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75" r:id="rId3"/>
    <p:sldId id="260" r:id="rId4"/>
    <p:sldId id="271" r:id="rId5"/>
    <p:sldId id="261" r:id="rId6"/>
    <p:sldId id="287" r:id="rId7"/>
    <p:sldId id="279" r:id="rId8"/>
    <p:sldId id="282" r:id="rId9"/>
    <p:sldId id="280" r:id="rId10"/>
    <p:sldId id="289" r:id="rId11"/>
    <p:sldId id="284" r:id="rId12"/>
    <p:sldId id="292" r:id="rId13"/>
    <p:sldId id="293" r:id="rId14"/>
    <p:sldId id="294" r:id="rId15"/>
    <p:sldId id="273" r:id="rId16"/>
    <p:sldId id="291" r:id="rId17"/>
    <p:sldId id="278" r:id="rId18"/>
    <p:sldId id="270" r:id="rId1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7" clrIdx="0"/>
  <p:cmAuthor id="1" name="Vishal Arya" initials="" lastIdx="17" clrIdx="1"/>
  <p:cmAuthor id="2" name="Childs, Lauren M. (LARC-E3)[DEVELOP - Wise County (LaRC)]" initials="CLM(-WC(" lastIdx="10" clrIdx="2">
    <p:extLst/>
  </p:cmAuthor>
  <p:cmAuthor id="3" name="CAL Admin" initials="CA" lastIdx="20"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EB0"/>
    <a:srgbClr val="E9D687"/>
    <a:srgbClr val="998D03"/>
    <a:srgbClr val="09CFC2"/>
    <a:srgbClr val="D71307"/>
    <a:srgbClr val="1706E4"/>
    <a:srgbClr val="28F52A"/>
    <a:srgbClr val="986585"/>
    <a:srgbClr val="5A7160"/>
    <a:srgbClr val="98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1BCF6A-C940-4EA3-9D14-70A45E0B016D}">
  <a:tblStyle styleId="{861BCF6A-C940-4EA3-9D14-70A45E0B016D}"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D01C5499-2158-4CBC-B4DF-B4C4F4FEED40}"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 styleId="{BE54FB27-B903-4CFB-B63C-FF26D7E77F1F}" styleName="Table_2">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07" autoAdjust="0"/>
    <p:restoredTop sz="66247" autoAdjust="0"/>
  </p:normalViewPr>
  <p:slideViewPr>
    <p:cSldViewPr snapToGrid="0">
      <p:cViewPr varScale="1">
        <p:scale>
          <a:sx n="46" d="100"/>
          <a:sy n="46" d="100"/>
        </p:scale>
        <p:origin x="1788"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3" d="100"/>
          <a:sy n="83" d="100"/>
        </p:scale>
        <p:origin x="3000" y="6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74818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dirty="0"/>
          </a:p>
        </p:txBody>
      </p:sp>
      <p:sp>
        <p:nvSpPr>
          <p:cNvPr id="116" name="Shape 11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62191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SAHM</a:t>
            </a:r>
            <a:r>
              <a:rPr lang="en-US" b="0" baseline="0" dirty="0" smtClean="0"/>
              <a:t> generates a ‘spreadsheet’ view that allows the user to simultaneously view model output and evaluation metrics for multiple models. Pictured here is the spreadsheet view consisting of continuous probability maps in the top row, and the Receiver Operating Characteristic curves (ROC) plots in the bottom row for each model type. These results suggested a general level of agreement between models, with no individual model performing extremely well. All models were run with default settings in SAHM, and further exploration of parameter values should be expected to yield different results. The Random Forest model had slightly better performance when considering the difference between training and cross validation AUC values, and was selected for further analysis.</a:t>
            </a:r>
            <a:endParaRPr lang="en-US" b="0" dirty="0" smtClean="0"/>
          </a:p>
          <a:p>
            <a:endParaRPr lang="en-US" b="0" baseline="0" dirty="0" smtClean="0"/>
          </a:p>
          <a:p>
            <a:endParaRPr lang="en-US" b="0" baseline="0" dirty="0" smtClean="0"/>
          </a:p>
          <a:p>
            <a:endParaRPr lang="en-US" b="0" baseline="0"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10</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2431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spcBef>
                <a:spcPts val="0"/>
              </a:spcBef>
              <a:buClr>
                <a:srgbClr val="000000"/>
              </a:buClr>
              <a:buFontTx/>
              <a:buNone/>
            </a:pPr>
            <a:r>
              <a:rPr lang="en-US" b="0" dirty="0" smtClean="0"/>
              <a:t>Shown above is</a:t>
            </a:r>
            <a:r>
              <a:rPr lang="en-US" b="0" baseline="0" dirty="0" smtClean="0"/>
              <a:t> the continuous probability map of </a:t>
            </a:r>
            <a:r>
              <a:rPr lang="en-US" b="0" baseline="0" dirty="0" err="1" smtClean="0"/>
              <a:t>cheatgrass</a:t>
            </a:r>
            <a:r>
              <a:rPr lang="en-US" b="0" baseline="0" dirty="0" smtClean="0"/>
              <a:t> cover for the Arapaho wildfire site.  Regions in red have the highest predicted probability of </a:t>
            </a:r>
            <a:r>
              <a:rPr lang="en-US" b="0" baseline="0" dirty="0" err="1" smtClean="0"/>
              <a:t>cheatgrass</a:t>
            </a:r>
            <a:r>
              <a:rPr lang="en-US" b="0" baseline="0" dirty="0" smtClean="0"/>
              <a:t> presence, and dark green regions have the lowest. It is important to note that the probability map denotes the probability of occurrence given the sampling design, and not necessarily the true probability of occurrence.  </a:t>
            </a:r>
          </a:p>
          <a:p>
            <a:pPr marL="0" lvl="0" indent="0">
              <a:spcBef>
                <a:spcPts val="0"/>
              </a:spcBef>
              <a:buClr>
                <a:srgbClr val="000000"/>
              </a:buClr>
              <a:buFontTx/>
              <a:buNone/>
            </a:pPr>
            <a:endParaRPr lang="en-US" b="0" baseline="0" dirty="0" smtClean="0"/>
          </a:p>
          <a:p>
            <a:pPr marL="0" lvl="0" indent="0">
              <a:spcBef>
                <a:spcPts val="0"/>
              </a:spcBef>
              <a:buClr>
                <a:srgbClr val="000000"/>
              </a:buClr>
              <a:buFontTx/>
              <a:buNone/>
            </a:pPr>
            <a:r>
              <a:rPr lang="en-US" b="0" baseline="0" dirty="0" smtClean="0"/>
              <a:t>Project partners expressed the need for area estimates of </a:t>
            </a:r>
            <a:r>
              <a:rPr lang="en-US" b="0" baseline="0" dirty="0" err="1" smtClean="0"/>
              <a:t>cheatgrass</a:t>
            </a:r>
            <a:r>
              <a:rPr lang="en-US" b="0" baseline="0" dirty="0" smtClean="0"/>
              <a:t> cover, and the inset maps provide estimates of the area predicted to have </a:t>
            </a:r>
            <a:r>
              <a:rPr lang="en-US" b="0" baseline="0" dirty="0" err="1" smtClean="0"/>
              <a:t>cheatgrass</a:t>
            </a:r>
            <a:r>
              <a:rPr lang="en-US" b="0" baseline="0" dirty="0" smtClean="0"/>
              <a:t> present, discretized into three probability classes. This allows project partners to inform their estimates by the probabilities assigned by the species distribution model. As an example, the lower right inset map identifies approximately 2,200 ha of land predicted to have </a:t>
            </a:r>
            <a:r>
              <a:rPr lang="en-US" b="0" baseline="0" dirty="0" err="1" smtClean="0"/>
              <a:t>cheatgrass</a:t>
            </a:r>
            <a:r>
              <a:rPr lang="en-US" b="0" baseline="0" dirty="0" smtClean="0"/>
              <a:t> present with probability between 0.8 &amp; 1.0.  </a:t>
            </a:r>
            <a:endParaRPr lang="en-US" b="0" dirty="0" smtClean="0"/>
          </a:p>
          <a:p>
            <a:pPr marL="0" lvl="0" indent="0">
              <a:spcBef>
                <a:spcPts val="0"/>
              </a:spcBef>
              <a:buClr>
                <a:srgbClr val="000000"/>
              </a:buClr>
              <a:buFontTx/>
              <a:buNone/>
            </a:pPr>
            <a:endParaRPr lang="en-US" b="0" dirty="0" smtClean="0"/>
          </a:p>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11</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0826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spcBef>
                <a:spcPts val="0"/>
              </a:spcBef>
              <a:buClr>
                <a:srgbClr val="000000"/>
              </a:buClr>
              <a:buFontTx/>
              <a:buNone/>
            </a:pPr>
            <a:r>
              <a:rPr lang="en-US" b="0" dirty="0" smtClean="0"/>
              <a:t>SAHM</a:t>
            </a:r>
            <a:r>
              <a:rPr lang="en-US" b="0" baseline="0" dirty="0" smtClean="0"/>
              <a:t> also generates a binary classification map illustrating predicted presence/absence in each pixel. The binary classification map is created from the continuous probability map by defining a probability threshold above which pixels will be classified as presence locations. The SAHM default value of Specificity = Sensitivity was used to produce the binary map for this project, however, exploring additional options may prove useful in future analyses. This threshold resulted in pixels with a probability of </a:t>
            </a:r>
            <a:r>
              <a:rPr lang="en-US" b="0" baseline="0" dirty="0" err="1" smtClean="0"/>
              <a:t>cheatgrass</a:t>
            </a:r>
            <a:r>
              <a:rPr lang="en-US" b="0" baseline="0" dirty="0" smtClean="0"/>
              <a:t> presence above approximately 0.472 being classified as presence locations, otherwise, locations were designated as absence points</a:t>
            </a:r>
          </a:p>
          <a:p>
            <a:pPr marL="0" lvl="0" indent="0">
              <a:spcBef>
                <a:spcPts val="0"/>
              </a:spcBef>
              <a:buClr>
                <a:srgbClr val="000000"/>
              </a:buClr>
              <a:buFontTx/>
              <a:buNone/>
            </a:pPr>
            <a:endParaRPr lang="en-US" b="0" baseline="0" dirty="0" smtClean="0"/>
          </a:p>
          <a:p>
            <a:pPr marL="0" lvl="0" indent="0">
              <a:spcBef>
                <a:spcPts val="0"/>
              </a:spcBef>
              <a:buClr>
                <a:srgbClr val="000000"/>
              </a:buClr>
              <a:buFontTx/>
              <a:buNone/>
            </a:pPr>
            <a:endParaRPr lang="en-US" b="0" dirty="0" smtClean="0"/>
          </a:p>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4409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spcBef>
                <a:spcPts val="0"/>
              </a:spcBef>
              <a:buClr>
                <a:srgbClr val="000000"/>
              </a:buClr>
              <a:buFontTx/>
              <a:buNone/>
            </a:pPr>
            <a:r>
              <a:rPr lang="en-US" b="0" dirty="0" smtClean="0"/>
              <a:t>Five locations within the study</a:t>
            </a:r>
            <a:r>
              <a:rPr lang="en-US" b="0" baseline="0" dirty="0" smtClean="0"/>
              <a:t> area that exhibited a noticeable clustering of presence values were selected to analyze seasonal phenology patterns. Terra MODIS NDVI and EVI data were collected from the MOD13Q1 product for coordinates approximately in the center of large presence clusters. MODIS data are at a relatively coarse spatial resolution (relative to Landsat data), and in an attempt to get phenology information for </a:t>
            </a:r>
            <a:r>
              <a:rPr lang="en-US" b="0" baseline="0" dirty="0" err="1" smtClean="0"/>
              <a:t>cheatgrass</a:t>
            </a:r>
            <a:r>
              <a:rPr lang="en-US" b="0" baseline="0" dirty="0" smtClean="0"/>
              <a:t> populations in the study area, we limited our analysis to five locations with large numbers of contiguous presence values.  </a:t>
            </a:r>
          </a:p>
          <a:p>
            <a:pPr marL="0" lvl="0" indent="0">
              <a:spcBef>
                <a:spcPts val="0"/>
              </a:spcBef>
              <a:buClr>
                <a:srgbClr val="000000"/>
              </a:buClr>
              <a:buFontTx/>
              <a:buNone/>
            </a:pPr>
            <a:endParaRPr lang="en-US" b="0" baseline="0" dirty="0" smtClean="0"/>
          </a:p>
          <a:p>
            <a:pPr marL="0" lvl="0" indent="0">
              <a:spcBef>
                <a:spcPts val="0"/>
              </a:spcBef>
              <a:buClr>
                <a:srgbClr val="000000"/>
              </a:buClr>
              <a:buFontTx/>
              <a:buNone/>
            </a:pPr>
            <a:r>
              <a:rPr lang="en-US" b="0" baseline="0" dirty="0" smtClean="0"/>
              <a:t>The MOD13Q1 product provides NDVI &amp; EVI data every 16 days.  We compared seasonal and annual trends in the vegetation indices from 2009 through the 2015 growing season. Illustrated above are EVI time series plots for two locations generated by the MODIS </a:t>
            </a:r>
            <a:r>
              <a:rPr lang="en-US" b="0" baseline="0" dirty="0" err="1" smtClean="0"/>
              <a:t>Subsetting</a:t>
            </a:r>
            <a:r>
              <a:rPr lang="en-US" b="0" baseline="0" dirty="0" smtClean="0"/>
              <a:t> Tool, an online data visualization tool from Oak Ridge National Laboratory. In these figures, blue lines indicate the EVI data for the central pixel (approximately the Latitude / Longitude coordinates we provided), and the red lines indicate the average pixel values within a user defined radius from the central pixel. We defined the radius to be the minimum allowed 1 km.  </a:t>
            </a:r>
            <a:endParaRPr lang="en-US" b="0" dirty="0" smtClean="0"/>
          </a:p>
          <a:p>
            <a:pPr marL="0" lvl="0" indent="0">
              <a:spcBef>
                <a:spcPts val="0"/>
              </a:spcBef>
              <a:buClr>
                <a:srgbClr val="000000"/>
              </a:buClr>
              <a:buFontTx/>
              <a:buNone/>
            </a:pPr>
            <a:endParaRPr lang="en-US" b="1" dirty="0" smtClean="0"/>
          </a:p>
          <a:p>
            <a:pPr marL="0" lvl="0" indent="0">
              <a:spcBef>
                <a:spcPts val="0"/>
              </a:spcBef>
              <a:buClr>
                <a:srgbClr val="000000"/>
              </a:buClr>
              <a:buFontTx/>
              <a:buNone/>
            </a:pPr>
            <a:endParaRPr lang="en-US" b="0" dirty="0" smtClean="0"/>
          </a:p>
          <a:p>
            <a:pPr marL="0" lvl="0" indent="0">
              <a:spcBef>
                <a:spcPts val="0"/>
              </a:spcBef>
              <a:buClr>
                <a:srgbClr val="000000"/>
              </a:buClr>
              <a:buFontTx/>
              <a:buNone/>
            </a:pPr>
            <a:endParaRPr lang="en-US" b="0" dirty="0" smtClean="0"/>
          </a:p>
          <a:p>
            <a:pPr marL="0" lvl="0" indent="0">
              <a:spcBef>
                <a:spcPts val="0"/>
              </a:spcBef>
              <a:buClr>
                <a:srgbClr val="000000"/>
              </a:buClr>
              <a:buFontTx/>
              <a:buNone/>
            </a:pPr>
            <a:endParaRPr lang="en-US" b="0" dirty="0" smtClean="0"/>
          </a:p>
          <a:p>
            <a:endParaRPr lang="en-US" b="0"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13</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65971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Though</a:t>
            </a:r>
            <a:r>
              <a:rPr lang="en-US" b="0" baseline="0" dirty="0" smtClean="0"/>
              <a:t> the spatial resolution of MODIS data prohibits a per Landsat pixel analysis of seasonal trends, general differences between pre- and post-fire vegetation indices values were apparent. The Arapaho fire in 2012 had a distinct effect on EVI values as shown in the figures in this slide. Additionally, noticeable differences in pre- and post-fire annual maximum and minimum EVI values can be seen.  </a:t>
            </a:r>
          </a:p>
          <a:p>
            <a:endParaRPr lang="en-US" b="0" baseline="0" dirty="0" smtClean="0"/>
          </a:p>
          <a:p>
            <a:r>
              <a:rPr lang="en-US" b="0" baseline="0" dirty="0" smtClean="0"/>
              <a:t>Of particular concern to our project partners, is estimating green-up and senescence timing for </a:t>
            </a:r>
            <a:r>
              <a:rPr lang="en-US" b="0" baseline="0" dirty="0" err="1" smtClean="0"/>
              <a:t>cheatgrass</a:t>
            </a:r>
            <a:r>
              <a:rPr lang="en-US" b="0" baseline="0" dirty="0" smtClean="0"/>
              <a:t> in the area. On regional and continental scales, this is often done by monitoring vegetation indices for periods of rapid change.  While the approach holds promise for applications in the management of invasive plant species such as </a:t>
            </a:r>
            <a:r>
              <a:rPr lang="en-US" b="0" baseline="0" dirty="0" err="1" smtClean="0"/>
              <a:t>cheatgrass</a:t>
            </a:r>
            <a:r>
              <a:rPr lang="en-US" b="0" baseline="0" dirty="0" smtClean="0"/>
              <a:t> which have noticeably different times for green-up and senescence than many native species, the relatively coarse spatial resolution of data such as MODIS vegetation indices, may limit its utility in sites as small as individual fire extents.  </a:t>
            </a:r>
          </a:p>
          <a:p>
            <a:endParaRPr lang="en-US" b="0" baseline="0" dirty="0"/>
          </a:p>
          <a:p>
            <a:r>
              <a:rPr lang="en-US" b="0" baseline="0" dirty="0" smtClean="0"/>
              <a:t>While this may be the case, the approach did provide strong indications of early growing season vegetation production as highlighted by the green bars in the post-fire EVI sections of the figures. Such data may still be valuable for very homogenous sites, even when the focal area is relatively small.</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14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9900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0" lvl="0" indent="0">
              <a:spcBef>
                <a:spcPts val="0"/>
              </a:spcBef>
              <a:buClr>
                <a:srgbClr val="000000"/>
              </a:buClr>
              <a:buFontTx/>
              <a:buNone/>
            </a:pPr>
            <a:r>
              <a:rPr lang="en-US" b="0" dirty="0" smtClean="0"/>
              <a:t>There are several</a:t>
            </a:r>
            <a:r>
              <a:rPr lang="en-US" b="0" baseline="0" dirty="0" smtClean="0"/>
              <a:t> areas of potential error and uncertainty in the project.  We divided these into three main categories.</a:t>
            </a:r>
          </a:p>
          <a:p>
            <a:pPr marL="0" lvl="0" indent="0">
              <a:spcBef>
                <a:spcPts val="0"/>
              </a:spcBef>
              <a:buClr>
                <a:srgbClr val="000000"/>
              </a:buClr>
              <a:buFontTx/>
              <a:buNone/>
            </a:pPr>
            <a:endParaRPr lang="en-US" b="0" baseline="0" dirty="0" smtClean="0"/>
          </a:p>
          <a:p>
            <a:pPr marL="0" lvl="0" indent="0">
              <a:spcBef>
                <a:spcPts val="0"/>
              </a:spcBef>
              <a:buClr>
                <a:srgbClr val="000000"/>
              </a:buClr>
              <a:buFontTx/>
              <a:buNone/>
            </a:pPr>
            <a:r>
              <a:rPr lang="en-US" b="0" u="sng" baseline="0" dirty="0" smtClean="0"/>
              <a:t>Input Data</a:t>
            </a:r>
            <a:r>
              <a:rPr lang="en-US" b="0" u="none" baseline="0" dirty="0" smtClean="0"/>
              <a:t>:  The study area for this project was relatively small, and obtaining cloud free data was not particularly challenging. However, the potential effect of cloud cover on the species distribution models is not immediately apparent.  Furthermore, in an area such as the Medicine Bow National Forest with a high degree of variability in elevation, the effect of snow cover on model outputs needs to be considered. Field data consisted of a strong majority of absence points after the 40% cover threshold was applied when recoding to presence/absence values. In order to address this, presence field data from the previous year (2014) were included for locations in which </a:t>
            </a:r>
            <a:r>
              <a:rPr lang="en-US" b="0" u="none" baseline="0" dirty="0" err="1" smtClean="0"/>
              <a:t>cheatgrass</a:t>
            </a:r>
            <a:r>
              <a:rPr lang="en-US" b="0" u="none" baseline="0" dirty="0" smtClean="0"/>
              <a:t> was assumed to persist into 2015. Based on expert opinion, this was thought to be a justifiable addition, however, the field data were still strongly overrepresented by absence points, and the lack of presence points most likely had an influence on model performance as portions of the data were withheld during cross-validation steps. The 40% cover threshold for constituting a presence value was supported by previous research in a nearby Wyoming fire site, however, it was recommended that multiple thresholds be explored in order to determine the effect particular decisions may have.</a:t>
            </a:r>
          </a:p>
          <a:p>
            <a:pPr marL="0" lvl="0" indent="0">
              <a:spcBef>
                <a:spcPts val="0"/>
              </a:spcBef>
              <a:buClr>
                <a:srgbClr val="000000"/>
              </a:buClr>
              <a:buFontTx/>
              <a:buNone/>
            </a:pPr>
            <a:endParaRPr lang="en-US" b="0" u="none" baseline="0" dirty="0" smtClean="0"/>
          </a:p>
          <a:p>
            <a:pPr marL="0" lvl="0" indent="0">
              <a:spcBef>
                <a:spcPts val="0"/>
              </a:spcBef>
              <a:buClr>
                <a:srgbClr val="000000"/>
              </a:buClr>
              <a:buFontTx/>
              <a:buNone/>
            </a:pPr>
            <a:r>
              <a:rPr lang="en-US" b="0" u="sng" baseline="0" dirty="0" smtClean="0"/>
              <a:t>Modeling</a:t>
            </a:r>
            <a:r>
              <a:rPr lang="en-US" b="0" u="none" baseline="0" dirty="0" smtClean="0"/>
              <a:t>: Default parameter values were used for all four models in SAHM.  Numerous opportunities exist for exploring potential parameter values, and may increase the performance of particular models. In light of the relatively poor performance of all models, parameter exploration should be useful in determining whether that is a result of accepting defaults, or whether the particular modeling approach is not appropriate for the problem. Similarly, the binary classification map is a derived product of the probability maps generated by SAHM models. As such, the choice of threshold value to constitute a presence, should be explored in order to determine the sensitivity to threshold choice.</a:t>
            </a:r>
          </a:p>
          <a:p>
            <a:pPr marL="0" lvl="0" indent="0">
              <a:spcBef>
                <a:spcPts val="0"/>
              </a:spcBef>
              <a:buClr>
                <a:srgbClr val="000000"/>
              </a:buClr>
              <a:buFontTx/>
              <a:buNone/>
            </a:pPr>
            <a:endParaRPr lang="en-US" b="0" u="none" baseline="0" dirty="0" smtClean="0"/>
          </a:p>
          <a:p>
            <a:pPr marL="0" lvl="0" indent="0">
              <a:spcBef>
                <a:spcPts val="0"/>
              </a:spcBef>
              <a:buClr>
                <a:srgbClr val="000000"/>
              </a:buClr>
              <a:buFontTx/>
              <a:buNone/>
            </a:pPr>
            <a:r>
              <a:rPr lang="en-US" b="0" u="sng" baseline="0" dirty="0" smtClean="0"/>
              <a:t>Phenology</a:t>
            </a:r>
            <a:r>
              <a:rPr lang="en-US" b="0" u="none" baseline="0" dirty="0" smtClean="0"/>
              <a:t>: It is not clear how much of a time lag is necessary after a fire event for vegetation indices to provide reliable estimates of phenological processes. The quality of information would be strongly influenced by the specific site context, as well as the particular vegetation indices being used. As noted earlier, the spatial and temporal resolution of the MOD13Q1 product data presents a challenge for analyzing vegetation index trends at a site specific scale such as an individual fire extent.  </a:t>
            </a:r>
            <a:endParaRPr dirty="0">
              <a:highlight>
                <a:srgbClr val="00FF00"/>
              </a:highlight>
            </a:endParaRPr>
          </a:p>
          <a:p>
            <a:pPr rtl="0">
              <a:spcBef>
                <a:spcPts val="0"/>
              </a:spcBef>
              <a:buNone/>
            </a:pPr>
            <a:endParaRPr dirty="0">
              <a:highlight>
                <a:srgbClr val="00FF00"/>
              </a:highlight>
            </a:endParaRPr>
          </a:p>
        </p:txBody>
      </p:sp>
      <p:sp>
        <p:nvSpPr>
          <p:cNvPr id="215" name="Shape 21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61051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4" name="Shape 21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rtl="0">
              <a:spcBef>
                <a:spcPts val="0"/>
              </a:spcBef>
              <a:buNone/>
            </a:pPr>
            <a:r>
              <a:rPr lang="en-US" b="0" dirty="0" smtClean="0"/>
              <a:t>General conclusions for the project suggest that the application of species</a:t>
            </a:r>
            <a:r>
              <a:rPr lang="en-US" b="0" baseline="0" dirty="0" smtClean="0"/>
              <a:t> </a:t>
            </a:r>
            <a:r>
              <a:rPr lang="en-US" b="0" baseline="0" dirty="0" err="1" smtClean="0"/>
              <a:t>sistribution</a:t>
            </a:r>
            <a:r>
              <a:rPr lang="en-US" b="0" baseline="0" dirty="0" smtClean="0"/>
              <a:t> models for management of invasive plant species such as </a:t>
            </a:r>
            <a:r>
              <a:rPr lang="en-US" b="0" baseline="0" dirty="0" err="1" smtClean="0"/>
              <a:t>cheatgrass</a:t>
            </a:r>
            <a:r>
              <a:rPr lang="en-US" b="0" baseline="0" dirty="0" smtClean="0"/>
              <a:t> holds promise as a valuable tool for land managers. The flexibility of modeling techniques provides great opportunity for refining and tailoring models to specific projects, though a tradeoff between model complexity and interpretability exists. However, the performance of several of the models in this project using only default values suggests that model refinement is certainly a worthwhile endeavor, and may enhance model performance and usefulness.  </a:t>
            </a:r>
            <a:endParaRPr lang="en-US" b="0" baseline="0" dirty="0" smtClean="0">
              <a:highlight>
                <a:srgbClr val="00FF00"/>
              </a:highligh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The final products delivered to our project partners include </a:t>
            </a:r>
            <a:r>
              <a:rPr lang="en-US" b="0" baseline="0" dirty="0" err="1" smtClean="0"/>
              <a:t>cheatgrass</a:t>
            </a:r>
            <a:r>
              <a:rPr lang="en-US" b="0" baseline="0" dirty="0" smtClean="0"/>
              <a:t> cover maps and area calculations based on these maps, as well as general phenology time series data for locations predicted to have </a:t>
            </a:r>
            <a:r>
              <a:rPr lang="en-US" b="0" baseline="0" dirty="0" err="1" smtClean="0"/>
              <a:t>cheatgrass</a:t>
            </a:r>
            <a:r>
              <a:rPr lang="en-US" b="0" baseline="0" dirty="0" smtClean="0"/>
              <a:t> present. </a:t>
            </a:r>
            <a:endParaRPr lang="en-US" b="0" baseline="0" dirty="0" smtClean="0">
              <a:highlight>
                <a:srgbClr val="00FF00"/>
              </a:highlight>
            </a:endParaRPr>
          </a:p>
          <a:p>
            <a:pPr rtl="0">
              <a:spcBef>
                <a:spcPts val="0"/>
              </a:spcBef>
              <a:buNone/>
            </a:pPr>
            <a:endParaRPr lang="en-US" b="0" baseline="0" dirty="0" smtClean="0">
              <a:highlight>
                <a:srgbClr val="00FF00"/>
              </a:highlight>
            </a:endParaRPr>
          </a:p>
        </p:txBody>
      </p:sp>
      <p:sp>
        <p:nvSpPr>
          <p:cNvPr id="215" name="Shape 21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3591076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152400" lvl="0" indent="0" rtl="0">
              <a:spcBef>
                <a:spcPts val="0"/>
              </a:spcBef>
              <a:buSzPct val="100000"/>
              <a:buFont typeface="Calibri"/>
              <a:buNone/>
            </a:pPr>
            <a:r>
              <a:rPr lang="en-US" b="0" dirty="0" smtClean="0">
                <a:solidFill>
                  <a:srgbClr val="000000"/>
                </a:solidFill>
              </a:rPr>
              <a:t>Based</a:t>
            </a:r>
            <a:r>
              <a:rPr lang="en-US" b="0" baseline="0" dirty="0" smtClean="0">
                <a:solidFill>
                  <a:srgbClr val="000000"/>
                </a:solidFill>
              </a:rPr>
              <a:t> on the results of this project and similar previous studies, it is recommended that species distribution models continue to be applied in </a:t>
            </a:r>
            <a:r>
              <a:rPr lang="en-US" b="0" baseline="0" dirty="0" err="1" smtClean="0">
                <a:solidFill>
                  <a:srgbClr val="000000"/>
                </a:solidFill>
              </a:rPr>
              <a:t>cheatgrass</a:t>
            </a:r>
            <a:r>
              <a:rPr lang="en-US" b="0" baseline="0" dirty="0" smtClean="0">
                <a:solidFill>
                  <a:srgbClr val="000000"/>
                </a:solidFill>
              </a:rPr>
              <a:t> management. Ensemble techniques in which strengths of multiple models may be combined to improve the overall prediction may prove very useful in a context such as this. Validating model performance would greatly benefit from additional field data collection in areas not included in the model construction. Species distribution models provide an opportunity for mapping critical animal habitat. A Fort Collins node DEVELOP project in the upcoming term will be doing just that by applying species distribution models to map critical mule deer habitat in the Medicine Bow National Forest.   </a:t>
            </a:r>
            <a:endParaRPr lang="en-US" b="0" dirty="0" smtClean="0">
              <a:solidFill>
                <a:srgbClr val="000000"/>
              </a:solidFill>
            </a:endParaRPr>
          </a:p>
          <a:p>
            <a:pPr rtl="0">
              <a:spcBef>
                <a:spcPts val="0"/>
              </a:spcBef>
              <a:buNone/>
            </a:pPr>
            <a:endParaRPr lang="en-US" dirty="0" smtClean="0">
              <a:solidFill>
                <a:srgbClr val="000000"/>
              </a:solidFill>
            </a:endParaRPr>
          </a:p>
          <a:p>
            <a:pPr rtl="0">
              <a:spcBef>
                <a:spcPts val="0"/>
              </a:spcBef>
              <a:buNone/>
            </a:pPr>
            <a:r>
              <a:rPr lang="en-US" dirty="0" smtClean="0">
                <a:solidFill>
                  <a:srgbClr val="000000"/>
                </a:solidFill>
              </a:rPr>
              <a:t>Image Source:</a:t>
            </a:r>
            <a:r>
              <a:rPr lang="en-US" baseline="0" dirty="0" smtClean="0">
                <a:solidFill>
                  <a:srgbClr val="000000"/>
                </a:solidFill>
              </a:rPr>
              <a:t> Wyoming Ecological Forecasting DEVELOP team</a:t>
            </a:r>
            <a:endParaRPr dirty="0">
              <a:solidFill>
                <a:srgbClr val="000000"/>
              </a:solidFill>
            </a:endParaRPr>
          </a:p>
        </p:txBody>
      </p:sp>
      <p:sp>
        <p:nvSpPr>
          <p:cNvPr id="232" name="Shape 23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94917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lnSpc>
                <a:spcPct val="90000"/>
              </a:lnSpc>
              <a:spcBef>
                <a:spcPts val="0"/>
              </a:spcBef>
              <a:buClr>
                <a:schemeClr val="dk1"/>
              </a:buClr>
              <a:buFont typeface="Arial"/>
              <a:buNone/>
            </a:pPr>
            <a:endParaRPr/>
          </a:p>
        </p:txBody>
      </p:sp>
      <p:sp>
        <p:nvSpPr>
          <p:cNvPr id="237" name="Shape 23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69378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lvl="0"/>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is known throughout the Western U.S. as a problematic invasive species that can alter hydrologic and nutrient regimes, outcompete native grasses and increase fire intensity while thriving in post-burn areas. As of 2005, an estimated 22.5 million ha in the US were affected by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In 2012 the Arapaho wildfire spread through portions of the Medicine Bow National Forest (MBNF) of Southern Wyoming, leaving the area highly susceptible to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encroachment. Project partners at Wyoming Game and Fish Department and the US Forest Service, Laramie District have identified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management within the Arapaho site as a priority.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cap="none" baseline="0" dirty="0" smtClean="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Mitigation of areas where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has successfully established can be very costly and labor intensive. Currently, field surveys are the only method of estimating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distribution in MBNF, but the rugged terrain makes comprehensive mapping infeasible. In order to effectively target areas for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management, accurate maps of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cover are needed, as well as information regarding the local phenological cycles of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to effectively plan timing of herbicide application. </a:t>
            </a:r>
            <a:endParaRPr lang="en-US" sz="1200" dirty="0" smtClean="0">
              <a:latin typeface="Century Gothic" panose="020B0502020202020204" pitchFamily="34" charset="0"/>
            </a:endParaRPr>
          </a:p>
          <a:p>
            <a:pPr marL="0" marR="0" lvl="0" indent="0" algn="l" rtl="0">
              <a:spcBef>
                <a:spcPts val="0"/>
              </a:spcBef>
              <a:buNone/>
            </a:pPr>
            <a:endParaRPr lang="en-US" dirty="0" smtClean="0"/>
          </a:p>
          <a:p>
            <a:pPr marL="0" marR="0" lvl="0" indent="0" algn="l" rtl="0">
              <a:spcBef>
                <a:spcPts val="0"/>
              </a:spcBef>
              <a:buNone/>
            </a:pPr>
            <a:endParaRPr dirty="0"/>
          </a:p>
          <a:p>
            <a:pPr lvl="0" rtl="0">
              <a:spcBef>
                <a:spcPts val="0"/>
              </a:spcBef>
              <a:buNone/>
            </a:pPr>
            <a:r>
              <a:rPr lang="en-US" sz="1200" b="0" i="0" u="none" strike="noStrike" cap="none" baseline="0" dirty="0" smtClean="0">
                <a:solidFill>
                  <a:schemeClr val="dk1"/>
                </a:solidFill>
                <a:latin typeface="Calibri"/>
                <a:ea typeface="Calibri"/>
                <a:cs typeface="Calibri"/>
                <a:sym typeface="Calibri"/>
              </a:rPr>
              <a:t>Image Source: </a:t>
            </a:r>
            <a:r>
              <a:rPr lang="en-US" b="0" baseline="0" dirty="0" smtClean="0"/>
              <a:t>Wyoming Ecological Forecasting DEVELOP team</a:t>
            </a:r>
          </a:p>
        </p:txBody>
      </p:sp>
      <p:sp>
        <p:nvSpPr>
          <p:cNvPr id="138" name="Shape 1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2</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948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cap="none" baseline="0" dirty="0" smtClean="0">
                <a:solidFill>
                  <a:schemeClr val="dk1"/>
                </a:solidFill>
                <a:effectLst/>
                <a:latin typeface="Calibri"/>
                <a:ea typeface="Calibri"/>
                <a:cs typeface="Calibri"/>
                <a:sym typeface="Calibri"/>
              </a:rPr>
              <a:t>We created a Species Distribution Model (SDM) for the 2012 Arapaho wildfire site using data from multiple NASA Earth Observation platforms. Our goal was to test the abilities of four distinct modeling approaches in their ability to predict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cover three years after the fire event. Furthermore, we made use of Terra MODIS data pertaining to phenological stages of vegetation within the study area in order to provide project partners with the necessary information for locating </a:t>
            </a:r>
            <a:r>
              <a:rPr lang="en-US" sz="1200" b="0" i="0" u="none" strike="noStrike" kern="1200" cap="none" baseline="0" dirty="0" err="1" smtClean="0">
                <a:solidFill>
                  <a:schemeClr val="dk1"/>
                </a:solidFill>
                <a:effectLst/>
                <a:latin typeface="Calibri"/>
                <a:ea typeface="Calibri"/>
                <a:cs typeface="Calibri"/>
                <a:sym typeface="Calibri"/>
              </a:rPr>
              <a:t>cheatgrass</a:t>
            </a:r>
            <a:r>
              <a:rPr lang="en-US" sz="1200" b="0" i="0" u="none" strike="noStrike" kern="1200" cap="none" baseline="0" dirty="0" smtClean="0">
                <a:solidFill>
                  <a:schemeClr val="dk1"/>
                </a:solidFill>
                <a:effectLst/>
                <a:latin typeface="Calibri"/>
                <a:ea typeface="Calibri"/>
                <a:cs typeface="Calibri"/>
                <a:sym typeface="Calibri"/>
              </a:rPr>
              <a:t> populations and timing the aerial application of herbicides.</a:t>
            </a:r>
          </a:p>
          <a:p>
            <a:pPr lvl="0" rtl="0">
              <a:spcBef>
                <a:spcPts val="0"/>
              </a:spcBef>
              <a:buNone/>
            </a:pPr>
            <a:endParaRPr lang="en-US" b="0" dirty="0" smtClean="0"/>
          </a:p>
          <a:p>
            <a:pPr lvl="0" rtl="0">
              <a:spcBef>
                <a:spcPts val="0"/>
              </a:spcBef>
              <a:buNone/>
            </a:pPr>
            <a:endParaRPr lang="en-US" b="0" baseline="0" dirty="0" smtClean="0"/>
          </a:p>
          <a:p>
            <a:pPr lvl="0" rtl="0">
              <a:spcBef>
                <a:spcPts val="0"/>
              </a:spcBef>
              <a:buNone/>
            </a:pPr>
            <a:endParaRPr lang="en-US" b="0" baseline="0" dirty="0" smtClean="0"/>
          </a:p>
          <a:p>
            <a:pPr lvl="0" rtl="0">
              <a:spcBef>
                <a:spcPts val="0"/>
              </a:spcBef>
              <a:buNone/>
            </a:pPr>
            <a:r>
              <a:rPr lang="en-US" b="0" baseline="0" dirty="0" smtClean="0"/>
              <a:t>Image Source: Wyoming Ecological Forecasting DEVELOP team</a:t>
            </a:r>
          </a:p>
          <a:p>
            <a:pPr lvl="0" rtl="0">
              <a:spcBef>
                <a:spcPts val="0"/>
              </a:spcBef>
              <a:buNone/>
            </a:pPr>
            <a:endParaRPr lang="en-US" b="0" dirty="0" smtClean="0"/>
          </a:p>
        </p:txBody>
      </p:sp>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882238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r>
              <a:rPr lang="en-US" b="0" dirty="0" smtClean="0"/>
              <a:t>The study area consists of the site of the 2012 Arapaho wildfire (42.201° N latitude, -105.49° W longitude) in Medicine Bow National Forest</a:t>
            </a:r>
            <a:r>
              <a:rPr lang="en-US" b="0" baseline="0" dirty="0" smtClean="0"/>
              <a:t> in </a:t>
            </a:r>
            <a:r>
              <a:rPr lang="en-US" b="0" dirty="0" smtClean="0"/>
              <a:t>Southeastern Wyoming</a:t>
            </a:r>
            <a:r>
              <a:rPr lang="en-US" b="0" baseline="0" dirty="0" smtClean="0"/>
              <a:t> (</a:t>
            </a:r>
            <a:r>
              <a:rPr lang="en-US" b="0" dirty="0" smtClean="0"/>
              <a:t>WRS2 Path 34 Row 31). The Arapaho wildfire was one of the largest fires of the season in Wyoming. The site includes over 98,115 acres of burned area that originally ignited from a lightning strike and burned from June 27th to August 23rd, 2012. The study area ranges in elevation from approximately 1500 m to 3100 m and primarily consists of ponderosa pine forest and sagebrush steppe ecosystems.</a:t>
            </a:r>
          </a:p>
          <a:p>
            <a:pPr marL="0" marR="0" lvl="0" indent="0" algn="l" rtl="0">
              <a:spcBef>
                <a:spcPts val="0"/>
              </a:spcBef>
              <a:buNone/>
            </a:pPr>
            <a:endParaRPr lang="en-US" b="0" dirty="0" smtClean="0"/>
          </a:p>
          <a:p>
            <a:pPr marL="0" marR="0" lvl="0" indent="0" algn="l" rtl="0">
              <a:spcBef>
                <a:spcPts val="0"/>
              </a:spcBef>
              <a:buNone/>
            </a:pPr>
            <a:r>
              <a:rPr lang="en-US" b="0" dirty="0" smtClean="0"/>
              <a:t>The</a:t>
            </a:r>
            <a:r>
              <a:rPr lang="en-US" b="0" baseline="0" dirty="0" smtClean="0"/>
              <a:t> DEVELOP Wyoming Ecological Forecasting project used data from the 2015 growing season in an attempt to map </a:t>
            </a:r>
            <a:r>
              <a:rPr lang="en-US" b="0" dirty="0" smtClean="0"/>
              <a:t>current day </a:t>
            </a:r>
            <a:r>
              <a:rPr lang="en-US" b="0" dirty="0" err="1" smtClean="0"/>
              <a:t>cheatgrass</a:t>
            </a:r>
            <a:r>
              <a:rPr lang="en-US" b="0" dirty="0" smtClean="0"/>
              <a:t> distribution,</a:t>
            </a:r>
            <a:r>
              <a:rPr lang="en-US" b="0" baseline="0" dirty="0" smtClean="0"/>
              <a:t> </a:t>
            </a:r>
            <a:r>
              <a:rPr lang="en-US" b="0" dirty="0" smtClean="0"/>
              <a:t>as well as data from 2009</a:t>
            </a:r>
            <a:r>
              <a:rPr lang="en-US" b="0" baseline="0" dirty="0" smtClean="0"/>
              <a:t> to 2015 to analyze tren</a:t>
            </a:r>
            <a:r>
              <a:rPr lang="en-US" b="0" dirty="0" smtClean="0"/>
              <a:t>ds in seasonal phenology.</a:t>
            </a:r>
          </a:p>
          <a:p>
            <a:pPr marL="0" marR="0" lvl="0" indent="0" algn="l" rtl="0">
              <a:spcBef>
                <a:spcPts val="0"/>
              </a:spcBef>
              <a:buNone/>
            </a:pPr>
            <a:endParaRPr lang="en-US" b="0" dirty="0" smtClean="0"/>
          </a:p>
          <a:p>
            <a:pPr marL="0" marR="0" lvl="0" indent="0" algn="l" rtl="0">
              <a:spcBef>
                <a:spcPts val="0"/>
              </a:spcBef>
              <a:buNone/>
            </a:pPr>
            <a:endParaRPr b="0" dirty="0"/>
          </a:p>
          <a:p>
            <a:pPr marL="0" marR="0" lvl="0" indent="0" algn="l" rtl="0">
              <a:spcBef>
                <a:spcPts val="0"/>
              </a:spcBef>
              <a:buSzPct val="25000"/>
              <a:buNone/>
            </a:pPr>
            <a:r>
              <a:rPr lang="en-US" sz="1200" b="0" i="0" u="none" strike="noStrike" cap="none" baseline="0" dirty="0" smtClean="0">
                <a:solidFill>
                  <a:schemeClr val="dk1"/>
                </a:solidFill>
                <a:latin typeface="Calibri"/>
                <a:ea typeface="Calibri"/>
                <a:cs typeface="Calibri"/>
                <a:sym typeface="Calibri"/>
              </a:rPr>
              <a:t>Base Map </a:t>
            </a:r>
            <a:r>
              <a:rPr lang="en-US" sz="1200" b="0" i="0" u="none" strike="noStrike" cap="none" baseline="0" dirty="0">
                <a:solidFill>
                  <a:schemeClr val="dk1"/>
                </a:solidFill>
                <a:latin typeface="Calibri"/>
                <a:ea typeface="Calibri"/>
                <a:cs typeface="Calibri"/>
                <a:sym typeface="Calibri"/>
              </a:rPr>
              <a:t>Source</a:t>
            </a:r>
            <a:r>
              <a:rPr lang="en-US" sz="1200" b="0" i="0" u="none" strike="noStrike" cap="none" baseline="0" dirty="0" smtClean="0">
                <a:solidFill>
                  <a:schemeClr val="dk1"/>
                </a:solidFill>
                <a:latin typeface="Calibri"/>
                <a:ea typeface="Calibri"/>
                <a:cs typeface="Calibri"/>
                <a:sym typeface="Calibri"/>
              </a:rPr>
              <a:t>: National Geographic, </a:t>
            </a:r>
            <a:r>
              <a:rPr lang="en-US" sz="1200" b="0" i="0" u="none" strike="noStrike" cap="none" baseline="0" dirty="0" err="1" smtClean="0">
                <a:solidFill>
                  <a:schemeClr val="dk1"/>
                </a:solidFill>
                <a:latin typeface="Calibri"/>
                <a:ea typeface="Calibri"/>
                <a:cs typeface="Calibri"/>
                <a:sym typeface="Calibri"/>
              </a:rPr>
              <a:t>Esri</a:t>
            </a:r>
            <a:r>
              <a:rPr lang="en-US" sz="1200" b="0" i="0" u="none" strike="noStrike" cap="none" baseline="0" dirty="0" smtClean="0">
                <a:solidFill>
                  <a:schemeClr val="dk1"/>
                </a:solidFill>
                <a:latin typeface="Calibri"/>
                <a:ea typeface="Calibri"/>
                <a:cs typeface="Calibri"/>
                <a:sym typeface="Calibri"/>
              </a:rPr>
              <a:t>, </a:t>
            </a:r>
            <a:r>
              <a:rPr lang="en-US" sz="1200" b="0" i="0" u="none" strike="noStrike" cap="none" baseline="0" dirty="0" err="1" smtClean="0">
                <a:solidFill>
                  <a:schemeClr val="dk1"/>
                </a:solidFill>
                <a:latin typeface="Calibri"/>
                <a:ea typeface="Calibri"/>
                <a:cs typeface="Calibri"/>
                <a:sym typeface="Calibri"/>
              </a:rPr>
              <a:t>DeLorme</a:t>
            </a:r>
            <a:r>
              <a:rPr lang="en-US" sz="1200" b="0" i="0" u="none" strike="noStrike" cap="none" baseline="0" dirty="0" smtClean="0">
                <a:solidFill>
                  <a:schemeClr val="dk1"/>
                </a:solidFill>
                <a:latin typeface="Calibri"/>
                <a:ea typeface="Calibri"/>
                <a:cs typeface="Calibri"/>
                <a:sym typeface="Calibri"/>
              </a:rPr>
              <a:t>, HERE, UNEP-WCMC, USGS, NASA, ESA, METI, NRCAN, GEBCO, NOAA, increment P Corp.</a:t>
            </a:r>
            <a:endParaRPr lang="en-US" dirty="0"/>
          </a:p>
        </p:txBody>
      </p:sp>
      <p:sp>
        <p:nvSpPr>
          <p:cNvPr id="146" name="Shape 1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4</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660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spcBef>
                <a:spcPts val="0"/>
              </a:spcBef>
              <a:buNone/>
            </a:pPr>
            <a:r>
              <a:rPr lang="en-US" b="1" dirty="0" smtClean="0"/>
              <a:t>Methodology</a:t>
            </a:r>
          </a:p>
          <a:p>
            <a:pPr rtl="0">
              <a:spcBef>
                <a:spcPts val="0"/>
              </a:spcBef>
              <a:buNone/>
            </a:pPr>
            <a:endParaRPr lang="en-US" b="0" dirty="0" smtClean="0"/>
          </a:p>
          <a:p>
            <a:pPr rtl="0">
              <a:spcBef>
                <a:spcPts val="0"/>
              </a:spcBef>
              <a:buNone/>
            </a:pPr>
            <a:r>
              <a:rPr lang="en-US" b="0" dirty="0" smtClean="0"/>
              <a:t>Our general</a:t>
            </a:r>
            <a:r>
              <a:rPr lang="en-US" b="0" baseline="0" dirty="0" smtClean="0"/>
              <a:t> </a:t>
            </a:r>
            <a:r>
              <a:rPr lang="en-US" b="0" dirty="0" smtClean="0"/>
              <a:t>workflow</a:t>
            </a:r>
            <a:r>
              <a:rPr lang="en-US" b="0" baseline="0" dirty="0" smtClean="0"/>
              <a:t> consisted of four main stages: Data Acquisition, Data Processing, Modeling, and Analysis of Results. We followed two main paths through the workflow which can be traced from left to right in the diagram; one resulting in the production of </a:t>
            </a:r>
            <a:r>
              <a:rPr lang="en-US" b="0" baseline="0" dirty="0" err="1" smtClean="0"/>
              <a:t>cheatgrass</a:t>
            </a:r>
            <a:r>
              <a:rPr lang="en-US" b="0" baseline="0" dirty="0" smtClean="0"/>
              <a:t> cover maps, and the other resulting in a collection of phenology time series data for areas predicted to have </a:t>
            </a:r>
            <a:r>
              <a:rPr lang="en-US" b="0" baseline="0" dirty="0" err="1" smtClean="0"/>
              <a:t>cheatgrass</a:t>
            </a:r>
            <a:r>
              <a:rPr lang="en-US" b="0" baseline="0" dirty="0" smtClean="0"/>
              <a:t> present</a:t>
            </a:r>
          </a:p>
          <a:p>
            <a:pPr rtl="0">
              <a:spcBef>
                <a:spcPts val="0"/>
              </a:spcBef>
              <a:buNone/>
            </a:pPr>
            <a:r>
              <a:rPr lang="en-US" b="0" baseline="0" dirty="0" smtClean="0"/>
              <a:t>       </a:t>
            </a:r>
          </a:p>
          <a:p>
            <a:pPr rtl="0">
              <a:spcBef>
                <a:spcPts val="0"/>
              </a:spcBef>
              <a:buNone/>
            </a:pPr>
            <a:r>
              <a:rPr lang="en-US" b="0" baseline="0" dirty="0" smtClean="0"/>
              <a:t>The following slides walk through each of the four workflow stages in more detail.</a:t>
            </a:r>
            <a:endParaRPr b="0" dirty="0"/>
          </a:p>
        </p:txBody>
      </p:sp>
      <p:sp>
        <p:nvSpPr>
          <p:cNvPr id="157" name="Shape 1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63321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lnSpc>
                <a:spcPct val="90000"/>
              </a:lnSpc>
              <a:spcBef>
                <a:spcPts val="1800"/>
              </a:spcBef>
              <a:buClr>
                <a:schemeClr val="dk1"/>
              </a:buClr>
              <a:buSzPct val="25000"/>
              <a:buFont typeface="Arial"/>
              <a:buNone/>
            </a:pPr>
            <a:r>
              <a:rPr lang="en-US" dirty="0" smtClean="0">
                <a:latin typeface="Garamond"/>
                <a:ea typeface="Garamond"/>
                <a:cs typeface="Garamond"/>
                <a:sym typeface="Garamond"/>
              </a:rPr>
              <a:t>Geospatial</a:t>
            </a:r>
            <a:r>
              <a:rPr lang="en-US" baseline="0" dirty="0" smtClean="0">
                <a:latin typeface="Garamond"/>
                <a:ea typeface="Garamond"/>
                <a:cs typeface="Garamond"/>
                <a:sym typeface="Garamond"/>
              </a:rPr>
              <a:t> data and imagery came from </a:t>
            </a:r>
            <a:r>
              <a:rPr lang="en-US" dirty="0" smtClean="0">
                <a:latin typeface="Garamond"/>
                <a:ea typeface="Garamond"/>
                <a:cs typeface="Garamond"/>
                <a:sym typeface="Garamond"/>
              </a:rPr>
              <a:t>Landsat 8, </a:t>
            </a:r>
            <a:r>
              <a:rPr lang="en-US" dirty="0">
                <a:latin typeface="Garamond"/>
                <a:ea typeface="Garamond"/>
                <a:cs typeface="Garamond"/>
                <a:sym typeface="Garamond"/>
              </a:rPr>
              <a:t>Terra, </a:t>
            </a:r>
            <a:r>
              <a:rPr lang="en-US" dirty="0" smtClean="0">
                <a:latin typeface="Garamond"/>
                <a:ea typeface="Garamond"/>
                <a:cs typeface="Garamond"/>
                <a:sym typeface="Garamond"/>
              </a:rPr>
              <a:t>and Shuttle </a:t>
            </a:r>
            <a:r>
              <a:rPr lang="en-US" dirty="0">
                <a:latin typeface="Garamond"/>
                <a:ea typeface="Garamond"/>
                <a:cs typeface="Garamond"/>
                <a:sym typeface="Garamond"/>
              </a:rPr>
              <a:t>Radar Topography Mission (SRTM</a:t>
            </a:r>
            <a:r>
              <a:rPr lang="en-US" dirty="0" smtClean="0">
                <a:latin typeface="Garamond"/>
                <a:ea typeface="Garamond"/>
                <a:cs typeface="Garamond"/>
                <a:sym typeface="Garamond"/>
              </a:rPr>
              <a:t>).</a:t>
            </a:r>
            <a:endParaRPr lang="en-US" dirty="0">
              <a:latin typeface="Garamond"/>
              <a:ea typeface="Garamond"/>
              <a:cs typeface="Garamond"/>
              <a:sym typeface="Garamond"/>
            </a:endParaRPr>
          </a:p>
          <a:p>
            <a:pPr lvl="0">
              <a:spcBef>
                <a:spcPts val="0"/>
              </a:spcBef>
              <a:buClr>
                <a:srgbClr val="000000"/>
              </a:buClr>
              <a:buSzPct val="25000"/>
              <a:buFont typeface="Arial"/>
              <a:buNone/>
            </a:pPr>
            <a:endParaRPr lang="en-US" dirty="0" smtClean="0"/>
          </a:p>
          <a:p>
            <a:pPr lvl="0">
              <a:spcBef>
                <a:spcPts val="0"/>
              </a:spcBef>
              <a:buClr>
                <a:srgbClr val="000000"/>
              </a:buClr>
              <a:buSzPct val="25000"/>
              <a:buFont typeface="Arial"/>
              <a:buNone/>
            </a:pPr>
            <a:endParaRPr lang="en-US" dirty="0" smtClean="0"/>
          </a:p>
          <a:p>
            <a:pPr lvl="0">
              <a:spcBef>
                <a:spcPts val="0"/>
              </a:spcBef>
              <a:buClr>
                <a:srgbClr val="000000"/>
              </a:buClr>
              <a:buSzPct val="25000"/>
              <a:buFont typeface="Arial"/>
              <a:buNone/>
            </a:pPr>
            <a:endParaRPr lang="en-US" dirty="0" smtClean="0"/>
          </a:p>
          <a:p>
            <a:pPr lvl="0">
              <a:spcBef>
                <a:spcPts val="0"/>
              </a:spcBef>
              <a:buClr>
                <a:srgbClr val="000000"/>
              </a:buClr>
              <a:buSzPct val="25000"/>
              <a:buFont typeface="Arial"/>
              <a:buNone/>
            </a:pPr>
            <a:r>
              <a:rPr lang="en-US" dirty="0" smtClean="0"/>
              <a:t>Satellite images source: </a:t>
            </a:r>
            <a:r>
              <a:rPr lang="en-US" dirty="0"/>
              <a:t>http://</a:t>
            </a:r>
            <a:r>
              <a:rPr lang="en-US" dirty="0" smtClean="0"/>
              <a:t>www.devpedia.developexchange.com/dv/index.php?title=List_of_Satellite_Pictures </a:t>
            </a:r>
          </a:p>
          <a:p>
            <a:pPr lvl="0">
              <a:spcBef>
                <a:spcPts val="0"/>
              </a:spcBef>
              <a:buClr>
                <a:srgbClr val="000000"/>
              </a:buClr>
              <a:buSzPct val="25000"/>
              <a:buFont typeface="Arial"/>
              <a:buNone/>
            </a:pPr>
            <a:endParaRPr lang="en-US" dirty="0" smtClean="0"/>
          </a:p>
          <a:p>
            <a:pPr lvl="0">
              <a:spcBef>
                <a:spcPts val="0"/>
              </a:spcBef>
              <a:buClr>
                <a:srgbClr val="000000"/>
              </a:buClr>
              <a:buSzPct val="25000"/>
              <a:buFont typeface="Arial"/>
              <a:buNone/>
            </a:pPr>
            <a:r>
              <a:rPr lang="en-US" dirty="0" smtClean="0"/>
              <a:t>Background image source:</a:t>
            </a:r>
          </a:p>
          <a:p>
            <a:pPr lvl="0">
              <a:spcBef>
                <a:spcPts val="0"/>
              </a:spcBef>
              <a:buClr>
                <a:srgbClr val="000000"/>
              </a:buClr>
              <a:buSzPct val="25000"/>
              <a:buFont typeface="Arial"/>
              <a:buNone/>
            </a:pPr>
            <a:r>
              <a:rPr lang="en-US" dirty="0" smtClean="0"/>
              <a:t>https://www.flickr.com/photos/speakerx/2920553541/in/photolist-arXjbq-zjERSy-5s5APp-a4GMYa-a5k7JL-pvgxpi-pv1JZw-xaXAmw-p2dji2-o3ENfG-oKeGTr-pBMzUe-deB1e7-bVw76w-zkVsY7-uzuLHf-f5ERFG-dXf3ge-pbRdyw-a6LURQ-orjShD-oAwCfZ-2aAt7c-ann6jc-rNP1z6-pbR8Je-9eJLc2-3Qg8Np-acHPKf-o8fcAP-fWDfDo-qBNpSr-vJnxt4-g4Em9g-dcpbDm-agciZ9-yp5Crp-feXHNZ-fU48HY-c3R7ib-924GdG-aJHDRB-g9bjMe-krhT8-9K1hTv-rshXMF-dHAEGf-8DhdPo-8ba8ss-9DoJ1e</a:t>
            </a:r>
            <a:endParaRPr lang="en-US" dirty="0"/>
          </a:p>
        </p:txBody>
      </p:sp>
      <p:sp>
        <p:nvSpPr>
          <p:cNvPr id="170" name="Shape 17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4102134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baseline="0" dirty="0" smtClean="0"/>
              <a:t>We collected six cloud-free Landsat 8 scenes for the study period between May &amp; September 2015 from the USGS Earth Explorer website. Operational Land Imager (OLI) &amp; Thermal Infrared Sensor (TIRS) data were collected and used to derive a series of vegetation indices that served as predictor variables (or covariates) in the Species Distribution Model. We also downloaded Shuttle Radar Topography Mission (SRTM) data in the form or a 30 m Digital Elevation Model (DEM) from the USGS Earth Explorer.  </a:t>
            </a:r>
          </a:p>
          <a:p>
            <a:endParaRPr lang="en-US" b="0" baseline="0" dirty="0" smtClean="0"/>
          </a:p>
          <a:p>
            <a:r>
              <a:rPr lang="en-US" b="0" baseline="0" dirty="0" smtClean="0"/>
              <a:t>Additionally, we acquired seven years of Terra MODIS MOD13Q1 product data which consists of two vegetation indices, the Normalized Difference Vegetation Index (NDVI) and the Enhanced Vegetation Index (EVI).  Data are available at a 16-day temporal resolution and a 250 m spatial resolution and were collected from the Oak Ridge National Laboratory Distributed Active Archive Center (ORNL DAAC) using the MODIS Collection 5 Land Products Global </a:t>
            </a:r>
            <a:r>
              <a:rPr lang="en-US" b="0" baseline="0" dirty="0" err="1" smtClean="0"/>
              <a:t>Subsetting</a:t>
            </a:r>
            <a:r>
              <a:rPr lang="en-US" b="0" baseline="0" dirty="0" smtClean="0"/>
              <a:t> and Visualization Tool. </a:t>
            </a:r>
          </a:p>
          <a:p>
            <a:endParaRPr lang="en-US" b="0" baseline="0" dirty="0" smtClean="0"/>
          </a:p>
          <a:p>
            <a:r>
              <a:rPr lang="en-US" b="0" baseline="0" dirty="0" err="1" smtClean="0"/>
              <a:t>EarthExplorer</a:t>
            </a:r>
            <a:r>
              <a:rPr lang="en-US" b="0" baseline="0" dirty="0" smtClean="0"/>
              <a:t>:</a:t>
            </a:r>
          </a:p>
          <a:p>
            <a:r>
              <a:rPr lang="en-US" b="0" baseline="0" dirty="0" smtClean="0"/>
              <a:t>earthexplorer.usgs.gov</a:t>
            </a:r>
          </a:p>
          <a:p>
            <a:endParaRPr lang="en-US" b="0" baseline="0" dirty="0" smtClean="0"/>
          </a:p>
          <a:p>
            <a:r>
              <a:rPr lang="en-US" b="0" baseline="0" dirty="0" smtClean="0"/>
              <a:t>MODIS Land Product Subsets:</a:t>
            </a:r>
          </a:p>
          <a:p>
            <a:r>
              <a:rPr lang="en-US" b="0" baseline="0" dirty="0" smtClean="0"/>
              <a:t>http://daac.ornl.gov/MODIS/modis.shtml</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7</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087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dirty="0" smtClean="0"/>
              <a:t>Raw Landsat</a:t>
            </a:r>
            <a:r>
              <a:rPr lang="en-US" b="0" baseline="0" dirty="0" smtClean="0"/>
              <a:t> 8 and SRTM data were processed before serving as inputs to the species distribution models. Nine vegetation indices were derived from OLI data, and eight topographic indices were derived (or explicitly provided by) SRTM data. Field data originally consisted of percent coverage data. These data were converted to presence/absence using the threshold of 40% or greater coverage required to constitute a presence assignment. </a:t>
            </a:r>
            <a:endParaRPr lang="en-US" b="0" dirty="0" smtClean="0"/>
          </a:p>
          <a:p>
            <a:endParaRPr lang="en-US" b="0" baseline="0" dirty="0" smtClean="0"/>
          </a:p>
          <a:p>
            <a:r>
              <a:rPr lang="en-US" b="0" baseline="0" dirty="0" smtClean="0"/>
              <a:t>MODIS NDVI &amp; EVI data required no special pre-processing apart from requesting the data for a subset of specific locations within the study site, and arrived fully processed with the ORNL DAAC web enabled data visualization tool.</a:t>
            </a:r>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3830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baseline="0" dirty="0" smtClean="0"/>
              <a:t>Species Distribution Models were constructed in the USGS Software for Assisted Habitat Modeling (or SAHM for short). This slide provides an example of the SAHM workflow and its four general phases; Input data, Processing steps, Models, and Results.</a:t>
            </a:r>
            <a:endParaRPr lang="en-US" b="0" dirty="0" smtClean="0"/>
          </a:p>
          <a:p>
            <a:endParaRPr lang="en-US" b="0" dirty="0" smtClean="0"/>
          </a:p>
          <a:p>
            <a:r>
              <a:rPr lang="en-US" b="0" u="sng" dirty="0" smtClean="0"/>
              <a:t>Input Data</a:t>
            </a:r>
            <a:r>
              <a:rPr lang="en-US" b="0" u="none" dirty="0" smtClean="0"/>
              <a:t>:</a:t>
            </a:r>
            <a:r>
              <a:rPr lang="en-US" b="0" u="none" baseline="0" dirty="0" smtClean="0"/>
              <a:t> </a:t>
            </a:r>
            <a:r>
              <a:rPr lang="en-US" b="0" u="none" dirty="0" smtClean="0"/>
              <a:t>Input data </a:t>
            </a:r>
            <a:r>
              <a:rPr lang="en-US" b="0" dirty="0" smtClean="0"/>
              <a:t>consisted of derived vegetation and</a:t>
            </a:r>
            <a:r>
              <a:rPr lang="en-US" b="0" baseline="0" dirty="0" smtClean="0"/>
              <a:t> topographic indices as </a:t>
            </a:r>
            <a:r>
              <a:rPr lang="en-US" b="0" dirty="0" smtClean="0"/>
              <a:t>raster data,</a:t>
            </a:r>
            <a:r>
              <a:rPr lang="en-US" b="0" baseline="0" dirty="0" smtClean="0"/>
              <a:t> and field data from 2014 &amp; 2015 converted to presence/absence values. </a:t>
            </a:r>
          </a:p>
          <a:p>
            <a:endParaRPr lang="en-US" b="0" baseline="0" dirty="0" smtClean="0"/>
          </a:p>
          <a:p>
            <a:r>
              <a:rPr lang="en-US" b="0" u="sng" baseline="0" dirty="0" smtClean="0"/>
              <a:t>Processing Steps</a:t>
            </a:r>
            <a:r>
              <a:rPr lang="en-US" b="0" u="none" baseline="0" dirty="0" smtClean="0"/>
              <a:t>: Processing steps </a:t>
            </a:r>
            <a:r>
              <a:rPr lang="en-US" b="0" baseline="0" dirty="0" smtClean="0"/>
              <a:t>ensured that all data were in the same projection, had the same coordinate system and geographic extent. All raster inputs were clipped to the study area and resulted in a ‘stack’ of predictor (i.e., covariate) raster layers. Covariate raster data at each of the field data locations was extracted, and the field data were divided into cross validation folds for modeling and evaluation metrics. Finally, a covariate correlation matrix was generated wherein highly correlated predictor variables were identified and when appropriate, removed. A total of 16 covariates were used in the subsequent model runs.</a:t>
            </a:r>
          </a:p>
          <a:p>
            <a:endParaRPr lang="en-US" b="0" baseline="0" dirty="0" smtClean="0"/>
          </a:p>
          <a:p>
            <a:r>
              <a:rPr lang="en-US" b="0" u="sng" baseline="0" dirty="0" smtClean="0"/>
              <a:t>Models</a:t>
            </a:r>
            <a:r>
              <a:rPr lang="en-US" b="0" baseline="0" dirty="0" smtClean="0"/>
              <a:t>: SAHM allows for multiple models to be asynchronously run on the same data. We ran four species distribution models including; Boosted Regression Tree (BRT), Generalized Linear Model (GM), Multivariate Adaptive Regression Splines (MARS), and a Random Forest model (RF).  </a:t>
            </a:r>
          </a:p>
          <a:p>
            <a:endParaRPr lang="en-US" b="0" baseline="0" dirty="0" smtClean="0"/>
          </a:p>
          <a:p>
            <a:r>
              <a:rPr lang="en-US" b="0" u="sng" baseline="0" dirty="0" smtClean="0"/>
              <a:t>Results</a:t>
            </a:r>
            <a:r>
              <a:rPr lang="en-US" b="0" baseline="0" dirty="0" smtClean="0"/>
              <a:t>: Each model generates a series of results including maps and evaluation metrics.</a:t>
            </a:r>
          </a:p>
          <a:p>
            <a:endParaRPr lang="en-US" b="0" baseline="0"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baseline="0" smtClean="0">
                <a:solidFill>
                  <a:schemeClr val="dk1"/>
                </a:solidFill>
                <a:latin typeface="Calibri"/>
                <a:ea typeface="Calibri"/>
                <a:cs typeface="Calibri"/>
                <a:sym typeface="Calibri"/>
              </a:rPr>
              <a:t>9</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3655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24825" y="-44450"/>
              <a:ext cx="935037" cy="1077912"/>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5" name="Shape 95"/>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sp>
      <p:sp>
        <p:nvSpPr>
          <p:cNvPr id="99" name="Shape 99"/>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2" name="Shape 10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103" name="Shape 10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sp>
      <p:sp>
        <p:nvSpPr>
          <p:cNvPr id="36" name="Shape 36"/>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9" name="Shape 3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0" name="Shape 40"/>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a:spLocks noGrp="1"/>
          </p:cNvSpPr>
          <p:nvPr>
            <p:ph type="pic" idx="3"/>
          </p:nvPr>
        </p:nvSpPr>
        <p:spPr>
          <a:xfrm>
            <a:off x="0" y="0"/>
            <a:ext cx="4572000" cy="6858000"/>
          </a:xfrm>
          <a:prstGeom prst="rect">
            <a:avLst/>
          </a:prstGeom>
          <a:noFill/>
          <a:ln>
            <a:noFill/>
          </a:ln>
        </p:spPr>
      </p:sp>
      <p:sp>
        <p:nvSpPr>
          <p:cNvPr id="43" name="Shape 43"/>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4"/>
        <p:cNvGrpSpPr/>
        <p:nvPr/>
      </p:nvGrpSpPr>
      <p:grpSpPr>
        <a:xfrm>
          <a:off x="0" y="0"/>
          <a:ext cx="0" cy="0"/>
          <a:chOff x="0" y="0"/>
          <a:chExt cx="0" cy="0"/>
        </a:xfrm>
      </p:grpSpPr>
      <p:sp>
        <p:nvSpPr>
          <p:cNvPr id="45" name="Shape 4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6" name="Shape 4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7" name="Shape 47"/>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8" name="Shape 48"/>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9" name="Shape 49"/>
          <p:cNvSpPr>
            <a:spLocks noGrp="1"/>
          </p:cNvSpPr>
          <p:nvPr>
            <p:ph type="pic" idx="3"/>
          </p:nvPr>
        </p:nvSpPr>
        <p:spPr>
          <a:xfrm>
            <a:off x="0" y="0"/>
            <a:ext cx="9144000" cy="3429000"/>
          </a:xfrm>
          <a:prstGeom prst="rect">
            <a:avLst/>
          </a:prstGeom>
          <a:noFill/>
          <a:ln>
            <a:noFill/>
          </a:ln>
        </p:spPr>
      </p:sp>
      <p:sp>
        <p:nvSpPr>
          <p:cNvPr id="50" name="Shape 5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51"/>
        <p:cNvGrpSpPr/>
        <p:nvPr/>
      </p:nvGrpSpPr>
      <p:grpSpPr>
        <a:xfrm>
          <a:off x="0" y="0"/>
          <a:ext cx="0" cy="0"/>
          <a:chOff x="0" y="0"/>
          <a:chExt cx="0" cy="0"/>
        </a:xfrm>
      </p:grpSpPr>
      <p:sp>
        <p:nvSpPr>
          <p:cNvPr id="52" name="Shape 5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3" name="Shape 5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4" name="Shape 54"/>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5" name="Shape 55"/>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6" name="Shape 56"/>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7" name="Shape 57"/>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8" name="Shape 58"/>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9" name="Shape 59"/>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61"/>
        <p:cNvGrpSpPr/>
        <p:nvPr/>
      </p:nvGrpSpPr>
      <p:grpSpPr>
        <a:xfrm>
          <a:off x="0" y="0"/>
          <a:ext cx="0" cy="0"/>
          <a:chOff x="0" y="0"/>
          <a:chExt cx="0" cy="0"/>
        </a:xfrm>
      </p:grpSpPr>
      <p:sp>
        <p:nvSpPr>
          <p:cNvPr id="62" name="Shape 6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3" name="Shape 6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4" name="Shape 64"/>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5" name="Shape 65"/>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6" name="Shape 66"/>
          <p:cNvSpPr>
            <a:spLocks noGrp="1"/>
          </p:cNvSpPr>
          <p:nvPr>
            <p:ph type="pic" idx="3"/>
          </p:nvPr>
        </p:nvSpPr>
        <p:spPr>
          <a:xfrm>
            <a:off x="0" y="3429000"/>
            <a:ext cx="9144000" cy="3429000"/>
          </a:xfrm>
          <a:prstGeom prst="rect">
            <a:avLst/>
          </a:prstGeom>
          <a:noFill/>
          <a:ln>
            <a:noFill/>
          </a:ln>
        </p:spPr>
      </p:sp>
      <p:sp>
        <p:nvSpPr>
          <p:cNvPr id="67" name="Shape 6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68"/>
        <p:cNvGrpSpPr/>
        <p:nvPr/>
      </p:nvGrpSpPr>
      <p:grpSpPr>
        <a:xfrm>
          <a:off x="0" y="0"/>
          <a:ext cx="0" cy="0"/>
          <a:chOff x="0" y="0"/>
          <a:chExt cx="0" cy="0"/>
        </a:xfrm>
      </p:grpSpPr>
      <p:sp>
        <p:nvSpPr>
          <p:cNvPr id="69" name="Shape 6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0" name="Shape 7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1" name="Shape 71"/>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72" name="Shape 72"/>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3" name="Shape 73"/>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6" name="Shape 76"/>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9" name="Shape 79"/>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0" name="Shape 80"/>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81" name="Shape 8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spcBef>
                <a:spcPts val="0"/>
              </a:spcBef>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8" name="Shape 8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sp>
      <p:sp>
        <p:nvSpPr>
          <p:cNvPr id="92" name="Shape 92"/>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sz="4400" b="0" i="0" u="none" strike="noStrike" cap="none" baseline="0">
                <a:solidFill>
                  <a:schemeClr val="dk1"/>
                </a:solidFill>
                <a:latin typeface="Questrial"/>
                <a:ea typeface="Questrial"/>
                <a:cs typeface="Questrial"/>
                <a:sym typeface="Questrial"/>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sz="2800" b="0" i="0" u="none" strike="noStrike" cap="none" baseline="0">
                <a:solidFill>
                  <a:schemeClr val="dk1"/>
                </a:solidFill>
                <a:latin typeface="Questrial"/>
                <a:ea typeface="Questrial"/>
                <a:cs typeface="Questrial"/>
                <a:sym typeface="Questrial"/>
              </a:defRPr>
            </a:lvl1pPr>
            <a:lvl2pPr marL="685800" marR="0" indent="-76200" algn="l" rtl="0">
              <a:lnSpc>
                <a:spcPct val="90000"/>
              </a:lnSpc>
              <a:spcBef>
                <a:spcPts val="500"/>
              </a:spcBef>
              <a:buClr>
                <a:schemeClr val="dk1"/>
              </a:buClr>
              <a:buFont typeface="Arial"/>
              <a:buChar char="•"/>
              <a:defRPr sz="2400" b="0" i="0" u="none" strike="noStrike" cap="none" baseline="0">
                <a:solidFill>
                  <a:schemeClr val="dk1"/>
                </a:solidFill>
                <a:latin typeface="Questrial"/>
                <a:ea typeface="Questrial"/>
                <a:cs typeface="Questrial"/>
                <a:sym typeface="Questrial"/>
              </a:defRPr>
            </a:lvl2pPr>
            <a:lvl3pPr marL="1143000" marR="0" indent="-101600" algn="l" rtl="0">
              <a:lnSpc>
                <a:spcPct val="90000"/>
              </a:lnSpc>
              <a:spcBef>
                <a:spcPts val="500"/>
              </a:spcBef>
              <a:buClr>
                <a:schemeClr val="dk1"/>
              </a:buClr>
              <a:buFont typeface="Arial"/>
              <a:buChar char="•"/>
              <a:defRPr sz="2000" b="0" i="0" u="none" strike="noStrike" cap="none" baseline="0">
                <a:solidFill>
                  <a:schemeClr val="dk1"/>
                </a:solidFill>
                <a:latin typeface="Questrial"/>
                <a:ea typeface="Questrial"/>
                <a:cs typeface="Questrial"/>
                <a:sym typeface="Questrial"/>
              </a:defRPr>
            </a:lvl3pPr>
            <a:lvl4pPr marL="1600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4pPr>
            <a:lvl5pPr marL="20574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5pPr>
            <a:lvl6pPr marL="25146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6pPr>
            <a:lvl7pPr marL="29718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7pPr>
            <a:lvl8pPr marL="34290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8pPr>
            <a:lvl9pPr marL="3886200" marR="0" indent="-114300" algn="l" rtl="0">
              <a:lnSpc>
                <a:spcPct val="90000"/>
              </a:lnSpc>
              <a:spcBef>
                <a:spcPts val="500"/>
              </a:spcBef>
              <a:buClr>
                <a:schemeClr val="dk1"/>
              </a:buClr>
              <a:buFont typeface="Arial"/>
              <a:buChar char="•"/>
              <a:defRPr sz="1800" b="0" i="0" u="none" strike="noStrike" cap="none" baseline="0">
                <a:solidFill>
                  <a:schemeClr val="dk1"/>
                </a:solidFill>
                <a:latin typeface="Questrial"/>
                <a:ea typeface="Questrial"/>
                <a:cs typeface="Questrial"/>
                <a:sym typeface="Questrial"/>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sz="1200" b="0" i="0" u="none" strike="noStrike" cap="none" baseline="0">
                <a:solidFill>
                  <a:srgbClr val="A6A3A3"/>
                </a:solidFill>
                <a:latin typeface="Questrial"/>
                <a:ea typeface="Questrial"/>
                <a:cs typeface="Questrial"/>
                <a:sym typeface="Questrial"/>
              </a:defRPr>
            </a:lvl1pPr>
            <a:lvl2pPr marL="457200" marR="0" indent="0" algn="l" rtl="0">
              <a:spcBef>
                <a:spcPts val="0"/>
              </a:spcBef>
              <a:defRPr sz="1800" b="0" i="0" u="none" strike="noStrike" cap="none" baseline="0">
                <a:solidFill>
                  <a:schemeClr val="dk1"/>
                </a:solidFill>
                <a:latin typeface="Questrial"/>
                <a:ea typeface="Questrial"/>
                <a:cs typeface="Questrial"/>
                <a:sym typeface="Questrial"/>
              </a:defRPr>
            </a:lvl2pPr>
            <a:lvl3pPr marL="914400" marR="0" indent="0" algn="l" rtl="0">
              <a:spcBef>
                <a:spcPts val="0"/>
              </a:spcBef>
              <a:defRPr sz="1800" b="0" i="0" u="none" strike="noStrike" cap="none" baseline="0">
                <a:solidFill>
                  <a:schemeClr val="dk1"/>
                </a:solidFill>
                <a:latin typeface="Questrial"/>
                <a:ea typeface="Questrial"/>
                <a:cs typeface="Questrial"/>
                <a:sym typeface="Questrial"/>
              </a:defRPr>
            </a:lvl3pPr>
            <a:lvl4pPr marL="1371600" marR="0" indent="0" algn="l" rtl="0">
              <a:spcBef>
                <a:spcPts val="0"/>
              </a:spcBef>
              <a:defRPr sz="1800" b="0" i="0" u="none" strike="noStrike" cap="none" baseline="0">
                <a:solidFill>
                  <a:schemeClr val="dk1"/>
                </a:solidFill>
                <a:latin typeface="Questrial"/>
                <a:ea typeface="Questrial"/>
                <a:cs typeface="Questrial"/>
                <a:sym typeface="Questrial"/>
              </a:defRPr>
            </a:lvl4pPr>
            <a:lvl5pPr marL="1828800" marR="0" indent="0" algn="l" rtl="0">
              <a:spcBef>
                <a:spcPts val="0"/>
              </a:spcBef>
              <a:defRPr sz="1800" b="0" i="0" u="none" strike="noStrike" cap="none" baseline="0">
                <a:solidFill>
                  <a:schemeClr val="dk1"/>
                </a:solidFill>
                <a:latin typeface="Questrial"/>
                <a:ea typeface="Questrial"/>
                <a:cs typeface="Questrial"/>
                <a:sym typeface="Questrial"/>
              </a:defRPr>
            </a:lvl5pPr>
            <a:lvl6pPr marL="2286000" marR="0" indent="0" algn="l" rtl="0">
              <a:spcBef>
                <a:spcPts val="0"/>
              </a:spcBef>
              <a:defRPr sz="1800" b="0" i="0" u="none" strike="noStrike" cap="none" baseline="0">
                <a:solidFill>
                  <a:schemeClr val="dk1"/>
                </a:solidFill>
                <a:latin typeface="Questrial"/>
                <a:ea typeface="Questrial"/>
                <a:cs typeface="Questrial"/>
                <a:sym typeface="Questrial"/>
              </a:defRPr>
            </a:lvl6pPr>
            <a:lvl7pPr marL="2743200" marR="0" indent="0" algn="l" rtl="0">
              <a:spcBef>
                <a:spcPts val="0"/>
              </a:spcBef>
              <a:defRPr sz="1800" b="0" i="0" u="none" strike="noStrike" cap="none" baseline="0">
                <a:solidFill>
                  <a:schemeClr val="dk1"/>
                </a:solidFill>
                <a:latin typeface="Questrial"/>
                <a:ea typeface="Questrial"/>
                <a:cs typeface="Questrial"/>
                <a:sym typeface="Questrial"/>
              </a:defRPr>
            </a:lvl7pPr>
            <a:lvl8pPr marL="3200400" marR="0" indent="0" algn="l" rtl="0">
              <a:spcBef>
                <a:spcPts val="0"/>
              </a:spcBef>
              <a:defRPr sz="1800" b="0" i="0" u="none" strike="noStrike" cap="none" baseline="0">
                <a:solidFill>
                  <a:schemeClr val="dk1"/>
                </a:solidFill>
                <a:latin typeface="Questrial"/>
                <a:ea typeface="Questrial"/>
                <a:cs typeface="Questrial"/>
                <a:sym typeface="Questrial"/>
              </a:defRPr>
            </a:lvl8pPr>
            <a:lvl9pPr marL="3657600" marR="0" indent="0" algn="l" rtl="0">
              <a:spcBef>
                <a:spcPts val="0"/>
              </a:spcBef>
              <a:defRPr sz="1800" b="0" i="0" u="none" strike="noStrike" cap="none" baseline="0">
                <a:solidFill>
                  <a:schemeClr val="dk1"/>
                </a:solidFill>
                <a:latin typeface="Questrial"/>
                <a:ea typeface="Questrial"/>
                <a:cs typeface="Questrial"/>
                <a:sym typeface="Questrial"/>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baseline="0">
                <a:solidFill>
                  <a:srgbClr val="A6A3A3"/>
                </a:solidFill>
                <a:latin typeface="Questrial"/>
                <a:ea typeface="Questrial"/>
                <a:cs typeface="Questrial"/>
                <a:sym typeface="Questrial"/>
              </a:rPr>
              <a:t>‹#›</a:t>
            </a:fld>
            <a:endParaRPr lang="en-US" sz="1200" b="0" i="0" u="none" strike="noStrike" cap="none" baseline="0">
              <a:solidFill>
                <a:srgbClr val="A6A3A3"/>
              </a:solidFill>
              <a:latin typeface="Questrial"/>
              <a:ea typeface="Questrial"/>
              <a:cs typeface="Questrial"/>
              <a:sym typeface="Quest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microsoft.com/office/2007/relationships/hdphoto" Target="../media/hdphoto1.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tiff"/><Relationship Id="rId7"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tiff"/><Relationship Id="rId4" Type="http://schemas.openxmlformats.org/officeDocument/2006/relationships/image" Target="../media/image19.tif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155275" y="1426463"/>
            <a:ext cx="8780907" cy="2432304"/>
          </a:xfrm>
          <a:prstGeom prst="rect">
            <a:avLst/>
          </a:prstGeom>
          <a:noFill/>
          <a:ln>
            <a:noFill/>
          </a:ln>
        </p:spPr>
        <p:txBody>
          <a:bodyPr lIns="91425" tIns="45700" rIns="91425" bIns="45700" anchor="b" anchorCtr="0">
            <a:noAutofit/>
          </a:bodyPr>
          <a:lstStyle/>
          <a:p>
            <a:pPr lvl="0" algn="ctr">
              <a:lnSpc>
                <a:spcPct val="100000"/>
              </a:lnSpc>
              <a:spcAft>
                <a:spcPts val="600"/>
              </a:spcAft>
              <a:buClr>
                <a:srgbClr val="000000"/>
              </a:buClr>
              <a:buSzPct val="25000"/>
            </a:pPr>
            <a:r>
              <a:rPr lang="en-US" sz="6500" b="1" kern="1200" dirty="0" smtClean="0">
                <a:solidFill>
                  <a:srgbClr val="2E8652"/>
                </a:solidFill>
                <a:latin typeface="Century Gothic" charset="0"/>
                <a:ea typeface="Century Gothic" charset="0"/>
                <a:cs typeface="Century Gothic" charset="0"/>
              </a:rPr>
              <a:t>Wyoming Ecological Forecasting</a:t>
            </a:r>
            <a:endParaRPr lang="en-US" sz="6500" b="1" dirty="0">
              <a:solidFill>
                <a:srgbClr val="000000"/>
              </a:solidFill>
              <a:latin typeface="Century Gothic" charset="0"/>
              <a:ea typeface="Century Gothic" charset="0"/>
              <a:cs typeface="Century Gothic" charset="0"/>
            </a:endParaRPr>
          </a:p>
        </p:txBody>
      </p:sp>
      <p:sp>
        <p:nvSpPr>
          <p:cNvPr id="107" name="Shape 107"/>
          <p:cNvSpPr txBox="1">
            <a:spLocks noGrp="1"/>
          </p:cNvSpPr>
          <p:nvPr>
            <p:ph type="body" idx="2"/>
          </p:nvPr>
        </p:nvSpPr>
        <p:spPr>
          <a:xfrm>
            <a:off x="2428716" y="5358382"/>
            <a:ext cx="3231419" cy="39319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A5A5A5"/>
              </a:buClr>
              <a:buSzPct val="25000"/>
              <a:buFont typeface="Arial"/>
              <a:buNone/>
            </a:pPr>
            <a:r>
              <a:rPr lang="en-US" dirty="0">
                <a:latin typeface="Century Gothic" charset="0"/>
                <a:ea typeface="Century Gothic" charset="0"/>
                <a:cs typeface="Century Gothic" charset="0"/>
              </a:rPr>
              <a:t>Darin </a:t>
            </a:r>
            <a:r>
              <a:rPr lang="en-US" dirty="0" smtClean="0">
                <a:latin typeface="Century Gothic" charset="0"/>
                <a:ea typeface="Century Gothic" charset="0"/>
                <a:cs typeface="Century Gothic" charset="0"/>
              </a:rPr>
              <a:t>Schulte(Project </a:t>
            </a:r>
            <a:r>
              <a:rPr lang="en-US" dirty="0">
                <a:latin typeface="Century Gothic" charset="0"/>
                <a:ea typeface="Century Gothic" charset="0"/>
                <a:cs typeface="Century Gothic" charset="0"/>
              </a:rPr>
              <a:t>Lead) </a:t>
            </a:r>
          </a:p>
        </p:txBody>
      </p:sp>
      <p:sp>
        <p:nvSpPr>
          <p:cNvPr id="108" name="Shape 108"/>
          <p:cNvSpPr txBox="1">
            <a:spLocks noGrp="1"/>
          </p:cNvSpPr>
          <p:nvPr>
            <p:ph type="body" idx="3"/>
          </p:nvPr>
        </p:nvSpPr>
        <p:spPr>
          <a:xfrm>
            <a:off x="2434627" y="5751576"/>
            <a:ext cx="3021869" cy="36933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A5A5A5"/>
              </a:buClr>
              <a:buSzPct val="25000"/>
              <a:buFont typeface="Arial"/>
              <a:buNone/>
            </a:pPr>
            <a:r>
              <a:rPr lang="en-US" dirty="0">
                <a:latin typeface="Century Gothic" charset="0"/>
                <a:ea typeface="Century Gothic" charset="0"/>
                <a:cs typeface="Century Gothic" charset="0"/>
              </a:rPr>
              <a:t>Stephanie </a:t>
            </a:r>
            <a:r>
              <a:rPr lang="en-US" dirty="0" err="1">
                <a:latin typeface="Century Gothic" charset="0"/>
                <a:ea typeface="Century Gothic" charset="0"/>
                <a:cs typeface="Century Gothic" charset="0"/>
              </a:rPr>
              <a:t>Krail</a:t>
            </a:r>
            <a:r>
              <a:rPr lang="en-US" dirty="0">
                <a:latin typeface="Century Gothic" charset="0"/>
                <a:ea typeface="Century Gothic" charset="0"/>
                <a:cs typeface="Century Gothic" charset="0"/>
              </a:rPr>
              <a:t>	</a:t>
            </a:r>
          </a:p>
        </p:txBody>
      </p:sp>
      <p:sp>
        <p:nvSpPr>
          <p:cNvPr id="110" name="Shape 110"/>
          <p:cNvSpPr txBox="1">
            <a:spLocks noGrp="1"/>
          </p:cNvSpPr>
          <p:nvPr>
            <p:ph type="body" idx="5"/>
          </p:nvPr>
        </p:nvSpPr>
        <p:spPr>
          <a:xfrm>
            <a:off x="5934974" y="5358382"/>
            <a:ext cx="2910320" cy="393193"/>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A5A5A5"/>
              </a:buClr>
              <a:buSzPct val="25000"/>
              <a:buFont typeface="Arial"/>
              <a:buNone/>
            </a:pPr>
            <a:r>
              <a:rPr lang="en-US" dirty="0">
                <a:latin typeface="Century Gothic" charset="0"/>
                <a:ea typeface="Century Gothic" charset="0"/>
                <a:cs typeface="Century Gothic" charset="0"/>
              </a:rPr>
              <a:t>Chandra Fowler</a:t>
            </a:r>
          </a:p>
        </p:txBody>
      </p:sp>
      <p:sp>
        <p:nvSpPr>
          <p:cNvPr id="111" name="Shape 111"/>
          <p:cNvSpPr txBox="1">
            <a:spLocks noGrp="1"/>
          </p:cNvSpPr>
          <p:nvPr>
            <p:ph type="body" idx="6"/>
          </p:nvPr>
        </p:nvSpPr>
        <p:spPr>
          <a:xfrm>
            <a:off x="5934974" y="5751576"/>
            <a:ext cx="2907272" cy="369332"/>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A5A5A5"/>
              </a:buClr>
              <a:buSzPct val="25000"/>
              <a:buFont typeface="Arial"/>
              <a:buNone/>
            </a:pPr>
            <a:r>
              <a:rPr lang="en-US" dirty="0">
                <a:latin typeface="Century Gothic" charset="0"/>
                <a:ea typeface="Century Gothic" charset="0"/>
                <a:cs typeface="Century Gothic" charset="0"/>
              </a:rPr>
              <a:t>Oliver Miltenberger</a:t>
            </a:r>
          </a:p>
        </p:txBody>
      </p:sp>
      <p:sp>
        <p:nvSpPr>
          <p:cNvPr id="113" name="Shape 113"/>
          <p:cNvSpPr txBox="1">
            <a:spLocks noGrp="1"/>
          </p:cNvSpPr>
          <p:nvPr>
            <p:ph type="body" idx="8"/>
          </p:nvPr>
        </p:nvSpPr>
        <p:spPr>
          <a:xfrm>
            <a:off x="569343" y="4032375"/>
            <a:ext cx="7970808" cy="740700"/>
          </a:xfrm>
          <a:prstGeom prst="rect">
            <a:avLst/>
          </a:prstGeom>
          <a:noFill/>
          <a:ln>
            <a:noFill/>
          </a:ln>
        </p:spPr>
        <p:txBody>
          <a:bodyPr lIns="91425" tIns="45700" rIns="91425" bIns="45700" anchor="t" anchorCtr="0">
            <a:noAutofit/>
          </a:bodyPr>
          <a:lstStyle/>
          <a:p>
            <a:pPr lvl="0" rtl="0">
              <a:lnSpc>
                <a:spcPct val="100000"/>
              </a:lnSpc>
              <a:spcBef>
                <a:spcPts val="0"/>
              </a:spcBef>
              <a:spcAft>
                <a:spcPts val="600"/>
              </a:spcAft>
              <a:buClr>
                <a:srgbClr val="000000"/>
              </a:buClr>
              <a:buSzPct val="61111"/>
              <a:buFont typeface="Arial"/>
              <a:buNone/>
            </a:pPr>
            <a:r>
              <a:rPr lang="en-US" sz="2000" b="0" i="1" dirty="0">
                <a:solidFill>
                  <a:srgbClr val="000000"/>
                </a:solidFill>
                <a:latin typeface="Century Gothic" charset="0"/>
                <a:ea typeface="Century Gothic" charset="0"/>
                <a:cs typeface="Century Gothic" charset="0"/>
              </a:rPr>
              <a:t>Mapping Cheatgrass Phenology and Distribution in a Post-Wildfire Landscape in Wyoming’s Medicine Bow National Forest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58"/>
          <p:cNvSpPr txBox="1"/>
          <p:nvPr/>
        </p:nvSpPr>
        <p:spPr>
          <a:xfrm>
            <a:off x="6876650" y="2711403"/>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sp>
        <p:nvSpPr>
          <p:cNvPr id="28" name="Shape 190"/>
          <p:cNvSpPr txBox="1"/>
          <p:nvPr/>
        </p:nvSpPr>
        <p:spPr>
          <a:xfrm>
            <a:off x="262461" y="166604"/>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Modeling-SAHM</a:t>
            </a:r>
            <a:endParaRPr lang="en-US" sz="4000" b="1" dirty="0" smtClean="0">
              <a:solidFill>
                <a:srgbClr val="1D9A78"/>
              </a:solidFill>
              <a:latin typeface="Century Gothic" panose="020B0502020202020204" pitchFamily="34" charset="0"/>
            </a:endParaRPr>
          </a:p>
        </p:txBody>
      </p:sp>
      <p:grpSp>
        <p:nvGrpSpPr>
          <p:cNvPr id="29" name="Group 28"/>
          <p:cNvGrpSpPr/>
          <p:nvPr/>
        </p:nvGrpSpPr>
        <p:grpSpPr>
          <a:xfrm>
            <a:off x="5345101" y="5716138"/>
            <a:ext cx="992453" cy="821824"/>
            <a:chOff x="5176494" y="5686735"/>
            <a:chExt cx="992453" cy="821824"/>
          </a:xfrm>
        </p:grpSpPr>
        <p:sp>
          <p:nvSpPr>
            <p:cNvPr id="30" name="Oval 29"/>
            <p:cNvSpPr/>
            <p:nvPr/>
          </p:nvSpPr>
          <p:spPr>
            <a:xfrm>
              <a:off x="5336816" y="5789422"/>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76494" y="5686735"/>
              <a:ext cx="992453" cy="751261"/>
              <a:chOff x="4823046" y="1262428"/>
              <a:chExt cx="1824325" cy="1380966"/>
            </a:xfrm>
            <a:noFill/>
          </p:grpSpPr>
          <p:sp>
            <p:nvSpPr>
              <p:cNvPr id="35" name="Freeform 34"/>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nvCxnSpPr>
            <p:spPr>
              <a:xfrm>
                <a:off x="4956779" y="1262428"/>
                <a:ext cx="0" cy="1380966"/>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23046" y="2586335"/>
                <a:ext cx="1824325" cy="0"/>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48" name="Group 47"/>
          <p:cNvGrpSpPr/>
          <p:nvPr/>
        </p:nvGrpSpPr>
        <p:grpSpPr>
          <a:xfrm>
            <a:off x="549260" y="5791535"/>
            <a:ext cx="856190" cy="739590"/>
            <a:chOff x="549260" y="5791535"/>
            <a:chExt cx="856190" cy="739590"/>
          </a:xfrm>
        </p:grpSpPr>
        <p:sp>
          <p:nvSpPr>
            <p:cNvPr id="49" name="Oval 48"/>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51" name="Group 50"/>
          <p:cNvGrpSpPr/>
          <p:nvPr/>
        </p:nvGrpSpPr>
        <p:grpSpPr>
          <a:xfrm>
            <a:off x="7817251" y="5812596"/>
            <a:ext cx="834864" cy="761511"/>
            <a:chOff x="7817251" y="5812596"/>
            <a:chExt cx="834864" cy="761511"/>
          </a:xfrm>
        </p:grpSpPr>
        <p:sp>
          <p:nvSpPr>
            <p:cNvPr id="52" name="Oval 51"/>
            <p:cNvSpPr/>
            <p:nvPr/>
          </p:nvSpPr>
          <p:spPr>
            <a:xfrm>
              <a:off x="7872732" y="581259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a:off x="7817251" y="5882804"/>
              <a:ext cx="834864" cy="691303"/>
              <a:chOff x="7558911" y="718795"/>
              <a:chExt cx="834864" cy="691303"/>
            </a:xfrm>
          </p:grpSpPr>
          <p:sp>
            <p:nvSpPr>
              <p:cNvPr id="54" name="Parallelogram 53"/>
              <p:cNvSpPr/>
              <p:nvPr/>
            </p:nvSpPr>
            <p:spPr>
              <a:xfrm>
                <a:off x="7558911" y="815833"/>
                <a:ext cx="834864" cy="594265"/>
              </a:xfrm>
              <a:prstGeom prst="parallelogram">
                <a:avLst/>
              </a:prstGeom>
              <a:solidFill>
                <a:srgbClr val="8B91B2">
                  <a:alpha val="25000"/>
                </a:srgbClr>
              </a:solidFill>
              <a:ln w="12700" cap="flat" cmpd="sng" algn="ctr">
                <a:solidFill>
                  <a:srgbClr val="FFFFFF">
                    <a:alpha val="25000"/>
                  </a:srgbClr>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55" name="Teardrop 54"/>
              <p:cNvSpPr/>
              <p:nvPr/>
            </p:nvSpPr>
            <p:spPr>
              <a:xfrm rot="8100000">
                <a:off x="7856399" y="718795"/>
                <a:ext cx="262626" cy="258290"/>
              </a:xfrm>
              <a:prstGeom prst="teardrop">
                <a:avLst>
                  <a:gd name="adj" fmla="val 121860"/>
                </a:avLst>
              </a:prstGeom>
              <a:solidFill>
                <a:srgbClr val="8B91B2">
                  <a:alpha val="2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56" name="Oval 55"/>
              <p:cNvSpPr/>
              <p:nvPr/>
            </p:nvSpPr>
            <p:spPr>
              <a:xfrm>
                <a:off x="7916976" y="760833"/>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61" name="Straight Connector 60"/>
              <p:cNvCxnSpPr/>
              <p:nvPr/>
            </p:nvCxnSpPr>
            <p:spPr>
              <a:xfrm flipH="1">
                <a:off x="7981364" y="776547"/>
                <a:ext cx="1066" cy="80206"/>
              </a:xfrm>
              <a:prstGeom prst="line">
                <a:avLst/>
              </a:prstGeom>
              <a:ln w="19050">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7977555" y="853208"/>
                <a:ext cx="44624" cy="12307"/>
              </a:xfrm>
              <a:prstGeom prst="line">
                <a:avLst/>
              </a:prstGeom>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66" name="Group 65"/>
          <p:cNvGrpSpPr/>
          <p:nvPr/>
        </p:nvGrpSpPr>
        <p:grpSpPr>
          <a:xfrm>
            <a:off x="2873091" y="5787477"/>
            <a:ext cx="834863" cy="843170"/>
            <a:chOff x="3001848" y="5737221"/>
            <a:chExt cx="834863" cy="843170"/>
          </a:xfrm>
        </p:grpSpPr>
        <p:sp>
          <p:nvSpPr>
            <p:cNvPr id="67" name="Oval 66"/>
            <p:cNvSpPr/>
            <p:nvPr/>
          </p:nvSpPr>
          <p:spPr>
            <a:xfrm>
              <a:off x="3057788" y="576694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001848" y="5737221"/>
              <a:ext cx="834863" cy="843170"/>
              <a:chOff x="2815757" y="1194328"/>
              <a:chExt cx="1534643" cy="1549913"/>
            </a:xfrm>
            <a:solidFill>
              <a:srgbClr val="8B91B2">
                <a:alpha val="25000"/>
              </a:srgbClr>
            </a:solidFill>
          </p:grpSpPr>
          <p:sp>
            <p:nvSpPr>
              <p:cNvPr id="69" name="Parallelogram 68"/>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0" name="Parallelogram 69"/>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1" name="Parallelogram 70"/>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pic>
        <p:nvPicPr>
          <p:cNvPr id="72" name="Picture 7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47" y="928858"/>
            <a:ext cx="9144000" cy="4419159"/>
          </a:xfrm>
          <a:prstGeom prst="rect">
            <a:avLst/>
          </a:prstGeom>
        </p:spPr>
      </p:pic>
      <p:sp>
        <p:nvSpPr>
          <p:cNvPr id="4" name="Rectangle 3"/>
          <p:cNvSpPr/>
          <p:nvPr/>
        </p:nvSpPr>
        <p:spPr>
          <a:xfrm>
            <a:off x="17643" y="936326"/>
            <a:ext cx="613555" cy="24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13853"/>
            <a:ext cx="549260" cy="307777"/>
          </a:xfrm>
          <a:prstGeom prst="rect">
            <a:avLst/>
          </a:prstGeom>
          <a:noFill/>
        </p:spPr>
        <p:txBody>
          <a:bodyPr wrap="square" rtlCol="0">
            <a:spAutoFit/>
          </a:bodyPr>
          <a:lstStyle/>
          <a:p>
            <a:r>
              <a:rPr lang="en-US" dirty="0" smtClean="0"/>
              <a:t>BRT</a:t>
            </a:r>
            <a:endParaRPr lang="en-US" dirty="0"/>
          </a:p>
        </p:txBody>
      </p:sp>
      <p:sp>
        <p:nvSpPr>
          <p:cNvPr id="32" name="Rectangle 31"/>
          <p:cNvSpPr/>
          <p:nvPr/>
        </p:nvSpPr>
        <p:spPr>
          <a:xfrm>
            <a:off x="2299051" y="935564"/>
            <a:ext cx="613555" cy="24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2281408" y="913091"/>
            <a:ext cx="591684" cy="307777"/>
          </a:xfrm>
          <a:prstGeom prst="rect">
            <a:avLst/>
          </a:prstGeom>
          <a:noFill/>
        </p:spPr>
        <p:txBody>
          <a:bodyPr wrap="square" rtlCol="0">
            <a:spAutoFit/>
          </a:bodyPr>
          <a:lstStyle/>
          <a:p>
            <a:r>
              <a:rPr lang="en-US" dirty="0" smtClean="0"/>
              <a:t>GLM</a:t>
            </a:r>
            <a:endParaRPr lang="en-US" dirty="0"/>
          </a:p>
        </p:txBody>
      </p:sp>
      <p:sp>
        <p:nvSpPr>
          <p:cNvPr id="34" name="Rectangle 33"/>
          <p:cNvSpPr/>
          <p:nvPr/>
        </p:nvSpPr>
        <p:spPr>
          <a:xfrm>
            <a:off x="4592024" y="937045"/>
            <a:ext cx="613555" cy="24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574380" y="914572"/>
            <a:ext cx="740569" cy="307777"/>
          </a:xfrm>
          <a:prstGeom prst="rect">
            <a:avLst/>
          </a:prstGeom>
          <a:noFill/>
        </p:spPr>
        <p:txBody>
          <a:bodyPr wrap="square" rtlCol="0">
            <a:spAutoFit/>
          </a:bodyPr>
          <a:lstStyle/>
          <a:p>
            <a:r>
              <a:rPr lang="en-US" dirty="0" smtClean="0"/>
              <a:t>MARS</a:t>
            </a:r>
            <a:endParaRPr lang="en-US" dirty="0"/>
          </a:p>
        </p:txBody>
      </p:sp>
      <p:sp>
        <p:nvSpPr>
          <p:cNvPr id="38" name="Rectangle 37"/>
          <p:cNvSpPr/>
          <p:nvPr/>
        </p:nvSpPr>
        <p:spPr>
          <a:xfrm>
            <a:off x="6868344" y="934972"/>
            <a:ext cx="613555" cy="24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850701" y="912499"/>
            <a:ext cx="591684" cy="307777"/>
          </a:xfrm>
          <a:prstGeom prst="rect">
            <a:avLst/>
          </a:prstGeom>
          <a:noFill/>
        </p:spPr>
        <p:txBody>
          <a:bodyPr wrap="square" rtlCol="0">
            <a:spAutoFit/>
          </a:bodyPr>
          <a:lstStyle/>
          <a:p>
            <a:r>
              <a:rPr lang="en-US" dirty="0" smtClean="0"/>
              <a:t>RF</a:t>
            </a:r>
            <a:endParaRPr lang="en-US" dirty="0"/>
          </a:p>
        </p:txBody>
      </p:sp>
    </p:spTree>
    <p:extLst>
      <p:ext uri="{BB962C8B-B14F-4D97-AF65-F5344CB8AC3E}">
        <p14:creationId xmlns:p14="http://schemas.microsoft.com/office/powerpoint/2010/main" val="321068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7814868" y="5812960"/>
            <a:ext cx="834864" cy="771577"/>
            <a:chOff x="7523373" y="5753308"/>
            <a:chExt cx="834864" cy="771577"/>
          </a:xfrm>
        </p:grpSpPr>
        <p:sp>
          <p:nvSpPr>
            <p:cNvPr id="91" name="Oval 90"/>
            <p:cNvSpPr/>
            <p:nvPr/>
          </p:nvSpPr>
          <p:spPr>
            <a:xfrm>
              <a:off x="7578855" y="5753308"/>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7523373" y="5833582"/>
              <a:ext cx="834864" cy="691303"/>
              <a:chOff x="7558911" y="1876824"/>
              <a:chExt cx="834864" cy="691303"/>
            </a:xfrm>
          </p:grpSpPr>
          <p:sp>
            <p:nvSpPr>
              <p:cNvPr id="93" name="Parallelogram 92"/>
              <p:cNvSpPr/>
              <p:nvPr/>
            </p:nvSpPr>
            <p:spPr>
              <a:xfrm>
                <a:off x="7558911" y="1973862"/>
                <a:ext cx="834864" cy="594265"/>
              </a:xfrm>
              <a:prstGeom prst="parallelogram">
                <a:avLst/>
              </a:prstGeom>
              <a:solidFill>
                <a:srgbClr val="8B91B2"/>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94" name="Teardrop 93"/>
              <p:cNvSpPr/>
              <p:nvPr/>
            </p:nvSpPr>
            <p:spPr>
              <a:xfrm rot="8100000">
                <a:off x="7856399" y="1876824"/>
                <a:ext cx="262626" cy="258290"/>
              </a:xfrm>
              <a:prstGeom prst="teardrop">
                <a:avLst>
                  <a:gd name="adj" fmla="val 121860"/>
                </a:avLst>
              </a:prstGeom>
              <a:solidFill>
                <a:srgbClr val="8B91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95" name="Oval 94"/>
              <p:cNvSpPr/>
              <p:nvPr/>
            </p:nvSpPr>
            <p:spPr>
              <a:xfrm>
                <a:off x="7916976" y="1918862"/>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96" name="Straight Connector 95"/>
              <p:cNvCxnSpPr/>
              <p:nvPr/>
            </p:nvCxnSpPr>
            <p:spPr>
              <a:xfrm flipH="1">
                <a:off x="7981364" y="1934576"/>
                <a:ext cx="1066" cy="80206"/>
              </a:xfrm>
              <a:prstGeom prst="line">
                <a:avLst/>
              </a:prstGeom>
              <a:ln w="19050">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977555" y="2011237"/>
                <a:ext cx="44624" cy="12307"/>
              </a:xfrm>
              <a:prstGeom prst="line">
                <a:avLst/>
              </a:prstGeom>
              <a:ln w="28575">
                <a:solidFill>
                  <a:srgbClr val="8B91B2"/>
                </a:solidFill>
              </a:ln>
            </p:spPr>
            <p:style>
              <a:lnRef idx="1">
                <a:schemeClr val="accent1"/>
              </a:lnRef>
              <a:fillRef idx="0">
                <a:schemeClr val="accent1"/>
              </a:fillRef>
              <a:effectRef idx="0">
                <a:schemeClr val="accent1"/>
              </a:effectRef>
              <a:fontRef idx="minor">
                <a:schemeClr val="tx1"/>
              </a:fontRef>
            </p:style>
          </p:cxnSp>
        </p:grpSp>
      </p:grpSp>
      <p:sp>
        <p:nvSpPr>
          <p:cNvPr id="24" name="TextBox 458"/>
          <p:cNvSpPr txBox="1"/>
          <p:nvPr/>
        </p:nvSpPr>
        <p:spPr>
          <a:xfrm>
            <a:off x="6876650" y="1651528"/>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pic>
        <p:nvPicPr>
          <p:cNvPr id="29" name="Picture 28" descr="G:\DEVELOP_Fall2015_WyoEco\Output_statistics\Probability_map_statistics\Probability_map_percent_categories\probability_map_rf.jpg"/>
          <p:cNvPicPr/>
          <p:nvPr/>
        </p:nvPicPr>
        <p:blipFill rotWithShape="1">
          <a:blip r:embed="rId3">
            <a:extLst>
              <a:ext uri="{28A0092B-C50C-407E-A947-70E740481C1C}">
                <a14:useLocalDpi xmlns:a14="http://schemas.microsoft.com/office/drawing/2010/main"/>
              </a:ext>
            </a:extLst>
          </a:blip>
          <a:srcRect/>
          <a:stretch/>
        </p:blipFill>
        <p:spPr bwMode="auto">
          <a:xfrm>
            <a:off x="794385" y="313337"/>
            <a:ext cx="5628424" cy="4749890"/>
          </a:xfrm>
          <a:prstGeom prst="rect">
            <a:avLst/>
          </a:prstGeom>
          <a:noFill/>
          <a:ln>
            <a:noFill/>
          </a:ln>
          <a:extLst>
            <a:ext uri="{53640926-AAD7-44d8-BBD7-CCE9431645EC}">
              <a14:shadowObscured xmlns:a14="http://schemas.microsoft.com/office/drawing/2010/main" xmlns=""/>
            </a:ext>
          </a:extLst>
        </p:spPr>
      </p:pic>
      <p:sp>
        <p:nvSpPr>
          <p:cNvPr id="2" name="Rectangle 1"/>
          <p:cNvSpPr/>
          <p:nvPr/>
        </p:nvSpPr>
        <p:spPr>
          <a:xfrm>
            <a:off x="5562572" y="4021037"/>
            <a:ext cx="1073151" cy="529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G:\DEVELOP_Fall2015_WyoEco\Output_statistics\Probability_map_statistics\Probability_map_percent_categories\probability_map_rf_80-100_2.jpg"/>
          <p:cNvPicPr/>
          <p:nvPr/>
        </p:nvPicPr>
        <p:blipFill rotWithShape="1">
          <a:blip r:embed="rId4">
            <a:extLst>
              <a:ext uri="{28A0092B-C50C-407E-A947-70E740481C1C}">
                <a14:useLocalDpi xmlns:a14="http://schemas.microsoft.com/office/drawing/2010/main"/>
              </a:ext>
            </a:extLst>
          </a:blip>
          <a:srcRect/>
          <a:stretch/>
        </p:blipFill>
        <p:spPr bwMode="auto">
          <a:xfrm>
            <a:off x="7261932" y="4021037"/>
            <a:ext cx="1586251" cy="1329176"/>
          </a:xfrm>
          <a:prstGeom prst="rect">
            <a:avLst/>
          </a:prstGeom>
          <a:noFill/>
          <a:ln>
            <a:noFill/>
          </a:ln>
          <a:extLst>
            <a:ext uri="{53640926-AAD7-44d8-BBD7-CCE9431645EC}">
              <a14:shadowObscured xmlns:a14="http://schemas.microsoft.com/office/drawing/2010/main" xmlns=""/>
            </a:ext>
          </a:extLst>
        </p:spPr>
      </p:pic>
      <p:pic>
        <p:nvPicPr>
          <p:cNvPr id="35" name="Picture 34" descr="G:\DEVELOP_Fall2015_WyoEco\Output_statistics\Probability_map_statistics\Probability_map_percent_categories\probability_map_rf_60-80_2.jpg"/>
          <p:cNvPicPr/>
          <p:nvPr/>
        </p:nvPicPr>
        <p:blipFill rotWithShape="1">
          <a:blip r:embed="rId5">
            <a:extLst>
              <a:ext uri="{28A0092B-C50C-407E-A947-70E740481C1C}">
                <a14:useLocalDpi xmlns:a14="http://schemas.microsoft.com/office/drawing/2010/main"/>
              </a:ext>
            </a:extLst>
          </a:blip>
          <a:srcRect/>
          <a:stretch/>
        </p:blipFill>
        <p:spPr bwMode="auto">
          <a:xfrm>
            <a:off x="7280433" y="2237814"/>
            <a:ext cx="1579585" cy="1313941"/>
          </a:xfrm>
          <a:prstGeom prst="rect">
            <a:avLst/>
          </a:prstGeom>
          <a:noFill/>
          <a:ln>
            <a:noFill/>
          </a:ln>
          <a:extLst>
            <a:ext uri="{53640926-AAD7-44d8-BBD7-CCE9431645EC}">
              <a14:shadowObscured xmlns:a14="http://schemas.microsoft.com/office/drawing/2010/main" xmlns=""/>
            </a:ext>
          </a:extLst>
        </p:spPr>
      </p:pic>
      <p:pic>
        <p:nvPicPr>
          <p:cNvPr id="38" name="Picture 37" descr="G:\DEVELOP_Fall2015_WyoEco\Output_statistics\Probability_map_statistics\Probability_map_percent_categories\probability_map_rf_40-60_2.jpg"/>
          <p:cNvPicPr/>
          <p:nvPr/>
        </p:nvPicPr>
        <p:blipFill rotWithShape="1">
          <a:blip r:embed="rId6">
            <a:extLst>
              <a:ext uri="{28A0092B-C50C-407E-A947-70E740481C1C}">
                <a14:useLocalDpi xmlns:a14="http://schemas.microsoft.com/office/drawing/2010/main"/>
              </a:ext>
            </a:extLst>
          </a:blip>
          <a:srcRect/>
          <a:stretch/>
        </p:blipFill>
        <p:spPr bwMode="auto">
          <a:xfrm>
            <a:off x="7287324" y="344054"/>
            <a:ext cx="1573874" cy="1332984"/>
          </a:xfrm>
          <a:prstGeom prst="rect">
            <a:avLst/>
          </a:prstGeom>
          <a:noFill/>
          <a:ln>
            <a:noFill/>
          </a:ln>
          <a:extLst>
            <a:ext uri="{53640926-AAD7-44d8-BBD7-CCE9431645EC}">
              <a14:shadowObscured xmlns:a14="http://schemas.microsoft.com/office/drawing/2010/main" xmlns=""/>
            </a:ext>
          </a:extLst>
        </p:spPr>
      </p:pic>
      <p:sp>
        <p:nvSpPr>
          <p:cNvPr id="39" name="Text Box 2"/>
          <p:cNvSpPr txBox="1"/>
          <p:nvPr/>
        </p:nvSpPr>
        <p:spPr>
          <a:xfrm>
            <a:off x="7614393" y="3456463"/>
            <a:ext cx="1505536" cy="284275"/>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Century Gothic" charset="0"/>
                <a:ea typeface="Calibri" charset="0"/>
                <a:cs typeface="Times New Roman" charset="0"/>
              </a:rPr>
              <a:t>7495.56 ha</a:t>
            </a:r>
            <a:endParaRPr lang="en-US" sz="2000" dirty="0">
              <a:effectLst/>
              <a:ea typeface="Calibri" charset="0"/>
              <a:cs typeface="Times New Roman" charset="0"/>
            </a:endParaRPr>
          </a:p>
        </p:txBody>
      </p:sp>
      <p:sp>
        <p:nvSpPr>
          <p:cNvPr id="40" name="Text Box 3"/>
          <p:cNvSpPr txBox="1"/>
          <p:nvPr/>
        </p:nvSpPr>
        <p:spPr>
          <a:xfrm>
            <a:off x="7761682" y="5172620"/>
            <a:ext cx="1366319" cy="3059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Century Gothic" charset="0"/>
                <a:ea typeface="Calibri" charset="0"/>
                <a:cs typeface="Times New Roman" charset="0"/>
              </a:rPr>
              <a:t>2191.5 ha</a:t>
            </a:r>
            <a:endParaRPr lang="en-US" sz="2000" dirty="0">
              <a:effectLst/>
              <a:ea typeface="Calibri" charset="0"/>
              <a:cs typeface="Times New Roman" charset="0"/>
            </a:endParaRPr>
          </a:p>
        </p:txBody>
      </p:sp>
      <p:sp>
        <p:nvSpPr>
          <p:cNvPr id="41" name="Text Box 7"/>
          <p:cNvSpPr txBox="1"/>
          <p:nvPr/>
        </p:nvSpPr>
        <p:spPr>
          <a:xfrm>
            <a:off x="7614393" y="1580623"/>
            <a:ext cx="1562959" cy="290972"/>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2000" dirty="0">
                <a:effectLst/>
                <a:latin typeface="Century Gothic" charset="0"/>
                <a:ea typeface="Calibri" charset="0"/>
                <a:cs typeface="Times New Roman" charset="0"/>
              </a:rPr>
              <a:t>8862.93 ha</a:t>
            </a:r>
            <a:endParaRPr lang="en-US" sz="2000" dirty="0">
              <a:effectLst/>
              <a:ea typeface="Calibri" charset="0"/>
              <a:cs typeface="Times New Roman" charset="0"/>
            </a:endParaRPr>
          </a:p>
        </p:txBody>
      </p:sp>
      <p:sp>
        <p:nvSpPr>
          <p:cNvPr id="42" name="Text Box 2"/>
          <p:cNvSpPr txBox="1">
            <a:spLocks noChangeArrowheads="1"/>
          </p:cNvSpPr>
          <p:nvPr/>
        </p:nvSpPr>
        <p:spPr bwMode="auto">
          <a:xfrm>
            <a:off x="6741108" y="340856"/>
            <a:ext cx="1175868" cy="24739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000" b="1" dirty="0">
                <a:effectLst/>
                <a:latin typeface="Century Gothic" charset="0"/>
                <a:ea typeface="Calibri" charset="0"/>
                <a:cs typeface="Times New Roman" charset="0"/>
              </a:rPr>
              <a:t>0.4-0.6</a:t>
            </a:r>
            <a:endParaRPr lang="en-US" sz="2000" dirty="0">
              <a:effectLst/>
              <a:latin typeface="Calibri" charset="0"/>
              <a:ea typeface="Calibri" charset="0"/>
              <a:cs typeface="Times New Roman" charset="0"/>
            </a:endParaRPr>
          </a:p>
        </p:txBody>
      </p:sp>
      <p:sp>
        <p:nvSpPr>
          <p:cNvPr id="43" name="Text Box 2"/>
          <p:cNvSpPr txBox="1">
            <a:spLocks noChangeArrowheads="1"/>
          </p:cNvSpPr>
          <p:nvPr/>
        </p:nvSpPr>
        <p:spPr bwMode="auto">
          <a:xfrm>
            <a:off x="6635723" y="2178483"/>
            <a:ext cx="1118620" cy="363687"/>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a:lnSpc>
                <a:spcPct val="107000"/>
              </a:lnSpc>
              <a:spcBef>
                <a:spcPts val="0"/>
              </a:spcBef>
              <a:spcAft>
                <a:spcPts val="800"/>
              </a:spcAft>
            </a:pPr>
            <a:r>
              <a:rPr lang="en-US" sz="2000" b="1" dirty="0">
                <a:effectLst/>
                <a:latin typeface="Century Gothic" charset="0"/>
                <a:ea typeface="Calibri" charset="0"/>
                <a:cs typeface="Times New Roman" charset="0"/>
              </a:rPr>
              <a:t>0.6-0.8</a:t>
            </a:r>
            <a:endParaRPr lang="en-US" sz="2000" dirty="0">
              <a:effectLst/>
              <a:latin typeface="Calibri" charset="0"/>
              <a:ea typeface="Calibri" charset="0"/>
              <a:cs typeface="Times New Roman" charset="0"/>
            </a:endParaRPr>
          </a:p>
        </p:txBody>
      </p:sp>
      <p:sp>
        <p:nvSpPr>
          <p:cNvPr id="44" name="Text Box 2"/>
          <p:cNvSpPr txBox="1">
            <a:spLocks noChangeArrowheads="1"/>
          </p:cNvSpPr>
          <p:nvPr/>
        </p:nvSpPr>
        <p:spPr bwMode="auto">
          <a:xfrm>
            <a:off x="6649443" y="3996429"/>
            <a:ext cx="1104900" cy="34956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r">
              <a:lnSpc>
                <a:spcPct val="107000"/>
              </a:lnSpc>
              <a:spcBef>
                <a:spcPts val="0"/>
              </a:spcBef>
              <a:spcAft>
                <a:spcPts val="800"/>
              </a:spcAft>
            </a:pPr>
            <a:r>
              <a:rPr lang="en-US" sz="2000" b="1" dirty="0">
                <a:effectLst/>
                <a:latin typeface="Century Gothic" charset="0"/>
                <a:ea typeface="Calibri" charset="0"/>
                <a:cs typeface="Times New Roman" charset="0"/>
              </a:rPr>
              <a:t>0.8-1.0</a:t>
            </a:r>
            <a:endParaRPr lang="en-US" sz="2000" dirty="0">
              <a:effectLst/>
              <a:latin typeface="Calibri" charset="0"/>
              <a:ea typeface="Calibri" charset="0"/>
              <a:cs typeface="Times New Roman" charset="0"/>
            </a:endParaRPr>
          </a:p>
        </p:txBody>
      </p:sp>
      <p:sp>
        <p:nvSpPr>
          <p:cNvPr id="4" name="Rectangle 3"/>
          <p:cNvSpPr/>
          <p:nvPr/>
        </p:nvSpPr>
        <p:spPr>
          <a:xfrm>
            <a:off x="5777132" y="4637540"/>
            <a:ext cx="731520" cy="5814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52711" y="1651528"/>
            <a:ext cx="375659" cy="947854"/>
          </a:xfrm>
          <a:prstGeom prst="rect">
            <a:avLst/>
          </a:prstGeom>
          <a:gradFill>
            <a:gsLst>
              <a:gs pos="0">
                <a:srgbClr val="FF0000"/>
              </a:gs>
              <a:gs pos="52000">
                <a:srgbClr val="FFC000"/>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10591" y="1538245"/>
            <a:ext cx="905615" cy="338554"/>
          </a:xfrm>
          <a:prstGeom prst="rect">
            <a:avLst/>
          </a:prstGeom>
          <a:noFill/>
        </p:spPr>
        <p:txBody>
          <a:bodyPr wrap="square" rtlCol="0">
            <a:spAutoFit/>
          </a:bodyPr>
          <a:lstStyle/>
          <a:p>
            <a:r>
              <a:rPr lang="en-US" sz="1600" dirty="0" smtClean="0">
                <a:latin typeface="Century Gothic" panose="020B0502020202020204" pitchFamily="34" charset="0"/>
              </a:rPr>
              <a:t>High</a:t>
            </a:r>
            <a:endParaRPr lang="en-US" sz="1600" dirty="0">
              <a:latin typeface="Century Gothic" panose="020B0502020202020204" pitchFamily="34" charset="0"/>
            </a:endParaRPr>
          </a:p>
        </p:txBody>
      </p:sp>
      <p:sp>
        <p:nvSpPr>
          <p:cNvPr id="45" name="TextBox 44"/>
          <p:cNvSpPr txBox="1"/>
          <p:nvPr/>
        </p:nvSpPr>
        <p:spPr>
          <a:xfrm>
            <a:off x="628369" y="2329409"/>
            <a:ext cx="905615" cy="338554"/>
          </a:xfrm>
          <a:prstGeom prst="rect">
            <a:avLst/>
          </a:prstGeom>
          <a:noFill/>
        </p:spPr>
        <p:txBody>
          <a:bodyPr wrap="square" rtlCol="0">
            <a:spAutoFit/>
          </a:bodyPr>
          <a:lstStyle/>
          <a:p>
            <a:r>
              <a:rPr lang="en-US" sz="1600" dirty="0" smtClean="0">
                <a:latin typeface="Century Gothic" panose="020B0502020202020204" pitchFamily="34" charset="0"/>
              </a:rPr>
              <a:t>Low</a:t>
            </a:r>
            <a:endParaRPr lang="en-US" sz="1600" dirty="0">
              <a:latin typeface="Century Gothic" panose="020B0502020202020204" pitchFamily="34" charset="0"/>
            </a:endParaRPr>
          </a:p>
        </p:txBody>
      </p:sp>
      <p:sp>
        <p:nvSpPr>
          <p:cNvPr id="47"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Results</a:t>
            </a:r>
            <a:endParaRPr lang="en-US" sz="4000" b="1" dirty="0" smtClean="0">
              <a:solidFill>
                <a:srgbClr val="1D9A78"/>
              </a:solidFill>
              <a:latin typeface="Century Gothic" panose="020B0502020202020204" pitchFamily="34" charset="0"/>
            </a:endParaRPr>
          </a:p>
        </p:txBody>
      </p:sp>
      <p:grpSp>
        <p:nvGrpSpPr>
          <p:cNvPr id="3" name="Group 2"/>
          <p:cNvGrpSpPr/>
          <p:nvPr/>
        </p:nvGrpSpPr>
        <p:grpSpPr>
          <a:xfrm>
            <a:off x="5345101" y="5716138"/>
            <a:ext cx="992453" cy="819741"/>
            <a:chOff x="5345101" y="5716138"/>
            <a:chExt cx="992453" cy="819741"/>
          </a:xfrm>
        </p:grpSpPr>
        <p:sp>
          <p:nvSpPr>
            <p:cNvPr id="81" name="Oval 80"/>
            <p:cNvSpPr/>
            <p:nvPr/>
          </p:nvSpPr>
          <p:spPr>
            <a:xfrm>
              <a:off x="5505422" y="581674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5345101" y="5716138"/>
              <a:ext cx="992453" cy="751261"/>
              <a:chOff x="4823046" y="1262428"/>
              <a:chExt cx="1824325" cy="1380966"/>
            </a:xfrm>
            <a:noFill/>
          </p:grpSpPr>
          <p:sp>
            <p:nvSpPr>
              <p:cNvPr id="50" name="Freeform 49"/>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4956779" y="1262428"/>
                <a:ext cx="0" cy="1380966"/>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23046" y="2586335"/>
                <a:ext cx="1824325" cy="0"/>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60" name="Group 59"/>
          <p:cNvGrpSpPr/>
          <p:nvPr/>
        </p:nvGrpSpPr>
        <p:grpSpPr>
          <a:xfrm>
            <a:off x="549260" y="5791535"/>
            <a:ext cx="856190" cy="739590"/>
            <a:chOff x="549260" y="5791535"/>
            <a:chExt cx="856190" cy="739590"/>
          </a:xfrm>
        </p:grpSpPr>
        <p:sp>
          <p:nvSpPr>
            <p:cNvPr id="61" name="Oval 60"/>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7"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5" name="Group 4"/>
          <p:cNvGrpSpPr/>
          <p:nvPr/>
        </p:nvGrpSpPr>
        <p:grpSpPr>
          <a:xfrm>
            <a:off x="2873091" y="5787477"/>
            <a:ext cx="834863" cy="843170"/>
            <a:chOff x="2873091" y="5787477"/>
            <a:chExt cx="834863" cy="843170"/>
          </a:xfrm>
        </p:grpSpPr>
        <p:sp>
          <p:nvSpPr>
            <p:cNvPr id="76" name="Oval 75"/>
            <p:cNvSpPr/>
            <p:nvPr/>
          </p:nvSpPr>
          <p:spPr>
            <a:xfrm>
              <a:off x="2929031" y="581720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2873091" y="5787477"/>
              <a:ext cx="834863" cy="843170"/>
              <a:chOff x="2815757" y="1194328"/>
              <a:chExt cx="1534643" cy="1549913"/>
            </a:xfrm>
            <a:solidFill>
              <a:srgbClr val="8B91B2">
                <a:alpha val="25000"/>
              </a:srgbClr>
            </a:solidFill>
          </p:grpSpPr>
          <p:sp>
            <p:nvSpPr>
              <p:cNvPr id="78" name="Parallelogram 77"/>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9" name="Parallelogram 78"/>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80" name="Parallelogram 79"/>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spTree>
    <p:extLst>
      <p:ext uri="{BB962C8B-B14F-4D97-AF65-F5344CB8AC3E}">
        <p14:creationId xmlns:p14="http://schemas.microsoft.com/office/powerpoint/2010/main" val="382645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58"/>
          <p:cNvSpPr txBox="1"/>
          <p:nvPr/>
        </p:nvSpPr>
        <p:spPr>
          <a:xfrm>
            <a:off x="6876650" y="1651528"/>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sp>
        <p:nvSpPr>
          <p:cNvPr id="47"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Results</a:t>
            </a:r>
            <a:endParaRPr lang="en-US" sz="4000" b="1" dirty="0" smtClean="0">
              <a:solidFill>
                <a:srgbClr val="1D9A78"/>
              </a:solidFill>
              <a:latin typeface="Century Gothic" panose="020B0502020202020204" pitchFamily="34" charset="0"/>
            </a:endParaRPr>
          </a:p>
        </p:txBody>
      </p:sp>
      <p:grpSp>
        <p:nvGrpSpPr>
          <p:cNvPr id="63" name="Group 62"/>
          <p:cNvGrpSpPr/>
          <p:nvPr/>
        </p:nvGrpSpPr>
        <p:grpSpPr>
          <a:xfrm>
            <a:off x="7814868" y="5812960"/>
            <a:ext cx="834864" cy="771577"/>
            <a:chOff x="7523373" y="5753308"/>
            <a:chExt cx="834864" cy="771577"/>
          </a:xfrm>
        </p:grpSpPr>
        <p:sp>
          <p:nvSpPr>
            <p:cNvPr id="64" name="Oval 63"/>
            <p:cNvSpPr/>
            <p:nvPr/>
          </p:nvSpPr>
          <p:spPr>
            <a:xfrm>
              <a:off x="7578855" y="5753308"/>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7523373" y="5833582"/>
              <a:ext cx="834864" cy="691303"/>
              <a:chOff x="7558911" y="1876824"/>
              <a:chExt cx="834864" cy="691303"/>
            </a:xfrm>
          </p:grpSpPr>
          <p:sp>
            <p:nvSpPr>
              <p:cNvPr id="66" name="Parallelogram 65"/>
              <p:cNvSpPr/>
              <p:nvPr/>
            </p:nvSpPr>
            <p:spPr>
              <a:xfrm>
                <a:off x="7558911" y="1973862"/>
                <a:ext cx="834864" cy="594265"/>
              </a:xfrm>
              <a:prstGeom prst="parallelogram">
                <a:avLst/>
              </a:prstGeom>
              <a:solidFill>
                <a:srgbClr val="8B91B2"/>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0" name="Teardrop 69"/>
              <p:cNvSpPr/>
              <p:nvPr/>
            </p:nvSpPr>
            <p:spPr>
              <a:xfrm rot="8100000">
                <a:off x="7856399" y="1876824"/>
                <a:ext cx="262626" cy="258290"/>
              </a:xfrm>
              <a:prstGeom prst="teardrop">
                <a:avLst>
                  <a:gd name="adj" fmla="val 121860"/>
                </a:avLst>
              </a:prstGeom>
              <a:solidFill>
                <a:srgbClr val="8B91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71" name="Oval 70"/>
              <p:cNvSpPr/>
              <p:nvPr/>
            </p:nvSpPr>
            <p:spPr>
              <a:xfrm>
                <a:off x="7916976" y="1918862"/>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72" name="Straight Connector 71"/>
              <p:cNvCxnSpPr/>
              <p:nvPr/>
            </p:nvCxnSpPr>
            <p:spPr>
              <a:xfrm flipH="1">
                <a:off x="7981364" y="1934576"/>
                <a:ext cx="1066" cy="80206"/>
              </a:xfrm>
              <a:prstGeom prst="line">
                <a:avLst/>
              </a:prstGeom>
              <a:ln w="19050">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977555" y="2011237"/>
                <a:ext cx="44624" cy="12307"/>
              </a:xfrm>
              <a:prstGeom prst="line">
                <a:avLst/>
              </a:prstGeom>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5345101" y="5716138"/>
            <a:ext cx="992453" cy="819741"/>
            <a:chOff x="5345101" y="5716138"/>
            <a:chExt cx="992453" cy="819741"/>
          </a:xfrm>
        </p:grpSpPr>
        <p:sp>
          <p:nvSpPr>
            <p:cNvPr id="76" name="Oval 75"/>
            <p:cNvSpPr/>
            <p:nvPr/>
          </p:nvSpPr>
          <p:spPr>
            <a:xfrm>
              <a:off x="5505422" y="581674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5345101" y="5716138"/>
              <a:ext cx="992453" cy="751261"/>
              <a:chOff x="4823046" y="1262428"/>
              <a:chExt cx="1824325" cy="1380966"/>
            </a:xfrm>
            <a:noFill/>
          </p:grpSpPr>
          <p:sp>
            <p:nvSpPr>
              <p:cNvPr id="78" name="Freeform 77"/>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a:off x="4956779" y="1262428"/>
                <a:ext cx="0" cy="1380966"/>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823046" y="2586335"/>
                <a:ext cx="1824325" cy="0"/>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549260" y="5791535"/>
            <a:ext cx="856190" cy="739590"/>
            <a:chOff x="549260" y="5791535"/>
            <a:chExt cx="856190" cy="739590"/>
          </a:xfrm>
        </p:grpSpPr>
        <p:sp>
          <p:nvSpPr>
            <p:cNvPr id="82" name="Oval 81"/>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Picture 90"/>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92" name="Group 91"/>
          <p:cNvGrpSpPr/>
          <p:nvPr/>
        </p:nvGrpSpPr>
        <p:grpSpPr>
          <a:xfrm>
            <a:off x="2873091" y="5787477"/>
            <a:ext cx="834863" cy="843170"/>
            <a:chOff x="2873091" y="5787477"/>
            <a:chExt cx="834863" cy="843170"/>
          </a:xfrm>
        </p:grpSpPr>
        <p:sp>
          <p:nvSpPr>
            <p:cNvPr id="93" name="Oval 92"/>
            <p:cNvSpPr/>
            <p:nvPr/>
          </p:nvSpPr>
          <p:spPr>
            <a:xfrm>
              <a:off x="2929031" y="581720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2873091" y="5787477"/>
              <a:ext cx="834863" cy="843170"/>
              <a:chOff x="2815757" y="1194328"/>
              <a:chExt cx="1534643" cy="1549913"/>
            </a:xfrm>
            <a:solidFill>
              <a:srgbClr val="8B91B2">
                <a:alpha val="25000"/>
              </a:srgbClr>
            </a:solidFill>
          </p:grpSpPr>
          <p:sp>
            <p:nvSpPr>
              <p:cNvPr id="95" name="Parallelogram 94"/>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96" name="Parallelogram 95"/>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97" name="Parallelogram 96"/>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grpSp>
        <p:nvGrpSpPr>
          <p:cNvPr id="2" name="Group 1"/>
          <p:cNvGrpSpPr/>
          <p:nvPr/>
        </p:nvGrpSpPr>
        <p:grpSpPr>
          <a:xfrm>
            <a:off x="1086464" y="786388"/>
            <a:ext cx="6311145" cy="4896678"/>
            <a:chOff x="9523131" y="19708026"/>
            <a:chExt cx="7174291" cy="5566374"/>
          </a:xfrm>
        </p:grpSpPr>
        <p:pic>
          <p:nvPicPr>
            <p:cNvPr id="32" name="Picture 3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24839" y="19708026"/>
              <a:ext cx="6572583" cy="5566374"/>
            </a:xfrm>
            <a:prstGeom prst="rect">
              <a:avLst/>
            </a:prstGeom>
          </p:spPr>
        </p:pic>
        <p:grpSp>
          <p:nvGrpSpPr>
            <p:cNvPr id="33" name="Group 32"/>
            <p:cNvGrpSpPr/>
            <p:nvPr/>
          </p:nvGrpSpPr>
          <p:grpSpPr>
            <a:xfrm>
              <a:off x="9523131" y="20009902"/>
              <a:ext cx="4656368" cy="1069484"/>
              <a:chOff x="1221281" y="20702277"/>
              <a:chExt cx="4656368" cy="1069484"/>
            </a:xfrm>
          </p:grpSpPr>
          <p:sp>
            <p:nvSpPr>
              <p:cNvPr id="34" name="Rectangle 33"/>
              <p:cNvSpPr/>
              <p:nvPr/>
            </p:nvSpPr>
            <p:spPr>
              <a:xfrm>
                <a:off x="1343393" y="21123600"/>
                <a:ext cx="653997" cy="227355"/>
              </a:xfrm>
              <a:prstGeom prst="rect">
                <a:avLst/>
              </a:prstGeom>
              <a:solidFill>
                <a:schemeClr val="tx2"/>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343393" y="21438699"/>
                <a:ext cx="653997" cy="227355"/>
              </a:xfrm>
              <a:prstGeom prst="rect">
                <a:avLst/>
              </a:prstGeom>
              <a:solidFill>
                <a:srgbClr val="0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2033618" y="21038681"/>
                <a:ext cx="3844031" cy="384856"/>
              </a:xfrm>
              <a:prstGeom prst="rect">
                <a:avLst/>
              </a:prstGeom>
              <a:noFill/>
            </p:spPr>
            <p:txBody>
              <a:bodyPr wrap="square" rtlCol="0">
                <a:spAutoFit/>
              </a:bodyPr>
              <a:lstStyle/>
              <a:p>
                <a:r>
                  <a:rPr lang="en-US" sz="1600" dirty="0" smtClean="0">
                    <a:latin typeface="Century Gothic" panose="020B0502020202020204" pitchFamily="34" charset="0"/>
                  </a:rPr>
                  <a:t>Absence</a:t>
                </a:r>
                <a:endParaRPr lang="en-US" sz="1600" dirty="0">
                  <a:latin typeface="Century Gothic" panose="020B0502020202020204" pitchFamily="34" charset="0"/>
                </a:endParaRPr>
              </a:p>
            </p:txBody>
          </p:sp>
          <p:sp>
            <p:nvSpPr>
              <p:cNvPr id="37" name="TextBox 36"/>
              <p:cNvSpPr txBox="1"/>
              <p:nvPr/>
            </p:nvSpPr>
            <p:spPr>
              <a:xfrm>
                <a:off x="2033618" y="21386905"/>
                <a:ext cx="1440066" cy="384856"/>
              </a:xfrm>
              <a:prstGeom prst="rect">
                <a:avLst/>
              </a:prstGeom>
              <a:noFill/>
            </p:spPr>
            <p:txBody>
              <a:bodyPr wrap="square" rtlCol="0">
                <a:spAutoFit/>
              </a:bodyPr>
              <a:lstStyle/>
              <a:p>
                <a:r>
                  <a:rPr lang="en-US" sz="1600" dirty="0" smtClean="0">
                    <a:latin typeface="Century Gothic" panose="020B0502020202020204" pitchFamily="34" charset="0"/>
                  </a:rPr>
                  <a:t>Presence</a:t>
                </a:r>
                <a:endParaRPr lang="en-US" sz="1600" dirty="0">
                  <a:latin typeface="Century Gothic" panose="020B0502020202020204" pitchFamily="34" charset="0"/>
                </a:endParaRPr>
              </a:p>
            </p:txBody>
          </p:sp>
          <p:sp>
            <p:nvSpPr>
              <p:cNvPr id="38" name="TextBox 37"/>
              <p:cNvSpPr txBox="1"/>
              <p:nvPr/>
            </p:nvSpPr>
            <p:spPr>
              <a:xfrm>
                <a:off x="1221281" y="20702277"/>
                <a:ext cx="4385569" cy="384856"/>
              </a:xfrm>
              <a:prstGeom prst="rect">
                <a:avLst/>
              </a:prstGeom>
              <a:noFill/>
            </p:spPr>
            <p:txBody>
              <a:bodyPr wrap="square" rtlCol="0">
                <a:spAutoFit/>
              </a:bodyPr>
              <a:lstStyle/>
              <a:p>
                <a:r>
                  <a:rPr lang="en-US" sz="1600" b="1" dirty="0" smtClean="0">
                    <a:latin typeface="Century Gothic" panose="020B0502020202020204" pitchFamily="34" charset="0"/>
                  </a:rPr>
                  <a:t>Legend</a:t>
                </a:r>
                <a:endParaRPr lang="en-US" sz="1600" b="1" dirty="0">
                  <a:latin typeface="Century Gothic" panose="020B0502020202020204" pitchFamily="34" charset="0"/>
                </a:endParaRPr>
              </a:p>
            </p:txBody>
          </p:sp>
        </p:grpSp>
      </p:grpSp>
    </p:spTree>
    <p:extLst>
      <p:ext uri="{BB962C8B-B14F-4D97-AF65-F5344CB8AC3E}">
        <p14:creationId xmlns:p14="http://schemas.microsoft.com/office/powerpoint/2010/main" val="18330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4384" y="1936575"/>
            <a:ext cx="3321355" cy="2812883"/>
          </a:xfrm>
          <a:prstGeom prst="rect">
            <a:avLst/>
          </a:prstGeom>
        </p:spPr>
      </p:pic>
      <p:sp>
        <p:nvSpPr>
          <p:cNvPr id="24" name="TextBox 458"/>
          <p:cNvSpPr txBox="1"/>
          <p:nvPr/>
        </p:nvSpPr>
        <p:spPr>
          <a:xfrm>
            <a:off x="6876650" y="1651528"/>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sp>
        <p:nvSpPr>
          <p:cNvPr id="47"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Results</a:t>
            </a:r>
            <a:endParaRPr lang="en-US" sz="4000" b="1" dirty="0" smtClean="0">
              <a:solidFill>
                <a:srgbClr val="1D9A78"/>
              </a:solidFill>
              <a:latin typeface="Century Gothic" panose="020B0502020202020204" pitchFamily="34" charset="0"/>
            </a:endParaRPr>
          </a:p>
        </p:txBody>
      </p:sp>
      <p:pic>
        <p:nvPicPr>
          <p:cNvPr id="28" name="Picture 2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42267" y="3098858"/>
            <a:ext cx="3899468" cy="2354151"/>
          </a:xfrm>
          <a:prstGeom prst="rect">
            <a:avLst/>
          </a:prstGeom>
          <a:ln>
            <a:solidFill>
              <a:schemeClr val="tx1">
                <a:lumMod val="60000"/>
                <a:lumOff val="40000"/>
              </a:schemeClr>
            </a:solidFill>
          </a:ln>
        </p:spPr>
      </p:pic>
      <p:cxnSp>
        <p:nvCxnSpPr>
          <p:cNvPr id="29" name="Straight Connector 28"/>
          <p:cNvCxnSpPr/>
          <p:nvPr/>
        </p:nvCxnSpPr>
        <p:spPr>
          <a:xfrm flipV="1">
            <a:off x="2663190" y="487918"/>
            <a:ext cx="2179077" cy="2282922"/>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4842268" y="497154"/>
            <a:ext cx="3851712" cy="2301696"/>
            <a:chOff x="18704214" y="20306115"/>
            <a:chExt cx="7970052" cy="4762723"/>
          </a:xfrm>
        </p:grpSpPr>
        <p:cxnSp>
          <p:nvCxnSpPr>
            <p:cNvPr id="32" name="Straight Connector 31"/>
            <p:cNvCxnSpPr/>
            <p:nvPr/>
          </p:nvCxnSpPr>
          <p:spPr>
            <a:xfrm flipH="1">
              <a:off x="25255920" y="20685570"/>
              <a:ext cx="39127" cy="155206"/>
            </a:xfrm>
            <a:prstGeom prst="line">
              <a:avLst/>
            </a:prstGeom>
            <a:ln w="19050">
              <a:solidFill>
                <a:srgbClr val="5A71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252745" y="20831251"/>
              <a:ext cx="86351" cy="23815"/>
            </a:xfrm>
            <a:prstGeom prst="line">
              <a:avLst/>
            </a:prstGeom>
            <a:ln w="28575">
              <a:solidFill>
                <a:srgbClr val="5A7161"/>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704214" y="20306115"/>
              <a:ext cx="7970052" cy="4762723"/>
            </a:xfrm>
            <a:prstGeom prst="rect">
              <a:avLst/>
            </a:prstGeom>
            <a:ln>
              <a:solidFill>
                <a:schemeClr val="tx1">
                  <a:lumMod val="60000"/>
                  <a:lumOff val="40000"/>
                </a:schemeClr>
              </a:solidFill>
            </a:ln>
          </p:spPr>
        </p:pic>
      </p:grpSp>
      <p:cxnSp>
        <p:nvCxnSpPr>
          <p:cNvPr id="52" name="Straight Connector 51"/>
          <p:cNvCxnSpPr>
            <a:stCxn id="13" idx="4"/>
          </p:cNvCxnSpPr>
          <p:nvPr/>
        </p:nvCxnSpPr>
        <p:spPr>
          <a:xfrm flipV="1">
            <a:off x="2663419" y="2808087"/>
            <a:ext cx="2178848" cy="9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2" idx="0"/>
          </p:cNvCxnSpPr>
          <p:nvPr/>
        </p:nvCxnSpPr>
        <p:spPr>
          <a:xfrm flipV="1">
            <a:off x="4270763" y="3091865"/>
            <a:ext cx="571504" cy="35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2" idx="4"/>
          </p:cNvCxnSpPr>
          <p:nvPr/>
        </p:nvCxnSpPr>
        <p:spPr>
          <a:xfrm>
            <a:off x="4270763" y="3578690"/>
            <a:ext cx="571504" cy="1867671"/>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597793" y="2775759"/>
            <a:ext cx="131251" cy="13125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205137" y="3447439"/>
            <a:ext cx="131251" cy="13125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814868" y="5812960"/>
            <a:ext cx="834864" cy="771577"/>
            <a:chOff x="7523373" y="5753308"/>
            <a:chExt cx="834864" cy="771577"/>
          </a:xfrm>
        </p:grpSpPr>
        <p:sp>
          <p:nvSpPr>
            <p:cNvPr id="65" name="Oval 64"/>
            <p:cNvSpPr/>
            <p:nvPr/>
          </p:nvSpPr>
          <p:spPr>
            <a:xfrm>
              <a:off x="7578855" y="5753308"/>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7523373" y="5833582"/>
              <a:ext cx="834864" cy="691303"/>
              <a:chOff x="7558911" y="1876824"/>
              <a:chExt cx="834864" cy="691303"/>
            </a:xfrm>
          </p:grpSpPr>
          <p:sp>
            <p:nvSpPr>
              <p:cNvPr id="70" name="Parallelogram 69"/>
              <p:cNvSpPr/>
              <p:nvPr/>
            </p:nvSpPr>
            <p:spPr>
              <a:xfrm>
                <a:off x="7558911" y="1973862"/>
                <a:ext cx="834864" cy="594265"/>
              </a:xfrm>
              <a:prstGeom prst="parallelogram">
                <a:avLst/>
              </a:prstGeom>
              <a:solidFill>
                <a:srgbClr val="8B91B2"/>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1" name="Teardrop 70"/>
              <p:cNvSpPr/>
              <p:nvPr/>
            </p:nvSpPr>
            <p:spPr>
              <a:xfrm rot="8100000">
                <a:off x="7856399" y="1876824"/>
                <a:ext cx="262626" cy="258290"/>
              </a:xfrm>
              <a:prstGeom prst="teardrop">
                <a:avLst>
                  <a:gd name="adj" fmla="val 121860"/>
                </a:avLst>
              </a:prstGeom>
              <a:solidFill>
                <a:srgbClr val="8B91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72" name="Oval 71"/>
              <p:cNvSpPr/>
              <p:nvPr/>
            </p:nvSpPr>
            <p:spPr>
              <a:xfrm>
                <a:off x="7916976" y="1918862"/>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74" name="Straight Connector 73"/>
              <p:cNvCxnSpPr/>
              <p:nvPr/>
            </p:nvCxnSpPr>
            <p:spPr>
              <a:xfrm flipH="1">
                <a:off x="7981364" y="1934576"/>
                <a:ext cx="1066" cy="80206"/>
              </a:xfrm>
              <a:prstGeom prst="line">
                <a:avLst/>
              </a:prstGeom>
              <a:ln w="19050">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977555" y="2011237"/>
                <a:ext cx="44624" cy="12307"/>
              </a:xfrm>
              <a:prstGeom prst="line">
                <a:avLst/>
              </a:prstGeom>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76" name="Group 75"/>
          <p:cNvGrpSpPr/>
          <p:nvPr/>
        </p:nvGrpSpPr>
        <p:grpSpPr>
          <a:xfrm>
            <a:off x="5345101" y="5716138"/>
            <a:ext cx="992453" cy="819741"/>
            <a:chOff x="5345101" y="5716138"/>
            <a:chExt cx="992453" cy="819741"/>
          </a:xfrm>
        </p:grpSpPr>
        <p:sp>
          <p:nvSpPr>
            <p:cNvPr id="77" name="Oval 76"/>
            <p:cNvSpPr/>
            <p:nvPr/>
          </p:nvSpPr>
          <p:spPr>
            <a:xfrm>
              <a:off x="5505422" y="581674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p:cNvGrpSpPr/>
            <p:nvPr/>
          </p:nvGrpSpPr>
          <p:grpSpPr>
            <a:xfrm>
              <a:off x="5345101" y="5716138"/>
              <a:ext cx="992453" cy="751261"/>
              <a:chOff x="4823046" y="1262428"/>
              <a:chExt cx="1824325" cy="1380966"/>
            </a:xfrm>
            <a:noFill/>
          </p:grpSpPr>
          <p:sp>
            <p:nvSpPr>
              <p:cNvPr id="79" name="Freeform 78"/>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p:cNvCxnSpPr/>
              <p:nvPr/>
            </p:nvCxnSpPr>
            <p:spPr>
              <a:xfrm>
                <a:off x="4956779" y="1262428"/>
                <a:ext cx="0" cy="1380966"/>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823046" y="2586335"/>
                <a:ext cx="1824325" cy="0"/>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549260" y="5791535"/>
            <a:ext cx="856190" cy="739590"/>
            <a:chOff x="549260" y="5791535"/>
            <a:chExt cx="856190" cy="739590"/>
          </a:xfrm>
        </p:grpSpPr>
        <p:sp>
          <p:nvSpPr>
            <p:cNvPr id="91" name="Oval 90"/>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Picture 91"/>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93" name="Group 92"/>
          <p:cNvGrpSpPr/>
          <p:nvPr/>
        </p:nvGrpSpPr>
        <p:grpSpPr>
          <a:xfrm>
            <a:off x="2873091" y="5787477"/>
            <a:ext cx="834863" cy="843170"/>
            <a:chOff x="2873091" y="5787477"/>
            <a:chExt cx="834863" cy="843170"/>
          </a:xfrm>
        </p:grpSpPr>
        <p:sp>
          <p:nvSpPr>
            <p:cNvPr id="94" name="Oval 93"/>
            <p:cNvSpPr/>
            <p:nvPr/>
          </p:nvSpPr>
          <p:spPr>
            <a:xfrm>
              <a:off x="2929031" y="581720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2873091" y="5787477"/>
              <a:ext cx="834863" cy="843170"/>
              <a:chOff x="2815757" y="1194328"/>
              <a:chExt cx="1534643" cy="1549913"/>
            </a:xfrm>
            <a:solidFill>
              <a:srgbClr val="8B91B2">
                <a:alpha val="25000"/>
              </a:srgbClr>
            </a:solidFill>
          </p:grpSpPr>
          <p:sp>
            <p:nvSpPr>
              <p:cNvPr id="96" name="Parallelogram 95"/>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97" name="Parallelogram 96"/>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98" name="Parallelogram 97"/>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sp>
        <p:nvSpPr>
          <p:cNvPr id="44" name="Rectangle 43"/>
          <p:cNvSpPr/>
          <p:nvPr/>
        </p:nvSpPr>
        <p:spPr>
          <a:xfrm>
            <a:off x="673982" y="2344497"/>
            <a:ext cx="205494" cy="116127"/>
          </a:xfrm>
          <a:prstGeom prst="rect">
            <a:avLst/>
          </a:prstGeom>
          <a:solidFill>
            <a:schemeClr val="tx2"/>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73981" y="2541477"/>
            <a:ext cx="205495" cy="118338"/>
          </a:xfrm>
          <a:prstGeom prst="rect">
            <a:avLst/>
          </a:prstGeom>
          <a:solidFill>
            <a:srgbClr val="0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79476" y="2271252"/>
            <a:ext cx="1942525" cy="246221"/>
          </a:xfrm>
          <a:prstGeom prst="rect">
            <a:avLst/>
          </a:prstGeom>
          <a:noFill/>
        </p:spPr>
        <p:txBody>
          <a:bodyPr wrap="square" rtlCol="0">
            <a:spAutoFit/>
          </a:bodyPr>
          <a:lstStyle/>
          <a:p>
            <a:r>
              <a:rPr lang="en-US" sz="1000" dirty="0" smtClean="0">
                <a:latin typeface="Century Gothic" panose="020B0502020202020204" pitchFamily="34" charset="0"/>
              </a:rPr>
              <a:t>Absence</a:t>
            </a:r>
            <a:endParaRPr lang="en-US" sz="1000" dirty="0">
              <a:latin typeface="Century Gothic" panose="020B0502020202020204" pitchFamily="34" charset="0"/>
            </a:endParaRPr>
          </a:p>
        </p:txBody>
      </p:sp>
      <p:sp>
        <p:nvSpPr>
          <p:cNvPr id="54" name="TextBox 53"/>
          <p:cNvSpPr txBox="1"/>
          <p:nvPr/>
        </p:nvSpPr>
        <p:spPr>
          <a:xfrm>
            <a:off x="890151" y="2481656"/>
            <a:ext cx="1016822" cy="246221"/>
          </a:xfrm>
          <a:prstGeom prst="rect">
            <a:avLst/>
          </a:prstGeom>
          <a:noFill/>
        </p:spPr>
        <p:txBody>
          <a:bodyPr wrap="square" rtlCol="0">
            <a:spAutoFit/>
          </a:bodyPr>
          <a:lstStyle/>
          <a:p>
            <a:r>
              <a:rPr lang="en-US" sz="1000" dirty="0" smtClean="0">
                <a:latin typeface="Century Gothic" panose="020B0502020202020204" pitchFamily="34" charset="0"/>
              </a:rPr>
              <a:t>Presence</a:t>
            </a:r>
            <a:endParaRPr lang="en-US" sz="1000" dirty="0">
              <a:latin typeface="Century Gothic" panose="020B0502020202020204" pitchFamily="34" charset="0"/>
            </a:endParaRPr>
          </a:p>
        </p:txBody>
      </p:sp>
      <p:sp>
        <p:nvSpPr>
          <p:cNvPr id="55" name="TextBox 54"/>
          <p:cNvSpPr txBox="1"/>
          <p:nvPr/>
        </p:nvSpPr>
        <p:spPr>
          <a:xfrm>
            <a:off x="566561" y="2032275"/>
            <a:ext cx="2216184" cy="261610"/>
          </a:xfrm>
          <a:prstGeom prst="rect">
            <a:avLst/>
          </a:prstGeom>
          <a:noFill/>
        </p:spPr>
        <p:txBody>
          <a:bodyPr wrap="square" rtlCol="0">
            <a:spAutoFit/>
          </a:bodyPr>
          <a:lstStyle/>
          <a:p>
            <a:r>
              <a:rPr lang="en-US" sz="1100" b="1" dirty="0" smtClean="0">
                <a:latin typeface="Century Gothic" panose="020B0502020202020204" pitchFamily="34" charset="0"/>
              </a:rPr>
              <a:t>Legend</a:t>
            </a:r>
            <a:endParaRPr lang="en-US" sz="1100" b="1" dirty="0">
              <a:latin typeface="Century Gothic" panose="020B0502020202020204" pitchFamily="34" charset="0"/>
            </a:endParaRPr>
          </a:p>
        </p:txBody>
      </p:sp>
    </p:spTree>
    <p:extLst>
      <p:ext uri="{BB962C8B-B14F-4D97-AF65-F5344CB8AC3E}">
        <p14:creationId xmlns:p14="http://schemas.microsoft.com/office/powerpoint/2010/main" val="640971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84384" y="1936575"/>
            <a:ext cx="3321355" cy="2812883"/>
          </a:xfrm>
          <a:prstGeom prst="rect">
            <a:avLst/>
          </a:prstGeom>
        </p:spPr>
      </p:pic>
      <p:sp>
        <p:nvSpPr>
          <p:cNvPr id="24" name="TextBox 458"/>
          <p:cNvSpPr txBox="1"/>
          <p:nvPr/>
        </p:nvSpPr>
        <p:spPr>
          <a:xfrm>
            <a:off x="6876650" y="1651528"/>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sp>
        <p:nvSpPr>
          <p:cNvPr id="47"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Results</a:t>
            </a:r>
            <a:endParaRPr lang="en-US" sz="4000" b="1" dirty="0" smtClean="0">
              <a:solidFill>
                <a:srgbClr val="1D9A78"/>
              </a:solidFill>
              <a:latin typeface="Century Gothic" panose="020B0502020202020204" pitchFamily="34" charset="0"/>
            </a:endParaRPr>
          </a:p>
        </p:txBody>
      </p:sp>
      <p:pic>
        <p:nvPicPr>
          <p:cNvPr id="28" name="Picture 2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42267" y="3098858"/>
            <a:ext cx="3899468" cy="2354151"/>
          </a:xfrm>
          <a:prstGeom prst="rect">
            <a:avLst/>
          </a:prstGeom>
          <a:ln>
            <a:solidFill>
              <a:schemeClr val="tx1">
                <a:lumMod val="60000"/>
                <a:lumOff val="40000"/>
              </a:schemeClr>
            </a:solidFill>
          </a:ln>
        </p:spPr>
      </p:pic>
      <p:cxnSp>
        <p:nvCxnSpPr>
          <p:cNvPr id="29" name="Straight Connector 28"/>
          <p:cNvCxnSpPr/>
          <p:nvPr/>
        </p:nvCxnSpPr>
        <p:spPr>
          <a:xfrm flipV="1">
            <a:off x="2663190" y="487918"/>
            <a:ext cx="2179077" cy="228292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008530" y="680534"/>
            <a:ext cx="18909" cy="75007"/>
          </a:xfrm>
          <a:prstGeom prst="line">
            <a:avLst/>
          </a:prstGeom>
          <a:ln w="19050">
            <a:solidFill>
              <a:srgbClr val="5A716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006996" y="750938"/>
            <a:ext cx="41731" cy="11509"/>
          </a:xfrm>
          <a:prstGeom prst="line">
            <a:avLst/>
          </a:prstGeom>
          <a:ln w="28575">
            <a:solidFill>
              <a:srgbClr val="5A7161"/>
            </a:solidFill>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42267" y="497154"/>
            <a:ext cx="3851712" cy="2301696"/>
          </a:xfrm>
          <a:prstGeom prst="rect">
            <a:avLst/>
          </a:prstGeom>
          <a:ln>
            <a:solidFill>
              <a:schemeClr val="tx1">
                <a:lumMod val="60000"/>
                <a:lumOff val="40000"/>
              </a:schemeClr>
            </a:solidFill>
          </a:ln>
        </p:spPr>
      </p:pic>
      <p:sp>
        <p:nvSpPr>
          <p:cNvPr id="35" name="Oval 34"/>
          <p:cNvSpPr/>
          <p:nvPr/>
        </p:nvSpPr>
        <p:spPr>
          <a:xfrm>
            <a:off x="6804895" y="1483906"/>
            <a:ext cx="98374" cy="678266"/>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endParaRPr>
          </a:p>
        </p:txBody>
      </p:sp>
      <p:sp>
        <p:nvSpPr>
          <p:cNvPr id="36" name="TextBox 35"/>
          <p:cNvSpPr txBox="1"/>
          <p:nvPr/>
        </p:nvSpPr>
        <p:spPr>
          <a:xfrm>
            <a:off x="6352947" y="867598"/>
            <a:ext cx="1002270" cy="252858"/>
          </a:xfrm>
          <a:prstGeom prst="rect">
            <a:avLst/>
          </a:prstGeom>
          <a:noFill/>
        </p:spPr>
        <p:txBody>
          <a:bodyPr wrap="square" rtlCol="0">
            <a:spAutoFit/>
          </a:bodyPr>
          <a:lstStyle/>
          <a:p>
            <a:pPr algn="ctr"/>
            <a:r>
              <a:rPr lang="en-US" dirty="0" smtClean="0">
                <a:solidFill>
                  <a:srgbClr val="FF0000"/>
                </a:solidFill>
                <a:latin typeface="Garamond" panose="02020404030301010803" pitchFamily="18" charset="0"/>
              </a:rPr>
              <a:t>Arapaho</a:t>
            </a:r>
          </a:p>
          <a:p>
            <a:pPr algn="ctr"/>
            <a:r>
              <a:rPr lang="en-US" dirty="0" smtClean="0">
                <a:solidFill>
                  <a:srgbClr val="FF0000"/>
                </a:solidFill>
                <a:latin typeface="Garamond" panose="02020404030301010803" pitchFamily="18" charset="0"/>
              </a:rPr>
              <a:t> Fire</a:t>
            </a:r>
            <a:endParaRPr lang="en-US" dirty="0">
              <a:solidFill>
                <a:srgbClr val="FF0000"/>
              </a:solidFill>
              <a:latin typeface="Garamond" panose="02020404030301010803" pitchFamily="18" charset="0"/>
            </a:endParaRPr>
          </a:p>
        </p:txBody>
      </p:sp>
      <p:cxnSp>
        <p:nvCxnSpPr>
          <p:cNvPr id="37" name="Straight Arrow Connector 36"/>
          <p:cNvCxnSpPr/>
          <p:nvPr/>
        </p:nvCxnSpPr>
        <p:spPr>
          <a:xfrm flipH="1">
            <a:off x="4971761" y="1080235"/>
            <a:ext cx="13811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7310228" y="1074507"/>
            <a:ext cx="1113945" cy="15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082646" y="809859"/>
            <a:ext cx="1251363" cy="307777"/>
          </a:xfrm>
          <a:prstGeom prst="rect">
            <a:avLst/>
          </a:prstGeom>
          <a:noFill/>
        </p:spPr>
        <p:txBody>
          <a:bodyPr wrap="square" rtlCol="0">
            <a:spAutoFit/>
          </a:bodyPr>
          <a:lstStyle/>
          <a:p>
            <a:r>
              <a:rPr lang="en-US" kern="1200" dirty="0" smtClean="0">
                <a:solidFill>
                  <a:srgbClr val="2E8652"/>
                </a:solidFill>
                <a:latin typeface="Century Gothic"/>
              </a:rPr>
              <a:t>Pre-Fire EVI</a:t>
            </a:r>
            <a:endParaRPr lang="en-US" dirty="0">
              <a:solidFill>
                <a:schemeClr val="accent1"/>
              </a:solidFill>
              <a:latin typeface="Century Gothic" charset="0"/>
              <a:ea typeface="Century Gothic" charset="0"/>
              <a:cs typeface="Century Gothic" charset="0"/>
            </a:endParaRPr>
          </a:p>
        </p:txBody>
      </p:sp>
      <p:sp>
        <p:nvSpPr>
          <p:cNvPr id="40" name="TextBox 39"/>
          <p:cNvSpPr txBox="1"/>
          <p:nvPr/>
        </p:nvSpPr>
        <p:spPr>
          <a:xfrm>
            <a:off x="7244867" y="799822"/>
            <a:ext cx="1332387" cy="307777"/>
          </a:xfrm>
          <a:prstGeom prst="rect">
            <a:avLst/>
          </a:prstGeom>
          <a:noFill/>
        </p:spPr>
        <p:txBody>
          <a:bodyPr wrap="square" rtlCol="0">
            <a:spAutoFit/>
          </a:bodyPr>
          <a:lstStyle/>
          <a:p>
            <a:r>
              <a:rPr lang="en-US" dirty="0" smtClean="0">
                <a:solidFill>
                  <a:schemeClr val="accent1"/>
                </a:solidFill>
                <a:latin typeface="Century Gothic" charset="0"/>
                <a:ea typeface="Century Gothic" charset="0"/>
                <a:cs typeface="Century Gothic" charset="0"/>
              </a:rPr>
              <a:t>Post-Fire EVI</a:t>
            </a:r>
            <a:endParaRPr lang="en-US" dirty="0">
              <a:solidFill>
                <a:schemeClr val="accent1"/>
              </a:solidFill>
              <a:latin typeface="Century Gothic" charset="0"/>
              <a:ea typeface="Century Gothic" charset="0"/>
              <a:cs typeface="Century Gothic" charset="0"/>
            </a:endParaRPr>
          </a:p>
        </p:txBody>
      </p:sp>
      <p:cxnSp>
        <p:nvCxnSpPr>
          <p:cNvPr id="42" name="Straight Connector 41"/>
          <p:cNvCxnSpPr/>
          <p:nvPr/>
        </p:nvCxnSpPr>
        <p:spPr>
          <a:xfrm flipV="1">
            <a:off x="8424173" y="1606162"/>
            <a:ext cx="86625" cy="330973"/>
          </a:xfrm>
          <a:prstGeom prst="line">
            <a:avLst/>
          </a:prstGeom>
          <a:ln w="57150">
            <a:solidFill>
              <a:srgbClr val="92D050">
                <a:alpha val="59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7303440" y="1916984"/>
            <a:ext cx="28458" cy="245188"/>
          </a:xfrm>
          <a:prstGeom prst="line">
            <a:avLst/>
          </a:prstGeom>
          <a:ln w="76200">
            <a:solidFill>
              <a:srgbClr val="92D050">
                <a:alpha val="57000"/>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7850079" y="1638672"/>
            <a:ext cx="99226" cy="536176"/>
          </a:xfrm>
          <a:prstGeom prst="line">
            <a:avLst/>
          </a:prstGeom>
          <a:ln w="57150">
            <a:solidFill>
              <a:srgbClr val="92D050">
                <a:alpha val="63000"/>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13" idx="4"/>
          </p:cNvCxnSpPr>
          <p:nvPr/>
        </p:nvCxnSpPr>
        <p:spPr>
          <a:xfrm flipV="1">
            <a:off x="2663419" y="2808087"/>
            <a:ext cx="2178848" cy="9892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2" idx="0"/>
          </p:cNvCxnSpPr>
          <p:nvPr/>
        </p:nvCxnSpPr>
        <p:spPr>
          <a:xfrm flipV="1">
            <a:off x="4270763" y="3091865"/>
            <a:ext cx="571504" cy="3555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62" idx="4"/>
          </p:cNvCxnSpPr>
          <p:nvPr/>
        </p:nvCxnSpPr>
        <p:spPr>
          <a:xfrm>
            <a:off x="4270763" y="3578690"/>
            <a:ext cx="571504" cy="1867671"/>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597793" y="2775759"/>
            <a:ext cx="131251" cy="13125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205137" y="3447439"/>
            <a:ext cx="131251" cy="131251"/>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771554" y="4079249"/>
            <a:ext cx="98374" cy="678266"/>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175">
                <a:solidFill>
                  <a:schemeClr val="tx1"/>
                </a:solidFill>
              </a:ln>
            </a:endParaRPr>
          </a:p>
        </p:txBody>
      </p:sp>
      <p:sp>
        <p:nvSpPr>
          <p:cNvPr id="64" name="TextBox 63"/>
          <p:cNvSpPr txBox="1"/>
          <p:nvPr/>
        </p:nvSpPr>
        <p:spPr>
          <a:xfrm>
            <a:off x="6319606" y="3524860"/>
            <a:ext cx="1002270" cy="252858"/>
          </a:xfrm>
          <a:prstGeom prst="rect">
            <a:avLst/>
          </a:prstGeom>
          <a:noFill/>
        </p:spPr>
        <p:txBody>
          <a:bodyPr wrap="square" rtlCol="0">
            <a:spAutoFit/>
          </a:bodyPr>
          <a:lstStyle/>
          <a:p>
            <a:pPr algn="ctr"/>
            <a:r>
              <a:rPr lang="en-US" dirty="0" smtClean="0">
                <a:solidFill>
                  <a:srgbClr val="FF0000"/>
                </a:solidFill>
                <a:latin typeface="Garamond" panose="02020404030301010803" pitchFamily="18" charset="0"/>
              </a:rPr>
              <a:t>Arapaho</a:t>
            </a:r>
          </a:p>
          <a:p>
            <a:pPr algn="ctr"/>
            <a:r>
              <a:rPr lang="en-US" dirty="0" smtClean="0">
                <a:solidFill>
                  <a:srgbClr val="FF0000"/>
                </a:solidFill>
                <a:latin typeface="Garamond" panose="02020404030301010803" pitchFamily="18" charset="0"/>
              </a:rPr>
              <a:t> Fire</a:t>
            </a:r>
            <a:endParaRPr lang="en-US" dirty="0">
              <a:solidFill>
                <a:srgbClr val="FF0000"/>
              </a:solidFill>
              <a:latin typeface="Garamond" panose="02020404030301010803" pitchFamily="18" charset="0"/>
            </a:endParaRPr>
          </a:p>
        </p:txBody>
      </p:sp>
      <p:grpSp>
        <p:nvGrpSpPr>
          <p:cNvPr id="72" name="Group 71"/>
          <p:cNvGrpSpPr/>
          <p:nvPr/>
        </p:nvGrpSpPr>
        <p:grpSpPr>
          <a:xfrm>
            <a:off x="7814868" y="5812960"/>
            <a:ext cx="834864" cy="771577"/>
            <a:chOff x="7523373" y="5753308"/>
            <a:chExt cx="834864" cy="771577"/>
          </a:xfrm>
        </p:grpSpPr>
        <p:sp>
          <p:nvSpPr>
            <p:cNvPr id="74" name="Oval 73"/>
            <p:cNvSpPr/>
            <p:nvPr/>
          </p:nvSpPr>
          <p:spPr>
            <a:xfrm>
              <a:off x="7578855" y="5753308"/>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7523373" y="5833582"/>
              <a:ext cx="834864" cy="691303"/>
              <a:chOff x="7558911" y="1876824"/>
              <a:chExt cx="834864" cy="691303"/>
            </a:xfrm>
          </p:grpSpPr>
          <p:sp>
            <p:nvSpPr>
              <p:cNvPr id="76" name="Parallelogram 75"/>
              <p:cNvSpPr/>
              <p:nvPr/>
            </p:nvSpPr>
            <p:spPr>
              <a:xfrm>
                <a:off x="7558911" y="1973862"/>
                <a:ext cx="834864" cy="594265"/>
              </a:xfrm>
              <a:prstGeom prst="parallelogram">
                <a:avLst/>
              </a:prstGeom>
              <a:solidFill>
                <a:srgbClr val="8B91B2"/>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7" name="Teardrop 76"/>
              <p:cNvSpPr/>
              <p:nvPr/>
            </p:nvSpPr>
            <p:spPr>
              <a:xfrm rot="8100000">
                <a:off x="7856399" y="1876824"/>
                <a:ext cx="262626" cy="258290"/>
              </a:xfrm>
              <a:prstGeom prst="teardrop">
                <a:avLst>
                  <a:gd name="adj" fmla="val 121860"/>
                </a:avLst>
              </a:prstGeom>
              <a:solidFill>
                <a:srgbClr val="8B91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78" name="Oval 77"/>
              <p:cNvSpPr/>
              <p:nvPr/>
            </p:nvSpPr>
            <p:spPr>
              <a:xfrm>
                <a:off x="7916976" y="1918862"/>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79" name="Straight Connector 78"/>
              <p:cNvCxnSpPr/>
              <p:nvPr/>
            </p:nvCxnSpPr>
            <p:spPr>
              <a:xfrm flipH="1">
                <a:off x="7981364" y="1934576"/>
                <a:ext cx="1066" cy="80206"/>
              </a:xfrm>
              <a:prstGeom prst="line">
                <a:avLst/>
              </a:prstGeom>
              <a:ln w="19050">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7977555" y="2011237"/>
                <a:ext cx="44624" cy="12307"/>
              </a:xfrm>
              <a:prstGeom prst="line">
                <a:avLst/>
              </a:prstGeom>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81" name="Group 80"/>
          <p:cNvGrpSpPr/>
          <p:nvPr/>
        </p:nvGrpSpPr>
        <p:grpSpPr>
          <a:xfrm>
            <a:off x="5345101" y="5716138"/>
            <a:ext cx="992453" cy="819741"/>
            <a:chOff x="5345101" y="5716138"/>
            <a:chExt cx="992453" cy="819741"/>
          </a:xfrm>
        </p:grpSpPr>
        <p:sp>
          <p:nvSpPr>
            <p:cNvPr id="82" name="Oval 81"/>
            <p:cNvSpPr/>
            <p:nvPr/>
          </p:nvSpPr>
          <p:spPr>
            <a:xfrm>
              <a:off x="5505422" y="581674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1" name="Group 90"/>
            <p:cNvGrpSpPr/>
            <p:nvPr/>
          </p:nvGrpSpPr>
          <p:grpSpPr>
            <a:xfrm>
              <a:off x="5345101" y="5716138"/>
              <a:ext cx="992453" cy="751261"/>
              <a:chOff x="4823046" y="1262428"/>
              <a:chExt cx="1824325" cy="1380966"/>
            </a:xfrm>
            <a:noFill/>
          </p:grpSpPr>
          <p:sp>
            <p:nvSpPr>
              <p:cNvPr id="92" name="Freeform 91"/>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3" name="Straight Connector 92"/>
              <p:cNvCxnSpPr/>
              <p:nvPr/>
            </p:nvCxnSpPr>
            <p:spPr>
              <a:xfrm>
                <a:off x="4956779" y="1262428"/>
                <a:ext cx="0" cy="1380966"/>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823046" y="2586335"/>
                <a:ext cx="1824325" cy="0"/>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95" name="Group 94"/>
          <p:cNvGrpSpPr/>
          <p:nvPr/>
        </p:nvGrpSpPr>
        <p:grpSpPr>
          <a:xfrm>
            <a:off x="549260" y="5791535"/>
            <a:ext cx="856190" cy="739590"/>
            <a:chOff x="549260" y="5791535"/>
            <a:chExt cx="856190" cy="739590"/>
          </a:xfrm>
        </p:grpSpPr>
        <p:sp>
          <p:nvSpPr>
            <p:cNvPr id="96" name="Oval 95"/>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98" name="Group 97"/>
          <p:cNvGrpSpPr/>
          <p:nvPr/>
        </p:nvGrpSpPr>
        <p:grpSpPr>
          <a:xfrm>
            <a:off x="2873091" y="5787477"/>
            <a:ext cx="834863" cy="843170"/>
            <a:chOff x="2873091" y="5787477"/>
            <a:chExt cx="834863" cy="843170"/>
          </a:xfrm>
        </p:grpSpPr>
        <p:sp>
          <p:nvSpPr>
            <p:cNvPr id="99" name="Oval 98"/>
            <p:cNvSpPr/>
            <p:nvPr/>
          </p:nvSpPr>
          <p:spPr>
            <a:xfrm>
              <a:off x="2929031" y="5817202"/>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2873091" y="5787477"/>
              <a:ext cx="834863" cy="843170"/>
              <a:chOff x="2815757" y="1194328"/>
              <a:chExt cx="1534643" cy="1549913"/>
            </a:xfrm>
            <a:solidFill>
              <a:srgbClr val="8B91B2">
                <a:alpha val="25000"/>
              </a:srgbClr>
            </a:solidFill>
          </p:grpSpPr>
          <p:sp>
            <p:nvSpPr>
              <p:cNvPr id="101" name="Parallelogram 100"/>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102" name="Parallelogram 101"/>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103" name="Parallelogram 102"/>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cxnSp>
        <p:nvCxnSpPr>
          <p:cNvPr id="83" name="Straight Connector 82"/>
          <p:cNvCxnSpPr/>
          <p:nvPr/>
        </p:nvCxnSpPr>
        <p:spPr>
          <a:xfrm flipV="1">
            <a:off x="7284085" y="4275933"/>
            <a:ext cx="71132" cy="569034"/>
          </a:xfrm>
          <a:prstGeom prst="line">
            <a:avLst/>
          </a:prstGeom>
          <a:ln w="76200">
            <a:solidFill>
              <a:srgbClr val="92D050">
                <a:alpha val="57000"/>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7858771" y="4072629"/>
            <a:ext cx="74782" cy="707869"/>
          </a:xfrm>
          <a:prstGeom prst="line">
            <a:avLst/>
          </a:prstGeom>
          <a:ln w="57150">
            <a:solidFill>
              <a:srgbClr val="92D050">
                <a:alpha val="63000"/>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8373747" y="4124325"/>
            <a:ext cx="131310" cy="659365"/>
          </a:xfrm>
          <a:prstGeom prst="line">
            <a:avLst/>
          </a:prstGeom>
          <a:ln w="57150">
            <a:solidFill>
              <a:srgbClr val="92D050">
                <a:alpha val="63000"/>
              </a:srgbClr>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73982" y="2344497"/>
            <a:ext cx="205494" cy="116127"/>
          </a:xfrm>
          <a:prstGeom prst="rect">
            <a:avLst/>
          </a:prstGeom>
          <a:solidFill>
            <a:schemeClr val="tx2"/>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73981" y="2541477"/>
            <a:ext cx="205495" cy="118338"/>
          </a:xfrm>
          <a:prstGeom prst="rect">
            <a:avLst/>
          </a:prstGeom>
          <a:solidFill>
            <a:srgbClr val="000000"/>
          </a:soli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879476" y="2271252"/>
            <a:ext cx="1942525" cy="246221"/>
          </a:xfrm>
          <a:prstGeom prst="rect">
            <a:avLst/>
          </a:prstGeom>
          <a:noFill/>
        </p:spPr>
        <p:txBody>
          <a:bodyPr wrap="square" rtlCol="0">
            <a:spAutoFit/>
          </a:bodyPr>
          <a:lstStyle/>
          <a:p>
            <a:r>
              <a:rPr lang="en-US" sz="1000" dirty="0" smtClean="0">
                <a:latin typeface="Century Gothic" panose="020B0502020202020204" pitchFamily="34" charset="0"/>
              </a:rPr>
              <a:t>Absence</a:t>
            </a:r>
            <a:endParaRPr lang="en-US" sz="1000" dirty="0">
              <a:latin typeface="Century Gothic" panose="020B0502020202020204" pitchFamily="34" charset="0"/>
            </a:endParaRPr>
          </a:p>
        </p:txBody>
      </p:sp>
      <p:sp>
        <p:nvSpPr>
          <p:cNvPr id="89" name="TextBox 88"/>
          <p:cNvSpPr txBox="1"/>
          <p:nvPr/>
        </p:nvSpPr>
        <p:spPr>
          <a:xfrm>
            <a:off x="890151" y="2481656"/>
            <a:ext cx="1016822" cy="246221"/>
          </a:xfrm>
          <a:prstGeom prst="rect">
            <a:avLst/>
          </a:prstGeom>
          <a:noFill/>
        </p:spPr>
        <p:txBody>
          <a:bodyPr wrap="square" rtlCol="0">
            <a:spAutoFit/>
          </a:bodyPr>
          <a:lstStyle/>
          <a:p>
            <a:r>
              <a:rPr lang="en-US" sz="1000" dirty="0" smtClean="0">
                <a:latin typeface="Century Gothic" panose="020B0502020202020204" pitchFamily="34" charset="0"/>
              </a:rPr>
              <a:t>Presence</a:t>
            </a:r>
            <a:endParaRPr lang="en-US" sz="1000" dirty="0">
              <a:latin typeface="Century Gothic" panose="020B0502020202020204" pitchFamily="34" charset="0"/>
            </a:endParaRPr>
          </a:p>
        </p:txBody>
      </p:sp>
      <p:sp>
        <p:nvSpPr>
          <p:cNvPr id="90" name="TextBox 89"/>
          <p:cNvSpPr txBox="1"/>
          <p:nvPr/>
        </p:nvSpPr>
        <p:spPr>
          <a:xfrm>
            <a:off x="566561" y="2032275"/>
            <a:ext cx="2216184" cy="261610"/>
          </a:xfrm>
          <a:prstGeom prst="rect">
            <a:avLst/>
          </a:prstGeom>
          <a:noFill/>
        </p:spPr>
        <p:txBody>
          <a:bodyPr wrap="square" rtlCol="0">
            <a:spAutoFit/>
          </a:bodyPr>
          <a:lstStyle/>
          <a:p>
            <a:r>
              <a:rPr lang="en-US" sz="1100" b="1" dirty="0" smtClean="0">
                <a:latin typeface="Century Gothic" panose="020B0502020202020204" pitchFamily="34" charset="0"/>
              </a:rPr>
              <a:t>Legend</a:t>
            </a:r>
            <a:endParaRPr lang="en-US" sz="1100" b="1" dirty="0">
              <a:latin typeface="Century Gothic" panose="020B0502020202020204" pitchFamily="34" charset="0"/>
            </a:endParaRPr>
          </a:p>
        </p:txBody>
      </p:sp>
      <p:cxnSp>
        <p:nvCxnSpPr>
          <p:cNvPr id="106" name="Straight Arrow Connector 105"/>
          <p:cNvCxnSpPr/>
          <p:nvPr/>
        </p:nvCxnSpPr>
        <p:spPr>
          <a:xfrm flipH="1">
            <a:off x="5012677" y="3700261"/>
            <a:ext cx="13811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5123562" y="3429885"/>
            <a:ext cx="1251363" cy="307777"/>
          </a:xfrm>
          <a:prstGeom prst="rect">
            <a:avLst/>
          </a:prstGeom>
          <a:noFill/>
        </p:spPr>
        <p:txBody>
          <a:bodyPr wrap="square" rtlCol="0">
            <a:spAutoFit/>
          </a:bodyPr>
          <a:lstStyle/>
          <a:p>
            <a:r>
              <a:rPr lang="en-US" kern="1200" dirty="0" smtClean="0">
                <a:solidFill>
                  <a:srgbClr val="2E8652"/>
                </a:solidFill>
                <a:latin typeface="Century Gothic"/>
              </a:rPr>
              <a:t>Pre-Fire EVI</a:t>
            </a:r>
            <a:endParaRPr lang="en-US" dirty="0">
              <a:solidFill>
                <a:schemeClr val="accent1"/>
              </a:solidFill>
              <a:latin typeface="Century Gothic" charset="0"/>
              <a:ea typeface="Century Gothic" charset="0"/>
              <a:cs typeface="Century Gothic" charset="0"/>
            </a:endParaRPr>
          </a:p>
        </p:txBody>
      </p:sp>
      <p:cxnSp>
        <p:nvCxnSpPr>
          <p:cNvPr id="108" name="Straight Arrow Connector 107"/>
          <p:cNvCxnSpPr/>
          <p:nvPr/>
        </p:nvCxnSpPr>
        <p:spPr>
          <a:xfrm>
            <a:off x="7214035" y="3699486"/>
            <a:ext cx="1113945" cy="159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9" name="TextBox 108"/>
          <p:cNvSpPr txBox="1"/>
          <p:nvPr/>
        </p:nvSpPr>
        <p:spPr>
          <a:xfrm>
            <a:off x="7148674" y="3424801"/>
            <a:ext cx="1332387" cy="307777"/>
          </a:xfrm>
          <a:prstGeom prst="rect">
            <a:avLst/>
          </a:prstGeom>
          <a:noFill/>
        </p:spPr>
        <p:txBody>
          <a:bodyPr wrap="square" rtlCol="0">
            <a:spAutoFit/>
          </a:bodyPr>
          <a:lstStyle/>
          <a:p>
            <a:r>
              <a:rPr lang="en-US" dirty="0" smtClean="0">
                <a:solidFill>
                  <a:schemeClr val="accent1"/>
                </a:solidFill>
                <a:latin typeface="Century Gothic" charset="0"/>
                <a:ea typeface="Century Gothic" charset="0"/>
                <a:cs typeface="Century Gothic" charset="0"/>
              </a:rPr>
              <a:t>Post-Fire EVI</a:t>
            </a:r>
            <a:endParaRPr lang="en-US" dirty="0">
              <a:solidFill>
                <a:schemeClr val="accent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821777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4" name="Shape 134"/>
          <p:cNvSpPr txBox="1"/>
          <p:nvPr/>
        </p:nvSpPr>
        <p:spPr>
          <a:xfrm>
            <a:off x="364202" y="1381991"/>
            <a:ext cx="4207798" cy="1072518"/>
          </a:xfrm>
          <a:prstGeom prst="rect">
            <a:avLst/>
          </a:prstGeom>
          <a:noFill/>
          <a:ln>
            <a:noFill/>
          </a:ln>
        </p:spPr>
        <p:txBody>
          <a:bodyPr lIns="91425" tIns="91425" rIns="91425" bIns="91425" anchor="t" anchorCtr="0">
            <a:noAutofit/>
          </a:bodyPr>
          <a:lstStyle/>
          <a:p>
            <a:pPr marL="342900" lvl="7"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Cloud cover</a:t>
            </a:r>
            <a:r>
              <a:rPr lang="en-US" sz="2000" dirty="0" smtClean="0">
                <a:latin typeface="Century Gothic" panose="020B0502020202020204" pitchFamily="34" charset="0"/>
              </a:rPr>
              <a:t> and </a:t>
            </a:r>
            <a:r>
              <a:rPr lang="en-US" sz="2000" b="1" kern="1200" dirty="0" smtClean="0">
                <a:solidFill>
                  <a:srgbClr val="2E8652"/>
                </a:solidFill>
                <a:latin typeface="Century Gothic"/>
              </a:rPr>
              <a:t>snow</a:t>
            </a:r>
            <a:endParaRPr lang="en-US" sz="2000" b="1" dirty="0" smtClean="0">
              <a:solidFill>
                <a:srgbClr val="1D9A78"/>
              </a:solidFill>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Field data</a:t>
            </a:r>
            <a:r>
              <a:rPr lang="en-US" sz="2000" dirty="0" smtClean="0">
                <a:latin typeface="Century Gothic" panose="020B0502020202020204" pitchFamily="34" charset="0"/>
              </a:rPr>
              <a:t> </a:t>
            </a:r>
            <a:r>
              <a:rPr lang="en-US" sz="2000" dirty="0">
                <a:latin typeface="Century Gothic" panose="020B0502020202020204" pitchFamily="34" charset="0"/>
              </a:rPr>
              <a:t>from </a:t>
            </a:r>
            <a:r>
              <a:rPr lang="en-US" sz="2000" dirty="0" smtClean="0">
                <a:latin typeface="Century Gothic" panose="020B0502020202020204" pitchFamily="34" charset="0"/>
              </a:rPr>
              <a:t>multiple years</a:t>
            </a:r>
          </a:p>
          <a:p>
            <a:pPr marL="34290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Percent cover </a:t>
            </a:r>
            <a:r>
              <a:rPr lang="en-US" sz="2000" dirty="0" smtClean="0">
                <a:latin typeface="Century Gothic" panose="020B0502020202020204" pitchFamily="34" charset="0"/>
              </a:rPr>
              <a:t>threshold</a:t>
            </a:r>
            <a:endParaRPr lang="en-US" sz="2000" dirty="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p:txBody>
      </p:sp>
      <p:sp>
        <p:nvSpPr>
          <p:cNvPr id="28"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Errors and Uncertainties</a:t>
            </a:r>
            <a:endParaRPr lang="en-US" sz="4000" b="1" dirty="0" smtClean="0">
              <a:solidFill>
                <a:srgbClr val="1D9A78"/>
              </a:solidFill>
              <a:latin typeface="Century Gothic" panose="020B0502020202020204" pitchFamily="34" charset="0"/>
            </a:endParaRPr>
          </a:p>
        </p:txBody>
      </p:sp>
      <p:grpSp>
        <p:nvGrpSpPr>
          <p:cNvPr id="29" name="Group 28"/>
          <p:cNvGrpSpPr/>
          <p:nvPr/>
        </p:nvGrpSpPr>
        <p:grpSpPr>
          <a:xfrm>
            <a:off x="550643" y="5799662"/>
            <a:ext cx="854481" cy="730537"/>
            <a:chOff x="719046" y="4162420"/>
            <a:chExt cx="854481" cy="730537"/>
          </a:xfrm>
        </p:grpSpPr>
        <p:sp>
          <p:nvSpPr>
            <p:cNvPr id="30" name="Oval 29"/>
            <p:cNvSpPr/>
            <p:nvPr/>
          </p:nvSpPr>
          <p:spPr>
            <a:xfrm>
              <a:off x="719046" y="4173820"/>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1049801">
              <a:off x="848987" y="4162420"/>
              <a:ext cx="724540" cy="681981"/>
            </a:xfrm>
            <a:prstGeom prst="rect">
              <a:avLst/>
            </a:prstGeom>
          </p:spPr>
        </p:pic>
      </p:grpSp>
      <p:grpSp>
        <p:nvGrpSpPr>
          <p:cNvPr id="32" name="Group 31"/>
          <p:cNvGrpSpPr/>
          <p:nvPr/>
        </p:nvGrpSpPr>
        <p:grpSpPr>
          <a:xfrm>
            <a:off x="7814868" y="5812960"/>
            <a:ext cx="834864" cy="771577"/>
            <a:chOff x="7523373" y="5753308"/>
            <a:chExt cx="834864" cy="771577"/>
          </a:xfrm>
        </p:grpSpPr>
        <p:sp>
          <p:nvSpPr>
            <p:cNvPr id="33" name="Oval 32"/>
            <p:cNvSpPr/>
            <p:nvPr/>
          </p:nvSpPr>
          <p:spPr>
            <a:xfrm>
              <a:off x="7578855" y="5753308"/>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523373" y="5833582"/>
              <a:ext cx="834864" cy="691303"/>
              <a:chOff x="7558911" y="1876824"/>
              <a:chExt cx="834864" cy="691303"/>
            </a:xfrm>
          </p:grpSpPr>
          <p:sp>
            <p:nvSpPr>
              <p:cNvPr id="35" name="Parallelogram 34"/>
              <p:cNvSpPr/>
              <p:nvPr/>
            </p:nvSpPr>
            <p:spPr>
              <a:xfrm>
                <a:off x="7558911" y="1973862"/>
                <a:ext cx="834864" cy="594265"/>
              </a:xfrm>
              <a:prstGeom prst="parallelogram">
                <a:avLst/>
              </a:prstGeom>
              <a:solidFill>
                <a:srgbClr val="8B91B2"/>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36" name="Teardrop 35"/>
              <p:cNvSpPr/>
              <p:nvPr/>
            </p:nvSpPr>
            <p:spPr>
              <a:xfrm rot="8100000">
                <a:off x="7856399" y="1876824"/>
                <a:ext cx="262626" cy="258290"/>
              </a:xfrm>
              <a:prstGeom prst="teardrop">
                <a:avLst>
                  <a:gd name="adj" fmla="val 121860"/>
                </a:avLst>
              </a:prstGeom>
              <a:solidFill>
                <a:srgbClr val="8B91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37" name="Oval 36"/>
              <p:cNvSpPr/>
              <p:nvPr/>
            </p:nvSpPr>
            <p:spPr>
              <a:xfrm>
                <a:off x="7916976" y="1918862"/>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38" name="Straight Connector 37"/>
              <p:cNvCxnSpPr/>
              <p:nvPr/>
            </p:nvCxnSpPr>
            <p:spPr>
              <a:xfrm flipH="1">
                <a:off x="7981364" y="1934576"/>
                <a:ext cx="1066" cy="80206"/>
              </a:xfrm>
              <a:prstGeom prst="line">
                <a:avLst/>
              </a:prstGeom>
              <a:ln w="19050">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77555" y="2011237"/>
                <a:ext cx="44624" cy="12307"/>
              </a:xfrm>
              <a:prstGeom prst="line">
                <a:avLst/>
              </a:prstGeom>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5345101" y="5716138"/>
            <a:ext cx="992453" cy="819741"/>
            <a:chOff x="5345101" y="5716138"/>
            <a:chExt cx="992453" cy="819741"/>
          </a:xfrm>
        </p:grpSpPr>
        <p:sp>
          <p:nvSpPr>
            <p:cNvPr id="41" name="Oval 40"/>
            <p:cNvSpPr/>
            <p:nvPr/>
          </p:nvSpPr>
          <p:spPr>
            <a:xfrm>
              <a:off x="5505422" y="5816742"/>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345101" y="5716138"/>
              <a:ext cx="992453" cy="751261"/>
              <a:chOff x="4823046" y="1262428"/>
              <a:chExt cx="1824325" cy="1380966"/>
            </a:xfrm>
            <a:noFill/>
          </p:grpSpPr>
          <p:sp>
            <p:nvSpPr>
              <p:cNvPr id="43" name="Freeform 42"/>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4956779" y="1262428"/>
                <a:ext cx="0" cy="1380966"/>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3046" y="2586335"/>
                <a:ext cx="1824325" cy="0"/>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2873091" y="5787477"/>
            <a:ext cx="834863" cy="843170"/>
            <a:chOff x="2873091" y="5787477"/>
            <a:chExt cx="834863" cy="843170"/>
          </a:xfrm>
        </p:grpSpPr>
        <p:sp>
          <p:nvSpPr>
            <p:cNvPr id="47" name="Oval 46"/>
            <p:cNvSpPr/>
            <p:nvPr/>
          </p:nvSpPr>
          <p:spPr>
            <a:xfrm>
              <a:off x="2930222" y="5819124"/>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2873091" y="5787477"/>
              <a:ext cx="834863" cy="843170"/>
              <a:chOff x="2815757" y="1194328"/>
              <a:chExt cx="1534643" cy="1549913"/>
            </a:xfrm>
            <a:solidFill>
              <a:srgbClr val="8B91B2"/>
            </a:solidFill>
          </p:grpSpPr>
          <p:sp>
            <p:nvSpPr>
              <p:cNvPr id="49" name="Parallelogram 48"/>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50" name="Parallelogram 49"/>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51" name="Parallelogram 50"/>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sp>
        <p:nvSpPr>
          <p:cNvPr id="52" name="Shape 232"/>
          <p:cNvSpPr txBox="1"/>
          <p:nvPr/>
        </p:nvSpPr>
        <p:spPr>
          <a:xfrm>
            <a:off x="441958" y="907394"/>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smtClean="0">
                <a:solidFill>
                  <a:schemeClr val="accent1"/>
                </a:solidFill>
                <a:latin typeface="Century Gothic" panose="020B0502020202020204" pitchFamily="34" charset="0"/>
                <a:ea typeface="Questrial"/>
                <a:cs typeface="Questrial"/>
                <a:sym typeface="Questrial"/>
              </a:rPr>
              <a:t>Input Data</a:t>
            </a:r>
            <a:endParaRPr lang="en-US" sz="28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53" name="Shape 232"/>
          <p:cNvSpPr txBox="1"/>
          <p:nvPr/>
        </p:nvSpPr>
        <p:spPr>
          <a:xfrm>
            <a:off x="441958" y="2583411"/>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smtClean="0">
                <a:solidFill>
                  <a:schemeClr val="accent1"/>
                </a:solidFill>
                <a:latin typeface="Century Gothic" panose="020B0502020202020204" pitchFamily="34" charset="0"/>
                <a:ea typeface="Questrial"/>
                <a:cs typeface="Questrial"/>
                <a:sym typeface="Questrial"/>
              </a:rPr>
              <a:t>Modeling</a:t>
            </a:r>
            <a:endParaRPr lang="en-US" sz="28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54" name="Shape 232"/>
          <p:cNvSpPr txBox="1"/>
          <p:nvPr/>
        </p:nvSpPr>
        <p:spPr>
          <a:xfrm>
            <a:off x="441958" y="4243573"/>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smtClean="0">
                <a:solidFill>
                  <a:schemeClr val="accent1"/>
                </a:solidFill>
                <a:latin typeface="Century Gothic" panose="020B0502020202020204" pitchFamily="34" charset="0"/>
                <a:ea typeface="Questrial"/>
                <a:cs typeface="Questrial"/>
                <a:sym typeface="Questrial"/>
              </a:rPr>
              <a:t>Phenology</a:t>
            </a:r>
            <a:endParaRPr lang="en-US" sz="28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55" name="Shape 134"/>
          <p:cNvSpPr txBox="1"/>
          <p:nvPr/>
        </p:nvSpPr>
        <p:spPr>
          <a:xfrm>
            <a:off x="364201" y="3053972"/>
            <a:ext cx="6864859" cy="1126827"/>
          </a:xfrm>
          <a:prstGeom prst="rect">
            <a:avLst/>
          </a:prstGeom>
          <a:noFill/>
          <a:ln>
            <a:noFill/>
          </a:ln>
        </p:spPr>
        <p:txBody>
          <a:bodyPr lIns="91425" tIns="91425" rIns="91425" bIns="91425" anchor="t" anchorCtr="0">
            <a:noAutofit/>
          </a:bodyPr>
          <a:lstStyle/>
          <a:p>
            <a:pPr marL="34290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Exploring </a:t>
            </a:r>
            <a:r>
              <a:rPr lang="en-US" sz="2000" b="1" kern="1200" dirty="0" smtClean="0">
                <a:solidFill>
                  <a:srgbClr val="2E8652"/>
                </a:solidFill>
                <a:latin typeface="Century Gothic"/>
              </a:rPr>
              <a:t>parameter values</a:t>
            </a:r>
            <a:endParaRPr lang="en-US" sz="2000" dirty="0" smtClean="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Binary classification</a:t>
            </a:r>
            <a:r>
              <a:rPr lang="en-US" sz="2000" dirty="0" smtClean="0">
                <a:latin typeface="Century Gothic" panose="020B0502020202020204" pitchFamily="34" charset="0"/>
              </a:rPr>
              <a:t> threshold</a:t>
            </a:r>
            <a:endParaRPr lang="en-US" sz="2000" b="1" kern="1200" dirty="0" smtClean="0">
              <a:solidFill>
                <a:srgbClr val="2E8652"/>
              </a:solidFill>
              <a:latin typeface="Century Gothic"/>
            </a:endParaRPr>
          </a:p>
          <a:p>
            <a:pPr>
              <a:lnSpc>
                <a:spcPct val="90000"/>
              </a:lnSpc>
              <a:spcBef>
                <a:spcPts val="200"/>
              </a:spcBef>
              <a:buClr>
                <a:srgbClr val="2E8652"/>
              </a:buClr>
            </a:pPr>
            <a:endParaRPr lang="en-US" sz="2000" dirty="0" smtClean="0">
              <a:latin typeface="Century Gothic" panose="020B0502020202020204" pitchFamily="34" charset="0"/>
            </a:endParaRPr>
          </a:p>
        </p:txBody>
      </p:sp>
      <p:sp>
        <p:nvSpPr>
          <p:cNvPr id="56" name="Shape 134"/>
          <p:cNvSpPr txBox="1"/>
          <p:nvPr/>
        </p:nvSpPr>
        <p:spPr>
          <a:xfrm>
            <a:off x="364202" y="4715551"/>
            <a:ext cx="6444812" cy="794850"/>
          </a:xfrm>
          <a:prstGeom prst="rect">
            <a:avLst/>
          </a:prstGeom>
          <a:noFill/>
          <a:ln>
            <a:noFill/>
          </a:ln>
        </p:spPr>
        <p:txBody>
          <a:bodyPr lIns="91425" tIns="91425" rIns="91425" bIns="91425" anchor="t" anchorCtr="0">
            <a:noAutofit/>
          </a:bodyPr>
          <a:lstStyle/>
          <a:p>
            <a:pPr marL="34290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Phenology mapping after </a:t>
            </a:r>
            <a:r>
              <a:rPr lang="en-US" sz="2000" b="1" kern="1200" dirty="0" smtClean="0">
                <a:solidFill>
                  <a:srgbClr val="2E8652"/>
                </a:solidFill>
                <a:latin typeface="Century Gothic"/>
              </a:rPr>
              <a:t>recent fires</a:t>
            </a:r>
          </a:p>
          <a:p>
            <a:pPr marL="34290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Spatial &amp; temporal resolution </a:t>
            </a:r>
            <a:r>
              <a:rPr lang="en-US" sz="2000" dirty="0" smtClean="0">
                <a:latin typeface="Century Gothic" panose="020B0502020202020204" pitchFamily="34" charset="0"/>
              </a:rPr>
              <a:t>of MODIS data</a:t>
            </a:r>
            <a:endParaRPr lang="en-US" sz="2000" b="1" kern="1200" dirty="0" smtClean="0">
              <a:solidFill>
                <a:srgbClr val="2E8652"/>
              </a:solidFill>
              <a:latin typeface="Century Gothic"/>
            </a:endParaRPr>
          </a:p>
          <a:p>
            <a:pPr marL="34290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p:txBody>
      </p:sp>
      <p:cxnSp>
        <p:nvCxnSpPr>
          <p:cNvPr id="60" name="Straight Connector 59"/>
          <p:cNvCxnSpPr/>
          <p:nvPr/>
        </p:nvCxnSpPr>
        <p:spPr>
          <a:xfrm>
            <a:off x="441958" y="1346960"/>
            <a:ext cx="8147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1958" y="3033335"/>
            <a:ext cx="8147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1958" y="4683980"/>
            <a:ext cx="81475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23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30"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Conclusions</a:t>
            </a:r>
            <a:endParaRPr lang="en-US" sz="4000" b="1" dirty="0" smtClean="0">
              <a:solidFill>
                <a:srgbClr val="1D9A78"/>
              </a:solidFill>
              <a:latin typeface="Century Gothic" panose="020B0502020202020204" pitchFamily="34" charset="0"/>
            </a:endParaRPr>
          </a:p>
        </p:txBody>
      </p:sp>
      <p:grpSp>
        <p:nvGrpSpPr>
          <p:cNvPr id="27" name="Group 26"/>
          <p:cNvGrpSpPr/>
          <p:nvPr/>
        </p:nvGrpSpPr>
        <p:grpSpPr>
          <a:xfrm>
            <a:off x="550643" y="5799662"/>
            <a:ext cx="854481" cy="730537"/>
            <a:chOff x="719046" y="4162420"/>
            <a:chExt cx="854481" cy="730537"/>
          </a:xfrm>
        </p:grpSpPr>
        <p:sp>
          <p:nvSpPr>
            <p:cNvPr id="29" name="Oval 28"/>
            <p:cNvSpPr/>
            <p:nvPr/>
          </p:nvSpPr>
          <p:spPr>
            <a:xfrm>
              <a:off x="719046" y="4173820"/>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screen">
              <a:duotone>
                <a:prstClr val="black"/>
                <a:schemeClr val="accent3">
                  <a:tint val="45000"/>
                  <a:satMod val="400000"/>
                </a:schemeClr>
              </a:duotone>
              <a:extLst>
                <a:ext uri="{28A0092B-C50C-407E-A947-70E740481C1C}">
                  <a14:useLocalDpi xmlns:a14="http://schemas.microsoft.com/office/drawing/2010/main"/>
                </a:ext>
              </a:extLst>
            </a:blip>
            <a:stretch>
              <a:fillRect/>
            </a:stretch>
          </p:blipFill>
          <p:spPr>
            <a:xfrm rot="21049801">
              <a:off x="848987" y="4162420"/>
              <a:ext cx="724540" cy="681981"/>
            </a:xfrm>
            <a:prstGeom prst="rect">
              <a:avLst/>
            </a:prstGeom>
          </p:spPr>
        </p:pic>
      </p:grpSp>
      <p:grpSp>
        <p:nvGrpSpPr>
          <p:cNvPr id="32" name="Group 31"/>
          <p:cNvGrpSpPr/>
          <p:nvPr/>
        </p:nvGrpSpPr>
        <p:grpSpPr>
          <a:xfrm>
            <a:off x="7814868" y="5812960"/>
            <a:ext cx="834864" cy="771577"/>
            <a:chOff x="7523373" y="5753308"/>
            <a:chExt cx="834864" cy="771577"/>
          </a:xfrm>
        </p:grpSpPr>
        <p:sp>
          <p:nvSpPr>
            <p:cNvPr id="33" name="Oval 32"/>
            <p:cNvSpPr/>
            <p:nvPr/>
          </p:nvSpPr>
          <p:spPr>
            <a:xfrm>
              <a:off x="7578855" y="5753308"/>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7523373" y="5833582"/>
              <a:ext cx="834864" cy="691303"/>
              <a:chOff x="7558911" y="1876824"/>
              <a:chExt cx="834864" cy="691303"/>
            </a:xfrm>
          </p:grpSpPr>
          <p:sp>
            <p:nvSpPr>
              <p:cNvPr id="35" name="Parallelogram 34"/>
              <p:cNvSpPr/>
              <p:nvPr/>
            </p:nvSpPr>
            <p:spPr>
              <a:xfrm>
                <a:off x="7558911" y="1973862"/>
                <a:ext cx="834864" cy="594265"/>
              </a:xfrm>
              <a:prstGeom prst="parallelogram">
                <a:avLst/>
              </a:prstGeom>
              <a:solidFill>
                <a:srgbClr val="8B91B2"/>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36" name="Teardrop 35"/>
              <p:cNvSpPr/>
              <p:nvPr/>
            </p:nvSpPr>
            <p:spPr>
              <a:xfrm rot="8100000">
                <a:off x="7856399" y="1876824"/>
                <a:ext cx="262626" cy="258290"/>
              </a:xfrm>
              <a:prstGeom prst="teardrop">
                <a:avLst>
                  <a:gd name="adj" fmla="val 121860"/>
                </a:avLst>
              </a:prstGeom>
              <a:solidFill>
                <a:srgbClr val="8B91B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37" name="Oval 36"/>
              <p:cNvSpPr/>
              <p:nvPr/>
            </p:nvSpPr>
            <p:spPr>
              <a:xfrm>
                <a:off x="7916976" y="1918862"/>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38" name="Straight Connector 37"/>
              <p:cNvCxnSpPr/>
              <p:nvPr/>
            </p:nvCxnSpPr>
            <p:spPr>
              <a:xfrm flipH="1">
                <a:off x="7981364" y="1934576"/>
                <a:ext cx="1066" cy="80206"/>
              </a:xfrm>
              <a:prstGeom prst="line">
                <a:avLst/>
              </a:prstGeom>
              <a:ln w="19050">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77555" y="2011237"/>
                <a:ext cx="44624" cy="12307"/>
              </a:xfrm>
              <a:prstGeom prst="line">
                <a:avLst/>
              </a:prstGeom>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5345101" y="5716138"/>
            <a:ext cx="992453" cy="819741"/>
            <a:chOff x="5345101" y="5716138"/>
            <a:chExt cx="992453" cy="819741"/>
          </a:xfrm>
        </p:grpSpPr>
        <p:sp>
          <p:nvSpPr>
            <p:cNvPr id="41" name="Oval 40"/>
            <p:cNvSpPr/>
            <p:nvPr/>
          </p:nvSpPr>
          <p:spPr>
            <a:xfrm>
              <a:off x="5505422" y="5816742"/>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5345101" y="5716138"/>
              <a:ext cx="992453" cy="751261"/>
              <a:chOff x="4823046" y="1262428"/>
              <a:chExt cx="1824325" cy="1380966"/>
            </a:xfrm>
            <a:noFill/>
          </p:grpSpPr>
          <p:sp>
            <p:nvSpPr>
              <p:cNvPr id="43" name="Freeform 42"/>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4956779" y="1262428"/>
                <a:ext cx="0" cy="1380966"/>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823046" y="2586335"/>
                <a:ext cx="1824325" cy="0"/>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2873091" y="5787477"/>
            <a:ext cx="834863" cy="843170"/>
            <a:chOff x="2873091" y="5787477"/>
            <a:chExt cx="834863" cy="843170"/>
          </a:xfrm>
        </p:grpSpPr>
        <p:sp>
          <p:nvSpPr>
            <p:cNvPr id="47" name="Oval 46"/>
            <p:cNvSpPr/>
            <p:nvPr/>
          </p:nvSpPr>
          <p:spPr>
            <a:xfrm>
              <a:off x="2930222" y="5819124"/>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2873091" y="5787477"/>
              <a:ext cx="834863" cy="843170"/>
              <a:chOff x="2815757" y="1194328"/>
              <a:chExt cx="1534643" cy="1549913"/>
            </a:xfrm>
            <a:solidFill>
              <a:srgbClr val="8B91B2"/>
            </a:solidFill>
          </p:grpSpPr>
          <p:sp>
            <p:nvSpPr>
              <p:cNvPr id="49" name="Parallelogram 48"/>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50" name="Parallelogram 49"/>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51" name="Parallelogram 50"/>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sp>
        <p:nvSpPr>
          <p:cNvPr id="52" name="Shape 134"/>
          <p:cNvSpPr txBox="1"/>
          <p:nvPr/>
        </p:nvSpPr>
        <p:spPr>
          <a:xfrm>
            <a:off x="364202" y="1381991"/>
            <a:ext cx="6534864" cy="1072518"/>
          </a:xfrm>
          <a:prstGeom prst="rect">
            <a:avLst/>
          </a:prstGeom>
          <a:noFill/>
          <a:ln>
            <a:noFill/>
          </a:ln>
        </p:spPr>
        <p:txBody>
          <a:bodyPr lIns="91425" tIns="91425" rIns="91425" bIns="91425" anchor="t" anchorCtr="0">
            <a:noAutofit/>
          </a:bodyPr>
          <a:lstStyle/>
          <a:p>
            <a:pPr marL="342900" lvl="7"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Valuable </a:t>
            </a:r>
            <a:r>
              <a:rPr lang="en-US" sz="2000" b="1" kern="1200" dirty="0" smtClean="0">
                <a:solidFill>
                  <a:srgbClr val="2E8652"/>
                </a:solidFill>
                <a:latin typeface="Century Gothic"/>
              </a:rPr>
              <a:t>tool </a:t>
            </a:r>
            <a:r>
              <a:rPr lang="en-US" sz="2000" dirty="0" smtClean="0">
                <a:latin typeface="Century Gothic" panose="020B0502020202020204" pitchFamily="34" charset="0"/>
              </a:rPr>
              <a:t>for management</a:t>
            </a:r>
          </a:p>
          <a:p>
            <a:pPr marL="342900" lvl="7"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Further </a:t>
            </a:r>
            <a:r>
              <a:rPr lang="en-US" sz="2000" b="1" kern="1200" dirty="0" smtClean="0">
                <a:solidFill>
                  <a:srgbClr val="2E8652"/>
                </a:solidFill>
                <a:latin typeface="Century Gothic"/>
              </a:rPr>
              <a:t>model refinement </a:t>
            </a:r>
            <a:r>
              <a:rPr lang="en-US" sz="2000" dirty="0" smtClean="0">
                <a:latin typeface="Century Gothic" panose="020B0502020202020204" pitchFamily="34" charset="0"/>
              </a:rPr>
              <a:t>needed</a:t>
            </a:r>
          </a:p>
          <a:p>
            <a:pPr marL="342900" lvl="7" indent="-342900">
              <a:lnSpc>
                <a:spcPct val="90000"/>
              </a:lnSpc>
              <a:spcBef>
                <a:spcPts val="200"/>
              </a:spcBef>
              <a:buClr>
                <a:srgbClr val="2E8652"/>
              </a:buClr>
              <a:buFont typeface="Webdings" panose="05030102010509060703" pitchFamily="18" charset="2"/>
              <a:buChar char="4"/>
            </a:pPr>
            <a:endParaRPr lang="en-US" sz="2000" dirty="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p:txBody>
      </p:sp>
      <p:sp>
        <p:nvSpPr>
          <p:cNvPr id="53" name="Shape 232"/>
          <p:cNvSpPr txBox="1"/>
          <p:nvPr/>
        </p:nvSpPr>
        <p:spPr>
          <a:xfrm>
            <a:off x="441958" y="923436"/>
            <a:ext cx="7945485"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err="1" smtClean="0">
                <a:solidFill>
                  <a:schemeClr val="accent1"/>
                </a:solidFill>
                <a:latin typeface="Century Gothic" panose="020B0502020202020204" pitchFamily="34" charset="0"/>
                <a:ea typeface="Questrial"/>
                <a:cs typeface="Questrial"/>
                <a:sym typeface="Questrial"/>
              </a:rPr>
              <a:t>Cheatgrass</a:t>
            </a:r>
            <a:r>
              <a:rPr lang="en-US" sz="2800" b="1" dirty="0" smtClean="0">
                <a:solidFill>
                  <a:schemeClr val="accent1"/>
                </a:solidFill>
                <a:latin typeface="Century Gothic" panose="020B0502020202020204" pitchFamily="34" charset="0"/>
                <a:ea typeface="Questrial"/>
                <a:cs typeface="Questrial"/>
                <a:sym typeface="Questrial"/>
              </a:rPr>
              <a:t> Species Distribution Model</a:t>
            </a:r>
            <a:endParaRPr lang="en-US" sz="28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54" name="Shape 232"/>
          <p:cNvSpPr txBox="1"/>
          <p:nvPr/>
        </p:nvSpPr>
        <p:spPr>
          <a:xfrm>
            <a:off x="441958" y="2599453"/>
            <a:ext cx="5895596"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smtClean="0">
                <a:solidFill>
                  <a:schemeClr val="accent1"/>
                </a:solidFill>
                <a:latin typeface="Century Gothic" panose="020B0502020202020204" pitchFamily="34" charset="0"/>
                <a:ea typeface="Questrial"/>
                <a:cs typeface="Questrial"/>
                <a:sym typeface="Questrial"/>
              </a:rPr>
              <a:t>Final Products for Partners</a:t>
            </a:r>
            <a:endParaRPr lang="en-US" sz="28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56" name="Shape 134"/>
          <p:cNvSpPr txBox="1"/>
          <p:nvPr/>
        </p:nvSpPr>
        <p:spPr>
          <a:xfrm>
            <a:off x="364202" y="3053972"/>
            <a:ext cx="4207798" cy="1126827"/>
          </a:xfrm>
          <a:prstGeom prst="rect">
            <a:avLst/>
          </a:prstGeom>
          <a:noFill/>
          <a:ln>
            <a:noFill/>
          </a:ln>
        </p:spPr>
        <p:txBody>
          <a:bodyPr lIns="91425" tIns="91425" rIns="91425" bIns="91425" anchor="t" anchorCtr="0">
            <a:noAutofit/>
          </a:bodyPr>
          <a:lstStyle/>
          <a:p>
            <a:pPr marL="342900" indent="-342900">
              <a:lnSpc>
                <a:spcPct val="90000"/>
              </a:lnSpc>
              <a:spcBef>
                <a:spcPts val="200"/>
              </a:spcBef>
              <a:buClr>
                <a:srgbClr val="2E8652"/>
              </a:buClr>
              <a:buFont typeface="Webdings" panose="05030102010509060703" pitchFamily="18" charset="2"/>
              <a:buChar char="4"/>
            </a:pPr>
            <a:r>
              <a:rPr lang="en-US" sz="2000" dirty="0" err="1" smtClean="0">
                <a:latin typeface="Century Gothic" panose="020B0502020202020204" pitchFamily="34" charset="0"/>
              </a:rPr>
              <a:t>Cheatgrass</a:t>
            </a:r>
            <a:r>
              <a:rPr lang="en-US" sz="2000" dirty="0" smtClean="0">
                <a:latin typeface="Century Gothic" panose="020B0502020202020204" pitchFamily="34" charset="0"/>
              </a:rPr>
              <a:t> </a:t>
            </a:r>
            <a:r>
              <a:rPr lang="en-US" sz="2000" b="1" kern="1200" dirty="0" smtClean="0">
                <a:solidFill>
                  <a:srgbClr val="2E8652"/>
                </a:solidFill>
                <a:latin typeface="Century Gothic"/>
              </a:rPr>
              <a:t>cover maps</a:t>
            </a:r>
            <a:endParaRPr lang="en-US" sz="2000" dirty="0" smtClean="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Phenology </a:t>
            </a:r>
            <a:r>
              <a:rPr lang="en-US" sz="2000" b="1" kern="1200" dirty="0" smtClean="0">
                <a:solidFill>
                  <a:srgbClr val="2E8652"/>
                </a:solidFill>
                <a:latin typeface="Century Gothic"/>
              </a:rPr>
              <a:t>time series</a:t>
            </a:r>
            <a:endParaRPr lang="en-US" sz="2000" dirty="0" smtClean="0">
              <a:latin typeface="Century Gothic" panose="020B0502020202020204" pitchFamily="34" charset="0"/>
            </a:endParaRPr>
          </a:p>
          <a:p>
            <a:pPr marL="34290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p:txBody>
      </p:sp>
      <p:cxnSp>
        <p:nvCxnSpPr>
          <p:cNvPr id="58" name="Straight Connector 57"/>
          <p:cNvCxnSpPr/>
          <p:nvPr/>
        </p:nvCxnSpPr>
        <p:spPr>
          <a:xfrm>
            <a:off x="441958" y="1357910"/>
            <a:ext cx="8147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1958" y="3033335"/>
            <a:ext cx="81475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777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r="-208"/>
          <a:stretch/>
        </p:blipFill>
        <p:spPr>
          <a:xfrm>
            <a:off x="-1" y="4592781"/>
            <a:ext cx="9144001" cy="2184399"/>
          </a:xfrm>
          <a:prstGeom prst="rect">
            <a:avLst/>
          </a:prstGeom>
          <a:effectLst>
            <a:outerShdw blurRad="139700" dist="38100" dir="5400000" algn="ctr" rotWithShape="0">
              <a:srgbClr val="000000">
                <a:alpha val="25000"/>
              </a:srgbClr>
            </a:outerShdw>
          </a:effectLst>
        </p:spPr>
      </p:pic>
      <p:sp>
        <p:nvSpPr>
          <p:cNvPr id="6" name="Shape 134"/>
          <p:cNvSpPr txBox="1"/>
          <p:nvPr/>
        </p:nvSpPr>
        <p:spPr>
          <a:xfrm>
            <a:off x="364202" y="1381991"/>
            <a:ext cx="8188037" cy="3085692"/>
          </a:xfrm>
          <a:prstGeom prst="rect">
            <a:avLst/>
          </a:prstGeom>
          <a:noFill/>
          <a:ln>
            <a:noFill/>
          </a:ln>
        </p:spPr>
        <p:txBody>
          <a:bodyPr lIns="91425" tIns="91425" rIns="91425" bIns="91425" anchor="t" anchorCtr="0">
            <a:noAutofit/>
          </a:bodyPr>
          <a:lstStyle/>
          <a:p>
            <a:pPr marL="342900" lvl="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Continued application</a:t>
            </a:r>
            <a:r>
              <a:rPr lang="en-US" sz="2000" dirty="0" smtClean="0">
                <a:latin typeface="Century Gothic" panose="020B0502020202020204" pitchFamily="34" charset="0"/>
              </a:rPr>
              <a:t> of Species Distribution Models for </a:t>
            </a:r>
            <a:r>
              <a:rPr lang="en-US" sz="2000" dirty="0" err="1" smtClean="0">
                <a:latin typeface="Century Gothic" panose="020B0502020202020204" pitchFamily="34" charset="0"/>
              </a:rPr>
              <a:t>cheatgrass</a:t>
            </a:r>
            <a:r>
              <a:rPr lang="en-US" sz="2000" dirty="0" smtClean="0">
                <a:latin typeface="Century Gothic" panose="020B0502020202020204" pitchFamily="34" charset="0"/>
              </a:rPr>
              <a:t> management</a:t>
            </a:r>
          </a:p>
          <a:p>
            <a:pPr>
              <a:lnSpc>
                <a:spcPct val="90000"/>
              </a:lnSpc>
              <a:spcBef>
                <a:spcPts val="200"/>
              </a:spcBef>
              <a:buClr>
                <a:srgbClr val="2E8652"/>
              </a:buClr>
            </a:pPr>
            <a:endParaRPr lang="en-US" sz="2000" b="1" kern="1200" dirty="0" smtClean="0">
              <a:solidFill>
                <a:srgbClr val="2E8652"/>
              </a:solidFill>
              <a:latin typeface="Century Gothic"/>
            </a:endParaRPr>
          </a:p>
          <a:p>
            <a:pPr marL="34290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a:rPr>
              <a:t>Ensemble </a:t>
            </a:r>
            <a:r>
              <a:rPr lang="en-US" sz="2000" dirty="0">
                <a:latin typeface="Century Gothic" panose="020B0502020202020204" pitchFamily="34" charset="0"/>
              </a:rPr>
              <a:t>modeling </a:t>
            </a:r>
            <a:endParaRPr lang="en-US" sz="2000" dirty="0" smtClean="0">
              <a:latin typeface="Century Gothic" panose="020B0502020202020204" pitchFamily="34" charset="0"/>
            </a:endParaRPr>
          </a:p>
          <a:p>
            <a:pPr marL="342900" lvl="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a:p>
            <a:pPr marL="342900" lvl="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Additional field data for </a:t>
            </a:r>
            <a:r>
              <a:rPr lang="en-US" sz="2000" b="1" kern="1200" dirty="0" smtClean="0">
                <a:solidFill>
                  <a:srgbClr val="2E8652"/>
                </a:solidFill>
                <a:latin typeface="Century Gothic"/>
              </a:rPr>
              <a:t>model validation</a:t>
            </a:r>
          </a:p>
          <a:p>
            <a:pPr lvl="0">
              <a:lnSpc>
                <a:spcPct val="90000"/>
              </a:lnSpc>
              <a:spcBef>
                <a:spcPts val="200"/>
              </a:spcBef>
              <a:buClr>
                <a:srgbClr val="2E8652"/>
              </a:buClr>
            </a:pPr>
            <a:endParaRPr lang="en-US" sz="2000" dirty="0">
              <a:latin typeface="Century Gothic" panose="020B0502020202020204" pitchFamily="34" charset="0"/>
            </a:endParaRPr>
          </a:p>
          <a:p>
            <a:pPr marL="342900" lvl="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Mapping </a:t>
            </a:r>
            <a:r>
              <a:rPr lang="en-US" sz="2000" b="1" kern="1200" dirty="0" smtClean="0">
                <a:solidFill>
                  <a:srgbClr val="2E8652"/>
                </a:solidFill>
                <a:latin typeface="Century Gothic"/>
              </a:rPr>
              <a:t>critical habitat</a:t>
            </a:r>
            <a:endParaRPr lang="en-US" sz="2000" dirty="0" smtClean="0">
              <a:latin typeface="Century Gothic" panose="020B0502020202020204" pitchFamily="34" charset="0"/>
            </a:endParaRPr>
          </a:p>
          <a:p>
            <a:pPr marL="617220" lvl="0" indent="-342900">
              <a:lnSpc>
                <a:spcPct val="115000"/>
              </a:lnSpc>
              <a:buSzPct val="110000"/>
              <a:buFont typeface="Arial" panose="020B0604020202020204" pitchFamily="34" charset="0"/>
              <a:buChar char="•"/>
            </a:pPr>
            <a:endParaRPr lang="en-US" sz="2000" dirty="0">
              <a:latin typeface="Century Gothic" panose="020B0502020202020204" pitchFamily="34" charset="0"/>
            </a:endParaRPr>
          </a:p>
          <a:p>
            <a:pPr marL="617220" lvl="0" indent="-342900">
              <a:lnSpc>
                <a:spcPct val="115000"/>
              </a:lnSpc>
              <a:buSzPct val="110000"/>
              <a:buFont typeface="Arial" panose="020B0604020202020204" pitchFamily="34" charset="0"/>
              <a:buChar char="•"/>
            </a:pPr>
            <a:endParaRPr lang="en-US" sz="2000" dirty="0">
              <a:latin typeface="Century Gothic" panose="020B0502020202020204" pitchFamily="34" charset="0"/>
            </a:endParaRPr>
          </a:p>
          <a:p>
            <a:pPr marL="617220" lvl="0" indent="-342900" rtl="0">
              <a:lnSpc>
                <a:spcPct val="115000"/>
              </a:lnSpc>
              <a:spcBef>
                <a:spcPts val="0"/>
              </a:spcBef>
              <a:buSzPct val="110000"/>
              <a:buFont typeface="Arial" panose="020B0604020202020204" pitchFamily="34" charset="0"/>
              <a:buChar char="•"/>
            </a:pPr>
            <a:endParaRPr sz="2000" dirty="0">
              <a:latin typeface="Century Gothic" panose="020B0502020202020204" pitchFamily="34" charset="0"/>
              <a:ea typeface="Questrial"/>
              <a:cs typeface="Questrial"/>
              <a:sym typeface="Questrial"/>
            </a:endParaRPr>
          </a:p>
        </p:txBody>
      </p:sp>
      <p:sp>
        <p:nvSpPr>
          <p:cNvPr id="5"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Future Work</a:t>
            </a:r>
            <a:endParaRPr lang="en-US" sz="4000" b="1" dirty="0" smtClean="0">
              <a:solidFill>
                <a:srgbClr val="1D9A78"/>
              </a:solidFill>
              <a:latin typeface="Century Gothic" panose="020B0502020202020204" pitchFamily="34" charset="0"/>
            </a:endParaRPr>
          </a:p>
        </p:txBody>
      </p:sp>
    </p:spTree>
    <p:extLst>
      <p:ext uri="{BB962C8B-B14F-4D97-AF65-F5344CB8AC3E}">
        <p14:creationId xmlns:p14="http://schemas.microsoft.com/office/powerpoint/2010/main" val="15436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body" idx="1"/>
          </p:nvPr>
        </p:nvSpPr>
        <p:spPr>
          <a:xfrm>
            <a:off x="724513" y="1445411"/>
            <a:ext cx="8051700" cy="1126499"/>
          </a:xfrm>
          <a:prstGeom prst="rect">
            <a:avLst/>
          </a:prstGeom>
          <a:noFill/>
          <a:ln>
            <a:noFill/>
          </a:ln>
        </p:spPr>
        <p:txBody>
          <a:bodyPr lIns="91425" tIns="45700" rIns="91425" bIns="45700" anchor="t" anchorCtr="0">
            <a:noAutofit/>
          </a:bodyPr>
          <a:lstStyle/>
          <a:p>
            <a:pPr lvl="0" rtl="0">
              <a:spcBef>
                <a:spcPts val="0"/>
              </a:spcBef>
              <a:buClr>
                <a:schemeClr val="dk1"/>
              </a:buClr>
              <a:buSzPct val="25000"/>
              <a:buFont typeface="Arial"/>
              <a:buNone/>
            </a:pPr>
            <a:r>
              <a:rPr lang="en-US" b="1" dirty="0">
                <a:latin typeface="Century Gothic" panose="020B0502020202020204" pitchFamily="34" charset="0"/>
              </a:rPr>
              <a:t>Dr. Paul Evangelista</a:t>
            </a:r>
            <a:r>
              <a:rPr lang="en-US" dirty="0">
                <a:latin typeface="Century Gothic" panose="020B0502020202020204" pitchFamily="34" charset="0"/>
              </a:rPr>
              <a:t>, </a:t>
            </a:r>
            <a:r>
              <a:rPr lang="en-US" dirty="0">
                <a:latin typeface="Century Gothic" panose="020B0502020202020204" pitchFamily="34" charset="0"/>
                <a:ea typeface="Arial"/>
                <a:cs typeface="Arial"/>
                <a:sym typeface="Arial"/>
              </a:rPr>
              <a:t>Natural Resource Ecology Laboratory, Colorado State University</a:t>
            </a:r>
          </a:p>
          <a:p>
            <a:pPr lvl="0" rtl="0">
              <a:spcBef>
                <a:spcPts val="0"/>
              </a:spcBef>
              <a:buClr>
                <a:schemeClr val="dk1"/>
              </a:buClr>
              <a:buSzPct val="25000"/>
              <a:buFont typeface="Arial"/>
              <a:buNone/>
            </a:pPr>
            <a:r>
              <a:rPr lang="en-US" b="1" dirty="0">
                <a:latin typeface="Century Gothic" panose="020B0502020202020204" pitchFamily="34" charset="0"/>
              </a:rPr>
              <a:t>Dr. Amanda West,</a:t>
            </a:r>
            <a:r>
              <a:rPr lang="en-US" dirty="0">
                <a:latin typeface="Century Gothic" panose="020B0502020202020204" pitchFamily="34" charset="0"/>
              </a:rPr>
              <a:t> </a:t>
            </a:r>
            <a:r>
              <a:rPr lang="en-US" dirty="0">
                <a:latin typeface="Century Gothic" panose="020B0502020202020204" pitchFamily="34" charset="0"/>
                <a:ea typeface="Arial"/>
                <a:cs typeface="Arial"/>
                <a:sym typeface="Arial"/>
              </a:rPr>
              <a:t>Natural Resource Ecology Laboratory, Colorado State University</a:t>
            </a:r>
          </a:p>
          <a:p>
            <a:pPr lvl="0" rtl="0">
              <a:spcBef>
                <a:spcPts val="0"/>
              </a:spcBef>
              <a:buClr>
                <a:schemeClr val="dk1"/>
              </a:buClr>
              <a:buFont typeface="Arial"/>
              <a:buNone/>
            </a:pPr>
            <a:endParaRPr dirty="0">
              <a:latin typeface="Century Gothic" panose="020B0502020202020204" pitchFamily="34" charset="0"/>
            </a:endParaRPr>
          </a:p>
        </p:txBody>
      </p:sp>
      <p:sp>
        <p:nvSpPr>
          <p:cNvPr id="230" name="Shape 230"/>
          <p:cNvSpPr txBox="1">
            <a:spLocks noGrp="1"/>
          </p:cNvSpPr>
          <p:nvPr>
            <p:ph type="body" idx="2"/>
          </p:nvPr>
        </p:nvSpPr>
        <p:spPr>
          <a:xfrm>
            <a:off x="724630" y="3080414"/>
            <a:ext cx="8051583" cy="704088"/>
          </a:xfrm>
          <a:prstGeom prst="rect">
            <a:avLst/>
          </a:prstGeom>
          <a:noFill/>
          <a:ln>
            <a:noFill/>
          </a:ln>
        </p:spPr>
        <p:txBody>
          <a:bodyPr lIns="91425" tIns="45700" rIns="91425" bIns="45700" anchor="t" anchorCtr="0">
            <a:noAutofit/>
          </a:bodyPr>
          <a:lstStyle/>
          <a:p>
            <a:pPr lvl="0" rtl="0">
              <a:lnSpc>
                <a:spcPct val="100000"/>
              </a:lnSpc>
              <a:spcBef>
                <a:spcPts val="0"/>
              </a:spcBef>
              <a:buClr>
                <a:srgbClr val="000000"/>
              </a:buClr>
              <a:buSzPct val="55000"/>
              <a:buFont typeface="Arial"/>
              <a:buNone/>
            </a:pPr>
            <a:r>
              <a:rPr lang="en-US" dirty="0">
                <a:solidFill>
                  <a:schemeClr val="tx1"/>
                </a:solidFill>
                <a:highlight>
                  <a:srgbClr val="FFFFFF"/>
                </a:highlight>
                <a:latin typeface="Century Gothic" panose="020B0502020202020204" pitchFamily="34" charset="0"/>
              </a:rPr>
              <a:t>Wyoming Game and Fish Department</a:t>
            </a:r>
          </a:p>
          <a:p>
            <a:pPr lvl="0" rtl="0">
              <a:lnSpc>
                <a:spcPct val="100000"/>
              </a:lnSpc>
              <a:spcBef>
                <a:spcPts val="0"/>
              </a:spcBef>
              <a:buClr>
                <a:srgbClr val="000000"/>
              </a:buClr>
              <a:buSzPct val="55000"/>
              <a:buFont typeface="Arial"/>
              <a:buNone/>
            </a:pPr>
            <a:r>
              <a:rPr lang="en-US" dirty="0" smtClean="0">
                <a:solidFill>
                  <a:schemeClr val="tx1"/>
                </a:solidFill>
                <a:highlight>
                  <a:srgbClr val="FFFFFF"/>
                </a:highlight>
                <a:latin typeface="Century Gothic" panose="020B0502020202020204" pitchFamily="34" charset="0"/>
              </a:rPr>
              <a:t>USDA </a:t>
            </a:r>
            <a:r>
              <a:rPr lang="en-US" dirty="0">
                <a:solidFill>
                  <a:schemeClr val="tx1"/>
                </a:solidFill>
                <a:highlight>
                  <a:srgbClr val="FFFFFF"/>
                </a:highlight>
                <a:latin typeface="Century Gothic" panose="020B0502020202020204" pitchFamily="34" charset="0"/>
              </a:rPr>
              <a:t>Forest </a:t>
            </a:r>
            <a:r>
              <a:rPr lang="en-US" dirty="0" smtClean="0">
                <a:solidFill>
                  <a:schemeClr val="tx1"/>
                </a:solidFill>
                <a:highlight>
                  <a:srgbClr val="FFFFFF"/>
                </a:highlight>
                <a:latin typeface="Century Gothic" panose="020B0502020202020204" pitchFamily="34" charset="0"/>
              </a:rPr>
              <a:t>Service, Laramie District </a:t>
            </a:r>
            <a:endParaRPr lang="en-US" dirty="0">
              <a:solidFill>
                <a:schemeClr val="tx1"/>
              </a:solidFill>
              <a:highlight>
                <a:srgbClr val="FFFFFF"/>
              </a:highlight>
              <a:latin typeface="Century Gothic" panose="020B0502020202020204" pitchFamily="34" charset="0"/>
            </a:endParaRPr>
          </a:p>
          <a:p>
            <a:pPr lvl="0" rtl="0">
              <a:lnSpc>
                <a:spcPct val="100000"/>
              </a:lnSpc>
              <a:spcBef>
                <a:spcPts val="0"/>
              </a:spcBef>
              <a:buClr>
                <a:srgbClr val="000000"/>
              </a:buClr>
              <a:buSzPct val="55000"/>
              <a:buFont typeface="Arial"/>
              <a:buNone/>
            </a:pPr>
            <a:r>
              <a:rPr lang="en-US" dirty="0">
                <a:solidFill>
                  <a:schemeClr val="tx1"/>
                </a:solidFill>
                <a:highlight>
                  <a:srgbClr val="FFFFFF"/>
                </a:highlight>
                <a:latin typeface="Century Gothic" panose="020B0502020202020204" pitchFamily="34" charset="0"/>
              </a:rPr>
              <a:t>Natural Resource Ecology Laboratory, Colorado State University</a:t>
            </a:r>
          </a:p>
        </p:txBody>
      </p:sp>
      <p:sp>
        <p:nvSpPr>
          <p:cNvPr id="231" name="Shape 231"/>
          <p:cNvSpPr txBox="1">
            <a:spLocks noGrp="1"/>
          </p:cNvSpPr>
          <p:nvPr>
            <p:ph type="body" idx="3"/>
          </p:nvPr>
        </p:nvSpPr>
        <p:spPr>
          <a:xfrm>
            <a:off x="702613" y="4482047"/>
            <a:ext cx="8572800" cy="1422899"/>
          </a:xfrm>
          <a:prstGeom prst="rect">
            <a:avLst/>
          </a:prstGeom>
          <a:noFill/>
          <a:ln>
            <a:noFill/>
          </a:ln>
        </p:spPr>
        <p:txBody>
          <a:bodyPr lIns="91425" tIns="45700" rIns="91425" bIns="45700" anchor="t" anchorCtr="0">
            <a:noAutofit/>
          </a:bodyPr>
          <a:lstStyle/>
          <a:p>
            <a:pPr>
              <a:lnSpc>
                <a:spcPct val="100000"/>
              </a:lnSpc>
            </a:pPr>
            <a:r>
              <a:rPr lang="en-US" b="1" dirty="0">
                <a:solidFill>
                  <a:schemeClr val="tx1"/>
                </a:solidFill>
                <a:latin typeface="Century Gothic" panose="020B0502020202020204" pitchFamily="34" charset="0"/>
              </a:rPr>
              <a:t>Katherine Haynes </a:t>
            </a:r>
            <a:r>
              <a:rPr lang="en-US" dirty="0">
                <a:solidFill>
                  <a:schemeClr val="tx1"/>
                </a:solidFill>
                <a:latin typeface="Century Gothic" panose="020B0502020202020204" pitchFamily="34" charset="0"/>
              </a:rPr>
              <a:t>(USDA Forest Service, Laramie District</a:t>
            </a:r>
            <a:r>
              <a:rPr lang="en-US" dirty="0" smtClean="0">
                <a:solidFill>
                  <a:schemeClr val="tx1"/>
                </a:solidFill>
                <a:latin typeface="Century Gothic" panose="020B0502020202020204" pitchFamily="34" charset="0"/>
              </a:rPr>
              <a:t>)</a:t>
            </a:r>
            <a:endParaRPr lang="en-US" b="1" dirty="0" smtClean="0">
              <a:solidFill>
                <a:schemeClr val="tx1"/>
              </a:solidFill>
              <a:latin typeface="Century Gothic" panose="020B0502020202020204" pitchFamily="34" charset="0"/>
            </a:endParaRPr>
          </a:p>
          <a:p>
            <a:pPr lvl="0" rtl="0">
              <a:lnSpc>
                <a:spcPct val="100000"/>
              </a:lnSpc>
              <a:spcBef>
                <a:spcPts val="0"/>
              </a:spcBef>
              <a:buNone/>
            </a:pPr>
            <a:r>
              <a:rPr lang="en-US" b="1" dirty="0" smtClean="0">
                <a:solidFill>
                  <a:schemeClr val="tx1"/>
                </a:solidFill>
                <a:latin typeface="Century Gothic" panose="020B0502020202020204" pitchFamily="34" charset="0"/>
              </a:rPr>
              <a:t>Ryan </a:t>
            </a:r>
            <a:r>
              <a:rPr lang="en-US" b="1" dirty="0">
                <a:solidFill>
                  <a:schemeClr val="tx1"/>
                </a:solidFill>
                <a:latin typeface="Century Gothic" panose="020B0502020202020204" pitchFamily="34" charset="0"/>
              </a:rPr>
              <a:t>Amundson </a:t>
            </a:r>
            <a:r>
              <a:rPr lang="en-US" dirty="0">
                <a:solidFill>
                  <a:schemeClr val="tx1"/>
                </a:solidFill>
                <a:latin typeface="Century Gothic" panose="020B0502020202020204" pitchFamily="34" charset="0"/>
              </a:rPr>
              <a:t>(Wyoming Game and Fish Department</a:t>
            </a:r>
            <a:r>
              <a:rPr lang="en-US" dirty="0" smtClean="0">
                <a:solidFill>
                  <a:schemeClr val="tx1"/>
                </a:solidFill>
                <a:latin typeface="Century Gothic" panose="020B0502020202020204" pitchFamily="34" charset="0"/>
              </a:rPr>
              <a:t>)</a:t>
            </a:r>
          </a:p>
          <a:p>
            <a:pPr>
              <a:lnSpc>
                <a:spcPct val="100000"/>
              </a:lnSpc>
            </a:pPr>
            <a:r>
              <a:rPr lang="en-US" b="1" dirty="0">
                <a:solidFill>
                  <a:schemeClr val="tx1"/>
                </a:solidFill>
                <a:latin typeface="Century Gothic" panose="020B0502020202020204" pitchFamily="34" charset="0"/>
              </a:rPr>
              <a:t>Brian Woodward</a:t>
            </a:r>
            <a:r>
              <a:rPr lang="en-US" dirty="0">
                <a:solidFill>
                  <a:schemeClr val="tx1"/>
                </a:solidFill>
                <a:latin typeface="Century Gothic" panose="020B0502020202020204" pitchFamily="34" charset="0"/>
              </a:rPr>
              <a:t> (NASA </a:t>
            </a:r>
            <a:r>
              <a:rPr lang="en-US" dirty="0" smtClean="0">
                <a:solidFill>
                  <a:schemeClr val="tx1"/>
                </a:solidFill>
                <a:latin typeface="Century Gothic" panose="020B0502020202020204" pitchFamily="34" charset="0"/>
              </a:rPr>
              <a:t>DEVELOP at USGS </a:t>
            </a:r>
            <a:r>
              <a:rPr lang="en-US" dirty="0">
                <a:solidFill>
                  <a:schemeClr val="tx1"/>
                </a:solidFill>
                <a:latin typeface="Century Gothic" panose="020B0502020202020204" pitchFamily="34" charset="0"/>
              </a:rPr>
              <a:t>Colorado State University</a:t>
            </a:r>
            <a:r>
              <a:rPr lang="en-US" dirty="0" smtClean="0">
                <a:solidFill>
                  <a:schemeClr val="tx1"/>
                </a:solidFill>
                <a:latin typeface="Century Gothic" panose="020B0502020202020204" pitchFamily="34" charset="0"/>
              </a:rPr>
              <a:t>)</a:t>
            </a:r>
            <a:endParaRPr lang="en-US" dirty="0">
              <a:solidFill>
                <a:schemeClr val="tx1"/>
              </a:solidFill>
              <a:latin typeface="Century Gothic" panose="020B0502020202020204" pitchFamily="34" charset="0"/>
            </a:endParaRPr>
          </a:p>
          <a:p>
            <a:pPr lvl="0">
              <a:lnSpc>
                <a:spcPct val="100000"/>
              </a:lnSpc>
            </a:pPr>
            <a:r>
              <a:rPr lang="en-US" b="1" dirty="0">
                <a:solidFill>
                  <a:schemeClr val="tx1"/>
                </a:solidFill>
                <a:latin typeface="Century Gothic" panose="020B0502020202020204" pitchFamily="34" charset="0"/>
              </a:rPr>
              <a:t>Ryan Anderson </a:t>
            </a:r>
            <a:r>
              <a:rPr lang="en-US" dirty="0">
                <a:solidFill>
                  <a:schemeClr val="tx1"/>
                </a:solidFill>
                <a:latin typeface="Century Gothic" panose="020B0502020202020204" pitchFamily="34" charset="0"/>
              </a:rPr>
              <a:t>(Natural Resource Ecology Lab, Colorado State University</a:t>
            </a:r>
            <a:r>
              <a:rPr lang="en-US" dirty="0" smtClean="0">
                <a:solidFill>
                  <a:schemeClr val="tx1"/>
                </a:solidFill>
                <a:latin typeface="Century Gothic" panose="020B0502020202020204" pitchFamily="34" charset="0"/>
              </a:rPr>
              <a:t>)</a:t>
            </a:r>
            <a:endParaRPr lang="en-US" dirty="0">
              <a:solidFill>
                <a:schemeClr val="tx1"/>
              </a:solidFill>
              <a:latin typeface="Century Gothic" panose="020B0502020202020204" pitchFamily="34" charset="0"/>
            </a:endParaRPr>
          </a:p>
        </p:txBody>
      </p:sp>
      <p:sp>
        <p:nvSpPr>
          <p:cNvPr id="232" name="Shape 232"/>
          <p:cNvSpPr txBox="1"/>
          <p:nvPr/>
        </p:nvSpPr>
        <p:spPr>
          <a:xfrm>
            <a:off x="441957" y="890108"/>
            <a:ext cx="1687993"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smtClean="0">
                <a:solidFill>
                  <a:schemeClr val="accent1"/>
                </a:solidFill>
                <a:latin typeface="Century Gothic" panose="020B0502020202020204" pitchFamily="34" charset="0"/>
                <a:ea typeface="Questrial"/>
                <a:cs typeface="Questrial"/>
                <a:sym typeface="Questrial"/>
              </a:rPr>
              <a:t>Advisors</a:t>
            </a:r>
            <a:endParaRPr lang="en-US" sz="2800" b="1" i="0" u="none" strike="noStrike" cap="none" baseline="0" dirty="0">
              <a:solidFill>
                <a:schemeClr val="accent1"/>
              </a:solidFill>
              <a:latin typeface="Century Gothic" panose="020B0502020202020204" pitchFamily="34" charset="0"/>
              <a:ea typeface="Questrial"/>
              <a:cs typeface="Questrial"/>
              <a:sym typeface="Questrial"/>
            </a:endParaRPr>
          </a:p>
        </p:txBody>
      </p:sp>
      <p:sp>
        <p:nvSpPr>
          <p:cNvPr id="233" name="Shape 233"/>
          <p:cNvSpPr txBox="1"/>
          <p:nvPr/>
        </p:nvSpPr>
        <p:spPr>
          <a:xfrm>
            <a:off x="441958" y="2579629"/>
            <a:ext cx="157300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panose="020B0502020202020204" pitchFamily="34" charset="0"/>
                <a:ea typeface="Questrial"/>
                <a:cs typeface="Questrial"/>
                <a:sym typeface="Questrial"/>
              </a:rPr>
              <a:t>Partners</a:t>
            </a:r>
          </a:p>
        </p:txBody>
      </p:sp>
      <p:sp>
        <p:nvSpPr>
          <p:cNvPr id="234" name="Shape 234"/>
          <p:cNvSpPr txBox="1"/>
          <p:nvPr/>
        </p:nvSpPr>
        <p:spPr>
          <a:xfrm>
            <a:off x="441957" y="4047217"/>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panose="020B0502020202020204" pitchFamily="34" charset="0"/>
                <a:ea typeface="Questrial"/>
                <a:cs typeface="Questrial"/>
                <a:sym typeface="Questrial"/>
              </a:rPr>
              <a:t>Others</a:t>
            </a:r>
          </a:p>
        </p:txBody>
      </p:sp>
      <p:cxnSp>
        <p:nvCxnSpPr>
          <p:cNvPr id="13" name="Straight Connector 12"/>
          <p:cNvCxnSpPr/>
          <p:nvPr/>
        </p:nvCxnSpPr>
        <p:spPr>
          <a:xfrm>
            <a:off x="441958" y="1336010"/>
            <a:ext cx="8147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1958" y="3033335"/>
            <a:ext cx="8147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958" y="4508761"/>
            <a:ext cx="814752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536" t="-153"/>
          <a:stretch/>
        </p:blipFill>
        <p:spPr>
          <a:xfrm>
            <a:off x="-43116" y="3543300"/>
            <a:ext cx="9187543" cy="3237068"/>
          </a:xfrm>
          <a:prstGeom prst="rect">
            <a:avLst/>
          </a:prstGeom>
        </p:spPr>
      </p:pic>
      <p:sp>
        <p:nvSpPr>
          <p:cNvPr id="134" name="Shape 134"/>
          <p:cNvSpPr txBox="1"/>
          <p:nvPr/>
        </p:nvSpPr>
        <p:spPr>
          <a:xfrm>
            <a:off x="368824" y="1587259"/>
            <a:ext cx="8274844" cy="1977669"/>
          </a:xfrm>
          <a:prstGeom prst="rect">
            <a:avLst/>
          </a:prstGeom>
          <a:noFill/>
          <a:ln>
            <a:noFill/>
          </a:ln>
        </p:spPr>
        <p:txBody>
          <a:bodyPr lIns="91425" tIns="91425" rIns="91425" bIns="91425" anchor="t" anchorCtr="0">
            <a:noAutofit/>
          </a:bodyPr>
          <a:lstStyle/>
          <a:p>
            <a:pPr marL="342900" lvl="0" indent="-342900">
              <a:lnSpc>
                <a:spcPct val="90000"/>
              </a:lnSpc>
              <a:spcBef>
                <a:spcPts val="200"/>
              </a:spcBef>
              <a:buClr>
                <a:srgbClr val="2E8652"/>
              </a:buClr>
              <a:buFont typeface="Webdings" panose="05030102010509060703" pitchFamily="18" charset="2"/>
              <a:buChar char="4"/>
            </a:pPr>
            <a:r>
              <a:rPr lang="en-US" sz="2000" dirty="0" err="1" smtClean="0">
                <a:latin typeface="Century Gothic" charset="0"/>
                <a:ea typeface="Century Gothic" charset="0"/>
                <a:cs typeface="Century Gothic" charset="0"/>
              </a:rPr>
              <a:t>Cheatgrass</a:t>
            </a:r>
            <a:r>
              <a:rPr lang="en-US" sz="2000" dirty="0" smtClean="0">
                <a:latin typeface="Century Gothic" charset="0"/>
                <a:ea typeface="Century Gothic" charset="0"/>
                <a:cs typeface="Century Gothic" charset="0"/>
              </a:rPr>
              <a:t> is a problematic </a:t>
            </a:r>
            <a:r>
              <a:rPr lang="en-US" sz="2000" b="1" kern="1200" dirty="0" smtClean="0">
                <a:solidFill>
                  <a:srgbClr val="2E8652"/>
                </a:solidFill>
                <a:latin typeface="Century Gothic" charset="0"/>
                <a:ea typeface="Century Gothic" charset="0"/>
                <a:cs typeface="Century Gothic" charset="0"/>
              </a:rPr>
              <a:t>invasive</a:t>
            </a:r>
            <a:r>
              <a:rPr lang="en-US" sz="2000" dirty="0" smtClean="0">
                <a:latin typeface="Century Gothic" charset="0"/>
                <a:ea typeface="Century Gothic" charset="0"/>
                <a:cs typeface="Century Gothic" charset="0"/>
              </a:rPr>
              <a:t> species</a:t>
            </a:r>
          </a:p>
          <a:p>
            <a:pPr marL="342900" lvl="0" indent="-342900">
              <a:lnSpc>
                <a:spcPct val="90000"/>
              </a:lnSpc>
              <a:spcBef>
                <a:spcPts val="200"/>
              </a:spcBef>
              <a:buClr>
                <a:srgbClr val="2E8652"/>
              </a:buClr>
              <a:buFont typeface="Webdings" panose="05030102010509060703" pitchFamily="18" charset="2"/>
              <a:buChar char="4"/>
            </a:pPr>
            <a:r>
              <a:rPr lang="en-US" sz="2000" dirty="0" smtClean="0">
                <a:latin typeface="Century Gothic" charset="0"/>
                <a:ea typeface="Century Gothic" charset="0"/>
                <a:cs typeface="Century Gothic" charset="0"/>
              </a:rPr>
              <a:t>2012 </a:t>
            </a:r>
            <a:r>
              <a:rPr lang="en-US" sz="2000" b="1" kern="1200" dirty="0" smtClean="0">
                <a:solidFill>
                  <a:srgbClr val="2E8652"/>
                </a:solidFill>
                <a:latin typeface="Century Gothic" charset="0"/>
                <a:ea typeface="Century Gothic" charset="0"/>
                <a:cs typeface="Century Gothic" charset="0"/>
              </a:rPr>
              <a:t>Arapaho wildfire</a:t>
            </a:r>
            <a:r>
              <a:rPr lang="en-US" sz="2000" dirty="0">
                <a:latin typeface="Century Gothic" charset="0"/>
                <a:ea typeface="Century Gothic" charset="0"/>
                <a:cs typeface="Century Gothic" charset="0"/>
              </a:rPr>
              <a:t> </a:t>
            </a:r>
            <a:r>
              <a:rPr lang="en-US" sz="2000" dirty="0" smtClean="0">
                <a:latin typeface="Century Gothic" charset="0"/>
                <a:ea typeface="Century Gothic" charset="0"/>
                <a:cs typeface="Century Gothic" charset="0"/>
              </a:rPr>
              <a:t>in the Medicine Bow National Forest, WY</a:t>
            </a:r>
            <a:endParaRPr lang="en-US" sz="2000" b="1" kern="1200" dirty="0" smtClean="0">
              <a:solidFill>
                <a:srgbClr val="2E8652"/>
              </a:solidFill>
              <a:latin typeface="Century Gothic" charset="0"/>
              <a:ea typeface="Century Gothic" charset="0"/>
              <a:cs typeface="Century Gothic" charset="0"/>
            </a:endParaRPr>
          </a:p>
          <a:p>
            <a:pPr marL="342900" indent="-342900">
              <a:lnSpc>
                <a:spcPct val="90000"/>
              </a:lnSpc>
              <a:spcBef>
                <a:spcPts val="200"/>
              </a:spcBef>
              <a:buClr>
                <a:srgbClr val="2E8652"/>
              </a:buClr>
              <a:buFont typeface="Webdings" panose="05030102010509060703" pitchFamily="18" charset="2"/>
              <a:buChar char="4"/>
            </a:pPr>
            <a:r>
              <a:rPr lang="en-US" sz="2000" b="1" kern="1200" dirty="0" smtClean="0">
                <a:solidFill>
                  <a:srgbClr val="2E8652"/>
                </a:solidFill>
                <a:latin typeface="Century Gothic" charset="0"/>
                <a:ea typeface="Century Gothic" charset="0"/>
                <a:cs typeface="Century Gothic" charset="0"/>
              </a:rPr>
              <a:t>Expensive &amp; labor intensive </a:t>
            </a:r>
            <a:r>
              <a:rPr lang="en-US" sz="2000" dirty="0" smtClean="0">
                <a:latin typeface="Century Gothic" charset="0"/>
                <a:ea typeface="Century Gothic" charset="0"/>
                <a:cs typeface="Century Gothic" charset="0"/>
              </a:rPr>
              <a:t>mitigation</a:t>
            </a:r>
            <a:endParaRPr lang="en-US" sz="2000" b="1" dirty="0" smtClean="0">
              <a:latin typeface="Century Gothic" charset="0"/>
              <a:ea typeface="Century Gothic" charset="0"/>
              <a:cs typeface="Century Gothic" charset="0"/>
            </a:endParaRPr>
          </a:p>
          <a:p>
            <a:pPr marL="342900" lvl="0" indent="-342900">
              <a:lnSpc>
                <a:spcPct val="90000"/>
              </a:lnSpc>
              <a:spcBef>
                <a:spcPts val="200"/>
              </a:spcBef>
              <a:buClr>
                <a:srgbClr val="2E8652"/>
              </a:buClr>
              <a:buFont typeface="Webdings" panose="05030102010509060703" pitchFamily="18" charset="2"/>
              <a:buChar char="4"/>
            </a:pPr>
            <a:r>
              <a:rPr lang="en-US" sz="2000" dirty="0">
                <a:latin typeface="Century Gothic" charset="0"/>
                <a:ea typeface="Century Gothic" charset="0"/>
                <a:cs typeface="Century Gothic" charset="0"/>
              </a:rPr>
              <a:t>A</a:t>
            </a:r>
            <a:r>
              <a:rPr lang="en-US" sz="2000" dirty="0" smtClean="0">
                <a:latin typeface="Century Gothic" charset="0"/>
                <a:ea typeface="Century Gothic" charset="0"/>
                <a:cs typeface="Century Gothic" charset="0"/>
              </a:rPr>
              <a:t>ccurate maps needed for </a:t>
            </a:r>
            <a:r>
              <a:rPr lang="en-US" sz="2000" b="1" kern="1200" dirty="0" smtClean="0">
                <a:solidFill>
                  <a:srgbClr val="2E8652"/>
                </a:solidFill>
                <a:latin typeface="Century Gothic" charset="0"/>
                <a:ea typeface="Century Gothic" charset="0"/>
                <a:cs typeface="Century Gothic" charset="0"/>
              </a:rPr>
              <a:t>targeted management</a:t>
            </a:r>
            <a:endParaRPr lang="en-US" sz="2000" b="1" dirty="0">
              <a:latin typeface="Century Gothic" charset="0"/>
              <a:ea typeface="Century Gothic" charset="0"/>
              <a:cs typeface="Century Gothic" charset="0"/>
            </a:endParaRPr>
          </a:p>
          <a:p>
            <a:pPr marL="617220" lvl="1" indent="-342900">
              <a:lnSpc>
                <a:spcPct val="115000"/>
              </a:lnSpc>
              <a:spcAft>
                <a:spcPts val="600"/>
              </a:spcAft>
              <a:buSzPct val="110000"/>
              <a:buFont typeface="Arial" panose="020B0604020202020204" pitchFamily="34" charset="0"/>
              <a:buChar char="•"/>
            </a:pPr>
            <a:endParaRPr lang="en-US" sz="2000" dirty="0" smtClean="0">
              <a:latin typeface="Century Gothic" charset="0"/>
              <a:ea typeface="Century Gothic" charset="0"/>
              <a:cs typeface="Century Gothic" charset="0"/>
            </a:endParaRPr>
          </a:p>
          <a:p>
            <a:pPr marL="617220" lvl="0" indent="-342900">
              <a:lnSpc>
                <a:spcPct val="115000"/>
              </a:lnSpc>
              <a:buSzPct val="110000"/>
              <a:buFont typeface="Arial" panose="020B0604020202020204" pitchFamily="34" charset="0"/>
              <a:buChar char="•"/>
            </a:pPr>
            <a:endParaRPr lang="en-US" sz="2000" dirty="0">
              <a:latin typeface="Century Gothic" charset="0"/>
              <a:ea typeface="Century Gothic" charset="0"/>
              <a:cs typeface="Century Gothic" charset="0"/>
            </a:endParaRPr>
          </a:p>
          <a:p>
            <a:pPr marL="617220" lvl="0" indent="-342900">
              <a:lnSpc>
                <a:spcPct val="115000"/>
              </a:lnSpc>
              <a:buSzPct val="110000"/>
              <a:buFont typeface="Arial" panose="020B0604020202020204" pitchFamily="34" charset="0"/>
              <a:buChar char="•"/>
            </a:pPr>
            <a:endParaRPr lang="en-US" sz="2000" dirty="0">
              <a:latin typeface="Century Gothic" charset="0"/>
              <a:ea typeface="Century Gothic" charset="0"/>
              <a:cs typeface="Century Gothic" charset="0"/>
            </a:endParaRPr>
          </a:p>
          <a:p>
            <a:pPr marL="274320" lvl="0" rtl="0">
              <a:lnSpc>
                <a:spcPct val="115000"/>
              </a:lnSpc>
              <a:spcBef>
                <a:spcPts val="0"/>
              </a:spcBef>
              <a:buSzPct val="110000"/>
            </a:pPr>
            <a:endParaRPr sz="2000" dirty="0">
              <a:latin typeface="Century Gothic" charset="0"/>
              <a:ea typeface="Century Gothic" charset="0"/>
              <a:cs typeface="Century Gothic" charset="0"/>
              <a:sym typeface="Questrial"/>
            </a:endParaRPr>
          </a:p>
        </p:txBody>
      </p:sp>
      <p:sp>
        <p:nvSpPr>
          <p:cNvPr id="8"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charset="0"/>
                <a:ea typeface="Century Gothic" charset="0"/>
                <a:cs typeface="Century Gothic" charset="0"/>
              </a:rPr>
              <a:t>Community Concerns</a:t>
            </a:r>
            <a:endParaRPr lang="en-US" sz="4000" b="1" dirty="0" smtClean="0">
              <a:solidFill>
                <a:srgbClr val="1D9A78"/>
              </a:solidFill>
              <a:latin typeface="Century Gothic" charset="0"/>
              <a:ea typeface="Century Gothic" charset="0"/>
              <a:cs typeface="Century Gothic" charset="0"/>
            </a:endParaRPr>
          </a:p>
        </p:txBody>
      </p:sp>
      <p:sp>
        <p:nvSpPr>
          <p:cNvPr id="9" name="TextBox 8"/>
          <p:cNvSpPr txBox="1"/>
          <p:nvPr/>
        </p:nvSpPr>
        <p:spPr>
          <a:xfrm>
            <a:off x="5874574" y="6490349"/>
            <a:ext cx="4326002" cy="276999"/>
          </a:xfrm>
          <a:prstGeom prst="rect">
            <a:avLst/>
          </a:prstGeom>
          <a:noFill/>
        </p:spPr>
        <p:txBody>
          <a:bodyPr wrap="square" rtlCol="0">
            <a:spAutoFit/>
          </a:bodyPr>
          <a:lstStyle/>
          <a:p>
            <a:pPr algn="ctr"/>
            <a:r>
              <a:rPr lang="en-US" sz="1200" dirty="0" smtClean="0">
                <a:solidFill>
                  <a:schemeClr val="bg1"/>
                </a:solidFill>
                <a:latin typeface="Century Gothic" charset="0"/>
                <a:ea typeface="Century Gothic" charset="0"/>
                <a:cs typeface="Century Gothic" charset="0"/>
              </a:rPr>
              <a:t>Arapaho Wildfire site 2015</a:t>
            </a:r>
            <a:endParaRPr lang="en-US" sz="1200" dirty="0">
              <a:solidFill>
                <a:schemeClr val="bg1"/>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108515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Shape 134"/>
          <p:cNvSpPr txBox="1"/>
          <p:nvPr/>
        </p:nvSpPr>
        <p:spPr>
          <a:xfrm>
            <a:off x="364202" y="1915064"/>
            <a:ext cx="4002657" cy="3674853"/>
          </a:xfrm>
          <a:prstGeom prst="rect">
            <a:avLst/>
          </a:prstGeom>
          <a:noFill/>
          <a:ln>
            <a:noFill/>
          </a:ln>
        </p:spPr>
        <p:txBody>
          <a:bodyPr lIns="91425" tIns="91425" rIns="91425" bIns="91425" anchor="t" anchorCtr="0">
            <a:noAutofit/>
          </a:bodyPr>
          <a:lstStyle/>
          <a:p>
            <a:pPr marL="342900" lvl="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Utilize a Species Distribution Model (SDM) for </a:t>
            </a:r>
            <a:r>
              <a:rPr lang="en-US" sz="2000" b="1" kern="1200" dirty="0" smtClean="0">
                <a:solidFill>
                  <a:srgbClr val="2E8652"/>
                </a:solidFill>
                <a:latin typeface="Century Gothic"/>
                <a:ea typeface="+mn-ea"/>
              </a:rPr>
              <a:t>mapping </a:t>
            </a:r>
            <a:r>
              <a:rPr lang="en-US" sz="2000" b="1" kern="1200" dirty="0" err="1" smtClean="0">
                <a:solidFill>
                  <a:srgbClr val="2E8652"/>
                </a:solidFill>
                <a:latin typeface="Century Gothic"/>
                <a:ea typeface="+mn-ea"/>
              </a:rPr>
              <a:t>cheatgrass</a:t>
            </a:r>
            <a:r>
              <a:rPr lang="en-US" sz="2000" b="1" kern="1200" dirty="0" smtClean="0">
                <a:solidFill>
                  <a:srgbClr val="2E8652"/>
                </a:solidFill>
                <a:latin typeface="Century Gothic"/>
                <a:ea typeface="+mn-ea"/>
              </a:rPr>
              <a:t> cover</a:t>
            </a:r>
          </a:p>
          <a:p>
            <a:pPr marL="342900" lvl="0" indent="-342900">
              <a:lnSpc>
                <a:spcPct val="90000"/>
              </a:lnSpc>
              <a:spcBef>
                <a:spcPts val="200"/>
              </a:spcBef>
              <a:buClr>
                <a:srgbClr val="2E8652"/>
              </a:buClr>
              <a:buFont typeface="Webdings" panose="05030102010509060703" pitchFamily="18" charset="2"/>
              <a:buChar char="4"/>
            </a:pPr>
            <a:endParaRPr lang="en-US" sz="2000" b="1" dirty="0">
              <a:solidFill>
                <a:srgbClr val="1D9A78"/>
              </a:solidFill>
              <a:latin typeface="Century Gothic" charset="0"/>
              <a:ea typeface="Century Gothic" charset="0"/>
              <a:cs typeface="Century Gothic" charset="0"/>
            </a:endParaRPr>
          </a:p>
          <a:p>
            <a:pPr marL="342900" lvl="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Assess </a:t>
            </a:r>
            <a:r>
              <a:rPr lang="en-US" sz="2000" b="1" kern="1200" dirty="0" err="1" smtClean="0">
                <a:solidFill>
                  <a:srgbClr val="2E8652"/>
                </a:solidFill>
                <a:latin typeface="Century Gothic"/>
              </a:rPr>
              <a:t>phenological</a:t>
            </a:r>
            <a:r>
              <a:rPr lang="en-US" sz="2000" b="1" kern="1200" dirty="0" smtClean="0">
                <a:solidFill>
                  <a:srgbClr val="2E8652"/>
                </a:solidFill>
                <a:latin typeface="Century Gothic"/>
              </a:rPr>
              <a:t> characteristics</a:t>
            </a:r>
            <a:r>
              <a:rPr lang="en-US" sz="2000" b="1" dirty="0" smtClean="0">
                <a:solidFill>
                  <a:srgbClr val="1D9A78"/>
                </a:solidFill>
                <a:latin typeface="Century Gothic" panose="020B0502020202020204" pitchFamily="34" charset="0"/>
              </a:rPr>
              <a:t> </a:t>
            </a:r>
            <a:r>
              <a:rPr lang="en-US" sz="2000" dirty="0" smtClean="0">
                <a:latin typeface="Century Gothic" panose="020B0502020202020204" pitchFamily="34" charset="0"/>
              </a:rPr>
              <a:t>of areas with predicted </a:t>
            </a:r>
            <a:r>
              <a:rPr lang="en-US" sz="2000" dirty="0" err="1" smtClean="0">
                <a:latin typeface="Century Gothic" panose="020B0502020202020204" pitchFamily="34" charset="0"/>
              </a:rPr>
              <a:t>cheatgrass</a:t>
            </a:r>
            <a:r>
              <a:rPr lang="en-US" sz="2000" dirty="0" smtClean="0">
                <a:latin typeface="Century Gothic" panose="020B0502020202020204" pitchFamily="34" charset="0"/>
              </a:rPr>
              <a:t> cover</a:t>
            </a:r>
          </a:p>
          <a:p>
            <a:pPr marL="342900" lvl="0" indent="-342900">
              <a:lnSpc>
                <a:spcPct val="90000"/>
              </a:lnSpc>
              <a:spcBef>
                <a:spcPts val="200"/>
              </a:spcBef>
              <a:buClr>
                <a:srgbClr val="2E8652"/>
              </a:buClr>
              <a:buFont typeface="Webdings" panose="05030102010509060703" pitchFamily="18" charset="2"/>
              <a:buChar char="4"/>
            </a:pPr>
            <a:endParaRPr lang="en-US" sz="2000" dirty="0" smtClean="0">
              <a:latin typeface="Century Gothic" panose="020B0502020202020204" pitchFamily="34" charset="0"/>
            </a:endParaRPr>
          </a:p>
          <a:p>
            <a:pPr marL="342900" lvl="0" indent="-342900">
              <a:lnSpc>
                <a:spcPct val="90000"/>
              </a:lnSpc>
              <a:spcBef>
                <a:spcPts val="200"/>
              </a:spcBef>
              <a:buClr>
                <a:srgbClr val="2E8652"/>
              </a:buClr>
              <a:buFont typeface="Webdings" panose="05030102010509060703" pitchFamily="18" charset="2"/>
              <a:buChar char="4"/>
            </a:pPr>
            <a:r>
              <a:rPr lang="en-US" sz="2000" dirty="0" smtClean="0">
                <a:latin typeface="Century Gothic" panose="020B0502020202020204" pitchFamily="34" charset="0"/>
              </a:rPr>
              <a:t>Inform </a:t>
            </a:r>
            <a:r>
              <a:rPr lang="en-US" sz="2000" b="1" kern="1200" dirty="0" smtClean="0">
                <a:solidFill>
                  <a:srgbClr val="2E8652"/>
                </a:solidFill>
                <a:latin typeface="Century Gothic"/>
              </a:rPr>
              <a:t>targeted mitigation</a:t>
            </a:r>
            <a:r>
              <a:rPr lang="en-US" sz="2000" b="1" dirty="0" smtClean="0">
                <a:solidFill>
                  <a:srgbClr val="1D9A78"/>
                </a:solidFill>
                <a:latin typeface="Century Gothic" panose="020B0502020202020204" pitchFamily="34" charset="0"/>
              </a:rPr>
              <a:t> </a:t>
            </a:r>
            <a:r>
              <a:rPr lang="en-US" sz="2000" dirty="0" smtClean="0">
                <a:latin typeface="Century Gothic" panose="020B0502020202020204" pitchFamily="34" charset="0"/>
              </a:rPr>
              <a:t>of </a:t>
            </a:r>
            <a:r>
              <a:rPr lang="en-US" sz="2000" dirty="0" err="1" smtClean="0">
                <a:latin typeface="Century Gothic" panose="020B0502020202020204" pitchFamily="34" charset="0"/>
              </a:rPr>
              <a:t>cheatgrass</a:t>
            </a:r>
            <a:r>
              <a:rPr lang="en-US" sz="2000" dirty="0" smtClean="0">
                <a:latin typeface="Century Gothic" panose="020B0502020202020204" pitchFamily="34" charset="0"/>
              </a:rPr>
              <a:t> populations for project </a:t>
            </a:r>
            <a:r>
              <a:rPr lang="en-US" sz="2000" dirty="0">
                <a:latin typeface="Century Gothic" panose="020B0502020202020204" pitchFamily="34" charset="0"/>
              </a:rPr>
              <a:t>p</a:t>
            </a:r>
            <a:r>
              <a:rPr lang="en-US" sz="2000" dirty="0" smtClean="0">
                <a:latin typeface="Century Gothic" panose="020B0502020202020204" pitchFamily="34" charset="0"/>
              </a:rPr>
              <a:t>artners</a:t>
            </a:r>
          </a:p>
          <a:p>
            <a:pPr marL="617220" lvl="0" indent="-342900">
              <a:lnSpc>
                <a:spcPct val="115000"/>
              </a:lnSpc>
              <a:buSzPct val="110000"/>
              <a:buFont typeface="Webdings" panose="05030102010509060703" pitchFamily="18" charset="2"/>
              <a:buChar char=""/>
            </a:pPr>
            <a:endParaRPr lang="en-US" sz="2000" dirty="0">
              <a:latin typeface="Century Gothic" panose="020B0502020202020204" pitchFamily="34" charset="0"/>
            </a:endParaRPr>
          </a:p>
          <a:p>
            <a:pPr marL="617220" lvl="0" indent="-342900">
              <a:lnSpc>
                <a:spcPct val="115000"/>
              </a:lnSpc>
              <a:buSzPct val="110000"/>
              <a:buFont typeface="Webdings" panose="05030102010509060703" pitchFamily="18" charset="2"/>
              <a:buChar char=""/>
            </a:pPr>
            <a:endParaRPr lang="en-US" sz="2000" dirty="0">
              <a:latin typeface="Century Gothic" panose="020B0502020202020204" pitchFamily="34" charset="0"/>
            </a:endParaRPr>
          </a:p>
          <a:p>
            <a:pPr marL="617220" lvl="0" indent="-342900" rtl="0">
              <a:lnSpc>
                <a:spcPct val="115000"/>
              </a:lnSpc>
              <a:spcBef>
                <a:spcPts val="0"/>
              </a:spcBef>
              <a:buSzPct val="110000"/>
              <a:buFont typeface="Webdings" panose="05030102010509060703" pitchFamily="18" charset="2"/>
              <a:buChar char=""/>
            </a:pPr>
            <a:endParaRPr sz="2000" dirty="0">
              <a:latin typeface="Century Gothic" panose="020B0502020202020204" pitchFamily="34" charset="0"/>
              <a:ea typeface="Questrial"/>
              <a:cs typeface="Questrial"/>
              <a:sym typeface="Questrial"/>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54746" y="160975"/>
            <a:ext cx="4589254" cy="6593873"/>
          </a:xfrm>
          <a:prstGeom prst="rect">
            <a:avLst/>
          </a:prstGeom>
        </p:spPr>
      </p:pic>
      <p:sp>
        <p:nvSpPr>
          <p:cNvPr id="5"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Objectives</a:t>
            </a:r>
            <a:endParaRPr lang="en-US" sz="4000" b="1" dirty="0" smtClean="0">
              <a:solidFill>
                <a:srgbClr val="1D9A78"/>
              </a:solidFill>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1473" y="870143"/>
            <a:ext cx="8343901" cy="5779461"/>
          </a:xfrm>
          <a:prstGeom prst="rect">
            <a:avLst/>
          </a:prstGeom>
          <a:ln w="28575">
            <a:noFill/>
          </a:ln>
        </p:spPr>
      </p:pic>
      <p:sp>
        <p:nvSpPr>
          <p:cNvPr id="38"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Study Area</a:t>
            </a:r>
            <a:endParaRPr lang="en-US" sz="4000" b="1" dirty="0" smtClean="0">
              <a:solidFill>
                <a:srgbClr val="1D9A78"/>
              </a:solidFill>
              <a:latin typeface="Century Gothic" panose="020B0502020202020204" pitchFamily="34" charset="0"/>
            </a:endParaRPr>
          </a:p>
        </p:txBody>
      </p:sp>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0999" y="877943"/>
            <a:ext cx="2425421" cy="2028226"/>
          </a:xfrm>
          <a:prstGeom prst="rect">
            <a:avLst/>
          </a:prstGeom>
          <a:ln w="12700">
            <a:solidFill>
              <a:schemeClr val="bg1">
                <a:lumMod val="50000"/>
              </a:schemeClr>
            </a:solidFill>
          </a:ln>
        </p:spPr>
      </p:pic>
      <p:sp>
        <p:nvSpPr>
          <p:cNvPr id="2" name="Rectangle 1"/>
          <p:cNvSpPr/>
          <p:nvPr/>
        </p:nvSpPr>
        <p:spPr>
          <a:xfrm>
            <a:off x="380999" y="2922498"/>
            <a:ext cx="2425421" cy="1675283"/>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594475" y="3498152"/>
            <a:ext cx="308636" cy="295930"/>
          </a:xfrm>
          <a:prstGeom prst="rect">
            <a:avLst/>
          </a:prstGeom>
          <a:solidFill>
            <a:srgbClr val="FFC000">
              <a:lumMod val="20000"/>
              <a:lumOff val="80000"/>
            </a:srgbClr>
          </a:solidFill>
          <a:ln w="3810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34" name="Rectangle 33"/>
          <p:cNvSpPr/>
          <p:nvPr/>
        </p:nvSpPr>
        <p:spPr>
          <a:xfrm>
            <a:off x="594475" y="4010744"/>
            <a:ext cx="308636" cy="295930"/>
          </a:xfrm>
          <a:prstGeom prst="rect">
            <a:avLst/>
          </a:prstGeom>
          <a:noFill/>
          <a:ln w="38100" cap="flat" cmpd="sng" algn="ctr">
            <a:solidFill>
              <a:srgbClr val="ED7D3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endParaRPr>
          </a:p>
        </p:txBody>
      </p:sp>
      <p:sp>
        <p:nvSpPr>
          <p:cNvPr id="35" name="TextBox 34"/>
          <p:cNvSpPr txBox="1"/>
          <p:nvPr/>
        </p:nvSpPr>
        <p:spPr>
          <a:xfrm>
            <a:off x="950764" y="3369518"/>
            <a:ext cx="1786994" cy="523220"/>
          </a:xfrm>
          <a:prstGeom prst="rect">
            <a:avLst/>
          </a:prstGeom>
          <a:noFill/>
        </p:spPr>
        <p:txBody>
          <a:bodyPr wrap="square" rtlCol="0">
            <a:spAutoFit/>
          </a:bodyPr>
          <a:lstStyle/>
          <a:p>
            <a:r>
              <a:rPr lang="en-US" kern="1200" dirty="0" smtClean="0">
                <a:solidFill>
                  <a:prstClr val="black"/>
                </a:solidFill>
                <a:latin typeface="Century Gothic" panose="020B0502020202020204" pitchFamily="34" charset="0"/>
                <a:ea typeface="+mn-ea"/>
                <a:cs typeface="+mn-cs"/>
              </a:rPr>
              <a:t>Arapaho Wildfire Extent</a:t>
            </a:r>
            <a:endParaRPr lang="en-US" kern="1200" dirty="0">
              <a:solidFill>
                <a:prstClr val="black"/>
              </a:solidFill>
              <a:latin typeface="Century Gothic" panose="020B0502020202020204" pitchFamily="34" charset="0"/>
              <a:ea typeface="+mn-ea"/>
              <a:cs typeface="+mn-cs"/>
            </a:endParaRPr>
          </a:p>
        </p:txBody>
      </p:sp>
      <p:sp>
        <p:nvSpPr>
          <p:cNvPr id="36" name="TextBox 35"/>
          <p:cNvSpPr txBox="1"/>
          <p:nvPr/>
        </p:nvSpPr>
        <p:spPr>
          <a:xfrm>
            <a:off x="950763" y="3892209"/>
            <a:ext cx="1738008" cy="523220"/>
          </a:xfrm>
          <a:prstGeom prst="rect">
            <a:avLst/>
          </a:prstGeom>
          <a:noFill/>
        </p:spPr>
        <p:txBody>
          <a:bodyPr wrap="square" rtlCol="0">
            <a:spAutoFit/>
          </a:bodyPr>
          <a:lstStyle/>
          <a:p>
            <a:r>
              <a:rPr lang="en-US" kern="1200" dirty="0" smtClean="0">
                <a:solidFill>
                  <a:prstClr val="black"/>
                </a:solidFill>
                <a:latin typeface="Century Gothic" panose="020B0502020202020204" pitchFamily="34" charset="0"/>
                <a:ea typeface="+mn-ea"/>
                <a:cs typeface="+mn-cs"/>
              </a:rPr>
              <a:t>Outline of Path 34 Row 31</a:t>
            </a:r>
            <a:endParaRPr lang="en-US" kern="1200" dirty="0">
              <a:solidFill>
                <a:prstClr val="black"/>
              </a:solidFill>
              <a:latin typeface="Century Gothic" panose="020B0502020202020204" pitchFamily="34" charset="0"/>
              <a:ea typeface="+mn-ea"/>
              <a:cs typeface="+mn-cs"/>
            </a:endParaRPr>
          </a:p>
        </p:txBody>
      </p:sp>
      <p:sp>
        <p:nvSpPr>
          <p:cNvPr id="37" name="TextBox 36"/>
          <p:cNvSpPr txBox="1"/>
          <p:nvPr/>
        </p:nvSpPr>
        <p:spPr>
          <a:xfrm>
            <a:off x="478505" y="3004037"/>
            <a:ext cx="4385569" cy="369332"/>
          </a:xfrm>
          <a:prstGeom prst="rect">
            <a:avLst/>
          </a:prstGeom>
          <a:noFill/>
        </p:spPr>
        <p:txBody>
          <a:bodyPr wrap="square" rtlCol="0">
            <a:spAutoFit/>
          </a:bodyPr>
          <a:lstStyle/>
          <a:p>
            <a:r>
              <a:rPr lang="en-US" sz="1800" b="1" kern="1200" dirty="0" smtClean="0">
                <a:solidFill>
                  <a:prstClr val="black"/>
                </a:solidFill>
                <a:latin typeface="Century Gothic" panose="020B0502020202020204" pitchFamily="34" charset="0"/>
                <a:ea typeface="+mn-ea"/>
                <a:cs typeface="+mn-cs"/>
              </a:rPr>
              <a:t>Legend</a:t>
            </a:r>
            <a:endParaRPr lang="en-US" sz="1800" b="1" kern="1200" dirty="0">
              <a:solidFill>
                <a:prstClr val="black"/>
              </a:solidFill>
              <a:latin typeface="Century Gothic" panose="020B0502020202020204" pitchFamily="34" charset="0"/>
              <a:ea typeface="+mn-ea"/>
              <a:cs typeface="+mn-cs"/>
            </a:endParaRPr>
          </a:p>
        </p:txBody>
      </p:sp>
      <p:sp>
        <p:nvSpPr>
          <p:cNvPr id="17" name="TextBox 16"/>
          <p:cNvSpPr txBox="1"/>
          <p:nvPr/>
        </p:nvSpPr>
        <p:spPr>
          <a:xfrm>
            <a:off x="1232951" y="1938876"/>
            <a:ext cx="859062" cy="261610"/>
          </a:xfrm>
          <a:prstGeom prst="rect">
            <a:avLst/>
          </a:prstGeom>
          <a:noFill/>
        </p:spPr>
        <p:txBody>
          <a:bodyPr wrap="square" rtlCol="0">
            <a:spAutoFit/>
          </a:bodyPr>
          <a:lstStyle/>
          <a:p>
            <a:r>
              <a:rPr lang="en-US" sz="1100" kern="1200" dirty="0" smtClean="0">
                <a:solidFill>
                  <a:prstClr val="black"/>
                </a:solidFill>
                <a:latin typeface="Century Gothic" panose="020B0502020202020204" pitchFamily="34" charset="0"/>
                <a:ea typeface="+mn-ea"/>
                <a:cs typeface="+mn-cs"/>
              </a:rPr>
              <a:t>Colorado</a:t>
            </a:r>
            <a:endParaRPr lang="en-US" sz="1100" kern="1200" dirty="0">
              <a:solidFill>
                <a:prstClr val="black"/>
              </a:solidFill>
              <a:latin typeface="Century Gothic" panose="020B0502020202020204" pitchFamily="34" charset="0"/>
              <a:ea typeface="+mn-ea"/>
              <a:cs typeface="+mn-cs"/>
            </a:endParaRPr>
          </a:p>
        </p:txBody>
      </p:sp>
      <p:sp>
        <p:nvSpPr>
          <p:cNvPr id="18" name="TextBox 17"/>
          <p:cNvSpPr txBox="1"/>
          <p:nvPr/>
        </p:nvSpPr>
        <p:spPr>
          <a:xfrm>
            <a:off x="594475" y="1035464"/>
            <a:ext cx="859062" cy="261610"/>
          </a:xfrm>
          <a:prstGeom prst="rect">
            <a:avLst/>
          </a:prstGeom>
          <a:noFill/>
        </p:spPr>
        <p:txBody>
          <a:bodyPr wrap="square" rtlCol="0">
            <a:spAutoFit/>
          </a:bodyPr>
          <a:lstStyle/>
          <a:p>
            <a:r>
              <a:rPr lang="en-US" sz="1100" kern="1200" dirty="0" smtClean="0">
                <a:solidFill>
                  <a:prstClr val="black"/>
                </a:solidFill>
                <a:latin typeface="Century Gothic" panose="020B0502020202020204" pitchFamily="34" charset="0"/>
                <a:ea typeface="+mn-ea"/>
                <a:cs typeface="+mn-cs"/>
              </a:rPr>
              <a:t>Wyoming</a:t>
            </a:r>
            <a:endParaRPr lang="en-US" sz="1100" kern="1200" dirty="0">
              <a:solidFill>
                <a:prstClr val="black"/>
              </a:solidFill>
              <a:latin typeface="Century Gothic" panose="020B0502020202020204" pitchFamily="34" charset="0"/>
              <a:ea typeface="+mn-ea"/>
              <a:cs typeface="+mn-cs"/>
            </a:endParaRPr>
          </a:p>
        </p:txBody>
      </p:sp>
      <p:pic>
        <p:nvPicPr>
          <p:cNvPr id="15" name="Picture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713345" y="5822820"/>
            <a:ext cx="590550" cy="600075"/>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4475" y="6149391"/>
            <a:ext cx="3210488" cy="301114"/>
          </a:xfrm>
          <a:prstGeom prst="rect">
            <a:avLst/>
          </a:prstGeom>
        </p:spPr>
      </p:pic>
    </p:spTree>
    <p:extLst>
      <p:ext uri="{BB962C8B-B14F-4D97-AF65-F5344CB8AC3E}">
        <p14:creationId xmlns:p14="http://schemas.microsoft.com/office/powerpoint/2010/main" val="182733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Rectangle 3"/>
          <p:cNvSpPr>
            <a:spLocks noChangeArrowheads="1"/>
          </p:cNvSpPr>
          <p:nvPr/>
        </p:nvSpPr>
        <p:spPr bwMode="auto">
          <a:xfrm>
            <a:off x="-1906621" y="-3181075"/>
            <a:ext cx="3638144" cy="1201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Century Gothic" charset="0"/>
                <a:ea typeface="Century Gothic" charset="0"/>
                <a:cs typeface="Century Gothic" charset="0"/>
              </a:rPr>
              <a:t> </a:t>
            </a:r>
            <a:r>
              <a:rPr kumimoji="0" lang="en-US" altLang="en-US" sz="77500" b="0" i="0" u="none" strike="noStrike" cap="none" normalizeH="0" baseline="0" dirty="0" smtClean="0">
                <a:ln>
                  <a:noFill/>
                </a:ln>
                <a:solidFill>
                  <a:schemeClr val="tx1"/>
                </a:solidFill>
                <a:effectLst/>
                <a:latin typeface="Century Gothic" charset="0"/>
                <a:ea typeface="Century Gothic" charset="0"/>
                <a:cs typeface="Century Gothic" charset="0"/>
              </a:rPr>
              <a:t> </a:t>
            </a:r>
            <a:r>
              <a:rPr kumimoji="0" lang="en-US" altLang="en-US" sz="1800" b="0" i="0" u="none" strike="noStrike" cap="none" normalizeH="0" baseline="0" dirty="0" smtClean="0">
                <a:ln>
                  <a:noFill/>
                </a:ln>
                <a:solidFill>
                  <a:schemeClr val="tx1"/>
                </a:solidFill>
                <a:effectLst/>
                <a:latin typeface="Century Gothic" charset="0"/>
                <a:ea typeface="Century Gothic" charset="0"/>
                <a:cs typeface="Century Gothic" charset="0"/>
              </a:rPr>
              <a:t> </a:t>
            </a:r>
            <a:r>
              <a:rPr kumimoji="0" lang="en-US" altLang="en-US" sz="35400" b="0" i="0" u="none" strike="noStrike" cap="none" normalizeH="0" baseline="0" dirty="0" smtClean="0">
                <a:ln>
                  <a:noFill/>
                </a:ln>
                <a:solidFill>
                  <a:schemeClr val="tx1"/>
                </a:solidFill>
                <a:effectLst/>
                <a:latin typeface="Century Gothic" charset="0"/>
                <a:ea typeface="Century Gothic" charset="0"/>
                <a:cs typeface="Century Gothic" charset="0"/>
              </a:rPr>
              <a:t> </a:t>
            </a:r>
            <a:endParaRPr kumimoji="0" lang="en-US" altLang="en-US" sz="1800" b="0" i="0" u="none" strike="noStrike" cap="none" normalizeH="0" baseline="0" dirty="0" smtClean="0">
              <a:ln>
                <a:noFill/>
              </a:ln>
              <a:solidFill>
                <a:schemeClr val="tx1"/>
              </a:solidFill>
              <a:effectLst/>
              <a:latin typeface="Century Gothic" charset="0"/>
              <a:ea typeface="Century Gothic" charset="0"/>
              <a:cs typeface="Century Gothic" charset="0"/>
            </a:endParaRPr>
          </a:p>
        </p:txBody>
      </p:sp>
      <p:sp>
        <p:nvSpPr>
          <p:cNvPr id="18" name="Oval 17"/>
          <p:cNvSpPr/>
          <p:nvPr/>
        </p:nvSpPr>
        <p:spPr>
          <a:xfrm>
            <a:off x="2849554" y="1799683"/>
            <a:ext cx="1412911" cy="13106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grpSp>
        <p:nvGrpSpPr>
          <p:cNvPr id="51" name="Group 50"/>
          <p:cNvGrpSpPr/>
          <p:nvPr/>
        </p:nvGrpSpPr>
        <p:grpSpPr>
          <a:xfrm>
            <a:off x="172361" y="1080730"/>
            <a:ext cx="8843396" cy="5612113"/>
            <a:chOff x="1140013" y="14954478"/>
            <a:chExt cx="13779114" cy="8744371"/>
          </a:xfrm>
        </p:grpSpPr>
        <p:sp>
          <p:nvSpPr>
            <p:cNvPr id="52" name="Rounded Rectangle 51"/>
            <p:cNvSpPr/>
            <p:nvPr/>
          </p:nvSpPr>
          <p:spPr>
            <a:xfrm>
              <a:off x="11714865" y="14954478"/>
              <a:ext cx="3204262" cy="8594300"/>
            </a:xfrm>
            <a:prstGeom prst="roundRect">
              <a:avLst>
                <a:gd name="adj" fmla="val 8818"/>
              </a:avLst>
            </a:prstGeom>
            <a:solidFill>
              <a:srgbClr val="BA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53" name="Oval 52"/>
            <p:cNvSpPr/>
            <p:nvPr/>
          </p:nvSpPr>
          <p:spPr>
            <a:xfrm>
              <a:off x="12044583" y="15149779"/>
              <a:ext cx="2317506" cy="21498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54" name="Parallelogram 53"/>
            <p:cNvSpPr/>
            <p:nvPr/>
          </p:nvSpPr>
          <p:spPr>
            <a:xfrm>
              <a:off x="11975181" y="15623128"/>
              <a:ext cx="2517174" cy="1791752"/>
            </a:xfrm>
            <a:prstGeom prst="parallelogram">
              <a:avLst/>
            </a:prstGeom>
            <a:solidFill>
              <a:srgbClr val="8F95B5"/>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Century Gothic" charset="0"/>
                <a:ea typeface="Century Gothic" charset="0"/>
                <a:cs typeface="Century Gothic" charset="0"/>
              </a:endParaRPr>
            </a:p>
          </p:txBody>
        </p:sp>
        <p:sp>
          <p:nvSpPr>
            <p:cNvPr id="55" name="Teardrop 54"/>
            <p:cNvSpPr/>
            <p:nvPr/>
          </p:nvSpPr>
          <p:spPr>
            <a:xfrm rot="8100000">
              <a:off x="12872128" y="15330551"/>
              <a:ext cx="791837" cy="778764"/>
            </a:xfrm>
            <a:prstGeom prst="teardrop">
              <a:avLst>
                <a:gd name="adj" fmla="val 121860"/>
              </a:avLst>
            </a:prstGeom>
            <a:solidFill>
              <a:srgbClr val="8F95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56" name="Oval 55"/>
            <p:cNvSpPr/>
            <p:nvPr/>
          </p:nvSpPr>
          <p:spPr>
            <a:xfrm>
              <a:off x="13054773" y="15457299"/>
              <a:ext cx="462059" cy="4541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57" name="TextBox 458"/>
            <p:cNvSpPr txBox="1"/>
            <p:nvPr/>
          </p:nvSpPr>
          <p:spPr>
            <a:xfrm>
              <a:off x="11708274" y="18089358"/>
              <a:ext cx="3193299" cy="719332"/>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400" b="1" dirty="0" smtClean="0">
                  <a:solidFill>
                    <a:schemeClr val="bg1"/>
                  </a:solidFill>
                  <a:latin typeface="Century Gothic" charset="0"/>
                  <a:ea typeface="Century Gothic" charset="0"/>
                  <a:cs typeface="Century Gothic" charset="0"/>
                </a:rPr>
                <a:t>Results</a:t>
              </a:r>
              <a:endParaRPr lang="en-US" sz="2400" b="1" dirty="0">
                <a:solidFill>
                  <a:schemeClr val="bg1"/>
                </a:solidFill>
                <a:latin typeface="Century Gothic" charset="0"/>
                <a:ea typeface="Century Gothic" charset="0"/>
                <a:cs typeface="Century Gothic" charset="0"/>
              </a:endParaRPr>
            </a:p>
          </p:txBody>
        </p:sp>
        <p:sp>
          <p:nvSpPr>
            <p:cNvPr id="58" name="Rounded Rectangle 57"/>
            <p:cNvSpPr/>
            <p:nvPr/>
          </p:nvSpPr>
          <p:spPr>
            <a:xfrm>
              <a:off x="8231339" y="14954481"/>
              <a:ext cx="3204258" cy="8594297"/>
            </a:xfrm>
            <a:prstGeom prst="roundRect">
              <a:avLst>
                <a:gd name="adj" fmla="val 8818"/>
              </a:avLst>
            </a:prstGeom>
            <a:solidFill>
              <a:srgbClr val="BA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dirty="0">
                <a:latin typeface="Century Gothic" charset="0"/>
                <a:ea typeface="Century Gothic" charset="0"/>
                <a:cs typeface="Century Gothic" charset="0"/>
              </a:endParaRPr>
            </a:p>
          </p:txBody>
        </p:sp>
        <p:sp>
          <p:nvSpPr>
            <p:cNvPr id="59" name="Oval 58"/>
            <p:cNvSpPr/>
            <p:nvPr/>
          </p:nvSpPr>
          <p:spPr>
            <a:xfrm>
              <a:off x="8705444" y="15149777"/>
              <a:ext cx="2317504" cy="2149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60" name="TextBox 451"/>
            <p:cNvSpPr txBox="1"/>
            <p:nvPr/>
          </p:nvSpPr>
          <p:spPr>
            <a:xfrm>
              <a:off x="8235916" y="18093519"/>
              <a:ext cx="3204259" cy="719332"/>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400" b="1" dirty="0" smtClean="0">
                  <a:solidFill>
                    <a:schemeClr val="bg1"/>
                  </a:solidFill>
                  <a:latin typeface="Century Gothic" charset="0"/>
                  <a:ea typeface="Century Gothic" charset="0"/>
                  <a:cs typeface="Century Gothic" charset="0"/>
                </a:rPr>
                <a:t>Modeling</a:t>
              </a:r>
              <a:endParaRPr lang="en-US" sz="2400" b="1" dirty="0">
                <a:solidFill>
                  <a:schemeClr val="bg1"/>
                </a:solidFill>
                <a:latin typeface="Century Gothic" charset="0"/>
                <a:ea typeface="Century Gothic" charset="0"/>
                <a:cs typeface="Century Gothic" charset="0"/>
              </a:endParaRPr>
            </a:p>
          </p:txBody>
        </p:sp>
        <p:sp>
          <p:nvSpPr>
            <p:cNvPr id="61" name="Rounded Rectangle 60"/>
            <p:cNvSpPr/>
            <p:nvPr/>
          </p:nvSpPr>
          <p:spPr>
            <a:xfrm>
              <a:off x="4615207" y="14954480"/>
              <a:ext cx="3364468" cy="8594299"/>
            </a:xfrm>
            <a:prstGeom prst="roundRect">
              <a:avLst>
                <a:gd name="adj" fmla="val 8818"/>
              </a:avLst>
            </a:prstGeom>
            <a:solidFill>
              <a:srgbClr val="BA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62" name="Oval 61"/>
            <p:cNvSpPr/>
            <p:nvPr/>
          </p:nvSpPr>
          <p:spPr>
            <a:xfrm>
              <a:off x="5102903" y="15149776"/>
              <a:ext cx="2317502" cy="2149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63" name="Parallelogram 62"/>
            <p:cNvSpPr/>
            <p:nvPr/>
          </p:nvSpPr>
          <p:spPr>
            <a:xfrm>
              <a:off x="5047468" y="15788544"/>
              <a:ext cx="2517170" cy="1791751"/>
            </a:xfrm>
            <a:prstGeom prst="parallelogram">
              <a:avLst/>
            </a:prstGeom>
            <a:solidFill>
              <a:srgbClr val="8F95B5"/>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Century Gothic" charset="0"/>
                <a:ea typeface="Century Gothic" charset="0"/>
                <a:cs typeface="Century Gothic" charset="0"/>
              </a:endParaRPr>
            </a:p>
          </p:txBody>
        </p:sp>
        <p:sp>
          <p:nvSpPr>
            <p:cNvPr id="64" name="Parallelogram 63"/>
            <p:cNvSpPr/>
            <p:nvPr/>
          </p:nvSpPr>
          <p:spPr>
            <a:xfrm>
              <a:off x="5047468" y="15414268"/>
              <a:ext cx="2517170" cy="1791751"/>
            </a:xfrm>
            <a:prstGeom prst="parallelogram">
              <a:avLst/>
            </a:prstGeom>
            <a:solidFill>
              <a:srgbClr val="8F95B5"/>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Century Gothic" charset="0"/>
                <a:ea typeface="Century Gothic" charset="0"/>
                <a:cs typeface="Century Gothic" charset="0"/>
              </a:endParaRPr>
            </a:p>
          </p:txBody>
        </p:sp>
        <p:sp>
          <p:nvSpPr>
            <p:cNvPr id="65" name="Parallelogram 64"/>
            <p:cNvSpPr/>
            <p:nvPr/>
          </p:nvSpPr>
          <p:spPr>
            <a:xfrm>
              <a:off x="5047468" y="15038078"/>
              <a:ext cx="2517170" cy="1791751"/>
            </a:xfrm>
            <a:prstGeom prst="parallelogram">
              <a:avLst/>
            </a:prstGeom>
            <a:solidFill>
              <a:srgbClr val="8F95B5"/>
            </a:solidFill>
            <a:ln w="12700" cap="flat" cmpd="sng" algn="ctr">
              <a:solidFill>
                <a:srgbClr val="FFFFFF"/>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Century Gothic" charset="0"/>
                <a:ea typeface="Century Gothic" charset="0"/>
                <a:cs typeface="Century Gothic" charset="0"/>
              </a:endParaRPr>
            </a:p>
          </p:txBody>
        </p:sp>
        <p:sp>
          <p:nvSpPr>
            <p:cNvPr id="66" name="TextBox 439"/>
            <p:cNvSpPr txBox="1"/>
            <p:nvPr/>
          </p:nvSpPr>
          <p:spPr>
            <a:xfrm>
              <a:off x="4613922" y="17523363"/>
              <a:ext cx="3363324" cy="1294797"/>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400" b="1" dirty="0" smtClean="0">
                  <a:solidFill>
                    <a:schemeClr val="bg1"/>
                  </a:solidFill>
                  <a:latin typeface="Century Gothic" charset="0"/>
                  <a:ea typeface="Century Gothic" charset="0"/>
                  <a:cs typeface="Century Gothic" charset="0"/>
                </a:rPr>
                <a:t>Data </a:t>
              </a:r>
            </a:p>
            <a:p>
              <a:pPr algn="ctr"/>
              <a:r>
                <a:rPr lang="en-US" sz="2400" b="1" dirty="0" smtClean="0">
                  <a:solidFill>
                    <a:schemeClr val="bg1"/>
                  </a:solidFill>
                  <a:latin typeface="Century Gothic" charset="0"/>
                  <a:ea typeface="Century Gothic" charset="0"/>
                  <a:cs typeface="Century Gothic" charset="0"/>
                </a:rPr>
                <a:t>Processing</a:t>
              </a:r>
              <a:endParaRPr lang="en-US" sz="2400" b="1" dirty="0">
                <a:solidFill>
                  <a:schemeClr val="bg1"/>
                </a:solidFill>
                <a:latin typeface="Century Gothic" charset="0"/>
                <a:ea typeface="Century Gothic" charset="0"/>
                <a:cs typeface="Century Gothic" charset="0"/>
              </a:endParaRPr>
            </a:p>
          </p:txBody>
        </p:sp>
        <p:sp>
          <p:nvSpPr>
            <p:cNvPr id="67" name="Rounded Rectangle 66"/>
            <p:cNvSpPr/>
            <p:nvPr/>
          </p:nvSpPr>
          <p:spPr>
            <a:xfrm>
              <a:off x="1153252" y="14954480"/>
              <a:ext cx="3204256" cy="8594299"/>
            </a:xfrm>
            <a:prstGeom prst="roundRect">
              <a:avLst>
                <a:gd name="adj" fmla="val 8818"/>
              </a:avLst>
            </a:prstGeom>
            <a:solidFill>
              <a:srgbClr val="BA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8800" dirty="0">
                <a:latin typeface="Century Gothic" charset="0"/>
                <a:ea typeface="Century Gothic" charset="0"/>
                <a:cs typeface="Century Gothic" charset="0"/>
              </a:endParaRPr>
            </a:p>
          </p:txBody>
        </p:sp>
        <p:sp>
          <p:nvSpPr>
            <p:cNvPr id="68" name="Oval 67"/>
            <p:cNvSpPr/>
            <p:nvPr/>
          </p:nvSpPr>
          <p:spPr>
            <a:xfrm>
              <a:off x="1503577" y="15149776"/>
              <a:ext cx="2317502" cy="2149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69" name="TextBox 429"/>
            <p:cNvSpPr txBox="1"/>
            <p:nvPr/>
          </p:nvSpPr>
          <p:spPr>
            <a:xfrm>
              <a:off x="1145996" y="17523357"/>
              <a:ext cx="3204255" cy="1294797"/>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400" b="1" dirty="0" smtClean="0">
                  <a:solidFill>
                    <a:schemeClr val="bg1"/>
                  </a:solidFill>
                  <a:latin typeface="Century Gothic" charset="0"/>
                  <a:ea typeface="Century Gothic" charset="0"/>
                  <a:cs typeface="Century Gothic" charset="0"/>
                </a:rPr>
                <a:t>Data Acquisition</a:t>
              </a:r>
              <a:endParaRPr lang="en-US" sz="2400" b="1" dirty="0">
                <a:solidFill>
                  <a:schemeClr val="bg1"/>
                </a:solidFill>
                <a:latin typeface="Century Gothic" charset="0"/>
                <a:ea typeface="Century Gothic" charset="0"/>
                <a:cs typeface="Century Gothic" charset="0"/>
              </a:endParaRPr>
            </a:p>
          </p:txBody>
        </p:sp>
        <p:sp>
          <p:nvSpPr>
            <p:cNvPr id="70" name="TextBox 430"/>
            <p:cNvSpPr txBox="1"/>
            <p:nvPr/>
          </p:nvSpPr>
          <p:spPr>
            <a:xfrm>
              <a:off x="1184052" y="20615723"/>
              <a:ext cx="3137770" cy="62342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SRTM</a:t>
              </a:r>
              <a:endParaRPr lang="en-US" sz="2000" dirty="0">
                <a:solidFill>
                  <a:schemeClr val="bg1"/>
                </a:solidFill>
                <a:latin typeface="Century Gothic" charset="0"/>
                <a:ea typeface="Century Gothic" charset="0"/>
                <a:cs typeface="Century Gothic" charset="0"/>
              </a:endParaRPr>
            </a:p>
          </p:txBody>
        </p:sp>
        <p:sp>
          <p:nvSpPr>
            <p:cNvPr id="71" name="TextBox 431"/>
            <p:cNvSpPr txBox="1"/>
            <p:nvPr/>
          </p:nvSpPr>
          <p:spPr>
            <a:xfrm>
              <a:off x="1140013" y="19005589"/>
              <a:ext cx="3165053" cy="1582530"/>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Landsat 8 </a:t>
              </a:r>
            </a:p>
            <a:p>
              <a:pPr algn="ctr"/>
              <a:r>
                <a:rPr lang="en-US" sz="2000" dirty="0" smtClean="0">
                  <a:solidFill>
                    <a:schemeClr val="bg1"/>
                  </a:solidFill>
                  <a:latin typeface="Century Gothic" charset="0"/>
                  <a:ea typeface="Century Gothic" charset="0"/>
                  <a:cs typeface="Century Gothic" charset="0"/>
                </a:rPr>
                <a:t>OLI and TIRS</a:t>
              </a:r>
            </a:p>
            <a:p>
              <a:pPr algn="ctr"/>
              <a:endParaRPr lang="en-US" sz="2000" dirty="0">
                <a:solidFill>
                  <a:schemeClr val="bg1"/>
                </a:solidFill>
                <a:latin typeface="Century Gothic" charset="0"/>
                <a:ea typeface="Century Gothic" charset="0"/>
                <a:cs typeface="Century Gothic" charset="0"/>
              </a:endParaRPr>
            </a:p>
          </p:txBody>
        </p:sp>
        <p:sp>
          <p:nvSpPr>
            <p:cNvPr id="72" name="TextBox 433"/>
            <p:cNvSpPr txBox="1"/>
            <p:nvPr/>
          </p:nvSpPr>
          <p:spPr>
            <a:xfrm>
              <a:off x="1184052" y="22249671"/>
              <a:ext cx="3166200" cy="62342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Terra MODIS </a:t>
              </a:r>
              <a:endParaRPr lang="en-US" sz="2000" dirty="0">
                <a:solidFill>
                  <a:schemeClr val="bg1"/>
                </a:solidFill>
                <a:latin typeface="Century Gothic" charset="0"/>
                <a:ea typeface="Century Gothic" charset="0"/>
                <a:cs typeface="Century Gothic" charset="0"/>
              </a:endParaRPr>
            </a:p>
          </p:txBody>
        </p:sp>
        <p:sp>
          <p:nvSpPr>
            <p:cNvPr id="73" name="Right Arrow 72"/>
            <p:cNvSpPr/>
            <p:nvPr/>
          </p:nvSpPr>
          <p:spPr>
            <a:xfrm>
              <a:off x="4166184" y="19149036"/>
              <a:ext cx="811317" cy="637552"/>
            </a:xfrm>
            <a:prstGeom prst="rightArrow">
              <a:avLst/>
            </a:prstGeom>
            <a:solidFill>
              <a:schemeClr val="bg1"/>
            </a:solidFill>
            <a:ln>
              <a:solidFill>
                <a:srgbClr val="BAB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74" name="Right Arrow 73"/>
            <p:cNvSpPr/>
            <p:nvPr/>
          </p:nvSpPr>
          <p:spPr>
            <a:xfrm>
              <a:off x="7787676" y="22307587"/>
              <a:ext cx="4343252" cy="668378"/>
            </a:xfrm>
            <a:prstGeom prst="rightArrow">
              <a:avLst/>
            </a:prstGeom>
            <a:solidFill>
              <a:schemeClr val="bg1"/>
            </a:solidFill>
            <a:ln>
              <a:solidFill>
                <a:srgbClr val="BAB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grpSp>
          <p:nvGrpSpPr>
            <p:cNvPr id="75" name="Group 74"/>
            <p:cNvGrpSpPr/>
            <p:nvPr/>
          </p:nvGrpSpPr>
          <p:grpSpPr>
            <a:xfrm>
              <a:off x="4613922" y="15149777"/>
              <a:ext cx="10305205" cy="8549072"/>
              <a:chOff x="4613922" y="15149777"/>
              <a:chExt cx="10305205" cy="8549072"/>
            </a:xfrm>
          </p:grpSpPr>
          <p:sp>
            <p:nvSpPr>
              <p:cNvPr id="76" name="TextBox 407"/>
              <p:cNvSpPr txBox="1"/>
              <p:nvPr/>
            </p:nvSpPr>
            <p:spPr>
              <a:xfrm>
                <a:off x="11703806" y="22020395"/>
                <a:ext cx="3176264" cy="1102974"/>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ctr"/>
                <a:r>
                  <a:rPr lang="en-US" sz="2000" dirty="0" err="1" smtClean="0">
                    <a:solidFill>
                      <a:srgbClr val="FFFFFF"/>
                    </a:solidFill>
                    <a:latin typeface="Century Gothic" charset="0"/>
                    <a:ea typeface="Century Gothic" charset="0"/>
                    <a:cs typeface="Century Gothic" charset="0"/>
                  </a:rPr>
                  <a:t>Phenological</a:t>
                </a:r>
                <a:r>
                  <a:rPr lang="en-US" sz="2000" dirty="0" smtClean="0">
                    <a:solidFill>
                      <a:srgbClr val="FFFFFF"/>
                    </a:solidFill>
                    <a:latin typeface="Century Gothic" charset="0"/>
                    <a:ea typeface="Century Gothic" charset="0"/>
                    <a:cs typeface="Century Gothic" charset="0"/>
                  </a:rPr>
                  <a:t> Time Series</a:t>
                </a:r>
              </a:p>
            </p:txBody>
          </p:sp>
          <p:sp>
            <p:nvSpPr>
              <p:cNvPr id="77" name="TextBox 407"/>
              <p:cNvSpPr txBox="1"/>
              <p:nvPr/>
            </p:nvSpPr>
            <p:spPr>
              <a:xfrm>
                <a:off x="11725308" y="19559993"/>
                <a:ext cx="3193819" cy="1102975"/>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ctr"/>
                <a:r>
                  <a:rPr lang="en-US" sz="2000" dirty="0" err="1" smtClean="0">
                    <a:solidFill>
                      <a:srgbClr val="FFFFFF"/>
                    </a:solidFill>
                    <a:latin typeface="Century Gothic" charset="0"/>
                    <a:ea typeface="Century Gothic" charset="0"/>
                    <a:cs typeface="Century Gothic" charset="0"/>
                  </a:rPr>
                  <a:t>Cheatgrass</a:t>
                </a:r>
                <a:r>
                  <a:rPr lang="en-US" sz="2000" dirty="0" smtClean="0">
                    <a:solidFill>
                      <a:srgbClr val="FFFFFF"/>
                    </a:solidFill>
                    <a:latin typeface="Century Gothic" charset="0"/>
                    <a:ea typeface="Century Gothic" charset="0"/>
                    <a:cs typeface="Century Gothic" charset="0"/>
                  </a:rPr>
                  <a:t> </a:t>
                </a:r>
              </a:p>
              <a:p>
                <a:pPr lvl="0" algn="ctr"/>
                <a:r>
                  <a:rPr lang="en-US" sz="2000" dirty="0" smtClean="0">
                    <a:solidFill>
                      <a:srgbClr val="FFFFFF"/>
                    </a:solidFill>
                    <a:latin typeface="Century Gothic" charset="0"/>
                    <a:ea typeface="Century Gothic" charset="0"/>
                    <a:cs typeface="Century Gothic" charset="0"/>
                  </a:rPr>
                  <a:t>Cover Map</a:t>
                </a:r>
              </a:p>
            </p:txBody>
          </p:sp>
          <p:sp>
            <p:nvSpPr>
              <p:cNvPr id="80" name="Right Arrow 155"/>
              <p:cNvSpPr/>
              <p:nvPr/>
            </p:nvSpPr>
            <p:spPr>
              <a:xfrm>
                <a:off x="7787679" y="19304471"/>
                <a:ext cx="875541" cy="1491862"/>
              </a:xfrm>
              <a:custGeom>
                <a:avLst/>
                <a:gdLst>
                  <a:gd name="connsiteX0" fmla="*/ 0 w 682380"/>
                  <a:gd name="connsiteY0" fmla="*/ 151572 h 606286"/>
                  <a:gd name="connsiteX1" fmla="*/ 379237 w 682380"/>
                  <a:gd name="connsiteY1" fmla="*/ 151572 h 606286"/>
                  <a:gd name="connsiteX2" fmla="*/ 379237 w 682380"/>
                  <a:gd name="connsiteY2" fmla="*/ 0 h 606286"/>
                  <a:gd name="connsiteX3" fmla="*/ 682380 w 682380"/>
                  <a:gd name="connsiteY3" fmla="*/ 303143 h 606286"/>
                  <a:gd name="connsiteX4" fmla="*/ 379237 w 682380"/>
                  <a:gd name="connsiteY4" fmla="*/ 606286 h 606286"/>
                  <a:gd name="connsiteX5" fmla="*/ 379237 w 682380"/>
                  <a:gd name="connsiteY5" fmla="*/ 454715 h 606286"/>
                  <a:gd name="connsiteX6" fmla="*/ 0 w 682380"/>
                  <a:gd name="connsiteY6" fmla="*/ 454715 h 606286"/>
                  <a:gd name="connsiteX7" fmla="*/ 0 w 682380"/>
                  <a:gd name="connsiteY7" fmla="*/ 151572 h 606286"/>
                  <a:gd name="connsiteX0" fmla="*/ 0 w 773820"/>
                  <a:gd name="connsiteY0" fmla="*/ 0 h 1003354"/>
                  <a:gd name="connsiteX1" fmla="*/ 470677 w 773820"/>
                  <a:gd name="connsiteY1" fmla="*/ 548640 h 1003354"/>
                  <a:gd name="connsiteX2" fmla="*/ 470677 w 773820"/>
                  <a:gd name="connsiteY2" fmla="*/ 397068 h 1003354"/>
                  <a:gd name="connsiteX3" fmla="*/ 773820 w 773820"/>
                  <a:gd name="connsiteY3" fmla="*/ 700211 h 1003354"/>
                  <a:gd name="connsiteX4" fmla="*/ 470677 w 773820"/>
                  <a:gd name="connsiteY4" fmla="*/ 1003354 h 1003354"/>
                  <a:gd name="connsiteX5" fmla="*/ 470677 w 773820"/>
                  <a:gd name="connsiteY5" fmla="*/ 851783 h 1003354"/>
                  <a:gd name="connsiteX6" fmla="*/ 91440 w 773820"/>
                  <a:gd name="connsiteY6" fmla="*/ 851783 h 1003354"/>
                  <a:gd name="connsiteX7" fmla="*/ 0 w 773820"/>
                  <a:gd name="connsiteY7" fmla="*/ 0 h 1003354"/>
                  <a:gd name="connsiteX0" fmla="*/ 0 w 773820"/>
                  <a:gd name="connsiteY0" fmla="*/ 0 h 1187063"/>
                  <a:gd name="connsiteX1" fmla="*/ 470677 w 773820"/>
                  <a:gd name="connsiteY1" fmla="*/ 548640 h 1187063"/>
                  <a:gd name="connsiteX2" fmla="*/ 470677 w 773820"/>
                  <a:gd name="connsiteY2" fmla="*/ 397068 h 1187063"/>
                  <a:gd name="connsiteX3" fmla="*/ 773820 w 773820"/>
                  <a:gd name="connsiteY3" fmla="*/ 700211 h 1187063"/>
                  <a:gd name="connsiteX4" fmla="*/ 470677 w 773820"/>
                  <a:gd name="connsiteY4" fmla="*/ 1003354 h 1187063"/>
                  <a:gd name="connsiteX5" fmla="*/ 470677 w 773820"/>
                  <a:gd name="connsiteY5" fmla="*/ 851783 h 1187063"/>
                  <a:gd name="connsiteX6" fmla="*/ 30480 w 773820"/>
                  <a:gd name="connsiteY6" fmla="*/ 1187063 h 1187063"/>
                  <a:gd name="connsiteX7" fmla="*/ 0 w 773820"/>
                  <a:gd name="connsiteY7" fmla="*/ 0 h 1187063"/>
                  <a:gd name="connsiteX0" fmla="*/ 0 w 773820"/>
                  <a:gd name="connsiteY0" fmla="*/ 0 h 1156583"/>
                  <a:gd name="connsiteX1" fmla="*/ 470677 w 773820"/>
                  <a:gd name="connsiteY1" fmla="*/ 548640 h 1156583"/>
                  <a:gd name="connsiteX2" fmla="*/ 470677 w 773820"/>
                  <a:gd name="connsiteY2" fmla="*/ 397068 h 1156583"/>
                  <a:gd name="connsiteX3" fmla="*/ 773820 w 773820"/>
                  <a:gd name="connsiteY3" fmla="*/ 700211 h 1156583"/>
                  <a:gd name="connsiteX4" fmla="*/ 470677 w 773820"/>
                  <a:gd name="connsiteY4" fmla="*/ 1003354 h 1156583"/>
                  <a:gd name="connsiteX5" fmla="*/ 470677 w 773820"/>
                  <a:gd name="connsiteY5" fmla="*/ 851783 h 1156583"/>
                  <a:gd name="connsiteX6" fmla="*/ 0 w 773820"/>
                  <a:gd name="connsiteY6" fmla="*/ 1156583 h 1156583"/>
                  <a:gd name="connsiteX7" fmla="*/ 0 w 773820"/>
                  <a:gd name="connsiteY7" fmla="*/ 0 h 1156583"/>
                  <a:gd name="connsiteX0" fmla="*/ 0 w 773820"/>
                  <a:gd name="connsiteY0" fmla="*/ 0 h 1430903"/>
                  <a:gd name="connsiteX1" fmla="*/ 470677 w 773820"/>
                  <a:gd name="connsiteY1" fmla="*/ 548640 h 1430903"/>
                  <a:gd name="connsiteX2" fmla="*/ 470677 w 773820"/>
                  <a:gd name="connsiteY2" fmla="*/ 397068 h 1430903"/>
                  <a:gd name="connsiteX3" fmla="*/ 773820 w 773820"/>
                  <a:gd name="connsiteY3" fmla="*/ 700211 h 1430903"/>
                  <a:gd name="connsiteX4" fmla="*/ 470677 w 773820"/>
                  <a:gd name="connsiteY4" fmla="*/ 1003354 h 1430903"/>
                  <a:gd name="connsiteX5" fmla="*/ 470677 w 773820"/>
                  <a:gd name="connsiteY5" fmla="*/ 851783 h 1430903"/>
                  <a:gd name="connsiteX6" fmla="*/ 60960 w 773820"/>
                  <a:gd name="connsiteY6" fmla="*/ 1430903 h 1430903"/>
                  <a:gd name="connsiteX7" fmla="*/ 0 w 773820"/>
                  <a:gd name="connsiteY7" fmla="*/ 0 h 1430903"/>
                  <a:gd name="connsiteX0" fmla="*/ 0 w 773820"/>
                  <a:gd name="connsiteY0" fmla="*/ 0 h 1400423"/>
                  <a:gd name="connsiteX1" fmla="*/ 470677 w 773820"/>
                  <a:gd name="connsiteY1" fmla="*/ 548640 h 1400423"/>
                  <a:gd name="connsiteX2" fmla="*/ 470677 w 773820"/>
                  <a:gd name="connsiteY2" fmla="*/ 397068 h 1400423"/>
                  <a:gd name="connsiteX3" fmla="*/ 773820 w 773820"/>
                  <a:gd name="connsiteY3" fmla="*/ 700211 h 1400423"/>
                  <a:gd name="connsiteX4" fmla="*/ 470677 w 773820"/>
                  <a:gd name="connsiteY4" fmla="*/ 1003354 h 1400423"/>
                  <a:gd name="connsiteX5" fmla="*/ 470677 w 773820"/>
                  <a:gd name="connsiteY5" fmla="*/ 851783 h 1400423"/>
                  <a:gd name="connsiteX6" fmla="*/ 0 w 773820"/>
                  <a:gd name="connsiteY6" fmla="*/ 1400423 h 1400423"/>
                  <a:gd name="connsiteX7" fmla="*/ 0 w 773820"/>
                  <a:gd name="connsiteY7" fmla="*/ 0 h 1400423"/>
                  <a:gd name="connsiteX0" fmla="*/ 0 w 773820"/>
                  <a:gd name="connsiteY0" fmla="*/ 0 h 1491863"/>
                  <a:gd name="connsiteX1" fmla="*/ 470677 w 773820"/>
                  <a:gd name="connsiteY1" fmla="*/ 548640 h 1491863"/>
                  <a:gd name="connsiteX2" fmla="*/ 470677 w 773820"/>
                  <a:gd name="connsiteY2" fmla="*/ 397068 h 1491863"/>
                  <a:gd name="connsiteX3" fmla="*/ 773820 w 773820"/>
                  <a:gd name="connsiteY3" fmla="*/ 700211 h 1491863"/>
                  <a:gd name="connsiteX4" fmla="*/ 470677 w 773820"/>
                  <a:gd name="connsiteY4" fmla="*/ 1003354 h 1491863"/>
                  <a:gd name="connsiteX5" fmla="*/ 470677 w 773820"/>
                  <a:gd name="connsiteY5" fmla="*/ 851783 h 1491863"/>
                  <a:gd name="connsiteX6" fmla="*/ 0 w 773820"/>
                  <a:gd name="connsiteY6" fmla="*/ 1491863 h 1491863"/>
                  <a:gd name="connsiteX7" fmla="*/ 0 w 773820"/>
                  <a:gd name="connsiteY7" fmla="*/ 0 h 1491863"/>
                  <a:gd name="connsiteX0" fmla="*/ 0 w 773820"/>
                  <a:gd name="connsiteY0" fmla="*/ 0 h 1491863"/>
                  <a:gd name="connsiteX1" fmla="*/ 470677 w 773820"/>
                  <a:gd name="connsiteY1" fmla="*/ 548640 h 1491863"/>
                  <a:gd name="connsiteX2" fmla="*/ 470677 w 773820"/>
                  <a:gd name="connsiteY2" fmla="*/ 397068 h 1491863"/>
                  <a:gd name="connsiteX3" fmla="*/ 773820 w 773820"/>
                  <a:gd name="connsiteY3" fmla="*/ 700211 h 1491863"/>
                  <a:gd name="connsiteX4" fmla="*/ 500211 w 773820"/>
                  <a:gd name="connsiteY4" fmla="*/ 1064314 h 1491863"/>
                  <a:gd name="connsiteX5" fmla="*/ 470677 w 773820"/>
                  <a:gd name="connsiteY5" fmla="*/ 851783 h 1491863"/>
                  <a:gd name="connsiteX6" fmla="*/ 0 w 773820"/>
                  <a:gd name="connsiteY6" fmla="*/ 1491863 h 1491863"/>
                  <a:gd name="connsiteX7" fmla="*/ 0 w 773820"/>
                  <a:gd name="connsiteY7" fmla="*/ 0 h 1491863"/>
                  <a:gd name="connsiteX0" fmla="*/ 0 w 773820"/>
                  <a:gd name="connsiteY0" fmla="*/ 0 h 1491863"/>
                  <a:gd name="connsiteX1" fmla="*/ 470677 w 773820"/>
                  <a:gd name="connsiteY1" fmla="*/ 548640 h 1491863"/>
                  <a:gd name="connsiteX2" fmla="*/ 470677 w 773820"/>
                  <a:gd name="connsiteY2" fmla="*/ 305628 h 1491863"/>
                  <a:gd name="connsiteX3" fmla="*/ 773820 w 773820"/>
                  <a:gd name="connsiteY3" fmla="*/ 700211 h 1491863"/>
                  <a:gd name="connsiteX4" fmla="*/ 500211 w 773820"/>
                  <a:gd name="connsiteY4" fmla="*/ 1064314 h 1491863"/>
                  <a:gd name="connsiteX5" fmla="*/ 470677 w 773820"/>
                  <a:gd name="connsiteY5" fmla="*/ 851783 h 1491863"/>
                  <a:gd name="connsiteX6" fmla="*/ 0 w 773820"/>
                  <a:gd name="connsiteY6" fmla="*/ 1491863 h 1491863"/>
                  <a:gd name="connsiteX7" fmla="*/ 0 w 773820"/>
                  <a:gd name="connsiteY7" fmla="*/ 0 h 1491863"/>
                  <a:gd name="connsiteX0" fmla="*/ 0 w 773820"/>
                  <a:gd name="connsiteY0" fmla="*/ 0 h 1491863"/>
                  <a:gd name="connsiteX1" fmla="*/ 470677 w 773820"/>
                  <a:gd name="connsiteY1" fmla="*/ 548640 h 1491863"/>
                  <a:gd name="connsiteX2" fmla="*/ 470677 w 773820"/>
                  <a:gd name="connsiteY2" fmla="*/ 305628 h 1491863"/>
                  <a:gd name="connsiteX3" fmla="*/ 773820 w 773820"/>
                  <a:gd name="connsiteY3" fmla="*/ 700211 h 1491863"/>
                  <a:gd name="connsiteX4" fmla="*/ 485444 w 773820"/>
                  <a:gd name="connsiteY4" fmla="*/ 1064314 h 1491863"/>
                  <a:gd name="connsiteX5" fmla="*/ 470677 w 773820"/>
                  <a:gd name="connsiteY5" fmla="*/ 851783 h 1491863"/>
                  <a:gd name="connsiteX6" fmla="*/ 0 w 773820"/>
                  <a:gd name="connsiteY6" fmla="*/ 1491863 h 1491863"/>
                  <a:gd name="connsiteX7" fmla="*/ 0 w 773820"/>
                  <a:gd name="connsiteY7" fmla="*/ 0 h 1491863"/>
                  <a:gd name="connsiteX0" fmla="*/ 0 w 773820"/>
                  <a:gd name="connsiteY0" fmla="*/ 0 h 1491863"/>
                  <a:gd name="connsiteX1" fmla="*/ 470677 w 773820"/>
                  <a:gd name="connsiteY1" fmla="*/ 548640 h 1491863"/>
                  <a:gd name="connsiteX2" fmla="*/ 470677 w 773820"/>
                  <a:gd name="connsiteY2" fmla="*/ 305628 h 1491863"/>
                  <a:gd name="connsiteX3" fmla="*/ 773820 w 773820"/>
                  <a:gd name="connsiteY3" fmla="*/ 700211 h 1491863"/>
                  <a:gd name="connsiteX4" fmla="*/ 470677 w 773820"/>
                  <a:gd name="connsiteY4" fmla="*/ 1125274 h 1491863"/>
                  <a:gd name="connsiteX5" fmla="*/ 470677 w 773820"/>
                  <a:gd name="connsiteY5" fmla="*/ 851783 h 1491863"/>
                  <a:gd name="connsiteX6" fmla="*/ 0 w 773820"/>
                  <a:gd name="connsiteY6" fmla="*/ 1491863 h 1491863"/>
                  <a:gd name="connsiteX7" fmla="*/ 0 w 773820"/>
                  <a:gd name="connsiteY7" fmla="*/ 0 h 149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3820" h="1491863">
                    <a:moveTo>
                      <a:pt x="0" y="0"/>
                    </a:moveTo>
                    <a:lnTo>
                      <a:pt x="470677" y="548640"/>
                    </a:lnTo>
                    <a:lnTo>
                      <a:pt x="470677" y="305628"/>
                    </a:lnTo>
                    <a:lnTo>
                      <a:pt x="773820" y="700211"/>
                    </a:lnTo>
                    <a:lnTo>
                      <a:pt x="470677" y="1125274"/>
                    </a:lnTo>
                    <a:lnTo>
                      <a:pt x="470677" y="851783"/>
                    </a:lnTo>
                    <a:lnTo>
                      <a:pt x="0" y="1491863"/>
                    </a:lnTo>
                    <a:lnTo>
                      <a:pt x="0" y="0"/>
                    </a:lnTo>
                    <a:close/>
                  </a:path>
                </a:pathLst>
              </a:custGeom>
              <a:solidFill>
                <a:schemeClr val="bg1"/>
              </a:solidFill>
              <a:ln>
                <a:solidFill>
                  <a:srgbClr val="BAB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82" name="TextBox 431"/>
              <p:cNvSpPr txBox="1"/>
              <p:nvPr/>
            </p:nvSpPr>
            <p:spPr>
              <a:xfrm>
                <a:off x="4623690" y="18967620"/>
                <a:ext cx="3375624" cy="1582530"/>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Vegetation Indices</a:t>
                </a:r>
              </a:p>
              <a:p>
                <a:pPr algn="ctr"/>
                <a:endParaRPr lang="en-US" sz="2000" dirty="0">
                  <a:solidFill>
                    <a:schemeClr val="bg1"/>
                  </a:solidFill>
                  <a:latin typeface="Century Gothic" charset="0"/>
                  <a:ea typeface="Century Gothic" charset="0"/>
                  <a:cs typeface="Century Gothic" charset="0"/>
                </a:endParaRPr>
              </a:p>
            </p:txBody>
          </p:sp>
          <p:sp>
            <p:nvSpPr>
              <p:cNvPr id="83" name="TextBox 431"/>
              <p:cNvSpPr txBox="1"/>
              <p:nvPr/>
            </p:nvSpPr>
            <p:spPr>
              <a:xfrm>
                <a:off x="4613922" y="20455182"/>
                <a:ext cx="3385394" cy="1582530"/>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Topographic Indices</a:t>
                </a:r>
              </a:p>
              <a:p>
                <a:pPr algn="ctr"/>
                <a:endParaRPr lang="en-US" sz="2000" dirty="0">
                  <a:solidFill>
                    <a:schemeClr val="bg1"/>
                  </a:solidFill>
                  <a:latin typeface="Century Gothic" charset="0"/>
                  <a:ea typeface="Century Gothic" charset="0"/>
                  <a:cs typeface="Century Gothic" charset="0"/>
                </a:endParaRPr>
              </a:p>
            </p:txBody>
          </p:sp>
          <p:sp>
            <p:nvSpPr>
              <p:cNvPr id="84" name="TextBox 431"/>
              <p:cNvSpPr txBox="1"/>
              <p:nvPr/>
            </p:nvSpPr>
            <p:spPr>
              <a:xfrm>
                <a:off x="4613925" y="22116319"/>
                <a:ext cx="3385394" cy="1582530"/>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MODIS </a:t>
                </a:r>
                <a:r>
                  <a:rPr lang="en-US" sz="2000" dirty="0" err="1" smtClean="0">
                    <a:solidFill>
                      <a:schemeClr val="bg1"/>
                    </a:solidFill>
                    <a:latin typeface="Century Gothic" charset="0"/>
                    <a:ea typeface="Century Gothic" charset="0"/>
                    <a:cs typeface="Century Gothic" charset="0"/>
                  </a:rPr>
                  <a:t>subsetting</a:t>
                </a:r>
                <a:r>
                  <a:rPr lang="en-US" sz="2000" dirty="0" smtClean="0">
                    <a:solidFill>
                      <a:schemeClr val="bg1"/>
                    </a:solidFill>
                    <a:latin typeface="Century Gothic" charset="0"/>
                    <a:ea typeface="Century Gothic" charset="0"/>
                    <a:cs typeface="Century Gothic" charset="0"/>
                  </a:rPr>
                  <a:t> tool</a:t>
                </a:r>
              </a:p>
              <a:p>
                <a:pPr algn="ctr"/>
                <a:endParaRPr lang="en-US" sz="2000" dirty="0">
                  <a:solidFill>
                    <a:schemeClr val="bg1"/>
                  </a:solidFill>
                  <a:latin typeface="Century Gothic" charset="0"/>
                  <a:ea typeface="Century Gothic" charset="0"/>
                  <a:cs typeface="Century Gothic" charset="0"/>
                </a:endParaRPr>
              </a:p>
            </p:txBody>
          </p:sp>
          <p:sp>
            <p:nvSpPr>
              <p:cNvPr id="85" name="TextBox 431"/>
              <p:cNvSpPr txBox="1"/>
              <p:nvPr/>
            </p:nvSpPr>
            <p:spPr>
              <a:xfrm>
                <a:off x="8255729" y="19400078"/>
                <a:ext cx="3198956" cy="2014129"/>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dirty="0" smtClean="0">
                    <a:solidFill>
                      <a:schemeClr val="bg1"/>
                    </a:solidFill>
                    <a:latin typeface="Century Gothic" charset="0"/>
                    <a:ea typeface="Century Gothic" charset="0"/>
                    <a:cs typeface="Century Gothic" charset="0"/>
                  </a:rPr>
                  <a:t>Species Distribution</a:t>
                </a:r>
              </a:p>
              <a:p>
                <a:pPr algn="ctr"/>
                <a:r>
                  <a:rPr lang="en-US" sz="2000" dirty="0" smtClean="0">
                    <a:solidFill>
                      <a:schemeClr val="bg1"/>
                    </a:solidFill>
                    <a:latin typeface="Century Gothic" charset="0"/>
                    <a:ea typeface="Century Gothic" charset="0"/>
                    <a:cs typeface="Century Gothic" charset="0"/>
                  </a:rPr>
                  <a:t>Model</a:t>
                </a:r>
              </a:p>
              <a:p>
                <a:pPr algn="ctr"/>
                <a:endParaRPr lang="en-US" sz="1800" dirty="0">
                  <a:solidFill>
                    <a:schemeClr val="bg1"/>
                  </a:solidFill>
                  <a:latin typeface="Century Gothic" charset="0"/>
                  <a:ea typeface="Century Gothic" charset="0"/>
                  <a:cs typeface="Century Gothic" charset="0"/>
                </a:endParaRPr>
              </a:p>
            </p:txBody>
          </p:sp>
          <p:sp>
            <p:nvSpPr>
              <p:cNvPr id="87" name="Freeform 86"/>
              <p:cNvSpPr/>
              <p:nvPr/>
            </p:nvSpPr>
            <p:spPr>
              <a:xfrm>
                <a:off x="8663218" y="15304987"/>
                <a:ext cx="2596356" cy="1922443"/>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noFill/>
              <a:ln w="76200">
                <a:solidFill>
                  <a:srgbClr val="8F9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cxnSp>
            <p:nvCxnSpPr>
              <p:cNvPr id="88" name="Straight Connector 87"/>
              <p:cNvCxnSpPr/>
              <p:nvPr/>
            </p:nvCxnSpPr>
            <p:spPr>
              <a:xfrm>
                <a:off x="8559240" y="15149777"/>
                <a:ext cx="0" cy="2265104"/>
              </a:xfrm>
              <a:prstGeom prst="line">
                <a:avLst/>
              </a:prstGeom>
              <a:ln w="28575">
                <a:solidFill>
                  <a:srgbClr val="8F95B5"/>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8339886" y="17321291"/>
                <a:ext cx="2992316" cy="0"/>
              </a:xfrm>
              <a:prstGeom prst="line">
                <a:avLst/>
              </a:prstGeom>
              <a:ln w="28575">
                <a:solidFill>
                  <a:srgbClr val="8F95B5"/>
                </a:solidFill>
              </a:ln>
            </p:spPr>
            <p:style>
              <a:lnRef idx="1">
                <a:schemeClr val="accent1"/>
              </a:lnRef>
              <a:fillRef idx="0">
                <a:schemeClr val="accent1"/>
              </a:fillRef>
              <a:effectRef idx="0">
                <a:schemeClr val="accent1"/>
              </a:effectRef>
              <a:fontRef idx="minor">
                <a:schemeClr val="tx1"/>
              </a:fontRef>
            </p:style>
          </p:cxnSp>
        </p:grpSp>
      </p:grpSp>
      <p:pic>
        <p:nvPicPr>
          <p:cNvPr id="46" name="Picture 45"/>
          <p:cNvPicPr>
            <a:picLocks noChangeAspect="1"/>
          </p:cNvPicPr>
          <p:nvPr/>
        </p:nvPicPr>
        <p:blipFill>
          <a:blip r:embed="rId3"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574727" y="1243571"/>
            <a:ext cx="1351145" cy="1271779"/>
          </a:xfrm>
          <a:prstGeom prst="rect">
            <a:avLst/>
          </a:prstGeom>
        </p:spPr>
      </p:pic>
      <p:cxnSp>
        <p:nvCxnSpPr>
          <p:cNvPr id="93" name="Straight Connector 92"/>
          <p:cNvCxnSpPr/>
          <p:nvPr/>
        </p:nvCxnSpPr>
        <p:spPr>
          <a:xfrm flipH="1">
            <a:off x="7926491" y="1429359"/>
            <a:ext cx="39127" cy="155206"/>
          </a:xfrm>
          <a:prstGeom prst="line">
            <a:avLst/>
          </a:prstGeom>
          <a:ln w="19050">
            <a:solidFill>
              <a:srgbClr val="8F95B5"/>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7923316" y="1575040"/>
            <a:ext cx="86351" cy="23815"/>
          </a:xfrm>
          <a:prstGeom prst="line">
            <a:avLst/>
          </a:prstGeom>
          <a:ln w="28575">
            <a:solidFill>
              <a:srgbClr val="8F95B5"/>
            </a:solidFill>
          </a:ln>
        </p:spPr>
        <p:style>
          <a:lnRef idx="1">
            <a:schemeClr val="accent1"/>
          </a:lnRef>
          <a:fillRef idx="0">
            <a:schemeClr val="accent1"/>
          </a:fillRef>
          <a:effectRef idx="0">
            <a:schemeClr val="accent1"/>
          </a:effectRef>
          <a:fontRef idx="minor">
            <a:schemeClr val="tx1"/>
          </a:fontRef>
        </p:style>
      </p:cxnSp>
      <p:sp>
        <p:nvSpPr>
          <p:cNvPr id="47" name="Right Arrow 46"/>
          <p:cNvSpPr/>
          <p:nvPr/>
        </p:nvSpPr>
        <p:spPr>
          <a:xfrm>
            <a:off x="2110545" y="4719241"/>
            <a:ext cx="520701" cy="409179"/>
          </a:xfrm>
          <a:prstGeom prst="rightArrow">
            <a:avLst/>
          </a:prstGeom>
          <a:solidFill>
            <a:schemeClr val="bg1"/>
          </a:solidFill>
          <a:ln>
            <a:solidFill>
              <a:srgbClr val="BAB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48" name="Right Arrow 47"/>
          <p:cNvSpPr/>
          <p:nvPr/>
        </p:nvSpPr>
        <p:spPr>
          <a:xfrm>
            <a:off x="2115151" y="5776973"/>
            <a:ext cx="520701" cy="409179"/>
          </a:xfrm>
          <a:prstGeom prst="rightArrow">
            <a:avLst/>
          </a:prstGeom>
          <a:solidFill>
            <a:schemeClr val="bg1"/>
          </a:solidFill>
          <a:ln>
            <a:solidFill>
              <a:srgbClr val="BAB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50" name="Right Arrow 49"/>
          <p:cNvSpPr/>
          <p:nvPr/>
        </p:nvSpPr>
        <p:spPr>
          <a:xfrm>
            <a:off x="6630343" y="4245806"/>
            <a:ext cx="520701" cy="409179"/>
          </a:xfrm>
          <a:prstGeom prst="rightArrow">
            <a:avLst/>
          </a:prstGeom>
          <a:solidFill>
            <a:schemeClr val="bg1"/>
          </a:solidFill>
          <a:ln>
            <a:solidFill>
              <a:srgbClr val="BABF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latin typeface="Century Gothic" charset="0"/>
              <a:ea typeface="Century Gothic" charset="0"/>
              <a:cs typeface="Century Gothic" charset="0"/>
            </a:endParaRPr>
          </a:p>
        </p:txBody>
      </p:sp>
      <p:sp>
        <p:nvSpPr>
          <p:cNvPr id="49"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charset="0"/>
                <a:ea typeface="Century Gothic" charset="0"/>
                <a:cs typeface="Century Gothic" charset="0"/>
              </a:rPr>
              <a:t>Methodology</a:t>
            </a:r>
            <a:endParaRPr lang="en-US" sz="4000" b="1" dirty="0" smtClean="0">
              <a:solidFill>
                <a:srgbClr val="1D9A78"/>
              </a:solidFill>
              <a:latin typeface="Century Gothic" charset="0"/>
              <a:ea typeface="Century Gothic" charset="0"/>
              <a:cs typeface="Century Gothic"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Shape 15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15175" y="18417"/>
            <a:ext cx="9604694" cy="6857997"/>
          </a:xfrm>
          <a:prstGeom prst="rect">
            <a:avLst/>
          </a:prstGeom>
          <a:noFill/>
          <a:ln>
            <a:noFill/>
          </a:ln>
        </p:spPr>
      </p:pic>
      <p:sp>
        <p:nvSpPr>
          <p:cNvPr id="161" name="Shape 161"/>
          <p:cNvSpPr txBox="1"/>
          <p:nvPr/>
        </p:nvSpPr>
        <p:spPr>
          <a:xfrm>
            <a:off x="726775" y="4887831"/>
            <a:ext cx="8229600" cy="951000"/>
          </a:xfrm>
          <a:prstGeom prst="rect">
            <a:avLst/>
          </a:prstGeom>
          <a:noFill/>
          <a:ln>
            <a:noFill/>
          </a:ln>
        </p:spPr>
        <p:txBody>
          <a:bodyPr lIns="91425" tIns="45700" rIns="91425" bIns="45700" anchor="t" anchorCtr="0">
            <a:noAutofit/>
          </a:bodyPr>
          <a:lstStyle/>
          <a:p>
            <a:pPr marL="0" marR="0" lvl="0" indent="0" algn="l" rtl="0">
              <a:lnSpc>
                <a:spcPct val="90000"/>
              </a:lnSpc>
              <a:spcBef>
                <a:spcPts val="1800"/>
              </a:spcBef>
              <a:buClr>
                <a:srgbClr val="767171"/>
              </a:buClr>
              <a:buSzPct val="25000"/>
              <a:buFont typeface="Arial"/>
              <a:buNone/>
            </a:pPr>
            <a:r>
              <a:rPr lang="en-US" sz="2700">
                <a:solidFill>
                  <a:srgbClr val="767171"/>
                </a:solidFill>
                <a:latin typeface="Garamond"/>
                <a:ea typeface="Garamond"/>
                <a:cs typeface="Garamond"/>
                <a:sym typeface="Garamond"/>
              </a:rPr>
              <a:t>)</a:t>
            </a:r>
          </a:p>
        </p:txBody>
      </p:sp>
      <p:pic>
        <p:nvPicPr>
          <p:cNvPr id="162" name="Shape 16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08700" y="1624899"/>
            <a:ext cx="1628572" cy="1331025"/>
          </a:xfrm>
          <a:prstGeom prst="rect">
            <a:avLst/>
          </a:prstGeom>
          <a:noFill/>
          <a:ln>
            <a:noFill/>
          </a:ln>
        </p:spPr>
      </p:pic>
      <p:pic>
        <p:nvPicPr>
          <p:cNvPr id="164" name="Shape 16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687189" y="904299"/>
            <a:ext cx="1392552" cy="1048299"/>
          </a:xfrm>
          <a:prstGeom prst="rect">
            <a:avLst/>
          </a:prstGeom>
          <a:noFill/>
          <a:ln>
            <a:noFill/>
          </a:ln>
        </p:spPr>
      </p:pic>
      <p:pic>
        <p:nvPicPr>
          <p:cNvPr id="165" name="Shape 165"/>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384442" y="1309193"/>
            <a:ext cx="1628576" cy="1799527"/>
          </a:xfrm>
          <a:prstGeom prst="rect">
            <a:avLst/>
          </a:prstGeom>
          <a:noFill/>
          <a:ln>
            <a:noFill/>
          </a:ln>
        </p:spPr>
      </p:pic>
      <p:sp>
        <p:nvSpPr>
          <p:cNvPr id="166" name="Shape 166"/>
          <p:cNvSpPr txBox="1"/>
          <p:nvPr/>
        </p:nvSpPr>
        <p:spPr>
          <a:xfrm>
            <a:off x="6639520" y="6411040"/>
            <a:ext cx="2849999" cy="550799"/>
          </a:xfrm>
          <a:prstGeom prst="rect">
            <a:avLst/>
          </a:prstGeom>
          <a:noFill/>
          <a:ln>
            <a:noFill/>
          </a:ln>
        </p:spPr>
        <p:txBody>
          <a:bodyPr lIns="91425" tIns="91425" rIns="91425" bIns="91425" anchor="ctr" anchorCtr="0">
            <a:noAutofit/>
          </a:bodyPr>
          <a:lstStyle/>
          <a:p>
            <a:pPr lvl="0" rtl="0">
              <a:spcBef>
                <a:spcPts val="0"/>
              </a:spcBef>
              <a:buNone/>
            </a:pPr>
            <a:r>
              <a:rPr lang="en-US" dirty="0">
                <a:solidFill>
                  <a:srgbClr val="FFFFFF"/>
                </a:solidFill>
                <a:latin typeface="Verdana"/>
                <a:ea typeface="Verdana"/>
                <a:cs typeface="Verdana"/>
                <a:sym typeface="Verdana"/>
              </a:rPr>
              <a:t>Photo Credit: Gary </a:t>
            </a:r>
            <a:r>
              <a:rPr lang="en-US" dirty="0" err="1">
                <a:solidFill>
                  <a:srgbClr val="FFFFFF"/>
                </a:solidFill>
                <a:latin typeface="Verdana"/>
                <a:ea typeface="Verdana"/>
                <a:cs typeface="Verdana"/>
                <a:sym typeface="Verdana"/>
              </a:rPr>
              <a:t>Elsasser</a:t>
            </a:r>
            <a:endParaRPr lang="en-US" dirty="0">
              <a:solidFill>
                <a:srgbClr val="FFFFFF"/>
              </a:solidFill>
              <a:latin typeface="Verdana"/>
              <a:ea typeface="Verdana"/>
              <a:cs typeface="Verdana"/>
              <a:sym typeface="Verdana"/>
            </a:endParaRPr>
          </a:p>
        </p:txBody>
      </p:sp>
      <p:sp>
        <p:nvSpPr>
          <p:cNvPr id="2" name="TextBox 1"/>
          <p:cNvSpPr txBox="1"/>
          <p:nvPr/>
        </p:nvSpPr>
        <p:spPr>
          <a:xfrm>
            <a:off x="3631721" y="3724544"/>
            <a:ext cx="2110902"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Landsat 8</a:t>
            </a:r>
            <a:endParaRPr lang="en-US" sz="2800" dirty="0">
              <a:solidFill>
                <a:schemeClr val="bg1"/>
              </a:solidFill>
              <a:latin typeface="Century Gothic" panose="020B0502020202020204" pitchFamily="34" charset="0"/>
            </a:endParaRPr>
          </a:p>
        </p:txBody>
      </p:sp>
      <p:sp>
        <p:nvSpPr>
          <p:cNvPr id="12" name="TextBox 11"/>
          <p:cNvSpPr txBox="1"/>
          <p:nvPr/>
        </p:nvSpPr>
        <p:spPr>
          <a:xfrm>
            <a:off x="3631721" y="3679527"/>
            <a:ext cx="2110902"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Terra</a:t>
            </a:r>
            <a:endParaRPr lang="en-US" sz="2800" dirty="0">
              <a:solidFill>
                <a:schemeClr val="bg1"/>
              </a:solidFill>
              <a:latin typeface="Century Gothic" panose="020B0502020202020204" pitchFamily="34" charset="0"/>
            </a:endParaRPr>
          </a:p>
        </p:txBody>
      </p:sp>
      <p:sp>
        <p:nvSpPr>
          <p:cNvPr id="13" name="TextBox 12"/>
          <p:cNvSpPr txBox="1"/>
          <p:nvPr/>
        </p:nvSpPr>
        <p:spPr>
          <a:xfrm>
            <a:off x="3631721" y="3733309"/>
            <a:ext cx="2110902" cy="523220"/>
          </a:xfrm>
          <a:prstGeom prst="rect">
            <a:avLst/>
          </a:prstGeom>
          <a:noFill/>
        </p:spPr>
        <p:txBody>
          <a:bodyPr wrap="square" rtlCol="0">
            <a:spAutoFit/>
          </a:bodyPr>
          <a:lstStyle/>
          <a:p>
            <a:pPr algn="ctr"/>
            <a:r>
              <a:rPr lang="en-US" sz="2800" dirty="0" smtClean="0">
                <a:solidFill>
                  <a:schemeClr val="bg1"/>
                </a:solidFill>
                <a:latin typeface="Century Gothic" panose="020B0502020202020204" pitchFamily="34" charset="0"/>
              </a:rPr>
              <a:t>SRTM</a:t>
            </a:r>
            <a:endParaRPr lang="en-US" sz="2800" dirty="0">
              <a:solidFill>
                <a:schemeClr val="bg1"/>
              </a:solidFill>
              <a:latin typeface="Century Gothic" panose="020B0502020202020204" pitchFamily="34" charset="0"/>
            </a:endParaRPr>
          </a:p>
        </p:txBody>
      </p:sp>
      <p:sp>
        <p:nvSpPr>
          <p:cNvPr id="14" name="Shape 190"/>
          <p:cNvSpPr txBox="1"/>
          <p:nvPr/>
        </p:nvSpPr>
        <p:spPr>
          <a:xfrm>
            <a:off x="243526" y="329432"/>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chemeClr val="bg1"/>
                </a:solidFill>
                <a:latin typeface="Century Gothic"/>
                <a:ea typeface="+mn-ea"/>
                <a:cs typeface="+mn-cs"/>
              </a:rPr>
              <a:t>Earth Observations</a:t>
            </a:r>
            <a:endParaRPr lang="en-US" sz="40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6676689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2.22222E-6 L 0.70659 2.22222E-6 " pathEditMode="relative" rAng="0" ptsTypes="AA">
                                      <p:cBhvr>
                                        <p:cTn id="6" dur="1000" fill="hold"/>
                                        <p:tgtEl>
                                          <p:spTgt spid="162"/>
                                        </p:tgtEl>
                                        <p:attrNameLst>
                                          <p:attrName>ppt_x</p:attrName>
                                          <p:attrName>ppt_y</p:attrName>
                                        </p:attrNameLst>
                                      </p:cBhvr>
                                      <p:rCtr x="35330" y="0"/>
                                    </p:animMotion>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1000"/>
                            </p:stCondLst>
                            <p:childTnLst>
                              <p:par>
                                <p:cTn id="11" presetID="10" presetClass="exit" presetSubtype="0" fill="hold" grpId="1" nodeType="afterEffect">
                                  <p:stCondLst>
                                    <p:cond delay="0"/>
                                  </p:stCondLst>
                                  <p:childTnLst>
                                    <p:animEffect transition="out" filter="fade">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par>
                          <p:cTn id="14" fill="hold">
                            <p:stCondLst>
                              <p:cond delay="1500"/>
                            </p:stCondLst>
                            <p:childTnLst>
                              <p:par>
                                <p:cTn id="15" presetID="42" presetClass="path" presetSubtype="0" accel="50000" decel="50000" fill="hold" nodeType="afterEffect">
                                  <p:stCondLst>
                                    <p:cond delay="500"/>
                                  </p:stCondLst>
                                  <p:childTnLst>
                                    <p:animMotion origin="layout" path="M 0.70659 2.22222E-6 L 1.39479 0.00717 " pathEditMode="relative" rAng="0" ptsTypes="AA">
                                      <p:cBhvr>
                                        <p:cTn id="16" dur="1000" fill="hold"/>
                                        <p:tgtEl>
                                          <p:spTgt spid="162"/>
                                        </p:tgtEl>
                                        <p:attrNameLst>
                                          <p:attrName>ppt_x</p:attrName>
                                          <p:attrName>ppt_y</p:attrName>
                                        </p:attrNameLst>
                                      </p:cBhvr>
                                      <p:rCtr x="34410" y="347"/>
                                    </p:animMotion>
                                  </p:childTnLst>
                                </p:cTn>
                              </p:par>
                              <p:par>
                                <p:cTn id="17" presetID="42" presetClass="path" presetSubtype="0" accel="50000" decel="50000" fill="hold" nodeType="withEffect">
                                  <p:stCondLst>
                                    <p:cond delay="0"/>
                                  </p:stCondLst>
                                  <p:childTnLst>
                                    <p:animMotion origin="layout" path="M -3.61111E-6 -7.40741E-7 L 0.80243 0.01204 " pathEditMode="relative" rAng="0" ptsTypes="AA">
                                      <p:cBhvr>
                                        <p:cTn id="18" dur="1000" fill="hold"/>
                                        <p:tgtEl>
                                          <p:spTgt spid="165"/>
                                        </p:tgtEl>
                                        <p:attrNameLst>
                                          <p:attrName>ppt_x</p:attrName>
                                          <p:attrName>ppt_y</p:attrName>
                                        </p:attrNameLst>
                                      </p:cBhvr>
                                      <p:rCtr x="39792" y="23"/>
                                    </p:animMotion>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p:stCondLst>
                              <p:cond delay="3000"/>
                            </p:stCondLst>
                            <p:childTnLst>
                              <p:par>
                                <p:cTn id="23" presetID="42" presetClass="path" presetSubtype="0" accel="50000" decel="50000" fill="hold" nodeType="afterEffect">
                                  <p:stCondLst>
                                    <p:cond delay="0"/>
                                  </p:stCondLst>
                                  <p:childTnLst>
                                    <p:animMotion origin="layout" path="M 0.80243 0.01204 L 1.54914 0.01412 " pathEditMode="relative" rAng="0" ptsTypes="AA">
                                      <p:cBhvr>
                                        <p:cTn id="24" dur="1000" fill="hold"/>
                                        <p:tgtEl>
                                          <p:spTgt spid="165"/>
                                        </p:tgtEl>
                                        <p:attrNameLst>
                                          <p:attrName>ppt_x</p:attrName>
                                          <p:attrName>ppt_y</p:attrName>
                                        </p:attrNameLst>
                                      </p:cBhvr>
                                      <p:rCtr x="37326" y="93"/>
                                    </p:animMotion>
                                  </p:childTnLst>
                                </p:cTn>
                              </p:par>
                            </p:childTnLst>
                          </p:cTn>
                        </p:par>
                        <p:par>
                          <p:cTn id="25" fill="hold">
                            <p:stCondLst>
                              <p:cond delay="4000"/>
                            </p:stCondLst>
                            <p:childTnLst>
                              <p:par>
                                <p:cTn id="26" presetID="10" presetClass="exit" presetSubtype="0" fill="hold" grpId="1" nodeType="after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par>
                                <p:cTn id="29" presetID="42" presetClass="path" presetSubtype="0" accel="50000" decel="50000" fill="hold" nodeType="withEffect">
                                  <p:stCondLst>
                                    <p:cond delay="0"/>
                                  </p:stCondLst>
                                  <p:childTnLst>
                                    <p:animMotion origin="layout" path="M 3.33333E-6 -3.33333E-6 L 0.62969 0.1257 " pathEditMode="relative" rAng="0" ptsTypes="AA">
                                      <p:cBhvr>
                                        <p:cTn id="30" dur="1000" fill="hold"/>
                                        <p:tgtEl>
                                          <p:spTgt spid="164"/>
                                        </p:tgtEl>
                                        <p:attrNameLst>
                                          <p:attrName>ppt_x</p:attrName>
                                          <p:attrName>ppt_y</p:attrName>
                                        </p:attrNameLst>
                                      </p:cBhvr>
                                      <p:rCtr x="32118" y="6042"/>
                                    </p:animMotion>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childTnLst>
                          </p:cTn>
                        </p:par>
                        <p:par>
                          <p:cTn id="34" fill="hold">
                            <p:stCondLst>
                              <p:cond delay="5000"/>
                            </p:stCondLst>
                            <p:childTnLst>
                              <p:par>
                                <p:cTn id="35" presetID="10" presetClass="exit" presetSubtype="0" fill="hold" grpId="1" nodeType="after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42" presetClass="path" presetSubtype="0" accel="50000" decel="50000" fill="hold" nodeType="withEffect">
                                  <p:stCondLst>
                                    <p:cond delay="0"/>
                                  </p:stCondLst>
                                  <p:childTnLst>
                                    <p:animMotion origin="layout" path="M 0.62968 0.1257 L 1.24774 0.22917 " pathEditMode="relative" rAng="0" ptsTypes="AA">
                                      <p:cBhvr>
                                        <p:cTn id="39" dur="1000" fill="hold"/>
                                        <p:tgtEl>
                                          <p:spTgt spid="164"/>
                                        </p:tgtEl>
                                        <p:attrNameLst>
                                          <p:attrName>ppt_x</p:attrName>
                                          <p:attrName>ppt_y</p:attrName>
                                        </p:attrNameLst>
                                      </p:cBhvr>
                                      <p:rCtr x="30903"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2" grpId="1"/>
      <p:bldP spid="13" grpId="0"/>
      <p:bldP spid="1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58"/>
          <p:cNvSpPr txBox="1"/>
          <p:nvPr/>
        </p:nvSpPr>
        <p:spPr>
          <a:xfrm>
            <a:off x="6876650" y="2262836"/>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grpSp>
        <p:nvGrpSpPr>
          <p:cNvPr id="79" name="Group 78"/>
          <p:cNvGrpSpPr/>
          <p:nvPr/>
        </p:nvGrpSpPr>
        <p:grpSpPr>
          <a:xfrm>
            <a:off x="3862391" y="1204920"/>
            <a:ext cx="1194604" cy="2232547"/>
            <a:chOff x="3614917" y="1749107"/>
            <a:chExt cx="2429706" cy="4540778"/>
          </a:xfrm>
        </p:grpSpPr>
        <p:pic>
          <p:nvPicPr>
            <p:cNvPr id="69" name="Shape 165"/>
            <p:cNvPicPr preferRelativeResize="0"/>
            <p:nvPr/>
          </p:nvPicPr>
          <p:blipFill>
            <a:blip r:embed="rId3" cstate="screen">
              <a:alphaModFix/>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3614917" y="1749107"/>
              <a:ext cx="2429706" cy="2684752"/>
            </a:xfrm>
            <a:prstGeom prst="rect">
              <a:avLst/>
            </a:prstGeom>
            <a:noFill/>
            <a:ln>
              <a:noFill/>
            </a:ln>
          </p:spPr>
        </p:pic>
        <p:sp>
          <p:nvSpPr>
            <p:cNvPr id="73" name="Rectangle 72"/>
            <p:cNvSpPr/>
            <p:nvPr/>
          </p:nvSpPr>
          <p:spPr>
            <a:xfrm>
              <a:off x="4410241" y="4599720"/>
              <a:ext cx="1076568" cy="1690165"/>
            </a:xfrm>
            <a:prstGeom prst="rect">
              <a:avLst/>
            </a:prstGeom>
          </p:spPr>
          <p:txBody>
            <a:bodyPr wrap="none">
              <a:spAutoFit/>
            </a:bodyPr>
            <a:lstStyle/>
            <a:p>
              <a:pPr algn="ctr"/>
              <a:r>
                <a:rPr lang="en-US" sz="4800" b="1" dirty="0" smtClean="0">
                  <a:solidFill>
                    <a:srgbClr val="989DBA"/>
                  </a:solidFill>
                  <a:latin typeface="Century Gothic" panose="020B0502020202020204" pitchFamily="34" charset="0"/>
                </a:rPr>
                <a:t>1</a:t>
              </a:r>
              <a:endParaRPr lang="en-US" sz="4800" b="1" dirty="0">
                <a:solidFill>
                  <a:srgbClr val="989DBA"/>
                </a:solidFill>
                <a:latin typeface="Century Gothic" panose="020B0502020202020204" pitchFamily="34" charset="0"/>
              </a:endParaRPr>
            </a:p>
          </p:txBody>
        </p:sp>
      </p:grpSp>
      <p:grpSp>
        <p:nvGrpSpPr>
          <p:cNvPr id="78" name="Group 77"/>
          <p:cNvGrpSpPr/>
          <p:nvPr/>
        </p:nvGrpSpPr>
        <p:grpSpPr>
          <a:xfrm>
            <a:off x="1043268" y="1615125"/>
            <a:ext cx="1151005" cy="1797130"/>
            <a:chOff x="1006734" y="2685784"/>
            <a:chExt cx="2207209" cy="3446239"/>
          </a:xfrm>
        </p:grpSpPr>
        <p:pic>
          <p:nvPicPr>
            <p:cNvPr id="70" name="Shape 162"/>
            <p:cNvPicPr preferRelativeResize="0"/>
            <p:nvPr/>
          </p:nvPicPr>
          <p:blipFill>
            <a:blip r:embed="rId4" cstate="screen">
              <a:alphaModFix/>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1006734" y="2685784"/>
              <a:ext cx="2207209" cy="1803942"/>
            </a:xfrm>
            <a:prstGeom prst="rect">
              <a:avLst/>
            </a:prstGeom>
            <a:solidFill>
              <a:schemeClr val="lt1"/>
            </a:solidFill>
            <a:ln>
              <a:noFill/>
            </a:ln>
          </p:spPr>
        </p:pic>
        <p:sp>
          <p:nvSpPr>
            <p:cNvPr id="72" name="Rectangle 71"/>
            <p:cNvSpPr/>
            <p:nvPr/>
          </p:nvSpPr>
          <p:spPr>
            <a:xfrm>
              <a:off x="1536621" y="4538474"/>
              <a:ext cx="1015028" cy="1593549"/>
            </a:xfrm>
            <a:prstGeom prst="rect">
              <a:avLst/>
            </a:prstGeom>
          </p:spPr>
          <p:txBody>
            <a:bodyPr wrap="none">
              <a:spAutoFit/>
            </a:bodyPr>
            <a:lstStyle/>
            <a:p>
              <a:pPr algn="ctr"/>
              <a:r>
                <a:rPr lang="en-US" sz="4800" b="1" dirty="0" smtClean="0">
                  <a:solidFill>
                    <a:srgbClr val="989DBA"/>
                  </a:solidFill>
                  <a:latin typeface="Century Gothic" panose="020B0502020202020204" pitchFamily="34" charset="0"/>
                </a:rPr>
                <a:t>6</a:t>
              </a:r>
              <a:endParaRPr lang="en-US" sz="4800" b="1" dirty="0">
                <a:solidFill>
                  <a:srgbClr val="989DBA"/>
                </a:solidFill>
                <a:latin typeface="Century Gothic" panose="020B0502020202020204" pitchFamily="34" charset="0"/>
              </a:endParaRPr>
            </a:p>
          </p:txBody>
        </p:sp>
      </p:grpSp>
      <p:grpSp>
        <p:nvGrpSpPr>
          <p:cNvPr id="80" name="Group 79"/>
          <p:cNvGrpSpPr/>
          <p:nvPr/>
        </p:nvGrpSpPr>
        <p:grpSpPr>
          <a:xfrm>
            <a:off x="6880169" y="1634272"/>
            <a:ext cx="1241086" cy="1777983"/>
            <a:chOff x="6331508" y="2650401"/>
            <a:chExt cx="2637232" cy="3778108"/>
          </a:xfrm>
        </p:grpSpPr>
        <p:pic>
          <p:nvPicPr>
            <p:cNvPr id="68" name="Shape 164"/>
            <p:cNvPicPr preferRelativeResize="0"/>
            <p:nvPr/>
          </p:nvPicPr>
          <p:blipFill>
            <a:blip r:embed="rId5" cstate="screen">
              <a:alphaModFix/>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6331508" y="2650401"/>
              <a:ext cx="2637232" cy="1985280"/>
            </a:xfrm>
            <a:prstGeom prst="rect">
              <a:avLst/>
            </a:prstGeom>
            <a:noFill/>
            <a:ln>
              <a:noFill/>
            </a:ln>
          </p:spPr>
        </p:pic>
        <p:sp>
          <p:nvSpPr>
            <p:cNvPr id="75" name="Rectangle 74"/>
            <p:cNvSpPr/>
            <p:nvPr/>
          </p:nvSpPr>
          <p:spPr>
            <a:xfrm>
              <a:off x="7087744" y="4662690"/>
              <a:ext cx="1124756" cy="1765819"/>
            </a:xfrm>
            <a:prstGeom prst="rect">
              <a:avLst/>
            </a:prstGeom>
          </p:spPr>
          <p:txBody>
            <a:bodyPr wrap="none">
              <a:spAutoFit/>
            </a:bodyPr>
            <a:lstStyle/>
            <a:p>
              <a:pPr algn="ctr"/>
              <a:r>
                <a:rPr lang="en-US" sz="4800" b="1" dirty="0">
                  <a:solidFill>
                    <a:srgbClr val="989DBA"/>
                  </a:solidFill>
                  <a:latin typeface="Century Gothic" panose="020B0502020202020204" pitchFamily="34" charset="0"/>
                </a:rPr>
                <a:t>7</a:t>
              </a:r>
            </a:p>
          </p:txBody>
        </p:sp>
      </p:grpSp>
      <p:grpSp>
        <p:nvGrpSpPr>
          <p:cNvPr id="2" name="Group 1"/>
          <p:cNvGrpSpPr/>
          <p:nvPr/>
        </p:nvGrpSpPr>
        <p:grpSpPr>
          <a:xfrm>
            <a:off x="549913" y="5792631"/>
            <a:ext cx="854481" cy="730537"/>
            <a:chOff x="738561" y="5752587"/>
            <a:chExt cx="854481" cy="730537"/>
          </a:xfrm>
        </p:grpSpPr>
        <p:sp>
          <p:nvSpPr>
            <p:cNvPr id="61" name="Oval 60"/>
            <p:cNvSpPr/>
            <p:nvPr/>
          </p:nvSpPr>
          <p:spPr>
            <a:xfrm>
              <a:off x="738561" y="5763987"/>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6" cstate="screen">
              <a:duotone>
                <a:prstClr val="black"/>
                <a:schemeClr val="accent3">
                  <a:tint val="45000"/>
                  <a:satMod val="400000"/>
                </a:schemeClr>
              </a:duotone>
              <a:extLst>
                <a:ext uri="{BEBA8EAE-BF5A-486C-A8C5-ECC9F3942E4B}">
                  <a14:imgProps xmlns:a14="http://schemas.microsoft.com/office/drawing/2010/main">
                    <a14:imgLayer r:embed="rId7">
                      <a14:imgEffect>
                        <a14:colorTemperature colorTemp="7795"/>
                      </a14:imgEffect>
                    </a14:imgLayer>
                  </a14:imgProps>
                </a:ext>
                <a:ext uri="{28A0092B-C50C-407E-A947-70E740481C1C}">
                  <a14:useLocalDpi xmlns:a14="http://schemas.microsoft.com/office/drawing/2010/main"/>
                </a:ext>
              </a:extLst>
            </a:blip>
            <a:stretch>
              <a:fillRect/>
            </a:stretch>
          </p:blipFill>
          <p:spPr>
            <a:xfrm rot="21049801">
              <a:off x="868502" y="5752587"/>
              <a:ext cx="724540" cy="681981"/>
            </a:xfrm>
            <a:prstGeom prst="rect">
              <a:avLst/>
            </a:prstGeom>
          </p:spPr>
        </p:pic>
      </p:grpSp>
      <p:grpSp>
        <p:nvGrpSpPr>
          <p:cNvPr id="3" name="Group 2"/>
          <p:cNvGrpSpPr/>
          <p:nvPr/>
        </p:nvGrpSpPr>
        <p:grpSpPr>
          <a:xfrm>
            <a:off x="2873091" y="5787477"/>
            <a:ext cx="834863" cy="843170"/>
            <a:chOff x="3001848" y="5737221"/>
            <a:chExt cx="834863" cy="843170"/>
          </a:xfrm>
        </p:grpSpPr>
        <p:sp>
          <p:nvSpPr>
            <p:cNvPr id="53" name="Oval 52"/>
            <p:cNvSpPr/>
            <p:nvPr/>
          </p:nvSpPr>
          <p:spPr>
            <a:xfrm>
              <a:off x="3057788" y="576694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3001848" y="5737221"/>
              <a:ext cx="834863" cy="843170"/>
              <a:chOff x="2815757" y="1194328"/>
              <a:chExt cx="1534643" cy="1549913"/>
            </a:xfrm>
            <a:solidFill>
              <a:srgbClr val="8B91B2">
                <a:alpha val="25000"/>
              </a:srgbClr>
            </a:solidFill>
          </p:grpSpPr>
          <p:sp>
            <p:nvSpPr>
              <p:cNvPr id="38" name="Parallelogram 37"/>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39" name="Parallelogram 38"/>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40" name="Parallelogram 39"/>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sp>
        <p:nvSpPr>
          <p:cNvPr id="62" name="Shape 134"/>
          <p:cNvSpPr txBox="1"/>
          <p:nvPr/>
        </p:nvSpPr>
        <p:spPr>
          <a:xfrm>
            <a:off x="405559" y="3549463"/>
            <a:ext cx="2178578" cy="1523311"/>
          </a:xfrm>
          <a:prstGeom prst="rect">
            <a:avLst/>
          </a:prstGeom>
          <a:noFill/>
          <a:ln>
            <a:noFill/>
          </a:ln>
        </p:spPr>
        <p:txBody>
          <a:bodyPr lIns="91425" tIns="91425" rIns="91425" bIns="91425" anchor="t" anchorCtr="0">
            <a:noAutofit/>
          </a:bodyPr>
          <a:lstStyle/>
          <a:p>
            <a:pPr marL="274320" lvl="0" algn="ctr">
              <a:lnSpc>
                <a:spcPct val="115000"/>
              </a:lnSpc>
              <a:buSzPct val="110000"/>
            </a:pPr>
            <a:r>
              <a:rPr lang="en-US" sz="2000" dirty="0" smtClean="0">
                <a:latin typeface="Century Gothic" panose="020B0502020202020204" pitchFamily="34" charset="0"/>
              </a:rPr>
              <a:t>Landsat 8 scenes</a:t>
            </a:r>
          </a:p>
          <a:p>
            <a:pPr marL="274320" lvl="0" algn="ctr">
              <a:lnSpc>
                <a:spcPct val="115000"/>
              </a:lnSpc>
              <a:buSzPct val="110000"/>
            </a:pPr>
            <a:r>
              <a:rPr lang="en-US" sz="2000" dirty="0" smtClean="0">
                <a:latin typeface="Century Gothic" panose="020B0502020202020204" pitchFamily="34" charset="0"/>
              </a:rPr>
              <a:t>(OLI &amp; TIRS data) </a:t>
            </a:r>
            <a:endParaRPr lang="en-US" sz="2000" dirty="0">
              <a:latin typeface="Century Gothic" panose="020B0502020202020204" pitchFamily="34" charset="0"/>
            </a:endParaRPr>
          </a:p>
        </p:txBody>
      </p:sp>
      <p:sp>
        <p:nvSpPr>
          <p:cNvPr id="63" name="Shape 134"/>
          <p:cNvSpPr txBox="1"/>
          <p:nvPr/>
        </p:nvSpPr>
        <p:spPr>
          <a:xfrm>
            <a:off x="3220955" y="3555616"/>
            <a:ext cx="2400964" cy="1523311"/>
          </a:xfrm>
          <a:prstGeom prst="rect">
            <a:avLst/>
          </a:prstGeom>
          <a:noFill/>
          <a:ln>
            <a:noFill/>
          </a:ln>
        </p:spPr>
        <p:txBody>
          <a:bodyPr lIns="91425" tIns="91425" rIns="91425" bIns="91425" anchor="t" anchorCtr="0">
            <a:noAutofit/>
          </a:bodyPr>
          <a:lstStyle/>
          <a:p>
            <a:pPr marL="274320" lvl="0" algn="ctr">
              <a:lnSpc>
                <a:spcPct val="115000"/>
              </a:lnSpc>
              <a:buSzPct val="110000"/>
            </a:pPr>
            <a:r>
              <a:rPr lang="en-US" sz="2000" dirty="0" smtClean="0">
                <a:latin typeface="Century Gothic" panose="020B0502020202020204" pitchFamily="34" charset="0"/>
              </a:rPr>
              <a:t>SRTM Digital Elevation Model</a:t>
            </a:r>
            <a:r>
              <a:rPr lang="en-US" sz="2000" dirty="0">
                <a:latin typeface="Century Gothic" panose="020B0502020202020204" pitchFamily="34" charset="0"/>
              </a:rPr>
              <a:t> </a:t>
            </a:r>
            <a:r>
              <a:rPr lang="en-US" sz="2000" dirty="0" smtClean="0">
                <a:latin typeface="Century Gothic" panose="020B0502020202020204" pitchFamily="34" charset="0"/>
              </a:rPr>
              <a:t>(DEM)</a:t>
            </a:r>
          </a:p>
        </p:txBody>
      </p:sp>
      <p:sp>
        <p:nvSpPr>
          <p:cNvPr id="64" name="Shape 134"/>
          <p:cNvSpPr txBox="1"/>
          <p:nvPr/>
        </p:nvSpPr>
        <p:spPr>
          <a:xfrm>
            <a:off x="6187002" y="3549463"/>
            <a:ext cx="2368493" cy="1518053"/>
          </a:xfrm>
          <a:prstGeom prst="rect">
            <a:avLst/>
          </a:prstGeom>
          <a:noFill/>
          <a:ln>
            <a:noFill/>
          </a:ln>
        </p:spPr>
        <p:txBody>
          <a:bodyPr lIns="91425" tIns="91425" rIns="91425" bIns="91425" anchor="t" anchorCtr="0">
            <a:noAutofit/>
          </a:bodyPr>
          <a:lstStyle/>
          <a:p>
            <a:pPr marL="274320" algn="ctr">
              <a:lnSpc>
                <a:spcPct val="115000"/>
              </a:lnSpc>
              <a:buSzPct val="110000"/>
            </a:pPr>
            <a:r>
              <a:rPr lang="en-US" sz="2000" dirty="0" smtClean="0">
                <a:latin typeface="Century Gothic" panose="020B0502020202020204" pitchFamily="34" charset="0"/>
              </a:rPr>
              <a:t>Years of Terra MODIS MOD13Q1 data</a:t>
            </a:r>
          </a:p>
        </p:txBody>
      </p:sp>
      <p:sp>
        <p:nvSpPr>
          <p:cNvPr id="65" name="Rounded Rectangle 64"/>
          <p:cNvSpPr/>
          <p:nvPr/>
        </p:nvSpPr>
        <p:spPr>
          <a:xfrm>
            <a:off x="541028" y="1172302"/>
            <a:ext cx="2178577" cy="4124317"/>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a:off x="3478619" y="1172302"/>
            <a:ext cx="2178577" cy="4124317"/>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a:off x="6411424" y="1172302"/>
            <a:ext cx="2178577" cy="4124317"/>
          </a:xfrm>
          <a:prstGeom prst="round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Data Acquisition</a:t>
            </a:r>
            <a:endParaRPr lang="en-US" sz="4000" b="1" dirty="0" smtClean="0">
              <a:solidFill>
                <a:srgbClr val="1D9A78"/>
              </a:solidFill>
              <a:latin typeface="Century Gothic" panose="020B0502020202020204" pitchFamily="34" charset="0"/>
            </a:endParaRPr>
          </a:p>
        </p:txBody>
      </p:sp>
      <p:grpSp>
        <p:nvGrpSpPr>
          <p:cNvPr id="76" name="Group 75"/>
          <p:cNvGrpSpPr/>
          <p:nvPr/>
        </p:nvGrpSpPr>
        <p:grpSpPr>
          <a:xfrm>
            <a:off x="7817251" y="5812596"/>
            <a:ext cx="834864" cy="761511"/>
            <a:chOff x="7817251" y="5812596"/>
            <a:chExt cx="834864" cy="761511"/>
          </a:xfrm>
        </p:grpSpPr>
        <p:sp>
          <p:nvSpPr>
            <p:cNvPr id="77" name="Oval 76"/>
            <p:cNvSpPr/>
            <p:nvPr/>
          </p:nvSpPr>
          <p:spPr>
            <a:xfrm>
              <a:off x="7872732" y="581259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p:nvPr/>
          </p:nvGrpSpPr>
          <p:grpSpPr>
            <a:xfrm>
              <a:off x="7817251" y="5882804"/>
              <a:ext cx="834864" cy="691303"/>
              <a:chOff x="7558911" y="718795"/>
              <a:chExt cx="834864" cy="691303"/>
            </a:xfrm>
          </p:grpSpPr>
          <p:sp>
            <p:nvSpPr>
              <p:cNvPr id="82" name="Parallelogram 81"/>
              <p:cNvSpPr/>
              <p:nvPr/>
            </p:nvSpPr>
            <p:spPr>
              <a:xfrm>
                <a:off x="7558911" y="815833"/>
                <a:ext cx="834864" cy="594265"/>
              </a:xfrm>
              <a:prstGeom prst="parallelogram">
                <a:avLst/>
              </a:prstGeom>
              <a:solidFill>
                <a:srgbClr val="8B91B2">
                  <a:alpha val="25000"/>
                </a:srgbClr>
              </a:solidFill>
              <a:ln w="12700" cap="flat" cmpd="sng" algn="ctr">
                <a:solidFill>
                  <a:srgbClr val="FFFFFF">
                    <a:alpha val="25000"/>
                  </a:srgbClr>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83" name="Teardrop 82"/>
              <p:cNvSpPr/>
              <p:nvPr/>
            </p:nvSpPr>
            <p:spPr>
              <a:xfrm rot="8100000">
                <a:off x="7856399" y="718795"/>
                <a:ext cx="262626" cy="258290"/>
              </a:xfrm>
              <a:prstGeom prst="teardrop">
                <a:avLst>
                  <a:gd name="adj" fmla="val 121860"/>
                </a:avLst>
              </a:prstGeom>
              <a:solidFill>
                <a:srgbClr val="8B91B2">
                  <a:alpha val="2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84" name="Oval 83"/>
              <p:cNvSpPr/>
              <p:nvPr/>
            </p:nvSpPr>
            <p:spPr>
              <a:xfrm>
                <a:off x="7916976" y="760833"/>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85" name="Straight Connector 84"/>
              <p:cNvCxnSpPr/>
              <p:nvPr/>
            </p:nvCxnSpPr>
            <p:spPr>
              <a:xfrm flipH="1">
                <a:off x="7981364" y="776547"/>
                <a:ext cx="1066" cy="80206"/>
              </a:xfrm>
              <a:prstGeom prst="line">
                <a:avLst/>
              </a:prstGeom>
              <a:ln w="19050">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7977555" y="853208"/>
                <a:ext cx="44624" cy="12307"/>
              </a:xfrm>
              <a:prstGeom prst="line">
                <a:avLst/>
              </a:prstGeom>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87" name="Group 86"/>
          <p:cNvGrpSpPr/>
          <p:nvPr/>
        </p:nvGrpSpPr>
        <p:grpSpPr>
          <a:xfrm>
            <a:off x="5342562" y="5709260"/>
            <a:ext cx="992453" cy="821823"/>
            <a:chOff x="5342562" y="5709260"/>
            <a:chExt cx="992453" cy="821823"/>
          </a:xfrm>
        </p:grpSpPr>
        <p:sp>
          <p:nvSpPr>
            <p:cNvPr id="88" name="Oval 87"/>
            <p:cNvSpPr/>
            <p:nvPr/>
          </p:nvSpPr>
          <p:spPr>
            <a:xfrm>
              <a:off x="5502884" y="581194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5342562" y="5709260"/>
              <a:ext cx="992453" cy="751261"/>
              <a:chOff x="4823046" y="1262428"/>
              <a:chExt cx="1824325" cy="1380966"/>
            </a:xfrm>
            <a:noFill/>
          </p:grpSpPr>
          <p:sp>
            <p:nvSpPr>
              <p:cNvPr id="90" name="Freeform 89"/>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p:nvPr/>
            </p:nvCxnSpPr>
            <p:spPr>
              <a:xfrm>
                <a:off x="4956779" y="1262428"/>
                <a:ext cx="0" cy="1380966"/>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823046" y="2586335"/>
                <a:ext cx="1824325" cy="0"/>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1219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96" y="1661076"/>
            <a:ext cx="1810247" cy="2043021"/>
          </a:xfrm>
          <a:prstGeom prst="rect">
            <a:avLst/>
          </a:prstGeom>
          <a:noFill/>
        </p:spPr>
      </p:pic>
      <p:pic>
        <p:nvPicPr>
          <p:cNvPr id="3" name="Picture 2"/>
          <p:cNvPicPr>
            <a:picLocks noChangeAspect="1"/>
          </p:cNvPicPr>
          <p:nvPr/>
        </p:nvPicPr>
        <p:blipFill>
          <a:blip r:embed="rId4"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7261493" y="1881984"/>
            <a:ext cx="1707453" cy="1822133"/>
          </a:xfrm>
          <a:prstGeom prst="rect">
            <a:avLst/>
          </a:prstGeom>
        </p:spPr>
      </p:pic>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90026" y="1814793"/>
            <a:ext cx="2843023" cy="1885889"/>
          </a:xfrm>
          <a:prstGeom prst="rect">
            <a:avLst/>
          </a:prstGeom>
        </p:spPr>
      </p:pic>
      <p:sp>
        <p:nvSpPr>
          <p:cNvPr id="62" name="TextBox 431"/>
          <p:cNvSpPr txBox="1"/>
          <p:nvPr/>
        </p:nvSpPr>
        <p:spPr>
          <a:xfrm>
            <a:off x="2839457" y="2341105"/>
            <a:ext cx="1028251" cy="1354217"/>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6600" b="1" dirty="0" smtClean="0">
                <a:solidFill>
                  <a:schemeClr val="bg1"/>
                </a:solidFill>
                <a:latin typeface="Century Gothic" panose="020B0502020202020204" pitchFamily="34" charset="0"/>
              </a:rPr>
              <a:t>8</a:t>
            </a:r>
          </a:p>
          <a:p>
            <a:pPr algn="ctr"/>
            <a:endParaRPr lang="en-US" sz="1600" dirty="0">
              <a:solidFill>
                <a:schemeClr val="bg1"/>
              </a:solidFill>
              <a:latin typeface="Century Gothic" panose="020B0502020202020204" pitchFamily="34" charset="0"/>
            </a:endParaRPr>
          </a:p>
        </p:txBody>
      </p:sp>
      <p:sp>
        <p:nvSpPr>
          <p:cNvPr id="63" name="TextBox 431"/>
          <p:cNvSpPr txBox="1"/>
          <p:nvPr/>
        </p:nvSpPr>
        <p:spPr>
          <a:xfrm>
            <a:off x="63964" y="2358250"/>
            <a:ext cx="1758501" cy="1354217"/>
          </a:xfrm>
          <a:prstGeom prst="rect">
            <a:avLst/>
          </a:prstGeom>
          <a:noFill/>
          <a:ln>
            <a:noFill/>
          </a:ln>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6600" b="1" dirty="0">
                <a:ln>
                  <a:solidFill>
                    <a:srgbClr val="5A7160"/>
                  </a:solidFill>
                </a:ln>
                <a:solidFill>
                  <a:schemeClr val="bg1"/>
                </a:solidFill>
                <a:latin typeface="Century Gothic" panose="020B0502020202020204" pitchFamily="34" charset="0"/>
              </a:rPr>
              <a:t>9</a:t>
            </a:r>
            <a:endParaRPr lang="en-US" sz="6600" b="1" dirty="0" smtClean="0">
              <a:ln>
                <a:solidFill>
                  <a:srgbClr val="5A7160"/>
                </a:solidFill>
              </a:ln>
              <a:solidFill>
                <a:schemeClr val="bg1"/>
              </a:solidFill>
              <a:latin typeface="Century Gothic" panose="020B0502020202020204" pitchFamily="34" charset="0"/>
            </a:endParaRPr>
          </a:p>
          <a:p>
            <a:pPr algn="ctr"/>
            <a:endParaRPr lang="en-US" sz="1600" dirty="0">
              <a:solidFill>
                <a:schemeClr val="bg1"/>
              </a:solidFill>
              <a:latin typeface="Century Gothic" panose="020B0502020202020204" pitchFamily="34" charset="0"/>
            </a:endParaRPr>
          </a:p>
        </p:txBody>
      </p:sp>
      <p:sp>
        <p:nvSpPr>
          <p:cNvPr id="64" name="Shape 190"/>
          <p:cNvSpPr txBox="1"/>
          <p:nvPr/>
        </p:nvSpPr>
        <p:spPr>
          <a:xfrm>
            <a:off x="-243535" y="3797394"/>
            <a:ext cx="2448544" cy="610259"/>
          </a:xfrm>
          <a:prstGeom prst="rect">
            <a:avLst/>
          </a:prstGeom>
          <a:noFill/>
          <a:ln>
            <a:noFill/>
          </a:ln>
        </p:spPr>
        <p:txBody>
          <a:bodyPr lIns="91425" tIns="91425" rIns="91425" bIns="91425" anchor="ctr" anchorCtr="0">
            <a:noAutofit/>
          </a:bodyPr>
          <a:lstStyle/>
          <a:p>
            <a:pPr lvl="0" algn="ctr" rtl="0">
              <a:spcBef>
                <a:spcPts val="0"/>
              </a:spcBef>
              <a:buNone/>
            </a:pPr>
            <a:r>
              <a:rPr lang="en-US" sz="2000" b="1" dirty="0" smtClean="0">
                <a:solidFill>
                  <a:srgbClr val="5A7160"/>
                </a:solidFill>
                <a:latin typeface="Century Gothic" panose="020B0502020202020204" pitchFamily="34" charset="0"/>
              </a:rPr>
              <a:t>Vegetation</a:t>
            </a:r>
          </a:p>
          <a:p>
            <a:pPr lvl="0" algn="ctr" rtl="0">
              <a:spcBef>
                <a:spcPts val="0"/>
              </a:spcBef>
              <a:buNone/>
            </a:pPr>
            <a:r>
              <a:rPr lang="en-US" sz="2000" b="1" dirty="0" smtClean="0">
                <a:solidFill>
                  <a:srgbClr val="5A7160"/>
                </a:solidFill>
                <a:latin typeface="Century Gothic" panose="020B0502020202020204" pitchFamily="34" charset="0"/>
              </a:rPr>
              <a:t>indices</a:t>
            </a:r>
          </a:p>
        </p:txBody>
      </p:sp>
      <p:sp>
        <p:nvSpPr>
          <p:cNvPr id="65" name="Shape 190"/>
          <p:cNvSpPr txBox="1"/>
          <p:nvPr/>
        </p:nvSpPr>
        <p:spPr>
          <a:xfrm>
            <a:off x="2107919" y="3801878"/>
            <a:ext cx="2448544" cy="610259"/>
          </a:xfrm>
          <a:prstGeom prst="rect">
            <a:avLst/>
          </a:prstGeom>
          <a:noFill/>
          <a:ln>
            <a:noFill/>
          </a:ln>
        </p:spPr>
        <p:txBody>
          <a:bodyPr lIns="91425" tIns="91425" rIns="91425" bIns="91425" anchor="ctr" anchorCtr="0">
            <a:noAutofit/>
          </a:bodyPr>
          <a:lstStyle/>
          <a:p>
            <a:pPr lvl="0" algn="ctr" rtl="0">
              <a:spcBef>
                <a:spcPts val="0"/>
              </a:spcBef>
              <a:buNone/>
            </a:pPr>
            <a:r>
              <a:rPr lang="en-US" sz="2000" b="1" dirty="0" smtClean="0">
                <a:solidFill>
                  <a:srgbClr val="858BAE"/>
                </a:solidFill>
                <a:latin typeface="Century Gothic" panose="020B0502020202020204" pitchFamily="34" charset="0"/>
              </a:rPr>
              <a:t>Topographic</a:t>
            </a:r>
          </a:p>
          <a:p>
            <a:pPr lvl="0" algn="ctr" rtl="0">
              <a:spcBef>
                <a:spcPts val="0"/>
              </a:spcBef>
              <a:buNone/>
            </a:pPr>
            <a:r>
              <a:rPr lang="en-US" sz="2000" b="1" dirty="0" smtClean="0">
                <a:solidFill>
                  <a:srgbClr val="858BAE"/>
                </a:solidFill>
                <a:latin typeface="Century Gothic" panose="020B0502020202020204" pitchFamily="34" charset="0"/>
              </a:rPr>
              <a:t>indices</a:t>
            </a:r>
          </a:p>
        </p:txBody>
      </p:sp>
      <p:sp>
        <p:nvSpPr>
          <p:cNvPr id="66" name="Shape 190"/>
          <p:cNvSpPr txBox="1"/>
          <p:nvPr/>
        </p:nvSpPr>
        <p:spPr>
          <a:xfrm>
            <a:off x="6868369" y="3798076"/>
            <a:ext cx="2448544" cy="610259"/>
          </a:xfrm>
          <a:prstGeom prst="rect">
            <a:avLst/>
          </a:prstGeom>
          <a:noFill/>
          <a:ln>
            <a:noFill/>
          </a:ln>
        </p:spPr>
        <p:txBody>
          <a:bodyPr lIns="91425" tIns="91425" rIns="91425" bIns="91425" anchor="ctr" anchorCtr="0">
            <a:noAutofit/>
          </a:bodyPr>
          <a:lstStyle/>
          <a:p>
            <a:pPr lvl="0" algn="ctr" rtl="0">
              <a:spcBef>
                <a:spcPts val="0"/>
              </a:spcBef>
              <a:buNone/>
            </a:pPr>
            <a:r>
              <a:rPr lang="en-US" sz="2000" b="1" dirty="0" smtClean="0">
                <a:solidFill>
                  <a:schemeClr val="tx2">
                    <a:lumMod val="50000"/>
                  </a:schemeClr>
                </a:solidFill>
                <a:latin typeface="Century Gothic" panose="020B0502020202020204" pitchFamily="34" charset="0"/>
              </a:rPr>
              <a:t>Phenology</a:t>
            </a:r>
          </a:p>
          <a:p>
            <a:pPr lvl="0" algn="ctr" rtl="0">
              <a:spcBef>
                <a:spcPts val="0"/>
              </a:spcBef>
              <a:buNone/>
            </a:pPr>
            <a:r>
              <a:rPr lang="en-US" sz="2000" b="1" dirty="0" smtClean="0">
                <a:solidFill>
                  <a:schemeClr val="tx2">
                    <a:lumMod val="50000"/>
                  </a:schemeClr>
                </a:solidFill>
                <a:latin typeface="Century Gothic" panose="020B0502020202020204" pitchFamily="34" charset="0"/>
              </a:rPr>
              <a:t>time series</a:t>
            </a:r>
          </a:p>
        </p:txBody>
      </p:sp>
      <p:grpSp>
        <p:nvGrpSpPr>
          <p:cNvPr id="8" name="Group 7"/>
          <p:cNvGrpSpPr/>
          <p:nvPr/>
        </p:nvGrpSpPr>
        <p:grpSpPr>
          <a:xfrm>
            <a:off x="2878309" y="5787477"/>
            <a:ext cx="834863" cy="843170"/>
            <a:chOff x="2878309" y="5787477"/>
            <a:chExt cx="834863" cy="843170"/>
          </a:xfrm>
        </p:grpSpPr>
        <p:sp>
          <p:nvSpPr>
            <p:cNvPr id="61" name="Oval 60"/>
            <p:cNvSpPr/>
            <p:nvPr/>
          </p:nvSpPr>
          <p:spPr>
            <a:xfrm>
              <a:off x="2935641" y="5811393"/>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878309" y="5787477"/>
              <a:ext cx="834863" cy="843170"/>
              <a:chOff x="2815757" y="1194328"/>
              <a:chExt cx="1534643" cy="1549913"/>
            </a:xfrm>
            <a:solidFill>
              <a:srgbClr val="8B91B2"/>
            </a:solidFill>
          </p:grpSpPr>
          <p:sp>
            <p:nvSpPr>
              <p:cNvPr id="32" name="Parallelogram 31"/>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33" name="Parallelogram 32"/>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34" name="Parallelogram 33"/>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grpSp>
        <p:nvGrpSpPr>
          <p:cNvPr id="5" name="Group 4"/>
          <p:cNvGrpSpPr/>
          <p:nvPr/>
        </p:nvGrpSpPr>
        <p:grpSpPr>
          <a:xfrm>
            <a:off x="549260" y="5791535"/>
            <a:ext cx="856190" cy="739590"/>
            <a:chOff x="549260" y="5791535"/>
            <a:chExt cx="856190" cy="739590"/>
          </a:xfrm>
        </p:grpSpPr>
        <p:sp>
          <p:nvSpPr>
            <p:cNvPr id="44" name="Oval 43"/>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p:cNvPicPr>
              <a:picLocks noChangeAspect="1"/>
            </p:cNvPicPr>
            <p:nvPr/>
          </p:nvPicPr>
          <p:blipFill>
            <a:blip r:embed="rId6"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10" name="Group 9"/>
          <p:cNvGrpSpPr/>
          <p:nvPr/>
        </p:nvGrpSpPr>
        <p:grpSpPr>
          <a:xfrm>
            <a:off x="7817251" y="5812596"/>
            <a:ext cx="834864" cy="761511"/>
            <a:chOff x="7817251" y="5812596"/>
            <a:chExt cx="834864" cy="761511"/>
          </a:xfrm>
        </p:grpSpPr>
        <p:sp>
          <p:nvSpPr>
            <p:cNvPr id="48" name="Oval 47"/>
            <p:cNvSpPr/>
            <p:nvPr/>
          </p:nvSpPr>
          <p:spPr>
            <a:xfrm>
              <a:off x="7872732" y="581259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7817251" y="5882804"/>
              <a:ext cx="834864" cy="691303"/>
              <a:chOff x="7558911" y="718795"/>
              <a:chExt cx="834864" cy="691303"/>
            </a:xfrm>
          </p:grpSpPr>
          <p:sp>
            <p:nvSpPr>
              <p:cNvPr id="57" name="Parallelogram 56"/>
              <p:cNvSpPr/>
              <p:nvPr/>
            </p:nvSpPr>
            <p:spPr>
              <a:xfrm>
                <a:off x="7558911" y="815833"/>
                <a:ext cx="834864" cy="594265"/>
              </a:xfrm>
              <a:prstGeom prst="parallelogram">
                <a:avLst/>
              </a:prstGeom>
              <a:solidFill>
                <a:srgbClr val="8B91B2">
                  <a:alpha val="25000"/>
                </a:srgbClr>
              </a:solidFill>
              <a:ln w="12700" cap="flat" cmpd="sng" algn="ctr">
                <a:solidFill>
                  <a:srgbClr val="FFFFFF">
                    <a:alpha val="25000"/>
                  </a:srgbClr>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58" name="Teardrop 57"/>
              <p:cNvSpPr/>
              <p:nvPr/>
            </p:nvSpPr>
            <p:spPr>
              <a:xfrm rot="8100000">
                <a:off x="7856399" y="718795"/>
                <a:ext cx="262626" cy="258290"/>
              </a:xfrm>
              <a:prstGeom prst="teardrop">
                <a:avLst>
                  <a:gd name="adj" fmla="val 121860"/>
                </a:avLst>
              </a:prstGeom>
              <a:solidFill>
                <a:srgbClr val="8B91B2">
                  <a:alpha val="2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59" name="Oval 58"/>
              <p:cNvSpPr/>
              <p:nvPr/>
            </p:nvSpPr>
            <p:spPr>
              <a:xfrm>
                <a:off x="7916976" y="760833"/>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60" name="Straight Connector 59"/>
              <p:cNvCxnSpPr/>
              <p:nvPr/>
            </p:nvCxnSpPr>
            <p:spPr>
              <a:xfrm flipH="1">
                <a:off x="7981364" y="776547"/>
                <a:ext cx="1066" cy="80206"/>
              </a:xfrm>
              <a:prstGeom prst="line">
                <a:avLst/>
              </a:prstGeom>
              <a:ln w="19050">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977555" y="853208"/>
                <a:ext cx="44624" cy="12307"/>
              </a:xfrm>
              <a:prstGeom prst="line">
                <a:avLst/>
              </a:prstGeom>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p:nvGrpSpPr>
        <p:grpSpPr>
          <a:xfrm>
            <a:off x="5342562" y="5709260"/>
            <a:ext cx="992453" cy="821823"/>
            <a:chOff x="5342562" y="5709260"/>
            <a:chExt cx="992453" cy="821823"/>
          </a:xfrm>
        </p:grpSpPr>
        <p:sp>
          <p:nvSpPr>
            <p:cNvPr id="49" name="Oval 48"/>
            <p:cNvSpPr/>
            <p:nvPr/>
          </p:nvSpPr>
          <p:spPr>
            <a:xfrm>
              <a:off x="5502884" y="581194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5342562" y="5709260"/>
              <a:ext cx="992453" cy="751261"/>
              <a:chOff x="4823046" y="1262428"/>
              <a:chExt cx="1824325" cy="1380966"/>
            </a:xfrm>
            <a:noFill/>
          </p:grpSpPr>
          <p:sp>
            <p:nvSpPr>
              <p:cNvPr id="69" name="Freeform 68"/>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4956779" y="1262428"/>
                <a:ext cx="0" cy="1380966"/>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823046" y="2586335"/>
                <a:ext cx="1824325" cy="0"/>
              </a:xfrm>
              <a:prstGeom prst="line">
                <a:avLst/>
              </a:prstGeom>
              <a:grpFill/>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sp>
        <p:nvSpPr>
          <p:cNvPr id="35"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Data Processing</a:t>
            </a:r>
            <a:endParaRPr lang="en-US" sz="4000" b="1" dirty="0" smtClean="0">
              <a:solidFill>
                <a:srgbClr val="1D9A78"/>
              </a:solidFill>
              <a:latin typeface="Century Gothic" panose="020B0502020202020204" pitchFamily="34" charset="0"/>
            </a:endParaRPr>
          </a:p>
        </p:txBody>
      </p:sp>
      <p:sp>
        <p:nvSpPr>
          <p:cNvPr id="39" name="Shape 190"/>
          <p:cNvSpPr txBox="1"/>
          <p:nvPr/>
        </p:nvSpPr>
        <p:spPr>
          <a:xfrm>
            <a:off x="4614515" y="3803448"/>
            <a:ext cx="2448544" cy="610259"/>
          </a:xfrm>
          <a:prstGeom prst="rect">
            <a:avLst/>
          </a:prstGeom>
          <a:noFill/>
          <a:ln>
            <a:noFill/>
          </a:ln>
        </p:spPr>
        <p:txBody>
          <a:bodyPr lIns="91425" tIns="91425" rIns="91425" bIns="91425" anchor="ctr" anchorCtr="0">
            <a:noAutofit/>
          </a:bodyPr>
          <a:lstStyle/>
          <a:p>
            <a:pPr lvl="0" algn="ctr" rtl="0">
              <a:spcBef>
                <a:spcPts val="0"/>
              </a:spcBef>
              <a:buNone/>
            </a:pPr>
            <a:r>
              <a:rPr lang="en-US" sz="2000" b="1" dirty="0" smtClean="0">
                <a:solidFill>
                  <a:srgbClr val="C0BEB0"/>
                </a:solidFill>
                <a:latin typeface="Century Gothic" panose="020B0502020202020204" pitchFamily="34" charset="0"/>
              </a:rPr>
              <a:t>Presence / Absence</a:t>
            </a:r>
          </a:p>
        </p:txBody>
      </p:sp>
      <p:pic>
        <p:nvPicPr>
          <p:cNvPr id="13" name="Picture 1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34640" y="1881984"/>
            <a:ext cx="1408293" cy="1813338"/>
          </a:xfrm>
          <a:prstGeom prst="rect">
            <a:avLst/>
          </a:prstGeom>
        </p:spPr>
      </p:pic>
      <p:sp>
        <p:nvSpPr>
          <p:cNvPr id="14" name="Rounded Rectangle 13"/>
          <p:cNvSpPr/>
          <p:nvPr/>
        </p:nvSpPr>
        <p:spPr>
          <a:xfrm>
            <a:off x="5415314" y="2076967"/>
            <a:ext cx="919701" cy="43053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004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458"/>
          <p:cNvSpPr txBox="1"/>
          <p:nvPr/>
        </p:nvSpPr>
        <p:spPr>
          <a:xfrm>
            <a:off x="6876650" y="2711403"/>
            <a:ext cx="1946858" cy="380081"/>
          </a:xfrm>
          <a:prstGeom prst="rect">
            <a:avLst/>
          </a:prstGeom>
          <a:noFill/>
        </p:spPr>
        <p:txBody>
          <a:bodyPr wrap="square" rtlCol="0">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algn="ctr"/>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grpSp>
        <p:nvGrpSpPr>
          <p:cNvPr id="14" name="Group 13"/>
          <p:cNvGrpSpPr/>
          <p:nvPr/>
        </p:nvGrpSpPr>
        <p:grpSpPr>
          <a:xfrm>
            <a:off x="5345101" y="5716138"/>
            <a:ext cx="992453" cy="821824"/>
            <a:chOff x="5176494" y="5686735"/>
            <a:chExt cx="992453" cy="821824"/>
          </a:xfrm>
        </p:grpSpPr>
        <p:sp>
          <p:nvSpPr>
            <p:cNvPr id="61" name="Oval 60"/>
            <p:cNvSpPr/>
            <p:nvPr/>
          </p:nvSpPr>
          <p:spPr>
            <a:xfrm>
              <a:off x="5336816" y="5789422"/>
              <a:ext cx="719137" cy="719137"/>
            </a:xfrm>
            <a:prstGeom prst="ellipse">
              <a:avLst/>
            </a:prstGeom>
            <a:solidFill>
              <a:schemeClr val="bg1"/>
            </a:solidFill>
            <a:ln w="3175">
              <a:noFill/>
            </a:ln>
            <a:effectLst>
              <a:glow>
                <a:schemeClr val="bg1"/>
              </a:glow>
              <a:outerShdw blurRad="139700" dist="381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176494" y="5686735"/>
              <a:ext cx="992453" cy="751261"/>
              <a:chOff x="4823046" y="1262428"/>
              <a:chExt cx="1824325" cy="1380966"/>
            </a:xfrm>
            <a:noFill/>
          </p:grpSpPr>
          <p:sp>
            <p:nvSpPr>
              <p:cNvPr id="54" name="Freeform 53"/>
              <p:cNvSpPr/>
              <p:nvPr/>
            </p:nvSpPr>
            <p:spPr>
              <a:xfrm>
                <a:off x="5020171" y="1357055"/>
                <a:ext cx="1582920" cy="1172055"/>
              </a:xfrm>
              <a:custGeom>
                <a:avLst/>
                <a:gdLst>
                  <a:gd name="connsiteX0" fmla="*/ 0 w 3664858"/>
                  <a:gd name="connsiteY0" fmla="*/ 2627925 h 2627925"/>
                  <a:gd name="connsiteX1" fmla="*/ 1386115 w 3664858"/>
                  <a:gd name="connsiteY1" fmla="*/ 1749810 h 2627925"/>
                  <a:gd name="connsiteX2" fmla="*/ 2104572 w 3664858"/>
                  <a:gd name="connsiteY2" fmla="*/ 247582 h 2627925"/>
                  <a:gd name="connsiteX3" fmla="*/ 3664858 w 3664858"/>
                  <a:gd name="connsiteY3" fmla="*/ 8096 h 2627925"/>
                  <a:gd name="connsiteX0" fmla="*/ 0 w 3664858"/>
                  <a:gd name="connsiteY0" fmla="*/ 2639095 h 2639095"/>
                  <a:gd name="connsiteX1" fmla="*/ 1603829 w 3664858"/>
                  <a:gd name="connsiteY1" fmla="*/ 2073037 h 2639095"/>
                  <a:gd name="connsiteX2" fmla="*/ 2104572 w 3664858"/>
                  <a:gd name="connsiteY2" fmla="*/ 258752 h 2639095"/>
                  <a:gd name="connsiteX3" fmla="*/ 3664858 w 3664858"/>
                  <a:gd name="connsiteY3" fmla="*/ 19266 h 26390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672115"/>
                  <a:gd name="connsiteY0" fmla="*/ 2435895 h 2435895"/>
                  <a:gd name="connsiteX1" fmla="*/ 1611086 w 3672115"/>
                  <a:gd name="connsiteY1" fmla="*/ 2073037 h 2435895"/>
                  <a:gd name="connsiteX2" fmla="*/ 2111829 w 3672115"/>
                  <a:gd name="connsiteY2" fmla="*/ 258752 h 2435895"/>
                  <a:gd name="connsiteX3" fmla="*/ 3672115 w 3672115"/>
                  <a:gd name="connsiteY3" fmla="*/ 19266 h 2435895"/>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28638 h 2428638"/>
                  <a:gd name="connsiteX1" fmla="*/ 1429658 w 3490687"/>
                  <a:gd name="connsiteY1" fmla="*/ 2073037 h 2428638"/>
                  <a:gd name="connsiteX2" fmla="*/ 1930401 w 3490687"/>
                  <a:gd name="connsiteY2" fmla="*/ 258752 h 2428638"/>
                  <a:gd name="connsiteX3" fmla="*/ 3490687 w 3490687"/>
                  <a:gd name="connsiteY3" fmla="*/ 19266 h 2428638"/>
                  <a:gd name="connsiteX0" fmla="*/ 0 w 3490687"/>
                  <a:gd name="connsiteY0" fmla="*/ 2412273 h 2412273"/>
                  <a:gd name="connsiteX1" fmla="*/ 1429658 w 3490687"/>
                  <a:gd name="connsiteY1" fmla="*/ 2056672 h 2412273"/>
                  <a:gd name="connsiteX2" fmla="*/ 1944915 w 3490687"/>
                  <a:gd name="connsiteY2" fmla="*/ 336729 h 2412273"/>
                  <a:gd name="connsiteX3" fmla="*/ 3490687 w 3490687"/>
                  <a:gd name="connsiteY3" fmla="*/ 2901 h 2412273"/>
                  <a:gd name="connsiteX0" fmla="*/ 0 w 3207658"/>
                  <a:gd name="connsiteY0" fmla="*/ 2335996 h 2335996"/>
                  <a:gd name="connsiteX1" fmla="*/ 1429658 w 3207658"/>
                  <a:gd name="connsiteY1" fmla="*/ 1980395 h 2335996"/>
                  <a:gd name="connsiteX2" fmla="*/ 1944915 w 3207658"/>
                  <a:gd name="connsiteY2" fmla="*/ 260452 h 2335996"/>
                  <a:gd name="connsiteX3" fmla="*/ 3207658 w 3207658"/>
                  <a:gd name="connsiteY3" fmla="*/ 13710 h 2335996"/>
                  <a:gd name="connsiteX0" fmla="*/ 0 w 3207658"/>
                  <a:gd name="connsiteY0" fmla="*/ 2322286 h 2322286"/>
                  <a:gd name="connsiteX1" fmla="*/ 1429658 w 3207658"/>
                  <a:gd name="connsiteY1" fmla="*/ 1966685 h 2322286"/>
                  <a:gd name="connsiteX2" fmla="*/ 1944915 w 3207658"/>
                  <a:gd name="connsiteY2" fmla="*/ 246742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428170 h 2322286"/>
                  <a:gd name="connsiteX3" fmla="*/ 3207658 w 3207658"/>
                  <a:gd name="connsiteY3" fmla="*/ 0 h 2322286"/>
                  <a:gd name="connsiteX0" fmla="*/ 0 w 3207658"/>
                  <a:gd name="connsiteY0" fmla="*/ 2322286 h 2322286"/>
                  <a:gd name="connsiteX1" fmla="*/ 1429658 w 3207658"/>
                  <a:gd name="connsiteY1" fmla="*/ 1966685 h 2322286"/>
                  <a:gd name="connsiteX2" fmla="*/ 1952172 w 3207658"/>
                  <a:gd name="connsiteY2" fmla="*/ 399142 h 2322286"/>
                  <a:gd name="connsiteX3" fmla="*/ 3207658 w 3207658"/>
                  <a:gd name="connsiteY3" fmla="*/ 0 h 2322286"/>
                </a:gdLst>
                <a:ahLst/>
                <a:cxnLst>
                  <a:cxn ang="0">
                    <a:pos x="connsiteX0" y="connsiteY0"/>
                  </a:cxn>
                  <a:cxn ang="0">
                    <a:pos x="connsiteX1" y="connsiteY1"/>
                  </a:cxn>
                  <a:cxn ang="0">
                    <a:pos x="connsiteX2" y="connsiteY2"/>
                  </a:cxn>
                  <a:cxn ang="0">
                    <a:pos x="connsiteX3" y="connsiteY3"/>
                  </a:cxn>
                </a:cxnLst>
                <a:rect l="l" t="t" r="r" b="b"/>
                <a:pathLst>
                  <a:path w="3207658" h="2322286">
                    <a:moveTo>
                      <a:pt x="0" y="2322286"/>
                    </a:moveTo>
                    <a:cubicBezTo>
                      <a:pt x="452362" y="2299304"/>
                      <a:pt x="1104296" y="2287209"/>
                      <a:pt x="1429658" y="1966685"/>
                    </a:cubicBezTo>
                    <a:cubicBezTo>
                      <a:pt x="1755020" y="1646161"/>
                      <a:pt x="1655839" y="726923"/>
                      <a:pt x="1952172" y="399142"/>
                    </a:cubicBezTo>
                    <a:cubicBezTo>
                      <a:pt x="2248505" y="71361"/>
                      <a:pt x="2960915" y="47171"/>
                      <a:pt x="3207658" y="0"/>
                    </a:cubicBezTo>
                  </a:path>
                </a:pathLst>
              </a:custGeom>
              <a:grpFill/>
              <a:ln w="76200">
                <a:solidFill>
                  <a:srgbClr val="8B91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4956779" y="1262428"/>
                <a:ext cx="0" cy="1380966"/>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23046" y="2586335"/>
                <a:ext cx="1824325" cy="0"/>
              </a:xfrm>
              <a:prstGeom prst="line">
                <a:avLst/>
              </a:prstGeom>
              <a:grpFill/>
              <a:ln w="28575">
                <a:solidFill>
                  <a:srgbClr val="8B91B2"/>
                </a:solidFill>
              </a:ln>
            </p:spPr>
            <p:style>
              <a:lnRef idx="1">
                <a:schemeClr val="accent1"/>
              </a:lnRef>
              <a:fillRef idx="0">
                <a:schemeClr val="accent1"/>
              </a:fillRef>
              <a:effectRef idx="0">
                <a:schemeClr val="accent1"/>
              </a:effectRef>
              <a:fontRef idx="minor">
                <a:schemeClr val="tx1"/>
              </a:fontRef>
            </p:style>
          </p:cxnSp>
        </p:grpSp>
      </p:gr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2034" y="933092"/>
            <a:ext cx="7778427" cy="4507331"/>
          </a:xfrm>
          <a:prstGeom prst="rect">
            <a:avLst/>
          </a:prstGeom>
        </p:spPr>
      </p:pic>
      <p:sp>
        <p:nvSpPr>
          <p:cNvPr id="9" name="TextBox 8"/>
          <p:cNvSpPr txBox="1"/>
          <p:nvPr/>
        </p:nvSpPr>
        <p:spPr>
          <a:xfrm>
            <a:off x="712034" y="1014941"/>
            <a:ext cx="863898" cy="707886"/>
          </a:xfrm>
          <a:prstGeom prst="rect">
            <a:avLst/>
          </a:prstGeom>
          <a:noFill/>
        </p:spPr>
        <p:txBody>
          <a:bodyPr wrap="square" rtlCol="0">
            <a:spAutoFit/>
          </a:bodyPr>
          <a:lstStyle/>
          <a:p>
            <a:r>
              <a:rPr lang="en-US" sz="2000" b="1" dirty="0" smtClean="0">
                <a:solidFill>
                  <a:schemeClr val="bg1"/>
                </a:solidFill>
                <a:latin typeface="Century Gothic" panose="020B0502020202020204" pitchFamily="34" charset="0"/>
              </a:rPr>
              <a:t>Input Data</a:t>
            </a:r>
            <a:endParaRPr lang="en-US" sz="2000" b="1" dirty="0">
              <a:solidFill>
                <a:schemeClr val="bg1"/>
              </a:solidFill>
              <a:latin typeface="Century Gothic" panose="020B0502020202020204" pitchFamily="34" charset="0"/>
            </a:endParaRPr>
          </a:p>
        </p:txBody>
      </p:sp>
      <p:sp>
        <p:nvSpPr>
          <p:cNvPr id="10" name="TextBox 9"/>
          <p:cNvSpPr txBox="1"/>
          <p:nvPr/>
        </p:nvSpPr>
        <p:spPr>
          <a:xfrm>
            <a:off x="899599" y="2307125"/>
            <a:ext cx="1505349" cy="707886"/>
          </a:xfrm>
          <a:prstGeom prst="rect">
            <a:avLst/>
          </a:prstGeom>
          <a:noFill/>
        </p:spPr>
        <p:txBody>
          <a:bodyPr wrap="square" rtlCol="0">
            <a:spAutoFit/>
          </a:bodyPr>
          <a:lstStyle/>
          <a:p>
            <a:r>
              <a:rPr lang="en-US" sz="2000" b="1" dirty="0" smtClean="0">
                <a:solidFill>
                  <a:schemeClr val="bg1"/>
                </a:solidFill>
                <a:latin typeface="Century Gothic" panose="020B0502020202020204" pitchFamily="34" charset="0"/>
              </a:rPr>
              <a:t>Processing</a:t>
            </a:r>
          </a:p>
          <a:p>
            <a:r>
              <a:rPr lang="en-US" sz="2000" b="1" dirty="0" smtClean="0">
                <a:solidFill>
                  <a:schemeClr val="bg1"/>
                </a:solidFill>
                <a:latin typeface="Century Gothic" panose="020B0502020202020204" pitchFamily="34" charset="0"/>
              </a:rPr>
              <a:t>Steps</a:t>
            </a:r>
            <a:endParaRPr lang="en-US" sz="2000" b="1" dirty="0">
              <a:solidFill>
                <a:schemeClr val="bg1"/>
              </a:solidFill>
              <a:latin typeface="Century Gothic" panose="020B0502020202020204" pitchFamily="34" charset="0"/>
            </a:endParaRPr>
          </a:p>
        </p:txBody>
      </p:sp>
      <p:sp>
        <p:nvSpPr>
          <p:cNvPr id="11" name="TextBox 10"/>
          <p:cNvSpPr txBox="1"/>
          <p:nvPr/>
        </p:nvSpPr>
        <p:spPr>
          <a:xfrm>
            <a:off x="2873091" y="3878975"/>
            <a:ext cx="1342654" cy="400110"/>
          </a:xfrm>
          <a:prstGeom prst="rect">
            <a:avLst/>
          </a:prstGeom>
          <a:noFill/>
        </p:spPr>
        <p:txBody>
          <a:bodyPr wrap="square" rtlCol="0">
            <a:spAutoFit/>
          </a:bodyPr>
          <a:lstStyle/>
          <a:p>
            <a:r>
              <a:rPr lang="en-US" sz="2000" b="1" dirty="0" smtClean="0">
                <a:solidFill>
                  <a:schemeClr val="bg1"/>
                </a:solidFill>
                <a:latin typeface="Century Gothic" panose="020B0502020202020204" pitchFamily="34" charset="0"/>
              </a:rPr>
              <a:t>Models</a:t>
            </a:r>
            <a:endParaRPr lang="en-US" sz="2000" b="1" dirty="0">
              <a:solidFill>
                <a:schemeClr val="bg1"/>
              </a:solidFill>
              <a:latin typeface="Century Gothic" panose="020B0502020202020204" pitchFamily="34" charset="0"/>
            </a:endParaRPr>
          </a:p>
        </p:txBody>
      </p:sp>
      <p:sp>
        <p:nvSpPr>
          <p:cNvPr id="13" name="TextBox 12"/>
          <p:cNvSpPr txBox="1"/>
          <p:nvPr/>
        </p:nvSpPr>
        <p:spPr>
          <a:xfrm>
            <a:off x="6892840" y="2468974"/>
            <a:ext cx="1510019" cy="400110"/>
          </a:xfrm>
          <a:prstGeom prst="rect">
            <a:avLst/>
          </a:prstGeom>
          <a:noFill/>
        </p:spPr>
        <p:txBody>
          <a:bodyPr wrap="square" rtlCol="0">
            <a:spAutoFit/>
          </a:bodyPr>
          <a:lstStyle/>
          <a:p>
            <a:r>
              <a:rPr lang="en-US" sz="2000" b="1" dirty="0" smtClean="0">
                <a:solidFill>
                  <a:schemeClr val="bg1"/>
                </a:solidFill>
                <a:latin typeface="Century Gothic" panose="020B0502020202020204" pitchFamily="34" charset="0"/>
              </a:rPr>
              <a:t>Results</a:t>
            </a:r>
            <a:endParaRPr lang="en-US" sz="2000" b="1" dirty="0">
              <a:solidFill>
                <a:schemeClr val="bg1"/>
              </a:solidFill>
              <a:latin typeface="Century Gothic" panose="020B0502020202020204" pitchFamily="34" charset="0"/>
            </a:endParaRPr>
          </a:p>
        </p:txBody>
      </p:sp>
      <p:sp>
        <p:nvSpPr>
          <p:cNvPr id="37" name="Shape 190"/>
          <p:cNvSpPr txBox="1"/>
          <p:nvPr/>
        </p:nvSpPr>
        <p:spPr>
          <a:xfrm>
            <a:off x="267224" y="176129"/>
            <a:ext cx="7036216" cy="610259"/>
          </a:xfrm>
          <a:prstGeom prst="rect">
            <a:avLst/>
          </a:prstGeom>
          <a:noFill/>
          <a:ln>
            <a:noFill/>
          </a:ln>
        </p:spPr>
        <p:txBody>
          <a:bodyPr lIns="91425" tIns="91425" rIns="91425" bIns="91425" anchor="ctr" anchorCtr="0">
            <a:noAutofit/>
          </a:bodyPr>
          <a:lstStyle/>
          <a:p>
            <a:pPr lvl="0"/>
            <a:r>
              <a:rPr lang="en-US" sz="4000" b="1" kern="1200" dirty="0" smtClean="0">
                <a:solidFill>
                  <a:srgbClr val="2E8652"/>
                </a:solidFill>
                <a:latin typeface="Century Gothic"/>
                <a:ea typeface="+mn-ea"/>
                <a:cs typeface="+mn-cs"/>
              </a:rPr>
              <a:t>Modeling-SAHM</a:t>
            </a:r>
            <a:endParaRPr lang="en-US" sz="4000" b="1" dirty="0" smtClean="0">
              <a:solidFill>
                <a:srgbClr val="1D9A78"/>
              </a:solidFill>
              <a:latin typeface="Century Gothic" panose="020B0502020202020204" pitchFamily="34" charset="0"/>
            </a:endParaRPr>
          </a:p>
        </p:txBody>
      </p:sp>
      <p:grpSp>
        <p:nvGrpSpPr>
          <p:cNvPr id="52" name="Group 51"/>
          <p:cNvGrpSpPr/>
          <p:nvPr/>
        </p:nvGrpSpPr>
        <p:grpSpPr>
          <a:xfrm>
            <a:off x="549260" y="5791535"/>
            <a:ext cx="856190" cy="739590"/>
            <a:chOff x="549260" y="5791535"/>
            <a:chExt cx="856190" cy="739590"/>
          </a:xfrm>
        </p:grpSpPr>
        <p:sp>
          <p:nvSpPr>
            <p:cNvPr id="53" name="Oval 52"/>
            <p:cNvSpPr/>
            <p:nvPr/>
          </p:nvSpPr>
          <p:spPr>
            <a:xfrm>
              <a:off x="549260" y="5811988"/>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rot="21049801">
              <a:off x="680910" y="5791535"/>
              <a:ext cx="724540" cy="681981"/>
            </a:xfrm>
            <a:prstGeom prst="rect">
              <a:avLst/>
            </a:prstGeom>
          </p:spPr>
        </p:pic>
      </p:grpSp>
      <p:grpSp>
        <p:nvGrpSpPr>
          <p:cNvPr id="59" name="Group 58"/>
          <p:cNvGrpSpPr/>
          <p:nvPr/>
        </p:nvGrpSpPr>
        <p:grpSpPr>
          <a:xfrm>
            <a:off x="7817251" y="5812596"/>
            <a:ext cx="834864" cy="761511"/>
            <a:chOff x="7817251" y="5812596"/>
            <a:chExt cx="834864" cy="761511"/>
          </a:xfrm>
        </p:grpSpPr>
        <p:sp>
          <p:nvSpPr>
            <p:cNvPr id="60" name="Oval 59"/>
            <p:cNvSpPr/>
            <p:nvPr/>
          </p:nvSpPr>
          <p:spPr>
            <a:xfrm>
              <a:off x="7872732" y="581259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7817251" y="5882804"/>
              <a:ext cx="834864" cy="691303"/>
              <a:chOff x="7558911" y="718795"/>
              <a:chExt cx="834864" cy="691303"/>
            </a:xfrm>
          </p:grpSpPr>
          <p:sp>
            <p:nvSpPr>
              <p:cNvPr id="63" name="Parallelogram 62"/>
              <p:cNvSpPr/>
              <p:nvPr/>
            </p:nvSpPr>
            <p:spPr>
              <a:xfrm>
                <a:off x="7558911" y="815833"/>
                <a:ext cx="834864" cy="594265"/>
              </a:xfrm>
              <a:prstGeom prst="parallelogram">
                <a:avLst/>
              </a:prstGeom>
              <a:solidFill>
                <a:srgbClr val="8B91B2">
                  <a:alpha val="25000"/>
                </a:srgbClr>
              </a:solidFill>
              <a:ln w="12700" cap="flat" cmpd="sng" algn="ctr">
                <a:solidFill>
                  <a:srgbClr val="FFFFFF">
                    <a:alpha val="25000"/>
                  </a:srgbClr>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65" name="Teardrop 64"/>
              <p:cNvSpPr/>
              <p:nvPr/>
            </p:nvSpPr>
            <p:spPr>
              <a:xfrm rot="8100000">
                <a:off x="7856399" y="718795"/>
                <a:ext cx="262626" cy="258290"/>
              </a:xfrm>
              <a:prstGeom prst="teardrop">
                <a:avLst>
                  <a:gd name="adj" fmla="val 121860"/>
                </a:avLst>
              </a:prstGeom>
              <a:solidFill>
                <a:srgbClr val="8B91B2">
                  <a:alpha val="2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sp>
            <p:nvSpPr>
              <p:cNvPr id="66" name="Oval 65"/>
              <p:cNvSpPr/>
              <p:nvPr/>
            </p:nvSpPr>
            <p:spPr>
              <a:xfrm>
                <a:off x="7916976" y="760833"/>
                <a:ext cx="153250" cy="1506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a:p>
            </p:txBody>
          </p:sp>
          <p:cxnSp>
            <p:nvCxnSpPr>
              <p:cNvPr id="67" name="Straight Connector 66"/>
              <p:cNvCxnSpPr/>
              <p:nvPr/>
            </p:nvCxnSpPr>
            <p:spPr>
              <a:xfrm flipH="1">
                <a:off x="7981364" y="776547"/>
                <a:ext cx="1066" cy="80206"/>
              </a:xfrm>
              <a:prstGeom prst="line">
                <a:avLst/>
              </a:prstGeom>
              <a:ln w="19050">
                <a:solidFill>
                  <a:srgbClr val="8B91B2">
                    <a:alpha val="25000"/>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977555" y="853208"/>
                <a:ext cx="44624" cy="12307"/>
              </a:xfrm>
              <a:prstGeom prst="line">
                <a:avLst/>
              </a:prstGeom>
              <a:ln w="28575">
                <a:solidFill>
                  <a:srgbClr val="8B91B2">
                    <a:alpha val="25000"/>
                  </a:srgbClr>
                </a:solidFill>
              </a:ln>
            </p:spPr>
            <p:style>
              <a:lnRef idx="1">
                <a:schemeClr val="accent1"/>
              </a:lnRef>
              <a:fillRef idx="0">
                <a:schemeClr val="accent1"/>
              </a:fillRef>
              <a:effectRef idx="0">
                <a:schemeClr val="accent1"/>
              </a:effectRef>
              <a:fontRef idx="minor">
                <a:schemeClr val="tx1"/>
              </a:fontRef>
            </p:style>
          </p:cxnSp>
        </p:grpSp>
      </p:grpSp>
      <p:grpSp>
        <p:nvGrpSpPr>
          <p:cNvPr id="75" name="Group 74"/>
          <p:cNvGrpSpPr/>
          <p:nvPr/>
        </p:nvGrpSpPr>
        <p:grpSpPr>
          <a:xfrm>
            <a:off x="2873091" y="5787477"/>
            <a:ext cx="834863" cy="843170"/>
            <a:chOff x="3001848" y="5737221"/>
            <a:chExt cx="834863" cy="843170"/>
          </a:xfrm>
        </p:grpSpPr>
        <p:sp>
          <p:nvSpPr>
            <p:cNvPr id="76" name="Oval 75"/>
            <p:cNvSpPr/>
            <p:nvPr/>
          </p:nvSpPr>
          <p:spPr>
            <a:xfrm>
              <a:off x="3057788" y="5766946"/>
              <a:ext cx="719137" cy="719137"/>
            </a:xfrm>
            <a:prstGeom prst="ellipse">
              <a:avLst/>
            </a:prstGeom>
            <a:solidFill>
              <a:schemeClr val="bg1"/>
            </a:solidFill>
            <a:ln w="3175">
              <a:solidFill>
                <a:schemeClr val="accent1">
                  <a:shade val="50000"/>
                  <a:alpha val="25000"/>
                </a:schemeClr>
              </a:solidFill>
            </a:ln>
            <a:effectLst>
              <a:glow>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3001848" y="5737221"/>
              <a:ext cx="834863" cy="843170"/>
              <a:chOff x="2815757" y="1194328"/>
              <a:chExt cx="1534643" cy="1549913"/>
            </a:xfrm>
            <a:solidFill>
              <a:srgbClr val="8B91B2">
                <a:alpha val="25000"/>
              </a:srgbClr>
            </a:solidFill>
          </p:grpSpPr>
          <p:sp>
            <p:nvSpPr>
              <p:cNvPr id="78" name="Parallelogram 77"/>
              <p:cNvSpPr/>
              <p:nvPr/>
            </p:nvSpPr>
            <p:spPr>
              <a:xfrm>
                <a:off x="2815757" y="1651865"/>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79" name="Parallelogram 78"/>
              <p:cNvSpPr/>
              <p:nvPr/>
            </p:nvSpPr>
            <p:spPr>
              <a:xfrm>
                <a:off x="2815757" y="1423680"/>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sp>
            <p:nvSpPr>
              <p:cNvPr id="80" name="Parallelogram 79"/>
              <p:cNvSpPr/>
              <p:nvPr/>
            </p:nvSpPr>
            <p:spPr>
              <a:xfrm>
                <a:off x="2815757" y="1194328"/>
                <a:ext cx="1534643" cy="1092376"/>
              </a:xfrm>
              <a:prstGeom prst="parallelogram">
                <a:avLst/>
              </a:prstGeom>
              <a:grpFill/>
              <a:ln w="12700" cap="flat" cmpd="sng" algn="ctr">
                <a:solidFill>
                  <a:schemeClr val="bg1"/>
                </a:solidFill>
                <a:prstDash val="solid"/>
                <a:miter lim="800000"/>
              </a:ln>
              <a:effectLst/>
              <a:scene3d>
                <a:camera prst="isometricOffAxis2Top"/>
                <a:lightRig rig="balanced" dir="t">
                  <a:rot lat="0" lon="0" rev="8700000"/>
                </a:lightRig>
              </a:scene3d>
              <a:sp3d>
                <a:extrusionClr>
                  <a:srgbClr val="FFFFFF"/>
                </a:extrusionClr>
              </a:sp3d>
            </p:spPr>
            <p:txBody>
              <a:bodyPr rtlCol="0" anchor="ct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marL="0" marR="0" lvl="0" indent="0" algn="ctr" defTabSz="3072384" eaLnBrk="1" fontAlgn="auto" latinLnBrk="0" hangingPunct="1">
                  <a:lnSpc>
                    <a:spcPct val="100000"/>
                  </a:lnSpc>
                  <a:spcBef>
                    <a:spcPts val="0"/>
                  </a:spcBef>
                  <a:spcAft>
                    <a:spcPts val="0"/>
                  </a:spcAft>
                  <a:buClrTx/>
                  <a:buSzTx/>
                  <a:buFontTx/>
                  <a:buNone/>
                  <a:tabLst/>
                  <a:defRPr/>
                </a:pPr>
                <a:endParaRPr kumimoji="0" lang="en-US" sz="6048" b="0" i="0" u="none" strike="noStrike" kern="0" cap="none" spc="0" normalizeH="0" baseline="0" noProof="0">
                  <a:ln>
                    <a:noFill/>
                  </a:ln>
                  <a:solidFill>
                    <a:srgbClr val="FFFFFF"/>
                  </a:solidFill>
                  <a:effectLst/>
                  <a:uLnTx/>
                  <a:uFillTx/>
                  <a:latin typeface="Garamond"/>
                  <a:ea typeface="+mn-ea"/>
                  <a:cs typeface="+mn-cs"/>
                </a:endParaRPr>
              </a:p>
            </p:txBody>
          </p:sp>
        </p:grpSp>
      </p:grpSp>
      <p:sp>
        <p:nvSpPr>
          <p:cNvPr id="3" name="Left Bracket 2"/>
          <p:cNvSpPr/>
          <p:nvPr/>
        </p:nvSpPr>
        <p:spPr>
          <a:xfrm>
            <a:off x="1527811" y="1013460"/>
            <a:ext cx="48122" cy="687989"/>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Left Bracket 37"/>
          <p:cNvSpPr/>
          <p:nvPr/>
        </p:nvSpPr>
        <p:spPr>
          <a:xfrm>
            <a:off x="2417855" y="1873013"/>
            <a:ext cx="64312" cy="1549873"/>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Left Bracket 38"/>
          <p:cNvSpPr/>
          <p:nvPr/>
        </p:nvSpPr>
        <p:spPr>
          <a:xfrm>
            <a:off x="3950933" y="3478097"/>
            <a:ext cx="64312" cy="1352984"/>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Left Bracket 39"/>
          <p:cNvSpPr/>
          <p:nvPr/>
        </p:nvSpPr>
        <p:spPr>
          <a:xfrm rot="5400000">
            <a:off x="7371622" y="2482498"/>
            <a:ext cx="68484" cy="1110056"/>
          </a:xfrm>
          <a:prstGeom prst="leftBracket">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7736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TotalTime>
  <Words>3070</Words>
  <Application>Microsoft Office PowerPoint</Application>
  <PresentationFormat>On-screen Show (4:3)</PresentationFormat>
  <Paragraphs>253</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Century Gothic</vt:lpstr>
      <vt:lpstr>Garamond</vt:lpstr>
      <vt:lpstr>Helvetica Neue</vt:lpstr>
      <vt:lpstr>Questrial</vt:lpstr>
      <vt:lpstr>Times New Roman</vt:lpstr>
      <vt:lpstr>Verdana</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nrel</dc:creator>
  <cp:lastModifiedBy>Darin Schulte</cp:lastModifiedBy>
  <cp:revision>266</cp:revision>
  <dcterms:modified xsi:type="dcterms:W3CDTF">2015-11-19T20:47:55Z</dcterms:modified>
</cp:coreProperties>
</file>