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ne, Tiffani N. (LARC-E3)[SSAI DEVELOP]" initials="TNO" lastIdx="3" clrIdx="0"/>
  <p:cmAuthor id="1" name="anguyen7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734"/>
    <a:srgbClr val="6BAB48"/>
    <a:srgbClr val="75B552"/>
    <a:srgbClr val="0F6FC6"/>
    <a:srgbClr val="0565BC"/>
    <a:srgbClr val="2D8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8" autoAdjust="0"/>
    <p:restoredTop sz="80908" autoAdjust="0"/>
  </p:normalViewPr>
  <p:slideViewPr>
    <p:cSldViewPr snapToGrid="0">
      <p:cViewPr>
        <p:scale>
          <a:sx n="100" d="100"/>
          <a:sy n="100" d="100"/>
        </p:scale>
        <p:origin x="7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8B51-35E9-40F4-B6CB-5B57B1B95F2F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3EFF-DA8A-4C35-B5B7-1D460C7A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[Tiffani]</a:t>
            </a:r>
            <a:r>
              <a:rPr lang="en-US" baseline="0" dirty="0" smtClean="0"/>
              <a:t> My name is Tiffani Orne. I’m a recent graduate of Liberty University where I majored in psychology.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[Emily] My name is Emily Gotschalk. I’m a biology major at Christopher Newport University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[Eric]</a:t>
            </a:r>
            <a:r>
              <a:rPr lang="en-US" baseline="0" dirty="0" smtClean="0"/>
              <a:t> </a:t>
            </a:r>
            <a:r>
              <a:rPr lang="en-US" dirty="0" smtClean="0"/>
              <a:t>My name is Eric Dombrowsky</a:t>
            </a:r>
            <a:r>
              <a:rPr lang="en-US" baseline="0" dirty="0" smtClean="0"/>
              <a:t>. I’m an economics major at Christopher Newport University, and we are the Great Plains Agriculture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[Eric]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focused on the Great Plains region of the United States. The GP region encompasses a large portion of the American Midwest, stretching from Canada to Mexico.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team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partnered with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Justin Derner of the USDA Agricultural Research Services Rangeland Resources Research Unit. The USDA currently uses products like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VegDRI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US Drought Monitor to determine drought severity. 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Drought Severity Index developed by the Summer GP Agriculture Team, we looked at the growing season for recent years of major drought.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[Eric]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80% of the GP is used for agriculture and dryland farming.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Further, its rangeland is extensively used for livestock grazing, wildlife habitat, watershed protection, recreation, ecotourism, and fee hunting.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in 2011, the region has been faced with severe drought. For example,  in the years 2011 and 2012,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 alone has lost over $400 million worth of production, primarily due to loss of crops 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livestock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Many counties across the region qualify for federal drought assistance, and at this point the USDA has diverted approximately $30 million to assist farmers and ranchers affected by the drought.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implications of severe drought are far reaching, and could lead to nationwide increases in food prices for products such as beef, pork, poultry, and dairy.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because the US is such a large player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global food production, food prices could not only rise in the U.S., but also throughout the world.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6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[Tiffani]</a:t>
            </a:r>
          </a:p>
          <a:p>
            <a:endParaRPr lang="en-US" dirty="0" smtClean="0"/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Summer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 Agriculture team developed a Drought Severity Index for Colorado and Wyoming.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objective of this study was to expand that DSI throughout the entire GP region. The current project also used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precipitation over 180 days rather than the 30 day period used previously.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sought to provide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partner with a sustainable methodology in order to continue using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DSI to monitor drought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local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[Tiffani]</a:t>
            </a:r>
          </a:p>
          <a:p>
            <a:endParaRPr lang="en-US" dirty="0" smtClean="0"/>
          </a:p>
          <a:p>
            <a:pPr rtl="0" fontAlgn="base"/>
            <a:r>
              <a:rPr lang="en-US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Acquisition</a:t>
            </a:r>
            <a:endParaRPr lang="en-US" sz="1200" b="1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NASA and NOAA satellite products were used to collect data for this project. 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Aqua MODIS Land Surface Temperature product and the Terra MODIS Surface Reflectance product were collected from the USGS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GloVIS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website. MODIS data were collected from March through October for the years 2011 through 2013.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 MPE precipitation data were collected from the NWS Advanced Hydrologic Prediction Service. Daily values were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aquired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September 2010 through September 2013.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shapefile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downloaded from the USGS showing regions of the United States.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Processing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ERDAS Imagine was used to edit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shapefile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only include the GP region.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MODIS data tiles were mosaicked into a single file for each day, and then clipped to the GP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shapefile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 MODIS surface reflectance data were used to calculate the Normalized Difference Vegetation Index, or NDVI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python script was used to calculate 180 day precipitation totals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Analysis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initial processing was completed, the raster calculator tool in ArcGIS was used to calculate the Drought Severity Index throughout the region using land surface temperature, precipitation, and NDVI.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[Tiffani]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slide shows the results of the drought severity</a:t>
            </a:r>
            <a:r>
              <a:rPr lang="en-US" baseline="0" dirty="0" smtClean="0"/>
              <a:t> index on July 12, 2012 and 2013. An increase can be seen in severity in the central part of the region, while a decrease is seen in the southern portion.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[Emily]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Utilizing the DSI provides local-scale drought severity information for an entire region.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Precipitation accounted for half of the DSI equation. 180-day totals allowed for the effects of precipitation from a previous season.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Maps and methodologies were provided to the project partner</a:t>
            </a:r>
            <a:r>
              <a:rPr lang="en-US" baseline="0" dirty="0"/>
              <a:t> </a:t>
            </a:r>
            <a:r>
              <a:rPr lang="en-US" baseline="0" dirty="0" smtClean="0"/>
              <a:t>to equip them to continue using the DSI to monitor drought and provide up-to-date information to farmers, ranchers, and land managers. The US Drought Monitor and </a:t>
            </a:r>
            <a:r>
              <a:rPr lang="en-US" baseline="0" dirty="0" err="1" smtClean="0"/>
              <a:t>VegDRI</a:t>
            </a:r>
            <a:r>
              <a:rPr lang="en-US" baseline="0" dirty="0" smtClean="0"/>
              <a:t> provide drought severity information as well but at a much broader scale than the DSI we are providing.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[Emily]</a:t>
            </a:r>
          </a:p>
          <a:p>
            <a:endParaRPr lang="en-US" dirty="0" smtClean="0"/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future project could incorporate more data to the index, specifically the years prior to 2011 and years after 2013.  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 of previous years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allow users to see the difference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results between drought and non-drought years. Continuing to track drought severity in the future would allow users to determine w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hether management practices are accomplishing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objective.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for a future project would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to adjust the coefficients in the DSI to allow for a more accurate reading.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would increase uniformity and accuracy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local level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[Emily]</a:t>
            </a:r>
          </a:p>
          <a:p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finish, we would like to thank the many people who helped us complete this project:</a:t>
            </a:r>
          </a:p>
          <a:p>
            <a:r>
              <a:rPr lang="en-US" baseline="0" dirty="0" smtClean="0"/>
              <a:t>--Our science advisor, Dr. Ross</a:t>
            </a:r>
          </a:p>
          <a:p>
            <a:r>
              <a:rPr lang="en-US" baseline="0" dirty="0" smtClean="0"/>
              <a:t>--Our project partner, Dr. Justin Derner</a:t>
            </a:r>
          </a:p>
          <a:p>
            <a:r>
              <a:rPr lang="en-US" baseline="0" dirty="0" smtClean="0"/>
              <a:t>--The previous Great Plains Agriculture team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--Lance Watkins, who wrote the initial python script we used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--And Amberle Keith, AJ Williams, and Jonathan Hicks for helping us with data processing, python scripting, and various other technical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F641-26F8-43EE-8F76-392D6CA373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122827"/>
            <a:ext cx="9144000" cy="2379573"/>
          </a:xfrm>
          <a:prstGeom prst="rect">
            <a:avLst/>
          </a:prstGeom>
          <a:solidFill>
            <a:srgbClr val="579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324"/>
            <a:ext cx="9144000" cy="20665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131" y="2292500"/>
            <a:ext cx="8071419" cy="5675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rgbClr val="75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497"/>
            <a:ext cx="9144000" cy="457200"/>
          </a:xfrm>
          <a:prstGeom prst="rect">
            <a:avLst/>
          </a:prstGeom>
        </p:spPr>
      </p:pic>
      <p:sp>
        <p:nvSpPr>
          <p:cNvPr id="12" name="TextBox 76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1130" y="2847197"/>
            <a:ext cx="8071419" cy="1213012"/>
          </a:xfrm>
        </p:spPr>
        <p:txBody>
          <a:bodyPr numCol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aseline="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names &amp; schools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1130" y="1078802"/>
            <a:ext cx="8071419" cy="736687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01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9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7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5"/>
            <a:ext cx="7886700" cy="56620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6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82BF-E294-4912-90B6-97C014AA0188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BC17-4E97-441F-BFB6-9AE6A133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1131" y="2292499"/>
            <a:ext cx="8071419" cy="721633"/>
          </a:xfrm>
        </p:spPr>
        <p:txBody>
          <a:bodyPr>
            <a:normAutofit/>
          </a:bodyPr>
          <a:lstStyle/>
          <a:p>
            <a:r>
              <a:rPr lang="en-US" dirty="0" smtClean="0"/>
              <a:t>Utilizing NASA Earth Observations to Monitor Drought Conditions for Enhancement of Rangeland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1130" y="3152000"/>
            <a:ext cx="8071419" cy="957159"/>
          </a:xfrm>
        </p:spPr>
        <p:txBody>
          <a:bodyPr/>
          <a:lstStyle/>
          <a:p>
            <a:r>
              <a:rPr lang="en-US" dirty="0" smtClean="0"/>
              <a:t>Tiffani Orne (Liberty University)</a:t>
            </a:r>
          </a:p>
          <a:p>
            <a:r>
              <a:rPr lang="en-US" dirty="0" smtClean="0"/>
              <a:t>Eric Dombrowsky (Christopher Newport University)</a:t>
            </a:r>
          </a:p>
          <a:p>
            <a:r>
              <a:rPr lang="en-US" dirty="0" smtClean="0"/>
              <a:t>Emily Gotschalk (Christopher Newport University)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Great Plains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Plains Region</a:t>
            </a:r>
            <a:endParaRPr lang="en-US" dirty="0"/>
          </a:p>
        </p:txBody>
      </p:sp>
      <p:sp>
        <p:nvSpPr>
          <p:cNvPr id="4" name="Shape 95"/>
          <p:cNvSpPr/>
          <p:nvPr/>
        </p:nvSpPr>
        <p:spPr>
          <a:xfrm>
            <a:off x="152400" y="1322025"/>
            <a:ext cx="6279949" cy="36915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579734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96"/>
          <p:cNvSpPr/>
          <p:nvPr/>
        </p:nvSpPr>
        <p:spPr>
          <a:xfrm>
            <a:off x="6634825" y="1613625"/>
            <a:ext cx="2286000" cy="1562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1026" name="Picture 2" descr="C:\Users\torne\Pictures\Great Plains Ag\a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25" y="3369718"/>
            <a:ext cx="2286000" cy="15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46489" y="5204178"/>
            <a:ext cx="4185860" cy="1535289"/>
          </a:xfrm>
          <a:prstGeom prst="roundRect">
            <a:avLst/>
          </a:prstGeom>
          <a:solidFill>
            <a:srgbClr val="6BAB48"/>
          </a:solidFill>
          <a:ln w="19050">
            <a:solidFill>
              <a:srgbClr val="579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March to October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2011 – 2013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5" y="1722207"/>
            <a:ext cx="4677481" cy="44410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Rangelands have uses beyond agriculture that provide supplemental income for ranchers and farmers</a:t>
            </a:r>
          </a:p>
          <a:p>
            <a:r>
              <a:rPr lang="en-US" dirty="0" smtClean="0"/>
              <a:t>Severe </a:t>
            </a:r>
            <a:r>
              <a:rPr lang="en-US" dirty="0"/>
              <a:t>drought </a:t>
            </a:r>
            <a:r>
              <a:rPr lang="en-US" dirty="0" smtClean="0"/>
              <a:t>since 2011</a:t>
            </a:r>
          </a:p>
          <a:p>
            <a:r>
              <a:rPr lang="en-US" dirty="0" smtClean="0"/>
              <a:t>$400 million in losses in Oklahoma, USDA provides drought assistance</a:t>
            </a:r>
          </a:p>
          <a:p>
            <a:r>
              <a:rPr lang="en-US" dirty="0" smtClean="0"/>
              <a:t>Impacts the country and the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4" name="Shape 104"/>
          <p:cNvSpPr>
            <a:spLocks noChangeAspect="1"/>
          </p:cNvSpPr>
          <p:nvPr/>
        </p:nvSpPr>
        <p:spPr>
          <a:xfrm>
            <a:off x="4899377" y="1669729"/>
            <a:ext cx="4040572" cy="44102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579734"/>
            </a:solidFill>
          </a:ln>
        </p:spPr>
      </p:sp>
      <p:sp>
        <p:nvSpPr>
          <p:cNvPr id="5" name="TextBox 4"/>
          <p:cNvSpPr txBox="1"/>
          <p:nvPr/>
        </p:nvSpPr>
        <p:spPr>
          <a:xfrm>
            <a:off x="4804127" y="6053538"/>
            <a:ext cx="2038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Statesman Photo Blog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3924" y="2017742"/>
            <a:ext cx="3983165" cy="3678843"/>
          </a:xfrm>
        </p:spPr>
        <p:txBody>
          <a:bodyPr>
            <a:normAutofit/>
          </a:bodyPr>
          <a:lstStyle/>
          <a:p>
            <a:r>
              <a:rPr lang="en-US" dirty="0" smtClean="0"/>
              <a:t>Expand the Drought Severity Index (DSI) to the Great Plains region</a:t>
            </a:r>
          </a:p>
          <a:p>
            <a:r>
              <a:rPr lang="en-US" dirty="0" smtClean="0"/>
              <a:t>Provide partner with a methodology </a:t>
            </a:r>
            <a:r>
              <a:rPr lang="en-US" dirty="0"/>
              <a:t>for monitoring drought severity at a local </a:t>
            </a:r>
            <a:r>
              <a:rPr lang="en-US" dirty="0" smtClean="0"/>
              <a:t>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5" descr="montana_oldhouse_storm.jpg"/>
          <p:cNvPicPr>
            <a:picLocks noChangeAspect="1"/>
          </p:cNvPicPr>
          <p:nvPr/>
        </p:nvPicPr>
        <p:blipFill>
          <a:blip r:embed="rId3"/>
          <a:srcRect l="14057" r="6615"/>
          <a:stretch>
            <a:fillRect/>
          </a:stretch>
        </p:blipFill>
        <p:spPr>
          <a:xfrm>
            <a:off x="365537" y="1878562"/>
            <a:ext cx="4185642" cy="3957205"/>
          </a:xfrm>
          <a:prstGeom prst="rect">
            <a:avLst/>
          </a:prstGeom>
          <a:ln w="19050" cmpd="sng">
            <a:solidFill>
              <a:srgbClr val="57973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0287" y="5822410"/>
            <a:ext cx="2038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South Dakota Birds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971" y="5468629"/>
            <a:ext cx="1544862" cy="845838"/>
            <a:chOff x="1316038" y="16127413"/>
            <a:chExt cx="1836737" cy="1133475"/>
          </a:xfrm>
        </p:grpSpPr>
        <p:sp>
          <p:nvSpPr>
            <p:cNvPr id="5" name="Shape 108"/>
            <p:cNvSpPr>
              <a:spLocks noChangeArrowheads="1"/>
            </p:cNvSpPr>
            <p:nvPr/>
          </p:nvSpPr>
          <p:spPr bwMode="auto">
            <a:xfrm>
              <a:off x="1316038" y="16344900"/>
              <a:ext cx="1836737" cy="9159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37931725" indent="-37474525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77724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82296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86868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91440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Shape 109"/>
            <p:cNvSpPr txBox="1">
              <a:spLocks noChangeArrowheads="1"/>
            </p:cNvSpPr>
            <p:nvPr/>
          </p:nvSpPr>
          <p:spPr bwMode="auto">
            <a:xfrm>
              <a:off x="2208213" y="16127413"/>
              <a:ext cx="944562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37931725" indent="-37474525"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77724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82296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86868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9144000" indent="-54864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600" b="1" dirty="0">
                  <a:latin typeface="Century Gothic" pitchFamily="34" charset="0"/>
                </a:rPr>
                <a:t>Terra</a:t>
              </a:r>
            </a:p>
          </p:txBody>
        </p:sp>
      </p:grpSp>
      <p:sp>
        <p:nvSpPr>
          <p:cNvPr id="7" name="Shape 110"/>
          <p:cNvSpPr>
            <a:spLocks noChangeArrowheads="1"/>
          </p:cNvSpPr>
          <p:nvPr/>
        </p:nvSpPr>
        <p:spPr bwMode="auto">
          <a:xfrm>
            <a:off x="636252" y="2251742"/>
            <a:ext cx="1492300" cy="84925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Shape 115"/>
          <p:cNvSpPr>
            <a:spLocks noChangeArrowheads="1"/>
          </p:cNvSpPr>
          <p:nvPr/>
        </p:nvSpPr>
        <p:spPr bwMode="auto">
          <a:xfrm>
            <a:off x="860924" y="3714751"/>
            <a:ext cx="1042956" cy="100318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91602" y="1413163"/>
            <a:ext cx="2381600" cy="403761"/>
          </a:xfrm>
          <a:prstGeom prst="rect">
            <a:avLst/>
          </a:prstGeom>
          <a:noFill/>
          <a:ln w="19050">
            <a:solidFill>
              <a:srgbClr val="579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Data Acquisition</a:t>
            </a:r>
            <a:endParaRPr lang="en-US" sz="20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2072" y="1413163"/>
            <a:ext cx="2428079" cy="403761"/>
          </a:xfrm>
          <a:prstGeom prst="rect">
            <a:avLst/>
          </a:prstGeom>
          <a:noFill/>
          <a:ln w="19050">
            <a:solidFill>
              <a:srgbClr val="579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Data Processing</a:t>
            </a:r>
            <a:endParaRPr lang="en-US" sz="20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3298" y="2470438"/>
            <a:ext cx="1975035" cy="403761"/>
          </a:xfrm>
          <a:prstGeom prst="rect">
            <a:avLst/>
          </a:prstGeom>
          <a:noFill/>
          <a:ln w="19050">
            <a:solidFill>
              <a:srgbClr val="579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Data Analysis</a:t>
            </a:r>
            <a:endParaRPr lang="en-US" sz="20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1153" y="3312708"/>
            <a:ext cx="2529445" cy="2244437"/>
          </a:xfrm>
          <a:prstGeom prst="rect">
            <a:avLst/>
          </a:prstGeom>
          <a:solidFill>
            <a:srgbClr val="6BAB48"/>
          </a:solidFill>
          <a:ln>
            <a:solidFill>
              <a:srgbClr val="579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Drought Severity Index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(1/4) scaled LST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(1/2) scaled MPE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(1/4) scaled NDVI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9" name="Shape 132"/>
          <p:cNvSpPr>
            <a:spLocks noChangeArrowheads="1"/>
          </p:cNvSpPr>
          <p:nvPr/>
        </p:nvSpPr>
        <p:spPr bwMode="auto">
          <a:xfrm>
            <a:off x="4509987" y="1858698"/>
            <a:ext cx="836764" cy="32105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Shape 133"/>
          <p:cNvSpPr>
            <a:spLocks noChangeArrowheads="1"/>
          </p:cNvSpPr>
          <p:nvPr/>
        </p:nvSpPr>
        <p:spPr bwMode="auto">
          <a:xfrm>
            <a:off x="3260199" y="1850970"/>
            <a:ext cx="1164956" cy="31276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48" y="2901339"/>
            <a:ext cx="1151133" cy="3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ape 132"/>
          <p:cNvSpPr>
            <a:spLocks noChangeArrowheads="1"/>
          </p:cNvSpPr>
          <p:nvPr/>
        </p:nvSpPr>
        <p:spPr bwMode="auto">
          <a:xfrm>
            <a:off x="7813181" y="2925089"/>
            <a:ext cx="836764" cy="32105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>
          <a:xfrm>
            <a:off x="67165" y="6312553"/>
            <a:ext cx="2630475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Terra MODIS – Surface Reflectance</a:t>
            </a:r>
            <a:endParaRPr lang="en-US" sz="14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117" y="3065375"/>
            <a:ext cx="2612571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Aqua MODIS – Land Surface Temperature (LST)</a:t>
            </a:r>
            <a:endParaRPr lang="en-US" sz="14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17" y="4619025"/>
            <a:ext cx="2612571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NOAA MPE – Precipitation</a:t>
            </a:r>
            <a:endParaRPr lang="en-US" sz="14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03385" y="2768921"/>
            <a:ext cx="1093667" cy="0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03385" y="6079574"/>
            <a:ext cx="1093667" cy="0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03385" y="4426971"/>
            <a:ext cx="1093667" cy="0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22422" y="4076565"/>
            <a:ext cx="1529897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Clip, Total</a:t>
            </a:r>
            <a:endParaRPr lang="en-US" sz="12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33939" y="2417465"/>
            <a:ext cx="1166418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Mosaic, Clip</a:t>
            </a:r>
            <a:endParaRPr lang="en-US" sz="12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5628" y="5699565"/>
            <a:ext cx="1666884" cy="40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579734"/>
                </a:solidFill>
                <a:latin typeface="Century Gothic" panose="020B0502020202020204" pitchFamily="34" charset="0"/>
              </a:rPr>
              <a:t>Mosaic, Clip, NDVI</a:t>
            </a:r>
            <a:endParaRPr lang="en-US" sz="1200" dirty="0">
              <a:solidFill>
                <a:srgbClr val="57973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541393" y="2768921"/>
            <a:ext cx="800030" cy="568247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21527" y="4424781"/>
            <a:ext cx="819896" cy="10145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602478" y="5506729"/>
            <a:ext cx="738945" cy="574385"/>
          </a:xfrm>
          <a:prstGeom prst="straightConnector1">
            <a:avLst/>
          </a:prstGeom>
          <a:ln w="38100">
            <a:solidFill>
              <a:srgbClr val="5797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torne\Pictures\Great Plains Ag\Methods and Results\2013_LST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63" y="2288462"/>
            <a:ext cx="985482" cy="11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rne\Pictures\Great Plains Ag\Methods and Results\2013_precip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36" y="3839969"/>
            <a:ext cx="992426" cy="11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rne\Pictures\Great Plains Ag\Methods and Results\2013_ndvi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71" y="5463488"/>
            <a:ext cx="998111" cy="11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3679" y="1331831"/>
            <a:ext cx="3881887" cy="129707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972700"/>
                </a:solidFill>
              </a:rPr>
              <a:t>Drought severity increased between the two years in the central part of the region. The southern portion of the region shows an improvement in drought conditions</a:t>
            </a:r>
          </a:p>
          <a:p>
            <a:pPr marL="0" indent="0" algn="ctr">
              <a:buNone/>
            </a:pPr>
            <a:endParaRPr lang="en-US" sz="1600" dirty="0">
              <a:solidFill>
                <a:srgbClr val="9727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79" descr="C:\Users\torne\Pictures\Great Plains Ag\Methods and Results\2013_DSI_pretty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45" y="2828166"/>
            <a:ext cx="3155578" cy="37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8" descr="C:\Users\torne\Pictures\Great Plains Ag\Methods and Results\2012_DSI_pretty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828162"/>
            <a:ext cx="3148068" cy="37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 descr="C:\Users\torne\Pictures\Great Plains Ag\Methods and Results\DSI scal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4" y="4720678"/>
            <a:ext cx="1768115" cy="12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38"/>
          <p:cNvSpPr txBox="1">
            <a:spLocks noChangeArrowheads="1"/>
          </p:cNvSpPr>
          <p:nvPr/>
        </p:nvSpPr>
        <p:spPr bwMode="auto">
          <a:xfrm>
            <a:off x="2270519" y="3534440"/>
            <a:ext cx="820400" cy="3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972700"/>
                </a:solidFill>
                <a:latin typeface="Century Gothic" pitchFamily="34" charset="0"/>
              </a:rPr>
              <a:t>2012</a:t>
            </a:r>
          </a:p>
        </p:txBody>
      </p:sp>
      <p:sp>
        <p:nvSpPr>
          <p:cNvPr id="9" name="Shape 138"/>
          <p:cNvSpPr txBox="1">
            <a:spLocks noChangeArrowheads="1"/>
          </p:cNvSpPr>
          <p:nvPr/>
        </p:nvSpPr>
        <p:spPr bwMode="auto">
          <a:xfrm>
            <a:off x="5722716" y="3534440"/>
            <a:ext cx="822524" cy="4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77724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82296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86868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9144000" indent="-54864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972700"/>
                </a:solidFill>
                <a:latin typeface="Century Gothic" pitchFamily="34" charset="0"/>
              </a:rPr>
              <a:t>2013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8231" y="1331830"/>
            <a:ext cx="3881887" cy="136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972700"/>
                </a:solidFill>
              </a:rPr>
              <a:t>Maps created by this project showed drought severity throughout the Great Plains region of the United States on July 12, 2012 (left) and July 12, 2013 (right)</a:t>
            </a:r>
          </a:p>
        </p:txBody>
      </p:sp>
      <p:sp>
        <p:nvSpPr>
          <p:cNvPr id="11" name="Oval 10"/>
          <p:cNvSpPr/>
          <p:nvPr/>
        </p:nvSpPr>
        <p:spPr>
          <a:xfrm rot="21153300">
            <a:off x="6754438" y="4546534"/>
            <a:ext cx="1345342" cy="59735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1153300">
            <a:off x="3306388" y="4546534"/>
            <a:ext cx="1345342" cy="59735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743894">
            <a:off x="6944441" y="5932759"/>
            <a:ext cx="1345342" cy="59735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743894">
            <a:off x="3517297" y="5940913"/>
            <a:ext cx="1345342" cy="58910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153300">
            <a:off x="3804539" y="5221917"/>
            <a:ext cx="538066" cy="540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153300">
            <a:off x="7243064" y="5219406"/>
            <a:ext cx="538066" cy="540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ne\Pictures\Great Plains Ag\bales-and-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3" y="1050837"/>
            <a:ext cx="8066298" cy="30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75" y="4193711"/>
            <a:ext cx="7981950" cy="2702390"/>
          </a:xfrm>
        </p:spPr>
        <p:txBody>
          <a:bodyPr>
            <a:normAutofit/>
          </a:bodyPr>
          <a:lstStyle/>
          <a:p>
            <a:r>
              <a:rPr lang="en-US" sz="2600" dirty="0"/>
              <a:t>Utilizing the DSI provides local-scale drought severity information for an entire </a:t>
            </a:r>
            <a:r>
              <a:rPr lang="en-US" sz="2600" dirty="0" smtClean="0"/>
              <a:t>region</a:t>
            </a:r>
          </a:p>
          <a:p>
            <a:r>
              <a:rPr lang="en-US" sz="2600" dirty="0" smtClean="0"/>
              <a:t>Precipitation accounted for half of the DSI equation</a:t>
            </a:r>
          </a:p>
          <a:p>
            <a:r>
              <a:rPr lang="en-US" sz="2600" dirty="0" smtClean="0"/>
              <a:t>180-day totals allowed for the effects of precipitation from a previous season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248" y="3949928"/>
            <a:ext cx="2038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Brett L. Erickson </a:t>
            </a:r>
            <a:r>
              <a:rPr lang="en-US" sz="800" dirty="0" err="1" smtClean="0">
                <a:latin typeface="Century Gothic" panose="020B0502020202020204" pitchFamily="34" charset="0"/>
              </a:rPr>
              <a:t>Wordpress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16150"/>
            <a:ext cx="3728861" cy="4351338"/>
          </a:xfrm>
        </p:spPr>
        <p:txBody>
          <a:bodyPr/>
          <a:lstStyle/>
          <a:p>
            <a:r>
              <a:rPr lang="en-US" dirty="0"/>
              <a:t>Incorporate more data from </a:t>
            </a:r>
            <a:r>
              <a:rPr lang="en-US" dirty="0" smtClean="0"/>
              <a:t>years prior </a:t>
            </a:r>
            <a:r>
              <a:rPr lang="en-US" dirty="0"/>
              <a:t>to </a:t>
            </a:r>
            <a:r>
              <a:rPr lang="en-US" dirty="0" smtClean="0"/>
              <a:t>2011 and years </a:t>
            </a:r>
            <a:r>
              <a:rPr lang="en-US" dirty="0"/>
              <a:t>after </a:t>
            </a:r>
            <a:r>
              <a:rPr lang="en-US" dirty="0" smtClean="0"/>
              <a:t>2013</a:t>
            </a:r>
            <a:endParaRPr lang="en-US" dirty="0"/>
          </a:p>
          <a:p>
            <a:r>
              <a:rPr lang="en-US" dirty="0"/>
              <a:t>Adjust coefficients for the variables in the DSI for a more accurate </a:t>
            </a:r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5" name="Picture 4" descr="drought-07.jpg"/>
          <p:cNvPicPr>
            <a:picLocks noChangeAspect="1"/>
          </p:cNvPicPr>
          <p:nvPr/>
        </p:nvPicPr>
        <p:blipFill>
          <a:blip r:embed="rId3"/>
          <a:srcRect l="22464" r="7488"/>
          <a:stretch>
            <a:fillRect/>
          </a:stretch>
        </p:blipFill>
        <p:spPr>
          <a:xfrm>
            <a:off x="4498894" y="1850158"/>
            <a:ext cx="4217352" cy="3925456"/>
          </a:xfrm>
          <a:prstGeom prst="rect">
            <a:avLst/>
          </a:prstGeom>
          <a:ln w="19050" cmpd="sng">
            <a:solidFill>
              <a:srgbClr val="57973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03644" y="5746265"/>
            <a:ext cx="2397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Statesman Photo Blog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3875" y="1684479"/>
            <a:ext cx="4533898" cy="4535566"/>
          </a:xfrm>
        </p:spPr>
        <p:txBody>
          <a:bodyPr>
            <a:normAutofit fontScale="62500" lnSpcReduction="20000"/>
          </a:bodyPr>
          <a:lstStyle/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>
                <a:solidFill>
                  <a:schemeClr val="accent6"/>
                </a:solidFill>
              </a:rPr>
              <a:t>Dr. Kenton </a:t>
            </a:r>
            <a:r>
              <a:rPr lang="en-US" sz="3400" b="1" dirty="0" smtClean="0">
                <a:solidFill>
                  <a:schemeClr val="accent6"/>
                </a:solidFill>
              </a:rPr>
              <a:t>Ross</a:t>
            </a:r>
            <a:endParaRPr lang="en-US" sz="34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dirty="0" smtClean="0">
                <a:solidFill>
                  <a:schemeClr val="accent6"/>
                </a:solidFill>
              </a:rPr>
              <a:t>NASA </a:t>
            </a:r>
            <a:r>
              <a:rPr lang="en-US" dirty="0">
                <a:solidFill>
                  <a:schemeClr val="accent6"/>
                </a:solidFill>
              </a:rPr>
              <a:t>DEVELOP National Science </a:t>
            </a:r>
            <a:r>
              <a:rPr lang="en-US" dirty="0" smtClean="0">
                <a:solidFill>
                  <a:schemeClr val="accent6"/>
                </a:solidFill>
              </a:rPr>
              <a:t>Advisor</a:t>
            </a: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endParaRPr lang="en-US" sz="13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>
                <a:solidFill>
                  <a:schemeClr val="accent6"/>
                </a:solidFill>
              </a:rPr>
              <a:t>Dr. Justin </a:t>
            </a:r>
            <a:r>
              <a:rPr lang="en-US" sz="3400" b="1" dirty="0" smtClean="0">
                <a:solidFill>
                  <a:schemeClr val="accent6"/>
                </a:solidFill>
              </a:rPr>
              <a:t>Derner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dirty="0" smtClean="0">
                <a:solidFill>
                  <a:schemeClr val="accent6"/>
                </a:solidFill>
              </a:rPr>
              <a:t>USDA </a:t>
            </a:r>
            <a:r>
              <a:rPr lang="en-US" dirty="0">
                <a:solidFill>
                  <a:schemeClr val="accent6"/>
                </a:solidFill>
              </a:rPr>
              <a:t>ARS RRRU</a:t>
            </a: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 smtClean="0">
                <a:solidFill>
                  <a:schemeClr val="accent6"/>
                </a:solidFill>
              </a:rPr>
              <a:t>Amberle Keith</a:t>
            </a:r>
            <a:endParaRPr lang="en-US" sz="34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dirty="0" smtClean="0">
                <a:solidFill>
                  <a:schemeClr val="accent6"/>
                </a:solidFill>
              </a:rPr>
              <a:t>Idaho </a:t>
            </a:r>
            <a:r>
              <a:rPr lang="en-US" dirty="0">
                <a:solidFill>
                  <a:schemeClr val="accent6"/>
                </a:solidFill>
              </a:rPr>
              <a:t>State </a:t>
            </a:r>
            <a:r>
              <a:rPr lang="en-US" dirty="0" smtClean="0">
                <a:solidFill>
                  <a:schemeClr val="accent6"/>
                </a:solidFill>
              </a:rPr>
              <a:t>University</a:t>
            </a: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endParaRPr lang="en-US" sz="1300" b="1" dirty="0" smtClean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 smtClean="0">
                <a:solidFill>
                  <a:schemeClr val="accent6"/>
                </a:solidFill>
              </a:rPr>
              <a:t>AJ Williams</a:t>
            </a:r>
            <a:endParaRPr lang="en-US" sz="34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dirty="0" smtClean="0">
                <a:solidFill>
                  <a:schemeClr val="accent6"/>
                </a:solidFill>
              </a:rPr>
              <a:t>Massachusetts Institute of Technology</a:t>
            </a: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50000"/>
              <a:buNone/>
            </a:pPr>
            <a:endParaRPr lang="en-US" sz="1300" dirty="0">
              <a:solidFill>
                <a:srgbClr val="70AD47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50000"/>
              <a:buNone/>
            </a:pPr>
            <a:r>
              <a:rPr lang="en-US" sz="3400" b="1" dirty="0" smtClean="0">
                <a:solidFill>
                  <a:srgbClr val="70AD47"/>
                </a:solidFill>
              </a:rPr>
              <a:t>Jonathan Hicks</a:t>
            </a:r>
            <a:endParaRPr lang="en-US" sz="3400" dirty="0">
              <a:solidFill>
                <a:srgbClr val="70AD47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50000"/>
              <a:buNone/>
            </a:pPr>
            <a:r>
              <a:rPr lang="en-US" sz="2900" dirty="0" smtClean="0">
                <a:solidFill>
                  <a:srgbClr val="70AD47"/>
                </a:solidFill>
              </a:rPr>
              <a:t>Christopher Newport University</a:t>
            </a:r>
            <a:endParaRPr lang="en-US" sz="2900" dirty="0">
              <a:solidFill>
                <a:srgbClr val="70AD47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endParaRPr lang="en-US" sz="1200" dirty="0" smtClean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 smtClean="0">
                <a:solidFill>
                  <a:schemeClr val="accent6"/>
                </a:solidFill>
              </a:rPr>
              <a:t>Lance Watkins</a:t>
            </a:r>
            <a:endParaRPr lang="en-US" sz="34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dirty="0" smtClean="0">
                <a:solidFill>
                  <a:schemeClr val="accent6"/>
                </a:solidFill>
              </a:rPr>
              <a:t>Mississippi </a:t>
            </a:r>
            <a:r>
              <a:rPr lang="en-US" dirty="0">
                <a:solidFill>
                  <a:schemeClr val="accent6"/>
                </a:solidFill>
              </a:rPr>
              <a:t>State </a:t>
            </a:r>
            <a:r>
              <a:rPr lang="en-US" dirty="0" smtClean="0">
                <a:solidFill>
                  <a:schemeClr val="accent6"/>
                </a:solidFill>
              </a:rPr>
              <a:t>University</a:t>
            </a: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13970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None/>
            </a:pPr>
            <a:r>
              <a:rPr lang="en-US" sz="3400" b="1" dirty="0" smtClean="0">
                <a:solidFill>
                  <a:schemeClr val="accent6"/>
                </a:solidFill>
              </a:rPr>
              <a:t>Summer 2013 Great Plains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8" name="Picture 7" descr="1867512182_25c9aa7b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2" y="1436829"/>
            <a:ext cx="4271817" cy="2396260"/>
          </a:xfrm>
          <a:prstGeom prst="rect">
            <a:avLst/>
          </a:prstGeom>
          <a:ln w="19050" cmpd="sng">
            <a:solidFill>
              <a:srgbClr val="579734"/>
            </a:solidFill>
          </a:ln>
        </p:spPr>
      </p:pic>
      <p:pic>
        <p:nvPicPr>
          <p:cNvPr id="9" name="Picture 8" descr="noaa-report-usa-drought-2012_66182_600x450.jpg"/>
          <p:cNvPicPr>
            <a:picLocks noChangeAspect="1"/>
          </p:cNvPicPr>
          <p:nvPr/>
        </p:nvPicPr>
        <p:blipFill>
          <a:blip r:embed="rId4"/>
          <a:srcRect l="12000" r="15600"/>
          <a:stretch>
            <a:fillRect/>
          </a:stretch>
        </p:blipFill>
        <p:spPr>
          <a:xfrm>
            <a:off x="171053" y="4029365"/>
            <a:ext cx="2106451" cy="1939635"/>
          </a:xfrm>
          <a:prstGeom prst="rect">
            <a:avLst/>
          </a:prstGeom>
          <a:ln w="19050" cmpd="sng">
            <a:solidFill>
              <a:srgbClr val="579734"/>
            </a:solidFill>
          </a:ln>
        </p:spPr>
      </p:pic>
      <p:pic>
        <p:nvPicPr>
          <p:cNvPr id="10" name="Picture 9" descr="drought.jpg"/>
          <p:cNvPicPr>
            <a:picLocks noChangeAspect="1"/>
          </p:cNvPicPr>
          <p:nvPr/>
        </p:nvPicPr>
        <p:blipFill>
          <a:blip r:embed="rId5"/>
          <a:srcRect r="28571"/>
          <a:stretch>
            <a:fillRect/>
          </a:stretch>
        </p:blipFill>
        <p:spPr>
          <a:xfrm>
            <a:off x="2376060" y="4029912"/>
            <a:ext cx="2068940" cy="1942483"/>
          </a:xfrm>
          <a:prstGeom prst="rect">
            <a:avLst/>
          </a:prstGeom>
          <a:ln w="19050" cmpd="sng">
            <a:solidFill>
              <a:srgbClr val="57973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803" y="5933521"/>
            <a:ext cx="2038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National Geographic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078" y="5952571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University Corporation for Atmospheric Research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78" y="3800758"/>
            <a:ext cx="2038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Source: Smashing Magazine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1250</Words>
  <Application>Microsoft Office PowerPoint</Application>
  <PresentationFormat>On-screen Show (4:3)</PresentationFormat>
  <Paragraphs>146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Great Plains Region</vt:lpstr>
      <vt:lpstr>Community Concerns</vt:lpstr>
      <vt:lpstr>Objectives</vt:lpstr>
      <vt:lpstr>Methodology</vt:lpstr>
      <vt:lpstr>Results</vt:lpstr>
      <vt:lpstr>Conclusions</vt:lpstr>
      <vt:lpstr>Future Work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Orne, Tiffani N. (LARC-E3)[SSAI DEVELOP]</cp:lastModifiedBy>
  <cp:revision>43</cp:revision>
  <dcterms:created xsi:type="dcterms:W3CDTF">2013-05-31T15:07:19Z</dcterms:created>
  <dcterms:modified xsi:type="dcterms:W3CDTF">2013-11-14T16:27:51Z</dcterms:modified>
</cp:coreProperties>
</file>