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6"/>
  </p:handoutMasterIdLst>
  <p:sldIdLst>
    <p:sldId id="288"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101"/>
    <a:srgbClr val="E24A33"/>
    <a:srgbClr val="FC8D58"/>
    <a:srgbClr val="FDCC8A"/>
    <a:srgbClr val="FFF0D9"/>
    <a:srgbClr val="BA3A50"/>
    <a:srgbClr val="8A5A9A"/>
    <a:srgbClr val="8A8480"/>
    <a:srgbClr val="895999"/>
    <a:srgbClr val="C13E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8"/>
    <p:restoredTop sz="94681"/>
  </p:normalViewPr>
  <p:slideViewPr>
    <p:cSldViewPr snapToGrid="0">
      <p:cViewPr varScale="1">
        <p:scale>
          <a:sx n="12" d="100"/>
          <a:sy n="12" d="100"/>
        </p:scale>
        <p:origin x="2196" y="32"/>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7228D-2591-4B17-9B6E-F62A5A86228F}" type="doc">
      <dgm:prSet loTypeId="urn:microsoft.com/office/officeart/2005/8/layout/hList6" loCatId="list" qsTypeId="urn:microsoft.com/office/officeart/2005/8/quickstyle/simple4" qsCatId="simple" csTypeId="urn:microsoft.com/office/officeart/2005/8/colors/accent2_4" csCatId="accent2" phldr="1"/>
      <dgm:spPr/>
      <dgm:t>
        <a:bodyPr/>
        <a:lstStyle/>
        <a:p>
          <a:endParaRPr lang="en-US"/>
        </a:p>
      </dgm:t>
    </dgm:pt>
    <dgm:pt modelId="{BC344401-B76F-434A-AAD0-A0C313B4C030}">
      <dgm:prSet phldrT="[Text]" phldr="0" custT="1"/>
      <dgm:spPr/>
      <dgm:t>
        <a:bodyPr/>
        <a:lstStyle/>
        <a:p>
          <a:pPr rtl="0"/>
          <a:r>
            <a:rPr lang="en-US" sz="3400" dirty="0">
              <a:latin typeface="Century Gothic" panose="020F0302020204030204"/>
            </a:rPr>
            <a:t>Hurricane Irma was the sixth most costly hurricane in the U.S.A.</a:t>
          </a:r>
          <a:endParaRPr lang="en-US" sz="3400" dirty="0"/>
        </a:p>
      </dgm:t>
    </dgm:pt>
    <dgm:pt modelId="{475A52A0-C5B1-4450-A298-E528DE6C09C4}" type="parTrans" cxnId="{B2EA0A59-9CD3-4578-80F2-BADCB607E18F}">
      <dgm:prSet/>
      <dgm:spPr/>
      <dgm:t>
        <a:bodyPr/>
        <a:lstStyle/>
        <a:p>
          <a:endParaRPr lang="en-US" sz="3400"/>
        </a:p>
      </dgm:t>
    </dgm:pt>
    <dgm:pt modelId="{B47D3C26-900F-43F8-8341-6922DCC8E92B}" type="sibTrans" cxnId="{B2EA0A59-9CD3-4578-80F2-BADCB607E18F}">
      <dgm:prSet/>
      <dgm:spPr/>
      <dgm:t>
        <a:bodyPr/>
        <a:lstStyle/>
        <a:p>
          <a:endParaRPr lang="en-US" sz="3400"/>
        </a:p>
      </dgm:t>
    </dgm:pt>
    <dgm:pt modelId="{F9E789A9-1F35-4B1C-8462-0E4DA8C9A5FB}">
      <dgm:prSet phldrT="[Text]" phldr="0" custT="1"/>
      <dgm:spPr/>
      <dgm:t>
        <a:bodyPr/>
        <a:lstStyle/>
        <a:p>
          <a:pPr rtl="0"/>
          <a:r>
            <a:rPr lang="en-US" sz="3400" dirty="0">
              <a:latin typeface="Century Gothic" panose="020F0302020204030204"/>
            </a:rPr>
            <a:t>Estimated $670 million of property damage in Georgia</a:t>
          </a:r>
          <a:endParaRPr lang="en-US" sz="3400" dirty="0"/>
        </a:p>
      </dgm:t>
    </dgm:pt>
    <dgm:pt modelId="{C087AFCE-9913-4F3C-8DB6-9BC6360F8D36}" type="parTrans" cxnId="{D3C21F3E-177A-464F-8023-50B83DDA26DD}">
      <dgm:prSet/>
      <dgm:spPr/>
      <dgm:t>
        <a:bodyPr/>
        <a:lstStyle/>
        <a:p>
          <a:endParaRPr lang="en-US" sz="3400"/>
        </a:p>
      </dgm:t>
    </dgm:pt>
    <dgm:pt modelId="{B6A44828-764D-401E-B132-A17F5D5F2507}" type="sibTrans" cxnId="{D3C21F3E-177A-464F-8023-50B83DDA26DD}">
      <dgm:prSet/>
      <dgm:spPr/>
      <dgm:t>
        <a:bodyPr/>
        <a:lstStyle/>
        <a:p>
          <a:endParaRPr lang="en-US" sz="3400"/>
        </a:p>
      </dgm:t>
    </dgm:pt>
    <dgm:pt modelId="{01903F99-67AE-4603-9DA6-CF5CF392D36E}">
      <dgm:prSet phldrT="[Text]" phldr="0" custT="1"/>
      <dgm:spPr/>
      <dgm:t>
        <a:bodyPr/>
        <a:lstStyle/>
        <a:p>
          <a:pPr rtl="0"/>
          <a:r>
            <a:rPr lang="en-US" sz="3400" dirty="0">
              <a:latin typeface="Century Gothic" panose="020F0302020204030204"/>
            </a:rPr>
            <a:t>Max wind speed 62 mph</a:t>
          </a:r>
          <a:endParaRPr lang="en-US" sz="3400" dirty="0"/>
        </a:p>
      </dgm:t>
    </dgm:pt>
    <dgm:pt modelId="{77845C9F-36FE-4C3C-BA34-F4CA5D702B81}" type="parTrans" cxnId="{11A6BC85-E793-4883-95AA-45BE3F82A83C}">
      <dgm:prSet/>
      <dgm:spPr/>
      <dgm:t>
        <a:bodyPr/>
        <a:lstStyle/>
        <a:p>
          <a:endParaRPr lang="en-US" sz="3400"/>
        </a:p>
      </dgm:t>
    </dgm:pt>
    <dgm:pt modelId="{90C0EF42-7A17-4337-A757-4CD00F1F15BA}" type="sibTrans" cxnId="{11A6BC85-E793-4883-95AA-45BE3F82A83C}">
      <dgm:prSet/>
      <dgm:spPr/>
      <dgm:t>
        <a:bodyPr/>
        <a:lstStyle/>
        <a:p>
          <a:endParaRPr lang="en-US" sz="3400"/>
        </a:p>
      </dgm:t>
    </dgm:pt>
    <dgm:pt modelId="{1FC619A3-F90C-47F1-B5BF-F2DE58A4E0D2}">
      <dgm:prSet phldrT="[Text]" phldr="0" custT="1"/>
      <dgm:spPr/>
      <dgm:t>
        <a:bodyPr/>
        <a:lstStyle/>
        <a:p>
          <a:pPr rtl="0"/>
          <a:r>
            <a:rPr lang="en-US" sz="3400" dirty="0">
              <a:latin typeface="Century Gothic" panose="020F0302020204030204"/>
            </a:rPr>
            <a:t>Rainfall of 3-7" inland</a:t>
          </a:r>
        </a:p>
      </dgm:t>
    </dgm:pt>
    <dgm:pt modelId="{3CAD7B75-9245-4788-8611-3D97F4FB015D}" type="parTrans" cxnId="{9D051840-9989-4A7A-801E-AEA890327766}">
      <dgm:prSet/>
      <dgm:spPr/>
      <dgm:t>
        <a:bodyPr/>
        <a:lstStyle/>
        <a:p>
          <a:endParaRPr lang="en-US" sz="3400"/>
        </a:p>
      </dgm:t>
    </dgm:pt>
    <dgm:pt modelId="{E7BB79A9-247F-4D3F-9D3C-1C06D5C68CCF}" type="sibTrans" cxnId="{9D051840-9989-4A7A-801E-AEA890327766}">
      <dgm:prSet/>
      <dgm:spPr/>
      <dgm:t>
        <a:bodyPr/>
        <a:lstStyle/>
        <a:p>
          <a:endParaRPr lang="en-US" sz="3400"/>
        </a:p>
      </dgm:t>
    </dgm:pt>
    <dgm:pt modelId="{65711BB5-770C-4977-AF84-18A8D0897B46}">
      <dgm:prSet phldr="0" custT="1"/>
      <dgm:spPr/>
      <dgm:t>
        <a:bodyPr/>
        <a:lstStyle/>
        <a:p>
          <a:pPr rtl="0"/>
          <a:r>
            <a:rPr lang="en-US" sz="3400" dirty="0">
              <a:latin typeface="Century Gothic" panose="020F0302020204030204"/>
            </a:rPr>
            <a:t>Storm surge of 3-5ft</a:t>
          </a:r>
        </a:p>
      </dgm:t>
    </dgm:pt>
    <dgm:pt modelId="{ED5142CB-6E32-430F-B151-4E5C4A23CFF8}" type="parTrans" cxnId="{982DBDE7-4CAB-48F7-930D-ABF1820E813A}">
      <dgm:prSet/>
      <dgm:spPr/>
      <dgm:t>
        <a:bodyPr/>
        <a:lstStyle/>
        <a:p>
          <a:endParaRPr lang="en-US" sz="3400"/>
        </a:p>
      </dgm:t>
    </dgm:pt>
    <dgm:pt modelId="{EBBB2D54-B569-4453-B072-FBF2E636B7EB}" type="sibTrans" cxnId="{982DBDE7-4CAB-48F7-930D-ABF1820E813A}">
      <dgm:prSet/>
      <dgm:spPr/>
      <dgm:t>
        <a:bodyPr/>
        <a:lstStyle/>
        <a:p>
          <a:endParaRPr lang="en-US" sz="3400"/>
        </a:p>
      </dgm:t>
    </dgm:pt>
    <dgm:pt modelId="{C8E66150-1D12-4E8F-B698-6BAF0DD77216}">
      <dgm:prSet phldr="0" custT="1"/>
      <dgm:spPr/>
      <dgm:t>
        <a:bodyPr/>
        <a:lstStyle/>
        <a:p>
          <a:pPr rtl="0"/>
          <a:r>
            <a:rPr lang="en-US" sz="3400" dirty="0">
              <a:latin typeface="Century Gothic" panose="020F0302020204030204"/>
            </a:rPr>
            <a:t>Heirs’ property owners were unable to receive aid through FEMA</a:t>
          </a:r>
        </a:p>
      </dgm:t>
    </dgm:pt>
    <dgm:pt modelId="{E38D4B7B-2749-4B81-B1C6-F1D6031E76BC}" type="parTrans" cxnId="{EDAD87FE-3E29-45AA-BF66-E32FBABBA95C}">
      <dgm:prSet/>
      <dgm:spPr/>
      <dgm:t>
        <a:bodyPr/>
        <a:lstStyle/>
        <a:p>
          <a:endParaRPr lang="en-US" sz="3400"/>
        </a:p>
      </dgm:t>
    </dgm:pt>
    <dgm:pt modelId="{B5B3845A-EF85-4DB9-BD3F-61EBEE130FDC}" type="sibTrans" cxnId="{EDAD87FE-3E29-45AA-BF66-E32FBABBA95C}">
      <dgm:prSet/>
      <dgm:spPr/>
      <dgm:t>
        <a:bodyPr/>
        <a:lstStyle/>
        <a:p>
          <a:endParaRPr lang="en-US" sz="3400"/>
        </a:p>
      </dgm:t>
    </dgm:pt>
    <dgm:pt modelId="{4F953ECE-DE42-4FAF-9361-5AE0C2B63729}" type="pres">
      <dgm:prSet presAssocID="{FDD7228D-2591-4B17-9B6E-F62A5A86228F}" presName="Name0" presStyleCnt="0">
        <dgm:presLayoutVars>
          <dgm:dir/>
          <dgm:resizeHandles val="exact"/>
        </dgm:presLayoutVars>
      </dgm:prSet>
      <dgm:spPr/>
    </dgm:pt>
    <dgm:pt modelId="{8ABF25A4-2A8C-41D3-8D41-66886D1F2893}" type="pres">
      <dgm:prSet presAssocID="{BC344401-B76F-434A-AAD0-A0C313B4C030}" presName="node" presStyleLbl="node1" presStyleIdx="0" presStyleCnt="6">
        <dgm:presLayoutVars>
          <dgm:bulletEnabled val="1"/>
        </dgm:presLayoutVars>
      </dgm:prSet>
      <dgm:spPr/>
    </dgm:pt>
    <dgm:pt modelId="{3CDB3580-7BD6-4AC9-9A89-28894E7AA710}" type="pres">
      <dgm:prSet presAssocID="{B47D3C26-900F-43F8-8341-6922DCC8E92B}" presName="sibTrans" presStyleCnt="0"/>
      <dgm:spPr/>
    </dgm:pt>
    <dgm:pt modelId="{003FE1A2-15FF-4F19-916B-3F9F9AC00D5B}" type="pres">
      <dgm:prSet presAssocID="{F9E789A9-1F35-4B1C-8462-0E4DA8C9A5FB}" presName="node" presStyleLbl="node1" presStyleIdx="1" presStyleCnt="6">
        <dgm:presLayoutVars>
          <dgm:bulletEnabled val="1"/>
        </dgm:presLayoutVars>
      </dgm:prSet>
      <dgm:spPr/>
    </dgm:pt>
    <dgm:pt modelId="{880CB96D-A68A-482F-ABF8-D0C25D2C29EF}" type="pres">
      <dgm:prSet presAssocID="{B6A44828-764D-401E-B132-A17F5D5F2507}" presName="sibTrans" presStyleCnt="0"/>
      <dgm:spPr/>
    </dgm:pt>
    <dgm:pt modelId="{9BA16958-3304-4D98-8BF9-6559EA8B1B4A}" type="pres">
      <dgm:prSet presAssocID="{01903F99-67AE-4603-9DA6-CF5CF392D36E}" presName="node" presStyleLbl="node1" presStyleIdx="2" presStyleCnt="6">
        <dgm:presLayoutVars>
          <dgm:bulletEnabled val="1"/>
        </dgm:presLayoutVars>
      </dgm:prSet>
      <dgm:spPr/>
    </dgm:pt>
    <dgm:pt modelId="{9B54596A-E955-4545-A820-2E748B46104F}" type="pres">
      <dgm:prSet presAssocID="{90C0EF42-7A17-4337-A757-4CD00F1F15BA}" presName="sibTrans" presStyleCnt="0"/>
      <dgm:spPr/>
    </dgm:pt>
    <dgm:pt modelId="{A0AA1163-C2D3-4FF8-AE42-083FB6A95B22}" type="pres">
      <dgm:prSet presAssocID="{1FC619A3-F90C-47F1-B5BF-F2DE58A4E0D2}" presName="node" presStyleLbl="node1" presStyleIdx="3" presStyleCnt="6">
        <dgm:presLayoutVars>
          <dgm:bulletEnabled val="1"/>
        </dgm:presLayoutVars>
      </dgm:prSet>
      <dgm:spPr/>
    </dgm:pt>
    <dgm:pt modelId="{C1682216-9B7B-4EEF-B996-5C8FC4198393}" type="pres">
      <dgm:prSet presAssocID="{E7BB79A9-247F-4D3F-9D3C-1C06D5C68CCF}" presName="sibTrans" presStyleCnt="0"/>
      <dgm:spPr/>
    </dgm:pt>
    <dgm:pt modelId="{65F85B4D-CDAF-4851-9DC9-1007CAD7FA28}" type="pres">
      <dgm:prSet presAssocID="{65711BB5-770C-4977-AF84-18A8D0897B46}" presName="node" presStyleLbl="node1" presStyleIdx="4" presStyleCnt="6">
        <dgm:presLayoutVars>
          <dgm:bulletEnabled val="1"/>
        </dgm:presLayoutVars>
      </dgm:prSet>
      <dgm:spPr/>
    </dgm:pt>
    <dgm:pt modelId="{32E1F58E-3B7D-425D-936F-6B0120F70728}" type="pres">
      <dgm:prSet presAssocID="{EBBB2D54-B569-4453-B072-FBF2E636B7EB}" presName="sibTrans" presStyleCnt="0"/>
      <dgm:spPr/>
    </dgm:pt>
    <dgm:pt modelId="{C18408F4-F246-4B8A-96D3-22C1EED545DE}" type="pres">
      <dgm:prSet presAssocID="{C8E66150-1D12-4E8F-B698-6BAF0DD77216}" presName="node" presStyleLbl="node1" presStyleIdx="5" presStyleCnt="6">
        <dgm:presLayoutVars>
          <dgm:bulletEnabled val="1"/>
        </dgm:presLayoutVars>
      </dgm:prSet>
      <dgm:spPr/>
    </dgm:pt>
  </dgm:ptLst>
  <dgm:cxnLst>
    <dgm:cxn modelId="{1ED4AD10-A78E-4176-A790-5E33A4BB15DD}" type="presOf" srcId="{01903F99-67AE-4603-9DA6-CF5CF392D36E}" destId="{9BA16958-3304-4D98-8BF9-6559EA8B1B4A}" srcOrd="0" destOrd="0" presId="urn:microsoft.com/office/officeart/2005/8/layout/hList6"/>
    <dgm:cxn modelId="{A544FD22-02CF-4017-AAC2-0B0FAFCF6356}" type="presOf" srcId="{1FC619A3-F90C-47F1-B5BF-F2DE58A4E0D2}" destId="{A0AA1163-C2D3-4FF8-AE42-083FB6A95B22}" srcOrd="0" destOrd="0" presId="urn:microsoft.com/office/officeart/2005/8/layout/hList6"/>
    <dgm:cxn modelId="{D3C21F3E-177A-464F-8023-50B83DDA26DD}" srcId="{FDD7228D-2591-4B17-9B6E-F62A5A86228F}" destId="{F9E789A9-1F35-4B1C-8462-0E4DA8C9A5FB}" srcOrd="1" destOrd="0" parTransId="{C087AFCE-9913-4F3C-8DB6-9BC6360F8D36}" sibTransId="{B6A44828-764D-401E-B132-A17F5D5F2507}"/>
    <dgm:cxn modelId="{9D051840-9989-4A7A-801E-AEA890327766}" srcId="{FDD7228D-2591-4B17-9B6E-F62A5A86228F}" destId="{1FC619A3-F90C-47F1-B5BF-F2DE58A4E0D2}" srcOrd="3" destOrd="0" parTransId="{3CAD7B75-9245-4788-8611-3D97F4FB015D}" sibTransId="{E7BB79A9-247F-4D3F-9D3C-1C06D5C68CCF}"/>
    <dgm:cxn modelId="{B2EA0A59-9CD3-4578-80F2-BADCB607E18F}" srcId="{FDD7228D-2591-4B17-9B6E-F62A5A86228F}" destId="{BC344401-B76F-434A-AAD0-A0C313B4C030}" srcOrd="0" destOrd="0" parTransId="{475A52A0-C5B1-4450-A298-E528DE6C09C4}" sibTransId="{B47D3C26-900F-43F8-8341-6922DCC8E92B}"/>
    <dgm:cxn modelId="{11A6BC85-E793-4883-95AA-45BE3F82A83C}" srcId="{FDD7228D-2591-4B17-9B6E-F62A5A86228F}" destId="{01903F99-67AE-4603-9DA6-CF5CF392D36E}" srcOrd="2" destOrd="0" parTransId="{77845C9F-36FE-4C3C-BA34-F4CA5D702B81}" sibTransId="{90C0EF42-7A17-4337-A757-4CD00F1F15BA}"/>
    <dgm:cxn modelId="{90DDCDBC-055E-4F88-9C69-0B6ABEF8D684}" type="presOf" srcId="{65711BB5-770C-4977-AF84-18A8D0897B46}" destId="{65F85B4D-CDAF-4851-9DC9-1007CAD7FA28}" srcOrd="0" destOrd="0" presId="urn:microsoft.com/office/officeart/2005/8/layout/hList6"/>
    <dgm:cxn modelId="{199F4EBD-DD75-468A-ACB9-97F8B4C6B559}" type="presOf" srcId="{BC344401-B76F-434A-AAD0-A0C313B4C030}" destId="{8ABF25A4-2A8C-41D3-8D41-66886D1F2893}" srcOrd="0" destOrd="0" presId="urn:microsoft.com/office/officeart/2005/8/layout/hList6"/>
    <dgm:cxn modelId="{EEB1F6DB-0C10-441E-82A5-9A8BDF1A466A}" type="presOf" srcId="{C8E66150-1D12-4E8F-B698-6BAF0DD77216}" destId="{C18408F4-F246-4B8A-96D3-22C1EED545DE}" srcOrd="0" destOrd="0" presId="urn:microsoft.com/office/officeart/2005/8/layout/hList6"/>
    <dgm:cxn modelId="{10F7CFE1-DDD8-4041-BB5E-4FEEE3276EC0}" type="presOf" srcId="{FDD7228D-2591-4B17-9B6E-F62A5A86228F}" destId="{4F953ECE-DE42-4FAF-9361-5AE0C2B63729}" srcOrd="0" destOrd="0" presId="urn:microsoft.com/office/officeart/2005/8/layout/hList6"/>
    <dgm:cxn modelId="{982DBDE7-4CAB-48F7-930D-ABF1820E813A}" srcId="{FDD7228D-2591-4B17-9B6E-F62A5A86228F}" destId="{65711BB5-770C-4977-AF84-18A8D0897B46}" srcOrd="4" destOrd="0" parTransId="{ED5142CB-6E32-430F-B151-4E5C4A23CFF8}" sibTransId="{EBBB2D54-B569-4453-B072-FBF2E636B7EB}"/>
    <dgm:cxn modelId="{4EEAD9EF-013D-4725-BA0F-036C750345D6}" type="presOf" srcId="{F9E789A9-1F35-4B1C-8462-0E4DA8C9A5FB}" destId="{003FE1A2-15FF-4F19-916B-3F9F9AC00D5B}" srcOrd="0" destOrd="0" presId="urn:microsoft.com/office/officeart/2005/8/layout/hList6"/>
    <dgm:cxn modelId="{EDAD87FE-3E29-45AA-BF66-E32FBABBA95C}" srcId="{FDD7228D-2591-4B17-9B6E-F62A5A86228F}" destId="{C8E66150-1D12-4E8F-B698-6BAF0DD77216}" srcOrd="5" destOrd="0" parTransId="{E38D4B7B-2749-4B81-B1C6-F1D6031E76BC}" sibTransId="{B5B3845A-EF85-4DB9-BD3F-61EBEE130FDC}"/>
    <dgm:cxn modelId="{A542165A-5F89-4D62-95E1-E166705FDDFC}" type="presParOf" srcId="{4F953ECE-DE42-4FAF-9361-5AE0C2B63729}" destId="{8ABF25A4-2A8C-41D3-8D41-66886D1F2893}" srcOrd="0" destOrd="0" presId="urn:microsoft.com/office/officeart/2005/8/layout/hList6"/>
    <dgm:cxn modelId="{E93404B0-455D-4B99-B4AE-61B0D473F517}" type="presParOf" srcId="{4F953ECE-DE42-4FAF-9361-5AE0C2B63729}" destId="{3CDB3580-7BD6-4AC9-9A89-28894E7AA710}" srcOrd="1" destOrd="0" presId="urn:microsoft.com/office/officeart/2005/8/layout/hList6"/>
    <dgm:cxn modelId="{397F8CC1-83FB-448D-9992-1C85B7BCC9E7}" type="presParOf" srcId="{4F953ECE-DE42-4FAF-9361-5AE0C2B63729}" destId="{003FE1A2-15FF-4F19-916B-3F9F9AC00D5B}" srcOrd="2" destOrd="0" presId="urn:microsoft.com/office/officeart/2005/8/layout/hList6"/>
    <dgm:cxn modelId="{240442C1-150F-4C89-B843-2906D4894CF6}" type="presParOf" srcId="{4F953ECE-DE42-4FAF-9361-5AE0C2B63729}" destId="{880CB96D-A68A-482F-ABF8-D0C25D2C29EF}" srcOrd="3" destOrd="0" presId="urn:microsoft.com/office/officeart/2005/8/layout/hList6"/>
    <dgm:cxn modelId="{40334C17-647F-4EB7-AEF3-7527662836C0}" type="presParOf" srcId="{4F953ECE-DE42-4FAF-9361-5AE0C2B63729}" destId="{9BA16958-3304-4D98-8BF9-6559EA8B1B4A}" srcOrd="4" destOrd="0" presId="urn:microsoft.com/office/officeart/2005/8/layout/hList6"/>
    <dgm:cxn modelId="{3E08FA6B-3ACB-431E-A4CF-C49111265748}" type="presParOf" srcId="{4F953ECE-DE42-4FAF-9361-5AE0C2B63729}" destId="{9B54596A-E955-4545-A820-2E748B46104F}" srcOrd="5" destOrd="0" presId="urn:microsoft.com/office/officeart/2005/8/layout/hList6"/>
    <dgm:cxn modelId="{CF653A41-FC47-4708-B511-D93F5A6A3F87}" type="presParOf" srcId="{4F953ECE-DE42-4FAF-9361-5AE0C2B63729}" destId="{A0AA1163-C2D3-4FF8-AE42-083FB6A95B22}" srcOrd="6" destOrd="0" presId="urn:microsoft.com/office/officeart/2005/8/layout/hList6"/>
    <dgm:cxn modelId="{3D17EED6-F2D1-49BC-B6ED-54ED565C09E2}" type="presParOf" srcId="{4F953ECE-DE42-4FAF-9361-5AE0C2B63729}" destId="{C1682216-9B7B-4EEF-B996-5C8FC4198393}" srcOrd="7" destOrd="0" presId="urn:microsoft.com/office/officeart/2005/8/layout/hList6"/>
    <dgm:cxn modelId="{AE7993E6-5E96-4287-B110-48C35C09440C}" type="presParOf" srcId="{4F953ECE-DE42-4FAF-9361-5AE0C2B63729}" destId="{65F85B4D-CDAF-4851-9DC9-1007CAD7FA28}" srcOrd="8" destOrd="0" presId="urn:microsoft.com/office/officeart/2005/8/layout/hList6"/>
    <dgm:cxn modelId="{ED826EE6-4251-4C23-B5CC-151108DCC28B}" type="presParOf" srcId="{4F953ECE-DE42-4FAF-9361-5AE0C2B63729}" destId="{32E1F58E-3B7D-425D-936F-6B0120F70728}" srcOrd="9" destOrd="0" presId="urn:microsoft.com/office/officeart/2005/8/layout/hList6"/>
    <dgm:cxn modelId="{8FC8771E-45C8-40F8-BB14-0F3EDC6F23CE}" type="presParOf" srcId="{4F953ECE-DE42-4FAF-9361-5AE0C2B63729}" destId="{C18408F4-F246-4B8A-96D3-22C1EED545DE}"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F25A4-2A8C-41D3-8D41-66886D1F2893}">
      <dsp:nvSpPr>
        <dsp:cNvPr id="0" name=""/>
        <dsp:cNvSpPr/>
      </dsp:nvSpPr>
      <dsp:spPr>
        <a:xfrm rot="16200000">
          <a:off x="47890" y="-37746"/>
          <a:ext cx="3931920" cy="4007413"/>
        </a:xfrm>
        <a:prstGeom prst="flowChartManualOperation">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0" tIns="0" rIns="215900" bIns="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panose="020F0302020204030204"/>
            </a:rPr>
            <a:t>Hurricane Irma was the sixth most costly hurricane in the U.S.A.</a:t>
          </a:r>
          <a:endParaRPr lang="en-US" sz="3400" kern="1200" dirty="0"/>
        </a:p>
      </dsp:txBody>
      <dsp:txXfrm rot="5400000">
        <a:off x="10144" y="786384"/>
        <a:ext cx="4007413" cy="2359152"/>
      </dsp:txXfrm>
    </dsp:sp>
    <dsp:sp modelId="{003FE1A2-15FF-4F19-916B-3F9F9AC00D5B}">
      <dsp:nvSpPr>
        <dsp:cNvPr id="0" name=""/>
        <dsp:cNvSpPr/>
      </dsp:nvSpPr>
      <dsp:spPr>
        <a:xfrm rot="16200000">
          <a:off x="4355860" y="-37746"/>
          <a:ext cx="3931920" cy="4007413"/>
        </a:xfrm>
        <a:prstGeom prst="flowChartManualOperation">
          <a:avLst/>
        </a:prstGeom>
        <a:gradFill rotWithShape="0">
          <a:gsLst>
            <a:gs pos="0">
              <a:schemeClr val="accent2">
                <a:shade val="50000"/>
                <a:hueOff val="-197058"/>
                <a:satOff val="2594"/>
                <a:lumOff val="15539"/>
                <a:alphaOff val="0"/>
                <a:satMod val="103000"/>
                <a:lumMod val="102000"/>
                <a:tint val="94000"/>
              </a:schemeClr>
            </a:gs>
            <a:gs pos="50000">
              <a:schemeClr val="accent2">
                <a:shade val="50000"/>
                <a:hueOff val="-197058"/>
                <a:satOff val="2594"/>
                <a:lumOff val="15539"/>
                <a:alphaOff val="0"/>
                <a:satMod val="110000"/>
                <a:lumMod val="100000"/>
                <a:shade val="100000"/>
              </a:schemeClr>
            </a:gs>
            <a:gs pos="100000">
              <a:schemeClr val="accent2">
                <a:shade val="50000"/>
                <a:hueOff val="-197058"/>
                <a:satOff val="2594"/>
                <a:lumOff val="155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0" tIns="0" rIns="215900" bIns="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panose="020F0302020204030204"/>
            </a:rPr>
            <a:t>Estimated $670 million of property damage in Georgia</a:t>
          </a:r>
          <a:endParaRPr lang="en-US" sz="3400" kern="1200" dirty="0"/>
        </a:p>
      </dsp:txBody>
      <dsp:txXfrm rot="5400000">
        <a:off x="4318114" y="786384"/>
        <a:ext cx="4007413" cy="2359152"/>
      </dsp:txXfrm>
    </dsp:sp>
    <dsp:sp modelId="{9BA16958-3304-4D98-8BF9-6559EA8B1B4A}">
      <dsp:nvSpPr>
        <dsp:cNvPr id="0" name=""/>
        <dsp:cNvSpPr/>
      </dsp:nvSpPr>
      <dsp:spPr>
        <a:xfrm rot="16200000">
          <a:off x="8663830" y="-37746"/>
          <a:ext cx="3931920" cy="4007413"/>
        </a:xfrm>
        <a:prstGeom prst="flowChartManualOperation">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0" tIns="0" rIns="215900" bIns="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panose="020F0302020204030204"/>
            </a:rPr>
            <a:t>Max wind speed 62 mph</a:t>
          </a:r>
          <a:endParaRPr lang="en-US" sz="3400" kern="1200" dirty="0"/>
        </a:p>
      </dsp:txBody>
      <dsp:txXfrm rot="5400000">
        <a:off x="8626084" y="786384"/>
        <a:ext cx="4007413" cy="2359152"/>
      </dsp:txXfrm>
    </dsp:sp>
    <dsp:sp modelId="{A0AA1163-C2D3-4FF8-AE42-083FB6A95B22}">
      <dsp:nvSpPr>
        <dsp:cNvPr id="0" name=""/>
        <dsp:cNvSpPr/>
      </dsp:nvSpPr>
      <dsp:spPr>
        <a:xfrm rot="16200000">
          <a:off x="12971800" y="-37746"/>
          <a:ext cx="3931920" cy="4007413"/>
        </a:xfrm>
        <a:prstGeom prst="flowChartManualOperation">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0" tIns="0" rIns="215900" bIns="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panose="020F0302020204030204"/>
            </a:rPr>
            <a:t>Rainfall of 3-7" inland</a:t>
          </a:r>
        </a:p>
      </dsp:txBody>
      <dsp:txXfrm rot="5400000">
        <a:off x="12934054" y="786384"/>
        <a:ext cx="4007413" cy="2359152"/>
      </dsp:txXfrm>
    </dsp:sp>
    <dsp:sp modelId="{65F85B4D-CDAF-4851-9DC9-1007CAD7FA28}">
      <dsp:nvSpPr>
        <dsp:cNvPr id="0" name=""/>
        <dsp:cNvSpPr/>
      </dsp:nvSpPr>
      <dsp:spPr>
        <a:xfrm rot="16200000">
          <a:off x="17279770" y="-37746"/>
          <a:ext cx="3931920" cy="4007413"/>
        </a:xfrm>
        <a:prstGeom prst="flowChartManualOperation">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0" tIns="0" rIns="215900" bIns="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panose="020F0302020204030204"/>
            </a:rPr>
            <a:t>Storm surge of 3-5ft</a:t>
          </a:r>
        </a:p>
      </dsp:txBody>
      <dsp:txXfrm rot="5400000">
        <a:off x="17242024" y="786384"/>
        <a:ext cx="4007413" cy="2359152"/>
      </dsp:txXfrm>
    </dsp:sp>
    <dsp:sp modelId="{C18408F4-F246-4B8A-96D3-22C1EED545DE}">
      <dsp:nvSpPr>
        <dsp:cNvPr id="0" name=""/>
        <dsp:cNvSpPr/>
      </dsp:nvSpPr>
      <dsp:spPr>
        <a:xfrm rot="16200000">
          <a:off x="21587740" y="-37746"/>
          <a:ext cx="3931920" cy="4007413"/>
        </a:xfrm>
        <a:prstGeom prst="flowChartManualOperation">
          <a:avLst/>
        </a:prstGeom>
        <a:gradFill rotWithShape="0">
          <a:gsLst>
            <a:gs pos="0">
              <a:schemeClr val="accent2">
                <a:shade val="50000"/>
                <a:hueOff val="-197058"/>
                <a:satOff val="2594"/>
                <a:lumOff val="15539"/>
                <a:alphaOff val="0"/>
                <a:satMod val="103000"/>
                <a:lumMod val="102000"/>
                <a:tint val="94000"/>
              </a:schemeClr>
            </a:gs>
            <a:gs pos="50000">
              <a:schemeClr val="accent2">
                <a:shade val="50000"/>
                <a:hueOff val="-197058"/>
                <a:satOff val="2594"/>
                <a:lumOff val="15539"/>
                <a:alphaOff val="0"/>
                <a:satMod val="110000"/>
                <a:lumMod val="100000"/>
                <a:shade val="100000"/>
              </a:schemeClr>
            </a:gs>
            <a:gs pos="100000">
              <a:schemeClr val="accent2">
                <a:shade val="50000"/>
                <a:hueOff val="-197058"/>
                <a:satOff val="2594"/>
                <a:lumOff val="155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0" tIns="0" rIns="215900" bIns="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panose="020F0302020204030204"/>
            </a:rPr>
            <a:t>Heirs’ property owners were unable to receive aid through FEMA</a:t>
          </a:r>
        </a:p>
      </dsp:txBody>
      <dsp:txXfrm rot="5400000">
        <a:off x="21549994" y="786384"/>
        <a:ext cx="4007413" cy="235915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5/10/2023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93617" y="35579443"/>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Spring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5/10/2023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18" Type="http://schemas.openxmlformats.org/officeDocument/2006/relationships/image" Target="../media/image15.jpeg"/><Relationship Id="rId3" Type="http://schemas.openxmlformats.org/officeDocument/2006/relationships/diagramData" Target="../diagrams/data1.xml"/><Relationship Id="rId21" Type="http://schemas.openxmlformats.org/officeDocument/2006/relationships/image" Target="../media/image18.svg"/><Relationship Id="rId7" Type="http://schemas.microsoft.com/office/2007/relationships/diagramDrawing" Target="../diagrams/drawing1.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4.jpeg"/><Relationship Id="rId16" Type="http://schemas.openxmlformats.org/officeDocument/2006/relationships/image" Target="../media/image13.jpe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8.jpeg"/><Relationship Id="rId5" Type="http://schemas.openxmlformats.org/officeDocument/2006/relationships/diagramQuickStyle" Target="../diagrams/quickStyle1.xml"/><Relationship Id="rId15" Type="http://schemas.openxmlformats.org/officeDocument/2006/relationships/image" Target="../media/image12.jpeg"/><Relationship Id="rId10" Type="http://schemas.openxmlformats.org/officeDocument/2006/relationships/image" Target="../media/image7.png"/><Relationship Id="rId19" Type="http://schemas.openxmlformats.org/officeDocument/2006/relationships/image" Target="../media/image16.jpe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Box 2">
            <a:extLst>
              <a:ext uri="{FF2B5EF4-FFF2-40B4-BE49-F238E27FC236}">
                <a16:creationId xmlns:a16="http://schemas.microsoft.com/office/drawing/2014/main" id="{E9D2BAD9-66E8-49A9-98A9-35B5343A609B}"/>
              </a:ext>
            </a:extLst>
          </p:cNvPr>
          <p:cNvSpPr txBox="1"/>
          <p:nvPr/>
        </p:nvSpPr>
        <p:spPr>
          <a:xfrm>
            <a:off x="29461125" y="15106099"/>
            <a:ext cx="482958" cy="11040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p>
        </p:txBody>
      </p:sp>
      <p:pic>
        <p:nvPicPr>
          <p:cNvPr id="120" name="Picture 119" descr="Map&#10;&#10;Description automatically generated">
            <a:extLst>
              <a:ext uri="{FF2B5EF4-FFF2-40B4-BE49-F238E27FC236}">
                <a16:creationId xmlns:a16="http://schemas.microsoft.com/office/drawing/2014/main" id="{279AF9D9-7BCB-4B1D-B001-6DB36F7F160D}"/>
              </a:ext>
            </a:extLst>
          </p:cNvPr>
          <p:cNvPicPr>
            <a:picLocks noChangeAspect="1"/>
          </p:cNvPicPr>
          <p:nvPr/>
        </p:nvPicPr>
        <p:blipFill>
          <a:blip r:embed="rId2"/>
          <a:stretch>
            <a:fillRect/>
          </a:stretch>
        </p:blipFill>
        <p:spPr>
          <a:xfrm>
            <a:off x="13257141" y="9400503"/>
            <a:ext cx="11953316" cy="10607040"/>
          </a:xfrm>
          <a:prstGeom prst="rect">
            <a:avLst/>
          </a:prstGeom>
          <a:ln w="228600" cap="sq" cmpd="thickThin">
            <a:solidFill>
              <a:srgbClr val="000000"/>
            </a:solidFill>
            <a:prstDash val="solid"/>
            <a:miter lim="800000"/>
          </a:ln>
          <a:effectLst>
            <a:innerShdw blurRad="76200">
              <a:srgbClr val="000000"/>
            </a:innerShdw>
          </a:effectLst>
        </p:spPr>
      </p:pic>
      <p:sp>
        <p:nvSpPr>
          <p:cNvPr id="121" name="TextBox 5">
            <a:extLst>
              <a:ext uri="{FF2B5EF4-FFF2-40B4-BE49-F238E27FC236}">
                <a16:creationId xmlns:a16="http://schemas.microsoft.com/office/drawing/2014/main" id="{E0C1BEDE-E7CD-4B82-8561-0AE24277BF95}"/>
              </a:ext>
            </a:extLst>
          </p:cNvPr>
          <p:cNvSpPr txBox="1"/>
          <p:nvPr/>
        </p:nvSpPr>
        <p:spPr>
          <a:xfrm>
            <a:off x="21812688" y="16308722"/>
            <a:ext cx="140910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Camden</a:t>
            </a:r>
          </a:p>
        </p:txBody>
      </p:sp>
      <p:sp>
        <p:nvSpPr>
          <p:cNvPr id="122" name="TextBox 6">
            <a:extLst>
              <a:ext uri="{FF2B5EF4-FFF2-40B4-BE49-F238E27FC236}">
                <a16:creationId xmlns:a16="http://schemas.microsoft.com/office/drawing/2014/main" id="{98A8C5EA-EBF6-4896-B5A0-6C29EA487926}"/>
              </a:ext>
            </a:extLst>
          </p:cNvPr>
          <p:cNvSpPr txBox="1"/>
          <p:nvPr/>
        </p:nvSpPr>
        <p:spPr>
          <a:xfrm>
            <a:off x="22325992" y="15161082"/>
            <a:ext cx="124385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Glynn</a:t>
            </a:r>
          </a:p>
        </p:txBody>
      </p:sp>
      <p:sp>
        <p:nvSpPr>
          <p:cNvPr id="123" name="TextBox 7">
            <a:extLst>
              <a:ext uri="{FF2B5EF4-FFF2-40B4-BE49-F238E27FC236}">
                <a16:creationId xmlns:a16="http://schemas.microsoft.com/office/drawing/2014/main" id="{2644540E-9818-4FE6-A73F-FB0F6E60ED43}"/>
              </a:ext>
            </a:extLst>
          </p:cNvPr>
          <p:cNvSpPr txBox="1"/>
          <p:nvPr/>
        </p:nvSpPr>
        <p:spPr>
          <a:xfrm>
            <a:off x="22562041" y="14239393"/>
            <a:ext cx="154653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McIntosh</a:t>
            </a:r>
          </a:p>
        </p:txBody>
      </p:sp>
      <p:sp>
        <p:nvSpPr>
          <p:cNvPr id="124" name="TextBox 8">
            <a:extLst>
              <a:ext uri="{FF2B5EF4-FFF2-40B4-BE49-F238E27FC236}">
                <a16:creationId xmlns:a16="http://schemas.microsoft.com/office/drawing/2014/main" id="{7E8EF301-658B-4CE2-A3C2-F7FB039D0B8B}"/>
              </a:ext>
            </a:extLst>
          </p:cNvPr>
          <p:cNvSpPr txBox="1"/>
          <p:nvPr/>
        </p:nvSpPr>
        <p:spPr>
          <a:xfrm>
            <a:off x="22618390" y="13272790"/>
            <a:ext cx="109166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Liberty</a:t>
            </a:r>
          </a:p>
        </p:txBody>
      </p:sp>
      <p:sp>
        <p:nvSpPr>
          <p:cNvPr id="125" name="TextBox 9">
            <a:extLst>
              <a:ext uri="{FF2B5EF4-FFF2-40B4-BE49-F238E27FC236}">
                <a16:creationId xmlns:a16="http://schemas.microsoft.com/office/drawing/2014/main" id="{20FF26A1-3957-455A-AA0B-6412AA4D39A5}"/>
              </a:ext>
            </a:extLst>
          </p:cNvPr>
          <p:cNvSpPr txBox="1"/>
          <p:nvPr/>
        </p:nvSpPr>
        <p:spPr>
          <a:xfrm>
            <a:off x="23620116" y="12487508"/>
            <a:ext cx="158044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chemeClr val="bg1">
                    <a:lumMod val="95000"/>
                  </a:schemeClr>
                </a:solidFill>
              </a:rPr>
              <a:t>Chatham</a:t>
            </a:r>
          </a:p>
        </p:txBody>
      </p:sp>
      <p:grpSp>
        <p:nvGrpSpPr>
          <p:cNvPr id="126" name="Group 125">
            <a:extLst>
              <a:ext uri="{FF2B5EF4-FFF2-40B4-BE49-F238E27FC236}">
                <a16:creationId xmlns:a16="http://schemas.microsoft.com/office/drawing/2014/main" id="{E4DDB0C3-7BCC-4FE6-B4C4-DF99DDF024C4}"/>
              </a:ext>
            </a:extLst>
          </p:cNvPr>
          <p:cNvGrpSpPr/>
          <p:nvPr/>
        </p:nvGrpSpPr>
        <p:grpSpPr>
          <a:xfrm>
            <a:off x="14702994" y="12654370"/>
            <a:ext cx="6740373" cy="4254518"/>
            <a:chOff x="7397691" y="2671170"/>
            <a:chExt cx="2525765" cy="1394745"/>
          </a:xfrm>
        </p:grpSpPr>
        <p:sp>
          <p:nvSpPr>
            <p:cNvPr id="127" name="TextBox 17">
              <a:extLst>
                <a:ext uri="{FF2B5EF4-FFF2-40B4-BE49-F238E27FC236}">
                  <a16:creationId xmlns:a16="http://schemas.microsoft.com/office/drawing/2014/main" id="{B5E4D391-0074-4EF1-8A46-8374FE5892BB}"/>
                </a:ext>
              </a:extLst>
            </p:cNvPr>
            <p:cNvSpPr txBox="1"/>
            <p:nvPr/>
          </p:nvSpPr>
          <p:spPr>
            <a:xfrm>
              <a:off x="7397691" y="3934748"/>
              <a:ext cx="498664"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Thomas</a:t>
              </a:r>
            </a:p>
          </p:txBody>
        </p:sp>
        <p:sp>
          <p:nvSpPr>
            <p:cNvPr id="128" name="TextBox 18">
              <a:extLst>
                <a:ext uri="{FF2B5EF4-FFF2-40B4-BE49-F238E27FC236}">
                  <a16:creationId xmlns:a16="http://schemas.microsoft.com/office/drawing/2014/main" id="{F4C29C25-2525-4EC8-8237-0FD9DDEFB331}"/>
                </a:ext>
              </a:extLst>
            </p:cNvPr>
            <p:cNvSpPr txBox="1"/>
            <p:nvPr/>
          </p:nvSpPr>
          <p:spPr>
            <a:xfrm>
              <a:off x="7994527" y="3627174"/>
              <a:ext cx="533101"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Cook</a:t>
              </a:r>
            </a:p>
          </p:txBody>
        </p:sp>
        <p:sp>
          <p:nvSpPr>
            <p:cNvPr id="129" name="TextBox 19">
              <a:extLst>
                <a:ext uri="{FF2B5EF4-FFF2-40B4-BE49-F238E27FC236}">
                  <a16:creationId xmlns:a16="http://schemas.microsoft.com/office/drawing/2014/main" id="{000A619E-E78A-4BFA-8C74-E2DD1202FCCF}"/>
                </a:ext>
              </a:extLst>
            </p:cNvPr>
            <p:cNvSpPr txBox="1"/>
            <p:nvPr/>
          </p:nvSpPr>
          <p:spPr>
            <a:xfrm>
              <a:off x="8244680" y="3446905"/>
              <a:ext cx="1026366"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Berrien</a:t>
              </a:r>
            </a:p>
          </p:txBody>
        </p:sp>
        <p:sp>
          <p:nvSpPr>
            <p:cNvPr id="130" name="TextBox 20">
              <a:extLst>
                <a:ext uri="{FF2B5EF4-FFF2-40B4-BE49-F238E27FC236}">
                  <a16:creationId xmlns:a16="http://schemas.microsoft.com/office/drawing/2014/main" id="{AA338A4B-68BE-452C-B0EA-CCCDF95EC95E}"/>
                </a:ext>
              </a:extLst>
            </p:cNvPr>
            <p:cNvSpPr txBox="1"/>
            <p:nvPr/>
          </p:nvSpPr>
          <p:spPr>
            <a:xfrm>
              <a:off x="8689427" y="3171410"/>
              <a:ext cx="401852"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Coffee</a:t>
              </a:r>
            </a:p>
          </p:txBody>
        </p:sp>
        <p:sp>
          <p:nvSpPr>
            <p:cNvPr id="131" name="TextBox 21">
              <a:extLst>
                <a:ext uri="{FF2B5EF4-FFF2-40B4-BE49-F238E27FC236}">
                  <a16:creationId xmlns:a16="http://schemas.microsoft.com/office/drawing/2014/main" id="{99563AC8-515E-4E16-A51D-13CF1D192DAC}"/>
                </a:ext>
              </a:extLst>
            </p:cNvPr>
            <p:cNvSpPr txBox="1"/>
            <p:nvPr/>
          </p:nvSpPr>
          <p:spPr>
            <a:xfrm>
              <a:off x="7594980" y="2671170"/>
              <a:ext cx="1026366"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Crisp</a:t>
              </a:r>
            </a:p>
          </p:txBody>
        </p:sp>
        <p:sp>
          <p:nvSpPr>
            <p:cNvPr id="132" name="TextBox 22">
              <a:extLst>
                <a:ext uri="{FF2B5EF4-FFF2-40B4-BE49-F238E27FC236}">
                  <a16:creationId xmlns:a16="http://schemas.microsoft.com/office/drawing/2014/main" id="{DB192695-93D0-413E-AA91-C7D16CFC18D5}"/>
                </a:ext>
              </a:extLst>
            </p:cNvPr>
            <p:cNvSpPr txBox="1"/>
            <p:nvPr/>
          </p:nvSpPr>
          <p:spPr>
            <a:xfrm>
              <a:off x="7765206" y="2916992"/>
              <a:ext cx="1026366"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Turner</a:t>
              </a:r>
            </a:p>
          </p:txBody>
        </p:sp>
        <p:sp>
          <p:nvSpPr>
            <p:cNvPr id="133" name="TextBox 23">
              <a:extLst>
                <a:ext uri="{FF2B5EF4-FFF2-40B4-BE49-F238E27FC236}">
                  <a16:creationId xmlns:a16="http://schemas.microsoft.com/office/drawing/2014/main" id="{B78A2384-DF4E-40FA-96B9-1EF37F251387}"/>
                </a:ext>
              </a:extLst>
            </p:cNvPr>
            <p:cNvSpPr txBox="1"/>
            <p:nvPr/>
          </p:nvSpPr>
          <p:spPr>
            <a:xfrm>
              <a:off x="9424792" y="3875739"/>
              <a:ext cx="498664" cy="131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Charlton</a:t>
              </a:r>
            </a:p>
          </p:txBody>
        </p:sp>
      </p:grpSp>
      <p:sp>
        <p:nvSpPr>
          <p:cNvPr id="134" name="TextBox 11">
            <a:extLst>
              <a:ext uri="{FF2B5EF4-FFF2-40B4-BE49-F238E27FC236}">
                <a16:creationId xmlns:a16="http://schemas.microsoft.com/office/drawing/2014/main" id="{75DFD445-3B2A-4514-8704-441A5C1F0CC2}"/>
              </a:ext>
            </a:extLst>
          </p:cNvPr>
          <p:cNvSpPr txBox="1"/>
          <p:nvPr/>
        </p:nvSpPr>
        <p:spPr>
          <a:xfrm>
            <a:off x="16205597" y="12574401"/>
            <a:ext cx="137163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Wilcox</a:t>
            </a:r>
          </a:p>
        </p:txBody>
      </p:sp>
      <p:sp>
        <p:nvSpPr>
          <p:cNvPr id="135" name="TextBox 12">
            <a:extLst>
              <a:ext uri="{FF2B5EF4-FFF2-40B4-BE49-F238E27FC236}">
                <a16:creationId xmlns:a16="http://schemas.microsoft.com/office/drawing/2014/main" id="{8415B418-61C8-4271-BC54-DBE8A1E3D363}"/>
              </a:ext>
            </a:extLst>
          </p:cNvPr>
          <p:cNvSpPr txBox="1"/>
          <p:nvPr/>
        </p:nvSpPr>
        <p:spPr>
          <a:xfrm>
            <a:off x="13579617" y="14082541"/>
            <a:ext cx="16130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Doughtery</a:t>
            </a:r>
          </a:p>
        </p:txBody>
      </p:sp>
      <p:sp>
        <p:nvSpPr>
          <p:cNvPr id="136" name="TextBox 13">
            <a:extLst>
              <a:ext uri="{FF2B5EF4-FFF2-40B4-BE49-F238E27FC236}">
                <a16:creationId xmlns:a16="http://schemas.microsoft.com/office/drawing/2014/main" id="{3879A28D-9896-4030-8D29-9D15B5863FDD}"/>
              </a:ext>
            </a:extLst>
          </p:cNvPr>
          <p:cNvSpPr txBox="1"/>
          <p:nvPr/>
        </p:nvSpPr>
        <p:spPr>
          <a:xfrm>
            <a:off x="15085342" y="14279313"/>
            <a:ext cx="139510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F3F3F"/>
                </a:solidFill>
              </a:rPr>
              <a:t>Worth</a:t>
            </a:r>
          </a:p>
        </p:txBody>
      </p:sp>
      <p:sp>
        <p:nvSpPr>
          <p:cNvPr id="12" name="TextBox 11">
            <a:extLst>
              <a:ext uri="{FF2B5EF4-FFF2-40B4-BE49-F238E27FC236}">
                <a16:creationId xmlns:a16="http://schemas.microsoft.com/office/drawing/2014/main" id="{33F4D466-4A79-481A-98C6-7C7FBA7B0DBE}"/>
              </a:ext>
            </a:extLst>
          </p:cNvPr>
          <p:cNvSpPr txBox="1"/>
          <p:nvPr/>
        </p:nvSpPr>
        <p:spPr>
          <a:xfrm>
            <a:off x="13001577" y="24405258"/>
            <a:ext cx="9835317"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Earth Observations</a:t>
            </a:r>
          </a:p>
        </p:txBody>
      </p:sp>
      <p:sp>
        <p:nvSpPr>
          <p:cNvPr id="17" name="Text Placeholder 16">
            <a:extLst>
              <a:ext uri="{FF2B5EF4-FFF2-40B4-BE49-F238E27FC236}">
                <a16:creationId xmlns:a16="http://schemas.microsoft.com/office/drawing/2014/main" id="{ADB221E4-9AAF-4C0D-8EB4-ADAA3034A1AE}"/>
              </a:ext>
            </a:extLst>
          </p:cNvPr>
          <p:cNvSpPr txBox="1">
            <a:spLocks/>
          </p:cNvSpPr>
          <p:nvPr/>
        </p:nvSpPr>
        <p:spPr>
          <a:xfrm>
            <a:off x="13001577" y="30330029"/>
            <a:ext cx="13525911" cy="289317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dirty="0">
                <a:solidFill>
                  <a:srgbClr val="B8394F"/>
                </a:solidFill>
                <a:latin typeface="Century Gothic"/>
              </a:rPr>
              <a:t>Georgia Disasters Team: </a:t>
            </a:r>
            <a:r>
              <a:rPr lang="en-US" dirty="0">
                <a:solidFill>
                  <a:schemeClr val="tx1">
                    <a:lumMod val="75000"/>
                    <a:lumOff val="25000"/>
                  </a:schemeClr>
                </a:solidFill>
                <a:ea typeface="+mn-lt"/>
                <a:cs typeface="+mn-lt"/>
              </a:rPr>
              <a:t>Isabella </a:t>
            </a:r>
            <a:r>
              <a:rPr lang="en-US" dirty="0" err="1">
                <a:solidFill>
                  <a:schemeClr val="tx1">
                    <a:lumMod val="75000"/>
                    <a:lumOff val="25000"/>
                  </a:schemeClr>
                </a:solidFill>
                <a:ea typeface="+mn-lt"/>
                <a:cs typeface="+mn-lt"/>
              </a:rPr>
              <a:t>Chittumuri</a:t>
            </a:r>
            <a:r>
              <a:rPr lang="en-US" dirty="0">
                <a:solidFill>
                  <a:schemeClr val="tx1">
                    <a:lumMod val="75000"/>
                    <a:lumOff val="25000"/>
                  </a:schemeClr>
                </a:solidFill>
                <a:ea typeface="+mn-lt"/>
                <a:cs typeface="+mn-lt"/>
              </a:rPr>
              <a:t>, Nancee </a:t>
            </a:r>
            <a:r>
              <a:rPr lang="en-US" dirty="0" err="1">
                <a:solidFill>
                  <a:schemeClr val="tx1">
                    <a:lumMod val="75000"/>
                    <a:lumOff val="25000"/>
                  </a:schemeClr>
                </a:solidFill>
                <a:ea typeface="+mn-lt"/>
                <a:cs typeface="+mn-lt"/>
              </a:rPr>
              <a:t>Uniyal</a:t>
            </a:r>
            <a:endParaRPr lang="en-US" dirty="0">
              <a:solidFill>
                <a:schemeClr val="tx1">
                  <a:lumMod val="75000"/>
                  <a:lumOff val="25000"/>
                </a:schemeClr>
              </a:solidFill>
            </a:endParaRPr>
          </a:p>
          <a:p>
            <a:pPr marL="457200" indent="-457200">
              <a:buChar char="•"/>
            </a:pPr>
            <a:r>
              <a:rPr lang="en-US" dirty="0">
                <a:solidFill>
                  <a:srgbClr val="B8394F"/>
                </a:solidFill>
                <a:latin typeface="Century Gothic"/>
              </a:rPr>
              <a:t>Advisors: </a:t>
            </a:r>
            <a:r>
              <a:rPr lang="en-US" dirty="0">
                <a:solidFill>
                  <a:schemeClr val="tx1">
                    <a:lumMod val="75000"/>
                    <a:lumOff val="25000"/>
                  </a:schemeClr>
                </a:solidFill>
                <a:latin typeface="Century Gothic"/>
              </a:rPr>
              <a:t>Dr. Cassandra Johnson Gaither (USDA Forestry Service); Dr. Marguerite Madden </a:t>
            </a:r>
            <a:r>
              <a:rPr lang="en-US" dirty="0">
                <a:solidFill>
                  <a:schemeClr val="tx1">
                    <a:lumMod val="75000"/>
                    <a:lumOff val="25000"/>
                  </a:schemeClr>
                </a:solidFill>
                <a:ea typeface="+mn-lt"/>
                <a:cs typeface="+mn-lt"/>
              </a:rPr>
              <a:t>(University of Georgia); Joseph Sousa (Georgia Department of Community Affairs)</a:t>
            </a:r>
            <a:endParaRPr lang="en-US" dirty="0">
              <a:solidFill>
                <a:schemeClr val="tx1">
                  <a:lumMod val="75000"/>
                  <a:lumOff val="25000"/>
                </a:schemeClr>
              </a:solidFill>
            </a:endParaRPr>
          </a:p>
          <a:p>
            <a:pPr marL="457200" indent="-457200">
              <a:buChar char="•"/>
            </a:pPr>
            <a:r>
              <a:rPr lang="en-US" dirty="0">
                <a:solidFill>
                  <a:srgbClr val="B8394F"/>
                </a:solidFill>
                <a:latin typeface="Century Gothic"/>
              </a:rPr>
              <a:t>Special Thank To: </a:t>
            </a:r>
            <a:r>
              <a:rPr lang="en-US" dirty="0">
                <a:solidFill>
                  <a:schemeClr val="tx1">
                    <a:lumMod val="75000"/>
                    <a:lumOff val="25000"/>
                  </a:schemeClr>
                </a:solidFill>
                <a:latin typeface="Century Gothic"/>
              </a:rPr>
              <a:t>Jimmy Nolan (Carl Vinson Institute), Dr. Ryan Thomson and Dr. Conner Bailey (Auburn University)</a:t>
            </a:r>
          </a:p>
        </p:txBody>
      </p:sp>
      <p:sp>
        <p:nvSpPr>
          <p:cNvPr id="18" name="TextBox 17">
            <a:extLst>
              <a:ext uri="{FF2B5EF4-FFF2-40B4-BE49-F238E27FC236}">
                <a16:creationId xmlns:a16="http://schemas.microsoft.com/office/drawing/2014/main" id="{95BA3477-7431-4429-8087-A9977FE0A73B}"/>
              </a:ext>
            </a:extLst>
          </p:cNvPr>
          <p:cNvSpPr txBox="1"/>
          <p:nvPr/>
        </p:nvSpPr>
        <p:spPr>
          <a:xfrm>
            <a:off x="13001577" y="29423825"/>
            <a:ext cx="7278066"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Acknowledgements</a:t>
            </a:r>
          </a:p>
        </p:txBody>
      </p:sp>
      <p:sp>
        <p:nvSpPr>
          <p:cNvPr id="19" name="Text Placeholder 16">
            <a:extLst>
              <a:ext uri="{FF2B5EF4-FFF2-40B4-BE49-F238E27FC236}">
                <a16:creationId xmlns:a16="http://schemas.microsoft.com/office/drawing/2014/main" id="{1AFD541F-8BD7-4E94-8038-D563CEFD51A0}"/>
              </a:ext>
            </a:extLst>
          </p:cNvPr>
          <p:cNvSpPr txBox="1">
            <a:spLocks/>
          </p:cNvSpPr>
          <p:nvPr/>
        </p:nvSpPr>
        <p:spPr>
          <a:xfrm>
            <a:off x="13001577" y="28785389"/>
            <a:ext cx="9671794" cy="6274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200" dirty="0">
                <a:solidFill>
                  <a:schemeClr val="tx1">
                    <a:lumMod val="75000"/>
                    <a:lumOff val="25000"/>
                  </a:schemeClr>
                </a:solidFill>
              </a:rPr>
              <a:t>Georgia Heirs Property Law Center</a:t>
            </a:r>
          </a:p>
        </p:txBody>
      </p:sp>
      <p:sp>
        <p:nvSpPr>
          <p:cNvPr id="20" name="TextBox 19">
            <a:extLst>
              <a:ext uri="{FF2B5EF4-FFF2-40B4-BE49-F238E27FC236}">
                <a16:creationId xmlns:a16="http://schemas.microsoft.com/office/drawing/2014/main" id="{024EBA60-EB74-465F-9E8B-6353F96BDCC5}"/>
              </a:ext>
            </a:extLst>
          </p:cNvPr>
          <p:cNvSpPr txBox="1"/>
          <p:nvPr/>
        </p:nvSpPr>
        <p:spPr>
          <a:xfrm>
            <a:off x="13001577" y="27929941"/>
            <a:ext cx="7288030" cy="769441"/>
          </a:xfrm>
          <a:prstGeom prst="rect">
            <a:avLst/>
          </a:prstGeom>
          <a:noFill/>
        </p:spPr>
        <p:txBody>
          <a:bodyPr wrap="square" rtlCol="0">
            <a:spAutoFit/>
          </a:bodyPr>
          <a:lstStyle/>
          <a:p>
            <a:r>
              <a:rPr lang="en-US" sz="4400" b="1" dirty="0">
                <a:solidFill>
                  <a:srgbClr val="BA3A50"/>
                </a:solidFill>
                <a:latin typeface="Century Gothic" panose="020B0502020202020204" pitchFamily="34" charset="0"/>
              </a:rPr>
              <a:t>Project Partner</a:t>
            </a:r>
          </a:p>
        </p:txBody>
      </p:sp>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Georgia – Athens</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BA3A50"/>
                </a:solidFill>
                <a:latin typeface="Century Gothic" panose="020F0302020204030204"/>
              </a:rPr>
              <a:t>Georgia </a:t>
            </a:r>
            <a:r>
              <a:rPr lang="en-US" sz="7200" dirty="0">
                <a:solidFill>
                  <a:srgbClr val="BA3A50"/>
                </a:solidFill>
                <a:latin typeface="Century Gothic" panose="020F0302020204030204"/>
              </a:rPr>
              <a:t>Disasters II</a:t>
            </a:r>
            <a:endParaRPr lang="en-US" sz="7500" dirty="0">
              <a:solidFill>
                <a:srgbClr val="BA3A50"/>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800" dirty="0">
                <a:solidFill>
                  <a:srgbClr val="BA3A50"/>
                </a:solidFill>
              </a:rPr>
              <a:t>Evaluating the Impacts of Hurricane Irma on Georgia Heirs’ Property Owners Using NASA Earth Observations</a:t>
            </a:r>
          </a:p>
        </p:txBody>
      </p:sp>
      <p:graphicFrame>
        <p:nvGraphicFramePr>
          <p:cNvPr id="36" name="Diagram 14">
            <a:extLst>
              <a:ext uri="{FF2B5EF4-FFF2-40B4-BE49-F238E27FC236}">
                <a16:creationId xmlns:a16="http://schemas.microsoft.com/office/drawing/2014/main" id="{A0C4905A-B033-4050-B5C9-6F8623F939B3}"/>
              </a:ext>
            </a:extLst>
          </p:cNvPr>
          <p:cNvGraphicFramePr/>
          <p:nvPr>
            <p:extLst>
              <p:ext uri="{D42A27DB-BD31-4B8C-83A1-F6EECF244321}">
                <p14:modId xmlns:p14="http://schemas.microsoft.com/office/powerpoint/2010/main" val="1451076491"/>
              </p:ext>
            </p:extLst>
          </p:nvPr>
        </p:nvGraphicFramePr>
        <p:xfrm>
          <a:off x="937805" y="4619710"/>
          <a:ext cx="25567551"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 name="TextBox 46">
            <a:extLst>
              <a:ext uri="{FF2B5EF4-FFF2-40B4-BE49-F238E27FC236}">
                <a16:creationId xmlns:a16="http://schemas.microsoft.com/office/drawing/2014/main" id="{6BDE07ED-6211-4AF8-B41F-C358EEF14EE2}"/>
              </a:ext>
            </a:extLst>
          </p:cNvPr>
          <p:cNvSpPr txBox="1"/>
          <p:nvPr/>
        </p:nvSpPr>
        <p:spPr>
          <a:xfrm>
            <a:off x="13028976" y="27155290"/>
            <a:ext cx="3369875" cy="584775"/>
          </a:xfrm>
          <a:prstGeom prst="rect">
            <a:avLst/>
          </a:prstGeom>
          <a:noFill/>
        </p:spPr>
        <p:txBody>
          <a:bodyPr wrap="square" lIns="91440" tIns="45720" rIns="91440" bIns="45720" rtlCol="0" anchor="t">
            <a:spAutoFit/>
          </a:bodyPr>
          <a:lstStyle/>
          <a:p>
            <a:pPr algn="ctr"/>
            <a:r>
              <a:rPr lang="en-US" sz="3200" b="1" dirty="0">
                <a:solidFill>
                  <a:schemeClr val="tx1">
                    <a:lumMod val="75000"/>
                    <a:lumOff val="25000"/>
                  </a:schemeClr>
                </a:solidFill>
              </a:rPr>
              <a:t>Landsat 8 </a:t>
            </a:r>
            <a:r>
              <a:rPr lang="en-US" sz="3200" dirty="0">
                <a:solidFill>
                  <a:schemeClr val="tx1">
                    <a:lumMod val="75000"/>
                    <a:lumOff val="25000"/>
                  </a:schemeClr>
                </a:solidFill>
              </a:rPr>
              <a:t>OLI</a:t>
            </a:r>
          </a:p>
        </p:txBody>
      </p:sp>
      <p:pic>
        <p:nvPicPr>
          <p:cNvPr id="48" name="Picture 72">
            <a:extLst>
              <a:ext uri="{FF2B5EF4-FFF2-40B4-BE49-F238E27FC236}">
                <a16:creationId xmlns:a16="http://schemas.microsoft.com/office/drawing/2014/main" id="{63B2FE91-190C-41C3-817A-B80D45153CF1}"/>
              </a:ext>
            </a:extLst>
          </p:cNvPr>
          <p:cNvPicPr>
            <a:picLocks noChangeAspect="1"/>
          </p:cNvPicPr>
          <p:nvPr/>
        </p:nvPicPr>
        <p:blipFill>
          <a:blip r:embed="rId8"/>
          <a:stretch>
            <a:fillRect/>
          </a:stretch>
        </p:blipFill>
        <p:spPr>
          <a:xfrm>
            <a:off x="13643813" y="25492979"/>
            <a:ext cx="2140200" cy="1466850"/>
          </a:xfrm>
          <a:prstGeom prst="rect">
            <a:avLst/>
          </a:prstGeom>
        </p:spPr>
      </p:pic>
      <p:sp>
        <p:nvSpPr>
          <p:cNvPr id="45" name="TextBox 44">
            <a:extLst>
              <a:ext uri="{FF2B5EF4-FFF2-40B4-BE49-F238E27FC236}">
                <a16:creationId xmlns:a16="http://schemas.microsoft.com/office/drawing/2014/main" id="{A483EC8A-5D4D-447E-B774-A4F2C68044BC}"/>
              </a:ext>
            </a:extLst>
          </p:cNvPr>
          <p:cNvSpPr txBox="1"/>
          <p:nvPr/>
        </p:nvSpPr>
        <p:spPr>
          <a:xfrm>
            <a:off x="21612733" y="27155290"/>
            <a:ext cx="3445153" cy="584775"/>
          </a:xfrm>
          <a:prstGeom prst="rect">
            <a:avLst/>
          </a:prstGeom>
          <a:noFill/>
        </p:spPr>
        <p:txBody>
          <a:bodyPr wrap="square" lIns="91440" tIns="45720" rIns="91440" bIns="45720" rtlCol="0" anchor="t">
            <a:spAutoFit/>
          </a:bodyPr>
          <a:lstStyle/>
          <a:p>
            <a:pPr algn="ctr"/>
            <a:r>
              <a:rPr lang="en-US" sz="3200" b="1" dirty="0">
                <a:solidFill>
                  <a:schemeClr val="tx1">
                    <a:lumMod val="75000"/>
                    <a:lumOff val="25000"/>
                  </a:schemeClr>
                </a:solidFill>
                <a:latin typeface="Century Gothic"/>
              </a:rPr>
              <a:t>Sentinel-2</a:t>
            </a:r>
            <a:r>
              <a:rPr lang="en-US" sz="3200" dirty="0">
                <a:solidFill>
                  <a:schemeClr val="tx1">
                    <a:lumMod val="75000"/>
                    <a:lumOff val="25000"/>
                  </a:schemeClr>
                </a:solidFill>
                <a:latin typeface="Century Gothic"/>
              </a:rPr>
              <a:t> MSI</a:t>
            </a:r>
            <a:endParaRPr lang="en-US" dirty="0">
              <a:solidFill>
                <a:schemeClr val="tx1">
                  <a:lumMod val="75000"/>
                  <a:lumOff val="25000"/>
                </a:schemeClr>
              </a:solidFill>
            </a:endParaRPr>
          </a:p>
        </p:txBody>
      </p:sp>
      <p:pic>
        <p:nvPicPr>
          <p:cNvPr id="46" name="Picture 73" descr="A picture containing table&#10;&#10;Description automatically generated">
            <a:extLst>
              <a:ext uri="{FF2B5EF4-FFF2-40B4-BE49-F238E27FC236}">
                <a16:creationId xmlns:a16="http://schemas.microsoft.com/office/drawing/2014/main" id="{9AB5A66F-48F4-4ECA-A078-3A32E46492A7}"/>
              </a:ext>
            </a:extLst>
          </p:cNvPr>
          <p:cNvPicPr>
            <a:picLocks noChangeAspect="1"/>
          </p:cNvPicPr>
          <p:nvPr/>
        </p:nvPicPr>
        <p:blipFill>
          <a:blip r:embed="rId9"/>
          <a:stretch>
            <a:fillRect/>
          </a:stretch>
        </p:blipFill>
        <p:spPr>
          <a:xfrm>
            <a:off x="22284384" y="25452623"/>
            <a:ext cx="2101850" cy="1595438"/>
          </a:xfrm>
          <a:prstGeom prst="rect">
            <a:avLst/>
          </a:prstGeom>
        </p:spPr>
      </p:pic>
      <p:sp>
        <p:nvSpPr>
          <p:cNvPr id="43" name="TextBox 42">
            <a:extLst>
              <a:ext uri="{FF2B5EF4-FFF2-40B4-BE49-F238E27FC236}">
                <a16:creationId xmlns:a16="http://schemas.microsoft.com/office/drawing/2014/main" id="{14076117-FC45-45B8-A627-27809F3B346F}"/>
              </a:ext>
            </a:extLst>
          </p:cNvPr>
          <p:cNvSpPr txBox="1"/>
          <p:nvPr/>
        </p:nvSpPr>
        <p:spPr>
          <a:xfrm>
            <a:off x="16822836" y="27155290"/>
            <a:ext cx="4266365" cy="584775"/>
          </a:xfrm>
          <a:prstGeom prst="rect">
            <a:avLst/>
          </a:prstGeom>
          <a:noFill/>
        </p:spPr>
        <p:txBody>
          <a:bodyPr wrap="square" lIns="91440" tIns="45720" rIns="91440" bIns="45720" rtlCol="0" anchor="t">
            <a:spAutoFit/>
          </a:bodyPr>
          <a:lstStyle/>
          <a:p>
            <a:pPr algn="ctr"/>
            <a:r>
              <a:rPr lang="en-US" sz="3200" b="1" dirty="0">
                <a:solidFill>
                  <a:schemeClr val="tx1">
                    <a:lumMod val="75000"/>
                    <a:lumOff val="25000"/>
                  </a:schemeClr>
                </a:solidFill>
                <a:latin typeface="Century Gothic"/>
              </a:rPr>
              <a:t>Sentinel-1</a:t>
            </a:r>
            <a:r>
              <a:rPr lang="en-US" sz="3200" dirty="0">
                <a:solidFill>
                  <a:schemeClr val="tx1">
                    <a:lumMod val="75000"/>
                    <a:lumOff val="25000"/>
                  </a:schemeClr>
                </a:solidFill>
                <a:latin typeface="Century Gothic"/>
              </a:rPr>
              <a:t> C-SAR</a:t>
            </a:r>
            <a:endParaRPr lang="en-US" dirty="0">
              <a:solidFill>
                <a:schemeClr val="tx1">
                  <a:lumMod val="75000"/>
                  <a:lumOff val="25000"/>
                </a:schemeClr>
              </a:solidFill>
            </a:endParaRPr>
          </a:p>
        </p:txBody>
      </p:sp>
      <p:pic>
        <p:nvPicPr>
          <p:cNvPr id="44" name="Picture 2160">
            <a:extLst>
              <a:ext uri="{FF2B5EF4-FFF2-40B4-BE49-F238E27FC236}">
                <a16:creationId xmlns:a16="http://schemas.microsoft.com/office/drawing/2014/main" id="{678C858E-E533-49CE-A6C3-803074704F83}"/>
              </a:ext>
            </a:extLst>
          </p:cNvPr>
          <p:cNvPicPr>
            <a:picLocks noChangeAspect="1"/>
          </p:cNvPicPr>
          <p:nvPr/>
        </p:nvPicPr>
        <p:blipFill>
          <a:blip r:embed="rId10"/>
          <a:stretch>
            <a:fillRect/>
          </a:stretch>
        </p:blipFill>
        <p:spPr>
          <a:xfrm>
            <a:off x="17883202" y="25372655"/>
            <a:ext cx="2145632" cy="1736190"/>
          </a:xfrm>
          <a:prstGeom prst="rect">
            <a:avLst/>
          </a:prstGeom>
        </p:spPr>
      </p:pic>
      <p:sp>
        <p:nvSpPr>
          <p:cNvPr id="49" name="TextBox 48">
            <a:extLst>
              <a:ext uri="{FF2B5EF4-FFF2-40B4-BE49-F238E27FC236}">
                <a16:creationId xmlns:a16="http://schemas.microsoft.com/office/drawing/2014/main" id="{A918DD14-23D7-4184-A652-023F1734A14E}"/>
              </a:ext>
            </a:extLst>
          </p:cNvPr>
          <p:cNvSpPr txBox="1"/>
          <p:nvPr/>
        </p:nvSpPr>
        <p:spPr>
          <a:xfrm>
            <a:off x="913588" y="28561195"/>
            <a:ext cx="4542503" cy="769441"/>
          </a:xfrm>
          <a:prstGeom prst="rect">
            <a:avLst/>
          </a:prstGeom>
          <a:noFill/>
        </p:spPr>
        <p:txBody>
          <a:bodyPr wrap="square" rtlCol="0">
            <a:spAutoFit/>
          </a:bodyPr>
          <a:lstStyle/>
          <a:p>
            <a:r>
              <a:rPr lang="en-US" sz="4400" b="1">
                <a:solidFill>
                  <a:srgbClr val="B8394F"/>
                </a:solidFill>
                <a:latin typeface="Century Gothic" panose="020B0502020202020204" pitchFamily="34" charset="0"/>
              </a:rPr>
              <a:t>Team Members</a:t>
            </a:r>
          </a:p>
        </p:txBody>
      </p:sp>
      <p:sp>
        <p:nvSpPr>
          <p:cNvPr id="50" name="Text Placeholder 16">
            <a:extLst>
              <a:ext uri="{FF2B5EF4-FFF2-40B4-BE49-F238E27FC236}">
                <a16:creationId xmlns:a16="http://schemas.microsoft.com/office/drawing/2014/main" id="{E4B3D4B2-63DF-4FAA-AD56-50E5F5829F92}"/>
              </a:ext>
            </a:extLst>
          </p:cNvPr>
          <p:cNvSpPr txBox="1">
            <a:spLocks/>
          </p:cNvSpPr>
          <p:nvPr/>
        </p:nvSpPr>
        <p:spPr>
          <a:xfrm>
            <a:off x="1009783" y="31728680"/>
            <a:ext cx="2872251" cy="91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mj-lt"/>
              </a:rPr>
              <a:t>Shakira Rogers</a:t>
            </a:r>
          </a:p>
          <a:p>
            <a:pPr algn="ctr">
              <a:lnSpc>
                <a:spcPct val="100000"/>
              </a:lnSpc>
              <a:spcBef>
                <a:spcPts val="0"/>
              </a:spcBef>
            </a:pPr>
            <a:r>
              <a:rPr lang="en-US" dirty="0">
                <a:solidFill>
                  <a:schemeClr val="tx1">
                    <a:lumMod val="75000"/>
                    <a:lumOff val="25000"/>
                  </a:schemeClr>
                </a:solidFill>
                <a:latin typeface="+mj-lt"/>
              </a:rPr>
              <a:t>Project Lead</a:t>
            </a:r>
          </a:p>
        </p:txBody>
      </p:sp>
      <p:sp>
        <p:nvSpPr>
          <p:cNvPr id="51" name="Text Placeholder 16">
            <a:extLst>
              <a:ext uri="{FF2B5EF4-FFF2-40B4-BE49-F238E27FC236}">
                <a16:creationId xmlns:a16="http://schemas.microsoft.com/office/drawing/2014/main" id="{DCF755D2-FC34-40FE-B869-3F0DE3535DB2}"/>
              </a:ext>
            </a:extLst>
          </p:cNvPr>
          <p:cNvSpPr txBox="1">
            <a:spLocks/>
          </p:cNvSpPr>
          <p:nvPr/>
        </p:nvSpPr>
        <p:spPr>
          <a:xfrm>
            <a:off x="3894322" y="31728679"/>
            <a:ext cx="2872251" cy="91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mj-lt"/>
              </a:rPr>
              <a:t>Nathan Tesfayi</a:t>
            </a:r>
          </a:p>
        </p:txBody>
      </p:sp>
      <p:sp>
        <p:nvSpPr>
          <p:cNvPr id="52" name="Text Placeholder 16">
            <a:extLst>
              <a:ext uri="{FF2B5EF4-FFF2-40B4-BE49-F238E27FC236}">
                <a16:creationId xmlns:a16="http://schemas.microsoft.com/office/drawing/2014/main" id="{AE059C93-6598-4786-9968-DEDD2554A677}"/>
              </a:ext>
            </a:extLst>
          </p:cNvPr>
          <p:cNvSpPr txBox="1">
            <a:spLocks/>
          </p:cNvSpPr>
          <p:nvPr/>
        </p:nvSpPr>
        <p:spPr>
          <a:xfrm>
            <a:off x="6764560" y="31728680"/>
            <a:ext cx="3002160" cy="91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mj-lt"/>
              </a:rPr>
              <a:t>Clarence Brookins-Jackson</a:t>
            </a:r>
          </a:p>
        </p:txBody>
      </p:sp>
      <p:sp>
        <p:nvSpPr>
          <p:cNvPr id="53" name="Text Placeholder 16">
            <a:extLst>
              <a:ext uri="{FF2B5EF4-FFF2-40B4-BE49-F238E27FC236}">
                <a16:creationId xmlns:a16="http://schemas.microsoft.com/office/drawing/2014/main" id="{101243A6-9DEE-49B0-B253-BC62DAFCD96C}"/>
              </a:ext>
            </a:extLst>
          </p:cNvPr>
          <p:cNvSpPr txBox="1">
            <a:spLocks/>
          </p:cNvSpPr>
          <p:nvPr/>
        </p:nvSpPr>
        <p:spPr>
          <a:xfrm>
            <a:off x="9612629" y="31734669"/>
            <a:ext cx="3002160" cy="91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mj-lt"/>
              </a:rPr>
              <a:t>Matthew Murray</a:t>
            </a:r>
          </a:p>
        </p:txBody>
      </p:sp>
      <p:grpSp>
        <p:nvGrpSpPr>
          <p:cNvPr id="54" name="Group 53">
            <a:extLst>
              <a:ext uri="{FF2B5EF4-FFF2-40B4-BE49-F238E27FC236}">
                <a16:creationId xmlns:a16="http://schemas.microsoft.com/office/drawing/2014/main" id="{19FDC4DD-C409-4D25-A2A6-DDB0CEE5BECF}"/>
              </a:ext>
            </a:extLst>
          </p:cNvPr>
          <p:cNvGrpSpPr/>
          <p:nvPr/>
        </p:nvGrpSpPr>
        <p:grpSpPr>
          <a:xfrm>
            <a:off x="1642003" y="29681670"/>
            <a:ext cx="1605051" cy="1645920"/>
            <a:chOff x="1320903" y="31059504"/>
            <a:chExt cx="1605051" cy="1645920"/>
          </a:xfrm>
        </p:grpSpPr>
        <p:pic>
          <p:nvPicPr>
            <p:cNvPr id="55" name="Picture 54">
              <a:extLst>
                <a:ext uri="{FF2B5EF4-FFF2-40B4-BE49-F238E27FC236}">
                  <a16:creationId xmlns:a16="http://schemas.microsoft.com/office/drawing/2014/main" id="{15E274A0-F384-4707-AB59-DEB26363371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56" name="TextBox 55">
              <a:extLst>
                <a:ext uri="{FF2B5EF4-FFF2-40B4-BE49-F238E27FC236}">
                  <a16:creationId xmlns:a16="http://schemas.microsoft.com/office/drawing/2014/main" id="{4A0EEB91-8AAA-4BD8-BA58-145CA3CC4AD9}"/>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pic>
        <p:nvPicPr>
          <p:cNvPr id="57" name="Picture 56" descr="Shape, circle&#10;&#10;Description automatically generated">
            <a:extLst>
              <a:ext uri="{FF2B5EF4-FFF2-40B4-BE49-F238E27FC236}">
                <a16:creationId xmlns:a16="http://schemas.microsoft.com/office/drawing/2014/main" id="{11F22F50-A069-4057-91AF-42FC150BC7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9315" y="29448332"/>
            <a:ext cx="2123357" cy="2103120"/>
          </a:xfrm>
          <a:prstGeom prst="rect">
            <a:avLst/>
          </a:prstGeom>
        </p:spPr>
      </p:pic>
      <p:pic>
        <p:nvPicPr>
          <p:cNvPr id="58" name="Picture 57" descr="Shape, circle&#10;&#10;Description automatically generated">
            <a:extLst>
              <a:ext uri="{FF2B5EF4-FFF2-40B4-BE49-F238E27FC236}">
                <a16:creationId xmlns:a16="http://schemas.microsoft.com/office/drawing/2014/main" id="{4AB96187-B9AB-435F-950A-A78D18B809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1082" y="29448332"/>
            <a:ext cx="2123357" cy="2103120"/>
          </a:xfrm>
          <a:prstGeom prst="rect">
            <a:avLst/>
          </a:prstGeom>
        </p:spPr>
      </p:pic>
      <p:pic>
        <p:nvPicPr>
          <p:cNvPr id="59" name="Picture 58" descr="Shape, circle&#10;&#10;Description automatically generated">
            <a:extLst>
              <a:ext uri="{FF2B5EF4-FFF2-40B4-BE49-F238E27FC236}">
                <a16:creationId xmlns:a16="http://schemas.microsoft.com/office/drawing/2014/main" id="{0A9056C8-D5A2-4D64-B2CD-CE691DF80E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7547" y="29448332"/>
            <a:ext cx="2123357" cy="2103120"/>
          </a:xfrm>
          <a:prstGeom prst="rect">
            <a:avLst/>
          </a:prstGeom>
        </p:spPr>
      </p:pic>
      <p:pic>
        <p:nvPicPr>
          <p:cNvPr id="60" name="Picture 59" descr="Shape, circle&#10;&#10;Description automatically generated">
            <a:extLst>
              <a:ext uri="{FF2B5EF4-FFF2-40B4-BE49-F238E27FC236}">
                <a16:creationId xmlns:a16="http://schemas.microsoft.com/office/drawing/2014/main" id="{3D963044-D824-4608-BEA5-0F8030ECBF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82849" y="29448332"/>
            <a:ext cx="2123357" cy="2103120"/>
          </a:xfrm>
          <a:prstGeom prst="rect">
            <a:avLst/>
          </a:prstGeom>
        </p:spPr>
      </p:pic>
      <p:pic>
        <p:nvPicPr>
          <p:cNvPr id="61" name="Picture 12" descr="A picture containing tree, person, outdoor, posing&#10;&#10;Description automatically generated">
            <a:extLst>
              <a:ext uri="{FF2B5EF4-FFF2-40B4-BE49-F238E27FC236}">
                <a16:creationId xmlns:a16="http://schemas.microsoft.com/office/drawing/2014/main" id="{5385B446-AF2C-42D3-B0A1-0602E93406B8}"/>
              </a:ext>
            </a:extLst>
          </p:cNvPr>
          <p:cNvPicPr>
            <a:picLocks noChangeAspect="1"/>
          </p:cNvPicPr>
          <p:nvPr/>
        </p:nvPicPr>
        <p:blipFill rotWithShape="1">
          <a:blip r:embed="rId13"/>
          <a:srcRect l="11016" t="55" r="8864" b="19825"/>
          <a:stretch/>
        </p:blipFill>
        <p:spPr>
          <a:xfrm>
            <a:off x="7388574" y="29682815"/>
            <a:ext cx="1631051" cy="1659266"/>
          </a:xfrm>
          <a:prstGeom prst="ellipse">
            <a:avLst/>
          </a:prstGeom>
        </p:spPr>
      </p:pic>
      <p:pic>
        <p:nvPicPr>
          <p:cNvPr id="62" name="Picture 14">
            <a:extLst>
              <a:ext uri="{FF2B5EF4-FFF2-40B4-BE49-F238E27FC236}">
                <a16:creationId xmlns:a16="http://schemas.microsoft.com/office/drawing/2014/main" id="{520A827E-9468-43EC-B112-840333E6C30E}"/>
              </a:ext>
            </a:extLst>
          </p:cNvPr>
          <p:cNvPicPr>
            <a:picLocks noChangeAspect="1"/>
          </p:cNvPicPr>
          <p:nvPr/>
        </p:nvPicPr>
        <p:blipFill rotWithShape="1">
          <a:blip r:embed="rId14"/>
          <a:srcRect l="9514" t="913" r="9645" b="18246"/>
          <a:stretch/>
        </p:blipFill>
        <p:spPr>
          <a:xfrm>
            <a:off x="4509059" y="29664124"/>
            <a:ext cx="1639138" cy="1658308"/>
          </a:xfrm>
          <a:prstGeom prst="ellipse">
            <a:avLst/>
          </a:prstGeom>
        </p:spPr>
      </p:pic>
      <p:pic>
        <p:nvPicPr>
          <p:cNvPr id="63" name="Picture 25">
            <a:extLst>
              <a:ext uri="{FF2B5EF4-FFF2-40B4-BE49-F238E27FC236}">
                <a16:creationId xmlns:a16="http://schemas.microsoft.com/office/drawing/2014/main" id="{82C0AA40-FB42-42A2-B0FD-CD94576D8F7A}"/>
              </a:ext>
            </a:extLst>
          </p:cNvPr>
          <p:cNvPicPr>
            <a:picLocks noChangeAspect="1"/>
          </p:cNvPicPr>
          <p:nvPr/>
        </p:nvPicPr>
        <p:blipFill rotWithShape="1">
          <a:blip r:embed="rId15"/>
          <a:srcRect l="2546" t="-1" r="7169" b="1964"/>
          <a:stretch/>
        </p:blipFill>
        <p:spPr>
          <a:xfrm>
            <a:off x="1622489" y="29686347"/>
            <a:ext cx="1649599" cy="1656228"/>
          </a:xfrm>
          <a:prstGeom prst="ellipse">
            <a:avLst/>
          </a:prstGeom>
        </p:spPr>
      </p:pic>
      <p:pic>
        <p:nvPicPr>
          <p:cNvPr id="64" name="Picture 26">
            <a:extLst>
              <a:ext uri="{FF2B5EF4-FFF2-40B4-BE49-F238E27FC236}">
                <a16:creationId xmlns:a16="http://schemas.microsoft.com/office/drawing/2014/main" id="{857E1BD4-441B-405A-896B-E4BFC1528C28}"/>
              </a:ext>
            </a:extLst>
          </p:cNvPr>
          <p:cNvPicPr>
            <a:picLocks noChangeAspect="1"/>
          </p:cNvPicPr>
          <p:nvPr/>
        </p:nvPicPr>
        <p:blipFill rotWithShape="1">
          <a:blip r:embed="rId16"/>
          <a:srcRect l="6211" t="2630" r="23076" b="38888"/>
          <a:stretch/>
        </p:blipFill>
        <p:spPr>
          <a:xfrm>
            <a:off x="10286166" y="29685413"/>
            <a:ext cx="1664135" cy="1657543"/>
          </a:xfrm>
          <a:prstGeom prst="ellipse">
            <a:avLst/>
          </a:prstGeom>
        </p:spPr>
      </p:pic>
      <p:sp>
        <p:nvSpPr>
          <p:cNvPr id="65" name="TextBox 64">
            <a:extLst>
              <a:ext uri="{FF2B5EF4-FFF2-40B4-BE49-F238E27FC236}">
                <a16:creationId xmlns:a16="http://schemas.microsoft.com/office/drawing/2014/main" id="{DB7C1250-CF1A-4C82-A35B-0FB5ACDB6E8F}"/>
              </a:ext>
            </a:extLst>
          </p:cNvPr>
          <p:cNvSpPr txBox="1"/>
          <p:nvPr/>
        </p:nvSpPr>
        <p:spPr>
          <a:xfrm>
            <a:off x="913588" y="20106321"/>
            <a:ext cx="9628011" cy="769441"/>
          </a:xfrm>
          <a:prstGeom prst="rect">
            <a:avLst/>
          </a:prstGeom>
          <a:noFill/>
        </p:spPr>
        <p:txBody>
          <a:bodyPr wrap="square" lIns="91440" tIns="45720" rIns="91440" bIns="45720" rtlCol="0" anchor="t">
            <a:spAutoFit/>
          </a:bodyPr>
          <a:lstStyle/>
          <a:p>
            <a:r>
              <a:rPr lang="en-US" sz="4400" b="1" u="sng" dirty="0">
                <a:solidFill>
                  <a:srgbClr val="B8394F"/>
                </a:solidFill>
                <a:latin typeface="Century Gothic"/>
              </a:rPr>
              <a:t>Flood Extent</a:t>
            </a:r>
            <a:endParaRPr lang="en-US" u="sng" dirty="0"/>
          </a:p>
        </p:txBody>
      </p:sp>
      <p:sp>
        <p:nvSpPr>
          <p:cNvPr id="66" name="TextBox 65">
            <a:extLst>
              <a:ext uri="{FF2B5EF4-FFF2-40B4-BE49-F238E27FC236}">
                <a16:creationId xmlns:a16="http://schemas.microsoft.com/office/drawing/2014/main" id="{4CD3799F-CB1A-457D-B37A-D80C445B1364}"/>
              </a:ext>
            </a:extLst>
          </p:cNvPr>
          <p:cNvSpPr txBox="1"/>
          <p:nvPr/>
        </p:nvSpPr>
        <p:spPr>
          <a:xfrm>
            <a:off x="525746" y="25333561"/>
            <a:ext cx="617318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dirty="0">
                <a:solidFill>
                  <a:schemeClr val="tx1">
                    <a:lumMod val="75000"/>
                    <a:lumOff val="25000"/>
                  </a:schemeClr>
                </a:solidFill>
              </a:rPr>
              <a:t>Despite heavy inland rainfall,</a:t>
            </a:r>
            <a:r>
              <a:rPr lang="en-US" sz="3600" dirty="0">
                <a:solidFill>
                  <a:srgbClr val="000000"/>
                </a:solidFill>
              </a:rPr>
              <a:t> </a:t>
            </a:r>
            <a:r>
              <a:rPr lang="en-US" sz="3600" b="1" dirty="0">
                <a:solidFill>
                  <a:srgbClr val="B8394F"/>
                </a:solidFill>
              </a:rPr>
              <a:t>most flooding </a:t>
            </a:r>
            <a:r>
              <a:rPr lang="en-US" sz="3600" dirty="0">
                <a:solidFill>
                  <a:schemeClr val="tx1">
                    <a:lumMod val="75000"/>
                    <a:lumOff val="25000"/>
                  </a:schemeClr>
                </a:solidFill>
              </a:rPr>
              <a:t>seems to be due to </a:t>
            </a:r>
            <a:r>
              <a:rPr lang="en-US" sz="3600" b="1" dirty="0">
                <a:solidFill>
                  <a:srgbClr val="B8394F"/>
                </a:solidFill>
              </a:rPr>
              <a:t>storm surge </a:t>
            </a:r>
            <a:r>
              <a:rPr lang="en-US" sz="3600" dirty="0">
                <a:solidFill>
                  <a:schemeClr val="tx1">
                    <a:lumMod val="75000"/>
                    <a:lumOff val="25000"/>
                  </a:schemeClr>
                </a:solidFill>
              </a:rPr>
              <a:t>along waterways.</a:t>
            </a:r>
            <a:endParaRPr lang="en-US" sz="3600" b="1" dirty="0">
              <a:solidFill>
                <a:schemeClr val="tx1">
                  <a:lumMod val="75000"/>
                  <a:lumOff val="25000"/>
                </a:schemeClr>
              </a:solidFill>
            </a:endParaRPr>
          </a:p>
        </p:txBody>
      </p:sp>
      <p:sp>
        <p:nvSpPr>
          <p:cNvPr id="75" name="TextBox 74">
            <a:extLst>
              <a:ext uri="{FF2B5EF4-FFF2-40B4-BE49-F238E27FC236}">
                <a16:creationId xmlns:a16="http://schemas.microsoft.com/office/drawing/2014/main" id="{37792B9B-016B-42C8-8AD1-CB8FAFA0CEA8}"/>
              </a:ext>
            </a:extLst>
          </p:cNvPr>
          <p:cNvSpPr txBox="1"/>
          <p:nvPr/>
        </p:nvSpPr>
        <p:spPr>
          <a:xfrm>
            <a:off x="913588" y="8940475"/>
            <a:ext cx="9628011" cy="769441"/>
          </a:xfrm>
          <a:prstGeom prst="rect">
            <a:avLst/>
          </a:prstGeom>
          <a:noFill/>
        </p:spPr>
        <p:txBody>
          <a:bodyPr wrap="square" lIns="91440" tIns="45720" rIns="91440" bIns="45720" rtlCol="0" anchor="t">
            <a:spAutoFit/>
          </a:bodyPr>
          <a:lstStyle/>
          <a:p>
            <a:r>
              <a:rPr lang="en-US" sz="4400" b="1" u="sng" dirty="0">
                <a:solidFill>
                  <a:srgbClr val="B8394F"/>
                </a:solidFill>
                <a:latin typeface="Century Gothic"/>
              </a:rPr>
              <a:t>Heirs’ Property</a:t>
            </a:r>
            <a:endParaRPr lang="en-US" u="sng" dirty="0"/>
          </a:p>
        </p:txBody>
      </p:sp>
      <p:grpSp>
        <p:nvGrpSpPr>
          <p:cNvPr id="161" name="Group 160">
            <a:extLst>
              <a:ext uri="{FF2B5EF4-FFF2-40B4-BE49-F238E27FC236}">
                <a16:creationId xmlns:a16="http://schemas.microsoft.com/office/drawing/2014/main" id="{C695CEE7-C206-4BCB-BDD2-12F82D87C724}"/>
              </a:ext>
            </a:extLst>
          </p:cNvPr>
          <p:cNvGrpSpPr/>
          <p:nvPr/>
        </p:nvGrpSpPr>
        <p:grpSpPr>
          <a:xfrm>
            <a:off x="2118841" y="9958250"/>
            <a:ext cx="10375080" cy="3912900"/>
            <a:chOff x="1543090" y="10435043"/>
            <a:chExt cx="10375080" cy="3912900"/>
          </a:xfrm>
        </p:grpSpPr>
        <p:sp>
          <p:nvSpPr>
            <p:cNvPr id="76" name="TextBox 2">
              <a:extLst>
                <a:ext uri="{FF2B5EF4-FFF2-40B4-BE49-F238E27FC236}">
                  <a16:creationId xmlns:a16="http://schemas.microsoft.com/office/drawing/2014/main" id="{B3B3BAA6-9F41-4FEE-AC3A-3BCA1DD28EF7}"/>
                </a:ext>
              </a:extLst>
            </p:cNvPr>
            <p:cNvSpPr txBox="1"/>
            <p:nvPr/>
          </p:nvSpPr>
          <p:spPr>
            <a:xfrm>
              <a:off x="5576354" y="13239947"/>
              <a:ext cx="6332231" cy="1107996"/>
            </a:xfrm>
            <a:prstGeom prst="rect">
              <a:avLst/>
            </a:prstGeom>
            <a:noFill/>
            <a:ln w="28575">
              <a:solidFill>
                <a:srgbClr val="BA3A5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BA3A50"/>
                </a:buClr>
              </a:pPr>
              <a:r>
                <a:rPr lang="en-US" sz="2200" b="1" dirty="0">
                  <a:solidFill>
                    <a:srgbClr val="BA3A50"/>
                  </a:solidFill>
                  <a:cs typeface="Calibri"/>
                </a:rPr>
                <a:t>Post-disaster: </a:t>
              </a:r>
              <a:r>
                <a:rPr lang="en-US" sz="2200" dirty="0">
                  <a:solidFill>
                    <a:schemeClr val="tx1">
                      <a:lumMod val="75000"/>
                      <a:lumOff val="25000"/>
                    </a:schemeClr>
                  </a:solidFill>
                  <a:cs typeface="Calibri"/>
                </a:rPr>
                <a:t>Ineligibility to</a:t>
              </a:r>
              <a:r>
                <a:rPr lang="en-US" sz="2200" b="1" dirty="0">
                  <a:solidFill>
                    <a:schemeClr val="tx1">
                      <a:lumMod val="75000"/>
                      <a:lumOff val="25000"/>
                    </a:schemeClr>
                  </a:solidFill>
                  <a:cs typeface="Calibri"/>
                </a:rPr>
                <a:t> </a:t>
              </a:r>
              <a:r>
                <a:rPr lang="en-US" sz="2200" dirty="0">
                  <a:solidFill>
                    <a:schemeClr val="tx1">
                      <a:lumMod val="75000"/>
                      <a:lumOff val="25000"/>
                    </a:schemeClr>
                  </a:solidFill>
                  <a:cs typeface="Calibri"/>
                </a:rPr>
                <a:t>receive disaster relief funds, blighted properties, land stealing, and </a:t>
              </a:r>
              <a:r>
                <a:rPr lang="en-US" sz="2200" b="1" dirty="0">
                  <a:solidFill>
                    <a:srgbClr val="B8394F"/>
                  </a:solidFill>
                  <a:cs typeface="Calibri"/>
                </a:rPr>
                <a:t>loss of generational wealth</a:t>
              </a:r>
            </a:p>
          </p:txBody>
        </p:sp>
        <p:grpSp>
          <p:nvGrpSpPr>
            <p:cNvPr id="77" name="Group 76">
              <a:extLst>
                <a:ext uri="{FF2B5EF4-FFF2-40B4-BE49-F238E27FC236}">
                  <a16:creationId xmlns:a16="http://schemas.microsoft.com/office/drawing/2014/main" id="{F65F76BB-E1A7-4141-81F2-BA8C6C40FA5E}"/>
                </a:ext>
              </a:extLst>
            </p:cNvPr>
            <p:cNvGrpSpPr/>
            <p:nvPr/>
          </p:nvGrpSpPr>
          <p:grpSpPr>
            <a:xfrm>
              <a:off x="1543090" y="10435043"/>
              <a:ext cx="3577086" cy="3814843"/>
              <a:chOff x="900521" y="2044875"/>
              <a:chExt cx="3577086" cy="3814843"/>
            </a:xfrm>
          </p:grpSpPr>
          <p:pic>
            <p:nvPicPr>
              <p:cNvPr id="78" name="Picture 77">
                <a:extLst>
                  <a:ext uri="{FF2B5EF4-FFF2-40B4-BE49-F238E27FC236}">
                    <a16:creationId xmlns:a16="http://schemas.microsoft.com/office/drawing/2014/main" id="{2F8ED4A5-C394-4351-A233-80374F192BFD}"/>
                  </a:ext>
                </a:extLst>
              </p:cNvPr>
              <p:cNvPicPr>
                <a:picLocks noChangeAspect="1"/>
              </p:cNvPicPr>
              <p:nvPr/>
            </p:nvPicPr>
            <p:blipFill>
              <a:blip r:embed="rId17"/>
              <a:stretch>
                <a:fillRect/>
              </a:stretch>
            </p:blipFill>
            <p:spPr>
              <a:xfrm>
                <a:off x="900521" y="2044875"/>
                <a:ext cx="3577086" cy="3329297"/>
              </a:xfrm>
              <a:prstGeom prst="rect">
                <a:avLst/>
              </a:prstGeom>
            </p:spPr>
          </p:pic>
          <p:sp>
            <p:nvSpPr>
              <p:cNvPr id="79" name="TextBox 5">
                <a:extLst>
                  <a:ext uri="{FF2B5EF4-FFF2-40B4-BE49-F238E27FC236}">
                    <a16:creationId xmlns:a16="http://schemas.microsoft.com/office/drawing/2014/main" id="{6A6754AC-7FD4-46E9-95A9-AEBFD34B019B}"/>
                  </a:ext>
                </a:extLst>
              </p:cNvPr>
              <p:cNvSpPr txBox="1"/>
              <p:nvPr/>
            </p:nvSpPr>
            <p:spPr>
              <a:xfrm>
                <a:off x="1217401" y="5459608"/>
                <a:ext cx="2950021" cy="400110"/>
              </a:xfrm>
              <a:prstGeom prst="rect">
                <a:avLst/>
              </a:prstGeom>
              <a:noFill/>
              <a:ln w="28575">
                <a:solidFill>
                  <a:srgbClr val="BA3A5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BA3A50"/>
                  </a:buClr>
                </a:pPr>
                <a:r>
                  <a:rPr lang="en-US" sz="2000" dirty="0">
                    <a:solidFill>
                      <a:schemeClr val="tx1">
                        <a:lumMod val="75000"/>
                        <a:lumOff val="25000"/>
                      </a:schemeClr>
                    </a:solidFill>
                    <a:cs typeface="Calibri"/>
                  </a:rPr>
                  <a:t>Meet the Smiths</a:t>
                </a:r>
                <a:endParaRPr lang="en-US" dirty="0"/>
              </a:p>
            </p:txBody>
          </p:sp>
        </p:grpSp>
        <p:sp>
          <p:nvSpPr>
            <p:cNvPr id="81" name="TextBox 2">
              <a:extLst>
                <a:ext uri="{FF2B5EF4-FFF2-40B4-BE49-F238E27FC236}">
                  <a16:creationId xmlns:a16="http://schemas.microsoft.com/office/drawing/2014/main" id="{1355D3A0-C3BF-4EDA-9959-49B912EA290D}"/>
                </a:ext>
              </a:extLst>
            </p:cNvPr>
            <p:cNvSpPr txBox="1"/>
            <p:nvPr/>
          </p:nvSpPr>
          <p:spPr>
            <a:xfrm>
              <a:off x="5585939" y="10555214"/>
              <a:ext cx="6332231" cy="1107996"/>
            </a:xfrm>
            <a:prstGeom prst="rect">
              <a:avLst/>
            </a:prstGeom>
            <a:noFill/>
            <a:ln w="28575">
              <a:solidFill>
                <a:srgbClr val="BA3A5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BA3A50"/>
                </a:buClr>
              </a:pPr>
              <a:r>
                <a:rPr lang="en-US" sz="2200" dirty="0">
                  <a:solidFill>
                    <a:schemeClr val="tx1">
                      <a:lumMod val="75000"/>
                      <a:lumOff val="25000"/>
                    </a:schemeClr>
                  </a:solidFill>
                  <a:cs typeface="Calibri"/>
                </a:rPr>
                <a:t>Heirs’ property is created when a </a:t>
              </a:r>
              <a:r>
                <a:rPr lang="en-US" sz="2200" b="1" dirty="0">
                  <a:solidFill>
                    <a:srgbClr val="B8394F"/>
                  </a:solidFill>
                  <a:cs typeface="Calibri"/>
                </a:rPr>
                <a:t>property owne</a:t>
              </a:r>
              <a:r>
                <a:rPr lang="en-US" sz="2200" dirty="0">
                  <a:solidFill>
                    <a:schemeClr val="tx1">
                      <a:lumMod val="75000"/>
                      <a:lumOff val="25000"/>
                    </a:schemeClr>
                  </a:solidFill>
                  <a:cs typeface="Calibri"/>
                </a:rPr>
                <a:t>r </a:t>
              </a:r>
              <a:r>
                <a:rPr lang="en-US" sz="2200" b="1" dirty="0">
                  <a:solidFill>
                    <a:srgbClr val="B8394F"/>
                  </a:solidFill>
                  <a:cs typeface="Calibri"/>
                </a:rPr>
                <a:t>passes without a will,</a:t>
              </a:r>
              <a:r>
                <a:rPr lang="en-US" sz="2200" dirty="0">
                  <a:solidFill>
                    <a:srgbClr val="B8394F"/>
                  </a:solidFill>
                  <a:cs typeface="Calibri"/>
                </a:rPr>
                <a:t> </a:t>
              </a:r>
              <a:r>
                <a:rPr lang="en-US" sz="2200" dirty="0">
                  <a:solidFill>
                    <a:schemeClr val="tx1">
                      <a:lumMod val="75000"/>
                      <a:lumOff val="25000"/>
                    </a:schemeClr>
                  </a:solidFill>
                  <a:cs typeface="Calibri"/>
                </a:rPr>
                <a:t>making all their descendants </a:t>
              </a:r>
              <a:r>
                <a:rPr lang="en-US" sz="2200" b="1" dirty="0">
                  <a:solidFill>
                    <a:srgbClr val="B8394F"/>
                  </a:solidFill>
                  <a:cs typeface="Calibri"/>
                </a:rPr>
                <a:t>fractional property owners.</a:t>
              </a:r>
            </a:p>
          </p:txBody>
        </p:sp>
        <p:sp>
          <p:nvSpPr>
            <p:cNvPr id="82" name="TextBox 2">
              <a:extLst>
                <a:ext uri="{FF2B5EF4-FFF2-40B4-BE49-F238E27FC236}">
                  <a16:creationId xmlns:a16="http://schemas.microsoft.com/office/drawing/2014/main" id="{EC9A42AC-BAF6-4E6C-8417-160C0EE99203}"/>
                </a:ext>
              </a:extLst>
            </p:cNvPr>
            <p:cNvSpPr txBox="1"/>
            <p:nvPr/>
          </p:nvSpPr>
          <p:spPr>
            <a:xfrm>
              <a:off x="5585939" y="11734637"/>
              <a:ext cx="6332231" cy="1446550"/>
            </a:xfrm>
            <a:prstGeom prst="rect">
              <a:avLst/>
            </a:prstGeom>
            <a:noFill/>
            <a:ln w="28575">
              <a:solidFill>
                <a:srgbClr val="BA3A5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rgbClr val="BA3A50"/>
                  </a:solidFill>
                  <a:cs typeface="Calibri"/>
                </a:rPr>
                <a:t>Identification: </a:t>
              </a:r>
              <a:r>
                <a:rPr lang="en-US" sz="2200" dirty="0">
                  <a:solidFill>
                    <a:schemeClr val="tx1">
                      <a:lumMod val="75000"/>
                      <a:lumOff val="25000"/>
                    </a:schemeClr>
                  </a:solidFill>
                  <a:cs typeface="Calibri"/>
                </a:rPr>
                <a:t>Each heirs’ property is unique, making identification challenging. We used the </a:t>
              </a:r>
              <a:r>
                <a:rPr lang="en-US" sz="2200" b="1" dirty="0">
                  <a:solidFill>
                    <a:srgbClr val="B8394F"/>
                  </a:solidFill>
                  <a:cs typeface="Calibri"/>
                </a:rPr>
                <a:t>latest sale date </a:t>
              </a:r>
              <a:r>
                <a:rPr lang="en-US" sz="2200" dirty="0">
                  <a:solidFill>
                    <a:schemeClr val="tx1">
                      <a:lumMod val="75000"/>
                      <a:lumOff val="25000"/>
                    </a:schemeClr>
                  </a:solidFill>
                  <a:cs typeface="Calibri"/>
                </a:rPr>
                <a:t>and </a:t>
              </a:r>
              <a:r>
                <a:rPr lang="en-US" sz="2200" b="1" dirty="0">
                  <a:solidFill>
                    <a:srgbClr val="B8394F"/>
                  </a:solidFill>
                  <a:cs typeface="Calibri"/>
                </a:rPr>
                <a:t>owner name/address </a:t>
              </a:r>
              <a:r>
                <a:rPr lang="en-US" sz="2200" dirty="0">
                  <a:solidFill>
                    <a:schemeClr val="tx1">
                      <a:lumMod val="75000"/>
                      <a:lumOff val="25000"/>
                    </a:schemeClr>
                  </a:solidFill>
                  <a:cs typeface="Calibri"/>
                </a:rPr>
                <a:t>as our major indicators.</a:t>
              </a:r>
            </a:p>
          </p:txBody>
        </p:sp>
      </p:grpSp>
      <p:sp>
        <p:nvSpPr>
          <p:cNvPr id="83" name="TextBox 82">
            <a:extLst>
              <a:ext uri="{FF2B5EF4-FFF2-40B4-BE49-F238E27FC236}">
                <a16:creationId xmlns:a16="http://schemas.microsoft.com/office/drawing/2014/main" id="{DFC3E02C-F879-4E39-BC28-B46452713074}"/>
              </a:ext>
            </a:extLst>
          </p:cNvPr>
          <p:cNvSpPr txBox="1"/>
          <p:nvPr/>
        </p:nvSpPr>
        <p:spPr>
          <a:xfrm>
            <a:off x="1236605" y="14307250"/>
            <a:ext cx="112573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dirty="0">
                <a:solidFill>
                  <a:schemeClr val="tx1">
                    <a:lumMod val="75000"/>
                    <a:lumOff val="25000"/>
                  </a:schemeClr>
                </a:solidFill>
              </a:rPr>
              <a:t>The</a:t>
            </a:r>
            <a:r>
              <a:rPr lang="en-US" sz="3600" dirty="0"/>
              <a:t> </a:t>
            </a:r>
            <a:r>
              <a:rPr lang="en-US" sz="3600" b="1" dirty="0">
                <a:solidFill>
                  <a:srgbClr val="B8394F"/>
                </a:solidFill>
              </a:rPr>
              <a:t>highest concentration</a:t>
            </a:r>
            <a:r>
              <a:rPr lang="en-US" sz="3600" dirty="0"/>
              <a:t> </a:t>
            </a:r>
            <a:r>
              <a:rPr lang="en-US" sz="3600" dirty="0">
                <a:solidFill>
                  <a:schemeClr val="tx1">
                    <a:lumMod val="75000"/>
                    <a:lumOff val="25000"/>
                  </a:schemeClr>
                </a:solidFill>
              </a:rPr>
              <a:t>of heirs’ properties is along the Georgia – South Carolina Low Country. </a:t>
            </a:r>
          </a:p>
        </p:txBody>
      </p:sp>
      <p:sp>
        <p:nvSpPr>
          <p:cNvPr id="84" name="TextBox 83">
            <a:extLst>
              <a:ext uri="{FF2B5EF4-FFF2-40B4-BE49-F238E27FC236}">
                <a16:creationId xmlns:a16="http://schemas.microsoft.com/office/drawing/2014/main" id="{50ED3474-22F2-4697-9546-EA997014E3ED}"/>
              </a:ext>
            </a:extLst>
          </p:cNvPr>
          <p:cNvSpPr txBox="1"/>
          <p:nvPr/>
        </p:nvSpPr>
        <p:spPr>
          <a:xfrm>
            <a:off x="1953961" y="15665134"/>
            <a:ext cx="105399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b="1" dirty="0">
                <a:solidFill>
                  <a:srgbClr val="B8394F"/>
                </a:solidFill>
              </a:rPr>
              <a:t>Chatham County – </a:t>
            </a:r>
            <a:r>
              <a:rPr lang="en-US" sz="3600" dirty="0">
                <a:solidFill>
                  <a:schemeClr val="tx1">
                    <a:lumMod val="75000"/>
                    <a:lumOff val="25000"/>
                  </a:schemeClr>
                </a:solidFill>
              </a:rPr>
              <a:t>13.1%</a:t>
            </a:r>
          </a:p>
        </p:txBody>
      </p:sp>
      <p:sp>
        <p:nvSpPr>
          <p:cNvPr id="85" name="TextBox 84">
            <a:extLst>
              <a:ext uri="{FF2B5EF4-FFF2-40B4-BE49-F238E27FC236}">
                <a16:creationId xmlns:a16="http://schemas.microsoft.com/office/drawing/2014/main" id="{CACCEF88-9FC7-4DCB-954D-92CD3E29622F}"/>
              </a:ext>
            </a:extLst>
          </p:cNvPr>
          <p:cNvSpPr txBox="1"/>
          <p:nvPr/>
        </p:nvSpPr>
        <p:spPr>
          <a:xfrm>
            <a:off x="1953961" y="16316907"/>
            <a:ext cx="105399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b="1" dirty="0">
                <a:solidFill>
                  <a:srgbClr val="B8394F"/>
                </a:solidFill>
              </a:rPr>
              <a:t>Approximately 28,000 total heirs – </a:t>
            </a:r>
            <a:r>
              <a:rPr lang="en-US" sz="3600" dirty="0">
                <a:solidFill>
                  <a:schemeClr val="tx1">
                    <a:lumMod val="75000"/>
                    <a:lumOff val="25000"/>
                  </a:schemeClr>
                </a:solidFill>
              </a:rPr>
              <a:t>7.3%</a:t>
            </a:r>
          </a:p>
        </p:txBody>
      </p:sp>
      <p:sp>
        <p:nvSpPr>
          <p:cNvPr id="86" name="TextBox 85">
            <a:extLst>
              <a:ext uri="{FF2B5EF4-FFF2-40B4-BE49-F238E27FC236}">
                <a16:creationId xmlns:a16="http://schemas.microsoft.com/office/drawing/2014/main" id="{A3050546-08E7-4728-8925-6C6F9F3264B7}"/>
              </a:ext>
            </a:extLst>
          </p:cNvPr>
          <p:cNvSpPr txBox="1"/>
          <p:nvPr/>
        </p:nvSpPr>
        <p:spPr>
          <a:xfrm>
            <a:off x="1291709" y="17102714"/>
            <a:ext cx="1120221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600" dirty="0">
                <a:solidFill>
                  <a:schemeClr val="tx1">
                    <a:lumMod val="75000"/>
                    <a:lumOff val="25000"/>
                  </a:schemeClr>
                </a:solidFill>
              </a:rPr>
              <a:t>This pattern roughly correlates with the </a:t>
            </a:r>
            <a:r>
              <a:rPr lang="en-US" sz="3600" b="1" dirty="0">
                <a:solidFill>
                  <a:srgbClr val="B8394F"/>
                </a:solidFill>
              </a:rPr>
              <a:t>Centers for Disease</a:t>
            </a:r>
            <a:r>
              <a:rPr lang="en-US" sz="3600" dirty="0"/>
              <a:t> </a:t>
            </a:r>
            <a:r>
              <a:rPr lang="en-US" sz="3600" b="1" dirty="0">
                <a:solidFill>
                  <a:srgbClr val="B8394F"/>
                </a:solidFill>
              </a:rPr>
              <a:t>Control's Social Vulnerability Index</a:t>
            </a:r>
            <a:r>
              <a:rPr lang="en-US" sz="3600" dirty="0">
                <a:solidFill>
                  <a:schemeClr val="tx1">
                    <a:lumMod val="75000"/>
                    <a:lumOff val="25000"/>
                  </a:schemeClr>
                </a:solidFill>
              </a:rPr>
              <a:t> – already vulnerable populations have the most heirs’ property.</a:t>
            </a:r>
          </a:p>
        </p:txBody>
      </p:sp>
      <p:grpSp>
        <p:nvGrpSpPr>
          <p:cNvPr id="2" name="Group 1">
            <a:extLst>
              <a:ext uri="{FF2B5EF4-FFF2-40B4-BE49-F238E27FC236}">
                <a16:creationId xmlns:a16="http://schemas.microsoft.com/office/drawing/2014/main" id="{30FE2BE2-DFA1-48C2-A489-73AFBAC7572F}"/>
              </a:ext>
            </a:extLst>
          </p:cNvPr>
          <p:cNvGrpSpPr/>
          <p:nvPr/>
        </p:nvGrpSpPr>
        <p:grpSpPr>
          <a:xfrm>
            <a:off x="1171572" y="21146887"/>
            <a:ext cx="10756180" cy="6542004"/>
            <a:chOff x="976702" y="21718386"/>
            <a:chExt cx="10756180" cy="6542004"/>
          </a:xfrm>
        </p:grpSpPr>
        <p:grpSp>
          <p:nvGrpSpPr>
            <p:cNvPr id="69" name="Group 68">
              <a:extLst>
                <a:ext uri="{FF2B5EF4-FFF2-40B4-BE49-F238E27FC236}">
                  <a16:creationId xmlns:a16="http://schemas.microsoft.com/office/drawing/2014/main" id="{6E667972-7D9B-420A-AD34-34A3DE7A8C0B}"/>
                </a:ext>
              </a:extLst>
            </p:cNvPr>
            <p:cNvGrpSpPr/>
            <p:nvPr/>
          </p:nvGrpSpPr>
          <p:grpSpPr>
            <a:xfrm>
              <a:off x="7073467" y="21718386"/>
              <a:ext cx="2544813" cy="721615"/>
              <a:chOff x="2511808" y="5540858"/>
              <a:chExt cx="2544813" cy="721615"/>
            </a:xfrm>
          </p:grpSpPr>
          <p:sp>
            <p:nvSpPr>
              <p:cNvPr id="70" name="Minus Sign 69">
                <a:extLst>
                  <a:ext uri="{FF2B5EF4-FFF2-40B4-BE49-F238E27FC236}">
                    <a16:creationId xmlns:a16="http://schemas.microsoft.com/office/drawing/2014/main" id="{0AACF485-C96D-4C1C-B4A3-6330B364AEB3}"/>
                  </a:ext>
                </a:extLst>
              </p:cNvPr>
              <p:cNvSpPr/>
              <p:nvPr/>
            </p:nvSpPr>
            <p:spPr>
              <a:xfrm>
                <a:off x="2511808" y="5540858"/>
                <a:ext cx="565931" cy="721615"/>
              </a:xfrm>
              <a:prstGeom prst="mathMinus">
                <a:avLst/>
              </a:prstGeom>
              <a:solidFill>
                <a:srgbClr val="205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Century Gothic" panose="020B0502020202020204" pitchFamily="34" charset="0"/>
                </a:endParaRPr>
              </a:p>
            </p:txBody>
          </p:sp>
          <p:sp>
            <p:nvSpPr>
              <p:cNvPr id="71" name="TextBox 3">
                <a:extLst>
                  <a:ext uri="{FF2B5EF4-FFF2-40B4-BE49-F238E27FC236}">
                    <a16:creationId xmlns:a16="http://schemas.microsoft.com/office/drawing/2014/main" id="{F186D68F-0B35-46E6-935B-BEC79BE03500}"/>
                  </a:ext>
                </a:extLst>
              </p:cNvPr>
              <p:cNvSpPr txBox="1"/>
              <p:nvPr/>
            </p:nvSpPr>
            <p:spPr>
              <a:xfrm>
                <a:off x="3077722" y="5743213"/>
                <a:ext cx="1978899" cy="323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chemeClr val="tx1">
                        <a:lumMod val="75000"/>
                        <a:lumOff val="25000"/>
                      </a:schemeClr>
                    </a:solidFill>
                    <a:latin typeface="Century Gothic"/>
                    <a:cs typeface="Calibri"/>
                  </a:rPr>
                  <a:t>Flood</a:t>
                </a:r>
              </a:p>
            </p:txBody>
          </p:sp>
        </p:grpSp>
        <p:grpSp>
          <p:nvGrpSpPr>
            <p:cNvPr id="72" name="Group 71">
              <a:extLst>
                <a:ext uri="{FF2B5EF4-FFF2-40B4-BE49-F238E27FC236}">
                  <a16:creationId xmlns:a16="http://schemas.microsoft.com/office/drawing/2014/main" id="{ADCD00FF-0BB9-4CC7-8549-BE25CBDDFF4C}"/>
                </a:ext>
              </a:extLst>
            </p:cNvPr>
            <p:cNvGrpSpPr/>
            <p:nvPr/>
          </p:nvGrpSpPr>
          <p:grpSpPr>
            <a:xfrm>
              <a:off x="1197021" y="24928430"/>
              <a:ext cx="2544813" cy="721615"/>
              <a:chOff x="2654683" y="5683733"/>
              <a:chExt cx="2544813" cy="721615"/>
            </a:xfrm>
          </p:grpSpPr>
          <p:sp>
            <p:nvSpPr>
              <p:cNvPr id="73" name="Minus Sign 72">
                <a:extLst>
                  <a:ext uri="{FF2B5EF4-FFF2-40B4-BE49-F238E27FC236}">
                    <a16:creationId xmlns:a16="http://schemas.microsoft.com/office/drawing/2014/main" id="{713605FA-4C89-4679-8A7A-CA49B970D691}"/>
                  </a:ext>
                </a:extLst>
              </p:cNvPr>
              <p:cNvSpPr/>
              <p:nvPr/>
            </p:nvSpPr>
            <p:spPr>
              <a:xfrm>
                <a:off x="2654683" y="5683733"/>
                <a:ext cx="565931" cy="721615"/>
              </a:xfrm>
              <a:prstGeom prst="mathMinus">
                <a:avLst/>
              </a:prstGeom>
              <a:solidFill>
                <a:srgbClr val="205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Century Gothic" panose="020B0502020202020204" pitchFamily="34" charset="0"/>
                </a:endParaRPr>
              </a:p>
            </p:txBody>
          </p:sp>
          <p:sp>
            <p:nvSpPr>
              <p:cNvPr id="74" name="TextBox 3">
                <a:extLst>
                  <a:ext uri="{FF2B5EF4-FFF2-40B4-BE49-F238E27FC236}">
                    <a16:creationId xmlns:a16="http://schemas.microsoft.com/office/drawing/2014/main" id="{4C7C7A5C-6D1D-476A-8B72-7CFF472DCA7D}"/>
                  </a:ext>
                </a:extLst>
              </p:cNvPr>
              <p:cNvSpPr txBox="1"/>
              <p:nvPr/>
            </p:nvSpPr>
            <p:spPr>
              <a:xfrm>
                <a:off x="3220597" y="5886088"/>
                <a:ext cx="1978899" cy="323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chemeClr val="tx1">
                        <a:lumMod val="75000"/>
                        <a:lumOff val="25000"/>
                      </a:schemeClr>
                    </a:solidFill>
                    <a:latin typeface="Century Gothic"/>
                    <a:cs typeface="Calibri"/>
                  </a:rPr>
                  <a:t>Flood</a:t>
                </a:r>
              </a:p>
            </p:txBody>
          </p:sp>
        </p:grpSp>
        <p:pic>
          <p:nvPicPr>
            <p:cNvPr id="89" name="Picture 30" descr="Map&#10;&#10;Description automatically generated">
              <a:extLst>
                <a:ext uri="{FF2B5EF4-FFF2-40B4-BE49-F238E27FC236}">
                  <a16:creationId xmlns:a16="http://schemas.microsoft.com/office/drawing/2014/main" id="{C58ED898-3E93-47E5-AC95-FEE8215E40E1}"/>
                </a:ext>
              </a:extLst>
            </p:cNvPr>
            <p:cNvPicPr>
              <a:picLocks noChangeAspect="1"/>
            </p:cNvPicPr>
            <p:nvPr/>
          </p:nvPicPr>
          <p:blipFill>
            <a:blip r:embed="rId18"/>
            <a:stretch>
              <a:fillRect/>
            </a:stretch>
          </p:blipFill>
          <p:spPr>
            <a:xfrm>
              <a:off x="6823492" y="21907004"/>
              <a:ext cx="4909390" cy="6353386"/>
            </a:xfrm>
            <a:prstGeom prst="rect">
              <a:avLst/>
            </a:prstGeom>
            <a:ln w="228600" cap="sq" cmpd="thickThin">
              <a:solidFill>
                <a:srgbClr val="000000"/>
              </a:solidFill>
              <a:prstDash val="solid"/>
              <a:miter lim="800000"/>
            </a:ln>
            <a:effectLst>
              <a:innerShdw blurRad="76200">
                <a:srgbClr val="000000"/>
              </a:innerShdw>
            </a:effectLst>
          </p:spPr>
        </p:pic>
        <p:pic>
          <p:nvPicPr>
            <p:cNvPr id="90" name="Picture 34" descr="A picture containing text, whiteboard&#10;&#10;Description automatically generated">
              <a:extLst>
                <a:ext uri="{FF2B5EF4-FFF2-40B4-BE49-F238E27FC236}">
                  <a16:creationId xmlns:a16="http://schemas.microsoft.com/office/drawing/2014/main" id="{9E79ED72-7A1B-4A63-BE6C-60D1AA183610}"/>
                </a:ext>
              </a:extLst>
            </p:cNvPr>
            <p:cNvPicPr>
              <a:picLocks noChangeAspect="1"/>
            </p:cNvPicPr>
            <p:nvPr/>
          </p:nvPicPr>
          <p:blipFill>
            <a:blip r:embed="rId19"/>
            <a:stretch>
              <a:fillRect/>
            </a:stretch>
          </p:blipFill>
          <p:spPr>
            <a:xfrm>
              <a:off x="976702" y="21904469"/>
              <a:ext cx="5407804" cy="3713025"/>
            </a:xfrm>
            <a:prstGeom prst="rect">
              <a:avLst/>
            </a:prstGeom>
            <a:ln w="228600" cap="sq" cmpd="thickThin">
              <a:solidFill>
                <a:srgbClr val="000000"/>
              </a:solidFill>
              <a:prstDash val="solid"/>
              <a:miter lim="800000"/>
            </a:ln>
            <a:effectLst>
              <a:innerShdw blurRad="76200">
                <a:srgbClr val="000000"/>
              </a:innerShdw>
            </a:effectLst>
          </p:spPr>
        </p:pic>
        <p:grpSp>
          <p:nvGrpSpPr>
            <p:cNvPr id="91" name="Group 90">
              <a:extLst>
                <a:ext uri="{FF2B5EF4-FFF2-40B4-BE49-F238E27FC236}">
                  <a16:creationId xmlns:a16="http://schemas.microsoft.com/office/drawing/2014/main" id="{67326B07-4F71-46B0-A84D-8A840BF47A25}"/>
                </a:ext>
              </a:extLst>
            </p:cNvPr>
            <p:cNvGrpSpPr/>
            <p:nvPr/>
          </p:nvGrpSpPr>
          <p:grpSpPr>
            <a:xfrm>
              <a:off x="6863355" y="21796858"/>
              <a:ext cx="2544813" cy="721615"/>
              <a:chOff x="2511808" y="5540858"/>
              <a:chExt cx="2544813" cy="721615"/>
            </a:xfrm>
          </p:grpSpPr>
          <p:sp>
            <p:nvSpPr>
              <p:cNvPr id="92" name="Minus Sign 91">
                <a:extLst>
                  <a:ext uri="{FF2B5EF4-FFF2-40B4-BE49-F238E27FC236}">
                    <a16:creationId xmlns:a16="http://schemas.microsoft.com/office/drawing/2014/main" id="{071E5B62-61CF-48EF-949E-7E6F2E02524E}"/>
                  </a:ext>
                </a:extLst>
              </p:cNvPr>
              <p:cNvSpPr/>
              <p:nvPr/>
            </p:nvSpPr>
            <p:spPr>
              <a:xfrm>
                <a:off x="2511808" y="5540858"/>
                <a:ext cx="565931" cy="721615"/>
              </a:xfrm>
              <a:prstGeom prst="mathMinus">
                <a:avLst/>
              </a:prstGeom>
              <a:solidFill>
                <a:srgbClr val="205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Century Gothic" panose="020B0502020202020204" pitchFamily="34" charset="0"/>
                </a:endParaRPr>
              </a:p>
            </p:txBody>
          </p:sp>
          <p:sp>
            <p:nvSpPr>
              <p:cNvPr id="93" name="TextBox 3">
                <a:extLst>
                  <a:ext uri="{FF2B5EF4-FFF2-40B4-BE49-F238E27FC236}">
                    <a16:creationId xmlns:a16="http://schemas.microsoft.com/office/drawing/2014/main" id="{AF813175-A5C5-4788-9070-6257ABBF505E}"/>
                  </a:ext>
                </a:extLst>
              </p:cNvPr>
              <p:cNvSpPr txBox="1"/>
              <p:nvPr/>
            </p:nvSpPr>
            <p:spPr>
              <a:xfrm>
                <a:off x="3077722" y="5743213"/>
                <a:ext cx="1978899" cy="323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chemeClr val="tx1">
                        <a:lumMod val="75000"/>
                        <a:lumOff val="25000"/>
                      </a:schemeClr>
                    </a:solidFill>
                    <a:latin typeface="Century Gothic"/>
                    <a:cs typeface="Calibri"/>
                  </a:rPr>
                  <a:t>Flood</a:t>
                </a:r>
              </a:p>
            </p:txBody>
          </p:sp>
        </p:grpSp>
        <p:grpSp>
          <p:nvGrpSpPr>
            <p:cNvPr id="94" name="Group 93">
              <a:extLst>
                <a:ext uri="{FF2B5EF4-FFF2-40B4-BE49-F238E27FC236}">
                  <a16:creationId xmlns:a16="http://schemas.microsoft.com/office/drawing/2014/main" id="{C4DB09B7-FCDF-49D0-9137-09449833EEC7}"/>
                </a:ext>
              </a:extLst>
            </p:cNvPr>
            <p:cNvGrpSpPr/>
            <p:nvPr/>
          </p:nvGrpSpPr>
          <p:grpSpPr>
            <a:xfrm>
              <a:off x="986909" y="25006902"/>
              <a:ext cx="2544813" cy="721615"/>
              <a:chOff x="2654683" y="5683733"/>
              <a:chExt cx="2544813" cy="721615"/>
            </a:xfrm>
          </p:grpSpPr>
          <p:sp>
            <p:nvSpPr>
              <p:cNvPr id="95" name="Minus Sign 94">
                <a:extLst>
                  <a:ext uri="{FF2B5EF4-FFF2-40B4-BE49-F238E27FC236}">
                    <a16:creationId xmlns:a16="http://schemas.microsoft.com/office/drawing/2014/main" id="{8928D8B6-7244-4BC7-835E-6B8A7A474852}"/>
                  </a:ext>
                </a:extLst>
              </p:cNvPr>
              <p:cNvSpPr/>
              <p:nvPr/>
            </p:nvSpPr>
            <p:spPr>
              <a:xfrm>
                <a:off x="2654683" y="5683733"/>
                <a:ext cx="565931" cy="721615"/>
              </a:xfrm>
              <a:prstGeom prst="mathMinus">
                <a:avLst/>
              </a:prstGeom>
              <a:solidFill>
                <a:srgbClr val="205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latin typeface="Century Gothic" panose="020B0502020202020204" pitchFamily="34" charset="0"/>
                </a:endParaRPr>
              </a:p>
            </p:txBody>
          </p:sp>
          <p:sp>
            <p:nvSpPr>
              <p:cNvPr id="96" name="TextBox 3">
                <a:extLst>
                  <a:ext uri="{FF2B5EF4-FFF2-40B4-BE49-F238E27FC236}">
                    <a16:creationId xmlns:a16="http://schemas.microsoft.com/office/drawing/2014/main" id="{5831C3B3-D315-4797-BF06-AE6F7BFB4928}"/>
                  </a:ext>
                </a:extLst>
              </p:cNvPr>
              <p:cNvSpPr txBox="1"/>
              <p:nvPr/>
            </p:nvSpPr>
            <p:spPr>
              <a:xfrm>
                <a:off x="3220597" y="5886088"/>
                <a:ext cx="1978899" cy="323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chemeClr val="tx1">
                        <a:lumMod val="75000"/>
                        <a:lumOff val="25000"/>
                      </a:schemeClr>
                    </a:solidFill>
                    <a:latin typeface="Century Gothic"/>
                    <a:cs typeface="Calibri"/>
                  </a:rPr>
                  <a:t>Flood</a:t>
                </a:r>
              </a:p>
            </p:txBody>
          </p:sp>
        </p:grpSp>
        <p:grpSp>
          <p:nvGrpSpPr>
            <p:cNvPr id="97" name="Group 96">
              <a:extLst>
                <a:ext uri="{FF2B5EF4-FFF2-40B4-BE49-F238E27FC236}">
                  <a16:creationId xmlns:a16="http://schemas.microsoft.com/office/drawing/2014/main" id="{FD681BB8-00FC-4450-B209-DEEAA89DE610}"/>
                </a:ext>
              </a:extLst>
            </p:cNvPr>
            <p:cNvGrpSpPr/>
            <p:nvPr/>
          </p:nvGrpSpPr>
          <p:grpSpPr>
            <a:xfrm>
              <a:off x="1958823" y="22169572"/>
              <a:ext cx="4572632" cy="2344350"/>
              <a:chOff x="1121673" y="1293648"/>
              <a:chExt cx="3818689" cy="1859229"/>
            </a:xfrm>
          </p:grpSpPr>
          <p:sp>
            <p:nvSpPr>
              <p:cNvPr id="98" name="TextBox 2">
                <a:extLst>
                  <a:ext uri="{FF2B5EF4-FFF2-40B4-BE49-F238E27FC236}">
                    <a16:creationId xmlns:a16="http://schemas.microsoft.com/office/drawing/2014/main" id="{33203EA4-2CCB-45C1-B9AB-B0C39F391B17}"/>
                  </a:ext>
                </a:extLst>
              </p:cNvPr>
              <p:cNvSpPr txBox="1"/>
              <p:nvPr/>
            </p:nvSpPr>
            <p:spPr>
              <a:xfrm>
                <a:off x="1301425" y="1992401"/>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tx1">
                        <a:lumMod val="75000"/>
                        <a:lumOff val="25000"/>
                      </a:schemeClr>
                    </a:solidFill>
                  </a:rPr>
                  <a:t>Worth</a:t>
                </a:r>
                <a:endParaRPr lang="en-US" dirty="0">
                  <a:solidFill>
                    <a:schemeClr val="tx1">
                      <a:lumMod val="75000"/>
                      <a:lumOff val="25000"/>
                    </a:schemeClr>
                  </a:solidFill>
                </a:endParaRPr>
              </a:p>
            </p:txBody>
          </p:sp>
          <p:sp>
            <p:nvSpPr>
              <p:cNvPr id="99" name="TextBox 3">
                <a:extLst>
                  <a:ext uri="{FF2B5EF4-FFF2-40B4-BE49-F238E27FC236}">
                    <a16:creationId xmlns:a16="http://schemas.microsoft.com/office/drawing/2014/main" id="{88A4239C-528E-47AA-91F9-A0C58006FE3F}"/>
                  </a:ext>
                </a:extLst>
              </p:cNvPr>
              <p:cNvSpPr txBox="1"/>
              <p:nvPr/>
            </p:nvSpPr>
            <p:spPr>
              <a:xfrm>
                <a:off x="1121673" y="2949833"/>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tx1">
                        <a:lumMod val="75000"/>
                        <a:lumOff val="25000"/>
                      </a:schemeClr>
                    </a:solidFill>
                  </a:rPr>
                  <a:t>Thomas</a:t>
                </a:r>
                <a:endParaRPr lang="en-US" dirty="0">
                  <a:solidFill>
                    <a:schemeClr val="tx1">
                      <a:lumMod val="75000"/>
                      <a:lumOff val="25000"/>
                    </a:schemeClr>
                  </a:solidFill>
                </a:endParaRPr>
              </a:p>
            </p:txBody>
          </p:sp>
          <p:sp>
            <p:nvSpPr>
              <p:cNvPr id="100" name="TextBox 4">
                <a:extLst>
                  <a:ext uri="{FF2B5EF4-FFF2-40B4-BE49-F238E27FC236}">
                    <a16:creationId xmlns:a16="http://schemas.microsoft.com/office/drawing/2014/main" id="{38F65D0F-04A8-448D-AE61-E28ECAA37311}"/>
                  </a:ext>
                </a:extLst>
              </p:cNvPr>
              <p:cNvSpPr txBox="1"/>
              <p:nvPr/>
            </p:nvSpPr>
            <p:spPr>
              <a:xfrm>
                <a:off x="1977895" y="2607710"/>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tx1">
                        <a:lumMod val="75000"/>
                        <a:lumOff val="25000"/>
                      </a:schemeClr>
                    </a:solidFill>
                  </a:rPr>
                  <a:t>Cook</a:t>
                </a:r>
                <a:endParaRPr lang="en-US">
                  <a:solidFill>
                    <a:schemeClr val="tx1">
                      <a:lumMod val="75000"/>
                      <a:lumOff val="25000"/>
                    </a:schemeClr>
                  </a:solidFill>
                </a:endParaRPr>
              </a:p>
            </p:txBody>
          </p:sp>
          <p:sp>
            <p:nvSpPr>
              <p:cNvPr id="101" name="TextBox 5">
                <a:extLst>
                  <a:ext uri="{FF2B5EF4-FFF2-40B4-BE49-F238E27FC236}">
                    <a16:creationId xmlns:a16="http://schemas.microsoft.com/office/drawing/2014/main" id="{BBE35BDF-FC85-4AF8-A4D9-0F81C0A54CF6}"/>
                  </a:ext>
                </a:extLst>
              </p:cNvPr>
              <p:cNvSpPr txBox="1"/>
              <p:nvPr/>
            </p:nvSpPr>
            <p:spPr>
              <a:xfrm>
                <a:off x="2296691" y="2296689"/>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tx1">
                        <a:lumMod val="75000"/>
                        <a:lumOff val="25000"/>
                      </a:schemeClr>
                    </a:solidFill>
                  </a:rPr>
                  <a:t>Berrien</a:t>
                </a:r>
                <a:endParaRPr lang="en-US">
                  <a:solidFill>
                    <a:schemeClr val="tx1">
                      <a:lumMod val="75000"/>
                      <a:lumOff val="25000"/>
                    </a:schemeClr>
                  </a:solidFill>
                </a:endParaRPr>
              </a:p>
            </p:txBody>
          </p:sp>
          <p:sp>
            <p:nvSpPr>
              <p:cNvPr id="102" name="TextBox 6">
                <a:extLst>
                  <a:ext uri="{FF2B5EF4-FFF2-40B4-BE49-F238E27FC236}">
                    <a16:creationId xmlns:a16="http://schemas.microsoft.com/office/drawing/2014/main" id="{7E35BDE6-B8C2-470A-B5E4-DEF8D3DACD04}"/>
                  </a:ext>
                </a:extLst>
              </p:cNvPr>
              <p:cNvSpPr txBox="1"/>
              <p:nvPr/>
            </p:nvSpPr>
            <p:spPr>
              <a:xfrm>
                <a:off x="2910956" y="1931240"/>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tx1">
                        <a:lumMod val="75000"/>
                        <a:lumOff val="25000"/>
                      </a:schemeClr>
                    </a:solidFill>
                  </a:rPr>
                  <a:t>Coffee</a:t>
                </a:r>
                <a:endParaRPr lang="en-US">
                  <a:solidFill>
                    <a:schemeClr val="tx1">
                      <a:lumMod val="75000"/>
                      <a:lumOff val="25000"/>
                    </a:schemeClr>
                  </a:solidFill>
                </a:endParaRPr>
              </a:p>
            </p:txBody>
          </p:sp>
          <p:sp>
            <p:nvSpPr>
              <p:cNvPr id="103" name="TextBox 7">
                <a:extLst>
                  <a:ext uri="{FF2B5EF4-FFF2-40B4-BE49-F238E27FC236}">
                    <a16:creationId xmlns:a16="http://schemas.microsoft.com/office/drawing/2014/main" id="{A6993313-457D-4A2F-AD6D-BCE89621E9BC}"/>
                  </a:ext>
                </a:extLst>
              </p:cNvPr>
              <p:cNvSpPr txBox="1"/>
              <p:nvPr/>
            </p:nvSpPr>
            <p:spPr>
              <a:xfrm>
                <a:off x="1425833" y="1293648"/>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tx1">
                        <a:lumMod val="75000"/>
                        <a:lumOff val="25000"/>
                      </a:schemeClr>
                    </a:solidFill>
                  </a:rPr>
                  <a:t>Crisp</a:t>
                </a:r>
                <a:endParaRPr lang="en-US" dirty="0">
                  <a:solidFill>
                    <a:schemeClr val="tx1">
                      <a:lumMod val="75000"/>
                      <a:lumOff val="25000"/>
                    </a:schemeClr>
                  </a:solidFill>
                </a:endParaRPr>
              </a:p>
            </p:txBody>
          </p:sp>
          <p:sp>
            <p:nvSpPr>
              <p:cNvPr id="104" name="TextBox 8">
                <a:extLst>
                  <a:ext uri="{FF2B5EF4-FFF2-40B4-BE49-F238E27FC236}">
                    <a16:creationId xmlns:a16="http://schemas.microsoft.com/office/drawing/2014/main" id="{324B7B82-CAF2-40E6-B824-1F80767CF899}"/>
                  </a:ext>
                </a:extLst>
              </p:cNvPr>
              <p:cNvSpPr txBox="1"/>
              <p:nvPr/>
            </p:nvSpPr>
            <p:spPr>
              <a:xfrm>
                <a:off x="1602837" y="1651321"/>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tx1">
                        <a:lumMod val="75000"/>
                        <a:lumOff val="25000"/>
                      </a:schemeClr>
                    </a:solidFill>
                  </a:rPr>
                  <a:t>Turner</a:t>
                </a:r>
                <a:endParaRPr lang="en-US">
                  <a:solidFill>
                    <a:schemeClr val="tx1">
                      <a:lumMod val="75000"/>
                      <a:lumOff val="25000"/>
                    </a:schemeClr>
                  </a:solidFill>
                </a:endParaRPr>
              </a:p>
            </p:txBody>
          </p:sp>
          <p:sp>
            <p:nvSpPr>
              <p:cNvPr id="105" name="TextBox 9">
                <a:extLst>
                  <a:ext uri="{FF2B5EF4-FFF2-40B4-BE49-F238E27FC236}">
                    <a16:creationId xmlns:a16="http://schemas.microsoft.com/office/drawing/2014/main" id="{638AE772-9ADC-4836-BACA-623835BA7A08}"/>
                  </a:ext>
                </a:extLst>
              </p:cNvPr>
              <p:cNvSpPr txBox="1"/>
              <p:nvPr/>
            </p:nvSpPr>
            <p:spPr>
              <a:xfrm>
                <a:off x="3913996" y="2957607"/>
                <a:ext cx="1026366" cy="19527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tx1">
                        <a:lumMod val="75000"/>
                        <a:lumOff val="25000"/>
                      </a:schemeClr>
                    </a:solidFill>
                  </a:rPr>
                  <a:t>Charlton</a:t>
                </a:r>
                <a:endParaRPr lang="en-US" err="1">
                  <a:solidFill>
                    <a:schemeClr val="tx1">
                      <a:lumMod val="75000"/>
                      <a:lumOff val="25000"/>
                    </a:schemeClr>
                  </a:solidFill>
                </a:endParaRPr>
              </a:p>
            </p:txBody>
          </p:sp>
        </p:grpSp>
        <p:sp>
          <p:nvSpPr>
            <p:cNvPr id="106" name="TextBox 105">
              <a:extLst>
                <a:ext uri="{FF2B5EF4-FFF2-40B4-BE49-F238E27FC236}">
                  <a16:creationId xmlns:a16="http://schemas.microsoft.com/office/drawing/2014/main" id="{6E8F8C36-C9EF-469C-8668-450125EB9CF7}"/>
                </a:ext>
              </a:extLst>
            </p:cNvPr>
            <p:cNvSpPr txBox="1"/>
            <p:nvPr/>
          </p:nvSpPr>
          <p:spPr>
            <a:xfrm>
              <a:off x="2902197" y="22086784"/>
              <a:ext cx="98781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Wilcox</a:t>
              </a:r>
            </a:p>
          </p:txBody>
        </p:sp>
        <p:sp>
          <p:nvSpPr>
            <p:cNvPr id="107" name="TextBox 106">
              <a:extLst>
                <a:ext uri="{FF2B5EF4-FFF2-40B4-BE49-F238E27FC236}">
                  <a16:creationId xmlns:a16="http://schemas.microsoft.com/office/drawing/2014/main" id="{42421A25-A75C-4C3E-AFBD-0743A151C893}"/>
                </a:ext>
              </a:extLst>
            </p:cNvPr>
            <p:cNvSpPr txBox="1"/>
            <p:nvPr/>
          </p:nvSpPr>
          <p:spPr>
            <a:xfrm>
              <a:off x="1176913" y="22968595"/>
              <a:ext cx="98781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Dougherty</a:t>
              </a:r>
              <a:endParaRPr lang="en-US" dirty="0">
                <a:solidFill>
                  <a:schemeClr val="tx1">
                    <a:lumMod val="75000"/>
                    <a:lumOff val="25000"/>
                  </a:schemeClr>
                </a:solidFill>
              </a:endParaRPr>
            </a:p>
          </p:txBody>
        </p:sp>
        <p:grpSp>
          <p:nvGrpSpPr>
            <p:cNvPr id="108" name="Group 107">
              <a:extLst>
                <a:ext uri="{FF2B5EF4-FFF2-40B4-BE49-F238E27FC236}">
                  <a16:creationId xmlns:a16="http://schemas.microsoft.com/office/drawing/2014/main" id="{53336AB7-90DB-4710-9494-3D2AFC2BD863}"/>
                </a:ext>
              </a:extLst>
            </p:cNvPr>
            <p:cNvGrpSpPr/>
            <p:nvPr/>
          </p:nvGrpSpPr>
          <p:grpSpPr>
            <a:xfrm>
              <a:off x="7622346" y="22887481"/>
              <a:ext cx="3701094" cy="5062459"/>
              <a:chOff x="3079100" y="1570651"/>
              <a:chExt cx="3260190" cy="4182552"/>
            </a:xfrm>
          </p:grpSpPr>
          <p:grpSp>
            <p:nvGrpSpPr>
              <p:cNvPr id="109" name="Group 108">
                <a:extLst>
                  <a:ext uri="{FF2B5EF4-FFF2-40B4-BE49-F238E27FC236}">
                    <a16:creationId xmlns:a16="http://schemas.microsoft.com/office/drawing/2014/main" id="{9D1F3234-4308-41A9-AF78-46820991EB7D}"/>
                  </a:ext>
                </a:extLst>
              </p:cNvPr>
              <p:cNvGrpSpPr/>
              <p:nvPr/>
            </p:nvGrpSpPr>
            <p:grpSpPr>
              <a:xfrm>
                <a:off x="4925422" y="5478313"/>
                <a:ext cx="1413868" cy="274890"/>
                <a:chOff x="5060679" y="5478309"/>
                <a:chExt cx="2149968" cy="263182"/>
              </a:xfrm>
            </p:grpSpPr>
            <p:cxnSp>
              <p:nvCxnSpPr>
                <p:cNvPr id="116" name="Straight Connector 115">
                  <a:extLst>
                    <a:ext uri="{FF2B5EF4-FFF2-40B4-BE49-F238E27FC236}">
                      <a16:creationId xmlns:a16="http://schemas.microsoft.com/office/drawing/2014/main" id="{4716854A-3AA6-44DD-B44F-BEEE06534936}"/>
                    </a:ext>
                  </a:extLst>
                </p:cNvPr>
                <p:cNvCxnSpPr>
                  <a:cxnSpLocks/>
                </p:cNvCxnSpPr>
                <p:nvPr/>
              </p:nvCxnSpPr>
              <p:spPr>
                <a:xfrm flipH="1">
                  <a:off x="5256385" y="5741491"/>
                  <a:ext cx="138867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0">
                  <a:extLst>
                    <a:ext uri="{FF2B5EF4-FFF2-40B4-BE49-F238E27FC236}">
                      <a16:creationId xmlns:a16="http://schemas.microsoft.com/office/drawing/2014/main" id="{289BF0EA-65A7-4F63-93E1-30D3161E19E0}"/>
                    </a:ext>
                  </a:extLst>
                </p:cNvPr>
                <p:cNvSpPr txBox="1"/>
                <p:nvPr/>
              </p:nvSpPr>
              <p:spPr>
                <a:xfrm>
                  <a:off x="5060679" y="5478309"/>
                  <a:ext cx="674899" cy="2434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0</a:t>
                  </a:r>
                </a:p>
              </p:txBody>
            </p:sp>
            <p:sp>
              <p:nvSpPr>
                <p:cNvPr id="118" name="TextBox 11">
                  <a:extLst>
                    <a:ext uri="{FF2B5EF4-FFF2-40B4-BE49-F238E27FC236}">
                      <a16:creationId xmlns:a16="http://schemas.microsoft.com/office/drawing/2014/main" id="{77681BFB-686C-440D-B477-255D76BCF104}"/>
                    </a:ext>
                  </a:extLst>
                </p:cNvPr>
                <p:cNvSpPr txBox="1"/>
                <p:nvPr/>
              </p:nvSpPr>
              <p:spPr>
                <a:xfrm>
                  <a:off x="6249849" y="5478309"/>
                  <a:ext cx="960798" cy="2434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10 mi</a:t>
                  </a:r>
                </a:p>
              </p:txBody>
            </p:sp>
          </p:grpSp>
          <p:sp>
            <p:nvSpPr>
              <p:cNvPr id="110" name="TextBox 3">
                <a:extLst>
                  <a:ext uri="{FF2B5EF4-FFF2-40B4-BE49-F238E27FC236}">
                    <a16:creationId xmlns:a16="http://schemas.microsoft.com/office/drawing/2014/main" id="{2854AFB0-8685-4DC2-B333-D0DAD5148826}"/>
                  </a:ext>
                </a:extLst>
              </p:cNvPr>
              <p:cNvSpPr txBox="1"/>
              <p:nvPr/>
            </p:nvSpPr>
            <p:spPr>
              <a:xfrm>
                <a:off x="3079100" y="4995318"/>
                <a:ext cx="1026366" cy="2288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rPr>
                  <a:t>Camden</a:t>
                </a:r>
                <a:endParaRPr lang="en-US" dirty="0">
                  <a:solidFill>
                    <a:schemeClr val="tx1">
                      <a:lumMod val="75000"/>
                      <a:lumOff val="25000"/>
                    </a:schemeClr>
                  </a:solidFill>
                </a:endParaRPr>
              </a:p>
            </p:txBody>
          </p:sp>
          <p:sp>
            <p:nvSpPr>
              <p:cNvPr id="111" name="TextBox 4">
                <a:extLst>
                  <a:ext uri="{FF2B5EF4-FFF2-40B4-BE49-F238E27FC236}">
                    <a16:creationId xmlns:a16="http://schemas.microsoft.com/office/drawing/2014/main" id="{B0514FF0-7DC8-4D00-9D71-DBE6EA1C2D73}"/>
                  </a:ext>
                </a:extLst>
              </p:cNvPr>
              <p:cNvSpPr txBox="1"/>
              <p:nvPr/>
            </p:nvSpPr>
            <p:spPr>
              <a:xfrm>
                <a:off x="3452324" y="3887753"/>
                <a:ext cx="1026366" cy="2288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tx1">
                        <a:lumMod val="75000"/>
                        <a:lumOff val="25000"/>
                      </a:schemeClr>
                    </a:solidFill>
                  </a:rPr>
                  <a:t>Glynn</a:t>
                </a:r>
                <a:endParaRPr lang="en-US">
                  <a:solidFill>
                    <a:schemeClr val="tx1">
                      <a:lumMod val="75000"/>
                      <a:lumOff val="25000"/>
                    </a:schemeClr>
                  </a:solidFill>
                </a:endParaRPr>
              </a:p>
            </p:txBody>
          </p:sp>
          <p:sp>
            <p:nvSpPr>
              <p:cNvPr id="112" name="TextBox 5">
                <a:extLst>
                  <a:ext uri="{FF2B5EF4-FFF2-40B4-BE49-F238E27FC236}">
                    <a16:creationId xmlns:a16="http://schemas.microsoft.com/office/drawing/2014/main" id="{C26A4F18-0926-49EE-8F6A-000813AEE7B1}"/>
                  </a:ext>
                </a:extLst>
              </p:cNvPr>
              <p:cNvSpPr txBox="1"/>
              <p:nvPr/>
            </p:nvSpPr>
            <p:spPr>
              <a:xfrm>
                <a:off x="3724467" y="3193437"/>
                <a:ext cx="1026366" cy="2288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tx1">
                        <a:lumMod val="75000"/>
                        <a:lumOff val="25000"/>
                      </a:schemeClr>
                    </a:solidFill>
                  </a:rPr>
                  <a:t>McIntosh</a:t>
                </a:r>
                <a:endParaRPr lang="en-US">
                  <a:solidFill>
                    <a:schemeClr val="tx1">
                      <a:lumMod val="75000"/>
                      <a:lumOff val="25000"/>
                    </a:schemeClr>
                  </a:solidFill>
                </a:endParaRPr>
              </a:p>
            </p:txBody>
          </p:sp>
          <p:sp>
            <p:nvSpPr>
              <p:cNvPr id="113" name="TextBox 6">
                <a:extLst>
                  <a:ext uri="{FF2B5EF4-FFF2-40B4-BE49-F238E27FC236}">
                    <a16:creationId xmlns:a16="http://schemas.microsoft.com/office/drawing/2014/main" id="{2311F503-9C90-4021-B13A-1A314201E71E}"/>
                  </a:ext>
                </a:extLst>
              </p:cNvPr>
              <p:cNvSpPr txBox="1"/>
              <p:nvPr/>
            </p:nvSpPr>
            <p:spPr>
              <a:xfrm>
                <a:off x="3763344" y="2260662"/>
                <a:ext cx="1026366" cy="2288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tx1">
                        <a:lumMod val="75000"/>
                        <a:lumOff val="25000"/>
                      </a:schemeClr>
                    </a:solidFill>
                  </a:rPr>
                  <a:t>Liberty</a:t>
                </a:r>
                <a:endParaRPr lang="en-US">
                  <a:solidFill>
                    <a:schemeClr val="tx1">
                      <a:lumMod val="75000"/>
                      <a:lumOff val="25000"/>
                    </a:schemeClr>
                  </a:solidFill>
                </a:endParaRPr>
              </a:p>
            </p:txBody>
          </p:sp>
          <p:sp>
            <p:nvSpPr>
              <p:cNvPr id="114" name="TextBox 7">
                <a:extLst>
                  <a:ext uri="{FF2B5EF4-FFF2-40B4-BE49-F238E27FC236}">
                    <a16:creationId xmlns:a16="http://schemas.microsoft.com/office/drawing/2014/main" id="{62A57F82-4C5B-461B-AACE-2C8F2B58B4D0}"/>
                  </a:ext>
                </a:extLst>
              </p:cNvPr>
              <p:cNvSpPr txBox="1"/>
              <p:nvPr/>
            </p:nvSpPr>
            <p:spPr>
              <a:xfrm>
                <a:off x="4690200" y="1570651"/>
                <a:ext cx="1026366" cy="2288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tx1">
                        <a:lumMod val="75000"/>
                        <a:lumOff val="25000"/>
                      </a:schemeClr>
                    </a:solidFill>
                  </a:rPr>
                  <a:t>Chatham</a:t>
                </a:r>
                <a:endParaRPr lang="en-US">
                  <a:solidFill>
                    <a:schemeClr val="tx1">
                      <a:lumMod val="75000"/>
                      <a:lumOff val="25000"/>
                    </a:schemeClr>
                  </a:solidFill>
                </a:endParaRPr>
              </a:p>
            </p:txBody>
          </p:sp>
        </p:grpSp>
      </p:grpSp>
      <p:grpSp>
        <p:nvGrpSpPr>
          <p:cNvPr id="158" name="Group 157">
            <a:extLst>
              <a:ext uri="{FF2B5EF4-FFF2-40B4-BE49-F238E27FC236}">
                <a16:creationId xmlns:a16="http://schemas.microsoft.com/office/drawing/2014/main" id="{FF8CE3DB-2D19-4935-8925-E052F2A66A32}"/>
              </a:ext>
            </a:extLst>
          </p:cNvPr>
          <p:cNvGrpSpPr/>
          <p:nvPr/>
        </p:nvGrpSpPr>
        <p:grpSpPr>
          <a:xfrm>
            <a:off x="13371734" y="9518291"/>
            <a:ext cx="8871634" cy="1591493"/>
            <a:chOff x="14161361" y="10134457"/>
            <a:chExt cx="8871634" cy="1591493"/>
          </a:xfrm>
        </p:grpSpPr>
        <p:sp>
          <p:nvSpPr>
            <p:cNvPr id="151" name="Rectangle 150">
              <a:extLst>
                <a:ext uri="{FF2B5EF4-FFF2-40B4-BE49-F238E27FC236}">
                  <a16:creationId xmlns:a16="http://schemas.microsoft.com/office/drawing/2014/main" id="{EB315E1E-25F7-41F5-A43B-E8F8B003CB60}"/>
                </a:ext>
              </a:extLst>
            </p:cNvPr>
            <p:cNvSpPr/>
            <p:nvPr/>
          </p:nvSpPr>
          <p:spPr>
            <a:xfrm>
              <a:off x="14161361" y="10134457"/>
              <a:ext cx="8871634" cy="159149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6">
              <a:extLst>
                <a:ext uri="{FF2B5EF4-FFF2-40B4-BE49-F238E27FC236}">
                  <a16:creationId xmlns:a16="http://schemas.microsoft.com/office/drawing/2014/main" id="{5420DE72-59B9-471A-9C38-D9535519223B}"/>
                </a:ext>
              </a:extLst>
            </p:cNvPr>
            <p:cNvSpPr txBox="1"/>
            <p:nvPr/>
          </p:nvSpPr>
          <p:spPr>
            <a:xfrm>
              <a:off x="14469762" y="10304062"/>
              <a:ext cx="2849032" cy="7489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3200" b="1" dirty="0">
                  <a:solidFill>
                    <a:schemeClr val="tx1">
                      <a:lumMod val="75000"/>
                      <a:lumOff val="25000"/>
                    </a:schemeClr>
                  </a:solidFill>
                </a:rPr>
                <a:t>Percent Heirs</a:t>
              </a:r>
            </a:p>
            <a:p>
              <a:pPr>
                <a:spcAft>
                  <a:spcPts val="200"/>
                </a:spcAft>
              </a:pPr>
              <a:endParaRPr lang="en-US" sz="900" b="1" dirty="0">
                <a:solidFill>
                  <a:schemeClr val="tx1">
                    <a:lumMod val="75000"/>
                    <a:lumOff val="25000"/>
                  </a:schemeClr>
                </a:solidFill>
              </a:endParaRPr>
            </a:p>
          </p:txBody>
        </p:sp>
        <p:sp>
          <p:nvSpPr>
            <p:cNvPr id="141" name="TextBox 16">
              <a:extLst>
                <a:ext uri="{FF2B5EF4-FFF2-40B4-BE49-F238E27FC236}">
                  <a16:creationId xmlns:a16="http://schemas.microsoft.com/office/drawing/2014/main" id="{7FCE0B7F-80E3-436A-B736-604D4C18DA99}"/>
                </a:ext>
              </a:extLst>
            </p:cNvPr>
            <p:cNvSpPr txBox="1"/>
            <p:nvPr/>
          </p:nvSpPr>
          <p:spPr>
            <a:xfrm>
              <a:off x="15195493" y="11002102"/>
              <a:ext cx="2156481" cy="6976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2800" dirty="0">
                  <a:solidFill>
                    <a:schemeClr val="tx1">
                      <a:lumMod val="75000"/>
                      <a:lumOff val="25000"/>
                    </a:schemeClr>
                  </a:solidFill>
                </a:rPr>
                <a:t>1.9 – 2.8%</a:t>
              </a:r>
            </a:p>
            <a:p>
              <a:pPr>
                <a:spcBef>
                  <a:spcPts val="200"/>
                </a:spcBef>
                <a:spcAft>
                  <a:spcPts val="200"/>
                </a:spcAft>
              </a:pPr>
              <a:endParaRPr lang="en-US" sz="800" dirty="0">
                <a:solidFill>
                  <a:schemeClr val="tx1">
                    <a:lumMod val="75000"/>
                    <a:lumOff val="25000"/>
                  </a:schemeClr>
                </a:solidFill>
              </a:endParaRPr>
            </a:p>
          </p:txBody>
        </p:sp>
        <p:sp>
          <p:nvSpPr>
            <p:cNvPr id="34" name="Rectangle 33">
              <a:extLst>
                <a:ext uri="{FF2B5EF4-FFF2-40B4-BE49-F238E27FC236}">
                  <a16:creationId xmlns:a16="http://schemas.microsoft.com/office/drawing/2014/main" id="{8B9F9E3F-AF5E-4700-9545-CFB4C0829BE8}"/>
                </a:ext>
              </a:extLst>
            </p:cNvPr>
            <p:cNvSpPr/>
            <p:nvPr/>
          </p:nvSpPr>
          <p:spPr>
            <a:xfrm>
              <a:off x="14697348" y="11047822"/>
              <a:ext cx="457200" cy="457200"/>
            </a:xfrm>
            <a:prstGeom prst="rect">
              <a:avLst/>
            </a:prstGeom>
            <a:solidFill>
              <a:srgbClr val="FF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60C4D29D-0EEA-4201-96A9-F5904296C424}"/>
                </a:ext>
              </a:extLst>
            </p:cNvPr>
            <p:cNvSpPr/>
            <p:nvPr/>
          </p:nvSpPr>
          <p:spPr>
            <a:xfrm>
              <a:off x="17452443" y="10349782"/>
              <a:ext cx="457200" cy="457200"/>
            </a:xfrm>
            <a:prstGeom prst="rect">
              <a:avLst/>
            </a:prstGeom>
            <a:solidFill>
              <a:srgbClr val="FDC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6">
              <a:extLst>
                <a:ext uri="{FF2B5EF4-FFF2-40B4-BE49-F238E27FC236}">
                  <a16:creationId xmlns:a16="http://schemas.microsoft.com/office/drawing/2014/main" id="{1141A8BC-9CE6-465F-B98D-35259A82B010}"/>
                </a:ext>
              </a:extLst>
            </p:cNvPr>
            <p:cNvSpPr txBox="1"/>
            <p:nvPr/>
          </p:nvSpPr>
          <p:spPr>
            <a:xfrm>
              <a:off x="17950588" y="10304062"/>
              <a:ext cx="2156481" cy="6976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2800" dirty="0">
                  <a:solidFill>
                    <a:schemeClr val="tx1">
                      <a:lumMod val="75000"/>
                      <a:lumOff val="25000"/>
                    </a:schemeClr>
                  </a:solidFill>
                </a:rPr>
                <a:t>2.8 – 4.6%</a:t>
              </a:r>
            </a:p>
            <a:p>
              <a:pPr>
                <a:spcBef>
                  <a:spcPts val="200"/>
                </a:spcBef>
                <a:spcAft>
                  <a:spcPts val="200"/>
                </a:spcAft>
              </a:pPr>
              <a:endParaRPr lang="en-US" sz="800" dirty="0">
                <a:solidFill>
                  <a:schemeClr val="tx1">
                    <a:lumMod val="75000"/>
                    <a:lumOff val="25000"/>
                  </a:schemeClr>
                </a:solidFill>
              </a:endParaRPr>
            </a:p>
          </p:txBody>
        </p:sp>
        <p:sp>
          <p:nvSpPr>
            <p:cNvPr id="144" name="Rectangle 143">
              <a:extLst>
                <a:ext uri="{FF2B5EF4-FFF2-40B4-BE49-F238E27FC236}">
                  <a16:creationId xmlns:a16="http://schemas.microsoft.com/office/drawing/2014/main" id="{6922DDF7-55DE-4E6E-9393-A3CC27466135}"/>
                </a:ext>
              </a:extLst>
            </p:cNvPr>
            <p:cNvSpPr/>
            <p:nvPr/>
          </p:nvSpPr>
          <p:spPr>
            <a:xfrm>
              <a:off x="17457452" y="11047822"/>
              <a:ext cx="457200" cy="457200"/>
            </a:xfrm>
            <a:prstGeom prst="rect">
              <a:avLst/>
            </a:prstGeom>
            <a:solidFill>
              <a:srgbClr val="FC8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6">
              <a:extLst>
                <a:ext uri="{FF2B5EF4-FFF2-40B4-BE49-F238E27FC236}">
                  <a16:creationId xmlns:a16="http://schemas.microsoft.com/office/drawing/2014/main" id="{B1842D81-88D5-40EF-B786-5E71501BA3AF}"/>
                </a:ext>
              </a:extLst>
            </p:cNvPr>
            <p:cNvSpPr txBox="1"/>
            <p:nvPr/>
          </p:nvSpPr>
          <p:spPr>
            <a:xfrm>
              <a:off x="17935521" y="11002102"/>
              <a:ext cx="2156481" cy="6976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2800" dirty="0">
                  <a:solidFill>
                    <a:schemeClr val="tx1">
                      <a:lumMod val="75000"/>
                      <a:lumOff val="25000"/>
                    </a:schemeClr>
                  </a:solidFill>
                </a:rPr>
                <a:t>4.6 – 7.1% </a:t>
              </a:r>
            </a:p>
            <a:p>
              <a:pPr>
                <a:spcBef>
                  <a:spcPts val="200"/>
                </a:spcBef>
                <a:spcAft>
                  <a:spcPts val="200"/>
                </a:spcAft>
              </a:pPr>
              <a:endParaRPr lang="en-US" sz="800" dirty="0">
                <a:solidFill>
                  <a:schemeClr val="tx1">
                    <a:lumMod val="75000"/>
                    <a:lumOff val="25000"/>
                  </a:schemeClr>
                </a:solidFill>
              </a:endParaRPr>
            </a:p>
          </p:txBody>
        </p:sp>
        <p:sp>
          <p:nvSpPr>
            <p:cNvPr id="145" name="Rectangle 144">
              <a:extLst>
                <a:ext uri="{FF2B5EF4-FFF2-40B4-BE49-F238E27FC236}">
                  <a16:creationId xmlns:a16="http://schemas.microsoft.com/office/drawing/2014/main" id="{0CC04908-CEFC-43C7-88DA-22473AB54170}"/>
                </a:ext>
              </a:extLst>
            </p:cNvPr>
            <p:cNvSpPr/>
            <p:nvPr/>
          </p:nvSpPr>
          <p:spPr>
            <a:xfrm>
              <a:off x="20147116" y="10349782"/>
              <a:ext cx="457200" cy="457200"/>
            </a:xfrm>
            <a:prstGeom prst="rect">
              <a:avLst/>
            </a:prstGeom>
            <a:solidFill>
              <a:srgbClr val="E2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73AC82E8-168A-4525-A7AA-1C34D5047816}"/>
                </a:ext>
              </a:extLst>
            </p:cNvPr>
            <p:cNvSpPr/>
            <p:nvPr/>
          </p:nvSpPr>
          <p:spPr>
            <a:xfrm>
              <a:off x="20129682" y="11047822"/>
              <a:ext cx="457200" cy="457200"/>
            </a:xfrm>
            <a:prstGeom prst="rect">
              <a:avLst/>
            </a:prstGeom>
            <a:solidFill>
              <a:srgbClr val="B3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6">
              <a:extLst>
                <a:ext uri="{FF2B5EF4-FFF2-40B4-BE49-F238E27FC236}">
                  <a16:creationId xmlns:a16="http://schemas.microsoft.com/office/drawing/2014/main" id="{F21F95D2-9C93-43AD-9B14-26E189CA55DD}"/>
                </a:ext>
              </a:extLst>
            </p:cNvPr>
            <p:cNvSpPr txBox="1"/>
            <p:nvPr/>
          </p:nvSpPr>
          <p:spPr>
            <a:xfrm>
              <a:off x="20625185" y="10304062"/>
              <a:ext cx="2156481" cy="6976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2800" dirty="0">
                  <a:solidFill>
                    <a:schemeClr val="tx1">
                      <a:lumMod val="75000"/>
                      <a:lumOff val="25000"/>
                    </a:schemeClr>
                  </a:solidFill>
                </a:rPr>
                <a:t>7.1 – 9.9%</a:t>
              </a:r>
            </a:p>
            <a:p>
              <a:pPr>
                <a:spcBef>
                  <a:spcPts val="200"/>
                </a:spcBef>
                <a:spcAft>
                  <a:spcPts val="200"/>
                </a:spcAft>
              </a:pPr>
              <a:endParaRPr lang="en-US" sz="800" dirty="0">
                <a:solidFill>
                  <a:schemeClr val="tx1">
                    <a:lumMod val="75000"/>
                    <a:lumOff val="25000"/>
                  </a:schemeClr>
                </a:solidFill>
              </a:endParaRPr>
            </a:p>
          </p:txBody>
        </p:sp>
        <p:sp>
          <p:nvSpPr>
            <p:cNvPr id="150" name="TextBox 16">
              <a:extLst>
                <a:ext uri="{FF2B5EF4-FFF2-40B4-BE49-F238E27FC236}">
                  <a16:creationId xmlns:a16="http://schemas.microsoft.com/office/drawing/2014/main" id="{27056492-7AAD-4988-BC44-6D5447102D4F}"/>
                </a:ext>
              </a:extLst>
            </p:cNvPr>
            <p:cNvSpPr txBox="1"/>
            <p:nvPr/>
          </p:nvSpPr>
          <p:spPr>
            <a:xfrm>
              <a:off x="20609153" y="11002102"/>
              <a:ext cx="2156481" cy="6976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2800" dirty="0">
                  <a:solidFill>
                    <a:schemeClr val="tx1">
                      <a:lumMod val="75000"/>
                      <a:lumOff val="25000"/>
                    </a:schemeClr>
                  </a:solidFill>
                </a:rPr>
                <a:t>9.9 – 13.0%</a:t>
              </a:r>
            </a:p>
            <a:p>
              <a:pPr>
                <a:spcBef>
                  <a:spcPts val="200"/>
                </a:spcBef>
                <a:spcAft>
                  <a:spcPts val="200"/>
                </a:spcAft>
              </a:pPr>
              <a:endParaRPr lang="en-US" sz="800" dirty="0">
                <a:solidFill>
                  <a:schemeClr val="tx1">
                    <a:lumMod val="75000"/>
                    <a:lumOff val="25000"/>
                  </a:schemeClr>
                </a:solidFill>
              </a:endParaRPr>
            </a:p>
          </p:txBody>
        </p:sp>
      </p:grpSp>
      <p:sp>
        <p:nvSpPr>
          <p:cNvPr id="162" name="TextBox 161">
            <a:extLst>
              <a:ext uri="{FF2B5EF4-FFF2-40B4-BE49-F238E27FC236}">
                <a16:creationId xmlns:a16="http://schemas.microsoft.com/office/drawing/2014/main" id="{164339B6-8930-44B5-BDCE-CD361AB78402}"/>
              </a:ext>
            </a:extLst>
          </p:cNvPr>
          <p:cNvSpPr txBox="1"/>
          <p:nvPr/>
        </p:nvSpPr>
        <p:spPr>
          <a:xfrm>
            <a:off x="12594533" y="21116093"/>
            <a:ext cx="139108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rPr>
              <a:t>The </a:t>
            </a:r>
            <a:r>
              <a:rPr lang="en-US" sz="3600" b="1" dirty="0">
                <a:solidFill>
                  <a:srgbClr val="B8394F"/>
                </a:solidFill>
              </a:rPr>
              <a:t>most flooding</a:t>
            </a:r>
            <a:r>
              <a:rPr lang="en-US" sz="3600" dirty="0">
                <a:solidFill>
                  <a:srgbClr val="000000"/>
                </a:solidFill>
              </a:rPr>
              <a:t> </a:t>
            </a:r>
            <a:r>
              <a:rPr lang="en-US" sz="3600" dirty="0">
                <a:solidFill>
                  <a:schemeClr val="tx1">
                    <a:lumMod val="75000"/>
                    <a:lumOff val="25000"/>
                  </a:schemeClr>
                </a:solidFill>
              </a:rPr>
              <a:t>was identified along Georgia's coast Low Country.</a:t>
            </a:r>
          </a:p>
        </p:txBody>
      </p:sp>
      <p:sp>
        <p:nvSpPr>
          <p:cNvPr id="163" name="TextBox 162">
            <a:extLst>
              <a:ext uri="{FF2B5EF4-FFF2-40B4-BE49-F238E27FC236}">
                <a16:creationId xmlns:a16="http://schemas.microsoft.com/office/drawing/2014/main" id="{4B5CDBC0-E1D4-4BFA-A993-DCAD759A01D0}"/>
              </a:ext>
            </a:extLst>
          </p:cNvPr>
          <p:cNvSpPr txBox="1"/>
          <p:nvPr/>
        </p:nvSpPr>
        <p:spPr>
          <a:xfrm>
            <a:off x="12594533" y="22475320"/>
            <a:ext cx="89309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B8394F"/>
                </a:solidFill>
              </a:rPr>
              <a:t>Chatham County – </a:t>
            </a:r>
            <a:r>
              <a:rPr lang="en-US" sz="3600" dirty="0">
                <a:solidFill>
                  <a:schemeClr val="tx1">
                    <a:lumMod val="75000"/>
                    <a:lumOff val="25000"/>
                  </a:schemeClr>
                </a:solidFill>
              </a:rPr>
              <a:t>7.2% of land area</a:t>
            </a:r>
          </a:p>
          <a:p>
            <a:r>
              <a:rPr lang="en-US" sz="3600" b="1" dirty="0">
                <a:solidFill>
                  <a:srgbClr val="B8394F"/>
                </a:solidFill>
              </a:rPr>
              <a:t>Liberty County – </a:t>
            </a:r>
            <a:r>
              <a:rPr lang="en-US" sz="3600" dirty="0">
                <a:solidFill>
                  <a:schemeClr val="tx1">
                    <a:lumMod val="75000"/>
                    <a:lumOff val="25000"/>
                  </a:schemeClr>
                </a:solidFill>
              </a:rPr>
              <a:t>7.0% of land area</a:t>
            </a:r>
          </a:p>
        </p:txBody>
      </p:sp>
      <p:pic>
        <p:nvPicPr>
          <p:cNvPr id="80" name="Graphic 26" descr="Close with solid fill">
            <a:extLst>
              <a:ext uri="{FF2B5EF4-FFF2-40B4-BE49-F238E27FC236}">
                <a16:creationId xmlns:a16="http://schemas.microsoft.com/office/drawing/2014/main" id="{B1A81C78-3933-4CD0-A9EA-1F85186E3B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75447" y="9957178"/>
            <a:ext cx="914400" cy="914400"/>
          </a:xfrm>
          <a:prstGeom prst="rect">
            <a:avLst/>
          </a:prstGeom>
        </p:spPr>
      </p:pic>
      <p:cxnSp>
        <p:nvCxnSpPr>
          <p:cNvPr id="165" name="Straight Connector 164">
            <a:extLst>
              <a:ext uri="{FF2B5EF4-FFF2-40B4-BE49-F238E27FC236}">
                <a16:creationId xmlns:a16="http://schemas.microsoft.com/office/drawing/2014/main" id="{1AA866F3-B93D-429B-87AB-9CB6334C9900}"/>
              </a:ext>
            </a:extLst>
          </p:cNvPr>
          <p:cNvCxnSpPr>
            <a:cxnSpLocks/>
          </p:cNvCxnSpPr>
          <p:nvPr/>
        </p:nvCxnSpPr>
        <p:spPr>
          <a:xfrm flipH="1">
            <a:off x="14337133" y="19601274"/>
            <a:ext cx="173736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4DF20DCB-5642-42C8-BDC9-0F5A4B57CB49}"/>
              </a:ext>
            </a:extLst>
          </p:cNvPr>
          <p:cNvSpPr txBox="1"/>
          <p:nvPr/>
        </p:nvSpPr>
        <p:spPr>
          <a:xfrm>
            <a:off x="14322358" y="19317741"/>
            <a:ext cx="443829" cy="261610"/>
          </a:xfrm>
          <a:prstGeom prst="rect">
            <a:avLst/>
          </a:prstGeom>
          <a:noFill/>
        </p:spPr>
        <p:txBody>
          <a:bodyPr wrap="square" lIns="91440" tIns="45720" rIns="91440" bIns="45720" rtlCol="0" anchor="t">
            <a:spAutoFit/>
          </a:bodyPr>
          <a:lstStyle/>
          <a:p>
            <a:r>
              <a:rPr lang="en-US" sz="1100" dirty="0">
                <a:solidFill>
                  <a:schemeClr val="tx1">
                    <a:lumMod val="75000"/>
                    <a:lumOff val="25000"/>
                  </a:schemeClr>
                </a:solidFill>
                <a:latin typeface="Century Gothic"/>
              </a:rPr>
              <a:t>0</a:t>
            </a:r>
          </a:p>
        </p:txBody>
      </p:sp>
      <p:sp>
        <p:nvSpPr>
          <p:cNvPr id="167" name="TextBox 166">
            <a:extLst>
              <a:ext uri="{FF2B5EF4-FFF2-40B4-BE49-F238E27FC236}">
                <a16:creationId xmlns:a16="http://schemas.microsoft.com/office/drawing/2014/main" id="{B543D866-7959-4622-A113-5FF6A000057C}"/>
              </a:ext>
            </a:extLst>
          </p:cNvPr>
          <p:cNvSpPr txBox="1"/>
          <p:nvPr/>
        </p:nvSpPr>
        <p:spPr>
          <a:xfrm>
            <a:off x="15835025" y="19317741"/>
            <a:ext cx="773613" cy="261610"/>
          </a:xfrm>
          <a:prstGeom prst="rect">
            <a:avLst/>
          </a:prstGeom>
          <a:noFill/>
        </p:spPr>
        <p:txBody>
          <a:bodyPr wrap="square" lIns="91440" tIns="45720" rIns="91440" bIns="45720" rtlCol="0" anchor="t">
            <a:spAutoFit/>
          </a:bodyPr>
          <a:lstStyle/>
          <a:p>
            <a:r>
              <a:rPr lang="en-US" sz="1100" dirty="0">
                <a:solidFill>
                  <a:schemeClr val="tx1">
                    <a:lumMod val="75000"/>
                    <a:lumOff val="25000"/>
                  </a:schemeClr>
                </a:solidFill>
                <a:latin typeface="Century Gothic"/>
              </a:rPr>
              <a:t>20 mi</a:t>
            </a:r>
          </a:p>
        </p:txBody>
      </p:sp>
      <p:grpSp>
        <p:nvGrpSpPr>
          <p:cNvPr id="170" name="Group 169">
            <a:extLst>
              <a:ext uri="{FF2B5EF4-FFF2-40B4-BE49-F238E27FC236}">
                <a16:creationId xmlns:a16="http://schemas.microsoft.com/office/drawing/2014/main" id="{B2659CA2-4FB3-474D-AE78-5536C290619C}"/>
              </a:ext>
            </a:extLst>
          </p:cNvPr>
          <p:cNvGrpSpPr/>
          <p:nvPr/>
        </p:nvGrpSpPr>
        <p:grpSpPr>
          <a:xfrm>
            <a:off x="13441680" y="19264032"/>
            <a:ext cx="548640" cy="548640"/>
            <a:chOff x="14962517" y="19620711"/>
            <a:chExt cx="270805" cy="224863"/>
          </a:xfrm>
        </p:grpSpPr>
        <p:sp>
          <p:nvSpPr>
            <p:cNvPr id="168" name="Right Triangle 167">
              <a:extLst>
                <a:ext uri="{FF2B5EF4-FFF2-40B4-BE49-F238E27FC236}">
                  <a16:creationId xmlns:a16="http://schemas.microsoft.com/office/drawing/2014/main" id="{037E9512-84BA-4E26-A354-03311F6FA492}"/>
                </a:ext>
              </a:extLst>
            </p:cNvPr>
            <p:cNvSpPr/>
            <p:nvPr/>
          </p:nvSpPr>
          <p:spPr>
            <a:xfrm>
              <a:off x="15104028" y="19620711"/>
              <a:ext cx="129294" cy="224212"/>
            </a:xfrm>
            <a:prstGeom prst="r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ight Triangle 168">
              <a:extLst>
                <a:ext uri="{FF2B5EF4-FFF2-40B4-BE49-F238E27FC236}">
                  <a16:creationId xmlns:a16="http://schemas.microsoft.com/office/drawing/2014/main" id="{B200A820-3B21-4714-A0CD-4BA895552DA7}"/>
                </a:ext>
              </a:extLst>
            </p:cNvPr>
            <p:cNvSpPr/>
            <p:nvPr/>
          </p:nvSpPr>
          <p:spPr>
            <a:xfrm flipH="1">
              <a:off x="14962517" y="19621362"/>
              <a:ext cx="128052" cy="224212"/>
            </a:xfrm>
            <a:prstGeom prst="rtTriangl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36CD0C8E-9208-4C04-9B6B-E4716A40024B}"/>
              </a:ext>
            </a:extLst>
          </p:cNvPr>
          <p:cNvGrpSpPr/>
          <p:nvPr/>
        </p:nvGrpSpPr>
        <p:grpSpPr>
          <a:xfrm>
            <a:off x="11536027" y="27087055"/>
            <a:ext cx="274320" cy="274320"/>
            <a:chOff x="14962517" y="19620711"/>
            <a:chExt cx="270805" cy="224863"/>
          </a:xfrm>
        </p:grpSpPr>
        <p:sp>
          <p:nvSpPr>
            <p:cNvPr id="172" name="Right Triangle 171">
              <a:extLst>
                <a:ext uri="{FF2B5EF4-FFF2-40B4-BE49-F238E27FC236}">
                  <a16:creationId xmlns:a16="http://schemas.microsoft.com/office/drawing/2014/main" id="{44E53B38-6325-439D-891F-FE701B1F2EC2}"/>
                </a:ext>
              </a:extLst>
            </p:cNvPr>
            <p:cNvSpPr/>
            <p:nvPr/>
          </p:nvSpPr>
          <p:spPr>
            <a:xfrm>
              <a:off x="15104028" y="19620711"/>
              <a:ext cx="129294" cy="224212"/>
            </a:xfrm>
            <a:prstGeom prst="r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ight Triangle 172">
              <a:extLst>
                <a:ext uri="{FF2B5EF4-FFF2-40B4-BE49-F238E27FC236}">
                  <a16:creationId xmlns:a16="http://schemas.microsoft.com/office/drawing/2014/main" id="{00CF8D53-E06F-421F-A7C9-04A4A4C8ACA7}"/>
                </a:ext>
              </a:extLst>
            </p:cNvPr>
            <p:cNvSpPr/>
            <p:nvPr/>
          </p:nvSpPr>
          <p:spPr>
            <a:xfrm flipH="1">
              <a:off x="14962517" y="19621362"/>
              <a:ext cx="128052" cy="224212"/>
            </a:xfrm>
            <a:prstGeom prst="rtTriangl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TextBox 136">
            <a:extLst>
              <a:ext uri="{FF2B5EF4-FFF2-40B4-BE49-F238E27FC236}">
                <a16:creationId xmlns:a16="http://schemas.microsoft.com/office/drawing/2014/main" id="{6CF01554-12B4-4EEB-B68D-09F4B68A3A0D}"/>
              </a:ext>
            </a:extLst>
          </p:cNvPr>
          <p:cNvSpPr txBox="1"/>
          <p:nvPr/>
        </p:nvSpPr>
        <p:spPr>
          <a:xfrm>
            <a:off x="3706618" y="13778817"/>
            <a:ext cx="1790700" cy="230832"/>
          </a:xfrm>
          <a:prstGeom prst="rect">
            <a:avLst/>
          </a:prstGeom>
          <a:noFill/>
        </p:spPr>
        <p:txBody>
          <a:bodyPr wrap="square">
            <a:spAutoFit/>
          </a:bodyPr>
          <a:lstStyle/>
          <a:p>
            <a:r>
              <a:rPr lang="en-US" sz="900" dirty="0">
                <a:solidFill>
                  <a:schemeClr val="tx1">
                    <a:lumMod val="75000"/>
                    <a:lumOff val="25000"/>
                  </a:schemeClr>
                </a:solidFill>
              </a:rPr>
              <a:t>Image: Microsoft Office 365</a:t>
            </a:r>
          </a:p>
        </p:txBody>
      </p:sp>
    </p:spTree>
    <p:extLst>
      <p:ext uri="{BB962C8B-B14F-4D97-AF65-F5344CB8AC3E}">
        <p14:creationId xmlns:p14="http://schemas.microsoft.com/office/powerpoint/2010/main" val="1047341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86280AFB-136B-400A-A404-80C51AE198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15003</TotalTime>
  <Words>408</Words>
  <Application>Microsoft Office PowerPoint</Application>
  <PresentationFormat>Custom</PresentationFormat>
  <Paragraphs>85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Century Gothic</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60</cp:revision>
  <dcterms:created xsi:type="dcterms:W3CDTF">2019-02-05T16:32:03Z</dcterms:created>
  <dcterms:modified xsi:type="dcterms:W3CDTF">2023-05-10T20:26:28Z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