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7"/>
  </p:notesMasterIdLst>
  <p:handoutMasterIdLst>
    <p:handoutMasterId r:id="rId8"/>
  </p:handoutMasterIdLst>
  <p:sldIdLst>
    <p:sldId id="319" r:id="rId5"/>
    <p:sldId id="3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079F6B-2024-47AC-C75F-BD4F2F2F41C1}" name="Sophia Skoglund" initials="SS" userId="S::sophia.skoglund@ssaihq.com::e785ee75-321d-4883-8c8f-abbe80df50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E98"/>
    <a:srgbClr val="51AEB3"/>
    <a:srgbClr val="8B8580"/>
    <a:srgbClr val="FFFFFF"/>
    <a:srgbClr val="895999"/>
    <a:srgbClr val="67A478"/>
    <a:srgbClr val="B8394F"/>
    <a:srgbClr val="D0652A"/>
    <a:srgbClr val="5496AD"/>
    <a:srgbClr val="53B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9756F-115D-7740-BB91-76763D0741E7}" v="9" dt="2022-09-09T18:33:18.606"/>
    <p1510:client id="{B3391131-C170-6A4E-5831-3FE2B74225E8}" v="93" dt="2022-09-09T18:23:22.044"/>
    <p1510:client id="{EB9535EC-5B39-5667-DB9A-B08BEDFCC034}" v="300" dt="2022-10-26T15:15:42.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10/27/2022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vert="horz" lIns="91440" tIns="45720" rIns="91440" bIns="45720" rtlCol="0" anchor="t">
            <a:normAutofit/>
          </a:bodyPr>
          <a:lstStyle/>
          <a:p>
            <a:r>
              <a:rPr lang="en-US" sz="3200" b="0">
                <a:solidFill>
                  <a:schemeClr val="tx1">
                    <a:lumMod val="65000"/>
                    <a:lumOff val="35000"/>
                  </a:schemeClr>
                </a:solidFill>
                <a:latin typeface="Georgia"/>
              </a:rPr>
              <a:t>Youngstown and Warren Disasters</a:t>
            </a:r>
            <a:endParaRPr lang="en-US" sz="3200" b="0">
              <a:solidFill>
                <a:schemeClr val="tx1">
                  <a:lumMod val="65000"/>
                  <a:lumOff val="35000"/>
                </a:schemeClr>
              </a:solidFill>
            </a:endParaRPr>
          </a:p>
          <a:p>
            <a:r>
              <a:rPr lang="en-US" sz="3200" b="0">
                <a:solidFill>
                  <a:schemeClr val="tx1">
                    <a:lumMod val="65000"/>
                    <a:lumOff val="35000"/>
                  </a:schemeClr>
                </a:solidFill>
                <a:latin typeface="Georgia"/>
              </a:rPr>
              <a:t> Virginia – Langley</a:t>
            </a:r>
            <a:endParaRPr lang="en-US" sz="2400" b="0">
              <a:solidFill>
                <a:schemeClr val="tx1">
                  <a:lumMod val="65000"/>
                  <a:lumOff val="35000"/>
                </a:schemeClr>
              </a:solidFill>
              <a:latin typeface="Georgia"/>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4890" b="4890"/>
          <a:stretch/>
        </p:blipFill>
        <p:spPr>
          <a:xfrm>
            <a:off x="6276689" y="-6025"/>
            <a:ext cx="5915311" cy="6864025"/>
          </a:xfrm>
          <a:prstGeom prst="rect">
            <a:avLst/>
          </a:prstGeom>
        </p:spPr>
      </p:pic>
      <p:sp>
        <p:nvSpPr>
          <p:cNvPr id="5" name="Text Placeholder 1">
            <a:extLst>
              <a:ext uri="{FF2B5EF4-FFF2-40B4-BE49-F238E27FC236}">
                <a16:creationId xmlns:a16="http://schemas.microsoft.com/office/drawing/2014/main" id="{D2DD49A1-A125-4146-B2E6-E8BEB2899A40}"/>
              </a:ext>
            </a:extLst>
          </p:cNvPr>
          <p:cNvSpPr txBox="1">
            <a:spLocks/>
          </p:cNvSpPr>
          <p:nvPr/>
        </p:nvSpPr>
        <p:spPr>
          <a:xfrm>
            <a:off x="577607" y="1058778"/>
            <a:ext cx="5749451" cy="164908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4400" b="1" kern="1200">
                <a:solidFill>
                  <a:srgbClr val="244D60"/>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800">
                <a:solidFill>
                  <a:schemeClr val="accent1"/>
                </a:solidFill>
                <a:latin typeface="Georgia"/>
              </a:rPr>
              <a:t>Website Image</a:t>
            </a:r>
          </a:p>
          <a:p>
            <a:r>
              <a:rPr lang="en-US" sz="4000" b="0">
                <a:solidFill>
                  <a:schemeClr val="tx1">
                    <a:lumMod val="65000"/>
                    <a:lumOff val="35000"/>
                  </a:schemeClr>
                </a:solidFill>
                <a:latin typeface="Georgia"/>
              </a:rPr>
              <a:t>Fall 2022</a:t>
            </a:r>
          </a:p>
        </p:txBody>
      </p:sp>
    </p:spTree>
    <p:extLst>
      <p:ext uri="{BB962C8B-B14F-4D97-AF65-F5344CB8AC3E}">
        <p14:creationId xmlns:p14="http://schemas.microsoft.com/office/powerpoint/2010/main" val="26035270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8;p7">
            <a:extLst>
              <a:ext uri="{FF2B5EF4-FFF2-40B4-BE49-F238E27FC236}">
                <a16:creationId xmlns:a16="http://schemas.microsoft.com/office/drawing/2014/main" id="{03DCC6FE-2C07-43F1-8C22-7CC65D87D690}"/>
              </a:ext>
            </a:extLst>
          </p:cNvPr>
          <p:cNvSpPr txBox="1">
            <a:spLocks/>
          </p:cNvSpPr>
          <p:nvPr/>
        </p:nvSpPr>
        <p:spPr>
          <a:xfrm>
            <a:off x="296779" y="5376953"/>
            <a:ext cx="11598442" cy="150662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Clr>
                <a:srgbClr val="3F3F3F"/>
              </a:buClr>
              <a:buSzPts val="1500"/>
              <a:buNone/>
            </a:pPr>
            <a:r>
              <a:rPr lang="en-US" sz="1500" b="1">
                <a:solidFill>
                  <a:schemeClr val="tx1">
                    <a:lumMod val="75000"/>
                    <a:lumOff val="25000"/>
                  </a:schemeClr>
                </a:solidFill>
                <a:latin typeface="Century Gothic"/>
              </a:rPr>
              <a:t>Youngstown and Warren Disasters</a:t>
            </a:r>
            <a:endParaRPr lang="en-US">
              <a:solidFill>
                <a:schemeClr val="tx1">
                  <a:lumMod val="75000"/>
                  <a:lumOff val="25000"/>
                </a:schemeClr>
              </a:solidFill>
              <a:latin typeface="Century Gothic"/>
            </a:endParaRPr>
          </a:p>
          <a:p>
            <a:pPr marL="0" indent="0">
              <a:lnSpc>
                <a:spcPct val="100000"/>
              </a:lnSpc>
              <a:spcBef>
                <a:spcPts val="0"/>
              </a:spcBef>
              <a:buClr>
                <a:srgbClr val="3F3F3F"/>
              </a:buClr>
              <a:buSzPts val="1500"/>
              <a:buNone/>
            </a:pPr>
            <a:r>
              <a:rPr lang="en-US" sz="1500" b="1">
                <a:solidFill>
                  <a:schemeClr val="tx1">
                    <a:lumMod val="75000"/>
                    <a:lumOff val="25000"/>
                  </a:schemeClr>
                </a:solidFill>
                <a:latin typeface="Century Gothic"/>
              </a:rPr>
              <a:t>Caption</a:t>
            </a:r>
            <a:r>
              <a:rPr lang="en-US" sz="1500">
                <a:solidFill>
                  <a:schemeClr val="tx1">
                    <a:lumMod val="75000"/>
                    <a:lumOff val="25000"/>
                  </a:schemeClr>
                </a:solidFill>
                <a:latin typeface="Century Gothic"/>
              </a:rPr>
              <a:t>: NDBI-processed imagery from a June 2022 Landsat 9 OLI image. This composite image shows the cities of Warren (top left) and Youngstown (bottom right). The areas in white and brown represent the built environment. While areas in green represent land that is not as built-up, such as forest. Built-up areas can indicate where surface run off could occur, resulting in pluvial flooding.  </a:t>
            </a:r>
            <a:endParaRPr lang="en-US">
              <a:solidFill>
                <a:schemeClr val="tx1">
                  <a:lumMod val="75000"/>
                  <a:lumOff val="25000"/>
                </a:schemeClr>
              </a:solidFill>
              <a:latin typeface="Century Gothic"/>
            </a:endParaRPr>
          </a:p>
          <a:p>
            <a:pPr marL="0" indent="0">
              <a:lnSpc>
                <a:spcPct val="100000"/>
              </a:lnSpc>
              <a:spcBef>
                <a:spcPts val="0"/>
              </a:spcBef>
              <a:buSzPts val="1500"/>
              <a:buNone/>
            </a:pPr>
            <a:r>
              <a:rPr lang="en-US" sz="1500" b="1">
                <a:solidFill>
                  <a:schemeClr val="tx1">
                    <a:lumMod val="75000"/>
                    <a:lumOff val="25000"/>
                  </a:schemeClr>
                </a:solidFill>
                <a:latin typeface="Century Gothic"/>
              </a:rPr>
              <a:t>Metadata Tags</a:t>
            </a:r>
            <a:r>
              <a:rPr lang="en-US" sz="1500">
                <a:solidFill>
                  <a:schemeClr val="tx1">
                    <a:lumMod val="75000"/>
                    <a:lumOff val="25000"/>
                  </a:schemeClr>
                </a:solidFill>
                <a:latin typeface="Century Gothic"/>
              </a:rPr>
              <a:t>: Landsat 9 OLI, NDBI, Lauren Mahoney, Nada Haddad, Thomas Ferrell, David Henriques</a:t>
            </a:r>
            <a:endParaRPr lang="en-US">
              <a:solidFill>
                <a:schemeClr val="tx1">
                  <a:lumMod val="75000"/>
                  <a:lumOff val="25000"/>
                </a:schemeClr>
              </a:solidFill>
              <a:latin typeface="Century Gothic"/>
            </a:endParaRPr>
          </a:p>
        </p:txBody>
      </p:sp>
      <p:pic>
        <p:nvPicPr>
          <p:cNvPr id="2" name="Picture 2" descr="A picture containing grass, tree, outdoor, plant&#10;&#10;Description automatically generated">
            <a:extLst>
              <a:ext uri="{FF2B5EF4-FFF2-40B4-BE49-F238E27FC236}">
                <a16:creationId xmlns:a16="http://schemas.microsoft.com/office/drawing/2014/main" id="{26B5CE24-A4B6-F5B7-2946-86E253C09480}"/>
              </a:ext>
            </a:extLst>
          </p:cNvPr>
          <p:cNvPicPr>
            <a:picLocks noChangeAspect="1"/>
          </p:cNvPicPr>
          <p:nvPr/>
        </p:nvPicPr>
        <p:blipFill>
          <a:blip r:embed="rId2"/>
          <a:stretch>
            <a:fillRect/>
          </a:stretch>
        </p:blipFill>
        <p:spPr>
          <a:xfrm>
            <a:off x="2708476" y="150913"/>
            <a:ext cx="6784691" cy="5234726"/>
          </a:xfrm>
          <a:prstGeom prst="rect">
            <a:avLst/>
          </a:prstGeom>
          <a:ln>
            <a:noFill/>
          </a:ln>
        </p:spPr>
      </p:pic>
    </p:spTree>
    <p:extLst>
      <p:ext uri="{BB962C8B-B14F-4D97-AF65-F5344CB8AC3E}">
        <p14:creationId xmlns:p14="http://schemas.microsoft.com/office/powerpoint/2010/main" val="39716836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3ef8d8f-a040-4c36-b492-ec63b0c77423">
      <UserInfo>
        <DisplayName>Amanda Clayton</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B9870923555445ABEAE0276CED319D" ma:contentTypeVersion="6" ma:contentTypeDescription="Create a new document." ma:contentTypeScope="" ma:versionID="3ff8a9ad04552e902a2834f45db3c8d8">
  <xsd:schema xmlns:xsd="http://www.w3.org/2001/XMLSchema" xmlns:xs="http://www.w3.org/2001/XMLSchema" xmlns:p="http://schemas.microsoft.com/office/2006/metadata/properties" xmlns:ns2="b71c297e-ee29-42a2-8657-90fe2f75fc48" xmlns:ns3="b3ef8d8f-a040-4c36-b492-ec63b0c77423" targetNamespace="http://schemas.microsoft.com/office/2006/metadata/properties" ma:root="true" ma:fieldsID="b290c7923c3df79865ca1d0abfa67e6e" ns2:_="" ns3:_="">
    <xsd:import namespace="b71c297e-ee29-42a2-8657-90fe2f75fc48"/>
    <xsd:import namespace="b3ef8d8f-a040-4c36-b492-ec63b0c774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c297e-ee29-42a2-8657-90fe2f75f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ef8d8f-a040-4c36-b492-ec63b0c774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FDFCBE-D257-4D16-965F-B1EE504B6A50}">
  <ds:schemaRefs>
    <ds:schemaRef ds:uri="http://schemas.microsoft.com/sharepoint/v3/contenttype/forms"/>
  </ds:schemaRefs>
</ds:datastoreItem>
</file>

<file path=customXml/itemProps2.xml><?xml version="1.0" encoding="utf-8"?>
<ds:datastoreItem xmlns:ds="http://schemas.openxmlformats.org/officeDocument/2006/customXml" ds:itemID="{C2E5E546-5346-431B-89AB-1D18FB8519D4}">
  <ds:schemaRefs>
    <ds:schemaRef ds:uri="21e6a8e8-1dff-48a6-ab9b-8d556c6946c0"/>
    <ds:schemaRef ds:uri="7df78d0b-135a-4de7-9166-7c181cd87fb4"/>
    <ds:schemaRef ds:uri="b3ef8d8f-a040-4c36-b492-ec63b0c774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FF89E0-124D-41DC-A107-5999BA8F54B7}">
  <ds:schemaRefs>
    <ds:schemaRef ds:uri="b3ef8d8f-a040-4c36-b492-ec63b0c77423"/>
    <ds:schemaRef ds:uri="b71c297e-ee29-42a2-8657-90fe2f75fc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1_Theme2</Template>
  <Application>Microsoft Office PowerPoint</Application>
  <PresentationFormat>Widescreen</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1_Theme2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revision>1</cp:revision>
  <dcterms:created xsi:type="dcterms:W3CDTF">2019-10-30T16:09:36Z</dcterms:created>
  <dcterms:modified xsi:type="dcterms:W3CDTF">2022-10-27T13:44:27Z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0x01010007B9870923555445ABEAE0276CED319D</vt:lpwstr>
  </property>
  <property fmtid="{D5CDD505-2E9C-101B-9397-08002B2CF9AE}" pid="3" name="Order">
    <vt:r8>16800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