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75" r:id="rId2"/>
    <p:sldId id="289" r:id="rId3"/>
    <p:sldId id="300" r:id="rId4"/>
    <p:sldId id="299" r:id="rId5"/>
    <p:sldId id="286" r:id="rId6"/>
    <p:sldId id="287" r:id="rId7"/>
    <p:sldId id="288" r:id="rId8"/>
    <p:sldId id="294" r:id="rId9"/>
    <p:sldId id="317" r:id="rId10"/>
    <p:sldId id="292" r:id="rId11"/>
    <p:sldId id="309" r:id="rId12"/>
    <p:sldId id="318" r:id="rId13"/>
    <p:sldId id="301" r:id="rId14"/>
    <p:sldId id="324" r:id="rId15"/>
    <p:sldId id="325" r:id="rId16"/>
    <p:sldId id="326" r:id="rId17"/>
    <p:sldId id="311" r:id="rId18"/>
    <p:sldId id="312" r:id="rId19"/>
    <p:sldId id="327" r:id="rId20"/>
    <p:sldId id="319" r:id="rId21"/>
    <p:sldId id="320" r:id="rId22"/>
    <p:sldId id="328" r:id="rId23"/>
    <p:sldId id="321" r:id="rId24"/>
    <p:sldId id="329" r:id="rId25"/>
    <p:sldId id="330" r:id="rId26"/>
    <p:sldId id="322" r:id="rId27"/>
    <p:sldId id="290" r:id="rId28"/>
    <p:sldId id="302" r:id="rId29"/>
    <p:sldId id="305" r:id="rId30"/>
    <p:sldId id="307" r:id="rId31"/>
    <p:sldId id="316" r:id="rId32"/>
    <p:sldId id="303" r:id="rId33"/>
    <p:sldId id="297" r:id="rId34"/>
    <p:sldId id="296" r:id="rId35"/>
    <p:sldId id="298" r:id="rId36"/>
    <p:sldId id="323"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0" clrIdx="0">
    <p:extLst>
      <p:ext uri="{19B8F6BF-5375-455C-9EA6-DF929625EA0E}">
        <p15:presenceInfo xmlns:p15="http://schemas.microsoft.com/office/powerpoint/2012/main" userId="S-1-5-21-1608413684-1126320247-1535859923-128904" providerId="AD"/>
      </p:ext>
    </p:extLst>
  </p:cmAuthor>
  <p:cmAuthor id="2" name="Avery, Ryan B. (LARC-E3)[SSAI DEVELOP]" initials="ARB(D" lastIdx="16" clrIdx="1">
    <p:extLst>
      <p:ext uri="{19B8F6BF-5375-455C-9EA6-DF929625EA0E}">
        <p15:presenceInfo xmlns:p15="http://schemas.microsoft.com/office/powerpoint/2012/main" userId="S-1-5-21-330711430-3775241029-4075259233-721664" providerId="AD"/>
      </p:ext>
    </p:extLst>
  </p:cmAuthor>
  <p:cmAuthor id="3" name="Aubrey Hilte" initials="AH" lastIdx="13" clrIdx="2">
    <p:extLst>
      <p:ext uri="{19B8F6BF-5375-455C-9EA6-DF929625EA0E}">
        <p15:presenceInfo xmlns:p15="http://schemas.microsoft.com/office/powerpoint/2012/main" userId="54c1f3403e73a79c" providerId="Windows Live"/>
      </p:ext>
    </p:extLst>
  </p:cmAuthor>
  <p:cmAuthor id="4" name="Miller, Tiffani N. (LARC-E3)[SSAI DEVELOP]" initials="MTN(D" lastIdx="2"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754"/>
    <a:srgbClr val="0099FF"/>
    <a:srgbClr val="DE8400"/>
    <a:srgbClr val="E9A149"/>
    <a:srgbClr val="00CC99"/>
    <a:srgbClr val="00CC66"/>
    <a:srgbClr val="66FF99"/>
    <a:srgbClr val="00FF99"/>
    <a:srgbClr val="7DB862"/>
    <a:srgbClr val="08F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18" autoAdjust="0"/>
    <p:restoredTop sz="71956" autoAdjust="0"/>
  </p:normalViewPr>
  <p:slideViewPr>
    <p:cSldViewPr snapToGrid="0">
      <p:cViewPr>
        <p:scale>
          <a:sx n="50" d="100"/>
          <a:sy n="50" d="100"/>
        </p:scale>
        <p:origin x="1050" y="-18"/>
      </p:cViewPr>
      <p:guideLst>
        <p:guide orient="horz"/>
        <p:guide pos="49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9" d="100"/>
          <a:sy n="69" d="100"/>
        </p:scale>
        <p:origin x="3000"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pater\AppData\Local\Microsoft\Windows\Temporary%20Internet%20Files\Content.Outlook\IQOSNBGJ\ET_Elev_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Organ Pipe Cactus National Monument - Weather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Sheet1!$A$19</c:f>
              <c:strCache>
                <c:ptCount val="1"/>
                <c:pt idx="0">
                  <c:v>Average Max °F</c:v>
                </c:pt>
              </c:strCache>
            </c:strRef>
          </c:tx>
          <c:spPr>
            <a:ln w="28575" cap="rnd">
              <a:solidFill>
                <a:srgbClr val="FF0000"/>
              </a:solidFill>
              <a:round/>
            </a:ln>
            <a:effectLst/>
          </c:spPr>
          <c:marker>
            <c:symbol val="none"/>
          </c:marker>
          <c:cat>
            <c:strRef>
              <c:f>Sheet1!$B$18:$N$18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Sheet1!$B$19:$N$19</c:f>
              <c:numCache>
                <c:formatCode>General</c:formatCode>
                <c:ptCount val="13"/>
                <c:pt idx="0">
                  <c:v>72</c:v>
                </c:pt>
                <c:pt idx="1">
                  <c:v>72</c:v>
                </c:pt>
                <c:pt idx="2">
                  <c:v>77</c:v>
                </c:pt>
                <c:pt idx="3">
                  <c:v>85</c:v>
                </c:pt>
                <c:pt idx="4">
                  <c:v>95</c:v>
                </c:pt>
                <c:pt idx="5">
                  <c:v>102</c:v>
                </c:pt>
                <c:pt idx="6">
                  <c:v>103</c:v>
                </c:pt>
                <c:pt idx="7">
                  <c:v>102</c:v>
                </c:pt>
                <c:pt idx="8">
                  <c:v>99</c:v>
                </c:pt>
                <c:pt idx="9">
                  <c:v>87</c:v>
                </c:pt>
                <c:pt idx="10">
                  <c:v>75</c:v>
                </c:pt>
                <c:pt idx="11">
                  <c:v>68</c:v>
                </c:pt>
              </c:numCache>
            </c:numRef>
          </c:val>
          <c:smooth val="0"/>
          <c:extLst>
            <c:ext xmlns:c16="http://schemas.microsoft.com/office/drawing/2014/chart" uri="{C3380CC4-5D6E-409C-BE32-E72D297353CC}">
              <c16:uniqueId val="{00000000-3194-4FCC-96CD-42EB87D469F3}"/>
            </c:ext>
          </c:extLst>
        </c:ser>
        <c:ser>
          <c:idx val="1"/>
          <c:order val="1"/>
          <c:tx>
            <c:strRef>
              <c:f>Sheet1!$A$20</c:f>
              <c:strCache>
                <c:ptCount val="1"/>
                <c:pt idx="0">
                  <c:v>Average Min °F</c:v>
                </c:pt>
              </c:strCache>
            </c:strRef>
          </c:tx>
          <c:spPr>
            <a:ln w="28575" cap="rnd">
              <a:solidFill>
                <a:schemeClr val="accent1">
                  <a:lumMod val="60000"/>
                  <a:lumOff val="40000"/>
                </a:schemeClr>
              </a:solidFill>
              <a:round/>
            </a:ln>
            <a:effectLst/>
          </c:spPr>
          <c:marker>
            <c:symbol val="none"/>
          </c:marker>
          <c:cat>
            <c:strRef>
              <c:f>Sheet1!$B$18:$N$18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Sheet1!$B$20:$N$20</c:f>
              <c:numCache>
                <c:formatCode>General</c:formatCode>
                <c:ptCount val="13"/>
                <c:pt idx="0">
                  <c:v>42</c:v>
                </c:pt>
                <c:pt idx="1">
                  <c:v>42</c:v>
                </c:pt>
                <c:pt idx="2">
                  <c:v>46</c:v>
                </c:pt>
                <c:pt idx="3">
                  <c:v>52</c:v>
                </c:pt>
                <c:pt idx="4">
                  <c:v>60</c:v>
                </c:pt>
                <c:pt idx="5">
                  <c:v>70</c:v>
                </c:pt>
                <c:pt idx="6">
                  <c:v>75</c:v>
                </c:pt>
                <c:pt idx="7">
                  <c:v>74</c:v>
                </c:pt>
                <c:pt idx="8">
                  <c:v>68</c:v>
                </c:pt>
                <c:pt idx="9">
                  <c:v>57</c:v>
                </c:pt>
                <c:pt idx="10">
                  <c:v>46</c:v>
                </c:pt>
                <c:pt idx="11">
                  <c:v>39</c:v>
                </c:pt>
              </c:numCache>
            </c:numRef>
          </c:val>
          <c:smooth val="0"/>
          <c:extLst>
            <c:ext xmlns:c16="http://schemas.microsoft.com/office/drawing/2014/chart" uri="{C3380CC4-5D6E-409C-BE32-E72D297353CC}">
              <c16:uniqueId val="{00000001-3194-4FCC-96CD-42EB87D469F3}"/>
            </c:ext>
          </c:extLst>
        </c:ser>
        <c:dLbls>
          <c:showLegendKey val="0"/>
          <c:showVal val="0"/>
          <c:showCatName val="0"/>
          <c:showSerName val="0"/>
          <c:showPercent val="0"/>
          <c:showBubbleSize val="0"/>
        </c:dLbls>
        <c:marker val="1"/>
        <c:smooth val="0"/>
        <c:axId val="189130016"/>
        <c:axId val="193195312"/>
      </c:lineChart>
      <c:lineChart>
        <c:grouping val="standard"/>
        <c:varyColors val="0"/>
        <c:ser>
          <c:idx val="2"/>
          <c:order val="2"/>
          <c:tx>
            <c:strRef>
              <c:f>Sheet1!$A$22</c:f>
              <c:strCache>
                <c:ptCount val="1"/>
                <c:pt idx="0">
                  <c:v>Average Rainfall/(in)</c:v>
                </c:pt>
              </c:strCache>
            </c:strRef>
          </c:tx>
          <c:spPr>
            <a:ln w="28575" cap="rnd">
              <a:solidFill>
                <a:schemeClr val="accent1">
                  <a:lumMod val="75000"/>
                </a:schemeClr>
              </a:solidFill>
              <a:round/>
            </a:ln>
            <a:effectLst/>
          </c:spPr>
          <c:marker>
            <c:symbol val="none"/>
          </c:marker>
          <c:cat>
            <c:strRef>
              <c:f>Sheet1!$B$18:$N$18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Sheet1!$B$22:$N$22</c:f>
              <c:numCache>
                <c:formatCode>General</c:formatCode>
                <c:ptCount val="13"/>
                <c:pt idx="0">
                  <c:v>0.92</c:v>
                </c:pt>
                <c:pt idx="1">
                  <c:v>0.64</c:v>
                </c:pt>
                <c:pt idx="2">
                  <c:v>0.89</c:v>
                </c:pt>
                <c:pt idx="3">
                  <c:v>0.47</c:v>
                </c:pt>
                <c:pt idx="4">
                  <c:v>0.01</c:v>
                </c:pt>
                <c:pt idx="5">
                  <c:v>0.38</c:v>
                </c:pt>
                <c:pt idx="6">
                  <c:v>0.98</c:v>
                </c:pt>
                <c:pt idx="7">
                  <c:v>1.41</c:v>
                </c:pt>
                <c:pt idx="8">
                  <c:v>0.65</c:v>
                </c:pt>
                <c:pt idx="9">
                  <c:v>0.57999999999999996</c:v>
                </c:pt>
                <c:pt idx="10">
                  <c:v>0.27</c:v>
                </c:pt>
                <c:pt idx="11">
                  <c:v>0.52</c:v>
                </c:pt>
              </c:numCache>
            </c:numRef>
          </c:val>
          <c:smooth val="0"/>
          <c:extLst>
            <c:ext xmlns:c16="http://schemas.microsoft.com/office/drawing/2014/chart" uri="{C3380CC4-5D6E-409C-BE32-E72D297353CC}">
              <c16:uniqueId val="{00000002-3194-4FCC-96CD-42EB87D469F3}"/>
            </c:ext>
          </c:extLst>
        </c:ser>
        <c:dLbls>
          <c:showLegendKey val="0"/>
          <c:showVal val="0"/>
          <c:showCatName val="0"/>
          <c:showSerName val="0"/>
          <c:showPercent val="0"/>
          <c:showBubbleSize val="0"/>
        </c:dLbls>
        <c:marker val="1"/>
        <c:smooth val="0"/>
        <c:axId val="193196096"/>
        <c:axId val="193195704"/>
      </c:lineChart>
      <c:catAx>
        <c:axId val="18913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195312"/>
        <c:crosses val="autoZero"/>
        <c:auto val="1"/>
        <c:lblAlgn val="ctr"/>
        <c:lblOffset val="100"/>
        <c:noMultiLvlLbl val="0"/>
      </c:catAx>
      <c:valAx>
        <c:axId val="193195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Temperature (</a:t>
                </a:r>
                <a:r>
                  <a:rPr lang="en-US">
                    <a:latin typeface="Calibri" panose="020F0502020204030204" pitchFamily="34" charset="0"/>
                  </a:rPr>
                  <a:t>˚F)</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130016"/>
        <c:crosses val="autoZero"/>
        <c:crossBetween val="between"/>
      </c:valAx>
      <c:valAx>
        <c:axId val="19319570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Rainfall (inches)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196096"/>
        <c:crosses val="max"/>
        <c:crossBetween val="between"/>
      </c:valAx>
      <c:catAx>
        <c:axId val="193196096"/>
        <c:scaling>
          <c:orientation val="minMax"/>
        </c:scaling>
        <c:delete val="1"/>
        <c:axPos val="b"/>
        <c:numFmt formatCode="General" sourceLinked="1"/>
        <c:majorTickMark val="out"/>
        <c:minorTickMark val="none"/>
        <c:tickLblPos val="nextTo"/>
        <c:crossAx val="1931957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bg1">
          <a:lumMod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Precipitation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Normal</c:v>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precipNEW!$B$2:$B$13</c:f>
              <c:numCache>
                <c:formatCode>General</c:formatCode>
                <c:ptCount val="12"/>
                <c:pt idx="0">
                  <c:v>23.367999999999999</c:v>
                </c:pt>
                <c:pt idx="1">
                  <c:v>16.256</c:v>
                </c:pt>
                <c:pt idx="2">
                  <c:v>22.606000000000009</c:v>
                </c:pt>
                <c:pt idx="3">
                  <c:v>11.938000000000001</c:v>
                </c:pt>
                <c:pt idx="4">
                  <c:v>0.254</c:v>
                </c:pt>
                <c:pt idx="5">
                  <c:v>9.6519999999999992</c:v>
                </c:pt>
                <c:pt idx="6">
                  <c:v>24.891999999999999</c:v>
                </c:pt>
                <c:pt idx="7">
                  <c:v>35.814</c:v>
                </c:pt>
                <c:pt idx="8">
                  <c:v>16.510000000000009</c:v>
                </c:pt>
                <c:pt idx="9">
                  <c:v>14.731999999999999</c:v>
                </c:pt>
                <c:pt idx="10">
                  <c:v>6.8579999999999979</c:v>
                </c:pt>
                <c:pt idx="11">
                  <c:v>13.208</c:v>
                </c:pt>
              </c:numCache>
            </c:numRef>
          </c:val>
          <c:smooth val="0"/>
          <c:extLst>
            <c:ext xmlns:c16="http://schemas.microsoft.com/office/drawing/2014/chart" uri="{C3380CC4-5D6E-409C-BE32-E72D297353CC}">
              <c16:uniqueId val="{00000000-EB62-4144-86B4-59D8157BBCC9}"/>
            </c:ext>
          </c:extLst>
        </c:ser>
        <c:ser>
          <c:idx val="1"/>
          <c:order val="1"/>
          <c:tx>
            <c:v>2009</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precipNEW!$C$2:$C$13</c:f>
              <c:numCache>
                <c:formatCode>General</c:formatCode>
                <c:ptCount val="12"/>
                <c:pt idx="0">
                  <c:v>14.18563651</c:v>
                </c:pt>
                <c:pt idx="1">
                  <c:v>12.06087471</c:v>
                </c:pt>
                <c:pt idx="2">
                  <c:v>0</c:v>
                </c:pt>
                <c:pt idx="3">
                  <c:v>3.2007453090000002</c:v>
                </c:pt>
                <c:pt idx="4">
                  <c:v>8.3180295200000014</c:v>
                </c:pt>
                <c:pt idx="5">
                  <c:v>0.71186116200000005</c:v>
                </c:pt>
                <c:pt idx="6">
                  <c:v>6.695192735</c:v>
                </c:pt>
                <c:pt idx="7">
                  <c:v>25.375710139999999</c:v>
                </c:pt>
                <c:pt idx="8">
                  <c:v>15.0034583</c:v>
                </c:pt>
                <c:pt idx="9">
                  <c:v>0.125619605</c:v>
                </c:pt>
                <c:pt idx="10">
                  <c:v>0.70051078499999997</c:v>
                </c:pt>
                <c:pt idx="11">
                  <c:v>4.8679437459999981</c:v>
                </c:pt>
              </c:numCache>
            </c:numRef>
          </c:val>
          <c:smooth val="0"/>
          <c:extLst>
            <c:ext xmlns:c16="http://schemas.microsoft.com/office/drawing/2014/chart" uri="{C3380CC4-5D6E-409C-BE32-E72D297353CC}">
              <c16:uniqueId val="{00000001-EB62-4144-86B4-59D8157BBCC9}"/>
            </c:ext>
          </c:extLst>
        </c:ser>
        <c:ser>
          <c:idx val="2"/>
          <c:order val="2"/>
          <c:tx>
            <c:v>2010</c:v>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precipNEW!$D$2:$D$13</c:f>
              <c:numCache>
                <c:formatCode>General</c:formatCode>
                <c:ptCount val="12"/>
                <c:pt idx="0">
                  <c:v>87.363718349999971</c:v>
                </c:pt>
                <c:pt idx="1">
                  <c:v>14.63259762</c:v>
                </c:pt>
                <c:pt idx="2">
                  <c:v>16.216109299999999</c:v>
                </c:pt>
                <c:pt idx="3">
                  <c:v>18.038286230000001</c:v>
                </c:pt>
                <c:pt idx="4">
                  <c:v>0</c:v>
                </c:pt>
                <c:pt idx="5">
                  <c:v>0</c:v>
                </c:pt>
                <c:pt idx="6">
                  <c:v>11.51514542</c:v>
                </c:pt>
                <c:pt idx="7">
                  <c:v>24.601782709999991</c:v>
                </c:pt>
                <c:pt idx="8">
                  <c:v>0</c:v>
                </c:pt>
                <c:pt idx="9">
                  <c:v>9.7033461719999998</c:v>
                </c:pt>
                <c:pt idx="10">
                  <c:v>1.2204034000000001E-2</c:v>
                </c:pt>
                <c:pt idx="11">
                  <c:v>20.08475</c:v>
                </c:pt>
              </c:numCache>
            </c:numRef>
          </c:val>
          <c:smooth val="0"/>
          <c:extLst>
            <c:ext xmlns:c16="http://schemas.microsoft.com/office/drawing/2014/chart" uri="{C3380CC4-5D6E-409C-BE32-E72D297353CC}">
              <c16:uniqueId val="{00000002-EB62-4144-86B4-59D8157BBCC9}"/>
            </c:ext>
          </c:extLst>
        </c:ser>
        <c:ser>
          <c:idx val="3"/>
          <c:order val="3"/>
          <c:tx>
            <c:v>2011</c:v>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f>precipNEW!$E$2:$E$13</c:f>
              <c:numCache>
                <c:formatCode>General</c:formatCode>
                <c:ptCount val="12"/>
                <c:pt idx="0">
                  <c:v>0</c:v>
                </c:pt>
                <c:pt idx="1">
                  <c:v>23.38879872</c:v>
                </c:pt>
                <c:pt idx="2">
                  <c:v>6.7710534720000002</c:v>
                </c:pt>
                <c:pt idx="3">
                  <c:v>10.17945827</c:v>
                </c:pt>
                <c:pt idx="4">
                  <c:v>0</c:v>
                </c:pt>
                <c:pt idx="5">
                  <c:v>0</c:v>
                </c:pt>
                <c:pt idx="6">
                  <c:v>39.855955219999998</c:v>
                </c:pt>
                <c:pt idx="7">
                  <c:v>16.81666693</c:v>
                </c:pt>
                <c:pt idx="8">
                  <c:v>18.35015812</c:v>
                </c:pt>
                <c:pt idx="9">
                  <c:v>1.3739432490000001</c:v>
                </c:pt>
                <c:pt idx="10">
                  <c:v>41.951580239999998</c:v>
                </c:pt>
                <c:pt idx="11">
                  <c:v>38.618135520000003</c:v>
                </c:pt>
              </c:numCache>
            </c:numRef>
          </c:val>
          <c:smooth val="0"/>
          <c:extLst>
            <c:ext xmlns:c16="http://schemas.microsoft.com/office/drawing/2014/chart" uri="{C3380CC4-5D6E-409C-BE32-E72D297353CC}">
              <c16:uniqueId val="{00000003-EB62-4144-86B4-59D8157BBCC9}"/>
            </c:ext>
          </c:extLst>
        </c:ser>
        <c:ser>
          <c:idx val="4"/>
          <c:order val="4"/>
          <c:tx>
            <c:v>2012</c:v>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val>
            <c:numRef>
              <c:f>precipNEW!$F$2:$F$13</c:f>
              <c:numCache>
                <c:formatCode>General</c:formatCode>
                <c:ptCount val="12"/>
                <c:pt idx="0">
                  <c:v>1.774931518</c:v>
                </c:pt>
                <c:pt idx="1">
                  <c:v>2.0149188520000001</c:v>
                </c:pt>
                <c:pt idx="2">
                  <c:v>13.18272185</c:v>
                </c:pt>
                <c:pt idx="3">
                  <c:v>1.942323650999999</c:v>
                </c:pt>
                <c:pt idx="4">
                  <c:v>7.7008910999999999E-2</c:v>
                </c:pt>
                <c:pt idx="5">
                  <c:v>0</c:v>
                </c:pt>
                <c:pt idx="6">
                  <c:v>31.641961210000009</c:v>
                </c:pt>
                <c:pt idx="7">
                  <c:v>55.774738309999996</c:v>
                </c:pt>
                <c:pt idx="8">
                  <c:v>64.417334019999998</c:v>
                </c:pt>
                <c:pt idx="9">
                  <c:v>8.8649200000000001E-4</c:v>
                </c:pt>
                <c:pt idx="10">
                  <c:v>0.114364444</c:v>
                </c:pt>
                <c:pt idx="11">
                  <c:v>21.68993949</c:v>
                </c:pt>
              </c:numCache>
            </c:numRef>
          </c:val>
          <c:smooth val="0"/>
          <c:extLst>
            <c:ext xmlns:c16="http://schemas.microsoft.com/office/drawing/2014/chart" uri="{C3380CC4-5D6E-409C-BE32-E72D297353CC}">
              <c16:uniqueId val="{00000004-EB62-4144-86B4-59D8157BBCC9}"/>
            </c:ext>
          </c:extLst>
        </c:ser>
        <c:dLbls>
          <c:showLegendKey val="0"/>
          <c:showVal val="0"/>
          <c:showCatName val="0"/>
          <c:showSerName val="0"/>
          <c:showPercent val="0"/>
          <c:showBubbleSize val="0"/>
        </c:dLbls>
        <c:marker val="1"/>
        <c:smooth val="0"/>
        <c:axId val="186427896"/>
        <c:axId val="186843752"/>
      </c:lineChart>
      <c:catAx>
        <c:axId val="186427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Month</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843752"/>
        <c:crosses val="autoZero"/>
        <c:auto val="1"/>
        <c:lblAlgn val="ctr"/>
        <c:lblOffset val="100"/>
        <c:noMultiLvlLbl val="0"/>
      </c:catAx>
      <c:valAx>
        <c:axId val="18684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dirty="0"/>
                  <a:t>Precipitation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427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v>C5</c:v>
          </c:tx>
          <c:spPr>
            <a:solidFill>
              <a:schemeClr val="accent2"/>
            </a:solidFill>
            <a:ln>
              <a:noFill/>
            </a:ln>
            <a:effectLst/>
          </c:spPr>
          <c:invertIfNegative val="0"/>
          <c:val>
            <c:numRef>
              <c:f>Sheet1!$B$8:$E$8</c:f>
              <c:numCache>
                <c:formatCode>General</c:formatCode>
                <c:ptCount val="4"/>
                <c:pt idx="0">
                  <c:v>463</c:v>
                </c:pt>
                <c:pt idx="1">
                  <c:v>740</c:v>
                </c:pt>
                <c:pt idx="2">
                  <c:v>486</c:v>
                </c:pt>
                <c:pt idx="3">
                  <c:v>772</c:v>
                </c:pt>
              </c:numCache>
            </c:numRef>
          </c:val>
          <c:extLst>
            <c:ext xmlns:c16="http://schemas.microsoft.com/office/drawing/2014/chart" uri="{C3380CC4-5D6E-409C-BE32-E72D297353CC}">
              <c16:uniqueId val="{00000000-9D02-4AA2-A5B2-AA87522C9431}"/>
            </c:ext>
          </c:extLst>
        </c:ser>
        <c:ser>
          <c:idx val="0"/>
          <c:order val="1"/>
          <c:tx>
            <c:v>C6</c:v>
          </c:tx>
          <c:spPr>
            <a:solidFill>
              <a:schemeClr val="accent1"/>
            </a:solidFill>
            <a:ln>
              <a:noFill/>
            </a:ln>
            <a:effectLst/>
          </c:spPr>
          <c:invertIfNegative val="0"/>
          <c:val>
            <c:numRef>
              <c:f>Sheet1!$F$8:$I$8</c:f>
              <c:numCache>
                <c:formatCode>General</c:formatCode>
                <c:ptCount val="4"/>
                <c:pt idx="0">
                  <c:v>475</c:v>
                </c:pt>
                <c:pt idx="1">
                  <c:v>720</c:v>
                </c:pt>
                <c:pt idx="2">
                  <c:v>490</c:v>
                </c:pt>
                <c:pt idx="3">
                  <c:v>792</c:v>
                </c:pt>
              </c:numCache>
            </c:numRef>
          </c:val>
          <c:extLst>
            <c:ext xmlns:c16="http://schemas.microsoft.com/office/drawing/2014/chart" uri="{C3380CC4-5D6E-409C-BE32-E72D297353CC}">
              <c16:uniqueId val="{00000001-9D02-4AA2-A5B2-AA87522C9431}"/>
            </c:ext>
          </c:extLst>
        </c:ser>
        <c:ser>
          <c:idx val="2"/>
          <c:order val="2"/>
          <c:tx>
            <c:v>C8</c:v>
          </c:tx>
          <c:spPr>
            <a:solidFill>
              <a:schemeClr val="accent3"/>
            </a:solidFill>
            <a:ln>
              <a:noFill/>
            </a:ln>
            <a:effectLst/>
          </c:spPr>
          <c:invertIfNegative val="0"/>
          <c:val>
            <c:numRef>
              <c:f>Sheet1!$J$8:$M$8</c:f>
              <c:numCache>
                <c:formatCode>General</c:formatCode>
                <c:ptCount val="4"/>
                <c:pt idx="0">
                  <c:v>427</c:v>
                </c:pt>
                <c:pt idx="1">
                  <c:v>695</c:v>
                </c:pt>
                <c:pt idx="2">
                  <c:v>466</c:v>
                </c:pt>
                <c:pt idx="3">
                  <c:v>730</c:v>
                </c:pt>
              </c:numCache>
            </c:numRef>
          </c:val>
          <c:extLst>
            <c:ext xmlns:c16="http://schemas.microsoft.com/office/drawing/2014/chart" uri="{C3380CC4-5D6E-409C-BE32-E72D297353CC}">
              <c16:uniqueId val="{00000002-9D02-4AA2-A5B2-AA87522C9431}"/>
            </c:ext>
          </c:extLst>
        </c:ser>
        <c:dLbls>
          <c:showLegendKey val="0"/>
          <c:showVal val="0"/>
          <c:showCatName val="0"/>
          <c:showSerName val="0"/>
          <c:showPercent val="0"/>
          <c:showBubbleSize val="0"/>
        </c:dLbls>
        <c:gapWidth val="219"/>
        <c:overlap val="-27"/>
        <c:axId val="186894032"/>
        <c:axId val="187087152"/>
      </c:barChart>
      <c:catAx>
        <c:axId val="186894032"/>
        <c:scaling>
          <c:orientation val="minMax"/>
        </c:scaling>
        <c:delete val="1"/>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bg2">
                        <a:lumMod val="50000"/>
                      </a:schemeClr>
                    </a:solidFill>
                  </a:rPr>
                  <a:t>Classes</a:t>
                </a:r>
              </a:p>
            </c:rich>
          </c:tx>
          <c:layout>
            <c:manualLayout>
              <c:xMode val="edge"/>
              <c:yMode val="edge"/>
              <c:x val="0.48446323839149735"/>
              <c:y val="0.9308926454937038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crossAx val="187087152"/>
        <c:crosses val="autoZero"/>
        <c:auto val="1"/>
        <c:lblAlgn val="ctr"/>
        <c:lblOffset val="100"/>
        <c:noMultiLvlLbl val="0"/>
      </c:catAx>
      <c:valAx>
        <c:axId val="18708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bg2">
                        <a:lumMod val="50000"/>
                      </a:schemeClr>
                    </a:solidFill>
                  </a:rPr>
                  <a:t>Evapotranspiration</a:t>
                </a:r>
                <a:r>
                  <a:rPr lang="en-US" sz="2000" baseline="0" dirty="0">
                    <a:solidFill>
                      <a:schemeClr val="bg2">
                        <a:lumMod val="50000"/>
                      </a:schemeClr>
                    </a:solidFill>
                  </a:rPr>
                  <a:t> (mm\day)</a:t>
                </a:r>
                <a:endParaRPr lang="en-US" sz="2000" dirty="0">
                  <a:solidFill>
                    <a:schemeClr val="bg2">
                      <a:lumMod val="50000"/>
                    </a:schemeClr>
                  </a:solidFill>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894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Hello, we are the Southern Arizona Ecological Forecasting Team. My name is Natalie Queally and I graduated</a:t>
            </a:r>
            <a:r>
              <a:rPr lang="en-US" baseline="0" dirty="0">
                <a:solidFill>
                  <a:srgbClr val="FF0000"/>
                </a:solidFill>
              </a:rPr>
              <a:t> from UCLA with a Bachelor’s in Geography and Environmental Studies and minor in Geographic Information Systems and Technologies and Conservation Biology.</a:t>
            </a:r>
            <a:r>
              <a:rPr lang="en-US" dirty="0">
                <a:solidFill>
                  <a:srgbClr val="FF0000"/>
                </a:solidFill>
              </a:rPr>
              <a:t> My name is Nick Rousseau, I am the Center Lead at JPL and I have a Master’s in Geology from CA State University Northridge. My name is Erika and I am a </a:t>
            </a:r>
            <a:r>
              <a:rPr lang="en-US" dirty="0" err="1">
                <a:solidFill>
                  <a:srgbClr val="FF0000"/>
                </a:solidFill>
              </a:rPr>
              <a:t>Geoinformatics</a:t>
            </a:r>
            <a:r>
              <a:rPr lang="en-US" dirty="0">
                <a:solidFill>
                  <a:srgbClr val="FF0000"/>
                </a:solidFill>
              </a:rPr>
              <a:t> Fellow and Assistant</a:t>
            </a:r>
            <a:r>
              <a:rPr lang="en-US" baseline="0" dirty="0">
                <a:solidFill>
                  <a:srgbClr val="FF0000"/>
                </a:solidFill>
              </a:rPr>
              <a:t> Center Lead, Bachelor’s in Geography/Environmental Studies and minor in Geographic Information Systems and Technologies.</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My</a:t>
            </a:r>
            <a:r>
              <a:rPr lang="en-US" dirty="0">
                <a:solidFill>
                  <a:srgbClr val="FF0000"/>
                </a:solidFill>
              </a:rPr>
              <a:t> name is Molly </a:t>
            </a:r>
            <a:r>
              <a:rPr lang="en-US" dirty="0" err="1">
                <a:solidFill>
                  <a:srgbClr val="FF0000"/>
                </a:solidFill>
              </a:rPr>
              <a:t>Spater</a:t>
            </a:r>
            <a:r>
              <a:rPr lang="en-US" dirty="0">
                <a:solidFill>
                  <a:srgbClr val="FF0000"/>
                </a:solidFill>
              </a:rPr>
              <a:t> and I graduated</a:t>
            </a:r>
            <a:r>
              <a:rPr lang="en-US" baseline="0" dirty="0">
                <a:solidFill>
                  <a:srgbClr val="FF0000"/>
                </a:solidFill>
              </a:rPr>
              <a:t> from UCLA with a Bachelor’s in Geography and minor in Geographic Information Systems and Technologies. I am the Project Lead. </a:t>
            </a:r>
            <a:endParaRPr lang="en-US"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project focused on two different methodologies for </a:t>
            </a:r>
            <a:r>
              <a:rPr lang="en-US" baseline="0" dirty="0" err="1"/>
              <a:t>buffelgrass</a:t>
            </a:r>
            <a:r>
              <a:rPr lang="en-US" baseline="0" dirty="0"/>
              <a:t> detection, one based on spectral signature data provided by our project partner Temuulen Sankey and the other on correlations with environmental variables provided by our project partner Cindy Wallace.</a:t>
            </a:r>
          </a:p>
          <a:p>
            <a:endParaRPr lang="en-US" baseline="0" dirty="0"/>
          </a:p>
          <a:p>
            <a:r>
              <a:rPr lang="en-US" dirty="0"/>
              <a:t>Image Source: https://www.nps.gov/sagu/learn/news/sazrlp.htm</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6789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Mixture-tuned</a:t>
            </a:r>
            <a:r>
              <a:rPr lang="en-US" baseline="0" dirty="0"/>
              <a:t> matched filtering (MTMF), is a subpixel, spectral-based approach to detecting buffelgrass. Subpixel means it gives an estimate of % land cover within each pixel of the image. Spectral-based means it relies on reflectance across the electromagnetic spectrum. The method requires “target spectra,” which it will look for in the image. Buffelgrass spectra was measured by our project partner at Northern Arizona University using a spectrometer.</a:t>
            </a:r>
          </a:p>
          <a:p>
            <a:endParaRPr lang="en-US" baseline="0" dirty="0"/>
          </a:p>
          <a:p>
            <a:endParaRPr lang="en-US" baseline="0" dirty="0"/>
          </a:p>
          <a:p>
            <a:r>
              <a:rPr lang="en-US" baseline="0" dirty="0"/>
              <a:t>The image is just an example of what an MTMF output will look like. On the left half you can see what the map would look like if presence and absence were shown (absence in white, presence in red). On the right half you can see what the target pixels look like overlaid on the WorldView-2 image. </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40634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Different types of land cover reflect varying waves of the electromagnetic spectrum in different ways. This can be measured, and we call it the spectral signature. </a:t>
            </a:r>
            <a:endParaRPr lang="en-US" dirty="0"/>
          </a:p>
          <a:p>
            <a:endParaRPr lang="en-US" dirty="0"/>
          </a:p>
          <a:p>
            <a:r>
              <a:rPr lang="en-US" dirty="0"/>
              <a:t>The image on the left is</a:t>
            </a:r>
            <a:r>
              <a:rPr lang="en-US" baseline="0" dirty="0"/>
              <a:t> an example of different spectral signatures. When processing an image, your computer would be able to separate pixels based on what pattern of reflectance they followed. </a:t>
            </a:r>
          </a:p>
          <a:p>
            <a:endParaRPr lang="en-US" baseline="0" dirty="0"/>
          </a:p>
          <a:p>
            <a:r>
              <a:rPr lang="en-US" baseline="0" dirty="0"/>
              <a:t>WorldView-2 images cover wavelengths from about 400 - 900 nanometers. This spans the visible light range and the near infrared. Other sensors may have a higher spectral resolution, covering a wider span of wavelengths at finer intervals. </a:t>
            </a:r>
          </a:p>
          <a:p>
            <a:endParaRPr lang="en-US" baseline="0" dirty="0"/>
          </a:p>
          <a:p>
            <a:r>
              <a:rPr lang="en-US" baseline="0" dirty="0"/>
              <a:t>It is easiest to differentiate between very different land cover types. For example, the spectral signature of clouds is very different from vegetation, which is very different from water. However, different vegetation types also have varying spectral signatures, as you can see in the distinction between broadleaf and </a:t>
            </a:r>
            <a:r>
              <a:rPr lang="en-US" baseline="0" dirty="0" err="1"/>
              <a:t>needleleaf</a:t>
            </a:r>
            <a:r>
              <a:rPr lang="en-US" baseline="0" dirty="0"/>
              <a:t> vegetation. So we tried this spectral-based approach to see if detecting buffelgrass using only its spectral information would be possible.</a:t>
            </a:r>
          </a:p>
          <a:p>
            <a:endParaRPr lang="en-US" baseline="0" dirty="0"/>
          </a:p>
          <a:p>
            <a:r>
              <a:rPr lang="en-US" baseline="0" dirty="0"/>
              <a:t>Image Source (left): http://missionscience.nasa.gov/ems/09_visiblelight.html</a:t>
            </a:r>
          </a:p>
          <a:p>
            <a:r>
              <a:rPr lang="en-US" baseline="0" dirty="0"/>
              <a:t>Image Source (right): http://earthobservatory.nasa.gov/Experiments/ICE/panama/panama_ex1.php</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81452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first step was to acquire the WV-2 images, which</a:t>
            </a:r>
            <a:r>
              <a:rPr lang="en-US" baseline="0" dirty="0"/>
              <a:t> we were able to do through USGS </a:t>
            </a:r>
            <a:r>
              <a:rPr lang="en-US" baseline="0" dirty="0" err="1"/>
              <a:t>EarthExplorer</a:t>
            </a:r>
            <a:r>
              <a:rPr lang="en-US" baseline="0" dirty="0"/>
              <a:t>. </a:t>
            </a:r>
            <a:r>
              <a:rPr lang="en-US" dirty="0"/>
              <a:t>Once</a:t>
            </a:r>
            <a:r>
              <a:rPr lang="en-US" baseline="0" dirty="0"/>
              <a:t> the images were acquired, there were two main phases of preprocessing: atmospheric correction and geometric correction. Atmospheric correction is important because it removes the effect of clouds and aerosols and helps extract more accurate spectral information for analysis. Geometric correction is used to correct image distortions caused by a myriad of factors like terrain relief, sensor altitude, and even the Earth’s curvature. </a:t>
            </a:r>
          </a:p>
          <a:p>
            <a:pPr algn="l"/>
            <a:endParaRPr lang="en-US" baseline="0" dirty="0"/>
          </a:p>
          <a:p>
            <a:pPr algn="l"/>
            <a:r>
              <a:rPr lang="en-US" baseline="0" dirty="0"/>
              <a:t>When the images were prepped for analysis, we began the MTMF process.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6810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first step was to acquire the WV-2 images, which</a:t>
            </a:r>
            <a:r>
              <a:rPr lang="en-US" baseline="0" dirty="0"/>
              <a:t> we were able to do through USGS </a:t>
            </a:r>
            <a:r>
              <a:rPr lang="en-US" baseline="0" dirty="0" err="1"/>
              <a:t>EarthExplorer</a:t>
            </a:r>
            <a:r>
              <a:rPr lang="en-US" baseline="0" dirty="0"/>
              <a:t>. </a:t>
            </a:r>
          </a:p>
          <a:p>
            <a:pPr algn="l"/>
            <a:r>
              <a:rPr lang="en-US" baseline="0" dirty="0"/>
              <a:t>When the images were prepped for analysis, we began the MTMF process.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3162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Once</a:t>
            </a:r>
            <a:r>
              <a:rPr lang="en-US" baseline="0" dirty="0"/>
              <a:t> the images were acquired, there were two main phases of preprocessing: atmospheric correction and geometric correction. Atmospheric correction is important because it removes the effect of clouds and aerosols and helps you extract more accurate spectral information in your analysis. Geometric correction is used to correct image distortions caused by a myriad of factors like terrain relief, sensor altitude, and even the Earth’s curvature.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230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05729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output of MTMF are</a:t>
            </a:r>
            <a:r>
              <a:rPr lang="en-US" baseline="0" dirty="0"/>
              <a:t> as follow:</a:t>
            </a:r>
          </a:p>
          <a:p>
            <a:r>
              <a:rPr lang="en-US" dirty="0"/>
              <a:t>MF</a:t>
            </a:r>
            <a:r>
              <a:rPr lang="en-US" baseline="0" dirty="0"/>
              <a:t> Score: The matched filter score which is a measure of the percent cover of the target spectra within each pixel</a:t>
            </a:r>
          </a:p>
          <a:p>
            <a:r>
              <a:rPr lang="en-US" baseline="0" dirty="0"/>
              <a:t>Infeasibility Value: The infeasibility value estimates if there is likely a false positive (high MF score where there is actually no target spectra)</a:t>
            </a:r>
          </a:p>
          <a:p>
            <a:endParaRPr lang="en-US" baseline="0" dirty="0"/>
          </a:p>
          <a:p>
            <a:r>
              <a:rPr lang="en-US" baseline="0" dirty="0"/>
              <a:t>To create classification maps and isolate pixels with the target present, these two scores have to be balance. If there is a higher matched filter score and a lower infeasibility value, the chance of a correct classification is higher.</a:t>
            </a:r>
          </a:p>
          <a:p>
            <a:endParaRPr lang="en-US" baseline="0" dirty="0"/>
          </a:p>
          <a:p>
            <a:r>
              <a:rPr lang="en-US" baseline="0" dirty="0"/>
              <a:t>The images on the right show what the MF score and Infeasibility </a:t>
            </a:r>
            <a:r>
              <a:rPr lang="en-US" baseline="0" dirty="0" err="1"/>
              <a:t>rasters</a:t>
            </a:r>
            <a:r>
              <a:rPr lang="en-US" baseline="0" dirty="0"/>
              <a:t> look like. These two are combined using the raster calculator, and the resulting image shows the target and non-target areas.</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0473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making a classification map, it is necessary to have field points to test for accuracy. Otherwise, there is no way to test if the method is working. However, the field data we acquired had its own set of challenges. The main challenge is that it was point data, even though the points were meant to represent much larger areas. A point could be representing a patch with dimensions 100m x 100m, and we have no idea if this point is in the center, or on the edge, or even in a spot where a plant was actually growing.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874924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After running the MTMF</a:t>
            </a:r>
            <a:r>
              <a:rPr lang="en-US" baseline="0" dirty="0"/>
              <a:t> target detection, it was necessary to decide what to do with the outputs. This led to Matched Filter Score threshold modeling.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5249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Pennistum</a:t>
            </a:r>
            <a:r>
              <a:rPr lang="en-US" baseline="0" dirty="0"/>
              <a:t> </a:t>
            </a:r>
            <a:r>
              <a:rPr lang="en-US" baseline="0" dirty="0" err="1"/>
              <a:t>ciliare</a:t>
            </a:r>
            <a:r>
              <a:rPr lang="en-US" baseline="0" dirty="0"/>
              <a:t>, or </a:t>
            </a:r>
            <a:r>
              <a:rPr lang="en-US" baseline="0" dirty="0" err="1"/>
              <a:t>buffelgrass</a:t>
            </a:r>
            <a:r>
              <a:rPr lang="en-US" baseline="0" dirty="0"/>
              <a:t>, is a deep rooting grass native to Africa and Eurasia. It was originally brought to the United States as early as 1889 to improve degraded rangelands, as it stabilizes soils and is very drought-tolerant. The species has proven to be an aggressive invader by taking over the landscapes of the Sonoran Desert and threatening to transition native ecosystems into grasslands. </a:t>
            </a:r>
          </a:p>
          <a:p>
            <a:endParaRPr lang="en-US" baseline="0" dirty="0"/>
          </a:p>
          <a:p>
            <a:r>
              <a:rPr lang="en-US" dirty="0"/>
              <a:t>Image Source: Molly </a:t>
            </a:r>
            <a:r>
              <a:rPr lang="en-US" dirty="0" err="1"/>
              <a:t>Spater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24131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Because we were already working with uncertainties in the extrapolated field data, we kept the Infeasibility Value slightly below the ENVI default of 18. Using a conditional statement in the raster calculator in ArcMap, we could easily adjust these thresholds and combine the MF and Infeasibility images into a resulting target image. For example, if Infeasibility &lt;10 and 0.2 &lt; MF &lt;1, that counts as presence (1). The rest of the pixels are absence (0). This binary classification is what we used to determine if the presence/absence buffers intersect the MTMF presence/absence. </a:t>
            </a:r>
          </a:p>
          <a:p>
            <a:endParaRPr lang="en-US" baseline="0" dirty="0"/>
          </a:p>
          <a:p>
            <a:endParaRPr lang="en-US" baseline="0" dirty="0"/>
          </a:p>
          <a:p>
            <a:r>
              <a:rPr lang="en-US" baseline="0" dirty="0"/>
              <a:t>The images show how the presence pixels are reduced as the MF score minimum is increased.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3485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Before we could test the accuracy of the MTMF model, we compared the results of the MTMF model with ground truth data. This occurred by breaking the results into four categories according to where Modeled Data and Field Data agreed on presence and absence of </a:t>
            </a:r>
            <a:r>
              <a:rPr lang="en-US" baseline="0" dirty="0" err="1"/>
              <a:t>buffelgrass</a:t>
            </a:r>
            <a:r>
              <a:rPr lang="en-US" baseline="0" dirty="0"/>
              <a:t>, and where they disagreed.</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3391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agreement was then analyzed by </a:t>
            </a:r>
            <a:r>
              <a:rPr lang="en-US" baseline="0" dirty="0"/>
              <a:t>calculating a Cohen’s Kappa Coefficient.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52984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Cohen’s Kappa is a statistic used to measure the agreement between two judges in sorting categorical items. The judges</a:t>
            </a:r>
            <a:r>
              <a:rPr lang="en-US" baseline="0" dirty="0"/>
              <a:t> in this case would be field data and modeled data (via MTMF). When the data is YY or NN, the two judges are in agreement. Using Cohen’s Kappa helps quantify the strength of the agreement while taking into account the chance agreement. It compares the number of observed concordant items (YY and NN) to the number of chance expected concordant items. It essentially means that of all the items expected to be non-concordant by chance, 84% are concordant (see green chart).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9696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Once the optimal MF threshold is determined</a:t>
            </a:r>
            <a:r>
              <a:rPr lang="en-US" baseline="0" dirty="0"/>
              <a:t> from Cohen’s Kappa, we can create the binary classification of presence/absence for the final 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93336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Once the optimal MF threshold is determined</a:t>
            </a:r>
            <a:r>
              <a:rPr lang="en-US" baseline="0" dirty="0"/>
              <a:t> from Cohen’s Kappa, we can create the binary classification of presence/absence for the final 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69889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rgbClr val="218754"/>
              </a:buClr>
              <a:buFont typeface="Webdings" panose="05030102010509060703" pitchFamily="18" charset="2"/>
              <a:buNone/>
            </a:pPr>
            <a:r>
              <a:rPr lang="en-US" sz="1200" dirty="0">
                <a:solidFill>
                  <a:schemeClr val="bg2">
                    <a:lumMod val="50000"/>
                  </a:schemeClr>
                </a:solidFill>
              </a:rPr>
              <a:t>This</a:t>
            </a:r>
            <a:r>
              <a:rPr lang="en-US" sz="1200" baseline="0" dirty="0">
                <a:solidFill>
                  <a:schemeClr val="bg2">
                    <a:lumMod val="50000"/>
                  </a:schemeClr>
                </a:solidFill>
              </a:rPr>
              <a:t> map was produced for February 10</a:t>
            </a:r>
            <a:r>
              <a:rPr lang="en-US" sz="1200" baseline="30000" dirty="0">
                <a:solidFill>
                  <a:schemeClr val="bg2">
                    <a:lumMod val="50000"/>
                  </a:schemeClr>
                </a:solidFill>
              </a:rPr>
              <a:t>th</a:t>
            </a:r>
            <a:r>
              <a:rPr lang="en-US" sz="1200" baseline="0" dirty="0">
                <a:solidFill>
                  <a:schemeClr val="bg2">
                    <a:lumMod val="50000"/>
                  </a:schemeClr>
                </a:solidFill>
              </a:rPr>
              <a:t> 2012 using the 0.2 MF threshold derived from the Cohen’s Coefficient analysis. Areas where </a:t>
            </a:r>
            <a:r>
              <a:rPr lang="en-US" sz="1200" baseline="0" dirty="0" err="1">
                <a:solidFill>
                  <a:schemeClr val="bg2">
                    <a:lumMod val="50000"/>
                  </a:schemeClr>
                </a:solidFill>
              </a:rPr>
              <a:t>buffelgrass</a:t>
            </a:r>
            <a:r>
              <a:rPr lang="en-US" sz="1200" baseline="0" dirty="0">
                <a:solidFill>
                  <a:schemeClr val="bg2">
                    <a:lumMod val="50000"/>
                  </a:schemeClr>
                </a:solidFill>
              </a:rPr>
              <a:t> is predicted is shown in red. </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312182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CLaRe</a:t>
            </a:r>
            <a:r>
              <a:rPr lang="en-US" dirty="0"/>
              <a:t> or Climate </a:t>
            </a:r>
            <a:r>
              <a:rPr lang="en-US" dirty="0" err="1"/>
              <a:t>Landscapre</a:t>
            </a:r>
            <a:r>
              <a:rPr lang="en-US" baseline="0" dirty="0"/>
              <a:t> Response metrics were developed by our project partner Cindy Wallace and other collaborators. This methodology aims to detect </a:t>
            </a:r>
            <a:r>
              <a:rPr lang="en-US" baseline="0" dirty="0" err="1"/>
              <a:t>buffelgrass</a:t>
            </a:r>
            <a:r>
              <a:rPr lang="en-US" baseline="0" dirty="0"/>
              <a:t> presence through analyzing the strength of correlation values between measures of plant greenness and precipitation falling before those measurements. The methodology stems from the rapid response behavior of </a:t>
            </a:r>
            <a:r>
              <a:rPr lang="en-US" baseline="0" dirty="0" err="1"/>
              <a:t>buffelgrass</a:t>
            </a:r>
            <a:r>
              <a:rPr lang="en-US" baseline="0" dirty="0"/>
              <a:t> to precipitation. Native flora in the region, Wallace found, are more strongly correlated to longer periods of precipitation, especially summer monsoonal rain. </a:t>
            </a:r>
            <a:r>
              <a:rPr lang="en-US" baseline="0" dirty="0" err="1"/>
              <a:t>Buffelgrass</a:t>
            </a:r>
            <a:r>
              <a:rPr lang="en-US" baseline="0" dirty="0"/>
              <a:t> being the aggressive invader it is, will respond to faster and to to less precipitation. </a:t>
            </a:r>
          </a:p>
          <a:p>
            <a:endParaRPr lang="en-US" baseline="0" dirty="0"/>
          </a:p>
          <a:p>
            <a:r>
              <a:rPr lang="en-US" dirty="0"/>
              <a:t>Image Source: http://commons.wikimedia.org/wiki/File:Claude_Monet_-_The_Magpie_-_Google_Art_Project.jpg</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32590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acquiring</a:t>
            </a:r>
            <a:r>
              <a:rPr lang="en-US" baseline="0" dirty="0"/>
              <a:t> the necessary data, all data was first </a:t>
            </a:r>
            <a:r>
              <a:rPr lang="en-US" baseline="0" dirty="0" err="1"/>
              <a:t>reprojected</a:t>
            </a:r>
            <a:r>
              <a:rPr lang="en-US" baseline="0" dirty="0"/>
              <a:t> and clipped to the study area. From the MODIS images we first derived Normalized Difference Vegetation index values. We then calculated  our Change in NDVI </a:t>
            </a:r>
            <a:r>
              <a:rPr lang="en-US" baseline="0" dirty="0" err="1"/>
              <a:t>rasters</a:t>
            </a:r>
            <a:r>
              <a:rPr lang="en-US" baseline="0" dirty="0"/>
              <a:t> by subtracting the NDVI values from the image before a precipitation accumulation period from one that occurred directly after that same accumulation raster. We then clipped all data to the extent of three vegetation types in the park. We then ran a series of </a:t>
            </a:r>
            <a:r>
              <a:rPr lang="en-US" baseline="0" dirty="0" err="1"/>
              <a:t>pixelwise</a:t>
            </a:r>
            <a:r>
              <a:rPr lang="en-US" baseline="0" dirty="0"/>
              <a:t> regression to derive </a:t>
            </a:r>
            <a:r>
              <a:rPr lang="en-US" baseline="0" dirty="0" err="1"/>
              <a:t>CLaRe</a:t>
            </a:r>
            <a:r>
              <a:rPr lang="en-US" baseline="0" dirty="0"/>
              <a:t> metrics and performed t-test analysis. </a:t>
            </a:r>
          </a:p>
          <a:p>
            <a:endParaRPr lang="en-US" baseline="0" dirty="0"/>
          </a:p>
          <a:p>
            <a:r>
              <a:rPr lang="en-US" baseline="0" dirty="0"/>
              <a:t>Image Source: Molly </a:t>
            </a:r>
            <a:r>
              <a:rPr lang="en-US" baseline="0" dirty="0" err="1"/>
              <a:t>Spater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4105639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pixel-wise regressions were run on several different datasets. The first were at the park wide scale between NDVI ~ Precipitation and Change in NDVI~ Precipitation. We next tested these correlations on the vegetation types individually. We then tested NDVI~ Precipitation and Evapotranspiration on the stratified level. </a:t>
            </a:r>
          </a:p>
          <a:p>
            <a:endParaRPr lang="en-US" baseline="0" dirty="0"/>
          </a:p>
          <a:p>
            <a:r>
              <a:rPr lang="en-US" dirty="0"/>
              <a:t>Image Source: http://water.usgs.gov/edu/watercycleevapotranspiration.html</a:t>
            </a:r>
          </a:p>
          <a:p>
            <a:r>
              <a:rPr lang="en-US" dirty="0"/>
              <a:t>Image</a:t>
            </a:r>
            <a:r>
              <a:rPr lang="en-US" baseline="0" dirty="0"/>
              <a:t> Source: Molly </a:t>
            </a:r>
            <a:r>
              <a:rPr lang="en-US" baseline="0" dirty="0" err="1"/>
              <a:t>Spater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4151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an</a:t>
            </a:r>
            <a:r>
              <a:rPr lang="en-US" baseline="0" dirty="0"/>
              <a:t> overview of </a:t>
            </a:r>
            <a:r>
              <a:rPr lang="en-US" baseline="0" dirty="0" err="1"/>
              <a:t>buffelgrass</a:t>
            </a:r>
            <a:r>
              <a:rPr lang="en-US" baseline="0" dirty="0"/>
              <a:t> </a:t>
            </a:r>
            <a:r>
              <a:rPr lang="en-US" dirty="0"/>
              <a:t>distribution in US.</a:t>
            </a:r>
            <a:r>
              <a:rPr lang="en-US" baseline="0" dirty="0"/>
              <a:t> The aqua color outlines the study area of this project which will be discussed later.</a:t>
            </a:r>
            <a:endParaRPr lang="en-US" dirty="0"/>
          </a:p>
          <a:p>
            <a:endParaRPr lang="en-US" dirty="0"/>
          </a:p>
          <a:p>
            <a:endParaRPr lang="en-US" dirty="0"/>
          </a:p>
          <a:p>
            <a:r>
              <a:rPr lang="en-US" dirty="0"/>
              <a:t>Recreated and simplified map with data from: http://herbarium.usu.edu/webmanual/</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770654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analysis, images</a:t>
            </a:r>
            <a:r>
              <a:rPr lang="en-US" baseline="0" dirty="0"/>
              <a:t> like the ones on the left are created. We next tested whether correlation values at pixels with known </a:t>
            </a:r>
            <a:r>
              <a:rPr lang="en-US" baseline="0" dirty="0" err="1"/>
              <a:t>buffelgrass</a:t>
            </a:r>
            <a:r>
              <a:rPr lang="en-US" baseline="0" dirty="0"/>
              <a:t> presence and unknown </a:t>
            </a:r>
            <a:r>
              <a:rPr lang="en-US" baseline="0" dirty="0" err="1"/>
              <a:t>buffelgrass</a:t>
            </a:r>
            <a:r>
              <a:rPr lang="en-US" baseline="0" dirty="0"/>
              <a:t> were statistically different. If so, this would indicate that </a:t>
            </a:r>
            <a:r>
              <a:rPr lang="en-US" baseline="0" dirty="0" err="1"/>
              <a:t>CLaRe</a:t>
            </a:r>
            <a:r>
              <a:rPr lang="en-US" baseline="0" dirty="0"/>
              <a:t> might be detecting the impact of </a:t>
            </a:r>
            <a:r>
              <a:rPr lang="en-US" baseline="0" dirty="0" err="1"/>
              <a:t>buffelgrass</a:t>
            </a:r>
            <a:r>
              <a:rPr lang="en-US" baseline="0" dirty="0"/>
              <a:t> on the dynamics of a landscape and that this type of research could eventually lead to a methodology land managers could follow to produce predictive </a:t>
            </a:r>
            <a:r>
              <a:rPr lang="en-US" baseline="0" dirty="0" err="1"/>
              <a:t>buffelgrass</a:t>
            </a:r>
            <a:r>
              <a:rPr lang="en-US" baseline="0" dirty="0"/>
              <a:t> location maps. </a:t>
            </a:r>
          </a:p>
          <a:p>
            <a:endParaRPr lang="en-US" baseline="0" dirty="0"/>
          </a:p>
          <a:p>
            <a:r>
              <a:rPr lang="en-US" baseline="0" dirty="0"/>
              <a:t>Image Source: Molly </a:t>
            </a:r>
            <a:r>
              <a:rPr lang="en-US" baseline="0" dirty="0" err="1"/>
              <a:t>Spater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4116215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a:t>
            </a:r>
            <a:r>
              <a:rPr lang="en-US" baseline="0" dirty="0"/>
              <a:t> from </a:t>
            </a:r>
            <a:r>
              <a:rPr lang="en-US" baseline="0" dirty="0" err="1"/>
              <a:t>CLaRe</a:t>
            </a:r>
            <a:r>
              <a:rPr lang="en-US" baseline="0" dirty="0"/>
              <a:t> were mixed. T-Tests revealed statistically significant differences between correlation values at pixels with known presence against those where presence was not known. However, the correlation values, especially those at shorter precipitation accumulation periods, in many cases were not very strong, indicating a weak relationship between NDVI and Precipitation, even in pixels with known </a:t>
            </a:r>
            <a:r>
              <a:rPr lang="en-US" baseline="0" dirty="0" err="1"/>
              <a:t>buffelgrass</a:t>
            </a:r>
            <a:r>
              <a:rPr lang="en-US" baseline="0" dirty="0"/>
              <a:t>. The iterations revealed that utilizing Change in NDVI is most effective when strong summer rains occur, as they did in 2012. All years at all lag times had strengthened correlation values when the landscape was stratified by vegetation type. Plant communities have their favored conditions, so by investigating each individually we are eliminating potential environmental variables we are not accounting for that could be compounding results at the park wide scale. Evapotranspiration also strengthened correlations, except in 2012.</a:t>
            </a:r>
          </a:p>
          <a:p>
            <a:endParaRPr lang="en-US" baseline="0" dirty="0"/>
          </a:p>
          <a:p>
            <a:r>
              <a:rPr lang="en-US" baseline="0" dirty="0"/>
              <a:t>Image Source: </a:t>
            </a:r>
            <a:r>
              <a:rPr lang="en-US" dirty="0"/>
              <a:t>https://www.nps.gov/media/photo/gallery.htm?id=011B683D-155D-451F-67DB70F9CD0C5714</a:t>
            </a:r>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2853068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From our results, we believe that the pattern of precipitation, in addition to just the amount, is key to </a:t>
            </a:r>
            <a:r>
              <a:rPr lang="en-US" baseline="0" dirty="0" err="1"/>
              <a:t>CLaRe</a:t>
            </a:r>
            <a:r>
              <a:rPr lang="en-US" baseline="0" dirty="0"/>
              <a:t> functioning, especially the pattern of summer rains. Years 2009 and 2011 appeared more dynamic in </a:t>
            </a:r>
            <a:r>
              <a:rPr lang="en-US" baseline="0" dirty="0" err="1"/>
              <a:t>NDVI~Precipitation</a:t>
            </a:r>
            <a:r>
              <a:rPr lang="en-US" baseline="0" dirty="0"/>
              <a:t> </a:t>
            </a:r>
            <a:r>
              <a:rPr lang="en-US" baseline="0" dirty="0" err="1"/>
              <a:t>rasters</a:t>
            </a:r>
            <a:r>
              <a:rPr lang="en-US" baseline="0" dirty="0"/>
              <a:t> , while years 2010 and 2012, appear more dynamic in the Change in NDVI ~ Precipitation. 2010 and 2012 experienced peaks followed by a month of no rain in the summer, indicating that plant productivity could have been more variable.  2009 and 2011 had more sustained precipitation throughout the summer which could have maintained more consistent plant health. Water is extremely limited in semi arid regions and even small changes to the balance can have dramatic impacts. We believe this is why evapotranspiration rates strengthened correlation values in all years except 2012. 2012 had strong monsoonal rains decreasing evapotranspirative stress on plant communities. Evapotranspiration rates also helped explain the pattern in when correlation values were statistically significant from those of unknown pixels. For example, for class 8 vegetation, lower level elevation </a:t>
            </a:r>
            <a:r>
              <a:rPr lang="en-US" baseline="0" dirty="0" err="1"/>
              <a:t>shrublands</a:t>
            </a:r>
            <a:r>
              <a:rPr lang="en-US" baseline="0" dirty="0"/>
              <a:t>, t-tests on NDVI ~Precipitation (which we only tested in 2011 due to lack of field data) revealed no statistically significant difference between pixels of known and unknown </a:t>
            </a:r>
            <a:r>
              <a:rPr lang="en-US" baseline="0" dirty="0" err="1"/>
              <a:t>buffelgrass</a:t>
            </a:r>
            <a:r>
              <a:rPr lang="en-US" baseline="0" dirty="0"/>
              <a:t>. Class 8’s lower evapotranspiration rates indicate less plant productivity. Less plant productivity could make it more difficult for </a:t>
            </a:r>
            <a:r>
              <a:rPr lang="en-US" baseline="0" dirty="0" err="1"/>
              <a:t>CLaRe</a:t>
            </a:r>
            <a:r>
              <a:rPr lang="en-US" baseline="0" dirty="0"/>
              <a:t> to detect differences in greenness at the MODIS 250 m scale.</a:t>
            </a:r>
          </a:p>
          <a:p>
            <a:endParaRPr lang="en-US" baseline="0" dirty="0"/>
          </a:p>
          <a:p>
            <a:r>
              <a:rPr lang="en-US" baseline="0" dirty="0"/>
              <a:t> </a:t>
            </a:r>
          </a:p>
          <a:p>
            <a:endParaRPr lang="en-US" baseline="0" dirty="0"/>
          </a:p>
          <a:p>
            <a:r>
              <a:rPr lang="en-US" dirty="0"/>
              <a:t>Image Source: https://www.nps.gov/media/photo/gallery.htm?id=011B683D-155D-451F-67DB70F9CD0C5714</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60259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some errors and uncertainties with our project. </a:t>
            </a:r>
          </a:p>
          <a:p>
            <a:r>
              <a:rPr lang="en-US" sz="1200" kern="1200" dirty="0">
                <a:solidFill>
                  <a:schemeClr val="tx1"/>
                </a:solidFill>
                <a:effectLst/>
                <a:latin typeface="+mn-lt"/>
                <a:ea typeface="+mn-ea"/>
                <a:cs typeface="+mn-cs"/>
              </a:rPr>
              <a:t>First, the field data available for this project was very inconsistent and the plot sizes were not always included in the metadata. The exact location of the plots and the density data was also not available. </a:t>
            </a:r>
            <a:r>
              <a:rPr lang="en-US" sz="1200" kern="1200" dirty="0" err="1">
                <a:solidFill>
                  <a:schemeClr val="tx1"/>
                </a:solidFill>
                <a:effectLst/>
                <a:latin typeface="+mn-lt"/>
                <a:ea typeface="+mn-ea"/>
                <a:cs typeface="+mn-cs"/>
              </a:rPr>
              <a:t>Bufflegrass</a:t>
            </a:r>
            <a:r>
              <a:rPr lang="en-US" sz="1200" kern="1200" dirty="0">
                <a:solidFill>
                  <a:schemeClr val="tx1"/>
                </a:solidFill>
                <a:effectLst/>
                <a:latin typeface="+mn-lt"/>
                <a:ea typeface="+mn-ea"/>
                <a:cs typeface="+mn-cs"/>
              </a:rPr>
              <a:t> removal was only noted for the year 2012 and the data did not specify whether the treatment was successful. We were also not able to fully validate either our</a:t>
            </a:r>
            <a:r>
              <a:rPr lang="en-US" sz="1200" kern="1200" baseline="0" dirty="0">
                <a:solidFill>
                  <a:schemeClr val="tx1"/>
                </a:solidFill>
                <a:effectLst/>
                <a:latin typeface="+mn-lt"/>
                <a:ea typeface="+mn-ea"/>
                <a:cs typeface="+mn-cs"/>
              </a:rPr>
              <a:t> MTMF or </a:t>
            </a:r>
            <a:r>
              <a:rPr lang="en-US" sz="1200" kern="1200" baseline="0" dirty="0" err="1">
                <a:solidFill>
                  <a:schemeClr val="tx1"/>
                </a:solidFill>
                <a:effectLst/>
                <a:latin typeface="+mn-lt"/>
                <a:ea typeface="+mn-ea"/>
                <a:cs typeface="+mn-cs"/>
              </a:rPr>
              <a:t>CLaRe</a:t>
            </a:r>
            <a:r>
              <a:rPr lang="en-US" sz="1200" kern="1200" baseline="0" dirty="0">
                <a:solidFill>
                  <a:schemeClr val="tx1"/>
                </a:solidFill>
                <a:effectLst/>
                <a:latin typeface="+mn-lt"/>
                <a:ea typeface="+mn-ea"/>
                <a:cs typeface="+mn-cs"/>
              </a:rPr>
              <a:t> results</a:t>
            </a:r>
            <a:r>
              <a:rPr lang="en-US" sz="1200" kern="1200" dirty="0">
                <a:solidFill>
                  <a:schemeClr val="tx1"/>
                </a:solidFill>
                <a:effectLst/>
                <a:latin typeface="+mn-lt"/>
                <a:ea typeface="+mn-ea"/>
                <a:cs typeface="+mn-cs"/>
              </a:rPr>
              <a:t> due to the limited presence and absence data.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only a few WorldView-2 images from 2012 were available to download and for us to analyze. MF</a:t>
            </a:r>
            <a:r>
              <a:rPr lang="en-US" sz="1200" kern="1200" baseline="0" dirty="0">
                <a:solidFill>
                  <a:schemeClr val="tx1"/>
                </a:solidFill>
                <a:effectLst/>
                <a:latin typeface="+mn-lt"/>
                <a:ea typeface="+mn-ea"/>
                <a:cs typeface="+mn-cs"/>
              </a:rPr>
              <a:t> thresholds were </a:t>
            </a:r>
            <a:r>
              <a:rPr lang="en-US" sz="1200" kern="1200" dirty="0">
                <a:solidFill>
                  <a:schemeClr val="tx1"/>
                </a:solidFill>
                <a:effectLst/>
                <a:latin typeface="+mn-lt"/>
                <a:ea typeface="+mn-ea"/>
                <a:cs typeface="+mn-cs"/>
              </a:rPr>
              <a:t>based on field data extrapolation</a:t>
            </a:r>
            <a:r>
              <a:rPr lang="en-US" sz="1200" kern="1200" baseline="0" dirty="0">
                <a:solidFill>
                  <a:schemeClr val="tx1"/>
                </a:solidFill>
                <a:effectLst/>
                <a:latin typeface="+mn-lt"/>
                <a:ea typeface="+mn-ea"/>
                <a:cs typeface="+mn-cs"/>
              </a:rPr>
              <a:t> for reasons already discussed</a:t>
            </a:r>
            <a:r>
              <a:rPr lang="en-US" sz="1200" kern="1200" dirty="0">
                <a:solidFill>
                  <a:schemeClr val="tx1"/>
                </a:solidFill>
                <a:effectLst/>
                <a:latin typeface="+mn-lt"/>
                <a:ea typeface="+mn-ea"/>
                <a:cs typeface="+mn-cs"/>
              </a:rPr>
              <a:t>. We also took a conservative approach for getting the Infeasibility Values and Matched Filter Scores.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69072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Higher Kappa coefficients with a higher MF threshold indicates that MTMF will be more useful in detecting areas with higher concentrations of </a:t>
            </a:r>
            <a:r>
              <a:rPr lang="en-US" sz="1200" kern="1200" dirty="0" err="1">
                <a:solidFill>
                  <a:schemeClr val="tx1"/>
                </a:solidFill>
                <a:effectLst/>
                <a:latin typeface="+mn-lt"/>
                <a:ea typeface="+mn-ea"/>
                <a:cs typeface="+mn-cs"/>
              </a:rPr>
              <a:t>buffelgrass</a:t>
            </a:r>
            <a:r>
              <a:rPr lang="en-US" sz="1200" kern="1200" dirty="0">
                <a:solidFill>
                  <a:schemeClr val="tx1"/>
                </a:solidFill>
                <a:effectLst/>
                <a:latin typeface="+mn-lt"/>
                <a:ea typeface="+mn-ea"/>
                <a:cs typeface="+mn-cs"/>
              </a:rPr>
              <a:t> (though with the spatial resolution in mind this could really be a couple of big plants). The difference in kappa coefficient values between images taken during January and February, which is the middle of the cool season, and October, just after the summer monsoonal rains, indicate that there may be seasonal effects on the classification accuracy. Accurate polygon field data (or target field data) was necessary to fully validate the modeled results.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 https://www.nps.gov/orpi/learn/nature/biosphere.htm</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19006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Clare metrics appear to detect dynamics occurring at Organ Pipe between NDVI and water balance</a:t>
            </a:r>
            <a:r>
              <a:rPr lang="en-US" baseline="0" dirty="0"/>
              <a:t> variables</a:t>
            </a:r>
            <a:r>
              <a:rPr lang="en-US" dirty="0"/>
              <a:t>. We observed that the correlation between Change</a:t>
            </a:r>
            <a:r>
              <a:rPr lang="en-US" baseline="0" dirty="0"/>
              <a:t> in NDVI and precipitation were strong even after only 24 and 32 days of accumulated vegetation indicating that </a:t>
            </a:r>
            <a:r>
              <a:rPr lang="en-US" baseline="0" dirty="0" err="1"/>
              <a:t>CLaRe</a:t>
            </a:r>
            <a:r>
              <a:rPr lang="en-US" baseline="0" dirty="0"/>
              <a:t> may be picking up the impact of </a:t>
            </a:r>
            <a:r>
              <a:rPr lang="en-US" baseline="0" dirty="0" err="1"/>
              <a:t>buffelgrass</a:t>
            </a:r>
            <a:r>
              <a:rPr lang="en-US" baseline="0" dirty="0"/>
              <a:t>. Native vegetation is higher correlated with longer accumulation periods. The addition of evapotranspiration strengthen correlations at shorter lag times indicating that more variables than just precipitation might be necessary to properly identify </a:t>
            </a:r>
            <a:r>
              <a:rPr lang="en-US" baseline="0" dirty="0" err="1"/>
              <a:t>buffelgrass</a:t>
            </a:r>
            <a:r>
              <a:rPr lang="en-US" baseline="0" dirty="0"/>
              <a:t> locations in a desert landscape.</a:t>
            </a:r>
            <a:endParaRPr lang="en-US" dirty="0"/>
          </a:p>
          <a:p>
            <a:endParaRPr lang="en-US" baseline="0" dirty="0"/>
          </a:p>
          <a:p>
            <a:endParaRPr lang="en-US" baseline="0" dirty="0"/>
          </a:p>
          <a:p>
            <a:r>
              <a:rPr lang="en-US" dirty="0"/>
              <a:t>Image Source: Erika Higa</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79549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Future</a:t>
            </a:r>
            <a:r>
              <a:rPr lang="en-US" sz="1200" kern="1200" baseline="0" dirty="0">
                <a:solidFill>
                  <a:schemeClr val="tx1"/>
                </a:solidFill>
                <a:effectLst/>
                <a:latin typeface="+mn-lt"/>
                <a:ea typeface="+mn-ea"/>
                <a:cs typeface="+mn-cs"/>
              </a:rPr>
              <a:t> work must be done to further evaluate </a:t>
            </a:r>
            <a:r>
              <a:rPr lang="en-US" sz="1200" kern="1200" dirty="0" err="1">
                <a:solidFill>
                  <a:schemeClr val="tx1"/>
                </a:solidFill>
                <a:effectLst/>
                <a:latin typeface="+mn-lt"/>
                <a:ea typeface="+mn-ea"/>
                <a:cs typeface="+mn-cs"/>
              </a:rPr>
              <a:t>CLaRE</a:t>
            </a:r>
            <a:r>
              <a:rPr lang="en-US" sz="1200" kern="1200" dirty="0">
                <a:solidFill>
                  <a:schemeClr val="tx1"/>
                </a:solidFill>
                <a:effectLst/>
                <a:latin typeface="+mn-lt"/>
                <a:ea typeface="+mn-ea"/>
                <a:cs typeface="+mn-cs"/>
              </a:rPr>
              <a:t> and MTMF methods for </a:t>
            </a:r>
            <a:r>
              <a:rPr lang="en-US" sz="1200" kern="1200" dirty="0" err="1">
                <a:solidFill>
                  <a:schemeClr val="tx1"/>
                </a:solidFill>
                <a:effectLst/>
                <a:latin typeface="+mn-lt"/>
                <a:ea typeface="+mn-ea"/>
                <a:cs typeface="+mn-cs"/>
              </a:rPr>
              <a:t>bufflegrass</a:t>
            </a:r>
            <a:r>
              <a:rPr lang="en-US" sz="1200" kern="1200" dirty="0">
                <a:solidFill>
                  <a:schemeClr val="tx1"/>
                </a:solidFill>
                <a:effectLst/>
                <a:latin typeface="+mn-lt"/>
                <a:ea typeface="+mn-ea"/>
                <a:cs typeface="+mn-cs"/>
              </a:rPr>
              <a:t> detection. This work should include similar environmental conditions and much more detailed field</a:t>
            </a:r>
            <a:r>
              <a:rPr lang="en-US" sz="1200" kern="1200" baseline="0" dirty="0">
                <a:solidFill>
                  <a:schemeClr val="tx1"/>
                </a:solidFill>
                <a:effectLst/>
                <a:latin typeface="+mn-lt"/>
                <a:ea typeface="+mn-ea"/>
                <a:cs typeface="+mn-cs"/>
              </a:rPr>
              <a:t> data.</a:t>
            </a:r>
            <a:r>
              <a:rPr lang="en-US" sz="1200" kern="1200" dirty="0">
                <a:solidFill>
                  <a:schemeClr val="tx1"/>
                </a:solidFill>
                <a:effectLst/>
                <a:latin typeface="+mn-lt"/>
                <a:ea typeface="+mn-ea"/>
                <a:cs typeface="+mn-cs"/>
              </a:rPr>
              <a:t> MTMF</a:t>
            </a:r>
            <a:r>
              <a:rPr lang="en-US" sz="1200" kern="1200" baseline="0" dirty="0">
                <a:solidFill>
                  <a:schemeClr val="tx1"/>
                </a:solidFill>
                <a:effectLst/>
                <a:latin typeface="+mn-lt"/>
                <a:ea typeface="+mn-ea"/>
                <a:cs typeface="+mn-cs"/>
              </a:rPr>
              <a:t> should also be run on other years to test if a seasonal or monthly MF threshold exists that could be used by land managers. Testing could be done to see if correlation values are strengthen by isolating NDVI and environmental variables in the cool season. If </a:t>
            </a:r>
            <a:r>
              <a:rPr lang="en-US" sz="1200" kern="1200" baseline="0" dirty="0" err="1">
                <a:solidFill>
                  <a:schemeClr val="tx1"/>
                </a:solidFill>
                <a:effectLst/>
                <a:latin typeface="+mn-lt"/>
                <a:ea typeface="+mn-ea"/>
                <a:cs typeface="+mn-cs"/>
              </a:rPr>
              <a:t>buffelgrass</a:t>
            </a:r>
            <a:r>
              <a:rPr lang="en-US" sz="1200" kern="1200" baseline="0" dirty="0">
                <a:solidFill>
                  <a:schemeClr val="tx1"/>
                </a:solidFill>
                <a:effectLst/>
                <a:latin typeface="+mn-lt"/>
                <a:ea typeface="+mn-ea"/>
                <a:cs typeface="+mn-cs"/>
              </a:rPr>
              <a:t> is what is strengthening relationships, its ability to respond to precipitation at any point in time, unlike native vegetation adapted to monsoonal rain, should be further demonstrated.  Other water balance variables could also be included to further inform correlation values.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Source: https://www.nps.gov/media/photo/gallery.htm?id=01428A54-155D-451F-67F8FA15C89C4849</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379927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would like to acknowledge our science advisor Dr. Natasha Stavros for her guidance in our research and methodology. Jeanne Taylor provided field data that we were fortunate to use in our project. We would also like to thank our project partners Dana Backer, Dr. Seth Munson, and Dr. </a:t>
            </a:r>
            <a:r>
              <a:rPr lang="en-US" sz="1200" kern="1200" dirty="0" err="1">
                <a:solidFill>
                  <a:schemeClr val="tx1"/>
                </a:solidFill>
                <a:effectLst/>
                <a:latin typeface="+mn-lt"/>
                <a:ea typeface="+mn-ea"/>
                <a:cs typeface="+mn-cs"/>
              </a:rPr>
              <a:t>Temuulen</a:t>
            </a:r>
            <a:r>
              <a:rPr lang="en-US" sz="1200" kern="1200" dirty="0">
                <a:solidFill>
                  <a:schemeClr val="tx1"/>
                </a:solidFill>
                <a:effectLst/>
                <a:latin typeface="+mn-lt"/>
                <a:ea typeface="+mn-ea"/>
                <a:cs typeface="+mn-cs"/>
              </a:rPr>
              <a:t> Sankey for answering our questions and sharing their knowledge. We would especially like to thank Dr. Cynthia Wallace for her enthusiasm</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support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throughout the term. We would like to thank Ben Holt for making this project possible through the DEVELOP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and we would like to open the door to any questions you may have.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387215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Buffelgrass </a:t>
            </a:r>
            <a:r>
              <a:rPr lang="en-US" sz="1200" b="0" dirty="0">
                <a:solidFill>
                  <a:schemeClr val="bg2">
                    <a:lumMod val="50000"/>
                  </a:schemeClr>
                </a:solidFill>
              </a:rPr>
              <a:t>alters</a:t>
            </a:r>
            <a:r>
              <a:rPr lang="en-US" sz="1200" b="1" dirty="0">
                <a:solidFill>
                  <a:schemeClr val="bg2">
                    <a:lumMod val="50000"/>
                  </a:schemeClr>
                </a:solidFill>
              </a:rPr>
              <a:t> </a:t>
            </a:r>
            <a:r>
              <a:rPr lang="en-US" sz="1200" dirty="0">
                <a:solidFill>
                  <a:schemeClr val="bg2">
                    <a:lumMod val="50000"/>
                  </a:schemeClr>
                </a:solidFill>
              </a:rPr>
              <a:t>local ecosystems of the Sonoran Desert.  </a:t>
            </a:r>
            <a:r>
              <a:rPr lang="en-US" baseline="0" dirty="0"/>
              <a:t>Buffelgrass fills in spaces normally barren in the desert landscape via a root system that enables it to outcompete native plants for nutrients and respond to precipitation events faster. By filling in these spaces the plant forms a dense mat as seen in this picture. The plant burns extremely easily and extremely hot, causing more frequent and severe wildfires. Changes in the fire regime damage native ecosystems not adapted to these conditions and threaten human populations in the Sonoran Desert. </a:t>
            </a:r>
          </a:p>
          <a:p>
            <a:endParaRPr lang="en-US" dirty="0"/>
          </a:p>
          <a:p>
            <a:endParaRPr lang="en-US" dirty="0"/>
          </a:p>
          <a:p>
            <a:r>
              <a:rPr lang="en-US" dirty="0"/>
              <a:t>Image Source: https://www.nps.gov/sagu/learn/nature/buffelgrass.ht</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9511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objective of this project is to improve the capacity of the NPS to detect and monitor </a:t>
            </a:r>
            <a:r>
              <a:rPr lang="en-US" baseline="0" dirty="0" err="1"/>
              <a:t>buffelgrass</a:t>
            </a:r>
            <a:r>
              <a:rPr lang="en-US" baseline="0" dirty="0"/>
              <a:t> infestations utilizing NASA Earth Observations and remote sensing techniques. Remote sensing would expand the spatial extent of surveys and decreases costs.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objective was to investigate the effectiveness of the </a:t>
            </a:r>
            <a:r>
              <a:rPr lang="en-US" sz="1200" kern="1200" dirty="0" err="1">
                <a:solidFill>
                  <a:schemeClr val="tx1"/>
                </a:solidFill>
                <a:effectLst/>
                <a:latin typeface="+mn-lt"/>
                <a:ea typeface="+mn-ea"/>
                <a:cs typeface="+mn-cs"/>
              </a:rPr>
              <a:t>CLaRe</a:t>
            </a:r>
            <a:r>
              <a:rPr lang="en-US" sz="1200" kern="1200" dirty="0">
                <a:solidFill>
                  <a:schemeClr val="tx1"/>
                </a:solidFill>
                <a:effectLst/>
                <a:latin typeface="+mn-lt"/>
                <a:ea typeface="+mn-ea"/>
                <a:cs typeface="+mn-cs"/>
              </a:rPr>
              <a:t> and MTMF metrics,</a:t>
            </a:r>
            <a:r>
              <a:rPr lang="en-US" sz="1200" kern="1200" baseline="0" dirty="0">
                <a:solidFill>
                  <a:schemeClr val="tx1"/>
                </a:solidFill>
                <a:effectLst/>
                <a:latin typeface="+mn-lt"/>
                <a:ea typeface="+mn-ea"/>
                <a:cs typeface="+mn-cs"/>
              </a:rPr>
              <a:t> the two methodologies provided by our partners,</a:t>
            </a:r>
            <a:r>
              <a:rPr lang="en-US" sz="1200" kern="1200" dirty="0">
                <a:solidFill>
                  <a:schemeClr val="tx1"/>
                </a:solidFill>
                <a:effectLst/>
                <a:latin typeface="+mn-lt"/>
                <a:ea typeface="+mn-ea"/>
                <a:cs typeface="+mn-cs"/>
              </a:rPr>
              <a:t> for </a:t>
            </a:r>
            <a:r>
              <a:rPr lang="en-US" sz="1200" kern="1200" dirty="0" err="1">
                <a:solidFill>
                  <a:schemeClr val="tx1"/>
                </a:solidFill>
                <a:effectLst/>
                <a:latin typeface="+mn-lt"/>
                <a:ea typeface="+mn-ea"/>
                <a:cs typeface="+mn-cs"/>
              </a:rPr>
              <a:t>bufflegrass</a:t>
            </a:r>
            <a:r>
              <a:rPr lang="en-US" sz="1200" kern="1200" dirty="0">
                <a:solidFill>
                  <a:schemeClr val="tx1"/>
                </a:solidFill>
                <a:effectLst/>
                <a:latin typeface="+mn-lt"/>
                <a:ea typeface="+mn-ea"/>
                <a:cs typeface="+mn-cs"/>
              </a:rPr>
              <a:t> detection.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Lastly, we aimed to create classification maps to show the presence and absence of </a:t>
            </a:r>
            <a:r>
              <a:rPr lang="en-US" sz="1200" kern="1200" baseline="0" dirty="0" err="1">
                <a:solidFill>
                  <a:schemeClr val="tx1"/>
                </a:solidFill>
                <a:effectLst/>
                <a:latin typeface="+mn-lt"/>
                <a:ea typeface="+mn-ea"/>
                <a:cs typeface="+mn-cs"/>
              </a:rPr>
              <a:t>buffelgrass</a:t>
            </a:r>
            <a:r>
              <a:rPr lang="en-US" sz="1200" kern="1200" baseline="0" dirty="0">
                <a:solidFill>
                  <a:schemeClr val="tx1"/>
                </a:solidFill>
                <a:effectLst/>
                <a:latin typeface="+mn-lt"/>
                <a:ea typeface="+mn-ea"/>
                <a:cs typeface="+mn-cs"/>
              </a:rPr>
              <a:t> to track the growth and spread within their parks and plan education efforts.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Image Credit: https://</a:t>
            </a:r>
            <a:r>
              <a:rPr lang="en-US" sz="1200" kern="1200" baseline="0" dirty="0" err="1">
                <a:solidFill>
                  <a:schemeClr val="tx1"/>
                </a:solidFill>
                <a:effectLst/>
                <a:latin typeface="+mn-lt"/>
                <a:ea typeface="+mn-ea"/>
                <a:cs typeface="+mn-cs"/>
              </a:rPr>
              <a:t>www.nps.gov</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sagu</a:t>
            </a:r>
            <a:r>
              <a:rPr lang="en-US" sz="1200" kern="1200" baseline="0" dirty="0">
                <a:solidFill>
                  <a:schemeClr val="tx1"/>
                </a:solidFill>
                <a:effectLst/>
                <a:latin typeface="+mn-lt"/>
                <a:ea typeface="+mn-ea"/>
                <a:cs typeface="+mn-cs"/>
              </a:rPr>
              <a:t>/learn/nature/invasive-</a:t>
            </a:r>
            <a:r>
              <a:rPr lang="en-US" sz="1200" kern="1200" baseline="0" dirty="0" err="1">
                <a:solidFill>
                  <a:schemeClr val="tx1"/>
                </a:solidFill>
                <a:effectLst/>
                <a:latin typeface="+mn-lt"/>
                <a:ea typeface="+mn-ea"/>
                <a:cs typeface="+mn-cs"/>
              </a:rPr>
              <a:t>plants.htm</a:t>
            </a:r>
            <a:endParaRPr lang="en-US" baseline="0" dirty="0"/>
          </a:p>
          <a:p>
            <a:endParaRPr lang="en-US" baseline="0" dirty="0"/>
          </a:p>
          <a:p>
            <a:r>
              <a:rPr lang="en-US" dirty="0"/>
              <a:t>Image Source: https://www.nps.gov/media/photo/gallery.htm?id=011B683D-155D-451F-67DB70F9CD0C5714</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5797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study</a:t>
            </a:r>
            <a:r>
              <a:rPr lang="en-US" baseline="0" dirty="0"/>
              <a:t> area for this project is Organ Pipe Cactus National Monument located in southern Arizona. </a:t>
            </a:r>
            <a:r>
              <a:rPr lang="en-US" sz="1200" kern="1200" dirty="0">
                <a:solidFill>
                  <a:schemeClr val="tx1"/>
                </a:solidFill>
                <a:effectLst/>
                <a:latin typeface="+mn-lt"/>
                <a:ea typeface="+mn-ea"/>
                <a:cs typeface="+mn-cs"/>
              </a:rPr>
              <a:t>Organ Pipe Cactus National Monument covers 516 square miles of the Sonoran Desert. </a:t>
            </a:r>
            <a:r>
              <a:rPr lang="en-US" sz="1200" kern="1200" baseline="0" dirty="0">
                <a:solidFill>
                  <a:schemeClr val="tx1"/>
                </a:solidFill>
                <a:effectLst/>
                <a:latin typeface="+mn-lt"/>
                <a:ea typeface="+mn-ea"/>
                <a:cs typeface="+mn-cs"/>
              </a:rPr>
              <a:t> </a:t>
            </a:r>
            <a:r>
              <a:rPr lang="en-US" baseline="0" dirty="0"/>
              <a:t> The study period is 2009 -2012 corresponding to available field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Base map Source: </a:t>
            </a:r>
            <a:r>
              <a:rPr lang="en-US" sz="1200" kern="1200" dirty="0" err="1">
                <a:solidFill>
                  <a:schemeClr val="tx1"/>
                </a:solidFill>
                <a:effectLst/>
                <a:latin typeface="+mn-lt"/>
                <a:ea typeface="+mn-ea"/>
                <a:cs typeface="+mn-cs"/>
              </a:rPr>
              <a:t>Esri</a:t>
            </a:r>
            <a:r>
              <a:rPr lang="en-US" sz="1200" kern="1200" dirty="0">
                <a:solidFill>
                  <a:schemeClr val="tx1"/>
                </a:solidFill>
                <a:effectLst/>
                <a:latin typeface="+mn-lt"/>
                <a:ea typeface="+mn-ea"/>
                <a:cs typeface="+mn-cs"/>
              </a:rPr>
              <a:t>, HERE, </a:t>
            </a:r>
            <a:r>
              <a:rPr lang="en-US" sz="1200" kern="1200" dirty="0" err="1">
                <a:solidFill>
                  <a:schemeClr val="tx1"/>
                </a:solidFill>
                <a:effectLst/>
                <a:latin typeface="+mn-lt"/>
                <a:ea typeface="+mn-ea"/>
                <a:cs typeface="+mn-cs"/>
              </a:rPr>
              <a:t>DeLorme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Intermap</a:t>
            </a:r>
            <a:r>
              <a:rPr lang="en-US" sz="1200" kern="1200" dirty="0">
                <a:solidFill>
                  <a:schemeClr val="tx1"/>
                </a:solidFill>
                <a:effectLst/>
                <a:latin typeface="+mn-lt"/>
                <a:ea typeface="+mn-ea"/>
                <a:cs typeface="+mn-cs"/>
              </a:rPr>
              <a:t>, increment P Corp., GEBCO, USGS, FAO, NPS, NRCAN, </a:t>
            </a:r>
            <a:r>
              <a:rPr lang="en-US" sz="1200" kern="1200" dirty="0" err="1">
                <a:solidFill>
                  <a:schemeClr val="tx1"/>
                </a:solidFill>
                <a:effectLst/>
                <a:latin typeface="+mn-lt"/>
                <a:ea typeface="+mn-ea"/>
                <a:cs typeface="+mn-cs"/>
              </a:rPr>
              <a:t>GeoBase</a:t>
            </a:r>
            <a:r>
              <a:rPr lang="en-US" sz="1200" kern="1200" dirty="0">
                <a:solidFill>
                  <a:schemeClr val="tx1"/>
                </a:solidFill>
                <a:effectLst/>
                <a:latin typeface="+mn-lt"/>
                <a:ea typeface="+mn-ea"/>
                <a:cs typeface="+mn-cs"/>
              </a:rPr>
              <a:t>, IGN, </a:t>
            </a:r>
            <a:r>
              <a:rPr lang="en-US" sz="1200" kern="1200" dirty="0" err="1">
                <a:solidFill>
                  <a:schemeClr val="tx1"/>
                </a:solidFill>
                <a:effectLst/>
                <a:latin typeface="+mn-lt"/>
                <a:ea typeface="+mn-ea"/>
                <a:cs typeface="+mn-cs"/>
              </a:rPr>
              <a:t>Kadaster</a:t>
            </a:r>
            <a:r>
              <a:rPr lang="en-US" sz="1200" kern="1200" dirty="0">
                <a:solidFill>
                  <a:schemeClr val="tx1"/>
                </a:solidFill>
                <a:effectLst/>
                <a:latin typeface="+mn-lt"/>
                <a:ea typeface="+mn-ea"/>
                <a:cs typeface="+mn-cs"/>
              </a:rPr>
              <a:t> NL, Ordnance Survey, </a:t>
            </a:r>
            <a:r>
              <a:rPr lang="en-US" sz="1200" kern="1200" dirty="0" err="1">
                <a:solidFill>
                  <a:schemeClr val="tx1"/>
                </a:solidFill>
                <a:effectLst/>
                <a:latin typeface="+mn-lt"/>
                <a:ea typeface="+mn-ea"/>
                <a:cs typeface="+mn-cs"/>
              </a:rPr>
              <a:t>Esri</a:t>
            </a:r>
            <a:r>
              <a:rPr lang="en-US" sz="1200" kern="1200" dirty="0">
                <a:solidFill>
                  <a:schemeClr val="tx1"/>
                </a:solidFill>
                <a:effectLst/>
                <a:latin typeface="+mn-lt"/>
                <a:ea typeface="+mn-ea"/>
                <a:cs typeface="+mn-cs"/>
              </a:rPr>
              <a:t> Japan, METI, </a:t>
            </a:r>
            <a:r>
              <a:rPr lang="en-US" sz="1200" kern="1200" dirty="0" err="1">
                <a:solidFill>
                  <a:schemeClr val="tx1"/>
                </a:solidFill>
                <a:effectLst/>
                <a:latin typeface="+mn-lt"/>
                <a:ea typeface="+mn-ea"/>
                <a:cs typeface="+mn-cs"/>
              </a:rPr>
              <a:t>Esri</a:t>
            </a:r>
            <a:r>
              <a:rPr lang="en-US" sz="1200" kern="1200" dirty="0">
                <a:solidFill>
                  <a:schemeClr val="tx1"/>
                </a:solidFill>
                <a:effectLst/>
                <a:latin typeface="+mn-lt"/>
                <a:ea typeface="+mn-ea"/>
                <a:cs typeface="+mn-cs"/>
              </a:rPr>
              <a:t> China (Hong Kong), </a:t>
            </a:r>
            <a:r>
              <a:rPr lang="en-US" sz="1200" kern="1200" dirty="0" err="1">
                <a:solidFill>
                  <a:schemeClr val="tx1"/>
                </a:solidFill>
                <a:effectLst/>
                <a:latin typeface="+mn-lt"/>
                <a:ea typeface="+mn-ea"/>
                <a:cs typeface="+mn-cs"/>
              </a:rPr>
              <a:t>swisstopo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MapmyIndia</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OpenStreetMap</a:t>
            </a:r>
            <a:r>
              <a:rPr lang="en-US" sz="1200" kern="1200" dirty="0">
                <a:solidFill>
                  <a:schemeClr val="tx1"/>
                </a:solidFill>
                <a:effectLst/>
                <a:latin typeface="+mn-lt"/>
                <a:ea typeface="+mn-ea"/>
                <a:cs typeface="+mn-cs"/>
              </a:rPr>
              <a:t> contributors, and the GIS User Community </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5502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Data acquisition for this project focused on the Moderate Resolution Imaging </a:t>
            </a:r>
            <a:r>
              <a:rPr lang="en-US" baseline="0" dirty="0" err="1"/>
              <a:t>Spectroradiometer</a:t>
            </a:r>
            <a:r>
              <a:rPr lang="en-US" baseline="0" dirty="0"/>
              <a:t> aboard the Aqua and Terra satellites. Normalized Difference Vegetation Index (NDVI) values were calculated from 8-day composite MODIS images. Gross Primary Productivity and Evapotranspiration data derived from MODIS was downloaded from the University of Montana, also at an 8-day scale.</a:t>
            </a:r>
          </a:p>
          <a:p>
            <a:endParaRPr lang="en-US" baseline="0" dirty="0"/>
          </a:p>
          <a:p>
            <a:r>
              <a:rPr lang="en-US" dirty="0"/>
              <a:t>Image Source:  https://www.nasa.gov/directorates/heo/scan/services/missions/earth/Terra.html</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8397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Daily</a:t>
            </a:r>
            <a:r>
              <a:rPr lang="en-US" baseline="0" dirty="0"/>
              <a:t> p</a:t>
            </a:r>
            <a:r>
              <a:rPr lang="en-US" dirty="0"/>
              <a:t>recipitation data was downloaded from the PRISM Cli</a:t>
            </a:r>
            <a:r>
              <a:rPr lang="en-US" baseline="0" dirty="0"/>
              <a:t>mate Group out of Oregon State University. 8-day accumulation rasters were created with Python code to correspond to MODIS 8-day NDVI data. Accumulation </a:t>
            </a:r>
            <a:r>
              <a:rPr lang="en-US" baseline="0" dirty="0" err="1"/>
              <a:t>rasters</a:t>
            </a:r>
            <a:r>
              <a:rPr lang="en-US" baseline="0" dirty="0"/>
              <a:t> were also made to test precipitation lag times of 8 to 64 days. </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03725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WorldView-2, a commercial satellite</a:t>
            </a:r>
            <a:r>
              <a:rPr lang="en-US" baseline="0" dirty="0"/>
              <a:t> with resolution up to 0.46 meters, was also downloaded. Images were available only in 2012, and only covering a portion of the park.</a:t>
            </a:r>
          </a:p>
          <a:p>
            <a:endParaRPr lang="en-US" baseline="0" dirty="0"/>
          </a:p>
          <a:p>
            <a:r>
              <a:rPr lang="en-US" dirty="0"/>
              <a:t>Image Source: http://www.satimagingcorp.com/satellite-sensors/worldview-2/</a:t>
            </a: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85505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
        <p:nvSpPr>
          <p:cNvPr id="11" name="contract info"/>
          <p:cNvSpPr/>
          <p:nvPr userDrawn="1"/>
        </p:nvSpPr>
        <p:spPr>
          <a:xfrm>
            <a:off x="0" y="6566239"/>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0518" t="1274" r="10706" b="1528"/>
          <a:stretch/>
        </p:blipFill>
        <p:spPr>
          <a:xfrm>
            <a:off x="5698523" y="675212"/>
            <a:ext cx="2150076" cy="303152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 t="1884" r="60812" b="1976"/>
          <a:stretch/>
        </p:blipFill>
        <p:spPr>
          <a:xfrm>
            <a:off x="3486561" y="-1"/>
            <a:ext cx="2238497" cy="308919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1"/>
            <a:ext cx="8134274" cy="6927575"/>
          </a:xfrm>
          <a:prstGeom prst="rect">
            <a:avLst/>
          </a:prstGeom>
        </p:spPr>
      </p:pic>
      <p:sp>
        <p:nvSpPr>
          <p:cNvPr id="18" name="Text Placeholder 18"/>
          <p:cNvSpPr txBox="1">
            <a:spLocks/>
          </p:cNvSpPr>
          <p:nvPr/>
        </p:nvSpPr>
        <p:spPr>
          <a:xfrm>
            <a:off x="7954619" y="4029093"/>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Natalie Queally</a:t>
            </a:r>
          </a:p>
        </p:txBody>
      </p:sp>
      <p:sp>
        <p:nvSpPr>
          <p:cNvPr id="19" name="Text Placeholder 19"/>
          <p:cNvSpPr txBox="1">
            <a:spLocks/>
          </p:cNvSpPr>
          <p:nvPr/>
        </p:nvSpPr>
        <p:spPr>
          <a:xfrm>
            <a:off x="7962862"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Nick Rousseau</a:t>
            </a:r>
          </a:p>
        </p:txBody>
      </p:sp>
      <p:sp>
        <p:nvSpPr>
          <p:cNvPr id="20" name="Text Placeholder 20"/>
          <p:cNvSpPr txBox="1">
            <a:spLocks/>
          </p:cNvSpPr>
          <p:nvPr/>
        </p:nvSpPr>
        <p:spPr>
          <a:xfrm>
            <a:off x="7962857" y="4802267"/>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Erika Higa</a:t>
            </a:r>
          </a:p>
        </p:txBody>
      </p:sp>
      <p:sp>
        <p:nvSpPr>
          <p:cNvPr id="13" name="TextBox 12"/>
          <p:cNvSpPr txBox="1"/>
          <p:nvPr/>
        </p:nvSpPr>
        <p:spPr>
          <a:xfrm>
            <a:off x="1257906" y="3293209"/>
            <a:ext cx="5047113"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SOUTHERN ARIZONA ECOLOGICAL FORECASTING</a:t>
            </a:r>
          </a:p>
        </p:txBody>
      </p:sp>
      <p:sp>
        <p:nvSpPr>
          <p:cNvPr id="14" name="Title 16"/>
          <p:cNvSpPr txBox="1">
            <a:spLocks/>
          </p:cNvSpPr>
          <p:nvPr/>
        </p:nvSpPr>
        <p:spPr>
          <a:xfrm>
            <a:off x="977431" y="4381949"/>
            <a:ext cx="5726097" cy="5637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Century Gothic" panose="020B0502020202020204" pitchFamily="34" charset="0"/>
              </a:rPr>
              <a:t>Detecting and Monitoring Invasive Buffelgrass in the National Parks of Southwestern Arizona</a:t>
            </a:r>
          </a:p>
        </p:txBody>
      </p:sp>
      <p:sp>
        <p:nvSpPr>
          <p:cNvPr id="15" name="Text Placeholder 17"/>
          <p:cNvSpPr txBox="1">
            <a:spLocks/>
          </p:cNvSpPr>
          <p:nvPr/>
        </p:nvSpPr>
        <p:spPr>
          <a:xfrm>
            <a:off x="7963771" y="3194614"/>
            <a:ext cx="2985880" cy="19823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Molly Spater (Project Lead)</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stCxn id="48" idx="6"/>
            <a:endCxn id="61" idx="2"/>
          </p:cNvCxnSpPr>
          <p:nvPr/>
        </p:nvCxnSpPr>
        <p:spPr>
          <a:xfrm>
            <a:off x="7345713" y="2334551"/>
            <a:ext cx="2208444" cy="0"/>
          </a:xfrm>
          <a:prstGeom prst="line">
            <a:avLst/>
          </a:prstGeom>
          <a:ln w="342900">
            <a:solidFill>
              <a:srgbClr val="21875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58" idx="6"/>
            <a:endCxn id="62" idx="2"/>
          </p:cNvCxnSpPr>
          <p:nvPr/>
        </p:nvCxnSpPr>
        <p:spPr>
          <a:xfrm flipV="1">
            <a:off x="7254824" y="5678360"/>
            <a:ext cx="2263545" cy="19878"/>
          </a:xfrm>
          <a:prstGeom prst="line">
            <a:avLst/>
          </a:prstGeom>
          <a:ln w="342900">
            <a:solidFill>
              <a:srgbClr val="218754"/>
            </a:solidFill>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58" idx="2"/>
          </p:cNvCxnSpPr>
          <p:nvPr/>
        </p:nvCxnSpPr>
        <p:spPr>
          <a:xfrm>
            <a:off x="1556683" y="4043238"/>
            <a:ext cx="3850657" cy="1655000"/>
          </a:xfrm>
          <a:prstGeom prst="curvedConnector3">
            <a:avLst>
              <a:gd name="adj1" fmla="val 53250"/>
            </a:avLst>
          </a:prstGeom>
          <a:ln w="342900">
            <a:solidFill>
              <a:srgbClr val="218754"/>
            </a:solidFill>
          </a:ln>
        </p:spPr>
        <p:style>
          <a:lnRef idx="1">
            <a:schemeClr val="accent1"/>
          </a:lnRef>
          <a:fillRef idx="0">
            <a:schemeClr val="accent1"/>
          </a:fillRef>
          <a:effectRef idx="0">
            <a:schemeClr val="accent1"/>
          </a:effectRef>
          <a:fontRef idx="minor">
            <a:schemeClr val="tx1"/>
          </a:fontRef>
        </p:style>
      </p:cxnSp>
      <p:sp>
        <p:nvSpPr>
          <p:cNvPr id="58" name="Flowchart: Connector 57"/>
          <p:cNvSpPr/>
          <p:nvPr/>
        </p:nvSpPr>
        <p:spPr>
          <a:xfrm>
            <a:off x="5407340" y="4788754"/>
            <a:ext cx="1847484" cy="1818968"/>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751118" y="2114617"/>
            <a:ext cx="1287557" cy="400110"/>
          </a:xfrm>
          <a:prstGeom prst="rect">
            <a:avLst/>
          </a:prstGeom>
          <a:noFill/>
          <a:ln>
            <a:noFill/>
          </a:ln>
        </p:spPr>
        <p:txBody>
          <a:bodyPr wrap="square" rtlCol="0">
            <a:spAutoFit/>
          </a:bodyPr>
          <a:lstStyle/>
          <a:p>
            <a:pPr algn="ctr"/>
            <a:r>
              <a:rPr lang="en-US" sz="2000" b="1" dirty="0"/>
              <a:t>WV-2</a:t>
            </a:r>
          </a:p>
        </p:txBody>
      </p:sp>
      <p:sp>
        <p:nvSpPr>
          <p:cNvPr id="7" name="Text Placeholder 2"/>
          <p:cNvSpPr txBox="1">
            <a:spLocks/>
          </p:cNvSpPr>
          <p:nvPr/>
        </p:nvSpPr>
        <p:spPr>
          <a:xfrm>
            <a:off x="1692809" y="561345"/>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cxnSp>
        <p:nvCxnSpPr>
          <p:cNvPr id="50" name="Straight Arrow Connector 49"/>
          <p:cNvCxnSpPr/>
          <p:nvPr/>
        </p:nvCxnSpPr>
        <p:spPr>
          <a:xfrm>
            <a:off x="10576290" y="5222192"/>
            <a:ext cx="37559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736565" y="2334550"/>
            <a:ext cx="238242"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48" idx="2"/>
          </p:cNvCxnSpPr>
          <p:nvPr/>
        </p:nvCxnSpPr>
        <p:spPr>
          <a:xfrm flipV="1">
            <a:off x="1692809" y="2334551"/>
            <a:ext cx="3805420" cy="1744174"/>
          </a:xfrm>
          <a:prstGeom prst="curvedConnector3">
            <a:avLst>
              <a:gd name="adj1" fmla="val 50000"/>
            </a:avLst>
          </a:prstGeom>
          <a:ln w="342900">
            <a:solidFill>
              <a:srgbClr val="218754"/>
            </a:solidFill>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5498229" y="1425067"/>
            <a:ext cx="1847484" cy="1818968"/>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685898" y="1826719"/>
            <a:ext cx="1491438" cy="1015663"/>
          </a:xfrm>
          <a:prstGeom prst="rect">
            <a:avLst/>
          </a:prstGeom>
          <a:noFill/>
        </p:spPr>
        <p:txBody>
          <a:bodyPr wrap="square" rtlCol="0">
            <a:spAutoFit/>
          </a:bodyPr>
          <a:lstStyle/>
          <a:p>
            <a:pPr algn="ctr"/>
            <a:r>
              <a:rPr lang="en-US" sz="2000" dirty="0">
                <a:solidFill>
                  <a:schemeClr val="bg2">
                    <a:lumMod val="50000"/>
                  </a:schemeClr>
                </a:solidFill>
              </a:rPr>
              <a:t>Spectral </a:t>
            </a:r>
          </a:p>
          <a:p>
            <a:pPr algn="ctr"/>
            <a:r>
              <a:rPr lang="en-US" sz="2000" dirty="0">
                <a:solidFill>
                  <a:schemeClr val="bg2">
                    <a:lumMod val="50000"/>
                  </a:schemeClr>
                </a:solidFill>
              </a:rPr>
              <a:t>Based</a:t>
            </a:r>
          </a:p>
          <a:p>
            <a:pPr algn="ctr"/>
            <a:r>
              <a:rPr lang="en-US" sz="2000" dirty="0">
                <a:solidFill>
                  <a:schemeClr val="bg2">
                    <a:lumMod val="50000"/>
                  </a:schemeClr>
                </a:solidFill>
              </a:rPr>
              <a:t>Technique</a:t>
            </a:r>
          </a:p>
        </p:txBody>
      </p:sp>
      <p:sp>
        <p:nvSpPr>
          <p:cNvPr id="53" name="TextBox 52"/>
          <p:cNvSpPr txBox="1"/>
          <p:nvPr/>
        </p:nvSpPr>
        <p:spPr>
          <a:xfrm>
            <a:off x="5195900" y="5190405"/>
            <a:ext cx="2270364" cy="1015663"/>
          </a:xfrm>
          <a:prstGeom prst="rect">
            <a:avLst/>
          </a:prstGeom>
          <a:noFill/>
        </p:spPr>
        <p:txBody>
          <a:bodyPr wrap="square" rtlCol="0">
            <a:spAutoFit/>
          </a:bodyPr>
          <a:lstStyle/>
          <a:p>
            <a:pPr algn="ctr"/>
            <a:r>
              <a:rPr lang="en-US" sz="2000" dirty="0">
                <a:solidFill>
                  <a:schemeClr val="bg2">
                    <a:lumMod val="50000"/>
                  </a:schemeClr>
                </a:solidFill>
              </a:rPr>
              <a:t>Spatial</a:t>
            </a:r>
          </a:p>
          <a:p>
            <a:pPr algn="ctr"/>
            <a:r>
              <a:rPr lang="en-US" sz="2000" dirty="0">
                <a:solidFill>
                  <a:schemeClr val="bg2">
                    <a:lumMod val="50000"/>
                  </a:schemeClr>
                </a:solidFill>
              </a:rPr>
              <a:t>Correlation</a:t>
            </a:r>
          </a:p>
          <a:p>
            <a:pPr algn="ctr"/>
            <a:r>
              <a:rPr lang="en-US" sz="2000" dirty="0">
                <a:solidFill>
                  <a:schemeClr val="bg2">
                    <a:lumMod val="50000"/>
                  </a:schemeClr>
                </a:solidFill>
              </a:rPr>
              <a:t>Technique</a:t>
            </a:r>
          </a:p>
        </p:txBody>
      </p:sp>
      <p:cxnSp>
        <p:nvCxnSpPr>
          <p:cNvPr id="19" name="Straight Arrow Connector 18"/>
          <p:cNvCxnSpPr/>
          <p:nvPr/>
        </p:nvCxnSpPr>
        <p:spPr>
          <a:xfrm>
            <a:off x="8786555" y="2334550"/>
            <a:ext cx="30252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Flowchart: Connector 60"/>
          <p:cNvSpPr/>
          <p:nvPr/>
        </p:nvSpPr>
        <p:spPr>
          <a:xfrm>
            <a:off x="9554157" y="1425067"/>
            <a:ext cx="1847484" cy="1818968"/>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Connector 61"/>
          <p:cNvSpPr/>
          <p:nvPr/>
        </p:nvSpPr>
        <p:spPr>
          <a:xfrm>
            <a:off x="9518369" y="4768876"/>
            <a:ext cx="1847484" cy="1818968"/>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775899" y="1518943"/>
            <a:ext cx="1437554" cy="1631216"/>
          </a:xfrm>
          <a:prstGeom prst="rect">
            <a:avLst/>
          </a:prstGeom>
          <a:noFill/>
        </p:spPr>
        <p:txBody>
          <a:bodyPr wrap="square" rtlCol="0">
            <a:spAutoFit/>
          </a:bodyPr>
          <a:lstStyle/>
          <a:p>
            <a:pPr algn="ctr"/>
            <a:r>
              <a:rPr lang="en-US" sz="2000" dirty="0">
                <a:solidFill>
                  <a:schemeClr val="bg2">
                    <a:lumMod val="50000"/>
                  </a:schemeClr>
                </a:solidFill>
              </a:rPr>
              <a:t>Mixture-Tuned Matched Filtering (MTMF)</a:t>
            </a:r>
          </a:p>
        </p:txBody>
      </p:sp>
      <p:sp>
        <p:nvSpPr>
          <p:cNvPr id="29" name="TextBox 28"/>
          <p:cNvSpPr txBox="1"/>
          <p:nvPr/>
        </p:nvSpPr>
        <p:spPr>
          <a:xfrm>
            <a:off x="9307810" y="4882629"/>
            <a:ext cx="2340179" cy="1631216"/>
          </a:xfrm>
          <a:prstGeom prst="rect">
            <a:avLst/>
          </a:prstGeom>
          <a:noFill/>
        </p:spPr>
        <p:txBody>
          <a:bodyPr wrap="square" rtlCol="0">
            <a:spAutoFit/>
          </a:bodyPr>
          <a:lstStyle/>
          <a:p>
            <a:pPr algn="ctr"/>
            <a:r>
              <a:rPr lang="en-US" sz="2000" dirty="0">
                <a:solidFill>
                  <a:schemeClr val="bg2">
                    <a:lumMod val="50000"/>
                  </a:schemeClr>
                </a:solidFill>
              </a:rPr>
              <a:t>Climate-Landscape Response (</a:t>
            </a:r>
            <a:r>
              <a:rPr lang="en-US" sz="2000" dirty="0" err="1">
                <a:solidFill>
                  <a:schemeClr val="bg2">
                    <a:lumMod val="50000"/>
                  </a:schemeClr>
                </a:solidFill>
              </a:rPr>
              <a:t>CLaRe</a:t>
            </a:r>
            <a:r>
              <a:rPr lang="en-US" sz="2000" dirty="0">
                <a:solidFill>
                  <a:schemeClr val="bg2">
                    <a:lumMod val="50000"/>
                  </a:schemeClr>
                </a:solidFill>
              </a:rPr>
              <a:t>) </a:t>
            </a:r>
          </a:p>
          <a:p>
            <a:pPr algn="ctr"/>
            <a:r>
              <a:rPr lang="en-US" sz="2000" dirty="0">
                <a:solidFill>
                  <a:schemeClr val="bg2">
                    <a:lumMod val="50000"/>
                  </a:schemeClr>
                </a:solidFill>
              </a:rPr>
              <a:t>Model</a:t>
            </a:r>
          </a:p>
        </p:txBody>
      </p:sp>
      <p:pic>
        <p:nvPicPr>
          <p:cNvPr id="30" name="Picture 29"/>
          <p:cNvPicPr>
            <a:picLocks noChangeAspect="1"/>
          </p:cNvPicPr>
          <p:nvPr/>
        </p:nvPicPr>
        <p:blipFill rotWithShape="1">
          <a:blip r:embed="rId3"/>
          <a:srcRect l="61035"/>
          <a:stretch/>
        </p:blipFill>
        <p:spPr>
          <a:xfrm>
            <a:off x="-2" y="1232452"/>
            <a:ext cx="2888394" cy="5526694"/>
          </a:xfrm>
          <a:prstGeom prst="rect">
            <a:avLst/>
          </a:prstGeom>
        </p:spPr>
      </p:pic>
      <p:sp>
        <p:nvSpPr>
          <p:cNvPr id="75" name="TextBox 74"/>
          <p:cNvSpPr txBox="1"/>
          <p:nvPr/>
        </p:nvSpPr>
        <p:spPr>
          <a:xfrm>
            <a:off x="7789141" y="5498181"/>
            <a:ext cx="1287557" cy="400110"/>
          </a:xfrm>
          <a:prstGeom prst="rect">
            <a:avLst/>
          </a:prstGeom>
          <a:noFill/>
          <a:ln>
            <a:noFill/>
          </a:ln>
        </p:spPr>
        <p:txBody>
          <a:bodyPr wrap="square" rtlCol="0">
            <a:spAutoFit/>
          </a:bodyPr>
          <a:lstStyle/>
          <a:p>
            <a:pPr algn="ctr"/>
            <a:r>
              <a:rPr lang="en-US" sz="2000" b="1" dirty="0"/>
              <a:t>MODIS</a:t>
            </a:r>
          </a:p>
        </p:txBody>
      </p:sp>
      <p:cxnSp>
        <p:nvCxnSpPr>
          <p:cNvPr id="76" name="Straight Connector 75"/>
          <p:cNvCxnSpPr/>
          <p:nvPr/>
        </p:nvCxnSpPr>
        <p:spPr>
          <a:xfrm>
            <a:off x="7709992" y="5698232"/>
            <a:ext cx="238242"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925433" y="5678358"/>
            <a:ext cx="302529"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0" y="6389814"/>
            <a:ext cx="2223686" cy="369332"/>
          </a:xfrm>
          <a:prstGeom prst="rect">
            <a:avLst/>
          </a:prstGeom>
          <a:noFill/>
        </p:spPr>
        <p:txBody>
          <a:bodyPr wrap="none" rtlCol="0">
            <a:spAutoFit/>
          </a:bodyPr>
          <a:lstStyle/>
          <a:p>
            <a:r>
              <a:rPr lang="en-US" dirty="0">
                <a:solidFill>
                  <a:schemeClr val="bg1"/>
                </a:solidFill>
              </a:rPr>
              <a:t>Image Credit: NPS</a:t>
            </a:r>
          </a:p>
        </p:txBody>
      </p:sp>
    </p:spTree>
    <p:extLst>
      <p:ext uri="{BB962C8B-B14F-4D97-AF65-F5344CB8AC3E}">
        <p14:creationId xmlns:p14="http://schemas.microsoft.com/office/powerpoint/2010/main" val="196636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68073" y="1900326"/>
            <a:ext cx="4791456" cy="3779553"/>
          </a:xfrm>
          <a:prstGeom prst="rect">
            <a:avLst/>
          </a:prstGeom>
        </p:spPr>
        <p:txBody>
          <a:bodyPr>
            <a:normAutofit/>
          </a:bodyPr>
          <a:lstStyle/>
          <a:p>
            <a:r>
              <a:rPr lang="en-US" sz="2400" b="1" dirty="0">
                <a:solidFill>
                  <a:srgbClr val="218754"/>
                </a:solidFill>
              </a:rPr>
              <a:t>MTMF = Mixture-Tuned Matched Filtering</a:t>
            </a:r>
          </a:p>
          <a:p>
            <a:endParaRPr lang="en-US" sz="2400" b="1" dirty="0">
              <a:solidFill>
                <a:schemeClr val="bg2">
                  <a:lumMod val="50000"/>
                </a:schemeClr>
              </a:solidFill>
            </a:endParaRPr>
          </a:p>
          <a:p>
            <a:r>
              <a:rPr lang="en-US" sz="2400" b="1" dirty="0">
                <a:solidFill>
                  <a:srgbClr val="218754"/>
                </a:solidFill>
              </a:rPr>
              <a:t>Subpixel, spectral-based </a:t>
            </a:r>
            <a:r>
              <a:rPr lang="en-US" sz="2400" dirty="0">
                <a:solidFill>
                  <a:schemeClr val="bg2">
                    <a:lumMod val="50000"/>
                  </a:schemeClr>
                </a:solidFill>
              </a:rPr>
              <a:t>analysis</a:t>
            </a:r>
          </a:p>
          <a:p>
            <a:endParaRPr lang="en-US" sz="2400" b="1" dirty="0">
              <a:solidFill>
                <a:schemeClr val="bg2">
                  <a:lumMod val="50000"/>
                </a:schemeClr>
              </a:solidFill>
            </a:endParaRPr>
          </a:p>
          <a:p>
            <a:r>
              <a:rPr lang="en-US" sz="2400" dirty="0">
                <a:solidFill>
                  <a:schemeClr val="bg2">
                    <a:lumMod val="50000"/>
                  </a:schemeClr>
                </a:solidFill>
              </a:rPr>
              <a:t>Incorporates field measurements of </a:t>
            </a:r>
            <a:r>
              <a:rPr lang="en-US" sz="2400" b="1" dirty="0">
                <a:solidFill>
                  <a:srgbClr val="218754"/>
                </a:solidFill>
              </a:rPr>
              <a:t>target spectra</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What is MTMF?</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208" t="8639" r="4578" b="7709"/>
          <a:stretch/>
        </p:blipFill>
        <p:spPr>
          <a:xfrm>
            <a:off x="220436" y="1824387"/>
            <a:ext cx="6552388" cy="3931433"/>
          </a:xfrm>
          <a:prstGeom prst="rect">
            <a:avLst/>
          </a:prstGeom>
        </p:spPr>
      </p:pic>
      <p:sp>
        <p:nvSpPr>
          <p:cNvPr id="6" name="Rectangle 5"/>
          <p:cNvSpPr/>
          <p:nvPr/>
        </p:nvSpPr>
        <p:spPr>
          <a:xfrm>
            <a:off x="416379" y="4253593"/>
            <a:ext cx="1061357" cy="92256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44286" y="4293699"/>
            <a:ext cx="1537607" cy="246221"/>
          </a:xfrm>
          <a:prstGeom prst="rect">
            <a:avLst/>
          </a:prstGeom>
          <a:noFill/>
        </p:spPr>
        <p:txBody>
          <a:bodyPr wrap="square" rtlCol="0">
            <a:spAutoFit/>
          </a:bodyPr>
          <a:lstStyle/>
          <a:p>
            <a:r>
              <a:rPr lang="en-US" sz="1000" dirty="0"/>
              <a:t>Buffelgrass</a:t>
            </a:r>
          </a:p>
        </p:txBody>
      </p:sp>
      <p:sp>
        <p:nvSpPr>
          <p:cNvPr id="10" name="TextBox 9"/>
          <p:cNvSpPr txBox="1"/>
          <p:nvPr/>
        </p:nvSpPr>
        <p:spPr>
          <a:xfrm>
            <a:off x="708932" y="4873362"/>
            <a:ext cx="1537607" cy="246221"/>
          </a:xfrm>
          <a:prstGeom prst="rect">
            <a:avLst/>
          </a:prstGeom>
          <a:noFill/>
        </p:spPr>
        <p:txBody>
          <a:bodyPr wrap="square" rtlCol="0">
            <a:spAutoFit/>
          </a:bodyPr>
          <a:lstStyle/>
          <a:p>
            <a:r>
              <a:rPr lang="en-US" sz="1000" dirty="0"/>
              <a:t>Presence</a:t>
            </a:r>
          </a:p>
        </p:txBody>
      </p:sp>
      <p:sp>
        <p:nvSpPr>
          <p:cNvPr id="11" name="TextBox 10"/>
          <p:cNvSpPr txBox="1"/>
          <p:nvPr/>
        </p:nvSpPr>
        <p:spPr>
          <a:xfrm>
            <a:off x="708931" y="4591764"/>
            <a:ext cx="1537607" cy="246221"/>
          </a:xfrm>
          <a:prstGeom prst="rect">
            <a:avLst/>
          </a:prstGeom>
          <a:noFill/>
        </p:spPr>
        <p:txBody>
          <a:bodyPr wrap="square" rtlCol="0">
            <a:spAutoFit/>
          </a:bodyPr>
          <a:lstStyle/>
          <a:p>
            <a:r>
              <a:rPr lang="en-US" sz="1000" dirty="0"/>
              <a:t>Absence</a:t>
            </a:r>
          </a:p>
        </p:txBody>
      </p:sp>
      <p:sp>
        <p:nvSpPr>
          <p:cNvPr id="9" name="Rectangle 8"/>
          <p:cNvSpPr/>
          <p:nvPr/>
        </p:nvSpPr>
        <p:spPr>
          <a:xfrm>
            <a:off x="511628" y="4649203"/>
            <a:ext cx="197303" cy="12311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1628" y="4937281"/>
            <a:ext cx="197303" cy="123110"/>
          </a:xfrm>
          <a:prstGeom prst="rect">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77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99767" y="1824388"/>
            <a:ext cx="4791456" cy="4345940"/>
          </a:xfrm>
          <a:prstGeom prst="rect">
            <a:avLst/>
          </a:prstGeom>
        </p:spPr>
        <p:txBody>
          <a:bodyPr/>
          <a:lstStyle/>
          <a:p>
            <a:r>
              <a:rPr lang="en-US" sz="2400" dirty="0">
                <a:solidFill>
                  <a:schemeClr val="bg2">
                    <a:lumMod val="50000"/>
                  </a:schemeClr>
                </a:solidFill>
              </a:rPr>
              <a:t>Land cover can be determined using the </a:t>
            </a:r>
            <a:r>
              <a:rPr lang="en-US" sz="2400" b="1" dirty="0">
                <a:solidFill>
                  <a:srgbClr val="218754"/>
                </a:solidFill>
              </a:rPr>
              <a:t>spectral signature </a:t>
            </a:r>
            <a:r>
              <a:rPr lang="en-US" sz="2400" dirty="0">
                <a:solidFill>
                  <a:schemeClr val="bg2">
                    <a:lumMod val="50000"/>
                  </a:schemeClr>
                </a:solidFill>
              </a:rPr>
              <a:t>– unique reflectance pattern across the EM spectrum</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What is MTMF?</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745" y="4307727"/>
            <a:ext cx="5143500" cy="1428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82" y="1911883"/>
            <a:ext cx="5715000" cy="3933825"/>
          </a:xfrm>
          <a:prstGeom prst="rect">
            <a:avLst/>
          </a:prstGeom>
        </p:spPr>
      </p:pic>
      <p:sp>
        <p:nvSpPr>
          <p:cNvPr id="6" name="Rectangle 5"/>
          <p:cNvSpPr/>
          <p:nvPr/>
        </p:nvSpPr>
        <p:spPr>
          <a:xfrm>
            <a:off x="497482" y="5845708"/>
            <a:ext cx="2666114" cy="307777"/>
          </a:xfrm>
          <a:prstGeom prst="rect">
            <a:avLst/>
          </a:prstGeom>
        </p:spPr>
        <p:txBody>
          <a:bodyPr wrap="none">
            <a:spAutoFit/>
          </a:bodyPr>
          <a:lstStyle/>
          <a:p>
            <a:r>
              <a:rPr lang="en-US" sz="1400" dirty="0">
                <a:solidFill>
                  <a:schemeClr val="bg1">
                    <a:lumMod val="50000"/>
                  </a:schemeClr>
                </a:solidFill>
              </a:rPr>
              <a:t>Image Credit: Jeannie Allen </a:t>
            </a:r>
          </a:p>
        </p:txBody>
      </p:sp>
      <p:sp>
        <p:nvSpPr>
          <p:cNvPr id="23" name="Rectangle 22"/>
          <p:cNvSpPr/>
          <p:nvPr/>
        </p:nvSpPr>
        <p:spPr>
          <a:xfrm>
            <a:off x="9926084" y="5741119"/>
            <a:ext cx="1928733" cy="307777"/>
          </a:xfrm>
          <a:prstGeom prst="rect">
            <a:avLst/>
          </a:prstGeom>
        </p:spPr>
        <p:txBody>
          <a:bodyPr wrap="none">
            <a:spAutoFit/>
          </a:bodyPr>
          <a:lstStyle/>
          <a:p>
            <a:r>
              <a:rPr lang="en-US" sz="1400" dirty="0">
                <a:solidFill>
                  <a:schemeClr val="bg1">
                    <a:lumMod val="50000"/>
                  </a:schemeClr>
                </a:solidFill>
              </a:rPr>
              <a:t>Image Credit: NASA</a:t>
            </a:r>
          </a:p>
        </p:txBody>
      </p:sp>
    </p:spTree>
    <p:extLst>
      <p:ext uri="{BB962C8B-B14F-4D97-AF65-F5344CB8AC3E}">
        <p14:creationId xmlns:p14="http://schemas.microsoft.com/office/powerpoint/2010/main" val="742294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MTMF 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934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061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0737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744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1925" y="1666240"/>
            <a:ext cx="5054844"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200" dirty="0">
                <a:solidFill>
                  <a:schemeClr val="bg1">
                    <a:lumMod val="50000"/>
                  </a:schemeClr>
                </a:solidFill>
              </a:rPr>
              <a:t>MTMF outputs:</a:t>
            </a:r>
          </a:p>
          <a:p>
            <a:pPr marL="342900" indent="-342900">
              <a:spcBef>
                <a:spcPts val="200"/>
              </a:spcBef>
              <a:buClr>
                <a:srgbClr val="218754"/>
              </a:buClr>
              <a:buFont typeface="Webdings" panose="05030102010509060703" pitchFamily="18" charset="2"/>
              <a:buChar char="4"/>
            </a:pPr>
            <a:endParaRPr lang="en-US" sz="22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r>
              <a:rPr lang="en-US" sz="2200" b="1" dirty="0">
                <a:solidFill>
                  <a:srgbClr val="218754"/>
                </a:solidFill>
              </a:rPr>
              <a:t>Matched Filter (MF) Score</a:t>
            </a:r>
          </a:p>
          <a:p>
            <a:pPr marL="1257300" lvl="2" indent="-342900">
              <a:spcBef>
                <a:spcPts val="200"/>
              </a:spcBef>
              <a:buClr>
                <a:srgbClr val="218754"/>
              </a:buClr>
              <a:buFont typeface="Webdings" panose="05030102010509060703" pitchFamily="18" charset="2"/>
              <a:buChar char="4"/>
            </a:pPr>
            <a:r>
              <a:rPr lang="en-US" sz="2200" dirty="0">
                <a:solidFill>
                  <a:schemeClr val="bg1">
                    <a:lumMod val="50000"/>
                  </a:schemeClr>
                </a:solidFill>
              </a:rPr>
              <a:t>% coverage within pixel</a:t>
            </a:r>
          </a:p>
          <a:p>
            <a:pPr marL="1257300" lvl="2" indent="-342900">
              <a:spcBef>
                <a:spcPts val="200"/>
              </a:spcBef>
              <a:buClr>
                <a:srgbClr val="218754"/>
              </a:buClr>
              <a:buFont typeface="Webdings" panose="05030102010509060703" pitchFamily="18" charset="2"/>
              <a:buChar char="4"/>
            </a:pPr>
            <a:endParaRPr lang="en-US" sz="2200" b="1"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r>
              <a:rPr lang="en-US" sz="2200" b="1" dirty="0">
                <a:solidFill>
                  <a:srgbClr val="218754"/>
                </a:solidFill>
              </a:rPr>
              <a:t>Infeasibility Value</a:t>
            </a:r>
          </a:p>
          <a:p>
            <a:pPr marL="1257300" lvl="2" indent="-342900">
              <a:spcBef>
                <a:spcPts val="200"/>
              </a:spcBef>
              <a:buClr>
                <a:srgbClr val="218754"/>
              </a:buClr>
              <a:buFont typeface="Webdings" panose="05030102010509060703" pitchFamily="18" charset="2"/>
              <a:buChar char="4"/>
            </a:pPr>
            <a:r>
              <a:rPr lang="en-US" sz="2200" dirty="0">
                <a:solidFill>
                  <a:schemeClr val="bg1">
                    <a:lumMod val="50000"/>
                  </a:schemeClr>
                </a:solidFill>
              </a:rPr>
              <a:t>Used to reduce the number of false positives produced through Matched Filtering</a:t>
            </a:r>
          </a:p>
          <a:p>
            <a:pPr marL="1257300" lvl="2" indent="-342900">
              <a:spcBef>
                <a:spcPts val="200"/>
              </a:spcBef>
              <a:buClr>
                <a:srgbClr val="218754"/>
              </a:buClr>
              <a:buFont typeface="Webdings" panose="05030102010509060703" pitchFamily="18" charset="2"/>
              <a:buChar char="4"/>
            </a:pPr>
            <a:endParaRPr lang="en-US" sz="22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200" dirty="0">
                <a:solidFill>
                  <a:schemeClr val="bg1">
                    <a:lumMod val="50000"/>
                  </a:schemeClr>
                </a:solidFill>
              </a:rPr>
              <a:t>The challenge: deciding how to balance the two outputs to create a classification map</a:t>
            </a:r>
          </a:p>
          <a:p>
            <a:pPr marL="1257300" lvl="2" indent="-342900">
              <a:spcBef>
                <a:spcPts val="200"/>
              </a:spcBef>
              <a:buClr>
                <a:srgbClr val="218754"/>
              </a:buClr>
              <a:buFont typeface="Webdings" panose="05030102010509060703" pitchFamily="18" charset="2"/>
              <a:buChar char="4"/>
            </a:pPr>
            <a:endParaRPr lang="en-US" sz="800" dirty="0">
              <a:solidFill>
                <a:schemeClr val="bg1">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MTMF Target Detection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146" t="5127" r="23582" b="7107"/>
          <a:stretch/>
        </p:blipFill>
        <p:spPr>
          <a:xfrm>
            <a:off x="6451042" y="1666240"/>
            <a:ext cx="4577027" cy="4546664"/>
          </a:xfrm>
          <a:prstGeom prst="rect">
            <a:avLst/>
          </a:prstGeom>
        </p:spPr>
      </p:pic>
      <p:sp>
        <p:nvSpPr>
          <p:cNvPr id="3" name="TextBox 2"/>
          <p:cNvSpPr txBox="1"/>
          <p:nvPr/>
        </p:nvSpPr>
        <p:spPr>
          <a:xfrm>
            <a:off x="6982819" y="1303293"/>
            <a:ext cx="1577591" cy="400110"/>
          </a:xfrm>
          <a:prstGeom prst="rect">
            <a:avLst/>
          </a:prstGeom>
          <a:noFill/>
        </p:spPr>
        <p:txBody>
          <a:bodyPr wrap="square" rtlCol="0">
            <a:spAutoFit/>
          </a:bodyPr>
          <a:lstStyle/>
          <a:p>
            <a:r>
              <a:rPr lang="en-US" sz="2000" dirty="0">
                <a:solidFill>
                  <a:schemeClr val="bg1">
                    <a:lumMod val="50000"/>
                  </a:schemeClr>
                </a:solidFill>
              </a:rPr>
              <a:t>MF Score</a:t>
            </a:r>
          </a:p>
        </p:txBody>
      </p:sp>
      <p:sp>
        <p:nvSpPr>
          <p:cNvPr id="8" name="TextBox 7"/>
          <p:cNvSpPr txBox="1"/>
          <p:nvPr/>
        </p:nvSpPr>
        <p:spPr>
          <a:xfrm>
            <a:off x="8772839" y="1297579"/>
            <a:ext cx="2315518" cy="400110"/>
          </a:xfrm>
          <a:prstGeom prst="rect">
            <a:avLst/>
          </a:prstGeom>
          <a:noFill/>
        </p:spPr>
        <p:txBody>
          <a:bodyPr wrap="square" rtlCol="0">
            <a:spAutoFit/>
          </a:bodyPr>
          <a:lstStyle/>
          <a:p>
            <a:r>
              <a:rPr lang="en-US" sz="2000" dirty="0">
                <a:solidFill>
                  <a:schemeClr val="bg1">
                    <a:lumMod val="50000"/>
                  </a:schemeClr>
                </a:solidFill>
              </a:rPr>
              <a:t>Infeasibility Value</a:t>
            </a:r>
          </a:p>
        </p:txBody>
      </p:sp>
      <p:sp>
        <p:nvSpPr>
          <p:cNvPr id="9" name="TextBox 8"/>
          <p:cNvSpPr txBox="1"/>
          <p:nvPr/>
        </p:nvSpPr>
        <p:spPr>
          <a:xfrm>
            <a:off x="7620889" y="6192808"/>
            <a:ext cx="2321169" cy="400110"/>
          </a:xfrm>
          <a:prstGeom prst="rect">
            <a:avLst/>
          </a:prstGeom>
          <a:noFill/>
        </p:spPr>
        <p:txBody>
          <a:bodyPr wrap="square" rtlCol="0">
            <a:spAutoFit/>
          </a:bodyPr>
          <a:lstStyle/>
          <a:p>
            <a:r>
              <a:rPr lang="en-US" sz="2000" dirty="0">
                <a:solidFill>
                  <a:schemeClr val="bg1">
                    <a:lumMod val="50000"/>
                  </a:schemeClr>
                </a:solidFill>
              </a:rPr>
              <a:t>Target Detected</a:t>
            </a:r>
          </a:p>
        </p:txBody>
      </p:sp>
      <p:cxnSp>
        <p:nvCxnSpPr>
          <p:cNvPr id="25" name="Straight Arrow Connector 24"/>
          <p:cNvCxnSpPr/>
          <p:nvPr/>
        </p:nvCxnSpPr>
        <p:spPr>
          <a:xfrm>
            <a:off x="7058025" y="3939572"/>
            <a:ext cx="417949" cy="518128"/>
          </a:xfrm>
          <a:prstGeom prst="straightConnector1">
            <a:avLst/>
          </a:prstGeom>
          <a:ln w="63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10020228" y="3939572"/>
            <a:ext cx="417949" cy="518128"/>
          </a:xfrm>
          <a:prstGeom prst="straightConnector1">
            <a:avLst/>
          </a:prstGeom>
          <a:ln w="63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200254" y="3181350"/>
            <a:ext cx="190500" cy="609600"/>
          </a:xfrm>
          <a:prstGeom prst="rect">
            <a:avLst/>
          </a:prstGeom>
          <a:gradFill flip="none" rotWithShape="1">
            <a:gsLst>
              <a:gs pos="0">
                <a:schemeClr val="tx1">
                  <a:lumMod val="95000"/>
                  <a:lumOff val="5000"/>
                </a:schemeClr>
              </a:gs>
              <a:gs pos="48000">
                <a:schemeClr val="accent3">
                  <a:lumMod val="97000"/>
                  <a:lumOff val="3000"/>
                </a:schemeClr>
              </a:gs>
              <a:gs pos="22992">
                <a:schemeClr val="tx1">
                  <a:lumMod val="75000"/>
                  <a:lumOff val="25000"/>
                </a:schemeClr>
              </a:gs>
              <a:gs pos="74312">
                <a:schemeClr val="bg1">
                  <a:lumMod val="95000"/>
                </a:schemeClr>
              </a:gs>
              <a:gs pos="100000">
                <a:schemeClr val="bg1"/>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1088357" y="3181350"/>
            <a:ext cx="190500" cy="609600"/>
          </a:xfrm>
          <a:prstGeom prst="rect">
            <a:avLst/>
          </a:prstGeom>
          <a:gradFill flip="none" rotWithShape="1">
            <a:gsLst>
              <a:gs pos="0">
                <a:schemeClr val="tx1">
                  <a:lumMod val="95000"/>
                  <a:lumOff val="5000"/>
                </a:schemeClr>
              </a:gs>
              <a:gs pos="48000">
                <a:schemeClr val="accent3">
                  <a:lumMod val="97000"/>
                  <a:lumOff val="3000"/>
                </a:schemeClr>
              </a:gs>
              <a:gs pos="22992">
                <a:schemeClr val="tx1">
                  <a:lumMod val="75000"/>
                  <a:lumOff val="25000"/>
                </a:schemeClr>
              </a:gs>
              <a:gs pos="74312">
                <a:schemeClr val="bg1">
                  <a:lumMod val="95000"/>
                </a:schemeClr>
              </a:gs>
              <a:gs pos="100000">
                <a:schemeClr val="bg1"/>
              </a:gs>
            </a:gsLst>
            <a:lin ang="162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76379" y="3540075"/>
            <a:ext cx="619125" cy="338554"/>
          </a:xfrm>
          <a:prstGeom prst="rect">
            <a:avLst/>
          </a:prstGeom>
          <a:noFill/>
        </p:spPr>
        <p:txBody>
          <a:bodyPr wrap="square" rtlCol="0">
            <a:spAutoFit/>
          </a:bodyPr>
          <a:lstStyle/>
          <a:p>
            <a:r>
              <a:rPr lang="en-US" sz="1600" dirty="0">
                <a:solidFill>
                  <a:schemeClr val="bg1">
                    <a:lumMod val="50000"/>
                  </a:schemeClr>
                </a:solidFill>
              </a:rPr>
              <a:t>Low</a:t>
            </a:r>
          </a:p>
        </p:txBody>
      </p:sp>
      <p:sp>
        <p:nvSpPr>
          <p:cNvPr id="30" name="TextBox 29"/>
          <p:cNvSpPr txBox="1"/>
          <p:nvPr/>
        </p:nvSpPr>
        <p:spPr>
          <a:xfrm>
            <a:off x="11221707" y="3540075"/>
            <a:ext cx="619125" cy="338554"/>
          </a:xfrm>
          <a:prstGeom prst="rect">
            <a:avLst/>
          </a:prstGeom>
          <a:noFill/>
        </p:spPr>
        <p:txBody>
          <a:bodyPr wrap="square" rtlCol="0">
            <a:spAutoFit/>
          </a:bodyPr>
          <a:lstStyle/>
          <a:p>
            <a:r>
              <a:rPr lang="en-US" sz="1600" dirty="0">
                <a:solidFill>
                  <a:schemeClr val="bg1">
                    <a:lumMod val="50000"/>
                  </a:schemeClr>
                </a:solidFill>
              </a:rPr>
              <a:t>Low</a:t>
            </a:r>
          </a:p>
        </p:txBody>
      </p:sp>
      <p:sp>
        <p:nvSpPr>
          <p:cNvPr id="31" name="TextBox 30"/>
          <p:cNvSpPr txBox="1"/>
          <p:nvPr/>
        </p:nvSpPr>
        <p:spPr>
          <a:xfrm>
            <a:off x="5638280" y="3082534"/>
            <a:ext cx="714374" cy="338554"/>
          </a:xfrm>
          <a:prstGeom prst="rect">
            <a:avLst/>
          </a:prstGeom>
          <a:noFill/>
        </p:spPr>
        <p:txBody>
          <a:bodyPr wrap="square" rtlCol="0">
            <a:spAutoFit/>
          </a:bodyPr>
          <a:lstStyle/>
          <a:p>
            <a:r>
              <a:rPr lang="en-US" sz="1600" dirty="0">
                <a:solidFill>
                  <a:schemeClr val="bg1">
                    <a:lumMod val="50000"/>
                  </a:schemeClr>
                </a:solidFill>
              </a:rPr>
              <a:t>High</a:t>
            </a:r>
          </a:p>
        </p:txBody>
      </p:sp>
      <p:sp>
        <p:nvSpPr>
          <p:cNvPr id="32" name="TextBox 31"/>
          <p:cNvSpPr txBox="1"/>
          <p:nvPr/>
        </p:nvSpPr>
        <p:spPr>
          <a:xfrm>
            <a:off x="11231232" y="3082534"/>
            <a:ext cx="714374" cy="338554"/>
          </a:xfrm>
          <a:prstGeom prst="rect">
            <a:avLst/>
          </a:prstGeom>
          <a:noFill/>
        </p:spPr>
        <p:txBody>
          <a:bodyPr wrap="square" rtlCol="0">
            <a:spAutoFit/>
          </a:bodyPr>
          <a:lstStyle/>
          <a:p>
            <a:r>
              <a:rPr lang="en-US" sz="1600" dirty="0">
                <a:solidFill>
                  <a:schemeClr val="bg1">
                    <a:lumMod val="50000"/>
                  </a:schemeClr>
                </a:solidFill>
              </a:rPr>
              <a:t>High</a:t>
            </a:r>
          </a:p>
        </p:txBody>
      </p:sp>
      <p:sp>
        <p:nvSpPr>
          <p:cNvPr id="33" name="Rectangle 32"/>
          <p:cNvSpPr/>
          <p:nvPr/>
        </p:nvSpPr>
        <p:spPr>
          <a:xfrm>
            <a:off x="9866745" y="5733326"/>
            <a:ext cx="208975" cy="180340"/>
          </a:xfrm>
          <a:prstGeom prst="rect">
            <a:avLst/>
          </a:prstGeom>
          <a:solidFill>
            <a:srgbClr val="E1E1E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66745" y="5982595"/>
            <a:ext cx="208975" cy="180340"/>
          </a:xfrm>
          <a:prstGeom prst="rect">
            <a:avLst/>
          </a:prstGeom>
          <a:solidFill>
            <a:srgbClr val="E6282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035070" y="5903506"/>
            <a:ext cx="979449" cy="338554"/>
          </a:xfrm>
          <a:prstGeom prst="rect">
            <a:avLst/>
          </a:prstGeom>
          <a:noFill/>
        </p:spPr>
        <p:txBody>
          <a:bodyPr wrap="square" rtlCol="0">
            <a:spAutoFit/>
          </a:bodyPr>
          <a:lstStyle/>
          <a:p>
            <a:r>
              <a:rPr lang="en-US" sz="1600" dirty="0">
                <a:solidFill>
                  <a:schemeClr val="bg1">
                    <a:lumMod val="50000"/>
                  </a:schemeClr>
                </a:solidFill>
              </a:rPr>
              <a:t>Target</a:t>
            </a:r>
          </a:p>
        </p:txBody>
      </p:sp>
      <p:sp>
        <p:nvSpPr>
          <p:cNvPr id="35" name="TextBox 34"/>
          <p:cNvSpPr txBox="1"/>
          <p:nvPr/>
        </p:nvSpPr>
        <p:spPr>
          <a:xfrm>
            <a:off x="10035070" y="5662971"/>
            <a:ext cx="1701054" cy="338554"/>
          </a:xfrm>
          <a:prstGeom prst="rect">
            <a:avLst/>
          </a:prstGeom>
          <a:noFill/>
        </p:spPr>
        <p:txBody>
          <a:bodyPr wrap="square" rtlCol="0">
            <a:spAutoFit/>
          </a:bodyPr>
          <a:lstStyle/>
          <a:p>
            <a:r>
              <a:rPr lang="en-US" sz="1600" dirty="0">
                <a:solidFill>
                  <a:schemeClr val="bg1">
                    <a:lumMod val="50000"/>
                  </a:schemeClr>
                </a:solidFill>
              </a:rPr>
              <a:t>Non-target</a:t>
            </a:r>
          </a:p>
        </p:txBody>
      </p:sp>
    </p:spTree>
    <p:extLst>
      <p:ext uri="{BB962C8B-B14F-4D97-AF65-F5344CB8AC3E}">
        <p14:creationId xmlns:p14="http://schemas.microsoft.com/office/powerpoint/2010/main" val="258858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1926" y="2083678"/>
            <a:ext cx="40576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400" dirty="0">
                <a:solidFill>
                  <a:schemeClr val="bg1">
                    <a:lumMod val="50000"/>
                  </a:schemeClr>
                </a:solidFill>
              </a:rPr>
              <a:t>Field data is necessary to test for classification accuracy</a:t>
            </a:r>
          </a:p>
          <a:p>
            <a:pPr marL="342900" indent="-342900">
              <a:spcBef>
                <a:spcPts val="200"/>
              </a:spcBef>
              <a:buClr>
                <a:srgbClr val="218754"/>
              </a:buClr>
              <a:buFont typeface="Webdings" panose="05030102010509060703" pitchFamily="18" charset="2"/>
              <a:buChar char="4"/>
            </a:pPr>
            <a:endParaRPr lang="en-US" sz="24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1">
                    <a:lumMod val="50000"/>
                  </a:schemeClr>
                </a:solidFill>
              </a:rPr>
              <a:t>Point data is insufficient when working with 2m pixels</a:t>
            </a:r>
          </a:p>
          <a:p>
            <a:pPr marL="342900" indent="-342900">
              <a:spcBef>
                <a:spcPts val="200"/>
              </a:spcBef>
              <a:buClr>
                <a:srgbClr val="218754"/>
              </a:buClr>
              <a:buFont typeface="Webdings" panose="05030102010509060703" pitchFamily="18" charset="2"/>
              <a:buChar char="4"/>
            </a:pPr>
            <a:endParaRPr lang="en-US" sz="24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1">
                    <a:lumMod val="50000"/>
                  </a:schemeClr>
                </a:solidFill>
              </a:rPr>
              <a:t>Field data can be extrapolated with the use of attributes from the dataset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Working with Field Data</a:t>
            </a:r>
          </a:p>
        </p:txBody>
      </p:sp>
      <p:sp>
        <p:nvSpPr>
          <p:cNvPr id="6" name="TextBox 5"/>
          <p:cNvSpPr txBox="1"/>
          <p:nvPr/>
        </p:nvSpPr>
        <p:spPr>
          <a:xfrm>
            <a:off x="5457642" y="1855676"/>
            <a:ext cx="1683097" cy="400110"/>
          </a:xfrm>
          <a:prstGeom prst="rect">
            <a:avLst/>
          </a:prstGeom>
          <a:noFill/>
        </p:spPr>
        <p:txBody>
          <a:bodyPr wrap="square" rtlCol="0">
            <a:spAutoFit/>
          </a:bodyPr>
          <a:lstStyle/>
          <a:p>
            <a:r>
              <a:rPr lang="en-US" sz="2000" dirty="0">
                <a:solidFill>
                  <a:schemeClr val="bg1">
                    <a:lumMod val="50000"/>
                  </a:schemeClr>
                </a:solidFill>
              </a:rPr>
              <a:t>Field points</a:t>
            </a:r>
          </a:p>
        </p:txBody>
      </p:sp>
      <p:sp>
        <p:nvSpPr>
          <p:cNvPr id="23" name="TextBox 22"/>
          <p:cNvSpPr txBox="1"/>
          <p:nvPr/>
        </p:nvSpPr>
        <p:spPr>
          <a:xfrm>
            <a:off x="8666741" y="1610458"/>
            <a:ext cx="3160826" cy="707886"/>
          </a:xfrm>
          <a:prstGeom prst="rect">
            <a:avLst/>
          </a:prstGeom>
          <a:noFill/>
        </p:spPr>
        <p:txBody>
          <a:bodyPr wrap="square" rtlCol="0">
            <a:spAutoFit/>
          </a:bodyPr>
          <a:lstStyle/>
          <a:p>
            <a:pPr algn="ctr"/>
            <a:r>
              <a:rPr lang="en-US" sz="2000" dirty="0">
                <a:solidFill>
                  <a:schemeClr val="bg1">
                    <a:lumMod val="50000"/>
                  </a:schemeClr>
                </a:solidFill>
              </a:rPr>
              <a:t>Field points with attribute-derived buffers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573" t="5417" r="23813" b="52222"/>
          <a:stretch/>
        </p:blipFill>
        <p:spPr>
          <a:xfrm>
            <a:off x="4344648" y="2256789"/>
            <a:ext cx="7753104" cy="3753486"/>
          </a:xfrm>
          <a:prstGeom prst="rect">
            <a:avLst/>
          </a:prstGeom>
        </p:spPr>
      </p:pic>
      <p:sp>
        <p:nvSpPr>
          <p:cNvPr id="12" name="Oval 11"/>
          <p:cNvSpPr/>
          <p:nvPr/>
        </p:nvSpPr>
        <p:spPr>
          <a:xfrm>
            <a:off x="9069280" y="6072139"/>
            <a:ext cx="190500" cy="186056"/>
          </a:xfrm>
          <a:prstGeom prst="ellipse">
            <a:avLst/>
          </a:prstGeom>
          <a:solidFill>
            <a:srgbClr val="7AD95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069280" y="6312982"/>
            <a:ext cx="190500" cy="190501"/>
          </a:xfrm>
          <a:prstGeom prst="ellipse">
            <a:avLst/>
          </a:prstGeom>
          <a:solidFill>
            <a:srgbClr val="CF5158"/>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48572" y="6007740"/>
            <a:ext cx="2063828" cy="369332"/>
          </a:xfrm>
          <a:prstGeom prst="rect">
            <a:avLst/>
          </a:prstGeom>
          <a:noFill/>
        </p:spPr>
        <p:txBody>
          <a:bodyPr wrap="square" rtlCol="0">
            <a:spAutoFit/>
          </a:bodyPr>
          <a:lstStyle/>
          <a:p>
            <a:r>
              <a:rPr lang="en-US" dirty="0">
                <a:solidFill>
                  <a:schemeClr val="bg1">
                    <a:lumMod val="50000"/>
                  </a:schemeClr>
                </a:solidFill>
              </a:rPr>
              <a:t>Field presence</a:t>
            </a:r>
          </a:p>
        </p:txBody>
      </p:sp>
      <p:sp>
        <p:nvSpPr>
          <p:cNvPr id="39" name="TextBox 38"/>
          <p:cNvSpPr txBox="1"/>
          <p:nvPr/>
        </p:nvSpPr>
        <p:spPr>
          <a:xfrm>
            <a:off x="5648572" y="6254343"/>
            <a:ext cx="2200028" cy="369332"/>
          </a:xfrm>
          <a:prstGeom prst="rect">
            <a:avLst/>
          </a:prstGeom>
          <a:noFill/>
        </p:spPr>
        <p:txBody>
          <a:bodyPr wrap="square" rtlCol="0">
            <a:spAutoFit/>
          </a:bodyPr>
          <a:lstStyle/>
          <a:p>
            <a:r>
              <a:rPr lang="en-US" dirty="0">
                <a:solidFill>
                  <a:schemeClr val="bg1">
                    <a:lumMod val="50000"/>
                  </a:schemeClr>
                </a:solidFill>
              </a:rPr>
              <a:t>Field absence</a:t>
            </a:r>
          </a:p>
        </p:txBody>
      </p:sp>
      <p:sp>
        <p:nvSpPr>
          <p:cNvPr id="40" name="TextBox 39"/>
          <p:cNvSpPr txBox="1"/>
          <p:nvPr/>
        </p:nvSpPr>
        <p:spPr>
          <a:xfrm>
            <a:off x="9259779" y="5979474"/>
            <a:ext cx="2714885" cy="369332"/>
          </a:xfrm>
          <a:prstGeom prst="rect">
            <a:avLst/>
          </a:prstGeom>
          <a:noFill/>
        </p:spPr>
        <p:txBody>
          <a:bodyPr wrap="square" rtlCol="0">
            <a:spAutoFit/>
          </a:bodyPr>
          <a:lstStyle/>
          <a:p>
            <a:r>
              <a:rPr lang="en-US" dirty="0">
                <a:solidFill>
                  <a:schemeClr val="bg1">
                    <a:lumMod val="50000"/>
                  </a:schemeClr>
                </a:solidFill>
              </a:rPr>
              <a:t>Field presence buffer</a:t>
            </a:r>
          </a:p>
        </p:txBody>
      </p:sp>
      <p:sp>
        <p:nvSpPr>
          <p:cNvPr id="41" name="TextBox 40"/>
          <p:cNvSpPr txBox="1"/>
          <p:nvPr/>
        </p:nvSpPr>
        <p:spPr>
          <a:xfrm>
            <a:off x="9259779" y="6233528"/>
            <a:ext cx="2635372" cy="369332"/>
          </a:xfrm>
          <a:prstGeom prst="rect">
            <a:avLst/>
          </a:prstGeom>
          <a:noFill/>
        </p:spPr>
        <p:txBody>
          <a:bodyPr wrap="square" rtlCol="0">
            <a:spAutoFit/>
          </a:bodyPr>
          <a:lstStyle/>
          <a:p>
            <a:r>
              <a:rPr lang="en-US" dirty="0">
                <a:solidFill>
                  <a:schemeClr val="bg1">
                    <a:lumMod val="50000"/>
                  </a:schemeClr>
                </a:solidFill>
              </a:rPr>
              <a:t>Field absence buffer</a:t>
            </a:r>
          </a:p>
        </p:txBody>
      </p:sp>
      <p:sp>
        <p:nvSpPr>
          <p:cNvPr id="15" name="Oval 14"/>
          <p:cNvSpPr/>
          <p:nvPr/>
        </p:nvSpPr>
        <p:spPr>
          <a:xfrm>
            <a:off x="5481768" y="6103260"/>
            <a:ext cx="190500" cy="186056"/>
          </a:xfrm>
          <a:prstGeom prst="ellipse">
            <a:avLst/>
          </a:prstGeom>
          <a:solidFill>
            <a:srgbClr val="7AD95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81768" y="6344103"/>
            <a:ext cx="190500" cy="190501"/>
          </a:xfrm>
          <a:prstGeom prst="ellipse">
            <a:avLst/>
          </a:prstGeom>
          <a:solidFill>
            <a:srgbClr val="CF5158"/>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84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26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867" y="1225686"/>
            <a:ext cx="5554133" cy="5531948"/>
          </a:xfrm>
          <a:prstGeom prst="rect">
            <a:avLst/>
          </a:prstGeom>
        </p:spPr>
      </p:pic>
      <p:sp>
        <p:nvSpPr>
          <p:cNvPr id="18" name="Text Placeholder 1"/>
          <p:cNvSpPr>
            <a:spLocks noGrp="1"/>
          </p:cNvSpPr>
          <p:nvPr>
            <p:ph type="body" sz="quarter" idx="4294967295"/>
          </p:nvPr>
        </p:nvSpPr>
        <p:spPr>
          <a:xfrm>
            <a:off x="573933" y="1945533"/>
            <a:ext cx="5778230" cy="4257306"/>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Invasive shrub grass native to Africa and Eurasia </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Introduced to the Southwestern U.S. to improve degraded rangelands</a:t>
            </a:r>
          </a:p>
          <a:p>
            <a:pPr marL="0" indent="0">
              <a:spcBef>
                <a:spcPts val="200"/>
              </a:spcBef>
              <a:buClr>
                <a:srgbClr val="218754"/>
              </a:buClr>
              <a:buNone/>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Invaded both disturbed and undisturbed desert environments</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Widely-distributed in the Sonoran Desert ecosystem</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0" indent="0">
              <a:spcBef>
                <a:spcPts val="200"/>
              </a:spcBef>
              <a:buClr>
                <a:srgbClr val="218754"/>
              </a:buClr>
              <a:buNone/>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49" y="514350"/>
            <a:ext cx="9628533"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i="1" dirty="0" err="1">
                <a:solidFill>
                  <a:prstClr val="white"/>
                </a:solidFill>
              </a:rPr>
              <a:t>Pennisetum</a:t>
            </a:r>
            <a:r>
              <a:rPr lang="en-US" sz="4000" i="1" dirty="0">
                <a:solidFill>
                  <a:prstClr val="white"/>
                </a:solidFill>
              </a:rPr>
              <a:t> </a:t>
            </a:r>
            <a:r>
              <a:rPr lang="en-US" sz="4000" i="1" dirty="0" err="1">
                <a:solidFill>
                  <a:prstClr val="white"/>
                </a:solidFill>
              </a:rPr>
              <a:t>ciliare</a:t>
            </a:r>
            <a:endParaRPr lang="en-US" sz="4000" i="1" dirty="0">
              <a:solidFill>
                <a:prstClr val="white"/>
              </a:solidFill>
            </a:endParaRPr>
          </a:p>
        </p:txBody>
      </p:sp>
      <p:sp>
        <p:nvSpPr>
          <p:cNvPr id="2" name="TextBox 1"/>
          <p:cNvSpPr txBox="1"/>
          <p:nvPr/>
        </p:nvSpPr>
        <p:spPr>
          <a:xfrm>
            <a:off x="0" y="6480634"/>
            <a:ext cx="3606800" cy="276999"/>
          </a:xfrm>
          <a:prstGeom prst="rect">
            <a:avLst/>
          </a:prstGeom>
          <a:noFill/>
        </p:spPr>
        <p:txBody>
          <a:bodyPr wrap="square" rtlCol="0">
            <a:spAutoFit/>
          </a:bodyPr>
          <a:lstStyle/>
          <a:p>
            <a:r>
              <a:rPr lang="en-US" sz="1200" dirty="0">
                <a:solidFill>
                  <a:schemeClr val="tx1">
                    <a:lumMod val="50000"/>
                    <a:lumOff val="50000"/>
                  </a:schemeClr>
                </a:solidFill>
              </a:rPr>
              <a:t>Image Source: Molly </a:t>
            </a:r>
            <a:r>
              <a:rPr lang="en-US" sz="1200" dirty="0" err="1">
                <a:solidFill>
                  <a:schemeClr val="tx1">
                    <a:lumMod val="50000"/>
                    <a:lumOff val="50000"/>
                  </a:schemeClr>
                </a:solidFill>
              </a:rPr>
              <a:t>Spater</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216321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223837" y="2131785"/>
            <a:ext cx="3552825" cy="4696460"/>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1">
                    <a:lumMod val="50000"/>
                  </a:schemeClr>
                </a:solidFill>
              </a:rPr>
              <a:t>Buffelgrass presence/absence classification is affected by the thresholds set for MF and Infeasibility</a:t>
            </a:r>
          </a:p>
          <a:p>
            <a:pPr marL="800100" lvl="1" indent="-342900">
              <a:spcBef>
                <a:spcPts val="200"/>
              </a:spcBef>
              <a:buClr>
                <a:srgbClr val="218754"/>
              </a:buClr>
              <a:buFont typeface="Webdings" panose="05030102010509060703" pitchFamily="18" charset="2"/>
              <a:buChar char="4"/>
            </a:pPr>
            <a:r>
              <a:rPr lang="en-US" sz="2000" dirty="0">
                <a:solidFill>
                  <a:schemeClr val="bg1">
                    <a:lumMod val="50000"/>
                  </a:schemeClr>
                </a:solidFill>
              </a:rPr>
              <a:t>Infeasibility &lt; 10</a:t>
            </a:r>
          </a:p>
          <a:p>
            <a:pPr marL="800100" lvl="1" indent="-342900">
              <a:spcBef>
                <a:spcPts val="200"/>
              </a:spcBef>
              <a:buClr>
                <a:srgbClr val="218754"/>
              </a:buClr>
              <a:buFont typeface="Webdings" panose="05030102010509060703" pitchFamily="18" charset="2"/>
              <a:buChar char="4"/>
            </a:pPr>
            <a:r>
              <a:rPr lang="en-US" sz="2000" dirty="0">
                <a:solidFill>
                  <a:schemeClr val="bg1">
                    <a:lumMod val="50000"/>
                  </a:schemeClr>
                </a:solidFill>
              </a:rPr>
              <a:t>MF &gt; ?</a:t>
            </a: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1">
                    <a:lumMod val="50000"/>
                  </a:schemeClr>
                </a:solidFill>
              </a:rPr>
              <a:t>For each MF threshold level, there are different levels of MTMF modeled classification and field data agreement</a:t>
            </a:r>
          </a:p>
          <a:p>
            <a:pPr marL="800100" lvl="1" indent="-342900">
              <a:spcBef>
                <a:spcPts val="200"/>
              </a:spcBef>
              <a:buClr>
                <a:srgbClr val="218754"/>
              </a:buClr>
              <a:buFont typeface="Webdings" panose="05030102010509060703" pitchFamily="18" charset="2"/>
              <a:buChar char="4"/>
            </a:pPr>
            <a:endParaRPr lang="en-US" sz="16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endParaRPr lang="en-US" sz="1600" dirty="0">
              <a:solidFill>
                <a:schemeClr val="bg1">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MF Thresholds</a:t>
            </a:r>
          </a:p>
        </p:txBody>
      </p:sp>
      <p:sp>
        <p:nvSpPr>
          <p:cNvPr id="5" name="TextBox 4"/>
          <p:cNvSpPr txBox="1"/>
          <p:nvPr/>
        </p:nvSpPr>
        <p:spPr>
          <a:xfrm>
            <a:off x="4686828" y="1437035"/>
            <a:ext cx="7181321" cy="430887"/>
          </a:xfrm>
          <a:prstGeom prst="rect">
            <a:avLst/>
          </a:prstGeom>
          <a:noFill/>
        </p:spPr>
        <p:txBody>
          <a:bodyPr wrap="square" rtlCol="0">
            <a:spAutoFit/>
          </a:bodyPr>
          <a:lstStyle/>
          <a:p>
            <a:r>
              <a:rPr lang="en-US" sz="2200" dirty="0">
                <a:solidFill>
                  <a:schemeClr val="bg1">
                    <a:lumMod val="50000"/>
                  </a:schemeClr>
                </a:solidFill>
              </a:rPr>
              <a:t>The same spatial extent with different MF thresholds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574" t="11468" r="8251" b="34306"/>
          <a:stretch/>
        </p:blipFill>
        <p:spPr>
          <a:xfrm>
            <a:off x="4704283" y="2428874"/>
            <a:ext cx="7127894" cy="3590926"/>
          </a:xfrm>
          <a:prstGeom prst="rect">
            <a:avLst/>
          </a:prstGeom>
        </p:spPr>
      </p:pic>
      <p:sp>
        <p:nvSpPr>
          <p:cNvPr id="2" name="TextBox 1"/>
          <p:cNvSpPr txBox="1"/>
          <p:nvPr/>
        </p:nvSpPr>
        <p:spPr>
          <a:xfrm>
            <a:off x="5410200" y="2141915"/>
            <a:ext cx="1133475" cy="369332"/>
          </a:xfrm>
          <a:prstGeom prst="rect">
            <a:avLst/>
          </a:prstGeom>
          <a:noFill/>
        </p:spPr>
        <p:txBody>
          <a:bodyPr wrap="square" rtlCol="0">
            <a:spAutoFit/>
          </a:bodyPr>
          <a:lstStyle/>
          <a:p>
            <a:r>
              <a:rPr lang="en-US" dirty="0">
                <a:solidFill>
                  <a:schemeClr val="bg1">
                    <a:lumMod val="50000"/>
                  </a:schemeClr>
                </a:solidFill>
              </a:rPr>
              <a:t>MF &gt; 0.3</a:t>
            </a:r>
          </a:p>
        </p:txBody>
      </p:sp>
      <p:sp>
        <p:nvSpPr>
          <p:cNvPr id="8" name="TextBox 7"/>
          <p:cNvSpPr txBox="1"/>
          <p:nvPr/>
        </p:nvSpPr>
        <p:spPr>
          <a:xfrm>
            <a:off x="7701492" y="2141915"/>
            <a:ext cx="1133475" cy="369332"/>
          </a:xfrm>
          <a:prstGeom prst="rect">
            <a:avLst/>
          </a:prstGeom>
          <a:noFill/>
        </p:spPr>
        <p:txBody>
          <a:bodyPr wrap="square" rtlCol="0">
            <a:spAutoFit/>
          </a:bodyPr>
          <a:lstStyle/>
          <a:p>
            <a:r>
              <a:rPr lang="en-US" dirty="0">
                <a:solidFill>
                  <a:schemeClr val="bg1">
                    <a:lumMod val="50000"/>
                  </a:schemeClr>
                </a:solidFill>
              </a:rPr>
              <a:t>MF &gt; 0.4</a:t>
            </a:r>
          </a:p>
        </p:txBody>
      </p:sp>
      <p:sp>
        <p:nvSpPr>
          <p:cNvPr id="9" name="TextBox 8"/>
          <p:cNvSpPr txBox="1"/>
          <p:nvPr/>
        </p:nvSpPr>
        <p:spPr>
          <a:xfrm>
            <a:off x="9992784" y="2131785"/>
            <a:ext cx="1133475" cy="369332"/>
          </a:xfrm>
          <a:prstGeom prst="rect">
            <a:avLst/>
          </a:prstGeom>
          <a:noFill/>
        </p:spPr>
        <p:txBody>
          <a:bodyPr wrap="square" rtlCol="0">
            <a:spAutoFit/>
          </a:bodyPr>
          <a:lstStyle/>
          <a:p>
            <a:r>
              <a:rPr lang="en-US" dirty="0">
                <a:solidFill>
                  <a:schemeClr val="bg1">
                    <a:lumMod val="50000"/>
                  </a:schemeClr>
                </a:solidFill>
              </a:rPr>
              <a:t>MF &gt; 0.5</a:t>
            </a:r>
          </a:p>
        </p:txBody>
      </p:sp>
      <p:sp>
        <p:nvSpPr>
          <p:cNvPr id="11" name="Rectangle 10"/>
          <p:cNvSpPr/>
          <p:nvPr/>
        </p:nvSpPr>
        <p:spPr>
          <a:xfrm>
            <a:off x="6736749" y="6216589"/>
            <a:ext cx="208975" cy="180340"/>
          </a:xfrm>
          <a:prstGeom prst="rect">
            <a:avLst/>
          </a:prstGeom>
          <a:solidFill>
            <a:srgbClr val="E1E1E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84141" y="6216589"/>
            <a:ext cx="208975" cy="180340"/>
          </a:xfrm>
          <a:prstGeom prst="rect">
            <a:avLst/>
          </a:prstGeom>
          <a:solidFill>
            <a:srgbClr val="E6282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87575" y="6137482"/>
            <a:ext cx="1701054" cy="338554"/>
          </a:xfrm>
          <a:prstGeom prst="rect">
            <a:avLst/>
          </a:prstGeom>
          <a:noFill/>
        </p:spPr>
        <p:txBody>
          <a:bodyPr wrap="square" rtlCol="0">
            <a:spAutoFit/>
          </a:bodyPr>
          <a:lstStyle/>
          <a:p>
            <a:r>
              <a:rPr lang="en-US" sz="1600" dirty="0">
                <a:solidFill>
                  <a:schemeClr val="bg1">
                    <a:lumMod val="50000"/>
                  </a:schemeClr>
                </a:solidFill>
              </a:rPr>
              <a:t>Absence</a:t>
            </a:r>
          </a:p>
        </p:txBody>
      </p:sp>
      <p:sp>
        <p:nvSpPr>
          <p:cNvPr id="15" name="TextBox 14"/>
          <p:cNvSpPr txBox="1"/>
          <p:nvPr/>
        </p:nvSpPr>
        <p:spPr>
          <a:xfrm>
            <a:off x="8834967" y="6137482"/>
            <a:ext cx="1701054" cy="338554"/>
          </a:xfrm>
          <a:prstGeom prst="rect">
            <a:avLst/>
          </a:prstGeom>
          <a:noFill/>
        </p:spPr>
        <p:txBody>
          <a:bodyPr wrap="square" rtlCol="0">
            <a:spAutoFit/>
          </a:bodyPr>
          <a:lstStyle/>
          <a:p>
            <a:r>
              <a:rPr lang="en-US" sz="1600" dirty="0">
                <a:solidFill>
                  <a:schemeClr val="bg1">
                    <a:lumMod val="50000"/>
                  </a:schemeClr>
                </a:solidFill>
              </a:rPr>
              <a:t>Presence</a:t>
            </a:r>
          </a:p>
        </p:txBody>
      </p:sp>
    </p:spTree>
    <p:extLst>
      <p:ext uri="{BB962C8B-B14F-4D97-AF65-F5344CB8AC3E}">
        <p14:creationId xmlns:p14="http://schemas.microsoft.com/office/powerpoint/2010/main" val="3936951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681" t="11387" r="26818" b="5154"/>
          <a:stretch/>
        </p:blipFill>
        <p:spPr>
          <a:xfrm>
            <a:off x="6610350" y="1856920"/>
            <a:ext cx="4468423" cy="4467679"/>
          </a:xfrm>
          <a:prstGeom prst="rect">
            <a:avLst/>
          </a:prstGeom>
        </p:spPr>
      </p:pic>
      <p:sp>
        <p:nvSpPr>
          <p:cNvPr id="18" name="Text Placeholder 1"/>
          <p:cNvSpPr>
            <a:spLocks noGrp="1"/>
          </p:cNvSpPr>
          <p:nvPr>
            <p:ph type="body" sz="quarter" idx="4294967295"/>
          </p:nvPr>
        </p:nvSpPr>
        <p:spPr>
          <a:xfrm>
            <a:off x="0" y="1108226"/>
            <a:ext cx="5876187" cy="5578324"/>
          </a:xfrm>
          <a:prstGeom prst="rect">
            <a:avLst/>
          </a:prstGeom>
        </p:spPr>
        <p:txBody>
          <a:bodyPr>
            <a:noAutofit/>
          </a:bodyPr>
          <a:lstStyle/>
          <a:p>
            <a:pPr marL="0" indent="0">
              <a:spcBef>
                <a:spcPts val="200"/>
              </a:spcBef>
              <a:buClr>
                <a:srgbClr val="218754"/>
              </a:buClr>
              <a:buNone/>
            </a:pPr>
            <a:endParaRPr lang="en-US" sz="20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1">
                    <a:lumMod val="50000"/>
                  </a:schemeClr>
                </a:solidFill>
              </a:rPr>
              <a:t>Changing the MF threshold impacts the accuracy of the model to predict </a:t>
            </a:r>
            <a:r>
              <a:rPr lang="en-US" sz="2000" dirty="0" err="1">
                <a:solidFill>
                  <a:schemeClr val="bg1">
                    <a:lumMod val="50000"/>
                  </a:schemeClr>
                </a:solidFill>
              </a:rPr>
              <a:t>buffelgrass</a:t>
            </a:r>
            <a:r>
              <a:rPr lang="en-US" sz="2000" dirty="0">
                <a:solidFill>
                  <a:schemeClr val="bg1">
                    <a:lumMod val="50000"/>
                  </a:schemeClr>
                </a:solidFill>
              </a:rPr>
              <a:t> presence.</a:t>
            </a:r>
          </a:p>
          <a:p>
            <a:pPr marL="342900"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342900" indent="-342900">
              <a:lnSpc>
                <a:spcPct val="100000"/>
              </a:lnSpc>
              <a:spcBef>
                <a:spcPts val="200"/>
              </a:spcBef>
              <a:buClr>
                <a:srgbClr val="218754"/>
              </a:buClr>
              <a:buFont typeface="Webdings" panose="05030102010509060703" pitchFamily="18" charset="2"/>
              <a:buChar char="4"/>
            </a:pPr>
            <a:r>
              <a:rPr lang="en-US" sz="2000" dirty="0">
                <a:solidFill>
                  <a:schemeClr val="bg1">
                    <a:lumMod val="50000"/>
                  </a:schemeClr>
                </a:solidFill>
              </a:rPr>
              <a:t>MTMF and Field Data were compared through these four classes :</a:t>
            </a:r>
          </a:p>
          <a:p>
            <a:pPr marL="800100" lvl="1" indent="-342900">
              <a:lnSpc>
                <a:spcPct val="100000"/>
              </a:lnSpc>
              <a:spcBef>
                <a:spcPts val="200"/>
              </a:spcBef>
              <a:buClr>
                <a:srgbClr val="218754"/>
              </a:buClr>
              <a:buFont typeface="Webdings" panose="05030102010509060703" pitchFamily="18" charset="2"/>
              <a:buChar char="4"/>
            </a:pPr>
            <a:r>
              <a:rPr lang="en-US" sz="2000" dirty="0">
                <a:solidFill>
                  <a:schemeClr val="bg1">
                    <a:lumMod val="50000"/>
                  </a:schemeClr>
                </a:solidFill>
              </a:rPr>
              <a:t>Yes yes (</a:t>
            </a:r>
            <a:r>
              <a:rPr lang="en-US" sz="2000" b="1" dirty="0">
                <a:solidFill>
                  <a:schemeClr val="bg1">
                    <a:lumMod val="50000"/>
                  </a:schemeClr>
                </a:solidFill>
              </a:rPr>
              <a:t>yy</a:t>
            </a:r>
            <a:r>
              <a:rPr lang="en-US" sz="2000" dirty="0">
                <a:solidFill>
                  <a:schemeClr val="bg1">
                    <a:lumMod val="50000"/>
                  </a:schemeClr>
                </a:solidFill>
              </a:rPr>
              <a:t>): the field presence buffer intersects at least one MTMF presence pixel</a:t>
            </a:r>
          </a:p>
          <a:p>
            <a:pPr marL="800100" lvl="1" indent="-342900">
              <a:lnSpc>
                <a:spcPct val="100000"/>
              </a:lnSpc>
              <a:spcBef>
                <a:spcPts val="200"/>
              </a:spcBef>
              <a:buClr>
                <a:srgbClr val="218754"/>
              </a:buClr>
              <a:buFont typeface="Webdings" panose="05030102010509060703" pitchFamily="18" charset="2"/>
              <a:buChar char="4"/>
            </a:pPr>
            <a:r>
              <a:rPr lang="en-US" sz="2000" dirty="0">
                <a:solidFill>
                  <a:schemeClr val="bg1">
                    <a:lumMod val="50000"/>
                  </a:schemeClr>
                </a:solidFill>
              </a:rPr>
              <a:t>Yes no (</a:t>
            </a:r>
            <a:r>
              <a:rPr lang="en-US" sz="2000" b="1" dirty="0">
                <a:solidFill>
                  <a:schemeClr val="bg1">
                    <a:lumMod val="50000"/>
                  </a:schemeClr>
                </a:solidFill>
              </a:rPr>
              <a:t>yn</a:t>
            </a:r>
            <a:r>
              <a:rPr lang="en-US" sz="2000" dirty="0">
                <a:solidFill>
                  <a:schemeClr val="bg1">
                    <a:lumMod val="50000"/>
                  </a:schemeClr>
                </a:solidFill>
              </a:rPr>
              <a:t>): the field presence buffer does not intersect MTMF presence</a:t>
            </a:r>
          </a:p>
          <a:p>
            <a:pPr marL="800100" lvl="1" indent="-342900">
              <a:lnSpc>
                <a:spcPct val="100000"/>
              </a:lnSpc>
              <a:spcBef>
                <a:spcPts val="200"/>
              </a:spcBef>
              <a:buClr>
                <a:srgbClr val="218754"/>
              </a:buClr>
              <a:buFont typeface="Webdings" panose="05030102010509060703" pitchFamily="18" charset="2"/>
              <a:buChar char="4"/>
            </a:pPr>
            <a:r>
              <a:rPr lang="en-US" sz="2000" dirty="0">
                <a:solidFill>
                  <a:schemeClr val="bg1">
                    <a:lumMod val="50000"/>
                  </a:schemeClr>
                </a:solidFill>
              </a:rPr>
              <a:t>No yes (</a:t>
            </a:r>
            <a:r>
              <a:rPr lang="en-US" sz="2000" b="1" dirty="0">
                <a:solidFill>
                  <a:schemeClr val="bg1">
                    <a:lumMod val="50000"/>
                  </a:schemeClr>
                </a:solidFill>
              </a:rPr>
              <a:t>ny</a:t>
            </a:r>
            <a:r>
              <a:rPr lang="en-US" sz="2000" dirty="0">
                <a:solidFill>
                  <a:schemeClr val="bg1">
                    <a:lumMod val="50000"/>
                  </a:schemeClr>
                </a:solidFill>
              </a:rPr>
              <a:t>): the field absence buffer intersects at least one MTMF presence pixel </a:t>
            </a:r>
          </a:p>
          <a:p>
            <a:pPr marL="800100" lvl="1" indent="-342900">
              <a:lnSpc>
                <a:spcPct val="100000"/>
              </a:lnSpc>
              <a:spcBef>
                <a:spcPts val="200"/>
              </a:spcBef>
              <a:buClr>
                <a:srgbClr val="218754"/>
              </a:buClr>
              <a:buFont typeface="Webdings" panose="05030102010509060703" pitchFamily="18" charset="2"/>
              <a:buChar char="4"/>
            </a:pPr>
            <a:r>
              <a:rPr lang="en-US" sz="2000" dirty="0">
                <a:solidFill>
                  <a:schemeClr val="bg1">
                    <a:lumMod val="50000"/>
                  </a:schemeClr>
                </a:solidFill>
              </a:rPr>
              <a:t>No no (</a:t>
            </a:r>
            <a:r>
              <a:rPr lang="en-US" sz="2000" b="1" dirty="0">
                <a:solidFill>
                  <a:schemeClr val="bg1">
                    <a:lumMod val="50000"/>
                  </a:schemeClr>
                </a:solidFill>
              </a:rPr>
              <a:t>nn</a:t>
            </a:r>
            <a:r>
              <a:rPr lang="en-US" sz="2000" dirty="0">
                <a:solidFill>
                  <a:schemeClr val="bg1">
                    <a:lumMod val="50000"/>
                  </a:schemeClr>
                </a:solidFill>
              </a:rPr>
              <a:t>): the field absence buffer does not intersect MTMF presence</a:t>
            </a: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MF Thresholds</a:t>
            </a:r>
          </a:p>
        </p:txBody>
      </p:sp>
      <p:sp>
        <p:nvSpPr>
          <p:cNvPr id="12" name="TextBox 11"/>
          <p:cNvSpPr txBox="1"/>
          <p:nvPr/>
        </p:nvSpPr>
        <p:spPr>
          <a:xfrm>
            <a:off x="11437960" y="2180780"/>
            <a:ext cx="620231" cy="461665"/>
          </a:xfrm>
          <a:prstGeom prst="rect">
            <a:avLst/>
          </a:prstGeom>
          <a:noFill/>
        </p:spPr>
        <p:txBody>
          <a:bodyPr wrap="square" rtlCol="0">
            <a:spAutoFit/>
          </a:bodyPr>
          <a:lstStyle/>
          <a:p>
            <a:r>
              <a:rPr lang="en-US" sz="2400" dirty="0">
                <a:solidFill>
                  <a:schemeClr val="bg1">
                    <a:lumMod val="50000"/>
                  </a:schemeClr>
                </a:solidFill>
              </a:rPr>
              <a:t>YN</a:t>
            </a:r>
          </a:p>
        </p:txBody>
      </p:sp>
      <p:sp>
        <p:nvSpPr>
          <p:cNvPr id="5" name="TextBox 4"/>
          <p:cNvSpPr txBox="1"/>
          <p:nvPr/>
        </p:nvSpPr>
        <p:spPr>
          <a:xfrm>
            <a:off x="11448040" y="1856920"/>
            <a:ext cx="556758" cy="461665"/>
          </a:xfrm>
          <a:prstGeom prst="rect">
            <a:avLst/>
          </a:prstGeom>
          <a:noFill/>
        </p:spPr>
        <p:txBody>
          <a:bodyPr wrap="square" rtlCol="0">
            <a:spAutoFit/>
          </a:bodyPr>
          <a:lstStyle/>
          <a:p>
            <a:r>
              <a:rPr lang="en-US" sz="2400" dirty="0">
                <a:solidFill>
                  <a:schemeClr val="bg1">
                    <a:lumMod val="50000"/>
                  </a:schemeClr>
                </a:solidFill>
              </a:rPr>
              <a:t>YY</a:t>
            </a:r>
          </a:p>
        </p:txBody>
      </p:sp>
      <p:sp>
        <p:nvSpPr>
          <p:cNvPr id="13" name="TextBox 12"/>
          <p:cNvSpPr txBox="1"/>
          <p:nvPr/>
        </p:nvSpPr>
        <p:spPr>
          <a:xfrm>
            <a:off x="11440327" y="4172607"/>
            <a:ext cx="590550" cy="461665"/>
          </a:xfrm>
          <a:prstGeom prst="rect">
            <a:avLst/>
          </a:prstGeom>
          <a:noFill/>
        </p:spPr>
        <p:txBody>
          <a:bodyPr wrap="square" rtlCol="0">
            <a:spAutoFit/>
          </a:bodyPr>
          <a:lstStyle/>
          <a:p>
            <a:r>
              <a:rPr lang="en-US" sz="2400" dirty="0">
                <a:solidFill>
                  <a:schemeClr val="bg1">
                    <a:lumMod val="50000"/>
                  </a:schemeClr>
                </a:solidFill>
              </a:rPr>
              <a:t>NY</a:t>
            </a:r>
          </a:p>
        </p:txBody>
      </p:sp>
      <p:sp>
        <p:nvSpPr>
          <p:cNvPr id="15" name="TextBox 14"/>
          <p:cNvSpPr txBox="1"/>
          <p:nvPr/>
        </p:nvSpPr>
        <p:spPr>
          <a:xfrm>
            <a:off x="11437960" y="4494405"/>
            <a:ext cx="847725" cy="461665"/>
          </a:xfrm>
          <a:prstGeom prst="rect">
            <a:avLst/>
          </a:prstGeom>
          <a:noFill/>
        </p:spPr>
        <p:txBody>
          <a:bodyPr wrap="square" rtlCol="0">
            <a:spAutoFit/>
          </a:bodyPr>
          <a:lstStyle/>
          <a:p>
            <a:r>
              <a:rPr lang="en-US" sz="2400" dirty="0">
                <a:solidFill>
                  <a:schemeClr val="bg1">
                    <a:lumMod val="50000"/>
                  </a:schemeClr>
                </a:solidFill>
              </a:rPr>
              <a:t>NN</a:t>
            </a:r>
          </a:p>
        </p:txBody>
      </p:sp>
      <p:sp>
        <p:nvSpPr>
          <p:cNvPr id="11" name="TextBox 10"/>
          <p:cNvSpPr txBox="1"/>
          <p:nvPr/>
        </p:nvSpPr>
        <p:spPr>
          <a:xfrm>
            <a:off x="6715124" y="1406377"/>
            <a:ext cx="1905001" cy="369332"/>
          </a:xfrm>
          <a:prstGeom prst="rect">
            <a:avLst/>
          </a:prstGeom>
          <a:noFill/>
        </p:spPr>
        <p:txBody>
          <a:bodyPr wrap="square" rtlCol="0">
            <a:spAutoFit/>
          </a:bodyPr>
          <a:lstStyle/>
          <a:p>
            <a:r>
              <a:rPr lang="en-US" dirty="0">
                <a:solidFill>
                  <a:schemeClr val="bg1">
                    <a:lumMod val="50000"/>
                  </a:schemeClr>
                </a:solidFill>
              </a:rPr>
              <a:t>MTMF Presence</a:t>
            </a:r>
          </a:p>
        </p:txBody>
      </p:sp>
      <p:sp>
        <p:nvSpPr>
          <p:cNvPr id="17" name="TextBox 16"/>
          <p:cNvSpPr txBox="1"/>
          <p:nvPr/>
        </p:nvSpPr>
        <p:spPr>
          <a:xfrm>
            <a:off x="9068998" y="1406377"/>
            <a:ext cx="2085865" cy="369332"/>
          </a:xfrm>
          <a:prstGeom prst="rect">
            <a:avLst/>
          </a:prstGeom>
          <a:noFill/>
        </p:spPr>
        <p:txBody>
          <a:bodyPr wrap="square" rtlCol="0">
            <a:spAutoFit/>
          </a:bodyPr>
          <a:lstStyle/>
          <a:p>
            <a:r>
              <a:rPr lang="en-US" dirty="0">
                <a:solidFill>
                  <a:schemeClr val="bg1">
                    <a:lumMod val="50000"/>
                  </a:schemeClr>
                </a:solidFill>
              </a:rPr>
              <a:t>MTMF Absence</a:t>
            </a:r>
          </a:p>
        </p:txBody>
      </p:sp>
      <p:sp>
        <p:nvSpPr>
          <p:cNvPr id="19" name="TextBox 18"/>
          <p:cNvSpPr txBox="1"/>
          <p:nvPr/>
        </p:nvSpPr>
        <p:spPr>
          <a:xfrm rot="16200000">
            <a:off x="5451036" y="5103964"/>
            <a:ext cx="1770379" cy="369332"/>
          </a:xfrm>
          <a:prstGeom prst="rect">
            <a:avLst/>
          </a:prstGeom>
          <a:noFill/>
        </p:spPr>
        <p:txBody>
          <a:bodyPr wrap="square" rtlCol="0">
            <a:spAutoFit/>
          </a:bodyPr>
          <a:lstStyle/>
          <a:p>
            <a:r>
              <a:rPr lang="en-US" dirty="0">
                <a:solidFill>
                  <a:schemeClr val="bg1">
                    <a:lumMod val="50000"/>
                  </a:schemeClr>
                </a:solidFill>
              </a:rPr>
              <a:t>Field Absence</a:t>
            </a:r>
          </a:p>
        </p:txBody>
      </p:sp>
      <p:sp>
        <p:nvSpPr>
          <p:cNvPr id="20" name="TextBox 19"/>
          <p:cNvSpPr txBox="1"/>
          <p:nvPr/>
        </p:nvSpPr>
        <p:spPr>
          <a:xfrm rot="16200000">
            <a:off x="5420397" y="2645079"/>
            <a:ext cx="1858206" cy="369332"/>
          </a:xfrm>
          <a:prstGeom prst="rect">
            <a:avLst/>
          </a:prstGeom>
          <a:noFill/>
        </p:spPr>
        <p:txBody>
          <a:bodyPr wrap="square" rtlCol="0">
            <a:spAutoFit/>
          </a:bodyPr>
          <a:lstStyle/>
          <a:p>
            <a:r>
              <a:rPr lang="en-US" dirty="0">
                <a:solidFill>
                  <a:schemeClr val="bg1">
                    <a:lumMod val="50000"/>
                  </a:schemeClr>
                </a:solidFill>
              </a:rPr>
              <a:t>Field Presence</a:t>
            </a:r>
          </a:p>
        </p:txBody>
      </p:sp>
      <p:cxnSp>
        <p:nvCxnSpPr>
          <p:cNvPr id="21" name="Straight Connector 20"/>
          <p:cNvCxnSpPr/>
          <p:nvPr/>
        </p:nvCxnSpPr>
        <p:spPr>
          <a:xfrm>
            <a:off x="8829673" y="1383354"/>
            <a:ext cx="9527" cy="502695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34100" y="4076065"/>
            <a:ext cx="5080205" cy="10159"/>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505575" y="1743076"/>
            <a:ext cx="4708730" cy="4667237"/>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128860" y="1383354"/>
            <a:ext cx="5085446" cy="5026959"/>
          </a:xfrm>
          <a:prstGeom prst="rect">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6128859" y="1743076"/>
            <a:ext cx="405307" cy="0"/>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505575" y="1383354"/>
            <a:ext cx="0" cy="415377"/>
          </a:xfrm>
          <a:prstGeom prst="lin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11337281" y="1994724"/>
            <a:ext cx="190500" cy="186056"/>
          </a:xfrm>
          <a:prstGeom prst="ellipse">
            <a:avLst/>
          </a:prstGeom>
          <a:solidFill>
            <a:srgbClr val="F170D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1337281" y="2318584"/>
            <a:ext cx="190500" cy="186056"/>
          </a:xfrm>
          <a:prstGeom prst="ellipse">
            <a:avLst/>
          </a:prstGeom>
          <a:solidFill>
            <a:srgbClr val="FFFF0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314724" y="4295803"/>
            <a:ext cx="190500" cy="186056"/>
          </a:xfrm>
          <a:prstGeom prst="ellipse">
            <a:avLst/>
          </a:prstGeom>
          <a:solidFill>
            <a:srgbClr val="44CEF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1316631" y="4632586"/>
            <a:ext cx="190500" cy="186056"/>
          </a:xfrm>
          <a:prstGeom prst="ellipse">
            <a:avLst/>
          </a:prstGeom>
          <a:solidFill>
            <a:srgbClr val="FFAA0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05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762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72941" y="1221704"/>
            <a:ext cx="4707530" cy="3152484"/>
          </a:xfrm>
          <a:prstGeom prst="rect">
            <a:avLst/>
          </a:prstGeom>
        </p:spPr>
        <p:txBody>
          <a:bodyPr>
            <a:noAutofit/>
          </a:bodyPr>
          <a:lstStyle/>
          <a:p>
            <a:pPr marL="457200" lvl="1" indent="0">
              <a:spcBef>
                <a:spcPts val="200"/>
              </a:spcBef>
              <a:buClr>
                <a:srgbClr val="218754"/>
              </a:buClr>
              <a:buNone/>
            </a:pPr>
            <a:endParaRPr lang="en-US" sz="1600" dirty="0">
              <a:solidFill>
                <a:schemeClr val="bg1">
                  <a:lumMod val="50000"/>
                </a:schemeClr>
              </a:solidFill>
            </a:endParaRPr>
          </a:p>
          <a:p>
            <a:pPr marL="342900" indent="-342900">
              <a:spcBef>
                <a:spcPts val="200"/>
              </a:spcBef>
              <a:buClr>
                <a:srgbClr val="218754"/>
              </a:buClr>
              <a:buFont typeface="Webdings" panose="05030102010509060703" pitchFamily="18" charset="2"/>
              <a:buChar char="4"/>
            </a:pPr>
            <a:r>
              <a:rPr lang="en-US" sz="2400" dirty="0">
                <a:solidFill>
                  <a:schemeClr val="bg1">
                    <a:lumMod val="50000"/>
                  </a:schemeClr>
                </a:solidFill>
              </a:rPr>
              <a:t>Cohen’s Kappa Coefficient</a:t>
            </a:r>
            <a:r>
              <a:rPr lang="en-US" sz="2000" dirty="0">
                <a:solidFill>
                  <a:schemeClr val="bg1">
                    <a:lumMod val="50000"/>
                  </a:schemeClr>
                </a:solidFill>
              </a:rPr>
              <a:t>:</a:t>
            </a: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r>
              <a:rPr lang="en-US" sz="2000" dirty="0">
                <a:solidFill>
                  <a:schemeClr val="bg1">
                    <a:lumMod val="50000"/>
                  </a:schemeClr>
                </a:solidFill>
              </a:rPr>
              <a:t>Statistic used to measure agreement between two judges in sorting categorical items</a:t>
            </a:r>
          </a:p>
          <a:p>
            <a:pPr marL="800100" lvl="1" indent="-342900">
              <a:spcBef>
                <a:spcPts val="200"/>
              </a:spcBef>
              <a:buClr>
                <a:srgbClr val="218754"/>
              </a:buClr>
              <a:buFont typeface="Webdings" panose="05030102010509060703" pitchFamily="18" charset="2"/>
              <a:buChar char="4"/>
            </a:pPr>
            <a:endParaRPr lang="en-US" sz="2000" dirty="0">
              <a:solidFill>
                <a:schemeClr val="bg1">
                  <a:lumMod val="50000"/>
                </a:schemeClr>
              </a:solidFill>
            </a:endParaRPr>
          </a:p>
          <a:p>
            <a:pPr marL="800100" lvl="1" indent="-342900">
              <a:spcBef>
                <a:spcPts val="200"/>
              </a:spcBef>
              <a:buClr>
                <a:srgbClr val="218754"/>
              </a:buClr>
              <a:buFont typeface="Webdings" panose="05030102010509060703" pitchFamily="18" charset="2"/>
              <a:buChar char="4"/>
            </a:pPr>
            <a:r>
              <a:rPr lang="en-US" sz="2000" dirty="0">
                <a:solidFill>
                  <a:schemeClr val="bg1">
                    <a:lumMod val="50000"/>
                  </a:schemeClr>
                </a:solidFill>
              </a:rPr>
              <a:t>Takes into account agreement occurring by chance</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MF Threshold &amp; Cohen’s Kappa</a:t>
            </a:r>
          </a:p>
        </p:txBody>
      </p:sp>
      <p:graphicFrame>
        <p:nvGraphicFramePr>
          <p:cNvPr id="3" name="Table 2"/>
          <p:cNvGraphicFramePr>
            <a:graphicFrameLocks noGrp="1"/>
          </p:cNvGraphicFramePr>
          <p:nvPr>
            <p:extLst/>
          </p:nvPr>
        </p:nvGraphicFramePr>
        <p:xfrm>
          <a:off x="5032871" y="1646899"/>
          <a:ext cx="7010401" cy="4114800"/>
        </p:xfrm>
        <a:graphic>
          <a:graphicData uri="http://schemas.openxmlformats.org/drawingml/2006/table">
            <a:tbl>
              <a:tblPr>
                <a:tableStyleId>{5C22544A-7EE6-4342-B048-85BDC9FD1C3A}</a:tableStyleId>
              </a:tblPr>
              <a:tblGrid>
                <a:gridCol w="2276476">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gridCol w="2333625">
                  <a:extLst>
                    <a:ext uri="{9D8B030D-6E8A-4147-A177-3AD203B41FA5}">
                      <a16:colId xmlns:a16="http://schemas.microsoft.com/office/drawing/2014/main" val="20002"/>
                    </a:ext>
                  </a:extLst>
                </a:gridCol>
              </a:tblGrid>
              <a:tr h="277019">
                <a:tc>
                  <a:txBody>
                    <a:bodyPr/>
                    <a:lstStyle/>
                    <a:p>
                      <a:pPr algn="ctr" fontAlgn="b"/>
                      <a:r>
                        <a:rPr lang="en-US" sz="2000" u="none" strike="noStrike" dirty="0">
                          <a:solidFill>
                            <a:schemeClr val="bg1">
                              <a:lumMod val="50000"/>
                            </a:schemeClr>
                          </a:solidFill>
                          <a:effectLst/>
                        </a:rPr>
                        <a:t>Date</a:t>
                      </a:r>
                      <a:endParaRPr lang="en-US" sz="20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bg1">
                              <a:lumMod val="50000"/>
                            </a:schemeClr>
                          </a:solidFill>
                          <a:effectLst/>
                        </a:rPr>
                        <a:t>MF Threshold</a:t>
                      </a:r>
                      <a:endParaRPr lang="en-US" sz="20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chemeClr val="bg1">
                              <a:lumMod val="50000"/>
                            </a:schemeClr>
                          </a:solidFill>
                          <a:effectLst/>
                        </a:rPr>
                        <a:t>Kappa</a:t>
                      </a:r>
                      <a:endParaRPr lang="en-US" sz="20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600" b="0" i="0" u="none" strike="noStrike" dirty="0">
                          <a:solidFill>
                            <a:schemeClr val="bg1">
                              <a:lumMod val="50000"/>
                            </a:schemeClr>
                          </a:solidFill>
                          <a:effectLst/>
                          <a:latin typeface="+mn-lt"/>
                        </a:rPr>
                        <a:t>January</a:t>
                      </a:r>
                      <a:r>
                        <a:rPr lang="en-US" sz="1600" b="0" i="0" u="none" strike="noStrike" baseline="0" dirty="0">
                          <a:solidFill>
                            <a:schemeClr val="bg1">
                              <a:lumMod val="50000"/>
                            </a:schemeClr>
                          </a:solidFill>
                          <a:effectLst/>
                          <a:latin typeface="+mn-lt"/>
                        </a:rPr>
                        <a:t> 16, 2012</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0.1</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0.340</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bg1">
                              <a:lumMod val="50000"/>
                            </a:schemeClr>
                          </a:solidFill>
                          <a:effectLst/>
                        </a:rPr>
                        <a:t>0.15</a:t>
                      </a:r>
                      <a:endParaRPr lang="en-US" sz="1600" b="0" i="0" u="none" strike="noStrike">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0.428</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0.2</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1600" u="none" strike="noStrike" dirty="0">
                          <a:solidFill>
                            <a:schemeClr val="bg1">
                              <a:lumMod val="50000"/>
                            </a:schemeClr>
                          </a:solidFill>
                          <a:effectLst/>
                        </a:rPr>
                        <a:t>0.487</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3"/>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0.25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1600" u="none" strike="noStrike" dirty="0">
                          <a:solidFill>
                            <a:schemeClr val="bg1">
                              <a:lumMod val="50000"/>
                            </a:schemeClr>
                          </a:solidFill>
                          <a:effectLst/>
                        </a:rPr>
                        <a:t>0.487</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4"/>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0.3</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0.407</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90500">
                <a:tc>
                  <a:txBody>
                    <a:bodyPr/>
                    <a:lstStyle/>
                    <a:p>
                      <a:pPr algn="ctr" fontAlgn="b"/>
                      <a:r>
                        <a:rPr lang="en-US" sz="1600" u="none" strike="noStrike" dirty="0">
                          <a:solidFill>
                            <a:schemeClr val="bg1">
                              <a:lumMod val="50000"/>
                            </a:schemeClr>
                          </a:solidFill>
                          <a:effectLst/>
                        </a:rPr>
                        <a:t>February 10, 2012</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0.1</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0.577</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0.15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0.675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0.2</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chemeClr val="accent6">
                        <a:lumMod val="40000"/>
                        <a:lumOff val="60000"/>
                      </a:schemeClr>
                    </a:solidFill>
                  </a:tcPr>
                </a:tc>
                <a:tc>
                  <a:txBody>
                    <a:bodyPr/>
                    <a:lstStyle/>
                    <a:p>
                      <a:pPr algn="r" fontAlgn="b"/>
                      <a:r>
                        <a:rPr lang="en-US" sz="1600" u="none" strike="noStrike" dirty="0">
                          <a:solidFill>
                            <a:schemeClr val="bg1">
                              <a:lumMod val="50000"/>
                            </a:schemeClr>
                          </a:solidFill>
                          <a:effectLst/>
                        </a:rPr>
                        <a:t>0.841</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chemeClr val="accent6">
                        <a:lumMod val="40000"/>
                        <a:lumOff val="60000"/>
                      </a:schemeClr>
                    </a:solidFill>
                  </a:tcPr>
                </a:tc>
                <a:extLst>
                  <a:ext uri="{0D108BD9-81ED-4DB2-BD59-A6C34878D82A}">
                    <a16:rowId xmlns:a16="http://schemas.microsoft.com/office/drawing/2014/main" val="10009"/>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0.25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0.793</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l" fontAlgn="b"/>
                      <a:endParaRPr lang="en-US" sz="1600" b="0" i="0" u="none" strike="noStrike">
                        <a:solidFill>
                          <a:schemeClr val="bg1">
                            <a:lumMod val="50000"/>
                          </a:schemeClr>
                        </a:solidFill>
                        <a:effectLst/>
                        <a:latin typeface="Calibri" panose="020F0502020204030204" pitchFamily="34" charset="0"/>
                      </a:endParaRPr>
                    </a:p>
                  </a:txBody>
                  <a:tcPr marL="9525" marR="9525" marT="9525" marB="0" anchor="b"/>
                </a:tc>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90500">
                <a:tc>
                  <a:txBody>
                    <a:bodyPr/>
                    <a:lstStyle/>
                    <a:p>
                      <a:pPr algn="ctr" fontAlgn="b"/>
                      <a:r>
                        <a:rPr lang="en-US" sz="1600" u="none" strike="noStrike" dirty="0">
                          <a:solidFill>
                            <a:schemeClr val="bg1">
                              <a:lumMod val="50000"/>
                            </a:schemeClr>
                          </a:solidFill>
                          <a:effectLst/>
                        </a:rPr>
                        <a:t>October 14, 2012</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bg1">
                              <a:lumMod val="50000"/>
                            </a:schemeClr>
                          </a:solidFill>
                          <a:effectLst/>
                        </a:rPr>
                        <a:t>0.3</a:t>
                      </a:r>
                      <a:endParaRPr lang="en-US" sz="1600" b="0" i="0" u="none" strike="noStrike">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0.185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bg1">
                              <a:lumMod val="50000"/>
                            </a:schemeClr>
                          </a:solidFill>
                          <a:effectLst/>
                        </a:rPr>
                        <a:t>0.4</a:t>
                      </a:r>
                      <a:endParaRPr lang="en-US" sz="1600" b="0" i="0" u="none" strike="noStrike">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0.450</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90500">
                <a:tc>
                  <a:txBody>
                    <a:bodyPr/>
                    <a:lstStyle/>
                    <a:p>
                      <a:pPr algn="l" fontAlgn="b"/>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0.5</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US" sz="1600" u="none" strike="noStrike" dirty="0">
                          <a:solidFill>
                            <a:schemeClr val="bg1">
                              <a:lumMod val="50000"/>
                            </a:schemeClr>
                          </a:solidFill>
                          <a:effectLst/>
                        </a:rPr>
                        <a:t>0.709</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14"/>
                  </a:ext>
                </a:extLst>
              </a:tr>
              <a:tr h="190500">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solidFill>
                            <a:schemeClr val="bg1">
                              <a:lumMod val="50000"/>
                            </a:schemeClr>
                          </a:solidFill>
                          <a:effectLst/>
                        </a:rPr>
                        <a:t>0.55</a:t>
                      </a:r>
                      <a:endParaRPr lang="en-US" sz="1600" b="0" i="0" u="none" strike="noStrike">
                        <a:solidFill>
                          <a:schemeClr val="bg1">
                            <a:lumMod val="50000"/>
                          </a:schemeClr>
                        </a:solidFill>
                        <a:effectLst/>
                        <a:latin typeface="Calibri" panose="020F0502020204030204" pitchFamily="34" charset="0"/>
                      </a:endParaRPr>
                    </a:p>
                  </a:txBody>
                  <a:tcPr marL="9525" marR="9525" marT="9525" marB="0" anchor="b"/>
                </a:tc>
                <a:tc>
                  <a:txBody>
                    <a:bodyPr/>
                    <a:lstStyle/>
                    <a:p>
                      <a:pPr algn="r" fontAlgn="b"/>
                      <a:r>
                        <a:rPr lang="en-US" sz="1600" u="none" strike="noStrike" dirty="0">
                          <a:solidFill>
                            <a:schemeClr val="bg1">
                              <a:lumMod val="50000"/>
                            </a:schemeClr>
                          </a:solidFill>
                          <a:effectLst/>
                        </a:rPr>
                        <a:t>0.097</a:t>
                      </a:r>
                      <a:endParaRPr lang="en-US" sz="1600" b="0" i="0" u="none" strike="noStrike" dirty="0">
                        <a:solidFill>
                          <a:schemeClr val="bg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5"/>
                  </a:ext>
                </a:extLst>
              </a:tr>
            </a:tbl>
          </a:graphicData>
        </a:graphic>
      </p:graphicFrame>
      <p:graphicFrame>
        <p:nvGraphicFramePr>
          <p:cNvPr id="6" name="Table 5"/>
          <p:cNvGraphicFramePr>
            <a:graphicFrameLocks noGrp="1"/>
          </p:cNvGraphicFramePr>
          <p:nvPr/>
        </p:nvGraphicFramePr>
        <p:xfrm>
          <a:off x="2308722" y="4443367"/>
          <a:ext cx="2087007" cy="1983069"/>
        </p:xfrm>
        <a:graphic>
          <a:graphicData uri="http://schemas.openxmlformats.org/drawingml/2006/table">
            <a:tbl>
              <a:tblPr firstRow="1" bandRow="1">
                <a:tableStyleId>{5C22544A-7EE6-4342-B048-85BDC9FD1C3A}</a:tableStyleId>
              </a:tblPr>
              <a:tblGrid>
                <a:gridCol w="695669">
                  <a:extLst>
                    <a:ext uri="{9D8B030D-6E8A-4147-A177-3AD203B41FA5}">
                      <a16:colId xmlns:a16="http://schemas.microsoft.com/office/drawing/2014/main" val="20000"/>
                    </a:ext>
                  </a:extLst>
                </a:gridCol>
                <a:gridCol w="695669">
                  <a:extLst>
                    <a:ext uri="{9D8B030D-6E8A-4147-A177-3AD203B41FA5}">
                      <a16:colId xmlns:a16="http://schemas.microsoft.com/office/drawing/2014/main" val="20001"/>
                    </a:ext>
                  </a:extLst>
                </a:gridCol>
                <a:gridCol w="695669">
                  <a:extLst>
                    <a:ext uri="{9D8B030D-6E8A-4147-A177-3AD203B41FA5}">
                      <a16:colId xmlns:a16="http://schemas.microsoft.com/office/drawing/2014/main" val="20002"/>
                    </a:ext>
                  </a:extLst>
                </a:gridCol>
              </a:tblGrid>
              <a:tr h="661023">
                <a:tc>
                  <a:txBody>
                    <a:bodyPr/>
                    <a:lstStyle/>
                    <a:p>
                      <a:endParaRPr lang="en-US" dirty="0"/>
                    </a:p>
                  </a:txBody>
                  <a:tcPr>
                    <a:solidFill>
                      <a:schemeClr val="accent6">
                        <a:lumMod val="20000"/>
                        <a:lumOff val="80000"/>
                      </a:schemeClr>
                    </a:solidFill>
                  </a:tcPr>
                </a:tc>
                <a:tc>
                  <a:txBody>
                    <a:bodyPr/>
                    <a:lstStyle/>
                    <a:p>
                      <a:r>
                        <a:rPr lang="en-US" b="0" dirty="0">
                          <a:solidFill>
                            <a:sysClr val="windowText" lastClr="000000"/>
                          </a:solidFill>
                        </a:rPr>
                        <a:t>Yes</a:t>
                      </a:r>
                    </a:p>
                  </a:txBody>
                  <a:tcPr>
                    <a:solidFill>
                      <a:schemeClr val="accent6">
                        <a:lumMod val="40000"/>
                        <a:lumOff val="60000"/>
                      </a:schemeClr>
                    </a:solidFill>
                  </a:tcPr>
                </a:tc>
                <a:tc>
                  <a:txBody>
                    <a:bodyPr/>
                    <a:lstStyle/>
                    <a:p>
                      <a:r>
                        <a:rPr lang="en-US" b="0" dirty="0">
                          <a:solidFill>
                            <a:sysClr val="windowText" lastClr="000000"/>
                          </a:solidFill>
                        </a:rPr>
                        <a:t>No</a:t>
                      </a:r>
                    </a:p>
                  </a:txBody>
                  <a:tcPr>
                    <a:solidFill>
                      <a:schemeClr val="accent6">
                        <a:lumMod val="40000"/>
                        <a:lumOff val="60000"/>
                      </a:schemeClr>
                    </a:solidFill>
                  </a:tcPr>
                </a:tc>
                <a:extLst>
                  <a:ext uri="{0D108BD9-81ED-4DB2-BD59-A6C34878D82A}">
                    <a16:rowId xmlns:a16="http://schemas.microsoft.com/office/drawing/2014/main" val="10000"/>
                  </a:ext>
                </a:extLst>
              </a:tr>
              <a:tr h="661023">
                <a:tc>
                  <a:txBody>
                    <a:bodyPr/>
                    <a:lstStyle/>
                    <a:p>
                      <a:r>
                        <a:rPr lang="en-US" dirty="0"/>
                        <a:t>Yes</a:t>
                      </a:r>
                    </a:p>
                  </a:txBody>
                  <a:tcPr>
                    <a:solidFill>
                      <a:schemeClr val="accent6">
                        <a:lumMod val="40000"/>
                        <a:lumOff val="60000"/>
                      </a:schemeClr>
                    </a:solidFill>
                  </a:tcPr>
                </a:tc>
                <a:tc>
                  <a:txBody>
                    <a:bodyPr/>
                    <a:lstStyle/>
                    <a:p>
                      <a:r>
                        <a:rPr lang="en-US" dirty="0"/>
                        <a:t>1012</a:t>
                      </a:r>
                    </a:p>
                  </a:txBody>
                  <a:tcPr>
                    <a:solidFill>
                      <a:schemeClr val="accent6">
                        <a:lumMod val="20000"/>
                        <a:lumOff val="80000"/>
                      </a:schemeClr>
                    </a:solidFill>
                  </a:tcPr>
                </a:tc>
                <a:tc>
                  <a:txBody>
                    <a:bodyPr/>
                    <a:lstStyle/>
                    <a:p>
                      <a:r>
                        <a:rPr lang="en-US" dirty="0"/>
                        <a:t>31</a:t>
                      </a:r>
                    </a:p>
                  </a:txBody>
                  <a:tcPr>
                    <a:solidFill>
                      <a:schemeClr val="accent6">
                        <a:lumMod val="20000"/>
                        <a:lumOff val="80000"/>
                      </a:schemeClr>
                    </a:solidFill>
                  </a:tcPr>
                </a:tc>
                <a:extLst>
                  <a:ext uri="{0D108BD9-81ED-4DB2-BD59-A6C34878D82A}">
                    <a16:rowId xmlns:a16="http://schemas.microsoft.com/office/drawing/2014/main" val="10001"/>
                  </a:ext>
                </a:extLst>
              </a:tr>
              <a:tr h="661023">
                <a:tc>
                  <a:txBody>
                    <a:bodyPr/>
                    <a:lstStyle/>
                    <a:p>
                      <a:r>
                        <a:rPr lang="en-US" dirty="0"/>
                        <a:t>No</a:t>
                      </a:r>
                    </a:p>
                  </a:txBody>
                  <a:tcPr>
                    <a:solidFill>
                      <a:schemeClr val="accent6">
                        <a:lumMod val="40000"/>
                        <a:lumOff val="60000"/>
                      </a:schemeClr>
                    </a:solidFill>
                  </a:tcPr>
                </a:tc>
                <a:tc>
                  <a:txBody>
                    <a:bodyPr/>
                    <a:lstStyle/>
                    <a:p>
                      <a:r>
                        <a:rPr lang="en-US" dirty="0"/>
                        <a:t>18</a:t>
                      </a:r>
                    </a:p>
                  </a:txBody>
                  <a:tcPr>
                    <a:solidFill>
                      <a:schemeClr val="accent6">
                        <a:lumMod val="20000"/>
                        <a:lumOff val="80000"/>
                      </a:schemeClr>
                    </a:solidFill>
                  </a:tcPr>
                </a:tc>
                <a:tc>
                  <a:txBody>
                    <a:bodyPr/>
                    <a:lstStyle/>
                    <a:p>
                      <a:r>
                        <a:rPr lang="en-US" dirty="0"/>
                        <a:t>157</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44153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7656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Methodology</a:t>
            </a:r>
          </a:p>
        </p:txBody>
      </p:sp>
      <p:grpSp>
        <p:nvGrpSpPr>
          <p:cNvPr id="240" name="Group 239"/>
          <p:cNvGrpSpPr/>
          <p:nvPr/>
        </p:nvGrpSpPr>
        <p:grpSpPr>
          <a:xfrm>
            <a:off x="1453959" y="1601707"/>
            <a:ext cx="10335993" cy="4535493"/>
            <a:chOff x="1653251" y="1355522"/>
            <a:chExt cx="10335993" cy="4535493"/>
          </a:xfrm>
        </p:grpSpPr>
        <p:grpSp>
          <p:nvGrpSpPr>
            <p:cNvPr id="221" name="Group 220"/>
            <p:cNvGrpSpPr/>
            <p:nvPr/>
          </p:nvGrpSpPr>
          <p:grpSpPr>
            <a:xfrm>
              <a:off x="1653251" y="1355522"/>
              <a:ext cx="8324997" cy="1796660"/>
              <a:chOff x="1653251" y="1355522"/>
              <a:chExt cx="8324997" cy="1796660"/>
            </a:xfrm>
          </p:grpSpPr>
          <p:cxnSp>
            <p:nvCxnSpPr>
              <p:cNvPr id="110" name="Straight Arrow Connector 109"/>
              <p:cNvCxnSpPr>
                <a:stCxn id="43" idx="6"/>
                <a:endCxn id="46" idx="2"/>
              </p:cNvCxnSpPr>
              <p:nvPr/>
            </p:nvCxnSpPr>
            <p:spPr>
              <a:xfrm>
                <a:off x="7224385" y="2253852"/>
                <a:ext cx="978162"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5" idx="6"/>
                <a:endCxn id="43" idx="2"/>
              </p:cNvCxnSpPr>
              <p:nvPr/>
            </p:nvCxnSpPr>
            <p:spPr>
              <a:xfrm>
                <a:off x="4368038" y="2253852"/>
                <a:ext cx="1080646"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endCxn id="95" idx="2"/>
              </p:cNvCxnSpPr>
              <p:nvPr/>
            </p:nvCxnSpPr>
            <p:spPr>
              <a:xfrm>
                <a:off x="1653251" y="2252659"/>
                <a:ext cx="939086" cy="1193"/>
              </a:xfrm>
              <a:prstGeom prst="line">
                <a:avLst/>
              </a:prstGeom>
              <a:ln w="190500">
                <a:solidFill>
                  <a:srgbClr val="218754"/>
                </a:solidFill>
              </a:ln>
            </p:spPr>
            <p:style>
              <a:lnRef idx="1">
                <a:schemeClr val="accent1"/>
              </a:lnRef>
              <a:fillRef idx="0">
                <a:schemeClr val="accent1"/>
              </a:fillRef>
              <a:effectRef idx="0">
                <a:schemeClr val="accent1"/>
              </a:effectRef>
              <a:fontRef idx="minor">
                <a:schemeClr val="tx1"/>
              </a:fontRef>
            </p:style>
          </p:cxnSp>
          <p:sp>
            <p:nvSpPr>
              <p:cNvPr id="95" name="Flowchart: Connector 94"/>
              <p:cNvSpPr/>
              <p:nvPr/>
            </p:nvSpPr>
            <p:spPr>
              <a:xfrm>
                <a:off x="259233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27451" y="177303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WorldView-2 Image Acquisition</a:t>
                </a:r>
              </a:p>
            </p:txBody>
          </p:sp>
          <p:sp>
            <p:nvSpPr>
              <p:cNvPr id="43" name="Flowchart: Connector 42"/>
              <p:cNvSpPr/>
              <p:nvPr/>
            </p:nvSpPr>
            <p:spPr>
              <a:xfrm>
                <a:off x="5448684"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5461684" y="1898716"/>
                <a:ext cx="1775702" cy="707886"/>
              </a:xfrm>
              <a:prstGeom prst="rect">
                <a:avLst/>
              </a:prstGeom>
              <a:noFill/>
              <a:ln>
                <a:noFill/>
              </a:ln>
            </p:spPr>
            <p:txBody>
              <a:bodyPr wrap="square" rtlCol="0">
                <a:spAutoFit/>
              </a:bodyPr>
              <a:lstStyle/>
              <a:p>
                <a:pPr algn="ctr"/>
                <a:r>
                  <a:rPr lang="en-US" sz="2000" dirty="0">
                    <a:solidFill>
                      <a:schemeClr val="bg1">
                        <a:lumMod val="50000"/>
                      </a:schemeClr>
                    </a:solidFill>
                  </a:rPr>
                  <a:t>Image pre-processing</a:t>
                </a:r>
              </a:p>
            </p:txBody>
          </p:sp>
          <p:sp>
            <p:nvSpPr>
              <p:cNvPr id="46" name="Flowchart: Connector 45"/>
              <p:cNvSpPr/>
              <p:nvPr/>
            </p:nvSpPr>
            <p:spPr>
              <a:xfrm>
                <a:off x="8202547" y="1355522"/>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8316754" y="1770005"/>
                <a:ext cx="1607019" cy="1015663"/>
              </a:xfrm>
              <a:prstGeom prst="rect">
                <a:avLst/>
              </a:prstGeom>
              <a:noFill/>
              <a:ln>
                <a:noFill/>
              </a:ln>
            </p:spPr>
            <p:txBody>
              <a:bodyPr wrap="square" rtlCol="0">
                <a:spAutoFit/>
              </a:bodyPr>
              <a:lstStyle/>
              <a:p>
                <a:pPr algn="ctr"/>
                <a:r>
                  <a:rPr lang="en-US" sz="2000" dirty="0">
                    <a:solidFill>
                      <a:schemeClr val="bg1">
                        <a:lumMod val="50000"/>
                      </a:schemeClr>
                    </a:solidFill>
                  </a:rPr>
                  <a:t>Target Detection: MTMF</a:t>
                </a:r>
              </a:p>
            </p:txBody>
          </p:sp>
        </p:grpSp>
        <p:grpSp>
          <p:nvGrpSpPr>
            <p:cNvPr id="222" name="Group 221"/>
            <p:cNvGrpSpPr/>
            <p:nvPr/>
          </p:nvGrpSpPr>
          <p:grpSpPr>
            <a:xfrm>
              <a:off x="1707726" y="4094355"/>
              <a:ext cx="7507915" cy="1796660"/>
              <a:chOff x="2592336" y="3504663"/>
              <a:chExt cx="7507915" cy="1796660"/>
            </a:xfrm>
          </p:grpSpPr>
          <p:cxnSp>
            <p:nvCxnSpPr>
              <p:cNvPr id="118" name="Straight Arrow Connector 117"/>
              <p:cNvCxnSpPr>
                <a:stCxn id="51" idx="6"/>
                <a:endCxn id="54" idx="2"/>
              </p:cNvCxnSpPr>
              <p:nvPr/>
            </p:nvCxnSpPr>
            <p:spPr>
              <a:xfrm>
                <a:off x="7248497" y="4402993"/>
                <a:ext cx="1035885"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48" idx="6"/>
                <a:endCxn id="51" idx="2"/>
              </p:cNvCxnSpPr>
              <p:nvPr/>
            </p:nvCxnSpPr>
            <p:spPr>
              <a:xfrm>
                <a:off x="4368037" y="4402993"/>
                <a:ext cx="1104759"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59233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2716919" y="3741271"/>
                <a:ext cx="1505715" cy="1323439"/>
              </a:xfrm>
              <a:prstGeom prst="rect">
                <a:avLst/>
              </a:prstGeom>
              <a:noFill/>
              <a:ln>
                <a:noFill/>
              </a:ln>
            </p:spPr>
            <p:txBody>
              <a:bodyPr wrap="square" rtlCol="0">
                <a:spAutoFit/>
              </a:bodyPr>
              <a:lstStyle/>
              <a:p>
                <a:pPr algn="ctr"/>
                <a:r>
                  <a:rPr lang="en-US" sz="2000" dirty="0">
                    <a:solidFill>
                      <a:schemeClr val="bg1">
                        <a:lumMod val="50000"/>
                      </a:schemeClr>
                    </a:solidFill>
                  </a:rPr>
                  <a:t>Matched Filter Threshold Modeling</a:t>
                </a:r>
              </a:p>
            </p:txBody>
          </p:sp>
          <p:sp>
            <p:nvSpPr>
              <p:cNvPr id="51" name="Flowchart: Connector 50"/>
              <p:cNvSpPr/>
              <p:nvPr/>
            </p:nvSpPr>
            <p:spPr>
              <a:xfrm>
                <a:off x="5472796"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5494131" y="3895160"/>
                <a:ext cx="1724603" cy="1015663"/>
              </a:xfrm>
              <a:prstGeom prst="rect">
                <a:avLst/>
              </a:prstGeom>
              <a:noFill/>
              <a:ln>
                <a:noFill/>
              </a:ln>
            </p:spPr>
            <p:txBody>
              <a:bodyPr wrap="square" rtlCol="0">
                <a:spAutoFit/>
              </a:bodyPr>
              <a:lstStyle/>
              <a:p>
                <a:pPr algn="ctr"/>
                <a:r>
                  <a:rPr lang="en-US" sz="2000" dirty="0">
                    <a:solidFill>
                      <a:schemeClr val="bg1">
                        <a:lumMod val="50000"/>
                      </a:schemeClr>
                    </a:solidFill>
                  </a:rPr>
                  <a:t>Cohen’s Kappa Coefficient</a:t>
                </a:r>
              </a:p>
            </p:txBody>
          </p:sp>
          <p:sp>
            <p:nvSpPr>
              <p:cNvPr id="54" name="Flowchart: Connector 53"/>
              <p:cNvSpPr/>
              <p:nvPr/>
            </p:nvSpPr>
            <p:spPr>
              <a:xfrm>
                <a:off x="8284382" y="3504663"/>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Box 55"/>
              <p:cNvSpPr txBox="1"/>
              <p:nvPr/>
            </p:nvSpPr>
            <p:spPr>
              <a:xfrm>
                <a:off x="8240235" y="4016612"/>
                <a:ext cx="1860016" cy="707886"/>
              </a:xfrm>
              <a:prstGeom prst="rect">
                <a:avLst/>
              </a:prstGeom>
              <a:noFill/>
              <a:ln>
                <a:noFill/>
              </a:ln>
            </p:spPr>
            <p:txBody>
              <a:bodyPr wrap="square" rtlCol="0">
                <a:spAutoFit/>
              </a:bodyPr>
              <a:lstStyle/>
              <a:p>
                <a:pPr algn="ctr"/>
                <a:r>
                  <a:rPr lang="en-US" sz="2000" dirty="0">
                    <a:solidFill>
                      <a:schemeClr val="bg1">
                        <a:lumMod val="50000"/>
                      </a:schemeClr>
                    </a:solidFill>
                  </a:rPr>
                  <a:t>Binary Classification</a:t>
                </a:r>
              </a:p>
            </p:txBody>
          </p:sp>
        </p:grpSp>
        <p:sp>
          <p:nvSpPr>
            <p:cNvPr id="177" name="Flowchart: Connector 176"/>
            <p:cNvSpPr/>
            <p:nvPr/>
          </p:nvSpPr>
          <p:spPr>
            <a:xfrm>
              <a:off x="10213543" y="4094355"/>
              <a:ext cx="1775701" cy="1796660"/>
            </a:xfrm>
            <a:prstGeom prst="flowChartConnector">
              <a:avLst/>
            </a:prstGeom>
            <a:solidFill>
              <a:schemeClr val="accent4">
                <a:lumMod val="20000"/>
                <a:lumOff val="80000"/>
              </a:schemeClr>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8" name="TextBox 177"/>
            <p:cNvSpPr txBox="1"/>
            <p:nvPr/>
          </p:nvSpPr>
          <p:spPr>
            <a:xfrm>
              <a:off x="10360259" y="4559412"/>
              <a:ext cx="1505715" cy="1015663"/>
            </a:xfrm>
            <a:prstGeom prst="rect">
              <a:avLst/>
            </a:prstGeom>
            <a:noFill/>
            <a:ln>
              <a:noFill/>
            </a:ln>
          </p:spPr>
          <p:txBody>
            <a:bodyPr wrap="square" rtlCol="0">
              <a:spAutoFit/>
            </a:bodyPr>
            <a:lstStyle/>
            <a:p>
              <a:pPr algn="ctr"/>
              <a:r>
                <a:rPr lang="en-US" sz="2000" b="1" dirty="0">
                  <a:solidFill>
                    <a:schemeClr val="bg1">
                      <a:lumMod val="50000"/>
                    </a:schemeClr>
                  </a:solidFill>
                </a:rPr>
                <a:t>Presence/Absence Map</a:t>
              </a:r>
            </a:p>
          </p:txBody>
        </p:sp>
        <p:cxnSp>
          <p:nvCxnSpPr>
            <p:cNvPr id="227" name="Straight Arrow Connector 226"/>
            <p:cNvCxnSpPr>
              <a:stCxn id="54" idx="6"/>
              <a:endCxn id="177" idx="2"/>
            </p:cNvCxnSpPr>
            <p:nvPr/>
          </p:nvCxnSpPr>
          <p:spPr>
            <a:xfrm>
              <a:off x="9175473" y="4992685"/>
              <a:ext cx="1038070" cy="0"/>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Curved Connector 234"/>
            <p:cNvCxnSpPr>
              <a:stCxn id="46" idx="6"/>
              <a:endCxn id="48" idx="2"/>
            </p:cNvCxnSpPr>
            <p:nvPr/>
          </p:nvCxnSpPr>
          <p:spPr>
            <a:xfrm flipH="1">
              <a:off x="1707726" y="2253852"/>
              <a:ext cx="8270522" cy="2738833"/>
            </a:xfrm>
            <a:prstGeom prst="curvedConnector5">
              <a:avLst>
                <a:gd name="adj1" fmla="val -14671"/>
                <a:gd name="adj2" fmla="val 50000"/>
                <a:gd name="adj3" fmla="val 113253"/>
              </a:avLst>
            </a:prstGeom>
            <a:ln w="88900">
              <a:solidFill>
                <a:srgbClr val="21875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3408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Classification Map</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745" t="10763" r="8581" b="11004"/>
          <a:stretch/>
        </p:blipFill>
        <p:spPr>
          <a:xfrm>
            <a:off x="2697812" y="1255924"/>
            <a:ext cx="7337233" cy="5365215"/>
          </a:xfrm>
          <a:prstGeom prst="rect">
            <a:avLst/>
          </a:prstGeom>
        </p:spPr>
      </p:pic>
      <p:sp>
        <p:nvSpPr>
          <p:cNvPr id="8" name="Rectangle 7"/>
          <p:cNvSpPr/>
          <p:nvPr/>
        </p:nvSpPr>
        <p:spPr>
          <a:xfrm>
            <a:off x="8628209" y="6238623"/>
            <a:ext cx="208975" cy="180340"/>
          </a:xfrm>
          <a:prstGeom prst="rect">
            <a:avLst/>
          </a:prstGeom>
          <a:solidFill>
            <a:srgbClr val="E6282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79035" y="6159516"/>
            <a:ext cx="1701054" cy="338554"/>
          </a:xfrm>
          <a:prstGeom prst="rect">
            <a:avLst/>
          </a:prstGeom>
          <a:noFill/>
        </p:spPr>
        <p:txBody>
          <a:bodyPr wrap="square" rtlCol="0">
            <a:spAutoFit/>
          </a:bodyPr>
          <a:lstStyle/>
          <a:p>
            <a:r>
              <a:rPr lang="en-US" sz="1600" dirty="0">
                <a:solidFill>
                  <a:schemeClr val="bg1">
                    <a:lumMod val="50000"/>
                  </a:schemeClr>
                </a:solidFill>
              </a:rPr>
              <a:t>Presence</a:t>
            </a:r>
          </a:p>
        </p:txBody>
      </p:sp>
      <p:sp>
        <p:nvSpPr>
          <p:cNvPr id="10" name="Rectangle 9"/>
          <p:cNvSpPr/>
          <p:nvPr/>
        </p:nvSpPr>
        <p:spPr>
          <a:xfrm>
            <a:off x="8628209" y="5938540"/>
            <a:ext cx="208975" cy="180340"/>
          </a:xfrm>
          <a:prstGeom prst="rect">
            <a:avLst/>
          </a:prstGeom>
          <a:solidFill>
            <a:srgbClr val="E1E1E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879035" y="5859433"/>
            <a:ext cx="1701054" cy="338554"/>
          </a:xfrm>
          <a:prstGeom prst="rect">
            <a:avLst/>
          </a:prstGeom>
          <a:noFill/>
        </p:spPr>
        <p:txBody>
          <a:bodyPr wrap="square" rtlCol="0">
            <a:spAutoFit/>
          </a:bodyPr>
          <a:lstStyle/>
          <a:p>
            <a:r>
              <a:rPr lang="en-US" sz="1600" dirty="0">
                <a:solidFill>
                  <a:schemeClr val="bg1">
                    <a:lumMod val="50000"/>
                  </a:schemeClr>
                </a:solidFill>
              </a:rPr>
              <a:t>OPCNM </a:t>
            </a:r>
          </a:p>
        </p:txBody>
      </p:sp>
    </p:spTree>
    <p:extLst>
      <p:ext uri="{BB962C8B-B14F-4D97-AF65-F5344CB8AC3E}">
        <p14:creationId xmlns:p14="http://schemas.microsoft.com/office/powerpoint/2010/main" val="967463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What is </a:t>
            </a:r>
            <a:r>
              <a:rPr lang="en-US" sz="4000" dirty="0" err="1">
                <a:solidFill>
                  <a:prstClr val="white"/>
                </a:solidFill>
              </a:rPr>
              <a:t>CLaRe</a:t>
            </a:r>
            <a:r>
              <a:rPr lang="en-US" sz="4000" dirty="0">
                <a:solidFill>
                  <a:prstClr val="white"/>
                </a:solidFill>
              </a:rPr>
              <a:t>?</a:t>
            </a:r>
          </a:p>
        </p:txBody>
      </p:sp>
      <p:sp>
        <p:nvSpPr>
          <p:cNvPr id="17" name="Text Placeholder 1"/>
          <p:cNvSpPr>
            <a:spLocks noGrp="1"/>
          </p:cNvSpPr>
          <p:nvPr>
            <p:ph type="body" sz="quarter" idx="4294967295"/>
          </p:nvPr>
        </p:nvSpPr>
        <p:spPr>
          <a:xfrm>
            <a:off x="4608508" y="1475255"/>
            <a:ext cx="7356750" cy="4834631"/>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b="1" dirty="0" err="1">
                <a:solidFill>
                  <a:srgbClr val="218754"/>
                </a:solidFill>
              </a:rPr>
              <a:t>CLaRe</a:t>
            </a:r>
            <a:r>
              <a:rPr lang="en-US" sz="2000" b="1" dirty="0">
                <a:solidFill>
                  <a:srgbClr val="218754"/>
                </a:solidFill>
              </a:rPr>
              <a:t> Metrics </a:t>
            </a:r>
            <a:r>
              <a:rPr lang="en-US" sz="2000" dirty="0">
                <a:solidFill>
                  <a:schemeClr val="bg2">
                    <a:lumMod val="50000"/>
                  </a:schemeClr>
                </a:solidFill>
              </a:rPr>
              <a:t>= </a:t>
            </a:r>
            <a:r>
              <a:rPr lang="en-US" sz="2000" b="1" dirty="0">
                <a:solidFill>
                  <a:srgbClr val="218754"/>
                </a:solidFill>
              </a:rPr>
              <a:t>C</a:t>
            </a:r>
            <a:r>
              <a:rPr lang="en-US" sz="2000" dirty="0">
                <a:solidFill>
                  <a:schemeClr val="bg2">
                    <a:lumMod val="50000"/>
                  </a:schemeClr>
                </a:solidFill>
              </a:rPr>
              <a:t>limate </a:t>
            </a:r>
            <a:r>
              <a:rPr lang="en-US" sz="2000" b="1" dirty="0">
                <a:solidFill>
                  <a:srgbClr val="218754"/>
                </a:solidFill>
              </a:rPr>
              <a:t>La</a:t>
            </a:r>
            <a:r>
              <a:rPr lang="en-US" sz="2000" dirty="0">
                <a:solidFill>
                  <a:schemeClr val="bg2">
                    <a:lumMod val="50000"/>
                  </a:schemeClr>
                </a:solidFill>
              </a:rPr>
              <a:t>ndscape </a:t>
            </a:r>
            <a:r>
              <a:rPr lang="en-US" sz="2000" b="1" dirty="0">
                <a:solidFill>
                  <a:srgbClr val="218754"/>
                </a:solidFill>
              </a:rPr>
              <a:t>Re</a:t>
            </a:r>
            <a:r>
              <a:rPr lang="en-US" sz="2000" dirty="0">
                <a:solidFill>
                  <a:schemeClr val="bg2">
                    <a:lumMod val="50000"/>
                  </a:schemeClr>
                </a:solidFill>
              </a:rPr>
              <a:t>sponse Model</a:t>
            </a: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Developed by Cynthia Wallace et al. 2016</a:t>
            </a:r>
          </a:p>
          <a:p>
            <a:pPr marL="342900" indent="-342900">
              <a:spcBef>
                <a:spcPts val="200"/>
              </a:spcBef>
              <a:buClr>
                <a:srgbClr val="218754"/>
              </a:buClr>
              <a:buFont typeface="Webdings" panose="05030102010509060703" pitchFamily="18" charset="2"/>
              <a:buChar char="4"/>
            </a:pPr>
            <a:endParaRPr lang="en-US" sz="2000" b="1"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dirty="0">
                <a:solidFill>
                  <a:srgbClr val="218754"/>
                </a:solidFill>
              </a:rPr>
              <a:t>Detects</a:t>
            </a:r>
            <a:r>
              <a:rPr lang="en-US" sz="2000" dirty="0">
                <a:solidFill>
                  <a:schemeClr val="bg2">
                    <a:lumMod val="50000"/>
                  </a:schemeClr>
                </a:solidFill>
              </a:rPr>
              <a:t> </a:t>
            </a:r>
            <a:r>
              <a:rPr lang="en-US" sz="2000" dirty="0" err="1">
                <a:solidFill>
                  <a:schemeClr val="bg2">
                    <a:lumMod val="50000"/>
                  </a:schemeClr>
                </a:solidFill>
              </a:rPr>
              <a:t>buffelgrass</a:t>
            </a:r>
            <a:r>
              <a:rPr lang="en-US" sz="2000" dirty="0">
                <a:solidFill>
                  <a:schemeClr val="bg2">
                    <a:lumMod val="50000"/>
                  </a:schemeClr>
                </a:solidFill>
              </a:rPr>
              <a:t> presence via correlations between measures of plant greenness and precipitation</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err="1">
                <a:solidFill>
                  <a:schemeClr val="bg2">
                    <a:lumMod val="50000"/>
                  </a:schemeClr>
                </a:solidFill>
              </a:rPr>
              <a:t>Buffelgrass</a:t>
            </a:r>
            <a:r>
              <a:rPr lang="en-US" sz="2000" dirty="0">
                <a:solidFill>
                  <a:schemeClr val="bg2">
                    <a:lumMod val="50000"/>
                  </a:schemeClr>
                </a:solidFill>
              </a:rPr>
              <a:t> has a </a:t>
            </a:r>
            <a:r>
              <a:rPr lang="en-US" sz="2000" b="1" dirty="0">
                <a:solidFill>
                  <a:srgbClr val="218754"/>
                </a:solidFill>
              </a:rPr>
              <a:t>rapid</a:t>
            </a:r>
            <a:r>
              <a:rPr lang="en-US" sz="2000" dirty="0">
                <a:solidFill>
                  <a:srgbClr val="218754"/>
                </a:solidFill>
              </a:rPr>
              <a:t> </a:t>
            </a:r>
            <a:r>
              <a:rPr lang="en-US" sz="2000" b="1" dirty="0">
                <a:solidFill>
                  <a:srgbClr val="218754"/>
                </a:solidFill>
              </a:rPr>
              <a:t>response</a:t>
            </a:r>
            <a:r>
              <a:rPr lang="en-US" sz="2000" dirty="0">
                <a:solidFill>
                  <a:srgbClr val="218754"/>
                </a:solidFill>
              </a:rPr>
              <a:t> </a:t>
            </a:r>
            <a:r>
              <a:rPr lang="en-US" sz="2000" dirty="0">
                <a:solidFill>
                  <a:schemeClr val="bg2">
                    <a:lumMod val="50000"/>
                  </a:schemeClr>
                </a:solidFill>
              </a:rPr>
              <a:t>to precipitation, while native Sonoran Desert plant communities respond to longer periods of accumulated rain </a:t>
            </a:r>
          </a:p>
          <a:p>
            <a:pPr marL="0" indent="0">
              <a:spcBef>
                <a:spcPts val="200"/>
              </a:spcBef>
              <a:buClr>
                <a:srgbClr val="218754"/>
              </a:buClr>
              <a:buNone/>
            </a:pPr>
            <a:r>
              <a:rPr lang="en-US" sz="2000" dirty="0">
                <a:solidFill>
                  <a:schemeClr val="bg2">
                    <a:lumMod val="50000"/>
                  </a:schemeClr>
                </a:solidFill>
              </a:rPr>
              <a:t> </a:t>
            </a:r>
          </a:p>
          <a:p>
            <a:pPr marL="342900" indent="-342900">
              <a:spcBef>
                <a:spcPts val="200"/>
              </a:spcBef>
              <a:buClr>
                <a:srgbClr val="218754"/>
              </a:buClr>
              <a:buFont typeface="Webdings" panose="05030102010509060703" pitchFamily="18" charset="2"/>
              <a:buChar char="4"/>
            </a:pPr>
            <a:r>
              <a:rPr lang="en-US" sz="2000" b="1" dirty="0">
                <a:solidFill>
                  <a:srgbClr val="218754"/>
                </a:solidFill>
              </a:rPr>
              <a:t>Greenness</a:t>
            </a:r>
            <a:r>
              <a:rPr lang="en-US" sz="2000" dirty="0">
                <a:solidFill>
                  <a:schemeClr val="bg2">
                    <a:lumMod val="50000"/>
                  </a:schemeClr>
                </a:solidFill>
              </a:rPr>
              <a:t> = Normalized Difference</a:t>
            </a:r>
          </a:p>
          <a:p>
            <a:pPr marL="0" indent="0">
              <a:spcBef>
                <a:spcPts val="200"/>
              </a:spcBef>
              <a:buClr>
                <a:srgbClr val="218754"/>
              </a:buClr>
              <a:buNone/>
            </a:pPr>
            <a:r>
              <a:rPr lang="en-US" sz="2000" dirty="0">
                <a:solidFill>
                  <a:schemeClr val="bg2">
                    <a:lumMod val="50000"/>
                  </a:schemeClr>
                </a:solidFill>
              </a:rPr>
              <a:t>                            Vegetation Index (NDVI)</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dirty="0">
                <a:solidFill>
                  <a:srgbClr val="218754"/>
                </a:solidFill>
              </a:rPr>
              <a:t>Precipitation</a:t>
            </a:r>
            <a:r>
              <a:rPr lang="en-US" sz="2000" dirty="0">
                <a:solidFill>
                  <a:schemeClr val="bg2">
                    <a:lumMod val="50000"/>
                  </a:schemeClr>
                </a:solidFill>
              </a:rPr>
              <a:t> = Accumulation period of up to 64 days         		     prior to measurement of NDVI</a:t>
            </a:r>
          </a:p>
          <a:p>
            <a:pPr marL="0" indent="0">
              <a:spcBef>
                <a:spcPts val="200"/>
              </a:spcBef>
              <a:buClr>
                <a:srgbClr val="218754"/>
              </a:buClr>
              <a:buNone/>
            </a:pPr>
            <a:r>
              <a:rPr lang="en-US" sz="2000" dirty="0">
                <a:solidFill>
                  <a:schemeClr val="bg2">
                    <a:lumMod val="50000"/>
                  </a:schemeClr>
                </a:solidFill>
              </a:rPr>
              <a:t>                            </a:t>
            </a:r>
          </a:p>
          <a:p>
            <a:pPr marL="0" indent="0">
              <a:spcBef>
                <a:spcPts val="200"/>
              </a:spcBef>
              <a:buClr>
                <a:srgbClr val="218754"/>
              </a:buClr>
              <a:buNone/>
            </a:pPr>
            <a:endParaRPr lang="en-US" sz="2000" dirty="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rgbClr val="FF0000"/>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pic>
        <p:nvPicPr>
          <p:cNvPr id="2" name="Picture 1"/>
          <p:cNvPicPr>
            <a:picLocks noChangeAspect="1"/>
          </p:cNvPicPr>
          <p:nvPr/>
        </p:nvPicPr>
        <p:blipFill>
          <a:blip r:embed="rId3"/>
          <a:stretch>
            <a:fillRect/>
          </a:stretch>
        </p:blipFill>
        <p:spPr>
          <a:xfrm>
            <a:off x="376351" y="1804506"/>
            <a:ext cx="4013432" cy="4174227"/>
          </a:xfrm>
          <a:prstGeom prst="rect">
            <a:avLst/>
          </a:prstGeom>
        </p:spPr>
      </p:pic>
      <p:pic>
        <p:nvPicPr>
          <p:cNvPr id="4" name="Picture 3"/>
          <p:cNvPicPr>
            <a:picLocks noChangeAspect="1"/>
          </p:cNvPicPr>
          <p:nvPr/>
        </p:nvPicPr>
        <p:blipFill>
          <a:blip r:embed="rId4"/>
          <a:stretch>
            <a:fillRect/>
          </a:stretch>
        </p:blipFill>
        <p:spPr>
          <a:xfrm>
            <a:off x="119232" y="6418194"/>
            <a:ext cx="2990850" cy="171450"/>
          </a:xfrm>
          <a:prstGeom prst="rect">
            <a:avLst/>
          </a:prstGeom>
        </p:spPr>
      </p:pic>
      <p:sp>
        <p:nvSpPr>
          <p:cNvPr id="5" name="TextBox 4"/>
          <p:cNvSpPr txBox="1"/>
          <p:nvPr/>
        </p:nvSpPr>
        <p:spPr>
          <a:xfrm>
            <a:off x="0" y="6125220"/>
            <a:ext cx="505267" cy="369332"/>
          </a:xfrm>
          <a:prstGeom prst="rect">
            <a:avLst/>
          </a:prstGeom>
          <a:noFill/>
        </p:spPr>
        <p:txBody>
          <a:bodyPr wrap="none" rtlCol="0">
            <a:spAutoFit/>
          </a:bodyPr>
          <a:lstStyle/>
          <a:p>
            <a:r>
              <a:rPr lang="en-US" dirty="0">
                <a:solidFill>
                  <a:schemeClr val="bg2">
                    <a:lumMod val="50000"/>
                  </a:schemeClr>
                </a:solidFill>
              </a:rPr>
              <a:t>0.0</a:t>
            </a:r>
          </a:p>
        </p:txBody>
      </p:sp>
      <p:sp>
        <p:nvSpPr>
          <p:cNvPr id="50" name="TextBox 49"/>
          <p:cNvSpPr txBox="1"/>
          <p:nvPr/>
        </p:nvSpPr>
        <p:spPr>
          <a:xfrm>
            <a:off x="2724047" y="6125220"/>
            <a:ext cx="505267" cy="369332"/>
          </a:xfrm>
          <a:prstGeom prst="rect">
            <a:avLst/>
          </a:prstGeom>
          <a:noFill/>
        </p:spPr>
        <p:txBody>
          <a:bodyPr wrap="none" rtlCol="0">
            <a:spAutoFit/>
          </a:bodyPr>
          <a:lstStyle/>
          <a:p>
            <a:r>
              <a:rPr lang="en-US" dirty="0">
                <a:solidFill>
                  <a:schemeClr val="bg2">
                    <a:lumMod val="50000"/>
                  </a:schemeClr>
                </a:solidFill>
              </a:rPr>
              <a:t>1.0</a:t>
            </a:r>
          </a:p>
        </p:txBody>
      </p:sp>
    </p:spTree>
    <p:extLst>
      <p:ext uri="{BB962C8B-B14F-4D97-AF65-F5344CB8AC3E}">
        <p14:creationId xmlns:p14="http://schemas.microsoft.com/office/powerpoint/2010/main" val="271798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err="1">
                <a:solidFill>
                  <a:prstClr val="white"/>
                </a:solidFill>
              </a:rPr>
              <a:t>CLaRe</a:t>
            </a:r>
            <a:r>
              <a:rPr lang="en-US" sz="4000" dirty="0">
                <a:solidFill>
                  <a:prstClr val="white"/>
                </a:solidFill>
              </a:rPr>
              <a:t> Methodology</a:t>
            </a:r>
          </a:p>
        </p:txBody>
      </p:sp>
      <p:sp>
        <p:nvSpPr>
          <p:cNvPr id="30" name="Flowchart: Connector 29"/>
          <p:cNvSpPr/>
          <p:nvPr/>
        </p:nvSpPr>
        <p:spPr>
          <a:xfrm>
            <a:off x="129347" y="1345228"/>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Connector 30"/>
          <p:cNvSpPr/>
          <p:nvPr/>
        </p:nvSpPr>
        <p:spPr>
          <a:xfrm>
            <a:off x="118130" y="4246954"/>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32" name="TextBox 31"/>
          <p:cNvSpPr txBox="1"/>
          <p:nvPr/>
        </p:nvSpPr>
        <p:spPr>
          <a:xfrm>
            <a:off x="44933" y="1735726"/>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MODIS</a:t>
            </a:r>
          </a:p>
          <a:p>
            <a:pPr algn="ctr"/>
            <a:r>
              <a:rPr lang="en-US" sz="2000" dirty="0">
                <a:solidFill>
                  <a:schemeClr val="bg1">
                    <a:lumMod val="50000"/>
                  </a:schemeClr>
                </a:solidFill>
              </a:rPr>
              <a:t>Data</a:t>
            </a:r>
          </a:p>
          <a:p>
            <a:pPr algn="ctr"/>
            <a:r>
              <a:rPr lang="en-US" sz="2000" dirty="0">
                <a:solidFill>
                  <a:schemeClr val="bg1">
                    <a:lumMod val="50000"/>
                  </a:schemeClr>
                </a:solidFill>
              </a:rPr>
              <a:t>Acquisition</a:t>
            </a:r>
          </a:p>
        </p:txBody>
      </p:sp>
      <p:sp>
        <p:nvSpPr>
          <p:cNvPr id="33" name="TextBox 32"/>
          <p:cNvSpPr txBox="1"/>
          <p:nvPr/>
        </p:nvSpPr>
        <p:spPr>
          <a:xfrm>
            <a:off x="16276" y="4642575"/>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PRISM</a:t>
            </a:r>
          </a:p>
          <a:p>
            <a:pPr algn="ctr"/>
            <a:r>
              <a:rPr lang="en-US" sz="2000" dirty="0">
                <a:solidFill>
                  <a:schemeClr val="bg1">
                    <a:lumMod val="50000"/>
                  </a:schemeClr>
                </a:solidFill>
              </a:rPr>
              <a:t>Data</a:t>
            </a:r>
          </a:p>
          <a:p>
            <a:pPr algn="ctr"/>
            <a:r>
              <a:rPr lang="en-US" sz="2000" dirty="0">
                <a:solidFill>
                  <a:schemeClr val="bg1">
                    <a:lumMod val="50000"/>
                  </a:schemeClr>
                </a:solidFill>
              </a:rPr>
              <a:t>Acquisition</a:t>
            </a:r>
          </a:p>
        </p:txBody>
      </p:sp>
      <p:sp>
        <p:nvSpPr>
          <p:cNvPr id="34" name="TextBox 33"/>
          <p:cNvSpPr txBox="1"/>
          <p:nvPr/>
        </p:nvSpPr>
        <p:spPr>
          <a:xfrm>
            <a:off x="129347" y="3211032"/>
            <a:ext cx="1944527" cy="369332"/>
          </a:xfrm>
          <a:prstGeom prst="rect">
            <a:avLst/>
          </a:prstGeom>
          <a:noFill/>
          <a:ln>
            <a:noFill/>
          </a:ln>
        </p:spPr>
        <p:txBody>
          <a:bodyPr wrap="square" rtlCol="0">
            <a:spAutoFit/>
          </a:bodyPr>
          <a:lstStyle/>
          <a:p>
            <a:r>
              <a:rPr lang="en-US" dirty="0">
                <a:solidFill>
                  <a:schemeClr val="bg1">
                    <a:lumMod val="50000"/>
                  </a:schemeClr>
                </a:solidFill>
              </a:rPr>
              <a:t>NDVI, ET, WUE</a:t>
            </a:r>
          </a:p>
        </p:txBody>
      </p:sp>
      <p:sp>
        <p:nvSpPr>
          <p:cNvPr id="35" name="TextBox 34"/>
          <p:cNvSpPr txBox="1"/>
          <p:nvPr/>
        </p:nvSpPr>
        <p:spPr>
          <a:xfrm>
            <a:off x="-39479" y="6193730"/>
            <a:ext cx="2612774" cy="369332"/>
          </a:xfrm>
          <a:prstGeom prst="rect">
            <a:avLst/>
          </a:prstGeom>
          <a:noFill/>
          <a:ln>
            <a:noFill/>
          </a:ln>
        </p:spPr>
        <p:txBody>
          <a:bodyPr wrap="square" rtlCol="0">
            <a:spAutoFit/>
          </a:bodyPr>
          <a:lstStyle/>
          <a:p>
            <a:r>
              <a:rPr lang="en-US" dirty="0">
                <a:solidFill>
                  <a:schemeClr val="bg1">
                    <a:lumMod val="50000"/>
                  </a:schemeClr>
                </a:solidFill>
              </a:rPr>
              <a:t>Daily Accumulation </a:t>
            </a:r>
          </a:p>
        </p:txBody>
      </p:sp>
      <p:cxnSp>
        <p:nvCxnSpPr>
          <p:cNvPr id="36" name="Straight Arrow Connector 35"/>
          <p:cNvCxnSpPr/>
          <p:nvPr/>
        </p:nvCxnSpPr>
        <p:spPr>
          <a:xfrm flipV="1">
            <a:off x="1905048" y="2250909"/>
            <a:ext cx="788725" cy="14953"/>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39" name="Flowchart: Connector 38"/>
          <p:cNvSpPr/>
          <p:nvPr/>
        </p:nvSpPr>
        <p:spPr>
          <a:xfrm>
            <a:off x="2686465" y="1414729"/>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Flowchart: Connector 39"/>
          <p:cNvSpPr/>
          <p:nvPr/>
        </p:nvSpPr>
        <p:spPr>
          <a:xfrm>
            <a:off x="2686464" y="429658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2602050" y="1743078"/>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Image</a:t>
            </a:r>
          </a:p>
          <a:p>
            <a:pPr algn="ctr"/>
            <a:r>
              <a:rPr lang="en-US" sz="2000" dirty="0">
                <a:solidFill>
                  <a:schemeClr val="bg1">
                    <a:lumMod val="50000"/>
                  </a:schemeClr>
                </a:solidFill>
              </a:rPr>
              <a:t>Pre-Processing</a:t>
            </a:r>
          </a:p>
        </p:txBody>
      </p:sp>
      <p:sp>
        <p:nvSpPr>
          <p:cNvPr id="42" name="TextBox 41"/>
          <p:cNvSpPr txBox="1"/>
          <p:nvPr/>
        </p:nvSpPr>
        <p:spPr>
          <a:xfrm>
            <a:off x="2602049" y="4637452"/>
            <a:ext cx="1944527" cy="1015663"/>
          </a:xfrm>
          <a:prstGeom prst="rect">
            <a:avLst/>
          </a:prstGeom>
          <a:noFill/>
          <a:ln>
            <a:noFill/>
          </a:ln>
        </p:spPr>
        <p:txBody>
          <a:bodyPr wrap="square" rtlCol="0">
            <a:spAutoFit/>
          </a:bodyPr>
          <a:lstStyle/>
          <a:p>
            <a:pPr algn="ctr"/>
            <a:r>
              <a:rPr lang="en-US" sz="2000" dirty="0">
                <a:solidFill>
                  <a:schemeClr val="bg1">
                    <a:lumMod val="50000"/>
                  </a:schemeClr>
                </a:solidFill>
              </a:rPr>
              <a:t>Image</a:t>
            </a:r>
          </a:p>
          <a:p>
            <a:pPr algn="ctr"/>
            <a:r>
              <a:rPr lang="en-US" sz="2000" dirty="0">
                <a:solidFill>
                  <a:schemeClr val="bg1">
                    <a:lumMod val="50000"/>
                  </a:schemeClr>
                </a:solidFill>
              </a:rPr>
              <a:t>Pre-Processing</a:t>
            </a:r>
          </a:p>
        </p:txBody>
      </p:sp>
      <p:sp>
        <p:nvSpPr>
          <p:cNvPr id="45" name="Flowchart: Connector 44"/>
          <p:cNvSpPr/>
          <p:nvPr/>
        </p:nvSpPr>
        <p:spPr>
          <a:xfrm>
            <a:off x="5279511" y="4296585"/>
            <a:ext cx="1775701"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5195096" y="4637452"/>
            <a:ext cx="1944527" cy="923330"/>
          </a:xfrm>
          <a:prstGeom prst="rect">
            <a:avLst/>
          </a:prstGeom>
          <a:noFill/>
          <a:ln>
            <a:noFill/>
          </a:ln>
        </p:spPr>
        <p:txBody>
          <a:bodyPr wrap="square" rtlCol="0">
            <a:spAutoFit/>
          </a:bodyPr>
          <a:lstStyle/>
          <a:p>
            <a:pPr algn="ctr"/>
            <a:r>
              <a:rPr lang="en-US" dirty="0">
                <a:solidFill>
                  <a:schemeClr val="bg1">
                    <a:lumMod val="50000"/>
                  </a:schemeClr>
                </a:solidFill>
              </a:rPr>
              <a:t>Compiled:</a:t>
            </a:r>
          </a:p>
          <a:p>
            <a:pPr algn="ctr"/>
            <a:r>
              <a:rPr lang="en-US" dirty="0">
                <a:solidFill>
                  <a:schemeClr val="bg1">
                    <a:lumMod val="50000"/>
                  </a:schemeClr>
                </a:solidFill>
              </a:rPr>
              <a:t>8 – 64 day</a:t>
            </a:r>
          </a:p>
          <a:p>
            <a:pPr algn="ctr"/>
            <a:r>
              <a:rPr lang="en-US" dirty="0">
                <a:solidFill>
                  <a:schemeClr val="bg1">
                    <a:lumMod val="50000"/>
                  </a:schemeClr>
                </a:solidFill>
              </a:rPr>
              <a:t>accumulation</a:t>
            </a:r>
          </a:p>
        </p:txBody>
      </p:sp>
      <p:sp>
        <p:nvSpPr>
          <p:cNvPr id="47" name="Flowchart: Connector 46"/>
          <p:cNvSpPr/>
          <p:nvPr/>
        </p:nvSpPr>
        <p:spPr>
          <a:xfrm>
            <a:off x="5280652" y="1414372"/>
            <a:ext cx="1860113" cy="1796660"/>
          </a:xfrm>
          <a:prstGeom prst="flowChartConnector">
            <a:avLst/>
          </a:prstGeom>
          <a:solidFill>
            <a:schemeClr val="bg1"/>
          </a:solid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5007921" y="1567654"/>
            <a:ext cx="2405573" cy="1754326"/>
          </a:xfrm>
          <a:prstGeom prst="rect">
            <a:avLst/>
          </a:prstGeom>
          <a:noFill/>
          <a:ln>
            <a:noFill/>
          </a:ln>
        </p:spPr>
        <p:txBody>
          <a:bodyPr wrap="square" rtlCol="0">
            <a:spAutoFit/>
          </a:bodyPr>
          <a:lstStyle/>
          <a:p>
            <a:pPr algn="ctr"/>
            <a:r>
              <a:rPr lang="en-US" dirty="0">
                <a:solidFill>
                  <a:schemeClr val="bg1">
                    <a:lumMod val="50000"/>
                  </a:schemeClr>
                </a:solidFill>
              </a:rPr>
              <a:t>Derived:</a:t>
            </a:r>
          </a:p>
          <a:p>
            <a:pPr algn="ctr"/>
            <a:r>
              <a:rPr lang="en-US" dirty="0">
                <a:solidFill>
                  <a:schemeClr val="bg1">
                    <a:lumMod val="50000"/>
                  </a:schemeClr>
                </a:solidFill>
              </a:rPr>
              <a:t> NDVI </a:t>
            </a:r>
          </a:p>
          <a:p>
            <a:pPr algn="ctr"/>
            <a:r>
              <a:rPr lang="en-US" dirty="0">
                <a:solidFill>
                  <a:schemeClr val="bg1">
                    <a:lumMod val="50000"/>
                  </a:schemeClr>
                </a:solidFill>
              </a:rPr>
              <a:t>&amp;</a:t>
            </a:r>
          </a:p>
          <a:p>
            <a:pPr algn="ctr"/>
            <a:r>
              <a:rPr lang="en-US" dirty="0">
                <a:solidFill>
                  <a:schemeClr val="bg1">
                    <a:lumMod val="50000"/>
                  </a:schemeClr>
                </a:solidFill>
              </a:rPr>
              <a:t>Change in </a:t>
            </a:r>
          </a:p>
          <a:p>
            <a:pPr algn="ctr"/>
            <a:r>
              <a:rPr lang="en-US" dirty="0">
                <a:solidFill>
                  <a:schemeClr val="bg1">
                    <a:lumMod val="50000"/>
                  </a:schemeClr>
                </a:solidFill>
              </a:rPr>
              <a:t>NDVI</a:t>
            </a:r>
          </a:p>
          <a:p>
            <a:pPr algn="ctr"/>
            <a:r>
              <a:rPr lang="en-US" dirty="0">
                <a:solidFill>
                  <a:schemeClr val="bg1">
                    <a:lumMod val="50000"/>
                  </a:schemeClr>
                </a:solidFill>
              </a:rPr>
              <a:t> </a:t>
            </a:r>
          </a:p>
        </p:txBody>
      </p:sp>
      <p:cxnSp>
        <p:nvCxnSpPr>
          <p:cNvPr id="52" name="Elbow Connector 51"/>
          <p:cNvCxnSpPr/>
          <p:nvPr/>
        </p:nvCxnSpPr>
        <p:spPr>
          <a:xfrm flipV="1">
            <a:off x="7055214" y="4015409"/>
            <a:ext cx="1333151" cy="1179509"/>
          </a:xfrm>
          <a:prstGeom prst="bentConnector3">
            <a:avLst/>
          </a:prstGeom>
          <a:ln w="149225">
            <a:solidFill>
              <a:srgbClr val="218754"/>
            </a:solidFill>
            <a:tailEnd type="triangle"/>
          </a:ln>
        </p:spPr>
        <p:style>
          <a:lnRef idx="3">
            <a:schemeClr val="accent6"/>
          </a:lnRef>
          <a:fillRef idx="0">
            <a:schemeClr val="accent6"/>
          </a:fillRef>
          <a:effectRef idx="2">
            <a:schemeClr val="accent6"/>
          </a:effectRef>
          <a:fontRef idx="minor">
            <a:schemeClr val="tx1"/>
          </a:fontRef>
        </p:style>
      </p:cxnSp>
      <p:cxnSp>
        <p:nvCxnSpPr>
          <p:cNvPr id="55" name="Elbow Connector 54"/>
          <p:cNvCxnSpPr/>
          <p:nvPr/>
        </p:nvCxnSpPr>
        <p:spPr>
          <a:xfrm>
            <a:off x="7150456" y="2256771"/>
            <a:ext cx="1301564" cy="885117"/>
          </a:xfrm>
          <a:prstGeom prst="bentConnector3">
            <a:avLst>
              <a:gd name="adj1" fmla="val 50000"/>
            </a:avLst>
          </a:prstGeom>
          <a:ln w="149225">
            <a:solidFill>
              <a:srgbClr val="218754"/>
            </a:solidFill>
            <a:tailEnd type="triangle"/>
          </a:ln>
        </p:spPr>
        <p:style>
          <a:lnRef idx="3">
            <a:schemeClr val="accent6"/>
          </a:lnRef>
          <a:fillRef idx="0">
            <a:schemeClr val="accent6"/>
          </a:fillRef>
          <a:effectRef idx="2">
            <a:schemeClr val="accent6"/>
          </a:effectRef>
          <a:fontRef idx="minor">
            <a:schemeClr val="tx1"/>
          </a:fontRef>
        </p:style>
      </p:cxnSp>
      <p:cxnSp>
        <p:nvCxnSpPr>
          <p:cNvPr id="59" name="Straight Arrow Connector 58"/>
          <p:cNvCxnSpPr/>
          <p:nvPr/>
        </p:nvCxnSpPr>
        <p:spPr>
          <a:xfrm flipV="1">
            <a:off x="1870480" y="5194915"/>
            <a:ext cx="788725" cy="14953"/>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478690" y="2267340"/>
            <a:ext cx="788725" cy="14953"/>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466069" y="5185046"/>
            <a:ext cx="788725" cy="14953"/>
          </a:xfrm>
          <a:prstGeom prst="straightConnector1">
            <a:avLst/>
          </a:prstGeom>
          <a:ln w="190500">
            <a:solidFill>
              <a:srgbClr val="218754"/>
            </a:solidFill>
            <a:tailEnd type="triangle"/>
          </a:ln>
        </p:spPr>
        <p:style>
          <a:lnRef idx="1">
            <a:schemeClr val="accent1"/>
          </a:lnRef>
          <a:fillRef idx="0">
            <a:schemeClr val="accent1"/>
          </a:fillRef>
          <a:effectRef idx="0">
            <a:schemeClr val="accent1"/>
          </a:effectRef>
          <a:fontRef idx="minor">
            <a:schemeClr val="tx1"/>
          </a:fontRef>
        </p:style>
      </p:cxnSp>
      <p:sp>
        <p:nvSpPr>
          <p:cNvPr id="62" name="Flowchart: Connector 61"/>
          <p:cNvSpPr/>
          <p:nvPr/>
        </p:nvSpPr>
        <p:spPr>
          <a:xfrm>
            <a:off x="8388365" y="1336094"/>
            <a:ext cx="3548981" cy="5072717"/>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solidFill>
                <a:prstClr val="white"/>
              </a:solidFill>
            </a:endParaRPr>
          </a:p>
        </p:txBody>
      </p:sp>
      <p:sp>
        <p:nvSpPr>
          <p:cNvPr id="64" name="TextBox 63"/>
          <p:cNvSpPr txBox="1"/>
          <p:nvPr/>
        </p:nvSpPr>
        <p:spPr>
          <a:xfrm>
            <a:off x="9011684" y="2584248"/>
            <a:ext cx="2365997" cy="2862322"/>
          </a:xfrm>
          <a:prstGeom prst="rect">
            <a:avLst/>
          </a:prstGeom>
          <a:solidFill>
            <a:schemeClr val="bg1">
              <a:alpha val="96000"/>
            </a:schemeClr>
          </a:solidFill>
          <a:ln>
            <a:noFill/>
          </a:ln>
        </p:spPr>
        <p:txBody>
          <a:bodyPr wrap="square" rtlCol="0">
            <a:spAutoFit/>
          </a:bodyPr>
          <a:lstStyle/>
          <a:p>
            <a:pPr marL="342900" indent="-342900">
              <a:buFont typeface="Arial" panose="020B0604020202020204" pitchFamily="34" charset="0"/>
              <a:buChar char="•"/>
            </a:pPr>
            <a:r>
              <a:rPr lang="en-US" sz="2000" dirty="0">
                <a:solidFill>
                  <a:schemeClr val="bg2">
                    <a:lumMod val="50000"/>
                  </a:schemeClr>
                </a:solidFill>
              </a:rPr>
              <a:t>Stratified Landscape</a:t>
            </a:r>
          </a:p>
          <a:p>
            <a:pPr marL="342900" indent="-342900">
              <a:buFont typeface="Arial" panose="020B0604020202020204" pitchFamily="34" charset="0"/>
              <a:buChar char="•"/>
            </a:pPr>
            <a:endParaRPr lang="en-US" sz="2000" dirty="0">
              <a:solidFill>
                <a:schemeClr val="bg2">
                  <a:lumMod val="50000"/>
                </a:schemeClr>
              </a:solidFill>
            </a:endParaRPr>
          </a:p>
          <a:p>
            <a:pPr marL="342900" indent="-342900">
              <a:buFont typeface="Arial" panose="020B0604020202020204" pitchFamily="34" charset="0"/>
              <a:buChar char="•"/>
            </a:pPr>
            <a:r>
              <a:rPr lang="en-US" sz="2000" dirty="0">
                <a:solidFill>
                  <a:schemeClr val="bg2">
                    <a:lumMod val="50000"/>
                  </a:schemeClr>
                </a:solidFill>
              </a:rPr>
              <a:t>Pixel-wise Regression Analysis </a:t>
            </a:r>
          </a:p>
          <a:p>
            <a:pPr marL="342900" indent="-342900">
              <a:buFont typeface="Arial" panose="020B0604020202020204" pitchFamily="34" charset="0"/>
              <a:buChar char="•"/>
            </a:pPr>
            <a:endParaRPr lang="en-US" sz="2000" dirty="0">
              <a:solidFill>
                <a:schemeClr val="bg2">
                  <a:lumMod val="50000"/>
                </a:schemeClr>
              </a:solidFill>
            </a:endParaRPr>
          </a:p>
          <a:p>
            <a:pPr marL="342900" indent="-342900">
              <a:buFont typeface="Arial" panose="020B0604020202020204" pitchFamily="34" charset="0"/>
              <a:buChar char="•"/>
            </a:pPr>
            <a:r>
              <a:rPr lang="en-US" sz="2000" dirty="0">
                <a:solidFill>
                  <a:schemeClr val="bg2">
                    <a:lumMod val="50000"/>
                  </a:schemeClr>
                </a:solidFill>
              </a:rPr>
              <a:t>T-Test Analysis</a:t>
            </a:r>
          </a:p>
          <a:p>
            <a:endParaRPr lang="en-US" sz="2000" dirty="0">
              <a:solidFill>
                <a:schemeClr val="bg2">
                  <a:lumMod val="50000"/>
                </a:schemeClr>
              </a:solidFill>
            </a:endParaRPr>
          </a:p>
        </p:txBody>
      </p:sp>
      <p:sp>
        <p:nvSpPr>
          <p:cNvPr id="25" name="TextBox 24"/>
          <p:cNvSpPr txBox="1"/>
          <p:nvPr/>
        </p:nvSpPr>
        <p:spPr>
          <a:xfrm>
            <a:off x="8585200" y="6444949"/>
            <a:ext cx="3606800" cy="276999"/>
          </a:xfrm>
          <a:prstGeom prst="rect">
            <a:avLst/>
          </a:prstGeom>
          <a:noFill/>
        </p:spPr>
        <p:txBody>
          <a:bodyPr wrap="square" rtlCol="0">
            <a:spAutoFit/>
          </a:bodyPr>
          <a:lstStyle/>
          <a:p>
            <a:pPr algn="r"/>
            <a:r>
              <a:rPr lang="en-US" sz="1200" dirty="0">
                <a:solidFill>
                  <a:schemeClr val="tx1">
                    <a:lumMod val="50000"/>
                    <a:lumOff val="50000"/>
                  </a:schemeClr>
                </a:solidFill>
              </a:rPr>
              <a:t>Image Source: Molly </a:t>
            </a:r>
            <a:r>
              <a:rPr lang="en-US" sz="1200" dirty="0" err="1">
                <a:solidFill>
                  <a:schemeClr val="tx1">
                    <a:lumMod val="50000"/>
                    <a:lumOff val="50000"/>
                  </a:schemeClr>
                </a:solidFill>
              </a:rPr>
              <a:t>Spater</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25209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520957" y="515572"/>
            <a:ext cx="114052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400" dirty="0">
                <a:solidFill>
                  <a:prstClr val="white"/>
                </a:solidFill>
              </a:rPr>
              <a:t>Correlation Iterations</a:t>
            </a:r>
          </a:p>
        </p:txBody>
      </p:sp>
      <p:sp>
        <p:nvSpPr>
          <p:cNvPr id="22" name="Flowchart: Connector 21"/>
          <p:cNvSpPr/>
          <p:nvPr/>
        </p:nvSpPr>
        <p:spPr>
          <a:xfrm>
            <a:off x="204365" y="1438768"/>
            <a:ext cx="2459321" cy="2407676"/>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47" name="Flowchart: Connector 46"/>
          <p:cNvSpPr/>
          <p:nvPr/>
        </p:nvSpPr>
        <p:spPr>
          <a:xfrm>
            <a:off x="204364" y="4112352"/>
            <a:ext cx="2459321" cy="2407676"/>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0" name="Flowchart: Connector 49"/>
          <p:cNvSpPr/>
          <p:nvPr/>
        </p:nvSpPr>
        <p:spPr>
          <a:xfrm>
            <a:off x="3447221" y="204195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1" name="TextBox 50"/>
          <p:cNvSpPr txBox="1"/>
          <p:nvPr/>
        </p:nvSpPr>
        <p:spPr>
          <a:xfrm>
            <a:off x="546882" y="2275353"/>
            <a:ext cx="1774283" cy="71050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NDVI ~ Precipitation</a:t>
            </a:r>
          </a:p>
        </p:txBody>
      </p:sp>
      <p:sp>
        <p:nvSpPr>
          <p:cNvPr id="52" name="TextBox 51"/>
          <p:cNvSpPr txBox="1"/>
          <p:nvPr/>
        </p:nvSpPr>
        <p:spPr>
          <a:xfrm>
            <a:off x="546881" y="4909682"/>
            <a:ext cx="1774283" cy="1015663"/>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Change in NDVI ~ Precipitation</a:t>
            </a:r>
          </a:p>
        </p:txBody>
      </p:sp>
      <p:sp>
        <p:nvSpPr>
          <p:cNvPr id="53" name="TextBox 52"/>
          <p:cNvSpPr txBox="1"/>
          <p:nvPr/>
        </p:nvSpPr>
        <p:spPr>
          <a:xfrm>
            <a:off x="3257881" y="1418291"/>
            <a:ext cx="4134177"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Stratified NDVI ~ Precipitation</a:t>
            </a:r>
          </a:p>
        </p:txBody>
      </p:sp>
      <p:sp>
        <p:nvSpPr>
          <p:cNvPr id="54" name="Flowchart: Connector 53"/>
          <p:cNvSpPr/>
          <p:nvPr/>
        </p:nvSpPr>
        <p:spPr>
          <a:xfrm>
            <a:off x="4808354" y="204195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5" name="Flowchart: Connector 54"/>
          <p:cNvSpPr/>
          <p:nvPr/>
        </p:nvSpPr>
        <p:spPr>
          <a:xfrm>
            <a:off x="6168926" y="2053962"/>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6" name="Flowchart: Connector 55"/>
          <p:cNvSpPr/>
          <p:nvPr/>
        </p:nvSpPr>
        <p:spPr>
          <a:xfrm>
            <a:off x="3447220" y="489767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7" name="Flowchart: Connector 56"/>
          <p:cNvSpPr/>
          <p:nvPr/>
        </p:nvSpPr>
        <p:spPr>
          <a:xfrm>
            <a:off x="4808353" y="489767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8" name="Flowchart: Connector 57"/>
          <p:cNvSpPr/>
          <p:nvPr/>
        </p:nvSpPr>
        <p:spPr>
          <a:xfrm>
            <a:off x="6168925" y="4909682"/>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59" name="TextBox 58"/>
          <p:cNvSpPr txBox="1"/>
          <p:nvPr/>
        </p:nvSpPr>
        <p:spPr>
          <a:xfrm>
            <a:off x="3389005" y="3308402"/>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5</a:t>
            </a:r>
          </a:p>
        </p:txBody>
      </p:sp>
      <p:sp>
        <p:nvSpPr>
          <p:cNvPr id="60" name="TextBox 59"/>
          <p:cNvSpPr txBox="1"/>
          <p:nvPr/>
        </p:nvSpPr>
        <p:spPr>
          <a:xfrm>
            <a:off x="3389004" y="611991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5</a:t>
            </a:r>
          </a:p>
        </p:txBody>
      </p:sp>
      <p:sp>
        <p:nvSpPr>
          <p:cNvPr id="61" name="TextBox 60"/>
          <p:cNvSpPr txBox="1"/>
          <p:nvPr/>
        </p:nvSpPr>
        <p:spPr>
          <a:xfrm>
            <a:off x="4710990" y="330633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6</a:t>
            </a:r>
          </a:p>
        </p:txBody>
      </p:sp>
      <p:sp>
        <p:nvSpPr>
          <p:cNvPr id="62" name="TextBox 61"/>
          <p:cNvSpPr txBox="1"/>
          <p:nvPr/>
        </p:nvSpPr>
        <p:spPr>
          <a:xfrm>
            <a:off x="4710990" y="611991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6</a:t>
            </a:r>
          </a:p>
        </p:txBody>
      </p:sp>
      <p:sp>
        <p:nvSpPr>
          <p:cNvPr id="63" name="TextBox 62"/>
          <p:cNvSpPr txBox="1"/>
          <p:nvPr/>
        </p:nvSpPr>
        <p:spPr>
          <a:xfrm>
            <a:off x="6139816" y="330633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8</a:t>
            </a:r>
          </a:p>
        </p:txBody>
      </p:sp>
      <p:sp>
        <p:nvSpPr>
          <p:cNvPr id="64" name="TextBox 63"/>
          <p:cNvSpPr txBox="1"/>
          <p:nvPr/>
        </p:nvSpPr>
        <p:spPr>
          <a:xfrm>
            <a:off x="6110709" y="611991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8</a:t>
            </a:r>
          </a:p>
        </p:txBody>
      </p:sp>
      <p:sp>
        <p:nvSpPr>
          <p:cNvPr id="65" name="TextBox 64"/>
          <p:cNvSpPr txBox="1"/>
          <p:nvPr/>
        </p:nvSpPr>
        <p:spPr>
          <a:xfrm>
            <a:off x="3326136" y="4066474"/>
            <a:ext cx="4134177" cy="707886"/>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Stratified Change in NDVI ~ Precipitation</a:t>
            </a:r>
          </a:p>
        </p:txBody>
      </p:sp>
      <p:cxnSp>
        <p:nvCxnSpPr>
          <p:cNvPr id="67" name="Straight Connector 66"/>
          <p:cNvCxnSpPr/>
          <p:nvPr/>
        </p:nvCxnSpPr>
        <p:spPr>
          <a:xfrm>
            <a:off x="3011556" y="1282991"/>
            <a:ext cx="0" cy="52918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775712" y="1282991"/>
            <a:ext cx="0" cy="529188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00748" y="3964935"/>
            <a:ext cx="11980900" cy="5164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3" name="Flowchart: Connector 72"/>
          <p:cNvSpPr/>
          <p:nvPr/>
        </p:nvSpPr>
        <p:spPr>
          <a:xfrm>
            <a:off x="8005687" y="204195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74" name="TextBox 73"/>
          <p:cNvSpPr txBox="1"/>
          <p:nvPr/>
        </p:nvSpPr>
        <p:spPr>
          <a:xfrm>
            <a:off x="7947471" y="1291350"/>
            <a:ext cx="4134177" cy="707886"/>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Stratified NDVI ~ </a:t>
            </a:r>
          </a:p>
          <a:p>
            <a:pPr algn="ctr"/>
            <a:r>
              <a:rPr lang="en-US" sz="2000" dirty="0">
                <a:solidFill>
                  <a:schemeClr val="bg2">
                    <a:lumMod val="50000"/>
                  </a:schemeClr>
                </a:solidFill>
              </a:rPr>
              <a:t>Precipitation + </a:t>
            </a:r>
            <a:r>
              <a:rPr lang="en-US" dirty="0">
                <a:solidFill>
                  <a:schemeClr val="bg2">
                    <a:lumMod val="50000"/>
                  </a:schemeClr>
                </a:solidFill>
              </a:rPr>
              <a:t>Evapotranspiration</a:t>
            </a:r>
            <a:endParaRPr lang="en-US" sz="2000" dirty="0">
              <a:solidFill>
                <a:schemeClr val="bg2">
                  <a:lumMod val="50000"/>
                </a:schemeClr>
              </a:solidFill>
            </a:endParaRPr>
          </a:p>
        </p:txBody>
      </p:sp>
      <p:sp>
        <p:nvSpPr>
          <p:cNvPr id="75" name="Flowchart: Connector 74"/>
          <p:cNvSpPr/>
          <p:nvPr/>
        </p:nvSpPr>
        <p:spPr>
          <a:xfrm>
            <a:off x="9366820" y="2041959"/>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76" name="Flowchart: Connector 75"/>
          <p:cNvSpPr/>
          <p:nvPr/>
        </p:nvSpPr>
        <p:spPr>
          <a:xfrm>
            <a:off x="10727392" y="2053962"/>
            <a:ext cx="1169745" cy="1177288"/>
          </a:xfrm>
          <a:prstGeom prst="flowChartConnector">
            <a:avLst/>
          </a:prstGeom>
          <a:blipFill dpi="0" rotWithShape="1">
            <a:blip r:embed="rId3">
              <a:alphaModFix amt="57000"/>
            </a:blip>
            <a:srcRect/>
            <a:stretch>
              <a:fillRect/>
            </a:stretch>
          </a:blipFill>
          <a:ln w="63500">
            <a:solidFill>
              <a:srgbClr val="218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prstClr val="white"/>
              </a:solidFill>
            </a:endParaRPr>
          </a:p>
        </p:txBody>
      </p:sp>
      <p:sp>
        <p:nvSpPr>
          <p:cNvPr id="77" name="TextBox 76"/>
          <p:cNvSpPr txBox="1"/>
          <p:nvPr/>
        </p:nvSpPr>
        <p:spPr>
          <a:xfrm>
            <a:off x="7947471" y="3308402"/>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5</a:t>
            </a:r>
          </a:p>
        </p:txBody>
      </p:sp>
      <p:sp>
        <p:nvSpPr>
          <p:cNvPr id="78" name="TextBox 77"/>
          <p:cNvSpPr txBox="1"/>
          <p:nvPr/>
        </p:nvSpPr>
        <p:spPr>
          <a:xfrm>
            <a:off x="9269456" y="330633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6</a:t>
            </a:r>
          </a:p>
        </p:txBody>
      </p:sp>
      <p:sp>
        <p:nvSpPr>
          <p:cNvPr id="79" name="TextBox 78"/>
          <p:cNvSpPr txBox="1"/>
          <p:nvPr/>
        </p:nvSpPr>
        <p:spPr>
          <a:xfrm>
            <a:off x="10698282" y="3306338"/>
            <a:ext cx="1227961" cy="400110"/>
          </a:xfrm>
          <a:prstGeom prst="rect">
            <a:avLst/>
          </a:prstGeom>
          <a:solidFill>
            <a:schemeClr val="bg1">
              <a:alpha val="96000"/>
            </a:schemeClr>
          </a:solidFill>
          <a:ln>
            <a:noFill/>
          </a:ln>
        </p:spPr>
        <p:txBody>
          <a:bodyPr wrap="square" rtlCol="0">
            <a:spAutoFit/>
          </a:bodyPr>
          <a:lstStyle/>
          <a:p>
            <a:pPr algn="ctr"/>
            <a:r>
              <a:rPr lang="en-US" sz="2000" dirty="0">
                <a:solidFill>
                  <a:schemeClr val="bg2">
                    <a:lumMod val="50000"/>
                  </a:schemeClr>
                </a:solidFill>
              </a:rPr>
              <a:t>Class 8</a:t>
            </a:r>
          </a:p>
        </p:txBody>
      </p:sp>
      <p:sp>
        <p:nvSpPr>
          <p:cNvPr id="82" name="Text Placeholder 81"/>
          <p:cNvSpPr>
            <a:spLocks noGrp="1"/>
          </p:cNvSpPr>
          <p:nvPr>
            <p:ph type="body" sz="quarter" idx="13"/>
          </p:nvPr>
        </p:nvSpPr>
        <p:spPr>
          <a:xfrm>
            <a:off x="9534144" y="6540959"/>
            <a:ext cx="2657856" cy="274320"/>
          </a:xfrm>
        </p:spPr>
        <p:txBody>
          <a:bodyPr>
            <a:normAutofit fontScale="85000" lnSpcReduction="10000"/>
          </a:bodyPr>
          <a:lstStyle/>
          <a:p>
            <a:r>
              <a:rPr lang="en-US" dirty="0"/>
              <a:t>Image Credit: USGS and Molly </a:t>
            </a:r>
            <a:r>
              <a:rPr lang="en-US" dirty="0" err="1"/>
              <a:t>Spater</a:t>
            </a:r>
            <a:endParaRPr lang="en-US" dirty="0"/>
          </a:p>
        </p:txBody>
      </p:sp>
      <p:pic>
        <p:nvPicPr>
          <p:cNvPr id="83" name="Picture 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900" y="4032941"/>
            <a:ext cx="1964317" cy="2566497"/>
          </a:xfrm>
          <a:prstGeom prst="rect">
            <a:avLst/>
          </a:prstGeom>
        </p:spPr>
      </p:pic>
      <p:pic>
        <p:nvPicPr>
          <p:cNvPr id="84" name="Picture 83"/>
          <p:cNvPicPr>
            <a:picLocks noChangeAspect="1"/>
          </p:cNvPicPr>
          <p:nvPr/>
        </p:nvPicPr>
        <p:blipFill>
          <a:blip r:embed="rId5"/>
          <a:stretch>
            <a:fillRect/>
          </a:stretch>
        </p:blipFill>
        <p:spPr>
          <a:xfrm>
            <a:off x="9997370" y="4761443"/>
            <a:ext cx="2028105" cy="1676567"/>
          </a:xfrm>
          <a:prstGeom prst="rect">
            <a:avLst/>
          </a:prstGeom>
        </p:spPr>
      </p:pic>
    </p:spTree>
    <p:extLst>
      <p:ext uri="{BB962C8B-B14F-4D97-AF65-F5344CB8AC3E}">
        <p14:creationId xmlns:p14="http://schemas.microsoft.com/office/powerpoint/2010/main" val="2557851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i="1" dirty="0" err="1">
                <a:solidFill>
                  <a:prstClr val="white"/>
                </a:solidFill>
              </a:rPr>
              <a:t>Pennisetum</a:t>
            </a:r>
            <a:r>
              <a:rPr lang="en-US" sz="4000" i="1" dirty="0">
                <a:solidFill>
                  <a:prstClr val="white"/>
                </a:solidFill>
              </a:rPr>
              <a:t> </a:t>
            </a:r>
            <a:r>
              <a:rPr lang="en-US" sz="4000" i="1" dirty="0" err="1">
                <a:solidFill>
                  <a:prstClr val="white"/>
                </a:solidFill>
              </a:rPr>
              <a:t>ciliare</a:t>
            </a:r>
            <a:endParaRPr lang="en-US" sz="4000" i="1" dirty="0">
              <a:solidFill>
                <a:prstClr val="white"/>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628" t="17638" r="10042" b="15770"/>
          <a:stretch/>
        </p:blipFill>
        <p:spPr>
          <a:xfrm>
            <a:off x="2605907" y="1657298"/>
            <a:ext cx="7386720" cy="4791388"/>
          </a:xfrm>
          <a:prstGeom prst="rect">
            <a:avLst/>
          </a:prstGeom>
        </p:spPr>
      </p:pic>
      <p:sp>
        <p:nvSpPr>
          <p:cNvPr id="12" name="Rectangle 11"/>
          <p:cNvSpPr/>
          <p:nvPr/>
        </p:nvSpPr>
        <p:spPr>
          <a:xfrm>
            <a:off x="2762936" y="5901775"/>
            <a:ext cx="328445" cy="150706"/>
          </a:xfrm>
          <a:prstGeom prst="rect">
            <a:avLst/>
          </a:prstGeom>
          <a:solidFill>
            <a:srgbClr val="F6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62936" y="6166896"/>
            <a:ext cx="328445" cy="141651"/>
          </a:xfrm>
          <a:prstGeom prst="rect">
            <a:avLst/>
          </a:prstGeom>
          <a:solidFill>
            <a:schemeClr val="bg1"/>
          </a:solidFill>
          <a:ln w="28575">
            <a:solidFill>
              <a:srgbClr val="08FD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91381" y="5779680"/>
            <a:ext cx="2514289" cy="369332"/>
          </a:xfrm>
          <a:prstGeom prst="rect">
            <a:avLst/>
          </a:prstGeom>
          <a:noFill/>
        </p:spPr>
        <p:txBody>
          <a:bodyPr wrap="square" rtlCol="0">
            <a:spAutoFit/>
          </a:bodyPr>
          <a:lstStyle/>
          <a:p>
            <a:r>
              <a:rPr lang="en-US" dirty="0">
                <a:solidFill>
                  <a:schemeClr val="bg1">
                    <a:lumMod val="50000"/>
                  </a:schemeClr>
                </a:solidFill>
              </a:rPr>
              <a:t>Buffelgrass presence</a:t>
            </a:r>
          </a:p>
        </p:txBody>
      </p:sp>
      <p:sp>
        <p:nvSpPr>
          <p:cNvPr id="15" name="TextBox 14"/>
          <p:cNvSpPr txBox="1"/>
          <p:nvPr/>
        </p:nvSpPr>
        <p:spPr>
          <a:xfrm>
            <a:off x="3104337" y="6061470"/>
            <a:ext cx="2342305" cy="369332"/>
          </a:xfrm>
          <a:prstGeom prst="rect">
            <a:avLst/>
          </a:prstGeom>
          <a:noFill/>
        </p:spPr>
        <p:txBody>
          <a:bodyPr wrap="square" rtlCol="0">
            <a:spAutoFit/>
          </a:bodyPr>
          <a:lstStyle/>
          <a:p>
            <a:r>
              <a:rPr lang="en-US" dirty="0">
                <a:solidFill>
                  <a:schemeClr val="bg1">
                    <a:lumMod val="50000"/>
                  </a:schemeClr>
                </a:solidFill>
              </a:rPr>
              <a:t>OPCNM Boundary</a:t>
            </a:r>
          </a:p>
        </p:txBody>
      </p:sp>
      <p:sp>
        <p:nvSpPr>
          <p:cNvPr id="4" name="TextBox 3"/>
          <p:cNvSpPr txBox="1"/>
          <p:nvPr/>
        </p:nvSpPr>
        <p:spPr>
          <a:xfrm>
            <a:off x="2993950" y="1330254"/>
            <a:ext cx="6690146" cy="461665"/>
          </a:xfrm>
          <a:prstGeom prst="rect">
            <a:avLst/>
          </a:prstGeom>
          <a:noFill/>
        </p:spPr>
        <p:txBody>
          <a:bodyPr wrap="square" rtlCol="0">
            <a:spAutoFit/>
          </a:bodyPr>
          <a:lstStyle/>
          <a:p>
            <a:r>
              <a:rPr lang="en-US" sz="2400" b="1" dirty="0">
                <a:solidFill>
                  <a:schemeClr val="bg1">
                    <a:lumMod val="50000"/>
                  </a:schemeClr>
                </a:solidFill>
              </a:rPr>
              <a:t>Estimated National Distribution of Buffelgrass</a:t>
            </a:r>
            <a:endParaRPr lang="en-US" sz="2400" b="1" i="1" dirty="0">
              <a:solidFill>
                <a:schemeClr val="bg1">
                  <a:lumMod val="50000"/>
                </a:schemeClr>
              </a:solidFill>
            </a:endParaRPr>
          </a:p>
        </p:txBody>
      </p:sp>
      <p:sp>
        <p:nvSpPr>
          <p:cNvPr id="9" name="Rectangle 8"/>
          <p:cNvSpPr/>
          <p:nvPr/>
        </p:nvSpPr>
        <p:spPr>
          <a:xfrm>
            <a:off x="9011491" y="5852400"/>
            <a:ext cx="2835952" cy="923330"/>
          </a:xfrm>
          <a:prstGeom prst="rect">
            <a:avLst/>
          </a:prstGeom>
        </p:spPr>
        <p:txBody>
          <a:bodyPr wrap="square">
            <a:spAutoFit/>
          </a:bodyPr>
          <a:lstStyle/>
          <a:p>
            <a:r>
              <a:rPr lang="en-US" dirty="0">
                <a:solidFill>
                  <a:schemeClr val="bg1">
                    <a:lumMod val="50000"/>
                  </a:schemeClr>
                </a:solidFill>
              </a:rPr>
              <a:t>Data Source: Utah State University Herbarium</a:t>
            </a:r>
          </a:p>
        </p:txBody>
      </p:sp>
    </p:spTree>
    <p:extLst>
      <p:ext uri="{BB962C8B-B14F-4D97-AF65-F5344CB8AC3E}">
        <p14:creationId xmlns:p14="http://schemas.microsoft.com/office/powerpoint/2010/main" val="279002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9251" y="1345634"/>
            <a:ext cx="947695" cy="369332"/>
          </a:xfrm>
          <a:prstGeom prst="rect">
            <a:avLst/>
          </a:prstGeom>
          <a:noFill/>
        </p:spPr>
        <p:txBody>
          <a:bodyPr wrap="none" rtlCol="0">
            <a:spAutoFit/>
          </a:bodyPr>
          <a:lstStyle/>
          <a:p>
            <a:r>
              <a:rPr lang="en-US" dirty="0">
                <a:solidFill>
                  <a:schemeClr val="bg2">
                    <a:lumMod val="50000"/>
                  </a:schemeClr>
                </a:solidFill>
              </a:rPr>
              <a:t>Class 5</a:t>
            </a:r>
          </a:p>
        </p:txBody>
      </p:sp>
      <p:pic>
        <p:nvPicPr>
          <p:cNvPr id="13" name="Picture 12"/>
          <p:cNvPicPr>
            <a:picLocks noChangeAspect="1"/>
          </p:cNvPicPr>
          <p:nvPr/>
        </p:nvPicPr>
        <p:blipFill>
          <a:blip r:embed="rId3"/>
          <a:stretch>
            <a:fillRect/>
          </a:stretch>
        </p:blipFill>
        <p:spPr>
          <a:xfrm>
            <a:off x="309556" y="4758268"/>
            <a:ext cx="1512815" cy="1548949"/>
          </a:xfrm>
          <a:prstGeom prst="rect">
            <a:avLst/>
          </a:prstGeom>
        </p:spPr>
      </p:pic>
      <p:pic>
        <p:nvPicPr>
          <p:cNvPr id="14" name="Picture 13"/>
          <p:cNvPicPr>
            <a:picLocks noChangeAspect="1"/>
          </p:cNvPicPr>
          <p:nvPr/>
        </p:nvPicPr>
        <p:blipFill rotWithShape="1">
          <a:blip r:embed="rId4"/>
          <a:srcRect b="5763"/>
          <a:stretch/>
        </p:blipFill>
        <p:spPr>
          <a:xfrm>
            <a:off x="299251" y="3208822"/>
            <a:ext cx="1419985" cy="1392191"/>
          </a:xfrm>
          <a:prstGeom prst="rect">
            <a:avLst/>
          </a:prstGeom>
        </p:spPr>
      </p:pic>
      <p:pic>
        <p:nvPicPr>
          <p:cNvPr id="15" name="Picture 14"/>
          <p:cNvPicPr>
            <a:picLocks noChangeAspect="1"/>
          </p:cNvPicPr>
          <p:nvPr/>
        </p:nvPicPr>
        <p:blipFill rotWithShape="1">
          <a:blip r:embed="rId5"/>
          <a:srcRect b="6290"/>
          <a:stretch/>
        </p:blipFill>
        <p:spPr>
          <a:xfrm>
            <a:off x="303845" y="1661667"/>
            <a:ext cx="1419985" cy="1391348"/>
          </a:xfrm>
          <a:prstGeom prst="rect">
            <a:avLst/>
          </a:prstGeom>
        </p:spPr>
      </p:pic>
      <p:grpSp>
        <p:nvGrpSpPr>
          <p:cNvPr id="2" name="Group 1"/>
          <p:cNvGrpSpPr/>
          <p:nvPr/>
        </p:nvGrpSpPr>
        <p:grpSpPr>
          <a:xfrm>
            <a:off x="521303" y="6482489"/>
            <a:ext cx="914534" cy="208402"/>
            <a:chOff x="554421" y="6326734"/>
            <a:chExt cx="2184632" cy="291265"/>
          </a:xfrm>
        </p:grpSpPr>
        <p:sp>
          <p:nvSpPr>
            <p:cNvPr id="16" name="Rectangle 15"/>
            <p:cNvSpPr/>
            <p:nvPr/>
          </p:nvSpPr>
          <p:spPr>
            <a:xfrm>
              <a:off x="2301697" y="6326734"/>
              <a:ext cx="437356" cy="29126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864341" y="6326734"/>
              <a:ext cx="437356" cy="2912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29133" y="6326734"/>
              <a:ext cx="437356" cy="29126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91777" y="6326734"/>
              <a:ext cx="437356" cy="291265"/>
            </a:xfrm>
            <a:prstGeom prst="rect">
              <a:avLst/>
            </a:prstGeom>
            <a:solidFill>
              <a:srgbClr val="EAA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54421" y="6326734"/>
              <a:ext cx="437356" cy="291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16036" y="6374860"/>
            <a:ext cx="505267" cy="369332"/>
          </a:xfrm>
          <a:prstGeom prst="rect">
            <a:avLst/>
          </a:prstGeom>
          <a:noFill/>
        </p:spPr>
        <p:txBody>
          <a:bodyPr wrap="none" rtlCol="0">
            <a:spAutoFit/>
          </a:bodyPr>
          <a:lstStyle/>
          <a:p>
            <a:r>
              <a:rPr lang="en-US" dirty="0">
                <a:solidFill>
                  <a:schemeClr val="bg2">
                    <a:lumMod val="50000"/>
                  </a:schemeClr>
                </a:solidFill>
              </a:rPr>
              <a:t>0.0</a:t>
            </a:r>
          </a:p>
        </p:txBody>
      </p:sp>
      <p:sp>
        <p:nvSpPr>
          <p:cNvPr id="25" name="TextBox 24"/>
          <p:cNvSpPr txBox="1"/>
          <p:nvPr/>
        </p:nvSpPr>
        <p:spPr>
          <a:xfrm>
            <a:off x="1466602" y="6374860"/>
            <a:ext cx="505267" cy="369332"/>
          </a:xfrm>
          <a:prstGeom prst="rect">
            <a:avLst/>
          </a:prstGeom>
          <a:noFill/>
        </p:spPr>
        <p:txBody>
          <a:bodyPr wrap="none" rtlCol="0">
            <a:spAutoFit/>
          </a:bodyPr>
          <a:lstStyle/>
          <a:p>
            <a:r>
              <a:rPr lang="en-US" dirty="0">
                <a:solidFill>
                  <a:schemeClr val="bg2">
                    <a:lumMod val="50000"/>
                  </a:schemeClr>
                </a:solidFill>
              </a:rPr>
              <a:t>1.0</a:t>
            </a:r>
          </a:p>
        </p:txBody>
      </p:sp>
      <p:sp>
        <p:nvSpPr>
          <p:cNvPr id="26" name="Text Placeholder 2"/>
          <p:cNvSpPr txBox="1">
            <a:spLocks/>
          </p:cNvSpPr>
          <p:nvPr/>
        </p:nvSpPr>
        <p:spPr>
          <a:xfrm>
            <a:off x="1300160" y="52753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Is </a:t>
            </a:r>
            <a:r>
              <a:rPr lang="en-US" sz="4000" dirty="0" err="1">
                <a:solidFill>
                  <a:prstClr val="white"/>
                </a:solidFill>
              </a:rPr>
              <a:t>CLaRe</a:t>
            </a:r>
            <a:r>
              <a:rPr lang="en-US" sz="4000" dirty="0">
                <a:solidFill>
                  <a:prstClr val="white"/>
                </a:solidFill>
              </a:rPr>
              <a:t> Working?</a:t>
            </a:r>
          </a:p>
        </p:txBody>
      </p:sp>
      <p:sp>
        <p:nvSpPr>
          <p:cNvPr id="27" name="TextBox 26"/>
          <p:cNvSpPr txBox="1"/>
          <p:nvPr/>
        </p:nvSpPr>
        <p:spPr>
          <a:xfrm>
            <a:off x="1889542" y="6351739"/>
            <a:ext cx="5352747" cy="400110"/>
          </a:xfrm>
          <a:prstGeom prst="rect">
            <a:avLst/>
          </a:prstGeom>
          <a:noFill/>
        </p:spPr>
        <p:txBody>
          <a:bodyPr wrap="none" rtlCol="0">
            <a:spAutoFit/>
          </a:bodyPr>
          <a:lstStyle/>
          <a:p>
            <a:r>
              <a:rPr lang="en-US" sz="2000" dirty="0">
                <a:solidFill>
                  <a:schemeClr val="bg2">
                    <a:lumMod val="50000"/>
                  </a:schemeClr>
                </a:solidFill>
              </a:rPr>
              <a:t>NDVI ~ 40 Days Antecedent Precipitation </a:t>
            </a:r>
          </a:p>
        </p:txBody>
      </p:sp>
      <p:sp>
        <p:nvSpPr>
          <p:cNvPr id="28" name="TextBox 27"/>
          <p:cNvSpPr txBox="1"/>
          <p:nvPr/>
        </p:nvSpPr>
        <p:spPr>
          <a:xfrm>
            <a:off x="132141" y="5906156"/>
            <a:ext cx="755335" cy="400110"/>
          </a:xfrm>
          <a:prstGeom prst="rect">
            <a:avLst/>
          </a:prstGeom>
          <a:noFill/>
        </p:spPr>
        <p:txBody>
          <a:bodyPr wrap="none" rtlCol="0">
            <a:spAutoFit/>
          </a:bodyPr>
          <a:lstStyle/>
          <a:p>
            <a:r>
              <a:rPr lang="en-US" sz="2000" dirty="0">
                <a:solidFill>
                  <a:schemeClr val="bg2">
                    <a:lumMod val="50000"/>
                  </a:schemeClr>
                </a:solidFill>
              </a:rPr>
              <a:t>2011</a:t>
            </a:r>
          </a:p>
        </p:txBody>
      </p:sp>
      <p:sp>
        <p:nvSpPr>
          <p:cNvPr id="11" name="Rectangle 10"/>
          <p:cNvSpPr/>
          <p:nvPr/>
        </p:nvSpPr>
        <p:spPr>
          <a:xfrm>
            <a:off x="352464" y="2860852"/>
            <a:ext cx="947695" cy="369332"/>
          </a:xfrm>
          <a:prstGeom prst="rect">
            <a:avLst/>
          </a:prstGeom>
        </p:spPr>
        <p:txBody>
          <a:bodyPr wrap="none">
            <a:spAutoFit/>
          </a:bodyPr>
          <a:lstStyle/>
          <a:p>
            <a:r>
              <a:rPr lang="en-US" dirty="0">
                <a:solidFill>
                  <a:schemeClr val="bg2">
                    <a:lumMod val="50000"/>
                  </a:schemeClr>
                </a:solidFill>
              </a:rPr>
              <a:t>Class 6</a:t>
            </a:r>
          </a:p>
        </p:txBody>
      </p:sp>
      <p:sp>
        <p:nvSpPr>
          <p:cNvPr id="12" name="Rectangle 11"/>
          <p:cNvSpPr/>
          <p:nvPr/>
        </p:nvSpPr>
        <p:spPr>
          <a:xfrm>
            <a:off x="345744" y="4407903"/>
            <a:ext cx="947695" cy="369332"/>
          </a:xfrm>
          <a:prstGeom prst="rect">
            <a:avLst/>
          </a:prstGeom>
        </p:spPr>
        <p:txBody>
          <a:bodyPr wrap="none">
            <a:spAutoFit/>
          </a:bodyPr>
          <a:lstStyle/>
          <a:p>
            <a:r>
              <a:rPr lang="en-US" dirty="0">
                <a:solidFill>
                  <a:schemeClr val="bg2">
                    <a:lumMod val="50000"/>
                  </a:schemeClr>
                </a:solidFill>
              </a:rPr>
              <a:t>Class 8</a:t>
            </a:r>
          </a:p>
        </p:txBody>
      </p:sp>
      <p:grpSp>
        <p:nvGrpSpPr>
          <p:cNvPr id="23" name="Group 22"/>
          <p:cNvGrpSpPr/>
          <p:nvPr/>
        </p:nvGrpSpPr>
        <p:grpSpPr>
          <a:xfrm>
            <a:off x="2747607" y="2202205"/>
            <a:ext cx="8202346" cy="3405423"/>
            <a:chOff x="2706417" y="2607999"/>
            <a:chExt cx="8202346" cy="3405423"/>
          </a:xfrm>
        </p:grpSpPr>
        <p:pic>
          <p:nvPicPr>
            <p:cNvPr id="3" name="Picture 2"/>
            <p:cNvPicPr>
              <a:picLocks noChangeAspect="1"/>
            </p:cNvPicPr>
            <p:nvPr/>
          </p:nvPicPr>
          <p:blipFill>
            <a:blip r:embed="rId6"/>
            <a:stretch>
              <a:fillRect/>
            </a:stretch>
          </p:blipFill>
          <p:spPr>
            <a:xfrm>
              <a:off x="2706417" y="2607999"/>
              <a:ext cx="3371380" cy="2908044"/>
            </a:xfrm>
            <a:prstGeom prst="rect">
              <a:avLst/>
            </a:prstGeom>
          </p:spPr>
        </p:pic>
        <p:pic>
          <p:nvPicPr>
            <p:cNvPr id="4" name="Picture 3"/>
            <p:cNvPicPr>
              <a:picLocks noChangeAspect="1"/>
            </p:cNvPicPr>
            <p:nvPr/>
          </p:nvPicPr>
          <p:blipFill>
            <a:blip r:embed="rId7"/>
            <a:stretch>
              <a:fillRect/>
            </a:stretch>
          </p:blipFill>
          <p:spPr>
            <a:xfrm>
              <a:off x="7537383" y="2607999"/>
              <a:ext cx="3371380" cy="2914141"/>
            </a:xfrm>
            <a:prstGeom prst="rect">
              <a:avLst/>
            </a:prstGeom>
          </p:spPr>
        </p:pic>
        <p:sp>
          <p:nvSpPr>
            <p:cNvPr id="22" name="TextBox 21"/>
            <p:cNvSpPr txBox="1"/>
            <p:nvPr/>
          </p:nvSpPr>
          <p:spPr>
            <a:xfrm>
              <a:off x="6435444" y="2860852"/>
              <a:ext cx="599844" cy="923330"/>
            </a:xfrm>
            <a:prstGeom prst="rect">
              <a:avLst/>
            </a:prstGeom>
            <a:noFill/>
          </p:spPr>
          <p:txBody>
            <a:bodyPr wrap="none" rtlCol="0">
              <a:spAutoFit/>
            </a:bodyPr>
            <a:lstStyle/>
            <a:p>
              <a:r>
                <a:rPr lang="en-US" sz="5400" b="1" dirty="0"/>
                <a:t>=</a:t>
              </a:r>
              <a:endParaRPr lang="en-US" b="1" dirty="0"/>
            </a:p>
          </p:txBody>
        </p:sp>
        <p:sp>
          <p:nvSpPr>
            <p:cNvPr id="30" name="TextBox 29"/>
            <p:cNvSpPr txBox="1"/>
            <p:nvPr/>
          </p:nvSpPr>
          <p:spPr>
            <a:xfrm>
              <a:off x="10183495" y="2772718"/>
              <a:ext cx="320922" cy="369332"/>
            </a:xfrm>
            <a:prstGeom prst="rect">
              <a:avLst/>
            </a:prstGeom>
            <a:noFill/>
          </p:spPr>
          <p:txBody>
            <a:bodyPr wrap="none" rtlCol="0">
              <a:spAutoFit/>
            </a:bodyPr>
            <a:lstStyle/>
            <a:p>
              <a:r>
                <a:rPr lang="en-US" b="1" dirty="0"/>
                <a:t>?</a:t>
              </a:r>
            </a:p>
          </p:txBody>
        </p:sp>
        <p:sp>
          <p:nvSpPr>
            <p:cNvPr id="31" name="TextBox 30"/>
            <p:cNvSpPr txBox="1"/>
            <p:nvPr/>
          </p:nvSpPr>
          <p:spPr>
            <a:xfrm>
              <a:off x="7941729" y="3539490"/>
              <a:ext cx="320922" cy="369332"/>
            </a:xfrm>
            <a:prstGeom prst="rect">
              <a:avLst/>
            </a:prstGeom>
            <a:noFill/>
          </p:spPr>
          <p:txBody>
            <a:bodyPr wrap="none" rtlCol="0">
              <a:spAutoFit/>
            </a:bodyPr>
            <a:lstStyle/>
            <a:p>
              <a:r>
                <a:rPr lang="en-US" b="1" dirty="0"/>
                <a:t>?</a:t>
              </a:r>
            </a:p>
          </p:txBody>
        </p:sp>
        <p:sp>
          <p:nvSpPr>
            <p:cNvPr id="32" name="TextBox 31"/>
            <p:cNvSpPr txBox="1"/>
            <p:nvPr/>
          </p:nvSpPr>
          <p:spPr>
            <a:xfrm>
              <a:off x="9062612" y="3539490"/>
              <a:ext cx="320922" cy="369332"/>
            </a:xfrm>
            <a:prstGeom prst="rect">
              <a:avLst/>
            </a:prstGeom>
            <a:noFill/>
          </p:spPr>
          <p:txBody>
            <a:bodyPr wrap="none" rtlCol="0">
              <a:spAutoFit/>
            </a:bodyPr>
            <a:lstStyle/>
            <a:p>
              <a:r>
                <a:rPr lang="en-US" b="1" dirty="0"/>
                <a:t>?</a:t>
              </a:r>
            </a:p>
          </p:txBody>
        </p:sp>
        <p:sp>
          <p:nvSpPr>
            <p:cNvPr id="35" name="TextBox 34"/>
            <p:cNvSpPr txBox="1"/>
            <p:nvPr/>
          </p:nvSpPr>
          <p:spPr>
            <a:xfrm>
              <a:off x="9062612" y="4278154"/>
              <a:ext cx="320922" cy="369332"/>
            </a:xfrm>
            <a:prstGeom prst="rect">
              <a:avLst/>
            </a:prstGeom>
            <a:noFill/>
          </p:spPr>
          <p:txBody>
            <a:bodyPr wrap="none" rtlCol="0">
              <a:spAutoFit/>
            </a:bodyPr>
            <a:lstStyle/>
            <a:p>
              <a:r>
                <a:rPr lang="en-US" b="1" dirty="0"/>
                <a:t>?</a:t>
              </a:r>
            </a:p>
          </p:txBody>
        </p:sp>
        <p:sp>
          <p:nvSpPr>
            <p:cNvPr id="36" name="TextBox 35"/>
            <p:cNvSpPr txBox="1"/>
            <p:nvPr/>
          </p:nvSpPr>
          <p:spPr>
            <a:xfrm>
              <a:off x="10183495" y="4278154"/>
              <a:ext cx="320922" cy="369332"/>
            </a:xfrm>
            <a:prstGeom prst="rect">
              <a:avLst/>
            </a:prstGeom>
            <a:noFill/>
          </p:spPr>
          <p:txBody>
            <a:bodyPr wrap="none" rtlCol="0">
              <a:spAutoFit/>
            </a:bodyPr>
            <a:lstStyle/>
            <a:p>
              <a:r>
                <a:rPr lang="en-US" b="1" dirty="0"/>
                <a:t>?</a:t>
              </a:r>
            </a:p>
          </p:txBody>
        </p:sp>
        <p:sp>
          <p:nvSpPr>
            <p:cNvPr id="37" name="TextBox 36"/>
            <p:cNvSpPr txBox="1"/>
            <p:nvPr/>
          </p:nvSpPr>
          <p:spPr>
            <a:xfrm>
              <a:off x="7941729" y="5016818"/>
              <a:ext cx="320922" cy="369332"/>
            </a:xfrm>
            <a:prstGeom prst="rect">
              <a:avLst/>
            </a:prstGeom>
            <a:noFill/>
          </p:spPr>
          <p:txBody>
            <a:bodyPr wrap="none" rtlCol="0">
              <a:spAutoFit/>
            </a:bodyPr>
            <a:lstStyle/>
            <a:p>
              <a:r>
                <a:rPr lang="en-US" b="1" dirty="0"/>
                <a:t>?</a:t>
              </a:r>
            </a:p>
          </p:txBody>
        </p:sp>
        <p:sp>
          <p:nvSpPr>
            <p:cNvPr id="38" name="TextBox 37"/>
            <p:cNvSpPr txBox="1"/>
            <p:nvPr/>
          </p:nvSpPr>
          <p:spPr>
            <a:xfrm>
              <a:off x="9062612" y="5016818"/>
              <a:ext cx="320922" cy="369332"/>
            </a:xfrm>
            <a:prstGeom prst="rect">
              <a:avLst/>
            </a:prstGeom>
            <a:noFill/>
          </p:spPr>
          <p:txBody>
            <a:bodyPr wrap="none" rtlCol="0">
              <a:spAutoFit/>
            </a:bodyPr>
            <a:lstStyle/>
            <a:p>
              <a:r>
                <a:rPr lang="en-US" b="1" dirty="0"/>
                <a:t>?</a:t>
              </a:r>
            </a:p>
          </p:txBody>
        </p:sp>
        <p:sp>
          <p:nvSpPr>
            <p:cNvPr id="40" name="TextBox 39"/>
            <p:cNvSpPr txBox="1"/>
            <p:nvPr/>
          </p:nvSpPr>
          <p:spPr>
            <a:xfrm>
              <a:off x="3723494" y="5607576"/>
              <a:ext cx="1337226" cy="400110"/>
            </a:xfrm>
            <a:prstGeom prst="rect">
              <a:avLst/>
            </a:prstGeom>
            <a:noFill/>
          </p:spPr>
          <p:txBody>
            <a:bodyPr wrap="none" rtlCol="0">
              <a:spAutoFit/>
            </a:bodyPr>
            <a:lstStyle/>
            <a:p>
              <a:r>
                <a:rPr lang="en-US" sz="2000" dirty="0">
                  <a:solidFill>
                    <a:schemeClr val="bg2">
                      <a:lumMod val="50000"/>
                    </a:schemeClr>
                  </a:solidFill>
                </a:rPr>
                <a:t>Presence</a:t>
              </a:r>
            </a:p>
          </p:txBody>
        </p:sp>
        <p:sp>
          <p:nvSpPr>
            <p:cNvPr id="41" name="TextBox 40"/>
            <p:cNvSpPr txBox="1"/>
            <p:nvPr/>
          </p:nvSpPr>
          <p:spPr>
            <a:xfrm>
              <a:off x="8102190" y="5613312"/>
              <a:ext cx="2294218" cy="400110"/>
            </a:xfrm>
            <a:prstGeom prst="rect">
              <a:avLst/>
            </a:prstGeom>
            <a:noFill/>
          </p:spPr>
          <p:txBody>
            <a:bodyPr wrap="none" rtlCol="0">
              <a:spAutoFit/>
            </a:bodyPr>
            <a:lstStyle/>
            <a:p>
              <a:r>
                <a:rPr lang="en-US" sz="2000" dirty="0">
                  <a:solidFill>
                    <a:schemeClr val="bg2">
                      <a:lumMod val="50000"/>
                    </a:schemeClr>
                  </a:solidFill>
                </a:rPr>
                <a:t>Pseudo Absence</a:t>
              </a:r>
            </a:p>
          </p:txBody>
        </p:sp>
        <p:sp>
          <p:nvSpPr>
            <p:cNvPr id="44" name="TextBox 43"/>
            <p:cNvSpPr txBox="1"/>
            <p:nvPr/>
          </p:nvSpPr>
          <p:spPr>
            <a:xfrm>
              <a:off x="7941729" y="2772718"/>
              <a:ext cx="320922" cy="369332"/>
            </a:xfrm>
            <a:prstGeom prst="rect">
              <a:avLst/>
            </a:prstGeom>
            <a:noFill/>
          </p:spPr>
          <p:txBody>
            <a:bodyPr wrap="none" rtlCol="0">
              <a:spAutoFit/>
            </a:bodyPr>
            <a:lstStyle/>
            <a:p>
              <a:r>
                <a:rPr lang="en-US" b="1" dirty="0"/>
                <a:t>?</a:t>
              </a:r>
            </a:p>
          </p:txBody>
        </p:sp>
        <p:sp>
          <p:nvSpPr>
            <p:cNvPr id="45" name="TextBox 44"/>
            <p:cNvSpPr txBox="1"/>
            <p:nvPr/>
          </p:nvSpPr>
          <p:spPr>
            <a:xfrm>
              <a:off x="6460540" y="4015961"/>
              <a:ext cx="599844" cy="923330"/>
            </a:xfrm>
            <a:prstGeom prst="rect">
              <a:avLst/>
            </a:prstGeom>
            <a:noFill/>
          </p:spPr>
          <p:txBody>
            <a:bodyPr wrap="none" rtlCol="0">
              <a:spAutoFit/>
            </a:bodyPr>
            <a:lstStyle/>
            <a:p>
              <a:r>
                <a:rPr lang="en-US" sz="5400" b="1" dirty="0"/>
                <a:t>=</a:t>
              </a:r>
              <a:endParaRPr lang="en-US" b="1" dirty="0"/>
            </a:p>
          </p:txBody>
        </p:sp>
        <p:cxnSp>
          <p:nvCxnSpPr>
            <p:cNvPr id="9" name="Straight Connector 8"/>
            <p:cNvCxnSpPr/>
            <p:nvPr/>
          </p:nvCxnSpPr>
          <p:spPr>
            <a:xfrm>
              <a:off x="6648146" y="4181916"/>
              <a:ext cx="237607" cy="6385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30970" y="3576906"/>
              <a:ext cx="1398140" cy="646331"/>
            </a:xfrm>
            <a:prstGeom prst="rect">
              <a:avLst/>
            </a:prstGeom>
            <a:noFill/>
          </p:spPr>
          <p:txBody>
            <a:bodyPr wrap="none" rtlCol="0">
              <a:spAutoFit/>
            </a:bodyPr>
            <a:lstStyle/>
            <a:p>
              <a:pPr algn="ctr"/>
              <a:r>
                <a:rPr lang="en-US" dirty="0">
                  <a:solidFill>
                    <a:schemeClr val="bg2">
                      <a:lumMod val="50000"/>
                    </a:schemeClr>
                  </a:solidFill>
                </a:rPr>
                <a:t>Statistically</a:t>
              </a:r>
            </a:p>
            <a:p>
              <a:pPr algn="ctr"/>
              <a:r>
                <a:rPr lang="en-US" dirty="0">
                  <a:solidFill>
                    <a:schemeClr val="bg2">
                      <a:lumMod val="50000"/>
                    </a:schemeClr>
                  </a:solidFill>
                </a:rPr>
                <a:t>Different?</a:t>
              </a:r>
            </a:p>
          </p:txBody>
        </p:sp>
      </p:grpSp>
      <p:sp>
        <p:nvSpPr>
          <p:cNvPr id="39" name="TextBox 38"/>
          <p:cNvSpPr txBox="1"/>
          <p:nvPr/>
        </p:nvSpPr>
        <p:spPr>
          <a:xfrm>
            <a:off x="8585200" y="6444949"/>
            <a:ext cx="3606800" cy="276999"/>
          </a:xfrm>
          <a:prstGeom prst="rect">
            <a:avLst/>
          </a:prstGeom>
          <a:noFill/>
        </p:spPr>
        <p:txBody>
          <a:bodyPr wrap="square" rtlCol="0">
            <a:spAutoFit/>
          </a:bodyPr>
          <a:lstStyle/>
          <a:p>
            <a:pPr algn="r"/>
            <a:r>
              <a:rPr lang="en-US" sz="1200" dirty="0">
                <a:solidFill>
                  <a:schemeClr val="tx1">
                    <a:lumMod val="50000"/>
                    <a:lumOff val="50000"/>
                  </a:schemeClr>
                </a:solidFill>
              </a:rPr>
              <a:t>Image Source: Molly </a:t>
            </a:r>
            <a:r>
              <a:rPr lang="en-US" sz="1200" dirty="0" err="1">
                <a:solidFill>
                  <a:schemeClr val="tx1">
                    <a:lumMod val="50000"/>
                    <a:lumOff val="50000"/>
                  </a:schemeClr>
                </a:solidFill>
              </a:rPr>
              <a:t>Spater</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31617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88" y="3473445"/>
            <a:ext cx="12192000" cy="3274648"/>
          </a:xfrm>
          <a:prstGeom prst="rect">
            <a:avLst/>
          </a:prstGeom>
          <a:blipFill dpi="0" rotWithShape="1">
            <a:blip r:embed="rId3">
              <a:alphaModFix amt="2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3"/>
          </p:nvPr>
        </p:nvSpPr>
        <p:spPr>
          <a:xfrm>
            <a:off x="9534144" y="6497655"/>
            <a:ext cx="2657856" cy="274320"/>
          </a:xfrm>
        </p:spPr>
        <p:txBody>
          <a:bodyPr/>
          <a:lstStyle/>
          <a:p>
            <a:r>
              <a:rPr lang="en-US" dirty="0"/>
              <a:t>Image Credit: NPS</a:t>
            </a:r>
          </a:p>
        </p:txBody>
      </p:sp>
      <p:sp>
        <p:nvSpPr>
          <p:cNvPr id="5" name="Text Placeholder 2"/>
          <p:cNvSpPr txBox="1">
            <a:spLocks/>
          </p:cNvSpPr>
          <p:nvPr/>
        </p:nvSpPr>
        <p:spPr>
          <a:xfrm>
            <a:off x="379144" y="612743"/>
            <a:ext cx="114052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400" dirty="0">
              <a:solidFill>
                <a:prstClr val="white"/>
              </a:solidFill>
            </a:endParaRPr>
          </a:p>
        </p:txBody>
      </p:sp>
      <p:sp>
        <p:nvSpPr>
          <p:cNvPr id="6" name="Text Placeholder 2"/>
          <p:cNvSpPr txBox="1">
            <a:spLocks/>
          </p:cNvSpPr>
          <p:nvPr/>
        </p:nvSpPr>
        <p:spPr>
          <a:xfrm>
            <a:off x="506831" y="612742"/>
            <a:ext cx="114052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400" dirty="0">
                <a:solidFill>
                  <a:prstClr val="white"/>
                </a:solidFill>
              </a:rPr>
              <a:t>Is </a:t>
            </a:r>
            <a:r>
              <a:rPr lang="en-US" sz="3400" dirty="0" err="1">
                <a:solidFill>
                  <a:prstClr val="white"/>
                </a:solidFill>
              </a:rPr>
              <a:t>CLaRe</a:t>
            </a:r>
            <a:r>
              <a:rPr lang="en-US" sz="3400" dirty="0">
                <a:solidFill>
                  <a:prstClr val="white"/>
                </a:solidFill>
              </a:rPr>
              <a:t> working?</a:t>
            </a:r>
          </a:p>
        </p:txBody>
      </p:sp>
      <p:sp>
        <p:nvSpPr>
          <p:cNvPr id="7" name="Text Placeholder 1"/>
          <p:cNvSpPr>
            <a:spLocks noGrp="1"/>
          </p:cNvSpPr>
          <p:nvPr>
            <p:ph type="body" sz="quarter" idx="4294967295"/>
          </p:nvPr>
        </p:nvSpPr>
        <p:spPr>
          <a:xfrm>
            <a:off x="424513" y="1468831"/>
            <a:ext cx="11314547" cy="5028824"/>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Results are </a:t>
            </a:r>
            <a:r>
              <a:rPr lang="en-US" sz="2000" b="1" dirty="0">
                <a:solidFill>
                  <a:schemeClr val="bg2">
                    <a:lumMod val="50000"/>
                  </a:schemeClr>
                </a:solidFill>
              </a:rPr>
              <a:t>mixed</a:t>
            </a:r>
            <a:r>
              <a:rPr lang="en-US" sz="2000" dirty="0">
                <a:solidFill>
                  <a:schemeClr val="bg2">
                    <a:lumMod val="50000"/>
                  </a:schemeClr>
                </a:solidFill>
              </a:rPr>
              <a:t>:</a:t>
            </a:r>
          </a:p>
          <a:p>
            <a:pPr marL="800100" lvl="1" indent="-342900">
              <a:spcBef>
                <a:spcPts val="200"/>
              </a:spcBef>
              <a:buClr>
                <a:srgbClr val="218754"/>
              </a:buClr>
              <a:buFont typeface="Webdings" panose="05030102010509060703" pitchFamily="18" charset="2"/>
              <a:buChar char="4"/>
            </a:pPr>
            <a:endParaRPr lang="en-US" sz="16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1600" dirty="0">
                <a:solidFill>
                  <a:schemeClr val="bg2">
                    <a:lumMod val="50000"/>
                  </a:schemeClr>
                </a:solidFill>
              </a:rPr>
              <a:t> </a:t>
            </a:r>
            <a:r>
              <a:rPr lang="en-US" sz="2000" dirty="0">
                <a:solidFill>
                  <a:schemeClr val="bg2">
                    <a:lumMod val="50000"/>
                  </a:schemeClr>
                </a:solidFill>
              </a:rPr>
              <a:t>t-tests reveal a statistically significant difference in many of the iterations, </a:t>
            </a:r>
            <a:r>
              <a:rPr lang="en-US" sz="2000" b="1" dirty="0">
                <a:solidFill>
                  <a:schemeClr val="bg2">
                    <a:lumMod val="50000"/>
                  </a:schemeClr>
                </a:solidFill>
              </a:rPr>
              <a:t>HOWEVER,</a:t>
            </a:r>
            <a:r>
              <a:rPr lang="en-US" sz="2000" dirty="0">
                <a:solidFill>
                  <a:schemeClr val="bg2">
                    <a:lumMod val="50000"/>
                  </a:schemeClr>
                </a:solidFill>
              </a:rPr>
              <a:t> correlations were often </a:t>
            </a:r>
            <a:r>
              <a:rPr lang="en-US" sz="2000" b="1" dirty="0">
                <a:solidFill>
                  <a:schemeClr val="bg2">
                    <a:lumMod val="50000"/>
                  </a:schemeClr>
                </a:solidFill>
              </a:rPr>
              <a:t>weak</a:t>
            </a:r>
            <a:r>
              <a:rPr lang="en-US" sz="2000" dirty="0">
                <a:solidFill>
                  <a:schemeClr val="bg2">
                    <a:lumMod val="50000"/>
                  </a:schemeClr>
                </a:solidFill>
              </a:rPr>
              <a:t>, especially in the unstratified landscape</a:t>
            </a:r>
          </a:p>
          <a:p>
            <a:pPr marL="800100" lvl="1" indent="-342900">
              <a:spcBef>
                <a:spcPts val="200"/>
              </a:spcBef>
              <a:buClr>
                <a:srgbClr val="218754"/>
              </a:buClr>
              <a:buFont typeface="Webdings" panose="05030102010509060703" pitchFamily="18" charset="2"/>
              <a:buChar char="4"/>
            </a:pPr>
            <a:endParaRPr lang="en-US" sz="2000" b="1"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NDVI ~ Precipitation proved to have </a:t>
            </a:r>
            <a:r>
              <a:rPr lang="en-US" sz="2000" b="1" dirty="0">
                <a:solidFill>
                  <a:schemeClr val="bg2">
                    <a:lumMod val="50000"/>
                  </a:schemeClr>
                </a:solidFill>
              </a:rPr>
              <a:t>stronger</a:t>
            </a:r>
            <a:r>
              <a:rPr lang="en-US" sz="2000" dirty="0">
                <a:solidFill>
                  <a:schemeClr val="bg2">
                    <a:lumMod val="50000"/>
                  </a:schemeClr>
                </a:solidFill>
              </a:rPr>
              <a:t> correlations than Change in NDVI in all years </a:t>
            </a:r>
            <a:r>
              <a:rPr lang="en-US" sz="2000" b="1" dirty="0">
                <a:solidFill>
                  <a:schemeClr val="bg2">
                    <a:lumMod val="50000"/>
                  </a:schemeClr>
                </a:solidFill>
              </a:rPr>
              <a:t>except</a:t>
            </a:r>
            <a:r>
              <a:rPr lang="en-US" sz="2000" dirty="0">
                <a:solidFill>
                  <a:schemeClr val="bg2">
                    <a:lumMod val="50000"/>
                  </a:schemeClr>
                </a:solidFill>
              </a:rPr>
              <a:t> 2012</a:t>
            </a:r>
          </a:p>
          <a:p>
            <a:pPr marL="1257300" lvl="2" indent="-342900">
              <a:spcBef>
                <a:spcPts val="200"/>
              </a:spcBef>
              <a:buClr>
                <a:srgbClr val="218754"/>
              </a:buClr>
              <a:buFont typeface="Webdings" panose="05030102010509060703" pitchFamily="18" charset="2"/>
              <a:buChar char="4"/>
            </a:pPr>
            <a:endParaRPr lang="en-US" sz="1600" dirty="0">
              <a:solidFill>
                <a:schemeClr val="bg2">
                  <a:lumMod val="50000"/>
                </a:schemeClr>
              </a:solidFill>
            </a:endParaRPr>
          </a:p>
          <a:p>
            <a:pPr marL="1257300" lvl="2" indent="-342900">
              <a:spcBef>
                <a:spcPts val="200"/>
              </a:spcBef>
              <a:buClr>
                <a:srgbClr val="218754"/>
              </a:buClr>
              <a:buFont typeface="Webdings" panose="05030102010509060703" pitchFamily="18" charset="2"/>
              <a:buChar char="4"/>
            </a:pPr>
            <a:r>
              <a:rPr lang="en-US" dirty="0">
                <a:solidFill>
                  <a:schemeClr val="bg2">
                    <a:lumMod val="50000"/>
                  </a:schemeClr>
                </a:solidFill>
              </a:rPr>
              <a:t>Similarities do appear between 2009 and 2011, and 2010 and 2012</a:t>
            </a:r>
          </a:p>
          <a:p>
            <a:pPr marL="457200" lvl="1" indent="0">
              <a:spcBef>
                <a:spcPts val="200"/>
              </a:spcBef>
              <a:buClr>
                <a:srgbClr val="218754"/>
              </a:buClr>
              <a:buNone/>
            </a:pPr>
            <a:endParaRPr lang="en-US" sz="2000" b="1"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b="1" dirty="0">
                <a:solidFill>
                  <a:schemeClr val="bg2">
                    <a:lumMod val="50000"/>
                  </a:schemeClr>
                </a:solidFill>
              </a:rPr>
              <a:t>Stratifying</a:t>
            </a:r>
            <a:r>
              <a:rPr lang="en-US" sz="2000" dirty="0">
                <a:solidFill>
                  <a:schemeClr val="bg2">
                    <a:lumMod val="50000"/>
                  </a:schemeClr>
                </a:solidFill>
              </a:rPr>
              <a:t> the landscape by vegetation type </a:t>
            </a:r>
            <a:r>
              <a:rPr lang="en-US" sz="2000" b="1" dirty="0">
                <a:solidFill>
                  <a:schemeClr val="bg2">
                    <a:lumMod val="50000"/>
                  </a:schemeClr>
                </a:solidFill>
              </a:rPr>
              <a:t>strengthened</a:t>
            </a:r>
            <a:r>
              <a:rPr lang="en-US" sz="2000" dirty="0">
                <a:solidFill>
                  <a:schemeClr val="bg2">
                    <a:lumMod val="50000"/>
                  </a:schemeClr>
                </a:solidFill>
              </a:rPr>
              <a:t> correlations in all years</a:t>
            </a:r>
          </a:p>
          <a:p>
            <a:pPr marL="457200" lvl="1" indent="0">
              <a:spcBef>
                <a:spcPts val="200"/>
              </a:spcBef>
              <a:buClr>
                <a:srgbClr val="218754"/>
              </a:buClr>
              <a:buNone/>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b="1" dirty="0">
                <a:solidFill>
                  <a:schemeClr val="bg2">
                    <a:lumMod val="50000"/>
                  </a:schemeClr>
                </a:solidFill>
              </a:rPr>
              <a:t>Adding</a:t>
            </a:r>
            <a:r>
              <a:rPr lang="en-US" sz="2000" dirty="0">
                <a:solidFill>
                  <a:schemeClr val="bg2">
                    <a:lumMod val="50000"/>
                  </a:schemeClr>
                </a:solidFill>
              </a:rPr>
              <a:t> evapotranspiration into the equation </a:t>
            </a:r>
            <a:r>
              <a:rPr lang="en-US" sz="2000" b="1" dirty="0">
                <a:solidFill>
                  <a:schemeClr val="bg2">
                    <a:lumMod val="50000"/>
                  </a:schemeClr>
                </a:solidFill>
              </a:rPr>
              <a:t>strengthened</a:t>
            </a:r>
            <a:r>
              <a:rPr lang="en-US" sz="2000" dirty="0">
                <a:solidFill>
                  <a:schemeClr val="bg2">
                    <a:lumMod val="50000"/>
                  </a:schemeClr>
                </a:solidFill>
              </a:rPr>
              <a:t> correlations in all years </a:t>
            </a:r>
            <a:r>
              <a:rPr lang="en-US" sz="2000" b="1" dirty="0">
                <a:solidFill>
                  <a:schemeClr val="bg2">
                    <a:lumMod val="50000"/>
                  </a:schemeClr>
                </a:solidFill>
              </a:rPr>
              <a:t>except</a:t>
            </a:r>
            <a:r>
              <a:rPr lang="en-US" sz="2000" dirty="0">
                <a:solidFill>
                  <a:schemeClr val="bg2">
                    <a:lumMod val="50000"/>
                  </a:schemeClr>
                </a:solidFill>
              </a:rPr>
              <a:t> 2012</a:t>
            </a:r>
            <a:endParaRPr lang="en-US" sz="2000" b="1"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endParaRPr lang="en-US" sz="2000" b="1" dirty="0">
              <a:solidFill>
                <a:schemeClr val="bg2">
                  <a:lumMod val="50000"/>
                </a:schemeClr>
              </a:solidFill>
            </a:endParaRPr>
          </a:p>
          <a:p>
            <a:pPr marL="457200" lvl="1"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rgbClr val="FF0000"/>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Tree>
    <p:extLst>
      <p:ext uri="{BB962C8B-B14F-4D97-AF65-F5344CB8AC3E}">
        <p14:creationId xmlns:p14="http://schemas.microsoft.com/office/powerpoint/2010/main" val="4031468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88" y="3473445"/>
            <a:ext cx="12192000" cy="3274648"/>
          </a:xfrm>
          <a:prstGeom prst="rect">
            <a:avLst/>
          </a:prstGeom>
          <a:blipFill dpi="0" rotWithShape="1">
            <a:blip r:embed="rId3">
              <a:alphaModFix amt="22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379144" y="612743"/>
            <a:ext cx="114052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400" dirty="0">
                <a:solidFill>
                  <a:prstClr val="white"/>
                </a:solidFill>
              </a:rPr>
              <a:t>Precipitation and Evapotranspiration</a:t>
            </a:r>
          </a:p>
        </p:txBody>
      </p:sp>
      <p:graphicFrame>
        <p:nvGraphicFramePr>
          <p:cNvPr id="9" name="Chart 8"/>
          <p:cNvGraphicFramePr>
            <a:graphicFrameLocks/>
          </p:cNvGraphicFramePr>
          <p:nvPr>
            <p:extLst>
              <p:ext uri="{D42A27DB-BD31-4B8C-83A1-F6EECF244321}">
                <p14:modId xmlns:p14="http://schemas.microsoft.com/office/powerpoint/2010/main" val="3950280615"/>
              </p:ext>
            </p:extLst>
          </p:nvPr>
        </p:nvGraphicFramePr>
        <p:xfrm>
          <a:off x="240633" y="1743900"/>
          <a:ext cx="5524902" cy="41563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a:graphicFrameLocks/>
          </p:cNvGraphicFramePr>
          <p:nvPr>
            <p:extLst>
              <p:ext uri="{D42A27DB-BD31-4B8C-83A1-F6EECF244321}">
                <p14:modId xmlns:p14="http://schemas.microsoft.com/office/powerpoint/2010/main" val="1711349043"/>
              </p:ext>
            </p:extLst>
          </p:nvPr>
        </p:nvGraphicFramePr>
        <p:xfrm>
          <a:off x="5642419" y="2072074"/>
          <a:ext cx="6172200" cy="3780085"/>
        </p:xfrm>
        <a:graphic>
          <a:graphicData uri="http://schemas.openxmlformats.org/drawingml/2006/chart">
            <c:chart xmlns:c="http://schemas.openxmlformats.org/drawingml/2006/chart" xmlns:r="http://schemas.openxmlformats.org/officeDocument/2006/relationships" r:id="rId5"/>
          </a:graphicData>
        </a:graphic>
      </p:graphicFrame>
      <p:sp>
        <p:nvSpPr>
          <p:cNvPr id="25" name="Rectangle 24"/>
          <p:cNvSpPr/>
          <p:nvPr/>
        </p:nvSpPr>
        <p:spPr>
          <a:xfrm>
            <a:off x="6960687" y="5956815"/>
            <a:ext cx="182880" cy="134753"/>
          </a:xfrm>
          <a:prstGeom prst="rect">
            <a:avLst/>
          </a:prstGeom>
          <a:solidFill>
            <a:srgbClr val="DE8400"/>
          </a:solidFill>
          <a:ln>
            <a:solidFill>
              <a:srgbClr val="DE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668615" y="5969449"/>
            <a:ext cx="182880" cy="134753"/>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653855" y="5975175"/>
            <a:ext cx="182880" cy="1347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43567" y="5833799"/>
            <a:ext cx="947695" cy="369332"/>
          </a:xfrm>
          <a:prstGeom prst="rect">
            <a:avLst/>
          </a:prstGeom>
          <a:noFill/>
        </p:spPr>
        <p:txBody>
          <a:bodyPr wrap="none" rtlCol="0">
            <a:spAutoFit/>
          </a:bodyPr>
          <a:lstStyle/>
          <a:p>
            <a:r>
              <a:rPr lang="en-US" dirty="0">
                <a:solidFill>
                  <a:schemeClr val="bg2">
                    <a:lumMod val="50000"/>
                  </a:schemeClr>
                </a:solidFill>
              </a:rPr>
              <a:t>Class 5</a:t>
            </a:r>
          </a:p>
        </p:txBody>
      </p:sp>
      <p:sp>
        <p:nvSpPr>
          <p:cNvPr id="29" name="TextBox 28"/>
          <p:cNvSpPr txBox="1"/>
          <p:nvPr/>
        </p:nvSpPr>
        <p:spPr>
          <a:xfrm>
            <a:off x="8882972" y="5852159"/>
            <a:ext cx="947695" cy="369332"/>
          </a:xfrm>
          <a:prstGeom prst="rect">
            <a:avLst/>
          </a:prstGeom>
          <a:noFill/>
        </p:spPr>
        <p:txBody>
          <a:bodyPr wrap="none" rtlCol="0">
            <a:spAutoFit/>
          </a:bodyPr>
          <a:lstStyle/>
          <a:p>
            <a:r>
              <a:rPr lang="en-US" dirty="0">
                <a:solidFill>
                  <a:schemeClr val="bg2">
                    <a:lumMod val="50000"/>
                  </a:schemeClr>
                </a:solidFill>
              </a:rPr>
              <a:t>Class 6</a:t>
            </a:r>
          </a:p>
        </p:txBody>
      </p:sp>
      <p:sp>
        <p:nvSpPr>
          <p:cNvPr id="30" name="TextBox 29"/>
          <p:cNvSpPr txBox="1"/>
          <p:nvPr/>
        </p:nvSpPr>
        <p:spPr>
          <a:xfrm>
            <a:off x="10836735" y="5852159"/>
            <a:ext cx="947695" cy="369332"/>
          </a:xfrm>
          <a:prstGeom prst="rect">
            <a:avLst/>
          </a:prstGeom>
          <a:noFill/>
        </p:spPr>
        <p:txBody>
          <a:bodyPr wrap="none" rtlCol="0">
            <a:spAutoFit/>
          </a:bodyPr>
          <a:lstStyle/>
          <a:p>
            <a:r>
              <a:rPr lang="en-US" dirty="0">
                <a:solidFill>
                  <a:schemeClr val="bg2">
                    <a:lumMod val="50000"/>
                  </a:schemeClr>
                </a:solidFill>
              </a:rPr>
              <a:t>Class 8</a:t>
            </a:r>
          </a:p>
        </p:txBody>
      </p:sp>
      <p:sp>
        <p:nvSpPr>
          <p:cNvPr id="32" name="TextBox 31"/>
          <p:cNvSpPr txBox="1"/>
          <p:nvPr/>
        </p:nvSpPr>
        <p:spPr>
          <a:xfrm>
            <a:off x="6882080" y="2232346"/>
            <a:ext cx="697627" cy="369332"/>
          </a:xfrm>
          <a:prstGeom prst="rect">
            <a:avLst/>
          </a:prstGeom>
          <a:noFill/>
        </p:spPr>
        <p:txBody>
          <a:bodyPr wrap="none" rtlCol="0">
            <a:spAutoFit/>
          </a:bodyPr>
          <a:lstStyle/>
          <a:p>
            <a:r>
              <a:rPr lang="en-US" dirty="0">
                <a:solidFill>
                  <a:schemeClr val="bg2">
                    <a:lumMod val="50000"/>
                  </a:schemeClr>
                </a:solidFill>
              </a:rPr>
              <a:t>2009</a:t>
            </a:r>
          </a:p>
        </p:txBody>
      </p:sp>
      <p:sp>
        <p:nvSpPr>
          <p:cNvPr id="33" name="TextBox 32"/>
          <p:cNvSpPr txBox="1"/>
          <p:nvPr/>
        </p:nvSpPr>
        <p:spPr>
          <a:xfrm>
            <a:off x="8133472" y="2231845"/>
            <a:ext cx="697627" cy="369332"/>
          </a:xfrm>
          <a:prstGeom prst="rect">
            <a:avLst/>
          </a:prstGeom>
          <a:noFill/>
        </p:spPr>
        <p:txBody>
          <a:bodyPr wrap="none" rtlCol="0">
            <a:spAutoFit/>
          </a:bodyPr>
          <a:lstStyle/>
          <a:p>
            <a:r>
              <a:rPr lang="en-US" dirty="0">
                <a:solidFill>
                  <a:schemeClr val="bg2">
                    <a:lumMod val="50000"/>
                  </a:schemeClr>
                </a:solidFill>
              </a:rPr>
              <a:t>2010</a:t>
            </a:r>
          </a:p>
        </p:txBody>
      </p:sp>
      <p:sp>
        <p:nvSpPr>
          <p:cNvPr id="34" name="TextBox 33"/>
          <p:cNvSpPr txBox="1"/>
          <p:nvPr/>
        </p:nvSpPr>
        <p:spPr>
          <a:xfrm>
            <a:off x="9481853" y="2232346"/>
            <a:ext cx="697627" cy="369332"/>
          </a:xfrm>
          <a:prstGeom prst="rect">
            <a:avLst/>
          </a:prstGeom>
          <a:noFill/>
        </p:spPr>
        <p:txBody>
          <a:bodyPr wrap="none" rtlCol="0">
            <a:spAutoFit/>
          </a:bodyPr>
          <a:lstStyle/>
          <a:p>
            <a:r>
              <a:rPr lang="en-US" dirty="0">
                <a:solidFill>
                  <a:schemeClr val="bg2">
                    <a:lumMod val="50000"/>
                  </a:schemeClr>
                </a:solidFill>
              </a:rPr>
              <a:t>2011</a:t>
            </a:r>
          </a:p>
        </p:txBody>
      </p:sp>
      <p:sp>
        <p:nvSpPr>
          <p:cNvPr id="35" name="TextBox 34"/>
          <p:cNvSpPr txBox="1"/>
          <p:nvPr/>
        </p:nvSpPr>
        <p:spPr>
          <a:xfrm>
            <a:off x="10700696" y="2231845"/>
            <a:ext cx="697627" cy="369332"/>
          </a:xfrm>
          <a:prstGeom prst="rect">
            <a:avLst/>
          </a:prstGeom>
          <a:noFill/>
        </p:spPr>
        <p:txBody>
          <a:bodyPr wrap="none" rtlCol="0">
            <a:spAutoFit/>
          </a:bodyPr>
          <a:lstStyle/>
          <a:p>
            <a:r>
              <a:rPr lang="en-US" dirty="0">
                <a:solidFill>
                  <a:schemeClr val="bg2">
                    <a:lumMod val="50000"/>
                  </a:schemeClr>
                </a:solidFill>
              </a:rPr>
              <a:t>2012</a:t>
            </a:r>
          </a:p>
        </p:txBody>
      </p:sp>
      <p:sp>
        <p:nvSpPr>
          <p:cNvPr id="36" name="TextBox 35"/>
          <p:cNvSpPr txBox="1"/>
          <p:nvPr/>
        </p:nvSpPr>
        <p:spPr>
          <a:xfrm>
            <a:off x="8091262" y="1739497"/>
            <a:ext cx="2282997" cy="369332"/>
          </a:xfrm>
          <a:prstGeom prst="rect">
            <a:avLst/>
          </a:prstGeom>
          <a:noFill/>
        </p:spPr>
        <p:txBody>
          <a:bodyPr wrap="none" rtlCol="0">
            <a:spAutoFit/>
          </a:bodyPr>
          <a:lstStyle/>
          <a:p>
            <a:r>
              <a:rPr lang="en-US" dirty="0">
                <a:solidFill>
                  <a:schemeClr val="bg2">
                    <a:lumMod val="50000"/>
                  </a:schemeClr>
                </a:solidFill>
              </a:rPr>
              <a:t>Evapotranspiration</a:t>
            </a:r>
          </a:p>
        </p:txBody>
      </p:sp>
      <p:graphicFrame>
        <p:nvGraphicFramePr>
          <p:cNvPr id="16" name="Table 15"/>
          <p:cNvGraphicFramePr>
            <a:graphicFrameLocks noGrp="1"/>
          </p:cNvGraphicFramePr>
          <p:nvPr>
            <p:extLst>
              <p:ext uri="{D42A27DB-BD31-4B8C-83A1-F6EECF244321}">
                <p14:modId xmlns:p14="http://schemas.microsoft.com/office/powerpoint/2010/main" val="3796668290"/>
              </p:ext>
            </p:extLst>
          </p:nvPr>
        </p:nvGraphicFramePr>
        <p:xfrm>
          <a:off x="2371006" y="4318289"/>
          <a:ext cx="8167090" cy="792480"/>
        </p:xfrm>
        <a:graphic>
          <a:graphicData uri="http://schemas.openxmlformats.org/drawingml/2006/table">
            <a:tbl>
              <a:tblPr firstRow="1" bandRow="1">
                <a:tableStyleId>{5C22544A-7EE6-4342-B048-85BDC9FD1C3A}</a:tableStyleId>
              </a:tblPr>
              <a:tblGrid>
                <a:gridCol w="849155">
                  <a:extLst>
                    <a:ext uri="{9D8B030D-6E8A-4147-A177-3AD203B41FA5}">
                      <a16:colId xmlns:a16="http://schemas.microsoft.com/office/drawing/2014/main" val="20000"/>
                    </a:ext>
                  </a:extLst>
                </a:gridCol>
                <a:gridCol w="1172551">
                  <a:extLst>
                    <a:ext uri="{9D8B030D-6E8A-4147-A177-3AD203B41FA5}">
                      <a16:colId xmlns:a16="http://schemas.microsoft.com/office/drawing/2014/main" val="20001"/>
                    </a:ext>
                  </a:extLst>
                </a:gridCol>
                <a:gridCol w="1211766">
                  <a:extLst>
                    <a:ext uri="{9D8B030D-6E8A-4147-A177-3AD203B41FA5}">
                      <a16:colId xmlns:a16="http://schemas.microsoft.com/office/drawing/2014/main" val="20002"/>
                    </a:ext>
                  </a:extLst>
                </a:gridCol>
                <a:gridCol w="1211766">
                  <a:extLst>
                    <a:ext uri="{9D8B030D-6E8A-4147-A177-3AD203B41FA5}">
                      <a16:colId xmlns:a16="http://schemas.microsoft.com/office/drawing/2014/main" val="20003"/>
                    </a:ext>
                  </a:extLst>
                </a:gridCol>
                <a:gridCol w="1298321">
                  <a:extLst>
                    <a:ext uri="{9D8B030D-6E8A-4147-A177-3AD203B41FA5}">
                      <a16:colId xmlns:a16="http://schemas.microsoft.com/office/drawing/2014/main" val="20004"/>
                    </a:ext>
                  </a:extLst>
                </a:gridCol>
                <a:gridCol w="1211766">
                  <a:extLst>
                    <a:ext uri="{9D8B030D-6E8A-4147-A177-3AD203B41FA5}">
                      <a16:colId xmlns:a16="http://schemas.microsoft.com/office/drawing/2014/main" val="20005"/>
                    </a:ext>
                  </a:extLst>
                </a:gridCol>
                <a:gridCol w="1211765">
                  <a:extLst>
                    <a:ext uri="{9D8B030D-6E8A-4147-A177-3AD203B41FA5}">
                      <a16:colId xmlns:a16="http://schemas.microsoft.com/office/drawing/2014/main" val="20006"/>
                    </a:ext>
                  </a:extLst>
                </a:gridCol>
              </a:tblGrid>
              <a:tr h="0">
                <a:tc>
                  <a:txBody>
                    <a:bodyPr/>
                    <a:lstStyle/>
                    <a:p>
                      <a:pPr algn="ctr"/>
                      <a:endParaRPr lang="en-US" sz="2000" dirty="0">
                        <a:latin typeface="+mj-lt"/>
                      </a:endParaRPr>
                    </a:p>
                  </a:txBody>
                  <a:tcPr anchor="ctr"/>
                </a:tc>
                <a:tc>
                  <a:txBody>
                    <a:bodyPr/>
                    <a:lstStyle/>
                    <a:p>
                      <a:pPr algn="ctr"/>
                      <a:r>
                        <a:rPr lang="en-US" sz="2000" dirty="0">
                          <a:latin typeface="+mj-lt"/>
                        </a:rPr>
                        <a:t>24 Days</a:t>
                      </a:r>
                    </a:p>
                  </a:txBody>
                  <a:tcPr anchor="ctr"/>
                </a:tc>
                <a:tc>
                  <a:txBody>
                    <a:bodyPr/>
                    <a:lstStyle/>
                    <a:p>
                      <a:pPr algn="ctr"/>
                      <a:r>
                        <a:rPr lang="en-US" sz="2000" dirty="0">
                          <a:latin typeface="+mj-lt"/>
                        </a:rPr>
                        <a:t>32 Days</a:t>
                      </a:r>
                    </a:p>
                  </a:txBody>
                  <a:tcPr anchor="ctr"/>
                </a:tc>
                <a:tc>
                  <a:txBody>
                    <a:bodyPr/>
                    <a:lstStyle/>
                    <a:p>
                      <a:pPr algn="ctr"/>
                      <a:r>
                        <a:rPr lang="en-US" sz="2000" dirty="0">
                          <a:latin typeface="+mj-lt"/>
                        </a:rPr>
                        <a:t>40 Days</a:t>
                      </a:r>
                    </a:p>
                  </a:txBody>
                  <a:tcPr anchor="ctr"/>
                </a:tc>
                <a:tc>
                  <a:txBody>
                    <a:bodyPr/>
                    <a:lstStyle/>
                    <a:p>
                      <a:pPr algn="ctr"/>
                      <a:r>
                        <a:rPr lang="en-US" sz="2000" dirty="0">
                          <a:latin typeface="+mj-lt"/>
                        </a:rPr>
                        <a:t>48 Days</a:t>
                      </a:r>
                    </a:p>
                  </a:txBody>
                  <a:tcPr anchor="ctr"/>
                </a:tc>
                <a:tc>
                  <a:txBody>
                    <a:bodyPr/>
                    <a:lstStyle/>
                    <a:p>
                      <a:pPr algn="ctr"/>
                      <a:r>
                        <a:rPr lang="en-US" sz="2000" dirty="0">
                          <a:latin typeface="+mj-lt"/>
                        </a:rPr>
                        <a:t>56 Days</a:t>
                      </a:r>
                    </a:p>
                  </a:txBody>
                  <a:tcPr anchor="ctr"/>
                </a:tc>
                <a:tc>
                  <a:txBody>
                    <a:bodyPr/>
                    <a:lstStyle/>
                    <a:p>
                      <a:pPr algn="ctr"/>
                      <a:r>
                        <a:rPr lang="en-US" sz="2000" dirty="0">
                          <a:latin typeface="+mj-lt"/>
                        </a:rPr>
                        <a:t>64 Days</a:t>
                      </a:r>
                    </a:p>
                  </a:txBody>
                  <a:tcPr anchor="ctr"/>
                </a:tc>
                <a:extLst>
                  <a:ext uri="{0D108BD9-81ED-4DB2-BD59-A6C34878D82A}">
                    <a16:rowId xmlns:a16="http://schemas.microsoft.com/office/drawing/2014/main" val="10000"/>
                  </a:ext>
                </a:extLst>
              </a:tr>
              <a:tr h="386080">
                <a:tc>
                  <a:txBody>
                    <a:bodyPr/>
                    <a:lstStyle/>
                    <a:p>
                      <a:pPr algn="ctr"/>
                      <a:r>
                        <a:rPr lang="en-US" sz="2000" dirty="0">
                          <a:solidFill>
                            <a:schemeClr val="bg2">
                              <a:lumMod val="50000"/>
                            </a:schemeClr>
                          </a:solidFill>
                          <a:latin typeface="+mj-lt"/>
                        </a:rPr>
                        <a:t>2011</a:t>
                      </a:r>
                    </a:p>
                  </a:txBody>
                  <a:tcPr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0.219831</a:t>
                      </a:r>
                    </a:p>
                  </a:txBody>
                  <a:tcPr marL="9525" marR="9525" marT="9525" marB="0"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0.232819</a:t>
                      </a:r>
                    </a:p>
                  </a:txBody>
                  <a:tcPr marL="9525" marR="9525" marT="9525" marB="0"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0.323777</a:t>
                      </a:r>
                    </a:p>
                  </a:txBody>
                  <a:tcPr marL="9525" marR="9525" marT="9525" marB="0"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0.793169</a:t>
                      </a:r>
                    </a:p>
                  </a:txBody>
                  <a:tcPr marL="9525" marR="9525" marT="9525" marB="0"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0.985776</a:t>
                      </a:r>
                    </a:p>
                  </a:txBody>
                  <a:tcPr marL="9525" marR="9525" marT="9525" marB="0" anchor="ctr">
                    <a:solidFill>
                      <a:schemeClr val="accent1">
                        <a:lumMod val="20000"/>
                        <a:lumOff val="80000"/>
                      </a:schemeClr>
                    </a:solidFill>
                  </a:tcPr>
                </a:tc>
                <a:tc>
                  <a:txBody>
                    <a:bodyPr/>
                    <a:lstStyle/>
                    <a:p>
                      <a:pPr algn="ctr" fontAlgn="b"/>
                      <a:r>
                        <a:rPr lang="en-US" sz="2000" b="0" i="0" u="none" strike="noStrike" dirty="0">
                          <a:solidFill>
                            <a:schemeClr val="bg2">
                              <a:lumMod val="50000"/>
                            </a:schemeClr>
                          </a:solidFill>
                          <a:effectLst/>
                          <a:latin typeface="+mj-lt"/>
                        </a:rPr>
                        <a:t>0.884932</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8" name="TextBox 17"/>
          <p:cNvSpPr txBox="1"/>
          <p:nvPr/>
        </p:nvSpPr>
        <p:spPr>
          <a:xfrm>
            <a:off x="3892452" y="1491257"/>
            <a:ext cx="4671472" cy="1631216"/>
          </a:xfrm>
          <a:prstGeom prst="rect">
            <a:avLst/>
          </a:prstGeom>
          <a:noFill/>
        </p:spPr>
        <p:txBody>
          <a:bodyPr wrap="none" rtlCol="0">
            <a:spAutoFit/>
          </a:bodyPr>
          <a:lstStyle/>
          <a:p>
            <a:pPr algn="ctr"/>
            <a:r>
              <a:rPr lang="en-US" sz="2000" dirty="0">
                <a:solidFill>
                  <a:schemeClr val="bg2">
                    <a:lumMod val="50000"/>
                  </a:schemeClr>
                </a:solidFill>
              </a:rPr>
              <a:t>Evapotranspiration 2011</a:t>
            </a:r>
          </a:p>
          <a:p>
            <a:pPr algn="ctr"/>
            <a:endParaRPr lang="en-US" sz="2000" dirty="0">
              <a:solidFill>
                <a:schemeClr val="bg2">
                  <a:lumMod val="50000"/>
                </a:schemeClr>
              </a:solidFill>
            </a:endParaRPr>
          </a:p>
          <a:p>
            <a:pPr algn="ctr"/>
            <a:r>
              <a:rPr lang="en-US" sz="2000" dirty="0">
                <a:solidFill>
                  <a:schemeClr val="bg2">
                    <a:lumMod val="50000"/>
                  </a:schemeClr>
                </a:solidFill>
              </a:rPr>
              <a:t>Class 8 =  Lower Elevation </a:t>
            </a:r>
            <a:r>
              <a:rPr lang="en-US" sz="2000" dirty="0" err="1">
                <a:solidFill>
                  <a:schemeClr val="bg2">
                    <a:lumMod val="50000"/>
                  </a:schemeClr>
                </a:solidFill>
              </a:rPr>
              <a:t>Shrubland</a:t>
            </a:r>
            <a:endParaRPr lang="en-US" sz="2000" dirty="0">
              <a:solidFill>
                <a:schemeClr val="bg2">
                  <a:lumMod val="50000"/>
                </a:schemeClr>
              </a:solidFill>
            </a:endParaRPr>
          </a:p>
          <a:p>
            <a:pPr algn="ctr"/>
            <a:endParaRPr lang="en-US" sz="2000" dirty="0">
              <a:solidFill>
                <a:schemeClr val="bg2">
                  <a:lumMod val="50000"/>
                </a:schemeClr>
              </a:solidFill>
            </a:endParaRPr>
          </a:p>
          <a:p>
            <a:pPr algn="ctr"/>
            <a:r>
              <a:rPr lang="en-US" sz="2000" dirty="0">
                <a:solidFill>
                  <a:schemeClr val="bg2">
                    <a:lumMod val="50000"/>
                  </a:schemeClr>
                </a:solidFill>
              </a:rPr>
              <a:t>Significance =  p&lt; 0.05</a:t>
            </a:r>
          </a:p>
        </p:txBody>
      </p:sp>
      <p:sp>
        <p:nvSpPr>
          <p:cNvPr id="20" name="Text Placeholder 3"/>
          <p:cNvSpPr>
            <a:spLocks noGrp="1"/>
          </p:cNvSpPr>
          <p:nvPr>
            <p:ph type="body" sz="quarter" idx="13"/>
          </p:nvPr>
        </p:nvSpPr>
        <p:spPr>
          <a:xfrm>
            <a:off x="9534144" y="6497655"/>
            <a:ext cx="2657856" cy="274320"/>
          </a:xfrm>
        </p:spPr>
        <p:txBody>
          <a:bodyPr/>
          <a:lstStyle/>
          <a:p>
            <a:r>
              <a:rPr lang="en-US" dirty="0"/>
              <a:t>Image Credit: NPS</a:t>
            </a:r>
          </a:p>
        </p:txBody>
      </p:sp>
    </p:spTree>
    <p:extLst>
      <p:ext uri="{BB962C8B-B14F-4D97-AF65-F5344CB8AC3E}">
        <p14:creationId xmlns:p14="http://schemas.microsoft.com/office/powerpoint/2010/main" val="21973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Graphic spid="9" grpId="0">
        <p:bldAsOne/>
      </p:bldGraphic>
      <p:bldGraphic spid="22" grpId="0">
        <p:bldAsOne/>
      </p:bldGraphic>
      <p:bldP spid="25" grpId="0" animBg="1"/>
      <p:bldP spid="26" grpId="0" animBg="1"/>
      <p:bldP spid="27" grpId="0" animBg="1"/>
      <p:bldP spid="28" grpId="0"/>
      <p:bldP spid="29" grpId="0"/>
      <p:bldP spid="30" grpId="0"/>
      <p:bldP spid="32" grpId="0"/>
      <p:bldP spid="33" grpId="0"/>
      <p:bldP spid="34" grpId="0"/>
      <p:bldP spid="35" grpId="0"/>
      <p:bldP spid="3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Errors &amp; Uncertainties</a:t>
            </a:r>
          </a:p>
        </p:txBody>
      </p:sp>
      <p:sp>
        <p:nvSpPr>
          <p:cNvPr id="6" name="Text Placeholder 1"/>
          <p:cNvSpPr>
            <a:spLocks noGrp="1"/>
          </p:cNvSpPr>
          <p:nvPr>
            <p:ph type="body" sz="quarter" idx="4294967295"/>
          </p:nvPr>
        </p:nvSpPr>
        <p:spPr>
          <a:xfrm>
            <a:off x="492124" y="1666240"/>
            <a:ext cx="10301771"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600" dirty="0">
                <a:solidFill>
                  <a:schemeClr val="bg2">
                    <a:lumMod val="50000"/>
                  </a:schemeClr>
                </a:solidFill>
              </a:rPr>
              <a:t>Field Data was very </a:t>
            </a:r>
            <a:r>
              <a:rPr lang="en-US" sz="2600" b="1" dirty="0">
                <a:solidFill>
                  <a:srgbClr val="218754"/>
                </a:solidFill>
              </a:rPr>
              <a:t>inconsistent</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Point data were supposed to represent plots</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Plot sizes were not always included</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Density data and exact location of plots not included either</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Whether </a:t>
            </a:r>
            <a:r>
              <a:rPr lang="en-US" sz="2600" dirty="0" err="1">
                <a:solidFill>
                  <a:schemeClr val="bg2">
                    <a:lumMod val="50000"/>
                  </a:schemeClr>
                </a:solidFill>
              </a:rPr>
              <a:t>buffelgrass</a:t>
            </a:r>
            <a:r>
              <a:rPr lang="en-US" sz="2600" dirty="0">
                <a:solidFill>
                  <a:schemeClr val="bg2">
                    <a:lumMod val="50000"/>
                  </a:schemeClr>
                </a:solidFill>
              </a:rPr>
              <a:t> was pulled was only included in 2012 and did not include if treatment was successful</a:t>
            </a:r>
          </a:p>
          <a:p>
            <a:pPr marL="0" indent="0">
              <a:spcBef>
                <a:spcPts val="200"/>
              </a:spcBef>
              <a:buClr>
                <a:srgbClr val="218754"/>
              </a:buClr>
              <a:buNone/>
            </a:pPr>
            <a:endParaRPr lang="en-US" sz="2600" b="1"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600" b="1" dirty="0">
                <a:solidFill>
                  <a:srgbClr val="218754"/>
                </a:solidFill>
              </a:rPr>
              <a:t>MF thresholds</a:t>
            </a:r>
            <a:r>
              <a:rPr lang="en-US" sz="2600" b="1" dirty="0">
                <a:solidFill>
                  <a:schemeClr val="bg2">
                    <a:lumMod val="50000"/>
                  </a:schemeClr>
                </a:solidFill>
              </a:rPr>
              <a:t> </a:t>
            </a:r>
            <a:r>
              <a:rPr lang="en-US" sz="2600" dirty="0">
                <a:solidFill>
                  <a:schemeClr val="bg2">
                    <a:lumMod val="50000"/>
                  </a:schemeClr>
                </a:solidFill>
              </a:rPr>
              <a:t>were based on field data extrapolation</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Only a few images from 2012 were analyzed</a:t>
            </a:r>
          </a:p>
          <a:p>
            <a:pPr marL="800100" lvl="1" indent="-342900">
              <a:spcBef>
                <a:spcPts val="200"/>
              </a:spcBef>
              <a:buClr>
                <a:srgbClr val="218754"/>
              </a:buClr>
              <a:buFont typeface="Webdings" panose="05030102010509060703" pitchFamily="18" charset="2"/>
              <a:buChar char="4"/>
            </a:pPr>
            <a:r>
              <a:rPr lang="en-US" sz="2600" dirty="0">
                <a:solidFill>
                  <a:schemeClr val="bg2">
                    <a:lumMod val="50000"/>
                  </a:schemeClr>
                </a:solidFill>
              </a:rPr>
              <a:t>Conservative approach was taken for Infeasibility Values and Matched Filter Scores</a:t>
            </a:r>
          </a:p>
          <a:p>
            <a:pPr marL="457200" lvl="1"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rgbClr val="FF0000"/>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68699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58000"/>
          </a:blip>
          <a:stretch>
            <a:fillRect/>
          </a:stretch>
        </p:blipFill>
        <p:spPr>
          <a:xfrm>
            <a:off x="0" y="2477832"/>
            <a:ext cx="12192000" cy="4292600"/>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MTMF Conclusions</a:t>
            </a: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a:solidFill>
                  <a:schemeClr val="bg1"/>
                </a:solidFill>
              </a:rPr>
              <a:t>Image Credit: NPS </a:t>
            </a:r>
          </a:p>
        </p:txBody>
      </p:sp>
      <p:sp>
        <p:nvSpPr>
          <p:cNvPr id="2" name="Rectangle 1"/>
          <p:cNvSpPr/>
          <p:nvPr/>
        </p:nvSpPr>
        <p:spPr>
          <a:xfrm>
            <a:off x="715659" y="1136439"/>
            <a:ext cx="11476342" cy="2682786"/>
          </a:xfrm>
          <a:prstGeom prst="rect">
            <a:avLst/>
          </a:prstGeom>
        </p:spPr>
        <p:txBody>
          <a:bodyPr wrap="square" anchor="t">
            <a:spAutoFit/>
          </a:bodyPr>
          <a:lstStyle/>
          <a:p>
            <a:pPr>
              <a:spcBef>
                <a:spcPts val="200"/>
              </a:spcBef>
              <a:buClr>
                <a:srgbClr val="218754"/>
              </a:buClr>
            </a:pPr>
            <a:endParaRPr lang="en-US" sz="2000"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chemeClr val="bg2">
                    <a:lumMod val="50000"/>
                  </a:schemeClr>
                </a:solidFill>
              </a:rPr>
              <a:t>MTMF will be more useful for detecting pixels with at least 20% coverage buffelgrass</a:t>
            </a:r>
          </a:p>
          <a:p>
            <a:pPr marL="1257300" lvl="2"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rgbClr val="218754"/>
                </a:solidFill>
              </a:rPr>
              <a:t>Higher MF</a:t>
            </a:r>
            <a:r>
              <a:rPr lang="en-US" sz="2000" b="1" dirty="0">
                <a:solidFill>
                  <a:schemeClr val="bg2">
                    <a:lumMod val="50000"/>
                  </a:schemeClr>
                </a:solidFill>
              </a:rPr>
              <a:t> scores appear to yield higher Kappa coefficients</a:t>
            </a:r>
          </a:p>
          <a:p>
            <a:pPr marL="800100" lvl="1" indent="-342900">
              <a:lnSpc>
                <a:spcPct val="150000"/>
              </a:lnSpc>
              <a:spcBef>
                <a:spcPts val="200"/>
              </a:spcBef>
              <a:buClr>
                <a:srgbClr val="218754"/>
              </a:buClr>
              <a:buFont typeface="Webdings" panose="05030102010509060703" pitchFamily="18" charset="2"/>
              <a:buChar char="4"/>
            </a:pPr>
            <a:r>
              <a:rPr lang="en-US" sz="2000" b="1" dirty="0">
                <a:solidFill>
                  <a:schemeClr val="bg2">
                    <a:lumMod val="50000"/>
                  </a:schemeClr>
                </a:solidFill>
              </a:rPr>
              <a:t>There may be </a:t>
            </a:r>
            <a:r>
              <a:rPr lang="en-US" sz="2000" b="1" dirty="0">
                <a:solidFill>
                  <a:srgbClr val="218754"/>
                </a:solidFill>
              </a:rPr>
              <a:t>seasonal effects </a:t>
            </a:r>
            <a:r>
              <a:rPr lang="en-US" sz="2000" b="1" dirty="0">
                <a:solidFill>
                  <a:schemeClr val="bg2">
                    <a:lumMod val="50000"/>
                  </a:schemeClr>
                </a:solidFill>
              </a:rPr>
              <a:t>on classification accuracy </a:t>
            </a:r>
          </a:p>
          <a:p>
            <a:pPr marL="800100" lvl="1" indent="-342900">
              <a:lnSpc>
                <a:spcPct val="150000"/>
              </a:lnSpc>
              <a:spcBef>
                <a:spcPts val="200"/>
              </a:spcBef>
              <a:buClr>
                <a:srgbClr val="218754"/>
              </a:buClr>
              <a:buFont typeface="Webdings" panose="05030102010509060703" pitchFamily="18" charset="2"/>
              <a:buChar char="4"/>
            </a:pPr>
            <a:r>
              <a:rPr lang="en-US" sz="2000" b="1" dirty="0">
                <a:solidFill>
                  <a:schemeClr val="bg2">
                    <a:lumMod val="50000"/>
                  </a:schemeClr>
                </a:solidFill>
              </a:rPr>
              <a:t>Accurate polygon field data is </a:t>
            </a:r>
            <a:r>
              <a:rPr lang="en-US" sz="2000" b="1" dirty="0">
                <a:solidFill>
                  <a:srgbClr val="218754"/>
                </a:solidFill>
              </a:rPr>
              <a:t>necessary</a:t>
            </a:r>
            <a:r>
              <a:rPr lang="en-US" sz="2000" b="1" dirty="0">
                <a:solidFill>
                  <a:schemeClr val="bg2">
                    <a:lumMod val="50000"/>
                  </a:schemeClr>
                </a:solidFill>
              </a:rPr>
              <a:t> for validation</a:t>
            </a:r>
          </a:p>
          <a:p>
            <a:pPr lvl="1">
              <a:spcBef>
                <a:spcPts val="200"/>
              </a:spcBef>
              <a:buClr>
                <a:srgbClr val="218754"/>
              </a:buClr>
            </a:pPr>
            <a:endParaRPr lang="en-US" sz="2000" dirty="0">
              <a:solidFill>
                <a:schemeClr val="bg2">
                  <a:lumMod val="50000"/>
                </a:schemeClr>
              </a:solidFill>
            </a:endParaRPr>
          </a:p>
        </p:txBody>
      </p:sp>
    </p:spTree>
    <p:extLst>
      <p:ext uri="{BB962C8B-B14F-4D97-AF65-F5344CB8AC3E}">
        <p14:creationId xmlns:p14="http://schemas.microsoft.com/office/powerpoint/2010/main" val="366654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48913"/>
            <a:ext cx="12192000" cy="4288536"/>
          </a:xfrm>
          <a:prstGeom prst="rect">
            <a:avLst/>
          </a:prstGeom>
          <a:blipFill dpi="0" rotWithShape="1">
            <a:blip r:embed="rId3">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59716" y="485523"/>
            <a:ext cx="4937570" cy="707886"/>
          </a:xfrm>
          <a:prstGeom prst="rect">
            <a:avLst/>
          </a:prstGeom>
          <a:noFill/>
        </p:spPr>
        <p:txBody>
          <a:bodyPr wrap="none" rtlCol="0">
            <a:spAutoFit/>
          </a:bodyPr>
          <a:lstStyle/>
          <a:p>
            <a:r>
              <a:rPr lang="en-US" sz="4000" dirty="0" err="1">
                <a:solidFill>
                  <a:schemeClr val="bg1"/>
                </a:solidFill>
              </a:rPr>
              <a:t>CLaRe</a:t>
            </a:r>
            <a:r>
              <a:rPr lang="en-US" sz="4000" dirty="0">
                <a:solidFill>
                  <a:schemeClr val="bg1"/>
                </a:solidFill>
              </a:rPr>
              <a:t> Conclusions</a:t>
            </a:r>
          </a:p>
        </p:txBody>
      </p:sp>
      <p:sp>
        <p:nvSpPr>
          <p:cNvPr id="6" name="Rectangle 5"/>
          <p:cNvSpPr/>
          <p:nvPr/>
        </p:nvSpPr>
        <p:spPr>
          <a:xfrm>
            <a:off x="269081" y="1028194"/>
            <a:ext cx="11653838" cy="6170920"/>
          </a:xfrm>
          <a:prstGeom prst="rect">
            <a:avLst/>
          </a:prstGeom>
        </p:spPr>
        <p:txBody>
          <a:bodyPr wrap="square" anchor="t">
            <a:spAutoFit/>
          </a:bodyPr>
          <a:lstStyle/>
          <a:p>
            <a:pPr>
              <a:spcBef>
                <a:spcPts val="200"/>
              </a:spcBef>
              <a:buClr>
                <a:srgbClr val="218754"/>
              </a:buClr>
            </a:pPr>
            <a:endParaRPr lang="en-US" sz="2000"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err="1">
                <a:solidFill>
                  <a:schemeClr val="bg2">
                    <a:lumMod val="50000"/>
                  </a:schemeClr>
                </a:solidFill>
              </a:rPr>
              <a:t>CLaRe</a:t>
            </a:r>
            <a:r>
              <a:rPr lang="en-US" sz="2000" b="1" dirty="0">
                <a:solidFill>
                  <a:schemeClr val="bg2">
                    <a:lumMod val="50000"/>
                  </a:schemeClr>
                </a:solidFill>
              </a:rPr>
              <a:t> metrics are detecting a dynamic occurring in the landscape between NDVI </a:t>
            </a:r>
            <a:r>
              <a:rPr lang="en-US" sz="2000" b="1" dirty="0">
                <a:solidFill>
                  <a:srgbClr val="767171"/>
                </a:solidFill>
              </a:rPr>
              <a:t>and water balance variables, more field data is necessary to examine if </a:t>
            </a:r>
            <a:r>
              <a:rPr lang="en-US" sz="2000" b="1" dirty="0" err="1">
                <a:solidFill>
                  <a:srgbClr val="767171"/>
                </a:solidFill>
              </a:rPr>
              <a:t>buffelgrass</a:t>
            </a:r>
            <a:r>
              <a:rPr lang="en-US" sz="2000" b="1" dirty="0">
                <a:solidFill>
                  <a:srgbClr val="767171"/>
                </a:solidFill>
              </a:rPr>
              <a:t> is in fact impacting correlation values.</a:t>
            </a:r>
          </a:p>
          <a:p>
            <a:pPr lvl="1">
              <a:lnSpc>
                <a:spcPct val="150000"/>
              </a:lnSpc>
              <a:spcBef>
                <a:spcPts val="200"/>
              </a:spcBef>
              <a:buClr>
                <a:srgbClr val="218754"/>
              </a:buClr>
              <a:tabLst>
                <a:tab pos="447675" algn="l"/>
              </a:tabLst>
            </a:pPr>
            <a:endParaRPr lang="en-US" sz="2000" b="1"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chemeClr val="bg2">
                    <a:lumMod val="50000"/>
                  </a:schemeClr>
                </a:solidFill>
              </a:rPr>
              <a:t>Further investigating these dynamics, rather than just precipitation, might allow for better predictions of </a:t>
            </a:r>
            <a:r>
              <a:rPr lang="en-US" sz="2000" b="1" dirty="0" err="1">
                <a:solidFill>
                  <a:schemeClr val="bg2">
                    <a:lumMod val="50000"/>
                  </a:schemeClr>
                </a:solidFill>
              </a:rPr>
              <a:t>buffelgrass</a:t>
            </a:r>
            <a:r>
              <a:rPr lang="en-US" sz="2000" b="1" dirty="0">
                <a:solidFill>
                  <a:schemeClr val="bg2">
                    <a:lumMod val="50000"/>
                  </a:schemeClr>
                </a:solidFill>
              </a:rPr>
              <a:t> locations in desert landscapes</a:t>
            </a:r>
          </a:p>
          <a:p>
            <a:pPr lvl="1">
              <a:lnSpc>
                <a:spcPct val="150000"/>
              </a:lnSpc>
              <a:spcBef>
                <a:spcPts val="200"/>
              </a:spcBef>
              <a:buClr>
                <a:srgbClr val="218754"/>
              </a:buClr>
              <a:tabLst>
                <a:tab pos="447675" algn="l"/>
              </a:tabLst>
            </a:pPr>
            <a:r>
              <a:rPr lang="en-US" sz="2000" b="1" dirty="0">
                <a:solidFill>
                  <a:srgbClr val="767171"/>
                </a:solidFill>
              </a:rPr>
              <a:t> </a:t>
            </a:r>
          </a:p>
          <a:p>
            <a:pPr marL="800100" lvl="1" indent="-342900">
              <a:lnSpc>
                <a:spcPct val="150000"/>
              </a:lnSpc>
              <a:spcBef>
                <a:spcPts val="200"/>
              </a:spcBef>
              <a:buClr>
                <a:srgbClr val="218754"/>
              </a:buClr>
              <a:buFont typeface="Webdings" panose="05030102010509060703" pitchFamily="18" charset="2"/>
              <a:buChar char="4"/>
              <a:tabLst>
                <a:tab pos="447675" algn="l"/>
              </a:tabLst>
            </a:pPr>
            <a:endParaRPr lang="en-US" sz="2000" dirty="0">
              <a:solidFill>
                <a:srgbClr val="767171"/>
              </a:solidFill>
            </a:endParaRPr>
          </a:p>
          <a:p>
            <a:pPr lvl="1">
              <a:lnSpc>
                <a:spcPct val="150000"/>
              </a:lnSpc>
              <a:spcBef>
                <a:spcPts val="200"/>
              </a:spcBef>
              <a:buClr>
                <a:srgbClr val="218754"/>
              </a:buClr>
              <a:tabLst>
                <a:tab pos="447675" algn="l"/>
              </a:tabLst>
            </a:pPr>
            <a:r>
              <a:rPr lang="en-US" sz="2000" dirty="0">
                <a:solidFill>
                  <a:schemeClr val="bg2">
                    <a:lumMod val="50000"/>
                  </a:schemeClr>
                </a:solidFill>
              </a:rPr>
              <a:t>     </a:t>
            </a:r>
            <a:endParaRPr lang="en-US" sz="2000" dirty="0">
              <a:solidFill>
                <a:srgbClr val="000000"/>
              </a:solidFill>
            </a:endParaRPr>
          </a:p>
          <a:p>
            <a:pPr lvl="1">
              <a:lnSpc>
                <a:spcPct val="150000"/>
              </a:lnSpc>
              <a:spcBef>
                <a:spcPts val="200"/>
              </a:spcBef>
              <a:buClr>
                <a:srgbClr val="218754"/>
              </a:buClr>
              <a:tabLst>
                <a:tab pos="447675" algn="l"/>
              </a:tabLst>
            </a:pPr>
            <a:endParaRPr lang="en-US" sz="2000" dirty="0"/>
          </a:p>
          <a:p>
            <a:pPr lvl="1">
              <a:lnSpc>
                <a:spcPct val="150000"/>
              </a:lnSpc>
              <a:spcBef>
                <a:spcPts val="200"/>
              </a:spcBef>
              <a:buClr>
                <a:srgbClr val="218754"/>
              </a:buClr>
            </a:pPr>
            <a:endParaRPr lang="en-US" sz="2000" dirty="0">
              <a:solidFill>
                <a:srgbClr val="000000"/>
              </a:solidFill>
            </a:endParaRPr>
          </a:p>
          <a:p>
            <a:pPr lvl="1">
              <a:lnSpc>
                <a:spcPct val="150000"/>
              </a:lnSpc>
              <a:spcBef>
                <a:spcPts val="200"/>
              </a:spcBef>
              <a:buClr>
                <a:srgbClr val="218754"/>
              </a:buClr>
            </a:pPr>
            <a:endParaRPr lang="en-US" sz="2000" dirty="0">
              <a:solidFill>
                <a:srgbClr val="767171"/>
              </a:solidFill>
            </a:endParaRPr>
          </a:p>
        </p:txBody>
      </p:sp>
      <p:sp>
        <p:nvSpPr>
          <p:cNvPr id="5" name="Text Placeholder 4"/>
          <p:cNvSpPr>
            <a:spLocks noGrp="1"/>
          </p:cNvSpPr>
          <p:nvPr>
            <p:ph type="body" sz="quarter" idx="13"/>
          </p:nvPr>
        </p:nvSpPr>
        <p:spPr>
          <a:xfrm>
            <a:off x="8746998" y="6466204"/>
            <a:ext cx="3445002" cy="274320"/>
          </a:xfrm>
        </p:spPr>
        <p:txBody>
          <a:bodyPr>
            <a:normAutofit/>
          </a:bodyPr>
          <a:lstStyle/>
          <a:p>
            <a:r>
              <a:rPr lang="en-US" dirty="0"/>
              <a:t>Image Credit: Erika </a:t>
            </a:r>
            <a:r>
              <a:rPr lang="en-US" dirty="0" err="1"/>
              <a:t>Higa</a:t>
            </a:r>
            <a:r>
              <a:rPr lang="en-US" dirty="0"/>
              <a:t> </a:t>
            </a:r>
          </a:p>
        </p:txBody>
      </p:sp>
    </p:spTree>
    <p:extLst>
      <p:ext uri="{BB962C8B-B14F-4D97-AF65-F5344CB8AC3E}">
        <p14:creationId xmlns:p14="http://schemas.microsoft.com/office/powerpoint/2010/main" val="1187000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897204"/>
            <a:ext cx="12192000" cy="3843320"/>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Future Work</a:t>
            </a:r>
          </a:p>
        </p:txBody>
      </p:sp>
      <p:sp>
        <p:nvSpPr>
          <p:cNvPr id="7" name="Text Placeholder 4"/>
          <p:cNvSpPr>
            <a:spLocks noGrp="1"/>
          </p:cNvSpPr>
          <p:nvPr>
            <p:ph type="body" sz="quarter" idx="13"/>
          </p:nvPr>
        </p:nvSpPr>
        <p:spPr>
          <a:xfrm>
            <a:off x="8746998" y="6466204"/>
            <a:ext cx="3445002" cy="274320"/>
          </a:xfrm>
        </p:spPr>
        <p:txBody>
          <a:bodyPr>
            <a:normAutofit/>
          </a:bodyPr>
          <a:lstStyle/>
          <a:p>
            <a:r>
              <a:rPr lang="en-US" dirty="0"/>
              <a:t>Image Credit: NPS </a:t>
            </a:r>
          </a:p>
        </p:txBody>
      </p:sp>
      <p:sp>
        <p:nvSpPr>
          <p:cNvPr id="8" name="Rectangle 7"/>
          <p:cNvSpPr/>
          <p:nvPr/>
        </p:nvSpPr>
        <p:spPr>
          <a:xfrm>
            <a:off x="1158027" y="952985"/>
            <a:ext cx="10609053" cy="4162165"/>
          </a:xfrm>
          <a:prstGeom prst="rect">
            <a:avLst/>
          </a:prstGeom>
        </p:spPr>
        <p:txBody>
          <a:bodyPr wrap="square">
            <a:spAutoFit/>
          </a:bodyPr>
          <a:lstStyle/>
          <a:p>
            <a:pPr>
              <a:spcBef>
                <a:spcPts val="200"/>
              </a:spcBef>
              <a:buClr>
                <a:srgbClr val="218754"/>
              </a:buClr>
            </a:pPr>
            <a:endParaRPr lang="en-US" sz="2000"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rgbClr val="218754"/>
                </a:solidFill>
              </a:rPr>
              <a:t>Testing </a:t>
            </a:r>
            <a:r>
              <a:rPr lang="en-US" sz="2000" b="1" dirty="0">
                <a:solidFill>
                  <a:schemeClr val="bg2">
                    <a:lumMod val="50000"/>
                  </a:schemeClr>
                </a:solidFill>
              </a:rPr>
              <a:t>methods in similar environmental conditions with more detailed ground truth data to see if in fact </a:t>
            </a:r>
            <a:r>
              <a:rPr lang="en-US" sz="2000" b="1" dirty="0" err="1">
                <a:solidFill>
                  <a:schemeClr val="bg2">
                    <a:lumMod val="50000"/>
                  </a:schemeClr>
                </a:solidFill>
              </a:rPr>
              <a:t>CLaRe</a:t>
            </a:r>
            <a:r>
              <a:rPr lang="en-US" sz="2000" b="1" dirty="0">
                <a:solidFill>
                  <a:schemeClr val="bg2">
                    <a:lumMod val="50000"/>
                  </a:schemeClr>
                </a:solidFill>
              </a:rPr>
              <a:t> metrics and MTMF can be regionalized</a:t>
            </a:r>
          </a:p>
          <a:p>
            <a:pPr lvl="1">
              <a:lnSpc>
                <a:spcPct val="150000"/>
              </a:lnSpc>
              <a:spcBef>
                <a:spcPts val="200"/>
              </a:spcBef>
              <a:buClr>
                <a:srgbClr val="218754"/>
              </a:buClr>
              <a:tabLst>
                <a:tab pos="447675" algn="l"/>
              </a:tabLst>
            </a:pPr>
            <a:endParaRPr lang="en-US" sz="2000" b="1"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rgbClr val="218754"/>
                </a:solidFill>
              </a:rPr>
              <a:t>Testing</a:t>
            </a:r>
            <a:r>
              <a:rPr lang="en-US" sz="2000" b="1" dirty="0">
                <a:solidFill>
                  <a:schemeClr val="bg2">
                    <a:lumMod val="50000"/>
                  </a:schemeClr>
                </a:solidFill>
              </a:rPr>
              <a:t> MTMF on images from other years to develop a seasonal or monthly MF threshold that could be used by land managers</a:t>
            </a:r>
          </a:p>
          <a:p>
            <a:pPr lvl="1">
              <a:lnSpc>
                <a:spcPct val="150000"/>
              </a:lnSpc>
              <a:spcBef>
                <a:spcPts val="200"/>
              </a:spcBef>
              <a:buClr>
                <a:srgbClr val="218754"/>
              </a:buClr>
              <a:tabLst>
                <a:tab pos="447675" algn="l"/>
              </a:tabLst>
            </a:pPr>
            <a:endParaRPr lang="en-US" sz="2000" b="1" dirty="0">
              <a:solidFill>
                <a:schemeClr val="bg2">
                  <a:lumMod val="50000"/>
                </a:schemeClr>
              </a:solidFill>
            </a:endParaRPr>
          </a:p>
          <a:p>
            <a:pPr marL="800100" lvl="1" indent="-342900">
              <a:lnSpc>
                <a:spcPct val="150000"/>
              </a:lnSpc>
              <a:spcBef>
                <a:spcPts val="200"/>
              </a:spcBef>
              <a:buClr>
                <a:srgbClr val="218754"/>
              </a:buClr>
              <a:buFont typeface="Webdings" panose="05030102010509060703" pitchFamily="18" charset="2"/>
              <a:buChar char="4"/>
              <a:tabLst>
                <a:tab pos="447675" algn="l"/>
              </a:tabLst>
            </a:pPr>
            <a:r>
              <a:rPr lang="en-US" sz="2000" b="1" dirty="0">
                <a:solidFill>
                  <a:srgbClr val="218754"/>
                </a:solidFill>
              </a:rPr>
              <a:t>Testing</a:t>
            </a:r>
            <a:r>
              <a:rPr lang="en-US" sz="2000" b="1" dirty="0">
                <a:solidFill>
                  <a:schemeClr val="bg2">
                    <a:lumMod val="50000"/>
                  </a:schemeClr>
                </a:solidFill>
              </a:rPr>
              <a:t> </a:t>
            </a:r>
            <a:r>
              <a:rPr lang="en-US" sz="2000" b="1" dirty="0" err="1">
                <a:solidFill>
                  <a:schemeClr val="bg2">
                    <a:lumMod val="50000"/>
                  </a:schemeClr>
                </a:solidFill>
              </a:rPr>
              <a:t>CLaRe</a:t>
            </a:r>
            <a:r>
              <a:rPr lang="en-US" sz="2000" b="1" dirty="0">
                <a:solidFill>
                  <a:schemeClr val="bg2">
                    <a:lumMod val="50000"/>
                  </a:schemeClr>
                </a:solidFill>
              </a:rPr>
              <a:t> metrics with more environmental variables, especially those which impact water availability </a:t>
            </a:r>
          </a:p>
        </p:txBody>
      </p:sp>
    </p:spTree>
    <p:extLst>
      <p:ext uri="{BB962C8B-B14F-4D97-AF65-F5344CB8AC3E}">
        <p14:creationId xmlns:p14="http://schemas.microsoft.com/office/powerpoint/2010/main" val="3671810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161484" y="1314541"/>
            <a:ext cx="11870095" cy="5185230"/>
          </a:xfrm>
        </p:spPr>
        <p:txBody>
          <a:bodyPr>
            <a:normAutofit fontScale="77500" lnSpcReduction="20000"/>
          </a:bodyPr>
          <a:lstStyle/>
          <a:p>
            <a:r>
              <a:rPr lang="en-US" sz="2800" b="1" u="sng" dirty="0">
                <a:solidFill>
                  <a:srgbClr val="218754"/>
                </a:solidFill>
              </a:rPr>
              <a:t>Science Advisor</a:t>
            </a:r>
          </a:p>
          <a:p>
            <a:r>
              <a:rPr lang="en-US" sz="2600" b="1" dirty="0">
                <a:solidFill>
                  <a:schemeClr val="bg2">
                    <a:lumMod val="50000"/>
                  </a:schemeClr>
                </a:solidFill>
              </a:rPr>
              <a:t>NASA Jet Propulsion Laboratory </a:t>
            </a:r>
            <a:r>
              <a:rPr lang="en-US" sz="2600" dirty="0">
                <a:solidFill>
                  <a:schemeClr val="bg2">
                    <a:lumMod val="50000"/>
                  </a:schemeClr>
                </a:solidFill>
              </a:rPr>
              <a:t>	</a:t>
            </a:r>
          </a:p>
          <a:p>
            <a:r>
              <a:rPr lang="en-US" sz="2600" dirty="0">
                <a:solidFill>
                  <a:schemeClr val="bg2">
                    <a:lumMod val="50000"/>
                  </a:schemeClr>
                </a:solidFill>
              </a:rPr>
              <a:t>	Dr. Natasha Stavros</a:t>
            </a:r>
          </a:p>
          <a:p>
            <a:r>
              <a:rPr lang="en-US" sz="2800" b="1" u="sng" dirty="0">
                <a:solidFill>
                  <a:srgbClr val="218754"/>
                </a:solidFill>
              </a:rPr>
              <a:t>DEVELOP Mentor</a:t>
            </a:r>
            <a:endParaRPr lang="en-US" sz="2800" u="sng" dirty="0">
              <a:solidFill>
                <a:srgbClr val="218754"/>
              </a:solidFill>
            </a:endParaRPr>
          </a:p>
          <a:p>
            <a:r>
              <a:rPr lang="en-US" sz="2400" dirty="0">
                <a:solidFill>
                  <a:schemeClr val="bg2">
                    <a:lumMod val="50000"/>
                  </a:schemeClr>
                </a:solidFill>
              </a:rPr>
              <a:t>Benjamin Holt</a:t>
            </a:r>
            <a:endParaRPr lang="en-US" sz="2800" b="1" u="sng" dirty="0">
              <a:solidFill>
                <a:srgbClr val="218754"/>
              </a:solidFill>
            </a:endParaRPr>
          </a:p>
          <a:p>
            <a:r>
              <a:rPr lang="en-US" sz="2800" b="1" u="sng" dirty="0">
                <a:solidFill>
                  <a:srgbClr val="218754"/>
                </a:solidFill>
              </a:rPr>
              <a:t>Partner Organization</a:t>
            </a:r>
          </a:p>
          <a:p>
            <a:r>
              <a:rPr lang="en-US" sz="2600" b="1" dirty="0">
                <a:solidFill>
                  <a:schemeClr val="bg2">
                    <a:lumMod val="50000"/>
                  </a:schemeClr>
                </a:solidFill>
              </a:rPr>
              <a:t>National Park Service, Saguaro National Park Rincon Mountain District</a:t>
            </a:r>
          </a:p>
          <a:p>
            <a:r>
              <a:rPr lang="en-US" sz="2600" dirty="0">
                <a:solidFill>
                  <a:schemeClr val="bg2">
                    <a:lumMod val="50000"/>
                  </a:schemeClr>
                </a:solidFill>
              </a:rPr>
              <a:t>	Dana Backer, Park Ecologist</a:t>
            </a:r>
          </a:p>
          <a:p>
            <a:r>
              <a:rPr lang="en-US" sz="2600" b="1" dirty="0">
                <a:solidFill>
                  <a:schemeClr val="bg2">
                    <a:lumMod val="50000"/>
                  </a:schemeClr>
                </a:solidFill>
              </a:rPr>
              <a:t>USGS Southwest Biological Science Center</a:t>
            </a:r>
          </a:p>
          <a:p>
            <a:r>
              <a:rPr lang="en-US" sz="2600" dirty="0">
                <a:solidFill>
                  <a:schemeClr val="bg2">
                    <a:lumMod val="50000"/>
                  </a:schemeClr>
                </a:solidFill>
              </a:rPr>
              <a:t>	Dr. Cynthia Wallace, Research Scientist</a:t>
            </a:r>
          </a:p>
          <a:p>
            <a:r>
              <a:rPr lang="en-US" sz="2600" dirty="0">
                <a:solidFill>
                  <a:schemeClr val="bg2">
                    <a:lumMod val="50000"/>
                  </a:schemeClr>
                </a:solidFill>
              </a:rPr>
              <a:t>	Dr. Seth Munson, Research Ecologist</a:t>
            </a:r>
          </a:p>
          <a:p>
            <a:r>
              <a:rPr lang="en-US" sz="2600" b="1" dirty="0">
                <a:solidFill>
                  <a:schemeClr val="bg2">
                    <a:lumMod val="50000"/>
                  </a:schemeClr>
                </a:solidFill>
              </a:rPr>
              <a:t>Northern Arizona University (NAU)</a:t>
            </a:r>
          </a:p>
          <a:p>
            <a:r>
              <a:rPr lang="en-US" sz="2600" dirty="0">
                <a:solidFill>
                  <a:schemeClr val="bg2">
                    <a:lumMod val="50000"/>
                  </a:schemeClr>
                </a:solidFill>
              </a:rPr>
              <a:t>	Dr. Temuulen Sankey, Remote Sensing Scientist</a:t>
            </a:r>
          </a:p>
          <a:p>
            <a:r>
              <a:rPr lang="en-US" sz="2600" b="1" dirty="0">
                <a:solidFill>
                  <a:schemeClr val="bg2">
                    <a:lumMod val="50000"/>
                  </a:schemeClr>
                </a:solidFill>
              </a:rPr>
              <a:t>Organ Pipe Cactus National Monument</a:t>
            </a:r>
          </a:p>
          <a:p>
            <a:r>
              <a:rPr lang="en-US" sz="2600" dirty="0">
                <a:solidFill>
                  <a:schemeClr val="bg2">
                    <a:lumMod val="50000"/>
                  </a:schemeClr>
                </a:solidFill>
              </a:rPr>
              <a:t>	Jeanne Taylor, Botanist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579" y="3907156"/>
            <a:ext cx="1905000" cy="2476500"/>
          </a:xfrm>
          <a:prstGeom prst="rect">
            <a:avLst/>
          </a:prstGeom>
        </p:spPr>
      </p:pic>
      <p:pic>
        <p:nvPicPr>
          <p:cNvPr id="3" name="Picture 2"/>
          <p:cNvPicPr>
            <a:picLocks noChangeAspect="1"/>
          </p:cNvPicPr>
          <p:nvPr/>
        </p:nvPicPr>
        <p:blipFill>
          <a:blip r:embed="rId4"/>
          <a:stretch>
            <a:fillRect/>
          </a:stretch>
        </p:blipFill>
        <p:spPr>
          <a:xfrm>
            <a:off x="7202230" y="5272890"/>
            <a:ext cx="2924349" cy="1168823"/>
          </a:xfrm>
          <a:prstGeom prst="rect">
            <a:avLst/>
          </a:prstGeom>
        </p:spPr>
      </p:pic>
    </p:spTree>
    <p:extLst>
      <p:ext uri="{BB962C8B-B14F-4D97-AF65-F5344CB8AC3E}">
        <p14:creationId xmlns:p14="http://schemas.microsoft.com/office/powerpoint/2010/main" val="3836635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226427" y="1766252"/>
            <a:ext cx="5787958" cy="473817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Buffelgrass</a:t>
            </a:r>
            <a:r>
              <a:rPr lang="en-US" sz="2000" b="1" dirty="0">
                <a:solidFill>
                  <a:schemeClr val="bg2">
                    <a:lumMod val="50000"/>
                  </a:schemeClr>
                </a:solidFill>
              </a:rPr>
              <a:t> spreads </a:t>
            </a:r>
            <a:r>
              <a:rPr lang="en-US" sz="2000" dirty="0">
                <a:solidFill>
                  <a:schemeClr val="bg2">
                    <a:lumMod val="50000"/>
                  </a:schemeClr>
                </a:solidFill>
              </a:rPr>
              <a:t>rapidly and fills the normally-barren gaps between native vegetation </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Buffelgrass </a:t>
            </a:r>
            <a:r>
              <a:rPr lang="en-US" sz="2000" b="1" dirty="0">
                <a:solidFill>
                  <a:schemeClr val="bg2">
                    <a:lumMod val="50000"/>
                  </a:schemeClr>
                </a:solidFill>
              </a:rPr>
              <a:t>outcompetes</a:t>
            </a:r>
            <a:r>
              <a:rPr lang="en-US" sz="2000" dirty="0">
                <a:solidFill>
                  <a:schemeClr val="bg2">
                    <a:lumMod val="50000"/>
                  </a:schemeClr>
                </a:solidFill>
              </a:rPr>
              <a:t> native desert plants for water and soil nutrients</a:t>
            </a:r>
          </a:p>
          <a:p>
            <a:pPr marL="342900" indent="-342900">
              <a:spcBef>
                <a:spcPts val="200"/>
              </a:spcBef>
              <a:buClr>
                <a:srgbClr val="218754"/>
              </a:buClr>
              <a:buFont typeface="Webdings" panose="05030102010509060703" pitchFamily="18" charset="2"/>
              <a:buChar char="4"/>
            </a:pPr>
            <a:endParaRPr lang="en-US" sz="2000" b="1"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Buffelgrass</a:t>
            </a:r>
            <a:r>
              <a:rPr lang="en-US" sz="2000" b="1" dirty="0">
                <a:solidFill>
                  <a:schemeClr val="bg2">
                    <a:lumMod val="50000"/>
                  </a:schemeClr>
                </a:solidFill>
              </a:rPr>
              <a:t> increases </a:t>
            </a:r>
            <a:r>
              <a:rPr lang="en-US" sz="2000" dirty="0">
                <a:solidFill>
                  <a:schemeClr val="bg2">
                    <a:lumMod val="50000"/>
                  </a:schemeClr>
                </a:solidFill>
              </a:rPr>
              <a:t>wildfire severity and the number of wildfire events</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With wildfire frequency, </a:t>
            </a:r>
            <a:r>
              <a:rPr lang="en-US" sz="2000" dirty="0" err="1">
                <a:solidFill>
                  <a:schemeClr val="bg2">
                    <a:lumMod val="50000"/>
                  </a:schemeClr>
                </a:solidFill>
              </a:rPr>
              <a:t>buffelgrass</a:t>
            </a:r>
            <a:r>
              <a:rPr lang="en-US" sz="2000" dirty="0">
                <a:solidFill>
                  <a:schemeClr val="bg2">
                    <a:lumMod val="50000"/>
                  </a:schemeClr>
                </a:solidFill>
              </a:rPr>
              <a:t> </a:t>
            </a:r>
            <a:r>
              <a:rPr lang="en-US" sz="2000" b="1" dirty="0">
                <a:solidFill>
                  <a:schemeClr val="bg2">
                    <a:lumMod val="50000"/>
                  </a:schemeClr>
                </a:solidFill>
              </a:rPr>
              <a:t>threatens </a:t>
            </a:r>
            <a:r>
              <a:rPr lang="en-US" sz="2000" dirty="0">
                <a:solidFill>
                  <a:schemeClr val="bg2">
                    <a:lumMod val="50000"/>
                  </a:schemeClr>
                </a:solidFill>
              </a:rPr>
              <a:t>public safety and property</a:t>
            </a:r>
          </a:p>
          <a:p>
            <a:pPr marL="0" indent="0">
              <a:spcBef>
                <a:spcPts val="200"/>
              </a:spcBef>
              <a:buClr>
                <a:srgbClr val="218754"/>
              </a:buClr>
              <a:buNone/>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Community Concerns</a:t>
            </a:r>
          </a:p>
        </p:txBody>
      </p:sp>
      <p:sp>
        <p:nvSpPr>
          <p:cNvPr id="14" name="Text Placeholder 4"/>
          <p:cNvSpPr>
            <a:spLocks noGrp="1"/>
          </p:cNvSpPr>
          <p:nvPr>
            <p:ph type="body" sz="quarter" idx="13"/>
          </p:nvPr>
        </p:nvSpPr>
        <p:spPr>
          <a:xfrm>
            <a:off x="226427" y="6476660"/>
            <a:ext cx="1565709" cy="274320"/>
          </a:xfrm>
        </p:spPr>
        <p:txBody>
          <a:bodyPr>
            <a:normAutofit/>
          </a:bodyPr>
          <a:lstStyle/>
          <a:p>
            <a:r>
              <a:rPr lang="en-US" dirty="0"/>
              <a:t>Image Credit: NPS</a:t>
            </a:r>
          </a:p>
        </p:txBody>
      </p:sp>
      <p:pic>
        <p:nvPicPr>
          <p:cNvPr id="5" name="Picture 4"/>
          <p:cNvPicPr>
            <a:picLocks noChangeAspect="1"/>
          </p:cNvPicPr>
          <p:nvPr/>
        </p:nvPicPr>
        <p:blipFill>
          <a:blip r:embed="rId3"/>
          <a:stretch>
            <a:fillRect/>
          </a:stretch>
        </p:blipFill>
        <p:spPr>
          <a:xfrm>
            <a:off x="5864087" y="1232454"/>
            <a:ext cx="6327913" cy="5518526"/>
          </a:xfrm>
          <a:prstGeom prst="rect">
            <a:avLst/>
          </a:prstGeom>
        </p:spPr>
      </p:pic>
    </p:spTree>
    <p:extLst>
      <p:ext uri="{BB962C8B-B14F-4D97-AF65-F5344CB8AC3E}">
        <p14:creationId xmlns:p14="http://schemas.microsoft.com/office/powerpoint/2010/main" val="302286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77201" y="1215307"/>
            <a:ext cx="4114799" cy="5541091"/>
          </a:xfrm>
          <a:prstGeom prst="rect">
            <a:avLst/>
          </a:prstGeom>
        </p:spPr>
      </p:pic>
      <p:sp>
        <p:nvSpPr>
          <p:cNvPr id="18" name="Text Placeholder 1"/>
          <p:cNvSpPr>
            <a:spLocks noGrp="1"/>
          </p:cNvSpPr>
          <p:nvPr>
            <p:ph type="body" sz="quarter" idx="4294967295"/>
          </p:nvPr>
        </p:nvSpPr>
        <p:spPr>
          <a:xfrm>
            <a:off x="1314676" y="1739860"/>
            <a:ext cx="5389122" cy="4361930"/>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400" b="1" dirty="0">
                <a:solidFill>
                  <a:srgbClr val="218754"/>
                </a:solidFill>
              </a:rPr>
              <a:t>Utilize</a:t>
            </a:r>
            <a:r>
              <a:rPr lang="en-US" sz="2400" dirty="0">
                <a:solidFill>
                  <a:schemeClr val="bg2">
                    <a:lumMod val="50000"/>
                  </a:schemeClr>
                </a:solidFill>
              </a:rPr>
              <a:t> NASA Earth Observations and WorldView-2 data to detect invasive </a:t>
            </a:r>
            <a:r>
              <a:rPr lang="en-US" sz="2400" dirty="0" err="1">
                <a:solidFill>
                  <a:schemeClr val="bg2">
                    <a:lumMod val="50000"/>
                  </a:schemeClr>
                </a:solidFill>
              </a:rPr>
              <a:t>buffelgrass</a:t>
            </a:r>
            <a:endParaRPr lang="en-US" sz="2400" dirty="0">
              <a:solidFill>
                <a:schemeClr val="bg2">
                  <a:lumMod val="50000"/>
                </a:schemeClr>
              </a:solidFill>
            </a:endParaRPr>
          </a:p>
          <a:p>
            <a:pPr marL="0" indent="0">
              <a:spcBef>
                <a:spcPts val="200"/>
              </a:spcBef>
              <a:buClr>
                <a:srgbClr val="218754"/>
              </a:buClr>
              <a:buNone/>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b="1" dirty="0">
                <a:solidFill>
                  <a:srgbClr val="218754"/>
                </a:solidFill>
              </a:rPr>
              <a:t>Investigate</a:t>
            </a:r>
            <a:r>
              <a:rPr lang="en-US" sz="2400" b="1" dirty="0">
                <a:solidFill>
                  <a:schemeClr val="bg2">
                    <a:lumMod val="50000"/>
                  </a:schemeClr>
                </a:solidFill>
              </a:rPr>
              <a:t> </a:t>
            </a:r>
            <a:r>
              <a:rPr lang="en-US" sz="2400" dirty="0">
                <a:solidFill>
                  <a:schemeClr val="bg2">
                    <a:lumMod val="50000"/>
                  </a:schemeClr>
                </a:solidFill>
              </a:rPr>
              <a:t>the effectiveness of the </a:t>
            </a:r>
            <a:r>
              <a:rPr lang="en-US" sz="2400" dirty="0" err="1">
                <a:solidFill>
                  <a:schemeClr val="bg2">
                    <a:lumMod val="50000"/>
                  </a:schemeClr>
                </a:solidFill>
              </a:rPr>
              <a:t>CLaRe</a:t>
            </a:r>
            <a:r>
              <a:rPr lang="en-US" sz="2400" dirty="0">
                <a:solidFill>
                  <a:schemeClr val="bg2">
                    <a:lumMod val="50000"/>
                  </a:schemeClr>
                </a:solidFill>
              </a:rPr>
              <a:t> and MTMF metrics used in Wallace et al (2016) for </a:t>
            </a:r>
            <a:r>
              <a:rPr lang="en-US" sz="2400" dirty="0" err="1">
                <a:solidFill>
                  <a:schemeClr val="bg2">
                    <a:lumMod val="50000"/>
                  </a:schemeClr>
                </a:solidFill>
              </a:rPr>
              <a:t>buffelgrass</a:t>
            </a:r>
            <a:r>
              <a:rPr lang="en-US" sz="2400" dirty="0">
                <a:solidFill>
                  <a:schemeClr val="bg2">
                    <a:lumMod val="50000"/>
                  </a:schemeClr>
                </a:solidFill>
              </a:rPr>
              <a:t> detection</a:t>
            </a:r>
          </a:p>
          <a:p>
            <a:pPr marL="0" indent="0">
              <a:spcBef>
                <a:spcPts val="200"/>
              </a:spcBef>
              <a:buClr>
                <a:srgbClr val="218754"/>
              </a:buClr>
              <a:buNone/>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b="1" dirty="0">
                <a:solidFill>
                  <a:srgbClr val="218754"/>
                </a:solidFill>
              </a:rPr>
              <a:t>Create</a:t>
            </a:r>
            <a:r>
              <a:rPr lang="en-US" sz="2400" dirty="0">
                <a:solidFill>
                  <a:srgbClr val="218754"/>
                </a:solidFill>
              </a:rPr>
              <a:t> </a:t>
            </a:r>
            <a:r>
              <a:rPr lang="en-US" sz="2400" dirty="0">
                <a:solidFill>
                  <a:schemeClr val="bg2">
                    <a:lumMod val="50000"/>
                  </a:schemeClr>
                </a:solidFill>
              </a:rPr>
              <a:t>classification map of </a:t>
            </a:r>
            <a:r>
              <a:rPr lang="en-US" sz="2400" dirty="0" err="1">
                <a:solidFill>
                  <a:schemeClr val="bg2">
                    <a:lumMod val="50000"/>
                  </a:schemeClr>
                </a:solidFill>
              </a:rPr>
              <a:t>buffelgrass</a:t>
            </a:r>
            <a:r>
              <a:rPr lang="en-US" sz="2400" dirty="0">
                <a:solidFill>
                  <a:schemeClr val="bg2">
                    <a:lumMod val="50000"/>
                  </a:schemeClr>
                </a:solidFill>
              </a:rPr>
              <a:t> presence/absence in Organ Pipe Cactus National Monument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Objectives</a:t>
            </a:r>
          </a:p>
        </p:txBody>
      </p:sp>
      <p:sp>
        <p:nvSpPr>
          <p:cNvPr id="14" name="Text Placeholder 4"/>
          <p:cNvSpPr>
            <a:spLocks noGrp="1"/>
          </p:cNvSpPr>
          <p:nvPr>
            <p:ph type="body" sz="quarter" idx="13"/>
          </p:nvPr>
        </p:nvSpPr>
        <p:spPr>
          <a:xfrm>
            <a:off x="0" y="6482078"/>
            <a:ext cx="3445002" cy="274320"/>
          </a:xfrm>
        </p:spPr>
        <p:txBody>
          <a:bodyPr>
            <a:normAutofit/>
          </a:bodyPr>
          <a:lstStyle/>
          <a:p>
            <a:pPr algn="l"/>
            <a:r>
              <a:rPr lang="en-US" dirty="0"/>
              <a:t>Image Credit: NPS </a:t>
            </a:r>
          </a:p>
        </p:txBody>
      </p:sp>
    </p:spTree>
    <p:extLst>
      <p:ext uri="{BB962C8B-B14F-4D97-AF65-F5344CB8AC3E}">
        <p14:creationId xmlns:p14="http://schemas.microsoft.com/office/powerpoint/2010/main" val="171074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666240"/>
            <a:ext cx="4756150" cy="4086225"/>
          </a:xfrm>
          <a:prstGeom prst="rect">
            <a:avLst/>
          </a:prstGeom>
        </p:spPr>
        <p:txBody>
          <a:bodyPr>
            <a:noAutofit/>
          </a:bodyPr>
          <a:lstStyle/>
          <a:p>
            <a:pPr marL="342900" indent="-342900">
              <a:lnSpc>
                <a:spcPct val="100000"/>
              </a:lnSpc>
              <a:spcBef>
                <a:spcPts val="200"/>
              </a:spcBef>
              <a:buClr>
                <a:srgbClr val="218754"/>
              </a:buClr>
              <a:buFont typeface="Webdings" panose="05030102010509060703" pitchFamily="18" charset="2"/>
              <a:buChar char="4"/>
            </a:pPr>
            <a:r>
              <a:rPr lang="en-US" sz="2000" dirty="0">
                <a:solidFill>
                  <a:schemeClr val="bg2">
                    <a:lumMod val="50000"/>
                  </a:schemeClr>
                </a:solidFill>
              </a:rPr>
              <a:t>Organ Pipe Cactus National Monument</a:t>
            </a:r>
          </a:p>
          <a:p>
            <a:pPr marL="342900" indent="-342900">
              <a:lnSpc>
                <a:spcPct val="100000"/>
              </a:lnSpc>
              <a:spcBef>
                <a:spcPts val="200"/>
              </a:spcBef>
              <a:buClr>
                <a:srgbClr val="218754"/>
              </a:buClr>
              <a:buFont typeface="Webdings" panose="05030102010509060703" pitchFamily="18" charset="2"/>
              <a:buChar char="4"/>
            </a:pPr>
            <a:r>
              <a:rPr lang="en-US" sz="2000" dirty="0">
                <a:solidFill>
                  <a:schemeClr val="bg2">
                    <a:lumMod val="50000"/>
                  </a:schemeClr>
                </a:solidFill>
              </a:rPr>
              <a:t>Years: 2009-2012 </a:t>
            </a:r>
          </a:p>
          <a:p>
            <a:pPr marL="800100" lvl="1" indent="-342900">
              <a:lnSpc>
                <a:spcPct val="100000"/>
              </a:lnSpc>
              <a:spcBef>
                <a:spcPts val="200"/>
              </a:spcBef>
              <a:buClr>
                <a:srgbClr val="218754"/>
              </a:buClr>
              <a:buFont typeface="Webdings" panose="05030102010509060703" pitchFamily="18" charset="2"/>
              <a:buChar char="4"/>
            </a:pPr>
            <a:r>
              <a:rPr lang="en-US" sz="2000" dirty="0">
                <a:solidFill>
                  <a:schemeClr val="bg2">
                    <a:lumMod val="50000"/>
                  </a:schemeClr>
                </a:solidFill>
              </a:rPr>
              <a:t>Focus on months of high precipitation</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Study Area and Period</a:t>
            </a:r>
          </a:p>
        </p:txBody>
      </p:sp>
      <p:sp>
        <p:nvSpPr>
          <p:cNvPr id="14" name="Text Placeholder 4"/>
          <p:cNvSpPr>
            <a:spLocks noGrp="1"/>
          </p:cNvSpPr>
          <p:nvPr>
            <p:ph type="body" sz="quarter" idx="13"/>
          </p:nvPr>
        </p:nvSpPr>
        <p:spPr>
          <a:xfrm>
            <a:off x="492125" y="6451491"/>
            <a:ext cx="1676757" cy="274319"/>
          </a:xfrm>
        </p:spPr>
        <p:txBody>
          <a:bodyPr>
            <a:noAutofit/>
          </a:bodyPr>
          <a:lstStyle/>
          <a:p>
            <a:pPr algn="l"/>
            <a:r>
              <a:rPr lang="en-US" dirty="0"/>
              <a:t>Data Source: NPS</a:t>
            </a:r>
          </a:p>
        </p:txBody>
      </p:sp>
      <p:graphicFrame>
        <p:nvGraphicFramePr>
          <p:cNvPr id="10" name="Chart 9"/>
          <p:cNvGraphicFramePr>
            <a:graphicFrameLocks/>
          </p:cNvGraphicFramePr>
          <p:nvPr>
            <p:extLst>
              <p:ext uri="{D42A27DB-BD31-4B8C-83A1-F6EECF244321}">
                <p14:modId xmlns:p14="http://schemas.microsoft.com/office/powerpoint/2010/main" val="161993474"/>
              </p:ext>
            </p:extLst>
          </p:nvPr>
        </p:nvGraphicFramePr>
        <p:xfrm>
          <a:off x="492125" y="3342370"/>
          <a:ext cx="5562091"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422" y="1636127"/>
            <a:ext cx="5870209" cy="4536070"/>
          </a:xfrm>
          <a:prstGeom prst="rect">
            <a:avLst/>
          </a:prstGeom>
        </p:spPr>
      </p:pic>
      <p:pic>
        <p:nvPicPr>
          <p:cNvPr id="5" name="Picture 4"/>
          <p:cNvPicPr>
            <a:picLocks noChangeAspect="1"/>
          </p:cNvPicPr>
          <p:nvPr/>
        </p:nvPicPr>
        <p:blipFill>
          <a:blip r:embed="rId5"/>
          <a:stretch>
            <a:fillRect/>
          </a:stretch>
        </p:blipFill>
        <p:spPr>
          <a:xfrm>
            <a:off x="9719353" y="1789917"/>
            <a:ext cx="2260313" cy="1992540"/>
          </a:xfrm>
          <a:prstGeom prst="rect">
            <a:avLst/>
          </a:prstGeom>
        </p:spPr>
      </p:pic>
      <p:sp>
        <p:nvSpPr>
          <p:cNvPr id="6" name="TextBox 5"/>
          <p:cNvSpPr txBox="1"/>
          <p:nvPr/>
        </p:nvSpPr>
        <p:spPr>
          <a:xfrm>
            <a:off x="10467115" y="2416855"/>
            <a:ext cx="1018227" cy="369332"/>
          </a:xfrm>
          <a:prstGeom prst="rect">
            <a:avLst/>
          </a:prstGeom>
          <a:noFill/>
        </p:spPr>
        <p:txBody>
          <a:bodyPr wrap="none" rtlCol="0">
            <a:spAutoFit/>
          </a:bodyPr>
          <a:lstStyle/>
          <a:p>
            <a:r>
              <a:rPr lang="en-US" dirty="0">
                <a:solidFill>
                  <a:schemeClr val="bg2">
                    <a:lumMod val="50000"/>
                  </a:schemeClr>
                </a:solidFill>
              </a:rPr>
              <a:t>Arizona</a:t>
            </a:r>
          </a:p>
        </p:txBody>
      </p:sp>
      <p:sp>
        <p:nvSpPr>
          <p:cNvPr id="8" name="TextBox 7"/>
          <p:cNvSpPr txBox="1"/>
          <p:nvPr/>
        </p:nvSpPr>
        <p:spPr>
          <a:xfrm>
            <a:off x="7145409" y="6123350"/>
            <a:ext cx="4637808" cy="646331"/>
          </a:xfrm>
          <a:prstGeom prst="rect">
            <a:avLst/>
          </a:prstGeom>
          <a:noFill/>
        </p:spPr>
        <p:txBody>
          <a:bodyPr wrap="none" rtlCol="0">
            <a:spAutoFit/>
          </a:bodyPr>
          <a:lstStyle/>
          <a:p>
            <a:r>
              <a:rPr lang="en-US" dirty="0">
                <a:solidFill>
                  <a:schemeClr val="bg2">
                    <a:lumMod val="50000"/>
                  </a:schemeClr>
                </a:solidFill>
              </a:rPr>
              <a:t>Organ Pipe Cactus National Monument</a:t>
            </a:r>
          </a:p>
          <a:p>
            <a:endParaRPr lang="en-US" dirty="0"/>
          </a:p>
        </p:txBody>
      </p:sp>
      <p:sp>
        <p:nvSpPr>
          <p:cNvPr id="23" name="Rectangle 22"/>
          <p:cNvSpPr/>
          <p:nvPr/>
        </p:nvSpPr>
        <p:spPr>
          <a:xfrm>
            <a:off x="6796087" y="6222025"/>
            <a:ext cx="349322" cy="174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54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387" t="11060" r="9562" b="7481"/>
          <a:stretch/>
        </p:blipFill>
        <p:spPr>
          <a:xfrm>
            <a:off x="6090425" y="1215957"/>
            <a:ext cx="6101575" cy="5533285"/>
          </a:xfrm>
          <a:prstGeom prst="rect">
            <a:avLst/>
          </a:prstGeom>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NASA Satellites and Sensors</a:t>
            </a:r>
          </a:p>
        </p:txBody>
      </p:sp>
      <p:sp>
        <p:nvSpPr>
          <p:cNvPr id="14" name="Text Placeholder 4"/>
          <p:cNvSpPr>
            <a:spLocks noGrp="1"/>
          </p:cNvSpPr>
          <p:nvPr>
            <p:ph type="body" sz="quarter" idx="13"/>
          </p:nvPr>
        </p:nvSpPr>
        <p:spPr>
          <a:xfrm>
            <a:off x="8746998" y="6466776"/>
            <a:ext cx="3445002" cy="308758"/>
          </a:xfrm>
        </p:spPr>
        <p:txBody>
          <a:bodyPr>
            <a:normAutofit/>
          </a:bodyPr>
          <a:lstStyle/>
          <a:p>
            <a:r>
              <a:rPr lang="en-US" dirty="0">
                <a:solidFill>
                  <a:schemeClr val="bg1"/>
                </a:solidFill>
              </a:rPr>
              <a:t>Image Credit: NASA Eyes on Earth</a:t>
            </a:r>
          </a:p>
        </p:txBody>
      </p:sp>
      <p:sp>
        <p:nvSpPr>
          <p:cNvPr id="9" name="Text Placeholder 4"/>
          <p:cNvSpPr>
            <a:spLocks noGrp="1"/>
          </p:cNvSpPr>
          <p:nvPr>
            <p:ph type="body" sz="quarter" idx="13"/>
          </p:nvPr>
        </p:nvSpPr>
        <p:spPr>
          <a:xfrm>
            <a:off x="2265792" y="5121259"/>
            <a:ext cx="2982483" cy="223247"/>
          </a:xfrm>
        </p:spPr>
        <p:txBody>
          <a:bodyPr>
            <a:normAutofit fontScale="92500" lnSpcReduction="20000"/>
          </a:bodyPr>
          <a:lstStyle/>
          <a:p>
            <a:r>
              <a:rPr lang="en-US" dirty="0"/>
              <a:t>Image Credit: NASA.gov</a:t>
            </a:r>
          </a:p>
        </p:txBody>
      </p:sp>
      <p:sp>
        <p:nvSpPr>
          <p:cNvPr id="10" name="Text Placeholder 1"/>
          <p:cNvSpPr>
            <a:spLocks noGrp="1"/>
          </p:cNvSpPr>
          <p:nvPr>
            <p:ph type="body" sz="quarter" idx="4294967295"/>
          </p:nvPr>
        </p:nvSpPr>
        <p:spPr>
          <a:xfrm>
            <a:off x="349002" y="1494796"/>
            <a:ext cx="4756150" cy="1181490"/>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Aqua/Terra: Moderate Resolution Imaging </a:t>
            </a:r>
            <a:r>
              <a:rPr lang="en-US" sz="2000" dirty="0" err="1">
                <a:solidFill>
                  <a:schemeClr val="bg2">
                    <a:lumMod val="50000"/>
                  </a:schemeClr>
                </a:solidFill>
              </a:rPr>
              <a:t>Spectroradiometer</a:t>
            </a:r>
            <a:r>
              <a:rPr lang="en-US" sz="2000" dirty="0">
                <a:solidFill>
                  <a:schemeClr val="bg2">
                    <a:lumMod val="50000"/>
                  </a:schemeClr>
                </a:solidFill>
              </a:rPr>
              <a:t> (MODIS)</a:t>
            </a:r>
          </a:p>
        </p:txBody>
      </p:sp>
      <p:sp>
        <p:nvSpPr>
          <p:cNvPr id="11" name="Text Placeholder 1"/>
          <p:cNvSpPr>
            <a:spLocks noGrp="1"/>
          </p:cNvSpPr>
          <p:nvPr>
            <p:ph type="body" sz="quarter" idx="4294967295"/>
          </p:nvPr>
        </p:nvSpPr>
        <p:spPr>
          <a:xfrm>
            <a:off x="349002" y="5567753"/>
            <a:ext cx="4756150" cy="1181490"/>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MODIS GPP/NPP Project and Global Evapotranspiration Project (University of Montana)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119" y="2370634"/>
            <a:ext cx="3870984" cy="2750625"/>
          </a:xfrm>
          <a:prstGeom prst="rect">
            <a:avLst/>
          </a:prstGeom>
        </p:spPr>
      </p:pic>
    </p:spTree>
    <p:extLst>
      <p:ext uri="{BB962C8B-B14F-4D97-AF65-F5344CB8AC3E}">
        <p14:creationId xmlns:p14="http://schemas.microsoft.com/office/powerpoint/2010/main" val="179290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93358" y="2244746"/>
            <a:ext cx="4756150" cy="3685619"/>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Oregon State University</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b="1" dirty="0">
                <a:solidFill>
                  <a:srgbClr val="218754"/>
                </a:solidFill>
              </a:rPr>
              <a:t>Daily</a:t>
            </a:r>
            <a:r>
              <a:rPr lang="en-US" sz="2400" dirty="0">
                <a:solidFill>
                  <a:schemeClr val="bg2">
                    <a:lumMod val="50000"/>
                  </a:schemeClr>
                </a:solidFill>
              </a:rPr>
              <a:t> precipitation data </a:t>
            </a:r>
          </a:p>
          <a:p>
            <a:pPr marL="800100" lvl="1" indent="-342900">
              <a:spcBef>
                <a:spcPts val="200"/>
              </a:spcBef>
              <a:buClr>
                <a:srgbClr val="218754"/>
              </a:buClr>
              <a:buFont typeface="Webdings" panose="05030102010509060703" pitchFamily="18" charset="2"/>
              <a:buChar char="4"/>
            </a:pPr>
            <a:endParaRPr lang="en-US"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dirty="0">
                <a:solidFill>
                  <a:schemeClr val="bg2">
                    <a:lumMod val="50000"/>
                  </a:schemeClr>
                </a:solidFill>
              </a:rPr>
              <a:t>resampled from 4 kilometers to 250 meters</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b="1" dirty="0">
                <a:solidFill>
                  <a:srgbClr val="218754"/>
                </a:solidFill>
              </a:rPr>
              <a:t>Aggregated</a:t>
            </a:r>
            <a:r>
              <a:rPr lang="en-US" sz="2400" dirty="0">
                <a:solidFill>
                  <a:schemeClr val="bg2">
                    <a:lumMod val="50000"/>
                  </a:schemeClr>
                </a:solidFill>
              </a:rPr>
              <a:t> for varying accumulation periods up to 2 months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PRISM Climate Group</a:t>
            </a:r>
          </a:p>
        </p:txBody>
      </p:sp>
      <p:sp>
        <p:nvSpPr>
          <p:cNvPr id="4" name="Rectangle 3"/>
          <p:cNvSpPr/>
          <p:nvPr/>
        </p:nvSpPr>
        <p:spPr>
          <a:xfrm>
            <a:off x="10626577" y="3726948"/>
            <a:ext cx="296693" cy="1814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26576" y="3908388"/>
            <a:ext cx="296693" cy="1814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26575" y="4087556"/>
            <a:ext cx="296693" cy="1814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26574" y="4268269"/>
            <a:ext cx="296693" cy="1814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865119" y="4177687"/>
            <a:ext cx="1117614" cy="307777"/>
          </a:xfrm>
          <a:prstGeom prst="rect">
            <a:avLst/>
          </a:prstGeom>
          <a:noFill/>
        </p:spPr>
        <p:txBody>
          <a:bodyPr wrap="none" rtlCol="0">
            <a:spAutoFit/>
          </a:bodyPr>
          <a:lstStyle/>
          <a:p>
            <a:r>
              <a:rPr lang="en-US" sz="1400" dirty="0">
                <a:solidFill>
                  <a:schemeClr val="bg2">
                    <a:lumMod val="50000"/>
                  </a:schemeClr>
                </a:solidFill>
              </a:rPr>
              <a:t>103.33 mm</a:t>
            </a:r>
            <a:endParaRPr lang="en-US" dirty="0">
              <a:solidFill>
                <a:schemeClr val="bg2">
                  <a:lumMod val="50000"/>
                </a:schemeClr>
              </a:solidFill>
            </a:endParaRPr>
          </a:p>
        </p:txBody>
      </p:sp>
      <p:sp>
        <p:nvSpPr>
          <p:cNvPr id="13" name="TextBox 12"/>
          <p:cNvSpPr txBox="1"/>
          <p:nvPr/>
        </p:nvSpPr>
        <p:spPr>
          <a:xfrm>
            <a:off x="10865119" y="3646038"/>
            <a:ext cx="1172091" cy="307777"/>
          </a:xfrm>
          <a:prstGeom prst="rect">
            <a:avLst/>
          </a:prstGeom>
          <a:noFill/>
        </p:spPr>
        <p:txBody>
          <a:bodyPr wrap="square" rtlCol="0">
            <a:spAutoFit/>
          </a:bodyPr>
          <a:lstStyle/>
          <a:p>
            <a:r>
              <a:rPr lang="en-US" sz="1400" dirty="0">
                <a:solidFill>
                  <a:schemeClr val="bg2">
                    <a:lumMod val="50000"/>
                  </a:schemeClr>
                </a:solidFill>
              </a:rPr>
              <a:t>64.12 mm</a:t>
            </a:r>
            <a:endParaRPr lang="en-US" dirty="0">
              <a:solidFill>
                <a:schemeClr val="bg2">
                  <a:lumMod val="50000"/>
                </a:schemeClr>
              </a:solidFill>
            </a:endParaRPr>
          </a:p>
        </p:txBody>
      </p:sp>
      <p:pic>
        <p:nvPicPr>
          <p:cNvPr id="2" name="Picture 1"/>
          <p:cNvPicPr>
            <a:picLocks noChangeAspect="1"/>
          </p:cNvPicPr>
          <p:nvPr/>
        </p:nvPicPr>
        <p:blipFill>
          <a:blip r:embed="rId3"/>
          <a:stretch>
            <a:fillRect/>
          </a:stretch>
        </p:blipFill>
        <p:spPr>
          <a:xfrm>
            <a:off x="5996300" y="1416580"/>
            <a:ext cx="4322026" cy="4859272"/>
          </a:xfrm>
          <a:prstGeom prst="rect">
            <a:avLst/>
          </a:prstGeom>
        </p:spPr>
      </p:pic>
      <p:sp>
        <p:nvSpPr>
          <p:cNvPr id="12" name="TextBox 11"/>
          <p:cNvSpPr txBox="1"/>
          <p:nvPr/>
        </p:nvSpPr>
        <p:spPr>
          <a:xfrm>
            <a:off x="9972782" y="3328814"/>
            <a:ext cx="2219218" cy="307777"/>
          </a:xfrm>
          <a:prstGeom prst="rect">
            <a:avLst/>
          </a:prstGeom>
          <a:noFill/>
        </p:spPr>
        <p:txBody>
          <a:bodyPr wrap="square" rtlCol="0">
            <a:spAutoFit/>
          </a:bodyPr>
          <a:lstStyle/>
          <a:p>
            <a:r>
              <a:rPr lang="en-US" sz="1400" dirty="0">
                <a:solidFill>
                  <a:schemeClr val="bg2">
                    <a:lumMod val="50000"/>
                  </a:schemeClr>
                </a:solidFill>
              </a:rPr>
              <a:t>January 17 -24</a:t>
            </a:r>
            <a:r>
              <a:rPr lang="en-US" sz="1400" baseline="30000" dirty="0">
                <a:solidFill>
                  <a:schemeClr val="bg2">
                    <a:lumMod val="50000"/>
                  </a:schemeClr>
                </a:solidFill>
              </a:rPr>
              <a:t>th</a:t>
            </a:r>
            <a:r>
              <a:rPr lang="en-US" sz="1400" dirty="0">
                <a:solidFill>
                  <a:schemeClr val="bg2">
                    <a:lumMod val="50000"/>
                  </a:schemeClr>
                </a:solidFill>
              </a:rPr>
              <a:t>,  2010</a:t>
            </a:r>
            <a:endParaRPr lang="en-US" dirty="0">
              <a:solidFill>
                <a:schemeClr val="bg2">
                  <a:lumMod val="50000"/>
                </a:schemeClr>
              </a:solidFill>
            </a:endParaRPr>
          </a:p>
        </p:txBody>
      </p:sp>
    </p:spTree>
    <p:extLst>
      <p:ext uri="{BB962C8B-B14F-4D97-AF65-F5344CB8AC3E}">
        <p14:creationId xmlns:p14="http://schemas.microsoft.com/office/powerpoint/2010/main" val="22094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244" b="3244"/>
          <a:stretch>
            <a:fillRect/>
          </a:stretch>
        </p:blipFill>
        <p:spPr>
          <a:xfrm>
            <a:off x="7453756" y="2883331"/>
            <a:ext cx="3434689" cy="3171722"/>
          </a:xfrm>
        </p:spPr>
      </p:pic>
      <p:sp>
        <p:nvSpPr>
          <p:cNvPr id="2" name="Text Placeholder 1"/>
          <p:cNvSpPr>
            <a:spLocks noGrp="1"/>
          </p:cNvSpPr>
          <p:nvPr>
            <p:ph type="body" sz="quarter" idx="11"/>
          </p:nvPr>
        </p:nvSpPr>
        <p:spPr>
          <a:xfrm>
            <a:off x="6775373" y="1636715"/>
            <a:ext cx="5163198" cy="4581192"/>
          </a:xfrm>
          <a:prstGeom prst="rect">
            <a:avLst/>
          </a:prstGeom>
        </p:spPr>
        <p:txBody>
          <a:bodyPr/>
          <a:lstStyle/>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Launched October 2009</a:t>
            </a:r>
          </a:p>
          <a:p>
            <a:pPr marL="342900" indent="-342900">
              <a:spcBef>
                <a:spcPts val="200"/>
              </a:spcBef>
              <a:buClr>
                <a:srgbClr val="218754"/>
              </a:buClr>
              <a:buFont typeface="Webdings" panose="05030102010509060703" pitchFamily="18" charset="2"/>
              <a:buChar char="4"/>
            </a:pPr>
            <a:r>
              <a:rPr lang="en-US" sz="2400" dirty="0">
                <a:solidFill>
                  <a:schemeClr val="bg2">
                    <a:lumMod val="50000"/>
                  </a:schemeClr>
                </a:solidFill>
              </a:rPr>
              <a:t>Commercial satellite with up to 0.46 meter spatial resolution </a:t>
            </a:r>
          </a:p>
        </p:txBody>
      </p:sp>
      <p:sp>
        <p:nvSpPr>
          <p:cNvPr id="5" name="Text Placeholder 4"/>
          <p:cNvSpPr>
            <a:spLocks noGrp="1"/>
          </p:cNvSpPr>
          <p:nvPr>
            <p:ph type="body" sz="quarter" idx="13"/>
          </p:nvPr>
        </p:nvSpPr>
        <p:spPr>
          <a:xfrm>
            <a:off x="7453756" y="6089401"/>
            <a:ext cx="3024250" cy="257012"/>
          </a:xfrm>
          <a:prstGeom prst="rect">
            <a:avLst/>
          </a:prstGeom>
          <a:noFill/>
        </p:spPr>
        <p:txBody>
          <a:bodyPr>
            <a:normAutofit fontScale="85000" lnSpcReduction="10000"/>
          </a:bodyPr>
          <a:lstStyle/>
          <a:p>
            <a:pPr algn="l"/>
            <a:r>
              <a:rPr lang="en-US" dirty="0">
                <a:solidFill>
                  <a:schemeClr val="tx1">
                    <a:lumMod val="75000"/>
                  </a:schemeClr>
                </a:solidFill>
              </a:rPr>
              <a:t>Image Credit: Satellite Imaging Corporation</a:t>
            </a:r>
          </a:p>
        </p:txBody>
      </p:sp>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WorldView-2</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4332" t="12691" r="11312" b="13414"/>
          <a:stretch/>
        </p:blipFill>
        <p:spPr>
          <a:xfrm>
            <a:off x="176269" y="1393431"/>
            <a:ext cx="6599103" cy="5067760"/>
          </a:xfrm>
          <a:prstGeom prst="rect">
            <a:avLst/>
          </a:prstGeom>
        </p:spPr>
      </p:pic>
    </p:spTree>
    <p:extLst>
      <p:ext uri="{BB962C8B-B14F-4D97-AF65-F5344CB8AC3E}">
        <p14:creationId xmlns:p14="http://schemas.microsoft.com/office/powerpoint/2010/main" val="2191281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5178</TotalTime>
  <Words>4882</Words>
  <Application>Microsoft Office PowerPoint</Application>
  <PresentationFormat>Widescreen</PresentationFormat>
  <Paragraphs>612</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Rose</cp:lastModifiedBy>
  <cp:revision>348</cp:revision>
  <dcterms:created xsi:type="dcterms:W3CDTF">2015-05-18T13:26:09Z</dcterms:created>
  <dcterms:modified xsi:type="dcterms:W3CDTF">2016-11-17T22:05:49Z</dcterms:modified>
</cp:coreProperties>
</file>