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58" r:id="rId4"/>
    <p:sldId id="273" r:id="rId5"/>
    <p:sldId id="287" r:id="rId6"/>
    <p:sldId id="264" r:id="rId7"/>
    <p:sldId id="283" r:id="rId8"/>
    <p:sldId id="259" r:id="rId9"/>
    <p:sldId id="271" r:id="rId10"/>
    <p:sldId id="292" r:id="rId11"/>
    <p:sldId id="286" r:id="rId12"/>
    <p:sldId id="289" r:id="rId13"/>
    <p:sldId id="290" r:id="rId14"/>
    <p:sldId id="269" r:id="rId15"/>
    <p:sldId id="263" r:id="rId16"/>
    <p:sldId id="265" r:id="rId17"/>
    <p:sldId id="281" r:id="rId18"/>
    <p:sldId id="285" r:id="rId19"/>
    <p:sldId id="282" r:id="rId20"/>
    <p:sldId id="267" r:id="rId21"/>
    <p:sldId id="268" r:id="rId22"/>
    <p:sldId id="291" r:id="rId23"/>
    <p:sldId id="288" r:id="rId24"/>
    <p:sldId id="274" r:id="rId25"/>
    <p:sldId id="284" r:id="rId26"/>
    <p:sldId id="275" r:id="rId27"/>
    <p:sldId id="27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VELOP-13" initials="D" lastIdx="11" clrIdx="0">
    <p:extLst>
      <p:ext uri="{19B8F6BF-5375-455C-9EA6-DF929625EA0E}">
        <p15:presenceInfo xmlns:p15="http://schemas.microsoft.com/office/powerpoint/2012/main" userId="DEVELOP-13" providerId="None"/>
      </p:ext>
    </p:extLst>
  </p:cmAuthor>
  <p:cmAuthor id="2" name="Kelley, Carrie L. (LARC-E3)[SSAI DEVELOP]" initials="KCL(D" lastIdx="6" clrIdx="1">
    <p:extLst>
      <p:ext uri="{19B8F6BF-5375-455C-9EA6-DF929625EA0E}">
        <p15:presenceInfo xmlns:p15="http://schemas.microsoft.com/office/powerpoint/2012/main" userId="S-1-5-21-330711430-3775241029-4075259233-697190" providerId="AD"/>
      </p:ext>
    </p:extLst>
  </p:cmAuthor>
  <p:cmAuthor id="3" name="blone11" initials="b" lastIdx="7" clrIdx="2">
    <p:extLst>
      <p:ext uri="{19B8F6BF-5375-455C-9EA6-DF929625EA0E}">
        <p15:presenceInfo xmlns:p15="http://schemas.microsoft.com/office/powerpoint/2012/main" userId="S-1-5-21-329068152-790525478-725345543-1163" providerId="AD"/>
      </p:ext>
    </p:extLst>
  </p:cmAuthor>
  <p:cmAuthor id="4" name="Williams, Jenna L. (ARC-SGE)[SSAI DEVELOP]" initials="WJL(D" lastIdx="1" clrIdx="3">
    <p:extLst>
      <p:ext uri="{19B8F6BF-5375-455C-9EA6-DF929625EA0E}">
        <p15:presenceInfo xmlns:p15="http://schemas.microsoft.com/office/powerpoint/2012/main" userId="S-1-5-21-330711430-3775241029-4075259233-738167" providerId="AD"/>
      </p:ext>
    </p:extLst>
  </p:cmAuthor>
  <p:cmAuthor id="5" name="Lisa Williams" initials="LW" lastIdx="6" clrIdx="4">
    <p:extLst>
      <p:ext uri="{19B8F6BF-5375-455C-9EA6-DF929625EA0E}">
        <p15:presenceInfo xmlns:p15="http://schemas.microsoft.com/office/powerpoint/2012/main" userId="ece39a2e84076eac" providerId="Windows Live"/>
      </p:ext>
    </p:extLst>
  </p:cmAuthor>
  <p:cmAuthor id="6" name="Leah Kucera" initials="LK" lastIdx="2" clrIdx="5">
    <p:extLst>
      <p:ext uri="{19B8F6BF-5375-455C-9EA6-DF929625EA0E}">
        <p15:presenceInfo xmlns:p15="http://schemas.microsoft.com/office/powerpoint/2012/main" userId="Leah Kuce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96A8"/>
    <a:srgbClr val="13416C"/>
    <a:srgbClr val="99A893"/>
    <a:srgbClr val="FADF82"/>
    <a:srgbClr val="5B9BD5"/>
    <a:srgbClr val="0277BD"/>
    <a:srgbClr val="0066CC"/>
    <a:srgbClr val="0067AA"/>
    <a:srgbClr val="9995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88546" autoAdjust="0"/>
  </p:normalViewPr>
  <p:slideViewPr>
    <p:cSldViewPr snapToGrid="0">
      <p:cViewPr varScale="1">
        <p:scale>
          <a:sx n="108" d="100"/>
          <a:sy n="108" d="100"/>
        </p:scale>
        <p:origin x="720"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6" dt="2017-09-21T10:17:34.731" idx="2">
    <p:pos x="6121" y="2652"/>
    <p:text>I would suggest deleting this one. Just credit voiceover narrators at the end if they're on your team to minimize txt on screen.</p:text>
    <p:extLst>
      <p:ext uri="{C676402C-5697-4E1C-873F-D02D1690AC5C}">
        <p15:threadingInfo xmlns:p15="http://schemas.microsoft.com/office/powerpoint/2012/main" timeZoneBias="3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5CAF41-7C02-4F74-B899-CC5AC4C4535E}"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95B7E37B-9E33-48AA-8679-5B2E5CE6DD0E}">
      <dgm:prSet phldrT="[Text]"/>
      <dgm:spPr>
        <a:solidFill>
          <a:srgbClr val="13416C"/>
        </a:solidFill>
      </dgm:spPr>
      <dgm:t>
        <a:bodyPr/>
        <a:lstStyle/>
        <a:p>
          <a:r>
            <a:rPr lang="en-US" dirty="0" smtClean="0">
              <a:latin typeface="Century Gothic" panose="020B0502020202020204" pitchFamily="34" charset="0"/>
            </a:rPr>
            <a:t>Message</a:t>
          </a:r>
          <a:endParaRPr lang="en-US" dirty="0">
            <a:latin typeface="Century Gothic" panose="020B0502020202020204" pitchFamily="34" charset="0"/>
          </a:endParaRPr>
        </a:p>
      </dgm:t>
    </dgm:pt>
    <dgm:pt modelId="{8B0EE80D-6D0B-4117-AA87-1B679B023966}" type="parTrans" cxnId="{F2A94B20-347B-4810-B4A6-719F5C3352C7}">
      <dgm:prSet/>
      <dgm:spPr/>
      <dgm:t>
        <a:bodyPr/>
        <a:lstStyle/>
        <a:p>
          <a:endParaRPr lang="en-US"/>
        </a:p>
      </dgm:t>
    </dgm:pt>
    <dgm:pt modelId="{564C1E7E-2B54-4BC4-BFA8-6B8A6B8E1825}" type="sibTrans" cxnId="{F2A94B20-347B-4810-B4A6-719F5C3352C7}">
      <dgm:prSet/>
      <dgm:spPr/>
      <dgm:t>
        <a:bodyPr/>
        <a:lstStyle/>
        <a:p>
          <a:endParaRPr lang="en-US"/>
        </a:p>
      </dgm:t>
    </dgm:pt>
    <dgm:pt modelId="{0E450CD4-CF36-403D-97DD-1F182B3B846C}">
      <dgm:prSet phldrT="[Text]"/>
      <dgm:spPr>
        <a:solidFill>
          <a:srgbClr val="13416C"/>
        </a:solidFill>
      </dgm:spPr>
      <dgm:t>
        <a:bodyPr/>
        <a:lstStyle/>
        <a:p>
          <a:r>
            <a:rPr lang="en-US" dirty="0" smtClean="0">
              <a:latin typeface="Century Gothic" panose="020B0502020202020204" pitchFamily="34" charset="0"/>
            </a:rPr>
            <a:t>Mock-ups</a:t>
          </a:r>
          <a:endParaRPr lang="en-US" dirty="0">
            <a:latin typeface="Century Gothic" panose="020B0502020202020204" pitchFamily="34" charset="0"/>
          </a:endParaRPr>
        </a:p>
      </dgm:t>
    </dgm:pt>
    <dgm:pt modelId="{3A4A284B-EBFF-4CA8-977D-22DE3E10567F}" type="parTrans" cxnId="{C3A4DD54-DF61-4191-BEFA-2A673301A5D1}">
      <dgm:prSet/>
      <dgm:spPr/>
      <dgm:t>
        <a:bodyPr/>
        <a:lstStyle/>
        <a:p>
          <a:endParaRPr lang="en-US"/>
        </a:p>
      </dgm:t>
    </dgm:pt>
    <dgm:pt modelId="{5A76DF3D-0BEE-4FA5-B7FE-E14288F1F810}" type="sibTrans" cxnId="{C3A4DD54-DF61-4191-BEFA-2A673301A5D1}">
      <dgm:prSet/>
      <dgm:spPr/>
      <dgm:t>
        <a:bodyPr/>
        <a:lstStyle/>
        <a:p>
          <a:endParaRPr lang="en-US"/>
        </a:p>
      </dgm:t>
    </dgm:pt>
    <dgm:pt modelId="{647109C6-F10A-455B-8520-FEDC76AB6E25}">
      <dgm:prSet phldrT="[Text]"/>
      <dgm:spPr>
        <a:solidFill>
          <a:srgbClr val="13416C"/>
        </a:solidFill>
      </dgm:spPr>
      <dgm:t>
        <a:bodyPr/>
        <a:lstStyle/>
        <a:p>
          <a:r>
            <a:rPr lang="en-US" dirty="0" smtClean="0">
              <a:latin typeface="Century Gothic" panose="020B0502020202020204" pitchFamily="34" charset="0"/>
            </a:rPr>
            <a:t>Materials</a:t>
          </a:r>
          <a:endParaRPr lang="en-US" dirty="0">
            <a:latin typeface="Century Gothic" panose="020B0502020202020204" pitchFamily="34" charset="0"/>
          </a:endParaRPr>
        </a:p>
      </dgm:t>
    </dgm:pt>
    <dgm:pt modelId="{9E448ABC-EF6E-44C7-9EAF-5EE2D48D0BC0}" type="parTrans" cxnId="{28D6D8FE-92DB-4010-B903-CFA651B43CD8}">
      <dgm:prSet/>
      <dgm:spPr/>
      <dgm:t>
        <a:bodyPr/>
        <a:lstStyle/>
        <a:p>
          <a:endParaRPr lang="en-US"/>
        </a:p>
      </dgm:t>
    </dgm:pt>
    <dgm:pt modelId="{9E977DC5-E316-4CDA-9C9F-B16C436EEC83}" type="sibTrans" cxnId="{28D6D8FE-92DB-4010-B903-CFA651B43CD8}">
      <dgm:prSet/>
      <dgm:spPr/>
      <dgm:t>
        <a:bodyPr/>
        <a:lstStyle/>
        <a:p>
          <a:endParaRPr lang="en-US"/>
        </a:p>
      </dgm:t>
    </dgm:pt>
    <dgm:pt modelId="{E7BE494A-CEB9-4732-8C24-BE42DE57A042}">
      <dgm:prSet phldrT="[Text]"/>
      <dgm:spPr>
        <a:solidFill>
          <a:srgbClr val="13416C"/>
        </a:solidFill>
      </dgm:spPr>
      <dgm:t>
        <a:bodyPr/>
        <a:lstStyle/>
        <a:p>
          <a:r>
            <a:rPr lang="en-US" dirty="0" smtClean="0">
              <a:latin typeface="Century Gothic" panose="020B0502020202020204" pitchFamily="34" charset="0"/>
            </a:rPr>
            <a:t>Make it happen</a:t>
          </a:r>
          <a:endParaRPr lang="en-US" dirty="0">
            <a:latin typeface="Century Gothic" panose="020B0502020202020204" pitchFamily="34" charset="0"/>
          </a:endParaRPr>
        </a:p>
      </dgm:t>
    </dgm:pt>
    <dgm:pt modelId="{0B0B237F-6471-4503-AB82-2A8A84D9FA86}" type="parTrans" cxnId="{6A0CAD02-9578-4484-B68F-663B5C3BB6DE}">
      <dgm:prSet/>
      <dgm:spPr/>
      <dgm:t>
        <a:bodyPr/>
        <a:lstStyle/>
        <a:p>
          <a:endParaRPr lang="en-US"/>
        </a:p>
      </dgm:t>
    </dgm:pt>
    <dgm:pt modelId="{35CD938E-7289-460A-8288-0DC045FAB3ED}" type="sibTrans" cxnId="{6A0CAD02-9578-4484-B68F-663B5C3BB6DE}">
      <dgm:prSet/>
      <dgm:spPr/>
      <dgm:t>
        <a:bodyPr/>
        <a:lstStyle/>
        <a:p>
          <a:endParaRPr lang="en-US"/>
        </a:p>
      </dgm:t>
    </dgm:pt>
    <dgm:pt modelId="{9B9AEFC5-D728-4D8C-9F32-297D109AD0C2}" type="pres">
      <dgm:prSet presAssocID="{795CAF41-7C02-4F74-B899-CC5AC4C4535E}" presName="outerComposite" presStyleCnt="0">
        <dgm:presLayoutVars>
          <dgm:chMax val="5"/>
          <dgm:dir/>
          <dgm:resizeHandles val="exact"/>
        </dgm:presLayoutVars>
      </dgm:prSet>
      <dgm:spPr/>
      <dgm:t>
        <a:bodyPr/>
        <a:lstStyle/>
        <a:p>
          <a:endParaRPr lang="en-US"/>
        </a:p>
      </dgm:t>
    </dgm:pt>
    <dgm:pt modelId="{AC73880B-1986-423B-8F7C-FD2BCF64C310}" type="pres">
      <dgm:prSet presAssocID="{795CAF41-7C02-4F74-B899-CC5AC4C4535E}" presName="dummyMaxCanvas" presStyleCnt="0">
        <dgm:presLayoutVars/>
      </dgm:prSet>
      <dgm:spPr/>
    </dgm:pt>
    <dgm:pt modelId="{BCBB0FF7-C701-42FD-8127-96C4FBAE5911}" type="pres">
      <dgm:prSet presAssocID="{795CAF41-7C02-4F74-B899-CC5AC4C4535E}" presName="FourNodes_1" presStyleLbl="node1" presStyleIdx="0" presStyleCnt="4">
        <dgm:presLayoutVars>
          <dgm:bulletEnabled val="1"/>
        </dgm:presLayoutVars>
      </dgm:prSet>
      <dgm:spPr/>
      <dgm:t>
        <a:bodyPr/>
        <a:lstStyle/>
        <a:p>
          <a:endParaRPr lang="en-US"/>
        </a:p>
      </dgm:t>
    </dgm:pt>
    <dgm:pt modelId="{0B064BF1-2375-4468-90E1-181118322455}" type="pres">
      <dgm:prSet presAssocID="{795CAF41-7C02-4F74-B899-CC5AC4C4535E}" presName="FourNodes_2" presStyleLbl="node1" presStyleIdx="1" presStyleCnt="4">
        <dgm:presLayoutVars>
          <dgm:bulletEnabled val="1"/>
        </dgm:presLayoutVars>
      </dgm:prSet>
      <dgm:spPr/>
      <dgm:t>
        <a:bodyPr/>
        <a:lstStyle/>
        <a:p>
          <a:endParaRPr lang="en-US"/>
        </a:p>
      </dgm:t>
    </dgm:pt>
    <dgm:pt modelId="{15783C12-C12C-4E9B-BFD2-63933002C314}" type="pres">
      <dgm:prSet presAssocID="{795CAF41-7C02-4F74-B899-CC5AC4C4535E}" presName="FourNodes_3" presStyleLbl="node1" presStyleIdx="2" presStyleCnt="4">
        <dgm:presLayoutVars>
          <dgm:bulletEnabled val="1"/>
        </dgm:presLayoutVars>
      </dgm:prSet>
      <dgm:spPr/>
      <dgm:t>
        <a:bodyPr/>
        <a:lstStyle/>
        <a:p>
          <a:endParaRPr lang="en-US"/>
        </a:p>
      </dgm:t>
    </dgm:pt>
    <dgm:pt modelId="{96D45AC9-55D9-497F-8994-1CC676B5C58C}" type="pres">
      <dgm:prSet presAssocID="{795CAF41-7C02-4F74-B899-CC5AC4C4535E}" presName="FourNodes_4" presStyleLbl="node1" presStyleIdx="3" presStyleCnt="4">
        <dgm:presLayoutVars>
          <dgm:bulletEnabled val="1"/>
        </dgm:presLayoutVars>
      </dgm:prSet>
      <dgm:spPr/>
      <dgm:t>
        <a:bodyPr/>
        <a:lstStyle/>
        <a:p>
          <a:endParaRPr lang="en-US"/>
        </a:p>
      </dgm:t>
    </dgm:pt>
    <dgm:pt modelId="{4A8EAD3D-D5EF-4155-8F54-0C7BB1E40736}" type="pres">
      <dgm:prSet presAssocID="{795CAF41-7C02-4F74-B899-CC5AC4C4535E}" presName="FourConn_1-2" presStyleLbl="fgAccFollowNode1" presStyleIdx="0" presStyleCnt="3">
        <dgm:presLayoutVars>
          <dgm:bulletEnabled val="1"/>
        </dgm:presLayoutVars>
      </dgm:prSet>
      <dgm:spPr/>
      <dgm:t>
        <a:bodyPr/>
        <a:lstStyle/>
        <a:p>
          <a:endParaRPr lang="en-US"/>
        </a:p>
      </dgm:t>
    </dgm:pt>
    <dgm:pt modelId="{9670E3E6-C6A8-4699-93FE-C85B3740A26C}" type="pres">
      <dgm:prSet presAssocID="{795CAF41-7C02-4F74-B899-CC5AC4C4535E}" presName="FourConn_2-3" presStyleLbl="fgAccFollowNode1" presStyleIdx="1" presStyleCnt="3">
        <dgm:presLayoutVars>
          <dgm:bulletEnabled val="1"/>
        </dgm:presLayoutVars>
      </dgm:prSet>
      <dgm:spPr/>
      <dgm:t>
        <a:bodyPr/>
        <a:lstStyle/>
        <a:p>
          <a:endParaRPr lang="en-US"/>
        </a:p>
      </dgm:t>
    </dgm:pt>
    <dgm:pt modelId="{EFDC5E16-A48A-4F51-A633-9ED39BA97DA2}" type="pres">
      <dgm:prSet presAssocID="{795CAF41-7C02-4F74-B899-CC5AC4C4535E}" presName="FourConn_3-4" presStyleLbl="fgAccFollowNode1" presStyleIdx="2" presStyleCnt="3">
        <dgm:presLayoutVars>
          <dgm:bulletEnabled val="1"/>
        </dgm:presLayoutVars>
      </dgm:prSet>
      <dgm:spPr/>
      <dgm:t>
        <a:bodyPr/>
        <a:lstStyle/>
        <a:p>
          <a:endParaRPr lang="en-US"/>
        </a:p>
      </dgm:t>
    </dgm:pt>
    <dgm:pt modelId="{4C05154E-907A-4969-A96B-75CCBC37C310}" type="pres">
      <dgm:prSet presAssocID="{795CAF41-7C02-4F74-B899-CC5AC4C4535E}" presName="FourNodes_1_text" presStyleLbl="node1" presStyleIdx="3" presStyleCnt="4">
        <dgm:presLayoutVars>
          <dgm:bulletEnabled val="1"/>
        </dgm:presLayoutVars>
      </dgm:prSet>
      <dgm:spPr/>
      <dgm:t>
        <a:bodyPr/>
        <a:lstStyle/>
        <a:p>
          <a:endParaRPr lang="en-US"/>
        </a:p>
      </dgm:t>
    </dgm:pt>
    <dgm:pt modelId="{8E7CA87C-522A-434E-8B91-3EE3EAF7AEA2}" type="pres">
      <dgm:prSet presAssocID="{795CAF41-7C02-4F74-B899-CC5AC4C4535E}" presName="FourNodes_2_text" presStyleLbl="node1" presStyleIdx="3" presStyleCnt="4">
        <dgm:presLayoutVars>
          <dgm:bulletEnabled val="1"/>
        </dgm:presLayoutVars>
      </dgm:prSet>
      <dgm:spPr/>
      <dgm:t>
        <a:bodyPr/>
        <a:lstStyle/>
        <a:p>
          <a:endParaRPr lang="en-US"/>
        </a:p>
      </dgm:t>
    </dgm:pt>
    <dgm:pt modelId="{4BBBD33C-6421-4CE3-8E68-E0DC32A53805}" type="pres">
      <dgm:prSet presAssocID="{795CAF41-7C02-4F74-B899-CC5AC4C4535E}" presName="FourNodes_3_text" presStyleLbl="node1" presStyleIdx="3" presStyleCnt="4">
        <dgm:presLayoutVars>
          <dgm:bulletEnabled val="1"/>
        </dgm:presLayoutVars>
      </dgm:prSet>
      <dgm:spPr/>
      <dgm:t>
        <a:bodyPr/>
        <a:lstStyle/>
        <a:p>
          <a:endParaRPr lang="en-US"/>
        </a:p>
      </dgm:t>
    </dgm:pt>
    <dgm:pt modelId="{17FD569A-1190-43DA-821A-046BADC3F098}" type="pres">
      <dgm:prSet presAssocID="{795CAF41-7C02-4F74-B899-CC5AC4C4535E}" presName="FourNodes_4_text" presStyleLbl="node1" presStyleIdx="3" presStyleCnt="4">
        <dgm:presLayoutVars>
          <dgm:bulletEnabled val="1"/>
        </dgm:presLayoutVars>
      </dgm:prSet>
      <dgm:spPr/>
      <dgm:t>
        <a:bodyPr/>
        <a:lstStyle/>
        <a:p>
          <a:endParaRPr lang="en-US"/>
        </a:p>
      </dgm:t>
    </dgm:pt>
  </dgm:ptLst>
  <dgm:cxnLst>
    <dgm:cxn modelId="{B4DA0719-B587-49A8-B1FC-2E391AF906A2}" type="presOf" srcId="{0E450CD4-CF36-403D-97DD-1F182B3B846C}" destId="{8E7CA87C-522A-434E-8B91-3EE3EAF7AEA2}" srcOrd="1" destOrd="0" presId="urn:microsoft.com/office/officeart/2005/8/layout/vProcess5"/>
    <dgm:cxn modelId="{6E8D709C-69ED-4FD5-AB78-2D343E87B48E}" type="presOf" srcId="{647109C6-F10A-455B-8520-FEDC76AB6E25}" destId="{15783C12-C12C-4E9B-BFD2-63933002C314}" srcOrd="0" destOrd="0" presId="urn:microsoft.com/office/officeart/2005/8/layout/vProcess5"/>
    <dgm:cxn modelId="{22A134FC-90B6-4540-B554-B45109FF6893}" type="presOf" srcId="{564C1E7E-2B54-4BC4-BFA8-6B8A6B8E1825}" destId="{4A8EAD3D-D5EF-4155-8F54-0C7BB1E40736}" srcOrd="0" destOrd="0" presId="urn:microsoft.com/office/officeart/2005/8/layout/vProcess5"/>
    <dgm:cxn modelId="{F6EEE466-8394-49B9-A52D-1FC131A47DDC}" type="presOf" srcId="{95B7E37B-9E33-48AA-8679-5B2E5CE6DD0E}" destId="{4C05154E-907A-4969-A96B-75CCBC37C310}" srcOrd="1" destOrd="0" presId="urn:microsoft.com/office/officeart/2005/8/layout/vProcess5"/>
    <dgm:cxn modelId="{24C2109E-8DE4-4729-8B28-EB25995D40F7}" type="presOf" srcId="{0E450CD4-CF36-403D-97DD-1F182B3B846C}" destId="{0B064BF1-2375-4468-90E1-181118322455}" srcOrd="0" destOrd="0" presId="urn:microsoft.com/office/officeart/2005/8/layout/vProcess5"/>
    <dgm:cxn modelId="{412F8285-4A55-41B9-AEF2-D217DA623D76}" type="presOf" srcId="{647109C6-F10A-455B-8520-FEDC76AB6E25}" destId="{4BBBD33C-6421-4CE3-8E68-E0DC32A53805}" srcOrd="1" destOrd="0" presId="urn:microsoft.com/office/officeart/2005/8/layout/vProcess5"/>
    <dgm:cxn modelId="{28D6D8FE-92DB-4010-B903-CFA651B43CD8}" srcId="{795CAF41-7C02-4F74-B899-CC5AC4C4535E}" destId="{647109C6-F10A-455B-8520-FEDC76AB6E25}" srcOrd="2" destOrd="0" parTransId="{9E448ABC-EF6E-44C7-9EAF-5EE2D48D0BC0}" sibTransId="{9E977DC5-E316-4CDA-9C9F-B16C436EEC83}"/>
    <dgm:cxn modelId="{42BD9FBF-8742-4337-8090-F1F1D4BBCA71}" type="presOf" srcId="{9E977DC5-E316-4CDA-9C9F-B16C436EEC83}" destId="{EFDC5E16-A48A-4F51-A633-9ED39BA97DA2}" srcOrd="0" destOrd="0" presId="urn:microsoft.com/office/officeart/2005/8/layout/vProcess5"/>
    <dgm:cxn modelId="{0ECC8BEC-3D30-48C7-9E29-9CC59BB4D093}" type="presOf" srcId="{E7BE494A-CEB9-4732-8C24-BE42DE57A042}" destId="{96D45AC9-55D9-497F-8994-1CC676B5C58C}" srcOrd="0" destOrd="0" presId="urn:microsoft.com/office/officeart/2005/8/layout/vProcess5"/>
    <dgm:cxn modelId="{6A0CAD02-9578-4484-B68F-663B5C3BB6DE}" srcId="{795CAF41-7C02-4F74-B899-CC5AC4C4535E}" destId="{E7BE494A-CEB9-4732-8C24-BE42DE57A042}" srcOrd="3" destOrd="0" parTransId="{0B0B237F-6471-4503-AB82-2A8A84D9FA86}" sibTransId="{35CD938E-7289-460A-8288-0DC045FAB3ED}"/>
    <dgm:cxn modelId="{F6ADF8F2-D729-43A1-8B06-4616F0775E5C}" type="presOf" srcId="{E7BE494A-CEB9-4732-8C24-BE42DE57A042}" destId="{17FD569A-1190-43DA-821A-046BADC3F098}" srcOrd="1" destOrd="0" presId="urn:microsoft.com/office/officeart/2005/8/layout/vProcess5"/>
    <dgm:cxn modelId="{C3A4DD54-DF61-4191-BEFA-2A673301A5D1}" srcId="{795CAF41-7C02-4F74-B899-CC5AC4C4535E}" destId="{0E450CD4-CF36-403D-97DD-1F182B3B846C}" srcOrd="1" destOrd="0" parTransId="{3A4A284B-EBFF-4CA8-977D-22DE3E10567F}" sibTransId="{5A76DF3D-0BEE-4FA5-B7FE-E14288F1F810}"/>
    <dgm:cxn modelId="{1A01553D-1014-448F-9FF3-1A7A4C8950D2}" type="presOf" srcId="{795CAF41-7C02-4F74-B899-CC5AC4C4535E}" destId="{9B9AEFC5-D728-4D8C-9F32-297D109AD0C2}" srcOrd="0" destOrd="0" presId="urn:microsoft.com/office/officeart/2005/8/layout/vProcess5"/>
    <dgm:cxn modelId="{F530FF77-7D03-451B-A90A-871C80726BD4}" type="presOf" srcId="{5A76DF3D-0BEE-4FA5-B7FE-E14288F1F810}" destId="{9670E3E6-C6A8-4699-93FE-C85B3740A26C}" srcOrd="0" destOrd="0" presId="urn:microsoft.com/office/officeart/2005/8/layout/vProcess5"/>
    <dgm:cxn modelId="{779E9002-24F6-4107-84FE-9B95051160CD}" type="presOf" srcId="{95B7E37B-9E33-48AA-8679-5B2E5CE6DD0E}" destId="{BCBB0FF7-C701-42FD-8127-96C4FBAE5911}" srcOrd="0" destOrd="0" presId="urn:microsoft.com/office/officeart/2005/8/layout/vProcess5"/>
    <dgm:cxn modelId="{F2A94B20-347B-4810-B4A6-719F5C3352C7}" srcId="{795CAF41-7C02-4F74-B899-CC5AC4C4535E}" destId="{95B7E37B-9E33-48AA-8679-5B2E5CE6DD0E}" srcOrd="0" destOrd="0" parTransId="{8B0EE80D-6D0B-4117-AA87-1B679B023966}" sibTransId="{564C1E7E-2B54-4BC4-BFA8-6B8A6B8E1825}"/>
    <dgm:cxn modelId="{45CC887E-20B7-4A69-BD2C-D31AB2FDED31}" type="presParOf" srcId="{9B9AEFC5-D728-4D8C-9F32-297D109AD0C2}" destId="{AC73880B-1986-423B-8F7C-FD2BCF64C310}" srcOrd="0" destOrd="0" presId="urn:microsoft.com/office/officeart/2005/8/layout/vProcess5"/>
    <dgm:cxn modelId="{225C170D-FC7C-40AA-AD19-2E6FA45EAD87}" type="presParOf" srcId="{9B9AEFC5-D728-4D8C-9F32-297D109AD0C2}" destId="{BCBB0FF7-C701-42FD-8127-96C4FBAE5911}" srcOrd="1" destOrd="0" presId="urn:microsoft.com/office/officeart/2005/8/layout/vProcess5"/>
    <dgm:cxn modelId="{F04A9E72-4584-4A2F-A570-0C38FE3E7379}" type="presParOf" srcId="{9B9AEFC5-D728-4D8C-9F32-297D109AD0C2}" destId="{0B064BF1-2375-4468-90E1-181118322455}" srcOrd="2" destOrd="0" presId="urn:microsoft.com/office/officeart/2005/8/layout/vProcess5"/>
    <dgm:cxn modelId="{CC8EA7CC-4F05-46E2-9E7F-6952119103D0}" type="presParOf" srcId="{9B9AEFC5-D728-4D8C-9F32-297D109AD0C2}" destId="{15783C12-C12C-4E9B-BFD2-63933002C314}" srcOrd="3" destOrd="0" presId="urn:microsoft.com/office/officeart/2005/8/layout/vProcess5"/>
    <dgm:cxn modelId="{9094878D-41E8-4720-863A-0B8F0F2976F1}" type="presParOf" srcId="{9B9AEFC5-D728-4D8C-9F32-297D109AD0C2}" destId="{96D45AC9-55D9-497F-8994-1CC676B5C58C}" srcOrd="4" destOrd="0" presId="urn:microsoft.com/office/officeart/2005/8/layout/vProcess5"/>
    <dgm:cxn modelId="{5758FE2F-D86D-43EB-BD75-F2259F1553FF}" type="presParOf" srcId="{9B9AEFC5-D728-4D8C-9F32-297D109AD0C2}" destId="{4A8EAD3D-D5EF-4155-8F54-0C7BB1E40736}" srcOrd="5" destOrd="0" presId="urn:microsoft.com/office/officeart/2005/8/layout/vProcess5"/>
    <dgm:cxn modelId="{CB861247-7533-446F-BEDF-A99793036577}" type="presParOf" srcId="{9B9AEFC5-D728-4D8C-9F32-297D109AD0C2}" destId="{9670E3E6-C6A8-4699-93FE-C85B3740A26C}" srcOrd="6" destOrd="0" presId="urn:microsoft.com/office/officeart/2005/8/layout/vProcess5"/>
    <dgm:cxn modelId="{A520CF41-4ECE-497B-8B68-C3F4AE1DA5AB}" type="presParOf" srcId="{9B9AEFC5-D728-4D8C-9F32-297D109AD0C2}" destId="{EFDC5E16-A48A-4F51-A633-9ED39BA97DA2}" srcOrd="7" destOrd="0" presId="urn:microsoft.com/office/officeart/2005/8/layout/vProcess5"/>
    <dgm:cxn modelId="{17971377-8B44-48FE-B1DD-4F8DEE5FE598}" type="presParOf" srcId="{9B9AEFC5-D728-4D8C-9F32-297D109AD0C2}" destId="{4C05154E-907A-4969-A96B-75CCBC37C310}" srcOrd="8" destOrd="0" presId="urn:microsoft.com/office/officeart/2005/8/layout/vProcess5"/>
    <dgm:cxn modelId="{EE88CDA2-A757-44F7-9C3B-C49DD034DA67}" type="presParOf" srcId="{9B9AEFC5-D728-4D8C-9F32-297D109AD0C2}" destId="{8E7CA87C-522A-434E-8B91-3EE3EAF7AEA2}" srcOrd="9" destOrd="0" presId="urn:microsoft.com/office/officeart/2005/8/layout/vProcess5"/>
    <dgm:cxn modelId="{4635B8A4-A085-4EAA-B688-89DFD92F50E7}" type="presParOf" srcId="{9B9AEFC5-D728-4D8C-9F32-297D109AD0C2}" destId="{4BBBD33C-6421-4CE3-8E68-E0DC32A53805}" srcOrd="10" destOrd="0" presId="urn:microsoft.com/office/officeart/2005/8/layout/vProcess5"/>
    <dgm:cxn modelId="{FCA4BA6E-D384-46BD-B856-3CE168A9D466}" type="presParOf" srcId="{9B9AEFC5-D728-4D8C-9F32-297D109AD0C2}" destId="{17FD569A-1190-43DA-821A-046BADC3F098}"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BB0FF7-C701-42FD-8127-96C4FBAE5911}">
      <dsp:nvSpPr>
        <dsp:cNvPr id="0" name=""/>
        <dsp:cNvSpPr/>
      </dsp:nvSpPr>
      <dsp:spPr>
        <a:xfrm>
          <a:off x="0" y="0"/>
          <a:ext cx="4841774" cy="904825"/>
        </a:xfrm>
        <a:prstGeom prst="roundRect">
          <a:avLst>
            <a:gd name="adj" fmla="val 10000"/>
          </a:avLst>
        </a:prstGeom>
        <a:solidFill>
          <a:srgbClr val="13416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en-US" sz="3500" kern="1200" dirty="0" smtClean="0">
              <a:latin typeface="Century Gothic" panose="020B0502020202020204" pitchFamily="34" charset="0"/>
            </a:rPr>
            <a:t>Message</a:t>
          </a:r>
          <a:endParaRPr lang="en-US" sz="3500" kern="1200" dirty="0">
            <a:latin typeface="Century Gothic" panose="020B0502020202020204" pitchFamily="34" charset="0"/>
          </a:endParaRPr>
        </a:p>
      </dsp:txBody>
      <dsp:txXfrm>
        <a:off x="26501" y="26501"/>
        <a:ext cx="3788940" cy="851823"/>
      </dsp:txXfrm>
    </dsp:sp>
    <dsp:sp modelId="{0B064BF1-2375-4468-90E1-181118322455}">
      <dsp:nvSpPr>
        <dsp:cNvPr id="0" name=""/>
        <dsp:cNvSpPr/>
      </dsp:nvSpPr>
      <dsp:spPr>
        <a:xfrm>
          <a:off x="405498" y="1069339"/>
          <a:ext cx="4841774" cy="904825"/>
        </a:xfrm>
        <a:prstGeom prst="roundRect">
          <a:avLst>
            <a:gd name="adj" fmla="val 10000"/>
          </a:avLst>
        </a:prstGeom>
        <a:solidFill>
          <a:srgbClr val="13416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en-US" sz="3500" kern="1200" dirty="0" smtClean="0">
              <a:latin typeface="Century Gothic" panose="020B0502020202020204" pitchFamily="34" charset="0"/>
            </a:rPr>
            <a:t>Mock-ups</a:t>
          </a:r>
          <a:endParaRPr lang="en-US" sz="3500" kern="1200" dirty="0">
            <a:latin typeface="Century Gothic" panose="020B0502020202020204" pitchFamily="34" charset="0"/>
          </a:endParaRPr>
        </a:p>
      </dsp:txBody>
      <dsp:txXfrm>
        <a:off x="431999" y="1095840"/>
        <a:ext cx="3795137" cy="851823"/>
      </dsp:txXfrm>
    </dsp:sp>
    <dsp:sp modelId="{15783C12-C12C-4E9B-BFD2-63933002C314}">
      <dsp:nvSpPr>
        <dsp:cNvPr id="0" name=""/>
        <dsp:cNvSpPr/>
      </dsp:nvSpPr>
      <dsp:spPr>
        <a:xfrm>
          <a:off x="804944" y="2138678"/>
          <a:ext cx="4841774" cy="904825"/>
        </a:xfrm>
        <a:prstGeom prst="roundRect">
          <a:avLst>
            <a:gd name="adj" fmla="val 10000"/>
          </a:avLst>
        </a:prstGeom>
        <a:solidFill>
          <a:srgbClr val="13416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en-US" sz="3500" kern="1200" dirty="0" smtClean="0">
              <a:latin typeface="Century Gothic" panose="020B0502020202020204" pitchFamily="34" charset="0"/>
            </a:rPr>
            <a:t>Materials</a:t>
          </a:r>
          <a:endParaRPr lang="en-US" sz="3500" kern="1200" dirty="0">
            <a:latin typeface="Century Gothic" panose="020B0502020202020204" pitchFamily="34" charset="0"/>
          </a:endParaRPr>
        </a:p>
      </dsp:txBody>
      <dsp:txXfrm>
        <a:off x="831445" y="2165179"/>
        <a:ext cx="3801189" cy="851823"/>
      </dsp:txXfrm>
    </dsp:sp>
    <dsp:sp modelId="{96D45AC9-55D9-497F-8994-1CC676B5C58C}">
      <dsp:nvSpPr>
        <dsp:cNvPr id="0" name=""/>
        <dsp:cNvSpPr/>
      </dsp:nvSpPr>
      <dsp:spPr>
        <a:xfrm>
          <a:off x="1210443" y="3208017"/>
          <a:ext cx="4841774" cy="904825"/>
        </a:xfrm>
        <a:prstGeom prst="roundRect">
          <a:avLst>
            <a:gd name="adj" fmla="val 10000"/>
          </a:avLst>
        </a:prstGeom>
        <a:solidFill>
          <a:srgbClr val="13416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en-US" sz="3500" kern="1200" dirty="0" smtClean="0">
              <a:latin typeface="Century Gothic" panose="020B0502020202020204" pitchFamily="34" charset="0"/>
            </a:rPr>
            <a:t>Make it happen</a:t>
          </a:r>
          <a:endParaRPr lang="en-US" sz="3500" kern="1200" dirty="0">
            <a:latin typeface="Century Gothic" panose="020B0502020202020204" pitchFamily="34" charset="0"/>
          </a:endParaRPr>
        </a:p>
      </dsp:txBody>
      <dsp:txXfrm>
        <a:off x="1236944" y="3234518"/>
        <a:ext cx="3795137" cy="851823"/>
      </dsp:txXfrm>
    </dsp:sp>
    <dsp:sp modelId="{4A8EAD3D-D5EF-4155-8F54-0C7BB1E40736}">
      <dsp:nvSpPr>
        <dsp:cNvPr id="0" name=""/>
        <dsp:cNvSpPr/>
      </dsp:nvSpPr>
      <dsp:spPr>
        <a:xfrm>
          <a:off x="4253637" y="693014"/>
          <a:ext cx="588136" cy="58813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a:p>
      </dsp:txBody>
      <dsp:txXfrm>
        <a:off x="4385968" y="693014"/>
        <a:ext cx="323474" cy="442572"/>
      </dsp:txXfrm>
    </dsp:sp>
    <dsp:sp modelId="{9670E3E6-C6A8-4699-93FE-C85B3740A26C}">
      <dsp:nvSpPr>
        <dsp:cNvPr id="0" name=""/>
        <dsp:cNvSpPr/>
      </dsp:nvSpPr>
      <dsp:spPr>
        <a:xfrm>
          <a:off x="4659136" y="1762353"/>
          <a:ext cx="588136" cy="58813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a:p>
      </dsp:txBody>
      <dsp:txXfrm>
        <a:off x="4791467" y="1762353"/>
        <a:ext cx="323474" cy="442572"/>
      </dsp:txXfrm>
    </dsp:sp>
    <dsp:sp modelId="{EFDC5E16-A48A-4F51-A633-9ED39BA97DA2}">
      <dsp:nvSpPr>
        <dsp:cNvPr id="0" name=""/>
        <dsp:cNvSpPr/>
      </dsp:nvSpPr>
      <dsp:spPr>
        <a:xfrm>
          <a:off x="5058582" y="2831692"/>
          <a:ext cx="588136" cy="58813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a:p>
      </dsp:txBody>
      <dsp:txXfrm>
        <a:off x="5190913" y="2831692"/>
        <a:ext cx="323474" cy="44257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AF0E4D-AAB2-4329-ABB5-96CAB30EB263}" type="datetimeFigureOut">
              <a:rPr lang="en-US" smtClean="0"/>
              <a:t>1/5/2018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5309C0-9A7B-4D80-9D62-23D5F376A30C}" type="slidenum">
              <a:rPr lang="en-US" smtClean="0"/>
              <a:t>‹#›</a:t>
            </a:fld>
            <a:endParaRPr lang="en-US"/>
          </a:p>
        </p:txBody>
      </p:sp>
    </p:spTree>
    <p:extLst>
      <p:ext uri="{BB962C8B-B14F-4D97-AF65-F5344CB8AC3E}">
        <p14:creationId xmlns:p14="http://schemas.microsoft.com/office/powerpoint/2010/main" val="3593778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5309C0-9A7B-4D80-9D62-23D5F376A30C}" type="slidenum">
              <a:rPr lang="en-US" smtClean="0"/>
              <a:t>1</a:t>
            </a:fld>
            <a:endParaRPr lang="en-US"/>
          </a:p>
        </p:txBody>
      </p:sp>
    </p:spTree>
    <p:extLst>
      <p:ext uri="{BB962C8B-B14F-4D97-AF65-F5344CB8AC3E}">
        <p14:creationId xmlns:p14="http://schemas.microsoft.com/office/powerpoint/2010/main" val="1648713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5309C0-9A7B-4D80-9D62-23D5F376A30C}" type="slidenum">
              <a:rPr lang="en-US" smtClean="0"/>
              <a:t>10</a:t>
            </a:fld>
            <a:endParaRPr lang="en-US"/>
          </a:p>
        </p:txBody>
      </p:sp>
    </p:spTree>
    <p:extLst>
      <p:ext uri="{BB962C8B-B14F-4D97-AF65-F5344CB8AC3E}">
        <p14:creationId xmlns:p14="http://schemas.microsoft.com/office/powerpoint/2010/main" val="3864358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lang="en" baseline="0" dirty="0" smtClean="0"/>
          </a:p>
        </p:txBody>
      </p:sp>
    </p:spTree>
    <p:extLst>
      <p:ext uri="{BB962C8B-B14F-4D97-AF65-F5344CB8AC3E}">
        <p14:creationId xmlns:p14="http://schemas.microsoft.com/office/powerpoint/2010/main" val="928076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smtClean="0"/>
          </a:p>
        </p:txBody>
      </p:sp>
    </p:spTree>
    <p:extLst>
      <p:ext uri="{BB962C8B-B14F-4D97-AF65-F5344CB8AC3E}">
        <p14:creationId xmlns:p14="http://schemas.microsoft.com/office/powerpoint/2010/main" val="3877314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1308464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lang="en-US" dirty="0" smtClean="0"/>
          </a:p>
        </p:txBody>
      </p:sp>
    </p:spTree>
    <p:extLst>
      <p:ext uri="{BB962C8B-B14F-4D97-AF65-F5344CB8AC3E}">
        <p14:creationId xmlns:p14="http://schemas.microsoft.com/office/powerpoint/2010/main" val="3956159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Tree>
    <p:extLst>
      <p:ext uri="{BB962C8B-B14F-4D97-AF65-F5344CB8AC3E}">
        <p14:creationId xmlns:p14="http://schemas.microsoft.com/office/powerpoint/2010/main" val="3979074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lang="en" dirty="0" smtClean="0"/>
          </a:p>
        </p:txBody>
      </p:sp>
    </p:spTree>
    <p:extLst>
      <p:ext uri="{BB962C8B-B14F-4D97-AF65-F5344CB8AC3E}">
        <p14:creationId xmlns:p14="http://schemas.microsoft.com/office/powerpoint/2010/main" val="2278439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5309C0-9A7B-4D80-9D62-23D5F376A30C}" type="slidenum">
              <a:rPr lang="en-US" smtClean="0"/>
              <a:t>17</a:t>
            </a:fld>
            <a:endParaRPr lang="en-US"/>
          </a:p>
        </p:txBody>
      </p:sp>
    </p:spTree>
    <p:extLst>
      <p:ext uri="{BB962C8B-B14F-4D97-AF65-F5344CB8AC3E}">
        <p14:creationId xmlns:p14="http://schemas.microsoft.com/office/powerpoint/2010/main" val="1274538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Tree>
    <p:extLst>
      <p:ext uri="{BB962C8B-B14F-4D97-AF65-F5344CB8AC3E}">
        <p14:creationId xmlns:p14="http://schemas.microsoft.com/office/powerpoint/2010/main" val="4220470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smtClean="0"/>
          </a:p>
        </p:txBody>
      </p:sp>
    </p:spTree>
    <p:extLst>
      <p:ext uri="{BB962C8B-B14F-4D97-AF65-F5344CB8AC3E}">
        <p14:creationId xmlns:p14="http://schemas.microsoft.com/office/powerpoint/2010/main" val="219397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5309C0-9A7B-4D80-9D62-23D5F376A30C}" type="slidenum">
              <a:rPr lang="en-US" smtClean="0"/>
              <a:t>2</a:t>
            </a:fld>
            <a:endParaRPr lang="en-US"/>
          </a:p>
        </p:txBody>
      </p:sp>
    </p:spTree>
    <p:extLst>
      <p:ext uri="{BB962C8B-B14F-4D97-AF65-F5344CB8AC3E}">
        <p14:creationId xmlns:p14="http://schemas.microsoft.com/office/powerpoint/2010/main" val="3979859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lang="en-US" dirty="0" smtClean="0"/>
          </a:p>
        </p:txBody>
      </p:sp>
    </p:spTree>
    <p:extLst>
      <p:ext uri="{BB962C8B-B14F-4D97-AF65-F5344CB8AC3E}">
        <p14:creationId xmlns:p14="http://schemas.microsoft.com/office/powerpoint/2010/main" val="651363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1770172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smtClean="0"/>
          </a:p>
        </p:txBody>
      </p:sp>
    </p:spTree>
    <p:extLst>
      <p:ext uri="{BB962C8B-B14F-4D97-AF65-F5344CB8AC3E}">
        <p14:creationId xmlns:p14="http://schemas.microsoft.com/office/powerpoint/2010/main" val="2950596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 dirty="0" smtClean="0"/>
          </a:p>
        </p:txBody>
      </p:sp>
    </p:spTree>
    <p:extLst>
      <p:ext uri="{BB962C8B-B14F-4D97-AF65-F5344CB8AC3E}">
        <p14:creationId xmlns:p14="http://schemas.microsoft.com/office/powerpoint/2010/main" val="1533104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21984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baseline="0" dirty="0" smtClean="0"/>
          </a:p>
        </p:txBody>
      </p:sp>
    </p:spTree>
    <p:extLst>
      <p:ext uri="{BB962C8B-B14F-4D97-AF65-F5344CB8AC3E}">
        <p14:creationId xmlns:p14="http://schemas.microsoft.com/office/powerpoint/2010/main" val="848914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79874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5309C0-9A7B-4D80-9D62-23D5F376A30C}" type="slidenum">
              <a:rPr lang="en-US" smtClean="0"/>
              <a:t>27</a:t>
            </a:fld>
            <a:endParaRPr lang="en-US"/>
          </a:p>
        </p:txBody>
      </p:sp>
    </p:spTree>
    <p:extLst>
      <p:ext uri="{BB962C8B-B14F-4D97-AF65-F5344CB8AC3E}">
        <p14:creationId xmlns:p14="http://schemas.microsoft.com/office/powerpoint/2010/main" val="4178270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E5309C0-9A7B-4D80-9D62-23D5F376A30C}" type="slidenum">
              <a:rPr lang="en-US" smtClean="0"/>
              <a:t>3</a:t>
            </a:fld>
            <a:endParaRPr lang="en-US"/>
          </a:p>
        </p:txBody>
      </p:sp>
    </p:spTree>
    <p:extLst>
      <p:ext uri="{BB962C8B-B14F-4D97-AF65-F5344CB8AC3E}">
        <p14:creationId xmlns:p14="http://schemas.microsoft.com/office/powerpoint/2010/main" val="783561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 sz="1000" baseline="0" dirty="0" smtClean="0"/>
          </a:p>
        </p:txBody>
      </p:sp>
    </p:spTree>
    <p:extLst>
      <p:ext uri="{BB962C8B-B14F-4D97-AF65-F5344CB8AC3E}">
        <p14:creationId xmlns:p14="http://schemas.microsoft.com/office/powerpoint/2010/main" val="706387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 baseline="0" dirty="0" smtClean="0"/>
          </a:p>
        </p:txBody>
      </p:sp>
    </p:spTree>
    <p:extLst>
      <p:ext uri="{BB962C8B-B14F-4D97-AF65-F5344CB8AC3E}">
        <p14:creationId xmlns:p14="http://schemas.microsoft.com/office/powerpoint/2010/main" val="171712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smtClean="0"/>
          </a:p>
        </p:txBody>
      </p:sp>
    </p:spTree>
    <p:extLst>
      <p:ext uri="{BB962C8B-B14F-4D97-AF65-F5344CB8AC3E}">
        <p14:creationId xmlns:p14="http://schemas.microsoft.com/office/powerpoint/2010/main" val="3080593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baseline="0" dirty="0" smtClean="0"/>
          </a:p>
        </p:txBody>
      </p:sp>
    </p:spTree>
    <p:extLst>
      <p:ext uri="{BB962C8B-B14F-4D97-AF65-F5344CB8AC3E}">
        <p14:creationId xmlns:p14="http://schemas.microsoft.com/office/powerpoint/2010/main" val="1778149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E5309C0-9A7B-4D80-9D62-23D5F376A30C}" type="slidenum">
              <a:rPr lang="en-US" smtClean="0"/>
              <a:t>8</a:t>
            </a:fld>
            <a:endParaRPr lang="en-US"/>
          </a:p>
        </p:txBody>
      </p:sp>
    </p:spTree>
    <p:extLst>
      <p:ext uri="{BB962C8B-B14F-4D97-AF65-F5344CB8AC3E}">
        <p14:creationId xmlns:p14="http://schemas.microsoft.com/office/powerpoint/2010/main" val="2010252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Tree>
    <p:extLst>
      <p:ext uri="{BB962C8B-B14F-4D97-AF65-F5344CB8AC3E}">
        <p14:creationId xmlns:p14="http://schemas.microsoft.com/office/powerpoint/2010/main" val="17765703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b="64870"/>
          <a:stretch/>
        </p:blipFill>
        <p:spPr>
          <a:xfrm rot="10800000">
            <a:off x="0" y="2407389"/>
            <a:ext cx="12192000" cy="196959"/>
          </a:xfrm>
          <a:prstGeom prst="rect">
            <a:avLst/>
          </a:prstGeom>
        </p:spPr>
      </p:pic>
      <p:sp>
        <p:nvSpPr>
          <p:cNvPr id="30" name="Rectangle 29"/>
          <p:cNvSpPr/>
          <p:nvPr userDrawn="1"/>
        </p:nvSpPr>
        <p:spPr>
          <a:xfrm>
            <a:off x="0" y="0"/>
            <a:ext cx="12192000" cy="2408758"/>
          </a:xfrm>
          <a:prstGeom prst="rect">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86521" y="788406"/>
            <a:ext cx="10047643" cy="1229100"/>
          </a:xfrm>
          <a:noFill/>
        </p:spPr>
        <p:txBody>
          <a:bodyPr anchor="b">
            <a:normAutofit/>
          </a:bodyPr>
          <a:lstStyle>
            <a:lvl1pPr algn="ctr">
              <a:defRPr sz="5400" kern="1200" spc="800" baseline="0">
                <a:solidFill>
                  <a:schemeClr val="bg1"/>
                </a:solidFill>
                <a:latin typeface="Century Gothic" panose="020B0502020202020204" pitchFamily="34" charset="0"/>
              </a:defRPr>
            </a:lvl1pPr>
          </a:lstStyle>
          <a:p>
            <a:r>
              <a:rPr lang="en-US" dirty="0" smtClean="0"/>
              <a:t>This is a Title</a:t>
            </a:r>
            <a:endParaRPr lang="en-US" dirty="0"/>
          </a:p>
        </p:txBody>
      </p:sp>
      <p:sp>
        <p:nvSpPr>
          <p:cNvPr id="3" name="Subtitle 2"/>
          <p:cNvSpPr>
            <a:spLocks noGrp="1"/>
          </p:cNvSpPr>
          <p:nvPr>
            <p:ph type="subTitle" idx="1" hasCustomPrompt="1"/>
          </p:nvPr>
        </p:nvSpPr>
        <p:spPr>
          <a:xfrm>
            <a:off x="3265469" y="2604349"/>
            <a:ext cx="5661060" cy="1655762"/>
          </a:xfrm>
        </p:spPr>
        <p:txBody>
          <a:bodyPr/>
          <a:lstStyle>
            <a:lvl1pPr marL="0" indent="0" algn="ctr">
              <a:buNone/>
              <a:defRPr sz="2400" baseline="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This is not a very subtle subtitle. But it is, in fact, a subtitle.</a:t>
            </a:r>
            <a:endParaRPr lang="en-US" dirty="0"/>
          </a:p>
        </p:txBody>
      </p:sp>
      <p:sp>
        <p:nvSpPr>
          <p:cNvPr id="5" name="Footer Placeholder 4"/>
          <p:cNvSpPr>
            <a:spLocks noGrp="1"/>
          </p:cNvSpPr>
          <p:nvPr>
            <p:ph type="ftr" sz="quarter" idx="11"/>
          </p:nvPr>
        </p:nvSpPr>
        <p:spPr/>
        <p:txBody>
          <a:bodyPr/>
          <a:lstStyle/>
          <a:p>
            <a:r>
              <a:rPr lang="en-US" dirty="0" smtClean="0"/>
              <a:t>This is where your footer goes.</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26911" y="4624733"/>
            <a:ext cx="1338177" cy="1354142"/>
          </a:xfrm>
          <a:prstGeom prst="rect">
            <a:avLst/>
          </a:prstGeom>
        </p:spPr>
      </p:pic>
    </p:spTree>
    <p:extLst>
      <p:ext uri="{BB962C8B-B14F-4D97-AF65-F5344CB8AC3E}">
        <p14:creationId xmlns:p14="http://schemas.microsoft.com/office/powerpoint/2010/main" val="393475118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4221" y="365126"/>
            <a:ext cx="10668245" cy="633484"/>
          </a:xfrm>
        </p:spPr>
        <p:txBody>
          <a:bodyPr>
            <a:normAutofit/>
          </a:bodyPr>
          <a:lstStyle>
            <a:lvl1pPr>
              <a:defRPr sz="3200" baseline="0">
                <a:solidFill>
                  <a:srgbClr val="13416C"/>
                </a:solidFill>
              </a:defRPr>
            </a:lvl1pPr>
          </a:lstStyle>
          <a:p>
            <a:r>
              <a:rPr lang="en-US" dirty="0" err="1" smtClean="0"/>
              <a:t>Woah</a:t>
            </a:r>
            <a:r>
              <a:rPr lang="en-US" dirty="0" smtClean="0"/>
              <a:t> Wait</a:t>
            </a:r>
            <a:endParaRPr lang="en-US" dirty="0"/>
          </a:p>
        </p:txBody>
      </p:sp>
      <p:sp>
        <p:nvSpPr>
          <p:cNvPr id="3" name="Vertical Text Placeholder 2"/>
          <p:cNvSpPr>
            <a:spLocks noGrp="1"/>
          </p:cNvSpPr>
          <p:nvPr>
            <p:ph type="body" orient="vert" idx="1" hasCustomPrompt="1"/>
          </p:nvPr>
        </p:nvSpPr>
        <p:spPr>
          <a:xfrm>
            <a:off x="764221" y="1044329"/>
            <a:ext cx="10668245" cy="5081788"/>
          </a:xfrm>
        </p:spPr>
        <p:txBody>
          <a:bodyPr vert="eaVert"/>
          <a:lstStyle>
            <a:lvl1pPr>
              <a:defRPr baseline="0"/>
            </a:lvl1pPr>
            <a:lvl2pPr>
              <a:defRPr/>
            </a:lvl2pPr>
            <a:lvl3pPr>
              <a:defRPr/>
            </a:lvl3pPr>
            <a:lvl4pPr>
              <a:defRPr/>
            </a:lvl4pPr>
            <a:lvl5pPr>
              <a:defRPr baseline="0"/>
            </a:lvl5pPr>
          </a:lstStyle>
          <a:p>
            <a:pPr lvl="0"/>
            <a:r>
              <a:rPr lang="en-US" dirty="0" smtClean="0"/>
              <a:t>OH NO</a:t>
            </a:r>
          </a:p>
          <a:p>
            <a:pPr lvl="1"/>
            <a:r>
              <a:rPr lang="en-US" dirty="0" smtClean="0"/>
              <a:t>WHY IS EVERYTHING SIDEWAYS</a:t>
            </a:r>
          </a:p>
          <a:p>
            <a:pPr lvl="2"/>
            <a:r>
              <a:rPr lang="en-US" dirty="0" smtClean="0"/>
              <a:t>OH JEEZE SOMEONE HELP</a:t>
            </a:r>
          </a:p>
          <a:p>
            <a:pPr lvl="3"/>
            <a:r>
              <a:rPr lang="en-US" dirty="0" smtClean="0"/>
              <a:t>AAAAAAA</a:t>
            </a:r>
          </a:p>
          <a:p>
            <a:pPr lvl="4"/>
            <a:r>
              <a:rPr lang="en-US" dirty="0" smtClean="0"/>
              <a:t>ISAAC NEWTON WAS WROOOOOONG</a:t>
            </a:r>
            <a:endParaRPr lang="en-US" dirty="0"/>
          </a:p>
        </p:txBody>
      </p:sp>
      <p:sp>
        <p:nvSpPr>
          <p:cNvPr id="5" name="Footer Placeholder 4"/>
          <p:cNvSpPr>
            <a:spLocks noGrp="1"/>
          </p:cNvSpPr>
          <p:nvPr>
            <p:ph type="ftr" sz="quarter" idx="11"/>
          </p:nvPr>
        </p:nvSpPr>
        <p:spPr/>
        <p:txBody>
          <a:bodyPr/>
          <a:lstStyle/>
          <a:p>
            <a:r>
              <a:rPr lang="en-US" dirty="0" smtClean="0"/>
              <a:t>This is where your footer goes</a:t>
            </a:r>
          </a:p>
        </p:txBody>
      </p:sp>
      <p:grpSp>
        <p:nvGrpSpPr>
          <p:cNvPr id="11" name="Group 10"/>
          <p:cNvGrpSpPr/>
          <p:nvPr userDrawn="1"/>
        </p:nvGrpSpPr>
        <p:grpSpPr>
          <a:xfrm>
            <a:off x="-40395" y="978947"/>
            <a:ext cx="12263351" cy="52134"/>
            <a:chOff x="-651448" y="1830457"/>
            <a:chExt cx="12005248" cy="46687"/>
          </a:xfrm>
        </p:grpSpPr>
        <p:sp>
          <p:nvSpPr>
            <p:cNvPr id="12" name="Parallelogram 11"/>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p:cNvSpPr/>
            <p:nvPr userDrawn="1"/>
          </p:nvSpPr>
          <p:spPr>
            <a:xfrm>
              <a:off x="2424057" y="1831425"/>
              <a:ext cx="8929743" cy="45719"/>
            </a:xfrm>
            <a:prstGeom prst="parallelogram">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92763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cxnSp>
        <p:nvCxnSpPr>
          <p:cNvPr id="21" name="Shape 21"/>
          <p:cNvCxnSpPr/>
          <p:nvPr/>
        </p:nvCxnSpPr>
        <p:spPr>
          <a:xfrm>
            <a:off x="656749" y="1680377"/>
            <a:ext cx="566400" cy="0"/>
          </a:xfrm>
          <a:prstGeom prst="straightConnector1">
            <a:avLst/>
          </a:prstGeom>
          <a:noFill/>
          <a:ln w="38100" cap="flat" cmpd="sng">
            <a:solidFill>
              <a:schemeClr val="accent4"/>
            </a:solidFill>
            <a:prstDash val="solid"/>
            <a:round/>
            <a:headEnd type="none" w="med" len="med"/>
            <a:tailEnd type="none" w="med" len="med"/>
          </a:ln>
        </p:spPr>
      </p:cxnSp>
      <p:sp>
        <p:nvSpPr>
          <p:cNvPr id="22" name="Shape 22"/>
          <p:cNvSpPr txBox="1">
            <a:spLocks noGrp="1"/>
          </p:cNvSpPr>
          <p:nvPr>
            <p:ph type="title"/>
          </p:nvPr>
        </p:nvSpPr>
        <p:spPr>
          <a:xfrm>
            <a:off x="517200" y="610700"/>
            <a:ext cx="11157600" cy="9148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body" idx="1"/>
          </p:nvPr>
        </p:nvSpPr>
        <p:spPr>
          <a:xfrm>
            <a:off x="517200" y="1986432"/>
            <a:ext cx="11157600" cy="410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4" name="Shape 24"/>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4280618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613821"/>
          </a:xfrm>
        </p:spPr>
        <p:txBody>
          <a:bodyPr>
            <a:normAutofit/>
          </a:bodyPr>
          <a:lstStyle>
            <a:lvl1pPr>
              <a:defRPr sz="3200">
                <a:solidFill>
                  <a:srgbClr val="13416C"/>
                </a:solidFill>
              </a:defRPr>
            </a:lvl1pPr>
          </a:lstStyle>
          <a:p>
            <a:r>
              <a:rPr lang="en-US" dirty="0" smtClean="0"/>
              <a:t>Slide Title</a:t>
            </a:r>
            <a:endParaRPr lang="en-US" dirty="0"/>
          </a:p>
        </p:txBody>
      </p:sp>
      <p:sp>
        <p:nvSpPr>
          <p:cNvPr id="3" name="Content Placeholder 2"/>
          <p:cNvSpPr>
            <a:spLocks noGrp="1"/>
          </p:cNvSpPr>
          <p:nvPr>
            <p:ph idx="1" hasCustomPrompt="1"/>
          </p:nvPr>
        </p:nvSpPr>
        <p:spPr>
          <a:xfrm>
            <a:off x="838200" y="1183341"/>
            <a:ext cx="10515600" cy="4993622"/>
          </a:xfrm>
        </p:spPr>
        <p:txBody>
          <a:bodyPr/>
          <a:lstStyle>
            <a:lvl1pPr>
              <a:defRPr/>
            </a:lvl1pPr>
            <a:lvl2pPr>
              <a:defRPr/>
            </a:lvl2pPr>
            <a:lvl3pPr>
              <a:defRPr/>
            </a:lvl3pPr>
            <a:lvl4pPr>
              <a:defRPr baseline="0"/>
            </a:lvl4pPr>
            <a:lvl5pPr>
              <a:defRPr/>
            </a:lvl5pPr>
          </a:lstStyle>
          <a:p>
            <a:pPr lvl="0"/>
            <a:r>
              <a:rPr lang="en-US" dirty="0" smtClean="0"/>
              <a:t>Slide content</a:t>
            </a:r>
          </a:p>
          <a:p>
            <a:pPr lvl="1"/>
            <a:r>
              <a:rPr lang="en-US" dirty="0" smtClean="0"/>
              <a:t>More slide content</a:t>
            </a:r>
          </a:p>
          <a:p>
            <a:pPr lvl="2"/>
            <a:r>
              <a:rPr lang="en-US" dirty="0" smtClean="0"/>
              <a:t>Even more slide content?</a:t>
            </a:r>
          </a:p>
          <a:p>
            <a:pPr lvl="3"/>
            <a:r>
              <a:rPr lang="en-US" dirty="0" smtClean="0"/>
              <a:t>Holy cow that’s a lot of content</a:t>
            </a:r>
          </a:p>
          <a:p>
            <a:pPr lvl="4"/>
            <a:r>
              <a:rPr lang="en-US" dirty="0" smtClean="0"/>
              <a:t>Nice, this is the fifth level. Good job!</a:t>
            </a:r>
            <a:endParaRPr lang="en-US" dirty="0"/>
          </a:p>
        </p:txBody>
      </p:sp>
      <p:sp>
        <p:nvSpPr>
          <p:cNvPr id="5" name="Footer Placeholder 4"/>
          <p:cNvSpPr>
            <a:spLocks noGrp="1"/>
          </p:cNvSpPr>
          <p:nvPr>
            <p:ph type="ftr" sz="quarter" idx="11"/>
          </p:nvPr>
        </p:nvSpPr>
        <p:spPr/>
        <p:txBody>
          <a:bodyPr/>
          <a:lstStyle/>
          <a:p>
            <a:r>
              <a:rPr lang="en-US" dirty="0" smtClean="0"/>
              <a:t>This is where your footer goes.</a:t>
            </a:r>
          </a:p>
        </p:txBody>
      </p:sp>
      <p:grpSp>
        <p:nvGrpSpPr>
          <p:cNvPr id="7" name="Group 6"/>
          <p:cNvGrpSpPr/>
          <p:nvPr userDrawn="1"/>
        </p:nvGrpSpPr>
        <p:grpSpPr>
          <a:xfrm>
            <a:off x="-40395" y="978947"/>
            <a:ext cx="12263351" cy="52134"/>
            <a:chOff x="-651448" y="1830457"/>
            <a:chExt cx="12005248" cy="46687"/>
          </a:xfrm>
        </p:grpSpPr>
        <p:sp>
          <p:nvSpPr>
            <p:cNvPr id="8" name="Parallelogram 7"/>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p:cNvSpPr/>
            <p:nvPr userDrawn="1"/>
          </p:nvSpPr>
          <p:spPr>
            <a:xfrm>
              <a:off x="2424057" y="1831425"/>
              <a:ext cx="8929743" cy="45719"/>
            </a:xfrm>
            <a:prstGeom prst="parallelogram">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5613732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815302"/>
            <a:ext cx="9144000" cy="1229100"/>
          </a:xfrm>
          <a:noFill/>
        </p:spPr>
        <p:txBody>
          <a:bodyPr anchor="b">
            <a:normAutofit/>
          </a:bodyPr>
          <a:lstStyle>
            <a:lvl1pPr algn="ctr">
              <a:defRPr sz="5400" kern="1200" spc="800" baseline="0">
                <a:solidFill>
                  <a:srgbClr val="13416C"/>
                </a:solidFill>
                <a:latin typeface="Century Gothic" panose="020B0502020202020204" pitchFamily="34" charset="0"/>
              </a:defRPr>
            </a:lvl1pPr>
          </a:lstStyle>
          <a:p>
            <a:r>
              <a:rPr lang="en-US" dirty="0" smtClean="0"/>
              <a:t>This is a Title</a:t>
            </a:r>
            <a:endParaRPr lang="en-US" dirty="0"/>
          </a:p>
        </p:txBody>
      </p:sp>
      <p:sp>
        <p:nvSpPr>
          <p:cNvPr id="3" name="Subtitle 2"/>
          <p:cNvSpPr>
            <a:spLocks noGrp="1"/>
          </p:cNvSpPr>
          <p:nvPr>
            <p:ph type="subTitle" idx="1" hasCustomPrompt="1"/>
          </p:nvPr>
        </p:nvSpPr>
        <p:spPr>
          <a:xfrm>
            <a:off x="3051425" y="2642296"/>
            <a:ext cx="5661060" cy="1655762"/>
          </a:xfrm>
        </p:spPr>
        <p:txBody>
          <a:bodyPr/>
          <a:lstStyle>
            <a:lvl1pPr marL="0" indent="0" algn="ctr">
              <a:buNone/>
              <a:defRPr sz="2400" baseline="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This is not a very subtle subtitle. But it is a subtitle.</a:t>
            </a:r>
            <a:endParaRPr lang="en-US" dirty="0"/>
          </a:p>
        </p:txBody>
      </p:sp>
      <p:sp>
        <p:nvSpPr>
          <p:cNvPr id="5" name="Footer Placeholder 4"/>
          <p:cNvSpPr>
            <a:spLocks noGrp="1"/>
          </p:cNvSpPr>
          <p:nvPr>
            <p:ph type="ftr" sz="quarter" idx="11"/>
          </p:nvPr>
        </p:nvSpPr>
        <p:spPr/>
        <p:txBody>
          <a:bodyPr/>
          <a:lstStyle/>
          <a:p>
            <a:r>
              <a:rPr lang="en-US" dirty="0" smtClean="0"/>
              <a:t>This is where your footer goes.</a:t>
            </a:r>
            <a:endParaRPr lang="en-US" dirty="0"/>
          </a:p>
        </p:txBody>
      </p:sp>
      <p:grpSp>
        <p:nvGrpSpPr>
          <p:cNvPr id="10" name="Group 9"/>
          <p:cNvGrpSpPr/>
          <p:nvPr userDrawn="1"/>
        </p:nvGrpSpPr>
        <p:grpSpPr>
          <a:xfrm>
            <a:off x="-40395" y="2375948"/>
            <a:ext cx="12263351" cy="52134"/>
            <a:chOff x="-651448" y="1830457"/>
            <a:chExt cx="12005248" cy="46687"/>
          </a:xfrm>
        </p:grpSpPr>
        <p:sp>
          <p:nvSpPr>
            <p:cNvPr id="11" name="Parallelogram 10"/>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p:cNvSpPr/>
            <p:nvPr userDrawn="1"/>
          </p:nvSpPr>
          <p:spPr>
            <a:xfrm>
              <a:off x="2424057" y="1831425"/>
              <a:ext cx="8929743" cy="45719"/>
            </a:xfrm>
            <a:prstGeom prst="parallelogram">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878887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4221" y="365126"/>
            <a:ext cx="10668245" cy="633484"/>
          </a:xfrm>
        </p:spPr>
        <p:txBody>
          <a:bodyPr>
            <a:normAutofit/>
          </a:bodyPr>
          <a:lstStyle>
            <a:lvl1pPr>
              <a:defRPr sz="3200" baseline="0">
                <a:solidFill>
                  <a:srgbClr val="13416C"/>
                </a:solidFill>
              </a:defRPr>
            </a:lvl1pPr>
          </a:lstStyle>
          <a:p>
            <a:r>
              <a:rPr lang="en-US" dirty="0" smtClean="0"/>
              <a:t>Slide Title, Too</a:t>
            </a:r>
            <a:endParaRPr lang="en-US" dirty="0"/>
          </a:p>
        </p:txBody>
      </p:sp>
      <p:sp>
        <p:nvSpPr>
          <p:cNvPr id="3" name="Content Placeholder 2"/>
          <p:cNvSpPr>
            <a:spLocks noGrp="1"/>
          </p:cNvSpPr>
          <p:nvPr>
            <p:ph sz="half" idx="1" hasCustomPrompt="1"/>
          </p:nvPr>
        </p:nvSpPr>
        <p:spPr>
          <a:xfrm>
            <a:off x="764221" y="1132827"/>
            <a:ext cx="5255579" cy="5044136"/>
          </a:xfrm>
        </p:spPr>
        <p:txBody>
          <a:bodyPr/>
          <a:lstStyle/>
          <a:p>
            <a:pPr lvl="0"/>
            <a:r>
              <a:rPr lang="en-US" dirty="0" smtClean="0"/>
              <a:t>Slide content</a:t>
            </a:r>
          </a:p>
          <a:p>
            <a:pPr lvl="1"/>
            <a:r>
              <a:rPr lang="en-US" dirty="0" smtClean="0"/>
              <a:t>More slide content</a:t>
            </a:r>
          </a:p>
          <a:p>
            <a:pPr lvl="2"/>
            <a:r>
              <a:rPr lang="en-US" dirty="0" smtClean="0"/>
              <a:t>Even more slide content?</a:t>
            </a:r>
          </a:p>
          <a:p>
            <a:pPr lvl="3"/>
            <a:r>
              <a:rPr lang="en-US" dirty="0" smtClean="0"/>
              <a:t>Holy cow that’s a lot of content</a:t>
            </a:r>
          </a:p>
          <a:p>
            <a:pPr lvl="4"/>
            <a:r>
              <a:rPr lang="en-US" dirty="0" smtClean="0"/>
              <a:t>Nice, this is the fifth level. Good job!</a:t>
            </a:r>
            <a:endParaRPr lang="en-US" dirty="0"/>
          </a:p>
        </p:txBody>
      </p:sp>
      <p:sp>
        <p:nvSpPr>
          <p:cNvPr id="4" name="Content Placeholder 3"/>
          <p:cNvSpPr>
            <a:spLocks noGrp="1"/>
          </p:cNvSpPr>
          <p:nvPr>
            <p:ph sz="half" idx="2" hasCustomPrompt="1"/>
          </p:nvPr>
        </p:nvSpPr>
        <p:spPr>
          <a:xfrm>
            <a:off x="6172200" y="1132827"/>
            <a:ext cx="5260266" cy="5044136"/>
          </a:xfrm>
        </p:spPr>
        <p:txBody>
          <a:bodyPr/>
          <a:lstStyle/>
          <a:p>
            <a:pPr lvl="0"/>
            <a:r>
              <a:rPr lang="en-US" dirty="0" smtClean="0"/>
              <a:t>Slide content</a:t>
            </a:r>
          </a:p>
          <a:p>
            <a:pPr lvl="1"/>
            <a:r>
              <a:rPr lang="en-US" dirty="0" smtClean="0"/>
              <a:t>More slide content</a:t>
            </a:r>
          </a:p>
          <a:p>
            <a:pPr lvl="2"/>
            <a:r>
              <a:rPr lang="en-US" dirty="0" smtClean="0"/>
              <a:t>Even more slide content?</a:t>
            </a:r>
          </a:p>
          <a:p>
            <a:pPr lvl="3"/>
            <a:r>
              <a:rPr lang="en-US" dirty="0" smtClean="0"/>
              <a:t>Holy cow that’s a lot of content</a:t>
            </a:r>
          </a:p>
          <a:p>
            <a:pPr lvl="4"/>
            <a:r>
              <a:rPr lang="en-US" dirty="0" smtClean="0"/>
              <a:t>Nice, this is the fifth level. Good job!</a:t>
            </a:r>
            <a:endParaRPr lang="en-US" dirty="0"/>
          </a:p>
        </p:txBody>
      </p:sp>
      <p:sp>
        <p:nvSpPr>
          <p:cNvPr id="6" name="Footer Placeholder 5"/>
          <p:cNvSpPr>
            <a:spLocks noGrp="1"/>
          </p:cNvSpPr>
          <p:nvPr>
            <p:ph type="ftr" sz="quarter" idx="11"/>
          </p:nvPr>
        </p:nvSpPr>
        <p:spPr/>
        <p:txBody>
          <a:bodyPr/>
          <a:lstStyle/>
          <a:p>
            <a:r>
              <a:rPr lang="en-US" dirty="0" smtClean="0"/>
              <a:t>This is where your footer goes</a:t>
            </a:r>
            <a:endParaRPr lang="en-US" dirty="0"/>
          </a:p>
        </p:txBody>
      </p:sp>
      <p:grpSp>
        <p:nvGrpSpPr>
          <p:cNvPr id="12" name="Group 11"/>
          <p:cNvGrpSpPr/>
          <p:nvPr userDrawn="1"/>
        </p:nvGrpSpPr>
        <p:grpSpPr>
          <a:xfrm>
            <a:off x="-40395" y="978947"/>
            <a:ext cx="12263351" cy="52134"/>
            <a:chOff x="-651448" y="1830457"/>
            <a:chExt cx="12005248" cy="46687"/>
          </a:xfrm>
        </p:grpSpPr>
        <p:sp>
          <p:nvSpPr>
            <p:cNvPr id="13" name="Parallelogram 12"/>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p:cNvSpPr/>
            <p:nvPr userDrawn="1"/>
          </p:nvSpPr>
          <p:spPr>
            <a:xfrm>
              <a:off x="2424057" y="1831425"/>
              <a:ext cx="8929743" cy="45719"/>
            </a:xfrm>
            <a:prstGeom prst="parallelogram">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565453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p:cNvGrpSpPr/>
          <p:nvPr userDrawn="1"/>
        </p:nvGrpSpPr>
        <p:grpSpPr>
          <a:xfrm>
            <a:off x="-29358" y="995286"/>
            <a:ext cx="12263351" cy="52134"/>
            <a:chOff x="-651448" y="1830457"/>
            <a:chExt cx="12005248" cy="46687"/>
          </a:xfrm>
        </p:grpSpPr>
        <p:sp>
          <p:nvSpPr>
            <p:cNvPr id="29" name="Parallelogram 28"/>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arallelogram 29"/>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arallelogram 30"/>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arallelogram 31"/>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p:cNvSpPr/>
            <p:nvPr userDrawn="1"/>
          </p:nvSpPr>
          <p:spPr>
            <a:xfrm>
              <a:off x="2424057" y="1831425"/>
              <a:ext cx="8929743" cy="45719"/>
            </a:xfrm>
            <a:prstGeom prst="parallelogram">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p:cNvSpPr/>
          <p:nvPr userDrawn="1"/>
        </p:nvSpPr>
        <p:spPr>
          <a:xfrm>
            <a:off x="0" y="1044328"/>
            <a:ext cx="12192000" cy="823912"/>
          </a:xfrm>
          <a:prstGeom prst="rect">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9788" y="365126"/>
            <a:ext cx="10515600" cy="633484"/>
          </a:xfrm>
        </p:spPr>
        <p:txBody>
          <a:bodyPr>
            <a:normAutofit/>
          </a:bodyPr>
          <a:lstStyle>
            <a:lvl1pPr>
              <a:defRPr sz="3200" baseline="0">
                <a:solidFill>
                  <a:srgbClr val="13416C"/>
                </a:solidFill>
              </a:defRPr>
            </a:lvl1pPr>
          </a:lstStyle>
          <a:p>
            <a:r>
              <a:rPr lang="en-US" dirty="0" smtClean="0"/>
              <a:t>Compare These Things</a:t>
            </a:r>
            <a:endParaRPr lang="en-US" dirty="0"/>
          </a:p>
        </p:txBody>
      </p:sp>
      <p:sp>
        <p:nvSpPr>
          <p:cNvPr id="3" name="Text Placeholder 2"/>
          <p:cNvSpPr>
            <a:spLocks noGrp="1"/>
          </p:cNvSpPr>
          <p:nvPr>
            <p:ph type="body" idx="1" hasCustomPrompt="1"/>
          </p:nvPr>
        </p:nvSpPr>
        <p:spPr>
          <a:xfrm>
            <a:off x="839788" y="1044328"/>
            <a:ext cx="5157787" cy="823912"/>
          </a:xfrm>
        </p:spPr>
        <p:txBody>
          <a:bodyPr anchor="b"/>
          <a:lstStyle>
            <a:lvl1pPr marL="0" indent="0">
              <a:buNone/>
              <a:defRPr sz="24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Check this out</a:t>
            </a:r>
          </a:p>
        </p:txBody>
      </p:sp>
      <p:sp>
        <p:nvSpPr>
          <p:cNvPr id="4" name="Content Placeholder 3"/>
          <p:cNvSpPr>
            <a:spLocks noGrp="1"/>
          </p:cNvSpPr>
          <p:nvPr>
            <p:ph sz="half" idx="2" hasCustomPrompt="1"/>
          </p:nvPr>
        </p:nvSpPr>
        <p:spPr>
          <a:xfrm>
            <a:off x="839788" y="1912991"/>
            <a:ext cx="5157787" cy="4276672"/>
          </a:xfrm>
        </p:spPr>
        <p:txBody>
          <a:bodyPr/>
          <a:lstStyle/>
          <a:p>
            <a:pPr lvl="0"/>
            <a:r>
              <a:rPr lang="en-US" dirty="0" smtClean="0"/>
              <a:t>Slide content</a:t>
            </a:r>
          </a:p>
          <a:p>
            <a:pPr lvl="1"/>
            <a:r>
              <a:rPr lang="en-US" dirty="0" smtClean="0"/>
              <a:t>More slide content</a:t>
            </a:r>
          </a:p>
          <a:p>
            <a:pPr lvl="2"/>
            <a:r>
              <a:rPr lang="en-US" dirty="0" smtClean="0"/>
              <a:t>Even more slide content?</a:t>
            </a:r>
          </a:p>
          <a:p>
            <a:pPr lvl="3"/>
            <a:r>
              <a:rPr lang="en-US" dirty="0" smtClean="0"/>
              <a:t>Holy cow that’s a lot of content</a:t>
            </a:r>
          </a:p>
          <a:p>
            <a:pPr lvl="4"/>
            <a:r>
              <a:rPr lang="en-US" dirty="0" smtClean="0"/>
              <a:t>Nice, this is the fifth level. Good job!</a:t>
            </a:r>
            <a:endParaRPr lang="en-US" dirty="0"/>
          </a:p>
        </p:txBody>
      </p:sp>
      <p:sp>
        <p:nvSpPr>
          <p:cNvPr id="5" name="Text Placeholder 4"/>
          <p:cNvSpPr>
            <a:spLocks noGrp="1"/>
          </p:cNvSpPr>
          <p:nvPr>
            <p:ph type="body" sz="quarter" idx="3" hasCustomPrompt="1"/>
          </p:nvPr>
        </p:nvSpPr>
        <p:spPr>
          <a:xfrm>
            <a:off x="6172200" y="1044328"/>
            <a:ext cx="5183188" cy="823912"/>
          </a:xfrm>
        </p:spPr>
        <p:txBody>
          <a:bodyPr anchor="b"/>
          <a:lstStyle>
            <a:lvl1pPr marL="0" indent="0">
              <a:buNone/>
              <a:defRPr sz="24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But at the same time, look at this</a:t>
            </a:r>
          </a:p>
        </p:txBody>
      </p:sp>
      <p:sp>
        <p:nvSpPr>
          <p:cNvPr id="6" name="Content Placeholder 5"/>
          <p:cNvSpPr>
            <a:spLocks noGrp="1"/>
          </p:cNvSpPr>
          <p:nvPr>
            <p:ph sz="quarter" idx="4" hasCustomPrompt="1"/>
          </p:nvPr>
        </p:nvSpPr>
        <p:spPr>
          <a:xfrm>
            <a:off x="6172200" y="1912991"/>
            <a:ext cx="5183188" cy="4276672"/>
          </a:xfrm>
        </p:spPr>
        <p:txBody>
          <a:bodyPr/>
          <a:lstStyle/>
          <a:p>
            <a:pPr lvl="0"/>
            <a:r>
              <a:rPr lang="en-US" dirty="0" smtClean="0"/>
              <a:t>Slide content</a:t>
            </a:r>
          </a:p>
          <a:p>
            <a:pPr lvl="1"/>
            <a:r>
              <a:rPr lang="en-US" dirty="0" smtClean="0"/>
              <a:t>More slide content</a:t>
            </a:r>
          </a:p>
          <a:p>
            <a:pPr lvl="2"/>
            <a:r>
              <a:rPr lang="en-US" dirty="0" smtClean="0"/>
              <a:t>Even more slide content?</a:t>
            </a:r>
          </a:p>
          <a:p>
            <a:pPr lvl="3"/>
            <a:r>
              <a:rPr lang="en-US" dirty="0" smtClean="0"/>
              <a:t>Holy cow that’s a lot of content</a:t>
            </a:r>
          </a:p>
          <a:p>
            <a:pPr lvl="4"/>
            <a:r>
              <a:rPr lang="en-US" dirty="0" smtClean="0"/>
              <a:t>Nice, this is the fifth level. Good job!</a:t>
            </a:r>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7370075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4221" y="1321349"/>
            <a:ext cx="10668245" cy="1325563"/>
          </a:xfrm>
        </p:spPr>
        <p:txBody>
          <a:bodyPr/>
          <a:lstStyle>
            <a:lvl1pPr>
              <a:defRPr b="1" i="0" spc="800" baseline="0">
                <a:solidFill>
                  <a:srgbClr val="13416C"/>
                </a:solidFill>
              </a:defRPr>
            </a:lvl1pPr>
          </a:lstStyle>
          <a:p>
            <a:r>
              <a:rPr lang="en-US" dirty="0" smtClean="0"/>
              <a:t>This is a Big Title</a:t>
            </a:r>
            <a:endParaRPr lang="en-US" dirty="0"/>
          </a:p>
        </p:txBody>
      </p:sp>
      <p:sp>
        <p:nvSpPr>
          <p:cNvPr id="4" name="Footer Placeholder 3"/>
          <p:cNvSpPr>
            <a:spLocks noGrp="1"/>
          </p:cNvSpPr>
          <p:nvPr>
            <p:ph type="ftr" sz="quarter" idx="11"/>
          </p:nvPr>
        </p:nvSpPr>
        <p:spPr/>
        <p:txBody>
          <a:bodyPr/>
          <a:lstStyle/>
          <a:p>
            <a:r>
              <a:rPr lang="en-US" dirty="0" smtClean="0"/>
              <a:t>This is where your footer goes</a:t>
            </a:r>
            <a:endParaRPr lang="en-US" dirty="0"/>
          </a:p>
        </p:txBody>
      </p:sp>
      <p:grpSp>
        <p:nvGrpSpPr>
          <p:cNvPr id="9" name="Group 8"/>
          <p:cNvGrpSpPr/>
          <p:nvPr userDrawn="1"/>
        </p:nvGrpSpPr>
        <p:grpSpPr>
          <a:xfrm>
            <a:off x="-40395" y="2375945"/>
            <a:ext cx="12263351" cy="52134"/>
            <a:chOff x="-651448" y="1830457"/>
            <a:chExt cx="12005248" cy="46687"/>
          </a:xfrm>
        </p:grpSpPr>
        <p:sp>
          <p:nvSpPr>
            <p:cNvPr id="10" name="Parallelogram 9"/>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arallelogram 17"/>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18"/>
            <p:cNvSpPr/>
            <p:nvPr userDrawn="1"/>
          </p:nvSpPr>
          <p:spPr>
            <a:xfrm>
              <a:off x="2424057" y="1831425"/>
              <a:ext cx="8929743" cy="45719"/>
            </a:xfrm>
            <a:prstGeom prst="parallelogram">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8914907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This is where your footer goes</a:t>
            </a:r>
            <a:endParaRPr lang="en-US" dirty="0"/>
          </a:p>
        </p:txBody>
      </p:sp>
    </p:spTree>
    <p:extLst>
      <p:ext uri="{BB962C8B-B14F-4D97-AF65-F5344CB8AC3E}">
        <p14:creationId xmlns:p14="http://schemas.microsoft.com/office/powerpoint/2010/main" val="91554084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dirty="0" smtClean="0"/>
              <a:t>This is where your footer goes</a:t>
            </a:r>
          </a:p>
        </p:txBody>
      </p:sp>
      <p:sp>
        <p:nvSpPr>
          <p:cNvPr id="22" name="Rectangle 21"/>
          <p:cNvSpPr/>
          <p:nvPr userDrawn="1"/>
        </p:nvSpPr>
        <p:spPr>
          <a:xfrm>
            <a:off x="0" y="1100046"/>
            <a:ext cx="2998049" cy="5204423"/>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userDrawn="1"/>
        </p:nvGrpSpPr>
        <p:grpSpPr>
          <a:xfrm>
            <a:off x="-40396" y="1046407"/>
            <a:ext cx="3069345" cy="51239"/>
            <a:chOff x="-651448" y="1830457"/>
            <a:chExt cx="2974546" cy="46218"/>
          </a:xfrm>
        </p:grpSpPr>
        <p:sp>
          <p:nvSpPr>
            <p:cNvPr id="24" name="Parallelogram 23"/>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arallelogram 24"/>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p:cNvSpPr/>
          <p:nvPr userDrawn="1"/>
        </p:nvSpPr>
        <p:spPr>
          <a:xfrm>
            <a:off x="0" y="-1883"/>
            <a:ext cx="2998049" cy="1051127"/>
          </a:xfrm>
          <a:prstGeom prst="rect">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p:cNvSpPr>
            <a:spLocks noGrp="1"/>
          </p:cNvSpPr>
          <p:nvPr>
            <p:ph type="title" hasCustomPrompt="1"/>
          </p:nvPr>
        </p:nvSpPr>
        <p:spPr>
          <a:xfrm>
            <a:off x="11299" y="-3796"/>
            <a:ext cx="2986802" cy="1069975"/>
          </a:xfrm>
        </p:spPr>
        <p:txBody>
          <a:bodyPr anchor="b"/>
          <a:lstStyle>
            <a:lvl1pPr>
              <a:defRPr sz="3200" b="1">
                <a:solidFill>
                  <a:schemeClr val="bg1"/>
                </a:solidFill>
              </a:defRPr>
            </a:lvl1pPr>
          </a:lstStyle>
          <a:p>
            <a:r>
              <a:rPr lang="en-US" dirty="0" smtClean="0"/>
              <a:t>Here’s a Title</a:t>
            </a:r>
            <a:endParaRPr lang="en-US" dirty="0"/>
          </a:p>
        </p:txBody>
      </p:sp>
      <p:sp>
        <p:nvSpPr>
          <p:cNvPr id="30" name="Text Placeholder 3"/>
          <p:cNvSpPr>
            <a:spLocks noGrp="1"/>
          </p:cNvSpPr>
          <p:nvPr>
            <p:ph type="body" sz="half" idx="2" hasCustomPrompt="1"/>
          </p:nvPr>
        </p:nvSpPr>
        <p:spPr>
          <a:xfrm>
            <a:off x="11299" y="1098727"/>
            <a:ext cx="2986802" cy="519109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And here’s a caption</a:t>
            </a:r>
          </a:p>
        </p:txBody>
      </p:sp>
      <p:sp>
        <p:nvSpPr>
          <p:cNvPr id="31" name="Rectangle 30"/>
          <p:cNvSpPr/>
          <p:nvPr userDrawn="1"/>
        </p:nvSpPr>
        <p:spPr>
          <a:xfrm>
            <a:off x="3002811" y="987720"/>
            <a:ext cx="242888" cy="171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ontent Placeholder 2"/>
          <p:cNvSpPr>
            <a:spLocks noGrp="1"/>
          </p:cNvSpPr>
          <p:nvPr>
            <p:ph idx="1" hasCustomPrompt="1"/>
          </p:nvPr>
        </p:nvSpPr>
        <p:spPr>
          <a:xfrm>
            <a:off x="3649131" y="203198"/>
            <a:ext cx="7857067" cy="5908538"/>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sym typeface="Wingdings" panose="05000000000000000000" pitchFamily="2" charset="2"/>
              </a:defRPr>
            </a:lvl4pPr>
            <a:lvl5pPr>
              <a:defRPr sz="1800">
                <a:solidFill>
                  <a:schemeClr val="tx1"/>
                </a:solidFill>
              </a:defRPr>
            </a:lvl5pPr>
            <a:lvl6pPr>
              <a:defRPr sz="2000"/>
            </a:lvl6pPr>
            <a:lvl7pPr>
              <a:defRPr sz="2000"/>
            </a:lvl7pPr>
            <a:lvl8pPr>
              <a:defRPr sz="2000"/>
            </a:lvl8pPr>
            <a:lvl9pPr>
              <a:defRPr sz="2000"/>
            </a:lvl9pPr>
          </a:lstStyle>
          <a:p>
            <a:pPr lvl="0"/>
            <a:r>
              <a:rPr lang="en-US" dirty="0" smtClean="0"/>
              <a:t>And here’s a whole bunch of content</a:t>
            </a:r>
          </a:p>
          <a:p>
            <a:pPr lvl="1"/>
            <a:r>
              <a:rPr lang="en-US" dirty="0" smtClean="0"/>
              <a:t>That you wanted to caption</a:t>
            </a:r>
          </a:p>
          <a:p>
            <a:pPr lvl="2"/>
            <a:r>
              <a:rPr lang="en-US" dirty="0" smtClean="0"/>
              <a:t>Over there</a:t>
            </a:r>
          </a:p>
          <a:p>
            <a:pPr lvl="3"/>
            <a:r>
              <a:rPr lang="en-US" dirty="0" smtClean="0"/>
              <a:t></a:t>
            </a:r>
          </a:p>
          <a:p>
            <a:pPr lvl="4"/>
            <a:r>
              <a:rPr lang="en-US" dirty="0" smtClean="0"/>
              <a:t>For some reason</a:t>
            </a:r>
          </a:p>
          <a:p>
            <a:pPr lvl="5"/>
            <a:r>
              <a:rPr lang="en-US" dirty="0" smtClean="0"/>
              <a:t>I’m not </a:t>
            </a:r>
            <a:r>
              <a:rPr lang="en-US" dirty="0" err="1" smtClean="0"/>
              <a:t>gonna</a:t>
            </a:r>
            <a:r>
              <a:rPr lang="en-US" dirty="0" smtClean="0"/>
              <a:t> judge you, it’s your life</a:t>
            </a:r>
            <a:endParaRPr lang="en-US" dirty="0"/>
          </a:p>
        </p:txBody>
      </p:sp>
    </p:spTree>
    <p:extLst>
      <p:ext uri="{BB962C8B-B14F-4D97-AF65-F5344CB8AC3E}">
        <p14:creationId xmlns:p14="http://schemas.microsoft.com/office/powerpoint/2010/main" val="125146566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Rectangle 7"/>
          <p:cNvSpPr/>
          <p:nvPr userDrawn="1"/>
        </p:nvSpPr>
        <p:spPr>
          <a:xfrm>
            <a:off x="0" y="1100046"/>
            <a:ext cx="2998049" cy="5204423"/>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userDrawn="1"/>
        </p:nvGrpSpPr>
        <p:grpSpPr>
          <a:xfrm>
            <a:off x="-40396" y="1046407"/>
            <a:ext cx="3069345" cy="51239"/>
            <a:chOff x="-651448" y="1830457"/>
            <a:chExt cx="2974546" cy="46218"/>
          </a:xfrm>
        </p:grpSpPr>
        <p:sp>
          <p:nvSpPr>
            <p:cNvPr id="15" name="Parallelogram 14"/>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arallelogram 22"/>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rallelogram 23"/>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arallelogram 24"/>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userDrawn="1"/>
        </p:nvSpPr>
        <p:spPr>
          <a:xfrm>
            <a:off x="0" y="-1883"/>
            <a:ext cx="2998049" cy="1051127"/>
          </a:xfrm>
          <a:prstGeom prst="rect">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1299" y="-3796"/>
            <a:ext cx="2986802" cy="1069975"/>
          </a:xfrm>
        </p:spPr>
        <p:txBody>
          <a:bodyPr anchor="b"/>
          <a:lstStyle>
            <a:lvl1pPr>
              <a:defRPr sz="3200" b="1">
                <a:solidFill>
                  <a:schemeClr val="bg1"/>
                </a:solidFill>
              </a:defRPr>
            </a:lvl1pPr>
          </a:lstStyle>
          <a:p>
            <a:r>
              <a:rPr lang="en-US" dirty="0" smtClean="0"/>
              <a:t>Here’s a Title</a:t>
            </a:r>
            <a:endParaRPr lang="en-US" dirty="0"/>
          </a:p>
        </p:txBody>
      </p:sp>
      <p:sp>
        <p:nvSpPr>
          <p:cNvPr id="4" name="Text Placeholder 3"/>
          <p:cNvSpPr>
            <a:spLocks noGrp="1"/>
          </p:cNvSpPr>
          <p:nvPr>
            <p:ph type="body" sz="half" idx="2" hasCustomPrompt="1"/>
          </p:nvPr>
        </p:nvSpPr>
        <p:spPr>
          <a:xfrm>
            <a:off x="11299" y="1098727"/>
            <a:ext cx="2986802" cy="519109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And here’s a caption</a:t>
            </a:r>
          </a:p>
        </p:txBody>
      </p:sp>
      <p:sp>
        <p:nvSpPr>
          <p:cNvPr id="6" name="Footer Placeholder 5"/>
          <p:cNvSpPr>
            <a:spLocks noGrp="1"/>
          </p:cNvSpPr>
          <p:nvPr>
            <p:ph type="ftr" sz="quarter" idx="11"/>
          </p:nvPr>
        </p:nvSpPr>
        <p:spPr/>
        <p:txBody>
          <a:bodyPr/>
          <a:lstStyle/>
          <a:p>
            <a:r>
              <a:rPr lang="en-US" dirty="0" smtClean="0"/>
              <a:t>This is where your footer goes</a:t>
            </a:r>
          </a:p>
        </p:txBody>
      </p:sp>
      <p:sp>
        <p:nvSpPr>
          <p:cNvPr id="17" name="Picture Placeholder 2"/>
          <p:cNvSpPr>
            <a:spLocks noGrp="1"/>
          </p:cNvSpPr>
          <p:nvPr>
            <p:ph type="pic" idx="13" hasCustomPrompt="1"/>
          </p:nvPr>
        </p:nvSpPr>
        <p:spPr>
          <a:xfrm>
            <a:off x="3733801" y="186264"/>
            <a:ext cx="7698666" cy="5961629"/>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Put a picture here, </a:t>
            </a:r>
            <a:r>
              <a:rPr lang="en-US" dirty="0" err="1" smtClean="0"/>
              <a:t>yo</a:t>
            </a:r>
            <a:endParaRPr lang="en-US" dirty="0"/>
          </a:p>
        </p:txBody>
      </p:sp>
      <p:sp>
        <p:nvSpPr>
          <p:cNvPr id="3" name="Rectangle 2"/>
          <p:cNvSpPr/>
          <p:nvPr userDrawn="1"/>
        </p:nvSpPr>
        <p:spPr>
          <a:xfrm>
            <a:off x="3002811" y="987720"/>
            <a:ext cx="242888" cy="171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862140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305550"/>
            <a:ext cx="12192000" cy="560661"/>
          </a:xfrm>
          <a:prstGeom prst="rect">
            <a:avLst/>
          </a:prstGeom>
        </p:spPr>
      </p:pic>
      <p:sp>
        <p:nvSpPr>
          <p:cNvPr id="2" name="Title Placeholder 1"/>
          <p:cNvSpPr>
            <a:spLocks noGrp="1"/>
          </p:cNvSpPr>
          <p:nvPr>
            <p:ph type="title"/>
          </p:nvPr>
        </p:nvSpPr>
        <p:spPr>
          <a:xfrm>
            <a:off x="764221" y="365125"/>
            <a:ext cx="10668245"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64221" y="1825625"/>
            <a:ext cx="10668245" cy="4300491"/>
          </a:xfrm>
          <a:prstGeom prst="rect">
            <a:avLst/>
          </a:prstGeom>
        </p:spPr>
        <p:txBody>
          <a:bodyPr vert="horz" lIns="91440" tIns="45720" rIns="91440" bIns="45720" rtlCol="0">
            <a:normAutofit/>
          </a:bodyPr>
          <a:lstStyle/>
          <a:p>
            <a:pPr lvl="0"/>
            <a:r>
              <a:rPr lang="en-US" dirty="0" smtClean="0"/>
              <a:t>Slide content</a:t>
            </a:r>
          </a:p>
          <a:p>
            <a:pPr lvl="1"/>
            <a:r>
              <a:rPr lang="en-US" dirty="0" smtClean="0"/>
              <a:t>More slide content</a:t>
            </a:r>
          </a:p>
          <a:p>
            <a:pPr lvl="2"/>
            <a:r>
              <a:rPr lang="en-US" dirty="0" smtClean="0"/>
              <a:t>Even more slide content?</a:t>
            </a:r>
          </a:p>
          <a:p>
            <a:pPr lvl="3"/>
            <a:r>
              <a:rPr lang="en-US" dirty="0" smtClean="0"/>
              <a:t>Holy cow that’s a lot of content</a:t>
            </a:r>
          </a:p>
          <a:p>
            <a:pPr lvl="4"/>
            <a:r>
              <a:rPr lang="en-US" dirty="0" smtClean="0"/>
              <a:t>Nice, this is the fifth level. Good job!</a:t>
            </a:r>
            <a:endParaRPr lang="en-US" dirty="0"/>
          </a:p>
        </p:txBody>
      </p:sp>
      <p:sp>
        <p:nvSpPr>
          <p:cNvPr id="5" name="Footer Placeholder 4"/>
          <p:cNvSpPr>
            <a:spLocks noGrp="1"/>
          </p:cNvSpPr>
          <p:nvPr>
            <p:ph type="ftr" sz="quarter" idx="3"/>
          </p:nvPr>
        </p:nvSpPr>
        <p:spPr>
          <a:xfrm>
            <a:off x="839247" y="6305550"/>
            <a:ext cx="4114800" cy="365125"/>
          </a:xfrm>
          <a:prstGeom prst="rect">
            <a:avLst/>
          </a:prstGeom>
          <a:ln>
            <a:noFill/>
          </a:ln>
        </p:spPr>
        <p:txBody>
          <a:bodyPr vert="horz" lIns="91440" tIns="45720" rIns="91440" bIns="45720" rtlCol="0" anchor="ctr"/>
          <a:lstStyle>
            <a:lvl1pPr algn="l">
              <a:defRPr sz="1200" b="0">
                <a:ln>
                  <a:noFill/>
                </a:ln>
                <a:solidFill>
                  <a:schemeClr val="bg1"/>
                </a:solidFill>
                <a:latin typeface="Century Gothic" panose="020B0502020202020204" pitchFamily="34" charset="0"/>
              </a:defRPr>
            </a:lvl1pPr>
          </a:lstStyle>
          <a:p>
            <a:r>
              <a:rPr lang="en-US" dirty="0" smtClean="0"/>
              <a:t>This is where your footer goes.</a:t>
            </a:r>
            <a:endParaRPr lang="en-US" dirty="0"/>
          </a:p>
        </p:txBody>
      </p:sp>
    </p:spTree>
    <p:extLst>
      <p:ext uri="{BB962C8B-B14F-4D97-AF65-F5344CB8AC3E}">
        <p14:creationId xmlns:p14="http://schemas.microsoft.com/office/powerpoint/2010/main" val="1572064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2" r:id="rId4"/>
    <p:sldLayoutId id="2147483653" r:id="rId5"/>
    <p:sldLayoutId id="2147483654" r:id="rId6"/>
    <p:sldLayoutId id="2147483655" r:id="rId7"/>
    <p:sldLayoutId id="2147483656" r:id="rId8"/>
    <p:sldLayoutId id="2147483661" r:id="rId9"/>
    <p:sldLayoutId id="2147483658" r:id="rId10"/>
    <p:sldLayoutId id="2147483662"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8" Type="http://schemas.openxmlformats.org/officeDocument/2006/relationships/hyperlink" Target="http://www.windows-movie-maker.org/" TargetMode="External"/><Relationship Id="rId3" Type="http://schemas.openxmlformats.org/officeDocument/2006/relationships/image" Target="../media/image30.png"/><Relationship Id="rId7" Type="http://schemas.openxmlformats.org/officeDocument/2006/relationships/hyperlink" Target="https://www.apple.com/imovie/" TargetMode="External"/><Relationship Id="rId12"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hyperlink" Target="https://spark.adobe.com/" TargetMode="External"/><Relationship Id="rId11" Type="http://schemas.openxmlformats.org/officeDocument/2006/relationships/image" Target="../media/image34.png"/><Relationship Id="rId5" Type="http://schemas.openxmlformats.org/officeDocument/2006/relationships/hyperlink" Target="https://www.videolan.org/vlmc/" TargetMode="External"/><Relationship Id="rId10"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6.png"/><Relationship Id="rId7" Type="http://schemas.openxmlformats.org/officeDocument/2006/relationships/diagramColors" Target="../diagrams/colors1.xml"/><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hyperlink" Target="https://en.wikipedia.org/wiki/Ken_Burns_effect" TargetMode="External"/><Relationship Id="rId5" Type="http://schemas.openxmlformats.org/officeDocument/2006/relationships/image" Target="../media/image44.jpg"/><Relationship Id="rId4" Type="http://schemas.openxmlformats.org/officeDocument/2006/relationships/image" Target="../media/image43.jp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hyperlink" Target="http://www.devpedia.developexchange.com/dp/images/d/d6/Updated-Media_Release-Jan2014.pdf"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8" Type="http://schemas.openxmlformats.org/officeDocument/2006/relationships/hyperlink" Target="https://support.google.com/youtube/answer/2797468?hl=en" TargetMode="External"/><Relationship Id="rId3" Type="http://schemas.openxmlformats.org/officeDocument/2006/relationships/hyperlink" Target="http://www.devpedia.developexchange.com/dp/index.php?title=Virtual_Poster_Session" TargetMode="External"/><Relationship Id="rId7" Type="http://schemas.openxmlformats.org/officeDocument/2006/relationships/hyperlink" Target="https://creativecommons.org/licenses/" TargetMode="External"/><Relationship Id="rId12"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hyperlink" Target="https://drive.google.com/drive/u/2/folders/1MYcZNoXBgW-vvleM1674X_3k-EAU3MjM" TargetMode="External"/><Relationship Id="rId11" Type="http://schemas.openxmlformats.org/officeDocument/2006/relationships/image" Target="../media/image53.png"/><Relationship Id="rId5" Type="http://schemas.openxmlformats.org/officeDocument/2006/relationships/hyperlink" Target="https://www.youtube.com/user/NASADEVELOP" TargetMode="External"/><Relationship Id="rId10" Type="http://schemas.openxmlformats.org/officeDocument/2006/relationships/image" Target="../media/image52.png"/><Relationship Id="rId4" Type="http://schemas.openxmlformats.org/officeDocument/2006/relationships/hyperlink" Target="https://docs.google.com/spreadsheets/d/1yHMrJwxSyO2OdO7DrVF1A74hq5rfXdVfU_7qsS_NCHc/edit#gid=0" TargetMode="External"/><Relationship Id="rId9"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hyperlink" Target="http://www.devpedia.developexchange.com/dp/images/9/94/VPSRubric_FD.pdf"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8" Type="http://schemas.openxmlformats.org/officeDocument/2006/relationships/hyperlink" Target="https://www.youtube.com/user/NASADEVELOP" TargetMode="External"/><Relationship Id="rId3" Type="http://schemas.openxmlformats.org/officeDocument/2006/relationships/image" Target="../media/image57.gif"/><Relationship Id="rId7" Type="http://schemas.openxmlformats.org/officeDocument/2006/relationships/hyperlink" Target="https://twitter.com/NASA_DEVELOP" TargetMode="External"/><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hyperlink" Target="https://www.linkedin.com/groups/4343498" TargetMode="External"/><Relationship Id="rId11" Type="http://schemas.openxmlformats.org/officeDocument/2006/relationships/hyperlink" Target="https://docs.google.com/forms/d/e/1FAIpQLSfdYZzH9GxyDxc8c5EBiEkH6H42PfP1PMB1Ac_NvV2TnB802w/viewform" TargetMode="External"/><Relationship Id="rId5" Type="http://schemas.openxmlformats.org/officeDocument/2006/relationships/hyperlink" Target="https://www.facebook.com/groups/387243741376125/" TargetMode="External"/><Relationship Id="rId10" Type="http://schemas.openxmlformats.org/officeDocument/2006/relationships/image" Target="../media/image58.png"/><Relationship Id="rId4" Type="http://schemas.openxmlformats.org/officeDocument/2006/relationships/hyperlink" Target="https://www.facebook.com/developnationalprogram/" TargetMode="External"/><Relationship Id="rId9" Type="http://schemas.openxmlformats.org/officeDocument/2006/relationships/hyperlink" Target="https://www.instagram.com/nasadevelop/"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hyperlink" Target="http://www.devpedia.developexchange.com/dp/index.php?title=Virtual_Poster_Session"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800" b="1" dirty="0" smtClean="0"/>
              <a:t>Project Video</a:t>
            </a:r>
            <a:r>
              <a:rPr lang="en-US" sz="4800" dirty="0" smtClean="0"/>
              <a:t>:</a:t>
            </a:r>
            <a:br>
              <a:rPr lang="en-US" sz="4800" dirty="0" smtClean="0"/>
            </a:br>
            <a:r>
              <a:rPr lang="en-US" sz="4800" dirty="0" smtClean="0"/>
              <a:t>Tips &amp; Tricks</a:t>
            </a:r>
            <a:endParaRPr lang="en-US" sz="4800" dirty="0"/>
          </a:p>
        </p:txBody>
      </p:sp>
      <p:sp>
        <p:nvSpPr>
          <p:cNvPr id="3" name="Subtitle 2"/>
          <p:cNvSpPr>
            <a:spLocks noGrp="1"/>
          </p:cNvSpPr>
          <p:nvPr>
            <p:ph type="subTitle" idx="1"/>
          </p:nvPr>
        </p:nvSpPr>
        <p:spPr>
          <a:xfrm>
            <a:off x="3279812" y="3302024"/>
            <a:ext cx="5661060" cy="1655762"/>
          </a:xfrm>
        </p:spPr>
        <p:txBody>
          <a:bodyPr/>
          <a:lstStyle/>
          <a:p>
            <a:r>
              <a:rPr lang="en-US" dirty="0" smtClean="0"/>
              <a:t>DEVELOP Communications Team</a:t>
            </a:r>
          </a:p>
          <a:p>
            <a:r>
              <a:rPr lang="en-US" dirty="0" smtClean="0"/>
              <a:t>Spring 2018</a:t>
            </a:r>
            <a:endParaRPr lang="en-US" dirty="0"/>
          </a:p>
        </p:txBody>
      </p:sp>
    </p:spTree>
    <p:extLst>
      <p:ext uri="{BB962C8B-B14F-4D97-AF65-F5344CB8AC3E}">
        <p14:creationId xmlns:p14="http://schemas.microsoft.com/office/powerpoint/2010/main" val="11128945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Citing in Credits</a:t>
            </a:r>
            <a:endParaRPr lang="en-US" dirty="0"/>
          </a:p>
        </p:txBody>
      </p:sp>
      <p:sp>
        <p:nvSpPr>
          <p:cNvPr id="6" name="TextBox 5"/>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pic>
        <p:nvPicPr>
          <p:cNvPr id="4" name="Picture 3"/>
          <p:cNvPicPr>
            <a:picLocks noChangeAspect="1"/>
          </p:cNvPicPr>
          <p:nvPr/>
        </p:nvPicPr>
        <p:blipFill>
          <a:blip r:embed="rId3"/>
          <a:stretch>
            <a:fillRect/>
          </a:stretch>
        </p:blipFill>
        <p:spPr>
          <a:xfrm>
            <a:off x="838200" y="1094207"/>
            <a:ext cx="10121537" cy="5233480"/>
          </a:xfrm>
          <a:prstGeom prst="rect">
            <a:avLst/>
          </a:prstGeom>
        </p:spPr>
      </p:pic>
      <p:sp>
        <p:nvSpPr>
          <p:cNvPr id="8" name="Oval 7"/>
          <p:cNvSpPr/>
          <p:nvPr/>
        </p:nvSpPr>
        <p:spPr>
          <a:xfrm>
            <a:off x="5525589" y="3735977"/>
            <a:ext cx="757645" cy="2481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endCxn id="8" idx="6"/>
          </p:cNvCxnSpPr>
          <p:nvPr/>
        </p:nvCxnSpPr>
        <p:spPr>
          <a:xfrm flipH="1">
            <a:off x="6283234" y="3082834"/>
            <a:ext cx="1410789" cy="7772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694023" y="2759668"/>
            <a:ext cx="2093321" cy="584775"/>
          </a:xfrm>
          <a:prstGeom prst="rect">
            <a:avLst/>
          </a:prstGeom>
          <a:noFill/>
        </p:spPr>
        <p:txBody>
          <a:bodyPr wrap="square" rtlCol="0">
            <a:spAutoFit/>
          </a:bodyPr>
          <a:lstStyle/>
          <a:p>
            <a:r>
              <a:rPr lang="en-US" sz="1600" dirty="0" smtClean="0">
                <a:solidFill>
                  <a:srgbClr val="FF0000"/>
                </a:solidFill>
                <a:latin typeface="Century Gothic" panose="020B0502020202020204" pitchFamily="34" charset="0"/>
              </a:rPr>
              <a:t>Media </a:t>
            </a:r>
            <a:r>
              <a:rPr lang="en-US" sz="1600" dirty="0" smtClean="0">
                <a:solidFill>
                  <a:srgbClr val="FF0000"/>
                </a:solidFill>
                <a:latin typeface="Century Gothic" panose="020B0502020202020204" pitchFamily="34" charset="0"/>
              </a:rPr>
              <a:t>Designated </a:t>
            </a:r>
            <a:r>
              <a:rPr lang="en-US" sz="1600" dirty="0" smtClean="0">
                <a:solidFill>
                  <a:srgbClr val="FF0000"/>
                </a:solidFill>
                <a:latin typeface="Century Gothic" panose="020B0502020202020204" pitchFamily="34" charset="0"/>
              </a:rPr>
              <a:t>by Type</a:t>
            </a:r>
            <a:endParaRPr lang="en-US" sz="1600" dirty="0">
              <a:solidFill>
                <a:srgbClr val="FF0000"/>
              </a:solidFill>
              <a:latin typeface="Century Gothic" panose="020B0502020202020204" pitchFamily="34" charset="0"/>
            </a:endParaRPr>
          </a:p>
        </p:txBody>
      </p:sp>
      <p:sp>
        <p:nvSpPr>
          <p:cNvPr id="14" name="TextBox 13"/>
          <p:cNvSpPr txBox="1"/>
          <p:nvPr/>
        </p:nvSpPr>
        <p:spPr>
          <a:xfrm>
            <a:off x="1183278" y="3690797"/>
            <a:ext cx="1933303" cy="276999"/>
          </a:xfrm>
          <a:prstGeom prst="rect">
            <a:avLst/>
          </a:prstGeom>
          <a:noFill/>
        </p:spPr>
        <p:txBody>
          <a:bodyPr wrap="square" rtlCol="0">
            <a:spAutoFit/>
          </a:bodyPr>
          <a:lstStyle/>
          <a:p>
            <a:r>
              <a:rPr lang="en-US" sz="1200" dirty="0" smtClean="0">
                <a:solidFill>
                  <a:srgbClr val="FF0000"/>
                </a:solidFill>
                <a:latin typeface="Century Gothic" panose="020B0502020202020204" pitchFamily="34" charset="0"/>
              </a:rPr>
              <a:t>Title of Content</a:t>
            </a:r>
            <a:endParaRPr lang="en-US" sz="1200" dirty="0">
              <a:solidFill>
                <a:srgbClr val="FF0000"/>
              </a:solidFill>
              <a:latin typeface="Century Gothic" panose="020B0502020202020204" pitchFamily="34" charset="0"/>
            </a:endParaRPr>
          </a:p>
        </p:txBody>
      </p:sp>
      <p:sp>
        <p:nvSpPr>
          <p:cNvPr id="15" name="TextBox 14"/>
          <p:cNvSpPr txBox="1"/>
          <p:nvPr/>
        </p:nvSpPr>
        <p:spPr>
          <a:xfrm>
            <a:off x="6479177" y="3730244"/>
            <a:ext cx="1933303" cy="276999"/>
          </a:xfrm>
          <a:prstGeom prst="rect">
            <a:avLst/>
          </a:prstGeom>
          <a:noFill/>
        </p:spPr>
        <p:txBody>
          <a:bodyPr wrap="square" rtlCol="0">
            <a:spAutoFit/>
          </a:bodyPr>
          <a:lstStyle/>
          <a:p>
            <a:r>
              <a:rPr lang="en-US" sz="1200" dirty="0" smtClean="0">
                <a:solidFill>
                  <a:srgbClr val="FF0000"/>
                </a:solidFill>
                <a:latin typeface="Century Gothic" panose="020B0502020202020204" pitchFamily="34" charset="0"/>
              </a:rPr>
              <a:t>Owner/Creator</a:t>
            </a:r>
            <a:endParaRPr lang="en-US" sz="1200" dirty="0">
              <a:solidFill>
                <a:srgbClr val="FF0000"/>
              </a:solidFill>
              <a:latin typeface="Century Gothic" panose="020B0502020202020204" pitchFamily="34" charset="0"/>
            </a:endParaRPr>
          </a:p>
        </p:txBody>
      </p:sp>
      <p:sp>
        <p:nvSpPr>
          <p:cNvPr id="16" name="TextBox 15"/>
          <p:cNvSpPr txBox="1"/>
          <p:nvPr/>
        </p:nvSpPr>
        <p:spPr>
          <a:xfrm>
            <a:off x="8049984" y="3748427"/>
            <a:ext cx="1933303" cy="276999"/>
          </a:xfrm>
          <a:prstGeom prst="rect">
            <a:avLst/>
          </a:prstGeom>
          <a:noFill/>
        </p:spPr>
        <p:txBody>
          <a:bodyPr wrap="square" rtlCol="0">
            <a:spAutoFit/>
          </a:bodyPr>
          <a:lstStyle/>
          <a:p>
            <a:r>
              <a:rPr lang="en-US" sz="1200" dirty="0" smtClean="0">
                <a:solidFill>
                  <a:srgbClr val="FF0000"/>
                </a:solidFill>
                <a:latin typeface="Century Gothic" panose="020B0502020202020204" pitchFamily="34" charset="0"/>
              </a:rPr>
              <a:t>License Type</a:t>
            </a:r>
            <a:endParaRPr lang="en-US" sz="1200" dirty="0">
              <a:solidFill>
                <a:srgbClr val="FF0000"/>
              </a:solidFill>
              <a:latin typeface="Century Gothic" panose="020B0502020202020204" pitchFamily="34" charset="0"/>
            </a:endParaRPr>
          </a:p>
        </p:txBody>
      </p:sp>
      <p:sp>
        <p:nvSpPr>
          <p:cNvPr id="17" name="TextBox 16"/>
          <p:cNvSpPr txBox="1"/>
          <p:nvPr/>
        </p:nvSpPr>
        <p:spPr>
          <a:xfrm>
            <a:off x="9993085" y="3685064"/>
            <a:ext cx="1933303" cy="276999"/>
          </a:xfrm>
          <a:prstGeom prst="rect">
            <a:avLst/>
          </a:prstGeom>
          <a:noFill/>
        </p:spPr>
        <p:txBody>
          <a:bodyPr wrap="square" rtlCol="0">
            <a:spAutoFit/>
          </a:bodyPr>
          <a:lstStyle/>
          <a:p>
            <a:r>
              <a:rPr lang="en-US" sz="1200" dirty="0" smtClean="0">
                <a:solidFill>
                  <a:srgbClr val="FF0000"/>
                </a:solidFill>
                <a:latin typeface="Century Gothic" panose="020B0502020202020204" pitchFamily="34" charset="0"/>
              </a:rPr>
              <a:t>Link</a:t>
            </a:r>
            <a:endParaRPr lang="en-US" sz="1200" dirty="0">
              <a:solidFill>
                <a:srgbClr val="FF0000"/>
              </a:solidFill>
              <a:latin typeface="Century Gothic" panose="020B0502020202020204" pitchFamily="34" charset="0"/>
            </a:endParaRPr>
          </a:p>
        </p:txBody>
      </p:sp>
      <p:cxnSp>
        <p:nvCxnSpPr>
          <p:cNvPr id="19" name="Straight Arrow Connector 18"/>
          <p:cNvCxnSpPr/>
          <p:nvPr/>
        </p:nvCxnSpPr>
        <p:spPr>
          <a:xfrm>
            <a:off x="2421463" y="3886927"/>
            <a:ext cx="230297" cy="1961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6798366" y="3962063"/>
            <a:ext cx="190262" cy="1209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6" idx="1"/>
          </p:cNvCxnSpPr>
          <p:nvPr/>
        </p:nvCxnSpPr>
        <p:spPr>
          <a:xfrm flipH="1">
            <a:off x="7854041" y="3886927"/>
            <a:ext cx="195943" cy="1384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7" idx="1"/>
          </p:cNvCxnSpPr>
          <p:nvPr/>
        </p:nvCxnSpPr>
        <p:spPr>
          <a:xfrm flipH="1">
            <a:off x="9787344" y="3823564"/>
            <a:ext cx="205741" cy="2200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024518" y="1281729"/>
            <a:ext cx="2356356" cy="830997"/>
          </a:xfrm>
          <a:prstGeom prst="rect">
            <a:avLst/>
          </a:prstGeom>
          <a:noFill/>
        </p:spPr>
        <p:txBody>
          <a:bodyPr wrap="square" rtlCol="0">
            <a:spAutoFit/>
          </a:bodyPr>
          <a:lstStyle/>
          <a:p>
            <a:r>
              <a:rPr lang="en-US" sz="1600" dirty="0" smtClean="0">
                <a:solidFill>
                  <a:srgbClr val="FF0000"/>
                </a:solidFill>
                <a:latin typeface="Century Gothic" panose="020B0502020202020204" pitchFamily="34" charset="0"/>
              </a:rPr>
              <a:t>Credits come </a:t>
            </a:r>
            <a:r>
              <a:rPr lang="en-US" sz="1600" u="sng" dirty="0" smtClean="0">
                <a:solidFill>
                  <a:srgbClr val="FF0000"/>
                </a:solidFill>
                <a:latin typeface="Century Gothic" panose="020B0502020202020204" pitchFamily="34" charset="0"/>
              </a:rPr>
              <a:t>before</a:t>
            </a:r>
            <a:r>
              <a:rPr lang="en-US" sz="1600" dirty="0" smtClean="0">
                <a:solidFill>
                  <a:srgbClr val="FF0000"/>
                </a:solidFill>
                <a:latin typeface="Century Gothic" panose="020B0502020202020204" pitchFamily="34" charset="0"/>
              </a:rPr>
              <a:t> the DEVELOP ending clip.</a:t>
            </a:r>
            <a:endParaRPr lang="en-US" sz="1600"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12144037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13" name="Shape 88"/>
          <p:cNvSpPr txBox="1">
            <a:spLocks/>
          </p:cNvSpPr>
          <p:nvPr/>
        </p:nvSpPr>
        <p:spPr>
          <a:xfrm>
            <a:off x="553424" y="1881191"/>
            <a:ext cx="10626766" cy="4323307"/>
          </a:xfrm>
          <a:prstGeom prst="rect">
            <a:avLst/>
          </a:prstGeom>
        </p:spPr>
        <p:txBody>
          <a:bodyPr vert="horz" lIns="121900" tIns="121900" rIns="121900" bIns="121900" rtlCol="0" anchor="t" anchorCtr="0">
            <a:noAutofit/>
          </a:bodyPr>
          <a:lstStyle>
            <a:lvl1pPr marL="228600" lvl="0" indent="-228600" algn="l" defTabSz="914400" rtl="0" eaLnBrk="1" latinLnBrk="0" hangingPunct="1">
              <a:lnSpc>
                <a:spcPct val="90000"/>
              </a:lnSpc>
              <a:spcBef>
                <a:spcPts val="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lvl="1" indent="-228600"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lvl="2"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lvl="3" indent="-228600" algn="l" defTabSz="914400" rtl="0" eaLnBrk="1" latinLnBrk="0" hangingPunct="1">
              <a:lnSpc>
                <a:spcPct val="90000"/>
              </a:lnSpc>
              <a:spcBef>
                <a:spcPts val="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lvl="4" indent="-228600" algn="l" defTabSz="914400" rtl="0" eaLnBrk="1" latinLnBrk="0" hangingPunct="1">
              <a:lnSpc>
                <a:spcPct val="90000"/>
              </a:lnSpc>
              <a:spcBef>
                <a:spcPts val="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lvl="5"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6pPr>
            <a:lvl7pPr marL="2971800" lvl="6"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7pPr>
            <a:lvl8pPr marL="3429000" lvl="7"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8pPr>
            <a:lvl9pPr marL="3886200" lvl="8"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800"/>
              </a:spcAft>
              <a:buFont typeface="Arial" panose="020B0604020202020204" pitchFamily="34" charset="0"/>
              <a:buNone/>
            </a:pPr>
            <a:r>
              <a:rPr lang="en" sz="2667" b="1" dirty="0" smtClean="0"/>
              <a:t>These three statements </a:t>
            </a:r>
            <a:r>
              <a:rPr lang="en" sz="2667" b="1" u="sng" dirty="0" smtClean="0"/>
              <a:t>must</a:t>
            </a:r>
            <a:r>
              <a:rPr lang="en" sz="2667" b="1" dirty="0" smtClean="0"/>
              <a:t> be included in every video!</a:t>
            </a:r>
          </a:p>
          <a:p>
            <a:r>
              <a:rPr lang="en-US" sz="2200" dirty="0"/>
              <a:t>This material is based upon work supported by NASA through contract </a:t>
            </a:r>
            <a:r>
              <a:rPr lang="en-US" sz="2200" dirty="0" smtClean="0"/>
              <a:t>NNL16AA05C </a:t>
            </a:r>
            <a:r>
              <a:rPr lang="en-US" sz="2200" dirty="0"/>
              <a:t>and cooperative agreement NNX14AB60A</a:t>
            </a:r>
            <a:r>
              <a:rPr lang="en-US" sz="2200" dirty="0" smtClean="0"/>
              <a:t>.</a:t>
            </a:r>
          </a:p>
          <a:p>
            <a:endParaRPr lang="en-US" sz="2200" dirty="0"/>
          </a:p>
          <a:p>
            <a:r>
              <a:rPr lang="en-US" sz="2200" dirty="0"/>
              <a:t>Any opinions, findings, and conclusions or recommendations expressed in this material are those of the author(s) and do not necessarily reflect the views of the National Aeronautics and Space Administration (NASA</a:t>
            </a:r>
            <a:r>
              <a:rPr lang="en-US" sz="2200" dirty="0" smtClean="0"/>
              <a:t>).</a:t>
            </a:r>
          </a:p>
          <a:p>
            <a:endParaRPr lang="en-US" sz="2200" dirty="0"/>
          </a:p>
          <a:p>
            <a:r>
              <a:rPr lang="en-US" sz="2200" dirty="0"/>
              <a:t>NPR 2200.2C D.6.4.1: Trade names and trademarks are used in this report for identification only. Their usage does not constitute an official endorsement, either expressed or implied, by the National Aeronautics and Space Administration.</a:t>
            </a:r>
          </a:p>
          <a:p>
            <a:pPr>
              <a:lnSpc>
                <a:spcPct val="100000"/>
              </a:lnSpc>
              <a:spcAft>
                <a:spcPts val="800"/>
              </a:spcAft>
            </a:pPr>
            <a:endParaRPr lang="en" sz="2200" dirty="0" smtClean="0">
              <a:latin typeface="Garamond" panose="02020404030301010803" pitchFamily="18" charset="0"/>
            </a:endParaRPr>
          </a:p>
        </p:txBody>
      </p:sp>
      <p:sp>
        <p:nvSpPr>
          <p:cNvPr id="93" name="Shape 93"/>
          <p:cNvSpPr txBox="1">
            <a:spLocks noGrp="1"/>
          </p:cNvSpPr>
          <p:nvPr>
            <p:ph type="title"/>
          </p:nvPr>
        </p:nvSpPr>
        <p:spPr>
          <a:xfrm>
            <a:off x="517200" y="610700"/>
            <a:ext cx="11157600" cy="914800"/>
          </a:xfrm>
          <a:prstGeom prst="rect">
            <a:avLst/>
          </a:prstGeom>
        </p:spPr>
        <p:txBody>
          <a:bodyPr vert="horz" lIns="121900" tIns="121900" rIns="121900" bIns="121900" rtlCol="0" anchor="b" anchorCtr="0">
            <a:noAutofit/>
          </a:bodyPr>
          <a:lstStyle/>
          <a:p>
            <a:r>
              <a:rPr lang="en" sz="3200" dirty="0" smtClean="0">
                <a:solidFill>
                  <a:srgbClr val="13416C"/>
                </a:solidFill>
                <a:latin typeface="Century Gothic" panose="020B0502020202020204" pitchFamily="34" charset="0"/>
              </a:rPr>
              <a:t>Mandatory Statements</a:t>
            </a:r>
            <a:endParaRPr lang="en" sz="3200" b="1" dirty="0">
              <a:solidFill>
                <a:srgbClr val="13416C"/>
              </a:solidFill>
              <a:latin typeface="Century Gothic" panose="020B0502020202020204" pitchFamily="34" charset="0"/>
            </a:endParaRPr>
          </a:p>
        </p:txBody>
      </p:sp>
      <p:sp>
        <p:nvSpPr>
          <p:cNvPr id="7" name="AutoShape 4" descr="Image result for youtube images"/>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8309" y="162603"/>
            <a:ext cx="2716491" cy="1810994"/>
          </a:xfrm>
          <a:prstGeom prst="rect">
            <a:avLst/>
          </a:prstGeom>
        </p:spPr>
      </p:pic>
      <p:sp>
        <p:nvSpPr>
          <p:cNvPr id="6" name="TextBox 5"/>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3427365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6" name="Shape 87"/>
          <p:cNvSpPr txBox="1">
            <a:spLocks noGrp="1"/>
          </p:cNvSpPr>
          <p:nvPr>
            <p:ph type="title"/>
          </p:nvPr>
        </p:nvSpPr>
        <p:spPr>
          <a:xfrm>
            <a:off x="553424" y="644837"/>
            <a:ext cx="7892793" cy="914800"/>
          </a:xfrm>
          <a:prstGeom prst="rect">
            <a:avLst/>
          </a:prstGeom>
        </p:spPr>
        <p:txBody>
          <a:bodyPr vert="horz" lIns="121900" tIns="121900" rIns="121900" bIns="121900" rtlCol="0" anchor="b" anchorCtr="0">
            <a:noAutofit/>
          </a:bodyPr>
          <a:lstStyle/>
          <a:p>
            <a:r>
              <a:rPr lang="en" sz="3200" dirty="0" smtClean="0">
                <a:solidFill>
                  <a:srgbClr val="13416C"/>
                </a:solidFill>
              </a:rPr>
              <a:t>Media Release Form</a:t>
            </a:r>
            <a:endParaRPr lang="en" sz="3200" dirty="0">
              <a:solidFill>
                <a:srgbClr val="13416C"/>
              </a:solidFill>
            </a:endParaRPr>
          </a:p>
        </p:txBody>
      </p:sp>
      <p:sp>
        <p:nvSpPr>
          <p:cNvPr id="7" name="Shape 88"/>
          <p:cNvSpPr txBox="1">
            <a:spLocks noGrp="1"/>
          </p:cNvSpPr>
          <p:nvPr>
            <p:ph type="body" idx="1"/>
          </p:nvPr>
        </p:nvSpPr>
        <p:spPr>
          <a:xfrm>
            <a:off x="553424" y="1881191"/>
            <a:ext cx="4791399" cy="4323307"/>
          </a:xfrm>
          <a:prstGeom prst="rect">
            <a:avLst/>
          </a:prstGeom>
        </p:spPr>
        <p:txBody>
          <a:bodyPr vert="horz" lIns="121900" tIns="121900" rIns="121900" bIns="121900" rtlCol="0" anchor="t" anchorCtr="0">
            <a:noAutofit/>
          </a:bodyPr>
          <a:lstStyle/>
          <a:p>
            <a:pPr>
              <a:lnSpc>
                <a:spcPct val="100000"/>
              </a:lnSpc>
              <a:spcAft>
                <a:spcPts val="800"/>
              </a:spcAft>
              <a:buNone/>
            </a:pPr>
            <a:r>
              <a:rPr lang="en" sz="2667" b="1" dirty="0" smtClean="0"/>
              <a:t>Cover your bases</a:t>
            </a:r>
            <a:endParaRPr lang="en" sz="2667" b="1" dirty="0"/>
          </a:p>
          <a:p>
            <a:pPr marL="457189" lvl="1" indent="-457189">
              <a:lnSpc>
                <a:spcPct val="100000"/>
              </a:lnSpc>
              <a:spcAft>
                <a:spcPts val="800"/>
              </a:spcAft>
            </a:pPr>
            <a:r>
              <a:rPr lang="en-US" dirty="0" smtClean="0"/>
              <a:t>This form gives NASA written permission to record, film, &amp; photograph another individual and distribute it to the public.</a:t>
            </a:r>
            <a:endParaRPr lang="en" dirty="0"/>
          </a:p>
          <a:p>
            <a:pPr marL="457189" lvl="1" indent="-457189">
              <a:lnSpc>
                <a:spcPct val="100000"/>
              </a:lnSpc>
              <a:spcAft>
                <a:spcPts val="800"/>
              </a:spcAft>
            </a:pPr>
            <a:r>
              <a:rPr lang="en-US" dirty="0"/>
              <a:t>Anyone that appears onscreen and is identifiable must fill one </a:t>
            </a:r>
            <a:r>
              <a:rPr lang="en-US" dirty="0" smtClean="0"/>
              <a:t>out (including team members).</a:t>
            </a:r>
            <a:endParaRPr lang="en" dirty="0"/>
          </a:p>
          <a:p>
            <a:pPr marL="457189" lvl="2" indent="-457189">
              <a:lnSpc>
                <a:spcPct val="100000"/>
              </a:lnSpc>
              <a:spcAft>
                <a:spcPts val="800"/>
              </a:spcAft>
            </a:pPr>
            <a:r>
              <a:rPr lang="en" sz="2000" dirty="0" smtClean="0"/>
              <a:t>Send a hard copy original to NPO or keep one on file and send an e-copy to the Comm Team gmail.</a:t>
            </a:r>
            <a:endParaRPr lang="en" sz="2000" dirty="0"/>
          </a:p>
        </p:txBody>
      </p:sp>
      <p:sp>
        <p:nvSpPr>
          <p:cNvPr id="8" name="TextBox 7"/>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4823" y="1881191"/>
            <a:ext cx="6694807" cy="4423220"/>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40396294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6" name="Shape 87"/>
          <p:cNvSpPr txBox="1">
            <a:spLocks noGrp="1"/>
          </p:cNvSpPr>
          <p:nvPr>
            <p:ph type="title"/>
          </p:nvPr>
        </p:nvSpPr>
        <p:spPr>
          <a:xfrm>
            <a:off x="553424" y="644837"/>
            <a:ext cx="7892793" cy="914800"/>
          </a:xfrm>
          <a:prstGeom prst="rect">
            <a:avLst/>
          </a:prstGeom>
        </p:spPr>
        <p:txBody>
          <a:bodyPr vert="horz" lIns="121900" tIns="121900" rIns="121900" bIns="121900" rtlCol="0" anchor="b" anchorCtr="0">
            <a:noAutofit/>
          </a:bodyPr>
          <a:lstStyle/>
          <a:p>
            <a:r>
              <a:rPr lang="en" sz="3200" dirty="0" smtClean="0">
                <a:solidFill>
                  <a:srgbClr val="13416C"/>
                </a:solidFill>
              </a:rPr>
              <a:t>License Agreement</a:t>
            </a:r>
            <a:endParaRPr lang="en" sz="3200" dirty="0">
              <a:solidFill>
                <a:srgbClr val="13416C"/>
              </a:solidFill>
            </a:endParaRPr>
          </a:p>
        </p:txBody>
      </p:sp>
      <p:sp>
        <p:nvSpPr>
          <p:cNvPr id="7" name="Shape 88"/>
          <p:cNvSpPr txBox="1">
            <a:spLocks noGrp="1"/>
          </p:cNvSpPr>
          <p:nvPr>
            <p:ph type="body" idx="1"/>
          </p:nvPr>
        </p:nvSpPr>
        <p:spPr>
          <a:xfrm>
            <a:off x="553424" y="1881191"/>
            <a:ext cx="4791399" cy="4323307"/>
          </a:xfrm>
          <a:prstGeom prst="rect">
            <a:avLst/>
          </a:prstGeom>
        </p:spPr>
        <p:txBody>
          <a:bodyPr vert="horz" lIns="121900" tIns="121900" rIns="121900" bIns="121900" rtlCol="0" anchor="t" anchorCtr="0">
            <a:noAutofit/>
          </a:bodyPr>
          <a:lstStyle/>
          <a:p>
            <a:pPr>
              <a:lnSpc>
                <a:spcPct val="100000"/>
              </a:lnSpc>
              <a:spcAft>
                <a:spcPts val="800"/>
              </a:spcAft>
              <a:buNone/>
            </a:pPr>
            <a:r>
              <a:rPr lang="en" sz="2667" b="1" dirty="0" smtClean="0"/>
              <a:t>When in doubt, ask</a:t>
            </a:r>
            <a:endParaRPr lang="en" sz="2667" b="1" dirty="0"/>
          </a:p>
          <a:p>
            <a:pPr marL="457189" lvl="1" indent="-457189">
              <a:lnSpc>
                <a:spcPct val="100000"/>
              </a:lnSpc>
              <a:spcAft>
                <a:spcPts val="800"/>
              </a:spcAft>
            </a:pPr>
            <a:r>
              <a:rPr lang="en-US" sz="2200" dirty="0" smtClean="0"/>
              <a:t>This form gives NASA written permission to use another’s material.</a:t>
            </a:r>
            <a:endParaRPr lang="en" sz="2200" dirty="0"/>
          </a:p>
          <a:p>
            <a:pPr marL="457189" lvl="1" indent="-457189">
              <a:lnSpc>
                <a:spcPct val="100000"/>
              </a:lnSpc>
              <a:spcAft>
                <a:spcPts val="800"/>
              </a:spcAft>
            </a:pPr>
            <a:r>
              <a:rPr lang="en" sz="2200" dirty="0" smtClean="0"/>
              <a:t>A License Agreement form is only required for material that is non-Creative Commons and privately owned.</a:t>
            </a:r>
          </a:p>
          <a:p>
            <a:pPr marL="457189" lvl="1" indent="-457189">
              <a:lnSpc>
                <a:spcPct val="100000"/>
              </a:lnSpc>
              <a:spcAft>
                <a:spcPts val="800"/>
              </a:spcAft>
            </a:pPr>
            <a:r>
              <a:rPr lang="en" sz="2200" dirty="0" smtClean="0"/>
              <a:t>Footage taken by partner organizations may or may not require a License Agreement.</a:t>
            </a:r>
          </a:p>
        </p:txBody>
      </p:sp>
      <p:sp>
        <p:nvSpPr>
          <p:cNvPr id="8" name="TextBox 7"/>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4823" y="1660659"/>
            <a:ext cx="6632741" cy="4645873"/>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4612129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grpSp>
        <p:nvGrpSpPr>
          <p:cNvPr id="24" name="Group 23"/>
          <p:cNvGrpSpPr/>
          <p:nvPr/>
        </p:nvGrpSpPr>
        <p:grpSpPr>
          <a:xfrm>
            <a:off x="8330131" y="3364070"/>
            <a:ext cx="3602031" cy="2022477"/>
            <a:chOff x="8312101" y="3801859"/>
            <a:chExt cx="3602031" cy="2022477"/>
          </a:xfrm>
        </p:grpSpPr>
        <p:pic>
          <p:nvPicPr>
            <p:cNvPr id="7" name="Picture 6"/>
            <p:cNvPicPr>
              <a:picLocks noChangeAspect="1"/>
            </p:cNvPicPr>
            <p:nvPr/>
          </p:nvPicPr>
          <p:blipFill>
            <a:blip r:embed="rId3"/>
            <a:stretch>
              <a:fillRect/>
            </a:stretch>
          </p:blipFill>
          <p:spPr>
            <a:xfrm>
              <a:off x="8325905" y="3813073"/>
              <a:ext cx="3588227" cy="2011263"/>
            </a:xfrm>
            <a:prstGeom prst="rect">
              <a:avLst/>
            </a:prstGeom>
          </p:spPr>
        </p:pic>
        <p:sp>
          <p:nvSpPr>
            <p:cNvPr id="18" name="Rectangle 17"/>
            <p:cNvSpPr/>
            <p:nvPr/>
          </p:nvSpPr>
          <p:spPr>
            <a:xfrm>
              <a:off x="8312101" y="3805763"/>
              <a:ext cx="3602031" cy="403516"/>
            </a:xfrm>
            <a:prstGeom prst="rect">
              <a:avLst/>
            </a:prstGeom>
            <a:solidFill>
              <a:srgbClr val="13416C">
                <a:alpha val="67000"/>
              </a:srgb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9284810" y="3801859"/>
              <a:ext cx="1693892" cy="400110"/>
            </a:xfrm>
            <a:prstGeom prst="rect">
              <a:avLst/>
            </a:prstGeom>
            <a:noFill/>
          </p:spPr>
          <p:txBody>
            <a:bodyPr wrap="square" rtlCol="0">
              <a:spAutoFit/>
            </a:bodyPr>
            <a:lstStyle/>
            <a:p>
              <a:pPr algn="ctr"/>
              <a:r>
                <a:rPr lang="en" sz="2000" b="1" dirty="0">
                  <a:solidFill>
                    <a:schemeClr val="bg1"/>
                  </a:solidFill>
                </a:rPr>
                <a:t>B</a:t>
              </a:r>
              <a:r>
                <a:rPr lang="en" sz="2000" b="1" dirty="0" smtClean="0">
                  <a:solidFill>
                    <a:schemeClr val="bg1"/>
                  </a:solidFill>
                </a:rPr>
                <a:t>-Roll</a:t>
              </a:r>
              <a:endParaRPr lang="en-US" sz="2000" b="1" dirty="0">
                <a:solidFill>
                  <a:schemeClr val="bg1"/>
                </a:solidFill>
              </a:endParaRPr>
            </a:p>
          </p:txBody>
        </p:sp>
      </p:grpSp>
      <p:sp>
        <p:nvSpPr>
          <p:cNvPr id="105" name="Shape 105"/>
          <p:cNvSpPr txBox="1">
            <a:spLocks noGrp="1"/>
          </p:cNvSpPr>
          <p:nvPr>
            <p:ph type="title"/>
          </p:nvPr>
        </p:nvSpPr>
        <p:spPr>
          <a:xfrm>
            <a:off x="517200" y="610700"/>
            <a:ext cx="4010635" cy="914800"/>
          </a:xfrm>
          <a:prstGeom prst="rect">
            <a:avLst/>
          </a:prstGeom>
        </p:spPr>
        <p:txBody>
          <a:bodyPr vert="horz" lIns="121900" tIns="121900" rIns="121900" bIns="121900" rtlCol="0" anchor="b" anchorCtr="0">
            <a:noAutofit/>
          </a:bodyPr>
          <a:lstStyle/>
          <a:p>
            <a:r>
              <a:rPr lang="en" sz="3200" dirty="0" smtClean="0">
                <a:solidFill>
                  <a:srgbClr val="13416C"/>
                </a:solidFill>
                <a:latin typeface="Century Gothic" panose="020B0502020202020204" pitchFamily="34" charset="0"/>
              </a:rPr>
              <a:t>Video </a:t>
            </a:r>
            <a:r>
              <a:rPr lang="en" sz="3200" dirty="0" smtClean="0">
                <a:solidFill>
                  <a:srgbClr val="13416C"/>
                </a:solidFill>
              </a:rPr>
              <a:t>Editing </a:t>
            </a:r>
            <a:r>
              <a:rPr lang="en" sz="3200" dirty="0" smtClean="0">
                <a:solidFill>
                  <a:srgbClr val="13416C"/>
                </a:solidFill>
                <a:latin typeface="Century Gothic" panose="020B0502020202020204" pitchFamily="34" charset="0"/>
              </a:rPr>
              <a:t>Basics</a:t>
            </a:r>
            <a:endParaRPr lang="en" sz="3200" dirty="0">
              <a:solidFill>
                <a:srgbClr val="13416C"/>
              </a:solidFill>
              <a:latin typeface="Century Gothic" panose="020B0502020202020204" pitchFamily="34" charset="0"/>
            </a:endParaRPr>
          </a:p>
        </p:txBody>
      </p:sp>
      <p:sp>
        <p:nvSpPr>
          <p:cNvPr id="106" name="Shape 106"/>
          <p:cNvSpPr txBox="1">
            <a:spLocks noGrp="1"/>
          </p:cNvSpPr>
          <p:nvPr>
            <p:ph type="body" idx="1"/>
          </p:nvPr>
        </p:nvSpPr>
        <p:spPr>
          <a:xfrm>
            <a:off x="531948" y="1880951"/>
            <a:ext cx="4073858" cy="4105200"/>
          </a:xfrm>
          <a:prstGeom prst="rect">
            <a:avLst/>
          </a:prstGeom>
        </p:spPr>
        <p:txBody>
          <a:bodyPr vert="horz" lIns="121900" tIns="121900" rIns="121900" bIns="121900" rtlCol="0" anchor="t" anchorCtr="0">
            <a:noAutofit/>
          </a:bodyPr>
          <a:lstStyle/>
          <a:p>
            <a:pPr>
              <a:lnSpc>
                <a:spcPct val="200000"/>
              </a:lnSpc>
              <a:buNone/>
            </a:pPr>
            <a:r>
              <a:rPr lang="en" sz="2200" b="1" dirty="0" smtClean="0"/>
              <a:t>A-Roll</a:t>
            </a:r>
            <a:r>
              <a:rPr lang="en" sz="2200" dirty="0" smtClean="0"/>
              <a:t> – Primary footage</a:t>
            </a:r>
          </a:p>
          <a:p>
            <a:pPr>
              <a:lnSpc>
                <a:spcPct val="200000"/>
              </a:lnSpc>
              <a:buNone/>
            </a:pPr>
            <a:r>
              <a:rPr lang="en" sz="2200" b="1" dirty="0" smtClean="0"/>
              <a:t>B-Roll</a:t>
            </a:r>
            <a:r>
              <a:rPr lang="en" sz="2200" dirty="0" smtClean="0"/>
              <a:t> – Secondary footage</a:t>
            </a:r>
            <a:endParaRPr lang="en" sz="2200" dirty="0"/>
          </a:p>
          <a:p>
            <a:pPr>
              <a:lnSpc>
                <a:spcPct val="200000"/>
              </a:lnSpc>
              <a:buNone/>
            </a:pPr>
            <a:r>
              <a:rPr lang="en" sz="2200" b="1" dirty="0" smtClean="0"/>
              <a:t>Voice Overs </a:t>
            </a:r>
            <a:r>
              <a:rPr lang="en" sz="2200" dirty="0" smtClean="0"/>
              <a:t>– Be engaging</a:t>
            </a:r>
          </a:p>
          <a:p>
            <a:pPr>
              <a:lnSpc>
                <a:spcPct val="200000"/>
              </a:lnSpc>
              <a:buNone/>
            </a:pPr>
            <a:r>
              <a:rPr lang="en" sz="2200" b="1" dirty="0" smtClean="0"/>
              <a:t>Lighting</a:t>
            </a:r>
            <a:r>
              <a:rPr lang="en" sz="2200" dirty="0" smtClean="0"/>
              <a:t> – Avoid shadows</a:t>
            </a:r>
          </a:p>
        </p:txBody>
      </p:sp>
      <p:grpSp>
        <p:nvGrpSpPr>
          <p:cNvPr id="21" name="Group 20"/>
          <p:cNvGrpSpPr/>
          <p:nvPr/>
        </p:nvGrpSpPr>
        <p:grpSpPr>
          <a:xfrm>
            <a:off x="4492271" y="3352067"/>
            <a:ext cx="3615837" cy="2034123"/>
            <a:chOff x="4480037" y="3813073"/>
            <a:chExt cx="3615837" cy="2034123"/>
          </a:xfrm>
        </p:grpSpPr>
        <p:pic>
          <p:nvPicPr>
            <p:cNvPr id="23" name="Picture 22"/>
            <p:cNvPicPr>
              <a:picLocks noChangeAspect="1"/>
            </p:cNvPicPr>
            <p:nvPr/>
          </p:nvPicPr>
          <p:blipFill>
            <a:blip r:embed="rId4"/>
            <a:stretch>
              <a:fillRect/>
            </a:stretch>
          </p:blipFill>
          <p:spPr>
            <a:xfrm>
              <a:off x="4480037" y="3825434"/>
              <a:ext cx="3609885" cy="2021762"/>
            </a:xfrm>
            <a:prstGeom prst="rect">
              <a:avLst/>
            </a:prstGeom>
          </p:spPr>
        </p:pic>
        <p:sp>
          <p:nvSpPr>
            <p:cNvPr id="11" name="Rectangle 10"/>
            <p:cNvSpPr/>
            <p:nvPr/>
          </p:nvSpPr>
          <p:spPr>
            <a:xfrm>
              <a:off x="4480038" y="3816977"/>
              <a:ext cx="3615836" cy="403516"/>
            </a:xfrm>
            <a:prstGeom prst="rect">
              <a:avLst/>
            </a:prstGeom>
            <a:solidFill>
              <a:srgbClr val="13416C">
                <a:alpha val="67000"/>
              </a:srgb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452747" y="3813073"/>
              <a:ext cx="1693892" cy="400110"/>
            </a:xfrm>
            <a:prstGeom prst="rect">
              <a:avLst/>
            </a:prstGeom>
            <a:noFill/>
          </p:spPr>
          <p:txBody>
            <a:bodyPr wrap="square" rtlCol="0">
              <a:spAutoFit/>
            </a:bodyPr>
            <a:lstStyle/>
            <a:p>
              <a:pPr algn="ctr"/>
              <a:r>
                <a:rPr lang="en" sz="2000" b="1" dirty="0">
                  <a:solidFill>
                    <a:schemeClr val="bg1"/>
                  </a:solidFill>
                </a:rPr>
                <a:t>A-Roll</a:t>
              </a:r>
              <a:endParaRPr lang="en-US" sz="2000" b="1" dirty="0">
                <a:solidFill>
                  <a:schemeClr val="bg1"/>
                </a:solidFill>
              </a:endParaRPr>
            </a:p>
          </p:txBody>
        </p:sp>
      </p:grpSp>
      <p:grpSp>
        <p:nvGrpSpPr>
          <p:cNvPr id="12" name="Group 11"/>
          <p:cNvGrpSpPr/>
          <p:nvPr/>
        </p:nvGrpSpPr>
        <p:grpSpPr>
          <a:xfrm>
            <a:off x="4480037" y="401992"/>
            <a:ext cx="7545956" cy="2350114"/>
            <a:chOff x="4462007" y="1228930"/>
            <a:chExt cx="7545956" cy="2350114"/>
          </a:xfrm>
        </p:grpSpPr>
        <p:grpSp>
          <p:nvGrpSpPr>
            <p:cNvPr id="9" name="Group 8"/>
            <p:cNvGrpSpPr/>
            <p:nvPr/>
          </p:nvGrpSpPr>
          <p:grpSpPr>
            <a:xfrm>
              <a:off x="4462007" y="1320047"/>
              <a:ext cx="7545956" cy="2160572"/>
              <a:chOff x="4462007" y="1320047"/>
              <a:chExt cx="7545956" cy="2160572"/>
            </a:xfrm>
          </p:grpSpPr>
          <p:grpSp>
            <p:nvGrpSpPr>
              <p:cNvPr id="6" name="Group 5"/>
              <p:cNvGrpSpPr/>
              <p:nvPr/>
            </p:nvGrpSpPr>
            <p:grpSpPr>
              <a:xfrm>
                <a:off x="4480038" y="1327355"/>
                <a:ext cx="7527925" cy="2153264"/>
                <a:chOff x="4480038" y="1327355"/>
                <a:chExt cx="7527925" cy="2153264"/>
              </a:xfrm>
            </p:grpSpPr>
            <p:sp>
              <p:nvSpPr>
                <p:cNvPr id="15" name="Rounded Rectangle 14"/>
                <p:cNvSpPr/>
                <p:nvPr/>
              </p:nvSpPr>
              <p:spPr>
                <a:xfrm>
                  <a:off x="4480038" y="1327355"/>
                  <a:ext cx="7434094" cy="2153264"/>
                </a:xfrm>
                <a:prstGeom prst="roundRect">
                  <a:avLst/>
                </a:prstGeom>
                <a:noFill/>
                <a:ln w="57150">
                  <a:solidFill>
                    <a:srgbClr val="1341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714851" y="1653325"/>
                  <a:ext cx="2228433" cy="707886"/>
                </a:xfrm>
                <a:prstGeom prst="rect">
                  <a:avLst/>
                </a:prstGeom>
                <a:noFill/>
              </p:spPr>
              <p:txBody>
                <a:bodyPr wrap="square" rtlCol="0">
                  <a:spAutoFit/>
                </a:bodyPr>
                <a:lstStyle/>
                <a:p>
                  <a:r>
                    <a:rPr lang="en-US" sz="2000" dirty="0" err="1" smtClean="0">
                      <a:latin typeface="Century Gothic" panose="020B0502020202020204" pitchFamily="34" charset="0"/>
                      <a:hlinkClick r:id="rId5"/>
                    </a:rPr>
                    <a:t>VideoLAN</a:t>
                  </a:r>
                  <a:r>
                    <a:rPr lang="en-US" sz="2000" dirty="0" smtClean="0">
                      <a:latin typeface="Century Gothic" panose="020B0502020202020204" pitchFamily="34" charset="0"/>
                      <a:hlinkClick r:id="rId5"/>
                    </a:rPr>
                    <a:t> Movie Creator</a:t>
                  </a:r>
                  <a:endParaRPr lang="en-US" sz="2000" dirty="0">
                    <a:latin typeface="Century Gothic" panose="020B0502020202020204" pitchFamily="34" charset="0"/>
                  </a:endParaRPr>
                </a:p>
              </p:txBody>
            </p:sp>
            <p:sp>
              <p:nvSpPr>
                <p:cNvPr id="17" name="TextBox 16"/>
                <p:cNvSpPr txBox="1"/>
                <p:nvPr/>
              </p:nvSpPr>
              <p:spPr>
                <a:xfrm>
                  <a:off x="6709015" y="2534470"/>
                  <a:ext cx="2228433" cy="400110"/>
                </a:xfrm>
                <a:prstGeom prst="rect">
                  <a:avLst/>
                </a:prstGeom>
                <a:noFill/>
              </p:spPr>
              <p:txBody>
                <a:bodyPr wrap="square" rtlCol="0">
                  <a:spAutoFit/>
                </a:bodyPr>
                <a:lstStyle/>
                <a:p>
                  <a:r>
                    <a:rPr lang="en-US" sz="2000" dirty="0" smtClean="0">
                      <a:latin typeface="Century Gothic" panose="020B0502020202020204" pitchFamily="34" charset="0"/>
                      <a:hlinkClick r:id="rId6"/>
                    </a:rPr>
                    <a:t>Adobe Spark</a:t>
                  </a:r>
                  <a:endParaRPr lang="en-US" sz="2000" dirty="0">
                    <a:latin typeface="Century Gothic" panose="020B0502020202020204" pitchFamily="34" charset="0"/>
                  </a:endParaRPr>
                </a:p>
              </p:txBody>
            </p:sp>
            <p:sp>
              <p:nvSpPr>
                <p:cNvPr id="13" name="TextBox 12"/>
                <p:cNvSpPr txBox="1"/>
                <p:nvPr/>
              </p:nvSpPr>
              <p:spPr>
                <a:xfrm>
                  <a:off x="9779530" y="1751531"/>
                  <a:ext cx="2228433" cy="400110"/>
                </a:xfrm>
                <a:prstGeom prst="rect">
                  <a:avLst/>
                </a:prstGeom>
                <a:noFill/>
              </p:spPr>
              <p:txBody>
                <a:bodyPr wrap="square" rtlCol="0">
                  <a:spAutoFit/>
                </a:bodyPr>
                <a:lstStyle/>
                <a:p>
                  <a:r>
                    <a:rPr lang="en-US" sz="2000" dirty="0" smtClean="0">
                      <a:latin typeface="Century Gothic" panose="020B0502020202020204" pitchFamily="34" charset="0"/>
                      <a:hlinkClick r:id="rId7"/>
                    </a:rPr>
                    <a:t>iMovie</a:t>
                  </a:r>
                  <a:endParaRPr lang="en-US" sz="2000" dirty="0">
                    <a:latin typeface="Century Gothic" panose="020B0502020202020204" pitchFamily="34" charset="0"/>
                  </a:endParaRPr>
                </a:p>
              </p:txBody>
            </p:sp>
            <p:sp>
              <p:nvSpPr>
                <p:cNvPr id="14" name="TextBox 13"/>
                <p:cNvSpPr txBox="1"/>
                <p:nvPr/>
              </p:nvSpPr>
              <p:spPr>
                <a:xfrm>
                  <a:off x="9786835" y="2427786"/>
                  <a:ext cx="2086027" cy="707886"/>
                </a:xfrm>
                <a:prstGeom prst="rect">
                  <a:avLst/>
                </a:prstGeom>
                <a:noFill/>
              </p:spPr>
              <p:txBody>
                <a:bodyPr wrap="square" rtlCol="0">
                  <a:spAutoFit/>
                </a:bodyPr>
                <a:lstStyle/>
                <a:p>
                  <a:r>
                    <a:rPr lang="en-US" sz="2000" dirty="0" smtClean="0">
                      <a:latin typeface="Century Gothic" panose="020B0502020202020204" pitchFamily="34" charset="0"/>
                      <a:hlinkClick r:id="rId8"/>
                    </a:rPr>
                    <a:t>Windows Movie Maker</a:t>
                  </a:r>
                  <a:endParaRPr lang="en-US" sz="2000" dirty="0">
                    <a:latin typeface="Century Gothic" panose="020B0502020202020204" pitchFamily="34" charset="0"/>
                  </a:endParaRP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3007" y="1662630"/>
                  <a:ext cx="607121" cy="607121"/>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33008" y="2427786"/>
                  <a:ext cx="713814" cy="613479"/>
                </a:xfrm>
                <a:prstGeom prst="rect">
                  <a:avLst/>
                </a:prstGeom>
              </p:spPr>
            </p:pic>
          </p:grpSp>
          <p:sp>
            <p:nvSpPr>
              <p:cNvPr id="20" name="Rounded Rectangle 19"/>
              <p:cNvSpPr/>
              <p:nvPr/>
            </p:nvSpPr>
            <p:spPr>
              <a:xfrm>
                <a:off x="4462007" y="1320047"/>
                <a:ext cx="1124349" cy="2160572"/>
              </a:xfrm>
              <a:prstGeom prst="roundRect">
                <a:avLst>
                  <a:gd name="adj" fmla="val 33720"/>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Shape 105"/>
            <p:cNvSpPr txBox="1">
              <a:spLocks/>
            </p:cNvSpPr>
            <p:nvPr/>
          </p:nvSpPr>
          <p:spPr>
            <a:xfrm rot="16200000">
              <a:off x="3810178" y="1946587"/>
              <a:ext cx="2350114" cy="914800"/>
            </a:xfrm>
            <a:prstGeom prst="rect">
              <a:avLst/>
            </a:prstGeom>
          </p:spPr>
          <p:txBody>
            <a:bodyPr vert="horz" lIns="121900" tIns="121900" rIns="121900" bIns="121900" rtlCol="0" anchor="b" anchorCtr="0">
              <a:noAutofit/>
            </a:bodyPr>
            <a:lstStyle>
              <a:lvl1pPr lvl="0" algn="l" defTabSz="914400" rtl="0" eaLnBrk="1" latinLnBrk="0" hangingPunct="1">
                <a:lnSpc>
                  <a:spcPct val="90000"/>
                </a:lnSpc>
                <a:spcBef>
                  <a:spcPts val="0"/>
                </a:spcBef>
                <a:buNone/>
                <a:defRPr sz="4400" kern="1200">
                  <a:solidFill>
                    <a:schemeClr val="tx1"/>
                  </a:solidFill>
                  <a:latin typeface="Century Gothic" panose="020B0502020202020204" pitchFamily="34" charset="0"/>
                  <a:ea typeface="+mj-ea"/>
                  <a:cs typeface="+mj-cs"/>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pPr algn="ctr">
                <a:lnSpc>
                  <a:spcPct val="100000"/>
                </a:lnSpc>
              </a:pPr>
              <a:r>
                <a:rPr lang="en" sz="2100" b="1" dirty="0" smtClean="0">
                  <a:solidFill>
                    <a:schemeClr val="bg1"/>
                  </a:solidFill>
                </a:rPr>
                <a:t>Free Software</a:t>
              </a:r>
            </a:p>
            <a:p>
              <a:pPr algn="ctr">
                <a:lnSpc>
                  <a:spcPct val="100000"/>
                </a:lnSpc>
              </a:pPr>
              <a:r>
                <a:rPr lang="en" sz="2100" b="1" dirty="0" smtClean="0">
                  <a:solidFill>
                    <a:schemeClr val="bg1"/>
                  </a:solidFill>
                </a:rPr>
                <a:t>Options:</a:t>
              </a:r>
              <a:endParaRPr lang="en" sz="2100" b="1" dirty="0">
                <a:solidFill>
                  <a:schemeClr val="bg1"/>
                </a:solidFill>
              </a:endParaRPr>
            </a:p>
          </p:txBody>
        </p:sp>
      </p:grpSp>
      <p:sp>
        <p:nvSpPr>
          <p:cNvPr id="26" name="TextBox 25"/>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57964" y="1600848"/>
            <a:ext cx="712477" cy="712477"/>
          </a:xfrm>
          <a:prstGeom prst="rect">
            <a:avLst/>
          </a:prstGeom>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71707" y="858079"/>
            <a:ext cx="615505" cy="644501"/>
          </a:xfrm>
          <a:prstGeom prst="rect">
            <a:avLst/>
          </a:prstGeom>
        </p:spPr>
      </p:pic>
    </p:spTree>
    <p:extLst>
      <p:ext uri="{BB962C8B-B14F-4D97-AF65-F5344CB8AC3E}">
        <p14:creationId xmlns:p14="http://schemas.microsoft.com/office/powerpoint/2010/main" val="11120164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12" name="Picture 11"/>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1440" y="57150"/>
            <a:ext cx="7863840" cy="6074816"/>
          </a:xfrm>
          <a:prstGeom prst="rect">
            <a:avLst/>
          </a:prstGeom>
          <a:effectLst/>
        </p:spPr>
      </p:pic>
      <p:graphicFrame>
        <p:nvGraphicFramePr>
          <p:cNvPr id="7" name="Diagram 6"/>
          <p:cNvGraphicFramePr/>
          <p:nvPr>
            <p:extLst>
              <p:ext uri="{D42A27DB-BD31-4B8C-83A1-F6EECF244321}">
                <p14:modId xmlns:p14="http://schemas.microsoft.com/office/powerpoint/2010/main" val="3478270939"/>
              </p:ext>
            </p:extLst>
          </p:nvPr>
        </p:nvGraphicFramePr>
        <p:xfrm>
          <a:off x="519574" y="1440180"/>
          <a:ext cx="6052218" cy="41128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t="3844"/>
          <a:stretch/>
        </p:blipFill>
        <p:spPr>
          <a:xfrm>
            <a:off x="6801277" y="1885950"/>
            <a:ext cx="5390723" cy="4417303"/>
          </a:xfrm>
          <a:prstGeom prst="rect">
            <a:avLst/>
          </a:prstGeom>
        </p:spPr>
      </p:pic>
      <p:sp>
        <p:nvSpPr>
          <p:cNvPr id="75" name="Shape 75"/>
          <p:cNvSpPr txBox="1">
            <a:spLocks noGrp="1"/>
          </p:cNvSpPr>
          <p:nvPr>
            <p:ph type="title"/>
          </p:nvPr>
        </p:nvSpPr>
        <p:spPr>
          <a:xfrm>
            <a:off x="585033" y="548640"/>
            <a:ext cx="7553127" cy="646870"/>
          </a:xfrm>
          <a:prstGeom prst="rect">
            <a:avLst/>
          </a:prstGeom>
          <a:solidFill>
            <a:schemeClr val="bg1"/>
          </a:solidFill>
          <a:effectLst>
            <a:outerShdw blurRad="50800" dist="38100" dir="2700000" algn="tl" rotWithShape="0">
              <a:prstClr val="black">
                <a:alpha val="40000"/>
              </a:prstClr>
            </a:outerShdw>
          </a:effectLst>
        </p:spPr>
        <p:txBody>
          <a:bodyPr vert="horz" lIns="121900" tIns="121900" rIns="121900" bIns="121900" rtlCol="0" anchor="b" anchorCtr="0">
            <a:noAutofit/>
          </a:bodyPr>
          <a:lstStyle/>
          <a:p>
            <a:r>
              <a:rPr lang="en" sz="3200" dirty="0" smtClean="0">
                <a:solidFill>
                  <a:srgbClr val="13416C"/>
                </a:solidFill>
                <a:latin typeface="Century Gothic" panose="020B0502020202020204" pitchFamily="34" charset="0"/>
              </a:rPr>
              <a:t>Think big. Start small. - Design Think!</a:t>
            </a:r>
            <a:endParaRPr lang="en" sz="3200" b="1" dirty="0">
              <a:solidFill>
                <a:srgbClr val="13416C"/>
              </a:solidFill>
              <a:latin typeface="Century Gothic" panose="020B0502020202020204" pitchFamily="34" charset="0"/>
            </a:endParaRPr>
          </a:p>
        </p:txBody>
      </p:sp>
      <p:sp>
        <p:nvSpPr>
          <p:cNvPr id="6" name="TextBox 5"/>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3616761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 y="1703070"/>
            <a:ext cx="4114800" cy="4114800"/>
          </a:xfrm>
          <a:prstGeom prst="rect">
            <a:avLst/>
          </a:prstGeom>
        </p:spPr>
      </p:pic>
      <p:sp>
        <p:nvSpPr>
          <p:cNvPr id="6" name="Shape 81"/>
          <p:cNvSpPr txBox="1">
            <a:spLocks noGrp="1"/>
          </p:cNvSpPr>
          <p:nvPr>
            <p:ph type="title"/>
          </p:nvPr>
        </p:nvSpPr>
        <p:spPr>
          <a:xfrm>
            <a:off x="517200" y="610700"/>
            <a:ext cx="11157600" cy="914800"/>
          </a:xfrm>
          <a:prstGeom prst="rect">
            <a:avLst/>
          </a:prstGeom>
        </p:spPr>
        <p:txBody>
          <a:bodyPr vert="horz" lIns="121900" tIns="121900" rIns="121900" bIns="121900" rtlCol="0" anchor="b" anchorCtr="0">
            <a:noAutofit/>
          </a:bodyPr>
          <a:lstStyle/>
          <a:p>
            <a:r>
              <a:rPr lang="en" sz="3200" dirty="0" smtClean="0">
                <a:solidFill>
                  <a:srgbClr val="13416C"/>
                </a:solidFill>
                <a:latin typeface="Century Gothic" panose="020B0502020202020204" pitchFamily="34" charset="0"/>
              </a:rPr>
              <a:t>What </a:t>
            </a:r>
            <a:r>
              <a:rPr lang="en" sz="3200" dirty="0">
                <a:solidFill>
                  <a:srgbClr val="13416C"/>
                </a:solidFill>
                <a:latin typeface="Century Gothic" panose="020B0502020202020204" pitchFamily="34" charset="0"/>
              </a:rPr>
              <a:t>is your </a:t>
            </a:r>
            <a:r>
              <a:rPr lang="en" sz="3200" dirty="0" smtClean="0">
                <a:solidFill>
                  <a:srgbClr val="13416C"/>
                </a:solidFill>
                <a:latin typeface="Century Gothic" panose="020B0502020202020204" pitchFamily="34" charset="0"/>
              </a:rPr>
              <a:t>Message</a:t>
            </a:r>
            <a:r>
              <a:rPr lang="en" sz="3200" dirty="0">
                <a:solidFill>
                  <a:srgbClr val="13416C"/>
                </a:solidFill>
                <a:latin typeface="Century Gothic" panose="020B0502020202020204" pitchFamily="34" charset="0"/>
              </a:rPr>
              <a:t>?</a:t>
            </a:r>
          </a:p>
        </p:txBody>
      </p:sp>
      <p:sp>
        <p:nvSpPr>
          <p:cNvPr id="7" name="Shape 82"/>
          <p:cNvSpPr txBox="1">
            <a:spLocks noGrp="1"/>
          </p:cNvSpPr>
          <p:nvPr>
            <p:ph type="body" idx="1"/>
          </p:nvPr>
        </p:nvSpPr>
        <p:spPr>
          <a:xfrm>
            <a:off x="4711148" y="1798578"/>
            <a:ext cx="7109134" cy="4722631"/>
          </a:xfrm>
          <a:prstGeom prst="rect">
            <a:avLst/>
          </a:prstGeom>
        </p:spPr>
        <p:txBody>
          <a:bodyPr vert="horz" lIns="121900" tIns="121900" rIns="121900" bIns="121900" rtlCol="0" anchor="t" anchorCtr="0">
            <a:noAutofit/>
          </a:bodyPr>
          <a:lstStyle/>
          <a:p>
            <a:pPr marL="609585" indent="-406390">
              <a:lnSpc>
                <a:spcPct val="100000"/>
              </a:lnSpc>
              <a:spcAft>
                <a:spcPts val="800"/>
              </a:spcAft>
              <a:buSzPct val="100000"/>
            </a:pPr>
            <a:r>
              <a:rPr lang="en" sz="2200" dirty="0" smtClean="0"/>
              <a:t>What </a:t>
            </a:r>
            <a:r>
              <a:rPr lang="en" sz="2200" dirty="0"/>
              <a:t>are </a:t>
            </a:r>
            <a:r>
              <a:rPr lang="en" sz="2200" dirty="0" smtClean="0"/>
              <a:t>the </a:t>
            </a:r>
            <a:r>
              <a:rPr lang="en" sz="2200" b="1" u="sng" dirty="0" smtClean="0"/>
              <a:t>community concerns</a:t>
            </a:r>
            <a:r>
              <a:rPr lang="en" sz="2200" dirty="0" smtClean="0"/>
              <a:t> associated with this project? </a:t>
            </a:r>
          </a:p>
          <a:p>
            <a:pPr marL="609585" indent="-406390">
              <a:lnSpc>
                <a:spcPct val="100000"/>
              </a:lnSpc>
              <a:spcAft>
                <a:spcPts val="800"/>
              </a:spcAft>
              <a:buSzPct val="100000"/>
            </a:pPr>
            <a:r>
              <a:rPr lang="en" sz="2200" dirty="0" smtClean="0"/>
              <a:t>Why </a:t>
            </a:r>
            <a:r>
              <a:rPr lang="en" sz="2200" dirty="0"/>
              <a:t>is this project </a:t>
            </a:r>
            <a:r>
              <a:rPr lang="en" sz="2200" dirty="0" smtClean="0"/>
              <a:t>important and how will this video add </a:t>
            </a:r>
            <a:r>
              <a:rPr lang="en" sz="2200" b="1" u="sng" dirty="0" smtClean="0"/>
              <a:t>value to society</a:t>
            </a:r>
            <a:r>
              <a:rPr lang="en" sz="2200" dirty="0" smtClean="0"/>
              <a:t>?</a:t>
            </a:r>
            <a:endParaRPr lang="en" sz="2200" dirty="0"/>
          </a:p>
          <a:p>
            <a:pPr marL="609585" indent="-406390">
              <a:lnSpc>
                <a:spcPct val="100000"/>
              </a:lnSpc>
              <a:spcAft>
                <a:spcPts val="800"/>
              </a:spcAft>
              <a:buSzPct val="100000"/>
            </a:pPr>
            <a:r>
              <a:rPr lang="en" sz="2200" dirty="0" smtClean="0"/>
              <a:t>What </a:t>
            </a:r>
            <a:r>
              <a:rPr lang="en" sz="2200" b="1" u="sng" dirty="0" smtClean="0"/>
              <a:t>Earth observations</a:t>
            </a:r>
            <a:r>
              <a:rPr lang="en" sz="2200" b="1" dirty="0" smtClean="0"/>
              <a:t> </a:t>
            </a:r>
            <a:r>
              <a:rPr lang="en" sz="2200" dirty="0" smtClean="0"/>
              <a:t>did your team use?</a:t>
            </a:r>
          </a:p>
          <a:p>
            <a:pPr marL="609585" indent="-406390">
              <a:lnSpc>
                <a:spcPct val="100000"/>
              </a:lnSpc>
              <a:spcAft>
                <a:spcPts val="800"/>
              </a:spcAft>
              <a:buSzPct val="100000"/>
            </a:pPr>
            <a:r>
              <a:rPr lang="en" sz="2200" dirty="0" smtClean="0"/>
              <a:t>What </a:t>
            </a:r>
            <a:r>
              <a:rPr lang="en" sz="2200" b="1" u="sng" dirty="0" smtClean="0"/>
              <a:t>end-products</a:t>
            </a:r>
            <a:r>
              <a:rPr lang="en" sz="2200" b="1" dirty="0" smtClean="0"/>
              <a:t> </a:t>
            </a:r>
            <a:r>
              <a:rPr lang="en" sz="2200" dirty="0" smtClean="0"/>
              <a:t>are you producing and how are your </a:t>
            </a:r>
            <a:r>
              <a:rPr lang="en" sz="2200" b="1" u="sng" dirty="0" smtClean="0"/>
              <a:t>partners</a:t>
            </a:r>
            <a:r>
              <a:rPr lang="en" sz="2200" dirty="0" smtClean="0"/>
              <a:t> going to </a:t>
            </a:r>
            <a:r>
              <a:rPr lang="en" sz="2200" b="1" u="sng" dirty="0" smtClean="0"/>
              <a:t>use</a:t>
            </a:r>
            <a:r>
              <a:rPr lang="en" sz="2200" dirty="0" smtClean="0"/>
              <a:t> them? </a:t>
            </a:r>
          </a:p>
          <a:p>
            <a:pPr marL="609585" indent="-406390">
              <a:lnSpc>
                <a:spcPct val="100000"/>
              </a:lnSpc>
              <a:spcAft>
                <a:spcPts val="800"/>
              </a:spcAft>
              <a:buSzPct val="100000"/>
            </a:pPr>
            <a:r>
              <a:rPr lang="en" sz="2200" i="1" dirty="0" smtClean="0"/>
              <a:t>Project Video is </a:t>
            </a:r>
            <a:r>
              <a:rPr lang="en" sz="2200" i="1" dirty="0"/>
              <a:t>a story, not a </a:t>
            </a:r>
            <a:r>
              <a:rPr lang="en" sz="2200" i="1" dirty="0" smtClean="0"/>
              <a:t>technical </a:t>
            </a:r>
            <a:r>
              <a:rPr lang="en" sz="2200" i="1" dirty="0"/>
              <a:t>paper</a:t>
            </a:r>
            <a:r>
              <a:rPr lang="en" sz="2200" dirty="0"/>
              <a:t>. </a:t>
            </a:r>
            <a:r>
              <a:rPr lang="en" sz="2200" b="1" u="sng" dirty="0"/>
              <a:t>Make it </a:t>
            </a:r>
            <a:r>
              <a:rPr lang="en" sz="2200" b="1" u="sng" dirty="0" smtClean="0"/>
              <a:t>compelling!!</a:t>
            </a:r>
            <a:endParaRPr lang="en" sz="2200" b="1" u="sng" dirty="0"/>
          </a:p>
        </p:txBody>
      </p:sp>
      <p:sp>
        <p:nvSpPr>
          <p:cNvPr id="11" name="Shape 76"/>
          <p:cNvSpPr txBox="1">
            <a:spLocks/>
          </p:cNvSpPr>
          <p:nvPr/>
        </p:nvSpPr>
        <p:spPr>
          <a:xfrm>
            <a:off x="6974860" y="288687"/>
            <a:ext cx="4273016" cy="1236813"/>
          </a:xfrm>
          <a:prstGeom prst="rect">
            <a:avLst/>
          </a:prstGeom>
        </p:spPr>
        <p:txBody>
          <a:bodyPr vert="horz"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 sz="2133" dirty="0" smtClean="0">
                <a:solidFill>
                  <a:srgbClr val="3E96A8"/>
                </a:solidFill>
              </a:rPr>
              <a:t>“Challenge yourself to think about the value of your work in a broader context.”</a:t>
            </a:r>
            <a:endParaRPr lang="en" sz="2133" dirty="0">
              <a:solidFill>
                <a:srgbClr val="3E96A8"/>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145" y="1929382"/>
            <a:ext cx="1619250" cy="1619250"/>
          </a:xfrm>
          <a:prstGeom prst="rect">
            <a:avLst/>
          </a:prstGeom>
        </p:spPr>
      </p:pic>
      <p:sp>
        <p:nvSpPr>
          <p:cNvPr id="9" name="TextBox 8"/>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633181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 about your audience!</a:t>
            </a:r>
            <a:endParaRPr lang="en-US" dirty="0"/>
          </a:p>
        </p:txBody>
      </p:sp>
      <p:sp>
        <p:nvSpPr>
          <p:cNvPr id="4" name="Shape 88"/>
          <p:cNvSpPr txBox="1">
            <a:spLocks/>
          </p:cNvSpPr>
          <p:nvPr/>
        </p:nvSpPr>
        <p:spPr>
          <a:xfrm>
            <a:off x="838201" y="1412662"/>
            <a:ext cx="6751320" cy="4108027"/>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1"/>
              </a:buClr>
              <a:buSzPct val="100000"/>
              <a:buFont typeface="Roboto"/>
              <a:buNone/>
              <a:defRPr sz="1800" b="0" i="0" u="none" strike="noStrike" cap="none">
                <a:solidFill>
                  <a:schemeClr val="dk1"/>
                </a:solidFill>
                <a:latin typeface="Roboto"/>
                <a:ea typeface="Roboto"/>
                <a:cs typeface="Roboto"/>
                <a:sym typeface="Roboto"/>
              </a:defRPr>
            </a:lvl1pPr>
            <a:lvl2pPr marR="0" lvl="1"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2pPr>
            <a:lvl3pPr marR="0" lvl="2"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3pPr>
            <a:lvl4pPr marR="0" lvl="3"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4pPr>
            <a:lvl5pPr marR="0" lvl="4"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5pPr>
            <a:lvl6pPr marR="0" lvl="5"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6pPr>
            <a:lvl7pPr marR="0" lvl="6"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7pPr>
            <a:lvl8pPr marR="0" lvl="7"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8pPr>
            <a:lvl9pPr marR="0" lvl="8"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9pPr>
          </a:lstStyle>
          <a:p>
            <a:pPr marL="0" lvl="1">
              <a:lnSpc>
                <a:spcPct val="100000"/>
              </a:lnSpc>
              <a:spcAft>
                <a:spcPts val="800"/>
              </a:spcAft>
              <a:buClr>
                <a:srgbClr val="FFFFFF"/>
              </a:buClr>
            </a:pPr>
            <a:r>
              <a:rPr lang="en" sz="2400" b="1" kern="0" dirty="0" smtClean="0">
                <a:solidFill>
                  <a:schemeClr val="tx1"/>
                </a:solidFill>
                <a:latin typeface="Century Gothic" panose="020B0502020202020204" pitchFamily="34" charset="0"/>
              </a:rPr>
              <a:t>People have short attention spans.</a:t>
            </a:r>
            <a:endParaRPr lang="en" sz="2400" b="1" kern="0" dirty="0">
              <a:solidFill>
                <a:schemeClr val="tx1"/>
              </a:solidFill>
              <a:latin typeface="Century Gothic" panose="020B0502020202020204" pitchFamily="34" charset="0"/>
            </a:endParaRPr>
          </a:p>
          <a:p>
            <a:pPr marL="380990" lvl="1" indent="-380990">
              <a:lnSpc>
                <a:spcPct val="100000"/>
              </a:lnSpc>
              <a:spcAft>
                <a:spcPts val="800"/>
              </a:spcAft>
              <a:buClrTx/>
              <a:buFont typeface="Arial" panose="020B0604020202020204" pitchFamily="34" charset="0"/>
              <a:buChar char="•"/>
            </a:pPr>
            <a:r>
              <a:rPr lang="en" sz="2200" kern="0" dirty="0">
                <a:solidFill>
                  <a:schemeClr val="tx1"/>
                </a:solidFill>
                <a:latin typeface="Century Gothic" panose="020B0502020202020204" pitchFamily="34" charset="0"/>
              </a:rPr>
              <a:t>Average video engagement length = 1:48</a:t>
            </a:r>
          </a:p>
          <a:p>
            <a:pPr marL="380990" lvl="1" indent="-380990">
              <a:lnSpc>
                <a:spcPct val="100000"/>
              </a:lnSpc>
              <a:spcAft>
                <a:spcPts val="800"/>
              </a:spcAft>
              <a:buClrTx/>
              <a:buFont typeface="Arial" panose="020B0604020202020204" pitchFamily="34" charset="0"/>
              <a:buChar char="•"/>
            </a:pPr>
            <a:r>
              <a:rPr lang="en" sz="2200" kern="0" dirty="0">
                <a:solidFill>
                  <a:schemeClr val="tx1"/>
                </a:solidFill>
                <a:latin typeface="Century Gothic" panose="020B0502020202020204" pitchFamily="34" charset="0"/>
              </a:rPr>
              <a:t>Ex: Navajo Nation I video = 4:20 minutes</a:t>
            </a:r>
          </a:p>
          <a:p>
            <a:pPr marL="380990" lvl="2" indent="-380990">
              <a:lnSpc>
                <a:spcPct val="100000"/>
              </a:lnSpc>
              <a:spcAft>
                <a:spcPts val="800"/>
              </a:spcAft>
              <a:buClrTx/>
              <a:buFont typeface="Arial" panose="020B0604020202020204" pitchFamily="34" charset="0"/>
              <a:buChar char="•"/>
            </a:pPr>
            <a:r>
              <a:rPr lang="en" sz="2200" kern="0" dirty="0">
                <a:solidFill>
                  <a:schemeClr val="tx1"/>
                </a:solidFill>
                <a:latin typeface="Century Gothic" panose="020B0502020202020204" pitchFamily="34" charset="0"/>
              </a:rPr>
              <a:t>2:34 minutes watched on </a:t>
            </a:r>
            <a:r>
              <a:rPr lang="en" sz="2200" kern="0" dirty="0" smtClean="0">
                <a:solidFill>
                  <a:schemeClr val="tx1"/>
                </a:solidFill>
                <a:latin typeface="Century Gothic" panose="020B0502020202020204" pitchFamily="34" charset="0"/>
              </a:rPr>
              <a:t>average</a:t>
            </a:r>
          </a:p>
          <a:p>
            <a:pPr marL="380990" lvl="2" indent="-380990">
              <a:lnSpc>
                <a:spcPct val="100000"/>
              </a:lnSpc>
              <a:spcAft>
                <a:spcPts val="800"/>
              </a:spcAft>
              <a:buClrTx/>
              <a:buFont typeface="Arial" panose="020B0604020202020204" pitchFamily="34" charset="0"/>
              <a:buChar char="•"/>
            </a:pPr>
            <a:r>
              <a:rPr lang="en-US" sz="2200" kern="0" dirty="0">
                <a:solidFill>
                  <a:schemeClr val="tx1"/>
                </a:solidFill>
                <a:latin typeface="Century Gothic" panose="020B0502020202020204" pitchFamily="34" charset="0"/>
              </a:rPr>
              <a:t>3:00 minute video (MAXIMUM) </a:t>
            </a:r>
            <a:endParaRPr lang="en" sz="2200" kern="0" dirty="0">
              <a:solidFill>
                <a:schemeClr val="tx1"/>
              </a:solidFill>
              <a:latin typeface="Century Gothic" panose="020B0502020202020204" pitchFamily="34" charset="0"/>
            </a:endParaRPr>
          </a:p>
          <a:p>
            <a:pPr marL="0" lvl="4">
              <a:lnSpc>
                <a:spcPct val="100000"/>
              </a:lnSpc>
              <a:spcAft>
                <a:spcPts val="800"/>
              </a:spcAft>
              <a:buClr>
                <a:srgbClr val="FFFFFF"/>
              </a:buClr>
            </a:pPr>
            <a:r>
              <a:rPr lang="en" sz="2400" b="1" kern="0" dirty="0" smtClean="0">
                <a:solidFill>
                  <a:schemeClr val="tx1"/>
                </a:solidFill>
                <a:latin typeface="Century Gothic" panose="020B0502020202020204" pitchFamily="34" charset="0"/>
              </a:rPr>
              <a:t>Explain complicated topics simply.</a:t>
            </a:r>
            <a:endParaRPr lang="en" sz="2400" b="1" kern="0" dirty="0">
              <a:solidFill>
                <a:schemeClr val="tx1"/>
              </a:solidFill>
              <a:latin typeface="Century Gothic" panose="020B0502020202020204" pitchFamily="34" charset="0"/>
            </a:endParaRPr>
          </a:p>
          <a:p>
            <a:pPr marL="457189" lvl="1" indent="-457189">
              <a:lnSpc>
                <a:spcPct val="100000"/>
              </a:lnSpc>
              <a:spcAft>
                <a:spcPts val="800"/>
              </a:spcAft>
              <a:buClrTx/>
              <a:buFont typeface="Arial" panose="020B0604020202020204" pitchFamily="34" charset="0"/>
              <a:buChar char="•"/>
            </a:pPr>
            <a:r>
              <a:rPr lang="en-US" sz="2200" kern="0" dirty="0" smtClean="0">
                <a:solidFill>
                  <a:schemeClr val="tx1"/>
                </a:solidFill>
                <a:latin typeface="Century Gothic" panose="020B0502020202020204" pitchFamily="34" charset="0"/>
              </a:rPr>
              <a:t>Refocused </a:t>
            </a:r>
            <a:r>
              <a:rPr lang="en-US" sz="2200" kern="0" dirty="0">
                <a:solidFill>
                  <a:schemeClr val="tx1"/>
                </a:solidFill>
                <a:latin typeface="Century Gothic" panose="020B0502020202020204" pitchFamily="34" charset="0"/>
              </a:rPr>
              <a:t>and higher </a:t>
            </a:r>
            <a:r>
              <a:rPr lang="en-US" sz="2200" kern="0" dirty="0" smtClean="0">
                <a:solidFill>
                  <a:schemeClr val="tx1"/>
                </a:solidFill>
                <a:latin typeface="Century Gothic" panose="020B0502020202020204" pitchFamily="34" charset="0"/>
              </a:rPr>
              <a:t>level</a:t>
            </a:r>
          </a:p>
          <a:p>
            <a:pPr marL="457189" lvl="1" indent="-457189">
              <a:lnSpc>
                <a:spcPct val="100000"/>
              </a:lnSpc>
              <a:spcAft>
                <a:spcPts val="800"/>
              </a:spcAft>
              <a:buClrTx/>
              <a:buFont typeface="Arial" panose="020B0604020202020204" pitchFamily="34" charset="0"/>
              <a:buChar char="•"/>
            </a:pPr>
            <a:r>
              <a:rPr lang="en-US" sz="2200" kern="0" dirty="0" smtClean="0">
                <a:solidFill>
                  <a:schemeClr val="tx1"/>
                </a:solidFill>
                <a:latin typeface="Century Gothic" panose="020B0502020202020204" pitchFamily="34" charset="0"/>
              </a:rPr>
              <a:t>Don’t go into unnecessary detail</a:t>
            </a:r>
          </a:p>
          <a:p>
            <a:pPr marL="457189" lvl="1" indent="-457189">
              <a:lnSpc>
                <a:spcPct val="100000"/>
              </a:lnSpc>
              <a:spcAft>
                <a:spcPts val="800"/>
              </a:spcAft>
              <a:buClrTx/>
              <a:buFont typeface="Arial" panose="020B0604020202020204" pitchFamily="34" charset="0"/>
              <a:buChar char="•"/>
            </a:pPr>
            <a:r>
              <a:rPr lang="en-US" sz="2200" kern="0" dirty="0" smtClean="0">
                <a:solidFill>
                  <a:schemeClr val="tx1"/>
                </a:solidFill>
                <a:latin typeface="Century Gothic" panose="020B0502020202020204" pitchFamily="34" charset="0"/>
              </a:rPr>
              <a:t>Metaphors &amp; analogies can help</a:t>
            </a:r>
          </a:p>
          <a:p>
            <a:pPr marL="0" lvl="1">
              <a:lnSpc>
                <a:spcPct val="100000"/>
              </a:lnSpc>
              <a:spcAft>
                <a:spcPts val="800"/>
              </a:spcAft>
              <a:buClr>
                <a:srgbClr val="FFFFFF"/>
              </a:buClr>
            </a:pPr>
            <a:endParaRPr lang="en" sz="2200" kern="0" dirty="0">
              <a:solidFill>
                <a:schemeClr val="tx1"/>
              </a:solidFill>
              <a:latin typeface="Century Gothic" panose="020B0502020202020204" pitchFamily="34" charset="0"/>
            </a:endParaRPr>
          </a:p>
        </p:txBody>
      </p:sp>
      <p:sp>
        <p:nvSpPr>
          <p:cNvPr id="6" name="Shape 76"/>
          <p:cNvSpPr txBox="1">
            <a:spLocks/>
          </p:cNvSpPr>
          <p:nvPr/>
        </p:nvSpPr>
        <p:spPr>
          <a:xfrm>
            <a:off x="838200" y="5954405"/>
            <a:ext cx="5231130" cy="815708"/>
          </a:xfrm>
          <a:prstGeom prst="rect">
            <a:avLst/>
          </a:prstGeom>
          <a:solidFill>
            <a:srgbClr val="13416C"/>
          </a:solidFill>
        </p:spPr>
        <p:txBody>
          <a:bodyPr vert="horz"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 sz="2133" dirty="0" smtClean="0">
                <a:solidFill>
                  <a:schemeClr val="bg1"/>
                </a:solidFill>
              </a:rPr>
              <a:t>“If you can’t explain it simply, you don’t understand it well enough”</a:t>
            </a:r>
            <a:endParaRPr lang="en" sz="2133" dirty="0">
              <a:solidFill>
                <a:schemeClr val="bg1"/>
              </a:solidFill>
            </a:endParaRPr>
          </a:p>
        </p:txBody>
      </p:sp>
      <p:sp>
        <p:nvSpPr>
          <p:cNvPr id="7" name="Shape 76"/>
          <p:cNvSpPr txBox="1">
            <a:spLocks/>
          </p:cNvSpPr>
          <p:nvPr/>
        </p:nvSpPr>
        <p:spPr>
          <a:xfrm>
            <a:off x="7262363" y="4717592"/>
            <a:ext cx="4758552" cy="1236813"/>
          </a:xfrm>
          <a:prstGeom prst="rect">
            <a:avLst/>
          </a:prstGeom>
        </p:spPr>
        <p:txBody>
          <a:bodyPr vert="horz"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 sz="2133" dirty="0" smtClean="0"/>
              <a:t>Communicate science creatively! Use the right side of your brain.</a:t>
            </a:r>
            <a:endParaRPr lang="en" sz="2133" dirty="0"/>
          </a:p>
        </p:txBody>
      </p:sp>
      <p:pic>
        <p:nvPicPr>
          <p:cNvPr id="3" name="Picture 2"/>
          <p:cNvPicPr>
            <a:picLocks noChangeAspect="1"/>
          </p:cNvPicPr>
          <p:nvPr/>
        </p:nvPicPr>
        <p:blipFill>
          <a:blip r:embed="rId3"/>
          <a:stretch>
            <a:fillRect/>
          </a:stretch>
        </p:blipFill>
        <p:spPr>
          <a:xfrm>
            <a:off x="7144567" y="1191125"/>
            <a:ext cx="4994144" cy="3329429"/>
          </a:xfrm>
          <a:prstGeom prst="rect">
            <a:avLst/>
          </a:prstGeom>
        </p:spPr>
      </p:pic>
      <p:pic>
        <p:nvPicPr>
          <p:cNvPr id="8" name="Picture 7"/>
          <p:cNvPicPr>
            <a:picLocks noChangeAspect="1"/>
          </p:cNvPicPr>
          <p:nvPr/>
        </p:nvPicPr>
        <p:blipFill>
          <a:blip r:embed="rId4"/>
          <a:stretch>
            <a:fillRect/>
          </a:stretch>
        </p:blipFill>
        <p:spPr>
          <a:xfrm>
            <a:off x="5810751" y="5770991"/>
            <a:ext cx="999122" cy="999122"/>
          </a:xfrm>
          <a:prstGeom prst="rect">
            <a:avLst/>
          </a:prstGeom>
        </p:spPr>
      </p:pic>
    </p:spTree>
    <p:extLst>
      <p:ext uri="{BB962C8B-B14F-4D97-AF65-F5344CB8AC3E}">
        <p14:creationId xmlns:p14="http://schemas.microsoft.com/office/powerpoint/2010/main" val="32171013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585033" y="548640"/>
            <a:ext cx="7553127" cy="646870"/>
          </a:xfrm>
          <a:prstGeom prst="rect">
            <a:avLst/>
          </a:prstGeom>
          <a:solidFill>
            <a:schemeClr val="bg1"/>
          </a:solidFill>
          <a:effectLst/>
        </p:spPr>
        <p:txBody>
          <a:bodyPr vert="horz" lIns="121900" tIns="121900" rIns="121900" bIns="121900" rtlCol="0" anchor="b" anchorCtr="0">
            <a:noAutofit/>
          </a:bodyPr>
          <a:lstStyle/>
          <a:p>
            <a:r>
              <a:rPr lang="en" sz="3200" dirty="0" smtClean="0">
                <a:solidFill>
                  <a:srgbClr val="13416C"/>
                </a:solidFill>
                <a:latin typeface="Century Gothic" panose="020B0502020202020204" pitchFamily="34" charset="0"/>
              </a:rPr>
              <a:t>Be creative &amp; resourceful</a:t>
            </a:r>
            <a:endParaRPr lang="en" sz="3200" b="1" dirty="0">
              <a:solidFill>
                <a:srgbClr val="13416C"/>
              </a:solidFill>
              <a:latin typeface="Century Gothic" panose="020B0502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446664">
            <a:off x="6322530" y="1023898"/>
            <a:ext cx="1950720" cy="146304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12213">
            <a:off x="6724595" y="2573638"/>
            <a:ext cx="4981728" cy="327850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51600">
            <a:off x="7410548" y="582515"/>
            <a:ext cx="4524375" cy="2438400"/>
          </a:xfrm>
          <a:prstGeom prst="rect">
            <a:avLst/>
          </a:prstGeom>
        </p:spPr>
      </p:pic>
      <p:sp>
        <p:nvSpPr>
          <p:cNvPr id="9" name="Shape 88"/>
          <p:cNvSpPr txBox="1">
            <a:spLocks/>
          </p:cNvSpPr>
          <p:nvPr/>
        </p:nvSpPr>
        <p:spPr>
          <a:xfrm>
            <a:off x="659227" y="1771980"/>
            <a:ext cx="5979583" cy="3724356"/>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1"/>
              </a:buClr>
              <a:buSzPct val="100000"/>
              <a:buFont typeface="Roboto"/>
              <a:buNone/>
              <a:defRPr sz="1800" b="0" i="0" u="none" strike="noStrike" cap="none">
                <a:solidFill>
                  <a:schemeClr val="dk1"/>
                </a:solidFill>
                <a:latin typeface="Roboto"/>
                <a:ea typeface="Roboto"/>
                <a:cs typeface="Roboto"/>
                <a:sym typeface="Roboto"/>
              </a:defRPr>
            </a:lvl1pPr>
            <a:lvl2pPr marR="0" lvl="1"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2pPr>
            <a:lvl3pPr marR="0" lvl="2"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3pPr>
            <a:lvl4pPr marR="0" lvl="3"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4pPr>
            <a:lvl5pPr marR="0" lvl="4"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5pPr>
            <a:lvl6pPr marR="0" lvl="5"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6pPr>
            <a:lvl7pPr marR="0" lvl="6"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7pPr>
            <a:lvl8pPr marR="0" lvl="7"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8pPr>
            <a:lvl9pPr marR="0" lvl="8"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9pPr>
          </a:lstStyle>
          <a:p>
            <a:pPr marL="0" lvl="1">
              <a:lnSpc>
                <a:spcPct val="100000"/>
              </a:lnSpc>
              <a:spcAft>
                <a:spcPts val="800"/>
              </a:spcAft>
              <a:buClr>
                <a:srgbClr val="FFFFFF"/>
              </a:buClr>
            </a:pPr>
            <a:r>
              <a:rPr lang="en" sz="2200" b="1" kern="0" dirty="0" smtClean="0">
                <a:solidFill>
                  <a:schemeClr val="tx1"/>
                </a:solidFill>
                <a:latin typeface="Century Gothic" panose="020B0502020202020204" pitchFamily="34" charset="0"/>
              </a:rPr>
              <a:t>Think about your platforms</a:t>
            </a:r>
            <a:endParaRPr lang="en" sz="2200" b="1" kern="0" dirty="0">
              <a:solidFill>
                <a:schemeClr val="tx1"/>
              </a:solidFill>
              <a:latin typeface="Century Gothic" panose="020B0502020202020204" pitchFamily="34" charset="0"/>
            </a:endParaRPr>
          </a:p>
          <a:p>
            <a:pPr marL="380990" lvl="1" indent="-380990">
              <a:lnSpc>
                <a:spcPct val="100000"/>
              </a:lnSpc>
              <a:spcAft>
                <a:spcPts val="800"/>
              </a:spcAft>
              <a:buClrTx/>
              <a:buFont typeface="Arial" panose="020B0604020202020204" pitchFamily="34" charset="0"/>
              <a:buChar char="•"/>
            </a:pPr>
            <a:r>
              <a:rPr lang="en-US" sz="2200" kern="0" dirty="0" smtClean="0">
                <a:solidFill>
                  <a:schemeClr val="tx1"/>
                </a:solidFill>
                <a:latin typeface="Century Gothic" panose="020B0502020202020204" pitchFamily="34" charset="0"/>
              </a:rPr>
              <a:t>Consider making it social-media-friendly</a:t>
            </a:r>
          </a:p>
          <a:p>
            <a:pPr marL="380990" lvl="1" indent="-380990">
              <a:lnSpc>
                <a:spcPct val="100000"/>
              </a:lnSpc>
              <a:spcAft>
                <a:spcPts val="800"/>
              </a:spcAft>
              <a:buClrTx/>
              <a:buFont typeface="Arial" panose="020B0604020202020204" pitchFamily="34" charset="0"/>
              <a:buChar char="•"/>
            </a:pPr>
            <a:r>
              <a:rPr lang="en-US" sz="2200" kern="0" dirty="0" smtClean="0">
                <a:solidFill>
                  <a:schemeClr val="tx1"/>
                </a:solidFill>
                <a:latin typeface="Century Gothic" panose="020B0502020202020204" pitchFamily="34" charset="0"/>
              </a:rPr>
              <a:t>People are too busy to watch a long video; less is more. Be concise.</a:t>
            </a:r>
            <a:endParaRPr lang="en" sz="2200" kern="0" dirty="0">
              <a:solidFill>
                <a:schemeClr val="tx1"/>
              </a:solidFill>
              <a:latin typeface="Century Gothic" panose="020B0502020202020204" pitchFamily="34" charset="0"/>
            </a:endParaRPr>
          </a:p>
          <a:p>
            <a:pPr marL="0" lvl="4">
              <a:lnSpc>
                <a:spcPct val="100000"/>
              </a:lnSpc>
              <a:spcAft>
                <a:spcPts val="800"/>
              </a:spcAft>
              <a:buClr>
                <a:srgbClr val="FFFFFF"/>
              </a:buClr>
            </a:pPr>
            <a:r>
              <a:rPr lang="en" sz="2200" b="1" kern="0" dirty="0" smtClean="0">
                <a:solidFill>
                  <a:schemeClr val="tx1"/>
                </a:solidFill>
                <a:latin typeface="Century Gothic" panose="020B0502020202020204" pitchFamily="34" charset="0"/>
              </a:rPr>
              <a:t>Use what you’ve got</a:t>
            </a:r>
            <a:endParaRPr lang="en" sz="2200" b="1" kern="0" dirty="0">
              <a:solidFill>
                <a:schemeClr val="tx1"/>
              </a:solidFill>
              <a:latin typeface="Century Gothic" panose="020B0502020202020204" pitchFamily="34" charset="0"/>
            </a:endParaRPr>
          </a:p>
          <a:p>
            <a:pPr marL="457189" lvl="1" indent="-457189">
              <a:lnSpc>
                <a:spcPct val="100000"/>
              </a:lnSpc>
              <a:spcAft>
                <a:spcPts val="800"/>
              </a:spcAft>
              <a:buClrTx/>
              <a:buFont typeface="Arial" panose="020B0604020202020204" pitchFamily="34" charset="0"/>
              <a:buChar char="•"/>
            </a:pPr>
            <a:r>
              <a:rPr lang="en-US" sz="2200" kern="0" dirty="0" smtClean="0">
                <a:solidFill>
                  <a:schemeClr val="tx1"/>
                </a:solidFill>
                <a:latin typeface="Century Gothic" panose="020B0502020202020204" pitchFamily="34" charset="0"/>
              </a:rPr>
              <a:t>Don’t have high quality audio equipment? Try using text and subtitles instead of speech.</a:t>
            </a:r>
          </a:p>
          <a:p>
            <a:pPr marL="457189" lvl="1" indent="-457189">
              <a:lnSpc>
                <a:spcPct val="100000"/>
              </a:lnSpc>
              <a:spcAft>
                <a:spcPts val="800"/>
              </a:spcAft>
              <a:buClrTx/>
              <a:buFont typeface="Arial" panose="020B0604020202020204" pitchFamily="34" charset="0"/>
              <a:buChar char="•"/>
            </a:pPr>
            <a:r>
              <a:rPr lang="en-US" sz="2200" kern="0" dirty="0" smtClean="0">
                <a:solidFill>
                  <a:schemeClr val="tx1"/>
                </a:solidFill>
                <a:latin typeface="Century Gothic" panose="020B0502020202020204" pitchFamily="34" charset="0"/>
              </a:rPr>
              <a:t>Only have still images? </a:t>
            </a:r>
            <a:r>
              <a:rPr lang="en-US" sz="2200" kern="0" dirty="0" smtClean="0">
                <a:solidFill>
                  <a:schemeClr val="tx1"/>
                </a:solidFill>
                <a:latin typeface="Century Gothic" panose="020B0502020202020204" pitchFamily="34" charset="0"/>
                <a:hlinkClick r:id="rId6"/>
              </a:rPr>
              <a:t>Ken Burns it!</a:t>
            </a:r>
            <a:endParaRPr lang="en-US" sz="2200" kern="0" dirty="0" smtClean="0">
              <a:solidFill>
                <a:schemeClr val="tx1"/>
              </a:solidFill>
              <a:latin typeface="Century Gothic" panose="020B0502020202020204" pitchFamily="34" charset="0"/>
            </a:endParaRPr>
          </a:p>
        </p:txBody>
      </p:sp>
      <p:sp>
        <p:nvSpPr>
          <p:cNvPr id="7" name="TextBox 6"/>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7451075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46508">
            <a:off x="7220909" y="3429001"/>
            <a:ext cx="4516734" cy="2534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25561">
            <a:off x="7357775" y="1177974"/>
            <a:ext cx="4482724" cy="2521722"/>
          </a:xfrm>
          <a:prstGeom prst="rect">
            <a:avLst/>
          </a:prstGeom>
        </p:spPr>
      </p:pic>
      <p:sp>
        <p:nvSpPr>
          <p:cNvPr id="6" name="Shape 87"/>
          <p:cNvSpPr txBox="1">
            <a:spLocks noGrp="1"/>
          </p:cNvSpPr>
          <p:nvPr>
            <p:ph type="title"/>
          </p:nvPr>
        </p:nvSpPr>
        <p:spPr>
          <a:xfrm>
            <a:off x="553424" y="644837"/>
            <a:ext cx="7892793" cy="914800"/>
          </a:xfrm>
          <a:prstGeom prst="rect">
            <a:avLst/>
          </a:prstGeom>
        </p:spPr>
        <p:txBody>
          <a:bodyPr vert="horz" lIns="121900" tIns="121900" rIns="121900" bIns="121900" rtlCol="0" anchor="b" anchorCtr="0">
            <a:noAutofit/>
          </a:bodyPr>
          <a:lstStyle/>
          <a:p>
            <a:r>
              <a:rPr lang="en" sz="3200" dirty="0" smtClean="0">
                <a:solidFill>
                  <a:srgbClr val="13416C"/>
                </a:solidFill>
              </a:rPr>
              <a:t>It’s OK to lean </a:t>
            </a:r>
            <a:r>
              <a:rPr lang="en" sz="3200" dirty="0">
                <a:solidFill>
                  <a:srgbClr val="13416C"/>
                </a:solidFill>
              </a:rPr>
              <a:t>o</a:t>
            </a:r>
            <a:r>
              <a:rPr lang="en" sz="3200" dirty="0" smtClean="0">
                <a:solidFill>
                  <a:srgbClr val="13416C"/>
                </a:solidFill>
              </a:rPr>
              <a:t>n </a:t>
            </a:r>
            <a:r>
              <a:rPr lang="en" sz="3200" dirty="0">
                <a:solidFill>
                  <a:srgbClr val="13416C"/>
                </a:solidFill>
              </a:rPr>
              <a:t>y</a:t>
            </a:r>
            <a:r>
              <a:rPr lang="en" sz="3200" dirty="0" smtClean="0">
                <a:solidFill>
                  <a:srgbClr val="13416C"/>
                </a:solidFill>
              </a:rPr>
              <a:t>our </a:t>
            </a:r>
            <a:r>
              <a:rPr lang="en" sz="3200" dirty="0">
                <a:solidFill>
                  <a:srgbClr val="13416C"/>
                </a:solidFill>
              </a:rPr>
              <a:t>p</a:t>
            </a:r>
            <a:r>
              <a:rPr lang="en" sz="3200" dirty="0" smtClean="0">
                <a:solidFill>
                  <a:srgbClr val="13416C"/>
                </a:solidFill>
              </a:rPr>
              <a:t>artners</a:t>
            </a:r>
            <a:endParaRPr lang="en" sz="3200" dirty="0">
              <a:solidFill>
                <a:srgbClr val="13416C"/>
              </a:solidFill>
            </a:endParaRPr>
          </a:p>
        </p:txBody>
      </p:sp>
      <p:sp>
        <p:nvSpPr>
          <p:cNvPr id="7" name="Shape 88"/>
          <p:cNvSpPr txBox="1">
            <a:spLocks noGrp="1"/>
          </p:cNvSpPr>
          <p:nvPr>
            <p:ph type="body" idx="1"/>
          </p:nvPr>
        </p:nvSpPr>
        <p:spPr>
          <a:xfrm>
            <a:off x="553424" y="1881191"/>
            <a:ext cx="6373462" cy="4323307"/>
          </a:xfrm>
          <a:prstGeom prst="rect">
            <a:avLst/>
          </a:prstGeom>
        </p:spPr>
        <p:txBody>
          <a:bodyPr vert="horz" lIns="121900" tIns="121900" rIns="121900" bIns="121900" rtlCol="0" anchor="t" anchorCtr="0">
            <a:noAutofit/>
          </a:bodyPr>
          <a:lstStyle/>
          <a:p>
            <a:pPr>
              <a:lnSpc>
                <a:spcPct val="100000"/>
              </a:lnSpc>
              <a:spcAft>
                <a:spcPts val="800"/>
              </a:spcAft>
              <a:buNone/>
            </a:pPr>
            <a:r>
              <a:rPr lang="en" sz="2200" b="1" dirty="0" smtClean="0"/>
              <a:t>They may be able to provide what you can’t:</a:t>
            </a:r>
            <a:endParaRPr lang="en" sz="2200" b="1" dirty="0"/>
          </a:p>
          <a:p>
            <a:pPr marL="457189" lvl="1" indent="-457189">
              <a:lnSpc>
                <a:spcPct val="100000"/>
              </a:lnSpc>
              <a:spcAft>
                <a:spcPts val="800"/>
              </a:spcAft>
            </a:pPr>
            <a:r>
              <a:rPr lang="en-US" sz="2100" dirty="0" smtClean="0"/>
              <a:t>B-roll footage (that you only have to cite once!)</a:t>
            </a:r>
            <a:endParaRPr lang="en" sz="2100" dirty="0"/>
          </a:p>
          <a:p>
            <a:pPr marL="457189" lvl="1" indent="-457189">
              <a:lnSpc>
                <a:spcPct val="100000"/>
              </a:lnSpc>
              <a:spcAft>
                <a:spcPts val="800"/>
              </a:spcAft>
            </a:pPr>
            <a:r>
              <a:rPr lang="en" sz="2100" dirty="0" smtClean="0"/>
              <a:t>Interviews</a:t>
            </a:r>
            <a:endParaRPr lang="en" sz="2100" dirty="0"/>
          </a:p>
          <a:p>
            <a:pPr marL="457189" lvl="1" indent="-457189">
              <a:lnSpc>
                <a:spcPct val="100000"/>
              </a:lnSpc>
              <a:spcAft>
                <a:spcPts val="800"/>
              </a:spcAft>
            </a:pPr>
            <a:r>
              <a:rPr lang="en" sz="2100" dirty="0"/>
              <a:t>Imagery</a:t>
            </a:r>
          </a:p>
          <a:p>
            <a:pPr marL="457189" lvl="2" indent="-457189">
              <a:lnSpc>
                <a:spcPct val="100000"/>
              </a:lnSpc>
              <a:spcAft>
                <a:spcPts val="800"/>
              </a:spcAft>
            </a:pPr>
            <a:r>
              <a:rPr lang="en" sz="2100" dirty="0" smtClean="0"/>
              <a:t>An Insider’s Perspective</a:t>
            </a:r>
            <a:endParaRPr lang="en" sz="2100" dirty="0"/>
          </a:p>
          <a:p>
            <a:pPr marL="0" lvl="2" indent="0">
              <a:lnSpc>
                <a:spcPct val="100000"/>
              </a:lnSpc>
              <a:spcAft>
                <a:spcPts val="800"/>
              </a:spcAft>
              <a:buNone/>
            </a:pPr>
            <a:r>
              <a:rPr lang="en" sz="2100" dirty="0" smtClean="0"/>
              <a:t>Partners can be a huge help, especially if your project takes place in another geographic location other than your node. They are often just as excited about the video as you!</a:t>
            </a:r>
          </a:p>
        </p:txBody>
      </p:sp>
      <p:sp>
        <p:nvSpPr>
          <p:cNvPr id="8" name="TextBox 7"/>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1201821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12958" t="2828" r="6382" b="53372"/>
          <a:stretch/>
        </p:blipFill>
        <p:spPr>
          <a:xfrm>
            <a:off x="5747063" y="2925095"/>
            <a:ext cx="3295650" cy="2704829"/>
          </a:xfrm>
          <a:prstGeom prst="hexagon">
            <a:avLst/>
          </a:prstGeom>
          <a:ln w="38100">
            <a:solidFill>
              <a:srgbClr val="13416C"/>
            </a:solidFill>
          </a:ln>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t="3430" b="40943"/>
          <a:stretch/>
        </p:blipFill>
        <p:spPr>
          <a:xfrm>
            <a:off x="496845" y="2915953"/>
            <a:ext cx="3254973" cy="2716040"/>
          </a:xfrm>
          <a:prstGeom prst="hexagon">
            <a:avLst/>
          </a:prstGeom>
          <a:ln w="38100">
            <a:solidFill>
              <a:srgbClr val="13416C"/>
            </a:solidFill>
          </a:ln>
        </p:spPr>
      </p:pic>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1143" t="3017" r="1143" b="35031"/>
          <a:stretch/>
        </p:blipFill>
        <p:spPr>
          <a:xfrm>
            <a:off x="8400857" y="1563539"/>
            <a:ext cx="3294297" cy="2723111"/>
          </a:xfrm>
          <a:prstGeom prst="hexagon">
            <a:avLst/>
          </a:prstGeom>
          <a:ln w="38100">
            <a:solidFill>
              <a:srgbClr val="13416C"/>
            </a:solidFill>
          </a:ln>
        </p:spPr>
      </p:pic>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l="9365" t="800" r="8745" b="33933"/>
          <a:stretch/>
        </p:blipFill>
        <p:spPr>
          <a:xfrm>
            <a:off x="3094008" y="1518754"/>
            <a:ext cx="3311604" cy="2744477"/>
          </a:xfrm>
          <a:prstGeom prst="hexagon">
            <a:avLst/>
          </a:prstGeom>
          <a:ln w="38100">
            <a:solidFill>
              <a:srgbClr val="13416C"/>
            </a:solidFill>
          </a:ln>
        </p:spPr>
      </p:pic>
      <p:sp>
        <p:nvSpPr>
          <p:cNvPr id="2" name="Title 1"/>
          <p:cNvSpPr>
            <a:spLocks noGrp="1"/>
          </p:cNvSpPr>
          <p:nvPr>
            <p:ph type="title"/>
          </p:nvPr>
        </p:nvSpPr>
        <p:spPr/>
        <p:txBody>
          <a:bodyPr/>
          <a:lstStyle/>
          <a:p>
            <a:r>
              <a:rPr lang="en-US" dirty="0" smtClean="0"/>
              <a:t>Your Communications Team</a:t>
            </a:r>
            <a:endParaRPr lang="en-US" dirty="0"/>
          </a:p>
        </p:txBody>
      </p:sp>
      <p:sp>
        <p:nvSpPr>
          <p:cNvPr id="24" name="TextBox 23"/>
          <p:cNvSpPr txBox="1"/>
          <p:nvPr/>
        </p:nvSpPr>
        <p:spPr>
          <a:xfrm>
            <a:off x="1161789" y="2376145"/>
            <a:ext cx="1925084" cy="477054"/>
          </a:xfrm>
          <a:prstGeom prst="rect">
            <a:avLst/>
          </a:prstGeom>
          <a:noFill/>
        </p:spPr>
        <p:txBody>
          <a:bodyPr wrap="square" rtlCol="0">
            <a:spAutoFit/>
          </a:bodyPr>
          <a:lstStyle/>
          <a:p>
            <a:pPr algn="ctr"/>
            <a:r>
              <a:rPr lang="en-US" sz="1600" b="1" dirty="0" smtClean="0">
                <a:latin typeface="Century Gothic" panose="020B0502020202020204" pitchFamily="34" charset="0"/>
              </a:rPr>
              <a:t>Jonathan O’Brien</a:t>
            </a:r>
          </a:p>
          <a:p>
            <a:pPr algn="ctr"/>
            <a:r>
              <a:rPr lang="en-US" sz="900" dirty="0" smtClean="0">
                <a:latin typeface="Century Gothic" panose="020B0502020202020204" pitchFamily="34" charset="0"/>
              </a:rPr>
              <a:t>jonathan.obrien@noaa.gov</a:t>
            </a:r>
            <a:endParaRPr lang="en-US" sz="900" dirty="0">
              <a:latin typeface="Century Gothic" panose="020B0502020202020204" pitchFamily="34" charset="0"/>
            </a:endParaRPr>
          </a:p>
        </p:txBody>
      </p:sp>
      <p:sp>
        <p:nvSpPr>
          <p:cNvPr id="25" name="TextBox 24"/>
          <p:cNvSpPr txBox="1"/>
          <p:nvPr/>
        </p:nvSpPr>
        <p:spPr>
          <a:xfrm>
            <a:off x="3751818" y="4295208"/>
            <a:ext cx="1925084" cy="477054"/>
          </a:xfrm>
          <a:prstGeom prst="rect">
            <a:avLst/>
          </a:prstGeom>
          <a:noFill/>
        </p:spPr>
        <p:txBody>
          <a:bodyPr wrap="square" rtlCol="0">
            <a:spAutoFit/>
          </a:bodyPr>
          <a:lstStyle/>
          <a:p>
            <a:pPr algn="ctr"/>
            <a:r>
              <a:rPr lang="en-US" sz="1600" b="1" dirty="0" smtClean="0">
                <a:latin typeface="Century Gothic" panose="020B0502020202020204" pitchFamily="34" charset="0"/>
              </a:rPr>
              <a:t>Leah </a:t>
            </a:r>
            <a:r>
              <a:rPr lang="en-US" sz="1600" b="1" dirty="0" err="1" smtClean="0">
                <a:latin typeface="Century Gothic" panose="020B0502020202020204" pitchFamily="34" charset="0"/>
              </a:rPr>
              <a:t>Kucera</a:t>
            </a:r>
            <a:endParaRPr lang="en-US" sz="1600" b="1" dirty="0" smtClean="0">
              <a:latin typeface="Century Gothic" panose="020B0502020202020204" pitchFamily="34" charset="0"/>
            </a:endParaRPr>
          </a:p>
          <a:p>
            <a:pPr algn="ctr"/>
            <a:r>
              <a:rPr lang="en-US" sz="900" dirty="0">
                <a:latin typeface="Century Gothic" panose="020B0502020202020204" pitchFamily="34" charset="0"/>
              </a:rPr>
              <a:t>l</a:t>
            </a:r>
            <a:r>
              <a:rPr lang="en-US" sz="900" dirty="0" smtClean="0">
                <a:latin typeface="Century Gothic" panose="020B0502020202020204" pitchFamily="34" charset="0"/>
              </a:rPr>
              <a:t>eah.m.kucera@nasa.gov</a:t>
            </a:r>
            <a:endParaRPr lang="en-US" sz="900" dirty="0">
              <a:latin typeface="Century Gothic" panose="020B0502020202020204" pitchFamily="34" charset="0"/>
            </a:endParaRPr>
          </a:p>
        </p:txBody>
      </p:sp>
      <p:sp>
        <p:nvSpPr>
          <p:cNvPr id="26" name="TextBox 25"/>
          <p:cNvSpPr txBox="1"/>
          <p:nvPr/>
        </p:nvSpPr>
        <p:spPr>
          <a:xfrm>
            <a:off x="6432346" y="2376145"/>
            <a:ext cx="1925084" cy="477054"/>
          </a:xfrm>
          <a:prstGeom prst="rect">
            <a:avLst/>
          </a:prstGeom>
          <a:noFill/>
        </p:spPr>
        <p:txBody>
          <a:bodyPr wrap="square" rtlCol="0">
            <a:spAutoFit/>
          </a:bodyPr>
          <a:lstStyle/>
          <a:p>
            <a:pPr algn="ctr"/>
            <a:r>
              <a:rPr lang="en-US" sz="1600" b="1" dirty="0" smtClean="0">
                <a:latin typeface="Century Gothic" panose="020B0502020202020204" pitchFamily="34" charset="0"/>
              </a:rPr>
              <a:t>Austin Counts</a:t>
            </a:r>
          </a:p>
          <a:p>
            <a:pPr algn="ctr"/>
            <a:r>
              <a:rPr lang="en-US" sz="900" dirty="0">
                <a:latin typeface="Century Gothic" panose="020B0502020202020204" pitchFamily="34" charset="0"/>
              </a:rPr>
              <a:t>a</a:t>
            </a:r>
            <a:r>
              <a:rPr lang="en-US" sz="900" dirty="0" smtClean="0">
                <a:latin typeface="Century Gothic" panose="020B0502020202020204" pitchFamily="34" charset="0"/>
              </a:rPr>
              <a:t>ustin.d.counts@nasa.gov</a:t>
            </a:r>
            <a:endParaRPr lang="en-US" sz="900" dirty="0">
              <a:latin typeface="Century Gothic" panose="020B0502020202020204" pitchFamily="34" charset="0"/>
            </a:endParaRPr>
          </a:p>
        </p:txBody>
      </p:sp>
      <p:sp>
        <p:nvSpPr>
          <p:cNvPr id="27" name="TextBox 26"/>
          <p:cNvSpPr txBox="1"/>
          <p:nvPr/>
        </p:nvSpPr>
        <p:spPr>
          <a:xfrm>
            <a:off x="9085463" y="4304331"/>
            <a:ext cx="1925084" cy="477054"/>
          </a:xfrm>
          <a:prstGeom prst="rect">
            <a:avLst/>
          </a:prstGeom>
          <a:noFill/>
        </p:spPr>
        <p:txBody>
          <a:bodyPr wrap="square" rtlCol="0">
            <a:spAutoFit/>
          </a:bodyPr>
          <a:lstStyle/>
          <a:p>
            <a:pPr algn="ctr"/>
            <a:r>
              <a:rPr lang="en-US" sz="1600" b="1" dirty="0" smtClean="0">
                <a:latin typeface="Century Gothic" panose="020B0502020202020204" pitchFamily="34" charset="0"/>
              </a:rPr>
              <a:t>Austin Stone</a:t>
            </a:r>
          </a:p>
          <a:p>
            <a:pPr algn="ctr"/>
            <a:r>
              <a:rPr lang="en-US" sz="900" dirty="0">
                <a:latin typeface="Century Gothic" panose="020B0502020202020204" pitchFamily="34" charset="0"/>
              </a:rPr>
              <a:t>a</a:t>
            </a:r>
            <a:r>
              <a:rPr lang="en-US" sz="900" dirty="0" smtClean="0">
                <a:latin typeface="Century Gothic" panose="020B0502020202020204" pitchFamily="34" charset="0"/>
              </a:rPr>
              <a:t>ustin.h.stone@nasa.gov</a:t>
            </a:r>
            <a:endParaRPr lang="en-US" sz="900" dirty="0">
              <a:latin typeface="Century Gothic" panose="020B0502020202020204" pitchFamily="34" charset="0"/>
            </a:endParaRPr>
          </a:p>
        </p:txBody>
      </p:sp>
      <p:sp>
        <p:nvSpPr>
          <p:cNvPr id="12" name="TextBox 11"/>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6064106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517200" y="571789"/>
            <a:ext cx="11157600" cy="914800"/>
          </a:xfrm>
          <a:prstGeom prst="rect">
            <a:avLst/>
          </a:prstGeom>
        </p:spPr>
        <p:txBody>
          <a:bodyPr vert="horz" lIns="121900" tIns="121900" rIns="121900" bIns="121900" rtlCol="0" anchor="b" anchorCtr="0">
            <a:noAutofit/>
          </a:bodyPr>
          <a:lstStyle/>
          <a:p>
            <a:r>
              <a:rPr lang="en" sz="3200" dirty="0" smtClean="0">
                <a:solidFill>
                  <a:srgbClr val="13416C"/>
                </a:solidFill>
                <a:latin typeface="Century Gothic" panose="020B0502020202020204" pitchFamily="34" charset="0"/>
              </a:rPr>
              <a:t>Interviews</a:t>
            </a:r>
            <a:endParaRPr lang="en" sz="3200" dirty="0">
              <a:solidFill>
                <a:srgbClr val="13416C"/>
              </a:solidFill>
              <a:latin typeface="Century Gothic" panose="020B0502020202020204" pitchFamily="34" charset="0"/>
            </a:endParaRPr>
          </a:p>
        </p:txBody>
      </p:sp>
      <p:sp>
        <p:nvSpPr>
          <p:cNvPr id="100" name="Shape 100"/>
          <p:cNvSpPr txBox="1">
            <a:spLocks noGrp="1"/>
          </p:cNvSpPr>
          <p:nvPr>
            <p:ph type="body" idx="1"/>
          </p:nvPr>
        </p:nvSpPr>
        <p:spPr>
          <a:xfrm>
            <a:off x="442769" y="2249557"/>
            <a:ext cx="3721100" cy="3956933"/>
          </a:xfrm>
          <a:prstGeom prst="rect">
            <a:avLst/>
          </a:prstGeom>
          <a:ln>
            <a:solidFill>
              <a:schemeClr val="bg1">
                <a:lumMod val="60000"/>
                <a:lumOff val="40000"/>
              </a:schemeClr>
            </a:solidFill>
          </a:ln>
        </p:spPr>
        <p:txBody>
          <a:bodyPr vert="horz" lIns="121900" tIns="121900" rIns="121900" bIns="121900" rtlCol="0" anchor="t" anchorCtr="0">
            <a:noAutofit/>
          </a:bodyPr>
          <a:lstStyle/>
          <a:p>
            <a:pPr>
              <a:buNone/>
            </a:pPr>
            <a:r>
              <a:rPr lang="en" b="1" dirty="0" smtClean="0">
                <a:solidFill>
                  <a:srgbClr val="13416C"/>
                </a:solidFill>
              </a:rPr>
              <a:t>Crafting Questions</a:t>
            </a:r>
          </a:p>
          <a:p>
            <a:pPr>
              <a:buNone/>
            </a:pPr>
            <a:endParaRPr lang="en" dirty="0" smtClean="0">
              <a:solidFill>
                <a:srgbClr val="13416C"/>
              </a:solidFill>
            </a:endParaRPr>
          </a:p>
          <a:p>
            <a:pPr>
              <a:buNone/>
            </a:pPr>
            <a:r>
              <a:rPr lang="en" sz="2200" dirty="0" smtClean="0"/>
              <a:t>Brainstorm list with team</a:t>
            </a:r>
          </a:p>
          <a:p>
            <a:pPr>
              <a:buNone/>
            </a:pPr>
            <a:endParaRPr lang="en" sz="2200" dirty="0" smtClean="0"/>
          </a:p>
          <a:p>
            <a:pPr>
              <a:buNone/>
            </a:pPr>
            <a:r>
              <a:rPr lang="en" sz="2200" dirty="0" smtClean="0"/>
              <a:t>Open-ended questions</a:t>
            </a:r>
          </a:p>
          <a:p>
            <a:pPr>
              <a:buNone/>
            </a:pPr>
            <a:r>
              <a:rPr lang="en" sz="2200" dirty="0" smtClean="0"/>
              <a:t>(not YES or NO) </a:t>
            </a:r>
          </a:p>
          <a:p>
            <a:pPr>
              <a:buNone/>
            </a:pPr>
            <a:endParaRPr lang="en" sz="2200" dirty="0" smtClean="0"/>
          </a:p>
          <a:p>
            <a:pPr>
              <a:buNone/>
            </a:pPr>
            <a:r>
              <a:rPr lang="en" sz="2200" dirty="0" smtClean="0"/>
              <a:t>Start with: </a:t>
            </a:r>
            <a:r>
              <a:rPr lang="en" sz="2200" i="1" dirty="0"/>
              <a:t>where</a:t>
            </a:r>
            <a:r>
              <a:rPr lang="en" sz="2200" dirty="0" smtClean="0"/>
              <a:t>, </a:t>
            </a:r>
            <a:r>
              <a:rPr lang="en" sz="2200" i="1" dirty="0" smtClean="0"/>
              <a:t>what</a:t>
            </a:r>
            <a:r>
              <a:rPr lang="en" sz="2200" dirty="0" smtClean="0"/>
              <a:t>, </a:t>
            </a:r>
            <a:r>
              <a:rPr lang="en" sz="2200" i="1" dirty="0" smtClean="0"/>
              <a:t>how</a:t>
            </a:r>
            <a:r>
              <a:rPr lang="en" sz="2200" dirty="0" smtClean="0"/>
              <a:t>, &amp; </a:t>
            </a:r>
            <a:r>
              <a:rPr lang="en" sz="2200" i="1" dirty="0" smtClean="0"/>
              <a:t>why</a:t>
            </a:r>
          </a:p>
          <a:p>
            <a:endParaRPr lang="en" dirty="0">
              <a:latin typeface="Garamond" panose="02020404030301010803" pitchFamily="18" charset="0"/>
            </a:endParaRPr>
          </a:p>
          <a:p>
            <a:pPr>
              <a:buNone/>
            </a:pPr>
            <a:endParaRPr lang="en" dirty="0" smtClean="0">
              <a:latin typeface="Garamond" panose="02020404030301010803" pitchFamily="18" charset="0"/>
            </a:endParaRPr>
          </a:p>
        </p:txBody>
      </p:sp>
      <p:sp>
        <p:nvSpPr>
          <p:cNvPr id="4" name="Shape 100"/>
          <p:cNvSpPr txBox="1">
            <a:spLocks/>
          </p:cNvSpPr>
          <p:nvPr/>
        </p:nvSpPr>
        <p:spPr>
          <a:xfrm>
            <a:off x="4101638" y="2214617"/>
            <a:ext cx="3471979" cy="3991873"/>
          </a:xfrm>
          <a:prstGeom prst="rect">
            <a:avLst/>
          </a:prstGeom>
          <a:noFill/>
          <a:ln>
            <a:solidFill>
              <a:schemeClr val="bg1">
                <a:lumMod val="60000"/>
                <a:lumOff val="40000"/>
              </a:schemeClr>
            </a:solid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1"/>
              </a:buClr>
              <a:buSzPct val="100000"/>
              <a:buFont typeface="Roboto"/>
              <a:buNone/>
              <a:defRPr sz="1800" b="0" i="0" u="none" strike="noStrike" cap="none">
                <a:solidFill>
                  <a:schemeClr val="dk1"/>
                </a:solidFill>
                <a:latin typeface="Roboto"/>
                <a:ea typeface="Roboto"/>
                <a:cs typeface="Roboto"/>
                <a:sym typeface="Roboto"/>
              </a:defRPr>
            </a:lvl1pPr>
            <a:lvl2pPr marR="0" lvl="1"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2pPr>
            <a:lvl3pPr marR="0" lvl="2"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3pPr>
            <a:lvl4pPr marR="0" lvl="3"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4pPr>
            <a:lvl5pPr marR="0" lvl="4"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5pPr>
            <a:lvl6pPr marR="0" lvl="5"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6pPr>
            <a:lvl7pPr marR="0" lvl="6"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7pPr>
            <a:lvl8pPr marR="0" lvl="7"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8pPr>
            <a:lvl9pPr marR="0" lvl="8"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9pPr>
          </a:lstStyle>
          <a:p>
            <a:r>
              <a:rPr lang="en" sz="2400" b="1" dirty="0" smtClean="0">
                <a:solidFill>
                  <a:srgbClr val="13416C"/>
                </a:solidFill>
                <a:latin typeface="Century Gothic" panose="020B0502020202020204" pitchFamily="34" charset="0"/>
              </a:rPr>
              <a:t>Interview Preparation</a:t>
            </a:r>
            <a:endParaRPr lang="en" sz="2400" b="1" dirty="0">
              <a:solidFill>
                <a:srgbClr val="13416C"/>
              </a:solidFill>
              <a:latin typeface="Century Gothic" panose="020B0502020202020204" pitchFamily="34" charset="0"/>
            </a:endParaRPr>
          </a:p>
          <a:p>
            <a:r>
              <a:rPr lang="en" sz="2200" dirty="0">
                <a:latin typeface="Century Gothic" panose="020B0502020202020204" pitchFamily="34" charset="0"/>
              </a:rPr>
              <a:t>4 - 5 questions prepared</a:t>
            </a:r>
          </a:p>
          <a:p>
            <a:r>
              <a:rPr lang="en" sz="2200" dirty="0" smtClean="0">
                <a:latin typeface="Century Gothic" panose="020B0502020202020204" pitchFamily="34" charset="0"/>
              </a:rPr>
              <a:t>Test </a:t>
            </a:r>
            <a:r>
              <a:rPr lang="en" sz="2200" dirty="0">
                <a:latin typeface="Century Gothic" panose="020B0502020202020204" pitchFamily="34" charset="0"/>
              </a:rPr>
              <a:t>audio &amp; lighting ahead of time</a:t>
            </a:r>
          </a:p>
          <a:p>
            <a:endParaRPr lang="en" sz="2400" dirty="0"/>
          </a:p>
        </p:txBody>
      </p:sp>
      <p:sp>
        <p:nvSpPr>
          <p:cNvPr id="2" name="TextBox 1"/>
          <p:cNvSpPr txBox="1"/>
          <p:nvPr/>
        </p:nvSpPr>
        <p:spPr>
          <a:xfrm>
            <a:off x="4496239" y="768748"/>
            <a:ext cx="6941492" cy="400110"/>
          </a:xfrm>
          <a:prstGeom prst="rect">
            <a:avLst/>
          </a:prstGeom>
          <a:noFill/>
        </p:spPr>
        <p:txBody>
          <a:bodyPr wrap="square" rtlCol="0">
            <a:spAutoFit/>
          </a:bodyPr>
          <a:lstStyle/>
          <a:p>
            <a:r>
              <a:rPr lang="en-US" sz="2000" dirty="0">
                <a:latin typeface="Garamond" panose="02020404030301010803" pitchFamily="18" charset="0"/>
              </a:rPr>
              <a:t>Will interventions be intensified in the region? </a:t>
            </a:r>
          </a:p>
        </p:txBody>
      </p:sp>
      <p:sp>
        <p:nvSpPr>
          <p:cNvPr id="3" name="TextBox 2"/>
          <p:cNvSpPr txBox="1"/>
          <p:nvPr/>
        </p:nvSpPr>
        <p:spPr>
          <a:xfrm>
            <a:off x="4496239" y="317398"/>
            <a:ext cx="5004180" cy="400110"/>
          </a:xfrm>
          <a:prstGeom prst="rect">
            <a:avLst/>
          </a:prstGeom>
          <a:noFill/>
        </p:spPr>
        <p:txBody>
          <a:bodyPr wrap="square" rtlCol="0">
            <a:spAutoFit/>
          </a:bodyPr>
          <a:lstStyle/>
          <a:p>
            <a:r>
              <a:rPr lang="en-US" sz="2000" dirty="0">
                <a:latin typeface="Garamond" panose="02020404030301010803" pitchFamily="18" charset="0"/>
              </a:rPr>
              <a:t>What are the next steps?</a:t>
            </a:r>
          </a:p>
        </p:txBody>
      </p:sp>
      <p:sp>
        <p:nvSpPr>
          <p:cNvPr id="6" name="TextBox 5"/>
          <p:cNvSpPr txBox="1"/>
          <p:nvPr/>
        </p:nvSpPr>
        <p:spPr>
          <a:xfrm>
            <a:off x="4496239" y="1176636"/>
            <a:ext cx="6941492" cy="707886"/>
          </a:xfrm>
          <a:prstGeom prst="rect">
            <a:avLst/>
          </a:prstGeom>
          <a:noFill/>
        </p:spPr>
        <p:txBody>
          <a:bodyPr wrap="square" rtlCol="0">
            <a:spAutoFit/>
          </a:bodyPr>
          <a:lstStyle/>
          <a:p>
            <a:r>
              <a:rPr lang="en-US" sz="2000" dirty="0">
                <a:latin typeface="Garamond" panose="02020404030301010803" pitchFamily="18" charset="0"/>
              </a:rPr>
              <a:t>How will NASA satellite information contribute to the Ethiopia project? </a:t>
            </a:r>
          </a:p>
        </p:txBody>
      </p:sp>
      <p:sp>
        <p:nvSpPr>
          <p:cNvPr id="9" name="Rectangle 8"/>
          <p:cNvSpPr/>
          <p:nvPr/>
        </p:nvSpPr>
        <p:spPr>
          <a:xfrm>
            <a:off x="389311" y="2156400"/>
            <a:ext cx="3512838" cy="3670242"/>
          </a:xfrm>
          <a:prstGeom prst="rect">
            <a:avLst/>
          </a:prstGeom>
          <a:noFill/>
          <a:ln w="12700">
            <a:solidFill>
              <a:srgbClr val="3E96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123838" y="2156400"/>
            <a:ext cx="3698900" cy="3670242"/>
          </a:xfrm>
          <a:prstGeom prst="rect">
            <a:avLst/>
          </a:prstGeom>
          <a:noFill/>
          <a:ln w="12700">
            <a:solidFill>
              <a:srgbClr val="3E96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044427" y="2177295"/>
            <a:ext cx="3962183" cy="3670242"/>
          </a:xfrm>
          <a:prstGeom prst="rect">
            <a:avLst/>
          </a:prstGeom>
          <a:noFill/>
          <a:ln w="12700">
            <a:solidFill>
              <a:srgbClr val="3E96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sp>
        <p:nvSpPr>
          <p:cNvPr id="13" name="Shape 100"/>
          <p:cNvSpPr txBox="1">
            <a:spLocks/>
          </p:cNvSpPr>
          <p:nvPr/>
        </p:nvSpPr>
        <p:spPr>
          <a:xfrm>
            <a:off x="8143817" y="2203105"/>
            <a:ext cx="4339730" cy="3623537"/>
          </a:xfrm>
          <a:prstGeom prst="rect">
            <a:avLst/>
          </a:prstGeom>
          <a:noFill/>
          <a:ln>
            <a:solidFill>
              <a:schemeClr val="bg1">
                <a:lumMod val="60000"/>
                <a:lumOff val="40000"/>
              </a:schemeClr>
            </a:solid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1"/>
              </a:buClr>
              <a:buSzPct val="100000"/>
              <a:buFont typeface="Roboto"/>
              <a:buNone/>
              <a:defRPr sz="1800" b="0" i="0" u="none" strike="noStrike" cap="none">
                <a:solidFill>
                  <a:schemeClr val="dk1"/>
                </a:solidFill>
                <a:latin typeface="Roboto"/>
                <a:ea typeface="Roboto"/>
                <a:cs typeface="Roboto"/>
                <a:sym typeface="Roboto"/>
              </a:defRPr>
            </a:lvl1pPr>
            <a:lvl2pPr marR="0" lvl="1"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2pPr>
            <a:lvl3pPr marR="0" lvl="2"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3pPr>
            <a:lvl4pPr marR="0" lvl="3"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4pPr>
            <a:lvl5pPr marR="0" lvl="4"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5pPr>
            <a:lvl6pPr marR="0" lvl="5"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6pPr>
            <a:lvl7pPr marR="0" lvl="6"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7pPr>
            <a:lvl8pPr marR="0" lvl="7"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8pPr>
            <a:lvl9pPr marR="0" lvl="8"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9pPr>
          </a:lstStyle>
          <a:p>
            <a:r>
              <a:rPr lang="en" sz="2400" b="1" dirty="0">
                <a:solidFill>
                  <a:srgbClr val="13416C"/>
                </a:solidFill>
                <a:latin typeface="Century Gothic" panose="020B0502020202020204" pitchFamily="34" charset="0"/>
              </a:rPr>
              <a:t>During the Interview</a:t>
            </a:r>
          </a:p>
          <a:p>
            <a:r>
              <a:rPr lang="en" sz="2200" dirty="0">
                <a:latin typeface="Century Gothic" panose="020B0502020202020204" pitchFamily="34" charset="0"/>
              </a:rPr>
              <a:t>Bring </a:t>
            </a:r>
            <a:r>
              <a:rPr lang="en" sz="2200" dirty="0">
                <a:latin typeface="Century Gothic" panose="020B0502020202020204" pitchFamily="34" charset="0"/>
                <a:hlinkClick r:id="rId3"/>
              </a:rPr>
              <a:t>media release form</a:t>
            </a:r>
            <a:endParaRPr lang="en" sz="2200" dirty="0">
              <a:latin typeface="Century Gothic" panose="020B0502020202020204" pitchFamily="34" charset="0"/>
            </a:endParaRPr>
          </a:p>
          <a:p>
            <a:r>
              <a:rPr lang="en" sz="2200" dirty="0">
                <a:latin typeface="Century Gothic" panose="020B0502020202020204" pitchFamily="34" charset="0"/>
              </a:rPr>
              <a:t>Ask about time </a:t>
            </a:r>
            <a:r>
              <a:rPr lang="en" sz="2200" dirty="0" smtClean="0">
                <a:latin typeface="Century Gothic" panose="020B0502020202020204" pitchFamily="34" charset="0"/>
              </a:rPr>
              <a:t>constraints</a:t>
            </a:r>
            <a:endParaRPr lang="en" sz="2200" dirty="0">
              <a:latin typeface="Century Gothic" panose="020B0502020202020204" pitchFamily="34" charset="0"/>
            </a:endParaRPr>
          </a:p>
          <a:p>
            <a:r>
              <a:rPr lang="en" sz="2200" dirty="0">
                <a:latin typeface="Century Gothic" panose="020B0502020202020204" pitchFamily="34" charset="0"/>
              </a:rPr>
              <a:t>Make interviewee feel </a:t>
            </a:r>
            <a:r>
              <a:rPr lang="en" sz="2200" dirty="0" smtClean="0">
                <a:latin typeface="Century Gothic" panose="020B0502020202020204" pitchFamily="34" charset="0"/>
              </a:rPr>
              <a:t>comfortable; be conversational!</a:t>
            </a:r>
            <a:endParaRPr lang="en" sz="2200" dirty="0">
              <a:latin typeface="Century Gothic" panose="020B0502020202020204" pitchFamily="34" charset="0"/>
            </a:endParaRPr>
          </a:p>
          <a:p>
            <a:r>
              <a:rPr lang="en" sz="2200" dirty="0">
                <a:latin typeface="Century Gothic" panose="020B0502020202020204" pitchFamily="34" charset="0"/>
              </a:rPr>
              <a:t>Explain your message</a:t>
            </a:r>
          </a:p>
        </p:txBody>
      </p:sp>
    </p:spTree>
    <p:extLst>
      <p:ext uri="{BB962C8B-B14F-4D97-AF65-F5344CB8AC3E}">
        <p14:creationId xmlns:p14="http://schemas.microsoft.com/office/powerpoint/2010/main" val="276660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517200" y="571789"/>
            <a:ext cx="11157600" cy="914800"/>
          </a:xfrm>
          <a:prstGeom prst="rect">
            <a:avLst/>
          </a:prstGeom>
        </p:spPr>
        <p:txBody>
          <a:bodyPr vert="horz" lIns="121900" tIns="121900" rIns="121900" bIns="121900" rtlCol="0" anchor="b" anchorCtr="0">
            <a:noAutofit/>
          </a:bodyPr>
          <a:lstStyle/>
          <a:p>
            <a:r>
              <a:rPr lang="en" sz="3200" dirty="0" smtClean="0">
                <a:solidFill>
                  <a:srgbClr val="13416C"/>
                </a:solidFill>
                <a:latin typeface="Century Gothic" panose="020B0502020202020204" pitchFamily="34" charset="0"/>
              </a:rPr>
              <a:t>Interviews</a:t>
            </a:r>
            <a:endParaRPr lang="en" sz="3200" dirty="0">
              <a:solidFill>
                <a:srgbClr val="13416C"/>
              </a:solidFill>
              <a:latin typeface="Century Gothic" panose="020B0502020202020204" pitchFamily="34" charset="0"/>
            </a:endParaRPr>
          </a:p>
        </p:txBody>
      </p:sp>
      <p:sp>
        <p:nvSpPr>
          <p:cNvPr id="4" name="TextBox 3"/>
          <p:cNvSpPr txBox="1"/>
          <p:nvPr/>
        </p:nvSpPr>
        <p:spPr>
          <a:xfrm>
            <a:off x="4451040" y="462453"/>
            <a:ext cx="4061899" cy="1754326"/>
          </a:xfrm>
          <a:prstGeom prst="rect">
            <a:avLst/>
          </a:prstGeom>
          <a:noFill/>
        </p:spPr>
        <p:txBody>
          <a:bodyPr wrap="square" rtlCol="0">
            <a:spAutoFit/>
          </a:bodyPr>
          <a:lstStyle/>
          <a:p>
            <a:r>
              <a:rPr lang="en-US" dirty="0" smtClean="0">
                <a:latin typeface="Century Gothic" panose="020B0502020202020204" pitchFamily="34" charset="0"/>
              </a:rPr>
              <a:t>Remote Interviews:</a:t>
            </a:r>
          </a:p>
          <a:p>
            <a:pPr marL="285750" indent="-285750">
              <a:buFont typeface="Arial" panose="020B0604020202020204" pitchFamily="34" charset="0"/>
              <a:buChar char="•"/>
            </a:pPr>
            <a:r>
              <a:rPr lang="en-US" dirty="0" smtClean="0">
                <a:latin typeface="Century Gothic" panose="020B0502020202020204" pitchFamily="34" charset="0"/>
              </a:rPr>
              <a:t>Send questions ahead of time</a:t>
            </a:r>
          </a:p>
          <a:p>
            <a:pPr marL="285750" indent="-285750">
              <a:buFont typeface="Arial" panose="020B0604020202020204" pitchFamily="34" charset="0"/>
              <a:buChar char="•"/>
            </a:pPr>
            <a:r>
              <a:rPr lang="en-US" dirty="0" smtClean="0">
                <a:latin typeface="Century Gothic" panose="020B0502020202020204" pitchFamily="34" charset="0"/>
              </a:rPr>
              <a:t>Ask to record on phone</a:t>
            </a:r>
          </a:p>
          <a:p>
            <a:pPr marL="285750" indent="-285750">
              <a:buFont typeface="Arial" panose="020B0604020202020204" pitchFamily="34" charset="0"/>
              <a:buChar char="•"/>
            </a:pPr>
            <a:r>
              <a:rPr lang="en-US" dirty="0" smtClean="0">
                <a:latin typeface="Century Gothic" panose="020B0502020202020204" pitchFamily="34" charset="0"/>
              </a:rPr>
              <a:t>If poor resolution, use B Roll</a:t>
            </a:r>
            <a:endParaRPr lang="en-US" dirty="0">
              <a:latin typeface="Century Gothic" panose="020B0502020202020204" pitchFamily="34" charset="0"/>
            </a:endParaRPr>
          </a:p>
          <a:p>
            <a:endParaRPr lang="en-US" dirty="0" smtClean="0">
              <a:latin typeface="Century Gothic" panose="020B0502020202020204" pitchFamily="34" charset="0"/>
            </a:endParaRPr>
          </a:p>
          <a:p>
            <a:endParaRPr lang="en-US" dirty="0">
              <a:latin typeface="Century Gothic" panose="020B0502020202020204" pitchFamily="34" charset="0"/>
            </a:endParaRPr>
          </a:p>
        </p:txBody>
      </p:sp>
      <p:pic>
        <p:nvPicPr>
          <p:cNvPr id="5" name="Picture 4"/>
          <p:cNvPicPr>
            <a:picLocks noChangeAspect="1"/>
          </p:cNvPicPr>
          <p:nvPr/>
        </p:nvPicPr>
        <p:blipFill>
          <a:blip r:embed="rId3"/>
          <a:stretch>
            <a:fillRect/>
          </a:stretch>
        </p:blipFill>
        <p:spPr>
          <a:xfrm>
            <a:off x="2755038" y="2570807"/>
            <a:ext cx="2848122" cy="1599568"/>
          </a:xfrm>
          <a:prstGeom prst="rect">
            <a:avLst/>
          </a:prstGeom>
        </p:spPr>
      </p:pic>
      <p:pic>
        <p:nvPicPr>
          <p:cNvPr id="7" name="Picture 6"/>
          <p:cNvPicPr>
            <a:picLocks noChangeAspect="1"/>
          </p:cNvPicPr>
          <p:nvPr/>
        </p:nvPicPr>
        <p:blipFill>
          <a:blip r:embed="rId4"/>
          <a:stretch>
            <a:fillRect/>
          </a:stretch>
        </p:blipFill>
        <p:spPr>
          <a:xfrm>
            <a:off x="2766966" y="4524403"/>
            <a:ext cx="3015708" cy="1698392"/>
          </a:xfrm>
          <a:prstGeom prst="rect">
            <a:avLst/>
          </a:prstGeom>
        </p:spPr>
      </p:pic>
      <p:pic>
        <p:nvPicPr>
          <p:cNvPr id="10" name="Picture 9"/>
          <p:cNvPicPr>
            <a:picLocks noChangeAspect="1"/>
          </p:cNvPicPr>
          <p:nvPr/>
        </p:nvPicPr>
        <p:blipFill>
          <a:blip r:embed="rId5"/>
          <a:stretch>
            <a:fillRect/>
          </a:stretch>
        </p:blipFill>
        <p:spPr>
          <a:xfrm>
            <a:off x="5997390" y="4339517"/>
            <a:ext cx="3359568" cy="1892050"/>
          </a:xfrm>
          <a:prstGeom prst="rect">
            <a:avLst/>
          </a:prstGeom>
        </p:spPr>
      </p:pic>
      <p:sp>
        <p:nvSpPr>
          <p:cNvPr id="11" name="TextBox 10"/>
          <p:cNvSpPr txBox="1"/>
          <p:nvPr/>
        </p:nvSpPr>
        <p:spPr>
          <a:xfrm>
            <a:off x="262890" y="2726591"/>
            <a:ext cx="2313480" cy="1200329"/>
          </a:xfrm>
          <a:prstGeom prst="rect">
            <a:avLst/>
          </a:prstGeom>
          <a:noFill/>
        </p:spPr>
        <p:txBody>
          <a:bodyPr wrap="square" rtlCol="0">
            <a:spAutoFit/>
          </a:bodyPr>
          <a:lstStyle/>
          <a:p>
            <a:r>
              <a:rPr lang="en-US" dirty="0">
                <a:solidFill>
                  <a:srgbClr val="C00000"/>
                </a:solidFill>
                <a:latin typeface="Century Gothic" panose="020B0502020202020204" pitchFamily="34" charset="0"/>
              </a:rPr>
              <a:t>x</a:t>
            </a:r>
            <a:r>
              <a:rPr lang="en-US" dirty="0">
                <a:latin typeface="Century Gothic" panose="020B0502020202020204" pitchFamily="34" charset="0"/>
              </a:rPr>
              <a:t> Fuzzy audio</a:t>
            </a:r>
          </a:p>
          <a:p>
            <a:r>
              <a:rPr lang="en-US" dirty="0">
                <a:solidFill>
                  <a:srgbClr val="C00000"/>
                </a:solidFill>
                <a:latin typeface="Century Gothic" panose="020B0502020202020204" pitchFamily="34" charset="0"/>
              </a:rPr>
              <a:t>x</a:t>
            </a:r>
            <a:r>
              <a:rPr lang="en-US" dirty="0">
                <a:latin typeface="Century Gothic" panose="020B0502020202020204" pitchFamily="34" charset="0"/>
              </a:rPr>
              <a:t> Looking at script, not camera</a:t>
            </a:r>
          </a:p>
          <a:p>
            <a:r>
              <a:rPr lang="en-US" dirty="0">
                <a:solidFill>
                  <a:srgbClr val="C00000"/>
                </a:solidFill>
                <a:latin typeface="Century Gothic" panose="020B0502020202020204" pitchFamily="34" charset="0"/>
              </a:rPr>
              <a:t>x</a:t>
            </a:r>
            <a:r>
              <a:rPr lang="en-US" dirty="0">
                <a:latin typeface="Century Gothic" panose="020B0502020202020204" pitchFamily="34" charset="0"/>
              </a:rPr>
              <a:t> </a:t>
            </a:r>
            <a:r>
              <a:rPr lang="en-US" dirty="0" smtClean="0">
                <a:latin typeface="Century Gothic" panose="020B0502020202020204" pitchFamily="34" charset="0"/>
              </a:rPr>
              <a:t>Framing</a:t>
            </a:r>
            <a:endParaRPr lang="en-US" dirty="0">
              <a:latin typeface="Century Gothic" panose="020B0502020202020204" pitchFamily="34" charset="0"/>
            </a:endParaRPr>
          </a:p>
        </p:txBody>
      </p:sp>
      <p:sp>
        <p:nvSpPr>
          <p:cNvPr id="13" name="TextBox 12"/>
          <p:cNvSpPr txBox="1"/>
          <p:nvPr/>
        </p:nvSpPr>
        <p:spPr>
          <a:xfrm>
            <a:off x="247650" y="5039261"/>
            <a:ext cx="2205990" cy="923330"/>
          </a:xfrm>
          <a:prstGeom prst="rect">
            <a:avLst/>
          </a:prstGeom>
          <a:noFill/>
        </p:spPr>
        <p:txBody>
          <a:bodyPr wrap="square" rtlCol="0">
            <a:spAutoFit/>
          </a:bodyPr>
          <a:lstStyle/>
          <a:p>
            <a:r>
              <a:rPr lang="en-US" dirty="0">
                <a:solidFill>
                  <a:schemeClr val="accent6"/>
                </a:solidFill>
                <a:latin typeface="Century Gothic" panose="020B0502020202020204" pitchFamily="34" charset="0"/>
              </a:rPr>
              <a:t>✓</a:t>
            </a:r>
            <a:r>
              <a:rPr lang="en-US" dirty="0">
                <a:latin typeface="Century Gothic" panose="020B0502020202020204" pitchFamily="34" charset="0"/>
              </a:rPr>
              <a:t> </a:t>
            </a:r>
            <a:r>
              <a:rPr lang="en-US" dirty="0" smtClean="0">
                <a:latin typeface="Century Gothic" panose="020B0502020202020204" pitchFamily="34" charset="0"/>
              </a:rPr>
              <a:t>Fuzzy interview audio, so added subtitles</a:t>
            </a:r>
          </a:p>
        </p:txBody>
      </p:sp>
      <p:sp>
        <p:nvSpPr>
          <p:cNvPr id="14" name="TextBox 13"/>
          <p:cNvSpPr txBox="1"/>
          <p:nvPr/>
        </p:nvSpPr>
        <p:spPr>
          <a:xfrm>
            <a:off x="9468810" y="4313543"/>
            <a:ext cx="2205990" cy="2308324"/>
          </a:xfrm>
          <a:prstGeom prst="rect">
            <a:avLst/>
          </a:prstGeom>
          <a:noFill/>
        </p:spPr>
        <p:txBody>
          <a:bodyPr wrap="square" rtlCol="0">
            <a:spAutoFit/>
          </a:bodyPr>
          <a:lstStyle/>
          <a:p>
            <a:r>
              <a:rPr lang="en-US" dirty="0">
                <a:solidFill>
                  <a:schemeClr val="accent6"/>
                </a:solidFill>
                <a:latin typeface="Century Gothic" panose="020B0502020202020204" pitchFamily="34" charset="0"/>
              </a:rPr>
              <a:t>✓</a:t>
            </a:r>
            <a:r>
              <a:rPr lang="en-US" dirty="0" smtClean="0">
                <a:latin typeface="Century Gothic" panose="020B0502020202020204" pitchFamily="34" charset="0"/>
              </a:rPr>
              <a:t> </a:t>
            </a:r>
            <a:r>
              <a:rPr lang="en-US" dirty="0">
                <a:latin typeface="Century Gothic" panose="020B0502020202020204" pitchFamily="34" charset="0"/>
              </a:rPr>
              <a:t>Nice lighting</a:t>
            </a:r>
          </a:p>
          <a:p>
            <a:r>
              <a:rPr lang="en-US" dirty="0">
                <a:solidFill>
                  <a:schemeClr val="accent6"/>
                </a:solidFill>
                <a:latin typeface="Century Gothic" panose="020B0502020202020204" pitchFamily="34" charset="0"/>
              </a:rPr>
              <a:t>✓</a:t>
            </a:r>
            <a:r>
              <a:rPr lang="en-US" dirty="0" smtClean="0">
                <a:latin typeface="Century Gothic" panose="020B0502020202020204" pitchFamily="34" charset="0"/>
              </a:rPr>
              <a:t> </a:t>
            </a:r>
            <a:r>
              <a:rPr lang="en-US" dirty="0">
                <a:latin typeface="Century Gothic" panose="020B0502020202020204" pitchFamily="34" charset="0"/>
              </a:rPr>
              <a:t>Focus is right; subject looking at interviewer, not camera</a:t>
            </a:r>
          </a:p>
          <a:p>
            <a:r>
              <a:rPr lang="en-US" dirty="0">
                <a:solidFill>
                  <a:schemeClr val="accent6"/>
                </a:solidFill>
                <a:latin typeface="Century Gothic" panose="020B0502020202020204" pitchFamily="34" charset="0"/>
              </a:rPr>
              <a:t>✓</a:t>
            </a:r>
            <a:r>
              <a:rPr lang="en-US" dirty="0" smtClean="0">
                <a:latin typeface="Century Gothic" panose="020B0502020202020204" pitchFamily="34" charset="0"/>
              </a:rPr>
              <a:t> </a:t>
            </a:r>
            <a:r>
              <a:rPr lang="en-US" dirty="0">
                <a:latin typeface="Century Gothic" panose="020B0502020202020204" pitchFamily="34" charset="0"/>
              </a:rPr>
              <a:t>Framing</a:t>
            </a:r>
          </a:p>
          <a:p>
            <a:r>
              <a:rPr lang="en-US" dirty="0">
                <a:latin typeface="Century Gothic" panose="020B0502020202020204" pitchFamily="34" charset="0"/>
              </a:rPr>
              <a:t/>
            </a:r>
            <a:br>
              <a:rPr lang="en-US" dirty="0">
                <a:latin typeface="Century Gothic" panose="020B0502020202020204" pitchFamily="34" charset="0"/>
              </a:rPr>
            </a:br>
            <a:endParaRPr lang="en-US" dirty="0" smtClean="0">
              <a:latin typeface="Century Gothic" panose="020B0502020202020204" pitchFamily="34" charset="0"/>
            </a:endParaRPr>
          </a:p>
        </p:txBody>
      </p:sp>
      <p:pic>
        <p:nvPicPr>
          <p:cNvPr id="15" name="Picture 14"/>
          <p:cNvPicPr>
            <a:picLocks noChangeAspect="1"/>
          </p:cNvPicPr>
          <p:nvPr/>
        </p:nvPicPr>
        <p:blipFill>
          <a:blip r:embed="rId6"/>
          <a:stretch>
            <a:fillRect/>
          </a:stretch>
        </p:blipFill>
        <p:spPr>
          <a:xfrm>
            <a:off x="6021949" y="2420958"/>
            <a:ext cx="3156341" cy="1775212"/>
          </a:xfrm>
          <a:prstGeom prst="rect">
            <a:avLst/>
          </a:prstGeom>
        </p:spPr>
      </p:pic>
      <p:sp>
        <p:nvSpPr>
          <p:cNvPr id="16" name="TextBox 15"/>
          <p:cNvSpPr txBox="1"/>
          <p:nvPr/>
        </p:nvSpPr>
        <p:spPr>
          <a:xfrm>
            <a:off x="9597079" y="2272258"/>
            <a:ext cx="2594921" cy="1477328"/>
          </a:xfrm>
          <a:prstGeom prst="rect">
            <a:avLst/>
          </a:prstGeom>
          <a:noFill/>
        </p:spPr>
        <p:txBody>
          <a:bodyPr wrap="square" rtlCol="0">
            <a:spAutoFit/>
          </a:bodyPr>
          <a:lstStyle/>
          <a:p>
            <a:r>
              <a:rPr lang="en-US" dirty="0">
                <a:solidFill>
                  <a:srgbClr val="C00000"/>
                </a:solidFill>
                <a:latin typeface="Century Gothic" panose="020B0502020202020204" pitchFamily="34" charset="0"/>
              </a:rPr>
              <a:t>x</a:t>
            </a:r>
            <a:r>
              <a:rPr lang="en-US" dirty="0" smtClean="0">
                <a:latin typeface="Century Gothic" panose="020B0502020202020204" pitchFamily="34" charset="0"/>
              </a:rPr>
              <a:t> Too much lighting behind speaker; face is darkly shaded</a:t>
            </a:r>
          </a:p>
          <a:p>
            <a:r>
              <a:rPr lang="en-US" dirty="0">
                <a:solidFill>
                  <a:srgbClr val="C00000"/>
                </a:solidFill>
                <a:latin typeface="Century Gothic" panose="020B0502020202020204" pitchFamily="34" charset="0"/>
              </a:rPr>
              <a:t>x</a:t>
            </a:r>
            <a:r>
              <a:rPr lang="en-US" dirty="0" smtClean="0">
                <a:latin typeface="Century Gothic" panose="020B0502020202020204" pitchFamily="34" charset="0"/>
              </a:rPr>
              <a:t> Subject too small in frame</a:t>
            </a:r>
          </a:p>
        </p:txBody>
      </p:sp>
      <p:sp>
        <p:nvSpPr>
          <p:cNvPr id="12" name="TextBox 11"/>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7883833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6" name="Shape 87"/>
          <p:cNvSpPr txBox="1">
            <a:spLocks noGrp="1"/>
          </p:cNvSpPr>
          <p:nvPr>
            <p:ph type="title"/>
          </p:nvPr>
        </p:nvSpPr>
        <p:spPr>
          <a:xfrm>
            <a:off x="553424" y="644837"/>
            <a:ext cx="7892793" cy="914800"/>
          </a:xfrm>
          <a:prstGeom prst="rect">
            <a:avLst/>
          </a:prstGeom>
        </p:spPr>
        <p:txBody>
          <a:bodyPr vert="horz" lIns="121900" tIns="121900" rIns="121900" bIns="121900" rtlCol="0" anchor="b" anchorCtr="0">
            <a:noAutofit/>
          </a:bodyPr>
          <a:lstStyle/>
          <a:p>
            <a:r>
              <a:rPr lang="en" sz="3200" dirty="0" smtClean="0">
                <a:solidFill>
                  <a:srgbClr val="13416C"/>
                </a:solidFill>
              </a:rPr>
              <a:t>Project Video Submission</a:t>
            </a:r>
            <a:endParaRPr lang="en" sz="3200" dirty="0">
              <a:solidFill>
                <a:srgbClr val="13416C"/>
              </a:solidFill>
            </a:endParaRPr>
          </a:p>
        </p:txBody>
      </p:sp>
      <p:sp>
        <p:nvSpPr>
          <p:cNvPr id="7" name="Shape 88"/>
          <p:cNvSpPr txBox="1">
            <a:spLocks noGrp="1"/>
          </p:cNvSpPr>
          <p:nvPr>
            <p:ph type="body" idx="1"/>
          </p:nvPr>
        </p:nvSpPr>
        <p:spPr>
          <a:xfrm>
            <a:off x="553424" y="1663019"/>
            <a:ext cx="5668267" cy="4629497"/>
          </a:xfrm>
          <a:prstGeom prst="rect">
            <a:avLst/>
          </a:prstGeom>
        </p:spPr>
        <p:txBody>
          <a:bodyPr vert="horz" lIns="121900" tIns="121900" rIns="121900" bIns="121900" rtlCol="0" anchor="t" anchorCtr="0">
            <a:noAutofit/>
          </a:bodyPr>
          <a:lstStyle/>
          <a:p>
            <a:pPr marL="0" indent="0">
              <a:lnSpc>
                <a:spcPct val="100000"/>
              </a:lnSpc>
              <a:spcAft>
                <a:spcPts val="800"/>
              </a:spcAft>
              <a:buNone/>
            </a:pPr>
            <a:r>
              <a:rPr lang="en" sz="2667" b="1" dirty="0" smtClean="0"/>
              <a:t>All </a:t>
            </a:r>
            <a:r>
              <a:rPr lang="en" sz="2667" b="1" dirty="0"/>
              <a:t>P</a:t>
            </a:r>
            <a:r>
              <a:rPr lang="en" sz="2667" b="1" dirty="0" smtClean="0"/>
              <a:t>roject Video-related deliverables will be uploaded to your node folder in Google Drive or emailed to the Comm Team</a:t>
            </a:r>
            <a:endParaRPr lang="en" sz="2667" b="1" dirty="0"/>
          </a:p>
          <a:p>
            <a:pPr marL="457189" lvl="1" indent="-457189">
              <a:lnSpc>
                <a:spcPct val="100000"/>
              </a:lnSpc>
              <a:spcAft>
                <a:spcPts val="800"/>
              </a:spcAft>
            </a:pPr>
            <a:r>
              <a:rPr lang="en-US" sz="1800" dirty="0" smtClean="0"/>
              <a:t>Project Video Outline – Week 5</a:t>
            </a:r>
            <a:endParaRPr lang="en" sz="1800" dirty="0"/>
          </a:p>
          <a:p>
            <a:pPr marL="457189" lvl="1" indent="-457189">
              <a:lnSpc>
                <a:spcPct val="100000"/>
              </a:lnSpc>
              <a:spcAft>
                <a:spcPts val="800"/>
              </a:spcAft>
            </a:pPr>
            <a:r>
              <a:rPr lang="en" sz="1800" dirty="0" smtClean="0"/>
              <a:t>Project Video – Week 8</a:t>
            </a:r>
            <a:endParaRPr lang="en" sz="1800" dirty="0"/>
          </a:p>
          <a:p>
            <a:pPr marL="457189" lvl="1" indent="-457189">
              <a:lnSpc>
                <a:spcPct val="100000"/>
              </a:lnSpc>
              <a:spcAft>
                <a:spcPts val="800"/>
              </a:spcAft>
            </a:pPr>
            <a:r>
              <a:rPr lang="en" sz="1800" dirty="0" smtClean="0"/>
              <a:t>Transcript – Week 8</a:t>
            </a:r>
            <a:endParaRPr lang="en" sz="1800" dirty="0"/>
          </a:p>
          <a:p>
            <a:pPr marL="457189" lvl="2" indent="-457189">
              <a:lnSpc>
                <a:spcPct val="100000"/>
              </a:lnSpc>
              <a:spcAft>
                <a:spcPts val="800"/>
              </a:spcAft>
            </a:pPr>
            <a:r>
              <a:rPr lang="en" dirty="0" smtClean="0"/>
              <a:t>Citation Log – Week 8</a:t>
            </a:r>
          </a:p>
          <a:p>
            <a:pPr marL="457189" lvl="2" indent="-457189">
              <a:lnSpc>
                <a:spcPct val="100000"/>
              </a:lnSpc>
              <a:spcAft>
                <a:spcPts val="800"/>
              </a:spcAft>
            </a:pPr>
            <a:endParaRPr lang="en" sz="2200" dirty="0"/>
          </a:p>
          <a:p>
            <a:pPr marL="0" lvl="2" indent="0">
              <a:lnSpc>
                <a:spcPct val="100000"/>
              </a:lnSpc>
              <a:spcAft>
                <a:spcPts val="800"/>
              </a:spcAft>
              <a:buNone/>
            </a:pPr>
            <a:r>
              <a:rPr lang="en" sz="2000" b="1" dirty="0" smtClean="0">
                <a:solidFill>
                  <a:srgbClr val="3E96A8"/>
                </a:solidFill>
              </a:rPr>
              <a:t>*Templates can be found in your node folder (i.e. Comm – NC) or on DEVELOPedia</a:t>
            </a:r>
            <a:endParaRPr lang="en" sz="2000" b="1" dirty="0">
              <a:solidFill>
                <a:srgbClr val="3E96A8"/>
              </a:solidFill>
            </a:endParaRPr>
          </a:p>
        </p:txBody>
      </p:sp>
      <p:sp>
        <p:nvSpPr>
          <p:cNvPr id="8" name="TextBox 7"/>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pic>
        <p:nvPicPr>
          <p:cNvPr id="3" name="Picture 2"/>
          <p:cNvPicPr>
            <a:picLocks noChangeAspect="1"/>
          </p:cNvPicPr>
          <p:nvPr/>
        </p:nvPicPr>
        <p:blipFill>
          <a:blip r:embed="rId3"/>
          <a:stretch>
            <a:fillRect/>
          </a:stretch>
        </p:blipFill>
        <p:spPr>
          <a:xfrm>
            <a:off x="6331117" y="1663019"/>
            <a:ext cx="4895850" cy="1971675"/>
          </a:xfrm>
          <a:prstGeom prst="rect">
            <a:avLst/>
          </a:prstGeom>
        </p:spPr>
      </p:pic>
      <p:cxnSp>
        <p:nvCxnSpPr>
          <p:cNvPr id="5" name="Straight Arrow Connector 4"/>
          <p:cNvCxnSpPr/>
          <p:nvPr/>
        </p:nvCxnSpPr>
        <p:spPr>
          <a:xfrm flipV="1">
            <a:off x="8891337" y="2779295"/>
            <a:ext cx="180474" cy="135956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737684" y="4150805"/>
            <a:ext cx="4668253" cy="830997"/>
          </a:xfrm>
          <a:prstGeom prst="rect">
            <a:avLst/>
          </a:prstGeom>
          <a:noFill/>
        </p:spPr>
        <p:txBody>
          <a:bodyPr wrap="square" rtlCol="0">
            <a:spAutoFit/>
          </a:bodyPr>
          <a:lstStyle/>
          <a:p>
            <a:r>
              <a:rPr lang="en-US" sz="1600" dirty="0" smtClean="0">
                <a:solidFill>
                  <a:srgbClr val="FF0000"/>
                </a:solidFill>
                <a:latin typeface="Century Gothic" panose="020B0502020202020204" pitchFamily="34" charset="0"/>
              </a:rPr>
              <a:t>Upload Videos, Citation Logs, &amp; Transcripts here. You can also email them to </a:t>
            </a:r>
            <a:r>
              <a:rPr lang="en-US" sz="1600" b="1" dirty="0" smtClean="0">
                <a:solidFill>
                  <a:srgbClr val="FF0000"/>
                </a:solidFill>
                <a:latin typeface="Century Gothic" panose="020B0502020202020204" pitchFamily="34" charset="0"/>
              </a:rPr>
              <a:t>develop.communications@gmail.com</a:t>
            </a:r>
            <a:endParaRPr lang="en-US" sz="1600" b="1"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5111693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517200" y="610700"/>
            <a:ext cx="11157600" cy="914800"/>
          </a:xfrm>
          <a:prstGeom prst="rect">
            <a:avLst/>
          </a:prstGeom>
        </p:spPr>
        <p:txBody>
          <a:bodyPr vert="horz" lIns="121900" tIns="121900" rIns="121900" bIns="121900" rtlCol="0" anchor="b" anchorCtr="0">
            <a:noAutofit/>
          </a:bodyPr>
          <a:lstStyle/>
          <a:p>
            <a:r>
              <a:rPr lang="en" sz="3200" dirty="0" smtClean="0">
                <a:solidFill>
                  <a:srgbClr val="13416C"/>
                </a:solidFill>
                <a:latin typeface="Century Gothic" panose="020B0502020202020204" pitchFamily="34" charset="0"/>
              </a:rPr>
              <a:t>Project Video Resources</a:t>
            </a:r>
            <a:endParaRPr lang="en" sz="3200" i="1" dirty="0">
              <a:solidFill>
                <a:srgbClr val="13416C"/>
              </a:solidFill>
              <a:latin typeface="Century Gothic" panose="020B0502020202020204" pitchFamily="34" charset="0"/>
            </a:endParaRPr>
          </a:p>
        </p:txBody>
      </p:sp>
      <p:sp>
        <p:nvSpPr>
          <p:cNvPr id="118" name="Shape 118"/>
          <p:cNvSpPr txBox="1">
            <a:spLocks noGrp="1"/>
          </p:cNvSpPr>
          <p:nvPr>
            <p:ph type="body" idx="1"/>
          </p:nvPr>
        </p:nvSpPr>
        <p:spPr>
          <a:xfrm>
            <a:off x="564908" y="1662081"/>
            <a:ext cx="6654453" cy="4364704"/>
          </a:xfrm>
          <a:prstGeom prst="rect">
            <a:avLst/>
          </a:prstGeom>
        </p:spPr>
        <p:txBody>
          <a:bodyPr vert="horz" lIns="121900" tIns="121900" rIns="121900" bIns="121900" rtlCol="0" anchor="t" anchorCtr="0">
            <a:noAutofit/>
          </a:bodyPr>
          <a:lstStyle/>
          <a:p>
            <a:pPr marL="0" indent="0">
              <a:lnSpc>
                <a:spcPct val="100000"/>
              </a:lnSpc>
              <a:buNone/>
            </a:pPr>
            <a:r>
              <a:rPr lang="en" sz="2200" b="1" dirty="0" smtClean="0"/>
              <a:t>Templates &amp; Forms</a:t>
            </a:r>
          </a:p>
          <a:p>
            <a:pPr marL="380990" indent="-380990"/>
            <a:r>
              <a:rPr lang="en" sz="2200" dirty="0" smtClean="0">
                <a:hlinkClick r:id="rId3"/>
              </a:rPr>
              <a:t>DEVELOPedia Project Video Page</a:t>
            </a:r>
            <a:endParaRPr lang="en" sz="2200" dirty="0"/>
          </a:p>
          <a:p>
            <a:pPr marL="0" indent="0">
              <a:buNone/>
            </a:pPr>
            <a:endParaRPr lang="en" sz="2200" b="1" dirty="0" smtClean="0"/>
          </a:p>
          <a:p>
            <a:pPr>
              <a:buNone/>
            </a:pPr>
            <a:r>
              <a:rPr lang="en" sz="2200" b="1" dirty="0" smtClean="0"/>
              <a:t>Materials &amp; Software</a:t>
            </a:r>
          </a:p>
          <a:p>
            <a:pPr marL="380990" indent="-380990"/>
            <a:r>
              <a:rPr lang="en" sz="2200" dirty="0" smtClean="0">
                <a:hlinkClick r:id="rId4"/>
              </a:rPr>
              <a:t>Useful Links Sheet </a:t>
            </a:r>
            <a:r>
              <a:rPr lang="en" sz="2200" dirty="0" smtClean="0">
                <a:hlinkClick r:id="rId4"/>
              </a:rPr>
              <a:t>(feel free to </a:t>
            </a:r>
            <a:r>
              <a:rPr lang="en" sz="2200" dirty="0" smtClean="0">
                <a:hlinkClick r:id="rId4"/>
              </a:rPr>
              <a:t>add </a:t>
            </a:r>
            <a:r>
              <a:rPr lang="en" sz="2200" dirty="0" smtClean="0">
                <a:hlinkClick r:id="rId4"/>
              </a:rPr>
              <a:t>more)</a:t>
            </a:r>
            <a:endParaRPr lang="en" sz="2200" dirty="0" smtClean="0"/>
          </a:p>
          <a:p>
            <a:pPr marL="0" indent="0">
              <a:buNone/>
            </a:pPr>
            <a:endParaRPr lang="en" sz="2200" dirty="0"/>
          </a:p>
          <a:p>
            <a:pPr>
              <a:buNone/>
            </a:pPr>
            <a:r>
              <a:rPr lang="en" sz="2200" b="1" dirty="0" smtClean="0"/>
              <a:t>Inspiration</a:t>
            </a:r>
            <a:endParaRPr lang="en" sz="2200" b="1" dirty="0"/>
          </a:p>
          <a:p>
            <a:pPr marL="380990" indent="-380990"/>
            <a:r>
              <a:rPr lang="en" sz="2200" dirty="0">
                <a:hlinkClick r:id="rId5"/>
              </a:rPr>
              <a:t>Official DEVELOP </a:t>
            </a:r>
            <a:r>
              <a:rPr lang="en" sz="2200" dirty="0" smtClean="0">
                <a:hlinkClick r:id="rId5"/>
              </a:rPr>
              <a:t>YouTube Channel</a:t>
            </a:r>
            <a:endParaRPr lang="en" sz="2200" dirty="0" smtClean="0"/>
          </a:p>
          <a:p>
            <a:pPr marL="380990" indent="-380990"/>
            <a:endParaRPr lang="en" sz="2200" dirty="0"/>
          </a:p>
          <a:p>
            <a:pPr>
              <a:buNone/>
            </a:pPr>
            <a:r>
              <a:rPr lang="en" sz="2200" b="1" dirty="0" smtClean="0"/>
              <a:t>Citing &amp; Legal</a:t>
            </a:r>
            <a:endParaRPr lang="en" sz="2200" b="1" dirty="0"/>
          </a:p>
          <a:p>
            <a:pPr marL="380990" indent="-380990"/>
            <a:r>
              <a:rPr lang="en" sz="2200" dirty="0" smtClean="0">
                <a:hlinkClick r:id="rId6"/>
              </a:rPr>
              <a:t>Use &amp; Citation Guidelines</a:t>
            </a:r>
            <a:endParaRPr lang="en" sz="2200" dirty="0" smtClean="0"/>
          </a:p>
          <a:p>
            <a:pPr marL="380990" indent="-380990"/>
            <a:r>
              <a:rPr lang="en" sz="2200" dirty="0" smtClean="0">
                <a:hlinkClick r:id="rId7"/>
              </a:rPr>
              <a:t>Creative Commons License Types</a:t>
            </a:r>
            <a:endParaRPr lang="en" sz="2200" dirty="0" smtClean="0"/>
          </a:p>
          <a:p>
            <a:pPr marL="380990" indent="-380990"/>
            <a:r>
              <a:rPr lang="en" sz="2200" dirty="0" smtClean="0">
                <a:hlinkClick r:id="rId8"/>
              </a:rPr>
              <a:t>YouTube CC Licensing Info</a:t>
            </a:r>
            <a:endParaRPr lang="en" sz="2200" dirty="0" smtClean="0"/>
          </a:p>
          <a:p>
            <a:pPr marL="380990" indent="-380990"/>
            <a:endParaRPr lang="en" sz="2200" dirty="0"/>
          </a:p>
          <a:p>
            <a:pPr marL="0" indent="0">
              <a:buNone/>
            </a:pPr>
            <a:endParaRPr lang="en" sz="2200" dirty="0"/>
          </a:p>
          <a:p>
            <a:pPr marL="0" indent="0">
              <a:spcAft>
                <a:spcPts val="800"/>
              </a:spcAft>
              <a:buNone/>
            </a:pPr>
            <a:endParaRPr lang="en" sz="2200" dirty="0"/>
          </a:p>
        </p:txBody>
      </p:sp>
      <p:pic>
        <p:nvPicPr>
          <p:cNvPr id="2050" name="Picture 2" descr="Image result for calendar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15278804" y="-6820112"/>
            <a:ext cx="99975" cy="999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grpSp>
        <p:nvGrpSpPr>
          <p:cNvPr id="9" name="Group 8"/>
          <p:cNvGrpSpPr/>
          <p:nvPr/>
        </p:nvGrpSpPr>
        <p:grpSpPr>
          <a:xfrm>
            <a:off x="6938623" y="708660"/>
            <a:ext cx="4915078" cy="4975225"/>
            <a:chOff x="6390390" y="1051560"/>
            <a:chExt cx="4915078" cy="4975225"/>
          </a:xfrm>
        </p:grpSpPr>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21324" y="2642641"/>
              <a:ext cx="3384144" cy="3384144"/>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67839" y="1051560"/>
              <a:ext cx="3356320" cy="3356320"/>
            </a:xfrm>
            <a:prstGeom prst="rect">
              <a:avLst/>
            </a:prstGeom>
          </p:spPr>
        </p:pic>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90390" y="2718092"/>
              <a:ext cx="3061867" cy="3006090"/>
            </a:xfrm>
            <a:prstGeom prst="rect">
              <a:avLst/>
            </a:prstGeom>
          </p:spPr>
        </p:pic>
      </p:grpSp>
    </p:spTree>
    <p:extLst>
      <p:ext uri="{BB962C8B-B14F-4D97-AF65-F5344CB8AC3E}">
        <p14:creationId xmlns:p14="http://schemas.microsoft.com/office/powerpoint/2010/main" val="42013976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43900" y="2782520"/>
            <a:ext cx="3125724" cy="2636516"/>
            <a:chOff x="10909805" y="199336"/>
            <a:chExt cx="3125724" cy="2636516"/>
          </a:xfrm>
        </p:grpSpPr>
        <p:sp>
          <p:nvSpPr>
            <p:cNvPr id="5" name="Shape 100"/>
            <p:cNvSpPr txBox="1">
              <a:spLocks/>
            </p:cNvSpPr>
            <p:nvPr/>
          </p:nvSpPr>
          <p:spPr>
            <a:xfrm>
              <a:off x="10909805" y="199336"/>
              <a:ext cx="3125724" cy="466694"/>
            </a:xfrm>
            <a:prstGeom prst="rect">
              <a:avLst/>
            </a:prstGeom>
            <a:ln>
              <a:solidFill>
                <a:schemeClr val="bg1">
                  <a:lumMod val="60000"/>
                  <a:lumOff val="40000"/>
                </a:schemeClr>
              </a:solid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 sz="2400" b="1" dirty="0">
                  <a:solidFill>
                    <a:srgbClr val="0066CC"/>
                  </a:solidFill>
                  <a:latin typeface="Century Gothic" panose="020B0502020202020204" pitchFamily="34" charset="0"/>
                </a:rPr>
                <a:t>Grand Prize</a:t>
              </a:r>
            </a:p>
            <a:p>
              <a:endParaRPr lang="en" sz="2400" dirty="0">
                <a:solidFill>
                  <a:schemeClr val="tx1"/>
                </a:solidFill>
                <a:latin typeface="Garamond" panose="02020404030301010803" pitchFamily="18" charset="0"/>
              </a:endParaRPr>
            </a:p>
            <a:p>
              <a:endParaRPr lang="en" sz="2400" dirty="0">
                <a:solidFill>
                  <a:schemeClr val="tx1"/>
                </a:solidFill>
                <a:latin typeface="Garamond" panose="02020404030301010803" pitchFamily="18" charset="0"/>
              </a:endParaRPr>
            </a:p>
          </p:txBody>
        </p:sp>
        <p:sp>
          <p:nvSpPr>
            <p:cNvPr id="14" name="Rectangle 13"/>
            <p:cNvSpPr/>
            <p:nvPr/>
          </p:nvSpPr>
          <p:spPr>
            <a:xfrm>
              <a:off x="10984031" y="742971"/>
              <a:ext cx="3051498" cy="2092881"/>
            </a:xfrm>
            <a:prstGeom prst="rect">
              <a:avLst/>
            </a:prstGeom>
          </p:spPr>
          <p:txBody>
            <a:bodyPr wrap="square">
              <a:spAutoFit/>
            </a:bodyPr>
            <a:lstStyle/>
            <a:p>
              <a:r>
                <a:rPr lang="en" sz="2000" b="1" dirty="0" smtClean="0">
                  <a:latin typeface="Century Gothic" panose="020B0502020202020204" pitchFamily="34" charset="0"/>
                </a:rPr>
                <a:t>Grand Prize judged on:</a:t>
              </a:r>
              <a:endParaRPr lang="en" sz="2000" b="1" dirty="0">
                <a:latin typeface="Century Gothic" panose="020B0502020202020204" pitchFamily="34" charset="0"/>
              </a:endParaRPr>
            </a:p>
            <a:p>
              <a:pPr marL="380990" indent="-380990">
                <a:buFont typeface="Arial" panose="020B0604020202020204" pitchFamily="34" charset="0"/>
                <a:buChar char="•"/>
              </a:pPr>
              <a:r>
                <a:rPr lang="en" sz="2200" dirty="0">
                  <a:latin typeface="Garamond" panose="02020404030301010803" pitchFamily="18" charset="0"/>
                </a:rPr>
                <a:t>Content clarity</a:t>
              </a:r>
            </a:p>
            <a:p>
              <a:pPr marL="380990" indent="-380990">
                <a:buFont typeface="Arial" panose="020B0604020202020204" pitchFamily="34" charset="0"/>
                <a:buChar char="•"/>
              </a:pPr>
              <a:r>
                <a:rPr lang="en" sz="2200" dirty="0">
                  <a:latin typeface="Garamond" panose="02020404030301010803" pitchFamily="18" charset="0"/>
                </a:rPr>
                <a:t>Memorable/creativity</a:t>
              </a:r>
            </a:p>
            <a:p>
              <a:pPr marL="380990" indent="-380990">
                <a:buFont typeface="Arial" panose="020B0604020202020204" pitchFamily="34" charset="0"/>
                <a:buChar char="•"/>
              </a:pPr>
              <a:r>
                <a:rPr lang="en" sz="2200" dirty="0">
                  <a:latin typeface="Garamond" panose="02020404030301010803" pitchFamily="18" charset="0"/>
                </a:rPr>
                <a:t>Production</a:t>
              </a:r>
            </a:p>
            <a:p>
              <a:r>
                <a:rPr lang="en" sz="2200" dirty="0">
                  <a:latin typeface="Garamond" panose="02020404030301010803" pitchFamily="18" charset="0"/>
                </a:rPr>
                <a:t>(Find the full judging rubric, </a:t>
              </a:r>
              <a:r>
                <a:rPr lang="en" sz="2200" dirty="0">
                  <a:latin typeface="Garamond" panose="02020404030301010803" pitchFamily="18" charset="0"/>
                  <a:hlinkClick r:id="rId3"/>
                </a:rPr>
                <a:t>here</a:t>
              </a:r>
              <a:r>
                <a:rPr lang="en" sz="2200" dirty="0" smtClean="0">
                  <a:latin typeface="Garamond" panose="02020404030301010803" pitchFamily="18" charset="0"/>
                </a:rPr>
                <a:t>.)</a:t>
              </a:r>
              <a:endParaRPr lang="en-US" sz="2200" dirty="0"/>
            </a:p>
          </p:txBody>
        </p:sp>
      </p:grpSp>
      <p:grpSp>
        <p:nvGrpSpPr>
          <p:cNvPr id="9" name="Group 8"/>
          <p:cNvGrpSpPr/>
          <p:nvPr/>
        </p:nvGrpSpPr>
        <p:grpSpPr>
          <a:xfrm>
            <a:off x="7608700" y="593155"/>
            <a:ext cx="3125724" cy="2014867"/>
            <a:chOff x="7608700" y="199336"/>
            <a:chExt cx="3125724" cy="2014867"/>
          </a:xfrm>
        </p:grpSpPr>
        <p:sp>
          <p:nvSpPr>
            <p:cNvPr id="6" name="Shape 100"/>
            <p:cNvSpPr txBox="1">
              <a:spLocks/>
            </p:cNvSpPr>
            <p:nvPr/>
          </p:nvSpPr>
          <p:spPr>
            <a:xfrm>
              <a:off x="7608700" y="199336"/>
              <a:ext cx="3125724" cy="717938"/>
            </a:xfrm>
            <a:prstGeom prst="rect">
              <a:avLst/>
            </a:prstGeom>
            <a:noFill/>
            <a:ln>
              <a:solidFill>
                <a:schemeClr val="bg1">
                  <a:lumMod val="60000"/>
                  <a:lumOff val="40000"/>
                </a:schemeClr>
              </a:solid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1"/>
                </a:buClr>
                <a:buSzPct val="100000"/>
                <a:buFont typeface="Roboto"/>
                <a:buNone/>
                <a:defRPr sz="1800" b="0" i="0" u="none" strike="noStrike" cap="none">
                  <a:solidFill>
                    <a:schemeClr val="dk1"/>
                  </a:solidFill>
                  <a:latin typeface="Roboto"/>
                  <a:ea typeface="Roboto"/>
                  <a:cs typeface="Roboto"/>
                  <a:sym typeface="Roboto"/>
                </a:defRPr>
              </a:lvl1pPr>
              <a:lvl2pPr marR="0" lvl="1"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2pPr>
              <a:lvl3pPr marR="0" lvl="2"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3pPr>
              <a:lvl4pPr marR="0" lvl="3"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4pPr>
              <a:lvl5pPr marR="0" lvl="4"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5pPr>
              <a:lvl6pPr marR="0" lvl="5"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6pPr>
              <a:lvl7pPr marR="0" lvl="6"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7pPr>
              <a:lvl8pPr marR="0" lvl="7"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8pPr>
              <a:lvl9pPr marR="0" lvl="8"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9pPr>
            </a:lstStyle>
            <a:p>
              <a:r>
                <a:rPr lang="en" sz="2400" b="1" dirty="0">
                  <a:solidFill>
                    <a:srgbClr val="0066CC"/>
                  </a:solidFill>
                  <a:latin typeface="Century Gothic" panose="020B0502020202020204" pitchFamily="34" charset="0"/>
                </a:rPr>
                <a:t>People’s </a:t>
              </a:r>
              <a:r>
                <a:rPr lang="en" sz="2400" b="1" dirty="0" smtClean="0">
                  <a:solidFill>
                    <a:srgbClr val="0066CC"/>
                  </a:solidFill>
                  <a:latin typeface="Century Gothic" panose="020B0502020202020204" pitchFamily="34" charset="0"/>
                </a:rPr>
                <a:t>Choice</a:t>
              </a:r>
              <a:endParaRPr lang="en" sz="2400" b="1" dirty="0">
                <a:solidFill>
                  <a:srgbClr val="0066CC"/>
                </a:solidFill>
                <a:latin typeface="Century Gothic" panose="020B0502020202020204" pitchFamily="34" charset="0"/>
              </a:endParaRPr>
            </a:p>
          </p:txBody>
        </p:sp>
        <p:sp>
          <p:nvSpPr>
            <p:cNvPr id="11" name="Rectangle 10"/>
            <p:cNvSpPr/>
            <p:nvPr/>
          </p:nvSpPr>
          <p:spPr>
            <a:xfrm>
              <a:off x="7743900" y="767653"/>
              <a:ext cx="2977272" cy="1446550"/>
            </a:xfrm>
            <a:prstGeom prst="rect">
              <a:avLst/>
            </a:prstGeom>
          </p:spPr>
          <p:txBody>
            <a:bodyPr wrap="square">
              <a:spAutoFit/>
            </a:bodyPr>
            <a:lstStyle/>
            <a:p>
              <a:r>
                <a:rPr lang="en" sz="2200" b="1" dirty="0">
                  <a:latin typeface="Century Gothic" panose="020B0502020202020204" pitchFamily="34" charset="0"/>
                </a:rPr>
                <a:t>B</a:t>
              </a:r>
              <a:r>
                <a:rPr lang="en" sz="2200" b="1" dirty="0" smtClean="0">
                  <a:latin typeface="Century Gothic" panose="020B0502020202020204" pitchFamily="34" charset="0"/>
                </a:rPr>
                <a:t>ased </a:t>
              </a:r>
              <a:r>
                <a:rPr lang="en" sz="2200" b="1" dirty="0">
                  <a:latin typeface="Century Gothic" panose="020B0502020202020204" pitchFamily="34" charset="0"/>
                </a:rPr>
                <a:t>on</a:t>
              </a:r>
              <a:r>
                <a:rPr lang="en" sz="2200" b="1" dirty="0" smtClean="0">
                  <a:latin typeface="Century Gothic" panose="020B0502020202020204" pitchFamily="34" charset="0"/>
                </a:rPr>
                <a:t>:</a:t>
              </a:r>
              <a:endParaRPr lang="en" sz="2200" b="1" dirty="0">
                <a:latin typeface="Century Gothic" panose="020B0502020202020204" pitchFamily="34" charset="0"/>
              </a:endParaRPr>
            </a:p>
            <a:p>
              <a:pPr marL="380990" indent="-380990">
                <a:buFont typeface="Arial" panose="020B0604020202020204" pitchFamily="34" charset="0"/>
                <a:buChar char="•"/>
              </a:pPr>
              <a:r>
                <a:rPr lang="en" sz="2200" dirty="0" smtClean="0">
                  <a:latin typeface="Garamond" panose="02020404030301010803" pitchFamily="18" charset="0"/>
                </a:rPr>
                <a:t>Social media analytics</a:t>
              </a:r>
            </a:p>
            <a:p>
              <a:pPr marL="380990" indent="-380990">
                <a:buFont typeface="Arial" panose="020B0604020202020204" pitchFamily="34" charset="0"/>
                <a:buChar char="•"/>
              </a:pPr>
              <a:r>
                <a:rPr lang="en" sz="2200" dirty="0" smtClean="0">
                  <a:latin typeface="Garamond" panose="02020404030301010803" pitchFamily="18" charset="0"/>
                </a:rPr>
                <a:t>Shares that include: #NASADEVELOP</a:t>
              </a:r>
              <a:endParaRPr lang="en-US" sz="2200" dirty="0"/>
            </a:p>
          </p:txBody>
        </p:sp>
      </p:grpSp>
      <p:grpSp>
        <p:nvGrpSpPr>
          <p:cNvPr id="7" name="Group 6"/>
          <p:cNvGrpSpPr/>
          <p:nvPr/>
        </p:nvGrpSpPr>
        <p:grpSpPr>
          <a:xfrm>
            <a:off x="433930" y="266150"/>
            <a:ext cx="6541129" cy="2089886"/>
            <a:chOff x="5406921" y="195696"/>
            <a:chExt cx="6541129" cy="2089886"/>
          </a:xfrm>
        </p:grpSpPr>
        <p:sp>
          <p:nvSpPr>
            <p:cNvPr id="15" name="Rectangle 14"/>
            <p:cNvSpPr/>
            <p:nvPr/>
          </p:nvSpPr>
          <p:spPr>
            <a:xfrm>
              <a:off x="5406921" y="195696"/>
              <a:ext cx="6541129" cy="1077218"/>
            </a:xfrm>
            <a:prstGeom prst="rect">
              <a:avLst/>
            </a:prstGeom>
          </p:spPr>
          <p:txBody>
            <a:bodyPr wrap="square">
              <a:spAutoFit/>
            </a:bodyPr>
            <a:lstStyle/>
            <a:p>
              <a:r>
                <a:rPr lang="en" sz="3200" b="1" dirty="0" smtClean="0">
                  <a:solidFill>
                    <a:srgbClr val="13416C"/>
                  </a:solidFill>
                  <a:latin typeface="Century Gothic" panose="020B0502020202020204" pitchFamily="34" charset="0"/>
                </a:rPr>
                <a:t>The Virtual Poster Session (VPS) Competition</a:t>
              </a:r>
              <a:endParaRPr lang="en-US" sz="3200" b="1" dirty="0">
                <a:solidFill>
                  <a:srgbClr val="13416C"/>
                </a:solidFill>
              </a:endParaRPr>
            </a:p>
          </p:txBody>
        </p:sp>
        <p:sp>
          <p:nvSpPr>
            <p:cNvPr id="18" name="Rectangle 17"/>
            <p:cNvSpPr/>
            <p:nvPr/>
          </p:nvSpPr>
          <p:spPr>
            <a:xfrm>
              <a:off x="5412295" y="1269919"/>
              <a:ext cx="6421455" cy="1015663"/>
            </a:xfrm>
            <a:prstGeom prst="rect">
              <a:avLst/>
            </a:prstGeom>
          </p:spPr>
          <p:txBody>
            <a:bodyPr wrap="square">
              <a:spAutoFit/>
            </a:bodyPr>
            <a:lstStyle/>
            <a:p>
              <a:r>
                <a:rPr lang="en-US" sz="2000" dirty="0">
                  <a:latin typeface="Century Gothic" panose="020B0502020202020204" pitchFamily="34" charset="0"/>
                </a:rPr>
                <a:t>The Virtual Poster Session is </a:t>
              </a:r>
              <a:r>
                <a:rPr lang="en-US" sz="2000" dirty="0" smtClean="0">
                  <a:latin typeface="Century Gothic" panose="020B0502020202020204" pitchFamily="34" charset="0"/>
                </a:rPr>
                <a:t>a competition held every term where each video is judged for its creativity and communication of Earth science.</a:t>
              </a:r>
              <a:endParaRPr lang="en-US" sz="2000" dirty="0">
                <a:latin typeface="Century Gothic" panose="020B0502020202020204" pitchFamily="34" charset="0"/>
              </a:endParaRPr>
            </a:p>
          </p:txBody>
        </p:sp>
      </p:grpSp>
      <p:sp>
        <p:nvSpPr>
          <p:cNvPr id="12" name="TextBox 11"/>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930" y="2782520"/>
            <a:ext cx="6336655" cy="2707998"/>
          </a:xfrm>
          <a:prstGeom prst="rect">
            <a:avLst/>
          </a:prstGeom>
        </p:spPr>
      </p:pic>
    </p:spTree>
    <p:extLst>
      <p:ext uri="{BB962C8B-B14F-4D97-AF65-F5344CB8AC3E}">
        <p14:creationId xmlns:p14="http://schemas.microsoft.com/office/powerpoint/2010/main" val="28940315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6" name="Shape 87"/>
          <p:cNvSpPr txBox="1">
            <a:spLocks noGrp="1"/>
          </p:cNvSpPr>
          <p:nvPr>
            <p:ph type="title"/>
          </p:nvPr>
        </p:nvSpPr>
        <p:spPr>
          <a:xfrm>
            <a:off x="553424" y="644837"/>
            <a:ext cx="7892793" cy="914800"/>
          </a:xfrm>
          <a:prstGeom prst="rect">
            <a:avLst/>
          </a:prstGeom>
        </p:spPr>
        <p:txBody>
          <a:bodyPr vert="horz" lIns="121900" tIns="121900" rIns="121900" bIns="121900" rtlCol="0" anchor="b" anchorCtr="0">
            <a:noAutofit/>
          </a:bodyPr>
          <a:lstStyle/>
          <a:p>
            <a:r>
              <a:rPr lang="en" sz="3200" dirty="0" smtClean="0">
                <a:solidFill>
                  <a:srgbClr val="13416C"/>
                </a:solidFill>
              </a:rPr>
              <a:t>Ways to stay connected!</a:t>
            </a:r>
            <a:endParaRPr lang="en" sz="3200" dirty="0">
              <a:solidFill>
                <a:srgbClr val="13416C"/>
              </a:solidFill>
            </a:endParaRPr>
          </a:p>
        </p:txBody>
      </p:sp>
      <p:sp>
        <p:nvSpPr>
          <p:cNvPr id="7" name="Shape 88"/>
          <p:cNvSpPr txBox="1">
            <a:spLocks noGrp="1"/>
          </p:cNvSpPr>
          <p:nvPr>
            <p:ph type="body" idx="1"/>
          </p:nvPr>
        </p:nvSpPr>
        <p:spPr>
          <a:xfrm>
            <a:off x="553424" y="1881191"/>
            <a:ext cx="5986524" cy="4323307"/>
          </a:xfrm>
          <a:prstGeom prst="rect">
            <a:avLst/>
          </a:prstGeom>
        </p:spPr>
        <p:txBody>
          <a:bodyPr vert="horz" lIns="121900" tIns="121900" rIns="121900" bIns="121900" rtlCol="0" anchor="t" anchorCtr="0">
            <a:noAutofit/>
          </a:bodyPr>
          <a:lstStyle/>
          <a:p>
            <a:pPr>
              <a:lnSpc>
                <a:spcPct val="100000"/>
              </a:lnSpc>
              <a:spcAft>
                <a:spcPts val="800"/>
              </a:spcAft>
              <a:buNone/>
            </a:pPr>
            <a:r>
              <a:rPr lang="en" sz="2667" b="1" dirty="0" smtClean="0"/>
              <a:t>DEVELOP Ambassador Corps</a:t>
            </a:r>
            <a:endParaRPr lang="en" sz="2667" b="1" dirty="0"/>
          </a:p>
          <a:p>
            <a:pPr marL="457189" lvl="1" indent="-457189">
              <a:lnSpc>
                <a:spcPct val="100000"/>
              </a:lnSpc>
              <a:spcAft>
                <a:spcPts val="800"/>
              </a:spcAft>
            </a:pPr>
            <a:r>
              <a:rPr lang="en-US" sz="2200" dirty="0"/>
              <a:t>Represent NASA DEVELOP at your </a:t>
            </a:r>
            <a:r>
              <a:rPr lang="en-US" sz="2200" dirty="0" smtClean="0"/>
              <a:t>university and community</a:t>
            </a:r>
            <a:endParaRPr lang="en-US" sz="2200" dirty="0"/>
          </a:p>
          <a:p>
            <a:pPr marL="457189" lvl="1" indent="-457189">
              <a:lnSpc>
                <a:spcPct val="100000"/>
              </a:lnSpc>
              <a:spcAft>
                <a:spcPts val="800"/>
              </a:spcAft>
            </a:pPr>
            <a:r>
              <a:rPr lang="en" sz="2200" dirty="0" smtClean="0"/>
              <a:t>Gain networking &amp; presentation skills</a:t>
            </a:r>
            <a:endParaRPr lang="en" sz="2200" dirty="0"/>
          </a:p>
          <a:p>
            <a:pPr marL="457189" lvl="1" indent="-457189">
              <a:lnSpc>
                <a:spcPct val="100000"/>
              </a:lnSpc>
              <a:spcAft>
                <a:spcPts val="800"/>
              </a:spcAft>
            </a:pPr>
            <a:r>
              <a:rPr lang="en" sz="2200" dirty="0" smtClean="0"/>
              <a:t>Build rapport</a:t>
            </a:r>
            <a:endParaRPr lang="en" sz="2200" dirty="0"/>
          </a:p>
          <a:p>
            <a:pPr marL="457189" lvl="2" indent="-457189">
              <a:lnSpc>
                <a:spcPct val="100000"/>
              </a:lnSpc>
              <a:spcAft>
                <a:spcPts val="800"/>
              </a:spcAft>
            </a:pPr>
            <a:r>
              <a:rPr lang="en" sz="2200" dirty="0" smtClean="0"/>
              <a:t>If you are interested in becoming an ambassador, contact us at develop.communications@gmail.com</a:t>
            </a:r>
            <a:endParaRPr lang="en" sz="22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8553" y="0"/>
            <a:ext cx="4901517" cy="6313818"/>
          </a:xfrm>
          <a:prstGeom prst="rect">
            <a:avLst/>
          </a:prstGeom>
        </p:spPr>
      </p:pic>
      <p:sp>
        <p:nvSpPr>
          <p:cNvPr id="5" name="TextBox 4"/>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9647030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73956">
            <a:off x="-101990" y="3214158"/>
            <a:ext cx="2125559" cy="2750723"/>
          </a:xfrm>
          <a:prstGeom prst="rect">
            <a:avLst/>
          </a:prstGeom>
        </p:spPr>
      </p:pic>
      <p:sp>
        <p:nvSpPr>
          <p:cNvPr id="2" name="Title 1"/>
          <p:cNvSpPr>
            <a:spLocks noGrp="1"/>
          </p:cNvSpPr>
          <p:nvPr>
            <p:ph type="title"/>
          </p:nvPr>
        </p:nvSpPr>
        <p:spPr/>
        <p:txBody>
          <a:bodyPr>
            <a:normAutofit fontScale="90000"/>
          </a:bodyPr>
          <a:lstStyle/>
          <a:p>
            <a:r>
              <a:rPr lang="en-US" dirty="0" smtClean="0">
                <a:solidFill>
                  <a:srgbClr val="13416C"/>
                </a:solidFill>
                <a:latin typeface="Century Gothic" panose="020B0502020202020204" pitchFamily="34" charset="0"/>
              </a:rPr>
              <a:t>DEVELOP Social Media</a:t>
            </a:r>
            <a:br>
              <a:rPr lang="en-US" dirty="0" smtClean="0">
                <a:solidFill>
                  <a:srgbClr val="13416C"/>
                </a:solidFill>
                <a:latin typeface="Century Gothic" panose="020B0502020202020204" pitchFamily="34" charset="0"/>
              </a:rPr>
            </a:br>
            <a:r>
              <a:rPr lang="en-US" sz="2667" dirty="0">
                <a:solidFill>
                  <a:srgbClr val="13416C"/>
                </a:solidFill>
              </a:rPr>
              <a:t>@NASA_DEVELOP        #NASADEVELOP </a:t>
            </a:r>
          </a:p>
        </p:txBody>
      </p:sp>
      <p:sp>
        <p:nvSpPr>
          <p:cNvPr id="3" name="Text Placeholder 2"/>
          <p:cNvSpPr>
            <a:spLocks noGrp="1"/>
          </p:cNvSpPr>
          <p:nvPr>
            <p:ph type="body" idx="1"/>
          </p:nvPr>
        </p:nvSpPr>
        <p:spPr>
          <a:xfrm>
            <a:off x="517199" y="1685869"/>
            <a:ext cx="11157600" cy="3081130"/>
          </a:xfrm>
        </p:spPr>
        <p:txBody>
          <a:bodyPr>
            <a:normAutofit/>
          </a:bodyPr>
          <a:lstStyle/>
          <a:p>
            <a:pPr marL="0" indent="0">
              <a:lnSpc>
                <a:spcPct val="150000"/>
              </a:lnSpc>
              <a:buNone/>
            </a:pPr>
            <a:r>
              <a:rPr lang="en-US" sz="1800" dirty="0" smtClean="0"/>
              <a:t>Facebook - </a:t>
            </a:r>
            <a:r>
              <a:rPr lang="en-US" sz="1800" dirty="0" smtClean="0">
                <a:hlinkClick r:id="rId4"/>
              </a:rPr>
              <a:t>https://www.facebook.com/developnationalprogram/</a:t>
            </a:r>
            <a:endParaRPr lang="en-US" sz="1800" dirty="0" smtClean="0"/>
          </a:p>
          <a:p>
            <a:pPr marL="0" indent="0">
              <a:lnSpc>
                <a:spcPct val="150000"/>
              </a:lnSpc>
              <a:buNone/>
            </a:pPr>
            <a:r>
              <a:rPr lang="en-US" sz="1800" dirty="0"/>
              <a:t>Facebook </a:t>
            </a:r>
            <a:r>
              <a:rPr lang="en-US" sz="1800" dirty="0" smtClean="0"/>
              <a:t>– </a:t>
            </a:r>
            <a:r>
              <a:rPr lang="en-US" sz="1800" dirty="0" smtClean="0">
                <a:hlinkClick r:id="rId5"/>
              </a:rPr>
              <a:t>Once a DEVELOPer, Always a DEVELOPer</a:t>
            </a:r>
            <a:endParaRPr lang="en-US" sz="1800" dirty="0" smtClean="0"/>
          </a:p>
          <a:p>
            <a:pPr marL="0" indent="0">
              <a:lnSpc>
                <a:spcPct val="150000"/>
              </a:lnSpc>
              <a:buNone/>
            </a:pPr>
            <a:r>
              <a:rPr lang="en-US" sz="1800" dirty="0" smtClean="0"/>
              <a:t>LinkedIn - </a:t>
            </a:r>
            <a:r>
              <a:rPr lang="en-US" sz="1800" dirty="0" smtClean="0">
                <a:hlinkClick r:id="rId6"/>
              </a:rPr>
              <a:t>https://www.linkedin.com/groups/4343498</a:t>
            </a:r>
            <a:endParaRPr lang="en-US" sz="1800" dirty="0" smtClean="0"/>
          </a:p>
          <a:p>
            <a:pPr marL="0" indent="0">
              <a:lnSpc>
                <a:spcPct val="150000"/>
              </a:lnSpc>
              <a:buNone/>
            </a:pPr>
            <a:r>
              <a:rPr lang="en-US" sz="1800" dirty="0" smtClean="0"/>
              <a:t>Twitter - </a:t>
            </a:r>
            <a:r>
              <a:rPr lang="en-US" sz="1800" dirty="0" smtClean="0">
                <a:hlinkClick r:id="rId7"/>
              </a:rPr>
              <a:t>https://twitter.com/NASA_DEVELOP</a:t>
            </a:r>
            <a:r>
              <a:rPr lang="en-US" sz="1800" dirty="0" smtClean="0"/>
              <a:t> - @NASA_DEVELOP</a:t>
            </a:r>
          </a:p>
          <a:p>
            <a:pPr marL="0" indent="0">
              <a:lnSpc>
                <a:spcPct val="150000"/>
              </a:lnSpc>
              <a:buNone/>
            </a:pPr>
            <a:r>
              <a:rPr lang="en-US" sz="1800" dirty="0" smtClean="0"/>
              <a:t>YouTube - </a:t>
            </a:r>
            <a:r>
              <a:rPr lang="en-US" sz="1800" dirty="0" smtClean="0">
                <a:hlinkClick r:id="rId8"/>
              </a:rPr>
              <a:t>https://www.youtube.com/user/NASADEVELOP</a:t>
            </a:r>
            <a:endParaRPr lang="en-US" sz="1800" dirty="0" smtClean="0"/>
          </a:p>
          <a:p>
            <a:pPr marL="0" indent="0">
              <a:lnSpc>
                <a:spcPct val="150000"/>
              </a:lnSpc>
              <a:buNone/>
            </a:pPr>
            <a:r>
              <a:rPr lang="en-US" sz="1800" dirty="0" smtClean="0"/>
              <a:t>Instagram </a:t>
            </a:r>
            <a:r>
              <a:rPr lang="en-US" sz="1800" dirty="0"/>
              <a:t>– </a:t>
            </a:r>
            <a:r>
              <a:rPr lang="en-US" sz="1800" dirty="0">
                <a:hlinkClick r:id="rId9"/>
              </a:rPr>
              <a:t>https://www.instagram.com/nasadevelop/</a:t>
            </a:r>
            <a:endParaRPr lang="en-US" sz="1800" dirty="0"/>
          </a:p>
          <a:p>
            <a:pPr marL="0" indent="0">
              <a:buNone/>
            </a:pPr>
            <a:endParaRPr lang="en-US" sz="1800" dirty="0" smtClean="0"/>
          </a:p>
          <a:p>
            <a:pPr marL="0" indent="0">
              <a:buNone/>
            </a:pPr>
            <a:endParaRPr lang="en-US" sz="1800" dirty="0"/>
          </a:p>
          <a:p>
            <a:pPr marL="0" indent="0">
              <a:buNone/>
            </a:pPr>
            <a:endParaRPr lang="en-US" sz="1800" dirty="0"/>
          </a:p>
        </p:txBody>
      </p:sp>
      <p:sp>
        <p:nvSpPr>
          <p:cNvPr id="4" name="Rectangle 3"/>
          <p:cNvSpPr/>
          <p:nvPr/>
        </p:nvSpPr>
        <p:spPr>
          <a:xfrm>
            <a:off x="1" y="5750003"/>
            <a:ext cx="12191999" cy="1107997"/>
          </a:xfrm>
          <a:prstGeom prst="rect">
            <a:avLst/>
          </a:prstGeom>
          <a:solidFill>
            <a:srgbClr val="13416C"/>
          </a:solidFill>
          <a:ln>
            <a:solidFill>
              <a:srgbClr val="3E9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3E96A8"/>
              </a:solidFill>
            </a:endParaRPr>
          </a:p>
        </p:txBody>
      </p:sp>
      <p:sp>
        <p:nvSpPr>
          <p:cNvPr id="5" name="TextBox 4"/>
          <p:cNvSpPr txBox="1"/>
          <p:nvPr/>
        </p:nvSpPr>
        <p:spPr>
          <a:xfrm>
            <a:off x="2774731" y="5767945"/>
            <a:ext cx="6450579" cy="1077218"/>
          </a:xfrm>
          <a:prstGeom prst="rect">
            <a:avLst/>
          </a:prstGeom>
          <a:noFill/>
        </p:spPr>
        <p:txBody>
          <a:bodyPr wrap="square" rtlCol="0">
            <a:spAutoFit/>
          </a:bodyPr>
          <a:lstStyle/>
          <a:p>
            <a:pPr algn="ctr"/>
            <a:r>
              <a:rPr lang="en-US" sz="3200" i="1" dirty="0">
                <a:solidFill>
                  <a:schemeClr val="bg1"/>
                </a:solidFill>
                <a:latin typeface="Century Gothic" panose="020B0502020202020204" pitchFamily="34" charset="0"/>
              </a:rPr>
              <a:t>Encourage your node to DEVELOP our brand!</a:t>
            </a:r>
          </a:p>
        </p:txBody>
      </p:sp>
      <p:pic>
        <p:nvPicPr>
          <p:cNvPr id="6" name="Picture 4" descr="Image result for facebook lik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82996" y="5862856"/>
            <a:ext cx="987025" cy="8453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facebook lik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817441" y="5840988"/>
            <a:ext cx="987025" cy="8453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17199" y="4849407"/>
            <a:ext cx="11469391" cy="735779"/>
          </a:xfrm>
          <a:prstGeom prst="rect">
            <a:avLst/>
          </a:prstGeom>
        </p:spPr>
        <p:txBody>
          <a:bodyPr wrap="square">
            <a:spAutoFit/>
          </a:bodyPr>
          <a:lstStyle/>
          <a:p>
            <a:pPr>
              <a:lnSpc>
                <a:spcPct val="150000"/>
              </a:lnSpc>
            </a:pPr>
            <a:r>
              <a:rPr lang="en-US" sz="3200" b="1" dirty="0">
                <a:solidFill>
                  <a:srgbClr val="3E96A8"/>
                </a:solidFill>
                <a:latin typeface="Century Gothic" panose="020B0502020202020204" pitchFamily="34" charset="0"/>
              </a:rPr>
              <a:t>We ♥</a:t>
            </a:r>
            <a:r>
              <a:rPr lang="en-US" sz="3200" b="1" dirty="0" smtClean="0">
                <a:solidFill>
                  <a:srgbClr val="3E96A8"/>
                </a:solidFill>
                <a:latin typeface="Century Gothic" panose="020B0502020202020204" pitchFamily="34" charset="0"/>
              </a:rPr>
              <a:t> </a:t>
            </a:r>
            <a:r>
              <a:rPr lang="en-US" sz="3200" b="1" dirty="0">
                <a:solidFill>
                  <a:srgbClr val="3E96A8"/>
                </a:solidFill>
                <a:latin typeface="Century Gothic" panose="020B0502020202020204" pitchFamily="34" charset="0"/>
              </a:rPr>
              <a:t>GIFs! </a:t>
            </a:r>
            <a:r>
              <a:rPr lang="en-US" dirty="0">
                <a:solidFill>
                  <a:srgbClr val="3E96A8"/>
                </a:solidFill>
                <a:latin typeface="Century Gothic" panose="020B0502020202020204" pitchFamily="34" charset="0"/>
              </a:rPr>
              <a:t>Please share any project-related GIFs with the </a:t>
            </a:r>
            <a:r>
              <a:rPr lang="en-US" dirty="0" err="1" smtClean="0">
                <a:solidFill>
                  <a:srgbClr val="3E96A8"/>
                </a:solidFill>
                <a:latin typeface="Century Gothic" panose="020B0502020202020204" pitchFamily="34" charset="0"/>
              </a:rPr>
              <a:t>Comm</a:t>
            </a:r>
            <a:r>
              <a:rPr lang="en-US" dirty="0" smtClean="0">
                <a:solidFill>
                  <a:srgbClr val="3E96A8"/>
                </a:solidFill>
                <a:latin typeface="Century Gothic" panose="020B0502020202020204" pitchFamily="34" charset="0"/>
              </a:rPr>
              <a:t> </a:t>
            </a:r>
            <a:r>
              <a:rPr lang="en-US" dirty="0">
                <a:solidFill>
                  <a:srgbClr val="3E96A8"/>
                </a:solidFill>
                <a:latin typeface="Century Gothic" panose="020B0502020202020204" pitchFamily="34" charset="0"/>
              </a:rPr>
              <a:t>team for social media </a:t>
            </a:r>
            <a:r>
              <a:rPr lang="en-US" dirty="0" smtClean="0">
                <a:solidFill>
                  <a:srgbClr val="3E96A8"/>
                </a:solidFill>
                <a:latin typeface="Century Gothic" panose="020B0502020202020204" pitchFamily="34" charset="0"/>
              </a:rPr>
              <a:t>use!</a:t>
            </a:r>
            <a:endParaRPr lang="en-US" dirty="0">
              <a:solidFill>
                <a:srgbClr val="3E96A8"/>
              </a:solidFill>
              <a:latin typeface="Century Gothic" panose="020B0502020202020204" pitchFamily="34" charset="0"/>
            </a:endParaRPr>
          </a:p>
        </p:txBody>
      </p:sp>
      <p:sp>
        <p:nvSpPr>
          <p:cNvPr id="9" name="TextBox 8"/>
          <p:cNvSpPr txBox="1"/>
          <p:nvPr/>
        </p:nvSpPr>
        <p:spPr>
          <a:xfrm>
            <a:off x="8814734" y="1796015"/>
            <a:ext cx="2992438" cy="2308324"/>
          </a:xfrm>
          <a:prstGeom prst="rect">
            <a:avLst/>
          </a:prstGeom>
          <a:noFill/>
        </p:spPr>
        <p:txBody>
          <a:bodyPr wrap="square" rtlCol="0">
            <a:spAutoFit/>
          </a:bodyPr>
          <a:lstStyle/>
          <a:p>
            <a:r>
              <a:rPr lang="en-US" sz="2400" dirty="0" smtClean="0">
                <a:latin typeface="Century Gothic" panose="020B0502020202020204" pitchFamily="34" charset="0"/>
              </a:rPr>
              <a:t>Have content that you want us to share on social media? Use our </a:t>
            </a:r>
            <a:r>
              <a:rPr lang="en-US" sz="2400" dirty="0" smtClean="0">
                <a:latin typeface="Century Gothic" panose="020B0502020202020204" pitchFamily="34" charset="0"/>
                <a:hlinkClick r:id="rId11"/>
              </a:rPr>
              <a:t>Media Submission Form</a:t>
            </a:r>
            <a:r>
              <a:rPr lang="en-US" sz="2400" dirty="0" smtClean="0">
                <a:latin typeface="Century Gothic" panose="020B0502020202020204" pitchFamily="34" charset="0"/>
              </a:rPr>
              <a:t>!</a:t>
            </a:r>
            <a:endParaRPr lang="en-US" sz="2400" dirty="0">
              <a:latin typeface="Century Gothic" panose="020B0502020202020204" pitchFamily="34" charset="0"/>
            </a:endParaRPr>
          </a:p>
        </p:txBody>
      </p:sp>
    </p:spTree>
    <p:extLst>
      <p:ext uri="{BB962C8B-B14F-4D97-AF65-F5344CB8AC3E}">
        <p14:creationId xmlns:p14="http://schemas.microsoft.com/office/powerpoint/2010/main" val="21497608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a:t>
            </a:r>
            <a:endParaRPr lang="en-US" dirty="0"/>
          </a:p>
        </p:txBody>
      </p:sp>
      <p:sp>
        <p:nvSpPr>
          <p:cNvPr id="3" name="Subtitle 2"/>
          <p:cNvSpPr>
            <a:spLocks noGrp="1"/>
          </p:cNvSpPr>
          <p:nvPr>
            <p:ph type="subTitle" idx="1"/>
          </p:nvPr>
        </p:nvSpPr>
        <p:spPr>
          <a:xfrm>
            <a:off x="3092450" y="3378200"/>
            <a:ext cx="6007100" cy="824651"/>
          </a:xfrm>
        </p:spPr>
        <p:txBody>
          <a:bodyPr>
            <a:normAutofit lnSpcReduction="10000"/>
          </a:bodyPr>
          <a:lstStyle/>
          <a:p>
            <a:r>
              <a:rPr lang="en-US" dirty="0" smtClean="0"/>
              <a:t>Email us anytime!</a:t>
            </a:r>
          </a:p>
          <a:p>
            <a:r>
              <a:rPr lang="en-US" dirty="0"/>
              <a:t>d</a:t>
            </a:r>
            <a:r>
              <a:rPr lang="en-US" dirty="0" smtClean="0"/>
              <a:t>evelop.communications@gmail.com</a:t>
            </a:r>
            <a:endParaRPr lang="en-US" dirty="0"/>
          </a:p>
        </p:txBody>
      </p:sp>
    </p:spTree>
    <p:extLst>
      <p:ext uri="{BB962C8B-B14F-4D97-AF65-F5344CB8AC3E}">
        <p14:creationId xmlns:p14="http://schemas.microsoft.com/office/powerpoint/2010/main" val="33231093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Project Video – Why?</a:t>
            </a:r>
            <a:endParaRPr lang="en-US" dirty="0"/>
          </a:p>
        </p:txBody>
      </p:sp>
      <p:sp>
        <p:nvSpPr>
          <p:cNvPr id="4" name="Shape 88"/>
          <p:cNvSpPr txBox="1">
            <a:spLocks/>
          </p:cNvSpPr>
          <p:nvPr/>
        </p:nvSpPr>
        <p:spPr>
          <a:xfrm>
            <a:off x="838201" y="1412663"/>
            <a:ext cx="10959352" cy="3710856"/>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1"/>
              </a:buClr>
              <a:buSzPct val="100000"/>
              <a:buFont typeface="Roboto"/>
              <a:buNone/>
              <a:defRPr sz="1800" b="0" i="0" u="none" strike="noStrike" cap="none">
                <a:solidFill>
                  <a:schemeClr val="dk1"/>
                </a:solidFill>
                <a:latin typeface="Roboto"/>
                <a:ea typeface="Roboto"/>
                <a:cs typeface="Roboto"/>
                <a:sym typeface="Roboto"/>
              </a:defRPr>
            </a:lvl1pPr>
            <a:lvl2pPr marR="0" lvl="1"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2pPr>
            <a:lvl3pPr marR="0" lvl="2"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3pPr>
            <a:lvl4pPr marR="0" lvl="3"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4pPr>
            <a:lvl5pPr marR="0" lvl="4"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5pPr>
            <a:lvl6pPr marR="0" lvl="5"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6pPr>
            <a:lvl7pPr marR="0" lvl="6"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7pPr>
            <a:lvl8pPr marR="0" lvl="7"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8pPr>
            <a:lvl9pPr marR="0" lvl="8" algn="l" rtl="0">
              <a:lnSpc>
                <a:spcPct val="115000"/>
              </a:lnSpc>
              <a:spcBef>
                <a:spcPts val="0"/>
              </a:spcBef>
              <a:spcAft>
                <a:spcPts val="1600"/>
              </a:spcAft>
              <a:buClr>
                <a:schemeClr val="dk1"/>
              </a:buClr>
              <a:buFont typeface="Roboto"/>
              <a:buNone/>
              <a:defRPr sz="1400" b="0" i="0" u="none" strike="noStrike" cap="none">
                <a:solidFill>
                  <a:schemeClr val="dk1"/>
                </a:solidFill>
                <a:latin typeface="Roboto"/>
                <a:ea typeface="Roboto"/>
                <a:cs typeface="Roboto"/>
                <a:sym typeface="Roboto"/>
              </a:defRPr>
            </a:lvl9pPr>
          </a:lstStyle>
          <a:p>
            <a:pPr marL="0" lvl="1">
              <a:lnSpc>
                <a:spcPct val="100000"/>
              </a:lnSpc>
              <a:spcAft>
                <a:spcPts val="800"/>
              </a:spcAft>
              <a:buClrTx/>
            </a:pPr>
            <a:r>
              <a:rPr lang="en" sz="2200" kern="0" dirty="0" smtClean="0">
                <a:solidFill>
                  <a:schemeClr val="tx1"/>
                </a:solidFill>
                <a:latin typeface="Century Gothic" panose="020B0502020202020204" pitchFamily="34" charset="0"/>
              </a:rPr>
              <a:t>The Project Video, or VPS (Virtual Poster Session), is your most externally-facing deliverable. This is your chance to get the word out about your project!</a:t>
            </a:r>
            <a:endParaRPr lang="en" sz="2200" kern="0" dirty="0">
              <a:solidFill>
                <a:schemeClr val="tx1"/>
              </a:solidFill>
              <a:latin typeface="Century Gothic" panose="020B0502020202020204" pitchFamily="34" charset="0"/>
            </a:endParaRPr>
          </a:p>
          <a:p>
            <a:pPr marL="380990" lvl="1" indent="-380990">
              <a:lnSpc>
                <a:spcPct val="100000"/>
              </a:lnSpc>
              <a:spcAft>
                <a:spcPts val="800"/>
              </a:spcAft>
              <a:buClrTx/>
              <a:buFont typeface="Arial" panose="020B0604020202020204" pitchFamily="34" charset="0"/>
              <a:buChar char="•"/>
            </a:pPr>
            <a:r>
              <a:rPr lang="en" sz="2200" kern="0" dirty="0" smtClean="0">
                <a:solidFill>
                  <a:schemeClr val="tx1"/>
                </a:solidFill>
                <a:latin typeface="Century Gothic" panose="020B0502020202020204" pitchFamily="34" charset="0"/>
              </a:rPr>
              <a:t>Communicates your work to society as a whole</a:t>
            </a:r>
            <a:endParaRPr lang="en" sz="2200" kern="0" dirty="0">
              <a:solidFill>
                <a:schemeClr val="tx1"/>
              </a:solidFill>
              <a:latin typeface="Century Gothic" panose="020B0502020202020204" pitchFamily="34" charset="0"/>
            </a:endParaRPr>
          </a:p>
          <a:p>
            <a:pPr marL="380990" lvl="2" indent="-380990">
              <a:lnSpc>
                <a:spcPct val="100000"/>
              </a:lnSpc>
              <a:spcAft>
                <a:spcPts val="800"/>
              </a:spcAft>
              <a:buClrTx/>
              <a:buFont typeface="Arial" panose="020B0604020202020204" pitchFamily="34" charset="0"/>
              <a:buChar char="•"/>
            </a:pPr>
            <a:r>
              <a:rPr lang="en" sz="2200" kern="0" dirty="0" smtClean="0">
                <a:solidFill>
                  <a:schemeClr val="tx1"/>
                </a:solidFill>
                <a:latin typeface="Century Gothic" panose="020B0502020202020204" pitchFamily="34" charset="0"/>
              </a:rPr>
              <a:t>Posted in many different venues (DEVELOPedia, </a:t>
            </a:r>
            <a:r>
              <a:rPr lang="en" sz="2200" kern="0" dirty="0" smtClean="0">
                <a:solidFill>
                  <a:schemeClr val="tx1"/>
                </a:solidFill>
                <a:latin typeface="Century Gothic" panose="020B0502020202020204" pitchFamily="34" charset="0"/>
              </a:rPr>
              <a:t>Facebook, YouTube, etc.)</a:t>
            </a:r>
            <a:endParaRPr lang="en" sz="2400" b="1" kern="0" dirty="0">
              <a:solidFill>
                <a:schemeClr val="tx1"/>
              </a:solidFill>
              <a:latin typeface="Century Gothic" panose="020B0502020202020204" pitchFamily="34" charset="0"/>
            </a:endParaRPr>
          </a:p>
        </p:txBody>
      </p:sp>
      <p:sp>
        <p:nvSpPr>
          <p:cNvPr id="6" name="Shape 76"/>
          <p:cNvSpPr txBox="1">
            <a:spLocks/>
          </p:cNvSpPr>
          <p:nvPr/>
        </p:nvSpPr>
        <p:spPr>
          <a:xfrm>
            <a:off x="7139627" y="4191806"/>
            <a:ext cx="3911818" cy="1236813"/>
          </a:xfrm>
          <a:prstGeom prst="rect">
            <a:avLst/>
          </a:prstGeom>
        </p:spPr>
        <p:txBody>
          <a:bodyPr vert="horz"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 sz="2133" dirty="0" smtClean="0">
                <a:solidFill>
                  <a:srgbClr val="3E96A8"/>
                </a:solidFill>
              </a:rPr>
              <a:t>“If nobody knows what you’ve done, your work is only half finished” </a:t>
            </a:r>
            <a:endParaRPr lang="en" sz="2133" dirty="0">
              <a:solidFill>
                <a:srgbClr val="3E96A8"/>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3700" y="3060863"/>
            <a:ext cx="2062656" cy="2062656"/>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278" r="1278"/>
          <a:stretch/>
        </p:blipFill>
        <p:spPr>
          <a:xfrm>
            <a:off x="534629" y="3370558"/>
            <a:ext cx="1443265" cy="1443265"/>
          </a:xfrm>
          <a:prstGeom prst="ellipse">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1628" y="4678249"/>
            <a:ext cx="1666800" cy="16668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825" y="5010409"/>
            <a:ext cx="1614875" cy="1119647"/>
          </a:xfrm>
          <a:prstGeom prst="rect">
            <a:avLst/>
          </a:prstGeom>
        </p:spPr>
      </p:pic>
      <p:sp>
        <p:nvSpPr>
          <p:cNvPr id="12" name="TextBox 11"/>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7456408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517200" y="610700"/>
            <a:ext cx="11157600" cy="914800"/>
          </a:xfrm>
          <a:prstGeom prst="rect">
            <a:avLst/>
          </a:prstGeom>
        </p:spPr>
        <p:txBody>
          <a:bodyPr vert="horz" lIns="121900" tIns="121900" rIns="121900" bIns="121900" rtlCol="0" anchor="b" anchorCtr="0">
            <a:noAutofit/>
          </a:bodyPr>
          <a:lstStyle/>
          <a:p>
            <a:r>
              <a:rPr lang="en" sz="3200" dirty="0" smtClean="0">
                <a:solidFill>
                  <a:srgbClr val="13416C"/>
                </a:solidFill>
                <a:latin typeface="Century Gothic" panose="020B0502020202020204" pitchFamily="34" charset="0"/>
              </a:rPr>
              <a:t>General Timeline</a:t>
            </a:r>
            <a:endParaRPr lang="en" sz="3200" i="1" dirty="0">
              <a:solidFill>
                <a:srgbClr val="13416C"/>
              </a:solidFill>
              <a:latin typeface="Century Gothic" panose="020B0502020202020204" pitchFamily="34" charset="0"/>
            </a:endParaRPr>
          </a:p>
        </p:txBody>
      </p:sp>
      <p:sp>
        <p:nvSpPr>
          <p:cNvPr id="118" name="Shape 118"/>
          <p:cNvSpPr txBox="1">
            <a:spLocks noGrp="1"/>
          </p:cNvSpPr>
          <p:nvPr>
            <p:ph type="body" idx="1"/>
          </p:nvPr>
        </p:nvSpPr>
        <p:spPr>
          <a:xfrm>
            <a:off x="564908" y="1709535"/>
            <a:ext cx="6350434" cy="4560636"/>
          </a:xfrm>
          <a:prstGeom prst="rect">
            <a:avLst/>
          </a:prstGeom>
        </p:spPr>
        <p:txBody>
          <a:bodyPr vert="horz" lIns="121900" tIns="121900" rIns="121900" bIns="121900" rtlCol="0" anchor="t" anchorCtr="0">
            <a:noAutofit/>
          </a:bodyPr>
          <a:lstStyle/>
          <a:p>
            <a:pPr marL="0" indent="0">
              <a:lnSpc>
                <a:spcPct val="100000"/>
              </a:lnSpc>
              <a:buNone/>
            </a:pPr>
            <a:r>
              <a:rPr lang="en" sz="2200" b="1" dirty="0" smtClean="0"/>
              <a:t>WEEK 4: Each team signs up for a check-in</a:t>
            </a:r>
          </a:p>
          <a:p>
            <a:pPr marL="380990" indent="-380990"/>
            <a:r>
              <a:rPr lang="en" sz="2200" dirty="0" smtClean="0"/>
              <a:t>February 12</a:t>
            </a:r>
            <a:r>
              <a:rPr lang="en" sz="2200" baseline="30000" dirty="0" smtClean="0"/>
              <a:t>th</a:t>
            </a:r>
            <a:r>
              <a:rPr lang="en" sz="2200" dirty="0" smtClean="0"/>
              <a:t> – 16</a:t>
            </a:r>
            <a:r>
              <a:rPr lang="en" sz="2200" baseline="30000" dirty="0" smtClean="0"/>
              <a:t>th</a:t>
            </a:r>
            <a:r>
              <a:rPr lang="en" sz="2200" dirty="0" smtClean="0"/>
              <a:t> </a:t>
            </a:r>
            <a:endParaRPr lang="en" sz="2200" b="1" dirty="0" smtClean="0"/>
          </a:p>
          <a:p>
            <a:pPr>
              <a:lnSpc>
                <a:spcPct val="150000"/>
              </a:lnSpc>
              <a:buNone/>
            </a:pPr>
            <a:r>
              <a:rPr lang="en" sz="2200" b="1" dirty="0" smtClean="0"/>
              <a:t>WEEK 5: Video Outline Due</a:t>
            </a:r>
          </a:p>
          <a:p>
            <a:pPr marL="380990" indent="-380990">
              <a:lnSpc>
                <a:spcPct val="100000"/>
              </a:lnSpc>
            </a:pPr>
            <a:r>
              <a:rPr lang="en" sz="2200" dirty="0" smtClean="0"/>
              <a:t>February 22</a:t>
            </a:r>
            <a:r>
              <a:rPr lang="en" sz="2200" baseline="30000" dirty="0" smtClean="0"/>
              <a:t>nd</a:t>
            </a:r>
            <a:endParaRPr lang="en" sz="2200" dirty="0"/>
          </a:p>
          <a:p>
            <a:pPr marL="380990" indent="-380990">
              <a:lnSpc>
                <a:spcPct val="100000"/>
              </a:lnSpc>
              <a:spcAft>
                <a:spcPts val="800"/>
              </a:spcAft>
            </a:pPr>
            <a:r>
              <a:rPr lang="en" sz="2200" dirty="0"/>
              <a:t>Comm team </a:t>
            </a:r>
            <a:r>
              <a:rPr lang="en" sz="2200" dirty="0" smtClean="0"/>
              <a:t>reviews &amp; sends edits</a:t>
            </a:r>
          </a:p>
          <a:p>
            <a:pPr marL="0" indent="0">
              <a:lnSpc>
                <a:spcPct val="150000"/>
              </a:lnSpc>
              <a:buNone/>
            </a:pPr>
            <a:r>
              <a:rPr lang="en" sz="2200" b="1" dirty="0" smtClean="0"/>
              <a:t>WEEK 6: Video check-ins</a:t>
            </a:r>
          </a:p>
          <a:p>
            <a:pPr marL="380990" indent="-380990">
              <a:lnSpc>
                <a:spcPct val="100000"/>
              </a:lnSpc>
              <a:spcAft>
                <a:spcPts val="800"/>
              </a:spcAft>
            </a:pPr>
            <a:r>
              <a:rPr lang="en-US" sz="2200" dirty="0" smtClean="0"/>
              <a:t>February </a:t>
            </a:r>
            <a:r>
              <a:rPr lang="en-US" sz="2200" dirty="0"/>
              <a:t>2</a:t>
            </a:r>
            <a:r>
              <a:rPr lang="en-US" sz="2200" dirty="0" smtClean="0"/>
              <a:t>6</a:t>
            </a:r>
            <a:r>
              <a:rPr lang="en-US" sz="2200" baseline="30000" dirty="0" smtClean="0"/>
              <a:t>th</a:t>
            </a:r>
            <a:r>
              <a:rPr lang="en-US" sz="2200" dirty="0" smtClean="0"/>
              <a:t> – March 2</a:t>
            </a:r>
            <a:r>
              <a:rPr lang="en-US" sz="2200" baseline="30000" dirty="0" smtClean="0"/>
              <a:t>nd</a:t>
            </a:r>
          </a:p>
          <a:p>
            <a:pPr marL="380990" indent="-380990">
              <a:lnSpc>
                <a:spcPct val="100000"/>
              </a:lnSpc>
              <a:spcAft>
                <a:spcPts val="800"/>
              </a:spcAft>
            </a:pPr>
            <a:r>
              <a:rPr lang="en-US" sz="2200" dirty="0" err="1" smtClean="0"/>
              <a:t>Comm</a:t>
            </a:r>
            <a:r>
              <a:rPr lang="en-US" sz="2200" dirty="0" smtClean="0"/>
              <a:t> meets with each project team to discuss video outline &amp; ideas</a:t>
            </a:r>
            <a:endParaRPr lang="en-US" sz="2200" baseline="30000" dirty="0" smtClean="0"/>
          </a:p>
          <a:p>
            <a:pPr marL="0" indent="0">
              <a:lnSpc>
                <a:spcPct val="150000"/>
              </a:lnSpc>
              <a:buNone/>
            </a:pPr>
            <a:r>
              <a:rPr lang="en" sz="2200" b="1" dirty="0" smtClean="0"/>
              <a:t>WEEK 8: Video, Citation Log, &amp; Transcript Due</a:t>
            </a:r>
            <a:endParaRPr lang="en" sz="2200" b="1" dirty="0"/>
          </a:p>
          <a:p>
            <a:pPr marL="380990" indent="-380990">
              <a:spcAft>
                <a:spcPts val="800"/>
              </a:spcAft>
            </a:pPr>
            <a:r>
              <a:rPr lang="en-US" sz="2200" dirty="0" smtClean="0"/>
              <a:t>March 15</a:t>
            </a:r>
            <a:r>
              <a:rPr lang="en-US" sz="2200" baseline="30000" dirty="0" smtClean="0"/>
              <a:t>th</a:t>
            </a:r>
            <a:endParaRPr lang="en" sz="2200" dirty="0"/>
          </a:p>
          <a:p>
            <a:pPr marL="0" indent="0">
              <a:spcAft>
                <a:spcPts val="800"/>
              </a:spcAft>
              <a:buNone/>
            </a:pPr>
            <a:endParaRPr lang="en" sz="2200" dirty="0">
              <a:latin typeface="Garamond" panose="02020404030301010803" pitchFamily="18" charset="0"/>
            </a:endParaRPr>
          </a:p>
        </p:txBody>
      </p:sp>
      <p:pic>
        <p:nvPicPr>
          <p:cNvPr id="2050" name="Picture 2" descr="Image result for calendar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5278804" y="-6820112"/>
            <a:ext cx="99975" cy="9997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6915342" y="955660"/>
            <a:ext cx="5156047" cy="3642250"/>
            <a:chOff x="6915342" y="955660"/>
            <a:chExt cx="5156047" cy="364225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3889" y="955660"/>
              <a:ext cx="2857500" cy="2857500"/>
            </a:xfrm>
            <a:prstGeom prst="rect">
              <a:avLst/>
            </a:prstGeom>
          </p:spPr>
        </p:pic>
        <p:grpSp>
          <p:nvGrpSpPr>
            <p:cNvPr id="5" name="Group 4"/>
            <p:cNvGrpSpPr/>
            <p:nvPr/>
          </p:nvGrpSpPr>
          <p:grpSpPr>
            <a:xfrm>
              <a:off x="6915342" y="1717561"/>
              <a:ext cx="3135075" cy="2880349"/>
              <a:chOff x="6408079" y="1309565"/>
              <a:chExt cx="2351306" cy="2160262"/>
            </a:xfrm>
          </p:grpSpPr>
          <p:pic>
            <p:nvPicPr>
              <p:cNvPr id="2056" name="Picture 8"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8079" y="1309565"/>
                <a:ext cx="2351306" cy="21602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checkmark logo no backgroun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45667" y="1887153"/>
                <a:ext cx="1037820" cy="98333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2" name="TextBox 11"/>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sp>
        <p:nvSpPr>
          <p:cNvPr id="13" name="Shape 76"/>
          <p:cNvSpPr txBox="1">
            <a:spLocks/>
          </p:cNvSpPr>
          <p:nvPr/>
        </p:nvSpPr>
        <p:spPr>
          <a:xfrm>
            <a:off x="7392216" y="4383352"/>
            <a:ext cx="4517808" cy="1442682"/>
          </a:xfrm>
          <a:prstGeom prst="rect">
            <a:avLst/>
          </a:prstGeom>
        </p:spPr>
        <p:txBody>
          <a:bodyPr vert="horz"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 sz="1800" b="1" dirty="0">
                <a:solidFill>
                  <a:srgbClr val="3E96A8"/>
                </a:solidFill>
              </a:rPr>
              <a:t>R</a:t>
            </a:r>
            <a:r>
              <a:rPr lang="en" sz="1800" b="1" dirty="0" smtClean="0">
                <a:solidFill>
                  <a:srgbClr val="3E96A8"/>
                </a:solidFill>
              </a:rPr>
              <a:t>EMEMBER</a:t>
            </a:r>
            <a:r>
              <a:rPr lang="en" sz="1800" dirty="0" smtClean="0">
                <a:solidFill>
                  <a:srgbClr val="13416C"/>
                </a:solidFill>
              </a:rPr>
              <a:t>: the Project Video is a time consuming deliverable. Be sure to start early, set enough time aside to work on it, and set realistic expectations for what you can and can’t achieve. </a:t>
            </a:r>
            <a:endParaRPr lang="en" sz="1800" dirty="0">
              <a:solidFill>
                <a:srgbClr val="13416C"/>
              </a:solidFill>
            </a:endParaRPr>
          </a:p>
        </p:txBody>
      </p:sp>
    </p:spTree>
    <p:extLst>
      <p:ext uri="{BB962C8B-B14F-4D97-AF65-F5344CB8AC3E}">
        <p14:creationId xmlns:p14="http://schemas.microsoft.com/office/powerpoint/2010/main" val="15747304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517200" y="610700"/>
            <a:ext cx="11157600" cy="914800"/>
          </a:xfrm>
          <a:prstGeom prst="rect">
            <a:avLst/>
          </a:prstGeom>
        </p:spPr>
        <p:txBody>
          <a:bodyPr vert="horz" lIns="121900" tIns="121900" rIns="121900" bIns="121900" rtlCol="0" anchor="b" anchorCtr="0">
            <a:noAutofit/>
          </a:bodyPr>
          <a:lstStyle/>
          <a:p>
            <a:r>
              <a:rPr lang="en" sz="3200" dirty="0" smtClean="0">
                <a:solidFill>
                  <a:srgbClr val="13416C"/>
                </a:solidFill>
                <a:latin typeface="Century Gothic" panose="020B0502020202020204" pitchFamily="34" charset="0"/>
              </a:rPr>
              <a:t>General Criteria</a:t>
            </a:r>
            <a:endParaRPr lang="en" sz="3200" i="1" dirty="0">
              <a:solidFill>
                <a:srgbClr val="13416C"/>
              </a:solidFill>
              <a:latin typeface="Century Gothic" panose="020B0502020202020204" pitchFamily="34" charset="0"/>
            </a:endParaRPr>
          </a:p>
        </p:txBody>
      </p:sp>
      <p:sp>
        <p:nvSpPr>
          <p:cNvPr id="118" name="Shape 118"/>
          <p:cNvSpPr txBox="1">
            <a:spLocks noGrp="1"/>
          </p:cNvSpPr>
          <p:nvPr>
            <p:ph type="body" idx="1"/>
          </p:nvPr>
        </p:nvSpPr>
        <p:spPr>
          <a:xfrm>
            <a:off x="564909" y="1840983"/>
            <a:ext cx="6863926" cy="4364704"/>
          </a:xfrm>
          <a:prstGeom prst="rect">
            <a:avLst/>
          </a:prstGeom>
        </p:spPr>
        <p:txBody>
          <a:bodyPr vert="horz" lIns="121900" tIns="121900" rIns="121900" bIns="121900" rtlCol="0" anchor="t" anchorCtr="0">
            <a:noAutofit/>
          </a:bodyPr>
          <a:lstStyle/>
          <a:p>
            <a:pPr marL="0" indent="0">
              <a:lnSpc>
                <a:spcPct val="100000"/>
              </a:lnSpc>
              <a:buNone/>
            </a:pPr>
            <a:r>
              <a:rPr lang="en" sz="2200" b="1" dirty="0" smtClean="0"/>
              <a:t>Project Video Length</a:t>
            </a:r>
          </a:p>
          <a:p>
            <a:pPr marL="380990" indent="-380990"/>
            <a:r>
              <a:rPr lang="en" sz="2200" dirty="0" smtClean="0"/>
              <a:t>&lt; 3:00</a:t>
            </a:r>
            <a:endParaRPr lang="en" sz="2200" dirty="0"/>
          </a:p>
          <a:p>
            <a:pPr marL="0" indent="0">
              <a:buNone/>
            </a:pPr>
            <a:endParaRPr lang="en" sz="2200" b="1" dirty="0" smtClean="0"/>
          </a:p>
          <a:p>
            <a:pPr>
              <a:buNone/>
            </a:pPr>
            <a:r>
              <a:rPr lang="en" sz="2200" b="1" dirty="0" smtClean="0"/>
              <a:t>Project Video Must Haves</a:t>
            </a:r>
          </a:p>
          <a:p>
            <a:pPr marL="380990" indent="-380990"/>
            <a:r>
              <a:rPr lang="en" sz="2200" dirty="0" smtClean="0"/>
              <a:t>Official DEVELOP opening &amp; closing clips</a:t>
            </a:r>
            <a:endParaRPr lang="en" sz="2200" dirty="0"/>
          </a:p>
          <a:p>
            <a:pPr marL="380990" indent="-380990">
              <a:spcAft>
                <a:spcPts val="800"/>
              </a:spcAft>
            </a:pPr>
            <a:r>
              <a:rPr lang="en" sz="2200" dirty="0" smtClean="0"/>
              <a:t>3 mandatory </a:t>
            </a:r>
            <a:r>
              <a:rPr lang="en" sz="2200" dirty="0"/>
              <a:t>s</a:t>
            </a:r>
            <a:r>
              <a:rPr lang="en" sz="2200" dirty="0" smtClean="0"/>
              <a:t>tatements</a:t>
            </a:r>
          </a:p>
          <a:p>
            <a:pPr marL="380990" indent="-380990">
              <a:spcAft>
                <a:spcPts val="800"/>
              </a:spcAft>
            </a:pPr>
            <a:r>
              <a:rPr lang="en" sz="2200" dirty="0" smtClean="0"/>
              <a:t>Credits (before official closing clip)</a:t>
            </a:r>
          </a:p>
          <a:p>
            <a:pPr marL="380990" indent="-380990">
              <a:spcAft>
                <a:spcPts val="800"/>
              </a:spcAft>
            </a:pPr>
            <a:r>
              <a:rPr lang="en" sz="2200" dirty="0" smtClean="0"/>
              <a:t>Citation log &amp; proper </a:t>
            </a:r>
            <a:r>
              <a:rPr lang="en" sz="2200" dirty="0"/>
              <a:t>c</a:t>
            </a:r>
            <a:r>
              <a:rPr lang="en" sz="2200" dirty="0" smtClean="0"/>
              <a:t>itations</a:t>
            </a:r>
          </a:p>
          <a:p>
            <a:pPr marL="380990" indent="-380990">
              <a:spcAft>
                <a:spcPts val="800"/>
              </a:spcAft>
            </a:pPr>
            <a:r>
              <a:rPr lang="en" sz="2200" dirty="0" smtClean="0"/>
              <a:t>Word-for-word transcript (.txt file)</a:t>
            </a:r>
          </a:p>
          <a:p>
            <a:pPr marL="380990" indent="-380990">
              <a:spcAft>
                <a:spcPts val="800"/>
              </a:spcAft>
            </a:pPr>
            <a:r>
              <a:rPr lang="en" sz="2200" dirty="0" smtClean="0"/>
              <a:t>Media </a:t>
            </a:r>
            <a:r>
              <a:rPr lang="en" sz="2200" dirty="0"/>
              <a:t>r</a:t>
            </a:r>
            <a:r>
              <a:rPr lang="en" sz="2200" dirty="0" smtClean="0"/>
              <a:t>elease forms for everyone on camera</a:t>
            </a:r>
          </a:p>
          <a:p>
            <a:pPr marL="380990" indent="-380990">
              <a:spcAft>
                <a:spcPts val="800"/>
              </a:spcAft>
            </a:pPr>
            <a:r>
              <a:rPr lang="en" sz="2200" dirty="0" smtClean="0"/>
              <a:t>License agreement forms for required content</a:t>
            </a:r>
            <a:endParaRPr lang="en" sz="2200" dirty="0"/>
          </a:p>
          <a:p>
            <a:pPr marL="0" indent="0">
              <a:spcAft>
                <a:spcPts val="800"/>
              </a:spcAft>
              <a:buNone/>
            </a:pPr>
            <a:endParaRPr lang="en" sz="2200" dirty="0">
              <a:latin typeface="Garamond" panose="02020404030301010803" pitchFamily="18" charset="0"/>
            </a:endParaRPr>
          </a:p>
        </p:txBody>
      </p:sp>
      <p:pic>
        <p:nvPicPr>
          <p:cNvPr id="2050" name="Picture 2" descr="Image result for calendar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5278804" y="-6820112"/>
            <a:ext cx="99975" cy="999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8835" y="1525500"/>
            <a:ext cx="4763165" cy="4763165"/>
          </a:xfrm>
          <a:prstGeom prst="rect">
            <a:avLst/>
          </a:prstGeom>
        </p:spPr>
      </p:pic>
      <p:sp>
        <p:nvSpPr>
          <p:cNvPr id="13" name="TextBox 12"/>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sp>
        <p:nvSpPr>
          <p:cNvPr id="7" name="Shape 76"/>
          <p:cNvSpPr txBox="1">
            <a:spLocks/>
          </p:cNvSpPr>
          <p:nvPr/>
        </p:nvSpPr>
        <p:spPr>
          <a:xfrm>
            <a:off x="7428835" y="449826"/>
            <a:ext cx="4304002" cy="838986"/>
          </a:xfrm>
          <a:prstGeom prst="rect">
            <a:avLst/>
          </a:prstGeom>
        </p:spPr>
        <p:txBody>
          <a:bodyPr vert="horz"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 sz="2133" b="1" dirty="0" smtClean="0">
                <a:solidFill>
                  <a:srgbClr val="3E96A8"/>
                </a:solidFill>
              </a:rPr>
              <a:t>NOTE: </a:t>
            </a:r>
            <a:r>
              <a:rPr lang="en" sz="2133" dirty="0" smtClean="0">
                <a:solidFill>
                  <a:srgbClr val="3E96A8"/>
                </a:solidFill>
              </a:rPr>
              <a:t>No footage/imagery of code and no non-federal government logos.</a:t>
            </a:r>
            <a:endParaRPr lang="en" sz="2133" dirty="0">
              <a:solidFill>
                <a:srgbClr val="3E96A8"/>
              </a:solidFill>
            </a:endParaRPr>
          </a:p>
        </p:txBody>
      </p:sp>
    </p:spTree>
    <p:extLst>
      <p:ext uri="{BB962C8B-B14F-4D97-AF65-F5344CB8AC3E}">
        <p14:creationId xmlns:p14="http://schemas.microsoft.com/office/powerpoint/2010/main" val="20563829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6" name="Shape 87"/>
          <p:cNvSpPr txBox="1">
            <a:spLocks noGrp="1"/>
          </p:cNvSpPr>
          <p:nvPr>
            <p:ph type="title"/>
          </p:nvPr>
        </p:nvSpPr>
        <p:spPr>
          <a:xfrm>
            <a:off x="553424" y="644837"/>
            <a:ext cx="7892793" cy="914800"/>
          </a:xfrm>
          <a:prstGeom prst="rect">
            <a:avLst/>
          </a:prstGeom>
        </p:spPr>
        <p:txBody>
          <a:bodyPr vert="horz" lIns="121900" tIns="121900" rIns="121900" bIns="121900" rtlCol="0" anchor="b" anchorCtr="0">
            <a:noAutofit/>
          </a:bodyPr>
          <a:lstStyle/>
          <a:p>
            <a:r>
              <a:rPr lang="en" sz="3200" dirty="0" smtClean="0">
                <a:solidFill>
                  <a:srgbClr val="13416C"/>
                </a:solidFill>
              </a:rPr>
              <a:t>Project Video </a:t>
            </a:r>
            <a:r>
              <a:rPr lang="en" sz="3200" dirty="0">
                <a:solidFill>
                  <a:srgbClr val="13416C"/>
                </a:solidFill>
              </a:rPr>
              <a:t>Outline</a:t>
            </a:r>
          </a:p>
        </p:txBody>
      </p:sp>
      <p:sp>
        <p:nvSpPr>
          <p:cNvPr id="7" name="Shape 88"/>
          <p:cNvSpPr txBox="1">
            <a:spLocks noGrp="1"/>
          </p:cNvSpPr>
          <p:nvPr>
            <p:ph type="body" idx="1"/>
          </p:nvPr>
        </p:nvSpPr>
        <p:spPr>
          <a:xfrm>
            <a:off x="553424" y="1881191"/>
            <a:ext cx="5688350" cy="4323307"/>
          </a:xfrm>
          <a:prstGeom prst="rect">
            <a:avLst/>
          </a:prstGeom>
        </p:spPr>
        <p:txBody>
          <a:bodyPr vert="horz" lIns="121900" tIns="121900" rIns="121900" bIns="121900" rtlCol="0" anchor="t" anchorCtr="0">
            <a:noAutofit/>
          </a:bodyPr>
          <a:lstStyle/>
          <a:p>
            <a:pPr>
              <a:lnSpc>
                <a:spcPct val="100000"/>
              </a:lnSpc>
              <a:spcAft>
                <a:spcPts val="800"/>
              </a:spcAft>
              <a:buNone/>
            </a:pPr>
            <a:r>
              <a:rPr lang="en" sz="2667" b="1" dirty="0" smtClean="0"/>
              <a:t>Easy</a:t>
            </a:r>
            <a:r>
              <a:rPr lang="en" sz="2667" b="1" dirty="0"/>
              <a:t>. Useful.</a:t>
            </a:r>
          </a:p>
          <a:p>
            <a:pPr marL="457189" lvl="1" indent="-457189">
              <a:lnSpc>
                <a:spcPct val="100000"/>
              </a:lnSpc>
              <a:spcAft>
                <a:spcPts val="800"/>
              </a:spcAft>
            </a:pPr>
            <a:r>
              <a:rPr lang="en-US" sz="2200" dirty="0"/>
              <a:t>Guiding </a:t>
            </a:r>
            <a:r>
              <a:rPr lang="en" sz="2200" dirty="0"/>
              <a:t>questions to help you identify material for your video</a:t>
            </a:r>
          </a:p>
          <a:p>
            <a:pPr marL="457189" lvl="1" indent="-457189">
              <a:lnSpc>
                <a:spcPct val="100000"/>
              </a:lnSpc>
              <a:spcAft>
                <a:spcPts val="800"/>
              </a:spcAft>
            </a:pPr>
            <a:r>
              <a:rPr lang="en" sz="2200" dirty="0"/>
              <a:t>All information can be found in Project Proposal or Project Summary</a:t>
            </a:r>
          </a:p>
          <a:p>
            <a:pPr marL="457189" lvl="1" indent="-457189">
              <a:lnSpc>
                <a:spcPct val="100000"/>
              </a:lnSpc>
              <a:spcAft>
                <a:spcPts val="800"/>
              </a:spcAft>
            </a:pPr>
            <a:r>
              <a:rPr lang="en" sz="2200" i="1" dirty="0"/>
              <a:t>Due Week 5</a:t>
            </a:r>
          </a:p>
          <a:p>
            <a:pPr marL="457189" lvl="2" indent="-457189">
              <a:lnSpc>
                <a:spcPct val="100000"/>
              </a:lnSpc>
              <a:spcAft>
                <a:spcPts val="800"/>
              </a:spcAft>
            </a:pPr>
            <a:r>
              <a:rPr lang="en" sz="2200" dirty="0"/>
              <a:t>Used as a basis for the Week 6 </a:t>
            </a:r>
            <a:r>
              <a:rPr lang="en" sz="2200" dirty="0" smtClean="0"/>
              <a:t>Project Video </a:t>
            </a:r>
            <a:r>
              <a:rPr lang="en" sz="2200" dirty="0"/>
              <a:t>check-in</a:t>
            </a:r>
          </a:p>
        </p:txBody>
      </p:sp>
      <p:pic>
        <p:nvPicPr>
          <p:cNvPr id="2" name="Picture 1"/>
          <p:cNvPicPr>
            <a:picLocks noChangeAspect="1"/>
          </p:cNvPicPr>
          <p:nvPr/>
        </p:nvPicPr>
        <p:blipFill>
          <a:blip r:embed="rId3"/>
          <a:stretch>
            <a:fillRect/>
          </a:stretch>
        </p:blipFill>
        <p:spPr>
          <a:xfrm rot="725157">
            <a:off x="7100907" y="534615"/>
            <a:ext cx="4454291" cy="3341721"/>
          </a:xfrm>
          <a:prstGeom prst="rect">
            <a:avLst/>
          </a:prstGeom>
        </p:spPr>
      </p:pic>
      <p:pic>
        <p:nvPicPr>
          <p:cNvPr id="5" name="Picture 4"/>
          <p:cNvPicPr>
            <a:picLocks noChangeAspect="1"/>
          </p:cNvPicPr>
          <p:nvPr/>
        </p:nvPicPr>
        <p:blipFill>
          <a:blip r:embed="rId4"/>
          <a:stretch>
            <a:fillRect/>
          </a:stretch>
        </p:blipFill>
        <p:spPr>
          <a:xfrm rot="21028456">
            <a:off x="6321135" y="2449870"/>
            <a:ext cx="4522266" cy="3403899"/>
          </a:xfrm>
          <a:prstGeom prst="rect">
            <a:avLst/>
          </a:prstGeom>
        </p:spPr>
      </p:pic>
      <p:sp>
        <p:nvSpPr>
          <p:cNvPr id="8" name="TextBox 7"/>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sp>
        <p:nvSpPr>
          <p:cNvPr id="3" name="TextBox 2"/>
          <p:cNvSpPr txBox="1"/>
          <p:nvPr/>
        </p:nvSpPr>
        <p:spPr>
          <a:xfrm>
            <a:off x="553424" y="5291301"/>
            <a:ext cx="3841954" cy="523220"/>
          </a:xfrm>
          <a:prstGeom prst="rect">
            <a:avLst/>
          </a:prstGeom>
          <a:noFill/>
        </p:spPr>
        <p:txBody>
          <a:bodyPr wrap="square" rtlCol="0">
            <a:spAutoFit/>
          </a:bodyPr>
          <a:lstStyle/>
          <a:p>
            <a:r>
              <a:rPr lang="en-US" sz="2800" b="1" dirty="0" smtClean="0">
                <a:solidFill>
                  <a:srgbClr val="3E96A8"/>
                </a:solidFill>
                <a:latin typeface="Century Gothic" panose="020B0502020202020204" pitchFamily="34" charset="0"/>
              </a:rPr>
              <a:t>*Preparation pays off</a:t>
            </a:r>
            <a:endParaRPr lang="en-US" sz="2800" b="1" dirty="0">
              <a:solidFill>
                <a:srgbClr val="3E96A8"/>
              </a:solidFill>
              <a:latin typeface="Century Gothic" panose="020B0502020202020204" pitchFamily="34" charset="0"/>
            </a:endParaRPr>
          </a:p>
        </p:txBody>
      </p:sp>
    </p:spTree>
    <p:extLst>
      <p:ext uri="{BB962C8B-B14F-4D97-AF65-F5344CB8AC3E}">
        <p14:creationId xmlns:p14="http://schemas.microsoft.com/office/powerpoint/2010/main" val="16348491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6" name="Shape 87"/>
          <p:cNvSpPr txBox="1">
            <a:spLocks noGrp="1"/>
          </p:cNvSpPr>
          <p:nvPr>
            <p:ph type="title"/>
          </p:nvPr>
        </p:nvSpPr>
        <p:spPr>
          <a:xfrm>
            <a:off x="553424" y="644837"/>
            <a:ext cx="7892793" cy="914800"/>
          </a:xfrm>
          <a:prstGeom prst="rect">
            <a:avLst/>
          </a:prstGeom>
        </p:spPr>
        <p:txBody>
          <a:bodyPr vert="horz" lIns="121900" tIns="121900" rIns="121900" bIns="121900" rtlCol="0" anchor="b" anchorCtr="0">
            <a:noAutofit/>
          </a:bodyPr>
          <a:lstStyle/>
          <a:p>
            <a:r>
              <a:rPr lang="en" sz="3200" dirty="0" smtClean="0">
                <a:solidFill>
                  <a:srgbClr val="13416C"/>
                </a:solidFill>
              </a:rPr>
              <a:t>Project Video Transcript</a:t>
            </a:r>
            <a:endParaRPr lang="en" sz="3200" dirty="0">
              <a:solidFill>
                <a:srgbClr val="13416C"/>
              </a:solidFill>
            </a:endParaRPr>
          </a:p>
        </p:txBody>
      </p:sp>
      <p:sp>
        <p:nvSpPr>
          <p:cNvPr id="7" name="Shape 88"/>
          <p:cNvSpPr txBox="1">
            <a:spLocks noGrp="1"/>
          </p:cNvSpPr>
          <p:nvPr>
            <p:ph type="body" idx="1"/>
          </p:nvPr>
        </p:nvSpPr>
        <p:spPr>
          <a:xfrm>
            <a:off x="553424" y="1881191"/>
            <a:ext cx="4801001" cy="4323307"/>
          </a:xfrm>
          <a:prstGeom prst="rect">
            <a:avLst/>
          </a:prstGeom>
        </p:spPr>
        <p:txBody>
          <a:bodyPr vert="horz" lIns="121900" tIns="121900" rIns="121900" bIns="121900" rtlCol="0" anchor="t" anchorCtr="0">
            <a:noAutofit/>
          </a:bodyPr>
          <a:lstStyle/>
          <a:p>
            <a:pPr>
              <a:lnSpc>
                <a:spcPct val="100000"/>
              </a:lnSpc>
              <a:spcAft>
                <a:spcPts val="800"/>
              </a:spcAft>
              <a:buNone/>
            </a:pPr>
            <a:r>
              <a:rPr lang="en" sz="2667" b="1" dirty="0" smtClean="0"/>
              <a:t>Word for Word</a:t>
            </a:r>
            <a:endParaRPr lang="en" sz="2667" b="1" dirty="0"/>
          </a:p>
          <a:p>
            <a:pPr marL="457189" lvl="1" indent="-457189">
              <a:lnSpc>
                <a:spcPct val="100000"/>
              </a:lnSpc>
              <a:spcAft>
                <a:spcPts val="800"/>
              </a:spcAft>
            </a:pPr>
            <a:r>
              <a:rPr lang="en-US" dirty="0" smtClean="0"/>
              <a:t>Detailed script of your project video; uploaded with the final version as a .txt file</a:t>
            </a:r>
            <a:endParaRPr lang="en" dirty="0"/>
          </a:p>
          <a:p>
            <a:pPr marL="457189" lvl="1" indent="-457189">
              <a:lnSpc>
                <a:spcPct val="100000"/>
              </a:lnSpc>
              <a:spcAft>
                <a:spcPts val="800"/>
              </a:spcAft>
            </a:pPr>
            <a:r>
              <a:rPr lang="en" dirty="0" smtClean="0"/>
              <a:t>This document should match the speech in your video </a:t>
            </a:r>
            <a:r>
              <a:rPr lang="en" i="1" dirty="0" smtClean="0"/>
              <a:t>word for word</a:t>
            </a:r>
            <a:endParaRPr lang="en" dirty="0"/>
          </a:p>
          <a:p>
            <a:pPr marL="457189" lvl="2" indent="-457189">
              <a:lnSpc>
                <a:spcPct val="100000"/>
              </a:lnSpc>
              <a:spcAft>
                <a:spcPts val="800"/>
              </a:spcAft>
            </a:pPr>
            <a:r>
              <a:rPr lang="en" sz="2000" dirty="0" smtClean="0"/>
              <a:t>Templates can be found in your node folder in </a:t>
            </a:r>
            <a:r>
              <a:rPr lang="en" sz="2000" dirty="0" smtClean="0"/>
              <a:t>your node’s Google </a:t>
            </a:r>
            <a:r>
              <a:rPr lang="en" sz="2000" dirty="0" smtClean="0"/>
              <a:t>Drive folder or on the </a:t>
            </a:r>
            <a:r>
              <a:rPr lang="en" sz="2000" dirty="0" smtClean="0">
                <a:hlinkClick r:id="rId3"/>
              </a:rPr>
              <a:t>Project Video page</a:t>
            </a:r>
            <a:r>
              <a:rPr lang="en" sz="2000" dirty="0" smtClean="0"/>
              <a:t> on DEVELOPedia</a:t>
            </a:r>
            <a:endParaRPr lang="en" sz="2000" dirty="0"/>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58385"/>
          <a:stretch/>
        </p:blipFill>
        <p:spPr>
          <a:xfrm>
            <a:off x="5551325" y="793427"/>
            <a:ext cx="6644485" cy="5513021"/>
          </a:xfrm>
          <a:prstGeom prst="rect">
            <a:avLst/>
          </a:prstGeom>
        </p:spPr>
      </p:pic>
      <p:sp>
        <p:nvSpPr>
          <p:cNvPr id="5" name="TextBox 4"/>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1066371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Citation Log</a:t>
            </a:r>
            <a:endParaRPr lang="en-US" dirty="0"/>
          </a:p>
        </p:txBody>
      </p:sp>
      <p:sp>
        <p:nvSpPr>
          <p:cNvPr id="3" name="Content Placeholder 2"/>
          <p:cNvSpPr>
            <a:spLocks noGrp="1"/>
          </p:cNvSpPr>
          <p:nvPr>
            <p:ph idx="1"/>
          </p:nvPr>
        </p:nvSpPr>
        <p:spPr>
          <a:xfrm>
            <a:off x="185608" y="1338696"/>
            <a:ext cx="11274872" cy="1729583"/>
          </a:xfrm>
        </p:spPr>
        <p:txBody>
          <a:bodyPr>
            <a:normAutofit fontScale="85000" lnSpcReduction="20000"/>
          </a:bodyPr>
          <a:lstStyle/>
          <a:p>
            <a:r>
              <a:rPr lang="en-US" dirty="0" smtClean="0"/>
              <a:t>Will help minimize</a:t>
            </a:r>
            <a:r>
              <a:rPr lang="en-US" i="1" dirty="0" smtClean="0"/>
              <a:t> </a:t>
            </a:r>
            <a:r>
              <a:rPr lang="en-US" dirty="0" smtClean="0"/>
              <a:t>the amount of citations displayed.</a:t>
            </a:r>
          </a:p>
          <a:p>
            <a:r>
              <a:rPr lang="en-US" dirty="0" smtClean="0"/>
              <a:t>A great organizational tool.</a:t>
            </a:r>
          </a:p>
          <a:p>
            <a:r>
              <a:rPr lang="en-US" dirty="0" err="1" smtClean="0"/>
              <a:t>Comm</a:t>
            </a:r>
            <a:r>
              <a:rPr lang="en-US" dirty="0" smtClean="0"/>
              <a:t> Team has to check all sources.</a:t>
            </a:r>
          </a:p>
          <a:p>
            <a:r>
              <a:rPr lang="en-US" dirty="0" smtClean="0"/>
              <a:t>Keep track of everything you download!</a:t>
            </a:r>
          </a:p>
          <a:p>
            <a:r>
              <a:rPr lang="en-US" dirty="0" smtClean="0"/>
              <a:t>This form will also be used to provide you with feedback.</a:t>
            </a:r>
            <a:endParaRPr lang="en-US" dirty="0"/>
          </a:p>
        </p:txBody>
      </p:sp>
      <p:pic>
        <p:nvPicPr>
          <p:cNvPr id="5" name="Picture 4"/>
          <p:cNvPicPr>
            <a:picLocks noChangeAspect="1"/>
          </p:cNvPicPr>
          <p:nvPr/>
        </p:nvPicPr>
        <p:blipFill rotWithShape="1">
          <a:blip r:embed="rId3"/>
          <a:srcRect t="26604"/>
          <a:stretch/>
        </p:blipFill>
        <p:spPr>
          <a:xfrm>
            <a:off x="1238250" y="3207128"/>
            <a:ext cx="10953750" cy="3096972"/>
          </a:xfrm>
          <a:prstGeom prst="rect">
            <a:avLst/>
          </a:prstGeom>
        </p:spPr>
      </p:pic>
      <p:sp>
        <p:nvSpPr>
          <p:cNvPr id="6" name="TextBox 5"/>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230528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7342" t="50152" r="50071" b="18739"/>
          <a:stretch/>
        </p:blipFill>
        <p:spPr>
          <a:xfrm>
            <a:off x="4309835" y="654934"/>
            <a:ext cx="3893480" cy="2251067"/>
          </a:xfrm>
          <a:prstGeom prst="rect">
            <a:avLst/>
          </a:prstGeom>
        </p:spPr>
      </p:pic>
      <p:pic>
        <p:nvPicPr>
          <p:cNvPr id="11" name="Picture 10"/>
          <p:cNvPicPr>
            <a:picLocks noChangeAspect="1"/>
          </p:cNvPicPr>
          <p:nvPr/>
        </p:nvPicPr>
        <p:blipFill rotWithShape="1">
          <a:blip r:embed="rId4"/>
          <a:srcRect l="8464" t="60909" r="57504" b="15371"/>
          <a:stretch/>
        </p:blipFill>
        <p:spPr>
          <a:xfrm>
            <a:off x="225116" y="654934"/>
            <a:ext cx="4031982" cy="2245981"/>
          </a:xfrm>
          <a:prstGeom prst="rect">
            <a:avLst/>
          </a:prstGeom>
        </p:spPr>
      </p:pic>
      <p:pic>
        <p:nvPicPr>
          <p:cNvPr id="12" name="Picture 11"/>
          <p:cNvPicPr>
            <a:picLocks noChangeAspect="1"/>
          </p:cNvPicPr>
          <p:nvPr/>
        </p:nvPicPr>
        <p:blipFill rotWithShape="1">
          <a:blip r:embed="rId5"/>
          <a:srcRect l="10553" t="29971"/>
          <a:stretch/>
        </p:blipFill>
        <p:spPr>
          <a:xfrm>
            <a:off x="8267700" y="654934"/>
            <a:ext cx="3636218" cy="2251068"/>
          </a:xfrm>
          <a:prstGeom prst="rect">
            <a:avLst/>
          </a:prstGeom>
        </p:spPr>
      </p:pic>
      <p:sp>
        <p:nvSpPr>
          <p:cNvPr id="47" name="Oval 46"/>
          <p:cNvSpPr/>
          <p:nvPr/>
        </p:nvSpPr>
        <p:spPr>
          <a:xfrm>
            <a:off x="4432174" y="2227816"/>
            <a:ext cx="2883713" cy="6731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 name="Oval 47"/>
          <p:cNvSpPr/>
          <p:nvPr/>
        </p:nvSpPr>
        <p:spPr>
          <a:xfrm>
            <a:off x="10744200" y="2103759"/>
            <a:ext cx="1159718" cy="38861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0" name="TextBox 49"/>
          <p:cNvSpPr txBox="1"/>
          <p:nvPr/>
        </p:nvSpPr>
        <p:spPr>
          <a:xfrm>
            <a:off x="1111439" y="174319"/>
            <a:ext cx="2278233" cy="430887"/>
          </a:xfrm>
          <a:prstGeom prst="rect">
            <a:avLst/>
          </a:prstGeom>
          <a:noFill/>
        </p:spPr>
        <p:txBody>
          <a:bodyPr wrap="square" rtlCol="0">
            <a:spAutoFit/>
          </a:bodyPr>
          <a:lstStyle/>
          <a:p>
            <a:pPr algn="ctr"/>
            <a:r>
              <a:rPr lang="en-US" sz="2200" dirty="0">
                <a:solidFill>
                  <a:srgbClr val="0066CC"/>
                </a:solidFill>
                <a:latin typeface="Century Gothic" panose="020B0502020202020204" pitchFamily="34" charset="0"/>
              </a:rPr>
              <a:t>Music</a:t>
            </a:r>
          </a:p>
        </p:txBody>
      </p:sp>
      <p:sp>
        <p:nvSpPr>
          <p:cNvPr id="51" name="TextBox 50"/>
          <p:cNvSpPr txBox="1"/>
          <p:nvPr/>
        </p:nvSpPr>
        <p:spPr>
          <a:xfrm>
            <a:off x="4579771" y="174319"/>
            <a:ext cx="3121007" cy="430887"/>
          </a:xfrm>
          <a:prstGeom prst="rect">
            <a:avLst/>
          </a:prstGeom>
          <a:noFill/>
        </p:spPr>
        <p:txBody>
          <a:bodyPr wrap="square" rtlCol="0">
            <a:spAutoFit/>
          </a:bodyPr>
          <a:lstStyle/>
          <a:p>
            <a:pPr algn="ctr"/>
            <a:r>
              <a:rPr lang="en-US" sz="2200" dirty="0" smtClean="0">
                <a:solidFill>
                  <a:srgbClr val="0066CC"/>
                </a:solidFill>
                <a:latin typeface="Century Gothic" panose="020B0502020202020204" pitchFamily="34" charset="0"/>
              </a:rPr>
              <a:t>Pictures</a:t>
            </a:r>
            <a:endParaRPr lang="en-US" sz="2200" dirty="0">
              <a:solidFill>
                <a:srgbClr val="0066CC"/>
              </a:solidFill>
              <a:latin typeface="Century Gothic" panose="020B0502020202020204" pitchFamily="34" charset="0"/>
            </a:endParaRPr>
          </a:p>
        </p:txBody>
      </p:sp>
      <p:sp>
        <p:nvSpPr>
          <p:cNvPr id="52" name="TextBox 51"/>
          <p:cNvSpPr txBox="1"/>
          <p:nvPr/>
        </p:nvSpPr>
        <p:spPr>
          <a:xfrm>
            <a:off x="8984411" y="190589"/>
            <a:ext cx="2397550" cy="430887"/>
          </a:xfrm>
          <a:prstGeom prst="rect">
            <a:avLst/>
          </a:prstGeom>
          <a:noFill/>
        </p:spPr>
        <p:txBody>
          <a:bodyPr wrap="square" rtlCol="0">
            <a:spAutoFit/>
          </a:bodyPr>
          <a:lstStyle/>
          <a:p>
            <a:pPr algn="ctr"/>
            <a:r>
              <a:rPr lang="en-US" sz="2200" dirty="0" smtClean="0">
                <a:solidFill>
                  <a:srgbClr val="0066CC"/>
                </a:solidFill>
                <a:latin typeface="Century Gothic" panose="020B0502020202020204" pitchFamily="34" charset="0"/>
              </a:rPr>
              <a:t>Video</a:t>
            </a:r>
            <a:endParaRPr lang="en-US" sz="2200" dirty="0">
              <a:solidFill>
                <a:srgbClr val="0066CC"/>
              </a:solidFill>
              <a:latin typeface="Century Gothic" panose="020B0502020202020204" pitchFamily="34" charset="0"/>
            </a:endParaRPr>
          </a:p>
        </p:txBody>
      </p:sp>
      <p:sp>
        <p:nvSpPr>
          <p:cNvPr id="53" name="TextBox 52"/>
          <p:cNvSpPr txBox="1"/>
          <p:nvPr/>
        </p:nvSpPr>
        <p:spPr>
          <a:xfrm>
            <a:off x="1111439" y="3192794"/>
            <a:ext cx="2339148" cy="430887"/>
          </a:xfrm>
          <a:prstGeom prst="rect">
            <a:avLst/>
          </a:prstGeom>
          <a:noFill/>
        </p:spPr>
        <p:txBody>
          <a:bodyPr wrap="square" rtlCol="0">
            <a:spAutoFit/>
          </a:bodyPr>
          <a:lstStyle/>
          <a:p>
            <a:pPr algn="ctr"/>
            <a:r>
              <a:rPr lang="en-US" sz="2200" dirty="0">
                <a:solidFill>
                  <a:srgbClr val="0066CC"/>
                </a:solidFill>
                <a:latin typeface="Century Gothic" panose="020B0502020202020204" pitchFamily="34" charset="0"/>
              </a:rPr>
              <a:t>Software</a:t>
            </a:r>
          </a:p>
        </p:txBody>
      </p:sp>
      <p:sp>
        <p:nvSpPr>
          <p:cNvPr id="36" name="Oval 35"/>
          <p:cNvSpPr/>
          <p:nvPr/>
        </p:nvSpPr>
        <p:spPr>
          <a:xfrm>
            <a:off x="38100" y="635578"/>
            <a:ext cx="4230484" cy="193136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4" name="Picture 13"/>
          <p:cNvPicPr>
            <a:picLocks noChangeAspect="1"/>
          </p:cNvPicPr>
          <p:nvPr/>
        </p:nvPicPr>
        <p:blipFill rotWithShape="1">
          <a:blip r:embed="rId6"/>
          <a:srcRect l="11684" t="463" r="5334" b="-463"/>
          <a:stretch/>
        </p:blipFill>
        <p:spPr>
          <a:xfrm>
            <a:off x="238126" y="3621659"/>
            <a:ext cx="4019550" cy="2467618"/>
          </a:xfrm>
          <a:prstGeom prst="rect">
            <a:avLst/>
          </a:prstGeom>
        </p:spPr>
      </p:pic>
      <p:sp>
        <p:nvSpPr>
          <p:cNvPr id="35" name="Oval 34"/>
          <p:cNvSpPr/>
          <p:nvPr/>
        </p:nvSpPr>
        <p:spPr>
          <a:xfrm>
            <a:off x="1301988" y="5069960"/>
            <a:ext cx="2866362" cy="66022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TextBox 39"/>
          <p:cNvSpPr txBox="1"/>
          <p:nvPr/>
        </p:nvSpPr>
        <p:spPr>
          <a:xfrm>
            <a:off x="4891506" y="3190772"/>
            <a:ext cx="2497535" cy="430887"/>
          </a:xfrm>
          <a:prstGeom prst="rect">
            <a:avLst/>
          </a:prstGeom>
          <a:noFill/>
        </p:spPr>
        <p:txBody>
          <a:bodyPr wrap="square" rtlCol="0">
            <a:spAutoFit/>
          </a:bodyPr>
          <a:lstStyle/>
          <a:p>
            <a:pPr algn="ctr"/>
            <a:r>
              <a:rPr lang="en-US" sz="2200" dirty="0">
                <a:solidFill>
                  <a:srgbClr val="0066CC"/>
                </a:solidFill>
                <a:latin typeface="Century Gothic" panose="020B0502020202020204" pitchFamily="34" charset="0"/>
              </a:rPr>
              <a:t>Interviews</a:t>
            </a:r>
          </a:p>
        </p:txBody>
      </p:sp>
      <p:pic>
        <p:nvPicPr>
          <p:cNvPr id="41" name="Picture 40"/>
          <p:cNvPicPr>
            <a:picLocks noChangeAspect="1"/>
          </p:cNvPicPr>
          <p:nvPr/>
        </p:nvPicPr>
        <p:blipFill rotWithShape="1">
          <a:blip r:embed="rId7"/>
          <a:srcRect t="2643" r="989" b="16420"/>
          <a:stretch/>
        </p:blipFill>
        <p:spPr>
          <a:xfrm>
            <a:off x="4508587" y="3621659"/>
            <a:ext cx="3571546" cy="2419199"/>
          </a:xfrm>
          <a:prstGeom prst="rect">
            <a:avLst/>
          </a:prstGeom>
        </p:spPr>
      </p:pic>
      <p:sp>
        <p:nvSpPr>
          <p:cNvPr id="54" name="Oval 53"/>
          <p:cNvSpPr/>
          <p:nvPr/>
        </p:nvSpPr>
        <p:spPr>
          <a:xfrm>
            <a:off x="4607967" y="5517751"/>
            <a:ext cx="2571137" cy="58224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6" name="Picture 55"/>
          <p:cNvPicPr>
            <a:picLocks noChangeAspect="1"/>
          </p:cNvPicPr>
          <p:nvPr/>
        </p:nvPicPr>
        <p:blipFill rotWithShape="1">
          <a:blip r:embed="rId8"/>
          <a:srcRect t="432" r="9700"/>
          <a:stretch/>
        </p:blipFill>
        <p:spPr>
          <a:xfrm>
            <a:off x="8267699" y="3621660"/>
            <a:ext cx="3667126" cy="2437832"/>
          </a:xfrm>
          <a:prstGeom prst="rect">
            <a:avLst/>
          </a:prstGeom>
        </p:spPr>
      </p:pic>
      <p:sp>
        <p:nvSpPr>
          <p:cNvPr id="57" name="Oval 56"/>
          <p:cNvSpPr/>
          <p:nvPr/>
        </p:nvSpPr>
        <p:spPr>
          <a:xfrm>
            <a:off x="9071364" y="5144791"/>
            <a:ext cx="2523224" cy="58539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8" name="TextBox 57"/>
          <p:cNvSpPr txBox="1"/>
          <p:nvPr/>
        </p:nvSpPr>
        <p:spPr>
          <a:xfrm>
            <a:off x="9071364" y="3190772"/>
            <a:ext cx="2497535" cy="430887"/>
          </a:xfrm>
          <a:prstGeom prst="rect">
            <a:avLst/>
          </a:prstGeom>
          <a:noFill/>
        </p:spPr>
        <p:txBody>
          <a:bodyPr wrap="square" rtlCol="0">
            <a:spAutoFit/>
          </a:bodyPr>
          <a:lstStyle/>
          <a:p>
            <a:pPr algn="ctr"/>
            <a:r>
              <a:rPr lang="en-US" sz="2200" dirty="0">
                <a:solidFill>
                  <a:srgbClr val="0066CC"/>
                </a:solidFill>
                <a:latin typeface="Century Gothic" panose="020B0502020202020204" pitchFamily="34" charset="0"/>
              </a:rPr>
              <a:t>Narration</a:t>
            </a:r>
          </a:p>
        </p:txBody>
      </p:sp>
      <p:sp>
        <p:nvSpPr>
          <p:cNvPr id="20" name="TextBox 19"/>
          <p:cNvSpPr txBox="1"/>
          <p:nvPr/>
        </p:nvSpPr>
        <p:spPr>
          <a:xfrm>
            <a:off x="0" y="6442948"/>
            <a:ext cx="4451040"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d</a:t>
            </a:r>
            <a:r>
              <a:rPr lang="en-US" dirty="0" smtClean="0">
                <a:solidFill>
                  <a:schemeClr val="bg1"/>
                </a:solidFill>
                <a:latin typeface="Century Gothic" panose="020B0502020202020204" pitchFamily="34" charset="0"/>
              </a:rPr>
              <a:t>evelop.communications@gmail.com</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7737526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4679</TotalTime>
  <Words>1508</Words>
  <Application>Microsoft Office PowerPoint</Application>
  <PresentationFormat>Widescreen</PresentationFormat>
  <Paragraphs>262</Paragraphs>
  <Slides>27</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Century Gothic</vt:lpstr>
      <vt:lpstr>Garamond</vt:lpstr>
      <vt:lpstr>Roboto</vt:lpstr>
      <vt:lpstr>Wingdings</vt:lpstr>
      <vt:lpstr>Office Theme</vt:lpstr>
      <vt:lpstr>Project Video: Tips &amp; Tricks</vt:lpstr>
      <vt:lpstr>Your Communications Team</vt:lpstr>
      <vt:lpstr>The Project Video – Why?</vt:lpstr>
      <vt:lpstr>General Timeline</vt:lpstr>
      <vt:lpstr>General Criteria</vt:lpstr>
      <vt:lpstr>Project Video Outline</vt:lpstr>
      <vt:lpstr>Project Video Transcript</vt:lpstr>
      <vt:lpstr>Citation Log</vt:lpstr>
      <vt:lpstr>PowerPoint Presentation</vt:lpstr>
      <vt:lpstr>Citing in Credits</vt:lpstr>
      <vt:lpstr>Mandatory Statements</vt:lpstr>
      <vt:lpstr>Media Release Form</vt:lpstr>
      <vt:lpstr>License Agreement</vt:lpstr>
      <vt:lpstr>Video Editing Basics</vt:lpstr>
      <vt:lpstr>Think big. Start small. - Design Think!</vt:lpstr>
      <vt:lpstr>What is your Message?</vt:lpstr>
      <vt:lpstr>Think about your audience!</vt:lpstr>
      <vt:lpstr>Be creative &amp; resourceful</vt:lpstr>
      <vt:lpstr>It’s OK to lean on your partners</vt:lpstr>
      <vt:lpstr>Interviews</vt:lpstr>
      <vt:lpstr>Interviews</vt:lpstr>
      <vt:lpstr>Project Video Submission</vt:lpstr>
      <vt:lpstr>Project Video Resources</vt:lpstr>
      <vt:lpstr>PowerPoint Presentation</vt:lpstr>
      <vt:lpstr>Ways to stay connected!</vt:lpstr>
      <vt:lpstr>DEVELOP Social Media @NASA_DEVELOP        #NASADEVELOP </vt:lpstr>
      <vt:lpstr>Thank you!</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Jonathan O'Brien</cp:lastModifiedBy>
  <cp:revision>249</cp:revision>
  <dcterms:created xsi:type="dcterms:W3CDTF">2017-05-02T13:03:18Z</dcterms:created>
  <dcterms:modified xsi:type="dcterms:W3CDTF">2018-01-05T21:40:59Z</dcterms:modified>
</cp:coreProperties>
</file>