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2" r:id="rId6"/>
    <p:sldId id="262" r:id="rId7"/>
    <p:sldId id="263" r:id="rId8"/>
    <p:sldId id="264" r:id="rId9"/>
    <p:sldId id="270" r:id="rId10"/>
    <p:sldId id="265" r:id="rId11"/>
    <p:sldId id="266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16C"/>
    <a:srgbClr val="0067AA"/>
    <a:srgbClr val="5B9BD5"/>
    <a:srgbClr val="FADF82"/>
    <a:srgbClr val="3E96A8"/>
    <a:srgbClr val="99A893"/>
    <a:srgbClr val="999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397" autoAdjust="0"/>
  </p:normalViewPr>
  <p:slideViewPr>
    <p:cSldViewPr snapToGrid="0">
      <p:cViewPr varScale="1">
        <p:scale>
          <a:sx n="107" d="100"/>
          <a:sy n="107" d="100"/>
        </p:scale>
        <p:origin x="6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9636-E230-E048-BC89-64FABEB80B16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81050-724F-F64C-A79E-5AB91F9C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need updating.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81050-724F-F64C-A79E-5AB91F9CC4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407389"/>
            <a:ext cx="12192000" cy="196959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0" y="0"/>
            <a:ext cx="12192000" cy="2408758"/>
          </a:xfrm>
          <a:prstGeom prst="rect">
            <a:avLst/>
          </a:prstGeom>
          <a:solidFill>
            <a:srgbClr val="13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521" y="788406"/>
            <a:ext cx="10047643" cy="1229100"/>
          </a:xfrm>
          <a:noFill/>
        </p:spPr>
        <p:txBody>
          <a:bodyPr anchor="b">
            <a:normAutofit/>
          </a:bodyPr>
          <a:lstStyle>
            <a:lvl1pPr algn="ctr">
              <a:defRPr sz="5400" kern="1200" spc="8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This is a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51425" y="2642296"/>
            <a:ext cx="566106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This is not a very subtle subtitle. But it is, in fact, a subtitle.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866" y="4624733"/>
            <a:ext cx="1338177" cy="13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511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221" y="365126"/>
            <a:ext cx="10668245" cy="6334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13416C"/>
                </a:solidFill>
              </a:defRPr>
            </a:lvl1pPr>
          </a:lstStyle>
          <a:p>
            <a:r>
              <a:rPr lang="en-US" dirty="0" err="1" smtClean="0"/>
              <a:t>Woah</a:t>
            </a:r>
            <a:r>
              <a:rPr lang="en-US" dirty="0" smtClean="0"/>
              <a:t> Wait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64221" y="1044329"/>
            <a:ext cx="10668245" cy="5081788"/>
          </a:xfrm>
        </p:spPr>
        <p:txBody>
          <a:bodyPr vert="eaVert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OH NO</a:t>
            </a:r>
          </a:p>
          <a:p>
            <a:pPr lvl="1"/>
            <a:r>
              <a:rPr lang="en-US" dirty="0" smtClean="0"/>
              <a:t>WHY IS EVERYTHING SIDEWAYS</a:t>
            </a:r>
          </a:p>
          <a:p>
            <a:pPr lvl="2"/>
            <a:r>
              <a:rPr lang="en-US" dirty="0" smtClean="0"/>
              <a:t>OH JEEZE SOMEONE HELP</a:t>
            </a:r>
          </a:p>
          <a:p>
            <a:pPr lvl="3"/>
            <a:r>
              <a:rPr lang="en-US" dirty="0" smtClean="0"/>
              <a:t>AAAAAAA</a:t>
            </a:r>
          </a:p>
          <a:p>
            <a:pPr lvl="4"/>
            <a:r>
              <a:rPr lang="en-US" dirty="0" smtClean="0"/>
              <a:t>ISAAC NEWTON WAS WROOOOOONG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40395" y="978947"/>
            <a:ext cx="12263351" cy="52134"/>
            <a:chOff x="-651448" y="1830457"/>
            <a:chExt cx="12005248" cy="46687"/>
          </a:xfrm>
        </p:grpSpPr>
        <p:sp>
          <p:nvSpPr>
            <p:cNvPr id="12" name="Parallelogram 11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/>
            <p:cNvSpPr/>
            <p:nvPr userDrawn="1"/>
          </p:nvSpPr>
          <p:spPr>
            <a:xfrm>
              <a:off x="2424057" y="1831425"/>
              <a:ext cx="8929743" cy="45719"/>
            </a:xfrm>
            <a:prstGeom prst="parallelogram">
              <a:avLst/>
            </a:prstGeom>
            <a:solidFill>
              <a:srgbClr val="134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927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613821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3416C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3341"/>
            <a:ext cx="10515600" cy="499362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dirty="0" smtClean="0"/>
              <a:t>Slide content</a:t>
            </a:r>
          </a:p>
          <a:p>
            <a:pPr lvl="1"/>
            <a:r>
              <a:rPr lang="en-US" dirty="0" smtClean="0"/>
              <a:t>More slide content</a:t>
            </a:r>
          </a:p>
          <a:p>
            <a:pPr lvl="2"/>
            <a:r>
              <a:rPr lang="en-US" dirty="0" smtClean="0"/>
              <a:t>Even more slide content?</a:t>
            </a:r>
          </a:p>
          <a:p>
            <a:pPr lvl="3"/>
            <a:r>
              <a:rPr lang="en-US" dirty="0" smtClean="0"/>
              <a:t>Holy cow that’s a lot of content</a:t>
            </a:r>
          </a:p>
          <a:p>
            <a:pPr lvl="4"/>
            <a:r>
              <a:rPr lang="en-US" dirty="0" smtClean="0"/>
              <a:t>Nice, this is the fifth level. Good job!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0395" y="978947"/>
            <a:ext cx="12263351" cy="52134"/>
            <a:chOff x="-651448" y="1830457"/>
            <a:chExt cx="12005248" cy="46687"/>
          </a:xfrm>
        </p:grpSpPr>
        <p:sp>
          <p:nvSpPr>
            <p:cNvPr id="8" name="Parallelogram 7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 userDrawn="1"/>
          </p:nvSpPr>
          <p:spPr>
            <a:xfrm>
              <a:off x="2424057" y="1831425"/>
              <a:ext cx="8929743" cy="45719"/>
            </a:xfrm>
            <a:prstGeom prst="parallelogram">
              <a:avLst/>
            </a:prstGeom>
            <a:solidFill>
              <a:srgbClr val="134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137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815302"/>
            <a:ext cx="9144000" cy="1229100"/>
          </a:xfrm>
          <a:noFill/>
        </p:spPr>
        <p:txBody>
          <a:bodyPr anchor="b">
            <a:normAutofit/>
          </a:bodyPr>
          <a:lstStyle>
            <a:lvl1pPr algn="ctr">
              <a:defRPr sz="5400" kern="1200" spc="800" baseline="0">
                <a:solidFill>
                  <a:srgbClr val="1341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This is a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51425" y="2642296"/>
            <a:ext cx="566106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This is not a very subtle subtitle. But it is a subtitle.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goes.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40395" y="2375948"/>
            <a:ext cx="12263351" cy="52134"/>
            <a:chOff x="-651448" y="1830457"/>
            <a:chExt cx="12005248" cy="46687"/>
          </a:xfrm>
        </p:grpSpPr>
        <p:sp>
          <p:nvSpPr>
            <p:cNvPr id="11" name="Parallelogram 10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 userDrawn="1"/>
          </p:nvSpPr>
          <p:spPr>
            <a:xfrm>
              <a:off x="2424057" y="1831425"/>
              <a:ext cx="8929743" cy="45719"/>
            </a:xfrm>
            <a:prstGeom prst="parallelogram">
              <a:avLst/>
            </a:prstGeom>
            <a:solidFill>
              <a:srgbClr val="134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7888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221" y="365126"/>
            <a:ext cx="10668245" cy="6334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13416C"/>
                </a:solidFill>
              </a:defRPr>
            </a:lvl1pPr>
          </a:lstStyle>
          <a:p>
            <a:r>
              <a:rPr lang="en-US" dirty="0" smtClean="0"/>
              <a:t>Slide Title, Too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64221" y="1132827"/>
            <a:ext cx="5255579" cy="5044136"/>
          </a:xfrm>
        </p:spPr>
        <p:txBody>
          <a:bodyPr/>
          <a:lstStyle/>
          <a:p>
            <a:pPr lvl="0"/>
            <a:r>
              <a:rPr lang="en-US" dirty="0" smtClean="0"/>
              <a:t>Slide content</a:t>
            </a:r>
          </a:p>
          <a:p>
            <a:pPr lvl="1"/>
            <a:r>
              <a:rPr lang="en-US" dirty="0" smtClean="0"/>
              <a:t>More slide content</a:t>
            </a:r>
          </a:p>
          <a:p>
            <a:pPr lvl="2"/>
            <a:r>
              <a:rPr lang="en-US" dirty="0" smtClean="0"/>
              <a:t>Even more slide content?</a:t>
            </a:r>
          </a:p>
          <a:p>
            <a:pPr lvl="3"/>
            <a:r>
              <a:rPr lang="en-US" dirty="0" smtClean="0"/>
              <a:t>Holy cow that’s a lot of content</a:t>
            </a:r>
          </a:p>
          <a:p>
            <a:pPr lvl="4"/>
            <a:r>
              <a:rPr lang="en-US" dirty="0" smtClean="0"/>
              <a:t>Nice, this is the fifth level. Good job!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132827"/>
            <a:ext cx="5260266" cy="5044136"/>
          </a:xfrm>
        </p:spPr>
        <p:txBody>
          <a:bodyPr/>
          <a:lstStyle/>
          <a:p>
            <a:pPr lvl="0"/>
            <a:r>
              <a:rPr lang="en-US" dirty="0" smtClean="0"/>
              <a:t>Slide content</a:t>
            </a:r>
          </a:p>
          <a:p>
            <a:pPr lvl="1"/>
            <a:r>
              <a:rPr lang="en-US" dirty="0" smtClean="0"/>
              <a:t>More slide content</a:t>
            </a:r>
          </a:p>
          <a:p>
            <a:pPr lvl="2"/>
            <a:r>
              <a:rPr lang="en-US" dirty="0" smtClean="0"/>
              <a:t>Even more slide content?</a:t>
            </a:r>
          </a:p>
          <a:p>
            <a:pPr lvl="3"/>
            <a:r>
              <a:rPr lang="en-US" dirty="0" smtClean="0"/>
              <a:t>Holy cow that’s a lot of content</a:t>
            </a:r>
          </a:p>
          <a:p>
            <a:pPr lvl="4"/>
            <a:r>
              <a:rPr lang="en-US" dirty="0" smtClean="0"/>
              <a:t>Nice, this is the fifth level. Good job!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40395" y="978947"/>
            <a:ext cx="12263351" cy="52134"/>
            <a:chOff x="-651448" y="1830457"/>
            <a:chExt cx="12005248" cy="46687"/>
          </a:xfrm>
        </p:grpSpPr>
        <p:sp>
          <p:nvSpPr>
            <p:cNvPr id="13" name="Parallelogram 12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 userDrawn="1"/>
          </p:nvSpPr>
          <p:spPr>
            <a:xfrm>
              <a:off x="2424057" y="1831425"/>
              <a:ext cx="8929743" cy="45719"/>
            </a:xfrm>
            <a:prstGeom prst="parallelogram">
              <a:avLst/>
            </a:prstGeom>
            <a:solidFill>
              <a:srgbClr val="134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654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-29358" y="995286"/>
            <a:ext cx="12263351" cy="52134"/>
            <a:chOff x="-651448" y="1830457"/>
            <a:chExt cx="12005248" cy="46687"/>
          </a:xfrm>
        </p:grpSpPr>
        <p:sp>
          <p:nvSpPr>
            <p:cNvPr id="29" name="Parallelogram 28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arallelogram 31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 userDrawn="1"/>
          </p:nvSpPr>
          <p:spPr>
            <a:xfrm>
              <a:off x="2424057" y="1831425"/>
              <a:ext cx="8929743" cy="45719"/>
            </a:xfrm>
            <a:prstGeom prst="parallelogram">
              <a:avLst/>
            </a:prstGeom>
            <a:solidFill>
              <a:srgbClr val="134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0" y="1044328"/>
            <a:ext cx="12192000" cy="823912"/>
          </a:xfrm>
          <a:prstGeom prst="rect">
            <a:avLst/>
          </a:prstGeom>
          <a:solidFill>
            <a:srgbClr val="13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34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13416C"/>
                </a:solidFill>
              </a:defRPr>
            </a:lvl1pPr>
          </a:lstStyle>
          <a:p>
            <a:r>
              <a:rPr lang="en-US" dirty="0" smtClean="0"/>
              <a:t>Compare These Things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044328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Check this out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1912991"/>
            <a:ext cx="5157787" cy="4276672"/>
          </a:xfrm>
        </p:spPr>
        <p:txBody>
          <a:bodyPr/>
          <a:lstStyle/>
          <a:p>
            <a:pPr lvl="0"/>
            <a:r>
              <a:rPr lang="en-US" dirty="0" smtClean="0"/>
              <a:t>Slide content</a:t>
            </a:r>
          </a:p>
          <a:p>
            <a:pPr lvl="1"/>
            <a:r>
              <a:rPr lang="en-US" dirty="0" smtClean="0"/>
              <a:t>More slide content</a:t>
            </a:r>
          </a:p>
          <a:p>
            <a:pPr lvl="2"/>
            <a:r>
              <a:rPr lang="en-US" dirty="0" smtClean="0"/>
              <a:t>Even more slide content?</a:t>
            </a:r>
          </a:p>
          <a:p>
            <a:pPr lvl="3"/>
            <a:r>
              <a:rPr lang="en-US" dirty="0" smtClean="0"/>
              <a:t>Holy cow that’s a lot of content</a:t>
            </a:r>
          </a:p>
          <a:p>
            <a:pPr lvl="4"/>
            <a:r>
              <a:rPr lang="en-US" dirty="0" smtClean="0"/>
              <a:t>Nice, this is the fifth level. Good job!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044328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But at the same time, look at this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1912991"/>
            <a:ext cx="5183188" cy="4276672"/>
          </a:xfrm>
        </p:spPr>
        <p:txBody>
          <a:bodyPr/>
          <a:lstStyle/>
          <a:p>
            <a:pPr lvl="0"/>
            <a:r>
              <a:rPr lang="en-US" dirty="0" smtClean="0"/>
              <a:t>Slide content</a:t>
            </a:r>
          </a:p>
          <a:p>
            <a:pPr lvl="1"/>
            <a:r>
              <a:rPr lang="en-US" dirty="0" smtClean="0"/>
              <a:t>More slide content</a:t>
            </a:r>
          </a:p>
          <a:p>
            <a:pPr lvl="2"/>
            <a:r>
              <a:rPr lang="en-US" dirty="0" smtClean="0"/>
              <a:t>Even more slide content?</a:t>
            </a:r>
          </a:p>
          <a:p>
            <a:pPr lvl="3"/>
            <a:r>
              <a:rPr lang="en-US" dirty="0" smtClean="0"/>
              <a:t>Holy cow that’s a lot of content</a:t>
            </a:r>
          </a:p>
          <a:p>
            <a:pPr lvl="4"/>
            <a:r>
              <a:rPr lang="en-US" dirty="0" smtClean="0"/>
              <a:t>Nice, this is the fifth level. Good job!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0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221" y="1321349"/>
            <a:ext cx="10668245" cy="1325563"/>
          </a:xfrm>
        </p:spPr>
        <p:txBody>
          <a:bodyPr/>
          <a:lstStyle>
            <a:lvl1pPr>
              <a:defRPr b="1" i="0" spc="800" baseline="0">
                <a:solidFill>
                  <a:srgbClr val="13416C"/>
                </a:solidFill>
              </a:defRPr>
            </a:lvl1pPr>
          </a:lstStyle>
          <a:p>
            <a:r>
              <a:rPr lang="en-US" dirty="0" smtClean="0"/>
              <a:t>This is a Big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40395" y="2375945"/>
            <a:ext cx="12263351" cy="52134"/>
            <a:chOff x="-651448" y="1830457"/>
            <a:chExt cx="12005248" cy="46687"/>
          </a:xfrm>
        </p:grpSpPr>
        <p:sp>
          <p:nvSpPr>
            <p:cNvPr id="10" name="Parallelogram 9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 userDrawn="1"/>
          </p:nvSpPr>
          <p:spPr>
            <a:xfrm>
              <a:off x="2424057" y="1831425"/>
              <a:ext cx="8929743" cy="45719"/>
            </a:xfrm>
            <a:prstGeom prst="parallelogram">
              <a:avLst/>
            </a:prstGeom>
            <a:solidFill>
              <a:srgbClr val="134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14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4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1100046"/>
            <a:ext cx="2998049" cy="520442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40396" y="1046407"/>
            <a:ext cx="3069345" cy="51239"/>
            <a:chOff x="-651448" y="1830457"/>
            <a:chExt cx="2974546" cy="46218"/>
          </a:xfrm>
        </p:grpSpPr>
        <p:sp>
          <p:nvSpPr>
            <p:cNvPr id="24" name="Parallelogram 23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-1883"/>
            <a:ext cx="2998049" cy="1051127"/>
          </a:xfrm>
          <a:prstGeom prst="rect">
            <a:avLst/>
          </a:prstGeom>
          <a:solidFill>
            <a:srgbClr val="13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1299" y="-3796"/>
            <a:ext cx="2986802" cy="1069975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Here’s a Title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99" y="1098727"/>
            <a:ext cx="2986802" cy="519109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And here’s a caption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3002811" y="987720"/>
            <a:ext cx="242888" cy="17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49131" y="203198"/>
            <a:ext cx="7857067" cy="59085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  <a:sym typeface="Wingdings" panose="05000000000000000000" pitchFamily="2" charset="2"/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And here’s a whole bunch of content</a:t>
            </a:r>
          </a:p>
          <a:p>
            <a:pPr lvl="1"/>
            <a:r>
              <a:rPr lang="en-US" dirty="0" smtClean="0"/>
              <a:t>That you wanted to caption</a:t>
            </a:r>
          </a:p>
          <a:p>
            <a:pPr lvl="2"/>
            <a:r>
              <a:rPr lang="en-US" dirty="0" smtClean="0"/>
              <a:t>Over there</a:t>
            </a:r>
          </a:p>
          <a:p>
            <a:pPr lvl="3"/>
            <a:r>
              <a:rPr lang="en-US" dirty="0" smtClean="0"/>
              <a:t></a:t>
            </a:r>
          </a:p>
          <a:p>
            <a:pPr lvl="4"/>
            <a:r>
              <a:rPr lang="en-US" dirty="0" smtClean="0"/>
              <a:t>For some reason</a:t>
            </a:r>
          </a:p>
          <a:p>
            <a:pPr lvl="5"/>
            <a:r>
              <a:rPr lang="en-US" dirty="0" smtClean="0"/>
              <a:t>I’m not </a:t>
            </a:r>
            <a:r>
              <a:rPr lang="en-US" dirty="0" err="1" smtClean="0"/>
              <a:t>gonna</a:t>
            </a:r>
            <a:r>
              <a:rPr lang="en-US" dirty="0" smtClean="0"/>
              <a:t> judge you, it’s your 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65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100046"/>
            <a:ext cx="2998049" cy="520442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40396" y="1046407"/>
            <a:ext cx="3069345" cy="51239"/>
            <a:chOff x="-651448" y="1830457"/>
            <a:chExt cx="2974546" cy="46218"/>
          </a:xfrm>
        </p:grpSpPr>
        <p:sp>
          <p:nvSpPr>
            <p:cNvPr id="15" name="Parallelogram 14"/>
            <p:cNvSpPr/>
            <p:nvPr userDrawn="1"/>
          </p:nvSpPr>
          <p:spPr>
            <a:xfrm>
              <a:off x="-651448" y="1830956"/>
              <a:ext cx="1002630" cy="45719"/>
            </a:xfrm>
            <a:prstGeom prst="parallelogram">
              <a:avLst/>
            </a:prstGeom>
            <a:solidFill>
              <a:srgbClr val="FAD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 userDrawn="1"/>
          </p:nvSpPr>
          <p:spPr>
            <a:xfrm>
              <a:off x="475956" y="1830488"/>
              <a:ext cx="237204" cy="45719"/>
            </a:xfrm>
            <a:prstGeom prst="parallelogram">
              <a:avLst/>
            </a:prstGeom>
            <a:solidFill>
              <a:srgbClr val="99A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 userDrawn="1"/>
          </p:nvSpPr>
          <p:spPr>
            <a:xfrm>
              <a:off x="842697" y="1830457"/>
              <a:ext cx="322051" cy="45719"/>
            </a:xfrm>
            <a:prstGeom prst="parallelogram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 userDrawn="1"/>
          </p:nvSpPr>
          <p:spPr>
            <a:xfrm>
              <a:off x="1265707" y="1830488"/>
              <a:ext cx="1057391" cy="45719"/>
            </a:xfrm>
            <a:prstGeom prst="parallelogram">
              <a:avLst/>
            </a:prstGeom>
            <a:solidFill>
              <a:srgbClr val="3E9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-1883"/>
            <a:ext cx="2998049" cy="1051127"/>
          </a:xfrm>
          <a:prstGeom prst="rect">
            <a:avLst/>
          </a:prstGeom>
          <a:solidFill>
            <a:srgbClr val="13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99" y="-3796"/>
            <a:ext cx="2986802" cy="1069975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Here’s a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99" y="1098727"/>
            <a:ext cx="2986802" cy="519109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And here’s a caption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This is where your footer goes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33801" y="186264"/>
            <a:ext cx="7698666" cy="5961629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Put a picture here, </a:t>
            </a:r>
            <a:r>
              <a:rPr lang="en-US" dirty="0" err="1" smtClean="0"/>
              <a:t>yo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002811" y="987720"/>
            <a:ext cx="242888" cy="17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5550"/>
            <a:ext cx="12192000" cy="5606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4221" y="365125"/>
            <a:ext cx="106682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221" y="1825625"/>
            <a:ext cx="10668245" cy="4300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Slide content</a:t>
            </a:r>
          </a:p>
          <a:p>
            <a:pPr lvl="1"/>
            <a:r>
              <a:rPr lang="en-US" dirty="0" smtClean="0"/>
              <a:t>More slide content</a:t>
            </a:r>
          </a:p>
          <a:p>
            <a:pPr lvl="2"/>
            <a:r>
              <a:rPr lang="en-US" dirty="0" smtClean="0"/>
              <a:t>Even more slide content?</a:t>
            </a:r>
          </a:p>
          <a:p>
            <a:pPr lvl="3"/>
            <a:r>
              <a:rPr lang="en-US" dirty="0" smtClean="0"/>
              <a:t>Holy cow that’s a lot of content</a:t>
            </a:r>
          </a:p>
          <a:p>
            <a:pPr lvl="4"/>
            <a:r>
              <a:rPr lang="en-US" dirty="0" smtClean="0"/>
              <a:t>Nice, this is the fifth level. Good job!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247" y="6305550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 b="0">
                <a:ln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This is where your footer goes.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6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Amanda.L.Clayton@nasa.gov" TargetMode="External"/><Relationship Id="rId13" Type="http://schemas.openxmlformats.org/officeDocument/2006/relationships/image" Target="../media/image14.png"/><Relationship Id="rId3" Type="http://schemas.openxmlformats.org/officeDocument/2006/relationships/image" Target="../media/image25.tiff"/><Relationship Id="rId7" Type="http://schemas.openxmlformats.org/officeDocument/2006/relationships/hyperlink" Target="mailto:Danielle.L.Quick@nasa.gov" TargetMode="External"/><Relationship Id="rId12" Type="http://schemas.openxmlformats.org/officeDocument/2006/relationships/hyperlink" Target="mailto:Lauren.M.Childs@nasa.gov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indsay.M.Rogers@nasa.gov" TargetMode="External"/><Relationship Id="rId11" Type="http://schemas.openxmlformats.org/officeDocument/2006/relationships/hyperlink" Target="mailto:Austin.H.Stone@nasa.gov" TargetMode="External"/><Relationship Id="rId5" Type="http://schemas.openxmlformats.org/officeDocument/2006/relationships/image" Target="../media/image27.jpeg"/><Relationship Id="rId15" Type="http://schemas.openxmlformats.org/officeDocument/2006/relationships/image" Target="../media/image29.jpeg"/><Relationship Id="rId10" Type="http://schemas.openxmlformats.org/officeDocument/2006/relationships/hyperlink" Target="mailto:Karen.N.Allsbrook@nasa.gov" TargetMode="External"/><Relationship Id="rId4" Type="http://schemas.openxmlformats.org/officeDocument/2006/relationships/image" Target="../media/image26.jpeg"/><Relationship Id="rId9" Type="http://schemas.openxmlformats.org/officeDocument/2006/relationships/hyperlink" Target="mailto:Jordan.S.Vaa@nasa.gov" TargetMode="External"/><Relationship Id="rId1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user/NASADEVELOP" TargetMode="External"/><Relationship Id="rId13" Type="http://schemas.openxmlformats.org/officeDocument/2006/relationships/image" Target="../media/image33.png"/><Relationship Id="rId3" Type="http://schemas.openxmlformats.org/officeDocument/2006/relationships/hyperlink" Target="https://www.facebook.com/groups/387243741376125/" TargetMode="External"/><Relationship Id="rId7" Type="http://schemas.openxmlformats.org/officeDocument/2006/relationships/image" Target="../media/image31.jpeg"/><Relationship Id="rId12" Type="http://schemas.openxmlformats.org/officeDocument/2006/relationships/hyperlink" Target="https://twitter.com/NASA_DEVELOP?lang=en" TargetMode="External"/><Relationship Id="rId2" Type="http://schemas.openxmlformats.org/officeDocument/2006/relationships/hyperlink" Target="http://www.facebook.com/developnationalprogra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hyperlink" Target="https://www.instagram.com/nasadevelop/" TargetMode="External"/><Relationship Id="rId10" Type="http://schemas.openxmlformats.org/officeDocument/2006/relationships/hyperlink" Target="https://www.facebook.com/developnationalprogram/" TargetMode="External"/><Relationship Id="rId4" Type="http://schemas.openxmlformats.org/officeDocument/2006/relationships/hyperlink" Target="http://twitter.com/#!/nasa_develop" TargetMode="External"/><Relationship Id="rId9" Type="http://schemas.openxmlformats.org/officeDocument/2006/relationships/hyperlink" Target="http://www.linkedin.com/groups/4343498" TargetMode="External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nasa.gov/applied-sciences/capacitybuild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develop.larc.nas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744" y="788406"/>
            <a:ext cx="11470512" cy="1229100"/>
          </a:xfrm>
        </p:spPr>
        <p:txBody>
          <a:bodyPr>
            <a:normAutofit fontScale="90000"/>
          </a:bodyPr>
          <a:lstStyle/>
          <a:p>
            <a:r>
              <a:rPr lang="en-US" smtClean="0"/>
              <a:t>DEVELOP National Program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About DEVELOP: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History, Organization,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Personnel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230"/>
            <a:ext cx="10515600" cy="613821"/>
          </a:xfrm>
        </p:spPr>
        <p:txBody>
          <a:bodyPr/>
          <a:lstStyle/>
          <a:p>
            <a:r>
              <a:rPr lang="en-US" dirty="0" smtClean="0"/>
              <a:t>Questions? Contact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939" y="2384232"/>
            <a:ext cx="1253934" cy="1253933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42" y="3035404"/>
            <a:ext cx="1251489" cy="1253933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5285" y="3702536"/>
            <a:ext cx="1254572" cy="1253933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675" y="1075047"/>
            <a:ext cx="1251489" cy="1251489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018408" y="969559"/>
            <a:ext cx="878306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spcAft>
                <a:spcPts val="6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Lindsay Rogers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hlinkClick r:id="rId6"/>
              </a:rPr>
              <a:t>Lindsay.M.Rogers@nasa.gov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, 757-864-7283</a:t>
            </a:r>
          </a:p>
          <a:p>
            <a:pPr marL="285750" indent="-285750">
              <a:lnSpc>
                <a:spcPct val="250000"/>
              </a:lnSpc>
              <a:spcAft>
                <a:spcPts val="6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Danielle Quick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: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hlinkClick r:id="rId7"/>
              </a:rPr>
              <a:t>Danielle.L.Quick@nasa.gov</a:t>
            </a:r>
            <a:r>
              <a:rPr lang="en-US" sz="1600" dirty="0" smtClean="0"/>
              <a:t>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757-864-5548</a:t>
            </a:r>
          </a:p>
          <a:p>
            <a:pPr marL="285750" indent="-285750">
              <a:lnSpc>
                <a:spcPct val="250000"/>
              </a:lnSpc>
              <a:spcAft>
                <a:spcPts val="6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Amanda Clayton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: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hlinkClick r:id="rId8"/>
              </a:rPr>
              <a:t>Amanda.L.Clayton@nasa.gov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, 757-864-5552</a:t>
            </a:r>
          </a:p>
          <a:p>
            <a:pPr marL="285750" indent="-285750">
              <a:lnSpc>
                <a:spcPct val="250000"/>
              </a:lnSpc>
              <a:spcAft>
                <a:spcPts val="6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Jordan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Vaa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: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hlinkClick r:id="rId9"/>
              </a:rPr>
              <a:t>Jordan.S.Vaa@nasa.gov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, 757-864-4554</a:t>
            </a:r>
          </a:p>
          <a:p>
            <a:pPr marL="285750" indent="-285750">
              <a:lnSpc>
                <a:spcPct val="250000"/>
              </a:lnSpc>
              <a:spcAft>
                <a:spcPts val="6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Karen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Allsbrook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: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hlinkClick r:id="rId10"/>
              </a:rPr>
              <a:t>Karen.N.Allsbrook@nasa.gov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, 757-864-1276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F0302020204030204"/>
            </a:endParaRPr>
          </a:p>
          <a:p>
            <a:pPr marL="285750" indent="-285750">
              <a:lnSpc>
                <a:spcPct val="250000"/>
              </a:lnSpc>
              <a:spcAft>
                <a:spcPts val="6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Austin Stone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: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hlinkClick r:id="rId11"/>
              </a:rPr>
              <a:t>Austin.H.Stone@nasa.gov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, 757-864-3762</a:t>
            </a:r>
          </a:p>
          <a:p>
            <a:pPr marL="285750" indent="-285750">
              <a:lnSpc>
                <a:spcPct val="250000"/>
              </a:lnSpc>
              <a:spcAft>
                <a:spcPts val="6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Lauren Childs-Gleason: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hlinkClick r:id="rId12"/>
              </a:rPr>
              <a:t>Lauren.M.Childs@nasa.gov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, 757-864-4204</a:t>
            </a:r>
          </a:p>
          <a:p>
            <a:pPr marL="285750" indent="-285750">
              <a:spcAft>
                <a:spcPts val="4200"/>
              </a:spcAft>
              <a:buClr>
                <a:srgbClr val="3550A7"/>
              </a:buClr>
              <a:buFont typeface="Webdings" panose="05030102010509060703" pitchFamily="18" charset="2"/>
              <a:buChar char="4"/>
            </a:pP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437404" y="4262443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Contracts, payroll, status reports/invoices, schedule adjustments, online application system, travel, employment verifications, SSAI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437404" y="4948721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Communications Team-related items, social media, newsletter, recruiting, military engagement, outreach activities, Ambassador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Corps, media requests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3403571" y="3563937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Team-related items, DEVELOPedia, DEVELOP website, DEVELOP Exchange, software, hardware, software release authority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381321" y="2861916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Project Coordination Team-related items,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publications &amp; conference publications, deliverables, deadlines, webinars,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DEVELOPedia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deliverable/project information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3381321" y="2174926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Impact Analysis Team-related items, tracking metrics, indicators, socioeconomic impact analysis, PSI, participant surveys, alumni survey, using the national telecon line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3369738" y="1399563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315494" y="1487936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Deadlines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telecons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Fellow class, CL position competition,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materials, recruiting,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VPS, Capacity Building Program activities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38200" y="6341306"/>
            <a:ext cx="7165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</a:pPr>
            <a:r>
              <a:rPr lang="en-US" sz="1400" b="1" dirty="0">
                <a:solidFill>
                  <a:schemeClr val="bg1"/>
                </a:solidFill>
                <a:latin typeface="Century Gothic" panose="020F0302020204030204"/>
              </a:rPr>
              <a:t>Topics Not Listed Here: </a:t>
            </a:r>
            <a:r>
              <a:rPr lang="en-US" sz="1400" dirty="0">
                <a:solidFill>
                  <a:schemeClr val="bg1"/>
                </a:solidFill>
                <a:latin typeface="Century Gothic" panose="020F0302020204030204"/>
              </a:rPr>
              <a:t>ANYONE! We love answering questions and will direct you to the right person if we can’t answer </a:t>
            </a:r>
            <a:r>
              <a:rPr lang="en-US" sz="1400" dirty="0">
                <a:solidFill>
                  <a:schemeClr val="bg1"/>
                </a:solidFill>
                <a:latin typeface="Century Gothic" panose="020F0302020204030204"/>
                <a:sym typeface="Wingdings" panose="05000000000000000000" pitchFamily="2" charset="2"/>
              </a:rPr>
              <a:t></a:t>
            </a:r>
            <a:endParaRPr lang="en-US" sz="1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42" y="1625775"/>
            <a:ext cx="1253933" cy="1253933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t="28931" r="38781" b="6576"/>
          <a:stretch/>
        </p:blipFill>
        <p:spPr>
          <a:xfrm>
            <a:off x="288995" y="4445531"/>
            <a:ext cx="1325123" cy="1284435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39548" y="5020286"/>
            <a:ext cx="1261508" cy="1256901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434589" y="5629334"/>
            <a:ext cx="8431736" cy="59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400"/>
              </a:spcBef>
              <a:spcAft>
                <a:spcPts val="600"/>
              </a:spcAft>
              <a:buClr>
                <a:srgbClr val="0A1E8A"/>
              </a:buCl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Conferences, publications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international activities, partner engagement, project hand-offs, graphic design support, print materials,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recruiting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6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1560571" y="1271097"/>
            <a:ext cx="4013116" cy="417047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DEVELOP 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National Program: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features projects,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node highlights &amp; accomplishments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VPS announcements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2"/>
              </a:rPr>
              <a:t>www.facebook.com/developnationalprogram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Once 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 </a:t>
            </a:r>
            <a:r>
              <a:rPr lang="en-US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DEVELOPer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Always a </a:t>
            </a:r>
            <a:r>
              <a:rPr lang="en-US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DEVELOPer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: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job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posts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3"/>
              </a:rPr>
              <a:t>https://www.facebook.com/groups/387243741376125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3"/>
              </a:rPr>
              <a:t>/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  <a:hlinkClick r:id="rId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Articles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&amp; Important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Events: Tweet 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@NASA_DEVELOP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or </a:t>
            </a: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#NASADEVELOP</a:t>
            </a:r>
            <a:endPara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4"/>
              </a:rPr>
              <a:t>http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4"/>
              </a:rPr>
              <a:t>://twitter.com/#!/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4"/>
              </a:rPr>
              <a:t>nasa_develop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DEVELOP </a:t>
            </a: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Instagram: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features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projects, node highlights &amp;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accomplishments in pictures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5"/>
              </a:rPr>
              <a:t>https://www.instagram.com/nasadevelop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5"/>
              </a:rPr>
              <a:t>/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39047" y="5366267"/>
            <a:ext cx="11681717" cy="797720"/>
          </a:xfrm>
          <a:prstGeom prst="rect">
            <a:avLst/>
          </a:prstGeom>
        </p:spPr>
        <p:txBody>
          <a:bodyPr vert="horz" lIns="91387" tIns="45693" rIns="91387" bIns="45693">
            <a:noAutofit/>
          </a:bodyPr>
          <a:lstStyle/>
          <a:p>
            <a:pPr algn="ctr" defTabSz="913865">
              <a:buClr>
                <a:srgbClr val="0F6FC6"/>
              </a:buClr>
              <a:buSzPct val="85000"/>
              <a:defRPr/>
            </a:pPr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Watch time spent on social media. If you are going to be on there </a:t>
            </a:r>
            <a:r>
              <a:rPr lang="en-US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it should probably </a:t>
            </a:r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 on the DEVELOP pages </a:t>
            </a:r>
            <a:r>
              <a:rPr lang="en-US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liking and commenting on DEVELOP posts!</a:t>
            </a:r>
            <a:endParaRPr lang="en-US" sz="22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90" y="3160513"/>
            <a:ext cx="701209" cy="7012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337" y="1948317"/>
            <a:ext cx="644672" cy="641941"/>
          </a:xfrm>
          <a:prstGeom prst="rect">
            <a:avLst/>
          </a:prstGeom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7065199" y="1859973"/>
            <a:ext cx="3730752" cy="41704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NASA DEVELOP National Program:</a:t>
            </a: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VPS and promotional videos</a:t>
            </a: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8"/>
              </a:rPr>
              <a:t>www.youtube.com/user/NASADEVELOP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NASA DEVELOP National Program: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job posts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job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skills &amp;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tips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and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important events. </a:t>
            </a:r>
            <a:r>
              <a:rPr lang="en-U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This </a:t>
            </a:r>
            <a:r>
              <a:rPr lang="en-US" sz="17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is a private group! Follow the link to </a:t>
            </a:r>
            <a:r>
              <a:rPr lang="en-U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join!</a:t>
            </a:r>
            <a:endParaRPr lang="en-US" sz="17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9"/>
              </a:rPr>
              <a:t>www.linkedin.com/groups/4343498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9" name="Picture 2" descr="cid:image002.png@01D34742.BFB23FE0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9" y="1345161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3" descr="twitterCircle-logo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4" y="3322202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6" descr="cid:image006.png@01D34742.BFB23FE0">
            <a:hlinkClick r:id="rId5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4" y="4248697"/>
            <a:ext cx="586705" cy="5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762000" y="19938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762000" y="2327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1F4E7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-762000" y="26891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762000" y="30320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1F4E7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-762000" y="33749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1F4E7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-762000" y="37178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1F4E7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1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32" y="1156963"/>
            <a:ext cx="4598889" cy="1325563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325379" y="2753474"/>
            <a:ext cx="4236347" cy="2999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Joining the DEVELOP family means being part of NASA’s Legacy.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 it.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 it.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Live it.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386" y="-10275"/>
            <a:ext cx="7465887" cy="6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CBP’s DEVELOP National Program</a:t>
            </a:r>
            <a:endParaRPr lang="en-US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1943100" y="6417819"/>
            <a:ext cx="8305800" cy="304800"/>
          </a:xfrm>
          <a:prstGeom prst="rect">
            <a:avLst/>
          </a:prstGeom>
        </p:spPr>
        <p:txBody>
          <a:bodyPr vert="horz" lIns="91387" tIns="45693" rIns="91387" bIns="45693" rtlCol="0">
            <a:noAutofit/>
          </a:bodyPr>
          <a:lstStyle/>
          <a:p>
            <a:pPr algn="ctr" defTabSz="1018229">
              <a:spcBef>
                <a:spcPct val="20000"/>
              </a:spcBef>
              <a:buClr>
                <a:srgbClr val="0F6FC6"/>
              </a:buClr>
              <a:buSzPct val="85000"/>
            </a:pPr>
            <a:r>
              <a:rPr lang="en-US" sz="1400" b="1" dirty="0" smtClean="0">
                <a:solidFill>
                  <a:schemeClr val="bg2">
                    <a:lumMod val="8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Capacity Building : </a:t>
            </a:r>
            <a:r>
              <a:rPr lang="en-US" sz="1400" b="1" dirty="0" smtClean="0">
                <a:solidFill>
                  <a:schemeClr val="bg2">
                    <a:lumMod val="8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2"/>
              </a:rPr>
              <a:t>www.nasa.gov/applied-sciences/capacitybuilding</a:t>
            </a:r>
            <a:r>
              <a:rPr lang="en-US" sz="1400" b="1" dirty="0" smtClean="0">
                <a:solidFill>
                  <a:schemeClr val="bg2">
                    <a:lumMod val="8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</a:t>
            </a:r>
            <a:endParaRPr lang="en-US" sz="1400" dirty="0">
              <a:solidFill>
                <a:schemeClr val="bg2">
                  <a:lumMod val="8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0617" y="1937105"/>
            <a:ext cx="862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tx1">
                  <a:lumMod val="75000"/>
                </a:schemeClr>
              </a:buClr>
            </a:pPr>
            <a:r>
              <a:rPr lang="en-US" sz="2400" b="1" dirty="0" smtClean="0">
                <a:solidFill>
                  <a:srgbClr val="003366"/>
                </a:solidFill>
                <a:latin typeface="Century Gothic" charset="0"/>
                <a:ea typeface="Century Gothic" charset="0"/>
                <a:cs typeface="Century Gothic" charset="0"/>
              </a:rPr>
              <a:t>Participants + Earth Observations + Decision Makers</a:t>
            </a:r>
            <a:endParaRPr lang="en-US" b="1" dirty="0" smtClean="0">
              <a:solidFill>
                <a:srgbClr val="00336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71332" y="4669369"/>
            <a:ext cx="10682468" cy="1375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DEVELOP bridges the gap between NASA Earth S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cience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society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building capacity in both its participants and end-user organizations 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to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better prepare them to handle the environmental challenges 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that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face society.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037144" y="1132212"/>
            <a:ext cx="7546694" cy="824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“Shaping 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the future </a:t>
            </a:r>
            <a:r>
              <a:rPr lang="en-US" sz="2400" b="1" i="1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by 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integrating Earth observations into global decision making.”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" name="Picture 2" descr="https://share.sandia.gov/news/resources/news_releases/images/2009/mw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8754" y="2471269"/>
            <a:ext cx="2875071" cy="1980751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3086" y="2471269"/>
            <a:ext cx="2641001" cy="1980751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97418" y="2471269"/>
            <a:ext cx="2641001" cy="1980751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6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DEVELOP Elevator Speech</a:t>
            </a:r>
            <a:endParaRPr lang="en-US" dirty="0"/>
          </a:p>
        </p:txBody>
      </p:sp>
      <p:sp>
        <p:nvSpPr>
          <p:cNvPr id="33" name="Content Placeholder 1"/>
          <p:cNvSpPr>
            <a:spLocks noGrp="1"/>
          </p:cNvSpPr>
          <p:nvPr>
            <p:ph idx="1"/>
          </p:nvPr>
        </p:nvSpPr>
        <p:spPr>
          <a:xfrm>
            <a:off x="838199" y="1368674"/>
            <a:ext cx="10724909" cy="2870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So what is DEVELOP?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DEVELOP, part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of NASA’s Applied Sciences Program,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addresses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environmental and public policy issues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by conducting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interdisciplinary feasibility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projects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that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apply the lens of NASA Earth observations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to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community concerns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around the globe.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Bridging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the gap between NASA Earth Science and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society, DEVELOP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builds capacity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 both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participants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and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partner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organizations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to better prepare them to address the challenges that face our society and future generations.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With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the competitive nature and growing societal role of science and technology in today’s global workplace, DEVELOP is fostering an adept corps of tomorrow’s scientists and leaders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Content Placeholder 9"/>
          <p:cNvSpPr txBox="1">
            <a:spLocks/>
          </p:cNvSpPr>
          <p:nvPr/>
        </p:nvSpPr>
        <p:spPr>
          <a:xfrm>
            <a:off x="1943100" y="6403808"/>
            <a:ext cx="8305800" cy="304800"/>
          </a:xfrm>
          <a:prstGeom prst="rect">
            <a:avLst/>
          </a:prstGeom>
        </p:spPr>
        <p:txBody>
          <a:bodyPr vert="horz" lIns="91387" tIns="45693" rIns="91387" bIns="45693" rtlCol="0">
            <a:noAutofit/>
          </a:bodyPr>
          <a:lstStyle/>
          <a:p>
            <a:pPr algn="ctr" defTabSz="1018229">
              <a:spcBef>
                <a:spcPct val="20000"/>
              </a:spcBef>
              <a:buClr>
                <a:srgbClr val="0F6FC6"/>
              </a:buClr>
              <a:buSzPct val="85000"/>
            </a:pPr>
            <a:r>
              <a:rPr lang="en-US" sz="1400" b="1" dirty="0" smtClean="0">
                <a:solidFill>
                  <a:schemeClr val="bg2">
                    <a:lumMod val="8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DEVELOP’s Website: </a:t>
            </a:r>
            <a:r>
              <a:rPr lang="en-US" sz="1400" b="1" dirty="0" smtClean="0">
                <a:solidFill>
                  <a:schemeClr val="bg2">
                    <a:lumMod val="8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2"/>
              </a:rPr>
              <a:t>http://develop.larc.nasa.gov</a:t>
            </a:r>
            <a:r>
              <a:rPr lang="en-US" sz="1400" b="1" dirty="0" smtClean="0">
                <a:solidFill>
                  <a:schemeClr val="bg2">
                    <a:lumMod val="8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1400" dirty="0">
              <a:solidFill>
                <a:schemeClr val="bg2">
                  <a:lumMod val="8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943100" y="4354254"/>
            <a:ext cx="2582863" cy="1730630"/>
            <a:chOff x="381005" y="1725361"/>
            <a:chExt cx="2582863" cy="1730630"/>
          </a:xfrm>
        </p:grpSpPr>
        <p:pic>
          <p:nvPicPr>
            <p:cNvPr id="36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81005" y="1725361"/>
              <a:ext cx="2571750" cy="1689607"/>
            </a:xfrm>
            <a:prstGeom prst="rect">
              <a:avLst/>
            </a:prstGeom>
            <a:ln w="19050">
              <a:noFill/>
              <a:prstDash val="sysDash"/>
            </a:ln>
            <a:effectLst/>
          </p:spPr>
        </p:pic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381005" y="2625728"/>
              <a:ext cx="2582863" cy="830263"/>
            </a:xfrm>
            <a:prstGeom prst="rect">
              <a:avLst/>
            </a:prstGeom>
            <a:noFill/>
            <a:ln w="6350">
              <a:noFill/>
              <a:prstDash val="sysDash"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marL="0" marR="0" lvl="0" indent="0" algn="ctr" defTabSz="455348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rPr>
                <a:t>Measurements</a:t>
              </a:r>
            </a:p>
            <a:p>
              <a:pPr marL="0" marR="0" lvl="0" indent="0" algn="ctr" defTabSz="455348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rPr>
                <a:t>and Predictions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897893" y="4343400"/>
            <a:ext cx="2587625" cy="1719256"/>
            <a:chOff x="6175378" y="1714507"/>
            <a:chExt cx="2587625" cy="171925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178553" y="1714507"/>
              <a:ext cx="2573338" cy="1714486"/>
            </a:xfrm>
            <a:prstGeom prst="rect">
              <a:avLst/>
            </a:prstGeom>
            <a:ln w="19050">
              <a:noFill/>
              <a:prstDash val="sysDash"/>
            </a:ln>
            <a:effectLst/>
          </p:spPr>
        </p:pic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6175378" y="2971800"/>
              <a:ext cx="25876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marL="0" marR="0" lvl="0" indent="0" algn="ctr" defTabSz="455348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rPr>
                <a:t>Communities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14850" y="4733128"/>
            <a:ext cx="3384630" cy="931857"/>
            <a:chOff x="2872545" y="4733128"/>
            <a:chExt cx="3384630" cy="931857"/>
          </a:xfrm>
        </p:grpSpPr>
        <p:sp>
          <p:nvSpPr>
            <p:cNvPr id="42" name="Isosceles Triangle 12"/>
            <p:cNvSpPr/>
            <p:nvPr/>
          </p:nvSpPr>
          <p:spPr>
            <a:xfrm rot="16200000">
              <a:off x="2589087" y="5016586"/>
              <a:ext cx="931857" cy="364941"/>
            </a:xfrm>
            <a:prstGeom prst="triangle">
              <a:avLst/>
            </a:prstGeom>
            <a:solidFill>
              <a:srgbClr val="6194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99606" y="4869584"/>
              <a:ext cx="2730508" cy="658944"/>
            </a:xfrm>
            <a:prstGeom prst="rect">
              <a:avLst/>
            </a:prstGeom>
            <a:solidFill>
              <a:srgbClr val="6194C8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5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NASA’s Applied Sciences’</a:t>
              </a:r>
            </a:p>
            <a:p>
              <a:pPr algn="ctr"/>
              <a:r>
                <a:rPr lang="en-US" sz="15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 National Program</a:t>
              </a:r>
              <a:endParaRPr lang="en-US" sz="15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Isosceles Triangle 14"/>
            <p:cNvSpPr/>
            <p:nvPr/>
          </p:nvSpPr>
          <p:spPr>
            <a:xfrm rot="5400000">
              <a:off x="5608776" y="5016586"/>
              <a:ext cx="931857" cy="364941"/>
            </a:xfrm>
            <a:prstGeom prst="triangle">
              <a:avLst/>
            </a:prstGeom>
            <a:solidFill>
              <a:srgbClr val="6194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DEVELOP’s Mission, Vision, &amp; Core Values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104398" y="2826179"/>
            <a:ext cx="1628274" cy="455155"/>
          </a:xfrm>
          <a:prstGeom prst="roundRect">
            <a:avLst/>
          </a:prstGeom>
          <a:solidFill>
            <a:srgbClr val="6194C8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VISION</a:t>
            </a:r>
            <a:endParaRPr lang="en-US" sz="24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9937" y="1417356"/>
            <a:ext cx="4823140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Integrating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NASA Earth observations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with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society to foster future innovation and cultivate the professionals of tomorrow by addressing diverse environmental issues today.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04398" y="1417356"/>
            <a:ext cx="1628274" cy="455155"/>
          </a:xfrm>
          <a:prstGeom prst="roundRect">
            <a:avLst/>
          </a:prstGeom>
          <a:solidFill>
            <a:srgbClr val="6194C8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MISSION</a:t>
            </a:r>
            <a:endParaRPr lang="en-US" sz="24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869936" y="2826179"/>
            <a:ext cx="4635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Shaping the future by integrating Earth observations into global decision making.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2873" y="4157179"/>
            <a:ext cx="11387258" cy="457200"/>
            <a:chOff x="321556" y="3200400"/>
            <a:chExt cx="11387258" cy="457200"/>
          </a:xfrm>
        </p:grpSpPr>
        <p:sp>
          <p:nvSpPr>
            <p:cNvPr id="52" name="TextBox 51"/>
            <p:cNvSpPr txBox="1"/>
            <p:nvPr/>
          </p:nvSpPr>
          <p:spPr>
            <a:xfrm>
              <a:off x="321556" y="3200400"/>
              <a:ext cx="2742468" cy="457200"/>
            </a:xfrm>
            <a:prstGeom prst="roundRect">
              <a:avLst/>
            </a:prstGeom>
            <a:solidFill>
              <a:srgbClr val="6194C8"/>
            </a:solidFill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COLLABORATION</a:t>
              </a:r>
              <a:endParaRPr lang="en-US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173444" y="3275112"/>
              <a:ext cx="8535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Cultivating teamwork, multi-disciplinary solutions, and open </a:t>
              </a:r>
              <a:r>
                <a:rPr lang="en-US" sz="1400" dirty="0" smtClean="0">
                  <a:solidFill>
                    <a:schemeClr val="bg2">
                      <a:lumMod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communication</a:t>
              </a:r>
              <a:endParaRPr lang="en-US" sz="14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2874" y="4691404"/>
            <a:ext cx="11243299" cy="457200"/>
            <a:chOff x="332874" y="4670398"/>
            <a:chExt cx="11243299" cy="457200"/>
          </a:xfrm>
        </p:grpSpPr>
        <p:sp>
          <p:nvSpPr>
            <p:cNvPr id="55" name="TextBox 54"/>
            <p:cNvSpPr txBox="1"/>
            <p:nvPr/>
          </p:nvSpPr>
          <p:spPr>
            <a:xfrm>
              <a:off x="332874" y="4670398"/>
              <a:ext cx="2742468" cy="457200"/>
            </a:xfrm>
            <a:prstGeom prst="roundRect">
              <a:avLst/>
            </a:prstGeom>
            <a:solidFill>
              <a:srgbClr val="6194C8"/>
            </a:solidFill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DISCOVERY</a:t>
              </a:r>
              <a:endParaRPr lang="en-US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80116" y="4745110"/>
              <a:ext cx="83960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Building new skills and exploring the potential of NASA’s investment in Earth science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2873" y="5225629"/>
            <a:ext cx="10849477" cy="457200"/>
            <a:chOff x="332873" y="5201563"/>
            <a:chExt cx="10849477" cy="457200"/>
          </a:xfrm>
        </p:grpSpPr>
        <p:sp>
          <p:nvSpPr>
            <p:cNvPr id="53" name="TextBox 52"/>
            <p:cNvSpPr txBox="1"/>
            <p:nvPr/>
          </p:nvSpPr>
          <p:spPr>
            <a:xfrm>
              <a:off x="332873" y="5201563"/>
              <a:ext cx="2742468" cy="457200"/>
            </a:xfrm>
            <a:prstGeom prst="roundRect">
              <a:avLst/>
            </a:prstGeom>
            <a:solidFill>
              <a:srgbClr val="6194C8"/>
            </a:solidFill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SERVICE</a:t>
              </a:r>
              <a:endParaRPr lang="en-US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180116" y="5276275"/>
              <a:ext cx="80022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Dedicating ourselves to the application of Earth science for societal benefit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873" y="5759855"/>
            <a:ext cx="12012076" cy="457200"/>
            <a:chOff x="332873" y="5759855"/>
            <a:chExt cx="12012076" cy="457200"/>
          </a:xfrm>
        </p:grpSpPr>
        <p:sp>
          <p:nvSpPr>
            <p:cNvPr id="54" name="TextBox 53"/>
            <p:cNvSpPr txBox="1"/>
            <p:nvPr/>
          </p:nvSpPr>
          <p:spPr>
            <a:xfrm>
              <a:off x="332873" y="5759855"/>
              <a:ext cx="2742468" cy="457200"/>
            </a:xfrm>
            <a:prstGeom prst="roundRect">
              <a:avLst/>
            </a:prstGeom>
            <a:solidFill>
              <a:srgbClr val="6194C8"/>
            </a:solidFill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PASSION</a:t>
              </a:r>
              <a:endParaRPr lang="en-US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80116" y="5834567"/>
              <a:ext cx="9164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Pursuing all endeavors with energy and enthusiasm to sustain a high level of excellence 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8368864" y="1623769"/>
            <a:ext cx="1967399" cy="1585188"/>
          </a:xfrm>
          <a:prstGeom prst="ellipse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Oval 15"/>
          <p:cNvSpPr/>
          <p:nvPr/>
        </p:nvSpPr>
        <p:spPr>
          <a:xfrm>
            <a:off x="9899255" y="1639275"/>
            <a:ext cx="1952006" cy="1585188"/>
          </a:xfrm>
          <a:prstGeom prst="ellipse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Oval 16"/>
          <p:cNvSpPr/>
          <p:nvPr/>
        </p:nvSpPr>
        <p:spPr>
          <a:xfrm>
            <a:off x="8318247" y="2647779"/>
            <a:ext cx="1967399" cy="1585188"/>
          </a:xfrm>
          <a:prstGeom prst="ellipse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Oval 17"/>
          <p:cNvSpPr/>
          <p:nvPr/>
        </p:nvSpPr>
        <p:spPr>
          <a:xfrm>
            <a:off x="9899255" y="2647779"/>
            <a:ext cx="1952006" cy="1585188"/>
          </a:xfrm>
          <a:prstGeom prst="ellipse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TextBox 18"/>
          <p:cNvSpPr txBox="1"/>
          <p:nvPr/>
        </p:nvSpPr>
        <p:spPr>
          <a:xfrm>
            <a:off x="8537367" y="2674688"/>
            <a:ext cx="332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Mission Success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94769" y="2064590"/>
            <a:ext cx="204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Safety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50719" y="2051454"/>
            <a:ext cx="184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Excellence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28482" y="3276565"/>
            <a:ext cx="237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Teamwork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32671" y="3276565"/>
            <a:ext cx="1822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Integrity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59197" y="1099757"/>
            <a:ext cx="3228092" cy="457200"/>
          </a:xfrm>
          <a:prstGeom prst="roundRect">
            <a:avLst/>
          </a:prstGeom>
          <a:solidFill>
            <a:srgbClr val="6194C8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NASA’s Core Values</a:t>
            </a:r>
          </a:p>
        </p:txBody>
      </p:sp>
    </p:spTree>
    <p:extLst>
      <p:ext uri="{BB962C8B-B14F-4D97-AF65-F5344CB8AC3E}">
        <p14:creationId xmlns:p14="http://schemas.microsoft.com/office/powerpoint/2010/main" val="16162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DEVELOP’s Culture</a:t>
            </a:r>
            <a:endParaRPr lang="en-US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8484794" y="1745244"/>
            <a:ext cx="3657598" cy="6242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smtClean="0">
                <a:solidFill>
                  <a:srgbClr val="13416C"/>
                </a:solidFill>
              </a:rPr>
              <a:t>Collaborative</a:t>
            </a:r>
            <a:endParaRPr lang="en-US" sz="3200" b="1" dirty="0">
              <a:solidFill>
                <a:srgbClr val="13416C"/>
              </a:solidFill>
            </a:endParaRPr>
          </a:p>
        </p:txBody>
      </p:sp>
      <p:sp>
        <p:nvSpPr>
          <p:cNvPr id="16" name="Text Placeholder 6"/>
          <p:cNvSpPr txBox="1">
            <a:spLocks/>
          </p:cNvSpPr>
          <p:nvPr/>
        </p:nvSpPr>
        <p:spPr>
          <a:xfrm>
            <a:off x="85064" y="1360967"/>
            <a:ext cx="8399726" cy="54970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 approach to teamwork is based on a philosophy that each team member brings unique experience and important expertise to tasks at hand. We encourage and reward vigorous, open flows of communication on all issues, in all directions.</a:t>
            </a:r>
          </a:p>
          <a:p>
            <a:pPr marL="0" indent="0" algn="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 are committed to creating an environment that fosters teamwork and processes that support continuous learning, innovation, and an openness to new ideas.</a:t>
            </a:r>
          </a:p>
          <a:p>
            <a:pPr marL="0" indent="0" algn="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 are nimble, quick to respond, and go where others don’t, providing more service than is expected.</a:t>
            </a:r>
          </a:p>
          <a:p>
            <a:pPr marL="0" indent="0" algn="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We pursue all endeavors with energy, excitement, and enthusiasm and are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committed to maintaining an environment of trust, built upon honesty, ethical behavior, respect, and candor.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 algn="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nurtures an organizational culture in which individuals make full use of their time, talent, and opportunities to pursue excellence in both the ordinary and the extraordinary.</a:t>
            </a:r>
          </a:p>
          <a:p>
            <a:pPr marL="0" indent="0" algn="r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8484791" y="3846561"/>
            <a:ext cx="3657599" cy="624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rgbClr val="3550A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13416C"/>
                </a:solidFill>
              </a:rPr>
              <a:t>Service-Oriented</a:t>
            </a:r>
            <a:endParaRPr lang="en-US" sz="3200" b="1" dirty="0">
              <a:solidFill>
                <a:srgbClr val="13416C"/>
              </a:solidFill>
            </a:endParaRP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8484792" y="3146122"/>
            <a:ext cx="3657598" cy="624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rgbClr val="3550A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13416C"/>
                </a:solidFill>
              </a:rPr>
              <a:t>Dynamic</a:t>
            </a:r>
            <a:endParaRPr lang="en-US" sz="3200" b="1" dirty="0">
              <a:solidFill>
                <a:srgbClr val="13416C"/>
              </a:solidFill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8484793" y="2445683"/>
            <a:ext cx="3657598" cy="6242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smtClean="0">
                <a:solidFill>
                  <a:srgbClr val="13416C"/>
                </a:solidFill>
              </a:rPr>
              <a:t>Innovative</a:t>
            </a:r>
            <a:endParaRPr lang="en-US" sz="3200" b="1" dirty="0">
              <a:solidFill>
                <a:srgbClr val="13416C"/>
              </a:solidFill>
            </a:endParaRPr>
          </a:p>
        </p:txBody>
      </p:sp>
      <p:sp>
        <p:nvSpPr>
          <p:cNvPr id="20" name="Text Placeholder 4"/>
          <p:cNvSpPr txBox="1">
            <a:spLocks/>
          </p:cNvSpPr>
          <p:nvPr/>
        </p:nvSpPr>
        <p:spPr>
          <a:xfrm>
            <a:off x="8484790" y="4547000"/>
            <a:ext cx="3657599" cy="624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rgbClr val="3550A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13416C"/>
                </a:solidFill>
              </a:rPr>
              <a:t>Passionate</a:t>
            </a:r>
            <a:endParaRPr lang="en-US" sz="3200" b="1" dirty="0">
              <a:solidFill>
                <a:srgbClr val="13416C"/>
              </a:solidFill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8484792" y="5247441"/>
            <a:ext cx="3657597" cy="624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rgbClr val="3550A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13416C"/>
                </a:solidFill>
              </a:rPr>
              <a:t>Excellent</a:t>
            </a:r>
            <a:endParaRPr lang="en-US" sz="3200" b="1" dirty="0">
              <a:solidFill>
                <a:srgbClr val="1341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Locations (aka Nodes)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356E58-0EA3-4473-85D5-58E4F1B910B9}"/>
              </a:ext>
            </a:extLst>
          </p:cNvPr>
          <p:cNvSpPr txBox="1"/>
          <p:nvPr/>
        </p:nvSpPr>
        <p:spPr>
          <a:xfrm>
            <a:off x="8465597" y="1550766"/>
            <a:ext cx="3206327" cy="426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Alabama – Marshall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Alabama – Mobile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Arizona – Tempe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California </a:t>
            </a:r>
            <a:r>
              <a:rPr lang="en-US" dirty="0">
                <a:latin typeface="Century Gothic" panose="020B0502020202020204" pitchFamily="34" charset="0"/>
              </a:rPr>
              <a:t>– Ames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California – JPL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Colorado – Fort Collins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Georgia – Athens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Idaho </a:t>
            </a:r>
            <a:r>
              <a:rPr lang="en-US" dirty="0">
                <a:latin typeface="Century Gothic" panose="020B0502020202020204" pitchFamily="34" charset="0"/>
              </a:rPr>
              <a:t>– Pocatello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Maryland – Goddard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Massachusetts – Boston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North </a:t>
            </a:r>
            <a:r>
              <a:rPr lang="en-US" dirty="0">
                <a:latin typeface="Century Gothic" panose="020B0502020202020204" pitchFamily="34" charset="0"/>
              </a:rPr>
              <a:t>Carolina – NCEI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Virginia – </a:t>
            </a:r>
            <a:r>
              <a:rPr lang="en-US" dirty="0" smtClean="0">
                <a:latin typeface="Century Gothic" panose="020B0502020202020204" pitchFamily="34" charset="0"/>
              </a:rPr>
              <a:t>Langley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9978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7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8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9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11 10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12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4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1 2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3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5</a:t>
            </a:r>
          </a:p>
          <a:p>
            <a:r>
              <a:rPr lang="en-US" dirty="0">
                <a:solidFill>
                  <a:srgbClr val="FFFFFF"/>
                </a:solidFill>
                <a:latin typeface="CenturyGothic"/>
              </a:rPr>
              <a:t>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4" y="1139126"/>
            <a:ext cx="8266587" cy="51235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62786" y="4145797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9301" y="3182298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62247" y="3515512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95640" y="3095786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1593" y="3979190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24373" y="2409985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85947" y="3887471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81980" y="4233619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96179" y="4946673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81302" y="2226567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628613" y="4233619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942095" y="3015691"/>
            <a:ext cx="333214" cy="33321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75287" y="4127738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0550" y="4928614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2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6979" y="4215560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3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301" y="3164239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4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1251" y="3961131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5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6466" y="2989883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6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93602" y="4215560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7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4373" y="2386694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8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7059" y="2202028"/>
            <a:ext cx="50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9835" y="3075055"/>
            <a:ext cx="3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9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7309" y="3870756"/>
            <a:ext cx="49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11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96379" y="3497452"/>
            <a:ext cx="44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12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4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Structure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96100" y="1326450"/>
            <a:ext cx="4978378" cy="4428740"/>
            <a:chOff x="0" y="1326450"/>
            <a:chExt cx="4978378" cy="4428740"/>
          </a:xfrm>
        </p:grpSpPr>
        <p:pic>
          <p:nvPicPr>
            <p:cNvPr id="50" name="Picture 49"/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894"/>
            <a:stretch/>
          </p:blipFill>
          <p:spPr>
            <a:xfrm>
              <a:off x="918825" y="1801342"/>
              <a:ext cx="2905801" cy="39538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326450"/>
              <a:ext cx="4743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National Chain of Command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A2DDAD8-332E-4EDA-9526-26556B324088}"/>
                </a:ext>
              </a:extLst>
            </p:cNvPr>
            <p:cNvSpPr/>
            <p:nvPr/>
          </p:nvSpPr>
          <p:spPr>
            <a:xfrm>
              <a:off x="3048994" y="1853777"/>
              <a:ext cx="1929384" cy="554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5346" y="1326450"/>
            <a:ext cx="6009172" cy="4428740"/>
            <a:chOff x="5344628" y="1326450"/>
            <a:chExt cx="6009172" cy="4428740"/>
          </a:xfrm>
        </p:grpSpPr>
        <p:pic>
          <p:nvPicPr>
            <p:cNvPr id="49" name="Picture 48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4628" y="1801342"/>
              <a:ext cx="6009172" cy="395384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92401" y="1326450"/>
              <a:ext cx="4113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Node Chain of Command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A2DDAD8-332E-4EDA-9526-26556B324088}"/>
                </a:ext>
              </a:extLst>
            </p:cNvPr>
            <p:cNvSpPr/>
            <p:nvPr/>
          </p:nvSpPr>
          <p:spPr>
            <a:xfrm>
              <a:off x="9169443" y="1792524"/>
              <a:ext cx="2184357" cy="554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03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POCs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838200" y="3456614"/>
            <a:ext cx="10615863" cy="2655938"/>
          </a:xfrm>
          <a:prstGeom prst="roundRect">
            <a:avLst>
              <a:gd name="adj" fmla="val 5916"/>
            </a:avLst>
          </a:prstGeom>
          <a:solidFill>
            <a:srgbClr val="61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830" y="3613677"/>
            <a:ext cx="1984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DEVELOP Node Leadership </a:t>
            </a:r>
            <a:endParaRPr lang="en-US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838200" y="2432057"/>
            <a:ext cx="10615863" cy="891464"/>
          </a:xfrm>
          <a:prstGeom prst="wedgeRoundRectCallout">
            <a:avLst>
              <a:gd name="adj1" fmla="val -20210"/>
              <a:gd name="adj2" fmla="val 76469"/>
              <a:gd name="adj3" fmla="val 16667"/>
            </a:avLst>
          </a:prstGeom>
          <a:solidFill>
            <a:srgbClr val="386DA2"/>
          </a:solidFill>
          <a:ln w="254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77587" y="2706086"/>
            <a:ext cx="2362200" cy="461610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119063" indent="-119063" defTabSz="1018229">
              <a:buFont typeface="Arial" pitchFamily="34" charset="0"/>
              <a:buChar char="•"/>
            </a:pPr>
            <a:r>
              <a:rPr lang="en-US" sz="1200" b="1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Kathrene</a:t>
            </a: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Garcia (</a:t>
            </a:r>
            <a:r>
              <a:rPr lang="en-US" sz="1200" b="1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Comm</a:t>
            </a: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Dane Coats (Geo)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20425" y="253507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DEVELOP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Fellows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838200" y="1380458"/>
            <a:ext cx="10615863" cy="927748"/>
          </a:xfrm>
          <a:prstGeom prst="wedgeRoundRectCallout">
            <a:avLst>
              <a:gd name="adj1" fmla="val -20210"/>
              <a:gd name="adj2" fmla="val 76469"/>
              <a:gd name="adj3" fmla="val 16667"/>
            </a:avLst>
          </a:prstGeom>
          <a:solidFill>
            <a:srgbClr val="234567"/>
          </a:solidFill>
          <a:ln w="254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9099" y="1527286"/>
            <a:ext cx="1349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DEVELOP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NPO</a:t>
            </a:r>
            <a:endParaRPr lang="en-US" sz="20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33350" y="1483267"/>
            <a:ext cx="2405929" cy="707832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400" b="1" i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Senior Fellows</a:t>
            </a: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Amanda Clayton (PC)</a:t>
            </a:r>
            <a:endParaRPr lang="en-US" sz="1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Danielle Quick (IA)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59741" y="1701688"/>
            <a:ext cx="2068340" cy="292333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Austin Stone (</a:t>
            </a:r>
            <a:r>
              <a:rPr lang="en-US" sz="1300" b="1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Comm</a:t>
            </a: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1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41201" y="2706086"/>
            <a:ext cx="2362200" cy="461610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119063" indent="-119063" defTabSz="1018229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Jerrold </a:t>
            </a:r>
            <a:r>
              <a:rPr lang="en-US" sz="1200" b="1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Acdan</a:t>
            </a: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(PC)</a:t>
            </a: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Megs Seeley (Geo)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04814" y="2684454"/>
            <a:ext cx="2362200" cy="830942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119063" indent="-119063" defTabSz="1018229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Madison </a:t>
            </a:r>
            <a:r>
              <a:rPr lang="en-US" sz="1200" b="1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Broddle</a:t>
            </a: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(IT)</a:t>
            </a: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Neda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Kasraee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(IA)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119063" indent="-119063" defTabSz="1018229">
              <a:buFont typeface="Arial" pitchFamily="34" charset="0"/>
              <a:buChar char="•"/>
            </a:pPr>
            <a:endParaRPr lang="en-US" sz="1200" b="1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119063" indent="-119063" defTabSz="1018229">
              <a:buFont typeface="Arial" pitchFamily="34" charset="0"/>
              <a:buChar char="•"/>
            </a:pPr>
            <a:endParaRPr lang="en-US" sz="1200" b="1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77587" y="1532058"/>
            <a:ext cx="1794370" cy="892498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Mike Ruiz</a:t>
            </a: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Lindsay Rogers</a:t>
            </a: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Dr. Kenton Ross</a:t>
            </a:r>
          </a:p>
          <a:p>
            <a:pPr defTabSz="1018229"/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92420" y="1532058"/>
            <a:ext cx="2320467" cy="692443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Lauren Childs-Gleason </a:t>
            </a:r>
          </a:p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Karen </a:t>
            </a:r>
            <a:r>
              <a:rPr lang="en-US" sz="13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Allsbrook</a:t>
            </a:r>
          </a:p>
          <a:p>
            <a:pPr marL="119063" indent="-119063" defTabSz="1018229">
              <a:buFont typeface="Arial" pitchFamily="34" charset="0"/>
              <a:buChar char="•"/>
            </a:pPr>
            <a:endParaRPr lang="en-US" sz="1300" b="1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73095" y="4481761"/>
            <a:ext cx="3540802" cy="646276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Colorado – Fort </a:t>
            </a:r>
            <a:r>
              <a:rPr lang="en-US" sz="1200" b="1" u="sng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Collins &amp; Idaho – Pocatello</a:t>
            </a:r>
            <a:endParaRPr lang="en-US" sz="1200" b="1" u="sng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Timothy Mayer (CL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)*</a:t>
            </a:r>
          </a:p>
          <a:p>
            <a:pPr defTabSz="1018229"/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Dane Coats (F – ID)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62695" y="3864822"/>
            <a:ext cx="2145238" cy="1938938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Maryland – Goddard </a:t>
            </a:r>
          </a:p>
          <a:p>
            <a:pPr defTabSz="1018229"/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Victor Lenske (CL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defTabSz="1018229"/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North Carolina – NCEI </a:t>
            </a:r>
          </a:p>
          <a:p>
            <a:pPr defTabSz="1018229"/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Aaron Mackey (CL)</a:t>
            </a:r>
          </a:p>
          <a:p>
            <a:pPr defTabSz="1018229"/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r>
              <a:rPr lang="en-US" sz="1200" b="1" u="sng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Virginia </a:t>
            </a:r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 Langley </a:t>
            </a:r>
          </a:p>
          <a:p>
            <a:pPr defTabSz="1018229"/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Patrick </a:t>
            </a:r>
            <a:r>
              <a:rPr lang="en-US" sz="12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Frier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(CL)</a:t>
            </a:r>
          </a:p>
          <a:p>
            <a:pPr defTabSz="1018229"/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Madison </a:t>
            </a:r>
            <a:r>
              <a:rPr lang="en-US" sz="12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Broddle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(F)</a:t>
            </a:r>
          </a:p>
          <a:p>
            <a:pPr defTabSz="1018229"/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8609" y="3864822"/>
            <a:ext cx="1969562" cy="2123604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Massachusetts </a:t>
            </a:r>
            <a:r>
              <a:rPr lang="en-US" sz="1200" b="1" u="sng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 Boston</a:t>
            </a:r>
            <a:endParaRPr lang="en-US" sz="1200" b="1" u="sng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Zach </a:t>
            </a:r>
            <a:r>
              <a:rPr lang="en-US" sz="12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Bengtsson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(CL)</a:t>
            </a:r>
          </a:p>
          <a:p>
            <a:pPr defTabSz="1018229"/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Georgia – Athens </a:t>
            </a:r>
          </a:p>
          <a:p>
            <a:pPr defTabSz="1018229"/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Marie </a:t>
            </a:r>
            <a:r>
              <a:rPr lang="en-US" sz="12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Bouffard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(CL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defTabSz="1018229"/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California – Ames </a:t>
            </a:r>
          </a:p>
          <a:p>
            <a:pPr defTabSz="1018229"/>
            <a:r>
              <a:rPr lang="en-US" sz="12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Farnaz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Bayat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(CL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defTabSz="1018229"/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Jerrold </a:t>
            </a:r>
            <a:r>
              <a:rPr lang="en-US" sz="1200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Acdan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(F)</a:t>
            </a:r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endParaRPr lang="en-US" sz="1200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80419" y="5100587"/>
            <a:ext cx="4502852" cy="830942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California – </a:t>
            </a:r>
            <a:r>
              <a:rPr lang="en-US" sz="1200" b="1" u="sng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JPL &amp; Arizona – Tempe </a:t>
            </a:r>
            <a:endParaRPr lang="en-US" sz="1200" b="1" u="sng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018229"/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Erika </a:t>
            </a:r>
            <a:r>
              <a:rPr lang="en-US" sz="12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Higa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(CL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)*</a:t>
            </a:r>
          </a:p>
          <a:p>
            <a:pPr defTabSz="1018229"/>
            <a:r>
              <a:rPr lang="en-US" sz="1200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Neda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Kasraee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(F – JPL)</a:t>
            </a:r>
          </a:p>
          <a:p>
            <a:pPr defTabSz="1018229"/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Megs Seeley (F – AZ)</a:t>
            </a:r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73095" y="3861103"/>
            <a:ext cx="3489424" cy="646276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200" b="1" u="sng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Alabama – Marshall &amp; Alabama – Mobile </a:t>
            </a:r>
          </a:p>
          <a:p>
            <a:pPr defTabSz="1018229"/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Helen 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Baldwin (CL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)*</a:t>
            </a:r>
          </a:p>
          <a:p>
            <a:pPr defTabSz="1018229"/>
            <a:r>
              <a:rPr lang="en-US" sz="1200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Kathrene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Garcia (F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– </a:t>
            </a: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MSFC)</a:t>
            </a:r>
            <a:endParaRPr lang="en-U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59741" y="1895724"/>
            <a:ext cx="1558430" cy="292333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119063" indent="-119063" defTabSz="1018229">
              <a:buFont typeface="Arial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Jordan </a:t>
            </a:r>
            <a:r>
              <a:rPr lang="en-US" sz="1300" b="1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Vaa</a:t>
            </a:r>
            <a:r>
              <a:rPr lang="en-US" sz="13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(IT)</a:t>
            </a:r>
            <a:endParaRPr lang="en-US" sz="1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70168" y="4583415"/>
            <a:ext cx="1518257" cy="276944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200" i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CL – Center Lead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77106" y="5202241"/>
            <a:ext cx="883879" cy="276944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defTabSz="1018229"/>
            <a:r>
              <a:rPr lang="en-US" sz="1200" i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 – Fellow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3830" y="4846634"/>
            <a:ext cx="1773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18229"/>
            <a:r>
              <a:rPr lang="en-US" sz="1200" i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*</a:t>
            </a:r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i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 CL multiple nodes</a:t>
            </a:r>
          </a:p>
        </p:txBody>
      </p:sp>
    </p:spTree>
    <p:extLst>
      <p:ext uri="{BB962C8B-B14F-4D97-AF65-F5344CB8AC3E}">
        <p14:creationId xmlns:p14="http://schemas.microsoft.com/office/powerpoint/2010/main" val="13794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FY18 Fellows Class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9133" y="1179804"/>
            <a:ext cx="11575912" cy="941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What is a </a:t>
            </a:r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DEVELOP Fellow?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college graduate who spends one year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working full-time with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DEVELOP growing both personally and professionally, and contributing to the program as a whole. Each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Fellow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serves in a dual-role, splitting their time between their node and NPO-related tasks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2" name="Content Placeholder 3"/>
          <p:cNvSpPr txBox="1">
            <a:spLocks/>
          </p:cNvSpPr>
          <p:nvPr/>
        </p:nvSpPr>
        <p:spPr>
          <a:xfrm>
            <a:off x="3160820" y="2432769"/>
            <a:ext cx="1619716" cy="6353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Jerrold </a:t>
            </a:r>
            <a:r>
              <a:rPr lang="en-US" sz="1200" b="1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Acdan</a:t>
            </a:r>
            <a:endParaRPr lang="en-US" sz="1200" b="1" i="1" dirty="0" smtClean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California – Ames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PC Fellow</a:t>
            </a:r>
            <a:endParaRPr lang="en-US" sz="12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screen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326" y="2247533"/>
            <a:ext cx="1005168" cy="1005840"/>
          </a:xfrm>
          <a:prstGeom prst="rect">
            <a:avLst/>
          </a:prstGeom>
        </p:spPr>
      </p:pic>
      <p:sp>
        <p:nvSpPr>
          <p:cNvPr id="56" name="Content Placeholder 3"/>
          <p:cNvSpPr txBox="1">
            <a:spLocks/>
          </p:cNvSpPr>
          <p:nvPr/>
        </p:nvSpPr>
        <p:spPr>
          <a:xfrm>
            <a:off x="7343430" y="3671666"/>
            <a:ext cx="1713046" cy="5856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Neda</a:t>
            </a: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 </a:t>
            </a:r>
            <a:r>
              <a:rPr lang="en-US" sz="1200" b="1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Kasraee</a:t>
            </a:r>
            <a:endParaRPr lang="en-US" sz="1200" b="1" i="1" dirty="0" smtClean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California – JPL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IA Fellow</a:t>
            </a:r>
            <a:endParaRPr lang="en-US" sz="12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 cstate="screen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812" y="3461547"/>
            <a:ext cx="1005168" cy="1005840"/>
          </a:xfrm>
          <a:prstGeom prst="rect">
            <a:avLst/>
          </a:prstGeom>
        </p:spPr>
      </p:pic>
      <p:sp>
        <p:nvSpPr>
          <p:cNvPr id="60" name="Content Placeholder 3"/>
          <p:cNvSpPr txBox="1">
            <a:spLocks/>
          </p:cNvSpPr>
          <p:nvPr/>
        </p:nvSpPr>
        <p:spPr>
          <a:xfrm>
            <a:off x="4256475" y="3634177"/>
            <a:ext cx="1937953" cy="6605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Kathrene</a:t>
            </a: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 Garcia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Alabama – Marshall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Comm</a:t>
            </a: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 Fellow</a:t>
            </a:r>
            <a:endParaRPr lang="en-US" sz="12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 cstate="screen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901" y="3461547"/>
            <a:ext cx="1005168" cy="1005840"/>
          </a:xfrm>
          <a:prstGeom prst="rect">
            <a:avLst/>
          </a:prstGeom>
        </p:spPr>
      </p:pic>
      <p:sp>
        <p:nvSpPr>
          <p:cNvPr id="64" name="Content Placeholder 3"/>
          <p:cNvSpPr txBox="1">
            <a:spLocks/>
          </p:cNvSpPr>
          <p:nvPr/>
        </p:nvSpPr>
        <p:spPr>
          <a:xfrm>
            <a:off x="5765853" y="4946724"/>
            <a:ext cx="1627724" cy="7352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Austin Stone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Georgia – Athens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Comm</a:t>
            </a: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 Senior Fellow</a:t>
            </a:r>
            <a:endParaRPr lang="en-US" sz="12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737093" y="4811415"/>
            <a:ext cx="1005168" cy="1005840"/>
            <a:chOff x="8704383" y="2439356"/>
            <a:chExt cx="1005168" cy="100584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 cstate="screen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4383" y="2439356"/>
              <a:ext cx="1005168" cy="100584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95487" y="2530796"/>
              <a:ext cx="822960" cy="822960"/>
            </a:xfrm>
            <a:prstGeom prst="ellipse">
              <a:avLst/>
            </a:prstGeom>
          </p:spPr>
        </p:pic>
      </p:grpSp>
      <p:sp>
        <p:nvSpPr>
          <p:cNvPr id="80" name="Content Placeholder 3"/>
          <p:cNvSpPr txBox="1">
            <a:spLocks/>
          </p:cNvSpPr>
          <p:nvPr/>
        </p:nvSpPr>
        <p:spPr>
          <a:xfrm>
            <a:off x="1635584" y="3602992"/>
            <a:ext cx="1865008" cy="7229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Dane Coats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Idaho – Pocatello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Geo Fellow</a:t>
            </a:r>
            <a:endParaRPr lang="en-US" sz="12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" cstate="screen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14" y="3461547"/>
            <a:ext cx="1005168" cy="1005840"/>
          </a:xfrm>
          <a:prstGeom prst="rect">
            <a:avLst/>
          </a:prstGeom>
        </p:spPr>
      </p:pic>
      <p:sp>
        <p:nvSpPr>
          <p:cNvPr id="84" name="Content Placeholder 3"/>
          <p:cNvSpPr txBox="1">
            <a:spLocks/>
          </p:cNvSpPr>
          <p:nvPr/>
        </p:nvSpPr>
        <p:spPr>
          <a:xfrm>
            <a:off x="3102619" y="5040497"/>
            <a:ext cx="1713046" cy="5476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Megs Seeley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Arizona – Tempe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Geo Fellow</a:t>
            </a:r>
            <a:endParaRPr lang="en-US" sz="12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" cstate="screen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326" y="4811415"/>
            <a:ext cx="1005168" cy="1005840"/>
          </a:xfrm>
          <a:prstGeom prst="rect">
            <a:avLst/>
          </a:prstGeom>
        </p:spPr>
      </p:pic>
      <p:sp>
        <p:nvSpPr>
          <p:cNvPr id="92" name="Content Placeholder 3"/>
          <p:cNvSpPr txBox="1">
            <a:spLocks/>
          </p:cNvSpPr>
          <p:nvPr/>
        </p:nvSpPr>
        <p:spPr>
          <a:xfrm>
            <a:off x="9857301" y="3646783"/>
            <a:ext cx="1619716" cy="6353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Danielle Quick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Alabama – Mobile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IA Senior Fellow</a:t>
            </a:r>
            <a:endParaRPr lang="en-US" sz="12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2" cstate="screen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743" y="3461547"/>
            <a:ext cx="1005168" cy="100584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847" y="3552987"/>
            <a:ext cx="822960" cy="822960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7551669" y="4811415"/>
            <a:ext cx="1005168" cy="1005840"/>
            <a:chOff x="9771111" y="1042340"/>
            <a:chExt cx="1005168" cy="1005840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5" cstate="screen"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1111" y="1042340"/>
              <a:ext cx="1005168" cy="1005840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2215" y="1133780"/>
              <a:ext cx="822960" cy="822960"/>
            </a:xfrm>
            <a:prstGeom prst="rect">
              <a:avLst/>
            </a:prstGeom>
          </p:spPr>
        </p:pic>
      </p:grpSp>
      <p:sp>
        <p:nvSpPr>
          <p:cNvPr id="107" name="Content Placeholder 3"/>
          <p:cNvSpPr txBox="1">
            <a:spLocks/>
          </p:cNvSpPr>
          <p:nvPr/>
        </p:nvSpPr>
        <p:spPr>
          <a:xfrm>
            <a:off x="8556839" y="4820676"/>
            <a:ext cx="1885941" cy="9873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Jordan </a:t>
            </a:r>
            <a:r>
              <a:rPr lang="en-US" sz="1200" b="1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Vaa</a:t>
            </a:r>
            <a:endParaRPr lang="en-US" sz="1200" b="1" i="1" dirty="0" smtClean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Virginia – Langley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IT Senior Fellow</a:t>
            </a:r>
            <a:endParaRPr lang="en-US" sz="11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sp>
        <p:nvSpPr>
          <p:cNvPr id="108" name="Content Placeholder 3"/>
          <p:cNvSpPr txBox="1">
            <a:spLocks/>
          </p:cNvSpPr>
          <p:nvPr/>
        </p:nvSpPr>
        <p:spPr>
          <a:xfrm>
            <a:off x="8532661" y="2256794"/>
            <a:ext cx="2071705" cy="9873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Amanda Clayton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Virginia – Langley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PC Senior Fellow</a:t>
            </a:r>
            <a:endParaRPr lang="en-US" sz="11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7551669" y="2247533"/>
            <a:ext cx="1005168" cy="1005840"/>
            <a:chOff x="6111781" y="1042340"/>
            <a:chExt cx="1005168" cy="1005840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5" cstate="screen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781" y="1042340"/>
              <a:ext cx="1005168" cy="100584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885" y="1133780"/>
              <a:ext cx="822960" cy="822960"/>
            </a:xfrm>
            <a:prstGeom prst="ellipse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 cstate="screen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093" y="2247533"/>
            <a:ext cx="1005168" cy="1005840"/>
          </a:xfrm>
          <a:prstGeom prst="rect">
            <a:avLst/>
          </a:prstGeom>
        </p:spPr>
      </p:pic>
      <p:sp>
        <p:nvSpPr>
          <p:cNvPr id="71" name="Content Placeholder 3"/>
          <p:cNvSpPr txBox="1">
            <a:spLocks/>
          </p:cNvSpPr>
          <p:nvPr/>
        </p:nvSpPr>
        <p:spPr>
          <a:xfrm>
            <a:off x="5742263" y="2256794"/>
            <a:ext cx="1885941" cy="9873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Madison </a:t>
            </a:r>
            <a:r>
              <a:rPr lang="en-US" sz="1200" b="1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Broddle</a:t>
            </a:r>
            <a:endParaRPr lang="en-US" sz="1200" b="1" i="1" dirty="0" smtClean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Virginia – Langley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F0302020204030204"/>
              </a:rPr>
              <a:t>IT Fellow</a:t>
            </a:r>
            <a:endParaRPr lang="en-US" sz="11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F0302020204030204"/>
            </a:endParaRPr>
          </a:p>
        </p:txBody>
      </p:sp>
      <p:pic>
        <p:nvPicPr>
          <p:cNvPr id="31" name="Shape 57">
            <a:extLst>
              <a:ext uri="{FF2B5EF4-FFF2-40B4-BE49-F238E27FC236}">
                <a16:creationId xmlns:a16="http://schemas.microsoft.com/office/drawing/2014/main" xmlns="" id="{09D35A94-6356-4EFE-A191-FA5BAED68879}"/>
              </a:ext>
            </a:extLst>
          </p:cNvPr>
          <p:cNvPicPr preferRelativeResize="0"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937" t="27876" r="14777" b="3662"/>
          <a:stretch/>
        </p:blipFill>
        <p:spPr>
          <a:xfrm>
            <a:off x="2190430" y="4902855"/>
            <a:ext cx="822960" cy="82296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" name="Google Shape;150;p3">
            <a:extLst>
              <a:ext uri="{FF2B5EF4-FFF2-40B4-BE49-F238E27FC236}">
                <a16:creationId xmlns:a16="http://schemas.microsoft.com/office/drawing/2014/main" xmlns="" id="{489A4857-2C36-4D43-80F9-09CEE9F2BCF6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542" t="57728" r="46164" b="9306"/>
          <a:stretch/>
        </p:blipFill>
        <p:spPr>
          <a:xfrm>
            <a:off x="2190430" y="2338973"/>
            <a:ext cx="822960" cy="822960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C334409-0F8D-4835-8A43-39AA69E33C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72" y="2338973"/>
            <a:ext cx="824485" cy="822960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AA926BE-1314-492E-B8C3-0106427B80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33" y="3552987"/>
            <a:ext cx="812068" cy="82296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4C6BC3D-246D-4AEF-AAF8-717DA718DB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1" y="3552987"/>
            <a:ext cx="821439" cy="822960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729B625-444D-4CD5-99CD-C8480F7257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90" y="3552987"/>
            <a:ext cx="827812" cy="8229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86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</TotalTime>
  <Words>1258</Words>
  <Application>Microsoft Office PowerPoint</Application>
  <PresentationFormat>Widescreen</PresentationFormat>
  <Paragraphs>220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CenturyGothic</vt:lpstr>
      <vt:lpstr>Times New Roman</vt:lpstr>
      <vt:lpstr>Webdings</vt:lpstr>
      <vt:lpstr>Wingdings</vt:lpstr>
      <vt:lpstr>Wingdings 2</vt:lpstr>
      <vt:lpstr>Office Theme</vt:lpstr>
      <vt:lpstr>DEVELOP National Program</vt:lpstr>
      <vt:lpstr>CBP’s DEVELOP National Program</vt:lpstr>
      <vt:lpstr>The DEVELOP Elevator Speech</vt:lpstr>
      <vt:lpstr>DEVELOP’s Mission, Vision, &amp; Core Values</vt:lpstr>
      <vt:lpstr>DEVELOP’s Culture</vt:lpstr>
      <vt:lpstr>DEVELOP Locations (aka Nodes)</vt:lpstr>
      <vt:lpstr>DEVELOP Structure</vt:lpstr>
      <vt:lpstr>National POCs</vt:lpstr>
      <vt:lpstr>FY18 Fellows Class</vt:lpstr>
      <vt:lpstr>Questions? Contact…</vt:lpstr>
      <vt:lpstr>Social Media</vt:lpstr>
      <vt:lpstr>THANK YOU!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Yankoski, Robert A. (LARC-E3)[SSAI DEVELOP]</dc:creator>
  <cp:lastModifiedBy>Clayton, Amanda L. (LARC-E3)[SSAI DEVELOP]</cp:lastModifiedBy>
  <cp:revision>114</cp:revision>
  <dcterms:created xsi:type="dcterms:W3CDTF">2017-05-02T13:03:18Z</dcterms:created>
  <dcterms:modified xsi:type="dcterms:W3CDTF">2018-08-27T18:58:27Z</dcterms:modified>
</cp:coreProperties>
</file>