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r" initials="clr" lastIdx="14" clrIdx="0"/>
  <p:cmAuthor id="1" name="s"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99"/>
    <a:srgbClr val="FF6666"/>
    <a:srgbClr val="CC6666"/>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p:scale>
          <a:sx n="37" d="100"/>
          <a:sy n="37" d="100"/>
        </p:scale>
        <p:origin x="-1576" y="128"/>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commentAuthors" Target="commentAuthors.xml"/><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ract info"/>
          <p:cNvSpPr/>
          <p:nvPr userDrawn="1"/>
        </p:nvSpPr>
        <p:spPr>
          <a:xfrm>
            <a:off x="21089073" y="35379524"/>
            <a:ext cx="5657127" cy="523220"/>
          </a:xfrm>
          <a:prstGeom prst="rect">
            <a:avLst/>
          </a:prstGeom>
        </p:spPr>
        <p:txBody>
          <a:bodyPr wrap="square">
            <a:spAutoFit/>
          </a:bodyPr>
          <a:lstStyle/>
          <a:p>
            <a:pPr lvl="0" algn="r">
              <a:buClr>
                <a:schemeClr val="dk1"/>
              </a:buClr>
              <a:buSzPct val="25000"/>
            </a:pP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Jet Propulsion Laboratory</a:t>
            </a:r>
            <a:endParaRPr lang="en-US" dirty="0"/>
          </a:p>
        </p:txBody>
      </p:sp>
      <p:sp>
        <p:nvSpPr>
          <p:cNvPr id="4" name="Text Placeholder 3"/>
          <p:cNvSpPr>
            <a:spLocks noGrp="1"/>
          </p:cNvSpPr>
          <p:nvPr>
            <p:ph type="body" sz="quarter" idx="11"/>
          </p:nvPr>
        </p:nvSpPr>
        <p:spPr/>
        <p:txBody>
          <a:bodyPr/>
          <a:lstStyle/>
          <a:p>
            <a:r>
              <a:rPr lang="en-US" dirty="0"/>
              <a:t>Delivering Automated Evapotranspiration Data to the New Mexico Office of the State Engineer for Enhanced Water Resource Decision Making in New Mexico</a:t>
            </a:r>
          </a:p>
          <a:p>
            <a:endParaRPr lang="en-US" dirty="0"/>
          </a:p>
        </p:txBody>
      </p:sp>
      <p:sp>
        <p:nvSpPr>
          <p:cNvPr id="5" name="Text Placeholder 4"/>
          <p:cNvSpPr>
            <a:spLocks noGrp="1"/>
          </p:cNvSpPr>
          <p:nvPr>
            <p:ph type="body" sz="quarter" idx="10"/>
          </p:nvPr>
        </p:nvSpPr>
        <p:spPr/>
        <p:txBody>
          <a:bodyPr/>
          <a:lstStyle/>
          <a:p>
            <a:r>
              <a:rPr lang="en-US" sz="6000" dirty="0" smtClean="0"/>
              <a:t>New Mexico Water Resources and Agriculture</a:t>
            </a:r>
            <a:endParaRPr lang="en-US" sz="6000" dirty="0"/>
          </a:p>
        </p:txBody>
      </p:sp>
      <p:sp>
        <p:nvSpPr>
          <p:cNvPr id="9" name="Text Placeholder 16"/>
          <p:cNvSpPr txBox="1">
            <a:spLocks/>
          </p:cNvSpPr>
          <p:nvPr/>
        </p:nvSpPr>
        <p:spPr>
          <a:xfrm>
            <a:off x="685800" y="34112200"/>
            <a:ext cx="7543800" cy="73696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From Left to Right: Agustin Muniz, Trevor McDonald, Sol Kim</a:t>
            </a:r>
          </a:p>
        </p:txBody>
      </p:sp>
      <p:sp>
        <p:nvSpPr>
          <p:cNvPr id="10" name="Text Placeholder 16"/>
          <p:cNvSpPr txBox="1">
            <a:spLocks/>
          </p:cNvSpPr>
          <p:nvPr/>
        </p:nvSpPr>
        <p:spPr>
          <a:xfrm>
            <a:off x="9601200" y="28555043"/>
            <a:ext cx="8229600"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a:p>
          <a:p>
            <a:r>
              <a:rPr lang="en-US" dirty="0" smtClean="0"/>
              <a:t>New </a:t>
            </a:r>
            <a:r>
              <a:rPr lang="en-US" dirty="0"/>
              <a:t>Mexico Office of the State Engineer, End-</a:t>
            </a:r>
            <a:r>
              <a:rPr lang="en-US" dirty="0" smtClean="0"/>
              <a:t>User</a:t>
            </a:r>
            <a:endParaRPr lang="en-US" dirty="0" smtClean="0"/>
          </a:p>
        </p:txBody>
      </p:sp>
      <p:sp>
        <p:nvSpPr>
          <p:cNvPr id="11" name="Text Placeholder 16"/>
          <p:cNvSpPr txBox="1">
            <a:spLocks/>
          </p:cNvSpPr>
          <p:nvPr/>
        </p:nvSpPr>
        <p:spPr>
          <a:xfrm>
            <a:off x="18288000" y="28956000"/>
            <a:ext cx="8229600" cy="444500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We </a:t>
            </a:r>
            <a:r>
              <a:rPr lang="en-US" dirty="0"/>
              <a:t>thank everyone who helped in our project. Science advisors Joshua Fisher, Greg Moore, and Manish </a:t>
            </a:r>
            <a:r>
              <a:rPr lang="en-US" dirty="0" err="1"/>
              <a:t>Verma</a:t>
            </a:r>
            <a:r>
              <a:rPr lang="en-US" dirty="0"/>
              <a:t> provided insight and expertise that greatly assisted the research. Gwen Miller, Christine Rains, and Daniel Jensen assisted throughout the project guiding us through deliverables and answering research </a:t>
            </a:r>
            <a:r>
              <a:rPr lang="en-US" dirty="0" smtClean="0"/>
              <a:t>questions.</a:t>
            </a:r>
            <a:endParaRPr lang="en-US" dirty="0" smtClean="0"/>
          </a:p>
        </p:txBody>
      </p:sp>
      <p:sp>
        <p:nvSpPr>
          <p:cNvPr id="8" name="Text Placeholder 16"/>
          <p:cNvSpPr txBox="1">
            <a:spLocks/>
          </p:cNvSpPr>
          <p:nvPr/>
        </p:nvSpPr>
        <p:spPr>
          <a:xfrm>
            <a:off x="914400" y="21894800"/>
            <a:ext cx="16916400" cy="287322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Use images.</a:t>
            </a:r>
          </a:p>
          <a:p>
            <a:r>
              <a:rPr lang="en-US" dirty="0" smtClean="0"/>
              <a:t>Make sure that it has some sort of flow, that it makes sense.  Show your results in a logical order.</a:t>
            </a:r>
          </a:p>
          <a:p>
            <a:r>
              <a:rPr lang="en-US" dirty="0" smtClean="0"/>
              <a:t>No bullets.</a:t>
            </a:r>
          </a:p>
        </p:txBody>
      </p:sp>
      <p:sp>
        <p:nvSpPr>
          <p:cNvPr id="12" name="Text Placeholder 16"/>
          <p:cNvSpPr txBox="1">
            <a:spLocks/>
          </p:cNvSpPr>
          <p:nvPr/>
        </p:nvSpPr>
        <p:spPr>
          <a:xfrm>
            <a:off x="18288000" y="25204904"/>
            <a:ext cx="8229600" cy="18206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t>Use bullets.</a:t>
            </a:r>
          </a:p>
          <a:p>
            <a:pPr marL="347663" indent="-347663"/>
            <a:r>
              <a:rPr lang="en-US" dirty="0" smtClean="0"/>
              <a:t>Use complete sentences with periods.</a:t>
            </a:r>
          </a:p>
        </p:txBody>
      </p:sp>
      <p:sp>
        <p:nvSpPr>
          <p:cNvPr id="7" name="Text Placeholder 16"/>
          <p:cNvSpPr txBox="1">
            <a:spLocks/>
          </p:cNvSpPr>
          <p:nvPr/>
        </p:nvSpPr>
        <p:spPr>
          <a:xfrm>
            <a:off x="914400" y="13259405"/>
            <a:ext cx="16916400" cy="14725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A </a:t>
            </a:r>
            <a:r>
              <a:rPr lang="en-US" dirty="0"/>
              <a:t>visual representation of the automated data pipeline architecture. The pipeline initially retrieves the data and sends some data for processing. Once processing is done, all data is fed into an evapotranspiration (ET) algorithm to create ET outputs. The outputs will be hosted on a web server</a:t>
            </a:r>
            <a:r>
              <a:rPr lang="en-US" dirty="0" smtClean="0"/>
              <a:t>.</a:t>
            </a:r>
          </a:p>
          <a:p>
            <a:r>
              <a:rPr lang="en-US" dirty="0" smtClean="0"/>
              <a:t> </a:t>
            </a:r>
          </a:p>
        </p:txBody>
      </p:sp>
      <p:sp>
        <p:nvSpPr>
          <p:cNvPr id="6" name="Text Placeholder 16"/>
          <p:cNvSpPr txBox="1">
            <a:spLocks/>
          </p:cNvSpPr>
          <p:nvPr/>
        </p:nvSpPr>
        <p:spPr>
          <a:xfrm>
            <a:off x="914400" y="6243411"/>
            <a:ext cx="16916400" cy="5760720"/>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a:p>
          <a:p>
            <a:endParaRPr lang="en-US" dirty="0" smtClean="0"/>
          </a:p>
          <a:p>
            <a:endParaRPr lang="en-US" dirty="0" smtClean="0"/>
          </a:p>
        </p:txBody>
      </p:sp>
      <p:sp>
        <p:nvSpPr>
          <p:cNvPr id="15" name="Text Placeholder 16"/>
          <p:cNvSpPr txBox="1">
            <a:spLocks/>
          </p:cNvSpPr>
          <p:nvPr/>
        </p:nvSpPr>
        <p:spPr>
          <a:xfrm>
            <a:off x="18288000" y="6243411"/>
            <a:ext cx="8229600" cy="411978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t>Automate MODIS data acquisition </a:t>
            </a:r>
          </a:p>
          <a:p>
            <a:pPr marL="347663" indent="-347663"/>
            <a:r>
              <a:rPr lang="en-US" dirty="0"/>
              <a:t>S</a:t>
            </a:r>
            <a:r>
              <a:rPr lang="en-US" dirty="0" smtClean="0"/>
              <a:t>treamline evapotranspiration product generation and delivery to the New Mexico Of the State Engineer</a:t>
            </a:r>
          </a:p>
          <a:p>
            <a:pPr marL="347663" indent="-347663"/>
            <a:r>
              <a:rPr lang="en-US" dirty="0" smtClean="0"/>
              <a:t>Disseminate products to decision-makers in the ranching, water resources, drought assessment and fire-response communities in the Eastern Plains Region of New Mexico through an </a:t>
            </a:r>
            <a:r>
              <a:rPr lang="en-US" dirty="0" smtClean="0"/>
              <a:t>easily-accessed </a:t>
            </a:r>
            <a:r>
              <a:rPr lang="en-US" dirty="0" smtClean="0"/>
              <a:t>online interface. </a:t>
            </a:r>
          </a:p>
          <a:p>
            <a:pPr marL="0" indent="0">
              <a:buNone/>
            </a:pPr>
            <a:endParaRPr lang="en-US" dirty="0"/>
          </a:p>
        </p:txBody>
      </p:sp>
      <p:sp>
        <p:nvSpPr>
          <p:cNvPr id="16" name="TextBox 15"/>
          <p:cNvSpPr txBox="1"/>
          <p:nvPr/>
        </p:nvSpPr>
        <p:spPr>
          <a:xfrm>
            <a:off x="914400" y="5510709"/>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288000" y="550498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400" y="12517639"/>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287999" y="1032751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288000" y="2127639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685801" y="20957504"/>
            <a:ext cx="1691639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18338800" y="24329983"/>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288000" y="2784360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9601200" y="2784360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914400" y="2753880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Sol Kim (Project Lead), Agustin Muniz, Trevor McDonald</a:t>
            </a:r>
          </a:p>
          <a:p>
            <a:r>
              <a:rPr lang="en-US" sz="2400" dirty="0" smtClean="0"/>
              <a:t>NASA Jet Propulsion Laboratory Summer 2015</a:t>
            </a:r>
          </a:p>
          <a:p>
            <a:endParaRPr lang="en-US" sz="2400" dirty="0"/>
          </a:p>
        </p:txBody>
      </p:sp>
      <p:pic>
        <p:nvPicPr>
          <p:cNvPr id="13" name="Picture 12" descr="06_Aqu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8572" y="22295760"/>
            <a:ext cx="3490816" cy="1828800"/>
          </a:xfrm>
          <a:prstGeom prst="rect">
            <a:avLst/>
          </a:prstGeom>
        </p:spPr>
      </p:pic>
      <p:pic>
        <p:nvPicPr>
          <p:cNvPr id="18" name="Picture 17" descr="05_Terr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8102" y="21936277"/>
            <a:ext cx="3048000" cy="2294467"/>
          </a:xfrm>
          <a:prstGeom prst="rect">
            <a:avLst/>
          </a:prstGeom>
        </p:spPr>
      </p:pic>
      <p:sp>
        <p:nvSpPr>
          <p:cNvPr id="53" name="Text Placeholder 16"/>
          <p:cNvSpPr txBox="1">
            <a:spLocks/>
          </p:cNvSpPr>
          <p:nvPr/>
        </p:nvSpPr>
        <p:spPr>
          <a:xfrm>
            <a:off x="19431000" y="24011104"/>
            <a:ext cx="6654800" cy="7284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None/>
            </a:pPr>
            <a:r>
              <a:rPr lang="en-US" dirty="0" smtClean="0"/>
              <a:t>Terra	            Aqua</a:t>
            </a:r>
            <a:endParaRPr lang="en-US" dirty="0" smtClean="0"/>
          </a:p>
        </p:txBody>
      </p:sp>
      <p:pic>
        <p:nvPicPr>
          <p:cNvPr id="14" name="Picture 13"/>
          <p:cNvPicPr>
            <a:picLocks noChangeAspect="1"/>
          </p:cNvPicPr>
          <p:nvPr/>
        </p:nvPicPr>
        <p:blipFill>
          <a:blip r:embed="rId4"/>
          <a:stretch>
            <a:fillRect/>
          </a:stretch>
        </p:blipFill>
        <p:spPr>
          <a:xfrm>
            <a:off x="846924" y="28660139"/>
            <a:ext cx="7051750" cy="5288813"/>
          </a:xfrm>
          <a:prstGeom prst="rect">
            <a:avLst/>
          </a:prstGeom>
        </p:spPr>
      </p:pic>
      <p:sp>
        <p:nvSpPr>
          <p:cNvPr id="54" name="Rectangle 53"/>
          <p:cNvSpPr/>
          <p:nvPr/>
        </p:nvSpPr>
        <p:spPr>
          <a:xfrm>
            <a:off x="4064160" y="14925063"/>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Data Retrieval</a:t>
            </a:r>
            <a:endParaRPr lang="en-US" sz="2000" dirty="0"/>
          </a:p>
        </p:txBody>
      </p:sp>
      <p:sp>
        <p:nvSpPr>
          <p:cNvPr id="55" name="Rectangle 54"/>
          <p:cNvSpPr/>
          <p:nvPr/>
        </p:nvSpPr>
        <p:spPr>
          <a:xfrm>
            <a:off x="6166634" y="16468472"/>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smtClean="0"/>
              <a:t>Data Conversion</a:t>
            </a:r>
            <a:endParaRPr lang="en-US" sz="1600" dirty="0"/>
          </a:p>
        </p:txBody>
      </p:sp>
      <p:sp>
        <p:nvSpPr>
          <p:cNvPr id="56" name="Rectangle 55"/>
          <p:cNvSpPr/>
          <p:nvPr/>
        </p:nvSpPr>
        <p:spPr>
          <a:xfrm>
            <a:off x="7932114" y="18010577"/>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ET </a:t>
            </a:r>
            <a:r>
              <a:rPr lang="en-US" sz="2000" dirty="0" smtClean="0"/>
              <a:t>Algorithm</a:t>
            </a:r>
            <a:endParaRPr lang="en-US" sz="2000" dirty="0"/>
          </a:p>
        </p:txBody>
      </p:sp>
      <p:sp>
        <p:nvSpPr>
          <p:cNvPr id="57" name="Rectangle 56"/>
          <p:cNvSpPr/>
          <p:nvPr/>
        </p:nvSpPr>
        <p:spPr>
          <a:xfrm>
            <a:off x="11300284" y="18003463"/>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Web Server</a:t>
            </a:r>
            <a:endParaRPr lang="en-US" sz="2000" dirty="0"/>
          </a:p>
        </p:txBody>
      </p:sp>
      <p:sp>
        <p:nvSpPr>
          <p:cNvPr id="58" name="Magnetic Disk 57"/>
          <p:cNvSpPr/>
          <p:nvPr/>
        </p:nvSpPr>
        <p:spPr>
          <a:xfrm>
            <a:off x="6071657" y="15028167"/>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Pre-Processed Data</a:t>
            </a:r>
            <a:endParaRPr lang="en-US" sz="2000" dirty="0"/>
          </a:p>
        </p:txBody>
      </p:sp>
      <p:sp>
        <p:nvSpPr>
          <p:cNvPr id="59" name="Magnetic Disk 58"/>
          <p:cNvSpPr/>
          <p:nvPr/>
        </p:nvSpPr>
        <p:spPr>
          <a:xfrm>
            <a:off x="7837157" y="16574380"/>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ET Inputs</a:t>
            </a:r>
            <a:endParaRPr lang="en-US" sz="2000" dirty="0"/>
          </a:p>
        </p:txBody>
      </p:sp>
      <p:sp>
        <p:nvSpPr>
          <p:cNvPr id="60" name="Magnetic Disk 59"/>
          <p:cNvSpPr/>
          <p:nvPr/>
        </p:nvSpPr>
        <p:spPr>
          <a:xfrm>
            <a:off x="9490248" y="18110793"/>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ET Outputs</a:t>
            </a:r>
            <a:endParaRPr lang="en-US" sz="2000" dirty="0"/>
          </a:p>
        </p:txBody>
      </p:sp>
      <p:sp>
        <p:nvSpPr>
          <p:cNvPr id="61" name="Cloud 60"/>
          <p:cNvSpPr/>
          <p:nvPr/>
        </p:nvSpPr>
        <p:spPr>
          <a:xfrm>
            <a:off x="3833874" y="16691538"/>
            <a:ext cx="1783512" cy="115798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Internet</a:t>
            </a:r>
            <a:endParaRPr lang="en-US" sz="2000" dirty="0"/>
          </a:p>
        </p:txBody>
      </p:sp>
      <p:sp>
        <p:nvSpPr>
          <p:cNvPr id="62" name="Magnetic Disk 61"/>
          <p:cNvSpPr/>
          <p:nvPr/>
        </p:nvSpPr>
        <p:spPr>
          <a:xfrm>
            <a:off x="3910552" y="18086214"/>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Magnetic Disk 62"/>
          <p:cNvSpPr/>
          <p:nvPr/>
        </p:nvSpPr>
        <p:spPr>
          <a:xfrm>
            <a:off x="4993233" y="18080220"/>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Magnetic Disk 63"/>
          <p:cNvSpPr/>
          <p:nvPr/>
        </p:nvSpPr>
        <p:spPr>
          <a:xfrm>
            <a:off x="4457932" y="19114952"/>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5" name="Straight Arrow Connector 64"/>
          <p:cNvCxnSpPr>
            <a:stCxn id="61" idx="1"/>
          </p:cNvCxnSpPr>
          <p:nvPr/>
        </p:nvCxnSpPr>
        <p:spPr>
          <a:xfrm>
            <a:off x="4725630" y="17848285"/>
            <a:ext cx="5802" cy="36835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54" idx="3"/>
            <a:endCxn id="58" idx="2"/>
          </p:cNvCxnSpPr>
          <p:nvPr/>
        </p:nvCxnSpPr>
        <p:spPr>
          <a:xfrm flipV="1">
            <a:off x="5381616" y="15583267"/>
            <a:ext cx="690041" cy="4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58" idx="3"/>
            <a:endCxn id="55" idx="0"/>
          </p:cNvCxnSpPr>
          <p:nvPr/>
        </p:nvCxnSpPr>
        <p:spPr>
          <a:xfrm>
            <a:off x="6822958" y="16138367"/>
            <a:ext cx="2404" cy="3301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5" idx="3"/>
            <a:endCxn id="59" idx="2"/>
          </p:cNvCxnSpPr>
          <p:nvPr/>
        </p:nvCxnSpPr>
        <p:spPr>
          <a:xfrm>
            <a:off x="7484090" y="17127143"/>
            <a:ext cx="353067" cy="2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59" idx="3"/>
            <a:endCxn id="56" idx="0"/>
          </p:cNvCxnSpPr>
          <p:nvPr/>
        </p:nvCxnSpPr>
        <p:spPr>
          <a:xfrm>
            <a:off x="8588458" y="17684580"/>
            <a:ext cx="2384" cy="3259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Elbow Connector 69"/>
          <p:cNvCxnSpPr>
            <a:stCxn id="54" idx="0"/>
            <a:endCxn id="59" idx="1"/>
          </p:cNvCxnSpPr>
          <p:nvPr/>
        </p:nvCxnSpPr>
        <p:spPr>
          <a:xfrm rot="16200000" flipH="1">
            <a:off x="5831014" y="13816936"/>
            <a:ext cx="1649317" cy="3865570"/>
          </a:xfrm>
          <a:prstGeom prst="bentConnector3">
            <a:avLst>
              <a:gd name="adj1" fmla="val -1386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56" idx="3"/>
            <a:endCxn id="60" idx="2"/>
          </p:cNvCxnSpPr>
          <p:nvPr/>
        </p:nvCxnSpPr>
        <p:spPr>
          <a:xfrm flipV="1">
            <a:off x="9249570" y="18665893"/>
            <a:ext cx="240678" cy="33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0" idx="4"/>
            <a:endCxn id="57" idx="1"/>
          </p:cNvCxnSpPr>
          <p:nvPr/>
        </p:nvCxnSpPr>
        <p:spPr>
          <a:xfrm flipV="1">
            <a:off x="10992849" y="18662134"/>
            <a:ext cx="307435" cy="37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1" idx="3"/>
            <a:endCxn id="54" idx="2"/>
          </p:cNvCxnSpPr>
          <p:nvPr/>
        </p:nvCxnSpPr>
        <p:spPr>
          <a:xfrm flipH="1" flipV="1">
            <a:off x="4722888" y="16242405"/>
            <a:ext cx="2742" cy="51534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3625720" y="18753127"/>
            <a:ext cx="2200471" cy="400110"/>
          </a:xfrm>
          <a:prstGeom prst="rect">
            <a:avLst/>
          </a:prstGeom>
          <a:noFill/>
        </p:spPr>
        <p:txBody>
          <a:bodyPr wrap="square" rtlCol="0">
            <a:spAutoFit/>
          </a:bodyPr>
          <a:lstStyle/>
          <a:p>
            <a:pPr algn="ctr"/>
            <a:r>
              <a:rPr lang="en-US" sz="2000" dirty="0" smtClean="0"/>
              <a:t>Databases</a:t>
            </a:r>
            <a:endParaRPr lang="en-US" sz="2000" dirty="0"/>
          </a:p>
        </p:txBody>
      </p:sp>
      <p:pic>
        <p:nvPicPr>
          <p:cNvPr id="20" name="Picture 19" descr="NM_StudyAre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64156" y="11027771"/>
            <a:ext cx="7772400" cy="10058400"/>
          </a:xfrm>
          <a:prstGeom prst="rect">
            <a:avLst/>
          </a:prstGeom>
        </p:spPr>
      </p:pic>
    </p:spTree>
    <p:extLst>
      <p:ext uri="{BB962C8B-B14F-4D97-AF65-F5344CB8AC3E}">
        <p14:creationId xmlns:p14="http://schemas.microsoft.com/office/powerpoint/2010/main" val="5676509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1988</TotalTime>
  <Words>305</Words>
  <Application>Microsoft Macintosh PowerPoint</Application>
  <PresentationFormat>Custom</PresentationFormat>
  <Paragraphs>40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s</cp:lastModifiedBy>
  <cp:revision>110</cp:revision>
  <dcterms:created xsi:type="dcterms:W3CDTF">2015-06-02T14:58:58Z</dcterms:created>
  <dcterms:modified xsi:type="dcterms:W3CDTF">2015-07-02T22:35:34Z</dcterms:modified>
</cp:coreProperties>
</file>