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5" clrIdx="0">
    <p:extLst>
      <p:ext uri="{19B8F6BF-5375-455C-9EA6-DF929625EA0E}">
        <p15:presenceInfo xmlns:p15="http://schemas.microsoft.com/office/powerpoint/2012/main" userId="S-1-5-21-330711430-3775241029-4075259233-641894" providerId="AD"/>
      </p:ext>
    </p:extLst>
  </p:cmAuthor>
  <p:cmAuthor id="2" name="peter hawman" initials="ph" lastIdx="6" clrIdx="1">
    <p:extLst>
      <p:ext uri="{19B8F6BF-5375-455C-9EA6-DF929625EA0E}">
        <p15:presenceInfo xmlns:p15="http://schemas.microsoft.com/office/powerpoint/2012/main" userId="52dc934910af067e" providerId="Windows Live"/>
      </p:ext>
    </p:extLst>
  </p:cmAuthor>
  <p:cmAuthor id="3" name="Orne, Tiffani N. (LARC-E3)[SSAI DEVELOP]" initials="OTN(D" lastIdx="11" clrIdx="2">
    <p:extLst>
      <p:ext uri="{19B8F6BF-5375-455C-9EA6-DF929625EA0E}">
        <p15:presenceInfo xmlns:p15="http://schemas.microsoft.com/office/powerpoint/2012/main" userId="S-1-5-21-330711430-3775241029-4075259233-555608" providerId="AD"/>
      </p:ext>
    </p:extLst>
  </p:cmAuthor>
  <p:cmAuthor id="4" name="Wozniak, Daniel A. (LARC-E3)[SSAI DEVELOP]" initials="WDA(D" lastIdx="1" clrIdx="3">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3" autoAdjust="0"/>
    <p:restoredTop sz="96433" autoAdjust="0"/>
  </p:normalViewPr>
  <p:slideViewPr>
    <p:cSldViewPr snapToGrid="0">
      <p:cViewPr>
        <p:scale>
          <a:sx n="40" d="100"/>
          <a:sy n="40" d="100"/>
        </p:scale>
        <p:origin x="1194"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Interfacing CALIPSO data through a graphical user interface</a:t>
            </a:r>
            <a:endParaRPr lang="en-US" dirty="0"/>
          </a:p>
        </p:txBody>
      </p:sp>
      <p:sp>
        <p:nvSpPr>
          <p:cNvPr id="5" name="Text Placeholder 4"/>
          <p:cNvSpPr>
            <a:spLocks noGrp="1"/>
          </p:cNvSpPr>
          <p:nvPr>
            <p:ph type="body" sz="quarter" idx="10"/>
          </p:nvPr>
        </p:nvSpPr>
        <p:spPr/>
        <p:txBody>
          <a:bodyPr/>
          <a:lstStyle/>
          <a:p>
            <a:r>
              <a:rPr lang="en-US" dirty="0" smtClean="0"/>
              <a:t>CALIPSO Cross-Cutting</a:t>
            </a:r>
            <a:endParaRPr lang="en-US" dirty="0"/>
          </a:p>
        </p:txBody>
      </p:sp>
      <p:sp>
        <p:nvSpPr>
          <p:cNvPr id="9" name="Text Placeholder 16"/>
          <p:cNvSpPr txBox="1">
            <a:spLocks/>
          </p:cNvSpPr>
          <p:nvPr/>
        </p:nvSpPr>
        <p:spPr>
          <a:xfrm>
            <a:off x="6472947" y="31671061"/>
            <a:ext cx="481772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CALIPSO Crossing Cutting II</a:t>
            </a:r>
          </a:p>
          <a:p>
            <a:r>
              <a:rPr lang="en-US" dirty="0" smtClean="0"/>
              <a:t>Left: Nathan Qian</a:t>
            </a:r>
          </a:p>
          <a:p>
            <a:r>
              <a:rPr lang="en-US" dirty="0" smtClean="0"/>
              <a:t>Right: Grant Mercer (Team Lead)</a:t>
            </a:r>
          </a:p>
        </p:txBody>
      </p:sp>
      <p:sp>
        <p:nvSpPr>
          <p:cNvPr id="12" name="Text Placeholder 16"/>
          <p:cNvSpPr txBox="1">
            <a:spLocks/>
          </p:cNvSpPr>
          <p:nvPr/>
        </p:nvSpPr>
        <p:spPr>
          <a:xfrm>
            <a:off x="18288000" y="2253388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VOCAL allows Earth scientists to better identify, analyze, and track the characteristics of aerosols.</a:t>
            </a:r>
          </a:p>
          <a:p>
            <a:pPr marL="347663" indent="-347663"/>
            <a:r>
              <a:rPr lang="en-US" dirty="0" smtClean="0"/>
              <a:t>The new tool will enable researchers to work on collaborative efforts.</a:t>
            </a:r>
          </a:p>
          <a:p>
            <a:pPr marL="347663" indent="-347663"/>
            <a:r>
              <a:rPr lang="en-US" dirty="0" smtClean="0"/>
              <a:t>With these features, VOCAL will help scientists better understand how aerosols affect global climate systems and human health.</a:t>
            </a:r>
          </a:p>
        </p:txBody>
      </p:sp>
      <p:sp>
        <p:nvSpPr>
          <p:cNvPr id="14" name="Text Placeholder 16"/>
          <p:cNvSpPr txBox="1">
            <a:spLocks/>
          </p:cNvSpPr>
          <p:nvPr/>
        </p:nvSpPr>
        <p:spPr>
          <a:xfrm>
            <a:off x="18272029" y="20605466"/>
            <a:ext cx="8245570" cy="112051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Cloud-Aerosol Lidar and Infrared Satellite Observation (CALIPSO)</a:t>
            </a:r>
          </a:p>
        </p:txBody>
      </p:sp>
      <p:sp>
        <p:nvSpPr>
          <p:cNvPr id="6" name="Text Placeholder 16"/>
          <p:cNvSpPr txBox="1">
            <a:spLocks/>
          </p:cNvSpPr>
          <p:nvPr/>
        </p:nvSpPr>
        <p:spPr>
          <a:xfrm>
            <a:off x="914400" y="6243411"/>
            <a:ext cx="16916400" cy="4692437"/>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The Cloud-Aerosol Lidar and Infrared Pathfinder Satellite Observation (CALIPSO) satellite is a NASA Earth observation that analyzes aerosol particles suspended in the Earth’s atmosphere. Researchers use visualized CALIPSO data to track the global distribution, dispersion, and source of aerosols. However, the current visualization tool for displaying CALIPSO data does not support needed features for tracking aerosols such as selecting areas of data and sharing those selected sections, making tracking specific airborne objects difficult for researchers. Adding these necessary features to the current CALIPSO visualization tool is difficult, as the tool is written in Interactive Data Language (IDL), a proprietary and obscure language , and writing additional features for the tool would require a specialized development team. For the 2015 summer term, our team is focused on the development of the </a:t>
            </a:r>
            <a:r>
              <a:rPr lang="en-US" i="1" dirty="0" smtClean="0"/>
              <a:t>Visualization of CALIPSO </a:t>
            </a:r>
            <a:r>
              <a:rPr lang="en-US" dirty="0" smtClean="0"/>
              <a:t>(VOCAL) Python program. VOCAL will serve as the successor to the current visualization tool for CALIPSO data. We will be building off the previous 2015 spring team’s work to implement a number of new features and offer new functionalities to Earth scientists to more easily identify the sources of aerosols and their impact on Earth’s climate.</a:t>
            </a:r>
            <a:endParaRPr lang="en-US" dirty="0"/>
          </a:p>
        </p:txBody>
      </p:sp>
      <p:sp>
        <p:nvSpPr>
          <p:cNvPr id="15" name="Text Placeholder 16"/>
          <p:cNvSpPr txBox="1">
            <a:spLocks/>
          </p:cNvSpPr>
          <p:nvPr/>
        </p:nvSpPr>
        <p:spPr>
          <a:xfrm>
            <a:off x="18288000" y="6243411"/>
            <a:ext cx="8229600" cy="5760720"/>
          </a:xfrm>
          <a:prstGeom prst="rect">
            <a:avLst/>
          </a:prstGeom>
          <a:noFill/>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an open source CALIPSO visualization tool</a:t>
            </a:r>
          </a:p>
          <a:p>
            <a:pPr marL="347663" indent="-347663"/>
            <a:r>
              <a:rPr lang="en-US" dirty="0" smtClean="0"/>
              <a:t>Help Earth scientists track and identify aerosols</a:t>
            </a:r>
          </a:p>
          <a:p>
            <a:pPr marL="347663" indent="-347663"/>
            <a:r>
              <a:rPr lang="en-US" dirty="0" smtClean="0"/>
              <a:t>Add data analysis and sharing features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104978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30095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42762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19161118"/>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8113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452681" y="278618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668910" y="3108375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3090162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Grant Mercer (Project Lead), Nathan Qian</a:t>
            </a:r>
          </a:p>
          <a:p>
            <a:r>
              <a:rPr lang="en-US" sz="2400" dirty="0" smtClean="0"/>
              <a:t>NASA DEVELOP National Program at NASA Langley Research Center</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5899" y="18105713"/>
            <a:ext cx="3689685" cy="2506935"/>
          </a:xfrm>
          <a:prstGeom prst="rect">
            <a:avLst/>
          </a:prstGeom>
        </p:spPr>
      </p:pic>
      <p:cxnSp>
        <p:nvCxnSpPr>
          <p:cNvPr id="19" name="Straight Connector 18"/>
          <p:cNvCxnSpPr/>
          <p:nvPr/>
        </p:nvCxnSpPr>
        <p:spPr>
          <a:xfrm flipV="1">
            <a:off x="10067540" y="13659851"/>
            <a:ext cx="0" cy="1035296"/>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56" idx="1"/>
          </p:cNvCxnSpPr>
          <p:nvPr/>
        </p:nvCxnSpPr>
        <p:spPr>
          <a:xfrm flipV="1">
            <a:off x="5029200" y="12563315"/>
            <a:ext cx="2190060" cy="27109"/>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0"/>
          </p:cNvCxnSpPr>
          <p:nvPr/>
        </p:nvCxnSpPr>
        <p:spPr>
          <a:xfrm flipH="1" flipV="1">
            <a:off x="13034511" y="11999874"/>
            <a:ext cx="2076964" cy="2717983"/>
          </a:xfrm>
          <a:prstGeom prst="line">
            <a:avLst/>
          </a:prstGeom>
          <a:ln w="63500">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2" idx="0"/>
          </p:cNvCxnSpPr>
          <p:nvPr/>
        </p:nvCxnSpPr>
        <p:spPr>
          <a:xfrm flipH="1">
            <a:off x="3970572" y="13550185"/>
            <a:ext cx="3248688" cy="1366233"/>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885690" y="16406559"/>
            <a:ext cx="11180" cy="1243371"/>
          </a:xfrm>
          <a:prstGeom prst="line">
            <a:avLst/>
          </a:prstGeom>
          <a:ln w="63500">
            <a:tailEnd type="diamond" w="lg" len="lg"/>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7924" y="10027549"/>
            <a:ext cx="9429751" cy="6286501"/>
          </a:xfrm>
          <a:prstGeom prst="rect">
            <a:avLst/>
          </a:prstGeom>
        </p:spPr>
      </p:pic>
      <p:cxnSp>
        <p:nvCxnSpPr>
          <p:cNvPr id="66" name="Straight Connector 65"/>
          <p:cNvCxnSpPr/>
          <p:nvPr/>
        </p:nvCxnSpPr>
        <p:spPr>
          <a:xfrm>
            <a:off x="13042047" y="17920036"/>
            <a:ext cx="1155032"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4321425" y="17086487"/>
            <a:ext cx="2002471" cy="1938992"/>
          </a:xfrm>
          <a:prstGeom prst="rect">
            <a:avLst/>
          </a:prstGeom>
          <a:noFill/>
        </p:spPr>
        <p:txBody>
          <a:bodyPr wrap="none" rtlCol="0">
            <a:spAutoFit/>
          </a:bodyPr>
          <a:lstStyle/>
          <a:p>
            <a:r>
              <a:rPr lang="en-US" sz="3600" b="1" dirty="0" smtClean="0"/>
              <a:t>Legend</a:t>
            </a:r>
          </a:p>
          <a:p>
            <a:r>
              <a:rPr lang="en-US" sz="2800" dirty="0" smtClean="0"/>
              <a:t>Association</a:t>
            </a:r>
          </a:p>
          <a:p>
            <a:r>
              <a:rPr lang="en-US" sz="2800" dirty="0" smtClean="0"/>
              <a:t>Aggregation</a:t>
            </a:r>
          </a:p>
          <a:p>
            <a:r>
              <a:rPr lang="en-US" sz="2800" dirty="0" smtClean="0"/>
              <a:t>Composition</a:t>
            </a:r>
            <a:endParaRPr lang="en-US" sz="2800" dirty="0"/>
          </a:p>
        </p:txBody>
      </p:sp>
      <p:cxnSp>
        <p:nvCxnSpPr>
          <p:cNvPr id="68" name="Straight Connector 67"/>
          <p:cNvCxnSpPr/>
          <p:nvPr/>
        </p:nvCxnSpPr>
        <p:spPr>
          <a:xfrm>
            <a:off x="13042047" y="18300424"/>
            <a:ext cx="1155032" cy="0"/>
          </a:xfrm>
          <a:prstGeom prst="line">
            <a:avLst/>
          </a:prstGeom>
          <a:ln w="63500">
            <a:solidFill>
              <a:schemeClr val="bg1">
                <a:lumMod val="50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042047" y="18766222"/>
            <a:ext cx="1155032" cy="0"/>
          </a:xfrm>
          <a:prstGeom prst="line">
            <a:avLst/>
          </a:prstGeom>
          <a:ln w="63500">
            <a:headEnd type="diamond"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8467" y="20078574"/>
            <a:ext cx="8917452" cy="526477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8910" y="20078574"/>
            <a:ext cx="6237806" cy="5264778"/>
          </a:xfrm>
          <a:prstGeom prst="rect">
            <a:avLst/>
          </a:prstGeom>
        </p:spPr>
      </p:pic>
      <p:sp>
        <p:nvSpPr>
          <p:cNvPr id="42" name="Text Placeholder 4"/>
          <p:cNvSpPr txBox="1">
            <a:spLocks/>
          </p:cNvSpPr>
          <p:nvPr/>
        </p:nvSpPr>
        <p:spPr>
          <a:xfrm>
            <a:off x="18321986" y="16262657"/>
            <a:ext cx="3655698" cy="558353"/>
          </a:xfrm>
          <a:prstGeom prst="rect">
            <a:avLst/>
          </a:prstGeom>
        </p:spPr>
        <p:txBody>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CALIPSO Image Viewer</a:t>
            </a:r>
            <a:endParaRPr lang="en-US" sz="2800" dirty="0"/>
          </a:p>
        </p:txBody>
      </p:sp>
      <p:sp>
        <p:nvSpPr>
          <p:cNvPr id="43" name="Text Placeholder 16"/>
          <p:cNvSpPr txBox="1">
            <a:spLocks/>
          </p:cNvSpPr>
          <p:nvPr/>
        </p:nvSpPr>
        <p:spPr>
          <a:xfrm>
            <a:off x="18436710" y="28724230"/>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CALIPSO Health and Air Quality LaRC Spring 2015</a:t>
            </a:r>
          </a:p>
          <a:p>
            <a:pPr marL="347663" indent="-347663"/>
            <a:r>
              <a:rPr lang="en-US" dirty="0" smtClean="0"/>
              <a:t>Jordan Vaa (Team Lead)</a:t>
            </a:r>
          </a:p>
          <a:p>
            <a:pPr marL="347663" indent="-347663"/>
            <a:r>
              <a:rPr lang="en-US" dirty="0" smtClean="0"/>
              <a:t>Ashna Aggarwal</a:t>
            </a:r>
          </a:p>
          <a:p>
            <a:pPr marL="347663" indent="-347663"/>
            <a:r>
              <a:rPr lang="en-US" dirty="0" smtClean="0"/>
              <a:t>Courtney Duquette</a:t>
            </a:r>
          </a:p>
          <a:p>
            <a:pPr marL="0" indent="0">
              <a:buNone/>
            </a:pPr>
            <a:r>
              <a:rPr lang="en-US" dirty="0" smtClean="0"/>
              <a:t>CALIPSO Science Team</a:t>
            </a:r>
          </a:p>
          <a:p>
            <a:pPr marL="347663" indent="-347663"/>
            <a:r>
              <a:rPr lang="en-US" dirty="0" smtClean="0"/>
              <a:t>Dr. Charles Trepte</a:t>
            </a:r>
          </a:p>
          <a:p>
            <a:pPr marL="347663" indent="-347663"/>
            <a:r>
              <a:rPr lang="en-US" dirty="0" smtClean="0"/>
              <a:t>Dr. Amber Soja</a:t>
            </a:r>
          </a:p>
          <a:p>
            <a:pPr marL="0" indent="0">
              <a:buNone/>
            </a:pPr>
            <a:r>
              <a:rPr lang="en-US" dirty="0" smtClean="0"/>
              <a:t>NASA DEVELOP National Program</a:t>
            </a:r>
          </a:p>
          <a:p>
            <a:pPr marL="347663" indent="-347663"/>
            <a:r>
              <a:rPr lang="en-US" dirty="0" smtClean="0"/>
              <a:t>Jeffry Ely</a:t>
            </a:r>
          </a:p>
          <a:p>
            <a:pPr marL="347663" indent="-347663"/>
            <a:r>
              <a:rPr lang="en-US" dirty="0" smtClean="0"/>
              <a:t>Dr. Kenton Ross</a:t>
            </a:r>
          </a:p>
        </p:txBody>
      </p:sp>
      <p:sp>
        <p:nvSpPr>
          <p:cNvPr id="44" name="Text Placeholder 16"/>
          <p:cNvSpPr txBox="1">
            <a:spLocks/>
          </p:cNvSpPr>
          <p:nvPr/>
        </p:nvSpPr>
        <p:spPr>
          <a:xfrm>
            <a:off x="11668910" y="3189269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CALIPSO Science Team</a:t>
            </a:r>
          </a:p>
          <a:p>
            <a:pPr marL="347663" indent="-347663"/>
            <a:r>
              <a:rPr lang="en-US" dirty="0" smtClean="0"/>
              <a:t>Dr. Charles Trepte</a:t>
            </a:r>
          </a:p>
          <a:p>
            <a:pPr marL="347663" indent="-347663"/>
            <a:r>
              <a:rPr lang="en-US" dirty="0" smtClean="0"/>
              <a:t>Dr. Amber Soja</a:t>
            </a:r>
          </a:p>
        </p:txBody>
      </p:sp>
      <p:sp>
        <p:nvSpPr>
          <p:cNvPr id="51" name="Text Placeholder 16"/>
          <p:cNvSpPr txBox="1">
            <a:spLocks/>
          </p:cNvSpPr>
          <p:nvPr/>
        </p:nvSpPr>
        <p:spPr>
          <a:xfrm>
            <a:off x="13055871" y="14717857"/>
            <a:ext cx="4111208" cy="1320646"/>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Shape Reader</a:t>
            </a:r>
          </a:p>
          <a:p>
            <a:pPr marL="347663" indent="-347663"/>
            <a:r>
              <a:rPr lang="en-US" dirty="0" smtClean="0"/>
              <a:t>Reads shapes from JSON</a:t>
            </a:r>
          </a:p>
        </p:txBody>
      </p:sp>
      <p:sp>
        <p:nvSpPr>
          <p:cNvPr id="52" name="Text Placeholder 16"/>
          <p:cNvSpPr txBox="1">
            <a:spLocks/>
          </p:cNvSpPr>
          <p:nvPr/>
        </p:nvSpPr>
        <p:spPr>
          <a:xfrm>
            <a:off x="1286047" y="14916418"/>
            <a:ext cx="5369050" cy="1321523"/>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DatabaseManager</a:t>
            </a:r>
          </a:p>
          <a:p>
            <a:pPr marL="347663" indent="-347663"/>
            <a:r>
              <a:rPr lang="en-US" dirty="0" smtClean="0"/>
              <a:t>Creates and maintains the database</a:t>
            </a:r>
          </a:p>
        </p:txBody>
      </p:sp>
      <p:sp>
        <p:nvSpPr>
          <p:cNvPr id="53" name="Text Placeholder 16"/>
          <p:cNvSpPr txBox="1">
            <a:spLocks/>
          </p:cNvSpPr>
          <p:nvPr/>
        </p:nvSpPr>
        <p:spPr>
          <a:xfrm>
            <a:off x="8221837" y="14695147"/>
            <a:ext cx="3691406" cy="1890604"/>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Shape</a:t>
            </a:r>
          </a:p>
          <a:p>
            <a:pPr marL="347663" indent="-347663"/>
            <a:r>
              <a:rPr lang="en-US" dirty="0" smtClean="0"/>
              <a:t>Draws shape</a:t>
            </a:r>
          </a:p>
          <a:p>
            <a:pPr marL="347663" indent="-347663"/>
            <a:r>
              <a:rPr lang="en-US" dirty="0" smtClean="0"/>
              <a:t>Stores shapes’ internals</a:t>
            </a:r>
          </a:p>
        </p:txBody>
      </p:sp>
      <p:sp>
        <p:nvSpPr>
          <p:cNvPr id="54" name="Text Placeholder 16"/>
          <p:cNvSpPr txBox="1">
            <a:spLocks/>
          </p:cNvSpPr>
          <p:nvPr/>
        </p:nvSpPr>
        <p:spPr>
          <a:xfrm>
            <a:off x="1286047" y="17583938"/>
            <a:ext cx="5341401" cy="1340391"/>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DatabasePolygon</a:t>
            </a:r>
          </a:p>
          <a:p>
            <a:pPr marL="347663" indent="-347663"/>
            <a:r>
              <a:rPr lang="en-US" dirty="0" smtClean="0"/>
              <a:t>Converts shape into database entry</a:t>
            </a:r>
          </a:p>
        </p:txBody>
      </p:sp>
      <p:sp>
        <p:nvSpPr>
          <p:cNvPr id="56" name="Text Placeholder 16"/>
          <p:cNvSpPr txBox="1">
            <a:spLocks/>
          </p:cNvSpPr>
          <p:nvPr/>
        </p:nvSpPr>
        <p:spPr>
          <a:xfrm>
            <a:off x="7219260" y="11596287"/>
            <a:ext cx="5582841" cy="1934055"/>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ShapeManager</a:t>
            </a:r>
          </a:p>
          <a:p>
            <a:pPr marL="347663" indent="-347663"/>
            <a:r>
              <a:rPr lang="en-US" dirty="0" smtClean="0"/>
              <a:t>Holds lists of Shapes</a:t>
            </a:r>
          </a:p>
          <a:p>
            <a:pPr marL="347663" indent="-347663"/>
            <a:r>
              <a:rPr lang="en-US" dirty="0" smtClean="0"/>
              <a:t>Handles shape manipulation requests</a:t>
            </a:r>
          </a:p>
        </p:txBody>
      </p:sp>
      <p:sp>
        <p:nvSpPr>
          <p:cNvPr id="57" name="Text Placeholder 16"/>
          <p:cNvSpPr txBox="1">
            <a:spLocks/>
          </p:cNvSpPr>
          <p:nvPr/>
        </p:nvSpPr>
        <p:spPr>
          <a:xfrm>
            <a:off x="1818629" y="11922544"/>
            <a:ext cx="3071956" cy="1302121"/>
          </a:xfrm>
          <a:prstGeom prst="rect">
            <a:avLst/>
          </a:prstGeom>
          <a:ln>
            <a:solidFill>
              <a:schemeClr val="accent1"/>
            </a:solid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3600" dirty="0" smtClean="0"/>
              <a:t>Calipso</a:t>
            </a:r>
          </a:p>
          <a:p>
            <a:pPr marL="347663" indent="-347663"/>
            <a:r>
              <a:rPr lang="en-US" dirty="0" smtClean="0"/>
              <a:t>Displays Interface</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3218" y="25856114"/>
            <a:ext cx="10058400" cy="4823326"/>
          </a:xfrm>
          <a:prstGeom prst="rect">
            <a:avLst/>
          </a:prstGeom>
        </p:spPr>
      </p:pic>
      <p:sp>
        <p:nvSpPr>
          <p:cNvPr id="45" name="Text Placeholder 16"/>
          <p:cNvSpPr txBox="1">
            <a:spLocks/>
          </p:cNvSpPr>
          <p:nvPr/>
        </p:nvSpPr>
        <p:spPr>
          <a:xfrm>
            <a:off x="11802902" y="25974403"/>
            <a:ext cx="6209846" cy="40082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b="1" dirty="0" smtClean="0"/>
              <a:t>Caption</a:t>
            </a:r>
            <a:endParaRPr lang="en-US" sz="2800" dirty="0"/>
          </a:p>
          <a:p>
            <a:r>
              <a:rPr lang="en-US" sz="2800" dirty="0" smtClean="0"/>
              <a:t>Top Left: A sample of features.</a:t>
            </a:r>
          </a:p>
          <a:p>
            <a:r>
              <a:rPr lang="en-US" sz="2800" dirty="0" smtClean="0"/>
              <a:t>Top: A graphical overview of VOCAL’s development.</a:t>
            </a:r>
          </a:p>
          <a:p>
            <a:r>
              <a:rPr lang="en-US" sz="2800" dirty="0" smtClean="0"/>
              <a:t>Left: The shape data subview, showing the data bounded by the shape.</a:t>
            </a:r>
            <a:endParaRPr lang="en-US" sz="3600" dirty="0" smtClean="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601" y="31702420"/>
            <a:ext cx="5412944" cy="3044780"/>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15">
      <a:dk1>
        <a:srgbClr val="767171"/>
      </a:dk1>
      <a:lt1>
        <a:srgbClr val="FFFFFF"/>
      </a:lt1>
      <a:dk2>
        <a:srgbClr val="767171"/>
      </a:dk2>
      <a:lt2>
        <a:srgbClr val="FFFFFF"/>
      </a:lt2>
      <a:accent1>
        <a:srgbClr val="E97845"/>
      </a:accent1>
      <a:accent2>
        <a:srgbClr val="F19C58"/>
      </a:accent2>
      <a:accent3>
        <a:srgbClr val="FEC36E"/>
      </a:accent3>
      <a:accent4>
        <a:srgbClr val="517FAB"/>
      </a:accent4>
      <a:accent5>
        <a:srgbClr val="4D999E"/>
      </a:accent5>
      <a:accent6>
        <a:srgbClr val="4BB18B"/>
      </a:accent6>
      <a:hlink>
        <a:srgbClr val="E97845"/>
      </a:hlink>
      <a:folHlink>
        <a:srgbClr val="E97845"/>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2187</TotalTime>
  <Words>380</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Qian, Nathan T. (LARC-E3)[SSAI DEVELOP]</cp:lastModifiedBy>
  <cp:revision>103</cp:revision>
  <dcterms:created xsi:type="dcterms:W3CDTF">2015-06-02T14:58:58Z</dcterms:created>
  <dcterms:modified xsi:type="dcterms:W3CDTF">2015-07-22T19:21:21Z</dcterms:modified>
</cp:coreProperties>
</file>