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media/image8.gif" ContentType="image/gif"/>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75" r:id="rId2"/>
    <p:sldId id="286" r:id="rId3"/>
    <p:sldId id="287" r:id="rId4"/>
    <p:sldId id="288" r:id="rId5"/>
    <p:sldId id="292" r:id="rId6"/>
    <p:sldId id="290" r:id="rId7"/>
    <p:sldId id="291" r:id="rId8"/>
    <p:sldId id="285"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77885" autoAdjust="0"/>
  </p:normalViewPr>
  <p:slideViewPr>
    <p:cSldViewPr snapToGrid="0">
      <p:cViewPr varScale="1">
        <p:scale>
          <a:sx n="160" d="100"/>
          <a:sy n="160" d="100"/>
        </p:scale>
        <p:origin x="-1760" y="-10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commentAuthors" Target="commentAuthors.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D0C51-108F-F645-A6A2-18A9FA4652A8}"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E02F15BE-8299-8943-928C-099142E0FE21}">
      <dgm:prSet phldrT="[Text]" custT="1"/>
      <dgm:spPr/>
      <dgm:t>
        <a:bodyPr/>
        <a:lstStyle/>
        <a:p>
          <a:r>
            <a:rPr lang="en-US" sz="1200" dirty="0" smtClean="0"/>
            <a:t>Data Request </a:t>
          </a:r>
          <a:endParaRPr lang="en-US" sz="1200" dirty="0"/>
        </a:p>
      </dgm:t>
    </dgm:pt>
    <dgm:pt modelId="{5932C9E5-C343-9549-B45A-366641FBD010}" type="parTrans" cxnId="{086D8EFA-A790-A741-9192-72DF2611139C}">
      <dgm:prSet/>
      <dgm:spPr/>
      <dgm:t>
        <a:bodyPr/>
        <a:lstStyle/>
        <a:p>
          <a:endParaRPr lang="en-US"/>
        </a:p>
      </dgm:t>
    </dgm:pt>
    <dgm:pt modelId="{D6AF144D-E3C9-A346-BCE2-DB74FD7455CF}" type="sibTrans" cxnId="{086D8EFA-A790-A741-9192-72DF2611139C}">
      <dgm:prSet/>
      <dgm:spPr/>
      <dgm:t>
        <a:bodyPr/>
        <a:lstStyle/>
        <a:p>
          <a:endParaRPr lang="en-US"/>
        </a:p>
      </dgm:t>
    </dgm:pt>
    <dgm:pt modelId="{1F8723C0-8617-F440-8910-103573A232E8}">
      <dgm:prSet phldrT="[Text]" custT="1"/>
      <dgm:spPr/>
      <dgm:t>
        <a:bodyPr/>
        <a:lstStyle/>
        <a:p>
          <a:r>
            <a:rPr lang="en-US" sz="1200" dirty="0" smtClean="0"/>
            <a:t>Pre-Processing</a:t>
          </a:r>
          <a:endParaRPr lang="en-US" sz="1200" dirty="0"/>
        </a:p>
      </dgm:t>
    </dgm:pt>
    <dgm:pt modelId="{9F6FDEC2-9075-264D-9362-01E13B1BA24B}" type="parTrans" cxnId="{E8C12204-F5A8-1242-AEFD-2D20FE5B3123}">
      <dgm:prSet/>
      <dgm:spPr/>
      <dgm:t>
        <a:bodyPr/>
        <a:lstStyle/>
        <a:p>
          <a:endParaRPr lang="en-US"/>
        </a:p>
      </dgm:t>
    </dgm:pt>
    <dgm:pt modelId="{0B187307-CC02-E946-8032-497989E54EF8}" type="sibTrans" cxnId="{E8C12204-F5A8-1242-AEFD-2D20FE5B3123}">
      <dgm:prSet/>
      <dgm:spPr/>
      <dgm:t>
        <a:bodyPr/>
        <a:lstStyle/>
        <a:p>
          <a:endParaRPr lang="en-US"/>
        </a:p>
      </dgm:t>
    </dgm:pt>
    <dgm:pt modelId="{3F76CF93-B031-B646-819E-E3AAB4F0070E}">
      <dgm:prSet phldrT="[Text]" custT="1"/>
      <dgm:spPr/>
      <dgm:t>
        <a:bodyPr/>
        <a:lstStyle/>
        <a:p>
          <a:r>
            <a:rPr lang="en-US" sz="1200" dirty="0" smtClean="0"/>
            <a:t>Post-Processing</a:t>
          </a:r>
          <a:endParaRPr lang="en-US" sz="1200" dirty="0"/>
        </a:p>
      </dgm:t>
    </dgm:pt>
    <dgm:pt modelId="{86EB1506-791D-1B4B-A6F3-233EEE31AE2C}" type="parTrans" cxnId="{4812EDB0-214F-9B41-BDBA-D27DF86BCA88}">
      <dgm:prSet/>
      <dgm:spPr/>
      <dgm:t>
        <a:bodyPr/>
        <a:lstStyle/>
        <a:p>
          <a:endParaRPr lang="en-US"/>
        </a:p>
      </dgm:t>
    </dgm:pt>
    <dgm:pt modelId="{58165C97-799A-3041-9720-A8AFA63879D0}" type="sibTrans" cxnId="{4812EDB0-214F-9B41-BDBA-D27DF86BCA88}">
      <dgm:prSet/>
      <dgm:spPr/>
      <dgm:t>
        <a:bodyPr/>
        <a:lstStyle/>
        <a:p>
          <a:endParaRPr lang="en-US"/>
        </a:p>
      </dgm:t>
    </dgm:pt>
    <dgm:pt modelId="{7B2E497C-AFC5-6C4B-ADEF-BC3DE85D7BDA}">
      <dgm:prSet phldrT="[Text]" custT="1"/>
      <dgm:spPr/>
      <dgm:t>
        <a:bodyPr/>
        <a:lstStyle/>
        <a:p>
          <a:r>
            <a:rPr lang="en-US" sz="1200" dirty="0" smtClean="0"/>
            <a:t>Web Interface</a:t>
          </a:r>
          <a:endParaRPr lang="en-US" sz="1200" dirty="0"/>
        </a:p>
      </dgm:t>
    </dgm:pt>
    <dgm:pt modelId="{42A13D75-24AC-B44F-AEBB-7A9BB51D7A7A}" type="parTrans" cxnId="{6B15D95B-5BDA-E14A-A7AD-1B5FE2F36AEB}">
      <dgm:prSet/>
      <dgm:spPr/>
      <dgm:t>
        <a:bodyPr/>
        <a:lstStyle/>
        <a:p>
          <a:endParaRPr lang="en-US"/>
        </a:p>
      </dgm:t>
    </dgm:pt>
    <dgm:pt modelId="{58196239-3D73-AC41-876F-82CCA46F767C}" type="sibTrans" cxnId="{6B15D95B-5BDA-E14A-A7AD-1B5FE2F36AEB}">
      <dgm:prSet/>
      <dgm:spPr/>
      <dgm:t>
        <a:bodyPr/>
        <a:lstStyle/>
        <a:p>
          <a:endParaRPr lang="en-US"/>
        </a:p>
      </dgm:t>
    </dgm:pt>
    <dgm:pt modelId="{3B8A3357-B10C-2741-A5D4-0E5F4172C824}">
      <dgm:prSet phldrT="[Text]" custT="1"/>
      <dgm:spPr/>
      <dgm:t>
        <a:bodyPr/>
        <a:lstStyle/>
        <a:p>
          <a:r>
            <a:rPr lang="en-US" sz="1200" dirty="0" smtClean="0"/>
            <a:t>Data Acquisition</a:t>
          </a:r>
          <a:endParaRPr lang="en-US" sz="1200" dirty="0"/>
        </a:p>
      </dgm:t>
    </dgm:pt>
    <dgm:pt modelId="{5341F179-7DBE-EB40-98F8-871B01E59212}" type="parTrans" cxnId="{53EDD0B6-C02A-8844-AADE-E9156B27F36C}">
      <dgm:prSet/>
      <dgm:spPr/>
      <dgm:t>
        <a:bodyPr/>
        <a:lstStyle/>
        <a:p>
          <a:endParaRPr lang="en-US"/>
        </a:p>
      </dgm:t>
    </dgm:pt>
    <dgm:pt modelId="{470D92CE-AEC5-914C-A557-6C411DEB7456}" type="sibTrans" cxnId="{53EDD0B6-C02A-8844-AADE-E9156B27F36C}">
      <dgm:prSet/>
      <dgm:spPr/>
      <dgm:t>
        <a:bodyPr/>
        <a:lstStyle/>
        <a:p>
          <a:endParaRPr lang="en-US"/>
        </a:p>
      </dgm:t>
    </dgm:pt>
    <dgm:pt modelId="{EE1957C2-A914-D34D-81F9-70E0A97BE26C}">
      <dgm:prSet phldrT="[Text]" custT="1"/>
      <dgm:spPr/>
      <dgm:t>
        <a:bodyPr/>
        <a:lstStyle/>
        <a:p>
          <a:r>
            <a:rPr lang="en-US" sz="1200" dirty="0" smtClean="0"/>
            <a:t>PT-JPL ET Model</a:t>
          </a:r>
          <a:endParaRPr lang="en-US" sz="1200" dirty="0"/>
        </a:p>
      </dgm:t>
    </dgm:pt>
    <dgm:pt modelId="{7BF7E0B0-BBAC-694D-9C19-8E5A6E43E546}" type="sibTrans" cxnId="{392E2D47-DAE6-F340-8084-FEC6F5194A55}">
      <dgm:prSet/>
      <dgm:spPr/>
      <dgm:t>
        <a:bodyPr/>
        <a:lstStyle/>
        <a:p>
          <a:endParaRPr lang="en-US"/>
        </a:p>
      </dgm:t>
    </dgm:pt>
    <dgm:pt modelId="{20C6E07E-3B1A-9045-A08E-E7E265112731}" type="parTrans" cxnId="{392E2D47-DAE6-F340-8084-FEC6F5194A55}">
      <dgm:prSet/>
      <dgm:spPr/>
      <dgm:t>
        <a:bodyPr/>
        <a:lstStyle/>
        <a:p>
          <a:endParaRPr lang="en-US"/>
        </a:p>
      </dgm:t>
    </dgm:pt>
    <dgm:pt modelId="{48941FB1-CAA8-5B4A-8977-5462836D92EB}" type="pres">
      <dgm:prSet presAssocID="{561D0C51-108F-F645-A6A2-18A9FA4652A8}" presName="cycle" presStyleCnt="0">
        <dgm:presLayoutVars>
          <dgm:dir/>
          <dgm:resizeHandles val="exact"/>
        </dgm:presLayoutVars>
      </dgm:prSet>
      <dgm:spPr/>
    </dgm:pt>
    <dgm:pt modelId="{E325333C-0ABC-5D4B-B6B8-B987D05B6B3E}" type="pres">
      <dgm:prSet presAssocID="{E02F15BE-8299-8943-928C-099142E0FE21}" presName="node" presStyleLbl="node1" presStyleIdx="0" presStyleCnt="6">
        <dgm:presLayoutVars>
          <dgm:bulletEnabled val="1"/>
        </dgm:presLayoutVars>
      </dgm:prSet>
      <dgm:spPr/>
      <dgm:t>
        <a:bodyPr/>
        <a:lstStyle/>
        <a:p>
          <a:endParaRPr lang="en-US"/>
        </a:p>
      </dgm:t>
    </dgm:pt>
    <dgm:pt modelId="{D1C74E19-97AC-FC4D-8E43-2661A9FB6661}" type="pres">
      <dgm:prSet presAssocID="{E02F15BE-8299-8943-928C-099142E0FE21}" presName="spNode" presStyleCnt="0"/>
      <dgm:spPr/>
    </dgm:pt>
    <dgm:pt modelId="{04382A86-2868-2D4C-B311-0D60959E8851}" type="pres">
      <dgm:prSet presAssocID="{D6AF144D-E3C9-A346-BCE2-DB74FD7455CF}" presName="sibTrans" presStyleLbl="sibTrans1D1" presStyleIdx="0" presStyleCnt="6"/>
      <dgm:spPr/>
    </dgm:pt>
    <dgm:pt modelId="{DB908012-898B-3642-898E-6CC58053A85D}" type="pres">
      <dgm:prSet presAssocID="{3B8A3357-B10C-2741-A5D4-0E5F4172C824}" presName="node" presStyleLbl="node1" presStyleIdx="1" presStyleCnt="6">
        <dgm:presLayoutVars>
          <dgm:bulletEnabled val="1"/>
        </dgm:presLayoutVars>
      </dgm:prSet>
      <dgm:spPr/>
      <dgm:t>
        <a:bodyPr/>
        <a:lstStyle/>
        <a:p>
          <a:endParaRPr lang="en-US"/>
        </a:p>
      </dgm:t>
    </dgm:pt>
    <dgm:pt modelId="{75C8A72B-CB15-3E47-BB46-B3F1FEE0BA1A}" type="pres">
      <dgm:prSet presAssocID="{3B8A3357-B10C-2741-A5D4-0E5F4172C824}" presName="spNode" presStyleCnt="0"/>
      <dgm:spPr/>
    </dgm:pt>
    <dgm:pt modelId="{EFD117E1-74F3-794B-A3D3-F7ADA924B278}" type="pres">
      <dgm:prSet presAssocID="{470D92CE-AEC5-914C-A557-6C411DEB7456}" presName="sibTrans" presStyleLbl="sibTrans1D1" presStyleIdx="1" presStyleCnt="6"/>
      <dgm:spPr/>
    </dgm:pt>
    <dgm:pt modelId="{E67EA51F-7F01-624E-91EE-866DBF7948F6}" type="pres">
      <dgm:prSet presAssocID="{1F8723C0-8617-F440-8910-103573A232E8}" presName="node" presStyleLbl="node1" presStyleIdx="2" presStyleCnt="6">
        <dgm:presLayoutVars>
          <dgm:bulletEnabled val="1"/>
        </dgm:presLayoutVars>
      </dgm:prSet>
      <dgm:spPr/>
      <dgm:t>
        <a:bodyPr/>
        <a:lstStyle/>
        <a:p>
          <a:endParaRPr lang="en-US"/>
        </a:p>
      </dgm:t>
    </dgm:pt>
    <dgm:pt modelId="{8BBC1BD1-26EC-A94E-9B76-474B9E688DD4}" type="pres">
      <dgm:prSet presAssocID="{1F8723C0-8617-F440-8910-103573A232E8}" presName="spNode" presStyleCnt="0"/>
      <dgm:spPr/>
    </dgm:pt>
    <dgm:pt modelId="{194FC407-8C90-ED4E-A75D-2B722D2DDD82}" type="pres">
      <dgm:prSet presAssocID="{0B187307-CC02-E946-8032-497989E54EF8}" presName="sibTrans" presStyleLbl="sibTrans1D1" presStyleIdx="2" presStyleCnt="6"/>
      <dgm:spPr/>
    </dgm:pt>
    <dgm:pt modelId="{14E35F7E-B91A-5348-A327-D9C79F685A83}" type="pres">
      <dgm:prSet presAssocID="{EE1957C2-A914-D34D-81F9-70E0A97BE26C}" presName="node" presStyleLbl="node1" presStyleIdx="3" presStyleCnt="6">
        <dgm:presLayoutVars>
          <dgm:bulletEnabled val="1"/>
        </dgm:presLayoutVars>
      </dgm:prSet>
      <dgm:spPr/>
      <dgm:t>
        <a:bodyPr/>
        <a:lstStyle/>
        <a:p>
          <a:endParaRPr lang="en-US"/>
        </a:p>
      </dgm:t>
    </dgm:pt>
    <dgm:pt modelId="{02AD6752-AAB2-BD4D-82A2-D48C5C920AB9}" type="pres">
      <dgm:prSet presAssocID="{EE1957C2-A914-D34D-81F9-70E0A97BE26C}" presName="spNode" presStyleCnt="0"/>
      <dgm:spPr/>
    </dgm:pt>
    <dgm:pt modelId="{CAB5774A-8F97-2542-B17D-BFEC37084D47}" type="pres">
      <dgm:prSet presAssocID="{7BF7E0B0-BBAC-694D-9C19-8E5A6E43E546}" presName="sibTrans" presStyleLbl="sibTrans1D1" presStyleIdx="3" presStyleCnt="6"/>
      <dgm:spPr/>
    </dgm:pt>
    <dgm:pt modelId="{41826DAD-D9BA-A249-B2C1-E0807659D8DB}" type="pres">
      <dgm:prSet presAssocID="{3F76CF93-B031-B646-819E-E3AAB4F0070E}" presName="node" presStyleLbl="node1" presStyleIdx="4" presStyleCnt="6">
        <dgm:presLayoutVars>
          <dgm:bulletEnabled val="1"/>
        </dgm:presLayoutVars>
      </dgm:prSet>
      <dgm:spPr/>
      <dgm:t>
        <a:bodyPr/>
        <a:lstStyle/>
        <a:p>
          <a:endParaRPr lang="en-US"/>
        </a:p>
      </dgm:t>
    </dgm:pt>
    <dgm:pt modelId="{30CFC290-E19F-1F43-A054-1CCA06905F6E}" type="pres">
      <dgm:prSet presAssocID="{3F76CF93-B031-B646-819E-E3AAB4F0070E}" presName="spNode" presStyleCnt="0"/>
      <dgm:spPr/>
    </dgm:pt>
    <dgm:pt modelId="{3F7020B9-43F1-5648-9CA7-93A53FC13DCC}" type="pres">
      <dgm:prSet presAssocID="{58165C97-799A-3041-9720-A8AFA63879D0}" presName="sibTrans" presStyleLbl="sibTrans1D1" presStyleIdx="4" presStyleCnt="6"/>
      <dgm:spPr/>
    </dgm:pt>
    <dgm:pt modelId="{12540CAF-8293-1340-8AC5-695988BC26D0}" type="pres">
      <dgm:prSet presAssocID="{7B2E497C-AFC5-6C4B-ADEF-BC3DE85D7BDA}" presName="node" presStyleLbl="node1" presStyleIdx="5" presStyleCnt="6">
        <dgm:presLayoutVars>
          <dgm:bulletEnabled val="1"/>
        </dgm:presLayoutVars>
      </dgm:prSet>
      <dgm:spPr/>
      <dgm:t>
        <a:bodyPr/>
        <a:lstStyle/>
        <a:p>
          <a:endParaRPr lang="en-US"/>
        </a:p>
      </dgm:t>
    </dgm:pt>
    <dgm:pt modelId="{D6A36C25-4D72-3F4B-82BE-378BDEE9E95C}" type="pres">
      <dgm:prSet presAssocID="{7B2E497C-AFC5-6C4B-ADEF-BC3DE85D7BDA}" presName="spNode" presStyleCnt="0"/>
      <dgm:spPr/>
    </dgm:pt>
    <dgm:pt modelId="{2519A754-DCEC-8C42-9952-802F67B74DEA}" type="pres">
      <dgm:prSet presAssocID="{58196239-3D73-AC41-876F-82CCA46F767C}" presName="sibTrans" presStyleLbl="sibTrans1D1" presStyleIdx="5" presStyleCnt="6"/>
      <dgm:spPr/>
    </dgm:pt>
  </dgm:ptLst>
  <dgm:cxnLst>
    <dgm:cxn modelId="{E8C12204-F5A8-1242-AEFD-2D20FE5B3123}" srcId="{561D0C51-108F-F645-A6A2-18A9FA4652A8}" destId="{1F8723C0-8617-F440-8910-103573A232E8}" srcOrd="2" destOrd="0" parTransId="{9F6FDEC2-9075-264D-9362-01E13B1BA24B}" sibTransId="{0B187307-CC02-E946-8032-497989E54EF8}"/>
    <dgm:cxn modelId="{DD7A3F41-C4CA-B54D-8FF2-CC5C3F2DC295}" type="presOf" srcId="{58196239-3D73-AC41-876F-82CCA46F767C}" destId="{2519A754-DCEC-8C42-9952-802F67B74DEA}" srcOrd="0" destOrd="0" presId="urn:microsoft.com/office/officeart/2005/8/layout/cycle5"/>
    <dgm:cxn modelId="{AD59D369-6509-CB41-BD88-B2C254A43EA8}" type="presOf" srcId="{0B187307-CC02-E946-8032-497989E54EF8}" destId="{194FC407-8C90-ED4E-A75D-2B722D2DDD82}" srcOrd="0" destOrd="0" presId="urn:microsoft.com/office/officeart/2005/8/layout/cycle5"/>
    <dgm:cxn modelId="{53EDD0B6-C02A-8844-AADE-E9156B27F36C}" srcId="{561D0C51-108F-F645-A6A2-18A9FA4652A8}" destId="{3B8A3357-B10C-2741-A5D4-0E5F4172C824}" srcOrd="1" destOrd="0" parTransId="{5341F179-7DBE-EB40-98F8-871B01E59212}" sibTransId="{470D92CE-AEC5-914C-A557-6C411DEB7456}"/>
    <dgm:cxn modelId="{E0D55620-326E-A844-88A7-5BEE16426583}" type="presOf" srcId="{1F8723C0-8617-F440-8910-103573A232E8}" destId="{E67EA51F-7F01-624E-91EE-866DBF7948F6}" srcOrd="0" destOrd="0" presId="urn:microsoft.com/office/officeart/2005/8/layout/cycle5"/>
    <dgm:cxn modelId="{8A41AD9E-FC6D-4049-B0B4-377C1118522D}" type="presOf" srcId="{7BF7E0B0-BBAC-694D-9C19-8E5A6E43E546}" destId="{CAB5774A-8F97-2542-B17D-BFEC37084D47}" srcOrd="0" destOrd="0" presId="urn:microsoft.com/office/officeart/2005/8/layout/cycle5"/>
    <dgm:cxn modelId="{090493FE-560F-244D-A105-B0579553BBBD}" type="presOf" srcId="{EE1957C2-A914-D34D-81F9-70E0A97BE26C}" destId="{14E35F7E-B91A-5348-A327-D9C79F685A83}" srcOrd="0" destOrd="0" presId="urn:microsoft.com/office/officeart/2005/8/layout/cycle5"/>
    <dgm:cxn modelId="{4812EDB0-214F-9B41-BDBA-D27DF86BCA88}" srcId="{561D0C51-108F-F645-A6A2-18A9FA4652A8}" destId="{3F76CF93-B031-B646-819E-E3AAB4F0070E}" srcOrd="4" destOrd="0" parTransId="{86EB1506-791D-1B4B-A6F3-233EEE31AE2C}" sibTransId="{58165C97-799A-3041-9720-A8AFA63879D0}"/>
    <dgm:cxn modelId="{C4735BD8-F146-A546-87AA-D17B5D163F96}" type="presOf" srcId="{561D0C51-108F-F645-A6A2-18A9FA4652A8}" destId="{48941FB1-CAA8-5B4A-8977-5462836D92EB}" srcOrd="0" destOrd="0" presId="urn:microsoft.com/office/officeart/2005/8/layout/cycle5"/>
    <dgm:cxn modelId="{DFE557CB-0343-2F44-8DD4-4E0EEB858A5C}" type="presOf" srcId="{D6AF144D-E3C9-A346-BCE2-DB74FD7455CF}" destId="{04382A86-2868-2D4C-B311-0D60959E8851}" srcOrd="0" destOrd="0" presId="urn:microsoft.com/office/officeart/2005/8/layout/cycle5"/>
    <dgm:cxn modelId="{33BC2A7B-121C-D442-B5B6-154580AF96CF}" type="presOf" srcId="{470D92CE-AEC5-914C-A557-6C411DEB7456}" destId="{EFD117E1-74F3-794B-A3D3-F7ADA924B278}" srcOrd="0" destOrd="0" presId="urn:microsoft.com/office/officeart/2005/8/layout/cycle5"/>
    <dgm:cxn modelId="{3BC6AD5B-28A7-9142-AACE-6980DC379982}" type="presOf" srcId="{7B2E497C-AFC5-6C4B-ADEF-BC3DE85D7BDA}" destId="{12540CAF-8293-1340-8AC5-695988BC26D0}" srcOrd="0" destOrd="0" presId="urn:microsoft.com/office/officeart/2005/8/layout/cycle5"/>
    <dgm:cxn modelId="{0371DC03-0F3A-1140-9457-B80555642B02}" type="presOf" srcId="{E02F15BE-8299-8943-928C-099142E0FE21}" destId="{E325333C-0ABC-5D4B-B6B8-B987D05B6B3E}" srcOrd="0" destOrd="0" presId="urn:microsoft.com/office/officeart/2005/8/layout/cycle5"/>
    <dgm:cxn modelId="{4C1218AE-0926-1845-83F2-EBF97DBB828A}" type="presOf" srcId="{58165C97-799A-3041-9720-A8AFA63879D0}" destId="{3F7020B9-43F1-5648-9CA7-93A53FC13DCC}" srcOrd="0" destOrd="0" presId="urn:microsoft.com/office/officeart/2005/8/layout/cycle5"/>
    <dgm:cxn modelId="{AFB385AF-D260-084C-B958-5B3922E760FD}" type="presOf" srcId="{3B8A3357-B10C-2741-A5D4-0E5F4172C824}" destId="{DB908012-898B-3642-898E-6CC58053A85D}" srcOrd="0" destOrd="0" presId="urn:microsoft.com/office/officeart/2005/8/layout/cycle5"/>
    <dgm:cxn modelId="{B09CCBFB-DB09-A64A-AEE8-3C8E662143CE}" type="presOf" srcId="{3F76CF93-B031-B646-819E-E3AAB4F0070E}" destId="{41826DAD-D9BA-A249-B2C1-E0807659D8DB}" srcOrd="0" destOrd="0" presId="urn:microsoft.com/office/officeart/2005/8/layout/cycle5"/>
    <dgm:cxn modelId="{392E2D47-DAE6-F340-8084-FEC6F5194A55}" srcId="{561D0C51-108F-F645-A6A2-18A9FA4652A8}" destId="{EE1957C2-A914-D34D-81F9-70E0A97BE26C}" srcOrd="3" destOrd="0" parTransId="{20C6E07E-3B1A-9045-A08E-E7E265112731}" sibTransId="{7BF7E0B0-BBAC-694D-9C19-8E5A6E43E546}"/>
    <dgm:cxn modelId="{6B15D95B-5BDA-E14A-A7AD-1B5FE2F36AEB}" srcId="{561D0C51-108F-F645-A6A2-18A9FA4652A8}" destId="{7B2E497C-AFC5-6C4B-ADEF-BC3DE85D7BDA}" srcOrd="5" destOrd="0" parTransId="{42A13D75-24AC-B44F-AEBB-7A9BB51D7A7A}" sibTransId="{58196239-3D73-AC41-876F-82CCA46F767C}"/>
    <dgm:cxn modelId="{086D8EFA-A790-A741-9192-72DF2611139C}" srcId="{561D0C51-108F-F645-A6A2-18A9FA4652A8}" destId="{E02F15BE-8299-8943-928C-099142E0FE21}" srcOrd="0" destOrd="0" parTransId="{5932C9E5-C343-9549-B45A-366641FBD010}" sibTransId="{D6AF144D-E3C9-A346-BCE2-DB74FD7455CF}"/>
    <dgm:cxn modelId="{291F4B5B-0509-C949-97C4-6264F235750B}" type="presParOf" srcId="{48941FB1-CAA8-5B4A-8977-5462836D92EB}" destId="{E325333C-0ABC-5D4B-B6B8-B987D05B6B3E}" srcOrd="0" destOrd="0" presId="urn:microsoft.com/office/officeart/2005/8/layout/cycle5"/>
    <dgm:cxn modelId="{A8BE6421-62E5-B545-AED9-995049E79549}" type="presParOf" srcId="{48941FB1-CAA8-5B4A-8977-5462836D92EB}" destId="{D1C74E19-97AC-FC4D-8E43-2661A9FB6661}" srcOrd="1" destOrd="0" presId="urn:microsoft.com/office/officeart/2005/8/layout/cycle5"/>
    <dgm:cxn modelId="{07D943B4-0FD9-6B44-AFB4-C789ED24F127}" type="presParOf" srcId="{48941FB1-CAA8-5B4A-8977-5462836D92EB}" destId="{04382A86-2868-2D4C-B311-0D60959E8851}" srcOrd="2" destOrd="0" presId="urn:microsoft.com/office/officeart/2005/8/layout/cycle5"/>
    <dgm:cxn modelId="{89103019-FF9A-BC4A-863A-57E658CD7999}" type="presParOf" srcId="{48941FB1-CAA8-5B4A-8977-5462836D92EB}" destId="{DB908012-898B-3642-898E-6CC58053A85D}" srcOrd="3" destOrd="0" presId="urn:microsoft.com/office/officeart/2005/8/layout/cycle5"/>
    <dgm:cxn modelId="{B51196E1-3902-C140-A135-3AE929C26F46}" type="presParOf" srcId="{48941FB1-CAA8-5B4A-8977-5462836D92EB}" destId="{75C8A72B-CB15-3E47-BB46-B3F1FEE0BA1A}" srcOrd="4" destOrd="0" presId="urn:microsoft.com/office/officeart/2005/8/layout/cycle5"/>
    <dgm:cxn modelId="{49DDE025-6804-F143-9CEC-1289A5C59F6D}" type="presParOf" srcId="{48941FB1-CAA8-5B4A-8977-5462836D92EB}" destId="{EFD117E1-74F3-794B-A3D3-F7ADA924B278}" srcOrd="5" destOrd="0" presId="urn:microsoft.com/office/officeart/2005/8/layout/cycle5"/>
    <dgm:cxn modelId="{3DB4C07A-C1B2-7244-BA62-F70AE949A202}" type="presParOf" srcId="{48941FB1-CAA8-5B4A-8977-5462836D92EB}" destId="{E67EA51F-7F01-624E-91EE-866DBF7948F6}" srcOrd="6" destOrd="0" presId="urn:microsoft.com/office/officeart/2005/8/layout/cycle5"/>
    <dgm:cxn modelId="{2B94B900-F345-F840-8AE6-655EC94D5C26}" type="presParOf" srcId="{48941FB1-CAA8-5B4A-8977-5462836D92EB}" destId="{8BBC1BD1-26EC-A94E-9B76-474B9E688DD4}" srcOrd="7" destOrd="0" presId="urn:microsoft.com/office/officeart/2005/8/layout/cycle5"/>
    <dgm:cxn modelId="{BCB867BA-81B5-364E-87E2-BC087B2C2A45}" type="presParOf" srcId="{48941FB1-CAA8-5B4A-8977-5462836D92EB}" destId="{194FC407-8C90-ED4E-A75D-2B722D2DDD82}" srcOrd="8" destOrd="0" presId="urn:microsoft.com/office/officeart/2005/8/layout/cycle5"/>
    <dgm:cxn modelId="{9C28EAC4-8E40-574C-AFBA-5CC8EE8771E1}" type="presParOf" srcId="{48941FB1-CAA8-5B4A-8977-5462836D92EB}" destId="{14E35F7E-B91A-5348-A327-D9C79F685A83}" srcOrd="9" destOrd="0" presId="urn:microsoft.com/office/officeart/2005/8/layout/cycle5"/>
    <dgm:cxn modelId="{3AD2F700-4333-1A4C-BC65-36F6F8896319}" type="presParOf" srcId="{48941FB1-CAA8-5B4A-8977-5462836D92EB}" destId="{02AD6752-AAB2-BD4D-82A2-D48C5C920AB9}" srcOrd="10" destOrd="0" presId="urn:microsoft.com/office/officeart/2005/8/layout/cycle5"/>
    <dgm:cxn modelId="{FECA3943-9802-F84B-9170-122281E00151}" type="presParOf" srcId="{48941FB1-CAA8-5B4A-8977-5462836D92EB}" destId="{CAB5774A-8F97-2542-B17D-BFEC37084D47}" srcOrd="11" destOrd="0" presId="urn:microsoft.com/office/officeart/2005/8/layout/cycle5"/>
    <dgm:cxn modelId="{D04C785A-B764-0F47-B181-C897AAEC7C96}" type="presParOf" srcId="{48941FB1-CAA8-5B4A-8977-5462836D92EB}" destId="{41826DAD-D9BA-A249-B2C1-E0807659D8DB}" srcOrd="12" destOrd="0" presId="urn:microsoft.com/office/officeart/2005/8/layout/cycle5"/>
    <dgm:cxn modelId="{5FC71A32-B57F-E448-8224-E13CEB93B308}" type="presParOf" srcId="{48941FB1-CAA8-5B4A-8977-5462836D92EB}" destId="{30CFC290-E19F-1F43-A054-1CCA06905F6E}" srcOrd="13" destOrd="0" presId="urn:microsoft.com/office/officeart/2005/8/layout/cycle5"/>
    <dgm:cxn modelId="{51DADFBF-D95E-5440-A5AA-CAEB20506DA5}" type="presParOf" srcId="{48941FB1-CAA8-5B4A-8977-5462836D92EB}" destId="{3F7020B9-43F1-5648-9CA7-93A53FC13DCC}" srcOrd="14" destOrd="0" presId="urn:microsoft.com/office/officeart/2005/8/layout/cycle5"/>
    <dgm:cxn modelId="{32C9B77B-E3AD-CB46-9C82-59C6560124BE}" type="presParOf" srcId="{48941FB1-CAA8-5B4A-8977-5462836D92EB}" destId="{12540CAF-8293-1340-8AC5-695988BC26D0}" srcOrd="15" destOrd="0" presId="urn:microsoft.com/office/officeart/2005/8/layout/cycle5"/>
    <dgm:cxn modelId="{5249718F-28AF-384F-BBCE-10C1E4BFB884}" type="presParOf" srcId="{48941FB1-CAA8-5B4A-8977-5462836D92EB}" destId="{D6A36C25-4D72-3F4B-82BE-378BDEE9E95C}" srcOrd="16" destOrd="0" presId="urn:microsoft.com/office/officeart/2005/8/layout/cycle5"/>
    <dgm:cxn modelId="{E47F80C9-4331-B24A-A600-0D3490123889}" type="presParOf" srcId="{48941FB1-CAA8-5B4A-8977-5462836D92EB}" destId="{2519A754-DCEC-8C42-9952-802F67B74DEA}"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5333C-0ABC-5D4B-B6B8-B987D05B6B3E}">
      <dsp:nvSpPr>
        <dsp:cNvPr id="0" name=""/>
        <dsp:cNvSpPr/>
      </dsp:nvSpPr>
      <dsp:spPr>
        <a:xfrm>
          <a:off x="2791847" y="1672"/>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Request </a:t>
          </a:r>
          <a:endParaRPr lang="en-US" sz="1200" kern="1200" dirty="0"/>
        </a:p>
      </dsp:txBody>
      <dsp:txXfrm>
        <a:off x="2836059" y="45884"/>
        <a:ext cx="1304944" cy="817265"/>
      </dsp:txXfrm>
    </dsp:sp>
    <dsp:sp modelId="{04382A86-2868-2D4C-B311-0D60959E8851}">
      <dsp:nvSpPr>
        <dsp:cNvPr id="0" name=""/>
        <dsp:cNvSpPr/>
      </dsp:nvSpPr>
      <dsp:spPr>
        <a:xfrm>
          <a:off x="1355423" y="454516"/>
          <a:ext cx="4266215" cy="4266215"/>
        </a:xfrm>
        <a:custGeom>
          <a:avLst/>
          <a:gdLst/>
          <a:ahLst/>
          <a:cxnLst/>
          <a:rect l="0" t="0" r="0" b="0"/>
          <a:pathLst>
            <a:path>
              <a:moveTo>
                <a:pt x="3004931" y="186296"/>
              </a:moveTo>
              <a:arcTo wR="2133107" hR="2133107" stAng="17647432"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B908012-898B-3642-898E-6CC58053A85D}">
      <dsp:nvSpPr>
        <dsp:cNvPr id="0" name=""/>
        <dsp:cNvSpPr/>
      </dsp:nvSpPr>
      <dsp:spPr>
        <a:xfrm>
          <a:off x="4639172" y="1068225"/>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Acquisition</a:t>
          </a:r>
          <a:endParaRPr lang="en-US" sz="1200" kern="1200" dirty="0"/>
        </a:p>
      </dsp:txBody>
      <dsp:txXfrm>
        <a:off x="4683384" y="1112437"/>
        <a:ext cx="1304944" cy="817265"/>
      </dsp:txXfrm>
    </dsp:sp>
    <dsp:sp modelId="{EFD117E1-74F3-794B-A3D3-F7ADA924B278}">
      <dsp:nvSpPr>
        <dsp:cNvPr id="0" name=""/>
        <dsp:cNvSpPr/>
      </dsp:nvSpPr>
      <dsp:spPr>
        <a:xfrm>
          <a:off x="1355423" y="454516"/>
          <a:ext cx="4266215" cy="4266215"/>
        </a:xfrm>
        <a:custGeom>
          <a:avLst/>
          <a:gdLst/>
          <a:ahLst/>
          <a:cxnLst/>
          <a:rect l="0" t="0" r="0" b="0"/>
          <a:pathLst>
            <a:path>
              <a:moveTo>
                <a:pt x="4232982" y="1758043"/>
              </a:moveTo>
              <a:arcTo wR="2133107" hR="2133107" stAng="20992383" swAng="121523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7EA51F-7F01-624E-91EE-866DBF7948F6}">
      <dsp:nvSpPr>
        <dsp:cNvPr id="0" name=""/>
        <dsp:cNvSpPr/>
      </dsp:nvSpPr>
      <dsp:spPr>
        <a:xfrm>
          <a:off x="4639172" y="3201333"/>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Pre-Processing</a:t>
          </a:r>
          <a:endParaRPr lang="en-US" sz="1200" kern="1200" dirty="0"/>
        </a:p>
      </dsp:txBody>
      <dsp:txXfrm>
        <a:off x="4683384" y="3245545"/>
        <a:ext cx="1304944" cy="817265"/>
      </dsp:txXfrm>
    </dsp:sp>
    <dsp:sp modelId="{194FC407-8C90-ED4E-A75D-2B722D2DDD82}">
      <dsp:nvSpPr>
        <dsp:cNvPr id="0" name=""/>
        <dsp:cNvSpPr/>
      </dsp:nvSpPr>
      <dsp:spPr>
        <a:xfrm>
          <a:off x="1355423" y="454516"/>
          <a:ext cx="4266215" cy="4266215"/>
        </a:xfrm>
        <a:custGeom>
          <a:avLst/>
          <a:gdLst/>
          <a:ahLst/>
          <a:cxnLst/>
          <a:rect l="0" t="0" r="0" b="0"/>
          <a:pathLst>
            <a:path>
              <a:moveTo>
                <a:pt x="3490424" y="3778658"/>
              </a:moveTo>
              <a:arcTo wR="2133107" hR="2133107" stAng="3028969"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4E35F7E-B91A-5348-A327-D9C79F685A83}">
      <dsp:nvSpPr>
        <dsp:cNvPr id="0" name=""/>
        <dsp:cNvSpPr/>
      </dsp:nvSpPr>
      <dsp:spPr>
        <a:xfrm>
          <a:off x="2791847" y="4267887"/>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PT-JPL ET Model</a:t>
          </a:r>
          <a:endParaRPr lang="en-US" sz="1200" kern="1200" dirty="0"/>
        </a:p>
      </dsp:txBody>
      <dsp:txXfrm>
        <a:off x="2836059" y="4312099"/>
        <a:ext cx="1304944" cy="817265"/>
      </dsp:txXfrm>
    </dsp:sp>
    <dsp:sp modelId="{CAB5774A-8F97-2542-B17D-BFEC37084D47}">
      <dsp:nvSpPr>
        <dsp:cNvPr id="0" name=""/>
        <dsp:cNvSpPr/>
      </dsp:nvSpPr>
      <dsp:spPr>
        <a:xfrm>
          <a:off x="1355423" y="454516"/>
          <a:ext cx="4266215" cy="4266215"/>
        </a:xfrm>
        <a:custGeom>
          <a:avLst/>
          <a:gdLst/>
          <a:ahLst/>
          <a:cxnLst/>
          <a:rect l="0" t="0" r="0" b="0"/>
          <a:pathLst>
            <a:path>
              <a:moveTo>
                <a:pt x="1261283" y="4079918"/>
              </a:moveTo>
              <a:arcTo wR="2133107" hR="2133107" stAng="6847432"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1826DAD-D9BA-A249-B2C1-E0807659D8DB}">
      <dsp:nvSpPr>
        <dsp:cNvPr id="0" name=""/>
        <dsp:cNvSpPr/>
      </dsp:nvSpPr>
      <dsp:spPr>
        <a:xfrm>
          <a:off x="944521" y="3201333"/>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Post-Processing</a:t>
          </a:r>
          <a:endParaRPr lang="en-US" sz="1200" kern="1200" dirty="0"/>
        </a:p>
      </dsp:txBody>
      <dsp:txXfrm>
        <a:off x="988733" y="3245545"/>
        <a:ext cx="1304944" cy="817265"/>
      </dsp:txXfrm>
    </dsp:sp>
    <dsp:sp modelId="{3F7020B9-43F1-5648-9CA7-93A53FC13DCC}">
      <dsp:nvSpPr>
        <dsp:cNvPr id="0" name=""/>
        <dsp:cNvSpPr/>
      </dsp:nvSpPr>
      <dsp:spPr>
        <a:xfrm>
          <a:off x="1355423" y="454516"/>
          <a:ext cx="4266215" cy="4266215"/>
        </a:xfrm>
        <a:custGeom>
          <a:avLst/>
          <a:gdLst/>
          <a:ahLst/>
          <a:cxnLst/>
          <a:rect l="0" t="0" r="0" b="0"/>
          <a:pathLst>
            <a:path>
              <a:moveTo>
                <a:pt x="33232" y="2508171"/>
              </a:moveTo>
              <a:arcTo wR="2133107" hR="2133107" stAng="10192383" swAng="121523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2540CAF-8293-1340-8AC5-695988BC26D0}">
      <dsp:nvSpPr>
        <dsp:cNvPr id="0" name=""/>
        <dsp:cNvSpPr/>
      </dsp:nvSpPr>
      <dsp:spPr>
        <a:xfrm>
          <a:off x="944521" y="1068225"/>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Web Interface</a:t>
          </a:r>
          <a:endParaRPr lang="en-US" sz="1200" kern="1200" dirty="0"/>
        </a:p>
      </dsp:txBody>
      <dsp:txXfrm>
        <a:off x="988733" y="1112437"/>
        <a:ext cx="1304944" cy="817265"/>
      </dsp:txXfrm>
    </dsp:sp>
    <dsp:sp modelId="{2519A754-DCEC-8C42-9952-802F67B74DEA}">
      <dsp:nvSpPr>
        <dsp:cNvPr id="0" name=""/>
        <dsp:cNvSpPr/>
      </dsp:nvSpPr>
      <dsp:spPr>
        <a:xfrm>
          <a:off x="1355423" y="454516"/>
          <a:ext cx="4266215" cy="4266215"/>
        </a:xfrm>
        <a:custGeom>
          <a:avLst/>
          <a:gdLst/>
          <a:ahLst/>
          <a:cxnLst/>
          <a:rect l="0" t="0" r="0" b="0"/>
          <a:pathLst>
            <a:path>
              <a:moveTo>
                <a:pt x="775790" y="487556"/>
              </a:moveTo>
              <a:arcTo wR="2133107" hR="2133107" stAng="13828969"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10/22/15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Area: New Mexico with more</a:t>
            </a:r>
            <a:r>
              <a:rPr lang="en-US" baseline="0" dirty="0" smtClean="0"/>
              <a:t> focus on the eastern portion of New Mexico. This area has suffered the brunt of the state’s drought and has rangeland, agriculture, and oil/gas industries</a:t>
            </a:r>
            <a:endParaRPr lang="en-US" dirty="0" smtClean="0"/>
          </a:p>
          <a:p>
            <a:r>
              <a:rPr lang="en-US" dirty="0" smtClean="0"/>
              <a:t>Study</a:t>
            </a:r>
            <a:r>
              <a:rPr lang="en-US" baseline="0" dirty="0" smtClean="0"/>
              <a:t> Period: Limited by the availability of certain data products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54844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Image Credit: Ted </a:t>
            </a:r>
            <a:r>
              <a:rPr lang="en-US" sz="1200" dirty="0" err="1" smtClean="0"/>
              <a:t>Truex</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97438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Terra's orbit around the Earth is timed so that it passes from north to south across the equator in the morning, while Aqua passes south to north over the equator in the afternoon. Terra MODIS and Aqua MODIS are viewing the entire Earth's surface every 1 to 2 days, acquiring data in 36 spectral bands.</a:t>
            </a: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18116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image: Shows atmospheric MODIS swath granules. Level-2 MODIS atmospheric products are produced at a spatial resolution of either a 1 by 1 kilometer or a 5 by 5 kilometer (at nadir) pixel array. Each MOD06_L2 product file covers a five-minute time interval (based on the start time of each MODIS Level-1B granule). This means that for 5km resolution parameters, the output grid is 270 pixels in width by 406 pixels in length for nine consecutive granules.</a:t>
            </a:r>
          </a:p>
          <a:p>
            <a:r>
              <a:rPr lang="en-US" dirty="0" smtClean="0"/>
              <a:t>Bottom image: There are 460 non-fill tiles, tiles are 10 degrees by 10 degrees at the equator.</a:t>
            </a:r>
            <a:br>
              <a:rPr lang="en-US" dirty="0" smtClean="0"/>
            </a:br>
            <a:r>
              <a:rPr lang="en-US" dirty="0" smtClean="0"/>
              <a:t>The tile coordinate system starts at (0,0) (horizontal tile number, vertical tile number) in the upper left corner and proceeds right (horizontal) and downward (vertical). The tile in the bottom right corner is (35,17).</a:t>
            </a:r>
          </a:p>
          <a:p>
            <a:r>
              <a:rPr lang="en-US" dirty="0" smtClean="0"/>
              <a:t>Bottom image:</a:t>
            </a:r>
            <a:r>
              <a:rPr lang="en-US" baseline="0" dirty="0" smtClean="0"/>
              <a:t> Shows sinusoidal tiles used by MODIS land products.</a:t>
            </a:r>
            <a:endParaRPr lang="en-US" dirty="0" smtClean="0"/>
          </a:p>
          <a:p>
            <a:r>
              <a:rPr lang="en-US" dirty="0" smtClean="0"/>
              <a:t>Image Credits: http://</a:t>
            </a:r>
            <a:r>
              <a:rPr lang="en-US" dirty="0" err="1" smtClean="0"/>
              <a:t>modis-atmos.gsfc.nasa.gov</a:t>
            </a:r>
            <a:r>
              <a:rPr lang="en-US" dirty="0" smtClean="0"/>
              <a:t>/MOD06_L2/</a:t>
            </a:r>
            <a:r>
              <a:rPr lang="en-US" dirty="0" err="1" smtClean="0"/>
              <a:t>grids.html</a:t>
            </a:r>
            <a:r>
              <a:rPr lang="en-US" dirty="0" smtClean="0"/>
              <a:t> (top)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65252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652525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10/22/15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9.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xml"/><Relationship Id="rId5" Type="http://schemas.openxmlformats.org/officeDocument/2006/relationships/image" Target="../media/image7.png"/><Relationship Id="rId6" Type="http://schemas.openxmlformats.org/officeDocument/2006/relationships/image" Target="../media/image8.gif"/><Relationship Id="rId1" Type="http://schemas.microsoft.com/office/2007/relationships/media" Target="../media/media1.gif"/><Relationship Id="rId2" Type="http://schemas.openxmlformats.org/officeDocument/2006/relationships/video" Target="../media/media1.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a:t>New Mexico Water Resources</a:t>
            </a:r>
          </a:p>
        </p:txBody>
      </p:sp>
      <p:sp>
        <p:nvSpPr>
          <p:cNvPr id="3" name="Text Placeholder 2"/>
          <p:cNvSpPr>
            <a:spLocks noGrp="1"/>
          </p:cNvSpPr>
          <p:nvPr>
            <p:ph type="body" sz="quarter" idx="11"/>
          </p:nvPr>
        </p:nvSpPr>
        <p:spPr>
          <a:xfrm>
            <a:off x="1580322" y="5577045"/>
            <a:ext cx="3582858" cy="369332"/>
          </a:xfrm>
        </p:spPr>
        <p:txBody>
          <a:bodyPr>
            <a:normAutofit/>
          </a:bodyPr>
          <a:lstStyle/>
          <a:p>
            <a:r>
              <a:rPr lang="en-US" dirty="0" smtClean="0"/>
              <a:t>Trevor McDonald (Team Lead)</a:t>
            </a:r>
            <a:endParaRPr lang="en-US" dirty="0"/>
          </a:p>
        </p:txBody>
      </p:sp>
      <p:sp>
        <p:nvSpPr>
          <p:cNvPr id="4" name="Text Placeholder 3"/>
          <p:cNvSpPr>
            <a:spLocks noGrp="1"/>
          </p:cNvSpPr>
          <p:nvPr>
            <p:ph type="body" sz="quarter" idx="12"/>
          </p:nvPr>
        </p:nvSpPr>
        <p:spPr>
          <a:xfrm>
            <a:off x="1981068" y="5970237"/>
            <a:ext cx="3182112" cy="369332"/>
          </a:xfrm>
        </p:spPr>
        <p:txBody>
          <a:bodyPr/>
          <a:lstStyle/>
          <a:p>
            <a:r>
              <a:rPr lang="en-US" dirty="0" smtClean="0"/>
              <a:t>Gregory Halverson</a:t>
            </a:r>
            <a:endParaRPr lang="en-US" dirty="0"/>
          </a:p>
        </p:txBody>
      </p:sp>
      <p:sp>
        <p:nvSpPr>
          <p:cNvPr id="6" name="Text Placeholder 5"/>
          <p:cNvSpPr>
            <a:spLocks noGrp="1"/>
          </p:cNvSpPr>
          <p:nvPr>
            <p:ph type="body" sz="quarter" idx="14"/>
          </p:nvPr>
        </p:nvSpPr>
        <p:spPr>
          <a:xfrm>
            <a:off x="5394828" y="5577045"/>
            <a:ext cx="3182112" cy="369332"/>
          </a:xfrm>
        </p:spPr>
        <p:txBody>
          <a:bodyPr/>
          <a:lstStyle/>
          <a:p>
            <a:r>
              <a:rPr lang="en-US" dirty="0" smtClean="0"/>
              <a:t>Sol Kim</a:t>
            </a:r>
            <a:endParaRPr lang="en-US" dirty="0"/>
          </a:p>
        </p:txBody>
      </p:sp>
      <p:sp>
        <p:nvSpPr>
          <p:cNvPr id="7" name="Text Placeholder 6"/>
          <p:cNvSpPr>
            <a:spLocks noGrp="1"/>
          </p:cNvSpPr>
          <p:nvPr>
            <p:ph type="body" sz="quarter" idx="15"/>
          </p:nvPr>
        </p:nvSpPr>
        <p:spPr>
          <a:xfrm>
            <a:off x="5391780" y="5970237"/>
            <a:ext cx="3182112" cy="369332"/>
          </a:xfrm>
        </p:spPr>
        <p:txBody>
          <a:bodyPr/>
          <a:lstStyle/>
          <a:p>
            <a:r>
              <a:rPr lang="en-US" dirty="0" smtClean="0"/>
              <a:t>Augustin Muniz</a:t>
            </a:r>
            <a:endParaRPr lang="en-US" dirty="0"/>
          </a:p>
        </p:txBody>
      </p:sp>
      <p:sp>
        <p:nvSpPr>
          <p:cNvPr id="9" name="Text Placeholder 8"/>
          <p:cNvSpPr>
            <a:spLocks noGrp="1"/>
          </p:cNvSpPr>
          <p:nvPr>
            <p:ph type="body" sz="quarter" idx="17"/>
          </p:nvPr>
        </p:nvSpPr>
        <p:spPr/>
        <p:txBody>
          <a:bodyPr>
            <a:normAutofit fontScale="55000" lnSpcReduction="20000"/>
          </a:bodyPr>
          <a:lstStyle/>
          <a:p>
            <a:pPr>
              <a:lnSpc>
                <a:spcPct val="110000"/>
              </a:lnSpc>
            </a:pPr>
            <a:r>
              <a:rPr lang="en-US" dirty="0"/>
              <a:t>Delivering Automated </a:t>
            </a:r>
            <a:r>
              <a:rPr lang="en-US" dirty="0" smtClean="0"/>
              <a:t>Evapotranspiration (ET) </a:t>
            </a:r>
            <a:r>
              <a:rPr lang="en-US" dirty="0"/>
              <a:t>Data to the New Mexico Office of the State Engineer for Enhanced Water Resource Decision Making in New Mexico</a:t>
            </a:r>
          </a:p>
        </p:txBody>
      </p: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24341" y="1083885"/>
            <a:ext cx="4150963" cy="3702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New Mexico</a:t>
            </a:r>
          </a:p>
          <a:p>
            <a:pPr marL="1028700" lvl="1" indent="-342900">
              <a:spcBef>
                <a:spcPts val="200"/>
              </a:spcBef>
              <a:buClr>
                <a:schemeClr val="accent1"/>
              </a:buClr>
              <a:buFont typeface="Webdings" panose="05030102010509060703" pitchFamily="18" charset="2"/>
              <a:buChar char="4"/>
            </a:pPr>
            <a:r>
              <a:rPr lang="en-US" sz="2000" dirty="0" smtClean="0"/>
              <a:t>Focus on Eastern Plains Region</a:t>
            </a:r>
          </a:p>
          <a:p>
            <a:pPr marL="342900" indent="-342900">
              <a:spcBef>
                <a:spcPts val="200"/>
              </a:spcBef>
              <a:buClr>
                <a:schemeClr val="accent1"/>
              </a:buClr>
              <a:buFont typeface="Webdings" panose="05030102010509060703" pitchFamily="18" charset="2"/>
              <a:buChar char="4"/>
            </a:pPr>
            <a:r>
              <a:rPr lang="en-US" dirty="0" smtClean="0"/>
              <a:t>Benefits for:</a:t>
            </a:r>
          </a:p>
          <a:p>
            <a:pPr marL="1028700" lvl="1" indent="-342900">
              <a:spcBef>
                <a:spcPts val="200"/>
              </a:spcBef>
              <a:buClr>
                <a:schemeClr val="accent1"/>
              </a:buClr>
              <a:buFont typeface="Webdings" panose="05030102010509060703" pitchFamily="18" charset="2"/>
              <a:buChar char="4"/>
            </a:pPr>
            <a:r>
              <a:rPr lang="en-US" sz="2000" dirty="0" smtClean="0"/>
              <a:t>Water Resources</a:t>
            </a:r>
          </a:p>
          <a:p>
            <a:pPr marL="1028700" lvl="1" indent="-342900">
              <a:spcBef>
                <a:spcPts val="200"/>
              </a:spcBef>
              <a:buClr>
                <a:schemeClr val="accent1"/>
              </a:buClr>
              <a:buFont typeface="Webdings" panose="05030102010509060703" pitchFamily="18" charset="2"/>
              <a:buChar char="4"/>
            </a:pPr>
            <a:r>
              <a:rPr lang="en-US" sz="2000" dirty="0" smtClean="0"/>
              <a:t>Land Managers</a:t>
            </a:r>
          </a:p>
          <a:p>
            <a:pPr marL="1028700" lvl="1" indent="-342900">
              <a:spcBef>
                <a:spcPts val="200"/>
              </a:spcBef>
              <a:buClr>
                <a:schemeClr val="accent1"/>
              </a:buClr>
              <a:buFont typeface="Webdings" panose="05030102010509060703" pitchFamily="18" charset="2"/>
              <a:buChar char="4"/>
            </a:pPr>
            <a:r>
              <a:rPr lang="en-US" sz="2000" dirty="0" smtClean="0"/>
              <a:t>Ranching</a:t>
            </a:r>
          </a:p>
          <a:p>
            <a:pPr marL="1028700" lvl="1" indent="-342900">
              <a:spcBef>
                <a:spcPts val="200"/>
              </a:spcBef>
              <a:buClr>
                <a:schemeClr val="accent1"/>
              </a:buClr>
              <a:buFont typeface="Webdings" panose="05030102010509060703" pitchFamily="18" charset="2"/>
              <a:buChar char="4"/>
            </a:pPr>
            <a:r>
              <a:rPr lang="en-US" sz="2000" dirty="0" smtClean="0"/>
              <a:t>Agriculture</a:t>
            </a:r>
          </a:p>
          <a:p>
            <a:pPr marL="1028700" lvl="1" indent="-342900">
              <a:spcBef>
                <a:spcPts val="200"/>
              </a:spcBef>
              <a:buClr>
                <a:schemeClr val="accent1"/>
              </a:buClr>
              <a:buFont typeface="Webdings" panose="05030102010509060703" pitchFamily="18" charset="2"/>
              <a:buChar char="4"/>
            </a:pPr>
            <a:r>
              <a:rPr lang="en-US" sz="2000" dirty="0" smtClean="0"/>
              <a:t>Fire Management</a:t>
            </a:r>
          </a:p>
          <a:p>
            <a:pPr marL="1028700" lvl="1" indent="-342900">
              <a:spcBef>
                <a:spcPts val="200"/>
              </a:spcBef>
              <a:buClr>
                <a:schemeClr val="accent1"/>
              </a:buClr>
              <a:buFont typeface="Webdings" panose="05030102010509060703" pitchFamily="18" charset="2"/>
              <a:buChar char="4"/>
            </a:pPr>
            <a:r>
              <a:rPr lang="en-US" sz="2000" dirty="0" smtClean="0"/>
              <a:t>Emergency Response</a:t>
            </a:r>
          </a:p>
          <a:p>
            <a:pPr marL="1028700" lvl="1" indent="-342900">
              <a:spcBef>
                <a:spcPts val="200"/>
              </a:spcBef>
              <a:buClr>
                <a:schemeClr val="accent1"/>
              </a:buClr>
              <a:buFont typeface="Webdings" panose="05030102010509060703" pitchFamily="18" charset="2"/>
              <a:buChar char="4"/>
            </a:pPr>
            <a:r>
              <a:rPr lang="en-US" sz="2000" dirty="0" smtClean="0"/>
              <a:t>Drought Assessment</a:t>
            </a:r>
          </a:p>
          <a:p>
            <a:pPr marL="1028700" lvl="1" indent="-342900">
              <a:spcBef>
                <a:spcPts val="200"/>
              </a:spcBef>
              <a:buClr>
                <a:schemeClr val="accent1"/>
              </a:buClr>
              <a:buFont typeface="Webdings" panose="05030102010509060703" pitchFamily="18" charset="2"/>
              <a:buChar char="4"/>
            </a:pPr>
            <a:endParaRPr lang="en-US" sz="2000" dirty="0" smtClean="0"/>
          </a:p>
          <a:p>
            <a:pPr marL="1028700" lvl="1" indent="-342900">
              <a:spcBef>
                <a:spcPts val="200"/>
              </a:spcBef>
              <a:buClr>
                <a:schemeClr val="accent1"/>
              </a:buClr>
              <a:buFont typeface="Webdings" panose="05030102010509060703" pitchFamily="18" charset="2"/>
              <a:buChar char="4"/>
            </a:pPr>
            <a:endParaRPr lang="en-US" sz="2000" dirty="0" smtClean="0">
              <a:solidFill>
                <a:srgbClr val="FF0000"/>
              </a:solidFill>
            </a:endParaRPr>
          </a:p>
          <a:p>
            <a:pPr lvl="1" indent="0">
              <a:spcBef>
                <a:spcPts val="200"/>
              </a:spcBef>
              <a:buClr>
                <a:schemeClr val="accent1"/>
              </a:buClr>
              <a:buFont typeface="Arial" panose="020B0604020202020204" pitchFamily="34" charset="0"/>
              <a:buNone/>
            </a:pPr>
            <a:endParaRPr lang="en-US" sz="2000" dirty="0"/>
          </a:p>
        </p:txBody>
      </p:sp>
      <p:sp>
        <p:nvSpPr>
          <p:cNvPr id="7" name="Text Placeholder 2"/>
          <p:cNvSpPr txBox="1">
            <a:spLocks/>
          </p:cNvSpPr>
          <p:nvPr/>
        </p:nvSpPr>
        <p:spPr>
          <a:xfrm>
            <a:off x="4975710" y="309562"/>
            <a:ext cx="4168290" cy="73534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Study </a:t>
            </a:r>
            <a:r>
              <a:rPr lang="en-US" dirty="0" smtClean="0"/>
              <a:t>Area</a:t>
            </a:r>
            <a:endParaRPr lang="en-US" dirty="0"/>
          </a:p>
        </p:txBody>
      </p:sp>
      <p:pic>
        <p:nvPicPr>
          <p:cNvPr id="8" name="Picture Placeholder 19" descr="NM_StudyArea.pdf"/>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459" b="-1225"/>
          <a:stretch/>
        </p:blipFill>
        <p:spPr>
          <a:xfrm>
            <a:off x="-102426" y="0"/>
            <a:ext cx="5233922" cy="6955058"/>
          </a:xfrm>
        </p:spPr>
      </p:pic>
      <p:sp>
        <p:nvSpPr>
          <p:cNvPr id="5" name="Text Placeholder 2"/>
          <p:cNvSpPr txBox="1">
            <a:spLocks/>
          </p:cNvSpPr>
          <p:nvPr/>
        </p:nvSpPr>
        <p:spPr>
          <a:xfrm>
            <a:off x="4975710" y="4533898"/>
            <a:ext cx="4168290" cy="73534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Study </a:t>
            </a:r>
            <a:r>
              <a:rPr lang="en-US" dirty="0" smtClean="0"/>
              <a:t>Period</a:t>
            </a:r>
            <a:endParaRPr lang="en-US" dirty="0"/>
          </a:p>
        </p:txBody>
      </p:sp>
      <p:sp>
        <p:nvSpPr>
          <p:cNvPr id="2" name="Rectangle 1"/>
          <p:cNvSpPr/>
          <p:nvPr/>
        </p:nvSpPr>
        <p:spPr>
          <a:xfrm>
            <a:off x="4976812" y="5272772"/>
            <a:ext cx="4167188" cy="1041311"/>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dirty="0"/>
              <a:t>2000 – </a:t>
            </a:r>
            <a:r>
              <a:rPr lang="en-US" sz="2000" dirty="0" smtClean="0"/>
              <a:t>Current</a:t>
            </a:r>
          </a:p>
          <a:p>
            <a:pPr marL="800100" lvl="1" indent="-342900">
              <a:spcBef>
                <a:spcPts val="200"/>
              </a:spcBef>
              <a:buClr>
                <a:schemeClr val="accent1"/>
              </a:buClr>
              <a:buFont typeface="Webdings" panose="05030102010509060703" pitchFamily="18" charset="2"/>
              <a:buChar char="4"/>
            </a:pPr>
            <a:r>
              <a:rPr lang="en-US" sz="2000" dirty="0" smtClean="0"/>
              <a:t>Daily </a:t>
            </a:r>
            <a:r>
              <a:rPr lang="en-US" sz="2000" dirty="0"/>
              <a:t>Products </a:t>
            </a:r>
            <a:r>
              <a:rPr lang="en-US" sz="2000" dirty="0" smtClean="0"/>
              <a:t>Generated</a:t>
            </a:r>
            <a:endParaRPr lang="en-US" sz="2000" dirty="0"/>
          </a:p>
        </p:txBody>
      </p:sp>
    </p:spTree>
    <p:extLst>
      <p:ext uri="{BB962C8B-B14F-4D97-AF65-F5344CB8AC3E}">
        <p14:creationId xmlns:p14="http://schemas.microsoft.com/office/powerpoint/2010/main" val="2551107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711" y="2161251"/>
            <a:ext cx="3716928" cy="3836948"/>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dirty="0"/>
              <a:t>New Mexico has suffered consistent drought conditions throughout the last decade</a:t>
            </a:r>
          </a:p>
          <a:p>
            <a:pPr marL="342900" indent="-342900">
              <a:spcBef>
                <a:spcPts val="200"/>
              </a:spcBef>
              <a:buClr>
                <a:schemeClr val="accent1"/>
              </a:buClr>
              <a:buFont typeface="Webdings" panose="05030102010509060703" pitchFamily="18" charset="2"/>
              <a:buChar char="4"/>
            </a:pPr>
            <a:r>
              <a:rPr lang="en-US" sz="2000" dirty="0"/>
              <a:t>Decision makers need tools that facilitate accurate and timely rangeland condition assessments</a:t>
            </a:r>
          </a:p>
          <a:p>
            <a:pPr marL="342900" indent="-342900">
              <a:spcBef>
                <a:spcPts val="200"/>
              </a:spcBef>
              <a:buClr>
                <a:schemeClr val="accent1"/>
              </a:buClr>
              <a:buFont typeface="Webdings" panose="05030102010509060703" pitchFamily="18" charset="2"/>
              <a:buChar char="4"/>
            </a:pPr>
            <a:r>
              <a:rPr lang="en-US" sz="2000" dirty="0"/>
              <a:t>Need for easily accessible, remotely-sensed </a:t>
            </a:r>
            <a:r>
              <a:rPr lang="en-US" sz="2000" dirty="0" smtClean="0"/>
              <a:t>ET </a:t>
            </a:r>
            <a:r>
              <a:rPr lang="en-US" sz="2000" dirty="0"/>
              <a:t>data </a:t>
            </a:r>
          </a:p>
        </p:txBody>
      </p:sp>
      <p:sp>
        <p:nvSpPr>
          <p:cNvPr id="9" name="Text Placeholder 2"/>
          <p:cNvSpPr>
            <a:spLocks noGrp="1"/>
          </p:cNvSpPr>
          <p:nvPr>
            <p:ph type="body" sz="quarter" idx="10"/>
          </p:nvPr>
        </p:nvSpPr>
        <p:spPr>
          <a:xfrm>
            <a:off x="407886" y="434778"/>
            <a:ext cx="3174810" cy="1431308"/>
          </a:xfrm>
        </p:spPr>
        <p:txBody>
          <a:bodyPr>
            <a:normAutofit/>
          </a:bodyPr>
          <a:lstStyle/>
          <a:p>
            <a:r>
              <a:rPr lang="en-US" dirty="0" smtClean="0">
                <a:solidFill>
                  <a:schemeClr val="tx2">
                    <a:lumMod val="60000"/>
                    <a:lumOff val="40000"/>
                  </a:schemeClr>
                </a:solidFill>
              </a:rPr>
              <a:t>Community Concerns</a:t>
            </a:r>
            <a:endParaRPr lang="en-US" dirty="0">
              <a:solidFill>
                <a:schemeClr val="tx2">
                  <a:lumMod val="60000"/>
                  <a:lumOff val="40000"/>
                </a:schemeClr>
              </a:solidFill>
            </a:endParaRPr>
          </a:p>
        </p:txBody>
      </p:sp>
      <p:pic>
        <p:nvPicPr>
          <p:cNvPr id="8" name="Picture 7"/>
          <p:cNvPicPr>
            <a:picLocks noChangeAspect="1"/>
          </p:cNvPicPr>
          <p:nvPr/>
        </p:nvPicPr>
        <p:blipFill>
          <a:blip r:embed="rId3"/>
          <a:stretch>
            <a:fillRect/>
          </a:stretch>
        </p:blipFill>
        <p:spPr>
          <a:xfrm>
            <a:off x="4342832" y="204835"/>
            <a:ext cx="4328099" cy="6295978"/>
          </a:xfrm>
          <a:prstGeom prst="rect">
            <a:avLst/>
          </a:prstGeom>
        </p:spPr>
      </p:pic>
      <p:sp>
        <p:nvSpPr>
          <p:cNvPr id="2" name="TextBox 1"/>
          <p:cNvSpPr txBox="1"/>
          <p:nvPr/>
        </p:nvSpPr>
        <p:spPr>
          <a:xfrm>
            <a:off x="4270375" y="6488668"/>
            <a:ext cx="1833562" cy="253916"/>
          </a:xfrm>
          <a:prstGeom prst="rect">
            <a:avLst/>
          </a:prstGeom>
          <a:noFill/>
        </p:spPr>
        <p:txBody>
          <a:bodyPr wrap="square" rtlCol="0">
            <a:spAutoFit/>
          </a:bodyPr>
          <a:lstStyle/>
          <a:p>
            <a:r>
              <a:rPr lang="en-US" sz="1050" dirty="0" smtClean="0"/>
              <a:t>Image Credit: Ted </a:t>
            </a:r>
            <a:r>
              <a:rPr lang="en-US" sz="1050" dirty="0" err="1" smtClean="0"/>
              <a:t>Truex</a:t>
            </a:r>
            <a:endParaRPr lang="en-US" sz="1050" dirty="0"/>
          </a:p>
        </p:txBody>
      </p:sp>
    </p:spTree>
    <p:extLst>
      <p:ext uri="{BB962C8B-B14F-4D97-AF65-F5344CB8AC3E}">
        <p14:creationId xmlns:p14="http://schemas.microsoft.com/office/powerpoint/2010/main" val="154027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7544" y="5632222"/>
            <a:ext cx="8666456" cy="1079339"/>
          </a:xfrm>
        </p:spPr>
        <p:txBody>
          <a:bodyPr>
            <a:noAutofit/>
          </a:bodyPr>
          <a:lstStyle/>
          <a:p>
            <a:pPr marL="342900" indent="-342900">
              <a:spcBef>
                <a:spcPts val="200"/>
              </a:spcBef>
              <a:buClr>
                <a:schemeClr val="accent1"/>
              </a:buClr>
              <a:buFont typeface="Webdings" panose="05030102010509060703" pitchFamily="18" charset="2"/>
              <a:buChar char="4"/>
            </a:pPr>
            <a:r>
              <a:rPr lang="en-US" sz="2400" dirty="0" smtClean="0"/>
              <a:t>Satellites: Terra &amp; Aqua</a:t>
            </a:r>
            <a:endParaRPr lang="en-US" sz="2400" dirty="0"/>
          </a:p>
          <a:p>
            <a:pPr marL="342900" indent="-342900">
              <a:spcBef>
                <a:spcPts val="200"/>
              </a:spcBef>
              <a:buClr>
                <a:schemeClr val="accent1"/>
              </a:buClr>
              <a:buFont typeface="Webdings" panose="05030102010509060703" pitchFamily="18" charset="2"/>
              <a:buChar char="4"/>
            </a:pPr>
            <a:r>
              <a:rPr lang="en-US" sz="2400" dirty="0" smtClean="0"/>
              <a:t>Sensor: Moderate Resolution Imaging </a:t>
            </a:r>
            <a:r>
              <a:rPr lang="en-US" sz="2400" dirty="0" err="1" smtClean="0"/>
              <a:t>Spectroradiometer</a:t>
            </a:r>
            <a:r>
              <a:rPr lang="en-US" sz="2400" dirty="0" smtClean="0"/>
              <a:t> (MODIS)</a:t>
            </a:r>
            <a:endParaRPr lang="en-US" sz="2400" dirty="0"/>
          </a:p>
        </p:txBody>
      </p:sp>
      <p:sp>
        <p:nvSpPr>
          <p:cNvPr id="3" name="Text Placeholder 2"/>
          <p:cNvSpPr>
            <a:spLocks noGrp="1"/>
          </p:cNvSpPr>
          <p:nvPr>
            <p:ph type="body" sz="quarter" idx="14"/>
          </p:nvPr>
        </p:nvSpPr>
        <p:spPr>
          <a:xfrm>
            <a:off x="447438" y="3319755"/>
            <a:ext cx="6025343" cy="862654"/>
          </a:xfrm>
        </p:spPr>
        <p:txBody>
          <a:bodyPr/>
          <a:lstStyle/>
          <a:p>
            <a:r>
              <a:rPr lang="en-US" dirty="0" smtClean="0"/>
              <a:t>NASA Satellites/Sensors</a:t>
            </a:r>
            <a:endParaRPr lang="en-US" dirty="0"/>
          </a:p>
        </p:txBody>
      </p:sp>
      <p:pic>
        <p:nvPicPr>
          <p:cNvPr id="12" name="Picture 11" descr="06_Aqu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304" y="4076511"/>
            <a:ext cx="2629110" cy="1377362"/>
          </a:xfrm>
          <a:prstGeom prst="rect">
            <a:avLst/>
          </a:prstGeom>
        </p:spPr>
      </p:pic>
      <p:pic>
        <p:nvPicPr>
          <p:cNvPr id="13" name="Picture 12" descr="05_Terr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906" y="3849387"/>
            <a:ext cx="2359434" cy="1776129"/>
          </a:xfrm>
          <a:prstGeom prst="rect">
            <a:avLst/>
          </a:prstGeom>
        </p:spPr>
      </p:pic>
      <p:sp>
        <p:nvSpPr>
          <p:cNvPr id="9" name="Text Placeholder 1"/>
          <p:cNvSpPr>
            <a:spLocks noGrp="1"/>
          </p:cNvSpPr>
          <p:nvPr>
            <p:ph type="body" sz="quarter" idx="11"/>
          </p:nvPr>
        </p:nvSpPr>
        <p:spPr>
          <a:xfrm>
            <a:off x="347713" y="1204858"/>
            <a:ext cx="8030659" cy="2017767"/>
          </a:xfrm>
        </p:spPr>
        <p:txBody>
          <a:bodyPr>
            <a:normAutofit lnSpcReduction="10000"/>
          </a:bodyPr>
          <a:lstStyle/>
          <a:p>
            <a:pPr marL="342900" indent="-342900">
              <a:spcBef>
                <a:spcPts val="200"/>
              </a:spcBef>
              <a:buClr>
                <a:schemeClr val="accent1"/>
              </a:buClr>
              <a:buFont typeface="Webdings" panose="05030102010509060703" pitchFamily="18" charset="2"/>
              <a:buChar char="4"/>
            </a:pPr>
            <a:r>
              <a:rPr lang="en-US" sz="2400" dirty="0" smtClean="0"/>
              <a:t>Automate MODIS and NCEP data acquisition</a:t>
            </a:r>
          </a:p>
          <a:p>
            <a:pPr marL="342900" indent="-342900">
              <a:spcBef>
                <a:spcPts val="200"/>
              </a:spcBef>
              <a:buClr>
                <a:schemeClr val="accent1"/>
              </a:buClr>
              <a:buFont typeface="Webdings" panose="05030102010509060703" pitchFamily="18" charset="2"/>
              <a:buChar char="4"/>
            </a:pPr>
            <a:endParaRPr lang="en-US" sz="2400" dirty="0" smtClean="0"/>
          </a:p>
          <a:p>
            <a:pPr marL="342900" indent="-342900">
              <a:spcBef>
                <a:spcPts val="200"/>
              </a:spcBef>
              <a:buClr>
                <a:schemeClr val="accent1"/>
              </a:buClr>
              <a:buFont typeface="Webdings" panose="05030102010509060703" pitchFamily="18" charset="2"/>
              <a:buChar char="4"/>
            </a:pPr>
            <a:r>
              <a:rPr lang="en-US" sz="2400" dirty="0" smtClean="0"/>
              <a:t>Streamline PT-JPL ET product generation</a:t>
            </a:r>
          </a:p>
          <a:p>
            <a:pPr marL="342900" indent="-342900">
              <a:spcBef>
                <a:spcPts val="200"/>
              </a:spcBef>
              <a:buClr>
                <a:schemeClr val="accent1"/>
              </a:buClr>
              <a:buFont typeface="Webdings" panose="05030102010509060703" pitchFamily="18" charset="2"/>
              <a:buChar char="4"/>
            </a:pPr>
            <a:endParaRPr lang="en-US" sz="2400" dirty="0" smtClean="0"/>
          </a:p>
          <a:p>
            <a:pPr marL="342900" indent="-342900">
              <a:spcBef>
                <a:spcPts val="200"/>
              </a:spcBef>
              <a:buClr>
                <a:schemeClr val="accent1"/>
              </a:buClr>
              <a:buFont typeface="Webdings" panose="05030102010509060703" pitchFamily="18" charset="2"/>
              <a:buChar char="4"/>
            </a:pPr>
            <a:r>
              <a:rPr lang="en-US" sz="2400" dirty="0" smtClean="0"/>
              <a:t>Disseminate product to New Mexico decision makers via a web interface</a:t>
            </a:r>
          </a:p>
          <a:p>
            <a:pPr>
              <a:spcBef>
                <a:spcPts val="200"/>
              </a:spcBef>
              <a:buClr>
                <a:schemeClr val="accent1"/>
              </a:buClr>
            </a:pPr>
            <a:endParaRPr lang="en-US" dirty="0" smtClean="0"/>
          </a:p>
        </p:txBody>
      </p:sp>
      <p:sp>
        <p:nvSpPr>
          <p:cNvPr id="11" name="Text Placeholder 2"/>
          <p:cNvSpPr>
            <a:spLocks noGrp="1"/>
          </p:cNvSpPr>
          <p:nvPr>
            <p:ph type="body" sz="quarter" idx="14"/>
          </p:nvPr>
        </p:nvSpPr>
        <p:spPr>
          <a:xfrm>
            <a:off x="454782" y="406515"/>
            <a:ext cx="3223619" cy="710254"/>
          </a:xfrm>
        </p:spPr>
        <p:txBody>
          <a:bodyPr/>
          <a:lstStyle/>
          <a:p>
            <a:r>
              <a:rPr lang="en-US" dirty="0" smtClean="0"/>
              <a:t>Objectives</a:t>
            </a:r>
          </a:p>
        </p:txBody>
      </p:sp>
    </p:spTree>
    <p:extLst>
      <p:ext uri="{BB962C8B-B14F-4D97-AF65-F5344CB8AC3E}">
        <p14:creationId xmlns:p14="http://schemas.microsoft.com/office/powerpoint/2010/main" val="38802658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299554" y="294210"/>
            <a:ext cx="8503920" cy="923544"/>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baseline="0">
                <a:solidFill>
                  <a:schemeClr val="bg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Methodology</a:t>
            </a:r>
            <a:endParaRPr lang="en-US" dirty="0"/>
          </a:p>
        </p:txBody>
      </p:sp>
      <p:graphicFrame>
        <p:nvGraphicFramePr>
          <p:cNvPr id="10" name="Diagram 9"/>
          <p:cNvGraphicFramePr/>
          <p:nvPr>
            <p:extLst>
              <p:ext uri="{D42A27DB-BD31-4B8C-83A1-F6EECF244321}">
                <p14:modId xmlns:p14="http://schemas.microsoft.com/office/powerpoint/2010/main" val="709788923"/>
              </p:ext>
            </p:extLst>
          </p:nvPr>
        </p:nvGraphicFramePr>
        <p:xfrm>
          <a:off x="976313" y="1285875"/>
          <a:ext cx="6977063" cy="5175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 Placeholder 4"/>
          <p:cNvSpPr>
            <a:spLocks noGrp="1"/>
          </p:cNvSpPr>
          <p:nvPr>
            <p:ph type="body" sz="quarter" idx="14"/>
          </p:nvPr>
        </p:nvSpPr>
        <p:spPr>
          <a:xfrm>
            <a:off x="3645188" y="3378189"/>
            <a:ext cx="1626827" cy="926771"/>
          </a:xfrm>
        </p:spPr>
        <p:txBody>
          <a:bodyPr>
            <a:normAutofit lnSpcReduction="10000"/>
          </a:bodyPr>
          <a:lstStyle/>
          <a:p>
            <a:r>
              <a:rPr lang="en-US" sz="3200" dirty="0" smtClean="0"/>
              <a:t>ET Data Cycle</a:t>
            </a:r>
            <a:endParaRPr lang="en-US" sz="3200" dirty="0"/>
          </a:p>
        </p:txBody>
      </p:sp>
      <p:sp>
        <p:nvSpPr>
          <p:cNvPr id="25" name="Cloud 24"/>
          <p:cNvSpPr/>
          <p:nvPr/>
        </p:nvSpPr>
        <p:spPr>
          <a:xfrm>
            <a:off x="6905626" y="1897062"/>
            <a:ext cx="1695524" cy="1204377"/>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r>
              <a:rPr lang="en-US" sz="1100" dirty="0"/>
              <a:t>Data Sources</a:t>
            </a:r>
          </a:p>
          <a:p>
            <a:pPr marL="214313" indent="-214313">
              <a:buFont typeface="Arial" panose="020B0604020202020204" pitchFamily="34" charset="0"/>
              <a:buChar char="•"/>
            </a:pPr>
            <a:r>
              <a:rPr lang="en-US" sz="1100" dirty="0"/>
              <a:t>NCEP</a:t>
            </a:r>
          </a:p>
          <a:p>
            <a:pPr marL="214313" indent="-214313">
              <a:buFont typeface="Arial" panose="020B0604020202020204" pitchFamily="34" charset="0"/>
              <a:buChar char="•"/>
            </a:pPr>
            <a:r>
              <a:rPr lang="en-US" sz="1100" dirty="0"/>
              <a:t>USGS</a:t>
            </a:r>
          </a:p>
          <a:p>
            <a:pPr marL="214313" indent="-214313">
              <a:buFont typeface="Arial" panose="020B0604020202020204" pitchFamily="34" charset="0"/>
              <a:buChar char="•"/>
            </a:pPr>
            <a:r>
              <a:rPr lang="en-US" sz="1100" dirty="0"/>
              <a:t>LAADS</a:t>
            </a:r>
          </a:p>
        </p:txBody>
      </p:sp>
      <p:sp>
        <p:nvSpPr>
          <p:cNvPr id="27" name="Explosion 1 26"/>
          <p:cNvSpPr/>
          <p:nvPr/>
        </p:nvSpPr>
        <p:spPr>
          <a:xfrm>
            <a:off x="7175501" y="4230688"/>
            <a:ext cx="1817687" cy="1658938"/>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lgn="ctr">
              <a:buFont typeface="Arial"/>
              <a:buChar char="•"/>
            </a:pPr>
            <a:r>
              <a:rPr lang="en-US" sz="1100" dirty="0" smtClean="0"/>
              <a:t>GDAL</a:t>
            </a:r>
          </a:p>
          <a:p>
            <a:pPr marL="171450" indent="-171450" algn="ctr">
              <a:buFont typeface="Arial"/>
              <a:buChar char="•"/>
            </a:pPr>
            <a:r>
              <a:rPr lang="en-US" sz="1100" dirty="0" smtClean="0"/>
              <a:t>HEG </a:t>
            </a:r>
          </a:p>
          <a:p>
            <a:pPr marL="171450" indent="-171450" algn="ctr">
              <a:buFont typeface="Arial"/>
              <a:buChar char="•"/>
            </a:pPr>
            <a:r>
              <a:rPr lang="en-US" sz="1100" dirty="0" smtClean="0"/>
              <a:t>MATLAB </a:t>
            </a:r>
            <a:endParaRPr lang="en-US" sz="1100" dirty="0"/>
          </a:p>
        </p:txBody>
      </p:sp>
      <p:sp>
        <p:nvSpPr>
          <p:cNvPr id="28" name="Explosion 1 27"/>
          <p:cNvSpPr/>
          <p:nvPr/>
        </p:nvSpPr>
        <p:spPr>
          <a:xfrm>
            <a:off x="57150" y="4287838"/>
            <a:ext cx="1817687" cy="1658938"/>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lgn="ctr">
              <a:buFont typeface="Arial"/>
              <a:buChar char="•"/>
            </a:pPr>
            <a:r>
              <a:rPr lang="en-US" sz="1050" dirty="0" err="1" smtClean="0"/>
              <a:t>GeoTIFF</a:t>
            </a:r>
            <a:endParaRPr lang="en-US" sz="1050" dirty="0" smtClean="0"/>
          </a:p>
          <a:p>
            <a:pPr marL="171450" indent="-171450" algn="ctr">
              <a:buFont typeface="Arial"/>
              <a:buChar char="•"/>
            </a:pPr>
            <a:r>
              <a:rPr lang="en-US" sz="1050" dirty="0" smtClean="0"/>
              <a:t>GDAL</a:t>
            </a:r>
          </a:p>
          <a:p>
            <a:pPr marL="171450" indent="-171450" algn="ctr">
              <a:buFont typeface="Arial"/>
              <a:buChar char="•"/>
            </a:pPr>
            <a:r>
              <a:rPr lang="en-US" sz="1050" dirty="0" smtClean="0"/>
              <a:t>CURL</a:t>
            </a:r>
            <a:endParaRPr lang="en-US" sz="1050" dirty="0"/>
          </a:p>
        </p:txBody>
      </p:sp>
      <p:sp>
        <p:nvSpPr>
          <p:cNvPr id="29" name="Cloud 28"/>
          <p:cNvSpPr/>
          <p:nvPr/>
        </p:nvSpPr>
        <p:spPr>
          <a:xfrm>
            <a:off x="382588" y="1954212"/>
            <a:ext cx="1695524" cy="1204377"/>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a:buChar char="•"/>
            </a:pPr>
            <a:r>
              <a:rPr lang="en-US" sz="1000" dirty="0" smtClean="0"/>
              <a:t>Leaflet </a:t>
            </a:r>
          </a:p>
          <a:p>
            <a:pPr marL="171450" indent="-171450">
              <a:buFont typeface="Arial"/>
              <a:buChar char="•"/>
            </a:pPr>
            <a:r>
              <a:rPr lang="en-US" sz="1000" dirty="0" err="1" smtClean="0"/>
              <a:t>OpenLayers</a:t>
            </a:r>
            <a:endParaRPr lang="en-US" sz="1000" dirty="0"/>
          </a:p>
        </p:txBody>
      </p:sp>
    </p:spTree>
    <p:extLst>
      <p:ext uri="{BB962C8B-B14F-4D97-AF65-F5344CB8AC3E}">
        <p14:creationId xmlns:p14="http://schemas.microsoft.com/office/powerpoint/2010/main" val="177300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6250" y="307761"/>
            <a:ext cx="8503920" cy="923544"/>
          </a:xfrm>
        </p:spPr>
        <p:txBody>
          <a:bodyPr/>
          <a:lstStyle/>
          <a:p>
            <a:r>
              <a:rPr lang="en-US" dirty="0" smtClean="0"/>
              <a:t>Methodology</a:t>
            </a:r>
            <a:endParaRPr lang="en-US" dirty="0"/>
          </a:p>
        </p:txBody>
      </p:sp>
      <p:sp>
        <p:nvSpPr>
          <p:cNvPr id="10" name="Text Placeholder 1"/>
          <p:cNvSpPr txBox="1">
            <a:spLocks/>
          </p:cNvSpPr>
          <p:nvPr/>
        </p:nvSpPr>
        <p:spPr>
          <a:xfrm>
            <a:off x="4375490" y="2437896"/>
            <a:ext cx="4535888" cy="3737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400" dirty="0" smtClean="0"/>
              <a:t>Retrieve atmospheric MODIS data in swath granules</a:t>
            </a:r>
          </a:p>
          <a:p>
            <a:pPr marL="342900" indent="-342900">
              <a:spcBef>
                <a:spcPts val="200"/>
              </a:spcBef>
              <a:buClr>
                <a:schemeClr val="accent1"/>
              </a:buClr>
              <a:buFont typeface="Webdings" panose="05030102010509060703" pitchFamily="18" charset="2"/>
              <a:buChar char="4"/>
            </a:pPr>
            <a:r>
              <a:rPr lang="en-US" sz="2400" dirty="0" smtClean="0"/>
              <a:t>Grid each granule file onto a sinusoidal projection</a:t>
            </a:r>
          </a:p>
          <a:p>
            <a:pPr marL="342900" indent="-342900">
              <a:spcBef>
                <a:spcPts val="200"/>
              </a:spcBef>
              <a:buClr>
                <a:schemeClr val="accent1"/>
              </a:buClr>
              <a:buFont typeface="Webdings" panose="05030102010509060703" pitchFamily="18" charset="2"/>
              <a:buChar char="4"/>
            </a:pPr>
            <a:r>
              <a:rPr lang="en-US" sz="2400" dirty="0" smtClean="0"/>
              <a:t>For each sinusoidal tile, stitch together every granule that has overlap </a:t>
            </a:r>
          </a:p>
          <a:p>
            <a:pPr marL="342900" indent="-342900">
              <a:spcBef>
                <a:spcPts val="200"/>
              </a:spcBef>
              <a:buClr>
                <a:schemeClr val="accent1"/>
              </a:buClr>
              <a:buFont typeface="Webdings" panose="05030102010509060703" pitchFamily="18" charset="2"/>
              <a:buChar char="4"/>
            </a:pPr>
            <a:r>
              <a:rPr lang="en-US" sz="2400" dirty="0" smtClean="0"/>
              <a:t>Subset out the tile’s domain</a:t>
            </a:r>
            <a:endParaRPr lang="en-US" sz="2400" dirty="0"/>
          </a:p>
        </p:txBody>
      </p:sp>
      <p:sp>
        <p:nvSpPr>
          <p:cNvPr id="11" name="Rectangle 10"/>
          <p:cNvSpPr/>
          <p:nvPr/>
        </p:nvSpPr>
        <p:spPr>
          <a:xfrm>
            <a:off x="4346210" y="1383051"/>
            <a:ext cx="4225782" cy="981873"/>
          </a:xfrm>
          <a:prstGeom prst="rect">
            <a:avLst/>
          </a:prstGeom>
        </p:spPr>
        <p:txBody>
          <a:bodyPr wrap="square">
            <a:spAutoFit/>
          </a:bodyPr>
          <a:lstStyle/>
          <a:p>
            <a:r>
              <a:rPr lang="en-US" sz="2800" b="1" dirty="0" smtClean="0">
                <a:solidFill>
                  <a:schemeClr val="accent1"/>
                </a:solidFill>
                <a:latin typeface="Century Gothic" panose="020B0502020202020204" pitchFamily="34" charset="0"/>
              </a:rPr>
              <a:t>From Swath Granules to Sinusoidal Tiles</a:t>
            </a:r>
            <a:endParaRPr lang="en-US" sz="2800" dirty="0">
              <a:solidFill>
                <a:schemeClr val="accent1"/>
              </a:solidFill>
              <a:latin typeface="Century Gothic" panose="020B0502020202020204" pitchFamily="34" charset="0"/>
            </a:endParaRPr>
          </a:p>
        </p:txBody>
      </p:sp>
      <p:pic>
        <p:nvPicPr>
          <p:cNvPr id="12" name="animodi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540" y="1901691"/>
            <a:ext cx="3571942" cy="2083633"/>
          </a:xfrm>
          <a:prstGeom prst="rect">
            <a:avLst/>
          </a:prstGeom>
        </p:spPr>
      </p:pic>
      <p:pic>
        <p:nvPicPr>
          <p:cNvPr id="13" name="Picture 12" descr="MODIS_sinusoidal_grid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28" y="4233157"/>
            <a:ext cx="4163380" cy="2292276"/>
          </a:xfrm>
          <a:prstGeom prst="rect">
            <a:avLst/>
          </a:prstGeom>
        </p:spPr>
      </p:pic>
    </p:spTree>
    <p:extLst>
      <p:ext uri="{BB962C8B-B14F-4D97-AF65-F5344CB8AC3E}">
        <p14:creationId xmlns:p14="http://schemas.microsoft.com/office/powerpoint/2010/main" val="4271597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92125" y="180761"/>
            <a:ext cx="8503920" cy="923544"/>
          </a:xfrm>
        </p:spPr>
        <p:txBody>
          <a:bodyPr/>
          <a:lstStyle/>
          <a:p>
            <a:r>
              <a:rPr lang="en-US" dirty="0" smtClean="0"/>
              <a:t>Methodology</a:t>
            </a:r>
            <a:endParaRPr lang="en-US" dirty="0"/>
          </a:p>
        </p:txBody>
      </p:sp>
      <p:sp>
        <p:nvSpPr>
          <p:cNvPr id="10" name="Text Placeholder 1"/>
          <p:cNvSpPr txBox="1">
            <a:spLocks/>
          </p:cNvSpPr>
          <p:nvPr/>
        </p:nvSpPr>
        <p:spPr>
          <a:xfrm>
            <a:off x="5589741" y="1909157"/>
            <a:ext cx="3554259" cy="46710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1800" dirty="0" smtClean="0"/>
              <a:t>Retrieve PT-JPL ET output product to convert from MATLAB to </a:t>
            </a:r>
            <a:r>
              <a:rPr lang="en-US" sz="1800" dirty="0" err="1" smtClean="0"/>
              <a:t>GeoTIFF</a:t>
            </a:r>
            <a:endParaRPr lang="en-US" sz="1800" dirty="0" smtClean="0"/>
          </a:p>
          <a:p>
            <a:pPr marL="342900" indent="-342900">
              <a:spcBef>
                <a:spcPts val="200"/>
              </a:spcBef>
              <a:buClr>
                <a:schemeClr val="accent1"/>
              </a:buClr>
              <a:buFont typeface="Webdings" panose="05030102010509060703" pitchFamily="18" charset="2"/>
              <a:buChar char="4"/>
            </a:pPr>
            <a:r>
              <a:rPr lang="en-US" sz="1800" dirty="0" smtClean="0"/>
              <a:t>Using GDAL commands merge, project, and manage </a:t>
            </a:r>
            <a:r>
              <a:rPr lang="en-US" sz="1800" dirty="0" err="1" smtClean="0"/>
              <a:t>NoData</a:t>
            </a:r>
            <a:r>
              <a:rPr lang="en-US" sz="1800" dirty="0" smtClean="0"/>
              <a:t> </a:t>
            </a:r>
            <a:r>
              <a:rPr lang="en-US" sz="1800" dirty="0" smtClean="0"/>
              <a:t>Values</a:t>
            </a:r>
          </a:p>
          <a:p>
            <a:pPr marL="342900" indent="-342900">
              <a:spcBef>
                <a:spcPts val="200"/>
              </a:spcBef>
              <a:buClr>
                <a:schemeClr val="accent1"/>
              </a:buClr>
              <a:buFont typeface="Webdings" panose="05030102010509060703" pitchFamily="18" charset="2"/>
              <a:buChar char="4"/>
            </a:pPr>
            <a:r>
              <a:rPr lang="en-US" sz="1800" dirty="0"/>
              <a:t>Move to designated </a:t>
            </a:r>
            <a:r>
              <a:rPr lang="en-US" sz="1800" dirty="0" err="1"/>
              <a:t>GeoServer</a:t>
            </a:r>
            <a:r>
              <a:rPr lang="en-US" sz="1800" dirty="0"/>
              <a:t> directory, then use CURL commands to enable within the Server</a:t>
            </a:r>
          </a:p>
          <a:p>
            <a:pPr marL="342900" indent="-342900">
              <a:spcBef>
                <a:spcPts val="200"/>
              </a:spcBef>
              <a:buClr>
                <a:schemeClr val="accent1"/>
              </a:buClr>
              <a:buFont typeface="Webdings" panose="05030102010509060703" pitchFamily="18" charset="2"/>
              <a:buChar char="4"/>
            </a:pPr>
            <a:r>
              <a:rPr lang="en-US" sz="1800" dirty="0"/>
              <a:t>Create request through a </a:t>
            </a:r>
            <a:r>
              <a:rPr lang="en-US" sz="1800" dirty="0" err="1"/>
              <a:t>Javascript</a:t>
            </a:r>
            <a:r>
              <a:rPr lang="en-US" sz="1800" dirty="0"/>
              <a:t> client initiated via our web interface by users toggling through multi-temporal ET data products</a:t>
            </a:r>
          </a:p>
          <a:p>
            <a:pPr marL="342900" indent="-342900">
              <a:spcBef>
                <a:spcPts val="200"/>
              </a:spcBef>
              <a:buClr>
                <a:schemeClr val="accent1"/>
              </a:buClr>
              <a:buFont typeface="Webdings" panose="05030102010509060703" pitchFamily="18" charset="2"/>
              <a:buChar char="4"/>
            </a:pPr>
            <a:endParaRPr lang="en-US" sz="1800" dirty="0" smtClean="0"/>
          </a:p>
        </p:txBody>
      </p:sp>
      <p:sp>
        <p:nvSpPr>
          <p:cNvPr id="11" name="Rectangle 10"/>
          <p:cNvSpPr/>
          <p:nvPr/>
        </p:nvSpPr>
        <p:spPr>
          <a:xfrm>
            <a:off x="5715578" y="1385182"/>
            <a:ext cx="3428422" cy="461665"/>
          </a:xfrm>
          <a:prstGeom prst="rect">
            <a:avLst/>
          </a:prstGeom>
        </p:spPr>
        <p:txBody>
          <a:bodyPr wrap="square">
            <a:spAutoFit/>
          </a:bodyPr>
          <a:lstStyle/>
          <a:p>
            <a:pPr algn="ctr"/>
            <a:r>
              <a:rPr lang="en-US" sz="2400" b="1" dirty="0" smtClean="0">
                <a:solidFill>
                  <a:schemeClr val="accent1"/>
                </a:solidFill>
                <a:latin typeface="Century Gothic" panose="020B0502020202020204" pitchFamily="34" charset="0"/>
              </a:rPr>
              <a:t>Web Interface</a:t>
            </a:r>
          </a:p>
        </p:txBody>
      </p:sp>
      <p:pic>
        <p:nvPicPr>
          <p:cNvPr id="2" name="Picture 1" descr="US_WebInterface_DRAF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4" y="1230314"/>
            <a:ext cx="5439706" cy="284591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Leaflet_TimeDimens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62" y="4325938"/>
            <a:ext cx="5433153" cy="226218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63634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21736" y="1262270"/>
            <a:ext cx="5142212" cy="1828800"/>
          </a:xfrm>
        </p:spPr>
        <p:txBody>
          <a:bodyPr>
            <a:noAutofit/>
          </a:bodyPr>
          <a:lstStyle/>
          <a:p>
            <a:r>
              <a:rPr lang="en-US" sz="1800" dirty="0" smtClean="0"/>
              <a:t>Josh Fisher, NASA JPL</a:t>
            </a:r>
          </a:p>
          <a:p>
            <a:r>
              <a:rPr lang="en-US" sz="1800" dirty="0" smtClean="0"/>
              <a:t>Greg Moore, </a:t>
            </a:r>
            <a:r>
              <a:rPr lang="en-US" sz="1800" dirty="0" err="1" smtClean="0"/>
              <a:t>CalTech</a:t>
            </a:r>
            <a:endParaRPr lang="en-US" sz="1800" dirty="0" smtClean="0"/>
          </a:p>
          <a:p>
            <a:r>
              <a:rPr lang="en-US" sz="1800" dirty="0" smtClean="0"/>
              <a:t>Laura </a:t>
            </a:r>
            <a:r>
              <a:rPr lang="en-US" sz="1800" dirty="0" err="1" smtClean="0"/>
              <a:t>Jewll</a:t>
            </a:r>
            <a:r>
              <a:rPr lang="en-US" sz="1800" dirty="0" smtClean="0"/>
              <a:t>, </a:t>
            </a:r>
            <a:r>
              <a:rPr lang="en-US" sz="1800" dirty="0" err="1" smtClean="0"/>
              <a:t>CalTech</a:t>
            </a:r>
            <a:endParaRPr lang="en-US" sz="1800" dirty="0" smtClean="0"/>
          </a:p>
          <a:p>
            <a:r>
              <a:rPr lang="en-US" sz="1800" dirty="0" err="1" smtClean="0"/>
              <a:t>Munish</a:t>
            </a:r>
            <a:r>
              <a:rPr lang="en-US" sz="1800" dirty="0" smtClean="0"/>
              <a:t> </a:t>
            </a:r>
            <a:r>
              <a:rPr lang="en-US" sz="1800" dirty="0" err="1" smtClean="0"/>
              <a:t>Sikka</a:t>
            </a:r>
            <a:r>
              <a:rPr lang="en-US" sz="1800" dirty="0" smtClean="0"/>
              <a:t>, </a:t>
            </a:r>
            <a:r>
              <a:rPr lang="en-US" sz="1800" dirty="0" err="1" smtClean="0"/>
              <a:t>CalTech</a:t>
            </a:r>
            <a:endParaRPr lang="en-US" sz="1800" dirty="0" smtClean="0"/>
          </a:p>
          <a:p>
            <a:r>
              <a:rPr lang="en-US" sz="1800" dirty="0" smtClean="0"/>
              <a:t>Manish </a:t>
            </a:r>
            <a:r>
              <a:rPr lang="en-US" sz="1800" dirty="0" err="1" smtClean="0"/>
              <a:t>Verma</a:t>
            </a:r>
            <a:r>
              <a:rPr lang="en-US" sz="1800" dirty="0" smtClean="0"/>
              <a:t>, </a:t>
            </a:r>
            <a:r>
              <a:rPr lang="en-US" sz="1800" dirty="0" err="1" smtClean="0"/>
              <a:t>CalTech</a:t>
            </a:r>
            <a:endParaRPr lang="en-US" sz="1800" dirty="0"/>
          </a:p>
        </p:txBody>
      </p:sp>
      <p:sp>
        <p:nvSpPr>
          <p:cNvPr id="3" name="Text Placeholder 2"/>
          <p:cNvSpPr>
            <a:spLocks noGrp="1"/>
          </p:cNvSpPr>
          <p:nvPr>
            <p:ph type="body" sz="quarter" idx="11"/>
          </p:nvPr>
        </p:nvSpPr>
        <p:spPr>
          <a:xfrm>
            <a:off x="3312258" y="3488276"/>
            <a:ext cx="5691940" cy="704088"/>
          </a:xfrm>
        </p:spPr>
        <p:txBody>
          <a:bodyPr>
            <a:normAutofit/>
          </a:bodyPr>
          <a:lstStyle/>
          <a:p>
            <a:r>
              <a:rPr lang="en-US" sz="1800" dirty="0" smtClean="0"/>
              <a:t>John Longworth, New Mexico Office of the State Engineer</a:t>
            </a:r>
            <a:endParaRPr lang="en-US" sz="1800" dirty="0"/>
          </a:p>
        </p:txBody>
      </p:sp>
      <p:sp>
        <p:nvSpPr>
          <p:cNvPr id="5" name="TextBox 4"/>
          <p:cNvSpPr txBox="1"/>
          <p:nvPr/>
        </p:nvSpPr>
        <p:spPr>
          <a:xfrm>
            <a:off x="499580" y="1715301"/>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123091" y="340277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a:t>
            </a:r>
            <a:endParaRPr lang="en-US" sz="4400" dirty="0" smtClean="0">
              <a:solidFill>
                <a:schemeClr val="accent1"/>
              </a:solidFill>
              <a:latin typeface="Century Gothic" panose="020B0502020202020204" pitchFamily="34" charset="0"/>
            </a:endParaRPr>
          </a:p>
        </p:txBody>
      </p:sp>
      <p:sp>
        <p:nvSpPr>
          <p:cNvPr id="8" name="Text Placeholder 3"/>
          <p:cNvSpPr>
            <a:spLocks noGrp="1"/>
          </p:cNvSpPr>
          <p:nvPr>
            <p:ph type="body" sz="quarter" idx="12"/>
          </p:nvPr>
        </p:nvSpPr>
        <p:spPr>
          <a:xfrm>
            <a:off x="3298381" y="4462670"/>
            <a:ext cx="5705818" cy="1600200"/>
          </a:xfrm>
        </p:spPr>
        <p:txBody>
          <a:bodyPr>
            <a:noAutofit/>
          </a:bodyPr>
          <a:lstStyle/>
          <a:p>
            <a:r>
              <a:rPr lang="en-US" sz="1800" dirty="0" smtClean="0"/>
              <a:t>Nick Rousseau, DEVELOP – Center Lead</a:t>
            </a:r>
          </a:p>
          <a:p>
            <a:r>
              <a:rPr lang="en-US" sz="1800" dirty="0" smtClean="0"/>
              <a:t>Gwen Miller, </a:t>
            </a:r>
            <a:r>
              <a:rPr lang="en-US" sz="1800" dirty="0"/>
              <a:t>DEVELOP – Center </a:t>
            </a:r>
            <a:r>
              <a:rPr lang="en-US" sz="1800" dirty="0" smtClean="0"/>
              <a:t>Lead</a:t>
            </a:r>
          </a:p>
          <a:p>
            <a:r>
              <a:rPr lang="en-US" sz="1800" dirty="0" smtClean="0"/>
              <a:t>Brittany </a:t>
            </a:r>
            <a:r>
              <a:rPr lang="en-US" sz="1800" dirty="0" err="1" smtClean="0"/>
              <a:t>Zajic</a:t>
            </a:r>
            <a:r>
              <a:rPr lang="en-US" sz="1800" dirty="0" smtClean="0"/>
              <a:t>, DEVELOP – Assistant Center Lead</a:t>
            </a:r>
          </a:p>
          <a:p>
            <a:r>
              <a:rPr lang="en-US" sz="1800" dirty="0" smtClean="0"/>
              <a:t>Christine Rains, DEVELOP – Assistant Center Lead</a:t>
            </a:r>
            <a:endParaRPr lang="en-US" sz="1800" dirty="0"/>
          </a:p>
        </p:txBody>
      </p:sp>
      <p:sp>
        <p:nvSpPr>
          <p:cNvPr id="9" name="TextBox 8"/>
          <p:cNvSpPr txBox="1"/>
          <p:nvPr/>
        </p:nvSpPr>
        <p:spPr>
          <a:xfrm>
            <a:off x="641752" y="4780469"/>
            <a:ext cx="2577819" cy="769441"/>
          </a:xfrm>
          <a:prstGeom prst="rect">
            <a:avLst/>
          </a:prstGeom>
          <a:noFill/>
        </p:spPr>
        <p:txBody>
          <a:bodyPr wrap="square" rtlCol="0">
            <a:spAutoFit/>
          </a:bodyPr>
          <a:lstStyle/>
          <a:p>
            <a:pPr algn="l"/>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1925435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2174</TotalTime>
  <Words>588</Words>
  <Application>Microsoft Macintosh PowerPoint</Application>
  <PresentationFormat>On-screen Show (4:3)</PresentationFormat>
  <Paragraphs>93</Paragraphs>
  <Slides>8</Slides>
  <Notes>5</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Trevor</cp:lastModifiedBy>
  <cp:revision>207</cp:revision>
  <dcterms:created xsi:type="dcterms:W3CDTF">2015-05-18T13:26:09Z</dcterms:created>
  <dcterms:modified xsi:type="dcterms:W3CDTF">2015-10-22T17:03:35Z</dcterms:modified>
</cp:coreProperties>
</file>