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ddle, Madison P. (LARC-E3)[SSAI DEVELOP]" initials="BMP(D" lastIdx="30" clrIdx="0">
    <p:extLst>
      <p:ext uri="{19B8F6BF-5375-455C-9EA6-DF929625EA0E}">
        <p15:presenceInfo xmlns:p15="http://schemas.microsoft.com/office/powerpoint/2012/main" userId="S-1-5-21-330711430-3775241029-4075259233-855781" providerId="AD"/>
      </p:ext>
    </p:extLst>
  </p:cmAuthor>
  <p:cmAuthor id="2" name="Clayton, Amanda L. (LARC-E3)[SSAI DEVELOP]" initials="CAL(D" lastIdx="1" clrIdx="1">
    <p:extLst>
      <p:ext uri="{19B8F6BF-5375-455C-9EA6-DF929625EA0E}">
        <p15:presenceInfo xmlns:p15="http://schemas.microsoft.com/office/powerpoint/2012/main" userId="S-1-5-21-330711430-3775241029-4075259233-682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A569"/>
    <a:srgbClr val="3863FF"/>
    <a:srgbClr val="FF00DB"/>
    <a:srgbClr val="E80000"/>
    <a:srgbClr val="238754"/>
    <a:srgbClr val="79805C"/>
    <a:srgbClr val="596845"/>
    <a:srgbClr val="9FA251"/>
    <a:srgbClr val="C0D2A0"/>
    <a:srgbClr val="ABA3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21" autoAdjust="0"/>
    <p:restoredTop sz="94660"/>
  </p:normalViewPr>
  <p:slideViewPr>
    <p:cSldViewPr snapToGrid="0">
      <p:cViewPr>
        <p:scale>
          <a:sx n="59" d="100"/>
          <a:sy n="59" d="100"/>
        </p:scale>
        <p:origin x="180" y="-84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amp; Food Security">
    <p:spTree>
      <p:nvGrpSpPr>
        <p:cNvPr id="1" name=""/>
        <p:cNvGrpSpPr/>
        <p:nvPr/>
      </p:nvGrpSpPr>
      <p:grpSpPr>
        <a:xfrm>
          <a:off x="0" y="0"/>
          <a:ext cx="0" cy="0"/>
          <a:chOff x="0" y="0"/>
          <a:chExt cx="0" cy="0"/>
        </a:xfrm>
      </p:grpSpPr>
      <p:sp>
        <p:nvSpPr>
          <p:cNvPr id="35" name="Rectangle 34"/>
          <p:cNvSpPr/>
          <p:nvPr userDrawn="1"/>
        </p:nvSpPr>
        <p:spPr>
          <a:xfrm>
            <a:off x="914399" y="35661599"/>
            <a:ext cx="25603201" cy="415567"/>
          </a:xfrm>
          <a:prstGeom prst="rect">
            <a:avLst/>
          </a:prstGeom>
          <a:solidFill>
            <a:srgbClr val="238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157" name="Rectangle 156"/>
          <p:cNvSpPr/>
          <p:nvPr userDrawn="1"/>
        </p:nvSpPr>
        <p:spPr>
          <a:xfrm>
            <a:off x="914400" y="3662904"/>
            <a:ext cx="25623984" cy="260911"/>
          </a:xfrm>
          <a:prstGeom prst="rect">
            <a:avLst/>
          </a:prstGeom>
          <a:solidFill>
            <a:srgbClr val="238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238754"/>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Project Subtitle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470" y="876300"/>
            <a:ext cx="2508115" cy="217627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399" y="34530721"/>
            <a:ext cx="4480560" cy="903722"/>
          </a:xfrm>
          <a:prstGeom prst="rect">
            <a:avLst/>
          </a:prstGeom>
        </p:spPr>
      </p:pic>
    </p:spTree>
    <p:extLst>
      <p:ext uri="{BB962C8B-B14F-4D97-AF65-F5344CB8AC3E}">
        <p14:creationId xmlns:p14="http://schemas.microsoft.com/office/powerpoint/2010/main" val="804774885"/>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userDrawn="1">
          <p15:clr>
            <a:srgbClr val="FBAE40"/>
          </p15:clr>
        </p15:guide>
        <p15:guide id="6" orient="horz" pos="22296" userDrawn="1">
          <p15:clr>
            <a:srgbClr val="FBAE40"/>
          </p15:clr>
        </p15:guide>
        <p15:guide id="7" orient="horz" pos="21792" userDrawn="1">
          <p15:clr>
            <a:srgbClr val="FBAE40"/>
          </p15:clr>
        </p15:guide>
        <p15:guide id="8" pos="15552" userDrawn="1">
          <p15:clr>
            <a:srgbClr val="FBAE40"/>
          </p15:clr>
        </p15:guide>
        <p15:guide id="9" orient="horz" pos="21312" userDrawn="1">
          <p15:clr>
            <a:srgbClr val="FBAE40"/>
          </p15:clr>
        </p15:guide>
        <p15:guide id="10" pos="15264" userDrawn="1">
          <p15:clr>
            <a:srgbClr val="FBAE40"/>
          </p15:clr>
        </p15:guide>
        <p15:guide id="11" orient="horz" pos="2928" userDrawn="1">
          <p15:clr>
            <a:srgbClr val="FBAE40"/>
          </p15:clr>
        </p15:guide>
        <p15:guide id="12" pos="7776" userDrawn="1">
          <p15:clr>
            <a:srgbClr val="FBAE40"/>
          </p15:clr>
        </p15:guide>
        <p15:guide id="14" orient="horz" pos="1920" userDrawn="1">
          <p15:clr>
            <a:srgbClr val="FBAE40"/>
          </p15:clr>
        </p15:guide>
        <p15:guide id="15" orient="horz" pos="1536" userDrawn="1">
          <p15:clr>
            <a:srgbClr val="FBAE40"/>
          </p15:clr>
        </p15:guide>
        <p15:guide id="16" orient="horz" pos="960" userDrawn="1">
          <p15:clr>
            <a:srgbClr val="FBAE40"/>
          </p15:clr>
        </p15:guide>
        <p15:guide id="17" pos="806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9/17/2019</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jpg"/><Relationship Id="rId2" Type="http://schemas.openxmlformats.org/officeDocument/2006/relationships/image" Target="../media/image4.jpg"/><Relationship Id="rId16" Type="http://schemas.openxmlformats.org/officeDocument/2006/relationships/image" Target="../media/image18.png"/><Relationship Id="rId20"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jp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238" t="6455" r="18044" b="6234"/>
          <a:stretch/>
        </p:blipFill>
        <p:spPr bwMode="auto">
          <a:xfrm>
            <a:off x="12800694" y="13210161"/>
            <a:ext cx="4819894" cy="35635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lh4.googleusercontent.com/7WVO8KwDB3pnSGGTEcpfcWnuM5HUEASkQsOmggefkz8_sOZS5reC0Oo296j55c1QQbWWfQATnyBe0puSoB9Ziu6jRXLxzPayhTvsMdnLG-Y09PCi3bK_LwKq2nzzS27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182" y="15203316"/>
            <a:ext cx="2669310" cy="2278477"/>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p:cNvCxnSpPr/>
          <p:nvPr/>
        </p:nvCxnSpPr>
        <p:spPr>
          <a:xfrm>
            <a:off x="16480358" y="14303763"/>
            <a:ext cx="8232421" cy="1367020"/>
          </a:xfrm>
          <a:prstGeom prst="line">
            <a:avLst/>
          </a:prstGeom>
          <a:ln w="50800">
            <a:solidFill>
              <a:srgbClr val="238754"/>
            </a:solidFill>
          </a:ln>
        </p:spPr>
        <p:style>
          <a:lnRef idx="1">
            <a:schemeClr val="accent1"/>
          </a:lnRef>
          <a:fillRef idx="0">
            <a:schemeClr val="accent1"/>
          </a:fillRef>
          <a:effectRef idx="0">
            <a:schemeClr val="accent1"/>
          </a:effectRef>
          <a:fontRef idx="minor">
            <a:schemeClr val="tx1"/>
          </a:fontRef>
        </p:style>
      </p:cxnSp>
      <p:pic>
        <p:nvPicPr>
          <p:cNvPr id="1040" name="Picture 16" descr="https://lh3.googleusercontent.com/HzzIBxyo127joSluYMin2RdhTSzqj-xtPw_J-a64dUPGBm3xYts54vbOslkwEW8Ayqc80AIB52q92W8RH3Y4BtxWo5otSJc3nka7EdY-8NqzrXMckVf1xGS3EZiUzEZ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2023" y="15778105"/>
            <a:ext cx="2649929" cy="2261934"/>
          </a:xfrm>
          <a:prstGeom prst="rect">
            <a:avLst/>
          </a:prstGeom>
          <a:noFill/>
          <a:extLst>
            <a:ext uri="{909E8E84-426E-40DD-AFC4-6F175D3DCCD1}">
              <a14:hiddenFill xmlns:a14="http://schemas.microsoft.com/office/drawing/2010/main">
                <a:solidFill>
                  <a:srgbClr val="FFFFFF"/>
                </a:solidFill>
              </a14:hiddenFill>
            </a:ext>
          </a:extLst>
        </p:spPr>
      </p:pic>
      <p:sp>
        <p:nvSpPr>
          <p:cNvPr id="45" name="Title 3"/>
          <p:cNvSpPr txBox="1">
            <a:spLocks/>
          </p:cNvSpPr>
          <p:nvPr/>
        </p:nvSpPr>
        <p:spPr>
          <a:xfrm>
            <a:off x="24721960" y="4648201"/>
            <a:ext cx="1780985" cy="29243276"/>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238754"/>
                </a:solidFill>
              </a:rPr>
              <a:t>New York </a:t>
            </a:r>
            <a:r>
              <a:rPr lang="en-US" sz="10000" dirty="0">
                <a:solidFill>
                  <a:srgbClr val="2E8652"/>
                </a:solidFill>
              </a:rPr>
              <a:t>Ecological Forecasting II</a:t>
            </a:r>
            <a:endParaRPr lang="en-US" sz="10000" dirty="0">
              <a:solidFill>
                <a:srgbClr val="238754"/>
              </a:solidFill>
            </a:endParaRPr>
          </a:p>
        </p:txBody>
      </p:sp>
      <p:sp>
        <p:nvSpPr>
          <p:cNvPr id="14" name="Text Placeholder 16"/>
          <p:cNvSpPr txBox="1">
            <a:spLocks/>
          </p:cNvSpPr>
          <p:nvPr/>
        </p:nvSpPr>
        <p:spPr>
          <a:xfrm>
            <a:off x="12710483" y="5168492"/>
            <a:ext cx="11593945" cy="363165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spcAft>
                <a:spcPts val="600"/>
              </a:spcAft>
              <a:buClr>
                <a:srgbClr val="238754"/>
              </a:buClr>
            </a:pPr>
            <a:r>
              <a:rPr lang="en-US" sz="2600" b="1" dirty="0">
                <a:solidFill>
                  <a:srgbClr val="238754"/>
                </a:solidFill>
                <a:latin typeface="Garamond" panose="02020404030301010803" pitchFamily="18" charset="0"/>
              </a:rPr>
              <a:t>Utilize</a:t>
            </a:r>
            <a:r>
              <a:rPr lang="en-US" sz="2600" dirty="0">
                <a:solidFill>
                  <a:schemeClr val="tx1">
                    <a:lumMod val="75000"/>
                    <a:lumOff val="25000"/>
                  </a:schemeClr>
                </a:solidFill>
                <a:latin typeface="Garamond" panose="02020404030301010803" pitchFamily="18" charset="0"/>
              </a:rPr>
              <a:t> NASA Earth observations (EO) to map eastern hemlock distribution in New York </a:t>
            </a:r>
            <a:r>
              <a:rPr lang="en-US" sz="2600" dirty="0" smtClean="0">
                <a:solidFill>
                  <a:schemeClr val="tx1">
                    <a:lumMod val="75000"/>
                    <a:lumOff val="25000"/>
                  </a:schemeClr>
                </a:solidFill>
                <a:latin typeface="Garamond" panose="02020404030301010803" pitchFamily="18" charset="0"/>
              </a:rPr>
              <a:t>State</a:t>
            </a:r>
            <a:endParaRPr lang="en-US" sz="2600" dirty="0">
              <a:solidFill>
                <a:schemeClr val="tx1">
                  <a:lumMod val="75000"/>
                  <a:lumOff val="25000"/>
                </a:schemeClr>
              </a:solidFill>
              <a:latin typeface="Garamond" panose="02020404030301010803" pitchFamily="18" charset="0"/>
            </a:endParaRPr>
          </a:p>
          <a:p>
            <a:pPr algn="just">
              <a:lnSpc>
                <a:spcPct val="100000"/>
              </a:lnSpc>
              <a:spcBef>
                <a:spcPts val="0"/>
              </a:spcBef>
              <a:spcAft>
                <a:spcPts val="600"/>
              </a:spcAft>
              <a:buClr>
                <a:srgbClr val="238754"/>
              </a:buClr>
            </a:pPr>
            <a:r>
              <a:rPr lang="en-US" sz="2600" b="1" dirty="0">
                <a:solidFill>
                  <a:srgbClr val="238754"/>
                </a:solidFill>
                <a:latin typeface="Garamond" panose="02020404030301010803" pitchFamily="18" charset="0"/>
              </a:rPr>
              <a:t>Determine</a:t>
            </a:r>
            <a:r>
              <a:rPr lang="en-US" sz="2600" dirty="0">
                <a:solidFill>
                  <a:schemeClr val="tx1">
                    <a:lumMod val="75000"/>
                    <a:lumOff val="25000"/>
                  </a:schemeClr>
                </a:solidFill>
                <a:latin typeface="Garamond" panose="02020404030301010803" pitchFamily="18" charset="0"/>
              </a:rPr>
              <a:t> </a:t>
            </a:r>
            <a:r>
              <a:rPr lang="en-US" sz="2600" dirty="0" smtClean="0">
                <a:solidFill>
                  <a:schemeClr val="tx1">
                    <a:lumMod val="75000"/>
                    <a:lumOff val="25000"/>
                  </a:schemeClr>
                </a:solidFill>
                <a:latin typeface="Garamond" panose="02020404030301010803" pitchFamily="18" charset="0"/>
              </a:rPr>
              <a:t>the strengths and weaknesses of </a:t>
            </a:r>
            <a:r>
              <a:rPr lang="en-US" sz="2600" dirty="0">
                <a:solidFill>
                  <a:schemeClr val="tx1">
                    <a:lumMod val="75000"/>
                    <a:lumOff val="25000"/>
                  </a:schemeClr>
                </a:solidFill>
                <a:latin typeface="Garamond" panose="02020404030301010803" pitchFamily="18" charset="0"/>
              </a:rPr>
              <a:t>each EO product </a:t>
            </a:r>
            <a:r>
              <a:rPr lang="en-US" sz="2600" dirty="0" smtClean="0">
                <a:solidFill>
                  <a:schemeClr val="tx1">
                    <a:lumMod val="75000"/>
                    <a:lumOff val="25000"/>
                  </a:schemeClr>
                </a:solidFill>
                <a:latin typeface="Garamond" panose="02020404030301010803" pitchFamily="18" charset="0"/>
              </a:rPr>
              <a:t>tested to </a:t>
            </a:r>
            <a:r>
              <a:rPr lang="en-US" sz="2600" dirty="0">
                <a:solidFill>
                  <a:schemeClr val="tx1">
                    <a:lumMod val="75000"/>
                    <a:lumOff val="25000"/>
                  </a:schemeClr>
                </a:solidFill>
                <a:latin typeface="Garamond" panose="02020404030301010803" pitchFamily="18" charset="0"/>
              </a:rPr>
              <a:t>refine methodology for repeated future </a:t>
            </a:r>
            <a:r>
              <a:rPr lang="en-US" sz="2600" dirty="0" smtClean="0">
                <a:solidFill>
                  <a:schemeClr val="tx1">
                    <a:lumMod val="75000"/>
                    <a:lumOff val="25000"/>
                  </a:schemeClr>
                </a:solidFill>
                <a:latin typeface="Garamond" panose="02020404030301010803" pitchFamily="18" charset="0"/>
              </a:rPr>
              <a:t>use</a:t>
            </a:r>
            <a:endParaRPr lang="en-US" sz="2600" b="1" dirty="0">
              <a:solidFill>
                <a:schemeClr val="tx1">
                  <a:lumMod val="75000"/>
                  <a:lumOff val="25000"/>
                </a:schemeClr>
              </a:solidFill>
              <a:latin typeface="Garamond" panose="02020404030301010803" pitchFamily="18" charset="0"/>
            </a:endParaRPr>
          </a:p>
          <a:p>
            <a:pPr algn="just">
              <a:lnSpc>
                <a:spcPct val="100000"/>
              </a:lnSpc>
              <a:spcBef>
                <a:spcPts val="0"/>
              </a:spcBef>
              <a:spcAft>
                <a:spcPts val="600"/>
              </a:spcAft>
              <a:buClr>
                <a:srgbClr val="238754"/>
              </a:buClr>
            </a:pPr>
            <a:r>
              <a:rPr lang="en-US" sz="2600" b="1" dirty="0">
                <a:solidFill>
                  <a:srgbClr val="238754"/>
                </a:solidFill>
                <a:latin typeface="Garamond" panose="02020404030301010803" pitchFamily="18" charset="0"/>
              </a:rPr>
              <a:t>Analyze</a:t>
            </a:r>
            <a:r>
              <a:rPr lang="en-US" sz="2600" dirty="0">
                <a:solidFill>
                  <a:schemeClr val="tx1">
                    <a:lumMod val="75000"/>
                    <a:lumOff val="25000"/>
                  </a:schemeClr>
                </a:solidFill>
                <a:latin typeface="Garamond" panose="02020404030301010803" pitchFamily="18" charset="0"/>
              </a:rPr>
              <a:t> the success of the 2017 AVIRIS-based hemlock distribution map using ground survey data</a:t>
            </a:r>
          </a:p>
          <a:p>
            <a:pPr algn="just">
              <a:lnSpc>
                <a:spcPct val="100000"/>
              </a:lnSpc>
              <a:spcBef>
                <a:spcPts val="0"/>
              </a:spcBef>
              <a:spcAft>
                <a:spcPts val="600"/>
              </a:spcAft>
              <a:buClr>
                <a:srgbClr val="238754"/>
              </a:buClr>
            </a:pPr>
            <a:r>
              <a:rPr lang="en-US" sz="2600" b="1" dirty="0">
                <a:solidFill>
                  <a:srgbClr val="238754"/>
                </a:solidFill>
                <a:latin typeface="Garamond" panose="02020404030301010803" pitchFamily="18" charset="0"/>
              </a:rPr>
              <a:t>Compare</a:t>
            </a:r>
            <a:r>
              <a:rPr lang="en-US" sz="2600" dirty="0">
                <a:solidFill>
                  <a:schemeClr val="tx1">
                    <a:lumMod val="75000"/>
                    <a:lumOff val="25000"/>
                  </a:schemeClr>
                </a:solidFill>
                <a:latin typeface="Garamond" panose="02020404030301010803" pitchFamily="18" charset="0"/>
              </a:rPr>
              <a:t> the success of mapping hemlock during leaf-on versus leaf-off periods</a:t>
            </a:r>
          </a:p>
        </p:txBody>
      </p:sp>
      <p:sp>
        <p:nvSpPr>
          <p:cNvPr id="16" name="TextBox 15"/>
          <p:cNvSpPr txBox="1"/>
          <p:nvPr/>
        </p:nvSpPr>
        <p:spPr>
          <a:xfrm>
            <a:off x="12710483" y="4489317"/>
            <a:ext cx="3127779"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Objectives</a:t>
            </a:r>
          </a:p>
        </p:txBody>
      </p:sp>
      <p:sp>
        <p:nvSpPr>
          <p:cNvPr id="17" name="TextBox 16"/>
          <p:cNvSpPr txBox="1"/>
          <p:nvPr/>
        </p:nvSpPr>
        <p:spPr>
          <a:xfrm>
            <a:off x="868453" y="14446555"/>
            <a:ext cx="3849131" cy="769441"/>
          </a:xfrm>
          <a:prstGeom prst="rect">
            <a:avLst/>
          </a:prstGeom>
          <a:noFill/>
        </p:spPr>
        <p:txBody>
          <a:bodyPr wrap="none" rtlCol="0" anchor="ctr">
            <a:spAutoFit/>
          </a:bodyPr>
          <a:lstStyle/>
          <a:p>
            <a:r>
              <a:rPr lang="en-US" sz="4400" b="1" dirty="0">
                <a:solidFill>
                  <a:srgbClr val="238754"/>
                </a:solidFill>
                <a:latin typeface="Century Gothic" panose="020B0502020202020204" pitchFamily="34" charset="0"/>
              </a:rPr>
              <a:t>Methodology</a:t>
            </a:r>
          </a:p>
        </p:txBody>
      </p:sp>
      <p:sp>
        <p:nvSpPr>
          <p:cNvPr id="18" name="TextBox 17"/>
          <p:cNvSpPr txBox="1"/>
          <p:nvPr/>
        </p:nvSpPr>
        <p:spPr>
          <a:xfrm>
            <a:off x="868453" y="23856275"/>
            <a:ext cx="3172663" cy="769441"/>
          </a:xfrm>
          <a:prstGeom prst="rect">
            <a:avLst/>
          </a:prstGeom>
          <a:noFill/>
        </p:spPr>
        <p:txBody>
          <a:bodyPr wrap="none" rtlCol="0" anchor="ctr">
            <a:spAutoFit/>
          </a:bodyPr>
          <a:lstStyle/>
          <a:p>
            <a:r>
              <a:rPr lang="en-US" sz="4400" b="1" dirty="0">
                <a:solidFill>
                  <a:srgbClr val="238754"/>
                </a:solidFill>
                <a:latin typeface="Century Gothic" panose="020B0502020202020204" pitchFamily="34" charset="0"/>
              </a:rPr>
              <a:t>Study Area</a:t>
            </a:r>
          </a:p>
        </p:txBody>
      </p:sp>
      <p:sp>
        <p:nvSpPr>
          <p:cNvPr id="19" name="TextBox 18"/>
          <p:cNvSpPr txBox="1"/>
          <p:nvPr/>
        </p:nvSpPr>
        <p:spPr>
          <a:xfrm>
            <a:off x="12710483" y="8527794"/>
            <a:ext cx="5272597"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Earth Observations</a:t>
            </a:r>
          </a:p>
        </p:txBody>
      </p:sp>
      <p:sp>
        <p:nvSpPr>
          <p:cNvPr id="20" name="TextBox 19"/>
          <p:cNvSpPr txBox="1"/>
          <p:nvPr/>
        </p:nvSpPr>
        <p:spPr>
          <a:xfrm>
            <a:off x="12710483" y="12427461"/>
            <a:ext cx="2012089"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Results</a:t>
            </a:r>
          </a:p>
        </p:txBody>
      </p:sp>
      <p:sp>
        <p:nvSpPr>
          <p:cNvPr id="9" name="Text Placeholder 16"/>
          <p:cNvSpPr txBox="1">
            <a:spLocks/>
          </p:cNvSpPr>
          <p:nvPr/>
        </p:nvSpPr>
        <p:spPr>
          <a:xfrm>
            <a:off x="12710483" y="23584852"/>
            <a:ext cx="11521118" cy="262461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spcAft>
                <a:spcPts val="600"/>
              </a:spcAft>
              <a:buClr>
                <a:srgbClr val="238754"/>
              </a:buClr>
            </a:pPr>
            <a:r>
              <a:rPr lang="en-US" sz="2600" dirty="0">
                <a:solidFill>
                  <a:schemeClr val="tx1">
                    <a:lumMod val="75000"/>
                    <a:lumOff val="25000"/>
                  </a:schemeClr>
                </a:solidFill>
                <a:latin typeface="Garamond" panose="02020404030301010803" pitchFamily="18" charset="0"/>
              </a:rPr>
              <a:t>Satellite-derived models provide a spatially and temporally robust alternative to airborne data for identifying potential hemlock presence across New York State.</a:t>
            </a:r>
          </a:p>
          <a:p>
            <a:pPr algn="just">
              <a:lnSpc>
                <a:spcPct val="100000"/>
              </a:lnSpc>
              <a:spcBef>
                <a:spcPts val="0"/>
              </a:spcBef>
              <a:spcAft>
                <a:spcPts val="600"/>
              </a:spcAft>
              <a:buClr>
                <a:srgbClr val="238754"/>
              </a:buClr>
            </a:pPr>
            <a:r>
              <a:rPr lang="en-US" sz="2600" dirty="0">
                <a:solidFill>
                  <a:schemeClr val="tx1">
                    <a:lumMod val="75000"/>
                    <a:lumOff val="25000"/>
                  </a:schemeClr>
                </a:solidFill>
                <a:latin typeface="Garamond" panose="02020404030301010803" pitchFamily="18" charset="0"/>
              </a:rPr>
              <a:t>Models created solely with spectral data were less accurate than those containing additional habitat parameters.</a:t>
            </a:r>
          </a:p>
          <a:p>
            <a:pPr algn="just">
              <a:lnSpc>
                <a:spcPct val="100000"/>
              </a:lnSpc>
              <a:spcBef>
                <a:spcPts val="0"/>
              </a:spcBef>
              <a:spcAft>
                <a:spcPts val="600"/>
              </a:spcAft>
              <a:buClr>
                <a:srgbClr val="238754"/>
              </a:buClr>
            </a:pPr>
            <a:r>
              <a:rPr lang="en-US" sz="2600" dirty="0">
                <a:solidFill>
                  <a:schemeClr val="tx1">
                    <a:lumMod val="75000"/>
                    <a:lumOff val="25000"/>
                  </a:schemeClr>
                </a:solidFill>
                <a:latin typeface="Garamond" panose="02020404030301010803" pitchFamily="18" charset="0"/>
              </a:rPr>
              <a:t>Loss of hemlock through 2049 is forecasted to reduce habitat suitability, including forest streams for aquatic species.</a:t>
            </a:r>
          </a:p>
        </p:txBody>
      </p:sp>
      <p:sp>
        <p:nvSpPr>
          <p:cNvPr id="21" name="TextBox 20"/>
          <p:cNvSpPr txBox="1"/>
          <p:nvPr/>
        </p:nvSpPr>
        <p:spPr>
          <a:xfrm>
            <a:off x="12710483" y="22881345"/>
            <a:ext cx="3486852"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Conclusions</a:t>
            </a:r>
          </a:p>
        </p:txBody>
      </p:sp>
      <p:sp>
        <p:nvSpPr>
          <p:cNvPr id="7" name="Text Placeholder 16"/>
          <p:cNvSpPr txBox="1">
            <a:spLocks/>
          </p:cNvSpPr>
          <p:nvPr/>
        </p:nvSpPr>
        <p:spPr>
          <a:xfrm>
            <a:off x="12801598" y="30545982"/>
            <a:ext cx="6317252" cy="322719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sz="2400" dirty="0">
                <a:solidFill>
                  <a:schemeClr val="tx1">
                    <a:lumMod val="75000"/>
                    <a:lumOff val="25000"/>
                  </a:schemeClr>
                </a:solidFill>
                <a:latin typeface="Garamond" panose="02020404030301010803" pitchFamily="18" charset="0"/>
              </a:rPr>
              <a:t>Dr. Ezra Schwartzberg, Adirondack Research, LLC</a:t>
            </a:r>
          </a:p>
          <a:p>
            <a:pPr>
              <a:lnSpc>
                <a:spcPct val="100000"/>
              </a:lnSpc>
              <a:spcBef>
                <a:spcPts val="0"/>
              </a:spcBef>
            </a:pPr>
            <a:r>
              <a:rPr lang="en-US" sz="2400" dirty="0">
                <a:solidFill>
                  <a:schemeClr val="tx1">
                    <a:lumMod val="75000"/>
                    <a:lumOff val="25000"/>
                  </a:schemeClr>
                </a:solidFill>
                <a:latin typeface="Garamond" panose="02020404030301010803" pitchFamily="18" charset="0"/>
              </a:rPr>
              <a:t>Brendan Quirion, APIPP </a:t>
            </a:r>
          </a:p>
          <a:p>
            <a:pPr>
              <a:lnSpc>
                <a:spcPct val="100000"/>
              </a:lnSpc>
              <a:spcBef>
                <a:spcPts val="0"/>
              </a:spcBef>
            </a:pPr>
            <a:r>
              <a:rPr lang="en-US" sz="2400" dirty="0">
                <a:solidFill>
                  <a:schemeClr val="tx1">
                    <a:lumMod val="75000"/>
                    <a:lumOff val="25000"/>
                  </a:schemeClr>
                </a:solidFill>
                <a:latin typeface="Garamond" panose="02020404030301010803" pitchFamily="18" charset="0"/>
              </a:rPr>
              <a:t>Zachary Simek, APIPP </a:t>
            </a:r>
          </a:p>
          <a:p>
            <a:pPr marL="228600" indent="-228600">
              <a:lnSpc>
                <a:spcPct val="100000"/>
              </a:lnSpc>
              <a:spcBef>
                <a:spcPts val="0"/>
              </a:spcBef>
            </a:pPr>
            <a:r>
              <a:rPr lang="en-US" sz="2400" dirty="0">
                <a:solidFill>
                  <a:schemeClr val="tx1">
                    <a:lumMod val="75000"/>
                    <a:lumOff val="25000"/>
                  </a:schemeClr>
                </a:solidFill>
                <a:latin typeface="Garamond" panose="02020404030301010803" pitchFamily="18" charset="0"/>
              </a:rPr>
              <a:t>Dr. John Bolten, NASA Goddard Space Flight Center</a:t>
            </a:r>
          </a:p>
          <a:p>
            <a:pPr marL="228600" indent="-228600">
              <a:lnSpc>
                <a:spcPct val="100000"/>
              </a:lnSpc>
              <a:spcBef>
                <a:spcPts val="0"/>
              </a:spcBef>
            </a:pPr>
            <a:r>
              <a:rPr lang="en-US" sz="2400" dirty="0">
                <a:solidFill>
                  <a:schemeClr val="tx1">
                    <a:lumMod val="75000"/>
                    <a:lumOff val="25000"/>
                  </a:schemeClr>
                </a:solidFill>
                <a:latin typeface="Garamond" panose="02020404030301010803" pitchFamily="18" charset="0"/>
              </a:rPr>
              <a:t>Victor Lenske, NASA </a:t>
            </a:r>
            <a:r>
              <a:rPr lang="en-US" sz="2400" dirty="0" smtClean="0">
                <a:solidFill>
                  <a:schemeClr val="tx1">
                    <a:lumMod val="75000"/>
                    <a:lumOff val="25000"/>
                  </a:schemeClr>
                </a:solidFill>
                <a:latin typeface="Garamond" panose="02020404030301010803" pitchFamily="18" charset="0"/>
              </a:rPr>
              <a:t>DEVELOP, Science Systems and Applications, Inc. </a:t>
            </a:r>
          </a:p>
          <a:p>
            <a:pPr marL="228600" indent="-228600">
              <a:lnSpc>
                <a:spcPct val="100000"/>
              </a:lnSpc>
              <a:spcBef>
                <a:spcPts val="0"/>
              </a:spcBef>
            </a:pPr>
            <a:r>
              <a:rPr lang="en-US" sz="2400" dirty="0" smtClean="0">
                <a:solidFill>
                  <a:schemeClr val="tx1">
                    <a:lumMod val="75000"/>
                    <a:lumOff val="25000"/>
                  </a:schemeClr>
                </a:solidFill>
                <a:latin typeface="Garamond" panose="02020404030301010803" pitchFamily="18" charset="0"/>
              </a:rPr>
              <a:t>Dr. David </a:t>
            </a:r>
            <a:r>
              <a:rPr lang="en-US" sz="2400" dirty="0" err="1" smtClean="0">
                <a:solidFill>
                  <a:schemeClr val="tx1">
                    <a:lumMod val="75000"/>
                    <a:lumOff val="25000"/>
                  </a:schemeClr>
                </a:solidFill>
                <a:latin typeface="Garamond" panose="02020404030301010803" pitchFamily="18" charset="0"/>
              </a:rPr>
              <a:t>Lagomasino</a:t>
            </a:r>
            <a:r>
              <a:rPr lang="en-US" sz="2400" dirty="0" smtClean="0">
                <a:solidFill>
                  <a:schemeClr val="tx1">
                    <a:lumMod val="75000"/>
                    <a:lumOff val="25000"/>
                  </a:schemeClr>
                </a:solidFill>
                <a:latin typeface="Garamond" panose="02020404030301010803" pitchFamily="18" charset="0"/>
              </a:rPr>
              <a:t>, University of Maryland, NASA Goddard Space Flight Center</a:t>
            </a:r>
          </a:p>
          <a:p>
            <a:pPr>
              <a:lnSpc>
                <a:spcPct val="100000"/>
              </a:lnSpc>
              <a:spcBef>
                <a:spcPts val="0"/>
              </a:spcBef>
            </a:pPr>
            <a:endParaRPr lang="en-US" sz="2400" dirty="0">
              <a:solidFill>
                <a:schemeClr val="tx1">
                  <a:lumMod val="75000"/>
                  <a:lumOff val="25000"/>
                </a:schemeClr>
              </a:solidFill>
              <a:latin typeface="Garamond" panose="02020404030301010803" pitchFamily="18" charset="0"/>
            </a:endParaRPr>
          </a:p>
        </p:txBody>
      </p:sp>
      <p:sp>
        <p:nvSpPr>
          <p:cNvPr id="22" name="TextBox 21"/>
          <p:cNvSpPr txBox="1"/>
          <p:nvPr/>
        </p:nvSpPr>
        <p:spPr>
          <a:xfrm>
            <a:off x="12710483" y="29792013"/>
            <a:ext cx="5687776"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Acknowledgements</a:t>
            </a:r>
          </a:p>
        </p:txBody>
      </p:sp>
      <p:sp>
        <p:nvSpPr>
          <p:cNvPr id="6" name="Text Placeholder 16"/>
          <p:cNvSpPr txBox="1">
            <a:spLocks/>
          </p:cNvSpPr>
          <p:nvPr/>
        </p:nvSpPr>
        <p:spPr>
          <a:xfrm>
            <a:off x="12710483" y="27015367"/>
            <a:ext cx="11562681" cy="3039289"/>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lnSpc>
                <a:spcPct val="100000"/>
              </a:lnSpc>
              <a:spcBef>
                <a:spcPts val="0"/>
              </a:spcBef>
              <a:spcAft>
                <a:spcPts val="600"/>
              </a:spcAft>
              <a:buClr>
                <a:srgbClr val="238754"/>
              </a:buClr>
              <a:buFont typeface="Webdings" panose="05030102010509060703" pitchFamily="18" charset="2"/>
              <a:buChar char="4"/>
            </a:pPr>
            <a:r>
              <a:rPr lang="en-US" sz="2500" dirty="0">
                <a:solidFill>
                  <a:schemeClr val="tx1">
                    <a:lumMod val="75000"/>
                    <a:lumOff val="25000"/>
                  </a:schemeClr>
                </a:solidFill>
                <a:latin typeface="Garamond" panose="02020404030301010803" pitchFamily="18" charset="0"/>
              </a:rPr>
              <a:t>New York State Department of Environmental </a:t>
            </a:r>
            <a:r>
              <a:rPr lang="en-US" sz="2500" dirty="0" smtClean="0">
                <a:solidFill>
                  <a:schemeClr val="tx1">
                    <a:lumMod val="75000"/>
                    <a:lumOff val="25000"/>
                  </a:schemeClr>
                </a:solidFill>
                <a:latin typeface="Garamond" panose="02020404030301010803" pitchFamily="18" charset="0"/>
              </a:rPr>
              <a:t>Conservation, Partnership </a:t>
            </a:r>
            <a:r>
              <a:rPr lang="en-US" sz="2500" dirty="0">
                <a:solidFill>
                  <a:schemeClr val="tx1">
                    <a:lumMod val="75000"/>
                    <a:lumOff val="25000"/>
                  </a:schemeClr>
                </a:solidFill>
                <a:latin typeface="Garamond" panose="02020404030301010803" pitchFamily="18" charset="0"/>
              </a:rPr>
              <a:t>for Regional Invasive Species </a:t>
            </a:r>
            <a:r>
              <a:rPr lang="en-US" sz="2500" dirty="0" smtClean="0">
                <a:solidFill>
                  <a:schemeClr val="tx1">
                    <a:lumMod val="75000"/>
                    <a:lumOff val="25000"/>
                  </a:schemeClr>
                </a:solidFill>
                <a:latin typeface="Garamond" panose="02020404030301010803" pitchFamily="18" charset="0"/>
              </a:rPr>
              <a:t>Management, </a:t>
            </a:r>
            <a:r>
              <a:rPr lang="en-US" sz="2500" dirty="0">
                <a:solidFill>
                  <a:schemeClr val="tx1">
                    <a:lumMod val="75000"/>
                    <a:lumOff val="25000"/>
                  </a:schemeClr>
                </a:solidFill>
                <a:latin typeface="Garamond" panose="02020404030301010803" pitchFamily="18" charset="0"/>
              </a:rPr>
              <a:t>Adirondack Park Invasive Plant Program (APIPP) &amp;</a:t>
            </a:r>
            <a:r>
              <a:rPr lang="en-US" sz="2500" dirty="0" smtClean="0">
                <a:solidFill>
                  <a:schemeClr val="tx1">
                    <a:lumMod val="75000"/>
                    <a:lumOff val="25000"/>
                  </a:schemeClr>
                </a:solidFill>
                <a:latin typeface="Garamond" panose="02020404030301010803" pitchFamily="18" charset="0"/>
              </a:rPr>
              <a:t> </a:t>
            </a:r>
            <a:r>
              <a:rPr lang="en-US" sz="2500" dirty="0">
                <a:solidFill>
                  <a:schemeClr val="tx1">
                    <a:lumMod val="75000"/>
                    <a:lumOff val="25000"/>
                  </a:schemeClr>
                </a:solidFill>
                <a:latin typeface="Garamond" panose="02020404030301010803" pitchFamily="18" charset="0"/>
              </a:rPr>
              <a:t>Saint Lawrence- Eastern Lake Ontario (</a:t>
            </a:r>
            <a:r>
              <a:rPr lang="en-US" sz="2500" dirty="0" smtClean="0">
                <a:solidFill>
                  <a:schemeClr val="tx1">
                    <a:lumMod val="75000"/>
                    <a:lumOff val="25000"/>
                  </a:schemeClr>
                </a:solidFill>
                <a:latin typeface="Garamond" panose="02020404030301010803" pitchFamily="18" charset="0"/>
              </a:rPr>
              <a:t>SLELO)</a:t>
            </a:r>
          </a:p>
          <a:p>
            <a:pPr marL="457200" indent="-457200">
              <a:lnSpc>
                <a:spcPct val="100000"/>
              </a:lnSpc>
              <a:spcBef>
                <a:spcPts val="0"/>
              </a:spcBef>
              <a:spcAft>
                <a:spcPts val="600"/>
              </a:spcAft>
              <a:buClr>
                <a:srgbClr val="238754"/>
              </a:buClr>
              <a:buFont typeface="Webdings" panose="05030102010509060703" pitchFamily="18" charset="2"/>
              <a:buChar char="4"/>
            </a:pPr>
            <a:r>
              <a:rPr lang="en-US" sz="2500" dirty="0" smtClean="0">
                <a:solidFill>
                  <a:schemeClr val="tx1">
                    <a:lumMod val="75000"/>
                    <a:lumOff val="25000"/>
                  </a:schemeClr>
                </a:solidFill>
                <a:latin typeface="Garamond" panose="02020404030301010803" pitchFamily="18" charset="0"/>
              </a:rPr>
              <a:t>Adirondack </a:t>
            </a:r>
            <a:r>
              <a:rPr lang="en-US" sz="2500" dirty="0">
                <a:solidFill>
                  <a:schemeClr val="tx1">
                    <a:lumMod val="75000"/>
                    <a:lumOff val="25000"/>
                  </a:schemeClr>
                </a:solidFill>
                <a:latin typeface="Garamond" panose="02020404030301010803" pitchFamily="18" charset="0"/>
              </a:rPr>
              <a:t>Research, </a:t>
            </a:r>
            <a:r>
              <a:rPr lang="en-US" sz="2500" dirty="0" smtClean="0">
                <a:solidFill>
                  <a:schemeClr val="tx1">
                    <a:lumMod val="75000"/>
                    <a:lumOff val="25000"/>
                  </a:schemeClr>
                </a:solidFill>
                <a:latin typeface="Garamond" panose="02020404030301010803" pitchFamily="18" charset="0"/>
              </a:rPr>
              <a:t>LLC</a:t>
            </a:r>
          </a:p>
          <a:p>
            <a:pPr marL="457200" indent="-457200">
              <a:lnSpc>
                <a:spcPct val="100000"/>
              </a:lnSpc>
              <a:spcBef>
                <a:spcPts val="0"/>
              </a:spcBef>
              <a:spcAft>
                <a:spcPts val="600"/>
              </a:spcAft>
              <a:buClr>
                <a:srgbClr val="238754"/>
              </a:buClr>
              <a:buFont typeface="Webdings" panose="05030102010509060703" pitchFamily="18" charset="2"/>
              <a:buChar char="4"/>
            </a:pPr>
            <a:r>
              <a:rPr lang="en-US" sz="2500" dirty="0" smtClean="0">
                <a:solidFill>
                  <a:schemeClr val="tx1">
                    <a:lumMod val="75000"/>
                    <a:lumOff val="25000"/>
                  </a:schemeClr>
                </a:solidFill>
                <a:latin typeface="Garamond" panose="02020404030301010803" pitchFamily="18" charset="0"/>
              </a:rPr>
              <a:t>University </a:t>
            </a:r>
            <a:r>
              <a:rPr lang="en-US" sz="2500" dirty="0">
                <a:solidFill>
                  <a:schemeClr val="tx1">
                    <a:lumMod val="75000"/>
                    <a:lumOff val="25000"/>
                  </a:schemeClr>
                </a:solidFill>
                <a:latin typeface="Garamond" panose="02020404030301010803" pitchFamily="18" charset="0"/>
              </a:rPr>
              <a:t>of </a:t>
            </a:r>
            <a:r>
              <a:rPr lang="en-US" sz="2500" dirty="0" smtClean="0">
                <a:solidFill>
                  <a:schemeClr val="tx1">
                    <a:lumMod val="75000"/>
                    <a:lumOff val="25000"/>
                  </a:schemeClr>
                </a:solidFill>
                <a:latin typeface="Garamond" panose="02020404030301010803" pitchFamily="18" charset="0"/>
              </a:rPr>
              <a:t>Vermont, New York Invasive Species Research Institute</a:t>
            </a:r>
          </a:p>
          <a:p>
            <a:pPr marL="457200" indent="-457200">
              <a:lnSpc>
                <a:spcPct val="100000"/>
              </a:lnSpc>
              <a:spcBef>
                <a:spcPts val="0"/>
              </a:spcBef>
              <a:spcAft>
                <a:spcPts val="600"/>
              </a:spcAft>
              <a:buClr>
                <a:srgbClr val="238754"/>
              </a:buClr>
              <a:buFont typeface="Webdings" panose="05030102010509060703" pitchFamily="18" charset="2"/>
              <a:buChar char="4"/>
            </a:pPr>
            <a:r>
              <a:rPr lang="en-US" sz="2500" dirty="0" smtClean="0">
                <a:solidFill>
                  <a:schemeClr val="tx1">
                    <a:lumMod val="75000"/>
                    <a:lumOff val="25000"/>
                  </a:schemeClr>
                </a:solidFill>
                <a:latin typeface="Garamond" panose="02020404030301010803" pitchFamily="18" charset="0"/>
              </a:rPr>
              <a:t>Cornell University, Rubenstein School of Environment and Natural Resources</a:t>
            </a:r>
            <a:endParaRPr lang="en-US" sz="2500" dirty="0">
              <a:solidFill>
                <a:schemeClr val="tx1">
                  <a:lumMod val="75000"/>
                  <a:lumOff val="25000"/>
                </a:schemeClr>
              </a:solidFill>
              <a:latin typeface="Garamond" panose="02020404030301010803" pitchFamily="18" charset="0"/>
            </a:endParaRPr>
          </a:p>
        </p:txBody>
      </p:sp>
      <p:sp>
        <p:nvSpPr>
          <p:cNvPr id="23" name="TextBox 22"/>
          <p:cNvSpPr txBox="1"/>
          <p:nvPr/>
        </p:nvSpPr>
        <p:spPr>
          <a:xfrm>
            <a:off x="12710483" y="26270782"/>
            <a:ext cx="4403770"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Project Partners</a:t>
            </a:r>
          </a:p>
        </p:txBody>
      </p:sp>
      <p:sp>
        <p:nvSpPr>
          <p:cNvPr id="24" name="TextBox 23"/>
          <p:cNvSpPr txBox="1"/>
          <p:nvPr/>
        </p:nvSpPr>
        <p:spPr>
          <a:xfrm>
            <a:off x="868453" y="29869891"/>
            <a:ext cx="4542503" cy="769441"/>
          </a:xfrm>
          <a:prstGeom prst="rect">
            <a:avLst/>
          </a:prstGeom>
          <a:noFill/>
        </p:spPr>
        <p:txBody>
          <a:bodyPr wrap="none" rtlCol="0" anchor="ctr">
            <a:spAutoFit/>
          </a:bodyPr>
          <a:lstStyle/>
          <a:p>
            <a:r>
              <a:rPr lang="en-US" sz="4400" b="1" dirty="0">
                <a:solidFill>
                  <a:srgbClr val="238754"/>
                </a:solidFill>
                <a:latin typeface="Century Gothic" panose="020B0502020202020204" pitchFamily="34" charset="0"/>
              </a:rPr>
              <a:t>Team Members</a:t>
            </a:r>
          </a:p>
        </p:txBody>
      </p:sp>
      <p:sp>
        <p:nvSpPr>
          <p:cNvPr id="43" name="Text Placeholder 42"/>
          <p:cNvSpPr>
            <a:spLocks noGrp="1"/>
          </p:cNvSpPr>
          <p:nvPr>
            <p:ph type="body" sz="quarter" idx="11"/>
          </p:nvPr>
        </p:nvSpPr>
        <p:spPr>
          <a:xfrm>
            <a:off x="4704382" y="924426"/>
            <a:ext cx="18023236" cy="2171700"/>
          </a:xfrm>
        </p:spPr>
        <p:txBody>
          <a:bodyPr>
            <a:normAutofit lnSpcReduction="10000"/>
          </a:bodyPr>
          <a:lstStyle/>
          <a:p>
            <a:r>
              <a:rPr lang="en-US" dirty="0"/>
              <a:t>Comparing Efficiency of Space-Based Imagery to AVIRIS Airborne Data for the Identification of Hemlock Forests to Mitigate Invasive Species Expansion</a:t>
            </a:r>
          </a:p>
        </p:txBody>
      </p:sp>
      <p:sp>
        <p:nvSpPr>
          <p:cNvPr id="44" name="Text Placeholder 11"/>
          <p:cNvSpPr txBox="1">
            <a:spLocks/>
          </p:cNvSpPr>
          <p:nvPr/>
        </p:nvSpPr>
        <p:spPr>
          <a:xfrm>
            <a:off x="14592300" y="34594801"/>
            <a:ext cx="11925301" cy="800100"/>
          </a:xfrm>
          <a:prstGeom prst="rect">
            <a:avLst/>
          </a:prstGeom>
        </p:spPr>
        <p:txBody>
          <a:bodyPr wrap="none" anchor="ct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200" dirty="0">
                <a:solidFill>
                  <a:srgbClr val="238754"/>
                </a:solidFill>
              </a:rPr>
              <a:t>Maryland – Goddard | </a:t>
            </a:r>
            <a:r>
              <a:rPr lang="en-US" sz="5200" spc="100" baseline="0" dirty="0">
                <a:solidFill>
                  <a:srgbClr val="238754"/>
                </a:solidFill>
              </a:rPr>
              <a:t>Summer</a:t>
            </a:r>
            <a:r>
              <a:rPr lang="en-US" sz="5200" dirty="0">
                <a:solidFill>
                  <a:srgbClr val="238754"/>
                </a:solidFill>
              </a:rPr>
              <a:t> 2019</a:t>
            </a:r>
          </a:p>
        </p:txBody>
      </p:sp>
      <p:grpSp>
        <p:nvGrpSpPr>
          <p:cNvPr id="2" name="Group 1"/>
          <p:cNvGrpSpPr/>
          <p:nvPr/>
        </p:nvGrpSpPr>
        <p:grpSpPr>
          <a:xfrm>
            <a:off x="844023" y="30799944"/>
            <a:ext cx="2834640" cy="3091533"/>
            <a:chOff x="844023" y="30799944"/>
            <a:chExt cx="2834640" cy="3091533"/>
          </a:xfrm>
        </p:grpSpPr>
        <p:pic>
          <p:nvPicPr>
            <p:cNvPr id="39" name="Picture 38"/>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209783" y="30799944"/>
              <a:ext cx="2103120" cy="2103120"/>
            </a:xfrm>
            <a:prstGeom prst="rect">
              <a:avLst/>
            </a:prstGeom>
          </p:spPr>
        </p:pic>
        <p:sp>
          <p:nvSpPr>
            <p:cNvPr id="70" name="Text Placeholder 16"/>
            <p:cNvSpPr txBox="1">
              <a:spLocks/>
            </p:cNvSpPr>
            <p:nvPr/>
          </p:nvSpPr>
          <p:spPr>
            <a:xfrm>
              <a:off x="844023" y="32968147"/>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Rya Inman</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grpSp>
      <p:grpSp>
        <p:nvGrpSpPr>
          <p:cNvPr id="4" name="Group 3"/>
          <p:cNvGrpSpPr/>
          <p:nvPr/>
        </p:nvGrpSpPr>
        <p:grpSpPr>
          <a:xfrm>
            <a:off x="6683239" y="30799944"/>
            <a:ext cx="2834640" cy="2676034"/>
            <a:chOff x="6683239" y="30799944"/>
            <a:chExt cx="2834640" cy="2676034"/>
          </a:xfrm>
        </p:grpSpPr>
        <p:pic>
          <p:nvPicPr>
            <p:cNvPr id="41" name="Picture 40"/>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048999" y="30799944"/>
              <a:ext cx="2103120" cy="2103120"/>
            </a:xfrm>
            <a:prstGeom prst="rect">
              <a:avLst/>
            </a:prstGeom>
          </p:spPr>
        </p:pic>
        <p:sp>
          <p:nvSpPr>
            <p:cNvPr id="73" name="Text Placeholder 16"/>
            <p:cNvSpPr txBox="1">
              <a:spLocks/>
            </p:cNvSpPr>
            <p:nvPr/>
          </p:nvSpPr>
          <p:spPr>
            <a:xfrm>
              <a:off x="6683239"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Ryan Hammock</a:t>
              </a:r>
            </a:p>
          </p:txBody>
        </p:sp>
      </p:grpSp>
      <p:grpSp>
        <p:nvGrpSpPr>
          <p:cNvPr id="3" name="Group 2"/>
          <p:cNvGrpSpPr/>
          <p:nvPr/>
        </p:nvGrpSpPr>
        <p:grpSpPr>
          <a:xfrm>
            <a:off x="9602847" y="30799944"/>
            <a:ext cx="2834640" cy="3091533"/>
            <a:chOff x="9602847" y="30799944"/>
            <a:chExt cx="2834640" cy="3091533"/>
          </a:xfrm>
        </p:grpSpPr>
        <p:pic>
          <p:nvPicPr>
            <p:cNvPr id="42" name="Picture 4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9968607" y="30799944"/>
              <a:ext cx="2103120" cy="2103120"/>
            </a:xfrm>
            <a:prstGeom prst="rect">
              <a:avLst/>
            </a:prstGeom>
          </p:spPr>
        </p:pic>
        <p:sp>
          <p:nvSpPr>
            <p:cNvPr id="76" name="Text Placeholder 16"/>
            <p:cNvSpPr txBox="1">
              <a:spLocks/>
            </p:cNvSpPr>
            <p:nvPr/>
          </p:nvSpPr>
          <p:spPr>
            <a:xfrm>
              <a:off x="9602847" y="32968147"/>
              <a:ext cx="2834640" cy="923330"/>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Niharika ‘Chitra’ Kokkirala</a:t>
              </a:r>
            </a:p>
          </p:txBody>
        </p:sp>
      </p:grpSp>
      <p:grpSp>
        <p:nvGrpSpPr>
          <p:cNvPr id="5" name="Group 4"/>
          <p:cNvGrpSpPr/>
          <p:nvPr/>
        </p:nvGrpSpPr>
        <p:grpSpPr>
          <a:xfrm>
            <a:off x="3763631" y="30799944"/>
            <a:ext cx="2834640" cy="2676034"/>
            <a:chOff x="3763631" y="30799944"/>
            <a:chExt cx="2834640" cy="2676034"/>
          </a:xfrm>
        </p:grpSpPr>
        <p:pic>
          <p:nvPicPr>
            <p:cNvPr id="40" name="Picture 39"/>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29391" y="30799944"/>
              <a:ext cx="2103120" cy="2103120"/>
            </a:xfrm>
            <a:prstGeom prst="rect">
              <a:avLst/>
            </a:prstGeom>
          </p:spPr>
        </p:pic>
        <p:sp>
          <p:nvSpPr>
            <p:cNvPr id="79" name="Text Placeholder 16"/>
            <p:cNvSpPr txBox="1">
              <a:spLocks/>
            </p:cNvSpPr>
            <p:nvPr/>
          </p:nvSpPr>
          <p:spPr>
            <a:xfrm>
              <a:off x="3763631"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Abigail Barenblitt</a:t>
              </a:r>
            </a:p>
          </p:txBody>
        </p:sp>
      </p:grpSp>
      <p:sp>
        <p:nvSpPr>
          <p:cNvPr id="82" name="TextBox 81"/>
          <p:cNvSpPr txBox="1"/>
          <p:nvPr/>
        </p:nvSpPr>
        <p:spPr>
          <a:xfrm>
            <a:off x="878674" y="4484915"/>
            <a:ext cx="2475358"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Abstract</a:t>
            </a:r>
          </a:p>
        </p:txBody>
      </p:sp>
      <p:pic>
        <p:nvPicPr>
          <p:cNvPr id="1026" name="Picture 2" descr="https://lh5.googleusercontent.com/Xj9NOJL8HrdhkKQMRH5-rO88PJOG9VllaGCMt2RN5Ud5EwodOH7vDjNEFfgG08c0BLvS-hz8nRk4SaONejwvjAevbwXMqunacux4If0UDPilEJ64E0Cpl1E9bZmJQQ_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05917" y="9563923"/>
            <a:ext cx="2348357" cy="1920240"/>
          </a:xfrm>
          <a:prstGeom prst="rect">
            <a:avLst/>
          </a:prstGeom>
          <a:noFill/>
          <a:effectLst>
            <a:outerShdw blurRad="50800" dist="38100" dir="8100000" sx="103000" sy="103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s://lh6.googleusercontent.com/VIdx6sep6FdSjBI3Lv3pO3SFizP8PeCVd7TMnkGD6KdCLe2Wtdtbup32cftBYKUNaxiwyE6lrOPyuvMMzPVrUCKy3qmXaMFFxD5LqM9cN9vdNotngUAduDRRKcJkW7vJ"/>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375686" y="9563923"/>
            <a:ext cx="2568514" cy="1920240"/>
          </a:xfrm>
          <a:prstGeom prst="rect">
            <a:avLst/>
          </a:prstGeom>
          <a:noFill/>
          <a:effectLst>
            <a:outerShdw blurRad="50800" dist="38100" dir="8100000" sx="103000" sy="103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https://lh5.googleusercontent.com/QOY7P7V8HT467uEWpA5RkxLVUTftpE1sWMXBuB0xahvWBqrScwIunkT57YoZSlZ78T9JauTNyd1fJ9RUS8l1l_1juwj6agIv-G2DtQbpNisqxtWxoBcXidHsjhl6L6I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954227" y="9563923"/>
            <a:ext cx="2550082" cy="1920240"/>
          </a:xfrm>
          <a:prstGeom prst="rect">
            <a:avLst/>
          </a:prstGeom>
          <a:noFill/>
          <a:effectLst>
            <a:outerShdw blurRad="50800" dist="38100" dir="8100000" sx="103000" sy="103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6" name="Text Placeholder 16"/>
          <p:cNvSpPr txBox="1">
            <a:spLocks/>
          </p:cNvSpPr>
          <p:nvPr/>
        </p:nvSpPr>
        <p:spPr>
          <a:xfrm>
            <a:off x="914399" y="5178296"/>
            <a:ext cx="11430000" cy="826153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spcAft>
                <a:spcPts val="600"/>
              </a:spcAft>
            </a:pPr>
            <a:r>
              <a:rPr lang="en-US" sz="2500" dirty="0">
                <a:solidFill>
                  <a:schemeClr val="tx1">
                    <a:lumMod val="75000"/>
                    <a:lumOff val="25000"/>
                  </a:schemeClr>
                </a:solidFill>
                <a:latin typeface="Garamond" panose="02020404030301010803" pitchFamily="18" charset="0"/>
                <a:ea typeface="Century Gothic" panose="020B0502020202020204" pitchFamily="34" charset="0"/>
                <a:cs typeface="Times New Roman" panose="02020603050405020304" pitchFamily="18" charset="0"/>
              </a:rPr>
              <a:t>Hemlock woolly </a:t>
            </a:r>
            <a:r>
              <a:rPr lang="en-US" sz="2500" dirty="0" err="1">
                <a:solidFill>
                  <a:schemeClr val="tx1">
                    <a:lumMod val="75000"/>
                    <a:lumOff val="25000"/>
                  </a:schemeClr>
                </a:solidFill>
                <a:latin typeface="Garamond" panose="02020404030301010803" pitchFamily="18" charset="0"/>
                <a:ea typeface="Century Gothic" panose="020B0502020202020204" pitchFamily="34" charset="0"/>
                <a:cs typeface="Times New Roman" panose="02020603050405020304" pitchFamily="18" charset="0"/>
              </a:rPr>
              <a:t>adelgid</a:t>
            </a:r>
            <a:r>
              <a:rPr lang="en-US" sz="2500" dirty="0">
                <a:solidFill>
                  <a:schemeClr val="tx1">
                    <a:lumMod val="75000"/>
                    <a:lumOff val="25000"/>
                  </a:schemeClr>
                </a:solidFill>
                <a:latin typeface="Garamond" panose="02020404030301010803" pitchFamily="18" charset="0"/>
                <a:ea typeface="Century Gothic" panose="020B0502020202020204" pitchFamily="34" charset="0"/>
                <a:cs typeface="Times New Roman" panose="02020603050405020304" pitchFamily="18" charset="0"/>
              </a:rPr>
              <a:t> (HWA; </a:t>
            </a:r>
            <a:r>
              <a:rPr lang="en-US" sz="2500" dirty="0" err="1">
                <a:solidFill>
                  <a:schemeClr val="tx1">
                    <a:lumMod val="75000"/>
                    <a:lumOff val="25000"/>
                  </a:schemeClr>
                </a:solidFill>
                <a:latin typeface="Garamond" panose="02020404030301010803" pitchFamily="18" charset="0"/>
                <a:ea typeface="Century Gothic" panose="020B0502020202020204" pitchFamily="34" charset="0"/>
                <a:cs typeface="Times New Roman" panose="02020603050405020304" pitchFamily="18" charset="0"/>
              </a:rPr>
              <a:t>Adelges</a:t>
            </a:r>
            <a:r>
              <a:rPr lang="en-US" sz="2500" dirty="0">
                <a:solidFill>
                  <a:schemeClr val="tx1">
                    <a:lumMod val="75000"/>
                    <a:lumOff val="25000"/>
                  </a:schemeClr>
                </a:solidFill>
                <a:latin typeface="Garamond" panose="02020404030301010803" pitchFamily="18" charset="0"/>
                <a:ea typeface="Century Gothic" panose="020B0502020202020204" pitchFamily="34" charset="0"/>
                <a:cs typeface="Times New Roman" panose="02020603050405020304" pitchFamily="18" charset="0"/>
              </a:rPr>
              <a:t> </a:t>
            </a:r>
            <a:r>
              <a:rPr lang="en-US" sz="2500" dirty="0" err="1">
                <a:solidFill>
                  <a:schemeClr val="tx1">
                    <a:lumMod val="75000"/>
                    <a:lumOff val="25000"/>
                  </a:schemeClr>
                </a:solidFill>
                <a:latin typeface="Garamond" panose="02020404030301010803" pitchFamily="18" charset="0"/>
                <a:ea typeface="Century Gothic" panose="020B0502020202020204" pitchFamily="34" charset="0"/>
                <a:cs typeface="Times New Roman" panose="02020603050405020304" pitchFamily="18" charset="0"/>
              </a:rPr>
              <a:t>tsugae</a:t>
            </a:r>
            <a:r>
              <a:rPr lang="en-US" sz="2500" dirty="0">
                <a:solidFill>
                  <a:schemeClr val="tx1">
                    <a:lumMod val="75000"/>
                    <a:lumOff val="25000"/>
                  </a:schemeClr>
                </a:solidFill>
                <a:latin typeface="Garamond" panose="02020404030301010803" pitchFamily="18" charset="0"/>
                <a:ea typeface="Century Gothic" panose="020B0502020202020204" pitchFamily="34" charset="0"/>
                <a:cs typeface="Times New Roman" panose="02020603050405020304" pitchFamily="18" charset="0"/>
              </a:rPr>
              <a:t>) is an invasive species that threatens eastern hemlock (</a:t>
            </a:r>
            <a:r>
              <a:rPr lang="en-US" sz="2500" dirty="0" err="1">
                <a:solidFill>
                  <a:schemeClr val="tx1">
                    <a:lumMod val="75000"/>
                    <a:lumOff val="25000"/>
                  </a:schemeClr>
                </a:solidFill>
                <a:latin typeface="Garamond" panose="02020404030301010803" pitchFamily="18" charset="0"/>
                <a:ea typeface="Century Gothic" panose="020B0502020202020204" pitchFamily="34" charset="0"/>
                <a:cs typeface="Times New Roman" panose="02020603050405020304" pitchFamily="18" charset="0"/>
              </a:rPr>
              <a:t>Tsuga</a:t>
            </a:r>
            <a:r>
              <a:rPr lang="en-US" sz="2500" dirty="0">
                <a:solidFill>
                  <a:schemeClr val="tx1">
                    <a:lumMod val="75000"/>
                    <a:lumOff val="25000"/>
                  </a:schemeClr>
                </a:solidFill>
                <a:latin typeface="Garamond" panose="02020404030301010803" pitchFamily="18" charset="0"/>
                <a:ea typeface="Century Gothic" panose="020B0502020202020204" pitchFamily="34" charset="0"/>
                <a:cs typeface="Times New Roman" panose="02020603050405020304" pitchFamily="18" charset="0"/>
              </a:rPr>
              <a:t> </a:t>
            </a:r>
            <a:r>
              <a:rPr lang="en-US" sz="2500" dirty="0" err="1">
                <a:solidFill>
                  <a:schemeClr val="tx1">
                    <a:lumMod val="75000"/>
                    <a:lumOff val="25000"/>
                  </a:schemeClr>
                </a:solidFill>
                <a:latin typeface="Garamond" panose="02020404030301010803" pitchFamily="18" charset="0"/>
                <a:ea typeface="Century Gothic" panose="020B0502020202020204" pitchFamily="34" charset="0"/>
                <a:cs typeface="Times New Roman" panose="02020603050405020304" pitchFamily="18" charset="0"/>
              </a:rPr>
              <a:t>canadensis</a:t>
            </a:r>
            <a:r>
              <a:rPr lang="en-US" sz="2500" dirty="0">
                <a:solidFill>
                  <a:schemeClr val="tx1">
                    <a:lumMod val="75000"/>
                    <a:lumOff val="25000"/>
                  </a:schemeClr>
                </a:solidFill>
                <a:latin typeface="Garamond" panose="02020404030301010803" pitchFamily="18" charset="0"/>
                <a:ea typeface="Century Gothic" panose="020B0502020202020204" pitchFamily="34" charset="0"/>
                <a:cs typeface="Times New Roman" panose="02020603050405020304" pitchFamily="18" charset="0"/>
              </a:rPr>
              <a:t>) in US forests. Eastern hemlock has a greater capacity to store carbon, regulate stream temperatures, and provide habitat for wildlife compared to sympatric tree species. The New York Ecological Forecasting II team partnered with the New York State Department of Environmental Conservation’s Partnership for Regional Invasive Species Management, Adirondack Park Invasive Plant Program (APIPP) and Partnership for Regional Invasive Species Management, Saint Lawrence - Eastern Lake Ontario (SLELO PRISM), Adirondack Research, Cornell University, and the University of Vermont to support their hemlock conservation efforts. APIPP and SLELO currently lack detailed location data on hemlock stands. We created four hemlock distribution maps modeled using a random forest (RF) classifier in Google Earth Engine (GEE), each using data from either Landsat 8 Operational Land Imager (OLI) or Sentinel-2 Multispectral Imager (MSI), as well as variables closely linked to hemlock habitat (e.g. elevation, aspect, distance to nearest stream, soil moisture, soil acidity, land cover type). Ground-surveyed hemlock presence points allowed the team to train and validate these models and compare the accuracy of previous Airborne Visible/Infrared Imaging Spectrometer (AVIRIS) models to satellite-based models. Our team then used ancillary datasets, including HWA presence data and distance to nearest stream, to predict hemlock mortality in New York and forecast forest stream resiliency through 2049. These maps aim to improve APIPP’s and SLELO’s current hemlock inventories and HWA early detection efforts. Hemlock distribution maps created from OLI and MSI provide more efficient, repeatable models of hemlock distribution than those created with AVIRIS data alone. Our forecasting model also supports predictions that HWA spread will result in decreased hemlock populations across NY through 2049.</a:t>
            </a:r>
            <a:r>
              <a:rPr lang="en-US" sz="2500" dirty="0" smtClean="0">
                <a:solidFill>
                  <a:schemeClr val="tx1">
                    <a:lumMod val="75000"/>
                    <a:lumOff val="25000"/>
                  </a:schemeClr>
                </a:solidFill>
                <a:latin typeface="Garamond" panose="02020404030301010803" pitchFamily="18" charset="0"/>
              </a:rPr>
              <a:t> </a:t>
            </a:r>
            <a:endParaRPr lang="en-US" sz="2500" dirty="0">
              <a:solidFill>
                <a:schemeClr val="tx1">
                  <a:lumMod val="75000"/>
                  <a:lumOff val="25000"/>
                </a:schemeClr>
              </a:solidFill>
              <a:latin typeface="Garamond" panose="02020404030301010803" pitchFamily="18" charset="0"/>
            </a:endParaRPr>
          </a:p>
        </p:txBody>
      </p:sp>
      <p:sp>
        <p:nvSpPr>
          <p:cNvPr id="48" name="Text Placeholder 16"/>
          <p:cNvSpPr txBox="1">
            <a:spLocks/>
          </p:cNvSpPr>
          <p:nvPr/>
        </p:nvSpPr>
        <p:spPr>
          <a:xfrm>
            <a:off x="19403911" y="30545982"/>
            <a:ext cx="4900517" cy="322719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228600" indent="-228600">
              <a:lnSpc>
                <a:spcPct val="100000"/>
              </a:lnSpc>
              <a:spcBef>
                <a:spcPts val="0"/>
              </a:spcBef>
            </a:pPr>
            <a:r>
              <a:rPr lang="en-US" sz="2400" dirty="0">
                <a:solidFill>
                  <a:schemeClr val="tx1">
                    <a:lumMod val="75000"/>
                    <a:lumOff val="25000"/>
                  </a:schemeClr>
                </a:solidFill>
                <a:latin typeface="Garamond" panose="02020404030301010803" pitchFamily="18" charset="0"/>
              </a:rPr>
              <a:t>Paul Montesano, Science Systems </a:t>
            </a:r>
            <a:r>
              <a:rPr lang="en-US" sz="2400" dirty="0" smtClean="0">
                <a:solidFill>
                  <a:schemeClr val="tx1">
                    <a:lumMod val="75000"/>
                    <a:lumOff val="25000"/>
                  </a:schemeClr>
                </a:solidFill>
                <a:latin typeface="Garamond" panose="02020404030301010803" pitchFamily="18" charset="0"/>
              </a:rPr>
              <a:t>and </a:t>
            </a:r>
            <a:r>
              <a:rPr lang="en-US" sz="2400" dirty="0">
                <a:solidFill>
                  <a:schemeClr val="tx1">
                    <a:lumMod val="75000"/>
                    <a:lumOff val="25000"/>
                  </a:schemeClr>
                </a:solidFill>
                <a:latin typeface="Garamond" panose="02020404030301010803" pitchFamily="18" charset="0"/>
              </a:rPr>
              <a:t>Applications, Inc. </a:t>
            </a:r>
          </a:p>
          <a:p>
            <a:pPr marL="228600" indent="-228600">
              <a:lnSpc>
                <a:spcPct val="100000"/>
              </a:lnSpc>
              <a:spcBef>
                <a:spcPts val="0"/>
              </a:spcBef>
            </a:pPr>
            <a:r>
              <a:rPr lang="en-US" sz="2400" dirty="0" smtClean="0">
                <a:solidFill>
                  <a:schemeClr val="tx1">
                    <a:lumMod val="75000"/>
                    <a:lumOff val="25000"/>
                  </a:schemeClr>
                </a:solidFill>
                <a:latin typeface="Garamond" panose="02020404030301010803" pitchFamily="18" charset="0"/>
              </a:rPr>
              <a:t>GSFC New York Ecological Forecasting DEVELOP Team: Dr</a:t>
            </a:r>
            <a:r>
              <a:rPr lang="en-US" sz="2400" dirty="0">
                <a:solidFill>
                  <a:schemeClr val="tx1">
                    <a:lumMod val="75000"/>
                    <a:lumOff val="25000"/>
                  </a:schemeClr>
                </a:solidFill>
                <a:latin typeface="Garamond" panose="02020404030301010803" pitchFamily="18" charset="0"/>
              </a:rPr>
              <a:t>. Sara Lubkin</a:t>
            </a:r>
            <a:r>
              <a:rPr lang="en-US" sz="2400" dirty="0" smtClean="0">
                <a:solidFill>
                  <a:schemeClr val="tx1">
                    <a:lumMod val="75000"/>
                    <a:lumOff val="25000"/>
                  </a:schemeClr>
                </a:solidFill>
                <a:latin typeface="Garamond" panose="02020404030301010803" pitchFamily="18" charset="0"/>
              </a:rPr>
              <a:t>, Madeline </a:t>
            </a:r>
            <a:r>
              <a:rPr lang="en-US" sz="2400" dirty="0">
                <a:solidFill>
                  <a:schemeClr val="tx1">
                    <a:lumMod val="75000"/>
                    <a:lumOff val="25000"/>
                  </a:schemeClr>
                </a:solidFill>
                <a:latin typeface="Garamond" panose="02020404030301010803" pitchFamily="18" charset="0"/>
              </a:rPr>
              <a:t>Ruid, </a:t>
            </a:r>
            <a:r>
              <a:rPr lang="en-US" sz="2400" dirty="0" smtClean="0">
                <a:solidFill>
                  <a:schemeClr val="tx1">
                    <a:lumMod val="75000"/>
                    <a:lumOff val="25000"/>
                  </a:schemeClr>
                </a:solidFill>
                <a:latin typeface="Garamond" panose="02020404030301010803" pitchFamily="18" charset="0"/>
              </a:rPr>
              <a:t>Rachel </a:t>
            </a:r>
            <a:r>
              <a:rPr lang="en-US" sz="2400" dirty="0" err="1">
                <a:solidFill>
                  <a:schemeClr val="tx1">
                    <a:lumMod val="75000"/>
                    <a:lumOff val="25000"/>
                  </a:schemeClr>
                </a:solidFill>
                <a:latin typeface="Garamond" panose="02020404030301010803" pitchFamily="18" charset="0"/>
              </a:rPr>
              <a:t>Soobitsky</a:t>
            </a:r>
            <a:r>
              <a:rPr lang="en-US" sz="2400" dirty="0">
                <a:solidFill>
                  <a:schemeClr val="tx1">
                    <a:lumMod val="75000"/>
                    <a:lumOff val="25000"/>
                  </a:schemeClr>
                </a:solidFill>
                <a:latin typeface="Garamond" panose="02020404030301010803" pitchFamily="18" charset="0"/>
              </a:rPr>
              <a:t>, </a:t>
            </a:r>
            <a:r>
              <a:rPr lang="en-US" sz="2400" dirty="0" smtClean="0">
                <a:solidFill>
                  <a:schemeClr val="tx1">
                    <a:lumMod val="75000"/>
                    <a:lumOff val="25000"/>
                  </a:schemeClr>
                </a:solidFill>
                <a:latin typeface="Garamond" panose="02020404030301010803" pitchFamily="18" charset="0"/>
              </a:rPr>
              <a:t>Ariel </a:t>
            </a:r>
            <a:r>
              <a:rPr lang="en-US" sz="2400" dirty="0" err="1">
                <a:solidFill>
                  <a:schemeClr val="tx1">
                    <a:lumMod val="75000"/>
                    <a:lumOff val="25000"/>
                  </a:schemeClr>
                </a:solidFill>
                <a:latin typeface="Garamond" panose="02020404030301010803" pitchFamily="18" charset="0"/>
              </a:rPr>
              <a:t>Walcutt</a:t>
            </a:r>
            <a:r>
              <a:rPr lang="en-US" sz="2400" dirty="0">
                <a:solidFill>
                  <a:schemeClr val="tx1">
                    <a:lumMod val="75000"/>
                    <a:lumOff val="25000"/>
                  </a:schemeClr>
                </a:solidFill>
                <a:latin typeface="Garamond" panose="02020404030301010803" pitchFamily="18" charset="0"/>
              </a:rPr>
              <a:t>, </a:t>
            </a:r>
            <a:r>
              <a:rPr lang="en-US" sz="2400" dirty="0" smtClean="0">
                <a:solidFill>
                  <a:schemeClr val="tx1">
                    <a:lumMod val="75000"/>
                    <a:lumOff val="25000"/>
                  </a:schemeClr>
                </a:solidFill>
                <a:latin typeface="Garamond" panose="02020404030301010803" pitchFamily="18" charset="0"/>
              </a:rPr>
              <a:t>&amp; Sean McCartney</a:t>
            </a:r>
            <a:endParaRPr lang="en-US" sz="2400" dirty="0">
              <a:solidFill>
                <a:schemeClr val="tx1">
                  <a:lumMod val="75000"/>
                  <a:lumOff val="25000"/>
                </a:schemeClr>
              </a:solidFill>
              <a:latin typeface="Garamond" panose="02020404030301010803" pitchFamily="18" charset="0"/>
            </a:endParaRPr>
          </a:p>
          <a:p>
            <a:pPr marL="228600" indent="-228600">
              <a:lnSpc>
                <a:spcPct val="100000"/>
              </a:lnSpc>
              <a:spcBef>
                <a:spcPts val="0"/>
              </a:spcBef>
            </a:pPr>
            <a:r>
              <a:rPr lang="en-US" sz="2400" dirty="0" smtClean="0">
                <a:solidFill>
                  <a:schemeClr val="tx1">
                    <a:lumMod val="75000"/>
                    <a:lumOff val="25000"/>
                  </a:schemeClr>
                </a:solidFill>
                <a:latin typeface="Garamond" panose="02020404030301010803" pitchFamily="18" charset="0"/>
              </a:rPr>
              <a:t>GSFC </a:t>
            </a:r>
            <a:r>
              <a:rPr lang="en-US" sz="2400" dirty="0">
                <a:solidFill>
                  <a:schemeClr val="tx1">
                    <a:lumMod val="75000"/>
                    <a:lumOff val="25000"/>
                  </a:schemeClr>
                </a:solidFill>
                <a:latin typeface="Garamond" panose="02020404030301010803" pitchFamily="18" charset="0"/>
              </a:rPr>
              <a:t>Ellicott City Disasters DEVELOP Team</a:t>
            </a:r>
          </a:p>
          <a:p>
            <a:pPr>
              <a:lnSpc>
                <a:spcPct val="100000"/>
              </a:lnSpc>
              <a:spcBef>
                <a:spcPts val="0"/>
              </a:spcBef>
            </a:pPr>
            <a:endParaRPr lang="en-US" sz="2400" dirty="0">
              <a:solidFill>
                <a:schemeClr val="tx1">
                  <a:lumMod val="75000"/>
                  <a:lumOff val="25000"/>
                </a:schemeClr>
              </a:solidFill>
              <a:latin typeface="Garamond" panose="02020404030301010803" pitchFamily="18" charset="0"/>
            </a:endParaRPr>
          </a:p>
        </p:txBody>
      </p:sp>
      <p:sp>
        <p:nvSpPr>
          <p:cNvPr id="49" name="Text Placeholder 16"/>
          <p:cNvSpPr txBox="1">
            <a:spLocks/>
          </p:cNvSpPr>
          <p:nvPr/>
        </p:nvSpPr>
        <p:spPr>
          <a:xfrm>
            <a:off x="12783817" y="11760842"/>
            <a:ext cx="2592556" cy="64822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600" b="1" dirty="0">
                <a:solidFill>
                  <a:schemeClr val="tx1">
                    <a:lumMod val="75000"/>
                    <a:lumOff val="25000"/>
                  </a:schemeClr>
                </a:solidFill>
                <a:latin typeface="Garamond" panose="02020404030301010803" pitchFamily="18" charset="0"/>
              </a:rPr>
              <a:t>Landsat 8 </a:t>
            </a:r>
            <a:r>
              <a:rPr lang="en-US" sz="2600" dirty="0">
                <a:solidFill>
                  <a:schemeClr val="tx1">
                    <a:lumMod val="75000"/>
                    <a:lumOff val="25000"/>
                  </a:schemeClr>
                </a:solidFill>
                <a:latin typeface="Garamond" panose="02020404030301010803" pitchFamily="18" charset="0"/>
              </a:rPr>
              <a:t>OLI </a:t>
            </a:r>
          </a:p>
        </p:txBody>
      </p:sp>
      <p:sp>
        <p:nvSpPr>
          <p:cNvPr id="50" name="Text Placeholder 16"/>
          <p:cNvSpPr txBox="1">
            <a:spLocks/>
          </p:cNvSpPr>
          <p:nvPr/>
        </p:nvSpPr>
        <p:spPr>
          <a:xfrm>
            <a:off x="16152944" y="11771574"/>
            <a:ext cx="2152649" cy="64822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600" b="1" dirty="0">
                <a:solidFill>
                  <a:schemeClr val="tx1">
                    <a:lumMod val="75000"/>
                    <a:lumOff val="25000"/>
                  </a:schemeClr>
                </a:solidFill>
                <a:latin typeface="Garamond" panose="02020404030301010803" pitchFamily="18" charset="0"/>
              </a:rPr>
              <a:t>Terra</a:t>
            </a:r>
            <a:r>
              <a:rPr lang="en-US" sz="2600" dirty="0">
                <a:solidFill>
                  <a:schemeClr val="tx1">
                    <a:lumMod val="75000"/>
                    <a:lumOff val="25000"/>
                  </a:schemeClr>
                </a:solidFill>
                <a:latin typeface="Garamond" panose="02020404030301010803" pitchFamily="18" charset="0"/>
              </a:rPr>
              <a:t> ASTER</a:t>
            </a:r>
          </a:p>
        </p:txBody>
      </p:sp>
      <p:sp>
        <p:nvSpPr>
          <p:cNvPr id="51" name="Text Placeholder 16"/>
          <p:cNvSpPr txBox="1">
            <a:spLocks/>
          </p:cNvSpPr>
          <p:nvPr/>
        </p:nvSpPr>
        <p:spPr>
          <a:xfrm>
            <a:off x="19452608" y="11756752"/>
            <a:ext cx="2414671" cy="64822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600" b="1" dirty="0">
                <a:solidFill>
                  <a:schemeClr val="tx1">
                    <a:lumMod val="75000"/>
                    <a:lumOff val="25000"/>
                  </a:schemeClr>
                </a:solidFill>
                <a:latin typeface="Garamond" panose="02020404030301010803" pitchFamily="18" charset="0"/>
              </a:rPr>
              <a:t>Sentinel-2</a:t>
            </a:r>
            <a:r>
              <a:rPr lang="en-US" sz="2600" dirty="0">
                <a:solidFill>
                  <a:schemeClr val="tx1">
                    <a:lumMod val="75000"/>
                    <a:lumOff val="25000"/>
                  </a:schemeClr>
                </a:solidFill>
                <a:latin typeface="Garamond" panose="02020404030301010803" pitchFamily="18" charset="0"/>
              </a:rPr>
              <a:t> MSI</a:t>
            </a:r>
          </a:p>
        </p:txBody>
      </p:sp>
      <p:pic>
        <p:nvPicPr>
          <p:cNvPr id="1032" name="Picture 8" descr="https://lh3.googleusercontent.com/ja8ArM2yX1Ec4SHCR4BhsEy1P8BjliOQy9wZlcGZ4ZZ8S-jzxeh-l8P4Tl-tX6kdfMW6rCLi0KJB49tzrkgUoXBJyqM_qk5rf-X_IjmtTZlaFYumVP_b23lag3Lu-he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743" y="15241843"/>
            <a:ext cx="2525449" cy="22520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3.googleusercontent.com/rIRXazY3TeAHN0eR9HeL9I5WswBrvEcp5zRNTbIaK29CRqcwqK0xwR02kBMb7dmckUXc_Qe11uyE9Le8EkLmCOrJONCG_gHYh3Rrk5J13KoVvxIKLeQ2y2_aXZIo7iQ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7538" y="15778105"/>
            <a:ext cx="2660994" cy="227847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5.googleusercontent.com/ubHxh8SdrSl8_NOy95YGDZZrRNlBlpKP-x3GZ_DPrpjw_CwIDd794vU17W-L2XeGfgrztXuNHk4GjcaLX7RRkxt0RwZqNacVhkNNTZK91gkNcbWp3S8DyTtcC6dibqR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4239" y="16400199"/>
            <a:ext cx="2649388" cy="22602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dk70TsZ7yNxXkvYEm63_DbsO8zU7-Qw7-ePP6-v4haPN10Gh3ABTpakNmS-CajUAM8IOHHApFl4H2kOWsnFyWI7lj5ukeDc9Qb-iv-Aj4-naW_vTC4ZW7XtpkQODell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63894" y="16402253"/>
            <a:ext cx="2639718" cy="226025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lh6.googleusercontent.com/OPfB76jymL69PlMyRHhn8Z9qyNz5WraEvv4lmmpMH5ogO_yVWQP5hU4VaZKmG6aZmMkuE6ddfQ83IOrISy87ZoNK586Bb1gSZiZEb8tFO2IP9VC_EaZzBxpEeOsGPGj_"/>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1522" y="21240140"/>
            <a:ext cx="2669310" cy="22784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2294" t="2327" r="12492" b="47625"/>
          <a:stretch/>
        </p:blipFill>
        <p:spPr bwMode="auto">
          <a:xfrm>
            <a:off x="914400" y="24745951"/>
            <a:ext cx="548639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7736" t="56205" r="15545" b="1442"/>
          <a:stretch/>
        </p:blipFill>
        <p:spPr bwMode="auto">
          <a:xfrm>
            <a:off x="6557203" y="24745725"/>
            <a:ext cx="5751096" cy="47246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964370" y="28455581"/>
            <a:ext cx="1410340" cy="4320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92202" y="28498975"/>
            <a:ext cx="1132633" cy="338554"/>
          </a:xfrm>
          <a:prstGeom prst="rect">
            <a:avLst/>
          </a:prstGeom>
          <a:noFill/>
        </p:spPr>
        <p:txBody>
          <a:bodyPr wrap="square" rtlCol="0">
            <a:spAutoFit/>
          </a:bodyPr>
          <a:lstStyle/>
          <a:p>
            <a:r>
              <a:rPr lang="en-US" sz="1600" dirty="0">
                <a:latin typeface="Garamond" panose="02020404030301010803" pitchFamily="18" charset="0"/>
              </a:rPr>
              <a:t>New York</a:t>
            </a:r>
          </a:p>
        </p:txBody>
      </p:sp>
      <p:sp>
        <p:nvSpPr>
          <p:cNvPr id="12" name="Rectangle 11"/>
          <p:cNvSpPr/>
          <p:nvPr/>
        </p:nvSpPr>
        <p:spPr>
          <a:xfrm>
            <a:off x="1005314" y="28498975"/>
            <a:ext cx="433839" cy="338554"/>
          </a:xfrm>
          <a:prstGeom prst="rect">
            <a:avLst/>
          </a:prstGeom>
          <a:solidFill>
            <a:srgbClr val="C0D2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6613217" y="28455581"/>
            <a:ext cx="1169507" cy="4320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081993" y="28498975"/>
            <a:ext cx="835667" cy="338554"/>
          </a:xfrm>
          <a:prstGeom prst="rect">
            <a:avLst/>
          </a:prstGeom>
          <a:noFill/>
        </p:spPr>
        <p:txBody>
          <a:bodyPr wrap="square" rtlCol="0">
            <a:spAutoFit/>
          </a:bodyPr>
          <a:lstStyle/>
          <a:p>
            <a:r>
              <a:rPr lang="en-US" sz="1600" dirty="0">
                <a:latin typeface="Garamond" panose="02020404030301010803" pitchFamily="18" charset="0"/>
              </a:rPr>
              <a:t>APIPP</a:t>
            </a:r>
          </a:p>
        </p:txBody>
      </p:sp>
      <p:cxnSp>
        <p:nvCxnSpPr>
          <p:cNvPr id="26" name="Straight Connector 25"/>
          <p:cNvCxnSpPr/>
          <p:nvPr/>
        </p:nvCxnSpPr>
        <p:spPr>
          <a:xfrm flipH="1">
            <a:off x="15005673" y="14782351"/>
            <a:ext cx="752877" cy="885285"/>
          </a:xfrm>
          <a:prstGeom prst="line">
            <a:avLst/>
          </a:prstGeom>
          <a:ln w="50800">
            <a:solidFill>
              <a:srgbClr val="238754"/>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6654161" y="28498975"/>
            <a:ext cx="433839" cy="338554"/>
          </a:xfrm>
          <a:prstGeom prst="rect">
            <a:avLst/>
          </a:prstGeom>
          <a:solidFill>
            <a:srgbClr val="9EA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8865" t="4730" r="7193" b="48553"/>
          <a:stretch/>
        </p:blipFill>
        <p:spPr bwMode="auto">
          <a:xfrm>
            <a:off x="15055263" y="15720701"/>
            <a:ext cx="9674527" cy="6967849"/>
          </a:xfrm>
          <a:prstGeom prst="rect">
            <a:avLst/>
          </a:prstGeom>
          <a:noFill/>
          <a:ln w="57150">
            <a:solidFill>
              <a:srgbClr val="238754"/>
            </a:solidFill>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15746782" y="14303763"/>
            <a:ext cx="737809" cy="462314"/>
          </a:xfrm>
          <a:prstGeom prst="rect">
            <a:avLst/>
          </a:prstGeom>
          <a:noFill/>
          <a:ln w="50800">
            <a:solidFill>
              <a:srgbClr val="23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97395" y="17479251"/>
            <a:ext cx="1544114" cy="461665"/>
          </a:xfrm>
          <a:prstGeom prst="rect">
            <a:avLst/>
          </a:prstGeom>
          <a:noFill/>
        </p:spPr>
        <p:txBody>
          <a:bodyPr wrap="square" rtlCol="0">
            <a:spAutoFit/>
          </a:bodyPr>
          <a:lstStyle/>
          <a:p>
            <a:r>
              <a:rPr lang="en-US" sz="2400" dirty="0">
                <a:solidFill>
                  <a:schemeClr val="tx1">
                    <a:lumMod val="75000"/>
                    <a:lumOff val="25000"/>
                  </a:schemeClr>
                </a:solidFill>
                <a:latin typeface="Garamond" panose="02020404030301010803" pitchFamily="18" charset="0"/>
              </a:rPr>
              <a:t>Soil Acidity</a:t>
            </a:r>
          </a:p>
        </p:txBody>
      </p:sp>
      <p:sp>
        <p:nvSpPr>
          <p:cNvPr id="65" name="TextBox 64"/>
          <p:cNvSpPr txBox="1"/>
          <p:nvPr/>
        </p:nvSpPr>
        <p:spPr>
          <a:xfrm>
            <a:off x="2365097" y="18020683"/>
            <a:ext cx="1544114" cy="830997"/>
          </a:xfrm>
          <a:prstGeom prst="rect">
            <a:avLst/>
          </a:prstGeom>
          <a:noFill/>
        </p:spPr>
        <p:txBody>
          <a:bodyPr wrap="square" rtlCol="0">
            <a:spAutoFit/>
          </a:bodyPr>
          <a:lstStyle/>
          <a:p>
            <a:r>
              <a:rPr lang="en-US" sz="2400" dirty="0">
                <a:solidFill>
                  <a:schemeClr val="tx1">
                    <a:lumMod val="75000"/>
                    <a:lumOff val="25000"/>
                  </a:schemeClr>
                </a:solidFill>
                <a:latin typeface="Garamond" panose="02020404030301010803" pitchFamily="18" charset="0"/>
              </a:rPr>
              <a:t>Elevation</a:t>
            </a:r>
          </a:p>
          <a:p>
            <a:r>
              <a:rPr lang="en-US" sz="2400" dirty="0">
                <a:solidFill>
                  <a:schemeClr val="tx1">
                    <a:lumMod val="75000"/>
                    <a:lumOff val="25000"/>
                  </a:schemeClr>
                </a:solidFill>
                <a:latin typeface="Garamond" panose="02020404030301010803" pitchFamily="18" charset="0"/>
              </a:rPr>
              <a:t>&amp; Aspect</a:t>
            </a:r>
          </a:p>
        </p:txBody>
      </p:sp>
      <p:sp>
        <p:nvSpPr>
          <p:cNvPr id="66" name="TextBox 65"/>
          <p:cNvSpPr txBox="1"/>
          <p:nvPr/>
        </p:nvSpPr>
        <p:spPr>
          <a:xfrm>
            <a:off x="3727780" y="18648716"/>
            <a:ext cx="2635087" cy="461665"/>
          </a:xfrm>
          <a:prstGeom prst="rect">
            <a:avLst/>
          </a:prstGeom>
          <a:noFill/>
        </p:spPr>
        <p:txBody>
          <a:bodyPr wrap="square" rtlCol="0">
            <a:spAutoFit/>
          </a:bodyPr>
          <a:lstStyle/>
          <a:p>
            <a:r>
              <a:rPr lang="en-US" sz="2400" dirty="0">
                <a:solidFill>
                  <a:schemeClr val="tx1">
                    <a:lumMod val="75000"/>
                    <a:lumOff val="25000"/>
                  </a:schemeClr>
                </a:solidFill>
                <a:latin typeface="Garamond" panose="02020404030301010803" pitchFamily="18" charset="0"/>
              </a:rPr>
              <a:t>Distance to Streams</a:t>
            </a:r>
          </a:p>
        </p:txBody>
      </p:sp>
      <p:sp>
        <p:nvSpPr>
          <p:cNvPr id="67" name="TextBox 66"/>
          <p:cNvSpPr txBox="1"/>
          <p:nvPr/>
        </p:nvSpPr>
        <p:spPr>
          <a:xfrm>
            <a:off x="7459340" y="18654540"/>
            <a:ext cx="1866729" cy="461665"/>
          </a:xfrm>
          <a:prstGeom prst="rect">
            <a:avLst/>
          </a:prstGeom>
          <a:noFill/>
        </p:spPr>
        <p:txBody>
          <a:bodyPr wrap="square" rtlCol="0">
            <a:spAutoFit/>
          </a:bodyPr>
          <a:lstStyle/>
          <a:p>
            <a:r>
              <a:rPr lang="en-US" sz="2400" dirty="0">
                <a:solidFill>
                  <a:schemeClr val="tx1">
                    <a:lumMod val="75000"/>
                    <a:lumOff val="25000"/>
                  </a:schemeClr>
                </a:solidFill>
                <a:latin typeface="Garamond" panose="02020404030301010803" pitchFamily="18" charset="0"/>
              </a:rPr>
              <a:t>Training Data</a:t>
            </a:r>
          </a:p>
        </p:txBody>
      </p:sp>
      <p:sp>
        <p:nvSpPr>
          <p:cNvPr id="68" name="TextBox 67"/>
          <p:cNvSpPr txBox="1"/>
          <p:nvPr/>
        </p:nvSpPr>
        <p:spPr>
          <a:xfrm>
            <a:off x="9147226" y="18015975"/>
            <a:ext cx="1910943" cy="461665"/>
          </a:xfrm>
          <a:prstGeom prst="rect">
            <a:avLst/>
          </a:prstGeom>
          <a:noFill/>
        </p:spPr>
        <p:txBody>
          <a:bodyPr wrap="square" rtlCol="0">
            <a:spAutoFit/>
          </a:bodyPr>
          <a:lstStyle/>
          <a:p>
            <a:r>
              <a:rPr lang="en-US" sz="2400" dirty="0">
                <a:solidFill>
                  <a:schemeClr val="tx1">
                    <a:lumMod val="75000"/>
                    <a:lumOff val="25000"/>
                  </a:schemeClr>
                </a:solidFill>
                <a:latin typeface="Garamond" panose="02020404030301010803" pitchFamily="18" charset="0"/>
              </a:rPr>
              <a:t>Soil Moisture</a:t>
            </a:r>
          </a:p>
        </p:txBody>
      </p:sp>
      <p:sp>
        <p:nvSpPr>
          <p:cNvPr id="69" name="TextBox 68"/>
          <p:cNvSpPr txBox="1"/>
          <p:nvPr/>
        </p:nvSpPr>
        <p:spPr>
          <a:xfrm>
            <a:off x="10779709" y="17306903"/>
            <a:ext cx="1760690" cy="461665"/>
          </a:xfrm>
          <a:prstGeom prst="rect">
            <a:avLst/>
          </a:prstGeom>
          <a:noFill/>
        </p:spPr>
        <p:txBody>
          <a:bodyPr wrap="square" rtlCol="0">
            <a:spAutoFit/>
          </a:bodyPr>
          <a:lstStyle/>
          <a:p>
            <a:r>
              <a:rPr lang="en-US" sz="2400" dirty="0">
                <a:solidFill>
                  <a:schemeClr val="tx1">
                    <a:lumMod val="75000"/>
                    <a:lumOff val="25000"/>
                  </a:schemeClr>
                </a:solidFill>
                <a:latin typeface="Garamond" panose="02020404030301010803" pitchFamily="18" charset="0"/>
              </a:rPr>
              <a:t>Temperature</a:t>
            </a:r>
          </a:p>
        </p:txBody>
      </p:sp>
      <p:sp>
        <p:nvSpPr>
          <p:cNvPr id="33" name="Right Brace 32"/>
          <p:cNvSpPr/>
          <p:nvPr/>
        </p:nvSpPr>
        <p:spPr>
          <a:xfrm rot="5400000">
            <a:off x="6178556" y="15702382"/>
            <a:ext cx="877624" cy="8229600"/>
          </a:xfrm>
          <a:prstGeom prst="rightBrace">
            <a:avLst>
              <a:gd name="adj1" fmla="val 8333"/>
              <a:gd name="adj2" fmla="val 50292"/>
            </a:avLst>
          </a:prstGeom>
          <a:noFill/>
          <a:ln w="50800" cap="rnd" cmpd="thickThin">
            <a:solidFill>
              <a:srgbClr val="238754"/>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a:off x="4097525" y="20251855"/>
            <a:ext cx="5017305" cy="461665"/>
          </a:xfrm>
          <a:prstGeom prst="rect">
            <a:avLst/>
          </a:prstGeom>
          <a:noFill/>
        </p:spPr>
        <p:txBody>
          <a:bodyPr wrap="square" rtlCol="0">
            <a:spAutoFit/>
          </a:bodyPr>
          <a:lstStyle/>
          <a:p>
            <a:r>
              <a:rPr lang="en-US" sz="2400" dirty="0">
                <a:solidFill>
                  <a:schemeClr val="tx1">
                    <a:lumMod val="75000"/>
                    <a:lumOff val="25000"/>
                  </a:schemeClr>
                </a:solidFill>
                <a:latin typeface="Garamond" panose="02020404030301010803" pitchFamily="18" charset="0"/>
              </a:rPr>
              <a:t>Random Forest Classification Algorithm</a:t>
            </a:r>
          </a:p>
        </p:txBody>
      </p:sp>
      <p:cxnSp>
        <p:nvCxnSpPr>
          <p:cNvPr id="47" name="Straight Arrow Connector 46"/>
          <p:cNvCxnSpPr/>
          <p:nvPr/>
        </p:nvCxnSpPr>
        <p:spPr>
          <a:xfrm>
            <a:off x="6606177" y="20713520"/>
            <a:ext cx="0" cy="418084"/>
          </a:xfrm>
          <a:prstGeom prst="straightConnector1">
            <a:avLst/>
          </a:prstGeom>
          <a:ln w="50800" cap="rnd" cmpd="thickThin">
            <a:solidFill>
              <a:srgbClr val="238754"/>
            </a:solidFill>
            <a:round/>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4077779" y="23509407"/>
            <a:ext cx="5056797" cy="461665"/>
          </a:xfrm>
          <a:prstGeom prst="rect">
            <a:avLst/>
          </a:prstGeom>
          <a:noFill/>
        </p:spPr>
        <p:txBody>
          <a:bodyPr wrap="square" rtlCol="0">
            <a:spAutoFit/>
          </a:bodyPr>
          <a:lstStyle/>
          <a:p>
            <a:r>
              <a:rPr lang="en-US" sz="2400" b="1" dirty="0">
                <a:solidFill>
                  <a:schemeClr val="tx1">
                    <a:lumMod val="75000"/>
                    <a:lumOff val="25000"/>
                  </a:schemeClr>
                </a:solidFill>
                <a:latin typeface="Garamond" panose="02020404030301010803" pitchFamily="18" charset="0"/>
              </a:rPr>
              <a:t>Predicted Hemlock Distribution Map</a:t>
            </a:r>
          </a:p>
        </p:txBody>
      </p:sp>
      <p:pic>
        <p:nvPicPr>
          <p:cNvPr id="59" name="Picture 58"/>
          <p:cNvPicPr>
            <a:picLocks noChangeAspect="1"/>
          </p:cNvPicPr>
          <p:nvPr/>
        </p:nvPicPr>
        <p:blipFill rotWithShape="1">
          <a:blip r:embed="rId17" cstate="print">
            <a:extLst>
              <a:ext uri="{28A0092B-C50C-407E-A947-70E740481C1C}">
                <a14:useLocalDpi xmlns:a14="http://schemas.microsoft.com/office/drawing/2010/main" val="0"/>
              </a:ext>
            </a:extLst>
          </a:blip>
          <a:srcRect l="39034" t="30054" r="34676" b="30570"/>
          <a:stretch/>
        </p:blipFill>
        <p:spPr>
          <a:xfrm>
            <a:off x="10198438" y="31028544"/>
            <a:ext cx="1648331" cy="1645920"/>
          </a:xfrm>
          <a:prstGeom prst="ellipse">
            <a:avLst/>
          </a:prstGeom>
        </p:spPr>
      </p:pic>
      <p:pic>
        <p:nvPicPr>
          <p:cNvPr id="60" name="Picture 59"/>
          <p:cNvPicPr>
            <a:picLocks noChangeAspect="1"/>
          </p:cNvPicPr>
          <p:nvPr/>
        </p:nvPicPr>
        <p:blipFill rotWithShape="1">
          <a:blip r:embed="rId18" cstate="print">
            <a:extLst>
              <a:ext uri="{28A0092B-C50C-407E-A947-70E740481C1C}">
                <a14:useLocalDpi xmlns:a14="http://schemas.microsoft.com/office/drawing/2010/main" val="0"/>
              </a:ext>
            </a:extLst>
          </a:blip>
          <a:srcRect l="35890" t="19" r="34437" b="55635"/>
          <a:stretch/>
        </p:blipFill>
        <p:spPr>
          <a:xfrm>
            <a:off x="7289732" y="31039630"/>
            <a:ext cx="1648326" cy="1642920"/>
          </a:xfrm>
          <a:prstGeom prst="ellipse">
            <a:avLst/>
          </a:prstGeom>
        </p:spPr>
      </p:pic>
      <p:pic>
        <p:nvPicPr>
          <p:cNvPr id="61" name="Picture 60"/>
          <p:cNvPicPr>
            <a:picLocks noChangeAspect="1"/>
          </p:cNvPicPr>
          <p:nvPr/>
        </p:nvPicPr>
        <p:blipFill rotWithShape="1">
          <a:blip r:embed="rId19" cstate="print">
            <a:extLst>
              <a:ext uri="{28A0092B-C50C-407E-A947-70E740481C1C}">
                <a14:useLocalDpi xmlns:a14="http://schemas.microsoft.com/office/drawing/2010/main" val="0"/>
              </a:ext>
            </a:extLst>
          </a:blip>
          <a:srcRect l="30411" t="14597" r="44446" b="47737"/>
          <a:stretch/>
        </p:blipFill>
        <p:spPr>
          <a:xfrm>
            <a:off x="4356927" y="31039630"/>
            <a:ext cx="1648047" cy="1645748"/>
          </a:xfrm>
          <a:prstGeom prst="ellipse">
            <a:avLst/>
          </a:prstGeom>
        </p:spPr>
      </p:pic>
      <p:pic>
        <p:nvPicPr>
          <p:cNvPr id="62" name="Picture 61"/>
          <p:cNvPicPr>
            <a:picLocks noChangeAspect="1"/>
          </p:cNvPicPr>
          <p:nvPr/>
        </p:nvPicPr>
        <p:blipFill rotWithShape="1">
          <a:blip r:embed="rId20" cstate="print">
            <a:extLst>
              <a:ext uri="{28A0092B-C50C-407E-A947-70E740481C1C}">
                <a14:useLocalDpi xmlns:a14="http://schemas.microsoft.com/office/drawing/2010/main" val="0"/>
              </a:ext>
            </a:extLst>
          </a:blip>
          <a:srcRect l="35136" t="3212" r="36936" b="54891"/>
          <a:stretch/>
        </p:blipFill>
        <p:spPr>
          <a:xfrm>
            <a:off x="1437320" y="31044892"/>
            <a:ext cx="1648046" cy="1648046"/>
          </a:xfrm>
          <a:prstGeom prst="ellipse">
            <a:avLst/>
          </a:prstGeom>
        </p:spPr>
      </p:pic>
      <p:sp>
        <p:nvSpPr>
          <p:cNvPr id="27" name="Rectangle 26"/>
          <p:cNvSpPr/>
          <p:nvPr/>
        </p:nvSpPr>
        <p:spPr>
          <a:xfrm>
            <a:off x="15036213" y="21368838"/>
            <a:ext cx="4832937" cy="1319712"/>
          </a:xfrm>
          <a:prstGeom prst="rect">
            <a:avLst/>
          </a:prstGeom>
          <a:solidFill>
            <a:schemeClr val="bg1"/>
          </a:solidFill>
          <a:ln>
            <a:solidFill>
              <a:srgbClr val="23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rotWithShape="1">
          <a:blip r:embed="rId16" cstate="print">
            <a:extLst>
              <a:ext uri="{28A0092B-C50C-407E-A947-70E740481C1C}">
                <a14:useLocalDpi xmlns:a14="http://schemas.microsoft.com/office/drawing/2010/main" val="0"/>
              </a:ext>
            </a:extLst>
          </a:blip>
          <a:srcRect l="45098" t="61364" r="26224" b="35606"/>
          <a:stretch/>
        </p:blipFill>
        <p:spPr>
          <a:xfrm>
            <a:off x="15055263" y="22240727"/>
            <a:ext cx="3331662" cy="455611"/>
          </a:xfrm>
          <a:prstGeom prst="rect">
            <a:avLst/>
          </a:prstGeom>
        </p:spPr>
      </p:pic>
      <p:sp>
        <p:nvSpPr>
          <p:cNvPr id="29" name="TextBox 28"/>
          <p:cNvSpPr txBox="1"/>
          <p:nvPr/>
        </p:nvSpPr>
        <p:spPr>
          <a:xfrm>
            <a:off x="18289176" y="22279845"/>
            <a:ext cx="1482225" cy="338554"/>
          </a:xfrm>
          <a:prstGeom prst="rect">
            <a:avLst/>
          </a:prstGeom>
          <a:noFill/>
        </p:spPr>
        <p:txBody>
          <a:bodyPr wrap="square" rtlCol="0">
            <a:spAutoFit/>
          </a:bodyPr>
          <a:lstStyle/>
          <a:p>
            <a:r>
              <a:rPr lang="en-US" sz="1600" dirty="0">
                <a:solidFill>
                  <a:schemeClr val="tx1">
                    <a:lumMod val="75000"/>
                    <a:lumOff val="25000"/>
                  </a:schemeClr>
                </a:solidFill>
                <a:latin typeface="Garamond" panose="02020404030301010803" pitchFamily="18" charset="0"/>
              </a:rPr>
              <a:t>Kilometers</a:t>
            </a:r>
          </a:p>
        </p:txBody>
      </p:sp>
      <p:sp>
        <p:nvSpPr>
          <p:cNvPr id="31" name="Rectangle 30"/>
          <p:cNvSpPr/>
          <p:nvPr/>
        </p:nvSpPr>
        <p:spPr>
          <a:xfrm>
            <a:off x="15153491" y="21450200"/>
            <a:ext cx="593291" cy="491120"/>
          </a:xfrm>
          <a:prstGeom prst="rect">
            <a:avLst/>
          </a:prstGeom>
          <a:solidFill>
            <a:srgbClr val="E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6610922" y="21450200"/>
            <a:ext cx="593291" cy="491120"/>
          </a:xfrm>
          <a:prstGeom prst="rect">
            <a:avLst/>
          </a:prstGeom>
          <a:solidFill>
            <a:srgbClr val="FF0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18161183" y="21450200"/>
            <a:ext cx="593291" cy="491120"/>
          </a:xfrm>
          <a:prstGeom prst="rect">
            <a:avLst/>
          </a:prstGeom>
          <a:solidFill>
            <a:srgbClr val="386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5708682" y="21408850"/>
            <a:ext cx="978439" cy="584775"/>
          </a:xfrm>
          <a:prstGeom prst="rect">
            <a:avLst/>
          </a:prstGeom>
          <a:noFill/>
        </p:spPr>
        <p:txBody>
          <a:bodyPr wrap="square" rtlCol="0">
            <a:spAutoFit/>
          </a:bodyPr>
          <a:lstStyle/>
          <a:p>
            <a:r>
              <a:rPr lang="en-US" sz="1600" dirty="0">
                <a:solidFill>
                  <a:schemeClr val="tx1">
                    <a:lumMod val="75000"/>
                    <a:lumOff val="25000"/>
                  </a:schemeClr>
                </a:solidFill>
                <a:latin typeface="Garamond" panose="02020404030301010803" pitchFamily="18" charset="0"/>
              </a:rPr>
              <a:t>Pure Hemlock</a:t>
            </a:r>
          </a:p>
        </p:txBody>
      </p:sp>
      <p:sp>
        <p:nvSpPr>
          <p:cNvPr id="86" name="TextBox 85"/>
          <p:cNvSpPr txBox="1"/>
          <p:nvPr/>
        </p:nvSpPr>
        <p:spPr>
          <a:xfrm>
            <a:off x="17163373" y="21431150"/>
            <a:ext cx="1065695" cy="584775"/>
          </a:xfrm>
          <a:prstGeom prst="rect">
            <a:avLst/>
          </a:prstGeom>
          <a:noFill/>
        </p:spPr>
        <p:txBody>
          <a:bodyPr wrap="square" rtlCol="0">
            <a:spAutoFit/>
          </a:bodyPr>
          <a:lstStyle/>
          <a:p>
            <a:r>
              <a:rPr lang="en-US" sz="1600" dirty="0">
                <a:solidFill>
                  <a:schemeClr val="tx1">
                    <a:lumMod val="75000"/>
                    <a:lumOff val="25000"/>
                  </a:schemeClr>
                </a:solidFill>
                <a:latin typeface="Garamond" panose="02020404030301010803" pitchFamily="18" charset="0"/>
              </a:rPr>
              <a:t>Hemlock Dominant</a:t>
            </a:r>
          </a:p>
        </p:txBody>
      </p:sp>
      <p:sp>
        <p:nvSpPr>
          <p:cNvPr id="87" name="TextBox 86"/>
          <p:cNvSpPr txBox="1"/>
          <p:nvPr/>
        </p:nvSpPr>
        <p:spPr>
          <a:xfrm>
            <a:off x="18686270" y="21431149"/>
            <a:ext cx="1414046" cy="584775"/>
          </a:xfrm>
          <a:prstGeom prst="rect">
            <a:avLst/>
          </a:prstGeom>
          <a:noFill/>
        </p:spPr>
        <p:txBody>
          <a:bodyPr wrap="square" rtlCol="0">
            <a:spAutoFit/>
          </a:bodyPr>
          <a:lstStyle/>
          <a:p>
            <a:r>
              <a:rPr lang="en-US" sz="1600" dirty="0">
                <a:solidFill>
                  <a:schemeClr val="tx1">
                    <a:lumMod val="75000"/>
                    <a:lumOff val="25000"/>
                  </a:schemeClr>
                </a:solidFill>
                <a:latin typeface="Garamond" panose="02020404030301010803" pitchFamily="18" charset="0"/>
              </a:rPr>
              <a:t>Hemlock Subdominant</a:t>
            </a:r>
          </a:p>
        </p:txBody>
      </p:sp>
      <p:sp>
        <p:nvSpPr>
          <p:cNvPr id="35" name="TextBox 34"/>
          <p:cNvSpPr txBox="1"/>
          <p:nvPr/>
        </p:nvSpPr>
        <p:spPr>
          <a:xfrm>
            <a:off x="15058241" y="21977824"/>
            <a:ext cx="262359" cy="338554"/>
          </a:xfrm>
          <a:prstGeom prst="rect">
            <a:avLst/>
          </a:prstGeom>
          <a:noFill/>
        </p:spPr>
        <p:txBody>
          <a:bodyPr wrap="square" rtlCol="0">
            <a:spAutoFit/>
          </a:bodyPr>
          <a:lstStyle/>
          <a:p>
            <a:r>
              <a:rPr lang="en-US" sz="1600" dirty="0">
                <a:solidFill>
                  <a:schemeClr val="tx1">
                    <a:lumMod val="75000"/>
                    <a:lumOff val="25000"/>
                  </a:schemeClr>
                </a:solidFill>
                <a:latin typeface="Garamond" panose="02020404030301010803" pitchFamily="18" charset="0"/>
              </a:rPr>
              <a:t>0</a:t>
            </a:r>
          </a:p>
        </p:txBody>
      </p:sp>
      <p:sp>
        <p:nvSpPr>
          <p:cNvPr id="88" name="TextBox 87"/>
          <p:cNvSpPr txBox="1"/>
          <p:nvPr/>
        </p:nvSpPr>
        <p:spPr>
          <a:xfrm>
            <a:off x="16551814" y="21977824"/>
            <a:ext cx="556996" cy="338554"/>
          </a:xfrm>
          <a:prstGeom prst="rect">
            <a:avLst/>
          </a:prstGeom>
          <a:noFill/>
        </p:spPr>
        <p:txBody>
          <a:bodyPr wrap="square" rtlCol="0">
            <a:spAutoFit/>
          </a:bodyPr>
          <a:lstStyle/>
          <a:p>
            <a:r>
              <a:rPr lang="en-US" sz="1600" dirty="0">
                <a:solidFill>
                  <a:schemeClr val="tx1">
                    <a:lumMod val="75000"/>
                    <a:lumOff val="25000"/>
                  </a:schemeClr>
                </a:solidFill>
                <a:latin typeface="Garamond" panose="02020404030301010803" pitchFamily="18" charset="0"/>
              </a:rPr>
              <a:t>20</a:t>
            </a:r>
          </a:p>
        </p:txBody>
      </p:sp>
      <p:sp>
        <p:nvSpPr>
          <p:cNvPr id="90" name="TextBox 89"/>
          <p:cNvSpPr txBox="1"/>
          <p:nvPr/>
        </p:nvSpPr>
        <p:spPr>
          <a:xfrm>
            <a:off x="18108427" y="22015896"/>
            <a:ext cx="556996" cy="338554"/>
          </a:xfrm>
          <a:prstGeom prst="rect">
            <a:avLst/>
          </a:prstGeom>
          <a:noFill/>
        </p:spPr>
        <p:txBody>
          <a:bodyPr wrap="square" rtlCol="0">
            <a:spAutoFit/>
          </a:bodyPr>
          <a:lstStyle/>
          <a:p>
            <a:r>
              <a:rPr lang="en-US" sz="1600" dirty="0">
                <a:solidFill>
                  <a:schemeClr val="tx1">
                    <a:lumMod val="75000"/>
                    <a:lumOff val="25000"/>
                  </a:schemeClr>
                </a:solidFill>
                <a:latin typeface="Garamond" panose="02020404030301010803" pitchFamily="18" charset="0"/>
              </a:rPr>
              <a:t>40</a:t>
            </a:r>
          </a:p>
        </p:txBody>
      </p:sp>
      <p:sp>
        <p:nvSpPr>
          <p:cNvPr id="36" name="TextBox 35"/>
          <p:cNvSpPr txBox="1"/>
          <p:nvPr/>
        </p:nvSpPr>
        <p:spPr>
          <a:xfrm>
            <a:off x="1149222" y="28984663"/>
            <a:ext cx="318228"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0</a:t>
            </a:r>
          </a:p>
        </p:txBody>
      </p:sp>
      <p:sp>
        <p:nvSpPr>
          <p:cNvPr id="91" name="TextBox 90"/>
          <p:cNvSpPr txBox="1"/>
          <p:nvPr/>
        </p:nvSpPr>
        <p:spPr>
          <a:xfrm>
            <a:off x="1793866" y="28984663"/>
            <a:ext cx="633672"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100</a:t>
            </a:r>
          </a:p>
        </p:txBody>
      </p:sp>
      <p:sp>
        <p:nvSpPr>
          <p:cNvPr id="92" name="TextBox 91"/>
          <p:cNvSpPr txBox="1"/>
          <p:nvPr/>
        </p:nvSpPr>
        <p:spPr>
          <a:xfrm>
            <a:off x="2669365" y="28983402"/>
            <a:ext cx="62303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200</a:t>
            </a:r>
          </a:p>
        </p:txBody>
      </p:sp>
      <p:sp>
        <p:nvSpPr>
          <p:cNvPr id="93" name="TextBox 92"/>
          <p:cNvSpPr txBox="1"/>
          <p:nvPr/>
        </p:nvSpPr>
        <p:spPr>
          <a:xfrm>
            <a:off x="2911554" y="29213242"/>
            <a:ext cx="1783744"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Km</a:t>
            </a:r>
          </a:p>
        </p:txBody>
      </p:sp>
      <p:sp>
        <p:nvSpPr>
          <p:cNvPr id="94" name="TextBox 93"/>
          <p:cNvSpPr txBox="1"/>
          <p:nvPr/>
        </p:nvSpPr>
        <p:spPr>
          <a:xfrm>
            <a:off x="6692452" y="28983402"/>
            <a:ext cx="318228"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0</a:t>
            </a:r>
          </a:p>
        </p:txBody>
      </p:sp>
      <p:sp>
        <p:nvSpPr>
          <p:cNvPr id="95" name="TextBox 94"/>
          <p:cNvSpPr txBox="1"/>
          <p:nvPr/>
        </p:nvSpPr>
        <p:spPr>
          <a:xfrm>
            <a:off x="8300405" y="28983402"/>
            <a:ext cx="633672"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100</a:t>
            </a:r>
          </a:p>
        </p:txBody>
      </p:sp>
      <p:sp>
        <p:nvSpPr>
          <p:cNvPr id="96" name="TextBox 95"/>
          <p:cNvSpPr txBox="1"/>
          <p:nvPr/>
        </p:nvSpPr>
        <p:spPr>
          <a:xfrm>
            <a:off x="8610023" y="29213241"/>
            <a:ext cx="1783744"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Km</a:t>
            </a:r>
          </a:p>
        </p:txBody>
      </p:sp>
      <p:sp>
        <p:nvSpPr>
          <p:cNvPr id="97" name="Text Placeholder 16"/>
          <p:cNvSpPr txBox="1">
            <a:spLocks/>
          </p:cNvSpPr>
          <p:nvPr/>
        </p:nvSpPr>
        <p:spPr>
          <a:xfrm>
            <a:off x="22242599" y="11769374"/>
            <a:ext cx="2414671" cy="64822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600" b="1" dirty="0" smtClean="0">
                <a:solidFill>
                  <a:schemeClr val="tx1">
                    <a:lumMod val="75000"/>
                    <a:lumOff val="25000"/>
                  </a:schemeClr>
                </a:solidFill>
                <a:latin typeface="Garamond" panose="02020404030301010803" pitchFamily="18" charset="0"/>
              </a:rPr>
              <a:t>SRTM</a:t>
            </a:r>
            <a:endParaRPr lang="en-US" sz="2600" dirty="0">
              <a:solidFill>
                <a:schemeClr val="tx1">
                  <a:lumMod val="75000"/>
                  <a:lumOff val="25000"/>
                </a:schemeClr>
              </a:solidFill>
              <a:latin typeface="Garamond" panose="02020404030301010803" pitchFamily="18" charset="0"/>
            </a:endParaRPr>
          </a:p>
        </p:txBody>
      </p:sp>
      <p:pic>
        <p:nvPicPr>
          <p:cNvPr id="98" name="Picture 97"/>
          <p:cNvPicPr>
            <a:picLocks noChangeAspect="1"/>
          </p:cNvPicPr>
          <p:nvPr/>
        </p:nvPicPr>
        <p:blipFill rotWithShape="1">
          <a:blip r:embed="rId21"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032960">
            <a:off x="22159771" y="9247164"/>
            <a:ext cx="3025178" cy="2377440"/>
          </a:xfrm>
          <a:prstGeom prst="rect">
            <a:avLst/>
          </a:prstGeom>
        </p:spPr>
      </p:pic>
    </p:spTree>
    <p:extLst>
      <p:ext uri="{BB962C8B-B14F-4D97-AF65-F5344CB8AC3E}">
        <p14:creationId xmlns:p14="http://schemas.microsoft.com/office/powerpoint/2010/main" val="368820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3041</TotalTime>
  <Words>701</Words>
  <Application>Microsoft Office PowerPoint</Application>
  <PresentationFormat>Custom</PresentationFormat>
  <Paragraphs>68</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Century Gothic</vt:lpstr>
      <vt:lpstr>Garamond</vt:lpstr>
      <vt:lpstr>Times New Roman</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218</cp:revision>
  <dcterms:created xsi:type="dcterms:W3CDTF">2019-02-05T16:32:03Z</dcterms:created>
  <dcterms:modified xsi:type="dcterms:W3CDTF">2019-09-17T23:49:02Z</dcterms:modified>
</cp:coreProperties>
</file>