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16" userDrawn="1">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5" clrIdx="0">
    <p:extLst/>
  </p:cmAuthor>
  <p:cmAuthor id="2" name="Mercedes Bartkovich" initials="MB" lastIdx="2" clrIdx="1">
    <p:extLst/>
  </p:cmAuthor>
  <p:cmAuthor id="3" name="Gia"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035"/>
    <a:srgbClr val="B17169"/>
    <a:srgbClr val="973F36"/>
    <a:srgbClr val="DD7E6C"/>
    <a:srgbClr val="CC402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0" autoAdjust="0"/>
    <p:restoredTop sz="94660"/>
  </p:normalViewPr>
  <p:slideViewPr>
    <p:cSldViewPr snapToGrid="0">
      <p:cViewPr>
        <p:scale>
          <a:sx n="17" d="100"/>
          <a:sy n="17" d="100"/>
        </p:scale>
        <p:origin x="2910" y="606"/>
      </p:cViewPr>
      <p:guideLst>
        <p:guide orient="horz" pos="8016"/>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96403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904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81405" y="8108986"/>
            <a:ext cx="2520471" cy="2709243"/>
          </a:xfrm>
          <a:prstGeom prst="rect">
            <a:avLst/>
          </a:prstGeom>
        </p:spPr>
      </p:pic>
      <p:sp>
        <p:nvSpPr>
          <p:cNvPr id="5" name="TextBox 4"/>
          <p:cNvSpPr txBox="1"/>
          <p:nvPr/>
        </p:nvSpPr>
        <p:spPr>
          <a:xfrm>
            <a:off x="13673203" y="13148281"/>
            <a:ext cx="1101036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Results</a:t>
            </a:r>
          </a:p>
        </p:txBody>
      </p:sp>
      <p:sp>
        <p:nvSpPr>
          <p:cNvPr id="15" name="TextBox 14"/>
          <p:cNvSpPr txBox="1"/>
          <p:nvPr/>
        </p:nvSpPr>
        <p:spPr>
          <a:xfrm>
            <a:off x="887514" y="4834513"/>
            <a:ext cx="11516347"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Abstract</a:t>
            </a:r>
          </a:p>
        </p:txBody>
      </p:sp>
      <p:sp>
        <p:nvSpPr>
          <p:cNvPr id="16" name="TextBox 15"/>
          <p:cNvSpPr txBox="1"/>
          <p:nvPr/>
        </p:nvSpPr>
        <p:spPr>
          <a:xfrm>
            <a:off x="822146" y="11917335"/>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Objectives</a:t>
            </a:r>
          </a:p>
        </p:txBody>
      </p:sp>
      <p:sp>
        <p:nvSpPr>
          <p:cNvPr id="17" name="TextBox 16"/>
          <p:cNvSpPr txBox="1"/>
          <p:nvPr/>
        </p:nvSpPr>
        <p:spPr>
          <a:xfrm>
            <a:off x="13716000" y="4844186"/>
            <a:ext cx="11407715"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Methodology</a:t>
            </a:r>
          </a:p>
        </p:txBody>
      </p:sp>
      <p:sp>
        <p:nvSpPr>
          <p:cNvPr id="18" name="TextBox 17"/>
          <p:cNvSpPr txBox="1"/>
          <p:nvPr/>
        </p:nvSpPr>
        <p:spPr>
          <a:xfrm>
            <a:off x="834582" y="14561290"/>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Study Area</a:t>
            </a:r>
          </a:p>
        </p:txBody>
      </p:sp>
      <p:sp>
        <p:nvSpPr>
          <p:cNvPr id="19" name="TextBox 18"/>
          <p:cNvSpPr txBox="1"/>
          <p:nvPr/>
        </p:nvSpPr>
        <p:spPr>
          <a:xfrm>
            <a:off x="898346" y="21098997"/>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Earth Observations</a:t>
            </a:r>
          </a:p>
        </p:txBody>
      </p:sp>
      <p:sp>
        <p:nvSpPr>
          <p:cNvPr id="21" name="TextBox 20"/>
          <p:cNvSpPr txBox="1"/>
          <p:nvPr/>
        </p:nvSpPr>
        <p:spPr>
          <a:xfrm>
            <a:off x="13673203" y="27155237"/>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Acknowledgements</a:t>
            </a:r>
          </a:p>
        </p:txBody>
      </p:sp>
      <p:sp>
        <p:nvSpPr>
          <p:cNvPr id="22" name="TextBox 21"/>
          <p:cNvSpPr txBox="1"/>
          <p:nvPr/>
        </p:nvSpPr>
        <p:spPr>
          <a:xfrm>
            <a:off x="900291" y="29725198"/>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Project Partners</a:t>
            </a:r>
          </a:p>
        </p:txBody>
      </p:sp>
      <p:sp>
        <p:nvSpPr>
          <p:cNvPr id="23" name="TextBox 22"/>
          <p:cNvSpPr txBox="1"/>
          <p:nvPr/>
        </p:nvSpPr>
        <p:spPr>
          <a:xfrm>
            <a:off x="935609" y="24422378"/>
            <a:ext cx="4542503"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Team Members</a:t>
            </a:r>
          </a:p>
        </p:txBody>
      </p:sp>
      <p:sp>
        <p:nvSpPr>
          <p:cNvPr id="40" name="TextBox 39"/>
          <p:cNvSpPr txBox="1"/>
          <p:nvPr/>
        </p:nvSpPr>
        <p:spPr>
          <a:xfrm>
            <a:off x="13716000" y="21934128"/>
            <a:ext cx="8229600" cy="769441"/>
          </a:xfrm>
          <a:prstGeom prst="rect">
            <a:avLst/>
          </a:prstGeom>
          <a:noFill/>
        </p:spPr>
        <p:txBody>
          <a:bodyPr wrap="square" rtlCol="0">
            <a:spAutoFit/>
          </a:bodyPr>
          <a:lstStyle/>
          <a:p>
            <a:r>
              <a:rPr lang="en-US" sz="4400" b="1" dirty="0" smtClean="0">
                <a:solidFill>
                  <a:srgbClr val="964035"/>
                </a:solidFill>
                <a:latin typeface="Century Gothic" panose="020B0502020202020204" pitchFamily="34" charset="0"/>
              </a:rPr>
              <a:t>Conclusions</a:t>
            </a: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Maryland </a:t>
            </a:r>
            <a:r>
              <a:rPr lang="en-US" sz="4000" smtClean="0">
                <a:solidFill>
                  <a:schemeClr val="bg1"/>
                </a:solidFill>
                <a:latin typeface="+mj-lt"/>
              </a:rPr>
              <a:t>– Goddard </a:t>
            </a:r>
            <a:r>
              <a:rPr lang="en-US" sz="4000" dirty="0" smtClean="0">
                <a:solidFill>
                  <a:schemeClr val="bg1"/>
                </a:solidFill>
                <a:latin typeface="+mj-lt"/>
              </a:rPr>
              <a:t>| Spring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Western Europe Health and Air Quality II</a:t>
            </a:r>
            <a:endParaRPr lang="en-US" sz="4000" dirty="0">
              <a:solidFill>
                <a:schemeClr val="bg1"/>
              </a:solidFill>
              <a:latin typeface="+mj-lt"/>
            </a:endParaRPr>
          </a:p>
        </p:txBody>
      </p:sp>
      <p:sp>
        <p:nvSpPr>
          <p:cNvPr id="62" name="Subtitle"/>
          <p:cNvSpPr>
            <a:spLocks noGrp="1"/>
          </p:cNvSpPr>
          <p:nvPr>
            <p:ph type="body" sz="quarter" idx="13"/>
          </p:nvPr>
        </p:nvSpPr>
        <p:spPr>
          <a:xfrm>
            <a:off x="914400" y="190500"/>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dirty="0">
                <a:solidFill>
                  <a:srgbClr val="964035"/>
                </a:solidFill>
              </a:rPr>
              <a:t>An Interactive Model of Mosquito </a:t>
            </a:r>
            <a:r>
              <a:rPr lang="en-US" dirty="0" smtClean="0">
                <a:solidFill>
                  <a:srgbClr val="964035"/>
                </a:solidFill>
              </a:rPr>
              <a:t>Presence </a:t>
            </a:r>
            <a:r>
              <a:rPr lang="en-US" dirty="0">
                <a:solidFill>
                  <a:srgbClr val="964035"/>
                </a:solidFill>
              </a:rPr>
              <a:t>and Distribution to Assist Vector-Borne Disease Management in Western Europe</a:t>
            </a:r>
          </a:p>
        </p:txBody>
      </p:sp>
      <p:sp>
        <p:nvSpPr>
          <p:cNvPr id="75" name="Text Placeholder 16"/>
          <p:cNvSpPr txBox="1">
            <a:spLocks/>
          </p:cNvSpPr>
          <p:nvPr/>
        </p:nvSpPr>
        <p:spPr>
          <a:xfrm>
            <a:off x="13673203" y="22796061"/>
            <a:ext cx="12371821" cy="43341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spcAft>
                <a:spcPts val="1200"/>
              </a:spcAft>
              <a:buClr>
                <a:srgbClr val="964035"/>
              </a:buClr>
            </a:pPr>
            <a:r>
              <a:rPr lang="en-US" dirty="0" smtClean="0">
                <a:solidFill>
                  <a:schemeClr val="tx1">
                    <a:lumMod val="75000"/>
                    <a:lumOff val="25000"/>
                  </a:schemeClr>
                </a:solidFill>
                <a:ea typeface="Calibri"/>
                <a:cs typeface="Calibri"/>
                <a:sym typeface="Calibri"/>
              </a:rPr>
              <a:t>NDVI, temperature, soil moisture, and humidity </a:t>
            </a:r>
            <a:r>
              <a:rPr lang="en-US" dirty="0">
                <a:solidFill>
                  <a:schemeClr val="tx1">
                    <a:lumMod val="75000"/>
                    <a:lumOff val="25000"/>
                  </a:schemeClr>
                </a:solidFill>
                <a:ea typeface="Calibri"/>
                <a:cs typeface="Calibri"/>
                <a:sym typeface="Calibri"/>
              </a:rPr>
              <a:t>were positively correlated </a:t>
            </a:r>
            <a:r>
              <a:rPr lang="en-US" dirty="0" smtClean="0">
                <a:solidFill>
                  <a:schemeClr val="tx1">
                    <a:lumMod val="75000"/>
                    <a:lumOff val="25000"/>
                  </a:schemeClr>
                </a:solidFill>
                <a:ea typeface="Calibri"/>
                <a:cs typeface="Calibri"/>
                <a:sym typeface="Calibri"/>
              </a:rPr>
              <a:t>with mosquito </a:t>
            </a:r>
            <a:r>
              <a:rPr lang="en-US" dirty="0" smtClean="0">
                <a:solidFill>
                  <a:schemeClr val="tx1">
                    <a:lumMod val="75000"/>
                    <a:lumOff val="25000"/>
                  </a:schemeClr>
                </a:solidFill>
                <a:ea typeface="Calibri"/>
                <a:cs typeface="Calibri"/>
                <a:sym typeface="Calibri"/>
              </a:rPr>
              <a:t>presence. </a:t>
            </a:r>
            <a:endParaRPr lang="en-US" dirty="0" smtClean="0">
              <a:solidFill>
                <a:schemeClr val="tx1">
                  <a:lumMod val="75000"/>
                  <a:lumOff val="25000"/>
                </a:schemeClr>
              </a:solidFill>
              <a:ea typeface="Calibri"/>
              <a:cs typeface="Calibri"/>
              <a:sym typeface="Calibri"/>
            </a:endParaRPr>
          </a:p>
          <a:p>
            <a:pPr marL="347663" indent="-347663">
              <a:spcBef>
                <a:spcPts val="600"/>
              </a:spcBef>
              <a:spcAft>
                <a:spcPts val="1200"/>
              </a:spcAft>
              <a:buClr>
                <a:srgbClr val="964035"/>
              </a:buClr>
            </a:pPr>
            <a:r>
              <a:rPr lang="en-US" dirty="0" smtClean="0">
                <a:solidFill>
                  <a:schemeClr val="tx1">
                    <a:lumMod val="75000"/>
                    <a:lumOff val="25000"/>
                  </a:schemeClr>
                </a:solidFill>
                <a:ea typeface="Calibri"/>
                <a:cs typeface="Calibri"/>
                <a:sym typeface="Calibri"/>
              </a:rPr>
              <a:t>Elevation was a driving factor</a:t>
            </a:r>
            <a:r>
              <a:rPr lang="en-US" dirty="0">
                <a:solidFill>
                  <a:schemeClr val="tx1">
                    <a:lumMod val="75000"/>
                    <a:lumOff val="25000"/>
                  </a:schemeClr>
                </a:solidFill>
                <a:ea typeface="Calibri"/>
                <a:cs typeface="Calibri"/>
                <a:sym typeface="Calibri"/>
              </a:rPr>
              <a:t> </a:t>
            </a:r>
            <a:r>
              <a:rPr lang="en-US" dirty="0" smtClean="0">
                <a:solidFill>
                  <a:schemeClr val="tx1">
                    <a:lumMod val="75000"/>
                    <a:lumOff val="25000"/>
                  </a:schemeClr>
                </a:solidFill>
                <a:ea typeface="Calibri"/>
                <a:cs typeface="Calibri"/>
                <a:sym typeface="Calibri"/>
              </a:rPr>
              <a:t>and was inversely correlated with mosquito </a:t>
            </a:r>
            <a:r>
              <a:rPr lang="en-US" dirty="0" smtClean="0">
                <a:solidFill>
                  <a:schemeClr val="tx1">
                    <a:lumMod val="75000"/>
                    <a:lumOff val="25000"/>
                  </a:schemeClr>
                </a:solidFill>
                <a:ea typeface="Calibri"/>
                <a:cs typeface="Calibri"/>
                <a:sym typeface="Calibri"/>
              </a:rPr>
              <a:t>presence.</a:t>
            </a:r>
            <a:endParaRPr lang="en-US" dirty="0" smtClean="0">
              <a:solidFill>
                <a:schemeClr val="tx1">
                  <a:lumMod val="75000"/>
                  <a:lumOff val="25000"/>
                </a:schemeClr>
              </a:solidFill>
              <a:ea typeface="Calibri"/>
              <a:cs typeface="Calibri"/>
              <a:sym typeface="Calibri"/>
            </a:endParaRPr>
          </a:p>
          <a:p>
            <a:pPr marL="347663" indent="-347663">
              <a:spcBef>
                <a:spcPts val="600"/>
              </a:spcBef>
              <a:spcAft>
                <a:spcPts val="1200"/>
              </a:spcAft>
              <a:buClr>
                <a:srgbClr val="964035"/>
              </a:buClr>
            </a:pPr>
            <a:r>
              <a:rPr lang="en-US" dirty="0" smtClean="0">
                <a:solidFill>
                  <a:schemeClr val="tx1">
                    <a:lumMod val="75000"/>
                    <a:lumOff val="25000"/>
                  </a:schemeClr>
                </a:solidFill>
                <a:ea typeface="Calibri"/>
                <a:cs typeface="Calibri"/>
                <a:sym typeface="Calibri"/>
              </a:rPr>
              <a:t>Homogenous </a:t>
            </a:r>
            <a:r>
              <a:rPr lang="en-US" dirty="0">
                <a:solidFill>
                  <a:schemeClr val="tx1">
                    <a:lumMod val="75000"/>
                    <a:lumOff val="25000"/>
                  </a:schemeClr>
                </a:solidFill>
                <a:ea typeface="Calibri"/>
                <a:cs typeface="Calibri"/>
                <a:sym typeface="Calibri"/>
              </a:rPr>
              <a:t>land cover and greenness </a:t>
            </a:r>
            <a:r>
              <a:rPr lang="en-US" dirty="0" smtClean="0">
                <a:solidFill>
                  <a:schemeClr val="tx1">
                    <a:lumMod val="75000"/>
                    <a:lumOff val="25000"/>
                  </a:schemeClr>
                </a:solidFill>
                <a:ea typeface="Calibri"/>
                <a:cs typeface="Calibri"/>
                <a:sym typeface="Calibri"/>
              </a:rPr>
              <a:t>were associated </a:t>
            </a:r>
            <a:r>
              <a:rPr lang="en-US" dirty="0">
                <a:solidFill>
                  <a:schemeClr val="tx1">
                    <a:lumMod val="75000"/>
                    <a:lumOff val="25000"/>
                  </a:schemeClr>
                </a:solidFill>
                <a:ea typeface="Calibri"/>
                <a:cs typeface="Calibri"/>
                <a:sym typeface="Calibri"/>
              </a:rPr>
              <a:t>with </a:t>
            </a:r>
            <a:r>
              <a:rPr lang="en-US" dirty="0" smtClean="0">
                <a:solidFill>
                  <a:schemeClr val="tx1">
                    <a:lumMod val="75000"/>
                    <a:lumOff val="25000"/>
                  </a:schemeClr>
                </a:solidFill>
                <a:ea typeface="Calibri"/>
                <a:cs typeface="Calibri"/>
                <a:sym typeface="Calibri"/>
              </a:rPr>
              <a:t>mosquito </a:t>
            </a:r>
            <a:r>
              <a:rPr lang="en-US" dirty="0" smtClean="0">
                <a:solidFill>
                  <a:schemeClr val="tx1">
                    <a:lumMod val="75000"/>
                    <a:lumOff val="25000"/>
                  </a:schemeClr>
                </a:solidFill>
                <a:ea typeface="Calibri"/>
                <a:cs typeface="Calibri"/>
                <a:sym typeface="Calibri"/>
              </a:rPr>
              <a:t>presence.</a:t>
            </a:r>
            <a:endParaRPr lang="en-US" dirty="0" smtClean="0">
              <a:solidFill>
                <a:schemeClr val="tx1">
                  <a:lumMod val="75000"/>
                  <a:lumOff val="25000"/>
                </a:schemeClr>
              </a:solidFill>
              <a:ea typeface="Calibri"/>
              <a:cs typeface="Calibri"/>
              <a:sym typeface="Calibri"/>
            </a:endParaRPr>
          </a:p>
          <a:p>
            <a:pPr marL="347663" indent="-347663">
              <a:spcBef>
                <a:spcPts val="600"/>
              </a:spcBef>
              <a:spcAft>
                <a:spcPts val="1200"/>
              </a:spcAft>
              <a:buClr>
                <a:srgbClr val="964035"/>
              </a:buClr>
            </a:pPr>
            <a:r>
              <a:rPr lang="en-US" dirty="0" smtClean="0">
                <a:solidFill>
                  <a:schemeClr val="tx1">
                    <a:lumMod val="75000"/>
                    <a:lumOff val="25000"/>
                  </a:schemeClr>
                </a:solidFill>
                <a:ea typeface="Century Gothic" charset="0"/>
                <a:cs typeface="Century Gothic" charset="0"/>
                <a:sym typeface="Calibri"/>
              </a:rPr>
              <a:t>The distribution </a:t>
            </a:r>
            <a:r>
              <a:rPr lang="en-US" dirty="0">
                <a:solidFill>
                  <a:schemeClr val="tx1">
                    <a:lumMod val="75000"/>
                    <a:lumOff val="25000"/>
                  </a:schemeClr>
                </a:solidFill>
                <a:ea typeface="Century Gothic" charset="0"/>
                <a:cs typeface="Century Gothic" charset="0"/>
                <a:sym typeface="Calibri"/>
              </a:rPr>
              <a:t>of environmental variable importance changed based on the </a:t>
            </a:r>
            <a:r>
              <a:rPr lang="en-US" dirty="0" smtClean="0">
                <a:solidFill>
                  <a:schemeClr val="tx1">
                    <a:lumMod val="75000"/>
                    <a:lumOff val="25000"/>
                  </a:schemeClr>
                </a:solidFill>
                <a:ea typeface="Century Gothic" charset="0"/>
                <a:cs typeface="Century Gothic" charset="0"/>
                <a:sym typeface="Calibri"/>
              </a:rPr>
              <a:t>season.</a:t>
            </a:r>
            <a:endParaRPr lang="en-US" dirty="0" smtClean="0">
              <a:solidFill>
                <a:schemeClr val="tx1">
                  <a:lumMod val="75000"/>
                  <a:lumOff val="25000"/>
                </a:schemeClr>
              </a:solidFill>
              <a:ea typeface="Century Gothic" charset="0"/>
              <a:cs typeface="Century Gothic" charset="0"/>
              <a:sym typeface="Calibri"/>
            </a:endParaRPr>
          </a:p>
          <a:p>
            <a:pPr lvl="1" indent="-457200">
              <a:spcBef>
                <a:spcPts val="600"/>
              </a:spcBef>
              <a:spcAft>
                <a:spcPts val="1200"/>
              </a:spcAft>
              <a:buClr>
                <a:srgbClr val="964035"/>
              </a:buClr>
              <a:buFont typeface="Wingdings 3" panose="05040102010807070707" pitchFamily="18" charset="2"/>
              <a:buChar char="}"/>
            </a:pPr>
            <a:r>
              <a:rPr lang="en-US" dirty="0">
                <a:solidFill>
                  <a:schemeClr val="tx1">
                    <a:lumMod val="75000"/>
                    <a:lumOff val="25000"/>
                  </a:schemeClr>
                </a:solidFill>
                <a:ea typeface="Calibri"/>
                <a:cs typeface="Calibri"/>
                <a:sym typeface="Calibri"/>
              </a:rPr>
              <a:t>Elevation was the most important variable during </a:t>
            </a:r>
            <a:r>
              <a:rPr lang="en-US" dirty="0" smtClean="0">
                <a:solidFill>
                  <a:schemeClr val="tx1">
                    <a:lumMod val="75000"/>
                    <a:lumOff val="25000"/>
                  </a:schemeClr>
                </a:solidFill>
                <a:ea typeface="Calibri"/>
                <a:cs typeface="Calibri"/>
                <a:sym typeface="Calibri"/>
              </a:rPr>
              <a:t>the winter </a:t>
            </a:r>
            <a:r>
              <a:rPr lang="en-US" dirty="0" smtClean="0">
                <a:solidFill>
                  <a:schemeClr val="tx1">
                    <a:lumMod val="75000"/>
                    <a:lumOff val="25000"/>
                  </a:schemeClr>
                </a:solidFill>
                <a:ea typeface="Calibri"/>
                <a:cs typeface="Calibri"/>
                <a:sym typeface="Calibri"/>
              </a:rPr>
              <a:t>months.</a:t>
            </a:r>
            <a:endParaRPr lang="en-US" dirty="0" smtClean="0">
              <a:solidFill>
                <a:schemeClr val="tx1">
                  <a:lumMod val="75000"/>
                  <a:lumOff val="25000"/>
                </a:schemeClr>
              </a:solidFill>
              <a:ea typeface="Calibri"/>
              <a:cs typeface="Calibri"/>
              <a:sym typeface="Calibri"/>
            </a:endParaRPr>
          </a:p>
          <a:p>
            <a:pPr lvl="1" indent="-457200">
              <a:spcBef>
                <a:spcPts val="600"/>
              </a:spcBef>
              <a:spcAft>
                <a:spcPts val="1200"/>
              </a:spcAft>
              <a:buClr>
                <a:srgbClr val="964035"/>
              </a:buClr>
              <a:buFont typeface="Wingdings 3" panose="05040102010807070707" pitchFamily="18" charset="2"/>
              <a:buChar char="}"/>
            </a:pPr>
            <a:r>
              <a:rPr lang="en-US" dirty="0" smtClean="0">
                <a:solidFill>
                  <a:schemeClr val="tx1">
                    <a:lumMod val="75000"/>
                    <a:lumOff val="25000"/>
                  </a:schemeClr>
                </a:solidFill>
                <a:ea typeface="Calibri"/>
                <a:cs typeface="Calibri"/>
                <a:sym typeface="Calibri"/>
              </a:rPr>
              <a:t>During the summer </a:t>
            </a:r>
            <a:r>
              <a:rPr lang="en-US" dirty="0">
                <a:solidFill>
                  <a:schemeClr val="tx1">
                    <a:lumMod val="75000"/>
                    <a:lumOff val="25000"/>
                  </a:schemeClr>
                </a:solidFill>
                <a:ea typeface="Calibri"/>
                <a:cs typeface="Calibri"/>
                <a:sym typeface="Calibri"/>
              </a:rPr>
              <a:t>months </a:t>
            </a:r>
            <a:r>
              <a:rPr lang="en-US" dirty="0" smtClean="0">
                <a:solidFill>
                  <a:schemeClr val="tx1">
                    <a:lumMod val="75000"/>
                    <a:lumOff val="25000"/>
                  </a:schemeClr>
                </a:solidFill>
                <a:ea typeface="Calibri"/>
                <a:cs typeface="Calibri"/>
                <a:sym typeface="Calibri"/>
              </a:rPr>
              <a:t>there was a </a:t>
            </a:r>
            <a:r>
              <a:rPr lang="en-US" dirty="0">
                <a:solidFill>
                  <a:schemeClr val="tx1">
                    <a:lumMod val="75000"/>
                    <a:lumOff val="25000"/>
                  </a:schemeClr>
                </a:solidFill>
                <a:ea typeface="Calibri"/>
                <a:cs typeface="Calibri"/>
                <a:sym typeface="Calibri"/>
              </a:rPr>
              <a:t>more even distribution of variable </a:t>
            </a:r>
            <a:r>
              <a:rPr lang="en-US" dirty="0" smtClean="0">
                <a:solidFill>
                  <a:schemeClr val="tx1">
                    <a:lumMod val="75000"/>
                    <a:lumOff val="25000"/>
                  </a:schemeClr>
                </a:solidFill>
                <a:ea typeface="Calibri"/>
                <a:cs typeface="Calibri"/>
                <a:sym typeface="Calibri"/>
              </a:rPr>
              <a:t>importance.</a:t>
            </a:r>
            <a:endParaRPr lang="en-US" dirty="0">
              <a:solidFill>
                <a:schemeClr val="tx1">
                  <a:lumMod val="75000"/>
                  <a:lumOff val="25000"/>
                </a:schemeClr>
              </a:solidFill>
              <a:ea typeface="Calibri"/>
              <a:cs typeface="Calibri"/>
              <a:sym typeface="Calibri"/>
            </a:endParaRPr>
          </a:p>
          <a:p>
            <a:pPr marL="1947863" lvl="1" indent="-347663">
              <a:buClr>
                <a:srgbClr val="964035"/>
              </a:buClr>
            </a:pPr>
            <a:endParaRPr lang="en-US" dirty="0">
              <a:solidFill>
                <a:schemeClr val="tx1">
                  <a:lumMod val="75000"/>
                  <a:lumOff val="25000"/>
                </a:schemeClr>
              </a:solidFill>
              <a:ea typeface="Century Gothic" charset="0"/>
              <a:cs typeface="Century Gothic" charset="0"/>
              <a:sym typeface="Calibri"/>
            </a:endParaRPr>
          </a:p>
        </p:txBody>
      </p:sp>
      <p:sp>
        <p:nvSpPr>
          <p:cNvPr id="76" name="Text Placeholder 16"/>
          <p:cNvSpPr txBox="1">
            <a:spLocks/>
          </p:cNvSpPr>
          <p:nvPr/>
        </p:nvSpPr>
        <p:spPr>
          <a:xfrm>
            <a:off x="698500" y="12728572"/>
            <a:ext cx="12371821" cy="204955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spcAft>
                <a:spcPts val="800"/>
              </a:spcAft>
              <a:buClr>
                <a:srgbClr val="964035"/>
              </a:buClr>
            </a:pPr>
            <a:r>
              <a:rPr lang="en-US" b="1" dirty="0" smtClean="0">
                <a:solidFill>
                  <a:srgbClr val="964035"/>
                </a:solidFill>
              </a:rPr>
              <a:t>Integrate </a:t>
            </a:r>
            <a:r>
              <a:rPr lang="en-US" dirty="0" smtClean="0">
                <a:solidFill>
                  <a:schemeClr val="tx1">
                    <a:lumMod val="75000"/>
                    <a:lumOff val="25000"/>
                  </a:schemeClr>
                </a:solidFill>
              </a:rPr>
              <a:t>citizen science data and NASA Earth observations to make them more publicly accessible</a:t>
            </a:r>
            <a:endParaRPr lang="en-US" dirty="0">
              <a:solidFill>
                <a:schemeClr val="tx1">
                  <a:lumMod val="75000"/>
                  <a:lumOff val="25000"/>
                </a:schemeClr>
              </a:solidFill>
            </a:endParaRPr>
          </a:p>
          <a:p>
            <a:pPr marL="347663" indent="-347663" algn="just">
              <a:spcBef>
                <a:spcPts val="0"/>
              </a:spcBef>
              <a:spcAft>
                <a:spcPts val="800"/>
              </a:spcAft>
              <a:buClr>
                <a:srgbClr val="964035"/>
              </a:buClr>
            </a:pPr>
            <a:r>
              <a:rPr lang="en-US" b="1" dirty="0" smtClean="0">
                <a:solidFill>
                  <a:srgbClr val="964035"/>
                </a:solidFill>
              </a:rPr>
              <a:t>Create</a:t>
            </a:r>
            <a:r>
              <a:rPr lang="en-US" dirty="0" smtClean="0">
                <a:solidFill>
                  <a:srgbClr val="7FB662"/>
                </a:solidFill>
              </a:rPr>
              <a:t> </a:t>
            </a:r>
            <a:r>
              <a:rPr lang="en-US" dirty="0" smtClean="0">
                <a:solidFill>
                  <a:schemeClr val="tx1">
                    <a:lumMod val="75000"/>
                    <a:lumOff val="25000"/>
                  </a:schemeClr>
                </a:solidFill>
              </a:rPr>
              <a:t>an interactive map showing mosquito habitat suitability</a:t>
            </a:r>
            <a:endParaRPr lang="en-US" dirty="0">
              <a:solidFill>
                <a:schemeClr val="tx1">
                  <a:lumMod val="75000"/>
                  <a:lumOff val="25000"/>
                </a:schemeClr>
              </a:solidFill>
            </a:endParaRPr>
          </a:p>
          <a:p>
            <a:pPr marL="347663" indent="-347663" algn="just">
              <a:spcBef>
                <a:spcPts val="0"/>
              </a:spcBef>
              <a:spcAft>
                <a:spcPts val="800"/>
              </a:spcAft>
              <a:buClr>
                <a:srgbClr val="964035"/>
              </a:buClr>
            </a:pPr>
            <a:r>
              <a:rPr lang="en-US" b="1" dirty="0" smtClean="0">
                <a:solidFill>
                  <a:srgbClr val="964035"/>
                </a:solidFill>
              </a:rPr>
              <a:t>Overlay</a:t>
            </a:r>
            <a:r>
              <a:rPr lang="en-US" dirty="0" smtClean="0">
                <a:solidFill>
                  <a:srgbClr val="7FB662"/>
                </a:solidFill>
              </a:rPr>
              <a:t> </a:t>
            </a:r>
            <a:r>
              <a:rPr lang="en-US" dirty="0" smtClean="0">
                <a:solidFill>
                  <a:schemeClr val="tx1">
                    <a:lumMod val="75000"/>
                    <a:lumOff val="25000"/>
                  </a:schemeClr>
                </a:solidFill>
              </a:rPr>
              <a:t>results with transportation, public health, and population data</a:t>
            </a:r>
            <a:endParaRPr lang="en-US" dirty="0">
              <a:solidFill>
                <a:schemeClr val="tx1">
                  <a:lumMod val="75000"/>
                  <a:lumOff val="25000"/>
                </a:schemeClr>
              </a:solidFill>
            </a:endParaRPr>
          </a:p>
        </p:txBody>
      </p:sp>
      <p:sp>
        <p:nvSpPr>
          <p:cNvPr id="37" name="Text Placeholder 16"/>
          <p:cNvSpPr txBox="1">
            <a:spLocks/>
          </p:cNvSpPr>
          <p:nvPr/>
        </p:nvSpPr>
        <p:spPr>
          <a:xfrm>
            <a:off x="713931" y="27611838"/>
            <a:ext cx="2872251" cy="9776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Gia Mancini</a:t>
            </a:r>
          </a:p>
          <a:p>
            <a:pPr algn="ctr">
              <a:lnSpc>
                <a:spcPct val="100000"/>
              </a:lnSpc>
              <a:spcBef>
                <a:spcPts val="0"/>
              </a:spcBef>
            </a:pPr>
            <a:r>
              <a:rPr lang="en-US" dirty="0" smtClean="0">
                <a:solidFill>
                  <a:schemeClr val="tx1">
                    <a:lumMod val="75000"/>
                    <a:lumOff val="25000"/>
                  </a:schemeClr>
                </a:solidFill>
              </a:rPr>
              <a:t>(Project Lead)</a:t>
            </a:r>
          </a:p>
        </p:txBody>
      </p:sp>
      <p:sp>
        <p:nvSpPr>
          <p:cNvPr id="39" name="Text Placeholder 16"/>
          <p:cNvSpPr txBox="1">
            <a:spLocks/>
          </p:cNvSpPr>
          <p:nvPr/>
        </p:nvSpPr>
        <p:spPr>
          <a:xfrm>
            <a:off x="5106820" y="27637236"/>
            <a:ext cx="2872251" cy="5966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Julia </a:t>
            </a:r>
            <a:r>
              <a:rPr lang="en-US" dirty="0" err="1" smtClean="0">
                <a:solidFill>
                  <a:schemeClr val="tx1">
                    <a:lumMod val="75000"/>
                    <a:lumOff val="25000"/>
                  </a:schemeClr>
                </a:solidFill>
              </a:rPr>
              <a:t>Heslin</a:t>
            </a:r>
            <a:endParaRPr lang="en-US" dirty="0" smtClean="0">
              <a:solidFill>
                <a:schemeClr val="tx1">
                  <a:lumMod val="75000"/>
                  <a:lumOff val="25000"/>
                </a:schemeClr>
              </a:solidFill>
            </a:endParaRPr>
          </a:p>
        </p:txBody>
      </p:sp>
      <p:sp>
        <p:nvSpPr>
          <p:cNvPr id="42" name="Text Placeholder 16"/>
          <p:cNvSpPr txBox="1">
            <a:spLocks/>
          </p:cNvSpPr>
          <p:nvPr/>
        </p:nvSpPr>
        <p:spPr>
          <a:xfrm>
            <a:off x="9220309" y="27550152"/>
            <a:ext cx="3002160" cy="5712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Luisa Silva</a:t>
            </a:r>
          </a:p>
        </p:txBody>
      </p:sp>
      <p:sp>
        <p:nvSpPr>
          <p:cNvPr id="47" name="Text Placeholder 16"/>
          <p:cNvSpPr txBox="1">
            <a:spLocks/>
          </p:cNvSpPr>
          <p:nvPr/>
        </p:nvSpPr>
        <p:spPr>
          <a:xfrm>
            <a:off x="7219709" y="29208257"/>
            <a:ext cx="3002160" cy="5458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Sara </a:t>
            </a:r>
            <a:r>
              <a:rPr lang="en-US" dirty="0" err="1" smtClean="0">
                <a:solidFill>
                  <a:schemeClr val="tx1">
                    <a:lumMod val="75000"/>
                    <a:lumOff val="25000"/>
                  </a:schemeClr>
                </a:solidFill>
              </a:rPr>
              <a:t>Lubkin</a:t>
            </a:r>
            <a:r>
              <a:rPr lang="en-US" dirty="0" smtClean="0">
                <a:solidFill>
                  <a:schemeClr val="tx1">
                    <a:lumMod val="75000"/>
                    <a:lumOff val="25000"/>
                  </a:schemeClr>
                </a:solidFill>
              </a:rPr>
              <a:t>, PhD</a:t>
            </a:r>
          </a:p>
        </p:txBody>
      </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243" y="25368453"/>
            <a:ext cx="2057404" cy="2046184"/>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2687" y="25368453"/>
            <a:ext cx="2057404" cy="2046184"/>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354" y="25368453"/>
            <a:ext cx="2057404" cy="2046184"/>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087" y="26978423"/>
            <a:ext cx="2057404" cy="2046184"/>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2074" y="15435638"/>
            <a:ext cx="6948483" cy="5704174"/>
          </a:xfrm>
          <a:prstGeom prst="rect">
            <a:avLst/>
          </a:prstGeom>
        </p:spPr>
      </p:pic>
      <p:sp>
        <p:nvSpPr>
          <p:cNvPr id="54" name="TextBox 53"/>
          <p:cNvSpPr txBox="1"/>
          <p:nvPr/>
        </p:nvSpPr>
        <p:spPr>
          <a:xfrm>
            <a:off x="9119647" y="15424597"/>
            <a:ext cx="1356520" cy="307777"/>
          </a:xfrm>
          <a:prstGeom prst="rect">
            <a:avLst/>
          </a:prstGeom>
          <a:noFill/>
          <a:ln w="3175">
            <a:solidFill>
              <a:srgbClr val="B57A73"/>
            </a:solidFill>
          </a:ln>
        </p:spPr>
        <p:txBody>
          <a:bodyPr wrap="square" rtlCol="0">
            <a:spAutoFit/>
          </a:bodyPr>
          <a:lstStyle/>
          <a:p>
            <a:r>
              <a:rPr lang="en-US" sz="1400" dirty="0" smtClean="0">
                <a:solidFill>
                  <a:schemeClr val="bg2">
                    <a:lumMod val="25000"/>
                  </a:schemeClr>
                </a:solidFill>
              </a:rPr>
              <a:t>      Study Area</a:t>
            </a:r>
            <a:endParaRPr lang="en-US" sz="1400" dirty="0">
              <a:solidFill>
                <a:schemeClr val="bg2">
                  <a:lumMod val="25000"/>
                </a:schemeClr>
              </a:solidFill>
            </a:endParaRPr>
          </a:p>
        </p:txBody>
      </p:sp>
      <p:sp>
        <p:nvSpPr>
          <p:cNvPr id="56" name="Rounded Rectangle 55"/>
          <p:cNvSpPr/>
          <p:nvPr/>
        </p:nvSpPr>
        <p:spPr>
          <a:xfrm flipH="1" flipV="1">
            <a:off x="9160055" y="15457262"/>
            <a:ext cx="246888" cy="246888"/>
          </a:xfrm>
          <a:prstGeom prst="roundRect">
            <a:avLst/>
          </a:prstGeom>
          <a:solidFill>
            <a:srgbClr val="B17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16"/>
          <p:cNvSpPr txBox="1">
            <a:spLocks/>
          </p:cNvSpPr>
          <p:nvPr/>
        </p:nvSpPr>
        <p:spPr>
          <a:xfrm>
            <a:off x="13749986" y="27870253"/>
            <a:ext cx="12376150" cy="568654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600"/>
              </a:spcBef>
              <a:buClr>
                <a:srgbClr val="964035"/>
              </a:buClr>
              <a:buNone/>
            </a:pPr>
            <a:r>
              <a:rPr lang="en-US" dirty="0" err="1" smtClean="0">
                <a:solidFill>
                  <a:schemeClr val="tx1">
                    <a:lumMod val="75000"/>
                    <a:lumOff val="25000"/>
                  </a:schemeClr>
                </a:solidFill>
              </a:rPr>
              <a:t>Assaf</a:t>
            </a:r>
            <a:r>
              <a:rPr lang="en-US" dirty="0" smtClean="0">
                <a:solidFill>
                  <a:schemeClr val="tx1">
                    <a:lumMod val="75000"/>
                    <a:lumOff val="25000"/>
                  </a:schemeClr>
                </a:solidFill>
              </a:rPr>
              <a:t> </a:t>
            </a:r>
            <a:r>
              <a:rPr lang="en-US" dirty="0" err="1" smtClean="0">
                <a:solidFill>
                  <a:schemeClr val="tx1">
                    <a:lumMod val="75000"/>
                    <a:lumOff val="25000"/>
                  </a:schemeClr>
                </a:solidFill>
              </a:rPr>
              <a:t>Anyamba</a:t>
            </a:r>
            <a:r>
              <a:rPr lang="en-US" dirty="0" smtClean="0">
                <a:solidFill>
                  <a:schemeClr val="tx1">
                    <a:lumMod val="75000"/>
                    <a:lumOff val="25000"/>
                  </a:schemeClr>
                </a:solidFill>
              </a:rPr>
              <a:t>, PhD, Universities Space Research Association, NASA Goddard Space Flight Center</a:t>
            </a:r>
          </a:p>
          <a:p>
            <a:pPr marL="0" lvl="0" indent="0">
              <a:spcBef>
                <a:spcPts val="600"/>
              </a:spcBef>
              <a:buClr>
                <a:srgbClr val="964035"/>
              </a:buClr>
              <a:buNone/>
            </a:pPr>
            <a:r>
              <a:rPr lang="en-US" dirty="0" smtClean="0">
                <a:solidFill>
                  <a:schemeClr val="tx1">
                    <a:lumMod val="75000"/>
                    <a:lumOff val="25000"/>
                  </a:schemeClr>
                </a:solidFill>
              </a:rPr>
              <a:t>John </a:t>
            </a:r>
            <a:r>
              <a:rPr lang="en-US" dirty="0" err="1" smtClean="0">
                <a:solidFill>
                  <a:schemeClr val="tx1">
                    <a:lumMod val="75000"/>
                    <a:lumOff val="25000"/>
                  </a:schemeClr>
                </a:solidFill>
              </a:rPr>
              <a:t>Bolten</a:t>
            </a:r>
            <a:r>
              <a:rPr lang="en-US" dirty="0" smtClean="0">
                <a:solidFill>
                  <a:schemeClr val="tx1">
                    <a:lumMod val="75000"/>
                    <a:lumOff val="25000"/>
                  </a:schemeClr>
                </a:solidFill>
              </a:rPr>
              <a:t>, PhD, NASA Goddard Space Flight Center</a:t>
            </a:r>
          </a:p>
          <a:p>
            <a:pPr marL="0" lvl="0" indent="0">
              <a:spcBef>
                <a:spcPts val="600"/>
              </a:spcBef>
              <a:buClr>
                <a:srgbClr val="964035"/>
              </a:buClr>
              <a:buNone/>
            </a:pPr>
            <a:r>
              <a:rPr lang="en-US" dirty="0" smtClean="0">
                <a:solidFill>
                  <a:schemeClr val="tx1">
                    <a:lumMod val="75000"/>
                    <a:lumOff val="25000"/>
                  </a:schemeClr>
                </a:solidFill>
              </a:rPr>
              <a:t>John Palmer, PhD, Global Mosquito Alert Consortium</a:t>
            </a:r>
          </a:p>
          <a:p>
            <a:pPr marL="0" lvl="0" indent="0">
              <a:spcBef>
                <a:spcPts val="600"/>
              </a:spcBef>
              <a:buClr>
                <a:srgbClr val="964035"/>
              </a:buClr>
              <a:buNone/>
            </a:pPr>
            <a:r>
              <a:rPr lang="en-US" dirty="0" smtClean="0">
                <a:solidFill>
                  <a:schemeClr val="tx1">
                    <a:lumMod val="75000"/>
                    <a:lumOff val="25000"/>
                  </a:schemeClr>
                </a:solidFill>
              </a:rPr>
              <a:t>Anne Bowser, PhD, Woodrow Wilson International Center for Scholars</a:t>
            </a:r>
          </a:p>
          <a:p>
            <a:pPr marL="0" indent="0">
              <a:spcBef>
                <a:spcPts val="600"/>
              </a:spcBef>
              <a:buClr>
                <a:srgbClr val="964035"/>
              </a:buClr>
              <a:buNone/>
            </a:pPr>
            <a:r>
              <a:rPr lang="en-US" dirty="0" err="1">
                <a:solidFill>
                  <a:schemeClr val="tx1">
                    <a:lumMod val="75000"/>
                    <a:lumOff val="25000"/>
                  </a:schemeClr>
                </a:solidFill>
              </a:rPr>
              <a:t>Xhafer</a:t>
            </a:r>
            <a:r>
              <a:rPr lang="en-US" dirty="0">
                <a:solidFill>
                  <a:schemeClr val="tx1">
                    <a:lumMod val="75000"/>
                    <a:lumOff val="25000"/>
                  </a:schemeClr>
                </a:solidFill>
              </a:rPr>
              <a:t> Rama, Universities Space Research </a:t>
            </a:r>
            <a:r>
              <a:rPr lang="en-US" dirty="0" smtClean="0">
                <a:solidFill>
                  <a:schemeClr val="tx1">
                    <a:lumMod val="75000"/>
                    <a:lumOff val="25000"/>
                  </a:schemeClr>
                </a:solidFill>
              </a:rPr>
              <a:t>Association</a:t>
            </a:r>
          </a:p>
          <a:p>
            <a:pPr marL="0" indent="0">
              <a:spcBef>
                <a:spcPts val="600"/>
              </a:spcBef>
              <a:buClr>
                <a:srgbClr val="964035"/>
              </a:buClr>
              <a:buNone/>
            </a:pPr>
            <a:r>
              <a:rPr lang="en-US" dirty="0" err="1" smtClean="0">
                <a:solidFill>
                  <a:schemeClr val="tx1">
                    <a:lumMod val="75000"/>
                    <a:lumOff val="25000"/>
                  </a:schemeClr>
                </a:solidFill>
              </a:rPr>
              <a:t>Russanne</a:t>
            </a:r>
            <a:r>
              <a:rPr lang="en-US" dirty="0" smtClean="0">
                <a:solidFill>
                  <a:schemeClr val="tx1">
                    <a:lumMod val="75000"/>
                    <a:lumOff val="25000"/>
                  </a:schemeClr>
                </a:solidFill>
              </a:rPr>
              <a:t> Low, PhD, Institute for Global Environmental Strategies</a:t>
            </a:r>
          </a:p>
          <a:p>
            <a:pPr marL="0" indent="0">
              <a:spcBef>
                <a:spcPts val="600"/>
              </a:spcBef>
              <a:buClr>
                <a:srgbClr val="964035"/>
              </a:buClr>
              <a:buNone/>
            </a:pPr>
            <a:r>
              <a:rPr lang="en-US" dirty="0" smtClean="0">
                <a:solidFill>
                  <a:schemeClr val="tx1">
                    <a:lumMod val="75000"/>
                    <a:lumOff val="25000"/>
                  </a:schemeClr>
                </a:solidFill>
              </a:rPr>
              <a:t>Dorian </a:t>
            </a:r>
            <a:r>
              <a:rPr lang="en-US" dirty="0" err="1" smtClean="0">
                <a:solidFill>
                  <a:schemeClr val="tx1">
                    <a:lumMod val="75000"/>
                    <a:lumOff val="25000"/>
                  </a:schemeClr>
                </a:solidFill>
              </a:rPr>
              <a:t>Janney</a:t>
            </a:r>
            <a:r>
              <a:rPr lang="en-US" dirty="0" smtClean="0">
                <a:solidFill>
                  <a:schemeClr val="tx1">
                    <a:lumMod val="75000"/>
                    <a:lumOff val="25000"/>
                  </a:schemeClr>
                </a:solidFill>
              </a:rPr>
              <a:t>, ADNET Systems </a:t>
            </a:r>
            <a:r>
              <a:rPr lang="en-US" dirty="0" err="1" smtClean="0">
                <a:solidFill>
                  <a:schemeClr val="tx1">
                    <a:lumMod val="75000"/>
                    <a:lumOff val="25000"/>
                  </a:schemeClr>
                </a:solidFill>
              </a:rPr>
              <a:t>Inc</a:t>
            </a:r>
            <a:endParaRPr lang="en-US" dirty="0" smtClean="0">
              <a:solidFill>
                <a:schemeClr val="tx1">
                  <a:lumMod val="75000"/>
                  <a:lumOff val="25000"/>
                </a:schemeClr>
              </a:solidFill>
            </a:endParaRPr>
          </a:p>
          <a:p>
            <a:pPr marL="0" lvl="0" indent="0">
              <a:spcBef>
                <a:spcPts val="600"/>
              </a:spcBef>
              <a:buClr>
                <a:srgbClr val="964035"/>
              </a:buClr>
              <a:buNone/>
            </a:pPr>
            <a:r>
              <a:rPr lang="en-US" dirty="0" smtClean="0">
                <a:solidFill>
                  <a:schemeClr val="tx1">
                    <a:lumMod val="75000"/>
                    <a:lumOff val="25000"/>
                  </a:schemeClr>
                </a:solidFill>
              </a:rPr>
              <a:t>Greg Newman, PhD, Citizen Science Association</a:t>
            </a:r>
          </a:p>
          <a:p>
            <a:pPr marL="0" lvl="0" indent="0">
              <a:spcBef>
                <a:spcPts val="600"/>
              </a:spcBef>
              <a:buClr>
                <a:srgbClr val="964035"/>
              </a:buClr>
              <a:buNone/>
            </a:pPr>
            <a:r>
              <a:rPr lang="en-US" dirty="0" smtClean="0">
                <a:solidFill>
                  <a:schemeClr val="tx1">
                    <a:lumMod val="75000"/>
                    <a:lumOff val="25000"/>
                  </a:schemeClr>
                </a:solidFill>
              </a:rPr>
              <a:t>Martin </a:t>
            </a:r>
            <a:r>
              <a:rPr lang="en-US" dirty="0" err="1" smtClean="0">
                <a:solidFill>
                  <a:schemeClr val="tx1">
                    <a:lumMod val="75000"/>
                    <a:lumOff val="25000"/>
                  </a:schemeClr>
                </a:solidFill>
              </a:rPr>
              <a:t>Brocklehurst</a:t>
            </a:r>
            <a:r>
              <a:rPr lang="en-US" dirty="0" smtClean="0">
                <a:solidFill>
                  <a:schemeClr val="tx1">
                    <a:lumMod val="75000"/>
                    <a:lumOff val="25000"/>
                  </a:schemeClr>
                </a:solidFill>
              </a:rPr>
              <a:t>, European Citizen Science Association</a:t>
            </a:r>
          </a:p>
          <a:p>
            <a:pPr marL="0" lvl="0" indent="0">
              <a:spcBef>
                <a:spcPts val="600"/>
              </a:spcBef>
              <a:buClr>
                <a:srgbClr val="964035"/>
              </a:buClr>
              <a:buNone/>
            </a:pPr>
            <a:r>
              <a:rPr lang="en-US" dirty="0" smtClean="0">
                <a:solidFill>
                  <a:schemeClr val="tx1">
                    <a:lumMod val="75000"/>
                    <a:lumOff val="25000"/>
                  </a:schemeClr>
                </a:solidFill>
              </a:rPr>
              <a:t>Arnold van </a:t>
            </a:r>
            <a:r>
              <a:rPr lang="en-US" dirty="0" err="1" smtClean="0">
                <a:solidFill>
                  <a:schemeClr val="tx1">
                    <a:lumMod val="75000"/>
                    <a:lumOff val="25000"/>
                  </a:schemeClr>
                </a:solidFill>
              </a:rPr>
              <a:t>Vliet</a:t>
            </a:r>
            <a:r>
              <a:rPr lang="en-US" dirty="0" smtClean="0">
                <a:solidFill>
                  <a:schemeClr val="tx1">
                    <a:lumMod val="75000"/>
                    <a:lumOff val="25000"/>
                  </a:schemeClr>
                </a:solidFill>
              </a:rPr>
              <a:t>, PhD, and Sander </a:t>
            </a:r>
            <a:r>
              <a:rPr lang="en-US" dirty="0" err="1" smtClean="0">
                <a:solidFill>
                  <a:schemeClr val="tx1">
                    <a:lumMod val="75000"/>
                    <a:lumOff val="25000"/>
                  </a:schemeClr>
                </a:solidFill>
              </a:rPr>
              <a:t>Koenraadt</a:t>
            </a:r>
            <a:r>
              <a:rPr lang="en-US" dirty="0" smtClean="0">
                <a:solidFill>
                  <a:schemeClr val="tx1">
                    <a:lumMod val="75000"/>
                    <a:lumOff val="25000"/>
                  </a:schemeClr>
                </a:solidFill>
              </a:rPr>
              <a:t>, PhD, </a:t>
            </a:r>
            <a:r>
              <a:rPr lang="en-US" dirty="0" err="1" smtClean="0">
                <a:solidFill>
                  <a:schemeClr val="tx1">
                    <a:lumMod val="75000"/>
                    <a:lumOff val="25000"/>
                  </a:schemeClr>
                </a:solidFill>
              </a:rPr>
              <a:t>Wageningen</a:t>
            </a:r>
            <a:r>
              <a:rPr lang="en-US" dirty="0" smtClean="0">
                <a:solidFill>
                  <a:schemeClr val="tx1">
                    <a:lumMod val="75000"/>
                    <a:lumOff val="25000"/>
                  </a:schemeClr>
                </a:solidFill>
              </a:rPr>
              <a:t> University</a:t>
            </a:r>
          </a:p>
          <a:p>
            <a:pPr marL="0" indent="0">
              <a:spcBef>
                <a:spcPts val="600"/>
              </a:spcBef>
              <a:buClr>
                <a:srgbClr val="964035"/>
              </a:buClr>
              <a:buNone/>
            </a:pPr>
            <a:r>
              <a:rPr lang="en-US" dirty="0" err="1" smtClean="0">
                <a:solidFill>
                  <a:schemeClr val="tx1">
                    <a:lumMod val="75000"/>
                    <a:lumOff val="25000"/>
                  </a:schemeClr>
                </a:solidFill>
              </a:rPr>
              <a:t>Beniamino</a:t>
            </a:r>
            <a:r>
              <a:rPr lang="en-US" dirty="0" smtClean="0">
                <a:solidFill>
                  <a:schemeClr val="tx1">
                    <a:lumMod val="75000"/>
                    <a:lumOff val="25000"/>
                  </a:schemeClr>
                </a:solidFill>
              </a:rPr>
              <a:t> Caputo, PhD, and Alessandra </a:t>
            </a:r>
            <a:r>
              <a:rPr lang="en-US" dirty="0" err="1" smtClean="0">
                <a:solidFill>
                  <a:schemeClr val="tx1">
                    <a:lumMod val="75000"/>
                    <a:lumOff val="25000"/>
                  </a:schemeClr>
                </a:solidFill>
              </a:rPr>
              <a:t>Dellatorre</a:t>
            </a:r>
            <a:r>
              <a:rPr lang="en-US" dirty="0" smtClean="0">
                <a:solidFill>
                  <a:schemeClr val="tx1">
                    <a:lumMod val="75000"/>
                    <a:lumOff val="25000"/>
                  </a:schemeClr>
                </a:solidFill>
              </a:rPr>
              <a:t>, PhD, </a:t>
            </a:r>
            <a:r>
              <a:rPr lang="en-US" dirty="0" err="1" smtClean="0">
                <a:solidFill>
                  <a:schemeClr val="tx1">
                    <a:lumMod val="75000"/>
                    <a:lumOff val="25000"/>
                  </a:schemeClr>
                </a:solidFill>
              </a:rPr>
              <a:t>Sapienza</a:t>
            </a:r>
            <a:r>
              <a:rPr lang="en-US" dirty="0" smtClean="0">
                <a:solidFill>
                  <a:schemeClr val="tx1">
                    <a:lumMod val="75000"/>
                    <a:lumOff val="25000"/>
                  </a:schemeClr>
                </a:solidFill>
              </a:rPr>
              <a:t> </a:t>
            </a:r>
            <a:r>
              <a:rPr lang="en-US" dirty="0" err="1" smtClean="0">
                <a:solidFill>
                  <a:schemeClr val="tx1">
                    <a:lumMod val="75000"/>
                    <a:lumOff val="25000"/>
                  </a:schemeClr>
                </a:solidFill>
              </a:rPr>
              <a:t>Università</a:t>
            </a:r>
            <a:r>
              <a:rPr lang="en-US" dirty="0" smtClean="0">
                <a:solidFill>
                  <a:schemeClr val="tx1">
                    <a:lumMod val="75000"/>
                    <a:lumOff val="25000"/>
                  </a:schemeClr>
                </a:solidFill>
              </a:rPr>
              <a:t> Di Roma</a:t>
            </a:r>
          </a:p>
          <a:p>
            <a:pPr marL="0" indent="0">
              <a:spcBef>
                <a:spcPts val="600"/>
              </a:spcBef>
              <a:buClr>
                <a:srgbClr val="964035"/>
              </a:buClr>
              <a:buNone/>
            </a:pPr>
            <a:r>
              <a:rPr lang="en-US" dirty="0" smtClean="0">
                <a:solidFill>
                  <a:schemeClr val="tx1">
                    <a:lumMod val="75000"/>
                    <a:lumOff val="25000"/>
                  </a:schemeClr>
                </a:solidFill>
              </a:rPr>
              <a:t>Douglas Gardiner, Helen </a:t>
            </a:r>
            <a:r>
              <a:rPr lang="en-US" dirty="0" err="1" smtClean="0">
                <a:solidFill>
                  <a:schemeClr val="tx1">
                    <a:lumMod val="75000"/>
                    <a:lumOff val="25000"/>
                  </a:schemeClr>
                </a:solidFill>
              </a:rPr>
              <a:t>Plattner</a:t>
            </a:r>
            <a:r>
              <a:rPr lang="en-US" dirty="0" smtClean="0">
                <a:solidFill>
                  <a:schemeClr val="tx1">
                    <a:lumMod val="75000"/>
                    <a:lumOff val="25000"/>
                  </a:schemeClr>
                </a:solidFill>
              </a:rPr>
              <a:t>, Alison </a:t>
            </a:r>
            <a:r>
              <a:rPr lang="en-US" dirty="0" err="1" smtClean="0">
                <a:solidFill>
                  <a:schemeClr val="tx1">
                    <a:lumMod val="75000"/>
                    <a:lumOff val="25000"/>
                  </a:schemeClr>
                </a:solidFill>
              </a:rPr>
              <a:t>Thieme</a:t>
            </a:r>
            <a:r>
              <a:rPr lang="en-US" dirty="0" smtClean="0">
                <a:solidFill>
                  <a:schemeClr val="tx1">
                    <a:lumMod val="75000"/>
                    <a:lumOff val="25000"/>
                  </a:schemeClr>
                </a:solidFill>
              </a:rPr>
              <a:t> and Aaron </a:t>
            </a:r>
            <a:r>
              <a:rPr lang="en-US" dirty="0" err="1" smtClean="0">
                <a:solidFill>
                  <a:schemeClr val="tx1">
                    <a:lumMod val="75000"/>
                    <a:lumOff val="25000"/>
                  </a:schemeClr>
                </a:solidFill>
              </a:rPr>
              <a:t>Warga</a:t>
            </a:r>
            <a:r>
              <a:rPr lang="en-US" dirty="0">
                <a:solidFill>
                  <a:schemeClr val="tx1">
                    <a:lumMod val="75000"/>
                    <a:lumOff val="25000"/>
                  </a:schemeClr>
                </a:solidFill>
              </a:rPr>
              <a:t>, </a:t>
            </a:r>
            <a:r>
              <a:rPr lang="en-US" dirty="0" smtClean="0">
                <a:solidFill>
                  <a:schemeClr val="tx1">
                    <a:lumMod val="75000"/>
                    <a:lumOff val="25000"/>
                  </a:schemeClr>
                </a:solidFill>
              </a:rPr>
              <a:t>NASA DEVELOP</a:t>
            </a:r>
            <a:endParaRPr lang="en-US" dirty="0">
              <a:solidFill>
                <a:schemeClr val="tx1">
                  <a:lumMod val="75000"/>
                  <a:lumOff val="25000"/>
                </a:schemeClr>
              </a:solidFill>
            </a:endParaRPr>
          </a:p>
        </p:txBody>
      </p:sp>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7564" y="22058809"/>
            <a:ext cx="2069905" cy="1558178"/>
          </a:xfrm>
          <a:prstGeom prst="rect">
            <a:avLst/>
          </a:prstGeom>
        </p:spPr>
      </p:pic>
      <p:pic>
        <p:nvPicPr>
          <p:cNvPr id="67" name="Picture 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3895" y="22413660"/>
            <a:ext cx="2280326" cy="1194638"/>
          </a:xfrm>
          <a:prstGeom prst="rect">
            <a:avLst/>
          </a:prstGeom>
        </p:spPr>
      </p:pic>
      <p:pic>
        <p:nvPicPr>
          <p:cNvPr id="68" name="Picture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9933" y="21997143"/>
            <a:ext cx="2606741" cy="1304819"/>
          </a:xfrm>
          <a:prstGeom prst="rect">
            <a:avLst/>
          </a:prstGeom>
        </p:spPr>
      </p:pic>
      <p:pic>
        <p:nvPicPr>
          <p:cNvPr id="69" name="Pictur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21766">
            <a:off x="10246518" y="21446438"/>
            <a:ext cx="1955157" cy="2160394"/>
          </a:xfrm>
          <a:prstGeom prst="rect">
            <a:avLst/>
          </a:prstGeom>
        </p:spPr>
      </p:pic>
      <p:sp>
        <p:nvSpPr>
          <p:cNvPr id="70" name="TextBox 69"/>
          <p:cNvSpPr txBox="1"/>
          <p:nvPr/>
        </p:nvSpPr>
        <p:spPr>
          <a:xfrm>
            <a:off x="4630458" y="23831992"/>
            <a:ext cx="1727200" cy="507831"/>
          </a:xfrm>
          <a:prstGeom prst="rect">
            <a:avLst/>
          </a:prstGeom>
          <a:noFill/>
        </p:spPr>
        <p:txBody>
          <a:bodyPr wrap="square" rtlCol="0">
            <a:spAutoFit/>
          </a:bodyPr>
          <a:lstStyle/>
          <a:p>
            <a:pPr algn="ctr"/>
            <a:r>
              <a:rPr lang="en-US" sz="2700" dirty="0" smtClean="0">
                <a:solidFill>
                  <a:schemeClr val="tx1">
                    <a:lumMod val="75000"/>
                    <a:lumOff val="25000"/>
                  </a:schemeClr>
                </a:solidFill>
              </a:rPr>
              <a:t>Aqua</a:t>
            </a:r>
            <a:endParaRPr lang="en-US" sz="2700" dirty="0">
              <a:solidFill>
                <a:schemeClr val="tx1">
                  <a:lumMod val="75000"/>
                  <a:lumOff val="25000"/>
                </a:schemeClr>
              </a:solidFill>
            </a:endParaRPr>
          </a:p>
        </p:txBody>
      </p:sp>
      <p:sp>
        <p:nvSpPr>
          <p:cNvPr id="71" name="TextBox 70"/>
          <p:cNvSpPr txBox="1"/>
          <p:nvPr/>
        </p:nvSpPr>
        <p:spPr>
          <a:xfrm>
            <a:off x="1758916" y="23830035"/>
            <a:ext cx="1727200" cy="507831"/>
          </a:xfrm>
          <a:prstGeom prst="rect">
            <a:avLst/>
          </a:prstGeom>
          <a:noFill/>
        </p:spPr>
        <p:txBody>
          <a:bodyPr wrap="square" rtlCol="0">
            <a:spAutoFit/>
          </a:bodyPr>
          <a:lstStyle/>
          <a:p>
            <a:pPr algn="ctr"/>
            <a:r>
              <a:rPr lang="en-US" sz="2700" dirty="0" smtClean="0">
                <a:solidFill>
                  <a:schemeClr val="tx1">
                    <a:lumMod val="75000"/>
                    <a:lumOff val="25000"/>
                  </a:schemeClr>
                </a:solidFill>
              </a:rPr>
              <a:t>Terra</a:t>
            </a:r>
            <a:endParaRPr lang="en-US" sz="2700" dirty="0">
              <a:solidFill>
                <a:schemeClr val="tx1">
                  <a:lumMod val="75000"/>
                  <a:lumOff val="25000"/>
                </a:schemeClr>
              </a:solidFill>
            </a:endParaRPr>
          </a:p>
        </p:txBody>
      </p:sp>
      <p:sp>
        <p:nvSpPr>
          <p:cNvPr id="72" name="TextBox 71"/>
          <p:cNvSpPr txBox="1"/>
          <p:nvPr/>
        </p:nvSpPr>
        <p:spPr>
          <a:xfrm>
            <a:off x="7549703" y="23821746"/>
            <a:ext cx="1727200" cy="507831"/>
          </a:xfrm>
          <a:prstGeom prst="rect">
            <a:avLst/>
          </a:prstGeom>
          <a:noFill/>
        </p:spPr>
        <p:txBody>
          <a:bodyPr wrap="square" rtlCol="0">
            <a:spAutoFit/>
          </a:bodyPr>
          <a:lstStyle/>
          <a:p>
            <a:pPr algn="ctr"/>
            <a:r>
              <a:rPr lang="en-US" sz="2700" dirty="0" smtClean="0">
                <a:solidFill>
                  <a:schemeClr val="tx1">
                    <a:lumMod val="75000"/>
                    <a:lumOff val="25000"/>
                  </a:schemeClr>
                </a:solidFill>
              </a:rPr>
              <a:t>GPM</a:t>
            </a:r>
            <a:endParaRPr lang="en-US" sz="2700" dirty="0">
              <a:solidFill>
                <a:schemeClr val="tx1">
                  <a:lumMod val="75000"/>
                  <a:lumOff val="25000"/>
                </a:schemeClr>
              </a:solidFill>
            </a:endParaRPr>
          </a:p>
        </p:txBody>
      </p:sp>
      <p:sp>
        <p:nvSpPr>
          <p:cNvPr id="73" name="TextBox 72"/>
          <p:cNvSpPr txBox="1"/>
          <p:nvPr/>
        </p:nvSpPr>
        <p:spPr>
          <a:xfrm>
            <a:off x="10335861" y="23821746"/>
            <a:ext cx="1727200" cy="507831"/>
          </a:xfrm>
          <a:prstGeom prst="rect">
            <a:avLst/>
          </a:prstGeom>
          <a:noFill/>
        </p:spPr>
        <p:txBody>
          <a:bodyPr wrap="square" rtlCol="0">
            <a:spAutoFit/>
          </a:bodyPr>
          <a:lstStyle/>
          <a:p>
            <a:pPr algn="ctr"/>
            <a:r>
              <a:rPr lang="en-US" sz="2700" dirty="0" smtClean="0">
                <a:solidFill>
                  <a:schemeClr val="tx1">
                    <a:lumMod val="75000"/>
                    <a:lumOff val="25000"/>
                  </a:schemeClr>
                </a:solidFill>
              </a:rPr>
              <a:t>SRTM</a:t>
            </a:r>
            <a:endParaRPr lang="en-US" sz="2700" dirty="0">
              <a:solidFill>
                <a:schemeClr val="tx1">
                  <a:lumMod val="75000"/>
                  <a:lumOff val="25000"/>
                </a:schemeClr>
              </a:solidFill>
            </a:endParaRPr>
          </a:p>
        </p:txBody>
      </p:sp>
      <p:pic>
        <p:nvPicPr>
          <p:cNvPr id="2" name="Picture 1" descr="julia.png"/>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719985" y="25568585"/>
            <a:ext cx="1645920" cy="1645920"/>
          </a:xfrm>
          <a:prstGeom prst="rect">
            <a:avLst/>
          </a:prstGeom>
        </p:spPr>
      </p:pic>
      <p:pic>
        <p:nvPicPr>
          <p:cNvPr id="3" name="Picture 2" descr="gia.png"/>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327096" y="25568585"/>
            <a:ext cx="1645920" cy="1645920"/>
          </a:xfrm>
          <a:prstGeom prst="rect">
            <a:avLst/>
          </a:prstGeom>
        </p:spPr>
      </p:pic>
      <p:pic>
        <p:nvPicPr>
          <p:cNvPr id="4" name="Picture 3" descr="luisa.png"/>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898429" y="25568585"/>
            <a:ext cx="1645920" cy="1645920"/>
          </a:xfrm>
          <a:prstGeom prst="rect">
            <a:avLst/>
          </a:prstGeom>
        </p:spPr>
      </p:pic>
      <p:pic>
        <p:nvPicPr>
          <p:cNvPr id="74" name="Picture 73"/>
          <p:cNvPicPr>
            <a:picLocks noChangeAspect="1"/>
          </p:cNvPicPr>
          <p:nvPr/>
        </p:nvPicPr>
        <p:blipFill rotWithShape="1">
          <a:blip r:embed="rId12" cstate="print">
            <a:extLst>
              <a:ext uri="{28A0092B-C50C-407E-A947-70E740481C1C}">
                <a14:useLocalDpi xmlns:a14="http://schemas.microsoft.com/office/drawing/2010/main" val="0"/>
              </a:ext>
            </a:extLst>
          </a:blip>
          <a:srcRect l="18996" t="45738" r="44830"/>
          <a:stretch/>
        </p:blipFill>
        <p:spPr>
          <a:xfrm>
            <a:off x="7897829" y="27178555"/>
            <a:ext cx="1645920" cy="1645920"/>
          </a:xfrm>
          <a:prstGeom prst="ellipse">
            <a:avLst/>
          </a:prstGeom>
        </p:spPr>
      </p:pic>
      <p:sp>
        <p:nvSpPr>
          <p:cNvPr id="77" name="Text Placeholder 16"/>
          <p:cNvSpPr txBox="1">
            <a:spLocks/>
          </p:cNvSpPr>
          <p:nvPr/>
        </p:nvSpPr>
        <p:spPr>
          <a:xfrm>
            <a:off x="2952509" y="29157457"/>
            <a:ext cx="3002160" cy="6220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Victor </a:t>
            </a:r>
            <a:r>
              <a:rPr lang="en-US" dirty="0" err="1" smtClean="0">
                <a:solidFill>
                  <a:schemeClr val="tx1">
                    <a:lumMod val="75000"/>
                    <a:lumOff val="25000"/>
                  </a:schemeClr>
                </a:solidFill>
              </a:rPr>
              <a:t>Lenske</a:t>
            </a:r>
            <a:endParaRPr lang="en-US" dirty="0" smtClean="0">
              <a:solidFill>
                <a:schemeClr val="tx1">
                  <a:lumMod val="75000"/>
                  <a:lumOff val="25000"/>
                </a:schemeClr>
              </a:solidFill>
            </a:endParaRPr>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4887" y="26978423"/>
            <a:ext cx="2057404" cy="2046184"/>
          </a:xfrm>
          <a:prstGeom prst="rect">
            <a:avLst/>
          </a:prstGeom>
        </p:spPr>
      </p:pic>
      <p:pic>
        <p:nvPicPr>
          <p:cNvPr id="6" name="Picture 5" descr="victor.png"/>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3630629" y="27178555"/>
            <a:ext cx="1645920" cy="1645920"/>
          </a:xfrm>
          <a:prstGeom prst="rect">
            <a:avLst/>
          </a:prstGeom>
        </p:spPr>
      </p:pic>
      <p:sp>
        <p:nvSpPr>
          <p:cNvPr id="80" name="Text Placeholder 16"/>
          <p:cNvSpPr txBox="1">
            <a:spLocks/>
          </p:cNvSpPr>
          <p:nvPr/>
        </p:nvSpPr>
        <p:spPr>
          <a:xfrm>
            <a:off x="969103" y="30599327"/>
            <a:ext cx="10582656" cy="31272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spcBef>
                <a:spcPts val="400"/>
              </a:spcBef>
              <a:buClr>
                <a:srgbClr val="964035"/>
              </a:buClr>
              <a:buNone/>
            </a:pPr>
            <a:r>
              <a:rPr lang="en-US" dirty="0">
                <a:solidFill>
                  <a:schemeClr val="tx1">
                    <a:lumMod val="75000"/>
                    <a:lumOff val="25000"/>
                  </a:schemeClr>
                </a:solidFill>
              </a:rPr>
              <a:t>Global Mosquito Alert </a:t>
            </a:r>
            <a:r>
              <a:rPr lang="en-US" dirty="0" smtClean="0">
                <a:solidFill>
                  <a:schemeClr val="tx1">
                    <a:lumMod val="75000"/>
                    <a:lumOff val="25000"/>
                  </a:schemeClr>
                </a:solidFill>
              </a:rPr>
              <a:t>Consortium</a:t>
            </a:r>
            <a:endParaRPr lang="en-US" dirty="0">
              <a:solidFill>
                <a:schemeClr val="tx1">
                  <a:lumMod val="75000"/>
                  <a:lumOff val="25000"/>
                </a:schemeClr>
              </a:solidFill>
            </a:endParaRPr>
          </a:p>
          <a:p>
            <a:pPr marL="0" indent="0">
              <a:spcBef>
                <a:spcPts val="400"/>
              </a:spcBef>
              <a:buClr>
                <a:srgbClr val="964035"/>
              </a:buClr>
              <a:buNone/>
            </a:pPr>
            <a:r>
              <a:rPr lang="en-US" dirty="0" smtClean="0">
                <a:solidFill>
                  <a:schemeClr val="tx1">
                    <a:lumMod val="75000"/>
                    <a:lumOff val="25000"/>
                  </a:schemeClr>
                </a:solidFill>
              </a:rPr>
              <a:t>The </a:t>
            </a:r>
            <a:r>
              <a:rPr lang="en-US" dirty="0">
                <a:solidFill>
                  <a:schemeClr val="tx1">
                    <a:lumMod val="75000"/>
                    <a:lumOff val="25000"/>
                  </a:schemeClr>
                </a:solidFill>
              </a:rPr>
              <a:t>Woodrow Wilson International Center for Scholars</a:t>
            </a:r>
          </a:p>
          <a:p>
            <a:pPr marL="0" indent="0">
              <a:spcBef>
                <a:spcPts val="400"/>
              </a:spcBef>
              <a:buClr>
                <a:srgbClr val="964035"/>
              </a:buClr>
              <a:buNone/>
            </a:pPr>
            <a:r>
              <a:rPr lang="en-US" dirty="0">
                <a:solidFill>
                  <a:schemeClr val="tx1">
                    <a:lumMod val="75000"/>
                    <a:lumOff val="25000"/>
                  </a:schemeClr>
                </a:solidFill>
              </a:rPr>
              <a:t>Citizen Science Association</a:t>
            </a:r>
          </a:p>
          <a:p>
            <a:pPr marL="0" indent="0">
              <a:spcBef>
                <a:spcPts val="400"/>
              </a:spcBef>
              <a:buClr>
                <a:srgbClr val="964035"/>
              </a:buClr>
              <a:buNone/>
            </a:pPr>
            <a:r>
              <a:rPr lang="en-US" dirty="0">
                <a:solidFill>
                  <a:schemeClr val="tx1">
                    <a:lumMod val="75000"/>
                    <a:lumOff val="25000"/>
                  </a:schemeClr>
                </a:solidFill>
              </a:rPr>
              <a:t>European Citizen Science Association</a:t>
            </a:r>
          </a:p>
          <a:p>
            <a:pPr marL="0" indent="0">
              <a:spcBef>
                <a:spcPts val="400"/>
              </a:spcBef>
              <a:buClr>
                <a:srgbClr val="964035"/>
              </a:buClr>
              <a:buNone/>
            </a:pPr>
            <a:r>
              <a:rPr lang="en-US" dirty="0">
                <a:solidFill>
                  <a:schemeClr val="tx1">
                    <a:lumMod val="75000"/>
                    <a:lumOff val="25000"/>
                  </a:schemeClr>
                </a:solidFill>
              </a:rPr>
              <a:t>Institute for Global Environmental Strategies</a:t>
            </a:r>
          </a:p>
          <a:p>
            <a:pPr marL="0" indent="0">
              <a:spcBef>
                <a:spcPts val="400"/>
              </a:spcBef>
              <a:buClr>
                <a:srgbClr val="964035"/>
              </a:buClr>
              <a:buNone/>
            </a:pPr>
            <a:r>
              <a:rPr lang="en-US" dirty="0" err="1" smtClean="0">
                <a:solidFill>
                  <a:schemeClr val="tx1">
                    <a:lumMod val="75000"/>
                    <a:lumOff val="25000"/>
                  </a:schemeClr>
                </a:solidFill>
              </a:rPr>
              <a:t>Wageningen</a:t>
            </a:r>
            <a:r>
              <a:rPr lang="en-US" dirty="0" smtClean="0">
                <a:solidFill>
                  <a:schemeClr val="tx1">
                    <a:lumMod val="75000"/>
                    <a:lumOff val="25000"/>
                  </a:schemeClr>
                </a:solidFill>
              </a:rPr>
              <a:t> University</a:t>
            </a:r>
          </a:p>
          <a:p>
            <a:pPr marL="0" indent="0">
              <a:spcBef>
                <a:spcPts val="400"/>
              </a:spcBef>
              <a:buClr>
                <a:srgbClr val="964035"/>
              </a:buClr>
              <a:buNone/>
            </a:pPr>
            <a:r>
              <a:rPr lang="en-US" dirty="0" err="1" smtClean="0">
                <a:solidFill>
                  <a:schemeClr val="tx1">
                    <a:lumMod val="75000"/>
                    <a:lumOff val="25000"/>
                  </a:schemeClr>
                </a:solidFill>
              </a:rPr>
              <a:t>Sapienza</a:t>
            </a:r>
            <a:r>
              <a:rPr lang="en-US" dirty="0">
                <a:solidFill>
                  <a:schemeClr val="tx1">
                    <a:lumMod val="75000"/>
                    <a:lumOff val="25000"/>
                  </a:schemeClr>
                </a:solidFill>
              </a:rPr>
              <a:t> </a:t>
            </a:r>
            <a:r>
              <a:rPr lang="en-US" dirty="0" err="1" smtClean="0">
                <a:solidFill>
                  <a:schemeClr val="tx1">
                    <a:lumMod val="75000"/>
                    <a:lumOff val="25000"/>
                  </a:schemeClr>
                </a:solidFill>
              </a:rPr>
              <a:t>Università</a:t>
            </a:r>
            <a:r>
              <a:rPr lang="en-US" dirty="0" smtClean="0">
                <a:solidFill>
                  <a:schemeClr val="tx1">
                    <a:lumMod val="75000"/>
                    <a:lumOff val="25000"/>
                  </a:schemeClr>
                </a:solidFill>
              </a:rPr>
              <a:t> Di Roma</a:t>
            </a:r>
            <a:endParaRPr lang="en-US" dirty="0">
              <a:solidFill>
                <a:schemeClr val="tx1">
                  <a:lumMod val="75000"/>
                  <a:lumOff val="25000"/>
                </a:schemeClr>
              </a:solidFill>
            </a:endParaRPr>
          </a:p>
        </p:txBody>
      </p:sp>
      <p:cxnSp>
        <p:nvCxnSpPr>
          <p:cNvPr id="9" name="Straight Arrow Connector 8"/>
          <p:cNvCxnSpPr/>
          <p:nvPr/>
        </p:nvCxnSpPr>
        <p:spPr>
          <a:xfrm>
            <a:off x="14081405" y="6295569"/>
            <a:ext cx="11345949" cy="70250"/>
          </a:xfrm>
          <a:prstGeom prst="straightConnector1">
            <a:avLst/>
          </a:prstGeom>
          <a:ln w="76200">
            <a:solidFill>
              <a:srgbClr val="96403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135600" y="6421072"/>
            <a:ext cx="30523" cy="6933522"/>
          </a:xfrm>
          <a:prstGeom prst="line">
            <a:avLst/>
          </a:prstGeom>
          <a:ln w="38100">
            <a:solidFill>
              <a:srgbClr val="DD7E6C"/>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81405" y="8099526"/>
            <a:ext cx="2524099" cy="2713144"/>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393582" y="10440307"/>
            <a:ext cx="2509635" cy="2697597"/>
          </a:xfrm>
          <a:prstGeom prst="rect">
            <a:avLst/>
          </a:prstGeom>
        </p:spPr>
      </p:pic>
      <p:sp>
        <p:nvSpPr>
          <p:cNvPr id="26" name="Rectangle 25"/>
          <p:cNvSpPr/>
          <p:nvPr/>
        </p:nvSpPr>
        <p:spPr>
          <a:xfrm>
            <a:off x="19099211" y="6436163"/>
            <a:ext cx="2313147" cy="661720"/>
          </a:xfrm>
          <a:prstGeom prst="rect">
            <a:avLst/>
          </a:prstGeom>
        </p:spPr>
        <p:txBody>
          <a:bodyPr wrap="none">
            <a:spAutoFit/>
          </a:bodyPr>
          <a:lstStyle/>
          <a:p>
            <a:r>
              <a:rPr lang="en-US" sz="3700" dirty="0" smtClean="0">
                <a:solidFill>
                  <a:srgbClr val="CC4025"/>
                </a:solidFill>
                <a:latin typeface="+mj-lt"/>
              </a:rPr>
              <a:t>Suitability</a:t>
            </a:r>
            <a:endParaRPr lang="en-US" sz="3700" dirty="0">
              <a:solidFill>
                <a:srgbClr val="CC4025"/>
              </a:solidFill>
              <a:latin typeface="+mj-lt"/>
            </a:endParaRPr>
          </a:p>
        </p:txBody>
      </p:sp>
      <p:sp>
        <p:nvSpPr>
          <p:cNvPr id="63" name="Rectangle 62"/>
          <p:cNvSpPr/>
          <p:nvPr/>
        </p:nvSpPr>
        <p:spPr>
          <a:xfrm>
            <a:off x="23217037" y="6439729"/>
            <a:ext cx="1107232" cy="661720"/>
          </a:xfrm>
          <a:prstGeom prst="rect">
            <a:avLst/>
          </a:prstGeom>
        </p:spPr>
        <p:txBody>
          <a:bodyPr wrap="none">
            <a:spAutoFit/>
          </a:bodyPr>
          <a:lstStyle/>
          <a:p>
            <a:r>
              <a:rPr lang="en-US" sz="3700" dirty="0" smtClean="0">
                <a:solidFill>
                  <a:srgbClr val="973F36"/>
                </a:solidFill>
                <a:latin typeface="+mj-lt"/>
              </a:rPr>
              <a:t>GEE</a:t>
            </a:r>
            <a:endParaRPr lang="en-US" sz="3700" dirty="0">
              <a:solidFill>
                <a:srgbClr val="973F36"/>
              </a:solidFill>
              <a:latin typeface="+mj-lt"/>
            </a:endParaRPr>
          </a:p>
        </p:txBody>
      </p:sp>
      <p:sp>
        <p:nvSpPr>
          <p:cNvPr id="79" name="Rectangle 78"/>
          <p:cNvSpPr/>
          <p:nvPr/>
        </p:nvSpPr>
        <p:spPr>
          <a:xfrm>
            <a:off x="15346779" y="6421072"/>
            <a:ext cx="1354207" cy="661720"/>
          </a:xfrm>
          <a:prstGeom prst="rect">
            <a:avLst/>
          </a:prstGeom>
        </p:spPr>
        <p:txBody>
          <a:bodyPr wrap="none">
            <a:spAutoFit/>
          </a:bodyPr>
          <a:lstStyle/>
          <a:p>
            <a:r>
              <a:rPr lang="en-US" sz="3700" dirty="0" smtClean="0">
                <a:solidFill>
                  <a:srgbClr val="DD7E6C"/>
                </a:solidFill>
                <a:latin typeface="+mj-lt"/>
              </a:rPr>
              <a:t>Input</a:t>
            </a:r>
            <a:endParaRPr lang="en-US" sz="3700" dirty="0">
              <a:solidFill>
                <a:srgbClr val="DD7E6C"/>
              </a:solidFill>
              <a:latin typeface="+mj-lt"/>
            </a:endParaRPr>
          </a:p>
        </p:txBody>
      </p:sp>
      <p:sp>
        <p:nvSpPr>
          <p:cNvPr id="27" name="TextBox 26"/>
          <p:cNvSpPr txBox="1"/>
          <p:nvPr/>
        </p:nvSpPr>
        <p:spPr>
          <a:xfrm>
            <a:off x="18796000" y="7375830"/>
            <a:ext cx="2881923" cy="507831"/>
          </a:xfrm>
          <a:prstGeom prst="rect">
            <a:avLst/>
          </a:prstGeom>
        </p:spPr>
        <p:txBody>
          <a:bodyPr wrap="square" numCol="1" spcCol="640080" rtlCol="0">
            <a:spAutoFit/>
          </a:bodyPr>
          <a:lstStyle/>
          <a:p>
            <a:pPr algn="ctr"/>
            <a:r>
              <a:rPr lang="en-US" sz="2700" dirty="0" smtClean="0">
                <a:solidFill>
                  <a:schemeClr val="tx1">
                    <a:lumMod val="75000"/>
                    <a:lumOff val="25000"/>
                  </a:schemeClr>
                </a:solidFill>
              </a:rPr>
              <a:t>Run </a:t>
            </a:r>
            <a:r>
              <a:rPr lang="en-US" sz="2700" dirty="0" err="1" smtClean="0">
                <a:solidFill>
                  <a:schemeClr val="tx1">
                    <a:lumMod val="75000"/>
                    <a:lumOff val="25000"/>
                  </a:schemeClr>
                </a:solidFill>
              </a:rPr>
              <a:t>MaxEnt</a:t>
            </a:r>
            <a:r>
              <a:rPr lang="en-US" sz="2700" dirty="0" smtClean="0">
                <a:solidFill>
                  <a:schemeClr val="tx1">
                    <a:lumMod val="75000"/>
                    <a:lumOff val="25000"/>
                  </a:schemeClr>
                </a:solidFill>
              </a:rPr>
              <a:t> Model</a:t>
            </a:r>
          </a:p>
        </p:txBody>
      </p:sp>
      <p:sp>
        <p:nvSpPr>
          <p:cNvPr id="81" name="TextBox 80"/>
          <p:cNvSpPr txBox="1"/>
          <p:nvPr/>
        </p:nvSpPr>
        <p:spPr>
          <a:xfrm>
            <a:off x="14162142" y="7168080"/>
            <a:ext cx="3567039" cy="923330"/>
          </a:xfrm>
          <a:prstGeom prst="rect">
            <a:avLst/>
          </a:prstGeom>
        </p:spPr>
        <p:txBody>
          <a:bodyPr wrap="square" numCol="1" spcCol="640080" rtlCol="0">
            <a:spAutoFit/>
          </a:bodyPr>
          <a:lstStyle/>
          <a:p>
            <a:pPr algn="ctr"/>
            <a:r>
              <a:rPr lang="en-US" sz="2700" dirty="0" smtClean="0">
                <a:solidFill>
                  <a:schemeClr val="tx1">
                    <a:lumMod val="75000"/>
                    <a:lumOff val="25000"/>
                  </a:schemeClr>
                </a:solidFill>
              </a:rPr>
              <a:t>Environmental &amp; Citizen Science </a:t>
            </a:r>
            <a:r>
              <a:rPr lang="en-US" sz="2700" dirty="0">
                <a:solidFill>
                  <a:schemeClr val="tx1">
                    <a:lumMod val="75000"/>
                    <a:lumOff val="25000"/>
                  </a:schemeClr>
                </a:solidFill>
              </a:rPr>
              <a:t>D</a:t>
            </a:r>
            <a:r>
              <a:rPr lang="en-US" sz="2700" dirty="0" smtClean="0">
                <a:solidFill>
                  <a:schemeClr val="tx1">
                    <a:lumMod val="75000"/>
                    <a:lumOff val="25000"/>
                  </a:schemeClr>
                </a:solidFill>
              </a:rPr>
              <a:t>ata</a:t>
            </a:r>
          </a:p>
        </p:txBody>
      </p:sp>
      <p:sp>
        <p:nvSpPr>
          <p:cNvPr id="82" name="TextBox 81"/>
          <p:cNvSpPr txBox="1"/>
          <p:nvPr/>
        </p:nvSpPr>
        <p:spPr>
          <a:xfrm>
            <a:off x="22135790" y="7168080"/>
            <a:ext cx="3493824" cy="923330"/>
          </a:xfrm>
          <a:prstGeom prst="rect">
            <a:avLst/>
          </a:prstGeom>
        </p:spPr>
        <p:txBody>
          <a:bodyPr wrap="square" numCol="1" spcCol="640080" rtlCol="0">
            <a:spAutoFit/>
          </a:bodyPr>
          <a:lstStyle/>
          <a:p>
            <a:pPr algn="ctr"/>
            <a:r>
              <a:rPr lang="en-US" sz="2700" dirty="0" smtClean="0">
                <a:solidFill>
                  <a:schemeClr val="tx1">
                    <a:lumMod val="75000"/>
                    <a:lumOff val="25000"/>
                  </a:schemeClr>
                </a:solidFill>
              </a:rPr>
              <a:t>Interactive Habitat </a:t>
            </a:r>
            <a:r>
              <a:rPr lang="en-US" sz="2700" dirty="0">
                <a:solidFill>
                  <a:schemeClr val="tx1">
                    <a:lumMod val="75000"/>
                    <a:lumOff val="25000"/>
                  </a:schemeClr>
                </a:solidFill>
              </a:rPr>
              <a:t>S</a:t>
            </a:r>
            <a:r>
              <a:rPr lang="en-US" sz="2700" dirty="0" smtClean="0">
                <a:solidFill>
                  <a:schemeClr val="tx1">
                    <a:lumMod val="75000"/>
                    <a:lumOff val="25000"/>
                  </a:schemeClr>
                </a:solidFill>
              </a:rPr>
              <a:t>uitability </a:t>
            </a:r>
            <a:r>
              <a:rPr lang="en-US" sz="2700" dirty="0">
                <a:solidFill>
                  <a:schemeClr val="tx1">
                    <a:lumMod val="75000"/>
                    <a:lumOff val="25000"/>
                  </a:schemeClr>
                </a:solidFill>
              </a:rPr>
              <a:t>M</a:t>
            </a:r>
            <a:r>
              <a:rPr lang="en-US" sz="2700" dirty="0" smtClean="0">
                <a:solidFill>
                  <a:schemeClr val="tx1">
                    <a:lumMod val="75000"/>
                    <a:lumOff val="25000"/>
                  </a:schemeClr>
                </a:solidFill>
              </a:rPr>
              <a:t>odel</a:t>
            </a:r>
          </a:p>
        </p:txBody>
      </p:sp>
      <p:sp>
        <p:nvSpPr>
          <p:cNvPr id="29" name="TextBox 28"/>
          <p:cNvSpPr txBox="1"/>
          <p:nvPr/>
        </p:nvSpPr>
        <p:spPr>
          <a:xfrm>
            <a:off x="9119647" y="15732374"/>
            <a:ext cx="1356520" cy="954107"/>
          </a:xfrm>
          <a:prstGeom prst="rect">
            <a:avLst/>
          </a:prstGeom>
          <a:ln w="3175">
            <a:solidFill>
              <a:srgbClr val="B17169"/>
            </a:solidFill>
          </a:ln>
        </p:spPr>
        <p:txBody>
          <a:bodyPr wrap="square" numCol="1" spcCol="640080" rtlCol="0">
            <a:spAutoFit/>
          </a:bodyPr>
          <a:lstStyle/>
          <a:p>
            <a:pPr algn="just"/>
            <a:r>
              <a:rPr lang="en-US" sz="1400" dirty="0" smtClean="0">
                <a:solidFill>
                  <a:schemeClr val="tx1">
                    <a:lumMod val="75000"/>
                    <a:lumOff val="25000"/>
                  </a:schemeClr>
                </a:solidFill>
              </a:rPr>
              <a:t>Belgium</a:t>
            </a:r>
          </a:p>
          <a:p>
            <a:pPr algn="just"/>
            <a:r>
              <a:rPr lang="en-US" sz="1400" dirty="0" smtClean="0">
                <a:solidFill>
                  <a:schemeClr val="tx1">
                    <a:lumMod val="75000"/>
                    <a:lumOff val="25000"/>
                  </a:schemeClr>
                </a:solidFill>
              </a:rPr>
              <a:t>Italy</a:t>
            </a:r>
          </a:p>
          <a:p>
            <a:pPr algn="just"/>
            <a:r>
              <a:rPr lang="en-US" sz="1400" dirty="0" smtClean="0">
                <a:solidFill>
                  <a:schemeClr val="tx1">
                    <a:lumMod val="75000"/>
                    <a:lumOff val="25000"/>
                  </a:schemeClr>
                </a:solidFill>
              </a:rPr>
              <a:t>The Netherlands</a:t>
            </a:r>
          </a:p>
          <a:p>
            <a:pPr algn="just"/>
            <a:r>
              <a:rPr lang="en-US" sz="1400" dirty="0" smtClean="0">
                <a:solidFill>
                  <a:schemeClr val="tx1">
                    <a:lumMod val="75000"/>
                    <a:lumOff val="25000"/>
                  </a:schemeClr>
                </a:solidFill>
              </a:rPr>
              <a:t>Spain</a:t>
            </a:r>
          </a:p>
        </p:txBody>
      </p:sp>
      <p:cxnSp>
        <p:nvCxnSpPr>
          <p:cNvPr id="84" name="Straight Connector 83"/>
          <p:cNvCxnSpPr/>
          <p:nvPr/>
        </p:nvCxnSpPr>
        <p:spPr>
          <a:xfrm>
            <a:off x="21952692" y="6421072"/>
            <a:ext cx="23698" cy="6940296"/>
          </a:xfrm>
          <a:prstGeom prst="line">
            <a:avLst/>
          </a:prstGeom>
          <a:ln w="38100">
            <a:solidFill>
              <a:srgbClr val="DD7E6C"/>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compass-clipart-north-arrow-5.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27265" y="15545766"/>
            <a:ext cx="391336" cy="396877"/>
          </a:xfrm>
          <a:prstGeom prst="rect">
            <a:avLst/>
          </a:prstGeom>
        </p:spPr>
      </p:pic>
      <p:sp>
        <p:nvSpPr>
          <p:cNvPr id="31" name="Rectangle 30"/>
          <p:cNvSpPr/>
          <p:nvPr/>
        </p:nvSpPr>
        <p:spPr>
          <a:xfrm>
            <a:off x="6918504" y="20982937"/>
            <a:ext cx="834838" cy="45719"/>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663514" y="20772149"/>
            <a:ext cx="1356520" cy="246221"/>
          </a:xfrm>
          <a:prstGeom prst="rect">
            <a:avLst/>
          </a:prstGeom>
          <a:noFill/>
          <a:ln w="3175">
            <a:noFill/>
          </a:ln>
        </p:spPr>
        <p:txBody>
          <a:bodyPr wrap="square" rtlCol="0">
            <a:spAutoFit/>
          </a:bodyPr>
          <a:lstStyle/>
          <a:p>
            <a:pPr algn="ctr"/>
            <a:r>
              <a:rPr lang="en-US" sz="1000" dirty="0" smtClean="0">
                <a:solidFill>
                  <a:schemeClr val="bg2">
                    <a:lumMod val="25000"/>
                  </a:schemeClr>
                </a:solidFill>
              </a:rPr>
              <a:t>200 miles</a:t>
            </a:r>
            <a:endParaRPr lang="en-US" sz="1000" dirty="0">
              <a:solidFill>
                <a:schemeClr val="bg2">
                  <a:lumMod val="25000"/>
                </a:schemeClr>
              </a:solidFill>
            </a:endParaRPr>
          </a:p>
        </p:txBody>
      </p:sp>
      <p:pic>
        <p:nvPicPr>
          <p:cNvPr id="10" name="Picture 9"/>
          <p:cNvPicPr>
            <a:picLocks noChangeAspect="1"/>
          </p:cNvPicPr>
          <p:nvPr/>
        </p:nvPicPr>
        <p:blipFill rotWithShape="1">
          <a:blip r:embed="rId17">
            <a:extLst>
              <a:ext uri="{28A0092B-C50C-407E-A947-70E740481C1C}">
                <a14:useLocalDpi xmlns:a14="http://schemas.microsoft.com/office/drawing/2010/main" val="0"/>
              </a:ext>
            </a:extLst>
          </a:blip>
          <a:srcRect l="4312" r="2529"/>
          <a:stretch/>
        </p:blipFill>
        <p:spPr>
          <a:xfrm>
            <a:off x="18267225" y="8107073"/>
            <a:ext cx="3616377" cy="4551240"/>
          </a:xfrm>
          <a:prstGeom prst="rect">
            <a:avLst/>
          </a:prstGeom>
        </p:spPr>
      </p:pic>
      <p:pic>
        <p:nvPicPr>
          <p:cNvPr id="30" name="Picture 29"/>
          <p:cNvPicPr>
            <a:picLocks noChangeAspect="1"/>
          </p:cNvPicPr>
          <p:nvPr/>
        </p:nvPicPr>
        <p:blipFill rotWithShape="1">
          <a:blip r:embed="rId18">
            <a:extLst>
              <a:ext uri="{28A0092B-C50C-407E-A947-70E740481C1C}">
                <a14:useLocalDpi xmlns:a14="http://schemas.microsoft.com/office/drawing/2010/main" val="0"/>
              </a:ext>
            </a:extLst>
          </a:blip>
          <a:srcRect l="3099"/>
          <a:stretch/>
        </p:blipFill>
        <p:spPr>
          <a:xfrm>
            <a:off x="22021591" y="8267498"/>
            <a:ext cx="3722222" cy="4404843"/>
          </a:xfrm>
          <a:prstGeom prst="rect">
            <a:avLst/>
          </a:prstGeom>
        </p:spPr>
      </p:pic>
      <p:pic>
        <p:nvPicPr>
          <p:cNvPr id="12" name="Picture 1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761006" y="14074795"/>
            <a:ext cx="12670676" cy="7137572"/>
          </a:xfrm>
          <a:prstGeom prst="rect">
            <a:avLst/>
          </a:prstGeom>
        </p:spPr>
      </p:pic>
      <p:sp>
        <p:nvSpPr>
          <p:cNvPr id="83" name="Rectangle 82"/>
          <p:cNvSpPr/>
          <p:nvPr/>
        </p:nvSpPr>
        <p:spPr>
          <a:xfrm>
            <a:off x="870857" y="5581014"/>
            <a:ext cx="11792857" cy="6324807"/>
          </a:xfrm>
          <a:prstGeom prst="rect">
            <a:avLst/>
          </a:prstGeom>
        </p:spPr>
        <p:txBody>
          <a:bodyPr wrap="square">
            <a:spAutoFit/>
          </a:bodyPr>
          <a:lstStyle/>
          <a:p>
            <a:pPr algn="just"/>
            <a:r>
              <a:rPr lang="en-US" sz="2700" dirty="0">
                <a:solidFill>
                  <a:schemeClr val="tx1">
                    <a:lumMod val="75000"/>
                    <a:lumOff val="25000"/>
                  </a:schemeClr>
                </a:solidFill>
              </a:rPr>
              <a:t>Vector-borne diseases, caused by pathogens and parasites, are transmitted through living organism carriers known as vectors. Mosquitoes are the most common disease vectors and transmit illnesses such as </a:t>
            </a:r>
            <a:r>
              <a:rPr lang="en-US" sz="2700" dirty="0" err="1">
                <a:solidFill>
                  <a:schemeClr val="tx1">
                    <a:lumMod val="75000"/>
                    <a:lumOff val="25000"/>
                  </a:schemeClr>
                </a:solidFill>
              </a:rPr>
              <a:t>Zika</a:t>
            </a:r>
            <a:r>
              <a:rPr lang="en-US" sz="2700" dirty="0">
                <a:solidFill>
                  <a:schemeClr val="tx1">
                    <a:lumMod val="75000"/>
                    <a:lumOff val="25000"/>
                  </a:schemeClr>
                </a:solidFill>
              </a:rPr>
              <a:t>, West Nile, </a:t>
            </a:r>
            <a:r>
              <a:rPr lang="en-US" sz="2700" dirty="0" err="1">
                <a:solidFill>
                  <a:schemeClr val="tx1">
                    <a:lumMod val="75000"/>
                    <a:lumOff val="25000"/>
                  </a:schemeClr>
                </a:solidFill>
              </a:rPr>
              <a:t>chikungunya</a:t>
            </a:r>
            <a:r>
              <a:rPr lang="en-US" sz="2700" dirty="0">
                <a:solidFill>
                  <a:schemeClr val="tx1">
                    <a:lumMod val="75000"/>
                    <a:lumOff val="25000"/>
                  </a:schemeClr>
                </a:solidFill>
              </a:rPr>
              <a:t>, malaria, dengue, and yellow fever. These diseases affect millions of people around the world and kill more than one million people each year. While vector-borne disease outbreaks are difficult to predict, the Global Mosquito Alert Consortium strives to monitor and mitigate outbreaks through research and citizen science. This approach presents several challenges, including a lack of data standardization across different regions. During the first term of this project, the </a:t>
            </a:r>
            <a:r>
              <a:rPr lang="en-US" sz="2700" dirty="0" err="1">
                <a:solidFill>
                  <a:schemeClr val="tx1">
                    <a:lumMod val="75000"/>
                    <a:lumOff val="25000"/>
                  </a:schemeClr>
                </a:solidFill>
              </a:rPr>
              <a:t>MaxEnt</a:t>
            </a:r>
            <a:r>
              <a:rPr lang="en-US" sz="2700" dirty="0">
                <a:solidFill>
                  <a:schemeClr val="tx1">
                    <a:lumMod val="75000"/>
                    <a:lumOff val="25000"/>
                  </a:schemeClr>
                </a:solidFill>
              </a:rPr>
              <a:t> habitat modeling software was used to combine several environmental factors with mosquito presence points extracted from citizen science data to determine which variables are correlated with the presence of mosquitoes. During the second term, the NASA DEVELOP team utilized NASA Earth observations and the Global Mosquito Alert Consortium’s citizen science data to create an interactive, open source map on Google Earth Engine to improve prediction models for vector-borne diseases.</a:t>
            </a: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1328</TotalTime>
  <Words>543</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124</cp:revision>
  <dcterms:created xsi:type="dcterms:W3CDTF">2017-06-02T16:06:25Z</dcterms:created>
  <dcterms:modified xsi:type="dcterms:W3CDTF">2018-03-27T00:42:35Z</dcterms:modified>
</cp:coreProperties>
</file>