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75" r:id="rId2"/>
    <p:sldId id="289" r:id="rId3"/>
    <p:sldId id="300" r:id="rId4"/>
    <p:sldId id="288" r:id="rId5"/>
    <p:sldId id="290" r:id="rId6"/>
    <p:sldId id="291" r:id="rId7"/>
    <p:sldId id="304" r:id="rId8"/>
    <p:sldId id="307" r:id="rId9"/>
    <p:sldId id="308" r:id="rId10"/>
    <p:sldId id="299" r:id="rId11"/>
    <p:sldId id="302" r:id="rId12"/>
    <p:sldId id="309" r:id="rId13"/>
    <p:sldId id="294"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7" clrIdx="0">
    <p:extLst/>
  </p:cmAuthor>
  <p:cmAuthor id="2" name="Miller, Tiffani N. (LARC-E3)[SSAI DEVELOP]" initials="MTN(D" lastIdx="3" clrIdx="1">
    <p:extLst/>
  </p:cmAuthor>
  <p:cmAuthor id="3" name="Microsoft Office User" initials="Office" lastIdx="1" clrIdx="2">
    <p:extLst/>
  </p:cmAuthor>
  <p:cmAuthor id="4" name="Alec Courtright" initials="AC"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400"/>
    <a:srgbClr val="E80000"/>
    <a:srgbClr val="FFA806"/>
    <a:srgbClr val="F9D792"/>
    <a:srgbClr val="FFFFBB"/>
    <a:srgbClr val="E60000"/>
    <a:srgbClr val="F8CBAD"/>
    <a:srgbClr val="5B9BD5"/>
    <a:srgbClr val="860000"/>
    <a:srgbClr val="C53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80402" autoAdjust="0"/>
  </p:normalViewPr>
  <p:slideViewPr>
    <p:cSldViewPr snapToGrid="0">
      <p:cViewPr varScale="1">
        <p:scale>
          <a:sx n="90" d="100"/>
          <a:sy n="90" d="100"/>
        </p:scale>
        <p:origin x="1818" y="78"/>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a:t>
            </a:r>
            <a:r>
              <a:rPr lang="en-US" baseline="0" dirty="0" smtClean="0"/>
              <a:t> when using remotely sensed data there are assumptions or known errors. The MODIS layers, NDII and NDSI, are created from the 8-day MODSI imagery from GEE. Meaning these layers only update every 8 days. There a chance for error if there is a change to the </a:t>
            </a:r>
            <a:r>
              <a:rPr lang="en-US" baseline="0" dirty="0" err="1" smtClean="0"/>
              <a:t>landcover</a:t>
            </a:r>
            <a:r>
              <a:rPr lang="en-US" baseline="0" dirty="0" smtClean="0"/>
              <a:t> in the area, such as snowfall or snowmelt, in the 8 days. Some uncertainty for our matrix is introduced in the temperature anomaly calculation from monthly to daily values.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82390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a:t>
            </a:r>
            <a:r>
              <a:rPr lang="en-US" baseline="0" dirty="0" smtClean="0"/>
              <a:t> Martin, Image Credit: </a:t>
            </a:r>
          </a:p>
          <a:p>
            <a:r>
              <a:rPr lang="en-US" baseline="0" dirty="0" smtClean="0"/>
              <a:t>	Left: National Weather Service – Aberdeen/Rapid City/Sioux Falls, SD | provided by partners</a:t>
            </a:r>
          </a:p>
          <a:p>
            <a:r>
              <a:rPr lang="en-US" baseline="0" dirty="0" smtClean="0"/>
              <a:t>	Right: taken and provided by partner - David Martin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our partners have relied multi-served online data and  cued fuel estimates being phoned in and estimated from flyovers.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27175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a:t>
            </a:r>
            <a:r>
              <a:rPr lang="en-US" baseline="0" dirty="0" smtClean="0"/>
              <a:t> Martin, Image Credit: </a:t>
            </a:r>
          </a:p>
          <a:p>
            <a:r>
              <a:rPr lang="en-US" baseline="0" dirty="0" smtClean="0"/>
              <a:t>	Left: National Weather Service – Aberdeen/Rapid City/Sioux Falls, SD</a:t>
            </a:r>
          </a:p>
          <a:p>
            <a:r>
              <a:rPr lang="en-US" baseline="0" dirty="0" smtClean="0"/>
              <a:t>	Right: Google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our partners can view entire MRB and highlights the BIA land. Also, export each variable for the fire potential to better discern if there is a fire risk in their area.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5714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Created by Team</a:t>
            </a:r>
          </a:p>
          <a:p>
            <a:endParaRPr lang="en-US" dirty="0" smtClean="0"/>
          </a:p>
          <a:p>
            <a:r>
              <a:rPr lang="en-US" dirty="0" smtClean="0"/>
              <a:t>This </a:t>
            </a:r>
            <a:r>
              <a:rPr lang="en-US" baseline="0" dirty="0" smtClean="0"/>
              <a:t>tool will enable partners to discern spatial differences in fire potential throughout the entire basin with one map or script – a task that previously required a phone call to regional partners for each region, reservation, and state entity.</a:t>
            </a:r>
          </a:p>
          <a:p>
            <a:endParaRPr lang="en-US" baseline="0" dirty="0" smtClean="0"/>
          </a:p>
          <a:p>
            <a:r>
              <a:rPr lang="en-US" baseline="0" dirty="0" smtClean="0"/>
              <a:t>This information will help them identify areas in need of fire management resources (equipment and personnel). The tool will also allow fire manager to get a better idea for what is driving the risk  (e.g., cured fuels, lack of precipitation, drought, temperature…etc.)</a:t>
            </a:r>
          </a:p>
          <a:p>
            <a:endParaRPr lang="en-US" baseline="0" dirty="0" smtClean="0"/>
          </a:p>
          <a:p>
            <a:r>
              <a:rPr lang="en-US" baseline="0" dirty="0" smtClean="0"/>
              <a:t>The tool created by the team is based on a foundational matrix that will compliment partner research. The hope is that partners (such as Darren </a:t>
            </a:r>
            <a:r>
              <a:rPr lang="en-US" baseline="0" dirty="0" err="1" smtClean="0"/>
              <a:t>Clabo</a:t>
            </a:r>
            <a:r>
              <a:rPr lang="en-US" baseline="0" dirty="0" smtClean="0"/>
              <a:t>, SD State Fire Meteorologist) will fine-tune and validate the matrix for a particular region or diversify the matrix with other datasets and information in a comprehensive way.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41832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Overall</a:t>
            </a:r>
            <a:r>
              <a:rPr lang="en-US" baseline="0" dirty="0" smtClean="0"/>
              <a:t> goal of project is to provide our partners in the basin with a  tool that will let them discern spatial differences in wildland fire potential</a:t>
            </a:r>
          </a:p>
          <a:p>
            <a:pPr marL="171450" indent="-171450">
              <a:buFont typeface="Arial" panose="020B0604020202020204" pitchFamily="34" charset="0"/>
              <a:buChar char="•"/>
            </a:pPr>
            <a:r>
              <a:rPr lang="en-US" baseline="0" dirty="0" smtClean="0"/>
              <a:t>The bureau of Indian Affairs state that extended drought conditions are increasing and exacerbating wildland fire risks</a:t>
            </a:r>
          </a:p>
          <a:p>
            <a:pPr marL="171450" indent="-171450">
              <a:buFont typeface="Arial" panose="020B0604020202020204" pitchFamily="34" charset="0"/>
              <a:buChar char="•"/>
            </a:pPr>
            <a:r>
              <a:rPr lang="en-US" baseline="0" dirty="0" smtClean="0"/>
              <a:t>Grassland fires spread very quickly and can quickly ignite, making them difficult to contain</a:t>
            </a:r>
          </a:p>
          <a:p>
            <a:pPr marL="171450" indent="-171450">
              <a:buFont typeface="Arial" panose="020B0604020202020204" pitchFamily="34" charset="0"/>
              <a:buChar char="•"/>
            </a:pPr>
            <a:r>
              <a:rPr lang="en-US" baseline="0" dirty="0" smtClean="0"/>
              <a:t>Regional partners and fire managers have limited weather stations and resources to monitor the status of fuel moisture</a:t>
            </a:r>
          </a:p>
          <a:p>
            <a:pPr marL="171450" indent="-171450">
              <a:buFont typeface="Arial" panose="020B0604020202020204" pitchFamily="34" charset="0"/>
              <a:buChar char="•"/>
            </a:pPr>
            <a:r>
              <a:rPr lang="en-US" baseline="0" dirty="0" smtClean="0"/>
              <a:t>This project is partnering with the Bureau of Indian </a:t>
            </a:r>
            <a:r>
              <a:rPr lang="en-US" baseline="0" dirty="0" err="1" smtClean="0"/>
              <a:t>Affiars</a:t>
            </a:r>
            <a:r>
              <a:rPr lang="en-US" baseline="0" dirty="0" smtClean="0"/>
              <a:t>, </a:t>
            </a:r>
            <a:r>
              <a:rPr lang="en-US" sz="1200" kern="1200" dirty="0" smtClean="0">
                <a:solidFill>
                  <a:schemeClr val="tx1"/>
                </a:solidFill>
                <a:effectLst/>
                <a:latin typeface="+mn-lt"/>
                <a:ea typeface="+mn-ea"/>
                <a:cs typeface="+mn-cs"/>
              </a:rPr>
              <a:t>Wildland Fire Management, Great Plains Region to help build their capacity to monitor and prepare for wildland fires</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t>
            </a:r>
            <a:r>
              <a:rPr lang="en-US" sz="1200" b="0" i="0" u="none" strike="noStrike" kern="1200" dirty="0" smtClean="0">
                <a:solidFill>
                  <a:schemeClr val="tx1"/>
                </a:solidFill>
                <a:effectLst/>
                <a:latin typeface="+mn-lt"/>
                <a:ea typeface="+mn-ea"/>
                <a:cs typeface="+mn-cs"/>
              </a:rPr>
              <a:t>The primary goal of our project is to develop a user friendly interactive fire potential map for the Missouri River Basin. Wildfires occur naturally and are an integral part of many landscapes. However, large fires can spread quickly - they pose a threat to human life, society, and economy. Because of this, it is important for fire managers to understand when an area is likely to catch on fire. Currently most fire managers use weather station data to determine when the fire risk is high. However, remote sensing data is becoming more common in areas with little in situ data. The focus of our interactive weather map will be to use remotely sensed data to improve fire predictions.”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57937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Sources:</a:t>
            </a:r>
          </a:p>
          <a:p>
            <a:r>
              <a:rPr lang="en-US" baseline="0" dirty="0" smtClean="0"/>
              <a:t>Bureau of Indian Affairs logo: https://en.wikipedia.org/wiki/Bureau_of_Indian_Affairs</a:t>
            </a:r>
          </a:p>
          <a:p>
            <a:r>
              <a:rPr lang="en-US" baseline="0" dirty="0" smtClean="0"/>
              <a:t>NOAA logo: https://en.wikipedia.org/wiki/National_Oceanic_and_Atmospheric_Administration</a:t>
            </a:r>
          </a:p>
          <a:p>
            <a:r>
              <a:rPr lang="en-US" baseline="0" dirty="0" smtClean="0"/>
              <a:t>U.S. Army Corps of Engineers logo: https://en.wikipedia.org/wiki/United_States_Army_Corps_of_Engineers</a:t>
            </a:r>
          </a:p>
          <a:p>
            <a:endParaRPr lang="en-US" baseline="0" dirty="0" smtClean="0"/>
          </a:p>
          <a:p>
            <a:r>
              <a:rPr lang="en-US" baseline="0" dirty="0" smtClean="0"/>
              <a:t>Image of Darren </a:t>
            </a:r>
            <a:r>
              <a:rPr lang="en-US" baseline="0" dirty="0" err="1" smtClean="0"/>
              <a:t>Clabo</a:t>
            </a:r>
            <a:r>
              <a:rPr lang="en-US" baseline="0" dirty="0" smtClean="0"/>
              <a:t>: http://rapidcityjournal.com/news/local/state-official-wildfire-risk-grows-with-each-dry-day/article_36f230f9-c83b-5093-a582-fdccd5bf035a.html</a:t>
            </a:r>
          </a:p>
          <a:p>
            <a:r>
              <a:rPr lang="en-US" baseline="0" dirty="0" smtClean="0"/>
              <a:t>	Image credit: Sean Ryan, Journal Staff</a:t>
            </a:r>
          </a:p>
          <a:p>
            <a:endParaRPr lang="en-US" baseline="0" dirty="0" smtClean="0"/>
          </a:p>
          <a:p>
            <a:pPr marL="171450" indent="-171450">
              <a:buFont typeface="Arial" panose="020B0604020202020204" pitchFamily="34" charset="0"/>
              <a:buChar char="•"/>
            </a:pPr>
            <a:r>
              <a:rPr lang="en-US" baseline="0" dirty="0" smtClean="0"/>
              <a:t>Partners are as listed above</a:t>
            </a:r>
          </a:p>
          <a:p>
            <a:pPr algn="l">
              <a:spcBef>
                <a:spcPts val="200"/>
              </a:spcBef>
              <a:buClr>
                <a:srgbClr val="EAA24A"/>
              </a:buClr>
            </a:pPr>
            <a:r>
              <a:rPr lang="en-US" dirty="0" smtClean="0">
                <a:solidFill>
                  <a:schemeClr val="bg2">
                    <a:lumMod val="50000"/>
                  </a:schemeClr>
                </a:solidFill>
              </a:rPr>
              <a:t>End-users </a:t>
            </a:r>
          </a:p>
          <a:p>
            <a:pPr algn="ctr">
              <a:spcBef>
                <a:spcPts val="200"/>
              </a:spcBef>
              <a:buClr>
                <a:srgbClr val="EAA24A"/>
              </a:buClr>
            </a:pPr>
            <a:r>
              <a:rPr lang="en-US" dirty="0" smtClean="0">
                <a:solidFill>
                  <a:schemeClr val="bg2">
                    <a:lumMod val="50000"/>
                  </a:schemeClr>
                </a:solidFill>
              </a:rPr>
              <a:t>South Dakota School of Mines and Tech.,</a:t>
            </a:r>
          </a:p>
          <a:p>
            <a:pPr algn="ctr">
              <a:spcBef>
                <a:spcPts val="200"/>
              </a:spcBef>
              <a:buClr>
                <a:srgbClr val="EAA24A"/>
              </a:buClr>
            </a:pPr>
            <a:r>
              <a:rPr lang="en-US" dirty="0" smtClean="0">
                <a:solidFill>
                  <a:schemeClr val="bg2">
                    <a:lumMod val="50000"/>
                  </a:schemeClr>
                </a:solidFill>
              </a:rPr>
              <a:t>South Dakota State Fire Meteorologist</a:t>
            </a:r>
          </a:p>
          <a:p>
            <a:pPr algn="ctr">
              <a:spcBef>
                <a:spcPts val="200"/>
              </a:spcBef>
              <a:buClr>
                <a:srgbClr val="EAA24A"/>
              </a:buClr>
            </a:pPr>
            <a:r>
              <a:rPr lang="en-US" b="1" dirty="0" smtClean="0">
                <a:solidFill>
                  <a:schemeClr val="bg2">
                    <a:lumMod val="50000"/>
                  </a:schemeClr>
                </a:solidFill>
              </a:rPr>
              <a:t>Darren </a:t>
            </a:r>
            <a:r>
              <a:rPr lang="en-US" b="1" dirty="0" err="1" smtClean="0">
                <a:solidFill>
                  <a:schemeClr val="bg2">
                    <a:lumMod val="50000"/>
                  </a:schemeClr>
                </a:solidFill>
              </a:rPr>
              <a:t>Clabo</a:t>
            </a:r>
            <a:endParaRPr lang="en-US" b="1" dirty="0" smtClean="0">
              <a:solidFill>
                <a:schemeClr val="bg2">
                  <a:lumMod val="50000"/>
                </a:schemeClr>
              </a:solidFill>
            </a:endParaRPr>
          </a:p>
          <a:p>
            <a:pPr algn="ctr">
              <a:spcBef>
                <a:spcPts val="200"/>
              </a:spcBef>
              <a:buClr>
                <a:srgbClr val="EAA24A"/>
              </a:buClr>
            </a:pPr>
            <a:r>
              <a:rPr lang="en-US" dirty="0" smtClean="0">
                <a:solidFill>
                  <a:schemeClr val="bg2">
                    <a:lumMod val="50000"/>
                  </a:schemeClr>
                </a:solidFill>
              </a:rPr>
              <a:t>Bureau of Indian Affairs,</a:t>
            </a:r>
          </a:p>
          <a:p>
            <a:pPr algn="ctr">
              <a:spcBef>
                <a:spcPts val="200"/>
              </a:spcBef>
              <a:buClr>
                <a:srgbClr val="EAA24A"/>
              </a:buClr>
            </a:pPr>
            <a:r>
              <a:rPr lang="en-US" dirty="0" smtClean="0">
                <a:solidFill>
                  <a:schemeClr val="bg2">
                    <a:lumMod val="50000"/>
                  </a:schemeClr>
                </a:solidFill>
              </a:rPr>
              <a:t>Wildland Fire Management-Great Plains</a:t>
            </a:r>
          </a:p>
          <a:p>
            <a:pPr algn="ctr">
              <a:spcBef>
                <a:spcPts val="200"/>
              </a:spcBef>
              <a:buClr>
                <a:srgbClr val="EAA24A"/>
              </a:buClr>
            </a:pPr>
            <a:r>
              <a:rPr lang="en-US" b="1" dirty="0" smtClean="0">
                <a:solidFill>
                  <a:schemeClr val="bg2">
                    <a:lumMod val="50000"/>
                  </a:schemeClr>
                </a:solidFill>
              </a:rPr>
              <a:t>David Martin</a:t>
            </a:r>
          </a:p>
          <a:p>
            <a:pPr algn="l">
              <a:spcBef>
                <a:spcPts val="200"/>
              </a:spcBef>
              <a:buClr>
                <a:srgbClr val="EAA24A"/>
              </a:buClr>
            </a:pPr>
            <a:r>
              <a:rPr lang="en-US" b="0" dirty="0" smtClean="0">
                <a:solidFill>
                  <a:schemeClr val="bg2">
                    <a:lumMod val="50000"/>
                  </a:schemeClr>
                </a:solidFill>
              </a:rPr>
              <a:t>Collaborators</a:t>
            </a:r>
          </a:p>
          <a:p>
            <a:pPr algn="ctr">
              <a:spcBef>
                <a:spcPts val="200"/>
              </a:spcBef>
              <a:buClr>
                <a:srgbClr val="EAA24A"/>
              </a:buClr>
            </a:pPr>
            <a:r>
              <a:rPr lang="en-US" dirty="0" smtClean="0">
                <a:solidFill>
                  <a:schemeClr val="bg2">
                    <a:lumMod val="50000"/>
                  </a:schemeClr>
                </a:solidFill>
              </a:rPr>
              <a:t>NOAA NCEI Regional Climate Services Director, Central Region</a:t>
            </a:r>
          </a:p>
          <a:p>
            <a:pPr algn="ctr">
              <a:spcBef>
                <a:spcPts val="200"/>
              </a:spcBef>
              <a:buClr>
                <a:srgbClr val="EAA24A"/>
              </a:buClr>
            </a:pPr>
            <a:r>
              <a:rPr lang="en-US" b="1" dirty="0" smtClean="0">
                <a:solidFill>
                  <a:schemeClr val="bg2">
                    <a:lumMod val="50000"/>
                  </a:schemeClr>
                </a:solidFill>
              </a:rPr>
              <a:t>Doug </a:t>
            </a:r>
            <a:r>
              <a:rPr lang="en-US" b="1" dirty="0" err="1" smtClean="0">
                <a:solidFill>
                  <a:schemeClr val="bg2">
                    <a:lumMod val="50000"/>
                  </a:schemeClr>
                </a:solidFill>
              </a:rPr>
              <a:t>Kluck</a:t>
            </a:r>
            <a:endParaRPr lang="en-US" b="1" dirty="0" smtClean="0">
              <a:solidFill>
                <a:schemeClr val="bg2">
                  <a:lumMod val="50000"/>
                </a:schemeClr>
              </a:solidFill>
            </a:endParaRPr>
          </a:p>
          <a:p>
            <a:pPr algn="ctr">
              <a:spcBef>
                <a:spcPts val="200"/>
              </a:spcBef>
              <a:buClr>
                <a:srgbClr val="EAA24A"/>
              </a:buClr>
            </a:pPr>
            <a:r>
              <a:rPr lang="en-US" dirty="0" smtClean="0">
                <a:solidFill>
                  <a:schemeClr val="bg2">
                    <a:lumMod val="50000"/>
                  </a:schemeClr>
                </a:solidFill>
              </a:rPr>
              <a:t>U.S. Army Corps of Engineers,</a:t>
            </a:r>
          </a:p>
          <a:p>
            <a:pPr algn="ctr">
              <a:spcBef>
                <a:spcPts val="200"/>
              </a:spcBef>
              <a:buClr>
                <a:srgbClr val="EAA24A"/>
              </a:buClr>
            </a:pPr>
            <a:r>
              <a:rPr lang="en-US" dirty="0" smtClean="0">
                <a:solidFill>
                  <a:schemeClr val="bg2">
                    <a:lumMod val="50000"/>
                  </a:schemeClr>
                </a:solidFill>
              </a:rPr>
              <a:t>Missouri River Basin Water Management</a:t>
            </a:r>
          </a:p>
          <a:p>
            <a:pPr algn="ctr">
              <a:spcBef>
                <a:spcPts val="200"/>
              </a:spcBef>
              <a:buClr>
                <a:srgbClr val="EAA24A"/>
              </a:buClr>
            </a:pPr>
            <a:r>
              <a:rPr lang="en-US" b="1" dirty="0" smtClean="0">
                <a:solidFill>
                  <a:schemeClr val="bg2">
                    <a:lumMod val="50000"/>
                  </a:schemeClr>
                </a:solidFill>
              </a:rPr>
              <a:t>Kevin </a:t>
            </a:r>
            <a:r>
              <a:rPr lang="en-US" b="1" dirty="0" err="1" smtClean="0">
                <a:solidFill>
                  <a:schemeClr val="bg2">
                    <a:lumMod val="50000"/>
                  </a:schemeClr>
                </a:solidFill>
              </a:rPr>
              <a:t>Grode</a:t>
            </a:r>
            <a:endParaRPr lang="en-US" b="1" dirty="0" smtClean="0">
              <a:solidFill>
                <a:schemeClr val="bg2">
                  <a:lumMod val="50000"/>
                </a:schemeClr>
              </a:solidFill>
            </a:endParaRPr>
          </a:p>
          <a:p>
            <a:pPr algn="ctr">
              <a:spcBef>
                <a:spcPts val="200"/>
              </a:spcBef>
              <a:buClr>
                <a:srgbClr val="EAA24A"/>
              </a:buClr>
            </a:pPr>
            <a:endParaRPr lang="en-US" b="0" dirty="0" smtClean="0">
              <a:solidFill>
                <a:schemeClr val="bg2">
                  <a:lumMod val="50000"/>
                </a:schemeClr>
              </a:solidFill>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84727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a:t>
            </a:r>
          </a:p>
          <a:p>
            <a:r>
              <a:rPr lang="en-US" dirty="0" smtClean="0"/>
              <a:t>-Study Region Image</a:t>
            </a:r>
            <a:r>
              <a:rPr lang="en-US" baseline="0" dirty="0" smtClean="0"/>
              <a:t> – past team member, Emily Sturdivant.</a:t>
            </a:r>
          </a:p>
          <a:p>
            <a:r>
              <a:rPr lang="en-US" baseline="0" dirty="0" smtClean="0"/>
              <a:t>-South Dakota Tribal Lands: http://www.sdtribalrelations.com/images/sdtribesmap.jpg</a:t>
            </a:r>
          </a:p>
          <a:p>
            <a:endParaRPr lang="en-US" dirty="0" smtClean="0"/>
          </a:p>
          <a:p>
            <a:pPr marL="171450" indent="-171450">
              <a:buFont typeface="Arial" panose="020B0604020202020204" pitchFamily="34" charset="0"/>
              <a:buChar char="•"/>
            </a:pPr>
            <a:r>
              <a:rPr lang="en-US" dirty="0" smtClean="0"/>
              <a:t>This project is focused</a:t>
            </a:r>
            <a:r>
              <a:rPr lang="en-US" baseline="0" dirty="0" smtClean="0"/>
              <a:t> on the Missouri River Basin, taking a closer look at the upper plains region.</a:t>
            </a:r>
          </a:p>
          <a:p>
            <a:pPr marL="171450" indent="-171450">
              <a:buFont typeface="Arial" panose="020B0604020202020204" pitchFamily="34" charset="0"/>
              <a:buChar char="•"/>
            </a:pPr>
            <a:r>
              <a:rPr lang="en-US" baseline="0" dirty="0" smtClean="0"/>
              <a:t>Narrowing down further into South Dakota and the tribal lands included</a:t>
            </a:r>
          </a:p>
          <a:p>
            <a:pPr marL="171450" indent="-171450">
              <a:buFont typeface="Arial" panose="020B0604020202020204" pitchFamily="34" charset="0"/>
              <a:buChar char="•"/>
            </a:pPr>
            <a:r>
              <a:rPr lang="en-US" baseline="0" dirty="0" smtClean="0"/>
              <a:t>This project’s study period is 2002-present – utilizing MODIS data back to 2002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1700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http://www.pixnio.com/miscellaneous/fire-flames-pictures/burning-marshes?download</a:t>
            </a:r>
          </a:p>
          <a:p>
            <a:endParaRPr lang="en-US" dirty="0" smtClean="0"/>
          </a:p>
          <a:p>
            <a:pPr rtl="0"/>
            <a:r>
              <a:rPr lang="en-US" sz="1200" b="0" i="0" u="none" strike="noStrike" kern="1200" dirty="0" smtClean="0">
                <a:solidFill>
                  <a:schemeClr val="tx1"/>
                </a:solidFill>
                <a:effectLst/>
                <a:latin typeface="+mn-lt"/>
                <a:ea typeface="+mn-ea"/>
                <a:cs typeface="+mn-cs"/>
              </a:rPr>
              <a:t>Our main objective with this project was to take the fire potential indicators the fire managers look and use remote sensing and combine them into a fire risk matrix </a:t>
            </a:r>
            <a:endParaRPr lang="en-US" b="0" dirty="0" smtClean="0">
              <a:effectLst/>
            </a:endParaRPr>
          </a:p>
          <a:p>
            <a:r>
              <a:rPr lang="en-US" sz="1200" b="0" i="0" u="none" strike="noStrike" kern="1200" dirty="0" smtClean="0">
                <a:solidFill>
                  <a:schemeClr val="tx1"/>
                </a:solidFill>
                <a:effectLst/>
                <a:latin typeface="+mn-lt"/>
                <a:ea typeface="+mn-ea"/>
                <a:cs typeface="+mn-cs"/>
              </a:rPr>
              <a:t>As a part of this we created an open source script to be used in Google Earth Engine with the intention of allowing the partners to customize this matrix their specific needs.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3726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Sources: </a:t>
            </a:r>
          </a:p>
          <a:p>
            <a:r>
              <a:rPr lang="en-US" dirty="0" smtClean="0"/>
              <a:t>-NASA EO’s: </a:t>
            </a:r>
            <a:r>
              <a:rPr lang="en-US" dirty="0" err="1" smtClean="0"/>
              <a:t>DEVELOPedia</a:t>
            </a:r>
            <a:endParaRPr lang="en-US" dirty="0" smtClean="0"/>
          </a:p>
          <a:p>
            <a:r>
              <a:rPr lang="en-US" dirty="0" smtClean="0"/>
              <a:t>-NOAA-18 - PERSIANN:</a:t>
            </a:r>
            <a:r>
              <a:rPr lang="en-US" baseline="0" dirty="0" smtClean="0"/>
              <a:t> https://upload.wikimedia.org/wikipedia/commons/thumb/5/57/NOAA-18_or_19_rendering.jpg/1200px-NOAA-18_or_19_rendering.jpg</a:t>
            </a:r>
          </a:p>
          <a:p>
            <a:endParaRPr lang="en-US" baseline="0" dirty="0" smtClean="0"/>
          </a:p>
          <a:p>
            <a:pPr rtl="0"/>
            <a:r>
              <a:rPr lang="en-US" sz="1200" b="0" i="0" u="none" strike="noStrike" kern="1200" dirty="0" smtClean="0">
                <a:solidFill>
                  <a:schemeClr val="tx1"/>
                </a:solidFill>
                <a:effectLst/>
                <a:latin typeface="+mn-lt"/>
                <a:ea typeface="+mn-ea"/>
                <a:cs typeface="+mn-cs"/>
              </a:rPr>
              <a:t>NASA satellites used: Aqua, Terra and Modis</a:t>
            </a:r>
            <a:endParaRPr lang="en-US" b="0" dirty="0" smtClean="0">
              <a:effectLst/>
            </a:endParaRPr>
          </a:p>
          <a:p>
            <a:r>
              <a:rPr lang="en-US" sz="1200" b="0" i="0" u="none" strike="noStrike" kern="1200" dirty="0" smtClean="0">
                <a:solidFill>
                  <a:schemeClr val="tx1"/>
                </a:solidFill>
                <a:effectLst/>
                <a:latin typeface="+mn-lt"/>
                <a:ea typeface="+mn-ea"/>
                <a:cs typeface="+mn-cs"/>
              </a:rPr>
              <a:t>Secondary datasets: NWS RTMA, NOAA </a:t>
            </a:r>
            <a:r>
              <a:rPr lang="en-US" sz="1200" b="0" i="0" u="none" strike="noStrike" kern="1200" dirty="0" err="1" smtClean="0">
                <a:solidFill>
                  <a:schemeClr val="tx1"/>
                </a:solidFill>
                <a:effectLst/>
                <a:latin typeface="+mn-lt"/>
                <a:ea typeface="+mn-ea"/>
                <a:cs typeface="+mn-cs"/>
              </a:rPr>
              <a:t>nClimGrid</a:t>
            </a:r>
            <a:r>
              <a:rPr lang="en-US" sz="1200" b="0" i="0" u="none" strike="noStrike" kern="1200" dirty="0" smtClean="0">
                <a:solidFill>
                  <a:schemeClr val="tx1"/>
                </a:solidFill>
                <a:effectLst/>
                <a:latin typeface="+mn-lt"/>
                <a:ea typeface="+mn-ea"/>
                <a:cs typeface="+mn-cs"/>
              </a:rPr>
              <a:t> and UI’s PDSI</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93228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Image Sources: Images created by team</a:t>
            </a:r>
            <a:r>
              <a:rPr lang="en-US" baseline="0" dirty="0" smtClean="0"/>
              <a:t> with Google </a:t>
            </a:r>
            <a:r>
              <a:rPr lang="en-US" baseline="0" dirty="0" err="1" smtClean="0"/>
              <a:t>Basemap</a:t>
            </a:r>
            <a:r>
              <a:rPr lang="en-US" baseline="0" dirty="0" smtClean="0"/>
              <a:t> layer</a:t>
            </a:r>
          </a:p>
          <a:p>
            <a:pPr marL="0" indent="0">
              <a:buFont typeface="Arial" panose="020B0604020202020204" pitchFamily="34" charset="0"/>
              <a:buNone/>
            </a:pPr>
            <a:r>
              <a:rPr lang="en-US" baseline="0" dirty="0" smtClean="0"/>
              <a:t>	Satellite images form </a:t>
            </a:r>
            <a:r>
              <a:rPr lang="en-US" baseline="0" dirty="0" err="1" smtClean="0"/>
              <a:t>DEVELOPedia</a:t>
            </a:r>
            <a:endParaRPr lang="en-US" dirty="0" smtClean="0"/>
          </a:p>
          <a:p>
            <a:pPr marL="171450" indent="-171450">
              <a:buFont typeface="Arial" panose="020B0604020202020204" pitchFamily="34" charset="0"/>
              <a:buChar char="•"/>
            </a:pPr>
            <a:r>
              <a:rPr lang="en-US" dirty="0" smtClean="0"/>
              <a:t>Our</a:t>
            </a:r>
            <a:r>
              <a:rPr lang="en-US" baseline="0" dirty="0" smtClean="0"/>
              <a:t> methodology was very similar to a software development workflow: </a:t>
            </a:r>
          </a:p>
          <a:p>
            <a:pPr marL="628650" lvl="1" indent="-171450">
              <a:buFont typeface="Arial" panose="020B0604020202020204" pitchFamily="34" charset="0"/>
              <a:buChar char="•"/>
            </a:pPr>
            <a:r>
              <a:rPr lang="en-US" baseline="0" dirty="0" smtClean="0"/>
              <a:t>Product Scope &amp; Data Identification</a:t>
            </a:r>
          </a:p>
          <a:p>
            <a:pPr marL="628650" lvl="1" indent="-171450">
              <a:buFont typeface="Arial" panose="020B0604020202020204" pitchFamily="34" charset="0"/>
              <a:buChar char="•"/>
            </a:pPr>
            <a:r>
              <a:rPr lang="en-US" baseline="0" dirty="0" smtClean="0"/>
              <a:t>Design &amp; Development </a:t>
            </a:r>
          </a:p>
          <a:p>
            <a:pPr marL="628650" lvl="1" indent="-171450">
              <a:buFont typeface="Arial" panose="020B0604020202020204" pitchFamily="34" charset="0"/>
              <a:buChar char="•"/>
            </a:pPr>
            <a:r>
              <a:rPr lang="en-US" baseline="0" dirty="0" smtClean="0"/>
              <a:t>Implementation</a:t>
            </a:r>
          </a:p>
          <a:p>
            <a:pPr marL="628650" lvl="1" indent="-171450">
              <a:buFont typeface="Arial" panose="020B0604020202020204" pitchFamily="34" charset="0"/>
              <a:buChar char="•"/>
            </a:pPr>
            <a:r>
              <a:rPr lang="en-US" baseline="0" dirty="0" smtClean="0"/>
              <a:t>Verification</a:t>
            </a:r>
          </a:p>
          <a:p>
            <a:pPr marL="171450" lvl="0" indent="-171450">
              <a:buFont typeface="Arial" panose="020B0604020202020204" pitchFamily="34" charset="0"/>
              <a:buChar char="•"/>
            </a:pPr>
            <a:r>
              <a:rPr lang="en-US" baseline="0" dirty="0" smtClean="0"/>
              <a:t>First we specified the needs of our end-users (1</a:t>
            </a:r>
            <a:r>
              <a:rPr lang="en-US" baseline="30000" dirty="0" smtClean="0"/>
              <a:t>st</a:t>
            </a:r>
            <a:r>
              <a:rPr lang="en-US" baseline="0" dirty="0" smtClean="0"/>
              <a:t> animation)</a:t>
            </a:r>
          </a:p>
          <a:p>
            <a:pPr marL="171450" lvl="0" indent="-171450">
              <a:buFont typeface="Arial" panose="020B0604020202020204" pitchFamily="34" charset="0"/>
              <a:buChar char="•"/>
            </a:pPr>
            <a:r>
              <a:rPr lang="en-US" baseline="0" dirty="0" smtClean="0"/>
              <a:t>Next we identified what data would be available</a:t>
            </a:r>
          </a:p>
          <a:p>
            <a:pPr marL="628650" lvl="1" indent="-171450">
              <a:buFont typeface="Arial" panose="020B0604020202020204" pitchFamily="34" charset="0"/>
              <a:buChar char="•"/>
            </a:pPr>
            <a:r>
              <a:rPr lang="en-US" baseline="0" dirty="0" smtClean="0"/>
              <a:t>After discussing our end-user’s needs we decided to use GEE and needed to find datasets that matched our end-user’s parameters within GEE.</a:t>
            </a:r>
          </a:p>
          <a:p>
            <a:pPr marL="171450" lvl="0" indent="-171450">
              <a:buFont typeface="Arial" panose="020B0604020202020204" pitchFamily="34" charset="0"/>
              <a:buChar char="•"/>
            </a:pPr>
            <a:r>
              <a:rPr lang="en-US" dirty="0" smtClean="0"/>
              <a:t>(2</a:t>
            </a:r>
            <a:r>
              <a:rPr lang="en-US" baseline="30000" dirty="0" smtClean="0"/>
              <a:t>nd</a:t>
            </a:r>
            <a:r>
              <a:rPr lang="en-US" dirty="0" smtClean="0"/>
              <a:t> animation) Next</a:t>
            </a:r>
            <a:r>
              <a:rPr lang="en-US" baseline="0" dirty="0" smtClean="0"/>
              <a:t> we began to design how our tool would work based on specific thresholds used by our partners during the peak spring fire season to identify risk of large and complex fires</a:t>
            </a:r>
          </a:p>
          <a:p>
            <a:pPr marL="171450" lvl="0" indent="-171450">
              <a:buFont typeface="Arial" panose="020B0604020202020204" pitchFamily="34" charset="0"/>
              <a:buChar char="•"/>
            </a:pPr>
            <a:r>
              <a:rPr lang="en-US" baseline="0" dirty="0" smtClean="0"/>
              <a:t>(3</a:t>
            </a:r>
            <a:r>
              <a:rPr lang="en-US" baseline="30000" dirty="0" smtClean="0"/>
              <a:t>rd</a:t>
            </a:r>
            <a:r>
              <a:rPr lang="en-US" baseline="0" dirty="0" smtClean="0"/>
              <a:t> animation) Next, we began to implement the tool and write the actual script</a:t>
            </a:r>
          </a:p>
          <a:p>
            <a:pPr marL="628650" lvl="1" indent="-171450">
              <a:buFont typeface="Arial" panose="020B0604020202020204" pitchFamily="34" charset="0"/>
              <a:buChar char="•"/>
            </a:pPr>
            <a:r>
              <a:rPr lang="en-US" baseline="0" dirty="0" smtClean="0"/>
              <a:t>We accessed the raw data for our study area (as seen by the PDSI) </a:t>
            </a:r>
          </a:p>
          <a:p>
            <a:pPr marL="628650" lvl="1" indent="-171450">
              <a:buFont typeface="Arial" panose="020B0604020202020204" pitchFamily="34" charset="0"/>
              <a:buChar char="•"/>
            </a:pPr>
            <a:r>
              <a:rPr lang="en-US" baseline="0" dirty="0" smtClean="0"/>
              <a:t>(4</a:t>
            </a:r>
            <a:r>
              <a:rPr lang="en-US" baseline="30000" dirty="0" smtClean="0"/>
              <a:t>th</a:t>
            </a:r>
            <a:r>
              <a:rPr lang="en-US" baseline="0" dirty="0" smtClean="0"/>
              <a:t> animation) Then, we applied the partner defined threshold for each variable</a:t>
            </a:r>
          </a:p>
          <a:p>
            <a:pPr marL="1085850" lvl="2" indent="-171450">
              <a:buFont typeface="Arial" panose="020B0604020202020204" pitchFamily="34" charset="0"/>
              <a:buChar char="•"/>
            </a:pPr>
            <a:r>
              <a:rPr lang="en-US" baseline="0" dirty="0" smtClean="0"/>
              <a:t>White = meets threshold</a:t>
            </a:r>
          </a:p>
          <a:p>
            <a:pPr marL="1085850" lvl="2" indent="-171450">
              <a:buFont typeface="Arial" panose="020B0604020202020204" pitchFamily="34" charset="0"/>
              <a:buChar char="•"/>
            </a:pPr>
            <a:r>
              <a:rPr lang="en-US" baseline="0" dirty="0" smtClean="0"/>
              <a:t>Black = does not meet threshold</a:t>
            </a:r>
          </a:p>
          <a:p>
            <a:pPr marL="628650" lvl="1" indent="-171450">
              <a:buFont typeface="Arial" panose="020B0604020202020204" pitchFamily="34" charset="0"/>
              <a:buChar char="•"/>
            </a:pPr>
            <a:r>
              <a:rPr lang="en-US" baseline="0" dirty="0" smtClean="0"/>
              <a:t>(5-7 animation) Then we added all of the variables on an evenly weighted matrix to produce the fire potential matrix</a:t>
            </a:r>
          </a:p>
          <a:p>
            <a:pPr marL="1085850" lvl="2" indent="-171450">
              <a:buFont typeface="Arial" panose="020B0604020202020204" pitchFamily="34" charset="0"/>
              <a:buChar char="•"/>
            </a:pPr>
            <a:r>
              <a:rPr lang="en-US" baseline="0" dirty="0" smtClean="0"/>
              <a:t>Not included here is the snow cover (NDSI) and the cured fuels (NDII)</a:t>
            </a:r>
          </a:p>
          <a:p>
            <a:pPr marL="1085850" lvl="2" indent="-171450">
              <a:buFont typeface="Arial" panose="020B0604020202020204" pitchFamily="34" charset="0"/>
              <a:buChar char="•"/>
            </a:pPr>
            <a:r>
              <a:rPr lang="en-US" baseline="0" dirty="0" smtClean="0"/>
              <a:t>Precipitation is a negative value in the matrix</a:t>
            </a:r>
          </a:p>
          <a:p>
            <a:pPr marL="1543050" lvl="3" indent="-171450">
              <a:buFont typeface="Arial" panose="020B0604020202020204" pitchFamily="34" charset="0"/>
              <a:buChar char="•"/>
            </a:pPr>
            <a:r>
              <a:rPr lang="en-US" baseline="0" dirty="0" smtClean="0"/>
              <a:t>Threshold = </a:t>
            </a:r>
            <a:r>
              <a:rPr lang="en-US" baseline="0" dirty="0" err="1" smtClean="0"/>
              <a:t>Precip</a:t>
            </a:r>
            <a:r>
              <a:rPr lang="en-US" baseline="0" dirty="0" smtClean="0"/>
              <a:t>. &gt; 1/10 inch in the past three days (wetting rain) OR </a:t>
            </a:r>
            <a:r>
              <a:rPr lang="en-US" baseline="0" dirty="0" err="1" smtClean="0"/>
              <a:t>Precip</a:t>
            </a:r>
            <a:r>
              <a:rPr lang="en-US" baseline="0" dirty="0" smtClean="0"/>
              <a:t>. &gt; 1 inch in the past 5 days (soaking rain)</a:t>
            </a:r>
          </a:p>
          <a:p>
            <a:pPr marL="1543050" lvl="3" indent="-171450">
              <a:buFont typeface="Arial" panose="020B0604020202020204" pitchFamily="34" charset="0"/>
              <a:buChar char="•"/>
            </a:pPr>
            <a:endParaRPr lang="en-US" baseline="0" dirty="0" smtClean="0"/>
          </a:p>
          <a:p>
            <a:pPr marL="914400" lvl="2"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92135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Maps Created by</a:t>
            </a:r>
            <a:r>
              <a:rPr lang="en-US" baseline="0" dirty="0" smtClean="0"/>
              <a:t>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Leaf image from Kim et. al. 2015 “</a:t>
            </a:r>
            <a:r>
              <a:rPr lang="en-US" sz="1200" b="0" i="0" kern="1200" dirty="0" smtClean="0">
                <a:solidFill>
                  <a:schemeClr val="tx1"/>
                </a:solidFill>
                <a:effectLst/>
                <a:latin typeface="+mn-lt"/>
                <a:ea typeface="+mn-ea"/>
                <a:cs typeface="+mn-cs"/>
              </a:rPr>
              <a:t>Highly sensitive image-derived indices of water-stressed plants using hyperspectral imaging in SWIR and histogram analysis</a:t>
            </a:r>
          </a:p>
          <a:p>
            <a:r>
              <a:rPr lang="en-US" baseline="0" dirty="0" smtClean="0"/>
              <a:t>“:http://www.nature.com/articles/srep15919/figures/4</a:t>
            </a:r>
          </a:p>
          <a:p>
            <a:endParaRPr lang="en-US" baseline="0" dirty="0" smtClean="0"/>
          </a:p>
          <a:p>
            <a:pPr marL="171450" indent="-171450">
              <a:buFont typeface="Arial" panose="020B0604020202020204" pitchFamily="34" charset="0"/>
              <a:buChar char="•"/>
            </a:pPr>
            <a:r>
              <a:rPr lang="en-US" dirty="0" smtClean="0"/>
              <a:t>NDII</a:t>
            </a:r>
            <a:r>
              <a:rPr lang="en-US" baseline="0" dirty="0" smtClean="0"/>
              <a:t> (or Normalized Difference Infrared Index) was used because it can be used as a good proxy for vegetative moisture</a:t>
            </a:r>
          </a:p>
          <a:p>
            <a:pPr marL="628650" lvl="1" indent="-171450">
              <a:buFont typeface="Arial" panose="020B0604020202020204" pitchFamily="34" charset="0"/>
              <a:buChar char="•"/>
            </a:pPr>
            <a:r>
              <a:rPr lang="en-US" baseline="0" dirty="0" smtClean="0"/>
              <a:t>As seen in the maps: green representing more moist vegetation and red representing dryer vegetation</a:t>
            </a:r>
          </a:p>
          <a:p>
            <a:pPr marL="171450" indent="-171450">
              <a:buFont typeface="Arial" panose="020B0604020202020204" pitchFamily="34" charset="0"/>
              <a:buChar char="•"/>
            </a:pPr>
            <a:r>
              <a:rPr lang="en-US" baseline="0" dirty="0" smtClean="0"/>
              <a:t>SWIR (Shortwave Infrared) is very responsive to moisture </a:t>
            </a:r>
          </a:p>
          <a:p>
            <a:pPr marL="171450" indent="-171450">
              <a:buFont typeface="Arial" panose="020B0604020202020204" pitchFamily="34" charset="0"/>
              <a:buChar char="•"/>
            </a:pPr>
            <a:r>
              <a:rPr lang="en-US" baseline="0" dirty="0" smtClean="0"/>
              <a:t>(Animation) as seen in this graph from Kim et. al. (2015) showcasing SWIR images of leaves at various stages of drying</a:t>
            </a:r>
          </a:p>
          <a:p>
            <a:pPr marL="171450" indent="-171450">
              <a:buFont typeface="Arial" panose="020B0604020202020204" pitchFamily="34" charset="0"/>
              <a:buChar char="•"/>
            </a:pPr>
            <a:r>
              <a:rPr lang="en-US" baseline="0" dirty="0" smtClean="0"/>
              <a:t>(reverse animation) after calculating the NDII our team performed two calculations to include in our matrix</a:t>
            </a:r>
          </a:p>
          <a:p>
            <a:pPr marL="171450" indent="-171450">
              <a:buFont typeface="Arial" panose="020B0604020202020204" pitchFamily="34" charset="0"/>
              <a:buChar char="•"/>
            </a:pPr>
            <a:r>
              <a:rPr lang="en-US" baseline="0" dirty="0" smtClean="0"/>
              <a:t>WE calculated the difference from a 10-year average to see what areas were wetter and dryer than the average</a:t>
            </a:r>
          </a:p>
          <a:p>
            <a:pPr marL="171450" indent="-171450">
              <a:buFont typeface="Arial" panose="020B0604020202020204" pitchFamily="34" charset="0"/>
              <a:buChar char="•"/>
            </a:pPr>
            <a:r>
              <a:rPr lang="en-US" baseline="0" dirty="0" smtClean="0"/>
              <a:t>We also calculated the difference from image to image to see if vegetation has gotten dyer/wetter beyond the 10-year average</a:t>
            </a:r>
          </a:p>
          <a:p>
            <a:pPr marL="171450" indent="-171450">
              <a:buFont typeface="Arial" panose="020B0604020202020204" pitchFamily="34" charset="0"/>
              <a:buChar char="•"/>
            </a:pPr>
            <a:r>
              <a:rPr lang="en-US" baseline="0" dirty="0" smtClean="0"/>
              <a:t>Both calculations contribute to the matrix and can balance each other out if need be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30064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a:t>
            </a:r>
            <a:r>
              <a:rPr lang="en-US" baseline="0" dirty="0" smtClean="0"/>
              <a:t>Right: National Weather Service – Aberdeen/Rapid City/Sioux Falls, SD | provided by partners</a:t>
            </a:r>
          </a:p>
          <a:p>
            <a:r>
              <a:rPr lang="en-US" baseline="0" dirty="0" smtClean="0"/>
              <a:t>	Left: Image created by team</a:t>
            </a:r>
          </a:p>
          <a:p>
            <a:endParaRPr lang="en-US" dirty="0" smtClean="0"/>
          </a:p>
          <a:p>
            <a:endParaRPr lang="en-US" dirty="0" smtClean="0"/>
          </a:p>
          <a:p>
            <a:r>
              <a:rPr lang="en-US" dirty="0" smtClean="0"/>
              <a:t>Comparison between different</a:t>
            </a:r>
            <a:r>
              <a:rPr lang="en-US" baseline="0" dirty="0" smtClean="0"/>
              <a:t> weights and fire danger maps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009733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
        <p:nvSpPr>
          <p:cNvPr id="1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7"/>
            <a:ext cx="1236519" cy="1236519"/>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31477333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64" r:id="rId8"/>
    <p:sldLayoutId id="2147483665" r:id="rId9"/>
    <p:sldLayoutId id="214748366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4.jp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5.wdp"/><Relationship Id="rId3"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30.png"/><Relationship Id="rId17"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image" Target="../media/image26.jpeg"/><Relationship Id="rId15" Type="http://schemas.microsoft.com/office/2007/relationships/hdphoto" Target="../media/hdphoto6.wdp"/><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3.wdp"/><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38.jpe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34.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703" t="4438" r="17240" b="8193"/>
          <a:stretch/>
        </p:blipFill>
        <p:spPr>
          <a:xfrm>
            <a:off x="3106978" y="197859"/>
            <a:ext cx="4800638" cy="361311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66" y="-22618"/>
            <a:ext cx="8134274" cy="6927575"/>
          </a:xfrm>
          <a:prstGeom prst="rect">
            <a:avLst/>
          </a:prstGeom>
          <a:effectLst>
            <a:outerShdw blurRad="50800" dist="50800" dir="5400000" algn="ctr" rotWithShape="0">
              <a:srgbClr val="000000"/>
            </a:outerShdw>
          </a:effectLst>
        </p:spPr>
      </p:pic>
      <p:sp>
        <p:nvSpPr>
          <p:cNvPr id="18" name="Text Placeholder 18"/>
          <p:cNvSpPr txBox="1">
            <a:spLocks/>
          </p:cNvSpPr>
          <p:nvPr/>
        </p:nvSpPr>
        <p:spPr>
          <a:xfrm>
            <a:off x="8416031" y="3136820"/>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Kathy Dooley</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3679879"/>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Ben House III</a:t>
            </a:r>
            <a:endParaRPr lang="en-US" dirty="0">
              <a:solidFill>
                <a:schemeClr val="bg2">
                  <a:lumMod val="50000"/>
                </a:schemeClr>
              </a:solidFill>
              <a:latin typeface="Century Gothic" panose="020B0502020202020204" pitchFamily="34" charset="0"/>
            </a:endParaRPr>
          </a:p>
        </p:txBody>
      </p:sp>
      <p:sp>
        <p:nvSpPr>
          <p:cNvPr id="20" name="Text Placeholder 20"/>
          <p:cNvSpPr txBox="1">
            <a:spLocks/>
          </p:cNvSpPr>
          <p:nvPr/>
        </p:nvSpPr>
        <p:spPr>
          <a:xfrm>
            <a:off x="8416031" y="4208757"/>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Alec Courtright</a:t>
            </a:r>
            <a:endParaRPr lang="en-US" dirty="0">
              <a:solidFill>
                <a:schemeClr val="bg2">
                  <a:lumMod val="50000"/>
                </a:schemeClr>
              </a:solidFill>
              <a:latin typeface="Century Gothic" panose="020B0502020202020204" pitchFamily="34" charset="0"/>
            </a:endParaRPr>
          </a:p>
        </p:txBody>
      </p:sp>
      <p:sp>
        <p:nvSpPr>
          <p:cNvPr id="14" name="TextBox 13"/>
          <p:cNvSpPr txBox="1"/>
          <p:nvPr/>
        </p:nvSpPr>
        <p:spPr>
          <a:xfrm>
            <a:off x="849148" y="3441170"/>
            <a:ext cx="5982662"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Missouri River Climate II</a:t>
            </a:r>
            <a:endParaRPr lang="en-US" sz="2800" dirty="0"/>
          </a:p>
        </p:txBody>
      </p:sp>
      <p:sp>
        <p:nvSpPr>
          <p:cNvPr id="15" name="Title 16"/>
          <p:cNvSpPr txBox="1">
            <a:spLocks/>
          </p:cNvSpPr>
          <p:nvPr/>
        </p:nvSpPr>
        <p:spPr>
          <a:xfrm>
            <a:off x="977431" y="3964390"/>
            <a:ext cx="5726097" cy="98135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Utilizing NASA Earth Observations and NOAA Climate Data Records to Produce Climate Indicators for Wildland Fire</a:t>
            </a:r>
            <a:endParaRPr lang="en-US" sz="2400" dirty="0">
              <a:solidFill>
                <a:schemeClr val="bg1"/>
              </a:solidFill>
              <a:latin typeface="Century Gothic" panose="020B0502020202020204" pitchFamily="34" charset="0"/>
            </a:endParaRPr>
          </a:p>
        </p:txBody>
      </p:sp>
      <p:sp>
        <p:nvSpPr>
          <p:cNvPr id="16" name="Text Placeholder 17"/>
          <p:cNvSpPr txBox="1">
            <a:spLocks/>
          </p:cNvSpPr>
          <p:nvPr/>
        </p:nvSpPr>
        <p:spPr>
          <a:xfrm>
            <a:off x="8416031" y="2159005"/>
            <a:ext cx="3204840"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Kimberly Berry (Project Lead)</a:t>
            </a:r>
            <a:endParaRPr lang="en-US" sz="2400" dirty="0">
              <a:solidFill>
                <a:schemeClr val="bg2">
                  <a:lumMod val="50000"/>
                </a:schemeClr>
              </a:solidFill>
              <a:latin typeface="Century Gothic" panose="020B0502020202020204" pitchFamily="34" charset="0"/>
            </a:endParaRPr>
          </a:p>
        </p:txBody>
      </p:sp>
      <p:sp>
        <p:nvSpPr>
          <p:cNvPr id="13" name="TextBox 12"/>
          <p:cNvSpPr txBox="1"/>
          <p:nvPr/>
        </p:nvSpPr>
        <p:spPr>
          <a:xfrm>
            <a:off x="7715174" y="5827689"/>
            <a:ext cx="3135869" cy="877163"/>
          </a:xfrm>
          <a:prstGeom prst="rect">
            <a:avLst/>
          </a:prstGeom>
          <a:noFill/>
        </p:spPr>
        <p:txBody>
          <a:bodyPr wrap="square" rtlCol="0">
            <a:spAutoFit/>
          </a:bodyPr>
          <a:lstStyle/>
          <a:p>
            <a:pPr algn="r"/>
            <a:r>
              <a:rPr lang="en-US" sz="1400" b="1" dirty="0" smtClean="0"/>
              <a:t>NOAA National Centers for Environmental Information</a:t>
            </a:r>
            <a:endParaRPr lang="en-US" sz="1400" b="1" dirty="0"/>
          </a:p>
          <a:p>
            <a:pPr algn="r"/>
            <a:endParaRPr lang="en-US" sz="900" b="1" dirty="0" smtClean="0"/>
          </a:p>
          <a:p>
            <a:pPr algn="r"/>
            <a:r>
              <a:rPr lang="en-US" sz="1400" i="1" dirty="0" smtClean="0"/>
              <a:t>2017 Spring</a:t>
            </a:r>
            <a:endParaRPr lang="en-US" sz="1400" i="1"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4393" y="5827689"/>
            <a:ext cx="768219" cy="768219"/>
          </a:xfrm>
          <a:prstGeom prst="rect">
            <a:avLst/>
          </a:prstGeom>
        </p:spPr>
      </p:pic>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883292" y="50371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Errors &amp; Uncertainties</a:t>
            </a:r>
            <a:endParaRPr lang="en-US" sz="4000" dirty="0">
              <a:solidFill>
                <a:schemeClr val="bg1"/>
              </a:solidFill>
              <a:latin typeface="Century Gothic" panose="020B0502020202020204" pitchFamily="34" charset="0"/>
            </a:endParaRPr>
          </a:p>
        </p:txBody>
      </p:sp>
      <p:sp>
        <p:nvSpPr>
          <p:cNvPr id="8" name="TextBox 7"/>
          <p:cNvSpPr txBox="1"/>
          <p:nvPr/>
        </p:nvSpPr>
        <p:spPr>
          <a:xfrm>
            <a:off x="437322" y="2586630"/>
            <a:ext cx="5655365" cy="3570208"/>
          </a:xfrm>
          <a:prstGeom prst="rect">
            <a:avLst/>
          </a:prstGeom>
          <a:noFill/>
        </p:spPr>
        <p:txBody>
          <a:bodyPr wrap="square" rtlCol="0">
            <a:spAutoFit/>
          </a:bodyPr>
          <a:lstStyle/>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Thresholds of variables</a:t>
            </a:r>
          </a:p>
          <a:p>
            <a:pPr marL="342900" indent="-342900">
              <a:spcBef>
                <a:spcPts val="200"/>
              </a:spcBef>
              <a:buClr>
                <a:srgbClr val="EAA24A"/>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NDII &amp; NDSI – MODIS temporal resolution</a:t>
            </a:r>
          </a:p>
          <a:p>
            <a:pPr marL="342900" indent="-342900">
              <a:spcBef>
                <a:spcPts val="200"/>
              </a:spcBef>
              <a:buClr>
                <a:srgbClr val="EAA24A"/>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NDII </a:t>
            </a:r>
            <a:r>
              <a:rPr lang="mr-IN" sz="2400" dirty="0" smtClean="0">
                <a:solidFill>
                  <a:schemeClr val="bg2">
                    <a:lumMod val="50000"/>
                  </a:schemeClr>
                </a:solidFill>
              </a:rPr>
              <a:t>–</a:t>
            </a:r>
            <a:r>
              <a:rPr lang="en-US" sz="2400" dirty="0" smtClean="0">
                <a:solidFill>
                  <a:schemeClr val="bg2">
                    <a:lumMod val="50000"/>
                  </a:schemeClr>
                </a:solidFill>
              </a:rPr>
              <a:t> appropriate cured fuels proxy </a:t>
            </a:r>
          </a:p>
          <a:p>
            <a:pPr marL="342900" indent="-342900">
              <a:spcBef>
                <a:spcPts val="200"/>
              </a:spcBef>
              <a:buClr>
                <a:srgbClr val="EAA24A"/>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Partner weight preference </a:t>
            </a:r>
          </a:p>
        </p:txBody>
      </p:sp>
      <p:sp>
        <p:nvSpPr>
          <p:cNvPr id="9" name="TextBox 8"/>
          <p:cNvSpPr txBox="1"/>
          <p:nvPr/>
        </p:nvSpPr>
        <p:spPr>
          <a:xfrm>
            <a:off x="6438899" y="2586630"/>
            <a:ext cx="5317435" cy="4673074"/>
          </a:xfrm>
          <a:prstGeom prst="rect">
            <a:avLst/>
          </a:prstGeom>
          <a:noFill/>
        </p:spPr>
        <p:txBody>
          <a:bodyPr wrap="square" rtlCol="0">
            <a:spAutoFit/>
          </a:bodyPr>
          <a:lstStyle/>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Long term support of GEE</a:t>
            </a:r>
          </a:p>
          <a:p>
            <a:pPr marL="342900" indent="-342900">
              <a:spcBef>
                <a:spcPts val="200"/>
              </a:spcBef>
              <a:buClr>
                <a:srgbClr val="EAA24A"/>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Linear interpolation of historical temperature data</a:t>
            </a:r>
          </a:p>
          <a:p>
            <a:pPr marL="342900" indent="-342900">
              <a:spcBef>
                <a:spcPts val="200"/>
              </a:spcBef>
              <a:buClr>
                <a:srgbClr val="EAA24A"/>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Variations in temporal resolution of datasets</a:t>
            </a:r>
          </a:p>
          <a:p>
            <a:pPr marL="342900" indent="-342900">
              <a:spcBef>
                <a:spcPts val="200"/>
              </a:spcBef>
              <a:buClr>
                <a:srgbClr val="EAA24A"/>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PDSI </a:t>
            </a:r>
            <a:r>
              <a:rPr lang="mr-IN" sz="2400" dirty="0" smtClean="0">
                <a:solidFill>
                  <a:schemeClr val="bg2">
                    <a:lumMod val="50000"/>
                  </a:schemeClr>
                </a:solidFill>
              </a:rPr>
              <a:t>–</a:t>
            </a:r>
            <a:r>
              <a:rPr lang="en-US" sz="2400" dirty="0" smtClean="0">
                <a:solidFill>
                  <a:schemeClr val="bg2">
                    <a:lumMod val="50000"/>
                  </a:schemeClr>
                </a:solidFill>
              </a:rPr>
              <a:t> appropriate drought proxy</a:t>
            </a:r>
          </a:p>
          <a:p>
            <a:pPr marL="342900" indent="-342900">
              <a:spcBef>
                <a:spcPts val="200"/>
              </a:spcBef>
              <a:buClr>
                <a:srgbClr val="EAA24A"/>
              </a:buClr>
              <a:buFont typeface="Webdings" panose="05030102010509060703" pitchFamily="18" charset="2"/>
              <a:buChar char="4"/>
            </a:pPr>
            <a:endParaRPr lang="en-US" sz="2800" dirty="0" smtClean="0">
              <a:solidFill>
                <a:schemeClr val="bg2">
                  <a:lumMod val="50000"/>
                </a:schemeClr>
              </a:solidFill>
            </a:endParaRPr>
          </a:p>
          <a:p>
            <a:endParaRPr lang="en-US" dirty="0"/>
          </a:p>
        </p:txBody>
      </p:sp>
      <p:cxnSp>
        <p:nvCxnSpPr>
          <p:cNvPr id="11" name="Straight Connector 10"/>
          <p:cNvCxnSpPr/>
          <p:nvPr/>
        </p:nvCxnSpPr>
        <p:spPr>
          <a:xfrm>
            <a:off x="6092687" y="1620078"/>
            <a:ext cx="0" cy="4790661"/>
          </a:xfrm>
          <a:prstGeom prst="line">
            <a:avLst/>
          </a:prstGeom>
        </p:spPr>
        <p:style>
          <a:lnRef idx="3">
            <a:schemeClr val="accent3"/>
          </a:lnRef>
          <a:fillRef idx="0">
            <a:schemeClr val="accent3"/>
          </a:fillRef>
          <a:effectRef idx="2">
            <a:schemeClr val="accent3"/>
          </a:effectRef>
          <a:fontRef idx="minor">
            <a:schemeClr val="tx1"/>
          </a:fontRef>
        </p:style>
      </p:cxnSp>
      <p:sp>
        <p:nvSpPr>
          <p:cNvPr id="12" name="TextBox 11"/>
          <p:cNvSpPr txBox="1"/>
          <p:nvPr/>
        </p:nvSpPr>
        <p:spPr>
          <a:xfrm>
            <a:off x="675861" y="1818861"/>
            <a:ext cx="4373217" cy="523220"/>
          </a:xfrm>
          <a:prstGeom prst="rect">
            <a:avLst/>
          </a:prstGeom>
          <a:noFill/>
        </p:spPr>
        <p:txBody>
          <a:bodyPr wrap="square" rtlCol="0">
            <a:spAutoFit/>
          </a:bodyPr>
          <a:lstStyle/>
          <a:p>
            <a:pPr algn="ctr"/>
            <a:r>
              <a:rPr lang="en-US" sz="2800" b="1" dirty="0" smtClean="0">
                <a:solidFill>
                  <a:srgbClr val="DC7D0A"/>
                </a:solidFill>
              </a:rPr>
              <a:t>Assumptions and Errors</a:t>
            </a:r>
            <a:endParaRPr lang="en-US" sz="2800" b="1" dirty="0">
              <a:solidFill>
                <a:srgbClr val="DC7D0A"/>
              </a:solidFill>
            </a:endParaRPr>
          </a:p>
        </p:txBody>
      </p:sp>
      <p:sp>
        <p:nvSpPr>
          <p:cNvPr id="13" name="TextBox 12"/>
          <p:cNvSpPr txBox="1"/>
          <p:nvPr/>
        </p:nvSpPr>
        <p:spPr>
          <a:xfrm>
            <a:off x="6911007" y="1818861"/>
            <a:ext cx="4373217" cy="523220"/>
          </a:xfrm>
          <a:prstGeom prst="rect">
            <a:avLst/>
          </a:prstGeom>
          <a:noFill/>
        </p:spPr>
        <p:txBody>
          <a:bodyPr wrap="square" rtlCol="0">
            <a:spAutoFit/>
          </a:bodyPr>
          <a:lstStyle/>
          <a:p>
            <a:pPr algn="ctr"/>
            <a:r>
              <a:rPr lang="en-US" sz="2800" b="1" dirty="0" smtClean="0">
                <a:solidFill>
                  <a:srgbClr val="DC7D0A"/>
                </a:solidFill>
              </a:rPr>
              <a:t>Uncertainties</a:t>
            </a:r>
            <a:endParaRPr lang="en-US" sz="2800" b="1" dirty="0">
              <a:solidFill>
                <a:srgbClr val="DC7D0A"/>
              </a:solidFill>
            </a:endParaRPr>
          </a:p>
        </p:txBody>
      </p:sp>
    </p:spTree>
    <p:extLst>
      <p:ext uri="{BB962C8B-B14F-4D97-AF65-F5344CB8AC3E}">
        <p14:creationId xmlns:p14="http://schemas.microsoft.com/office/powerpoint/2010/main" val="3738750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05366" y="49308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 -</a:t>
            </a:r>
            <a:r>
              <a:rPr lang="en-US" sz="4000" dirty="0">
                <a:solidFill>
                  <a:schemeClr val="bg1"/>
                </a:solidFill>
                <a:latin typeface="Century Gothic" panose="020B0502020202020204" pitchFamily="34" charset="0"/>
              </a:rPr>
              <a:t> </a:t>
            </a:r>
            <a:r>
              <a:rPr lang="en-US" sz="4000" dirty="0" smtClean="0">
                <a:solidFill>
                  <a:schemeClr val="bg1"/>
                </a:solidFill>
                <a:latin typeface="Century Gothic" panose="020B0502020202020204" pitchFamily="34" charset="0"/>
              </a:rPr>
              <a:t>Use Cases</a:t>
            </a:r>
            <a:endParaRPr lang="en-US" sz="4000"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39" y="2198769"/>
            <a:ext cx="5007142" cy="3505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239" y="2198769"/>
            <a:ext cx="6368716" cy="3582403"/>
          </a:xfrm>
          <a:prstGeom prst="rect">
            <a:avLst/>
          </a:prstGeom>
        </p:spPr>
      </p:pic>
      <p:sp>
        <p:nvSpPr>
          <p:cNvPr id="7" name="TextBox 6"/>
          <p:cNvSpPr txBox="1"/>
          <p:nvPr/>
        </p:nvSpPr>
        <p:spPr>
          <a:xfrm>
            <a:off x="240632" y="1299411"/>
            <a:ext cx="3525252" cy="400110"/>
          </a:xfrm>
          <a:prstGeom prst="rect">
            <a:avLst/>
          </a:prstGeom>
          <a:noFill/>
        </p:spPr>
        <p:txBody>
          <a:bodyPr wrap="square" rtlCol="0">
            <a:spAutoFit/>
          </a:bodyPr>
          <a:lstStyle/>
          <a:p>
            <a:r>
              <a:rPr lang="en-US" sz="2000" u="sng" dirty="0" smtClean="0">
                <a:solidFill>
                  <a:schemeClr val="bg2">
                    <a:lumMod val="25000"/>
                  </a:schemeClr>
                </a:solidFill>
              </a:rPr>
              <a:t>Current Methods</a:t>
            </a:r>
            <a:endParaRPr lang="en-US" sz="2000" u="sng" dirty="0">
              <a:solidFill>
                <a:schemeClr val="bg2">
                  <a:lumMod val="25000"/>
                </a:schemeClr>
              </a:solidFill>
            </a:endParaRPr>
          </a:p>
        </p:txBody>
      </p:sp>
      <p:sp>
        <p:nvSpPr>
          <p:cNvPr id="13" name="TextBox 12"/>
          <p:cNvSpPr txBox="1"/>
          <p:nvPr/>
        </p:nvSpPr>
        <p:spPr>
          <a:xfrm>
            <a:off x="340445" y="5895583"/>
            <a:ext cx="4860758" cy="1041311"/>
          </a:xfrm>
          <a:prstGeom prst="rect">
            <a:avLst/>
          </a:prstGeom>
          <a:noFill/>
        </p:spPr>
        <p:txBody>
          <a:bodyPr wrap="square" rtlCol="0">
            <a:spAutoFit/>
          </a:bodyPr>
          <a:lstStyle/>
          <a:p>
            <a:pPr marL="342900" indent="-342900">
              <a:spcBef>
                <a:spcPts val="200"/>
              </a:spcBef>
              <a:buClr>
                <a:srgbClr val="EAA24A"/>
              </a:buClr>
              <a:buFont typeface="Webdings" panose="05030102010509060703" pitchFamily="18" charset="2"/>
              <a:buChar char="4"/>
            </a:pPr>
            <a:r>
              <a:rPr lang="en-US" sz="2000" dirty="0">
                <a:solidFill>
                  <a:schemeClr val="bg2">
                    <a:lumMod val="50000"/>
                  </a:schemeClr>
                </a:solidFill>
              </a:rPr>
              <a:t>NWS Fire Danger = County Level</a:t>
            </a: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Tribal </a:t>
            </a:r>
            <a:r>
              <a:rPr lang="en-US" sz="2000" dirty="0">
                <a:solidFill>
                  <a:schemeClr val="bg2">
                    <a:lumMod val="50000"/>
                  </a:schemeClr>
                </a:solidFill>
              </a:rPr>
              <a:t>lands not </a:t>
            </a:r>
            <a:r>
              <a:rPr lang="en-US" sz="2000" dirty="0" smtClean="0">
                <a:solidFill>
                  <a:schemeClr val="bg2">
                    <a:lumMod val="50000"/>
                  </a:schemeClr>
                </a:solidFill>
              </a:rPr>
              <a:t>identified</a:t>
            </a:r>
            <a:endParaRPr lang="en-US" sz="2000" dirty="0">
              <a:solidFill>
                <a:schemeClr val="bg2">
                  <a:lumMod val="50000"/>
                </a:schemeClr>
              </a:solidFill>
            </a:endParaRPr>
          </a:p>
          <a:p>
            <a:pPr algn="ctr"/>
            <a:endParaRPr lang="en-US" sz="2000" dirty="0"/>
          </a:p>
        </p:txBody>
      </p:sp>
      <p:sp>
        <p:nvSpPr>
          <p:cNvPr id="14" name="TextBox 13"/>
          <p:cNvSpPr txBox="1"/>
          <p:nvPr/>
        </p:nvSpPr>
        <p:spPr>
          <a:xfrm>
            <a:off x="5522494" y="5895582"/>
            <a:ext cx="6472877" cy="1041311"/>
          </a:xfrm>
          <a:prstGeom prst="rect">
            <a:avLst/>
          </a:prstGeom>
          <a:noFill/>
        </p:spPr>
        <p:txBody>
          <a:bodyPr wrap="square" rtlCol="0">
            <a:spAutoFit/>
          </a:bodyPr>
          <a:lstStyle/>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Visual Observations = cured fuel assessments</a:t>
            </a:r>
            <a:endParaRPr lang="en-US" sz="20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Only during extreme risks</a:t>
            </a:r>
            <a:endParaRPr lang="en-US" sz="2000" dirty="0">
              <a:solidFill>
                <a:schemeClr val="bg2">
                  <a:lumMod val="50000"/>
                </a:schemeClr>
              </a:solidFill>
            </a:endParaRPr>
          </a:p>
          <a:p>
            <a:pPr algn="ctr"/>
            <a:endParaRPr lang="en-US" sz="2000" dirty="0"/>
          </a:p>
        </p:txBody>
      </p:sp>
      <p:sp>
        <p:nvSpPr>
          <p:cNvPr id="9" name="Text Placeholder 7"/>
          <p:cNvSpPr>
            <a:spLocks noGrp="1"/>
          </p:cNvSpPr>
          <p:nvPr>
            <p:ph type="body" sz="quarter" idx="13"/>
          </p:nvPr>
        </p:nvSpPr>
        <p:spPr>
          <a:xfrm>
            <a:off x="5382239" y="5458724"/>
            <a:ext cx="3060192" cy="274320"/>
          </a:xfrm>
        </p:spPr>
        <p:txBody>
          <a:bodyPr>
            <a:normAutofit/>
          </a:bodyPr>
          <a:lstStyle/>
          <a:p>
            <a:r>
              <a:rPr lang="en-US" dirty="0" smtClean="0">
                <a:solidFill>
                  <a:schemeClr val="bg2">
                    <a:lumMod val="25000"/>
                  </a:schemeClr>
                </a:solidFill>
              </a:rPr>
              <a:t>Image Credit: David Martin</a:t>
            </a:r>
            <a:endParaRPr lang="en-US" dirty="0">
              <a:solidFill>
                <a:schemeClr val="bg2">
                  <a:lumMod val="25000"/>
                </a:schemeClr>
              </a:solidFill>
            </a:endParaRPr>
          </a:p>
        </p:txBody>
      </p:sp>
    </p:spTree>
    <p:extLst>
      <p:ext uri="{BB962C8B-B14F-4D97-AF65-F5344CB8AC3E}">
        <p14:creationId xmlns:p14="http://schemas.microsoft.com/office/powerpoint/2010/main" val="80741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05366" y="49308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 -</a:t>
            </a:r>
            <a:r>
              <a:rPr lang="en-US" sz="4000" dirty="0">
                <a:solidFill>
                  <a:schemeClr val="bg1"/>
                </a:solidFill>
                <a:latin typeface="Century Gothic" panose="020B0502020202020204" pitchFamily="34" charset="0"/>
              </a:rPr>
              <a:t> </a:t>
            </a:r>
            <a:r>
              <a:rPr lang="en-US" sz="4000" dirty="0" smtClean="0">
                <a:solidFill>
                  <a:schemeClr val="bg1"/>
                </a:solidFill>
                <a:latin typeface="Century Gothic" panose="020B0502020202020204" pitchFamily="34" charset="0"/>
              </a:rPr>
              <a:t>Use Cases</a:t>
            </a:r>
            <a:endParaRPr lang="en-US" sz="4000" dirty="0">
              <a:solidFill>
                <a:schemeClr val="bg1"/>
              </a:solidFill>
              <a:latin typeface="Century Gothic" panose="020B0502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747" y="7128709"/>
            <a:ext cx="7427495" cy="4177966"/>
          </a:xfrm>
          <a:prstGeom prst="rect">
            <a:avLst/>
          </a:prstGeom>
        </p:spPr>
      </p:pic>
      <p:sp>
        <p:nvSpPr>
          <p:cNvPr id="7" name="TextBox 6"/>
          <p:cNvSpPr txBox="1"/>
          <p:nvPr/>
        </p:nvSpPr>
        <p:spPr>
          <a:xfrm>
            <a:off x="240632" y="1299411"/>
            <a:ext cx="3525252" cy="400110"/>
          </a:xfrm>
          <a:prstGeom prst="rect">
            <a:avLst/>
          </a:prstGeom>
          <a:noFill/>
        </p:spPr>
        <p:txBody>
          <a:bodyPr wrap="square" rtlCol="0">
            <a:spAutoFit/>
          </a:bodyPr>
          <a:lstStyle/>
          <a:p>
            <a:r>
              <a:rPr lang="en-US" sz="2000" u="sng" dirty="0" smtClean="0">
                <a:solidFill>
                  <a:schemeClr val="bg2">
                    <a:lumMod val="25000"/>
                  </a:schemeClr>
                </a:solidFill>
              </a:rPr>
              <a:t>Improved Methods</a:t>
            </a:r>
            <a:endParaRPr lang="en-US" sz="2000" u="sng" dirty="0">
              <a:solidFill>
                <a:schemeClr val="bg2">
                  <a:lumMod val="25000"/>
                </a:schemeClr>
              </a:solidFill>
            </a:endParaRPr>
          </a:p>
        </p:txBody>
      </p:sp>
      <p:sp>
        <p:nvSpPr>
          <p:cNvPr id="13" name="TextBox 12"/>
          <p:cNvSpPr txBox="1"/>
          <p:nvPr/>
        </p:nvSpPr>
        <p:spPr>
          <a:xfrm>
            <a:off x="340445" y="5895583"/>
            <a:ext cx="4860758" cy="1041311"/>
          </a:xfrm>
          <a:prstGeom prst="rect">
            <a:avLst/>
          </a:prstGeom>
          <a:noFill/>
        </p:spPr>
        <p:txBody>
          <a:bodyPr wrap="square" rtlCol="0">
            <a:spAutoFit/>
          </a:bodyPr>
          <a:lstStyle/>
          <a:p>
            <a:pPr marL="342900" indent="-342900">
              <a:spcBef>
                <a:spcPts val="200"/>
              </a:spcBef>
              <a:buClr>
                <a:srgbClr val="EAA24A"/>
              </a:buClr>
              <a:buFont typeface="Webdings" panose="05030102010509060703" pitchFamily="18" charset="2"/>
              <a:buChar char="4"/>
            </a:pPr>
            <a:r>
              <a:rPr lang="en-US" sz="2000" dirty="0">
                <a:solidFill>
                  <a:schemeClr val="bg2">
                    <a:lumMod val="50000"/>
                  </a:schemeClr>
                </a:solidFill>
              </a:rPr>
              <a:t>NWS Fire Danger = County Level</a:t>
            </a: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Tribal </a:t>
            </a:r>
            <a:r>
              <a:rPr lang="en-US" sz="2000" dirty="0">
                <a:solidFill>
                  <a:schemeClr val="bg2">
                    <a:lumMod val="50000"/>
                  </a:schemeClr>
                </a:solidFill>
              </a:rPr>
              <a:t>lands not </a:t>
            </a:r>
            <a:r>
              <a:rPr lang="en-US" sz="2000" dirty="0" smtClean="0">
                <a:solidFill>
                  <a:schemeClr val="bg2">
                    <a:lumMod val="50000"/>
                  </a:schemeClr>
                </a:solidFill>
              </a:rPr>
              <a:t>identified</a:t>
            </a:r>
            <a:endParaRPr lang="en-US" sz="2000" dirty="0">
              <a:solidFill>
                <a:schemeClr val="bg2">
                  <a:lumMod val="50000"/>
                </a:schemeClr>
              </a:solidFill>
            </a:endParaRPr>
          </a:p>
          <a:p>
            <a:pPr algn="ctr"/>
            <a:endParaRPr lang="en-US" sz="2000" dirty="0"/>
          </a:p>
        </p:txBody>
      </p:sp>
      <p:sp>
        <p:nvSpPr>
          <p:cNvPr id="14" name="TextBox 13"/>
          <p:cNvSpPr txBox="1"/>
          <p:nvPr/>
        </p:nvSpPr>
        <p:spPr>
          <a:xfrm>
            <a:off x="5522494" y="5895582"/>
            <a:ext cx="6472877" cy="1041311"/>
          </a:xfrm>
          <a:prstGeom prst="rect">
            <a:avLst/>
          </a:prstGeom>
          <a:noFill/>
        </p:spPr>
        <p:txBody>
          <a:bodyPr wrap="square" rtlCol="0">
            <a:spAutoFit/>
          </a:bodyPr>
          <a:lstStyle/>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Fire potential = 11 km throughout MRB</a:t>
            </a:r>
            <a:endParaRPr lang="en-US" sz="20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Weather Data updates hourly</a:t>
            </a:r>
            <a:endParaRPr lang="en-US" sz="2000" dirty="0">
              <a:solidFill>
                <a:schemeClr val="bg2">
                  <a:lumMod val="50000"/>
                </a:schemeClr>
              </a:solidFill>
            </a:endParaRPr>
          </a:p>
          <a:p>
            <a:pPr algn="ct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590" y="2117732"/>
            <a:ext cx="5292748" cy="326601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253" y="2014283"/>
            <a:ext cx="5007142" cy="35050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752" r="4271" b="9236"/>
          <a:stretch/>
        </p:blipFill>
        <p:spPr>
          <a:xfrm>
            <a:off x="102051" y="1943092"/>
            <a:ext cx="5337545" cy="3647381"/>
          </a:xfrm>
          <a:prstGeom prst="rect">
            <a:avLst/>
          </a:prstGeom>
        </p:spPr>
      </p:pic>
      <p:grpSp>
        <p:nvGrpSpPr>
          <p:cNvPr id="16" name="Group 15"/>
          <p:cNvGrpSpPr/>
          <p:nvPr/>
        </p:nvGrpSpPr>
        <p:grpSpPr>
          <a:xfrm>
            <a:off x="5006907" y="1679173"/>
            <a:ext cx="6431113" cy="4737064"/>
            <a:chOff x="5006907" y="1679173"/>
            <a:chExt cx="6431113" cy="4737064"/>
          </a:xfrm>
        </p:grpSpPr>
        <p:sp>
          <p:nvSpPr>
            <p:cNvPr id="11" name="Rectangle 10"/>
            <p:cNvSpPr/>
            <p:nvPr/>
          </p:nvSpPr>
          <p:spPr>
            <a:xfrm>
              <a:off x="5522494" y="1699521"/>
              <a:ext cx="5915526" cy="4196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974" b="99338" l="3415" r="99675"/>
                      </a14:imgEffect>
                    </a14:imgLayer>
                  </a14:imgProps>
                </a:ext>
                <a:ext uri="{28A0092B-C50C-407E-A947-70E740481C1C}">
                  <a14:useLocalDpi xmlns:a14="http://schemas.microsoft.com/office/drawing/2010/main" val="0"/>
                </a:ext>
              </a:extLst>
            </a:blip>
            <a:stretch>
              <a:fillRect/>
            </a:stretch>
          </p:blipFill>
          <p:spPr>
            <a:xfrm>
              <a:off x="5006907" y="1679173"/>
              <a:ext cx="6431113" cy="4737064"/>
            </a:xfrm>
            <a:prstGeom prst="rect">
              <a:avLst/>
            </a:prstGeom>
          </p:spPr>
        </p:pic>
      </p:grpSp>
      <p:sp>
        <p:nvSpPr>
          <p:cNvPr id="2" name="TextBox 1"/>
          <p:cNvSpPr txBox="1"/>
          <p:nvPr/>
        </p:nvSpPr>
        <p:spPr>
          <a:xfrm>
            <a:off x="9056302" y="1758426"/>
            <a:ext cx="2334126" cy="369332"/>
          </a:xfrm>
          <a:prstGeom prst="rect">
            <a:avLst/>
          </a:prstGeom>
          <a:noFill/>
        </p:spPr>
        <p:txBody>
          <a:bodyPr wrap="square" rtlCol="0">
            <a:spAutoFit/>
          </a:bodyPr>
          <a:lstStyle/>
          <a:p>
            <a:pPr algn="ctr"/>
            <a:r>
              <a:rPr lang="en-US" dirty="0" smtClean="0">
                <a:solidFill>
                  <a:schemeClr val="bg2">
                    <a:lumMod val="50000"/>
                  </a:schemeClr>
                </a:solidFill>
              </a:rPr>
              <a:t>March 23, 2017</a:t>
            </a:r>
            <a:endParaRPr lang="en-US" dirty="0">
              <a:solidFill>
                <a:schemeClr val="bg2">
                  <a:lumMod val="50000"/>
                </a:schemeClr>
              </a:solidFill>
            </a:endParaRPr>
          </a:p>
        </p:txBody>
      </p:sp>
      <p:sp>
        <p:nvSpPr>
          <p:cNvPr id="17" name="Text Placeholder 7"/>
          <p:cNvSpPr>
            <a:spLocks noGrp="1"/>
          </p:cNvSpPr>
          <p:nvPr>
            <p:ph type="body" sz="quarter" idx="13"/>
          </p:nvPr>
        </p:nvSpPr>
        <p:spPr>
          <a:xfrm>
            <a:off x="5915077" y="5566606"/>
            <a:ext cx="3060192" cy="274320"/>
          </a:xfrm>
        </p:spPr>
        <p:txBody>
          <a:bodyPr>
            <a:normAutofit/>
          </a:bodyPr>
          <a:lstStyle/>
          <a:p>
            <a:r>
              <a:rPr lang="en-US" dirty="0" smtClean="0">
                <a:solidFill>
                  <a:schemeClr val="bg2">
                    <a:lumMod val="50000"/>
                  </a:schemeClr>
                </a:solidFill>
              </a:rPr>
              <a:t>Image Credit: Team Members</a:t>
            </a:r>
            <a:endParaRPr lang="en-US" dirty="0">
              <a:solidFill>
                <a:schemeClr val="bg2">
                  <a:lumMod val="50000"/>
                </a:schemeClr>
              </a:solidFill>
            </a:endParaRPr>
          </a:p>
        </p:txBody>
      </p:sp>
      <p:sp>
        <p:nvSpPr>
          <p:cNvPr id="18" name="Text Placeholder 7"/>
          <p:cNvSpPr>
            <a:spLocks noGrp="1"/>
          </p:cNvSpPr>
          <p:nvPr>
            <p:ph type="body" sz="quarter" idx="13"/>
          </p:nvPr>
        </p:nvSpPr>
        <p:spPr>
          <a:xfrm>
            <a:off x="184355" y="5524504"/>
            <a:ext cx="3725908" cy="309540"/>
          </a:xfrm>
        </p:spPr>
        <p:txBody>
          <a:bodyPr>
            <a:normAutofit/>
          </a:bodyPr>
          <a:lstStyle/>
          <a:p>
            <a:r>
              <a:rPr lang="en-US" dirty="0" smtClean="0">
                <a:solidFill>
                  <a:schemeClr val="bg2">
                    <a:lumMod val="50000"/>
                  </a:schemeClr>
                </a:solidFill>
              </a:rPr>
              <a:t>Image Credit: National Weather Service, SD</a:t>
            </a:r>
            <a:endParaRPr lang="en-US" dirty="0">
              <a:solidFill>
                <a:schemeClr val="bg2">
                  <a:lumMod val="50000"/>
                </a:schemeClr>
              </a:solidFill>
            </a:endParaRPr>
          </a:p>
        </p:txBody>
      </p:sp>
    </p:spTree>
    <p:extLst>
      <p:ext uri="{BB962C8B-B14F-4D97-AF65-F5344CB8AC3E}">
        <p14:creationId xmlns:p14="http://schemas.microsoft.com/office/powerpoint/2010/main" val="20223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05366" y="49308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sp>
        <p:nvSpPr>
          <p:cNvPr id="9" name="Text Placeholder 4"/>
          <p:cNvSpPr>
            <a:spLocks noGrp="1"/>
          </p:cNvSpPr>
          <p:nvPr>
            <p:ph type="body" sz="quarter" idx="11"/>
          </p:nvPr>
        </p:nvSpPr>
        <p:spPr>
          <a:xfrm>
            <a:off x="255147" y="2375008"/>
            <a:ext cx="5266944" cy="2835267"/>
          </a:xfrm>
        </p:spPr>
        <p:txBody>
          <a:bodyPr>
            <a:normAutofit fontScale="92500"/>
          </a:bodyPr>
          <a:lstStyle/>
          <a:p>
            <a:pPr marL="342900" indent="-342900">
              <a:spcBef>
                <a:spcPts val="200"/>
              </a:spcBef>
              <a:buClr>
                <a:srgbClr val="EAA24A"/>
              </a:buClr>
              <a:buFont typeface="Webdings" panose="05030102010509060703" pitchFamily="18" charset="2"/>
              <a:buChar char="4"/>
            </a:pPr>
            <a:endParaRPr lang="en-US" sz="28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800" dirty="0" smtClean="0">
                <a:solidFill>
                  <a:schemeClr val="bg2">
                    <a:lumMod val="50000"/>
                  </a:schemeClr>
                </a:solidFill>
              </a:rPr>
              <a:t>Discern </a:t>
            </a:r>
            <a:r>
              <a:rPr lang="en-US" sz="2800" b="1" dirty="0" smtClean="0">
                <a:solidFill>
                  <a:schemeClr val="bg2">
                    <a:lumMod val="50000"/>
                  </a:schemeClr>
                </a:solidFill>
              </a:rPr>
              <a:t>spatial fire potential differences</a:t>
            </a:r>
          </a:p>
          <a:p>
            <a:pPr>
              <a:spcBef>
                <a:spcPts val="200"/>
              </a:spcBef>
              <a:buClr>
                <a:srgbClr val="EAA24A"/>
              </a:buClr>
            </a:pPr>
            <a:r>
              <a:rPr lang="en-US" sz="2800" dirty="0" smtClean="0">
                <a:solidFill>
                  <a:schemeClr val="bg2">
                    <a:lumMod val="50000"/>
                  </a:schemeClr>
                </a:solidFill>
              </a:rPr>
              <a:t> </a:t>
            </a:r>
          </a:p>
          <a:p>
            <a:pPr marL="342900" indent="-342900">
              <a:spcBef>
                <a:spcPts val="200"/>
              </a:spcBef>
              <a:buClr>
                <a:srgbClr val="EAA24A"/>
              </a:buClr>
              <a:buFont typeface="Webdings" panose="05030102010509060703" pitchFamily="18" charset="2"/>
              <a:buChar char="4"/>
            </a:pPr>
            <a:r>
              <a:rPr lang="en-US" sz="2800" dirty="0" smtClean="0">
                <a:solidFill>
                  <a:schemeClr val="bg2">
                    <a:lumMod val="50000"/>
                  </a:schemeClr>
                </a:solidFill>
              </a:rPr>
              <a:t>Better </a:t>
            </a:r>
            <a:r>
              <a:rPr lang="en-US" sz="2800" b="1" dirty="0" smtClean="0">
                <a:solidFill>
                  <a:schemeClr val="bg2">
                    <a:lumMod val="50000"/>
                  </a:schemeClr>
                </a:solidFill>
              </a:rPr>
              <a:t>allocation of resources</a:t>
            </a:r>
            <a:endParaRPr lang="en-US" sz="2800" b="1"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800" b="1"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800" b="1" dirty="0" smtClean="0">
                <a:solidFill>
                  <a:schemeClr val="bg2">
                    <a:lumMod val="50000"/>
                  </a:schemeClr>
                </a:solidFill>
              </a:rPr>
              <a:t>Foundational </a:t>
            </a:r>
            <a:r>
              <a:rPr lang="en-US" sz="2800" b="1" dirty="0">
                <a:solidFill>
                  <a:schemeClr val="bg2">
                    <a:lumMod val="50000"/>
                  </a:schemeClr>
                </a:solidFill>
              </a:rPr>
              <a:t>Tool</a:t>
            </a:r>
          </a:p>
          <a:p>
            <a:pPr marL="342900" indent="-342900">
              <a:spcBef>
                <a:spcPts val="200"/>
              </a:spcBef>
              <a:buClr>
                <a:srgbClr val="EAA24A"/>
              </a:buClr>
              <a:buFont typeface="Webdings" panose="05030102010509060703" pitchFamily="18" charset="2"/>
              <a:buChar char="4"/>
            </a:pPr>
            <a:endParaRPr lang="en-US" sz="2800" b="1" dirty="0">
              <a:solidFill>
                <a:schemeClr val="bg2">
                  <a:lumMod val="50000"/>
                </a:schemeClr>
              </a:solidFill>
            </a:endParaRPr>
          </a:p>
        </p:txBody>
      </p:sp>
      <p:sp>
        <p:nvSpPr>
          <p:cNvPr id="5" name="TextBox 4"/>
          <p:cNvSpPr txBox="1"/>
          <p:nvPr/>
        </p:nvSpPr>
        <p:spPr>
          <a:xfrm>
            <a:off x="7765452" y="5796850"/>
            <a:ext cx="1904999" cy="369332"/>
          </a:xfrm>
          <a:prstGeom prst="rect">
            <a:avLst/>
          </a:prstGeom>
          <a:noFill/>
        </p:spPr>
        <p:txBody>
          <a:bodyPr wrap="square" rtlCol="0">
            <a:spAutoFit/>
          </a:bodyPr>
          <a:lstStyle/>
          <a:p>
            <a:pPr algn="ctr"/>
            <a:r>
              <a:rPr lang="en-US" dirty="0" smtClean="0">
                <a:solidFill>
                  <a:schemeClr val="bg2">
                    <a:lumMod val="25000"/>
                  </a:schemeClr>
                </a:solidFill>
              </a:rPr>
              <a:t>Fire Potential </a:t>
            </a:r>
          </a:p>
        </p:txBody>
      </p:sp>
      <p:sp>
        <p:nvSpPr>
          <p:cNvPr id="8" name="Text Placeholder 7"/>
          <p:cNvSpPr>
            <a:spLocks noGrp="1"/>
          </p:cNvSpPr>
          <p:nvPr>
            <p:ph type="body" sz="quarter" idx="13"/>
          </p:nvPr>
        </p:nvSpPr>
        <p:spPr>
          <a:xfrm>
            <a:off x="9774437" y="6512154"/>
            <a:ext cx="3060192" cy="274320"/>
          </a:xfrm>
        </p:spPr>
        <p:txBody>
          <a:bodyPr>
            <a:normAutofit/>
          </a:bodyPr>
          <a:lstStyle/>
          <a:p>
            <a:r>
              <a:rPr lang="en-US" dirty="0" smtClean="0">
                <a:solidFill>
                  <a:schemeClr val="bg2">
                    <a:lumMod val="50000"/>
                  </a:schemeClr>
                </a:solidFill>
              </a:rPr>
              <a:t>Image Credit: Team Members</a:t>
            </a:r>
            <a:endParaRPr lang="en-US" dirty="0">
              <a:solidFill>
                <a:schemeClr val="bg2">
                  <a:lumMod val="50000"/>
                </a:schemeClr>
              </a:solidFill>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996" t="31163" r="6328" b="33024"/>
          <a:stretch/>
        </p:blipFill>
        <p:spPr>
          <a:xfrm>
            <a:off x="5285474" y="1603765"/>
            <a:ext cx="6750056" cy="4377751"/>
          </a:xfrm>
          <a:prstGeom prst="rect">
            <a:avLst/>
          </a:prstGeom>
        </p:spPr>
      </p:pic>
      <p:grpSp>
        <p:nvGrpSpPr>
          <p:cNvPr id="10" name="Group 9"/>
          <p:cNvGrpSpPr/>
          <p:nvPr/>
        </p:nvGrpSpPr>
        <p:grpSpPr>
          <a:xfrm>
            <a:off x="7621913" y="6175610"/>
            <a:ext cx="2233645" cy="290002"/>
            <a:chOff x="4881983" y="5132603"/>
            <a:chExt cx="2233645" cy="290002"/>
          </a:xfrm>
        </p:grpSpPr>
        <p:sp>
          <p:nvSpPr>
            <p:cNvPr id="7" name="Rectangle 6"/>
            <p:cNvSpPr/>
            <p:nvPr/>
          </p:nvSpPr>
          <p:spPr>
            <a:xfrm>
              <a:off x="5836456" y="5132603"/>
              <a:ext cx="287079" cy="287079"/>
            </a:xfrm>
            <a:prstGeom prst="rect">
              <a:avLst/>
            </a:prstGeom>
            <a:solidFill>
              <a:srgbClr val="FFA8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25280" y="5135526"/>
              <a:ext cx="287079" cy="287079"/>
            </a:xfrm>
            <a:prstGeom prst="rect">
              <a:avLst/>
            </a:prstGeom>
            <a:solidFill>
              <a:srgbClr val="E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Rectangle 11"/>
            <p:cNvSpPr/>
            <p:nvPr/>
          </p:nvSpPr>
          <p:spPr>
            <a:xfrm>
              <a:off x="6828549" y="5135526"/>
              <a:ext cx="287079" cy="287079"/>
            </a:xfrm>
            <a:prstGeom prst="rect">
              <a:avLst/>
            </a:prstGeom>
            <a:solidFill>
              <a:srgbClr val="76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61829" y="5132604"/>
              <a:ext cx="287079" cy="287079"/>
            </a:xfrm>
            <a:prstGeom prst="rect">
              <a:avLst/>
            </a:prstGeom>
            <a:solidFill>
              <a:srgbClr val="F9D7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81983" y="5132603"/>
              <a:ext cx="287079" cy="287079"/>
            </a:xfrm>
            <a:prstGeom prst="rect">
              <a:avLst/>
            </a:prstGeom>
            <a:solidFill>
              <a:srgbClr val="FFFF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259301" y="6138027"/>
            <a:ext cx="1904999" cy="369332"/>
          </a:xfrm>
          <a:prstGeom prst="rect">
            <a:avLst/>
          </a:prstGeom>
          <a:noFill/>
        </p:spPr>
        <p:txBody>
          <a:bodyPr wrap="square" rtlCol="0">
            <a:spAutoFit/>
          </a:bodyPr>
          <a:lstStyle/>
          <a:p>
            <a:pPr algn="ctr"/>
            <a:r>
              <a:rPr lang="en-US" dirty="0" smtClean="0">
                <a:solidFill>
                  <a:schemeClr val="bg2">
                    <a:lumMod val="25000"/>
                  </a:schemeClr>
                </a:solidFill>
              </a:rPr>
              <a:t>Low</a:t>
            </a:r>
          </a:p>
        </p:txBody>
      </p:sp>
      <p:sp>
        <p:nvSpPr>
          <p:cNvPr id="17" name="TextBox 16"/>
          <p:cNvSpPr txBox="1"/>
          <p:nvPr/>
        </p:nvSpPr>
        <p:spPr>
          <a:xfrm>
            <a:off x="9399534" y="6138027"/>
            <a:ext cx="1904999" cy="369332"/>
          </a:xfrm>
          <a:prstGeom prst="rect">
            <a:avLst/>
          </a:prstGeom>
          <a:noFill/>
        </p:spPr>
        <p:txBody>
          <a:bodyPr wrap="square" rtlCol="0">
            <a:spAutoFit/>
          </a:bodyPr>
          <a:lstStyle/>
          <a:p>
            <a:pPr algn="ctr"/>
            <a:r>
              <a:rPr lang="en-US" dirty="0" smtClean="0">
                <a:solidFill>
                  <a:schemeClr val="bg2">
                    <a:lumMod val="25000"/>
                  </a:schemeClr>
                </a:solidFill>
              </a:rPr>
              <a:t>High</a:t>
            </a:r>
          </a:p>
        </p:txBody>
      </p:sp>
      <p:sp>
        <p:nvSpPr>
          <p:cNvPr id="18" name="TextBox 17"/>
          <p:cNvSpPr txBox="1"/>
          <p:nvPr/>
        </p:nvSpPr>
        <p:spPr>
          <a:xfrm>
            <a:off x="9208749" y="1697994"/>
            <a:ext cx="2334126" cy="369332"/>
          </a:xfrm>
          <a:prstGeom prst="rect">
            <a:avLst/>
          </a:prstGeom>
          <a:noFill/>
        </p:spPr>
        <p:txBody>
          <a:bodyPr wrap="square" rtlCol="0">
            <a:spAutoFit/>
          </a:bodyPr>
          <a:lstStyle/>
          <a:p>
            <a:pPr algn="ctr"/>
            <a:r>
              <a:rPr lang="en-US" dirty="0" smtClean="0">
                <a:solidFill>
                  <a:schemeClr val="bg2">
                    <a:lumMod val="50000"/>
                  </a:schemeClr>
                </a:solidFill>
              </a:rPr>
              <a:t>March 13, 2017</a:t>
            </a:r>
            <a:endParaRPr lang="en-US" dirty="0">
              <a:solidFill>
                <a:schemeClr val="bg2">
                  <a:lumMod val="50000"/>
                </a:schemeClr>
              </a:solidFill>
            </a:endParaRPr>
          </a:p>
        </p:txBody>
      </p:sp>
    </p:spTree>
    <p:extLst>
      <p:ext uri="{BB962C8B-B14F-4D97-AF65-F5344CB8AC3E}">
        <p14:creationId xmlns:p14="http://schemas.microsoft.com/office/powerpoint/2010/main" val="2396250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5812" y="1451034"/>
            <a:ext cx="10732874" cy="1388815"/>
          </a:xfrm>
        </p:spPr>
        <p:txBody>
          <a:bodyPr>
            <a:normAutofit/>
          </a:bodyPr>
          <a:lstStyle/>
          <a:p>
            <a:r>
              <a:rPr lang="en-US" dirty="0" smtClean="0">
                <a:solidFill>
                  <a:schemeClr val="bg2">
                    <a:lumMod val="25000"/>
                  </a:schemeClr>
                </a:solidFill>
              </a:rPr>
              <a:t>The Missouri River Climate II team would like to acknowledge and thank everyone who gave us advice or guidance along the way. Thank you to: </a:t>
            </a:r>
            <a:endParaRPr lang="en-US" dirty="0">
              <a:solidFill>
                <a:schemeClr val="bg2">
                  <a:lumMod val="25000"/>
                </a:schemeClr>
              </a:solidFill>
            </a:endParaRPr>
          </a:p>
        </p:txBody>
      </p:sp>
      <p:sp>
        <p:nvSpPr>
          <p:cNvPr id="3" name="Text Placeholder 2"/>
          <p:cNvSpPr>
            <a:spLocks noGrp="1"/>
          </p:cNvSpPr>
          <p:nvPr>
            <p:ph type="body" sz="quarter" idx="11"/>
          </p:nvPr>
        </p:nvSpPr>
        <p:spPr>
          <a:xfrm>
            <a:off x="265813" y="2229545"/>
            <a:ext cx="11834037" cy="1686527"/>
          </a:xfrm>
        </p:spPr>
        <p:txBody>
          <a:bodyPr>
            <a:normAutofit/>
          </a:bodyPr>
          <a:lstStyle/>
          <a:p>
            <a:r>
              <a:rPr lang="en-US" b="1" u="sng" dirty="0" smtClean="0">
                <a:solidFill>
                  <a:srgbClr val="EAA24A"/>
                </a:solidFill>
              </a:rPr>
              <a:t>NCEI &amp; NASA DEVELOP</a:t>
            </a:r>
          </a:p>
          <a:p>
            <a:r>
              <a:rPr lang="en-US" dirty="0"/>
              <a:t>Mike Kruk, science advisor; Mike Brewer, drought mentor; Dr. L. DeWayne Cecil, primary science advisor; </a:t>
            </a:r>
            <a:r>
              <a:rPr lang="en-US" dirty="0" smtClean="0"/>
              <a:t>Doug </a:t>
            </a:r>
            <a:r>
              <a:rPr lang="en-US" dirty="0" err="1" smtClean="0"/>
              <a:t>Kluck</a:t>
            </a:r>
            <a:r>
              <a:rPr lang="en-US" dirty="0" smtClean="0"/>
              <a:t>, Regional Climate Services Director - Central Region; Andrew </a:t>
            </a:r>
            <a:r>
              <a:rPr lang="en-US" dirty="0" err="1" smtClean="0"/>
              <a:t>Backe</a:t>
            </a:r>
            <a:r>
              <a:rPr lang="en-US" dirty="0" smtClean="0"/>
              <a:t> and Nancie </a:t>
            </a:r>
            <a:r>
              <a:rPr lang="en-US" dirty="0" err="1" smtClean="0"/>
              <a:t>McCraw</a:t>
            </a:r>
            <a:r>
              <a:rPr lang="en-US" dirty="0" smtClean="0"/>
              <a:t>, Drought.gov; James Adams, NCEI</a:t>
            </a:r>
            <a:r>
              <a:rPr lang="en-US" smtClean="0"/>
              <a:t>; Kelly </a:t>
            </a:r>
            <a:r>
              <a:rPr lang="en-US" dirty="0"/>
              <a:t>Meehan and Sol Kim, </a:t>
            </a:r>
            <a:r>
              <a:rPr lang="en-US" dirty="0" err="1"/>
              <a:t>geoinformatics</a:t>
            </a:r>
            <a:r>
              <a:rPr lang="en-US" dirty="0"/>
              <a:t> fellows</a:t>
            </a:r>
            <a:endParaRPr lang="en-US" b="1" u="sng" dirty="0"/>
          </a:p>
        </p:txBody>
      </p:sp>
      <p:sp>
        <p:nvSpPr>
          <p:cNvPr id="4" name="Text Placeholder 3"/>
          <p:cNvSpPr>
            <a:spLocks noGrp="1"/>
          </p:cNvSpPr>
          <p:nvPr>
            <p:ph type="body" sz="quarter" idx="12"/>
          </p:nvPr>
        </p:nvSpPr>
        <p:spPr>
          <a:xfrm>
            <a:off x="265812" y="3864119"/>
            <a:ext cx="11834037" cy="1689367"/>
          </a:xfrm>
        </p:spPr>
        <p:txBody>
          <a:bodyPr>
            <a:normAutofit/>
          </a:bodyPr>
          <a:lstStyle/>
          <a:p>
            <a:r>
              <a:rPr lang="en-US" b="1" u="sng" dirty="0" smtClean="0">
                <a:solidFill>
                  <a:srgbClr val="EAA24A"/>
                </a:solidFill>
              </a:rPr>
              <a:t>Outside Mentors</a:t>
            </a:r>
          </a:p>
          <a:p>
            <a:r>
              <a:rPr lang="en-US" dirty="0" smtClean="0"/>
              <a:t>Darren </a:t>
            </a:r>
            <a:r>
              <a:rPr lang="en-US" dirty="0" err="1" smtClean="0"/>
              <a:t>Clabo</a:t>
            </a:r>
            <a:r>
              <a:rPr lang="en-US" dirty="0" smtClean="0"/>
              <a:t>, SD State Fire Meteorologist; David Martin, BIA Assistant Regional Fire Manager; Diane Mann-</a:t>
            </a:r>
            <a:r>
              <a:rPr lang="en-US" dirty="0" err="1" smtClean="0"/>
              <a:t>Klager</a:t>
            </a:r>
            <a:r>
              <a:rPr lang="en-US" dirty="0" smtClean="0"/>
              <a:t>, Natural Resources Officer; Dennis </a:t>
            </a:r>
            <a:r>
              <a:rPr lang="en-US" dirty="0" err="1" smtClean="0"/>
              <a:t>Todey</a:t>
            </a:r>
            <a:r>
              <a:rPr lang="en-US" dirty="0" smtClean="0"/>
              <a:t>, USDA Midwest Climate Hub – Director; Kevin </a:t>
            </a:r>
            <a:r>
              <a:rPr lang="en-US" dirty="0" err="1" smtClean="0"/>
              <a:t>Grode</a:t>
            </a:r>
            <a:r>
              <a:rPr lang="en-US" dirty="0" smtClean="0"/>
              <a:t>, U.S. Army Corps. Of Engineers – MRB Wat. Mgmt. Team Lead; Bill Hargrove and Steve Norman, </a:t>
            </a:r>
            <a:r>
              <a:rPr lang="en-US" dirty="0"/>
              <a:t>U.S. Forest </a:t>
            </a:r>
            <a:r>
              <a:rPr lang="en-US" dirty="0" smtClean="0"/>
              <a:t>Service</a:t>
            </a:r>
            <a:endParaRPr lang="en-US" b="1" u="sng" dirty="0"/>
          </a:p>
        </p:txBody>
      </p:sp>
      <p:sp>
        <p:nvSpPr>
          <p:cNvPr id="5" name="Text Placeholder 2"/>
          <p:cNvSpPr txBox="1">
            <a:spLocks/>
          </p:cNvSpPr>
          <p:nvPr/>
        </p:nvSpPr>
        <p:spPr>
          <a:xfrm>
            <a:off x="265812" y="5539563"/>
            <a:ext cx="11834037" cy="10381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smtClean="0">
                <a:solidFill>
                  <a:srgbClr val="EAA24A"/>
                </a:solidFill>
              </a:rPr>
              <a:t>Past </a:t>
            </a:r>
            <a:r>
              <a:rPr lang="en-US" b="1" u="sng" dirty="0" err="1" smtClean="0">
                <a:solidFill>
                  <a:srgbClr val="EAA24A"/>
                </a:solidFill>
              </a:rPr>
              <a:t>Contributers</a:t>
            </a:r>
            <a:endParaRPr lang="en-US" dirty="0">
              <a:solidFill>
                <a:srgbClr val="EAA24A"/>
              </a:solidFill>
            </a:endParaRPr>
          </a:p>
          <a:p>
            <a:r>
              <a:rPr lang="en-US" dirty="0" smtClean="0"/>
              <a:t>Emily Sturdivant, Sam Swanson, Nancy </a:t>
            </a:r>
            <a:r>
              <a:rPr lang="en-US" dirty="0" err="1" smtClean="0"/>
              <a:t>Barnhardt</a:t>
            </a:r>
            <a:r>
              <a:rPr lang="en-US" dirty="0" smtClean="0"/>
              <a:t>, Alec Courtright</a:t>
            </a:r>
          </a:p>
        </p:txBody>
      </p:sp>
    </p:spTree>
    <p:extLst>
      <p:ext uri="{BB962C8B-B14F-4D97-AF65-F5344CB8AC3E}">
        <p14:creationId xmlns:p14="http://schemas.microsoft.com/office/powerpoint/2010/main" val="1783369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4044" r="14044" b="2252"/>
          <a:stretch/>
        </p:blipFill>
        <p:spPr>
          <a:xfrm>
            <a:off x="6096000" y="1228344"/>
            <a:ext cx="6096000" cy="5502655"/>
          </a:xfrm>
        </p:spPr>
      </p:pic>
      <p:sp>
        <p:nvSpPr>
          <p:cNvPr id="2" name="Text Placeholder 1"/>
          <p:cNvSpPr>
            <a:spLocks noGrp="1"/>
          </p:cNvSpPr>
          <p:nvPr>
            <p:ph type="body" sz="quarter" idx="11"/>
          </p:nvPr>
        </p:nvSpPr>
        <p:spPr>
          <a:xfrm>
            <a:off x="180975" y="1950720"/>
            <a:ext cx="5724525" cy="4780280"/>
          </a:xfrm>
        </p:spPr>
        <p:txBody>
          <a:bodyPr>
            <a:normAutofit/>
          </a:bodyPr>
          <a:lstStyle/>
          <a:p>
            <a:pPr marL="342900" indent="-342900">
              <a:spcBef>
                <a:spcPts val="200"/>
              </a:spcBef>
              <a:buClr>
                <a:srgbClr val="EAA24A"/>
              </a:buClr>
              <a:buFont typeface="Webdings" panose="05030102010509060703" pitchFamily="18" charset="2"/>
              <a:buChar char="4"/>
            </a:pPr>
            <a:r>
              <a:rPr lang="en-US" sz="2400" b="1" dirty="0">
                <a:solidFill>
                  <a:schemeClr val="bg2">
                    <a:lumMod val="50000"/>
                  </a:schemeClr>
                </a:solidFill>
              </a:rPr>
              <a:t>E</a:t>
            </a:r>
            <a:r>
              <a:rPr lang="en-US" sz="2400" b="1" dirty="0" smtClean="0">
                <a:solidFill>
                  <a:schemeClr val="bg2">
                    <a:lumMod val="50000"/>
                  </a:schemeClr>
                </a:solidFill>
              </a:rPr>
              <a:t>xtended Drought conditions </a:t>
            </a:r>
            <a:r>
              <a:rPr lang="en-US" sz="2400" dirty="0" smtClean="0">
                <a:solidFill>
                  <a:schemeClr val="bg2">
                    <a:lumMod val="50000"/>
                  </a:schemeClr>
                </a:solidFill>
              </a:rPr>
              <a:t>exacerbate </a:t>
            </a:r>
            <a:r>
              <a:rPr lang="en-US" sz="2400" b="1" dirty="0" smtClean="0">
                <a:solidFill>
                  <a:schemeClr val="bg2">
                    <a:lumMod val="50000"/>
                  </a:schemeClr>
                </a:solidFill>
              </a:rPr>
              <a:t>wildland fire risk</a:t>
            </a:r>
          </a:p>
          <a:p>
            <a:pPr>
              <a:spcBef>
                <a:spcPts val="200"/>
              </a:spcBef>
              <a:buClr>
                <a:srgbClr val="EAA24A"/>
              </a:buClr>
            </a:pPr>
            <a:endParaRPr lang="en-US" sz="2400" b="1"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Grassland fires are hard to contain</a:t>
            </a:r>
          </a:p>
          <a:p>
            <a:pPr>
              <a:spcBef>
                <a:spcPts val="200"/>
              </a:spcBef>
              <a:buClr>
                <a:srgbClr val="EAA24A"/>
              </a:buClr>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Fire managers have </a:t>
            </a:r>
            <a:r>
              <a:rPr lang="en-US" sz="2400" b="1" dirty="0" smtClean="0">
                <a:solidFill>
                  <a:schemeClr val="bg2">
                    <a:lumMod val="50000"/>
                  </a:schemeClr>
                </a:solidFill>
              </a:rPr>
              <a:t>limited resources</a:t>
            </a:r>
            <a:r>
              <a:rPr lang="en-US" sz="2400" dirty="0" smtClean="0">
                <a:solidFill>
                  <a:schemeClr val="bg2">
                    <a:lumMod val="50000"/>
                  </a:schemeClr>
                </a:solidFill>
              </a:rPr>
              <a:t> to </a:t>
            </a:r>
            <a:r>
              <a:rPr lang="en-US" sz="2400" b="1" dirty="0" smtClean="0">
                <a:solidFill>
                  <a:schemeClr val="bg2">
                    <a:lumMod val="50000"/>
                  </a:schemeClr>
                </a:solidFill>
              </a:rPr>
              <a:t>monitor fuel moisture</a:t>
            </a:r>
          </a:p>
          <a:p>
            <a:pPr>
              <a:spcBef>
                <a:spcPts val="200"/>
              </a:spcBef>
              <a:buClr>
                <a:srgbClr val="EAA24A"/>
              </a:buClr>
            </a:pPr>
            <a:endParaRPr lang="en-US" sz="24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400" dirty="0" smtClean="0">
                <a:solidFill>
                  <a:schemeClr val="bg2">
                    <a:lumMod val="50000"/>
                  </a:schemeClr>
                </a:solidFill>
              </a:rPr>
              <a:t>Building </a:t>
            </a:r>
            <a:r>
              <a:rPr lang="en-US" sz="2400" b="1" dirty="0" smtClean="0">
                <a:solidFill>
                  <a:schemeClr val="bg2">
                    <a:lumMod val="50000"/>
                  </a:schemeClr>
                </a:solidFill>
              </a:rPr>
              <a:t>Native American capacity</a:t>
            </a:r>
            <a:endParaRPr lang="en-US" sz="2400" dirty="0"/>
          </a:p>
        </p:txBody>
      </p:sp>
      <p:sp>
        <p:nvSpPr>
          <p:cNvPr id="4" name="Text Placeholder 3"/>
          <p:cNvSpPr>
            <a:spLocks noGrp="1"/>
          </p:cNvSpPr>
          <p:nvPr>
            <p:ph type="body" sz="quarter" idx="13"/>
          </p:nvPr>
        </p:nvSpPr>
        <p:spPr/>
        <p:txBody>
          <a:bodyPr>
            <a:normAutofit fontScale="85000" lnSpcReduction="10000"/>
          </a:bodyPr>
          <a:lstStyle/>
          <a:p>
            <a:r>
              <a:rPr lang="en-US" dirty="0" smtClean="0">
                <a:solidFill>
                  <a:schemeClr val="bg1"/>
                </a:solidFill>
              </a:rPr>
              <a:t>Image Credit: Bureau of Indian Affairs</a:t>
            </a:r>
            <a:endParaRPr lang="en-US" dirty="0">
              <a:solidFill>
                <a:schemeClr val="bg1"/>
              </a:solidFill>
            </a:endParaRPr>
          </a:p>
        </p:txBody>
      </p:sp>
      <p:sp>
        <p:nvSpPr>
          <p:cNvPr id="5" name="Text Placeholder 2"/>
          <p:cNvSpPr txBox="1">
            <a:spLocks/>
          </p:cNvSpPr>
          <p:nvPr/>
        </p:nvSpPr>
        <p:spPr>
          <a:xfrm>
            <a:off x="36195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7" b="89679" l="4515" r="98646">
                        <a14:foregroundMark x1="86907" y1="63073" x2="86907" y2="63073"/>
                        <a14:foregroundMark x1="24153" y1="69037" x2="24153" y2="69037"/>
                        <a14:foregroundMark x1="15350" y1="53440" x2="15350" y2="53440"/>
                        <a14:foregroundMark x1="54402" y1="16743" x2="55982" y2="37156"/>
                        <a14:foregroundMark x1="45598" y1="80734" x2="51016" y2="87615"/>
                        <a14:foregroundMark x1="63883" y1="79587" x2="70655" y2="83028"/>
                        <a14:foregroundMark x1="79684" y1="69266" x2="87585" y2="69266"/>
                        <a14:foregroundMark x1="95711" y1="47706" x2="93905" y2="60550"/>
                        <a14:foregroundMark x1="92325" y1="62385" x2="86907" y2="72936"/>
                        <a14:foregroundMark x1="90745" y1="55275" x2="89165" y2="62844"/>
                        <a14:foregroundMark x1="90519" y1="33716" x2="90519" y2="42661"/>
                        <a14:foregroundMark x1="82393" y1="18119" x2="86230" y2="24312"/>
                        <a14:foregroundMark x1="30248" y1="13991" x2="25056" y2="19037"/>
                        <a14:foregroundMark x1="18962" y1="27982" x2="15801" y2="36697"/>
                        <a14:foregroundMark x1="28894" y1="72936" x2="30248" y2="80046"/>
                        <a14:foregroundMark x1="18059" y1="56651" x2="16253" y2="61697"/>
                        <a14:foregroundMark x1="16027" y1="62844" x2="16027" y2="62844"/>
                        <a14:foregroundMark x1="71558" y1="82798" x2="71558" y2="82798"/>
                        <a14:foregroundMark x1="30926" y1="71330" x2="40858" y2="76606"/>
                        <a14:foregroundMark x1="28894" y1="71560" x2="29797" y2="58716"/>
                        <a14:foregroundMark x1="39729" y1="73394" x2="39503" y2="46330"/>
                        <a14:foregroundMark x1="23025" y1="56193" x2="26862" y2="66284"/>
                        <a14:foregroundMark x1="84199" y1="58257" x2="67043" y2="76606"/>
                        <a14:foregroundMark x1="66140" y1="55963" x2="66140" y2="73394"/>
                        <a14:backgroundMark x1="96388" y1="60321" x2="94808" y2="71330"/>
                      </a14:backgroundRemoval>
                    </a14:imgEffect>
                  </a14:imgLayer>
                </a14:imgProps>
              </a:ext>
              <a:ext uri="{28A0092B-C50C-407E-A947-70E740481C1C}">
                <a14:useLocalDpi xmlns:a14="http://schemas.microsoft.com/office/drawing/2010/main" val="0"/>
              </a:ext>
            </a:extLst>
          </a:blip>
          <a:srcRect t="75706"/>
          <a:stretch/>
        </p:blipFill>
        <p:spPr>
          <a:xfrm>
            <a:off x="10188524" y="1228345"/>
            <a:ext cx="1412926" cy="337834"/>
          </a:xfrm>
          <a:prstGeom prst="rect">
            <a:avLst/>
          </a:prstGeom>
        </p:spPr>
      </p:pic>
    </p:spTree>
    <p:extLst>
      <p:ext uri="{BB962C8B-B14F-4D97-AF65-F5344CB8AC3E}">
        <p14:creationId xmlns:p14="http://schemas.microsoft.com/office/powerpoint/2010/main" val="3525240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504950" y="4635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Project Partners</a:t>
            </a:r>
            <a:endParaRPr lang="en-US" sz="4000" dirty="0">
              <a:solidFill>
                <a:schemeClr val="bg1"/>
              </a:solidFill>
              <a:latin typeface="Century Gothic" panose="020B0502020202020204" pitchFamily="34" charset="0"/>
            </a:endParaRPr>
          </a:p>
        </p:txBody>
      </p:sp>
      <p:pic>
        <p:nvPicPr>
          <p:cNvPr id="1026" name="Picture 2" descr="http://climategreatlakes.com/wp-content/uploads/2014/09/Kluck-Douglas-e14104475618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01" y="-2148137"/>
            <a:ext cx="14668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ewsroom.unl.edu/announce/files/file186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450" y="-1739034"/>
            <a:ext cx="1549346" cy="1541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oximages.chicago2.vip.townnews.com/rapidcityjournal.com/content/tncms/assets/v3/editorial/0/0e/00e5ae77-a2f9-5196-9674-ad4ca84b639a/538e57b64bc16.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4693" y="-2148137"/>
            <a:ext cx="1312334" cy="1966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ureau of indian affairs, federal agenc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151" y="1382602"/>
            <a:ext cx="1513736" cy="15137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p:cNvSpPr>
            <a:spLocks noGrp="1"/>
          </p:cNvSpPr>
          <p:nvPr>
            <p:ph type="body" sz="quarter" idx="11"/>
          </p:nvPr>
        </p:nvSpPr>
        <p:spPr>
          <a:xfrm>
            <a:off x="0" y="3026459"/>
            <a:ext cx="5738037" cy="958384"/>
          </a:xfrm>
        </p:spPr>
        <p:txBody>
          <a:bodyPr>
            <a:normAutofit lnSpcReduction="10000"/>
          </a:bodyPr>
          <a:lstStyle/>
          <a:p>
            <a:pPr algn="ctr">
              <a:spcBef>
                <a:spcPts val="200"/>
              </a:spcBef>
              <a:buClr>
                <a:srgbClr val="EAA24A"/>
              </a:buClr>
            </a:pPr>
            <a:r>
              <a:rPr lang="en-US" dirty="0" smtClean="0">
                <a:solidFill>
                  <a:schemeClr val="bg2">
                    <a:lumMod val="50000"/>
                  </a:schemeClr>
                </a:solidFill>
              </a:rPr>
              <a:t>Bureau of Indian Affairs,</a:t>
            </a:r>
          </a:p>
          <a:p>
            <a:pPr algn="ctr">
              <a:spcBef>
                <a:spcPts val="200"/>
              </a:spcBef>
              <a:buClr>
                <a:srgbClr val="EAA24A"/>
              </a:buClr>
            </a:pPr>
            <a:r>
              <a:rPr lang="en-US" dirty="0" smtClean="0">
                <a:solidFill>
                  <a:schemeClr val="bg2">
                    <a:lumMod val="50000"/>
                  </a:schemeClr>
                </a:solidFill>
              </a:rPr>
              <a:t>Wildland Fire Management-Great Plains</a:t>
            </a:r>
          </a:p>
          <a:p>
            <a:pPr algn="ctr">
              <a:spcBef>
                <a:spcPts val="200"/>
              </a:spcBef>
              <a:buClr>
                <a:srgbClr val="EAA24A"/>
              </a:buClr>
            </a:pPr>
            <a:r>
              <a:rPr lang="en-US" b="1" dirty="0" smtClean="0">
                <a:solidFill>
                  <a:schemeClr val="bg2">
                    <a:lumMod val="50000"/>
                  </a:schemeClr>
                </a:solidFill>
              </a:rPr>
              <a:t>David Martin</a:t>
            </a:r>
            <a:endParaRPr lang="en-US" b="1" dirty="0">
              <a:solidFill>
                <a:schemeClr val="bg2">
                  <a:lumMod val="50000"/>
                </a:schemeClr>
              </a:solidFill>
            </a:endParaRPr>
          </a:p>
        </p:txBody>
      </p:sp>
      <p:pic>
        <p:nvPicPr>
          <p:cNvPr id="1038" name="Picture 14" descr="041515-nws-fire00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4885"/>
          <a:stretch/>
        </p:blipFill>
        <p:spPr bwMode="auto">
          <a:xfrm>
            <a:off x="2179659" y="3984843"/>
            <a:ext cx="1378718" cy="15521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
          <p:cNvSpPr>
            <a:spLocks noGrp="1"/>
          </p:cNvSpPr>
          <p:nvPr>
            <p:ph type="body" sz="quarter" idx="11"/>
          </p:nvPr>
        </p:nvSpPr>
        <p:spPr>
          <a:xfrm>
            <a:off x="0" y="5600506"/>
            <a:ext cx="5738037" cy="958384"/>
          </a:xfrm>
        </p:spPr>
        <p:txBody>
          <a:bodyPr>
            <a:normAutofit lnSpcReduction="10000"/>
          </a:bodyPr>
          <a:lstStyle/>
          <a:p>
            <a:pPr algn="ctr">
              <a:spcBef>
                <a:spcPts val="200"/>
              </a:spcBef>
              <a:buClr>
                <a:srgbClr val="EAA24A"/>
              </a:buClr>
            </a:pPr>
            <a:r>
              <a:rPr lang="en-US" dirty="0" smtClean="0">
                <a:solidFill>
                  <a:schemeClr val="bg2">
                    <a:lumMod val="50000"/>
                  </a:schemeClr>
                </a:solidFill>
              </a:rPr>
              <a:t>South Dakota School of Mines and Tech.,</a:t>
            </a:r>
          </a:p>
          <a:p>
            <a:pPr algn="ctr">
              <a:spcBef>
                <a:spcPts val="200"/>
              </a:spcBef>
              <a:buClr>
                <a:srgbClr val="EAA24A"/>
              </a:buClr>
            </a:pPr>
            <a:r>
              <a:rPr lang="en-US" dirty="0" smtClean="0">
                <a:solidFill>
                  <a:schemeClr val="bg2">
                    <a:lumMod val="50000"/>
                  </a:schemeClr>
                </a:solidFill>
              </a:rPr>
              <a:t>South Dakota State Fire Meteorologist</a:t>
            </a:r>
          </a:p>
          <a:p>
            <a:pPr algn="ctr">
              <a:spcBef>
                <a:spcPts val="200"/>
              </a:spcBef>
              <a:buClr>
                <a:srgbClr val="EAA24A"/>
              </a:buClr>
            </a:pPr>
            <a:r>
              <a:rPr lang="en-US" b="1" dirty="0" smtClean="0">
                <a:solidFill>
                  <a:schemeClr val="bg2">
                    <a:lumMod val="50000"/>
                  </a:schemeClr>
                </a:solidFill>
              </a:rPr>
              <a:t>Darren </a:t>
            </a:r>
            <a:r>
              <a:rPr lang="en-US" b="1" dirty="0" err="1" smtClean="0">
                <a:solidFill>
                  <a:schemeClr val="bg2">
                    <a:lumMod val="50000"/>
                  </a:schemeClr>
                </a:solidFill>
              </a:rPr>
              <a:t>Clabo</a:t>
            </a:r>
            <a:endParaRPr lang="en-US" b="1" dirty="0">
              <a:solidFill>
                <a:schemeClr val="bg2">
                  <a:lumMod val="50000"/>
                </a:schemeClr>
              </a:solidFill>
            </a:endParaRPr>
          </a:p>
        </p:txBody>
      </p:sp>
      <p:sp>
        <p:nvSpPr>
          <p:cNvPr id="19" name="Text Placeholder 1"/>
          <p:cNvSpPr>
            <a:spLocks noGrp="1"/>
          </p:cNvSpPr>
          <p:nvPr>
            <p:ph type="body" sz="quarter" idx="11"/>
          </p:nvPr>
        </p:nvSpPr>
        <p:spPr>
          <a:xfrm>
            <a:off x="6740699" y="3026459"/>
            <a:ext cx="4791456" cy="958384"/>
          </a:xfrm>
        </p:spPr>
        <p:txBody>
          <a:bodyPr/>
          <a:lstStyle/>
          <a:p>
            <a:pPr algn="ctr">
              <a:spcBef>
                <a:spcPts val="200"/>
              </a:spcBef>
              <a:buClr>
                <a:srgbClr val="EAA24A"/>
              </a:buClr>
            </a:pPr>
            <a:r>
              <a:rPr lang="en-US" dirty="0" smtClean="0">
                <a:solidFill>
                  <a:schemeClr val="bg2">
                    <a:lumMod val="50000"/>
                  </a:schemeClr>
                </a:solidFill>
              </a:rPr>
              <a:t>NOAA NCEI Regional Climate Services Director, Central Region</a:t>
            </a:r>
          </a:p>
          <a:p>
            <a:pPr algn="ctr">
              <a:spcBef>
                <a:spcPts val="200"/>
              </a:spcBef>
              <a:buClr>
                <a:srgbClr val="EAA24A"/>
              </a:buClr>
            </a:pPr>
            <a:r>
              <a:rPr lang="en-US" b="1" dirty="0" smtClean="0">
                <a:solidFill>
                  <a:schemeClr val="bg2">
                    <a:lumMod val="50000"/>
                  </a:schemeClr>
                </a:solidFill>
              </a:rPr>
              <a:t>Doug </a:t>
            </a:r>
            <a:r>
              <a:rPr lang="en-US" b="1" dirty="0" err="1" smtClean="0">
                <a:solidFill>
                  <a:schemeClr val="bg2">
                    <a:lumMod val="50000"/>
                  </a:schemeClr>
                </a:solidFill>
              </a:rPr>
              <a:t>Kluck</a:t>
            </a:r>
            <a:endParaRPr lang="en-US" b="1" dirty="0">
              <a:solidFill>
                <a:schemeClr val="bg2">
                  <a:lumMod val="50000"/>
                </a:schemeClr>
              </a:solidFill>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4561" y="1382602"/>
            <a:ext cx="1543732" cy="1543732"/>
          </a:xfrm>
          <a:prstGeom prst="rect">
            <a:avLst/>
          </a:prstGeom>
        </p:spPr>
      </p:pic>
      <p:pic>
        <p:nvPicPr>
          <p:cNvPr id="21" name="Picture 10" descr="Image result for us army corps of engine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6799" y="4084968"/>
            <a:ext cx="1671494" cy="127190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1"/>
          <p:cNvSpPr>
            <a:spLocks noGrp="1"/>
          </p:cNvSpPr>
          <p:nvPr>
            <p:ph type="body" sz="quarter" idx="11"/>
          </p:nvPr>
        </p:nvSpPr>
        <p:spPr>
          <a:xfrm>
            <a:off x="6084797" y="5534060"/>
            <a:ext cx="5975497" cy="958384"/>
          </a:xfrm>
        </p:spPr>
        <p:txBody>
          <a:bodyPr>
            <a:normAutofit lnSpcReduction="10000"/>
          </a:bodyPr>
          <a:lstStyle/>
          <a:p>
            <a:pPr algn="ctr">
              <a:spcBef>
                <a:spcPts val="200"/>
              </a:spcBef>
              <a:buClr>
                <a:srgbClr val="EAA24A"/>
              </a:buClr>
            </a:pPr>
            <a:r>
              <a:rPr lang="en-US" dirty="0" smtClean="0">
                <a:solidFill>
                  <a:schemeClr val="bg2">
                    <a:lumMod val="50000"/>
                  </a:schemeClr>
                </a:solidFill>
              </a:rPr>
              <a:t>U.S. Army Corps of Engineers,</a:t>
            </a:r>
          </a:p>
          <a:p>
            <a:pPr algn="ctr">
              <a:spcBef>
                <a:spcPts val="200"/>
              </a:spcBef>
              <a:buClr>
                <a:srgbClr val="EAA24A"/>
              </a:buClr>
            </a:pPr>
            <a:r>
              <a:rPr lang="en-US" dirty="0" smtClean="0">
                <a:solidFill>
                  <a:schemeClr val="bg2">
                    <a:lumMod val="50000"/>
                  </a:schemeClr>
                </a:solidFill>
              </a:rPr>
              <a:t>Missouri River Basin Water Management</a:t>
            </a:r>
          </a:p>
          <a:p>
            <a:pPr algn="ctr">
              <a:spcBef>
                <a:spcPts val="200"/>
              </a:spcBef>
              <a:buClr>
                <a:srgbClr val="EAA24A"/>
              </a:buClr>
            </a:pPr>
            <a:r>
              <a:rPr lang="en-US" b="1" dirty="0" smtClean="0">
                <a:solidFill>
                  <a:schemeClr val="bg2">
                    <a:lumMod val="50000"/>
                  </a:schemeClr>
                </a:solidFill>
              </a:rPr>
              <a:t>Kevin </a:t>
            </a:r>
            <a:r>
              <a:rPr lang="en-US" b="1" dirty="0" err="1" smtClean="0">
                <a:solidFill>
                  <a:schemeClr val="bg2">
                    <a:lumMod val="50000"/>
                  </a:schemeClr>
                </a:solidFill>
              </a:rPr>
              <a:t>Grode</a:t>
            </a:r>
            <a:endParaRPr lang="en-US" b="1" dirty="0">
              <a:solidFill>
                <a:schemeClr val="bg2">
                  <a:lumMod val="50000"/>
                </a:schemeClr>
              </a:solidFill>
            </a:endParaRPr>
          </a:p>
        </p:txBody>
      </p:sp>
    </p:spTree>
    <p:extLst>
      <p:ext uri="{BB962C8B-B14F-4D97-AF65-F5344CB8AC3E}">
        <p14:creationId xmlns:p14="http://schemas.microsoft.com/office/powerpoint/2010/main" val="133162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410325" y="6583680"/>
            <a:ext cx="5104293" cy="274320"/>
          </a:xfrm>
        </p:spPr>
        <p:txBody>
          <a:bodyPr>
            <a:normAutofit fontScale="92500"/>
          </a:bodyPr>
          <a:lstStyle/>
          <a:p>
            <a:r>
              <a:rPr lang="en-US" dirty="0" smtClean="0"/>
              <a:t>Image Credit: Emily Sturdivant &amp; South Dakota Dept. of Tribal Relations</a:t>
            </a:r>
            <a:endParaRPr lang="en-US" dirty="0"/>
          </a:p>
        </p:txBody>
      </p:sp>
      <p:pic>
        <p:nvPicPr>
          <p:cNvPr id="2050" name="Picture 2" descr="http://www.devpedia.developexchange.com/dp/images/1/12/Studyarea_v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478" y="672683"/>
            <a:ext cx="8924438" cy="594962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2"/>
          <p:cNvSpPr>
            <a:spLocks noGrp="1"/>
          </p:cNvSpPr>
          <p:nvPr>
            <p:ph type="body" sz="quarter" idx="4294967295"/>
          </p:nvPr>
        </p:nvSpPr>
        <p:spPr>
          <a:xfrm>
            <a:off x="7077455" y="993564"/>
            <a:ext cx="3926891" cy="907327"/>
          </a:xfrm>
          <a:prstGeom prst="rect">
            <a:avLst/>
          </a:prstGeom>
        </p:spPr>
        <p:txBody>
          <a:bodyPr>
            <a:normAutofit/>
          </a:bodyPr>
          <a:lstStyle/>
          <a:p>
            <a:pPr marL="0" indent="0" algn="r">
              <a:buNone/>
            </a:pPr>
            <a:r>
              <a:rPr lang="en-US" dirty="0" smtClean="0"/>
              <a:t>Missouri River Basin (MRB)</a:t>
            </a:r>
          </a:p>
        </p:txBody>
      </p:sp>
      <p:sp>
        <p:nvSpPr>
          <p:cNvPr id="10" name="Text Placeholder 9"/>
          <p:cNvSpPr>
            <a:spLocks noGrp="1"/>
          </p:cNvSpPr>
          <p:nvPr>
            <p:ph type="body" sz="quarter" idx="14"/>
          </p:nvPr>
        </p:nvSpPr>
        <p:spPr>
          <a:xfrm>
            <a:off x="495300" y="164264"/>
            <a:ext cx="2878046" cy="704088"/>
          </a:xfrm>
        </p:spPr>
        <p:txBody>
          <a:bodyPr/>
          <a:lstStyle/>
          <a:p>
            <a:pPr algn="ctr"/>
            <a:r>
              <a:rPr lang="en-US" dirty="0" smtClean="0"/>
              <a:t>Study Area</a:t>
            </a:r>
            <a:endParaRPr lang="en-US" dirty="0"/>
          </a:p>
        </p:txBody>
      </p:sp>
      <p:sp>
        <p:nvSpPr>
          <p:cNvPr id="66" name="Text Placeholder 9"/>
          <p:cNvSpPr>
            <a:spLocks noGrp="1"/>
          </p:cNvSpPr>
          <p:nvPr>
            <p:ph type="body" sz="quarter" idx="14"/>
          </p:nvPr>
        </p:nvSpPr>
        <p:spPr>
          <a:xfrm>
            <a:off x="0" y="5654012"/>
            <a:ext cx="2878046" cy="704088"/>
          </a:xfrm>
        </p:spPr>
        <p:txBody>
          <a:bodyPr/>
          <a:lstStyle/>
          <a:p>
            <a:pPr algn="ctr"/>
            <a:r>
              <a:rPr lang="en-US" sz="3200" b="0" u="sng" dirty="0" smtClean="0">
                <a:solidFill>
                  <a:schemeClr val="tx1">
                    <a:lumMod val="50000"/>
                    <a:lumOff val="50000"/>
                  </a:schemeClr>
                </a:solidFill>
              </a:rPr>
              <a:t>Study Period</a:t>
            </a:r>
          </a:p>
          <a:p>
            <a:pPr algn="ctr"/>
            <a:r>
              <a:rPr lang="en-US" sz="2800" b="0" dirty="0" smtClean="0">
                <a:solidFill>
                  <a:schemeClr val="tx1">
                    <a:lumMod val="65000"/>
                    <a:lumOff val="35000"/>
                  </a:schemeClr>
                </a:solidFill>
              </a:rPr>
              <a:t>2002-Present</a:t>
            </a:r>
            <a:endParaRPr lang="en-US" sz="2400" b="0" dirty="0">
              <a:solidFill>
                <a:schemeClr val="tx1">
                  <a:lumMod val="65000"/>
                  <a:lumOff val="35000"/>
                </a:schemeClr>
              </a:solidFill>
            </a:endParaRPr>
          </a:p>
        </p:txBody>
      </p:sp>
      <p:pic>
        <p:nvPicPr>
          <p:cNvPr id="2052" name="Picture 4" descr="http://www.sdtribalrelations.com/images/sdtribesmap.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3346" y="1646149"/>
            <a:ext cx="8141273" cy="4937531"/>
          </a:xfrm>
          <a:prstGeom prst="rect">
            <a:avLst/>
          </a:prstGeom>
          <a:noFill/>
          <a:extLst>
            <a:ext uri="{909E8E84-426E-40DD-AFC4-6F175D3DCCD1}">
              <a14:hiddenFill xmlns:a14="http://schemas.microsoft.com/office/drawing/2010/main">
                <a:solidFill>
                  <a:srgbClr val="FFFFFF"/>
                </a:solidFill>
              </a14:hiddenFill>
            </a:ext>
          </a:extLst>
        </p:spPr>
      </p:pic>
      <p:sp>
        <p:nvSpPr>
          <p:cNvPr id="68" name="Text Placeholder 2"/>
          <p:cNvSpPr>
            <a:spLocks noGrp="1"/>
          </p:cNvSpPr>
          <p:nvPr>
            <p:ph type="body" sz="quarter" idx="4294967295"/>
          </p:nvPr>
        </p:nvSpPr>
        <p:spPr>
          <a:xfrm>
            <a:off x="5567163" y="1447227"/>
            <a:ext cx="3926891" cy="907327"/>
          </a:xfrm>
          <a:prstGeom prst="rect">
            <a:avLst/>
          </a:prstGeom>
        </p:spPr>
        <p:txBody>
          <a:bodyPr>
            <a:normAutofit/>
          </a:bodyPr>
          <a:lstStyle/>
          <a:p>
            <a:pPr marL="0" indent="0" algn="ctr">
              <a:buNone/>
            </a:pPr>
            <a:r>
              <a:rPr lang="en-US" sz="3200" dirty="0" smtClean="0"/>
              <a:t>South Dakota</a:t>
            </a:r>
          </a:p>
        </p:txBody>
      </p:sp>
    </p:spTree>
    <p:extLst>
      <p:ext uri="{BB962C8B-B14F-4D97-AF65-F5344CB8AC3E}">
        <p14:creationId xmlns:p14="http://schemas.microsoft.com/office/powerpoint/2010/main" val="27282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500"/>
                                        <p:tgtEl>
                                          <p:spTgt spid="68">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 calcmode="lin" valueType="num">
                                      <p:cBhvr>
                                        <p:cTn id="10" dur="1000" fill="hold"/>
                                        <p:tgtEl>
                                          <p:spTgt spid="2052"/>
                                        </p:tgtEl>
                                        <p:attrNameLst>
                                          <p:attrName>ppt_w</p:attrName>
                                        </p:attrNameLst>
                                      </p:cBhvr>
                                      <p:tavLst>
                                        <p:tav tm="0">
                                          <p:val>
                                            <p:fltVal val="0"/>
                                          </p:val>
                                        </p:tav>
                                        <p:tav tm="100000">
                                          <p:val>
                                            <p:strVal val="#ppt_w"/>
                                          </p:val>
                                        </p:tav>
                                      </p:tavLst>
                                    </p:anim>
                                    <p:anim calcmode="lin" valueType="num">
                                      <p:cBhvr>
                                        <p:cTn id="11" dur="1000" fill="hold"/>
                                        <p:tgtEl>
                                          <p:spTgt spid="2052"/>
                                        </p:tgtEl>
                                        <p:attrNameLst>
                                          <p:attrName>ppt_h</p:attrName>
                                        </p:attrNameLst>
                                      </p:cBhvr>
                                      <p:tavLst>
                                        <p:tav tm="0">
                                          <p:val>
                                            <p:fltVal val="0"/>
                                          </p:val>
                                        </p:tav>
                                        <p:tav tm="100000">
                                          <p:val>
                                            <p:strVal val="#ppt_h"/>
                                          </p:val>
                                        </p:tav>
                                      </p:tavLst>
                                    </p:anim>
                                    <p:animEffect transition="in" filter="fade">
                                      <p:cBhvr>
                                        <p:cTn id="12" dur="1000"/>
                                        <p:tgtEl>
                                          <p:spTgt spid="2052"/>
                                        </p:tgtEl>
                                      </p:cBhvr>
                                    </p:animEffect>
                                  </p:childTnLst>
                                </p:cTn>
                              </p:par>
                              <p:par>
                                <p:cTn id="13" presetID="10" presetClass="exit" presetSubtype="0" fill="hold" nodeType="with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8">
                                            <p:txEl>
                                              <p:pRg st="0" end="0"/>
                                            </p:txEl>
                                          </p:spTgt>
                                        </p:tgtEl>
                                      </p:cBhvr>
                                    </p:animEffect>
                                    <p:set>
                                      <p:cBhvr>
                                        <p:cTn id="18" dur="1" fill="hold">
                                          <p:stCondLst>
                                            <p:cond delay="499"/>
                                          </p:stCondLst>
                                        </p:cTn>
                                        <p:tgtEl>
                                          <p:spTgt spid="3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6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348177" y="691117"/>
            <a:ext cx="510363" cy="175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p:nvPr>
        </p:nvSpPr>
        <p:spPr>
          <a:xfrm>
            <a:off x="8275249" y="3286342"/>
            <a:ext cx="3060192" cy="274320"/>
          </a:xfrm>
        </p:spPr>
        <p:txBody>
          <a:bodyPr>
            <a:normAutofit/>
          </a:bodyPr>
          <a:lstStyle/>
          <a:p>
            <a:r>
              <a:rPr lang="en-US" dirty="0" smtClean="0"/>
              <a:t>Image Credit: Scott Swanson, USFWS</a:t>
            </a:r>
            <a:endParaRPr lang="en-US" dirty="0"/>
          </a:p>
        </p:txBody>
      </p:sp>
      <p:sp>
        <p:nvSpPr>
          <p:cNvPr id="5" name="Text Placeholder 2"/>
          <p:cNvSpPr txBox="1">
            <a:spLocks/>
          </p:cNvSpPr>
          <p:nvPr/>
        </p:nvSpPr>
        <p:spPr>
          <a:xfrm>
            <a:off x="1300163" y="14810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smtClean="0">
                <a:solidFill>
                  <a:srgbClr val="DC7D0A"/>
                </a:solidFill>
                <a:latin typeface="Century Gothic" panose="020B0502020202020204" pitchFamily="34" charset="0"/>
              </a:rPr>
              <a:t>Objectives</a:t>
            </a:r>
            <a:endParaRPr lang="en-US" sz="4000" b="1" dirty="0">
              <a:solidFill>
                <a:srgbClr val="DC7D0A"/>
              </a:solidFill>
              <a:latin typeface="Century Gothic" panose="020B0502020202020204" pitchFamily="34" charset="0"/>
            </a:endParaRPr>
          </a:p>
        </p:txBody>
      </p:sp>
      <p:sp>
        <p:nvSpPr>
          <p:cNvPr id="10" name="Text Placeholder 5"/>
          <p:cNvSpPr>
            <a:spLocks noGrp="1"/>
          </p:cNvSpPr>
          <p:nvPr>
            <p:ph type="body" sz="quarter" idx="11"/>
          </p:nvPr>
        </p:nvSpPr>
        <p:spPr>
          <a:xfrm>
            <a:off x="648586" y="789083"/>
            <a:ext cx="11344940" cy="1106137"/>
          </a:xfrm>
        </p:spPr>
        <p:txBody>
          <a:bodyPr>
            <a:noAutofit/>
          </a:bodyPr>
          <a:lstStyle/>
          <a:p>
            <a:pPr>
              <a:lnSpc>
                <a:spcPct val="100000"/>
              </a:lnSpc>
            </a:pPr>
            <a:r>
              <a:rPr lang="en-US" sz="2400" b="1" dirty="0" smtClean="0">
                <a:solidFill>
                  <a:srgbClr val="860000"/>
                </a:solidFill>
              </a:rPr>
              <a:t>Combine</a:t>
            </a:r>
            <a:r>
              <a:rPr lang="en-US" sz="2400" b="1" dirty="0" smtClean="0">
                <a:solidFill>
                  <a:srgbClr val="C00000"/>
                </a:solidFill>
              </a:rPr>
              <a:t> </a:t>
            </a:r>
            <a:r>
              <a:rPr lang="en-US" sz="1800" dirty="0" smtClean="0">
                <a:solidFill>
                  <a:schemeClr val="bg2">
                    <a:lumMod val="25000"/>
                  </a:schemeClr>
                </a:solidFill>
              </a:rPr>
              <a:t>fire potential indicators, including </a:t>
            </a:r>
            <a:r>
              <a:rPr lang="en-US" sz="1800" b="1" dirty="0" smtClean="0">
                <a:solidFill>
                  <a:schemeClr val="bg2">
                    <a:lumMod val="25000"/>
                  </a:schemeClr>
                </a:solidFill>
              </a:rPr>
              <a:t>drought conditions</a:t>
            </a:r>
            <a:r>
              <a:rPr lang="en-US" sz="1800" dirty="0" smtClean="0">
                <a:solidFill>
                  <a:schemeClr val="bg2">
                    <a:lumMod val="25000"/>
                  </a:schemeClr>
                </a:solidFill>
              </a:rPr>
              <a:t>, </a:t>
            </a:r>
            <a:r>
              <a:rPr lang="en-US" sz="1800" b="1" dirty="0" smtClean="0">
                <a:solidFill>
                  <a:schemeClr val="bg2">
                    <a:lumMod val="25000"/>
                  </a:schemeClr>
                </a:solidFill>
              </a:rPr>
              <a:t>wind speeds</a:t>
            </a:r>
            <a:r>
              <a:rPr lang="en-US" sz="1800" dirty="0" smtClean="0">
                <a:solidFill>
                  <a:schemeClr val="bg2">
                    <a:lumMod val="25000"/>
                  </a:schemeClr>
                </a:solidFill>
              </a:rPr>
              <a:t>, </a:t>
            </a:r>
            <a:r>
              <a:rPr lang="en-US" sz="1800" b="1" dirty="0" smtClean="0">
                <a:solidFill>
                  <a:schemeClr val="bg2">
                    <a:lumMod val="25000"/>
                  </a:schemeClr>
                </a:solidFill>
              </a:rPr>
              <a:t>precipitation</a:t>
            </a:r>
            <a:r>
              <a:rPr lang="en-US" sz="1800" dirty="0" smtClean="0">
                <a:solidFill>
                  <a:schemeClr val="bg2">
                    <a:lumMod val="25000"/>
                  </a:schemeClr>
                </a:solidFill>
              </a:rPr>
              <a:t>, </a:t>
            </a:r>
            <a:r>
              <a:rPr lang="en-US" sz="1800" b="1" dirty="0" smtClean="0">
                <a:solidFill>
                  <a:schemeClr val="bg2">
                    <a:lumMod val="25000"/>
                  </a:schemeClr>
                </a:solidFill>
              </a:rPr>
              <a:t>humidity</a:t>
            </a:r>
            <a:r>
              <a:rPr lang="en-US" sz="1800" dirty="0" smtClean="0">
                <a:solidFill>
                  <a:schemeClr val="bg2">
                    <a:lumMod val="25000"/>
                  </a:schemeClr>
                </a:solidFill>
              </a:rPr>
              <a:t>, and </a:t>
            </a:r>
            <a:r>
              <a:rPr lang="en-US" sz="1800" b="1" dirty="0" smtClean="0">
                <a:solidFill>
                  <a:schemeClr val="bg2">
                    <a:lumMod val="25000"/>
                  </a:schemeClr>
                </a:solidFill>
              </a:rPr>
              <a:t>cured fuels</a:t>
            </a:r>
            <a:r>
              <a:rPr lang="en-US" sz="1800" dirty="0">
                <a:solidFill>
                  <a:schemeClr val="bg2">
                    <a:lumMod val="25000"/>
                  </a:schemeClr>
                </a:solidFill>
              </a:rPr>
              <a:t>,</a:t>
            </a:r>
            <a:r>
              <a:rPr lang="en-US" sz="1800" dirty="0" smtClean="0">
                <a:solidFill>
                  <a:schemeClr val="bg2">
                    <a:lumMod val="25000"/>
                  </a:schemeClr>
                </a:solidFill>
              </a:rPr>
              <a:t> to estimate wildland fire potential</a:t>
            </a:r>
          </a:p>
        </p:txBody>
      </p:sp>
      <p:sp>
        <p:nvSpPr>
          <p:cNvPr id="11" name="TextBox 10"/>
          <p:cNvSpPr txBox="1"/>
          <p:nvPr/>
        </p:nvSpPr>
        <p:spPr>
          <a:xfrm>
            <a:off x="6894647" y="2022655"/>
            <a:ext cx="4440794" cy="1231106"/>
          </a:xfrm>
          <a:prstGeom prst="rect">
            <a:avLst/>
          </a:prstGeom>
          <a:noFill/>
        </p:spPr>
        <p:txBody>
          <a:bodyPr wrap="square" rtlCol="0">
            <a:spAutoFit/>
          </a:bodyPr>
          <a:lstStyle/>
          <a:p>
            <a:r>
              <a:rPr lang="en-US" sz="2000" b="1" dirty="0" smtClean="0">
                <a:solidFill>
                  <a:srgbClr val="860000"/>
                </a:solidFill>
              </a:rPr>
              <a:t>Develop </a:t>
            </a:r>
            <a:r>
              <a:rPr lang="en-US" dirty="0" smtClean="0">
                <a:solidFill>
                  <a:schemeClr val="bg2">
                    <a:lumMod val="25000"/>
                  </a:schemeClr>
                </a:solidFill>
              </a:rPr>
              <a:t>transferrable open-source code for partners to build-upon and improve near-real time wildland fire potential maps</a:t>
            </a:r>
            <a:endParaRPr lang="en-US" dirty="0">
              <a:solidFill>
                <a:schemeClr val="bg2">
                  <a:lumMod val="25000"/>
                </a:schemeClr>
              </a:solidFill>
            </a:endParaRPr>
          </a:p>
        </p:txBody>
      </p:sp>
      <p:sp>
        <p:nvSpPr>
          <p:cNvPr id="12" name="TextBox 11"/>
          <p:cNvSpPr txBox="1"/>
          <p:nvPr/>
        </p:nvSpPr>
        <p:spPr>
          <a:xfrm>
            <a:off x="1441793" y="2098208"/>
            <a:ext cx="3136604" cy="954107"/>
          </a:xfrm>
          <a:prstGeom prst="rect">
            <a:avLst/>
          </a:prstGeom>
          <a:noFill/>
        </p:spPr>
        <p:txBody>
          <a:bodyPr wrap="square" rtlCol="0">
            <a:spAutoFit/>
          </a:bodyPr>
          <a:lstStyle/>
          <a:p>
            <a:r>
              <a:rPr lang="en-US" sz="2000" b="1" dirty="0" smtClean="0">
                <a:solidFill>
                  <a:srgbClr val="860000"/>
                </a:solidFill>
              </a:rPr>
              <a:t>Create</a:t>
            </a:r>
            <a:r>
              <a:rPr lang="en-US" dirty="0" smtClean="0">
                <a:solidFill>
                  <a:schemeClr val="tx1">
                    <a:lumMod val="75000"/>
                  </a:schemeClr>
                </a:solidFill>
              </a:rPr>
              <a:t> </a:t>
            </a:r>
            <a:r>
              <a:rPr lang="en-US" dirty="0" smtClean="0">
                <a:solidFill>
                  <a:schemeClr val="bg2">
                    <a:lumMod val="25000"/>
                  </a:schemeClr>
                </a:solidFill>
              </a:rPr>
              <a:t>fire potential maps to identify spatial differences in fire potential</a:t>
            </a:r>
            <a:endParaRPr lang="en-US" dirty="0">
              <a:solidFill>
                <a:schemeClr val="bg2">
                  <a:lumMod val="25000"/>
                </a:schemeClr>
              </a:solidFill>
            </a:endParaRPr>
          </a:p>
        </p:txBody>
      </p:sp>
      <p:sp>
        <p:nvSpPr>
          <p:cNvPr id="13" name="TextBox 12"/>
          <p:cNvSpPr txBox="1"/>
          <p:nvPr/>
        </p:nvSpPr>
        <p:spPr>
          <a:xfrm>
            <a:off x="102229" y="691117"/>
            <a:ext cx="425302" cy="1015663"/>
          </a:xfrm>
          <a:prstGeom prst="rect">
            <a:avLst/>
          </a:prstGeom>
          <a:noFill/>
        </p:spPr>
        <p:txBody>
          <a:bodyPr wrap="square" rtlCol="0">
            <a:spAutoFit/>
          </a:bodyPr>
          <a:lstStyle/>
          <a:p>
            <a:r>
              <a:rPr lang="en-US" sz="6000" b="1" dirty="0" smtClean="0">
                <a:solidFill>
                  <a:schemeClr val="bg1">
                    <a:lumMod val="65000"/>
                  </a:schemeClr>
                </a:solidFill>
              </a:rPr>
              <a:t>1</a:t>
            </a:r>
            <a:endParaRPr lang="en-US" sz="6000" b="1" dirty="0">
              <a:solidFill>
                <a:schemeClr val="bg1">
                  <a:lumMod val="65000"/>
                </a:schemeClr>
              </a:solidFill>
            </a:endParaRPr>
          </a:p>
        </p:txBody>
      </p:sp>
      <p:sp>
        <p:nvSpPr>
          <p:cNvPr id="14" name="TextBox 13"/>
          <p:cNvSpPr txBox="1"/>
          <p:nvPr/>
        </p:nvSpPr>
        <p:spPr>
          <a:xfrm>
            <a:off x="782572" y="1910780"/>
            <a:ext cx="627321" cy="1015663"/>
          </a:xfrm>
          <a:prstGeom prst="rect">
            <a:avLst/>
          </a:prstGeom>
          <a:noFill/>
        </p:spPr>
        <p:txBody>
          <a:bodyPr wrap="square" rtlCol="0">
            <a:spAutoFit/>
          </a:bodyPr>
          <a:lstStyle/>
          <a:p>
            <a:r>
              <a:rPr lang="en-US" sz="6000" b="1" dirty="0" smtClean="0">
                <a:solidFill>
                  <a:schemeClr val="bg1">
                    <a:lumMod val="65000"/>
                  </a:schemeClr>
                </a:solidFill>
              </a:rPr>
              <a:t>2</a:t>
            </a:r>
            <a:endParaRPr lang="en-US" sz="6000" b="1" dirty="0">
              <a:solidFill>
                <a:schemeClr val="bg1">
                  <a:lumMod val="65000"/>
                </a:schemeClr>
              </a:solidFill>
            </a:endParaRPr>
          </a:p>
        </p:txBody>
      </p:sp>
      <p:sp>
        <p:nvSpPr>
          <p:cNvPr id="15" name="TextBox 14"/>
          <p:cNvSpPr txBox="1"/>
          <p:nvPr/>
        </p:nvSpPr>
        <p:spPr>
          <a:xfrm>
            <a:off x="6377195" y="1868504"/>
            <a:ext cx="372140" cy="1015663"/>
          </a:xfrm>
          <a:prstGeom prst="rect">
            <a:avLst/>
          </a:prstGeom>
          <a:noFill/>
        </p:spPr>
        <p:txBody>
          <a:bodyPr wrap="square" rtlCol="0">
            <a:spAutoFit/>
          </a:bodyPr>
          <a:lstStyle/>
          <a:p>
            <a:r>
              <a:rPr lang="en-US" sz="6000" b="1" dirty="0" smtClean="0">
                <a:solidFill>
                  <a:schemeClr val="bg1">
                    <a:lumMod val="65000"/>
                  </a:schemeClr>
                </a:solidFill>
              </a:rPr>
              <a:t>3</a:t>
            </a:r>
            <a:endParaRPr lang="en-US" sz="6000" b="1" dirty="0">
              <a:solidFill>
                <a:schemeClr val="bg1">
                  <a:lumMod val="65000"/>
                </a:schemeClr>
              </a:solidFill>
            </a:endParaRPr>
          </a:p>
        </p:txBody>
      </p:sp>
      <p:pic>
        <p:nvPicPr>
          <p:cNvPr id="2058" name="Picture 10" descr="burning, marshes"/>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99" t="45198" r="99" b="17302"/>
          <a:stretch/>
        </p:blipFill>
        <p:spPr bwMode="auto">
          <a:xfrm>
            <a:off x="-84221" y="3524910"/>
            <a:ext cx="1227622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63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p:cNvSpPr txBox="1">
            <a:spLocks/>
          </p:cNvSpPr>
          <p:nvPr/>
        </p:nvSpPr>
        <p:spPr>
          <a:xfrm>
            <a:off x="945410" y="140575"/>
            <a:ext cx="10643616" cy="579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smtClean="0">
                <a:solidFill>
                  <a:srgbClr val="DC7D0A"/>
                </a:solidFill>
              </a:rPr>
              <a:t>NASA and NOAA Datasets</a:t>
            </a:r>
            <a:endParaRPr lang="en-US" sz="4000" b="1" dirty="0">
              <a:solidFill>
                <a:srgbClr val="DC7D0A"/>
              </a:solidFill>
            </a:endParaRPr>
          </a:p>
        </p:txBody>
      </p:sp>
      <p:pic>
        <p:nvPicPr>
          <p:cNvPr id="3074" name="Picture 2" descr="http://www.devpedia.developexchange.com/dp/images/9/91/05_Terr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234984">
            <a:off x="2174326" y="1640221"/>
            <a:ext cx="1819832" cy="13699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devpedia.developexchange.com/dp/images/b/bf/06_Aq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852" y="2833883"/>
            <a:ext cx="2143539" cy="11229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devpedia.developexchange.com/dp/images/1/14/08_GP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6616" y="1950046"/>
            <a:ext cx="2700214" cy="13516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1852" y="1991710"/>
            <a:ext cx="2057400" cy="369332"/>
          </a:xfrm>
          <a:prstGeom prst="rect">
            <a:avLst/>
          </a:prstGeom>
          <a:noFill/>
        </p:spPr>
        <p:txBody>
          <a:bodyPr wrap="square" rtlCol="0">
            <a:spAutoFit/>
          </a:bodyPr>
          <a:lstStyle/>
          <a:p>
            <a:r>
              <a:rPr lang="en-US" dirty="0" smtClean="0">
                <a:solidFill>
                  <a:schemeClr val="tx1">
                    <a:lumMod val="50000"/>
                    <a:lumOff val="50000"/>
                  </a:schemeClr>
                </a:solidFill>
              </a:rPr>
              <a:t>Terra – </a:t>
            </a:r>
            <a:r>
              <a:rPr lang="en-US" b="1" dirty="0" smtClean="0">
                <a:solidFill>
                  <a:schemeClr val="tx1">
                    <a:lumMod val="50000"/>
                    <a:lumOff val="50000"/>
                  </a:schemeClr>
                </a:solidFill>
              </a:rPr>
              <a:t>MODIS</a:t>
            </a:r>
            <a:endParaRPr lang="en-US" b="1" dirty="0">
              <a:solidFill>
                <a:schemeClr val="tx1">
                  <a:lumMod val="50000"/>
                  <a:lumOff val="50000"/>
                </a:schemeClr>
              </a:solidFill>
            </a:endParaRPr>
          </a:p>
        </p:txBody>
      </p:sp>
      <p:sp>
        <p:nvSpPr>
          <p:cNvPr id="9" name="TextBox 8"/>
          <p:cNvSpPr txBox="1"/>
          <p:nvPr/>
        </p:nvSpPr>
        <p:spPr>
          <a:xfrm>
            <a:off x="2511837" y="3224285"/>
            <a:ext cx="2057400" cy="369332"/>
          </a:xfrm>
          <a:prstGeom prst="rect">
            <a:avLst/>
          </a:prstGeom>
          <a:noFill/>
        </p:spPr>
        <p:txBody>
          <a:bodyPr wrap="square" rtlCol="0">
            <a:spAutoFit/>
          </a:bodyPr>
          <a:lstStyle/>
          <a:p>
            <a:r>
              <a:rPr lang="en-US" dirty="0" smtClean="0">
                <a:solidFill>
                  <a:schemeClr val="tx1">
                    <a:lumMod val="50000"/>
                    <a:lumOff val="50000"/>
                  </a:schemeClr>
                </a:solidFill>
              </a:rPr>
              <a:t>Aqua – </a:t>
            </a:r>
            <a:r>
              <a:rPr lang="en-US" b="1" dirty="0" smtClean="0">
                <a:solidFill>
                  <a:schemeClr val="tx1">
                    <a:lumMod val="50000"/>
                    <a:lumOff val="50000"/>
                  </a:schemeClr>
                </a:solidFill>
              </a:rPr>
              <a:t>MODIS</a:t>
            </a:r>
            <a:endParaRPr lang="en-US" b="1" dirty="0">
              <a:solidFill>
                <a:schemeClr val="tx1">
                  <a:lumMod val="50000"/>
                  <a:lumOff val="50000"/>
                </a:schemeClr>
              </a:solidFill>
            </a:endParaRPr>
          </a:p>
        </p:txBody>
      </p:sp>
      <p:sp>
        <p:nvSpPr>
          <p:cNvPr id="10" name="TextBox 9"/>
          <p:cNvSpPr txBox="1"/>
          <p:nvPr/>
        </p:nvSpPr>
        <p:spPr>
          <a:xfrm>
            <a:off x="9626831" y="2407368"/>
            <a:ext cx="2799521" cy="923330"/>
          </a:xfrm>
          <a:prstGeom prst="rect">
            <a:avLst/>
          </a:prstGeom>
          <a:noFill/>
        </p:spPr>
        <p:txBody>
          <a:bodyPr wrap="square" rtlCol="0">
            <a:spAutoFit/>
          </a:bodyPr>
          <a:lstStyle/>
          <a:p>
            <a:r>
              <a:rPr lang="en-US" b="1" dirty="0" smtClean="0">
                <a:solidFill>
                  <a:schemeClr val="tx1">
                    <a:lumMod val="50000"/>
                    <a:lumOff val="50000"/>
                  </a:schemeClr>
                </a:solidFill>
              </a:rPr>
              <a:t>Global Precipitation </a:t>
            </a:r>
          </a:p>
          <a:p>
            <a:r>
              <a:rPr lang="en-US" b="1" dirty="0" smtClean="0">
                <a:solidFill>
                  <a:schemeClr val="tx1">
                    <a:lumMod val="50000"/>
                    <a:lumOff val="50000"/>
                  </a:schemeClr>
                </a:solidFill>
              </a:rPr>
              <a:t>Measurement Mission</a:t>
            </a:r>
            <a:r>
              <a:rPr lang="en-US" dirty="0" smtClean="0">
                <a:solidFill>
                  <a:schemeClr val="tx1">
                    <a:lumMod val="50000"/>
                    <a:lumOff val="50000"/>
                  </a:schemeClr>
                </a:solidFill>
              </a:rPr>
              <a:t> </a:t>
            </a:r>
          </a:p>
          <a:p>
            <a:r>
              <a:rPr lang="en-US" dirty="0" smtClean="0">
                <a:solidFill>
                  <a:schemeClr val="tx1">
                    <a:lumMod val="50000"/>
                    <a:lumOff val="50000"/>
                  </a:schemeClr>
                </a:solidFill>
              </a:rPr>
              <a:t>– DPR &amp; GMI</a:t>
            </a:r>
            <a:endParaRPr lang="en-US" dirty="0">
              <a:solidFill>
                <a:schemeClr val="tx1">
                  <a:lumMod val="50000"/>
                  <a:lumOff val="50000"/>
                </a:schemeClr>
              </a:solidFill>
            </a:endParaRPr>
          </a:p>
        </p:txBody>
      </p:sp>
      <p:sp>
        <p:nvSpPr>
          <p:cNvPr id="12" name="Text Placeholder 8"/>
          <p:cNvSpPr txBox="1">
            <a:spLocks/>
          </p:cNvSpPr>
          <p:nvPr/>
        </p:nvSpPr>
        <p:spPr>
          <a:xfrm>
            <a:off x="0" y="712622"/>
            <a:ext cx="4748045" cy="367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u="sng" dirty="0" smtClean="0">
                <a:solidFill>
                  <a:schemeClr val="bg2">
                    <a:lumMod val="25000"/>
                  </a:schemeClr>
                </a:solidFill>
              </a:rPr>
              <a:t>Fuel Moisture Content – NDII</a:t>
            </a:r>
          </a:p>
          <a:p>
            <a:pPr marL="0" indent="0" algn="ctr">
              <a:buNone/>
            </a:pPr>
            <a:r>
              <a:rPr lang="en-US" sz="2400" u="sng" dirty="0" smtClean="0">
                <a:solidFill>
                  <a:schemeClr val="bg2">
                    <a:lumMod val="25000"/>
                  </a:schemeClr>
                </a:solidFill>
              </a:rPr>
              <a:t>Snow Cover Extent - NDSI</a:t>
            </a:r>
            <a:endParaRPr lang="en-US" sz="2400" u="sng" dirty="0">
              <a:solidFill>
                <a:schemeClr val="bg2">
                  <a:lumMod val="25000"/>
                </a:schemeClr>
              </a:solidFill>
            </a:endParaRPr>
          </a:p>
        </p:txBody>
      </p:sp>
      <p:sp>
        <p:nvSpPr>
          <p:cNvPr id="13" name="Text Placeholder 8"/>
          <p:cNvSpPr txBox="1">
            <a:spLocks/>
          </p:cNvSpPr>
          <p:nvPr/>
        </p:nvSpPr>
        <p:spPr>
          <a:xfrm>
            <a:off x="7276872" y="1137542"/>
            <a:ext cx="4748045" cy="367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u="sng" dirty="0" smtClean="0">
                <a:solidFill>
                  <a:schemeClr val="bg2">
                    <a:lumMod val="25000"/>
                  </a:schemeClr>
                </a:solidFill>
              </a:rPr>
              <a:t>Precipitation Estimate</a:t>
            </a:r>
            <a:endParaRPr lang="en-US" sz="2400" u="sng" dirty="0">
              <a:solidFill>
                <a:schemeClr val="bg2">
                  <a:lumMod val="25000"/>
                </a:schemeClr>
              </a:solidFill>
            </a:endParaRPr>
          </a:p>
        </p:txBody>
      </p:sp>
      <p:sp>
        <p:nvSpPr>
          <p:cNvPr id="16" name="Text Placeholder 8"/>
          <p:cNvSpPr txBox="1">
            <a:spLocks/>
          </p:cNvSpPr>
          <p:nvPr/>
        </p:nvSpPr>
        <p:spPr>
          <a:xfrm>
            <a:off x="945410" y="3926952"/>
            <a:ext cx="10643616" cy="579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smtClean="0">
                <a:solidFill>
                  <a:srgbClr val="DC7D0A"/>
                </a:solidFill>
              </a:rPr>
              <a:t>Other Datasets</a:t>
            </a:r>
            <a:endParaRPr lang="en-US" sz="4000" b="1" dirty="0">
              <a:solidFill>
                <a:srgbClr val="DC7D0A"/>
              </a:solidFill>
            </a:endParaRPr>
          </a:p>
        </p:txBody>
      </p:sp>
      <p:sp>
        <p:nvSpPr>
          <p:cNvPr id="18" name="TextBox 17"/>
          <p:cNvSpPr txBox="1"/>
          <p:nvPr/>
        </p:nvSpPr>
        <p:spPr>
          <a:xfrm>
            <a:off x="1512402" y="5031133"/>
            <a:ext cx="3982481" cy="707886"/>
          </a:xfrm>
          <a:prstGeom prst="rect">
            <a:avLst/>
          </a:prstGeom>
          <a:noFill/>
        </p:spPr>
        <p:txBody>
          <a:bodyPr wrap="square" rtlCol="0">
            <a:spAutoFit/>
          </a:bodyPr>
          <a:lstStyle/>
          <a:p>
            <a:pPr algn="ctr"/>
            <a:r>
              <a:rPr lang="en-US" sz="2000" dirty="0" smtClean="0">
                <a:solidFill>
                  <a:schemeClr val="tx1">
                    <a:lumMod val="50000"/>
                    <a:lumOff val="50000"/>
                  </a:schemeClr>
                </a:solidFill>
              </a:rPr>
              <a:t>Real Time Mesoscale Analysis (</a:t>
            </a:r>
            <a:r>
              <a:rPr lang="en-US" sz="2000" b="1" dirty="0" smtClean="0">
                <a:solidFill>
                  <a:schemeClr val="tx1">
                    <a:lumMod val="50000"/>
                    <a:lumOff val="50000"/>
                  </a:schemeClr>
                </a:solidFill>
              </a:rPr>
              <a:t>RTMA</a:t>
            </a:r>
            <a:r>
              <a:rPr lang="en-US" sz="2000" dirty="0" smtClean="0">
                <a:solidFill>
                  <a:schemeClr val="tx1">
                    <a:lumMod val="50000"/>
                    <a:lumOff val="50000"/>
                  </a:schemeClr>
                </a:solidFill>
              </a:rPr>
              <a:t>)</a:t>
            </a:r>
            <a:endParaRPr lang="en-US" sz="2000" dirty="0">
              <a:solidFill>
                <a:schemeClr val="tx1">
                  <a:lumMod val="50000"/>
                  <a:lumOff val="50000"/>
                </a:schemeClr>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517" y="4852912"/>
            <a:ext cx="1447785" cy="1447785"/>
          </a:xfrm>
          <a:prstGeom prst="rect">
            <a:avLst/>
          </a:prstGeom>
        </p:spPr>
      </p:pic>
      <p:sp>
        <p:nvSpPr>
          <p:cNvPr id="21" name="TextBox 20"/>
          <p:cNvSpPr txBox="1"/>
          <p:nvPr/>
        </p:nvSpPr>
        <p:spPr>
          <a:xfrm>
            <a:off x="8042436" y="5274982"/>
            <a:ext cx="3982481" cy="1015663"/>
          </a:xfrm>
          <a:prstGeom prst="rect">
            <a:avLst/>
          </a:prstGeom>
          <a:noFill/>
        </p:spPr>
        <p:txBody>
          <a:bodyPr wrap="square" rtlCol="0">
            <a:spAutoFit/>
          </a:bodyPr>
          <a:lstStyle/>
          <a:p>
            <a:pPr algn="ctr"/>
            <a:r>
              <a:rPr lang="en-US" sz="2000" dirty="0" smtClean="0">
                <a:solidFill>
                  <a:schemeClr val="tx1">
                    <a:lumMod val="50000"/>
                    <a:lumOff val="50000"/>
                  </a:schemeClr>
                </a:solidFill>
              </a:rPr>
              <a:t>University of Idaho’s</a:t>
            </a:r>
          </a:p>
          <a:p>
            <a:pPr algn="ctr"/>
            <a:r>
              <a:rPr lang="en-US" sz="2000" dirty="0" smtClean="0">
                <a:solidFill>
                  <a:schemeClr val="tx1">
                    <a:lumMod val="50000"/>
                    <a:lumOff val="50000"/>
                  </a:schemeClr>
                </a:solidFill>
              </a:rPr>
              <a:t>Palmer Drought Severity Index</a:t>
            </a:r>
          </a:p>
          <a:p>
            <a:pPr algn="ctr"/>
            <a:r>
              <a:rPr lang="en-US" sz="2000" dirty="0" smtClean="0">
                <a:solidFill>
                  <a:schemeClr val="tx1">
                    <a:lumMod val="50000"/>
                    <a:lumOff val="50000"/>
                  </a:schemeClr>
                </a:solidFill>
              </a:rPr>
              <a:t>(</a:t>
            </a:r>
            <a:r>
              <a:rPr lang="en-US" sz="2000" b="1" dirty="0" smtClean="0">
                <a:solidFill>
                  <a:schemeClr val="tx1">
                    <a:lumMod val="50000"/>
                    <a:lumOff val="50000"/>
                  </a:schemeClr>
                </a:solidFill>
              </a:rPr>
              <a:t>PDSI</a:t>
            </a:r>
            <a:r>
              <a:rPr lang="en-US" sz="2000" dirty="0" smtClean="0">
                <a:solidFill>
                  <a:schemeClr val="tx1">
                    <a:lumMod val="50000"/>
                    <a:lumOff val="50000"/>
                  </a:schemeClr>
                </a:solidFill>
              </a:rPr>
              <a:t>)</a:t>
            </a:r>
            <a:endParaRPr lang="en-US" sz="2000" dirty="0">
              <a:solidFill>
                <a:schemeClr val="tx1">
                  <a:lumMod val="50000"/>
                  <a:lumOff val="50000"/>
                </a:schemeClr>
              </a:solidFill>
            </a:endParaRPr>
          </a:p>
        </p:txBody>
      </p:sp>
      <p:sp>
        <p:nvSpPr>
          <p:cNvPr id="19" name="TextBox 18"/>
          <p:cNvSpPr txBox="1"/>
          <p:nvPr/>
        </p:nvSpPr>
        <p:spPr>
          <a:xfrm>
            <a:off x="1512402" y="5878242"/>
            <a:ext cx="3982481" cy="707886"/>
          </a:xfrm>
          <a:prstGeom prst="rect">
            <a:avLst/>
          </a:prstGeom>
          <a:noFill/>
        </p:spPr>
        <p:txBody>
          <a:bodyPr wrap="square" rtlCol="0">
            <a:spAutoFit/>
          </a:bodyPr>
          <a:lstStyle/>
          <a:p>
            <a:pPr algn="ctr"/>
            <a:r>
              <a:rPr lang="en-US" sz="2000" dirty="0" smtClean="0">
                <a:solidFill>
                  <a:schemeClr val="tx1">
                    <a:lumMod val="50000"/>
                    <a:lumOff val="50000"/>
                  </a:schemeClr>
                </a:solidFill>
              </a:rPr>
              <a:t>Gridded Historic Temperature</a:t>
            </a:r>
          </a:p>
          <a:p>
            <a:pPr algn="ctr"/>
            <a:r>
              <a:rPr lang="en-US" sz="2000" b="1" dirty="0">
                <a:solidFill>
                  <a:schemeClr val="tx1">
                    <a:lumMod val="50000"/>
                    <a:lumOff val="50000"/>
                  </a:schemeClr>
                </a:solidFill>
              </a:rPr>
              <a:t>NCEI </a:t>
            </a:r>
            <a:r>
              <a:rPr lang="en-US" sz="2000" b="1" dirty="0" err="1" smtClean="0">
                <a:solidFill>
                  <a:schemeClr val="tx1">
                    <a:lumMod val="50000"/>
                    <a:lumOff val="50000"/>
                  </a:schemeClr>
                </a:solidFill>
              </a:rPr>
              <a:t>nClimGrid</a:t>
            </a:r>
            <a:r>
              <a:rPr lang="en-US" sz="2000" dirty="0" smtClean="0">
                <a:solidFill>
                  <a:schemeClr val="tx1">
                    <a:lumMod val="50000"/>
                    <a:lumOff val="50000"/>
                  </a:schemeClr>
                </a:solidFill>
              </a:rPr>
              <a:t> </a:t>
            </a:r>
          </a:p>
        </p:txBody>
      </p:sp>
    </p:spTree>
    <p:extLst>
      <p:ext uri="{BB962C8B-B14F-4D97-AF65-F5344CB8AC3E}">
        <p14:creationId xmlns:p14="http://schemas.microsoft.com/office/powerpoint/2010/main" val="971658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 name="Rectangle 4095"/>
          <p:cNvSpPr/>
          <p:nvPr/>
        </p:nvSpPr>
        <p:spPr>
          <a:xfrm>
            <a:off x="5337544" y="4436576"/>
            <a:ext cx="404037" cy="242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4"/>
          </p:nvPr>
        </p:nvSpPr>
        <p:spPr>
          <a:xfrm>
            <a:off x="7649153" y="190289"/>
            <a:ext cx="4418608" cy="644598"/>
          </a:xfrm>
        </p:spPr>
        <p:txBody>
          <a:bodyPr/>
          <a:lstStyle/>
          <a:p>
            <a:r>
              <a:rPr lang="en-US" sz="4000" dirty="0" smtClean="0"/>
              <a:t>Methodology</a:t>
            </a:r>
            <a:endParaRPr lang="en-US" sz="4000" dirty="0"/>
          </a:p>
        </p:txBody>
      </p:sp>
      <p:grpSp>
        <p:nvGrpSpPr>
          <p:cNvPr id="17" name="Group 16"/>
          <p:cNvGrpSpPr/>
          <p:nvPr/>
        </p:nvGrpSpPr>
        <p:grpSpPr>
          <a:xfrm>
            <a:off x="173936" y="1486552"/>
            <a:ext cx="3185491" cy="754500"/>
            <a:chOff x="253448" y="1830106"/>
            <a:chExt cx="3478696" cy="754500"/>
          </a:xfrm>
        </p:grpSpPr>
        <p:sp>
          <p:nvSpPr>
            <p:cNvPr id="13" name="Rounded Rectangle 12"/>
            <p:cNvSpPr/>
            <p:nvPr/>
          </p:nvSpPr>
          <p:spPr>
            <a:xfrm>
              <a:off x="253448" y="1830106"/>
              <a:ext cx="3478696" cy="74412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7748" y="1876720"/>
              <a:ext cx="3250096" cy="707886"/>
            </a:xfrm>
            <a:prstGeom prst="rect">
              <a:avLst/>
            </a:prstGeom>
            <a:noFill/>
          </p:spPr>
          <p:txBody>
            <a:bodyPr wrap="square" rtlCol="0">
              <a:spAutoFit/>
            </a:bodyPr>
            <a:lstStyle/>
            <a:p>
              <a:pPr algn="ctr"/>
              <a:r>
                <a:rPr lang="en-US" sz="2000" dirty="0" smtClean="0"/>
                <a:t>Data identification and Product Scope</a:t>
              </a:r>
              <a:endParaRPr lang="en-US" sz="2000" dirty="0"/>
            </a:p>
          </p:txBody>
        </p:sp>
      </p:grpSp>
      <p:grpSp>
        <p:nvGrpSpPr>
          <p:cNvPr id="20" name="Group 19"/>
          <p:cNvGrpSpPr/>
          <p:nvPr/>
        </p:nvGrpSpPr>
        <p:grpSpPr>
          <a:xfrm>
            <a:off x="3266355" y="2367854"/>
            <a:ext cx="3163955" cy="747230"/>
            <a:chOff x="3278257" y="2897053"/>
            <a:chExt cx="3478696" cy="747230"/>
          </a:xfrm>
        </p:grpSpPr>
        <p:sp>
          <p:nvSpPr>
            <p:cNvPr id="14" name="Rounded Rectangle 13"/>
            <p:cNvSpPr/>
            <p:nvPr/>
          </p:nvSpPr>
          <p:spPr>
            <a:xfrm>
              <a:off x="3278257" y="2900154"/>
              <a:ext cx="3478696" cy="74412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92558" y="2897053"/>
              <a:ext cx="3250096" cy="707886"/>
            </a:xfrm>
            <a:prstGeom prst="rect">
              <a:avLst/>
            </a:prstGeom>
            <a:noFill/>
          </p:spPr>
          <p:txBody>
            <a:bodyPr wrap="square" rtlCol="0">
              <a:spAutoFit/>
            </a:bodyPr>
            <a:lstStyle/>
            <a:p>
              <a:pPr algn="ctr"/>
              <a:r>
                <a:rPr lang="en-US" sz="2000" dirty="0" smtClean="0"/>
                <a:t>Design &amp; Development</a:t>
              </a:r>
              <a:endParaRPr lang="en-US" sz="2000" dirty="0"/>
            </a:p>
          </p:txBody>
        </p:sp>
      </p:grpSp>
      <p:grpSp>
        <p:nvGrpSpPr>
          <p:cNvPr id="18" name="Group 17"/>
          <p:cNvGrpSpPr/>
          <p:nvPr/>
        </p:nvGrpSpPr>
        <p:grpSpPr>
          <a:xfrm>
            <a:off x="6619643" y="3178622"/>
            <a:ext cx="2781300" cy="744129"/>
            <a:chOff x="6054587" y="4009045"/>
            <a:chExt cx="3478696" cy="744129"/>
          </a:xfrm>
        </p:grpSpPr>
        <p:sp>
          <p:nvSpPr>
            <p:cNvPr id="15" name="Rounded Rectangle 14"/>
            <p:cNvSpPr/>
            <p:nvPr/>
          </p:nvSpPr>
          <p:spPr>
            <a:xfrm>
              <a:off x="6054587" y="4009045"/>
              <a:ext cx="3478696" cy="74412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68888" y="4196444"/>
              <a:ext cx="3250096" cy="400110"/>
            </a:xfrm>
            <a:prstGeom prst="rect">
              <a:avLst/>
            </a:prstGeom>
            <a:noFill/>
          </p:spPr>
          <p:txBody>
            <a:bodyPr wrap="square" rtlCol="0">
              <a:spAutoFit/>
            </a:bodyPr>
            <a:lstStyle/>
            <a:p>
              <a:pPr algn="ctr"/>
              <a:r>
                <a:rPr lang="en-US" sz="2000" dirty="0" smtClean="0"/>
                <a:t>Implementation</a:t>
              </a:r>
              <a:endParaRPr lang="en-US" sz="2000" dirty="0"/>
            </a:p>
          </p:txBody>
        </p:sp>
      </p:grpSp>
      <p:grpSp>
        <p:nvGrpSpPr>
          <p:cNvPr id="19" name="Group 18"/>
          <p:cNvGrpSpPr/>
          <p:nvPr/>
        </p:nvGrpSpPr>
        <p:grpSpPr>
          <a:xfrm>
            <a:off x="9477143" y="3986289"/>
            <a:ext cx="2284344" cy="744129"/>
            <a:chOff x="8360465" y="5302602"/>
            <a:chExt cx="3478696" cy="744129"/>
          </a:xfrm>
        </p:grpSpPr>
        <p:sp>
          <p:nvSpPr>
            <p:cNvPr id="16" name="Rounded Rectangle 15"/>
            <p:cNvSpPr/>
            <p:nvPr/>
          </p:nvSpPr>
          <p:spPr>
            <a:xfrm>
              <a:off x="8360465" y="5302602"/>
              <a:ext cx="3478696" cy="7441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474765" y="5451901"/>
              <a:ext cx="3250096" cy="400110"/>
            </a:xfrm>
            <a:prstGeom prst="rect">
              <a:avLst/>
            </a:prstGeom>
            <a:noFill/>
          </p:spPr>
          <p:txBody>
            <a:bodyPr wrap="square" rtlCol="0">
              <a:spAutoFit/>
            </a:bodyPr>
            <a:lstStyle/>
            <a:p>
              <a:pPr algn="ctr"/>
              <a:r>
                <a:rPr lang="en-US" sz="2000" dirty="0" smtClean="0"/>
                <a:t>Verification</a:t>
              </a:r>
              <a:endParaRPr lang="en-US" sz="2000" dirty="0"/>
            </a:p>
          </p:txBody>
        </p:sp>
      </p:grpSp>
      <p:pic>
        <p:nvPicPr>
          <p:cNvPr id="21" name="Picture 4" descr="http://www.devpedia.developexchange.com/dp/images/b/bf/06_Aqu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28615">
            <a:off x="334829" y="2537961"/>
            <a:ext cx="1235241" cy="6471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44" y="190289"/>
            <a:ext cx="893810" cy="893810"/>
          </a:xfrm>
          <a:prstGeom prst="rect">
            <a:avLst/>
          </a:prstGeom>
        </p:spPr>
      </p:pic>
      <p:sp>
        <p:nvSpPr>
          <p:cNvPr id="24" name="Bent Arrow 23"/>
          <p:cNvSpPr/>
          <p:nvPr/>
        </p:nvSpPr>
        <p:spPr>
          <a:xfrm rot="5400000">
            <a:off x="1399354" y="724658"/>
            <a:ext cx="802469" cy="586408"/>
          </a:xfrm>
          <a:prstGeom prst="ben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p:cNvSpPr/>
          <p:nvPr/>
        </p:nvSpPr>
        <p:spPr>
          <a:xfrm rot="5400000" flipH="1">
            <a:off x="1399354" y="2415642"/>
            <a:ext cx="802469" cy="586408"/>
          </a:xfrm>
          <a:prstGeom prst="ben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5210" y="3456928"/>
            <a:ext cx="2713076" cy="1323439"/>
          </a:xfrm>
          <a:prstGeom prst="rect">
            <a:avLst/>
          </a:prstGeom>
          <a:noFill/>
        </p:spPr>
        <p:txBody>
          <a:bodyPr wrap="square" rtlCol="0">
            <a:spAutoFit/>
          </a:bodyPr>
          <a:lstStyle/>
          <a:p>
            <a:pPr algn="ctr"/>
            <a:r>
              <a:rPr lang="en-US" sz="2000" b="1" dirty="0" smtClean="0"/>
              <a:t>User Needs:</a:t>
            </a:r>
          </a:p>
          <a:p>
            <a:pPr algn="ctr"/>
            <a:r>
              <a:rPr lang="en-US" sz="2000" dirty="0" smtClean="0"/>
              <a:t>Understanding where fires are most likely to occur</a:t>
            </a:r>
            <a:endParaRPr lang="en-US" sz="2000" dirty="0"/>
          </a:p>
        </p:txBody>
      </p:sp>
      <p:graphicFrame>
        <p:nvGraphicFramePr>
          <p:cNvPr id="28" name="Table 27"/>
          <p:cNvGraphicFramePr>
            <a:graphicFrameLocks noGrp="1"/>
          </p:cNvGraphicFramePr>
          <p:nvPr>
            <p:extLst>
              <p:ext uri="{D42A27DB-BD31-4B8C-83A1-F6EECF244321}">
                <p14:modId xmlns:p14="http://schemas.microsoft.com/office/powerpoint/2010/main" val="3135175390"/>
              </p:ext>
            </p:extLst>
          </p:nvPr>
        </p:nvGraphicFramePr>
        <p:xfrm>
          <a:off x="2977974" y="3986289"/>
          <a:ext cx="5695302" cy="2804160"/>
        </p:xfrm>
        <a:graphic>
          <a:graphicData uri="http://schemas.openxmlformats.org/drawingml/2006/table">
            <a:tbl>
              <a:tblPr firstRow="1" firstCol="1" bandRow="1">
                <a:tableStyleId>{00A15C55-8517-42AA-B614-E9B94910E393}</a:tableStyleId>
              </a:tblPr>
              <a:tblGrid>
                <a:gridCol w="2598935"/>
                <a:gridCol w="3096367"/>
              </a:tblGrid>
              <a:tr h="219136">
                <a:tc>
                  <a:txBody>
                    <a:bodyPr/>
                    <a:lstStyle/>
                    <a:p>
                      <a:pPr marL="0" marR="0" algn="ctr">
                        <a:lnSpc>
                          <a:spcPct val="115000"/>
                        </a:lnSpc>
                        <a:spcBef>
                          <a:spcPts val="0"/>
                        </a:spcBef>
                        <a:spcAft>
                          <a:spcPts val="0"/>
                        </a:spcAft>
                      </a:pPr>
                      <a:r>
                        <a:rPr lang="en-US" sz="2000" dirty="0">
                          <a:solidFill>
                            <a:schemeClr val="tx1"/>
                          </a:solidFill>
                          <a:effectLst/>
                        </a:rPr>
                        <a:t>Variable</a:t>
                      </a:r>
                      <a:endParaRPr lang="en-US" sz="2000" dirty="0">
                        <a:solidFill>
                          <a:schemeClr val="tx1"/>
                        </a:solidFill>
                        <a:effectLst/>
                        <a:latin typeface="Arial" charset="0"/>
                        <a:ea typeface="Times New Roman" charset="0"/>
                        <a:cs typeface="Times New Roman" charset="0"/>
                      </a:endParaRPr>
                    </a:p>
                  </a:txBody>
                  <a:tcPr marL="68580" marR="68580" marT="0" marB="0" anchor="ctr"/>
                </a:tc>
                <a:tc>
                  <a:txBody>
                    <a:bodyPr/>
                    <a:lstStyle/>
                    <a:p>
                      <a:pPr marL="0" marR="0" indent="11430" algn="ctr">
                        <a:lnSpc>
                          <a:spcPct val="115000"/>
                        </a:lnSpc>
                        <a:spcBef>
                          <a:spcPts val="0"/>
                        </a:spcBef>
                        <a:spcAft>
                          <a:spcPts val="0"/>
                        </a:spcAft>
                      </a:pPr>
                      <a:r>
                        <a:rPr lang="en-US" sz="2000" dirty="0" smtClean="0">
                          <a:solidFill>
                            <a:schemeClr val="tx1"/>
                          </a:solidFill>
                          <a:effectLst/>
                        </a:rPr>
                        <a:t>Partner Defined Thresholds</a:t>
                      </a:r>
                      <a:endParaRPr lang="en-US" sz="2000" dirty="0">
                        <a:solidFill>
                          <a:schemeClr val="tx1"/>
                        </a:solidFill>
                        <a:effectLst/>
                        <a:latin typeface="Arial" charset="0"/>
                        <a:ea typeface="Times New Roman" charset="0"/>
                        <a:cs typeface="Times New Roman" charset="0"/>
                      </a:endParaRPr>
                    </a:p>
                  </a:txBody>
                  <a:tcPr marL="68580" marR="68580" marT="0" marB="0" anchor="ctr"/>
                </a:tc>
              </a:tr>
              <a:tr h="219294">
                <a:tc>
                  <a:txBody>
                    <a:bodyPr/>
                    <a:lstStyle/>
                    <a:p>
                      <a:pPr marL="0" marR="0">
                        <a:lnSpc>
                          <a:spcPct val="115000"/>
                        </a:lnSpc>
                        <a:spcBef>
                          <a:spcPts val="0"/>
                        </a:spcBef>
                        <a:spcAft>
                          <a:spcPts val="0"/>
                        </a:spcAft>
                      </a:pPr>
                      <a:r>
                        <a:rPr lang="en-US" sz="2000" dirty="0">
                          <a:solidFill>
                            <a:schemeClr val="tx1"/>
                          </a:solidFill>
                          <a:effectLst/>
                        </a:rPr>
                        <a:t>Wind </a:t>
                      </a:r>
                      <a:r>
                        <a:rPr lang="en-US" sz="2000" dirty="0" smtClean="0">
                          <a:solidFill>
                            <a:schemeClr val="tx1"/>
                          </a:solidFill>
                          <a:effectLst/>
                        </a:rPr>
                        <a:t>Speeds</a:t>
                      </a:r>
                      <a:endParaRPr lang="en-US" sz="2000" dirty="0">
                        <a:solidFill>
                          <a:schemeClr val="tx1"/>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effectLst/>
                        </a:rPr>
                        <a:t>&gt; 30 mph</a:t>
                      </a:r>
                      <a:endParaRPr lang="en-US" sz="2000" dirty="0">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a:solidFill>
                            <a:schemeClr val="tx1"/>
                          </a:solidFill>
                          <a:effectLst/>
                        </a:rPr>
                        <a:t>Temperature </a:t>
                      </a:r>
                      <a:endParaRPr lang="en-US" sz="2000" dirty="0">
                        <a:solidFill>
                          <a:schemeClr val="tx1"/>
                        </a:solidFill>
                        <a:effectLst/>
                        <a:latin typeface="Arial" charset="0"/>
                        <a:ea typeface="Times New Roman" charset="0"/>
                        <a:cs typeface="Times New Roman"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rPr>
                        <a:t>&gt; 40 </a:t>
                      </a:r>
                      <a:r>
                        <a:rPr lang="en-US" sz="2000" baseline="30000" dirty="0" err="1" smtClean="0">
                          <a:effectLst/>
                        </a:rPr>
                        <a:t>o</a:t>
                      </a:r>
                      <a:r>
                        <a:rPr lang="en-US" sz="2000" dirty="0" err="1" smtClean="0">
                          <a:effectLst/>
                        </a:rPr>
                        <a:t>F</a:t>
                      </a:r>
                      <a:endParaRPr lang="en-US" sz="2000" dirty="0" smtClean="0">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a:solidFill>
                            <a:schemeClr val="tx1"/>
                          </a:solidFill>
                          <a:effectLst/>
                        </a:rPr>
                        <a:t>Relative </a:t>
                      </a:r>
                      <a:r>
                        <a:rPr lang="en-US" sz="2000" dirty="0" smtClean="0">
                          <a:solidFill>
                            <a:schemeClr val="tx1"/>
                          </a:solidFill>
                          <a:effectLst/>
                        </a:rPr>
                        <a:t>Humidity</a:t>
                      </a:r>
                      <a:endParaRPr lang="en-US" sz="2000" dirty="0">
                        <a:solidFill>
                          <a:schemeClr val="tx1"/>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effectLst/>
                        </a:rPr>
                        <a:t>&lt; 30%</a:t>
                      </a:r>
                      <a:endParaRPr lang="en-US" sz="2000" dirty="0">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smtClean="0">
                          <a:solidFill>
                            <a:schemeClr val="tx1"/>
                          </a:solidFill>
                          <a:effectLst/>
                        </a:rPr>
                        <a:t>Drought</a:t>
                      </a:r>
                      <a:endParaRPr lang="en-US" sz="2000" dirty="0">
                        <a:solidFill>
                          <a:schemeClr val="tx1"/>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effectLst/>
                        </a:rPr>
                        <a:t>&lt; -1 PDSI</a:t>
                      </a:r>
                      <a:endParaRPr lang="en-US" sz="2000" dirty="0">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smtClean="0">
                          <a:solidFill>
                            <a:schemeClr val="tx1"/>
                          </a:solidFill>
                          <a:effectLst/>
                        </a:rPr>
                        <a:t>Precipitation</a:t>
                      </a:r>
                      <a:endParaRPr lang="en-US" sz="2000" dirty="0">
                        <a:solidFill>
                          <a:schemeClr val="tx1"/>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effectLst/>
                        </a:rPr>
                        <a:t>&gt;1/10 in</a:t>
                      </a:r>
                      <a:endParaRPr lang="en-US" sz="2000" dirty="0">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smtClean="0">
                          <a:solidFill>
                            <a:schemeClr val="tx1"/>
                          </a:solidFill>
                          <a:effectLst/>
                        </a:rPr>
                        <a:t>Precipitation</a:t>
                      </a:r>
                      <a:endParaRPr lang="en-US" sz="2000" dirty="0">
                        <a:solidFill>
                          <a:schemeClr val="tx1"/>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effectLst/>
                        </a:rPr>
                        <a:t>&lt; 7 days</a:t>
                      </a:r>
                      <a:endParaRPr lang="en-US" sz="2000" dirty="0">
                        <a:effectLst/>
                        <a:latin typeface="Arial" charset="0"/>
                        <a:ea typeface="Times New Roman" charset="0"/>
                        <a:cs typeface="Times New Roman" charset="0"/>
                      </a:endParaRPr>
                    </a:p>
                  </a:txBody>
                  <a:tcPr marL="68580" marR="68580" marT="0" marB="0"/>
                </a:tc>
              </a:tr>
            </a:tbl>
          </a:graphicData>
        </a:graphic>
      </p:graphicFrame>
      <p:sp>
        <p:nvSpPr>
          <p:cNvPr id="6" name="Rectangle 5"/>
          <p:cNvSpPr/>
          <p:nvPr/>
        </p:nvSpPr>
        <p:spPr>
          <a:xfrm>
            <a:off x="0" y="96253"/>
            <a:ext cx="12192000" cy="6761747"/>
          </a:xfrm>
          <a:prstGeom prst="rect">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68953" y="4818649"/>
            <a:ext cx="2515563" cy="830997"/>
          </a:xfrm>
          <a:prstGeom prst="rect">
            <a:avLst/>
          </a:prstGeom>
          <a:solidFill>
            <a:schemeClr val="accent2">
              <a:lumMod val="60000"/>
              <a:lumOff val="40000"/>
            </a:schemeClr>
          </a:solidFill>
        </p:spPr>
        <p:txBody>
          <a:bodyPr wrap="square" rtlCol="0">
            <a:spAutoFit/>
          </a:bodyPr>
          <a:lstStyle/>
          <a:p>
            <a:pPr algn="ctr"/>
            <a:r>
              <a:rPr lang="en-US" sz="2400" b="1" dirty="0" smtClean="0">
                <a:solidFill>
                  <a:schemeClr val="accent2">
                    <a:lumMod val="75000"/>
                  </a:schemeClr>
                </a:solidFill>
              </a:rPr>
              <a:t>Palmer Drought Severity Index</a:t>
            </a:r>
            <a:endParaRPr lang="en-US" sz="2400" b="1" dirty="0">
              <a:solidFill>
                <a:schemeClr val="accent2">
                  <a:lumMod val="75000"/>
                </a:schemeClr>
              </a:solidFill>
            </a:endParaRPr>
          </a:p>
        </p:txBody>
      </p:sp>
      <p:sp>
        <p:nvSpPr>
          <p:cNvPr id="32" name="TextBox 31"/>
          <p:cNvSpPr txBox="1"/>
          <p:nvPr/>
        </p:nvSpPr>
        <p:spPr>
          <a:xfrm>
            <a:off x="3883201" y="2869052"/>
            <a:ext cx="2515563" cy="400110"/>
          </a:xfrm>
          <a:prstGeom prst="rect">
            <a:avLst/>
          </a:prstGeom>
          <a:solidFill>
            <a:schemeClr val="accent2">
              <a:lumMod val="60000"/>
              <a:lumOff val="40000"/>
            </a:schemeClr>
          </a:solidFill>
        </p:spPr>
        <p:txBody>
          <a:bodyPr wrap="square" rtlCol="0">
            <a:spAutoFit/>
          </a:bodyPr>
          <a:lstStyle/>
          <a:p>
            <a:pPr algn="ctr"/>
            <a:r>
              <a:rPr lang="en-US" sz="2000" b="1" dirty="0" smtClean="0">
                <a:solidFill>
                  <a:srgbClr val="C00000"/>
                </a:solidFill>
              </a:rPr>
              <a:t>Daily Max Temp.</a:t>
            </a:r>
            <a:endParaRPr lang="en-US" sz="2000" b="1" dirty="0">
              <a:solidFill>
                <a:srgbClr val="C00000"/>
              </a:solidFill>
            </a:endParaRPr>
          </a:p>
        </p:txBody>
      </p:sp>
      <p:sp>
        <p:nvSpPr>
          <p:cNvPr id="33" name="TextBox 32"/>
          <p:cNvSpPr txBox="1"/>
          <p:nvPr/>
        </p:nvSpPr>
        <p:spPr>
          <a:xfrm>
            <a:off x="3965304" y="6146101"/>
            <a:ext cx="2515563" cy="707886"/>
          </a:xfrm>
          <a:prstGeom prst="rect">
            <a:avLst/>
          </a:prstGeom>
          <a:solidFill>
            <a:schemeClr val="accent2">
              <a:lumMod val="60000"/>
              <a:lumOff val="40000"/>
            </a:schemeClr>
          </a:solidFill>
        </p:spPr>
        <p:txBody>
          <a:bodyPr wrap="square" rtlCol="0">
            <a:spAutoFit/>
          </a:bodyPr>
          <a:lstStyle/>
          <a:p>
            <a:pPr algn="ctr"/>
            <a:r>
              <a:rPr lang="en-US" sz="2000" b="1" dirty="0" smtClean="0">
                <a:solidFill>
                  <a:schemeClr val="tx2">
                    <a:lumMod val="75000"/>
                  </a:schemeClr>
                </a:solidFill>
              </a:rPr>
              <a:t>Max Daily Wind Speed</a:t>
            </a:r>
            <a:endParaRPr lang="en-US" sz="2000" b="1" dirty="0">
              <a:solidFill>
                <a:schemeClr val="tx2">
                  <a:lumMod val="75000"/>
                </a:schemeClr>
              </a:solidFill>
            </a:endParaRPr>
          </a:p>
        </p:txBody>
      </p:sp>
      <p:sp>
        <p:nvSpPr>
          <p:cNvPr id="34" name="TextBox 33"/>
          <p:cNvSpPr txBox="1"/>
          <p:nvPr/>
        </p:nvSpPr>
        <p:spPr>
          <a:xfrm>
            <a:off x="6691381" y="2869052"/>
            <a:ext cx="1848566" cy="707886"/>
          </a:xfrm>
          <a:prstGeom prst="rect">
            <a:avLst/>
          </a:prstGeom>
          <a:solidFill>
            <a:schemeClr val="accent2">
              <a:lumMod val="60000"/>
              <a:lumOff val="40000"/>
            </a:schemeClr>
          </a:solidFill>
        </p:spPr>
        <p:txBody>
          <a:bodyPr wrap="square" rtlCol="0">
            <a:spAutoFit/>
          </a:bodyPr>
          <a:lstStyle/>
          <a:p>
            <a:pPr algn="ctr"/>
            <a:r>
              <a:rPr lang="en-US" sz="2000" b="1" dirty="0" smtClean="0">
                <a:solidFill>
                  <a:schemeClr val="accent1">
                    <a:lumMod val="75000"/>
                  </a:schemeClr>
                </a:solidFill>
              </a:rPr>
              <a:t>Cumulative </a:t>
            </a:r>
            <a:r>
              <a:rPr lang="en-US" sz="2000" b="1" dirty="0" err="1" smtClean="0">
                <a:solidFill>
                  <a:schemeClr val="accent1">
                    <a:lumMod val="75000"/>
                  </a:schemeClr>
                </a:solidFill>
              </a:rPr>
              <a:t>Precip</a:t>
            </a:r>
            <a:r>
              <a:rPr lang="en-US" sz="2000" b="1" dirty="0" smtClean="0">
                <a:solidFill>
                  <a:schemeClr val="accent1">
                    <a:lumMod val="75000"/>
                  </a:schemeClr>
                </a:solidFill>
              </a:rPr>
              <a:t>.</a:t>
            </a:r>
            <a:endParaRPr lang="en-US" sz="2000" b="1" dirty="0">
              <a:solidFill>
                <a:schemeClr val="accent1">
                  <a:lumMod val="75000"/>
                </a:schemeClr>
              </a:solidFill>
            </a:endParaRPr>
          </a:p>
        </p:txBody>
      </p:sp>
      <p:sp>
        <p:nvSpPr>
          <p:cNvPr id="35" name="TextBox 34"/>
          <p:cNvSpPr txBox="1"/>
          <p:nvPr/>
        </p:nvSpPr>
        <p:spPr>
          <a:xfrm>
            <a:off x="6630738" y="6279218"/>
            <a:ext cx="3031300" cy="400110"/>
          </a:xfrm>
          <a:prstGeom prst="rect">
            <a:avLst/>
          </a:prstGeom>
          <a:solidFill>
            <a:schemeClr val="accent2">
              <a:lumMod val="60000"/>
              <a:lumOff val="40000"/>
            </a:schemeClr>
          </a:solidFill>
        </p:spPr>
        <p:txBody>
          <a:bodyPr wrap="square" rtlCol="0">
            <a:spAutoFit/>
          </a:bodyPr>
          <a:lstStyle/>
          <a:p>
            <a:pPr algn="ctr"/>
            <a:r>
              <a:rPr lang="en-US" sz="2000" b="1" dirty="0" smtClean="0">
                <a:solidFill>
                  <a:schemeClr val="accent4">
                    <a:lumMod val="75000"/>
                  </a:schemeClr>
                </a:solidFill>
              </a:rPr>
              <a:t>Min Relative Humidity</a:t>
            </a:r>
            <a:endParaRPr lang="en-US" sz="2000" b="1" dirty="0">
              <a:solidFill>
                <a:schemeClr val="accent4">
                  <a:lumMod val="75000"/>
                </a:schemeClr>
              </a:solidFill>
            </a:endParaRPr>
          </a:p>
        </p:txBody>
      </p:sp>
      <p:sp>
        <p:nvSpPr>
          <p:cNvPr id="37" name="TextBox 36"/>
          <p:cNvSpPr txBox="1"/>
          <p:nvPr/>
        </p:nvSpPr>
        <p:spPr>
          <a:xfrm>
            <a:off x="9037877" y="1627762"/>
            <a:ext cx="3116131" cy="954107"/>
          </a:xfrm>
          <a:prstGeom prst="rect">
            <a:avLst/>
          </a:prstGeom>
          <a:solidFill>
            <a:schemeClr val="accent2">
              <a:lumMod val="60000"/>
              <a:lumOff val="40000"/>
            </a:schemeClr>
          </a:solidFill>
        </p:spPr>
        <p:txBody>
          <a:bodyPr wrap="square" rtlCol="0">
            <a:spAutoFit/>
          </a:bodyPr>
          <a:lstStyle/>
          <a:p>
            <a:pPr algn="ctr"/>
            <a:r>
              <a:rPr lang="en-US" sz="2800" b="1" u="sng" dirty="0" smtClean="0">
                <a:solidFill>
                  <a:srgbClr val="C00000"/>
                </a:solidFill>
              </a:rPr>
              <a:t>Fire Potential Matrix</a:t>
            </a:r>
            <a:endParaRPr lang="en-US" sz="2800" b="1" u="sng" dirty="0">
              <a:solidFill>
                <a:srgbClr val="C00000"/>
              </a:solidFill>
            </a:endParaRPr>
          </a:p>
        </p:txBody>
      </p:sp>
      <p:grpSp>
        <p:nvGrpSpPr>
          <p:cNvPr id="40" name="Group 39"/>
          <p:cNvGrpSpPr/>
          <p:nvPr/>
        </p:nvGrpSpPr>
        <p:grpSpPr>
          <a:xfrm>
            <a:off x="255210" y="163583"/>
            <a:ext cx="5002615" cy="805844"/>
            <a:chOff x="168145" y="776995"/>
            <a:chExt cx="5002615" cy="805844"/>
          </a:xfrm>
        </p:grpSpPr>
        <p:sp>
          <p:nvSpPr>
            <p:cNvPr id="36" name="Rectangle 35"/>
            <p:cNvSpPr/>
            <p:nvPr/>
          </p:nvSpPr>
          <p:spPr>
            <a:xfrm>
              <a:off x="174050" y="776995"/>
              <a:ext cx="362520" cy="3483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8145" y="1234448"/>
              <a:ext cx="362520" cy="3483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45254" y="783621"/>
              <a:ext cx="3815617" cy="369332"/>
            </a:xfrm>
            <a:prstGeom prst="rect">
              <a:avLst/>
            </a:prstGeom>
            <a:noFill/>
          </p:spPr>
          <p:txBody>
            <a:bodyPr wrap="square" rtlCol="0">
              <a:spAutoFit/>
            </a:bodyPr>
            <a:lstStyle/>
            <a:p>
              <a:r>
                <a:rPr lang="en-US" dirty="0" smtClean="0"/>
                <a:t>= Meets Fire Potential Threshold</a:t>
              </a:r>
              <a:endParaRPr lang="en-US" dirty="0"/>
            </a:p>
          </p:txBody>
        </p:sp>
        <p:sp>
          <p:nvSpPr>
            <p:cNvPr id="41" name="TextBox 40"/>
            <p:cNvSpPr txBox="1"/>
            <p:nvPr/>
          </p:nvSpPr>
          <p:spPr>
            <a:xfrm>
              <a:off x="645254" y="1200198"/>
              <a:ext cx="4525506" cy="369332"/>
            </a:xfrm>
            <a:prstGeom prst="rect">
              <a:avLst/>
            </a:prstGeom>
            <a:noFill/>
          </p:spPr>
          <p:txBody>
            <a:bodyPr wrap="square" rtlCol="0">
              <a:spAutoFit/>
            </a:bodyPr>
            <a:lstStyle/>
            <a:p>
              <a:r>
                <a:rPr lang="en-US" dirty="0" smtClean="0"/>
                <a:t>= Doesn’t Meet Fire Potential Threshold</a:t>
              </a:r>
              <a:endParaRPr lang="en-US" dirty="0"/>
            </a:p>
          </p:txBody>
        </p:sp>
      </p:grpSp>
      <p:pic>
        <p:nvPicPr>
          <p:cNvPr id="42" name="Picture 4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996" t="31163" r="6328" b="33024"/>
          <a:stretch/>
        </p:blipFill>
        <p:spPr>
          <a:xfrm>
            <a:off x="8642680" y="2679393"/>
            <a:ext cx="3464061" cy="2246618"/>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662" t="7335" r="9048" b="14937"/>
          <a:stretch/>
        </p:blipFill>
        <p:spPr>
          <a:xfrm>
            <a:off x="129869" y="1889540"/>
            <a:ext cx="3609475" cy="2827421"/>
          </a:xfrm>
          <a:prstGeom prst="rect">
            <a:avLst/>
          </a:prstGeom>
        </p:spPr>
      </p:pic>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885" b="89994" l="6750" r="93878"/>
                    </a14:imgEffect>
                  </a14:imgLayer>
                </a14:imgProps>
              </a:ext>
              <a:ext uri="{28A0092B-C50C-407E-A947-70E740481C1C}">
                <a14:useLocalDpi xmlns:a14="http://schemas.microsoft.com/office/drawing/2010/main" val="0"/>
              </a:ext>
            </a:extLst>
          </a:blip>
          <a:srcRect l="7598" t="31197" r="7818" b="34277"/>
          <a:stretch/>
        </p:blipFill>
        <p:spPr>
          <a:xfrm>
            <a:off x="92588" y="2237281"/>
            <a:ext cx="3621506" cy="1913021"/>
          </a:xfrm>
          <a:prstGeom prst="rect">
            <a:avLst/>
          </a:prstGeom>
        </p:spPr>
      </p:pic>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85" b="89994" l="5338" r="97881">
                        <a14:foregroundMark x1="59184" y1="50515" x2="72998" y2="56822"/>
                        <a14:foregroundMark x1="51648" y1="52820" x2="63030" y2="53184"/>
                        <a14:foregroundMark x1="22370" y1="36143" x2="17582" y2="34748"/>
                        <a14:foregroundMark x1="28022" y1="33354" x2="38462" y2="33354"/>
                        <a14:foregroundMark x1="15149" y1="33354" x2="13736" y2="33354"/>
                        <a14:foregroundMark x1="26217" y1="49666" x2="32339" y2="49485"/>
                        <a14:foregroundMark x1="88462" y1="60703" x2="73234" y2="58399"/>
                        <a14:foregroundMark x1="40424" y1="32929" x2="39560" y2="32808"/>
                        <a14:foregroundMark x1="74804" y1="48029" x2="74804" y2="48029"/>
                        <a14:foregroundMark x1="67033" y1="42207" x2="67033" y2="42207"/>
                        <a14:foregroundMark x1="89325" y1="60643" x2="90267" y2="60643"/>
                        <a14:foregroundMark x1="85322" y1="64221" x2="85479" y2="62280"/>
                        <a14:backgroundMark x1="72135" y1="35476" x2="93407" y2="48029"/>
                      </a14:backgroundRemoval>
                    </a14:imgEffect>
                  </a14:imgLayer>
                </a14:imgProps>
              </a:ext>
              <a:ext uri="{28A0092B-C50C-407E-A947-70E740481C1C}">
                <a14:useLocalDpi xmlns:a14="http://schemas.microsoft.com/office/drawing/2010/main" val="0"/>
              </a:ext>
            </a:extLst>
          </a:blip>
          <a:srcRect l="6712" t="30526" r="7922" b="33158"/>
          <a:stretch/>
        </p:blipFill>
        <p:spPr>
          <a:xfrm>
            <a:off x="3022342" y="868807"/>
            <a:ext cx="3407968" cy="1876196"/>
          </a:xfrm>
          <a:prstGeom prst="rect">
            <a:avLst/>
          </a:prstGeom>
        </p:spPr>
      </p:pic>
      <p:pic>
        <p:nvPicPr>
          <p:cNvPr id="44" name="Picture 4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85" b="93693" l="6515" r="96311">
                        <a14:foregroundMark x1="40345" y1="53851" x2="54867" y2="54579"/>
                        <a14:foregroundMark x1="53454" y1="59309" x2="59184" y2="48575"/>
                        <a14:foregroundMark x1="62794" y1="51728" x2="63501" y2="55791"/>
                        <a14:foregroundMark x1="79121" y1="63311" x2="81397" y2="63493"/>
                        <a14:foregroundMark x1="37363" y1="59854" x2="41915" y2="57914"/>
                      </a14:backgroundRemoval>
                    </a14:imgEffect>
                  </a14:imgLayer>
                </a14:imgProps>
              </a:ext>
              <a:ext uri="{28A0092B-C50C-407E-A947-70E740481C1C}">
                <a14:useLocalDpi xmlns:a14="http://schemas.microsoft.com/office/drawing/2010/main" val="0"/>
              </a:ext>
            </a:extLst>
          </a:blip>
          <a:srcRect l="6712" t="32281" r="6560" b="33157"/>
          <a:stretch/>
        </p:blipFill>
        <p:spPr>
          <a:xfrm>
            <a:off x="5584787" y="930453"/>
            <a:ext cx="3492563" cy="1801139"/>
          </a:xfrm>
          <a:prstGeom prst="rect">
            <a:avLst/>
          </a:prstGeom>
        </p:spPr>
      </p:pic>
      <p:pic>
        <p:nvPicPr>
          <p:cNvPr id="45" name="Picture 4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885" b="92056" l="5338" r="93250">
                        <a14:foregroundMark x1="39403" y1="54579" x2="42779" y2="53487"/>
                        <a14:foregroundMark x1="40973" y1="58763" x2="39168" y2="59309"/>
                      </a14:backgroundRemoval>
                    </a14:imgEffect>
                  </a14:imgLayer>
                </a14:imgProps>
              </a:ext>
              <a:ext uri="{28A0092B-C50C-407E-A947-70E740481C1C}">
                <a14:useLocalDpi xmlns:a14="http://schemas.microsoft.com/office/drawing/2010/main" val="0"/>
              </a:ext>
            </a:extLst>
          </a:blip>
          <a:srcRect l="6257" t="32105" r="6334" b="31754"/>
          <a:stretch/>
        </p:blipFill>
        <p:spPr>
          <a:xfrm>
            <a:off x="3308888" y="4206548"/>
            <a:ext cx="3479145" cy="1861569"/>
          </a:xfrm>
          <a:prstGeom prst="rect">
            <a:avLst/>
          </a:prstGeom>
        </p:spPr>
      </p:pic>
      <p:pic>
        <p:nvPicPr>
          <p:cNvPr id="46" name="Picture 4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885" b="89994" l="5808" r="96154">
                        <a14:foregroundMark x1="40502" y1="53184" x2="52119" y2="55791"/>
                        <a14:foregroundMark x1="40738" y1="57550" x2="56201" y2="57732"/>
                        <a14:foregroundMark x1="50314" y1="59127" x2="65542" y2="59309"/>
                        <a14:foregroundMark x1="45997" y1="46816" x2="61852" y2="52274"/>
                        <a14:foregroundMark x1="45997" y1="46998" x2="58006" y2="52092"/>
                        <a14:foregroundMark x1="23940" y1="36325" x2="18760" y2="35961"/>
                        <a14:foregroundMark x1="64835" y1="48757" x2="71193" y2="47544"/>
                        <a14:foregroundMark x1="80926" y1="63311" x2="82339" y2="61552"/>
                        <a14:foregroundMark x1="84851" y1="62826" x2="81397" y2="58096"/>
                        <a14:foregroundMark x1="78257" y1="63008" x2="76374" y2="62826"/>
                        <a14:foregroundMark x1="37363" y1="59491" x2="40110" y2="59309"/>
                        <a14:foregroundMark x1="88226" y1="60885" x2="82967" y2="59309"/>
                        <a14:foregroundMark x1="90031" y1="60522" x2="90031" y2="60522"/>
                        <a14:foregroundMark x1="71429" y1="48090" x2="73234" y2="50152"/>
                        <a14:foregroundMark x1="72135" y1="47544" x2="73705" y2="48272"/>
                        <a14:foregroundMark x1="74804" y1="48272" x2="74804" y2="48272"/>
                      </a14:backgroundRemoval>
                    </a14:imgEffect>
                  </a14:imgLayer>
                </a14:imgProps>
              </a:ext>
              <a:ext uri="{28A0092B-C50C-407E-A947-70E740481C1C}">
                <a14:useLocalDpi xmlns:a14="http://schemas.microsoft.com/office/drawing/2010/main" val="0"/>
              </a:ext>
            </a:extLst>
          </a:blip>
          <a:srcRect l="6484" t="29649" r="8149" b="33586"/>
          <a:stretch/>
        </p:blipFill>
        <p:spPr>
          <a:xfrm>
            <a:off x="5895192" y="4071410"/>
            <a:ext cx="3605641" cy="2009548"/>
          </a:xfrm>
          <a:prstGeom prst="rect">
            <a:avLst/>
          </a:prstGeom>
        </p:spPr>
      </p:pic>
      <p:sp>
        <p:nvSpPr>
          <p:cNvPr id="48" name="TextBox 47"/>
          <p:cNvSpPr txBox="1"/>
          <p:nvPr/>
        </p:nvSpPr>
        <p:spPr>
          <a:xfrm>
            <a:off x="9283393" y="768120"/>
            <a:ext cx="1904999" cy="369332"/>
          </a:xfrm>
          <a:prstGeom prst="rect">
            <a:avLst/>
          </a:prstGeom>
          <a:noFill/>
        </p:spPr>
        <p:txBody>
          <a:bodyPr wrap="square" rtlCol="0">
            <a:spAutoFit/>
          </a:bodyPr>
          <a:lstStyle/>
          <a:p>
            <a:pPr algn="ctr"/>
            <a:r>
              <a:rPr lang="en-US" dirty="0" smtClean="0"/>
              <a:t>Fire Potential </a:t>
            </a:r>
          </a:p>
        </p:txBody>
      </p:sp>
      <p:grpSp>
        <p:nvGrpSpPr>
          <p:cNvPr id="49" name="Group 48"/>
          <p:cNvGrpSpPr/>
          <p:nvPr/>
        </p:nvGrpSpPr>
        <p:grpSpPr>
          <a:xfrm>
            <a:off x="9139854" y="1146880"/>
            <a:ext cx="2233645" cy="290002"/>
            <a:chOff x="4881983" y="5132603"/>
            <a:chExt cx="2233645" cy="290002"/>
          </a:xfrm>
        </p:grpSpPr>
        <p:sp>
          <p:nvSpPr>
            <p:cNvPr id="50" name="Rectangle 49"/>
            <p:cNvSpPr/>
            <p:nvPr/>
          </p:nvSpPr>
          <p:spPr>
            <a:xfrm>
              <a:off x="5836456" y="5132603"/>
              <a:ext cx="287079" cy="287079"/>
            </a:xfrm>
            <a:prstGeom prst="rect">
              <a:avLst/>
            </a:prstGeom>
            <a:solidFill>
              <a:srgbClr val="FFA8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325280" y="5135526"/>
              <a:ext cx="287079" cy="287079"/>
            </a:xfrm>
            <a:prstGeom prst="rect">
              <a:avLst/>
            </a:prstGeom>
            <a:solidFill>
              <a:srgbClr val="E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2" name="Rectangle 51"/>
            <p:cNvSpPr/>
            <p:nvPr/>
          </p:nvSpPr>
          <p:spPr>
            <a:xfrm>
              <a:off x="6828549" y="5135526"/>
              <a:ext cx="287079" cy="287079"/>
            </a:xfrm>
            <a:prstGeom prst="rect">
              <a:avLst/>
            </a:prstGeom>
            <a:solidFill>
              <a:srgbClr val="76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361829" y="5132604"/>
              <a:ext cx="287079" cy="287079"/>
            </a:xfrm>
            <a:prstGeom prst="rect">
              <a:avLst/>
            </a:prstGeom>
            <a:solidFill>
              <a:srgbClr val="F9D7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881983" y="5132603"/>
              <a:ext cx="287079" cy="287079"/>
            </a:xfrm>
            <a:prstGeom prst="rect">
              <a:avLst/>
            </a:prstGeom>
            <a:solidFill>
              <a:srgbClr val="FFFFB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7777242" y="1109297"/>
            <a:ext cx="1904999" cy="369332"/>
          </a:xfrm>
          <a:prstGeom prst="rect">
            <a:avLst/>
          </a:prstGeom>
          <a:noFill/>
        </p:spPr>
        <p:txBody>
          <a:bodyPr wrap="square" rtlCol="0">
            <a:spAutoFit/>
          </a:bodyPr>
          <a:lstStyle/>
          <a:p>
            <a:pPr algn="ctr"/>
            <a:r>
              <a:rPr lang="en-US" dirty="0" smtClean="0"/>
              <a:t>Low</a:t>
            </a:r>
          </a:p>
        </p:txBody>
      </p:sp>
      <p:sp>
        <p:nvSpPr>
          <p:cNvPr id="56" name="TextBox 55"/>
          <p:cNvSpPr txBox="1"/>
          <p:nvPr/>
        </p:nvSpPr>
        <p:spPr>
          <a:xfrm>
            <a:off x="10917475" y="1109297"/>
            <a:ext cx="1904999" cy="369332"/>
          </a:xfrm>
          <a:prstGeom prst="rect">
            <a:avLst/>
          </a:prstGeom>
          <a:noFill/>
        </p:spPr>
        <p:txBody>
          <a:bodyPr wrap="square" rtlCol="0">
            <a:spAutoFit/>
          </a:bodyPr>
          <a:lstStyle/>
          <a:p>
            <a:pPr algn="ctr"/>
            <a:r>
              <a:rPr lang="en-US" dirty="0" smtClean="0"/>
              <a:t>High</a:t>
            </a:r>
          </a:p>
        </p:txBody>
      </p:sp>
    </p:spTree>
    <p:extLst>
      <p:ext uri="{BB962C8B-B14F-4D97-AF65-F5344CB8AC3E}">
        <p14:creationId xmlns:p14="http://schemas.microsoft.com/office/powerpoint/2010/main" val="7447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10"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6" grpId="0" animBg="1"/>
      <p:bldP spid="30" grpId="0" animBg="1"/>
      <p:bldP spid="32" grpId="0" animBg="1"/>
      <p:bldP spid="33" grpId="0" animBg="1"/>
      <p:bldP spid="34" grpId="0" animBg="1"/>
      <p:bldP spid="35" grpId="0" animBg="1"/>
      <p:bldP spid="37" grpId="0" animBg="1"/>
      <p:bldP spid="48" grpId="0"/>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97500" y="4352660"/>
            <a:ext cx="279400" cy="269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4"/>
          </p:nvPr>
        </p:nvSpPr>
        <p:spPr>
          <a:xfrm>
            <a:off x="7649153" y="190289"/>
            <a:ext cx="4418608" cy="644598"/>
          </a:xfrm>
        </p:spPr>
        <p:txBody>
          <a:bodyPr/>
          <a:lstStyle/>
          <a:p>
            <a:r>
              <a:rPr lang="en-US" sz="4000" dirty="0" smtClean="0"/>
              <a:t>Methodology</a:t>
            </a:r>
            <a:endParaRPr lang="en-US" sz="4000" dirty="0"/>
          </a:p>
        </p:txBody>
      </p:sp>
      <p:sp>
        <p:nvSpPr>
          <p:cNvPr id="2" name="TextBox 1"/>
          <p:cNvSpPr txBox="1"/>
          <p:nvPr/>
        </p:nvSpPr>
        <p:spPr>
          <a:xfrm>
            <a:off x="8357" y="154275"/>
            <a:ext cx="3010266" cy="584775"/>
          </a:xfrm>
          <a:prstGeom prst="rect">
            <a:avLst/>
          </a:prstGeom>
          <a:noFill/>
        </p:spPr>
        <p:txBody>
          <a:bodyPr wrap="square" rtlCol="0">
            <a:spAutoFit/>
          </a:bodyPr>
          <a:lstStyle/>
          <a:p>
            <a:pPr algn="ctr"/>
            <a:r>
              <a:rPr lang="en-US" sz="3200" u="sng" dirty="0" smtClean="0">
                <a:solidFill>
                  <a:schemeClr val="bg2">
                    <a:lumMod val="25000"/>
                  </a:schemeClr>
                </a:solidFill>
              </a:rPr>
              <a:t>NDII Overview</a:t>
            </a:r>
            <a:endParaRPr lang="en-US" sz="3200" u="sng" dirty="0">
              <a:solidFill>
                <a:schemeClr val="bg2">
                  <a:lumMod val="25000"/>
                </a:schemeClr>
              </a:solidFill>
            </a:endParaRPr>
          </a:p>
        </p:txBody>
      </p:sp>
      <mc:AlternateContent xmlns:mc="http://schemas.openxmlformats.org/markup-compatibility/2006">
        <mc:Choice xmlns:a14="http://schemas.microsoft.com/office/drawing/2010/main" Requires="a14">
          <p:sp>
            <p:nvSpPr>
              <p:cNvPr id="3" name="TextBox 2"/>
              <p:cNvSpPr txBox="1"/>
              <p:nvPr/>
            </p:nvSpPr>
            <p:spPr>
              <a:xfrm>
                <a:off x="1333384" y="5342944"/>
                <a:ext cx="7757632" cy="798424"/>
              </a:xfrm>
              <a:prstGeom prst="rect">
                <a:avLst/>
              </a:prstGeom>
              <a:noFill/>
            </p:spPr>
            <p:txBody>
              <a:bodyPr wrap="square" lIns="0" tIns="0" rIns="0" bIns="0" rtlCol="0">
                <a:spAutoFit/>
              </a:bodyPr>
              <a:lstStyle/>
              <a:p>
                <a14:m>
                  <m:oMath xmlns:m="http://schemas.openxmlformats.org/officeDocument/2006/math">
                    <m:r>
                      <a:rPr lang="en-US" sz="3600" b="0" i="1" smtClean="0">
                        <a:solidFill>
                          <a:schemeClr val="bg2">
                            <a:lumMod val="25000"/>
                          </a:schemeClr>
                        </a:solidFill>
                        <a:latin typeface="Cambria Math"/>
                      </a:rPr>
                      <m:t>𝑁𝐷𝐼𝐼</m:t>
                    </m:r>
                    <m:r>
                      <a:rPr lang="en-US" sz="3600" b="0" i="1" smtClean="0">
                        <a:solidFill>
                          <a:schemeClr val="bg2">
                            <a:lumMod val="25000"/>
                          </a:schemeClr>
                        </a:solidFill>
                        <a:latin typeface="Cambria Math"/>
                      </a:rPr>
                      <m:t>= </m:t>
                    </m:r>
                    <m:f>
                      <m:fPr>
                        <m:ctrlPr>
                          <a:rPr lang="mr-IN" sz="3600" b="0" i="1" smtClean="0">
                            <a:solidFill>
                              <a:schemeClr val="bg2">
                                <a:lumMod val="25000"/>
                              </a:schemeClr>
                            </a:solidFill>
                            <a:latin typeface="Cambria Math" panose="02040503050406030204" pitchFamily="18" charset="0"/>
                          </a:rPr>
                        </m:ctrlPr>
                      </m:fPr>
                      <m:num>
                        <m:r>
                          <a:rPr lang="en-US" sz="3600" b="0" i="1" smtClean="0">
                            <a:solidFill>
                              <a:schemeClr val="bg2">
                                <a:lumMod val="25000"/>
                              </a:schemeClr>
                            </a:solidFill>
                            <a:latin typeface="Cambria Math"/>
                          </a:rPr>
                          <m:t>𝐵𝑎𝑛𝑑</m:t>
                        </m:r>
                        <m:r>
                          <a:rPr lang="en-US" sz="3600" b="0" i="1" smtClean="0">
                            <a:solidFill>
                              <a:schemeClr val="bg2">
                                <a:lumMod val="25000"/>
                              </a:schemeClr>
                            </a:solidFill>
                            <a:latin typeface="Cambria Math"/>
                          </a:rPr>
                          <m:t> 2 −</m:t>
                        </m:r>
                        <m:r>
                          <a:rPr lang="en-US" sz="3600" b="0" i="1" smtClean="0">
                            <a:solidFill>
                              <a:schemeClr val="bg2">
                                <a:lumMod val="25000"/>
                              </a:schemeClr>
                            </a:solidFill>
                            <a:latin typeface="Cambria Math"/>
                          </a:rPr>
                          <m:t>𝐵𝑎𝑛𝑑</m:t>
                        </m:r>
                        <m:r>
                          <a:rPr lang="en-US" sz="3600" b="0" i="1" smtClean="0">
                            <a:solidFill>
                              <a:schemeClr val="bg2">
                                <a:lumMod val="25000"/>
                              </a:schemeClr>
                            </a:solidFill>
                            <a:latin typeface="Cambria Math"/>
                          </a:rPr>
                          <m:t> 5</m:t>
                        </m:r>
                      </m:num>
                      <m:den>
                        <m:r>
                          <a:rPr lang="en-US" sz="3600" b="0" i="1" smtClean="0">
                            <a:solidFill>
                              <a:schemeClr val="bg2">
                                <a:lumMod val="25000"/>
                              </a:schemeClr>
                            </a:solidFill>
                            <a:latin typeface="Cambria Math"/>
                          </a:rPr>
                          <m:t>𝐵𝑎𝑛𝑑</m:t>
                        </m:r>
                        <m:r>
                          <a:rPr lang="en-US" sz="3600" b="0" i="1" smtClean="0">
                            <a:solidFill>
                              <a:schemeClr val="bg2">
                                <a:lumMod val="25000"/>
                              </a:schemeClr>
                            </a:solidFill>
                            <a:latin typeface="Cambria Math"/>
                          </a:rPr>
                          <m:t> 2+</m:t>
                        </m:r>
                        <m:r>
                          <a:rPr lang="en-US" sz="3600" b="0" i="1" smtClean="0">
                            <a:solidFill>
                              <a:schemeClr val="bg2">
                                <a:lumMod val="25000"/>
                              </a:schemeClr>
                            </a:solidFill>
                            <a:latin typeface="Cambria Math"/>
                          </a:rPr>
                          <m:t>𝐵𝑎𝑛𝑑</m:t>
                        </m:r>
                        <m:r>
                          <a:rPr lang="en-US" sz="3600" b="0" i="1" smtClean="0">
                            <a:solidFill>
                              <a:schemeClr val="bg2">
                                <a:lumMod val="25000"/>
                              </a:schemeClr>
                            </a:solidFill>
                            <a:latin typeface="Cambria Math"/>
                          </a:rPr>
                          <m:t> 5</m:t>
                        </m:r>
                      </m:den>
                    </m:f>
                  </m:oMath>
                </a14:m>
                <a:r>
                  <a:rPr lang="en-US" sz="3600" dirty="0" smtClean="0">
                    <a:solidFill>
                      <a:schemeClr val="bg2">
                        <a:lumMod val="25000"/>
                      </a:schemeClr>
                    </a:solidFill>
                  </a:rPr>
                  <a:t> = </a:t>
                </a:r>
                <a14:m>
                  <m:oMath xmlns:m="http://schemas.openxmlformats.org/officeDocument/2006/math">
                    <m:f>
                      <m:fPr>
                        <m:ctrlPr>
                          <a:rPr lang="mr-IN" sz="3600" i="1">
                            <a:solidFill>
                              <a:schemeClr val="bg2">
                                <a:lumMod val="25000"/>
                              </a:schemeClr>
                            </a:solidFill>
                            <a:latin typeface="Cambria Math" panose="02040503050406030204" pitchFamily="18" charset="0"/>
                          </a:rPr>
                        </m:ctrlPr>
                      </m:fPr>
                      <m:num>
                        <m:r>
                          <a:rPr lang="en-US" sz="3600" i="1">
                            <a:solidFill>
                              <a:schemeClr val="bg2">
                                <a:lumMod val="25000"/>
                              </a:schemeClr>
                            </a:solidFill>
                            <a:latin typeface="Cambria Math" panose="02040503050406030204" pitchFamily="18" charset="0"/>
                          </a:rPr>
                          <m:t>𝑁𝐼𝑅</m:t>
                        </m:r>
                        <m:r>
                          <a:rPr lang="en-US" sz="3600" i="1">
                            <a:solidFill>
                              <a:schemeClr val="bg2">
                                <a:lumMod val="25000"/>
                              </a:schemeClr>
                            </a:solidFill>
                            <a:latin typeface="Cambria Math"/>
                          </a:rPr>
                          <m:t> −</m:t>
                        </m:r>
                        <m:r>
                          <a:rPr lang="en-US" sz="3600" i="1">
                            <a:solidFill>
                              <a:schemeClr val="bg2">
                                <a:lumMod val="25000"/>
                              </a:schemeClr>
                            </a:solidFill>
                            <a:latin typeface="Cambria Math" panose="02040503050406030204" pitchFamily="18" charset="0"/>
                          </a:rPr>
                          <m:t>𝑆𝑊𝐼𝑅</m:t>
                        </m:r>
                      </m:num>
                      <m:den>
                        <m:r>
                          <a:rPr lang="en-US" sz="3600" i="1">
                            <a:solidFill>
                              <a:schemeClr val="bg2">
                                <a:lumMod val="25000"/>
                              </a:schemeClr>
                            </a:solidFill>
                            <a:latin typeface="Cambria Math" panose="02040503050406030204" pitchFamily="18" charset="0"/>
                          </a:rPr>
                          <m:t>𝑁𝐼𝑅</m:t>
                        </m:r>
                        <m:r>
                          <a:rPr lang="en-US" sz="3600" i="1">
                            <a:solidFill>
                              <a:schemeClr val="bg2">
                                <a:lumMod val="25000"/>
                              </a:schemeClr>
                            </a:solidFill>
                            <a:latin typeface="Cambria Math"/>
                          </a:rPr>
                          <m:t>+</m:t>
                        </m:r>
                        <m:r>
                          <a:rPr lang="en-US" sz="3600" i="1">
                            <a:solidFill>
                              <a:schemeClr val="bg2">
                                <a:lumMod val="25000"/>
                              </a:schemeClr>
                            </a:solidFill>
                            <a:latin typeface="Cambria Math" panose="02040503050406030204" pitchFamily="18" charset="0"/>
                          </a:rPr>
                          <m:t>𝑆𝑊𝐼𝑅</m:t>
                        </m:r>
                      </m:den>
                    </m:f>
                  </m:oMath>
                </a14:m>
                <a:r>
                  <a:rPr lang="en-US" sz="3600" dirty="0" smtClean="0">
                    <a:solidFill>
                      <a:schemeClr val="bg2">
                        <a:lumMod val="25000"/>
                      </a:schemeClr>
                    </a:solidFill>
                  </a:rPr>
                  <a:t> </a:t>
                </a:r>
                <a:endParaRPr lang="en-US" sz="3600" dirty="0">
                  <a:solidFill>
                    <a:schemeClr val="bg2">
                      <a:lumMod val="25000"/>
                    </a:schemeClr>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1333384" y="5342944"/>
                <a:ext cx="7757632" cy="798424"/>
              </a:xfrm>
              <a:prstGeom prst="rect">
                <a:avLst/>
              </a:prstGeom>
              <a:blipFill rotWithShape="0">
                <a:blip r:embed="rId3"/>
                <a:stretch>
                  <a:fillRect t="-3817" b="-17557"/>
                </a:stretch>
              </a:blipFill>
            </p:spPr>
            <p:txBody>
              <a:bodyPr/>
              <a:lstStyle/>
              <a:p>
                <a:r>
                  <a:rPr lang="en-US">
                    <a:noFill/>
                  </a:rPr>
                  <a:t> </a:t>
                </a:r>
              </a:p>
            </p:txBody>
          </p:sp>
        </mc:Fallback>
      </mc:AlternateContent>
      <p:sp>
        <p:nvSpPr>
          <p:cNvPr id="7" name="Rectangle 6"/>
          <p:cNvSpPr/>
          <p:nvPr/>
        </p:nvSpPr>
        <p:spPr>
          <a:xfrm rot="16200000">
            <a:off x="8242301" y="3380510"/>
            <a:ext cx="4255647" cy="384492"/>
          </a:xfrm>
          <a:prstGeom prst="rect">
            <a:avLst/>
          </a:prstGeom>
          <a:gradFill flip="none" rotWithShape="1">
            <a:gsLst>
              <a:gs pos="0">
                <a:srgbClr val="C00000"/>
              </a:gs>
              <a:gs pos="19000">
                <a:srgbClr val="FF0000"/>
              </a:gs>
              <a:gs pos="80000">
                <a:srgbClr val="92D050"/>
              </a:gs>
              <a:gs pos="63000">
                <a:schemeClr val="bg1">
                  <a:lumMod val="85000"/>
                </a:schemeClr>
              </a:gs>
              <a:gs pos="43000">
                <a:schemeClr val="bg1">
                  <a:lumMod val="8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65146" y="1225897"/>
            <a:ext cx="4159234" cy="2665449"/>
            <a:chOff x="279463" y="830583"/>
            <a:chExt cx="4159234" cy="2665449"/>
          </a:xfrm>
        </p:grpSpPr>
        <p:pic>
          <p:nvPicPr>
            <p:cNvPr id="18" name="Picture 17"/>
            <p:cNvPicPr>
              <a:picLocks noChangeAspect="1"/>
            </p:cNvPicPr>
            <p:nvPr/>
          </p:nvPicPr>
          <p:blipFill rotWithShape="1">
            <a:blip r:embed="rId4">
              <a:duotone>
                <a:prstClr val="black"/>
                <a:schemeClr val="tx1">
                  <a:tint val="45000"/>
                  <a:satMod val="400000"/>
                </a:schemeClr>
              </a:duotone>
              <a:extLst>
                <a:ext uri="{BEBA8EAE-BF5A-486C-A8C5-ECC9F3942E4B}">
                  <a14:imgProps xmlns:a14="http://schemas.microsoft.com/office/drawing/2010/main">
                    <a14:imgLayer r:embed="rId5">
                      <a14:imgEffect>
                        <a14:backgroundRemoval t="2009" b="93080" l="4785" r="99522">
                          <a14:foregroundMark x1="91388" y1="81920" x2="91388" y2="81920"/>
                          <a14:backgroundMark x1="46890" y1="86384" x2="71292" y2="88170"/>
                          <a14:backgroundMark x1="87879" y1="70313" x2="94099" y2="79464"/>
                          <a14:backgroundMark x1="53429" y1="10714" x2="66188" y2="11161"/>
                          <a14:backgroundMark x1="67943" y1="27232" x2="67943" y2="30134"/>
                          <a14:backgroundMark x1="81021" y1="63616" x2="81021" y2="64286"/>
                          <a14:backgroundMark x1="79904" y1="63170" x2="80383" y2="63839"/>
                          <a14:backgroundMark x1="69219" y1="31920" x2="69856" y2="34375"/>
                          <a14:backgroundMark x1="57257" y1="19643" x2="58852" y2="19866"/>
                          <a14:backgroundMark x1="46730" y1="8929" x2="46890" y2="10714"/>
                          <a14:backgroundMark x1="47687" y1="80134" x2="45774" y2="77679"/>
                          <a14:backgroundMark x1="43381" y1="79241" x2="42424" y2="79241"/>
                          <a14:backgroundMark x1="41467" y1="79241" x2="40829" y2="81920"/>
                          <a14:backgroundMark x1="31419" y1="59598" x2="28389" y2="58929"/>
                          <a14:backgroundMark x1="32057" y1="58259" x2="32536" y2="58929"/>
                          <a14:backgroundMark x1="47847" y1="9152" x2="50877" y2="9375"/>
                          <a14:backgroundMark x1="89952" y1="83482" x2="89952" y2="83482"/>
                          <a14:backgroundMark x1="71451" y1="82813" x2="69378" y2="86161"/>
                        </a14:backgroundRemoval>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10310"/>
            <a:stretch/>
          </p:blipFill>
          <p:spPr>
            <a:xfrm>
              <a:off x="279463" y="830583"/>
              <a:ext cx="4159234" cy="2665449"/>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5">
                      <a14:imgEffect>
                        <a14:backgroundRemoval t="2009" b="93080" l="4785" r="99522">
                          <a14:foregroundMark x1="91388" y1="81920" x2="91388" y2="81920"/>
                          <a14:backgroundMark x1="46890" y1="86384" x2="71292" y2="88170"/>
                          <a14:backgroundMark x1="87879" y1="70313" x2="94099" y2="79464"/>
                          <a14:backgroundMark x1="53429" y1="10714" x2="66188" y2="11161"/>
                          <a14:backgroundMark x1="67943" y1="27232" x2="67943" y2="30134"/>
                          <a14:backgroundMark x1="81021" y1="63616" x2="81021" y2="64286"/>
                          <a14:backgroundMark x1="79904" y1="63170" x2="80383" y2="63839"/>
                          <a14:backgroundMark x1="69219" y1="31920" x2="69856" y2="34375"/>
                          <a14:backgroundMark x1="57257" y1="19643" x2="58852" y2="19866"/>
                          <a14:backgroundMark x1="46730" y1="8929" x2="46890" y2="10714"/>
                          <a14:backgroundMark x1="47687" y1="80134" x2="45774" y2="77679"/>
                          <a14:backgroundMark x1="43381" y1="79241" x2="42424" y2="79241"/>
                          <a14:backgroundMark x1="41467" y1="79241" x2="40829" y2="81920"/>
                          <a14:backgroundMark x1="31419" y1="59598" x2="28389" y2="58929"/>
                          <a14:backgroundMark x1="32057" y1="58259" x2="32536" y2="58929"/>
                          <a14:backgroundMark x1="47847" y1="9152" x2="50877" y2="9375"/>
                          <a14:backgroundMark x1="89952" y1="83482" x2="89952" y2="83482"/>
                          <a14:backgroundMark x1="71451" y1="82813" x2="69378" y2="86161"/>
                        </a14:backgroundRemoval>
                      </a14:imgEffect>
                      <a14:imgEffect>
                        <a14:sharpenSoften amount="50000"/>
                      </a14:imgEffect>
                    </a14:imgLayer>
                  </a14:imgProps>
                </a:ext>
                <a:ext uri="{28A0092B-C50C-407E-A947-70E740481C1C}">
                  <a14:useLocalDpi xmlns:a14="http://schemas.microsoft.com/office/drawing/2010/main" val="0"/>
                </a:ext>
              </a:extLst>
            </a:blip>
            <a:srcRect t="9351"/>
            <a:stretch/>
          </p:blipFill>
          <p:spPr>
            <a:xfrm>
              <a:off x="335413" y="834887"/>
              <a:ext cx="4049983" cy="2623183"/>
            </a:xfrm>
            <a:prstGeom prst="rect">
              <a:avLst/>
            </a:prstGeom>
          </p:spPr>
        </p:pic>
      </p:grpSp>
      <p:grpSp>
        <p:nvGrpSpPr>
          <p:cNvPr id="16" name="Group 15"/>
          <p:cNvGrpSpPr/>
          <p:nvPr/>
        </p:nvGrpSpPr>
        <p:grpSpPr>
          <a:xfrm>
            <a:off x="4701241" y="1273766"/>
            <a:ext cx="4317975" cy="2687601"/>
            <a:chOff x="3402338" y="807432"/>
            <a:chExt cx="4317975" cy="2687601"/>
          </a:xfrm>
        </p:grpSpPr>
        <p:pic>
          <p:nvPicPr>
            <p:cNvPr id="17" name="Picture 16"/>
            <p:cNvPicPr>
              <a:picLocks noChangeAspect="1"/>
            </p:cNvPicPr>
            <p:nvPr/>
          </p:nvPicPr>
          <p:blipFill rotWithShape="1">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4419" b="96512" l="7143" r="96118">
                          <a14:foregroundMark x1="90062" y1="82558" x2="91615" y2="83721"/>
                          <a14:backgroundMark x1="29658" y1="60465" x2="32609" y2="60698"/>
                          <a14:backgroundMark x1="67857" y1="24651" x2="69099" y2="32558"/>
                          <a14:backgroundMark x1="47516" y1="7442" x2="50466" y2="8372"/>
                          <a14:backgroundMark x1="14907" y1="22558" x2="14907" y2="26047"/>
                          <a14:backgroundMark x1="15683" y1="26047" x2="15062" y2="27442"/>
                          <a14:backgroundMark x1="33385" y1="58837" x2="34317" y2="59302"/>
                          <a14:backgroundMark x1="72050" y1="82791" x2="69565" y2="86512"/>
                          <a14:backgroundMark x1="80590" y1="91628" x2="81522" y2="92558"/>
                          <a14:backgroundMark x1="90062" y1="84651" x2="89907" y2="86279"/>
                          <a14:backgroundMark x1="90994" y1="85116" x2="91460" y2="85349"/>
                          <a14:backgroundMark x1="81056" y1="63953" x2="81056" y2="64651"/>
                          <a14:backgroundMark x1="80124" y1="64419" x2="81056" y2="65349"/>
                          <a14:backgroundMark x1="76863" y1="48605" x2="77484" y2="52326"/>
                          <a14:backgroundMark x1="70186" y1="33953" x2="70186" y2="34651"/>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6781"/>
            <a:stretch/>
          </p:blipFill>
          <p:spPr>
            <a:xfrm>
              <a:off x="3402338" y="807432"/>
              <a:ext cx="4317975" cy="2687601"/>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4419" b="96512" l="7143" r="96118">
                          <a14:foregroundMark x1="90062" y1="82558" x2="91615" y2="83721"/>
                          <a14:backgroundMark x1="29658" y1="60465" x2="32609" y2="60698"/>
                          <a14:backgroundMark x1="67857" y1="24651" x2="69099" y2="32558"/>
                          <a14:backgroundMark x1="47516" y1="7442" x2="50466" y2="8372"/>
                          <a14:backgroundMark x1="14907" y1="22558" x2="14907" y2="26047"/>
                          <a14:backgroundMark x1="15683" y1="26047" x2="15062" y2="27442"/>
                          <a14:backgroundMark x1="33385" y1="58837" x2="34317" y2="59302"/>
                          <a14:backgroundMark x1="72050" y1="82791" x2="69565" y2="86512"/>
                          <a14:backgroundMark x1="80590" y1="91628" x2="81522" y2="92558"/>
                          <a14:backgroundMark x1="90062" y1="84651" x2="89907" y2="86279"/>
                          <a14:backgroundMark x1="90994" y1="85116" x2="91460" y2="85349"/>
                          <a14:backgroundMark x1="81056" y1="63953" x2="81056" y2="64651"/>
                          <a14:backgroundMark x1="80124" y1="64419" x2="81056" y2="65349"/>
                          <a14:backgroundMark x1="76863" y1="48605" x2="77484" y2="52326"/>
                          <a14:backgroundMark x1="70186" y1="33953" x2="70186" y2="34651"/>
                        </a14:backgroundRemoval>
                      </a14:imgEffect>
                    </a14:imgLayer>
                  </a14:imgProps>
                </a:ext>
                <a:ext uri="{28A0092B-C50C-407E-A947-70E740481C1C}">
                  <a14:useLocalDpi xmlns:a14="http://schemas.microsoft.com/office/drawing/2010/main" val="0"/>
                </a:ext>
              </a:extLst>
            </a:blip>
            <a:srcRect t="6781"/>
            <a:stretch/>
          </p:blipFill>
          <p:spPr>
            <a:xfrm>
              <a:off x="3448638" y="830583"/>
              <a:ext cx="4221395" cy="2627488"/>
            </a:xfrm>
            <a:prstGeom prst="rect">
              <a:avLst/>
            </a:prstGeom>
          </p:spPr>
        </p:pic>
      </p:grpSp>
      <p:sp>
        <p:nvSpPr>
          <p:cNvPr id="19" name="TextBox 18"/>
          <p:cNvSpPr txBox="1"/>
          <p:nvPr/>
        </p:nvSpPr>
        <p:spPr>
          <a:xfrm>
            <a:off x="9241058" y="988231"/>
            <a:ext cx="2258132" cy="5632311"/>
          </a:xfrm>
          <a:prstGeom prst="rect">
            <a:avLst/>
          </a:prstGeom>
          <a:noFill/>
        </p:spPr>
        <p:txBody>
          <a:bodyPr wrap="square" rtlCol="0">
            <a:spAutoFit/>
          </a:bodyPr>
          <a:lstStyle/>
          <a:p>
            <a:pPr algn="ctr"/>
            <a:r>
              <a:rPr lang="en-US" sz="2400" dirty="0" smtClean="0">
                <a:solidFill>
                  <a:schemeClr val="bg2">
                    <a:lumMod val="25000"/>
                  </a:schemeClr>
                </a:solidFill>
              </a:rPr>
              <a:t>Wetter</a:t>
            </a:r>
            <a:endParaRPr lang="en-US" sz="2400" dirty="0">
              <a:solidFill>
                <a:schemeClr val="bg2">
                  <a:lumMod val="25000"/>
                </a:schemeClr>
              </a:solidFill>
            </a:endParaRPr>
          </a:p>
          <a:p>
            <a:pPr algn="ctr"/>
            <a:endParaRPr lang="en-US" sz="2400" dirty="0" smtClean="0">
              <a:solidFill>
                <a:schemeClr val="bg2">
                  <a:lumMod val="25000"/>
                </a:schemeClr>
              </a:solidFill>
            </a:endParaRPr>
          </a:p>
          <a:p>
            <a:pPr algn="ctr"/>
            <a:endParaRPr lang="en-US" sz="2400" dirty="0">
              <a:solidFill>
                <a:schemeClr val="bg2">
                  <a:lumMod val="25000"/>
                </a:schemeClr>
              </a:solidFill>
            </a:endParaRPr>
          </a:p>
          <a:p>
            <a:pPr algn="ctr"/>
            <a:endParaRPr lang="en-US" sz="2400" dirty="0" smtClean="0">
              <a:solidFill>
                <a:schemeClr val="bg2">
                  <a:lumMod val="25000"/>
                </a:schemeClr>
              </a:solidFill>
            </a:endParaRPr>
          </a:p>
          <a:p>
            <a:pPr algn="ctr"/>
            <a:endParaRPr lang="en-US" sz="2400" dirty="0">
              <a:solidFill>
                <a:schemeClr val="bg2">
                  <a:lumMod val="25000"/>
                </a:schemeClr>
              </a:solidFill>
            </a:endParaRPr>
          </a:p>
          <a:p>
            <a:pPr algn="ctr"/>
            <a:endParaRPr lang="en-US" sz="2400" dirty="0" smtClean="0">
              <a:solidFill>
                <a:schemeClr val="bg2">
                  <a:lumMod val="25000"/>
                </a:schemeClr>
              </a:solidFill>
            </a:endParaRPr>
          </a:p>
          <a:p>
            <a:pPr algn="ctr"/>
            <a:endParaRPr lang="en-US" sz="2400" dirty="0">
              <a:solidFill>
                <a:schemeClr val="bg2">
                  <a:lumMod val="25000"/>
                </a:schemeClr>
              </a:solidFill>
            </a:endParaRPr>
          </a:p>
          <a:p>
            <a:pPr algn="ctr"/>
            <a:endParaRPr lang="en-US" sz="2400" dirty="0" smtClean="0">
              <a:solidFill>
                <a:schemeClr val="bg2">
                  <a:lumMod val="25000"/>
                </a:schemeClr>
              </a:solidFill>
            </a:endParaRPr>
          </a:p>
          <a:p>
            <a:pPr algn="ctr"/>
            <a:endParaRPr lang="en-US" sz="2400" dirty="0">
              <a:solidFill>
                <a:schemeClr val="bg2">
                  <a:lumMod val="25000"/>
                </a:schemeClr>
              </a:solidFill>
            </a:endParaRPr>
          </a:p>
          <a:p>
            <a:pPr algn="ctr"/>
            <a:endParaRPr lang="en-US" sz="2400" dirty="0" smtClean="0">
              <a:solidFill>
                <a:schemeClr val="bg2">
                  <a:lumMod val="25000"/>
                </a:schemeClr>
              </a:solidFill>
            </a:endParaRPr>
          </a:p>
          <a:p>
            <a:pPr algn="ctr"/>
            <a:endParaRPr lang="en-US" sz="2400" dirty="0">
              <a:solidFill>
                <a:schemeClr val="bg2">
                  <a:lumMod val="25000"/>
                </a:schemeClr>
              </a:solidFill>
            </a:endParaRPr>
          </a:p>
          <a:p>
            <a:pPr algn="ctr"/>
            <a:endParaRPr lang="en-US" sz="2400" dirty="0" smtClean="0">
              <a:solidFill>
                <a:schemeClr val="bg2">
                  <a:lumMod val="25000"/>
                </a:schemeClr>
              </a:solidFill>
            </a:endParaRPr>
          </a:p>
          <a:p>
            <a:pPr algn="ctr"/>
            <a:endParaRPr lang="en-US" sz="2400" dirty="0">
              <a:solidFill>
                <a:schemeClr val="bg2">
                  <a:lumMod val="25000"/>
                </a:schemeClr>
              </a:solidFill>
            </a:endParaRPr>
          </a:p>
          <a:p>
            <a:pPr algn="ctr"/>
            <a:r>
              <a:rPr lang="en-US" sz="2400" dirty="0" smtClean="0">
                <a:solidFill>
                  <a:schemeClr val="bg2">
                    <a:lumMod val="25000"/>
                  </a:schemeClr>
                </a:solidFill>
              </a:rPr>
              <a:t>Dryer</a:t>
            </a:r>
          </a:p>
          <a:p>
            <a:pPr algn="ctr"/>
            <a:endParaRPr lang="en-US" sz="2400" dirty="0" smtClean="0">
              <a:solidFill>
                <a:schemeClr val="bg2">
                  <a:lumMod val="25000"/>
                </a:schemeClr>
              </a:solidFill>
            </a:endParaRPr>
          </a:p>
        </p:txBody>
      </p:sp>
      <p:sp>
        <p:nvSpPr>
          <p:cNvPr id="20" name="TextBox 19"/>
          <p:cNvSpPr txBox="1"/>
          <p:nvPr/>
        </p:nvSpPr>
        <p:spPr>
          <a:xfrm>
            <a:off x="613963" y="4091798"/>
            <a:ext cx="4519512" cy="646331"/>
          </a:xfrm>
          <a:prstGeom prst="rect">
            <a:avLst/>
          </a:prstGeom>
          <a:noFill/>
        </p:spPr>
        <p:txBody>
          <a:bodyPr wrap="square" rtlCol="0">
            <a:spAutoFit/>
          </a:bodyPr>
          <a:lstStyle/>
          <a:p>
            <a:pPr algn="ctr"/>
            <a:r>
              <a:rPr lang="en-US" dirty="0" smtClean="0"/>
              <a:t>NDII Change from 01 to 09, June 2011</a:t>
            </a:r>
          </a:p>
          <a:p>
            <a:pPr algn="ctr"/>
            <a:r>
              <a:rPr lang="en-US" dirty="0" smtClean="0"/>
              <a:t>Shows a wetting trend</a:t>
            </a:r>
          </a:p>
        </p:txBody>
      </p:sp>
      <p:sp>
        <p:nvSpPr>
          <p:cNvPr id="26" name="TextBox 25"/>
          <p:cNvSpPr txBox="1"/>
          <p:nvPr/>
        </p:nvSpPr>
        <p:spPr>
          <a:xfrm>
            <a:off x="5133475" y="4103789"/>
            <a:ext cx="4519512" cy="646331"/>
          </a:xfrm>
          <a:prstGeom prst="rect">
            <a:avLst/>
          </a:prstGeom>
          <a:noFill/>
        </p:spPr>
        <p:txBody>
          <a:bodyPr wrap="square" rtlCol="0">
            <a:spAutoFit/>
          </a:bodyPr>
          <a:lstStyle/>
          <a:p>
            <a:pPr algn="ctr"/>
            <a:r>
              <a:rPr lang="en-US" dirty="0" smtClean="0"/>
              <a:t>NDII Change from 02 to 10, Sept 2016</a:t>
            </a:r>
          </a:p>
          <a:p>
            <a:pPr algn="ctr"/>
            <a:r>
              <a:rPr lang="en-US" dirty="0" smtClean="0"/>
              <a:t>Shows a drying trend</a:t>
            </a:r>
          </a:p>
        </p:txBody>
      </p:sp>
      <p:sp>
        <p:nvSpPr>
          <p:cNvPr id="27" name="TextBox 26"/>
          <p:cNvSpPr txBox="1"/>
          <p:nvPr/>
        </p:nvSpPr>
        <p:spPr>
          <a:xfrm rot="5400000">
            <a:off x="8538318" y="3388090"/>
            <a:ext cx="4519512" cy="369332"/>
          </a:xfrm>
          <a:prstGeom prst="rect">
            <a:avLst/>
          </a:prstGeom>
          <a:noFill/>
        </p:spPr>
        <p:txBody>
          <a:bodyPr wrap="square" rtlCol="0">
            <a:spAutoFit/>
          </a:bodyPr>
          <a:lstStyle/>
          <a:p>
            <a:pPr algn="ctr"/>
            <a:r>
              <a:rPr lang="en-US" smtClean="0">
                <a:solidFill>
                  <a:schemeClr val="bg2">
                    <a:lumMod val="25000"/>
                  </a:schemeClr>
                </a:solidFill>
              </a:rPr>
              <a:t>NDII Change</a:t>
            </a:r>
            <a:endParaRPr lang="en-US" dirty="0" smtClean="0">
              <a:solidFill>
                <a:schemeClr val="bg2">
                  <a:lumMod val="25000"/>
                </a:schemeClr>
              </a:solidFill>
            </a:endParaRPr>
          </a:p>
        </p:txBody>
      </p:sp>
      <p:pic>
        <p:nvPicPr>
          <p:cNvPr id="2050" name="Picture 2" descr="http://www.nature.com/article-assets/npg/srep/2015/151104/srep15919/images/m685/srep15919-f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019" y="987921"/>
            <a:ext cx="9570892" cy="385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 name="Rectangle 4095"/>
          <p:cNvSpPr/>
          <p:nvPr/>
        </p:nvSpPr>
        <p:spPr>
          <a:xfrm>
            <a:off x="5337544" y="4436576"/>
            <a:ext cx="404037" cy="242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4"/>
          </p:nvPr>
        </p:nvSpPr>
        <p:spPr>
          <a:xfrm>
            <a:off x="7649153" y="190289"/>
            <a:ext cx="4418608" cy="644598"/>
          </a:xfrm>
        </p:spPr>
        <p:txBody>
          <a:bodyPr/>
          <a:lstStyle/>
          <a:p>
            <a:r>
              <a:rPr lang="en-US" sz="4000" dirty="0" smtClean="0"/>
              <a:t>Methodology</a:t>
            </a:r>
            <a:endParaRPr lang="en-US" sz="4000" dirty="0"/>
          </a:p>
        </p:txBody>
      </p:sp>
      <p:sp>
        <p:nvSpPr>
          <p:cNvPr id="2" name="TextBox 1"/>
          <p:cNvSpPr txBox="1"/>
          <p:nvPr/>
        </p:nvSpPr>
        <p:spPr>
          <a:xfrm>
            <a:off x="-136908" y="190289"/>
            <a:ext cx="2989835" cy="584775"/>
          </a:xfrm>
          <a:prstGeom prst="rect">
            <a:avLst/>
          </a:prstGeom>
          <a:noFill/>
        </p:spPr>
        <p:txBody>
          <a:bodyPr wrap="square" rtlCol="0">
            <a:spAutoFit/>
          </a:bodyPr>
          <a:lstStyle/>
          <a:p>
            <a:pPr algn="ctr"/>
            <a:r>
              <a:rPr lang="en-US" sz="3200" u="sng" dirty="0" smtClean="0">
                <a:solidFill>
                  <a:schemeClr val="bg2">
                    <a:lumMod val="25000"/>
                  </a:schemeClr>
                </a:solidFill>
              </a:rPr>
              <a:t>Verification</a:t>
            </a:r>
            <a:endParaRPr lang="en-US" sz="3200" u="sng" dirty="0">
              <a:solidFill>
                <a:schemeClr val="bg2">
                  <a:lumMod val="25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68418582"/>
              </p:ext>
            </p:extLst>
          </p:nvPr>
        </p:nvGraphicFramePr>
        <p:xfrm>
          <a:off x="0" y="4404360"/>
          <a:ext cx="6609235" cy="2242820"/>
        </p:xfrm>
        <a:graphic>
          <a:graphicData uri="http://schemas.openxmlformats.org/drawingml/2006/table">
            <a:tbl>
              <a:tblPr firstRow="1" firstCol="1" bandRow="1">
                <a:tableStyleId>{00A15C55-8517-42AA-B614-E9B94910E393}</a:tableStyleId>
              </a:tblPr>
              <a:tblGrid>
                <a:gridCol w="3015989"/>
                <a:gridCol w="3593246"/>
              </a:tblGrid>
              <a:tr h="219136">
                <a:tc>
                  <a:txBody>
                    <a:bodyPr/>
                    <a:lstStyle/>
                    <a:p>
                      <a:pPr marL="0" marR="0" algn="ctr">
                        <a:lnSpc>
                          <a:spcPct val="115000"/>
                        </a:lnSpc>
                        <a:spcBef>
                          <a:spcPts val="0"/>
                        </a:spcBef>
                        <a:spcAft>
                          <a:spcPts val="0"/>
                        </a:spcAft>
                      </a:pPr>
                      <a:r>
                        <a:rPr lang="en-US" sz="2000" dirty="0">
                          <a:solidFill>
                            <a:schemeClr val="bg2">
                              <a:lumMod val="25000"/>
                            </a:schemeClr>
                          </a:solidFill>
                          <a:effectLst/>
                        </a:rPr>
                        <a:t>Variable</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nchor="ctr"/>
                </a:tc>
                <a:tc>
                  <a:txBody>
                    <a:bodyPr/>
                    <a:lstStyle/>
                    <a:p>
                      <a:pPr marL="0" marR="0" indent="11430" algn="ctr">
                        <a:lnSpc>
                          <a:spcPct val="115000"/>
                        </a:lnSpc>
                        <a:spcBef>
                          <a:spcPts val="0"/>
                        </a:spcBef>
                        <a:spcAft>
                          <a:spcPts val="0"/>
                        </a:spcAft>
                      </a:pPr>
                      <a:r>
                        <a:rPr lang="en-US" sz="2000" dirty="0" smtClean="0">
                          <a:solidFill>
                            <a:schemeClr val="bg2">
                              <a:lumMod val="25000"/>
                            </a:schemeClr>
                          </a:solidFill>
                          <a:effectLst/>
                        </a:rPr>
                        <a:t>Partner Defined Thresholds</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nchor="ctr"/>
                </a:tc>
              </a:tr>
              <a:tr h="219294">
                <a:tc>
                  <a:txBody>
                    <a:bodyPr/>
                    <a:lstStyle/>
                    <a:p>
                      <a:pPr marL="0" marR="0">
                        <a:lnSpc>
                          <a:spcPct val="115000"/>
                        </a:lnSpc>
                        <a:spcBef>
                          <a:spcPts val="0"/>
                        </a:spcBef>
                        <a:spcAft>
                          <a:spcPts val="0"/>
                        </a:spcAft>
                      </a:pPr>
                      <a:r>
                        <a:rPr lang="en-US" sz="2000" dirty="0">
                          <a:solidFill>
                            <a:schemeClr val="bg2">
                              <a:lumMod val="25000"/>
                            </a:schemeClr>
                          </a:solidFill>
                          <a:effectLst/>
                        </a:rPr>
                        <a:t>Wind </a:t>
                      </a:r>
                      <a:r>
                        <a:rPr lang="en-US" sz="2000" dirty="0" smtClean="0">
                          <a:solidFill>
                            <a:schemeClr val="bg2">
                              <a:lumMod val="25000"/>
                            </a:schemeClr>
                          </a:solidFill>
                          <a:effectLst/>
                        </a:rPr>
                        <a:t>Speeds</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solidFill>
                            <a:schemeClr val="bg2">
                              <a:lumMod val="25000"/>
                            </a:schemeClr>
                          </a:solidFill>
                          <a:effectLst/>
                        </a:rPr>
                        <a:t>&gt; 30 mph</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a:solidFill>
                            <a:schemeClr val="bg2">
                              <a:lumMod val="25000"/>
                            </a:schemeClr>
                          </a:solidFill>
                          <a:effectLst/>
                        </a:rPr>
                        <a:t>Temperature </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solidFill>
                            <a:schemeClr val="bg2">
                              <a:lumMod val="25000"/>
                            </a:schemeClr>
                          </a:solidFill>
                          <a:effectLst/>
                        </a:rPr>
                        <a:t>Seasonal Anomaly</a:t>
                      </a:r>
                      <a:endParaRPr lang="en-US" sz="2000" dirty="0" smtClean="0">
                        <a:solidFill>
                          <a:schemeClr val="bg2">
                            <a:lumMod val="25000"/>
                          </a:schemeClr>
                        </a:solidFill>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a:solidFill>
                            <a:schemeClr val="bg2">
                              <a:lumMod val="25000"/>
                            </a:schemeClr>
                          </a:solidFill>
                          <a:effectLst/>
                        </a:rPr>
                        <a:t>Relative </a:t>
                      </a:r>
                      <a:r>
                        <a:rPr lang="en-US" sz="2000" dirty="0" smtClean="0">
                          <a:solidFill>
                            <a:schemeClr val="bg2">
                              <a:lumMod val="25000"/>
                            </a:schemeClr>
                          </a:solidFill>
                          <a:effectLst/>
                        </a:rPr>
                        <a:t>Humidity</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solidFill>
                            <a:schemeClr val="bg2">
                              <a:lumMod val="25000"/>
                            </a:schemeClr>
                          </a:solidFill>
                          <a:effectLst/>
                        </a:rPr>
                        <a:t>&lt; 30%</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smtClean="0">
                          <a:solidFill>
                            <a:schemeClr val="bg2">
                              <a:lumMod val="25000"/>
                            </a:schemeClr>
                          </a:solidFill>
                          <a:effectLst/>
                        </a:rPr>
                        <a:t>Drought</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solidFill>
                            <a:schemeClr val="bg2">
                              <a:lumMod val="25000"/>
                            </a:schemeClr>
                          </a:solidFill>
                          <a:effectLst/>
                        </a:rPr>
                        <a:t>&lt; -1 PDSI</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smtClean="0">
                          <a:solidFill>
                            <a:schemeClr val="bg2">
                              <a:lumMod val="25000"/>
                            </a:schemeClr>
                          </a:solidFill>
                          <a:effectLst/>
                        </a:rPr>
                        <a:t>Precipitation</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solidFill>
                            <a:schemeClr val="bg2">
                              <a:lumMod val="25000"/>
                            </a:schemeClr>
                          </a:solidFill>
                          <a:effectLst/>
                        </a:rPr>
                        <a:t>&gt;1/10 inch in 3</a:t>
                      </a:r>
                      <a:r>
                        <a:rPr lang="en-US" sz="2000" baseline="0" dirty="0" smtClean="0">
                          <a:solidFill>
                            <a:schemeClr val="bg2">
                              <a:lumMod val="25000"/>
                            </a:schemeClr>
                          </a:solidFill>
                          <a:effectLst/>
                        </a:rPr>
                        <a:t> days</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r>
              <a:tr h="219294">
                <a:tc>
                  <a:txBody>
                    <a:bodyPr/>
                    <a:lstStyle/>
                    <a:p>
                      <a:pPr marL="0" marR="0">
                        <a:lnSpc>
                          <a:spcPct val="115000"/>
                        </a:lnSpc>
                        <a:spcBef>
                          <a:spcPts val="0"/>
                        </a:spcBef>
                        <a:spcAft>
                          <a:spcPts val="0"/>
                        </a:spcAft>
                      </a:pPr>
                      <a:r>
                        <a:rPr lang="en-US" sz="2000" dirty="0" smtClean="0">
                          <a:solidFill>
                            <a:schemeClr val="bg2">
                              <a:lumMod val="25000"/>
                            </a:schemeClr>
                          </a:solidFill>
                          <a:effectLst/>
                        </a:rPr>
                        <a:t>Precipitation</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c>
                  <a:txBody>
                    <a:bodyPr/>
                    <a:lstStyle/>
                    <a:p>
                      <a:pPr marL="0" marR="0">
                        <a:lnSpc>
                          <a:spcPct val="115000"/>
                        </a:lnSpc>
                        <a:spcBef>
                          <a:spcPts val="0"/>
                        </a:spcBef>
                        <a:spcAft>
                          <a:spcPts val="0"/>
                        </a:spcAft>
                      </a:pPr>
                      <a:r>
                        <a:rPr lang="en-US" sz="2000" dirty="0" smtClean="0">
                          <a:solidFill>
                            <a:schemeClr val="bg2">
                              <a:lumMod val="25000"/>
                            </a:schemeClr>
                          </a:solidFill>
                          <a:effectLst/>
                          <a:latin typeface="+mn-lt"/>
                          <a:ea typeface="+mn-ea"/>
                          <a:cs typeface="+mn-cs"/>
                        </a:rPr>
                        <a:t>&gt;</a:t>
                      </a:r>
                      <a:r>
                        <a:rPr lang="en-US" sz="2000" baseline="0" dirty="0" smtClean="0">
                          <a:solidFill>
                            <a:schemeClr val="bg2">
                              <a:lumMod val="25000"/>
                            </a:schemeClr>
                          </a:solidFill>
                          <a:effectLst/>
                          <a:latin typeface="+mn-lt"/>
                          <a:ea typeface="+mn-ea"/>
                          <a:cs typeface="+mn-cs"/>
                        </a:rPr>
                        <a:t> 1 inch in 5 days</a:t>
                      </a:r>
                      <a:endParaRPr lang="en-US" sz="2000" dirty="0">
                        <a:solidFill>
                          <a:schemeClr val="bg2">
                            <a:lumMod val="25000"/>
                          </a:schemeClr>
                        </a:solidFill>
                        <a:effectLst/>
                        <a:latin typeface="Arial" charset="0"/>
                        <a:ea typeface="Times New Roman" charset="0"/>
                        <a:cs typeface="Times New Roman" charset="0"/>
                      </a:endParaRPr>
                    </a:p>
                  </a:txBody>
                  <a:tcPr marL="68580" marR="68580" marT="0" marB="0"/>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6" y="967234"/>
            <a:ext cx="5336005" cy="325548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752" r="4271" b="9236"/>
          <a:stretch/>
        </p:blipFill>
        <p:spPr>
          <a:xfrm>
            <a:off x="6609235" y="756979"/>
            <a:ext cx="5337545" cy="3647381"/>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91696" r="38173"/>
          <a:stretch/>
        </p:blipFill>
        <p:spPr>
          <a:xfrm>
            <a:off x="6868995" y="4482268"/>
            <a:ext cx="5198766" cy="48878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833" y="956703"/>
            <a:ext cx="5292748" cy="3266018"/>
          </a:xfrm>
          <a:prstGeom prst="rect">
            <a:avLst/>
          </a:prstGeom>
        </p:spPr>
      </p:pic>
      <p:sp>
        <p:nvSpPr>
          <p:cNvPr id="10" name="Text Placeholder 7"/>
          <p:cNvSpPr>
            <a:spLocks noGrp="1"/>
          </p:cNvSpPr>
          <p:nvPr>
            <p:ph type="body" sz="quarter" idx="13"/>
          </p:nvPr>
        </p:nvSpPr>
        <p:spPr>
          <a:xfrm>
            <a:off x="2573199" y="4176381"/>
            <a:ext cx="3060192" cy="274320"/>
          </a:xfrm>
        </p:spPr>
        <p:txBody>
          <a:bodyPr>
            <a:normAutofit/>
          </a:bodyPr>
          <a:lstStyle/>
          <a:p>
            <a:r>
              <a:rPr lang="en-US" dirty="0" smtClean="0">
                <a:solidFill>
                  <a:schemeClr val="bg2">
                    <a:lumMod val="50000"/>
                  </a:schemeClr>
                </a:solidFill>
              </a:rPr>
              <a:t>Image Credit: Team Members</a:t>
            </a:r>
            <a:endParaRPr lang="en-US" dirty="0">
              <a:solidFill>
                <a:schemeClr val="bg2">
                  <a:lumMod val="50000"/>
                </a:schemeClr>
              </a:solidFill>
            </a:endParaRPr>
          </a:p>
        </p:txBody>
      </p:sp>
    </p:spTree>
    <p:extLst>
      <p:ext uri="{BB962C8B-B14F-4D97-AF65-F5344CB8AC3E}">
        <p14:creationId xmlns:p14="http://schemas.microsoft.com/office/powerpoint/2010/main" val="23503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9788</TotalTime>
  <Words>1390</Words>
  <Application>Microsoft Office PowerPoint</Application>
  <PresentationFormat>Widescreen</PresentationFormat>
  <Paragraphs>297</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 Math</vt:lpstr>
      <vt:lpstr>Century Gothic</vt:lpstr>
      <vt:lpstr>Mangal</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244</cp:revision>
  <dcterms:created xsi:type="dcterms:W3CDTF">2015-05-18T13:26:09Z</dcterms:created>
  <dcterms:modified xsi:type="dcterms:W3CDTF">2017-03-30T22:08:21Z</dcterms:modified>
</cp:coreProperties>
</file>