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78" r:id="rId3"/>
    <p:sldId id="285" r:id="rId4"/>
    <p:sldId id="286" r:id="rId5"/>
    <p:sldId id="293" r:id="rId6"/>
    <p:sldId id="287" r:id="rId7"/>
    <p:sldId id="288" r:id="rId8"/>
    <p:sldId id="289" r:id="rId9"/>
    <p:sldId id="290" r:id="rId10"/>
    <p:sldId id="291" r:id="rId11"/>
    <p:sldId id="292"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15"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3" clrIdx="1">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8" autoAdjust="0"/>
    <p:restoredTop sz="82042" autoAdjust="0"/>
  </p:normalViewPr>
  <p:slideViewPr>
    <p:cSldViewPr snapToGrid="0">
      <p:cViewPr varScale="1">
        <p:scale>
          <a:sx n="109" d="100"/>
          <a:sy n="109" d="100"/>
        </p:scale>
        <p:origin x="1488" y="9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6E258-9FD7-46D8-8143-5FEC3750437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en-US"/>
        </a:p>
      </dgm:t>
    </dgm:pt>
    <dgm:pt modelId="{4E62C241-ADFF-4944-A750-B537F1907148}">
      <dgm:prSet phldrT="[Text]"/>
      <dgm:spPr/>
      <dgm:t>
        <a:bodyPr/>
        <a:lstStyle/>
        <a:p>
          <a:r>
            <a:rPr lang="en-US" dirty="0" smtClean="0"/>
            <a:t>Expand</a:t>
          </a:r>
          <a:endParaRPr lang="en-US" dirty="0"/>
        </a:p>
      </dgm:t>
    </dgm:pt>
    <dgm:pt modelId="{D5484FA0-3347-408B-8848-228DA60D2B52}" type="parTrans" cxnId="{882AED0D-2805-4359-89BB-0EA67FB1985B}">
      <dgm:prSet/>
      <dgm:spPr/>
      <dgm:t>
        <a:bodyPr/>
        <a:lstStyle/>
        <a:p>
          <a:endParaRPr lang="en-US"/>
        </a:p>
      </dgm:t>
    </dgm:pt>
    <dgm:pt modelId="{46AA6B24-C974-4725-B14E-11F2BC7FA430}" type="sibTrans" cxnId="{882AED0D-2805-4359-89BB-0EA67FB1985B}">
      <dgm:prSet/>
      <dgm:spPr/>
      <dgm:t>
        <a:bodyPr/>
        <a:lstStyle/>
        <a:p>
          <a:endParaRPr lang="en-US"/>
        </a:p>
      </dgm:t>
    </dgm:pt>
    <dgm:pt modelId="{1532D174-3CE3-46C7-BB5F-E91674DE388B}">
      <dgm:prSet phldrT="[Text]"/>
      <dgm:spPr/>
      <dgm:t>
        <a:bodyPr/>
        <a:lstStyle/>
        <a:p>
          <a:r>
            <a:rPr lang="en-US" dirty="0" smtClean="0"/>
            <a:t>Design</a:t>
          </a:r>
          <a:endParaRPr lang="en-US" dirty="0"/>
        </a:p>
      </dgm:t>
    </dgm:pt>
    <dgm:pt modelId="{84AD9D0A-B9F4-4391-9A8F-59FD0616EBA6}" type="parTrans" cxnId="{6E2C14E3-F47D-49D3-A131-20F424F41252}">
      <dgm:prSet/>
      <dgm:spPr/>
      <dgm:t>
        <a:bodyPr/>
        <a:lstStyle/>
        <a:p>
          <a:endParaRPr lang="en-US"/>
        </a:p>
      </dgm:t>
    </dgm:pt>
    <dgm:pt modelId="{F9D0E1F8-2DEF-4162-9A05-5BA7D1F71D4A}" type="sibTrans" cxnId="{6E2C14E3-F47D-49D3-A131-20F424F41252}">
      <dgm:prSet/>
      <dgm:spPr/>
      <dgm:t>
        <a:bodyPr/>
        <a:lstStyle/>
        <a:p>
          <a:endParaRPr lang="en-US"/>
        </a:p>
      </dgm:t>
    </dgm:pt>
    <dgm:pt modelId="{4D7827CC-2295-458C-A11C-A1DD2045BCEC}">
      <dgm:prSet phldrT="[Text]"/>
      <dgm:spPr/>
      <dgm:t>
        <a:bodyPr/>
        <a:lstStyle/>
        <a:p>
          <a:r>
            <a:rPr lang="en-US" dirty="0" smtClean="0"/>
            <a:t>Correlate</a:t>
          </a:r>
          <a:endParaRPr lang="en-US" dirty="0"/>
        </a:p>
      </dgm:t>
    </dgm:pt>
    <dgm:pt modelId="{91418628-4538-46EC-87D2-6122BE71FE06}" type="parTrans" cxnId="{21F8FBCB-69FA-4588-8A62-0B4FBB7699D5}">
      <dgm:prSet/>
      <dgm:spPr/>
      <dgm:t>
        <a:bodyPr/>
        <a:lstStyle/>
        <a:p>
          <a:endParaRPr lang="en-US"/>
        </a:p>
      </dgm:t>
    </dgm:pt>
    <dgm:pt modelId="{2B6481E8-34B4-45B4-9A0B-213D8918E92C}" type="sibTrans" cxnId="{21F8FBCB-69FA-4588-8A62-0B4FBB7699D5}">
      <dgm:prSet/>
      <dgm:spPr/>
      <dgm:t>
        <a:bodyPr/>
        <a:lstStyle/>
        <a:p>
          <a:endParaRPr lang="en-US"/>
        </a:p>
      </dgm:t>
    </dgm:pt>
    <dgm:pt modelId="{89E9CF4B-0F6B-4C54-94F9-0EAC6F1BAE34}">
      <dgm:prSet phldrT="[Text]"/>
      <dgm:spPr/>
      <dgm:t>
        <a:bodyPr/>
        <a:lstStyle/>
        <a:p>
          <a:r>
            <a:rPr lang="en-US" dirty="0" smtClean="0"/>
            <a:t>End Product</a:t>
          </a:r>
          <a:endParaRPr lang="en-US" dirty="0"/>
        </a:p>
      </dgm:t>
    </dgm:pt>
    <dgm:pt modelId="{C2D7D7F6-776C-44B3-9008-3E73CBE2DCDA}" type="parTrans" cxnId="{5F31A2B5-249C-499D-B957-1E6DA65A7EFB}">
      <dgm:prSet/>
      <dgm:spPr/>
      <dgm:t>
        <a:bodyPr/>
        <a:lstStyle/>
        <a:p>
          <a:endParaRPr lang="en-US"/>
        </a:p>
      </dgm:t>
    </dgm:pt>
    <dgm:pt modelId="{D8C6C90C-960C-4D0E-BD64-0CF62E9EF784}" type="sibTrans" cxnId="{5F31A2B5-249C-499D-B957-1E6DA65A7EFB}">
      <dgm:prSet/>
      <dgm:spPr/>
      <dgm:t>
        <a:bodyPr/>
        <a:lstStyle/>
        <a:p>
          <a:endParaRPr lang="en-US"/>
        </a:p>
      </dgm:t>
    </dgm:pt>
    <dgm:pt modelId="{5BE88C86-548D-4DF9-886E-7016CD336FED}" type="pres">
      <dgm:prSet presAssocID="{5416E258-9FD7-46D8-8143-5FEC3750437B}" presName="Name0" presStyleCnt="0">
        <dgm:presLayoutVars>
          <dgm:chMax val="4"/>
          <dgm:resizeHandles val="exact"/>
        </dgm:presLayoutVars>
      </dgm:prSet>
      <dgm:spPr/>
      <dgm:t>
        <a:bodyPr/>
        <a:lstStyle/>
        <a:p>
          <a:endParaRPr lang="en-US"/>
        </a:p>
      </dgm:t>
    </dgm:pt>
    <dgm:pt modelId="{1EB024F4-F652-4B85-902E-46C1FE884B2B}" type="pres">
      <dgm:prSet presAssocID="{5416E258-9FD7-46D8-8143-5FEC3750437B}" presName="ellipse" presStyleLbl="trBgShp" presStyleIdx="0" presStyleCnt="1"/>
      <dgm:spPr/>
    </dgm:pt>
    <dgm:pt modelId="{924A8CD1-0A2A-4684-9DAB-D367D5ED6BC5}" type="pres">
      <dgm:prSet presAssocID="{5416E258-9FD7-46D8-8143-5FEC3750437B}" presName="arrow1" presStyleLbl="fgShp" presStyleIdx="0" presStyleCnt="1"/>
      <dgm:spPr/>
    </dgm:pt>
    <dgm:pt modelId="{20A7F4FC-AF5E-4D6B-A884-D807C8191E4B}" type="pres">
      <dgm:prSet presAssocID="{5416E258-9FD7-46D8-8143-5FEC3750437B}" presName="rectangle" presStyleLbl="revTx" presStyleIdx="0" presStyleCnt="1">
        <dgm:presLayoutVars>
          <dgm:bulletEnabled val="1"/>
        </dgm:presLayoutVars>
      </dgm:prSet>
      <dgm:spPr/>
      <dgm:t>
        <a:bodyPr/>
        <a:lstStyle/>
        <a:p>
          <a:endParaRPr lang="en-US"/>
        </a:p>
      </dgm:t>
    </dgm:pt>
    <dgm:pt modelId="{22BA425C-3E11-440F-9B61-3F9B44EE2436}" type="pres">
      <dgm:prSet presAssocID="{1532D174-3CE3-46C7-BB5F-E91674DE388B}" presName="item1" presStyleLbl="node1" presStyleIdx="0" presStyleCnt="3">
        <dgm:presLayoutVars>
          <dgm:bulletEnabled val="1"/>
        </dgm:presLayoutVars>
      </dgm:prSet>
      <dgm:spPr/>
      <dgm:t>
        <a:bodyPr/>
        <a:lstStyle/>
        <a:p>
          <a:endParaRPr lang="en-US"/>
        </a:p>
      </dgm:t>
    </dgm:pt>
    <dgm:pt modelId="{BC921361-B26F-4C28-8FAC-107405067A35}" type="pres">
      <dgm:prSet presAssocID="{4D7827CC-2295-458C-A11C-A1DD2045BCEC}" presName="item2" presStyleLbl="node1" presStyleIdx="1" presStyleCnt="3">
        <dgm:presLayoutVars>
          <dgm:bulletEnabled val="1"/>
        </dgm:presLayoutVars>
      </dgm:prSet>
      <dgm:spPr/>
      <dgm:t>
        <a:bodyPr/>
        <a:lstStyle/>
        <a:p>
          <a:endParaRPr lang="en-US"/>
        </a:p>
      </dgm:t>
    </dgm:pt>
    <dgm:pt modelId="{0B78C488-E8B6-4186-AA94-C4CD9B00E90D}" type="pres">
      <dgm:prSet presAssocID="{89E9CF4B-0F6B-4C54-94F9-0EAC6F1BAE34}" presName="item3" presStyleLbl="node1" presStyleIdx="2" presStyleCnt="3">
        <dgm:presLayoutVars>
          <dgm:bulletEnabled val="1"/>
        </dgm:presLayoutVars>
      </dgm:prSet>
      <dgm:spPr/>
      <dgm:t>
        <a:bodyPr/>
        <a:lstStyle/>
        <a:p>
          <a:endParaRPr lang="en-US"/>
        </a:p>
      </dgm:t>
    </dgm:pt>
    <dgm:pt modelId="{0778B37B-04CF-4990-A7B2-C236EAF2823C}" type="pres">
      <dgm:prSet presAssocID="{5416E258-9FD7-46D8-8143-5FEC3750437B}" presName="funnel" presStyleLbl="trAlignAcc1" presStyleIdx="0" presStyleCnt="1"/>
      <dgm:spPr/>
    </dgm:pt>
  </dgm:ptLst>
  <dgm:cxnLst>
    <dgm:cxn modelId="{965A4A31-8B52-431E-A445-A619C4592400}" type="presOf" srcId="{5416E258-9FD7-46D8-8143-5FEC3750437B}" destId="{5BE88C86-548D-4DF9-886E-7016CD336FED}" srcOrd="0" destOrd="0" presId="urn:microsoft.com/office/officeart/2005/8/layout/funnel1"/>
    <dgm:cxn modelId="{814F68FC-9175-4A80-898A-9938D622B6A5}" type="presOf" srcId="{4D7827CC-2295-458C-A11C-A1DD2045BCEC}" destId="{22BA425C-3E11-440F-9B61-3F9B44EE2436}" srcOrd="0" destOrd="0" presId="urn:microsoft.com/office/officeart/2005/8/layout/funnel1"/>
    <dgm:cxn modelId="{91CD3755-DF33-4B8F-82A9-AE01B784F247}" type="presOf" srcId="{89E9CF4B-0F6B-4C54-94F9-0EAC6F1BAE34}" destId="{20A7F4FC-AF5E-4D6B-A884-D807C8191E4B}" srcOrd="0" destOrd="0" presId="urn:microsoft.com/office/officeart/2005/8/layout/funnel1"/>
    <dgm:cxn modelId="{5F31A2B5-249C-499D-B957-1E6DA65A7EFB}" srcId="{5416E258-9FD7-46D8-8143-5FEC3750437B}" destId="{89E9CF4B-0F6B-4C54-94F9-0EAC6F1BAE34}" srcOrd="3" destOrd="0" parTransId="{C2D7D7F6-776C-44B3-9008-3E73CBE2DCDA}" sibTransId="{D8C6C90C-960C-4D0E-BD64-0CF62E9EF784}"/>
    <dgm:cxn modelId="{882AED0D-2805-4359-89BB-0EA67FB1985B}" srcId="{5416E258-9FD7-46D8-8143-5FEC3750437B}" destId="{4E62C241-ADFF-4944-A750-B537F1907148}" srcOrd="0" destOrd="0" parTransId="{D5484FA0-3347-408B-8848-228DA60D2B52}" sibTransId="{46AA6B24-C974-4725-B14E-11F2BC7FA430}"/>
    <dgm:cxn modelId="{FD4F3BE8-7248-4D10-BBEB-568DAFEDA6BD}" type="presOf" srcId="{1532D174-3CE3-46C7-BB5F-E91674DE388B}" destId="{BC921361-B26F-4C28-8FAC-107405067A35}" srcOrd="0" destOrd="0" presId="urn:microsoft.com/office/officeart/2005/8/layout/funnel1"/>
    <dgm:cxn modelId="{BEF0EE01-1A78-4832-BB58-C724BEB14455}" type="presOf" srcId="{4E62C241-ADFF-4944-A750-B537F1907148}" destId="{0B78C488-E8B6-4186-AA94-C4CD9B00E90D}" srcOrd="0" destOrd="0" presId="urn:microsoft.com/office/officeart/2005/8/layout/funnel1"/>
    <dgm:cxn modelId="{6E2C14E3-F47D-49D3-A131-20F424F41252}" srcId="{5416E258-9FD7-46D8-8143-5FEC3750437B}" destId="{1532D174-3CE3-46C7-BB5F-E91674DE388B}" srcOrd="1" destOrd="0" parTransId="{84AD9D0A-B9F4-4391-9A8F-59FD0616EBA6}" sibTransId="{F9D0E1F8-2DEF-4162-9A05-5BA7D1F71D4A}"/>
    <dgm:cxn modelId="{21F8FBCB-69FA-4588-8A62-0B4FBB7699D5}" srcId="{5416E258-9FD7-46D8-8143-5FEC3750437B}" destId="{4D7827CC-2295-458C-A11C-A1DD2045BCEC}" srcOrd="2" destOrd="0" parTransId="{91418628-4538-46EC-87D2-6122BE71FE06}" sibTransId="{2B6481E8-34B4-45B4-9A0B-213D8918E92C}"/>
    <dgm:cxn modelId="{B98BEE9E-C184-434E-87C5-93259A710823}" type="presParOf" srcId="{5BE88C86-548D-4DF9-886E-7016CD336FED}" destId="{1EB024F4-F652-4B85-902E-46C1FE884B2B}" srcOrd="0" destOrd="0" presId="urn:microsoft.com/office/officeart/2005/8/layout/funnel1"/>
    <dgm:cxn modelId="{7AFE67DA-1C88-4DC0-B43F-14033F0C613A}" type="presParOf" srcId="{5BE88C86-548D-4DF9-886E-7016CD336FED}" destId="{924A8CD1-0A2A-4684-9DAB-D367D5ED6BC5}" srcOrd="1" destOrd="0" presId="urn:microsoft.com/office/officeart/2005/8/layout/funnel1"/>
    <dgm:cxn modelId="{0EC6561F-E91A-42AB-8888-7256696F987C}" type="presParOf" srcId="{5BE88C86-548D-4DF9-886E-7016CD336FED}" destId="{20A7F4FC-AF5E-4D6B-A884-D807C8191E4B}" srcOrd="2" destOrd="0" presId="urn:microsoft.com/office/officeart/2005/8/layout/funnel1"/>
    <dgm:cxn modelId="{EB973206-8C07-4AD6-82A4-9CFDE2B4E928}" type="presParOf" srcId="{5BE88C86-548D-4DF9-886E-7016CD336FED}" destId="{22BA425C-3E11-440F-9B61-3F9B44EE2436}" srcOrd="3" destOrd="0" presId="urn:microsoft.com/office/officeart/2005/8/layout/funnel1"/>
    <dgm:cxn modelId="{4FE073DA-0BC4-448D-A362-0CC8C2A40C42}" type="presParOf" srcId="{5BE88C86-548D-4DF9-886E-7016CD336FED}" destId="{BC921361-B26F-4C28-8FAC-107405067A35}" srcOrd="4" destOrd="0" presId="urn:microsoft.com/office/officeart/2005/8/layout/funnel1"/>
    <dgm:cxn modelId="{F9B11661-2F8D-4693-A5B2-78CC9B521B14}" type="presParOf" srcId="{5BE88C86-548D-4DF9-886E-7016CD336FED}" destId="{0B78C488-E8B6-4186-AA94-C4CD9B00E90D}" srcOrd="5" destOrd="0" presId="urn:microsoft.com/office/officeart/2005/8/layout/funnel1"/>
    <dgm:cxn modelId="{F8805577-8CC2-4E6C-A87F-D2640C67162B}" type="presParOf" srcId="{5BE88C86-548D-4DF9-886E-7016CD336FED}" destId="{0778B37B-04CF-4990-A7B2-C236EAF2823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024F4-F652-4B85-902E-46C1FE884B2B}">
      <dsp:nvSpPr>
        <dsp:cNvPr id="0" name=""/>
        <dsp:cNvSpPr/>
      </dsp:nvSpPr>
      <dsp:spPr>
        <a:xfrm>
          <a:off x="1565778" y="212044"/>
          <a:ext cx="4208267" cy="1461475"/>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924A8CD1-0A2A-4684-9DAB-D367D5ED6BC5}">
      <dsp:nvSpPr>
        <dsp:cNvPr id="0" name=""/>
        <dsp:cNvSpPr/>
      </dsp:nvSpPr>
      <dsp:spPr>
        <a:xfrm>
          <a:off x="3268658" y="3790703"/>
          <a:ext cx="815555" cy="521955"/>
        </a:xfrm>
        <a:prstGeom prst="downArrow">
          <a:avLst/>
        </a:prstGeom>
        <a:solidFill>
          <a:schemeClr val="accent1">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20A7F4FC-AF5E-4D6B-A884-D807C8191E4B}">
      <dsp:nvSpPr>
        <dsp:cNvPr id="0" name=""/>
        <dsp:cNvSpPr/>
      </dsp:nvSpPr>
      <dsp:spPr>
        <a:xfrm>
          <a:off x="1719102" y="4208267"/>
          <a:ext cx="3914667" cy="978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End Product</a:t>
          </a:r>
          <a:endParaRPr lang="en-US" sz="3400" kern="1200" dirty="0"/>
        </a:p>
      </dsp:txBody>
      <dsp:txXfrm>
        <a:off x="1719102" y="4208267"/>
        <a:ext cx="3914667" cy="978666"/>
      </dsp:txXfrm>
    </dsp:sp>
    <dsp:sp modelId="{22BA425C-3E11-440F-9B61-3F9B44EE2436}">
      <dsp:nvSpPr>
        <dsp:cNvPr id="0" name=""/>
        <dsp:cNvSpPr/>
      </dsp:nvSpPr>
      <dsp:spPr>
        <a:xfrm>
          <a:off x="3095760" y="1786393"/>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Correlate</a:t>
          </a:r>
          <a:endParaRPr lang="en-US" sz="1700" kern="1200" dirty="0"/>
        </a:p>
      </dsp:txBody>
      <dsp:txXfrm>
        <a:off x="3310744" y="2001377"/>
        <a:ext cx="1038032" cy="1038032"/>
      </dsp:txXfrm>
    </dsp:sp>
    <dsp:sp modelId="{BC921361-B26F-4C28-8FAC-107405067A35}">
      <dsp:nvSpPr>
        <dsp:cNvPr id="0" name=""/>
        <dsp:cNvSpPr/>
      </dsp:nvSpPr>
      <dsp:spPr>
        <a:xfrm>
          <a:off x="2045324" y="685066"/>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Design</a:t>
          </a:r>
          <a:endParaRPr lang="en-US" sz="1700" kern="1200" dirty="0"/>
        </a:p>
      </dsp:txBody>
      <dsp:txXfrm>
        <a:off x="2260308" y="900050"/>
        <a:ext cx="1038032" cy="1038032"/>
      </dsp:txXfrm>
    </dsp:sp>
    <dsp:sp modelId="{0B78C488-E8B6-4186-AA94-C4CD9B00E90D}">
      <dsp:nvSpPr>
        <dsp:cNvPr id="0" name=""/>
        <dsp:cNvSpPr/>
      </dsp:nvSpPr>
      <dsp:spPr>
        <a:xfrm>
          <a:off x="3545947" y="330136"/>
          <a:ext cx="1468000" cy="14680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Expand</a:t>
          </a:r>
          <a:endParaRPr lang="en-US" sz="1700" kern="1200" dirty="0"/>
        </a:p>
      </dsp:txBody>
      <dsp:txXfrm>
        <a:off x="3760931" y="545120"/>
        <a:ext cx="1038032" cy="1038032"/>
      </dsp:txXfrm>
    </dsp:sp>
    <dsp:sp modelId="{0778B37B-04CF-4990-A7B2-C236EAF2823C}">
      <dsp:nvSpPr>
        <dsp:cNvPr id="0" name=""/>
        <dsp:cNvSpPr/>
      </dsp:nvSpPr>
      <dsp:spPr>
        <a:xfrm>
          <a:off x="1392880" y="32622"/>
          <a:ext cx="4567112" cy="365368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200"/>
              </a:spcBef>
              <a:buClr>
                <a:schemeClr val="accent1"/>
              </a:buClr>
              <a:buFont typeface="Webdings" panose="05030102010509060703" pitchFamily="18" charset="2"/>
              <a:buChar char="4"/>
            </a:pPr>
            <a:r>
              <a:rPr lang="en-US" dirty="0" smtClean="0"/>
              <a:t>Encompasses 268,820 mi</a:t>
            </a:r>
            <a:r>
              <a:rPr lang="en-US" baseline="30000" dirty="0" smtClean="0"/>
              <a:t>2</a:t>
            </a:r>
            <a:r>
              <a:rPr lang="en-US" dirty="0" smtClean="0"/>
              <a:t> in total sum.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From the </a:t>
            </a:r>
            <a:r>
              <a:rPr lang="en-US" dirty="0" err="1" smtClean="0"/>
              <a:t>Chihuahuan</a:t>
            </a:r>
            <a:r>
              <a:rPr lang="en-US" dirty="0" smtClean="0"/>
              <a:t> Deserts in the west, to the Gulf Coastal Plains and Cross Timbers in the east, the factors contributing to drought will affect each of these regions differently.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1</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Division</a:t>
            </a:r>
          </a:p>
          <a:p>
            <a:pPr marL="0" marR="0" algn="l">
              <a:lnSpc>
                <a:spcPct val="107000"/>
              </a:lnSpc>
              <a:spcBef>
                <a:spcPts val="0"/>
              </a:spcBef>
              <a:spcAft>
                <a:spcPts val="0"/>
              </a:spcAft>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The 12 Eco-Regions of Texas have unique susceptibilities to drought conditions. Their differentiating environments should be taken into consideration when undertaking a study of this kind.</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t>ftp://ftp.epa.gov/wed/ecoregions/tx/TXeco_Jan08_v8_Cmprsd.pdf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01232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7840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This period was selected because of the extreme drought conditions that began in the state in 2010, and brought about widespread wildfires to various regions the following year as the vegetation became stressed and the fuel load increased dramatically.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dirty="0" smtClean="0"/>
              <a:t>The latter years were included in this study as they offer the most current timeline available for research. </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2</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Joe Wolf, Bastrop TX </a:t>
            </a: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Sept</a:t>
            </a:r>
            <a:r>
              <a:rPr lang="en-US" sz="1200" baseline="0" dirty="0" smtClean="0">
                <a:effectLst/>
                <a:latin typeface="Century Gothic" panose="020B0502020202020204" pitchFamily="34" charset="0"/>
                <a:ea typeface="Calibri" panose="020F0502020204030204" pitchFamily="34" charset="0"/>
                <a:cs typeface="Times New Roman" panose="02020603050405020304" pitchFamily="18" charset="0"/>
              </a:rPr>
              <a:t> 05,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2011</a:t>
            </a:r>
          </a:p>
          <a:p>
            <a:pPr marL="0" marR="0" indent="0" algn="l" defTabSz="914400" rtl="0" eaLnBrk="1" fontAlgn="auto" latinLnBrk="0" hangingPunct="1">
              <a:lnSpc>
                <a:spcPct val="107000"/>
              </a:lnSpc>
              <a:spcBef>
                <a:spcPts val="0"/>
              </a:spcBef>
              <a:spcAft>
                <a:spcPts val="0"/>
              </a:spcAft>
              <a:buClrTx/>
              <a:buSzTx/>
              <a:buFontTx/>
              <a:buNone/>
              <a:tabLst/>
              <a:defRPr/>
            </a:pPr>
            <a:r>
              <a:rPr lang="en-US" dirty="0" smtClean="0"/>
              <a:t>https://www.flickr.com/photos/joebehr/6125109170/in/photostream/</a:t>
            </a:r>
          </a:p>
          <a:p>
            <a:pPr marL="0" marR="0" algn="l">
              <a:lnSpc>
                <a:spcPct val="107000"/>
              </a:lnSpc>
              <a:spcBef>
                <a:spcPts val="0"/>
              </a:spcBef>
              <a:spcAft>
                <a:spcPts val="0"/>
              </a:spcAft>
            </a:pP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Figure 3</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Source: NASA Earth Observatory</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Image was captured by Aqua MODIS on April 15, 2011.</a:t>
            </a:r>
          </a:p>
          <a:p>
            <a:pPr algn="l">
              <a:lnSpc>
                <a:spcPct val="107000"/>
              </a:lnSpc>
            </a:pPr>
            <a:r>
              <a:rPr lang="en-US" sz="1200" dirty="0" smtClean="0">
                <a:latin typeface="Century Gothic" panose="020B0502020202020204" pitchFamily="34" charset="0"/>
                <a:ea typeface="Calibri" panose="020F0502020204030204" pitchFamily="34" charset="0"/>
                <a:cs typeface="Times New Roman" panose="02020603050405020304" pitchFamily="18" charset="0"/>
              </a:rPr>
              <a:t>http://earthobservatory.nasa.gov/IOTD/view.php?id=50168</a:t>
            </a:r>
            <a:endParaRPr lang="en-US" sz="1200" dirty="0" smtClean="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8376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Clr>
                <a:schemeClr val="accent1">
                  <a:lumMod val="75000"/>
                </a:schemeClr>
              </a:buClr>
              <a:buFont typeface="Century Gothic" panose="020B0502020202020204" pitchFamily="34" charset="0"/>
              <a:buChar char="►"/>
            </a:pPr>
            <a:r>
              <a:rPr lang="en-US" dirty="0" smtClean="0"/>
              <a:t>Wildfires pose a constant risk for many regions across the state</a:t>
            </a:r>
          </a:p>
          <a:p>
            <a:pPr marL="342900" lvl="0" indent="-342900">
              <a:buClr>
                <a:schemeClr val="accent1">
                  <a:lumMod val="75000"/>
                </a:schemeClr>
              </a:buClr>
              <a:buFont typeface="Century Gothic" panose="020B0502020202020204" pitchFamily="34" charset="0"/>
              <a:buChar char="►"/>
            </a:pPr>
            <a:r>
              <a:rPr lang="en-US" dirty="0" smtClean="0"/>
              <a:t>The ability to accurately monitor drought conditions</a:t>
            </a:r>
          </a:p>
          <a:p>
            <a:pPr marL="342900" lvl="0" indent="-342900">
              <a:buClr>
                <a:schemeClr val="accent1">
                  <a:lumMod val="75000"/>
                </a:schemeClr>
              </a:buClr>
              <a:buFont typeface="Century Gothic" panose="020B0502020202020204" pitchFamily="34" charset="0"/>
              <a:buChar char="►"/>
            </a:pPr>
            <a:r>
              <a:rPr lang="en-US" dirty="0" smtClean="0"/>
              <a:t>Allow decision makers at TFS to better allocate water resources to mitigate the spread of wildfires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States</a:t>
            </a:r>
            <a:r>
              <a:rPr lang="en-US" baseline="0" dirty="0" smtClean="0"/>
              <a:t> Department of Agriculture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Soybean field in Navasota, TX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August 23, 2013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https://www.flickr.com/photos/usdagov/9679053771</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27252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chemeClr val="accent1">
                  <a:lumMod val="75000"/>
                </a:schemeClr>
              </a:buClr>
              <a:buFont typeface="Century Gothic" panose="020B0502020202020204" pitchFamily="34" charset="0"/>
              <a:buChar char="►"/>
            </a:pPr>
            <a:r>
              <a:rPr lang="en-US" dirty="0" smtClean="0"/>
              <a:t>Expand upon the Scaled Drought Condition Index (SDCI) created by Rhee et. al. (2010) by including a soil moisture component</a:t>
            </a:r>
          </a:p>
          <a:p>
            <a:pPr marL="342900" indent="-342900">
              <a:buClr>
                <a:schemeClr val="accent1">
                  <a:lumMod val="75000"/>
                </a:schemeClr>
              </a:buClr>
              <a:buFont typeface="Century Gothic" panose="020B0502020202020204" pitchFamily="34" charset="0"/>
              <a:buChar char="►"/>
            </a:pPr>
            <a:r>
              <a:rPr lang="en-US" dirty="0" smtClean="0"/>
              <a:t>Design a template for the Texas Forest Service to utilize in order to identify locations within the state most prone to </a:t>
            </a:r>
            <a:r>
              <a:rPr lang="en-US" smtClean="0"/>
              <a:t>wildfire disasters</a:t>
            </a:r>
          </a:p>
          <a:p>
            <a:pPr marL="342900" indent="-342900">
              <a:buClr>
                <a:schemeClr val="accent1">
                  <a:lumMod val="75000"/>
                </a:schemeClr>
              </a:buClr>
              <a:buFont typeface="Century Gothic" panose="020B0502020202020204" pitchFamily="34" charset="0"/>
              <a:buChar char="►"/>
            </a:pPr>
            <a:r>
              <a:rPr lang="en-US" sz="1200" smtClean="0"/>
              <a:t>Correlate </a:t>
            </a:r>
            <a:r>
              <a:rPr lang="en-US" sz="1200" dirty="0" smtClean="0"/>
              <a:t>the Drought Severity Index with the measurements of live fuel moisture content (FMC) obtained from the National Fuel Moisture Database in order to determine its accuracy.</a:t>
            </a:r>
            <a:endParaRPr lang="en-US" sz="1200"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7104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sixteen-day Aqua MODIS Land Surface Temperature (LST) MYD11A2 with incorporated Terra MODIS Normalized Difference Vegetation Index (NDVI) MOD13Q1 was extracted from NASA’s Earth Observing System Data and Information System (EOSDIS) for the study period by a separate python script shared by the Texas Disasters Summer 2015 team at the John C. </a:t>
            </a:r>
            <a:r>
              <a:rPr lang="en-US" sz="1200" kern="1200" dirty="0" err="1" smtClean="0">
                <a:solidFill>
                  <a:schemeClr val="tx1"/>
                </a:solidFill>
                <a:effectLst/>
                <a:latin typeface="+mn-lt"/>
                <a:ea typeface="+mn-ea"/>
                <a:cs typeface="+mn-cs"/>
              </a:rPr>
              <a:t>Stennis</a:t>
            </a:r>
            <a:r>
              <a:rPr lang="en-US" sz="1200" kern="1200" dirty="0" smtClean="0">
                <a:solidFill>
                  <a:schemeClr val="tx1"/>
                </a:solidFill>
                <a:effectLst/>
                <a:latin typeface="+mn-lt"/>
                <a:ea typeface="+mn-ea"/>
                <a:cs typeface="+mn-cs"/>
              </a:rPr>
              <a:t> Space Center (SSC). MODIS was given preference by the team as it is capable of operating with 36 spectral bands that capture 250, 500 and 1000 meter resolutions. This is the highest number of spectral bands of any global coverage moderate resolution imager (Justice et al., 2002). With Terra descending by late morning and Aqua ascending in the early afternoon, the latter was selected to provide LST readings due to the greater impact of higher temperatures later in the day on vegetation and soil moisture.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conduct soil moisture calculations, the Texas Water Resources team relied on the North American Land Data Assimilation System (NLDAS-2) as a model for securing soil moisture values. NLDAS-2 was chosen because of its frequent use by the Climate Prediction Center (CPC) for their seasonal drought outlooks and monthly briefings. Moreover, several authors of the US Drought Monitor (USDM) have referenced the NLDAS-2 soil moisture and total runoff percentiles in past analyses. The NLDAS-2 may incorporate one of four different land surface models (LSMs), whose purpose is to accurately reproduce observed water and energy fluxes (Xia, 2012). All four of these models include direct evaporation from bare soil, transpiration from vegetation, evaporation of interception, and snow sublimation. However, the processing of the models vary in vegetation phenology, canopy resistance parameters, and their root profiles. For the intentions of this project, the Noah 2.8 model was chosen as it offers four layers and the most layers of the four models, with a spatial thickness of 10cm in forested and non-forested regions that encompasses the root zone. Therefore, NLDAS-2 NOAH0125 Version 2 monthly archived files for the study period were downloaded from The Goddard Earth Sciences Data Information Services Center.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Multisensor</a:t>
            </a:r>
            <a:r>
              <a:rPr lang="en-US" sz="1200" kern="1200" dirty="0" smtClean="0">
                <a:solidFill>
                  <a:schemeClr val="tx1"/>
                </a:solidFill>
                <a:effectLst/>
                <a:latin typeface="+mn-lt"/>
                <a:ea typeface="+mn-ea"/>
                <a:cs typeface="+mn-cs"/>
              </a:rPr>
              <a:t> Precipitation Estimator (MPE) data were collected from the National Oceanic and Atmospheric Administration (NOAA) National Weather Service (NWS) Advanced Hydrologic Prediction Service (AHPS). The MPE is an interactive software tool within the Advanced Weather Interactive Processing System that integrates rain gauge and satellite rainfall estimates with radar-only estimates and creates high-resolution gridded rainfall products at 4km</a:t>
            </a:r>
            <a:r>
              <a:rPr lang="en-US" sz="1200" kern="1200" baseline="30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(Fulton, 2005).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precipitation data was downloaded as point </a:t>
            </a:r>
            <a:r>
              <a:rPr lang="en-US" sz="1200" kern="1200" dirty="0" err="1" smtClean="0">
                <a:solidFill>
                  <a:schemeClr val="tx1"/>
                </a:solidFill>
                <a:effectLst/>
                <a:latin typeface="+mn-lt"/>
                <a:ea typeface="+mn-ea"/>
                <a:cs typeface="+mn-cs"/>
              </a:rPr>
              <a:t>shapefiles</a:t>
            </a:r>
            <a:r>
              <a:rPr lang="en-US" sz="1200" kern="1200" dirty="0" smtClean="0">
                <a:solidFill>
                  <a:schemeClr val="tx1"/>
                </a:solidFill>
                <a:effectLst/>
                <a:latin typeface="+mn-lt"/>
                <a:ea typeface="+mn-ea"/>
                <a:cs typeface="+mn-cs"/>
              </a:rPr>
              <a:t> and were converted to </a:t>
            </a:r>
            <a:r>
              <a:rPr lang="en-US" sz="1200" kern="1200" dirty="0" err="1" smtClean="0">
                <a:solidFill>
                  <a:schemeClr val="tx1"/>
                </a:solidFill>
                <a:effectLst/>
                <a:latin typeface="+mn-lt"/>
                <a:ea typeface="+mn-ea"/>
                <a:cs typeface="+mn-cs"/>
              </a:rPr>
              <a:t>rasters</a:t>
            </a:r>
            <a:r>
              <a:rPr lang="en-US" sz="1200" kern="1200" dirty="0" smtClean="0">
                <a:solidFill>
                  <a:schemeClr val="tx1"/>
                </a:solidFill>
                <a:effectLst/>
                <a:latin typeface="+mn-lt"/>
                <a:ea typeface="+mn-ea"/>
                <a:cs typeface="+mn-cs"/>
              </a:rPr>
              <a:t> through the “Point to Raster” tool in </a:t>
            </a:r>
            <a:r>
              <a:rPr lang="en-US" sz="1200" kern="1200" dirty="0" err="1" smtClean="0">
                <a:solidFill>
                  <a:schemeClr val="tx1"/>
                </a:solidFill>
                <a:effectLst/>
                <a:latin typeface="+mn-lt"/>
                <a:ea typeface="+mn-ea"/>
                <a:cs typeface="+mn-cs"/>
              </a:rPr>
              <a:t>Arcmap</a:t>
            </a:r>
            <a:r>
              <a:rPr lang="en-US" sz="1200" kern="1200" dirty="0" smtClean="0">
                <a:solidFill>
                  <a:schemeClr val="tx1"/>
                </a:solidFill>
                <a:effectLst/>
                <a:latin typeface="+mn-lt"/>
                <a:ea typeface="+mn-ea"/>
                <a:cs typeface="+mn-cs"/>
              </a:rPr>
              <a:t> and mosaicked to a full raster of Texas in ArcGIS using a code constructed in Model Builder. The eight-day Aqua MODIS Land Surface Temperature data (LST) MYD11A2 and 16-day Terra MODIS Normalized Difference Vegetation Index (NDVI) MOD13Q1were downloaded as multiple swath tiles for each day. Those tiles were mosaicked to form one raster with the Model Builder function in ArcMap and then followed by sub-setting the raster to our study area. </a:t>
            </a:r>
          </a:p>
          <a:p>
            <a:r>
              <a:rPr lang="en-US" sz="1200" kern="1200" dirty="0" smtClean="0">
                <a:solidFill>
                  <a:schemeClr val="tx1"/>
                </a:solidFill>
                <a:effectLst/>
                <a:latin typeface="+mn-lt"/>
                <a:ea typeface="+mn-ea"/>
                <a:cs typeface="+mn-cs"/>
              </a:rPr>
              <a:t>ArcGIS Model Builder and Raster Calculator were used to calculate a 30 day and 60 day sum for the precipitation datasets. Those summed outputs were compiled and normalized to adhere to the scales of both the MODIS NDVI data and Land Surface Temperature data. To obtain their correct values, MODIS MOD13Q1 NDVI data was multiplied by a factor of 0.0001 to obtain scaled NDVI values and MODIS MYD11A2 LST was multiplied by a factor of 0.02. Once the necessary variables were normalized, they were organized to adhere to the DSI equation.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52486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Scaled Drought Condition Index (SDCI) model provides the foundation for the DSI. This particular model was chosen due its optimal performance as a remote sensing-based drought index for both arid and humid regions in the study undertaken by Rhee</a:t>
            </a:r>
            <a:r>
              <a:rPr lang="en-US" sz="1200" kern="1200" baseline="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(2010). The applicability of the model to our project encompasses both the semi-arid regions of Western Texas as well as the humid climate in the East. The SDCI is calculated using equation 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equation was modified to reflect the alternate satellites used to acquire similar data, but at much greater efficiency. For instance, the Vegetation Index (</a:t>
            </a:r>
            <a:r>
              <a:rPr lang="en-US" sz="1200" i="1" kern="1200" dirty="0" smtClean="0">
                <a:solidFill>
                  <a:schemeClr val="tx1"/>
                </a:solidFill>
                <a:effectLst/>
                <a:latin typeface="+mn-lt"/>
                <a:ea typeface="+mn-ea"/>
                <a:cs typeface="+mn-cs"/>
              </a:rPr>
              <a:t>VI</a:t>
            </a:r>
            <a:r>
              <a:rPr lang="en-US" sz="1200" kern="1200" dirty="0" smtClean="0">
                <a:solidFill>
                  <a:schemeClr val="tx1"/>
                </a:solidFill>
                <a:effectLst/>
                <a:latin typeface="+mn-lt"/>
                <a:ea typeface="+mn-ea"/>
                <a:cs typeface="+mn-cs"/>
              </a:rPr>
              <a:t>) listed in the equation above was replaced with the Normalized Difference Vegetation Index (NDVI) because of its higher correlation coefficients within arid regions as determined by Rhee et al., 2010. Due to its higher spatial resolution, MPE data were given preference over the Tropical Rainforest Monthly Mission (</a:t>
            </a:r>
            <a:r>
              <a:rPr lang="en-US" sz="1200" i="1" kern="1200" dirty="0" smtClean="0">
                <a:solidFill>
                  <a:schemeClr val="tx1"/>
                </a:solidFill>
                <a:effectLst/>
                <a:latin typeface="+mn-lt"/>
                <a:ea typeface="+mn-ea"/>
                <a:cs typeface="+mn-cs"/>
              </a:rPr>
              <a:t>TRMM</a:t>
            </a:r>
            <a:r>
              <a:rPr lang="en-US" sz="1200" kern="1200" dirty="0" smtClean="0">
                <a:solidFill>
                  <a:schemeClr val="tx1"/>
                </a:solidFill>
                <a:effectLst/>
                <a:latin typeface="+mn-lt"/>
                <a:ea typeface="+mn-ea"/>
                <a:cs typeface="+mn-cs"/>
              </a:rPr>
              <a:t>). MODIS MOD09A1 surface reflectance data in the Raster Calculator tool was used to calculate NDVI.</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ArcGIS Model Builder and Raster Calculator were used to calculate a 30 day and 60 day rolling sum for both the precipitation and LST datasets. The rolling sum outputs were then applied to the Land Surface Temperature/NDVI calculated raster images.</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A python script written by the Summer 2013 Great Plains Agriculture DEVELOP term, for the purpose of assessing drought in the Great Plains region, was implemented in order to scale land surface temperature, precipitation, and vegetation. The three inputs were scaled through the execution of the formulas above.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the calculations performed by the Great Plains Study, soil moisture data was included in the DSI equation as well. Therefore, the</a:t>
            </a:r>
            <a:r>
              <a:rPr lang="en-US" sz="1200" kern="1200" baseline="0" dirty="0" smtClean="0">
                <a:solidFill>
                  <a:schemeClr val="tx1"/>
                </a:solidFill>
                <a:effectLst/>
                <a:latin typeface="+mn-lt"/>
                <a:ea typeface="+mn-ea"/>
                <a:cs typeface="+mn-cs"/>
              </a:rPr>
              <a:t> formula</a:t>
            </a:r>
            <a:r>
              <a:rPr lang="en-US" sz="1200" kern="1200" dirty="0" smtClean="0">
                <a:solidFill>
                  <a:schemeClr val="tx1"/>
                </a:solidFill>
                <a:effectLst/>
                <a:latin typeface="+mn-lt"/>
                <a:ea typeface="+mn-ea"/>
                <a:cs typeface="+mn-cs"/>
              </a:rPr>
              <a:t> was once again modified to incorporate a NDVI,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LST and MPE data batch with the NLDAS-2 model, each with a rough estimate in given percentage weight in accordance with the level of significance in drought contribution and the accuracy of the data.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order to maintain consistency in the data, each of the attribute tables were selected values ranging from zero to one.</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60539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00419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discrepancy may cause local scale accuracy errors in the final product.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errors include large radar scans that result in average precipitation levels in a 16km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area, bright banding, low topped convection, and the accuracy of the reflectivity-rainfall algorithm.</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SDCI values were developed for use within four separate states – two states for arid environments and two states for humid environments. Despite their close proximity to the area of study, Arizona, New Mexico, and the Carolinas, these environments may not accurately resonate with the coefficients that are needed for the unique regions in Texas.</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79818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Future studies should include the proximity of easily ignitable vegetation to residential and urban areas where populations are threatened should a wildfire occur.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Forthcoming DEVELOP teams who become responsible for the continuation of this project will have access to NASA’s first Earth-observing satellite designed to obtain soil moisture data. In light of this, the Soil Moisture Active Passive (SMAP) could very well replace the NLDAS component of the DSI.  </a:t>
            </a:r>
          </a:p>
          <a:p>
            <a:pPr marL="171450" indent="-171450">
              <a:buFont typeface="Arial" panose="020B0604020202020204" pitchFamily="34" charset="0"/>
              <a:buChar char="•"/>
            </a:pPr>
            <a:r>
              <a:rPr lang="en-US" dirty="0" smtClean="0"/>
              <a:t>According to the European Spread project, vulnerabilities to wildfire disasters are equally as important as the ignition potential when developing a fire risk map (</a:t>
            </a:r>
            <a:r>
              <a:rPr lang="en-US" dirty="0" err="1" smtClean="0"/>
              <a:t>Chuvieco</a:t>
            </a:r>
            <a:r>
              <a:rPr lang="en-US" dirty="0" smtClean="0"/>
              <a:t> et al., 2009).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3195407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Texas Water Resources</a:t>
            </a:r>
            <a:endParaRPr lang="en-US" dirty="0"/>
          </a:p>
        </p:txBody>
      </p:sp>
      <p:sp>
        <p:nvSpPr>
          <p:cNvPr id="3" name="Text Placeholder 2"/>
          <p:cNvSpPr>
            <a:spLocks noGrp="1"/>
          </p:cNvSpPr>
          <p:nvPr>
            <p:ph type="body" sz="quarter" idx="11"/>
          </p:nvPr>
        </p:nvSpPr>
        <p:spPr>
          <a:xfrm>
            <a:off x="1409075" y="5358384"/>
            <a:ext cx="4022461" cy="369332"/>
          </a:xfrm>
        </p:spPr>
        <p:txBody>
          <a:bodyPr>
            <a:normAutofit/>
          </a:bodyPr>
          <a:lstStyle/>
          <a:p>
            <a:r>
              <a:rPr lang="en-US" dirty="0" smtClean="0"/>
              <a:t>Megan </a:t>
            </a:r>
            <a:r>
              <a:rPr lang="en-US" dirty="0" err="1" smtClean="0"/>
              <a:t>Buzanowicz</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Zacary Richards</a:t>
            </a:r>
            <a:endParaRPr lang="en-US" dirty="0"/>
          </a:p>
        </p:txBody>
      </p:sp>
      <p:sp>
        <p:nvSpPr>
          <p:cNvPr id="6" name="Text Placeholder 5"/>
          <p:cNvSpPr>
            <a:spLocks noGrp="1"/>
          </p:cNvSpPr>
          <p:nvPr>
            <p:ph type="body" sz="quarter" idx="14"/>
          </p:nvPr>
        </p:nvSpPr>
        <p:spPr/>
        <p:txBody>
          <a:bodyPr/>
          <a:lstStyle/>
          <a:p>
            <a:r>
              <a:rPr lang="en-US" dirty="0" smtClean="0"/>
              <a:t>Jeff Close</a:t>
            </a:r>
            <a:endParaRPr lang="en-US" dirty="0"/>
          </a:p>
        </p:txBody>
      </p:sp>
      <p:sp>
        <p:nvSpPr>
          <p:cNvPr id="7" name="Text Placeholder 6"/>
          <p:cNvSpPr>
            <a:spLocks noGrp="1"/>
          </p:cNvSpPr>
          <p:nvPr>
            <p:ph type="body" sz="quarter" idx="15"/>
          </p:nvPr>
        </p:nvSpPr>
        <p:spPr/>
        <p:txBody>
          <a:bodyPr/>
          <a:lstStyle/>
          <a:p>
            <a:r>
              <a:rPr lang="en-US" dirty="0" smtClean="0"/>
              <a:t>Laura Lykens</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Utilizing NASA Earth Observations to Monitor Drought Severity in Texas for Wildfire Mitigation 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2212308"/>
            <a:ext cx="7654911"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Spatial resolution discrepancies between MODIS and MPE</a:t>
            </a:r>
          </a:p>
          <a:p>
            <a:pPr marL="1028700" lvl="1" indent="-342900">
              <a:buClr>
                <a:schemeClr val="accent1">
                  <a:lumMod val="75000"/>
                </a:schemeClr>
              </a:buClr>
              <a:buFont typeface="Wingdings" panose="05000000000000000000" pitchFamily="2" charset="2"/>
              <a:buChar char="Ø"/>
            </a:pPr>
            <a:r>
              <a:rPr lang="en-US" dirty="0" smtClean="0"/>
              <a:t>250m</a:t>
            </a:r>
            <a:r>
              <a:rPr lang="en-US" baseline="30000" dirty="0" smtClean="0"/>
              <a:t>2</a:t>
            </a:r>
            <a:r>
              <a:rPr lang="en-US" dirty="0" smtClean="0"/>
              <a:t> - 1km</a:t>
            </a:r>
            <a:r>
              <a:rPr lang="en-US" baseline="30000" dirty="0" smtClean="0"/>
              <a:t>2</a:t>
            </a:r>
            <a:r>
              <a:rPr lang="en-US" dirty="0"/>
              <a:t> </a:t>
            </a:r>
            <a:r>
              <a:rPr lang="en-US" dirty="0" smtClean="0"/>
              <a:t>vs. 4km</a:t>
            </a:r>
            <a:r>
              <a:rPr lang="en-US" baseline="30000" dirty="0" smtClean="0"/>
              <a:t>2</a:t>
            </a:r>
          </a:p>
          <a:p>
            <a:pPr marL="342900" indent="-342900">
              <a:buClr>
                <a:schemeClr val="accent1">
                  <a:lumMod val="75000"/>
                </a:schemeClr>
              </a:buClr>
              <a:buFont typeface="Century Gothic" panose="020B0502020202020204" pitchFamily="34" charset="0"/>
              <a:buChar char="►"/>
            </a:pPr>
            <a:r>
              <a:rPr lang="en-US" dirty="0" smtClean="0"/>
              <a:t>NEXRAD data are susceptible to typical errors associated with weather radar</a:t>
            </a:r>
          </a:p>
          <a:p>
            <a:pPr marL="342900" indent="-342900">
              <a:buClr>
                <a:schemeClr val="accent1">
                  <a:lumMod val="75000"/>
                </a:schemeClr>
              </a:buClr>
              <a:buFont typeface="Century Gothic" panose="020B0502020202020204" pitchFamily="34" charset="0"/>
              <a:buChar char="►"/>
            </a:pPr>
            <a:r>
              <a:rPr lang="en-US" dirty="0" smtClean="0"/>
              <a:t>The MPE is notorious for underestimating precipitation values</a:t>
            </a:r>
          </a:p>
          <a:p>
            <a:pPr marL="342900" indent="-342900">
              <a:buClr>
                <a:schemeClr val="accent1">
                  <a:lumMod val="75000"/>
                </a:schemeClr>
              </a:buClr>
              <a:buFont typeface="Century Gothic" panose="020B0502020202020204" pitchFamily="34" charset="0"/>
              <a:buChar char="►"/>
            </a:pPr>
            <a:r>
              <a:rPr lang="en-US" dirty="0" smtClean="0"/>
              <a:t>Applicability of SDCI values to the many eco-regions that exist within Texas</a:t>
            </a:r>
          </a:p>
        </p:txBody>
      </p:sp>
      <p:sp>
        <p:nvSpPr>
          <p:cNvPr id="3" name="Text Placeholder 2"/>
          <p:cNvSpPr>
            <a:spLocks noGrp="1"/>
          </p:cNvSpPr>
          <p:nvPr>
            <p:ph type="body" sz="quarter" idx="10"/>
          </p:nvPr>
        </p:nvSpPr>
        <p:spPr>
          <a:xfrm>
            <a:off x="592106" y="266108"/>
            <a:ext cx="5321014" cy="1325880"/>
          </a:xfrm>
        </p:spPr>
        <p:txBody>
          <a:bodyPr/>
          <a:lstStyle/>
          <a:p>
            <a:r>
              <a:rPr lang="en-US" dirty="0" smtClean="0"/>
              <a:t>Errors and Uncertainties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3206364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2782" y="1659313"/>
            <a:ext cx="5172891" cy="5076768"/>
          </a:xfrm>
        </p:spPr>
        <p:txBody>
          <a:bodyPr>
            <a:normAutofit/>
          </a:bodyPr>
          <a:lstStyle/>
          <a:p>
            <a:pPr marL="342900" indent="-342900">
              <a:buClr>
                <a:schemeClr val="accent1">
                  <a:lumMod val="75000"/>
                </a:schemeClr>
              </a:buClr>
              <a:buFont typeface="Century Gothic" panose="020B0502020202020204" pitchFamily="34" charset="0"/>
              <a:buChar char="►"/>
            </a:pPr>
            <a:r>
              <a:rPr lang="en-US" dirty="0"/>
              <a:t>F</a:t>
            </a:r>
            <a:r>
              <a:rPr lang="en-US" dirty="0" smtClean="0"/>
              <a:t>uture </a:t>
            </a:r>
            <a:r>
              <a:rPr lang="en-US" dirty="0"/>
              <a:t>studies should include the proximity of easily ignitable vegetation to residential and urban areas where populations are threatened should a wildfire occur.</a:t>
            </a:r>
          </a:p>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a:p>
          <a:p>
            <a:pPr marL="342900" indent="-342900">
              <a:buClr>
                <a:schemeClr val="accent1">
                  <a:lumMod val="75000"/>
                </a:schemeClr>
              </a:buClr>
              <a:buFont typeface="Century Gothic" panose="020B0502020202020204" pitchFamily="34" charset="0"/>
              <a:buChar char="►"/>
            </a:pPr>
            <a:r>
              <a:rPr lang="en-US" dirty="0" smtClean="0"/>
              <a:t>The </a:t>
            </a:r>
            <a:r>
              <a:rPr lang="en-US" dirty="0"/>
              <a:t>Soil Moisture Active Passive (SMAP) could very well replace the NLDAS component of the DSI.  </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653066" y="-53153"/>
            <a:ext cx="5321014" cy="1325880"/>
          </a:xfrm>
        </p:spPr>
        <p:txBody>
          <a:bodyPr/>
          <a:lstStyle/>
          <a:p>
            <a:r>
              <a:rPr lang="en-US" dirty="0" smtClean="0"/>
              <a:t>Future Work</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387" y="3971274"/>
            <a:ext cx="3061101" cy="16509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435673" y="5734360"/>
            <a:ext cx="3574573" cy="215444"/>
          </a:xfrm>
          <a:prstGeom prst="rect">
            <a:avLst/>
          </a:prstGeom>
          <a:noFill/>
        </p:spPr>
        <p:txBody>
          <a:bodyPr wrap="square" rtlCol="0">
            <a:spAutoFit/>
          </a:bodyPr>
          <a:lstStyle/>
          <a:p>
            <a:r>
              <a:rPr lang="en-US" sz="800" dirty="0" smtClean="0"/>
              <a:t>SMAP satellite beam rendering from NASA’s Visualization </a:t>
            </a:r>
            <a:r>
              <a:rPr lang="en-US" sz="800" dirty="0"/>
              <a:t>E</a:t>
            </a:r>
            <a:r>
              <a:rPr lang="en-US" sz="800" dirty="0" smtClean="0"/>
              <a:t>xplorer</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554" y="1447860"/>
            <a:ext cx="3122061" cy="172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83419" y="3289750"/>
            <a:ext cx="3574573" cy="338554"/>
          </a:xfrm>
          <a:prstGeom prst="rect">
            <a:avLst/>
          </a:prstGeom>
          <a:noFill/>
        </p:spPr>
        <p:txBody>
          <a:bodyPr wrap="square" rtlCol="0">
            <a:spAutoFit/>
          </a:bodyPr>
          <a:lstStyle/>
          <a:p>
            <a:pPr algn="ctr"/>
            <a:r>
              <a:rPr lang="en-US" sz="800" dirty="0" smtClean="0"/>
              <a:t>A wildfire near Possum Kingdom taken by State Farm Insurance</a:t>
            </a:r>
          </a:p>
          <a:p>
            <a:pPr algn="ctr"/>
            <a:r>
              <a:rPr lang="en-US" sz="800" dirty="0" smtClean="0"/>
              <a:t>April 19, 2011</a:t>
            </a:r>
            <a:endParaRPr lang="en-US" sz="800" dirty="0"/>
          </a:p>
        </p:txBody>
      </p:sp>
    </p:spTree>
    <p:extLst>
      <p:ext uri="{BB962C8B-B14F-4D97-AF65-F5344CB8AC3E}">
        <p14:creationId xmlns:p14="http://schemas.microsoft.com/office/powerpoint/2010/main" val="412786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5" y="1114697"/>
            <a:ext cx="5502075" cy="810310"/>
          </a:xfrm>
        </p:spPr>
        <p:txBody>
          <a:bodyPr>
            <a:normAutofit/>
          </a:bodyPr>
          <a:lstStyle/>
          <a:p>
            <a:pPr>
              <a:lnSpc>
                <a:spcPct val="110000"/>
              </a:lnSpc>
            </a:pPr>
            <a:r>
              <a:rPr lang="en-US" b="1" dirty="0"/>
              <a:t>Dr. Kenton </a:t>
            </a:r>
            <a:r>
              <a:rPr lang="en-US" b="1" dirty="0" smtClean="0"/>
              <a:t>Ross: </a:t>
            </a:r>
            <a:r>
              <a:rPr lang="en-US" dirty="0" smtClean="0"/>
              <a:t>NASA </a:t>
            </a:r>
            <a:r>
              <a:rPr lang="en-US" dirty="0"/>
              <a:t>DEVELOP, National Science </a:t>
            </a:r>
            <a:r>
              <a:rPr lang="en-US" dirty="0" smtClean="0"/>
              <a:t>Advisor</a:t>
            </a:r>
            <a:endParaRPr lang="en-US" dirty="0"/>
          </a:p>
          <a:p>
            <a:endParaRPr lang="en-US" dirty="0"/>
          </a:p>
        </p:txBody>
      </p:sp>
      <p:sp>
        <p:nvSpPr>
          <p:cNvPr id="3" name="Text Placeholder 2"/>
          <p:cNvSpPr>
            <a:spLocks noGrp="1"/>
          </p:cNvSpPr>
          <p:nvPr>
            <p:ph type="body" sz="quarter" idx="11"/>
          </p:nvPr>
        </p:nvSpPr>
        <p:spPr>
          <a:xfrm>
            <a:off x="3511296" y="1990360"/>
            <a:ext cx="5632704" cy="1919789"/>
          </a:xfrm>
        </p:spPr>
        <p:txBody>
          <a:bodyPr>
            <a:normAutofit/>
          </a:bodyPr>
          <a:lstStyle/>
          <a:p>
            <a:pPr>
              <a:lnSpc>
                <a:spcPct val="110000"/>
              </a:lnSpc>
            </a:pPr>
            <a:r>
              <a:rPr lang="en-US" b="1" dirty="0"/>
              <a:t>Curt </a:t>
            </a:r>
            <a:r>
              <a:rPr lang="en-US" b="1" dirty="0" smtClean="0"/>
              <a:t>Stripling</a:t>
            </a:r>
            <a:r>
              <a:rPr lang="en-US" dirty="0" smtClean="0"/>
              <a:t>: Texas </a:t>
            </a:r>
            <a:r>
              <a:rPr lang="en-US" dirty="0"/>
              <a:t>Forest Service, Geospatial System </a:t>
            </a:r>
            <a:r>
              <a:rPr lang="en-US" dirty="0" smtClean="0"/>
              <a:t>Coordinator</a:t>
            </a:r>
            <a:endParaRPr lang="en-US" dirty="0"/>
          </a:p>
          <a:p>
            <a:pPr>
              <a:lnSpc>
                <a:spcPct val="110000"/>
              </a:lnSpc>
            </a:pPr>
            <a:r>
              <a:rPr lang="en-US" b="1" dirty="0"/>
              <a:t>Tom </a:t>
            </a:r>
            <a:r>
              <a:rPr lang="en-US" b="1" dirty="0" smtClean="0"/>
              <a:t>Spencer: </a:t>
            </a:r>
            <a:r>
              <a:rPr lang="en-US" dirty="0" smtClean="0"/>
              <a:t>Texas </a:t>
            </a:r>
            <a:r>
              <a:rPr lang="en-US" dirty="0"/>
              <a:t>Forest Service, Department Head of Predictive </a:t>
            </a:r>
            <a:r>
              <a:rPr lang="en-US" dirty="0" smtClean="0"/>
              <a:t>Services</a:t>
            </a:r>
            <a:endParaRPr lang="en-US" dirty="0"/>
          </a:p>
          <a:p>
            <a:endParaRPr lang="en-US" dirty="0"/>
          </a:p>
        </p:txBody>
      </p:sp>
      <p:sp>
        <p:nvSpPr>
          <p:cNvPr id="4" name="Text Placeholder 3"/>
          <p:cNvSpPr>
            <a:spLocks noGrp="1"/>
          </p:cNvSpPr>
          <p:nvPr>
            <p:ph type="body" sz="quarter" idx="12"/>
          </p:nvPr>
        </p:nvSpPr>
        <p:spPr>
          <a:xfrm>
            <a:off x="3511295" y="3750857"/>
            <a:ext cx="5406282" cy="2908661"/>
          </a:xfrm>
        </p:spPr>
        <p:txBody>
          <a:bodyPr>
            <a:normAutofit lnSpcReduction="10000"/>
          </a:bodyPr>
          <a:lstStyle/>
          <a:p>
            <a:r>
              <a:rPr lang="en-US" b="1" dirty="0"/>
              <a:t>Lance </a:t>
            </a:r>
            <a:r>
              <a:rPr lang="en-US" b="1" dirty="0" smtClean="0"/>
              <a:t>Watkins: </a:t>
            </a:r>
            <a:r>
              <a:rPr lang="en-US" dirty="0" smtClean="0"/>
              <a:t>NASA </a:t>
            </a:r>
            <a:r>
              <a:rPr lang="en-US" dirty="0"/>
              <a:t>DEVELOP National Program, </a:t>
            </a:r>
            <a:r>
              <a:rPr lang="en-US" dirty="0" err="1"/>
              <a:t>Geoinformatics</a:t>
            </a:r>
            <a:r>
              <a:rPr lang="en-US" dirty="0"/>
              <a:t>/Center </a:t>
            </a:r>
            <a:r>
              <a:rPr lang="en-US" dirty="0" smtClean="0"/>
              <a:t>Lead</a:t>
            </a:r>
            <a:endParaRPr lang="en-US" dirty="0"/>
          </a:p>
          <a:p>
            <a:r>
              <a:rPr lang="en-US" b="1" dirty="0"/>
              <a:t>Grant </a:t>
            </a:r>
            <a:r>
              <a:rPr lang="en-US" b="1" dirty="0" smtClean="0"/>
              <a:t>Mercer: </a:t>
            </a:r>
            <a:r>
              <a:rPr lang="en-US" dirty="0" smtClean="0"/>
              <a:t>University </a:t>
            </a:r>
            <a:r>
              <a:rPr lang="en-US" dirty="0"/>
              <a:t>of Nevada – Las </a:t>
            </a:r>
            <a:r>
              <a:rPr lang="en-US" dirty="0" smtClean="0"/>
              <a:t>Vegas</a:t>
            </a:r>
            <a:endParaRPr lang="en-US" dirty="0"/>
          </a:p>
          <a:p>
            <a:r>
              <a:rPr lang="en-US" b="1" dirty="0"/>
              <a:t>Rocky </a:t>
            </a:r>
            <a:r>
              <a:rPr lang="en-US" b="1" dirty="0" smtClean="0"/>
              <a:t>Garcia: </a:t>
            </a:r>
            <a:r>
              <a:rPr lang="en-US" dirty="0" smtClean="0"/>
              <a:t>City </a:t>
            </a:r>
            <a:r>
              <a:rPr lang="en-US" dirty="0"/>
              <a:t>University of New </a:t>
            </a:r>
            <a:r>
              <a:rPr lang="en-US" dirty="0" smtClean="0"/>
              <a:t>York</a:t>
            </a:r>
            <a:endParaRPr lang="en-US" dirty="0"/>
          </a:p>
          <a:p>
            <a:r>
              <a:rPr lang="en-US" b="1" dirty="0"/>
              <a:t>Tiffani </a:t>
            </a:r>
            <a:r>
              <a:rPr lang="en-US" b="1" dirty="0" smtClean="0"/>
              <a:t>Miller: </a:t>
            </a:r>
            <a:r>
              <a:rPr lang="en-US" dirty="0" smtClean="0"/>
              <a:t>NASA </a:t>
            </a:r>
            <a:r>
              <a:rPr lang="en-US" dirty="0"/>
              <a:t>DEVELOP, Project Coordinator Senior </a:t>
            </a:r>
            <a:r>
              <a:rPr lang="en-US" dirty="0" smtClean="0"/>
              <a:t>Fellow</a:t>
            </a:r>
          </a:p>
          <a:p>
            <a:r>
              <a:rPr lang="en-US" b="1" dirty="0" smtClean="0"/>
              <a:t>Texas Disaster Team Summer 2015</a:t>
            </a:r>
            <a:r>
              <a:rPr lang="en-US" dirty="0" smtClean="0"/>
              <a:t>: John C. </a:t>
            </a:r>
            <a:r>
              <a:rPr lang="en-US" dirty="0" err="1" smtClean="0"/>
              <a:t>Stennis</a:t>
            </a:r>
            <a:r>
              <a:rPr lang="en-US" dirty="0" smtClean="0"/>
              <a:t> Space Center </a:t>
            </a:r>
            <a:endParaRPr lang="en-US" dirty="0"/>
          </a:p>
          <a:p>
            <a:endParaRPr lang="en-US" dirty="0"/>
          </a:p>
        </p:txBody>
      </p:sp>
      <p:sp>
        <p:nvSpPr>
          <p:cNvPr id="5" name="TextBox 4"/>
          <p:cNvSpPr txBox="1"/>
          <p:nvPr/>
        </p:nvSpPr>
        <p:spPr>
          <a:xfrm>
            <a:off x="564708" y="942647"/>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64709" y="1834409"/>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64708" y="3571046"/>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1706" y="220170"/>
            <a:ext cx="3566160" cy="1325880"/>
          </a:xfrm>
        </p:spPr>
        <p:txBody>
          <a:bodyPr/>
          <a:lstStyle/>
          <a:p>
            <a:r>
              <a:rPr lang="en-US" dirty="0" smtClean="0"/>
              <a:t>Study Area</a:t>
            </a:r>
            <a:endParaRPr lang="en-US" dirty="0"/>
          </a:p>
        </p:txBody>
      </p:sp>
      <p:sp>
        <p:nvSpPr>
          <p:cNvPr id="19" name="Text Placeholder 2"/>
          <p:cNvSpPr>
            <a:spLocks noGrp="1"/>
          </p:cNvSpPr>
          <p:nvPr>
            <p:ph type="body" sz="quarter" idx="10"/>
          </p:nvPr>
        </p:nvSpPr>
        <p:spPr>
          <a:xfrm>
            <a:off x="4898530" y="715841"/>
            <a:ext cx="3636505" cy="1325880"/>
          </a:xfrm>
        </p:spPr>
        <p:txBody>
          <a:bodyPr>
            <a:normAutofit/>
          </a:bodyPr>
          <a:lstStyle/>
          <a:p>
            <a:r>
              <a:rPr lang="en-US" sz="2800" dirty="0" smtClean="0">
                <a:solidFill>
                  <a:schemeClr val="tx2">
                    <a:lumMod val="60000"/>
                    <a:lumOff val="40000"/>
                  </a:schemeClr>
                </a:solidFill>
              </a:rPr>
              <a:t>The State of Texas</a:t>
            </a:r>
            <a:endParaRPr lang="en-US" sz="2800" dirty="0">
              <a:solidFill>
                <a:schemeClr val="tx2">
                  <a:lumMod val="60000"/>
                  <a:lumOff val="40000"/>
                </a:schemeClr>
              </a:solidFill>
            </a:endParaRPr>
          </a:p>
        </p:txBody>
      </p:sp>
      <p:sp>
        <p:nvSpPr>
          <p:cNvPr id="8" name="Text Box 2"/>
          <p:cNvSpPr txBox="1">
            <a:spLocks noChangeArrowheads="1"/>
          </p:cNvSpPr>
          <p:nvPr/>
        </p:nvSpPr>
        <p:spPr bwMode="auto">
          <a:xfrm>
            <a:off x="187366" y="5146876"/>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93" y="2145084"/>
            <a:ext cx="3139014" cy="285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122" y="2108188"/>
            <a:ext cx="1305170" cy="829338"/>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92" y="4164886"/>
            <a:ext cx="1358596" cy="839761"/>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413792" y="3706629"/>
            <a:ext cx="1339024" cy="458257"/>
            <a:chOff x="3636444" y="3756454"/>
            <a:chExt cx="2123714" cy="766349"/>
          </a:xfrm>
          <a:noFill/>
        </p:grpSpPr>
        <p:sp>
          <p:nvSpPr>
            <p:cNvPr id="13" name="Rectangle 12"/>
            <p:cNvSpPr/>
            <p:nvPr/>
          </p:nvSpPr>
          <p:spPr>
            <a:xfrm>
              <a:off x="5198076" y="3756454"/>
              <a:ext cx="271848" cy="189470"/>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3636444" y="3756454"/>
              <a:ext cx="1574289"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5469924" y="3756454"/>
              <a:ext cx="290234" cy="76634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a:endCxn id="11" idx="0"/>
            </p:cNvCxnSpPr>
            <p:nvPr/>
          </p:nvCxnSpPr>
          <p:spPr>
            <a:xfrm flipH="1">
              <a:off x="4713822" y="3945924"/>
              <a:ext cx="484254"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469924" y="3945924"/>
              <a:ext cx="72130" cy="576879"/>
            </a:xfrm>
            <a:prstGeom prst="line">
              <a:avLst/>
            </a:prstGeom>
            <a:grpFill/>
            <a:ln>
              <a:solidFill>
                <a:schemeClr val="tx1">
                  <a:lumMod val="50000"/>
                </a:schemeClr>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309824" y="3831639"/>
            <a:ext cx="176491" cy="122748"/>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103917" y="2916607"/>
            <a:ext cx="1300153" cy="1032201"/>
          </a:xfrm>
          <a:custGeom>
            <a:avLst/>
            <a:gdLst>
              <a:gd name="connsiteX0" fmla="*/ 2062065 w 2062065"/>
              <a:gd name="connsiteY0" fmla="*/ 0 h 1726164"/>
              <a:gd name="connsiteX1" fmla="*/ 615821 w 2062065"/>
              <a:gd name="connsiteY1" fmla="*/ 1716833 h 1726164"/>
              <a:gd name="connsiteX2" fmla="*/ 597159 w 2062065"/>
              <a:gd name="connsiteY2" fmla="*/ 1530221 h 1726164"/>
              <a:gd name="connsiteX3" fmla="*/ 1483568 w 2062065"/>
              <a:gd name="connsiteY3" fmla="*/ 37323 h 1726164"/>
              <a:gd name="connsiteX4" fmla="*/ 93306 w 2062065"/>
              <a:gd name="connsiteY4" fmla="*/ 37323 h 1726164"/>
              <a:gd name="connsiteX5" fmla="*/ 335902 w 2062065"/>
              <a:gd name="connsiteY5" fmla="*/ 1520890 h 1726164"/>
              <a:gd name="connsiteX6" fmla="*/ 326572 w 2062065"/>
              <a:gd name="connsiteY6" fmla="*/ 1520890 h 1726164"/>
              <a:gd name="connsiteX7" fmla="*/ 326572 w 2062065"/>
              <a:gd name="connsiteY7" fmla="*/ 1726164 h 1726164"/>
              <a:gd name="connsiteX8" fmla="*/ 9331 w 2062065"/>
              <a:gd name="connsiteY8" fmla="*/ 27992 h 1726164"/>
              <a:gd name="connsiteX9" fmla="*/ 0 w 2062065"/>
              <a:gd name="connsiteY9" fmla="*/ 27992 h 172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065" h="1726164">
                <a:moveTo>
                  <a:pt x="2062065" y="0"/>
                </a:moveTo>
                <a:lnTo>
                  <a:pt x="615821" y="1716833"/>
                </a:lnTo>
                <a:lnTo>
                  <a:pt x="597159" y="1530221"/>
                </a:lnTo>
                <a:lnTo>
                  <a:pt x="1483568" y="37323"/>
                </a:lnTo>
                <a:lnTo>
                  <a:pt x="93306" y="37323"/>
                </a:lnTo>
                <a:lnTo>
                  <a:pt x="335902" y="1520890"/>
                </a:lnTo>
                <a:lnTo>
                  <a:pt x="326572" y="1520890"/>
                </a:lnTo>
                <a:lnTo>
                  <a:pt x="326572" y="1726164"/>
                </a:lnTo>
                <a:lnTo>
                  <a:pt x="9331" y="27992"/>
                </a:lnTo>
                <a:lnTo>
                  <a:pt x="0" y="27992"/>
                </a:lnTo>
              </a:path>
            </a:pathLst>
          </a:custGeom>
          <a:noFill/>
          <a:ln w="19050">
            <a:solidFill>
              <a:srgbClr val="080808">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276" y="2188998"/>
            <a:ext cx="491636" cy="507731"/>
          </a:xfrm>
          <a:prstGeom prst="rect">
            <a:avLst/>
          </a:prstGeom>
          <a:ln>
            <a:solidFill>
              <a:schemeClr val="tx1">
                <a:lumMod val="75000"/>
                <a:lumOff val="25000"/>
              </a:schemeClr>
            </a:solidFill>
          </a:ln>
        </p:spPr>
      </p:pic>
      <p:sp>
        <p:nvSpPr>
          <p:cNvPr id="23" name="Text Placeholder 1"/>
          <p:cNvSpPr>
            <a:spLocks noGrp="1"/>
          </p:cNvSpPr>
          <p:nvPr>
            <p:ph type="body" sz="quarter" idx="11"/>
          </p:nvPr>
        </p:nvSpPr>
        <p:spPr>
          <a:xfrm>
            <a:off x="4898530" y="2395244"/>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a:t>E</a:t>
            </a:r>
            <a:r>
              <a:rPr lang="en-US" dirty="0" smtClean="0"/>
              <a:t>ncompasses 268,820 mi</a:t>
            </a:r>
            <a:r>
              <a:rPr lang="en-US" baseline="30000" dirty="0" smtClean="0"/>
              <a:t>2</a:t>
            </a:r>
            <a:r>
              <a:rPr lang="en-US" dirty="0" smtClean="0"/>
              <a:t> </a:t>
            </a:r>
            <a:r>
              <a:rPr lang="en-US" dirty="0"/>
              <a:t>in total sum. </a:t>
            </a: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T</a:t>
            </a:r>
            <a:r>
              <a:rPr lang="en-US" dirty="0" smtClean="0"/>
              <a:t>he </a:t>
            </a:r>
            <a:r>
              <a:rPr lang="en-US" dirty="0"/>
              <a:t>factors contributing to drought will affect each of </a:t>
            </a:r>
            <a:r>
              <a:rPr lang="en-US" dirty="0" smtClean="0"/>
              <a:t>the 12 eco-regions of Texas differently</a:t>
            </a:r>
            <a:r>
              <a:rPr lang="en-US" dirty="0"/>
              <a:t>.  </a:t>
            </a:r>
          </a:p>
          <a:p>
            <a:pPr marL="342900" indent="-342900">
              <a:spcBef>
                <a:spcPts val="200"/>
              </a:spcBef>
              <a:buClr>
                <a:schemeClr val="accent1"/>
              </a:buClr>
              <a:buFont typeface="Webdings" panose="05030102010509060703" pitchFamily="18" charset="2"/>
              <a:buChar char="4"/>
            </a:pPr>
            <a:endParaRPr lang="en-US" dirty="0" smtClean="0"/>
          </a:p>
        </p:txBody>
      </p:sp>
      <p:sp>
        <p:nvSpPr>
          <p:cNvPr id="2" name="TextBox 1"/>
          <p:cNvSpPr txBox="1"/>
          <p:nvPr/>
        </p:nvSpPr>
        <p:spPr>
          <a:xfrm>
            <a:off x="833435" y="5175622"/>
            <a:ext cx="2812869" cy="345607"/>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Source: Environmental Protection Agency – Western Ecology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Division</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9539" y="-282532"/>
            <a:ext cx="3566160" cy="1325880"/>
          </a:xfrm>
        </p:spPr>
        <p:txBody>
          <a:bodyPr/>
          <a:lstStyle/>
          <a:p>
            <a:r>
              <a:rPr lang="en-US" dirty="0" smtClean="0"/>
              <a:t>Study Period</a:t>
            </a:r>
            <a:endParaRPr lang="en-US" dirty="0"/>
          </a:p>
        </p:txBody>
      </p:sp>
      <p:sp>
        <p:nvSpPr>
          <p:cNvPr id="23" name="Text Placeholder 2"/>
          <p:cNvSpPr>
            <a:spLocks noGrp="1"/>
          </p:cNvSpPr>
          <p:nvPr>
            <p:ph type="body" sz="quarter" idx="10"/>
          </p:nvPr>
        </p:nvSpPr>
        <p:spPr>
          <a:xfrm>
            <a:off x="234612" y="1574150"/>
            <a:ext cx="4203495" cy="4442023"/>
          </a:xfrm>
        </p:spPr>
        <p:txBody>
          <a:bodyPr>
            <a:normAutofit fontScale="92500"/>
          </a:bodyPr>
          <a:lstStyle/>
          <a:p>
            <a:r>
              <a:rPr lang="en-US" sz="2400" dirty="0" smtClean="0">
                <a:solidFill>
                  <a:schemeClr val="tx2">
                    <a:lumMod val="60000"/>
                    <a:lumOff val="40000"/>
                  </a:schemeClr>
                </a:solidFill>
              </a:rPr>
              <a:t>Summer 2010 - Summer 2011</a:t>
            </a:r>
          </a:p>
          <a:p>
            <a:r>
              <a:rPr lang="en-US" sz="2400" dirty="0"/>
              <a:t>This period was selected because of the extreme drought conditions that brought about widespread wildfires</a:t>
            </a:r>
          </a:p>
          <a:p>
            <a:endParaRPr lang="en-US" sz="2400" dirty="0" smtClean="0">
              <a:solidFill>
                <a:schemeClr val="tx2">
                  <a:lumMod val="60000"/>
                  <a:lumOff val="40000"/>
                </a:schemeClr>
              </a:solidFill>
            </a:endParaRPr>
          </a:p>
          <a:p>
            <a:r>
              <a:rPr lang="en-US" sz="2400" dirty="0" smtClean="0">
                <a:solidFill>
                  <a:schemeClr val="tx2">
                    <a:lumMod val="60000"/>
                    <a:lumOff val="40000"/>
                  </a:schemeClr>
                </a:solidFill>
              </a:rPr>
              <a:t>Summer 2014 – Summer 2015</a:t>
            </a:r>
          </a:p>
          <a:p>
            <a:r>
              <a:rPr lang="en-US" sz="2400" dirty="0"/>
              <a:t>The latter years were included in this study as they offer the most current timeline.</a:t>
            </a:r>
          </a:p>
          <a:p>
            <a:endParaRPr lang="en-US" sz="2400" dirty="0">
              <a:solidFill>
                <a:schemeClr val="tx2">
                  <a:lumMod val="60000"/>
                  <a:lumOff val="40000"/>
                </a:schemeClr>
              </a:solidFill>
            </a:endParaRPr>
          </a:p>
        </p:txBody>
      </p:sp>
      <p:sp>
        <p:nvSpPr>
          <p:cNvPr id="24" name="Text Box 2"/>
          <p:cNvSpPr txBox="1">
            <a:spLocks noChangeArrowheads="1"/>
          </p:cNvSpPr>
          <p:nvPr/>
        </p:nvSpPr>
        <p:spPr bwMode="auto">
          <a:xfrm>
            <a:off x="4527800" y="6016173"/>
            <a:ext cx="4000500" cy="74295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endParaRPr lang="en-US" sz="900" dirty="0" smtClean="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689" y="2810375"/>
            <a:ext cx="3925611" cy="3481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80" y="6016173"/>
            <a:ext cx="1085227" cy="235756"/>
          </a:xfrm>
          <a:prstGeom prst="rect">
            <a:avLst/>
          </a:prstGeom>
        </p:spPr>
      </p:pic>
      <p:sp>
        <p:nvSpPr>
          <p:cNvPr id="5" name="TextBox 4"/>
          <p:cNvSpPr txBox="1"/>
          <p:nvPr/>
        </p:nvSpPr>
        <p:spPr>
          <a:xfrm>
            <a:off x="5460273" y="2429688"/>
            <a:ext cx="3048006" cy="355738"/>
          </a:xfrm>
          <a:prstGeom prst="rect">
            <a:avLst/>
          </a:prstGeom>
          <a:noFill/>
        </p:spPr>
        <p:txBody>
          <a:bodyPr wrap="square" rtlCol="0">
            <a:spAutoFit/>
          </a:bodyPr>
          <a:lstStyle/>
          <a:p>
            <a:pPr algn="ctr">
              <a:lnSpc>
                <a:spcPct val="107000"/>
              </a:lnSpc>
            </a:pPr>
            <a:r>
              <a:rPr lang="en-US" sz="800" dirty="0" smtClean="0">
                <a:latin typeface="Century Gothic" panose="020B0502020202020204" pitchFamily="34" charset="0"/>
                <a:ea typeface="Calibri" panose="020F0502020204030204" pitchFamily="34" charset="0"/>
                <a:cs typeface="Times New Roman" panose="02020603050405020304" pitchFamily="18" charset="0"/>
              </a:rPr>
              <a:t>Source: Taken by Terry Shuck at Lake Ray Hubbard on September 01, 2006</a:t>
            </a:r>
            <a:endParaRPr lang="en-US" sz="800" dirty="0"/>
          </a:p>
        </p:txBody>
      </p:sp>
      <p:sp>
        <p:nvSpPr>
          <p:cNvPr id="11" name="TextBox 10"/>
          <p:cNvSpPr txBox="1"/>
          <p:nvPr/>
        </p:nvSpPr>
        <p:spPr>
          <a:xfrm>
            <a:off x="5086153" y="6357384"/>
            <a:ext cx="3048006" cy="355738"/>
          </a:xfrm>
          <a:prstGeom prst="rect">
            <a:avLst/>
          </a:prstGeom>
          <a:noFill/>
        </p:spPr>
        <p:txBody>
          <a:bodyPr wrap="square" rtlCol="0">
            <a:spAutoFit/>
          </a:bodyPr>
          <a:lstStyle/>
          <a:p>
            <a:pPr algn="ctr">
              <a:lnSpc>
                <a:spcPct val="107000"/>
              </a:lnSpc>
            </a:pPr>
            <a:r>
              <a:rPr lang="en-US" sz="800" dirty="0">
                <a:latin typeface="Century Gothic" panose="020B0502020202020204" pitchFamily="34" charset="0"/>
                <a:ea typeface="Calibri" panose="020F0502020204030204" pitchFamily="34" charset="0"/>
                <a:cs typeface="Times New Roman" panose="02020603050405020304" pitchFamily="18" charset="0"/>
              </a:rPr>
              <a:t>S</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ource: NASA Earth Observatory Image </a:t>
            </a:r>
            <a:r>
              <a:rPr lang="en-US" sz="800" dirty="0">
                <a:latin typeface="Century Gothic" panose="020B0502020202020204" pitchFamily="34" charset="0"/>
                <a:ea typeface="Calibri" panose="020F0502020204030204" pitchFamily="34" charset="0"/>
                <a:cs typeface="Times New Roman" panose="02020603050405020304" pitchFamily="18" charset="0"/>
              </a:rPr>
              <a:t>was captured by Aqua MODIS on April 15, </a:t>
            </a:r>
            <a:r>
              <a:rPr lang="en-US" sz="800" dirty="0" smtClean="0">
                <a:latin typeface="Century Gothic" panose="020B0502020202020204" pitchFamily="34" charset="0"/>
                <a:ea typeface="Calibri" panose="020F0502020204030204" pitchFamily="34" charset="0"/>
                <a:cs typeface="Times New Roman" panose="02020603050405020304" pitchFamily="18" charset="0"/>
              </a:rPr>
              <a:t>2011</a:t>
            </a:r>
            <a:endParaRPr lang="en-US" sz="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5373185" y="286900"/>
            <a:ext cx="3135087" cy="210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601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931155" y="547943"/>
            <a:ext cx="3191398" cy="1325880"/>
          </a:xfrm>
        </p:spPr>
        <p:txBody>
          <a:bodyPr/>
          <a:lstStyle/>
          <a:p>
            <a:r>
              <a:rPr lang="en-US" dirty="0" smtClean="0"/>
              <a:t>Community Concerns</a:t>
            </a:r>
            <a:endParaRPr lang="en-US" dirty="0"/>
          </a:p>
        </p:txBody>
      </p:sp>
      <p:sp>
        <p:nvSpPr>
          <p:cNvPr id="10" name="Text Placeholder 1"/>
          <p:cNvSpPr>
            <a:spLocks noGrp="1"/>
          </p:cNvSpPr>
          <p:nvPr>
            <p:ph type="body" sz="quarter" idx="11"/>
          </p:nvPr>
        </p:nvSpPr>
        <p:spPr>
          <a:xfrm>
            <a:off x="931155" y="2249091"/>
            <a:ext cx="3389190" cy="4384434"/>
          </a:xfrm>
        </p:spPr>
        <p:txBody>
          <a:bodyPr>
            <a:noAutofit/>
          </a:bodyPr>
          <a:lstStyle/>
          <a:p>
            <a:pPr marL="342900" indent="-342900">
              <a:buClr>
                <a:schemeClr val="accent1">
                  <a:lumMod val="75000"/>
                </a:schemeClr>
              </a:buClr>
              <a:buFont typeface="Century Gothic" panose="020B0502020202020204" pitchFamily="34" charset="0"/>
              <a:buChar char="►"/>
            </a:pPr>
            <a:r>
              <a:rPr lang="en-US" sz="2400" b="1" dirty="0" smtClean="0"/>
              <a:t>Risk</a:t>
            </a:r>
          </a:p>
          <a:p>
            <a:pPr marL="342900" indent="-342900">
              <a:buClr>
                <a:schemeClr val="accent1">
                  <a:lumMod val="75000"/>
                </a:schemeClr>
              </a:buClr>
              <a:buFont typeface="Century Gothic" panose="020B0502020202020204" pitchFamily="34" charset="0"/>
              <a:buChar char="►"/>
            </a:pPr>
            <a:r>
              <a:rPr lang="en-US" sz="2400" b="1" dirty="0" smtClean="0"/>
              <a:t>Monitoring</a:t>
            </a:r>
          </a:p>
          <a:p>
            <a:pPr marL="342900" indent="-342900">
              <a:buClr>
                <a:schemeClr val="accent1">
                  <a:lumMod val="75000"/>
                </a:schemeClr>
              </a:buClr>
              <a:buFont typeface="Century Gothic" panose="020B0502020202020204" pitchFamily="34" charset="0"/>
              <a:buChar char="►"/>
            </a:pPr>
            <a:r>
              <a:rPr lang="en-US" sz="2400" b="1" dirty="0" smtClean="0"/>
              <a:t>Decision Making</a:t>
            </a:r>
            <a:r>
              <a:rPr lang="en-US" sz="2400" b="1" dirty="0"/>
              <a:t> </a:t>
            </a:r>
            <a:endParaRPr lang="en-US" sz="2400" dirty="0"/>
          </a:p>
          <a:p>
            <a:pPr marL="342900" indent="-342900">
              <a:buClr>
                <a:schemeClr val="accent1">
                  <a:lumMod val="75000"/>
                </a:schemeClr>
              </a:buClr>
              <a:buFont typeface="Century Gothic" panose="020B0502020202020204" pitchFamily="34" charset="0"/>
              <a:buChar char="►"/>
            </a:pPr>
            <a:endParaRPr lang="en-US" dirty="0" smtClean="0"/>
          </a:p>
        </p:txBody>
      </p:sp>
      <p:sp>
        <p:nvSpPr>
          <p:cNvPr id="5" name="Rectangle 4"/>
          <p:cNvSpPr/>
          <p:nvPr/>
        </p:nvSpPr>
        <p:spPr>
          <a:xfrm>
            <a:off x="-4572000" y="5454972"/>
            <a:ext cx="4572000" cy="369332"/>
          </a:xfrm>
          <a:prstGeom prst="rect">
            <a:avLst/>
          </a:prstGeom>
        </p:spPr>
        <p:txBody>
          <a:bodyPr>
            <a:spAutoFit/>
          </a:bodyPr>
          <a:lstStyle/>
          <a:p>
            <a:pPr marL="342900" indent="-342900">
              <a:buClr>
                <a:schemeClr val="accent1">
                  <a:lumMod val="75000"/>
                </a:schemeClr>
              </a:buClr>
              <a:buFont typeface="Century Gothic" panose="020B0502020202020204" pitchFamily="34" charset="0"/>
              <a:buChar char="►"/>
            </a:pP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234" y="1411634"/>
            <a:ext cx="2459520" cy="3709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3844" y="4629143"/>
            <a:ext cx="528918" cy="362309"/>
          </a:xfrm>
          <a:prstGeom prst="rect">
            <a:avLst/>
          </a:prstGeom>
        </p:spPr>
      </p:pic>
      <p:sp>
        <p:nvSpPr>
          <p:cNvPr id="11" name="TextBox 10"/>
          <p:cNvSpPr txBox="1"/>
          <p:nvPr/>
        </p:nvSpPr>
        <p:spPr>
          <a:xfrm>
            <a:off x="4571998" y="5224139"/>
            <a:ext cx="3048006" cy="461665"/>
          </a:xfrm>
          <a:prstGeom prst="rect">
            <a:avLst/>
          </a:prstGeom>
          <a:noFill/>
        </p:spPr>
        <p:txBody>
          <a:bodyPr wrap="square" rtlCol="0">
            <a:spAutoFit/>
          </a:bodyPr>
          <a:lstStyle/>
          <a:p>
            <a:pPr algn="ctr">
              <a:defRPr/>
            </a:pPr>
            <a:r>
              <a:rPr lang="en-US" sz="800" dirty="0"/>
              <a:t>United States Department of Agriculture</a:t>
            </a:r>
          </a:p>
          <a:p>
            <a:pPr algn="ctr">
              <a:defRPr/>
            </a:pPr>
            <a:r>
              <a:rPr lang="en-US" sz="800" dirty="0"/>
              <a:t>Soybean field in Navasota, TX </a:t>
            </a:r>
            <a:endParaRPr lang="en-US" sz="800" dirty="0" smtClean="0"/>
          </a:p>
          <a:p>
            <a:pPr algn="ctr">
              <a:defRPr/>
            </a:pPr>
            <a:r>
              <a:rPr lang="en-US" sz="800" dirty="0" smtClean="0"/>
              <a:t>August 23, 2013</a:t>
            </a:r>
            <a:endParaRPr lang="en-US" sz="800" dirty="0"/>
          </a:p>
        </p:txBody>
      </p:sp>
    </p:spTree>
    <p:extLst>
      <p:ext uri="{BB962C8B-B14F-4D97-AF65-F5344CB8AC3E}">
        <p14:creationId xmlns:p14="http://schemas.microsoft.com/office/powerpoint/2010/main" val="1555239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455147" y="0"/>
            <a:ext cx="3566160" cy="1325880"/>
          </a:xfrm>
        </p:spPr>
        <p:txBody>
          <a:bodyPr/>
          <a:lstStyle/>
          <a:p>
            <a:r>
              <a:rPr lang="en-US" dirty="0" smtClean="0"/>
              <a:t>Objectives</a:t>
            </a:r>
            <a:endParaRPr lang="en-US" dirty="0"/>
          </a:p>
        </p:txBody>
      </p:sp>
      <p:graphicFrame>
        <p:nvGraphicFramePr>
          <p:cNvPr id="9" name="Diagram 8"/>
          <p:cNvGraphicFramePr/>
          <p:nvPr>
            <p:extLst>
              <p:ext uri="{D42A27DB-BD31-4B8C-83A1-F6EECF244321}">
                <p14:modId xmlns:p14="http://schemas.microsoft.com/office/powerpoint/2010/main" val="1887464934"/>
              </p:ext>
            </p:extLst>
          </p:nvPr>
        </p:nvGraphicFramePr>
        <p:xfrm>
          <a:off x="794534" y="1438096"/>
          <a:ext cx="7352873" cy="5219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21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7113185" y="1383560"/>
            <a:ext cx="1750421" cy="5059679"/>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grpSp>
        <p:nvGrpSpPr>
          <p:cNvPr id="6" name="Group 5"/>
          <p:cNvGrpSpPr/>
          <p:nvPr/>
        </p:nvGrpSpPr>
        <p:grpSpPr>
          <a:xfrm>
            <a:off x="5115590" y="1904230"/>
            <a:ext cx="2382245" cy="4339502"/>
            <a:chOff x="5115590" y="1904230"/>
            <a:chExt cx="2382245" cy="4339502"/>
          </a:xfrm>
        </p:grpSpPr>
        <p:sp>
          <p:nvSpPr>
            <p:cNvPr id="50" name="Right Arrow 49"/>
            <p:cNvSpPr/>
            <p:nvPr/>
          </p:nvSpPr>
          <p:spPr>
            <a:xfrm flipV="1">
              <a:off x="5481555" y="3030002"/>
              <a:ext cx="1712074"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ight Arrow 51"/>
            <p:cNvSpPr/>
            <p:nvPr/>
          </p:nvSpPr>
          <p:spPr>
            <a:xfrm flipV="1">
              <a:off x="5442427" y="1904230"/>
              <a:ext cx="1755479"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ight Arrow 47"/>
            <p:cNvSpPr/>
            <p:nvPr/>
          </p:nvSpPr>
          <p:spPr>
            <a:xfrm flipV="1">
              <a:off x="5473071" y="5284709"/>
              <a:ext cx="1724835"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ight Arrow 45"/>
            <p:cNvSpPr/>
            <p:nvPr/>
          </p:nvSpPr>
          <p:spPr>
            <a:xfrm flipV="1">
              <a:off x="5436140" y="4189578"/>
              <a:ext cx="1753829"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TextBox 46"/>
            <p:cNvSpPr txBox="1"/>
            <p:nvPr/>
          </p:nvSpPr>
          <p:spPr>
            <a:xfrm>
              <a:off x="5124181" y="4347538"/>
              <a:ext cx="2354862" cy="784830"/>
            </a:xfrm>
            <a:prstGeom prst="rect">
              <a:avLst/>
            </a:prstGeom>
            <a:noFill/>
          </p:spPr>
          <p:txBody>
            <a:bodyPr wrap="square" rtlCol="0">
              <a:spAutoFit/>
            </a:bodyPr>
            <a:lstStyle/>
            <a:p>
              <a:pPr lvl="0" algn="ctr"/>
              <a:r>
                <a:rPr lang="en-US" sz="1100" dirty="0">
                  <a:solidFill>
                    <a:schemeClr val="accent4">
                      <a:lumMod val="40000"/>
                      <a:lumOff val="60000"/>
                    </a:schemeClr>
                  </a:solidFill>
                </a:rPr>
                <a:t>(NLDAS – </a:t>
              </a:r>
              <a:r>
                <a:rPr lang="en-US" sz="1100" dirty="0" err="1">
                  <a:solidFill>
                    <a:schemeClr val="accent4">
                      <a:lumMod val="40000"/>
                      <a:lumOff val="60000"/>
                    </a:schemeClr>
                  </a:solidFill>
                </a:rPr>
                <a:t>NLDAS</a:t>
              </a:r>
              <a:r>
                <a:rPr lang="en-US" sz="1100" baseline="-25000" dirty="0" err="1">
                  <a:solidFill>
                    <a:schemeClr val="accent4">
                      <a:lumMod val="40000"/>
                      <a:lumOff val="60000"/>
                    </a:schemeClr>
                  </a:solidFill>
                </a:rPr>
                <a:t>min</a:t>
              </a:r>
              <a:r>
                <a:rPr lang="en-US" sz="1100" dirty="0" smtClean="0">
                  <a:solidFill>
                    <a:schemeClr val="accent4">
                      <a:lumMod val="40000"/>
                      <a:lumOff val="60000"/>
                    </a:schemeClr>
                  </a:solidFill>
                </a:rPr>
                <a:t>)</a:t>
              </a:r>
            </a:p>
            <a:p>
              <a:pPr lvl="0" algn="ctr"/>
              <a:endParaRPr lang="en-US" sz="1100" dirty="0" smtClean="0">
                <a:solidFill>
                  <a:schemeClr val="accent4">
                    <a:lumMod val="40000"/>
                    <a:lumOff val="60000"/>
                  </a:schemeClr>
                </a:solidFill>
              </a:endParaRPr>
            </a:p>
            <a:p>
              <a:pPr lvl="0" algn="ctr"/>
              <a:r>
                <a:rPr lang="en-US" sz="1100" dirty="0" smtClean="0">
                  <a:solidFill>
                    <a:schemeClr val="accent4">
                      <a:lumMod val="40000"/>
                      <a:lumOff val="60000"/>
                    </a:schemeClr>
                  </a:solidFill>
                </a:rPr>
                <a:t>(</a:t>
              </a:r>
              <a:r>
                <a:rPr lang="en-US" sz="1100" dirty="0" err="1">
                  <a:solidFill>
                    <a:schemeClr val="accent4">
                      <a:lumMod val="40000"/>
                      <a:lumOff val="60000"/>
                    </a:schemeClr>
                  </a:solidFill>
                </a:rPr>
                <a:t>NLDAS</a:t>
              </a:r>
              <a:r>
                <a:rPr lang="en-US" sz="1100" baseline="-25000" dirty="0" err="1">
                  <a:solidFill>
                    <a:schemeClr val="accent4">
                      <a:lumMod val="40000"/>
                      <a:lumOff val="60000"/>
                    </a:schemeClr>
                  </a:solidFill>
                </a:rPr>
                <a:t>max</a:t>
              </a:r>
              <a:r>
                <a:rPr lang="en-US" sz="1100" dirty="0">
                  <a:solidFill>
                    <a:schemeClr val="accent4">
                      <a:lumMod val="40000"/>
                      <a:lumOff val="60000"/>
                    </a:schemeClr>
                  </a:solidFill>
                </a:rPr>
                <a:t> – </a:t>
              </a:r>
              <a:r>
                <a:rPr lang="en-US" sz="1100" dirty="0" err="1">
                  <a:solidFill>
                    <a:schemeClr val="accent4">
                      <a:lumMod val="40000"/>
                      <a:lumOff val="60000"/>
                    </a:schemeClr>
                  </a:solidFill>
                </a:rPr>
                <a:t>NLDAS</a:t>
              </a:r>
              <a:r>
                <a:rPr lang="en-US" sz="1100" baseline="-25000" dirty="0" err="1">
                  <a:solidFill>
                    <a:schemeClr val="accent4">
                      <a:lumMod val="40000"/>
                      <a:lumOff val="60000"/>
                    </a:schemeClr>
                  </a:solidFill>
                </a:rPr>
                <a:t>min</a:t>
              </a:r>
              <a:r>
                <a:rPr lang="en-US" sz="1100" dirty="0">
                  <a:solidFill>
                    <a:schemeClr val="accent4">
                      <a:lumMod val="40000"/>
                      <a:lumOff val="60000"/>
                    </a:schemeClr>
                  </a:solidFill>
                </a:rPr>
                <a:t>)</a:t>
              </a:r>
            </a:p>
            <a:p>
              <a:pPr algn="ctr"/>
              <a:endParaRPr lang="en-US" sz="1200" dirty="0">
                <a:solidFill>
                  <a:schemeClr val="accent4">
                    <a:lumMod val="40000"/>
                    <a:lumOff val="60000"/>
                  </a:schemeClr>
                </a:solidFill>
                <a:latin typeface="Garamond" panose="02020404030301010803" pitchFamily="18" charset="0"/>
              </a:endParaRPr>
            </a:p>
          </p:txBody>
        </p:sp>
        <p:sp>
          <p:nvSpPr>
            <p:cNvPr id="53" name="TextBox 52"/>
            <p:cNvSpPr txBox="1"/>
            <p:nvPr/>
          </p:nvSpPr>
          <p:spPr>
            <a:xfrm>
              <a:off x="5135732" y="2076963"/>
              <a:ext cx="2354862" cy="761747"/>
            </a:xfrm>
            <a:prstGeom prst="rect">
              <a:avLst/>
            </a:prstGeom>
            <a:noFill/>
          </p:spPr>
          <p:txBody>
            <a:bodyPr wrap="square" rtlCol="0">
              <a:spAutoFit/>
            </a:bodyPr>
            <a:lstStyle/>
            <a:p>
              <a:pPr lvl="0" algn="ctr"/>
              <a:r>
                <a:rPr lang="en-US" sz="1050" dirty="0">
                  <a:solidFill>
                    <a:schemeClr val="accent4">
                      <a:lumMod val="40000"/>
                      <a:lumOff val="60000"/>
                    </a:schemeClr>
                  </a:solidFill>
                </a:rPr>
                <a:t>(</a:t>
              </a:r>
              <a:r>
                <a:rPr lang="en-US" sz="1050" dirty="0" err="1">
                  <a:solidFill>
                    <a:schemeClr val="accent4">
                      <a:lumMod val="40000"/>
                      <a:lumOff val="60000"/>
                    </a:schemeClr>
                  </a:solidFill>
                </a:rPr>
                <a:t>LST</a:t>
              </a:r>
              <a:r>
                <a:rPr lang="en-US" sz="1050" baseline="-25000" dirty="0" err="1">
                  <a:solidFill>
                    <a:schemeClr val="accent4">
                      <a:lumMod val="40000"/>
                      <a:lumOff val="60000"/>
                    </a:schemeClr>
                  </a:solidFill>
                </a:rPr>
                <a:t>max</a:t>
              </a:r>
              <a:r>
                <a:rPr lang="en-US" sz="1050" dirty="0">
                  <a:solidFill>
                    <a:schemeClr val="accent4">
                      <a:lumMod val="40000"/>
                      <a:lumOff val="60000"/>
                    </a:schemeClr>
                  </a:solidFill>
                </a:rPr>
                <a:t> – LST</a:t>
              </a:r>
              <a:r>
                <a:rPr lang="en-US" sz="1050" dirty="0" smtClean="0">
                  <a:solidFill>
                    <a:schemeClr val="accent4">
                      <a:lumMod val="40000"/>
                      <a:lumOff val="60000"/>
                    </a:schemeClr>
                  </a:solidFill>
                </a:rPr>
                <a:t>)</a:t>
              </a:r>
            </a:p>
            <a:p>
              <a:pPr lvl="0" algn="ctr"/>
              <a:endParaRPr lang="en-US" sz="1050" dirty="0" smtClean="0">
                <a:solidFill>
                  <a:schemeClr val="accent4">
                    <a:lumMod val="40000"/>
                    <a:lumOff val="60000"/>
                  </a:schemeClr>
                </a:solidFill>
              </a:endParaRPr>
            </a:p>
            <a:p>
              <a:pPr lvl="0" algn="ctr"/>
              <a:r>
                <a:rPr lang="en-US" sz="1050" dirty="0" smtClean="0">
                  <a:solidFill>
                    <a:schemeClr val="accent4">
                      <a:lumMod val="40000"/>
                      <a:lumOff val="60000"/>
                    </a:schemeClr>
                  </a:solidFill>
                </a:rPr>
                <a:t>(</a:t>
              </a:r>
              <a:r>
                <a:rPr lang="en-US" sz="1050" dirty="0" err="1">
                  <a:solidFill>
                    <a:schemeClr val="accent4">
                      <a:lumMod val="40000"/>
                      <a:lumOff val="60000"/>
                    </a:schemeClr>
                  </a:solidFill>
                </a:rPr>
                <a:t>LST</a:t>
              </a:r>
              <a:r>
                <a:rPr lang="en-US" sz="1050" baseline="-25000" dirty="0" err="1">
                  <a:solidFill>
                    <a:schemeClr val="accent4">
                      <a:lumMod val="40000"/>
                      <a:lumOff val="60000"/>
                    </a:schemeClr>
                  </a:solidFill>
                </a:rPr>
                <a:t>max</a:t>
              </a:r>
              <a:r>
                <a:rPr lang="en-US" sz="1050" dirty="0">
                  <a:solidFill>
                    <a:schemeClr val="accent4">
                      <a:lumMod val="40000"/>
                      <a:lumOff val="60000"/>
                    </a:schemeClr>
                  </a:solidFill>
                </a:rPr>
                <a:t> – </a:t>
              </a:r>
              <a:r>
                <a:rPr lang="en-US" sz="1050" dirty="0" err="1">
                  <a:solidFill>
                    <a:schemeClr val="accent4">
                      <a:lumMod val="40000"/>
                      <a:lumOff val="60000"/>
                    </a:schemeClr>
                  </a:solidFill>
                </a:rPr>
                <a:t>LST</a:t>
              </a:r>
              <a:r>
                <a:rPr lang="en-US" sz="1050" baseline="-25000" dirty="0" err="1">
                  <a:solidFill>
                    <a:schemeClr val="accent4">
                      <a:lumMod val="40000"/>
                      <a:lumOff val="60000"/>
                    </a:schemeClr>
                  </a:solidFill>
                </a:rPr>
                <a:t>min</a:t>
              </a:r>
              <a:r>
                <a:rPr lang="en-US" sz="1050" dirty="0">
                  <a:solidFill>
                    <a:schemeClr val="accent4">
                      <a:lumMod val="40000"/>
                      <a:lumOff val="60000"/>
                    </a:schemeClr>
                  </a:solidFill>
                </a:rPr>
                <a:t>)</a:t>
              </a:r>
            </a:p>
            <a:p>
              <a:pPr algn="ctr"/>
              <a:endParaRPr lang="en-US" sz="1200" dirty="0">
                <a:solidFill>
                  <a:schemeClr val="accent4">
                    <a:lumMod val="40000"/>
                    <a:lumOff val="60000"/>
                  </a:schemeClr>
                </a:solidFill>
                <a:latin typeface="Garamond" panose="02020404030301010803" pitchFamily="18" charset="0"/>
              </a:endParaRPr>
            </a:p>
          </p:txBody>
        </p:sp>
        <p:cxnSp>
          <p:nvCxnSpPr>
            <p:cNvPr id="14" name="Straight Connector 13"/>
            <p:cNvCxnSpPr/>
            <p:nvPr/>
          </p:nvCxnSpPr>
          <p:spPr>
            <a:xfrm>
              <a:off x="5910345" y="2380094"/>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7" name="Group 16"/>
            <p:cNvGrpSpPr/>
            <p:nvPr/>
          </p:nvGrpSpPr>
          <p:grpSpPr>
            <a:xfrm>
              <a:off x="5115590" y="5453919"/>
              <a:ext cx="2354862" cy="769441"/>
              <a:chOff x="8819156" y="3771561"/>
              <a:chExt cx="2354862" cy="769441"/>
            </a:xfrm>
          </p:grpSpPr>
          <p:sp>
            <p:nvSpPr>
              <p:cNvPr id="51" name="TextBox 50"/>
              <p:cNvSpPr txBox="1"/>
              <p:nvPr/>
            </p:nvSpPr>
            <p:spPr>
              <a:xfrm>
                <a:off x="8819156" y="3771561"/>
                <a:ext cx="2354862" cy="769441"/>
              </a:xfrm>
              <a:prstGeom prst="rect">
                <a:avLst/>
              </a:prstGeom>
              <a:noFill/>
            </p:spPr>
            <p:txBody>
              <a:bodyPr wrap="square" rtlCol="0">
                <a:spAutoFit/>
              </a:bodyPr>
              <a:lstStyle/>
              <a:p>
                <a:pPr lvl="0" algn="ctr"/>
                <a:r>
                  <a:rPr lang="en-US" sz="1100" dirty="0">
                    <a:solidFill>
                      <a:schemeClr val="accent4">
                        <a:lumMod val="40000"/>
                        <a:lumOff val="60000"/>
                      </a:schemeClr>
                    </a:solidFill>
                  </a:rPr>
                  <a:t>(MPE – </a:t>
                </a:r>
                <a:r>
                  <a:rPr lang="en-US" sz="1100" dirty="0" err="1">
                    <a:solidFill>
                      <a:schemeClr val="accent4">
                        <a:lumMod val="40000"/>
                        <a:lumOff val="60000"/>
                      </a:schemeClr>
                    </a:solidFill>
                  </a:rPr>
                  <a:t>MPE</a:t>
                </a:r>
                <a:r>
                  <a:rPr lang="en-US" sz="1100" baseline="-25000" dirty="0" err="1">
                    <a:solidFill>
                      <a:schemeClr val="accent4">
                        <a:lumMod val="40000"/>
                        <a:lumOff val="60000"/>
                      </a:schemeClr>
                    </a:solidFill>
                  </a:rPr>
                  <a:t>min</a:t>
                </a:r>
                <a:r>
                  <a:rPr lang="en-US" sz="1100" dirty="0" smtClean="0">
                    <a:solidFill>
                      <a:schemeClr val="accent4">
                        <a:lumMod val="40000"/>
                        <a:lumOff val="60000"/>
                      </a:schemeClr>
                    </a:solidFill>
                  </a:rPr>
                  <a:t>)</a:t>
                </a:r>
              </a:p>
              <a:p>
                <a:pPr lvl="0" algn="ctr"/>
                <a:endParaRPr lang="en-US" sz="1100" dirty="0">
                  <a:solidFill>
                    <a:schemeClr val="accent4">
                      <a:lumMod val="40000"/>
                      <a:lumOff val="60000"/>
                    </a:schemeClr>
                  </a:solidFill>
                </a:endParaRPr>
              </a:p>
              <a:p>
                <a:pPr lvl="0" algn="ctr"/>
                <a:r>
                  <a:rPr lang="en-US" sz="1100" dirty="0" smtClean="0">
                    <a:solidFill>
                      <a:schemeClr val="accent4">
                        <a:lumMod val="40000"/>
                        <a:lumOff val="60000"/>
                      </a:schemeClr>
                    </a:solidFill>
                  </a:rPr>
                  <a:t>(</a:t>
                </a:r>
                <a:r>
                  <a:rPr lang="en-US" sz="1100" dirty="0" err="1">
                    <a:solidFill>
                      <a:schemeClr val="accent4">
                        <a:lumMod val="40000"/>
                        <a:lumOff val="60000"/>
                      </a:schemeClr>
                    </a:solidFill>
                  </a:rPr>
                  <a:t>MPE</a:t>
                </a:r>
                <a:r>
                  <a:rPr lang="en-US" sz="1100" baseline="-25000" dirty="0" err="1">
                    <a:solidFill>
                      <a:schemeClr val="accent4">
                        <a:lumMod val="40000"/>
                        <a:lumOff val="60000"/>
                      </a:schemeClr>
                    </a:solidFill>
                  </a:rPr>
                  <a:t>max</a:t>
                </a:r>
                <a:r>
                  <a:rPr lang="en-US" sz="1100" dirty="0">
                    <a:solidFill>
                      <a:schemeClr val="accent4">
                        <a:lumMod val="40000"/>
                        <a:lumOff val="60000"/>
                      </a:schemeClr>
                    </a:solidFill>
                  </a:rPr>
                  <a:t> - </a:t>
                </a:r>
                <a:r>
                  <a:rPr lang="en-US" sz="1100" dirty="0" err="1">
                    <a:solidFill>
                      <a:schemeClr val="accent4">
                        <a:lumMod val="40000"/>
                        <a:lumOff val="60000"/>
                      </a:schemeClr>
                    </a:solidFill>
                  </a:rPr>
                  <a:t>MPE</a:t>
                </a:r>
                <a:r>
                  <a:rPr lang="en-US" sz="1100" baseline="-25000" dirty="0" err="1">
                    <a:solidFill>
                      <a:schemeClr val="accent4">
                        <a:lumMod val="40000"/>
                        <a:lumOff val="60000"/>
                      </a:schemeClr>
                    </a:solidFill>
                  </a:rPr>
                  <a:t>min</a:t>
                </a:r>
                <a:r>
                  <a:rPr lang="en-US" sz="1100" dirty="0">
                    <a:solidFill>
                      <a:schemeClr val="accent4">
                        <a:lumMod val="40000"/>
                        <a:lumOff val="60000"/>
                      </a:schemeClr>
                    </a:solidFill>
                  </a:rPr>
                  <a:t>)</a:t>
                </a:r>
              </a:p>
              <a:p>
                <a:pPr algn="ctr"/>
                <a:endParaRPr lang="en-US" sz="1100" dirty="0">
                  <a:solidFill>
                    <a:schemeClr val="accent4">
                      <a:lumMod val="40000"/>
                      <a:lumOff val="60000"/>
                    </a:schemeClr>
                  </a:solidFill>
                  <a:latin typeface="Garamond" panose="02020404030301010803" pitchFamily="18" charset="0"/>
                </a:endParaRPr>
              </a:p>
            </p:txBody>
          </p:sp>
          <p:cxnSp>
            <p:nvCxnSpPr>
              <p:cNvPr id="60" name="Straight Connector 59"/>
              <p:cNvCxnSpPr/>
              <p:nvPr/>
            </p:nvCxnSpPr>
            <p:spPr>
              <a:xfrm>
                <a:off x="9549102" y="4084282"/>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18" name="Group 17"/>
            <p:cNvGrpSpPr/>
            <p:nvPr/>
          </p:nvGrpSpPr>
          <p:grpSpPr>
            <a:xfrm>
              <a:off x="5142973" y="3195027"/>
              <a:ext cx="2354862" cy="784830"/>
              <a:chOff x="5112244" y="3171104"/>
              <a:chExt cx="2354862" cy="784830"/>
            </a:xfrm>
          </p:grpSpPr>
          <p:sp>
            <p:nvSpPr>
              <p:cNvPr id="49" name="TextBox 48"/>
              <p:cNvSpPr txBox="1"/>
              <p:nvPr/>
            </p:nvSpPr>
            <p:spPr>
              <a:xfrm>
                <a:off x="5112244" y="3171104"/>
                <a:ext cx="2354862" cy="784830"/>
              </a:xfrm>
              <a:prstGeom prst="rect">
                <a:avLst/>
              </a:prstGeom>
              <a:noFill/>
            </p:spPr>
            <p:txBody>
              <a:bodyPr wrap="square" rtlCol="0">
                <a:spAutoFit/>
              </a:bodyPr>
              <a:lstStyle/>
              <a:p>
                <a:pPr lvl="0" algn="ctr"/>
                <a:r>
                  <a:rPr lang="en-US" sz="1100" dirty="0">
                    <a:solidFill>
                      <a:schemeClr val="accent4">
                        <a:lumMod val="40000"/>
                        <a:lumOff val="60000"/>
                      </a:schemeClr>
                    </a:solidFill>
                  </a:rPr>
                  <a:t>(NDVI - </a:t>
                </a:r>
                <a:r>
                  <a:rPr lang="en-US" sz="1100" dirty="0" err="1">
                    <a:solidFill>
                      <a:schemeClr val="accent4">
                        <a:lumMod val="40000"/>
                        <a:lumOff val="60000"/>
                      </a:schemeClr>
                    </a:solidFill>
                  </a:rPr>
                  <a:t>NDVI</a:t>
                </a:r>
                <a:r>
                  <a:rPr lang="en-US" sz="1100" baseline="-25000" dirty="0" err="1">
                    <a:solidFill>
                      <a:schemeClr val="accent4">
                        <a:lumMod val="40000"/>
                        <a:lumOff val="60000"/>
                      </a:schemeClr>
                    </a:solidFill>
                  </a:rPr>
                  <a:t>min</a:t>
                </a:r>
                <a:r>
                  <a:rPr lang="en-US" sz="1100" dirty="0" smtClean="0">
                    <a:solidFill>
                      <a:schemeClr val="accent4">
                        <a:lumMod val="40000"/>
                        <a:lumOff val="60000"/>
                      </a:schemeClr>
                    </a:solidFill>
                  </a:rPr>
                  <a:t>)</a:t>
                </a:r>
              </a:p>
              <a:p>
                <a:pPr lvl="0" algn="ctr"/>
                <a:endParaRPr lang="en-US" sz="1100" dirty="0" smtClean="0">
                  <a:solidFill>
                    <a:schemeClr val="accent4">
                      <a:lumMod val="40000"/>
                      <a:lumOff val="60000"/>
                    </a:schemeClr>
                  </a:solidFill>
                </a:endParaRPr>
              </a:p>
              <a:p>
                <a:pPr lvl="0" algn="ctr"/>
                <a:r>
                  <a:rPr lang="en-US" sz="1100" dirty="0" smtClean="0">
                    <a:solidFill>
                      <a:schemeClr val="accent4">
                        <a:lumMod val="40000"/>
                        <a:lumOff val="60000"/>
                      </a:schemeClr>
                    </a:solidFill>
                  </a:rPr>
                  <a:t>(</a:t>
                </a:r>
                <a:r>
                  <a:rPr lang="en-US" sz="1100" dirty="0" err="1">
                    <a:solidFill>
                      <a:schemeClr val="accent4">
                        <a:lumMod val="40000"/>
                        <a:lumOff val="60000"/>
                      </a:schemeClr>
                    </a:solidFill>
                  </a:rPr>
                  <a:t>NDVI</a:t>
                </a:r>
                <a:r>
                  <a:rPr lang="en-US" sz="1100" baseline="-25000" dirty="0" err="1">
                    <a:solidFill>
                      <a:schemeClr val="accent4">
                        <a:lumMod val="40000"/>
                        <a:lumOff val="60000"/>
                      </a:schemeClr>
                    </a:solidFill>
                  </a:rPr>
                  <a:t>max</a:t>
                </a:r>
                <a:r>
                  <a:rPr lang="en-US" sz="1100" dirty="0">
                    <a:solidFill>
                      <a:schemeClr val="accent4">
                        <a:lumMod val="40000"/>
                        <a:lumOff val="60000"/>
                      </a:schemeClr>
                    </a:solidFill>
                  </a:rPr>
                  <a:t> – </a:t>
                </a:r>
                <a:r>
                  <a:rPr lang="en-US" sz="1100" dirty="0" err="1">
                    <a:solidFill>
                      <a:schemeClr val="accent4">
                        <a:lumMod val="40000"/>
                        <a:lumOff val="60000"/>
                      </a:schemeClr>
                    </a:solidFill>
                  </a:rPr>
                  <a:t>NDVI</a:t>
                </a:r>
                <a:r>
                  <a:rPr lang="en-US" sz="1100" baseline="-25000" dirty="0" err="1">
                    <a:solidFill>
                      <a:schemeClr val="accent4">
                        <a:lumMod val="40000"/>
                        <a:lumOff val="60000"/>
                      </a:schemeClr>
                    </a:solidFill>
                  </a:rPr>
                  <a:t>min</a:t>
                </a:r>
                <a:r>
                  <a:rPr lang="en-US" sz="1100" dirty="0">
                    <a:solidFill>
                      <a:schemeClr val="accent4">
                        <a:lumMod val="40000"/>
                        <a:lumOff val="60000"/>
                      </a:schemeClr>
                    </a:solidFill>
                  </a:rPr>
                  <a:t>)</a:t>
                </a:r>
              </a:p>
              <a:p>
                <a:pPr algn="ctr"/>
                <a:endParaRPr lang="en-US" sz="1200" dirty="0">
                  <a:solidFill>
                    <a:schemeClr val="accent4">
                      <a:lumMod val="40000"/>
                      <a:lumOff val="60000"/>
                    </a:schemeClr>
                  </a:solidFill>
                  <a:latin typeface="Garamond" panose="02020404030301010803" pitchFamily="18" charset="0"/>
                </a:endParaRPr>
              </a:p>
            </p:txBody>
          </p:sp>
          <p:cxnSp>
            <p:nvCxnSpPr>
              <p:cNvPr id="61" name="Straight Connector 60"/>
              <p:cNvCxnSpPr/>
              <p:nvPr/>
            </p:nvCxnSpPr>
            <p:spPr>
              <a:xfrm>
                <a:off x="5852768" y="3488240"/>
                <a:ext cx="850286" cy="0"/>
              </a:xfrm>
              <a:prstGeom prst="line">
                <a:avLst/>
              </a:prstGeom>
              <a:ln/>
            </p:spPr>
            <p:style>
              <a:lnRef idx="1">
                <a:schemeClr val="accent4"/>
              </a:lnRef>
              <a:fillRef idx="0">
                <a:schemeClr val="accent4"/>
              </a:fillRef>
              <a:effectRef idx="0">
                <a:schemeClr val="accent4"/>
              </a:effectRef>
              <a:fontRef idx="minor">
                <a:schemeClr val="tx1"/>
              </a:fontRef>
            </p:style>
          </p:cxnSp>
        </p:grpSp>
        <p:cxnSp>
          <p:nvCxnSpPr>
            <p:cNvPr id="64" name="Straight Connector 63"/>
            <p:cNvCxnSpPr/>
            <p:nvPr/>
          </p:nvCxnSpPr>
          <p:spPr>
            <a:xfrm>
              <a:off x="5771893" y="4669089"/>
              <a:ext cx="1078879" cy="0"/>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35" name="Rounded Rectangle 34"/>
          <p:cNvSpPr/>
          <p:nvPr/>
        </p:nvSpPr>
        <p:spPr>
          <a:xfrm>
            <a:off x="3343184" y="1402080"/>
            <a:ext cx="2129887" cy="5059680"/>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78" name="Right Arrow 77"/>
          <p:cNvSpPr/>
          <p:nvPr/>
        </p:nvSpPr>
        <p:spPr>
          <a:xfrm flipV="1">
            <a:off x="2208471" y="4240233"/>
            <a:ext cx="1334370" cy="959023"/>
          </a:xfrm>
          <a:prstGeom prst="rightArrow">
            <a:avLst>
              <a:gd name="adj1" fmla="val 59285"/>
              <a:gd name="adj2" fmla="val 2337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Right Arrow 79"/>
          <p:cNvSpPr/>
          <p:nvPr/>
        </p:nvSpPr>
        <p:spPr>
          <a:xfrm flipV="1">
            <a:off x="2220657" y="3096261"/>
            <a:ext cx="1323977" cy="894089"/>
          </a:xfrm>
          <a:prstGeom prst="rightArrow">
            <a:avLst>
              <a:gd name="adj1" fmla="val 88531"/>
              <a:gd name="adj2" fmla="val 17855"/>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Right Arrow 80"/>
          <p:cNvSpPr/>
          <p:nvPr/>
        </p:nvSpPr>
        <p:spPr>
          <a:xfrm flipV="1">
            <a:off x="2190750" y="1898012"/>
            <a:ext cx="1356111" cy="964165"/>
          </a:xfrm>
          <a:prstGeom prst="rightArrow">
            <a:avLst>
              <a:gd name="adj1" fmla="val 66810"/>
              <a:gd name="adj2" fmla="val 18172"/>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Right Arrow 83"/>
          <p:cNvSpPr/>
          <p:nvPr/>
        </p:nvSpPr>
        <p:spPr>
          <a:xfrm flipV="1">
            <a:off x="2107081" y="5332147"/>
            <a:ext cx="1463457" cy="878616"/>
          </a:xfrm>
          <a:prstGeom prst="rightArrow">
            <a:avLst>
              <a:gd name="adj1" fmla="val 59285"/>
              <a:gd name="adj2" fmla="val 25259"/>
            </a:avLst>
          </a:prstGeom>
          <a:solidFill>
            <a:schemeClr val="accent2">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 Placeholder 2"/>
          <p:cNvSpPr>
            <a:spLocks noGrp="1"/>
          </p:cNvSpPr>
          <p:nvPr>
            <p:ph type="body" sz="quarter" idx="10"/>
          </p:nvPr>
        </p:nvSpPr>
        <p:spPr>
          <a:xfrm>
            <a:off x="424286" y="-450560"/>
            <a:ext cx="8480777" cy="1745572"/>
          </a:xfrm>
        </p:spPr>
        <p:txBody>
          <a:bodyPr>
            <a:normAutofit/>
          </a:bodyPr>
          <a:lstStyle/>
          <a:p>
            <a:r>
              <a:rPr lang="en-US" dirty="0" smtClean="0"/>
              <a:t>Methodology Flowchart</a:t>
            </a:r>
            <a:endParaRPr lang="en-US" dirty="0"/>
          </a:p>
        </p:txBody>
      </p:sp>
      <p:sp>
        <p:nvSpPr>
          <p:cNvPr id="31" name="Rounded Rectangle 30"/>
          <p:cNvSpPr/>
          <p:nvPr/>
        </p:nvSpPr>
        <p:spPr>
          <a:xfrm>
            <a:off x="424286" y="1402080"/>
            <a:ext cx="1766464" cy="5059680"/>
          </a:xfrm>
          <a:prstGeom prst="roundRect">
            <a:avLst/>
          </a:prstGeom>
          <a:solidFill>
            <a:srgbClr val="33AFA9"/>
          </a:solidFill>
          <a:ln w="57150">
            <a:solidFill>
              <a:schemeClr val="accent1">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p>
        </p:txBody>
      </p:sp>
      <p:sp>
        <p:nvSpPr>
          <p:cNvPr id="32" name="Rounded Rectangle 31"/>
          <p:cNvSpPr/>
          <p:nvPr/>
        </p:nvSpPr>
        <p:spPr>
          <a:xfrm>
            <a:off x="530806" y="4186105"/>
            <a:ext cx="1571145" cy="1068595"/>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3" name="TextBox 32"/>
          <p:cNvSpPr txBox="1"/>
          <p:nvPr/>
        </p:nvSpPr>
        <p:spPr>
          <a:xfrm>
            <a:off x="457565" y="4222883"/>
            <a:ext cx="1213867" cy="1015663"/>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North American Land Data Assimilation System (NLDAS)</a:t>
            </a:r>
            <a:endParaRPr lang="en-US" sz="1200" dirty="0">
              <a:solidFill>
                <a:schemeClr val="accent4">
                  <a:lumMod val="40000"/>
                  <a:lumOff val="60000"/>
                </a:schemeClr>
              </a:solidFill>
              <a:latin typeface="Garamond" panose="02020404030301010803" pitchFamily="18" charset="0"/>
            </a:endParaRPr>
          </a:p>
        </p:txBody>
      </p:sp>
      <p:sp>
        <p:nvSpPr>
          <p:cNvPr id="34" name="TextBox 33"/>
          <p:cNvSpPr txBox="1"/>
          <p:nvPr/>
        </p:nvSpPr>
        <p:spPr>
          <a:xfrm>
            <a:off x="439345" y="1465380"/>
            <a:ext cx="1727654"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50000"/>
              </a:lnSpc>
            </a:pP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Acquisition</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38" name="TextBox 37"/>
          <p:cNvSpPr txBox="1"/>
          <p:nvPr/>
        </p:nvSpPr>
        <p:spPr>
          <a:xfrm>
            <a:off x="2701407" y="1383560"/>
            <a:ext cx="3557542"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Processing</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5" name="TextBox 64"/>
          <p:cNvSpPr txBox="1"/>
          <p:nvPr/>
        </p:nvSpPr>
        <p:spPr>
          <a:xfrm>
            <a:off x="6293021" y="1402080"/>
            <a:ext cx="3430375" cy="369332"/>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b="1" dirty="0" smtClean="0">
                <a:solidFill>
                  <a:srgbClr val="7030A0"/>
                </a:solidFill>
                <a:effectLst>
                  <a:outerShdw blurRad="38100" dist="38100" dir="2700000" algn="tl">
                    <a:srgbClr val="000000">
                      <a:alpha val="43137"/>
                    </a:srgbClr>
                  </a:outerShdw>
                </a:effectLst>
                <a:latin typeface="Garamond" panose="02020404030301010803" pitchFamily="18" charset="0"/>
              </a:rPr>
              <a:t>Data Analysis</a:t>
            </a:r>
            <a:endParaRPr lang="en-US" b="1" dirty="0">
              <a:solidFill>
                <a:srgbClr val="7030A0"/>
              </a:solidFill>
              <a:effectLst>
                <a:outerShdw blurRad="38100" dist="38100" dir="2700000" algn="tl">
                  <a:srgbClr val="000000">
                    <a:alpha val="43137"/>
                  </a:srgbClr>
                </a:outerShdw>
              </a:effectLst>
              <a:latin typeface="Garamond" panose="02020404030301010803" pitchFamily="18" charset="0"/>
            </a:endParaRPr>
          </a:p>
        </p:txBody>
      </p:sp>
      <p:sp>
        <p:nvSpPr>
          <p:cNvPr id="66" name="Rounded Rectangle 65"/>
          <p:cNvSpPr/>
          <p:nvPr/>
        </p:nvSpPr>
        <p:spPr>
          <a:xfrm>
            <a:off x="530806" y="5345668"/>
            <a:ext cx="1559937" cy="938438"/>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7" name="Rounded Rectangle 66"/>
          <p:cNvSpPr/>
          <p:nvPr/>
        </p:nvSpPr>
        <p:spPr>
          <a:xfrm>
            <a:off x="519001" y="1881845"/>
            <a:ext cx="1588080" cy="107079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8" name="Rounded Rectangle 67"/>
          <p:cNvSpPr/>
          <p:nvPr/>
        </p:nvSpPr>
        <p:spPr>
          <a:xfrm>
            <a:off x="7224095" y="3427828"/>
            <a:ext cx="1579928" cy="2847753"/>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69" name="Rounded Rectangle 68"/>
          <p:cNvSpPr/>
          <p:nvPr/>
        </p:nvSpPr>
        <p:spPr>
          <a:xfrm>
            <a:off x="7361195" y="2705046"/>
            <a:ext cx="1268795" cy="588072"/>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0" name="Rounded Rectangle 69"/>
          <p:cNvSpPr/>
          <p:nvPr/>
        </p:nvSpPr>
        <p:spPr>
          <a:xfrm>
            <a:off x="7369603" y="1931627"/>
            <a:ext cx="1273004" cy="64804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71" name="TextBox 70"/>
          <p:cNvSpPr txBox="1"/>
          <p:nvPr/>
        </p:nvSpPr>
        <p:spPr>
          <a:xfrm>
            <a:off x="396536" y="1889315"/>
            <a:ext cx="1142802"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Aqua MODIS</a:t>
            </a:r>
            <a:endParaRPr lang="en-US" sz="1400" dirty="0">
              <a:solidFill>
                <a:schemeClr val="accent4">
                  <a:lumMod val="40000"/>
                  <a:lumOff val="60000"/>
                </a:schemeClr>
              </a:solidFill>
              <a:latin typeface="Garamond" panose="02020404030301010803" pitchFamily="18" charset="0"/>
            </a:endParaRPr>
          </a:p>
        </p:txBody>
      </p:sp>
      <p:sp>
        <p:nvSpPr>
          <p:cNvPr id="72" name="TextBox 71"/>
          <p:cNvSpPr txBox="1"/>
          <p:nvPr/>
        </p:nvSpPr>
        <p:spPr>
          <a:xfrm>
            <a:off x="494698" y="5465291"/>
            <a:ext cx="990393" cy="646331"/>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Multi-sensor Precipitation Data (MPE)</a:t>
            </a:r>
            <a:endParaRPr lang="en-US" sz="1200" dirty="0">
              <a:solidFill>
                <a:schemeClr val="accent4">
                  <a:lumMod val="40000"/>
                  <a:lumOff val="60000"/>
                </a:schemeClr>
              </a:solidFill>
              <a:latin typeface="Garamond" panose="02020404030301010803" pitchFamily="18" charset="0"/>
            </a:endParaRPr>
          </a:p>
        </p:txBody>
      </p:sp>
      <p:sp>
        <p:nvSpPr>
          <p:cNvPr id="73" name="TextBox 72"/>
          <p:cNvSpPr txBox="1"/>
          <p:nvPr/>
        </p:nvSpPr>
        <p:spPr>
          <a:xfrm>
            <a:off x="7344293" y="1956876"/>
            <a:ext cx="1288204"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ArcMap</a:t>
            </a:r>
          </a:p>
          <a:p>
            <a:pPr algn="ctr"/>
            <a:r>
              <a:rPr lang="en-US" sz="1600" dirty="0" smtClean="0">
                <a:solidFill>
                  <a:schemeClr val="accent4">
                    <a:lumMod val="40000"/>
                    <a:lumOff val="60000"/>
                  </a:schemeClr>
                </a:solidFill>
                <a:latin typeface="Garamond" panose="02020404030301010803" pitchFamily="18" charset="0"/>
              </a:rPr>
              <a:t>10.3</a:t>
            </a:r>
            <a:endParaRPr lang="en-US" sz="1600" dirty="0">
              <a:solidFill>
                <a:schemeClr val="accent4">
                  <a:lumMod val="40000"/>
                  <a:lumOff val="60000"/>
                </a:schemeClr>
              </a:solidFill>
              <a:latin typeface="Garamond" panose="02020404030301010803" pitchFamily="18" charset="0"/>
            </a:endParaRPr>
          </a:p>
        </p:txBody>
      </p:sp>
      <p:sp>
        <p:nvSpPr>
          <p:cNvPr id="74" name="TextBox 73"/>
          <p:cNvSpPr txBox="1"/>
          <p:nvPr/>
        </p:nvSpPr>
        <p:spPr>
          <a:xfrm>
            <a:off x="7344293" y="2714384"/>
            <a:ext cx="1288204"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Python</a:t>
            </a:r>
          </a:p>
          <a:p>
            <a:pPr algn="ctr"/>
            <a:r>
              <a:rPr lang="en-US" sz="1600" dirty="0" smtClean="0">
                <a:solidFill>
                  <a:schemeClr val="accent4">
                    <a:lumMod val="40000"/>
                    <a:lumOff val="60000"/>
                  </a:schemeClr>
                </a:solidFill>
                <a:latin typeface="Garamond" panose="02020404030301010803" pitchFamily="18" charset="0"/>
              </a:rPr>
              <a:t>2.7</a:t>
            </a:r>
            <a:endParaRPr lang="en-US" sz="1600" dirty="0">
              <a:solidFill>
                <a:schemeClr val="accent4">
                  <a:lumMod val="40000"/>
                  <a:lumOff val="60000"/>
                </a:schemeClr>
              </a:solidFill>
              <a:latin typeface="Garamond" panose="02020404030301010803" pitchFamily="18" charset="0"/>
            </a:endParaRPr>
          </a:p>
        </p:txBody>
      </p:sp>
      <p:sp>
        <p:nvSpPr>
          <p:cNvPr id="75" name="TextBox 74"/>
          <p:cNvSpPr txBox="1"/>
          <p:nvPr/>
        </p:nvSpPr>
        <p:spPr>
          <a:xfrm>
            <a:off x="7121669" y="3580394"/>
            <a:ext cx="1733452" cy="2631490"/>
          </a:xfrm>
          <a:prstGeom prst="rect">
            <a:avLst/>
          </a:prstGeom>
          <a:noFill/>
        </p:spPr>
        <p:txBody>
          <a:bodyPr wrap="square" rtlCol="0">
            <a:spAutoFit/>
          </a:bodyPr>
          <a:lstStyle/>
          <a:p>
            <a:pPr algn="ctr">
              <a:lnSpc>
                <a:spcPct val="50000"/>
              </a:lnSpc>
            </a:pPr>
            <a:r>
              <a:rPr lang="en-US" sz="1600" dirty="0" smtClean="0">
                <a:solidFill>
                  <a:schemeClr val="accent4">
                    <a:lumMod val="40000"/>
                    <a:lumOff val="60000"/>
                  </a:schemeClr>
                </a:solidFill>
                <a:latin typeface="Garamond" panose="02020404030301010803" pitchFamily="18" charset="0"/>
              </a:rPr>
              <a:t>Modified</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Drought </a:t>
            </a: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Severity Index</a:t>
            </a:r>
          </a:p>
          <a:p>
            <a:pPr algn="ctr">
              <a:lnSpc>
                <a:spcPct val="50000"/>
              </a:lnSpc>
            </a:pPr>
            <a:endParaRPr lang="en-US" dirty="0" smtClean="0">
              <a:solidFill>
                <a:schemeClr val="accent4">
                  <a:lumMod val="40000"/>
                  <a:lumOff val="60000"/>
                </a:schemeClr>
              </a:solidFill>
              <a:latin typeface="Garamond" panose="02020404030301010803" pitchFamily="18" charset="0"/>
            </a:endParaRPr>
          </a:p>
          <a:p>
            <a:pPr algn="ctr">
              <a:lnSpc>
                <a:spcPct val="50000"/>
              </a:lnSpc>
            </a:pPr>
            <a:endParaRPr lang="en-US"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scaled LST </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a:t>
            </a: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 scaled NDVI</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a:t>
            </a:r>
            <a:endParaRPr lang="en-US" sz="1600" dirty="0">
              <a:solidFill>
                <a:schemeClr val="accent4">
                  <a:lumMod val="40000"/>
                  <a:lumOff val="60000"/>
                </a:schemeClr>
              </a:solidFill>
              <a:latin typeface="Garamond" panose="02020404030301010803" pitchFamily="18" charset="0"/>
            </a:endParaRP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 scaled MPE </a:t>
            </a:r>
          </a:p>
          <a:p>
            <a:pPr algn="ctr">
              <a:lnSpc>
                <a:spcPct val="50000"/>
              </a:lnSpc>
            </a:pPr>
            <a:endParaRPr lang="en-US" sz="1600" dirty="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a:t>
            </a:r>
          </a:p>
          <a:p>
            <a:pPr algn="ctr">
              <a:lnSpc>
                <a:spcPct val="50000"/>
              </a:lnSpc>
            </a:pPr>
            <a:endParaRPr lang="en-US" sz="1600" dirty="0" smtClean="0">
              <a:solidFill>
                <a:schemeClr val="accent4">
                  <a:lumMod val="40000"/>
                  <a:lumOff val="60000"/>
                </a:schemeClr>
              </a:solidFill>
              <a:latin typeface="Garamond" panose="02020404030301010803" pitchFamily="18" charset="0"/>
            </a:endParaRPr>
          </a:p>
          <a:p>
            <a:pPr algn="ctr">
              <a:lnSpc>
                <a:spcPct val="50000"/>
              </a:lnSpc>
            </a:pPr>
            <a:r>
              <a:rPr lang="en-US" sz="1600" dirty="0" smtClean="0">
                <a:solidFill>
                  <a:schemeClr val="accent4">
                    <a:lumMod val="40000"/>
                    <a:lumOff val="60000"/>
                  </a:schemeClr>
                </a:solidFill>
                <a:latin typeface="Garamond" panose="02020404030301010803" pitchFamily="18" charset="0"/>
              </a:rPr>
              <a:t> scaled NLDAS</a:t>
            </a:r>
            <a:endParaRPr lang="en-US" sz="1600" dirty="0">
              <a:solidFill>
                <a:schemeClr val="accent4">
                  <a:lumMod val="40000"/>
                  <a:lumOff val="60000"/>
                </a:schemeClr>
              </a:solidFill>
              <a:latin typeface="Garamond" panose="02020404030301010803" pitchFamily="18" charset="0"/>
            </a:endParaRPr>
          </a:p>
        </p:txBody>
      </p:sp>
      <p:sp>
        <p:nvSpPr>
          <p:cNvPr id="79" name="TextBox 78"/>
          <p:cNvSpPr txBox="1"/>
          <p:nvPr/>
        </p:nvSpPr>
        <p:spPr>
          <a:xfrm>
            <a:off x="1657618" y="4450493"/>
            <a:ext cx="2354862" cy="461665"/>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Noah-2.8 Model</a:t>
            </a:r>
          </a:p>
          <a:p>
            <a:pPr algn="ctr"/>
            <a:r>
              <a:rPr lang="en-US" sz="1200" dirty="0" smtClean="0">
                <a:solidFill>
                  <a:schemeClr val="accent4">
                    <a:lumMod val="40000"/>
                    <a:lumOff val="60000"/>
                  </a:schemeClr>
                </a:solidFill>
                <a:latin typeface="Garamond" panose="02020404030301010803" pitchFamily="18" charset="0"/>
              </a:rPr>
              <a:t>Soil Moisture</a:t>
            </a:r>
            <a:endParaRPr lang="en-US" sz="1200" dirty="0">
              <a:solidFill>
                <a:schemeClr val="accent4">
                  <a:lumMod val="40000"/>
                  <a:lumOff val="60000"/>
                </a:schemeClr>
              </a:solidFill>
              <a:latin typeface="Garamond" panose="02020404030301010803" pitchFamily="18" charset="0"/>
            </a:endParaRPr>
          </a:p>
        </p:txBody>
      </p:sp>
      <p:sp>
        <p:nvSpPr>
          <p:cNvPr id="82" name="TextBox 81"/>
          <p:cNvSpPr txBox="1"/>
          <p:nvPr/>
        </p:nvSpPr>
        <p:spPr>
          <a:xfrm>
            <a:off x="2126740" y="2120109"/>
            <a:ext cx="1462392" cy="461665"/>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Land Surface Temperature (LST)</a:t>
            </a:r>
            <a:endParaRPr lang="en-US" sz="1100" dirty="0">
              <a:solidFill>
                <a:schemeClr val="accent4">
                  <a:lumMod val="40000"/>
                  <a:lumOff val="60000"/>
                </a:schemeClr>
              </a:solidFill>
              <a:latin typeface="Garamond" panose="02020404030301010803" pitchFamily="18" charset="0"/>
            </a:endParaRPr>
          </a:p>
        </p:txBody>
      </p:sp>
      <p:sp>
        <p:nvSpPr>
          <p:cNvPr id="83" name="TextBox 82"/>
          <p:cNvSpPr txBox="1"/>
          <p:nvPr/>
        </p:nvSpPr>
        <p:spPr>
          <a:xfrm>
            <a:off x="2088646" y="3130720"/>
            <a:ext cx="1460107" cy="830997"/>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Normalized Difference Vegetation Index (NDVI)</a:t>
            </a:r>
            <a:endParaRPr lang="en-US" sz="1100" dirty="0">
              <a:solidFill>
                <a:schemeClr val="accent4">
                  <a:lumMod val="40000"/>
                  <a:lumOff val="60000"/>
                </a:schemeClr>
              </a:solidFill>
              <a:latin typeface="Garamond" panose="02020404030301010803" pitchFamily="18" charset="0"/>
            </a:endParaRPr>
          </a:p>
        </p:txBody>
      </p:sp>
      <p:sp>
        <p:nvSpPr>
          <p:cNvPr id="85" name="TextBox 84"/>
          <p:cNvSpPr txBox="1"/>
          <p:nvPr/>
        </p:nvSpPr>
        <p:spPr>
          <a:xfrm>
            <a:off x="1996682" y="5527067"/>
            <a:ext cx="1769861" cy="461665"/>
          </a:xfrm>
          <a:prstGeom prst="rect">
            <a:avLst/>
          </a:prstGeom>
          <a:noFill/>
        </p:spPr>
        <p:txBody>
          <a:bodyPr wrap="square" rtlCol="0">
            <a:spAutoFit/>
          </a:bodyPr>
          <a:lstStyle/>
          <a:p>
            <a:pPr algn="ctr"/>
            <a:r>
              <a:rPr lang="en-US" sz="1200" dirty="0" smtClean="0">
                <a:solidFill>
                  <a:schemeClr val="accent4">
                    <a:lumMod val="40000"/>
                    <a:lumOff val="60000"/>
                  </a:schemeClr>
                </a:solidFill>
                <a:latin typeface="Garamond" panose="02020404030301010803" pitchFamily="18" charset="0"/>
              </a:rPr>
              <a:t>Daily Observed Precipitation</a:t>
            </a:r>
            <a:endParaRPr lang="en-US" sz="1200" dirty="0">
              <a:solidFill>
                <a:schemeClr val="accent4">
                  <a:lumMod val="40000"/>
                  <a:lumOff val="60000"/>
                </a:schemeClr>
              </a:solidFill>
              <a:latin typeface="Garamond" panose="02020404030301010803" pitchFamily="18" charset="0"/>
            </a:endParaRPr>
          </a:p>
        </p:txBody>
      </p:sp>
      <p:sp>
        <p:nvSpPr>
          <p:cNvPr id="42" name="Shape 103"/>
          <p:cNvSpPr>
            <a:spLocks noChangeArrowheads="1"/>
          </p:cNvSpPr>
          <p:nvPr/>
        </p:nvSpPr>
        <p:spPr bwMode="auto">
          <a:xfrm>
            <a:off x="979192" y="2232208"/>
            <a:ext cx="1046136" cy="66992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Calibri" panose="020F0502020204030204" pitchFamily="34" charset="0"/>
                <a:ea typeface="MS PGothic" panose="020B0600070205080204" pitchFamily="34" charset="-128"/>
              </a:defRPr>
            </a:lvl1pPr>
            <a:lvl2pPr marL="37931725" indent="-37474525">
              <a:defRPr sz="7200">
                <a:solidFill>
                  <a:schemeClr val="tx1"/>
                </a:solidFill>
                <a:latin typeface="Calibri" panose="020F0502020204030204" pitchFamily="34" charset="0"/>
                <a:ea typeface="MS PGothic" panose="020B0600070205080204" pitchFamily="34" charset="-128"/>
              </a:defRPr>
            </a:lvl2pPr>
            <a:lvl3pPr>
              <a:defRPr sz="7200">
                <a:solidFill>
                  <a:schemeClr val="tx1"/>
                </a:solidFill>
                <a:latin typeface="Calibri" panose="020F0502020204030204" pitchFamily="34" charset="0"/>
                <a:ea typeface="MS PGothic" panose="020B0600070205080204" pitchFamily="34" charset="-128"/>
              </a:defRPr>
            </a:lvl3pPr>
            <a:lvl4pPr>
              <a:defRPr sz="7200">
                <a:solidFill>
                  <a:schemeClr val="tx1"/>
                </a:solidFill>
                <a:latin typeface="Calibri" panose="020F0502020204030204" pitchFamily="34" charset="0"/>
                <a:ea typeface="MS PGothic" panose="020B0600070205080204" pitchFamily="34" charset="-128"/>
              </a:defRPr>
            </a:lvl4pPr>
            <a:lvl5pPr>
              <a:defRPr sz="7200">
                <a:solidFill>
                  <a:schemeClr val="tx1"/>
                </a:solidFill>
                <a:latin typeface="Calibri" panose="020F0502020204030204" pitchFamily="34" charset="0"/>
                <a:ea typeface="MS PGothic" panose="020B0600070205080204" pitchFamily="34" charset="-128"/>
              </a:defRPr>
            </a:lvl5pPr>
            <a:lvl6pPr marL="77724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6pPr>
            <a:lvl7pPr marL="82296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7pPr>
            <a:lvl8pPr marL="86868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8pPr>
            <a:lvl9pPr marL="9144000" indent="-5486400" defTabSz="1828800" eaLnBrk="0" fontAlgn="base" hangingPunct="0">
              <a:spcBef>
                <a:spcPct val="0"/>
              </a:spcBef>
              <a:spcAft>
                <a:spcPct val="0"/>
              </a:spcAft>
              <a:defRPr sz="7200">
                <a:solidFill>
                  <a:schemeClr val="tx1"/>
                </a:solidFill>
                <a:latin typeface="Calibri" panose="020F0502020204030204" pitchFamily="34" charset="0"/>
                <a:ea typeface="MS PGothic" panose="020B0600070205080204" pitchFamily="34" charset="-128"/>
              </a:defRPr>
            </a:lvl9pPr>
          </a:lstStyle>
          <a:p>
            <a:r>
              <a:rPr lang="en-US" altLang="en-US"/>
              <a:t> </a:t>
            </a:r>
          </a:p>
        </p:txBody>
      </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052" y="4435374"/>
            <a:ext cx="603753" cy="71617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811" y="5509792"/>
            <a:ext cx="835813" cy="597010"/>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8284" t="9531" r="22782" b="9984"/>
          <a:stretch/>
        </p:blipFill>
        <p:spPr>
          <a:xfrm>
            <a:off x="3704284" y="2922827"/>
            <a:ext cx="1454685" cy="1142486"/>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l="3688" t="10931" r="15743" b="8141"/>
          <a:stretch/>
        </p:blipFill>
        <p:spPr>
          <a:xfrm>
            <a:off x="3712767" y="5190080"/>
            <a:ext cx="1443763" cy="1138562"/>
          </a:xfrm>
          <a:prstGeom prst="rect">
            <a:avLst/>
          </a:prstGeom>
        </p:spPr>
      </p:pic>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5042" t="8179" r="16582" b="10170"/>
          <a:stretch/>
        </p:blipFill>
        <p:spPr>
          <a:xfrm>
            <a:off x="3712769" y="1779055"/>
            <a:ext cx="1433651" cy="1143772"/>
          </a:xfrm>
          <a:prstGeom prst="rect">
            <a:avLst/>
          </a:prstGeom>
        </p:spPr>
      </p:pic>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10761" t="11503" r="19405" b="10636"/>
          <a:stretch/>
        </p:blipFill>
        <p:spPr>
          <a:xfrm>
            <a:off x="3704445" y="4065313"/>
            <a:ext cx="1452086" cy="1134747"/>
          </a:xfrm>
          <a:prstGeom prst="rect">
            <a:avLst/>
          </a:prstGeom>
        </p:spPr>
      </p:pic>
      <p:sp>
        <p:nvSpPr>
          <p:cNvPr id="40" name="Rounded Rectangle 39"/>
          <p:cNvSpPr/>
          <p:nvPr/>
        </p:nvSpPr>
        <p:spPr>
          <a:xfrm>
            <a:off x="520070" y="3028590"/>
            <a:ext cx="1588080" cy="1070797"/>
          </a:xfrm>
          <a:prstGeom prst="roundRect">
            <a:avLst/>
          </a:prstGeom>
          <a:solidFill>
            <a:schemeClr val="accent2">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3" name="TextBox 42"/>
          <p:cNvSpPr txBox="1"/>
          <p:nvPr/>
        </p:nvSpPr>
        <p:spPr>
          <a:xfrm>
            <a:off x="354869" y="3045213"/>
            <a:ext cx="1142802" cy="584775"/>
          </a:xfrm>
          <a:prstGeom prst="rect">
            <a:avLst/>
          </a:prstGeom>
          <a:noFill/>
        </p:spPr>
        <p:txBody>
          <a:bodyPr wrap="square" rtlCol="0">
            <a:spAutoFit/>
          </a:bodyPr>
          <a:lstStyle/>
          <a:p>
            <a:pPr algn="ctr"/>
            <a:r>
              <a:rPr lang="en-US" sz="1600" dirty="0" smtClean="0">
                <a:solidFill>
                  <a:schemeClr val="accent4">
                    <a:lumMod val="40000"/>
                    <a:lumOff val="60000"/>
                  </a:schemeClr>
                </a:solidFill>
                <a:latin typeface="Garamond" panose="02020404030301010803" pitchFamily="18" charset="0"/>
              </a:rPr>
              <a:t>Terra MODIS</a:t>
            </a:r>
            <a:endParaRPr lang="en-US" sz="1400" dirty="0">
              <a:solidFill>
                <a:schemeClr val="accent4">
                  <a:lumMod val="40000"/>
                  <a:lumOff val="60000"/>
                </a:schemeClr>
              </a:solidFill>
              <a:latin typeface="Garamond" panose="02020404030301010803" pitchFamily="18" charset="0"/>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1578" y="3323729"/>
            <a:ext cx="929519" cy="699721"/>
          </a:xfrm>
          <a:prstGeom prst="rect">
            <a:avLst/>
          </a:prstGeom>
        </p:spPr>
      </p:pic>
    </p:spTree>
    <p:extLst>
      <p:ext uri="{BB962C8B-B14F-4D97-AF65-F5344CB8AC3E}">
        <p14:creationId xmlns:p14="http://schemas.microsoft.com/office/powerpoint/2010/main" val="26538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left)">
                                      <p:cBhvr>
                                        <p:cTn id="61" dur="500"/>
                                        <p:tgtEl>
                                          <p:spTgt spid="78"/>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wipe(left)">
                                      <p:cBhvr>
                                        <p:cTn id="81" dur="500"/>
                                        <p:tgtEl>
                                          <p:spTgt spid="84"/>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par>
                          <p:cTn id="95" fill="hold">
                            <p:stCondLst>
                              <p:cond delay="1500"/>
                            </p:stCondLst>
                            <p:childTnLst>
                              <p:par>
                                <p:cTn id="96" presetID="10" presetClass="entr" presetSubtype="0"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fade">
                                      <p:cBhvr>
                                        <p:cTn id="98" dur="500"/>
                                        <p:tgtEl>
                                          <p:spTgt spid="2"/>
                                        </p:tgtEl>
                                      </p:cBhvr>
                                    </p:animEffect>
                                  </p:childTnLst>
                                </p:cTn>
                              </p:par>
                              <p:par>
                                <p:cTn id="99" presetID="10" presetClass="entr" presetSubtype="0"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nodeType="with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par>
                                <p:cTn id="105" presetID="10" presetClass="entr" presetSubtype="0" fill="hold"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wipe(left)">
                                      <p:cBhvr>
                                        <p:cTn id="112" dur="500"/>
                                        <p:tgtEl>
                                          <p:spTgt spid="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500"/>
                                        <p:tgtEl>
                                          <p:spTgt spid="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fade">
                                      <p:cBhvr>
                                        <p:cTn id="120" dur="500"/>
                                        <p:tgtEl>
                                          <p:spTgt spid="36"/>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fade">
                                      <p:cBhvr>
                                        <p:cTn id="124" dur="500"/>
                                        <p:tgtEl>
                                          <p:spTgt spid="7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500"/>
                                        <p:tgtEl>
                                          <p:spTgt spid="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500"/>
                                        <p:tgtEl>
                                          <p:spTgt spid="7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75"/>
                                        </p:tgtEl>
                                        <p:attrNameLst>
                                          <p:attrName>style.visibility</p:attrName>
                                        </p:attrNameLst>
                                      </p:cBhvr>
                                      <p:to>
                                        <p:strVal val="visible"/>
                                      </p:to>
                                    </p:set>
                                    <p:animEffect transition="in" filter="fade">
                                      <p:cBhvr>
                                        <p:cTn id="136" dur="500"/>
                                        <p:tgtEl>
                                          <p:spTgt spid="7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78" grpId="0" animBg="1"/>
      <p:bldP spid="80" grpId="0" animBg="1"/>
      <p:bldP spid="81" grpId="0" animBg="1"/>
      <p:bldP spid="84" grpId="0" animBg="1"/>
      <p:bldP spid="31" grpId="0" animBg="1"/>
      <p:bldP spid="32" grpId="0" animBg="1"/>
      <p:bldP spid="33" grpId="0"/>
      <p:bldP spid="34" grpId="0"/>
      <p:bldP spid="38" grpId="0"/>
      <p:bldP spid="65" grpId="0"/>
      <p:bldP spid="66" grpId="0" animBg="1"/>
      <p:bldP spid="67" grpId="0" animBg="1"/>
      <p:bldP spid="68" grpId="0" animBg="1"/>
      <p:bldP spid="69" grpId="0" animBg="1"/>
      <p:bldP spid="70" grpId="0" animBg="1"/>
      <p:bldP spid="71" grpId="0"/>
      <p:bldP spid="72" grpId="0"/>
      <p:bldP spid="73" grpId="0"/>
      <p:bldP spid="74" grpId="0"/>
      <p:bldP spid="75" grpId="0"/>
      <p:bldP spid="79" grpId="0"/>
      <p:bldP spid="82" grpId="0"/>
      <p:bldP spid="83" grpId="0"/>
      <p:bldP spid="85" grpId="0"/>
      <p:bldP spid="42" grpId="0" animBg="1"/>
      <p:bldP spid="40"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5682" y="859308"/>
            <a:ext cx="8421265" cy="914739"/>
          </a:xfr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buClr>
                <a:schemeClr val="accent1">
                  <a:lumMod val="75000"/>
                </a:schemeClr>
              </a:buClr>
            </a:pPr>
            <a:r>
              <a:rPr lang="en-US" u="sng" dirty="0" smtClean="0"/>
              <a:t>Scaled Drought Condition Index</a:t>
            </a:r>
          </a:p>
          <a:p>
            <a:pPr algn="ctr">
              <a:buClr>
                <a:schemeClr val="accent1">
                  <a:lumMod val="75000"/>
                </a:schemeClr>
              </a:buClr>
            </a:pPr>
            <a:r>
              <a:rPr lang="en-US" dirty="0" smtClean="0"/>
              <a:t>(1/4</a:t>
            </a:r>
            <a:r>
              <a:rPr lang="en-US" dirty="0"/>
              <a:t>) scaled </a:t>
            </a:r>
            <a:r>
              <a:rPr lang="en-US" i="1" dirty="0"/>
              <a:t>LST</a:t>
            </a:r>
            <a:r>
              <a:rPr lang="en-US" dirty="0"/>
              <a:t> + (1/2) scaled </a:t>
            </a:r>
            <a:r>
              <a:rPr lang="en-US" i="1" dirty="0"/>
              <a:t>TRMM</a:t>
            </a:r>
            <a:r>
              <a:rPr lang="en-US" dirty="0"/>
              <a:t> + (1/4) scaled </a:t>
            </a:r>
            <a:r>
              <a:rPr lang="en-US" i="1" dirty="0"/>
              <a:t>VI</a:t>
            </a:r>
            <a:endParaRPr lang="en-US" dirty="0"/>
          </a:p>
          <a:p>
            <a:pPr algn="ctr"/>
            <a:endParaRPr lang="en-US" dirty="0"/>
          </a:p>
          <a:p>
            <a:pPr algn="ctr"/>
            <a:endParaRPr lang="en-US" i="1" dirty="0" smtClean="0"/>
          </a:p>
          <a:p>
            <a:pPr algn="ctr"/>
            <a:endParaRPr lang="en-US" i="1" dirty="0"/>
          </a:p>
          <a:p>
            <a:pPr algn="ctr">
              <a:buClr>
                <a:schemeClr val="accent1">
                  <a:lumMod val="75000"/>
                </a:schemeClr>
              </a:buCl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99736" y="-477470"/>
            <a:ext cx="6733142" cy="1325880"/>
          </a:xfrm>
        </p:spPr>
        <p:txBody>
          <a:bodyPr/>
          <a:lstStyle/>
          <a:p>
            <a:r>
              <a:rPr lang="en-US" dirty="0" smtClean="0"/>
              <a:t>Methodology Formulas</a:t>
            </a:r>
            <a:endParaRPr lang="en-US" dirty="0"/>
          </a:p>
        </p:txBody>
      </p:sp>
      <p:sp>
        <p:nvSpPr>
          <p:cNvPr id="5" name="TextBox 4"/>
          <p:cNvSpPr txBox="1"/>
          <p:nvPr/>
        </p:nvSpPr>
        <p:spPr>
          <a:xfrm>
            <a:off x="783063" y="5462742"/>
            <a:ext cx="7586505" cy="98488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Modified Drought Severity Index</a:t>
            </a:r>
          </a:p>
          <a:p>
            <a:pPr lvl="0" algn="ctr"/>
            <a:r>
              <a:rPr lang="en-US" sz="2000" dirty="0"/>
              <a:t>scaled </a:t>
            </a:r>
            <a:r>
              <a:rPr lang="en-US" sz="2000" i="1" dirty="0"/>
              <a:t>NDVI</a:t>
            </a:r>
            <a:r>
              <a:rPr lang="en-US" sz="2000" dirty="0"/>
              <a:t> + scaled LST + scaled </a:t>
            </a:r>
            <a:r>
              <a:rPr lang="en-US" sz="2000" i="1" dirty="0"/>
              <a:t>MPE</a:t>
            </a:r>
            <a:r>
              <a:rPr lang="en-US" sz="2000" dirty="0"/>
              <a:t> + scaled NLDAS</a:t>
            </a:r>
          </a:p>
          <a:p>
            <a:pPr algn="ctr"/>
            <a:endParaRPr lang="en-US" dirty="0"/>
          </a:p>
        </p:txBody>
      </p:sp>
      <p:sp>
        <p:nvSpPr>
          <p:cNvPr id="6" name="TextBox 5"/>
          <p:cNvSpPr txBox="1"/>
          <p:nvPr/>
        </p:nvSpPr>
        <p:spPr>
          <a:xfrm>
            <a:off x="1029246" y="2202244"/>
            <a:ext cx="7074038" cy="160043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ctr"/>
            <a:r>
              <a:rPr lang="en-US" sz="2000" u="sng" dirty="0"/>
              <a:t>Equations used for Scaling</a:t>
            </a:r>
          </a:p>
          <a:p>
            <a:pPr lvl="0" algn="ctr"/>
            <a:r>
              <a:rPr lang="en-US" sz="2000" i="1" dirty="0"/>
              <a:t>LST</a:t>
            </a:r>
            <a:r>
              <a:rPr lang="en-US" sz="2000" dirty="0"/>
              <a:t>: (</a:t>
            </a:r>
            <a:r>
              <a:rPr lang="en-US" sz="2000" dirty="0" err="1"/>
              <a:t>LST</a:t>
            </a:r>
            <a:r>
              <a:rPr lang="en-US" sz="2000" baseline="-25000" dirty="0" err="1"/>
              <a:t>max</a:t>
            </a:r>
            <a:r>
              <a:rPr lang="en-US" sz="2000" dirty="0"/>
              <a:t> – LST)/(</a:t>
            </a:r>
            <a:r>
              <a:rPr lang="en-US" sz="2000" dirty="0" err="1"/>
              <a:t>LST</a:t>
            </a:r>
            <a:r>
              <a:rPr lang="en-US" sz="2000" baseline="-25000" dirty="0" err="1"/>
              <a:t>max</a:t>
            </a:r>
            <a:r>
              <a:rPr lang="en-US" sz="2000" dirty="0"/>
              <a:t> – </a:t>
            </a:r>
            <a:r>
              <a:rPr lang="en-US" sz="2000" dirty="0" err="1"/>
              <a:t>LST</a:t>
            </a:r>
            <a:r>
              <a:rPr lang="en-US" sz="2000" baseline="-25000" dirty="0" err="1"/>
              <a:t>min</a:t>
            </a:r>
            <a:r>
              <a:rPr lang="en-US" sz="2000" dirty="0"/>
              <a:t>)</a:t>
            </a:r>
          </a:p>
          <a:p>
            <a:pPr lvl="0" algn="ctr"/>
            <a:r>
              <a:rPr lang="en-US" sz="2000" i="1" dirty="0"/>
              <a:t>MPE</a:t>
            </a:r>
            <a:r>
              <a:rPr lang="en-US" sz="2000" dirty="0"/>
              <a:t>: (MPE – </a:t>
            </a:r>
            <a:r>
              <a:rPr lang="en-US" sz="2000" dirty="0" err="1"/>
              <a:t>MPE</a:t>
            </a:r>
            <a:r>
              <a:rPr lang="en-US" sz="2000" baseline="-25000" dirty="0" err="1"/>
              <a:t>min</a:t>
            </a:r>
            <a:r>
              <a:rPr lang="en-US" sz="2000" dirty="0"/>
              <a:t>)/(</a:t>
            </a:r>
            <a:r>
              <a:rPr lang="en-US" sz="2000" dirty="0" err="1"/>
              <a:t>MPE</a:t>
            </a:r>
            <a:r>
              <a:rPr lang="en-US" sz="2000" baseline="-25000" dirty="0" err="1"/>
              <a:t>max</a:t>
            </a:r>
            <a:r>
              <a:rPr lang="en-US" sz="2000" dirty="0"/>
              <a:t> - </a:t>
            </a:r>
            <a:r>
              <a:rPr lang="en-US" sz="2000" dirty="0" err="1"/>
              <a:t>MPE</a:t>
            </a:r>
            <a:r>
              <a:rPr lang="en-US" sz="2000" baseline="-25000" dirty="0" err="1"/>
              <a:t>min</a:t>
            </a:r>
            <a:r>
              <a:rPr lang="en-US" sz="2000" dirty="0"/>
              <a:t>)</a:t>
            </a:r>
          </a:p>
          <a:p>
            <a:pPr lvl="0" algn="ctr"/>
            <a:r>
              <a:rPr lang="en-US" sz="2000" i="1" dirty="0"/>
              <a:t>NDVI</a:t>
            </a:r>
            <a:r>
              <a:rPr lang="en-US" sz="2000" dirty="0"/>
              <a:t>: (NDVI - </a:t>
            </a:r>
            <a:r>
              <a:rPr lang="en-US" sz="2000" dirty="0" err="1"/>
              <a:t>NDVI</a:t>
            </a:r>
            <a:r>
              <a:rPr lang="en-US" sz="2000" baseline="-25000" dirty="0" err="1"/>
              <a:t>min</a:t>
            </a:r>
            <a:r>
              <a:rPr lang="en-US" sz="2000" dirty="0"/>
              <a:t>)/(</a:t>
            </a:r>
            <a:r>
              <a:rPr lang="en-US" sz="2000" dirty="0" err="1"/>
              <a:t>NDVI</a:t>
            </a:r>
            <a:r>
              <a:rPr lang="en-US" sz="2000" baseline="-25000" dirty="0" err="1"/>
              <a:t>max</a:t>
            </a:r>
            <a:r>
              <a:rPr lang="en-US" sz="2000" dirty="0"/>
              <a:t> – </a:t>
            </a:r>
            <a:r>
              <a:rPr lang="en-US" sz="2000" dirty="0" err="1"/>
              <a:t>NDVI</a:t>
            </a:r>
            <a:r>
              <a:rPr lang="en-US" sz="2000" baseline="-25000" dirty="0" err="1"/>
              <a:t>min</a:t>
            </a:r>
            <a:r>
              <a:rPr lang="en-US" sz="2000" dirty="0"/>
              <a:t>)</a:t>
            </a:r>
          </a:p>
          <a:p>
            <a:pPr algn="ctr"/>
            <a:endParaRPr lang="en-US" dirty="0"/>
          </a:p>
        </p:txBody>
      </p:sp>
      <p:sp>
        <p:nvSpPr>
          <p:cNvPr id="7" name="Striped Right Arrow 6"/>
          <p:cNvSpPr/>
          <p:nvPr/>
        </p:nvSpPr>
        <p:spPr>
          <a:xfrm rot="5400000">
            <a:off x="4374006" y="1648614"/>
            <a:ext cx="384517" cy="679245"/>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4353251" y="3706216"/>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9199" y="4291167"/>
            <a:ext cx="7084085" cy="67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lvl="0" algn="ctr"/>
            <a:r>
              <a:rPr lang="en-US" sz="2000" i="1" dirty="0"/>
              <a:t>NLDAS-2:</a:t>
            </a:r>
            <a:r>
              <a:rPr lang="en-US" sz="2000" dirty="0"/>
              <a:t> (NLDAS – </a:t>
            </a:r>
            <a:r>
              <a:rPr lang="en-US" sz="2000" dirty="0" err="1"/>
              <a:t>NLDAS</a:t>
            </a:r>
            <a:r>
              <a:rPr lang="en-US" sz="2000" baseline="-25000" dirty="0" err="1"/>
              <a:t>min</a:t>
            </a:r>
            <a:r>
              <a:rPr lang="en-US" sz="2000" dirty="0"/>
              <a:t>)/(</a:t>
            </a:r>
            <a:r>
              <a:rPr lang="en-US" sz="2000" dirty="0" err="1"/>
              <a:t>NLDAS</a:t>
            </a:r>
            <a:r>
              <a:rPr lang="en-US" sz="2000" baseline="-25000" dirty="0" err="1"/>
              <a:t>max</a:t>
            </a:r>
            <a:r>
              <a:rPr lang="en-US" sz="2000" dirty="0"/>
              <a:t> – </a:t>
            </a:r>
            <a:r>
              <a:rPr lang="en-US" sz="2000" dirty="0" err="1"/>
              <a:t>NLDAS</a:t>
            </a:r>
            <a:r>
              <a:rPr lang="en-US" sz="2000" baseline="-25000" dirty="0" err="1"/>
              <a:t>min</a:t>
            </a:r>
            <a:r>
              <a:rPr lang="en-US" sz="2000" dirty="0"/>
              <a:t>)</a:t>
            </a:r>
          </a:p>
          <a:p>
            <a:pPr algn="ctr"/>
            <a:endParaRPr lang="en-US" dirty="0"/>
          </a:p>
        </p:txBody>
      </p:sp>
      <p:sp>
        <p:nvSpPr>
          <p:cNvPr id="10" name="Striped Right Arrow 9"/>
          <p:cNvSpPr/>
          <p:nvPr/>
        </p:nvSpPr>
        <p:spPr>
          <a:xfrm rot="5400000">
            <a:off x="4363301" y="4841665"/>
            <a:ext cx="426026" cy="679246"/>
          </a:xfrm>
          <a:prstGeom prst="striped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599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Results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pic>
        <p:nvPicPr>
          <p:cNvPr id="7" name="Picture 6"/>
          <p:cNvPicPr>
            <a:picLocks noChangeAspect="1"/>
          </p:cNvPicPr>
          <p:nvPr/>
        </p:nvPicPr>
        <p:blipFill>
          <a:blip r:embed="rId3"/>
          <a:stretch>
            <a:fillRect/>
          </a:stretch>
        </p:blipFill>
        <p:spPr>
          <a:xfrm>
            <a:off x="1753228" y="4281946"/>
            <a:ext cx="5602710" cy="1359526"/>
          </a:xfrm>
          <a:prstGeom prst="rect">
            <a:avLst/>
          </a:prstGeom>
        </p:spPr>
      </p:pic>
    </p:spTree>
    <p:extLst>
      <p:ext uri="{BB962C8B-B14F-4D97-AF65-F5344CB8AC3E}">
        <p14:creationId xmlns:p14="http://schemas.microsoft.com/office/powerpoint/2010/main" val="175605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92106" y="1898800"/>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r>
              <a:rPr lang="en-US" dirty="0" smtClean="0"/>
              <a:t>Expand</a:t>
            </a:r>
          </a:p>
          <a:p>
            <a:pPr marL="342900" indent="-342900">
              <a:buClr>
                <a:schemeClr val="accent1">
                  <a:lumMod val="75000"/>
                </a:schemeClr>
              </a:buClr>
              <a:buFont typeface="Century Gothic" panose="020B0502020202020204" pitchFamily="34" charset="0"/>
              <a:buChar char="►"/>
            </a:pPr>
            <a:endParaRPr lang="en-US" dirty="0" smtClean="0"/>
          </a:p>
        </p:txBody>
      </p:sp>
      <p:sp>
        <p:nvSpPr>
          <p:cNvPr id="3" name="Text Placeholder 2"/>
          <p:cNvSpPr>
            <a:spLocks noGrp="1"/>
          </p:cNvSpPr>
          <p:nvPr>
            <p:ph type="body" sz="quarter" idx="10"/>
          </p:nvPr>
        </p:nvSpPr>
        <p:spPr>
          <a:xfrm>
            <a:off x="592106" y="266108"/>
            <a:ext cx="3566160" cy="1325880"/>
          </a:xfrm>
        </p:spPr>
        <p:txBody>
          <a:bodyPr/>
          <a:lstStyle/>
          <a:p>
            <a:r>
              <a:rPr lang="en-US" dirty="0" smtClean="0"/>
              <a:t>Conclusions </a:t>
            </a:r>
            <a:endParaRPr lang="en-US" dirty="0"/>
          </a:p>
        </p:txBody>
      </p:sp>
      <p:sp>
        <p:nvSpPr>
          <p:cNvPr id="9" name="Text Placeholder 1"/>
          <p:cNvSpPr>
            <a:spLocks noGrp="1"/>
          </p:cNvSpPr>
          <p:nvPr>
            <p:ph type="body" sz="quarter" idx="11"/>
          </p:nvPr>
        </p:nvSpPr>
        <p:spPr>
          <a:xfrm>
            <a:off x="4924659" y="1964115"/>
            <a:ext cx="3766829" cy="4014319"/>
          </a:xfrm>
        </p:spPr>
        <p:txBody>
          <a:bodyPr>
            <a:normAutofit/>
          </a:bodyPr>
          <a:lstStyle/>
          <a:p>
            <a:pPr marL="342900" indent="-342900">
              <a:buClr>
                <a:schemeClr val="accent1">
                  <a:lumMod val="75000"/>
                </a:schemeClr>
              </a:buClr>
              <a:buFont typeface="Century Gothic" panose="020B0502020202020204" pitchFamily="34" charset="0"/>
              <a:buChar char="►"/>
            </a:pPr>
            <a:endParaRPr lang="en-US" dirty="0" smtClean="0"/>
          </a:p>
          <a:p>
            <a:pPr marL="342900" indent="-342900">
              <a:buClr>
                <a:schemeClr val="accent1">
                  <a:lumMod val="75000"/>
                </a:schemeClr>
              </a:buClr>
              <a:buFont typeface="Century Gothic" panose="020B0502020202020204" pitchFamily="34" charset="0"/>
              <a:buChar char="►"/>
            </a:pPr>
            <a:endParaRPr lang="en-US" dirty="0" smtClean="0"/>
          </a:p>
        </p:txBody>
      </p:sp>
    </p:spTree>
    <p:extLst>
      <p:ext uri="{BB962C8B-B14F-4D97-AF65-F5344CB8AC3E}">
        <p14:creationId xmlns:p14="http://schemas.microsoft.com/office/powerpoint/2010/main" val="4017596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3760</TotalTime>
  <Words>2125</Words>
  <Application>Microsoft Office PowerPoint</Application>
  <PresentationFormat>On-screen Show (4:3)</PresentationFormat>
  <Paragraphs>184</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MS PGothic</vt:lpstr>
      <vt:lpstr>Arial</vt:lpstr>
      <vt:lpstr>Calibri</vt:lpstr>
      <vt:lpstr>Century Gothic</vt:lpstr>
      <vt:lpstr>Garamond</vt:lpstr>
      <vt:lpstr>Helvetica Neue</vt:lpstr>
      <vt:lpstr>Questrial</vt:lpstr>
      <vt:lpstr>Times New Roman</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(LARC-E3)[SSAI DEVELOP]</cp:lastModifiedBy>
  <cp:revision>205</cp:revision>
  <dcterms:created xsi:type="dcterms:W3CDTF">2015-05-18T13:26:09Z</dcterms:created>
  <dcterms:modified xsi:type="dcterms:W3CDTF">2015-07-02T15:15:59Z</dcterms:modified>
</cp:coreProperties>
</file>