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shal Arya" initials=""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1E3"/>
    <a:srgbClr val="000000"/>
    <a:srgbClr val="82B9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varScale="1">
        <p:scale>
          <a:sx n="22" d="100"/>
          <a:sy n="22" d="100"/>
        </p:scale>
        <p:origin x="1308" y="108"/>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0-19T13:33:21.124" idx="1">
    <p:pos x="11380" y="2920"/>
    <p:text>I edited this slightly to say at USGS Colorado State University</p:text>
  </p:cm>
  <p:cm authorId="0" dt="2015-10-19T13:33:45.731" idx="2">
    <p:pos x="7216" y="5431"/>
    <p:text>Font should be Garamond</p:text>
  </p:cm>
  <p:cm authorId="0" dt="2015-10-19T13:33:57.499" idx="3">
    <p:pos x="10546" y="5376"/>
    <p:text>font should be Garamond</p:text>
  </p:cm>
  <p:cm authorId="0" dt="2015-10-19T13:35:01.220" idx="4">
    <p:pos x="2880" y="6756"/>
    <p:text>For all workflow boxes, use Garamond font</p:text>
  </p:cm>
  <p:cm authorId="0" dt="2015-10-19T13:35:59.610" idx="5">
    <p:pos x="7536" y="8328"/>
    <p:text>change font size to match the rest</p:text>
  </p:cm>
  <p:cm authorId="0" dt="2015-10-19T13:36:31.494" idx="6">
    <p:pos x="7681" y="10509"/>
    <p:text>try to have 'continuous' on one line so that the s isn't by itself</p:text>
  </p:cm>
  <p:cm authorId="0" dt="2015-10-19T13:36:49.006" idx="7">
    <p:pos x="9668" y="4136"/>
    <p:text>see if you can make this image larger so that it is similar size to OLI</p:text>
  </p:cm>
  <p:cm authorId="0" dt="2015-10-19T13:37:57.718" idx="8">
    <p:pos x="16934" y="11462"/>
    <p:text>legend should be a separate file</p:text>
  </p:cm>
  <p:cm authorId="0" dt="2015-10-19T13:38:12.679" idx="9">
    <p:pos x="16259" y="17862"/>
    <p:text>Garamond font</p:text>
  </p:cm>
  <p:cm authorId="0" dt="2015-10-19T13:38:50.039" idx="10">
    <p:pos x="16704" y="19244"/>
    <p:text>Garamond</p:text>
  </p:cm>
  <p:cm authorId="0" dt="2015-10-19T13:38:57.634" idx="11">
    <p:pos x="16704" y="20330"/>
    <p:text>Garamond</p:text>
  </p:cm>
  <p:cm authorId="0" dt="2015-10-19T13:39:13.115" idx="12">
    <p:pos x="5140" y="22280"/>
    <p:text>edited this for you</p:text>
  </p:cm>
  <p:cm authorId="0" dt="2015-10-19T13:40:02.914" idx="13">
    <p:pos x="14400" y="576"/>
    <p:text>This poster looks great! Well done. I have just made a few minor edits/ suggestions. </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ract info"/>
          <p:cNvSpPr/>
          <p:nvPr userDrawn="1"/>
        </p:nvSpPr>
        <p:spPr>
          <a:xfrm>
            <a:off x="16780043" y="35379524"/>
            <a:ext cx="9966158" cy="738664"/>
          </a:xfrm>
          <a:prstGeom prst="rect">
            <a:avLst/>
          </a:prstGeom>
        </p:spPr>
        <p:txBody>
          <a:bodyPr wrap="square">
            <a:spAutoFit/>
          </a:body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comments" Target="../comments/comment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4384" y="10264395"/>
            <a:ext cx="10058400" cy="7772400"/>
          </a:xfrm>
          <a:prstGeom prst="rect">
            <a:avLst/>
          </a:prstGeom>
          <a:ln>
            <a:solidFill>
              <a:schemeClr val="tx1">
                <a:lumMod val="50000"/>
              </a:schemeClr>
            </a:solidFill>
          </a:ln>
        </p:spPr>
      </p:pic>
      <p:pic>
        <p:nvPicPr>
          <p:cNvPr id="45" name="Picture 44"/>
          <p:cNvPicPr>
            <a:picLocks noChangeAspect="1"/>
          </p:cNvPicPr>
          <p:nvPr/>
        </p:nvPicPr>
        <p:blipFill rotWithShape="1">
          <a:blip r:embed="rId3" cstate="print">
            <a:extLst>
              <a:ext uri="{28A0092B-C50C-407E-A947-70E740481C1C}">
                <a14:useLocalDpi xmlns:a14="http://schemas.microsoft.com/office/drawing/2010/main" val="0"/>
              </a:ext>
            </a:extLst>
          </a:blip>
          <a:srcRect l="24812" r="10856"/>
          <a:stretch/>
        </p:blipFill>
        <p:spPr>
          <a:xfrm>
            <a:off x="18333233" y="18195734"/>
            <a:ext cx="8549640" cy="10176681"/>
          </a:xfrm>
          <a:prstGeom prst="rect">
            <a:avLst/>
          </a:prstGeom>
        </p:spPr>
      </p:pic>
      <p:sp>
        <p:nvSpPr>
          <p:cNvPr id="2" name="Text Placeholder 1"/>
          <p:cNvSpPr>
            <a:spLocks noGrp="1"/>
          </p:cNvSpPr>
          <p:nvPr>
            <p:ph type="body" sz="quarter" idx="13"/>
          </p:nvPr>
        </p:nvSpPr>
        <p:spPr/>
        <p:txBody>
          <a:bodyPr/>
          <a:lstStyle/>
          <a:p>
            <a:r>
              <a:rPr lang="en-US" dirty="0" smtClean="0"/>
              <a:t>USGS at Colorado State University</a:t>
            </a:r>
            <a:endParaRPr lang="en-US" dirty="0"/>
          </a:p>
        </p:txBody>
      </p:sp>
      <p:sp>
        <p:nvSpPr>
          <p:cNvPr id="4" name="Text Placeholder 3"/>
          <p:cNvSpPr>
            <a:spLocks noGrp="1"/>
          </p:cNvSpPr>
          <p:nvPr>
            <p:ph type="body" sz="quarter" idx="11"/>
          </p:nvPr>
        </p:nvSpPr>
        <p:spPr/>
        <p:txBody>
          <a:bodyPr/>
          <a:lstStyle/>
          <a:p>
            <a:pPr>
              <a:spcBef>
                <a:spcPts val="0"/>
              </a:spcBef>
            </a:pPr>
            <a:r>
              <a:rPr lang="en-US" dirty="0" smtClean="0"/>
              <a:t>Mapping Forest Species Composition in the Colorado State Forest </a:t>
            </a:r>
            <a:endParaRPr lang="en-US" dirty="0" smtClean="0"/>
          </a:p>
          <a:p>
            <a:pPr>
              <a:spcBef>
                <a:spcPts val="0"/>
              </a:spcBef>
            </a:pPr>
            <a:r>
              <a:rPr lang="en-US" dirty="0" smtClean="0"/>
              <a:t>using </a:t>
            </a:r>
            <a:r>
              <a:rPr lang="en-US" dirty="0" smtClean="0"/>
              <a:t>Landsat 8 with Integrative Spatial Modeling</a:t>
            </a:r>
            <a:endParaRPr lang="en-US" dirty="0"/>
          </a:p>
        </p:txBody>
      </p:sp>
      <p:sp>
        <p:nvSpPr>
          <p:cNvPr id="5" name="Text Placeholder 4"/>
          <p:cNvSpPr>
            <a:spLocks noGrp="1"/>
          </p:cNvSpPr>
          <p:nvPr>
            <p:ph type="body" sz="quarter" idx="10"/>
          </p:nvPr>
        </p:nvSpPr>
        <p:spPr/>
        <p:txBody>
          <a:bodyPr/>
          <a:lstStyle/>
          <a:p>
            <a:r>
              <a:rPr lang="en-US" dirty="0" smtClean="0"/>
              <a:t>Colorado Agriculture</a:t>
            </a:r>
            <a:endParaRPr lang="en-US" dirty="0"/>
          </a:p>
        </p:txBody>
      </p:sp>
      <p:sp>
        <p:nvSpPr>
          <p:cNvPr id="10" name="Text Placeholder 16"/>
          <p:cNvSpPr txBox="1">
            <a:spLocks/>
          </p:cNvSpPr>
          <p:nvPr/>
        </p:nvSpPr>
        <p:spPr>
          <a:xfrm>
            <a:off x="18288000" y="30549866"/>
            <a:ext cx="8229600" cy="131677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latin typeface="+mj-lt"/>
              </a:rPr>
              <a:t>Colorado State Forest Service (CSFS) and Bioenergy Alliance Network of the Rockies</a:t>
            </a:r>
          </a:p>
        </p:txBody>
      </p:sp>
      <p:sp>
        <p:nvSpPr>
          <p:cNvPr id="11" name="Text Placeholder 16"/>
          <p:cNvSpPr txBox="1">
            <a:spLocks/>
          </p:cNvSpPr>
          <p:nvPr/>
        </p:nvSpPr>
        <p:spPr>
          <a:xfrm>
            <a:off x="18288000" y="32273267"/>
            <a:ext cx="8229600" cy="20424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latin typeface="+mj-lt"/>
              </a:rPr>
              <a:t>Special thanks to our project partners Tony Vorster (BANR, NREL) and John </a:t>
            </a:r>
            <a:r>
              <a:rPr lang="en-US" sz="2400" dirty="0" err="1" smtClean="0">
                <a:latin typeface="+mj-lt"/>
              </a:rPr>
              <a:t>Twitchell</a:t>
            </a:r>
            <a:r>
              <a:rPr lang="en-US" sz="2400" dirty="0" smtClean="0">
                <a:latin typeface="+mj-lt"/>
              </a:rPr>
              <a:t> (Colorado State Forest Service) for their assistance.  We would also like to thank our science advisor Dr. Paul Evangelista (Natural Resource Ecology Lab, CSU) for his continued guidance.</a:t>
            </a:r>
          </a:p>
        </p:txBody>
      </p:sp>
      <p:sp>
        <p:nvSpPr>
          <p:cNvPr id="12" name="Text Placeholder 16"/>
          <p:cNvSpPr txBox="1">
            <a:spLocks/>
          </p:cNvSpPr>
          <p:nvPr/>
        </p:nvSpPr>
        <p:spPr>
          <a:xfrm>
            <a:off x="477143" y="30741953"/>
            <a:ext cx="8229600" cy="189490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Use bullets.</a:t>
            </a:r>
          </a:p>
          <a:p>
            <a:pPr marL="347663" indent="-347663"/>
            <a:r>
              <a:rPr lang="en-US" dirty="0" smtClean="0"/>
              <a:t>Use complete sentences with periods.</a:t>
            </a:r>
          </a:p>
        </p:txBody>
      </p:sp>
      <p:sp>
        <p:nvSpPr>
          <p:cNvPr id="14" name="Text Placeholder 16"/>
          <p:cNvSpPr txBox="1">
            <a:spLocks/>
          </p:cNvSpPr>
          <p:nvPr/>
        </p:nvSpPr>
        <p:spPr>
          <a:xfrm>
            <a:off x="9284174" y="8622231"/>
            <a:ext cx="2170858" cy="73861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latin typeface="+mj-lt"/>
              </a:rPr>
              <a:t>Landsat</a:t>
            </a:r>
            <a:r>
              <a:rPr lang="en-US" dirty="0" smtClean="0"/>
              <a:t> 8 OLI</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Keep this blank for now.</a:t>
            </a:r>
          </a:p>
          <a:p>
            <a:r>
              <a:rPr lang="en-US" dirty="0" smtClean="0"/>
              <a:t>Body text point size should be at least 24.</a:t>
            </a:r>
          </a:p>
          <a:p>
            <a:r>
              <a:rPr lang="en-US" dirty="0" smtClean="0"/>
              <a:t>Caption text point size should be at least 16.</a:t>
            </a:r>
          </a:p>
          <a:p>
            <a:r>
              <a:rPr lang="en-US" dirty="0" smtClean="0"/>
              <a:t>Feel free to rename, move, and resize sections as needed.</a:t>
            </a:r>
          </a:p>
        </p:txBody>
      </p:sp>
      <p:sp>
        <p:nvSpPr>
          <p:cNvPr id="15" name="Text Placeholder 16"/>
          <p:cNvSpPr txBox="1">
            <a:spLocks/>
          </p:cNvSpPr>
          <p:nvPr/>
        </p:nvSpPr>
        <p:spPr>
          <a:xfrm>
            <a:off x="18288000" y="6036340"/>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Employ a novel regression tree model to identify the location and extent of tree species composition within the Colorado State Forest </a:t>
            </a:r>
          </a:p>
          <a:p>
            <a:pPr marL="347663" indent="-347663"/>
            <a:r>
              <a:rPr lang="en-US" dirty="0" smtClean="0"/>
              <a:t>Validate the location of tree species using high-resolution NAIP imagery</a:t>
            </a:r>
            <a:endParaRPr lang="en-US" dirty="0"/>
          </a:p>
          <a:p>
            <a:pPr marL="347663" indent="-347663"/>
            <a:r>
              <a:rPr lang="en-US" dirty="0" smtClean="0"/>
              <a:t>Create accurate species composition maps for the use of our project partners</a:t>
            </a:r>
          </a:p>
        </p:txBody>
      </p:sp>
      <p:sp>
        <p:nvSpPr>
          <p:cNvPr id="16" name="TextBox 15"/>
          <p:cNvSpPr txBox="1"/>
          <p:nvPr/>
        </p:nvSpPr>
        <p:spPr>
          <a:xfrm>
            <a:off x="914400" y="5082084"/>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25652" y="510524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399" y="9426208"/>
            <a:ext cx="4994045" cy="778753"/>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25652" y="943552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9634061" y="510524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8" name="TextBox 27"/>
          <p:cNvSpPr txBox="1"/>
          <p:nvPr/>
        </p:nvSpPr>
        <p:spPr>
          <a:xfrm>
            <a:off x="914399" y="29235196"/>
            <a:ext cx="520065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31481924"/>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288000" y="2946043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10220907" y="29327708"/>
            <a:ext cx="455671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Brian Woodward (Project Lead), Eric Rounds, Sarah Carroll, and Nicholas Kotlinski</a:t>
            </a:r>
          </a:p>
          <a:p>
            <a:r>
              <a:rPr lang="en-US" sz="2400" dirty="0" smtClean="0"/>
              <a:t>NASA DEVELOP National Program at USGS Colorado State University </a:t>
            </a:r>
            <a:endParaRPr lang="en-US" sz="2400" dirty="0"/>
          </a:p>
        </p:txBody>
      </p:sp>
      <p:pic>
        <p:nvPicPr>
          <p:cNvPr id="1026" name="Picture 2" descr="03 Landsat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522" y="6659251"/>
            <a:ext cx="2170858" cy="177212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12 SRT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3437" y="6566419"/>
            <a:ext cx="1724025" cy="1905000"/>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Placeholder 16"/>
          <p:cNvSpPr txBox="1">
            <a:spLocks/>
          </p:cNvSpPr>
          <p:nvPr/>
        </p:nvSpPr>
        <p:spPr>
          <a:xfrm>
            <a:off x="13004122" y="8533759"/>
            <a:ext cx="3737113" cy="73861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Shuttle Radar Topography Mission (</a:t>
            </a:r>
            <a:r>
              <a:rPr lang="en-US" dirty="0" smtClean="0">
                <a:latin typeface="+mj-lt"/>
              </a:rPr>
              <a:t>SRTM</a:t>
            </a:r>
            <a:r>
              <a:rPr lang="en-US" dirty="0" smtClean="0"/>
              <a:t>)</a:t>
            </a:r>
          </a:p>
          <a:p>
            <a:endParaRPr lang="en-US" dirty="0" smtClean="0"/>
          </a:p>
          <a:p>
            <a:endParaRPr lang="en-US" dirty="0" smtClean="0"/>
          </a:p>
        </p:txBody>
      </p:sp>
      <p:sp>
        <p:nvSpPr>
          <p:cNvPr id="35" name="Rounded Rectangle 34"/>
          <p:cNvSpPr/>
          <p:nvPr/>
        </p:nvSpPr>
        <p:spPr>
          <a:xfrm>
            <a:off x="5307993" y="16781173"/>
            <a:ext cx="3362564" cy="2207015"/>
          </a:xfrm>
          <a:prstGeom prst="round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00"/>
                </a:solidFill>
                <a:latin typeface="+mj-lt"/>
              </a:rPr>
              <a:t>Step 2</a:t>
            </a:r>
            <a:r>
              <a:rPr lang="en-US" sz="2400" dirty="0" smtClean="0">
                <a:solidFill>
                  <a:srgbClr val="000000"/>
                </a:solidFill>
                <a:latin typeface="+mj-lt"/>
              </a:rPr>
              <a:t>: Regression model (SVM) of study areas</a:t>
            </a:r>
          </a:p>
          <a:p>
            <a:pPr algn="ctr"/>
            <a:r>
              <a:rPr lang="en-US" sz="2400" dirty="0" smtClean="0">
                <a:solidFill>
                  <a:srgbClr val="000000"/>
                </a:solidFill>
                <a:latin typeface="+mj-lt"/>
              </a:rPr>
              <a:t> with Continuous Response </a:t>
            </a:r>
            <a:endParaRPr lang="en-US" sz="2400" dirty="0">
              <a:solidFill>
                <a:srgbClr val="000000"/>
              </a:solidFill>
              <a:latin typeface="+mj-lt"/>
            </a:endParaRPr>
          </a:p>
        </p:txBody>
      </p:sp>
      <p:sp>
        <p:nvSpPr>
          <p:cNvPr id="36" name="Rounded Rectangle 35"/>
          <p:cNvSpPr/>
          <p:nvPr/>
        </p:nvSpPr>
        <p:spPr>
          <a:xfrm>
            <a:off x="5285180" y="13163884"/>
            <a:ext cx="3234254" cy="2538857"/>
          </a:xfrm>
          <a:prstGeom prst="roundRect">
            <a:avLst/>
          </a:prstGeom>
          <a:solidFill>
            <a:srgbClr val="82B967">
              <a:alpha val="6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00"/>
                </a:solidFill>
                <a:latin typeface="+mj-lt"/>
                <a:cs typeface="Arial" panose="020B0604020202020204" pitchFamily="34" charset="0"/>
              </a:rPr>
              <a:t>Step 1</a:t>
            </a:r>
            <a:r>
              <a:rPr lang="en-US" sz="2400" dirty="0" smtClean="0">
                <a:solidFill>
                  <a:srgbClr val="000000"/>
                </a:solidFill>
                <a:latin typeface="+mj-lt"/>
                <a:cs typeface="Arial" panose="020B0604020202020204" pitchFamily="34" charset="0"/>
              </a:rPr>
              <a:t>:  Model (GLM) </a:t>
            </a:r>
            <a:r>
              <a:rPr lang="en-US" sz="2400" dirty="0">
                <a:solidFill>
                  <a:srgbClr val="000000"/>
                </a:solidFill>
                <a:latin typeface="+mj-lt"/>
                <a:cs typeface="Arial" panose="020B0604020202020204" pitchFamily="34" charset="0"/>
              </a:rPr>
              <a:t>b</a:t>
            </a:r>
            <a:r>
              <a:rPr lang="en-US" sz="2400" dirty="0" smtClean="0">
                <a:solidFill>
                  <a:srgbClr val="000000"/>
                </a:solidFill>
                <a:latin typeface="+mj-lt"/>
                <a:cs typeface="Arial" panose="020B0604020202020204" pitchFamily="34" charset="0"/>
              </a:rPr>
              <a:t>inary classification of study area for tree species</a:t>
            </a:r>
          </a:p>
          <a:p>
            <a:pPr algn="ctr"/>
            <a:r>
              <a:rPr lang="en-US" sz="2400" dirty="0" smtClean="0">
                <a:solidFill>
                  <a:srgbClr val="000000"/>
                </a:solidFill>
                <a:latin typeface="+mj-lt"/>
                <a:cs typeface="Arial" panose="020B0604020202020204" pitchFamily="34" charset="0"/>
              </a:rPr>
              <a:t>Presence = 1 </a:t>
            </a:r>
          </a:p>
          <a:p>
            <a:pPr algn="ctr"/>
            <a:r>
              <a:rPr lang="en-US" sz="2400" dirty="0" smtClean="0">
                <a:solidFill>
                  <a:srgbClr val="000000"/>
                </a:solidFill>
                <a:latin typeface="+mj-lt"/>
                <a:cs typeface="Arial" panose="020B0604020202020204" pitchFamily="34" charset="0"/>
              </a:rPr>
              <a:t>Absence = 0</a:t>
            </a:r>
            <a:endParaRPr lang="en-US" sz="2400" dirty="0">
              <a:solidFill>
                <a:srgbClr val="000000"/>
              </a:solidFill>
              <a:latin typeface="+mj-lt"/>
              <a:cs typeface="Arial" panose="020B0604020202020204" pitchFamily="34" charset="0"/>
            </a:endParaRPr>
          </a:p>
        </p:txBody>
      </p:sp>
      <p:sp>
        <p:nvSpPr>
          <p:cNvPr id="38" name="Rounded Rectangle 37"/>
          <p:cNvSpPr/>
          <p:nvPr/>
        </p:nvSpPr>
        <p:spPr>
          <a:xfrm>
            <a:off x="12870438" y="13226114"/>
            <a:ext cx="3665837" cy="2503910"/>
          </a:xfrm>
          <a:prstGeom prst="roundRect">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00"/>
                </a:solidFill>
                <a:latin typeface="+mj-lt"/>
              </a:rPr>
              <a:t>Combine</a:t>
            </a:r>
            <a:r>
              <a:rPr lang="en-US" sz="2400" dirty="0" smtClean="0">
                <a:solidFill>
                  <a:srgbClr val="000000"/>
                </a:solidFill>
                <a:latin typeface="+mj-lt"/>
              </a:rPr>
              <a:t> binary map with continuous map</a:t>
            </a:r>
          </a:p>
          <a:p>
            <a:pPr algn="ctr"/>
            <a:r>
              <a:rPr lang="en-US" sz="2400" dirty="0" smtClean="0">
                <a:solidFill>
                  <a:srgbClr val="000000"/>
                </a:solidFill>
                <a:latin typeface="+mj-lt"/>
              </a:rPr>
              <a:t>For pixels with a value of 1 , exclude 0 (absence) data</a:t>
            </a:r>
          </a:p>
          <a:p>
            <a:pPr algn="ctr"/>
            <a:r>
              <a:rPr lang="en-US" sz="2400" dirty="0" smtClean="0">
                <a:solidFill>
                  <a:srgbClr val="000000"/>
                </a:solidFill>
                <a:latin typeface="+mj-lt"/>
              </a:rPr>
              <a:t>(presence)  </a:t>
            </a:r>
            <a:endParaRPr lang="en-US" sz="2400" dirty="0">
              <a:solidFill>
                <a:srgbClr val="000000"/>
              </a:solidFill>
              <a:latin typeface="+mj-lt"/>
            </a:endParaRPr>
          </a:p>
        </p:txBody>
      </p:sp>
      <p:sp>
        <p:nvSpPr>
          <p:cNvPr id="52" name="Oval 51"/>
          <p:cNvSpPr/>
          <p:nvPr/>
        </p:nvSpPr>
        <p:spPr>
          <a:xfrm>
            <a:off x="9494442" y="13220116"/>
            <a:ext cx="2468880" cy="2468880"/>
          </a:xfrm>
          <a:prstGeom prst="ellipse">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rgbClr val="000000"/>
              </a:solidFill>
              <a:latin typeface="+mj-lt"/>
            </a:endParaRPr>
          </a:p>
          <a:p>
            <a:pPr algn="ctr"/>
            <a:r>
              <a:rPr lang="en-US" sz="2100" b="1" dirty="0" smtClean="0">
                <a:solidFill>
                  <a:srgbClr val="000000"/>
                </a:solidFill>
                <a:latin typeface="+mj-lt"/>
              </a:rPr>
              <a:t>Outpu</a:t>
            </a:r>
            <a:r>
              <a:rPr lang="en-US" sz="2100" dirty="0" smtClean="0">
                <a:solidFill>
                  <a:srgbClr val="000000"/>
                </a:solidFill>
                <a:latin typeface="+mj-lt"/>
              </a:rPr>
              <a:t>t = BIN</a:t>
            </a:r>
          </a:p>
          <a:p>
            <a:pPr algn="ctr"/>
            <a:r>
              <a:rPr lang="en-US" sz="2100" dirty="0" smtClean="0">
                <a:solidFill>
                  <a:srgbClr val="000000"/>
                </a:solidFill>
                <a:latin typeface="+mj-lt"/>
              </a:rPr>
              <a:t>(Binary map of study area)</a:t>
            </a:r>
          </a:p>
          <a:p>
            <a:pPr algn="ctr"/>
            <a:endParaRPr lang="en-US" sz="2400" dirty="0">
              <a:latin typeface="+mj-lt"/>
            </a:endParaRPr>
          </a:p>
        </p:txBody>
      </p:sp>
      <p:sp>
        <p:nvSpPr>
          <p:cNvPr id="53" name="Oval 52"/>
          <p:cNvSpPr/>
          <p:nvPr/>
        </p:nvSpPr>
        <p:spPr>
          <a:xfrm>
            <a:off x="1566901" y="13305337"/>
            <a:ext cx="2498514" cy="2289672"/>
          </a:xfrm>
          <a:prstGeom prst="ellipse">
            <a:avLst/>
          </a:prstGeom>
          <a:solidFill>
            <a:srgbClr val="00B0F0">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mj-lt"/>
              </a:rPr>
              <a:t>Input</a:t>
            </a:r>
            <a:r>
              <a:rPr lang="en-US" sz="2400" dirty="0">
                <a:solidFill>
                  <a:srgbClr val="000000"/>
                </a:solidFill>
                <a:latin typeface="+mj-lt"/>
              </a:rPr>
              <a:t> Reference Data for target Species</a:t>
            </a:r>
          </a:p>
          <a:p>
            <a:pPr algn="ctr"/>
            <a:endParaRPr lang="en-US" sz="2400" dirty="0">
              <a:latin typeface="+mj-lt"/>
            </a:endParaRPr>
          </a:p>
        </p:txBody>
      </p:sp>
      <p:sp>
        <p:nvSpPr>
          <p:cNvPr id="60" name="Oval 59"/>
          <p:cNvSpPr/>
          <p:nvPr/>
        </p:nvSpPr>
        <p:spPr>
          <a:xfrm>
            <a:off x="13266371" y="16835553"/>
            <a:ext cx="3269904" cy="3246222"/>
          </a:xfrm>
          <a:prstGeom prst="ellipse">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mj-lt"/>
                <a:cs typeface="Arial" panose="020B0604020202020204" pitchFamily="34" charset="0"/>
              </a:rPr>
              <a:t>Final Output</a:t>
            </a:r>
            <a:r>
              <a:rPr lang="en-US" sz="2400" dirty="0">
                <a:solidFill>
                  <a:srgbClr val="000000"/>
                </a:solidFill>
                <a:latin typeface="+mj-lt"/>
                <a:cs typeface="Arial" panose="020B0604020202020204" pitchFamily="34" charset="0"/>
              </a:rPr>
              <a:t>: Continuous Map of State Forest for </a:t>
            </a:r>
            <a:r>
              <a:rPr lang="en-US" sz="2400" dirty="0" smtClean="0">
                <a:solidFill>
                  <a:srgbClr val="000000"/>
                </a:solidFill>
                <a:latin typeface="+mj-lt"/>
                <a:cs typeface="Arial" panose="020B0604020202020204" pitchFamily="34" charset="0"/>
              </a:rPr>
              <a:t>each target </a:t>
            </a:r>
            <a:r>
              <a:rPr lang="en-US" sz="2400" dirty="0">
                <a:solidFill>
                  <a:srgbClr val="000000"/>
                </a:solidFill>
                <a:latin typeface="+mj-lt"/>
                <a:cs typeface="Arial" panose="020B0604020202020204" pitchFamily="34" charset="0"/>
              </a:rPr>
              <a:t>species </a:t>
            </a:r>
          </a:p>
        </p:txBody>
      </p:sp>
      <p:sp>
        <p:nvSpPr>
          <p:cNvPr id="61" name="Oval 60"/>
          <p:cNvSpPr/>
          <p:nvPr/>
        </p:nvSpPr>
        <p:spPr>
          <a:xfrm>
            <a:off x="9634061" y="16682678"/>
            <a:ext cx="2560320" cy="2560320"/>
          </a:xfrm>
          <a:prstGeom prst="ellipse">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mj-lt"/>
              </a:rPr>
              <a:t>Output</a:t>
            </a:r>
            <a:r>
              <a:rPr lang="en-US" sz="2400" dirty="0">
                <a:solidFill>
                  <a:srgbClr val="000000"/>
                </a:solidFill>
                <a:latin typeface="+mj-lt"/>
              </a:rPr>
              <a:t>= CON</a:t>
            </a:r>
          </a:p>
          <a:p>
            <a:pPr algn="ctr"/>
            <a:r>
              <a:rPr lang="en-US" sz="2400" dirty="0">
                <a:solidFill>
                  <a:srgbClr val="000000"/>
                </a:solidFill>
                <a:latin typeface="+mj-lt"/>
              </a:rPr>
              <a:t>Continuous Map of Study Area</a:t>
            </a:r>
          </a:p>
          <a:p>
            <a:pPr algn="ctr"/>
            <a:endParaRPr lang="en-US" sz="2400" dirty="0">
              <a:latin typeface="+mj-lt"/>
            </a:endParaRPr>
          </a:p>
        </p:txBody>
      </p:sp>
      <p:sp>
        <p:nvSpPr>
          <p:cNvPr id="63" name="Right Arrow 62"/>
          <p:cNvSpPr/>
          <p:nvPr/>
        </p:nvSpPr>
        <p:spPr>
          <a:xfrm>
            <a:off x="8552872" y="14195400"/>
            <a:ext cx="941570" cy="465658"/>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9339" y="30231895"/>
            <a:ext cx="8075730" cy="3770653"/>
          </a:xfrm>
          <a:prstGeom prst="rect">
            <a:avLst/>
          </a:prstGeom>
        </p:spPr>
      </p:pic>
      <p:sp>
        <p:nvSpPr>
          <p:cNvPr id="59" name="Rounded Rectangle 58"/>
          <p:cNvSpPr/>
          <p:nvPr/>
        </p:nvSpPr>
        <p:spPr>
          <a:xfrm>
            <a:off x="370501" y="10725448"/>
            <a:ext cx="4201499" cy="195353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00"/>
                </a:solidFill>
                <a:latin typeface="+mj-lt"/>
              </a:rPr>
              <a:t>Reference data: </a:t>
            </a:r>
            <a:r>
              <a:rPr lang="en-US" sz="2400" dirty="0">
                <a:solidFill>
                  <a:srgbClr val="000000"/>
                </a:solidFill>
                <a:latin typeface="+mj-lt"/>
              </a:rPr>
              <a:t>c</a:t>
            </a:r>
            <a:r>
              <a:rPr lang="en-US" sz="2400" dirty="0" smtClean="0">
                <a:solidFill>
                  <a:srgbClr val="000000"/>
                </a:solidFill>
                <a:latin typeface="+mj-lt"/>
              </a:rPr>
              <a:t>alculate percent canopy cover by species from index of basal area from raw plot data </a:t>
            </a:r>
          </a:p>
        </p:txBody>
      </p:sp>
      <p:sp>
        <p:nvSpPr>
          <p:cNvPr id="67" name="Rounded Rectangle 66"/>
          <p:cNvSpPr/>
          <p:nvPr/>
        </p:nvSpPr>
        <p:spPr>
          <a:xfrm>
            <a:off x="5115899" y="10696698"/>
            <a:ext cx="4206240" cy="195681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00"/>
                </a:solidFill>
                <a:latin typeface="+mj-lt"/>
              </a:rPr>
              <a:t>Imagery:  create a 29 band composite image from 3 Landsat 8 scenes,  DEM, and NAIP imagery</a:t>
            </a:r>
          </a:p>
        </p:txBody>
      </p:sp>
      <p:sp>
        <p:nvSpPr>
          <p:cNvPr id="68" name="Right Arrow 67"/>
          <p:cNvSpPr/>
          <p:nvPr/>
        </p:nvSpPr>
        <p:spPr>
          <a:xfrm>
            <a:off x="8697925" y="17738534"/>
            <a:ext cx="936136" cy="4572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Arrow 68"/>
          <p:cNvSpPr/>
          <p:nvPr/>
        </p:nvSpPr>
        <p:spPr>
          <a:xfrm rot="5400000">
            <a:off x="2307522" y="15896217"/>
            <a:ext cx="1059615" cy="4572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Arrow 69"/>
          <p:cNvSpPr/>
          <p:nvPr/>
        </p:nvSpPr>
        <p:spPr>
          <a:xfrm>
            <a:off x="4116902" y="14188896"/>
            <a:ext cx="1186787" cy="4572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503830" y="16654624"/>
            <a:ext cx="2624655" cy="2460114"/>
          </a:xfrm>
          <a:prstGeom prst="ellipse">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rgbClr val="000000"/>
              </a:solidFill>
              <a:latin typeface="+mj-lt"/>
            </a:endParaRPr>
          </a:p>
          <a:p>
            <a:pPr algn="ctr"/>
            <a:r>
              <a:rPr lang="en-US" sz="2400" b="1" dirty="0" smtClean="0">
                <a:solidFill>
                  <a:srgbClr val="000000"/>
                </a:solidFill>
                <a:latin typeface="+mj-lt"/>
              </a:rPr>
              <a:t>Outpu</a:t>
            </a:r>
            <a:r>
              <a:rPr lang="en-US" sz="2400" dirty="0" smtClean="0">
                <a:solidFill>
                  <a:srgbClr val="000000"/>
                </a:solidFill>
                <a:latin typeface="+mj-lt"/>
              </a:rPr>
              <a:t>t = Presence Data Only</a:t>
            </a:r>
          </a:p>
          <a:p>
            <a:pPr algn="ctr"/>
            <a:endParaRPr lang="en-US" sz="2400" dirty="0">
              <a:latin typeface="+mj-lt"/>
            </a:endParaRPr>
          </a:p>
        </p:txBody>
      </p:sp>
      <p:sp>
        <p:nvSpPr>
          <p:cNvPr id="54" name="Right Arrow 53"/>
          <p:cNvSpPr/>
          <p:nvPr/>
        </p:nvSpPr>
        <p:spPr>
          <a:xfrm>
            <a:off x="4135413" y="17619504"/>
            <a:ext cx="1168276" cy="4572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p:cNvSpPr/>
          <p:nvPr/>
        </p:nvSpPr>
        <p:spPr>
          <a:xfrm flipV="1">
            <a:off x="11963322" y="14293541"/>
            <a:ext cx="898137" cy="392689"/>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rot="5400000">
            <a:off x="14362789" y="16059123"/>
            <a:ext cx="1081530" cy="4572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8931260" flipV="1">
            <a:off x="11521144" y="16159067"/>
            <a:ext cx="1888505" cy="4572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7" cstate="print">
            <a:extLst>
              <a:ext uri="{28A0092B-C50C-407E-A947-70E740481C1C}">
                <a14:useLocalDpi xmlns:a14="http://schemas.microsoft.com/office/drawing/2010/main" val="0"/>
              </a:ext>
            </a:extLst>
          </a:blip>
          <a:srcRect l="19613" r="19724" b="5017"/>
          <a:stretch/>
        </p:blipFill>
        <p:spPr>
          <a:xfrm>
            <a:off x="547534" y="20064279"/>
            <a:ext cx="6325566" cy="7985713"/>
          </a:xfrm>
          <a:prstGeom prst="rect">
            <a:avLst/>
          </a:prstGeom>
        </p:spPr>
      </p:pic>
      <p:pic>
        <p:nvPicPr>
          <p:cNvPr id="42" name="Picture 41"/>
          <p:cNvPicPr>
            <a:picLocks noChangeAspect="1"/>
          </p:cNvPicPr>
          <p:nvPr/>
        </p:nvPicPr>
        <p:blipFill rotWithShape="1">
          <a:blip r:embed="rId8" cstate="print">
            <a:extLst>
              <a:ext uri="{28A0092B-C50C-407E-A947-70E740481C1C}">
                <a14:useLocalDpi xmlns:a14="http://schemas.microsoft.com/office/drawing/2010/main" val="0"/>
              </a:ext>
            </a:extLst>
          </a:blip>
          <a:srcRect l="21076" r="22722"/>
          <a:stretch/>
        </p:blipFill>
        <p:spPr>
          <a:xfrm>
            <a:off x="6682600" y="20166383"/>
            <a:ext cx="6131022" cy="8353412"/>
          </a:xfrm>
          <a:prstGeom prst="rect">
            <a:avLst/>
          </a:prstGeom>
        </p:spPr>
      </p:pic>
      <p:sp>
        <p:nvSpPr>
          <p:cNvPr id="43" name="TextBox 42"/>
          <p:cNvSpPr txBox="1"/>
          <p:nvPr/>
        </p:nvSpPr>
        <p:spPr>
          <a:xfrm>
            <a:off x="477143" y="28108526"/>
            <a:ext cx="14418531" cy="276999"/>
          </a:xfrm>
          <a:prstGeom prst="rect">
            <a:avLst/>
          </a:prstGeom>
          <a:noFill/>
        </p:spPr>
        <p:txBody>
          <a:bodyPr wrap="square" rtlCol="0">
            <a:spAutoFit/>
          </a:bodyPr>
          <a:lstStyle/>
          <a:p>
            <a:endParaRPr lang="en-US" sz="1200" dirty="0"/>
          </a:p>
        </p:txBody>
      </p:sp>
      <p:sp>
        <p:nvSpPr>
          <p:cNvPr id="44" name="TextBox 43"/>
          <p:cNvSpPr txBox="1"/>
          <p:nvPr/>
        </p:nvSpPr>
        <p:spPr>
          <a:xfrm>
            <a:off x="370501" y="28356046"/>
            <a:ext cx="25440382" cy="830997"/>
          </a:xfrm>
          <a:prstGeom prst="rect">
            <a:avLst/>
          </a:prstGeom>
          <a:noFill/>
        </p:spPr>
        <p:txBody>
          <a:bodyPr wrap="square" rtlCol="0">
            <a:spAutoFit/>
          </a:bodyPr>
          <a:lstStyle/>
          <a:p>
            <a:r>
              <a:rPr lang="en-US" sz="2400" dirty="0" smtClean="0">
                <a:latin typeface="+mj-lt"/>
              </a:rPr>
              <a:t>         Step 1: Spruce binary (BIN) output 	               Step 2: Spruce continuous (CON) output       	 Combination of CON                                       Final Map: All Species 			             		</a:t>
            </a:r>
            <a:r>
              <a:rPr lang="en-US" sz="2400" dirty="0">
                <a:latin typeface="+mj-lt"/>
              </a:rPr>
              <a:t> </a:t>
            </a:r>
            <a:r>
              <a:rPr lang="en-US" sz="2400" dirty="0" smtClean="0">
                <a:latin typeface="+mj-lt"/>
              </a:rPr>
              <a:t>        &amp; BIN outputs</a:t>
            </a:r>
            <a:endParaRPr lang="en-US" sz="2400" dirty="0">
              <a:latin typeface="+mj-lt"/>
            </a:endParaRPr>
          </a:p>
        </p:txBody>
      </p:sp>
      <p:sp>
        <p:nvSpPr>
          <p:cNvPr id="46" name="TextBox 45"/>
          <p:cNvSpPr txBox="1"/>
          <p:nvPr/>
        </p:nvSpPr>
        <p:spPr>
          <a:xfrm>
            <a:off x="10908845" y="10204962"/>
            <a:ext cx="4223310" cy="2377574"/>
          </a:xfrm>
          <a:prstGeom prst="rect">
            <a:avLst/>
          </a:prstGeom>
          <a:noFill/>
          <a:ln>
            <a:solidFill>
              <a:srgbClr val="000000"/>
            </a:solidFill>
          </a:ln>
        </p:spPr>
        <p:txBody>
          <a:bodyPr wrap="square" rtlCol="0">
            <a:spAutoFit/>
          </a:bodyPr>
          <a:lstStyle/>
          <a:p>
            <a:pPr>
              <a:lnSpc>
                <a:spcPct val="150000"/>
              </a:lnSpc>
            </a:pPr>
            <a:r>
              <a:rPr lang="en-US" sz="2700" dirty="0" smtClean="0"/>
              <a:t>             </a:t>
            </a:r>
            <a:r>
              <a:rPr lang="en-US" sz="2400" dirty="0" smtClean="0">
                <a:latin typeface="+mj-lt"/>
              </a:rPr>
              <a:t>Preprocessing</a:t>
            </a:r>
          </a:p>
          <a:p>
            <a:pPr>
              <a:lnSpc>
                <a:spcPct val="150000"/>
              </a:lnSpc>
            </a:pPr>
            <a:r>
              <a:rPr lang="en-US" sz="2400" dirty="0" smtClean="0">
                <a:latin typeface="+mj-lt"/>
              </a:rPr>
              <a:t>             Model Processes</a:t>
            </a:r>
            <a:br>
              <a:rPr lang="en-US" sz="2400" dirty="0" smtClean="0">
                <a:latin typeface="+mj-lt"/>
              </a:rPr>
            </a:br>
            <a:r>
              <a:rPr lang="en-US" sz="2400" dirty="0" smtClean="0">
                <a:latin typeface="+mj-lt"/>
              </a:rPr>
              <a:t>             Inputs</a:t>
            </a:r>
          </a:p>
          <a:p>
            <a:pPr>
              <a:lnSpc>
                <a:spcPct val="150000"/>
              </a:lnSpc>
            </a:pPr>
            <a:r>
              <a:rPr lang="en-US" sz="2400" dirty="0" smtClean="0">
                <a:latin typeface="+mj-lt"/>
              </a:rPr>
              <a:t>             Outputs</a:t>
            </a:r>
          </a:p>
        </p:txBody>
      </p:sp>
      <p:sp>
        <p:nvSpPr>
          <p:cNvPr id="47" name="Rounded Rectangle 46"/>
          <p:cNvSpPr/>
          <p:nvPr/>
        </p:nvSpPr>
        <p:spPr>
          <a:xfrm>
            <a:off x="11013084" y="10406507"/>
            <a:ext cx="731520" cy="36576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11013084" y="10938348"/>
            <a:ext cx="731520" cy="3657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1104898" y="11379551"/>
            <a:ext cx="548640" cy="548640"/>
          </a:xfrm>
          <a:prstGeom prst="ellipse">
            <a:avLst/>
          </a:prstGeom>
          <a:solidFill>
            <a:srgbClr val="35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104898" y="11990800"/>
            <a:ext cx="548640" cy="5486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Elbow Connector 49"/>
          <p:cNvCxnSpPr>
            <a:stCxn id="59" idx="2"/>
            <a:endCxn id="53" idx="0"/>
          </p:cNvCxnSpPr>
          <p:nvPr/>
        </p:nvCxnSpPr>
        <p:spPr>
          <a:xfrm rot="16200000" flipH="1">
            <a:off x="2330529" y="12819708"/>
            <a:ext cx="626350" cy="3449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7" idx="2"/>
          </p:cNvCxnSpPr>
          <p:nvPr/>
        </p:nvCxnSpPr>
        <p:spPr>
          <a:xfrm rot="5400000">
            <a:off x="4848265" y="10621406"/>
            <a:ext cx="338647" cy="440286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165993" y="34002548"/>
            <a:ext cx="8059076" cy="830997"/>
          </a:xfrm>
          <a:prstGeom prst="rect">
            <a:avLst/>
          </a:prstGeom>
          <a:noFill/>
        </p:spPr>
        <p:txBody>
          <a:bodyPr wrap="square" rtlCol="0">
            <a:spAutoFit/>
          </a:bodyPr>
          <a:lstStyle/>
          <a:p>
            <a:r>
              <a:rPr lang="en-US" sz="2400" dirty="0" smtClean="0">
                <a:latin typeface="+mj-lt"/>
              </a:rPr>
              <a:t>(Left to Right): Brian Woodward, Sarah Carroll, Eric Rounds, and Nicholas Kotlinski</a:t>
            </a:r>
            <a:endParaRPr lang="en-US" sz="2400" dirty="0">
              <a:latin typeface="+mj-lt"/>
            </a:endParaRPr>
          </a:p>
        </p:txBody>
      </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59593" t="65732"/>
          <a:stretch/>
        </p:blipFill>
        <p:spPr>
          <a:xfrm>
            <a:off x="23069072" y="15373328"/>
            <a:ext cx="4064306" cy="2663467"/>
          </a:xfrm>
          <a:prstGeom prst="rect">
            <a:avLst/>
          </a:prstGeom>
        </p:spPr>
      </p:pic>
      <p:sp>
        <p:nvSpPr>
          <p:cNvPr id="27" name="TextBox 26"/>
          <p:cNvSpPr txBox="1"/>
          <p:nvPr/>
        </p:nvSpPr>
        <p:spPr>
          <a:xfrm>
            <a:off x="1158101" y="19638476"/>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pic>
        <p:nvPicPr>
          <p:cNvPr id="41" name="Picture 4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517" b="89980" l="21678" r="74267"/>
                    </a14:imgEffect>
                  </a14:imgLayer>
                </a14:imgProps>
              </a:ext>
              <a:ext uri="{28A0092B-C50C-407E-A947-70E740481C1C}">
                <a14:useLocalDpi xmlns:a14="http://schemas.microsoft.com/office/drawing/2010/main" val="0"/>
              </a:ext>
            </a:extLst>
          </a:blip>
          <a:srcRect l="21637" r="24167"/>
          <a:stretch/>
        </p:blipFill>
        <p:spPr>
          <a:xfrm>
            <a:off x="12303879" y="19808983"/>
            <a:ext cx="6194971" cy="8753155"/>
          </a:xfrm>
          <a:prstGeom prst="rect">
            <a:avLst/>
          </a:prstGeom>
        </p:spPr>
      </p:pic>
    </p:spTree>
    <p:extLst>
      <p:ext uri="{BB962C8B-B14F-4D97-AF65-F5344CB8AC3E}">
        <p14:creationId xmlns:p14="http://schemas.microsoft.com/office/powerpoint/2010/main" val="567650982"/>
      </p:ext>
    </p:extLst>
  </p:cSld>
  <p:clrMapOvr>
    <a:masterClrMapping/>
  </p:clrMapOvr>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1754</TotalTime>
  <Words>397</Words>
  <Application>Microsoft Office PowerPoint</Application>
  <PresentationFormat>Custom</PresentationFormat>
  <Paragraphs>53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 - Wise County (LaRC)]</cp:lastModifiedBy>
  <cp:revision>111</cp:revision>
  <dcterms:created xsi:type="dcterms:W3CDTF">2015-06-02T14:58:58Z</dcterms:created>
  <dcterms:modified xsi:type="dcterms:W3CDTF">2015-10-23T16:44:38Z</dcterms:modified>
</cp:coreProperties>
</file>