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385" r:id="rId2"/>
    <p:sldId id="386" r:id="rId3"/>
    <p:sldId id="387" r:id="rId4"/>
    <p:sldId id="388" r:id="rId5"/>
    <p:sldId id="389" r:id="rId6"/>
    <p:sldId id="390" r:id="rId7"/>
    <p:sldId id="391" r:id="rId8"/>
    <p:sldId id="392" r:id="rId9"/>
    <p:sldId id="393" r:id="rId10"/>
    <p:sldId id="394" r:id="rId11"/>
    <p:sldId id="395" r:id="rId12"/>
    <p:sldId id="396" r:id="rId13"/>
    <p:sldId id="397" r:id="rId14"/>
    <p:sldId id="398" r:id="rId15"/>
    <p:sldId id="399" r:id="rId16"/>
    <p:sldId id="400" r:id="rId17"/>
    <p:sldId id="401" r:id="rId18"/>
    <p:sldId id="402" r:id="rId19"/>
    <p:sldId id="403" r:id="rId20"/>
    <p:sldId id="404" r:id="rId21"/>
    <p:sldId id="405" r:id="rId22"/>
    <p:sldId id="40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ddle, Madison P. (LARC-E3)[SSAI DEVELOP]" initials="BMP(D" lastIdx="25" clrIdx="0">
    <p:extLst>
      <p:ext uri="{19B8F6BF-5375-455C-9EA6-DF929625EA0E}">
        <p15:presenceInfo xmlns:p15="http://schemas.microsoft.com/office/powerpoint/2012/main" userId="S-1-5-21-330711430-3775241029-4075259233-855781" providerId="AD"/>
      </p:ext>
    </p:extLst>
  </p:cmAuthor>
  <p:cmAuthor id="2" name="Amanda Clayton" initials="AC" lastIdx="4" clrIdx="1">
    <p:extLst>
      <p:ext uri="{19B8F6BF-5375-455C-9EA6-DF929625EA0E}">
        <p15:presenceInfo xmlns:p15="http://schemas.microsoft.com/office/powerpoint/2012/main" userId="S-1-5-21-330711430-3775241029-4075259233-6824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57AF"/>
    <a:srgbClr val="964035"/>
    <a:srgbClr val="7EB761"/>
    <a:srgbClr val="379CC4"/>
    <a:srgbClr val="6FBD43"/>
    <a:srgbClr val="3550A7"/>
    <a:srgbClr val="9298A8"/>
    <a:srgbClr val="203166"/>
    <a:srgbClr val="283C7C"/>
    <a:srgbClr val="2C43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5" autoAdjust="0"/>
    <p:restoredTop sz="96387" autoAdjust="0"/>
  </p:normalViewPr>
  <p:slideViewPr>
    <p:cSldViewPr snapToGrid="0">
      <p:cViewPr varScale="1">
        <p:scale>
          <a:sx n="80" d="100"/>
          <a:sy n="80" d="100"/>
        </p:scale>
        <p:origin x="480" y="62"/>
      </p:cViewPr>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12/25/2018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12/25/2018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200"/>
              <a:buFont typeface="Calibri"/>
              <a:buNone/>
            </a:pPr>
            <a:endParaRPr/>
          </a:p>
        </p:txBody>
      </p:sp>
      <p:sp>
        <p:nvSpPr>
          <p:cNvPr id="92" name="Google Shape;9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8574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map is turned into various shades of gray to make the pixels that changed pop out.  The color of the changed pixels represents the percent chance between the two pixels.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5136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map is turned into various shades of gray to make the pixels that changed pop out.  The color of the changed pixels represents the percent chance between the two pixels.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5181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Gif Showing</a:t>
            </a:r>
            <a:r>
              <a:rPr lang="en-US" baseline="0" dirty="0" smtClean="0"/>
              <a:t> annual change</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9483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These are sources of </a:t>
            </a:r>
            <a:r>
              <a:rPr lang="en-US" baseline="0" dirty="0"/>
              <a:t>unavoidable</a:t>
            </a:r>
            <a:r>
              <a:rPr lang="en-US" dirty="0"/>
              <a:t> error</a:t>
            </a:r>
            <a:r>
              <a:rPr lang="en-US" baseline="0" dirty="0"/>
              <a:t> and uncertainty</a:t>
            </a:r>
            <a:endParaRPr dirty="0"/>
          </a:p>
        </p:txBody>
      </p:sp>
      <p:sp>
        <p:nvSpPr>
          <p:cNvPr id="235" name="Google Shape;235;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spTree>
    <p:extLst>
      <p:ext uri="{BB962C8B-B14F-4D97-AF65-F5344CB8AC3E}">
        <p14:creationId xmlns:p14="http://schemas.microsoft.com/office/powerpoint/2010/main" val="2884701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46987796ae_0_3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46987796ae_0_3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dirty="0" smtClean="0"/>
              <a:t> For the risk maps, we gathered a variety of datasets including census, land cover, shoreline, soil types, and erosion from multiple government databases. These datasets were imported and analyzed in ArcGIS Pro along with our coastline average maps. With this data, we were able to create and erosion risk map and through cluster analysis, a land value map.</a:t>
            </a:r>
            <a:endParaRPr lang="en-US" dirty="0"/>
          </a:p>
        </p:txBody>
      </p:sp>
      <p:sp>
        <p:nvSpPr>
          <p:cNvPr id="173" name="Google Shape;173;g46987796ae_0_3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extLst>
      <p:ext uri="{BB962C8B-B14F-4D97-AF65-F5344CB8AC3E}">
        <p14:creationId xmlns:p14="http://schemas.microsoft.com/office/powerpoint/2010/main" val="1785346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cap="none" dirty="0" smtClean="0">
                <a:solidFill>
                  <a:schemeClr val="dk1"/>
                </a:solidFill>
                <a:effectLst/>
                <a:latin typeface="Calibri"/>
                <a:ea typeface="Calibri"/>
                <a:cs typeface="Calibri"/>
                <a:sym typeface="Calibri"/>
              </a:rPr>
              <a:t>The risk map is compiled from six main risk factors. While shoreline change comes from average annual coastline change data from the most recent five year intervals, other factors including soil </a:t>
            </a:r>
            <a:r>
              <a:rPr lang="en-US" sz="1200" b="0" i="0" u="none" strike="noStrike" cap="none" dirty="0" err="1" smtClean="0">
                <a:solidFill>
                  <a:schemeClr val="dk1"/>
                </a:solidFill>
                <a:effectLst/>
                <a:latin typeface="Calibri"/>
                <a:ea typeface="Calibri"/>
                <a:cs typeface="Calibri"/>
                <a:sym typeface="Calibri"/>
              </a:rPr>
              <a:t>erodibility</a:t>
            </a:r>
            <a:r>
              <a:rPr lang="en-US" sz="1200" b="0" i="0" u="none" strike="noStrike" cap="none" dirty="0" smtClean="0">
                <a:solidFill>
                  <a:schemeClr val="dk1"/>
                </a:solidFill>
                <a:effectLst/>
                <a:latin typeface="Calibri"/>
                <a:ea typeface="Calibri"/>
                <a:cs typeface="Calibri"/>
                <a:sym typeface="Calibri"/>
              </a:rPr>
              <a:t>, slope, elevation, distance to water, and land cover are derived from most recently available national datasets. These national datasets include the United States Geological Survey (USGS), United States Department of Agriculture (USDA), and Natural Resources Conservation Service (NRCS).</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8230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cap="none" dirty="0" smtClean="0">
                <a:solidFill>
                  <a:schemeClr val="dk1"/>
                </a:solidFill>
                <a:effectLst/>
                <a:latin typeface="Calibri"/>
                <a:ea typeface="Calibri"/>
                <a:cs typeface="Calibri"/>
                <a:sym typeface="Calibri"/>
              </a:rPr>
              <a:t>The risk map is compiled from six main risk factors. While shoreline change comes from average annual coastline change data from the most recent five year intervals, other factors including soil </a:t>
            </a:r>
            <a:r>
              <a:rPr lang="en-US" sz="1200" b="0" i="0" u="none" strike="noStrike" cap="none" dirty="0" err="1" smtClean="0">
                <a:solidFill>
                  <a:schemeClr val="dk1"/>
                </a:solidFill>
                <a:effectLst/>
                <a:latin typeface="Calibri"/>
                <a:ea typeface="Calibri"/>
                <a:cs typeface="Calibri"/>
                <a:sym typeface="Calibri"/>
              </a:rPr>
              <a:t>erodibility</a:t>
            </a:r>
            <a:r>
              <a:rPr lang="en-US" sz="1200" b="0" i="0" u="none" strike="noStrike" cap="none" dirty="0" smtClean="0">
                <a:solidFill>
                  <a:schemeClr val="dk1"/>
                </a:solidFill>
                <a:effectLst/>
                <a:latin typeface="Calibri"/>
                <a:ea typeface="Calibri"/>
                <a:cs typeface="Calibri"/>
                <a:sym typeface="Calibri"/>
              </a:rPr>
              <a:t>, slope, elevation, distance to water, and land cover are derived from most recently available national datasets. These national datasets include the United States Geological Survey (USGS), United States Department of Agriculture (USDA), and Natural Resources Conservation Service (NRCS).</a:t>
            </a:r>
            <a:endParaRPr lang="en-US" b="0" dirty="0" smtClean="0">
              <a:effectLst/>
            </a:endParaRPr>
          </a:p>
          <a:p>
            <a:r>
              <a:rPr lang="en-US" dirty="0" smtClean="0"/>
              <a:t/>
            </a:r>
            <a:br>
              <a:rPr lang="en-US" dirty="0" smtClean="0"/>
            </a:br>
            <a:endParaRPr lang="en-US" dirty="0" smtClean="0"/>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4678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cap="none" dirty="0" smtClean="0">
                <a:solidFill>
                  <a:schemeClr val="dk1"/>
                </a:solidFill>
                <a:effectLst/>
                <a:latin typeface="Calibri"/>
                <a:ea typeface="Calibri"/>
                <a:cs typeface="Calibri"/>
                <a:sym typeface="Calibri"/>
              </a:rPr>
              <a:t>Areas shown in red have higher risk, while areas in yellow demonstrate lower risk. </a:t>
            </a:r>
            <a:endParaRPr lang="en-US" b="0" dirty="0" smtClean="0">
              <a:effectLst/>
            </a:endParaRPr>
          </a:p>
          <a:p>
            <a:pPr rtl="0"/>
            <a:r>
              <a:rPr lang="en-US" sz="1200" b="0" i="0" u="none" strike="noStrike" cap="none" dirty="0" smtClean="0">
                <a:solidFill>
                  <a:schemeClr val="dk1"/>
                </a:solidFill>
                <a:effectLst/>
                <a:latin typeface="Calibri"/>
                <a:ea typeface="Calibri"/>
                <a:cs typeface="Calibri"/>
                <a:sym typeface="Calibri"/>
              </a:rPr>
              <a:t>The higher risk values are in areas along the shoreline and inland water bodies.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7268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These are sources of </a:t>
            </a:r>
            <a:r>
              <a:rPr lang="en-US" baseline="0" dirty="0"/>
              <a:t>unavoidable</a:t>
            </a:r>
            <a:r>
              <a:rPr lang="en-US" dirty="0"/>
              <a:t> error</a:t>
            </a:r>
            <a:r>
              <a:rPr lang="en-US" baseline="0" dirty="0"/>
              <a:t> and uncertainty</a:t>
            </a:r>
            <a:endParaRPr dirty="0"/>
          </a:p>
        </p:txBody>
      </p:sp>
      <p:sp>
        <p:nvSpPr>
          <p:cNvPr id="235" name="Google Shape;235;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extLst>
      <p:ext uri="{BB962C8B-B14F-4D97-AF65-F5344CB8AC3E}">
        <p14:creationId xmlns:p14="http://schemas.microsoft.com/office/powerpoint/2010/main" val="3239319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the team created a GIS story map in conjunction with the City of Hampton to help teach the public about coastal management concerns and efforts. The coastal average and risk maps, developed by the team, were brought together with photographs and drone footage from the city to create a narrative for public outreach. These background data sources were brought into ArcGIS Online and their interactive Web application builder to produce the GIS Story Map.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6049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t>The project study area is the city of Hampton, located in the southeast region of Virginia. Situated at the mouth of the Chesapeake Bay, the city’s coastline stretches about 124 miles. This coastal community, founded in 1610, is home to over 137,000 residents. The city is rich in history and natural beauty, drawing in many tourists and residents. </a:t>
            </a:r>
            <a:endParaRPr dirty="0"/>
          </a:p>
          <a:p>
            <a:pPr marL="0" lvl="0" indent="0" algn="l" rtl="0">
              <a:lnSpc>
                <a:spcPct val="90000"/>
              </a:lnSpc>
              <a:spcBef>
                <a:spcPts val="1000"/>
              </a:spcBef>
              <a:spcAft>
                <a:spcPts val="0"/>
              </a:spcAft>
              <a:buClr>
                <a:schemeClr val="dk1"/>
              </a:buClr>
              <a:buSzPts val="1100"/>
              <a:buFont typeface="Arial"/>
              <a:buNone/>
            </a:pPr>
            <a:endParaRPr sz="800" dirty="0"/>
          </a:p>
        </p:txBody>
      </p:sp>
      <p:sp>
        <p:nvSpPr>
          <p:cNvPr id="109" name="Google Shape;109;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spTree>
    <p:extLst>
      <p:ext uri="{BB962C8B-B14F-4D97-AF65-F5344CB8AC3E}">
        <p14:creationId xmlns:p14="http://schemas.microsoft.com/office/powerpoint/2010/main" val="1041165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a:t>
            </a:r>
            <a:r>
              <a:rPr lang="en-US" baseline="0" dirty="0" smtClean="0"/>
              <a:t>e annual coastline average locations and the risk map were brought together to create a GIS story map for public outreach. One of the City of Hampton’s concerns was public awareness on their coastal issues and the city sought to find a better way to communicate to the public. With the ability to create an interactive GIS story map in ArcGIS online, the NASA DEVELOP team partnered with the Hampton officials to create a story map that includes a set of interactive web mappers highlighting the 2017-1988 coastline change as well as current areas at shoreline risk in need of mitigation and restoration efforts.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9039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000"/>
              <a:buNone/>
            </a:pPr>
            <a:r>
              <a:rPr lang="en-US" dirty="0" smtClean="0"/>
              <a:t>Factory Point: Historically has showed the highest rates of coastline erosion</a:t>
            </a:r>
          </a:p>
          <a:p>
            <a:pPr marL="0" lvl="0" indent="0" algn="l" rtl="0">
              <a:lnSpc>
                <a:spcPct val="90000"/>
              </a:lnSpc>
              <a:spcBef>
                <a:spcPts val="1000"/>
              </a:spcBef>
              <a:spcAft>
                <a:spcPts val="0"/>
              </a:spcAft>
              <a:buSzPts val="2000"/>
              <a:buNone/>
            </a:pPr>
            <a:r>
              <a:rPr lang="en-US" dirty="0" smtClean="0"/>
              <a:t>		</a:t>
            </a:r>
            <a:r>
              <a:rPr lang="en-US" dirty="0" err="1" smtClean="0"/>
              <a:t>Artifical</a:t>
            </a:r>
            <a:r>
              <a:rPr lang="en-US" dirty="0" smtClean="0"/>
              <a:t> riff-raff barrier created to replaced washed-away coast</a:t>
            </a:r>
          </a:p>
          <a:p>
            <a:pPr marL="0" lvl="0" indent="0" algn="l" rtl="0">
              <a:lnSpc>
                <a:spcPct val="90000"/>
              </a:lnSpc>
              <a:spcBef>
                <a:spcPts val="1000"/>
              </a:spcBef>
              <a:spcAft>
                <a:spcPts val="0"/>
              </a:spcAft>
              <a:buSzPts val="2000"/>
              <a:buNone/>
            </a:pPr>
            <a:r>
              <a:rPr lang="en-US" dirty="0" smtClean="0"/>
              <a:t>		High Risk</a:t>
            </a:r>
          </a:p>
          <a:p>
            <a:pPr marL="0" lvl="0" indent="0" algn="l" rtl="0">
              <a:lnSpc>
                <a:spcPct val="90000"/>
              </a:lnSpc>
              <a:spcBef>
                <a:spcPts val="1000"/>
              </a:spcBef>
              <a:spcAft>
                <a:spcPts val="0"/>
              </a:spcAft>
              <a:buSzPts val="2000"/>
              <a:buNone/>
            </a:pPr>
            <a:r>
              <a:rPr lang="en-US" dirty="0" smtClean="0"/>
              <a:t>Grandview Point: High levels of coastline erosion: High Risk</a:t>
            </a:r>
          </a:p>
          <a:p>
            <a:pPr marL="0" lvl="0" indent="0" algn="l" rtl="0">
              <a:lnSpc>
                <a:spcPct val="90000"/>
              </a:lnSpc>
              <a:spcBef>
                <a:spcPts val="1000"/>
              </a:spcBef>
              <a:spcAft>
                <a:spcPts val="0"/>
              </a:spcAft>
              <a:buSzPts val="2000"/>
              <a:buNone/>
            </a:pPr>
            <a:r>
              <a:rPr lang="en-US" dirty="0" smtClean="0"/>
              <a:t>Marina inlet: Sediment accumulates north of the entry</a:t>
            </a:r>
          </a:p>
          <a:p>
            <a:pPr marL="0" lvl="0" indent="0" algn="l" rtl="0">
              <a:lnSpc>
                <a:spcPct val="90000"/>
              </a:lnSpc>
              <a:spcBef>
                <a:spcPts val="1000"/>
              </a:spcBef>
              <a:spcAft>
                <a:spcPts val="0"/>
              </a:spcAft>
              <a:buSzPts val="2000"/>
              <a:buNone/>
            </a:pPr>
            <a:r>
              <a:rPr lang="en-US" dirty="0" smtClean="0"/>
              <a:t>		Accelerated erosion south of inlet: High Risk</a:t>
            </a:r>
          </a:p>
          <a:p>
            <a:pPr marL="0" lvl="0" indent="0" algn="l" rtl="0">
              <a:lnSpc>
                <a:spcPct val="90000"/>
              </a:lnSpc>
              <a:spcBef>
                <a:spcPts val="1000"/>
              </a:spcBef>
              <a:spcAft>
                <a:spcPts val="0"/>
              </a:spcAft>
              <a:buSzPts val="2000"/>
              <a:buNone/>
            </a:pPr>
            <a:r>
              <a:rPr lang="en-US" dirty="0" err="1" smtClean="0"/>
              <a:t>Buckroe</a:t>
            </a:r>
            <a:r>
              <a:rPr lang="en-US" dirty="0" smtClean="0"/>
              <a:t> Beach: regularly maintenance has made determining trends of this area unreliable: Undetermined</a:t>
            </a:r>
          </a:p>
          <a:p>
            <a:pPr marL="0" lvl="0" indent="0" algn="l" rtl="0">
              <a:lnSpc>
                <a:spcPct val="90000"/>
              </a:lnSpc>
              <a:spcBef>
                <a:spcPts val="1000"/>
              </a:spcBef>
              <a:spcAft>
                <a:spcPts val="0"/>
              </a:spcAft>
              <a:buSzPts val="2000"/>
              <a:buNone/>
            </a:pPr>
            <a:r>
              <a:rPr lang="en-US" dirty="0" smtClean="0"/>
              <a:t> Fort Monroe: Shows slight sediment accumulation: Low Risk</a:t>
            </a:r>
          </a:p>
          <a:p>
            <a:pPr marL="0" lvl="0" indent="0" algn="l" rtl="0">
              <a:lnSpc>
                <a:spcPct val="100000"/>
              </a:lnSpc>
              <a:spcBef>
                <a:spcPts val="0"/>
              </a:spcBef>
              <a:spcAft>
                <a:spcPts val="0"/>
              </a:spcAft>
              <a:buSzPts val="1400"/>
              <a:buNone/>
            </a:pPr>
            <a:endParaRPr dirty="0"/>
          </a:p>
        </p:txBody>
      </p:sp>
      <p:sp>
        <p:nvSpPr>
          <p:cNvPr id="242" name="Google Shape;242;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21</a:t>
            </a:fld>
            <a:endParaRPr/>
          </a:p>
        </p:txBody>
      </p:sp>
    </p:spTree>
    <p:extLst>
      <p:ext uri="{BB962C8B-B14F-4D97-AF65-F5344CB8AC3E}">
        <p14:creationId xmlns:p14="http://schemas.microsoft.com/office/powerpoint/2010/main" val="1747887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We would like to thank the</a:t>
            </a:r>
            <a:r>
              <a:rPr lang="en-US" baseline="0" dirty="0" smtClean="0"/>
              <a:t> following members from Hampton City Hall for their help and support for this project. Also, the Matthew Tisdale for his help with the creation of our story map. Finally, Dr. Ross and Patrick Frier for being our advisors throughout the term. </a:t>
            </a:r>
            <a:endParaRPr dirty="0"/>
          </a:p>
        </p:txBody>
      </p:sp>
      <p:sp>
        <p:nvSpPr>
          <p:cNvPr id="248" name="Google Shape;24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07230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We partnered with Hampton’s city government to create a useful methodology for future analysis of their coastline and a user friendly platform representing the actions that are being taken to enhance the cities coastal management for community awareness.</a:t>
            </a:r>
            <a:endParaRPr dirty="0"/>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dirty="0" smtClean="0"/>
              <a:t>Source:</a:t>
            </a:r>
            <a:r>
              <a:rPr lang="en-US" baseline="0" dirty="0" smtClean="0"/>
              <a:t> The City of Hampton</a:t>
            </a:r>
            <a:endParaRPr dirty="0"/>
          </a:p>
        </p:txBody>
      </p:sp>
      <p:sp>
        <p:nvSpPr>
          <p:cNvPr id="138" name="Google Shape;138;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a:p>
        </p:txBody>
      </p:sp>
    </p:spTree>
    <p:extLst>
      <p:ext uri="{BB962C8B-B14F-4D97-AF65-F5344CB8AC3E}">
        <p14:creationId xmlns:p14="http://schemas.microsoft.com/office/powerpoint/2010/main" val="3817151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Being a community built along the coast, much of Hampton’s development is associated with water. </a:t>
            </a:r>
            <a:r>
              <a:rPr lang="en-US" dirty="0" smtClean="0"/>
              <a:t>The</a:t>
            </a:r>
            <a:r>
              <a:rPr lang="en-US" baseline="0" dirty="0" smtClean="0"/>
              <a:t> city prioritizes</a:t>
            </a:r>
            <a:r>
              <a:rPr lang="en-US" dirty="0" smtClean="0"/>
              <a:t> </a:t>
            </a:r>
            <a:r>
              <a:rPr lang="en-US" dirty="0"/>
              <a:t>its water resources but as there is an increase in flooding and major storm events, </a:t>
            </a:r>
            <a:r>
              <a:rPr lang="en-US" dirty="0" smtClean="0"/>
              <a:t>Hampton</a:t>
            </a:r>
            <a:r>
              <a:rPr lang="en-US" baseline="0" dirty="0" smtClean="0"/>
              <a:t> (the city)</a:t>
            </a:r>
            <a:r>
              <a:rPr lang="en-US" dirty="0" smtClean="0"/>
              <a:t> </a:t>
            </a:r>
            <a:r>
              <a:rPr lang="en-US" dirty="0"/>
              <a:t>is experiencing more damage than before. The city and it’s residents are concerned about the future of </a:t>
            </a:r>
            <a:r>
              <a:rPr lang="en-US" dirty="0" smtClean="0"/>
              <a:t>their </a:t>
            </a:r>
            <a:r>
              <a:rPr lang="en-US" dirty="0"/>
              <a:t>coastline, their development, and their resilience. It is very important to the </a:t>
            </a:r>
            <a:r>
              <a:rPr lang="en-US" dirty="0" smtClean="0"/>
              <a:t>city </a:t>
            </a:r>
            <a:r>
              <a:rPr lang="en-US" dirty="0"/>
              <a:t>that </a:t>
            </a:r>
            <a:r>
              <a:rPr lang="en-US" dirty="0" smtClean="0"/>
              <a:t>they</a:t>
            </a:r>
            <a:r>
              <a:rPr lang="en-US" baseline="0" dirty="0" smtClean="0"/>
              <a:t> </a:t>
            </a:r>
            <a:r>
              <a:rPr lang="en-US" dirty="0" smtClean="0"/>
              <a:t>understand </a:t>
            </a:r>
            <a:r>
              <a:rPr lang="en-US" dirty="0"/>
              <a:t>the changes of their shoreline systems so they can develop nature based strategies to help adapt to future conditions. The city is hopeful that they will learn about their past and the changes that have </a:t>
            </a:r>
            <a:r>
              <a:rPr lang="en-US" dirty="0" smtClean="0"/>
              <a:t>occurred </a:t>
            </a:r>
            <a:r>
              <a:rPr lang="en-US" dirty="0"/>
              <a:t>with their shoreline to see what areas might be at a higher risk so they can implement new adaptation strategies.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Image Source: </a:t>
            </a:r>
            <a:r>
              <a:rPr lang="en-US" dirty="0" smtClean="0"/>
              <a:t>All Photos</a:t>
            </a:r>
            <a:r>
              <a:rPr lang="en-US" baseline="0" dirty="0" smtClean="0"/>
              <a:t> </a:t>
            </a:r>
            <a:r>
              <a:rPr lang="en-US" dirty="0" smtClean="0"/>
              <a:t>Taken </a:t>
            </a:r>
            <a:r>
              <a:rPr lang="en-US" dirty="0"/>
              <a:t>by Team Member Danielle </a:t>
            </a:r>
            <a:r>
              <a:rPr lang="en-US" dirty="0" err="1"/>
              <a:t>Ruffe</a:t>
            </a:r>
            <a:endParaRPr dirty="0"/>
          </a:p>
          <a:p>
            <a:pPr marL="0" lvl="0" indent="0" algn="l" rtl="0">
              <a:lnSpc>
                <a:spcPct val="100000"/>
              </a:lnSpc>
              <a:spcBef>
                <a:spcPts val="0"/>
              </a:spcBef>
              <a:spcAft>
                <a:spcPts val="0"/>
              </a:spcAft>
              <a:buSzPts val="1400"/>
              <a:buNone/>
            </a:pPr>
            <a:endParaRPr dirty="0"/>
          </a:p>
        </p:txBody>
      </p:sp>
      <p:sp>
        <p:nvSpPr>
          <p:cNvPr id="123" name="Google Shape;12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01770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a:t>
            </a:r>
            <a:r>
              <a:rPr lang="en-US" baseline="0" dirty="0" smtClean="0"/>
              <a:t> some specific areas </a:t>
            </a:r>
            <a:r>
              <a:rPr lang="en-US" baseline="0" smtClean="0"/>
              <a:t>of interest </a:t>
            </a:r>
            <a:r>
              <a:rPr lang="en-US" baseline="0" dirty="0" smtClean="0"/>
              <a:t>for the city that we mention throughout the presentation.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6843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We wanted to create a methodology for the city to see the fluctuations of their coastline, allowing them to create adaptation and resilient strategies. We did this by creating an annual shoreline change map that allows for the city to see their coastline alterations over the past 30 years. Also, </a:t>
            </a:r>
            <a:r>
              <a:rPr lang="en-US" dirty="0" smtClean="0"/>
              <a:t>risk </a:t>
            </a:r>
            <a:r>
              <a:rPr lang="en-US" dirty="0"/>
              <a:t>maps were </a:t>
            </a:r>
            <a:r>
              <a:rPr lang="en-US" dirty="0" smtClean="0"/>
              <a:t>created </a:t>
            </a:r>
            <a:r>
              <a:rPr lang="en-US" dirty="0"/>
              <a:t>for the city to identify areas that are at a higher risk and need more protection. Lastly, an ArcGIS Story Map was created for public awareness of the actions that the city is taking for adaptation and resilience. </a:t>
            </a:r>
            <a:endParaRPr dirty="0"/>
          </a:p>
        </p:txBody>
      </p:sp>
      <p:sp>
        <p:nvSpPr>
          <p:cNvPr id="153" name="Google Shape;153;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extLst>
      <p:ext uri="{BB962C8B-B14F-4D97-AF65-F5344CB8AC3E}">
        <p14:creationId xmlns:p14="http://schemas.microsoft.com/office/powerpoint/2010/main" val="980892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We utilized Landsat 5 Thematic Mapper, Landsat 7 </a:t>
            </a:r>
            <a:r>
              <a:rPr lang="en-US" sz="1200" b="0" i="0" u="none" strike="noStrike" cap="none" dirty="0" smtClean="0">
                <a:solidFill>
                  <a:schemeClr val="dk1"/>
                </a:solidFill>
                <a:effectLst/>
                <a:latin typeface="Calibri"/>
                <a:ea typeface="Calibri"/>
                <a:cs typeface="Calibri"/>
                <a:sym typeface="Calibri"/>
              </a:rPr>
              <a:t>Enhanced Thematic Mapper Plus</a:t>
            </a:r>
            <a:r>
              <a:rPr lang="en-US" dirty="0" smtClean="0"/>
              <a:t>, and Landsat 8 Operational Land Imager imagery to analyze the changes in the shoreline. For the Landsat satellites, the data collections were Surface Reflectance Tier 1.</a:t>
            </a:r>
            <a:endParaRPr dirty="0"/>
          </a:p>
        </p:txBody>
      </p:sp>
      <p:sp>
        <p:nvSpPr>
          <p:cNvPr id="160" name="Google Shape;160;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extLst>
      <p:ext uri="{BB962C8B-B14F-4D97-AF65-F5344CB8AC3E}">
        <p14:creationId xmlns:p14="http://schemas.microsoft.com/office/powerpoint/2010/main" val="2851106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46987796ae_0_3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46987796ae_0_3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dirty="0"/>
              <a:t>For the annual coastline average map, we collected data from NASA Earth observations. Using Google Earth engine, we produced a cloud mask and annual mean NDWI, and MNDWI to generate </a:t>
            </a:r>
            <a:r>
              <a:rPr lang="en-US" dirty="0" err="1"/>
              <a:t>thresholded</a:t>
            </a:r>
            <a:r>
              <a:rPr lang="en-US" dirty="0"/>
              <a:t> water indices where the water threshold equaled zero. Then, we exported the results as </a:t>
            </a:r>
            <a:r>
              <a:rPr lang="en-US" dirty="0" err="1"/>
              <a:t>GeoTIFFs</a:t>
            </a:r>
            <a:r>
              <a:rPr lang="en-US" dirty="0"/>
              <a:t> into ArcGIS Pro to analyze the results and create </a:t>
            </a:r>
            <a:r>
              <a:rPr lang="en-US" dirty="0" smtClean="0"/>
              <a:t>1-year, 5-year, and 30-year </a:t>
            </a:r>
            <a:r>
              <a:rPr lang="en-US" dirty="0"/>
              <a:t>coastline change maps. </a:t>
            </a:r>
            <a:endParaRPr dirty="0"/>
          </a:p>
        </p:txBody>
      </p:sp>
      <p:sp>
        <p:nvSpPr>
          <p:cNvPr id="173" name="Google Shape;173;g46987796ae_0_3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extLst>
      <p:ext uri="{BB962C8B-B14F-4D97-AF65-F5344CB8AC3E}">
        <p14:creationId xmlns:p14="http://schemas.microsoft.com/office/powerpoint/2010/main" val="834661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These rasters</a:t>
            </a:r>
            <a:r>
              <a:rPr lang="en-US" baseline="0" dirty="0" smtClean="0"/>
              <a:t> are a mean of the n= ____ images.  We chose to show the process of finding the change/evolution between 2013 and 2017 because it is very recent.</a:t>
            </a:r>
            <a:endParaRPr dirty="0"/>
          </a:p>
        </p:txBody>
      </p:sp>
      <p:sp>
        <p:nvSpPr>
          <p:cNvPr id="225" name="Google Shape;225;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extLst>
      <p:ext uri="{BB962C8B-B14F-4D97-AF65-F5344CB8AC3E}">
        <p14:creationId xmlns:p14="http://schemas.microsoft.com/office/powerpoint/2010/main" val="13375526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65783" y="358445"/>
            <a:ext cx="870608" cy="741586"/>
          </a:xfrm>
          <a:prstGeom prst="rect">
            <a:avLst/>
          </a:prstGeom>
        </p:spPr>
      </p:pic>
      <p:sp>
        <p:nvSpPr>
          <p:cNvPr id="6" name="TextBox 5"/>
          <p:cNvSpPr txBox="1"/>
          <p:nvPr userDrawn="1"/>
        </p:nvSpPr>
        <p:spPr>
          <a:xfrm>
            <a:off x="8956532" y="56323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7" name="Straight Connector 6"/>
          <p:cNvCxnSpPr/>
          <p:nvPr userDrawn="1"/>
        </p:nvCxnSpPr>
        <p:spPr>
          <a:xfrm>
            <a:off x="10942232" y="42512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a:alphaModFix/>
          </a:blip>
          <a:srcRect r="10302"/>
          <a:stretch/>
        </p:blipFill>
        <p:spPr>
          <a:xfrm>
            <a:off x="0" y="0"/>
            <a:ext cx="10935730" cy="6857999"/>
          </a:xfrm>
          <a:prstGeom prst="rect">
            <a:avLst/>
          </a:prstGeom>
          <a:noFill/>
          <a:ln>
            <a:noFill/>
          </a:ln>
        </p:spPr>
      </p:pic>
      <p:pic>
        <p:nvPicPr>
          <p:cNvPr id="18" name="Google Shape;18;p3"/>
          <p:cNvPicPr preferRelativeResize="0"/>
          <p:nvPr/>
        </p:nvPicPr>
        <p:blipFill rotWithShape="1">
          <a:blip r:embed="rId3">
            <a:alphaModFix/>
          </a:blip>
          <a:srcRect/>
          <a:stretch/>
        </p:blipFill>
        <p:spPr>
          <a:xfrm flipH="1">
            <a:off x="124279" y="133045"/>
            <a:ext cx="382562" cy="382562"/>
          </a:xfrm>
          <a:prstGeom prst="rect">
            <a:avLst/>
          </a:prstGeom>
          <a:noFill/>
          <a:ln>
            <a:noFill/>
          </a:ln>
        </p:spPr>
      </p:pic>
      <p:sp>
        <p:nvSpPr>
          <p:cNvPr id="19" name="Google Shape;19;p3"/>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0" name="Google Shape;20;p3"/>
          <p:cNvSpPr>
            <a:spLocks noGrp="1"/>
          </p:cNvSpPr>
          <p:nvPr>
            <p:ph type="pic" idx="2"/>
          </p:nvPr>
        </p:nvSpPr>
        <p:spPr>
          <a:xfrm>
            <a:off x="5183187" y="931498"/>
            <a:ext cx="7008813" cy="5880783"/>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1" name="Google Shape;21;p3"/>
          <p:cNvSpPr txBox="1">
            <a:spLocks noGrp="1"/>
          </p:cNvSpPr>
          <p:nvPr>
            <p:ph type="body" idx="1"/>
          </p:nvPr>
        </p:nvSpPr>
        <p:spPr>
          <a:xfrm>
            <a:off x="1000125" y="931498"/>
            <a:ext cx="3744000" cy="58809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a:lnSpc>
                <a:spcPct val="90000"/>
              </a:lnSpc>
              <a:spcBef>
                <a:spcPts val="50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2pPr>
            <a:lvl3pPr marL="1371600" marR="0" lvl="2"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3pPr>
            <a:lvl4pPr marL="1828800" marR="0" lvl="3"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4pPr>
            <a:lvl5pPr marL="2286000" marR="0" lvl="4"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5pPr>
            <a:lvl6pPr marL="2743200" marR="0" lvl="5"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2" name="Google Shape;22;p3"/>
          <p:cNvSpPr/>
          <p:nvPr/>
        </p:nvSpPr>
        <p:spPr>
          <a:xfrm>
            <a:off x="0" y="6812281"/>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9298A8"/>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179397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Key Points 2">
  <p:cSld name="1_Key Points 2">
    <p:spTree>
      <p:nvGrpSpPr>
        <p:cNvPr id="1" name="Shape 23"/>
        <p:cNvGrpSpPr/>
        <p:nvPr/>
      </p:nvGrpSpPr>
      <p:grpSpPr>
        <a:xfrm>
          <a:off x="0" y="0"/>
          <a:ext cx="0" cy="0"/>
          <a:chOff x="0" y="0"/>
          <a:chExt cx="0" cy="0"/>
        </a:xfrm>
      </p:grpSpPr>
      <p:pic>
        <p:nvPicPr>
          <p:cNvPr id="24" name="Google Shape;24;p4"/>
          <p:cNvPicPr preferRelativeResize="0"/>
          <p:nvPr/>
        </p:nvPicPr>
        <p:blipFill rotWithShape="1">
          <a:blip r:embed="rId2">
            <a:alphaModFix/>
          </a:blip>
          <a:srcRect r="12230"/>
          <a:stretch/>
        </p:blipFill>
        <p:spPr>
          <a:xfrm>
            <a:off x="0" y="0"/>
            <a:ext cx="10700951" cy="6857999"/>
          </a:xfrm>
          <a:prstGeom prst="rect">
            <a:avLst/>
          </a:prstGeom>
          <a:noFill/>
          <a:ln>
            <a:noFill/>
          </a:ln>
        </p:spPr>
      </p:pic>
      <p:sp>
        <p:nvSpPr>
          <p:cNvPr id="25" name="Google Shape;25;p4"/>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6" name="Google Shape;26;p4"/>
          <p:cNvSpPr txBox="1">
            <a:spLocks noGrp="1"/>
          </p:cNvSpPr>
          <p:nvPr>
            <p:ph type="body" idx="1"/>
          </p:nvPr>
        </p:nvSpPr>
        <p:spPr>
          <a:xfrm>
            <a:off x="8261871" y="2383475"/>
            <a:ext cx="2961573" cy="442173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7" name="Google Shape;27;p4"/>
          <p:cNvSpPr txBox="1">
            <a:spLocks noGrp="1"/>
          </p:cNvSpPr>
          <p:nvPr>
            <p:ph type="body" idx="2"/>
          </p:nvPr>
        </p:nvSpPr>
        <p:spPr>
          <a:xfrm>
            <a:off x="1000126" y="1102299"/>
            <a:ext cx="2958688" cy="1042733"/>
          </a:xfrm>
          <a:prstGeom prst="rect">
            <a:avLst/>
          </a:prstGeom>
          <a:noFill/>
          <a:ln>
            <a:noFill/>
          </a:ln>
        </p:spPr>
        <p:txBody>
          <a:bodyPr spcFirstLastPara="1" wrap="square" lIns="91425" tIns="45700" rIns="91425" bIns="45700" anchor="b" anchorCtr="0"/>
          <a:lstStyle>
            <a:lvl1pPr marL="457200" marR="0" lvl="0" indent="-228600" algn="l">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8" name="Google Shape;28;p4"/>
          <p:cNvSpPr txBox="1">
            <a:spLocks noGrp="1"/>
          </p:cNvSpPr>
          <p:nvPr>
            <p:ph type="body" idx="3"/>
          </p:nvPr>
        </p:nvSpPr>
        <p:spPr>
          <a:xfrm>
            <a:off x="1000125" y="2376662"/>
            <a:ext cx="2958689" cy="4428544"/>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9" name="Google Shape;29;p4"/>
          <p:cNvSpPr txBox="1">
            <a:spLocks noGrp="1"/>
          </p:cNvSpPr>
          <p:nvPr>
            <p:ph type="body" idx="4"/>
          </p:nvPr>
        </p:nvSpPr>
        <p:spPr>
          <a:xfrm>
            <a:off x="8261871" y="1097604"/>
            <a:ext cx="2961573" cy="1042733"/>
          </a:xfrm>
          <a:prstGeom prst="rect">
            <a:avLst/>
          </a:prstGeom>
          <a:noFill/>
          <a:ln>
            <a:noFill/>
          </a:ln>
        </p:spPr>
        <p:txBody>
          <a:bodyPr spcFirstLastPara="1" wrap="square" lIns="91425" tIns="45700" rIns="91425" bIns="45700" anchor="b" anchorCtr="0"/>
          <a:lstStyle>
            <a:lvl1pPr marL="457200" marR="0" lvl="0" indent="-228600" algn="l">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0" name="Google Shape;30;p4"/>
          <p:cNvSpPr txBox="1">
            <a:spLocks noGrp="1"/>
          </p:cNvSpPr>
          <p:nvPr>
            <p:ph type="body" idx="5"/>
          </p:nvPr>
        </p:nvSpPr>
        <p:spPr>
          <a:xfrm>
            <a:off x="4496695" y="1097605"/>
            <a:ext cx="3227295" cy="1042733"/>
          </a:xfrm>
          <a:prstGeom prst="rect">
            <a:avLst/>
          </a:prstGeom>
          <a:noFill/>
          <a:ln>
            <a:noFill/>
          </a:ln>
        </p:spPr>
        <p:txBody>
          <a:bodyPr spcFirstLastPara="1" wrap="square" lIns="91425" tIns="45700" rIns="91425" bIns="45700" anchor="b" anchorCtr="0"/>
          <a:lstStyle>
            <a:lvl1pPr marL="457200" marR="0" lvl="0" indent="-228600" algn="l">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1" name="Google Shape;31;p4"/>
          <p:cNvSpPr txBox="1">
            <a:spLocks noGrp="1"/>
          </p:cNvSpPr>
          <p:nvPr>
            <p:ph type="body" idx="6"/>
          </p:nvPr>
        </p:nvSpPr>
        <p:spPr>
          <a:xfrm>
            <a:off x="4496695" y="2376662"/>
            <a:ext cx="3227295" cy="4428544"/>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2" name="Google Shape;32;p4"/>
          <p:cNvSpPr/>
          <p:nvPr/>
        </p:nvSpPr>
        <p:spPr>
          <a:xfrm>
            <a:off x="0" y="6818138"/>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33" name="Google Shape;33;p4"/>
          <p:cNvPicPr preferRelativeResize="0"/>
          <p:nvPr/>
        </p:nvPicPr>
        <p:blipFill rotWithShape="1">
          <a:blip r:embed="rId3">
            <a:alphaModFix/>
          </a:blip>
          <a:srcRect/>
          <a:stretch/>
        </p:blipFill>
        <p:spPr>
          <a:xfrm flipH="1">
            <a:off x="124279" y="133045"/>
            <a:ext cx="382562" cy="382562"/>
          </a:xfrm>
          <a:prstGeom prst="rect">
            <a:avLst/>
          </a:prstGeom>
          <a:noFill/>
          <a:ln>
            <a:noFill/>
          </a:ln>
        </p:spPr>
      </p:pic>
      <p:sp>
        <p:nvSpPr>
          <p:cNvPr id="34" name="Google Shape;34;p4"/>
          <p:cNvSpPr/>
          <p:nvPr/>
        </p:nvSpPr>
        <p:spPr>
          <a:xfrm>
            <a:off x="0" y="6812281"/>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9298A8"/>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408571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cknowledgements">
  <p:cSld name="1_Acknowledgements">
    <p:spTree>
      <p:nvGrpSpPr>
        <p:cNvPr id="1" name="Shape 35"/>
        <p:cNvGrpSpPr/>
        <p:nvPr/>
      </p:nvGrpSpPr>
      <p:grpSpPr>
        <a:xfrm>
          <a:off x="0" y="0"/>
          <a:ext cx="0" cy="0"/>
          <a:chOff x="0" y="0"/>
          <a:chExt cx="0" cy="0"/>
        </a:xfrm>
      </p:grpSpPr>
      <p:pic>
        <p:nvPicPr>
          <p:cNvPr id="36" name="Google Shape;36;p5"/>
          <p:cNvPicPr preferRelativeResize="0"/>
          <p:nvPr/>
        </p:nvPicPr>
        <p:blipFill rotWithShape="1">
          <a:blip r:embed="rId2">
            <a:alphaModFix/>
          </a:blip>
          <a:srcRect/>
          <a:stretch/>
        </p:blipFill>
        <p:spPr>
          <a:xfrm>
            <a:off x="162" y="0"/>
            <a:ext cx="12191675" cy="6858000"/>
          </a:xfrm>
          <a:prstGeom prst="rect">
            <a:avLst/>
          </a:prstGeom>
          <a:noFill/>
          <a:ln>
            <a:noFill/>
          </a:ln>
        </p:spPr>
      </p:pic>
      <p:pic>
        <p:nvPicPr>
          <p:cNvPr id="37" name="Google Shape;37;p5"/>
          <p:cNvPicPr preferRelativeResize="0"/>
          <p:nvPr/>
        </p:nvPicPr>
        <p:blipFill rotWithShape="1">
          <a:blip r:embed="rId3">
            <a:alphaModFix/>
          </a:blip>
          <a:srcRect r="12128"/>
          <a:stretch/>
        </p:blipFill>
        <p:spPr>
          <a:xfrm>
            <a:off x="0" y="0"/>
            <a:ext cx="10713308" cy="6857999"/>
          </a:xfrm>
          <a:prstGeom prst="rect">
            <a:avLst/>
          </a:prstGeom>
          <a:noFill/>
          <a:ln>
            <a:noFill/>
          </a:ln>
        </p:spPr>
      </p:pic>
      <p:sp>
        <p:nvSpPr>
          <p:cNvPr id="38" name="Google Shape;38;p5"/>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9" name="Google Shape;39;p5"/>
          <p:cNvSpPr/>
          <p:nvPr/>
        </p:nvSpPr>
        <p:spPr>
          <a:xfrm>
            <a:off x="0" y="6818138"/>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0" name="Google Shape;40;p5"/>
          <p:cNvSpPr txBox="1">
            <a:spLocks noGrp="1"/>
          </p:cNvSpPr>
          <p:nvPr>
            <p:ph type="body" idx="1"/>
          </p:nvPr>
        </p:nvSpPr>
        <p:spPr>
          <a:xfrm>
            <a:off x="1172583" y="1697389"/>
            <a:ext cx="9818921" cy="704088"/>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5"/>
          <p:cNvSpPr txBox="1">
            <a:spLocks noGrp="1"/>
          </p:cNvSpPr>
          <p:nvPr>
            <p:ph type="body" idx="2"/>
          </p:nvPr>
        </p:nvSpPr>
        <p:spPr>
          <a:xfrm>
            <a:off x="1172582" y="3287942"/>
            <a:ext cx="9818921" cy="704088"/>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2" name="Google Shape;42;p5"/>
          <p:cNvSpPr txBox="1">
            <a:spLocks noGrp="1"/>
          </p:cNvSpPr>
          <p:nvPr>
            <p:ph type="body" idx="3"/>
          </p:nvPr>
        </p:nvSpPr>
        <p:spPr>
          <a:xfrm>
            <a:off x="1172584" y="4904822"/>
            <a:ext cx="9818920" cy="704088"/>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3" name="Google Shape;43;p5"/>
          <p:cNvSpPr/>
          <p:nvPr/>
        </p:nvSpPr>
        <p:spPr>
          <a:xfrm>
            <a:off x="0" y="6420217"/>
            <a:ext cx="12192000" cy="4308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
              <a:buFont typeface="Arial"/>
              <a:buNone/>
            </a:pPr>
            <a:endParaRPr sz="600" b="0" i="1" u="none" strike="noStrike" cap="none">
              <a:solidFill>
                <a:srgbClr val="757070"/>
              </a:solidFill>
              <a:latin typeface="Arial"/>
              <a:ea typeface="Arial"/>
              <a:cs typeface="Arial"/>
              <a:sym typeface="Arial"/>
            </a:endParaRPr>
          </a:p>
        </p:txBody>
      </p:sp>
      <p:pic>
        <p:nvPicPr>
          <p:cNvPr id="44" name="Google Shape;44;p5"/>
          <p:cNvPicPr preferRelativeResize="0"/>
          <p:nvPr/>
        </p:nvPicPr>
        <p:blipFill rotWithShape="1">
          <a:blip r:embed="rId4">
            <a:alphaModFix/>
          </a:blip>
          <a:srcRect/>
          <a:stretch/>
        </p:blipFill>
        <p:spPr>
          <a:xfrm flipH="1">
            <a:off x="124279" y="133045"/>
            <a:ext cx="382562" cy="382562"/>
          </a:xfrm>
          <a:prstGeom prst="rect">
            <a:avLst/>
          </a:prstGeom>
          <a:noFill/>
          <a:ln>
            <a:noFill/>
          </a:ln>
        </p:spPr>
      </p:pic>
      <p:sp>
        <p:nvSpPr>
          <p:cNvPr id="45" name="Google Shape;45;p5"/>
          <p:cNvSpPr/>
          <p:nvPr/>
        </p:nvSpPr>
        <p:spPr>
          <a:xfrm>
            <a:off x="0" y="6812281"/>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9298A8"/>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254129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676238" cy="6857999"/>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9298A8"/>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4" name="Rectangle 3"/>
          <p:cNvSpPr/>
          <p:nvPr userDrawn="1"/>
        </p:nvSpPr>
        <p:spPr>
          <a:xfrm>
            <a:off x="0" y="6812281"/>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98A8"/>
              </a:solidFill>
            </a:endParaRPr>
          </a:p>
        </p:txBody>
      </p:sp>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r="91792" b="87748"/>
          <a:stretch/>
        </p:blipFill>
        <p:spPr>
          <a:xfrm>
            <a:off x="-10440" y="91239"/>
            <a:ext cx="1000735" cy="840259"/>
          </a:xfrm>
          <a:prstGeom prst="rect">
            <a:avLst/>
          </a:prstGeom>
        </p:spPr>
      </p:pic>
    </p:spTree>
    <p:extLst>
      <p:ext uri="{BB962C8B-B14F-4D97-AF65-F5344CB8AC3E}">
        <p14:creationId xmlns:p14="http://schemas.microsoft.com/office/powerpoint/2010/main" val="31228882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750378"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9298A8"/>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20367"/>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98A8"/>
              </a:solidFill>
            </a:endParaRPr>
          </a:p>
        </p:txBody>
      </p:sp>
      <p:pic>
        <p:nvPicPr>
          <p:cNvPr id="17" name="Picture 16"/>
          <p:cNvPicPr>
            <a:picLocks noChangeAspect="1"/>
          </p:cNvPicPr>
          <p:nvPr userDrawn="1"/>
        </p:nvPicPr>
        <p:blipFill rotWithShape="1">
          <a:blip r:embed="rId3" cstate="screen">
            <a:extLst>
              <a:ext uri="{28A0092B-C50C-407E-A947-70E740481C1C}">
                <a14:useLocalDpi xmlns:a14="http://schemas.microsoft.com/office/drawing/2010/main"/>
              </a:ext>
            </a:extLst>
          </a:blip>
          <a:srcRect r="91792" b="87748"/>
          <a:stretch/>
        </p:blipFill>
        <p:spPr>
          <a:xfrm>
            <a:off x="-10440" y="91239"/>
            <a:ext cx="1000735" cy="840259"/>
          </a:xfrm>
          <a:prstGeom prst="rect">
            <a:avLst/>
          </a:prstGeom>
        </p:spPr>
      </p:pic>
    </p:spTree>
    <p:extLst>
      <p:ext uri="{BB962C8B-B14F-4D97-AF65-F5344CB8AC3E}">
        <p14:creationId xmlns:p14="http://schemas.microsoft.com/office/powerpoint/2010/main" val="37435430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37552"/>
            <a:ext cx="10997514" cy="6857999"/>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9298A8"/>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0"/>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r="91792" b="87748"/>
          <a:stretch/>
        </p:blipFill>
        <p:spPr>
          <a:xfrm>
            <a:off x="-610" y="3514722"/>
            <a:ext cx="1000735" cy="840259"/>
          </a:xfrm>
          <a:prstGeom prst="rect">
            <a:avLst/>
          </a:prstGeom>
        </p:spPr>
      </p:pic>
    </p:spTree>
    <p:extLst>
      <p:ext uri="{BB962C8B-B14F-4D97-AF65-F5344CB8AC3E}">
        <p14:creationId xmlns:p14="http://schemas.microsoft.com/office/powerpoint/2010/main" val="5779747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256108"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9298A8"/>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18138"/>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r="91792" b="87748"/>
          <a:stretch/>
        </p:blipFill>
        <p:spPr>
          <a:xfrm>
            <a:off x="-10440" y="91239"/>
            <a:ext cx="1000735" cy="840259"/>
          </a:xfrm>
          <a:prstGeom prst="rect">
            <a:avLst/>
          </a:prstGeom>
        </p:spPr>
      </p:pic>
    </p:spTree>
    <p:extLst>
      <p:ext uri="{BB962C8B-B14F-4D97-AF65-F5344CB8AC3E}">
        <p14:creationId xmlns:p14="http://schemas.microsoft.com/office/powerpoint/2010/main" val="18026426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700951" cy="6857999"/>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9298A8"/>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9298A8"/>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9298A8"/>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18138"/>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9298A8"/>
                </a:solidFill>
              </a:defRPr>
            </a:lvl1pPr>
          </a:lstStyle>
          <a:p>
            <a:r>
              <a:rPr lang="en-US" dirty="0" smtClean="0"/>
              <a:t>Slide Title</a:t>
            </a:r>
            <a:endParaRPr lang="en-US" dirty="0"/>
          </a:p>
        </p:txBody>
      </p:sp>
      <p:pic>
        <p:nvPicPr>
          <p:cNvPr id="19" name="Picture 18"/>
          <p:cNvPicPr>
            <a:picLocks noChangeAspect="1"/>
          </p:cNvPicPr>
          <p:nvPr userDrawn="1"/>
        </p:nvPicPr>
        <p:blipFill rotWithShape="1">
          <a:blip r:embed="rId3" cstate="screen">
            <a:extLst>
              <a:ext uri="{28A0092B-C50C-407E-A947-70E740481C1C}">
                <a14:useLocalDpi xmlns:a14="http://schemas.microsoft.com/office/drawing/2010/main"/>
              </a:ext>
            </a:extLst>
          </a:blip>
          <a:srcRect r="91792" b="87748"/>
          <a:stretch/>
        </p:blipFill>
        <p:spPr>
          <a:xfrm>
            <a:off x="-10440" y="91239"/>
            <a:ext cx="1000735" cy="840259"/>
          </a:xfrm>
          <a:prstGeom prst="rect">
            <a:avLst/>
          </a:prstGeom>
        </p:spPr>
      </p:pic>
    </p:spTree>
    <p:extLst>
      <p:ext uri="{BB962C8B-B14F-4D97-AF65-F5344CB8AC3E}">
        <p14:creationId xmlns:p14="http://schemas.microsoft.com/office/powerpoint/2010/main" val="169838765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812162" cy="6857999"/>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9298A8"/>
                </a:solidFill>
              </a:defRPr>
            </a:lvl1pPr>
          </a:lstStyle>
          <a:p>
            <a:r>
              <a:rPr lang="en-US" dirty="0" smtClean="0"/>
              <a:t>Slide Title</a:t>
            </a:r>
            <a:endParaRPr lang="en-US" dirty="0"/>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9298A8"/>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9298A8"/>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9298A8"/>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18138"/>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3" cstate="screen">
            <a:extLst>
              <a:ext uri="{28A0092B-C50C-407E-A947-70E740481C1C}">
                <a14:useLocalDpi xmlns:a14="http://schemas.microsoft.com/office/drawing/2010/main"/>
              </a:ext>
            </a:extLst>
          </a:blip>
          <a:srcRect r="91792" b="87748"/>
          <a:stretch/>
        </p:blipFill>
        <p:spPr>
          <a:xfrm>
            <a:off x="-10440" y="91239"/>
            <a:ext cx="1000735" cy="840259"/>
          </a:xfrm>
          <a:prstGeom prst="rect">
            <a:avLst/>
          </a:prstGeom>
        </p:spPr>
      </p:pic>
    </p:spTree>
    <p:extLst>
      <p:ext uri="{BB962C8B-B14F-4D97-AF65-F5344CB8AC3E}">
        <p14:creationId xmlns:p14="http://schemas.microsoft.com/office/powerpoint/2010/main" val="33051460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9298A8"/>
                </a:solidFill>
              </a:defRPr>
            </a:lvl1pPr>
          </a:lstStyle>
          <a:p>
            <a:r>
              <a:rPr lang="en-US" dirty="0" smtClean="0"/>
              <a:t>Section Title</a:t>
            </a:r>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7" name="Rectangle 6"/>
          <p:cNvSpPr/>
          <p:nvPr userDrawn="1"/>
        </p:nvSpPr>
        <p:spPr>
          <a:xfrm>
            <a:off x="0" y="6812673"/>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199303"/>
            <a:ext cx="12191675" cy="6858000"/>
          </a:xfrm>
          <a:prstGeom prst="rect">
            <a:avLst/>
          </a:prstGeom>
        </p:spPr>
      </p:pic>
    </p:spTree>
    <p:extLst>
      <p:ext uri="{BB962C8B-B14F-4D97-AF65-F5344CB8AC3E}">
        <p14:creationId xmlns:p14="http://schemas.microsoft.com/office/powerpoint/2010/main" val="419895282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898659"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9298A8"/>
                </a:solidFill>
              </a:defRPr>
            </a:lvl1pPr>
          </a:lstStyle>
          <a:p>
            <a:r>
              <a:rPr lang="en-US" dirty="0" smtClean="0"/>
              <a:t>Slide Title</a:t>
            </a:r>
            <a:endParaRPr lang="en-US" dirty="0"/>
          </a:p>
        </p:txBody>
      </p:sp>
      <p:sp>
        <p:nvSpPr>
          <p:cNvPr id="18" name="Rectangle 17"/>
          <p:cNvSpPr/>
          <p:nvPr userDrawn="1"/>
        </p:nvSpPr>
        <p:spPr>
          <a:xfrm>
            <a:off x="0" y="6818138"/>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96" y="-2256"/>
            <a:ext cx="12191675" cy="6858000"/>
          </a:xfrm>
          <a:prstGeom prst="rect">
            <a:avLst/>
          </a:prstGeom>
        </p:spPr>
      </p:pic>
      <p:pic>
        <p:nvPicPr>
          <p:cNvPr id="14" name="Picture 13"/>
          <p:cNvPicPr>
            <a:picLocks noChangeAspect="1"/>
          </p:cNvPicPr>
          <p:nvPr userDrawn="1"/>
        </p:nvPicPr>
        <p:blipFill rotWithShape="1">
          <a:blip r:embed="rId4" cstate="screen">
            <a:extLst>
              <a:ext uri="{28A0092B-C50C-407E-A947-70E740481C1C}">
                <a14:useLocalDpi xmlns:a14="http://schemas.microsoft.com/office/drawing/2010/main"/>
              </a:ext>
            </a:extLst>
          </a:blip>
          <a:srcRect r="91792" b="87748"/>
          <a:stretch/>
        </p:blipFill>
        <p:spPr>
          <a:xfrm>
            <a:off x="-10440" y="91239"/>
            <a:ext cx="1000735" cy="840259"/>
          </a:xfrm>
          <a:prstGeom prst="rect">
            <a:avLst/>
          </a:prstGeom>
        </p:spPr>
      </p:pic>
    </p:spTree>
    <p:extLst>
      <p:ext uri="{BB962C8B-B14F-4D97-AF65-F5344CB8AC3E}">
        <p14:creationId xmlns:p14="http://schemas.microsoft.com/office/powerpoint/2010/main" val="41349391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 id="2147483684" r:id="rId10"/>
    <p:sldLayoutId id="2147483685" r:id="rId11"/>
    <p:sldLayoutId id="2147483686"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39.png"/><Relationship Id="rId7" Type="http://schemas.openxmlformats.org/officeDocument/2006/relationships/image" Target="../media/image43.emf"/><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42.emf"/><Relationship Id="rId5" Type="http://schemas.openxmlformats.org/officeDocument/2006/relationships/image" Target="../media/image41.emf"/><Relationship Id="rId10" Type="http://schemas.openxmlformats.org/officeDocument/2006/relationships/image" Target="../media/image46.emf"/><Relationship Id="rId4" Type="http://schemas.openxmlformats.org/officeDocument/2006/relationships/image" Target="../media/image40.emf"/><Relationship Id="rId9" Type="http://schemas.openxmlformats.org/officeDocument/2006/relationships/image" Target="../media/image45.emf"/></Relationships>
</file>

<file path=ppt/slides/_rels/slide11.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47.png"/><Relationship Id="rId7" Type="http://schemas.openxmlformats.org/officeDocument/2006/relationships/image" Target="../media/image43.emf"/><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42.emf"/><Relationship Id="rId5" Type="http://schemas.openxmlformats.org/officeDocument/2006/relationships/image" Target="../media/image41.emf"/><Relationship Id="rId10" Type="http://schemas.openxmlformats.org/officeDocument/2006/relationships/image" Target="../media/image46.emf"/><Relationship Id="rId4" Type="http://schemas.openxmlformats.org/officeDocument/2006/relationships/image" Target="../media/image40.emf"/><Relationship Id="rId9" Type="http://schemas.openxmlformats.org/officeDocument/2006/relationships/image" Target="../media/image45.emf"/></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48.gi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emf"/></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50.emf"/><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5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29.jpg"/><Relationship Id="rId4" Type="http://schemas.openxmlformats.org/officeDocument/2006/relationships/image" Target="../media/image28.jp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1"/>
          <p:cNvPicPr preferRelativeResize="0"/>
          <p:nvPr/>
        </p:nvPicPr>
        <p:blipFill rotWithShape="1">
          <a:blip r:embed="rId3">
            <a:alphaModFix/>
          </a:blip>
          <a:srcRect l="14125"/>
          <a:stretch/>
        </p:blipFill>
        <p:spPr>
          <a:xfrm>
            <a:off x="0" y="0"/>
            <a:ext cx="5889352" cy="6858000"/>
          </a:xfrm>
          <a:prstGeom prst="rect">
            <a:avLst/>
          </a:prstGeom>
          <a:noFill/>
          <a:ln>
            <a:noFill/>
          </a:ln>
        </p:spPr>
      </p:pic>
      <p:pic>
        <p:nvPicPr>
          <p:cNvPr id="95" name="Google Shape;95;p11"/>
          <p:cNvPicPr preferRelativeResize="0"/>
          <p:nvPr/>
        </p:nvPicPr>
        <p:blipFill rotWithShape="1">
          <a:blip r:embed="rId4">
            <a:alphaModFix/>
          </a:blip>
          <a:srcRect/>
          <a:stretch/>
        </p:blipFill>
        <p:spPr>
          <a:xfrm>
            <a:off x="-16678" y="-12357"/>
            <a:ext cx="12225355" cy="6882713"/>
          </a:xfrm>
          <a:prstGeom prst="rect">
            <a:avLst/>
          </a:prstGeom>
          <a:noFill/>
          <a:ln>
            <a:noFill/>
          </a:ln>
        </p:spPr>
      </p:pic>
      <p:pic>
        <p:nvPicPr>
          <p:cNvPr id="96" name="Google Shape;96;p11"/>
          <p:cNvPicPr preferRelativeResize="0"/>
          <p:nvPr/>
        </p:nvPicPr>
        <p:blipFill rotWithShape="1">
          <a:blip r:embed="rId5">
            <a:alphaModFix/>
          </a:blip>
          <a:srcRect/>
          <a:stretch/>
        </p:blipFill>
        <p:spPr>
          <a:xfrm>
            <a:off x="11093088" y="5942046"/>
            <a:ext cx="709962" cy="709962"/>
          </a:xfrm>
          <a:prstGeom prst="rect">
            <a:avLst/>
          </a:prstGeom>
          <a:noFill/>
          <a:ln>
            <a:noFill/>
          </a:ln>
        </p:spPr>
      </p:pic>
      <p:pic>
        <p:nvPicPr>
          <p:cNvPr id="97" name="Google Shape;97;p11"/>
          <p:cNvPicPr preferRelativeResize="0"/>
          <p:nvPr/>
        </p:nvPicPr>
        <p:blipFill rotWithShape="1">
          <a:blip r:embed="rId6">
            <a:alphaModFix/>
          </a:blip>
          <a:srcRect/>
          <a:stretch/>
        </p:blipFill>
        <p:spPr>
          <a:xfrm>
            <a:off x="416380" y="5737058"/>
            <a:ext cx="678581" cy="731520"/>
          </a:xfrm>
          <a:prstGeom prst="rect">
            <a:avLst/>
          </a:prstGeom>
          <a:noFill/>
          <a:ln>
            <a:noFill/>
          </a:ln>
        </p:spPr>
      </p:pic>
      <p:sp>
        <p:nvSpPr>
          <p:cNvPr id="101" name="Google Shape;101;p11"/>
          <p:cNvSpPr txBox="1"/>
          <p:nvPr/>
        </p:nvSpPr>
        <p:spPr>
          <a:xfrm>
            <a:off x="6062470" y="1887629"/>
            <a:ext cx="5647765" cy="1235240"/>
          </a:xfrm>
          <a:prstGeom prst="rect">
            <a:avLst/>
          </a:prstGeom>
          <a:noFill/>
          <a:ln>
            <a:noFill/>
          </a:ln>
        </p:spPr>
        <p:txBody>
          <a:bodyPr spcFirstLastPara="1" wrap="square" lIns="91425" tIns="45700" rIns="91425" bIns="45700" anchor="ctr" anchorCtr="0">
            <a:noAutofit/>
          </a:bodyPr>
          <a:lstStyle/>
          <a:p>
            <a:pPr marL="0" marR="0" lvl="0" indent="0" algn="r" rtl="0">
              <a:lnSpc>
                <a:spcPct val="80000"/>
              </a:lnSpc>
              <a:spcBef>
                <a:spcPts val="0"/>
              </a:spcBef>
              <a:spcAft>
                <a:spcPts val="0"/>
              </a:spcAft>
              <a:buClr>
                <a:srgbClr val="1B57AF"/>
              </a:buClr>
              <a:buSzPts val="3740"/>
              <a:buFont typeface="Century Gothic"/>
              <a:buNone/>
            </a:pPr>
            <a:r>
              <a:rPr lang="en-US" sz="4000" b="1" i="0" u="none" strike="noStrike" cap="none" dirty="0">
                <a:solidFill>
                  <a:srgbClr val="1B57AF"/>
                </a:solidFill>
                <a:latin typeface="Century Gothic"/>
                <a:ea typeface="Century Gothic"/>
                <a:cs typeface="Century Gothic"/>
                <a:sym typeface="Century Gothic"/>
              </a:rPr>
              <a:t>HAMPTON ROADS URBAN DEVELOPMENT </a:t>
            </a:r>
            <a:endParaRPr sz="4000" b="0" i="0" u="none" strike="noStrike" cap="none" dirty="0">
              <a:solidFill>
                <a:srgbClr val="000000"/>
              </a:solidFill>
              <a:latin typeface="Arial"/>
              <a:ea typeface="Arial"/>
              <a:cs typeface="Arial"/>
              <a:sym typeface="Arial"/>
            </a:endParaRPr>
          </a:p>
        </p:txBody>
      </p:sp>
      <p:sp>
        <p:nvSpPr>
          <p:cNvPr id="102" name="Google Shape;102;p11"/>
          <p:cNvSpPr txBox="1"/>
          <p:nvPr/>
        </p:nvSpPr>
        <p:spPr>
          <a:xfrm>
            <a:off x="6612974" y="3187337"/>
            <a:ext cx="5097261" cy="1058091"/>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800"/>
              <a:buFont typeface="Arial"/>
              <a:buNone/>
            </a:pPr>
            <a:r>
              <a:rPr lang="en-US" sz="2000" b="0" i="0" u="none" strike="noStrike" cap="none" dirty="0">
                <a:solidFill>
                  <a:srgbClr val="3F3F3F"/>
                </a:solidFill>
                <a:latin typeface="Century Gothic"/>
                <a:ea typeface="Century Gothic"/>
                <a:cs typeface="Century Gothic"/>
                <a:sym typeface="Century Gothic"/>
              </a:rPr>
              <a:t>Enhancing Coastal Management by Monitoring Hampton’s Coastline and Barrier Island Transgression with the Aid of NASA Earth Observations</a:t>
            </a:r>
            <a:r>
              <a:rPr lang="en-US" sz="1800" b="0" i="0" u="none" strike="noStrike" cap="none" dirty="0">
                <a:solidFill>
                  <a:srgbClr val="3F3F3F"/>
                </a:solidFill>
                <a:latin typeface="Century Gothic"/>
                <a:ea typeface="Century Gothic"/>
                <a:cs typeface="Century Gothic"/>
                <a:sym typeface="Century Gothic"/>
              </a:rPr>
              <a:t> </a:t>
            </a:r>
            <a:r>
              <a:rPr lang="en-US" sz="1800" b="0" i="0" u="none" strike="noStrike" cap="none" dirty="0">
                <a:solidFill>
                  <a:srgbClr val="E97845"/>
                </a:solidFill>
                <a:latin typeface="Century Gothic"/>
                <a:ea typeface="Century Gothic"/>
                <a:cs typeface="Century Gothic"/>
                <a:sym typeface="Century Gothic"/>
              </a:rPr>
              <a:t/>
            </a:r>
            <a:br>
              <a:rPr lang="en-US" sz="1800" b="0" i="0" u="none" strike="noStrike" cap="none" dirty="0">
                <a:solidFill>
                  <a:srgbClr val="E97845"/>
                </a:solidFill>
                <a:latin typeface="Century Gothic"/>
                <a:ea typeface="Century Gothic"/>
                <a:cs typeface="Century Gothic"/>
                <a:sym typeface="Century Gothic"/>
              </a:rPr>
            </a:br>
            <a:endParaRPr sz="1800" b="0" i="0" u="none" strike="noStrike" cap="none" dirty="0">
              <a:solidFill>
                <a:srgbClr val="3F3F3F"/>
              </a:solidFill>
              <a:latin typeface="Century Gothic"/>
              <a:ea typeface="Century Gothic"/>
              <a:cs typeface="Century Gothic"/>
              <a:sym typeface="Century Gothic"/>
            </a:endParaRPr>
          </a:p>
        </p:txBody>
      </p:sp>
      <p:sp>
        <p:nvSpPr>
          <p:cNvPr id="103" name="Google Shape;103;p11"/>
          <p:cNvSpPr txBox="1"/>
          <p:nvPr/>
        </p:nvSpPr>
        <p:spPr>
          <a:xfrm>
            <a:off x="9596103" y="6170328"/>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dk1"/>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p:txBody>
      </p:sp>
      <p:sp>
        <p:nvSpPr>
          <p:cNvPr id="105" name="Google Shape;105;p11"/>
          <p:cNvSpPr/>
          <p:nvPr/>
        </p:nvSpPr>
        <p:spPr>
          <a:xfrm>
            <a:off x="6624354" y="1546163"/>
            <a:ext cx="5085881" cy="30777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2000" b="0" i="1" u="none" strike="noStrike" cap="none" dirty="0">
                <a:solidFill>
                  <a:srgbClr val="3F3F3F"/>
                </a:solidFill>
                <a:latin typeface="Century Gothic"/>
                <a:ea typeface="Century Gothic"/>
                <a:cs typeface="Century Gothic"/>
                <a:sym typeface="Century Gothic"/>
              </a:rPr>
              <a:t>2018 Fall | Virginia – Langley</a:t>
            </a:r>
            <a:r>
              <a:rPr lang="en-US" sz="1400" b="0" i="1" u="none" strike="noStrike" cap="none" dirty="0">
                <a:solidFill>
                  <a:srgbClr val="3F3F3F"/>
                </a:solidFill>
                <a:latin typeface="Century Gothic"/>
                <a:ea typeface="Century Gothic"/>
                <a:cs typeface="Century Gothic"/>
                <a:sym typeface="Century Gothic"/>
              </a:rPr>
              <a:t> </a:t>
            </a:r>
            <a:endParaRPr sz="1400" b="0" i="0" u="none" strike="noStrike" cap="none" dirty="0">
              <a:solidFill>
                <a:srgbClr val="000000"/>
              </a:solidFill>
              <a:latin typeface="Arial"/>
              <a:ea typeface="Arial"/>
              <a:cs typeface="Arial"/>
              <a:sym typeface="Arial"/>
            </a:endParaRPr>
          </a:p>
        </p:txBody>
      </p:sp>
      <p:sp>
        <p:nvSpPr>
          <p:cNvPr id="14" name="Google Shape;98;p11"/>
          <p:cNvSpPr txBox="1"/>
          <p:nvPr/>
        </p:nvSpPr>
        <p:spPr>
          <a:xfrm>
            <a:off x="9596103" y="5208633"/>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a:solidFill>
                  <a:srgbClr val="3F3F3F"/>
                </a:solidFill>
                <a:latin typeface="Century Gothic"/>
                <a:ea typeface="Century Gothic"/>
                <a:cs typeface="Century Gothic"/>
                <a:sym typeface="Century Gothic"/>
              </a:rPr>
              <a:t>Eric Deutsch</a:t>
            </a:r>
            <a:endParaRPr/>
          </a:p>
        </p:txBody>
      </p:sp>
      <p:sp>
        <p:nvSpPr>
          <p:cNvPr id="15" name="Google Shape;99;p11"/>
          <p:cNvSpPr txBox="1"/>
          <p:nvPr/>
        </p:nvSpPr>
        <p:spPr>
          <a:xfrm>
            <a:off x="9596103" y="4862966"/>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dirty="0">
                <a:solidFill>
                  <a:srgbClr val="3F3F3F"/>
                </a:solidFill>
                <a:latin typeface="Century Gothic"/>
                <a:ea typeface="Century Gothic"/>
                <a:cs typeface="Century Gothic"/>
                <a:sym typeface="Century Gothic"/>
              </a:rPr>
              <a:t>Danielle </a:t>
            </a:r>
            <a:r>
              <a:rPr lang="en-US" sz="1400" b="0" i="0" u="none" strike="noStrike" cap="none" dirty="0" err="1">
                <a:solidFill>
                  <a:srgbClr val="3F3F3F"/>
                </a:solidFill>
                <a:latin typeface="Century Gothic"/>
                <a:ea typeface="Century Gothic"/>
                <a:cs typeface="Century Gothic"/>
                <a:sym typeface="Century Gothic"/>
              </a:rPr>
              <a:t>Ruffe</a:t>
            </a:r>
            <a:endParaRPr dirty="0"/>
          </a:p>
        </p:txBody>
      </p:sp>
      <p:sp>
        <p:nvSpPr>
          <p:cNvPr id="16" name="Google Shape;100;p11"/>
          <p:cNvSpPr txBox="1"/>
          <p:nvPr/>
        </p:nvSpPr>
        <p:spPr>
          <a:xfrm>
            <a:off x="9596103" y="5554300"/>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a:solidFill>
                  <a:srgbClr val="3F3F3F"/>
                </a:solidFill>
                <a:latin typeface="Century Gothic"/>
                <a:ea typeface="Century Gothic"/>
                <a:cs typeface="Century Gothic"/>
                <a:sym typeface="Century Gothic"/>
              </a:rPr>
              <a:t>Holly Gould</a:t>
            </a:r>
            <a:endParaRPr/>
          </a:p>
        </p:txBody>
      </p:sp>
      <p:sp>
        <p:nvSpPr>
          <p:cNvPr id="17" name="Google Shape;104;p11"/>
          <p:cNvSpPr txBox="1"/>
          <p:nvPr/>
        </p:nvSpPr>
        <p:spPr>
          <a:xfrm>
            <a:off x="9596103" y="5899967"/>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a:solidFill>
                  <a:srgbClr val="3F3F3F"/>
                </a:solidFill>
                <a:latin typeface="Century Gothic"/>
                <a:ea typeface="Century Gothic"/>
                <a:cs typeface="Century Gothic"/>
                <a:sym typeface="Century Gothic"/>
              </a:rPr>
              <a:t>Shaifali Prajapati</a:t>
            </a:r>
            <a:endParaRPr/>
          </a:p>
        </p:txBody>
      </p:sp>
    </p:spTree>
    <p:extLst>
      <p:ext uri="{BB962C8B-B14F-4D97-AF65-F5344CB8AC3E}">
        <p14:creationId xmlns:p14="http://schemas.microsoft.com/office/powerpoint/2010/main" val="27049803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Results  </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30" t="565" r="1077" b="699"/>
          <a:stretch/>
        </p:blipFill>
        <p:spPr>
          <a:xfrm>
            <a:off x="2284748" y="1007092"/>
            <a:ext cx="5398114" cy="5417031"/>
          </a:xfrm>
          <a:prstGeom prst="rect">
            <a:avLst/>
          </a:prstGeom>
          <a:ln w="38100">
            <a:solidFill>
              <a:schemeClr val="tx1">
                <a:lumMod val="75000"/>
                <a:lumOff val="25000"/>
              </a:schemeClr>
            </a:solidFill>
          </a:ln>
        </p:spPr>
      </p:pic>
      <p:grpSp>
        <p:nvGrpSpPr>
          <p:cNvPr id="3" name="Group 2"/>
          <p:cNvGrpSpPr/>
          <p:nvPr/>
        </p:nvGrpSpPr>
        <p:grpSpPr>
          <a:xfrm>
            <a:off x="8249137" y="3283975"/>
            <a:ext cx="2497521" cy="3173361"/>
            <a:chOff x="8249137" y="3303639"/>
            <a:chExt cx="2497521" cy="3173361"/>
          </a:xfrm>
        </p:grpSpPr>
        <p:sp>
          <p:nvSpPr>
            <p:cNvPr id="7" name="Rectangle 6"/>
            <p:cNvSpPr/>
            <p:nvPr/>
          </p:nvSpPr>
          <p:spPr>
            <a:xfrm>
              <a:off x="8249137" y="3303639"/>
              <a:ext cx="2497521" cy="3173361"/>
            </a:xfrm>
            <a:prstGeom prst="rect">
              <a:avLst/>
            </a:prstGeom>
            <a:solidFill>
              <a:schemeClr val="bg1"/>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2"/>
            <p:cNvSpPr txBox="1">
              <a:spLocks noChangeArrowheads="1"/>
            </p:cNvSpPr>
            <p:nvPr/>
          </p:nvSpPr>
          <p:spPr bwMode="auto">
            <a:xfrm>
              <a:off x="9229941" y="5917369"/>
              <a:ext cx="1380743" cy="4572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800" dirty="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67 </a:t>
              </a:r>
              <a:r>
                <a:rPr lang="en-US" sz="1800" dirty="0" smtClean="0">
                  <a:solidFill>
                    <a:srgbClr val="404040"/>
                  </a:solidFill>
                  <a:latin typeface="Century Gothic" panose="020B0502020202020204" pitchFamily="34" charset="0"/>
                  <a:ea typeface="Calibri" panose="020F0502020204030204" pitchFamily="34" charset="0"/>
                  <a:cs typeface="Times New Roman" panose="02020603050405020304" pitchFamily="18" charset="0"/>
                </a:rPr>
                <a:t>to</a:t>
              </a:r>
              <a:r>
                <a:rPr lang="en-US" sz="1800" dirty="0" smtClean="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1800" dirty="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100</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80315" y="5943924"/>
              <a:ext cx="763097" cy="375872"/>
            </a:xfrm>
            <a:prstGeom prst="rect">
              <a:avLst/>
            </a:prstGeom>
            <a:noFill/>
            <a:ln>
              <a:noFill/>
            </a:ln>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80315" y="5545577"/>
              <a:ext cx="765117" cy="357627"/>
            </a:xfrm>
            <a:prstGeom prst="rect">
              <a:avLst/>
            </a:prstGeom>
            <a:noFill/>
            <a:ln>
              <a:noFill/>
            </a:ln>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80315" y="5147230"/>
              <a:ext cx="765117" cy="358512"/>
            </a:xfrm>
            <a:prstGeom prst="rect">
              <a:avLst/>
            </a:prstGeom>
            <a:noFill/>
            <a:ln>
              <a:noFill/>
            </a:ln>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80315" y="4748883"/>
              <a:ext cx="760785" cy="355856"/>
            </a:xfrm>
            <a:prstGeom prst="rect">
              <a:avLst/>
            </a:prstGeom>
            <a:noFill/>
            <a:ln>
              <a:noFill/>
            </a:ln>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480315" y="4350536"/>
              <a:ext cx="765117" cy="358512"/>
            </a:xfrm>
            <a:prstGeom prst="rect">
              <a:avLst/>
            </a:prstGeom>
            <a:noFill/>
            <a:ln>
              <a:noFill/>
            </a:ln>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480315" y="3952189"/>
              <a:ext cx="760785" cy="355856"/>
            </a:xfrm>
            <a:prstGeom prst="rect">
              <a:avLst/>
            </a:prstGeom>
            <a:noFill/>
            <a:ln>
              <a:noFill/>
            </a:ln>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480315" y="3553841"/>
              <a:ext cx="760785" cy="339923"/>
            </a:xfrm>
            <a:prstGeom prst="rect">
              <a:avLst/>
            </a:prstGeom>
            <a:noFill/>
            <a:ln>
              <a:noFill/>
            </a:ln>
          </p:spPr>
        </p:pic>
        <p:sp>
          <p:nvSpPr>
            <p:cNvPr id="16" name="Text Box 3"/>
            <p:cNvSpPr txBox="1">
              <a:spLocks noChangeArrowheads="1"/>
            </p:cNvSpPr>
            <p:nvPr/>
          </p:nvSpPr>
          <p:spPr bwMode="auto">
            <a:xfrm>
              <a:off x="9229941" y="5519020"/>
              <a:ext cx="1380743" cy="4572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800" dirty="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33 </a:t>
              </a:r>
              <a:r>
                <a:rPr lang="en-US" sz="1800" dirty="0" smtClean="0">
                  <a:solidFill>
                    <a:srgbClr val="404040"/>
                  </a:solidFill>
                  <a:latin typeface="Century Gothic" panose="020B0502020202020204" pitchFamily="34" charset="0"/>
                  <a:ea typeface="Calibri" panose="020F0502020204030204" pitchFamily="34" charset="0"/>
                  <a:cs typeface="Times New Roman" panose="02020603050405020304" pitchFamily="18" charset="0"/>
                </a:rPr>
                <a:t>to</a:t>
              </a:r>
              <a:r>
                <a:rPr lang="en-US" sz="1800" dirty="0" smtClean="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1800" dirty="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67</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7" name="Text Box 15"/>
            <p:cNvSpPr txBox="1">
              <a:spLocks noChangeArrowheads="1"/>
            </p:cNvSpPr>
            <p:nvPr/>
          </p:nvSpPr>
          <p:spPr bwMode="auto">
            <a:xfrm>
              <a:off x="9229941" y="4722326"/>
              <a:ext cx="1380743" cy="457196"/>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800" dirty="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-10 </a:t>
              </a:r>
              <a:r>
                <a:rPr lang="en-US" sz="1800" dirty="0" smtClean="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to </a:t>
              </a:r>
              <a:r>
                <a:rPr lang="en-US" sz="1800" dirty="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10</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8" name="Text Box 16"/>
            <p:cNvSpPr txBox="1">
              <a:spLocks noChangeArrowheads="1"/>
            </p:cNvSpPr>
            <p:nvPr/>
          </p:nvSpPr>
          <p:spPr bwMode="auto">
            <a:xfrm>
              <a:off x="9229941" y="5120671"/>
              <a:ext cx="1380743" cy="4572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800" dirty="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10 </a:t>
              </a:r>
              <a:r>
                <a:rPr lang="en-US" sz="1800" dirty="0" smtClean="0">
                  <a:solidFill>
                    <a:srgbClr val="404040"/>
                  </a:solidFill>
                  <a:latin typeface="Century Gothic" panose="020B0502020202020204" pitchFamily="34" charset="0"/>
                  <a:ea typeface="Calibri" panose="020F0502020204030204" pitchFamily="34" charset="0"/>
                  <a:cs typeface="Times New Roman" panose="02020603050405020304" pitchFamily="18" charset="0"/>
                </a:rPr>
                <a:t>to</a:t>
              </a:r>
              <a:r>
                <a:rPr lang="en-US" sz="1800" dirty="0" smtClean="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1800" dirty="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33</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9" name="Text Box 17"/>
            <p:cNvSpPr txBox="1">
              <a:spLocks noChangeArrowheads="1"/>
            </p:cNvSpPr>
            <p:nvPr/>
          </p:nvSpPr>
          <p:spPr bwMode="auto">
            <a:xfrm>
              <a:off x="9229941" y="4323977"/>
              <a:ext cx="1380743" cy="457196"/>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800" dirty="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-33 </a:t>
              </a:r>
              <a:r>
                <a:rPr lang="en-US" sz="1800" dirty="0" smtClean="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to </a:t>
              </a:r>
              <a:r>
                <a:rPr lang="en-US" sz="1800" dirty="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-10</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20" name="Text Box 18"/>
            <p:cNvSpPr txBox="1">
              <a:spLocks noChangeArrowheads="1"/>
            </p:cNvSpPr>
            <p:nvPr/>
          </p:nvSpPr>
          <p:spPr bwMode="auto">
            <a:xfrm>
              <a:off x="9229945" y="3885796"/>
              <a:ext cx="1380743" cy="457196"/>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800" dirty="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a:t>
              </a:r>
              <a:r>
                <a:rPr lang="en-US" sz="1800" dirty="0" smtClean="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67 to </a:t>
              </a:r>
              <a:r>
                <a:rPr lang="en-US" sz="1800" dirty="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-33</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21" name="Text Box 19"/>
            <p:cNvSpPr txBox="1">
              <a:spLocks noChangeArrowheads="1"/>
            </p:cNvSpPr>
            <p:nvPr/>
          </p:nvSpPr>
          <p:spPr bwMode="auto">
            <a:xfrm>
              <a:off x="9229940" y="3527280"/>
              <a:ext cx="1380743" cy="457196"/>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800" dirty="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-100 </a:t>
              </a:r>
              <a:r>
                <a:rPr lang="en-US" sz="1800" dirty="0" smtClean="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to </a:t>
              </a:r>
              <a:r>
                <a:rPr lang="en-US" sz="1800" dirty="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-67</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p:txBody>
        </p:sp>
      </p:grpSp>
      <p:sp>
        <p:nvSpPr>
          <p:cNvPr id="25" name="TextBox 24"/>
          <p:cNvSpPr txBox="1"/>
          <p:nvPr/>
        </p:nvSpPr>
        <p:spPr>
          <a:xfrm>
            <a:off x="7737463" y="1276134"/>
            <a:ext cx="3520867" cy="1938992"/>
          </a:xfrm>
          <a:prstGeom prst="rect">
            <a:avLst/>
          </a:prstGeom>
          <a:noFill/>
        </p:spPr>
        <p:txBody>
          <a:bodyPr wrap="square" rtlCol="0">
            <a:spAutoFit/>
          </a:bodyPr>
          <a:lstStyle/>
          <a:p>
            <a:pPr lvl="0" algn="ctr" defTabSz="3072384">
              <a:buClrTx/>
            </a:pPr>
            <a:r>
              <a:rPr lang="en-US" sz="2400" b="1" kern="1200" dirty="0" smtClean="0">
                <a:solidFill>
                  <a:prstClr val="black">
                    <a:lumMod val="75000"/>
                    <a:lumOff val="25000"/>
                  </a:prstClr>
                </a:solidFill>
                <a:latin typeface="Century Gothic" panose="020B0502020202020204" pitchFamily="34" charset="0"/>
                <a:ea typeface="+mn-ea"/>
                <a:cs typeface="+mn-cs"/>
              </a:rPr>
              <a:t>Change in Average </a:t>
            </a:r>
            <a:r>
              <a:rPr lang="en-US" sz="2400" b="1" kern="1200" dirty="0">
                <a:solidFill>
                  <a:prstClr val="black">
                    <a:lumMod val="75000"/>
                    <a:lumOff val="25000"/>
                  </a:prstClr>
                </a:solidFill>
                <a:latin typeface="Century Gothic" panose="020B0502020202020204" pitchFamily="34" charset="0"/>
                <a:ea typeface="+mn-ea"/>
                <a:cs typeface="+mn-cs"/>
              </a:rPr>
              <a:t>Percent of Pixel </a:t>
            </a:r>
            <a:r>
              <a:rPr lang="en-US" sz="2400" b="1" kern="1200" dirty="0">
                <a:solidFill>
                  <a:schemeClr val="tx1">
                    <a:lumMod val="75000"/>
                    <a:lumOff val="25000"/>
                  </a:schemeClr>
                </a:solidFill>
                <a:latin typeface="Century Gothic" panose="020B0502020202020204" pitchFamily="34" charset="0"/>
                <a:ea typeface="+mn-ea"/>
                <a:cs typeface="+mn-cs"/>
              </a:rPr>
              <a:t>Covered</a:t>
            </a:r>
            <a:r>
              <a:rPr lang="en-US" sz="2400" b="1" kern="1200" dirty="0">
                <a:solidFill>
                  <a:prstClr val="black">
                    <a:lumMod val="75000"/>
                    <a:lumOff val="25000"/>
                  </a:prstClr>
                </a:solidFill>
                <a:latin typeface="Century Gothic" panose="020B0502020202020204" pitchFamily="34" charset="0"/>
                <a:ea typeface="+mn-ea"/>
                <a:cs typeface="+mn-cs"/>
              </a:rPr>
              <a:t> by Water </a:t>
            </a:r>
            <a:r>
              <a:rPr lang="en-US" sz="2400" b="1" kern="1200" dirty="0" smtClean="0">
                <a:solidFill>
                  <a:prstClr val="black">
                    <a:lumMod val="75000"/>
                    <a:lumOff val="25000"/>
                  </a:prstClr>
                </a:solidFill>
                <a:latin typeface="Century Gothic" panose="020B0502020202020204" pitchFamily="34" charset="0"/>
                <a:ea typeface="+mn-ea"/>
                <a:cs typeface="+mn-cs"/>
              </a:rPr>
              <a:t>Over Time</a:t>
            </a:r>
          </a:p>
          <a:p>
            <a:pPr lvl="0" algn="ctr" defTabSz="3072384">
              <a:buClrTx/>
            </a:pPr>
            <a:r>
              <a:rPr lang="en-US" sz="2400" b="1" kern="1200" dirty="0" smtClean="0">
                <a:solidFill>
                  <a:prstClr val="black">
                    <a:lumMod val="75000"/>
                    <a:lumOff val="25000"/>
                  </a:prstClr>
                </a:solidFill>
                <a:latin typeface="Century Gothic" panose="020B0502020202020204" pitchFamily="34" charset="0"/>
                <a:ea typeface="+mn-ea"/>
                <a:cs typeface="+mn-cs"/>
              </a:rPr>
              <a:t>2013 </a:t>
            </a:r>
            <a:r>
              <a:rPr lang="en-US" sz="2400" b="1" kern="1200" dirty="0">
                <a:solidFill>
                  <a:prstClr val="black">
                    <a:lumMod val="75000"/>
                    <a:lumOff val="25000"/>
                  </a:prstClr>
                </a:solidFill>
                <a:latin typeface="Century Gothic" panose="020B0502020202020204" pitchFamily="34" charset="0"/>
                <a:ea typeface="+mn-ea"/>
                <a:cs typeface="+mn-cs"/>
              </a:rPr>
              <a:t>to 2017</a:t>
            </a:r>
          </a:p>
        </p:txBody>
      </p:sp>
    </p:spTree>
    <p:extLst>
      <p:ext uri="{BB962C8B-B14F-4D97-AF65-F5344CB8AC3E}">
        <p14:creationId xmlns:p14="http://schemas.microsoft.com/office/powerpoint/2010/main" val="3650125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578" t="326" r="900" b="704"/>
          <a:stretch/>
        </p:blipFill>
        <p:spPr>
          <a:xfrm>
            <a:off x="2272830" y="1008474"/>
            <a:ext cx="5405338" cy="5429956"/>
          </a:xfrm>
          <a:prstGeom prst="rect">
            <a:avLst/>
          </a:prstGeom>
          <a:ln w="38100">
            <a:solidFill>
              <a:schemeClr val="tx1">
                <a:lumMod val="75000"/>
                <a:lumOff val="25000"/>
              </a:schemeClr>
            </a:solidFill>
          </a:ln>
        </p:spPr>
      </p:pic>
      <p:sp>
        <p:nvSpPr>
          <p:cNvPr id="2" name="Title 1"/>
          <p:cNvSpPr>
            <a:spLocks noGrp="1"/>
          </p:cNvSpPr>
          <p:nvPr>
            <p:ph type="title"/>
          </p:nvPr>
        </p:nvSpPr>
        <p:spPr/>
        <p:txBody>
          <a:bodyPr>
            <a:normAutofit fontScale="90000"/>
          </a:bodyPr>
          <a:lstStyle/>
          <a:p>
            <a:r>
              <a:rPr lang="en-US" dirty="0" smtClean="0"/>
              <a:t>Results  </a:t>
            </a:r>
            <a:endParaRPr lang="en-US" dirty="0"/>
          </a:p>
        </p:txBody>
      </p:sp>
      <p:grpSp>
        <p:nvGrpSpPr>
          <p:cNvPr id="3" name="Group 2"/>
          <p:cNvGrpSpPr/>
          <p:nvPr/>
        </p:nvGrpSpPr>
        <p:grpSpPr>
          <a:xfrm>
            <a:off x="8249137" y="3283975"/>
            <a:ext cx="2497521" cy="3173361"/>
            <a:chOff x="8249137" y="3303639"/>
            <a:chExt cx="2497521" cy="3173361"/>
          </a:xfrm>
        </p:grpSpPr>
        <p:sp>
          <p:nvSpPr>
            <p:cNvPr id="7" name="Rectangle 6"/>
            <p:cNvSpPr/>
            <p:nvPr/>
          </p:nvSpPr>
          <p:spPr>
            <a:xfrm>
              <a:off x="8249137" y="3303639"/>
              <a:ext cx="2497521" cy="3173361"/>
            </a:xfrm>
            <a:prstGeom prst="rect">
              <a:avLst/>
            </a:prstGeom>
            <a:solidFill>
              <a:schemeClr val="bg1"/>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2"/>
            <p:cNvSpPr txBox="1">
              <a:spLocks noChangeArrowheads="1"/>
            </p:cNvSpPr>
            <p:nvPr/>
          </p:nvSpPr>
          <p:spPr bwMode="auto">
            <a:xfrm>
              <a:off x="9229941" y="5917369"/>
              <a:ext cx="1380743" cy="4572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800" dirty="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67 </a:t>
              </a:r>
              <a:r>
                <a:rPr lang="en-US" sz="1800" dirty="0" smtClean="0">
                  <a:solidFill>
                    <a:srgbClr val="404040"/>
                  </a:solidFill>
                  <a:latin typeface="Century Gothic" panose="020B0502020202020204" pitchFamily="34" charset="0"/>
                  <a:ea typeface="Calibri" panose="020F0502020204030204" pitchFamily="34" charset="0"/>
                  <a:cs typeface="Times New Roman" panose="02020603050405020304" pitchFamily="18" charset="0"/>
                </a:rPr>
                <a:t>to</a:t>
              </a:r>
              <a:r>
                <a:rPr lang="en-US" sz="1800" dirty="0" smtClean="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1800" dirty="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100</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80315" y="5943924"/>
              <a:ext cx="763097" cy="375872"/>
            </a:xfrm>
            <a:prstGeom prst="rect">
              <a:avLst/>
            </a:prstGeom>
            <a:noFill/>
            <a:ln>
              <a:noFill/>
            </a:ln>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80315" y="5545577"/>
              <a:ext cx="765117" cy="357627"/>
            </a:xfrm>
            <a:prstGeom prst="rect">
              <a:avLst/>
            </a:prstGeom>
            <a:noFill/>
            <a:ln>
              <a:noFill/>
            </a:ln>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80315" y="5147230"/>
              <a:ext cx="765117" cy="358512"/>
            </a:xfrm>
            <a:prstGeom prst="rect">
              <a:avLst/>
            </a:prstGeom>
            <a:noFill/>
            <a:ln>
              <a:noFill/>
            </a:ln>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80315" y="4748883"/>
              <a:ext cx="760785" cy="355856"/>
            </a:xfrm>
            <a:prstGeom prst="rect">
              <a:avLst/>
            </a:prstGeom>
            <a:noFill/>
            <a:ln>
              <a:noFill/>
            </a:ln>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480315" y="4350536"/>
              <a:ext cx="765117" cy="358512"/>
            </a:xfrm>
            <a:prstGeom prst="rect">
              <a:avLst/>
            </a:prstGeom>
            <a:noFill/>
            <a:ln>
              <a:noFill/>
            </a:ln>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480315" y="3952189"/>
              <a:ext cx="760785" cy="355856"/>
            </a:xfrm>
            <a:prstGeom prst="rect">
              <a:avLst/>
            </a:prstGeom>
            <a:noFill/>
            <a:ln>
              <a:noFill/>
            </a:ln>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480315" y="3553841"/>
              <a:ext cx="760785" cy="339923"/>
            </a:xfrm>
            <a:prstGeom prst="rect">
              <a:avLst/>
            </a:prstGeom>
            <a:noFill/>
            <a:ln>
              <a:noFill/>
            </a:ln>
          </p:spPr>
        </p:pic>
        <p:sp>
          <p:nvSpPr>
            <p:cNvPr id="16" name="Text Box 3"/>
            <p:cNvSpPr txBox="1">
              <a:spLocks noChangeArrowheads="1"/>
            </p:cNvSpPr>
            <p:nvPr/>
          </p:nvSpPr>
          <p:spPr bwMode="auto">
            <a:xfrm>
              <a:off x="9229941" y="5519020"/>
              <a:ext cx="1380743" cy="4572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800" dirty="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33 </a:t>
              </a:r>
              <a:r>
                <a:rPr lang="en-US" sz="1800" dirty="0" smtClean="0">
                  <a:solidFill>
                    <a:srgbClr val="404040"/>
                  </a:solidFill>
                  <a:latin typeface="Century Gothic" panose="020B0502020202020204" pitchFamily="34" charset="0"/>
                  <a:ea typeface="Calibri" panose="020F0502020204030204" pitchFamily="34" charset="0"/>
                  <a:cs typeface="Times New Roman" panose="02020603050405020304" pitchFamily="18" charset="0"/>
                </a:rPr>
                <a:t>to</a:t>
              </a:r>
              <a:r>
                <a:rPr lang="en-US" sz="1800" dirty="0" smtClean="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1800" dirty="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67</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7" name="Text Box 15"/>
            <p:cNvSpPr txBox="1">
              <a:spLocks noChangeArrowheads="1"/>
            </p:cNvSpPr>
            <p:nvPr/>
          </p:nvSpPr>
          <p:spPr bwMode="auto">
            <a:xfrm>
              <a:off x="9229941" y="4722326"/>
              <a:ext cx="1380743" cy="457196"/>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800" dirty="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-10 </a:t>
              </a:r>
              <a:r>
                <a:rPr lang="en-US" sz="1800" dirty="0" smtClean="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to </a:t>
              </a:r>
              <a:r>
                <a:rPr lang="en-US" sz="1800" dirty="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10</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8" name="Text Box 16"/>
            <p:cNvSpPr txBox="1">
              <a:spLocks noChangeArrowheads="1"/>
            </p:cNvSpPr>
            <p:nvPr/>
          </p:nvSpPr>
          <p:spPr bwMode="auto">
            <a:xfrm>
              <a:off x="9229941" y="5120671"/>
              <a:ext cx="1380743" cy="4572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800" dirty="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10 </a:t>
              </a:r>
              <a:r>
                <a:rPr lang="en-US" sz="1800" dirty="0" smtClean="0">
                  <a:solidFill>
                    <a:srgbClr val="404040"/>
                  </a:solidFill>
                  <a:latin typeface="Century Gothic" panose="020B0502020202020204" pitchFamily="34" charset="0"/>
                  <a:ea typeface="Calibri" panose="020F0502020204030204" pitchFamily="34" charset="0"/>
                  <a:cs typeface="Times New Roman" panose="02020603050405020304" pitchFamily="18" charset="0"/>
                </a:rPr>
                <a:t>to</a:t>
              </a:r>
              <a:r>
                <a:rPr lang="en-US" sz="1800" dirty="0" smtClean="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1800" dirty="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33</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9" name="Text Box 17"/>
            <p:cNvSpPr txBox="1">
              <a:spLocks noChangeArrowheads="1"/>
            </p:cNvSpPr>
            <p:nvPr/>
          </p:nvSpPr>
          <p:spPr bwMode="auto">
            <a:xfrm>
              <a:off x="9229941" y="4323977"/>
              <a:ext cx="1380743" cy="457196"/>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800" dirty="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-33 </a:t>
              </a:r>
              <a:r>
                <a:rPr lang="en-US" sz="1800" dirty="0" smtClean="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to </a:t>
              </a:r>
              <a:r>
                <a:rPr lang="en-US" sz="1800" dirty="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-10</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20" name="Text Box 18"/>
            <p:cNvSpPr txBox="1">
              <a:spLocks noChangeArrowheads="1"/>
            </p:cNvSpPr>
            <p:nvPr/>
          </p:nvSpPr>
          <p:spPr bwMode="auto">
            <a:xfrm>
              <a:off x="9229945" y="3885796"/>
              <a:ext cx="1380743" cy="457196"/>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800" dirty="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a:t>
              </a:r>
              <a:r>
                <a:rPr lang="en-US" sz="1800" dirty="0" smtClean="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67 to </a:t>
              </a:r>
              <a:r>
                <a:rPr lang="en-US" sz="1800" dirty="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-33</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21" name="Text Box 19"/>
            <p:cNvSpPr txBox="1">
              <a:spLocks noChangeArrowheads="1"/>
            </p:cNvSpPr>
            <p:nvPr/>
          </p:nvSpPr>
          <p:spPr bwMode="auto">
            <a:xfrm>
              <a:off x="9229940" y="3527280"/>
              <a:ext cx="1380743" cy="457196"/>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800" dirty="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-100 </a:t>
              </a:r>
              <a:r>
                <a:rPr lang="en-US" sz="1800" dirty="0" smtClean="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to </a:t>
              </a:r>
              <a:r>
                <a:rPr lang="en-US" sz="1800" dirty="0">
                  <a:solidFill>
                    <a:srgbClr val="404040"/>
                  </a:solidFill>
                  <a:effectLst/>
                  <a:latin typeface="Century Gothic" panose="020B0502020202020204" pitchFamily="34" charset="0"/>
                  <a:ea typeface="Calibri" panose="020F0502020204030204" pitchFamily="34" charset="0"/>
                  <a:cs typeface="Times New Roman" panose="02020603050405020304" pitchFamily="18" charset="0"/>
                </a:rPr>
                <a:t>-67</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p:txBody>
        </p:sp>
      </p:grpSp>
      <p:sp>
        <p:nvSpPr>
          <p:cNvPr id="25" name="TextBox 24"/>
          <p:cNvSpPr txBox="1"/>
          <p:nvPr/>
        </p:nvSpPr>
        <p:spPr>
          <a:xfrm>
            <a:off x="7737463" y="1276134"/>
            <a:ext cx="3520867" cy="1938992"/>
          </a:xfrm>
          <a:prstGeom prst="rect">
            <a:avLst/>
          </a:prstGeom>
          <a:noFill/>
        </p:spPr>
        <p:txBody>
          <a:bodyPr wrap="square" rtlCol="0">
            <a:spAutoFit/>
          </a:bodyPr>
          <a:lstStyle/>
          <a:p>
            <a:pPr lvl="0" algn="ctr" defTabSz="3072384">
              <a:buClrTx/>
            </a:pPr>
            <a:r>
              <a:rPr lang="en-US" sz="2400" b="1" kern="1200" dirty="0" smtClean="0">
                <a:solidFill>
                  <a:prstClr val="black">
                    <a:lumMod val="75000"/>
                    <a:lumOff val="25000"/>
                  </a:prstClr>
                </a:solidFill>
                <a:latin typeface="Century Gothic" panose="020B0502020202020204" pitchFamily="34" charset="0"/>
                <a:ea typeface="+mn-ea"/>
                <a:cs typeface="+mn-cs"/>
              </a:rPr>
              <a:t>Change in Average </a:t>
            </a:r>
            <a:r>
              <a:rPr lang="en-US" sz="2400" b="1" kern="1200" dirty="0">
                <a:solidFill>
                  <a:prstClr val="black">
                    <a:lumMod val="75000"/>
                    <a:lumOff val="25000"/>
                  </a:prstClr>
                </a:solidFill>
                <a:latin typeface="Century Gothic" panose="020B0502020202020204" pitchFamily="34" charset="0"/>
                <a:ea typeface="+mn-ea"/>
                <a:cs typeface="+mn-cs"/>
              </a:rPr>
              <a:t>Percent of Pixel </a:t>
            </a:r>
            <a:r>
              <a:rPr lang="en-US" sz="2400" b="1" kern="1200" dirty="0">
                <a:solidFill>
                  <a:schemeClr val="tx1">
                    <a:lumMod val="75000"/>
                    <a:lumOff val="25000"/>
                  </a:schemeClr>
                </a:solidFill>
                <a:latin typeface="Century Gothic" panose="020B0502020202020204" pitchFamily="34" charset="0"/>
                <a:ea typeface="+mn-ea"/>
                <a:cs typeface="+mn-cs"/>
              </a:rPr>
              <a:t>Covered</a:t>
            </a:r>
            <a:r>
              <a:rPr lang="en-US" sz="2400" b="1" kern="1200" dirty="0">
                <a:solidFill>
                  <a:prstClr val="black">
                    <a:lumMod val="75000"/>
                    <a:lumOff val="25000"/>
                  </a:prstClr>
                </a:solidFill>
                <a:latin typeface="Century Gothic" panose="020B0502020202020204" pitchFamily="34" charset="0"/>
                <a:ea typeface="+mn-ea"/>
                <a:cs typeface="+mn-cs"/>
              </a:rPr>
              <a:t> by Water </a:t>
            </a:r>
            <a:r>
              <a:rPr lang="en-US" sz="2400" b="1" kern="1200" dirty="0" smtClean="0">
                <a:solidFill>
                  <a:prstClr val="black">
                    <a:lumMod val="75000"/>
                    <a:lumOff val="25000"/>
                  </a:prstClr>
                </a:solidFill>
                <a:latin typeface="Century Gothic" panose="020B0502020202020204" pitchFamily="34" charset="0"/>
                <a:ea typeface="+mn-ea"/>
                <a:cs typeface="+mn-cs"/>
              </a:rPr>
              <a:t>Over Time</a:t>
            </a:r>
          </a:p>
          <a:p>
            <a:pPr lvl="0" algn="ctr" defTabSz="3072384">
              <a:buClrTx/>
            </a:pPr>
            <a:r>
              <a:rPr lang="en-US" sz="2400" b="1" kern="1200" dirty="0" smtClean="0">
                <a:solidFill>
                  <a:prstClr val="black">
                    <a:lumMod val="75000"/>
                    <a:lumOff val="25000"/>
                  </a:prstClr>
                </a:solidFill>
                <a:latin typeface="Century Gothic" panose="020B0502020202020204" pitchFamily="34" charset="0"/>
                <a:ea typeface="+mn-ea"/>
                <a:cs typeface="+mn-cs"/>
              </a:rPr>
              <a:t>1988 </a:t>
            </a:r>
            <a:r>
              <a:rPr lang="en-US" sz="2400" b="1" kern="1200" dirty="0">
                <a:solidFill>
                  <a:prstClr val="black">
                    <a:lumMod val="75000"/>
                    <a:lumOff val="25000"/>
                  </a:prstClr>
                </a:solidFill>
                <a:latin typeface="Century Gothic" panose="020B0502020202020204" pitchFamily="34" charset="0"/>
                <a:ea typeface="+mn-ea"/>
                <a:cs typeface="+mn-cs"/>
              </a:rPr>
              <a:t>to 2017</a:t>
            </a:r>
          </a:p>
        </p:txBody>
      </p:sp>
    </p:spTree>
    <p:extLst>
      <p:ext uri="{BB962C8B-B14F-4D97-AF65-F5344CB8AC3E}">
        <p14:creationId xmlns:p14="http://schemas.microsoft.com/office/powerpoint/2010/main" val="12447414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Results  </a:t>
            </a:r>
            <a:endParaRPr lang="en-US" dirty="0"/>
          </a:p>
        </p:txBody>
      </p:sp>
      <p:sp>
        <p:nvSpPr>
          <p:cNvPr id="28" name="Rectangle 27"/>
          <p:cNvSpPr/>
          <p:nvPr/>
        </p:nvSpPr>
        <p:spPr>
          <a:xfrm>
            <a:off x="8210067" y="3497943"/>
            <a:ext cx="2608145" cy="2947363"/>
          </a:xfrm>
          <a:prstGeom prst="rect">
            <a:avLst/>
          </a:prstGeom>
          <a:solidFill>
            <a:sysClr val="window" lastClr="FFFFFF"/>
          </a:solidFill>
          <a:ln w="38100" cap="flat" cmpd="sng" algn="ctr">
            <a:solidFill>
              <a:schemeClr val="tx1">
                <a:lumMod val="75000"/>
                <a:lumOff val="25000"/>
              </a:schemeClr>
            </a:solidFill>
            <a:prstDash val="solid"/>
            <a:miter lim="800000"/>
          </a:ln>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1200" cap="none" spc="0" normalizeH="0" baseline="0" noProof="0" smtClean="0">
              <a:ln>
                <a:noFill/>
              </a:ln>
              <a:solidFill>
                <a:prstClr val="white"/>
              </a:solidFill>
              <a:effectLst/>
              <a:uLnTx/>
              <a:uFillTx/>
              <a:latin typeface="Garamond"/>
              <a:ea typeface="+mn-ea"/>
              <a:cs typeface="+mn-cs"/>
            </a:endParaRPr>
          </a:p>
        </p:txBody>
      </p:sp>
      <p:pic>
        <p:nvPicPr>
          <p:cNvPr id="29" name="Picture 28"/>
          <p:cNvPicPr/>
          <p:nvPr/>
        </p:nvPicPr>
        <p:blipFill>
          <a:blip r:embed="rId3" cstate="print">
            <a:extLst>
              <a:ext uri="{28A0092B-C50C-407E-A947-70E740481C1C}">
                <a14:useLocalDpi xmlns:a14="http://schemas.microsoft.com/office/drawing/2010/main" val="0"/>
              </a:ext>
            </a:extLst>
          </a:blip>
          <a:stretch>
            <a:fillRect/>
          </a:stretch>
        </p:blipFill>
        <p:spPr>
          <a:xfrm>
            <a:off x="8475533" y="3730582"/>
            <a:ext cx="755550" cy="2502954"/>
          </a:xfrm>
          <a:prstGeom prst="rect">
            <a:avLst/>
          </a:prstGeom>
        </p:spPr>
      </p:pic>
      <p:sp>
        <p:nvSpPr>
          <p:cNvPr id="30" name="Text Box 2"/>
          <p:cNvSpPr txBox="1">
            <a:spLocks noChangeArrowheads="1"/>
          </p:cNvSpPr>
          <p:nvPr/>
        </p:nvSpPr>
        <p:spPr bwMode="auto">
          <a:xfrm>
            <a:off x="9225842" y="3703523"/>
            <a:ext cx="1592370" cy="389507"/>
          </a:xfrm>
          <a:prstGeom prst="rect">
            <a:avLst/>
          </a:prstGeom>
          <a:noFill/>
          <a:ln w="9525">
            <a:noFill/>
            <a:miter lim="800000"/>
            <a:headEnd/>
            <a:tailEnd/>
          </a:ln>
        </p:spPr>
        <p:txBody>
          <a:bodyPr rot="0" vert="horz" wrap="square" lIns="91440" tIns="45720" rIns="91440" bIns="45720" anchor="t" anchorCtr="0">
            <a:noAutofit/>
          </a:bodyPr>
          <a:lstStyle/>
          <a:p>
            <a:pPr defTabSz="3072384">
              <a:lnSpc>
                <a:spcPct val="107000"/>
              </a:lnSpc>
              <a:spcAft>
                <a:spcPts val="800"/>
              </a:spcAft>
              <a:buClrTx/>
              <a:buFontTx/>
              <a:buNone/>
            </a:pPr>
            <a:r>
              <a:rPr lang="en-US" sz="1800" kern="1200" dirty="0">
                <a:solidFill>
                  <a:srgbClr val="404040"/>
                </a:solidFill>
                <a:latin typeface="Century Gothic" panose="020B0502020202020204" pitchFamily="34" charset="0"/>
                <a:ea typeface="Calibri" panose="020F0502020204030204" pitchFamily="34" charset="0"/>
                <a:cs typeface="Times New Roman" panose="02020603050405020304" pitchFamily="18" charset="0"/>
              </a:rPr>
              <a:t>1 (</a:t>
            </a:r>
            <a:r>
              <a:rPr lang="en-US" sz="1800" kern="1200" dirty="0" smtClean="0">
                <a:solidFill>
                  <a:srgbClr val="404040"/>
                </a:solidFill>
                <a:latin typeface="Century Gothic" panose="020B0502020202020204" pitchFamily="34" charset="0"/>
                <a:ea typeface="Calibri" panose="020F0502020204030204" pitchFamily="34" charset="0"/>
                <a:cs typeface="Times New Roman" panose="02020603050405020304" pitchFamily="18" charset="0"/>
              </a:rPr>
              <a:t>Water)</a:t>
            </a:r>
            <a:endParaRPr lang="en-US" sz="1800" kern="1200" dirty="0">
              <a:solidFill>
                <a:prstClr val="black"/>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31" name="Text Box 2"/>
          <p:cNvSpPr txBox="1">
            <a:spLocks noChangeArrowheads="1"/>
          </p:cNvSpPr>
          <p:nvPr/>
        </p:nvSpPr>
        <p:spPr bwMode="auto">
          <a:xfrm>
            <a:off x="9225842" y="5915891"/>
            <a:ext cx="1549199" cy="354280"/>
          </a:xfrm>
          <a:prstGeom prst="rect">
            <a:avLst/>
          </a:prstGeom>
          <a:noFill/>
          <a:ln w="9525">
            <a:noFill/>
            <a:miter lim="800000"/>
            <a:headEnd/>
            <a:tailEnd/>
          </a:ln>
        </p:spPr>
        <p:txBody>
          <a:bodyPr rot="0" vert="horz" wrap="square" lIns="91440" tIns="45720" rIns="91440" bIns="45720" anchor="t" anchorCtr="0">
            <a:noAutofit/>
          </a:bodyPr>
          <a:lstStyle/>
          <a:p>
            <a:pPr defTabSz="3072384">
              <a:lnSpc>
                <a:spcPct val="107000"/>
              </a:lnSpc>
              <a:spcAft>
                <a:spcPts val="800"/>
              </a:spcAft>
              <a:buClrTx/>
              <a:buFontTx/>
              <a:buNone/>
            </a:pPr>
            <a:r>
              <a:rPr lang="en-US" sz="1800" kern="1200" dirty="0" smtClean="0">
                <a:solidFill>
                  <a:srgbClr val="404040"/>
                </a:solidFill>
                <a:latin typeface="Century Gothic" panose="020B0502020202020204" pitchFamily="34" charset="0"/>
                <a:ea typeface="Calibri" panose="020F0502020204030204" pitchFamily="34" charset="0"/>
                <a:cs typeface="Times New Roman" panose="02020603050405020304" pitchFamily="18" charset="0"/>
              </a:rPr>
              <a:t>0 (Land)</a:t>
            </a:r>
            <a:endParaRPr lang="en-US" sz="1800" kern="1200" dirty="0">
              <a:solidFill>
                <a:prstClr val="black"/>
              </a:solidFill>
              <a:latin typeface="Century Gothic" panose="020B050202020202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8931" y="1066219"/>
            <a:ext cx="5448531" cy="5491229"/>
          </a:xfrm>
          <a:prstGeom prst="rect">
            <a:avLst/>
          </a:prstGeom>
        </p:spPr>
      </p:pic>
      <p:sp>
        <p:nvSpPr>
          <p:cNvPr id="10" name="TextBox 9"/>
          <p:cNvSpPr txBox="1"/>
          <p:nvPr/>
        </p:nvSpPr>
        <p:spPr>
          <a:xfrm>
            <a:off x="7737463" y="1276134"/>
            <a:ext cx="3520867" cy="1200329"/>
          </a:xfrm>
          <a:prstGeom prst="rect">
            <a:avLst/>
          </a:prstGeom>
          <a:noFill/>
        </p:spPr>
        <p:txBody>
          <a:bodyPr wrap="square" rtlCol="0">
            <a:spAutoFit/>
          </a:bodyPr>
          <a:lstStyle/>
          <a:p>
            <a:pPr lvl="0" algn="ctr" defTabSz="3072384">
              <a:buClrTx/>
            </a:pPr>
            <a:r>
              <a:rPr lang="en-US" sz="2400" b="1" kern="1200" dirty="0">
                <a:solidFill>
                  <a:prstClr val="black">
                    <a:lumMod val="75000"/>
                    <a:lumOff val="25000"/>
                  </a:prstClr>
                </a:solidFill>
                <a:latin typeface="Century Gothic" panose="020B0502020202020204" pitchFamily="34" charset="0"/>
              </a:rPr>
              <a:t>Hampton’s Coastline from </a:t>
            </a:r>
            <a:r>
              <a:rPr lang="en-US" sz="2400" b="1" kern="1200" dirty="0" smtClean="0">
                <a:solidFill>
                  <a:prstClr val="black">
                    <a:lumMod val="75000"/>
                    <a:lumOff val="25000"/>
                  </a:prstClr>
                </a:solidFill>
                <a:latin typeface="Century Gothic" panose="020B0502020202020204" pitchFamily="34" charset="0"/>
              </a:rPr>
              <a:t>1988 through 2017</a:t>
            </a:r>
            <a:endParaRPr lang="en-US" sz="2400" b="1" kern="1200" dirty="0">
              <a:solidFill>
                <a:prstClr val="black">
                  <a:lumMod val="75000"/>
                  <a:lumOff val="25000"/>
                </a:prstClr>
              </a:solidFill>
              <a:latin typeface="Century Gothic" panose="020B0502020202020204" pitchFamily="34" charset="0"/>
            </a:endParaRPr>
          </a:p>
        </p:txBody>
      </p:sp>
      <p:sp>
        <p:nvSpPr>
          <p:cNvPr id="3" name="Rectangle 2"/>
          <p:cNvSpPr/>
          <p:nvPr/>
        </p:nvSpPr>
        <p:spPr>
          <a:xfrm>
            <a:off x="2288932" y="1066220"/>
            <a:ext cx="5413248" cy="5394960"/>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58411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1"/>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800"/>
              <a:buNone/>
            </a:pPr>
            <a:r>
              <a:rPr lang="en-US"/>
              <a:t>Errors or Uncertainties</a:t>
            </a:r>
            <a:endParaRPr/>
          </a:p>
        </p:txBody>
      </p:sp>
      <p:sp>
        <p:nvSpPr>
          <p:cNvPr id="238" name="Google Shape;238;p21"/>
          <p:cNvSpPr txBox="1">
            <a:spLocks noGrp="1"/>
          </p:cNvSpPr>
          <p:nvPr>
            <p:ph type="body" idx="1"/>
          </p:nvPr>
        </p:nvSpPr>
        <p:spPr>
          <a:xfrm>
            <a:off x="1000125" y="1192757"/>
            <a:ext cx="10092316" cy="255374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000"/>
              <a:buNone/>
            </a:pPr>
            <a:r>
              <a:rPr lang="en-US" sz="3000" b="1" dirty="0">
                <a:solidFill>
                  <a:schemeClr val="tx1">
                    <a:lumMod val="75000"/>
                    <a:lumOff val="25000"/>
                  </a:schemeClr>
                </a:solidFill>
              </a:rPr>
              <a:t>Shoreline Change:</a:t>
            </a:r>
          </a:p>
          <a:p>
            <a:pPr lvl="0" indent="-457200" algn="l" rtl="0">
              <a:lnSpc>
                <a:spcPct val="100000"/>
              </a:lnSpc>
              <a:spcBef>
                <a:spcPts val="600"/>
              </a:spcBef>
              <a:spcAft>
                <a:spcPts val="0"/>
              </a:spcAft>
              <a:buClr>
                <a:srgbClr val="1B57AF"/>
              </a:buClr>
              <a:buSzPct val="100000"/>
              <a:buFont typeface="Wingdings 3" panose="05040102010807070707" pitchFamily="18" charset="2"/>
              <a:buChar char="}"/>
            </a:pPr>
            <a:r>
              <a:rPr lang="en-US" sz="2500" dirty="0">
                <a:solidFill>
                  <a:schemeClr val="tx1">
                    <a:lumMod val="75000"/>
                    <a:lumOff val="25000"/>
                  </a:schemeClr>
                </a:solidFill>
              </a:rPr>
              <a:t>30 m spatial resolution is coarse for purpose of study</a:t>
            </a:r>
          </a:p>
          <a:p>
            <a:pPr lvl="0" indent="-457200" algn="l" rtl="0">
              <a:lnSpc>
                <a:spcPct val="100000"/>
              </a:lnSpc>
              <a:spcBef>
                <a:spcPts val="600"/>
              </a:spcBef>
              <a:spcAft>
                <a:spcPts val="0"/>
              </a:spcAft>
              <a:buClr>
                <a:srgbClr val="1B57AF"/>
              </a:buClr>
              <a:buSzPct val="100000"/>
              <a:buFont typeface="Wingdings 3" panose="05040102010807070707" pitchFamily="18" charset="2"/>
              <a:buChar char="}"/>
            </a:pPr>
            <a:r>
              <a:rPr lang="en-US" sz="2500" dirty="0">
                <a:solidFill>
                  <a:schemeClr val="tx1">
                    <a:lumMod val="75000"/>
                    <a:lumOff val="25000"/>
                  </a:schemeClr>
                </a:solidFill>
              </a:rPr>
              <a:t>Cloud masking algorithm removes pixels from rasters</a:t>
            </a:r>
          </a:p>
          <a:p>
            <a:pPr lvl="0" indent="-457200" algn="l" rtl="0">
              <a:lnSpc>
                <a:spcPct val="100000"/>
              </a:lnSpc>
              <a:spcBef>
                <a:spcPts val="600"/>
              </a:spcBef>
              <a:spcAft>
                <a:spcPts val="0"/>
              </a:spcAft>
              <a:buClr>
                <a:srgbClr val="1B57AF"/>
              </a:buClr>
              <a:buSzPct val="100000"/>
              <a:buFont typeface="Wingdings 3" panose="05040102010807070707" pitchFamily="18" charset="2"/>
              <a:buChar char="}"/>
            </a:pPr>
            <a:r>
              <a:rPr lang="en-US" sz="2500" dirty="0">
                <a:solidFill>
                  <a:schemeClr val="tx1">
                    <a:lumMod val="75000"/>
                    <a:lumOff val="25000"/>
                  </a:schemeClr>
                </a:solidFill>
              </a:rPr>
              <a:t>Threshold values to mitigate hardware degradation are determined through visual inspection</a:t>
            </a:r>
          </a:p>
          <a:p>
            <a:pPr marL="0" lvl="0" indent="0" algn="just" rtl="0">
              <a:lnSpc>
                <a:spcPct val="90000"/>
              </a:lnSpc>
              <a:spcBef>
                <a:spcPts val="1800"/>
              </a:spcBef>
              <a:spcAft>
                <a:spcPts val="0"/>
              </a:spcAft>
              <a:buClr>
                <a:schemeClr val="dk1"/>
              </a:buClr>
              <a:buSzPts val="1100"/>
              <a:buFont typeface="Arial"/>
              <a:buNone/>
            </a:pPr>
            <a:endParaRPr lang="en-US" sz="2500" dirty="0">
              <a:solidFill>
                <a:srgbClr val="404040"/>
              </a:solidFill>
              <a:latin typeface="Garamond"/>
              <a:ea typeface="Garamond"/>
              <a:cs typeface="Garamond"/>
              <a:sym typeface="Garamond"/>
            </a:endParaRPr>
          </a:p>
          <a:p>
            <a:pPr marL="0" lvl="0" indent="0" algn="just" rtl="0">
              <a:lnSpc>
                <a:spcPct val="90000"/>
              </a:lnSpc>
              <a:spcBef>
                <a:spcPts val="1800"/>
              </a:spcBef>
              <a:spcAft>
                <a:spcPts val="0"/>
              </a:spcAft>
              <a:buClr>
                <a:schemeClr val="dk1"/>
              </a:buClr>
              <a:buSzPts val="1100"/>
              <a:buFont typeface="Arial"/>
              <a:buNone/>
            </a:pPr>
            <a:endParaRPr sz="2500" dirty="0">
              <a:solidFill>
                <a:srgbClr val="404040"/>
              </a:solidFill>
              <a:latin typeface="Garamond"/>
              <a:ea typeface="Garamond"/>
              <a:cs typeface="Garamond"/>
              <a:sym typeface="Garamond"/>
            </a:endParaRPr>
          </a:p>
          <a:p>
            <a:pPr marL="0" lvl="0" indent="0" algn="l" rtl="0">
              <a:lnSpc>
                <a:spcPct val="90000"/>
              </a:lnSpc>
              <a:spcBef>
                <a:spcPts val="1000"/>
              </a:spcBef>
              <a:spcAft>
                <a:spcPts val="0"/>
              </a:spcAft>
              <a:buSzPts val="2000"/>
              <a:buNone/>
            </a:pPr>
            <a:endParaRPr sz="2500" dirty="0"/>
          </a:p>
        </p:txBody>
      </p:sp>
    </p:spTree>
    <p:extLst>
      <p:ext uri="{BB962C8B-B14F-4D97-AF65-F5344CB8AC3E}">
        <p14:creationId xmlns:p14="http://schemas.microsoft.com/office/powerpoint/2010/main" val="22214562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cxnSp>
        <p:nvCxnSpPr>
          <p:cNvPr id="14" name="Google Shape;186;p17"/>
          <p:cNvCxnSpPr/>
          <p:nvPr/>
        </p:nvCxnSpPr>
        <p:spPr>
          <a:xfrm>
            <a:off x="8410460" y="4447500"/>
            <a:ext cx="0" cy="464400"/>
          </a:xfrm>
          <a:prstGeom prst="straightConnector1">
            <a:avLst/>
          </a:prstGeom>
          <a:noFill/>
          <a:ln w="28575" cap="flat" cmpd="sng">
            <a:solidFill>
              <a:srgbClr val="1B57AF"/>
            </a:solidFill>
            <a:prstDash val="solid"/>
            <a:round/>
            <a:headEnd type="none" w="med" len="med"/>
            <a:tailEnd type="none" w="med" len="med"/>
          </a:ln>
        </p:spPr>
      </p:cxnSp>
      <p:cxnSp>
        <p:nvCxnSpPr>
          <p:cNvPr id="185" name="Google Shape;185;p17"/>
          <p:cNvCxnSpPr/>
          <p:nvPr/>
        </p:nvCxnSpPr>
        <p:spPr>
          <a:xfrm>
            <a:off x="3780225" y="4356700"/>
            <a:ext cx="0" cy="464400"/>
          </a:xfrm>
          <a:prstGeom prst="straightConnector1">
            <a:avLst/>
          </a:prstGeom>
          <a:noFill/>
          <a:ln w="28575" cap="flat" cmpd="sng">
            <a:solidFill>
              <a:srgbClr val="1B57AF"/>
            </a:solidFill>
            <a:prstDash val="solid"/>
            <a:round/>
            <a:headEnd type="none" w="med" len="med"/>
            <a:tailEnd type="none" w="med" len="med"/>
          </a:ln>
        </p:spPr>
      </p:cxnSp>
      <p:cxnSp>
        <p:nvCxnSpPr>
          <p:cNvPr id="186" name="Google Shape;186;p17"/>
          <p:cNvCxnSpPr/>
          <p:nvPr/>
        </p:nvCxnSpPr>
        <p:spPr>
          <a:xfrm>
            <a:off x="8416025" y="2611450"/>
            <a:ext cx="0" cy="464400"/>
          </a:xfrm>
          <a:prstGeom prst="straightConnector1">
            <a:avLst/>
          </a:prstGeom>
          <a:noFill/>
          <a:ln w="28575" cap="flat" cmpd="sng">
            <a:solidFill>
              <a:srgbClr val="1B57AF"/>
            </a:solidFill>
            <a:prstDash val="solid"/>
            <a:round/>
            <a:headEnd type="none" w="med" len="med"/>
            <a:tailEnd type="none" w="med" len="med"/>
          </a:ln>
        </p:spPr>
      </p:cxnSp>
      <p:cxnSp>
        <p:nvCxnSpPr>
          <p:cNvPr id="184" name="Google Shape;184;p17"/>
          <p:cNvCxnSpPr>
            <a:stCxn id="176" idx="2"/>
            <a:endCxn id="177" idx="0"/>
          </p:cNvCxnSpPr>
          <p:nvPr/>
        </p:nvCxnSpPr>
        <p:spPr>
          <a:xfrm>
            <a:off x="3780225" y="2620612"/>
            <a:ext cx="0" cy="429888"/>
          </a:xfrm>
          <a:prstGeom prst="straightConnector1">
            <a:avLst/>
          </a:prstGeom>
          <a:noFill/>
          <a:ln w="28575" cap="flat" cmpd="sng">
            <a:solidFill>
              <a:srgbClr val="1B57AF"/>
            </a:solidFill>
            <a:prstDash val="solid"/>
            <a:round/>
            <a:headEnd type="none" w="med" len="med"/>
            <a:tailEnd type="none" w="med" len="med"/>
          </a:ln>
        </p:spPr>
      </p:cxnSp>
      <p:sp>
        <p:nvSpPr>
          <p:cNvPr id="175" name="Google Shape;175;p17"/>
          <p:cNvSpPr txBox="1">
            <a:spLocks noGrp="1"/>
          </p:cNvSpPr>
          <p:nvPr>
            <p:ph type="title"/>
          </p:nvPr>
        </p:nvSpPr>
        <p:spPr>
          <a:xfrm>
            <a:off x="1000125" y="365124"/>
            <a:ext cx="9413400" cy="479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smtClean="0"/>
              <a:t>Methodology: Risk Map</a:t>
            </a:r>
            <a:endParaRPr dirty="0"/>
          </a:p>
        </p:txBody>
      </p:sp>
      <p:sp>
        <p:nvSpPr>
          <p:cNvPr id="176" name="Google Shape;176;p17"/>
          <p:cNvSpPr txBox="1"/>
          <p:nvPr/>
        </p:nvSpPr>
        <p:spPr>
          <a:xfrm>
            <a:off x="2397075" y="1249012"/>
            <a:ext cx="2766300" cy="1371600"/>
          </a:xfrm>
          <a:prstGeom prst="rect">
            <a:avLst/>
          </a:prstGeom>
          <a:solidFill>
            <a:srgbClr val="1B57AF"/>
          </a:solidFill>
          <a:ln w="28575"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lvl="0" algn="ctr"/>
            <a:r>
              <a:rPr lang="en-US" sz="2100" dirty="0">
                <a:solidFill>
                  <a:schemeClr val="bg1"/>
                </a:solidFill>
                <a:latin typeface="Century Gothic"/>
                <a:ea typeface="Century Gothic"/>
                <a:cs typeface="Century Gothic"/>
                <a:sym typeface="Century Gothic"/>
              </a:rPr>
              <a:t>Acquire land cover, soil, shoreline, </a:t>
            </a:r>
            <a:r>
              <a:rPr lang="en-US" sz="2100" dirty="0" smtClean="0">
                <a:solidFill>
                  <a:schemeClr val="bg1"/>
                </a:solidFill>
                <a:latin typeface="Century Gothic"/>
                <a:ea typeface="Century Gothic"/>
                <a:cs typeface="Century Gothic"/>
                <a:sym typeface="Century Gothic"/>
              </a:rPr>
              <a:t>elevation</a:t>
            </a:r>
          </a:p>
          <a:p>
            <a:pPr lvl="0" algn="ctr"/>
            <a:r>
              <a:rPr lang="en-US" sz="2100" dirty="0" smtClean="0">
                <a:solidFill>
                  <a:schemeClr val="bg1"/>
                </a:solidFill>
                <a:latin typeface="Century Gothic"/>
                <a:ea typeface="Century Gothic"/>
                <a:cs typeface="Century Gothic"/>
                <a:sym typeface="Century Gothic"/>
              </a:rPr>
              <a:t>data</a:t>
            </a:r>
            <a:endParaRPr lang="en-US" sz="2100" dirty="0">
              <a:solidFill>
                <a:schemeClr val="bg1"/>
              </a:solidFill>
              <a:latin typeface="Century Gothic"/>
              <a:ea typeface="Century Gothic"/>
              <a:cs typeface="Century Gothic"/>
              <a:sym typeface="Century Gothic"/>
            </a:endParaRPr>
          </a:p>
        </p:txBody>
      </p:sp>
      <p:sp>
        <p:nvSpPr>
          <p:cNvPr id="177" name="Google Shape;177;p17"/>
          <p:cNvSpPr txBox="1"/>
          <p:nvPr/>
        </p:nvSpPr>
        <p:spPr>
          <a:xfrm>
            <a:off x="2397075" y="3050500"/>
            <a:ext cx="2766300" cy="1371600"/>
          </a:xfrm>
          <a:prstGeom prst="rect">
            <a:avLst/>
          </a:prstGeom>
          <a:solidFill>
            <a:srgbClr val="1B57AF"/>
          </a:solidFill>
          <a:ln w="28575"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lvl="0" algn="ctr"/>
            <a:r>
              <a:rPr lang="en-US" sz="2100" dirty="0" smtClean="0">
                <a:solidFill>
                  <a:schemeClr val="bg1"/>
                </a:solidFill>
                <a:latin typeface="Century Gothic"/>
                <a:ea typeface="Century Gothic"/>
                <a:cs typeface="Century Gothic"/>
                <a:sym typeface="Century Gothic"/>
              </a:rPr>
              <a:t>Input datasets into ArcGIS Pro</a:t>
            </a:r>
            <a:endParaRPr lang="en-US" sz="2100" dirty="0">
              <a:solidFill>
                <a:schemeClr val="bg1"/>
              </a:solidFill>
              <a:latin typeface="Century Gothic"/>
              <a:ea typeface="Century Gothic"/>
              <a:cs typeface="Century Gothic"/>
              <a:sym typeface="Century Gothic"/>
            </a:endParaRPr>
          </a:p>
        </p:txBody>
      </p:sp>
      <p:sp>
        <p:nvSpPr>
          <p:cNvPr id="178" name="Google Shape;178;p17"/>
          <p:cNvSpPr txBox="1"/>
          <p:nvPr/>
        </p:nvSpPr>
        <p:spPr>
          <a:xfrm>
            <a:off x="2397075" y="4795738"/>
            <a:ext cx="2766300" cy="1371600"/>
          </a:xfrm>
          <a:prstGeom prst="rect">
            <a:avLst/>
          </a:prstGeom>
          <a:solidFill>
            <a:srgbClr val="1B57AF"/>
          </a:solidFill>
          <a:ln w="28575"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algn="ctr"/>
            <a:r>
              <a:rPr lang="en-US" sz="2000" dirty="0">
                <a:solidFill>
                  <a:schemeClr val="bg1"/>
                </a:solidFill>
                <a:latin typeface="Century Gothic"/>
                <a:ea typeface="Century Gothic"/>
                <a:cs typeface="Century Gothic"/>
                <a:sym typeface="Century Gothic"/>
              </a:rPr>
              <a:t>Calculate slope, distance to shoreline, and soil </a:t>
            </a:r>
            <a:r>
              <a:rPr lang="en-US" sz="2000" dirty="0" err="1" smtClean="0">
                <a:solidFill>
                  <a:schemeClr val="bg1"/>
                </a:solidFill>
                <a:latin typeface="Century Gothic"/>
                <a:ea typeface="Century Gothic"/>
                <a:cs typeface="Century Gothic"/>
                <a:sym typeface="Century Gothic"/>
              </a:rPr>
              <a:t>erodibility</a:t>
            </a:r>
            <a:endParaRPr lang="en-US" sz="2000" dirty="0">
              <a:solidFill>
                <a:schemeClr val="bg1"/>
              </a:solidFill>
              <a:latin typeface="Century Gothic"/>
              <a:ea typeface="Century Gothic"/>
              <a:cs typeface="Century Gothic"/>
              <a:sym typeface="Century Gothic"/>
            </a:endParaRPr>
          </a:p>
        </p:txBody>
      </p:sp>
      <p:sp>
        <p:nvSpPr>
          <p:cNvPr id="179" name="Google Shape;179;p17"/>
          <p:cNvSpPr txBox="1"/>
          <p:nvPr/>
        </p:nvSpPr>
        <p:spPr>
          <a:xfrm>
            <a:off x="7032875" y="1249012"/>
            <a:ext cx="2766300" cy="1371600"/>
          </a:xfrm>
          <a:prstGeom prst="rect">
            <a:avLst/>
          </a:prstGeom>
          <a:solidFill>
            <a:srgbClr val="1B57AF"/>
          </a:solidFill>
          <a:ln w="28575"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lvl="0" algn="ctr"/>
            <a:r>
              <a:rPr lang="en-US" sz="2000" dirty="0" smtClean="0">
                <a:solidFill>
                  <a:schemeClr val="bg1"/>
                </a:solidFill>
                <a:latin typeface="Century Gothic"/>
                <a:ea typeface="Century Gothic"/>
                <a:cs typeface="Century Gothic"/>
                <a:sym typeface="Century Gothic"/>
              </a:rPr>
              <a:t>Reclassification of layers by risk level</a:t>
            </a:r>
            <a:endParaRPr lang="en-US" sz="2000" dirty="0">
              <a:solidFill>
                <a:schemeClr val="bg1"/>
              </a:solidFill>
              <a:latin typeface="Century Gothic"/>
              <a:ea typeface="Century Gothic"/>
              <a:cs typeface="Century Gothic"/>
              <a:sym typeface="Century Gothic"/>
            </a:endParaRPr>
          </a:p>
        </p:txBody>
      </p:sp>
      <p:sp>
        <p:nvSpPr>
          <p:cNvPr id="181" name="Google Shape;181;p17"/>
          <p:cNvSpPr txBox="1"/>
          <p:nvPr/>
        </p:nvSpPr>
        <p:spPr>
          <a:xfrm>
            <a:off x="7032869" y="3050500"/>
            <a:ext cx="2766300" cy="1371600"/>
          </a:xfrm>
          <a:prstGeom prst="rect">
            <a:avLst/>
          </a:prstGeom>
          <a:solidFill>
            <a:srgbClr val="1B57AF"/>
          </a:solidFill>
          <a:ln w="28575"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smtClean="0">
                <a:solidFill>
                  <a:schemeClr val="bg1"/>
                </a:solidFill>
                <a:latin typeface="Century Gothic"/>
                <a:ea typeface="Century Gothic"/>
                <a:cs typeface="Century Gothic"/>
                <a:sym typeface="Century Gothic"/>
              </a:rPr>
              <a:t>Weighted Sum </a:t>
            </a:r>
          </a:p>
          <a:p>
            <a:pPr marL="0" lvl="0" indent="0" algn="ctr" rtl="0">
              <a:spcBef>
                <a:spcPts val="0"/>
              </a:spcBef>
              <a:spcAft>
                <a:spcPts val="0"/>
              </a:spcAft>
              <a:buNone/>
            </a:pPr>
            <a:r>
              <a:rPr lang="en-US" sz="2000" dirty="0" smtClean="0">
                <a:solidFill>
                  <a:schemeClr val="bg1"/>
                </a:solidFill>
                <a:latin typeface="Century Gothic"/>
                <a:ea typeface="Century Gothic"/>
                <a:cs typeface="Century Gothic"/>
                <a:sym typeface="Century Gothic"/>
              </a:rPr>
              <a:t>of reclassified risk layers</a:t>
            </a:r>
            <a:endParaRPr sz="2000" dirty="0">
              <a:solidFill>
                <a:schemeClr val="bg1"/>
              </a:solidFill>
              <a:latin typeface="Century Gothic"/>
              <a:ea typeface="Century Gothic"/>
              <a:cs typeface="Century Gothic"/>
              <a:sym typeface="Century Gothic"/>
            </a:endParaRPr>
          </a:p>
        </p:txBody>
      </p:sp>
      <p:cxnSp>
        <p:nvCxnSpPr>
          <p:cNvPr id="182" name="Google Shape;182;p17"/>
          <p:cNvCxnSpPr/>
          <p:nvPr/>
        </p:nvCxnSpPr>
        <p:spPr>
          <a:xfrm flipH="1" flipV="1">
            <a:off x="6108697" y="1968500"/>
            <a:ext cx="924175" cy="4412"/>
          </a:xfrm>
          <a:prstGeom prst="straightConnector1">
            <a:avLst/>
          </a:prstGeom>
          <a:noFill/>
          <a:ln w="28575" cap="flat" cmpd="sng">
            <a:solidFill>
              <a:srgbClr val="1B57AF"/>
            </a:solidFill>
            <a:prstDash val="solid"/>
            <a:round/>
            <a:headEnd type="none" w="med" len="med"/>
            <a:tailEnd type="none" w="med" len="med"/>
          </a:ln>
        </p:spPr>
      </p:cxnSp>
      <p:cxnSp>
        <p:nvCxnSpPr>
          <p:cNvPr id="183" name="Google Shape;183;p17"/>
          <p:cNvCxnSpPr>
            <a:stCxn id="178" idx="3"/>
          </p:cNvCxnSpPr>
          <p:nvPr/>
        </p:nvCxnSpPr>
        <p:spPr>
          <a:xfrm flipV="1">
            <a:off x="5163375" y="1968500"/>
            <a:ext cx="945325" cy="3513038"/>
          </a:xfrm>
          <a:prstGeom prst="bentConnector2">
            <a:avLst/>
          </a:prstGeom>
          <a:noFill/>
          <a:ln w="28575" cap="flat" cmpd="sng">
            <a:solidFill>
              <a:srgbClr val="1B57AF"/>
            </a:solidFill>
            <a:prstDash val="solid"/>
            <a:round/>
            <a:headEnd type="none" w="med" len="med"/>
            <a:tailEnd type="none" w="med" len="med"/>
          </a:ln>
        </p:spPr>
      </p:cxnSp>
      <p:sp>
        <p:nvSpPr>
          <p:cNvPr id="13" name="Google Shape;181;p17"/>
          <p:cNvSpPr txBox="1"/>
          <p:nvPr/>
        </p:nvSpPr>
        <p:spPr>
          <a:xfrm>
            <a:off x="7032869" y="4795738"/>
            <a:ext cx="2766300" cy="1371600"/>
          </a:xfrm>
          <a:prstGeom prst="rect">
            <a:avLst/>
          </a:prstGeom>
          <a:solidFill>
            <a:srgbClr val="1B57AF"/>
          </a:solidFill>
          <a:ln w="28575"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smtClean="0">
                <a:solidFill>
                  <a:schemeClr val="bg1"/>
                </a:solidFill>
                <a:latin typeface="Century Gothic"/>
                <a:ea typeface="Century Gothic"/>
                <a:cs typeface="Century Gothic"/>
                <a:sym typeface="Century Gothic"/>
              </a:rPr>
              <a:t>Coastal Erosion </a:t>
            </a:r>
          </a:p>
          <a:p>
            <a:pPr marL="0" lvl="0" indent="0" algn="ctr" rtl="0">
              <a:spcBef>
                <a:spcPts val="0"/>
              </a:spcBef>
              <a:spcAft>
                <a:spcPts val="0"/>
              </a:spcAft>
              <a:buNone/>
            </a:pPr>
            <a:r>
              <a:rPr lang="en-US" sz="2000" dirty="0" smtClean="0">
                <a:solidFill>
                  <a:schemeClr val="bg1"/>
                </a:solidFill>
                <a:latin typeface="Century Gothic"/>
                <a:ea typeface="Century Gothic"/>
                <a:cs typeface="Century Gothic"/>
                <a:sym typeface="Century Gothic"/>
              </a:rPr>
              <a:t>Risk Map</a:t>
            </a:r>
            <a:endParaRPr sz="2000" dirty="0">
              <a:solidFill>
                <a:schemeClr val="bg1"/>
              </a:solidFill>
              <a:latin typeface="Century Gothic"/>
              <a:ea typeface="Century Gothic"/>
              <a:cs typeface="Century Gothic"/>
              <a:sym typeface="Century Gothic"/>
            </a:endParaRPr>
          </a:p>
        </p:txBody>
      </p:sp>
      <p:sp>
        <p:nvSpPr>
          <p:cNvPr id="15" name="Down Arrow 14"/>
          <p:cNvSpPr/>
          <p:nvPr/>
        </p:nvSpPr>
        <p:spPr>
          <a:xfrm>
            <a:off x="3590252" y="2620612"/>
            <a:ext cx="379946" cy="454033"/>
          </a:xfrm>
          <a:prstGeom prst="downArrow">
            <a:avLst/>
          </a:prstGeom>
          <a:solidFill>
            <a:srgbClr val="1B57AF"/>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own Arrow 15"/>
          <p:cNvSpPr/>
          <p:nvPr/>
        </p:nvSpPr>
        <p:spPr>
          <a:xfrm>
            <a:off x="3590252" y="4350692"/>
            <a:ext cx="379946" cy="454033"/>
          </a:xfrm>
          <a:prstGeom prst="downArrow">
            <a:avLst/>
          </a:prstGeom>
          <a:solidFill>
            <a:srgbClr val="1B57AF"/>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Down Arrow 16"/>
          <p:cNvSpPr/>
          <p:nvPr/>
        </p:nvSpPr>
        <p:spPr>
          <a:xfrm>
            <a:off x="8220487" y="2608539"/>
            <a:ext cx="379946" cy="454033"/>
          </a:xfrm>
          <a:prstGeom prst="downArrow">
            <a:avLst/>
          </a:prstGeom>
          <a:solidFill>
            <a:srgbClr val="1B57AF"/>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Down Arrow 17"/>
          <p:cNvSpPr/>
          <p:nvPr/>
        </p:nvSpPr>
        <p:spPr>
          <a:xfrm>
            <a:off x="8220487" y="4422099"/>
            <a:ext cx="379946" cy="399001"/>
          </a:xfrm>
          <a:prstGeom prst="downArrow">
            <a:avLst/>
          </a:prstGeom>
          <a:solidFill>
            <a:srgbClr val="1B57AF"/>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Arrow Connector 2"/>
          <p:cNvCxnSpPr/>
          <p:nvPr/>
        </p:nvCxnSpPr>
        <p:spPr>
          <a:xfrm>
            <a:off x="6194957" y="1968500"/>
            <a:ext cx="844194" cy="0"/>
          </a:xfrm>
          <a:prstGeom prst="straightConnector1">
            <a:avLst/>
          </a:prstGeom>
          <a:ln>
            <a:solidFill>
              <a:srgbClr val="1B57A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81371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Individual Risk Factors</a:t>
            </a:r>
            <a:endParaRPr lang="en-US" dirty="0"/>
          </a:p>
        </p:txBody>
      </p:sp>
      <p:grpSp>
        <p:nvGrpSpPr>
          <p:cNvPr id="9" name="Group 8"/>
          <p:cNvGrpSpPr/>
          <p:nvPr/>
        </p:nvGrpSpPr>
        <p:grpSpPr>
          <a:xfrm>
            <a:off x="294256" y="2006471"/>
            <a:ext cx="3675888" cy="2987299"/>
            <a:chOff x="269479" y="1995053"/>
            <a:chExt cx="3664014" cy="2987299"/>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479" y="1995053"/>
              <a:ext cx="3664014" cy="2987299"/>
            </a:xfrm>
            <a:prstGeom prst="rect">
              <a:avLst/>
            </a:prstGeom>
            <a:ln>
              <a:solidFill>
                <a:schemeClr val="tx1">
                  <a:lumMod val="75000"/>
                  <a:lumOff val="25000"/>
                </a:schemeClr>
              </a:solidFill>
            </a:ln>
          </p:spPr>
        </p:pic>
        <p:pic>
          <p:nvPicPr>
            <p:cNvPr id="22" name="Picture 21"/>
            <p:cNvPicPr>
              <a:picLocks noChangeAspect="1"/>
            </p:cNvPicPr>
            <p:nvPr/>
          </p:nvPicPr>
          <p:blipFill>
            <a:blip r:embed="rId4"/>
            <a:stretch>
              <a:fillRect/>
            </a:stretch>
          </p:blipFill>
          <p:spPr>
            <a:xfrm>
              <a:off x="436471" y="4723720"/>
              <a:ext cx="1634922" cy="145112"/>
            </a:xfrm>
            <a:prstGeom prst="rect">
              <a:avLst/>
            </a:prstGeom>
          </p:spPr>
        </p:pic>
      </p:grpSp>
      <p:grpSp>
        <p:nvGrpSpPr>
          <p:cNvPr id="43" name="Group 42"/>
          <p:cNvGrpSpPr/>
          <p:nvPr/>
        </p:nvGrpSpPr>
        <p:grpSpPr>
          <a:xfrm>
            <a:off x="4249901" y="2006471"/>
            <a:ext cx="3678106" cy="2987299"/>
            <a:chOff x="4235177" y="1995053"/>
            <a:chExt cx="3678106" cy="2987299"/>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5177" y="1995053"/>
              <a:ext cx="3678106" cy="2987299"/>
            </a:xfrm>
            <a:prstGeom prst="rect">
              <a:avLst/>
            </a:prstGeom>
            <a:ln>
              <a:solidFill>
                <a:schemeClr val="tx1">
                  <a:lumMod val="75000"/>
                  <a:lumOff val="25000"/>
                </a:schemeClr>
              </a:solidFill>
            </a:ln>
          </p:spPr>
        </p:pic>
        <p:pic>
          <p:nvPicPr>
            <p:cNvPr id="23" name="Picture 22"/>
            <p:cNvPicPr>
              <a:picLocks noChangeAspect="1"/>
            </p:cNvPicPr>
            <p:nvPr/>
          </p:nvPicPr>
          <p:blipFill>
            <a:blip r:embed="rId4"/>
            <a:stretch>
              <a:fillRect/>
            </a:stretch>
          </p:blipFill>
          <p:spPr>
            <a:xfrm>
              <a:off x="4368657" y="4726587"/>
              <a:ext cx="1634922" cy="145112"/>
            </a:xfrm>
            <a:prstGeom prst="rect">
              <a:avLst/>
            </a:prstGeom>
          </p:spPr>
        </p:pic>
      </p:grpSp>
      <p:grpSp>
        <p:nvGrpSpPr>
          <p:cNvPr id="44" name="Group 43"/>
          <p:cNvGrpSpPr/>
          <p:nvPr/>
        </p:nvGrpSpPr>
        <p:grpSpPr>
          <a:xfrm>
            <a:off x="8219639" y="2008188"/>
            <a:ext cx="3678106" cy="2983865"/>
            <a:chOff x="8194862" y="1998486"/>
            <a:chExt cx="3678106" cy="2983865"/>
          </a:xfrm>
        </p:grpSpPr>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4862" y="1998486"/>
              <a:ext cx="3678106" cy="2983865"/>
            </a:xfrm>
            <a:prstGeom prst="rect">
              <a:avLst/>
            </a:prstGeom>
            <a:ln>
              <a:solidFill>
                <a:schemeClr val="tx1">
                  <a:lumMod val="75000"/>
                  <a:lumOff val="25000"/>
                </a:schemeClr>
              </a:solidFill>
            </a:ln>
          </p:spPr>
        </p:pic>
        <p:pic>
          <p:nvPicPr>
            <p:cNvPr id="24" name="Picture 23"/>
            <p:cNvPicPr>
              <a:picLocks noChangeAspect="1"/>
            </p:cNvPicPr>
            <p:nvPr/>
          </p:nvPicPr>
          <p:blipFill>
            <a:blip r:embed="rId4"/>
            <a:stretch>
              <a:fillRect/>
            </a:stretch>
          </p:blipFill>
          <p:spPr>
            <a:xfrm>
              <a:off x="8348447" y="4723124"/>
              <a:ext cx="1634922" cy="145112"/>
            </a:xfrm>
            <a:prstGeom prst="rect">
              <a:avLst/>
            </a:prstGeom>
          </p:spPr>
        </p:pic>
      </p:grpSp>
      <p:sp>
        <p:nvSpPr>
          <p:cNvPr id="25" name="TextBox 24"/>
          <p:cNvSpPr txBox="1"/>
          <p:nvPr/>
        </p:nvSpPr>
        <p:spPr>
          <a:xfrm>
            <a:off x="1304890" y="1381237"/>
            <a:ext cx="1654620" cy="461665"/>
          </a:xfrm>
          <a:prstGeom prst="rect">
            <a:avLst/>
          </a:prstGeom>
          <a:noFill/>
        </p:spPr>
        <p:txBody>
          <a:bodyPr wrap="square" rtlCol="0">
            <a:spAutoFit/>
          </a:bodyPr>
          <a:lstStyle/>
          <a:p>
            <a:r>
              <a:rPr lang="en-US" sz="2400" b="1" dirty="0" smtClean="0">
                <a:solidFill>
                  <a:schemeClr val="tx1">
                    <a:lumMod val="75000"/>
                    <a:lumOff val="25000"/>
                  </a:schemeClr>
                </a:solidFill>
                <a:latin typeface="Century Gothic" panose="020B0502020202020204" pitchFamily="34" charset="0"/>
              </a:rPr>
              <a:t>Elevation:</a:t>
            </a:r>
            <a:endParaRPr lang="en-US" sz="2000" dirty="0">
              <a:latin typeface="Century Gothic" panose="020B0502020202020204" pitchFamily="34" charset="0"/>
            </a:endParaRPr>
          </a:p>
        </p:txBody>
      </p:sp>
      <p:sp>
        <p:nvSpPr>
          <p:cNvPr id="26" name="TextBox 25"/>
          <p:cNvSpPr txBox="1"/>
          <p:nvPr/>
        </p:nvSpPr>
        <p:spPr>
          <a:xfrm>
            <a:off x="5526941" y="1381237"/>
            <a:ext cx="1124026" cy="461665"/>
          </a:xfrm>
          <a:prstGeom prst="rect">
            <a:avLst/>
          </a:prstGeom>
          <a:noFill/>
        </p:spPr>
        <p:txBody>
          <a:bodyPr wrap="square" rtlCol="0">
            <a:spAutoFit/>
          </a:bodyPr>
          <a:lstStyle/>
          <a:p>
            <a:r>
              <a:rPr lang="en-US" sz="2400" b="1" dirty="0" smtClean="0">
                <a:solidFill>
                  <a:schemeClr val="tx1">
                    <a:lumMod val="75000"/>
                    <a:lumOff val="25000"/>
                  </a:schemeClr>
                </a:solidFill>
                <a:latin typeface="Century Gothic" panose="020B0502020202020204" pitchFamily="34" charset="0"/>
              </a:rPr>
              <a:t>Slope:</a:t>
            </a:r>
            <a:endParaRPr lang="en-US" sz="2000" dirty="0">
              <a:latin typeface="Century Gothic" panose="020B0502020202020204" pitchFamily="34" charset="0"/>
            </a:endParaRPr>
          </a:p>
        </p:txBody>
      </p:sp>
      <p:sp>
        <p:nvSpPr>
          <p:cNvPr id="27" name="TextBox 26"/>
          <p:cNvSpPr txBox="1"/>
          <p:nvPr/>
        </p:nvSpPr>
        <p:spPr>
          <a:xfrm>
            <a:off x="8615028" y="1381237"/>
            <a:ext cx="2887329" cy="461665"/>
          </a:xfrm>
          <a:prstGeom prst="rect">
            <a:avLst/>
          </a:prstGeom>
          <a:noFill/>
        </p:spPr>
        <p:txBody>
          <a:bodyPr wrap="square" rtlCol="0">
            <a:spAutoFit/>
          </a:bodyPr>
          <a:lstStyle/>
          <a:p>
            <a:r>
              <a:rPr lang="en-US" sz="2400" b="1" dirty="0" smtClean="0">
                <a:solidFill>
                  <a:schemeClr val="tx1">
                    <a:lumMod val="75000"/>
                    <a:lumOff val="25000"/>
                  </a:schemeClr>
                </a:solidFill>
                <a:latin typeface="Century Gothic" panose="020B0502020202020204" pitchFamily="34" charset="0"/>
              </a:rPr>
              <a:t>Distance to Water:</a:t>
            </a:r>
            <a:endParaRPr lang="en-US" sz="2000" dirty="0">
              <a:latin typeface="Century Gothic" panose="020B0502020202020204" pitchFamily="34" charset="0"/>
            </a:endParaRPr>
          </a:p>
        </p:txBody>
      </p:sp>
      <p:grpSp>
        <p:nvGrpSpPr>
          <p:cNvPr id="28" name="Group 27"/>
          <p:cNvGrpSpPr/>
          <p:nvPr/>
        </p:nvGrpSpPr>
        <p:grpSpPr>
          <a:xfrm>
            <a:off x="9109456" y="5091534"/>
            <a:ext cx="1898472" cy="1033436"/>
            <a:chOff x="1295902" y="5146311"/>
            <a:chExt cx="1898472" cy="1033436"/>
          </a:xfrm>
        </p:grpSpPr>
        <p:pic>
          <p:nvPicPr>
            <p:cNvPr id="29" name="Picture 28"/>
            <p:cNvPicPr>
              <a:picLocks noChangeAspect="1"/>
            </p:cNvPicPr>
            <p:nvPr/>
          </p:nvPicPr>
          <p:blipFill>
            <a:blip r:embed="rId7"/>
            <a:stretch>
              <a:fillRect/>
            </a:stretch>
          </p:blipFill>
          <p:spPr>
            <a:xfrm rot="5400000">
              <a:off x="1978396" y="5051571"/>
              <a:ext cx="275648" cy="1242040"/>
            </a:xfrm>
            <a:prstGeom prst="rect">
              <a:avLst/>
            </a:prstGeom>
            <a:scene3d>
              <a:camera prst="orthographicFront">
                <a:rot lat="0" lon="0" rev="0"/>
              </a:camera>
              <a:lightRig rig="threePt" dir="t"/>
            </a:scene3d>
          </p:spPr>
        </p:pic>
        <p:sp>
          <p:nvSpPr>
            <p:cNvPr id="30" name="TextBox 29"/>
            <p:cNvSpPr txBox="1"/>
            <p:nvPr/>
          </p:nvSpPr>
          <p:spPr>
            <a:xfrm>
              <a:off x="1604214" y="5146311"/>
              <a:ext cx="1550720" cy="338554"/>
            </a:xfrm>
            <a:prstGeom prst="rect">
              <a:avLst/>
            </a:prstGeom>
            <a:noFill/>
          </p:spPr>
          <p:txBody>
            <a:bodyPr wrap="square" rtlCol="0">
              <a:spAutoFit/>
            </a:bodyPr>
            <a:lstStyle/>
            <a:p>
              <a:r>
                <a:rPr lang="en-US" sz="1600" dirty="0" smtClean="0">
                  <a:solidFill>
                    <a:schemeClr val="tx1">
                      <a:lumMod val="75000"/>
                      <a:lumOff val="25000"/>
                    </a:schemeClr>
                  </a:solidFill>
                  <a:latin typeface="Century Gothic" panose="020B0502020202020204" pitchFamily="34" charset="0"/>
                </a:rPr>
                <a:t>Risk Level</a:t>
              </a:r>
              <a:endParaRPr lang="en-US" sz="1600" dirty="0">
                <a:solidFill>
                  <a:schemeClr val="tx1">
                    <a:lumMod val="75000"/>
                    <a:lumOff val="25000"/>
                  </a:schemeClr>
                </a:solidFill>
                <a:latin typeface="Century Gothic" panose="020B0502020202020204" pitchFamily="34" charset="0"/>
              </a:endParaRPr>
            </a:p>
          </p:txBody>
        </p:sp>
        <p:sp>
          <p:nvSpPr>
            <p:cNvPr id="31" name="TextBox 30"/>
            <p:cNvSpPr txBox="1"/>
            <p:nvPr/>
          </p:nvSpPr>
          <p:spPr>
            <a:xfrm>
              <a:off x="2419014" y="5810415"/>
              <a:ext cx="775360" cy="369332"/>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High</a:t>
              </a:r>
              <a:endParaRPr lang="en-US" dirty="0">
                <a:solidFill>
                  <a:schemeClr val="tx1">
                    <a:lumMod val="75000"/>
                    <a:lumOff val="25000"/>
                  </a:schemeClr>
                </a:solidFill>
                <a:latin typeface="Century Gothic" panose="020B0502020202020204" pitchFamily="34" charset="0"/>
              </a:endParaRPr>
            </a:p>
          </p:txBody>
        </p:sp>
        <p:sp>
          <p:nvSpPr>
            <p:cNvPr id="32" name="TextBox 31"/>
            <p:cNvSpPr txBox="1"/>
            <p:nvPr/>
          </p:nvSpPr>
          <p:spPr>
            <a:xfrm>
              <a:off x="1295902" y="5810415"/>
              <a:ext cx="775360" cy="369332"/>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Low</a:t>
              </a:r>
              <a:endParaRPr lang="en-US" dirty="0">
                <a:solidFill>
                  <a:schemeClr val="tx1">
                    <a:lumMod val="75000"/>
                    <a:lumOff val="25000"/>
                  </a:schemeClr>
                </a:solidFill>
                <a:latin typeface="Century Gothic" panose="020B0502020202020204" pitchFamily="34" charset="0"/>
              </a:endParaRPr>
            </a:p>
          </p:txBody>
        </p:sp>
      </p:grpSp>
      <p:grpSp>
        <p:nvGrpSpPr>
          <p:cNvPr id="33" name="Group 32"/>
          <p:cNvGrpSpPr/>
          <p:nvPr/>
        </p:nvGrpSpPr>
        <p:grpSpPr>
          <a:xfrm>
            <a:off x="1182964" y="5091534"/>
            <a:ext cx="1898472" cy="1033436"/>
            <a:chOff x="1295902" y="5146311"/>
            <a:chExt cx="1898472" cy="1033436"/>
          </a:xfrm>
        </p:grpSpPr>
        <p:pic>
          <p:nvPicPr>
            <p:cNvPr id="34" name="Picture 33"/>
            <p:cNvPicPr>
              <a:picLocks noChangeAspect="1"/>
            </p:cNvPicPr>
            <p:nvPr/>
          </p:nvPicPr>
          <p:blipFill>
            <a:blip r:embed="rId7"/>
            <a:stretch>
              <a:fillRect/>
            </a:stretch>
          </p:blipFill>
          <p:spPr>
            <a:xfrm rot="5400000">
              <a:off x="1978396" y="5051571"/>
              <a:ext cx="275648" cy="1242040"/>
            </a:xfrm>
            <a:prstGeom prst="rect">
              <a:avLst/>
            </a:prstGeom>
            <a:scene3d>
              <a:camera prst="orthographicFront">
                <a:rot lat="0" lon="0" rev="0"/>
              </a:camera>
              <a:lightRig rig="threePt" dir="t"/>
            </a:scene3d>
          </p:spPr>
        </p:pic>
        <p:sp>
          <p:nvSpPr>
            <p:cNvPr id="35" name="TextBox 34"/>
            <p:cNvSpPr txBox="1"/>
            <p:nvPr/>
          </p:nvSpPr>
          <p:spPr>
            <a:xfrm>
              <a:off x="1604214" y="5146311"/>
              <a:ext cx="1550720" cy="338554"/>
            </a:xfrm>
            <a:prstGeom prst="rect">
              <a:avLst/>
            </a:prstGeom>
            <a:noFill/>
          </p:spPr>
          <p:txBody>
            <a:bodyPr wrap="square" rtlCol="0">
              <a:spAutoFit/>
            </a:bodyPr>
            <a:lstStyle/>
            <a:p>
              <a:r>
                <a:rPr lang="en-US" sz="1600" dirty="0" smtClean="0">
                  <a:solidFill>
                    <a:schemeClr val="tx1">
                      <a:lumMod val="75000"/>
                      <a:lumOff val="25000"/>
                    </a:schemeClr>
                  </a:solidFill>
                  <a:latin typeface="Century Gothic" panose="020B0502020202020204" pitchFamily="34" charset="0"/>
                </a:rPr>
                <a:t>Risk Level</a:t>
              </a:r>
              <a:endParaRPr lang="en-US" sz="1600" dirty="0">
                <a:solidFill>
                  <a:schemeClr val="tx1">
                    <a:lumMod val="75000"/>
                    <a:lumOff val="25000"/>
                  </a:schemeClr>
                </a:solidFill>
                <a:latin typeface="Century Gothic" panose="020B0502020202020204" pitchFamily="34" charset="0"/>
              </a:endParaRPr>
            </a:p>
          </p:txBody>
        </p:sp>
        <p:sp>
          <p:nvSpPr>
            <p:cNvPr id="36" name="TextBox 35"/>
            <p:cNvSpPr txBox="1"/>
            <p:nvPr/>
          </p:nvSpPr>
          <p:spPr>
            <a:xfrm>
              <a:off x="2419014" y="5810415"/>
              <a:ext cx="775360" cy="369332"/>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High</a:t>
              </a:r>
              <a:endParaRPr lang="en-US" dirty="0">
                <a:solidFill>
                  <a:schemeClr val="tx1">
                    <a:lumMod val="75000"/>
                    <a:lumOff val="25000"/>
                  </a:schemeClr>
                </a:solidFill>
                <a:latin typeface="Century Gothic" panose="020B0502020202020204" pitchFamily="34" charset="0"/>
              </a:endParaRPr>
            </a:p>
          </p:txBody>
        </p:sp>
        <p:sp>
          <p:nvSpPr>
            <p:cNvPr id="37" name="TextBox 36"/>
            <p:cNvSpPr txBox="1"/>
            <p:nvPr/>
          </p:nvSpPr>
          <p:spPr>
            <a:xfrm>
              <a:off x="1295902" y="5810415"/>
              <a:ext cx="775360" cy="369332"/>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Low</a:t>
              </a:r>
              <a:endParaRPr lang="en-US" dirty="0">
                <a:solidFill>
                  <a:schemeClr val="tx1">
                    <a:lumMod val="75000"/>
                    <a:lumOff val="25000"/>
                  </a:schemeClr>
                </a:solidFill>
                <a:latin typeface="Century Gothic" panose="020B0502020202020204" pitchFamily="34" charset="0"/>
              </a:endParaRPr>
            </a:p>
          </p:txBody>
        </p:sp>
      </p:grpSp>
      <p:grpSp>
        <p:nvGrpSpPr>
          <p:cNvPr id="38" name="Group 37"/>
          <p:cNvGrpSpPr/>
          <p:nvPr/>
        </p:nvGrpSpPr>
        <p:grpSpPr>
          <a:xfrm>
            <a:off x="5139718" y="5091534"/>
            <a:ext cx="1898472" cy="1033436"/>
            <a:chOff x="1295902" y="5146311"/>
            <a:chExt cx="1898472" cy="1033436"/>
          </a:xfrm>
        </p:grpSpPr>
        <p:pic>
          <p:nvPicPr>
            <p:cNvPr id="39" name="Picture 38"/>
            <p:cNvPicPr>
              <a:picLocks noChangeAspect="1"/>
            </p:cNvPicPr>
            <p:nvPr/>
          </p:nvPicPr>
          <p:blipFill>
            <a:blip r:embed="rId7"/>
            <a:stretch>
              <a:fillRect/>
            </a:stretch>
          </p:blipFill>
          <p:spPr>
            <a:xfrm rot="5400000">
              <a:off x="1978396" y="5051571"/>
              <a:ext cx="275648" cy="1242040"/>
            </a:xfrm>
            <a:prstGeom prst="rect">
              <a:avLst/>
            </a:prstGeom>
            <a:scene3d>
              <a:camera prst="orthographicFront">
                <a:rot lat="0" lon="0" rev="0"/>
              </a:camera>
              <a:lightRig rig="threePt" dir="t"/>
            </a:scene3d>
          </p:spPr>
        </p:pic>
        <p:sp>
          <p:nvSpPr>
            <p:cNvPr id="40" name="TextBox 39"/>
            <p:cNvSpPr txBox="1"/>
            <p:nvPr/>
          </p:nvSpPr>
          <p:spPr>
            <a:xfrm>
              <a:off x="1604214" y="5146311"/>
              <a:ext cx="1550720" cy="338554"/>
            </a:xfrm>
            <a:prstGeom prst="rect">
              <a:avLst/>
            </a:prstGeom>
            <a:noFill/>
          </p:spPr>
          <p:txBody>
            <a:bodyPr wrap="square" rtlCol="0">
              <a:spAutoFit/>
            </a:bodyPr>
            <a:lstStyle/>
            <a:p>
              <a:r>
                <a:rPr lang="en-US" sz="1600" dirty="0" smtClean="0">
                  <a:solidFill>
                    <a:schemeClr val="tx1">
                      <a:lumMod val="75000"/>
                      <a:lumOff val="25000"/>
                    </a:schemeClr>
                  </a:solidFill>
                  <a:latin typeface="Century Gothic" panose="020B0502020202020204" pitchFamily="34" charset="0"/>
                </a:rPr>
                <a:t>Risk Level</a:t>
              </a:r>
              <a:endParaRPr lang="en-US" sz="1600" dirty="0">
                <a:solidFill>
                  <a:schemeClr val="tx1">
                    <a:lumMod val="75000"/>
                    <a:lumOff val="25000"/>
                  </a:schemeClr>
                </a:solidFill>
                <a:latin typeface="Century Gothic" panose="020B0502020202020204" pitchFamily="34" charset="0"/>
              </a:endParaRPr>
            </a:p>
          </p:txBody>
        </p:sp>
        <p:sp>
          <p:nvSpPr>
            <p:cNvPr id="41" name="TextBox 40"/>
            <p:cNvSpPr txBox="1"/>
            <p:nvPr/>
          </p:nvSpPr>
          <p:spPr>
            <a:xfrm>
              <a:off x="2419014" y="5810415"/>
              <a:ext cx="775360" cy="369332"/>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High</a:t>
              </a:r>
              <a:endParaRPr lang="en-US" dirty="0">
                <a:solidFill>
                  <a:schemeClr val="tx1">
                    <a:lumMod val="75000"/>
                    <a:lumOff val="25000"/>
                  </a:schemeClr>
                </a:solidFill>
                <a:latin typeface="Century Gothic" panose="020B0502020202020204" pitchFamily="34" charset="0"/>
              </a:endParaRPr>
            </a:p>
          </p:txBody>
        </p:sp>
        <p:sp>
          <p:nvSpPr>
            <p:cNvPr id="42" name="TextBox 41"/>
            <p:cNvSpPr txBox="1"/>
            <p:nvPr/>
          </p:nvSpPr>
          <p:spPr>
            <a:xfrm>
              <a:off x="1295902" y="5810415"/>
              <a:ext cx="775360" cy="369332"/>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Low</a:t>
              </a:r>
              <a:endParaRPr lang="en-US" dirty="0">
                <a:solidFill>
                  <a:schemeClr val="tx1">
                    <a:lumMod val="75000"/>
                    <a:lumOff val="25000"/>
                  </a:schemeClr>
                </a:solidFill>
                <a:latin typeface="Century Gothic" panose="020B0502020202020204" pitchFamily="34" charset="0"/>
              </a:endParaRPr>
            </a:p>
          </p:txBody>
        </p:sp>
      </p:grpSp>
    </p:spTree>
    <p:extLst>
      <p:ext uri="{BB962C8B-B14F-4D97-AF65-F5344CB8AC3E}">
        <p14:creationId xmlns:p14="http://schemas.microsoft.com/office/powerpoint/2010/main" val="15707542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Individual </a:t>
            </a:r>
            <a:r>
              <a:rPr lang="en-US" dirty="0"/>
              <a:t>Risk Factors </a:t>
            </a:r>
          </a:p>
        </p:txBody>
      </p:sp>
      <p:sp>
        <p:nvSpPr>
          <p:cNvPr id="8" name="TextBox 7"/>
          <p:cNvSpPr txBox="1"/>
          <p:nvPr/>
        </p:nvSpPr>
        <p:spPr>
          <a:xfrm>
            <a:off x="560691" y="1384073"/>
            <a:ext cx="3278462" cy="461665"/>
          </a:xfrm>
          <a:prstGeom prst="rect">
            <a:avLst/>
          </a:prstGeom>
          <a:noFill/>
        </p:spPr>
        <p:txBody>
          <a:bodyPr wrap="none" rtlCol="0">
            <a:spAutoFit/>
          </a:bodyPr>
          <a:lstStyle/>
          <a:p>
            <a:r>
              <a:rPr lang="en-US" sz="2400" b="1" dirty="0">
                <a:solidFill>
                  <a:schemeClr val="tx1">
                    <a:lumMod val="75000"/>
                    <a:lumOff val="25000"/>
                  </a:schemeClr>
                </a:solidFill>
              </a:rPr>
              <a:t> </a:t>
            </a:r>
            <a:r>
              <a:rPr lang="en-US" sz="2400" b="1" dirty="0" smtClean="0">
                <a:solidFill>
                  <a:schemeClr val="tx1">
                    <a:lumMod val="75000"/>
                    <a:lumOff val="25000"/>
                  </a:schemeClr>
                </a:solidFill>
              </a:rPr>
              <a:t>  </a:t>
            </a:r>
            <a:r>
              <a:rPr lang="en-US" sz="2400" b="1" dirty="0" smtClean="0">
                <a:solidFill>
                  <a:schemeClr val="tx1">
                    <a:lumMod val="75000"/>
                    <a:lumOff val="25000"/>
                  </a:schemeClr>
                </a:solidFill>
                <a:latin typeface="Century Gothic" panose="020B0502020202020204" pitchFamily="34" charset="0"/>
              </a:rPr>
              <a:t>Shoreline Change: </a:t>
            </a:r>
            <a:endParaRPr lang="en-US" sz="2400" dirty="0">
              <a:latin typeface="Century Gothic" panose="020B0502020202020204" pitchFamily="34" charset="0"/>
            </a:endParaRPr>
          </a:p>
        </p:txBody>
      </p:sp>
      <p:sp>
        <p:nvSpPr>
          <p:cNvPr id="9" name="TextBox 8"/>
          <p:cNvSpPr txBox="1"/>
          <p:nvPr/>
        </p:nvSpPr>
        <p:spPr>
          <a:xfrm>
            <a:off x="4929960" y="1384073"/>
            <a:ext cx="2411711" cy="461665"/>
          </a:xfrm>
          <a:prstGeom prst="rect">
            <a:avLst/>
          </a:prstGeom>
          <a:noFill/>
        </p:spPr>
        <p:txBody>
          <a:bodyPr wrap="none" rtlCol="0">
            <a:spAutoFit/>
          </a:bodyPr>
          <a:lstStyle/>
          <a:p>
            <a:r>
              <a:rPr lang="en-US" sz="2400" b="1" dirty="0" smtClean="0">
                <a:solidFill>
                  <a:schemeClr val="tx1">
                    <a:lumMod val="75000"/>
                    <a:lumOff val="25000"/>
                  </a:schemeClr>
                </a:solidFill>
                <a:latin typeface="Century Gothic" panose="020B0502020202020204" pitchFamily="34" charset="0"/>
              </a:rPr>
              <a:t> Soil Erodibility:</a:t>
            </a:r>
            <a:endParaRPr lang="en-US" sz="2400" dirty="0">
              <a:latin typeface="Century Gothic" panose="020B0502020202020204" pitchFamily="34" charset="0"/>
            </a:endParaRPr>
          </a:p>
        </p:txBody>
      </p:sp>
      <p:sp>
        <p:nvSpPr>
          <p:cNvPr id="10" name="TextBox 9"/>
          <p:cNvSpPr txBox="1"/>
          <p:nvPr/>
        </p:nvSpPr>
        <p:spPr>
          <a:xfrm>
            <a:off x="9056821" y="1384073"/>
            <a:ext cx="2029775" cy="461665"/>
          </a:xfrm>
          <a:prstGeom prst="rect">
            <a:avLst/>
          </a:prstGeom>
          <a:noFill/>
        </p:spPr>
        <p:txBody>
          <a:bodyPr wrap="none" rtlCol="0">
            <a:spAutoFit/>
          </a:bodyPr>
          <a:lstStyle/>
          <a:p>
            <a:r>
              <a:rPr lang="en-US" sz="2400" b="1" dirty="0" smtClean="0">
                <a:solidFill>
                  <a:schemeClr val="tx1">
                    <a:lumMod val="75000"/>
                    <a:lumOff val="25000"/>
                  </a:schemeClr>
                </a:solidFill>
                <a:latin typeface="Century Gothic" panose="020B0502020202020204" pitchFamily="34" charset="0"/>
              </a:rPr>
              <a:t>Land Cover:</a:t>
            </a:r>
            <a:endParaRPr lang="en-US" sz="2400" dirty="0">
              <a:latin typeface="Century Gothic" panose="020B0502020202020204" pitchFamily="34" charset="0"/>
            </a:endParaRPr>
          </a:p>
        </p:txBody>
      </p:sp>
      <p:grpSp>
        <p:nvGrpSpPr>
          <p:cNvPr id="23" name="Group 22"/>
          <p:cNvGrpSpPr/>
          <p:nvPr/>
        </p:nvGrpSpPr>
        <p:grpSpPr>
          <a:xfrm>
            <a:off x="1250686" y="5158225"/>
            <a:ext cx="1898472" cy="1033436"/>
            <a:chOff x="1295902" y="5146311"/>
            <a:chExt cx="1898472" cy="1033436"/>
          </a:xfrm>
        </p:grpSpPr>
        <p:pic>
          <p:nvPicPr>
            <p:cNvPr id="11" name="Picture 10"/>
            <p:cNvPicPr>
              <a:picLocks noChangeAspect="1"/>
            </p:cNvPicPr>
            <p:nvPr/>
          </p:nvPicPr>
          <p:blipFill>
            <a:blip r:embed="rId3"/>
            <a:stretch>
              <a:fillRect/>
            </a:stretch>
          </p:blipFill>
          <p:spPr>
            <a:xfrm rot="5400000">
              <a:off x="1978396" y="5051571"/>
              <a:ext cx="275648" cy="1242040"/>
            </a:xfrm>
            <a:prstGeom prst="rect">
              <a:avLst/>
            </a:prstGeom>
            <a:scene3d>
              <a:camera prst="orthographicFront">
                <a:rot lat="0" lon="0" rev="0"/>
              </a:camera>
              <a:lightRig rig="threePt" dir="t"/>
            </a:scene3d>
          </p:spPr>
        </p:pic>
        <p:sp>
          <p:nvSpPr>
            <p:cNvPr id="12" name="TextBox 11"/>
            <p:cNvSpPr txBox="1"/>
            <p:nvPr/>
          </p:nvSpPr>
          <p:spPr>
            <a:xfrm>
              <a:off x="1604214" y="5146311"/>
              <a:ext cx="1550720" cy="338554"/>
            </a:xfrm>
            <a:prstGeom prst="rect">
              <a:avLst/>
            </a:prstGeom>
            <a:noFill/>
          </p:spPr>
          <p:txBody>
            <a:bodyPr wrap="square" rtlCol="0">
              <a:spAutoFit/>
            </a:bodyPr>
            <a:lstStyle/>
            <a:p>
              <a:r>
                <a:rPr lang="en-US" sz="1600" dirty="0" smtClean="0">
                  <a:solidFill>
                    <a:schemeClr val="tx1">
                      <a:lumMod val="75000"/>
                      <a:lumOff val="25000"/>
                    </a:schemeClr>
                  </a:solidFill>
                  <a:latin typeface="Century Gothic" panose="020B0502020202020204" pitchFamily="34" charset="0"/>
                </a:rPr>
                <a:t>Risk Level</a:t>
              </a:r>
              <a:endParaRPr lang="en-US" sz="1600" dirty="0">
                <a:solidFill>
                  <a:schemeClr val="tx1">
                    <a:lumMod val="75000"/>
                    <a:lumOff val="25000"/>
                  </a:schemeClr>
                </a:solidFill>
                <a:latin typeface="Century Gothic" panose="020B0502020202020204" pitchFamily="34" charset="0"/>
              </a:endParaRPr>
            </a:p>
          </p:txBody>
        </p:sp>
        <p:sp>
          <p:nvSpPr>
            <p:cNvPr id="13" name="TextBox 12"/>
            <p:cNvSpPr txBox="1"/>
            <p:nvPr/>
          </p:nvSpPr>
          <p:spPr>
            <a:xfrm>
              <a:off x="2419014" y="5810415"/>
              <a:ext cx="775360" cy="369332"/>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High</a:t>
              </a:r>
              <a:endParaRPr lang="en-US" dirty="0">
                <a:solidFill>
                  <a:schemeClr val="tx1">
                    <a:lumMod val="75000"/>
                    <a:lumOff val="25000"/>
                  </a:schemeClr>
                </a:solidFill>
                <a:latin typeface="Century Gothic" panose="020B0502020202020204" pitchFamily="34" charset="0"/>
              </a:endParaRPr>
            </a:p>
          </p:txBody>
        </p:sp>
        <p:sp>
          <p:nvSpPr>
            <p:cNvPr id="14" name="TextBox 13"/>
            <p:cNvSpPr txBox="1"/>
            <p:nvPr/>
          </p:nvSpPr>
          <p:spPr>
            <a:xfrm>
              <a:off x="1295902" y="5810415"/>
              <a:ext cx="775360" cy="369332"/>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Low</a:t>
              </a:r>
              <a:endParaRPr lang="en-US" dirty="0">
                <a:solidFill>
                  <a:schemeClr val="tx1">
                    <a:lumMod val="75000"/>
                    <a:lumOff val="25000"/>
                  </a:schemeClr>
                </a:solidFill>
                <a:latin typeface="Century Gothic" panose="020B0502020202020204" pitchFamily="34" charset="0"/>
              </a:endParaRPr>
            </a:p>
          </p:txBody>
        </p:sp>
      </p:grpSp>
      <p:grpSp>
        <p:nvGrpSpPr>
          <p:cNvPr id="26" name="Group 25"/>
          <p:cNvGrpSpPr/>
          <p:nvPr/>
        </p:nvGrpSpPr>
        <p:grpSpPr>
          <a:xfrm>
            <a:off x="361978" y="2003829"/>
            <a:ext cx="3675888" cy="3063240"/>
            <a:chOff x="316567" y="1924630"/>
            <a:chExt cx="3675888" cy="3003114"/>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567" y="1924630"/>
              <a:ext cx="3675888" cy="3003114"/>
            </a:xfrm>
            <a:prstGeom prst="rect">
              <a:avLst/>
            </a:prstGeom>
            <a:ln>
              <a:solidFill>
                <a:schemeClr val="tx1">
                  <a:lumMod val="75000"/>
                  <a:lumOff val="25000"/>
                </a:schemeClr>
              </a:solidFill>
            </a:ln>
          </p:spPr>
        </p:pic>
        <p:pic>
          <p:nvPicPr>
            <p:cNvPr id="27" name="Picture 26"/>
            <p:cNvPicPr>
              <a:picLocks noChangeAspect="1"/>
            </p:cNvPicPr>
            <p:nvPr/>
          </p:nvPicPr>
          <p:blipFill>
            <a:blip r:embed="rId5"/>
            <a:stretch>
              <a:fillRect/>
            </a:stretch>
          </p:blipFill>
          <p:spPr>
            <a:xfrm>
              <a:off x="444378" y="4672501"/>
              <a:ext cx="1634922" cy="145112"/>
            </a:xfrm>
            <a:prstGeom prst="rect">
              <a:avLst/>
            </a:prstGeom>
          </p:spPr>
        </p:pic>
      </p:grpSp>
      <p:grpSp>
        <p:nvGrpSpPr>
          <p:cNvPr id="25" name="Group 24"/>
          <p:cNvGrpSpPr/>
          <p:nvPr/>
        </p:nvGrpSpPr>
        <p:grpSpPr>
          <a:xfrm>
            <a:off x="4297871" y="2003829"/>
            <a:ext cx="3675888" cy="3063240"/>
            <a:chOff x="4283543" y="1924630"/>
            <a:chExt cx="3675888" cy="3054960"/>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3543" y="1924630"/>
              <a:ext cx="3675888" cy="3054960"/>
            </a:xfrm>
            <a:prstGeom prst="rect">
              <a:avLst/>
            </a:prstGeom>
            <a:ln>
              <a:solidFill>
                <a:schemeClr val="tx1">
                  <a:lumMod val="75000"/>
                  <a:lumOff val="25000"/>
                </a:schemeClr>
              </a:solidFill>
            </a:ln>
          </p:spPr>
        </p:pic>
        <p:pic>
          <p:nvPicPr>
            <p:cNvPr id="28" name="Picture 27"/>
            <p:cNvPicPr>
              <a:picLocks noChangeAspect="1"/>
            </p:cNvPicPr>
            <p:nvPr/>
          </p:nvPicPr>
          <p:blipFill>
            <a:blip r:embed="rId5"/>
            <a:stretch>
              <a:fillRect/>
            </a:stretch>
          </p:blipFill>
          <p:spPr>
            <a:xfrm>
              <a:off x="4449037" y="4690705"/>
              <a:ext cx="1634922" cy="145112"/>
            </a:xfrm>
            <a:prstGeom prst="rect">
              <a:avLst/>
            </a:prstGeom>
          </p:spPr>
        </p:pic>
      </p:grpSp>
      <p:grpSp>
        <p:nvGrpSpPr>
          <p:cNvPr id="24" name="Group 23"/>
          <p:cNvGrpSpPr/>
          <p:nvPr/>
        </p:nvGrpSpPr>
        <p:grpSpPr>
          <a:xfrm>
            <a:off x="8233764" y="2003829"/>
            <a:ext cx="3675888" cy="3058846"/>
            <a:chOff x="8188353" y="1924630"/>
            <a:chExt cx="3675888" cy="3058846"/>
          </a:xfrm>
        </p:grpSpPr>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88353" y="1924630"/>
              <a:ext cx="3675888" cy="3058846"/>
            </a:xfrm>
            <a:prstGeom prst="rect">
              <a:avLst/>
            </a:prstGeom>
            <a:ln>
              <a:solidFill>
                <a:schemeClr val="tx1">
                  <a:lumMod val="75000"/>
                  <a:lumOff val="25000"/>
                </a:schemeClr>
              </a:solidFill>
            </a:ln>
          </p:spPr>
        </p:pic>
        <p:pic>
          <p:nvPicPr>
            <p:cNvPr id="29" name="Picture 28"/>
            <p:cNvPicPr>
              <a:picLocks noChangeAspect="1"/>
            </p:cNvPicPr>
            <p:nvPr/>
          </p:nvPicPr>
          <p:blipFill>
            <a:blip r:embed="rId5"/>
            <a:stretch>
              <a:fillRect/>
            </a:stretch>
          </p:blipFill>
          <p:spPr>
            <a:xfrm>
              <a:off x="8306656" y="4690705"/>
              <a:ext cx="1634922" cy="145112"/>
            </a:xfrm>
            <a:prstGeom prst="rect">
              <a:avLst/>
            </a:prstGeom>
          </p:spPr>
        </p:pic>
      </p:grpSp>
      <p:grpSp>
        <p:nvGrpSpPr>
          <p:cNvPr id="30" name="Group 29"/>
          <p:cNvGrpSpPr/>
          <p:nvPr/>
        </p:nvGrpSpPr>
        <p:grpSpPr>
          <a:xfrm>
            <a:off x="5186579" y="5158225"/>
            <a:ext cx="1898472" cy="1033436"/>
            <a:chOff x="1295902" y="5146311"/>
            <a:chExt cx="1898472" cy="1033436"/>
          </a:xfrm>
        </p:grpSpPr>
        <p:pic>
          <p:nvPicPr>
            <p:cNvPr id="31" name="Picture 30"/>
            <p:cNvPicPr>
              <a:picLocks noChangeAspect="1"/>
            </p:cNvPicPr>
            <p:nvPr/>
          </p:nvPicPr>
          <p:blipFill>
            <a:blip r:embed="rId3"/>
            <a:stretch>
              <a:fillRect/>
            </a:stretch>
          </p:blipFill>
          <p:spPr>
            <a:xfrm rot="5400000">
              <a:off x="1978396" y="5051571"/>
              <a:ext cx="275648" cy="1242040"/>
            </a:xfrm>
            <a:prstGeom prst="rect">
              <a:avLst/>
            </a:prstGeom>
            <a:scene3d>
              <a:camera prst="orthographicFront">
                <a:rot lat="0" lon="0" rev="0"/>
              </a:camera>
              <a:lightRig rig="threePt" dir="t"/>
            </a:scene3d>
          </p:spPr>
        </p:pic>
        <p:sp>
          <p:nvSpPr>
            <p:cNvPr id="32" name="TextBox 31"/>
            <p:cNvSpPr txBox="1"/>
            <p:nvPr/>
          </p:nvSpPr>
          <p:spPr>
            <a:xfrm>
              <a:off x="1604214" y="5146311"/>
              <a:ext cx="1550720" cy="338554"/>
            </a:xfrm>
            <a:prstGeom prst="rect">
              <a:avLst/>
            </a:prstGeom>
            <a:noFill/>
          </p:spPr>
          <p:txBody>
            <a:bodyPr wrap="square" rtlCol="0">
              <a:spAutoFit/>
            </a:bodyPr>
            <a:lstStyle/>
            <a:p>
              <a:r>
                <a:rPr lang="en-US" sz="1600" dirty="0" smtClean="0">
                  <a:solidFill>
                    <a:schemeClr val="tx1">
                      <a:lumMod val="75000"/>
                      <a:lumOff val="25000"/>
                    </a:schemeClr>
                  </a:solidFill>
                  <a:latin typeface="Century Gothic" panose="020B0502020202020204" pitchFamily="34" charset="0"/>
                </a:rPr>
                <a:t>Risk Level</a:t>
              </a:r>
              <a:endParaRPr lang="en-US" sz="1600" dirty="0">
                <a:solidFill>
                  <a:schemeClr val="tx1">
                    <a:lumMod val="75000"/>
                    <a:lumOff val="25000"/>
                  </a:schemeClr>
                </a:solidFill>
                <a:latin typeface="Century Gothic" panose="020B0502020202020204" pitchFamily="34" charset="0"/>
              </a:endParaRPr>
            </a:p>
          </p:txBody>
        </p:sp>
        <p:sp>
          <p:nvSpPr>
            <p:cNvPr id="33" name="TextBox 32"/>
            <p:cNvSpPr txBox="1"/>
            <p:nvPr/>
          </p:nvSpPr>
          <p:spPr>
            <a:xfrm>
              <a:off x="2419014" y="5810415"/>
              <a:ext cx="775360" cy="369332"/>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High</a:t>
              </a:r>
              <a:endParaRPr lang="en-US" dirty="0">
                <a:solidFill>
                  <a:schemeClr val="tx1">
                    <a:lumMod val="75000"/>
                    <a:lumOff val="25000"/>
                  </a:schemeClr>
                </a:solidFill>
                <a:latin typeface="Century Gothic" panose="020B0502020202020204" pitchFamily="34" charset="0"/>
              </a:endParaRPr>
            </a:p>
          </p:txBody>
        </p:sp>
        <p:sp>
          <p:nvSpPr>
            <p:cNvPr id="34" name="TextBox 33"/>
            <p:cNvSpPr txBox="1"/>
            <p:nvPr/>
          </p:nvSpPr>
          <p:spPr>
            <a:xfrm>
              <a:off x="1295902" y="5810415"/>
              <a:ext cx="775360" cy="369332"/>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Low</a:t>
              </a:r>
              <a:endParaRPr lang="en-US" dirty="0">
                <a:solidFill>
                  <a:schemeClr val="tx1">
                    <a:lumMod val="75000"/>
                    <a:lumOff val="25000"/>
                  </a:schemeClr>
                </a:solidFill>
                <a:latin typeface="Century Gothic" panose="020B0502020202020204" pitchFamily="34" charset="0"/>
              </a:endParaRPr>
            </a:p>
          </p:txBody>
        </p:sp>
      </p:grpSp>
      <p:grpSp>
        <p:nvGrpSpPr>
          <p:cNvPr id="35" name="Group 34"/>
          <p:cNvGrpSpPr/>
          <p:nvPr/>
        </p:nvGrpSpPr>
        <p:grpSpPr>
          <a:xfrm>
            <a:off x="9122472" y="5158225"/>
            <a:ext cx="1898472" cy="1033436"/>
            <a:chOff x="1295902" y="5146311"/>
            <a:chExt cx="1898472" cy="1033436"/>
          </a:xfrm>
        </p:grpSpPr>
        <p:pic>
          <p:nvPicPr>
            <p:cNvPr id="36" name="Picture 35"/>
            <p:cNvPicPr>
              <a:picLocks noChangeAspect="1"/>
            </p:cNvPicPr>
            <p:nvPr/>
          </p:nvPicPr>
          <p:blipFill>
            <a:blip r:embed="rId3"/>
            <a:stretch>
              <a:fillRect/>
            </a:stretch>
          </p:blipFill>
          <p:spPr>
            <a:xfrm rot="5400000">
              <a:off x="1978396" y="5051571"/>
              <a:ext cx="275648" cy="1242040"/>
            </a:xfrm>
            <a:prstGeom prst="rect">
              <a:avLst/>
            </a:prstGeom>
            <a:scene3d>
              <a:camera prst="orthographicFront">
                <a:rot lat="0" lon="0" rev="0"/>
              </a:camera>
              <a:lightRig rig="threePt" dir="t"/>
            </a:scene3d>
          </p:spPr>
        </p:pic>
        <p:sp>
          <p:nvSpPr>
            <p:cNvPr id="37" name="TextBox 36"/>
            <p:cNvSpPr txBox="1"/>
            <p:nvPr/>
          </p:nvSpPr>
          <p:spPr>
            <a:xfrm>
              <a:off x="1604214" y="5146311"/>
              <a:ext cx="1550720" cy="338554"/>
            </a:xfrm>
            <a:prstGeom prst="rect">
              <a:avLst/>
            </a:prstGeom>
            <a:noFill/>
          </p:spPr>
          <p:txBody>
            <a:bodyPr wrap="square" rtlCol="0">
              <a:spAutoFit/>
            </a:bodyPr>
            <a:lstStyle/>
            <a:p>
              <a:r>
                <a:rPr lang="en-US" sz="1600" dirty="0" smtClean="0">
                  <a:solidFill>
                    <a:schemeClr val="tx1">
                      <a:lumMod val="75000"/>
                      <a:lumOff val="25000"/>
                    </a:schemeClr>
                  </a:solidFill>
                  <a:latin typeface="Century Gothic" panose="020B0502020202020204" pitchFamily="34" charset="0"/>
                </a:rPr>
                <a:t>Risk Level</a:t>
              </a:r>
              <a:endParaRPr lang="en-US" sz="1600" dirty="0">
                <a:solidFill>
                  <a:schemeClr val="tx1">
                    <a:lumMod val="75000"/>
                    <a:lumOff val="25000"/>
                  </a:schemeClr>
                </a:solidFill>
                <a:latin typeface="Century Gothic" panose="020B0502020202020204" pitchFamily="34" charset="0"/>
              </a:endParaRPr>
            </a:p>
          </p:txBody>
        </p:sp>
        <p:sp>
          <p:nvSpPr>
            <p:cNvPr id="38" name="TextBox 37"/>
            <p:cNvSpPr txBox="1"/>
            <p:nvPr/>
          </p:nvSpPr>
          <p:spPr>
            <a:xfrm>
              <a:off x="2419014" y="5810415"/>
              <a:ext cx="775360" cy="369332"/>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High</a:t>
              </a:r>
              <a:endParaRPr lang="en-US" dirty="0">
                <a:solidFill>
                  <a:schemeClr val="tx1">
                    <a:lumMod val="75000"/>
                    <a:lumOff val="25000"/>
                  </a:schemeClr>
                </a:solidFill>
                <a:latin typeface="Century Gothic" panose="020B0502020202020204" pitchFamily="34" charset="0"/>
              </a:endParaRPr>
            </a:p>
          </p:txBody>
        </p:sp>
        <p:sp>
          <p:nvSpPr>
            <p:cNvPr id="39" name="TextBox 38"/>
            <p:cNvSpPr txBox="1"/>
            <p:nvPr/>
          </p:nvSpPr>
          <p:spPr>
            <a:xfrm>
              <a:off x="1295902" y="5810415"/>
              <a:ext cx="775360" cy="369332"/>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Low</a:t>
              </a:r>
              <a:endParaRPr lang="en-US" dirty="0">
                <a:solidFill>
                  <a:schemeClr val="tx1">
                    <a:lumMod val="75000"/>
                    <a:lumOff val="25000"/>
                  </a:schemeClr>
                </a:solidFill>
                <a:latin typeface="Century Gothic" panose="020B0502020202020204" pitchFamily="34" charset="0"/>
              </a:endParaRPr>
            </a:p>
          </p:txBody>
        </p:sp>
      </p:grpSp>
    </p:spTree>
    <p:extLst>
      <p:ext uri="{BB962C8B-B14F-4D97-AF65-F5344CB8AC3E}">
        <p14:creationId xmlns:p14="http://schemas.microsoft.com/office/powerpoint/2010/main" val="12413541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Coastal Erosion Risk Map</a:t>
            </a:r>
            <a:endParaRPr lang="en-US" dirty="0"/>
          </a:p>
        </p:txBody>
      </p:sp>
      <p:pic>
        <p:nvPicPr>
          <p:cNvPr id="5" name="Picture Placeholder 4"/>
          <p:cNvPicPr>
            <a:picLocks noGrp="1" noChangeAspect="1"/>
          </p:cNvPicPr>
          <p:nvPr>
            <p:ph type="pic" idx="2"/>
          </p:nvPr>
        </p:nvPicPr>
        <p:blipFill rotWithShape="1">
          <a:blip r:embed="rId3" cstate="print">
            <a:extLst>
              <a:ext uri="{28A0092B-C50C-407E-A947-70E740481C1C}">
                <a14:useLocalDpi xmlns:a14="http://schemas.microsoft.com/office/drawing/2010/main" val="0"/>
              </a:ext>
            </a:extLst>
          </a:blip>
          <a:srcRect l="5302" t="713" r="5302" b="1741"/>
          <a:stretch/>
        </p:blipFill>
        <p:spPr>
          <a:xfrm>
            <a:off x="2702560" y="1038001"/>
            <a:ext cx="6786880" cy="5554158"/>
          </a:xfrm>
          <a:ln w="38100">
            <a:solidFill>
              <a:schemeClr val="tx1">
                <a:lumMod val="75000"/>
                <a:lumOff val="25000"/>
              </a:schemeClr>
            </a:solidFill>
          </a:ln>
        </p:spPr>
      </p:pic>
      <p:grpSp>
        <p:nvGrpSpPr>
          <p:cNvPr id="10" name="Group 9"/>
          <p:cNvGrpSpPr/>
          <p:nvPr/>
        </p:nvGrpSpPr>
        <p:grpSpPr>
          <a:xfrm>
            <a:off x="9783749" y="2458720"/>
            <a:ext cx="1453212" cy="2052320"/>
            <a:chOff x="9641509" y="2458720"/>
            <a:chExt cx="1453212" cy="2052320"/>
          </a:xfrm>
        </p:grpSpPr>
        <p:pic>
          <p:nvPicPr>
            <p:cNvPr id="6" name="Picture 5"/>
            <p:cNvPicPr>
              <a:picLocks noChangeAspect="1"/>
            </p:cNvPicPr>
            <p:nvPr/>
          </p:nvPicPr>
          <p:blipFill>
            <a:blip r:embed="rId4"/>
            <a:stretch>
              <a:fillRect/>
            </a:stretch>
          </p:blipFill>
          <p:spPr>
            <a:xfrm>
              <a:off x="9843231" y="3043819"/>
              <a:ext cx="483839" cy="1274391"/>
            </a:xfrm>
            <a:prstGeom prst="rect">
              <a:avLst/>
            </a:prstGeom>
          </p:spPr>
        </p:pic>
        <p:sp>
          <p:nvSpPr>
            <p:cNvPr id="7" name="TextBox 6"/>
            <p:cNvSpPr txBox="1"/>
            <p:nvPr/>
          </p:nvSpPr>
          <p:spPr>
            <a:xfrm>
              <a:off x="9723478" y="2562364"/>
              <a:ext cx="1310281" cy="369332"/>
            </a:xfrm>
            <a:prstGeom prst="rect">
              <a:avLst/>
            </a:prstGeom>
            <a:noFill/>
          </p:spPr>
          <p:txBody>
            <a:bodyPr wrap="square" rtlCol="0">
              <a:spAutoFit/>
            </a:bodyPr>
            <a:lstStyle/>
            <a:p>
              <a:r>
                <a:rPr lang="en-US" sz="1800" b="1" dirty="0" smtClean="0">
                  <a:solidFill>
                    <a:schemeClr val="tx1">
                      <a:lumMod val="75000"/>
                      <a:lumOff val="25000"/>
                    </a:schemeClr>
                  </a:solidFill>
                  <a:latin typeface="Century Gothic" panose="020B0502020202020204" pitchFamily="34" charset="0"/>
                </a:rPr>
                <a:t>Risk Level</a:t>
              </a:r>
              <a:endParaRPr lang="en-US" sz="1800" b="1" dirty="0">
                <a:solidFill>
                  <a:schemeClr val="tx1">
                    <a:lumMod val="75000"/>
                    <a:lumOff val="25000"/>
                  </a:schemeClr>
                </a:solidFill>
                <a:latin typeface="Century Gothic" panose="020B0502020202020204" pitchFamily="34" charset="0"/>
              </a:endParaRPr>
            </a:p>
          </p:txBody>
        </p:sp>
        <p:sp>
          <p:nvSpPr>
            <p:cNvPr id="8" name="TextBox 7"/>
            <p:cNvSpPr txBox="1"/>
            <p:nvPr/>
          </p:nvSpPr>
          <p:spPr>
            <a:xfrm>
              <a:off x="10284673" y="2977058"/>
              <a:ext cx="749086" cy="369332"/>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High</a:t>
              </a:r>
              <a:endParaRPr lang="en-US" dirty="0">
                <a:solidFill>
                  <a:schemeClr val="tx1">
                    <a:lumMod val="75000"/>
                    <a:lumOff val="25000"/>
                  </a:schemeClr>
                </a:solidFill>
                <a:latin typeface="Century Gothic" panose="020B0502020202020204" pitchFamily="34" charset="0"/>
              </a:endParaRPr>
            </a:p>
          </p:txBody>
        </p:sp>
        <p:sp>
          <p:nvSpPr>
            <p:cNvPr id="9" name="TextBox 8"/>
            <p:cNvSpPr txBox="1"/>
            <p:nvPr/>
          </p:nvSpPr>
          <p:spPr>
            <a:xfrm>
              <a:off x="10284673" y="4053386"/>
              <a:ext cx="641421" cy="369332"/>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Low</a:t>
              </a:r>
              <a:endParaRPr lang="en-US" dirty="0">
                <a:solidFill>
                  <a:schemeClr val="tx1">
                    <a:lumMod val="75000"/>
                    <a:lumOff val="25000"/>
                  </a:schemeClr>
                </a:solidFill>
                <a:latin typeface="Century Gothic" panose="020B0502020202020204" pitchFamily="34" charset="0"/>
              </a:endParaRPr>
            </a:p>
          </p:txBody>
        </p:sp>
        <p:sp>
          <p:nvSpPr>
            <p:cNvPr id="4" name="Rectangle 3"/>
            <p:cNvSpPr/>
            <p:nvPr/>
          </p:nvSpPr>
          <p:spPr>
            <a:xfrm>
              <a:off x="9641509" y="2458720"/>
              <a:ext cx="1453212" cy="2052320"/>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spTree>
    <p:extLst>
      <p:ext uri="{BB962C8B-B14F-4D97-AF65-F5344CB8AC3E}">
        <p14:creationId xmlns:p14="http://schemas.microsoft.com/office/powerpoint/2010/main" val="392559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1"/>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800"/>
              <a:buNone/>
            </a:pPr>
            <a:r>
              <a:rPr lang="en-US"/>
              <a:t>Errors or Uncertainties</a:t>
            </a:r>
            <a:endParaRPr/>
          </a:p>
        </p:txBody>
      </p:sp>
      <p:sp>
        <p:nvSpPr>
          <p:cNvPr id="238" name="Google Shape;238;p21"/>
          <p:cNvSpPr txBox="1">
            <a:spLocks noGrp="1"/>
          </p:cNvSpPr>
          <p:nvPr>
            <p:ph type="body" idx="1"/>
          </p:nvPr>
        </p:nvSpPr>
        <p:spPr>
          <a:xfrm>
            <a:off x="1000125" y="1192757"/>
            <a:ext cx="10092316" cy="448653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000"/>
              <a:buNone/>
            </a:pPr>
            <a:r>
              <a:rPr lang="en-US" sz="3000" b="1" dirty="0">
                <a:solidFill>
                  <a:schemeClr val="tx1">
                    <a:lumMod val="75000"/>
                    <a:lumOff val="25000"/>
                  </a:schemeClr>
                </a:solidFill>
              </a:rPr>
              <a:t>Map:</a:t>
            </a:r>
          </a:p>
          <a:p>
            <a:pPr lvl="0" indent="-457200">
              <a:buClr>
                <a:srgbClr val="1B57AF"/>
              </a:buClr>
              <a:buSzPct val="100000"/>
              <a:buFont typeface="Wingdings 3" panose="05040102010807070707" pitchFamily="18" charset="2"/>
              <a:buChar char="}"/>
            </a:pPr>
            <a:r>
              <a:rPr lang="en-US" sz="2500" dirty="0">
                <a:solidFill>
                  <a:schemeClr val="tx1">
                    <a:lumMod val="75000"/>
                    <a:lumOff val="25000"/>
                  </a:schemeClr>
                </a:solidFill>
              </a:rPr>
              <a:t>Datasets limited to certain time periods and cannot account for most recent changes</a:t>
            </a:r>
          </a:p>
          <a:p>
            <a:pPr lvl="0" indent="-457200">
              <a:buClr>
                <a:srgbClr val="1B57AF"/>
              </a:buClr>
              <a:buSzPct val="100000"/>
              <a:buFont typeface="Wingdings 3" panose="05040102010807070707" pitchFamily="18" charset="2"/>
              <a:buChar char="}"/>
            </a:pPr>
            <a:r>
              <a:rPr lang="en-US" sz="2500" dirty="0">
                <a:solidFill>
                  <a:schemeClr val="tx1">
                    <a:lumMod val="75000"/>
                    <a:lumOff val="25000"/>
                  </a:schemeClr>
                </a:solidFill>
              </a:rPr>
              <a:t>No direct scales for coastal erosion risk available</a:t>
            </a:r>
          </a:p>
          <a:p>
            <a:pPr marL="0" lvl="0" indent="0">
              <a:buClr>
                <a:schemeClr val="accent5"/>
              </a:buClr>
            </a:pPr>
            <a:endParaRPr lang="en-US" sz="2500" dirty="0">
              <a:solidFill>
                <a:schemeClr val="tx1">
                  <a:lumMod val="75000"/>
                  <a:lumOff val="25000"/>
                </a:schemeClr>
              </a:solidFill>
            </a:endParaRPr>
          </a:p>
          <a:p>
            <a:pPr lvl="0" indent="-457200">
              <a:buClr>
                <a:schemeClr val="accent5"/>
              </a:buClr>
              <a:buFont typeface="Wingdings 3" panose="05040102010807070707" pitchFamily="18" charset="2"/>
              <a:buChar char="}"/>
            </a:pPr>
            <a:endParaRPr lang="en-US" sz="2500" dirty="0">
              <a:solidFill>
                <a:schemeClr val="tx1">
                  <a:lumMod val="75000"/>
                  <a:lumOff val="25000"/>
                </a:schemeClr>
              </a:solidFill>
            </a:endParaRPr>
          </a:p>
          <a:p>
            <a:pPr marL="0" lvl="0" indent="0" algn="just" rtl="0">
              <a:lnSpc>
                <a:spcPct val="90000"/>
              </a:lnSpc>
              <a:spcBef>
                <a:spcPts val="1800"/>
              </a:spcBef>
              <a:spcAft>
                <a:spcPts val="0"/>
              </a:spcAft>
              <a:buClr>
                <a:schemeClr val="dk1"/>
              </a:buClr>
              <a:buSzPts val="1100"/>
              <a:buFont typeface="Arial"/>
              <a:buNone/>
            </a:pPr>
            <a:endParaRPr lang="en-US" sz="2500" dirty="0">
              <a:solidFill>
                <a:srgbClr val="404040"/>
              </a:solidFill>
              <a:latin typeface="Garamond"/>
              <a:ea typeface="Garamond"/>
              <a:cs typeface="Garamond"/>
              <a:sym typeface="Garamond"/>
            </a:endParaRPr>
          </a:p>
          <a:p>
            <a:pPr marL="0" lvl="0" indent="0" algn="just" rtl="0">
              <a:lnSpc>
                <a:spcPct val="90000"/>
              </a:lnSpc>
              <a:spcBef>
                <a:spcPts val="1800"/>
              </a:spcBef>
              <a:spcAft>
                <a:spcPts val="0"/>
              </a:spcAft>
              <a:buClr>
                <a:schemeClr val="dk1"/>
              </a:buClr>
              <a:buSzPts val="1100"/>
              <a:buFont typeface="Arial"/>
              <a:buNone/>
            </a:pPr>
            <a:endParaRPr sz="2500" dirty="0">
              <a:solidFill>
                <a:srgbClr val="404040"/>
              </a:solidFill>
              <a:latin typeface="Garamond"/>
              <a:ea typeface="Garamond"/>
              <a:cs typeface="Garamond"/>
              <a:sym typeface="Garamond"/>
            </a:endParaRPr>
          </a:p>
          <a:p>
            <a:pPr marL="0" lvl="0" indent="0" algn="l" rtl="0">
              <a:lnSpc>
                <a:spcPct val="90000"/>
              </a:lnSpc>
              <a:spcBef>
                <a:spcPts val="1000"/>
              </a:spcBef>
              <a:spcAft>
                <a:spcPts val="0"/>
              </a:spcAft>
              <a:buSzPts val="2000"/>
              <a:buNone/>
            </a:pPr>
            <a:endParaRPr sz="2500" dirty="0"/>
          </a:p>
        </p:txBody>
      </p:sp>
    </p:spTree>
    <p:extLst>
      <p:ext uri="{BB962C8B-B14F-4D97-AF65-F5344CB8AC3E}">
        <p14:creationId xmlns:p14="http://schemas.microsoft.com/office/powerpoint/2010/main" val="13263171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1D446-7FFC-4C24-A2B4-F27E8E319D62}"/>
              </a:ext>
            </a:extLst>
          </p:cNvPr>
          <p:cNvSpPr>
            <a:spLocks noGrp="1"/>
          </p:cNvSpPr>
          <p:nvPr>
            <p:ph type="title"/>
          </p:nvPr>
        </p:nvSpPr>
        <p:spPr/>
        <p:txBody>
          <a:bodyPr>
            <a:normAutofit fontScale="90000"/>
          </a:bodyPr>
          <a:lstStyle/>
          <a:p>
            <a:r>
              <a:rPr lang="en-US" dirty="0"/>
              <a:t>GIS Story Map</a:t>
            </a:r>
          </a:p>
        </p:txBody>
      </p:sp>
      <p:grpSp>
        <p:nvGrpSpPr>
          <p:cNvPr id="3" name="Group 2"/>
          <p:cNvGrpSpPr/>
          <p:nvPr/>
        </p:nvGrpSpPr>
        <p:grpSpPr>
          <a:xfrm>
            <a:off x="485530" y="983973"/>
            <a:ext cx="11220939" cy="5134195"/>
            <a:chOff x="485530" y="862053"/>
            <a:chExt cx="11220939" cy="5134195"/>
          </a:xfrm>
        </p:grpSpPr>
        <p:cxnSp>
          <p:nvCxnSpPr>
            <p:cNvPr id="19" name="Straight Connector 18">
              <a:extLst>
                <a:ext uri="{FF2B5EF4-FFF2-40B4-BE49-F238E27FC236}">
                  <a16:creationId xmlns:a16="http://schemas.microsoft.com/office/drawing/2014/main" id="{EB9168CB-071A-4C3B-B447-5D3535EE3C4C}"/>
                </a:ext>
              </a:extLst>
            </p:cNvPr>
            <p:cNvCxnSpPr/>
            <p:nvPr/>
          </p:nvCxnSpPr>
          <p:spPr>
            <a:xfrm>
              <a:off x="3631775" y="875212"/>
              <a:ext cx="0" cy="5121033"/>
            </a:xfrm>
            <a:prstGeom prst="line">
              <a:avLst/>
            </a:prstGeom>
            <a:ln w="28575">
              <a:solidFill>
                <a:srgbClr val="1B57A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0C261F9-12E9-4E01-B81D-36C54563C0E0}"/>
                </a:ext>
              </a:extLst>
            </p:cNvPr>
            <p:cNvCxnSpPr/>
            <p:nvPr/>
          </p:nvCxnSpPr>
          <p:spPr>
            <a:xfrm flipV="1">
              <a:off x="11706469" y="862053"/>
              <a:ext cx="0" cy="3404700"/>
            </a:xfrm>
            <a:prstGeom prst="line">
              <a:avLst/>
            </a:prstGeom>
            <a:ln w="28575">
              <a:solidFill>
                <a:srgbClr val="1B57A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459DB47-97BF-4DA7-A36B-B016CAA28234}"/>
                </a:ext>
              </a:extLst>
            </p:cNvPr>
            <p:cNvCxnSpPr/>
            <p:nvPr/>
          </p:nvCxnSpPr>
          <p:spPr>
            <a:xfrm flipH="1">
              <a:off x="3631778" y="862053"/>
              <a:ext cx="8074691" cy="13159"/>
            </a:xfrm>
            <a:prstGeom prst="line">
              <a:avLst/>
            </a:prstGeom>
            <a:ln w="28575">
              <a:solidFill>
                <a:srgbClr val="1B57AF"/>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394514A6-9B6B-4D08-A92E-62F4D56B952F}"/>
                </a:ext>
              </a:extLst>
            </p:cNvPr>
            <p:cNvGrpSpPr/>
            <p:nvPr/>
          </p:nvGrpSpPr>
          <p:grpSpPr>
            <a:xfrm>
              <a:off x="485530" y="1060284"/>
              <a:ext cx="11220939" cy="4935964"/>
              <a:chOff x="414052" y="1244055"/>
              <a:chExt cx="11220939" cy="5048461"/>
            </a:xfrm>
          </p:grpSpPr>
          <p:cxnSp>
            <p:nvCxnSpPr>
              <p:cNvPr id="23" name="Google Shape;183;p17">
                <a:extLst>
                  <a:ext uri="{FF2B5EF4-FFF2-40B4-BE49-F238E27FC236}">
                    <a16:creationId xmlns:a16="http://schemas.microsoft.com/office/drawing/2014/main" id="{5C79A3D9-0252-491A-AB20-210CB55E1884}"/>
                  </a:ext>
                </a:extLst>
              </p:cNvPr>
              <p:cNvCxnSpPr/>
              <p:nvPr/>
            </p:nvCxnSpPr>
            <p:spPr>
              <a:xfrm flipV="1">
                <a:off x="6615958" y="1893043"/>
                <a:ext cx="1003200" cy="3545400"/>
              </a:xfrm>
              <a:prstGeom prst="bentConnector2">
                <a:avLst/>
              </a:prstGeom>
              <a:noFill/>
              <a:ln w="28575" cap="flat" cmpd="sng">
                <a:solidFill>
                  <a:srgbClr val="1B57AF"/>
                </a:solidFill>
                <a:prstDash val="solid"/>
                <a:round/>
                <a:headEnd type="none" w="med" len="med"/>
                <a:tailEnd type="none" w="med" len="med"/>
              </a:ln>
            </p:spPr>
          </p:cxnSp>
          <p:sp>
            <p:nvSpPr>
              <p:cNvPr id="24" name="Google Shape;176;p17">
                <a:extLst>
                  <a:ext uri="{FF2B5EF4-FFF2-40B4-BE49-F238E27FC236}">
                    <a16:creationId xmlns:a16="http://schemas.microsoft.com/office/drawing/2014/main" id="{AA9D6262-E21E-4D51-8D2D-48A53C7CED44}"/>
                  </a:ext>
                </a:extLst>
              </p:cNvPr>
              <p:cNvSpPr txBox="1"/>
              <p:nvPr/>
            </p:nvSpPr>
            <p:spPr>
              <a:xfrm>
                <a:off x="3922395" y="1244055"/>
                <a:ext cx="2766300" cy="1306200"/>
              </a:xfrm>
              <a:prstGeom prst="rect">
                <a:avLst/>
              </a:prstGeom>
              <a:solidFill>
                <a:srgbClr val="1B57AF"/>
              </a:solidFill>
              <a:ln w="28575" cap="flat" cmpd="sng">
                <a:solidFill>
                  <a:srgbClr val="1B57A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solidFill>
                      <a:schemeClr val="bg1"/>
                    </a:solidFill>
                    <a:latin typeface="Century Gothic"/>
                    <a:ea typeface="Century Gothic"/>
                    <a:cs typeface="Century Gothic"/>
                    <a:sym typeface="Century Gothic"/>
                  </a:rPr>
                  <a:t>Coastal Average and Risk Maps</a:t>
                </a:r>
                <a:endParaRPr sz="2400" dirty="0">
                  <a:solidFill>
                    <a:schemeClr val="bg1"/>
                  </a:solidFill>
                  <a:latin typeface="Century Gothic"/>
                  <a:ea typeface="Century Gothic"/>
                  <a:cs typeface="Century Gothic"/>
                  <a:sym typeface="Century Gothic"/>
                </a:endParaRPr>
              </a:p>
            </p:txBody>
          </p:sp>
          <p:sp>
            <p:nvSpPr>
              <p:cNvPr id="26" name="Google Shape;178;p17">
                <a:extLst>
                  <a:ext uri="{FF2B5EF4-FFF2-40B4-BE49-F238E27FC236}">
                    <a16:creationId xmlns:a16="http://schemas.microsoft.com/office/drawing/2014/main" id="{33B4A747-BC51-4DE7-A27F-9E421E6211D0}"/>
                  </a:ext>
                </a:extLst>
              </p:cNvPr>
              <p:cNvSpPr txBox="1"/>
              <p:nvPr/>
            </p:nvSpPr>
            <p:spPr>
              <a:xfrm>
                <a:off x="8530481" y="4754960"/>
                <a:ext cx="2766300" cy="1306200"/>
              </a:xfrm>
              <a:prstGeom prst="rect">
                <a:avLst/>
              </a:prstGeom>
              <a:solidFill>
                <a:srgbClr val="1B57AF"/>
              </a:solidFill>
              <a:ln w="28575" cap="flat" cmpd="sng">
                <a:solidFill>
                  <a:srgbClr val="1B57A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300" dirty="0">
                    <a:solidFill>
                      <a:schemeClr val="bg1"/>
                    </a:solidFill>
                    <a:latin typeface="Century Gothic"/>
                    <a:ea typeface="Century Gothic"/>
                    <a:cs typeface="Century Gothic"/>
                    <a:sym typeface="Century Gothic"/>
                  </a:rPr>
                  <a:t>GIS Story Map </a:t>
                </a:r>
                <a:endParaRPr sz="2300" dirty="0">
                  <a:solidFill>
                    <a:schemeClr val="bg1"/>
                  </a:solidFill>
                  <a:latin typeface="Century Gothic"/>
                  <a:ea typeface="Century Gothic"/>
                  <a:cs typeface="Century Gothic"/>
                  <a:sym typeface="Century Gothic"/>
                </a:endParaRPr>
              </a:p>
              <a:p>
                <a:pPr marL="0" lvl="0" indent="0" algn="ctr" rtl="0">
                  <a:spcBef>
                    <a:spcPts val="0"/>
                  </a:spcBef>
                  <a:spcAft>
                    <a:spcPts val="0"/>
                  </a:spcAft>
                  <a:buNone/>
                </a:pPr>
                <a:endParaRPr sz="2400" dirty="0">
                  <a:latin typeface="Century Gothic"/>
                  <a:ea typeface="Century Gothic"/>
                  <a:cs typeface="Century Gothic"/>
                  <a:sym typeface="Century Gothic"/>
                </a:endParaRPr>
              </a:p>
            </p:txBody>
          </p:sp>
          <p:sp>
            <p:nvSpPr>
              <p:cNvPr id="27" name="Google Shape;179;p17">
                <a:extLst>
                  <a:ext uri="{FF2B5EF4-FFF2-40B4-BE49-F238E27FC236}">
                    <a16:creationId xmlns:a16="http://schemas.microsoft.com/office/drawing/2014/main" id="{3E614A5C-3C71-4475-9624-DD5E955D65F0}"/>
                  </a:ext>
                </a:extLst>
              </p:cNvPr>
              <p:cNvSpPr txBox="1"/>
              <p:nvPr/>
            </p:nvSpPr>
            <p:spPr>
              <a:xfrm>
                <a:off x="8530481" y="1244055"/>
                <a:ext cx="2766300" cy="1306200"/>
              </a:xfrm>
              <a:prstGeom prst="rect">
                <a:avLst/>
              </a:prstGeom>
              <a:solidFill>
                <a:srgbClr val="1B57AF"/>
              </a:solidFill>
              <a:ln w="28575" cap="flat" cmpd="sng">
                <a:solidFill>
                  <a:srgbClr val="1B57A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solidFill>
                      <a:schemeClr val="bg1"/>
                    </a:solidFill>
                    <a:latin typeface="Century Gothic"/>
                    <a:ea typeface="Century Gothic"/>
                    <a:cs typeface="Century Gothic"/>
                    <a:sym typeface="Century Gothic"/>
                  </a:rPr>
                  <a:t>ArcGIS Online</a:t>
                </a:r>
                <a:endParaRPr sz="2400" dirty="0">
                  <a:solidFill>
                    <a:schemeClr val="bg1"/>
                  </a:solidFill>
                  <a:latin typeface="Century Gothic"/>
                  <a:ea typeface="Century Gothic"/>
                  <a:cs typeface="Century Gothic"/>
                  <a:sym typeface="Century Gothic"/>
                </a:endParaRPr>
              </a:p>
            </p:txBody>
          </p:sp>
          <p:sp>
            <p:nvSpPr>
              <p:cNvPr id="28" name="Google Shape;180;p17">
                <a:extLst>
                  <a:ext uri="{FF2B5EF4-FFF2-40B4-BE49-F238E27FC236}">
                    <a16:creationId xmlns:a16="http://schemas.microsoft.com/office/drawing/2014/main" id="{9BBAF783-7358-4FC2-939F-6A8A20E30F16}"/>
                  </a:ext>
                </a:extLst>
              </p:cNvPr>
              <p:cNvSpPr txBox="1"/>
              <p:nvPr/>
            </p:nvSpPr>
            <p:spPr>
              <a:xfrm>
                <a:off x="3922395" y="4797023"/>
                <a:ext cx="2766300" cy="1306200"/>
              </a:xfrm>
              <a:prstGeom prst="rect">
                <a:avLst/>
              </a:prstGeom>
              <a:solidFill>
                <a:schemeClr val="accent5">
                  <a:lumMod val="60000"/>
                  <a:lumOff val="40000"/>
                </a:schemeClr>
              </a:solidFill>
              <a:ln w="28575" cap="flat" cmpd="sng">
                <a:solidFill>
                  <a:srgbClr val="1B57A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solidFill>
                      <a:schemeClr val="bg1"/>
                    </a:solidFill>
                    <a:latin typeface="Century Gothic"/>
                    <a:ea typeface="Century Gothic"/>
                    <a:cs typeface="Century Gothic"/>
                    <a:sym typeface="Century Gothic"/>
                  </a:rPr>
                  <a:t>Location Descriptions</a:t>
                </a:r>
                <a:endParaRPr sz="2400" dirty="0">
                  <a:solidFill>
                    <a:schemeClr val="bg1"/>
                  </a:solidFill>
                  <a:latin typeface="Century Gothic"/>
                  <a:ea typeface="Century Gothic"/>
                  <a:cs typeface="Century Gothic"/>
                  <a:sym typeface="Century Gothic"/>
                </a:endParaRPr>
              </a:p>
            </p:txBody>
          </p:sp>
          <p:sp>
            <p:nvSpPr>
              <p:cNvPr id="29" name="Google Shape;181;p17">
                <a:extLst>
                  <a:ext uri="{FF2B5EF4-FFF2-40B4-BE49-F238E27FC236}">
                    <a16:creationId xmlns:a16="http://schemas.microsoft.com/office/drawing/2014/main" id="{C957CB1D-30A3-4224-8A5E-DDC900276D18}"/>
                  </a:ext>
                </a:extLst>
              </p:cNvPr>
              <p:cNvSpPr txBox="1"/>
              <p:nvPr/>
            </p:nvSpPr>
            <p:spPr>
              <a:xfrm>
                <a:off x="8530481" y="3014705"/>
                <a:ext cx="2766300" cy="1306200"/>
              </a:xfrm>
              <a:prstGeom prst="rect">
                <a:avLst/>
              </a:prstGeom>
              <a:solidFill>
                <a:srgbClr val="1B57AF"/>
              </a:solidFill>
              <a:ln w="28575" cap="flat" cmpd="sng">
                <a:solidFill>
                  <a:srgbClr val="1B57A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solidFill>
                      <a:schemeClr val="bg1"/>
                    </a:solidFill>
                    <a:latin typeface="Century Gothic"/>
                    <a:ea typeface="Century Gothic"/>
                    <a:cs typeface="Century Gothic"/>
                    <a:sym typeface="Century Gothic"/>
                  </a:rPr>
                  <a:t>Interactive Web Application Builder</a:t>
                </a:r>
                <a:endParaRPr sz="2400" dirty="0">
                  <a:solidFill>
                    <a:schemeClr val="bg1"/>
                  </a:solidFill>
                  <a:latin typeface="Century Gothic"/>
                  <a:ea typeface="Century Gothic"/>
                  <a:cs typeface="Century Gothic"/>
                  <a:sym typeface="Century Gothic"/>
                </a:endParaRPr>
              </a:p>
            </p:txBody>
          </p:sp>
          <p:cxnSp>
            <p:nvCxnSpPr>
              <p:cNvPr id="30" name="Google Shape;182;p17">
                <a:extLst>
                  <a:ext uri="{FF2B5EF4-FFF2-40B4-BE49-F238E27FC236}">
                    <a16:creationId xmlns:a16="http://schemas.microsoft.com/office/drawing/2014/main" id="{6680EC95-787B-4B7A-97C2-943EA4319CFC}"/>
                  </a:ext>
                </a:extLst>
              </p:cNvPr>
              <p:cNvCxnSpPr>
                <a:cxnSpLocks/>
                <a:stCxn id="27" idx="1"/>
              </p:cNvCxnSpPr>
              <p:nvPr/>
            </p:nvCxnSpPr>
            <p:spPr>
              <a:xfrm flipH="1" flipV="1">
                <a:off x="7619159" y="1893043"/>
                <a:ext cx="911322" cy="4113"/>
              </a:xfrm>
              <a:prstGeom prst="straightConnector1">
                <a:avLst/>
              </a:prstGeom>
              <a:noFill/>
              <a:ln w="28575" cap="flat" cmpd="sng">
                <a:solidFill>
                  <a:srgbClr val="1B57AF"/>
                </a:solidFill>
                <a:prstDash val="solid"/>
                <a:round/>
                <a:headEnd type="none" w="med" len="med"/>
                <a:tailEnd type="none" w="med" len="med"/>
              </a:ln>
            </p:spPr>
          </p:cxnSp>
          <p:cxnSp>
            <p:nvCxnSpPr>
              <p:cNvPr id="31" name="Google Shape;184;p17">
                <a:extLst>
                  <a:ext uri="{FF2B5EF4-FFF2-40B4-BE49-F238E27FC236}">
                    <a16:creationId xmlns:a16="http://schemas.microsoft.com/office/drawing/2014/main" id="{F2D0D035-D867-4152-B118-E816640C4418}"/>
                  </a:ext>
                </a:extLst>
              </p:cNvPr>
              <p:cNvCxnSpPr>
                <a:cxnSpLocks/>
                <a:stCxn id="24" idx="2"/>
              </p:cNvCxnSpPr>
              <p:nvPr/>
            </p:nvCxnSpPr>
            <p:spPr>
              <a:xfrm>
                <a:off x="5305545" y="2550255"/>
                <a:ext cx="0" cy="464400"/>
              </a:xfrm>
              <a:prstGeom prst="straightConnector1">
                <a:avLst/>
              </a:prstGeom>
              <a:noFill/>
              <a:ln w="28575" cap="flat" cmpd="sng">
                <a:solidFill>
                  <a:srgbClr val="1B57AF"/>
                </a:solidFill>
                <a:prstDash val="solid"/>
                <a:round/>
                <a:headEnd type="none" w="med" len="med"/>
                <a:tailEnd type="none" w="med" len="med"/>
              </a:ln>
            </p:spPr>
          </p:cxnSp>
          <p:cxnSp>
            <p:nvCxnSpPr>
              <p:cNvPr id="32" name="Google Shape;185;p17">
                <a:extLst>
                  <a:ext uri="{FF2B5EF4-FFF2-40B4-BE49-F238E27FC236}">
                    <a16:creationId xmlns:a16="http://schemas.microsoft.com/office/drawing/2014/main" id="{25FCFA85-D8E6-48E4-A924-EC8E641A0C28}"/>
                  </a:ext>
                </a:extLst>
              </p:cNvPr>
              <p:cNvCxnSpPr/>
              <p:nvPr/>
            </p:nvCxnSpPr>
            <p:spPr>
              <a:xfrm>
                <a:off x="5305545" y="4320905"/>
                <a:ext cx="0" cy="464400"/>
              </a:xfrm>
              <a:prstGeom prst="straightConnector1">
                <a:avLst/>
              </a:prstGeom>
              <a:noFill/>
              <a:ln w="28575" cap="flat" cmpd="sng">
                <a:solidFill>
                  <a:srgbClr val="1B57AF"/>
                </a:solidFill>
                <a:prstDash val="solid"/>
                <a:round/>
                <a:headEnd type="none" w="med" len="med"/>
                <a:tailEnd type="none" w="med" len="med"/>
              </a:ln>
            </p:spPr>
          </p:cxnSp>
          <p:cxnSp>
            <p:nvCxnSpPr>
              <p:cNvPr id="33" name="Google Shape;186;p17">
                <a:extLst>
                  <a:ext uri="{FF2B5EF4-FFF2-40B4-BE49-F238E27FC236}">
                    <a16:creationId xmlns:a16="http://schemas.microsoft.com/office/drawing/2014/main" id="{2FAEE333-55FF-4F1A-81C6-A14B5E04C90F}"/>
                  </a:ext>
                </a:extLst>
              </p:cNvPr>
              <p:cNvCxnSpPr/>
              <p:nvPr/>
            </p:nvCxnSpPr>
            <p:spPr>
              <a:xfrm>
                <a:off x="9913637" y="2550255"/>
                <a:ext cx="0" cy="464400"/>
              </a:xfrm>
              <a:prstGeom prst="straightConnector1">
                <a:avLst/>
              </a:prstGeom>
              <a:noFill/>
              <a:ln w="28575" cap="flat" cmpd="sng">
                <a:solidFill>
                  <a:srgbClr val="1B57AF"/>
                </a:solidFill>
                <a:prstDash val="solid"/>
                <a:round/>
                <a:headEnd type="none" w="med" len="med"/>
                <a:tailEnd type="none" w="med" len="med"/>
              </a:ln>
            </p:spPr>
          </p:cxnSp>
          <p:cxnSp>
            <p:nvCxnSpPr>
              <p:cNvPr id="34" name="Google Shape;187;p17">
                <a:extLst>
                  <a:ext uri="{FF2B5EF4-FFF2-40B4-BE49-F238E27FC236}">
                    <a16:creationId xmlns:a16="http://schemas.microsoft.com/office/drawing/2014/main" id="{29CC9055-C1BE-42F8-844B-A06251B81B65}"/>
                  </a:ext>
                </a:extLst>
              </p:cNvPr>
              <p:cNvCxnSpPr/>
              <p:nvPr/>
            </p:nvCxnSpPr>
            <p:spPr>
              <a:xfrm>
                <a:off x="9913637" y="4320905"/>
                <a:ext cx="0" cy="464400"/>
              </a:xfrm>
              <a:prstGeom prst="straightConnector1">
                <a:avLst/>
              </a:prstGeom>
              <a:noFill/>
              <a:ln w="28575" cap="flat" cmpd="sng">
                <a:solidFill>
                  <a:srgbClr val="1B57AF"/>
                </a:solidFill>
                <a:prstDash val="solid"/>
                <a:round/>
                <a:headEnd type="none" w="med" len="med"/>
                <a:tailEnd type="none" w="med" len="med"/>
              </a:ln>
            </p:spPr>
          </p:cxnSp>
          <p:cxnSp>
            <p:nvCxnSpPr>
              <p:cNvPr id="35" name="Straight Connector 34">
                <a:extLst>
                  <a:ext uri="{FF2B5EF4-FFF2-40B4-BE49-F238E27FC236}">
                    <a16:creationId xmlns:a16="http://schemas.microsoft.com/office/drawing/2014/main" id="{E8E661F1-92E7-404D-83C1-762A8F846740}"/>
                  </a:ext>
                </a:extLst>
              </p:cNvPr>
              <p:cNvCxnSpPr/>
              <p:nvPr/>
            </p:nvCxnSpPr>
            <p:spPr>
              <a:xfrm>
                <a:off x="3560297" y="6292513"/>
                <a:ext cx="4438810" cy="0"/>
              </a:xfrm>
              <a:prstGeom prst="line">
                <a:avLst/>
              </a:prstGeom>
              <a:ln w="28575">
                <a:solidFill>
                  <a:srgbClr val="1B57A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BC56347-F1A9-4A98-B1EC-84F47D235578}"/>
                  </a:ext>
                </a:extLst>
              </p:cNvPr>
              <p:cNvCxnSpPr/>
              <p:nvPr/>
            </p:nvCxnSpPr>
            <p:spPr>
              <a:xfrm>
                <a:off x="7999107" y="6292516"/>
                <a:ext cx="3635884" cy="0"/>
              </a:xfrm>
              <a:prstGeom prst="line">
                <a:avLst/>
              </a:prstGeom>
              <a:ln w="28575">
                <a:solidFill>
                  <a:srgbClr val="1B57A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A019E7C-7AFA-4064-9B55-28D21692C641}"/>
                  </a:ext>
                </a:extLst>
              </p:cNvPr>
              <p:cNvCxnSpPr/>
              <p:nvPr/>
            </p:nvCxnSpPr>
            <p:spPr>
              <a:xfrm>
                <a:off x="11634991" y="4523607"/>
                <a:ext cx="0" cy="1768909"/>
              </a:xfrm>
              <a:prstGeom prst="line">
                <a:avLst/>
              </a:prstGeom>
              <a:ln w="28575">
                <a:solidFill>
                  <a:srgbClr val="1B57AF"/>
                </a:solidFill>
              </a:ln>
            </p:spPr>
            <p:style>
              <a:lnRef idx="1">
                <a:schemeClr val="accent1"/>
              </a:lnRef>
              <a:fillRef idx="0">
                <a:schemeClr val="accent1"/>
              </a:fillRef>
              <a:effectRef idx="0">
                <a:schemeClr val="accent1"/>
              </a:effectRef>
              <a:fontRef idx="minor">
                <a:schemeClr val="tx1"/>
              </a:fontRef>
            </p:style>
          </p:cxnSp>
          <p:sp>
            <p:nvSpPr>
              <p:cNvPr id="38" name="Google Shape;176;p17">
                <a:extLst>
                  <a:ext uri="{FF2B5EF4-FFF2-40B4-BE49-F238E27FC236}">
                    <a16:creationId xmlns:a16="http://schemas.microsoft.com/office/drawing/2014/main" id="{66F5D7AB-5085-4F41-8278-E98073F603D3}"/>
                  </a:ext>
                </a:extLst>
              </p:cNvPr>
              <p:cNvSpPr txBox="1"/>
              <p:nvPr/>
            </p:nvSpPr>
            <p:spPr>
              <a:xfrm>
                <a:off x="414052" y="1254460"/>
                <a:ext cx="2766300" cy="1306200"/>
              </a:xfrm>
              <a:prstGeom prst="rect">
                <a:avLst/>
              </a:prstGeom>
              <a:solidFill>
                <a:srgbClr val="1B57AF"/>
              </a:solidFill>
              <a:ln w="28575" cap="flat" cmpd="sng">
                <a:solidFill>
                  <a:srgbClr val="1B57A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solidFill>
                      <a:schemeClr val="bg1"/>
                    </a:solidFill>
                    <a:latin typeface="Century Gothic"/>
                    <a:ea typeface="Century Gothic"/>
                    <a:cs typeface="Century Gothic"/>
                    <a:sym typeface="Century Gothic"/>
                  </a:rPr>
                  <a:t>NASA DEVELOP TEAM</a:t>
                </a:r>
                <a:endParaRPr sz="2400" dirty="0">
                  <a:solidFill>
                    <a:schemeClr val="bg1"/>
                  </a:solidFill>
                  <a:latin typeface="Century Gothic"/>
                  <a:ea typeface="Century Gothic"/>
                  <a:cs typeface="Century Gothic"/>
                  <a:sym typeface="Century Gothic"/>
                </a:endParaRPr>
              </a:p>
            </p:txBody>
          </p:sp>
          <p:sp>
            <p:nvSpPr>
              <p:cNvPr id="39" name="Google Shape;180;p17">
                <a:extLst>
                  <a:ext uri="{FF2B5EF4-FFF2-40B4-BE49-F238E27FC236}">
                    <a16:creationId xmlns:a16="http://schemas.microsoft.com/office/drawing/2014/main" id="{B3AC7578-8E79-413C-ABF7-25257AF2F616}"/>
                  </a:ext>
                </a:extLst>
              </p:cNvPr>
              <p:cNvSpPr txBox="1"/>
              <p:nvPr/>
            </p:nvSpPr>
            <p:spPr>
              <a:xfrm>
                <a:off x="414052" y="3020539"/>
                <a:ext cx="2766300" cy="1306200"/>
              </a:xfrm>
              <a:prstGeom prst="rect">
                <a:avLst/>
              </a:prstGeom>
              <a:solidFill>
                <a:schemeClr val="accent5">
                  <a:lumMod val="60000"/>
                  <a:lumOff val="40000"/>
                </a:schemeClr>
              </a:solidFill>
              <a:ln w="28575" cap="flat" cmpd="sng">
                <a:solidFill>
                  <a:srgbClr val="1B57A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solidFill>
                      <a:schemeClr val="bg1"/>
                    </a:solidFill>
                    <a:latin typeface="Century Gothic"/>
                    <a:ea typeface="Century Gothic"/>
                    <a:cs typeface="Century Gothic"/>
                    <a:sym typeface="Century Gothic"/>
                  </a:rPr>
                  <a:t>City of Hampton</a:t>
                </a:r>
                <a:endParaRPr sz="2400" dirty="0">
                  <a:solidFill>
                    <a:schemeClr val="bg1"/>
                  </a:solidFill>
                  <a:latin typeface="Century Gothic"/>
                  <a:ea typeface="Century Gothic"/>
                  <a:cs typeface="Century Gothic"/>
                  <a:sym typeface="Century Gothic"/>
                </a:endParaRPr>
              </a:p>
            </p:txBody>
          </p:sp>
        </p:grpSp>
        <p:sp>
          <p:nvSpPr>
            <p:cNvPr id="40" name="Google Shape;180;p17">
              <a:extLst>
                <a:ext uri="{FF2B5EF4-FFF2-40B4-BE49-F238E27FC236}">
                  <a16:creationId xmlns:a16="http://schemas.microsoft.com/office/drawing/2014/main" id="{2D03C0D9-C984-4A66-9C26-2FA04547A96B}"/>
                </a:ext>
              </a:extLst>
            </p:cNvPr>
            <p:cNvSpPr txBox="1"/>
            <p:nvPr/>
          </p:nvSpPr>
          <p:spPr>
            <a:xfrm>
              <a:off x="3995411" y="2810243"/>
              <a:ext cx="2766300" cy="1277093"/>
            </a:xfrm>
            <a:prstGeom prst="rect">
              <a:avLst/>
            </a:prstGeom>
            <a:solidFill>
              <a:schemeClr val="accent5">
                <a:lumMod val="60000"/>
                <a:lumOff val="40000"/>
              </a:schemeClr>
            </a:solidFill>
            <a:ln w="28575" cap="flat" cmpd="sng">
              <a:solidFill>
                <a:srgbClr val="1B57A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solidFill>
                    <a:schemeClr val="bg1"/>
                  </a:solidFill>
                  <a:latin typeface="Century Gothic"/>
                  <a:ea typeface="Century Gothic"/>
                  <a:cs typeface="Century Gothic"/>
                  <a:sym typeface="Century Gothic"/>
                </a:rPr>
                <a:t>Photographs and Drone Footage</a:t>
              </a:r>
              <a:endParaRPr sz="2400" dirty="0">
                <a:solidFill>
                  <a:schemeClr val="bg1"/>
                </a:solidFill>
                <a:latin typeface="Century Gothic"/>
                <a:ea typeface="Century Gothic"/>
                <a:cs typeface="Century Gothic"/>
                <a:sym typeface="Century Gothic"/>
              </a:endParaRPr>
            </a:p>
          </p:txBody>
        </p:sp>
      </p:grpSp>
      <p:sp>
        <p:nvSpPr>
          <p:cNvPr id="25" name="Down Arrow 24"/>
          <p:cNvSpPr/>
          <p:nvPr/>
        </p:nvSpPr>
        <p:spPr>
          <a:xfrm>
            <a:off x="5199222" y="2481236"/>
            <a:ext cx="379946" cy="454033"/>
          </a:xfrm>
          <a:prstGeom prst="downArrow">
            <a:avLst/>
          </a:prstGeom>
          <a:solidFill>
            <a:srgbClr val="1B57AF"/>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wn Arrow 40"/>
          <p:cNvSpPr/>
          <p:nvPr/>
        </p:nvSpPr>
        <p:spPr>
          <a:xfrm>
            <a:off x="5187050" y="4217205"/>
            <a:ext cx="379946" cy="438793"/>
          </a:xfrm>
          <a:prstGeom prst="downArrow">
            <a:avLst/>
          </a:prstGeom>
          <a:solidFill>
            <a:srgbClr val="1B57AF"/>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wn Arrow 41"/>
          <p:cNvSpPr/>
          <p:nvPr/>
        </p:nvSpPr>
        <p:spPr>
          <a:xfrm>
            <a:off x="9795136" y="2456191"/>
            <a:ext cx="379946" cy="454033"/>
          </a:xfrm>
          <a:prstGeom prst="downArrow">
            <a:avLst/>
          </a:prstGeom>
          <a:solidFill>
            <a:srgbClr val="1B57AF"/>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own Arrow 42"/>
          <p:cNvSpPr/>
          <p:nvPr/>
        </p:nvSpPr>
        <p:spPr>
          <a:xfrm>
            <a:off x="9795136" y="4204479"/>
            <a:ext cx="379946" cy="410395"/>
          </a:xfrm>
          <a:prstGeom prst="downArrow">
            <a:avLst/>
          </a:prstGeom>
          <a:solidFill>
            <a:srgbClr val="1B57AF"/>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p:cNvCxnSpPr/>
          <p:nvPr/>
        </p:nvCxnSpPr>
        <p:spPr>
          <a:xfrm>
            <a:off x="7757765" y="1819323"/>
            <a:ext cx="844194" cy="0"/>
          </a:xfrm>
          <a:prstGeom prst="straightConnector1">
            <a:avLst/>
          </a:prstGeom>
          <a:ln>
            <a:solidFill>
              <a:srgbClr val="1B57A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37768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1726" y="1033759"/>
            <a:ext cx="6724650" cy="5196320"/>
          </a:xfrm>
          <a:prstGeom prst="rect">
            <a:avLst/>
          </a:prstGeom>
          <a:ln w="38100">
            <a:solidFill>
              <a:schemeClr val="tx1">
                <a:lumMod val="75000"/>
                <a:lumOff val="25000"/>
              </a:schemeClr>
            </a:solidFill>
          </a:ln>
        </p:spPr>
      </p:pic>
      <p:sp>
        <p:nvSpPr>
          <p:cNvPr id="111" name="Google Shape;111;p12"/>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800"/>
              <a:buNone/>
            </a:pPr>
            <a:r>
              <a:rPr lang="en-US" dirty="0"/>
              <a:t>Study Area: Hampton, VA</a:t>
            </a:r>
            <a:endParaRPr dirty="0"/>
          </a:p>
        </p:txBody>
      </p:sp>
      <p:grpSp>
        <p:nvGrpSpPr>
          <p:cNvPr id="6" name="Group 5"/>
          <p:cNvGrpSpPr/>
          <p:nvPr/>
        </p:nvGrpSpPr>
        <p:grpSpPr>
          <a:xfrm>
            <a:off x="8544450" y="1148911"/>
            <a:ext cx="3465350" cy="1188586"/>
            <a:chOff x="8544450" y="1198339"/>
            <a:chExt cx="3465350" cy="1188586"/>
          </a:xfrm>
        </p:grpSpPr>
        <p:pic>
          <p:nvPicPr>
            <p:cNvPr id="113" name="Google Shape;113;p12"/>
            <p:cNvPicPr preferRelativeResize="0"/>
            <p:nvPr/>
          </p:nvPicPr>
          <p:blipFill rotWithShape="1">
            <a:blip r:embed="rId4">
              <a:alphaModFix/>
              <a:duotone>
                <a:schemeClr val="accent6">
                  <a:shade val="45000"/>
                  <a:satMod val="135000"/>
                </a:schemeClr>
                <a:prstClr val="white"/>
              </a:duotone>
            </a:blip>
            <a:srcRect r="4054" b="10772"/>
            <a:stretch/>
          </p:blipFill>
          <p:spPr>
            <a:xfrm>
              <a:off x="8544450" y="1285198"/>
              <a:ext cx="913875" cy="338328"/>
            </a:xfrm>
            <a:prstGeom prst="rect">
              <a:avLst/>
            </a:prstGeom>
            <a:noFill/>
            <a:ln>
              <a:noFill/>
            </a:ln>
          </p:spPr>
        </p:pic>
        <p:pic>
          <p:nvPicPr>
            <p:cNvPr id="114" name="Google Shape;114;p12"/>
            <p:cNvPicPr preferRelativeResize="0"/>
            <p:nvPr/>
          </p:nvPicPr>
          <p:blipFill rotWithShape="1">
            <a:blip r:embed="rId5">
              <a:alphaModFix/>
            </a:blip>
            <a:srcRect l="598" t="1021" r="1855" b="8206"/>
            <a:stretch/>
          </p:blipFill>
          <p:spPr>
            <a:xfrm>
              <a:off x="8550165" y="1965275"/>
              <a:ext cx="914400" cy="337186"/>
            </a:xfrm>
            <a:prstGeom prst="rect">
              <a:avLst/>
            </a:prstGeom>
            <a:noFill/>
            <a:ln>
              <a:noFill/>
            </a:ln>
          </p:spPr>
        </p:pic>
        <p:sp>
          <p:nvSpPr>
            <p:cNvPr id="115" name="Google Shape;115;p12"/>
            <p:cNvSpPr txBox="1"/>
            <p:nvPr/>
          </p:nvSpPr>
          <p:spPr>
            <a:xfrm>
              <a:off x="9598100" y="1907525"/>
              <a:ext cx="2411700" cy="47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000" b="0" i="0" u="none" strike="noStrike" cap="none" dirty="0">
                  <a:solidFill>
                    <a:srgbClr val="666666"/>
                  </a:solidFill>
                  <a:latin typeface="Century Gothic"/>
                  <a:ea typeface="Century Gothic"/>
                  <a:cs typeface="Century Gothic"/>
                  <a:sym typeface="Century Gothic"/>
                </a:rPr>
                <a:t>Virginia</a:t>
              </a:r>
              <a:endParaRPr sz="2000" b="0" i="0" u="none" strike="noStrike" cap="none" dirty="0">
                <a:solidFill>
                  <a:srgbClr val="666666"/>
                </a:solidFill>
                <a:latin typeface="Century Gothic"/>
                <a:ea typeface="Century Gothic"/>
                <a:cs typeface="Century Gothic"/>
                <a:sym typeface="Century Gothic"/>
              </a:endParaRPr>
            </a:p>
          </p:txBody>
        </p:sp>
        <p:sp>
          <p:nvSpPr>
            <p:cNvPr id="116" name="Google Shape;116;p12"/>
            <p:cNvSpPr txBox="1"/>
            <p:nvPr/>
          </p:nvSpPr>
          <p:spPr>
            <a:xfrm>
              <a:off x="9598100" y="1198339"/>
              <a:ext cx="2411700" cy="47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000" b="0" i="0" u="none" strike="noStrike" cap="none" dirty="0">
                  <a:solidFill>
                    <a:srgbClr val="666666"/>
                  </a:solidFill>
                  <a:latin typeface="Century Gothic"/>
                  <a:ea typeface="Century Gothic"/>
                  <a:cs typeface="Century Gothic"/>
                  <a:sym typeface="Century Gothic"/>
                </a:rPr>
                <a:t>City of Hampton</a:t>
              </a:r>
              <a:endParaRPr sz="2000" b="0" i="0" u="none" strike="noStrike" cap="none" dirty="0">
                <a:solidFill>
                  <a:srgbClr val="666666"/>
                </a:solidFill>
                <a:latin typeface="Century Gothic"/>
                <a:ea typeface="Century Gothic"/>
                <a:cs typeface="Century Gothic"/>
                <a:sym typeface="Century Gothic"/>
              </a:endParaRPr>
            </a:p>
          </p:txBody>
        </p:sp>
      </p:grpSp>
      <p:pic>
        <p:nvPicPr>
          <p:cNvPr id="22" name="Google Shape;119;p12"/>
          <p:cNvPicPr preferRelativeResize="0"/>
          <p:nvPr/>
        </p:nvPicPr>
        <p:blipFill rotWithShape="1">
          <a:blip r:embed="rId6">
            <a:alphaModFix/>
            <a:duotone>
              <a:schemeClr val="accent3">
                <a:shade val="45000"/>
                <a:satMod val="135000"/>
              </a:schemeClr>
              <a:prstClr val="white"/>
            </a:duotone>
          </a:blip>
          <a:srcRect/>
          <a:stretch/>
        </p:blipFill>
        <p:spPr>
          <a:xfrm>
            <a:off x="7898579" y="1112974"/>
            <a:ext cx="266229" cy="551274"/>
          </a:xfrm>
          <a:prstGeom prst="rect">
            <a:avLst/>
          </a:prstGeom>
          <a:noFill/>
          <a:ln>
            <a:noFill/>
          </a:ln>
        </p:spPr>
      </p:pic>
      <p:sp>
        <p:nvSpPr>
          <p:cNvPr id="23" name="Rectangle 22"/>
          <p:cNvSpPr/>
          <p:nvPr/>
        </p:nvSpPr>
        <p:spPr>
          <a:xfrm rot="17017210">
            <a:off x="5567100" y="3618201"/>
            <a:ext cx="3741786" cy="744314"/>
          </a:xfrm>
          <a:prstGeom prst="rect">
            <a:avLst/>
          </a:prstGeom>
          <a:noFill/>
        </p:spPr>
        <p:txBody>
          <a:bodyPr wrap="none" lIns="91440" tIns="45720" rIns="91440" bIns="45720">
            <a:prstTxWarp prst="textArchDown">
              <a:avLst/>
            </a:prstTxWarp>
            <a:spAutoFit/>
          </a:bodyPr>
          <a:lstStyle/>
          <a:p>
            <a:pPr algn="ctr"/>
            <a:r>
              <a:rPr lang="en-US" sz="1600" b="0" cap="none" spc="0" dirty="0">
                <a:ln w="0"/>
                <a:solidFill>
                  <a:schemeClr val="tx1">
                    <a:lumMod val="65000"/>
                    <a:lumOff val="35000"/>
                  </a:schemeClr>
                </a:solidFill>
                <a:effectLst>
                  <a:outerShdw blurRad="38100" dist="19050" dir="2700000" algn="tl" rotWithShape="0">
                    <a:schemeClr val="dk1">
                      <a:alpha val="40000"/>
                    </a:schemeClr>
                  </a:outerShdw>
                </a:effectLst>
              </a:rPr>
              <a:t>Chesapeake Bay</a:t>
            </a:r>
          </a:p>
        </p:txBody>
      </p:sp>
      <p:sp>
        <p:nvSpPr>
          <p:cNvPr id="24" name="Rectangle 23"/>
          <p:cNvSpPr/>
          <p:nvPr/>
        </p:nvSpPr>
        <p:spPr>
          <a:xfrm rot="2650188">
            <a:off x="426478" y="4497652"/>
            <a:ext cx="3619279" cy="769508"/>
          </a:xfrm>
          <a:prstGeom prst="rect">
            <a:avLst/>
          </a:prstGeom>
          <a:noFill/>
        </p:spPr>
        <p:txBody>
          <a:bodyPr wrap="none" lIns="91440" tIns="45720" rIns="91440" bIns="45720">
            <a:prstTxWarp prst="textArchDown">
              <a:avLst/>
            </a:prstTxWarp>
            <a:spAutoFit/>
          </a:bodyPr>
          <a:lstStyle/>
          <a:p>
            <a:pPr algn="ctr"/>
            <a:r>
              <a:rPr lang="en-US" sz="1600" dirty="0">
                <a:ln w="0"/>
                <a:solidFill>
                  <a:schemeClr val="tx1">
                    <a:lumMod val="65000"/>
                    <a:lumOff val="35000"/>
                  </a:schemeClr>
                </a:solidFill>
                <a:effectLst>
                  <a:outerShdw blurRad="38100" dist="19050" dir="2700000" algn="tl" rotWithShape="0">
                    <a:schemeClr val="dk1">
                      <a:alpha val="40000"/>
                    </a:schemeClr>
                  </a:outerShdw>
                </a:effectLst>
              </a:rPr>
              <a:t>James River</a:t>
            </a:r>
            <a:endParaRPr lang="en-US" sz="1600" b="0" cap="none" spc="0" dirty="0">
              <a:ln w="0"/>
              <a:solidFill>
                <a:schemeClr val="tx1">
                  <a:lumMod val="65000"/>
                  <a:lumOff val="35000"/>
                </a:schemeClr>
              </a:solidFill>
              <a:effectLst>
                <a:outerShdw blurRad="38100" dist="19050" dir="2700000" algn="tl" rotWithShape="0">
                  <a:schemeClr val="dk1">
                    <a:alpha val="40000"/>
                  </a:schemeClr>
                </a:outerShdw>
              </a:effectLst>
            </a:endParaRPr>
          </a:p>
        </p:txBody>
      </p:sp>
      <p:pic>
        <p:nvPicPr>
          <p:cNvPr id="27" name="Google Shape;117;p12"/>
          <p:cNvPicPr preferRelativeResize="0"/>
          <p:nvPr/>
        </p:nvPicPr>
        <p:blipFill rotWithShape="1">
          <a:blip r:embed="rId7">
            <a:alphaModFix/>
            <a:duotone>
              <a:schemeClr val="bg2">
                <a:shade val="45000"/>
                <a:satMod val="135000"/>
              </a:schemeClr>
              <a:prstClr val="white"/>
            </a:duotone>
          </a:blip>
          <a:srcRect/>
          <a:stretch/>
        </p:blipFill>
        <p:spPr>
          <a:xfrm>
            <a:off x="1468746" y="5961012"/>
            <a:ext cx="2767781" cy="289360"/>
          </a:xfrm>
          <a:prstGeom prst="rect">
            <a:avLst/>
          </a:prstGeom>
          <a:noFill/>
          <a:ln>
            <a:noFill/>
          </a:ln>
        </p:spPr>
      </p:pic>
      <p:sp>
        <p:nvSpPr>
          <p:cNvPr id="28" name="Google Shape;118;p12"/>
          <p:cNvSpPr txBox="1"/>
          <p:nvPr/>
        </p:nvSpPr>
        <p:spPr>
          <a:xfrm>
            <a:off x="4205255" y="5951959"/>
            <a:ext cx="791408" cy="4673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b="0" i="0" u="none" strike="noStrike" cap="none" dirty="0">
                <a:solidFill>
                  <a:schemeClr val="tx1">
                    <a:lumMod val="65000"/>
                    <a:lumOff val="35000"/>
                  </a:schemeClr>
                </a:solidFill>
                <a:latin typeface="Century Gothic"/>
                <a:ea typeface="Century Gothic"/>
                <a:cs typeface="Century Gothic"/>
                <a:sym typeface="Century Gothic"/>
              </a:rPr>
              <a:t>Miles</a:t>
            </a:r>
            <a:endParaRPr sz="1600" b="0" i="0" u="none" strike="noStrike" cap="none" dirty="0">
              <a:solidFill>
                <a:schemeClr val="tx1">
                  <a:lumMod val="65000"/>
                  <a:lumOff val="35000"/>
                </a:schemeClr>
              </a:solidFill>
              <a:latin typeface="Century Gothic"/>
              <a:ea typeface="Century Gothic"/>
              <a:cs typeface="Century Gothic"/>
              <a:sym typeface="Century Gothic"/>
            </a:endParaRPr>
          </a:p>
        </p:txBody>
      </p:sp>
      <p:sp>
        <p:nvSpPr>
          <p:cNvPr id="2" name="5-Point Star 1"/>
          <p:cNvSpPr/>
          <p:nvPr/>
        </p:nvSpPr>
        <p:spPr>
          <a:xfrm>
            <a:off x="4509492" y="2127269"/>
            <a:ext cx="182933" cy="182933"/>
          </a:xfrm>
          <a:prstGeom prst="star5">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73553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GIS Story Map</a:t>
            </a:r>
            <a:endParaRPr lang="en-US" dirty="0"/>
          </a:p>
        </p:txBody>
      </p:sp>
      <p:pic>
        <p:nvPicPr>
          <p:cNvPr id="3" name="Capture 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1267" y="933860"/>
            <a:ext cx="10592519" cy="5776233"/>
          </a:xfrm>
          <a:prstGeom prst="rect">
            <a:avLst/>
          </a:prstGeom>
        </p:spPr>
      </p:pic>
    </p:spTree>
    <p:extLst>
      <p:ext uri="{BB962C8B-B14F-4D97-AF65-F5344CB8AC3E}">
        <p14:creationId xmlns:p14="http://schemas.microsoft.com/office/powerpoint/2010/main" val="40364542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0">
                <p:cTn id="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22"/>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800"/>
              <a:buNone/>
            </a:pPr>
            <a:r>
              <a:rPr lang="en-US" dirty="0"/>
              <a:t>Conclusions</a:t>
            </a:r>
            <a:endParaRPr dirty="0"/>
          </a:p>
        </p:txBody>
      </p:sp>
      <p:sp>
        <p:nvSpPr>
          <p:cNvPr id="245" name="Google Shape;245;p22"/>
          <p:cNvSpPr txBox="1">
            <a:spLocks noGrp="1"/>
          </p:cNvSpPr>
          <p:nvPr>
            <p:ph type="body" idx="1"/>
          </p:nvPr>
        </p:nvSpPr>
        <p:spPr>
          <a:xfrm>
            <a:off x="754362" y="1243766"/>
            <a:ext cx="10053357" cy="4984314"/>
          </a:xfrm>
          <a:prstGeom prst="rect">
            <a:avLst/>
          </a:prstGeom>
          <a:noFill/>
          <a:ln>
            <a:noFill/>
          </a:ln>
        </p:spPr>
        <p:txBody>
          <a:bodyPr spcFirstLastPara="1" wrap="square" lIns="91425" tIns="45700" rIns="91425" bIns="45700" anchor="t" anchorCtr="0">
            <a:noAutofit/>
          </a:bodyPr>
          <a:lstStyle/>
          <a:p>
            <a:pPr marL="63500" lvl="0" indent="0">
              <a:lnSpc>
                <a:spcPct val="100000"/>
              </a:lnSpc>
              <a:spcBef>
                <a:spcPts val="600"/>
              </a:spcBef>
              <a:buClr>
                <a:schemeClr val="accent5"/>
              </a:buClr>
              <a:buSzPts val="2600"/>
            </a:pPr>
            <a:r>
              <a:rPr lang="en-US" sz="2600" b="1" dirty="0" smtClean="0">
                <a:solidFill>
                  <a:schemeClr val="tx1">
                    <a:lumMod val="75000"/>
                    <a:lumOff val="25000"/>
                  </a:schemeClr>
                </a:solidFill>
              </a:rPr>
              <a:t>Hampton’s Defined High Risk Areas: </a:t>
            </a:r>
          </a:p>
          <a:p>
            <a:pPr marL="977900" lvl="1" indent="-457200">
              <a:lnSpc>
                <a:spcPct val="100000"/>
              </a:lnSpc>
              <a:spcBef>
                <a:spcPts val="600"/>
              </a:spcBef>
              <a:buClr>
                <a:schemeClr val="accent5"/>
              </a:buClr>
              <a:buSzPts val="2600"/>
              <a:buFont typeface="Wingdings 3" panose="05040102010807070707" pitchFamily="18" charset="2"/>
              <a:buChar char="}"/>
            </a:pPr>
            <a:r>
              <a:rPr lang="en-US" sz="2600" dirty="0" smtClean="0">
                <a:solidFill>
                  <a:schemeClr val="tx1">
                    <a:lumMod val="75000"/>
                    <a:lumOff val="25000"/>
                  </a:schemeClr>
                </a:solidFill>
              </a:rPr>
              <a:t>Factory Point, Grandview Nature Preserve Point, and the Salt Ponds Inlet</a:t>
            </a:r>
          </a:p>
          <a:p>
            <a:pPr marL="63500" lvl="0" indent="0">
              <a:lnSpc>
                <a:spcPct val="100000"/>
              </a:lnSpc>
              <a:spcBef>
                <a:spcPts val="600"/>
              </a:spcBef>
              <a:buClr>
                <a:schemeClr val="accent5"/>
              </a:buClr>
              <a:buSzPts val="2600"/>
            </a:pPr>
            <a:r>
              <a:rPr lang="en-US" sz="2600" b="1" dirty="0" smtClean="0">
                <a:solidFill>
                  <a:schemeClr val="tx1">
                    <a:lumMod val="75000"/>
                    <a:lumOff val="25000"/>
                  </a:schemeClr>
                </a:solidFill>
              </a:rPr>
              <a:t>Hampton’s Defined Low Risk Area: </a:t>
            </a:r>
          </a:p>
          <a:p>
            <a:pPr marL="977900" lvl="1" indent="-457200">
              <a:lnSpc>
                <a:spcPct val="100000"/>
              </a:lnSpc>
              <a:spcBef>
                <a:spcPts val="600"/>
              </a:spcBef>
              <a:buClr>
                <a:schemeClr val="accent5"/>
              </a:buClr>
              <a:buSzPts val="2600"/>
              <a:buFont typeface="Wingdings 3" panose="05040102010807070707" pitchFamily="18" charset="2"/>
              <a:buChar char="}"/>
            </a:pPr>
            <a:r>
              <a:rPr lang="en-US" sz="2600" dirty="0" smtClean="0">
                <a:solidFill>
                  <a:schemeClr val="tx1">
                    <a:lumMod val="75000"/>
                    <a:lumOff val="25000"/>
                  </a:schemeClr>
                </a:solidFill>
              </a:rPr>
              <a:t>Fort Monroe</a:t>
            </a:r>
          </a:p>
          <a:p>
            <a:pPr marL="63500" lvl="0" indent="0">
              <a:lnSpc>
                <a:spcPct val="100000"/>
              </a:lnSpc>
              <a:spcBef>
                <a:spcPts val="600"/>
              </a:spcBef>
              <a:buClr>
                <a:schemeClr val="accent5"/>
              </a:buClr>
              <a:buSzPts val="2600"/>
            </a:pPr>
            <a:r>
              <a:rPr lang="en-US" sz="2600" b="1" dirty="0" smtClean="0">
                <a:solidFill>
                  <a:schemeClr val="tx1">
                    <a:lumMod val="75000"/>
                    <a:lumOff val="25000"/>
                  </a:schemeClr>
                </a:solidFill>
              </a:rPr>
              <a:t>Shoreline change maps allows for the city to analyze areas of high coastal erosion after major storm events </a:t>
            </a:r>
          </a:p>
          <a:p>
            <a:pPr marL="977900" lvl="1" indent="-457200">
              <a:lnSpc>
                <a:spcPct val="100000"/>
              </a:lnSpc>
              <a:spcBef>
                <a:spcPts val="600"/>
              </a:spcBef>
              <a:buClr>
                <a:schemeClr val="accent5"/>
              </a:buClr>
              <a:buSzPts val="2600"/>
              <a:buFont typeface="Wingdings 3" panose="05040102010807070707" pitchFamily="18" charset="2"/>
              <a:buChar char="}"/>
            </a:pPr>
            <a:r>
              <a:rPr lang="en-US" sz="2600" dirty="0" smtClean="0">
                <a:solidFill>
                  <a:schemeClr val="tx1">
                    <a:lumMod val="75000"/>
                    <a:lumOff val="25000"/>
                  </a:schemeClr>
                </a:solidFill>
              </a:rPr>
              <a:t>Hurricane Isabel and Hurricane Michael </a:t>
            </a:r>
            <a:endParaRPr lang="en-US" dirty="0" smtClean="0"/>
          </a:p>
        </p:txBody>
      </p:sp>
    </p:spTree>
    <p:extLst>
      <p:ext uri="{BB962C8B-B14F-4D97-AF65-F5344CB8AC3E}">
        <p14:creationId xmlns:p14="http://schemas.microsoft.com/office/powerpoint/2010/main" val="15348402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3"/>
          <p:cNvSpPr txBox="1">
            <a:spLocks noGrp="1"/>
          </p:cNvSpPr>
          <p:nvPr>
            <p:ph type="title"/>
          </p:nvPr>
        </p:nvSpPr>
        <p:spPr>
          <a:xfrm>
            <a:off x="1000125" y="3778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320"/>
              <a:buFont typeface="Century Gothic"/>
              <a:buNone/>
            </a:pPr>
            <a:r>
              <a:rPr lang="en-US" b="0" i="0" u="none" strike="noStrike" cap="none">
                <a:solidFill>
                  <a:srgbClr val="1B57AF"/>
                </a:solidFill>
                <a:latin typeface="Century Gothic"/>
                <a:ea typeface="Century Gothic"/>
                <a:cs typeface="Century Gothic"/>
                <a:sym typeface="Century Gothic"/>
              </a:rPr>
              <a:t>A</a:t>
            </a:r>
            <a:r>
              <a:rPr lang="en-US" b="0" i="0" u="none" strike="noStrike" cap="none">
                <a:latin typeface="Century Gothic"/>
                <a:ea typeface="Century Gothic"/>
                <a:cs typeface="Century Gothic"/>
                <a:sym typeface="Century Gothic"/>
              </a:rPr>
              <a:t>c</a:t>
            </a:r>
            <a:r>
              <a:rPr lang="en-US" b="0" i="0" u="none" strike="noStrike" cap="none">
                <a:solidFill>
                  <a:srgbClr val="1B57AF"/>
                </a:solidFill>
                <a:latin typeface="Century Gothic"/>
                <a:ea typeface="Century Gothic"/>
                <a:cs typeface="Century Gothic"/>
                <a:sym typeface="Century Gothic"/>
              </a:rPr>
              <a:t>knowledgements</a:t>
            </a:r>
            <a:endParaRPr/>
          </a:p>
        </p:txBody>
      </p:sp>
      <p:sp>
        <p:nvSpPr>
          <p:cNvPr id="251" name="Google Shape;251;p23"/>
          <p:cNvSpPr txBox="1">
            <a:spLocks noGrp="1"/>
          </p:cNvSpPr>
          <p:nvPr>
            <p:ph type="body" idx="1"/>
          </p:nvPr>
        </p:nvSpPr>
        <p:spPr>
          <a:xfrm>
            <a:off x="850235" y="1127136"/>
            <a:ext cx="11209685" cy="543114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00"/>
              </a:spcBef>
              <a:spcAft>
                <a:spcPts val="0"/>
              </a:spcAft>
              <a:buSzPts val="1100"/>
              <a:buNone/>
            </a:pPr>
            <a:r>
              <a:rPr lang="en-US" b="1" u="sng" dirty="0">
                <a:solidFill>
                  <a:schemeClr val="tx1">
                    <a:lumMod val="75000"/>
                    <a:lumOff val="25000"/>
                  </a:schemeClr>
                </a:solidFill>
              </a:rPr>
              <a:t>The City of Hampton Government Officials:</a:t>
            </a:r>
            <a:endParaRPr b="1" u="sng" dirty="0">
              <a:solidFill>
                <a:schemeClr val="tx1">
                  <a:lumMod val="75000"/>
                  <a:lumOff val="25000"/>
                </a:schemeClr>
              </a:solidFill>
            </a:endParaRPr>
          </a:p>
          <a:p>
            <a:pPr marL="342900" lvl="0" indent="-342900" algn="l" rtl="0">
              <a:lnSpc>
                <a:spcPct val="100000"/>
              </a:lnSpc>
              <a:spcBef>
                <a:spcPts val="600"/>
              </a:spcBef>
              <a:spcAft>
                <a:spcPts val="0"/>
              </a:spcAft>
              <a:buClr>
                <a:srgbClr val="1B57AF"/>
              </a:buClr>
              <a:buSzPts val="2200"/>
              <a:buFont typeface="Wingdings 3" panose="05040102010807070707" pitchFamily="18" charset="2"/>
              <a:buChar char="}"/>
            </a:pPr>
            <a:r>
              <a:rPr lang="en-US" b="1" dirty="0">
                <a:solidFill>
                  <a:schemeClr val="tx1">
                    <a:lumMod val="75000"/>
                    <a:lumOff val="25000"/>
                  </a:schemeClr>
                </a:solidFill>
              </a:rPr>
              <a:t>Bruce Sturk </a:t>
            </a:r>
            <a:r>
              <a:rPr lang="en-US" b="1" dirty="0" smtClean="0">
                <a:solidFill>
                  <a:schemeClr val="tx1">
                    <a:lumMod val="75000"/>
                    <a:lumOff val="25000"/>
                  </a:schemeClr>
                </a:solidFill>
              </a:rPr>
              <a:t>| </a:t>
            </a:r>
            <a:r>
              <a:rPr lang="en-US" dirty="0" smtClean="0">
                <a:solidFill>
                  <a:schemeClr val="tx1">
                    <a:lumMod val="75000"/>
                    <a:lumOff val="25000"/>
                  </a:schemeClr>
                </a:solidFill>
              </a:rPr>
              <a:t>Director </a:t>
            </a:r>
            <a:r>
              <a:rPr lang="en-US" dirty="0">
                <a:solidFill>
                  <a:schemeClr val="tx1">
                    <a:lumMod val="75000"/>
                    <a:lumOff val="25000"/>
                  </a:schemeClr>
                </a:solidFill>
              </a:rPr>
              <a:t>of Federal Facilities</a:t>
            </a:r>
            <a:endParaRPr dirty="0">
              <a:solidFill>
                <a:schemeClr val="tx1">
                  <a:lumMod val="75000"/>
                  <a:lumOff val="25000"/>
                </a:schemeClr>
              </a:solidFill>
            </a:endParaRPr>
          </a:p>
          <a:p>
            <a:pPr marL="342900" lvl="0" indent="-342900" algn="l" rtl="0">
              <a:lnSpc>
                <a:spcPct val="100000"/>
              </a:lnSpc>
              <a:spcBef>
                <a:spcPts val="600"/>
              </a:spcBef>
              <a:spcAft>
                <a:spcPts val="0"/>
              </a:spcAft>
              <a:buClr>
                <a:srgbClr val="1B57AF"/>
              </a:buClr>
              <a:buSzPts val="2200"/>
              <a:buFont typeface="Wingdings 3" panose="05040102010807070707" pitchFamily="18" charset="2"/>
              <a:buChar char="}"/>
            </a:pPr>
            <a:r>
              <a:rPr lang="en-US" b="1" dirty="0">
                <a:solidFill>
                  <a:schemeClr val="tx1">
                    <a:lumMod val="75000"/>
                    <a:lumOff val="25000"/>
                  </a:schemeClr>
                </a:solidFill>
              </a:rPr>
              <a:t>David Imburgia | </a:t>
            </a:r>
            <a:r>
              <a:rPr lang="en-US" dirty="0">
                <a:solidFill>
                  <a:schemeClr val="tx1">
                    <a:lumMod val="75000"/>
                    <a:lumOff val="25000"/>
                  </a:schemeClr>
                </a:solidFill>
              </a:rPr>
              <a:t>Environmental and Sustainability Manager</a:t>
            </a:r>
            <a:endParaRPr dirty="0">
              <a:solidFill>
                <a:schemeClr val="tx1">
                  <a:lumMod val="75000"/>
                  <a:lumOff val="25000"/>
                </a:schemeClr>
              </a:solidFill>
            </a:endParaRPr>
          </a:p>
          <a:p>
            <a:pPr marL="342900" lvl="0" indent="-342900" algn="l" rtl="0">
              <a:lnSpc>
                <a:spcPct val="100000"/>
              </a:lnSpc>
              <a:spcBef>
                <a:spcPts val="600"/>
              </a:spcBef>
              <a:spcAft>
                <a:spcPts val="0"/>
              </a:spcAft>
              <a:buClr>
                <a:srgbClr val="1B57AF"/>
              </a:buClr>
              <a:buSzPts val="2200"/>
              <a:buFont typeface="Wingdings 3" panose="05040102010807070707" pitchFamily="18" charset="2"/>
              <a:buChar char="}"/>
            </a:pPr>
            <a:r>
              <a:rPr lang="en-US" b="1" dirty="0">
                <a:solidFill>
                  <a:schemeClr val="tx1">
                    <a:lumMod val="75000"/>
                    <a:lumOff val="25000"/>
                  </a:schemeClr>
                </a:solidFill>
              </a:rPr>
              <a:t>Lucy Stoll |</a:t>
            </a:r>
            <a:r>
              <a:rPr lang="en-US" dirty="0">
                <a:solidFill>
                  <a:schemeClr val="tx1">
                    <a:lumMod val="75000"/>
                    <a:lumOff val="25000"/>
                  </a:schemeClr>
                </a:solidFill>
              </a:rPr>
              <a:t> City Planner</a:t>
            </a:r>
            <a:endParaRPr dirty="0">
              <a:solidFill>
                <a:schemeClr val="tx1">
                  <a:lumMod val="75000"/>
                  <a:lumOff val="25000"/>
                </a:schemeClr>
              </a:solidFill>
            </a:endParaRPr>
          </a:p>
          <a:p>
            <a:pPr marL="342900" lvl="0" indent="-342900" algn="l" rtl="0">
              <a:lnSpc>
                <a:spcPct val="100000"/>
              </a:lnSpc>
              <a:spcBef>
                <a:spcPts val="600"/>
              </a:spcBef>
              <a:spcAft>
                <a:spcPts val="0"/>
              </a:spcAft>
              <a:buClr>
                <a:srgbClr val="1B57AF"/>
              </a:buClr>
              <a:buSzPts val="2200"/>
              <a:buFont typeface="Wingdings 3" panose="05040102010807070707" pitchFamily="18" charset="2"/>
              <a:buChar char="}"/>
            </a:pPr>
            <a:r>
              <a:rPr lang="en-US" b="1" dirty="0">
                <a:solidFill>
                  <a:schemeClr val="tx1">
                    <a:lumMod val="75000"/>
                    <a:lumOff val="25000"/>
                  </a:schemeClr>
                </a:solidFill>
              </a:rPr>
              <a:t>Allan Lambert |</a:t>
            </a:r>
            <a:r>
              <a:rPr lang="en-US" dirty="0">
                <a:solidFill>
                  <a:schemeClr val="tx1">
                    <a:lumMod val="75000"/>
                    <a:lumOff val="25000"/>
                  </a:schemeClr>
                </a:solidFill>
              </a:rPr>
              <a:t> GIS </a:t>
            </a:r>
            <a:r>
              <a:rPr lang="en-US" dirty="0" smtClean="0">
                <a:solidFill>
                  <a:schemeClr val="tx1">
                    <a:lumMod val="75000"/>
                    <a:lumOff val="25000"/>
                  </a:schemeClr>
                </a:solidFill>
              </a:rPr>
              <a:t>Manager</a:t>
            </a:r>
          </a:p>
          <a:p>
            <a:pPr marL="342900" lvl="0" indent="-342900" algn="l" rtl="0">
              <a:lnSpc>
                <a:spcPct val="100000"/>
              </a:lnSpc>
              <a:spcBef>
                <a:spcPts val="600"/>
              </a:spcBef>
              <a:spcAft>
                <a:spcPts val="0"/>
              </a:spcAft>
              <a:buClr>
                <a:srgbClr val="1B57AF"/>
              </a:buClr>
              <a:buSzPts val="2200"/>
              <a:buFont typeface="Wingdings 3" panose="05040102010807070707" pitchFamily="18" charset="2"/>
              <a:buChar char="}"/>
            </a:pPr>
            <a:r>
              <a:rPr lang="en-US" b="1" dirty="0" smtClean="0">
                <a:solidFill>
                  <a:schemeClr val="tx1">
                    <a:lumMod val="75000"/>
                    <a:lumOff val="25000"/>
                  </a:schemeClr>
                </a:solidFill>
              </a:rPr>
              <a:t>Brian Lewis | </a:t>
            </a:r>
            <a:r>
              <a:rPr lang="en-US" dirty="0" smtClean="0">
                <a:solidFill>
                  <a:schemeClr val="tx1">
                    <a:lumMod val="75000"/>
                    <a:lumOff val="25000"/>
                  </a:schemeClr>
                </a:solidFill>
              </a:rPr>
              <a:t>Water Resources Engineer</a:t>
            </a:r>
            <a:endParaRPr lang="en-US" b="1" dirty="0" smtClean="0">
              <a:solidFill>
                <a:schemeClr val="tx1">
                  <a:lumMod val="75000"/>
                  <a:lumOff val="25000"/>
                </a:schemeClr>
              </a:solidFill>
            </a:endParaRPr>
          </a:p>
          <a:p>
            <a:pPr marL="342900" lvl="0" indent="-342900" algn="l" rtl="0">
              <a:lnSpc>
                <a:spcPct val="100000"/>
              </a:lnSpc>
              <a:spcBef>
                <a:spcPts val="600"/>
              </a:spcBef>
              <a:spcAft>
                <a:spcPts val="0"/>
              </a:spcAft>
              <a:buClr>
                <a:srgbClr val="1B57AF"/>
              </a:buClr>
              <a:buSzPts val="2200"/>
              <a:buFont typeface="Wingdings 3" panose="05040102010807070707" pitchFamily="18" charset="2"/>
              <a:buChar char="}"/>
            </a:pPr>
            <a:r>
              <a:rPr lang="en-US" b="1" dirty="0" smtClean="0">
                <a:solidFill>
                  <a:schemeClr val="tx1">
                    <a:lumMod val="75000"/>
                    <a:lumOff val="25000"/>
                  </a:schemeClr>
                </a:solidFill>
              </a:rPr>
              <a:t>Terry O'Neill | </a:t>
            </a:r>
            <a:r>
              <a:rPr lang="en-US" dirty="0" smtClean="0">
                <a:solidFill>
                  <a:schemeClr val="tx1">
                    <a:lumMod val="75000"/>
                    <a:lumOff val="25000"/>
                  </a:schemeClr>
                </a:solidFill>
              </a:rPr>
              <a:t>Director of Community Development</a:t>
            </a:r>
          </a:p>
          <a:p>
            <a:pPr marL="0" lvl="0" indent="0" algn="l" rtl="0">
              <a:lnSpc>
                <a:spcPct val="100000"/>
              </a:lnSpc>
              <a:spcBef>
                <a:spcPts val="600"/>
              </a:spcBef>
              <a:spcAft>
                <a:spcPts val="0"/>
              </a:spcAft>
              <a:buClr>
                <a:srgbClr val="1B57AF"/>
              </a:buClr>
              <a:buSzPts val="2200"/>
            </a:pPr>
            <a:endParaRPr dirty="0">
              <a:solidFill>
                <a:schemeClr val="tx1">
                  <a:lumMod val="75000"/>
                  <a:lumOff val="25000"/>
                </a:schemeClr>
              </a:solidFill>
            </a:endParaRPr>
          </a:p>
          <a:p>
            <a:pPr marL="0" indent="0">
              <a:lnSpc>
                <a:spcPct val="100000"/>
              </a:lnSpc>
              <a:spcBef>
                <a:spcPts val="600"/>
              </a:spcBef>
              <a:buSzPts val="1100"/>
            </a:pPr>
            <a:r>
              <a:rPr lang="en-US" b="1" dirty="0" smtClean="0">
                <a:solidFill>
                  <a:schemeClr val="tx1">
                    <a:lumMod val="75000"/>
                    <a:lumOff val="25000"/>
                  </a:schemeClr>
                </a:solidFill>
              </a:rPr>
              <a:t>Matthew Tisdale | </a:t>
            </a:r>
            <a:r>
              <a:rPr lang="en-US" dirty="0" smtClean="0">
                <a:solidFill>
                  <a:schemeClr val="tx1">
                    <a:lumMod val="75000"/>
                    <a:lumOff val="25000"/>
                  </a:schemeClr>
                </a:solidFill>
              </a:rPr>
              <a:t>NASA Atmospheric Science Data Center</a:t>
            </a:r>
          </a:p>
          <a:p>
            <a:pPr marL="0" indent="0">
              <a:lnSpc>
                <a:spcPct val="100000"/>
              </a:lnSpc>
              <a:spcBef>
                <a:spcPts val="600"/>
              </a:spcBef>
              <a:buSzPts val="1100"/>
            </a:pPr>
            <a:r>
              <a:rPr lang="en-US" b="1" dirty="0" smtClean="0">
                <a:solidFill>
                  <a:schemeClr val="tx1">
                    <a:lumMod val="75000"/>
                    <a:lumOff val="25000"/>
                  </a:schemeClr>
                </a:solidFill>
              </a:rPr>
              <a:t>Patrick </a:t>
            </a:r>
            <a:r>
              <a:rPr lang="en-US" b="1" dirty="0">
                <a:solidFill>
                  <a:schemeClr val="tx1">
                    <a:lumMod val="75000"/>
                    <a:lumOff val="25000"/>
                  </a:schemeClr>
                </a:solidFill>
              </a:rPr>
              <a:t>Frier </a:t>
            </a:r>
            <a:r>
              <a:rPr lang="en-US" b="1" i="0" u="none" strike="noStrike" cap="none" dirty="0">
                <a:solidFill>
                  <a:schemeClr val="tx1">
                    <a:lumMod val="75000"/>
                    <a:lumOff val="25000"/>
                  </a:schemeClr>
                </a:solidFill>
              </a:rPr>
              <a:t>| </a:t>
            </a:r>
            <a:r>
              <a:rPr lang="en-US" b="0" i="0" u="none" strike="noStrike" cap="none" dirty="0">
                <a:solidFill>
                  <a:schemeClr val="tx1">
                    <a:lumMod val="75000"/>
                    <a:lumOff val="25000"/>
                  </a:schemeClr>
                </a:solidFill>
              </a:rPr>
              <a:t>Center Lead</a:t>
            </a:r>
            <a:r>
              <a:rPr lang="en-US" dirty="0">
                <a:solidFill>
                  <a:schemeClr val="tx1">
                    <a:lumMod val="75000"/>
                    <a:lumOff val="25000"/>
                  </a:schemeClr>
                </a:solidFill>
              </a:rPr>
              <a:t> </a:t>
            </a:r>
            <a:r>
              <a:rPr lang="en-US" b="0" i="0" u="none" strike="noStrike" cap="none" dirty="0">
                <a:solidFill>
                  <a:schemeClr val="tx1">
                    <a:lumMod val="75000"/>
                    <a:lumOff val="25000"/>
                  </a:schemeClr>
                </a:solidFill>
              </a:rPr>
              <a:t>at DEVELOP </a:t>
            </a:r>
            <a:r>
              <a:rPr lang="en-US" b="0" i="0" u="none" strike="noStrike" cap="none" dirty="0" smtClean="0">
                <a:solidFill>
                  <a:schemeClr val="tx1">
                    <a:lumMod val="75000"/>
                    <a:lumOff val="25000"/>
                  </a:schemeClr>
                </a:solidFill>
              </a:rPr>
              <a:t>Langley</a:t>
            </a:r>
            <a:endParaRPr lang="en-US" dirty="0">
              <a:solidFill>
                <a:schemeClr val="tx1">
                  <a:lumMod val="75000"/>
                  <a:lumOff val="25000"/>
                </a:schemeClr>
              </a:solidFill>
            </a:endParaRPr>
          </a:p>
          <a:p>
            <a:pPr marL="0" indent="0">
              <a:lnSpc>
                <a:spcPct val="100000"/>
              </a:lnSpc>
              <a:spcBef>
                <a:spcPts val="600"/>
              </a:spcBef>
              <a:buSzPts val="1100"/>
            </a:pPr>
            <a:r>
              <a:rPr lang="en-US" b="1" i="0" u="none" strike="noStrike" cap="none" dirty="0" smtClean="0">
                <a:solidFill>
                  <a:schemeClr val="tx1">
                    <a:lumMod val="75000"/>
                    <a:lumOff val="25000"/>
                  </a:schemeClr>
                </a:solidFill>
              </a:rPr>
              <a:t>Dr</a:t>
            </a:r>
            <a:r>
              <a:rPr lang="en-US" b="1" i="0" u="none" strike="noStrike" cap="none" dirty="0">
                <a:solidFill>
                  <a:schemeClr val="tx1">
                    <a:lumMod val="75000"/>
                    <a:lumOff val="25000"/>
                  </a:schemeClr>
                </a:solidFill>
              </a:rPr>
              <a:t>. Kenton Ross | </a:t>
            </a:r>
            <a:r>
              <a:rPr lang="en-US" b="0" i="0" u="none" strike="noStrike" cap="none" dirty="0">
                <a:solidFill>
                  <a:schemeClr val="tx1">
                    <a:lumMod val="75000"/>
                    <a:lumOff val="25000"/>
                  </a:schemeClr>
                </a:solidFill>
              </a:rPr>
              <a:t>Lead Science Advisor for NASA DEVELOP National </a:t>
            </a:r>
            <a:r>
              <a:rPr lang="en-US" b="0" i="0" u="none" strike="noStrike" cap="none" dirty="0" smtClean="0">
                <a:solidFill>
                  <a:schemeClr val="tx1">
                    <a:lumMod val="75000"/>
                    <a:lumOff val="25000"/>
                  </a:schemeClr>
                </a:solidFill>
              </a:rPr>
              <a:t>Program</a:t>
            </a:r>
          </a:p>
          <a:p>
            <a:pPr marL="0" indent="0">
              <a:lnSpc>
                <a:spcPct val="100000"/>
              </a:lnSpc>
              <a:spcBef>
                <a:spcPts val="600"/>
              </a:spcBef>
              <a:buSzPts val="1100"/>
            </a:pPr>
            <a:r>
              <a:rPr lang="en-US" b="1" dirty="0" smtClean="0">
                <a:solidFill>
                  <a:schemeClr val="tx1">
                    <a:lumMod val="75000"/>
                    <a:lumOff val="25000"/>
                  </a:schemeClr>
                </a:solidFill>
              </a:rPr>
              <a:t>Jared Goldbach Ehmer</a:t>
            </a:r>
            <a:r>
              <a:rPr lang="en-US" b="1" dirty="0">
                <a:solidFill>
                  <a:schemeClr val="tx1">
                    <a:lumMod val="75000"/>
                    <a:lumOff val="25000"/>
                  </a:schemeClr>
                </a:solidFill>
              </a:rPr>
              <a:t> </a:t>
            </a:r>
            <a:r>
              <a:rPr lang="en-US" b="1" dirty="0" smtClean="0">
                <a:solidFill>
                  <a:schemeClr val="tx1">
                    <a:lumMod val="75000"/>
                    <a:lumOff val="25000"/>
                  </a:schemeClr>
                </a:solidFill>
              </a:rPr>
              <a:t>| </a:t>
            </a:r>
            <a:r>
              <a:rPr lang="en-US" dirty="0" smtClean="0">
                <a:solidFill>
                  <a:schemeClr val="tx1">
                    <a:lumMod val="75000"/>
                    <a:lumOff val="25000"/>
                  </a:schemeClr>
                </a:solidFill>
              </a:rPr>
              <a:t>LaRC DEVELOP Intern on Intermountain US Health &amp; Air Quality II </a:t>
            </a:r>
            <a:endParaRPr i="0" u="none" strike="noStrike" cap="none" dirty="0">
              <a:solidFill>
                <a:schemeClr val="tx1">
                  <a:lumMod val="75000"/>
                  <a:lumOff val="25000"/>
                </a:schemeClr>
              </a:solidFill>
            </a:endParaRPr>
          </a:p>
          <a:p>
            <a:pPr marL="0" marR="0" lvl="0" indent="0" algn="l" rtl="0">
              <a:lnSpc>
                <a:spcPct val="100000"/>
              </a:lnSpc>
              <a:spcBef>
                <a:spcPts val="600"/>
              </a:spcBef>
              <a:spcAft>
                <a:spcPts val="0"/>
              </a:spcAft>
              <a:buClr>
                <a:srgbClr val="3F3F3F"/>
              </a:buClr>
              <a:buSzPts val="1100"/>
              <a:buFont typeface="Arial"/>
              <a:buNone/>
            </a:pPr>
            <a:endParaRPr sz="2200" dirty="0">
              <a:solidFill>
                <a:schemeClr val="tx1">
                  <a:lumMod val="75000"/>
                  <a:lumOff val="25000"/>
                </a:schemeClr>
              </a:solidFill>
            </a:endParaRPr>
          </a:p>
        </p:txBody>
      </p:sp>
    </p:spTree>
    <p:extLst>
      <p:ext uri="{BB962C8B-B14F-4D97-AF65-F5344CB8AC3E}">
        <p14:creationId xmlns:p14="http://schemas.microsoft.com/office/powerpoint/2010/main" val="21524830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4"/>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800"/>
              <a:buNone/>
            </a:pPr>
            <a:r>
              <a:rPr lang="en-US" dirty="0"/>
              <a:t>Project Partners</a:t>
            </a:r>
            <a:endParaRP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1180" y="1535291"/>
            <a:ext cx="6969641" cy="4644674"/>
          </a:xfrm>
          <a:prstGeom prst="rect">
            <a:avLst/>
          </a:prstGeom>
          <a:ln w="38100">
            <a:solidFill>
              <a:schemeClr val="tx1">
                <a:lumMod val="75000"/>
                <a:lumOff val="25000"/>
              </a:schemeClr>
            </a:solidFill>
          </a:ln>
        </p:spPr>
      </p:pic>
      <p:sp>
        <p:nvSpPr>
          <p:cNvPr id="141" name="Google Shape;141;p14"/>
          <p:cNvSpPr txBox="1">
            <a:spLocks noGrp="1"/>
          </p:cNvSpPr>
          <p:nvPr>
            <p:ph type="body" idx="1"/>
          </p:nvPr>
        </p:nvSpPr>
        <p:spPr>
          <a:xfrm>
            <a:off x="3487768" y="5254439"/>
            <a:ext cx="5216462" cy="774531"/>
          </a:xfrm>
          <a:prstGeom prst="rect">
            <a:avLst/>
          </a:prstGeom>
          <a:noFill/>
          <a:ln>
            <a:noFill/>
          </a:ln>
        </p:spPr>
        <p:txBody>
          <a:bodyPr spcFirstLastPara="1" wrap="none" lIns="91425" tIns="45700" rIns="91425" bIns="45700" anchor="t" anchorCtr="0">
            <a:spAutoFit/>
          </a:bodyPr>
          <a:lstStyle/>
          <a:p>
            <a:pPr marL="0" lvl="0" indent="0" algn="ctr"/>
            <a:r>
              <a:rPr lang="en-US" sz="4000" b="1" dirty="0" smtClean="0">
                <a:solidFill>
                  <a:schemeClr val="bg1"/>
                </a:solidFill>
              </a:rPr>
              <a:t>The City of Hampton</a:t>
            </a:r>
            <a:endParaRPr sz="4000" b="1" dirty="0" smtClean="0">
              <a:solidFill>
                <a:schemeClr val="bg1"/>
              </a:solidFill>
            </a:endParaRPr>
          </a:p>
        </p:txBody>
      </p:sp>
    </p:spTree>
    <p:extLst>
      <p:ext uri="{BB962C8B-B14F-4D97-AF65-F5344CB8AC3E}">
        <p14:creationId xmlns:p14="http://schemas.microsoft.com/office/powerpoint/2010/main" val="28800403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3"/>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sz="4800" b="0" i="0" u="none" strike="noStrike" cap="none" dirty="0">
                <a:solidFill>
                  <a:srgbClr val="1B57AF"/>
                </a:solidFill>
                <a:latin typeface="Century Gothic"/>
                <a:ea typeface="Century Gothic"/>
                <a:cs typeface="Century Gothic"/>
                <a:sym typeface="Century Gothic"/>
              </a:rPr>
              <a:t>Community Concerns</a:t>
            </a:r>
            <a:endParaRPr dirty="0"/>
          </a:p>
        </p:txBody>
      </p:sp>
      <p:pic>
        <p:nvPicPr>
          <p:cNvPr id="126" name="Google Shape;126;p13"/>
          <p:cNvPicPr preferRelativeResize="0"/>
          <p:nvPr/>
        </p:nvPicPr>
        <p:blipFill rotWithShape="1">
          <a:blip r:embed="rId3">
            <a:alphaModFix/>
          </a:blip>
          <a:srcRect/>
          <a:stretch/>
        </p:blipFill>
        <p:spPr>
          <a:xfrm>
            <a:off x="484103" y="2123844"/>
            <a:ext cx="3374400" cy="2530800"/>
          </a:xfrm>
          <a:prstGeom prst="hexagon">
            <a:avLst>
              <a:gd name="adj" fmla="val 25000"/>
              <a:gd name="vf" fmla="val 115470"/>
            </a:avLst>
          </a:prstGeom>
          <a:noFill/>
          <a:ln w="38100" cap="flat" cmpd="sng">
            <a:solidFill>
              <a:schemeClr val="accent5"/>
            </a:solidFill>
            <a:prstDash val="solid"/>
            <a:round/>
            <a:headEnd type="none" w="sm" len="sm"/>
            <a:tailEnd type="none" w="sm" len="sm"/>
          </a:ln>
        </p:spPr>
      </p:pic>
      <p:cxnSp>
        <p:nvCxnSpPr>
          <p:cNvPr id="127" name="Google Shape;127;p13"/>
          <p:cNvCxnSpPr/>
          <p:nvPr/>
        </p:nvCxnSpPr>
        <p:spPr>
          <a:xfrm flipH="1">
            <a:off x="1093304" y="4654644"/>
            <a:ext cx="11756" cy="1269078"/>
          </a:xfrm>
          <a:prstGeom prst="straightConnector1">
            <a:avLst/>
          </a:prstGeom>
          <a:noFill/>
          <a:ln w="38100" cap="flat" cmpd="sng">
            <a:solidFill>
              <a:schemeClr val="accent5"/>
            </a:solidFill>
            <a:prstDash val="solid"/>
            <a:round/>
            <a:headEnd type="none" w="sm" len="sm"/>
            <a:tailEnd type="none" w="sm" len="sm"/>
          </a:ln>
        </p:spPr>
      </p:cxnSp>
      <p:sp>
        <p:nvSpPr>
          <p:cNvPr id="128" name="Google Shape;128;p13"/>
          <p:cNvSpPr txBox="1"/>
          <p:nvPr/>
        </p:nvSpPr>
        <p:spPr>
          <a:xfrm>
            <a:off x="1118474" y="4530544"/>
            <a:ext cx="2741700" cy="1552204"/>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Clr>
                <a:srgbClr val="000000"/>
              </a:buClr>
              <a:buSzPts val="1800"/>
              <a:buFont typeface="Arial"/>
              <a:buNone/>
            </a:pPr>
            <a:r>
              <a:rPr lang="en-US" sz="2100" dirty="0">
                <a:solidFill>
                  <a:srgbClr val="3F3F3F"/>
                </a:solidFill>
                <a:latin typeface="Century Gothic"/>
                <a:ea typeface="Century Gothic"/>
                <a:cs typeface="Century Gothic"/>
                <a:sym typeface="Century Gothic"/>
              </a:rPr>
              <a:t>The s</a:t>
            </a:r>
            <a:r>
              <a:rPr lang="en-US" sz="2100" b="0" i="0" u="none" strike="noStrike" cap="none" dirty="0">
                <a:solidFill>
                  <a:srgbClr val="3F3F3F"/>
                </a:solidFill>
                <a:latin typeface="Century Gothic"/>
                <a:ea typeface="Century Gothic"/>
                <a:cs typeface="Century Gothic"/>
                <a:sym typeface="Century Gothic"/>
              </a:rPr>
              <a:t>horeline </a:t>
            </a:r>
            <a:r>
              <a:rPr lang="en-US" sz="2100" dirty="0">
                <a:solidFill>
                  <a:srgbClr val="3F3F3F"/>
                </a:solidFill>
                <a:latin typeface="Century Gothic"/>
                <a:ea typeface="Century Gothic"/>
                <a:cs typeface="Century Gothic"/>
                <a:sym typeface="Century Gothic"/>
              </a:rPr>
              <a:t>i</a:t>
            </a:r>
            <a:r>
              <a:rPr lang="en-US" sz="2100" b="0" i="0" u="none" strike="noStrike" cap="none" dirty="0" smtClean="0">
                <a:solidFill>
                  <a:srgbClr val="3F3F3F"/>
                </a:solidFill>
                <a:latin typeface="Century Gothic"/>
                <a:ea typeface="Century Gothic"/>
                <a:cs typeface="Century Gothic"/>
                <a:sym typeface="Century Gothic"/>
              </a:rPr>
              <a:t>s the </a:t>
            </a:r>
            <a:r>
              <a:rPr lang="en-US" sz="2100" dirty="0" smtClean="0">
                <a:solidFill>
                  <a:srgbClr val="3F3F3F"/>
                </a:solidFill>
                <a:latin typeface="Century Gothic"/>
                <a:ea typeface="Century Gothic"/>
                <a:cs typeface="Century Gothic"/>
                <a:sym typeface="Century Gothic"/>
              </a:rPr>
              <a:t>c</a:t>
            </a:r>
            <a:r>
              <a:rPr lang="en-US" sz="2100" b="0" i="0" u="none" strike="noStrike" cap="none" dirty="0" smtClean="0">
                <a:solidFill>
                  <a:srgbClr val="3F3F3F"/>
                </a:solidFill>
                <a:latin typeface="Century Gothic"/>
                <a:ea typeface="Century Gothic"/>
                <a:cs typeface="Century Gothic"/>
                <a:sym typeface="Century Gothic"/>
              </a:rPr>
              <a:t>ity’s </a:t>
            </a:r>
            <a:r>
              <a:rPr lang="en-US" sz="2100" dirty="0">
                <a:solidFill>
                  <a:srgbClr val="3F3F3F"/>
                </a:solidFill>
                <a:latin typeface="Century Gothic"/>
                <a:ea typeface="Century Gothic"/>
                <a:cs typeface="Century Gothic"/>
                <a:sym typeface="Century Gothic"/>
              </a:rPr>
              <a:t>f</a:t>
            </a:r>
            <a:r>
              <a:rPr lang="en-US" sz="2100" b="0" i="0" u="none" strike="noStrike" cap="none" dirty="0">
                <a:solidFill>
                  <a:srgbClr val="3F3F3F"/>
                </a:solidFill>
                <a:latin typeface="Century Gothic"/>
                <a:ea typeface="Century Gothic"/>
                <a:cs typeface="Century Gothic"/>
                <a:sym typeface="Century Gothic"/>
              </a:rPr>
              <a:t>irst </a:t>
            </a:r>
            <a:r>
              <a:rPr lang="en-US" sz="2100" dirty="0">
                <a:solidFill>
                  <a:srgbClr val="3F3F3F"/>
                </a:solidFill>
                <a:latin typeface="Century Gothic"/>
                <a:ea typeface="Century Gothic"/>
                <a:cs typeface="Century Gothic"/>
                <a:sym typeface="Century Gothic"/>
              </a:rPr>
              <a:t>d</a:t>
            </a:r>
            <a:r>
              <a:rPr lang="en-US" sz="2100" b="0" i="0" u="none" strike="noStrike" cap="none" dirty="0">
                <a:solidFill>
                  <a:srgbClr val="3F3F3F"/>
                </a:solidFill>
                <a:latin typeface="Century Gothic"/>
                <a:ea typeface="Century Gothic"/>
                <a:cs typeface="Century Gothic"/>
                <a:sym typeface="Century Gothic"/>
              </a:rPr>
              <a:t>efense </a:t>
            </a:r>
            <a:r>
              <a:rPr lang="en-US" sz="2100" dirty="0">
                <a:solidFill>
                  <a:srgbClr val="3F3F3F"/>
                </a:solidFill>
                <a:latin typeface="Century Gothic"/>
                <a:ea typeface="Century Gothic"/>
                <a:cs typeface="Century Gothic"/>
                <a:sym typeface="Century Gothic"/>
              </a:rPr>
              <a:t>a</a:t>
            </a:r>
            <a:r>
              <a:rPr lang="en-US" sz="2100" b="0" i="0" u="none" strike="noStrike" cap="none" dirty="0">
                <a:solidFill>
                  <a:srgbClr val="3F3F3F"/>
                </a:solidFill>
                <a:latin typeface="Century Gothic"/>
                <a:ea typeface="Century Gothic"/>
                <a:cs typeface="Century Gothic"/>
                <a:sym typeface="Century Gothic"/>
              </a:rPr>
              <a:t>gainst </a:t>
            </a:r>
            <a:r>
              <a:rPr lang="en-US" sz="2100" dirty="0">
                <a:solidFill>
                  <a:srgbClr val="3F3F3F"/>
                </a:solidFill>
                <a:latin typeface="Century Gothic"/>
                <a:ea typeface="Century Gothic"/>
                <a:cs typeface="Century Gothic"/>
                <a:sym typeface="Century Gothic"/>
              </a:rPr>
              <a:t>s</a:t>
            </a:r>
            <a:r>
              <a:rPr lang="en-US" sz="2100" b="0" i="0" u="none" strike="noStrike" cap="none" dirty="0">
                <a:solidFill>
                  <a:srgbClr val="3F3F3F"/>
                </a:solidFill>
                <a:latin typeface="Century Gothic"/>
                <a:ea typeface="Century Gothic"/>
                <a:cs typeface="Century Gothic"/>
                <a:sym typeface="Century Gothic"/>
              </a:rPr>
              <a:t>torm </a:t>
            </a:r>
            <a:r>
              <a:rPr lang="en-US" sz="2100" dirty="0" smtClean="0">
                <a:solidFill>
                  <a:srgbClr val="3F3F3F"/>
                </a:solidFill>
                <a:latin typeface="Century Gothic"/>
                <a:ea typeface="Century Gothic"/>
                <a:cs typeface="Century Gothic"/>
                <a:sym typeface="Century Gothic"/>
              </a:rPr>
              <a:t>e</a:t>
            </a:r>
            <a:r>
              <a:rPr lang="en-US" sz="2100" b="0" i="0" u="none" strike="noStrike" cap="none" dirty="0" smtClean="0">
                <a:solidFill>
                  <a:srgbClr val="3F3F3F"/>
                </a:solidFill>
                <a:latin typeface="Century Gothic"/>
                <a:ea typeface="Century Gothic"/>
                <a:cs typeface="Century Gothic"/>
                <a:sym typeface="Century Gothic"/>
              </a:rPr>
              <a:t>vents</a:t>
            </a:r>
            <a:endParaRPr sz="2100" b="0" i="0" u="none" strike="noStrike" cap="none" dirty="0">
              <a:solidFill>
                <a:srgbClr val="000000"/>
              </a:solidFill>
              <a:sym typeface="Arial"/>
            </a:endParaRPr>
          </a:p>
        </p:txBody>
      </p:sp>
      <p:pic>
        <p:nvPicPr>
          <p:cNvPr id="129" name="Google Shape;129;p13"/>
          <p:cNvPicPr preferRelativeResize="0"/>
          <p:nvPr/>
        </p:nvPicPr>
        <p:blipFill rotWithShape="1">
          <a:blip r:embed="rId4">
            <a:alphaModFix/>
          </a:blip>
          <a:srcRect/>
          <a:stretch/>
        </p:blipFill>
        <p:spPr>
          <a:xfrm>
            <a:off x="4408950" y="2122793"/>
            <a:ext cx="3374100" cy="2532900"/>
          </a:xfrm>
          <a:prstGeom prst="hexagon">
            <a:avLst>
              <a:gd name="adj" fmla="val 25000"/>
              <a:gd name="vf" fmla="val 115470"/>
            </a:avLst>
          </a:prstGeom>
          <a:noFill/>
          <a:ln w="38100" cap="flat" cmpd="sng">
            <a:solidFill>
              <a:schemeClr val="accent5"/>
            </a:solidFill>
            <a:prstDash val="solid"/>
            <a:round/>
            <a:headEnd type="none" w="sm" len="sm"/>
            <a:tailEnd type="none" w="sm" len="sm"/>
          </a:ln>
        </p:spPr>
      </p:pic>
      <p:sp>
        <p:nvSpPr>
          <p:cNvPr id="130" name="Google Shape;130;p13"/>
          <p:cNvSpPr txBox="1"/>
          <p:nvPr/>
        </p:nvSpPr>
        <p:spPr>
          <a:xfrm>
            <a:off x="5031937" y="4530544"/>
            <a:ext cx="2741700" cy="1307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Clr>
                <a:srgbClr val="000000"/>
              </a:buClr>
              <a:buSzPts val="1800"/>
              <a:buFont typeface="Arial"/>
              <a:buNone/>
            </a:pPr>
            <a:r>
              <a:rPr lang="en-US" sz="2100" b="0" i="0" u="none" strike="noStrike" cap="none" dirty="0" smtClean="0">
                <a:solidFill>
                  <a:srgbClr val="3F3F3F"/>
                </a:solidFill>
                <a:latin typeface="Century Gothic"/>
                <a:ea typeface="Century Gothic"/>
                <a:cs typeface="Century Gothic"/>
                <a:sym typeface="Century Gothic"/>
              </a:rPr>
              <a:t>The damage </a:t>
            </a:r>
            <a:r>
              <a:rPr lang="en-US" sz="2100" b="0" i="0" u="none" strike="noStrike" cap="none" dirty="0">
                <a:solidFill>
                  <a:srgbClr val="3F3F3F"/>
                </a:solidFill>
                <a:latin typeface="Century Gothic"/>
                <a:ea typeface="Century Gothic"/>
                <a:cs typeface="Century Gothic"/>
                <a:sym typeface="Century Gothic"/>
              </a:rPr>
              <a:t>to developed areas due to flooding and shoreline </a:t>
            </a:r>
            <a:r>
              <a:rPr lang="en-US" sz="2100" b="0" i="0" u="none" strike="noStrike" cap="none" dirty="0" smtClean="0">
                <a:solidFill>
                  <a:srgbClr val="3F3F3F"/>
                </a:solidFill>
                <a:latin typeface="Century Gothic"/>
                <a:ea typeface="Century Gothic"/>
                <a:cs typeface="Century Gothic"/>
                <a:sym typeface="Century Gothic"/>
              </a:rPr>
              <a:t>loss</a:t>
            </a:r>
            <a:endParaRPr sz="2100" b="0" i="0" u="none" strike="noStrike" cap="none" dirty="0">
              <a:solidFill>
                <a:srgbClr val="000000"/>
              </a:solidFill>
              <a:sym typeface="Arial"/>
            </a:endParaRPr>
          </a:p>
        </p:txBody>
      </p:sp>
      <p:pic>
        <p:nvPicPr>
          <p:cNvPr id="132" name="Google Shape;132;p13"/>
          <p:cNvPicPr preferRelativeResize="0"/>
          <p:nvPr/>
        </p:nvPicPr>
        <p:blipFill rotWithShape="1">
          <a:blip r:embed="rId5">
            <a:alphaModFix/>
          </a:blip>
          <a:srcRect/>
          <a:stretch/>
        </p:blipFill>
        <p:spPr>
          <a:xfrm>
            <a:off x="8310481" y="2122793"/>
            <a:ext cx="3374100" cy="2532900"/>
          </a:xfrm>
          <a:prstGeom prst="hexagon">
            <a:avLst>
              <a:gd name="adj" fmla="val 25000"/>
              <a:gd name="vf" fmla="val 115470"/>
            </a:avLst>
          </a:prstGeom>
          <a:noFill/>
          <a:ln w="38100" cap="flat" cmpd="sng">
            <a:solidFill>
              <a:schemeClr val="accent5"/>
            </a:solidFill>
            <a:prstDash val="solid"/>
            <a:round/>
            <a:headEnd type="none" w="sm" len="sm"/>
            <a:tailEnd type="none" w="sm" len="sm"/>
          </a:ln>
        </p:spPr>
      </p:pic>
      <p:sp>
        <p:nvSpPr>
          <p:cNvPr id="134" name="Google Shape;134;p13"/>
          <p:cNvSpPr txBox="1"/>
          <p:nvPr/>
        </p:nvSpPr>
        <p:spPr>
          <a:xfrm>
            <a:off x="8926168" y="4509207"/>
            <a:ext cx="2741700" cy="1307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Clr>
                <a:srgbClr val="000000"/>
              </a:buClr>
              <a:buSzPts val="1800"/>
              <a:buFont typeface="Arial"/>
              <a:buNone/>
            </a:pPr>
            <a:r>
              <a:rPr lang="en-US" sz="2100" dirty="0" smtClean="0">
                <a:solidFill>
                  <a:srgbClr val="3F3F3F"/>
                </a:solidFill>
                <a:latin typeface="Century Gothic"/>
                <a:ea typeface="Century Gothic"/>
                <a:cs typeface="Century Gothic"/>
                <a:sym typeface="Century Gothic"/>
              </a:rPr>
              <a:t>The need for p</a:t>
            </a:r>
            <a:r>
              <a:rPr lang="en-US" sz="2100" b="0" i="0" u="none" strike="noStrike" cap="none" dirty="0" smtClean="0">
                <a:solidFill>
                  <a:srgbClr val="3F3F3F"/>
                </a:solidFill>
                <a:latin typeface="Century Gothic"/>
                <a:ea typeface="Century Gothic"/>
                <a:cs typeface="Century Gothic"/>
                <a:sym typeface="Century Gothic"/>
              </a:rPr>
              <a:t>ublic </a:t>
            </a:r>
            <a:r>
              <a:rPr lang="en-US" sz="2100" b="0" i="0" u="none" strike="noStrike" cap="none" dirty="0">
                <a:solidFill>
                  <a:srgbClr val="3F3F3F"/>
                </a:solidFill>
                <a:latin typeface="Century Gothic"/>
                <a:ea typeface="Century Gothic"/>
                <a:cs typeface="Century Gothic"/>
                <a:sym typeface="Century Gothic"/>
              </a:rPr>
              <a:t>awareness on the risk presented by shoreline </a:t>
            </a:r>
            <a:r>
              <a:rPr lang="en-US" sz="2100" b="0" i="0" u="none" strike="noStrike" cap="none" dirty="0" smtClean="0">
                <a:solidFill>
                  <a:srgbClr val="3F3F3F"/>
                </a:solidFill>
                <a:latin typeface="Century Gothic"/>
                <a:ea typeface="Century Gothic"/>
                <a:cs typeface="Century Gothic"/>
                <a:sym typeface="Century Gothic"/>
              </a:rPr>
              <a:t>loss</a:t>
            </a:r>
            <a:endParaRPr sz="2100" b="0" i="0" u="none" strike="noStrike" cap="none" dirty="0">
              <a:solidFill>
                <a:srgbClr val="000000"/>
              </a:solidFill>
              <a:sym typeface="Arial"/>
            </a:endParaRPr>
          </a:p>
        </p:txBody>
      </p:sp>
      <p:cxnSp>
        <p:nvCxnSpPr>
          <p:cNvPr id="16" name="Google Shape;127;p13"/>
          <p:cNvCxnSpPr/>
          <p:nvPr/>
        </p:nvCxnSpPr>
        <p:spPr>
          <a:xfrm flipH="1">
            <a:off x="5023262" y="4654644"/>
            <a:ext cx="11756" cy="1269078"/>
          </a:xfrm>
          <a:prstGeom prst="straightConnector1">
            <a:avLst/>
          </a:prstGeom>
          <a:noFill/>
          <a:ln w="38100" cap="flat" cmpd="sng">
            <a:solidFill>
              <a:schemeClr val="accent5"/>
            </a:solidFill>
            <a:prstDash val="solid"/>
            <a:round/>
            <a:headEnd type="none" w="sm" len="sm"/>
            <a:tailEnd type="none" w="sm" len="sm"/>
          </a:ln>
        </p:spPr>
      </p:cxnSp>
      <p:cxnSp>
        <p:nvCxnSpPr>
          <p:cNvPr id="17" name="Google Shape;127;p13"/>
          <p:cNvCxnSpPr/>
          <p:nvPr/>
        </p:nvCxnSpPr>
        <p:spPr>
          <a:xfrm flipH="1">
            <a:off x="8901872" y="4654644"/>
            <a:ext cx="11756" cy="1269078"/>
          </a:xfrm>
          <a:prstGeom prst="straightConnector1">
            <a:avLst/>
          </a:prstGeom>
          <a:noFill/>
          <a:ln w="38100" cap="flat" cmpd="sng">
            <a:solidFill>
              <a:schemeClr val="accent5"/>
            </a:solidFill>
            <a:prstDash val="solid"/>
            <a:round/>
            <a:headEnd type="none" w="sm" len="sm"/>
            <a:tailEnd type="none" w="sm" len="sm"/>
          </a:ln>
        </p:spPr>
      </p:cxnSp>
    </p:spTree>
    <p:extLst>
      <p:ext uri="{BB962C8B-B14F-4D97-AF65-F5344CB8AC3E}">
        <p14:creationId xmlns:p14="http://schemas.microsoft.com/office/powerpoint/2010/main" val="9469621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sp>
        <p:nvSpPr>
          <p:cNvPr id="3" name="Picture Placeholder 2"/>
          <p:cNvSpPr>
            <a:spLocks noGrp="1"/>
          </p:cNvSpPr>
          <p:nvPr>
            <p:ph type="pic" idx="2"/>
          </p:nvPr>
        </p:nvSpPr>
        <p:spPr/>
      </p:sp>
      <p:pic>
        <p:nvPicPr>
          <p:cNvPr id="5" name="Picture 4"/>
          <p:cNvPicPr>
            <a:picLocks noChangeAspect="1"/>
          </p:cNvPicPr>
          <p:nvPr/>
        </p:nvPicPr>
        <p:blipFill>
          <a:blip r:embed="rId3"/>
          <a:stretch>
            <a:fillRect/>
          </a:stretch>
        </p:blipFill>
        <p:spPr>
          <a:xfrm>
            <a:off x="0" y="0"/>
            <a:ext cx="12225998" cy="6858000"/>
          </a:xfrm>
          <a:prstGeom prst="rect">
            <a:avLst/>
          </a:prstGeom>
        </p:spPr>
      </p:pic>
      <p:sp>
        <p:nvSpPr>
          <p:cNvPr id="6" name="5-Point Star 5"/>
          <p:cNvSpPr/>
          <p:nvPr/>
        </p:nvSpPr>
        <p:spPr>
          <a:xfrm>
            <a:off x="4509492" y="2127269"/>
            <a:ext cx="182933" cy="182933"/>
          </a:xfrm>
          <a:prstGeom prst="star5">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72121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5"/>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800"/>
              <a:buNone/>
            </a:pPr>
            <a:r>
              <a:rPr lang="en-US" dirty="0" smtClean="0"/>
              <a:t>Objectives</a:t>
            </a:r>
            <a:endParaRPr dirty="0"/>
          </a:p>
        </p:txBody>
      </p:sp>
      <p:sp>
        <p:nvSpPr>
          <p:cNvPr id="156" name="Google Shape;156;p15"/>
          <p:cNvSpPr txBox="1">
            <a:spLocks noGrp="1"/>
          </p:cNvSpPr>
          <p:nvPr>
            <p:ph type="body" idx="1"/>
          </p:nvPr>
        </p:nvSpPr>
        <p:spPr>
          <a:xfrm>
            <a:off x="1213500" y="1082450"/>
            <a:ext cx="9765000" cy="5070600"/>
          </a:xfrm>
          <a:prstGeom prst="rect">
            <a:avLst/>
          </a:prstGeom>
          <a:solidFill>
            <a:srgbClr val="FFFFFF"/>
          </a:solidFill>
          <a:ln>
            <a:noFill/>
          </a:ln>
        </p:spPr>
        <p:txBody>
          <a:bodyPr spcFirstLastPara="1" wrap="square" lIns="457200" tIns="457200" rIns="457200" bIns="457200" anchor="ctr" anchorCtr="0">
            <a:noAutofit/>
          </a:bodyPr>
          <a:lstStyle/>
          <a:p>
            <a:pPr marL="520700" lvl="0" indent="-457200">
              <a:lnSpc>
                <a:spcPct val="100000"/>
              </a:lnSpc>
              <a:spcBef>
                <a:spcPts val="1200"/>
              </a:spcBef>
              <a:buClr>
                <a:srgbClr val="1B57AF"/>
              </a:buClr>
              <a:buSzPts val="2600"/>
              <a:buFont typeface="Wingdings 3" panose="05040102010807070707" pitchFamily="18" charset="2"/>
              <a:buChar char="}"/>
            </a:pPr>
            <a:r>
              <a:rPr lang="en-US" sz="3000" b="1" dirty="0" smtClean="0">
                <a:solidFill>
                  <a:srgbClr val="1B57AF"/>
                </a:solidFill>
              </a:rPr>
              <a:t>DEVELOP </a:t>
            </a:r>
            <a:r>
              <a:rPr lang="en-US" sz="3000" dirty="0"/>
              <a:t>an </a:t>
            </a:r>
            <a:r>
              <a:rPr lang="en-US" sz="3000" dirty="0" smtClean="0"/>
              <a:t>efficient method </a:t>
            </a:r>
            <a:r>
              <a:rPr lang="en-US" sz="3000" dirty="0"/>
              <a:t>for analyzing long-term shoreline </a:t>
            </a:r>
            <a:r>
              <a:rPr lang="en-US" sz="3000" dirty="0" smtClean="0"/>
              <a:t>changes</a:t>
            </a:r>
            <a:endParaRPr sz="3000" dirty="0"/>
          </a:p>
          <a:p>
            <a:pPr marL="520700" lvl="0" indent="-457200" algn="l" rtl="0">
              <a:lnSpc>
                <a:spcPct val="100000"/>
              </a:lnSpc>
              <a:spcBef>
                <a:spcPts val="1200"/>
              </a:spcBef>
              <a:spcAft>
                <a:spcPts val="0"/>
              </a:spcAft>
              <a:buClr>
                <a:srgbClr val="1B57AF"/>
              </a:buClr>
              <a:buSzPts val="2600"/>
              <a:buFont typeface="Wingdings 3" panose="05040102010807070707" pitchFamily="18" charset="2"/>
              <a:buChar char="}"/>
            </a:pPr>
            <a:r>
              <a:rPr lang="en-US" sz="3000" b="1" dirty="0">
                <a:solidFill>
                  <a:srgbClr val="1B57AF"/>
                </a:solidFill>
              </a:rPr>
              <a:t>IDENTIFY</a:t>
            </a:r>
            <a:r>
              <a:rPr lang="en-US" sz="3000" dirty="0"/>
              <a:t> </a:t>
            </a:r>
            <a:r>
              <a:rPr lang="en-US" sz="3000" dirty="0" smtClean="0"/>
              <a:t>the city’s regions vulnerable </a:t>
            </a:r>
            <a:r>
              <a:rPr lang="en-US" sz="3000" dirty="0"/>
              <a:t>to coastal erosion </a:t>
            </a:r>
            <a:endParaRPr sz="3000" dirty="0"/>
          </a:p>
          <a:p>
            <a:pPr marL="520700" lvl="0" indent="-457200" algn="l" rtl="0">
              <a:lnSpc>
                <a:spcPct val="100000"/>
              </a:lnSpc>
              <a:spcBef>
                <a:spcPts val="1200"/>
              </a:spcBef>
              <a:spcAft>
                <a:spcPts val="0"/>
              </a:spcAft>
              <a:buClr>
                <a:srgbClr val="1B57AF"/>
              </a:buClr>
              <a:buSzPts val="2600"/>
              <a:buFont typeface="Wingdings 3" panose="05040102010807070707" pitchFamily="18" charset="2"/>
              <a:buChar char="}"/>
            </a:pPr>
            <a:r>
              <a:rPr lang="en-US" sz="3000" b="1" dirty="0">
                <a:solidFill>
                  <a:srgbClr val="1B57AF"/>
                </a:solidFill>
              </a:rPr>
              <a:t>AID</a:t>
            </a:r>
            <a:r>
              <a:rPr lang="en-US" sz="3000" b="1" dirty="0">
                <a:solidFill>
                  <a:schemeClr val="accent5"/>
                </a:solidFill>
              </a:rPr>
              <a:t> </a:t>
            </a:r>
            <a:r>
              <a:rPr lang="en-US" sz="3000" dirty="0"/>
              <a:t>the city’s shoreline conservation efforts through the creation of risk maps</a:t>
            </a:r>
            <a:endParaRPr sz="3000" dirty="0"/>
          </a:p>
          <a:p>
            <a:pPr marL="520700" lvl="0" indent="-457200" algn="l" rtl="0">
              <a:lnSpc>
                <a:spcPct val="100000"/>
              </a:lnSpc>
              <a:spcBef>
                <a:spcPts val="1200"/>
              </a:spcBef>
              <a:spcAft>
                <a:spcPts val="0"/>
              </a:spcAft>
              <a:buClr>
                <a:srgbClr val="1B57AF"/>
              </a:buClr>
              <a:buSzPts val="2600"/>
              <a:buFont typeface="Wingdings 3" panose="05040102010807070707" pitchFamily="18" charset="2"/>
              <a:buChar char="}"/>
            </a:pPr>
            <a:r>
              <a:rPr lang="en-US" sz="3000" b="1" dirty="0" smtClean="0">
                <a:solidFill>
                  <a:srgbClr val="1B57AF"/>
                </a:solidFill>
              </a:rPr>
              <a:t>CREATE </a:t>
            </a:r>
            <a:r>
              <a:rPr lang="en-US" sz="3000" dirty="0"/>
              <a:t>a GIS Story Map for public awareness addressing the city’s coastal concerns and management efforts</a:t>
            </a:r>
            <a:endParaRPr sz="3000" dirty="0">
              <a:solidFill>
                <a:srgbClr val="3F3F3F"/>
              </a:solidFill>
              <a:latin typeface="Garamond"/>
              <a:ea typeface="Garamond"/>
              <a:cs typeface="Garamond"/>
              <a:sym typeface="Garamond"/>
            </a:endParaRPr>
          </a:p>
        </p:txBody>
      </p:sp>
    </p:spTree>
    <p:extLst>
      <p:ext uri="{BB962C8B-B14F-4D97-AF65-F5344CB8AC3E}">
        <p14:creationId xmlns:p14="http://schemas.microsoft.com/office/powerpoint/2010/main" val="36192721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6"/>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800"/>
              <a:buNone/>
            </a:pPr>
            <a:r>
              <a:rPr lang="en-US"/>
              <a:t>NASA Earth Observations </a:t>
            </a:r>
            <a:endParaRPr/>
          </a:p>
        </p:txBody>
      </p:sp>
      <p:sp>
        <p:nvSpPr>
          <p:cNvPr id="163" name="Google Shape;163;p16"/>
          <p:cNvSpPr txBox="1">
            <a:spLocks noGrp="1"/>
          </p:cNvSpPr>
          <p:nvPr>
            <p:ph type="body" idx="2"/>
          </p:nvPr>
        </p:nvSpPr>
        <p:spPr>
          <a:xfrm>
            <a:off x="978732" y="3868609"/>
            <a:ext cx="2829900" cy="611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1000"/>
              </a:spcBef>
              <a:spcAft>
                <a:spcPts val="0"/>
              </a:spcAft>
              <a:buSzPts val="3600"/>
              <a:buNone/>
            </a:pPr>
            <a:r>
              <a:rPr lang="en-US" sz="3000" b="1" dirty="0"/>
              <a:t>Landsat 5 TM</a:t>
            </a:r>
            <a:endParaRPr sz="3000" b="1" dirty="0"/>
          </a:p>
        </p:txBody>
      </p:sp>
      <p:sp>
        <p:nvSpPr>
          <p:cNvPr id="164" name="Google Shape;164;p16"/>
          <p:cNvSpPr txBox="1">
            <a:spLocks noGrp="1"/>
          </p:cNvSpPr>
          <p:nvPr>
            <p:ph type="body" idx="5"/>
          </p:nvPr>
        </p:nvSpPr>
        <p:spPr>
          <a:xfrm>
            <a:off x="4470138" y="5906978"/>
            <a:ext cx="3199800" cy="6945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1000"/>
              </a:spcBef>
              <a:spcAft>
                <a:spcPts val="0"/>
              </a:spcAft>
              <a:buSzPts val="3600"/>
              <a:buNone/>
            </a:pPr>
            <a:r>
              <a:rPr lang="en-US" sz="3000" b="1" dirty="0"/>
              <a:t>Landsat 7 ETM+</a:t>
            </a:r>
            <a:endParaRPr sz="3000" b="1" dirty="0"/>
          </a:p>
        </p:txBody>
      </p:sp>
      <p:pic>
        <p:nvPicPr>
          <p:cNvPr id="165" name="Google Shape;165;p16"/>
          <p:cNvPicPr preferRelativeResize="0"/>
          <p:nvPr/>
        </p:nvPicPr>
        <p:blipFill rotWithShape="1">
          <a:blip r:embed="rId3">
            <a:alphaModFix/>
          </a:blip>
          <a:srcRect/>
          <a:stretch/>
        </p:blipFill>
        <p:spPr>
          <a:xfrm>
            <a:off x="1110908" y="1665361"/>
            <a:ext cx="2565548" cy="2304045"/>
          </a:xfrm>
          <a:prstGeom prst="rect">
            <a:avLst/>
          </a:prstGeom>
          <a:noFill/>
          <a:ln>
            <a:noFill/>
          </a:ln>
        </p:spPr>
      </p:pic>
      <p:pic>
        <p:nvPicPr>
          <p:cNvPr id="166" name="Google Shape;166;p16"/>
          <p:cNvPicPr preferRelativeResize="0"/>
          <p:nvPr/>
        </p:nvPicPr>
        <p:blipFill rotWithShape="1">
          <a:blip r:embed="rId4">
            <a:alphaModFix/>
          </a:blip>
          <a:srcRect/>
          <a:stretch/>
        </p:blipFill>
        <p:spPr>
          <a:xfrm>
            <a:off x="4743788" y="4818916"/>
            <a:ext cx="2652500" cy="1129475"/>
          </a:xfrm>
          <a:prstGeom prst="rect">
            <a:avLst/>
          </a:prstGeom>
          <a:noFill/>
          <a:ln>
            <a:noFill/>
          </a:ln>
        </p:spPr>
      </p:pic>
      <p:pic>
        <p:nvPicPr>
          <p:cNvPr id="167" name="Google Shape;167;p16"/>
          <p:cNvPicPr preferRelativeResize="0"/>
          <p:nvPr/>
        </p:nvPicPr>
        <p:blipFill rotWithShape="1">
          <a:blip r:embed="rId5">
            <a:alphaModFix/>
          </a:blip>
          <a:srcRect/>
          <a:stretch/>
        </p:blipFill>
        <p:spPr>
          <a:xfrm>
            <a:off x="9017201" y="2008629"/>
            <a:ext cx="1997530" cy="1892843"/>
          </a:xfrm>
          <a:prstGeom prst="rect">
            <a:avLst/>
          </a:prstGeom>
          <a:noFill/>
          <a:ln>
            <a:noFill/>
          </a:ln>
        </p:spPr>
      </p:pic>
      <p:pic>
        <p:nvPicPr>
          <p:cNvPr id="168" name="Google Shape;168;p16"/>
          <p:cNvPicPr preferRelativeResize="0"/>
          <p:nvPr/>
        </p:nvPicPr>
        <p:blipFill rotWithShape="1">
          <a:blip r:embed="rId6">
            <a:alphaModFix/>
          </a:blip>
          <a:srcRect/>
          <a:stretch/>
        </p:blipFill>
        <p:spPr>
          <a:xfrm>
            <a:off x="4598250" y="1550250"/>
            <a:ext cx="2995501" cy="2995501"/>
          </a:xfrm>
          <a:prstGeom prst="rect">
            <a:avLst/>
          </a:prstGeom>
          <a:noFill/>
          <a:ln>
            <a:noFill/>
          </a:ln>
        </p:spPr>
      </p:pic>
      <p:sp>
        <p:nvSpPr>
          <p:cNvPr id="169" name="Google Shape;169;p16"/>
          <p:cNvSpPr txBox="1">
            <a:spLocks noGrp="1"/>
          </p:cNvSpPr>
          <p:nvPr>
            <p:ph type="body" idx="2"/>
          </p:nvPr>
        </p:nvSpPr>
        <p:spPr>
          <a:xfrm>
            <a:off x="8630716" y="3868609"/>
            <a:ext cx="2770500" cy="611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1000"/>
              </a:spcBef>
              <a:spcAft>
                <a:spcPts val="0"/>
              </a:spcAft>
              <a:buSzPts val="3600"/>
              <a:buNone/>
            </a:pPr>
            <a:r>
              <a:rPr lang="en-US" sz="3000" b="1" dirty="0"/>
              <a:t>Landsat 8 OLI</a:t>
            </a:r>
            <a:endParaRPr sz="3000" b="1" dirty="0"/>
          </a:p>
        </p:txBody>
      </p:sp>
      <p:sp>
        <p:nvSpPr>
          <p:cNvPr id="10" name="Google Shape;163;p16"/>
          <p:cNvSpPr txBox="1">
            <a:spLocks noGrp="1"/>
          </p:cNvSpPr>
          <p:nvPr>
            <p:ph type="body" idx="2"/>
          </p:nvPr>
        </p:nvSpPr>
        <p:spPr>
          <a:xfrm>
            <a:off x="0" y="6171150"/>
            <a:ext cx="2829900" cy="611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1000"/>
              </a:spcBef>
              <a:spcAft>
                <a:spcPts val="0"/>
              </a:spcAft>
              <a:buSzPts val="3600"/>
              <a:buNone/>
            </a:pPr>
            <a:r>
              <a:rPr lang="en-US" sz="3000" b="1" dirty="0" smtClean="0"/>
              <a:t>1988 - 2018</a:t>
            </a:r>
            <a:endParaRPr sz="3000" b="1" dirty="0"/>
          </a:p>
        </p:txBody>
      </p:sp>
    </p:spTree>
    <p:extLst>
      <p:ext uri="{BB962C8B-B14F-4D97-AF65-F5344CB8AC3E}">
        <p14:creationId xmlns:p14="http://schemas.microsoft.com/office/powerpoint/2010/main" val="37782340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cxnSp>
        <p:nvCxnSpPr>
          <p:cNvPr id="30" name="Straight Arrow Connector 29"/>
          <p:cNvCxnSpPr/>
          <p:nvPr/>
        </p:nvCxnSpPr>
        <p:spPr>
          <a:xfrm>
            <a:off x="9985112" y="2705803"/>
            <a:ext cx="0" cy="464450"/>
          </a:xfrm>
          <a:prstGeom prst="straightConnector1">
            <a:avLst/>
          </a:prstGeom>
          <a:ln w="28575">
            <a:solidFill>
              <a:srgbClr val="1B57AF"/>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377026" y="4465998"/>
            <a:ext cx="0" cy="464450"/>
          </a:xfrm>
          <a:prstGeom prst="straightConnector1">
            <a:avLst/>
          </a:prstGeom>
          <a:ln w="28575">
            <a:solidFill>
              <a:srgbClr val="1B57AF"/>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5377026" y="2695398"/>
            <a:ext cx="0" cy="464450"/>
          </a:xfrm>
          <a:prstGeom prst="straightConnector1">
            <a:avLst/>
          </a:prstGeom>
          <a:ln w="28575">
            <a:solidFill>
              <a:srgbClr val="1B57AF"/>
            </a:solidFill>
            <a:tailEnd type="triangle"/>
          </a:ln>
        </p:spPr>
        <p:style>
          <a:lnRef idx="1">
            <a:schemeClr val="accent1"/>
          </a:lnRef>
          <a:fillRef idx="0">
            <a:schemeClr val="accent1"/>
          </a:fillRef>
          <a:effectRef idx="0">
            <a:schemeClr val="accent1"/>
          </a:effectRef>
          <a:fontRef idx="minor">
            <a:schemeClr val="tx1"/>
          </a:fontRef>
        </p:style>
      </p:cxnSp>
      <p:sp>
        <p:nvSpPr>
          <p:cNvPr id="175" name="Google Shape;175;p17"/>
          <p:cNvSpPr txBox="1">
            <a:spLocks noGrp="1"/>
          </p:cNvSpPr>
          <p:nvPr>
            <p:ph type="title"/>
          </p:nvPr>
        </p:nvSpPr>
        <p:spPr>
          <a:xfrm>
            <a:off x="1000124" y="365124"/>
            <a:ext cx="9957685" cy="479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Methodology</a:t>
            </a:r>
            <a:r>
              <a:rPr lang="en-US" dirty="0" smtClean="0"/>
              <a:t>: Coastal Change</a:t>
            </a:r>
            <a:endParaRPr dirty="0"/>
          </a:p>
        </p:txBody>
      </p:sp>
      <p:cxnSp>
        <p:nvCxnSpPr>
          <p:cNvPr id="31" name="Straight Arrow Connector 30"/>
          <p:cNvCxnSpPr/>
          <p:nvPr/>
        </p:nvCxnSpPr>
        <p:spPr>
          <a:xfrm>
            <a:off x="9985112" y="4465998"/>
            <a:ext cx="0" cy="464450"/>
          </a:xfrm>
          <a:prstGeom prst="straightConnector1">
            <a:avLst/>
          </a:prstGeom>
          <a:ln w="28575">
            <a:solidFill>
              <a:srgbClr val="1B57AF"/>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485533" y="1186449"/>
            <a:ext cx="11220939" cy="5251210"/>
            <a:chOff x="414052" y="1041306"/>
            <a:chExt cx="11220939" cy="5251210"/>
          </a:xfrm>
          <a:solidFill>
            <a:srgbClr val="A4C2F4"/>
          </a:solidFill>
        </p:grpSpPr>
        <p:cxnSp>
          <p:nvCxnSpPr>
            <p:cNvPr id="10" name="Straight Connector 9"/>
            <p:cNvCxnSpPr/>
            <p:nvPr/>
          </p:nvCxnSpPr>
          <p:spPr>
            <a:xfrm>
              <a:off x="3560297" y="1054765"/>
              <a:ext cx="0" cy="5237748"/>
            </a:xfrm>
            <a:prstGeom prst="line">
              <a:avLst/>
            </a:prstGeom>
            <a:grpFill/>
            <a:ln w="28575">
              <a:solidFill>
                <a:srgbClr val="1B57A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1634991" y="1041306"/>
              <a:ext cx="0" cy="3482298"/>
            </a:xfrm>
            <a:prstGeom prst="line">
              <a:avLst/>
            </a:prstGeom>
            <a:grpFill/>
            <a:ln w="28575">
              <a:solidFill>
                <a:srgbClr val="1B57AF"/>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H="1">
              <a:off x="3560300" y="1041306"/>
              <a:ext cx="8074691" cy="13459"/>
            </a:xfrm>
            <a:prstGeom prst="line">
              <a:avLst/>
            </a:prstGeom>
            <a:grpFill/>
            <a:ln w="28575">
              <a:solidFill>
                <a:srgbClr val="1B57AF"/>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414052" y="1244055"/>
              <a:ext cx="11220939" cy="5048461"/>
              <a:chOff x="414052" y="1244055"/>
              <a:chExt cx="11220939" cy="5048461"/>
            </a:xfrm>
            <a:grpFill/>
          </p:grpSpPr>
          <p:cxnSp>
            <p:nvCxnSpPr>
              <p:cNvPr id="183" name="Google Shape;183;p17"/>
              <p:cNvCxnSpPr/>
              <p:nvPr/>
            </p:nvCxnSpPr>
            <p:spPr>
              <a:xfrm flipV="1">
                <a:off x="6615958" y="1893043"/>
                <a:ext cx="1003200" cy="3545400"/>
              </a:xfrm>
              <a:prstGeom prst="bentConnector2">
                <a:avLst/>
              </a:prstGeom>
              <a:grpFill/>
              <a:ln w="28575" cap="flat" cmpd="sng">
                <a:solidFill>
                  <a:srgbClr val="1B57AF"/>
                </a:solidFill>
                <a:prstDash val="solid"/>
                <a:round/>
                <a:headEnd type="none" w="med" len="med"/>
                <a:tailEnd type="none" w="med" len="med"/>
              </a:ln>
            </p:spPr>
          </p:cxnSp>
          <p:sp>
            <p:nvSpPr>
              <p:cNvPr id="176" name="Google Shape;176;p17"/>
              <p:cNvSpPr txBox="1"/>
              <p:nvPr/>
            </p:nvSpPr>
            <p:spPr>
              <a:xfrm>
                <a:off x="3922395" y="1244055"/>
                <a:ext cx="2766300" cy="1306200"/>
              </a:xfrm>
              <a:prstGeom prst="rect">
                <a:avLst/>
              </a:prstGeom>
              <a:solidFill>
                <a:srgbClr val="1B57AF"/>
              </a:solidFill>
              <a:ln w="28575"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2300" dirty="0" smtClean="0">
                    <a:solidFill>
                      <a:schemeClr val="bg1"/>
                    </a:solidFill>
                    <a:latin typeface="Century Gothic"/>
                    <a:ea typeface="Century Gothic"/>
                    <a:cs typeface="Century Gothic"/>
                    <a:sym typeface="Century Gothic"/>
                  </a:rPr>
                  <a:t>Landsat </a:t>
                </a:r>
                <a:r>
                  <a:rPr lang="en-US" sz="2300" dirty="0">
                    <a:solidFill>
                      <a:schemeClr val="bg1"/>
                    </a:solidFill>
                    <a:latin typeface="Century Gothic"/>
                    <a:ea typeface="Century Gothic"/>
                    <a:cs typeface="Century Gothic"/>
                    <a:sym typeface="Century Gothic"/>
                  </a:rPr>
                  <a:t>5 TM</a:t>
                </a:r>
                <a:endParaRPr sz="2300" dirty="0">
                  <a:solidFill>
                    <a:schemeClr val="bg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US" sz="2300" dirty="0">
                    <a:solidFill>
                      <a:schemeClr val="bg1"/>
                    </a:solidFill>
                    <a:latin typeface="Century Gothic"/>
                    <a:ea typeface="Century Gothic"/>
                    <a:cs typeface="Century Gothic"/>
                    <a:sym typeface="Century Gothic"/>
                  </a:rPr>
                  <a:t>Landsat 7 ETM+</a:t>
                </a:r>
                <a:endParaRPr sz="2300" dirty="0">
                  <a:solidFill>
                    <a:schemeClr val="bg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US" sz="2300" dirty="0">
                    <a:solidFill>
                      <a:schemeClr val="bg1"/>
                    </a:solidFill>
                    <a:latin typeface="Century Gothic"/>
                    <a:ea typeface="Century Gothic"/>
                    <a:cs typeface="Century Gothic"/>
                    <a:sym typeface="Century Gothic"/>
                  </a:rPr>
                  <a:t>Landsat 8 </a:t>
                </a:r>
                <a:r>
                  <a:rPr lang="en-US" sz="2300" dirty="0" smtClean="0">
                    <a:solidFill>
                      <a:schemeClr val="bg1"/>
                    </a:solidFill>
                    <a:latin typeface="Century Gothic"/>
                    <a:ea typeface="Century Gothic"/>
                    <a:cs typeface="Century Gothic"/>
                    <a:sym typeface="Century Gothic"/>
                  </a:rPr>
                  <a:t>OLI</a:t>
                </a:r>
                <a:endParaRPr sz="2300" dirty="0">
                  <a:solidFill>
                    <a:schemeClr val="bg1"/>
                  </a:solidFill>
                  <a:latin typeface="Century Gothic"/>
                  <a:ea typeface="Century Gothic"/>
                  <a:cs typeface="Century Gothic"/>
                  <a:sym typeface="Century Gothic"/>
                </a:endParaRPr>
              </a:p>
            </p:txBody>
          </p:sp>
          <p:sp>
            <p:nvSpPr>
              <p:cNvPr id="177" name="Google Shape;177;p17"/>
              <p:cNvSpPr txBox="1"/>
              <p:nvPr/>
            </p:nvSpPr>
            <p:spPr>
              <a:xfrm>
                <a:off x="3922395" y="3014705"/>
                <a:ext cx="2766300" cy="1306200"/>
              </a:xfrm>
              <a:prstGeom prst="rect">
                <a:avLst/>
              </a:prstGeom>
              <a:solidFill>
                <a:srgbClr val="1B57AF"/>
              </a:solidFill>
              <a:ln w="28575"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dirty="0" smtClean="0">
                    <a:solidFill>
                      <a:schemeClr val="bg1"/>
                    </a:solidFill>
                    <a:latin typeface="Century Gothic"/>
                    <a:ea typeface="Century Gothic"/>
                    <a:cs typeface="Century Gothic"/>
                    <a:sym typeface="Century Gothic"/>
                  </a:rPr>
                  <a:t>Cloud </a:t>
                </a:r>
                <a:endParaRPr sz="2300" dirty="0" smtClean="0">
                  <a:solidFill>
                    <a:schemeClr val="bg1"/>
                  </a:solidFill>
                  <a:latin typeface="Century Gothic"/>
                  <a:ea typeface="Century Gothic"/>
                  <a:cs typeface="Century Gothic"/>
                  <a:sym typeface="Century Gothic"/>
                </a:endParaRPr>
              </a:p>
              <a:p>
                <a:pPr marL="0" lvl="0" indent="0" algn="ctr" rtl="0">
                  <a:spcBef>
                    <a:spcPts val="0"/>
                  </a:spcBef>
                  <a:spcAft>
                    <a:spcPts val="0"/>
                  </a:spcAft>
                  <a:buNone/>
                </a:pPr>
                <a:r>
                  <a:rPr lang="en-US" sz="2300" dirty="0" smtClean="0">
                    <a:solidFill>
                      <a:schemeClr val="bg1"/>
                    </a:solidFill>
                    <a:latin typeface="Century Gothic"/>
                    <a:ea typeface="Century Gothic"/>
                    <a:cs typeface="Century Gothic"/>
                    <a:sym typeface="Century Gothic"/>
                  </a:rPr>
                  <a:t>Masking</a:t>
                </a:r>
                <a:endParaRPr sz="2300" dirty="0" smtClean="0">
                  <a:solidFill>
                    <a:schemeClr val="bg1"/>
                  </a:solidFill>
                  <a:latin typeface="Century Gothic"/>
                  <a:ea typeface="Century Gothic"/>
                  <a:cs typeface="Century Gothic"/>
                  <a:sym typeface="Century Gothic"/>
                </a:endParaRPr>
              </a:p>
            </p:txBody>
          </p:sp>
          <p:sp>
            <p:nvSpPr>
              <p:cNvPr id="178" name="Google Shape;178;p17"/>
              <p:cNvSpPr txBox="1"/>
              <p:nvPr/>
            </p:nvSpPr>
            <p:spPr>
              <a:xfrm>
                <a:off x="3922395" y="4785343"/>
                <a:ext cx="2766300" cy="1306200"/>
              </a:xfrm>
              <a:prstGeom prst="rect">
                <a:avLst/>
              </a:prstGeom>
              <a:solidFill>
                <a:srgbClr val="1B57AF"/>
              </a:solidFill>
              <a:ln w="28575"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dirty="0">
                    <a:solidFill>
                      <a:schemeClr val="bg1"/>
                    </a:solidFill>
                    <a:latin typeface="Century Gothic"/>
                    <a:ea typeface="Century Gothic"/>
                    <a:cs typeface="Century Gothic"/>
                    <a:sym typeface="Century Gothic"/>
                  </a:rPr>
                  <a:t>Water Indices</a:t>
                </a:r>
                <a:endParaRPr sz="2300" dirty="0">
                  <a:solidFill>
                    <a:schemeClr val="bg1"/>
                  </a:solidFill>
                  <a:latin typeface="Century Gothic"/>
                  <a:ea typeface="Century Gothic"/>
                  <a:cs typeface="Century Gothic"/>
                  <a:sym typeface="Century Gothic"/>
                </a:endParaRPr>
              </a:p>
              <a:p>
                <a:pPr marL="0" lvl="0" indent="0" algn="ctr" rtl="0">
                  <a:spcBef>
                    <a:spcPts val="0"/>
                  </a:spcBef>
                  <a:spcAft>
                    <a:spcPts val="0"/>
                  </a:spcAft>
                  <a:buNone/>
                </a:pPr>
                <a:r>
                  <a:rPr lang="en-US" sz="2300" dirty="0">
                    <a:solidFill>
                      <a:schemeClr val="bg1"/>
                    </a:solidFill>
                    <a:latin typeface="Century Gothic"/>
                    <a:ea typeface="Century Gothic"/>
                    <a:cs typeface="Century Gothic"/>
                    <a:sym typeface="Century Gothic"/>
                  </a:rPr>
                  <a:t>(NDWI and MNDWI) </a:t>
                </a:r>
                <a:endParaRPr sz="2300" dirty="0">
                  <a:solidFill>
                    <a:schemeClr val="bg1"/>
                  </a:solidFill>
                  <a:latin typeface="Century Gothic"/>
                  <a:ea typeface="Century Gothic"/>
                  <a:cs typeface="Century Gothic"/>
                  <a:sym typeface="Century Gothic"/>
                </a:endParaRPr>
              </a:p>
            </p:txBody>
          </p:sp>
          <p:sp>
            <p:nvSpPr>
              <p:cNvPr id="179" name="Google Shape;179;p17"/>
              <p:cNvSpPr txBox="1"/>
              <p:nvPr/>
            </p:nvSpPr>
            <p:spPr>
              <a:xfrm>
                <a:off x="8530481" y="1244055"/>
                <a:ext cx="2766300" cy="1306200"/>
              </a:xfrm>
              <a:prstGeom prst="rect">
                <a:avLst/>
              </a:prstGeom>
              <a:solidFill>
                <a:srgbClr val="1B57AF"/>
              </a:solidFill>
              <a:ln w="28575"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dirty="0">
                    <a:solidFill>
                      <a:schemeClr val="bg1"/>
                    </a:solidFill>
                    <a:latin typeface="Century Gothic"/>
                    <a:ea typeface="Century Gothic"/>
                    <a:cs typeface="Century Gothic"/>
                    <a:sym typeface="Century Gothic"/>
                  </a:rPr>
                  <a:t>Average Yearly </a:t>
                </a:r>
                <a:endParaRPr sz="2300" dirty="0">
                  <a:solidFill>
                    <a:schemeClr val="bg1"/>
                  </a:solidFill>
                  <a:latin typeface="Century Gothic"/>
                  <a:ea typeface="Century Gothic"/>
                  <a:cs typeface="Century Gothic"/>
                  <a:sym typeface="Century Gothic"/>
                </a:endParaRPr>
              </a:p>
              <a:p>
                <a:pPr marL="0" lvl="0" indent="0" algn="ctr" rtl="0">
                  <a:spcBef>
                    <a:spcPts val="0"/>
                  </a:spcBef>
                  <a:spcAft>
                    <a:spcPts val="0"/>
                  </a:spcAft>
                  <a:buNone/>
                </a:pPr>
                <a:r>
                  <a:rPr lang="en-US" sz="2300" dirty="0">
                    <a:solidFill>
                      <a:schemeClr val="bg1"/>
                    </a:solidFill>
                    <a:latin typeface="Century Gothic"/>
                    <a:ea typeface="Century Gothic"/>
                    <a:cs typeface="Century Gothic"/>
                    <a:sym typeface="Century Gothic"/>
                  </a:rPr>
                  <a:t>Coastline Binary </a:t>
                </a:r>
                <a:r>
                  <a:rPr lang="en-US" sz="2300" dirty="0" smtClean="0">
                    <a:solidFill>
                      <a:schemeClr val="bg1"/>
                    </a:solidFill>
                    <a:latin typeface="Century Gothic"/>
                    <a:ea typeface="Century Gothic"/>
                    <a:cs typeface="Century Gothic"/>
                    <a:sym typeface="Century Gothic"/>
                  </a:rPr>
                  <a:t>Classification</a:t>
                </a:r>
                <a:endParaRPr sz="2300" dirty="0">
                  <a:solidFill>
                    <a:schemeClr val="bg1"/>
                  </a:solidFill>
                  <a:latin typeface="Century Gothic"/>
                  <a:ea typeface="Century Gothic"/>
                  <a:cs typeface="Century Gothic"/>
                  <a:sym typeface="Century Gothic"/>
                </a:endParaRPr>
              </a:p>
            </p:txBody>
          </p:sp>
          <p:sp>
            <p:nvSpPr>
              <p:cNvPr id="180" name="Google Shape;180;p17"/>
              <p:cNvSpPr txBox="1"/>
              <p:nvPr/>
            </p:nvSpPr>
            <p:spPr>
              <a:xfrm>
                <a:off x="8530481" y="4785343"/>
                <a:ext cx="2766300" cy="1306200"/>
              </a:xfrm>
              <a:prstGeom prst="rect">
                <a:avLst/>
              </a:prstGeom>
              <a:solidFill>
                <a:schemeClr val="accent5">
                  <a:lumMod val="60000"/>
                  <a:lumOff val="40000"/>
                </a:schemeClr>
              </a:solidFill>
              <a:ln w="28575" cap="flat" cmpd="sng">
                <a:solidFill>
                  <a:srgbClr val="1B57A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dirty="0">
                    <a:solidFill>
                      <a:schemeClr val="bg1"/>
                    </a:solidFill>
                    <a:latin typeface="Century Gothic"/>
                    <a:ea typeface="Century Gothic"/>
                    <a:cs typeface="Century Gothic"/>
                    <a:sym typeface="Century Gothic"/>
                  </a:rPr>
                  <a:t>Annual and Five-Year Difference </a:t>
                </a:r>
                <a:r>
                  <a:rPr lang="en-US" sz="2300" dirty="0" err="1" smtClean="0">
                    <a:solidFill>
                      <a:schemeClr val="bg1"/>
                    </a:solidFill>
                    <a:latin typeface="Century Gothic"/>
                    <a:ea typeface="Century Gothic"/>
                    <a:cs typeface="Century Gothic"/>
                    <a:sym typeface="Century Gothic"/>
                  </a:rPr>
                  <a:t>Rasters</a:t>
                </a:r>
                <a:endParaRPr sz="2300" dirty="0">
                  <a:solidFill>
                    <a:schemeClr val="bg1"/>
                  </a:solidFill>
                  <a:latin typeface="Century Gothic"/>
                  <a:ea typeface="Century Gothic"/>
                  <a:cs typeface="Century Gothic"/>
                  <a:sym typeface="Century Gothic"/>
                </a:endParaRPr>
              </a:p>
            </p:txBody>
          </p:sp>
          <p:sp>
            <p:nvSpPr>
              <p:cNvPr id="181" name="Google Shape;181;p17"/>
              <p:cNvSpPr txBox="1"/>
              <p:nvPr/>
            </p:nvSpPr>
            <p:spPr>
              <a:xfrm>
                <a:off x="8530481" y="3014705"/>
                <a:ext cx="2766300" cy="1306200"/>
              </a:xfrm>
              <a:prstGeom prst="rect">
                <a:avLst/>
              </a:prstGeom>
              <a:solidFill>
                <a:srgbClr val="1B57AF"/>
              </a:solidFill>
              <a:ln w="28575"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dirty="0">
                    <a:solidFill>
                      <a:schemeClr val="bg1"/>
                    </a:solidFill>
                    <a:latin typeface="Century Gothic"/>
                    <a:ea typeface="Century Gothic"/>
                    <a:cs typeface="Century Gothic"/>
                    <a:sym typeface="Century Gothic"/>
                  </a:rPr>
                  <a:t>Parse by Year</a:t>
                </a:r>
                <a:endParaRPr sz="2300" dirty="0">
                  <a:solidFill>
                    <a:schemeClr val="bg1"/>
                  </a:solidFill>
                  <a:latin typeface="Century Gothic"/>
                  <a:ea typeface="Century Gothic"/>
                  <a:cs typeface="Century Gothic"/>
                  <a:sym typeface="Century Gothic"/>
                </a:endParaRPr>
              </a:p>
              <a:p>
                <a:pPr marL="0" lvl="0" indent="0" algn="ctr" rtl="0">
                  <a:spcBef>
                    <a:spcPts val="0"/>
                  </a:spcBef>
                  <a:spcAft>
                    <a:spcPts val="0"/>
                  </a:spcAft>
                  <a:buNone/>
                </a:pPr>
                <a:r>
                  <a:rPr lang="en-US" sz="2300" dirty="0">
                    <a:solidFill>
                      <a:schemeClr val="bg1"/>
                    </a:solidFill>
                    <a:latin typeface="Century Gothic"/>
                    <a:ea typeface="Century Gothic"/>
                    <a:cs typeface="Century Gothic"/>
                    <a:sym typeface="Century Gothic"/>
                  </a:rPr>
                  <a:t>(1988-2018)</a:t>
                </a:r>
                <a:r>
                  <a:rPr lang="en-US" sz="2400" dirty="0">
                    <a:solidFill>
                      <a:schemeClr val="bg1"/>
                    </a:solidFill>
                    <a:latin typeface="Century Gothic"/>
                    <a:ea typeface="Century Gothic"/>
                    <a:cs typeface="Century Gothic"/>
                    <a:sym typeface="Century Gothic"/>
                  </a:rPr>
                  <a:t> </a:t>
                </a:r>
                <a:endParaRPr sz="2400" dirty="0">
                  <a:solidFill>
                    <a:schemeClr val="bg1"/>
                  </a:solidFill>
                  <a:latin typeface="Century Gothic"/>
                  <a:ea typeface="Century Gothic"/>
                  <a:cs typeface="Century Gothic"/>
                  <a:sym typeface="Century Gothic"/>
                </a:endParaRPr>
              </a:p>
            </p:txBody>
          </p:sp>
          <p:cxnSp>
            <p:nvCxnSpPr>
              <p:cNvPr id="182" name="Google Shape;182;p17"/>
              <p:cNvCxnSpPr>
                <a:stCxn id="179" idx="1"/>
              </p:cNvCxnSpPr>
              <p:nvPr/>
            </p:nvCxnSpPr>
            <p:spPr>
              <a:xfrm flipH="1" flipV="1">
                <a:off x="7619158" y="1893043"/>
                <a:ext cx="911323" cy="4112"/>
              </a:xfrm>
              <a:prstGeom prst="straightConnector1">
                <a:avLst/>
              </a:prstGeom>
              <a:grpFill/>
              <a:ln w="28575" cap="flat" cmpd="sng">
                <a:solidFill>
                  <a:srgbClr val="1B57AF"/>
                </a:solidFill>
                <a:prstDash val="solid"/>
                <a:round/>
                <a:headEnd type="none" w="med" len="med"/>
                <a:tailEnd type="none" w="med" len="med"/>
              </a:ln>
            </p:spPr>
          </p:cxnSp>
          <p:cxnSp>
            <p:nvCxnSpPr>
              <p:cNvPr id="14" name="Straight Connector 13"/>
              <p:cNvCxnSpPr/>
              <p:nvPr/>
            </p:nvCxnSpPr>
            <p:spPr>
              <a:xfrm>
                <a:off x="3560297" y="6292513"/>
                <a:ext cx="4438810" cy="0"/>
              </a:xfrm>
              <a:prstGeom prst="line">
                <a:avLst/>
              </a:prstGeom>
              <a:grpFill/>
              <a:ln w="28575">
                <a:solidFill>
                  <a:srgbClr val="1B57AF"/>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7999107" y="6292516"/>
                <a:ext cx="3635884" cy="0"/>
              </a:xfrm>
              <a:prstGeom prst="line">
                <a:avLst/>
              </a:prstGeom>
              <a:grpFill/>
              <a:ln w="28575">
                <a:solidFill>
                  <a:srgbClr val="1B57AF"/>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1634991" y="4523607"/>
                <a:ext cx="0" cy="1768909"/>
              </a:xfrm>
              <a:prstGeom prst="line">
                <a:avLst/>
              </a:prstGeom>
              <a:grpFill/>
              <a:ln w="28575">
                <a:solidFill>
                  <a:srgbClr val="1B57AF"/>
                </a:solidFill>
              </a:ln>
            </p:spPr>
            <p:style>
              <a:lnRef idx="1">
                <a:schemeClr val="accent1"/>
              </a:lnRef>
              <a:fillRef idx="0">
                <a:schemeClr val="accent1"/>
              </a:fillRef>
              <a:effectRef idx="0">
                <a:schemeClr val="accent1"/>
              </a:effectRef>
              <a:fontRef idx="minor">
                <a:schemeClr val="tx1"/>
              </a:fontRef>
            </p:style>
          </p:cxnSp>
          <p:sp>
            <p:nvSpPr>
              <p:cNvPr id="26" name="Google Shape;176;p17"/>
              <p:cNvSpPr txBox="1"/>
              <p:nvPr/>
            </p:nvSpPr>
            <p:spPr>
              <a:xfrm>
                <a:off x="414052" y="1254460"/>
                <a:ext cx="2766300" cy="1306200"/>
              </a:xfrm>
              <a:prstGeom prst="rect">
                <a:avLst/>
              </a:prstGeom>
              <a:solidFill>
                <a:srgbClr val="1B57AF"/>
              </a:solidFill>
              <a:ln w="28575"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smtClean="0">
                    <a:solidFill>
                      <a:schemeClr val="bg1"/>
                    </a:solidFill>
                    <a:latin typeface="Century Gothic"/>
                    <a:ea typeface="Century Gothic"/>
                    <a:cs typeface="Century Gothic"/>
                    <a:sym typeface="Century Gothic"/>
                  </a:rPr>
                  <a:t>Google Earth Engine</a:t>
                </a:r>
                <a:endParaRPr sz="2400" dirty="0">
                  <a:solidFill>
                    <a:schemeClr val="bg1"/>
                  </a:solidFill>
                  <a:latin typeface="Century Gothic"/>
                  <a:ea typeface="Century Gothic"/>
                  <a:cs typeface="Century Gothic"/>
                  <a:sym typeface="Century Gothic"/>
                </a:endParaRPr>
              </a:p>
            </p:txBody>
          </p:sp>
          <p:sp>
            <p:nvSpPr>
              <p:cNvPr id="29" name="Google Shape;180;p17"/>
              <p:cNvSpPr txBox="1"/>
              <p:nvPr/>
            </p:nvSpPr>
            <p:spPr>
              <a:xfrm>
                <a:off x="414052" y="3020539"/>
                <a:ext cx="2766300" cy="1306200"/>
              </a:xfrm>
              <a:prstGeom prst="rect">
                <a:avLst/>
              </a:prstGeom>
              <a:solidFill>
                <a:schemeClr val="accent5">
                  <a:lumMod val="60000"/>
                  <a:lumOff val="40000"/>
                </a:schemeClr>
              </a:solidFill>
              <a:ln w="28575" cap="flat" cmpd="sng">
                <a:solidFill>
                  <a:srgbClr val="1B57A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dirty="0" smtClean="0">
                    <a:solidFill>
                      <a:schemeClr val="bg1"/>
                    </a:solidFill>
                    <a:latin typeface="Century Gothic"/>
                    <a:ea typeface="Century Gothic"/>
                    <a:cs typeface="Century Gothic"/>
                    <a:sym typeface="Century Gothic"/>
                  </a:rPr>
                  <a:t>ESRI ArcMap 10.5</a:t>
                </a:r>
                <a:endParaRPr sz="2300" dirty="0">
                  <a:solidFill>
                    <a:schemeClr val="bg1"/>
                  </a:solidFill>
                  <a:latin typeface="Century Gothic"/>
                  <a:ea typeface="Century Gothic"/>
                  <a:cs typeface="Century Gothic"/>
                  <a:sym typeface="Century Gothic"/>
                </a:endParaRPr>
              </a:p>
            </p:txBody>
          </p:sp>
        </p:grpSp>
      </p:grpSp>
      <p:cxnSp>
        <p:nvCxnSpPr>
          <p:cNvPr id="32" name="Straight Arrow Connector 31"/>
          <p:cNvCxnSpPr/>
          <p:nvPr/>
        </p:nvCxnSpPr>
        <p:spPr>
          <a:xfrm>
            <a:off x="8109410" y="2038186"/>
            <a:ext cx="511622" cy="10516"/>
          </a:xfrm>
          <a:prstGeom prst="straightConnector1">
            <a:avLst/>
          </a:prstGeom>
          <a:ln w="28575">
            <a:solidFill>
              <a:srgbClr val="1B57AF"/>
            </a:solidFill>
            <a:tailEnd type="triangle"/>
          </a:ln>
        </p:spPr>
        <p:style>
          <a:lnRef idx="1">
            <a:schemeClr val="accent1"/>
          </a:lnRef>
          <a:fillRef idx="0">
            <a:schemeClr val="accent1"/>
          </a:fillRef>
          <a:effectRef idx="0">
            <a:schemeClr val="accent1"/>
          </a:effectRef>
          <a:fontRef idx="minor">
            <a:schemeClr val="tx1"/>
          </a:fontRef>
        </p:style>
      </p:cxnSp>
      <p:sp>
        <p:nvSpPr>
          <p:cNvPr id="7" name="Down Arrow 6"/>
          <p:cNvSpPr/>
          <p:nvPr/>
        </p:nvSpPr>
        <p:spPr>
          <a:xfrm>
            <a:off x="5187053" y="2705803"/>
            <a:ext cx="379946" cy="454033"/>
          </a:xfrm>
          <a:prstGeom prst="downArrow">
            <a:avLst/>
          </a:prstGeom>
          <a:solidFill>
            <a:srgbClr val="1B57AF"/>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wn Arrow 32"/>
          <p:cNvSpPr/>
          <p:nvPr/>
        </p:nvSpPr>
        <p:spPr>
          <a:xfrm>
            <a:off x="5166360" y="4476415"/>
            <a:ext cx="379946" cy="454033"/>
          </a:xfrm>
          <a:prstGeom prst="downArrow">
            <a:avLst/>
          </a:prstGeom>
          <a:solidFill>
            <a:srgbClr val="1B57AF"/>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wn Arrow 33"/>
          <p:cNvSpPr/>
          <p:nvPr/>
        </p:nvSpPr>
        <p:spPr>
          <a:xfrm>
            <a:off x="9795139" y="2711011"/>
            <a:ext cx="379946" cy="454033"/>
          </a:xfrm>
          <a:prstGeom prst="downArrow">
            <a:avLst/>
          </a:prstGeom>
          <a:solidFill>
            <a:srgbClr val="1B57AF"/>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wn Arrow 34"/>
          <p:cNvSpPr/>
          <p:nvPr/>
        </p:nvSpPr>
        <p:spPr>
          <a:xfrm>
            <a:off x="9815836" y="4485130"/>
            <a:ext cx="379946" cy="429756"/>
          </a:xfrm>
          <a:prstGeom prst="downArrow">
            <a:avLst/>
          </a:prstGeom>
          <a:solidFill>
            <a:srgbClr val="1B57AF"/>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50753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0"/>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800"/>
              <a:buNone/>
            </a:pPr>
            <a:r>
              <a:rPr lang="en-US" dirty="0" smtClean="0"/>
              <a:t>Coastal Evolution</a:t>
            </a:r>
            <a:endParaRPr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349" y="1310329"/>
            <a:ext cx="4773001" cy="4736592"/>
          </a:xfrm>
          <a:prstGeom prst="rect">
            <a:avLst/>
          </a:prstGeom>
          <a:ln w="38100">
            <a:solidFill>
              <a:schemeClr val="tx1">
                <a:lumMod val="75000"/>
                <a:lumOff val="25000"/>
              </a:schemeClr>
            </a:solidFill>
          </a:ln>
        </p:spPr>
      </p:pic>
      <p:sp>
        <p:nvSpPr>
          <p:cNvPr id="6" name="TextBox 5"/>
          <p:cNvSpPr txBox="1"/>
          <p:nvPr/>
        </p:nvSpPr>
        <p:spPr>
          <a:xfrm>
            <a:off x="4332171" y="1332777"/>
            <a:ext cx="1320995" cy="369332"/>
          </a:xfrm>
          <a:prstGeom prst="rect">
            <a:avLst/>
          </a:prstGeom>
          <a:solidFill>
            <a:schemeClr val="bg1"/>
          </a:solidFill>
          <a:ln>
            <a:solidFill>
              <a:sysClr val="windowText" lastClr="000000"/>
            </a:solidFill>
          </a:ln>
        </p:spPr>
        <p:txBody>
          <a:bodyPr wrap="square" numCol="1" spcCol="640080" rtlCol="0">
            <a:spAutoFit/>
          </a:bodyPr>
          <a:lstStyle/>
          <a:p>
            <a:pPr marL="0" marR="0" lvl="0" indent="0" algn="ctr" defTabSz="3072384" eaLnBrk="1" fontAlgn="auto" latinLnBrk="0" hangingPunct="1">
              <a:lnSpc>
                <a:spcPct val="100000"/>
              </a:lnSpc>
              <a:spcBef>
                <a:spcPts val="0"/>
              </a:spcBef>
              <a:spcAft>
                <a:spcPts val="0"/>
              </a:spcAft>
              <a:buClrTx/>
              <a:buSzTx/>
              <a:buFontTx/>
              <a:buNone/>
              <a:tabLst/>
              <a:defRPr/>
            </a:pPr>
            <a:r>
              <a:rPr lang="en-US" sz="1800" kern="1200" dirty="0">
                <a:solidFill>
                  <a:prstClr val="black">
                    <a:lumMod val="75000"/>
                    <a:lumOff val="25000"/>
                  </a:prstClr>
                </a:solidFill>
                <a:latin typeface="Century Gothic" panose="020B0502020202020204" pitchFamily="34" charset="0"/>
                <a:ea typeface="+mn-ea"/>
                <a:cs typeface="+mn-cs"/>
              </a:rPr>
              <a:t>n</a:t>
            </a:r>
            <a:r>
              <a:rPr lang="en-US" sz="1800" kern="1200" baseline="-25000" dirty="0" smtClean="0">
                <a:solidFill>
                  <a:prstClr val="black">
                    <a:lumMod val="75000"/>
                    <a:lumOff val="25000"/>
                  </a:prstClr>
                </a:solidFill>
                <a:latin typeface="Century Gothic" panose="020B0502020202020204" pitchFamily="34" charset="0"/>
                <a:ea typeface="+mn-ea"/>
                <a:cs typeface="+mn-cs"/>
              </a:rPr>
              <a:t>2013 </a:t>
            </a: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rPr>
              <a:t>= 90 </a:t>
            </a:r>
          </a:p>
        </p:txBody>
      </p:sp>
      <p:sp>
        <p:nvSpPr>
          <p:cNvPr id="8" name="Rectangle 7"/>
          <p:cNvSpPr/>
          <p:nvPr/>
        </p:nvSpPr>
        <p:spPr>
          <a:xfrm>
            <a:off x="3916910" y="4477829"/>
            <a:ext cx="1729444" cy="1546788"/>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1200" cap="none" spc="0" normalizeH="0" baseline="0" noProof="0" smtClean="0">
              <a:ln>
                <a:noFill/>
              </a:ln>
              <a:solidFill>
                <a:prstClr val="white"/>
              </a:solidFill>
              <a:effectLst/>
              <a:uLnTx/>
              <a:uFillTx/>
              <a:latin typeface="Garamond"/>
              <a:ea typeface="+mn-ea"/>
              <a:cs typeface="+mn-cs"/>
            </a:endParaRPr>
          </a:p>
        </p:txBody>
      </p:sp>
      <p:pic>
        <p:nvPicPr>
          <p:cNvPr id="9" name="Picture 8"/>
          <p:cNvPicPr/>
          <p:nvPr/>
        </p:nvPicPr>
        <p:blipFill>
          <a:blip r:embed="rId4" cstate="print">
            <a:extLst>
              <a:ext uri="{28A0092B-C50C-407E-A947-70E740481C1C}">
                <a14:useLocalDpi xmlns:a14="http://schemas.microsoft.com/office/drawing/2010/main" val="0"/>
              </a:ext>
            </a:extLst>
          </a:blip>
          <a:stretch>
            <a:fillRect/>
          </a:stretch>
        </p:blipFill>
        <p:spPr>
          <a:xfrm>
            <a:off x="4048905" y="4779957"/>
            <a:ext cx="397569" cy="1026884"/>
          </a:xfrm>
          <a:prstGeom prst="rect">
            <a:avLst/>
          </a:prstGeom>
        </p:spPr>
      </p:pic>
      <p:sp>
        <p:nvSpPr>
          <p:cNvPr id="10" name="Text Box 2"/>
          <p:cNvSpPr txBox="1">
            <a:spLocks noChangeArrowheads="1"/>
          </p:cNvSpPr>
          <p:nvPr/>
        </p:nvSpPr>
        <p:spPr bwMode="auto">
          <a:xfrm>
            <a:off x="4501066" y="4609797"/>
            <a:ext cx="1104343" cy="340319"/>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defTabSz="3072384">
              <a:lnSpc>
                <a:spcPct val="107000"/>
              </a:lnSpc>
              <a:spcAft>
                <a:spcPts val="800"/>
              </a:spcAft>
              <a:buClrTx/>
              <a:buFontTx/>
              <a:buNone/>
            </a:pPr>
            <a:r>
              <a:rPr lang="en-US" sz="1600" kern="1200" dirty="0">
                <a:solidFill>
                  <a:srgbClr val="404040"/>
                </a:solidFill>
                <a:latin typeface="Century Gothic" panose="020B0502020202020204" pitchFamily="34" charset="0"/>
                <a:ea typeface="Calibri" panose="020F0502020204030204" pitchFamily="34" charset="0"/>
                <a:cs typeface="Times New Roman" panose="02020603050405020304" pitchFamily="18" charset="0"/>
              </a:rPr>
              <a:t>1 (</a:t>
            </a:r>
            <a:r>
              <a:rPr lang="en-US" sz="1600" kern="1200" dirty="0" smtClean="0">
                <a:solidFill>
                  <a:srgbClr val="404040"/>
                </a:solidFill>
                <a:latin typeface="Century Gothic" panose="020B0502020202020204" pitchFamily="34" charset="0"/>
                <a:ea typeface="Calibri" panose="020F0502020204030204" pitchFamily="34" charset="0"/>
                <a:cs typeface="Times New Roman" panose="02020603050405020304" pitchFamily="18" charset="0"/>
              </a:rPr>
              <a:t>Water)</a:t>
            </a:r>
            <a:endParaRPr lang="en-US" sz="1600" kern="1200" dirty="0">
              <a:solidFill>
                <a:prstClr val="black"/>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1" name="Text Box 2"/>
          <p:cNvSpPr txBox="1">
            <a:spLocks noChangeArrowheads="1"/>
          </p:cNvSpPr>
          <p:nvPr/>
        </p:nvSpPr>
        <p:spPr bwMode="auto">
          <a:xfrm>
            <a:off x="4501066" y="5626911"/>
            <a:ext cx="1042761" cy="327541"/>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defTabSz="3072384">
              <a:lnSpc>
                <a:spcPct val="107000"/>
              </a:lnSpc>
              <a:spcAft>
                <a:spcPts val="800"/>
              </a:spcAft>
              <a:buClrTx/>
              <a:buFontTx/>
              <a:buNone/>
            </a:pPr>
            <a:r>
              <a:rPr lang="en-US" sz="1600" kern="1200" dirty="0" smtClean="0">
                <a:solidFill>
                  <a:srgbClr val="404040"/>
                </a:solidFill>
                <a:latin typeface="Century Gothic" panose="020B0502020202020204" pitchFamily="34" charset="0"/>
                <a:ea typeface="Calibri" panose="020F0502020204030204" pitchFamily="34" charset="0"/>
                <a:cs typeface="Times New Roman" panose="02020603050405020304" pitchFamily="18" charset="0"/>
              </a:rPr>
              <a:t>0 (Land)</a:t>
            </a:r>
            <a:endParaRPr lang="en-US" sz="1600" kern="1200" dirty="0">
              <a:solidFill>
                <a:prstClr val="black"/>
              </a:solidFill>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6297" y="1330808"/>
            <a:ext cx="4739547" cy="4739547"/>
          </a:xfrm>
          <a:prstGeom prst="rect">
            <a:avLst/>
          </a:prstGeom>
          <a:ln w="38100">
            <a:solidFill>
              <a:schemeClr val="tx1">
                <a:lumMod val="75000"/>
                <a:lumOff val="25000"/>
              </a:schemeClr>
            </a:solidFill>
          </a:ln>
        </p:spPr>
      </p:pic>
      <p:sp>
        <p:nvSpPr>
          <p:cNvPr id="16" name="TextBox 15"/>
          <p:cNvSpPr txBox="1"/>
          <p:nvPr/>
        </p:nvSpPr>
        <p:spPr>
          <a:xfrm>
            <a:off x="9972926" y="1347548"/>
            <a:ext cx="1320995" cy="369332"/>
          </a:xfrm>
          <a:prstGeom prst="rect">
            <a:avLst/>
          </a:prstGeom>
          <a:solidFill>
            <a:schemeClr val="bg1"/>
          </a:solidFill>
          <a:ln>
            <a:solidFill>
              <a:sysClr val="windowText" lastClr="000000"/>
            </a:solidFill>
          </a:ln>
        </p:spPr>
        <p:txBody>
          <a:bodyPr wrap="square" numCol="1" spcCol="640080" rtlCol="0">
            <a:spAutoFit/>
          </a:bodyPr>
          <a:lstStyle/>
          <a:p>
            <a:pPr marL="0" marR="0" lvl="0" indent="0" algn="ctr" defTabSz="3072384" eaLnBrk="1" fontAlgn="auto" latinLnBrk="0" hangingPunct="1">
              <a:lnSpc>
                <a:spcPct val="100000"/>
              </a:lnSpc>
              <a:spcBef>
                <a:spcPts val="0"/>
              </a:spcBef>
              <a:spcAft>
                <a:spcPts val="0"/>
              </a:spcAft>
              <a:buClrTx/>
              <a:buSzTx/>
              <a:buFontTx/>
              <a:buNone/>
              <a:tabLst/>
              <a:defRPr/>
            </a:pPr>
            <a:r>
              <a:rPr lang="en-US" sz="1800" kern="1200" dirty="0">
                <a:solidFill>
                  <a:prstClr val="black">
                    <a:lumMod val="75000"/>
                    <a:lumOff val="25000"/>
                  </a:prstClr>
                </a:solidFill>
                <a:latin typeface="Century Gothic" panose="020B0502020202020204" pitchFamily="34" charset="0"/>
                <a:ea typeface="+mn-ea"/>
                <a:cs typeface="+mn-cs"/>
              </a:rPr>
              <a:t>n</a:t>
            </a:r>
            <a:r>
              <a:rPr lang="en-US" sz="1800" kern="1200" baseline="-25000" dirty="0" smtClean="0">
                <a:solidFill>
                  <a:prstClr val="black">
                    <a:lumMod val="75000"/>
                    <a:lumOff val="25000"/>
                  </a:prstClr>
                </a:solidFill>
                <a:latin typeface="Century Gothic" panose="020B0502020202020204" pitchFamily="34" charset="0"/>
                <a:ea typeface="+mn-ea"/>
                <a:cs typeface="+mn-cs"/>
              </a:rPr>
              <a:t>2017 </a:t>
            </a:r>
            <a:r>
              <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rPr>
              <a:t>= 117 </a:t>
            </a:r>
          </a:p>
        </p:txBody>
      </p:sp>
      <p:sp>
        <p:nvSpPr>
          <p:cNvPr id="18" name="Rectangle 17"/>
          <p:cNvSpPr/>
          <p:nvPr/>
        </p:nvSpPr>
        <p:spPr>
          <a:xfrm>
            <a:off x="9695152" y="4500133"/>
            <a:ext cx="1592114" cy="1546788"/>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1200" cap="none" spc="0" normalizeH="0" baseline="0" noProof="0" smtClean="0">
              <a:ln>
                <a:noFill/>
              </a:ln>
              <a:solidFill>
                <a:prstClr val="white"/>
              </a:solidFill>
              <a:effectLst/>
              <a:uLnTx/>
              <a:uFillTx/>
              <a:latin typeface="Garamond"/>
              <a:ea typeface="+mn-ea"/>
              <a:cs typeface="+mn-cs"/>
            </a:endParaRPr>
          </a:p>
        </p:txBody>
      </p:sp>
      <p:pic>
        <p:nvPicPr>
          <p:cNvPr id="19" name="Picture 18"/>
          <p:cNvPicPr/>
          <p:nvPr/>
        </p:nvPicPr>
        <p:blipFill>
          <a:blip r:embed="rId4" cstate="print">
            <a:extLst>
              <a:ext uri="{28A0092B-C50C-407E-A947-70E740481C1C}">
                <a14:useLocalDpi xmlns:a14="http://schemas.microsoft.com/office/drawing/2010/main" val="0"/>
              </a:ext>
            </a:extLst>
          </a:blip>
          <a:stretch>
            <a:fillRect/>
          </a:stretch>
        </p:blipFill>
        <p:spPr>
          <a:xfrm>
            <a:off x="9807797" y="4779957"/>
            <a:ext cx="365999" cy="1026884"/>
          </a:xfrm>
          <a:prstGeom prst="rect">
            <a:avLst/>
          </a:prstGeom>
        </p:spPr>
      </p:pic>
      <p:sp>
        <p:nvSpPr>
          <p:cNvPr id="20" name="Text Box 2"/>
          <p:cNvSpPr txBox="1">
            <a:spLocks noChangeArrowheads="1"/>
          </p:cNvSpPr>
          <p:nvPr/>
        </p:nvSpPr>
        <p:spPr bwMode="auto">
          <a:xfrm>
            <a:off x="10173797" y="4609797"/>
            <a:ext cx="1113470" cy="34032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defTabSz="3072384">
              <a:lnSpc>
                <a:spcPct val="107000"/>
              </a:lnSpc>
              <a:spcAft>
                <a:spcPts val="800"/>
              </a:spcAft>
              <a:buClrTx/>
              <a:buFontTx/>
              <a:buNone/>
            </a:pPr>
            <a:r>
              <a:rPr lang="en-US" sz="1600" kern="1200" dirty="0">
                <a:solidFill>
                  <a:srgbClr val="404040"/>
                </a:solidFill>
                <a:latin typeface="Century Gothic" panose="020B0502020202020204" pitchFamily="34" charset="0"/>
                <a:ea typeface="Calibri" panose="020F0502020204030204" pitchFamily="34" charset="0"/>
                <a:cs typeface="Times New Roman" panose="02020603050405020304" pitchFamily="18" charset="0"/>
              </a:rPr>
              <a:t>1 (</a:t>
            </a:r>
            <a:r>
              <a:rPr lang="en-US" sz="1600" kern="1200" dirty="0" smtClean="0">
                <a:solidFill>
                  <a:srgbClr val="404040"/>
                </a:solidFill>
                <a:latin typeface="Century Gothic" panose="020B0502020202020204" pitchFamily="34" charset="0"/>
                <a:ea typeface="Calibri" panose="020F0502020204030204" pitchFamily="34" charset="0"/>
                <a:cs typeface="Times New Roman" panose="02020603050405020304" pitchFamily="18" charset="0"/>
              </a:rPr>
              <a:t>Water)</a:t>
            </a:r>
            <a:endParaRPr lang="en-US" sz="1600" kern="1200" dirty="0">
              <a:solidFill>
                <a:prstClr val="black"/>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21" name="Text Box 2"/>
          <p:cNvSpPr txBox="1">
            <a:spLocks noChangeArrowheads="1"/>
          </p:cNvSpPr>
          <p:nvPr/>
        </p:nvSpPr>
        <p:spPr bwMode="auto">
          <a:xfrm>
            <a:off x="10173797" y="5626911"/>
            <a:ext cx="1086081" cy="340768"/>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defTabSz="3072384">
              <a:lnSpc>
                <a:spcPct val="107000"/>
              </a:lnSpc>
              <a:spcAft>
                <a:spcPts val="800"/>
              </a:spcAft>
              <a:buClrTx/>
              <a:buFontTx/>
              <a:buNone/>
            </a:pPr>
            <a:r>
              <a:rPr lang="en-US" sz="1600" kern="1200" dirty="0" smtClean="0">
                <a:solidFill>
                  <a:srgbClr val="404040"/>
                </a:solidFill>
                <a:latin typeface="Century Gothic" panose="020B0502020202020204" pitchFamily="34" charset="0"/>
                <a:ea typeface="Calibri" panose="020F0502020204030204" pitchFamily="34" charset="0"/>
                <a:cs typeface="Times New Roman" panose="02020603050405020304" pitchFamily="18" charset="0"/>
              </a:rPr>
              <a:t>0 (Land)</a:t>
            </a:r>
            <a:endParaRPr lang="en-US" sz="1600" kern="1200" dirty="0">
              <a:solidFill>
                <a:prstClr val="black"/>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23" name="TextBox 22"/>
          <p:cNvSpPr txBox="1"/>
          <p:nvPr/>
        </p:nvSpPr>
        <p:spPr>
          <a:xfrm>
            <a:off x="2322466" y="6140103"/>
            <a:ext cx="1815936" cy="461665"/>
          </a:xfrm>
          <a:prstGeom prst="rect">
            <a:avLst/>
          </a:prstGeom>
          <a:noFill/>
        </p:spPr>
        <p:txBody>
          <a:bodyPr wrap="square" rtlCol="0">
            <a:spAutoFit/>
          </a:bodyPr>
          <a:lstStyle/>
          <a:p>
            <a:pPr algn="ctr"/>
            <a:r>
              <a:rPr lang="en-US" sz="2400" dirty="0" smtClean="0">
                <a:solidFill>
                  <a:schemeClr val="tx1">
                    <a:lumMod val="75000"/>
                    <a:lumOff val="25000"/>
                  </a:schemeClr>
                </a:solidFill>
                <a:latin typeface="Century Gothic" panose="020B0502020202020204" pitchFamily="34" charset="0"/>
              </a:rPr>
              <a:t>2013</a:t>
            </a:r>
            <a:endParaRPr lang="en-US" sz="2400" dirty="0">
              <a:solidFill>
                <a:schemeClr val="tx1">
                  <a:lumMod val="75000"/>
                  <a:lumOff val="25000"/>
                </a:schemeClr>
              </a:solidFill>
              <a:latin typeface="Century Gothic" panose="020B0502020202020204" pitchFamily="34" charset="0"/>
            </a:endParaRPr>
          </a:p>
        </p:txBody>
      </p:sp>
      <p:sp>
        <p:nvSpPr>
          <p:cNvPr id="25" name="TextBox 24"/>
          <p:cNvSpPr txBox="1"/>
          <p:nvPr/>
        </p:nvSpPr>
        <p:spPr>
          <a:xfrm>
            <a:off x="8142701" y="6140103"/>
            <a:ext cx="1815936" cy="461665"/>
          </a:xfrm>
          <a:prstGeom prst="rect">
            <a:avLst/>
          </a:prstGeom>
          <a:noFill/>
        </p:spPr>
        <p:txBody>
          <a:bodyPr wrap="square" rtlCol="0">
            <a:spAutoFit/>
          </a:bodyPr>
          <a:lstStyle/>
          <a:p>
            <a:pPr algn="ctr"/>
            <a:r>
              <a:rPr lang="en-US" sz="2400" dirty="0" smtClean="0">
                <a:solidFill>
                  <a:schemeClr val="tx1">
                    <a:lumMod val="75000"/>
                    <a:lumOff val="25000"/>
                  </a:schemeClr>
                </a:solidFill>
                <a:latin typeface="Century Gothic" panose="020B0502020202020204" pitchFamily="34" charset="0"/>
              </a:rPr>
              <a:t>2017</a:t>
            </a:r>
            <a:endParaRPr lang="en-US" sz="2400" dirty="0">
              <a:solidFill>
                <a:schemeClr val="tx1">
                  <a:lumMod val="75000"/>
                  <a:lumOff val="25000"/>
                </a:schemeClr>
              </a:solidFill>
              <a:latin typeface="Century Gothic" panose="020B0502020202020204" pitchFamily="34" charset="0"/>
            </a:endParaRPr>
          </a:p>
        </p:txBody>
      </p:sp>
      <p:pic>
        <p:nvPicPr>
          <p:cNvPr id="36" name="Picture 3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914" b="94086" l="0" r="98605">
                        <a14:foregroundMark x1="8527" y1="27419" x2="8527" y2="27419"/>
                        <a14:foregroundMark x1="65581" y1="20430" x2="65581" y2="20430"/>
                        <a14:foregroundMark x1="71628" y1="79032" x2="71628" y2="79032"/>
                        <a14:foregroundMark x1="78915" y1="66129" x2="78915" y2="66129"/>
                        <a14:foregroundMark x1="90233" y1="69355" x2="90233" y2="69355"/>
                        <a14:foregroundMark x1="93333" y1="69892" x2="93333" y2="69892"/>
                        <a14:foregroundMark x1="79070" y1="50000" x2="79070" y2="50000"/>
                        <a14:foregroundMark x1="81705" y1="65591" x2="81705" y2="65591"/>
                        <a14:foregroundMark x1="76334" y1="80800" x2="76334" y2="80800"/>
                        <a14:backgroundMark x1="74942" y1="63200" x2="74942" y2="63200"/>
                      </a14:backgroundRemoval>
                    </a14:imgEffect>
                  </a14:imgLayer>
                </a14:imgProps>
              </a:ext>
              <a:ext uri="{28A0092B-C50C-407E-A947-70E740481C1C}">
                <a14:useLocalDpi xmlns:a14="http://schemas.microsoft.com/office/drawing/2010/main" val="0"/>
              </a:ext>
            </a:extLst>
          </a:blip>
          <a:srcRect l="4593" t="52015" r="35004"/>
          <a:stretch/>
        </p:blipFill>
        <p:spPr>
          <a:xfrm>
            <a:off x="6698045" y="5755969"/>
            <a:ext cx="1070497" cy="314386"/>
          </a:xfrm>
          <a:prstGeom prst="rect">
            <a:avLst/>
          </a:prstGeom>
          <a:noFill/>
        </p:spPr>
      </p:pic>
      <p:sp>
        <p:nvSpPr>
          <p:cNvPr id="37" name="TextBox 36"/>
          <p:cNvSpPr txBox="1"/>
          <p:nvPr/>
        </p:nvSpPr>
        <p:spPr>
          <a:xfrm>
            <a:off x="7764838" y="5672161"/>
            <a:ext cx="856731" cy="338554"/>
          </a:xfrm>
          <a:prstGeom prst="rect">
            <a:avLst/>
          </a:prstGeom>
          <a:noFill/>
        </p:spPr>
        <p:txBody>
          <a:bodyPr wrap="square" numCol="1" spcCol="640080" rtlCol="0">
            <a:spAutoFit/>
          </a:bodyPr>
          <a:lstStyle/>
          <a:p>
            <a:pPr algn="just"/>
            <a:r>
              <a:rPr lang="en-US" sz="1600" dirty="0" smtClean="0">
                <a:solidFill>
                  <a:schemeClr val="tx1"/>
                </a:solidFill>
                <a:latin typeface="Century Gothic" panose="020B0502020202020204" pitchFamily="34" charset="0"/>
              </a:rPr>
              <a:t>Miles</a:t>
            </a:r>
          </a:p>
        </p:txBody>
      </p:sp>
      <p:sp>
        <p:nvSpPr>
          <p:cNvPr id="39" name="TextBox 38"/>
          <p:cNvSpPr txBox="1"/>
          <p:nvPr/>
        </p:nvSpPr>
        <p:spPr>
          <a:xfrm>
            <a:off x="6578551" y="5512528"/>
            <a:ext cx="2189767" cy="338554"/>
          </a:xfrm>
          <a:prstGeom prst="rect">
            <a:avLst/>
          </a:prstGeom>
          <a:noFill/>
        </p:spPr>
        <p:txBody>
          <a:bodyPr wrap="square" rtlCol="0">
            <a:spAutoFit/>
          </a:bodyPr>
          <a:lstStyle/>
          <a:p>
            <a:r>
              <a:rPr lang="en-US" sz="1600" dirty="0" smtClean="0">
                <a:solidFill>
                  <a:schemeClr val="tx1"/>
                </a:solidFill>
                <a:latin typeface="Century Gothic" panose="020B0502020202020204" pitchFamily="34" charset="0"/>
              </a:rPr>
              <a:t>0	  1</a:t>
            </a:r>
            <a:endParaRPr lang="en-US" sz="1600" dirty="0">
              <a:solidFill>
                <a:schemeClr val="tx1"/>
              </a:solidFill>
              <a:latin typeface="Century Gothic" panose="020B0502020202020204" pitchFamily="34" charset="0"/>
            </a:endParaRPr>
          </a:p>
        </p:txBody>
      </p:sp>
      <p:pic>
        <p:nvPicPr>
          <p:cNvPr id="40" name="Picture 3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914" b="94086" l="0" r="98605">
                        <a14:foregroundMark x1="8527" y1="27419" x2="8527" y2="27419"/>
                        <a14:foregroundMark x1="65581" y1="20430" x2="65581" y2="20430"/>
                        <a14:foregroundMark x1="71628" y1="79032" x2="71628" y2="79032"/>
                        <a14:foregroundMark x1="78915" y1="66129" x2="78915" y2="66129"/>
                        <a14:foregroundMark x1="90233" y1="69355" x2="90233" y2="69355"/>
                        <a14:foregroundMark x1="93333" y1="69892" x2="93333" y2="69892"/>
                        <a14:foregroundMark x1="79070" y1="50000" x2="79070" y2="50000"/>
                        <a14:foregroundMark x1="81705" y1="65591" x2="81705" y2="65591"/>
                        <a14:foregroundMark x1="76334" y1="80800" x2="76334" y2="80800"/>
                        <a14:backgroundMark x1="74942" y1="63200" x2="74942" y2="63200"/>
                      </a14:backgroundRemoval>
                    </a14:imgEffect>
                  </a14:imgLayer>
                </a14:imgProps>
              </a:ext>
              <a:ext uri="{28A0092B-C50C-407E-A947-70E740481C1C}">
                <a14:useLocalDpi xmlns:a14="http://schemas.microsoft.com/office/drawing/2010/main" val="0"/>
              </a:ext>
            </a:extLst>
          </a:blip>
          <a:srcRect l="4593" t="52015" r="35004"/>
          <a:stretch/>
        </p:blipFill>
        <p:spPr>
          <a:xfrm>
            <a:off x="1037669" y="5755969"/>
            <a:ext cx="1070497" cy="314386"/>
          </a:xfrm>
          <a:prstGeom prst="rect">
            <a:avLst/>
          </a:prstGeom>
          <a:noFill/>
        </p:spPr>
      </p:pic>
      <p:sp>
        <p:nvSpPr>
          <p:cNvPr id="41" name="TextBox 40"/>
          <p:cNvSpPr txBox="1"/>
          <p:nvPr/>
        </p:nvSpPr>
        <p:spPr>
          <a:xfrm>
            <a:off x="2104462" y="5672161"/>
            <a:ext cx="856731" cy="338554"/>
          </a:xfrm>
          <a:prstGeom prst="rect">
            <a:avLst/>
          </a:prstGeom>
          <a:noFill/>
        </p:spPr>
        <p:txBody>
          <a:bodyPr wrap="square" numCol="1" spcCol="640080" rtlCol="0">
            <a:spAutoFit/>
          </a:bodyPr>
          <a:lstStyle/>
          <a:p>
            <a:pPr algn="just"/>
            <a:r>
              <a:rPr lang="en-US" sz="1600" dirty="0" smtClean="0">
                <a:solidFill>
                  <a:schemeClr val="tx1"/>
                </a:solidFill>
                <a:latin typeface="Century Gothic" panose="020B0502020202020204" pitchFamily="34" charset="0"/>
              </a:rPr>
              <a:t>Miles</a:t>
            </a:r>
          </a:p>
        </p:txBody>
      </p:sp>
      <p:sp>
        <p:nvSpPr>
          <p:cNvPr id="42" name="TextBox 41"/>
          <p:cNvSpPr txBox="1"/>
          <p:nvPr/>
        </p:nvSpPr>
        <p:spPr>
          <a:xfrm>
            <a:off x="918175" y="5512528"/>
            <a:ext cx="2189767" cy="338554"/>
          </a:xfrm>
          <a:prstGeom prst="rect">
            <a:avLst/>
          </a:prstGeom>
          <a:noFill/>
        </p:spPr>
        <p:txBody>
          <a:bodyPr wrap="square" rtlCol="0">
            <a:spAutoFit/>
          </a:bodyPr>
          <a:lstStyle/>
          <a:p>
            <a:r>
              <a:rPr lang="en-US" sz="1600" dirty="0" smtClean="0">
                <a:solidFill>
                  <a:schemeClr val="tx1"/>
                </a:solidFill>
                <a:latin typeface="Century Gothic" panose="020B0502020202020204" pitchFamily="34" charset="0"/>
              </a:rPr>
              <a:t>0	  1</a:t>
            </a:r>
            <a:endParaRPr lang="en-US" sz="16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9914361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9298A8"/>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10152</TotalTime>
  <Words>1704</Words>
  <Application>Microsoft Office PowerPoint</Application>
  <PresentationFormat>Widescreen</PresentationFormat>
  <Paragraphs>221</Paragraphs>
  <Slides>22</Slides>
  <Notes>22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Century Gothic</vt:lpstr>
      <vt:lpstr>Garamond</vt:lpstr>
      <vt:lpstr>Times New Roman</vt:lpstr>
      <vt:lpstr>Wingdings 3</vt:lpstr>
      <vt:lpstr>Office Theme</vt:lpstr>
      <vt:lpstr>PowerPoint Presentation</vt:lpstr>
      <vt:lpstr>Study Area: Hampton, VA</vt:lpstr>
      <vt:lpstr>Project Partners</vt:lpstr>
      <vt:lpstr>Community Concerns</vt:lpstr>
      <vt:lpstr>PowerPoint Presentation</vt:lpstr>
      <vt:lpstr>Objectives</vt:lpstr>
      <vt:lpstr>NASA Earth Observations </vt:lpstr>
      <vt:lpstr>Methodology: Coastal Change</vt:lpstr>
      <vt:lpstr>Coastal Evolution</vt:lpstr>
      <vt:lpstr>Results  </vt:lpstr>
      <vt:lpstr>Results  </vt:lpstr>
      <vt:lpstr>Results  </vt:lpstr>
      <vt:lpstr>Errors or Uncertainties</vt:lpstr>
      <vt:lpstr>Methodology: Risk Map</vt:lpstr>
      <vt:lpstr>Individual Risk Factors</vt:lpstr>
      <vt:lpstr>Individual Risk Factors </vt:lpstr>
      <vt:lpstr>Coastal Erosion Risk Map</vt:lpstr>
      <vt:lpstr>Errors or Uncertainties</vt:lpstr>
      <vt:lpstr>GIS Story Map</vt:lpstr>
      <vt:lpstr>GIS Story Map</vt:lpstr>
      <vt:lpstr>Conclusions</vt:lpstr>
      <vt:lpstr>Acknowledgements</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326</cp:revision>
  <dcterms:created xsi:type="dcterms:W3CDTF">2017-05-15T13:42:39Z</dcterms:created>
  <dcterms:modified xsi:type="dcterms:W3CDTF">2018-12-26T04:35:13Z</dcterms:modified>
</cp:coreProperties>
</file>