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atie B. (LARC-E3)[SSAI DEVELOP]" initials="TKB(D" lastIdx="1" clrIdx="0">
    <p:extLst/>
  </p:cmAuthor>
  <p:cmAuthor id="2" name="Emily Gotschalk" initials="EJG" lastIdx="1" clrIdx="1">
    <p:extLst/>
  </p:cmAuthor>
  <p:cmAuthor id="3" name="Emily Gotschalk" initials="EJG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BED"/>
    <a:srgbClr val="5D79D3"/>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40" d="100"/>
          <a:sy n="40" d="100"/>
        </p:scale>
        <p:origin x="2076" y="-4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5264" userDrawn="1">
          <p15:clr>
            <a:srgbClr val="FBAE40"/>
          </p15:clr>
        </p15:guide>
        <p15:guide id="2" pos="576" userDrawn="1">
          <p15:clr>
            <a:srgbClr val="FBAE40"/>
          </p15:clr>
        </p15:guide>
        <p15:guide id="3" pos="8640" userDrawn="1">
          <p15:clr>
            <a:srgbClr val="FBAE40"/>
          </p15:clr>
        </p15:guide>
        <p15:guide id="4" orient="horz" pos="2592" userDrawn="1">
          <p15:clr>
            <a:srgbClr val="FBAE40"/>
          </p15:clr>
        </p15:guide>
        <p15:guide id="5" orient="horz" pos="2880" userDrawn="1">
          <p15:clr>
            <a:srgbClr val="FBAE40"/>
          </p15:clr>
        </p15:guide>
        <p15:guide id="6" orient="horz" pos="22752" userDrawn="1">
          <p15:clr>
            <a:srgbClr val="FBAE40"/>
          </p15:clr>
        </p15:guide>
        <p15:guide id="7" orient="horz" pos="11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0" y="9736667"/>
            <a:ext cx="23660100" cy="23207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8961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37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885950" y="9736667"/>
            <a:ext cx="236601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67673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a:prstGeom prst="rect">
            <a:avLst/>
          </a:prstGeom>
        </p:spPr>
        <p:txBody>
          <a:bodyPr anchor="b"/>
          <a:lstStyle>
            <a:lvl1pPr>
              <a:defRPr sz="18000"/>
            </a:lvl1pPr>
          </a:lstStyle>
          <a:p>
            <a:r>
              <a:rPr lang="en-US" smtClean="0"/>
              <a:t>Click to edit Master title style</a:t>
            </a:r>
            <a:endParaRPr lang="en-US" dirty="0"/>
          </a:p>
        </p:txBody>
      </p:sp>
      <p:sp>
        <p:nvSpPr>
          <p:cNvPr id="3" name="Text Placeholder 2"/>
          <p:cNvSpPr>
            <a:spLocks noGrp="1"/>
          </p:cNvSpPr>
          <p:nvPr>
            <p:ph type="body" idx="1"/>
          </p:nvPr>
        </p:nvSpPr>
        <p:spPr>
          <a:xfrm>
            <a:off x="1871664" y="24477144"/>
            <a:ext cx="23660100" cy="8000997"/>
          </a:xfrm>
          <a:prstGeom prst="rect">
            <a:avLst/>
          </a:prstGeo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005295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7332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6" y="8966203"/>
            <a:ext cx="11605020"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4" name="Content Placeholder 3"/>
          <p:cNvSpPr>
            <a:spLocks noGrp="1"/>
          </p:cNvSpPr>
          <p:nvPr>
            <p:ph sz="half" idx="2"/>
          </p:nvPr>
        </p:nvSpPr>
        <p:spPr>
          <a:xfrm>
            <a:off x="1889526" y="13360400"/>
            <a:ext cx="11605020"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2" y="8966203"/>
            <a:ext cx="11662173"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6" name="Content Placeholder 5"/>
          <p:cNvSpPr>
            <a:spLocks noGrp="1"/>
          </p:cNvSpPr>
          <p:nvPr>
            <p:ph sz="quarter" idx="4"/>
          </p:nvPr>
        </p:nvSpPr>
        <p:spPr>
          <a:xfrm>
            <a:off x="13887452" y="13360400"/>
            <a:ext cx="11662173"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8" name="Footer Placeholder 7"/>
          <p:cNvSpPr>
            <a:spLocks noGrp="1"/>
          </p:cNvSpPr>
          <p:nvPr>
            <p:ph type="ftr" sz="quarter" idx="11"/>
          </p:nvPr>
        </p:nvSpPr>
        <p:spPr>
          <a:xfrm>
            <a:off x="9086850" y="33900542"/>
            <a:ext cx="9258300" cy="1947333"/>
          </a:xfrm>
          <a:prstGeom prst="rect">
            <a:avLst/>
          </a:prstGeom>
        </p:spPr>
        <p:txBody>
          <a:bodyPr/>
          <a:lstStyle/>
          <a:p>
            <a:endParaRPr lang="en-US"/>
          </a:p>
        </p:txBody>
      </p:sp>
      <p:sp>
        <p:nvSpPr>
          <p:cNvPr id="9" name="Slide Number Placeholder 8"/>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75714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4" name="Footer Placeholder 3"/>
          <p:cNvSpPr>
            <a:spLocks noGrp="1"/>
          </p:cNvSpPr>
          <p:nvPr>
            <p:ph type="ftr" sz="quarter" idx="11"/>
          </p:nvPr>
        </p:nvSpPr>
        <p:spPr>
          <a:xfrm>
            <a:off x="9086850" y="33900542"/>
            <a:ext cx="9258300" cy="1947333"/>
          </a:xfrm>
          <a:prstGeom prst="rect">
            <a:avLst/>
          </a:prstGeom>
        </p:spPr>
        <p:txBody>
          <a:bodyPr/>
          <a:lstStyle/>
          <a:p>
            <a:endParaRPr lang="en-US"/>
          </a:p>
        </p:txBody>
      </p:sp>
      <p:sp>
        <p:nvSpPr>
          <p:cNvPr id="5" name="Slide Number Placeholder 4"/>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2901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3" name="Footer Placeholder 2"/>
          <p:cNvSpPr>
            <a:spLocks noGrp="1"/>
          </p:cNvSpPr>
          <p:nvPr>
            <p:ph type="ftr" sz="quarter" idx="11"/>
          </p:nvPr>
        </p:nvSpPr>
        <p:spPr>
          <a:xfrm>
            <a:off x="9086850" y="33900542"/>
            <a:ext cx="9258300" cy="1947333"/>
          </a:xfrm>
          <a:prstGeom prst="rect">
            <a:avLst/>
          </a:prstGeom>
        </p:spPr>
        <p:txBody>
          <a:bodyPr/>
          <a:lstStyle/>
          <a:p>
            <a:endParaRPr lang="en-US"/>
          </a:p>
        </p:txBody>
      </p:sp>
      <p:sp>
        <p:nvSpPr>
          <p:cNvPr id="4" name="Slide Number Placeholder 3"/>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29779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Content Placeholder 2"/>
          <p:cNvSpPr>
            <a:spLocks noGrp="1"/>
          </p:cNvSpPr>
          <p:nvPr>
            <p:ph idx="1"/>
          </p:nvPr>
        </p:nvSpPr>
        <p:spPr>
          <a:xfrm>
            <a:off x="11662173" y="5266275"/>
            <a:ext cx="13887450" cy="25992667"/>
          </a:xfrm>
          <a:prstGeom prst="rect">
            <a:avLst/>
          </a:prstGeo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9355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a:prstGeom prst="rect">
            <a:avLst/>
          </a:prstGeo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8/24/2017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8720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8" Type="http://schemas.openxmlformats.org/officeDocument/2006/relationships/image" Target="../media/image18.png"/><Relationship Id="rId26"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image" Target="../media/image10.png"/><Relationship Id="rId7" Type="http://schemas.openxmlformats.org/officeDocument/2006/relationships/image" Target="../media/image7.png"/><Relationship Id="rId25" Type="http://schemas.openxmlformats.org/officeDocument/2006/relationships/image" Target="../media/image14.png"/><Relationship Id="rId2" Type="http://schemas.openxmlformats.org/officeDocument/2006/relationships/image" Target="../media/image2.jp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emf"/><Relationship Id="rId24" Type="http://schemas.openxmlformats.org/officeDocument/2006/relationships/image" Target="../media/image13.png"/><Relationship Id="rId5" Type="http://schemas.openxmlformats.org/officeDocument/2006/relationships/image" Target="../media/image5.png"/><Relationship Id="rId23" Type="http://schemas.openxmlformats.org/officeDocument/2006/relationships/image" Target="../media/image12.png"/><Relationship Id="rId28" Type="http://schemas.openxmlformats.org/officeDocument/2006/relationships/image" Target="../media/image17.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22" Type="http://schemas.openxmlformats.org/officeDocument/2006/relationships/image" Target="../media/image11.png"/><Relationship Id="rId2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Arrow Connector 101"/>
          <p:cNvCxnSpPr/>
          <p:nvPr/>
        </p:nvCxnSpPr>
        <p:spPr>
          <a:xfrm>
            <a:off x="9575175" y="15958830"/>
            <a:ext cx="1382813" cy="12017"/>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101" name="Straight Arrow Connector 100"/>
          <p:cNvCxnSpPr/>
          <p:nvPr/>
        </p:nvCxnSpPr>
        <p:spPr>
          <a:xfrm flipV="1">
            <a:off x="8302614" y="15951346"/>
            <a:ext cx="718485" cy="2892"/>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5641192" y="16927470"/>
            <a:ext cx="6852" cy="1141004"/>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100" name="Straight Arrow Connector 99"/>
          <p:cNvCxnSpPr/>
          <p:nvPr/>
        </p:nvCxnSpPr>
        <p:spPr>
          <a:xfrm>
            <a:off x="5623336" y="14036358"/>
            <a:ext cx="15311" cy="1010358"/>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98" name="Straight Arrow Connector 97"/>
          <p:cNvCxnSpPr/>
          <p:nvPr/>
        </p:nvCxnSpPr>
        <p:spPr>
          <a:xfrm>
            <a:off x="4514354" y="16299814"/>
            <a:ext cx="8277" cy="1176893"/>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103" name="Straight Arrow Connector 102"/>
          <p:cNvCxnSpPr/>
          <p:nvPr/>
        </p:nvCxnSpPr>
        <p:spPr>
          <a:xfrm rot="-300000">
            <a:off x="2408126" y="15929048"/>
            <a:ext cx="463942" cy="43171"/>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104" name="Straight Arrow Connector 103"/>
          <p:cNvCxnSpPr/>
          <p:nvPr/>
        </p:nvCxnSpPr>
        <p:spPr>
          <a:xfrm flipV="1">
            <a:off x="1792521" y="16834780"/>
            <a:ext cx="27237" cy="1082696"/>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105" name="Straight Arrow Connector 104"/>
          <p:cNvCxnSpPr/>
          <p:nvPr/>
        </p:nvCxnSpPr>
        <p:spPr>
          <a:xfrm>
            <a:off x="1803500" y="14146955"/>
            <a:ext cx="0" cy="966060"/>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99" name="Straight Arrow Connector 98"/>
          <p:cNvCxnSpPr/>
          <p:nvPr/>
        </p:nvCxnSpPr>
        <p:spPr>
          <a:xfrm flipV="1">
            <a:off x="4511263" y="14388954"/>
            <a:ext cx="2068" cy="960051"/>
          </a:xfrm>
          <a:prstGeom prst="straightConnector1">
            <a:avLst/>
          </a:prstGeom>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049791" y="19342989"/>
            <a:ext cx="11959376"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Results</a:t>
            </a:r>
          </a:p>
        </p:txBody>
      </p:sp>
      <p:sp>
        <p:nvSpPr>
          <p:cNvPr id="8" name="Text Placeholder 16"/>
          <p:cNvSpPr txBox="1">
            <a:spLocks/>
          </p:cNvSpPr>
          <p:nvPr/>
        </p:nvSpPr>
        <p:spPr>
          <a:xfrm>
            <a:off x="13090093" y="30786583"/>
            <a:ext cx="10972800" cy="31016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chemeClr val="dk1"/>
              </a:buClr>
              <a:buSzPct val="25000"/>
            </a:pPr>
            <a:r>
              <a:rPr lang="en-US" dirty="0">
                <a:solidFill>
                  <a:schemeClr val="dk1"/>
                </a:solidFill>
                <a:ea typeface="Garamond"/>
                <a:cs typeface="Garamond"/>
                <a:sym typeface="Garamond"/>
              </a:rPr>
              <a:t>Dr. Kenton </a:t>
            </a:r>
            <a:r>
              <a:rPr lang="en-US" dirty="0" smtClean="0">
                <a:solidFill>
                  <a:schemeClr val="dk1"/>
                </a:solidFill>
                <a:ea typeface="Garamond"/>
                <a:cs typeface="Garamond"/>
                <a:sym typeface="Garamond"/>
              </a:rPr>
              <a:t>Ross – NASA </a:t>
            </a:r>
            <a:r>
              <a:rPr lang="en-US" dirty="0">
                <a:solidFill>
                  <a:schemeClr val="dk1"/>
                </a:solidFill>
                <a:ea typeface="Garamond"/>
                <a:cs typeface="Garamond"/>
                <a:sym typeface="Garamond"/>
              </a:rPr>
              <a:t>Langley Research Center</a:t>
            </a:r>
          </a:p>
          <a:p>
            <a:pPr lvl="0">
              <a:buClr>
                <a:schemeClr val="dk1"/>
              </a:buClr>
              <a:buSzPct val="25000"/>
            </a:pPr>
            <a:r>
              <a:rPr lang="en-US" dirty="0">
                <a:solidFill>
                  <a:schemeClr val="dk1"/>
                </a:solidFill>
                <a:ea typeface="Garamond"/>
                <a:cs typeface="Garamond"/>
                <a:sym typeface="Garamond"/>
              </a:rPr>
              <a:t>Pat </a:t>
            </a:r>
            <a:r>
              <a:rPr lang="en-US" dirty="0" err="1" smtClean="0">
                <a:solidFill>
                  <a:schemeClr val="dk1"/>
                </a:solidFill>
                <a:ea typeface="Garamond"/>
                <a:cs typeface="Garamond"/>
                <a:sym typeface="Garamond"/>
              </a:rPr>
              <a:t>Lineback</a:t>
            </a:r>
            <a:r>
              <a:rPr lang="en-US" dirty="0" smtClean="0">
                <a:solidFill>
                  <a:schemeClr val="dk1"/>
                </a:solidFill>
                <a:ea typeface="Garamond"/>
                <a:cs typeface="Garamond"/>
                <a:sym typeface="Garamond"/>
              </a:rPr>
              <a:t> – Regional </a:t>
            </a:r>
            <a:r>
              <a:rPr lang="en-US" dirty="0">
                <a:solidFill>
                  <a:schemeClr val="dk1"/>
                </a:solidFill>
                <a:ea typeface="Garamond"/>
                <a:cs typeface="Garamond"/>
                <a:sym typeface="Garamond"/>
              </a:rPr>
              <a:t>GIS Coordinator; </a:t>
            </a:r>
            <a:r>
              <a:rPr lang="en-US" dirty="0" smtClean="0">
                <a:solidFill>
                  <a:schemeClr val="dk1"/>
                </a:solidFill>
                <a:ea typeface="Garamond"/>
                <a:cs typeface="Garamond"/>
                <a:sym typeface="Garamond"/>
              </a:rPr>
              <a:t>USFWS, </a:t>
            </a:r>
            <a:r>
              <a:rPr lang="en-US" dirty="0">
                <a:solidFill>
                  <a:schemeClr val="dk1"/>
                </a:solidFill>
                <a:ea typeface="Garamond"/>
                <a:cs typeface="Garamond"/>
                <a:sym typeface="Garamond"/>
              </a:rPr>
              <a:t>Pacific Southwest Region</a:t>
            </a:r>
          </a:p>
          <a:p>
            <a:pPr lvl="0">
              <a:buClr>
                <a:schemeClr val="dk1"/>
              </a:buClr>
              <a:buSzPct val="25000"/>
            </a:pPr>
            <a:r>
              <a:rPr lang="en-US" dirty="0">
                <a:solidFill>
                  <a:schemeClr val="dk1"/>
                </a:solidFill>
                <a:ea typeface="Garamond"/>
                <a:cs typeface="Garamond"/>
                <a:sym typeface="Garamond"/>
              </a:rPr>
              <a:t>Dan </a:t>
            </a:r>
            <a:r>
              <a:rPr lang="en-US" dirty="0" smtClean="0">
                <a:solidFill>
                  <a:schemeClr val="dk1"/>
                </a:solidFill>
                <a:ea typeface="Garamond"/>
                <a:cs typeface="Garamond"/>
                <a:sym typeface="Garamond"/>
              </a:rPr>
              <a:t>Cox – Regional </a:t>
            </a:r>
            <a:r>
              <a:rPr lang="en-US" dirty="0">
                <a:solidFill>
                  <a:schemeClr val="dk1"/>
                </a:solidFill>
                <a:ea typeface="Garamond"/>
                <a:cs typeface="Garamond"/>
                <a:sym typeface="Garamond"/>
              </a:rPr>
              <a:t>Habitat Conservation Coordinator; </a:t>
            </a:r>
            <a:r>
              <a:rPr lang="en-US" dirty="0" smtClean="0">
                <a:solidFill>
                  <a:schemeClr val="dk1"/>
                </a:solidFill>
                <a:ea typeface="Garamond"/>
                <a:cs typeface="Garamond"/>
                <a:sym typeface="Garamond"/>
              </a:rPr>
              <a:t>USFWS, </a:t>
            </a:r>
            <a:r>
              <a:rPr lang="en-US" dirty="0">
                <a:solidFill>
                  <a:schemeClr val="dk1"/>
                </a:solidFill>
                <a:ea typeface="Garamond"/>
                <a:cs typeface="Garamond"/>
                <a:sym typeface="Garamond"/>
              </a:rPr>
              <a:t>Pacific Southwest Region</a:t>
            </a:r>
          </a:p>
          <a:p>
            <a:pPr lvl="0">
              <a:buClr>
                <a:schemeClr val="dk1"/>
              </a:buClr>
              <a:buSzPct val="25000"/>
            </a:pPr>
            <a:r>
              <a:rPr lang="en-US" dirty="0">
                <a:solidFill>
                  <a:schemeClr val="dk1"/>
                </a:solidFill>
                <a:ea typeface="Garamond"/>
                <a:cs typeface="Garamond"/>
                <a:sym typeface="Garamond"/>
              </a:rPr>
              <a:t>Brian </a:t>
            </a:r>
            <a:r>
              <a:rPr lang="en-US" dirty="0" err="1" smtClean="0">
                <a:solidFill>
                  <a:schemeClr val="dk1"/>
                </a:solidFill>
                <a:ea typeface="Garamond"/>
                <a:cs typeface="Garamond"/>
                <a:sym typeface="Garamond"/>
              </a:rPr>
              <a:t>Huberty</a:t>
            </a:r>
            <a:r>
              <a:rPr lang="en-US" dirty="0" smtClean="0">
                <a:solidFill>
                  <a:schemeClr val="dk1"/>
                </a:solidFill>
                <a:ea typeface="Garamond"/>
                <a:cs typeface="Garamond"/>
                <a:sym typeface="Garamond"/>
              </a:rPr>
              <a:t> – Regional </a:t>
            </a:r>
            <a:r>
              <a:rPr lang="en-US" dirty="0">
                <a:solidFill>
                  <a:schemeClr val="dk1"/>
                </a:solidFill>
                <a:ea typeface="Garamond"/>
                <a:cs typeface="Garamond"/>
                <a:sym typeface="Garamond"/>
              </a:rPr>
              <a:t>NWI and Remote Sensing Coordinator; </a:t>
            </a:r>
            <a:r>
              <a:rPr lang="en-US" dirty="0" smtClean="0">
                <a:solidFill>
                  <a:schemeClr val="dk1"/>
                </a:solidFill>
                <a:ea typeface="Garamond"/>
                <a:cs typeface="Garamond"/>
                <a:sym typeface="Garamond"/>
              </a:rPr>
              <a:t>USFWS, </a:t>
            </a:r>
            <a:r>
              <a:rPr lang="en-US" dirty="0">
                <a:solidFill>
                  <a:schemeClr val="dk1"/>
                </a:solidFill>
                <a:ea typeface="Garamond"/>
                <a:cs typeface="Garamond"/>
                <a:sym typeface="Garamond"/>
              </a:rPr>
              <a:t>Midwest Region</a:t>
            </a:r>
          </a:p>
          <a:p>
            <a:endParaRPr lang="en-US" dirty="0" smtClean="0">
              <a:solidFill>
                <a:schemeClr val="tx1">
                  <a:lumMod val="75000"/>
                </a:schemeClr>
              </a:solidFill>
            </a:endParaRPr>
          </a:p>
        </p:txBody>
      </p:sp>
      <p:sp>
        <p:nvSpPr>
          <p:cNvPr id="15" name="TextBox 14"/>
          <p:cNvSpPr txBox="1"/>
          <p:nvPr/>
        </p:nvSpPr>
        <p:spPr>
          <a:xfrm>
            <a:off x="887514" y="4633974"/>
            <a:ext cx="11516347"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Abstract</a:t>
            </a:r>
          </a:p>
        </p:txBody>
      </p:sp>
      <p:sp>
        <p:nvSpPr>
          <p:cNvPr id="16" name="TextBox 15"/>
          <p:cNvSpPr txBox="1"/>
          <p:nvPr/>
        </p:nvSpPr>
        <p:spPr>
          <a:xfrm>
            <a:off x="12816309" y="4808490"/>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Objectives</a:t>
            </a:r>
          </a:p>
        </p:txBody>
      </p:sp>
      <p:sp>
        <p:nvSpPr>
          <p:cNvPr id="17" name="TextBox 16"/>
          <p:cNvSpPr txBox="1"/>
          <p:nvPr/>
        </p:nvSpPr>
        <p:spPr>
          <a:xfrm>
            <a:off x="887514" y="12140042"/>
            <a:ext cx="11407715"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Methodology</a:t>
            </a:r>
          </a:p>
        </p:txBody>
      </p:sp>
      <p:sp>
        <p:nvSpPr>
          <p:cNvPr id="18" name="TextBox 17"/>
          <p:cNvSpPr txBox="1"/>
          <p:nvPr/>
        </p:nvSpPr>
        <p:spPr>
          <a:xfrm>
            <a:off x="12816309" y="8900311"/>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Study Area</a:t>
            </a:r>
          </a:p>
        </p:txBody>
      </p:sp>
      <p:sp>
        <p:nvSpPr>
          <p:cNvPr id="19" name="TextBox 18"/>
          <p:cNvSpPr txBox="1"/>
          <p:nvPr/>
        </p:nvSpPr>
        <p:spPr>
          <a:xfrm>
            <a:off x="14633701" y="16766677"/>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Earth Observations</a:t>
            </a:r>
          </a:p>
        </p:txBody>
      </p:sp>
      <p:sp>
        <p:nvSpPr>
          <p:cNvPr id="21" name="TextBox 20"/>
          <p:cNvSpPr txBox="1"/>
          <p:nvPr/>
        </p:nvSpPr>
        <p:spPr>
          <a:xfrm>
            <a:off x="13009167" y="29576682"/>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Acknowledgements</a:t>
            </a:r>
          </a:p>
        </p:txBody>
      </p:sp>
      <p:sp>
        <p:nvSpPr>
          <p:cNvPr id="22" name="TextBox 21"/>
          <p:cNvSpPr txBox="1"/>
          <p:nvPr/>
        </p:nvSpPr>
        <p:spPr>
          <a:xfrm>
            <a:off x="14710968" y="26525954"/>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Project Partners</a:t>
            </a:r>
          </a:p>
        </p:txBody>
      </p:sp>
      <p:sp>
        <p:nvSpPr>
          <p:cNvPr id="23" name="TextBox 22"/>
          <p:cNvSpPr txBox="1"/>
          <p:nvPr/>
        </p:nvSpPr>
        <p:spPr>
          <a:xfrm>
            <a:off x="1030053" y="29602475"/>
            <a:ext cx="4542503"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t>Pacific Southwest </a:t>
            </a:r>
            <a:r>
              <a:rPr lang="en-US" sz="14000" dirty="0" smtClean="0"/>
              <a:t>Cross-Cutting</a:t>
            </a:r>
            <a:endParaRPr lang="en-US" sz="14000" dirty="0"/>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buClr>
                <a:srgbClr val="EA7845"/>
              </a:buClr>
              <a:buSzPct val="25000"/>
            </a:pPr>
            <a:r>
              <a:rPr lang="en-US" smtClean="0"/>
              <a:t>Utilizing NASA Earth Observations to Develop a Land Use Change Detection Tool for Habitat Conservation Plan Areas</a:t>
            </a:r>
            <a:endParaRPr lang="en-US" dirty="0"/>
          </a:p>
        </p:txBody>
      </p:sp>
      <p:sp>
        <p:nvSpPr>
          <p:cNvPr id="39" name="Text Placeholder 16"/>
          <p:cNvSpPr txBox="1">
            <a:spLocks/>
          </p:cNvSpPr>
          <p:nvPr/>
        </p:nvSpPr>
        <p:spPr>
          <a:xfrm>
            <a:off x="1247767" y="26612090"/>
            <a:ext cx="11419347" cy="276947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A7845"/>
              </a:buClr>
              <a:buSzPct val="100000"/>
            </a:pPr>
            <a:r>
              <a:rPr lang="en-US" dirty="0">
                <a:latin typeface="Garamond" panose="02020404030301010803" pitchFamily="18" charset="0"/>
                <a:sym typeface="Garamond"/>
              </a:rPr>
              <a:t>Recent appreciable land cover change can be detected using Landsat image </a:t>
            </a:r>
            <a:r>
              <a:rPr lang="en-US" dirty="0" smtClean="0">
                <a:latin typeface="Garamond" panose="02020404030301010803" pitchFamily="18" charset="0"/>
                <a:sym typeface="Garamond"/>
              </a:rPr>
              <a:t>collections.</a:t>
            </a:r>
            <a:endParaRPr lang="en-US" dirty="0">
              <a:latin typeface="Garamond" panose="02020404030301010803" pitchFamily="18" charset="0"/>
              <a:sym typeface="Garamond"/>
            </a:endParaRPr>
          </a:p>
          <a:p>
            <a:pPr marL="347663" indent="-347663">
              <a:buClr>
                <a:srgbClr val="EA7845"/>
              </a:buClr>
              <a:buSzPct val="100000"/>
            </a:pPr>
            <a:r>
              <a:rPr lang="en-US" dirty="0" smtClean="0">
                <a:solidFill>
                  <a:schemeClr val="tx1">
                    <a:lumMod val="75000"/>
                  </a:schemeClr>
                </a:solidFill>
              </a:rPr>
              <a:t>Normalized Burn Ratio can help indicate whether the vegetation loss was caused by a fire. </a:t>
            </a:r>
          </a:p>
          <a:p>
            <a:pPr marL="347663" indent="-347663">
              <a:buClr>
                <a:srgbClr val="EA7845"/>
              </a:buClr>
              <a:buSzPct val="100000"/>
            </a:pPr>
            <a:r>
              <a:rPr lang="en-US" dirty="0">
                <a:latin typeface="Garamond" panose="02020404030301010803" pitchFamily="18" charset="0"/>
                <a:sym typeface="Garamond"/>
              </a:rPr>
              <a:t>The </a:t>
            </a:r>
            <a:r>
              <a:rPr lang="en-US" dirty="0" smtClean="0">
                <a:latin typeface="Garamond" panose="02020404030301010803" pitchFamily="18" charset="0"/>
                <a:sym typeface="Garamond"/>
              </a:rPr>
              <a:t>possible cause </a:t>
            </a:r>
            <a:r>
              <a:rPr lang="en-US" dirty="0">
                <a:latin typeface="Garamond" panose="02020404030301010803" pitchFamily="18" charset="0"/>
                <a:sym typeface="Garamond"/>
              </a:rPr>
              <a:t>of change can be </a:t>
            </a:r>
            <a:r>
              <a:rPr lang="en-US" dirty="0" smtClean="0">
                <a:latin typeface="Garamond" panose="02020404030301010803" pitchFamily="18" charset="0"/>
                <a:sym typeface="Garamond"/>
              </a:rPr>
              <a:t>investigated </a:t>
            </a:r>
            <a:r>
              <a:rPr lang="en-US" dirty="0">
                <a:latin typeface="Garamond" panose="02020404030301010803" pitchFamily="18" charset="0"/>
                <a:sym typeface="Garamond"/>
              </a:rPr>
              <a:t>by viewing aerial </a:t>
            </a:r>
            <a:r>
              <a:rPr lang="en-US" dirty="0" smtClean="0">
                <a:latin typeface="Garamond" panose="02020404030301010803" pitchFamily="18" charset="0"/>
                <a:sym typeface="Garamond"/>
              </a:rPr>
              <a:t>imagery, ancillary datasets, </a:t>
            </a:r>
            <a:r>
              <a:rPr lang="en-US" dirty="0">
                <a:latin typeface="Garamond" panose="02020404030301010803" pitchFamily="18" charset="0"/>
                <a:sym typeface="Garamond"/>
              </a:rPr>
              <a:t>or conducting a ground survey</a:t>
            </a:r>
            <a:r>
              <a:rPr lang="en-US" dirty="0">
                <a:solidFill>
                  <a:schemeClr val="tx1">
                    <a:lumMod val="75000"/>
                  </a:schemeClr>
                </a:solidFill>
              </a:rPr>
              <a:t>.</a:t>
            </a:r>
          </a:p>
          <a:p>
            <a:pPr marL="347663" indent="-347663">
              <a:buClr>
                <a:srgbClr val="EA7845"/>
              </a:buClr>
              <a:buSzPct val="100000"/>
            </a:pPr>
            <a:endParaRPr lang="en-US" dirty="0" smtClean="0">
              <a:solidFill>
                <a:schemeClr val="tx1">
                  <a:lumMod val="75000"/>
                </a:schemeClr>
              </a:solidFill>
            </a:endParaRPr>
          </a:p>
        </p:txBody>
      </p:sp>
      <p:sp>
        <p:nvSpPr>
          <p:cNvPr id="40" name="TextBox 39"/>
          <p:cNvSpPr txBox="1"/>
          <p:nvPr/>
        </p:nvSpPr>
        <p:spPr>
          <a:xfrm>
            <a:off x="904574" y="25711131"/>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t>NASA Langley Research Center – Summer 2017</a:t>
            </a:r>
          </a:p>
        </p:txBody>
      </p:sp>
      <p:sp>
        <p:nvSpPr>
          <p:cNvPr id="34" name="Text Placeholder 16"/>
          <p:cNvSpPr txBox="1">
            <a:spLocks/>
          </p:cNvSpPr>
          <p:nvPr/>
        </p:nvSpPr>
        <p:spPr>
          <a:xfrm>
            <a:off x="914400" y="5447353"/>
            <a:ext cx="11752714" cy="62585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dirty="0">
                <a:latin typeface="Garamond" panose="02020404030301010803" pitchFamily="18" charset="0"/>
              </a:rPr>
              <a:t>Habitat Conservation Plans (HCPs) were designed to protect and manage areas where desired economic development is in conflict with the needs of threatened and endangered species. Each plan is developed through collaboration between United States Fish and Wildlife Service (USFWS) and a landowner or other project proponent. Regulations restrict activities within HCP boundaries to minimize impacts to listed species while still allowing for land development. The USFWS does not have the capacity to closely monitor and assess the millions of acres of private- and publically-owned lands to ensure compliance with restrictions. In order to assist monitoring efforts by the USFWS, a methodology was constructed that uses remote sensing data and the Normalized Difference Vegetation Index (NDVI) to detect land use change. Past land use change from 1995 to 2017 in the Pacific Southwest HCPs was analyzed. This methodology used publically available satellite data from Landsat </a:t>
            </a:r>
            <a:r>
              <a:rPr lang="en-US" sz="2800" dirty="0" smtClean="0">
                <a:latin typeface="Garamond" panose="02020404030301010803" pitchFamily="18" charset="0"/>
              </a:rPr>
              <a:t>5 and </a:t>
            </a:r>
            <a:r>
              <a:rPr lang="en-US" sz="2800" dirty="0">
                <a:latin typeface="Garamond" panose="02020404030301010803" pitchFamily="18" charset="0"/>
              </a:rPr>
              <a:t>Landsat 8</a:t>
            </a:r>
            <a:r>
              <a:rPr lang="en-US" sz="2800" dirty="0" smtClean="0">
                <a:latin typeface="Garamond" panose="02020404030301010803" pitchFamily="18" charset="0"/>
              </a:rPr>
              <a:t>, </a:t>
            </a:r>
            <a:r>
              <a:rPr lang="en-US" sz="2800" dirty="0">
                <a:latin typeface="Garamond" panose="02020404030301010803" pitchFamily="18" charset="0"/>
              </a:rPr>
              <a:t>and was implemented in the open source Google Earth Engine (GEE) API. The USFWS will be able to use this tool on the GEE platform to continue evaluating HPCs for disturbance, saving significant travel time and effort.</a:t>
            </a:r>
          </a:p>
        </p:txBody>
      </p:sp>
      <p:sp>
        <p:nvSpPr>
          <p:cNvPr id="35" name="Text Placeholder 16"/>
          <p:cNvSpPr txBox="1">
            <a:spLocks/>
          </p:cNvSpPr>
          <p:nvPr/>
        </p:nvSpPr>
        <p:spPr>
          <a:xfrm>
            <a:off x="12816309" y="5705084"/>
            <a:ext cx="10582656" cy="30030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A7845"/>
              </a:buClr>
            </a:pPr>
            <a:r>
              <a:rPr lang="en-US" b="1" dirty="0" smtClean="0">
                <a:solidFill>
                  <a:srgbClr val="EA7845"/>
                </a:solidFill>
              </a:rPr>
              <a:t>Utilize</a:t>
            </a:r>
            <a:r>
              <a:rPr lang="en-US" dirty="0" smtClean="0">
                <a:solidFill>
                  <a:srgbClr val="EA7845"/>
                </a:solidFill>
              </a:rPr>
              <a:t> </a:t>
            </a:r>
            <a:r>
              <a:rPr lang="en-US" dirty="0" smtClean="0">
                <a:solidFill>
                  <a:schemeClr val="tx1">
                    <a:lumMod val="75000"/>
                  </a:schemeClr>
                </a:solidFill>
              </a:rPr>
              <a:t>Landsat 5 and Landsat 8 imagery to derive </a:t>
            </a:r>
            <a:r>
              <a:rPr lang="en-US" dirty="0" err="1" smtClean="0">
                <a:solidFill>
                  <a:schemeClr val="tx1">
                    <a:lumMod val="75000"/>
                  </a:schemeClr>
                </a:solidFill>
              </a:rPr>
              <a:t>interannual</a:t>
            </a:r>
            <a:r>
              <a:rPr lang="en-US" dirty="0" smtClean="0">
                <a:solidFill>
                  <a:schemeClr val="tx1">
                    <a:lumMod val="75000"/>
                  </a:schemeClr>
                </a:solidFill>
              </a:rPr>
              <a:t> NDVI and relative greenness values for Habitat Conservation Plan areas in California</a:t>
            </a:r>
            <a:endParaRPr lang="en-US" dirty="0">
              <a:solidFill>
                <a:schemeClr val="tx1">
                  <a:lumMod val="75000"/>
                </a:schemeClr>
              </a:solidFill>
            </a:endParaRPr>
          </a:p>
          <a:p>
            <a:pPr marL="347663" indent="-347663">
              <a:buClr>
                <a:srgbClr val="EA7845"/>
              </a:buClr>
            </a:pPr>
            <a:r>
              <a:rPr lang="en-US" b="1" dirty="0" smtClean="0">
                <a:solidFill>
                  <a:srgbClr val="EA7845"/>
                </a:solidFill>
              </a:rPr>
              <a:t>Identify</a:t>
            </a:r>
            <a:r>
              <a:rPr lang="en-US" dirty="0" smtClean="0">
                <a:solidFill>
                  <a:srgbClr val="EA7845"/>
                </a:solidFill>
              </a:rPr>
              <a:t> </a:t>
            </a:r>
            <a:r>
              <a:rPr lang="en-US" dirty="0" smtClean="0">
                <a:solidFill>
                  <a:schemeClr val="tx1">
                    <a:lumMod val="75000"/>
                  </a:schemeClr>
                </a:solidFill>
              </a:rPr>
              <a:t>areas that have undergone significant land cover change between 1995 and 2017 and assess possible causation</a:t>
            </a:r>
            <a:endParaRPr lang="en-US" dirty="0">
              <a:solidFill>
                <a:schemeClr val="tx1">
                  <a:lumMod val="75000"/>
                </a:schemeClr>
              </a:solidFill>
            </a:endParaRPr>
          </a:p>
          <a:p>
            <a:pPr marL="347663" indent="-347663">
              <a:buClr>
                <a:srgbClr val="EA7845"/>
              </a:buClr>
            </a:pPr>
            <a:r>
              <a:rPr lang="en-US" b="1" dirty="0" smtClean="0">
                <a:solidFill>
                  <a:srgbClr val="EA7845"/>
                </a:solidFill>
              </a:rPr>
              <a:t>Create</a:t>
            </a:r>
            <a:r>
              <a:rPr lang="en-US" dirty="0" smtClean="0">
                <a:solidFill>
                  <a:srgbClr val="EA7845"/>
                </a:solidFill>
              </a:rPr>
              <a:t> </a:t>
            </a:r>
            <a:r>
              <a:rPr lang="en-US" dirty="0" smtClean="0">
                <a:solidFill>
                  <a:schemeClr val="tx1">
                    <a:lumMod val="75000"/>
                  </a:schemeClr>
                </a:solidFill>
              </a:rPr>
              <a:t>a tool which assists US Fish and Wildlife Service with monitoring Habitat Conservation Plan areas</a:t>
            </a:r>
            <a:endParaRPr lang="en-US" dirty="0">
              <a:solidFill>
                <a:schemeClr val="tx1">
                  <a:lumMod val="75000"/>
                </a:schemeClr>
              </a:solidFill>
            </a:endParaRPr>
          </a:p>
        </p:txBody>
      </p:sp>
      <p:sp>
        <p:nvSpPr>
          <p:cNvPr id="36" name="Text Placeholder 16"/>
          <p:cNvSpPr txBox="1">
            <a:spLocks/>
          </p:cNvSpPr>
          <p:nvPr/>
        </p:nvSpPr>
        <p:spPr>
          <a:xfrm>
            <a:off x="12839699" y="12068000"/>
            <a:ext cx="10521583"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bg1"/>
                </a:solidFill>
              </a:rPr>
              <a:t>Include a map that has easily readable text and a legend. Including </a:t>
            </a:r>
            <a:r>
              <a:rPr lang="en-US" dirty="0">
                <a:solidFill>
                  <a:schemeClr val="bg1"/>
                </a:solidFill>
              </a:rPr>
              <a:t>the study period is optional</a:t>
            </a:r>
            <a:r>
              <a:rPr lang="en-US" dirty="0" smtClean="0">
                <a:solidFill>
                  <a:schemeClr val="bg1"/>
                </a:solidFill>
              </a:rPr>
              <a:t>.</a:t>
            </a:r>
          </a:p>
          <a:p>
            <a:r>
              <a:rPr lang="en-US" b="1" dirty="0">
                <a:solidFill>
                  <a:schemeClr val="bg1"/>
                </a:solidFill>
              </a:rPr>
              <a:t>For ALL images </a:t>
            </a:r>
            <a:r>
              <a:rPr lang="en-US" b="1" dirty="0" smtClean="0">
                <a:solidFill>
                  <a:schemeClr val="bg1"/>
                </a:solidFill>
              </a:rPr>
              <a:t>– make </a:t>
            </a:r>
            <a:r>
              <a:rPr lang="en-US" b="1" dirty="0">
                <a:solidFill>
                  <a:schemeClr val="bg1"/>
                </a:solidFill>
              </a:rPr>
              <a:t>sure all text is legible and add legends separately (so they can be moved or resized</a:t>
            </a:r>
            <a:r>
              <a:rPr lang="en-US" b="1" dirty="0" smtClean="0">
                <a:solidFill>
                  <a:schemeClr val="bg1"/>
                </a:solidFill>
              </a:rPr>
              <a:t>). </a:t>
            </a:r>
            <a:r>
              <a:rPr lang="en-US" dirty="0" smtClean="0">
                <a:solidFill>
                  <a:schemeClr val="bg1"/>
                </a:solidFill>
              </a:rPr>
              <a:t>If </a:t>
            </a:r>
            <a:r>
              <a:rPr lang="en-US" dirty="0">
                <a:solidFill>
                  <a:schemeClr val="bg1"/>
                </a:solidFill>
              </a:rPr>
              <a:t>text is not editable, a team member must be available to make changes with a </a:t>
            </a:r>
            <a:r>
              <a:rPr lang="en-US" b="1" dirty="0">
                <a:solidFill>
                  <a:schemeClr val="bg1"/>
                </a:solidFill>
              </a:rPr>
              <a:t>very short turn-around time </a:t>
            </a:r>
            <a:r>
              <a:rPr lang="en-US" dirty="0">
                <a:solidFill>
                  <a:schemeClr val="bg1"/>
                </a:solidFill>
              </a:rPr>
              <a:t>(hours, not days) after submission</a:t>
            </a:r>
            <a:r>
              <a:rPr lang="en-US" dirty="0" smtClean="0">
                <a:solidFill>
                  <a:schemeClr val="bg1"/>
                </a:solidFill>
              </a:rPr>
              <a:t>.</a:t>
            </a:r>
          </a:p>
        </p:txBody>
      </p:sp>
      <p:pic>
        <p:nvPicPr>
          <p:cNvPr id="54" name="Picture 53"/>
          <p:cNvPicPr>
            <a:picLocks noChangeAspect="1"/>
          </p:cNvPicPr>
          <p:nvPr/>
        </p:nvPicPr>
        <p:blipFill rotWithShape="1">
          <a:blip r:embed="rId2">
            <a:extLst>
              <a:ext uri="{28A0092B-C50C-407E-A947-70E740481C1C}">
                <a14:useLocalDpi xmlns:a14="http://schemas.microsoft.com/office/drawing/2010/main" val="0"/>
              </a:ext>
            </a:extLst>
          </a:blip>
          <a:srcRect l="11766" t="8902" r="11029" b="40909"/>
          <a:stretch/>
        </p:blipFill>
        <p:spPr>
          <a:xfrm>
            <a:off x="16912930" y="9806313"/>
            <a:ext cx="7285784" cy="6179189"/>
          </a:xfrm>
          <a:prstGeom prst="rect">
            <a:avLst/>
          </a:prstGeom>
        </p:spPr>
      </p:pic>
      <p:pic>
        <p:nvPicPr>
          <p:cNvPr id="55" name="Shape 124" descr="01_Landsat5.png"/>
          <p:cNvPicPr preferRelativeResize="0"/>
          <p:nvPr/>
        </p:nvPicPr>
        <p:blipFill>
          <a:blip r:embed="rId3">
            <a:alphaModFix/>
          </a:blip>
          <a:stretch>
            <a:fillRect/>
          </a:stretch>
        </p:blipFill>
        <p:spPr>
          <a:xfrm>
            <a:off x="16731955" y="17924977"/>
            <a:ext cx="1620823" cy="1565913"/>
          </a:xfrm>
          <a:prstGeom prst="rect">
            <a:avLst/>
          </a:prstGeom>
          <a:noFill/>
          <a:ln>
            <a:noFill/>
          </a:ln>
        </p:spPr>
      </p:pic>
      <p:sp>
        <p:nvSpPr>
          <p:cNvPr id="56" name="Shape 127"/>
          <p:cNvSpPr txBox="1"/>
          <p:nvPr/>
        </p:nvSpPr>
        <p:spPr>
          <a:xfrm>
            <a:off x="15092134" y="17998867"/>
            <a:ext cx="1850858" cy="1519273"/>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US" sz="2700" b="1" dirty="0">
                <a:solidFill>
                  <a:schemeClr val="dk1"/>
                </a:solidFill>
                <a:latin typeface="Garamond"/>
                <a:ea typeface="Garamond"/>
                <a:cs typeface="Garamond"/>
                <a:sym typeface="Garamond"/>
              </a:rPr>
              <a:t>Landsat </a:t>
            </a:r>
            <a:r>
              <a:rPr lang="en-US" sz="2700" b="1" dirty="0" smtClean="0">
                <a:solidFill>
                  <a:schemeClr val="dk1"/>
                </a:solidFill>
                <a:latin typeface="Garamond"/>
                <a:ea typeface="Garamond"/>
                <a:cs typeface="Garamond"/>
                <a:sym typeface="Garamond"/>
              </a:rPr>
              <a:t>5-</a:t>
            </a:r>
          </a:p>
          <a:p>
            <a:pPr lvl="0" rtl="0">
              <a:lnSpc>
                <a:spcPct val="90000"/>
              </a:lnSpc>
              <a:spcBef>
                <a:spcPts val="0"/>
              </a:spcBef>
              <a:buNone/>
            </a:pPr>
            <a:r>
              <a:rPr lang="en-US" sz="2700" b="1" dirty="0" err="1" smtClean="0">
                <a:solidFill>
                  <a:schemeClr val="dk1"/>
                </a:solidFill>
                <a:latin typeface="Garamond"/>
                <a:ea typeface="Garamond"/>
                <a:cs typeface="Garamond"/>
                <a:sym typeface="Garamond"/>
              </a:rPr>
              <a:t>ThematicMapper</a:t>
            </a:r>
            <a:endParaRPr lang="en-US" sz="2700" b="1" dirty="0">
              <a:solidFill>
                <a:schemeClr val="dk1"/>
              </a:solidFill>
              <a:latin typeface="Garamond"/>
              <a:ea typeface="Garamond"/>
              <a:cs typeface="Garamond"/>
              <a:sym typeface="Garamond"/>
            </a:endParaRPr>
          </a:p>
        </p:txBody>
      </p:sp>
      <p:sp>
        <p:nvSpPr>
          <p:cNvPr id="57" name="Shape 128"/>
          <p:cNvSpPr txBox="1"/>
          <p:nvPr/>
        </p:nvSpPr>
        <p:spPr>
          <a:xfrm>
            <a:off x="18822557" y="17980066"/>
            <a:ext cx="2340084" cy="1286788"/>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US" sz="2700" b="1" dirty="0" smtClean="0">
                <a:solidFill>
                  <a:schemeClr val="dk1"/>
                </a:solidFill>
                <a:latin typeface="Garamond"/>
                <a:ea typeface="Garamond"/>
                <a:cs typeface="Garamond"/>
                <a:sym typeface="Garamond"/>
              </a:rPr>
              <a:t>Landsat 8- Operational Land Imager</a:t>
            </a:r>
            <a:endParaRPr lang="en-US" sz="2700" b="1" dirty="0">
              <a:solidFill>
                <a:schemeClr val="dk1"/>
              </a:solidFill>
              <a:latin typeface="Garamond"/>
              <a:ea typeface="Garamond"/>
              <a:cs typeface="Garamond"/>
              <a:sym typeface="Garamond"/>
            </a:endParaRPr>
          </a:p>
        </p:txBody>
      </p:sp>
      <p:pic>
        <p:nvPicPr>
          <p:cNvPr id="58" name="Shape 125" descr="EarthObservationsL8.png"/>
          <p:cNvPicPr preferRelativeResize="0"/>
          <p:nvPr/>
        </p:nvPicPr>
        <p:blipFill>
          <a:blip r:embed="rId4">
            <a:alphaModFix/>
          </a:blip>
          <a:stretch>
            <a:fillRect/>
          </a:stretch>
        </p:blipFill>
        <p:spPr>
          <a:xfrm>
            <a:off x="20953540" y="17973489"/>
            <a:ext cx="1768382" cy="1445300"/>
          </a:xfrm>
          <a:prstGeom prst="rect">
            <a:avLst/>
          </a:prstGeom>
          <a:noFill/>
          <a:ln>
            <a:noFill/>
          </a:ln>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8591" y="26765811"/>
            <a:ext cx="2072927" cy="2473473"/>
          </a:xfrm>
          <a:prstGeom prst="rect">
            <a:avLst/>
          </a:prstGeom>
        </p:spPr>
      </p:pic>
      <p:sp>
        <p:nvSpPr>
          <p:cNvPr id="2" name="Rectangle 1"/>
          <p:cNvSpPr/>
          <p:nvPr/>
        </p:nvSpPr>
        <p:spPr>
          <a:xfrm>
            <a:off x="14629112" y="27594768"/>
            <a:ext cx="5386752" cy="1213922"/>
          </a:xfrm>
          <a:prstGeom prst="rect">
            <a:avLst/>
          </a:prstGeom>
        </p:spPr>
        <p:txBody>
          <a:bodyPr wrap="square">
            <a:spAutoFit/>
          </a:bodyPr>
          <a:lstStyle/>
          <a:p>
            <a:pPr marL="347663" indent="-347663" defTabSz="2743200">
              <a:lnSpc>
                <a:spcPct val="90000"/>
              </a:lnSpc>
              <a:spcBef>
                <a:spcPts val="1800"/>
              </a:spcBef>
              <a:buClr>
                <a:srgbClr val="EA7845"/>
              </a:buClr>
              <a:buSzPct val="100000"/>
              <a:buFont typeface="Webdings" panose="05030102010509060703" pitchFamily="18" charset="2"/>
              <a:buChar char="4"/>
            </a:pPr>
            <a:r>
              <a:rPr lang="en-US" sz="3200" dirty="0">
                <a:latin typeface="Garamond" panose="02020404030301010803" pitchFamily="18" charset="0"/>
              </a:rPr>
              <a:t>Pacific Southwest Region</a:t>
            </a:r>
          </a:p>
          <a:p>
            <a:pPr marL="347663" indent="-347663" defTabSz="2743200">
              <a:lnSpc>
                <a:spcPct val="90000"/>
              </a:lnSpc>
              <a:spcBef>
                <a:spcPts val="1800"/>
              </a:spcBef>
              <a:buClr>
                <a:srgbClr val="EA7845"/>
              </a:buClr>
              <a:buSzPct val="100000"/>
              <a:buFont typeface="Webdings" panose="05030102010509060703" pitchFamily="18" charset="2"/>
              <a:buChar char="4"/>
            </a:pPr>
            <a:r>
              <a:rPr lang="en-US" sz="3200" dirty="0">
                <a:latin typeface="Garamond" panose="02020404030301010803" pitchFamily="18" charset="0"/>
              </a:rPr>
              <a:t>Midwest Region</a:t>
            </a:r>
          </a:p>
        </p:txBody>
      </p:sp>
      <p:pic>
        <p:nvPicPr>
          <p:cNvPr id="72" name="Picture 71"/>
          <p:cNvPicPr>
            <a:picLocks noChangeAspect="1"/>
          </p:cNvPicPr>
          <p:nvPr/>
        </p:nvPicPr>
        <p:blipFill>
          <a:blip r:embed="rId6"/>
          <a:stretch>
            <a:fillRect/>
          </a:stretch>
        </p:blipFill>
        <p:spPr>
          <a:xfrm>
            <a:off x="13139942" y="15320418"/>
            <a:ext cx="3512511" cy="518592"/>
          </a:xfrm>
          <a:prstGeom prst="rect">
            <a:avLst/>
          </a:prstGeom>
        </p:spPr>
      </p:pic>
      <p:sp>
        <p:nvSpPr>
          <p:cNvPr id="73" name="TextBox 72"/>
          <p:cNvSpPr txBox="1"/>
          <p:nvPr/>
        </p:nvSpPr>
        <p:spPr>
          <a:xfrm>
            <a:off x="12881273" y="9938013"/>
            <a:ext cx="3892773" cy="1015663"/>
          </a:xfrm>
          <a:prstGeom prst="rect">
            <a:avLst/>
          </a:prstGeom>
          <a:noFill/>
        </p:spPr>
        <p:txBody>
          <a:bodyPr wrap="square" rtlCol="0">
            <a:spAutoFit/>
          </a:bodyPr>
          <a:lstStyle/>
          <a:p>
            <a:r>
              <a:rPr lang="en-US" sz="3000" dirty="0" smtClean="0">
                <a:latin typeface="Garamond" panose="02020404030301010803" pitchFamily="18" charset="0"/>
              </a:rPr>
              <a:t>California Habitat Conservation Plan areas</a:t>
            </a:r>
            <a:endParaRPr lang="en-US" sz="3000" dirty="0">
              <a:latin typeface="Garamond" panose="02020404030301010803" pitchFamily="18" charset="0"/>
            </a:endParaRPr>
          </a:p>
        </p:txBody>
      </p:sp>
      <p:grpSp>
        <p:nvGrpSpPr>
          <p:cNvPr id="122" name="Group 121"/>
          <p:cNvGrpSpPr/>
          <p:nvPr/>
        </p:nvGrpSpPr>
        <p:grpSpPr>
          <a:xfrm>
            <a:off x="12901020" y="11031410"/>
            <a:ext cx="3797751" cy="3970318"/>
            <a:chOff x="12854702" y="10924745"/>
            <a:chExt cx="3797751" cy="3970318"/>
          </a:xfrm>
        </p:grpSpPr>
        <p:sp>
          <p:nvSpPr>
            <p:cNvPr id="3" name="TextBox 2"/>
            <p:cNvSpPr txBox="1"/>
            <p:nvPr/>
          </p:nvSpPr>
          <p:spPr>
            <a:xfrm>
              <a:off x="12854702" y="10924745"/>
              <a:ext cx="3797751" cy="3970318"/>
            </a:xfrm>
            <a:prstGeom prst="rect">
              <a:avLst/>
            </a:prstGeom>
            <a:noFill/>
            <a:ln w="38100">
              <a:solidFill>
                <a:schemeClr val="bg1"/>
              </a:solidFill>
            </a:ln>
          </p:spPr>
          <p:txBody>
            <a:bodyPr wrap="square" rtlCol="0">
              <a:spAutoFit/>
            </a:bodyPr>
            <a:lstStyle/>
            <a:p>
              <a:r>
                <a:rPr lang="en-US" sz="3000" b="1" dirty="0" smtClean="0"/>
                <a:t>Legend</a:t>
              </a:r>
            </a:p>
            <a:p>
              <a:r>
                <a:rPr lang="en-US" sz="3000" b="1" dirty="0" smtClean="0"/>
                <a:t>HCP Plan Areas</a:t>
              </a:r>
            </a:p>
            <a:p>
              <a:r>
                <a:rPr lang="en-US" sz="2400" dirty="0" smtClean="0"/>
                <a:t>          </a:t>
              </a:r>
              <a:r>
                <a:rPr lang="en-US" sz="2300" dirty="0" smtClean="0"/>
                <a:t>Other</a:t>
              </a:r>
            </a:p>
            <a:p>
              <a:r>
                <a:rPr lang="en-US" sz="3000" b="1" dirty="0" smtClean="0"/>
                <a:t>Status</a:t>
              </a:r>
            </a:p>
            <a:p>
              <a:pPr>
                <a:lnSpc>
                  <a:spcPct val="150000"/>
                </a:lnSpc>
              </a:pPr>
              <a:r>
                <a:rPr lang="en-US" sz="2300" dirty="0" smtClean="0"/>
                <a:t>          Implementation Phase</a:t>
              </a:r>
            </a:p>
            <a:p>
              <a:pPr>
                <a:lnSpc>
                  <a:spcPct val="150000"/>
                </a:lnSpc>
              </a:pPr>
              <a:r>
                <a:rPr lang="en-US" sz="2300" dirty="0" smtClean="0"/>
                <a:t>          Inactive</a:t>
              </a:r>
            </a:p>
            <a:p>
              <a:pPr>
                <a:lnSpc>
                  <a:spcPct val="150000"/>
                </a:lnSpc>
              </a:pPr>
              <a:r>
                <a:rPr lang="en-US" sz="2300" dirty="0" smtClean="0"/>
                <a:t>          Plan Development Phase</a:t>
              </a:r>
            </a:p>
            <a:p>
              <a:pPr>
                <a:lnSpc>
                  <a:spcPct val="150000"/>
                </a:lnSpc>
              </a:pPr>
              <a:r>
                <a:rPr lang="en-US" sz="2300" dirty="0" smtClean="0"/>
                <a:t>          Post Permit Phase</a:t>
              </a:r>
              <a:endParaRPr lang="en-US" sz="2300" dirty="0"/>
            </a:p>
          </p:txBody>
        </p:sp>
        <p:sp>
          <p:nvSpPr>
            <p:cNvPr id="76" name="Rectangle 75"/>
            <p:cNvSpPr/>
            <p:nvPr/>
          </p:nvSpPr>
          <p:spPr>
            <a:xfrm>
              <a:off x="13009169" y="13392305"/>
              <a:ext cx="608723" cy="341104"/>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3009167" y="13969516"/>
              <a:ext cx="608723" cy="313156"/>
            </a:xfrm>
            <a:prstGeom prst="rect">
              <a:avLst/>
            </a:prstGeom>
            <a:solidFill>
              <a:srgbClr val="CDCBE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3009168" y="14459433"/>
              <a:ext cx="608723" cy="341104"/>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3009170" y="12845016"/>
              <a:ext cx="608723" cy="341104"/>
            </a:xfrm>
            <a:prstGeom prst="rect">
              <a:avLst/>
            </a:prstGeom>
            <a:solidFill>
              <a:srgbClr val="5D79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3009171" y="11879617"/>
              <a:ext cx="608723" cy="341104"/>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908285" y="13134106"/>
            <a:ext cx="1791853" cy="11457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Landsat 5 </a:t>
            </a:r>
          </a:p>
          <a:p>
            <a:pPr algn="ctr"/>
            <a:r>
              <a:rPr lang="en-US" sz="2700" dirty="0" smtClean="0"/>
              <a:t>Landsat 8</a:t>
            </a:r>
            <a:endParaRPr lang="en-US" sz="2700" dirty="0"/>
          </a:p>
        </p:txBody>
      </p:sp>
      <p:sp>
        <p:nvSpPr>
          <p:cNvPr id="82" name="Rounded Rectangle 81"/>
          <p:cNvSpPr/>
          <p:nvPr/>
        </p:nvSpPr>
        <p:spPr>
          <a:xfrm>
            <a:off x="914400" y="17548670"/>
            <a:ext cx="1785738" cy="117924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Polygon Study Area</a:t>
            </a:r>
            <a:endParaRPr lang="en-US" sz="2700" dirty="0"/>
          </a:p>
        </p:txBody>
      </p:sp>
      <p:sp>
        <p:nvSpPr>
          <p:cNvPr id="84" name="Rounded Rectangle 83"/>
          <p:cNvSpPr/>
          <p:nvPr/>
        </p:nvSpPr>
        <p:spPr>
          <a:xfrm>
            <a:off x="1043826" y="15151781"/>
            <a:ext cx="1519348" cy="16232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Google Earth Engine</a:t>
            </a:r>
            <a:endParaRPr lang="en-US" sz="2700" dirty="0"/>
          </a:p>
        </p:txBody>
      </p:sp>
      <p:sp>
        <p:nvSpPr>
          <p:cNvPr id="85" name="Rounded Rectangle 84"/>
          <p:cNvSpPr/>
          <p:nvPr/>
        </p:nvSpPr>
        <p:spPr>
          <a:xfrm>
            <a:off x="4203286" y="17548671"/>
            <a:ext cx="1734075" cy="117924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Years of Interest</a:t>
            </a:r>
            <a:endParaRPr lang="en-US" sz="2700" dirty="0"/>
          </a:p>
        </p:txBody>
      </p:sp>
      <p:sp>
        <p:nvSpPr>
          <p:cNvPr id="86" name="Rounded Rectangle 85"/>
          <p:cNvSpPr/>
          <p:nvPr/>
        </p:nvSpPr>
        <p:spPr>
          <a:xfrm>
            <a:off x="4198906" y="13127416"/>
            <a:ext cx="1732283" cy="11524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Baseline Collection</a:t>
            </a:r>
            <a:endParaRPr lang="en-US" sz="2700" dirty="0"/>
          </a:p>
        </p:txBody>
      </p:sp>
      <p:sp>
        <p:nvSpPr>
          <p:cNvPr id="89" name="Rounded Rectangle 88"/>
          <p:cNvSpPr/>
          <p:nvPr/>
        </p:nvSpPr>
        <p:spPr>
          <a:xfrm>
            <a:off x="11055738" y="15165535"/>
            <a:ext cx="1558607" cy="164595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Identify Cause of Change</a:t>
            </a:r>
            <a:endParaRPr lang="en-US" sz="2700"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5269" y="20306752"/>
            <a:ext cx="2801068" cy="280596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36740" y="20339565"/>
            <a:ext cx="2792812" cy="2797694"/>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77893" y="20327609"/>
            <a:ext cx="2839273" cy="2844236"/>
          </a:xfrm>
          <a:prstGeom prst="rect">
            <a:avLst/>
          </a:prstGeom>
        </p:spPr>
      </p:pic>
      <p:sp>
        <p:nvSpPr>
          <p:cNvPr id="24" name="TextBox 23"/>
          <p:cNvSpPr txBox="1"/>
          <p:nvPr/>
        </p:nvSpPr>
        <p:spPr>
          <a:xfrm>
            <a:off x="14435483" y="23396723"/>
            <a:ext cx="9028811" cy="2677656"/>
          </a:xfrm>
          <a:prstGeom prst="rect">
            <a:avLst/>
          </a:prstGeom>
          <a:noFill/>
        </p:spPr>
        <p:txBody>
          <a:bodyPr wrap="square" rtlCol="0">
            <a:spAutoFit/>
          </a:bodyPr>
          <a:lstStyle/>
          <a:p>
            <a:r>
              <a:rPr lang="en-US" sz="2400" dirty="0" smtClean="0"/>
              <a:t>FIG 1A-C (a) Relative </a:t>
            </a:r>
            <a:r>
              <a:rPr lang="en-US" sz="2400" dirty="0"/>
              <a:t>Green (b) Percent Change in Relative </a:t>
            </a:r>
            <a:r>
              <a:rPr lang="en-US" sz="2400" dirty="0" smtClean="0"/>
              <a:t>Green </a:t>
            </a:r>
            <a:r>
              <a:rPr lang="en-US" sz="2400" dirty="0"/>
              <a:t>(c) Normalized Burn </a:t>
            </a:r>
            <a:r>
              <a:rPr lang="en-US" sz="2400" dirty="0" smtClean="0"/>
              <a:t>Ratio. These images show part of the Desert </a:t>
            </a:r>
            <a:r>
              <a:rPr lang="en-US" sz="2400" dirty="0"/>
              <a:t>Renewable Energy Conservation Plan </a:t>
            </a:r>
            <a:r>
              <a:rPr lang="en-US" sz="2400" dirty="0" smtClean="0"/>
              <a:t>HCP and contain an outlined area where the Johnson Fire occurred in October, 2016. </a:t>
            </a:r>
            <a:r>
              <a:rPr lang="en-US" sz="2400" dirty="0"/>
              <a:t>These results were calculated from </a:t>
            </a:r>
            <a:r>
              <a:rPr lang="en-US" sz="2400" dirty="0" smtClean="0"/>
              <a:t>Landsat </a:t>
            </a:r>
            <a:r>
              <a:rPr lang="en-US" sz="2400" dirty="0"/>
              <a:t>8 </a:t>
            </a:r>
            <a:r>
              <a:rPr lang="en-US" sz="2400" dirty="0" smtClean="0"/>
              <a:t>images collected in November of 2016, shortly after the fire. Fig 1a and </a:t>
            </a:r>
            <a:r>
              <a:rPr lang="en-US" sz="2400" dirty="0"/>
              <a:t>1</a:t>
            </a:r>
            <a:r>
              <a:rPr lang="en-US" sz="2400" dirty="0" smtClean="0"/>
              <a:t>b display the vegetation loss that occurred in the area, and Figure 1c shows it was likely a fire that caused this loss of vegetation. </a:t>
            </a:r>
            <a:endParaRPr lang="en-US" sz="2400" dirty="0"/>
          </a:p>
        </p:txBody>
      </p:sp>
      <p:sp>
        <p:nvSpPr>
          <p:cNvPr id="25" name="TextBox 24"/>
          <p:cNvSpPr txBox="1"/>
          <p:nvPr/>
        </p:nvSpPr>
        <p:spPr>
          <a:xfrm>
            <a:off x="978333" y="23390563"/>
            <a:ext cx="11688781" cy="1938992"/>
          </a:xfrm>
          <a:prstGeom prst="rect">
            <a:avLst/>
          </a:prstGeom>
          <a:noFill/>
        </p:spPr>
        <p:txBody>
          <a:bodyPr wrap="square" rtlCol="0">
            <a:spAutoFit/>
          </a:bodyPr>
          <a:lstStyle/>
          <a:p>
            <a:r>
              <a:rPr lang="en-US" sz="2400" dirty="0" smtClean="0"/>
              <a:t>FIG2 A-D (a) Aerial photography from GEE (b) Relative Green (c) Percent Change in Relative Green (d) Normalized Burn Ratio. This is a Golden Queen Mine in California, also located within the </a:t>
            </a:r>
            <a:r>
              <a:rPr lang="en-US" sz="2400" dirty="0"/>
              <a:t>Desert Renewable Energy Conservation Plan </a:t>
            </a:r>
            <a:r>
              <a:rPr lang="en-US" sz="2400" dirty="0" smtClean="0"/>
              <a:t>HCP. New development occurred in 2016 on the northern part of the mine. Figures 2b and 2c show the vegetation loss that occurred in this area. Fig 2d shows this change was likely not caused by a fire. </a:t>
            </a:r>
            <a:endParaRPr lang="en-US" sz="2400" dirty="0"/>
          </a:p>
        </p:txBody>
      </p:sp>
      <p:sp>
        <p:nvSpPr>
          <p:cNvPr id="29" name="TextBox 28"/>
          <p:cNvSpPr txBox="1"/>
          <p:nvPr/>
        </p:nvSpPr>
        <p:spPr>
          <a:xfrm>
            <a:off x="16914560" y="20256804"/>
            <a:ext cx="284941" cy="461665"/>
          </a:xfrm>
          <a:prstGeom prst="rect">
            <a:avLst/>
          </a:prstGeom>
          <a:noFill/>
        </p:spPr>
        <p:txBody>
          <a:bodyPr wrap="square" rtlCol="0">
            <a:spAutoFit/>
          </a:bodyPr>
          <a:lstStyle/>
          <a:p>
            <a:r>
              <a:rPr lang="en-US" sz="2400" b="1" dirty="0"/>
              <a:t>a</a:t>
            </a:r>
          </a:p>
        </p:txBody>
      </p:sp>
      <p:sp>
        <p:nvSpPr>
          <p:cNvPr id="30" name="TextBox 29"/>
          <p:cNvSpPr txBox="1"/>
          <p:nvPr/>
        </p:nvSpPr>
        <p:spPr>
          <a:xfrm>
            <a:off x="20072138" y="20324501"/>
            <a:ext cx="357244" cy="461665"/>
          </a:xfrm>
          <a:prstGeom prst="rect">
            <a:avLst/>
          </a:prstGeom>
          <a:noFill/>
        </p:spPr>
        <p:txBody>
          <a:bodyPr wrap="square" rtlCol="0">
            <a:spAutoFit/>
          </a:bodyPr>
          <a:lstStyle/>
          <a:p>
            <a:r>
              <a:rPr lang="en-US" sz="2400" b="1" dirty="0" smtClean="0"/>
              <a:t>b</a:t>
            </a:r>
            <a:endParaRPr lang="en-US" sz="2400" b="1" dirty="0"/>
          </a:p>
        </p:txBody>
      </p:sp>
      <p:sp>
        <p:nvSpPr>
          <p:cNvPr id="33" name="TextBox 32"/>
          <p:cNvSpPr txBox="1"/>
          <p:nvPr/>
        </p:nvSpPr>
        <p:spPr>
          <a:xfrm>
            <a:off x="23056036" y="20277703"/>
            <a:ext cx="328699" cy="461665"/>
          </a:xfrm>
          <a:prstGeom prst="rect">
            <a:avLst/>
          </a:prstGeom>
          <a:noFill/>
        </p:spPr>
        <p:txBody>
          <a:bodyPr wrap="square" rtlCol="0">
            <a:spAutoFit/>
          </a:bodyPr>
          <a:lstStyle/>
          <a:p>
            <a:r>
              <a:rPr lang="en-US" sz="2400" b="1" dirty="0" smtClean="0"/>
              <a:t>c</a:t>
            </a:r>
            <a:endParaRPr lang="en-US" sz="2400" b="1" dirty="0"/>
          </a:p>
        </p:txBody>
      </p:sp>
      <p:grpSp>
        <p:nvGrpSpPr>
          <p:cNvPr id="49" name="Group 48"/>
          <p:cNvGrpSpPr/>
          <p:nvPr/>
        </p:nvGrpSpPr>
        <p:grpSpPr>
          <a:xfrm>
            <a:off x="16244127" y="22486803"/>
            <a:ext cx="996232" cy="587340"/>
            <a:chOff x="2747296" y="22621805"/>
            <a:chExt cx="996232" cy="587340"/>
          </a:xfrm>
        </p:grpSpPr>
        <p:sp>
          <p:nvSpPr>
            <p:cNvPr id="4" name="TextBox 3"/>
            <p:cNvSpPr txBox="1"/>
            <p:nvPr/>
          </p:nvSpPr>
          <p:spPr>
            <a:xfrm>
              <a:off x="2747296" y="22621805"/>
              <a:ext cx="996232" cy="587340"/>
            </a:xfrm>
            <a:prstGeom prst="rect">
              <a:avLst/>
            </a:prstGeom>
            <a:solidFill>
              <a:schemeClr val="bg1"/>
            </a:solidFill>
            <a:ln w="3175">
              <a:solidFill>
                <a:schemeClr val="tx1"/>
              </a:solidFill>
            </a:ln>
          </p:spPr>
          <p:txBody>
            <a:bodyPr wrap="square" rtlCol="0">
              <a:spAutoFit/>
            </a:bodyPr>
            <a:lstStyle/>
            <a:p>
              <a:r>
                <a:rPr lang="en-US" sz="700" b="1" dirty="0" smtClean="0"/>
                <a:t>Relative Green</a:t>
              </a:r>
            </a:p>
            <a:p>
              <a:pPr>
                <a:spcBef>
                  <a:spcPts val="100"/>
                </a:spcBef>
                <a:spcAft>
                  <a:spcPts val="100"/>
                </a:spcAft>
              </a:pPr>
              <a:r>
                <a:rPr lang="en-US" sz="700" dirty="0" smtClean="0"/>
                <a:t>     -1 (Vegetation Loss)</a:t>
              </a:r>
            </a:p>
            <a:p>
              <a:pPr>
                <a:spcBef>
                  <a:spcPts val="100"/>
                </a:spcBef>
                <a:spcAft>
                  <a:spcPts val="100"/>
                </a:spcAft>
              </a:pPr>
              <a:r>
                <a:rPr lang="en-US" sz="700" dirty="0" smtClean="0"/>
                <a:t>     0 (No Change)</a:t>
              </a:r>
            </a:p>
            <a:p>
              <a:pPr>
                <a:spcBef>
                  <a:spcPts val="100"/>
                </a:spcBef>
                <a:spcAft>
                  <a:spcPts val="100"/>
                </a:spcAft>
              </a:pPr>
              <a:r>
                <a:rPr lang="en-US" sz="700" dirty="0" smtClean="0"/>
                <a:t>     1 (Vegetation Gain)</a:t>
              </a:r>
            </a:p>
          </p:txBody>
        </p:sp>
        <p:sp>
          <p:nvSpPr>
            <p:cNvPr id="90" name="Rectangle 89"/>
            <p:cNvSpPr/>
            <p:nvPr/>
          </p:nvSpPr>
          <p:spPr>
            <a:xfrm>
              <a:off x="2817737" y="22914627"/>
              <a:ext cx="94180" cy="882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19176" y="23050295"/>
              <a:ext cx="86615" cy="811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19176" y="22796561"/>
              <a:ext cx="86615" cy="811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8962579" y="22549918"/>
            <a:ext cx="1393995" cy="587340"/>
            <a:chOff x="5665772" y="22602828"/>
            <a:chExt cx="1393995" cy="587340"/>
          </a:xfrm>
        </p:grpSpPr>
        <p:sp>
          <p:nvSpPr>
            <p:cNvPr id="93" name="TextBox 92"/>
            <p:cNvSpPr txBox="1"/>
            <p:nvPr/>
          </p:nvSpPr>
          <p:spPr>
            <a:xfrm>
              <a:off x="5665772" y="22602828"/>
              <a:ext cx="1393995" cy="587340"/>
            </a:xfrm>
            <a:prstGeom prst="rect">
              <a:avLst/>
            </a:prstGeom>
            <a:solidFill>
              <a:schemeClr val="bg1"/>
            </a:solidFill>
            <a:ln w="3175">
              <a:solidFill>
                <a:schemeClr val="tx1"/>
              </a:solidFill>
            </a:ln>
          </p:spPr>
          <p:txBody>
            <a:bodyPr wrap="square" rtlCol="0">
              <a:spAutoFit/>
            </a:bodyPr>
            <a:lstStyle/>
            <a:p>
              <a:r>
                <a:rPr lang="en-US" sz="700" b="1" dirty="0" smtClean="0"/>
                <a:t>Percent Change Relative Green</a:t>
              </a:r>
            </a:p>
            <a:p>
              <a:pPr>
                <a:spcBef>
                  <a:spcPts val="100"/>
                </a:spcBef>
                <a:spcAft>
                  <a:spcPts val="100"/>
                </a:spcAft>
              </a:pPr>
              <a:r>
                <a:rPr lang="en-US" sz="700" dirty="0" smtClean="0"/>
                <a:t>     -100% (Vegetation Loss)</a:t>
              </a:r>
            </a:p>
            <a:p>
              <a:pPr>
                <a:spcBef>
                  <a:spcPts val="100"/>
                </a:spcBef>
                <a:spcAft>
                  <a:spcPts val="100"/>
                </a:spcAft>
              </a:pPr>
              <a:r>
                <a:rPr lang="en-US" sz="700" dirty="0" smtClean="0"/>
                <a:t>     0 (No Change)</a:t>
              </a:r>
            </a:p>
            <a:p>
              <a:pPr>
                <a:spcBef>
                  <a:spcPts val="100"/>
                </a:spcBef>
                <a:spcAft>
                  <a:spcPts val="100"/>
                </a:spcAft>
              </a:pPr>
              <a:r>
                <a:rPr lang="en-US" sz="700" dirty="0" smtClean="0"/>
                <a:t>     100% (Vegetation Gain)</a:t>
              </a:r>
            </a:p>
          </p:txBody>
        </p:sp>
        <p:sp>
          <p:nvSpPr>
            <p:cNvPr id="94" name="Rectangle 93"/>
            <p:cNvSpPr/>
            <p:nvPr/>
          </p:nvSpPr>
          <p:spPr>
            <a:xfrm>
              <a:off x="5723431" y="22798241"/>
              <a:ext cx="86615" cy="811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719763" y="22920013"/>
              <a:ext cx="96567" cy="904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723089" y="23064728"/>
              <a:ext cx="86615" cy="811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22387804" y="22677680"/>
            <a:ext cx="1076490" cy="453970"/>
            <a:chOff x="8525520" y="22742251"/>
            <a:chExt cx="1078357" cy="453970"/>
          </a:xfrm>
        </p:grpSpPr>
        <p:sp>
          <p:nvSpPr>
            <p:cNvPr id="97" name="TextBox 96"/>
            <p:cNvSpPr txBox="1"/>
            <p:nvPr/>
          </p:nvSpPr>
          <p:spPr>
            <a:xfrm>
              <a:off x="8525520" y="22742251"/>
              <a:ext cx="1078357" cy="453970"/>
            </a:xfrm>
            <a:prstGeom prst="rect">
              <a:avLst/>
            </a:prstGeom>
            <a:solidFill>
              <a:schemeClr val="bg1"/>
            </a:solidFill>
            <a:ln w="3175">
              <a:solidFill>
                <a:schemeClr val="tx1"/>
              </a:solidFill>
            </a:ln>
          </p:spPr>
          <p:txBody>
            <a:bodyPr wrap="square" rtlCol="0">
              <a:spAutoFit/>
            </a:bodyPr>
            <a:lstStyle/>
            <a:p>
              <a:r>
                <a:rPr lang="en-US" sz="700" b="1" dirty="0" smtClean="0"/>
                <a:t>Normalized Burn Ratio</a:t>
              </a:r>
            </a:p>
            <a:p>
              <a:pPr>
                <a:spcBef>
                  <a:spcPts val="100"/>
                </a:spcBef>
                <a:spcAft>
                  <a:spcPts val="100"/>
                </a:spcAft>
              </a:pPr>
              <a:r>
                <a:rPr lang="en-US" sz="700" dirty="0" smtClean="0"/>
                <a:t>      -0.35 (Fire Likely)</a:t>
              </a:r>
            </a:p>
            <a:p>
              <a:pPr>
                <a:spcBef>
                  <a:spcPts val="100"/>
                </a:spcBef>
                <a:spcAft>
                  <a:spcPts val="100"/>
                </a:spcAft>
              </a:pPr>
              <a:r>
                <a:rPr lang="en-US" sz="700" dirty="0" smtClean="0"/>
                <a:t>      -0.15 (Fire Unlikely)</a:t>
              </a:r>
            </a:p>
          </p:txBody>
        </p:sp>
        <p:sp>
          <p:nvSpPr>
            <p:cNvPr id="106" name="Rectangle 105"/>
            <p:cNvSpPr/>
            <p:nvPr/>
          </p:nvSpPr>
          <p:spPr>
            <a:xfrm>
              <a:off x="8621214" y="22919349"/>
              <a:ext cx="86615" cy="811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621214" y="23048144"/>
              <a:ext cx="86615" cy="811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9" name="Rounded Rectangle 118"/>
              <p:cNvSpPr/>
              <p:nvPr/>
            </p:nvSpPr>
            <p:spPr>
              <a:xfrm>
                <a:off x="2915326" y="15162662"/>
                <a:ext cx="2017411" cy="162226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NDVI</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𝑛𝑖𝑟</m:t>
                          </m:r>
                          <m:r>
                            <a:rPr lang="en-US" sz="2400" b="0" i="1" smtClean="0">
                              <a:latin typeface="Cambria Math" panose="02040503050406030204" pitchFamily="18" charset="0"/>
                            </a:rPr>
                            <m:t>−</m:t>
                          </m:r>
                          <m:r>
                            <a:rPr lang="en-US" sz="2400" b="0" i="1" smtClean="0">
                              <a:latin typeface="Cambria Math" panose="02040503050406030204" pitchFamily="18" charset="0"/>
                            </a:rPr>
                            <m:t>𝑟𝑒𝑑</m:t>
                          </m:r>
                        </m:num>
                        <m:den>
                          <m:r>
                            <a:rPr lang="en-US" sz="2400" b="0" i="1" smtClean="0">
                              <a:latin typeface="Cambria Math" panose="02040503050406030204" pitchFamily="18" charset="0"/>
                            </a:rPr>
                            <m:t>𝑛𝑖𝑟</m:t>
                          </m:r>
                          <m:r>
                            <a:rPr lang="en-US" sz="2400" b="0" i="1" smtClean="0">
                              <a:latin typeface="Cambria Math" panose="02040503050406030204" pitchFamily="18" charset="0"/>
                            </a:rPr>
                            <m:t>+</m:t>
                          </m:r>
                          <m:r>
                            <a:rPr lang="en-US" sz="2400" b="0" i="1" smtClean="0">
                              <a:latin typeface="Cambria Math" panose="02040503050406030204" pitchFamily="18" charset="0"/>
                            </a:rPr>
                            <m:t>𝑟𝑒𝑑</m:t>
                          </m:r>
                        </m:den>
                      </m:f>
                    </m:oMath>
                  </m:oMathPara>
                </a14:m>
                <a:endParaRPr lang="en-US" sz="2400" i="1" dirty="0"/>
              </a:p>
            </p:txBody>
          </p:sp>
        </mc:Choice>
        <mc:Fallback xmlns="">
          <p:sp>
            <p:nvSpPr>
              <p:cNvPr id="119" name="Rounded Rectangle 118"/>
              <p:cNvSpPr>
                <a:spLocks noRot="1" noChangeAspect="1" noMove="1" noResize="1" noEditPoints="1" noAdjustHandles="1" noChangeArrowheads="1" noChangeShapeType="1" noTextEdit="1"/>
              </p:cNvSpPr>
              <p:nvPr/>
            </p:nvSpPr>
            <p:spPr>
              <a:xfrm>
                <a:off x="2915326" y="15162662"/>
                <a:ext cx="2017411" cy="1622261"/>
              </a:xfrm>
              <a:prstGeom prst="round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ounded Rectangle 119"/>
              <p:cNvSpPr/>
              <p:nvPr/>
            </p:nvSpPr>
            <p:spPr>
              <a:xfrm>
                <a:off x="5249438" y="15151781"/>
                <a:ext cx="3432326" cy="165683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Relative Greenness</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𝑁𝐷𝑉𝐼</m:t>
                          </m:r>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𝑁𝐷𝑉𝐼</m:t>
                              </m:r>
                            </m:e>
                            <m:sub>
                              <m:r>
                                <a:rPr lang="en-US" sz="2400" b="0" i="1" smtClean="0">
                                  <a:latin typeface="Cambria Math" panose="02040503050406030204" pitchFamily="18" charset="0"/>
                                </a:rPr>
                                <m:t>𝑚𝑖𝑛</m:t>
                              </m:r>
                            </m:sub>
                          </m:sSub>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𝑁𝐷𝑉𝐼</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𝑁𝐷𝑉𝐼</m:t>
                              </m:r>
                            </m:e>
                            <m:sub>
                              <m:r>
                                <a:rPr lang="en-US" sz="2400" b="0" i="1" smtClean="0">
                                  <a:latin typeface="Cambria Math" panose="02040503050406030204" pitchFamily="18" charset="0"/>
                                </a:rPr>
                                <m:t>𝑚𝑖𝑛</m:t>
                              </m:r>
                            </m:sub>
                          </m:sSub>
                        </m:den>
                      </m:f>
                    </m:oMath>
                  </m:oMathPara>
                </a14:m>
                <a:endParaRPr lang="en-US" sz="2400" i="1" dirty="0"/>
              </a:p>
            </p:txBody>
          </p:sp>
        </mc:Choice>
        <mc:Fallback xmlns="">
          <p:sp>
            <p:nvSpPr>
              <p:cNvPr id="120" name="Rounded Rectangle 119"/>
              <p:cNvSpPr>
                <a:spLocks noRot="1" noChangeAspect="1" noMove="1" noResize="1" noEditPoints="1" noAdjustHandles="1" noChangeArrowheads="1" noChangeShapeType="1" noTextEdit="1"/>
              </p:cNvSpPr>
              <p:nvPr/>
            </p:nvSpPr>
            <p:spPr>
              <a:xfrm>
                <a:off x="5249438" y="15151781"/>
                <a:ext cx="3432326" cy="1656839"/>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ounded Rectangle 120"/>
              <p:cNvSpPr/>
              <p:nvPr/>
            </p:nvSpPr>
            <p:spPr>
              <a:xfrm>
                <a:off x="9052459" y="15151781"/>
                <a:ext cx="1590988" cy="16568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Percent Change</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den>
                      </m:f>
                    </m:oMath>
                  </m:oMathPara>
                </a14:m>
                <a:endParaRPr lang="en-US" sz="2400" i="1" dirty="0"/>
              </a:p>
            </p:txBody>
          </p:sp>
        </mc:Choice>
        <mc:Fallback xmlns="">
          <p:sp>
            <p:nvSpPr>
              <p:cNvPr id="121" name="Rounded Rectangle 120"/>
              <p:cNvSpPr>
                <a:spLocks noRot="1" noChangeAspect="1" noMove="1" noResize="1" noEditPoints="1" noAdjustHandles="1" noChangeArrowheads="1" noChangeShapeType="1" noTextEdit="1"/>
              </p:cNvSpPr>
              <p:nvPr/>
            </p:nvSpPr>
            <p:spPr>
              <a:xfrm>
                <a:off x="9052459" y="15151781"/>
                <a:ext cx="1590988" cy="1656840"/>
              </a:xfrm>
              <a:prstGeom prst="roundRect">
                <a:avLst/>
              </a:prstGeom>
              <a:blipFill>
                <a:blip r:embed="rId20"/>
                <a:stretch>
                  <a:fillRect t="-1465"/>
                </a:stretch>
              </a:blipFill>
            </p:spPr>
            <p:txBody>
              <a:bodyPr/>
              <a:lstStyle/>
              <a:p>
                <a:r>
                  <a:rPr lang="en-US">
                    <a:noFill/>
                  </a:rPr>
                  <a:t> </a:t>
                </a:r>
              </a:p>
            </p:txBody>
          </p:sp>
        </mc:Fallback>
      </mc:AlternateContent>
      <p:pic>
        <p:nvPicPr>
          <p:cNvPr id="74" name="Picture 7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8333" y="20294512"/>
            <a:ext cx="2824956" cy="2831304"/>
          </a:xfrm>
          <a:prstGeom prst="rect">
            <a:avLst/>
          </a:prstGeom>
        </p:spPr>
      </p:pic>
      <p:sp>
        <p:nvSpPr>
          <p:cNvPr id="37" name="TextBox 36"/>
          <p:cNvSpPr txBox="1"/>
          <p:nvPr/>
        </p:nvSpPr>
        <p:spPr>
          <a:xfrm>
            <a:off x="3405381" y="20250310"/>
            <a:ext cx="467896" cy="461665"/>
          </a:xfrm>
          <a:prstGeom prst="rect">
            <a:avLst/>
          </a:prstGeom>
          <a:noFill/>
        </p:spPr>
        <p:txBody>
          <a:bodyPr wrap="square" rtlCol="0">
            <a:spAutoFit/>
          </a:bodyPr>
          <a:lstStyle/>
          <a:p>
            <a:r>
              <a:rPr lang="en-US" sz="2400" b="1" dirty="0" smtClean="0"/>
              <a:t>a</a:t>
            </a:r>
            <a:endParaRPr lang="en-US" sz="2400" b="1" dirty="0"/>
          </a:p>
        </p:txBody>
      </p:sp>
      <p:pic>
        <p:nvPicPr>
          <p:cNvPr id="75" name="Picture 7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28577" y="20289397"/>
            <a:ext cx="2820065" cy="2826402"/>
          </a:xfrm>
          <a:prstGeom prst="rect">
            <a:avLst/>
          </a:prstGeom>
        </p:spPr>
      </p:pic>
      <p:sp>
        <p:nvSpPr>
          <p:cNvPr id="38" name="TextBox 37"/>
          <p:cNvSpPr txBox="1"/>
          <p:nvPr/>
        </p:nvSpPr>
        <p:spPr>
          <a:xfrm>
            <a:off x="6377715" y="20255510"/>
            <a:ext cx="538383" cy="461665"/>
          </a:xfrm>
          <a:prstGeom prst="rect">
            <a:avLst/>
          </a:prstGeom>
          <a:noFill/>
        </p:spPr>
        <p:txBody>
          <a:bodyPr wrap="square" rtlCol="0">
            <a:spAutoFit/>
          </a:bodyPr>
          <a:lstStyle/>
          <a:p>
            <a:r>
              <a:rPr lang="en-US" sz="2400" b="1" dirty="0" smtClean="0"/>
              <a:t>b</a:t>
            </a:r>
            <a:endParaRPr lang="en-US" sz="2400" b="1" dirty="0"/>
          </a:p>
        </p:txBody>
      </p:sp>
      <p:grpSp>
        <p:nvGrpSpPr>
          <p:cNvPr id="26" name="Group 25"/>
          <p:cNvGrpSpPr/>
          <p:nvPr/>
        </p:nvGrpSpPr>
        <p:grpSpPr>
          <a:xfrm>
            <a:off x="5683214" y="22448762"/>
            <a:ext cx="996232" cy="587340"/>
            <a:chOff x="16535250" y="22661686"/>
            <a:chExt cx="996232" cy="587340"/>
          </a:xfrm>
        </p:grpSpPr>
        <p:sp>
          <p:nvSpPr>
            <p:cNvPr id="111" name="TextBox 110"/>
            <p:cNvSpPr txBox="1"/>
            <p:nvPr/>
          </p:nvSpPr>
          <p:spPr>
            <a:xfrm>
              <a:off x="16535250" y="22661686"/>
              <a:ext cx="996232" cy="587340"/>
            </a:xfrm>
            <a:prstGeom prst="rect">
              <a:avLst/>
            </a:prstGeom>
            <a:solidFill>
              <a:schemeClr val="bg1"/>
            </a:solidFill>
            <a:ln w="3175">
              <a:solidFill>
                <a:schemeClr val="tx1"/>
              </a:solidFill>
            </a:ln>
          </p:spPr>
          <p:txBody>
            <a:bodyPr wrap="square" rtlCol="0">
              <a:spAutoFit/>
            </a:bodyPr>
            <a:lstStyle/>
            <a:p>
              <a:r>
                <a:rPr lang="en-US" sz="700" b="1" dirty="0" smtClean="0"/>
                <a:t>Relative Green</a:t>
              </a:r>
            </a:p>
            <a:p>
              <a:pPr>
                <a:spcBef>
                  <a:spcPts val="100"/>
                </a:spcBef>
                <a:spcAft>
                  <a:spcPts val="100"/>
                </a:spcAft>
              </a:pPr>
              <a:r>
                <a:rPr lang="en-US" sz="700" dirty="0" smtClean="0"/>
                <a:t>     -1 (Vegetation Loss)</a:t>
              </a:r>
            </a:p>
            <a:p>
              <a:pPr>
                <a:spcBef>
                  <a:spcPts val="100"/>
                </a:spcBef>
                <a:spcAft>
                  <a:spcPts val="100"/>
                </a:spcAft>
              </a:pPr>
              <a:r>
                <a:rPr lang="en-US" sz="700" dirty="0" smtClean="0"/>
                <a:t>     0 (No Change)</a:t>
              </a:r>
            </a:p>
            <a:p>
              <a:pPr>
                <a:spcBef>
                  <a:spcPts val="100"/>
                </a:spcBef>
                <a:spcAft>
                  <a:spcPts val="100"/>
                </a:spcAft>
              </a:pPr>
              <a:r>
                <a:rPr lang="en-US" sz="700" dirty="0" smtClean="0"/>
                <a:t>     1 (Vegetation Gain)</a:t>
              </a:r>
            </a:p>
          </p:txBody>
        </p:sp>
        <p:sp>
          <p:nvSpPr>
            <p:cNvPr id="109" name="Rectangle 108"/>
            <p:cNvSpPr/>
            <p:nvPr/>
          </p:nvSpPr>
          <p:spPr>
            <a:xfrm>
              <a:off x="16609145" y="22836342"/>
              <a:ext cx="86615" cy="811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6606032" y="22971879"/>
              <a:ext cx="86615" cy="811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6606031" y="23107348"/>
              <a:ext cx="86615" cy="811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7" name="Picture 7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11167" y="20289397"/>
            <a:ext cx="2820460" cy="2826798"/>
          </a:xfrm>
          <a:prstGeom prst="rect">
            <a:avLst/>
          </a:prstGeom>
        </p:spPr>
      </p:pic>
      <p:sp>
        <p:nvSpPr>
          <p:cNvPr id="41" name="TextBox 40"/>
          <p:cNvSpPr txBox="1"/>
          <p:nvPr/>
        </p:nvSpPr>
        <p:spPr>
          <a:xfrm>
            <a:off x="9379111" y="20210262"/>
            <a:ext cx="308005" cy="461665"/>
          </a:xfrm>
          <a:prstGeom prst="rect">
            <a:avLst/>
          </a:prstGeom>
          <a:noFill/>
        </p:spPr>
        <p:txBody>
          <a:bodyPr wrap="square" rtlCol="0">
            <a:spAutoFit/>
          </a:bodyPr>
          <a:lstStyle/>
          <a:p>
            <a:r>
              <a:rPr lang="en-US" sz="2400" b="1" dirty="0" smtClean="0"/>
              <a:t>c</a:t>
            </a:r>
            <a:endParaRPr lang="en-US" sz="2400" b="1" dirty="0"/>
          </a:p>
        </p:txBody>
      </p:sp>
      <p:grpSp>
        <p:nvGrpSpPr>
          <p:cNvPr id="27" name="Group 26"/>
          <p:cNvGrpSpPr/>
          <p:nvPr/>
        </p:nvGrpSpPr>
        <p:grpSpPr>
          <a:xfrm>
            <a:off x="8305159" y="22479616"/>
            <a:ext cx="1393995" cy="587340"/>
            <a:chOff x="19541862" y="22644820"/>
            <a:chExt cx="1393995" cy="587340"/>
          </a:xfrm>
        </p:grpSpPr>
        <p:sp>
          <p:nvSpPr>
            <p:cNvPr id="110" name="TextBox 109"/>
            <p:cNvSpPr txBox="1"/>
            <p:nvPr/>
          </p:nvSpPr>
          <p:spPr>
            <a:xfrm>
              <a:off x="19541862" y="22644820"/>
              <a:ext cx="1393995" cy="587340"/>
            </a:xfrm>
            <a:prstGeom prst="rect">
              <a:avLst/>
            </a:prstGeom>
            <a:solidFill>
              <a:schemeClr val="bg1"/>
            </a:solidFill>
            <a:ln w="3175">
              <a:solidFill>
                <a:schemeClr val="tx1"/>
              </a:solidFill>
            </a:ln>
          </p:spPr>
          <p:txBody>
            <a:bodyPr wrap="square" rtlCol="0">
              <a:spAutoFit/>
            </a:bodyPr>
            <a:lstStyle/>
            <a:p>
              <a:r>
                <a:rPr lang="en-US" sz="700" b="1" dirty="0" smtClean="0"/>
                <a:t>Percent Change Relative Green</a:t>
              </a:r>
            </a:p>
            <a:p>
              <a:pPr>
                <a:spcBef>
                  <a:spcPts val="100"/>
                </a:spcBef>
                <a:spcAft>
                  <a:spcPts val="100"/>
                </a:spcAft>
              </a:pPr>
              <a:r>
                <a:rPr lang="en-US" sz="700" dirty="0" smtClean="0"/>
                <a:t>      -100% (Vegetation Loss)</a:t>
              </a:r>
            </a:p>
            <a:p>
              <a:pPr>
                <a:spcBef>
                  <a:spcPts val="100"/>
                </a:spcBef>
                <a:spcAft>
                  <a:spcPts val="100"/>
                </a:spcAft>
              </a:pPr>
              <a:r>
                <a:rPr lang="en-US" sz="700" dirty="0" smtClean="0"/>
                <a:t>       0 (No Change)</a:t>
              </a:r>
            </a:p>
            <a:p>
              <a:pPr>
                <a:spcBef>
                  <a:spcPts val="100"/>
                </a:spcBef>
                <a:spcAft>
                  <a:spcPts val="100"/>
                </a:spcAft>
              </a:pPr>
              <a:r>
                <a:rPr lang="en-US" sz="700" dirty="0" smtClean="0"/>
                <a:t>       100% (Vegetation Gain)</a:t>
              </a:r>
            </a:p>
          </p:txBody>
        </p:sp>
        <p:sp>
          <p:nvSpPr>
            <p:cNvPr id="112" name="Rectangle 111"/>
            <p:cNvSpPr/>
            <p:nvPr/>
          </p:nvSpPr>
          <p:spPr>
            <a:xfrm>
              <a:off x="19629955" y="22812529"/>
              <a:ext cx="86615" cy="811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9629955" y="22951785"/>
              <a:ext cx="86615" cy="811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9630948" y="23085053"/>
              <a:ext cx="86615" cy="811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3" name="Picture 8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847440" y="20286552"/>
            <a:ext cx="2819674" cy="2826010"/>
          </a:xfrm>
          <a:prstGeom prst="rect">
            <a:avLst/>
          </a:prstGeom>
        </p:spPr>
      </p:pic>
      <p:grpSp>
        <p:nvGrpSpPr>
          <p:cNvPr id="44" name="Group 43"/>
          <p:cNvGrpSpPr/>
          <p:nvPr/>
        </p:nvGrpSpPr>
        <p:grpSpPr>
          <a:xfrm>
            <a:off x="11535988" y="22620173"/>
            <a:ext cx="1078357" cy="453970"/>
            <a:chOff x="23213603" y="22780712"/>
            <a:chExt cx="1078357" cy="453970"/>
          </a:xfrm>
        </p:grpSpPr>
        <p:sp>
          <p:nvSpPr>
            <p:cNvPr id="108" name="TextBox 107"/>
            <p:cNvSpPr txBox="1"/>
            <p:nvPr/>
          </p:nvSpPr>
          <p:spPr>
            <a:xfrm>
              <a:off x="23213603" y="22780712"/>
              <a:ext cx="1078357" cy="453970"/>
            </a:xfrm>
            <a:prstGeom prst="rect">
              <a:avLst/>
            </a:prstGeom>
            <a:solidFill>
              <a:schemeClr val="bg1"/>
            </a:solidFill>
            <a:ln w="3175">
              <a:solidFill>
                <a:schemeClr val="tx1"/>
              </a:solidFill>
            </a:ln>
          </p:spPr>
          <p:txBody>
            <a:bodyPr wrap="square" rtlCol="0">
              <a:spAutoFit/>
            </a:bodyPr>
            <a:lstStyle/>
            <a:p>
              <a:r>
                <a:rPr lang="en-US" sz="700" b="1" dirty="0" smtClean="0"/>
                <a:t>Normalized Burn Ratio</a:t>
              </a:r>
            </a:p>
            <a:p>
              <a:pPr>
                <a:spcBef>
                  <a:spcPts val="100"/>
                </a:spcBef>
                <a:spcAft>
                  <a:spcPts val="100"/>
                </a:spcAft>
              </a:pPr>
              <a:r>
                <a:rPr lang="en-US" sz="700" dirty="0" smtClean="0"/>
                <a:t>      -0.35 (Fire Likely)</a:t>
              </a:r>
            </a:p>
            <a:p>
              <a:pPr>
                <a:spcBef>
                  <a:spcPts val="100"/>
                </a:spcBef>
                <a:spcAft>
                  <a:spcPts val="100"/>
                </a:spcAft>
              </a:pPr>
              <a:r>
                <a:rPr lang="en-US" sz="700" dirty="0" smtClean="0"/>
                <a:t>      -0.15 (Fire Unlikely)</a:t>
              </a:r>
            </a:p>
          </p:txBody>
        </p:sp>
        <p:sp>
          <p:nvSpPr>
            <p:cNvPr id="113" name="Rectangle 112"/>
            <p:cNvSpPr/>
            <p:nvPr/>
          </p:nvSpPr>
          <p:spPr>
            <a:xfrm>
              <a:off x="23299169" y="22962354"/>
              <a:ext cx="86615" cy="811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3297317" y="23098641"/>
              <a:ext cx="86615" cy="811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12279216" y="20269160"/>
            <a:ext cx="399467" cy="461665"/>
          </a:xfrm>
          <a:prstGeom prst="rect">
            <a:avLst/>
          </a:prstGeom>
          <a:noFill/>
        </p:spPr>
        <p:txBody>
          <a:bodyPr wrap="square" rtlCol="0">
            <a:spAutoFit/>
          </a:bodyPr>
          <a:lstStyle/>
          <a:p>
            <a:r>
              <a:rPr lang="en-US" sz="2400" b="1" dirty="0"/>
              <a:t>d</a:t>
            </a:r>
          </a:p>
        </p:txBody>
      </p:sp>
      <p:grpSp>
        <p:nvGrpSpPr>
          <p:cNvPr id="123" name="Group 122"/>
          <p:cNvGrpSpPr/>
          <p:nvPr/>
        </p:nvGrpSpPr>
        <p:grpSpPr>
          <a:xfrm>
            <a:off x="2220792" y="30659331"/>
            <a:ext cx="2057403" cy="2081787"/>
            <a:chOff x="1347173" y="31682272"/>
            <a:chExt cx="2057403" cy="2081787"/>
          </a:xfrm>
        </p:grpSpPr>
        <p:pic>
          <p:nvPicPr>
            <p:cNvPr id="124" name="Shape 103"/>
            <p:cNvPicPr preferRelativeResize="0"/>
            <p:nvPr/>
          </p:nvPicPr>
          <p:blipFill rotWithShape="1">
            <a:blip r:embed="rId25">
              <a:alphaModFix/>
            </a:blip>
            <a:srcRect/>
            <a:stretch/>
          </p:blipFill>
          <p:spPr>
            <a:xfrm>
              <a:off x="1347173" y="31682272"/>
              <a:ext cx="2057403" cy="2081787"/>
            </a:xfrm>
            <a:prstGeom prst="rect">
              <a:avLst/>
            </a:prstGeom>
            <a:noFill/>
            <a:ln>
              <a:noFill/>
            </a:ln>
          </p:spPr>
        </p:pic>
        <p:pic>
          <p:nvPicPr>
            <p:cNvPr id="125" name="Picture 12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571964" y="31919255"/>
              <a:ext cx="1645920" cy="1645920"/>
            </a:xfrm>
            <a:prstGeom prst="rect">
              <a:avLst/>
            </a:prstGeom>
          </p:spPr>
        </p:pic>
      </p:grpSp>
      <p:grpSp>
        <p:nvGrpSpPr>
          <p:cNvPr id="126" name="Group 125"/>
          <p:cNvGrpSpPr/>
          <p:nvPr/>
        </p:nvGrpSpPr>
        <p:grpSpPr>
          <a:xfrm>
            <a:off x="5070324" y="30659330"/>
            <a:ext cx="2057403" cy="2081787"/>
            <a:chOff x="3746068" y="31682271"/>
            <a:chExt cx="2057403" cy="2081787"/>
          </a:xfrm>
        </p:grpSpPr>
        <p:pic>
          <p:nvPicPr>
            <p:cNvPr id="127" name="Shape 104"/>
            <p:cNvPicPr preferRelativeResize="0"/>
            <p:nvPr/>
          </p:nvPicPr>
          <p:blipFill rotWithShape="1">
            <a:blip r:embed="rId25">
              <a:alphaModFix/>
            </a:blip>
            <a:srcRect/>
            <a:stretch/>
          </p:blipFill>
          <p:spPr>
            <a:xfrm>
              <a:off x="3746068" y="31682271"/>
              <a:ext cx="2057403" cy="2081787"/>
            </a:xfrm>
            <a:prstGeom prst="rect">
              <a:avLst/>
            </a:prstGeom>
            <a:noFill/>
            <a:ln>
              <a:noFill/>
            </a:ln>
          </p:spPr>
        </p:pic>
        <p:pic>
          <p:nvPicPr>
            <p:cNvPr id="128" name="Picture 12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51809" y="31900204"/>
              <a:ext cx="1645920" cy="1645920"/>
            </a:xfrm>
            <a:prstGeom prst="rect">
              <a:avLst/>
            </a:prstGeom>
          </p:spPr>
        </p:pic>
      </p:grpSp>
      <p:sp>
        <p:nvSpPr>
          <p:cNvPr id="129" name="Text Placeholder 16"/>
          <p:cNvSpPr txBox="1">
            <a:spLocks/>
          </p:cNvSpPr>
          <p:nvPr/>
        </p:nvSpPr>
        <p:spPr>
          <a:xfrm>
            <a:off x="1813368" y="3291716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Sean Robison</a:t>
            </a:r>
          </a:p>
          <a:p>
            <a:pPr algn="ctr">
              <a:lnSpc>
                <a:spcPct val="100000"/>
              </a:lnSpc>
              <a:spcBef>
                <a:spcPts val="0"/>
              </a:spcBef>
            </a:pPr>
            <a:r>
              <a:rPr lang="en-US" dirty="0" smtClean="0">
                <a:solidFill>
                  <a:schemeClr val="tx1">
                    <a:lumMod val="75000"/>
                  </a:schemeClr>
                </a:solidFill>
              </a:rPr>
              <a:t>(Project Lead)</a:t>
            </a:r>
          </a:p>
        </p:txBody>
      </p:sp>
      <p:sp>
        <p:nvSpPr>
          <p:cNvPr id="130" name="Text Placeholder 16"/>
          <p:cNvSpPr txBox="1">
            <a:spLocks/>
          </p:cNvSpPr>
          <p:nvPr/>
        </p:nvSpPr>
        <p:spPr>
          <a:xfrm>
            <a:off x="4664460" y="3291716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Elizabeth Dyer</a:t>
            </a:r>
          </a:p>
        </p:txBody>
      </p:sp>
      <p:sp>
        <p:nvSpPr>
          <p:cNvPr id="131" name="Text Placeholder 16"/>
          <p:cNvSpPr txBox="1">
            <a:spLocks/>
          </p:cNvSpPr>
          <p:nvPr/>
        </p:nvSpPr>
        <p:spPr>
          <a:xfrm>
            <a:off x="7531069" y="3291716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Katie Thomas</a:t>
            </a:r>
          </a:p>
        </p:txBody>
      </p:sp>
      <p:grpSp>
        <p:nvGrpSpPr>
          <p:cNvPr id="132" name="Group 131"/>
          <p:cNvGrpSpPr/>
          <p:nvPr/>
        </p:nvGrpSpPr>
        <p:grpSpPr>
          <a:xfrm>
            <a:off x="8003448" y="30659330"/>
            <a:ext cx="2057403" cy="2081787"/>
            <a:chOff x="7600106" y="31284972"/>
            <a:chExt cx="2057403" cy="2081787"/>
          </a:xfrm>
        </p:grpSpPr>
        <p:pic>
          <p:nvPicPr>
            <p:cNvPr id="133" name="Shape 105"/>
            <p:cNvPicPr preferRelativeResize="0"/>
            <p:nvPr/>
          </p:nvPicPr>
          <p:blipFill rotWithShape="1">
            <a:blip r:embed="rId25">
              <a:alphaModFix/>
            </a:blip>
            <a:srcRect/>
            <a:stretch/>
          </p:blipFill>
          <p:spPr>
            <a:xfrm>
              <a:off x="7600106" y="31284972"/>
              <a:ext cx="2057403" cy="2081787"/>
            </a:xfrm>
            <a:prstGeom prst="rect">
              <a:avLst/>
            </a:prstGeom>
            <a:noFill/>
            <a:ln>
              <a:noFill/>
            </a:ln>
          </p:spPr>
        </p:pic>
        <p:pic>
          <p:nvPicPr>
            <p:cNvPr id="134" name="Picture 1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89582" y="31467590"/>
              <a:ext cx="1678451" cy="1678451"/>
            </a:xfrm>
            <a:prstGeom prst="rect">
              <a:avLst/>
            </a:prstGeom>
          </p:spPr>
        </p:pic>
      </p:gr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1469</TotalTime>
  <Words>875</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Cambria Math</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Miller, Tiffani N. (LARC-E3)[SSAI DEVELOP]</cp:lastModifiedBy>
  <cp:revision>101</cp:revision>
  <dcterms:created xsi:type="dcterms:W3CDTF">2017-06-02T16:06:25Z</dcterms:created>
  <dcterms:modified xsi:type="dcterms:W3CDTF">2017-08-24T20:36:09Z</dcterms:modified>
</cp:coreProperties>
</file>