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Ohr" initials="CO" lastIdx="5" clrIdx="0">
    <p:extLst/>
  </p:cmAuthor>
  <p:cmAuthor id="2" name="Clayton, Amanda L. (LARC-E3)[SSAI DEVELOP]" initials="CAL(D" lastIdx="7" clrIdx="1">
    <p:extLst/>
  </p:cmAuthor>
  <p:cmAuthor id="3" name="Amanda Clayton" initials="AC" lastIdx="1" clrIdx="2">
    <p:extLst/>
  </p:cmAuthor>
  <p:cmAuthor id="4" name="Amanda Clayton" initials="AC [2]" lastIdx="1" clrIdx="3">
    <p:extLst/>
  </p:cmAuthor>
  <p:cmAuthor id="5" name="Tiffani Miller" initials="TM" lastIdx="1" clrIdx="4"/>
  <p:cmAuthor id="6" name="Austin Counts" initials="AC" lastIdx="7" clrIdx="5">
    <p:extLst>
      <p:ext uri="{19B8F6BF-5375-455C-9EA6-DF929625EA0E}">
        <p15:presenceInfo xmlns:p15="http://schemas.microsoft.com/office/powerpoint/2012/main" userId="Austin Count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890"/>
    <a:srgbClr val="4DD383"/>
    <a:srgbClr val="E64AE6"/>
    <a:srgbClr val="B9C0D0"/>
    <a:srgbClr val="7FB662"/>
    <a:srgbClr val="7B88A8"/>
    <a:srgbClr val="E9A24A"/>
    <a:srgbClr val="F6D8B2"/>
    <a:srgbClr val="EEB570"/>
    <a:srgbClr val="C9E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6" autoAdjust="0"/>
    <p:restoredTop sz="95253" autoAdjust="0"/>
  </p:normalViewPr>
  <p:slideViewPr>
    <p:cSldViewPr snapToGrid="0">
      <p:cViewPr varScale="1">
        <p:scale>
          <a:sx n="24" d="100"/>
          <a:sy n="24" d="100"/>
        </p:scale>
        <p:origin x="2856" y="1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C2353-9A14-4B41-8F67-A8ECE38A6A2C}" type="datetimeFigureOut">
              <a:rPr lang="en-US" smtClean="0"/>
              <a:t>8/8/2017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4A268-E850-449A-988E-BEF2B6F6DF9E}" type="slidenum">
              <a:rPr lang="en-US" smtClean="0"/>
              <a:t>‹#›</a:t>
            </a:fld>
            <a:endParaRPr lang="en-US"/>
          </a:p>
        </p:txBody>
      </p:sp>
    </p:spTree>
    <p:extLst>
      <p:ext uri="{BB962C8B-B14F-4D97-AF65-F5344CB8AC3E}">
        <p14:creationId xmlns:p14="http://schemas.microsoft.com/office/powerpoint/2010/main" val="210367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4A268-E850-449A-988E-BEF2B6F6DF9E}" type="slidenum">
              <a:rPr lang="en-US" smtClean="0"/>
              <a:t>1</a:t>
            </a:fld>
            <a:endParaRPr lang="en-US"/>
          </a:p>
        </p:txBody>
      </p:sp>
    </p:spTree>
    <p:extLst>
      <p:ext uri="{BB962C8B-B14F-4D97-AF65-F5344CB8AC3E}">
        <p14:creationId xmlns:p14="http://schemas.microsoft.com/office/powerpoint/2010/main" val="2374770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566890"/>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566890"/>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880" userDrawn="1">
          <p15:clr>
            <a:srgbClr val="FBAE40"/>
          </p15:clr>
        </p15:guide>
        <p15:guide id="2" orient="horz" pos="2592" userDrawn="1">
          <p15:clr>
            <a:srgbClr val="FBAE40"/>
          </p15:clr>
        </p15:guide>
        <p15:guide id="3" orient="horz" pos="22752" userDrawn="1">
          <p15:clr>
            <a:srgbClr val="FBAE40"/>
          </p15:clr>
        </p15:guide>
        <p15:guide id="4" pos="576" userDrawn="1">
          <p15:clr>
            <a:srgbClr val="FBAE40"/>
          </p15:clr>
        </p15:guide>
        <p15:guide id="5" pos="15264" userDrawn="1">
          <p15:clr>
            <a:srgbClr val="FBAE40"/>
          </p15:clr>
        </p15:guide>
        <p15:guide id="6" pos="86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jpe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emf"/><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Rounded Rectangle 344"/>
          <p:cNvSpPr/>
          <p:nvPr/>
        </p:nvSpPr>
        <p:spPr>
          <a:xfrm>
            <a:off x="2392141" y="21218509"/>
            <a:ext cx="8401047" cy="1276374"/>
          </a:xfrm>
          <a:prstGeom prst="roundRect">
            <a:avLst/>
          </a:prstGeom>
          <a:solidFill>
            <a:srgbClr val="B9C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ed Rectangle 342"/>
          <p:cNvSpPr/>
          <p:nvPr/>
        </p:nvSpPr>
        <p:spPr>
          <a:xfrm>
            <a:off x="2272479" y="23028392"/>
            <a:ext cx="8548031" cy="1276374"/>
          </a:xfrm>
          <a:prstGeom prst="roundRect">
            <a:avLst/>
          </a:prstGeom>
          <a:solidFill>
            <a:srgbClr val="B9C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ed Rectangle 341"/>
          <p:cNvSpPr/>
          <p:nvPr/>
        </p:nvSpPr>
        <p:spPr>
          <a:xfrm>
            <a:off x="1341308" y="24816448"/>
            <a:ext cx="9508699" cy="1304655"/>
          </a:xfrm>
          <a:prstGeom prst="roundRect">
            <a:avLst/>
          </a:prstGeom>
          <a:solidFill>
            <a:srgbClr val="B9C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6"/>
          <p:cNvSpPr txBox="1">
            <a:spLocks/>
          </p:cNvSpPr>
          <p:nvPr/>
        </p:nvSpPr>
        <p:spPr>
          <a:xfrm>
            <a:off x="12358387" y="32611567"/>
            <a:ext cx="12379654" cy="285098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1200"/>
              </a:spcBef>
            </a:pPr>
            <a:r>
              <a:rPr lang="en-US" sz="2600" dirty="0" smtClean="0">
                <a:solidFill>
                  <a:schemeClr val="tx1">
                    <a:lumMod val="75000"/>
                  </a:schemeClr>
                </a:solidFill>
              </a:rPr>
              <a:t>The Southern Idaho Disasters team would like to thank our contributors for their help.</a:t>
            </a:r>
          </a:p>
          <a:p>
            <a:pPr>
              <a:spcBef>
                <a:spcPts val="1200"/>
              </a:spcBef>
            </a:pPr>
            <a:r>
              <a:rPr lang="en-US" sz="2600" dirty="0" smtClean="0">
                <a:solidFill>
                  <a:schemeClr val="tx1">
                    <a:lumMod val="75000"/>
                  </a:schemeClr>
                </a:solidFill>
              </a:rPr>
              <a:t>Science </a:t>
            </a:r>
            <a:r>
              <a:rPr lang="en-US" sz="2600" dirty="0">
                <a:solidFill>
                  <a:schemeClr val="tx1">
                    <a:lumMod val="75000"/>
                  </a:schemeClr>
                </a:solidFill>
              </a:rPr>
              <a:t>Advisors: Keith Weber (GIS Training and Research Center at </a:t>
            </a:r>
            <a:r>
              <a:rPr lang="en-US" sz="2600" dirty="0" smtClean="0">
                <a:solidFill>
                  <a:schemeClr val="tx1">
                    <a:lumMod val="75000"/>
                  </a:schemeClr>
                </a:solidFill>
              </a:rPr>
              <a:t>ISU)</a:t>
            </a:r>
          </a:p>
          <a:p>
            <a:pPr marL="914400">
              <a:lnSpc>
                <a:spcPct val="100000"/>
              </a:lnSpc>
              <a:spcBef>
                <a:spcPts val="0"/>
              </a:spcBef>
            </a:pPr>
            <a:r>
              <a:rPr lang="en-US" sz="2600" dirty="0" smtClean="0">
                <a:solidFill>
                  <a:schemeClr val="tx1">
                    <a:lumMod val="75000"/>
                  </a:schemeClr>
                </a:solidFill>
              </a:rPr>
              <a:t> Joseph </a:t>
            </a:r>
            <a:r>
              <a:rPr lang="en-US" sz="2600" dirty="0">
                <a:solidFill>
                  <a:schemeClr val="tx1">
                    <a:lumMod val="75000"/>
                  </a:schemeClr>
                </a:solidFill>
              </a:rPr>
              <a:t>Spruce </a:t>
            </a:r>
            <a:r>
              <a:rPr lang="en-US" sz="2600" dirty="0" smtClean="0">
                <a:solidFill>
                  <a:schemeClr val="tx1">
                    <a:lumMod val="75000"/>
                  </a:schemeClr>
                </a:solidFill>
              </a:rPr>
              <a:t>(NASA, Langley Research Center)</a:t>
            </a:r>
          </a:p>
          <a:p>
            <a:pPr>
              <a:lnSpc>
                <a:spcPct val="100000"/>
              </a:lnSpc>
              <a:spcBef>
                <a:spcPts val="1200"/>
              </a:spcBef>
            </a:pPr>
            <a:r>
              <a:rPr lang="en-US" sz="2600" dirty="0">
                <a:solidFill>
                  <a:schemeClr val="tx1">
                    <a:lumMod val="75000"/>
                  </a:schemeClr>
                </a:solidFill>
              </a:rPr>
              <a:t>Partners: Karen Krause, BLM </a:t>
            </a:r>
            <a:r>
              <a:rPr lang="en-US" sz="2600" dirty="0" smtClean="0">
                <a:solidFill>
                  <a:schemeClr val="tx1">
                    <a:lumMod val="75000"/>
                  </a:schemeClr>
                </a:solidFill>
              </a:rPr>
              <a:t>Natural </a:t>
            </a:r>
            <a:r>
              <a:rPr lang="en-US" sz="2600" dirty="0">
                <a:solidFill>
                  <a:schemeClr val="tx1">
                    <a:lumMod val="75000"/>
                  </a:schemeClr>
                </a:solidFill>
              </a:rPr>
              <a:t>Resource Specialist; </a:t>
            </a:r>
            <a:r>
              <a:rPr lang="en-US" sz="2600" dirty="0" smtClean="0">
                <a:solidFill>
                  <a:schemeClr val="tx1">
                    <a:lumMod val="75000"/>
                  </a:schemeClr>
                </a:solidFill>
              </a:rPr>
              <a:t>Patrick </a:t>
            </a:r>
            <a:r>
              <a:rPr lang="en-US" sz="2600" dirty="0">
                <a:solidFill>
                  <a:schemeClr val="tx1">
                    <a:lumMod val="75000"/>
                  </a:schemeClr>
                </a:solidFill>
              </a:rPr>
              <a:t>E. Clark, USDA </a:t>
            </a:r>
            <a:r>
              <a:rPr lang="en-US" sz="2600" dirty="0" smtClean="0">
                <a:solidFill>
                  <a:schemeClr val="tx1">
                    <a:lumMod val="75000"/>
                  </a:schemeClr>
                </a:solidFill>
              </a:rPr>
              <a:t>Range </a:t>
            </a:r>
          </a:p>
          <a:p>
            <a:pPr marL="914400">
              <a:lnSpc>
                <a:spcPct val="100000"/>
              </a:lnSpc>
              <a:spcBef>
                <a:spcPts val="0"/>
              </a:spcBef>
            </a:pPr>
            <a:r>
              <a:rPr lang="en-US" sz="2600" dirty="0" smtClean="0">
                <a:solidFill>
                  <a:schemeClr val="tx1">
                    <a:lumMod val="75000"/>
                  </a:schemeClr>
                </a:solidFill>
              </a:rPr>
              <a:t>Scientist</a:t>
            </a:r>
            <a:r>
              <a:rPr lang="en-US" sz="2600" dirty="0">
                <a:solidFill>
                  <a:schemeClr val="tx1">
                    <a:lumMod val="75000"/>
                  </a:schemeClr>
                </a:solidFill>
              </a:rPr>
              <a:t>; </a:t>
            </a:r>
            <a:r>
              <a:rPr lang="en-US" sz="2600" dirty="0" smtClean="0">
                <a:solidFill>
                  <a:schemeClr val="tx1">
                    <a:lumMod val="75000"/>
                  </a:schemeClr>
                </a:solidFill>
              </a:rPr>
              <a:t>Scott </a:t>
            </a:r>
            <a:r>
              <a:rPr lang="en-US" sz="2600" dirty="0">
                <a:solidFill>
                  <a:schemeClr val="tx1">
                    <a:lumMod val="75000"/>
                  </a:schemeClr>
                </a:solidFill>
              </a:rPr>
              <a:t>Bergen, </a:t>
            </a:r>
            <a:r>
              <a:rPr lang="en-US" sz="2600" dirty="0" smtClean="0">
                <a:solidFill>
                  <a:schemeClr val="tx1">
                    <a:lumMod val="75000"/>
                  </a:schemeClr>
                </a:solidFill>
              </a:rPr>
              <a:t>IDFG Principal </a:t>
            </a:r>
            <a:r>
              <a:rPr lang="en-US" sz="2600" dirty="0">
                <a:solidFill>
                  <a:schemeClr val="tx1">
                    <a:lumMod val="75000"/>
                  </a:schemeClr>
                </a:solidFill>
              </a:rPr>
              <a:t>Wildlife Research Biologist; and </a:t>
            </a:r>
            <a:endParaRPr lang="en-US" sz="2600" dirty="0" smtClean="0">
              <a:solidFill>
                <a:schemeClr val="tx1">
                  <a:lumMod val="75000"/>
                </a:schemeClr>
              </a:solidFill>
            </a:endParaRPr>
          </a:p>
          <a:p>
            <a:pPr marL="914400">
              <a:lnSpc>
                <a:spcPct val="100000"/>
              </a:lnSpc>
              <a:spcBef>
                <a:spcPts val="0"/>
              </a:spcBef>
            </a:pPr>
            <a:r>
              <a:rPr lang="en-US" sz="2600" dirty="0" smtClean="0">
                <a:solidFill>
                  <a:schemeClr val="tx1">
                    <a:lumMod val="75000"/>
                  </a:schemeClr>
                </a:solidFill>
              </a:rPr>
              <a:t>Ryan Walker, IDFG Biologist </a:t>
            </a:r>
            <a:endParaRPr lang="en-US" sz="2600" dirty="0">
              <a:solidFill>
                <a:schemeClr val="tx1">
                  <a:lumMod val="75000"/>
                </a:schemeClr>
              </a:solidFill>
            </a:endParaRPr>
          </a:p>
          <a:p>
            <a:endParaRPr lang="en-US" sz="2600" dirty="0">
              <a:solidFill>
                <a:schemeClr val="tx1">
                  <a:lumMod val="75000"/>
                </a:schemeClr>
              </a:solidFill>
            </a:endParaRPr>
          </a:p>
          <a:p>
            <a:endParaRPr lang="en-US" sz="2600" dirty="0" smtClean="0">
              <a:solidFill>
                <a:schemeClr val="tx1">
                  <a:lumMod val="75000"/>
                </a:schemeClr>
              </a:solidFill>
            </a:endParaRPr>
          </a:p>
        </p:txBody>
      </p:sp>
      <p:sp>
        <p:nvSpPr>
          <p:cNvPr id="12" name="Text Placeholder 16"/>
          <p:cNvSpPr txBox="1">
            <a:spLocks/>
          </p:cNvSpPr>
          <p:nvPr/>
        </p:nvSpPr>
        <p:spPr>
          <a:xfrm>
            <a:off x="2127063" y="15215208"/>
            <a:ext cx="2315687" cy="38352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a:solidFill>
                <a:schemeClr val="tx1">
                  <a:lumMod val="75000"/>
                </a:schemeClr>
              </a:solidFill>
            </a:endParaRPr>
          </a:p>
        </p:txBody>
      </p:sp>
      <p:sp>
        <p:nvSpPr>
          <p:cNvPr id="15" name="TextBox 14"/>
          <p:cNvSpPr txBox="1"/>
          <p:nvPr/>
        </p:nvSpPr>
        <p:spPr>
          <a:xfrm>
            <a:off x="775043" y="3913655"/>
            <a:ext cx="11516347"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Abstract</a:t>
            </a:r>
          </a:p>
        </p:txBody>
      </p:sp>
      <p:sp>
        <p:nvSpPr>
          <p:cNvPr id="16" name="TextBox 15"/>
          <p:cNvSpPr txBox="1"/>
          <p:nvPr/>
        </p:nvSpPr>
        <p:spPr>
          <a:xfrm>
            <a:off x="775043" y="16707965"/>
            <a:ext cx="8229600"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Objectives</a:t>
            </a:r>
          </a:p>
        </p:txBody>
      </p:sp>
      <p:sp>
        <p:nvSpPr>
          <p:cNvPr id="21" name="TextBox 20"/>
          <p:cNvSpPr txBox="1"/>
          <p:nvPr/>
        </p:nvSpPr>
        <p:spPr>
          <a:xfrm>
            <a:off x="12094808" y="31933315"/>
            <a:ext cx="8229600"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Acknowledgements</a:t>
            </a:r>
          </a:p>
        </p:txBody>
      </p:sp>
      <p:sp>
        <p:nvSpPr>
          <p:cNvPr id="23" name="TextBox 22"/>
          <p:cNvSpPr txBox="1"/>
          <p:nvPr/>
        </p:nvSpPr>
        <p:spPr>
          <a:xfrm>
            <a:off x="775043" y="29757805"/>
            <a:ext cx="4542503"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Team Members</a:t>
            </a:r>
          </a:p>
        </p:txBody>
      </p:sp>
      <p:sp>
        <p:nvSpPr>
          <p:cNvPr id="31" name="Main Title"/>
          <p:cNvSpPr>
            <a:spLocks noGrp="1"/>
          </p:cNvSpPr>
          <p:nvPr>
            <p:ph type="body" sz="quarter" idx="10"/>
          </p:nvPr>
        </p:nvSpPr>
        <p:spPr>
          <a:xfrm rot="16200000">
            <a:off x="11744389" y="1803813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solidFill>
                  <a:srgbClr val="566890"/>
                </a:solidFill>
              </a:rPr>
              <a:t>Southern Idaho </a:t>
            </a:r>
            <a:r>
              <a:rPr lang="en-US" sz="14000" dirty="0" smtClean="0">
                <a:solidFill>
                  <a:srgbClr val="566890"/>
                </a:solidFill>
              </a:rPr>
              <a:t>Disasters</a:t>
            </a:r>
            <a:endParaRPr lang="en-US" sz="14000" dirty="0">
              <a:solidFill>
                <a:srgbClr val="566890"/>
              </a:solidFill>
            </a:endParaRPr>
          </a:p>
        </p:txBody>
      </p:sp>
      <p:sp>
        <p:nvSpPr>
          <p:cNvPr id="32" name="Subtitle"/>
          <p:cNvSpPr>
            <a:spLocks noGrp="1"/>
          </p:cNvSpPr>
          <p:nvPr>
            <p:ph type="body" sz="quarter" idx="13"/>
          </p:nvPr>
        </p:nvSpPr>
        <p:spPr>
          <a:xfrm>
            <a:off x="5826828" y="245812"/>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solidFill>
                  <a:srgbClr val="566890"/>
                </a:solidFill>
              </a:rPr>
              <a:t>Enhancing Pre- and Post-Wildfire Vegetation Type Characterization Using NASA Earth Observations</a:t>
            </a:r>
          </a:p>
        </p:txBody>
      </p:sp>
      <p:sp>
        <p:nvSpPr>
          <p:cNvPr id="39" name="Text Placeholder 16"/>
          <p:cNvSpPr txBox="1">
            <a:spLocks/>
          </p:cNvSpPr>
          <p:nvPr/>
        </p:nvSpPr>
        <p:spPr>
          <a:xfrm>
            <a:off x="12358387" y="28514206"/>
            <a:ext cx="12379654" cy="33396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1200"/>
              </a:spcBef>
              <a:buClr>
                <a:srgbClr val="566890"/>
              </a:buClr>
            </a:pPr>
            <a:r>
              <a:rPr lang="en-US" sz="2600" dirty="0" smtClean="0">
                <a:solidFill>
                  <a:schemeClr val="tx1">
                    <a:lumMod val="75000"/>
                  </a:schemeClr>
                </a:solidFill>
              </a:rPr>
              <a:t>The </a:t>
            </a:r>
            <a:r>
              <a:rPr lang="en-US" sz="2600" dirty="0">
                <a:solidFill>
                  <a:schemeClr val="tx1">
                    <a:lumMod val="75000"/>
                  </a:schemeClr>
                </a:solidFill>
              </a:rPr>
              <a:t>magnitude and timing of paired vegetation peaks suggests that invasive </a:t>
            </a:r>
            <a:r>
              <a:rPr lang="en-US" sz="2600" dirty="0" err="1">
                <a:solidFill>
                  <a:schemeClr val="tx1">
                    <a:lumMod val="75000"/>
                  </a:schemeClr>
                </a:solidFill>
              </a:rPr>
              <a:t>cheatgrass</a:t>
            </a:r>
            <a:r>
              <a:rPr lang="en-US" sz="2600" dirty="0">
                <a:solidFill>
                  <a:schemeClr val="tx1">
                    <a:lumMod val="75000"/>
                  </a:schemeClr>
                </a:solidFill>
              </a:rPr>
              <a:t> had increased in the years following the fire and became further established in the combined Mule Butte/Crystal Fire area</a:t>
            </a:r>
            <a:r>
              <a:rPr lang="en-US" sz="2600" dirty="0" smtClean="0">
                <a:solidFill>
                  <a:schemeClr val="tx1">
                    <a:lumMod val="75000"/>
                  </a:schemeClr>
                </a:solidFill>
              </a:rPr>
              <a:t>.</a:t>
            </a:r>
          </a:p>
          <a:p>
            <a:pPr marL="347663" indent="-347663">
              <a:spcBef>
                <a:spcPts val="1200"/>
              </a:spcBef>
              <a:buClr>
                <a:srgbClr val="566890"/>
              </a:buClr>
            </a:pPr>
            <a:r>
              <a:rPr lang="en-US" sz="2600" dirty="0">
                <a:solidFill>
                  <a:schemeClr val="tx1">
                    <a:lumMod val="75000"/>
                  </a:schemeClr>
                </a:solidFill>
              </a:rPr>
              <a:t>After the Crystal fire, vegetation in the burned region continues to experience earlier vegetation peaks than in corresponding controls. This suggests that full recovery may not have occurred by </a:t>
            </a:r>
            <a:r>
              <a:rPr lang="en-US" sz="2600" dirty="0" smtClean="0">
                <a:solidFill>
                  <a:schemeClr val="tx1">
                    <a:lumMod val="75000"/>
                  </a:schemeClr>
                </a:solidFill>
              </a:rPr>
              <a:t>2015, nine years after the fire.</a:t>
            </a:r>
          </a:p>
          <a:p>
            <a:pPr marL="347663" indent="-347663">
              <a:spcBef>
                <a:spcPts val="1200"/>
              </a:spcBef>
              <a:buClr>
                <a:srgbClr val="566890"/>
              </a:buClr>
            </a:pPr>
            <a:r>
              <a:rPr lang="en-US" sz="2600" dirty="0" smtClean="0">
                <a:solidFill>
                  <a:schemeClr val="tx1">
                    <a:lumMod val="75000"/>
                  </a:schemeClr>
                </a:solidFill>
              </a:rPr>
              <a:t>Regression analysis suggests that the recover of vegetation could not be effectively predicted using the common ecological variables analyzed in the Crystal fire area. </a:t>
            </a:r>
          </a:p>
        </p:txBody>
      </p:sp>
      <p:sp>
        <p:nvSpPr>
          <p:cNvPr id="40" name="TextBox 39"/>
          <p:cNvSpPr txBox="1"/>
          <p:nvPr/>
        </p:nvSpPr>
        <p:spPr>
          <a:xfrm>
            <a:off x="12094808" y="27706003"/>
            <a:ext cx="8229600"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Conclusions</a:t>
            </a:r>
          </a:p>
        </p:txBody>
      </p:sp>
      <p:sp>
        <p:nvSpPr>
          <p:cNvPr id="43" name="Subtitle"/>
          <p:cNvSpPr txBox="1">
            <a:spLocks/>
          </p:cNvSpPr>
          <p:nvPr/>
        </p:nvSpPr>
        <p:spPr>
          <a:xfrm>
            <a:off x="6128657" y="35185684"/>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600" b="0" dirty="0" smtClean="0">
                <a:solidFill>
                  <a:srgbClr val="566890"/>
                </a:solidFill>
              </a:rPr>
              <a:t>BLM at Idaho State University GIS </a:t>
            </a:r>
            <a:r>
              <a:rPr lang="en-US" sz="4600" b="0" dirty="0" err="1" smtClean="0">
                <a:solidFill>
                  <a:srgbClr val="566890"/>
                </a:solidFill>
              </a:rPr>
              <a:t>TReC</a:t>
            </a:r>
            <a:r>
              <a:rPr lang="en-US" sz="4600" b="0" dirty="0" smtClean="0">
                <a:solidFill>
                  <a:srgbClr val="566890"/>
                </a:solidFill>
              </a:rPr>
              <a:t> – 2017 Summer</a:t>
            </a:r>
          </a:p>
        </p:txBody>
      </p:sp>
      <p:sp>
        <p:nvSpPr>
          <p:cNvPr id="34" name="Text Placeholder 16"/>
          <p:cNvSpPr txBox="1">
            <a:spLocks/>
          </p:cNvSpPr>
          <p:nvPr/>
        </p:nvSpPr>
        <p:spPr>
          <a:xfrm>
            <a:off x="771607" y="4731059"/>
            <a:ext cx="11112046" cy="76552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Increasing wildfire frequency has emphasized the importance of post-wildfire recovery efforts in southern Idaho’s sagebrush-steppe ecosystem. The changing fire regime favors annual invasive grass species while hindering native grasses and sagebrush habitat regeneration, causing a positive feedback cycle of invasive plants. Due, in part, to this </a:t>
            </a:r>
            <a:r>
              <a:rPr lang="en-US"/>
              <a:t>undesirable </a:t>
            </a:r>
            <a:r>
              <a:rPr lang="en-US" smtClean="0"/>
              <a:t>process, </a:t>
            </a:r>
            <a:r>
              <a:rPr lang="en-US" dirty="0"/>
              <a:t>the sagebrush-steppe ecosystem is one of the </a:t>
            </a:r>
            <a:r>
              <a:rPr lang="en-US" dirty="0" smtClean="0"/>
              <a:t>most endangered in </a:t>
            </a:r>
            <a:r>
              <a:rPr lang="en-US" dirty="0"/>
              <a:t>the US. In this project, the Idaho NASA DEVELOP team partnered with the Bureau of Land Management, Idaho Department of Fish and Game, and the US Department of Agriculture to characterize ecosystem recovery following the 2006 Crystal wildfire. Vegetation recovery following the Crystal fire (2006) was observed from 2001 to 2016 using NASA Earth observations Landsat 5 Thematic Mapper (TM), Landsat 8 Operational Land Imager (OLI), Aqua and Terra Moderate Resolution Imaging </a:t>
            </a:r>
            <a:r>
              <a:rPr lang="en-US" dirty="0" err="1"/>
              <a:t>Spectroradiometer</a:t>
            </a:r>
            <a:r>
              <a:rPr lang="en-US" dirty="0"/>
              <a:t> (MODIS), and the Shuttle Radar Topography Mission (SRTM). In addition, significant factors affecting recovery were identified, and recovery of the landscapes carbon sequestration capacity was assessed. Key variables analyzed included biomass production, seasonally accumulated precipitation, max seasonal temperature, and elevation including slope and aspect. These factors affect land management by driving the success or failure of recovery efforts.</a:t>
            </a:r>
          </a:p>
        </p:txBody>
      </p:sp>
      <p:sp>
        <p:nvSpPr>
          <p:cNvPr id="35" name="Text Placeholder 16"/>
          <p:cNvSpPr txBox="1">
            <a:spLocks/>
          </p:cNvSpPr>
          <p:nvPr/>
        </p:nvSpPr>
        <p:spPr>
          <a:xfrm>
            <a:off x="1012724" y="17431843"/>
            <a:ext cx="10582656" cy="277018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566890"/>
              </a:buClr>
            </a:pPr>
            <a:r>
              <a:rPr lang="en-US" b="1" dirty="0" smtClean="0">
                <a:solidFill>
                  <a:srgbClr val="566890"/>
                </a:solidFill>
              </a:rPr>
              <a:t>Identify</a:t>
            </a:r>
            <a:r>
              <a:rPr lang="en-US" dirty="0" smtClean="0">
                <a:solidFill>
                  <a:schemeClr val="tx1">
                    <a:lumMod val="75000"/>
                  </a:schemeClr>
                </a:solidFill>
              </a:rPr>
              <a:t> the key ecological variables responsible for long term wildfire recovery</a:t>
            </a:r>
          </a:p>
          <a:p>
            <a:pPr>
              <a:buClr>
                <a:srgbClr val="566890"/>
              </a:buClr>
            </a:pPr>
            <a:r>
              <a:rPr lang="en-US" b="1" dirty="0" smtClean="0">
                <a:solidFill>
                  <a:srgbClr val="566890"/>
                </a:solidFill>
              </a:rPr>
              <a:t>Quantify</a:t>
            </a:r>
            <a:r>
              <a:rPr lang="en-US" dirty="0" smtClean="0">
                <a:solidFill>
                  <a:schemeClr val="tx1">
                    <a:lumMod val="75000"/>
                  </a:schemeClr>
                </a:solidFill>
              </a:rPr>
              <a:t> </a:t>
            </a:r>
            <a:r>
              <a:rPr lang="en-US" dirty="0">
                <a:solidFill>
                  <a:schemeClr val="tx1">
                    <a:lumMod val="75000"/>
                  </a:schemeClr>
                </a:solidFill>
              </a:rPr>
              <a:t>the rate of recovery within the Crystal fire </a:t>
            </a:r>
            <a:r>
              <a:rPr lang="en-US" dirty="0" smtClean="0">
                <a:solidFill>
                  <a:schemeClr val="tx1">
                    <a:lumMod val="75000"/>
                  </a:schemeClr>
                </a:solidFill>
              </a:rPr>
              <a:t>area</a:t>
            </a:r>
          </a:p>
          <a:p>
            <a:pPr>
              <a:buClr>
                <a:srgbClr val="566890"/>
              </a:buClr>
            </a:pPr>
            <a:r>
              <a:rPr lang="en-US" b="1" dirty="0" smtClean="0">
                <a:solidFill>
                  <a:srgbClr val="566890"/>
                </a:solidFill>
              </a:rPr>
              <a:t>Detect</a:t>
            </a:r>
            <a:r>
              <a:rPr lang="en-US" dirty="0" smtClean="0">
                <a:solidFill>
                  <a:schemeClr val="tx1">
                    <a:lumMod val="75000"/>
                  </a:schemeClr>
                </a:solidFill>
              </a:rPr>
              <a:t> the change in sagebrush steppe habitat and the introduction of non-native vegetation</a:t>
            </a:r>
          </a:p>
        </p:txBody>
      </p:sp>
      <p:sp>
        <p:nvSpPr>
          <p:cNvPr id="18" name="TextBox 17"/>
          <p:cNvSpPr txBox="1"/>
          <p:nvPr/>
        </p:nvSpPr>
        <p:spPr>
          <a:xfrm>
            <a:off x="12094808" y="3724797"/>
            <a:ext cx="5305089"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Study Area</a:t>
            </a:r>
          </a:p>
        </p:txBody>
      </p:sp>
      <p:grpSp>
        <p:nvGrpSpPr>
          <p:cNvPr id="1025" name="Group 1024"/>
          <p:cNvGrpSpPr/>
          <p:nvPr/>
        </p:nvGrpSpPr>
        <p:grpSpPr>
          <a:xfrm>
            <a:off x="947392" y="30575209"/>
            <a:ext cx="2057404" cy="3501624"/>
            <a:chOff x="947392" y="30450517"/>
            <a:chExt cx="2057404" cy="3501624"/>
          </a:xfrm>
        </p:grpSpPr>
        <p:sp>
          <p:nvSpPr>
            <p:cNvPr id="78" name="Text Placeholder 16"/>
            <p:cNvSpPr txBox="1">
              <a:spLocks/>
            </p:cNvSpPr>
            <p:nvPr/>
          </p:nvSpPr>
          <p:spPr>
            <a:xfrm>
              <a:off x="979926" y="32704248"/>
              <a:ext cx="190590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600" dirty="0" smtClean="0">
                  <a:solidFill>
                    <a:schemeClr val="tx1">
                      <a:lumMod val="75000"/>
                    </a:schemeClr>
                  </a:solidFill>
                </a:rPr>
                <a:t>Austin Counts</a:t>
              </a:r>
            </a:p>
            <a:p>
              <a:pPr algn="ctr">
                <a:lnSpc>
                  <a:spcPct val="100000"/>
                </a:lnSpc>
                <a:spcBef>
                  <a:spcPts val="0"/>
                </a:spcBef>
              </a:pPr>
              <a:r>
                <a:rPr lang="en-US" sz="2600" dirty="0" smtClean="0">
                  <a:solidFill>
                    <a:schemeClr val="tx1">
                      <a:lumMod val="75000"/>
                    </a:schemeClr>
                  </a:solidFill>
                </a:rPr>
                <a:t>(Team Lead)</a:t>
              </a:r>
            </a:p>
          </p:txBody>
        </p:sp>
        <p:grpSp>
          <p:nvGrpSpPr>
            <p:cNvPr id="337" name="Group 336"/>
            <p:cNvGrpSpPr/>
            <p:nvPr/>
          </p:nvGrpSpPr>
          <p:grpSpPr>
            <a:xfrm>
              <a:off x="947392" y="30450517"/>
              <a:ext cx="2057404" cy="2081788"/>
              <a:chOff x="947862" y="31186782"/>
              <a:chExt cx="2057404" cy="2081788"/>
            </a:xfrm>
          </p:grpSpPr>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862" y="31186782"/>
                <a:ext cx="2057404" cy="2081788"/>
              </a:xfrm>
              <a:prstGeom prst="rect">
                <a:avLst/>
              </a:prstGeom>
              <a:ln>
                <a:noFill/>
              </a:ln>
            </p:spPr>
          </p:pic>
          <p:sp>
            <p:nvSpPr>
              <p:cNvPr id="11" name="Oval 10"/>
              <p:cNvSpPr/>
              <p:nvPr/>
            </p:nvSpPr>
            <p:spPr>
              <a:xfrm>
                <a:off x="1153604" y="31400910"/>
                <a:ext cx="1645920" cy="164592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6" name="Group 1025"/>
          <p:cNvGrpSpPr/>
          <p:nvPr/>
        </p:nvGrpSpPr>
        <p:grpSpPr>
          <a:xfrm>
            <a:off x="2795419" y="31879566"/>
            <a:ext cx="2057404" cy="3501624"/>
            <a:chOff x="2772371" y="31754874"/>
            <a:chExt cx="2057404" cy="3501624"/>
          </a:xfrm>
        </p:grpSpPr>
        <p:sp>
          <p:nvSpPr>
            <p:cNvPr id="79" name="Text Placeholder 16"/>
            <p:cNvSpPr txBox="1">
              <a:spLocks/>
            </p:cNvSpPr>
            <p:nvPr/>
          </p:nvSpPr>
          <p:spPr>
            <a:xfrm>
              <a:off x="3057314" y="34008605"/>
              <a:ext cx="1487518"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Caitlin Toner</a:t>
              </a:r>
            </a:p>
          </p:txBody>
        </p:sp>
        <p:grpSp>
          <p:nvGrpSpPr>
            <p:cNvPr id="327" name="Group 326"/>
            <p:cNvGrpSpPr/>
            <p:nvPr/>
          </p:nvGrpSpPr>
          <p:grpSpPr>
            <a:xfrm>
              <a:off x="2772371" y="31754874"/>
              <a:ext cx="2057404" cy="2081788"/>
              <a:chOff x="3350822" y="31182976"/>
              <a:chExt cx="2057404" cy="2081788"/>
            </a:xfrm>
          </p:grpSpPr>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0822" y="31182976"/>
                <a:ext cx="2057404" cy="2081788"/>
              </a:xfrm>
              <a:prstGeom prst="rect">
                <a:avLst/>
              </a:prstGeom>
            </p:spPr>
          </p:pic>
          <p:sp>
            <p:nvSpPr>
              <p:cNvPr id="46" name="Oval 45"/>
              <p:cNvSpPr/>
              <p:nvPr/>
            </p:nvSpPr>
            <p:spPr>
              <a:xfrm>
                <a:off x="3556564" y="31400910"/>
                <a:ext cx="1645920" cy="1645920"/>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7" name="Group 1026"/>
          <p:cNvGrpSpPr/>
          <p:nvPr/>
        </p:nvGrpSpPr>
        <p:grpSpPr>
          <a:xfrm>
            <a:off x="4649808" y="30575209"/>
            <a:ext cx="2057404" cy="3501624"/>
            <a:chOff x="4564304" y="30450517"/>
            <a:chExt cx="2057404" cy="3501624"/>
          </a:xfrm>
        </p:grpSpPr>
        <p:sp>
          <p:nvSpPr>
            <p:cNvPr id="80" name="Text Placeholder 16"/>
            <p:cNvSpPr txBox="1">
              <a:spLocks/>
            </p:cNvSpPr>
            <p:nvPr/>
          </p:nvSpPr>
          <p:spPr>
            <a:xfrm>
              <a:off x="4743695" y="32704248"/>
              <a:ext cx="1630126"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Nicholas Olsen</a:t>
              </a:r>
            </a:p>
          </p:txBody>
        </p:sp>
        <p:grpSp>
          <p:nvGrpSpPr>
            <p:cNvPr id="326" name="Group 325"/>
            <p:cNvGrpSpPr/>
            <p:nvPr/>
          </p:nvGrpSpPr>
          <p:grpSpPr>
            <a:xfrm>
              <a:off x="4564304" y="30450517"/>
              <a:ext cx="2057404" cy="2081788"/>
              <a:chOff x="5751265" y="31186782"/>
              <a:chExt cx="2057404" cy="2081788"/>
            </a:xfrm>
          </p:grpSpPr>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1265" y="31186782"/>
                <a:ext cx="2057404" cy="2081788"/>
              </a:xfrm>
              <a:prstGeom prst="rect">
                <a:avLst/>
              </a:prstGeom>
            </p:spPr>
          </p:pic>
          <p:sp>
            <p:nvSpPr>
              <p:cNvPr id="47" name="Oval 46"/>
              <p:cNvSpPr/>
              <p:nvPr/>
            </p:nvSpPr>
            <p:spPr>
              <a:xfrm>
                <a:off x="5957007" y="31404716"/>
                <a:ext cx="1645920" cy="164592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29" name="Group 1028"/>
          <p:cNvGrpSpPr/>
          <p:nvPr/>
        </p:nvGrpSpPr>
        <p:grpSpPr>
          <a:xfrm>
            <a:off x="8398562" y="30575209"/>
            <a:ext cx="2057404" cy="3501624"/>
            <a:chOff x="8437615" y="30450517"/>
            <a:chExt cx="2057404" cy="3501624"/>
          </a:xfrm>
        </p:grpSpPr>
        <p:grpSp>
          <p:nvGrpSpPr>
            <p:cNvPr id="341" name="Group 340"/>
            <p:cNvGrpSpPr/>
            <p:nvPr/>
          </p:nvGrpSpPr>
          <p:grpSpPr>
            <a:xfrm>
              <a:off x="8437615" y="30450517"/>
              <a:ext cx="2057404" cy="2081788"/>
              <a:chOff x="10417508" y="31186782"/>
              <a:chExt cx="2057404" cy="2081788"/>
            </a:xfrm>
          </p:grpSpPr>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7508" y="31186782"/>
                <a:ext cx="2057404" cy="2081788"/>
              </a:xfrm>
              <a:prstGeom prst="rect">
                <a:avLst/>
              </a:prstGeom>
            </p:spPr>
          </p:pic>
          <p:sp>
            <p:nvSpPr>
              <p:cNvPr id="48" name="Oval 47"/>
              <p:cNvSpPr/>
              <p:nvPr/>
            </p:nvSpPr>
            <p:spPr>
              <a:xfrm>
                <a:off x="10623220" y="31400910"/>
                <a:ext cx="1645920" cy="1645920"/>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 Placeholder 16"/>
            <p:cNvSpPr txBox="1">
              <a:spLocks/>
            </p:cNvSpPr>
            <p:nvPr/>
          </p:nvSpPr>
          <p:spPr>
            <a:xfrm>
              <a:off x="8512989" y="32754046"/>
              <a:ext cx="1884677" cy="119809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Courtney Ohr</a:t>
              </a:r>
            </a:p>
          </p:txBody>
        </p:sp>
      </p:grpSp>
      <p:sp>
        <p:nvSpPr>
          <p:cNvPr id="22" name="TextBox 21"/>
          <p:cNvSpPr txBox="1"/>
          <p:nvPr/>
        </p:nvSpPr>
        <p:spPr>
          <a:xfrm>
            <a:off x="775043" y="26622614"/>
            <a:ext cx="8229600" cy="761016"/>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Project Partners</a:t>
            </a:r>
          </a:p>
        </p:txBody>
      </p:sp>
      <p:sp>
        <p:nvSpPr>
          <p:cNvPr id="41" name="Text Placeholder 16"/>
          <p:cNvSpPr txBox="1">
            <a:spLocks/>
          </p:cNvSpPr>
          <p:nvPr/>
        </p:nvSpPr>
        <p:spPr>
          <a:xfrm>
            <a:off x="951072" y="27399488"/>
            <a:ext cx="10921333" cy="24153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 Bureau of Land Management (BLM)</a:t>
            </a:r>
          </a:p>
          <a:p>
            <a:r>
              <a:rPr lang="en-US" dirty="0" smtClean="0">
                <a:solidFill>
                  <a:schemeClr val="tx1">
                    <a:lumMod val="75000"/>
                  </a:schemeClr>
                </a:solidFill>
              </a:rPr>
              <a:t>USDA Agricultural Research Service</a:t>
            </a:r>
          </a:p>
          <a:p>
            <a:r>
              <a:rPr lang="en-US" dirty="0" smtClean="0">
                <a:solidFill>
                  <a:schemeClr val="tx1">
                    <a:lumMod val="75000"/>
                  </a:schemeClr>
                </a:solidFill>
              </a:rPr>
              <a:t>Idaho Department of Fish and Game (IDFG)</a:t>
            </a:r>
          </a:p>
          <a:p>
            <a:r>
              <a:rPr lang="en-US" dirty="0" smtClean="0">
                <a:solidFill>
                  <a:schemeClr val="tx1">
                    <a:lumMod val="75000"/>
                  </a:schemeClr>
                </a:solidFill>
              </a:rPr>
              <a:t>NASA RECOVER Science Team</a:t>
            </a:r>
          </a:p>
        </p:txBody>
      </p:sp>
      <p:sp>
        <p:nvSpPr>
          <p:cNvPr id="19" name="TextBox 18"/>
          <p:cNvSpPr txBox="1"/>
          <p:nvPr/>
        </p:nvSpPr>
        <p:spPr>
          <a:xfrm>
            <a:off x="775043" y="11911904"/>
            <a:ext cx="8229600"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Earth Observations</a:t>
            </a:r>
          </a:p>
        </p:txBody>
      </p:sp>
      <p:pic>
        <p:nvPicPr>
          <p:cNvPr id="1034" name="Picture 10" descr="http://www.devpedia.developexchange.com/dp/images/b/bf/06_Aqua.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334819">
            <a:off x="1256484" y="13452288"/>
            <a:ext cx="2473938" cy="1296068"/>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1215286" y="12638830"/>
            <a:ext cx="2556335" cy="507831"/>
          </a:xfrm>
          <a:prstGeom prst="rect">
            <a:avLst/>
          </a:prstGeom>
          <a:noFill/>
        </p:spPr>
        <p:txBody>
          <a:bodyPr wrap="square" rtlCol="0">
            <a:spAutoFit/>
          </a:bodyPr>
          <a:lstStyle/>
          <a:p>
            <a:r>
              <a:rPr lang="en-US" sz="2700" dirty="0" smtClean="0"/>
              <a:t>MODIS Aqua</a:t>
            </a:r>
            <a:endParaRPr lang="en-US" sz="2700" dirty="0"/>
          </a:p>
        </p:txBody>
      </p:sp>
      <p:pic>
        <p:nvPicPr>
          <p:cNvPr id="1032" name="Picture 8" descr="http://www.devpedia.developexchange.com/dp/images/9/91/05_Terra.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4945" y="13103132"/>
            <a:ext cx="2357607" cy="1774754"/>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TextBox 27"/>
          <p:cNvSpPr txBox="1"/>
          <p:nvPr/>
        </p:nvSpPr>
        <p:spPr>
          <a:xfrm>
            <a:off x="4106916" y="12638830"/>
            <a:ext cx="2713665" cy="507831"/>
          </a:xfrm>
          <a:prstGeom prst="rect">
            <a:avLst/>
          </a:prstGeom>
          <a:noFill/>
        </p:spPr>
        <p:txBody>
          <a:bodyPr wrap="square" rtlCol="0">
            <a:spAutoFit/>
          </a:bodyPr>
          <a:lstStyle/>
          <a:p>
            <a:r>
              <a:rPr lang="en-US" sz="2700" dirty="0" smtClean="0"/>
              <a:t>MODIS Terra</a:t>
            </a:r>
            <a:endParaRPr lang="en-US" sz="2700" dirty="0"/>
          </a:p>
        </p:txBody>
      </p:sp>
      <p:pic>
        <p:nvPicPr>
          <p:cNvPr id="1030" name="Picture 6" descr="http://www.devpedia.developexchange.com/dp/images/a/ab/12_SRTM.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279335">
            <a:off x="7187736" y="12748815"/>
            <a:ext cx="2280390" cy="2519768"/>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28"/>
          <p:cNvSpPr txBox="1"/>
          <p:nvPr/>
        </p:nvSpPr>
        <p:spPr>
          <a:xfrm>
            <a:off x="7624112" y="12680394"/>
            <a:ext cx="1407638" cy="507831"/>
          </a:xfrm>
          <a:prstGeom prst="rect">
            <a:avLst/>
          </a:prstGeom>
          <a:noFill/>
        </p:spPr>
        <p:txBody>
          <a:bodyPr wrap="square" rtlCol="0">
            <a:spAutoFit/>
          </a:bodyPr>
          <a:lstStyle/>
          <a:p>
            <a:r>
              <a:rPr lang="en-US" sz="2700" dirty="0" smtClean="0"/>
              <a:t>SRTM</a:t>
            </a:r>
            <a:endParaRPr lang="en-US" sz="2700" dirty="0"/>
          </a:p>
        </p:txBody>
      </p:sp>
      <p:sp>
        <p:nvSpPr>
          <p:cNvPr id="5" name="TextBox 4"/>
          <p:cNvSpPr txBox="1"/>
          <p:nvPr/>
        </p:nvSpPr>
        <p:spPr>
          <a:xfrm>
            <a:off x="12094808" y="9421476"/>
            <a:ext cx="3113911"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Results</a:t>
            </a:r>
          </a:p>
        </p:txBody>
      </p:sp>
      <p:sp>
        <p:nvSpPr>
          <p:cNvPr id="17" name="TextBox 16"/>
          <p:cNvSpPr txBox="1"/>
          <p:nvPr/>
        </p:nvSpPr>
        <p:spPr>
          <a:xfrm>
            <a:off x="775043" y="19934561"/>
            <a:ext cx="3879721" cy="769441"/>
          </a:xfrm>
          <a:prstGeom prst="rect">
            <a:avLst/>
          </a:prstGeom>
          <a:noFill/>
        </p:spPr>
        <p:txBody>
          <a:bodyPr wrap="square" rtlCol="0">
            <a:spAutoFit/>
          </a:bodyPr>
          <a:lstStyle/>
          <a:p>
            <a:r>
              <a:rPr lang="en-US" sz="4400" b="1" dirty="0" smtClean="0">
                <a:solidFill>
                  <a:srgbClr val="566890"/>
                </a:solidFill>
                <a:latin typeface="Century Gothic" panose="020B0502020202020204" pitchFamily="34" charset="0"/>
              </a:rPr>
              <a:t>Methodology</a:t>
            </a:r>
          </a:p>
        </p:txBody>
      </p:sp>
      <p:sp>
        <p:nvSpPr>
          <p:cNvPr id="13" name="TextBox 12"/>
          <p:cNvSpPr txBox="1"/>
          <p:nvPr/>
        </p:nvSpPr>
        <p:spPr>
          <a:xfrm>
            <a:off x="12358387" y="20869428"/>
            <a:ext cx="12853506" cy="2092881"/>
          </a:xfrm>
          <a:prstGeom prst="rect">
            <a:avLst/>
          </a:prstGeom>
          <a:noFill/>
        </p:spPr>
        <p:txBody>
          <a:bodyPr wrap="square" rtlCol="0">
            <a:spAutoFit/>
          </a:bodyPr>
          <a:lstStyle/>
          <a:p>
            <a:r>
              <a:rPr lang="en-US" sz="2600" dirty="0" smtClean="0"/>
              <a:t>NDVI </a:t>
            </a:r>
            <a:r>
              <a:rPr lang="en-US" sz="2600" dirty="0"/>
              <a:t>maxima are shown for two pre-fire and two post-fire years within the 2006 Crystal Wildfire boundary</a:t>
            </a:r>
            <a:r>
              <a:rPr lang="en-US" sz="2600" dirty="0" smtClean="0"/>
              <a:t>. </a:t>
            </a:r>
            <a:r>
              <a:rPr lang="en-US" sz="2600" dirty="0"/>
              <a:t>Corresponding graphs show the seasonality of the values shown in each image. </a:t>
            </a:r>
            <a:r>
              <a:rPr lang="en-US" sz="2600" dirty="0" smtClean="0"/>
              <a:t>The </a:t>
            </a:r>
            <a:r>
              <a:rPr lang="en-US" sz="2600" dirty="0"/>
              <a:t>increasing magnitude and bimodality of the maximum NDVI data suggests that the presence of </a:t>
            </a:r>
            <a:r>
              <a:rPr lang="en-US" sz="2600" dirty="0" err="1"/>
              <a:t>cheatgrass</a:t>
            </a:r>
            <a:r>
              <a:rPr lang="en-US" sz="2600" dirty="0"/>
              <a:t> has increased in the region since 2006. The Crystal fire is likely to have contributed to </a:t>
            </a:r>
            <a:r>
              <a:rPr lang="en-US" sz="2600" dirty="0" smtClean="0"/>
              <a:t>this </a:t>
            </a:r>
            <a:r>
              <a:rPr lang="en-US" sz="2600" dirty="0"/>
              <a:t>expansion.</a:t>
            </a:r>
            <a:endParaRPr lang="en-US" sz="2600" dirty="0">
              <a:solidFill>
                <a:srgbClr val="FF0000"/>
              </a:solidFill>
            </a:endParaRPr>
          </a:p>
        </p:txBody>
      </p:sp>
      <p:pic>
        <p:nvPicPr>
          <p:cNvPr id="63" name="Picture 4" descr="Image result for landsat satellit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816308">
            <a:off x="1803996" y="14767581"/>
            <a:ext cx="3379884" cy="2266271"/>
          </a:xfrm>
          <a:prstGeom prst="rect">
            <a:avLst/>
          </a:prstGeom>
          <a:noFill/>
          <a:extLst>
            <a:ext uri="{909E8E84-426E-40dd-AFC4-6F175D3DCCD1}">
              <a14:hiddenFill xmlns="" xmlns:a14="http://schemas.microsoft.com/office/drawing/2010/main">
                <a:solidFill>
                  <a:srgbClr val="FFFFFF"/>
                </a:solidFill>
              </a14:hiddenFill>
            </a:ext>
          </a:extLst>
        </p:spPr>
      </p:pic>
      <p:sp>
        <p:nvSpPr>
          <p:cNvPr id="65" name="TextBox 64"/>
          <p:cNvSpPr txBox="1"/>
          <p:nvPr/>
        </p:nvSpPr>
        <p:spPr>
          <a:xfrm>
            <a:off x="3284906" y="15956445"/>
            <a:ext cx="3030109" cy="507831"/>
          </a:xfrm>
          <a:prstGeom prst="rect">
            <a:avLst/>
          </a:prstGeom>
          <a:noFill/>
        </p:spPr>
        <p:txBody>
          <a:bodyPr wrap="square" rtlCol="0">
            <a:spAutoFit/>
          </a:bodyPr>
          <a:lstStyle/>
          <a:p>
            <a:pPr defTabSz="914400"/>
            <a:r>
              <a:rPr lang="en-US" sz="2700" dirty="0" smtClean="0">
                <a:solidFill>
                  <a:prstClr val="black"/>
                </a:solidFill>
              </a:rPr>
              <a:t>Landsat OLI </a:t>
            </a:r>
            <a:r>
              <a:rPr lang="en-US" sz="2700" dirty="0">
                <a:solidFill>
                  <a:prstClr val="black"/>
                </a:solidFill>
              </a:rPr>
              <a:t>8</a:t>
            </a:r>
          </a:p>
        </p:txBody>
      </p:sp>
      <p:sp>
        <p:nvSpPr>
          <p:cNvPr id="66" name="TextBox 65"/>
          <p:cNvSpPr txBox="1"/>
          <p:nvPr/>
        </p:nvSpPr>
        <p:spPr>
          <a:xfrm>
            <a:off x="8156008" y="16044087"/>
            <a:ext cx="2873157" cy="507831"/>
          </a:xfrm>
          <a:prstGeom prst="rect">
            <a:avLst/>
          </a:prstGeom>
          <a:noFill/>
        </p:spPr>
        <p:txBody>
          <a:bodyPr wrap="square" rtlCol="0">
            <a:spAutoFit/>
          </a:bodyPr>
          <a:lstStyle/>
          <a:p>
            <a:pPr defTabSz="914400"/>
            <a:r>
              <a:rPr lang="en-US" sz="2700" dirty="0" smtClean="0">
                <a:solidFill>
                  <a:prstClr val="black"/>
                </a:solidFill>
              </a:rPr>
              <a:t>Landsat TM 5</a:t>
            </a:r>
          </a:p>
        </p:txBody>
      </p:sp>
      <p:pic>
        <p:nvPicPr>
          <p:cNvPr id="328" name="Picture 327"/>
          <p:cNvPicPr>
            <a:picLocks noChangeAspect="1"/>
          </p:cNvPicPr>
          <p:nvPr/>
        </p:nvPicPr>
        <p:blipFill>
          <a:blip r:embed="rId12"/>
          <a:stretch>
            <a:fillRect/>
          </a:stretch>
        </p:blipFill>
        <p:spPr>
          <a:xfrm>
            <a:off x="9141657" y="27717081"/>
            <a:ext cx="1907426" cy="1641450"/>
          </a:xfrm>
          <a:prstGeom prst="rect">
            <a:avLst/>
          </a:prstGeom>
        </p:spPr>
      </p:pic>
      <p:pic>
        <p:nvPicPr>
          <p:cNvPr id="330" name="Picture 329"/>
          <p:cNvPicPr>
            <a:picLocks noChangeAspect="1"/>
          </p:cNvPicPr>
          <p:nvPr/>
        </p:nvPicPr>
        <p:blipFill>
          <a:blip r:embed="rId13"/>
          <a:stretch>
            <a:fillRect/>
          </a:stretch>
        </p:blipFill>
        <p:spPr>
          <a:xfrm>
            <a:off x="7561852" y="27717081"/>
            <a:ext cx="1404294" cy="1525746"/>
          </a:xfrm>
          <a:prstGeom prst="rect">
            <a:avLst/>
          </a:prstGeom>
        </p:spPr>
      </p:pic>
      <p:grpSp>
        <p:nvGrpSpPr>
          <p:cNvPr id="1028" name="Group 1027"/>
          <p:cNvGrpSpPr/>
          <p:nvPr/>
        </p:nvGrpSpPr>
        <p:grpSpPr>
          <a:xfrm>
            <a:off x="6462829" y="31879566"/>
            <a:ext cx="2142795" cy="3501624"/>
            <a:chOff x="6278395" y="31754874"/>
            <a:chExt cx="2142795" cy="3501624"/>
          </a:xfrm>
        </p:grpSpPr>
        <p:sp>
          <p:nvSpPr>
            <p:cNvPr id="84" name="Text Placeholder 16"/>
            <p:cNvSpPr txBox="1">
              <a:spLocks/>
            </p:cNvSpPr>
            <p:nvPr/>
          </p:nvSpPr>
          <p:spPr>
            <a:xfrm>
              <a:off x="6278395" y="34008605"/>
              <a:ext cx="2142795"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rPr>
                <a:t>Cassidy Quistorff</a:t>
              </a:r>
            </a:p>
          </p:txBody>
        </p:sp>
        <p:grpSp>
          <p:nvGrpSpPr>
            <p:cNvPr id="338" name="Group 337"/>
            <p:cNvGrpSpPr/>
            <p:nvPr/>
          </p:nvGrpSpPr>
          <p:grpSpPr>
            <a:xfrm>
              <a:off x="6321466" y="31754874"/>
              <a:ext cx="2057404" cy="2081788"/>
              <a:chOff x="8087480" y="31182976"/>
              <a:chExt cx="2057404" cy="2081788"/>
            </a:xfrm>
          </p:grpSpPr>
          <p:pic>
            <p:nvPicPr>
              <p:cNvPr id="323" name="Picture 3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7480" y="31182976"/>
                <a:ext cx="2057404" cy="2081788"/>
              </a:xfrm>
              <a:prstGeom prst="rect">
                <a:avLst/>
              </a:prstGeom>
            </p:spPr>
          </p:pic>
          <p:pic>
            <p:nvPicPr>
              <p:cNvPr id="3" name="Picture 2"/>
              <p:cNvPicPr>
                <a:picLocks noChangeAspect="1"/>
              </p:cNvPicPr>
              <p:nvPr/>
            </p:nvPicPr>
            <p:blipFill>
              <a:blip r:embed="rId14"/>
              <a:stretch>
                <a:fillRect/>
              </a:stretch>
            </p:blipFill>
            <p:spPr>
              <a:xfrm>
                <a:off x="8316376" y="31400910"/>
                <a:ext cx="1637227" cy="1645920"/>
              </a:xfrm>
              <a:prstGeom prst="rect">
                <a:avLst/>
              </a:prstGeom>
            </p:spPr>
          </p:pic>
        </p:grpSp>
      </p:grpSp>
      <p:sp>
        <p:nvSpPr>
          <p:cNvPr id="25" name="Hexagon 24"/>
          <p:cNvSpPr/>
          <p:nvPr/>
        </p:nvSpPr>
        <p:spPr>
          <a:xfrm rot="16200000">
            <a:off x="404722" y="20850901"/>
            <a:ext cx="2293173" cy="1976873"/>
          </a:xfrm>
          <a:prstGeom prst="hexagon">
            <a:avLst/>
          </a:prstGeom>
          <a:solidFill>
            <a:srgbClr val="566890"/>
          </a:solidFill>
          <a:ln>
            <a:solidFill>
              <a:srgbClr val="56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39068" y="21377672"/>
            <a:ext cx="2024481" cy="923330"/>
          </a:xfrm>
          <a:prstGeom prst="rect">
            <a:avLst/>
          </a:prstGeom>
          <a:noFill/>
        </p:spPr>
        <p:txBody>
          <a:bodyPr wrap="square" rtlCol="0">
            <a:spAutoFit/>
          </a:bodyPr>
          <a:lstStyle/>
          <a:p>
            <a:pPr algn="ctr"/>
            <a:r>
              <a:rPr lang="en-US" sz="2700" dirty="0" smtClean="0">
                <a:solidFill>
                  <a:schemeClr val="bg1"/>
                </a:solidFill>
                <a:latin typeface="+mj-lt"/>
              </a:rPr>
              <a:t>Processed Data</a:t>
            </a:r>
            <a:endParaRPr lang="en-US" sz="2700" dirty="0">
              <a:solidFill>
                <a:schemeClr val="bg1"/>
              </a:solidFill>
              <a:latin typeface="+mj-lt"/>
            </a:endParaRPr>
          </a:p>
        </p:txBody>
      </p:sp>
      <p:sp>
        <p:nvSpPr>
          <p:cNvPr id="339" name="Hexagon 338"/>
          <p:cNvSpPr/>
          <p:nvPr/>
        </p:nvSpPr>
        <p:spPr>
          <a:xfrm rot="16200000">
            <a:off x="1648833" y="22665567"/>
            <a:ext cx="2293173" cy="1976873"/>
          </a:xfrm>
          <a:prstGeom prst="hexagon">
            <a:avLst/>
          </a:prstGeom>
          <a:solidFill>
            <a:srgbClr val="7B88A8"/>
          </a:solidFill>
          <a:ln>
            <a:solidFill>
              <a:srgbClr val="56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Hexagon 339"/>
          <p:cNvSpPr/>
          <p:nvPr/>
        </p:nvSpPr>
        <p:spPr>
          <a:xfrm rot="16200000">
            <a:off x="443775" y="24480272"/>
            <a:ext cx="2293173" cy="1976873"/>
          </a:xfrm>
          <a:prstGeom prst="hexagon">
            <a:avLst/>
          </a:prstGeom>
          <a:solidFill>
            <a:srgbClr val="B9C0D0"/>
          </a:solidFill>
          <a:ln>
            <a:solidFill>
              <a:srgbClr val="56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600510" y="21395031"/>
            <a:ext cx="7534172" cy="923330"/>
          </a:xfrm>
          <a:prstGeom prst="rect">
            <a:avLst/>
          </a:prstGeom>
          <a:noFill/>
        </p:spPr>
        <p:txBody>
          <a:bodyPr wrap="square" rtlCol="0">
            <a:spAutoFit/>
          </a:bodyPr>
          <a:lstStyle/>
          <a:p>
            <a:r>
              <a:rPr lang="en-US" sz="2700" dirty="0" smtClean="0">
                <a:solidFill>
                  <a:srgbClr val="002060"/>
                </a:solidFill>
              </a:rPr>
              <a:t>Used NDVI and MSAVI2 to identify vegetation and growth productivity</a:t>
            </a:r>
            <a:endParaRPr lang="en-US" sz="2700" dirty="0">
              <a:solidFill>
                <a:srgbClr val="002060"/>
              </a:solidFill>
            </a:endParaRPr>
          </a:p>
        </p:txBody>
      </p:sp>
      <p:sp>
        <p:nvSpPr>
          <p:cNvPr id="36" name="TextBox 35"/>
          <p:cNvSpPr txBox="1"/>
          <p:nvPr/>
        </p:nvSpPr>
        <p:spPr>
          <a:xfrm>
            <a:off x="4026285" y="23163618"/>
            <a:ext cx="6108397" cy="923330"/>
          </a:xfrm>
          <a:prstGeom prst="rect">
            <a:avLst/>
          </a:prstGeom>
          <a:noFill/>
        </p:spPr>
        <p:txBody>
          <a:bodyPr wrap="square" rtlCol="0">
            <a:spAutoFit/>
          </a:bodyPr>
          <a:lstStyle/>
          <a:p>
            <a:r>
              <a:rPr lang="en-US" sz="2700" dirty="0" smtClean="0">
                <a:solidFill>
                  <a:srgbClr val="002060"/>
                </a:solidFill>
              </a:rPr>
              <a:t>Monitored vegetation indices over time, specifically pre- and post- wildfire</a:t>
            </a:r>
            <a:endParaRPr lang="en-US" sz="2700" dirty="0">
              <a:solidFill>
                <a:srgbClr val="002060"/>
              </a:solidFill>
            </a:endParaRPr>
          </a:p>
        </p:txBody>
      </p:sp>
      <p:sp>
        <p:nvSpPr>
          <p:cNvPr id="348" name="TextBox 347"/>
          <p:cNvSpPr txBox="1"/>
          <p:nvPr/>
        </p:nvSpPr>
        <p:spPr>
          <a:xfrm>
            <a:off x="2602979" y="24783355"/>
            <a:ext cx="8217531" cy="1338828"/>
          </a:xfrm>
          <a:prstGeom prst="rect">
            <a:avLst/>
          </a:prstGeom>
          <a:noFill/>
        </p:spPr>
        <p:txBody>
          <a:bodyPr wrap="square" rtlCol="0">
            <a:spAutoFit/>
          </a:bodyPr>
          <a:lstStyle/>
          <a:p>
            <a:r>
              <a:rPr lang="en-US" sz="2700" dirty="0" smtClean="0">
                <a:solidFill>
                  <a:srgbClr val="002060"/>
                </a:solidFill>
              </a:rPr>
              <a:t>Identified key variables (slope, aspect, rainfall, growing degree days, previous fire exposure) necessary for ecosystem recovery and how their affects on productivity over time.</a:t>
            </a:r>
            <a:endParaRPr lang="en-US" sz="2700" dirty="0">
              <a:solidFill>
                <a:srgbClr val="002060"/>
              </a:solidFill>
            </a:endParaRPr>
          </a:p>
        </p:txBody>
      </p:sp>
      <p:sp>
        <p:nvSpPr>
          <p:cNvPr id="37" name="TextBox 36"/>
          <p:cNvSpPr txBox="1"/>
          <p:nvPr/>
        </p:nvSpPr>
        <p:spPr>
          <a:xfrm>
            <a:off x="1892951" y="23163618"/>
            <a:ext cx="1770629" cy="923330"/>
          </a:xfrm>
          <a:prstGeom prst="rect">
            <a:avLst/>
          </a:prstGeom>
          <a:noFill/>
        </p:spPr>
        <p:txBody>
          <a:bodyPr wrap="square" rtlCol="0">
            <a:spAutoFit/>
          </a:bodyPr>
          <a:lstStyle/>
          <a:p>
            <a:pPr algn="ctr"/>
            <a:r>
              <a:rPr lang="en-US" sz="2700" dirty="0" smtClean="0">
                <a:solidFill>
                  <a:schemeClr val="bg1"/>
                </a:solidFill>
                <a:latin typeface="+mj-lt"/>
              </a:rPr>
              <a:t>Temporal Analysis</a:t>
            </a:r>
            <a:endParaRPr lang="en-US" sz="2700" dirty="0">
              <a:solidFill>
                <a:schemeClr val="bg1"/>
              </a:solidFill>
              <a:latin typeface="+mj-lt"/>
            </a:endParaRPr>
          </a:p>
        </p:txBody>
      </p:sp>
      <p:sp>
        <p:nvSpPr>
          <p:cNvPr id="38" name="TextBox 37"/>
          <p:cNvSpPr txBox="1"/>
          <p:nvPr/>
        </p:nvSpPr>
        <p:spPr>
          <a:xfrm>
            <a:off x="607173" y="25007043"/>
            <a:ext cx="1966376" cy="923330"/>
          </a:xfrm>
          <a:prstGeom prst="rect">
            <a:avLst/>
          </a:prstGeom>
          <a:noFill/>
        </p:spPr>
        <p:txBody>
          <a:bodyPr wrap="square" rtlCol="0">
            <a:spAutoFit/>
          </a:bodyPr>
          <a:lstStyle/>
          <a:p>
            <a:pPr algn="ctr"/>
            <a:r>
              <a:rPr lang="en-US" sz="2700" dirty="0" smtClean="0">
                <a:solidFill>
                  <a:schemeClr val="bg1"/>
                </a:solidFill>
                <a:latin typeface="+mj-lt"/>
              </a:rPr>
              <a:t>Regression Analysis</a:t>
            </a:r>
            <a:endParaRPr lang="en-US" sz="2700" dirty="0">
              <a:solidFill>
                <a:schemeClr val="bg1"/>
              </a:solidFill>
              <a:latin typeface="+mj-lt"/>
            </a:endParaRPr>
          </a:p>
        </p:txBody>
      </p:sp>
      <p:pic>
        <p:nvPicPr>
          <p:cNvPr id="6" name="Picture 5"/>
          <p:cNvPicPr>
            <a:picLocks noChangeAspect="1"/>
          </p:cNvPicPr>
          <p:nvPr/>
        </p:nvPicPr>
        <p:blipFill>
          <a:blip r:embed="rId15"/>
          <a:stretch>
            <a:fillRect/>
          </a:stretch>
        </p:blipFill>
        <p:spPr>
          <a:xfrm>
            <a:off x="5328568" y="14628539"/>
            <a:ext cx="2927349" cy="2068327"/>
          </a:xfrm>
          <a:prstGeom prst="rect">
            <a:avLst/>
          </a:prstGeom>
        </p:spPr>
      </p:pic>
      <p:pic>
        <p:nvPicPr>
          <p:cNvPr id="322" name="Picture 321"/>
          <p:cNvPicPr>
            <a:picLocks noChangeAspect="1"/>
          </p:cNvPicPr>
          <p:nvPr/>
        </p:nvPicPr>
        <p:blipFill>
          <a:blip r:embed="rId16"/>
          <a:stretch>
            <a:fillRect/>
          </a:stretch>
        </p:blipFill>
        <p:spPr>
          <a:xfrm>
            <a:off x="16085077" y="20180817"/>
            <a:ext cx="2798883" cy="402599"/>
          </a:xfrm>
          <a:prstGeom prst="rect">
            <a:avLst/>
          </a:prstGeom>
        </p:spPr>
      </p:pic>
      <p:grpSp>
        <p:nvGrpSpPr>
          <p:cNvPr id="57" name="Group 56"/>
          <p:cNvGrpSpPr/>
          <p:nvPr/>
        </p:nvGrpSpPr>
        <p:grpSpPr>
          <a:xfrm>
            <a:off x="14375731" y="20000807"/>
            <a:ext cx="1451438" cy="593583"/>
            <a:chOff x="12770726" y="20029473"/>
            <a:chExt cx="1451438" cy="593583"/>
          </a:xfrm>
        </p:grpSpPr>
        <p:grpSp>
          <p:nvGrpSpPr>
            <p:cNvPr id="94" name="Group 93"/>
            <p:cNvGrpSpPr/>
            <p:nvPr/>
          </p:nvGrpSpPr>
          <p:grpSpPr>
            <a:xfrm rot="16200000">
              <a:off x="13199653" y="19600546"/>
              <a:ext cx="593583" cy="1451438"/>
              <a:chOff x="17142546" y="13203246"/>
              <a:chExt cx="608777" cy="1708142"/>
            </a:xfrm>
          </p:grpSpPr>
          <p:cxnSp>
            <p:nvCxnSpPr>
              <p:cNvPr id="58" name="Straight Connector 57"/>
              <p:cNvCxnSpPr/>
              <p:nvPr/>
            </p:nvCxnSpPr>
            <p:spPr>
              <a:xfrm rot="5400000" flipH="1" flipV="1">
                <a:off x="17287919" y="13317002"/>
                <a:ext cx="804" cy="2915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17153110" y="14586836"/>
                <a:ext cx="2809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rot="5400000">
                <a:off x="17299921" y="13307428"/>
                <a:ext cx="555584" cy="347220"/>
              </a:xfrm>
              <a:prstGeom prst="rect">
                <a:avLst/>
              </a:prstGeom>
              <a:noFill/>
            </p:spPr>
            <p:txBody>
              <a:bodyPr wrap="square" rtlCol="0">
                <a:spAutoFit/>
              </a:bodyPr>
              <a:lstStyle/>
              <a:p>
                <a:r>
                  <a:rPr lang="en-US" sz="1600" dirty="0" smtClean="0">
                    <a:latin typeface="+mj-lt"/>
                  </a:rPr>
                  <a:t>0.2</a:t>
                </a:r>
                <a:endParaRPr lang="en-US" sz="1600" dirty="0">
                  <a:latin typeface="+mj-lt"/>
                </a:endParaRPr>
              </a:p>
            </p:txBody>
          </p:sp>
          <p:sp>
            <p:nvSpPr>
              <p:cNvPr id="361" name="TextBox 360"/>
              <p:cNvSpPr txBox="1"/>
              <p:nvPr/>
            </p:nvSpPr>
            <p:spPr>
              <a:xfrm rot="5400000">
                <a:off x="17275130" y="14446353"/>
                <a:ext cx="582851" cy="347220"/>
              </a:xfrm>
              <a:prstGeom prst="rect">
                <a:avLst/>
              </a:prstGeom>
              <a:noFill/>
            </p:spPr>
            <p:txBody>
              <a:bodyPr wrap="square" rtlCol="0">
                <a:spAutoFit/>
              </a:bodyPr>
              <a:lstStyle/>
              <a:p>
                <a:r>
                  <a:rPr lang="en-US" sz="1600" dirty="0" smtClean="0">
                    <a:latin typeface="+mj-lt"/>
                  </a:rPr>
                  <a:t>0.8</a:t>
                </a:r>
                <a:endParaRPr lang="en-US" sz="1600" dirty="0">
                  <a:latin typeface="+mj-lt"/>
                </a:endParaRPr>
              </a:p>
            </p:txBody>
          </p:sp>
        </p:grpSp>
        <p:pic>
          <p:nvPicPr>
            <p:cNvPr id="56" name="Picture 55"/>
            <p:cNvPicPr>
              <a:picLocks noChangeAspect="1"/>
            </p:cNvPicPr>
            <p:nvPr/>
          </p:nvPicPr>
          <p:blipFill rotWithShape="1">
            <a:blip r:embed="rId17"/>
            <a:srcRect r="12301" b="548"/>
            <a:stretch/>
          </p:blipFill>
          <p:spPr>
            <a:xfrm rot="16200000" flipH="1">
              <a:off x="13351826" y="20024983"/>
              <a:ext cx="237283" cy="950861"/>
            </a:xfrm>
            <a:prstGeom prst="rect">
              <a:avLst/>
            </a:prstGeom>
            <a:ln w="6350">
              <a:solidFill>
                <a:schemeClr val="tx1"/>
              </a:solidFill>
            </a:ln>
          </p:spPr>
        </p:pic>
      </p:grpSp>
      <p:sp>
        <p:nvSpPr>
          <p:cNvPr id="64" name="TextBox 63"/>
          <p:cNvSpPr txBox="1"/>
          <p:nvPr/>
        </p:nvSpPr>
        <p:spPr>
          <a:xfrm>
            <a:off x="12329209" y="10433700"/>
            <a:ext cx="2495197" cy="954107"/>
          </a:xfrm>
          <a:prstGeom prst="rect">
            <a:avLst/>
          </a:prstGeom>
          <a:noFill/>
        </p:spPr>
        <p:txBody>
          <a:bodyPr wrap="square" rtlCol="0">
            <a:spAutoFit/>
          </a:bodyPr>
          <a:lstStyle/>
          <a:p>
            <a:r>
              <a:rPr lang="en-US" sz="2800" dirty="0" smtClean="0"/>
              <a:t>Pre-Crystal Fire (2001)</a:t>
            </a:r>
            <a:endParaRPr lang="en-US" sz="2800" dirty="0"/>
          </a:p>
        </p:txBody>
      </p:sp>
      <p:sp>
        <p:nvSpPr>
          <p:cNvPr id="151" name="TextBox 150"/>
          <p:cNvSpPr txBox="1"/>
          <p:nvPr/>
        </p:nvSpPr>
        <p:spPr>
          <a:xfrm>
            <a:off x="18958936" y="10433700"/>
            <a:ext cx="2495197" cy="954107"/>
          </a:xfrm>
          <a:prstGeom prst="rect">
            <a:avLst/>
          </a:prstGeom>
          <a:noFill/>
        </p:spPr>
        <p:txBody>
          <a:bodyPr wrap="square" rtlCol="0">
            <a:spAutoFit/>
          </a:bodyPr>
          <a:lstStyle/>
          <a:p>
            <a:r>
              <a:rPr lang="en-US" sz="2800" dirty="0" smtClean="0"/>
              <a:t>Pre-Crystal Fire (2004)</a:t>
            </a:r>
            <a:endParaRPr lang="en-US" sz="2800" dirty="0"/>
          </a:p>
        </p:txBody>
      </p:sp>
      <p:sp>
        <p:nvSpPr>
          <p:cNvPr id="152" name="TextBox 151"/>
          <p:cNvSpPr txBox="1"/>
          <p:nvPr/>
        </p:nvSpPr>
        <p:spPr>
          <a:xfrm>
            <a:off x="12258330" y="15264132"/>
            <a:ext cx="2495197" cy="954107"/>
          </a:xfrm>
          <a:prstGeom prst="rect">
            <a:avLst/>
          </a:prstGeom>
          <a:noFill/>
        </p:spPr>
        <p:txBody>
          <a:bodyPr wrap="square" rtlCol="0">
            <a:spAutoFit/>
          </a:bodyPr>
          <a:lstStyle/>
          <a:p>
            <a:r>
              <a:rPr lang="en-US" sz="2800" dirty="0" smtClean="0"/>
              <a:t>Post-Crystal Fire (2008)</a:t>
            </a:r>
            <a:endParaRPr lang="en-US" sz="2800" dirty="0"/>
          </a:p>
        </p:txBody>
      </p:sp>
      <p:sp>
        <p:nvSpPr>
          <p:cNvPr id="153" name="TextBox 152"/>
          <p:cNvSpPr txBox="1"/>
          <p:nvPr/>
        </p:nvSpPr>
        <p:spPr>
          <a:xfrm>
            <a:off x="18958774" y="15149832"/>
            <a:ext cx="2495197" cy="954107"/>
          </a:xfrm>
          <a:prstGeom prst="rect">
            <a:avLst/>
          </a:prstGeom>
          <a:noFill/>
        </p:spPr>
        <p:txBody>
          <a:bodyPr wrap="square" rtlCol="0">
            <a:spAutoFit/>
          </a:bodyPr>
          <a:lstStyle/>
          <a:p>
            <a:r>
              <a:rPr lang="en-US" sz="2800" dirty="0" smtClean="0"/>
              <a:t>Post-Crystal Fire (2015)</a:t>
            </a:r>
            <a:endParaRPr lang="en-US" sz="2800" dirty="0"/>
          </a:p>
        </p:txBody>
      </p:sp>
      <p:grpSp>
        <p:nvGrpSpPr>
          <p:cNvPr id="351" name="Group 350"/>
          <p:cNvGrpSpPr/>
          <p:nvPr/>
        </p:nvGrpSpPr>
        <p:grpSpPr>
          <a:xfrm>
            <a:off x="15724642" y="4471872"/>
            <a:ext cx="7364027" cy="4818176"/>
            <a:chOff x="12067163" y="4569107"/>
            <a:chExt cx="7041206" cy="4413169"/>
          </a:xfrm>
        </p:grpSpPr>
        <p:grpSp>
          <p:nvGrpSpPr>
            <p:cNvPr id="320" name="Group 319"/>
            <p:cNvGrpSpPr/>
            <p:nvPr/>
          </p:nvGrpSpPr>
          <p:grpSpPr>
            <a:xfrm>
              <a:off x="12173439" y="4607054"/>
              <a:ext cx="6934930" cy="4375222"/>
              <a:chOff x="12358387" y="4594295"/>
              <a:chExt cx="6727999" cy="4224606"/>
            </a:xfrm>
          </p:grpSpPr>
          <p:pic>
            <p:nvPicPr>
              <p:cNvPr id="142" name="Picture 141"/>
              <p:cNvPicPr>
                <a:picLocks noChangeAspect="1"/>
              </p:cNvPicPr>
              <p:nvPr/>
            </p:nvPicPr>
            <p:blipFill rotWithShape="1">
              <a:blip r:embed="rId18" cstate="print">
                <a:extLst>
                  <a:ext uri="{28A0092B-C50C-407E-A947-70E740481C1C}">
                    <a14:useLocalDpi xmlns:a14="http://schemas.microsoft.com/office/drawing/2010/main" val="0"/>
                  </a:ext>
                </a:extLst>
              </a:blip>
              <a:srcRect l="68680" t="80241" r="5707" b="987"/>
              <a:stretch/>
            </p:blipFill>
            <p:spPr>
              <a:xfrm>
                <a:off x="17449408" y="7411406"/>
                <a:ext cx="1636978" cy="1407495"/>
              </a:xfrm>
              <a:prstGeom prst="rect">
                <a:avLst/>
              </a:prstGeom>
            </p:spPr>
          </p:pic>
          <p:cxnSp>
            <p:nvCxnSpPr>
              <p:cNvPr id="181" name="Straight Connector 180"/>
              <p:cNvCxnSpPr/>
              <p:nvPr/>
            </p:nvCxnSpPr>
            <p:spPr>
              <a:xfrm>
                <a:off x="12358387" y="4594295"/>
                <a:ext cx="5934966" cy="3323311"/>
              </a:xfrm>
              <a:prstGeom prst="line">
                <a:avLst/>
              </a:prstGeom>
              <a:ln w="3175">
                <a:solidFill>
                  <a:schemeClr val="tx1"/>
                </a:solidFill>
              </a:ln>
            </p:spPr>
            <p:style>
              <a:lnRef idx="1">
                <a:schemeClr val="dk1"/>
              </a:lnRef>
              <a:fillRef idx="0">
                <a:schemeClr val="dk1"/>
              </a:fillRef>
              <a:effectRef idx="0">
                <a:schemeClr val="dk1"/>
              </a:effectRef>
              <a:fontRef idx="minor">
                <a:schemeClr val="tx1"/>
              </a:fontRef>
            </p:style>
          </p:cxnSp>
          <p:cxnSp>
            <p:nvCxnSpPr>
              <p:cNvPr id="182" name="Straight Connector 181"/>
              <p:cNvCxnSpPr/>
              <p:nvPr/>
            </p:nvCxnSpPr>
            <p:spPr>
              <a:xfrm flipV="1">
                <a:off x="12374217" y="7962125"/>
                <a:ext cx="5893680" cy="695599"/>
              </a:xfrm>
              <a:prstGeom prst="line">
                <a:avLst/>
              </a:prstGeom>
              <a:ln w="3175">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16803732" y="4603322"/>
                <a:ext cx="1544986" cy="3323311"/>
              </a:xfrm>
              <a:prstGeom prst="line">
                <a:avLst/>
              </a:prstGeom>
              <a:ln w="3175">
                <a:solidFill>
                  <a:schemeClr val="tx1"/>
                </a:solidFill>
              </a:ln>
            </p:spPr>
            <p:style>
              <a:lnRef idx="1">
                <a:schemeClr val="dk1"/>
              </a:lnRef>
              <a:fillRef idx="0">
                <a:schemeClr val="dk1"/>
              </a:fillRef>
              <a:effectRef idx="0">
                <a:schemeClr val="dk1"/>
              </a:effectRef>
              <a:fontRef idx="minor">
                <a:schemeClr val="tx1"/>
              </a:fontRef>
            </p:style>
          </p:cxnSp>
          <p:cxnSp>
            <p:nvCxnSpPr>
              <p:cNvPr id="180" name="Straight Connector 179"/>
              <p:cNvCxnSpPr/>
              <p:nvPr/>
            </p:nvCxnSpPr>
            <p:spPr>
              <a:xfrm flipV="1">
                <a:off x="16814772" y="7981024"/>
                <a:ext cx="1518471" cy="682598"/>
              </a:xfrm>
              <a:prstGeom prst="line">
                <a:avLst/>
              </a:prstGeom>
              <a:ln w="3175">
                <a:solidFill>
                  <a:schemeClr val="tx1"/>
                </a:solidFill>
              </a:ln>
            </p:spPr>
            <p:style>
              <a:lnRef idx="1">
                <a:schemeClr val="dk1"/>
              </a:lnRef>
              <a:fillRef idx="0">
                <a:schemeClr val="dk1"/>
              </a:fillRef>
              <a:effectRef idx="0">
                <a:schemeClr val="dk1"/>
              </a:effectRef>
              <a:fontRef idx="minor">
                <a:schemeClr val="tx1"/>
              </a:fontRef>
            </p:style>
          </p:cxnSp>
        </p:grpSp>
        <p:pic>
          <p:nvPicPr>
            <p:cNvPr id="141" name="Picture 140"/>
            <p:cNvPicPr>
              <a:picLocks noChangeAspect="1"/>
            </p:cNvPicPr>
            <p:nvPr/>
          </p:nvPicPr>
          <p:blipFill rotWithShape="1">
            <a:blip r:embed="rId19" cstate="print">
              <a:extLst>
                <a:ext uri="{28A0092B-C50C-407E-A947-70E740481C1C}">
                  <a14:useLocalDpi xmlns:a14="http://schemas.microsoft.com/office/drawing/2010/main" val="0"/>
                </a:ext>
              </a:extLst>
            </a:blip>
            <a:srcRect l="9364" t="7960" r="11207" b="35817"/>
            <a:stretch/>
          </p:blipFill>
          <p:spPr>
            <a:xfrm>
              <a:off x="12067163" y="4569107"/>
              <a:ext cx="4699725" cy="4325313"/>
            </a:xfrm>
            <a:prstGeom prst="rect">
              <a:avLst/>
            </a:prstGeom>
          </p:spPr>
        </p:pic>
      </p:grpSp>
      <p:sp>
        <p:nvSpPr>
          <p:cNvPr id="189" name="TextBox 188"/>
          <p:cNvSpPr txBox="1"/>
          <p:nvPr/>
        </p:nvSpPr>
        <p:spPr>
          <a:xfrm>
            <a:off x="13548437" y="20239170"/>
            <a:ext cx="1400659" cy="430887"/>
          </a:xfrm>
          <a:prstGeom prst="rect">
            <a:avLst/>
          </a:prstGeom>
          <a:noFill/>
        </p:spPr>
        <p:txBody>
          <a:bodyPr wrap="square" rtlCol="0">
            <a:spAutoFit/>
          </a:bodyPr>
          <a:lstStyle/>
          <a:p>
            <a:r>
              <a:rPr lang="en-US" sz="2200" b="1" dirty="0" smtClean="0"/>
              <a:t>NDVI</a:t>
            </a:r>
            <a:endParaRPr lang="en-US" sz="2200" b="1" dirty="0"/>
          </a:p>
        </p:txBody>
      </p:sp>
      <p:grpSp>
        <p:nvGrpSpPr>
          <p:cNvPr id="335" name="Group 334"/>
          <p:cNvGrpSpPr/>
          <p:nvPr/>
        </p:nvGrpSpPr>
        <p:grpSpPr>
          <a:xfrm>
            <a:off x="19338384" y="20001698"/>
            <a:ext cx="5323550" cy="848392"/>
            <a:chOff x="18363511" y="19679318"/>
            <a:chExt cx="5323550" cy="852135"/>
          </a:xfrm>
        </p:grpSpPr>
        <p:grpSp>
          <p:nvGrpSpPr>
            <p:cNvPr id="1268" name="Group 1267"/>
            <p:cNvGrpSpPr/>
            <p:nvPr/>
          </p:nvGrpSpPr>
          <p:grpSpPr>
            <a:xfrm>
              <a:off x="18363511" y="19679318"/>
              <a:ext cx="5027631" cy="852135"/>
              <a:chOff x="17267919" y="15306672"/>
              <a:chExt cx="5027631" cy="852135"/>
            </a:xfrm>
          </p:grpSpPr>
          <p:sp>
            <p:nvSpPr>
              <p:cNvPr id="349" name="Rectangle 348"/>
              <p:cNvSpPr/>
              <p:nvPr/>
            </p:nvSpPr>
            <p:spPr>
              <a:xfrm>
                <a:off x="17267919" y="15306672"/>
                <a:ext cx="5027631" cy="81190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50" name="TextBox 349"/>
              <p:cNvSpPr txBox="1"/>
              <p:nvPr/>
            </p:nvSpPr>
            <p:spPr>
              <a:xfrm>
                <a:off x="17680680" y="15327810"/>
                <a:ext cx="2718903" cy="830997"/>
              </a:xfrm>
              <a:prstGeom prst="rect">
                <a:avLst/>
              </a:prstGeom>
              <a:noFill/>
            </p:spPr>
            <p:txBody>
              <a:bodyPr wrap="square" rtlCol="0">
                <a:spAutoFit/>
              </a:bodyPr>
              <a:lstStyle/>
              <a:p>
                <a:r>
                  <a:rPr lang="en-US" sz="1600" dirty="0" smtClean="0"/>
                  <a:t>Mule Butte Fire Control</a:t>
                </a:r>
              </a:p>
              <a:p>
                <a:r>
                  <a:rPr lang="en-US" sz="1600" dirty="0" smtClean="0"/>
                  <a:t>Mule Butte Fire Burned</a:t>
                </a:r>
              </a:p>
              <a:p>
                <a:r>
                  <a:rPr lang="en-US" sz="1600" dirty="0" smtClean="0"/>
                  <a:t>Cox’s Well Fire Control</a:t>
                </a:r>
              </a:p>
            </p:txBody>
          </p:sp>
          <p:cxnSp>
            <p:nvCxnSpPr>
              <p:cNvPr id="1256" name="Straight Connector 1255"/>
              <p:cNvCxnSpPr/>
              <p:nvPr/>
            </p:nvCxnSpPr>
            <p:spPr>
              <a:xfrm>
                <a:off x="17314092" y="15982729"/>
                <a:ext cx="353141" cy="1645"/>
              </a:xfrm>
              <a:prstGeom prst="line">
                <a:avLst/>
              </a:prstGeom>
              <a:ln w="127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17327540" y="15746952"/>
                <a:ext cx="354025" cy="236"/>
              </a:xfrm>
              <a:prstGeom prst="line">
                <a:avLst/>
              </a:prstGeom>
              <a:ln w="12700">
                <a:solidFill>
                  <a:srgbClr val="E64AE6"/>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17327098" y="15501887"/>
                <a:ext cx="350470" cy="0"/>
              </a:xfrm>
              <a:prstGeom prst="line">
                <a:avLst/>
              </a:prstGeom>
              <a:ln w="12700">
                <a:solidFill>
                  <a:srgbClr val="7030A0"/>
                </a:solidFill>
                <a:prstDash val="dash"/>
              </a:ln>
            </p:spPr>
            <p:style>
              <a:lnRef idx="1">
                <a:schemeClr val="accent1"/>
              </a:lnRef>
              <a:fillRef idx="0">
                <a:schemeClr val="accent1"/>
              </a:fillRef>
              <a:effectRef idx="0">
                <a:schemeClr val="accent1"/>
              </a:effectRef>
              <a:fontRef idx="minor">
                <a:schemeClr val="tx1"/>
              </a:fontRef>
            </p:style>
          </p:cxnSp>
        </p:grpSp>
        <p:sp>
          <p:nvSpPr>
            <p:cNvPr id="190" name="TextBox 189"/>
            <p:cNvSpPr txBox="1"/>
            <p:nvPr/>
          </p:nvSpPr>
          <p:spPr>
            <a:xfrm>
              <a:off x="21391934" y="19718304"/>
              <a:ext cx="2295127" cy="584775"/>
            </a:xfrm>
            <a:prstGeom prst="rect">
              <a:avLst/>
            </a:prstGeom>
            <a:noFill/>
          </p:spPr>
          <p:txBody>
            <a:bodyPr wrap="square" rtlCol="0">
              <a:spAutoFit/>
            </a:bodyPr>
            <a:lstStyle/>
            <a:p>
              <a:r>
                <a:rPr lang="en-US" sz="1600" dirty="0" smtClean="0"/>
                <a:t>Cox’s Well Fire Burned</a:t>
              </a:r>
            </a:p>
            <a:p>
              <a:r>
                <a:rPr lang="en-US" sz="1600" dirty="0" smtClean="0"/>
                <a:t>None </a:t>
              </a:r>
              <a:r>
                <a:rPr lang="en-US" sz="1600" dirty="0"/>
                <a:t>B</a:t>
              </a:r>
              <a:r>
                <a:rPr lang="en-US" sz="1600" dirty="0" smtClean="0"/>
                <a:t>urned </a:t>
              </a:r>
              <a:endParaRPr lang="en-US" sz="1600" dirty="0"/>
            </a:p>
          </p:txBody>
        </p:sp>
        <p:cxnSp>
          <p:nvCxnSpPr>
            <p:cNvPr id="191" name="Straight Connector 190"/>
            <p:cNvCxnSpPr/>
            <p:nvPr/>
          </p:nvCxnSpPr>
          <p:spPr>
            <a:xfrm flipV="1">
              <a:off x="21025138" y="19901203"/>
              <a:ext cx="350028" cy="1905"/>
            </a:xfrm>
            <a:prstGeom prst="line">
              <a:avLst/>
            </a:prstGeom>
            <a:ln w="12700">
              <a:solidFill>
                <a:srgbClr val="4DD383"/>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21025138" y="20130557"/>
              <a:ext cx="35002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69" name="AutoShape 165"/>
          <p:cNvSpPr>
            <a:spLocks noChangeAspect="1" noChangeArrowheads="1" noTextEdit="1"/>
          </p:cNvSpPr>
          <p:nvPr/>
        </p:nvSpPr>
        <p:spPr bwMode="auto">
          <a:xfrm>
            <a:off x="12768176" y="7924651"/>
            <a:ext cx="2340105" cy="122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grpSp>
        <p:nvGrpSpPr>
          <p:cNvPr id="129" name="Group 128"/>
          <p:cNvGrpSpPr/>
          <p:nvPr/>
        </p:nvGrpSpPr>
        <p:grpSpPr>
          <a:xfrm>
            <a:off x="12178025" y="4753844"/>
            <a:ext cx="3245648" cy="3652255"/>
            <a:chOff x="12460528" y="5539752"/>
            <a:chExt cx="3245648" cy="3652255"/>
          </a:xfrm>
        </p:grpSpPr>
        <p:sp>
          <p:nvSpPr>
            <p:cNvPr id="73" name="Rectangle 6"/>
            <p:cNvSpPr>
              <a:spLocks noChangeArrowheads="1"/>
            </p:cNvSpPr>
            <p:nvPr/>
          </p:nvSpPr>
          <p:spPr bwMode="auto">
            <a:xfrm>
              <a:off x="12686522" y="5704608"/>
              <a:ext cx="246859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n-lt"/>
                </a:rPr>
                <a:t>Wildfire Perimeters and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mn-lt"/>
                </a:rPr>
                <a:t>Control Areas</a:t>
              </a:r>
            </a:p>
          </p:txBody>
        </p:sp>
        <p:grpSp>
          <p:nvGrpSpPr>
            <p:cNvPr id="1055" name="Group 1054"/>
            <p:cNvGrpSpPr/>
            <p:nvPr/>
          </p:nvGrpSpPr>
          <p:grpSpPr>
            <a:xfrm>
              <a:off x="12778736" y="8644428"/>
              <a:ext cx="2500618" cy="364380"/>
              <a:chOff x="12778736" y="8796828"/>
              <a:chExt cx="2500618" cy="364380"/>
            </a:xfrm>
          </p:grpSpPr>
          <p:grpSp>
            <p:nvGrpSpPr>
              <p:cNvPr id="1035" name="Group 1034"/>
              <p:cNvGrpSpPr/>
              <p:nvPr/>
            </p:nvGrpSpPr>
            <p:grpSpPr>
              <a:xfrm>
                <a:off x="12778736" y="8796828"/>
                <a:ext cx="582914" cy="328645"/>
                <a:chOff x="12778736" y="8834928"/>
                <a:chExt cx="582914" cy="328645"/>
              </a:xfrm>
            </p:grpSpPr>
            <p:sp>
              <p:nvSpPr>
                <p:cNvPr id="170" name="Rectangle 167"/>
                <p:cNvSpPr>
                  <a:spLocks noChangeArrowheads="1"/>
                </p:cNvSpPr>
                <p:nvPr/>
              </p:nvSpPr>
              <p:spPr bwMode="auto">
                <a:xfrm>
                  <a:off x="12778736" y="8834928"/>
                  <a:ext cx="582914" cy="328645"/>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1" name="Rectangle 168"/>
                <p:cNvSpPr>
                  <a:spLocks noChangeArrowheads="1"/>
                </p:cNvSpPr>
                <p:nvPr/>
              </p:nvSpPr>
              <p:spPr bwMode="auto">
                <a:xfrm>
                  <a:off x="12778736" y="8834928"/>
                  <a:ext cx="582914" cy="328645"/>
                </a:xfrm>
                <a:prstGeom prst="rect">
                  <a:avLst/>
                </a:prstGeom>
                <a:noFill/>
                <a:ln w="47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grpSp>
          <p:sp>
            <p:nvSpPr>
              <p:cNvPr id="172" name="Rectangle 169"/>
              <p:cNvSpPr>
                <a:spLocks noChangeArrowheads="1"/>
              </p:cNvSpPr>
              <p:nvPr/>
            </p:nvSpPr>
            <p:spPr bwMode="auto">
              <a:xfrm>
                <a:off x="13465139" y="8839656"/>
                <a:ext cx="1814215" cy="32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Century Gothic" panose="020B0502020202020204" pitchFamily="34" charset="0"/>
                  </a:rPr>
                  <a:t>No Burn Control</a:t>
                </a:r>
                <a:endParaRPr kumimoji="0" lang="en-US" altLang="en-US" sz="2000" b="0" i="0" u="none" strike="noStrike" kern="0" cap="none" spc="0" normalizeH="0" baseline="0" noProof="0" dirty="0" smtClean="0">
                  <a:ln>
                    <a:noFill/>
                  </a:ln>
                  <a:solidFill>
                    <a:prstClr val="black"/>
                  </a:solidFill>
                  <a:effectLst/>
                  <a:uLnTx/>
                  <a:uFillTx/>
                  <a:latin typeface="Arial" panose="020B0604020202020204" pitchFamily="34" charset="0"/>
                </a:endParaRPr>
              </a:p>
            </p:txBody>
          </p:sp>
        </p:grpSp>
        <p:grpSp>
          <p:nvGrpSpPr>
            <p:cNvPr id="1054" name="Group 1053"/>
            <p:cNvGrpSpPr/>
            <p:nvPr/>
          </p:nvGrpSpPr>
          <p:grpSpPr>
            <a:xfrm>
              <a:off x="12778736" y="8185711"/>
              <a:ext cx="2690698" cy="359652"/>
              <a:chOff x="12778736" y="8357058"/>
              <a:chExt cx="2690698" cy="359652"/>
            </a:xfrm>
          </p:grpSpPr>
          <p:grpSp>
            <p:nvGrpSpPr>
              <p:cNvPr id="1049" name="Group 1048"/>
              <p:cNvGrpSpPr/>
              <p:nvPr/>
            </p:nvGrpSpPr>
            <p:grpSpPr>
              <a:xfrm>
                <a:off x="12778736" y="8357058"/>
                <a:ext cx="582914" cy="323917"/>
                <a:chOff x="12778736" y="8395158"/>
                <a:chExt cx="582914" cy="323917"/>
              </a:xfrm>
            </p:grpSpPr>
            <p:sp>
              <p:nvSpPr>
                <p:cNvPr id="173" name="Rectangle 170"/>
                <p:cNvSpPr>
                  <a:spLocks noChangeArrowheads="1"/>
                </p:cNvSpPr>
                <p:nvPr/>
              </p:nvSpPr>
              <p:spPr bwMode="auto">
                <a:xfrm>
                  <a:off x="12778736" y="8395158"/>
                  <a:ext cx="582914" cy="323917"/>
                </a:xfrm>
                <a:prstGeom prst="rect">
                  <a:avLst/>
                </a:prstGeom>
                <a:solidFill>
                  <a:srgbClr val="F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4" name="Rectangle 171"/>
                <p:cNvSpPr>
                  <a:spLocks noChangeArrowheads="1"/>
                </p:cNvSpPr>
                <p:nvPr/>
              </p:nvSpPr>
              <p:spPr bwMode="auto">
                <a:xfrm>
                  <a:off x="12778736" y="8395158"/>
                  <a:ext cx="582914" cy="323917"/>
                </a:xfrm>
                <a:prstGeom prst="rect">
                  <a:avLst/>
                </a:prstGeom>
                <a:noFill/>
                <a:ln w="25400">
                  <a:solidFill>
                    <a:srgbClr val="FF808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grpSp>
          <p:sp>
            <p:nvSpPr>
              <p:cNvPr id="175" name="Rectangle 172"/>
              <p:cNvSpPr>
                <a:spLocks noChangeArrowheads="1"/>
              </p:cNvSpPr>
              <p:nvPr/>
            </p:nvSpPr>
            <p:spPr bwMode="auto">
              <a:xfrm>
                <a:off x="13465139" y="8395158"/>
                <a:ext cx="2004295" cy="32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Century Gothic" panose="020B0502020202020204" pitchFamily="34" charset="0"/>
                  </a:rPr>
                  <a:t>Crystal Fire (2006)</a:t>
                </a:r>
                <a:endParaRPr kumimoji="0" lang="en-US" altLang="en-US" sz="2000" b="0" i="0" u="none" strike="noStrike" kern="0" cap="none" spc="0" normalizeH="0" baseline="0" noProof="0" dirty="0" smtClean="0">
                  <a:ln>
                    <a:noFill/>
                  </a:ln>
                  <a:solidFill>
                    <a:prstClr val="black"/>
                  </a:solidFill>
                  <a:effectLst/>
                  <a:uLnTx/>
                  <a:uFillTx/>
                  <a:latin typeface="Arial" panose="020B0604020202020204" pitchFamily="34" charset="0"/>
                </a:endParaRPr>
              </a:p>
            </p:txBody>
          </p:sp>
        </p:grpSp>
        <p:grpSp>
          <p:nvGrpSpPr>
            <p:cNvPr id="1053" name="Group 1052"/>
            <p:cNvGrpSpPr/>
            <p:nvPr/>
          </p:nvGrpSpPr>
          <p:grpSpPr>
            <a:xfrm>
              <a:off x="12778736" y="7722265"/>
              <a:ext cx="2614666" cy="364381"/>
              <a:chOff x="12778736" y="7907830"/>
              <a:chExt cx="2614666" cy="364381"/>
            </a:xfrm>
          </p:grpSpPr>
          <p:sp>
            <p:nvSpPr>
              <p:cNvPr id="176" name="Rectangle 173"/>
              <p:cNvSpPr>
                <a:spLocks noChangeArrowheads="1"/>
              </p:cNvSpPr>
              <p:nvPr/>
            </p:nvSpPr>
            <p:spPr bwMode="auto">
              <a:xfrm>
                <a:off x="12778736" y="7907830"/>
                <a:ext cx="582914" cy="328645"/>
              </a:xfrm>
              <a:prstGeom prst="rect">
                <a:avLst/>
              </a:prstGeom>
              <a:solidFill>
                <a:srgbClr val="C29ED7"/>
              </a:solidFill>
              <a:ln w="4763">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77" name="Rectangle 174"/>
              <p:cNvSpPr>
                <a:spLocks noChangeArrowheads="1"/>
              </p:cNvSpPr>
              <p:nvPr/>
            </p:nvSpPr>
            <p:spPr bwMode="auto">
              <a:xfrm>
                <a:off x="13465139" y="7950659"/>
                <a:ext cx="1928263" cy="32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Century Gothic" panose="020B0502020202020204" pitchFamily="34" charset="0"/>
                  </a:rPr>
                  <a:t>Cox Well Control</a:t>
                </a:r>
                <a:endParaRPr kumimoji="0" lang="en-US" altLang="en-US" sz="2000" b="0" i="0" u="none" strike="noStrike" kern="0" cap="none" spc="0" normalizeH="0" baseline="0" noProof="0" dirty="0" smtClean="0">
                  <a:ln>
                    <a:noFill/>
                  </a:ln>
                  <a:solidFill>
                    <a:prstClr val="black"/>
                  </a:solidFill>
                  <a:effectLst/>
                  <a:uLnTx/>
                  <a:uFillTx/>
                  <a:latin typeface="Arial" panose="020B0604020202020204" pitchFamily="34" charset="0"/>
                </a:endParaRPr>
              </a:p>
            </p:txBody>
          </p:sp>
        </p:grpSp>
        <p:grpSp>
          <p:nvGrpSpPr>
            <p:cNvPr id="1051" name="Group 1050"/>
            <p:cNvGrpSpPr/>
            <p:nvPr/>
          </p:nvGrpSpPr>
          <p:grpSpPr>
            <a:xfrm>
              <a:off x="12760861" y="6800779"/>
              <a:ext cx="2831824" cy="360495"/>
              <a:chOff x="12760861" y="6961040"/>
              <a:chExt cx="2831824" cy="360495"/>
            </a:xfrm>
          </p:grpSpPr>
          <p:sp>
            <p:nvSpPr>
              <p:cNvPr id="154" name="Rectangle 308"/>
              <p:cNvSpPr>
                <a:spLocks noChangeArrowheads="1"/>
              </p:cNvSpPr>
              <p:nvPr/>
            </p:nvSpPr>
            <p:spPr bwMode="auto">
              <a:xfrm>
                <a:off x="13442992" y="7000662"/>
                <a:ext cx="2149693" cy="32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Century Gothic" panose="020B0502020202020204" pitchFamily="34" charset="0"/>
                  </a:rPr>
                  <a:t>Mule Butte Control</a:t>
                </a:r>
                <a:endParaRPr kumimoji="0" lang="en-US" altLang="en-US" sz="20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57" name="Rectangle 307"/>
              <p:cNvSpPr>
                <a:spLocks noChangeArrowheads="1"/>
              </p:cNvSpPr>
              <p:nvPr/>
            </p:nvSpPr>
            <p:spPr bwMode="auto">
              <a:xfrm>
                <a:off x="12760861" y="6961040"/>
                <a:ext cx="580803" cy="323917"/>
              </a:xfrm>
              <a:prstGeom prst="rect">
                <a:avLst/>
              </a:prstGeom>
              <a:solidFill>
                <a:srgbClr val="9EBBD7"/>
              </a:solidFill>
              <a:ln w="4763">
                <a:solidFill>
                  <a:srgbClr val="4E4E4E"/>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grpSp>
        <p:grpSp>
          <p:nvGrpSpPr>
            <p:cNvPr id="1052" name="Group 1051"/>
            <p:cNvGrpSpPr/>
            <p:nvPr/>
          </p:nvGrpSpPr>
          <p:grpSpPr>
            <a:xfrm>
              <a:off x="12780062" y="7260339"/>
              <a:ext cx="2926114" cy="362861"/>
              <a:chOff x="12780062" y="7412268"/>
              <a:chExt cx="2926114" cy="362861"/>
            </a:xfrm>
          </p:grpSpPr>
          <p:sp>
            <p:nvSpPr>
              <p:cNvPr id="155" name="Rectangle 306"/>
              <p:cNvSpPr>
                <a:spLocks noChangeArrowheads="1"/>
              </p:cNvSpPr>
              <p:nvPr/>
            </p:nvSpPr>
            <p:spPr bwMode="auto">
              <a:xfrm>
                <a:off x="13469044" y="7454256"/>
                <a:ext cx="2237132" cy="32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Century Gothic" panose="020B0502020202020204" pitchFamily="34" charset="0"/>
                  </a:rPr>
                  <a:t>Cox Well Fire (1996)</a:t>
                </a:r>
                <a:endParaRPr kumimoji="0" lang="en-US" altLang="en-US" sz="2000" b="0" i="0" u="none" strike="noStrike" kern="0" cap="none" spc="0" normalizeH="0" baseline="0" noProof="0" dirty="0" smtClean="0">
                  <a:ln>
                    <a:noFill/>
                  </a:ln>
                  <a:solidFill>
                    <a:prstClr val="black"/>
                  </a:solidFill>
                  <a:effectLst/>
                  <a:uLnTx/>
                  <a:uFillTx/>
                  <a:latin typeface="Arial" panose="020B0604020202020204" pitchFamily="34" charset="0"/>
                </a:endParaRPr>
              </a:p>
            </p:txBody>
          </p:sp>
          <p:grpSp>
            <p:nvGrpSpPr>
              <p:cNvPr id="159" name="Group 158"/>
              <p:cNvGrpSpPr/>
              <p:nvPr/>
            </p:nvGrpSpPr>
            <p:grpSpPr>
              <a:xfrm>
                <a:off x="12780062" y="7412268"/>
                <a:ext cx="580803" cy="328646"/>
                <a:chOff x="1363991" y="3835835"/>
                <a:chExt cx="436563" cy="220663"/>
              </a:xfrm>
            </p:grpSpPr>
            <p:sp>
              <p:nvSpPr>
                <p:cNvPr id="160" name="Rectangle 278"/>
                <p:cNvSpPr>
                  <a:spLocks noChangeArrowheads="1"/>
                </p:cNvSpPr>
                <p:nvPr/>
              </p:nvSpPr>
              <p:spPr bwMode="auto">
                <a:xfrm>
                  <a:off x="1398916" y="3872285"/>
                  <a:ext cx="28575" cy="28575"/>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1" name="Rectangle 279"/>
                <p:cNvSpPr>
                  <a:spLocks noChangeArrowheads="1"/>
                </p:cNvSpPr>
                <p:nvPr/>
              </p:nvSpPr>
              <p:spPr bwMode="auto">
                <a:xfrm>
                  <a:off x="1513216" y="3872285"/>
                  <a:ext cx="30163" cy="28575"/>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2" name="Rectangle 280"/>
                <p:cNvSpPr>
                  <a:spLocks noChangeArrowheads="1"/>
                </p:cNvSpPr>
                <p:nvPr/>
              </p:nvSpPr>
              <p:spPr bwMode="auto">
                <a:xfrm>
                  <a:off x="1629103" y="3872285"/>
                  <a:ext cx="28575" cy="28575"/>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3" name="Rectangle 281"/>
                <p:cNvSpPr>
                  <a:spLocks noChangeArrowheads="1"/>
                </p:cNvSpPr>
                <p:nvPr/>
              </p:nvSpPr>
              <p:spPr bwMode="auto">
                <a:xfrm>
                  <a:off x="1398916" y="3986585"/>
                  <a:ext cx="28575" cy="30163"/>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4" name="Rectangle 282"/>
                <p:cNvSpPr>
                  <a:spLocks noChangeArrowheads="1"/>
                </p:cNvSpPr>
                <p:nvPr/>
              </p:nvSpPr>
              <p:spPr bwMode="auto">
                <a:xfrm>
                  <a:off x="1513216" y="3986585"/>
                  <a:ext cx="30163" cy="30163"/>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5" name="Rectangle 283"/>
                <p:cNvSpPr>
                  <a:spLocks noChangeArrowheads="1"/>
                </p:cNvSpPr>
                <p:nvPr/>
              </p:nvSpPr>
              <p:spPr bwMode="auto">
                <a:xfrm>
                  <a:off x="1629103" y="3986585"/>
                  <a:ext cx="28575" cy="30163"/>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6" name="Rectangle 296"/>
                <p:cNvSpPr>
                  <a:spLocks noChangeArrowheads="1"/>
                </p:cNvSpPr>
                <p:nvPr/>
              </p:nvSpPr>
              <p:spPr bwMode="auto">
                <a:xfrm>
                  <a:off x="1743404" y="3872285"/>
                  <a:ext cx="28575" cy="28575"/>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7" name="Rectangle 299"/>
                <p:cNvSpPr>
                  <a:spLocks noChangeArrowheads="1"/>
                </p:cNvSpPr>
                <p:nvPr/>
              </p:nvSpPr>
              <p:spPr bwMode="auto">
                <a:xfrm>
                  <a:off x="1743404" y="3986585"/>
                  <a:ext cx="28575" cy="30163"/>
                </a:xfrm>
                <a:prstGeom prst="rect">
                  <a:avLst/>
                </a:prstGeom>
                <a:solidFill>
                  <a:srgbClr val="840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sp>
              <p:nvSpPr>
                <p:cNvPr id="168" name="Rectangle 305"/>
                <p:cNvSpPr>
                  <a:spLocks noChangeArrowheads="1"/>
                </p:cNvSpPr>
                <p:nvPr/>
              </p:nvSpPr>
              <p:spPr bwMode="auto">
                <a:xfrm>
                  <a:off x="1363991" y="3835835"/>
                  <a:ext cx="436563" cy="220663"/>
                </a:xfrm>
                <a:prstGeom prst="rect">
                  <a:avLst/>
                </a:prstGeom>
                <a:noFill/>
                <a:ln w="25400">
                  <a:solidFill>
                    <a:srgbClr val="8400A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Century Gothic" panose="020F0302020204030204"/>
                  </a:endParaRPr>
                </a:p>
              </p:txBody>
            </p:sp>
          </p:grpSp>
        </p:grpSp>
        <p:grpSp>
          <p:nvGrpSpPr>
            <p:cNvPr id="1050" name="Group 1049"/>
            <p:cNvGrpSpPr/>
            <p:nvPr/>
          </p:nvGrpSpPr>
          <p:grpSpPr>
            <a:xfrm>
              <a:off x="12709446" y="6220042"/>
              <a:ext cx="2651710" cy="481672"/>
              <a:chOff x="12709446" y="6372442"/>
              <a:chExt cx="2651710" cy="481672"/>
            </a:xfrm>
          </p:grpSpPr>
          <p:sp>
            <p:nvSpPr>
              <p:cNvPr id="156" name="Rectangle 320"/>
              <p:cNvSpPr>
                <a:spLocks noChangeArrowheads="1"/>
              </p:cNvSpPr>
              <p:nvPr/>
            </p:nvSpPr>
            <p:spPr bwMode="auto">
              <a:xfrm>
                <a:off x="13458432" y="6497100"/>
                <a:ext cx="1902724" cy="30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smtClean="0">
                    <a:ln>
                      <a:noFill/>
                    </a:ln>
                    <a:solidFill>
                      <a:srgbClr val="000000"/>
                    </a:solidFill>
                    <a:effectLst/>
                    <a:uLnTx/>
                    <a:uFillTx/>
                    <a:latin typeface="Century Gothic" panose="020B0502020202020204" pitchFamily="34" charset="0"/>
                  </a:rPr>
                  <a:t>Mule Butte (1999)</a:t>
                </a:r>
                <a:endParaRPr kumimoji="0" lang="en-US" altLang="en-US" sz="2000" b="0" i="0" u="none" strike="noStrike" kern="0" cap="none" spc="0" normalizeH="0" baseline="0" noProof="0" dirty="0" smtClean="0">
                  <a:ln>
                    <a:noFill/>
                  </a:ln>
                  <a:solidFill>
                    <a:prstClr val="black"/>
                  </a:solidFill>
                  <a:effectLst/>
                  <a:uLnTx/>
                  <a:uFillTx/>
                  <a:latin typeface="Arial" panose="020B0604020202020204" pitchFamily="34" charset="0"/>
                </a:endParaRPr>
              </a:p>
            </p:txBody>
          </p:sp>
          <p:pic>
            <p:nvPicPr>
              <p:cNvPr id="10" name="Picture 9"/>
              <p:cNvPicPr>
                <a:picLocks noChangeAspect="1"/>
              </p:cNvPicPr>
              <p:nvPr/>
            </p:nvPicPr>
            <p:blipFill>
              <a:blip r:embed="rId20"/>
              <a:stretch>
                <a:fillRect/>
              </a:stretch>
            </p:blipFill>
            <p:spPr>
              <a:xfrm>
                <a:off x="12709446" y="6372442"/>
                <a:ext cx="696619" cy="481672"/>
              </a:xfrm>
              <a:prstGeom prst="rect">
                <a:avLst/>
              </a:prstGeom>
            </p:spPr>
          </p:pic>
        </p:grpSp>
        <p:sp>
          <p:nvSpPr>
            <p:cNvPr id="214" name="Rectangle 213"/>
            <p:cNvSpPr/>
            <p:nvPr/>
          </p:nvSpPr>
          <p:spPr>
            <a:xfrm>
              <a:off x="12460528" y="5539752"/>
              <a:ext cx="2818827" cy="365225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pic>
        <p:nvPicPr>
          <p:cNvPr id="226" name="Picture 225"/>
          <p:cNvPicPr>
            <a:picLocks noChangeAspect="1"/>
          </p:cNvPicPr>
          <p:nvPr/>
        </p:nvPicPr>
        <p:blipFill>
          <a:blip r:embed="rId16"/>
          <a:stretch>
            <a:fillRect/>
          </a:stretch>
        </p:blipFill>
        <p:spPr>
          <a:xfrm>
            <a:off x="12184622" y="8774319"/>
            <a:ext cx="2798883" cy="402599"/>
          </a:xfrm>
          <a:prstGeom prst="rect">
            <a:avLst/>
          </a:prstGeom>
        </p:spPr>
      </p:pic>
      <p:pic>
        <p:nvPicPr>
          <p:cNvPr id="149" name="Picture 148"/>
          <p:cNvPicPr>
            <a:picLocks noChangeAspect="1"/>
          </p:cNvPicPr>
          <p:nvPr/>
        </p:nvPicPr>
        <p:blipFill rotWithShape="1">
          <a:blip r:embed="rId21"/>
          <a:srcRect l="4575" t="2394" r="5090" b="2677"/>
          <a:stretch/>
        </p:blipFill>
        <p:spPr>
          <a:xfrm>
            <a:off x="14314293" y="9027109"/>
            <a:ext cx="474712" cy="468803"/>
          </a:xfrm>
          <a:prstGeom prst="rect">
            <a:avLst/>
          </a:prstGeom>
        </p:spPr>
      </p:pic>
      <p:grpSp>
        <p:nvGrpSpPr>
          <p:cNvPr id="150" name="Group 149"/>
          <p:cNvGrpSpPr/>
          <p:nvPr/>
        </p:nvGrpSpPr>
        <p:grpSpPr>
          <a:xfrm>
            <a:off x="14798443" y="11691989"/>
            <a:ext cx="3893199" cy="3481209"/>
            <a:chOff x="1693620" y="448712"/>
            <a:chExt cx="8028869" cy="6136883"/>
          </a:xfrm>
        </p:grpSpPr>
        <p:pic>
          <p:nvPicPr>
            <p:cNvPr id="158" name="Picture 157"/>
            <p:cNvPicPr>
              <a:picLocks noChangeAspect="1"/>
            </p:cNvPicPr>
            <p:nvPr/>
          </p:nvPicPr>
          <p:blipFill rotWithShape="1">
            <a:blip r:embed="rId22" cstate="print">
              <a:extLst>
                <a:ext uri="{28A0092B-C50C-407E-A947-70E740481C1C}">
                  <a14:useLocalDpi xmlns:a14="http://schemas.microsoft.com/office/drawing/2010/main" val="0"/>
                </a:ext>
              </a:extLst>
            </a:blip>
            <a:srcRect l="4005" t="6674" b="2886"/>
            <a:stretch/>
          </p:blipFill>
          <p:spPr>
            <a:xfrm>
              <a:off x="2752724" y="704850"/>
              <a:ext cx="6535573" cy="5076825"/>
            </a:xfrm>
            <a:prstGeom prst="rect">
              <a:avLst/>
            </a:prstGeom>
          </p:spPr>
        </p:pic>
        <p:sp>
          <p:nvSpPr>
            <p:cNvPr id="178" name="TextBox 177"/>
            <p:cNvSpPr txBox="1"/>
            <p:nvPr/>
          </p:nvSpPr>
          <p:spPr>
            <a:xfrm rot="16200000">
              <a:off x="47650" y="2841800"/>
              <a:ext cx="3990134" cy="698193"/>
            </a:xfrm>
            <a:prstGeom prst="rect">
              <a:avLst/>
            </a:prstGeom>
            <a:noFill/>
          </p:spPr>
          <p:txBody>
            <a:bodyPr wrap="square" rtlCol="0">
              <a:spAutoFit/>
            </a:bodyPr>
            <a:lstStyle/>
            <a:p>
              <a:pPr defTabSz="914400"/>
              <a:r>
                <a:rPr lang="en-US" sz="1600" dirty="0" smtClean="0">
                  <a:solidFill>
                    <a:prstClr val="black"/>
                  </a:solidFill>
                </a:rPr>
                <a:t>Pixels at peak NDVI (%)</a:t>
              </a:r>
            </a:p>
          </p:txBody>
        </p:sp>
        <p:sp>
          <p:nvSpPr>
            <p:cNvPr id="179" name="TextBox 178"/>
            <p:cNvSpPr txBox="1"/>
            <p:nvPr/>
          </p:nvSpPr>
          <p:spPr>
            <a:xfrm>
              <a:off x="2139697" y="448712"/>
              <a:ext cx="960297" cy="596823"/>
            </a:xfrm>
            <a:prstGeom prst="rect">
              <a:avLst/>
            </a:prstGeom>
            <a:noFill/>
          </p:spPr>
          <p:txBody>
            <a:bodyPr wrap="square" rtlCol="0">
              <a:spAutoFit/>
            </a:bodyPr>
            <a:lstStyle/>
            <a:p>
              <a:pPr defTabSz="914400"/>
              <a:r>
                <a:rPr lang="en-US" sz="1600" dirty="0" smtClean="0">
                  <a:solidFill>
                    <a:prstClr val="black"/>
                  </a:solidFill>
                </a:rPr>
                <a:t>70</a:t>
              </a:r>
            </a:p>
          </p:txBody>
        </p:sp>
        <p:sp>
          <p:nvSpPr>
            <p:cNvPr id="183" name="TextBox 182"/>
            <p:cNvSpPr txBox="1"/>
            <p:nvPr/>
          </p:nvSpPr>
          <p:spPr>
            <a:xfrm>
              <a:off x="2139697" y="1851016"/>
              <a:ext cx="960297" cy="596823"/>
            </a:xfrm>
            <a:prstGeom prst="rect">
              <a:avLst/>
            </a:prstGeom>
            <a:noFill/>
          </p:spPr>
          <p:txBody>
            <a:bodyPr wrap="square" rtlCol="0">
              <a:spAutoFit/>
            </a:bodyPr>
            <a:lstStyle/>
            <a:p>
              <a:pPr defTabSz="914400"/>
              <a:r>
                <a:rPr lang="en-US" sz="1600" dirty="0" smtClean="0">
                  <a:solidFill>
                    <a:prstClr val="black"/>
                  </a:solidFill>
                </a:rPr>
                <a:t>50</a:t>
              </a:r>
            </a:p>
          </p:txBody>
        </p:sp>
        <p:sp>
          <p:nvSpPr>
            <p:cNvPr id="184" name="TextBox 183"/>
            <p:cNvSpPr txBox="1"/>
            <p:nvPr/>
          </p:nvSpPr>
          <p:spPr>
            <a:xfrm>
              <a:off x="2142151" y="3639867"/>
              <a:ext cx="806537" cy="596823"/>
            </a:xfrm>
            <a:prstGeom prst="rect">
              <a:avLst/>
            </a:prstGeom>
            <a:noFill/>
          </p:spPr>
          <p:txBody>
            <a:bodyPr wrap="square" rtlCol="0">
              <a:spAutoFit/>
            </a:bodyPr>
            <a:lstStyle/>
            <a:p>
              <a:pPr defTabSz="914400"/>
              <a:r>
                <a:rPr lang="en-US" sz="1600" dirty="0" smtClean="0">
                  <a:solidFill>
                    <a:prstClr val="black"/>
                  </a:solidFill>
                </a:rPr>
                <a:t>25</a:t>
              </a:r>
            </a:p>
          </p:txBody>
        </p:sp>
        <p:sp>
          <p:nvSpPr>
            <p:cNvPr id="185" name="TextBox 184"/>
            <p:cNvSpPr txBox="1"/>
            <p:nvPr/>
          </p:nvSpPr>
          <p:spPr>
            <a:xfrm>
              <a:off x="2622341" y="5678524"/>
              <a:ext cx="804696" cy="596823"/>
            </a:xfrm>
            <a:prstGeom prst="rect">
              <a:avLst/>
            </a:prstGeom>
            <a:noFill/>
          </p:spPr>
          <p:txBody>
            <a:bodyPr wrap="square" rtlCol="0">
              <a:spAutoFit/>
            </a:bodyPr>
            <a:lstStyle/>
            <a:p>
              <a:pPr defTabSz="914400"/>
              <a:r>
                <a:rPr lang="en-US" sz="1600" dirty="0" smtClean="0">
                  <a:solidFill>
                    <a:prstClr val="black"/>
                  </a:solidFill>
                </a:rPr>
                <a:t>80</a:t>
              </a:r>
            </a:p>
          </p:txBody>
        </p:sp>
        <p:sp>
          <p:nvSpPr>
            <p:cNvPr id="186" name="TextBox 185"/>
            <p:cNvSpPr txBox="1"/>
            <p:nvPr/>
          </p:nvSpPr>
          <p:spPr>
            <a:xfrm>
              <a:off x="3539961" y="5666150"/>
              <a:ext cx="1116567" cy="596823"/>
            </a:xfrm>
            <a:prstGeom prst="rect">
              <a:avLst/>
            </a:prstGeom>
            <a:noFill/>
          </p:spPr>
          <p:txBody>
            <a:bodyPr wrap="square" rtlCol="0">
              <a:spAutoFit/>
            </a:bodyPr>
            <a:lstStyle/>
            <a:p>
              <a:pPr defTabSz="914400"/>
              <a:r>
                <a:rPr lang="en-US" sz="1600" dirty="0" smtClean="0">
                  <a:solidFill>
                    <a:prstClr val="black"/>
                  </a:solidFill>
                </a:rPr>
                <a:t>100</a:t>
              </a:r>
            </a:p>
          </p:txBody>
        </p:sp>
        <p:sp>
          <p:nvSpPr>
            <p:cNvPr id="187" name="TextBox 186"/>
            <p:cNvSpPr txBox="1"/>
            <p:nvPr/>
          </p:nvSpPr>
          <p:spPr>
            <a:xfrm>
              <a:off x="4623557" y="5666962"/>
              <a:ext cx="1165684" cy="596823"/>
            </a:xfrm>
            <a:prstGeom prst="rect">
              <a:avLst/>
            </a:prstGeom>
            <a:noFill/>
          </p:spPr>
          <p:txBody>
            <a:bodyPr wrap="square" rtlCol="0">
              <a:spAutoFit/>
            </a:bodyPr>
            <a:lstStyle/>
            <a:p>
              <a:pPr defTabSz="914400"/>
              <a:r>
                <a:rPr lang="en-US" sz="1600" dirty="0" smtClean="0">
                  <a:solidFill>
                    <a:prstClr val="black"/>
                  </a:solidFill>
                </a:rPr>
                <a:t>120</a:t>
              </a:r>
            </a:p>
          </p:txBody>
        </p:sp>
        <p:sp>
          <p:nvSpPr>
            <p:cNvPr id="188" name="TextBox 187"/>
            <p:cNvSpPr txBox="1"/>
            <p:nvPr/>
          </p:nvSpPr>
          <p:spPr>
            <a:xfrm>
              <a:off x="5583306" y="5650872"/>
              <a:ext cx="1081175" cy="596823"/>
            </a:xfrm>
            <a:prstGeom prst="rect">
              <a:avLst/>
            </a:prstGeom>
            <a:noFill/>
          </p:spPr>
          <p:txBody>
            <a:bodyPr wrap="square" rtlCol="0">
              <a:spAutoFit/>
            </a:bodyPr>
            <a:lstStyle/>
            <a:p>
              <a:pPr defTabSz="914400"/>
              <a:r>
                <a:rPr lang="en-US" sz="1600" dirty="0" smtClean="0">
                  <a:solidFill>
                    <a:prstClr val="black"/>
                  </a:solidFill>
                </a:rPr>
                <a:t>140</a:t>
              </a:r>
            </a:p>
          </p:txBody>
        </p:sp>
        <p:sp>
          <p:nvSpPr>
            <p:cNvPr id="193" name="TextBox 192"/>
            <p:cNvSpPr txBox="1"/>
            <p:nvPr/>
          </p:nvSpPr>
          <p:spPr>
            <a:xfrm>
              <a:off x="6633743" y="5642440"/>
              <a:ext cx="1032990" cy="596823"/>
            </a:xfrm>
            <a:prstGeom prst="rect">
              <a:avLst/>
            </a:prstGeom>
            <a:noFill/>
          </p:spPr>
          <p:txBody>
            <a:bodyPr wrap="square" rtlCol="0">
              <a:spAutoFit/>
            </a:bodyPr>
            <a:lstStyle/>
            <a:p>
              <a:pPr defTabSz="914400"/>
              <a:r>
                <a:rPr lang="en-US" sz="1600" dirty="0" smtClean="0">
                  <a:solidFill>
                    <a:prstClr val="black"/>
                  </a:solidFill>
                </a:rPr>
                <a:t>160</a:t>
              </a:r>
            </a:p>
          </p:txBody>
        </p:sp>
        <p:sp>
          <p:nvSpPr>
            <p:cNvPr id="194" name="TextBox 193"/>
            <p:cNvSpPr txBox="1"/>
            <p:nvPr/>
          </p:nvSpPr>
          <p:spPr>
            <a:xfrm>
              <a:off x="7666733" y="5634784"/>
              <a:ext cx="1038868" cy="596823"/>
            </a:xfrm>
            <a:prstGeom prst="rect">
              <a:avLst/>
            </a:prstGeom>
            <a:noFill/>
          </p:spPr>
          <p:txBody>
            <a:bodyPr wrap="square" rtlCol="0">
              <a:spAutoFit/>
            </a:bodyPr>
            <a:lstStyle/>
            <a:p>
              <a:pPr defTabSz="914400"/>
              <a:r>
                <a:rPr lang="en-US" sz="1600" dirty="0" smtClean="0">
                  <a:solidFill>
                    <a:prstClr val="black"/>
                  </a:solidFill>
                </a:rPr>
                <a:t>180</a:t>
              </a:r>
            </a:p>
          </p:txBody>
        </p:sp>
        <p:sp>
          <p:nvSpPr>
            <p:cNvPr id="195" name="TextBox 194"/>
            <p:cNvSpPr txBox="1"/>
            <p:nvPr/>
          </p:nvSpPr>
          <p:spPr>
            <a:xfrm>
              <a:off x="8696972" y="5621307"/>
              <a:ext cx="1025517" cy="596823"/>
            </a:xfrm>
            <a:prstGeom prst="rect">
              <a:avLst/>
            </a:prstGeom>
            <a:noFill/>
          </p:spPr>
          <p:txBody>
            <a:bodyPr wrap="square" rtlCol="0">
              <a:spAutoFit/>
            </a:bodyPr>
            <a:lstStyle/>
            <a:p>
              <a:pPr defTabSz="914400"/>
              <a:r>
                <a:rPr lang="en-US" sz="1600" dirty="0" smtClean="0">
                  <a:solidFill>
                    <a:prstClr val="black"/>
                  </a:solidFill>
                </a:rPr>
                <a:t>200</a:t>
              </a:r>
            </a:p>
          </p:txBody>
        </p:sp>
        <p:sp>
          <p:nvSpPr>
            <p:cNvPr id="196" name="TextBox 195"/>
            <p:cNvSpPr txBox="1"/>
            <p:nvPr/>
          </p:nvSpPr>
          <p:spPr>
            <a:xfrm>
              <a:off x="4806397" y="5988772"/>
              <a:ext cx="2411153" cy="596823"/>
            </a:xfrm>
            <a:prstGeom prst="rect">
              <a:avLst/>
            </a:prstGeom>
            <a:noFill/>
          </p:spPr>
          <p:txBody>
            <a:bodyPr wrap="square" rtlCol="0">
              <a:spAutoFit/>
            </a:bodyPr>
            <a:lstStyle/>
            <a:p>
              <a:pPr defTabSz="914400"/>
              <a:r>
                <a:rPr lang="en-US" sz="1600" dirty="0" smtClean="0">
                  <a:solidFill>
                    <a:prstClr val="black"/>
                  </a:solidFill>
                </a:rPr>
                <a:t>Day of Year</a:t>
              </a:r>
            </a:p>
          </p:txBody>
        </p:sp>
      </p:grpSp>
      <p:grpSp>
        <p:nvGrpSpPr>
          <p:cNvPr id="197" name="Group 196"/>
          <p:cNvGrpSpPr/>
          <p:nvPr/>
        </p:nvGrpSpPr>
        <p:grpSpPr>
          <a:xfrm>
            <a:off x="21788098" y="11691989"/>
            <a:ext cx="3893199" cy="3490734"/>
            <a:chOff x="4732783" y="2078089"/>
            <a:chExt cx="3893199" cy="3490734"/>
          </a:xfrm>
        </p:grpSpPr>
        <p:grpSp>
          <p:nvGrpSpPr>
            <p:cNvPr id="198" name="Group 197"/>
            <p:cNvGrpSpPr/>
            <p:nvPr/>
          </p:nvGrpSpPr>
          <p:grpSpPr>
            <a:xfrm>
              <a:off x="4732783" y="2078089"/>
              <a:ext cx="3893199" cy="3490734"/>
              <a:chOff x="1693619" y="448712"/>
              <a:chExt cx="8028870" cy="6153675"/>
            </a:xfrm>
          </p:grpSpPr>
          <p:sp>
            <p:nvSpPr>
              <p:cNvPr id="200" name="TextBox 199"/>
              <p:cNvSpPr txBox="1"/>
              <p:nvPr/>
            </p:nvSpPr>
            <p:spPr>
              <a:xfrm rot="16200000">
                <a:off x="106419" y="2900569"/>
                <a:ext cx="3872594" cy="698193"/>
              </a:xfrm>
              <a:prstGeom prst="rect">
                <a:avLst/>
              </a:prstGeom>
              <a:noFill/>
            </p:spPr>
            <p:txBody>
              <a:bodyPr wrap="square" rtlCol="0">
                <a:spAutoFit/>
              </a:bodyPr>
              <a:lstStyle/>
              <a:p>
                <a:pPr defTabSz="914400"/>
                <a:r>
                  <a:rPr lang="en-US" sz="1600" dirty="0" smtClean="0">
                    <a:solidFill>
                      <a:prstClr val="black"/>
                    </a:solidFill>
                  </a:rPr>
                  <a:t>Pixels at peak NDVI (%)</a:t>
                </a:r>
              </a:p>
            </p:txBody>
          </p:sp>
          <p:sp>
            <p:nvSpPr>
              <p:cNvPr id="201" name="TextBox 200"/>
              <p:cNvSpPr txBox="1"/>
              <p:nvPr/>
            </p:nvSpPr>
            <p:spPr>
              <a:xfrm>
                <a:off x="2139696" y="448712"/>
                <a:ext cx="960297" cy="596823"/>
              </a:xfrm>
              <a:prstGeom prst="rect">
                <a:avLst/>
              </a:prstGeom>
              <a:noFill/>
            </p:spPr>
            <p:txBody>
              <a:bodyPr wrap="square" rtlCol="0">
                <a:spAutoFit/>
              </a:bodyPr>
              <a:lstStyle/>
              <a:p>
                <a:pPr defTabSz="914400"/>
                <a:r>
                  <a:rPr lang="en-US" sz="1600" dirty="0" smtClean="0">
                    <a:solidFill>
                      <a:prstClr val="black"/>
                    </a:solidFill>
                  </a:rPr>
                  <a:t>70</a:t>
                </a:r>
              </a:p>
            </p:txBody>
          </p:sp>
          <p:sp>
            <p:nvSpPr>
              <p:cNvPr id="202" name="TextBox 201"/>
              <p:cNvSpPr txBox="1"/>
              <p:nvPr/>
            </p:nvSpPr>
            <p:spPr>
              <a:xfrm>
                <a:off x="2139696" y="1851016"/>
                <a:ext cx="960297" cy="596823"/>
              </a:xfrm>
              <a:prstGeom prst="rect">
                <a:avLst/>
              </a:prstGeom>
              <a:noFill/>
            </p:spPr>
            <p:txBody>
              <a:bodyPr wrap="square" rtlCol="0">
                <a:spAutoFit/>
              </a:bodyPr>
              <a:lstStyle/>
              <a:p>
                <a:pPr defTabSz="914400"/>
                <a:r>
                  <a:rPr lang="en-US" sz="1600" dirty="0" smtClean="0">
                    <a:solidFill>
                      <a:prstClr val="black"/>
                    </a:solidFill>
                  </a:rPr>
                  <a:t>50</a:t>
                </a:r>
              </a:p>
            </p:txBody>
          </p:sp>
          <p:sp>
            <p:nvSpPr>
              <p:cNvPr id="203" name="TextBox 202"/>
              <p:cNvSpPr txBox="1"/>
              <p:nvPr/>
            </p:nvSpPr>
            <p:spPr>
              <a:xfrm>
                <a:off x="2142150" y="3639867"/>
                <a:ext cx="806537" cy="596823"/>
              </a:xfrm>
              <a:prstGeom prst="rect">
                <a:avLst/>
              </a:prstGeom>
              <a:noFill/>
            </p:spPr>
            <p:txBody>
              <a:bodyPr wrap="square" rtlCol="0">
                <a:spAutoFit/>
              </a:bodyPr>
              <a:lstStyle/>
              <a:p>
                <a:pPr defTabSz="914400"/>
                <a:r>
                  <a:rPr lang="en-US" sz="1600" dirty="0" smtClean="0">
                    <a:solidFill>
                      <a:prstClr val="black"/>
                    </a:solidFill>
                  </a:rPr>
                  <a:t>25</a:t>
                </a:r>
              </a:p>
            </p:txBody>
          </p:sp>
          <p:sp>
            <p:nvSpPr>
              <p:cNvPr id="204" name="TextBox 203"/>
              <p:cNvSpPr txBox="1"/>
              <p:nvPr/>
            </p:nvSpPr>
            <p:spPr>
              <a:xfrm>
                <a:off x="2622340" y="5678525"/>
                <a:ext cx="804696" cy="596823"/>
              </a:xfrm>
              <a:prstGeom prst="rect">
                <a:avLst/>
              </a:prstGeom>
              <a:noFill/>
            </p:spPr>
            <p:txBody>
              <a:bodyPr wrap="square" rtlCol="0">
                <a:spAutoFit/>
              </a:bodyPr>
              <a:lstStyle/>
              <a:p>
                <a:pPr defTabSz="914400"/>
                <a:r>
                  <a:rPr lang="en-US" sz="1600" dirty="0" smtClean="0">
                    <a:solidFill>
                      <a:prstClr val="black"/>
                    </a:solidFill>
                  </a:rPr>
                  <a:t>80</a:t>
                </a:r>
              </a:p>
            </p:txBody>
          </p:sp>
          <p:sp>
            <p:nvSpPr>
              <p:cNvPr id="205" name="TextBox 204"/>
              <p:cNvSpPr txBox="1"/>
              <p:nvPr/>
            </p:nvSpPr>
            <p:spPr>
              <a:xfrm>
                <a:off x="3539960" y="5666150"/>
                <a:ext cx="1116566" cy="596823"/>
              </a:xfrm>
              <a:prstGeom prst="rect">
                <a:avLst/>
              </a:prstGeom>
              <a:noFill/>
            </p:spPr>
            <p:txBody>
              <a:bodyPr wrap="square" rtlCol="0">
                <a:spAutoFit/>
              </a:bodyPr>
              <a:lstStyle/>
              <a:p>
                <a:pPr defTabSz="914400"/>
                <a:r>
                  <a:rPr lang="en-US" sz="1600" dirty="0" smtClean="0">
                    <a:solidFill>
                      <a:prstClr val="black"/>
                    </a:solidFill>
                  </a:rPr>
                  <a:t>100</a:t>
                </a:r>
              </a:p>
            </p:txBody>
          </p:sp>
          <p:sp>
            <p:nvSpPr>
              <p:cNvPr id="206" name="TextBox 205"/>
              <p:cNvSpPr txBox="1"/>
              <p:nvPr/>
            </p:nvSpPr>
            <p:spPr>
              <a:xfrm>
                <a:off x="4623559" y="5666961"/>
                <a:ext cx="1165684" cy="596823"/>
              </a:xfrm>
              <a:prstGeom prst="rect">
                <a:avLst/>
              </a:prstGeom>
              <a:noFill/>
            </p:spPr>
            <p:txBody>
              <a:bodyPr wrap="square" rtlCol="0">
                <a:spAutoFit/>
              </a:bodyPr>
              <a:lstStyle/>
              <a:p>
                <a:pPr defTabSz="914400"/>
                <a:r>
                  <a:rPr lang="en-US" sz="1600" dirty="0" smtClean="0">
                    <a:solidFill>
                      <a:prstClr val="black"/>
                    </a:solidFill>
                  </a:rPr>
                  <a:t>120</a:t>
                </a:r>
              </a:p>
            </p:txBody>
          </p:sp>
          <p:sp>
            <p:nvSpPr>
              <p:cNvPr id="207" name="TextBox 206"/>
              <p:cNvSpPr txBox="1"/>
              <p:nvPr/>
            </p:nvSpPr>
            <p:spPr>
              <a:xfrm>
                <a:off x="5583305" y="5650873"/>
                <a:ext cx="1081176" cy="596823"/>
              </a:xfrm>
              <a:prstGeom prst="rect">
                <a:avLst/>
              </a:prstGeom>
              <a:noFill/>
            </p:spPr>
            <p:txBody>
              <a:bodyPr wrap="square" rtlCol="0">
                <a:spAutoFit/>
              </a:bodyPr>
              <a:lstStyle/>
              <a:p>
                <a:pPr defTabSz="914400"/>
                <a:r>
                  <a:rPr lang="en-US" sz="1600" dirty="0" smtClean="0">
                    <a:solidFill>
                      <a:prstClr val="black"/>
                    </a:solidFill>
                  </a:rPr>
                  <a:t>140</a:t>
                </a:r>
              </a:p>
            </p:txBody>
          </p:sp>
          <p:sp>
            <p:nvSpPr>
              <p:cNvPr id="208" name="TextBox 207"/>
              <p:cNvSpPr txBox="1"/>
              <p:nvPr/>
            </p:nvSpPr>
            <p:spPr>
              <a:xfrm>
                <a:off x="6633743" y="5642441"/>
                <a:ext cx="1032990" cy="596823"/>
              </a:xfrm>
              <a:prstGeom prst="rect">
                <a:avLst/>
              </a:prstGeom>
              <a:noFill/>
            </p:spPr>
            <p:txBody>
              <a:bodyPr wrap="square" rtlCol="0">
                <a:spAutoFit/>
              </a:bodyPr>
              <a:lstStyle/>
              <a:p>
                <a:pPr defTabSz="914400"/>
                <a:r>
                  <a:rPr lang="en-US" sz="1600" dirty="0" smtClean="0">
                    <a:solidFill>
                      <a:prstClr val="black"/>
                    </a:solidFill>
                  </a:rPr>
                  <a:t>160</a:t>
                </a:r>
              </a:p>
            </p:txBody>
          </p:sp>
          <p:sp>
            <p:nvSpPr>
              <p:cNvPr id="209" name="TextBox 208"/>
              <p:cNvSpPr txBox="1"/>
              <p:nvPr/>
            </p:nvSpPr>
            <p:spPr>
              <a:xfrm>
                <a:off x="7666733" y="5634785"/>
                <a:ext cx="1038868" cy="596823"/>
              </a:xfrm>
              <a:prstGeom prst="rect">
                <a:avLst/>
              </a:prstGeom>
              <a:noFill/>
            </p:spPr>
            <p:txBody>
              <a:bodyPr wrap="square" rtlCol="0">
                <a:spAutoFit/>
              </a:bodyPr>
              <a:lstStyle/>
              <a:p>
                <a:pPr defTabSz="914400"/>
                <a:r>
                  <a:rPr lang="en-US" sz="1600" dirty="0" smtClean="0">
                    <a:solidFill>
                      <a:prstClr val="black"/>
                    </a:solidFill>
                  </a:rPr>
                  <a:t>180</a:t>
                </a:r>
              </a:p>
            </p:txBody>
          </p:sp>
          <p:sp>
            <p:nvSpPr>
              <p:cNvPr id="210" name="TextBox 209"/>
              <p:cNvSpPr txBox="1"/>
              <p:nvPr/>
            </p:nvSpPr>
            <p:spPr>
              <a:xfrm>
                <a:off x="8696972" y="5621308"/>
                <a:ext cx="1025517" cy="596823"/>
              </a:xfrm>
              <a:prstGeom prst="rect">
                <a:avLst/>
              </a:prstGeom>
              <a:noFill/>
            </p:spPr>
            <p:txBody>
              <a:bodyPr wrap="square" rtlCol="0">
                <a:spAutoFit/>
              </a:bodyPr>
              <a:lstStyle/>
              <a:p>
                <a:pPr defTabSz="914400"/>
                <a:r>
                  <a:rPr lang="en-US" sz="1600" dirty="0" smtClean="0">
                    <a:solidFill>
                      <a:prstClr val="black"/>
                    </a:solidFill>
                  </a:rPr>
                  <a:t>200</a:t>
                </a:r>
              </a:p>
            </p:txBody>
          </p:sp>
          <p:sp>
            <p:nvSpPr>
              <p:cNvPr id="211" name="TextBox 210"/>
              <p:cNvSpPr txBox="1"/>
              <p:nvPr/>
            </p:nvSpPr>
            <p:spPr>
              <a:xfrm>
                <a:off x="4806397" y="6005564"/>
                <a:ext cx="2411153" cy="596823"/>
              </a:xfrm>
              <a:prstGeom prst="rect">
                <a:avLst/>
              </a:prstGeom>
              <a:noFill/>
            </p:spPr>
            <p:txBody>
              <a:bodyPr wrap="square" rtlCol="0">
                <a:spAutoFit/>
              </a:bodyPr>
              <a:lstStyle/>
              <a:p>
                <a:pPr defTabSz="914400"/>
                <a:r>
                  <a:rPr lang="en-US" sz="1600" dirty="0" smtClean="0">
                    <a:solidFill>
                      <a:prstClr val="black"/>
                    </a:solidFill>
                  </a:rPr>
                  <a:t>Day of Year</a:t>
                </a:r>
              </a:p>
            </p:txBody>
          </p:sp>
        </p:grpSp>
        <p:pic>
          <p:nvPicPr>
            <p:cNvPr id="199" name="Picture 198"/>
            <p:cNvPicPr>
              <a:picLocks noChangeAspect="1"/>
            </p:cNvPicPr>
            <p:nvPr/>
          </p:nvPicPr>
          <p:blipFill rotWithShape="1">
            <a:blip r:embed="rId23" cstate="print">
              <a:extLst>
                <a:ext uri="{28A0092B-C50C-407E-A947-70E740481C1C}">
                  <a14:useLocalDpi xmlns:a14="http://schemas.microsoft.com/office/drawing/2010/main" val="0"/>
                </a:ext>
              </a:extLst>
            </a:blip>
            <a:srcRect l="4340" t="4732" r="742" b="2875"/>
            <a:stretch/>
          </p:blipFill>
          <p:spPr>
            <a:xfrm>
              <a:off x="5246342" y="2223386"/>
              <a:ext cx="3186112" cy="2862262"/>
            </a:xfrm>
            <a:prstGeom prst="rect">
              <a:avLst/>
            </a:prstGeom>
          </p:spPr>
        </p:pic>
      </p:grpSp>
      <p:grpSp>
        <p:nvGrpSpPr>
          <p:cNvPr id="212" name="Group 211"/>
          <p:cNvGrpSpPr/>
          <p:nvPr/>
        </p:nvGrpSpPr>
        <p:grpSpPr>
          <a:xfrm>
            <a:off x="14862052" y="16451332"/>
            <a:ext cx="3858548" cy="3467689"/>
            <a:chOff x="4731193" y="2078089"/>
            <a:chExt cx="3894789" cy="3500259"/>
          </a:xfrm>
        </p:grpSpPr>
        <p:grpSp>
          <p:nvGrpSpPr>
            <p:cNvPr id="213" name="Group 212"/>
            <p:cNvGrpSpPr/>
            <p:nvPr/>
          </p:nvGrpSpPr>
          <p:grpSpPr>
            <a:xfrm>
              <a:off x="4731193" y="2078089"/>
              <a:ext cx="3894789" cy="3500259"/>
              <a:chOff x="1690342" y="448712"/>
              <a:chExt cx="8032147" cy="6170466"/>
            </a:xfrm>
          </p:grpSpPr>
          <p:sp>
            <p:nvSpPr>
              <p:cNvPr id="216" name="TextBox 215"/>
              <p:cNvSpPr txBox="1"/>
              <p:nvPr/>
            </p:nvSpPr>
            <p:spPr>
              <a:xfrm rot="16200000">
                <a:off x="63146" y="2854017"/>
                <a:ext cx="3959143" cy="704751"/>
              </a:xfrm>
              <a:prstGeom prst="rect">
                <a:avLst/>
              </a:prstGeom>
              <a:noFill/>
            </p:spPr>
            <p:txBody>
              <a:bodyPr wrap="square" rtlCol="0">
                <a:spAutoFit/>
              </a:bodyPr>
              <a:lstStyle/>
              <a:p>
                <a:pPr defTabSz="914400"/>
                <a:r>
                  <a:rPr lang="en-US" sz="1600" dirty="0" smtClean="0">
                    <a:solidFill>
                      <a:prstClr val="black"/>
                    </a:solidFill>
                  </a:rPr>
                  <a:t>Pixels at peak NDVI (%)</a:t>
                </a:r>
              </a:p>
            </p:txBody>
          </p:sp>
          <p:sp>
            <p:nvSpPr>
              <p:cNvPr id="217" name="TextBox 216"/>
              <p:cNvSpPr txBox="1"/>
              <p:nvPr/>
            </p:nvSpPr>
            <p:spPr>
              <a:xfrm>
                <a:off x="2139697" y="448712"/>
                <a:ext cx="960297" cy="602429"/>
              </a:xfrm>
              <a:prstGeom prst="rect">
                <a:avLst/>
              </a:prstGeom>
              <a:noFill/>
            </p:spPr>
            <p:txBody>
              <a:bodyPr wrap="square" rtlCol="0">
                <a:spAutoFit/>
              </a:bodyPr>
              <a:lstStyle/>
              <a:p>
                <a:pPr defTabSz="914400"/>
                <a:r>
                  <a:rPr lang="en-US" sz="1600" dirty="0" smtClean="0">
                    <a:solidFill>
                      <a:prstClr val="black"/>
                    </a:solidFill>
                  </a:rPr>
                  <a:t>70</a:t>
                </a:r>
              </a:p>
            </p:txBody>
          </p:sp>
          <p:sp>
            <p:nvSpPr>
              <p:cNvPr id="218" name="TextBox 217"/>
              <p:cNvSpPr txBox="1"/>
              <p:nvPr/>
            </p:nvSpPr>
            <p:spPr>
              <a:xfrm>
                <a:off x="2139697" y="1851016"/>
                <a:ext cx="960297" cy="602429"/>
              </a:xfrm>
              <a:prstGeom prst="rect">
                <a:avLst/>
              </a:prstGeom>
              <a:noFill/>
            </p:spPr>
            <p:txBody>
              <a:bodyPr wrap="square" rtlCol="0">
                <a:spAutoFit/>
              </a:bodyPr>
              <a:lstStyle/>
              <a:p>
                <a:pPr defTabSz="914400"/>
                <a:r>
                  <a:rPr lang="en-US" sz="1600" dirty="0" smtClean="0">
                    <a:solidFill>
                      <a:prstClr val="black"/>
                    </a:solidFill>
                  </a:rPr>
                  <a:t>50</a:t>
                </a:r>
              </a:p>
            </p:txBody>
          </p:sp>
          <p:sp>
            <p:nvSpPr>
              <p:cNvPr id="219" name="TextBox 218"/>
              <p:cNvSpPr txBox="1"/>
              <p:nvPr/>
            </p:nvSpPr>
            <p:spPr>
              <a:xfrm>
                <a:off x="2142150" y="3639867"/>
                <a:ext cx="993984" cy="602429"/>
              </a:xfrm>
              <a:prstGeom prst="rect">
                <a:avLst/>
              </a:prstGeom>
              <a:noFill/>
            </p:spPr>
            <p:txBody>
              <a:bodyPr wrap="square" rtlCol="0">
                <a:spAutoFit/>
              </a:bodyPr>
              <a:lstStyle/>
              <a:p>
                <a:pPr defTabSz="914400"/>
                <a:r>
                  <a:rPr lang="en-US" sz="1600" dirty="0" smtClean="0">
                    <a:solidFill>
                      <a:prstClr val="black"/>
                    </a:solidFill>
                  </a:rPr>
                  <a:t>25</a:t>
                </a:r>
              </a:p>
            </p:txBody>
          </p:sp>
          <p:sp>
            <p:nvSpPr>
              <p:cNvPr id="220" name="TextBox 219"/>
              <p:cNvSpPr txBox="1"/>
              <p:nvPr/>
            </p:nvSpPr>
            <p:spPr>
              <a:xfrm>
                <a:off x="2622342" y="5678525"/>
                <a:ext cx="804695" cy="602429"/>
              </a:xfrm>
              <a:prstGeom prst="rect">
                <a:avLst/>
              </a:prstGeom>
              <a:noFill/>
            </p:spPr>
            <p:txBody>
              <a:bodyPr wrap="square" rtlCol="0">
                <a:spAutoFit/>
              </a:bodyPr>
              <a:lstStyle/>
              <a:p>
                <a:pPr defTabSz="914400"/>
                <a:r>
                  <a:rPr lang="en-US" sz="1600" dirty="0" smtClean="0">
                    <a:solidFill>
                      <a:prstClr val="black"/>
                    </a:solidFill>
                  </a:rPr>
                  <a:t>80</a:t>
                </a:r>
              </a:p>
            </p:txBody>
          </p:sp>
          <p:sp>
            <p:nvSpPr>
              <p:cNvPr id="221" name="TextBox 220"/>
              <p:cNvSpPr txBox="1"/>
              <p:nvPr/>
            </p:nvSpPr>
            <p:spPr>
              <a:xfrm>
                <a:off x="3539961" y="5666150"/>
                <a:ext cx="1116567" cy="596823"/>
              </a:xfrm>
              <a:prstGeom prst="rect">
                <a:avLst/>
              </a:prstGeom>
              <a:noFill/>
            </p:spPr>
            <p:txBody>
              <a:bodyPr wrap="square" rtlCol="0">
                <a:spAutoFit/>
              </a:bodyPr>
              <a:lstStyle/>
              <a:p>
                <a:pPr defTabSz="914400"/>
                <a:r>
                  <a:rPr lang="en-US" sz="1600" dirty="0" smtClean="0">
                    <a:solidFill>
                      <a:prstClr val="black"/>
                    </a:solidFill>
                  </a:rPr>
                  <a:t>100</a:t>
                </a:r>
              </a:p>
            </p:txBody>
          </p:sp>
          <p:sp>
            <p:nvSpPr>
              <p:cNvPr id="222" name="TextBox 221"/>
              <p:cNvSpPr txBox="1"/>
              <p:nvPr/>
            </p:nvSpPr>
            <p:spPr>
              <a:xfrm>
                <a:off x="4623557" y="5666960"/>
                <a:ext cx="1165685" cy="602429"/>
              </a:xfrm>
              <a:prstGeom prst="rect">
                <a:avLst/>
              </a:prstGeom>
              <a:noFill/>
            </p:spPr>
            <p:txBody>
              <a:bodyPr wrap="square" rtlCol="0">
                <a:spAutoFit/>
              </a:bodyPr>
              <a:lstStyle/>
              <a:p>
                <a:pPr defTabSz="914400"/>
                <a:r>
                  <a:rPr lang="en-US" sz="1600" dirty="0" smtClean="0">
                    <a:solidFill>
                      <a:prstClr val="black"/>
                    </a:solidFill>
                  </a:rPr>
                  <a:t>120</a:t>
                </a:r>
              </a:p>
            </p:txBody>
          </p:sp>
          <p:sp>
            <p:nvSpPr>
              <p:cNvPr id="223" name="TextBox 222"/>
              <p:cNvSpPr txBox="1"/>
              <p:nvPr/>
            </p:nvSpPr>
            <p:spPr>
              <a:xfrm>
                <a:off x="5583304" y="5650872"/>
                <a:ext cx="1081176" cy="602429"/>
              </a:xfrm>
              <a:prstGeom prst="rect">
                <a:avLst/>
              </a:prstGeom>
              <a:noFill/>
            </p:spPr>
            <p:txBody>
              <a:bodyPr wrap="square" rtlCol="0">
                <a:spAutoFit/>
              </a:bodyPr>
              <a:lstStyle/>
              <a:p>
                <a:pPr defTabSz="914400"/>
                <a:r>
                  <a:rPr lang="en-US" sz="1600" dirty="0" smtClean="0">
                    <a:solidFill>
                      <a:prstClr val="black"/>
                    </a:solidFill>
                  </a:rPr>
                  <a:t>140</a:t>
                </a:r>
              </a:p>
            </p:txBody>
          </p:sp>
          <p:sp>
            <p:nvSpPr>
              <p:cNvPr id="224" name="TextBox 223"/>
              <p:cNvSpPr txBox="1"/>
              <p:nvPr/>
            </p:nvSpPr>
            <p:spPr>
              <a:xfrm>
                <a:off x="6633742" y="5642442"/>
                <a:ext cx="1032992" cy="602429"/>
              </a:xfrm>
              <a:prstGeom prst="rect">
                <a:avLst/>
              </a:prstGeom>
              <a:noFill/>
            </p:spPr>
            <p:txBody>
              <a:bodyPr wrap="square" rtlCol="0">
                <a:spAutoFit/>
              </a:bodyPr>
              <a:lstStyle/>
              <a:p>
                <a:pPr defTabSz="914400"/>
                <a:r>
                  <a:rPr lang="en-US" sz="1600" dirty="0" smtClean="0">
                    <a:solidFill>
                      <a:prstClr val="black"/>
                    </a:solidFill>
                  </a:rPr>
                  <a:t>160</a:t>
                </a:r>
              </a:p>
            </p:txBody>
          </p:sp>
          <p:sp>
            <p:nvSpPr>
              <p:cNvPr id="225" name="TextBox 224"/>
              <p:cNvSpPr txBox="1"/>
              <p:nvPr/>
            </p:nvSpPr>
            <p:spPr>
              <a:xfrm>
                <a:off x="7666732" y="5634785"/>
                <a:ext cx="1038868" cy="602429"/>
              </a:xfrm>
              <a:prstGeom prst="rect">
                <a:avLst/>
              </a:prstGeom>
              <a:noFill/>
            </p:spPr>
            <p:txBody>
              <a:bodyPr wrap="square" rtlCol="0">
                <a:spAutoFit/>
              </a:bodyPr>
              <a:lstStyle/>
              <a:p>
                <a:pPr defTabSz="914400"/>
                <a:r>
                  <a:rPr lang="en-US" sz="1600" dirty="0" smtClean="0">
                    <a:solidFill>
                      <a:prstClr val="black"/>
                    </a:solidFill>
                  </a:rPr>
                  <a:t>180</a:t>
                </a:r>
              </a:p>
            </p:txBody>
          </p:sp>
          <p:sp>
            <p:nvSpPr>
              <p:cNvPr id="227" name="TextBox 226"/>
              <p:cNvSpPr txBox="1"/>
              <p:nvPr/>
            </p:nvSpPr>
            <p:spPr>
              <a:xfrm>
                <a:off x="8696972" y="5621307"/>
                <a:ext cx="1025517" cy="602429"/>
              </a:xfrm>
              <a:prstGeom prst="rect">
                <a:avLst/>
              </a:prstGeom>
              <a:noFill/>
            </p:spPr>
            <p:txBody>
              <a:bodyPr wrap="square" rtlCol="0">
                <a:spAutoFit/>
              </a:bodyPr>
              <a:lstStyle/>
              <a:p>
                <a:pPr defTabSz="914400"/>
                <a:r>
                  <a:rPr lang="en-US" sz="1600" dirty="0" smtClean="0">
                    <a:solidFill>
                      <a:prstClr val="black"/>
                    </a:solidFill>
                  </a:rPr>
                  <a:t>200</a:t>
                </a:r>
              </a:p>
            </p:txBody>
          </p:sp>
          <p:sp>
            <p:nvSpPr>
              <p:cNvPr id="228" name="TextBox 227"/>
              <p:cNvSpPr txBox="1"/>
              <p:nvPr/>
            </p:nvSpPr>
            <p:spPr>
              <a:xfrm>
                <a:off x="4806397" y="6022355"/>
                <a:ext cx="2411153" cy="596823"/>
              </a:xfrm>
              <a:prstGeom prst="rect">
                <a:avLst/>
              </a:prstGeom>
              <a:noFill/>
            </p:spPr>
            <p:txBody>
              <a:bodyPr wrap="square" rtlCol="0">
                <a:spAutoFit/>
              </a:bodyPr>
              <a:lstStyle/>
              <a:p>
                <a:pPr defTabSz="914400"/>
                <a:r>
                  <a:rPr lang="en-US" sz="1600" dirty="0" smtClean="0">
                    <a:solidFill>
                      <a:prstClr val="black"/>
                    </a:solidFill>
                  </a:rPr>
                  <a:t>Day of Year</a:t>
                </a:r>
              </a:p>
            </p:txBody>
          </p:sp>
        </p:grpSp>
        <p:pic>
          <p:nvPicPr>
            <p:cNvPr id="215" name="Picture 214"/>
            <p:cNvPicPr>
              <a:picLocks noChangeAspect="1"/>
            </p:cNvPicPr>
            <p:nvPr/>
          </p:nvPicPr>
          <p:blipFill rotWithShape="1">
            <a:blip r:embed="rId24" cstate="print">
              <a:extLst>
                <a:ext uri="{28A0092B-C50C-407E-A947-70E740481C1C}">
                  <a14:useLocalDpi xmlns:a14="http://schemas.microsoft.com/office/drawing/2010/main" val="0"/>
                </a:ext>
              </a:extLst>
            </a:blip>
            <a:srcRect l="5445" t="4626" r="723" b="7279"/>
            <a:stretch/>
          </p:blipFill>
          <p:spPr>
            <a:xfrm>
              <a:off x="5246342" y="2223386"/>
              <a:ext cx="3186112" cy="2866605"/>
            </a:xfrm>
            <a:prstGeom prst="rect">
              <a:avLst/>
            </a:prstGeom>
          </p:spPr>
        </p:pic>
      </p:grpSp>
      <p:grpSp>
        <p:nvGrpSpPr>
          <p:cNvPr id="230" name="Group 229"/>
          <p:cNvGrpSpPr/>
          <p:nvPr/>
        </p:nvGrpSpPr>
        <p:grpSpPr>
          <a:xfrm>
            <a:off x="21687461" y="16303036"/>
            <a:ext cx="3893200" cy="3490734"/>
            <a:chOff x="4875656" y="2063802"/>
            <a:chExt cx="3893200" cy="3490734"/>
          </a:xfrm>
        </p:grpSpPr>
        <p:grpSp>
          <p:nvGrpSpPr>
            <p:cNvPr id="231" name="Group 230"/>
            <p:cNvGrpSpPr/>
            <p:nvPr/>
          </p:nvGrpSpPr>
          <p:grpSpPr>
            <a:xfrm>
              <a:off x="4875656" y="2063802"/>
              <a:ext cx="3893200" cy="3490734"/>
              <a:chOff x="1693617" y="448712"/>
              <a:chExt cx="8028872" cy="6153675"/>
            </a:xfrm>
          </p:grpSpPr>
          <p:sp>
            <p:nvSpPr>
              <p:cNvPr id="233" name="TextBox 232"/>
              <p:cNvSpPr txBox="1"/>
              <p:nvPr/>
            </p:nvSpPr>
            <p:spPr>
              <a:xfrm rot="16200000">
                <a:off x="190237" y="2984390"/>
                <a:ext cx="3704954" cy="698194"/>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Pixels at peak NDVI (%)</a:t>
                </a:r>
              </a:p>
            </p:txBody>
          </p:sp>
          <p:sp>
            <p:nvSpPr>
              <p:cNvPr id="234" name="TextBox 233"/>
              <p:cNvSpPr txBox="1"/>
              <p:nvPr/>
            </p:nvSpPr>
            <p:spPr>
              <a:xfrm>
                <a:off x="2139697" y="448712"/>
                <a:ext cx="960297" cy="571808"/>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70</a:t>
                </a:r>
              </a:p>
            </p:txBody>
          </p:sp>
          <p:sp>
            <p:nvSpPr>
              <p:cNvPr id="235" name="TextBox 234"/>
              <p:cNvSpPr txBox="1"/>
              <p:nvPr/>
            </p:nvSpPr>
            <p:spPr>
              <a:xfrm>
                <a:off x="2139697" y="1851016"/>
                <a:ext cx="960297" cy="571808"/>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50</a:t>
                </a:r>
              </a:p>
            </p:txBody>
          </p:sp>
          <p:sp>
            <p:nvSpPr>
              <p:cNvPr id="236" name="TextBox 235"/>
              <p:cNvSpPr txBox="1"/>
              <p:nvPr/>
            </p:nvSpPr>
            <p:spPr>
              <a:xfrm>
                <a:off x="2142151" y="3639867"/>
                <a:ext cx="806537" cy="534853"/>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25</a:t>
                </a:r>
              </a:p>
            </p:txBody>
          </p:sp>
          <p:sp>
            <p:nvSpPr>
              <p:cNvPr id="237" name="TextBox 236"/>
              <p:cNvSpPr txBox="1"/>
              <p:nvPr/>
            </p:nvSpPr>
            <p:spPr>
              <a:xfrm>
                <a:off x="2622341" y="5678525"/>
                <a:ext cx="804696" cy="534853"/>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80</a:t>
                </a:r>
              </a:p>
            </p:txBody>
          </p:sp>
          <p:sp>
            <p:nvSpPr>
              <p:cNvPr id="238" name="TextBox 237"/>
              <p:cNvSpPr txBox="1"/>
              <p:nvPr/>
            </p:nvSpPr>
            <p:spPr>
              <a:xfrm>
                <a:off x="3539961" y="5666150"/>
                <a:ext cx="1116567" cy="596823"/>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100</a:t>
                </a:r>
              </a:p>
            </p:txBody>
          </p:sp>
          <p:sp>
            <p:nvSpPr>
              <p:cNvPr id="239" name="TextBox 238"/>
              <p:cNvSpPr txBox="1"/>
              <p:nvPr/>
            </p:nvSpPr>
            <p:spPr>
              <a:xfrm>
                <a:off x="4623558" y="5666961"/>
                <a:ext cx="1165684" cy="534853"/>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120</a:t>
                </a:r>
              </a:p>
            </p:txBody>
          </p:sp>
          <p:sp>
            <p:nvSpPr>
              <p:cNvPr id="240" name="TextBox 239"/>
              <p:cNvSpPr txBox="1"/>
              <p:nvPr/>
            </p:nvSpPr>
            <p:spPr>
              <a:xfrm>
                <a:off x="5583305" y="5650873"/>
                <a:ext cx="1081176" cy="534853"/>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140</a:t>
                </a:r>
              </a:p>
            </p:txBody>
          </p:sp>
          <p:sp>
            <p:nvSpPr>
              <p:cNvPr id="241" name="TextBox 240"/>
              <p:cNvSpPr txBox="1"/>
              <p:nvPr/>
            </p:nvSpPr>
            <p:spPr>
              <a:xfrm>
                <a:off x="6633742" y="5642441"/>
                <a:ext cx="1032991" cy="534853"/>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160</a:t>
                </a:r>
              </a:p>
            </p:txBody>
          </p:sp>
          <p:sp>
            <p:nvSpPr>
              <p:cNvPr id="242" name="TextBox 241"/>
              <p:cNvSpPr txBox="1"/>
              <p:nvPr/>
            </p:nvSpPr>
            <p:spPr>
              <a:xfrm>
                <a:off x="7666733" y="5634785"/>
                <a:ext cx="1038868" cy="534853"/>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180</a:t>
                </a:r>
              </a:p>
            </p:txBody>
          </p:sp>
          <p:sp>
            <p:nvSpPr>
              <p:cNvPr id="243" name="TextBox 242"/>
              <p:cNvSpPr txBox="1"/>
              <p:nvPr/>
            </p:nvSpPr>
            <p:spPr>
              <a:xfrm>
                <a:off x="8696972" y="5621308"/>
                <a:ext cx="1025517" cy="542479"/>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200</a:t>
                </a:r>
              </a:p>
            </p:txBody>
          </p:sp>
          <p:sp>
            <p:nvSpPr>
              <p:cNvPr id="244" name="TextBox 243"/>
              <p:cNvSpPr txBox="1"/>
              <p:nvPr/>
            </p:nvSpPr>
            <p:spPr>
              <a:xfrm>
                <a:off x="4806397" y="6005564"/>
                <a:ext cx="2411153" cy="596823"/>
              </a:xfrm>
              <a:prstGeom prst="rect">
                <a:avLst/>
              </a:prstGeom>
              <a:noFill/>
            </p:spPr>
            <p:txBody>
              <a:bodyPr wrap="square" rtlCol="0">
                <a:spAutoFit/>
              </a:bodyPr>
              <a:lstStyle/>
              <a:p>
                <a:pPr defTabSz="914400"/>
                <a:r>
                  <a:rPr lang="en-US" sz="1600" dirty="0" smtClean="0">
                    <a:solidFill>
                      <a:prstClr val="black"/>
                    </a:solidFill>
                    <a:latin typeface="Calibri" panose="020F0502020204030204"/>
                  </a:rPr>
                  <a:t>Day of Year</a:t>
                </a:r>
              </a:p>
            </p:txBody>
          </p:sp>
        </p:grpSp>
        <p:pic>
          <p:nvPicPr>
            <p:cNvPr id="232" name="Picture 231"/>
            <p:cNvPicPr>
              <a:picLocks noChangeAspect="1"/>
            </p:cNvPicPr>
            <p:nvPr/>
          </p:nvPicPr>
          <p:blipFill rotWithShape="1">
            <a:blip r:embed="rId25" cstate="print">
              <a:extLst>
                <a:ext uri="{28A0092B-C50C-407E-A947-70E740481C1C}">
                  <a14:useLocalDpi xmlns:a14="http://schemas.microsoft.com/office/drawing/2010/main" val="0"/>
                </a:ext>
              </a:extLst>
            </a:blip>
            <a:srcRect l="5330" t="4653" r="724" b="7037"/>
            <a:stretch/>
          </p:blipFill>
          <p:spPr>
            <a:xfrm>
              <a:off x="5389217" y="2216457"/>
              <a:ext cx="3186112" cy="2859247"/>
            </a:xfrm>
            <a:prstGeom prst="rect">
              <a:avLst/>
            </a:prstGeom>
          </p:spPr>
        </p:pic>
      </p:grpSp>
      <p:pic>
        <p:nvPicPr>
          <p:cNvPr id="7" name="Picture 6"/>
          <p:cNvPicPr>
            <a:picLocks noChangeAspect="1"/>
          </p:cNvPicPr>
          <p:nvPr/>
        </p:nvPicPr>
        <p:blipFill>
          <a:blip r:embed="rId26">
            <a:clrChange>
              <a:clrFrom>
                <a:srgbClr val="000000"/>
              </a:clrFrom>
              <a:clrTo>
                <a:srgbClr val="000000">
                  <a:alpha val="0"/>
                </a:srgbClr>
              </a:clrTo>
            </a:clrChange>
          </a:blip>
          <a:stretch>
            <a:fillRect/>
          </a:stretch>
        </p:blipFill>
        <p:spPr>
          <a:xfrm>
            <a:off x="18002166" y="14500927"/>
            <a:ext cx="5176359" cy="5499881"/>
          </a:xfrm>
          <a:prstGeom prst="rect">
            <a:avLst/>
          </a:prstGeom>
        </p:spPr>
      </p:pic>
      <p:pic>
        <p:nvPicPr>
          <p:cNvPr id="9" name="Picture 8"/>
          <p:cNvPicPr>
            <a:picLocks noChangeAspect="1"/>
          </p:cNvPicPr>
          <p:nvPr/>
        </p:nvPicPr>
        <p:blipFill>
          <a:blip r:embed="rId27">
            <a:clrChange>
              <a:clrFrom>
                <a:srgbClr val="000000"/>
              </a:clrFrom>
              <a:clrTo>
                <a:srgbClr val="000000">
                  <a:alpha val="0"/>
                </a:srgbClr>
              </a:clrTo>
            </a:clrChange>
          </a:blip>
          <a:stretch>
            <a:fillRect/>
          </a:stretch>
        </p:blipFill>
        <p:spPr>
          <a:xfrm>
            <a:off x="11010075" y="14519634"/>
            <a:ext cx="5940569" cy="6047799"/>
          </a:xfrm>
          <a:prstGeom prst="rect">
            <a:avLst/>
          </a:prstGeom>
        </p:spPr>
      </p:pic>
      <p:pic>
        <p:nvPicPr>
          <p:cNvPr id="24" name="Picture 23"/>
          <p:cNvPicPr>
            <a:picLocks noChangeAspect="1"/>
          </p:cNvPicPr>
          <p:nvPr/>
        </p:nvPicPr>
        <p:blipFill>
          <a:blip r:embed="rId28">
            <a:clrChange>
              <a:clrFrom>
                <a:srgbClr val="000000"/>
              </a:clrFrom>
              <a:clrTo>
                <a:srgbClr val="000000">
                  <a:alpha val="0"/>
                </a:srgbClr>
              </a:clrTo>
            </a:clrChange>
          </a:blip>
          <a:stretch>
            <a:fillRect/>
          </a:stretch>
        </p:blipFill>
        <p:spPr>
          <a:xfrm>
            <a:off x="18122028" y="10043158"/>
            <a:ext cx="5459659" cy="4965281"/>
          </a:xfrm>
          <a:prstGeom prst="rect">
            <a:avLst/>
          </a:prstGeom>
        </p:spPr>
      </p:pic>
      <p:pic>
        <p:nvPicPr>
          <p:cNvPr id="27" name="Picture 26"/>
          <p:cNvPicPr>
            <a:picLocks noChangeAspect="1"/>
          </p:cNvPicPr>
          <p:nvPr/>
        </p:nvPicPr>
        <p:blipFill>
          <a:blip r:embed="rId29">
            <a:clrChange>
              <a:clrFrom>
                <a:srgbClr val="000000"/>
              </a:clrFrom>
              <a:clrTo>
                <a:srgbClr val="000000">
                  <a:alpha val="0"/>
                </a:srgbClr>
              </a:clrTo>
            </a:clrChange>
          </a:blip>
          <a:stretch>
            <a:fillRect/>
          </a:stretch>
        </p:blipFill>
        <p:spPr>
          <a:xfrm>
            <a:off x="11324050" y="10117669"/>
            <a:ext cx="5118586" cy="5182039"/>
          </a:xfrm>
          <a:prstGeom prst="rect">
            <a:avLst/>
          </a:prstGeom>
        </p:spPr>
      </p:pic>
      <p:graphicFrame>
        <p:nvGraphicFramePr>
          <p:cNvPr id="50" name="Table 49"/>
          <p:cNvGraphicFramePr>
            <a:graphicFrameLocks noGrp="1"/>
          </p:cNvGraphicFramePr>
          <p:nvPr>
            <p:extLst>
              <p:ext uri="{D42A27DB-BD31-4B8C-83A1-F6EECF244321}">
                <p14:modId xmlns:p14="http://schemas.microsoft.com/office/powerpoint/2010/main" val="306358731"/>
              </p:ext>
            </p:extLst>
          </p:nvPr>
        </p:nvGraphicFramePr>
        <p:xfrm>
          <a:off x="12421158" y="23244188"/>
          <a:ext cx="12656442" cy="2246808"/>
        </p:xfrm>
        <a:graphic>
          <a:graphicData uri="http://schemas.openxmlformats.org/drawingml/2006/table">
            <a:tbl>
              <a:tblPr/>
              <a:tblGrid>
                <a:gridCol w="2109407"/>
                <a:gridCol w="2109407"/>
                <a:gridCol w="2109407"/>
                <a:gridCol w="2109407"/>
                <a:gridCol w="2109407"/>
                <a:gridCol w="2109407"/>
              </a:tblGrid>
              <a:tr h="376826">
                <a:tc gridSpan="2">
                  <a:txBody>
                    <a:bodyPr/>
                    <a:lstStyle/>
                    <a:p>
                      <a:pPr algn="ctr" fontAlgn="b"/>
                      <a:r>
                        <a:rPr lang="en-US" sz="2400" b="0" i="0" u="none" strike="noStrike" dirty="0">
                          <a:solidFill>
                            <a:srgbClr val="000000"/>
                          </a:solidFill>
                          <a:effectLst/>
                          <a:latin typeface="+mn-lt"/>
                        </a:rPr>
                        <a:t>Crystal-Grass/sage </a:t>
                      </a:r>
                      <a:r>
                        <a:rPr lang="en-US" sz="2400" b="0" i="0" u="none" strike="noStrike" dirty="0" smtClean="0">
                          <a:solidFill>
                            <a:srgbClr val="000000"/>
                          </a:solidFill>
                          <a:effectLst/>
                          <a:latin typeface="+mn-lt"/>
                        </a:rPr>
                        <a:t>R-squared</a:t>
                      </a:r>
                      <a:endParaRPr lang="en-US" sz="24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400" b="0" i="0" u="none" strike="noStrike" dirty="0" smtClean="0">
                          <a:solidFill>
                            <a:srgbClr val="000000"/>
                          </a:solidFill>
                          <a:effectLst/>
                          <a:latin typeface="+mn-lt"/>
                        </a:rPr>
                        <a:t>Crystal-Sage R-squared</a:t>
                      </a:r>
                      <a:endParaRPr lang="en-US" sz="24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2400" b="0" i="0" u="none" strike="noStrike" dirty="0" smtClean="0">
                          <a:solidFill>
                            <a:srgbClr val="000000"/>
                          </a:solidFill>
                          <a:effectLst/>
                          <a:latin typeface="+mn-lt"/>
                        </a:rPr>
                        <a:t>Crystal-Unseeded</a:t>
                      </a:r>
                      <a:r>
                        <a:rPr lang="en-US" sz="2400" b="0" i="0" u="none" strike="noStrike" baseline="0" dirty="0" smtClean="0">
                          <a:solidFill>
                            <a:srgbClr val="000000"/>
                          </a:solidFill>
                          <a:effectLst/>
                          <a:latin typeface="+mn-lt"/>
                        </a:rPr>
                        <a:t> </a:t>
                      </a:r>
                      <a:r>
                        <a:rPr lang="en-US" sz="2400" b="0" i="0" u="none" strike="noStrike" dirty="0" smtClean="0">
                          <a:solidFill>
                            <a:srgbClr val="000000"/>
                          </a:solidFill>
                          <a:effectLst/>
                          <a:latin typeface="+mn-lt"/>
                        </a:rPr>
                        <a:t>R-squared</a:t>
                      </a:r>
                      <a:endParaRPr lang="en-US" sz="24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376826">
                <a:tc>
                  <a:txBody>
                    <a:bodyPr/>
                    <a:lstStyle/>
                    <a:p>
                      <a:pPr algn="ctr" fontAlgn="b"/>
                      <a:r>
                        <a:rPr lang="en-US" sz="2400" b="0" i="0" u="none" strike="noStrike" dirty="0">
                          <a:solidFill>
                            <a:srgbClr val="000000"/>
                          </a:solidFill>
                          <a:effectLst/>
                          <a:latin typeface="+mn-lt"/>
                        </a:rPr>
                        <a:t>Mean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Mean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n-lt"/>
                        </a:rPr>
                        <a:t>0.29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n-lt"/>
                        </a:rPr>
                        <a:t>Mean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n-lt"/>
                        </a:rPr>
                        <a:t>0.22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6826">
                <a:tc>
                  <a:txBody>
                    <a:bodyPr/>
                    <a:lstStyle/>
                    <a:p>
                      <a:pPr algn="ctr" fontAlgn="b"/>
                      <a:r>
                        <a:rPr lang="en-US" sz="2400" b="0" i="0" u="none" strike="noStrike" dirty="0">
                          <a:solidFill>
                            <a:srgbClr val="000000"/>
                          </a:solidFill>
                          <a:effectLst/>
                          <a:latin typeface="+mn-lt"/>
                        </a:rPr>
                        <a:t>Standard Error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0.07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Standard Error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Standard Error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0.04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7212">
                <a:tc>
                  <a:txBody>
                    <a:bodyPr/>
                    <a:lstStyle/>
                    <a:p>
                      <a:pPr algn="ctr" fontAlgn="b"/>
                      <a:r>
                        <a:rPr lang="en-US" sz="2400" b="0" i="0" u="none" strike="noStrike">
                          <a:solidFill>
                            <a:srgbClr val="000000"/>
                          </a:solidFill>
                          <a:effectLst/>
                          <a:latin typeface="+mn-lt"/>
                        </a:rPr>
                        <a:t>Median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Median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Median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1008">
                <a:tc>
                  <a:txBody>
                    <a:bodyPr/>
                    <a:lstStyle/>
                    <a:p>
                      <a:pPr algn="ctr" fontAlgn="b"/>
                      <a:r>
                        <a:rPr lang="en-US" sz="2400" b="0" i="0" u="none" strike="noStrike" dirty="0">
                          <a:solidFill>
                            <a:srgbClr val="000000"/>
                          </a:solidFill>
                          <a:effectLst/>
                          <a:latin typeface="+mn-lt"/>
                        </a:rPr>
                        <a:t>Standard Deviation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0.19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Standard Deviation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0.05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Standard Deviation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n-lt"/>
                        </a:rPr>
                        <a:t>0.11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9" name="TextBox 228"/>
          <p:cNvSpPr txBox="1"/>
          <p:nvPr/>
        </p:nvSpPr>
        <p:spPr>
          <a:xfrm>
            <a:off x="12426943" y="25937856"/>
            <a:ext cx="12853506" cy="1292662"/>
          </a:xfrm>
          <a:prstGeom prst="rect">
            <a:avLst/>
          </a:prstGeom>
          <a:noFill/>
        </p:spPr>
        <p:txBody>
          <a:bodyPr wrap="square" rtlCol="0">
            <a:spAutoFit/>
          </a:bodyPr>
          <a:lstStyle/>
          <a:p>
            <a:r>
              <a:rPr lang="en-US" sz="2600" dirty="0" smtClean="0"/>
              <a:t>R-squared values determined though multi-regression analysis of climatic variables are analyzed for the mean, median, standard error, and standard deviation. Low R-squared values mean variables have low predictive power, thus are not highly correlated with vegetation recovery. </a:t>
            </a:r>
            <a:endParaRPr lang="en-US" sz="2600" dirty="0">
              <a:solidFill>
                <a:srgbClr val="FF0000"/>
              </a:solidFill>
            </a:endParaRP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4165</TotalTime>
  <Words>858</Words>
  <Application>Microsoft Office PowerPoint</Application>
  <PresentationFormat>Custom</PresentationFormat>
  <Paragraphs>145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Austin Counts</cp:lastModifiedBy>
  <cp:revision>201</cp:revision>
  <dcterms:created xsi:type="dcterms:W3CDTF">2017-06-02T16:06:25Z</dcterms:created>
  <dcterms:modified xsi:type="dcterms:W3CDTF">2017-08-08T14:23:40Z</dcterms:modified>
</cp:coreProperties>
</file>