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9"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pos="5400" userDrawn="1">
          <p15:clr>
            <a:srgbClr val="A4A3A4"/>
          </p15:clr>
        </p15:guide>
        <p15:guide id="2" orient="horz" pos="115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nn, Teresa E. (LARC-E3)[SSAI DEVELOP]" initials="FTE(D" lastIdx="6" clrIdx="0">
    <p:extLst/>
  </p:cmAuthor>
  <p:cmAuthor id="2" name="Emma Baghel" initials="EB"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5442"/>
    <a:srgbClr val="595555"/>
    <a:srgbClr val="94A3D3"/>
    <a:srgbClr val="73A9DB"/>
    <a:srgbClr val="2F8AB4"/>
    <a:srgbClr val="52B37B"/>
    <a:srgbClr val="218754"/>
    <a:srgbClr val="586991"/>
    <a:srgbClr val="EA7845"/>
    <a:srgbClr val="E9A1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72" autoAdjust="0"/>
    <p:restoredTop sz="94660"/>
  </p:normalViewPr>
  <p:slideViewPr>
    <p:cSldViewPr snapToGrid="0">
      <p:cViewPr>
        <p:scale>
          <a:sx n="21" d="100"/>
          <a:sy n="21" d="100"/>
        </p:scale>
        <p:origin x="2520" y="474"/>
      </p:cViewPr>
      <p:guideLst>
        <p:guide pos="5400"/>
        <p:guide orient="horz" pos="115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riculture">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7DB862"/>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4927847" y="21990384"/>
            <a:ext cx="21373432" cy="2314074"/>
          </a:xfrm>
          <a:prstGeom prst="rect">
            <a:avLst/>
          </a:prstGeom>
        </p:spPr>
        <p:txBody>
          <a:bodyPr/>
          <a:lstStyle>
            <a:lvl1pPr marL="0" indent="0" algn="l">
              <a:buNone/>
              <a:defRPr sz="16000" b="0" baseline="0">
                <a:solidFill>
                  <a:srgbClr val="7EB761"/>
                </a:solidFill>
                <a:latin typeface="+mj-lt"/>
              </a:defRPr>
            </a:lvl1pPr>
          </a:lstStyle>
          <a:p>
            <a:pPr lvl="0"/>
            <a:r>
              <a:rPr lang="en-US" dirty="0"/>
              <a:t>Short Title [Title Case]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3771900"/>
            <a:ext cx="27432001"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4228729"/>
            <a:ext cx="27432000" cy="1878944"/>
          </a:xfrm>
          <a:prstGeom prst="rect">
            <a:avLst/>
          </a:prstGeom>
        </p:spPr>
      </p:pic>
    </p:spTree>
    <p:extLst>
      <p:ext uri="{BB962C8B-B14F-4D97-AF65-F5344CB8AC3E}">
        <p14:creationId xmlns:p14="http://schemas.microsoft.com/office/powerpoint/2010/main" val="341177245"/>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eather">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94A3D3"/>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94A3D4"/>
                </a:solidFill>
                <a:latin typeface="+mj-lt"/>
              </a:defRPr>
            </a:lvl1pPr>
          </a:lstStyle>
          <a:p>
            <a:pPr lvl="0"/>
            <a:r>
              <a:rPr lang="en-US" dirty="0"/>
              <a:t>Short Title [Title Case]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571321680"/>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imate">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E9A149"/>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5120352" y="22182889"/>
            <a:ext cx="20988422" cy="2314074"/>
          </a:xfrm>
          <a:prstGeom prst="rect">
            <a:avLst/>
          </a:prstGeom>
        </p:spPr>
        <p:txBody>
          <a:bodyPr/>
          <a:lstStyle>
            <a:lvl1pPr marL="0" indent="0" algn="l">
              <a:buNone/>
              <a:defRPr sz="16000" b="0" baseline="0">
                <a:solidFill>
                  <a:srgbClr val="E9A149"/>
                </a:solidFill>
                <a:latin typeface="+mj-lt"/>
              </a:defRPr>
            </a:lvl1pPr>
          </a:lstStyle>
          <a:p>
            <a:pPr lvl="0"/>
            <a:r>
              <a:rPr lang="en-US" dirty="0"/>
              <a:t>Short Title [Title Case]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3382560518"/>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ross Cutting">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EA7845"/>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4903784" y="21966321"/>
            <a:ext cx="21421558" cy="2314074"/>
          </a:xfrm>
          <a:prstGeom prst="rect">
            <a:avLst/>
          </a:prstGeom>
        </p:spPr>
        <p:txBody>
          <a:bodyPr/>
          <a:lstStyle>
            <a:lvl1pPr marL="0" indent="0" algn="l">
              <a:buNone/>
              <a:defRPr sz="16000" b="0" baseline="0">
                <a:solidFill>
                  <a:srgbClr val="E97845"/>
                </a:solidFill>
                <a:latin typeface="+mj-lt"/>
              </a:defRPr>
            </a:lvl1pPr>
          </a:lstStyle>
          <a:p>
            <a:pPr lvl="0"/>
            <a:r>
              <a:rPr lang="en-US" dirty="0"/>
              <a:t>Short Title [Title Case]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2186971387"/>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aster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586991"/>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57688F"/>
                </a:solidFill>
                <a:latin typeface="+mj-lt"/>
              </a:defRPr>
            </a:lvl1pPr>
          </a:lstStyle>
          <a:p>
            <a:pPr lvl="0"/>
            <a:r>
              <a:rPr lang="en-US" dirty="0"/>
              <a:t>Short Title [Title Case]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1307413801"/>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coForecasting">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218754"/>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5144415" y="22206952"/>
            <a:ext cx="20940296" cy="2314074"/>
          </a:xfrm>
          <a:prstGeom prst="rect">
            <a:avLst/>
          </a:prstGeom>
        </p:spPr>
        <p:txBody>
          <a:bodyPr/>
          <a:lstStyle>
            <a:lvl1pPr marL="0" indent="0" algn="l">
              <a:buNone/>
              <a:defRPr sz="16000" b="0" baseline="0">
                <a:solidFill>
                  <a:srgbClr val="2E8652"/>
                </a:solidFill>
                <a:latin typeface="+mj-lt"/>
              </a:defRPr>
            </a:lvl1pPr>
          </a:lstStyle>
          <a:p>
            <a:pPr lvl="0"/>
            <a:r>
              <a:rPr lang="en-US" dirty="0"/>
              <a:t>Short Title [Title Case]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1765088460"/>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ergy">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52B37B"/>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5072225" y="22134763"/>
            <a:ext cx="21084675" cy="2314074"/>
          </a:xfrm>
          <a:prstGeom prst="rect">
            <a:avLst/>
          </a:prstGeom>
        </p:spPr>
        <p:txBody>
          <a:bodyPr/>
          <a:lstStyle>
            <a:lvl1pPr marL="0" indent="0" algn="l">
              <a:buNone/>
              <a:defRPr sz="16000" b="0" baseline="0">
                <a:solidFill>
                  <a:srgbClr val="56B27B"/>
                </a:solidFill>
                <a:latin typeface="+mj-lt"/>
              </a:defRPr>
            </a:lvl1pPr>
          </a:lstStyle>
          <a:p>
            <a:pPr lvl="0"/>
            <a:r>
              <a:rPr lang="en-US" dirty="0"/>
              <a:t>Short Title [Title Case]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 y="3771901"/>
            <a:ext cx="27432000" cy="335280"/>
          </a:xfrm>
          <a:prstGeom prst="rect">
            <a:avLst/>
          </a:prstGeom>
        </p:spPr>
      </p:pic>
    </p:spTree>
    <p:extLst>
      <p:ext uri="{BB962C8B-B14F-4D97-AF65-F5344CB8AC3E}">
        <p14:creationId xmlns:p14="http://schemas.microsoft.com/office/powerpoint/2010/main" val="2161174045"/>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lth &amp; Air Quality">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C15442"/>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BE5341"/>
                </a:solidFill>
                <a:latin typeface="+mj-lt"/>
              </a:defRPr>
            </a:lvl1pPr>
          </a:lstStyle>
          <a:p>
            <a:pPr lvl="0"/>
            <a:r>
              <a:rPr lang="en-US" dirty="0"/>
              <a:t>Short Title [Title Case]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flipV="1">
            <a:off x="0" y="3771900"/>
            <a:ext cx="27432000" cy="335281"/>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102227128"/>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cean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2F8AB4"/>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3289B4"/>
                </a:solidFill>
                <a:latin typeface="+mj-lt"/>
              </a:defRPr>
            </a:lvl1pPr>
          </a:lstStyle>
          <a:p>
            <a:pPr lvl="0"/>
            <a:r>
              <a:rPr lang="en-US" dirty="0"/>
              <a:t>Short Title [Title Case]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13800"/>
            <a:ext cx="27432000" cy="1880615"/>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flipH="1" flipV="1">
            <a:off x="-1" y="3771900"/>
            <a:ext cx="27432000" cy="335280"/>
          </a:xfrm>
          <a:prstGeom prst="rect">
            <a:avLst/>
          </a:prstGeom>
        </p:spPr>
      </p:pic>
    </p:spTree>
    <p:extLst>
      <p:ext uri="{BB962C8B-B14F-4D97-AF65-F5344CB8AC3E}">
        <p14:creationId xmlns:p14="http://schemas.microsoft.com/office/powerpoint/2010/main" val="2832765254"/>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ater Resource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73A9DB"/>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75AADB"/>
                </a:solidFill>
                <a:latin typeface="+mj-lt"/>
              </a:defRPr>
            </a:lvl1pPr>
          </a:lstStyle>
          <a:p>
            <a:pPr lvl="0"/>
            <a:r>
              <a:rPr lang="en-US" dirty="0"/>
              <a:t>Short Title [Title Case]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3112809566"/>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923028" y="698499"/>
            <a:ext cx="2482776" cy="2512397"/>
          </a:xfrm>
          <a:prstGeom prst="rect">
            <a:avLst/>
          </a:prstGeom>
        </p:spPr>
      </p:pic>
      <p:pic>
        <p:nvPicPr>
          <p:cNvPr id="3" name="Picture 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054318" y="764649"/>
            <a:ext cx="2862165" cy="2370438"/>
          </a:xfrm>
          <a:prstGeom prst="rect">
            <a:avLst/>
          </a:prstGeom>
        </p:spPr>
      </p:pic>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8088" userDrawn="1">
          <p15:clr>
            <a:srgbClr val="F26B43"/>
          </p15:clr>
        </p15:guide>
        <p15:guide id="2" orient="horz" pos="2376" userDrawn="1">
          <p15:clr>
            <a:srgbClr val="F26B43"/>
          </p15:clr>
        </p15:guide>
        <p15:guide id="3" pos="576" userDrawn="1">
          <p15:clr>
            <a:srgbClr val="F26B43"/>
          </p15:clr>
        </p15:guide>
        <p15:guide id="4" pos="15000" userDrawn="1">
          <p15:clr>
            <a:srgbClr val="F26B43"/>
          </p15:clr>
        </p15:guide>
        <p15:guide id="5" orient="horz" pos="21624" userDrawn="1">
          <p15:clr>
            <a:srgbClr val="F26B43"/>
          </p15:clr>
        </p15:guide>
        <p15:guide id="6" orient="horz" pos="2784" userDrawn="1">
          <p15:clr>
            <a:srgbClr val="F26B43"/>
          </p15:clr>
        </p15:guide>
        <p15:guide id="7" pos="4224" userDrawn="1">
          <p15:clr>
            <a:srgbClr val="A4A3A4"/>
          </p15:clr>
        </p15:guide>
        <p15:guide id="8" pos="4512" userDrawn="1">
          <p15:clr>
            <a:srgbClr val="A4A3A4"/>
          </p15:clr>
        </p15:guide>
        <p15:guide id="9" pos="11736" userDrawn="1">
          <p15:clr>
            <a:srgbClr val="A4A3A4"/>
          </p15:clr>
        </p15:guide>
        <p15:guide id="10" pos="11424" userDrawn="1">
          <p15:clr>
            <a:srgbClr val="A4A3A4"/>
          </p15:clr>
        </p15:guide>
        <p15:guide id="11" orient="horz" pos="22416" userDrawn="1">
          <p15:clr>
            <a:srgbClr val="F26B43"/>
          </p15:clr>
        </p15:guide>
        <p15:guide id="12" orient="horz" pos="1152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24314" y="16664737"/>
            <a:ext cx="11282430" cy="13329841"/>
          </a:xfrm>
          <a:prstGeom prst="rect">
            <a:avLst/>
          </a:prstGeom>
        </p:spPr>
      </p:pic>
      <p:sp>
        <p:nvSpPr>
          <p:cNvPr id="17" name="Text Placeholder 16"/>
          <p:cNvSpPr>
            <a:spLocks noGrp="1"/>
          </p:cNvSpPr>
          <p:nvPr>
            <p:ph type="body" sz="quarter" idx="11"/>
          </p:nvPr>
        </p:nvSpPr>
        <p:spPr/>
        <p:txBody>
          <a:bodyPr/>
          <a:lstStyle/>
          <a:p>
            <a:r>
              <a:rPr lang="en-US" sz="5400" dirty="0"/>
              <a:t>Monitoring PM</a:t>
            </a:r>
            <a:r>
              <a:rPr lang="en-US" sz="5400" baseline="-25000" dirty="0"/>
              <a:t>10</a:t>
            </a:r>
            <a:r>
              <a:rPr lang="en-US" sz="5400" dirty="0"/>
              <a:t> Concentrations with MODIS Aerosol Optical Depth Measurements for Enhanced Public Health and Air Quality Decision Making and Epidemiology</a:t>
            </a:r>
          </a:p>
        </p:txBody>
      </p:sp>
      <p:sp>
        <p:nvSpPr>
          <p:cNvPr id="5" name="Text Placeholder 4"/>
          <p:cNvSpPr>
            <a:spLocks noGrp="1"/>
          </p:cNvSpPr>
          <p:nvPr>
            <p:ph type="body" sz="quarter" idx="10"/>
          </p:nvPr>
        </p:nvSpPr>
        <p:spPr>
          <a:xfrm rot="16200000">
            <a:off x="11208313" y="18804059"/>
            <a:ext cx="28438686" cy="1448369"/>
          </a:xfrm>
        </p:spPr>
        <p:txBody>
          <a:bodyPr/>
          <a:lstStyle/>
          <a:p>
            <a:r>
              <a:rPr lang="en-US" sz="12000" b="1" dirty="0"/>
              <a:t>Maricopa County </a:t>
            </a:r>
            <a:r>
              <a:rPr lang="en-US" sz="12000" dirty="0"/>
              <a:t>Health &amp; Air Quality</a:t>
            </a:r>
          </a:p>
        </p:txBody>
      </p:sp>
      <p:sp>
        <p:nvSpPr>
          <p:cNvPr id="9" name="Text Placeholder 16"/>
          <p:cNvSpPr txBox="1">
            <a:spLocks/>
          </p:cNvSpPr>
          <p:nvPr/>
        </p:nvSpPr>
        <p:spPr>
          <a:xfrm>
            <a:off x="798684" y="33261461"/>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2400" dirty="0">
                <a:solidFill>
                  <a:srgbClr val="595555"/>
                </a:solidFill>
              </a:rPr>
              <a:t>Jason Hodgson</a:t>
            </a:r>
          </a:p>
          <a:p>
            <a:pPr algn="ctr">
              <a:lnSpc>
                <a:spcPct val="100000"/>
              </a:lnSpc>
              <a:spcBef>
                <a:spcPts val="0"/>
              </a:spcBef>
            </a:pPr>
            <a:r>
              <a:rPr lang="en-US" sz="2400" i="1" dirty="0" smtClean="0">
                <a:solidFill>
                  <a:srgbClr val="595555"/>
                </a:solidFill>
              </a:rPr>
              <a:t>Project Lead</a:t>
            </a:r>
            <a:endParaRPr lang="en-US" sz="2400" i="1" dirty="0">
              <a:solidFill>
                <a:srgbClr val="595555"/>
              </a:solidFill>
            </a:endParaRPr>
          </a:p>
        </p:txBody>
      </p:sp>
      <p:sp>
        <p:nvSpPr>
          <p:cNvPr id="10" name="Text Placeholder 16"/>
          <p:cNvSpPr txBox="1">
            <a:spLocks/>
          </p:cNvSpPr>
          <p:nvPr/>
        </p:nvSpPr>
        <p:spPr>
          <a:xfrm>
            <a:off x="12854469" y="27928649"/>
            <a:ext cx="11215786" cy="212307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lr>
                <a:srgbClr val="BE5341"/>
              </a:buClr>
              <a:buFont typeface="Webdings" panose="05030102010509060703" pitchFamily="18" charset="2"/>
              <a:buChar char=""/>
            </a:pPr>
            <a:r>
              <a:rPr lang="en-US" dirty="0">
                <a:solidFill>
                  <a:schemeClr val="tx1">
                    <a:lumMod val="75000"/>
                  </a:schemeClr>
                </a:solidFill>
              </a:rPr>
              <a:t>Maricopa County Department of Public Health</a:t>
            </a:r>
          </a:p>
          <a:p>
            <a:pPr marL="457200" indent="-457200">
              <a:buClr>
                <a:srgbClr val="BE5341"/>
              </a:buClr>
              <a:buFont typeface="Webdings" panose="05030102010509060703" pitchFamily="18" charset="2"/>
              <a:buChar char=""/>
            </a:pPr>
            <a:r>
              <a:rPr lang="en-US" dirty="0">
                <a:solidFill>
                  <a:schemeClr val="tx1">
                    <a:lumMod val="75000"/>
                  </a:schemeClr>
                </a:solidFill>
              </a:rPr>
              <a:t>Maricopa County Air Quality Department</a:t>
            </a:r>
          </a:p>
          <a:p>
            <a:pPr marL="457200" indent="-457200">
              <a:buClr>
                <a:srgbClr val="BE5341"/>
              </a:buClr>
              <a:buFont typeface="Webdings" panose="05030102010509060703" pitchFamily="18" charset="2"/>
              <a:buChar char=""/>
            </a:pPr>
            <a:r>
              <a:rPr lang="en-US" dirty="0">
                <a:solidFill>
                  <a:schemeClr val="tx1">
                    <a:lumMod val="75000"/>
                  </a:schemeClr>
                </a:solidFill>
              </a:rPr>
              <a:t>Arizona State University, School of Geographical Sciences and Urban Planning </a:t>
            </a:r>
          </a:p>
          <a:p>
            <a:pPr marL="457200" indent="-457200">
              <a:buFont typeface="Wingdings" panose="05000000000000000000" pitchFamily="2" charset="2"/>
              <a:buChar char="Ø"/>
            </a:pPr>
            <a:endParaRPr lang="en-US" dirty="0">
              <a:solidFill>
                <a:schemeClr val="tx1">
                  <a:lumMod val="75000"/>
                </a:schemeClr>
              </a:solidFill>
            </a:endParaRPr>
          </a:p>
        </p:txBody>
      </p:sp>
      <p:sp>
        <p:nvSpPr>
          <p:cNvPr id="11" name="Text Placeholder 16"/>
          <p:cNvSpPr txBox="1">
            <a:spLocks/>
          </p:cNvSpPr>
          <p:nvPr/>
        </p:nvSpPr>
        <p:spPr>
          <a:xfrm>
            <a:off x="12892569" y="30850947"/>
            <a:ext cx="11043277" cy="351931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solidFill>
                  <a:srgbClr val="595555"/>
                </a:solidFill>
              </a:rPr>
              <a:t>The authors would like to thank:</a:t>
            </a:r>
          </a:p>
          <a:p>
            <a:r>
              <a:rPr lang="en-US" b="1" dirty="0" smtClean="0">
                <a:solidFill>
                  <a:srgbClr val="595555"/>
                </a:solidFill>
              </a:rPr>
              <a:t>Dr</a:t>
            </a:r>
            <a:r>
              <a:rPr lang="en-US" b="1" dirty="0">
                <a:solidFill>
                  <a:srgbClr val="595555"/>
                </a:solidFill>
              </a:rPr>
              <a:t>. </a:t>
            </a:r>
            <a:r>
              <a:rPr lang="en-US" b="1" dirty="0" err="1">
                <a:solidFill>
                  <a:srgbClr val="595555"/>
                </a:solidFill>
              </a:rPr>
              <a:t>Itai</a:t>
            </a:r>
            <a:r>
              <a:rPr lang="en-US" b="1" dirty="0">
                <a:solidFill>
                  <a:srgbClr val="595555"/>
                </a:solidFill>
              </a:rPr>
              <a:t> </a:t>
            </a:r>
            <a:r>
              <a:rPr lang="en-US" b="1" dirty="0" err="1">
                <a:solidFill>
                  <a:srgbClr val="595555"/>
                </a:solidFill>
              </a:rPr>
              <a:t>Kloog</a:t>
            </a:r>
            <a:r>
              <a:rPr lang="en-US" dirty="0">
                <a:solidFill>
                  <a:srgbClr val="595555"/>
                </a:solidFill>
              </a:rPr>
              <a:t>, Geography and Environmental Development Department, Ben-Gurion University of the Negev, </a:t>
            </a:r>
            <a:r>
              <a:rPr lang="en-US" dirty="0" err="1">
                <a:solidFill>
                  <a:srgbClr val="595555"/>
                </a:solidFill>
              </a:rPr>
              <a:t>Be'er</a:t>
            </a:r>
            <a:r>
              <a:rPr lang="en-US" dirty="0">
                <a:solidFill>
                  <a:srgbClr val="595555"/>
                </a:solidFill>
              </a:rPr>
              <a:t> </a:t>
            </a:r>
            <a:r>
              <a:rPr lang="en-US" dirty="0" err="1">
                <a:solidFill>
                  <a:srgbClr val="595555"/>
                </a:solidFill>
              </a:rPr>
              <a:t>Sheva</a:t>
            </a:r>
            <a:r>
              <a:rPr lang="en-US" dirty="0">
                <a:solidFill>
                  <a:srgbClr val="595555"/>
                </a:solidFill>
              </a:rPr>
              <a:t>, </a:t>
            </a:r>
            <a:r>
              <a:rPr lang="en-US" dirty="0" smtClean="0">
                <a:solidFill>
                  <a:srgbClr val="595555"/>
                </a:solidFill>
              </a:rPr>
              <a:t>Israel</a:t>
            </a:r>
          </a:p>
          <a:p>
            <a:r>
              <a:rPr lang="en-US" b="1" dirty="0" smtClean="0">
                <a:solidFill>
                  <a:srgbClr val="595555"/>
                </a:solidFill>
              </a:rPr>
              <a:t>Dr. David Hondula</a:t>
            </a:r>
            <a:r>
              <a:rPr lang="en-US" dirty="0" smtClean="0">
                <a:solidFill>
                  <a:srgbClr val="595555"/>
                </a:solidFill>
              </a:rPr>
              <a:t>, Arizona State University, DEVELOP Arizona Advisor</a:t>
            </a:r>
            <a:endParaRPr lang="en-US" b="1" dirty="0" smtClean="0">
              <a:solidFill>
                <a:srgbClr val="595555"/>
              </a:solidFill>
            </a:endParaRPr>
          </a:p>
          <a:p>
            <a:r>
              <a:rPr lang="en-US" b="1" dirty="0" smtClean="0">
                <a:solidFill>
                  <a:srgbClr val="595555"/>
                </a:solidFill>
              </a:rPr>
              <a:t>Lance Watkins</a:t>
            </a:r>
            <a:r>
              <a:rPr lang="en-US" dirty="0" smtClean="0">
                <a:solidFill>
                  <a:srgbClr val="595555"/>
                </a:solidFill>
              </a:rPr>
              <a:t>, DEVELOP Arizona Center Lead</a:t>
            </a:r>
          </a:p>
          <a:p>
            <a:r>
              <a:rPr lang="en-US" sz="1600" i="1" dirty="0" smtClean="0">
                <a:solidFill>
                  <a:srgbClr val="595555"/>
                </a:solidFill>
              </a:rPr>
              <a:t>Any </a:t>
            </a:r>
            <a:r>
              <a:rPr lang="en-US" sz="1600" i="1" dirty="0">
                <a:solidFill>
                  <a:srgbClr val="595555"/>
                </a:solidFill>
              </a:rPr>
              <a:t>opinions,  findings, and conclusions or recommendations expressed in this material are those of the author(s) and do not necessarily reflect the views of the National Aeronautics and Space Administration.</a:t>
            </a:r>
            <a:r>
              <a:rPr lang="en-US" sz="1600" i="1" dirty="0">
                <a:solidFill>
                  <a:srgbClr val="595555"/>
                </a:solidFill>
                <a:cs typeface="Arial" panose="020B0604020202020204" pitchFamily="34" charset="0"/>
                <a:sym typeface="Questrial"/>
              </a:rPr>
              <a:t> </a:t>
            </a:r>
            <a:r>
              <a:rPr lang="en-US" sz="1600" i="1" dirty="0">
                <a:solidFill>
                  <a:srgbClr val="595555"/>
                </a:solidFill>
                <a:ea typeface="Questrial"/>
                <a:cs typeface="Arial" panose="020B0604020202020204" pitchFamily="34" charset="0"/>
                <a:sym typeface="Questrial"/>
              </a:rPr>
              <a:t>This material is based upon work supported by NASA through contract NNL11AA00B and cooperative agreement NNX14AB60A.</a:t>
            </a:r>
            <a:endParaRPr lang="en-US" sz="1600" i="1" dirty="0">
              <a:solidFill>
                <a:srgbClr val="595555"/>
              </a:solidFill>
            </a:endParaRPr>
          </a:p>
        </p:txBody>
      </p:sp>
      <p:sp>
        <p:nvSpPr>
          <p:cNvPr id="12" name="Text Placeholder 16"/>
          <p:cNvSpPr txBox="1">
            <a:spLocks/>
          </p:cNvSpPr>
          <p:nvPr/>
        </p:nvSpPr>
        <p:spPr>
          <a:xfrm>
            <a:off x="12854469" y="23146061"/>
            <a:ext cx="10380766" cy="3500204"/>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BE5341"/>
              </a:buClr>
            </a:pPr>
            <a:r>
              <a:rPr lang="en-US" dirty="0">
                <a:solidFill>
                  <a:schemeClr val="tx1">
                    <a:lumMod val="75000"/>
                  </a:schemeClr>
                </a:solidFill>
              </a:rPr>
              <a:t>Satellite data </a:t>
            </a:r>
            <a:r>
              <a:rPr lang="en-US" dirty="0" smtClean="0">
                <a:solidFill>
                  <a:schemeClr val="tx1">
                    <a:lumMod val="75000"/>
                  </a:schemeClr>
                </a:solidFill>
              </a:rPr>
              <a:t>help </a:t>
            </a:r>
            <a:r>
              <a:rPr lang="en-US" dirty="0">
                <a:solidFill>
                  <a:schemeClr val="tx1">
                    <a:lumMod val="75000"/>
                  </a:schemeClr>
                </a:solidFill>
              </a:rPr>
              <a:t>to pinpoint potential particulate matter issues to a specific geographic area and </a:t>
            </a:r>
            <a:r>
              <a:rPr lang="en-US" dirty="0" smtClean="0">
                <a:solidFill>
                  <a:schemeClr val="tx1">
                    <a:lumMod val="75000"/>
                  </a:schemeClr>
                </a:solidFill>
              </a:rPr>
              <a:t>provide </a:t>
            </a:r>
            <a:r>
              <a:rPr lang="en-US" dirty="0">
                <a:solidFill>
                  <a:schemeClr val="tx1">
                    <a:lumMod val="75000"/>
                  </a:schemeClr>
                </a:solidFill>
              </a:rPr>
              <a:t>an easily interpretable graphic view to enhance decision-making for health and air </a:t>
            </a:r>
            <a:r>
              <a:rPr lang="en-US" dirty="0" smtClean="0">
                <a:solidFill>
                  <a:schemeClr val="tx1">
                    <a:lumMod val="75000"/>
                  </a:schemeClr>
                </a:solidFill>
              </a:rPr>
              <a:t>quality.</a:t>
            </a:r>
            <a:endParaRPr lang="en-US" dirty="0">
              <a:solidFill>
                <a:schemeClr val="tx1">
                  <a:lumMod val="75000"/>
                </a:schemeClr>
              </a:solidFill>
            </a:endParaRPr>
          </a:p>
          <a:p>
            <a:pPr marL="347663" indent="-347663">
              <a:buClr>
                <a:srgbClr val="BE5341"/>
              </a:buClr>
            </a:pPr>
            <a:r>
              <a:rPr lang="en-US" dirty="0">
                <a:solidFill>
                  <a:schemeClr val="tx1">
                    <a:lumMod val="75000"/>
                  </a:schemeClr>
                </a:solidFill>
              </a:rPr>
              <a:t>Additional and more specific model variables results in higher correlation values between satellite AOD data and PM</a:t>
            </a:r>
            <a:r>
              <a:rPr lang="en-US" baseline="-25000" dirty="0">
                <a:solidFill>
                  <a:schemeClr val="tx1">
                    <a:lumMod val="75000"/>
                  </a:schemeClr>
                </a:solidFill>
              </a:rPr>
              <a:t>10</a:t>
            </a:r>
            <a:r>
              <a:rPr lang="en-US" dirty="0">
                <a:solidFill>
                  <a:schemeClr val="tx1">
                    <a:lumMod val="75000"/>
                  </a:schemeClr>
                </a:solidFill>
              </a:rPr>
              <a:t> </a:t>
            </a:r>
            <a:r>
              <a:rPr lang="en-US" dirty="0" smtClean="0">
                <a:solidFill>
                  <a:schemeClr val="tx1">
                    <a:lumMod val="75000"/>
                  </a:schemeClr>
                </a:solidFill>
              </a:rPr>
              <a:t>observations.</a:t>
            </a:r>
            <a:endParaRPr lang="en-US" dirty="0">
              <a:solidFill>
                <a:schemeClr val="tx1">
                  <a:lumMod val="75000"/>
                </a:schemeClr>
              </a:solidFill>
            </a:endParaRPr>
          </a:p>
          <a:p>
            <a:pPr marL="347663" indent="-347663">
              <a:buClr>
                <a:srgbClr val="BE5341"/>
              </a:buClr>
            </a:pPr>
            <a:r>
              <a:rPr lang="en-US" dirty="0">
                <a:solidFill>
                  <a:schemeClr val="tx1">
                    <a:lumMod val="75000"/>
                  </a:schemeClr>
                </a:solidFill>
              </a:rPr>
              <a:t>Desert regions are a particular challenge to analyze using satellite data due to the high amount of reflection of the surface, so improving calibration for desert regions improves model </a:t>
            </a:r>
            <a:r>
              <a:rPr lang="en-US" dirty="0" smtClean="0">
                <a:solidFill>
                  <a:schemeClr val="tx1">
                    <a:lumMod val="75000"/>
                  </a:schemeClr>
                </a:solidFill>
              </a:rPr>
              <a:t>correlations. </a:t>
            </a:r>
            <a:endParaRPr lang="en-US" dirty="0">
              <a:solidFill>
                <a:schemeClr val="tx1">
                  <a:lumMod val="75000"/>
                </a:schemeClr>
              </a:solidFill>
            </a:endParaRPr>
          </a:p>
        </p:txBody>
      </p:sp>
      <p:sp>
        <p:nvSpPr>
          <p:cNvPr id="6" name="Text Placeholder 16"/>
          <p:cNvSpPr txBox="1">
            <a:spLocks/>
          </p:cNvSpPr>
          <p:nvPr/>
        </p:nvSpPr>
        <p:spPr>
          <a:xfrm>
            <a:off x="872571" y="5355486"/>
            <a:ext cx="11380829" cy="403364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dirty="0">
                <a:solidFill>
                  <a:schemeClr val="tx1">
                    <a:lumMod val="75000"/>
                  </a:schemeClr>
                </a:solidFill>
              </a:rPr>
              <a:t>One of the most prevalent issues with air quality monitoring is the lack of distribution of sampling sites that gather data regarding particulate matter (PM) concentrations in the surrounding environment. By utilizing data from the Moderate Resolution Imaging Spectroradiometer (MODIS) on the Aqua and Terra satellites, we constructed a mixed model to provide a significantly high correlation between aerosol optical depth (AOD) and PM</a:t>
            </a:r>
            <a:r>
              <a:rPr lang="en-US" baseline="-25000" dirty="0">
                <a:solidFill>
                  <a:schemeClr val="tx1">
                    <a:lumMod val="75000"/>
                  </a:schemeClr>
                </a:solidFill>
              </a:rPr>
              <a:t>10</a:t>
            </a:r>
            <a:r>
              <a:rPr lang="en-US" dirty="0" smtClean="0">
                <a:solidFill>
                  <a:schemeClr val="tx1">
                    <a:lumMod val="75000"/>
                  </a:schemeClr>
                </a:solidFill>
              </a:rPr>
              <a:t> </a:t>
            </a:r>
            <a:r>
              <a:rPr lang="en-US" dirty="0">
                <a:solidFill>
                  <a:schemeClr val="tx1">
                    <a:lumMod val="75000"/>
                  </a:schemeClr>
                </a:solidFill>
              </a:rPr>
              <a:t>concentrations.  Due to the mixed model’s use of additional periodic variables such as meteorological and environmental factors, the model is applicable in conjunction with satellite data in the absence of ground-based monitors to present a better picture of the air quality in Maricopa County, Arizona. </a:t>
            </a:r>
          </a:p>
        </p:txBody>
      </p:sp>
      <p:sp>
        <p:nvSpPr>
          <p:cNvPr id="15" name="Text Placeholder 16"/>
          <p:cNvSpPr txBox="1">
            <a:spLocks/>
          </p:cNvSpPr>
          <p:nvPr/>
        </p:nvSpPr>
        <p:spPr>
          <a:xfrm>
            <a:off x="12822756" y="5357437"/>
            <a:ext cx="10924216" cy="250317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BE5341"/>
              </a:buClr>
            </a:pPr>
            <a:r>
              <a:rPr lang="en-US" b="1" dirty="0">
                <a:solidFill>
                  <a:srgbClr val="C15442"/>
                </a:solidFill>
              </a:rPr>
              <a:t>Model</a:t>
            </a:r>
            <a:r>
              <a:rPr lang="en-US" dirty="0">
                <a:solidFill>
                  <a:schemeClr val="tx1">
                    <a:lumMod val="75000"/>
                  </a:schemeClr>
                </a:solidFill>
              </a:rPr>
              <a:t> PM</a:t>
            </a:r>
            <a:r>
              <a:rPr lang="en-US" baseline="-25000" dirty="0">
                <a:solidFill>
                  <a:schemeClr val="tx1">
                    <a:lumMod val="75000"/>
                  </a:schemeClr>
                </a:solidFill>
              </a:rPr>
              <a:t>10</a:t>
            </a:r>
            <a:r>
              <a:rPr lang="en-US" dirty="0">
                <a:solidFill>
                  <a:schemeClr val="tx1">
                    <a:lumMod val="75000"/>
                  </a:schemeClr>
                </a:solidFill>
              </a:rPr>
              <a:t> concentrations with a mixed model with AOD from MODIS</a:t>
            </a:r>
          </a:p>
          <a:p>
            <a:pPr marL="347663" indent="-347663">
              <a:buClr>
                <a:srgbClr val="BE5341"/>
              </a:buClr>
            </a:pPr>
            <a:r>
              <a:rPr lang="en-US" b="1" dirty="0">
                <a:solidFill>
                  <a:srgbClr val="C15442"/>
                </a:solidFill>
              </a:rPr>
              <a:t>Produce</a:t>
            </a:r>
            <a:r>
              <a:rPr lang="en-US" dirty="0">
                <a:solidFill>
                  <a:schemeClr val="tx1">
                    <a:lumMod val="75000"/>
                  </a:schemeClr>
                </a:solidFill>
              </a:rPr>
              <a:t> monthly continuous maps of PM</a:t>
            </a:r>
            <a:r>
              <a:rPr lang="en-US" baseline="-25000" dirty="0">
                <a:solidFill>
                  <a:schemeClr val="tx1">
                    <a:lumMod val="75000"/>
                  </a:schemeClr>
                </a:solidFill>
              </a:rPr>
              <a:t>10</a:t>
            </a:r>
            <a:r>
              <a:rPr lang="en-US" dirty="0">
                <a:solidFill>
                  <a:schemeClr val="tx1">
                    <a:lumMod val="75000"/>
                  </a:schemeClr>
                </a:solidFill>
              </a:rPr>
              <a:t> concentrations in Maricopa County for a 10 year period (Jan 2006 – Dec 2015)</a:t>
            </a:r>
          </a:p>
          <a:p>
            <a:pPr marL="347663" indent="-347663">
              <a:buClr>
                <a:srgbClr val="BE5341"/>
              </a:buClr>
            </a:pPr>
            <a:r>
              <a:rPr lang="en-US" b="1" dirty="0">
                <a:solidFill>
                  <a:srgbClr val="C15442"/>
                </a:solidFill>
              </a:rPr>
              <a:t>Perform</a:t>
            </a:r>
            <a:r>
              <a:rPr lang="en-US" dirty="0">
                <a:solidFill>
                  <a:schemeClr val="tx1">
                    <a:lumMod val="75000"/>
                  </a:schemeClr>
                </a:solidFill>
              </a:rPr>
              <a:t> hotspot analysis on spatial and /or temporal areas of interest for further epidemiological research</a:t>
            </a:r>
          </a:p>
        </p:txBody>
      </p:sp>
      <p:sp>
        <p:nvSpPr>
          <p:cNvPr id="16" name="TextBox 15"/>
          <p:cNvSpPr txBox="1"/>
          <p:nvPr/>
        </p:nvSpPr>
        <p:spPr>
          <a:xfrm>
            <a:off x="944317" y="4491754"/>
            <a:ext cx="11516347" cy="769441"/>
          </a:xfrm>
          <a:prstGeom prst="rect">
            <a:avLst/>
          </a:prstGeom>
          <a:noFill/>
        </p:spPr>
        <p:txBody>
          <a:bodyPr wrap="square" rtlCol="0">
            <a:spAutoFit/>
          </a:bodyPr>
          <a:lstStyle/>
          <a:p>
            <a:r>
              <a:rPr lang="en-US" sz="4400" b="1" dirty="0">
                <a:solidFill>
                  <a:srgbClr val="BE5341"/>
                </a:solidFill>
                <a:latin typeface="Century Gothic" panose="020B0502020202020204" pitchFamily="34" charset="0"/>
              </a:rPr>
              <a:t>Abstract</a:t>
            </a:r>
          </a:p>
        </p:txBody>
      </p:sp>
      <p:sp>
        <p:nvSpPr>
          <p:cNvPr id="23" name="TextBox 22"/>
          <p:cNvSpPr txBox="1"/>
          <p:nvPr/>
        </p:nvSpPr>
        <p:spPr>
          <a:xfrm>
            <a:off x="12822756" y="4491754"/>
            <a:ext cx="8229600" cy="769441"/>
          </a:xfrm>
          <a:prstGeom prst="rect">
            <a:avLst/>
          </a:prstGeom>
          <a:noFill/>
        </p:spPr>
        <p:txBody>
          <a:bodyPr wrap="square" rtlCol="0">
            <a:spAutoFit/>
          </a:bodyPr>
          <a:lstStyle/>
          <a:p>
            <a:r>
              <a:rPr lang="en-US" sz="4400" b="1" dirty="0">
                <a:solidFill>
                  <a:srgbClr val="BE5341"/>
                </a:solidFill>
                <a:latin typeface="Century Gothic" panose="020B0502020202020204" pitchFamily="34" charset="0"/>
              </a:rPr>
              <a:t>Objectives</a:t>
            </a:r>
          </a:p>
        </p:txBody>
      </p:sp>
      <p:sp>
        <p:nvSpPr>
          <p:cNvPr id="24" name="TextBox 23"/>
          <p:cNvSpPr txBox="1"/>
          <p:nvPr/>
        </p:nvSpPr>
        <p:spPr>
          <a:xfrm>
            <a:off x="920682" y="9555079"/>
            <a:ext cx="11407715" cy="769441"/>
          </a:xfrm>
          <a:prstGeom prst="rect">
            <a:avLst/>
          </a:prstGeom>
          <a:noFill/>
        </p:spPr>
        <p:txBody>
          <a:bodyPr wrap="square" rtlCol="0">
            <a:spAutoFit/>
          </a:bodyPr>
          <a:lstStyle/>
          <a:p>
            <a:r>
              <a:rPr lang="en-US" sz="4400" b="1" dirty="0">
                <a:solidFill>
                  <a:srgbClr val="BE5341"/>
                </a:solidFill>
                <a:latin typeface="Century Gothic" panose="020B0502020202020204" pitchFamily="34" charset="0"/>
              </a:rPr>
              <a:t>Methodology</a:t>
            </a:r>
          </a:p>
        </p:txBody>
      </p:sp>
      <p:sp>
        <p:nvSpPr>
          <p:cNvPr id="25" name="TextBox 24"/>
          <p:cNvSpPr txBox="1"/>
          <p:nvPr/>
        </p:nvSpPr>
        <p:spPr>
          <a:xfrm>
            <a:off x="12822756" y="8452672"/>
            <a:ext cx="8229600" cy="769441"/>
          </a:xfrm>
          <a:prstGeom prst="rect">
            <a:avLst/>
          </a:prstGeom>
          <a:noFill/>
        </p:spPr>
        <p:txBody>
          <a:bodyPr wrap="square" rtlCol="0">
            <a:spAutoFit/>
          </a:bodyPr>
          <a:lstStyle/>
          <a:p>
            <a:r>
              <a:rPr lang="en-US" sz="4400" b="1" dirty="0">
                <a:solidFill>
                  <a:srgbClr val="BE5341"/>
                </a:solidFill>
                <a:latin typeface="Century Gothic" panose="020B0502020202020204" pitchFamily="34" charset="0"/>
              </a:rPr>
              <a:t>Study</a:t>
            </a:r>
            <a:r>
              <a:rPr lang="en-US" sz="4400" b="1" dirty="0">
                <a:solidFill>
                  <a:srgbClr val="56B27B"/>
                </a:solidFill>
                <a:latin typeface="Century Gothic" panose="020B0502020202020204" pitchFamily="34" charset="0"/>
              </a:rPr>
              <a:t> </a:t>
            </a:r>
            <a:r>
              <a:rPr lang="en-US" sz="4400" b="1" dirty="0">
                <a:solidFill>
                  <a:srgbClr val="BE5341"/>
                </a:solidFill>
                <a:latin typeface="Century Gothic" panose="020B0502020202020204" pitchFamily="34" charset="0"/>
              </a:rPr>
              <a:t>Area</a:t>
            </a:r>
          </a:p>
        </p:txBody>
      </p:sp>
      <p:sp>
        <p:nvSpPr>
          <p:cNvPr id="26" name="TextBox 25"/>
          <p:cNvSpPr txBox="1"/>
          <p:nvPr/>
        </p:nvSpPr>
        <p:spPr>
          <a:xfrm>
            <a:off x="12822756" y="17769551"/>
            <a:ext cx="8229600" cy="769441"/>
          </a:xfrm>
          <a:prstGeom prst="rect">
            <a:avLst/>
          </a:prstGeom>
          <a:noFill/>
        </p:spPr>
        <p:txBody>
          <a:bodyPr wrap="square" rtlCol="0">
            <a:spAutoFit/>
          </a:bodyPr>
          <a:lstStyle/>
          <a:p>
            <a:r>
              <a:rPr lang="en-US" sz="4400" b="1" dirty="0">
                <a:solidFill>
                  <a:srgbClr val="BE5341"/>
                </a:solidFill>
                <a:latin typeface="Century Gothic" panose="020B0502020202020204" pitchFamily="34" charset="0"/>
              </a:rPr>
              <a:t>Earth Observations</a:t>
            </a:r>
          </a:p>
        </p:txBody>
      </p:sp>
      <p:sp>
        <p:nvSpPr>
          <p:cNvPr id="27" name="TextBox 26"/>
          <p:cNvSpPr txBox="1"/>
          <p:nvPr/>
        </p:nvSpPr>
        <p:spPr>
          <a:xfrm>
            <a:off x="843099" y="15895296"/>
            <a:ext cx="11550315" cy="769441"/>
          </a:xfrm>
          <a:prstGeom prst="rect">
            <a:avLst/>
          </a:prstGeom>
          <a:noFill/>
        </p:spPr>
        <p:txBody>
          <a:bodyPr wrap="square" rtlCol="0">
            <a:spAutoFit/>
          </a:bodyPr>
          <a:lstStyle/>
          <a:p>
            <a:r>
              <a:rPr lang="en-US" sz="4400" b="1" dirty="0">
                <a:solidFill>
                  <a:srgbClr val="BE5341"/>
                </a:solidFill>
                <a:latin typeface="Century Gothic" panose="020B0502020202020204" pitchFamily="34" charset="0"/>
              </a:rPr>
              <a:t>Results</a:t>
            </a:r>
          </a:p>
        </p:txBody>
      </p:sp>
      <p:sp>
        <p:nvSpPr>
          <p:cNvPr id="28" name="TextBox 27"/>
          <p:cNvSpPr txBox="1"/>
          <p:nvPr/>
        </p:nvSpPr>
        <p:spPr>
          <a:xfrm>
            <a:off x="12822756" y="22207908"/>
            <a:ext cx="8229600" cy="769441"/>
          </a:xfrm>
          <a:prstGeom prst="rect">
            <a:avLst/>
          </a:prstGeom>
          <a:noFill/>
        </p:spPr>
        <p:txBody>
          <a:bodyPr wrap="square" rtlCol="0">
            <a:spAutoFit/>
          </a:bodyPr>
          <a:lstStyle/>
          <a:p>
            <a:r>
              <a:rPr lang="en-US" sz="4400" b="1" dirty="0">
                <a:solidFill>
                  <a:srgbClr val="BE5341"/>
                </a:solidFill>
                <a:latin typeface="Century Gothic" panose="020B0502020202020204" pitchFamily="34" charset="0"/>
              </a:rPr>
              <a:t>Conclusions</a:t>
            </a:r>
          </a:p>
        </p:txBody>
      </p:sp>
      <p:sp>
        <p:nvSpPr>
          <p:cNvPr id="29" name="TextBox 28"/>
          <p:cNvSpPr txBox="1"/>
          <p:nvPr/>
        </p:nvSpPr>
        <p:spPr>
          <a:xfrm>
            <a:off x="12822756" y="29994578"/>
            <a:ext cx="5694204" cy="769441"/>
          </a:xfrm>
          <a:prstGeom prst="rect">
            <a:avLst/>
          </a:prstGeom>
          <a:noFill/>
        </p:spPr>
        <p:txBody>
          <a:bodyPr wrap="square" rtlCol="0">
            <a:spAutoFit/>
          </a:bodyPr>
          <a:lstStyle/>
          <a:p>
            <a:r>
              <a:rPr lang="en-US" sz="4400" b="1" dirty="0">
                <a:solidFill>
                  <a:srgbClr val="BE5341"/>
                </a:solidFill>
                <a:latin typeface="Century Gothic" panose="020B0502020202020204" pitchFamily="34" charset="0"/>
              </a:rPr>
              <a:t>Acknowledgements</a:t>
            </a:r>
          </a:p>
        </p:txBody>
      </p:sp>
      <p:sp>
        <p:nvSpPr>
          <p:cNvPr id="30" name="TextBox 29"/>
          <p:cNvSpPr txBox="1"/>
          <p:nvPr/>
        </p:nvSpPr>
        <p:spPr>
          <a:xfrm>
            <a:off x="12822756" y="27013539"/>
            <a:ext cx="5694204" cy="769441"/>
          </a:xfrm>
          <a:prstGeom prst="rect">
            <a:avLst/>
          </a:prstGeom>
          <a:noFill/>
        </p:spPr>
        <p:txBody>
          <a:bodyPr wrap="square" rtlCol="0">
            <a:spAutoFit/>
          </a:bodyPr>
          <a:lstStyle/>
          <a:p>
            <a:r>
              <a:rPr lang="en-US" sz="4400" b="1" dirty="0">
                <a:solidFill>
                  <a:srgbClr val="BE5341"/>
                </a:solidFill>
                <a:latin typeface="Century Gothic" panose="020B0502020202020204" pitchFamily="34" charset="0"/>
              </a:rPr>
              <a:t>Project Partners</a:t>
            </a:r>
          </a:p>
        </p:txBody>
      </p:sp>
      <p:sp>
        <p:nvSpPr>
          <p:cNvPr id="31" name="TextBox 30"/>
          <p:cNvSpPr txBox="1"/>
          <p:nvPr/>
        </p:nvSpPr>
        <p:spPr>
          <a:xfrm>
            <a:off x="843099" y="29994578"/>
            <a:ext cx="4542503" cy="769441"/>
          </a:xfrm>
          <a:prstGeom prst="rect">
            <a:avLst/>
          </a:prstGeom>
          <a:noFill/>
        </p:spPr>
        <p:txBody>
          <a:bodyPr wrap="square" rtlCol="0">
            <a:spAutoFit/>
          </a:bodyPr>
          <a:lstStyle/>
          <a:p>
            <a:r>
              <a:rPr lang="en-US" sz="4400" b="1" dirty="0">
                <a:solidFill>
                  <a:srgbClr val="BE5341"/>
                </a:solidFill>
                <a:latin typeface="Century Gothic" panose="020B0502020202020204" pitchFamily="34" charset="0"/>
              </a:rPr>
              <a:t>Team Members</a:t>
            </a:r>
          </a:p>
        </p:txBody>
      </p:sp>
      <p:sp>
        <p:nvSpPr>
          <p:cNvPr id="34" name="Text Placeholder 16"/>
          <p:cNvSpPr txBox="1">
            <a:spLocks/>
          </p:cNvSpPr>
          <p:nvPr/>
        </p:nvSpPr>
        <p:spPr>
          <a:xfrm>
            <a:off x="3891256" y="33261461"/>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dirty="0">
                <a:solidFill>
                  <a:srgbClr val="595555"/>
                </a:solidFill>
              </a:rPr>
              <a:t>Leslie Araujo</a:t>
            </a:r>
          </a:p>
        </p:txBody>
      </p:sp>
      <p:sp>
        <p:nvSpPr>
          <p:cNvPr id="36" name="Text Placeholder 16"/>
          <p:cNvSpPr txBox="1">
            <a:spLocks/>
          </p:cNvSpPr>
          <p:nvPr/>
        </p:nvSpPr>
        <p:spPr>
          <a:xfrm>
            <a:off x="6983828" y="33261461"/>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dirty="0">
                <a:solidFill>
                  <a:srgbClr val="595555"/>
                </a:solidFill>
              </a:rPr>
              <a:t>Tamara Dunbarr</a:t>
            </a:r>
          </a:p>
        </p:txBody>
      </p:sp>
      <p:sp>
        <p:nvSpPr>
          <p:cNvPr id="38" name="TextBox 37"/>
          <p:cNvSpPr txBox="1"/>
          <p:nvPr/>
        </p:nvSpPr>
        <p:spPr>
          <a:xfrm>
            <a:off x="843099" y="34702977"/>
            <a:ext cx="23614426" cy="862779"/>
          </a:xfrm>
          <a:prstGeom prst="rect">
            <a:avLst/>
          </a:prstGeom>
          <a:noFill/>
        </p:spPr>
        <p:txBody>
          <a:bodyPr wrap="square" rtlCol="0" anchor="ctr">
            <a:noAutofit/>
          </a:bodyPr>
          <a:lstStyle/>
          <a:p>
            <a:r>
              <a:rPr lang="en-US" sz="3800" dirty="0" smtClean="0">
                <a:solidFill>
                  <a:schemeClr val="bg1"/>
                </a:solidFill>
                <a:latin typeface="+mj-lt"/>
              </a:rPr>
              <a:t>Maricopa County Department of Public Health and Arizona </a:t>
            </a:r>
            <a:r>
              <a:rPr lang="en-US" sz="3800" dirty="0">
                <a:solidFill>
                  <a:schemeClr val="bg1"/>
                </a:solidFill>
                <a:latin typeface="+mj-lt"/>
              </a:rPr>
              <a:t>State University – Summer 2016</a:t>
            </a:r>
          </a:p>
        </p:txBody>
      </p:sp>
      <p:grpSp>
        <p:nvGrpSpPr>
          <p:cNvPr id="43" name="Group 42"/>
          <p:cNvGrpSpPr/>
          <p:nvPr/>
        </p:nvGrpSpPr>
        <p:grpSpPr>
          <a:xfrm>
            <a:off x="7368805" y="30976944"/>
            <a:ext cx="2057404" cy="2081788"/>
            <a:chOff x="7368805" y="30976944"/>
            <a:chExt cx="2057404" cy="2081788"/>
          </a:xfrm>
        </p:grpSpPr>
        <p:pic>
          <p:nvPicPr>
            <p:cNvPr id="37" name="Picture 3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68805" y="30976944"/>
              <a:ext cx="2057404" cy="208178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74547" y="31194878"/>
              <a:ext cx="1645920" cy="1645920"/>
            </a:xfrm>
            <a:prstGeom prst="ellipse">
              <a:avLst/>
            </a:prstGeom>
          </p:spPr>
        </p:pic>
      </p:grpSp>
      <p:grpSp>
        <p:nvGrpSpPr>
          <p:cNvPr id="42" name="Group 41"/>
          <p:cNvGrpSpPr/>
          <p:nvPr/>
        </p:nvGrpSpPr>
        <p:grpSpPr>
          <a:xfrm>
            <a:off x="4295097" y="30976944"/>
            <a:ext cx="2057404" cy="2081788"/>
            <a:chOff x="4295097" y="30976944"/>
            <a:chExt cx="2057404" cy="2081788"/>
          </a:xfrm>
        </p:grpSpPr>
        <p:pic>
          <p:nvPicPr>
            <p:cNvPr id="35" name="Picture 3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95097" y="30976944"/>
              <a:ext cx="2057404" cy="2081788"/>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00839" y="31194878"/>
              <a:ext cx="1645920" cy="1645920"/>
            </a:xfrm>
            <a:prstGeom prst="ellipse">
              <a:avLst/>
            </a:prstGeom>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71592" y="18691958"/>
            <a:ext cx="2236983" cy="2161194"/>
          </a:xfrm>
          <a:prstGeom prst="rect">
            <a:avLst/>
          </a:prstGeom>
        </p:spPr>
      </p:pic>
      <p:sp>
        <p:nvSpPr>
          <p:cNvPr id="20" name="TextBox 19"/>
          <p:cNvSpPr txBox="1"/>
          <p:nvPr/>
        </p:nvSpPr>
        <p:spPr>
          <a:xfrm>
            <a:off x="13347289" y="20918798"/>
            <a:ext cx="3352800" cy="523220"/>
          </a:xfrm>
          <a:prstGeom prst="rect">
            <a:avLst/>
          </a:prstGeom>
          <a:noFill/>
        </p:spPr>
        <p:txBody>
          <a:bodyPr wrap="square" rtlCol="0">
            <a:spAutoFit/>
          </a:bodyPr>
          <a:lstStyle/>
          <a:p>
            <a:pPr algn="ctr"/>
            <a:r>
              <a:rPr lang="en-US" sz="2800" dirty="0">
                <a:solidFill>
                  <a:schemeClr val="tx1">
                    <a:lumMod val="75000"/>
                  </a:schemeClr>
                </a:solidFill>
              </a:rPr>
              <a:t>Landsat 5 (1984)</a:t>
            </a:r>
          </a:p>
        </p:txBody>
      </p:sp>
      <p:pic>
        <p:nvPicPr>
          <p:cNvPr id="21" name="Picture 2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7250276" y="19164025"/>
            <a:ext cx="2283835" cy="1719221"/>
          </a:xfrm>
          <a:prstGeom prst="rect">
            <a:avLst/>
          </a:prstGeom>
        </p:spPr>
      </p:pic>
      <p:sp>
        <p:nvSpPr>
          <p:cNvPr id="22" name="TextBox 21"/>
          <p:cNvSpPr txBox="1"/>
          <p:nvPr/>
        </p:nvSpPr>
        <p:spPr>
          <a:xfrm>
            <a:off x="16708380" y="20922213"/>
            <a:ext cx="3247508" cy="523220"/>
          </a:xfrm>
          <a:prstGeom prst="rect">
            <a:avLst/>
          </a:prstGeom>
          <a:noFill/>
        </p:spPr>
        <p:txBody>
          <a:bodyPr wrap="square" rtlCol="0">
            <a:spAutoFit/>
          </a:bodyPr>
          <a:lstStyle/>
          <a:p>
            <a:pPr algn="ctr"/>
            <a:r>
              <a:rPr lang="en-US" sz="2800" dirty="0">
                <a:solidFill>
                  <a:schemeClr val="tx1">
                    <a:lumMod val="75000"/>
                  </a:schemeClr>
                </a:solidFill>
              </a:rPr>
              <a:t>Terra (1999)</a:t>
            </a:r>
          </a:p>
        </p:txBody>
      </p:sp>
      <p:pic>
        <p:nvPicPr>
          <p:cNvPr id="32" name="Picture 3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0069090" y="19211988"/>
            <a:ext cx="2975184" cy="1558666"/>
          </a:xfrm>
          <a:prstGeom prst="rect">
            <a:avLst/>
          </a:prstGeom>
        </p:spPr>
      </p:pic>
      <p:sp>
        <p:nvSpPr>
          <p:cNvPr id="33" name="TextBox 32"/>
          <p:cNvSpPr txBox="1"/>
          <p:nvPr/>
        </p:nvSpPr>
        <p:spPr>
          <a:xfrm>
            <a:off x="19749255" y="20922213"/>
            <a:ext cx="3695700" cy="523220"/>
          </a:xfrm>
          <a:prstGeom prst="rect">
            <a:avLst/>
          </a:prstGeom>
          <a:noFill/>
        </p:spPr>
        <p:txBody>
          <a:bodyPr wrap="square" rtlCol="0">
            <a:spAutoFit/>
          </a:bodyPr>
          <a:lstStyle/>
          <a:p>
            <a:pPr algn="ctr"/>
            <a:r>
              <a:rPr lang="en-US" sz="2800" dirty="0">
                <a:solidFill>
                  <a:schemeClr val="tx1">
                    <a:lumMod val="75000"/>
                  </a:schemeClr>
                </a:solidFill>
              </a:rPr>
              <a:t>Aqua (2002)</a:t>
            </a:r>
          </a:p>
        </p:txBody>
      </p:sp>
      <p:grpSp>
        <p:nvGrpSpPr>
          <p:cNvPr id="14" name="Group 13"/>
          <p:cNvGrpSpPr/>
          <p:nvPr/>
        </p:nvGrpSpPr>
        <p:grpSpPr>
          <a:xfrm>
            <a:off x="1221389" y="30955090"/>
            <a:ext cx="2057404" cy="2081788"/>
            <a:chOff x="1221389" y="30955090"/>
            <a:chExt cx="2057404" cy="2081788"/>
          </a:xfrm>
        </p:grpSpPr>
        <p:pic>
          <p:nvPicPr>
            <p:cNvPr id="19" name="Picture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21389" y="30955090"/>
              <a:ext cx="2057404" cy="2081788"/>
            </a:xfrm>
            <a:prstGeom prst="rect">
              <a:avLst/>
            </a:prstGeom>
          </p:spPr>
        </p:pic>
        <p:pic>
          <p:nvPicPr>
            <p:cNvPr id="39" name="Picture 38"/>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427131" y="31173024"/>
              <a:ext cx="1645920" cy="1645920"/>
            </a:xfrm>
            <a:prstGeom prst="ellipse">
              <a:avLst/>
            </a:prstGeom>
          </p:spPr>
        </p:pic>
      </p:grpSp>
      <p:pic>
        <p:nvPicPr>
          <p:cNvPr id="41" name="Picture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014854" y="9444861"/>
            <a:ext cx="7887668" cy="7772399"/>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0682" y="10241371"/>
            <a:ext cx="2972215" cy="3667018"/>
          </a:xfrm>
          <a:prstGeom prst="rect">
            <a:avLst/>
          </a:prstGeom>
        </p:spPr>
      </p:pic>
      <p:cxnSp>
        <p:nvCxnSpPr>
          <p:cNvPr id="44" name="Straight Arrow Connector 43"/>
          <p:cNvCxnSpPr/>
          <p:nvPr/>
        </p:nvCxnSpPr>
        <p:spPr>
          <a:xfrm>
            <a:off x="3374764" y="12213215"/>
            <a:ext cx="403841" cy="4198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7851335" y="13501504"/>
            <a:ext cx="403841" cy="4198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249924" y="12619102"/>
            <a:ext cx="5148710" cy="1015663"/>
          </a:xfrm>
          <a:prstGeom prst="rect">
            <a:avLst/>
          </a:prstGeom>
          <a:noFill/>
        </p:spPr>
        <p:txBody>
          <a:bodyPr wrap="square" rtlCol="0">
            <a:spAutoFit/>
          </a:bodyPr>
          <a:lstStyle/>
          <a:p>
            <a:r>
              <a:rPr lang="en-US" sz="2000" dirty="0" err="1">
                <a:solidFill>
                  <a:schemeClr val="tx1">
                    <a:lumMod val="75000"/>
                  </a:schemeClr>
                </a:solidFill>
              </a:rPr>
              <a:t>Pm</a:t>
            </a:r>
            <a:r>
              <a:rPr lang="en-US" sz="2000" baseline="-25000" dirty="0" err="1">
                <a:solidFill>
                  <a:schemeClr val="tx1">
                    <a:lumMod val="75000"/>
                  </a:schemeClr>
                </a:solidFill>
              </a:rPr>
              <a:t>ij</a:t>
            </a:r>
            <a:r>
              <a:rPr lang="en-US" sz="2000" dirty="0">
                <a:solidFill>
                  <a:schemeClr val="tx1">
                    <a:lumMod val="75000"/>
                  </a:schemeClr>
                </a:solidFill>
              </a:rPr>
              <a:t> = (</a:t>
            </a:r>
            <a:r>
              <a:rPr lang="el-GR" sz="2000" dirty="0">
                <a:solidFill>
                  <a:schemeClr val="tx1">
                    <a:lumMod val="75000"/>
                  </a:schemeClr>
                </a:solidFill>
              </a:rPr>
              <a:t>α</a:t>
            </a:r>
            <a:r>
              <a:rPr lang="en-US" sz="2000" dirty="0">
                <a:solidFill>
                  <a:schemeClr val="tx1">
                    <a:lumMod val="75000"/>
                  </a:schemeClr>
                </a:solidFill>
              </a:rPr>
              <a:t> + </a:t>
            </a:r>
            <a:r>
              <a:rPr lang="en-US" sz="2000" dirty="0" err="1">
                <a:solidFill>
                  <a:schemeClr val="tx1">
                    <a:lumMod val="75000"/>
                  </a:schemeClr>
                </a:solidFill>
              </a:rPr>
              <a:t>u</a:t>
            </a:r>
            <a:r>
              <a:rPr lang="en-US" sz="2000" baseline="-25000" dirty="0" err="1">
                <a:solidFill>
                  <a:schemeClr val="tx1">
                    <a:lumMod val="75000"/>
                  </a:schemeClr>
                </a:solidFill>
              </a:rPr>
              <a:t>j</a:t>
            </a:r>
            <a:r>
              <a:rPr lang="en-US" sz="2000" dirty="0">
                <a:solidFill>
                  <a:schemeClr val="tx1">
                    <a:lumMod val="75000"/>
                  </a:schemeClr>
                </a:solidFill>
              </a:rPr>
              <a:t>) + (</a:t>
            </a:r>
            <a:r>
              <a:rPr lang="el-GR" sz="2000" dirty="0">
                <a:solidFill>
                  <a:schemeClr val="tx1">
                    <a:lumMod val="75000"/>
                  </a:schemeClr>
                </a:solidFill>
              </a:rPr>
              <a:t>β</a:t>
            </a:r>
            <a:r>
              <a:rPr lang="en-US" sz="2000" baseline="-25000" dirty="0">
                <a:solidFill>
                  <a:schemeClr val="tx1">
                    <a:lumMod val="75000"/>
                  </a:schemeClr>
                </a:solidFill>
              </a:rPr>
              <a:t>1</a:t>
            </a:r>
            <a:r>
              <a:rPr lang="en-US" sz="2000" dirty="0">
                <a:solidFill>
                  <a:schemeClr val="tx1">
                    <a:lumMod val="75000"/>
                  </a:schemeClr>
                </a:solidFill>
              </a:rPr>
              <a:t> + </a:t>
            </a:r>
            <a:r>
              <a:rPr lang="en-US" sz="2000" dirty="0" err="1">
                <a:solidFill>
                  <a:schemeClr val="tx1">
                    <a:lumMod val="75000"/>
                  </a:schemeClr>
                </a:solidFill>
              </a:rPr>
              <a:t>v</a:t>
            </a:r>
            <a:r>
              <a:rPr lang="en-US" sz="2000" baseline="-25000" dirty="0" err="1">
                <a:solidFill>
                  <a:schemeClr val="tx1">
                    <a:lumMod val="75000"/>
                  </a:schemeClr>
                </a:solidFill>
              </a:rPr>
              <a:t>j</a:t>
            </a:r>
            <a:r>
              <a:rPr lang="en-US" sz="2000" dirty="0">
                <a:solidFill>
                  <a:schemeClr val="tx1">
                    <a:lumMod val="75000"/>
                  </a:schemeClr>
                </a:solidFill>
              </a:rPr>
              <a:t>)</a:t>
            </a:r>
            <a:r>
              <a:rPr lang="en-US" sz="2000" dirty="0" err="1">
                <a:solidFill>
                  <a:schemeClr val="tx1">
                    <a:lumMod val="75000"/>
                  </a:schemeClr>
                </a:solidFill>
              </a:rPr>
              <a:t>AOD</a:t>
            </a:r>
            <a:r>
              <a:rPr lang="en-US" sz="2000" baseline="-25000" dirty="0" err="1">
                <a:solidFill>
                  <a:schemeClr val="tx1">
                    <a:lumMod val="75000"/>
                  </a:schemeClr>
                </a:solidFill>
              </a:rPr>
              <a:t>ij</a:t>
            </a:r>
            <a:r>
              <a:rPr lang="en-US" sz="2000" dirty="0">
                <a:solidFill>
                  <a:schemeClr val="tx1">
                    <a:lumMod val="75000"/>
                  </a:schemeClr>
                </a:solidFill>
              </a:rPr>
              <a:t> + (</a:t>
            </a:r>
            <a:r>
              <a:rPr lang="el-GR" sz="2000" dirty="0">
                <a:solidFill>
                  <a:schemeClr val="tx1">
                    <a:lumMod val="75000"/>
                  </a:schemeClr>
                </a:solidFill>
              </a:rPr>
              <a:t>β</a:t>
            </a:r>
            <a:r>
              <a:rPr lang="en-US" sz="2000" baseline="-25000" dirty="0">
                <a:solidFill>
                  <a:schemeClr val="tx1">
                    <a:lumMod val="75000"/>
                  </a:schemeClr>
                </a:solidFill>
              </a:rPr>
              <a:t>2</a:t>
            </a:r>
            <a:r>
              <a:rPr lang="en-US" sz="2000" dirty="0">
                <a:solidFill>
                  <a:schemeClr val="tx1">
                    <a:lumMod val="75000"/>
                  </a:schemeClr>
                </a:solidFill>
              </a:rPr>
              <a:t> + </a:t>
            </a:r>
            <a:r>
              <a:rPr lang="en-US" sz="2000" dirty="0" err="1">
                <a:solidFill>
                  <a:schemeClr val="tx1">
                    <a:lumMod val="75000"/>
                  </a:schemeClr>
                </a:solidFill>
              </a:rPr>
              <a:t>k</a:t>
            </a:r>
            <a:r>
              <a:rPr lang="en-US" sz="2000" baseline="-25000" dirty="0" err="1">
                <a:solidFill>
                  <a:schemeClr val="tx1">
                    <a:lumMod val="75000"/>
                  </a:schemeClr>
                </a:solidFill>
              </a:rPr>
              <a:t>j</a:t>
            </a:r>
            <a:r>
              <a:rPr lang="en-US" sz="2000" dirty="0">
                <a:solidFill>
                  <a:schemeClr val="tx1">
                    <a:lumMod val="75000"/>
                  </a:schemeClr>
                </a:solidFill>
              </a:rPr>
              <a:t>)</a:t>
            </a:r>
            <a:r>
              <a:rPr lang="en-US" sz="2000" dirty="0" err="1">
                <a:solidFill>
                  <a:schemeClr val="tx1">
                    <a:lumMod val="75000"/>
                  </a:schemeClr>
                </a:solidFill>
              </a:rPr>
              <a:t>Temperature</a:t>
            </a:r>
            <a:r>
              <a:rPr lang="en-US" sz="2000" baseline="-25000" dirty="0" err="1">
                <a:solidFill>
                  <a:schemeClr val="tx1">
                    <a:lumMod val="75000"/>
                  </a:schemeClr>
                </a:solidFill>
              </a:rPr>
              <a:t>ij</a:t>
            </a:r>
            <a:r>
              <a:rPr lang="en-US" sz="2000" dirty="0">
                <a:solidFill>
                  <a:schemeClr val="tx1">
                    <a:lumMod val="75000"/>
                  </a:schemeClr>
                </a:solidFill>
              </a:rPr>
              <a:t> + </a:t>
            </a:r>
            <a:r>
              <a:rPr lang="el-GR" sz="2000" dirty="0">
                <a:solidFill>
                  <a:schemeClr val="tx1">
                    <a:lumMod val="75000"/>
                  </a:schemeClr>
                </a:solidFill>
              </a:rPr>
              <a:t>β</a:t>
            </a:r>
            <a:r>
              <a:rPr lang="en-US" sz="2000" baseline="-25000" dirty="0">
                <a:solidFill>
                  <a:schemeClr val="tx1">
                    <a:lumMod val="75000"/>
                  </a:schemeClr>
                </a:solidFill>
              </a:rPr>
              <a:t>3</a:t>
            </a:r>
            <a:r>
              <a:rPr lang="en-US" sz="2000" dirty="0">
                <a:solidFill>
                  <a:schemeClr val="tx1">
                    <a:lumMod val="75000"/>
                  </a:schemeClr>
                </a:solidFill>
              </a:rPr>
              <a:t>Elevation</a:t>
            </a:r>
            <a:r>
              <a:rPr lang="en-US" sz="2000" baseline="-25000" dirty="0">
                <a:solidFill>
                  <a:schemeClr val="tx1">
                    <a:lumMod val="75000"/>
                  </a:schemeClr>
                </a:solidFill>
              </a:rPr>
              <a:t>i</a:t>
            </a:r>
            <a:r>
              <a:rPr lang="en-US" sz="2000" dirty="0">
                <a:solidFill>
                  <a:schemeClr val="tx1">
                    <a:lumMod val="75000"/>
                  </a:schemeClr>
                </a:solidFill>
              </a:rPr>
              <a:t> + </a:t>
            </a:r>
            <a:r>
              <a:rPr lang="el-GR" sz="2000" dirty="0">
                <a:solidFill>
                  <a:schemeClr val="tx1">
                    <a:lumMod val="75000"/>
                  </a:schemeClr>
                </a:solidFill>
              </a:rPr>
              <a:t>β</a:t>
            </a:r>
            <a:r>
              <a:rPr lang="en-US" sz="2000" baseline="-25000" dirty="0">
                <a:solidFill>
                  <a:schemeClr val="tx1">
                    <a:lumMod val="75000"/>
                  </a:schemeClr>
                </a:solidFill>
              </a:rPr>
              <a:t>4</a:t>
            </a:r>
            <a:r>
              <a:rPr lang="en-US" sz="2000" dirty="0">
                <a:solidFill>
                  <a:schemeClr val="tx1">
                    <a:lumMod val="75000"/>
                  </a:schemeClr>
                </a:solidFill>
              </a:rPr>
              <a:t>Major </a:t>
            </a:r>
            <a:r>
              <a:rPr lang="en-US" sz="2000" dirty="0" err="1">
                <a:solidFill>
                  <a:schemeClr val="tx1">
                    <a:lumMod val="75000"/>
                  </a:schemeClr>
                </a:solidFill>
              </a:rPr>
              <a:t>Roads</a:t>
            </a:r>
            <a:r>
              <a:rPr lang="en-US" sz="2000" baseline="-25000" dirty="0" err="1">
                <a:solidFill>
                  <a:schemeClr val="tx1">
                    <a:lumMod val="75000"/>
                  </a:schemeClr>
                </a:solidFill>
              </a:rPr>
              <a:t>i</a:t>
            </a:r>
            <a:r>
              <a:rPr lang="en-US" sz="2000" dirty="0">
                <a:solidFill>
                  <a:schemeClr val="tx1">
                    <a:lumMod val="75000"/>
                  </a:schemeClr>
                </a:solidFill>
              </a:rPr>
              <a:t> + </a:t>
            </a:r>
            <a:r>
              <a:rPr lang="el-GR" sz="2000" dirty="0">
                <a:solidFill>
                  <a:schemeClr val="tx1">
                    <a:lumMod val="75000"/>
                  </a:schemeClr>
                </a:solidFill>
              </a:rPr>
              <a:t>β</a:t>
            </a:r>
            <a:r>
              <a:rPr lang="en-US" sz="2000" baseline="-25000" dirty="0">
                <a:solidFill>
                  <a:schemeClr val="tx1">
                    <a:lumMod val="75000"/>
                  </a:schemeClr>
                </a:solidFill>
              </a:rPr>
              <a:t>5</a:t>
            </a:r>
            <a:r>
              <a:rPr lang="en-US" sz="2000" dirty="0">
                <a:solidFill>
                  <a:schemeClr val="tx1">
                    <a:lumMod val="75000"/>
                  </a:schemeClr>
                </a:solidFill>
              </a:rPr>
              <a:t>OpenSpace</a:t>
            </a:r>
            <a:r>
              <a:rPr lang="en-US" sz="2000" baseline="-25000" dirty="0">
                <a:solidFill>
                  <a:schemeClr val="tx1">
                    <a:lumMod val="75000"/>
                  </a:schemeClr>
                </a:solidFill>
              </a:rPr>
              <a:t>i</a:t>
            </a:r>
            <a:r>
              <a:rPr lang="en-US" sz="2000" dirty="0">
                <a:solidFill>
                  <a:schemeClr val="tx1">
                    <a:lumMod val="75000"/>
                  </a:schemeClr>
                </a:solidFill>
              </a:rPr>
              <a:t> + </a:t>
            </a:r>
            <a:r>
              <a:rPr lang="el-GR" sz="2000" dirty="0">
                <a:solidFill>
                  <a:schemeClr val="tx1">
                    <a:lumMod val="75000"/>
                  </a:schemeClr>
                </a:solidFill>
              </a:rPr>
              <a:t>ε</a:t>
            </a:r>
            <a:r>
              <a:rPr lang="en-US" sz="2000" baseline="-25000" dirty="0" err="1">
                <a:solidFill>
                  <a:schemeClr val="tx1">
                    <a:lumMod val="75000"/>
                  </a:schemeClr>
                </a:solidFill>
              </a:rPr>
              <a:t>ij</a:t>
            </a:r>
            <a:r>
              <a:rPr lang="en-US" sz="2000" dirty="0">
                <a:solidFill>
                  <a:schemeClr val="tx1">
                    <a:lumMod val="75000"/>
                  </a:schemeClr>
                </a:solidFill>
              </a:rPr>
              <a:t>(</a:t>
            </a:r>
            <a:r>
              <a:rPr lang="en-US" sz="2000" dirty="0" err="1">
                <a:solidFill>
                  <a:schemeClr val="tx1">
                    <a:lumMod val="75000"/>
                  </a:schemeClr>
                </a:solidFill>
              </a:rPr>
              <a:t>u</a:t>
            </a:r>
            <a:r>
              <a:rPr lang="en-US" sz="2000" baseline="-25000" dirty="0" err="1">
                <a:solidFill>
                  <a:schemeClr val="tx1">
                    <a:lumMod val="75000"/>
                  </a:schemeClr>
                </a:solidFill>
              </a:rPr>
              <a:t>j</a:t>
            </a:r>
            <a:r>
              <a:rPr lang="en-US" sz="2000" dirty="0" err="1">
                <a:solidFill>
                  <a:schemeClr val="tx1">
                    <a:lumMod val="75000"/>
                  </a:schemeClr>
                </a:solidFill>
              </a:rPr>
              <a:t>v</a:t>
            </a:r>
            <a:r>
              <a:rPr lang="en-US" sz="2000" baseline="-25000" dirty="0" err="1">
                <a:solidFill>
                  <a:schemeClr val="tx1">
                    <a:lumMod val="75000"/>
                  </a:schemeClr>
                </a:solidFill>
              </a:rPr>
              <a:t>j</a:t>
            </a:r>
            <a:r>
              <a:rPr lang="en-US" sz="2000" dirty="0" err="1">
                <a:solidFill>
                  <a:schemeClr val="tx1">
                    <a:lumMod val="75000"/>
                  </a:schemeClr>
                </a:solidFill>
              </a:rPr>
              <a:t>k</a:t>
            </a:r>
            <a:r>
              <a:rPr lang="en-US" sz="2000" baseline="-25000" dirty="0" err="1">
                <a:solidFill>
                  <a:schemeClr val="tx1">
                    <a:lumMod val="75000"/>
                  </a:schemeClr>
                </a:solidFill>
              </a:rPr>
              <a:t>j</a:t>
            </a:r>
            <a:r>
              <a:rPr lang="en-US" sz="2000" dirty="0">
                <a:solidFill>
                  <a:schemeClr val="tx1">
                    <a:lumMod val="75000"/>
                  </a:schemeClr>
                </a:solidFill>
              </a:rPr>
              <a:t>)~[(0 0 0), </a:t>
            </a:r>
            <a:r>
              <a:rPr lang="el-GR" sz="2000" dirty="0">
                <a:solidFill>
                  <a:schemeClr val="tx1">
                    <a:lumMod val="75000"/>
                  </a:schemeClr>
                </a:solidFill>
              </a:rPr>
              <a:t>Σ</a:t>
            </a:r>
            <a:r>
              <a:rPr lang="en-US" sz="2000" dirty="0">
                <a:solidFill>
                  <a:schemeClr val="tx1">
                    <a:lumMod val="75000"/>
                  </a:schemeClr>
                </a:solidFill>
              </a:rPr>
              <a:t>]</a:t>
            </a:r>
          </a:p>
        </p:txBody>
      </p:sp>
      <p:sp>
        <p:nvSpPr>
          <p:cNvPr id="46" name="TextBox 45"/>
          <p:cNvSpPr txBox="1"/>
          <p:nvPr/>
        </p:nvSpPr>
        <p:spPr>
          <a:xfrm>
            <a:off x="3826836" y="10397444"/>
            <a:ext cx="2855446" cy="954107"/>
          </a:xfrm>
          <a:prstGeom prst="rect">
            <a:avLst/>
          </a:prstGeom>
          <a:noFill/>
        </p:spPr>
        <p:txBody>
          <a:bodyPr wrap="square" rtlCol="0">
            <a:spAutoFit/>
          </a:bodyPr>
          <a:lstStyle/>
          <a:p>
            <a:r>
              <a:rPr lang="en-US" sz="2800" dirty="0">
                <a:solidFill>
                  <a:schemeClr val="tx1">
                    <a:lumMod val="75000"/>
                  </a:schemeClr>
                </a:solidFill>
              </a:rPr>
              <a:t>One month of                       raster images</a:t>
            </a:r>
          </a:p>
        </p:txBody>
      </p:sp>
      <p:sp>
        <p:nvSpPr>
          <p:cNvPr id="47" name="TextBox 46"/>
          <p:cNvSpPr txBox="1"/>
          <p:nvPr/>
        </p:nvSpPr>
        <p:spPr>
          <a:xfrm>
            <a:off x="2056132" y="10973408"/>
            <a:ext cx="1180775" cy="1015663"/>
          </a:xfrm>
          <a:prstGeom prst="rect">
            <a:avLst/>
          </a:prstGeom>
          <a:noFill/>
        </p:spPr>
        <p:txBody>
          <a:bodyPr wrap="square" rtlCol="0">
            <a:spAutoFit/>
          </a:bodyPr>
          <a:lstStyle/>
          <a:p>
            <a:pPr algn="ctr"/>
            <a:r>
              <a:rPr lang="en-US" sz="2000" dirty="0">
                <a:solidFill>
                  <a:schemeClr val="bg1"/>
                </a:solidFill>
                <a:latin typeface="+mj-lt"/>
              </a:rPr>
              <a:t>Monthly PM</a:t>
            </a:r>
            <a:r>
              <a:rPr lang="en-US" sz="2000" baseline="-25000" dirty="0">
                <a:solidFill>
                  <a:schemeClr val="bg1"/>
                </a:solidFill>
                <a:latin typeface="+mj-lt"/>
              </a:rPr>
              <a:t>10</a:t>
            </a:r>
            <a:r>
              <a:rPr lang="en-US" sz="2000" dirty="0">
                <a:solidFill>
                  <a:schemeClr val="bg1"/>
                </a:solidFill>
                <a:latin typeface="+mj-lt"/>
              </a:rPr>
              <a:t> Surface</a:t>
            </a:r>
          </a:p>
        </p:txBody>
      </p:sp>
      <p:sp>
        <p:nvSpPr>
          <p:cNvPr id="48" name="TextBox 47"/>
          <p:cNvSpPr txBox="1"/>
          <p:nvPr/>
        </p:nvSpPr>
        <p:spPr>
          <a:xfrm>
            <a:off x="3626057" y="13641883"/>
            <a:ext cx="3584145" cy="369332"/>
          </a:xfrm>
          <a:prstGeom prst="rect">
            <a:avLst/>
          </a:prstGeom>
          <a:noFill/>
        </p:spPr>
        <p:txBody>
          <a:bodyPr wrap="square" rtlCol="0">
            <a:spAutoFit/>
          </a:bodyPr>
          <a:lstStyle/>
          <a:p>
            <a:pPr algn="ctr"/>
            <a:r>
              <a:rPr lang="en-US" sz="1800" b="1" dirty="0"/>
              <a:t>Apply PM10 Mixed Model</a:t>
            </a:r>
          </a:p>
        </p:txBody>
      </p:sp>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79928" y="12790054"/>
            <a:ext cx="2495898" cy="3277057"/>
          </a:xfrm>
          <a:prstGeom prst="rect">
            <a:avLst/>
          </a:prstGeom>
        </p:spPr>
      </p:pic>
      <p:sp>
        <p:nvSpPr>
          <p:cNvPr id="50" name="TextBox 49"/>
          <p:cNvSpPr txBox="1"/>
          <p:nvPr/>
        </p:nvSpPr>
        <p:spPr>
          <a:xfrm>
            <a:off x="8854470" y="13503703"/>
            <a:ext cx="1331370" cy="1015663"/>
          </a:xfrm>
          <a:prstGeom prst="rect">
            <a:avLst/>
          </a:prstGeom>
          <a:noFill/>
        </p:spPr>
        <p:txBody>
          <a:bodyPr wrap="square" rtlCol="0">
            <a:spAutoFit/>
          </a:bodyPr>
          <a:lstStyle/>
          <a:p>
            <a:pPr algn="ctr"/>
            <a:r>
              <a:rPr lang="en-US" sz="2000" dirty="0">
                <a:solidFill>
                  <a:schemeClr val="bg1"/>
                </a:solidFill>
                <a:latin typeface="+mj-lt"/>
              </a:rPr>
              <a:t>Monthly PM</a:t>
            </a:r>
            <a:r>
              <a:rPr lang="en-US" sz="2000" baseline="-25000" dirty="0">
                <a:solidFill>
                  <a:schemeClr val="bg1"/>
                </a:solidFill>
                <a:latin typeface="+mj-lt"/>
              </a:rPr>
              <a:t>10</a:t>
            </a:r>
            <a:r>
              <a:rPr lang="en-US" sz="2000" dirty="0">
                <a:solidFill>
                  <a:schemeClr val="bg1"/>
                </a:solidFill>
                <a:latin typeface="+mj-lt"/>
              </a:rPr>
              <a:t> Surface</a:t>
            </a:r>
          </a:p>
        </p:txBody>
      </p:sp>
      <p:sp>
        <p:nvSpPr>
          <p:cNvPr id="51" name="TextBox 50"/>
          <p:cNvSpPr txBox="1"/>
          <p:nvPr/>
        </p:nvSpPr>
        <p:spPr>
          <a:xfrm>
            <a:off x="10141748" y="14582394"/>
            <a:ext cx="1861748" cy="707886"/>
          </a:xfrm>
          <a:prstGeom prst="rect">
            <a:avLst/>
          </a:prstGeom>
          <a:noFill/>
        </p:spPr>
        <p:txBody>
          <a:bodyPr wrap="square" rtlCol="0">
            <a:spAutoFit/>
          </a:bodyPr>
          <a:lstStyle/>
          <a:p>
            <a:r>
              <a:rPr lang="en-US" sz="2000" dirty="0">
                <a:solidFill>
                  <a:schemeClr val="tx1">
                    <a:lumMod val="75000"/>
                  </a:schemeClr>
                </a:solidFill>
              </a:rPr>
              <a:t>x120 Months (10 years)</a:t>
            </a:r>
          </a:p>
        </p:txBody>
      </p:sp>
      <p:sp>
        <p:nvSpPr>
          <p:cNvPr id="52" name="TextBox 51"/>
          <p:cNvSpPr txBox="1"/>
          <p:nvPr/>
        </p:nvSpPr>
        <p:spPr>
          <a:xfrm>
            <a:off x="6854923" y="15590851"/>
            <a:ext cx="2515274" cy="461665"/>
          </a:xfrm>
          <a:prstGeom prst="rect">
            <a:avLst/>
          </a:prstGeom>
          <a:noFill/>
        </p:spPr>
        <p:txBody>
          <a:bodyPr wrap="square" rtlCol="0">
            <a:spAutoFit/>
          </a:bodyPr>
          <a:lstStyle/>
          <a:p>
            <a:r>
              <a:rPr lang="en-US" sz="2400" dirty="0">
                <a:solidFill>
                  <a:schemeClr val="tx1">
                    <a:lumMod val="75000"/>
                  </a:schemeClr>
                </a:solidFill>
              </a:rPr>
              <a:t>PM</a:t>
            </a:r>
            <a:r>
              <a:rPr lang="en-US" sz="2400" baseline="-25000" dirty="0">
                <a:solidFill>
                  <a:schemeClr val="tx1">
                    <a:lumMod val="75000"/>
                  </a:schemeClr>
                </a:solidFill>
              </a:rPr>
              <a:t>10</a:t>
            </a:r>
            <a:r>
              <a:rPr lang="en-US" sz="2400" dirty="0">
                <a:solidFill>
                  <a:schemeClr val="tx1">
                    <a:lumMod val="75000"/>
                  </a:schemeClr>
                </a:solidFill>
              </a:rPr>
              <a:t> Surface Pixel</a:t>
            </a:r>
          </a:p>
        </p:txBody>
      </p:sp>
      <p:sp>
        <p:nvSpPr>
          <p:cNvPr id="53" name="TextBox 52"/>
          <p:cNvSpPr txBox="1"/>
          <p:nvPr/>
        </p:nvSpPr>
        <p:spPr>
          <a:xfrm>
            <a:off x="16264618" y="13847417"/>
            <a:ext cx="1422820" cy="646331"/>
          </a:xfrm>
          <a:prstGeom prst="rect">
            <a:avLst/>
          </a:prstGeom>
          <a:noFill/>
        </p:spPr>
        <p:txBody>
          <a:bodyPr wrap="square" rtlCol="0">
            <a:spAutoFit/>
          </a:bodyPr>
          <a:lstStyle/>
          <a:p>
            <a:pPr algn="ctr"/>
            <a:r>
              <a:rPr lang="en-US" sz="1800" dirty="0"/>
              <a:t>Maricopa County</a:t>
            </a:r>
          </a:p>
        </p:txBody>
      </p:sp>
      <p:sp>
        <p:nvSpPr>
          <p:cNvPr id="54" name="TextBox 53"/>
          <p:cNvSpPr txBox="1"/>
          <p:nvPr/>
        </p:nvSpPr>
        <p:spPr>
          <a:xfrm>
            <a:off x="17959002" y="14830310"/>
            <a:ext cx="1422820" cy="369332"/>
          </a:xfrm>
          <a:prstGeom prst="rect">
            <a:avLst/>
          </a:prstGeom>
          <a:noFill/>
        </p:spPr>
        <p:txBody>
          <a:bodyPr wrap="square" rtlCol="0">
            <a:spAutoFit/>
          </a:bodyPr>
          <a:lstStyle/>
          <a:p>
            <a:pPr algn="ctr"/>
            <a:r>
              <a:rPr lang="en-US" sz="1800" dirty="0"/>
              <a:t>Pinal County</a:t>
            </a:r>
          </a:p>
        </p:txBody>
      </p:sp>
      <p:sp>
        <p:nvSpPr>
          <p:cNvPr id="55" name="TextBox 54"/>
          <p:cNvSpPr txBox="1"/>
          <p:nvPr/>
        </p:nvSpPr>
        <p:spPr>
          <a:xfrm>
            <a:off x="16859473" y="9537421"/>
            <a:ext cx="3065440" cy="707886"/>
          </a:xfrm>
          <a:prstGeom prst="rect">
            <a:avLst/>
          </a:prstGeom>
          <a:noFill/>
        </p:spPr>
        <p:txBody>
          <a:bodyPr wrap="square" rtlCol="0">
            <a:spAutoFit/>
          </a:bodyPr>
          <a:lstStyle/>
          <a:p>
            <a:pPr algn="ctr"/>
            <a:r>
              <a:rPr lang="en-US" sz="4000" dirty="0">
                <a:solidFill>
                  <a:schemeClr val="bg1"/>
                </a:solidFill>
                <a:latin typeface="+mj-lt"/>
              </a:rPr>
              <a:t>Arizona</a:t>
            </a:r>
          </a:p>
        </p:txBody>
      </p:sp>
      <p:sp>
        <p:nvSpPr>
          <p:cNvPr id="56" name="TextBox 55"/>
          <p:cNvSpPr txBox="1"/>
          <p:nvPr/>
        </p:nvSpPr>
        <p:spPr>
          <a:xfrm>
            <a:off x="2597867" y="16742534"/>
            <a:ext cx="1906604" cy="461665"/>
          </a:xfrm>
          <a:prstGeom prst="rect">
            <a:avLst/>
          </a:prstGeom>
          <a:noFill/>
        </p:spPr>
        <p:txBody>
          <a:bodyPr wrap="square" rtlCol="0">
            <a:spAutoFit/>
          </a:bodyPr>
          <a:lstStyle/>
          <a:p>
            <a:pPr algn="r"/>
            <a:r>
              <a:rPr lang="en-US" sz="2400" dirty="0">
                <a:solidFill>
                  <a:schemeClr val="tx1">
                    <a:lumMod val="75000"/>
                  </a:schemeClr>
                </a:solidFill>
              </a:rPr>
              <a:t>January</a:t>
            </a:r>
          </a:p>
        </p:txBody>
      </p:sp>
      <p:sp>
        <p:nvSpPr>
          <p:cNvPr id="58" name="TextBox 57"/>
          <p:cNvSpPr txBox="1"/>
          <p:nvPr/>
        </p:nvSpPr>
        <p:spPr>
          <a:xfrm>
            <a:off x="6377796" y="16742534"/>
            <a:ext cx="1906604" cy="461665"/>
          </a:xfrm>
          <a:prstGeom prst="rect">
            <a:avLst/>
          </a:prstGeom>
          <a:noFill/>
        </p:spPr>
        <p:txBody>
          <a:bodyPr wrap="square" rtlCol="0">
            <a:spAutoFit/>
          </a:bodyPr>
          <a:lstStyle/>
          <a:p>
            <a:pPr algn="r"/>
            <a:r>
              <a:rPr lang="en-US" sz="2400" dirty="0">
                <a:solidFill>
                  <a:schemeClr val="tx1">
                    <a:lumMod val="75000"/>
                  </a:schemeClr>
                </a:solidFill>
              </a:rPr>
              <a:t>February</a:t>
            </a:r>
          </a:p>
        </p:txBody>
      </p:sp>
      <p:sp>
        <p:nvSpPr>
          <p:cNvPr id="59" name="TextBox 58"/>
          <p:cNvSpPr txBox="1"/>
          <p:nvPr/>
        </p:nvSpPr>
        <p:spPr>
          <a:xfrm>
            <a:off x="10157725" y="16742534"/>
            <a:ext cx="1906604" cy="461665"/>
          </a:xfrm>
          <a:prstGeom prst="rect">
            <a:avLst/>
          </a:prstGeom>
          <a:noFill/>
        </p:spPr>
        <p:txBody>
          <a:bodyPr wrap="square" rtlCol="0">
            <a:spAutoFit/>
          </a:bodyPr>
          <a:lstStyle/>
          <a:p>
            <a:pPr algn="r"/>
            <a:r>
              <a:rPr lang="en-US" sz="2400" dirty="0">
                <a:solidFill>
                  <a:schemeClr val="tx1">
                    <a:lumMod val="75000"/>
                  </a:schemeClr>
                </a:solidFill>
              </a:rPr>
              <a:t>March</a:t>
            </a:r>
          </a:p>
        </p:txBody>
      </p:sp>
      <p:sp>
        <p:nvSpPr>
          <p:cNvPr id="60" name="TextBox 59"/>
          <p:cNvSpPr txBox="1"/>
          <p:nvPr/>
        </p:nvSpPr>
        <p:spPr>
          <a:xfrm>
            <a:off x="2597867" y="19596532"/>
            <a:ext cx="1906604" cy="461665"/>
          </a:xfrm>
          <a:prstGeom prst="rect">
            <a:avLst/>
          </a:prstGeom>
          <a:noFill/>
        </p:spPr>
        <p:txBody>
          <a:bodyPr wrap="square" rtlCol="0">
            <a:spAutoFit/>
          </a:bodyPr>
          <a:lstStyle/>
          <a:p>
            <a:pPr algn="r"/>
            <a:r>
              <a:rPr lang="en-US" sz="2400" dirty="0">
                <a:solidFill>
                  <a:schemeClr val="tx1">
                    <a:lumMod val="75000"/>
                  </a:schemeClr>
                </a:solidFill>
              </a:rPr>
              <a:t>April</a:t>
            </a:r>
          </a:p>
        </p:txBody>
      </p:sp>
      <p:sp>
        <p:nvSpPr>
          <p:cNvPr id="61" name="TextBox 60"/>
          <p:cNvSpPr txBox="1"/>
          <p:nvPr/>
        </p:nvSpPr>
        <p:spPr>
          <a:xfrm>
            <a:off x="6377796" y="19593169"/>
            <a:ext cx="1906604" cy="461665"/>
          </a:xfrm>
          <a:prstGeom prst="rect">
            <a:avLst/>
          </a:prstGeom>
          <a:noFill/>
        </p:spPr>
        <p:txBody>
          <a:bodyPr wrap="square" rtlCol="0">
            <a:spAutoFit/>
          </a:bodyPr>
          <a:lstStyle/>
          <a:p>
            <a:pPr algn="r"/>
            <a:r>
              <a:rPr lang="en-US" sz="2400" dirty="0">
                <a:solidFill>
                  <a:schemeClr val="tx1">
                    <a:lumMod val="75000"/>
                  </a:schemeClr>
                </a:solidFill>
              </a:rPr>
              <a:t>May</a:t>
            </a:r>
          </a:p>
        </p:txBody>
      </p:sp>
      <p:sp>
        <p:nvSpPr>
          <p:cNvPr id="62" name="TextBox 61"/>
          <p:cNvSpPr txBox="1"/>
          <p:nvPr/>
        </p:nvSpPr>
        <p:spPr>
          <a:xfrm>
            <a:off x="10157725" y="19594991"/>
            <a:ext cx="1906604" cy="461665"/>
          </a:xfrm>
          <a:prstGeom prst="rect">
            <a:avLst/>
          </a:prstGeom>
          <a:noFill/>
        </p:spPr>
        <p:txBody>
          <a:bodyPr wrap="square" rtlCol="0">
            <a:spAutoFit/>
          </a:bodyPr>
          <a:lstStyle/>
          <a:p>
            <a:pPr algn="r"/>
            <a:r>
              <a:rPr lang="en-US" sz="2400" dirty="0">
                <a:solidFill>
                  <a:schemeClr val="tx1">
                    <a:lumMod val="75000"/>
                  </a:schemeClr>
                </a:solidFill>
              </a:rPr>
              <a:t>June</a:t>
            </a:r>
          </a:p>
        </p:txBody>
      </p:sp>
      <p:sp>
        <p:nvSpPr>
          <p:cNvPr id="63" name="TextBox 62"/>
          <p:cNvSpPr txBox="1"/>
          <p:nvPr/>
        </p:nvSpPr>
        <p:spPr>
          <a:xfrm>
            <a:off x="10157725" y="22564785"/>
            <a:ext cx="1906604" cy="461665"/>
          </a:xfrm>
          <a:prstGeom prst="rect">
            <a:avLst/>
          </a:prstGeom>
          <a:noFill/>
        </p:spPr>
        <p:txBody>
          <a:bodyPr wrap="square" rtlCol="0">
            <a:spAutoFit/>
          </a:bodyPr>
          <a:lstStyle/>
          <a:p>
            <a:pPr algn="r"/>
            <a:r>
              <a:rPr lang="en-US" sz="2400" dirty="0">
                <a:solidFill>
                  <a:schemeClr val="tx1">
                    <a:lumMod val="75000"/>
                  </a:schemeClr>
                </a:solidFill>
              </a:rPr>
              <a:t>September</a:t>
            </a:r>
          </a:p>
        </p:txBody>
      </p:sp>
      <p:sp>
        <p:nvSpPr>
          <p:cNvPr id="64" name="TextBox 63"/>
          <p:cNvSpPr txBox="1"/>
          <p:nvPr/>
        </p:nvSpPr>
        <p:spPr>
          <a:xfrm>
            <a:off x="6377796" y="22565332"/>
            <a:ext cx="1906604" cy="461665"/>
          </a:xfrm>
          <a:prstGeom prst="rect">
            <a:avLst/>
          </a:prstGeom>
          <a:noFill/>
        </p:spPr>
        <p:txBody>
          <a:bodyPr wrap="square" rtlCol="0">
            <a:spAutoFit/>
          </a:bodyPr>
          <a:lstStyle/>
          <a:p>
            <a:pPr algn="r"/>
            <a:r>
              <a:rPr lang="en-US" sz="2400" dirty="0">
                <a:solidFill>
                  <a:schemeClr val="tx1">
                    <a:lumMod val="75000"/>
                  </a:schemeClr>
                </a:solidFill>
              </a:rPr>
              <a:t>August</a:t>
            </a:r>
          </a:p>
        </p:txBody>
      </p:sp>
      <p:sp>
        <p:nvSpPr>
          <p:cNvPr id="65" name="TextBox 64"/>
          <p:cNvSpPr txBox="1"/>
          <p:nvPr/>
        </p:nvSpPr>
        <p:spPr>
          <a:xfrm>
            <a:off x="2593431" y="25452639"/>
            <a:ext cx="1906604" cy="461665"/>
          </a:xfrm>
          <a:prstGeom prst="rect">
            <a:avLst/>
          </a:prstGeom>
          <a:noFill/>
        </p:spPr>
        <p:txBody>
          <a:bodyPr wrap="square" rtlCol="0">
            <a:spAutoFit/>
          </a:bodyPr>
          <a:lstStyle/>
          <a:p>
            <a:pPr algn="r"/>
            <a:r>
              <a:rPr lang="en-US" sz="2400" dirty="0">
                <a:solidFill>
                  <a:schemeClr val="tx1">
                    <a:lumMod val="75000"/>
                  </a:schemeClr>
                </a:solidFill>
              </a:rPr>
              <a:t>October</a:t>
            </a:r>
          </a:p>
        </p:txBody>
      </p:sp>
      <p:sp>
        <p:nvSpPr>
          <p:cNvPr id="66" name="TextBox 65"/>
          <p:cNvSpPr txBox="1"/>
          <p:nvPr/>
        </p:nvSpPr>
        <p:spPr>
          <a:xfrm>
            <a:off x="10300140" y="25452639"/>
            <a:ext cx="1906604" cy="461665"/>
          </a:xfrm>
          <a:prstGeom prst="rect">
            <a:avLst/>
          </a:prstGeom>
          <a:noFill/>
        </p:spPr>
        <p:txBody>
          <a:bodyPr wrap="square" rtlCol="0">
            <a:spAutoFit/>
          </a:bodyPr>
          <a:lstStyle/>
          <a:p>
            <a:pPr algn="r"/>
            <a:r>
              <a:rPr lang="en-US" sz="2400" dirty="0">
                <a:solidFill>
                  <a:schemeClr val="tx1">
                    <a:lumMod val="75000"/>
                  </a:schemeClr>
                </a:solidFill>
              </a:rPr>
              <a:t>December</a:t>
            </a:r>
          </a:p>
        </p:txBody>
      </p:sp>
      <p:sp>
        <p:nvSpPr>
          <p:cNvPr id="67" name="TextBox 66"/>
          <p:cNvSpPr txBox="1"/>
          <p:nvPr/>
        </p:nvSpPr>
        <p:spPr>
          <a:xfrm>
            <a:off x="6377796" y="25452639"/>
            <a:ext cx="1906604" cy="461665"/>
          </a:xfrm>
          <a:prstGeom prst="rect">
            <a:avLst/>
          </a:prstGeom>
          <a:noFill/>
        </p:spPr>
        <p:txBody>
          <a:bodyPr wrap="square" rtlCol="0">
            <a:spAutoFit/>
          </a:bodyPr>
          <a:lstStyle/>
          <a:p>
            <a:pPr algn="r"/>
            <a:r>
              <a:rPr lang="en-US" sz="2400" dirty="0">
                <a:solidFill>
                  <a:schemeClr val="tx1">
                    <a:lumMod val="75000"/>
                  </a:schemeClr>
                </a:solidFill>
              </a:rPr>
              <a:t>November</a:t>
            </a:r>
          </a:p>
        </p:txBody>
      </p:sp>
      <p:sp>
        <p:nvSpPr>
          <p:cNvPr id="68" name="TextBox 67"/>
          <p:cNvSpPr txBox="1"/>
          <p:nvPr/>
        </p:nvSpPr>
        <p:spPr>
          <a:xfrm>
            <a:off x="2597867" y="22564830"/>
            <a:ext cx="1906604" cy="461665"/>
          </a:xfrm>
          <a:prstGeom prst="rect">
            <a:avLst/>
          </a:prstGeom>
          <a:noFill/>
        </p:spPr>
        <p:txBody>
          <a:bodyPr wrap="square" rtlCol="0">
            <a:spAutoFit/>
          </a:bodyPr>
          <a:lstStyle/>
          <a:p>
            <a:pPr algn="r"/>
            <a:r>
              <a:rPr lang="en-US" sz="2400" dirty="0">
                <a:solidFill>
                  <a:schemeClr val="tx1">
                    <a:lumMod val="75000"/>
                  </a:schemeClr>
                </a:solidFill>
              </a:rPr>
              <a:t>July</a:t>
            </a:r>
          </a:p>
        </p:txBody>
      </p:sp>
      <p:cxnSp>
        <p:nvCxnSpPr>
          <p:cNvPr id="13" name="Straight Connector 12"/>
          <p:cNvCxnSpPr/>
          <p:nvPr/>
        </p:nvCxnSpPr>
        <p:spPr>
          <a:xfrm>
            <a:off x="944317" y="22445561"/>
            <a:ext cx="11247120" cy="0"/>
          </a:xfrm>
          <a:prstGeom prst="line">
            <a:avLst/>
          </a:prstGeom>
          <a:ln w="22225">
            <a:solidFill>
              <a:schemeClr val="tx1">
                <a:lumMod val="40000"/>
                <a:lumOff val="60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02536572"/>
      </p:ext>
    </p:extLst>
  </p:cSld>
  <p:clrMapOvr>
    <a:masterClrMapping/>
  </p:clrMapOvr>
</p:sld>
</file>

<file path=ppt/theme/theme1.xml><?xml version="1.0" encoding="utf-8"?>
<a:theme xmlns:a="http://schemas.openxmlformats.org/drawingml/2006/main" name="Office Theme">
  <a:themeElements>
    <a:clrScheme name="DEVELOPv2 15">
      <a:dk1>
        <a:srgbClr val="767171"/>
      </a:dk1>
      <a:lt1>
        <a:srgbClr val="FFFFFF"/>
      </a:lt1>
      <a:dk2>
        <a:srgbClr val="767171"/>
      </a:dk2>
      <a:lt2>
        <a:srgbClr val="FFFFFF"/>
      </a:lt2>
      <a:accent1>
        <a:srgbClr val="2A5F7F"/>
      </a:accent1>
      <a:accent2>
        <a:srgbClr val="5D6A98"/>
      </a:accent2>
      <a:accent3>
        <a:srgbClr val="8577B7"/>
      </a:accent3>
      <a:accent4>
        <a:srgbClr val="E6CD61"/>
      </a:accent4>
      <a:accent5>
        <a:srgbClr val="D5A949"/>
      </a:accent5>
      <a:accent6>
        <a:srgbClr val="C78837"/>
      </a:accent6>
      <a:hlink>
        <a:srgbClr val="2A5F7F"/>
      </a:hlink>
      <a:folHlink>
        <a:srgbClr val="2A5F7F"/>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2811</TotalTime>
  <Words>477</Words>
  <Application>Microsoft Office PowerPoint</Application>
  <PresentationFormat>Custom</PresentationFormat>
  <Paragraphs>57</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Century Gothic</vt:lpstr>
      <vt:lpstr>Garamond</vt:lpstr>
      <vt:lpstr>Questrial</vt:lpstr>
      <vt:lpstr>Webdings</vt:lpstr>
      <vt:lpstr>Wingdings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Kelley, Carrie L. (LARC-E3)[SSAI DEVELOP]</cp:lastModifiedBy>
  <cp:revision>184</cp:revision>
  <dcterms:created xsi:type="dcterms:W3CDTF">2015-06-02T14:58:58Z</dcterms:created>
  <dcterms:modified xsi:type="dcterms:W3CDTF">2016-08-04T15:55:37Z</dcterms:modified>
</cp:coreProperties>
</file>