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5" r:id="rId2"/>
    <p:sldId id="278" r:id="rId3"/>
    <p:sldId id="279" r:id="rId4"/>
    <p:sldId id="280" r:id="rId5"/>
    <p:sldId id="281" r:id="rId6"/>
    <p:sldId id="285" r:id="rId7"/>
    <p:sldId id="286" r:id="rId8"/>
    <p:sldId id="287" r:id="rId9"/>
    <p:sldId id="288"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zniak, Daniel A. (LARC-E3)[SSAI DEVELOP]" initials="WDA(D" lastIdx="3" clrIdx="0">
    <p:extLst>
      <p:ext uri="{19B8F6BF-5375-455C-9EA6-DF929625EA0E}">
        <p15:presenceInfo xmlns:p15="http://schemas.microsoft.com/office/powerpoint/2012/main" userId="S-1-5-21-330711430-3775241029-4075259233-653906" providerId="AD"/>
      </p:ext>
    </p:extLst>
  </p:cmAuthor>
  <p:cmAuthor id="2" name="Adams, Emily C. (LARC-E3)[SSAI DEVELOP]" initials="AEC(D" lastIdx="3" clrIdx="1">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0875" autoAdjust="0"/>
  </p:normalViewPr>
  <p:slideViewPr>
    <p:cSldViewPr snapToGrid="0">
      <p:cViewPr varScale="1">
        <p:scale>
          <a:sx n="71" d="100"/>
          <a:sy n="71" d="100"/>
        </p:scale>
        <p:origin x="1890" y="6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7-20T11:29:43.580" idx="2">
    <p:pos x="10" y="10"/>
    <p:text>I have a general concern that some slides have more information to cover than others, which with a 30 second auto flip could end up causing problems. Maybe try to colsolidate slides with less info and seperate slides with more to balance them out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07-20T11:30:55.843" idx="3">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17T10:08:30.658" idx="2">
    <p:pos x="5760" y="0"/>
    <p:text>Did you mean to credit this image, or is the image credit field at the bottom of the page superfluous?</p:text>
    <p:extLst>
      <p:ext uri="{C676402C-5697-4E1C-873F-D02D1690AC5C}">
        <p15:threadingInfo xmlns:p15="http://schemas.microsoft.com/office/powerpoint/2012/main" timeZoneBias="240"/>
      </p:ext>
    </p:extLst>
  </p:cm>
  <p:cm authorId="1" dt="2015-07-17T10:14:21.357" idx="3">
    <p:pos x="1809" y="3272"/>
    <p:text>In the previous slide you say high NDPI is the result of human influence.  Is it different, here?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7-20T11:28:38.004" idx="1">
    <p:pos x="10" y="10"/>
    <p:text>I'm assuming there is an image missing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7/20/2015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dirty="0"/>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dirty="0"/>
          </a:p>
        </p:txBody>
      </p:sp>
    </p:spTree>
    <p:extLst>
      <p:ext uri="{BB962C8B-B14F-4D97-AF65-F5344CB8AC3E}">
        <p14:creationId xmlns:p14="http://schemas.microsoft.com/office/powerpoint/2010/main" val="397471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Albemarle-Pamlico</a:t>
            </a:r>
            <a:r>
              <a:rPr lang="en-US" baseline="0" dirty="0" smtClean="0"/>
              <a:t> Watershed:</a:t>
            </a:r>
          </a:p>
          <a:p>
            <a:pPr marL="171450" indent="-171450">
              <a:buFont typeface="Arial" panose="020B0604020202020204" pitchFamily="34" charset="0"/>
              <a:buChar char="•"/>
            </a:pPr>
            <a:r>
              <a:rPr lang="en-US" baseline="0" dirty="0" smtClean="0"/>
              <a:t>Second largest estuary system in the United States</a:t>
            </a:r>
          </a:p>
          <a:p>
            <a:pPr marL="171450" indent="-171450">
              <a:buFont typeface="Arial" panose="020B0604020202020204" pitchFamily="34" charset="0"/>
              <a:buChar char="•"/>
            </a:pPr>
            <a:r>
              <a:rPr lang="en-US" baseline="0" dirty="0" smtClean="0">
                <a:sym typeface="Wingdings" panose="05000000000000000000" pitchFamily="2" charset="2"/>
              </a:rPr>
              <a:t>Water from 43 North Carolina and 38 Virginia counties drains into the A-P watershed</a:t>
            </a:r>
          </a:p>
          <a:p>
            <a:pPr marL="171450" indent="-171450">
              <a:buFont typeface="Arial" panose="020B0604020202020204" pitchFamily="34" charset="0"/>
              <a:buChar char="•"/>
            </a:pPr>
            <a:r>
              <a:rPr lang="en-US" baseline="0" dirty="0" smtClean="0">
                <a:sym typeface="Wingdings" panose="05000000000000000000" pitchFamily="2" charset="2"/>
              </a:rPr>
              <a:t>There are 6 major river basins that drain water from these counties into the A-P watershed  Chowan, Roanoke, Tar-Pamlico, Neuse, Pasquotank, and White Oak</a:t>
            </a:r>
          </a:p>
          <a:p>
            <a:pPr marL="171450" indent="-171450">
              <a:buFont typeface="Arial" panose="020B0604020202020204" pitchFamily="34" charset="0"/>
              <a:buChar char="•"/>
            </a:pPr>
            <a:r>
              <a:rPr lang="en-US" baseline="0" dirty="0" smtClean="0">
                <a:sym typeface="Wingdings" panose="05000000000000000000" pitchFamily="2" charset="2"/>
              </a:rPr>
              <a:t>Drainage from the NC/VA counties and the major river basins all end up in one of the 8 major sounds in this region  Albemarle, Pamlico, Back, Bogue, Core, Croatan, Currituck, and Roanoke</a:t>
            </a:r>
          </a:p>
          <a:p>
            <a:pPr marL="0" indent="0">
              <a:buFont typeface="Arial" panose="020B0604020202020204" pitchFamily="34" charset="0"/>
              <a:buNone/>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National Estuary Program (NEP):</a:t>
            </a:r>
          </a:p>
          <a:p>
            <a:pPr marL="171450" indent="-171450">
              <a:buFont typeface="Arial" panose="020B0604020202020204" pitchFamily="34" charset="0"/>
              <a:buChar char="•"/>
            </a:pPr>
            <a:r>
              <a:rPr lang="en-US" baseline="0" dirty="0" smtClean="0">
                <a:sym typeface="Wingdings" panose="05000000000000000000" pitchFamily="2" charset="2"/>
              </a:rPr>
              <a:t> Deemed an “estuary of national significance” in 1987 among the first 28 National Estuary Programs (NEP) established by the U.S. Environmental Protection Agency (EPA) through amendments of the federal Clean Water Act (CWA).</a:t>
            </a:r>
          </a:p>
          <a:p>
            <a:pPr marL="171450" indent="-171450">
              <a:buFont typeface="Arial" panose="020B0604020202020204" pitchFamily="34" charset="0"/>
              <a:buChar char="•"/>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Study Period:</a:t>
            </a:r>
          </a:p>
          <a:p>
            <a:pPr marL="171450" indent="-171450">
              <a:buFont typeface="Arial" panose="020B0604020202020204" pitchFamily="34" charset="0"/>
              <a:buChar char="•"/>
            </a:pPr>
            <a:r>
              <a:rPr lang="en-US" baseline="0" dirty="0" smtClean="0">
                <a:sym typeface="Wingdings" panose="05000000000000000000" pitchFamily="2" charset="2"/>
              </a:rPr>
              <a:t>2000-2015  We decided on this period simply because of time constraint.</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dirty="0"/>
          </a:p>
        </p:txBody>
      </p:sp>
    </p:spTree>
    <p:extLst>
      <p:ext uri="{BB962C8B-B14F-4D97-AF65-F5344CB8AC3E}">
        <p14:creationId xmlns:p14="http://schemas.microsoft.com/office/powerpoint/2010/main" val="325025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a:t>
            </a:r>
            <a:r>
              <a:rPr lang="en-US" baseline="0" dirty="0" smtClean="0"/>
              <a:t> degradation is a major concern because of all the services these ecosystems provide not only for the general health of the wetland ecosystem itself but other surrounding ecosystems, and also for the economic services provided for humans.</a:t>
            </a:r>
          </a:p>
          <a:p>
            <a:endParaRPr lang="en-US" baseline="0" dirty="0" smtClean="0"/>
          </a:p>
          <a:p>
            <a:r>
              <a:rPr lang="en-US" baseline="0" dirty="0" smtClean="0"/>
              <a:t>Local ecosystems:</a:t>
            </a:r>
          </a:p>
          <a:p>
            <a:pPr marL="171450" indent="-171450">
              <a:buFont typeface="Arial" panose="020B0604020202020204" pitchFamily="34" charset="0"/>
              <a:buChar char="•"/>
            </a:pPr>
            <a:r>
              <a:rPr lang="en-US" baseline="0" dirty="0" smtClean="0"/>
              <a:t>Wetlands are good at filtering excess nutrient and toxic heavy metals</a:t>
            </a:r>
          </a:p>
          <a:p>
            <a:pPr marL="171450" indent="-171450">
              <a:buFont typeface="Arial" panose="020B0604020202020204" pitchFamily="34" charset="0"/>
              <a:buChar char="•"/>
            </a:pPr>
            <a:r>
              <a:rPr lang="en-US" baseline="0" dirty="0" smtClean="0"/>
              <a:t>Wetlands provide nursery for many juvenile fish species</a:t>
            </a:r>
          </a:p>
          <a:p>
            <a:pPr marL="171450" indent="-171450">
              <a:buFont typeface="Arial" panose="020B0604020202020204" pitchFamily="34" charset="0"/>
              <a:buChar char="•"/>
            </a:pPr>
            <a:r>
              <a:rPr lang="en-US" baseline="0" dirty="0" smtClean="0"/>
              <a:t>Wetlands have high primary productivity and effectively sequester CO</a:t>
            </a:r>
            <a:r>
              <a:rPr lang="en-US" baseline="-25000" dirty="0" smtClean="0"/>
              <a:t>2</a:t>
            </a:r>
            <a:r>
              <a:rPr lang="en-US" baseline="0" dirty="0" smtClean="0"/>
              <a:t> in the form of plant biomass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Local and regional economies:</a:t>
            </a:r>
          </a:p>
          <a:p>
            <a:pPr marL="171450" indent="-171450">
              <a:buFont typeface="Arial" panose="020B0604020202020204" pitchFamily="34" charset="0"/>
              <a:buChar char="•"/>
            </a:pPr>
            <a:r>
              <a:rPr lang="en-US" baseline="0" dirty="0" smtClean="0"/>
              <a:t>Because many juvenile fish species rely on wetlands for nursery the local fishing industry success is dependent on healthy wetlands to nurse juvenile fish species and sustain adult fish populations</a:t>
            </a:r>
          </a:p>
          <a:p>
            <a:pPr marL="171450" indent="-171450">
              <a:buFont typeface="Arial" panose="020B0604020202020204" pitchFamily="34" charset="0"/>
              <a:buChar char="•"/>
            </a:pPr>
            <a:r>
              <a:rPr lang="en-US" baseline="0" dirty="0" smtClean="0"/>
              <a:t>Eco-tourism and recreation is a major economic opportunity in this region and would likely diminish with loss of healthy wetlands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dirty="0"/>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determined the extent of the shoreline by applying a Normalized Difference Water Index (NDWI) that tracks the changes in water extent over the years of our study period.</a:t>
            </a:r>
          </a:p>
          <a:p>
            <a:endParaRPr lang="en-US" baseline="0" dirty="0" smtClean="0"/>
          </a:p>
          <a:p>
            <a:r>
              <a:rPr lang="en-US" baseline="0" dirty="0" smtClean="0"/>
              <a:t>We also assessed the relative health of wetlands by applying a [specific wetland health index TBD] that determines the carotenoid/chlorophyll-a ratio, a good indicator of healthy vegetation.</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dirty="0"/>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a:t>
            </a:r>
            <a:r>
              <a:rPr lang="en-US" baseline="0" dirty="0" smtClean="0"/>
              <a:t> fall, winter, spring images collected from Landsat 5, 7, and 8 for 2000-2015 to account for seasonal changes in wetland health</a:t>
            </a:r>
          </a:p>
          <a:p>
            <a:r>
              <a:rPr lang="en-US" baseline="0" dirty="0" smtClean="0"/>
              <a:t>We tried to acquire images with the least amount of cloud cover possible</a:t>
            </a:r>
          </a:p>
          <a:p>
            <a:endParaRPr lang="en-US" baseline="0" dirty="0" smtClean="0"/>
          </a:p>
          <a:p>
            <a:r>
              <a:rPr lang="en-US" baseline="0" dirty="0" smtClean="0"/>
              <a:t>Summer images – late July/early August</a:t>
            </a:r>
          </a:p>
          <a:p>
            <a:r>
              <a:rPr lang="en-US" baseline="0" dirty="0" smtClean="0"/>
              <a:t>Fall images – late October/early November</a:t>
            </a:r>
          </a:p>
          <a:p>
            <a:r>
              <a:rPr lang="en-US" baseline="0" dirty="0" smtClean="0"/>
              <a:t>Winter images – late January/early February</a:t>
            </a:r>
          </a:p>
          <a:p>
            <a:r>
              <a:rPr lang="en-US" baseline="0" dirty="0" smtClean="0"/>
              <a:t>Spring – late March/early April</a:t>
            </a:r>
          </a:p>
          <a:p>
            <a:endParaRPr lang="en-US" baseline="0" dirty="0" smtClean="0"/>
          </a:p>
          <a:p>
            <a:r>
              <a:rPr lang="en-US" baseline="0" dirty="0" smtClean="0"/>
              <a:t>A python script was built that unzips the images and separates them by year</a:t>
            </a:r>
          </a:p>
          <a:p>
            <a:r>
              <a:rPr lang="en-US" baseline="0" dirty="0" smtClean="0"/>
              <a:t>	important that in the original image file the year is specified correctly – for example we used an image from December 28</a:t>
            </a:r>
            <a:r>
              <a:rPr lang="en-US" baseline="30000" dirty="0" smtClean="0"/>
              <a:t>th</a:t>
            </a:r>
            <a:r>
              <a:rPr lang="en-US" baseline="0" dirty="0" smtClean="0"/>
              <a:t>, 2002 as the winter 2003 image and we needed to change the initial tar.gz file path to have a 2003 in it so the image would not be thrown in with the 2002 images.</a:t>
            </a:r>
          </a:p>
          <a:p>
            <a:endParaRPr lang="en-US" baseline="0" dirty="0" smtClean="0"/>
          </a:p>
          <a:p>
            <a:r>
              <a:rPr lang="en-US" baseline="0" dirty="0" smtClean="0"/>
              <a:t>Top-of-atmosphere reflectance was calculated for each image using the dnppy module</a:t>
            </a:r>
          </a:p>
          <a:p>
            <a:endParaRPr lang="en-US" baseline="0" dirty="0" smtClean="0"/>
          </a:p>
          <a:p>
            <a:endParaRPr lang="en-US" baseline="0" dirty="0" smtClean="0"/>
          </a:p>
          <a:p>
            <a:r>
              <a:rPr lang="en-US" baseline="0" dirty="0" smtClean="0"/>
              <a:t>NDWI, wetland health index, NDPI were calculated for each image</a:t>
            </a:r>
          </a:p>
          <a:p>
            <a:r>
              <a:rPr lang="en-US" baseline="0" dirty="0" smtClean="0"/>
              <a:t>A threshold was applied to the NDWI images – anything above 0 = water, below 0 = not water</a:t>
            </a:r>
          </a:p>
          <a:p>
            <a:r>
              <a:rPr lang="en-US" baseline="0" dirty="0" smtClean="0"/>
              <a:t>Threshold images for each year were summed together and a shoreline was derived without the influences of tides or seasons</a:t>
            </a:r>
          </a:p>
          <a:p>
            <a:r>
              <a:rPr lang="en-US" baseline="0" dirty="0" smtClean="0"/>
              <a:t>Shoreline images and wetland health images were integrated with existing C-CAP to gain a visual sense of wetland extent throughout the time series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dirty="0"/>
          </a:p>
        </p:txBody>
      </p:sp>
    </p:spTree>
    <p:extLst>
      <p:ext uri="{BB962C8B-B14F-4D97-AF65-F5344CB8AC3E}">
        <p14:creationId xmlns:p14="http://schemas.microsoft.com/office/powerpoint/2010/main" val="92533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dirty="0"/>
          </a:p>
        </p:txBody>
      </p:sp>
    </p:spTree>
    <p:extLst>
      <p:ext uri="{BB962C8B-B14F-4D97-AF65-F5344CB8AC3E}">
        <p14:creationId xmlns:p14="http://schemas.microsoft.com/office/powerpoint/2010/main" val="192736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dirty="0"/>
          </a:p>
        </p:txBody>
      </p:sp>
    </p:spTree>
    <p:extLst>
      <p:ext uri="{BB962C8B-B14F-4D97-AF65-F5344CB8AC3E}">
        <p14:creationId xmlns:p14="http://schemas.microsoft.com/office/powerpoint/2010/main" val="1476254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dirty="0"/>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Zand Bakhtiari</a:t>
            </a:r>
            <a:r>
              <a:rPr lang="en-US" dirty="0"/>
              <a:t> </a:t>
            </a:r>
            <a:r>
              <a:rPr lang="en-US" dirty="0" smtClean="0"/>
              <a:t>(Team Lead)</a:t>
            </a:r>
            <a:endParaRPr lang="en-US" dirty="0"/>
          </a:p>
        </p:txBody>
      </p:sp>
      <p:sp>
        <p:nvSpPr>
          <p:cNvPr id="4" name="Text Placeholder 3"/>
          <p:cNvSpPr>
            <a:spLocks noGrp="1"/>
          </p:cNvSpPr>
          <p:nvPr>
            <p:ph type="body" sz="quarter" idx="12"/>
          </p:nvPr>
        </p:nvSpPr>
        <p:spPr/>
        <p:txBody>
          <a:bodyPr/>
          <a:lstStyle/>
          <a:p>
            <a:r>
              <a:rPr lang="en-US" dirty="0" smtClean="0"/>
              <a:t>Stephen Zimmerman</a:t>
            </a:r>
            <a:endParaRPr lang="en-US" dirty="0"/>
          </a:p>
        </p:txBody>
      </p:sp>
      <p:sp>
        <p:nvSpPr>
          <p:cNvPr id="5" name="Text Placeholder 4"/>
          <p:cNvSpPr>
            <a:spLocks noGrp="1"/>
          </p:cNvSpPr>
          <p:nvPr>
            <p:ph type="body" sz="quarter" idx="13"/>
          </p:nvPr>
        </p:nvSpPr>
        <p:spPr>
          <a:xfrm>
            <a:off x="5660136" y="5697315"/>
            <a:ext cx="3182112" cy="369332"/>
          </a:xfrm>
        </p:spPr>
        <p:txBody>
          <a:bodyPr/>
          <a:lstStyle/>
          <a:p>
            <a:r>
              <a:rPr lang="en-US" dirty="0" smtClean="0"/>
              <a:t>Kayla Patel</a:t>
            </a:r>
            <a:endParaRPr lang="en-US" dirty="0"/>
          </a:p>
        </p:txBody>
      </p:sp>
      <p:sp>
        <p:nvSpPr>
          <p:cNvPr id="6" name="Text Placeholder 5"/>
          <p:cNvSpPr>
            <a:spLocks noGrp="1"/>
          </p:cNvSpPr>
          <p:nvPr>
            <p:ph type="body" sz="quarter" idx="14"/>
          </p:nvPr>
        </p:nvSpPr>
        <p:spPr/>
        <p:txBody>
          <a:bodyPr/>
          <a:lstStyle/>
          <a:p>
            <a:r>
              <a:rPr lang="en-US" dirty="0" smtClean="0"/>
              <a:t>Brad Gregory</a:t>
            </a:r>
            <a:endParaRPr lang="en-US" dirty="0"/>
          </a:p>
        </p:txBody>
      </p:sp>
      <p:sp>
        <p:nvSpPr>
          <p:cNvPr id="7" name="Text Placeholder 6"/>
          <p:cNvSpPr>
            <a:spLocks noGrp="1"/>
          </p:cNvSpPr>
          <p:nvPr>
            <p:ph type="body" sz="quarter" idx="15"/>
          </p:nvPr>
        </p:nvSpPr>
        <p:spPr/>
        <p:txBody>
          <a:bodyPr/>
          <a:lstStyle/>
          <a:p>
            <a:r>
              <a:rPr lang="en-US" dirty="0" smtClean="0"/>
              <a:t> </a:t>
            </a:r>
            <a:endParaRPr lang="en-US" dirty="0"/>
          </a:p>
        </p:txBody>
      </p:sp>
      <p:sp>
        <p:nvSpPr>
          <p:cNvPr id="8" name="Text Placeholder 7"/>
          <p:cNvSpPr>
            <a:spLocks noGrp="1"/>
          </p:cNvSpPr>
          <p:nvPr>
            <p:ph type="body" sz="quarter" idx="16"/>
          </p:nvPr>
        </p:nvSpPr>
        <p:spPr/>
        <p:txBody>
          <a:bodyPr/>
          <a:lstStyle/>
          <a:p>
            <a:r>
              <a:rPr lang="en-US" dirty="0" smtClean="0"/>
              <a:t> </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Monitoring Wetland Health in the Albemarle Pamlico Watershed</a:t>
            </a:r>
            <a:endParaRPr lang="en-US" dirty="0"/>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4068" y="2001705"/>
            <a:ext cx="8051583" cy="704088"/>
          </a:xfrm>
        </p:spPr>
        <p:txBody>
          <a:bodyPr>
            <a:normAutofit fontScale="92500" lnSpcReduction="10000"/>
          </a:bodyPr>
          <a:lstStyle/>
          <a:p>
            <a:r>
              <a:rPr lang="en-US" dirty="0" smtClean="0"/>
              <a:t>Dr. Kenton Ross – NASA DEVELOP, National Science Advisor</a:t>
            </a:r>
          </a:p>
          <a:p>
            <a:r>
              <a:rPr lang="en-US" dirty="0" smtClean="0"/>
              <a:t>Jeff Ely – </a:t>
            </a:r>
            <a:r>
              <a:rPr lang="en-US" smtClean="0"/>
              <a:t>NASA DEVELOP, </a:t>
            </a:r>
            <a:r>
              <a:rPr lang="en-US" dirty="0" smtClean="0"/>
              <a:t>Geoinformatics Fellow</a:t>
            </a:r>
            <a:endParaRPr lang="en-US" dirty="0"/>
          </a:p>
        </p:txBody>
      </p:sp>
      <p:sp>
        <p:nvSpPr>
          <p:cNvPr id="3" name="Text Placeholder 2"/>
          <p:cNvSpPr>
            <a:spLocks noGrp="1"/>
          </p:cNvSpPr>
          <p:nvPr>
            <p:ph type="body" sz="quarter" idx="11"/>
          </p:nvPr>
        </p:nvSpPr>
        <p:spPr>
          <a:xfrm>
            <a:off x="694067" y="3592258"/>
            <a:ext cx="8051583" cy="704088"/>
          </a:xfrm>
        </p:spPr>
        <p:txBody>
          <a:bodyPr/>
          <a:lstStyle/>
          <a:p>
            <a:r>
              <a:rPr lang="en-US" dirty="0" smtClean="0"/>
              <a:t>Albemarle-Pamlico National Estuary Program (APNEP)</a:t>
            </a:r>
            <a:endParaRPr lang="en-US" dirty="0"/>
          </a:p>
        </p:txBody>
      </p:sp>
      <p:sp>
        <p:nvSpPr>
          <p:cNvPr id="4" name="Text Placeholder 3"/>
          <p:cNvSpPr>
            <a:spLocks noGrp="1"/>
          </p:cNvSpPr>
          <p:nvPr>
            <p:ph type="body" sz="quarter" idx="12"/>
          </p:nvPr>
        </p:nvSpPr>
        <p:spPr>
          <a:xfrm>
            <a:off x="694068" y="5209138"/>
            <a:ext cx="8051582" cy="704088"/>
          </a:xfrm>
        </p:spPr>
        <p:txBody>
          <a:bodyPr/>
          <a:lstStyle/>
          <a:p>
            <a:r>
              <a:rPr lang="en-US" dirty="0" smtClean="0"/>
              <a:t>N/A (may change?)</a:t>
            </a:r>
            <a:endParaRPr lang="en-US" dirty="0"/>
          </a:p>
        </p:txBody>
      </p:sp>
      <p:sp>
        <p:nvSpPr>
          <p:cNvPr id="5" name="TextBox 4"/>
          <p:cNvSpPr txBox="1"/>
          <p:nvPr/>
        </p:nvSpPr>
        <p:spPr>
          <a:xfrm>
            <a:off x="717219" y="1520784"/>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717219" y="3128159"/>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717219" y="473553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916" y="2712595"/>
            <a:ext cx="1388364" cy="1877568"/>
          </a:xfrm>
          <a:prstGeom prst="rect">
            <a:avLst/>
          </a:prstGeom>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7680" y="1962150"/>
            <a:ext cx="2670235" cy="4711606"/>
          </a:xfrm>
        </p:spPr>
        <p:txBody>
          <a:bodyPr/>
          <a:lstStyle/>
          <a:p>
            <a:pPr marL="342900" indent="-342900">
              <a:buFont typeface="Arial" panose="020B0604020202020204" pitchFamily="34" charset="0"/>
              <a:buChar char="•"/>
            </a:pPr>
            <a:r>
              <a:rPr lang="en-US" sz="2800" dirty="0" smtClean="0"/>
              <a:t>Albemarle-Pamlico watershed</a:t>
            </a:r>
          </a:p>
          <a:p>
            <a:pPr marL="342900" indent="-342900">
              <a:buFont typeface="Arial" panose="020B0604020202020204" pitchFamily="34" charset="0"/>
              <a:buChar char="•"/>
            </a:pPr>
            <a:r>
              <a:rPr lang="en-US" sz="2800" dirty="0"/>
              <a:t>2000-2015 study period</a:t>
            </a:r>
          </a:p>
          <a:p>
            <a:pPr marL="342900" indent="-342900">
              <a:buFont typeface="Arial" panose="020B0604020202020204" pitchFamily="34" charset="0"/>
              <a:buChar char="•"/>
            </a:pPr>
            <a:r>
              <a:rPr lang="en-US" sz="2800" dirty="0" smtClean="0"/>
              <a:t>Albemarle Pamlico National Estuary Partnership (APNEP)</a:t>
            </a:r>
          </a:p>
          <a:p>
            <a:endParaRPr lang="en-US" dirty="0" smtClean="0"/>
          </a:p>
          <a:p>
            <a:pPr marL="342900" indent="-342900">
              <a:buFont typeface="Arial" panose="020B0604020202020204" pitchFamily="34" charset="0"/>
              <a:buChar char="•"/>
            </a:pPr>
            <a:endParaRPr lang="en-US" dirty="0" smtClean="0"/>
          </a:p>
        </p:txBody>
      </p:sp>
      <p:sp>
        <p:nvSpPr>
          <p:cNvPr id="3" name="Text Placeholder 2"/>
          <p:cNvSpPr>
            <a:spLocks noGrp="1"/>
          </p:cNvSpPr>
          <p:nvPr>
            <p:ph type="body" sz="quarter" idx="10"/>
          </p:nvPr>
        </p:nvSpPr>
        <p:spPr>
          <a:xfrm>
            <a:off x="277681" y="693293"/>
            <a:ext cx="8590094" cy="613410"/>
          </a:xfrm>
        </p:spPr>
        <p:txBody>
          <a:bodyPr>
            <a:noAutofit/>
          </a:bodyPr>
          <a:lstStyle/>
          <a:p>
            <a:pPr algn="ctr"/>
            <a:r>
              <a:rPr lang="en-US" sz="4800" dirty="0" smtClean="0"/>
              <a:t>Study Area – Study Period</a:t>
            </a:r>
            <a:endParaRPr lang="en-US" sz="4800" dirty="0"/>
          </a:p>
        </p:txBody>
      </p:sp>
      <p:pic>
        <p:nvPicPr>
          <p:cNvPr id="6" name="Picture 5"/>
          <p:cNvPicPr>
            <a:picLocks noChangeAspect="1"/>
          </p:cNvPicPr>
          <p:nvPr/>
        </p:nvPicPr>
        <p:blipFill rotWithShape="1">
          <a:blip r:embed="rId3"/>
          <a:srcRect l="19186" t="8411" r="17587" b="4948"/>
          <a:stretch/>
        </p:blipFill>
        <p:spPr>
          <a:xfrm>
            <a:off x="3257550" y="1962149"/>
            <a:ext cx="5610225" cy="4324351"/>
          </a:xfrm>
          <a:prstGeom prst="rect">
            <a:avLst/>
          </a:prstGeom>
          <a:ln w="88900" cap="sq" cmpd="thickThin">
            <a:solidFill>
              <a:schemeClr val="accent1">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849" y="2827715"/>
            <a:ext cx="4199021" cy="2549732"/>
          </a:xfrm>
        </p:spPr>
        <p:txBody>
          <a:bodyPr>
            <a:noAutofit/>
          </a:bodyPr>
          <a:lstStyle/>
          <a:p>
            <a:pPr marL="342900" indent="-342900">
              <a:lnSpc>
                <a:spcPct val="100000"/>
              </a:lnSpc>
              <a:buFont typeface="Arial" panose="020B0604020202020204" pitchFamily="34" charset="0"/>
              <a:buChar char="•"/>
            </a:pPr>
            <a:r>
              <a:rPr lang="en-US" sz="2400" dirty="0" smtClean="0"/>
              <a:t>Impacts of wetland degradation:</a:t>
            </a:r>
          </a:p>
          <a:p>
            <a:pPr marL="1028700" lvl="1" indent="-342900">
              <a:lnSpc>
                <a:spcPct val="200000"/>
              </a:lnSpc>
            </a:pPr>
            <a:r>
              <a:rPr lang="en-US" dirty="0" smtClean="0"/>
              <a:t>Local ecosystems</a:t>
            </a:r>
          </a:p>
          <a:p>
            <a:pPr marL="1028700" lvl="1" indent="-342900">
              <a:lnSpc>
                <a:spcPct val="100000"/>
              </a:lnSpc>
            </a:pPr>
            <a:r>
              <a:rPr lang="en-US" dirty="0" smtClean="0"/>
              <a:t>Local and regional economies</a:t>
            </a:r>
          </a:p>
        </p:txBody>
      </p:sp>
      <p:sp>
        <p:nvSpPr>
          <p:cNvPr id="3" name="Text Placeholder 2"/>
          <p:cNvSpPr>
            <a:spLocks noGrp="1"/>
          </p:cNvSpPr>
          <p:nvPr>
            <p:ph type="body" sz="quarter" idx="10"/>
          </p:nvPr>
        </p:nvSpPr>
        <p:spPr>
          <a:xfrm>
            <a:off x="5127427" y="640080"/>
            <a:ext cx="3566160" cy="1325880"/>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1816768" y="6583680"/>
            <a:ext cx="4163568" cy="274320"/>
          </a:xfrm>
          <a:noFill/>
        </p:spPr>
        <p:txBody>
          <a:bodyPr>
            <a:normAutofit/>
          </a:bodyPr>
          <a:lstStyle/>
          <a:p>
            <a:pPr algn="l"/>
            <a:r>
              <a:rPr lang="en-US" dirty="0" smtClean="0">
                <a:solidFill>
                  <a:schemeClr val="bg1">
                    <a:lumMod val="95000"/>
                  </a:schemeClr>
                </a:solidFill>
              </a:rPr>
              <a:t>Image Credit: Stephen Zimmerman</a:t>
            </a:r>
            <a:endParaRPr lang="en-US" dirty="0">
              <a:solidFill>
                <a:schemeClr val="bg1">
                  <a:lumMod val="9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7250" y="857250"/>
            <a:ext cx="6858002" cy="5143502"/>
          </a:xfrm>
          <a:prstGeom prst="rect">
            <a:avLst/>
          </a:prstGeom>
        </p:spPr>
      </p:pic>
      <p:sp>
        <p:nvSpPr>
          <p:cNvPr id="8" name="Text Placeholder 4"/>
          <p:cNvSpPr txBox="1">
            <a:spLocks/>
          </p:cNvSpPr>
          <p:nvPr/>
        </p:nvSpPr>
        <p:spPr>
          <a:xfrm>
            <a:off x="4011930" y="6446520"/>
            <a:ext cx="3445002"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Credit: Zand Bakhtiari</a:t>
            </a:r>
            <a:endParaRPr lang="en-US"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Determine shoreline extent</a:t>
            </a:r>
          </a:p>
          <a:p>
            <a:pPr marL="342900" indent="-342900">
              <a:buFont typeface="Arial" panose="020B0604020202020204" pitchFamily="34" charset="0"/>
              <a:buChar char="•"/>
            </a:pPr>
            <a:r>
              <a:rPr lang="en-US" dirty="0" smtClean="0"/>
              <a:t>Assess relative wetland health by measuring carotenoid/chlorophyll-</a:t>
            </a:r>
            <a:r>
              <a:rPr lang="en-US" i="1" dirty="0" smtClean="0"/>
              <a:t>a </a:t>
            </a:r>
            <a:r>
              <a:rPr lang="en-US" dirty="0" smtClean="0"/>
              <a:t>ratios </a:t>
            </a:r>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Stephen Zimmerman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6667" b="16667"/>
          <a:stretch>
            <a:fillRect/>
          </a:stretch>
        </p:blipFill>
        <p:spPr>
          <a:xfrm>
            <a:off x="-4572" y="0"/>
            <a:ext cx="9144000" cy="3429000"/>
          </a:xfrm>
          <a:ln>
            <a:solidFill>
              <a:schemeClr val="accent1">
                <a:lumMod val="75000"/>
              </a:schemeClr>
            </a:solidFill>
          </a:ln>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6412831" y="1925052"/>
            <a:ext cx="2537538"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131946" y="1925052"/>
            <a:ext cx="3012453"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63629" y="1909546"/>
            <a:ext cx="2699885"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p:nvPr>
        </p:nvSpPr>
        <p:spPr/>
        <p:txBody>
          <a:bodyPr/>
          <a:lstStyle/>
          <a:p>
            <a:r>
              <a:rPr lang="en-US" dirty="0" smtClean="0"/>
              <a:t>NASA Satellites/Sensors</a:t>
            </a:r>
            <a:endParaRPr lang="en-US" dirty="0"/>
          </a:p>
        </p:txBody>
      </p:sp>
      <p:sp>
        <p:nvSpPr>
          <p:cNvPr id="4" name="Text Placeholder 3"/>
          <p:cNvSpPr>
            <a:spLocks noGrp="1"/>
          </p:cNvSpPr>
          <p:nvPr>
            <p:ph type="body" sz="quarter" idx="15"/>
          </p:nvPr>
        </p:nvSpPr>
        <p:spPr>
          <a:xfrm>
            <a:off x="264693" y="2302955"/>
            <a:ext cx="2442410" cy="768096"/>
          </a:xfrm>
        </p:spPr>
        <p:txBody>
          <a:bodyPr>
            <a:noAutofit/>
          </a:bodyPr>
          <a:lstStyle/>
          <a:p>
            <a:pPr algn="ctr"/>
            <a:r>
              <a:rPr lang="en-US" sz="2000" dirty="0" smtClean="0">
                <a:solidFill>
                  <a:schemeClr val="accent1">
                    <a:lumMod val="40000"/>
                    <a:lumOff val="60000"/>
                  </a:schemeClr>
                </a:solidFill>
              </a:rPr>
              <a:t>Landsat 5 Thematic Mapper (TM) </a:t>
            </a:r>
            <a:endParaRPr lang="en-US" sz="2000" dirty="0">
              <a:solidFill>
                <a:schemeClr val="accent1">
                  <a:lumMod val="40000"/>
                  <a:lumOff val="60000"/>
                </a:schemeClr>
              </a:solidFill>
            </a:endParaRPr>
          </a:p>
        </p:txBody>
      </p:sp>
      <p:sp>
        <p:nvSpPr>
          <p:cNvPr id="6" name="Text Placeholder 5"/>
          <p:cNvSpPr>
            <a:spLocks noGrp="1"/>
          </p:cNvSpPr>
          <p:nvPr>
            <p:ph type="body" sz="quarter" idx="17"/>
          </p:nvPr>
        </p:nvSpPr>
        <p:spPr>
          <a:xfrm>
            <a:off x="3319008" y="2302955"/>
            <a:ext cx="2638329" cy="768096"/>
          </a:xfrm>
        </p:spPr>
        <p:txBody>
          <a:bodyPr>
            <a:noAutofit/>
          </a:bodyPr>
          <a:lstStyle/>
          <a:p>
            <a:pPr algn="ctr"/>
            <a:r>
              <a:rPr lang="en-US" sz="2000" dirty="0" smtClean="0">
                <a:solidFill>
                  <a:schemeClr val="accent1">
                    <a:lumMod val="40000"/>
                    <a:lumOff val="60000"/>
                  </a:schemeClr>
                </a:solidFill>
              </a:rPr>
              <a:t>Landsat 7 Enhanced Thematic Mapper (ETM+)</a:t>
            </a:r>
            <a:endParaRPr lang="en-US" sz="2000" dirty="0">
              <a:solidFill>
                <a:schemeClr val="accent1">
                  <a:lumMod val="40000"/>
                  <a:lumOff val="60000"/>
                </a:schemeClr>
              </a:solidFill>
            </a:endParaRPr>
          </a:p>
        </p:txBody>
      </p:sp>
      <p:sp>
        <p:nvSpPr>
          <p:cNvPr id="7" name="Text Placeholder 3"/>
          <p:cNvSpPr>
            <a:spLocks noGrp="1"/>
          </p:cNvSpPr>
          <p:nvPr>
            <p:ph type="body" sz="quarter" idx="15"/>
          </p:nvPr>
        </p:nvSpPr>
        <p:spPr>
          <a:xfrm>
            <a:off x="6511500" y="2302955"/>
            <a:ext cx="2350971" cy="768096"/>
          </a:xfrm>
        </p:spPr>
        <p:txBody>
          <a:bodyPr>
            <a:noAutofit/>
          </a:bodyPr>
          <a:lstStyle/>
          <a:p>
            <a:pPr algn="ctr"/>
            <a:r>
              <a:rPr lang="en-US" sz="2000" dirty="0" smtClean="0">
                <a:solidFill>
                  <a:schemeClr val="accent1">
                    <a:lumMod val="40000"/>
                    <a:lumOff val="60000"/>
                  </a:schemeClr>
                </a:solidFill>
              </a:rPr>
              <a:t>Landsat 8 Operational Land Imager (OLI)</a:t>
            </a:r>
            <a:endParaRPr lang="en-US" sz="2000" dirty="0">
              <a:solidFill>
                <a:schemeClr val="accent1">
                  <a:lumMod val="40000"/>
                  <a:lumOff val="60000"/>
                </a:schemeClr>
              </a:solidFill>
            </a:endParaRPr>
          </a:p>
        </p:txBody>
      </p:sp>
      <p:pic>
        <p:nvPicPr>
          <p:cNvPr id="10"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88" y="3536611"/>
            <a:ext cx="1997241" cy="1929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0503">
            <a:off x="3278854" y="4037788"/>
            <a:ext cx="2941405" cy="1196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441" y="3689998"/>
            <a:ext cx="2314638" cy="189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grpSp>
        <p:nvGrpSpPr>
          <p:cNvPr id="15" name="Group 14"/>
          <p:cNvGrpSpPr/>
          <p:nvPr/>
        </p:nvGrpSpPr>
        <p:grpSpPr>
          <a:xfrm>
            <a:off x="154422" y="3014314"/>
            <a:ext cx="1882484" cy="1874525"/>
            <a:chOff x="1074444" y="2805260"/>
            <a:chExt cx="2426450" cy="2416192"/>
          </a:xfrm>
        </p:grpSpPr>
        <p:sp>
          <p:nvSpPr>
            <p:cNvPr id="16" name="Down Arrow 15"/>
            <p:cNvSpPr/>
            <p:nvPr/>
          </p:nvSpPr>
          <p:spPr>
            <a:xfrm>
              <a:off x="1074444" y="2805260"/>
              <a:ext cx="2426450" cy="2416192"/>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フリーイラスト素材] クリップアート, 人工衛星 ..."/>
            <p:cNvPicPr>
              <a:picLocks noChangeAspect="1"/>
            </p:cNvPicPr>
            <p:nvPr/>
          </p:nvPicPr>
          <p:blipFill>
            <a:blip r:embed="rId3"/>
            <a:stretch>
              <a:fillRect/>
            </a:stretch>
          </p:blipFill>
          <p:spPr>
            <a:xfrm>
              <a:off x="1780892" y="3408450"/>
              <a:ext cx="1037876" cy="1037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48" name="Sun 47"/>
          <p:cNvSpPr/>
          <p:nvPr/>
        </p:nvSpPr>
        <p:spPr>
          <a:xfrm>
            <a:off x="3628362" y="4045500"/>
            <a:ext cx="721945" cy="735573"/>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loud 48"/>
          <p:cNvSpPr/>
          <p:nvPr/>
        </p:nvSpPr>
        <p:spPr>
          <a:xfrm>
            <a:off x="3620399" y="3125876"/>
            <a:ext cx="680168" cy="580930"/>
          </a:xfrm>
          <a:prstGeom prst="cloud">
            <a:avLst/>
          </a:prstGeom>
          <a:solidFill>
            <a:schemeClr val="tx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p:cNvGrpSpPr/>
          <p:nvPr/>
        </p:nvGrpSpPr>
        <p:grpSpPr>
          <a:xfrm>
            <a:off x="4751103" y="3092412"/>
            <a:ext cx="552612" cy="574218"/>
            <a:chOff x="4162425" y="1085850"/>
            <a:chExt cx="457200" cy="476250"/>
          </a:xfrm>
        </p:grpSpPr>
        <p:sp>
          <p:nvSpPr>
            <p:cNvPr id="51" name="Teardrop 50"/>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ardrop 51"/>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4553112" y="4146956"/>
            <a:ext cx="864503" cy="507112"/>
            <a:chOff x="7794310" y="16060144"/>
            <a:chExt cx="1709579" cy="1002829"/>
          </a:xfrm>
        </p:grpSpPr>
        <p:sp>
          <p:nvSpPr>
            <p:cNvPr id="58" name="Isosceles Triangle 57"/>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c 58"/>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0" name="Group 59"/>
            <p:cNvGrpSpPr/>
            <p:nvPr/>
          </p:nvGrpSpPr>
          <p:grpSpPr>
            <a:xfrm>
              <a:off x="8774307" y="16364096"/>
              <a:ext cx="414611" cy="323871"/>
              <a:chOff x="4400551" y="2085975"/>
              <a:chExt cx="209549" cy="161925"/>
            </a:xfrm>
          </p:grpSpPr>
          <p:cxnSp>
            <p:nvCxnSpPr>
              <p:cNvPr id="61" name="Straight Arrow Connector 60"/>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Arrow Connector 61"/>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Arrow Connector 62"/>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65" name="Group 64"/>
          <p:cNvGrpSpPr/>
          <p:nvPr/>
        </p:nvGrpSpPr>
        <p:grpSpPr>
          <a:xfrm>
            <a:off x="3444441" y="2906810"/>
            <a:ext cx="1980023" cy="1982030"/>
            <a:chOff x="4986272" y="3010333"/>
            <a:chExt cx="1980023" cy="1982030"/>
          </a:xfrm>
        </p:grpSpPr>
        <p:cxnSp>
          <p:nvCxnSpPr>
            <p:cNvPr id="67" name="Straight Arrow Connector 66"/>
            <p:cNvCxnSpPr/>
            <p:nvPr/>
          </p:nvCxnSpPr>
          <p:spPr>
            <a:xfrm>
              <a:off x="5981159" y="3010333"/>
              <a:ext cx="9754" cy="198203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p:cNvCxnSpPr/>
            <p:nvPr/>
          </p:nvCxnSpPr>
          <p:spPr>
            <a:xfrm flipH="1">
              <a:off x="4986272" y="3981916"/>
              <a:ext cx="1980023" cy="19432"/>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66" name="Curved Down Arrow 65"/>
          <p:cNvSpPr/>
          <p:nvPr/>
        </p:nvSpPr>
        <p:spPr>
          <a:xfrm>
            <a:off x="1704347" y="2598026"/>
            <a:ext cx="1563437" cy="3925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p:cNvGrpSpPr/>
          <p:nvPr/>
        </p:nvGrpSpPr>
        <p:grpSpPr>
          <a:xfrm>
            <a:off x="5258340" y="2906810"/>
            <a:ext cx="6898227" cy="2594281"/>
            <a:chOff x="5258340" y="2906810"/>
            <a:chExt cx="6898227" cy="2594281"/>
          </a:xfrm>
        </p:grpSpPr>
        <p:sp>
          <p:nvSpPr>
            <p:cNvPr id="69" name="Curved Up Arrow 68"/>
            <p:cNvSpPr/>
            <p:nvPr/>
          </p:nvSpPr>
          <p:spPr>
            <a:xfrm>
              <a:off x="5258340" y="5069733"/>
              <a:ext cx="1610182" cy="4313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p:cNvGrpSpPr/>
            <p:nvPr/>
          </p:nvGrpSpPr>
          <p:grpSpPr>
            <a:xfrm>
              <a:off x="5935112" y="2906810"/>
              <a:ext cx="6221455" cy="1806335"/>
              <a:chOff x="7910383" y="2814715"/>
              <a:chExt cx="6221455" cy="1806335"/>
            </a:xfrm>
          </p:grpSpPr>
          <mc:AlternateContent xmlns:mc="http://schemas.openxmlformats.org/markup-compatibility/2006" xmlns:a14="http://schemas.microsoft.com/office/drawing/2010/main">
            <mc:Choice Requires="a14">
              <p:sp>
                <p:nvSpPr>
                  <p:cNvPr id="70" name="TextBox 69"/>
                  <p:cNvSpPr txBox="1"/>
                  <p:nvPr/>
                </p:nvSpPr>
                <p:spPr>
                  <a:xfrm>
                    <a:off x="8057607" y="3597015"/>
                    <a:ext cx="6074231" cy="392223"/>
                  </a:xfrm>
                  <a:prstGeom prst="rect">
                    <a:avLst/>
                  </a:prstGeom>
                  <a:noFill/>
                </p:spPr>
                <p:txBody>
                  <a:bodyPr wrap="square" lIns="0" tIns="0" rIns="0" bIns="0" rtlCol="0">
                    <a:spAutoFit/>
                  </a:bodyPr>
                  <a:lstStyle/>
                  <a:p>
                    <a:r>
                      <a:rPr lang="en-US" sz="1600" dirty="0" smtClean="0">
                        <a:latin typeface="Cambria Math" panose="02040503050406030204" pitchFamily="18" charset="0"/>
                        <a:ea typeface="Cambria Math" panose="02040503050406030204" pitchFamily="18" charset="0"/>
                      </a:rPr>
                      <a:t>Green NDVI </a:t>
                    </a:r>
                    <a14:m>
                      <m:oMath xmlns:m="http://schemas.openxmlformats.org/officeDocument/2006/math">
                        <m:r>
                          <a:rPr lang="en-US" sz="1600" i="1" smtClean="0">
                            <a:latin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𝐺𝑟𝑒𝑒𝑛</m:t>
                            </m:r>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𝐺𝑟𝑒𝑒𝑛</m:t>
                            </m:r>
                            <m:r>
                              <a:rPr lang="en-US" sz="1600" b="0" i="1" smtClean="0">
                                <a:latin typeface="Cambria Math" panose="02040503050406030204" pitchFamily="18" charset="0"/>
                                <a:ea typeface="Cambria Math" panose="02040503050406030204" pitchFamily="18" charset="0"/>
                              </a:rPr>
                              <m:t> + </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den>
                        </m:f>
                      </m:oMath>
                    </a14:m>
                    <a:endParaRPr lang="en-US" sz="1600" dirty="0">
                      <a:latin typeface="Cambria Math" panose="02040503050406030204" pitchFamily="18" charset="0"/>
                      <a:ea typeface="Cambria Math" panose="020405030504060302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8057607" y="3597015"/>
                    <a:ext cx="6074231" cy="392223"/>
                  </a:xfrm>
                  <a:prstGeom prst="rect">
                    <a:avLst/>
                  </a:prstGeom>
                  <a:blipFill rotWithShape="0">
                    <a:blip r:embed="rId4"/>
                    <a:stretch>
                      <a:fillRect l="-2108" t="-1538"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910383" y="4228827"/>
                    <a:ext cx="3049232" cy="392223"/>
                  </a:xfrm>
                  <a:prstGeom prst="rect">
                    <a:avLst/>
                  </a:prstGeom>
                  <a:noFill/>
                </p:spPr>
                <p:txBody>
                  <a:bodyPr wrap="none" lIns="0" tIns="0" rIns="0" bIns="0" rtlCol="0">
                    <a:spAutoFit/>
                  </a:bodyPr>
                  <a:lstStyle/>
                  <a:p>
                    <a:pPr algn="ctr"/>
                    <a:r>
                      <a:rPr lang="en-US" sz="1600" dirty="0" smtClean="0">
                        <a:latin typeface="Cambria Math" panose="02040503050406030204" pitchFamily="18" charset="0"/>
                        <a:ea typeface="Cambria Math" panose="02040503050406030204" pitchFamily="18" charset="0"/>
                      </a:rPr>
                      <a:t>Wetland Health Index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𝑆𝑊𝐼𝑅</m:t>
                            </m:r>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𝑁𝐼𝑅</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𝑆𝑊𝐼𝑅</m:t>
                            </m:r>
                            <m:r>
                              <a:rPr lang="en-US" sz="1600" b="0" i="1" smtClean="0">
                                <a:latin typeface="Cambria Math" panose="02040503050406030204" pitchFamily="18" charset="0"/>
                                <a:ea typeface="Cambria Math" panose="02040503050406030204" pitchFamily="18" charset="0"/>
                              </a:rPr>
                              <m:t>)</m:t>
                            </m:r>
                          </m:den>
                        </m:f>
                      </m:oMath>
                    </a14:m>
                    <a:endParaRPr lang="en-US" sz="1600" dirty="0">
                      <a:latin typeface="Cambria Math" panose="02040503050406030204" pitchFamily="18" charset="0"/>
                      <a:ea typeface="Cambria Math" panose="020405030504060302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910383" y="4228827"/>
                    <a:ext cx="3049232" cy="392223"/>
                  </a:xfrm>
                  <a:prstGeom prst="rect">
                    <a:avLst/>
                  </a:prstGeom>
                  <a:blipFill rotWithShape="0">
                    <a:blip r:embed="rId5"/>
                    <a:stretch>
                      <a:fillRect l="-3800" t="-3125" r="-1600" b="-17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8148042" y="2814715"/>
                    <a:ext cx="2026003" cy="512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panose="02040503050406030204" pitchFamily="18" charset="0"/>
                            </a:rPr>
                            <m:t>NDPI</m:t>
                          </m:r>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m:t>
                              </m:r>
                              <m:r>
                                <a:rPr lang="en-US" sz="1600" b="0" i="1" smtClean="0">
                                  <a:latin typeface="Cambria Math" panose="02040503050406030204" pitchFamily="18" charset="0"/>
                                </a:rPr>
                                <m:t>𝑅𝑒𝑑</m:t>
                              </m:r>
                              <m:r>
                                <a:rPr lang="en-US" sz="1600" b="0" i="1" smtClean="0">
                                  <a:latin typeface="Cambria Math" panose="02040503050406030204" pitchFamily="18" charset="0"/>
                                </a:rPr>
                                <m:t> −</m:t>
                              </m:r>
                              <m:r>
                                <a:rPr lang="en-US" sz="1600" b="0" i="1" smtClean="0">
                                  <a:latin typeface="Cambria Math" panose="02040503050406030204" pitchFamily="18" charset="0"/>
                                </a:rPr>
                                <m:t>𝐵𝑙𝑢𝑒</m:t>
                              </m:r>
                              <m:r>
                                <a:rPr lang="en-US" sz="1600" b="0" i="1" smtClean="0">
                                  <a:latin typeface="Cambria Math" panose="02040503050406030204" pitchFamily="18" charset="0"/>
                                </a:rPr>
                                <m:t>)</m:t>
                              </m:r>
                            </m:num>
                            <m:den>
                              <m:r>
                                <a:rPr lang="en-US" sz="1600" b="0" i="1" smtClean="0">
                                  <a:latin typeface="Cambria Math" panose="02040503050406030204" pitchFamily="18" charset="0"/>
                                </a:rPr>
                                <m:t>(</m:t>
                              </m:r>
                              <m:r>
                                <a:rPr lang="en-US" sz="1600" b="0" i="1" smtClean="0">
                                  <a:latin typeface="Cambria Math" panose="02040503050406030204" pitchFamily="18" charset="0"/>
                                </a:rPr>
                                <m:t>𝑅𝑒𝑑</m:t>
                              </m:r>
                              <m:r>
                                <a:rPr lang="en-US" sz="1600" b="0" i="1" smtClean="0">
                                  <a:latin typeface="Cambria Math" panose="02040503050406030204" pitchFamily="18" charset="0"/>
                                </a:rPr>
                                <m:t>+</m:t>
                              </m:r>
                              <m:r>
                                <a:rPr lang="en-US" sz="1600" b="0" i="1" smtClean="0">
                                  <a:latin typeface="Cambria Math" panose="02040503050406030204" pitchFamily="18" charset="0"/>
                                </a:rPr>
                                <m:t>𝐵𝑙𝑢𝑒</m:t>
                              </m:r>
                              <m:r>
                                <a:rPr lang="en-US" sz="1600" b="0" i="1" smtClean="0">
                                  <a:latin typeface="Cambria Math" panose="02040503050406030204" pitchFamily="18" charset="0"/>
                                </a:rPr>
                                <m:t>)</m:t>
                              </m:r>
                            </m:den>
                          </m:f>
                        </m:oMath>
                      </m:oMathPara>
                    </a14:m>
                    <a:endParaRPr lang="en-US"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8148042" y="2814715"/>
                    <a:ext cx="2026003" cy="512704"/>
                  </a:xfrm>
                  <a:prstGeom prst="rect">
                    <a:avLst/>
                  </a:prstGeom>
                  <a:blipFill rotWithShape="0">
                    <a:blip r:embed="rId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60508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640080"/>
            <a:ext cx="3566160" cy="756920"/>
          </a:xfrm>
        </p:spPr>
        <p:txBody>
          <a:bodyPr/>
          <a:lstStyle/>
          <a:p>
            <a:r>
              <a:rPr lang="en-US" dirty="0" smtClean="0"/>
              <a:t>Results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720" y="159218"/>
            <a:ext cx="4815280" cy="6231540"/>
          </a:xfrm>
          <a:prstGeom prst="rect">
            <a:avLst/>
          </a:prstGeom>
        </p:spPr>
      </p:pic>
      <p:sp>
        <p:nvSpPr>
          <p:cNvPr id="13" name="Text Placeholder 1"/>
          <p:cNvSpPr>
            <a:spLocks noGrp="1"/>
          </p:cNvSpPr>
          <p:nvPr>
            <p:ph type="body" sz="quarter" idx="11"/>
          </p:nvPr>
        </p:nvSpPr>
        <p:spPr/>
        <p:txBody>
          <a:bodyPr>
            <a:normAutofit lnSpcReduction="10000"/>
          </a:bodyPr>
          <a:lstStyle/>
          <a:p>
            <a:r>
              <a:rPr lang="en-US" dirty="0"/>
              <a:t>Top Image: C-CAP data shows changes in land use that were previously wetlands.</a:t>
            </a:r>
          </a:p>
          <a:p>
            <a:r>
              <a:rPr lang="en-US" dirty="0"/>
              <a:t>Bottom Images:  Wetland health index (NDPI), low values represent healthy vegetation while high values are unhealthy.  This is a clear example of direct human destruction of wetlands.</a:t>
            </a:r>
          </a:p>
        </p:txBody>
      </p:sp>
    </p:spTree>
    <p:extLst>
      <p:ext uri="{BB962C8B-B14F-4D97-AF65-F5344CB8AC3E}">
        <p14:creationId xmlns:p14="http://schemas.microsoft.com/office/powerpoint/2010/main" val="105479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431536" y="6409944"/>
            <a:ext cx="1993392" cy="274320"/>
          </a:xfrm>
        </p:spPr>
        <p:txBody>
          <a:bodyPr/>
          <a:lstStyle/>
          <a:p>
            <a:endParaRPr lang="en-US" dirty="0"/>
          </a:p>
        </p:txBody>
      </p:sp>
      <p:sp>
        <p:nvSpPr>
          <p:cNvPr id="8" name="Text Placeholder 2"/>
          <p:cNvSpPr txBox="1">
            <a:spLocks/>
          </p:cNvSpPr>
          <p:nvPr/>
        </p:nvSpPr>
        <p:spPr>
          <a:xfrm>
            <a:off x="548640" y="640080"/>
            <a:ext cx="3566160" cy="7569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Results</a:t>
            </a:r>
            <a:endParaRPr lang="en-US" dirty="0"/>
          </a:p>
        </p:txBody>
      </p:sp>
      <p:sp>
        <p:nvSpPr>
          <p:cNvPr id="12" name="Text Placeholder 7"/>
          <p:cNvSpPr>
            <a:spLocks noGrp="1"/>
          </p:cNvSpPr>
          <p:nvPr>
            <p:ph type="body" sz="quarter" idx="11"/>
          </p:nvPr>
        </p:nvSpPr>
        <p:spPr>
          <a:xfrm>
            <a:off x="673608" y="2282952"/>
            <a:ext cx="3593592" cy="3374136"/>
          </a:xfrm>
        </p:spPr>
        <p:txBody>
          <a:bodyPr/>
          <a:lstStyle/>
          <a:p>
            <a:r>
              <a:rPr lang="en-US" dirty="0"/>
              <a:t>Top Image: C-CAP data shows no change in wetland extent.</a:t>
            </a:r>
          </a:p>
          <a:p>
            <a:r>
              <a:rPr lang="en-US" dirty="0"/>
              <a:t>Bottom Images:  Wetland health index (NDPI), low values represent healthy vegetation while high values are unhealthy.  Wetland heath is decreasing due to unknown factors</a:t>
            </a:r>
          </a:p>
          <a:p>
            <a:endParaRPr lang="en-US"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112" y="173737"/>
            <a:ext cx="4818888" cy="6236207"/>
          </a:xfrm>
          <a:prstGeom prst="rect">
            <a:avLst/>
          </a:prstGeom>
        </p:spPr>
      </p:pic>
    </p:spTree>
    <p:extLst>
      <p:ext uri="{BB962C8B-B14F-4D97-AF65-F5344CB8AC3E}">
        <p14:creationId xmlns:p14="http://schemas.microsoft.com/office/powerpoint/2010/main" val="74639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dirty="0"/>
          </a:p>
        </p:txBody>
      </p:sp>
      <p:sp>
        <p:nvSpPr>
          <p:cNvPr id="7" name="Text Placeholder 16"/>
          <p:cNvSpPr txBox="1">
            <a:spLocks/>
          </p:cNvSpPr>
          <p:nvPr/>
        </p:nvSpPr>
        <p:spPr>
          <a:xfrm>
            <a:off x="-101600" y="2184494"/>
            <a:ext cx="5191432" cy="16153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1800" dirty="0" smtClean="0"/>
              <a:t>From 2000 – 2010 there was minimal change in wetland extent (approximately 30 mi</a:t>
            </a:r>
            <a:r>
              <a:rPr lang="en-US" sz="1800" baseline="30000" dirty="0" smtClean="0"/>
              <a:t>2 </a:t>
            </a:r>
            <a:r>
              <a:rPr lang="en-US" sz="1800" dirty="0" smtClean="0"/>
              <a:t>)</a:t>
            </a:r>
          </a:p>
          <a:p>
            <a:pPr marL="347663" indent="-347663"/>
            <a:r>
              <a:rPr lang="en-US" sz="1800" dirty="0" smtClean="0"/>
              <a:t>Noticeable decrease in the overall wetland health detected from health index (NDPI)</a:t>
            </a:r>
          </a:p>
          <a:p>
            <a:pPr marL="347663" indent="-347663"/>
            <a:r>
              <a:rPr lang="en-US" sz="1800" dirty="0" smtClean="0"/>
              <a:t>According to C-CAP wetland area will remain relatively consistent, our assessment predicts wetland health will continue to decrease  </a:t>
            </a:r>
          </a:p>
        </p:txBody>
      </p:sp>
    </p:spTree>
    <p:extLst>
      <p:ext uri="{BB962C8B-B14F-4D97-AF65-F5344CB8AC3E}">
        <p14:creationId xmlns:p14="http://schemas.microsoft.com/office/powerpoint/2010/main" val="242153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2968</TotalTime>
  <Words>770</Words>
  <Application>Microsoft Office PowerPoint</Application>
  <PresentationFormat>On-screen Show (4:3)</PresentationFormat>
  <Paragraphs>98</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Cambria Math</vt:lpstr>
      <vt:lpstr>Century Gothic</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149</cp:revision>
  <dcterms:created xsi:type="dcterms:W3CDTF">2015-05-18T13:26:09Z</dcterms:created>
  <dcterms:modified xsi:type="dcterms:W3CDTF">2015-07-20T15:31:17Z</dcterms:modified>
</cp:coreProperties>
</file>