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66" r:id="rId15"/>
    <p:sldId id="270" r:id="rId16"/>
    <p:sldId id="271" r:id="rId1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4" clrIdx="0"/>
  <p:cmAuthor id="1" name="Sparrow, Kent H. (LARC-E3)[SSAI DEVELOP]" initials="SKH(D" lastIdx="1" clrIdx="1">
    <p:extLst>
      <p:ext uri="{19B8F6BF-5375-455C-9EA6-DF929625EA0E}">
        <p15:presenceInfo xmlns:p15="http://schemas.microsoft.com/office/powerpoint/2012/main" userId="S-1-5-21-330711430-3775241029-4075259233-641911" providerId="AD"/>
      </p:ext>
    </p:extLst>
  </p:cmAuthor>
  <p:cmAuthor id="2" name="Owen, Nathan O. (LARC-E3)[SSAI DEVELOP]" initials="ONO(D" lastIdx="1" clrIdx="2">
    <p:extLst>
      <p:ext uri="{19B8F6BF-5375-455C-9EA6-DF929625EA0E}">
        <p15:presenceInfo xmlns:p15="http://schemas.microsoft.com/office/powerpoint/2012/main" userId="S-1-5-21-330711430-3775241029-4075259233-629232" providerId="AD"/>
      </p:ext>
    </p:extLst>
  </p:cmAuthor>
  <p:cmAuthor id="3" name="peter hawman" initials="ph" lastIdx="4" clrIdx="3">
    <p:extLst>
      <p:ext uri="{19B8F6BF-5375-455C-9EA6-DF929625EA0E}">
        <p15:presenceInfo xmlns:p15="http://schemas.microsoft.com/office/powerpoint/2012/main" userId="52dc934910af067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83421" autoAdjust="0"/>
  </p:normalViewPr>
  <p:slideViewPr>
    <p:cSldViewPr snapToGrid="0">
      <p:cViewPr varScale="1">
        <p:scale>
          <a:sx n="85" d="100"/>
          <a:sy n="85" d="100"/>
        </p:scale>
        <p:origin x="13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142640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title</a:t>
            </a:r>
          </a:p>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team members</a:t>
            </a: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4445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steps taken to produce evapotranspiration estimates are found in the left portion of our flowchart. The METRIC model requires a variety of inputs which we gathered from Landsat 8 (USGS Global visualization viewer), USGS Digital Elevation Models, and AWOS data from local meteorological stations.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From those data, METRIC calculates net radiation, soil heat flux, sensible </a:t>
            </a:r>
            <a:r>
              <a:rPr lang="en-US" sz="1100" dirty="0" err="1">
                <a:solidFill>
                  <a:schemeClr val="dk1"/>
                </a:solidFill>
                <a:latin typeface="Calibri"/>
                <a:ea typeface="Calibri"/>
                <a:cs typeface="Calibri"/>
                <a:sym typeface="Calibri"/>
              </a:rPr>
              <a:t>heatflux</a:t>
            </a:r>
            <a:r>
              <a:rPr lang="en-US" sz="1100" dirty="0">
                <a:solidFill>
                  <a:schemeClr val="dk1"/>
                </a:solidFill>
                <a:latin typeface="Calibri"/>
                <a:ea typeface="Calibri"/>
                <a:cs typeface="Calibri"/>
                <a:sym typeface="Calibri"/>
              </a:rPr>
              <a:t> and then the residual from that energy balance = LE.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LE is energy consumed by ET. From there you can estimate instantaneous ET, 24 et</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Last step is to validate with in situ or land based data</a:t>
            </a:r>
          </a:p>
          <a:p>
            <a:pPr marL="0" marR="0" lvl="0" indent="0" algn="l" rtl="0">
              <a:lnSpc>
                <a:spcPct val="107916"/>
              </a:lnSpc>
              <a:spcBef>
                <a:spcPts val="800"/>
              </a:spcBef>
              <a:spcAft>
                <a:spcPts val="0"/>
              </a:spcAft>
              <a:buClr>
                <a:schemeClr val="dk1"/>
              </a:buClr>
              <a:buFont typeface="Arial"/>
              <a:buNone/>
            </a:pPr>
            <a:endParaRPr dirty="0"/>
          </a:p>
          <a:p>
            <a:pPr marL="0" marR="0" lvl="0" indent="0" algn="l" rtl="0">
              <a:lnSpc>
                <a:spcPct val="115000"/>
              </a:lnSpc>
              <a:spcBef>
                <a:spcPts val="80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47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NDVI is the ratio of the differences in </a:t>
            </a:r>
            <a:r>
              <a:rPr lang="en-US" sz="1100" b="0" i="0" u="none" strike="noStrike" cap="none" baseline="0" dirty="0" err="1" smtClean="0">
                <a:solidFill>
                  <a:schemeClr val="dk1"/>
                </a:solidFill>
                <a:latin typeface="Arial"/>
                <a:ea typeface="Arial"/>
                <a:cs typeface="Arial"/>
                <a:sym typeface="Arial"/>
              </a:rPr>
              <a:t>reflectivities</a:t>
            </a:r>
            <a:r>
              <a:rPr lang="en-US" sz="1100" b="0" i="0" u="none" strike="noStrike" cap="none" baseline="0" dirty="0" smtClean="0">
                <a:solidFill>
                  <a:schemeClr val="dk1"/>
                </a:solidFill>
                <a:latin typeface="Arial"/>
                <a:ea typeface="Arial"/>
                <a:cs typeface="Arial"/>
                <a:sym typeface="Arial"/>
              </a:rPr>
              <a:t> for the NIR band and the red band to their sum.  It indicates if the  area being observed contains live green vegetation or not.   NDVI &gt; 0 indicates soil or vegetation.  NDVI &lt; 0 indicates snow, water, or clouds.  A dense canopy will have values of .3 - .8.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05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SAVI – Soil adjusted vegetation index.  In areas where the soil is exposed, the reflectance of light in the NIR and red spectra can influence vegetation index values.  SAVI was developed as a modification of NDVI to correct for the influence of soil brightness when vegetation cover is low.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20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LAI</a:t>
            </a:r>
            <a:r>
              <a:rPr lang="en-US" baseline="0" dirty="0" smtClean="0"/>
              <a:t> is an indicator of biomass and canopy resistance to vapor flux.  LAI is defined as the ratio of total leaf area for the surface (one side of leaves) per unit if ground area.  </a:t>
            </a:r>
            <a:endParaRPr lang="en-US" dirty="0"/>
          </a:p>
        </p:txBody>
      </p:sp>
    </p:spTree>
    <p:extLst>
      <p:ext uri="{BB962C8B-B14F-4D97-AF65-F5344CB8AC3E}">
        <p14:creationId xmlns:p14="http://schemas.microsoft.com/office/powerpoint/2010/main" val="403032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24 Hour ET is the Daily ET rate.</a:t>
            </a:r>
            <a:r>
              <a:rPr lang="en-US" baseline="0" dirty="0" smtClean="0"/>
              <a:t>  This is the most useful METRIC product for </a:t>
            </a:r>
            <a:r>
              <a:rPr lang="en-US" baseline="0" dirty="0" err="1" smtClean="0"/>
              <a:t>endusers</a:t>
            </a:r>
            <a:r>
              <a:rPr lang="en-US" baseline="0" dirty="0" smtClean="0"/>
              <a:t> who wish to monitor crops and drought conditions.  </a:t>
            </a:r>
            <a:endParaRPr lang="en-US" dirty="0"/>
          </a:p>
        </p:txBody>
      </p:sp>
    </p:spTree>
    <p:extLst>
      <p:ext uri="{BB962C8B-B14F-4D97-AF65-F5344CB8AC3E}">
        <p14:creationId xmlns:p14="http://schemas.microsoft.com/office/powerpoint/2010/main" val="2313052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METRIC acronym</a:t>
            </a:r>
          </a:p>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ET – evaporation from plants and soil in photo 	</a:t>
            </a:r>
          </a:p>
        </p:txBody>
      </p:sp>
    </p:spTree>
    <p:extLst>
      <p:ext uri="{BB962C8B-B14F-4D97-AF65-F5344CB8AC3E}">
        <p14:creationId xmlns:p14="http://schemas.microsoft.com/office/powerpoint/2010/main" val="322468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a:solidFill>
                  <a:schemeClr val="dk1"/>
                </a:solidFill>
              </a:rPr>
              <a:t>Who’s interested?....</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Digital Harvest would like to use METRIC for measuring ET on days when they are unable to fly UAV’s.  They would eventually like to use METRIC applications for forecasting ET rates.  </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State officials would use METRIC for drought monitoring applications.   </a:t>
            </a:r>
          </a:p>
        </p:txBody>
      </p:sp>
    </p:spTree>
    <p:extLst>
      <p:ext uri="{BB962C8B-B14F-4D97-AF65-F5344CB8AC3E}">
        <p14:creationId xmlns:p14="http://schemas.microsoft.com/office/powerpoint/2010/main" val="17336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dirty="0">
                <a:solidFill>
                  <a:schemeClr val="dk1"/>
                </a:solidFill>
                <a:latin typeface="Questrial"/>
                <a:ea typeface="Questrial"/>
                <a:cs typeface="Questrial"/>
                <a:sym typeface="Questrial"/>
              </a:rPr>
              <a:t>The USDA states that irrigated agriculture accounts for a significant amount of water consumption nationwide.  Refer to pie chart percentage.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dirty="0">
                <a:solidFill>
                  <a:schemeClr val="dk1"/>
                </a:solidFill>
                <a:latin typeface="Questrial"/>
                <a:ea typeface="Questrial"/>
                <a:cs typeface="Questrial"/>
                <a:sym typeface="Questrial"/>
              </a:rPr>
              <a:t>U.S. irrigated cropland relies on traditional, less efficient irrigation methods, despite technological advances.  The typical method of irrigation practices are based on a crop coefficient that is multiplied by a reference ET rate for a specific crop.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dirty="0">
                <a:solidFill>
                  <a:schemeClr val="dk1"/>
                </a:solidFill>
                <a:latin typeface="Questrial"/>
                <a:ea typeface="Questrial"/>
                <a:cs typeface="Questrial"/>
                <a:sym typeface="Questrial"/>
              </a:rPr>
              <a:t>Wasteful and costly irrigation practices place an unnecessary economic burden on farmers and may negatively affect productivity.   Refer to USDA graph. </a:t>
            </a:r>
          </a:p>
          <a:p>
            <a:pPr marL="171450" marR="0" lvl="0" indent="-101600" algn="l" rtl="0">
              <a:lnSpc>
                <a:spcPct val="100000"/>
              </a:lnSpc>
              <a:spcBef>
                <a:spcPts val="0"/>
              </a:spcBef>
              <a:spcAft>
                <a:spcPts val="0"/>
              </a:spcAft>
              <a:buClr>
                <a:schemeClr val="dk1"/>
              </a:buClr>
              <a:buFont typeface="Arial"/>
              <a:buNone/>
            </a:pPr>
            <a:endParaRPr sz="1100" b="0" i="0" u="none" strike="noStrike" cap="none" baseline="0" dirty="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78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76200" lvl="0" indent="0" rtl="0">
              <a:lnSpc>
                <a:spcPct val="90000"/>
              </a:lnSpc>
              <a:spcBef>
                <a:spcPts val="0"/>
              </a:spcBef>
              <a:buClr>
                <a:srgbClr val="DC6448"/>
              </a:buClr>
              <a:buFont typeface="Arial"/>
              <a:buNone/>
            </a:pPr>
            <a:endParaRPr sz="1200" dirty="0">
              <a:solidFill>
                <a:schemeClr val="dk1"/>
              </a:solidFill>
              <a:latin typeface="Questrial"/>
              <a:ea typeface="Questrial"/>
              <a:cs typeface="Questrial"/>
              <a:sym typeface="Questrial"/>
            </a:endParaRPr>
          </a:p>
          <a:p>
            <a:pPr marL="76200" lvl="0" indent="0" rtl="0">
              <a:lnSpc>
                <a:spcPct val="90000"/>
              </a:lnSpc>
              <a:spcBef>
                <a:spcPts val="0"/>
              </a:spcBef>
              <a:buClr>
                <a:srgbClr val="DC6448"/>
              </a:buClr>
              <a:buSzPct val="25000"/>
              <a:buFont typeface="Arial"/>
              <a:buNone/>
            </a:pPr>
            <a:r>
              <a:rPr lang="en-US" sz="1200" dirty="0">
                <a:solidFill>
                  <a:schemeClr val="dk1"/>
                </a:solidFill>
                <a:latin typeface="Questrial"/>
                <a:ea typeface="Questrial"/>
                <a:cs typeface="Questrial"/>
                <a:sym typeface="Questrial"/>
              </a:rPr>
              <a:t>METRIC is used throughout the West in states such as Washington, Oregon, Nevada, Colorado</a:t>
            </a:r>
          </a:p>
          <a:p>
            <a:pPr marL="76200" marR="0" lvl="0" indent="0" algn="l" rtl="0">
              <a:lnSpc>
                <a:spcPct val="90000"/>
              </a:lnSpc>
              <a:spcBef>
                <a:spcPts val="0"/>
              </a:spcBef>
              <a:spcAft>
                <a:spcPts val="0"/>
              </a:spcAft>
              <a:buClr>
                <a:srgbClr val="DC6448"/>
              </a:buClr>
              <a:buFont typeface="Arial"/>
              <a:buNone/>
            </a:pPr>
            <a:endParaRPr sz="1200" dirty="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dirty="0">
                <a:solidFill>
                  <a:schemeClr val="dk1"/>
                </a:solidFill>
                <a:latin typeface="Questrial"/>
                <a:ea typeface="Questrial"/>
                <a:cs typeface="Questrial"/>
                <a:sym typeface="Questrial"/>
              </a:rPr>
              <a:t>Idaho </a:t>
            </a:r>
            <a:r>
              <a:rPr lang="en-US" sz="1200" dirty="0" err="1">
                <a:solidFill>
                  <a:schemeClr val="dk1"/>
                </a:solidFill>
                <a:latin typeface="Questrial"/>
                <a:ea typeface="Questrial"/>
                <a:cs typeface="Questrial"/>
                <a:sym typeface="Questrial"/>
              </a:rPr>
              <a:t>Dept</a:t>
            </a:r>
            <a:r>
              <a:rPr lang="en-US" sz="1200" dirty="0">
                <a:solidFill>
                  <a:schemeClr val="dk1"/>
                </a:solidFill>
                <a:latin typeface="Questrial"/>
                <a:ea typeface="Questrial"/>
                <a:cs typeface="Questrial"/>
                <a:sym typeface="Questrial"/>
              </a:rPr>
              <a:t> of Water Resources uses METRIC to monitor water use and water right distribution.</a:t>
            </a:r>
          </a:p>
          <a:p>
            <a:pPr marL="76200" marR="0" lvl="0" indent="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b="0" i="0" u="none" strike="noStrike" cap="none" baseline="0" dirty="0">
                <a:solidFill>
                  <a:schemeClr val="dk1"/>
                </a:solidFill>
                <a:latin typeface="Questrial"/>
                <a:ea typeface="Questrial"/>
                <a:cs typeface="Questrial"/>
                <a:sym typeface="Questrial"/>
              </a:rPr>
              <a:t>ET estimates from remotely sensed data could be more effectively  used to display areas where irrigation is needed.  The image below displays how heat stress is determined using IR imagery.  The METRIC model can be executed daily with the use of local weather inputs.  This makes METRIC a more effective method for determining crop irrigation needs.  </a:t>
            </a:r>
          </a:p>
          <a:p>
            <a:pPr marL="76200" marR="0" lvl="0" indent="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228600" marR="0" lvl="0" indent="-76200" algn="l" rtl="0">
              <a:lnSpc>
                <a:spcPct val="90000"/>
              </a:lnSpc>
              <a:spcBef>
                <a:spcPts val="0"/>
              </a:spcBef>
              <a:spcAft>
                <a:spcPts val="0"/>
              </a:spcAft>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a:p>
            <a:pPr marL="228600" marR="0" lvl="0" indent="-76200" algn="l" rtl="0">
              <a:lnSpc>
                <a:spcPct val="90000"/>
              </a:lnSpc>
              <a:spcBef>
                <a:spcPts val="0"/>
              </a:spcBef>
              <a:buClr>
                <a:srgbClr val="DC6448"/>
              </a:buClr>
              <a:buFont typeface="Arial"/>
              <a:buNone/>
            </a:pPr>
            <a:endParaRPr sz="1200" b="0" i="0" u="none" strike="noStrike" cap="none" baseline="0" dirty="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6410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100">
                <a:solidFill>
                  <a:schemeClr val="dk1"/>
                </a:solidFill>
              </a:rPr>
              <a:t>Digital Harvest’s “fields of interest” highlighted in red in inset map</a:t>
            </a:r>
          </a:p>
          <a:p>
            <a:pPr marR="0" lvl="0" algn="l" rtl="0">
              <a:spcBef>
                <a:spcPts val="0"/>
              </a:spcBef>
              <a:buNone/>
            </a:pPr>
            <a:endParaRPr sz="1100">
              <a:solidFill>
                <a:schemeClr val="dk1"/>
              </a:solidFill>
            </a:endParaRPr>
          </a:p>
        </p:txBody>
      </p:sp>
    </p:spTree>
    <p:extLst>
      <p:ext uri="{BB962C8B-B14F-4D97-AF65-F5344CB8AC3E}">
        <p14:creationId xmlns:p14="http://schemas.microsoft.com/office/powerpoint/2010/main" val="36965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8450" algn="l" rtl="0">
              <a:spcBef>
                <a:spcPts val="0"/>
              </a:spcBef>
              <a:buClr>
                <a:srgbClr val="000000"/>
              </a:buClr>
              <a:buSzPct val="100000"/>
              <a:buFont typeface="Arial"/>
              <a:buChar char="●"/>
            </a:pPr>
            <a:r>
              <a:rPr lang="en-US" sz="1100" dirty="0">
                <a:latin typeface="Questrial"/>
                <a:ea typeface="Questrial"/>
                <a:cs typeface="Questrial"/>
                <a:sym typeface="Questrial"/>
              </a:rPr>
              <a:t>Landsat 8 OLI/TIRS data from July 2013 was used exclusively for this project because it falls within the growing season when the METRIC model would be useful for irrigation planning.</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Landsat 8 level 1 T data were acquired from the USGS Global Visualization viewer.  Data from bands 2-7 and 10-11 were used as input to make the METRIC model compatible with Landsat 8 data (see </a:t>
            </a:r>
            <a:r>
              <a:rPr lang="en-US" sz="1100" dirty="0">
                <a:latin typeface="Questrial"/>
                <a:ea typeface="Questrial"/>
                <a:cs typeface="Questrial"/>
                <a:sym typeface="Questrial"/>
              </a:rPr>
              <a:t>difference in band #’s)</a:t>
            </a:r>
            <a:r>
              <a:rPr lang="en-US" sz="1100" b="0" i="0" u="none" strike="noStrike" cap="none" baseline="0" dirty="0">
                <a:solidFill>
                  <a:srgbClr val="000000"/>
                </a:solidFill>
                <a:latin typeface="Questrial"/>
                <a:ea typeface="Questrial"/>
                <a:cs typeface="Questrial"/>
                <a:sym typeface="Questrial"/>
              </a:rPr>
              <a:t>.  </a:t>
            </a:r>
            <a:r>
              <a:rPr lang="en-US" sz="1100" dirty="0">
                <a:latin typeface="Questrial"/>
                <a:ea typeface="Questrial"/>
                <a:cs typeface="Questrial"/>
                <a:sym typeface="Questrial"/>
              </a:rPr>
              <a:t>Bands 2-4 represent visible blue, red and green. Bands 5-7 represent NIR and SWIR, and 10-11 are the thermal bands.</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 A DEM with a ~30m resolution was acquired from the USGS Center for Earth Resources Observation and Science (EROS) website.   </a:t>
            </a:r>
            <a:r>
              <a:rPr lang="en-US" sz="1100" dirty="0">
                <a:latin typeface="Questrial"/>
                <a:ea typeface="Questrial"/>
                <a:cs typeface="Questrial"/>
                <a:sym typeface="Questrial"/>
              </a:rPr>
              <a:t>Elevation, slope, and aspect were needed throughout the series of equations.  </a:t>
            </a:r>
          </a:p>
          <a:p>
            <a:pPr marL="457200" marR="0" lvl="0" indent="-298450" algn="l" rtl="0">
              <a:spcBef>
                <a:spcPts val="0"/>
              </a:spcBef>
              <a:buClr>
                <a:srgbClr val="000000"/>
              </a:buClr>
              <a:buSzPct val="100000"/>
              <a:buFont typeface="Arial"/>
              <a:buChar char="●"/>
            </a:pPr>
            <a:r>
              <a:rPr lang="en-US" sz="1100" b="0" i="0" u="none" strike="noStrike" cap="none" baseline="0" dirty="0">
                <a:solidFill>
                  <a:srgbClr val="000000"/>
                </a:solidFill>
                <a:latin typeface="Questrial"/>
                <a:ea typeface="Questrial"/>
                <a:cs typeface="Questrial"/>
                <a:sym typeface="Questrial"/>
              </a:rPr>
              <a:t>Weather data, recorded from automated weather observing system (AWOS) stations, were retrieved from the NOAA National Climate Data Center (NCDC) for local weather inputs. </a:t>
            </a:r>
          </a:p>
        </p:txBody>
      </p:sp>
    </p:spTree>
    <p:extLst>
      <p:ext uri="{BB962C8B-B14F-4D97-AF65-F5344CB8AC3E}">
        <p14:creationId xmlns:p14="http://schemas.microsoft.com/office/powerpoint/2010/main" val="408534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25000"/>
              <a:buFont typeface="Calibri"/>
              <a:buNone/>
            </a:pPr>
            <a:r>
              <a:rPr lang="en-US" sz="1200">
                <a:solidFill>
                  <a:schemeClr val="dk1"/>
                </a:solidFill>
                <a:latin typeface="Calibri"/>
                <a:ea typeface="Calibri"/>
                <a:cs typeface="Calibri"/>
                <a:sym typeface="Calibri"/>
              </a:rPr>
              <a:t>METRIC has been proven to be helpful with water rights allocations and long-term resource management.</a:t>
            </a:r>
            <a:r>
              <a:rPr lang="en-US" sz="1100">
                <a:solidFill>
                  <a:schemeClr val="dk1"/>
                </a:solidFill>
              </a:rPr>
              <a:t> The Metric model calculates ET by subtracting heat lost to the ground and heat lost to the air from the total radiation received from the sun and sky. ET is a residual of the energy balance. </a:t>
            </a:r>
          </a:p>
          <a:p>
            <a:pPr marL="0" marR="0" lvl="0" indent="0" algn="l" rtl="0">
              <a:lnSpc>
                <a:spcPct val="115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METRIC – Mapping Evapotranspiration with high Resolution and Internalized Calibration was developed in 2006 as an adaptation of a previous model, SEBAL. METRIC improved the accuracy of ET calculations by incorporating a reference ET and internal calibration. </a:t>
            </a:r>
          </a:p>
          <a:p>
            <a:pPr marL="0" marR="0" lvl="0" indent="0" algn="l" rtl="0">
              <a:spcBef>
                <a:spcPts val="0"/>
              </a:spcBef>
              <a:buClr>
                <a:schemeClr val="dk1"/>
              </a:buClr>
              <a:buFont typeface="Arial"/>
              <a:buNone/>
            </a:pPr>
            <a:endParaRPr sz="1100">
              <a:solidFill>
                <a:schemeClr val="dk1"/>
              </a:solidFill>
            </a:endParaRPr>
          </a:p>
        </p:txBody>
      </p:sp>
    </p:spTree>
    <p:extLst>
      <p:ext uri="{BB962C8B-B14F-4D97-AF65-F5344CB8AC3E}">
        <p14:creationId xmlns:p14="http://schemas.microsoft.com/office/powerpoint/2010/main" val="1927838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100000"/>
              <a:buFont typeface="Arial"/>
              <a:buNone/>
            </a:pPr>
            <a:r>
              <a:rPr lang="en-US" sz="1100">
                <a:solidFill>
                  <a:schemeClr val="dk1"/>
                </a:solidFill>
              </a:rPr>
              <a:t>The IC in metric stands for internalized calibration. ??? This is how METRIC differs from other remote sensing ET models</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Use CROP data layer from USDA to help identify </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METRIC – Mapping Evapotranspiration with high Resolution and Internalized Calibration was developed in 2006 as an adaptation of a previous model, SEBAL. METRIC improved the accuracy of ET calculations by incorporating a reference ET and internal calibration.</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a:solidFill>
                  <a:schemeClr val="dk1"/>
                </a:solidFill>
              </a:rPr>
              <a:t>The reference “pixels” set boundary conditions for ET output and “train” the model to fit local conditions. </a:t>
            </a:r>
          </a:p>
        </p:txBody>
      </p:sp>
    </p:spTree>
    <p:extLst>
      <p:ext uri="{BB962C8B-B14F-4D97-AF65-F5344CB8AC3E}">
        <p14:creationId xmlns:p14="http://schemas.microsoft.com/office/powerpoint/2010/main" val="3855012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1000"/>
              </a:spcBef>
              <a:spcAft>
                <a:spcPts val="0"/>
              </a:spcAft>
              <a:buClr>
                <a:srgbClr val="449392"/>
              </a:buClr>
              <a:buFont typeface="Arial"/>
              <a:buNone/>
              <a:defRPr/>
            </a:lvl1pPr>
            <a:lvl2pPr marL="457200" marR="0" indent="0" algn="ctr" rtl="0">
              <a:lnSpc>
                <a:spcPct val="90000"/>
              </a:lnSpc>
              <a:spcBef>
                <a:spcPts val="500"/>
              </a:spcBef>
              <a:spcAft>
                <a:spcPts val="0"/>
              </a:spcAft>
              <a:buClr>
                <a:schemeClr val="dk1"/>
              </a:buClr>
              <a:buFont typeface="Arial"/>
              <a:buNone/>
              <a:defRPr/>
            </a:lvl2pPr>
            <a:lvl3pPr marL="914400" marR="0" indent="0" algn="ctr" rtl="0">
              <a:lnSpc>
                <a:spcPct val="90000"/>
              </a:lnSpc>
              <a:spcBef>
                <a:spcPts val="500"/>
              </a:spcBef>
              <a:spcAft>
                <a:spcPts val="0"/>
              </a:spcAft>
              <a:buClr>
                <a:schemeClr val="dk1"/>
              </a:buClr>
              <a:buFont typeface="Arial"/>
              <a:buNone/>
              <a:defRPr/>
            </a:lvl3pPr>
            <a:lvl4pPr marL="1371600" marR="0" indent="0" algn="ctr" rtl="0">
              <a:lnSpc>
                <a:spcPct val="90000"/>
              </a:lnSpc>
              <a:spcBef>
                <a:spcPts val="500"/>
              </a:spcBef>
              <a:spcAft>
                <a:spcPts val="0"/>
              </a:spcAft>
              <a:buClr>
                <a:schemeClr val="dk1"/>
              </a:buClr>
              <a:buFont typeface="Arial"/>
              <a:buNone/>
              <a:defRPr/>
            </a:lvl4pPr>
            <a:lvl5pPr marL="1828800" marR="0" indent="0" algn="ctr" rtl="0">
              <a:lnSpc>
                <a:spcPct val="90000"/>
              </a:lnSpc>
              <a:spcBef>
                <a:spcPts val="500"/>
              </a:spcBef>
              <a:spcAft>
                <a:spcPts val="0"/>
              </a:spcAft>
              <a:buClr>
                <a:schemeClr val="dk1"/>
              </a:buClr>
              <a:buFont typeface="Arial"/>
              <a:buNone/>
              <a:defRPr/>
            </a:lvl5pPr>
            <a:lvl6pPr marL="2286000" marR="0" indent="0" algn="ctr" rtl="0">
              <a:lnSpc>
                <a:spcPct val="90000"/>
              </a:lnSpc>
              <a:spcBef>
                <a:spcPts val="500"/>
              </a:spcBef>
              <a:spcAft>
                <a:spcPts val="0"/>
              </a:spcAft>
              <a:buClr>
                <a:schemeClr val="dk1"/>
              </a:buClr>
              <a:buFont typeface="Arial"/>
              <a:buNone/>
              <a:defRPr/>
            </a:lvl6pPr>
            <a:lvl7pPr marL="2743200" marR="0" indent="0" algn="ctr" rtl="0">
              <a:lnSpc>
                <a:spcPct val="90000"/>
              </a:lnSpc>
              <a:spcBef>
                <a:spcPts val="500"/>
              </a:spcBef>
              <a:spcAft>
                <a:spcPts val="0"/>
              </a:spcAft>
              <a:buClr>
                <a:schemeClr val="dk1"/>
              </a:buClr>
              <a:buFont typeface="Arial"/>
              <a:buNone/>
              <a:defRPr/>
            </a:lvl7pPr>
            <a:lvl8pPr marL="3200400" marR="0" indent="0" algn="ctr" rtl="0">
              <a:lnSpc>
                <a:spcPct val="90000"/>
              </a:lnSpc>
              <a:spcBef>
                <a:spcPts val="500"/>
              </a:spcBef>
              <a:spcAft>
                <a:spcPts val="0"/>
              </a:spcAft>
              <a:buClr>
                <a:schemeClr val="dk1"/>
              </a:buClr>
              <a:buFont typeface="Arial"/>
              <a:buNone/>
              <a:defRPr/>
            </a:lvl8pPr>
            <a:lvl9pPr marL="3657600" marR="0" indent="0" algn="ctr" rtl="0">
              <a:lnSpc>
                <a:spcPct val="90000"/>
              </a:lnSpc>
              <a:spcBef>
                <a:spcPts val="500"/>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1" name="Shape 11"/>
          <p:cNvSpPr txBox="1"/>
          <p:nvPr/>
        </p:nvSpPr>
        <p:spPr>
          <a:xfrm>
            <a:off x="153543" y="260030"/>
            <a:ext cx="2332624" cy="3385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Calibri"/>
              <a:buNone/>
            </a:pPr>
            <a:endParaRPr sz="800" b="1" i="0" u="none" strike="noStrike" cap="none" baseline="0">
              <a:solidFill>
                <a:srgbClr val="FFFFFF"/>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baseline="0">
                <a:solidFill>
                  <a:srgbClr val="FFFFFF"/>
                </a:solidFill>
                <a:latin typeface="Helvetica Neue"/>
                <a:ea typeface="Helvetica Neue"/>
                <a:cs typeface="Helvetica Neue"/>
                <a:sym typeface="Helvetica Neue"/>
                <a:rtl val="0"/>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4"/>
            <a:ext cx="7772400" cy="1762605"/>
          </a:xfrm>
          <a:prstGeom prst="rect">
            <a:avLst/>
          </a:prstGeom>
          <a:noFill/>
          <a:ln>
            <a:noFill/>
          </a:ln>
        </p:spPr>
        <p:txBody>
          <a:bodyPr lIns="91425" tIns="91425" rIns="91425" bIns="91425" anchor="t" anchorCtr="0"/>
          <a:lstStyle>
            <a:lvl1pPr marL="285750" indent="-95250"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5" name="Shape 15"/>
          <p:cNvSpPr/>
          <p:nvPr/>
        </p:nvSpPr>
        <p:spPr>
          <a:xfrm flipH="1">
            <a:off x="0" y="6743699"/>
            <a:ext cx="9144000" cy="1143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8" name="Shape 18"/>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9" name="Shape 19"/>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lstStyle>
            <a:lvl1pPr marL="228600" indent="12700" rtl="0">
              <a:spcBef>
                <a:spcPts val="0"/>
              </a:spcBef>
              <a:buClr>
                <a:srgbClr val="DC6448"/>
              </a:buClr>
              <a:buFont typeface="Arial"/>
              <a:buChar char=""/>
              <a:defRPr/>
            </a:lvl1pPr>
            <a:lvl2pPr marL="685800" indent="-12700" rtl="0">
              <a:spcBef>
                <a:spcPts val="0"/>
              </a:spcBef>
              <a:buClr>
                <a:schemeClr val="accent6"/>
              </a:buClr>
              <a:buFont typeface="Arial"/>
              <a:buChar char=""/>
              <a:defRPr/>
            </a:lvl2pPr>
            <a:lvl3pPr marL="1143000" indent="-25400" rtl="0">
              <a:spcBef>
                <a:spcPts val="0"/>
              </a:spcBef>
              <a:buClr>
                <a:schemeClr val="accent6"/>
              </a:buClr>
              <a:buFont typeface="Arial"/>
              <a:buChar char=""/>
              <a:defRPr/>
            </a:lvl3pPr>
            <a:lvl4pPr marL="1600200" indent="-25400" rtl="0">
              <a:spcBef>
                <a:spcPts val="0"/>
              </a:spcBef>
              <a:buClr>
                <a:schemeClr val="accent6"/>
              </a:buClr>
              <a:buFont typeface="Arial"/>
              <a:buChar char=""/>
              <a:defRPr/>
            </a:lvl4pPr>
            <a:lvl5pPr marL="2057400" indent="-2540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6" name="Shape 2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7" name="Shape 27"/>
          <p:cNvSpPr txBox="1">
            <a:spLocks noGrp="1"/>
          </p:cNvSpPr>
          <p:nvPr>
            <p:ph type="body" idx="1"/>
          </p:nvPr>
        </p:nvSpPr>
        <p:spPr>
          <a:xfrm>
            <a:off x="4629150" y="1139483"/>
            <a:ext cx="4135022"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0" y="1139482"/>
            <a:ext cx="4108450"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5" name="Shape 3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6" name="Shape 36"/>
          <p:cNvSpPr txBox="1">
            <a:spLocks noGrp="1"/>
          </p:cNvSpPr>
          <p:nvPr>
            <p:ph type="body" idx="1"/>
          </p:nvPr>
        </p:nvSpPr>
        <p:spPr>
          <a:xfrm>
            <a:off x="4629150" y="2158541"/>
            <a:ext cx="4106886"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2"/>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38" name="Shape 38"/>
          <p:cNvSpPr txBox="1">
            <a:spLocks noGrp="1"/>
          </p:cNvSpPr>
          <p:nvPr>
            <p:ph type="body" idx="3"/>
          </p:nvPr>
        </p:nvSpPr>
        <p:spPr>
          <a:xfrm>
            <a:off x="406400" y="2158541"/>
            <a:ext cx="4091782"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0" y="1125412"/>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40" name="Shape 4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6" name="Shape 4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7" name="Shape 47"/>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3" name="Shape 53"/>
          <p:cNvSpPr/>
          <p:nvPr/>
        </p:nvSpPr>
        <p:spPr>
          <a:xfrm flipH="1">
            <a:off x="116114" y="106585"/>
            <a:ext cx="8911771" cy="663711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6" name="Shape 5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7" name="Shape 57"/>
          <p:cNvSpPr txBox="1">
            <a:spLocks noGrp="1"/>
          </p:cNvSpPr>
          <p:nvPr>
            <p:ph type="body" idx="1"/>
          </p:nvPr>
        </p:nvSpPr>
        <p:spPr>
          <a:xfrm>
            <a:off x="3887391" y="1139483"/>
            <a:ext cx="4848646" cy="5472331"/>
          </a:xfrm>
          <a:prstGeom prst="rect">
            <a:avLst/>
          </a:prstGeom>
          <a:noFill/>
          <a:ln>
            <a:noFill/>
          </a:ln>
        </p:spPr>
        <p:txBody>
          <a:bodyPr lIns="91425" tIns="91425" rIns="91425" bIns="91425" anchor="t" anchorCtr="0"/>
          <a:lstStyle>
            <a:lvl1pPr marL="228600" indent="63500" rtl="0">
              <a:spcBef>
                <a:spcPts val="0"/>
              </a:spcBef>
              <a:buClr>
                <a:srgbClr val="DC6448"/>
              </a:buClr>
              <a:buFont typeface="Arial"/>
              <a:buChar char="4"/>
              <a:defRPr/>
            </a:lvl1pPr>
            <a:lvl2pPr marL="685800" indent="381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12700" rtl="0">
              <a:spcBef>
                <a:spcPts val="0"/>
              </a:spcBef>
              <a:buClr>
                <a:schemeClr val="accent6"/>
              </a:buClr>
              <a:buFont typeface="Arial"/>
              <a:buChar char="4"/>
              <a:defRPr/>
            </a:lvl4pPr>
            <a:lvl5pPr marL="2057400" indent="-127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9" name="Shape 5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5" name="Shape 6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6" name="Shape 66"/>
          <p:cNvSpPr>
            <a:spLocks noGrp="1"/>
          </p:cNvSpPr>
          <p:nvPr>
            <p:ph type="pic" idx="2"/>
          </p:nvPr>
        </p:nvSpPr>
        <p:spPr>
          <a:xfrm>
            <a:off x="3887389" y="1111348"/>
            <a:ext cx="4848647" cy="5486399"/>
          </a:xfrm>
          <a:prstGeom prst="rect">
            <a:avLst/>
          </a:prstGeom>
          <a:noFill/>
          <a:ln>
            <a:noFill/>
          </a:ln>
        </p:spPr>
      </p:sp>
      <p:sp>
        <p:nvSpPr>
          <p:cNvPr id="67" name="Shape 67"/>
          <p:cNvSpPr txBox="1">
            <a:spLocks noGrp="1"/>
          </p:cNvSpPr>
          <p:nvPr>
            <p:ph type="body" idx="1"/>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68" name="Shape 68"/>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tif"/></Relationships>
</file>

<file path=ppt/slides/_rels/slide13.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subTitle" idx="1"/>
          </p:nvPr>
        </p:nvSpPr>
        <p:spPr>
          <a:xfrm>
            <a:off x="866675" y="3602050"/>
            <a:ext cx="7134299" cy="7739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1" u="none" strike="noStrike" cap="none" baseline="0" dirty="0" smtClean="0">
                <a:solidFill>
                  <a:srgbClr val="449392"/>
                </a:solidFill>
                <a:latin typeface="Century Gothic" panose="020B0502020202020204" pitchFamily="34" charset="0"/>
                <a:ea typeface="Questrial"/>
                <a:cs typeface="Questrial"/>
                <a:sym typeface="Questrial"/>
                <a:rtl val="0"/>
              </a:rPr>
              <a:t>Mapping </a:t>
            </a:r>
            <a:r>
              <a:rPr lang="en-US" sz="2000" b="1" i="1" u="none" strike="noStrike" cap="none" baseline="0" dirty="0">
                <a:solidFill>
                  <a:srgbClr val="449392"/>
                </a:solidFill>
                <a:latin typeface="Century Gothic" panose="020B0502020202020204" pitchFamily="34" charset="0"/>
                <a:ea typeface="Questrial"/>
                <a:cs typeface="Questrial"/>
                <a:sym typeface="Questrial"/>
                <a:rtl val="0"/>
              </a:rPr>
              <a:t>Evapotranspiration using the METRIC Model in the </a:t>
            </a:r>
            <a:r>
              <a:rPr lang="en-US" sz="2000" b="1" i="1" dirty="0">
                <a:solidFill>
                  <a:srgbClr val="449392"/>
                </a:solidFill>
                <a:latin typeface="Century Gothic" panose="020B0502020202020204" pitchFamily="34" charset="0"/>
                <a:ea typeface="Questrial"/>
                <a:cs typeface="Questrial"/>
                <a:sym typeface="Questrial"/>
                <a:rtl val="0"/>
              </a:rPr>
              <a:t>Mid-Atlantic Coastal Plain</a:t>
            </a:r>
          </a:p>
          <a:p>
            <a:pPr marL="0" marR="0" lvl="0" indent="0" algn="ctr" rtl="0">
              <a:lnSpc>
                <a:spcPct val="90000"/>
              </a:lnSpc>
              <a:spcBef>
                <a:spcPts val="0"/>
              </a:spcBef>
              <a:spcAft>
                <a:spcPts val="0"/>
              </a:spcAft>
              <a:buClr>
                <a:srgbClr val="449392"/>
              </a:buClr>
              <a:buFont typeface="Arial"/>
              <a:buNone/>
            </a:pPr>
            <a:endParaRPr sz="2000" b="1" i="1" u="none" strike="noStrike" cap="none" baseline="0" dirty="0">
              <a:solidFill>
                <a:srgbClr val="449392"/>
              </a:solidFill>
              <a:latin typeface="Questrial"/>
              <a:ea typeface="Questrial"/>
              <a:cs typeface="Questrial"/>
              <a:sym typeface="Questrial"/>
              <a:rtl val="0"/>
            </a:endParaRPr>
          </a:p>
        </p:txBody>
      </p:sp>
      <p:sp>
        <p:nvSpPr>
          <p:cNvPr id="74" name="Shape 74"/>
          <p:cNvSpPr txBox="1">
            <a:spLocks noGrp="1"/>
          </p:cNvSpPr>
          <p:nvPr>
            <p:ph type="ctrTitle"/>
          </p:nvPr>
        </p:nvSpPr>
        <p:spPr>
          <a:xfrm>
            <a:off x="685800" y="1049775"/>
            <a:ext cx="7772400" cy="24599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449392"/>
              </a:buClr>
              <a:buSzPct val="25000"/>
              <a:buFont typeface="Questrial"/>
              <a:buNone/>
            </a:pPr>
            <a:r>
              <a:rPr lang="en-US" sz="5600" b="1" i="0" u="none" strike="noStrike" cap="small" baseline="0" dirty="0">
                <a:solidFill>
                  <a:srgbClr val="449392"/>
                </a:solidFill>
                <a:latin typeface="Century Gothic" panose="020B0502020202020204" pitchFamily="34" charset="0"/>
                <a:ea typeface="Questrial"/>
                <a:cs typeface="Questrial"/>
                <a:sym typeface="Questrial"/>
                <a:rtl val="0"/>
              </a:rPr>
              <a:t>Coastal Mid-Atlantic Water Resources </a:t>
            </a:r>
            <a:r>
              <a:rPr lang="en-US" sz="5600" b="1" i="0" u="none" strike="noStrike" cap="small" baseline="0" dirty="0" smtClean="0">
                <a:solidFill>
                  <a:srgbClr val="449392"/>
                </a:solidFill>
                <a:latin typeface="Century Gothic" panose="020B0502020202020204" pitchFamily="34" charset="0"/>
                <a:ea typeface="Questrial"/>
                <a:cs typeface="Questrial"/>
                <a:sym typeface="Questrial"/>
                <a:rtl val="0"/>
              </a:rPr>
              <a:t>III</a:t>
            </a:r>
            <a:endParaRPr lang="en-US" sz="5600" b="1" i="0" u="none" strike="noStrike" cap="small" baseline="0" dirty="0">
              <a:solidFill>
                <a:srgbClr val="449392"/>
              </a:solidFill>
              <a:latin typeface="Century Gothic" panose="020B0502020202020204" pitchFamily="34" charset="0"/>
              <a:ea typeface="Questrial"/>
              <a:cs typeface="Questrial"/>
              <a:sym typeface="Questrial"/>
              <a:rtl val="0"/>
            </a:endParaRPr>
          </a:p>
        </p:txBody>
      </p:sp>
      <p:sp>
        <p:nvSpPr>
          <p:cNvPr id="75" name="Shape 75"/>
          <p:cNvSpPr txBox="1">
            <a:spLocks noGrp="1"/>
          </p:cNvSpPr>
          <p:nvPr>
            <p:ph type="body" idx="2"/>
          </p:nvPr>
        </p:nvSpPr>
        <p:spPr>
          <a:xfrm>
            <a:off x="685800" y="4659086"/>
            <a:ext cx="7772400" cy="1881051"/>
          </a:xfrm>
          <a:prstGeom prst="rect">
            <a:avLst/>
          </a:prstGeom>
          <a:noFill/>
          <a:ln>
            <a:noFill/>
          </a:ln>
        </p:spPr>
        <p:txBody>
          <a:bodyPr lIns="91425" tIns="45700" rIns="91425" bIns="45700" numCol="2" anchor="t" anchorCtr="0">
            <a:noAutofit/>
          </a:bodyPr>
          <a:lstStyle/>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Kent </a:t>
            </a: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Sparrow (Project</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Lead) </a:t>
            </a: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Jamie</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VanderHeiden </a:t>
            </a: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dirty="0" smtClean="0">
                <a:solidFill>
                  <a:srgbClr val="FFFFFF"/>
                </a:solidFill>
                <a:latin typeface="Century Gothic" panose="020B0502020202020204" pitchFamily="34" charset="0"/>
                <a:ea typeface="Questrial"/>
                <a:cs typeface="Questrial"/>
                <a:sym typeface="Questrial"/>
              </a:rPr>
              <a:t>Methodology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sp>
        <p:nvSpPr>
          <p:cNvPr id="161" name="Shape 161"/>
          <p:cNvSpPr txBox="1"/>
          <p:nvPr/>
        </p:nvSpPr>
        <p:spPr>
          <a:xfrm>
            <a:off x="7982425" y="5213200"/>
            <a:ext cx="5352599" cy="624599"/>
          </a:xfrm>
          <a:prstGeom prst="rect">
            <a:avLst/>
          </a:prstGeom>
          <a:noFill/>
          <a:ln>
            <a:noFill/>
          </a:ln>
        </p:spPr>
        <p:txBody>
          <a:bodyPr lIns="91425" tIns="91425" rIns="91425" bIns="91425" anchor="t" anchorCtr="0">
            <a:noAutofit/>
          </a:bodyPr>
          <a:lstStyle/>
          <a:p>
            <a:pPr>
              <a:spcBef>
                <a:spcPts val="0"/>
              </a:spcBef>
              <a:buNone/>
            </a:pPr>
            <a:endParaRPr/>
          </a:p>
        </p:txBody>
      </p:sp>
      <p:grpSp>
        <p:nvGrpSpPr>
          <p:cNvPr id="2" name="Group 1"/>
          <p:cNvGrpSpPr/>
          <p:nvPr/>
        </p:nvGrpSpPr>
        <p:grpSpPr>
          <a:xfrm>
            <a:off x="121919" y="1088571"/>
            <a:ext cx="8900161" cy="5573486"/>
            <a:chOff x="121919" y="1088571"/>
            <a:chExt cx="8900161" cy="5573486"/>
          </a:xfrm>
        </p:grpSpPr>
        <p:pic>
          <p:nvPicPr>
            <p:cNvPr id="162" name="Shape 162"/>
            <p:cNvPicPr preferRelativeResize="0"/>
            <p:nvPr/>
          </p:nvPicPr>
          <p:blipFill rotWithShape="1">
            <a:blip r:embed="rId3">
              <a:alphaModFix/>
            </a:blip>
            <a:srcRect l="533" r="919" b="4613"/>
            <a:stretch/>
          </p:blipFill>
          <p:spPr>
            <a:xfrm>
              <a:off x="121919" y="1088571"/>
              <a:ext cx="8900161" cy="5573486"/>
            </a:xfrm>
            <a:prstGeom prst="rect">
              <a:avLst/>
            </a:prstGeom>
            <a:noFill/>
            <a:ln>
              <a:noFill/>
            </a:ln>
          </p:spPr>
        </p:pic>
        <p:sp>
          <p:nvSpPr>
            <p:cNvPr id="5" name="TextBox 3"/>
            <p:cNvSpPr txBox="1"/>
            <p:nvPr/>
          </p:nvSpPr>
          <p:spPr>
            <a:xfrm>
              <a:off x="1797270" y="2339691"/>
              <a:ext cx="746233" cy="307777"/>
            </a:xfrm>
            <a:prstGeom prst="rect">
              <a:avLst/>
            </a:prstGeom>
            <a:solidFill>
              <a:schemeClr val="accent1">
                <a:lumMod val="20000"/>
                <a:lumOff val="80000"/>
              </a:schemeClr>
            </a:solid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endParaRPr lang="en-US" sz="1400" dirty="0"/>
            </a:p>
          </p:txBody>
        </p:sp>
      </p:grpSp>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129092" y="966952"/>
            <a:ext cx="8896574" cy="5748855"/>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Normalized</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 Differential Vegetation Index (NDVI)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2" name="Shape 182"/>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146" b="7821"/>
          <a:stretch/>
        </p:blipFill>
        <p:spPr>
          <a:xfrm>
            <a:off x="2246364" y="1439916"/>
            <a:ext cx="4911181" cy="5231867"/>
          </a:xfrm>
          <a:prstGeom prst="rect">
            <a:avLst/>
          </a:prstGeom>
        </p:spPr>
      </p:pic>
    </p:spTree>
    <p:extLst>
      <p:ext uri="{BB962C8B-B14F-4D97-AF65-F5344CB8AC3E}">
        <p14:creationId xmlns:p14="http://schemas.microsoft.com/office/powerpoint/2010/main" val="361803598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406400" y="966952"/>
            <a:ext cx="8331300" cy="5489415"/>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Soil Adjusted Vegetation Inde</a:t>
            </a:r>
            <a:r>
              <a:rPr lang="en-US" sz="2400" dirty="0" smtClean="0">
                <a:solidFill>
                  <a:schemeClr val="dk1"/>
                </a:solidFill>
                <a:latin typeface="Century Gothic" panose="020B0502020202020204" pitchFamily="34" charset="0"/>
                <a:ea typeface="Questrial"/>
                <a:cs typeface="Questrial"/>
                <a:sym typeface="Questrial"/>
              </a:rPr>
              <a:t>x (SAVI)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8" name="Shape 188"/>
          <p:cNvSpPr txBox="1">
            <a:spLocks noGrp="1"/>
          </p:cNvSpPr>
          <p:nvPr>
            <p:ph type="title"/>
          </p:nvPr>
        </p:nvSpPr>
        <p:spPr>
          <a:xfrm>
            <a:off x="406400" y="164765"/>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250" y="298046"/>
            <a:ext cx="0" cy="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933" b="8132"/>
          <a:stretch/>
        </p:blipFill>
        <p:spPr>
          <a:xfrm>
            <a:off x="2263746" y="1439916"/>
            <a:ext cx="4820225" cy="5213939"/>
          </a:xfrm>
          <a:prstGeom prst="rect">
            <a:avLst/>
          </a:prstGeom>
        </p:spPr>
      </p:pic>
    </p:spTree>
    <p:extLst>
      <p:ext uri="{BB962C8B-B14F-4D97-AF65-F5344CB8AC3E}">
        <p14:creationId xmlns:p14="http://schemas.microsoft.com/office/powerpoint/2010/main" val="39546442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8872" y="996696"/>
            <a:ext cx="8897112" cy="5441382"/>
          </a:xfrm>
        </p:spPr>
        <p:txBody>
          <a:bodyPr/>
          <a:lstStyle/>
          <a:p>
            <a:pPr indent="0" algn="ctr">
              <a:buNone/>
            </a:pPr>
            <a:r>
              <a:rPr lang="en-US" sz="2400" dirty="0" smtClean="0">
                <a:latin typeface="Century Gothic" panose="020B0502020202020204" pitchFamily="34" charset="0"/>
              </a:rPr>
              <a:t>Leaf Area Index (LAI) </a:t>
            </a:r>
            <a:endParaRPr lang="en-US" sz="2400" dirty="0">
              <a:latin typeface="Century Gothic" panose="020B0502020202020204" pitchFamily="34" charset="0"/>
            </a:endParaRPr>
          </a:p>
        </p:txBody>
      </p:sp>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Intermediate Results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5" t="6933" r="-345" b="7867"/>
          <a:stretch/>
        </p:blipFill>
        <p:spPr>
          <a:xfrm>
            <a:off x="2205782" y="1417953"/>
            <a:ext cx="4716226" cy="5200055"/>
          </a:xfrm>
          <a:prstGeom prst="rect">
            <a:avLst/>
          </a:prstGeom>
        </p:spPr>
      </p:pic>
    </p:spTree>
    <p:extLst>
      <p:ext uri="{BB962C8B-B14F-4D97-AF65-F5344CB8AC3E}">
        <p14:creationId xmlns:p14="http://schemas.microsoft.com/office/powerpoint/2010/main" val="2316716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Results</a:t>
            </a:r>
            <a:endParaRPr lang="en-US" dirty="0"/>
          </a:p>
        </p:txBody>
      </p:sp>
      <p:sp>
        <p:nvSpPr>
          <p:cNvPr id="4" name="Shape 181"/>
          <p:cNvSpPr txBox="1">
            <a:spLocks noGrp="1"/>
          </p:cNvSpPr>
          <p:nvPr>
            <p:ph type="body" idx="1"/>
          </p:nvPr>
        </p:nvSpPr>
        <p:spPr>
          <a:xfrm>
            <a:off x="406400" y="966953"/>
            <a:ext cx="8331200" cy="5580854"/>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24</a:t>
            </a:r>
            <a:r>
              <a:rPr lang="en-US" sz="2400" dirty="0">
                <a:solidFill>
                  <a:schemeClr val="dk1"/>
                </a:solidFill>
                <a:latin typeface="Century Gothic" panose="020B0502020202020204" pitchFamily="34" charset="0"/>
                <a:ea typeface="Questrial"/>
                <a:cs typeface="Questrial"/>
                <a:sym typeface="Questrial"/>
              </a:rPr>
              <a:t>-</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Hour Evapotranspiration (ET</a:t>
            </a:r>
            <a:r>
              <a:rPr lang="en-US" sz="2400" b="0" i="0" u="none" strike="noStrike" cap="none" baseline="-25000" dirty="0" smtClean="0">
                <a:solidFill>
                  <a:schemeClr val="dk1"/>
                </a:solidFill>
                <a:latin typeface="Century Gothic" panose="020B0502020202020204" pitchFamily="34" charset="0"/>
                <a:ea typeface="Questrial"/>
                <a:cs typeface="Questrial"/>
                <a:sym typeface="Questrial"/>
                <a:rtl val="0"/>
              </a:rPr>
              <a:t>24</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060" b="8021"/>
          <a:stretch/>
        </p:blipFill>
        <p:spPr>
          <a:xfrm>
            <a:off x="2228190" y="1418897"/>
            <a:ext cx="4740166" cy="5254009"/>
          </a:xfrm>
          <a:prstGeom prst="rect">
            <a:avLst/>
          </a:prstGeom>
        </p:spPr>
      </p:pic>
    </p:spTree>
    <p:extLst>
      <p:ext uri="{BB962C8B-B14F-4D97-AF65-F5344CB8AC3E}">
        <p14:creationId xmlns:p14="http://schemas.microsoft.com/office/powerpoint/2010/main" val="1710511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Python script written to run the METRIC model successfully calculated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using </a:t>
            </a:r>
            <a:r>
              <a:rPr lang="en-US" sz="1900" dirty="0">
                <a:latin typeface="Century Gothic" panose="020B0502020202020204" pitchFamily="34" charset="0"/>
                <a:ea typeface="Arial" panose="020B0604020202020204" pitchFamily="34" charset="0"/>
                <a:cs typeface="Arial" panose="020B0604020202020204" pitchFamily="34" charset="0"/>
              </a:rPr>
              <a:t>Landsat 8 imagery, AWOS weather data, and a DEM.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Arial" panose="020B0604020202020204" pitchFamily="34" charset="0"/>
              <a:cs typeface="Arial" panose="020B0604020202020204" pitchFamily="34" charset="0"/>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validated METRIC model was packaged into a tool, available in </a:t>
            </a:r>
            <a:r>
              <a:rPr lang="en-US" sz="1900" dirty="0" err="1">
                <a:latin typeface="Century Gothic" panose="020B0502020202020204" pitchFamily="34" charset="0"/>
                <a:ea typeface="Arial" panose="020B0604020202020204" pitchFamily="34" charset="0"/>
                <a:cs typeface="Arial" panose="020B0604020202020204" pitchFamily="34" charset="0"/>
              </a:rPr>
              <a:t>ArcToolbox</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and is in a </a:t>
            </a:r>
            <a:r>
              <a:rPr lang="en-US" sz="1900" dirty="0">
                <a:latin typeface="Century Gothic" panose="020B0502020202020204" pitchFamily="34" charset="0"/>
                <a:ea typeface="Arial" panose="020B0604020202020204" pitchFamily="34" charset="0"/>
                <a:cs typeface="Arial" panose="020B0604020202020204" pitchFamily="34" charset="0"/>
              </a:rPr>
              <a:t>software release process.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METRIC is now a useful </a:t>
            </a:r>
            <a:r>
              <a:rPr lang="en-US" sz="1900" dirty="0" smtClean="0">
                <a:latin typeface="Century Gothic" panose="020B0502020202020204" pitchFamily="34" charset="0"/>
                <a:ea typeface="Arial" panose="020B0604020202020204" pitchFamily="34" charset="0"/>
                <a:cs typeface="Arial" panose="020B0604020202020204" pitchFamily="34" charset="0"/>
              </a:rPr>
              <a:t>that can be used irrigation </a:t>
            </a:r>
            <a:r>
              <a:rPr lang="en-US" sz="1900" dirty="0">
                <a:latin typeface="Century Gothic" panose="020B0502020202020204" pitchFamily="34" charset="0"/>
                <a:ea typeface="Arial" panose="020B0604020202020204" pitchFamily="34" charset="0"/>
                <a:cs typeface="Arial" panose="020B0604020202020204" pitchFamily="34" charset="0"/>
              </a:rPr>
              <a:t>planning and drought monitoring for the agriculture industry.</a:t>
            </a:r>
          </a:p>
          <a:p>
            <a:pPr marL="266700" lvl="0" indent="0">
              <a:lnSpc>
                <a:spcPct val="100000"/>
              </a:lnSpc>
              <a:buClr>
                <a:srgbClr val="67B9B8"/>
              </a:buClr>
              <a:buNone/>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Future work will need to focus on incorporating weather model data into the methods of Allen et al. (2007) to create a predictive scheme for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values</a:t>
            </a:r>
            <a:r>
              <a:rPr lang="en-US" sz="1900" dirty="0" smtClean="0">
                <a:latin typeface="Century Gothic" panose="020B0502020202020204" pitchFamily="34" charset="0"/>
                <a:ea typeface="Arial" panose="020B0604020202020204" pitchFamily="34" charset="0"/>
                <a:cs typeface="Arial" panose="020B0604020202020204" pitchFamily="34" charset="0"/>
              </a:rPr>
              <a:t>.</a:t>
            </a:r>
            <a:endParaRPr lang="en-US" sz="1800" dirty="0">
              <a:latin typeface="Century Gothic" panose="020B0502020202020204" pitchFamily="34" charset="0"/>
              <a:ea typeface="Arial" panose="020B0604020202020204" pitchFamily="34" charset="0"/>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endParaRPr lang="en-US" sz="1800" dirty="0">
              <a:latin typeface="Century Gothic" panose="020B0502020202020204" pitchFamily="34" charset="0"/>
              <a:ea typeface="Arial" panose="020B0604020202020204" pitchFamily="34" charset="0"/>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800" dirty="0" smtClean="0">
                <a:latin typeface="Century Gothic" panose="020B0502020202020204" pitchFamily="34" charset="0"/>
                <a:ea typeface="Arial" panose="020B0604020202020204" pitchFamily="34" charset="0"/>
                <a:cs typeface="Arial" panose="020B0604020202020204" pitchFamily="34" charset="0"/>
                <a:sym typeface="Questrial"/>
              </a:rPr>
              <a:t>Future DEVELOP Projects</a:t>
            </a:r>
            <a:endParaRPr lang="en-US" sz="1900" dirty="0">
              <a:latin typeface="Century Gothic" panose="020B0502020202020204" pitchFamily="34" charset="0"/>
              <a:ea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Conclusion/Future Work </a:t>
            </a:r>
            <a:endParaRPr lang="en-US" dirty="0"/>
          </a:p>
        </p:txBody>
      </p:sp>
    </p:spTree>
    <p:extLst>
      <p:ext uri="{BB962C8B-B14F-4D97-AF65-F5344CB8AC3E}">
        <p14:creationId xmlns:p14="http://schemas.microsoft.com/office/powerpoint/2010/main" val="2406952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indent="-419100">
              <a:lnSpc>
                <a:spcPct val="100000"/>
              </a:lnSpc>
              <a:buClr>
                <a:srgbClr val="67B9B8"/>
              </a:buClr>
              <a:buFont typeface="Century Gothic" panose="020B0502020202020204" pitchFamily="34" charset="0"/>
              <a:buChar char="►"/>
            </a:pPr>
            <a:r>
              <a:rPr lang="en-US" sz="2400" dirty="0">
                <a:latin typeface="Century Gothic" panose="020B0502020202020204" pitchFamily="34" charset="0"/>
              </a:rPr>
              <a:t>Digital Harvest – General Manager, Young Kim and Agronomist, Ed </a:t>
            </a:r>
            <a:r>
              <a:rPr lang="en-US" sz="2400" dirty="0" err="1">
                <a:latin typeface="Century Gothic" panose="020B0502020202020204" pitchFamily="34" charset="0"/>
              </a:rPr>
              <a:t>Hassell</a:t>
            </a: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Dr</a:t>
            </a:r>
            <a:r>
              <a:rPr lang="en-US" sz="2400" dirty="0">
                <a:latin typeface="Century Gothic" panose="020B0502020202020204" pitchFamily="34" charset="0"/>
              </a:rPr>
              <a:t>. Kenton </a:t>
            </a:r>
            <a:r>
              <a:rPr lang="en-US" sz="2400" dirty="0" smtClean="0">
                <a:latin typeface="Century Gothic" panose="020B0502020202020204" pitchFamily="34" charset="0"/>
              </a:rPr>
              <a:t>Ross – National Science Advisor </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a:latin typeface="Century Gothic" panose="020B0502020202020204" pitchFamily="34" charset="0"/>
              </a:rPr>
              <a:t>Lauren Childs – National Lead </a:t>
            </a: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Jamie </a:t>
            </a:r>
            <a:r>
              <a:rPr lang="en-US" sz="2400" dirty="0">
                <a:latin typeface="Century Gothic" panose="020B0502020202020204" pitchFamily="34" charset="0"/>
              </a:rPr>
              <a:t>Favors – Deputy National Lead </a:t>
            </a: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Nathan Owen – Center Lead</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Chad Smith– Assistant Center Lead</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Lance Watkins – DEVELOP Young Professional </a:t>
            </a:r>
          </a:p>
          <a:p>
            <a:pPr marL="266700" indent="0">
              <a:lnSpc>
                <a:spcPct val="100000"/>
              </a:lnSpc>
              <a:buClr>
                <a:srgbClr val="67B9B8"/>
              </a:buClr>
              <a:buNone/>
            </a:pPr>
            <a:endParaRPr lang="en-US" sz="2400" dirty="0" smtClean="0">
              <a:latin typeface="Century Gothic" panose="020B0502020202020204" pitchFamily="34" charset="0"/>
            </a:endParaRPr>
          </a:p>
        </p:txBody>
      </p:sp>
      <p:sp>
        <p:nvSpPr>
          <p:cNvPr id="4"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Acknowledgements</a:t>
            </a:r>
            <a:endParaRPr lang="en-US" dirty="0"/>
          </a:p>
        </p:txBody>
      </p:sp>
    </p:spTree>
    <p:extLst>
      <p:ext uri="{BB962C8B-B14F-4D97-AF65-F5344CB8AC3E}">
        <p14:creationId xmlns:p14="http://schemas.microsoft.com/office/powerpoint/2010/main" val="389628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METRIC – </a:t>
            </a:r>
            <a:r>
              <a:rPr lang="en-US" sz="2000" b="0" i="0" u="sng" strike="noStrike" cap="none" baseline="0" dirty="0" smtClean="0">
                <a:solidFill>
                  <a:srgbClr val="000000"/>
                </a:solidFill>
                <a:latin typeface="Century Gothic" panose="020B0502020202020204" pitchFamily="34" charset="0"/>
                <a:ea typeface="Questrial"/>
                <a:cs typeface="Questrial"/>
                <a:sym typeface="Questrial"/>
                <a:rtl val="0"/>
              </a:rPr>
              <a:t>M</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apping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vapo</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t</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ranspiration at High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R</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esolution With </a:t>
            </a:r>
            <a:r>
              <a:rPr lang="en-US" sz="2000" b="0" u="sng" strike="noStrike" cap="none" baseline="0" dirty="0">
                <a:solidFill>
                  <a:srgbClr val="000000"/>
                </a:solidFill>
                <a:latin typeface="Century Gothic" panose="020B0502020202020204" pitchFamily="34" charset="0"/>
                <a:ea typeface="Questrial"/>
                <a:cs typeface="Questrial"/>
                <a:sym typeface="Questrial"/>
                <a:rtl val="0"/>
              </a:rPr>
              <a:t>I</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nternalized </a:t>
            </a:r>
            <a:r>
              <a:rPr lang="en-US" sz="2000" b="0" i="0" u="sng" strike="noStrike" cap="none" baseline="0" dirty="0" smtClean="0">
                <a:solidFill>
                  <a:srgbClr val="000000"/>
                </a:solidFill>
                <a:latin typeface="Century Gothic" panose="020B0502020202020204" pitchFamily="34" charset="0"/>
                <a:ea typeface="Questrial"/>
                <a:cs typeface="Questrial"/>
                <a:sym typeface="Questrial"/>
                <a:rtl val="0"/>
              </a:rPr>
              <a:t>C</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alibration</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a:p>
            <a:pPr marL="400050" marR="0" lvl="0" indent="-285750" algn="l" rtl="0">
              <a:lnSpc>
                <a:spcPct val="90000"/>
              </a:lnSpc>
              <a:spcBef>
                <a:spcPts val="0"/>
              </a:spcBef>
              <a:spcAft>
                <a:spcPts val="0"/>
              </a:spcAft>
              <a:buClr>
                <a:srgbClr val="449392"/>
              </a:buClr>
              <a:buFont typeface="Century Gothic" panose="020B0502020202020204" pitchFamily="34" charset="0"/>
              <a:buChar char="►"/>
            </a:pPr>
            <a:endParaRPr sz="1400" b="0" i="0" u="none" strike="noStrike" cap="none" baseline="0" dirty="0">
              <a:solidFill>
                <a:srgbClr val="00B0F0"/>
              </a:solidFill>
              <a:latin typeface="Century Gothic" panose="020B0502020202020204" pitchFamily="34" charset="0"/>
              <a:sym typeface="Arial"/>
              <a:rtl val="0"/>
            </a:endParaRPr>
          </a:p>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Evapotranspiration (</a:t>
            </a:r>
            <a:r>
              <a:rPr lang="en-US" sz="2000" dirty="0">
                <a:solidFill>
                  <a:schemeClr val="dk1"/>
                </a:solidFill>
                <a:latin typeface="Century Gothic" panose="020B0502020202020204" pitchFamily="34" charset="0"/>
                <a:ea typeface="Questrial"/>
                <a:cs typeface="Questrial"/>
                <a:sym typeface="Questrial"/>
                <a:rtl val="0"/>
              </a:rPr>
              <a:t>ET)</a:t>
            </a: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 - Th</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 combined processes through which water is transferred to the atmosphere from open water and ice surfaces, bare soil, and vegetation that make up the earth's surface (AMS Glossary</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81" name="Shape 81"/>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 </a:t>
            </a:r>
          </a:p>
        </p:txBody>
      </p:sp>
      <p:sp>
        <p:nvSpPr>
          <p:cNvPr id="82" name="Shape 82"/>
          <p:cNvSpPr txBox="1"/>
          <p:nvPr/>
        </p:nvSpPr>
        <p:spPr>
          <a:xfrm>
            <a:off x="1778040" y="6473314"/>
            <a:ext cx="12057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NASA</a:t>
            </a:r>
          </a:p>
        </p:txBody>
      </p:sp>
      <p:pic>
        <p:nvPicPr>
          <p:cNvPr id="83" name="Shape 83"/>
          <p:cNvPicPr preferRelativeResize="0"/>
          <p:nvPr/>
        </p:nvPicPr>
        <p:blipFill rotWithShape="1">
          <a:blip r:embed="rId3">
            <a:alphaModFix/>
          </a:blip>
          <a:srcRect/>
          <a:stretch/>
        </p:blipFill>
        <p:spPr>
          <a:xfrm>
            <a:off x="1778040" y="3377085"/>
            <a:ext cx="5587799" cy="3143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406400" y="1159840"/>
            <a:ext cx="8331300" cy="5486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DC6448"/>
              </a:buClr>
              <a:buFont typeface="Arial"/>
              <a:buNone/>
            </a:pPr>
            <a:endParaRPr sz="1900" b="1"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90000"/>
              </a:lnSpc>
              <a:spcBef>
                <a:spcPts val="0"/>
              </a:spcBef>
              <a:spcAft>
                <a:spcPts val="0"/>
              </a:spcAft>
              <a:buClr>
                <a:srgbClr val="A3D4D4"/>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Digital Harvest </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Young Kim, General Manager</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Ed Hassell, Agronomist </a:t>
            </a:r>
          </a:p>
          <a:p>
            <a:pPr marL="0" marR="0" lvl="0" indent="0" algn="ctr" rtl="0">
              <a:lnSpc>
                <a:spcPct val="90000"/>
              </a:lnSpc>
              <a:spcBef>
                <a:spcPts val="0"/>
              </a:spcBef>
              <a:spcAft>
                <a:spcPts val="0"/>
              </a:spcAft>
              <a:buClr>
                <a:srgbClr val="A3D4D4"/>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Quest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Department of Environmental Quality</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David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Paylor</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State Water </a:t>
            </a:r>
            <a:r>
              <a:rPr lang="en-US" sz="1900" b="0" i="0" u="none" strike="noStrike" cap="none" baseline="0" dirty="0" smtClean="0">
                <a:solidFill>
                  <a:schemeClr val="dk1"/>
                </a:solidFill>
                <a:latin typeface="Century Gothic" panose="020B0502020202020204" pitchFamily="34" charset="0"/>
                <a:ea typeface="Questrial"/>
                <a:cs typeface="Questrial"/>
                <a:sym typeface="Questrial"/>
                <a:rtl val="0"/>
              </a:rPr>
              <a:t>Commission</a:t>
            </a:r>
          </a:p>
          <a:p>
            <a:pPr marL="0" marR="0" lvl="0" indent="0" algn="ctr" rtl="0">
              <a:lnSpc>
                <a:spcPct val="100000"/>
              </a:lnSpc>
              <a:spcBef>
                <a:spcPts val="0"/>
              </a:spcBef>
              <a:spcAft>
                <a:spcPts val="0"/>
              </a:spcAft>
              <a:buClr>
                <a:schemeClr val="dk1"/>
              </a:buClr>
              <a:buSzPct val="25000"/>
              <a:buFont typeface="Questrial"/>
              <a:buNone/>
            </a:pPr>
            <a:endParaRPr lang="en-US"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lvl="0" indent="0" algn="ctr">
              <a:lnSpc>
                <a:spcPct val="100000"/>
              </a:lnSpc>
              <a:buClr>
                <a:schemeClr val="dk1"/>
              </a:buClr>
              <a:buSzPct val="25000"/>
              <a:buNone/>
            </a:pPr>
            <a:r>
              <a:rPr lang="en-US" sz="1900" b="1" dirty="0">
                <a:solidFill>
                  <a:schemeClr val="dk1"/>
                </a:solidFill>
                <a:latin typeface="Century Gothic" panose="020B0502020202020204" pitchFamily="34" charset="0"/>
                <a:ea typeface="Questrial"/>
                <a:cs typeface="Questrial"/>
                <a:sym typeface="Questrial"/>
              </a:rPr>
              <a:t>Virginia Secretary of Technology</a:t>
            </a:r>
          </a:p>
          <a:p>
            <a:pPr marL="0" lvl="0" indent="0" algn="ctr">
              <a:lnSpc>
                <a:spcPct val="100000"/>
              </a:lnSpc>
              <a:buClr>
                <a:schemeClr val="dk1"/>
              </a:buClr>
              <a:buSzPct val="25000"/>
              <a:buNone/>
            </a:pPr>
            <a:r>
              <a:rPr lang="en-US" sz="1900" dirty="0">
                <a:solidFill>
                  <a:schemeClr val="dk1"/>
                </a:solidFill>
                <a:latin typeface="Century Gothic" panose="020B0502020202020204" pitchFamily="34" charset="0"/>
                <a:ea typeface="Questrial"/>
                <a:cs typeface="Questrial"/>
                <a:sym typeface="Questrial"/>
              </a:rPr>
              <a:t>Karen Jackson, Secretary</a:t>
            </a:r>
          </a:p>
          <a:p>
            <a:pPr marL="0" marR="0" lvl="0" indent="0" algn="ctr" rtl="0">
              <a:lnSpc>
                <a:spcPct val="100000"/>
              </a:lnSpc>
              <a:spcBef>
                <a:spcPts val="0"/>
              </a:spcBef>
              <a:spcAft>
                <a:spcPts val="0"/>
              </a:spcAft>
              <a:buClr>
                <a:schemeClr val="dk1"/>
              </a:buClr>
              <a:buFont typeface="Questrial"/>
              <a:buNone/>
            </a:pPr>
            <a:endParaRPr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Natural Resources</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Molly Ward,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Agriculture &amp; Forestry</a:t>
            </a:r>
          </a:p>
          <a:p>
            <a:pPr marL="0" marR="0" lvl="0" indent="0" algn="ctr" rtl="0">
              <a:lnSpc>
                <a:spcPct val="100000"/>
              </a:lnSpc>
              <a:spcBef>
                <a:spcPts val="0"/>
              </a:spcBef>
              <a:spcAft>
                <a:spcPts val="0"/>
              </a:spcAft>
              <a:buClr>
                <a:schemeClr val="dk1"/>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Todd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Haymore</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l" rtl="0">
              <a:lnSpc>
                <a:spcPct val="100000"/>
              </a:lnSpc>
              <a:spcBef>
                <a:spcPts val="0"/>
              </a:spcBef>
              <a:spcAft>
                <a:spcPts val="0"/>
              </a:spcAft>
              <a:buClr>
                <a:schemeClr val="dk1"/>
              </a:buClr>
              <a:buFont typeface="Questrial"/>
              <a:buNone/>
            </a:pPr>
            <a:endParaRPr sz="2400" b="0" i="0" u="none" strike="noStrike" cap="none" baseline="0" dirty="0">
              <a:solidFill>
                <a:schemeClr val="dk1"/>
              </a:solidFill>
              <a:latin typeface="Questrial"/>
              <a:ea typeface="Questrial"/>
              <a:cs typeface="Questrial"/>
              <a:sym typeface="Questrial"/>
              <a:rtl val="0"/>
            </a:endParaRPr>
          </a:p>
        </p:txBody>
      </p:sp>
      <p:sp>
        <p:nvSpPr>
          <p:cNvPr id="89" name="Shape 89"/>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Project Partners &amp; End Users</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Community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Concerns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95" name="Shape 95"/>
          <p:cNvPicPr preferRelativeResize="0"/>
          <p:nvPr/>
        </p:nvPicPr>
        <p:blipFill rotWithShape="1">
          <a:blip r:embed="rId3">
            <a:extLst>
              <a:ext uri="{28A0092B-C50C-407E-A947-70E740481C1C}">
                <a14:useLocalDpi xmlns:a14="http://schemas.microsoft.com/office/drawing/2010/main" val="0"/>
              </a:ext>
            </a:extLst>
          </a:blip>
          <a:srcRect r="9149" b="15919"/>
          <a:stretch/>
        </p:blipFill>
        <p:spPr>
          <a:xfrm>
            <a:off x="5677704" y="3011674"/>
            <a:ext cx="3230718" cy="3613875"/>
          </a:xfrm>
          <a:prstGeom prst="rect">
            <a:avLst/>
          </a:prstGeom>
          <a:noFill/>
          <a:ln>
            <a:noFill/>
          </a:ln>
        </p:spPr>
      </p:pic>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653170" y="3636111"/>
            <a:ext cx="4787281" cy="2658789"/>
          </a:xfrm>
          <a:prstGeom prst="rect">
            <a:avLst/>
          </a:prstGeom>
          <a:noFill/>
          <a:ln>
            <a:noFill/>
          </a:ln>
        </p:spPr>
      </p:pic>
      <p:sp>
        <p:nvSpPr>
          <p:cNvPr id="97" name="Shape 97"/>
          <p:cNvSpPr txBox="1"/>
          <p:nvPr/>
        </p:nvSpPr>
        <p:spPr>
          <a:xfrm>
            <a:off x="7817250" y="6419149"/>
            <a:ext cx="1746900" cy="206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a:t>
            </a:r>
            <a:r>
              <a:rPr lang="en-US" sz="1200" b="0" i="0" u="none" strike="noStrike" cap="none" baseline="0" dirty="0" smtClean="0">
                <a:solidFill>
                  <a:srgbClr val="000000"/>
                </a:solidFill>
                <a:latin typeface="Century Gothic" panose="020B0502020202020204" pitchFamily="34" charset="0"/>
                <a:ea typeface="Questrial"/>
                <a:cs typeface="Questrial"/>
                <a:sym typeface="Questrial"/>
                <a:rtl val="0"/>
              </a:rPr>
              <a:t>USGS</a:t>
            </a:r>
            <a:endParaRPr lang="en-US" sz="12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98" name="Shape 98"/>
          <p:cNvSpPr txBox="1"/>
          <p:nvPr/>
        </p:nvSpPr>
        <p:spPr>
          <a:xfrm>
            <a:off x="3046811" y="6298850"/>
            <a:ext cx="1118700" cy="12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Year</a:t>
            </a:r>
          </a:p>
        </p:txBody>
      </p:sp>
      <p:sp>
        <p:nvSpPr>
          <p:cNvPr id="99" name="Shape 99"/>
          <p:cNvSpPr txBox="1"/>
          <p:nvPr/>
        </p:nvSpPr>
        <p:spPr>
          <a:xfrm>
            <a:off x="4014112" y="6423100"/>
            <a:ext cx="1609200" cy="284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USDA</a:t>
            </a:r>
          </a:p>
        </p:txBody>
      </p:sp>
      <p:sp>
        <p:nvSpPr>
          <p:cNvPr id="100" name="Shape 100"/>
          <p:cNvSpPr txBox="1"/>
          <p:nvPr/>
        </p:nvSpPr>
        <p:spPr>
          <a:xfrm>
            <a:off x="192494" y="4808342"/>
            <a:ext cx="625826" cy="4543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Cost</a:t>
            </a:r>
          </a:p>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 Index</a:t>
            </a:r>
          </a:p>
        </p:txBody>
      </p:sp>
      <p:sp>
        <p:nvSpPr>
          <p:cNvPr id="101" name="Shape 101"/>
          <p:cNvSpPr txBox="1">
            <a:spLocks noGrp="1"/>
          </p:cNvSpPr>
          <p:nvPr>
            <p:ph type="body" idx="1"/>
          </p:nvPr>
        </p:nvSpPr>
        <p:spPr>
          <a:xfrm>
            <a:off x="243750" y="983800"/>
            <a:ext cx="8656499" cy="2678699"/>
          </a:xfrm>
          <a:prstGeom prst="rect">
            <a:avLst/>
          </a:prstGeom>
          <a:noFill/>
          <a:ln>
            <a:noFill/>
          </a:ln>
        </p:spPr>
        <p:txBody>
          <a:bodyPr lIns="91425" tIns="45700" rIns="91425" bIns="45700"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The USDA states that irrigated agriculture accounts for a significant amount of water consumption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nationwide</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U.S. irrigated cropland relies on traditional, less efficient irrigation methods, despite technological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advances</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Wasteful and costly irrigation practices place an unnecessary economic burden on farmers and may negatively affect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productivity</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7" name="Freeform 6"/>
          <p:cNvSpPr/>
          <p:nvPr/>
        </p:nvSpPr>
        <p:spPr>
          <a:xfrm>
            <a:off x="1079863" y="4101737"/>
            <a:ext cx="4241074" cy="1262743"/>
          </a:xfrm>
          <a:custGeom>
            <a:avLst/>
            <a:gdLst>
              <a:gd name="connsiteX0" fmla="*/ 0 w 4241074"/>
              <a:gd name="connsiteY0" fmla="*/ 1262743 h 1262743"/>
              <a:gd name="connsiteX1" fmla="*/ 69668 w 4241074"/>
              <a:gd name="connsiteY1" fmla="*/ 1210492 h 1262743"/>
              <a:gd name="connsiteX2" fmla="*/ 121920 w 4241074"/>
              <a:gd name="connsiteY2" fmla="*/ 1184366 h 1262743"/>
              <a:gd name="connsiteX3" fmla="*/ 330926 w 4241074"/>
              <a:gd name="connsiteY3" fmla="*/ 1193074 h 1262743"/>
              <a:gd name="connsiteX4" fmla="*/ 383177 w 4241074"/>
              <a:gd name="connsiteY4" fmla="*/ 1210492 h 1262743"/>
              <a:gd name="connsiteX5" fmla="*/ 418011 w 4241074"/>
              <a:gd name="connsiteY5" fmla="*/ 1201783 h 1262743"/>
              <a:gd name="connsiteX6" fmla="*/ 461554 w 4241074"/>
              <a:gd name="connsiteY6" fmla="*/ 1166949 h 1262743"/>
              <a:gd name="connsiteX7" fmla="*/ 487680 w 4241074"/>
              <a:gd name="connsiteY7" fmla="*/ 1149532 h 1262743"/>
              <a:gd name="connsiteX8" fmla="*/ 505097 w 4241074"/>
              <a:gd name="connsiteY8" fmla="*/ 1123406 h 1262743"/>
              <a:gd name="connsiteX9" fmla="*/ 557348 w 4241074"/>
              <a:gd name="connsiteY9" fmla="*/ 1088572 h 1262743"/>
              <a:gd name="connsiteX10" fmla="*/ 609600 w 4241074"/>
              <a:gd name="connsiteY10" fmla="*/ 1097280 h 1262743"/>
              <a:gd name="connsiteX11" fmla="*/ 635726 w 4241074"/>
              <a:gd name="connsiteY11" fmla="*/ 1105989 h 1262743"/>
              <a:gd name="connsiteX12" fmla="*/ 714103 w 4241074"/>
              <a:gd name="connsiteY12" fmla="*/ 1114697 h 1262743"/>
              <a:gd name="connsiteX13" fmla="*/ 766354 w 4241074"/>
              <a:gd name="connsiteY13" fmla="*/ 1123406 h 1262743"/>
              <a:gd name="connsiteX14" fmla="*/ 818606 w 4241074"/>
              <a:gd name="connsiteY14" fmla="*/ 1140823 h 1262743"/>
              <a:gd name="connsiteX15" fmla="*/ 905691 w 4241074"/>
              <a:gd name="connsiteY15" fmla="*/ 1132114 h 1262743"/>
              <a:gd name="connsiteX16" fmla="*/ 957943 w 4241074"/>
              <a:gd name="connsiteY16" fmla="*/ 1114697 h 1262743"/>
              <a:gd name="connsiteX17" fmla="*/ 1018903 w 4241074"/>
              <a:gd name="connsiteY17" fmla="*/ 1105989 h 1262743"/>
              <a:gd name="connsiteX18" fmla="*/ 1071154 w 4241074"/>
              <a:gd name="connsiteY18" fmla="*/ 1097280 h 1262743"/>
              <a:gd name="connsiteX19" fmla="*/ 1123406 w 4241074"/>
              <a:gd name="connsiteY19" fmla="*/ 1079863 h 1262743"/>
              <a:gd name="connsiteX20" fmla="*/ 1140823 w 4241074"/>
              <a:gd name="connsiteY20" fmla="*/ 1027612 h 1262743"/>
              <a:gd name="connsiteX21" fmla="*/ 1193074 w 4241074"/>
              <a:gd name="connsiteY21" fmla="*/ 1010194 h 1262743"/>
              <a:gd name="connsiteX22" fmla="*/ 1201783 w 4241074"/>
              <a:gd name="connsiteY22" fmla="*/ 984069 h 1262743"/>
              <a:gd name="connsiteX23" fmla="*/ 1254034 w 4241074"/>
              <a:gd name="connsiteY23" fmla="*/ 966652 h 1262743"/>
              <a:gd name="connsiteX24" fmla="*/ 1280160 w 4241074"/>
              <a:gd name="connsiteY24" fmla="*/ 957943 h 1262743"/>
              <a:gd name="connsiteX25" fmla="*/ 1306286 w 4241074"/>
              <a:gd name="connsiteY25" fmla="*/ 940526 h 1262743"/>
              <a:gd name="connsiteX26" fmla="*/ 1358537 w 4241074"/>
              <a:gd name="connsiteY26" fmla="*/ 923109 h 1262743"/>
              <a:gd name="connsiteX27" fmla="*/ 1384663 w 4241074"/>
              <a:gd name="connsiteY27" fmla="*/ 914400 h 1262743"/>
              <a:gd name="connsiteX28" fmla="*/ 1463040 w 4241074"/>
              <a:gd name="connsiteY28" fmla="*/ 940526 h 1262743"/>
              <a:gd name="connsiteX29" fmla="*/ 1489166 w 4241074"/>
              <a:gd name="connsiteY29" fmla="*/ 949234 h 1262743"/>
              <a:gd name="connsiteX30" fmla="*/ 1515291 w 4241074"/>
              <a:gd name="connsiteY30" fmla="*/ 957943 h 1262743"/>
              <a:gd name="connsiteX31" fmla="*/ 1602377 w 4241074"/>
              <a:gd name="connsiteY31" fmla="*/ 949234 h 1262743"/>
              <a:gd name="connsiteX32" fmla="*/ 1611086 w 4241074"/>
              <a:gd name="connsiteY32" fmla="*/ 923109 h 1262743"/>
              <a:gd name="connsiteX33" fmla="*/ 1663337 w 4241074"/>
              <a:gd name="connsiteY33" fmla="*/ 905692 h 1262743"/>
              <a:gd name="connsiteX34" fmla="*/ 1793966 w 4241074"/>
              <a:gd name="connsiteY34" fmla="*/ 931817 h 1262743"/>
              <a:gd name="connsiteX35" fmla="*/ 1863634 w 4241074"/>
              <a:gd name="connsiteY35" fmla="*/ 923109 h 1262743"/>
              <a:gd name="connsiteX36" fmla="*/ 1915886 w 4241074"/>
              <a:gd name="connsiteY36" fmla="*/ 905692 h 1262743"/>
              <a:gd name="connsiteX37" fmla="*/ 1950720 w 4241074"/>
              <a:gd name="connsiteY37" fmla="*/ 896983 h 1262743"/>
              <a:gd name="connsiteX38" fmla="*/ 2002971 w 4241074"/>
              <a:gd name="connsiteY38" fmla="*/ 905692 h 1262743"/>
              <a:gd name="connsiteX39" fmla="*/ 2055223 w 4241074"/>
              <a:gd name="connsiteY39" fmla="*/ 923109 h 1262743"/>
              <a:gd name="connsiteX40" fmla="*/ 2116183 w 4241074"/>
              <a:gd name="connsiteY40" fmla="*/ 931817 h 1262743"/>
              <a:gd name="connsiteX41" fmla="*/ 2133600 w 4241074"/>
              <a:gd name="connsiteY41" fmla="*/ 905692 h 1262743"/>
              <a:gd name="connsiteX42" fmla="*/ 2151017 w 4241074"/>
              <a:gd name="connsiteY42" fmla="*/ 888274 h 1262743"/>
              <a:gd name="connsiteX43" fmla="*/ 2177143 w 4241074"/>
              <a:gd name="connsiteY43" fmla="*/ 836023 h 1262743"/>
              <a:gd name="connsiteX44" fmla="*/ 2203268 w 4241074"/>
              <a:gd name="connsiteY44" fmla="*/ 818606 h 1262743"/>
              <a:gd name="connsiteX45" fmla="*/ 2220686 w 4241074"/>
              <a:gd name="connsiteY45" fmla="*/ 801189 h 1262743"/>
              <a:gd name="connsiteX46" fmla="*/ 2229394 w 4241074"/>
              <a:gd name="connsiteY46" fmla="*/ 775063 h 1262743"/>
              <a:gd name="connsiteX47" fmla="*/ 2307771 w 4241074"/>
              <a:gd name="connsiteY47" fmla="*/ 801189 h 1262743"/>
              <a:gd name="connsiteX48" fmla="*/ 2377440 w 4241074"/>
              <a:gd name="connsiteY48" fmla="*/ 818606 h 1262743"/>
              <a:gd name="connsiteX49" fmla="*/ 2412274 w 4241074"/>
              <a:gd name="connsiteY49" fmla="*/ 827314 h 1262743"/>
              <a:gd name="connsiteX50" fmla="*/ 2464526 w 4241074"/>
              <a:gd name="connsiteY50" fmla="*/ 844732 h 1262743"/>
              <a:gd name="connsiteX51" fmla="*/ 2516777 w 4241074"/>
              <a:gd name="connsiteY51" fmla="*/ 862149 h 1262743"/>
              <a:gd name="connsiteX52" fmla="*/ 2542903 w 4241074"/>
              <a:gd name="connsiteY52" fmla="*/ 870857 h 1262743"/>
              <a:gd name="connsiteX53" fmla="*/ 2621280 w 4241074"/>
              <a:gd name="connsiteY53" fmla="*/ 905692 h 1262743"/>
              <a:gd name="connsiteX54" fmla="*/ 2647406 w 4241074"/>
              <a:gd name="connsiteY54" fmla="*/ 914400 h 1262743"/>
              <a:gd name="connsiteX55" fmla="*/ 2673531 w 4241074"/>
              <a:gd name="connsiteY55" fmla="*/ 923109 h 1262743"/>
              <a:gd name="connsiteX56" fmla="*/ 2734491 w 4241074"/>
              <a:gd name="connsiteY56" fmla="*/ 905692 h 1262743"/>
              <a:gd name="connsiteX57" fmla="*/ 2769326 w 4241074"/>
              <a:gd name="connsiteY57" fmla="*/ 870857 h 1262743"/>
              <a:gd name="connsiteX58" fmla="*/ 2830286 w 4241074"/>
              <a:gd name="connsiteY58" fmla="*/ 853440 h 1262743"/>
              <a:gd name="connsiteX59" fmla="*/ 2899954 w 4241074"/>
              <a:gd name="connsiteY59" fmla="*/ 844732 h 1262743"/>
              <a:gd name="connsiteX60" fmla="*/ 3004457 w 4241074"/>
              <a:gd name="connsiteY60" fmla="*/ 836023 h 1262743"/>
              <a:gd name="connsiteX61" fmla="*/ 3030583 w 4241074"/>
              <a:gd name="connsiteY61" fmla="*/ 853440 h 1262743"/>
              <a:gd name="connsiteX62" fmla="*/ 3082834 w 4241074"/>
              <a:gd name="connsiteY62" fmla="*/ 870857 h 1262743"/>
              <a:gd name="connsiteX63" fmla="*/ 3126377 w 4241074"/>
              <a:gd name="connsiteY63" fmla="*/ 862149 h 1262743"/>
              <a:gd name="connsiteX64" fmla="*/ 3169920 w 4241074"/>
              <a:gd name="connsiteY64" fmla="*/ 827314 h 1262743"/>
              <a:gd name="connsiteX65" fmla="*/ 3196046 w 4241074"/>
              <a:gd name="connsiteY65" fmla="*/ 809897 h 1262743"/>
              <a:gd name="connsiteX66" fmla="*/ 3213463 w 4241074"/>
              <a:gd name="connsiteY66" fmla="*/ 783772 h 1262743"/>
              <a:gd name="connsiteX67" fmla="*/ 3230880 w 4241074"/>
              <a:gd name="connsiteY67" fmla="*/ 766354 h 1262743"/>
              <a:gd name="connsiteX68" fmla="*/ 3248297 w 4241074"/>
              <a:gd name="connsiteY68" fmla="*/ 714103 h 1262743"/>
              <a:gd name="connsiteX69" fmla="*/ 3265714 w 4241074"/>
              <a:gd name="connsiteY69" fmla="*/ 687977 h 1262743"/>
              <a:gd name="connsiteX70" fmla="*/ 3274423 w 4241074"/>
              <a:gd name="connsiteY70" fmla="*/ 661852 h 1262743"/>
              <a:gd name="connsiteX71" fmla="*/ 3317966 w 4241074"/>
              <a:gd name="connsiteY71" fmla="*/ 627017 h 1262743"/>
              <a:gd name="connsiteX72" fmla="*/ 3352800 w 4241074"/>
              <a:gd name="connsiteY72" fmla="*/ 548640 h 1262743"/>
              <a:gd name="connsiteX73" fmla="*/ 3378926 w 4241074"/>
              <a:gd name="connsiteY73" fmla="*/ 531223 h 1262743"/>
              <a:gd name="connsiteX74" fmla="*/ 3405051 w 4241074"/>
              <a:gd name="connsiteY74" fmla="*/ 522514 h 1262743"/>
              <a:gd name="connsiteX75" fmla="*/ 3448594 w 4241074"/>
              <a:gd name="connsiteY75" fmla="*/ 487680 h 1262743"/>
              <a:gd name="connsiteX76" fmla="*/ 3474720 w 4241074"/>
              <a:gd name="connsiteY76" fmla="*/ 461554 h 1262743"/>
              <a:gd name="connsiteX77" fmla="*/ 3553097 w 4241074"/>
              <a:gd name="connsiteY77" fmla="*/ 426720 h 1262743"/>
              <a:gd name="connsiteX78" fmla="*/ 3579223 w 4241074"/>
              <a:gd name="connsiteY78" fmla="*/ 418012 h 1262743"/>
              <a:gd name="connsiteX79" fmla="*/ 3605348 w 4241074"/>
              <a:gd name="connsiteY79" fmla="*/ 409303 h 1262743"/>
              <a:gd name="connsiteX80" fmla="*/ 3622766 w 4241074"/>
              <a:gd name="connsiteY80" fmla="*/ 391886 h 1262743"/>
              <a:gd name="connsiteX81" fmla="*/ 3675017 w 4241074"/>
              <a:gd name="connsiteY81" fmla="*/ 357052 h 1262743"/>
              <a:gd name="connsiteX82" fmla="*/ 3692434 w 4241074"/>
              <a:gd name="connsiteY82" fmla="*/ 339634 h 1262743"/>
              <a:gd name="connsiteX83" fmla="*/ 3744686 w 4241074"/>
              <a:gd name="connsiteY83" fmla="*/ 304800 h 1262743"/>
              <a:gd name="connsiteX84" fmla="*/ 3788228 w 4241074"/>
              <a:gd name="connsiteY84" fmla="*/ 226423 h 1262743"/>
              <a:gd name="connsiteX85" fmla="*/ 3814354 w 4241074"/>
              <a:gd name="connsiteY85" fmla="*/ 217714 h 1262743"/>
              <a:gd name="connsiteX86" fmla="*/ 3840480 w 4241074"/>
              <a:gd name="connsiteY86" fmla="*/ 165463 h 1262743"/>
              <a:gd name="connsiteX87" fmla="*/ 3857897 w 4241074"/>
              <a:gd name="connsiteY87" fmla="*/ 139337 h 1262743"/>
              <a:gd name="connsiteX88" fmla="*/ 3875314 w 4241074"/>
              <a:gd name="connsiteY88" fmla="*/ 87086 h 1262743"/>
              <a:gd name="connsiteX89" fmla="*/ 3884023 w 4241074"/>
              <a:gd name="connsiteY89" fmla="*/ 60960 h 1262743"/>
              <a:gd name="connsiteX90" fmla="*/ 3910148 w 4241074"/>
              <a:gd name="connsiteY90" fmla="*/ 43543 h 1262743"/>
              <a:gd name="connsiteX91" fmla="*/ 3944983 w 4241074"/>
              <a:gd name="connsiteY91" fmla="*/ 0 h 1262743"/>
              <a:gd name="connsiteX92" fmla="*/ 3971108 w 4241074"/>
              <a:gd name="connsiteY92" fmla="*/ 17417 h 1262743"/>
              <a:gd name="connsiteX93" fmla="*/ 4093028 w 4241074"/>
              <a:gd name="connsiteY93" fmla="*/ 43543 h 1262743"/>
              <a:gd name="connsiteX94" fmla="*/ 4145280 w 4241074"/>
              <a:gd name="connsiteY94" fmla="*/ 34834 h 1262743"/>
              <a:gd name="connsiteX95" fmla="*/ 4197531 w 4241074"/>
              <a:gd name="connsiteY95" fmla="*/ 17417 h 1262743"/>
              <a:gd name="connsiteX96" fmla="*/ 4241074 w 4241074"/>
              <a:gd name="connsiteY96"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41074" h="1262743">
                <a:moveTo>
                  <a:pt x="0" y="1262743"/>
                </a:moveTo>
                <a:cubicBezTo>
                  <a:pt x="10678" y="1254201"/>
                  <a:pt x="51185" y="1219734"/>
                  <a:pt x="69668" y="1210492"/>
                </a:cubicBezTo>
                <a:cubicBezTo>
                  <a:pt x="141783" y="1174434"/>
                  <a:pt x="47042" y="1234284"/>
                  <a:pt x="121920" y="1184366"/>
                </a:cubicBezTo>
                <a:cubicBezTo>
                  <a:pt x="191589" y="1187269"/>
                  <a:pt x="261543" y="1186136"/>
                  <a:pt x="330926" y="1193074"/>
                </a:cubicBezTo>
                <a:cubicBezTo>
                  <a:pt x="349194" y="1194901"/>
                  <a:pt x="383177" y="1210492"/>
                  <a:pt x="383177" y="1210492"/>
                </a:cubicBezTo>
                <a:cubicBezTo>
                  <a:pt x="394788" y="1207589"/>
                  <a:pt x="408053" y="1208422"/>
                  <a:pt x="418011" y="1201783"/>
                </a:cubicBezTo>
                <a:cubicBezTo>
                  <a:pt x="496785" y="1149265"/>
                  <a:pt x="376151" y="1195415"/>
                  <a:pt x="461554" y="1166949"/>
                </a:cubicBezTo>
                <a:cubicBezTo>
                  <a:pt x="470263" y="1161143"/>
                  <a:pt x="480279" y="1156933"/>
                  <a:pt x="487680" y="1149532"/>
                </a:cubicBezTo>
                <a:cubicBezTo>
                  <a:pt x="495081" y="1142131"/>
                  <a:pt x="497220" y="1130298"/>
                  <a:pt x="505097" y="1123406"/>
                </a:cubicBezTo>
                <a:cubicBezTo>
                  <a:pt x="520850" y="1109622"/>
                  <a:pt x="557348" y="1088572"/>
                  <a:pt x="557348" y="1088572"/>
                </a:cubicBezTo>
                <a:cubicBezTo>
                  <a:pt x="574765" y="1091475"/>
                  <a:pt x="592363" y="1093450"/>
                  <a:pt x="609600" y="1097280"/>
                </a:cubicBezTo>
                <a:cubicBezTo>
                  <a:pt x="618561" y="1099271"/>
                  <a:pt x="626671" y="1104480"/>
                  <a:pt x="635726" y="1105989"/>
                </a:cubicBezTo>
                <a:cubicBezTo>
                  <a:pt x="661655" y="1110310"/>
                  <a:pt x="688047" y="1111223"/>
                  <a:pt x="714103" y="1114697"/>
                </a:cubicBezTo>
                <a:cubicBezTo>
                  <a:pt x="731605" y="1117031"/>
                  <a:pt x="749224" y="1119123"/>
                  <a:pt x="766354" y="1123406"/>
                </a:cubicBezTo>
                <a:cubicBezTo>
                  <a:pt x="784165" y="1127859"/>
                  <a:pt x="818606" y="1140823"/>
                  <a:pt x="818606" y="1140823"/>
                </a:cubicBezTo>
                <a:cubicBezTo>
                  <a:pt x="847634" y="1137920"/>
                  <a:pt x="877018" y="1137490"/>
                  <a:pt x="905691" y="1132114"/>
                </a:cubicBezTo>
                <a:cubicBezTo>
                  <a:pt x="923736" y="1128731"/>
                  <a:pt x="939768" y="1117293"/>
                  <a:pt x="957943" y="1114697"/>
                </a:cubicBezTo>
                <a:lnTo>
                  <a:pt x="1018903" y="1105989"/>
                </a:lnTo>
                <a:cubicBezTo>
                  <a:pt x="1036355" y="1103304"/>
                  <a:pt x="1054024" y="1101563"/>
                  <a:pt x="1071154" y="1097280"/>
                </a:cubicBezTo>
                <a:cubicBezTo>
                  <a:pt x="1088965" y="1092827"/>
                  <a:pt x="1123406" y="1079863"/>
                  <a:pt x="1123406" y="1079863"/>
                </a:cubicBezTo>
                <a:cubicBezTo>
                  <a:pt x="1129212" y="1062446"/>
                  <a:pt x="1123406" y="1033418"/>
                  <a:pt x="1140823" y="1027612"/>
                </a:cubicBezTo>
                <a:lnTo>
                  <a:pt x="1193074" y="1010194"/>
                </a:lnTo>
                <a:cubicBezTo>
                  <a:pt x="1195977" y="1001486"/>
                  <a:pt x="1194313" y="989404"/>
                  <a:pt x="1201783" y="984069"/>
                </a:cubicBezTo>
                <a:cubicBezTo>
                  <a:pt x="1216723" y="973398"/>
                  <a:pt x="1236617" y="972458"/>
                  <a:pt x="1254034" y="966652"/>
                </a:cubicBezTo>
                <a:cubicBezTo>
                  <a:pt x="1262743" y="963749"/>
                  <a:pt x="1272522" y="963035"/>
                  <a:pt x="1280160" y="957943"/>
                </a:cubicBezTo>
                <a:cubicBezTo>
                  <a:pt x="1288869" y="952137"/>
                  <a:pt x="1296722" y="944777"/>
                  <a:pt x="1306286" y="940526"/>
                </a:cubicBezTo>
                <a:cubicBezTo>
                  <a:pt x="1323063" y="933070"/>
                  <a:pt x="1341120" y="928915"/>
                  <a:pt x="1358537" y="923109"/>
                </a:cubicBezTo>
                <a:lnTo>
                  <a:pt x="1384663" y="914400"/>
                </a:lnTo>
                <a:lnTo>
                  <a:pt x="1463040" y="940526"/>
                </a:lnTo>
                <a:lnTo>
                  <a:pt x="1489166" y="949234"/>
                </a:lnTo>
                <a:lnTo>
                  <a:pt x="1515291" y="957943"/>
                </a:lnTo>
                <a:cubicBezTo>
                  <a:pt x="1544320" y="955040"/>
                  <a:pt x="1574960" y="959204"/>
                  <a:pt x="1602377" y="949234"/>
                </a:cubicBezTo>
                <a:cubicBezTo>
                  <a:pt x="1611004" y="946097"/>
                  <a:pt x="1603616" y="928444"/>
                  <a:pt x="1611086" y="923109"/>
                </a:cubicBezTo>
                <a:cubicBezTo>
                  <a:pt x="1626026" y="912438"/>
                  <a:pt x="1663337" y="905692"/>
                  <a:pt x="1663337" y="905692"/>
                </a:cubicBezTo>
                <a:cubicBezTo>
                  <a:pt x="1740526" y="931422"/>
                  <a:pt x="1697341" y="921082"/>
                  <a:pt x="1793966" y="931817"/>
                </a:cubicBezTo>
                <a:cubicBezTo>
                  <a:pt x="1817189" y="928914"/>
                  <a:pt x="1840750" y="928013"/>
                  <a:pt x="1863634" y="923109"/>
                </a:cubicBezTo>
                <a:cubicBezTo>
                  <a:pt x="1881586" y="919262"/>
                  <a:pt x="1898075" y="910145"/>
                  <a:pt x="1915886" y="905692"/>
                </a:cubicBezTo>
                <a:lnTo>
                  <a:pt x="1950720" y="896983"/>
                </a:lnTo>
                <a:cubicBezTo>
                  <a:pt x="1968137" y="899886"/>
                  <a:pt x="1985841" y="901409"/>
                  <a:pt x="2002971" y="905692"/>
                </a:cubicBezTo>
                <a:cubicBezTo>
                  <a:pt x="2020782" y="910145"/>
                  <a:pt x="2037048" y="920513"/>
                  <a:pt x="2055223" y="923109"/>
                </a:cubicBezTo>
                <a:lnTo>
                  <a:pt x="2116183" y="931817"/>
                </a:lnTo>
                <a:cubicBezTo>
                  <a:pt x="2121989" y="923109"/>
                  <a:pt x="2127062" y="913865"/>
                  <a:pt x="2133600" y="905692"/>
                </a:cubicBezTo>
                <a:cubicBezTo>
                  <a:pt x="2138729" y="899281"/>
                  <a:pt x="2146793" y="895315"/>
                  <a:pt x="2151017" y="888274"/>
                </a:cubicBezTo>
                <a:cubicBezTo>
                  <a:pt x="2172265" y="852861"/>
                  <a:pt x="2144112" y="869055"/>
                  <a:pt x="2177143" y="836023"/>
                </a:cubicBezTo>
                <a:cubicBezTo>
                  <a:pt x="2184544" y="828622"/>
                  <a:pt x="2195095" y="825144"/>
                  <a:pt x="2203268" y="818606"/>
                </a:cubicBezTo>
                <a:cubicBezTo>
                  <a:pt x="2209679" y="813477"/>
                  <a:pt x="2214880" y="806995"/>
                  <a:pt x="2220686" y="801189"/>
                </a:cubicBezTo>
                <a:cubicBezTo>
                  <a:pt x="2223589" y="792480"/>
                  <a:pt x="2220307" y="776361"/>
                  <a:pt x="2229394" y="775063"/>
                </a:cubicBezTo>
                <a:cubicBezTo>
                  <a:pt x="2234943" y="774270"/>
                  <a:pt x="2291934" y="797230"/>
                  <a:pt x="2307771" y="801189"/>
                </a:cubicBezTo>
                <a:lnTo>
                  <a:pt x="2377440" y="818606"/>
                </a:lnTo>
                <a:cubicBezTo>
                  <a:pt x="2389051" y="821509"/>
                  <a:pt x="2400920" y="823529"/>
                  <a:pt x="2412274" y="827314"/>
                </a:cubicBezTo>
                <a:lnTo>
                  <a:pt x="2464526" y="844732"/>
                </a:lnTo>
                <a:lnTo>
                  <a:pt x="2516777" y="862149"/>
                </a:lnTo>
                <a:lnTo>
                  <a:pt x="2542903" y="870857"/>
                </a:lnTo>
                <a:cubicBezTo>
                  <a:pt x="2584303" y="898457"/>
                  <a:pt x="2559101" y="884966"/>
                  <a:pt x="2621280" y="905692"/>
                </a:cubicBezTo>
                <a:lnTo>
                  <a:pt x="2647406" y="914400"/>
                </a:lnTo>
                <a:lnTo>
                  <a:pt x="2673531" y="923109"/>
                </a:lnTo>
                <a:cubicBezTo>
                  <a:pt x="2677170" y="922199"/>
                  <a:pt x="2727765" y="910496"/>
                  <a:pt x="2734491" y="905692"/>
                </a:cubicBezTo>
                <a:cubicBezTo>
                  <a:pt x="2747854" y="896147"/>
                  <a:pt x="2753747" y="876050"/>
                  <a:pt x="2769326" y="870857"/>
                </a:cubicBezTo>
                <a:cubicBezTo>
                  <a:pt x="2790030" y="863956"/>
                  <a:pt x="2808420" y="857084"/>
                  <a:pt x="2830286" y="853440"/>
                </a:cubicBezTo>
                <a:cubicBezTo>
                  <a:pt x="2853371" y="849593"/>
                  <a:pt x="2876731" y="847635"/>
                  <a:pt x="2899954" y="844732"/>
                </a:cubicBezTo>
                <a:cubicBezTo>
                  <a:pt x="2968957" y="821730"/>
                  <a:pt x="2934096" y="824296"/>
                  <a:pt x="3004457" y="836023"/>
                </a:cubicBezTo>
                <a:cubicBezTo>
                  <a:pt x="3013166" y="841829"/>
                  <a:pt x="3021019" y="849189"/>
                  <a:pt x="3030583" y="853440"/>
                </a:cubicBezTo>
                <a:cubicBezTo>
                  <a:pt x="3047360" y="860896"/>
                  <a:pt x="3082834" y="870857"/>
                  <a:pt x="3082834" y="870857"/>
                </a:cubicBezTo>
                <a:cubicBezTo>
                  <a:pt x="3097348" y="867954"/>
                  <a:pt x="3112518" y="867346"/>
                  <a:pt x="3126377" y="862149"/>
                </a:cubicBezTo>
                <a:cubicBezTo>
                  <a:pt x="3151608" y="852688"/>
                  <a:pt x="3151164" y="842319"/>
                  <a:pt x="3169920" y="827314"/>
                </a:cubicBezTo>
                <a:cubicBezTo>
                  <a:pt x="3178093" y="820776"/>
                  <a:pt x="3187337" y="815703"/>
                  <a:pt x="3196046" y="809897"/>
                </a:cubicBezTo>
                <a:cubicBezTo>
                  <a:pt x="3201852" y="801189"/>
                  <a:pt x="3206925" y="791945"/>
                  <a:pt x="3213463" y="783772"/>
                </a:cubicBezTo>
                <a:cubicBezTo>
                  <a:pt x="3218592" y="777361"/>
                  <a:pt x="3227208" y="773698"/>
                  <a:pt x="3230880" y="766354"/>
                </a:cubicBezTo>
                <a:cubicBezTo>
                  <a:pt x="3239090" y="749933"/>
                  <a:pt x="3238113" y="729379"/>
                  <a:pt x="3248297" y="714103"/>
                </a:cubicBezTo>
                <a:cubicBezTo>
                  <a:pt x="3254103" y="705394"/>
                  <a:pt x="3261033" y="697338"/>
                  <a:pt x="3265714" y="687977"/>
                </a:cubicBezTo>
                <a:cubicBezTo>
                  <a:pt x="3269819" y="679767"/>
                  <a:pt x="3269700" y="669723"/>
                  <a:pt x="3274423" y="661852"/>
                </a:cubicBezTo>
                <a:cubicBezTo>
                  <a:pt x="3282697" y="648062"/>
                  <a:pt x="3306097" y="634930"/>
                  <a:pt x="3317966" y="627017"/>
                </a:cubicBezTo>
                <a:cubicBezTo>
                  <a:pt x="3326589" y="601149"/>
                  <a:pt x="3332100" y="569340"/>
                  <a:pt x="3352800" y="548640"/>
                </a:cubicBezTo>
                <a:cubicBezTo>
                  <a:pt x="3360201" y="541239"/>
                  <a:pt x="3369565" y="535904"/>
                  <a:pt x="3378926" y="531223"/>
                </a:cubicBezTo>
                <a:cubicBezTo>
                  <a:pt x="3387136" y="527118"/>
                  <a:pt x="3396343" y="525417"/>
                  <a:pt x="3405051" y="522514"/>
                </a:cubicBezTo>
                <a:cubicBezTo>
                  <a:pt x="3444004" y="464086"/>
                  <a:pt x="3398117" y="521332"/>
                  <a:pt x="3448594" y="487680"/>
                </a:cubicBezTo>
                <a:cubicBezTo>
                  <a:pt x="3458841" y="480848"/>
                  <a:pt x="3465259" y="469438"/>
                  <a:pt x="3474720" y="461554"/>
                </a:cubicBezTo>
                <a:cubicBezTo>
                  <a:pt x="3502320" y="438554"/>
                  <a:pt x="3515126" y="439377"/>
                  <a:pt x="3553097" y="426720"/>
                </a:cubicBezTo>
                <a:lnTo>
                  <a:pt x="3579223" y="418012"/>
                </a:lnTo>
                <a:lnTo>
                  <a:pt x="3605348" y="409303"/>
                </a:lnTo>
                <a:cubicBezTo>
                  <a:pt x="3611154" y="403497"/>
                  <a:pt x="3616197" y="396812"/>
                  <a:pt x="3622766" y="391886"/>
                </a:cubicBezTo>
                <a:cubicBezTo>
                  <a:pt x="3639512" y="379327"/>
                  <a:pt x="3660216" y="371854"/>
                  <a:pt x="3675017" y="357052"/>
                </a:cubicBezTo>
                <a:cubicBezTo>
                  <a:pt x="3680823" y="351246"/>
                  <a:pt x="3685865" y="344560"/>
                  <a:pt x="3692434" y="339634"/>
                </a:cubicBezTo>
                <a:cubicBezTo>
                  <a:pt x="3709180" y="327074"/>
                  <a:pt x="3744686" y="304800"/>
                  <a:pt x="3744686" y="304800"/>
                </a:cubicBezTo>
                <a:cubicBezTo>
                  <a:pt x="3757669" y="265851"/>
                  <a:pt x="3754708" y="248770"/>
                  <a:pt x="3788228" y="226423"/>
                </a:cubicBezTo>
                <a:cubicBezTo>
                  <a:pt x="3795866" y="221331"/>
                  <a:pt x="3805645" y="220617"/>
                  <a:pt x="3814354" y="217714"/>
                </a:cubicBezTo>
                <a:cubicBezTo>
                  <a:pt x="3864264" y="142850"/>
                  <a:pt x="3804428" y="237568"/>
                  <a:pt x="3840480" y="165463"/>
                </a:cubicBezTo>
                <a:cubicBezTo>
                  <a:pt x="3845161" y="156102"/>
                  <a:pt x="3853646" y="148901"/>
                  <a:pt x="3857897" y="139337"/>
                </a:cubicBezTo>
                <a:cubicBezTo>
                  <a:pt x="3865353" y="122560"/>
                  <a:pt x="3869508" y="104503"/>
                  <a:pt x="3875314" y="87086"/>
                </a:cubicBezTo>
                <a:cubicBezTo>
                  <a:pt x="3878217" y="78377"/>
                  <a:pt x="3876385" y="66052"/>
                  <a:pt x="3884023" y="60960"/>
                </a:cubicBezTo>
                <a:lnTo>
                  <a:pt x="3910148" y="43543"/>
                </a:lnTo>
                <a:cubicBezTo>
                  <a:pt x="3915586" y="27230"/>
                  <a:pt x="3918722" y="0"/>
                  <a:pt x="3944983" y="0"/>
                </a:cubicBezTo>
                <a:cubicBezTo>
                  <a:pt x="3955449" y="0"/>
                  <a:pt x="3961544" y="13166"/>
                  <a:pt x="3971108" y="17417"/>
                </a:cubicBezTo>
                <a:cubicBezTo>
                  <a:pt x="4019664" y="38997"/>
                  <a:pt x="4038156" y="36684"/>
                  <a:pt x="4093028" y="43543"/>
                </a:cubicBezTo>
                <a:cubicBezTo>
                  <a:pt x="4110445" y="40640"/>
                  <a:pt x="4128150" y="39117"/>
                  <a:pt x="4145280" y="34834"/>
                </a:cubicBezTo>
                <a:cubicBezTo>
                  <a:pt x="4163091" y="30381"/>
                  <a:pt x="4180114" y="23223"/>
                  <a:pt x="4197531" y="17417"/>
                </a:cubicBezTo>
                <a:cubicBezTo>
                  <a:pt x="4229818" y="6655"/>
                  <a:pt x="4215444" y="12816"/>
                  <a:pt x="4241074"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406350" y="1022490"/>
            <a:ext cx="8331300" cy="5486399"/>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Adapt METRIC to the Mid-Atlantic Coastal Plain </a:t>
            </a:r>
          </a:p>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endParaRPr lang="en-US" sz="1800" dirty="0">
              <a:solidFill>
                <a:schemeClr val="dk1"/>
              </a:solidFill>
              <a:latin typeface="Century Gothic" panose="020B0502020202020204" pitchFamily="34" charset="0"/>
              <a:ea typeface="Questrial"/>
              <a:cs typeface="Questrial"/>
              <a:sym typeface="Questrial"/>
            </a:endParaRPr>
          </a:p>
          <a:p>
            <a:pPr marL="285750" lvl="0" indent="-285750">
              <a:lnSpc>
                <a:spcPct val="100000"/>
              </a:lnSpc>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Use</a:t>
            </a:r>
            <a:r>
              <a:rPr lang="en-US" sz="1800" b="0" i="0" u="none" strike="noStrike" cap="none" dirty="0" smtClean="0">
                <a:solidFill>
                  <a:schemeClr val="dk1"/>
                </a:solidFill>
                <a:latin typeface="Century Gothic" panose="020B0502020202020204" pitchFamily="34" charset="0"/>
                <a:ea typeface="Questrial"/>
                <a:cs typeface="Questrial"/>
                <a:sym typeface="Questrial"/>
                <a:rtl val="0"/>
              </a:rPr>
              <a:t>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remotely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sensed </a:t>
            </a:r>
            <a:r>
              <a:rPr lang="en-US" sz="1800" dirty="0">
                <a:solidFill>
                  <a:schemeClr val="dk1"/>
                </a:solidFill>
                <a:latin typeface="Century Gothic" panose="020B0502020202020204" pitchFamily="34" charset="0"/>
                <a:ea typeface="Questrial"/>
                <a:cs typeface="Questrial"/>
                <a:sym typeface="Questrial"/>
              </a:rPr>
              <a:t>data to more effectively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display areas where irrigation is needed</a:t>
            </a:r>
          </a:p>
          <a:p>
            <a:pPr marL="285750" marR="0" lvl="0" indent="-285750" algn="l" rtl="0">
              <a:lnSpc>
                <a:spcPct val="100000"/>
              </a:lnSpc>
              <a:spcBef>
                <a:spcPts val="1200"/>
              </a:spcBef>
              <a:spcAft>
                <a:spcPts val="0"/>
              </a:spcAft>
              <a:buClr>
                <a:srgbClr val="449392"/>
              </a:buClr>
              <a:buSzPct val="100000"/>
              <a:buFont typeface="Century Gothic" panose="020B0502020202020204" pitchFamily="34" charset="0"/>
              <a:buChar char="►"/>
            </a:pPr>
            <a:r>
              <a:rPr lang="en-US" sz="1800" dirty="0" smtClean="0">
                <a:solidFill>
                  <a:schemeClr val="dk1"/>
                </a:solidFill>
                <a:latin typeface="Century Gothic" panose="020B0502020202020204" pitchFamily="34" charset="0"/>
                <a:ea typeface="Questrial"/>
                <a:cs typeface="Questrial"/>
                <a:sym typeface="Questrial"/>
              </a:rPr>
              <a:t>Improve drought monitoring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through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applications of the METRIC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model</a:t>
            </a:r>
            <a:endParaRPr lang="en-US" sz="18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07" name="Shape 107"/>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SzPct val="25000"/>
              <a:buFont typeface="Questrial"/>
              <a:buNone/>
            </a:pP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Project</a:t>
            </a:r>
            <a:r>
              <a:rPr lang="en-US" sz="3200" b="1" i="0" u="none" strike="noStrike" cap="none" dirty="0" smtClean="0">
                <a:solidFill>
                  <a:schemeClr val="lt1"/>
                </a:solidFill>
                <a:latin typeface="Century Gothic" panose="020B0502020202020204" pitchFamily="34" charset="0"/>
                <a:ea typeface="Questrial"/>
                <a:cs typeface="Questrial"/>
                <a:sym typeface="Questrial"/>
                <a:rtl val="0"/>
              </a:rPr>
              <a:t> </a:t>
            </a: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Objective</a:t>
            </a:r>
            <a:r>
              <a:rPr lang="en-US" sz="3200" b="1" dirty="0" smtClean="0">
                <a:solidFill>
                  <a:schemeClr val="lt1"/>
                </a:solidFill>
                <a:latin typeface="Century Gothic" panose="020B0502020202020204" pitchFamily="34" charset="0"/>
                <a:ea typeface="Questrial"/>
                <a:cs typeface="Questrial"/>
                <a:sym typeface="Questrial"/>
              </a:rPr>
              <a:t>s</a:t>
            </a:r>
            <a:endParaRPr lang="en-US" sz="3200" b="1" i="0" u="none" strike="noStrike" cap="none" baseline="0" dirty="0">
              <a:solidFill>
                <a:schemeClr val="lt1"/>
              </a:solidFill>
              <a:latin typeface="Century Gothic" panose="020B0502020202020204" pitchFamily="34" charset="0"/>
              <a:ea typeface="Questrial"/>
              <a:cs typeface="Questrial"/>
              <a:sym typeface="Questrial"/>
              <a:rtl val="0"/>
            </a:endParaRPr>
          </a:p>
        </p:txBody>
      </p:sp>
      <p:sp>
        <p:nvSpPr>
          <p:cNvPr id="108" name="Shape 108"/>
          <p:cNvSpPr txBox="1"/>
          <p:nvPr/>
        </p:nvSpPr>
        <p:spPr>
          <a:xfrm>
            <a:off x="9000575" y="240925"/>
            <a:ext cx="4956298"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109" name="Shape 109"/>
          <p:cNvPicPr preferRelativeResize="0"/>
          <p:nvPr/>
        </p:nvPicPr>
        <p:blipFill rotWithShape="1">
          <a:blip r:embed="rId3">
            <a:alphaModFix/>
          </a:blip>
          <a:srcRect/>
          <a:stretch/>
        </p:blipFill>
        <p:spPr>
          <a:xfrm>
            <a:off x="1700213" y="3157435"/>
            <a:ext cx="5743574" cy="3057790"/>
          </a:xfrm>
          <a:prstGeom prst="rect">
            <a:avLst/>
          </a:prstGeom>
          <a:noFill/>
          <a:ln>
            <a:noFill/>
          </a:ln>
        </p:spPr>
      </p:pic>
      <p:sp>
        <p:nvSpPr>
          <p:cNvPr id="110" name="Shape 110"/>
          <p:cNvSpPr txBox="1"/>
          <p:nvPr/>
        </p:nvSpPr>
        <p:spPr>
          <a:xfrm>
            <a:off x="1917200" y="6215225"/>
            <a:ext cx="5627400" cy="396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Century Gothic" panose="020B0502020202020204" pitchFamily="34" charset="0"/>
                <a:ea typeface="Questrial"/>
                <a:cs typeface="Questrial"/>
                <a:sym typeface="Questrial"/>
                <a:rtl val="0"/>
              </a:rPr>
              <a:t>The above image displays remotely sensed canopy temperatures of Arizona cotton fields to measure heat stress. Source: USDA</a:t>
            </a:r>
          </a:p>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Questrial"/>
                <a:ea typeface="Questrial"/>
                <a:cs typeface="Questrial"/>
                <a:sym typeface="Questrial"/>
                <a:rtl val="0"/>
              </a:rPr>
              <a:t>  </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Study Area: Coastal Mid-Atlantic</a:t>
            </a:r>
          </a:p>
        </p:txBody>
      </p:sp>
      <p:pic>
        <p:nvPicPr>
          <p:cNvPr id="116" name="Shape 116"/>
          <p:cNvPicPr preferRelativeResize="0"/>
          <p:nvPr/>
        </p:nvPicPr>
        <p:blipFill>
          <a:blip r:embed="rId3">
            <a:extLst>
              <a:ext uri="{28A0092B-C50C-407E-A947-70E740481C1C}">
                <a14:useLocalDpi xmlns:a14="http://schemas.microsoft.com/office/drawing/2010/main" val="0"/>
              </a:ext>
            </a:extLst>
          </a:blip>
          <a:stretch>
            <a:fillRect/>
          </a:stretch>
        </p:blipFill>
        <p:spPr>
          <a:xfrm>
            <a:off x="130629" y="992777"/>
            <a:ext cx="8865324" cy="5704114"/>
          </a:xfrm>
          <a:prstGeom prst="rect">
            <a:avLst/>
          </a:prstGeom>
          <a:solidFill>
            <a:schemeClr val="accent1"/>
          </a:solid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l="3436" t="10843" r="1929"/>
          <a:stretch/>
        </p:blipFill>
        <p:spPr>
          <a:xfrm>
            <a:off x="1472740" y="1000748"/>
            <a:ext cx="7537799" cy="2505900"/>
          </a:xfrm>
          <a:prstGeom prst="rect">
            <a:avLst/>
          </a:prstGeom>
          <a:noFill/>
          <a:ln>
            <a:noFill/>
          </a:ln>
        </p:spPr>
      </p:pic>
      <p:pic>
        <p:nvPicPr>
          <p:cNvPr id="122" name="Shape 122"/>
          <p:cNvPicPr preferRelativeResize="0"/>
          <p:nvPr/>
        </p:nvPicPr>
        <p:blipFill rotWithShape="1">
          <a:blip r:embed="rId4">
            <a:alphaModFix/>
          </a:blip>
          <a:srcRect/>
          <a:stretch/>
        </p:blipFill>
        <p:spPr>
          <a:xfrm>
            <a:off x="467398" y="2270092"/>
            <a:ext cx="868499" cy="877800"/>
          </a:xfrm>
          <a:prstGeom prst="rect">
            <a:avLst/>
          </a:prstGeom>
          <a:noFill/>
          <a:ln>
            <a:noFill/>
          </a:ln>
        </p:spPr>
      </p:pic>
      <p:sp>
        <p:nvSpPr>
          <p:cNvPr id="123" name="Shape 123"/>
          <p:cNvSpPr txBox="1">
            <a:spLocks noGrp="1"/>
          </p:cNvSpPr>
          <p:nvPr>
            <p:ph type="title"/>
          </p:nvPr>
        </p:nvSpPr>
        <p:spPr>
          <a:xfrm>
            <a:off x="159901" y="160804"/>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000" b="0"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000" b="1" i="0" u="none" strike="noStrike" cap="none" baseline="0" dirty="0">
                <a:solidFill>
                  <a:srgbClr val="FFFFFF"/>
                </a:solidFill>
                <a:latin typeface="Century Gothic" panose="020B0502020202020204" pitchFamily="34" charset="0"/>
                <a:ea typeface="Questrial"/>
                <a:cs typeface="Questrial"/>
                <a:sym typeface="Questrial"/>
                <a:rtl val="0"/>
              </a:rPr>
              <a:t>Earth Observations &amp; Data Acquisition </a:t>
            </a:r>
          </a:p>
        </p:txBody>
      </p:sp>
      <p:sp>
        <p:nvSpPr>
          <p:cNvPr id="124" name="Shape 124"/>
          <p:cNvSpPr txBox="1"/>
          <p:nvPr/>
        </p:nvSpPr>
        <p:spPr>
          <a:xfrm>
            <a:off x="330557" y="1491741"/>
            <a:ext cx="1142183" cy="60721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Landsat 8 bands</a:t>
            </a: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 </a:t>
            </a:r>
          </a:p>
        </p:txBody>
      </p:sp>
      <p:pic>
        <p:nvPicPr>
          <p:cNvPr id="125" name="Shape 125"/>
          <p:cNvPicPr preferRelativeResize="0"/>
          <p:nvPr/>
        </p:nvPicPr>
        <p:blipFill rotWithShape="1">
          <a:blip r:embed="rId5">
            <a:alphaModFix/>
          </a:blip>
          <a:srcRect l="1748" t="16111" b="7963"/>
          <a:stretch/>
        </p:blipFill>
        <p:spPr>
          <a:xfrm>
            <a:off x="3967424" y="4208575"/>
            <a:ext cx="4844002" cy="2449324"/>
          </a:xfrm>
          <a:prstGeom prst="rect">
            <a:avLst/>
          </a:prstGeom>
          <a:noFill/>
          <a:ln>
            <a:noFill/>
          </a:ln>
        </p:spPr>
      </p:pic>
      <p:sp>
        <p:nvSpPr>
          <p:cNvPr id="126" name="Shape 126"/>
          <p:cNvSpPr txBox="1"/>
          <p:nvPr/>
        </p:nvSpPr>
        <p:spPr>
          <a:xfrm>
            <a:off x="5241639" y="3614261"/>
            <a:ext cx="2855845" cy="87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USGS Digital Elevation Model</a:t>
            </a:r>
          </a:p>
        </p:txBody>
      </p:sp>
      <p:pic>
        <p:nvPicPr>
          <p:cNvPr id="127" name="Shape 127"/>
          <p:cNvPicPr preferRelativeResize="0"/>
          <p:nvPr/>
        </p:nvPicPr>
        <p:blipFill rotWithShape="1">
          <a:blip r:embed="rId6">
            <a:alphaModFix/>
          </a:blip>
          <a:srcRect l="7154" t="7351" r="6036" b="15382"/>
          <a:stretch/>
        </p:blipFill>
        <p:spPr>
          <a:xfrm>
            <a:off x="513806" y="4319451"/>
            <a:ext cx="3387634" cy="2255520"/>
          </a:xfrm>
          <a:prstGeom prst="rect">
            <a:avLst/>
          </a:prstGeom>
          <a:noFill/>
          <a:ln>
            <a:noFill/>
          </a:ln>
        </p:spPr>
      </p:pic>
      <p:sp>
        <p:nvSpPr>
          <p:cNvPr id="128" name="Shape 128"/>
          <p:cNvSpPr txBox="1"/>
          <p:nvPr/>
        </p:nvSpPr>
        <p:spPr>
          <a:xfrm>
            <a:off x="2773501" y="6317076"/>
            <a:ext cx="1685999"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chemeClr val="bg2">
                    <a:lumMod val="20000"/>
                    <a:lumOff val="80000"/>
                  </a:schemeClr>
                </a:solidFill>
                <a:latin typeface="Century Gothic" panose="020B0502020202020204" pitchFamily="34" charset="0"/>
                <a:ea typeface="Questrial"/>
                <a:cs typeface="Questrial"/>
                <a:sym typeface="Questrial"/>
                <a:rtl val="0"/>
              </a:rPr>
              <a:t>Source: NOAA</a:t>
            </a:r>
          </a:p>
        </p:txBody>
      </p:sp>
      <p:sp>
        <p:nvSpPr>
          <p:cNvPr id="129" name="Shape 129"/>
          <p:cNvSpPr txBox="1"/>
          <p:nvPr/>
        </p:nvSpPr>
        <p:spPr>
          <a:xfrm>
            <a:off x="8013616" y="6273774"/>
            <a:ext cx="1394100" cy="455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USGS</a:t>
            </a:r>
          </a:p>
        </p:txBody>
      </p:sp>
      <p:sp>
        <p:nvSpPr>
          <p:cNvPr id="130" name="Shape 130"/>
          <p:cNvSpPr txBox="1"/>
          <p:nvPr/>
        </p:nvSpPr>
        <p:spPr>
          <a:xfrm>
            <a:off x="7681800" y="3269848"/>
            <a:ext cx="1245900"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NOAA</a:t>
            </a:r>
          </a:p>
        </p:txBody>
      </p:sp>
      <p:sp>
        <p:nvSpPr>
          <p:cNvPr id="131" name="Shape 131"/>
          <p:cNvSpPr txBox="1"/>
          <p:nvPr/>
        </p:nvSpPr>
        <p:spPr>
          <a:xfrm>
            <a:off x="0" y="3572638"/>
            <a:ext cx="4459500" cy="791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800" dirty="0">
                <a:solidFill>
                  <a:schemeClr val="dk1"/>
                </a:solidFill>
                <a:latin typeface="Century Gothic" panose="020B0502020202020204" pitchFamily="34" charset="0"/>
                <a:ea typeface="Questrial"/>
                <a:cs typeface="Questrial"/>
                <a:sym typeface="Questrial"/>
              </a:rPr>
              <a:t>Automated Weather Observing System </a:t>
            </a:r>
            <a:r>
              <a:rPr lang="en-US" sz="1800" dirty="0" smtClean="0">
                <a:solidFill>
                  <a:schemeClr val="dk1"/>
                </a:solidFill>
                <a:latin typeface="Century Gothic" panose="020B0502020202020204" pitchFamily="34" charset="0"/>
                <a:ea typeface="Questrial"/>
                <a:cs typeface="Questrial"/>
                <a:sym typeface="Questrial"/>
              </a:rPr>
              <a:t>(</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AWOS) Hourly Weather Data</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a:t>
            </a:r>
          </a:p>
        </p:txBody>
      </p:sp>
      <p:sp>
        <p:nvSpPr>
          <p:cNvPr id="138" name="Shape 138"/>
          <p:cNvSpPr txBox="1"/>
          <p:nvPr/>
        </p:nvSpPr>
        <p:spPr>
          <a:xfrm>
            <a:off x="2602205" y="5392101"/>
            <a:ext cx="3360000" cy="744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LE = R</a:t>
            </a:r>
            <a:r>
              <a:rPr lang="en-US" sz="3300" b="1" i="0" u="none" strike="noStrike" cap="none" baseline="-25000" dirty="0">
                <a:solidFill>
                  <a:srgbClr val="333F50"/>
                </a:solidFill>
                <a:latin typeface="Century Gothic" panose="020B0502020202020204" pitchFamily="34" charset="0"/>
                <a:ea typeface="Questrial"/>
                <a:cs typeface="Questrial"/>
                <a:sym typeface="Questrial"/>
                <a:rtl val="0"/>
              </a:rPr>
              <a:t>n</a:t>
            </a: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 – G – H</a:t>
            </a:r>
          </a:p>
        </p:txBody>
      </p:sp>
      <p:sp>
        <p:nvSpPr>
          <p:cNvPr id="147" name="Shape 147"/>
          <p:cNvSpPr txBox="1"/>
          <p:nvPr/>
        </p:nvSpPr>
        <p:spPr>
          <a:xfrm>
            <a:off x="3454805" y="6136700"/>
            <a:ext cx="1620000" cy="222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Allen et. al, 2007</a:t>
            </a:r>
          </a:p>
        </p:txBody>
      </p:sp>
      <p:sp>
        <p:nvSpPr>
          <p:cNvPr id="148" name="Shape 148"/>
          <p:cNvSpPr txBox="1"/>
          <p:nvPr/>
        </p:nvSpPr>
        <p:spPr>
          <a:xfrm>
            <a:off x="2567405" y="5886172"/>
            <a:ext cx="3394800" cy="31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L</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atent </a:t>
            </a: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nergy consumed by ET</a:t>
            </a:r>
          </a:p>
        </p:txBody>
      </p:sp>
      <p:grpSp>
        <p:nvGrpSpPr>
          <p:cNvPr id="2" name="Group 1"/>
          <p:cNvGrpSpPr/>
          <p:nvPr/>
        </p:nvGrpSpPr>
        <p:grpSpPr>
          <a:xfrm>
            <a:off x="510364" y="1238996"/>
            <a:ext cx="8071517" cy="4225022"/>
            <a:chOff x="3816186" y="1508284"/>
            <a:chExt cx="4952978" cy="3301985"/>
          </a:xfrm>
        </p:grpSpPr>
        <p:pic>
          <p:nvPicPr>
            <p:cNvPr id="1026" name="Picture 2" descr="http://earthobservatory.nasa.gov/Features/WaterWatchers/images/evapotranspiration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186" y="1508284"/>
              <a:ext cx="4952978" cy="3301985"/>
            </a:xfrm>
            <a:prstGeom prst="rect">
              <a:avLst/>
            </a:prstGeom>
            <a:noFill/>
            <a:extLst>
              <a:ext uri="{909E8E84-426E-40DD-AFC4-6F175D3DCCD1}">
                <a14:hiddenFill xmlns:a14="http://schemas.microsoft.com/office/drawing/2010/main">
                  <a:solidFill>
                    <a:srgbClr val="FFFFFF"/>
                  </a:solidFill>
                </a14:hiddenFill>
              </a:ext>
            </a:extLst>
          </p:spPr>
        </p:pic>
        <p:sp>
          <p:nvSpPr>
            <p:cNvPr id="146" name="Shape 146"/>
            <p:cNvSpPr txBox="1"/>
            <p:nvPr/>
          </p:nvSpPr>
          <p:spPr>
            <a:xfrm>
              <a:off x="7903332" y="1860338"/>
              <a:ext cx="274207" cy="33889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strike="noStrike" cap="none" baseline="0" dirty="0" smtClean="0">
                  <a:solidFill>
                    <a:srgbClr val="333F50"/>
                  </a:solidFill>
                  <a:latin typeface="Century Gothic" panose="020B0502020202020204" pitchFamily="34" charset="0"/>
                  <a:ea typeface="Questrial"/>
                  <a:cs typeface="Questrial"/>
                  <a:sym typeface="Questrial"/>
                  <a:rtl val="0"/>
                </a:rPr>
                <a:t>ET</a:t>
              </a:r>
              <a:endParaRPr lang="en-US" sz="2200" b="1" i="0" strike="noStrike" cap="none" baseline="0" dirty="0">
                <a:solidFill>
                  <a:srgbClr val="333F50"/>
                </a:solidFill>
                <a:latin typeface="Century Gothic" panose="020B0502020202020204" pitchFamily="34" charset="0"/>
                <a:ea typeface="Questrial"/>
                <a:cs typeface="Questrial"/>
                <a:sym typeface="Questrial"/>
                <a:rtl val="0"/>
              </a:endParaRPr>
            </a:p>
          </p:txBody>
        </p:sp>
        <p:sp>
          <p:nvSpPr>
            <p:cNvPr id="145" name="Shape 145"/>
            <p:cNvSpPr txBox="1"/>
            <p:nvPr/>
          </p:nvSpPr>
          <p:spPr>
            <a:xfrm>
              <a:off x="4660520" y="1543238"/>
              <a:ext cx="514204" cy="6342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rgbClr val="333F50"/>
                  </a:solidFill>
                  <a:latin typeface="Century Gothic" panose="020B0502020202020204" pitchFamily="34" charset="0"/>
                  <a:ea typeface="Questrial"/>
                  <a:cs typeface="Questrial"/>
                  <a:sym typeface="Questrial"/>
                  <a:rtl val="0"/>
                </a:rPr>
                <a:t>R</a:t>
              </a:r>
              <a:r>
                <a:rPr lang="en-US" sz="2200" b="1" i="0" u="none" strike="noStrike" cap="none" baseline="-25000" dirty="0" smtClean="0">
                  <a:solidFill>
                    <a:srgbClr val="333F50"/>
                  </a:solidFill>
                  <a:latin typeface="Century Gothic" panose="020B0502020202020204" pitchFamily="34" charset="0"/>
                  <a:ea typeface="Questrial"/>
                  <a:cs typeface="Questrial"/>
                  <a:sym typeface="Questrial"/>
                  <a:rtl val="0"/>
                </a:rPr>
                <a:t>n</a:t>
              </a:r>
              <a:endParaRPr lang="en-US" sz="22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44" name="Shape 144"/>
            <p:cNvSpPr txBox="1"/>
            <p:nvPr/>
          </p:nvSpPr>
          <p:spPr>
            <a:xfrm>
              <a:off x="4536746" y="3159277"/>
              <a:ext cx="247548" cy="379662"/>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H</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sp>
          <p:nvSpPr>
            <p:cNvPr id="143" name="Shape 143"/>
            <p:cNvSpPr txBox="1"/>
            <p:nvPr/>
          </p:nvSpPr>
          <p:spPr>
            <a:xfrm>
              <a:off x="4959055" y="4008378"/>
              <a:ext cx="238814" cy="378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G</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grpSp>
      <p:sp>
        <p:nvSpPr>
          <p:cNvPr id="3" name="Rectangle 2"/>
          <p:cNvSpPr/>
          <p:nvPr/>
        </p:nvSpPr>
        <p:spPr>
          <a:xfrm>
            <a:off x="7451156" y="5464018"/>
            <a:ext cx="1034257" cy="246221"/>
          </a:xfrm>
          <a:prstGeom prst="rect">
            <a:avLst/>
          </a:prstGeom>
        </p:spPr>
        <p:txBody>
          <a:bodyPr wrap="none">
            <a:spAutoFit/>
          </a:bodyPr>
          <a:lstStyle/>
          <a:p>
            <a:r>
              <a:rPr lang="en-US" sz="1000" dirty="0" smtClean="0">
                <a:solidFill>
                  <a:schemeClr val="tx1"/>
                </a:solidFill>
                <a:latin typeface="Century Gothic" panose="020B0502020202020204" pitchFamily="34" charset="0"/>
              </a:rPr>
              <a:t>Source: NASA</a:t>
            </a:r>
            <a:endParaRPr lang="en-US" sz="1000" dirty="0">
              <a:solidFill>
                <a:schemeClr val="tx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Shape 152"/>
        <p:cNvGrpSpPr/>
        <p:nvPr/>
      </p:nvGrpSpPr>
      <p:grpSpPr>
        <a:xfrm>
          <a:off x="0" y="0"/>
          <a:ext cx="0" cy="0"/>
          <a:chOff x="0" y="0"/>
          <a:chExt cx="0" cy="0"/>
        </a:xfrm>
      </p:grpSpPr>
      <p:sp>
        <p:nvSpPr>
          <p:cNvPr id="153" name="Shape 153"/>
          <p:cNvSpPr txBox="1"/>
          <p:nvPr/>
        </p:nvSpPr>
        <p:spPr>
          <a:xfrm>
            <a:off x="65537" y="1518698"/>
            <a:ext cx="4221957" cy="3655200"/>
          </a:xfrm>
          <a:prstGeom prst="rect">
            <a:avLst/>
          </a:prstGeom>
          <a:noFill/>
          <a:ln>
            <a:noFill/>
          </a:ln>
        </p:spPr>
        <p:txBody>
          <a:bodyPr lIns="91425" tIns="91425" rIns="91425" bIns="91425" anchor="t" anchorCtr="0">
            <a:noAutofit/>
          </a:bodyPr>
          <a:lstStyle/>
          <a:p>
            <a:pPr marR="0" lvl="0" algn="ctr" rtl="0">
              <a:lnSpc>
                <a:spcPct val="90000"/>
              </a:lnSpc>
              <a:spcBef>
                <a:spcPts val="0"/>
              </a:spcBef>
              <a:spcAft>
                <a:spcPts val="0"/>
              </a:spcAft>
              <a:buNone/>
            </a:pPr>
            <a:r>
              <a:rPr lang="en-US" sz="1800" b="0" i="0" u="sng" strike="noStrike" cap="none" baseline="0" dirty="0">
                <a:solidFill>
                  <a:schemeClr val="dk1"/>
                </a:solidFill>
                <a:latin typeface="Century Gothic" panose="020B0502020202020204" pitchFamily="34" charset="0"/>
                <a:ea typeface="Questrial"/>
                <a:cs typeface="Questrial"/>
                <a:sym typeface="Questrial"/>
                <a:rtl val="0"/>
              </a:rPr>
              <a:t>Internalized </a:t>
            </a:r>
            <a:r>
              <a:rPr lang="en-US" sz="1800" b="0" i="0" u="sng" strike="noStrike" cap="none" baseline="0" dirty="0" smtClean="0">
                <a:solidFill>
                  <a:schemeClr val="dk1"/>
                </a:solidFill>
                <a:latin typeface="Century Gothic" panose="020B0502020202020204" pitchFamily="34" charset="0"/>
                <a:ea typeface="Questrial"/>
                <a:cs typeface="Questrial"/>
                <a:sym typeface="Questrial"/>
                <a:rtl val="0"/>
              </a:rPr>
              <a:t>Calibration in Test area: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data from a HOT and COLD sample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referred to as “pixels”</a:t>
            </a:r>
          </a:p>
          <a:p>
            <a:pPr marR="0" lvl="0" algn="ctr" rtl="0">
              <a:lnSpc>
                <a:spcPct val="90000"/>
              </a:lnSpc>
              <a:spcBef>
                <a:spcPts val="0"/>
              </a:spcBef>
              <a:spcAft>
                <a:spcPts val="0"/>
              </a:spcAft>
              <a:buNone/>
            </a:pP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r>
              <a:rPr lang="en-US" sz="1800" dirty="0" smtClean="0">
                <a:solidFill>
                  <a:schemeClr val="dk1"/>
                </a:solidFill>
                <a:latin typeface="Century Gothic" panose="020B0502020202020204" pitchFamily="34" charset="0"/>
                <a:ea typeface="Questrial"/>
                <a:cs typeface="Questrial"/>
                <a:sym typeface="Questrial"/>
              </a:rPr>
              <a:t>“Pixels” are actually polygons representing several raster pixels each</a:t>
            </a: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“Hot Pixel”- a dry, bare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where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ET is effectively zero</a:t>
            </a:r>
          </a:p>
          <a:p>
            <a:pPr marL="285750" marR="0" lvl="0" indent="-285750" algn="l" rtl="0">
              <a:lnSpc>
                <a:spcPct val="115000"/>
              </a:lnSpc>
              <a:spcBef>
                <a:spcPts val="0"/>
              </a:spcBef>
              <a:spcAft>
                <a:spcPts val="0"/>
              </a:spcAft>
              <a:buFont typeface="Century Gothic" panose="020B0502020202020204" pitchFamily="34" charset="0"/>
              <a:buChar char="►"/>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“Cold Pixel”- a wet, irrigated area with continuous crop coverage</a:t>
            </a:r>
          </a:p>
          <a:p>
            <a:pPr marL="0" marR="0" lvl="0" indent="0" algn="l" rtl="0">
              <a:lnSpc>
                <a:spcPct val="115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rtl val="0"/>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Questrial"/>
              <a:ea typeface="Questrial"/>
              <a:cs typeface="Questrial"/>
              <a:sym typeface="Questrial"/>
              <a:rtl val="0"/>
            </a:endParaRPr>
          </a:p>
        </p:txBody>
      </p:sp>
      <p:sp>
        <p:nvSpPr>
          <p:cNvPr id="154" name="Shape 15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Methodology</a:t>
            </a:r>
            <a:r>
              <a:rPr lang="en-US" sz="3200" b="1" i="0" u="none" strike="noStrike" cap="none" dirty="0" smtClean="0">
                <a:solidFill>
                  <a:srgbClr val="FFFFFF"/>
                </a:solidFill>
                <a:latin typeface="Century Gothic" panose="020B0502020202020204" pitchFamily="34" charset="0"/>
                <a:ea typeface="Questrial"/>
                <a:cs typeface="Questrial"/>
                <a:sym typeface="Questrial"/>
                <a:rtl val="0"/>
              </a:rPr>
              <a:t>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61" y="2212848"/>
            <a:ext cx="4865135" cy="3759423"/>
          </a:xfrm>
          <a:prstGeom prst="rect">
            <a:avLst/>
          </a:prstGeom>
        </p:spPr>
      </p:pic>
      <p:sp>
        <p:nvSpPr>
          <p:cNvPr id="3" name="Rectangle 2"/>
          <p:cNvSpPr/>
          <p:nvPr/>
        </p:nvSpPr>
        <p:spPr>
          <a:xfrm>
            <a:off x="4955458" y="4123944"/>
            <a:ext cx="45719" cy="571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4955459" y="2305447"/>
            <a:ext cx="714810" cy="1818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55458" y="4181126"/>
            <a:ext cx="714811" cy="1741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6344</TotalTime>
  <Words>1309</Words>
  <Application>Microsoft Office PowerPoint</Application>
  <PresentationFormat>On-screen Show (4:3)</PresentationFormat>
  <Paragraphs>150</Paragraphs>
  <Slides>16</Slides>
  <Notes>14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Century Gothic</vt:lpstr>
      <vt:lpstr>Helvetica Neue</vt:lpstr>
      <vt:lpstr>Questrial</vt:lpstr>
      <vt:lpstr>1_office theme</vt:lpstr>
      <vt:lpstr>Coastal Mid-Atlantic Water Resources III</vt:lpstr>
      <vt:lpstr>METRIC Model </vt:lpstr>
      <vt:lpstr>Project Partners &amp; End Users</vt:lpstr>
      <vt:lpstr> Community Concerns</vt:lpstr>
      <vt:lpstr>Project Objectives</vt:lpstr>
      <vt:lpstr> Study Area: Coastal Mid-Atlantic</vt:lpstr>
      <vt:lpstr> Earth Observations &amp; Data Acquisition </vt:lpstr>
      <vt:lpstr>METRIC Model</vt:lpstr>
      <vt:lpstr>METRIC Methodology </vt:lpstr>
      <vt:lpstr>METRIC Methodology </vt:lpstr>
      <vt:lpstr>Intermediate Results </vt:lpstr>
      <vt:lpstr>Intermediate Results</vt:lpstr>
      <vt:lpstr>Intermediate Results</vt:lpstr>
      <vt:lpstr>Results</vt:lpstr>
      <vt:lpstr>Conclusion/Future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Mid-Atlantic Water Resources II</dc:title>
  <dc:creator>Riedel, Jelly A. (LARC-E3)[SSAI DEVELOP]</dc:creator>
  <cp:lastModifiedBy>peter hawman</cp:lastModifiedBy>
  <cp:revision>47</cp:revision>
  <dcterms:modified xsi:type="dcterms:W3CDTF">2015-04-15T20:26:45Z</dcterms:modified>
</cp:coreProperties>
</file>