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27432000" cy="36576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r" initials="clr" lastIdx="14" clrIdx="0"/>
  <p:cmAuthor id="7" name="Childs, Lauren M. (LARC-E3)[DEVELOP - Wise County (LaRC)]" initials="CLM(-WC(" lastIdx="4" clrIdx="7">
    <p:extLst/>
  </p:cmAuthor>
  <p:cmAuthor id="1" name="s" initials="" lastIdx="0" clrIdx="1"/>
  <p:cmAuthor id="8" name="Microsoft Office User" initials="Office" lastIdx="1" clrIdx="8">
    <p:extLst/>
  </p:cmAuthor>
  <p:cmAuthor id="2" name="peter hawman" initials="ph" lastIdx="8" clrIdx="2">
    <p:extLst/>
  </p:cmAuthor>
  <p:cmAuthor id="3" name="Brumbaugh, Beth (LARC-E3)[SSAI DEVELOP]" initials="BB(D" lastIdx="1" clrIdx="3">
    <p:extLst/>
  </p:cmAuthor>
  <p:cmAuthor id="4" name="Rousseau, Nick J (329D-Affiliate)" initials="RNJ(" lastIdx="5" clrIdx="4">
    <p:extLst/>
  </p:cmAuthor>
  <p:cmAuthor id="5" name="Vishal Arya" initials="" lastIdx="7" clrIdx="5"/>
  <p:cmAuthor id="6" name="Fenn, Teresa E. (LARC-E3)[SSAI DEVELOP]" initials="FTE(D" lastIdx="4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99"/>
    <a:srgbClr val="FF6666"/>
    <a:srgbClr val="CC6666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8" autoAdjust="0"/>
    <p:restoredTop sz="95617"/>
  </p:normalViewPr>
  <p:slideViewPr>
    <p:cSldViewPr snapToGrid="0">
      <p:cViewPr varScale="1">
        <p:scale>
          <a:sx n="25" d="100"/>
          <a:sy n="25" d="100"/>
        </p:scale>
        <p:origin x="3136" y="216"/>
      </p:cViewPr>
      <p:guideLst>
        <p:guide orient="horz" pos="1152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1D0C51-108F-F645-A6A2-18A9FA4652A8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2F15BE-8299-8943-928C-099142E0FE21}">
      <dgm:prSet phldrT="[Text]" custT="1"/>
      <dgm:spPr/>
      <dgm:t>
        <a:bodyPr/>
        <a:lstStyle/>
        <a:p>
          <a:r>
            <a:rPr lang="en-US" sz="1800" dirty="0" smtClean="0"/>
            <a:t>Data Request </a:t>
          </a:r>
          <a:endParaRPr lang="en-US" sz="1800" dirty="0"/>
        </a:p>
      </dgm:t>
    </dgm:pt>
    <dgm:pt modelId="{5932C9E5-C343-9549-B45A-366641FBD010}" type="parTrans" cxnId="{086D8EFA-A790-A741-9192-72DF2611139C}">
      <dgm:prSet/>
      <dgm:spPr/>
      <dgm:t>
        <a:bodyPr/>
        <a:lstStyle/>
        <a:p>
          <a:endParaRPr lang="en-US"/>
        </a:p>
      </dgm:t>
    </dgm:pt>
    <dgm:pt modelId="{D6AF144D-E3C9-A346-BCE2-DB74FD7455CF}" type="sibTrans" cxnId="{086D8EFA-A790-A741-9192-72DF2611139C}">
      <dgm:prSet/>
      <dgm:spPr/>
      <dgm:t>
        <a:bodyPr/>
        <a:lstStyle/>
        <a:p>
          <a:endParaRPr lang="en-US"/>
        </a:p>
      </dgm:t>
    </dgm:pt>
    <dgm:pt modelId="{1F8723C0-8617-F440-8910-103573A232E8}">
      <dgm:prSet phldrT="[Text]" custT="1"/>
      <dgm:spPr/>
      <dgm:t>
        <a:bodyPr/>
        <a:lstStyle/>
        <a:p>
          <a:r>
            <a:rPr lang="en-US" sz="1800" dirty="0" smtClean="0"/>
            <a:t>Pre-Processing</a:t>
          </a:r>
          <a:endParaRPr lang="en-US" sz="1800" dirty="0"/>
        </a:p>
      </dgm:t>
    </dgm:pt>
    <dgm:pt modelId="{9F6FDEC2-9075-264D-9362-01E13B1BA24B}" type="parTrans" cxnId="{E8C12204-F5A8-1242-AEFD-2D20FE5B3123}">
      <dgm:prSet/>
      <dgm:spPr/>
      <dgm:t>
        <a:bodyPr/>
        <a:lstStyle/>
        <a:p>
          <a:endParaRPr lang="en-US"/>
        </a:p>
      </dgm:t>
    </dgm:pt>
    <dgm:pt modelId="{0B187307-CC02-E946-8032-497989E54EF8}" type="sibTrans" cxnId="{E8C12204-F5A8-1242-AEFD-2D20FE5B3123}">
      <dgm:prSet/>
      <dgm:spPr/>
      <dgm:t>
        <a:bodyPr/>
        <a:lstStyle/>
        <a:p>
          <a:endParaRPr lang="en-US"/>
        </a:p>
      </dgm:t>
    </dgm:pt>
    <dgm:pt modelId="{3F76CF93-B031-B646-819E-E3AAB4F0070E}">
      <dgm:prSet phldrT="[Text]" custT="1"/>
      <dgm:spPr/>
      <dgm:t>
        <a:bodyPr/>
        <a:lstStyle/>
        <a:p>
          <a:r>
            <a:rPr lang="en-US" sz="1800" dirty="0" smtClean="0"/>
            <a:t>Post-Processing</a:t>
          </a:r>
          <a:endParaRPr lang="en-US" sz="1800" dirty="0"/>
        </a:p>
      </dgm:t>
    </dgm:pt>
    <dgm:pt modelId="{86EB1506-791D-1B4B-A6F3-233EEE31AE2C}" type="parTrans" cxnId="{4812EDB0-214F-9B41-BDBA-D27DF86BCA88}">
      <dgm:prSet/>
      <dgm:spPr/>
      <dgm:t>
        <a:bodyPr/>
        <a:lstStyle/>
        <a:p>
          <a:endParaRPr lang="en-US"/>
        </a:p>
      </dgm:t>
    </dgm:pt>
    <dgm:pt modelId="{58165C97-799A-3041-9720-A8AFA63879D0}" type="sibTrans" cxnId="{4812EDB0-214F-9B41-BDBA-D27DF86BCA88}">
      <dgm:prSet/>
      <dgm:spPr/>
      <dgm:t>
        <a:bodyPr/>
        <a:lstStyle/>
        <a:p>
          <a:endParaRPr lang="en-US"/>
        </a:p>
      </dgm:t>
    </dgm:pt>
    <dgm:pt modelId="{7B2E497C-AFC5-6C4B-ADEF-BC3DE85D7BDA}">
      <dgm:prSet phldrT="[Text]" custT="1"/>
      <dgm:spPr/>
      <dgm:t>
        <a:bodyPr/>
        <a:lstStyle/>
        <a:p>
          <a:r>
            <a:rPr lang="en-US" sz="1800" dirty="0" smtClean="0"/>
            <a:t>Web Interface</a:t>
          </a:r>
          <a:endParaRPr lang="en-US" sz="1800" dirty="0"/>
        </a:p>
      </dgm:t>
    </dgm:pt>
    <dgm:pt modelId="{42A13D75-24AC-B44F-AEBB-7A9BB51D7A7A}" type="parTrans" cxnId="{6B15D95B-5BDA-E14A-A7AD-1B5FE2F36AEB}">
      <dgm:prSet/>
      <dgm:spPr/>
      <dgm:t>
        <a:bodyPr/>
        <a:lstStyle/>
        <a:p>
          <a:endParaRPr lang="en-US"/>
        </a:p>
      </dgm:t>
    </dgm:pt>
    <dgm:pt modelId="{58196239-3D73-AC41-876F-82CCA46F767C}" type="sibTrans" cxnId="{6B15D95B-5BDA-E14A-A7AD-1B5FE2F36AEB}">
      <dgm:prSet/>
      <dgm:spPr/>
      <dgm:t>
        <a:bodyPr/>
        <a:lstStyle/>
        <a:p>
          <a:endParaRPr lang="en-US"/>
        </a:p>
      </dgm:t>
    </dgm:pt>
    <dgm:pt modelId="{3B8A3357-B10C-2741-A5D4-0E5F4172C824}">
      <dgm:prSet phldrT="[Text]" custT="1"/>
      <dgm:spPr/>
      <dgm:t>
        <a:bodyPr/>
        <a:lstStyle/>
        <a:p>
          <a:r>
            <a:rPr lang="en-US" sz="1800" dirty="0" smtClean="0"/>
            <a:t>Data Acquisition</a:t>
          </a:r>
          <a:endParaRPr lang="en-US" sz="1800" dirty="0"/>
        </a:p>
      </dgm:t>
    </dgm:pt>
    <dgm:pt modelId="{5341F179-7DBE-EB40-98F8-871B01E59212}" type="parTrans" cxnId="{53EDD0B6-C02A-8844-AADE-E9156B27F36C}">
      <dgm:prSet/>
      <dgm:spPr/>
      <dgm:t>
        <a:bodyPr/>
        <a:lstStyle/>
        <a:p>
          <a:endParaRPr lang="en-US"/>
        </a:p>
      </dgm:t>
    </dgm:pt>
    <dgm:pt modelId="{470D92CE-AEC5-914C-A557-6C411DEB7456}" type="sibTrans" cxnId="{53EDD0B6-C02A-8844-AADE-E9156B27F36C}">
      <dgm:prSet/>
      <dgm:spPr/>
      <dgm:t>
        <a:bodyPr/>
        <a:lstStyle/>
        <a:p>
          <a:endParaRPr lang="en-US"/>
        </a:p>
      </dgm:t>
    </dgm:pt>
    <dgm:pt modelId="{EE1957C2-A914-D34D-81F9-70E0A97BE26C}">
      <dgm:prSet phldrT="[Text]" custT="1"/>
      <dgm:spPr/>
      <dgm:t>
        <a:bodyPr/>
        <a:lstStyle/>
        <a:p>
          <a:r>
            <a:rPr lang="en-US" sz="1800" dirty="0" smtClean="0"/>
            <a:t>PT-JPL ET Model</a:t>
          </a:r>
          <a:endParaRPr lang="en-US" sz="1800" dirty="0"/>
        </a:p>
      </dgm:t>
    </dgm:pt>
    <dgm:pt modelId="{7BF7E0B0-BBAC-694D-9C19-8E5A6E43E546}" type="sibTrans" cxnId="{392E2D47-DAE6-F340-8084-FEC6F5194A55}">
      <dgm:prSet/>
      <dgm:spPr/>
      <dgm:t>
        <a:bodyPr/>
        <a:lstStyle/>
        <a:p>
          <a:endParaRPr lang="en-US"/>
        </a:p>
      </dgm:t>
    </dgm:pt>
    <dgm:pt modelId="{20C6E07E-3B1A-9045-A08E-E7E265112731}" type="parTrans" cxnId="{392E2D47-DAE6-F340-8084-FEC6F5194A55}">
      <dgm:prSet/>
      <dgm:spPr/>
      <dgm:t>
        <a:bodyPr/>
        <a:lstStyle/>
        <a:p>
          <a:endParaRPr lang="en-US"/>
        </a:p>
      </dgm:t>
    </dgm:pt>
    <dgm:pt modelId="{48941FB1-CAA8-5B4A-8977-5462836D92EB}" type="pres">
      <dgm:prSet presAssocID="{561D0C51-108F-F645-A6A2-18A9FA4652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25333C-0ABC-5D4B-B6B8-B987D05B6B3E}" type="pres">
      <dgm:prSet presAssocID="{E02F15BE-8299-8943-928C-099142E0FE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74E19-97AC-FC4D-8E43-2661A9FB6661}" type="pres">
      <dgm:prSet presAssocID="{E02F15BE-8299-8943-928C-099142E0FE21}" presName="spNode" presStyleCnt="0"/>
      <dgm:spPr/>
    </dgm:pt>
    <dgm:pt modelId="{04382A86-2868-2D4C-B311-0D60959E8851}" type="pres">
      <dgm:prSet presAssocID="{D6AF144D-E3C9-A346-BCE2-DB74FD7455CF}" presName="sibTrans" presStyleLbl="sibTrans1D1" presStyleIdx="0" presStyleCnt="6"/>
      <dgm:spPr/>
      <dgm:t>
        <a:bodyPr/>
        <a:lstStyle/>
        <a:p>
          <a:endParaRPr lang="en-US"/>
        </a:p>
      </dgm:t>
    </dgm:pt>
    <dgm:pt modelId="{DB908012-898B-3642-898E-6CC58053A85D}" type="pres">
      <dgm:prSet presAssocID="{3B8A3357-B10C-2741-A5D4-0E5F4172C82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8A72B-CB15-3E47-BB46-B3F1FEE0BA1A}" type="pres">
      <dgm:prSet presAssocID="{3B8A3357-B10C-2741-A5D4-0E5F4172C824}" presName="spNode" presStyleCnt="0"/>
      <dgm:spPr/>
    </dgm:pt>
    <dgm:pt modelId="{EFD117E1-74F3-794B-A3D3-F7ADA924B278}" type="pres">
      <dgm:prSet presAssocID="{470D92CE-AEC5-914C-A557-6C411DEB7456}" presName="sibTrans" presStyleLbl="sibTrans1D1" presStyleIdx="1" presStyleCnt="6"/>
      <dgm:spPr/>
      <dgm:t>
        <a:bodyPr/>
        <a:lstStyle/>
        <a:p>
          <a:endParaRPr lang="en-US"/>
        </a:p>
      </dgm:t>
    </dgm:pt>
    <dgm:pt modelId="{E67EA51F-7F01-624E-91EE-866DBF7948F6}" type="pres">
      <dgm:prSet presAssocID="{1F8723C0-8617-F440-8910-103573A232E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BC1BD1-26EC-A94E-9B76-474B9E688DD4}" type="pres">
      <dgm:prSet presAssocID="{1F8723C0-8617-F440-8910-103573A232E8}" presName="spNode" presStyleCnt="0"/>
      <dgm:spPr/>
    </dgm:pt>
    <dgm:pt modelId="{194FC407-8C90-ED4E-A75D-2B722D2DDD82}" type="pres">
      <dgm:prSet presAssocID="{0B187307-CC02-E946-8032-497989E54EF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14E35F7E-B91A-5348-A327-D9C79F685A83}" type="pres">
      <dgm:prSet presAssocID="{EE1957C2-A914-D34D-81F9-70E0A97BE26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D6752-AAB2-BD4D-82A2-D48C5C920AB9}" type="pres">
      <dgm:prSet presAssocID="{EE1957C2-A914-D34D-81F9-70E0A97BE26C}" presName="spNode" presStyleCnt="0"/>
      <dgm:spPr/>
    </dgm:pt>
    <dgm:pt modelId="{CAB5774A-8F97-2542-B17D-BFEC37084D47}" type="pres">
      <dgm:prSet presAssocID="{7BF7E0B0-BBAC-694D-9C19-8E5A6E43E546}" presName="sibTrans" presStyleLbl="sibTrans1D1" presStyleIdx="3" presStyleCnt="6"/>
      <dgm:spPr/>
      <dgm:t>
        <a:bodyPr/>
        <a:lstStyle/>
        <a:p>
          <a:endParaRPr lang="en-US"/>
        </a:p>
      </dgm:t>
    </dgm:pt>
    <dgm:pt modelId="{41826DAD-D9BA-A249-B2C1-E0807659D8DB}" type="pres">
      <dgm:prSet presAssocID="{3F76CF93-B031-B646-819E-E3AAB4F0070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CFC290-E19F-1F43-A054-1CCA06905F6E}" type="pres">
      <dgm:prSet presAssocID="{3F76CF93-B031-B646-819E-E3AAB4F0070E}" presName="spNode" presStyleCnt="0"/>
      <dgm:spPr/>
    </dgm:pt>
    <dgm:pt modelId="{3F7020B9-43F1-5648-9CA7-93A53FC13DCC}" type="pres">
      <dgm:prSet presAssocID="{58165C97-799A-3041-9720-A8AFA63879D0}" presName="sibTrans" presStyleLbl="sibTrans1D1" presStyleIdx="4" presStyleCnt="6"/>
      <dgm:spPr/>
      <dgm:t>
        <a:bodyPr/>
        <a:lstStyle/>
        <a:p>
          <a:endParaRPr lang="en-US"/>
        </a:p>
      </dgm:t>
    </dgm:pt>
    <dgm:pt modelId="{12540CAF-8293-1340-8AC5-695988BC26D0}" type="pres">
      <dgm:prSet presAssocID="{7B2E497C-AFC5-6C4B-ADEF-BC3DE85D7BD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A36C25-4D72-3F4B-82BE-378BDEE9E95C}" type="pres">
      <dgm:prSet presAssocID="{7B2E497C-AFC5-6C4B-ADEF-BC3DE85D7BDA}" presName="spNode" presStyleCnt="0"/>
      <dgm:spPr/>
    </dgm:pt>
    <dgm:pt modelId="{2519A754-DCEC-8C42-9952-802F67B74DEA}" type="pres">
      <dgm:prSet presAssocID="{58196239-3D73-AC41-876F-82CCA46F767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086D8EFA-A790-A741-9192-72DF2611139C}" srcId="{561D0C51-108F-F645-A6A2-18A9FA4652A8}" destId="{E02F15BE-8299-8943-928C-099142E0FE21}" srcOrd="0" destOrd="0" parTransId="{5932C9E5-C343-9549-B45A-366641FBD010}" sibTransId="{D6AF144D-E3C9-A346-BCE2-DB74FD7455CF}"/>
    <dgm:cxn modelId="{E8C12204-F5A8-1242-AEFD-2D20FE5B3123}" srcId="{561D0C51-108F-F645-A6A2-18A9FA4652A8}" destId="{1F8723C0-8617-F440-8910-103573A232E8}" srcOrd="2" destOrd="0" parTransId="{9F6FDEC2-9075-264D-9362-01E13B1BA24B}" sibTransId="{0B187307-CC02-E946-8032-497989E54EF8}"/>
    <dgm:cxn modelId="{597DB676-AE2A-794C-9379-80B72EE09F35}" type="presOf" srcId="{58165C97-799A-3041-9720-A8AFA63879D0}" destId="{3F7020B9-43F1-5648-9CA7-93A53FC13DCC}" srcOrd="0" destOrd="0" presId="urn:microsoft.com/office/officeart/2005/8/layout/cycle5"/>
    <dgm:cxn modelId="{6B15D95B-5BDA-E14A-A7AD-1B5FE2F36AEB}" srcId="{561D0C51-108F-F645-A6A2-18A9FA4652A8}" destId="{7B2E497C-AFC5-6C4B-ADEF-BC3DE85D7BDA}" srcOrd="5" destOrd="0" parTransId="{42A13D75-24AC-B44F-AEBB-7A9BB51D7A7A}" sibTransId="{58196239-3D73-AC41-876F-82CCA46F767C}"/>
    <dgm:cxn modelId="{4812EDB0-214F-9B41-BDBA-D27DF86BCA88}" srcId="{561D0C51-108F-F645-A6A2-18A9FA4652A8}" destId="{3F76CF93-B031-B646-819E-E3AAB4F0070E}" srcOrd="4" destOrd="0" parTransId="{86EB1506-791D-1B4B-A6F3-233EEE31AE2C}" sibTransId="{58165C97-799A-3041-9720-A8AFA63879D0}"/>
    <dgm:cxn modelId="{34A8FFDD-4EE7-4940-8272-38CC82D7E751}" type="presOf" srcId="{E02F15BE-8299-8943-928C-099142E0FE21}" destId="{E325333C-0ABC-5D4B-B6B8-B987D05B6B3E}" srcOrd="0" destOrd="0" presId="urn:microsoft.com/office/officeart/2005/8/layout/cycle5"/>
    <dgm:cxn modelId="{4B8197BB-0B9B-3E47-868E-C417BA602EE7}" type="presOf" srcId="{470D92CE-AEC5-914C-A557-6C411DEB7456}" destId="{EFD117E1-74F3-794B-A3D3-F7ADA924B278}" srcOrd="0" destOrd="0" presId="urn:microsoft.com/office/officeart/2005/8/layout/cycle5"/>
    <dgm:cxn modelId="{682D5555-62E2-3046-B9C6-FFDEF0935858}" type="presOf" srcId="{561D0C51-108F-F645-A6A2-18A9FA4652A8}" destId="{48941FB1-CAA8-5B4A-8977-5462836D92EB}" srcOrd="0" destOrd="0" presId="urn:microsoft.com/office/officeart/2005/8/layout/cycle5"/>
    <dgm:cxn modelId="{92287F6F-C250-6C4E-A469-6DBE1FDC4D70}" type="presOf" srcId="{58196239-3D73-AC41-876F-82CCA46F767C}" destId="{2519A754-DCEC-8C42-9952-802F67B74DEA}" srcOrd="0" destOrd="0" presId="urn:microsoft.com/office/officeart/2005/8/layout/cycle5"/>
    <dgm:cxn modelId="{DFFB431D-B002-7344-B910-2BF1D3524B2D}" type="presOf" srcId="{EE1957C2-A914-D34D-81F9-70E0A97BE26C}" destId="{14E35F7E-B91A-5348-A327-D9C79F685A83}" srcOrd="0" destOrd="0" presId="urn:microsoft.com/office/officeart/2005/8/layout/cycle5"/>
    <dgm:cxn modelId="{5BDF6F77-94B5-3E4F-8EA2-A914C909B88A}" type="presOf" srcId="{3B8A3357-B10C-2741-A5D4-0E5F4172C824}" destId="{DB908012-898B-3642-898E-6CC58053A85D}" srcOrd="0" destOrd="0" presId="urn:microsoft.com/office/officeart/2005/8/layout/cycle5"/>
    <dgm:cxn modelId="{8E5752C3-2C80-D14D-B583-4798B126D846}" type="presOf" srcId="{D6AF144D-E3C9-A346-BCE2-DB74FD7455CF}" destId="{04382A86-2868-2D4C-B311-0D60959E8851}" srcOrd="0" destOrd="0" presId="urn:microsoft.com/office/officeart/2005/8/layout/cycle5"/>
    <dgm:cxn modelId="{A257950A-6017-FC45-99A9-F4AD7B14D331}" type="presOf" srcId="{7B2E497C-AFC5-6C4B-ADEF-BC3DE85D7BDA}" destId="{12540CAF-8293-1340-8AC5-695988BC26D0}" srcOrd="0" destOrd="0" presId="urn:microsoft.com/office/officeart/2005/8/layout/cycle5"/>
    <dgm:cxn modelId="{9D086887-849B-CE41-BBE0-AD937C104F91}" type="presOf" srcId="{3F76CF93-B031-B646-819E-E3AAB4F0070E}" destId="{41826DAD-D9BA-A249-B2C1-E0807659D8DB}" srcOrd="0" destOrd="0" presId="urn:microsoft.com/office/officeart/2005/8/layout/cycle5"/>
    <dgm:cxn modelId="{8A5AE962-D79B-B347-A453-942B845031FC}" type="presOf" srcId="{1F8723C0-8617-F440-8910-103573A232E8}" destId="{E67EA51F-7F01-624E-91EE-866DBF7948F6}" srcOrd="0" destOrd="0" presId="urn:microsoft.com/office/officeart/2005/8/layout/cycle5"/>
    <dgm:cxn modelId="{53EDD0B6-C02A-8844-AADE-E9156B27F36C}" srcId="{561D0C51-108F-F645-A6A2-18A9FA4652A8}" destId="{3B8A3357-B10C-2741-A5D4-0E5F4172C824}" srcOrd="1" destOrd="0" parTransId="{5341F179-7DBE-EB40-98F8-871B01E59212}" sibTransId="{470D92CE-AEC5-914C-A557-6C411DEB7456}"/>
    <dgm:cxn modelId="{ECB9B24A-2B4A-ED43-BD18-AF7F4FAF014E}" type="presOf" srcId="{7BF7E0B0-BBAC-694D-9C19-8E5A6E43E546}" destId="{CAB5774A-8F97-2542-B17D-BFEC37084D47}" srcOrd="0" destOrd="0" presId="urn:microsoft.com/office/officeart/2005/8/layout/cycle5"/>
    <dgm:cxn modelId="{F4D63177-A380-444B-9CF2-8CAFBF5B89DE}" type="presOf" srcId="{0B187307-CC02-E946-8032-497989E54EF8}" destId="{194FC407-8C90-ED4E-A75D-2B722D2DDD82}" srcOrd="0" destOrd="0" presId="urn:microsoft.com/office/officeart/2005/8/layout/cycle5"/>
    <dgm:cxn modelId="{392E2D47-DAE6-F340-8084-FEC6F5194A55}" srcId="{561D0C51-108F-F645-A6A2-18A9FA4652A8}" destId="{EE1957C2-A914-D34D-81F9-70E0A97BE26C}" srcOrd="3" destOrd="0" parTransId="{20C6E07E-3B1A-9045-A08E-E7E265112731}" sibTransId="{7BF7E0B0-BBAC-694D-9C19-8E5A6E43E546}"/>
    <dgm:cxn modelId="{95F8A4B7-E571-F346-94A8-FDBF90F735FF}" type="presParOf" srcId="{48941FB1-CAA8-5B4A-8977-5462836D92EB}" destId="{E325333C-0ABC-5D4B-B6B8-B987D05B6B3E}" srcOrd="0" destOrd="0" presId="urn:microsoft.com/office/officeart/2005/8/layout/cycle5"/>
    <dgm:cxn modelId="{E47C7477-D8CC-7840-8CF9-A622211F0104}" type="presParOf" srcId="{48941FB1-CAA8-5B4A-8977-5462836D92EB}" destId="{D1C74E19-97AC-FC4D-8E43-2661A9FB6661}" srcOrd="1" destOrd="0" presId="urn:microsoft.com/office/officeart/2005/8/layout/cycle5"/>
    <dgm:cxn modelId="{6F0404D0-18B6-CC4C-ADD4-9D4672889ED3}" type="presParOf" srcId="{48941FB1-CAA8-5B4A-8977-5462836D92EB}" destId="{04382A86-2868-2D4C-B311-0D60959E8851}" srcOrd="2" destOrd="0" presId="urn:microsoft.com/office/officeart/2005/8/layout/cycle5"/>
    <dgm:cxn modelId="{F0A0E680-0E9D-4745-8529-36B9D3066E0A}" type="presParOf" srcId="{48941FB1-CAA8-5B4A-8977-5462836D92EB}" destId="{DB908012-898B-3642-898E-6CC58053A85D}" srcOrd="3" destOrd="0" presId="urn:microsoft.com/office/officeart/2005/8/layout/cycle5"/>
    <dgm:cxn modelId="{A2F45015-026A-D940-9DF6-F88C6646D30A}" type="presParOf" srcId="{48941FB1-CAA8-5B4A-8977-5462836D92EB}" destId="{75C8A72B-CB15-3E47-BB46-B3F1FEE0BA1A}" srcOrd="4" destOrd="0" presId="urn:microsoft.com/office/officeart/2005/8/layout/cycle5"/>
    <dgm:cxn modelId="{94C53EAF-3386-E347-8A1B-83D97A20BEBE}" type="presParOf" srcId="{48941FB1-CAA8-5B4A-8977-5462836D92EB}" destId="{EFD117E1-74F3-794B-A3D3-F7ADA924B278}" srcOrd="5" destOrd="0" presId="urn:microsoft.com/office/officeart/2005/8/layout/cycle5"/>
    <dgm:cxn modelId="{5873188B-E6AD-9346-A141-AEDF919C185D}" type="presParOf" srcId="{48941FB1-CAA8-5B4A-8977-5462836D92EB}" destId="{E67EA51F-7F01-624E-91EE-866DBF7948F6}" srcOrd="6" destOrd="0" presId="urn:microsoft.com/office/officeart/2005/8/layout/cycle5"/>
    <dgm:cxn modelId="{60469E5C-3953-F54E-84D6-1F26E8EF9121}" type="presParOf" srcId="{48941FB1-CAA8-5B4A-8977-5462836D92EB}" destId="{8BBC1BD1-26EC-A94E-9B76-474B9E688DD4}" srcOrd="7" destOrd="0" presId="urn:microsoft.com/office/officeart/2005/8/layout/cycle5"/>
    <dgm:cxn modelId="{789B5C97-2091-CA42-8C41-5F501E57CC57}" type="presParOf" srcId="{48941FB1-CAA8-5B4A-8977-5462836D92EB}" destId="{194FC407-8C90-ED4E-A75D-2B722D2DDD82}" srcOrd="8" destOrd="0" presId="urn:microsoft.com/office/officeart/2005/8/layout/cycle5"/>
    <dgm:cxn modelId="{D35BD439-9F01-1D48-9FC3-8897C0329185}" type="presParOf" srcId="{48941FB1-CAA8-5B4A-8977-5462836D92EB}" destId="{14E35F7E-B91A-5348-A327-D9C79F685A83}" srcOrd="9" destOrd="0" presId="urn:microsoft.com/office/officeart/2005/8/layout/cycle5"/>
    <dgm:cxn modelId="{7B64CA3E-DC40-4E4B-9C40-7F67437C2722}" type="presParOf" srcId="{48941FB1-CAA8-5B4A-8977-5462836D92EB}" destId="{02AD6752-AAB2-BD4D-82A2-D48C5C920AB9}" srcOrd="10" destOrd="0" presId="urn:microsoft.com/office/officeart/2005/8/layout/cycle5"/>
    <dgm:cxn modelId="{255BBA48-8B96-3343-A42D-8354AF80E6A6}" type="presParOf" srcId="{48941FB1-CAA8-5B4A-8977-5462836D92EB}" destId="{CAB5774A-8F97-2542-B17D-BFEC37084D47}" srcOrd="11" destOrd="0" presId="urn:microsoft.com/office/officeart/2005/8/layout/cycle5"/>
    <dgm:cxn modelId="{1630F165-87DA-C545-AD10-661BA303C3CD}" type="presParOf" srcId="{48941FB1-CAA8-5B4A-8977-5462836D92EB}" destId="{41826DAD-D9BA-A249-B2C1-E0807659D8DB}" srcOrd="12" destOrd="0" presId="urn:microsoft.com/office/officeart/2005/8/layout/cycle5"/>
    <dgm:cxn modelId="{5245C06A-3D1E-3741-BBA2-C3D6EACB0CE4}" type="presParOf" srcId="{48941FB1-CAA8-5B4A-8977-5462836D92EB}" destId="{30CFC290-E19F-1F43-A054-1CCA06905F6E}" srcOrd="13" destOrd="0" presId="urn:microsoft.com/office/officeart/2005/8/layout/cycle5"/>
    <dgm:cxn modelId="{242C0915-8566-494B-B4C2-F31792B24014}" type="presParOf" srcId="{48941FB1-CAA8-5B4A-8977-5462836D92EB}" destId="{3F7020B9-43F1-5648-9CA7-93A53FC13DCC}" srcOrd="14" destOrd="0" presId="urn:microsoft.com/office/officeart/2005/8/layout/cycle5"/>
    <dgm:cxn modelId="{2823A376-8490-EA48-ADCA-84EBF1A971E0}" type="presParOf" srcId="{48941FB1-CAA8-5B4A-8977-5462836D92EB}" destId="{12540CAF-8293-1340-8AC5-695988BC26D0}" srcOrd="15" destOrd="0" presId="urn:microsoft.com/office/officeart/2005/8/layout/cycle5"/>
    <dgm:cxn modelId="{B7E5014A-8CA2-914D-87A9-75CF83CCC095}" type="presParOf" srcId="{48941FB1-CAA8-5B4A-8977-5462836D92EB}" destId="{D6A36C25-4D72-3F4B-82BE-378BDEE9E95C}" srcOrd="16" destOrd="0" presId="urn:microsoft.com/office/officeart/2005/8/layout/cycle5"/>
    <dgm:cxn modelId="{5EBD553C-DC75-1A49-B6D6-C61298E55632}" type="presParOf" srcId="{48941FB1-CAA8-5B4A-8977-5462836D92EB}" destId="{2519A754-DCEC-8C42-9952-802F67B74DEA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5333C-0ABC-5D4B-B6B8-B987D05B6B3E}">
      <dsp:nvSpPr>
        <dsp:cNvPr id="0" name=""/>
        <dsp:cNvSpPr/>
      </dsp:nvSpPr>
      <dsp:spPr>
        <a:xfrm>
          <a:off x="3726926" y="1153"/>
          <a:ext cx="1922984" cy="124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Request </a:t>
          </a:r>
          <a:endParaRPr lang="en-US" sz="1800" kern="1200" dirty="0"/>
        </a:p>
      </dsp:txBody>
      <dsp:txXfrm>
        <a:off x="3787943" y="62170"/>
        <a:ext cx="1800950" cy="1127905"/>
      </dsp:txXfrm>
    </dsp:sp>
    <dsp:sp modelId="{04382A86-2868-2D4C-B311-0D60959E8851}">
      <dsp:nvSpPr>
        <dsp:cNvPr id="0" name=""/>
        <dsp:cNvSpPr/>
      </dsp:nvSpPr>
      <dsp:spPr>
        <a:xfrm>
          <a:off x="1743278" y="626123"/>
          <a:ext cx="5890281" cy="5890281"/>
        </a:xfrm>
        <a:custGeom>
          <a:avLst/>
          <a:gdLst/>
          <a:ahLst/>
          <a:cxnLst/>
          <a:rect l="0" t="0" r="0" b="0"/>
          <a:pathLst>
            <a:path>
              <a:moveTo>
                <a:pt x="4148601" y="257105"/>
              </a:moveTo>
              <a:arcTo wR="2945140" hR="2945140" stAng="17647113" swAng="924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908012-898B-3642-898E-6CC58053A85D}">
      <dsp:nvSpPr>
        <dsp:cNvPr id="0" name=""/>
        <dsp:cNvSpPr/>
      </dsp:nvSpPr>
      <dsp:spPr>
        <a:xfrm>
          <a:off x="6277493" y="1473723"/>
          <a:ext cx="1922984" cy="124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Acquisition</a:t>
          </a:r>
          <a:endParaRPr lang="en-US" sz="1800" kern="1200" dirty="0"/>
        </a:p>
      </dsp:txBody>
      <dsp:txXfrm>
        <a:off x="6338510" y="1534740"/>
        <a:ext cx="1800950" cy="1127905"/>
      </dsp:txXfrm>
    </dsp:sp>
    <dsp:sp modelId="{EFD117E1-74F3-794B-A3D3-F7ADA924B278}">
      <dsp:nvSpPr>
        <dsp:cNvPr id="0" name=""/>
        <dsp:cNvSpPr/>
      </dsp:nvSpPr>
      <dsp:spPr>
        <a:xfrm>
          <a:off x="1743278" y="626123"/>
          <a:ext cx="5890281" cy="5890281"/>
        </a:xfrm>
        <a:custGeom>
          <a:avLst/>
          <a:gdLst/>
          <a:ahLst/>
          <a:cxnLst/>
          <a:rect l="0" t="0" r="0" b="0"/>
          <a:pathLst>
            <a:path>
              <a:moveTo>
                <a:pt x="5844367" y="2427129"/>
              </a:moveTo>
              <a:arcTo wR="2945140" hR="2945140" stAng="20992184" swAng="121563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EA51F-7F01-624E-91EE-866DBF7948F6}">
      <dsp:nvSpPr>
        <dsp:cNvPr id="0" name=""/>
        <dsp:cNvSpPr/>
      </dsp:nvSpPr>
      <dsp:spPr>
        <a:xfrm>
          <a:off x="6277493" y="4418864"/>
          <a:ext cx="1922984" cy="124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Pre-Processing</a:t>
          </a:r>
          <a:endParaRPr lang="en-US" sz="1800" kern="1200" dirty="0"/>
        </a:p>
      </dsp:txBody>
      <dsp:txXfrm>
        <a:off x="6338510" y="4479881"/>
        <a:ext cx="1800950" cy="1127905"/>
      </dsp:txXfrm>
    </dsp:sp>
    <dsp:sp modelId="{194FC407-8C90-ED4E-A75D-2B722D2DDD82}">
      <dsp:nvSpPr>
        <dsp:cNvPr id="0" name=""/>
        <dsp:cNvSpPr/>
      </dsp:nvSpPr>
      <dsp:spPr>
        <a:xfrm>
          <a:off x="1743278" y="626123"/>
          <a:ext cx="5890281" cy="5890281"/>
        </a:xfrm>
        <a:custGeom>
          <a:avLst/>
          <a:gdLst/>
          <a:ahLst/>
          <a:cxnLst/>
          <a:rect l="0" t="0" r="0" b="0"/>
          <a:pathLst>
            <a:path>
              <a:moveTo>
                <a:pt x="4819330" y="5216982"/>
              </a:moveTo>
              <a:arcTo wR="2945140" hR="2945140" stAng="3028714" swAng="924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35F7E-B91A-5348-A327-D9C79F685A83}">
      <dsp:nvSpPr>
        <dsp:cNvPr id="0" name=""/>
        <dsp:cNvSpPr/>
      </dsp:nvSpPr>
      <dsp:spPr>
        <a:xfrm>
          <a:off x="3726926" y="5891434"/>
          <a:ext cx="1922984" cy="124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PT-JPL ET Model</a:t>
          </a:r>
          <a:endParaRPr lang="en-US" sz="1800" kern="1200" dirty="0"/>
        </a:p>
      </dsp:txBody>
      <dsp:txXfrm>
        <a:off x="3787943" y="5952451"/>
        <a:ext cx="1800950" cy="1127905"/>
      </dsp:txXfrm>
    </dsp:sp>
    <dsp:sp modelId="{CAB5774A-8F97-2542-B17D-BFEC37084D47}">
      <dsp:nvSpPr>
        <dsp:cNvPr id="0" name=""/>
        <dsp:cNvSpPr/>
      </dsp:nvSpPr>
      <dsp:spPr>
        <a:xfrm>
          <a:off x="1743278" y="626123"/>
          <a:ext cx="5890281" cy="5890281"/>
        </a:xfrm>
        <a:custGeom>
          <a:avLst/>
          <a:gdLst/>
          <a:ahLst/>
          <a:cxnLst/>
          <a:rect l="0" t="0" r="0" b="0"/>
          <a:pathLst>
            <a:path>
              <a:moveTo>
                <a:pt x="1741679" y="5633176"/>
              </a:moveTo>
              <a:arcTo wR="2945140" hR="2945140" stAng="6847113" swAng="924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26DAD-D9BA-A249-B2C1-E0807659D8DB}">
      <dsp:nvSpPr>
        <dsp:cNvPr id="0" name=""/>
        <dsp:cNvSpPr/>
      </dsp:nvSpPr>
      <dsp:spPr>
        <a:xfrm>
          <a:off x="1176360" y="4418864"/>
          <a:ext cx="1922984" cy="124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Post-Processing</a:t>
          </a:r>
          <a:endParaRPr lang="en-US" sz="1800" kern="1200" dirty="0"/>
        </a:p>
      </dsp:txBody>
      <dsp:txXfrm>
        <a:off x="1237377" y="4479881"/>
        <a:ext cx="1800950" cy="1127905"/>
      </dsp:txXfrm>
    </dsp:sp>
    <dsp:sp modelId="{3F7020B9-43F1-5648-9CA7-93A53FC13DCC}">
      <dsp:nvSpPr>
        <dsp:cNvPr id="0" name=""/>
        <dsp:cNvSpPr/>
      </dsp:nvSpPr>
      <dsp:spPr>
        <a:xfrm>
          <a:off x="1743278" y="626123"/>
          <a:ext cx="5890281" cy="5890281"/>
        </a:xfrm>
        <a:custGeom>
          <a:avLst/>
          <a:gdLst/>
          <a:ahLst/>
          <a:cxnLst/>
          <a:rect l="0" t="0" r="0" b="0"/>
          <a:pathLst>
            <a:path>
              <a:moveTo>
                <a:pt x="45913" y="3463151"/>
              </a:moveTo>
              <a:arcTo wR="2945140" hR="2945140" stAng="10192184" swAng="121563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40CAF-8293-1340-8AC5-695988BC26D0}">
      <dsp:nvSpPr>
        <dsp:cNvPr id="0" name=""/>
        <dsp:cNvSpPr/>
      </dsp:nvSpPr>
      <dsp:spPr>
        <a:xfrm>
          <a:off x="1176360" y="1473723"/>
          <a:ext cx="1922984" cy="12499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Web Interface</a:t>
          </a:r>
          <a:endParaRPr lang="en-US" sz="1800" kern="1200" dirty="0"/>
        </a:p>
      </dsp:txBody>
      <dsp:txXfrm>
        <a:off x="1237377" y="1534740"/>
        <a:ext cx="1800950" cy="1127905"/>
      </dsp:txXfrm>
    </dsp:sp>
    <dsp:sp modelId="{2519A754-DCEC-8C42-9952-802F67B74DEA}">
      <dsp:nvSpPr>
        <dsp:cNvPr id="0" name=""/>
        <dsp:cNvSpPr/>
      </dsp:nvSpPr>
      <dsp:spPr>
        <a:xfrm>
          <a:off x="1743278" y="626123"/>
          <a:ext cx="5890281" cy="5890281"/>
        </a:xfrm>
        <a:custGeom>
          <a:avLst/>
          <a:gdLst/>
          <a:ahLst/>
          <a:cxnLst/>
          <a:rect l="0" t="0" r="0" b="0"/>
          <a:pathLst>
            <a:path>
              <a:moveTo>
                <a:pt x="1070950" y="673298"/>
              </a:moveTo>
              <a:arcTo wR="2945140" hR="2945140" stAng="13828714" swAng="924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ode Loc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5350704"/>
            <a:ext cx="26060400" cy="59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 smtClean="0"/>
              <a:t>DEVELOP Node Location</a:t>
            </a:r>
            <a:endParaRPr lang="en-US" dirty="0"/>
          </a:p>
        </p:txBody>
      </p:sp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14216" y="2176272"/>
            <a:ext cx="19412712" cy="1216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[use sentence case]</a:t>
            </a:r>
            <a:endParaRPr lang="en-US" dirty="0"/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Project Title [Use Title Case]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7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footer boundary line"/>
          <p:cNvCxnSpPr/>
          <p:nvPr userDrawn="1"/>
        </p:nvCxnSpPr>
        <p:spPr>
          <a:xfrm>
            <a:off x="685800" y="34978415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eader boundary line"/>
          <p:cNvCxnSpPr/>
          <p:nvPr userDrawn="1"/>
        </p:nvCxnSpPr>
        <p:spPr>
          <a:xfrm>
            <a:off x="685800" y="3918857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asa logo" descr="BnW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370" y="948900"/>
            <a:ext cx="2329895" cy="19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evelop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act info"/>
          <p:cNvSpPr/>
          <p:nvPr userDrawn="1"/>
        </p:nvSpPr>
        <p:spPr>
          <a:xfrm>
            <a:off x="21089073" y="35379524"/>
            <a:ext cx="565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dk1"/>
              </a:buClr>
              <a:buSzPct val="25000"/>
            </a:pP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4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557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640" userDrawn="1">
          <p15:clr>
            <a:srgbClr val="F26B43"/>
          </p15:clr>
        </p15:guide>
        <p15:guide id="2" orient="horz" pos="11520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pos="16704" userDrawn="1">
          <p15:clr>
            <a:srgbClr val="F26B43"/>
          </p15:clr>
        </p15:guide>
        <p15:guide id="5" orient="horz" pos="21888" userDrawn="1">
          <p15:clr>
            <a:srgbClr val="F26B43"/>
          </p15:clr>
        </p15:guide>
        <p15:guide id="6" orient="horz" pos="3456" userDrawn="1">
          <p15:clr>
            <a:srgbClr val="F26B43"/>
          </p15:clr>
        </p15:guide>
        <p15:guide id="7" pos="5760" userDrawn="1">
          <p15:clr>
            <a:srgbClr val="A4A3A4"/>
          </p15:clr>
        </p15:guide>
        <p15:guide id="8" pos="6048" userDrawn="1">
          <p15:clr>
            <a:srgbClr val="A4A3A4"/>
          </p15:clr>
        </p15:guide>
        <p15:guide id="9" pos="11520" userDrawn="1">
          <p15:clr>
            <a:srgbClr val="A4A3A4"/>
          </p15:clr>
        </p15:guide>
        <p15:guide id="10" pos="112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jpe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NASA Jet Propulsion Laboratory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Delivering Automated Evapotranspiration Data to the New Mexico Office of the State Engineer for Enhanced Water Resource Decision Making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 smtClean="0"/>
              <a:t>New Mexico Water Resources II</a:t>
            </a:r>
            <a:endParaRPr lang="en-US" sz="6000" dirty="0"/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9711064" y="30368605"/>
            <a:ext cx="7543800" cy="736962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From Left to Right: Gregory Halverson, Trevor McDonald</a:t>
            </a:r>
          </a:p>
        </p:txBody>
      </p:sp>
      <p:sp>
        <p:nvSpPr>
          <p:cNvPr id="10" name="Text Placeholder 16"/>
          <p:cNvSpPr txBox="1">
            <a:spLocks/>
          </p:cNvSpPr>
          <p:nvPr/>
        </p:nvSpPr>
        <p:spPr>
          <a:xfrm>
            <a:off x="9722988" y="32766381"/>
            <a:ext cx="7829550" cy="762000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New </a:t>
            </a:r>
            <a:r>
              <a:rPr lang="en-US" sz="2800" dirty="0"/>
              <a:t>Mexico Office of the State Engineer, End-</a:t>
            </a:r>
            <a:r>
              <a:rPr lang="en-US" sz="2800" dirty="0" smtClean="0"/>
              <a:t>User</a:t>
            </a:r>
          </a:p>
        </p:txBody>
      </p:sp>
      <p:sp>
        <p:nvSpPr>
          <p:cNvPr id="11" name="Text Placeholder 16"/>
          <p:cNvSpPr txBox="1">
            <a:spLocks/>
          </p:cNvSpPr>
          <p:nvPr/>
        </p:nvSpPr>
        <p:spPr>
          <a:xfrm>
            <a:off x="18288000" y="30708541"/>
            <a:ext cx="8229600" cy="4052001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We </a:t>
            </a:r>
            <a:r>
              <a:rPr lang="en-US" sz="2800" dirty="0"/>
              <a:t>thank everyone who helped in our project. Science advisors Joshua Fisher, Greg Moore</a:t>
            </a:r>
            <a:r>
              <a:rPr lang="en-US" sz="2800" dirty="0" smtClean="0"/>
              <a:t>, </a:t>
            </a:r>
            <a:r>
              <a:rPr lang="en-US" sz="2800" dirty="0" err="1" smtClean="0"/>
              <a:t>Munish</a:t>
            </a:r>
            <a:r>
              <a:rPr lang="en-US" sz="2800" dirty="0" smtClean="0"/>
              <a:t> </a:t>
            </a:r>
            <a:r>
              <a:rPr lang="en-US" sz="2800" dirty="0" err="1" smtClean="0"/>
              <a:t>Sikka</a:t>
            </a:r>
            <a:r>
              <a:rPr lang="en-US" sz="2800" dirty="0" smtClean="0"/>
              <a:t> </a:t>
            </a:r>
            <a:r>
              <a:rPr lang="en-US" sz="2800" dirty="0"/>
              <a:t>and Manish </a:t>
            </a:r>
            <a:r>
              <a:rPr lang="en-US" sz="2800" dirty="0" err="1"/>
              <a:t>Verma</a:t>
            </a:r>
            <a:r>
              <a:rPr lang="en-US" sz="2800" dirty="0"/>
              <a:t> provided insight and expertise that greatly assisted the research. </a:t>
            </a:r>
            <a:r>
              <a:rPr lang="en-US" sz="2800" dirty="0" smtClean="0"/>
              <a:t>Nick Rousseau, Brittany </a:t>
            </a:r>
            <a:r>
              <a:rPr lang="en-US" sz="2800" dirty="0" err="1" smtClean="0"/>
              <a:t>Zajic</a:t>
            </a:r>
            <a:r>
              <a:rPr lang="en-US" sz="2800" dirty="0" smtClean="0"/>
              <a:t>, Gwen </a:t>
            </a:r>
            <a:r>
              <a:rPr lang="en-US" sz="2800" dirty="0"/>
              <a:t>Miller, Christine Rains, and Daniel Jensen assisted throughout the project guiding us through deliverables and answering research </a:t>
            </a:r>
            <a:r>
              <a:rPr lang="en-US" sz="2800" dirty="0" smtClean="0"/>
              <a:t>questions. Additional contributors from Summer 2015 include Sol Kim (Team Lead) and Agustin Muniz.</a:t>
            </a:r>
          </a:p>
        </p:txBody>
      </p:sp>
      <p:sp>
        <p:nvSpPr>
          <p:cNvPr id="12" name="Text Placeholder 16"/>
          <p:cNvSpPr txBox="1">
            <a:spLocks/>
          </p:cNvSpPr>
          <p:nvPr/>
        </p:nvSpPr>
        <p:spPr>
          <a:xfrm>
            <a:off x="18288000" y="26760654"/>
            <a:ext cx="8229600" cy="1820696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2800" dirty="0" smtClean="0"/>
              <a:t>Individual components of the pipeline successfully implemented.</a:t>
            </a:r>
          </a:p>
          <a:p>
            <a:pPr marL="347663" indent="-347663"/>
            <a:r>
              <a:rPr lang="en-US" sz="2800" dirty="0" smtClean="0"/>
              <a:t>Automation and integration of the ET data cycle is in later stages of development.</a:t>
            </a:r>
          </a:p>
          <a:p>
            <a:pPr marL="347663" indent="-347663"/>
            <a:r>
              <a:rPr lang="en-US" sz="2800" dirty="0" smtClean="0"/>
              <a:t>Front end automation from ET output to web server in development.</a:t>
            </a:r>
          </a:p>
        </p:txBody>
      </p:sp>
      <p:sp>
        <p:nvSpPr>
          <p:cNvPr id="7" name="Text Placeholder 16"/>
          <p:cNvSpPr txBox="1">
            <a:spLocks/>
          </p:cNvSpPr>
          <p:nvPr/>
        </p:nvSpPr>
        <p:spPr>
          <a:xfrm>
            <a:off x="1022350" y="12023773"/>
            <a:ext cx="16262350" cy="1440845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 </a:t>
            </a:r>
            <a:r>
              <a:rPr lang="en-US" sz="2800" dirty="0"/>
              <a:t>visual representation of the automated data pipeline architecture. The pipeline initially retrieves the data and sends some data for processing. Once processing is done, all data is fed </a:t>
            </a:r>
            <a:r>
              <a:rPr lang="en-US" sz="2800" dirty="0" smtClean="0"/>
              <a:t>into the PT-JPL evapotranspiration </a:t>
            </a:r>
            <a:r>
              <a:rPr lang="en-US" sz="2800" dirty="0"/>
              <a:t>(ET) algorithm to create ET outputs. </a:t>
            </a:r>
            <a:r>
              <a:rPr lang="en-US" sz="2800" dirty="0" smtClean="0"/>
              <a:t>This daily ET product will be post-processed and served to a web interface. Our pipeline is coordinated by a master python script automating the flow from process to process.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6" name="Text Placeholder 16"/>
          <p:cNvSpPr txBox="1">
            <a:spLocks/>
          </p:cNvSpPr>
          <p:nvPr/>
        </p:nvSpPr>
        <p:spPr>
          <a:xfrm>
            <a:off x="914400" y="6243411"/>
            <a:ext cx="16916400" cy="5760720"/>
          </a:xfrm>
          <a:prstGeom prst="rect">
            <a:avLst/>
          </a:prstGeom>
        </p:spPr>
        <p:txBody>
          <a:bodyPr numCol="2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5" name="Text Placeholder 16"/>
          <p:cNvSpPr txBox="1">
            <a:spLocks/>
          </p:cNvSpPr>
          <p:nvPr/>
        </p:nvSpPr>
        <p:spPr>
          <a:xfrm>
            <a:off x="18288000" y="6243411"/>
            <a:ext cx="8229600" cy="4589080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2800" dirty="0" smtClean="0"/>
              <a:t>Automate MODIS &amp; NCEP acquisition and processing.</a:t>
            </a:r>
          </a:p>
          <a:p>
            <a:pPr marL="347663" indent="-347663"/>
            <a:r>
              <a:rPr lang="en-US" sz="2800" dirty="0" smtClean="0"/>
              <a:t>Streamline the PT-JPL evapotranspiration (ET) product through an automated system which generates and delivers ET to the New Mexico Office of the State Engineer.</a:t>
            </a:r>
          </a:p>
          <a:p>
            <a:pPr marL="347663" indent="-347663"/>
            <a:r>
              <a:rPr lang="en-US" sz="2800" dirty="0" smtClean="0"/>
              <a:t>Disseminate products to decision-makers in the ranching, water resources, drought assessment and fire-response communities in the Eastern Plains Region of New Mexico through an easily-accessed online interface.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5364505"/>
            <a:ext cx="1691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88000" y="5504988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11228435"/>
            <a:ext cx="1691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8000" y="11094945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Study Area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288000" y="21689148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Earth Observations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1551" y="21446301"/>
            <a:ext cx="6349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38800" y="2582223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288000" y="29939101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22988" y="31812732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Project Partners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97201" y="29300614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Team Members</a:t>
            </a:r>
          </a:p>
        </p:txBody>
      </p:sp>
      <p:sp>
        <p:nvSpPr>
          <p:cNvPr id="32" name="Team Members"/>
          <p:cNvSpPr txBox="1">
            <a:spLocks/>
          </p:cNvSpPr>
          <p:nvPr/>
        </p:nvSpPr>
        <p:spPr>
          <a:xfrm>
            <a:off x="914400" y="4148884"/>
            <a:ext cx="25603200" cy="950976"/>
          </a:xfrm>
          <a:prstGeom prst="rect">
            <a:avLst/>
          </a:prstGeom>
        </p:spPr>
        <p:txBody>
          <a:bodyPr anchor="t"/>
          <a:lstStyle>
            <a:lvl1pPr marL="0" indent="0" algn="ctr" defTabSz="2743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Trevor McDonald (Project Lead), Gregory Halverson</a:t>
            </a:r>
          </a:p>
          <a:p>
            <a:r>
              <a:rPr lang="en-US" sz="2400" dirty="0" smtClean="0"/>
              <a:t>DEVELOP </a:t>
            </a:r>
            <a:r>
              <a:rPr lang="en-US" sz="2400" dirty="0"/>
              <a:t>National Program at NASA Jet Propulsion Laboratory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 descr="06_Aqu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572" y="23121260"/>
            <a:ext cx="3490816" cy="1828800"/>
          </a:xfrm>
          <a:prstGeom prst="rect">
            <a:avLst/>
          </a:prstGeom>
        </p:spPr>
      </p:pic>
      <p:pic>
        <p:nvPicPr>
          <p:cNvPr id="18" name="Picture 17" descr="05_Ter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102" y="22761777"/>
            <a:ext cx="3048000" cy="2294467"/>
          </a:xfrm>
          <a:prstGeom prst="rect">
            <a:avLst/>
          </a:prstGeom>
        </p:spPr>
      </p:pic>
      <p:sp>
        <p:nvSpPr>
          <p:cNvPr id="53" name="Text Placeholder 16"/>
          <p:cNvSpPr txBox="1">
            <a:spLocks/>
          </p:cNvSpPr>
          <p:nvPr/>
        </p:nvSpPr>
        <p:spPr>
          <a:xfrm>
            <a:off x="19431000" y="24836604"/>
            <a:ext cx="6654800" cy="728496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Terra	            Aqua</a:t>
            </a:r>
          </a:p>
        </p:txBody>
      </p:sp>
      <p:pic>
        <p:nvPicPr>
          <p:cNvPr id="20" name="Picture 19" descr="NM_StudyAre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801" y="11689992"/>
            <a:ext cx="7772400" cy="10058400"/>
          </a:xfrm>
          <a:prstGeom prst="rect">
            <a:avLst/>
          </a:prstGeom>
        </p:spPr>
      </p:pic>
      <p:sp>
        <p:nvSpPr>
          <p:cNvPr id="83" name="Text Placeholder 16"/>
          <p:cNvSpPr txBox="1">
            <a:spLocks/>
          </p:cNvSpPr>
          <p:nvPr/>
        </p:nvSpPr>
        <p:spPr>
          <a:xfrm>
            <a:off x="13223886" y="22361946"/>
            <a:ext cx="4328652" cy="6348506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Modeled </a:t>
            </a:r>
            <a:r>
              <a:rPr lang="en-US" sz="2800" dirty="0"/>
              <a:t>Evapotranspiration (</a:t>
            </a:r>
            <a:r>
              <a:rPr lang="en-US" sz="2800" dirty="0" smtClean="0"/>
              <a:t>ET), </a:t>
            </a:r>
            <a:r>
              <a:rPr lang="en-US" sz="2800" dirty="0"/>
              <a:t>b</a:t>
            </a:r>
            <a:r>
              <a:rPr lang="en-US" sz="2800" dirty="0" smtClean="0"/>
              <a:t>lue </a:t>
            </a:r>
            <a:r>
              <a:rPr lang="en-US" sz="2800" dirty="0"/>
              <a:t>indicates high ET while brown indicates low ET. ET was derived using </a:t>
            </a:r>
            <a:r>
              <a:rPr lang="en-US" sz="2800" dirty="0" smtClean="0"/>
              <a:t>PT-JPL model derived from NCEP and MODIS </a:t>
            </a:r>
            <a:r>
              <a:rPr lang="en-US" sz="2800" dirty="0"/>
              <a:t>data</a:t>
            </a:r>
            <a:r>
              <a:rPr lang="en-US" sz="2800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1" y="28998783"/>
            <a:ext cx="7682345" cy="5761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US_WebInterface_DRAF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354782"/>
            <a:ext cx="12001799" cy="627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2" name="Diagram 51"/>
          <p:cNvGraphicFramePr/>
          <p:nvPr>
            <p:extLst>
              <p:ext uri="{D42A27DB-BD31-4B8C-83A1-F6EECF244321}">
                <p14:modId xmlns:p14="http://schemas.microsoft.com/office/powerpoint/2010/main" val="706043324"/>
              </p:ext>
            </p:extLst>
          </p:nvPr>
        </p:nvGraphicFramePr>
        <p:xfrm>
          <a:off x="4286242" y="14140153"/>
          <a:ext cx="9376838" cy="714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4" name="Cloud 53"/>
          <p:cNvSpPr/>
          <p:nvPr/>
        </p:nvSpPr>
        <p:spPr>
          <a:xfrm>
            <a:off x="12255395" y="14866797"/>
            <a:ext cx="2485336" cy="152818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Data Sources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NCEP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USGS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LAADS</a:t>
            </a:r>
          </a:p>
        </p:txBody>
      </p:sp>
      <p:sp>
        <p:nvSpPr>
          <p:cNvPr id="55" name="Explosion 1 54"/>
          <p:cNvSpPr/>
          <p:nvPr/>
        </p:nvSpPr>
        <p:spPr>
          <a:xfrm>
            <a:off x="12756196" y="18316512"/>
            <a:ext cx="2292436" cy="1850079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ctr">
              <a:buFont typeface="Arial"/>
              <a:buChar char="•"/>
            </a:pPr>
            <a:r>
              <a:rPr lang="en-US" sz="1800" dirty="0" smtClean="0"/>
              <a:t>GDAL</a:t>
            </a:r>
          </a:p>
          <a:p>
            <a:pPr marL="171450" indent="-171450" algn="ctr">
              <a:buFont typeface="Arial"/>
              <a:buChar char="•"/>
            </a:pPr>
            <a:r>
              <a:rPr lang="en-US" sz="1800" dirty="0" smtClean="0"/>
              <a:t>HEG </a:t>
            </a:r>
          </a:p>
          <a:p>
            <a:pPr marL="171450" indent="-171450" algn="ctr">
              <a:buFont typeface="Arial"/>
              <a:buChar char="•"/>
            </a:pPr>
            <a:r>
              <a:rPr lang="en-US" sz="1800" dirty="0" smtClean="0"/>
              <a:t>MATLAB </a:t>
            </a:r>
            <a:endParaRPr lang="en-US" sz="1800" dirty="0"/>
          </a:p>
        </p:txBody>
      </p:sp>
      <p:sp>
        <p:nvSpPr>
          <p:cNvPr id="56" name="Explosion 1 55"/>
          <p:cNvSpPr/>
          <p:nvPr/>
        </p:nvSpPr>
        <p:spPr>
          <a:xfrm>
            <a:off x="3002029" y="18319270"/>
            <a:ext cx="2309253" cy="1847321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ctr">
              <a:buFont typeface="Arial"/>
              <a:buChar char="•"/>
            </a:pPr>
            <a:r>
              <a:rPr lang="en-US" sz="1800" dirty="0" err="1" smtClean="0"/>
              <a:t>GeoTIFF</a:t>
            </a:r>
            <a:endParaRPr lang="en-US" sz="1800" dirty="0" smtClean="0"/>
          </a:p>
          <a:p>
            <a:pPr marL="171450" indent="-171450" algn="ctr">
              <a:buFont typeface="Arial"/>
              <a:buChar char="•"/>
            </a:pPr>
            <a:r>
              <a:rPr lang="en-US" sz="1800" dirty="0" smtClean="0"/>
              <a:t>GDAL</a:t>
            </a:r>
          </a:p>
          <a:p>
            <a:pPr marL="171450" indent="-171450" algn="ctr">
              <a:buFont typeface="Arial"/>
              <a:buChar char="•"/>
            </a:pPr>
            <a:r>
              <a:rPr lang="en-US" sz="1800" dirty="0" smtClean="0"/>
              <a:t>CURL</a:t>
            </a:r>
            <a:endParaRPr lang="en-US" sz="1800" dirty="0"/>
          </a:p>
        </p:txBody>
      </p:sp>
      <p:sp>
        <p:nvSpPr>
          <p:cNvPr id="57" name="Cloud 56"/>
          <p:cNvSpPr/>
          <p:nvPr/>
        </p:nvSpPr>
        <p:spPr>
          <a:xfrm>
            <a:off x="3538566" y="14808489"/>
            <a:ext cx="2388515" cy="143254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r>
              <a:rPr lang="en-US" sz="1800" dirty="0" smtClean="0"/>
              <a:t>Leaflet </a:t>
            </a:r>
          </a:p>
          <a:p>
            <a:pPr marL="171450" indent="-171450">
              <a:buFont typeface="Arial"/>
              <a:buChar char="•"/>
            </a:pPr>
            <a:r>
              <a:rPr lang="en-US" sz="1800" dirty="0" err="1" smtClean="0"/>
              <a:t>OpenLayers</a:t>
            </a:r>
            <a:endParaRPr lang="en-US" sz="1800" dirty="0"/>
          </a:p>
        </p:txBody>
      </p:sp>
      <p:sp>
        <p:nvSpPr>
          <p:cNvPr id="58" name="Rounded Rectangle 57"/>
          <p:cNvSpPr/>
          <p:nvPr/>
        </p:nvSpPr>
        <p:spPr>
          <a:xfrm>
            <a:off x="8120873" y="17164693"/>
            <a:ext cx="1731940" cy="10776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ET Data Cycle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76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DEVELOP_poster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2436</TotalTime>
  <Words>386</Words>
  <Application>Microsoft Macintosh PowerPoint</Application>
  <PresentationFormat>Custom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Century Gothic</vt:lpstr>
      <vt:lpstr>Garamond</vt:lpstr>
      <vt:lpstr>Questrial</vt:lpstr>
      <vt:lpstr>Webdings</vt:lpstr>
      <vt:lpstr>Arial</vt:lpstr>
      <vt:lpstr>Office Theme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Microsoft Office User</cp:lastModifiedBy>
  <cp:revision>180</cp:revision>
  <dcterms:created xsi:type="dcterms:W3CDTF">2015-06-02T14:58:58Z</dcterms:created>
  <dcterms:modified xsi:type="dcterms:W3CDTF">2015-10-26T15:46:37Z</dcterms:modified>
</cp:coreProperties>
</file>