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
  </p:notesMasterIdLst>
  <p:sldIdLst>
    <p:sldId id="256" r:id="rId2"/>
  </p:sldIdLst>
  <p:sldSz cx="27432000" cy="36576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 roundtripDataSignature="AMtx7mh9txqkSuN/b9EI99skLrnwydv2Q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44"/>
    <p:restoredTop sz="94675"/>
  </p:normalViewPr>
  <p:slideViewPr>
    <p:cSldViewPr snapToGrid="0" snapToObjects="1">
      <p:cViewPr>
        <p:scale>
          <a:sx n="42" d="100"/>
          <a:sy n="42" d="100"/>
        </p:scale>
        <p:origin x="96"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notesMaster" Target="notesMasters/notesMaster1.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customschemas.google.com/relationships/presentationmetadata" Target="metadata"/><Relationship Id="rId10" Type="http://schemas.openxmlformats.org/officeDocument/2006/relationships/tableStyles" Target="tableStyles.xml"/><Relationship Id="rId9"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Users\alicelin\Downloads\2016_daily_s2_all.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Users\alicelin\Downloads\2016_daily_s2_all.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lvl="0">
              <a:defRPr b="0"/>
            </a:pPr>
            <a:r>
              <a:rPr lang="en-US" dirty="0">
                <a:latin typeface="Century Gothic" panose="020B0502020202020204" pitchFamily="34" charset="0"/>
              </a:rPr>
              <a:t>Sentinel-2: 2016 Average </a:t>
            </a:r>
            <a:r>
              <a:rPr lang="en-US" dirty="0" err="1">
                <a:latin typeface="Century Gothic" panose="020B0502020202020204" pitchFamily="34" charset="0"/>
              </a:rPr>
              <a:t>Chl</a:t>
            </a:r>
            <a:r>
              <a:rPr lang="en-US" dirty="0">
                <a:latin typeface="Century Gothic" panose="020B0502020202020204" pitchFamily="34" charset="0"/>
              </a:rPr>
              <a:t>-a Concentration and Turbidity Per Scene</a:t>
            </a:r>
          </a:p>
        </c:rich>
      </c:tx>
      <c:layout/>
      <c:overlay val="0"/>
    </c:title>
    <c:autoTitleDeleted val="0"/>
    <c:plotArea>
      <c:layout/>
      <c:lineChart>
        <c:grouping val="standard"/>
        <c:varyColors val="0"/>
        <c:ser>
          <c:idx val="0"/>
          <c:order val="0"/>
          <c:tx>
            <c:strRef>
              <c:f>'2016_daily_s2_all'!$D$1</c:f>
              <c:strCache>
                <c:ptCount val="1"/>
                <c:pt idx="0">
                  <c:v>s2_chl_avg</c:v>
                </c:pt>
              </c:strCache>
            </c:strRef>
          </c:tx>
          <c:spPr>
            <a:ln w="25400" cmpd="sng">
              <a:solidFill>
                <a:srgbClr val="C00000"/>
              </a:solidFill>
            </a:ln>
          </c:spPr>
          <c:marker>
            <c:symbol val="circle"/>
            <c:size val="2"/>
            <c:spPr>
              <a:solidFill>
                <a:srgbClr val="C00000"/>
              </a:solidFill>
              <a:ln cmpd="sng">
                <a:solidFill>
                  <a:srgbClr val="C00000"/>
                </a:solidFill>
              </a:ln>
            </c:spPr>
          </c:marker>
          <c:cat>
            <c:numRef>
              <c:f>'2016_daily_s2_all'!$A$2:$A$21</c:f>
              <c:numCache>
                <c:formatCode>d\-mmm\-yy</c:formatCode>
                <c:ptCount val="20"/>
                <c:pt idx="0">
                  <c:v>42410</c:v>
                </c:pt>
                <c:pt idx="1">
                  <c:v>42457</c:v>
                </c:pt>
                <c:pt idx="2" formatCode="d\-mmmm\-yy">
                  <c:v>42497</c:v>
                </c:pt>
                <c:pt idx="3" formatCode="d\-mmmm\-yy">
                  <c:v>42517</c:v>
                </c:pt>
                <c:pt idx="4">
                  <c:v>42537</c:v>
                </c:pt>
                <c:pt idx="5">
                  <c:v>42550</c:v>
                </c:pt>
                <c:pt idx="6">
                  <c:v>42557</c:v>
                </c:pt>
                <c:pt idx="7">
                  <c:v>42577</c:v>
                </c:pt>
                <c:pt idx="8">
                  <c:v>42590</c:v>
                </c:pt>
                <c:pt idx="9">
                  <c:v>42597</c:v>
                </c:pt>
                <c:pt idx="10">
                  <c:v>42610</c:v>
                </c:pt>
                <c:pt idx="11">
                  <c:v>42617</c:v>
                </c:pt>
                <c:pt idx="12">
                  <c:v>42630</c:v>
                </c:pt>
                <c:pt idx="13">
                  <c:v>42650</c:v>
                </c:pt>
                <c:pt idx="14">
                  <c:v>42657</c:v>
                </c:pt>
                <c:pt idx="15">
                  <c:v>42677</c:v>
                </c:pt>
                <c:pt idx="16">
                  <c:v>42687</c:v>
                </c:pt>
                <c:pt idx="17">
                  <c:v>42707</c:v>
                </c:pt>
                <c:pt idx="18">
                  <c:v>42710</c:v>
                </c:pt>
                <c:pt idx="19">
                  <c:v>42720</c:v>
                </c:pt>
              </c:numCache>
            </c:numRef>
          </c:cat>
          <c:val>
            <c:numRef>
              <c:f>'2016_daily_s2_all'!$D$2:$D$21</c:f>
              <c:numCache>
                <c:formatCode>General</c:formatCode>
                <c:ptCount val="20"/>
                <c:pt idx="0">
                  <c:v>7.3550000000000004</c:v>
                </c:pt>
                <c:pt idx="1">
                  <c:v>7.4610000000000003</c:v>
                </c:pt>
                <c:pt idx="2">
                  <c:v>7.5069999999999997</c:v>
                </c:pt>
                <c:pt idx="3">
                  <c:v>7.3369999999999997</c:v>
                </c:pt>
                <c:pt idx="4">
                  <c:v>5.72</c:v>
                </c:pt>
                <c:pt idx="5">
                  <c:v>7.7149999999999999</c:v>
                </c:pt>
                <c:pt idx="6">
                  <c:v>7.3390000000000004</c:v>
                </c:pt>
                <c:pt idx="7">
                  <c:v>11.374000000000001</c:v>
                </c:pt>
                <c:pt idx="8">
                  <c:v>8.8529999999999998</c:v>
                </c:pt>
                <c:pt idx="9">
                  <c:v>7.1740000000000004</c:v>
                </c:pt>
                <c:pt idx="10">
                  <c:v>7.5030000000000001</c:v>
                </c:pt>
                <c:pt idx="11">
                  <c:v>7.2220000000000004</c:v>
                </c:pt>
                <c:pt idx="12">
                  <c:v>8.6170000000000009</c:v>
                </c:pt>
                <c:pt idx="13">
                  <c:v>6.5590000000000002</c:v>
                </c:pt>
                <c:pt idx="14">
                  <c:v>5.8209999999999997</c:v>
                </c:pt>
                <c:pt idx="15">
                  <c:v>5.6180000000000003</c:v>
                </c:pt>
                <c:pt idx="16">
                  <c:v>6.23</c:v>
                </c:pt>
                <c:pt idx="17">
                  <c:v>5.8639999999999999</c:v>
                </c:pt>
                <c:pt idx="18">
                  <c:v>6.181</c:v>
                </c:pt>
                <c:pt idx="19">
                  <c:v>6.5359999999999996</c:v>
                </c:pt>
              </c:numCache>
            </c:numRef>
          </c:val>
          <c:smooth val="0"/>
          <c:extLst>
            <c:ext xmlns:c16="http://schemas.microsoft.com/office/drawing/2014/chart" uri="{C3380CC4-5D6E-409C-BE32-E72D297353CC}">
              <c16:uniqueId val="{00000000-D99C-6744-A13E-EFDA7C1B02AA}"/>
            </c:ext>
          </c:extLst>
        </c:ser>
        <c:dLbls>
          <c:showLegendKey val="0"/>
          <c:showVal val="0"/>
          <c:showCatName val="0"/>
          <c:showSerName val="0"/>
          <c:showPercent val="0"/>
          <c:showBubbleSize val="0"/>
        </c:dLbls>
        <c:marker val="1"/>
        <c:smooth val="0"/>
        <c:axId val="993139916"/>
        <c:axId val="2114684736"/>
      </c:lineChart>
      <c:lineChart>
        <c:grouping val="standard"/>
        <c:varyColors val="0"/>
        <c:ser>
          <c:idx val="1"/>
          <c:order val="1"/>
          <c:tx>
            <c:strRef>
              <c:f>'2016_daily_s2_all'!$B$1</c:f>
              <c:strCache>
                <c:ptCount val="1"/>
                <c:pt idx="0">
                  <c:v>s2_turb_avg</c:v>
                </c:pt>
              </c:strCache>
            </c:strRef>
          </c:tx>
          <c:spPr>
            <a:ln w="25400" cmpd="sng">
              <a:solidFill>
                <a:srgbClr val="00B0F0"/>
              </a:solidFill>
            </a:ln>
          </c:spPr>
          <c:marker>
            <c:symbol val="circle"/>
            <c:size val="2"/>
            <c:spPr>
              <a:solidFill>
                <a:srgbClr val="00B0F0"/>
              </a:solidFill>
              <a:ln w="3175" cmpd="sng">
                <a:solidFill>
                  <a:srgbClr val="00B0F0"/>
                </a:solidFill>
              </a:ln>
            </c:spPr>
          </c:marker>
          <c:cat>
            <c:numRef>
              <c:f>'2016_daily_s2_all'!$A$2:$A$21</c:f>
              <c:numCache>
                <c:formatCode>d\-mmm\-yy</c:formatCode>
                <c:ptCount val="20"/>
                <c:pt idx="0">
                  <c:v>42410</c:v>
                </c:pt>
                <c:pt idx="1">
                  <c:v>42457</c:v>
                </c:pt>
                <c:pt idx="2" formatCode="d\-mmmm\-yy">
                  <c:v>42497</c:v>
                </c:pt>
                <c:pt idx="3" formatCode="d\-mmmm\-yy">
                  <c:v>42517</c:v>
                </c:pt>
                <c:pt idx="4">
                  <c:v>42537</c:v>
                </c:pt>
                <c:pt idx="5">
                  <c:v>42550</c:v>
                </c:pt>
                <c:pt idx="6">
                  <c:v>42557</c:v>
                </c:pt>
                <c:pt idx="7">
                  <c:v>42577</c:v>
                </c:pt>
                <c:pt idx="8">
                  <c:v>42590</c:v>
                </c:pt>
                <c:pt idx="9">
                  <c:v>42597</c:v>
                </c:pt>
                <c:pt idx="10">
                  <c:v>42610</c:v>
                </c:pt>
                <c:pt idx="11">
                  <c:v>42617</c:v>
                </c:pt>
                <c:pt idx="12">
                  <c:v>42630</c:v>
                </c:pt>
                <c:pt idx="13">
                  <c:v>42650</c:v>
                </c:pt>
                <c:pt idx="14">
                  <c:v>42657</c:v>
                </c:pt>
                <c:pt idx="15">
                  <c:v>42677</c:v>
                </c:pt>
                <c:pt idx="16">
                  <c:v>42687</c:v>
                </c:pt>
                <c:pt idx="17">
                  <c:v>42707</c:v>
                </c:pt>
                <c:pt idx="18">
                  <c:v>42710</c:v>
                </c:pt>
                <c:pt idx="19">
                  <c:v>42720</c:v>
                </c:pt>
              </c:numCache>
            </c:numRef>
          </c:cat>
          <c:val>
            <c:numRef>
              <c:f>'2016_daily_s2_all'!$B$2:$B$21</c:f>
              <c:numCache>
                <c:formatCode>General</c:formatCode>
                <c:ptCount val="20"/>
                <c:pt idx="0">
                  <c:v>25.658000000000001</c:v>
                </c:pt>
                <c:pt idx="1">
                  <c:v>17.393000000000001</c:v>
                </c:pt>
                <c:pt idx="2">
                  <c:v>16.465</c:v>
                </c:pt>
                <c:pt idx="3">
                  <c:v>18.539000000000001</c:v>
                </c:pt>
                <c:pt idx="4">
                  <c:v>27.103000000000002</c:v>
                </c:pt>
                <c:pt idx="5">
                  <c:v>13.101000000000001</c:v>
                </c:pt>
                <c:pt idx="6">
                  <c:v>14.879</c:v>
                </c:pt>
                <c:pt idx="7">
                  <c:v>14.927</c:v>
                </c:pt>
                <c:pt idx="8">
                  <c:v>19.902999999999999</c:v>
                </c:pt>
                <c:pt idx="9">
                  <c:v>30.530999999999999</c:v>
                </c:pt>
                <c:pt idx="10">
                  <c:v>18.187000000000001</c:v>
                </c:pt>
                <c:pt idx="11">
                  <c:v>29.309000000000001</c:v>
                </c:pt>
                <c:pt idx="12">
                  <c:v>61.610999999999997</c:v>
                </c:pt>
                <c:pt idx="13">
                  <c:v>9.2929999999999993</c:v>
                </c:pt>
                <c:pt idx="14">
                  <c:v>10.122</c:v>
                </c:pt>
                <c:pt idx="15">
                  <c:v>12.427</c:v>
                </c:pt>
                <c:pt idx="16">
                  <c:v>12.193</c:v>
                </c:pt>
                <c:pt idx="17">
                  <c:v>8.8520000000000003</c:v>
                </c:pt>
                <c:pt idx="18">
                  <c:v>12.93</c:v>
                </c:pt>
                <c:pt idx="19">
                  <c:v>14.406000000000001</c:v>
                </c:pt>
              </c:numCache>
            </c:numRef>
          </c:val>
          <c:smooth val="0"/>
          <c:extLst>
            <c:ext xmlns:c16="http://schemas.microsoft.com/office/drawing/2014/chart" uri="{C3380CC4-5D6E-409C-BE32-E72D297353CC}">
              <c16:uniqueId val="{00000001-D99C-6744-A13E-EFDA7C1B02AA}"/>
            </c:ext>
          </c:extLst>
        </c:ser>
        <c:dLbls>
          <c:showLegendKey val="0"/>
          <c:showVal val="0"/>
          <c:showCatName val="0"/>
          <c:showSerName val="0"/>
          <c:showPercent val="0"/>
          <c:showBubbleSize val="0"/>
        </c:dLbls>
        <c:marker val="1"/>
        <c:smooth val="0"/>
        <c:axId val="1483008087"/>
        <c:axId val="352021836"/>
      </c:lineChart>
      <c:dateAx>
        <c:axId val="993139916"/>
        <c:scaling>
          <c:orientation val="minMax"/>
        </c:scaling>
        <c:delete val="1"/>
        <c:axPos val="b"/>
        <c:numFmt formatCode="d\-mmm\-yy" sourceLinked="1"/>
        <c:majorTickMark val="cross"/>
        <c:minorTickMark val="cross"/>
        <c:tickLblPos val="nextTo"/>
        <c:crossAx val="2114684736"/>
        <c:crosses val="autoZero"/>
        <c:auto val="1"/>
        <c:lblOffset val="100"/>
        <c:baseTimeUnit val="days"/>
      </c:dateAx>
      <c:valAx>
        <c:axId val="2114684736"/>
        <c:scaling>
          <c:orientation val="minMax"/>
        </c:scaling>
        <c:delete val="0"/>
        <c:axPos val="l"/>
        <c:majorGridlines/>
        <c:title>
          <c:tx>
            <c:rich>
              <a:bodyPr/>
              <a:lstStyle/>
              <a:p>
                <a:pPr lvl="0">
                  <a:defRPr sz="1600" b="0">
                    <a:latin typeface="Century Gothic" panose="020B0502020202020204" pitchFamily="34" charset="0"/>
                  </a:defRPr>
                </a:pPr>
                <a:r>
                  <a:rPr lang="en-US" sz="1600" dirty="0" err="1">
                    <a:latin typeface="Century Gothic" panose="020B0502020202020204" pitchFamily="34" charset="0"/>
                  </a:rPr>
                  <a:t>Chorophylll</a:t>
                </a:r>
                <a:r>
                  <a:rPr lang="en-US" sz="1600" dirty="0">
                    <a:latin typeface="Century Gothic" panose="020B0502020202020204" pitchFamily="34" charset="0"/>
                  </a:rPr>
                  <a:t>-a</a:t>
                </a:r>
              </a:p>
            </c:rich>
          </c:tx>
          <c:layout/>
          <c:overlay val="0"/>
        </c:title>
        <c:numFmt formatCode="General" sourceLinked="1"/>
        <c:majorTickMark val="cross"/>
        <c:minorTickMark val="cross"/>
        <c:tickLblPos val="nextTo"/>
        <c:spPr>
          <a:ln w="47625">
            <a:noFill/>
          </a:ln>
        </c:spPr>
        <c:txPr>
          <a:bodyPr/>
          <a:lstStyle/>
          <a:p>
            <a:pPr lvl="0">
              <a:defRPr sz="1600" b="0">
                <a:latin typeface="Century Gothic" panose="020B0502020202020204" pitchFamily="34" charset="0"/>
              </a:defRPr>
            </a:pPr>
            <a:endParaRPr lang="en-US"/>
          </a:p>
        </c:txPr>
        <c:crossAx val="993139916"/>
        <c:crosses val="autoZero"/>
        <c:crossBetween val="between"/>
      </c:valAx>
      <c:dateAx>
        <c:axId val="1483008087"/>
        <c:scaling>
          <c:orientation val="minMax"/>
        </c:scaling>
        <c:delete val="1"/>
        <c:axPos val="b"/>
        <c:numFmt formatCode="d\-mmm\-yy" sourceLinked="1"/>
        <c:majorTickMark val="cross"/>
        <c:minorTickMark val="cross"/>
        <c:tickLblPos val="nextTo"/>
        <c:crossAx val="352021836"/>
        <c:crosses val="autoZero"/>
        <c:auto val="1"/>
        <c:lblOffset val="100"/>
        <c:baseTimeUnit val="days"/>
      </c:dateAx>
      <c:valAx>
        <c:axId val="352021836"/>
        <c:scaling>
          <c:orientation val="minMax"/>
        </c:scaling>
        <c:delete val="0"/>
        <c:axPos val="r"/>
        <c:title>
          <c:tx>
            <c:rich>
              <a:bodyPr/>
              <a:lstStyle/>
              <a:p>
                <a:pPr lvl="0">
                  <a:defRPr sz="1600" b="0">
                    <a:latin typeface="Century Gothic" panose="020B0502020202020204" pitchFamily="34" charset="0"/>
                  </a:defRPr>
                </a:pPr>
                <a:r>
                  <a:rPr lang="en-US" sz="1600">
                    <a:latin typeface="Century Gothic" panose="020B0502020202020204" pitchFamily="34" charset="0"/>
                  </a:rPr>
                  <a:t>Turbidity (FNU)</a:t>
                </a:r>
              </a:p>
            </c:rich>
          </c:tx>
          <c:layout/>
          <c:overlay val="0"/>
        </c:title>
        <c:numFmt formatCode="General" sourceLinked="1"/>
        <c:majorTickMark val="cross"/>
        <c:minorTickMark val="cross"/>
        <c:tickLblPos val="nextTo"/>
        <c:spPr>
          <a:ln w="47625">
            <a:noFill/>
          </a:ln>
        </c:spPr>
        <c:txPr>
          <a:bodyPr/>
          <a:lstStyle/>
          <a:p>
            <a:pPr lvl="0">
              <a:defRPr sz="1600" b="0">
                <a:latin typeface="Century Gothic" panose="020B0502020202020204" pitchFamily="34" charset="0"/>
              </a:defRPr>
            </a:pPr>
            <a:endParaRPr lang="en-US"/>
          </a:p>
        </c:txPr>
        <c:crossAx val="1483008087"/>
        <c:crosses val="max"/>
        <c:crossBetween val="between"/>
      </c:valAx>
      <c:spPr>
        <a:solidFill>
          <a:schemeClr val="lt1"/>
        </a:solidFill>
        <a:ln w="3175" cap="flat" cmpd="sng" algn="ctr">
          <a:solidFill>
            <a:schemeClr val="tx1">
              <a:lumMod val="75000"/>
              <a:lumOff val="25000"/>
            </a:schemeClr>
          </a:solidFill>
          <a:prstDash val="solid"/>
        </a:ln>
        <a:effectLst/>
      </c:spPr>
    </c:plotArea>
    <c:plotVisOnly val="1"/>
    <c:dispBlanksAs val="zero"/>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1"/>
          <c:spPr>
            <a:ln w="28575" cap="rnd">
              <a:solidFill>
                <a:srgbClr val="C00000"/>
              </a:solidFill>
              <a:round/>
            </a:ln>
            <a:effectLst/>
          </c:spPr>
          <c:marker>
            <c:symbol val="circle"/>
            <c:size val="5"/>
            <c:spPr>
              <a:solidFill>
                <a:srgbClr val="C00000"/>
              </a:solidFill>
              <a:ln w="9525">
                <a:solidFill>
                  <a:srgbClr val="C00000"/>
                </a:solidFill>
              </a:ln>
              <a:effectLst/>
            </c:spPr>
          </c:marker>
          <c:cat>
            <c:numRef>
              <c:f>'2016_daily_s2_all'!$L$1:$L$12</c:f>
              <c:numCache>
                <c:formatCode>d\-mmm\-yy</c:formatCode>
                <c:ptCount val="12"/>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numCache>
            </c:numRef>
          </c:cat>
          <c:val>
            <c:numRef>
              <c:f>'2016_daily_s2_all'!$N$1:$N$12</c:f>
              <c:numCache>
                <c:formatCode>General</c:formatCode>
                <c:ptCount val="12"/>
                <c:pt idx="0">
                  <c:v>2.399</c:v>
                </c:pt>
                <c:pt idx="1">
                  <c:v>1.3420000000000001</c:v>
                </c:pt>
                <c:pt idx="2">
                  <c:v>0.97699999999999998</c:v>
                </c:pt>
                <c:pt idx="3">
                  <c:v>0.247</c:v>
                </c:pt>
                <c:pt idx="4">
                  <c:v>0.98599999999999999</c:v>
                </c:pt>
                <c:pt idx="5">
                  <c:v>1.367</c:v>
                </c:pt>
                <c:pt idx="6">
                  <c:v>0.19</c:v>
                </c:pt>
                <c:pt idx="7">
                  <c:v>2.5230000000000001</c:v>
                </c:pt>
                <c:pt idx="8">
                  <c:v>3.0630000000000002</c:v>
                </c:pt>
                <c:pt idx="9">
                  <c:v>3.2839999999999998</c:v>
                </c:pt>
                <c:pt idx="10">
                  <c:v>2.0630000000000002</c:v>
                </c:pt>
                <c:pt idx="11">
                  <c:v>2.9620000000000002</c:v>
                </c:pt>
              </c:numCache>
            </c:numRef>
          </c:val>
          <c:smooth val="0"/>
          <c:extLst>
            <c:ext xmlns:c16="http://schemas.microsoft.com/office/drawing/2014/chart" uri="{C3380CC4-5D6E-409C-BE32-E72D297353CC}">
              <c16:uniqueId val="{00000000-BCD9-4A41-B572-A6270A003168}"/>
            </c:ext>
          </c:extLst>
        </c:ser>
        <c:dLbls>
          <c:showLegendKey val="0"/>
          <c:showVal val="0"/>
          <c:showCatName val="0"/>
          <c:showSerName val="0"/>
          <c:showPercent val="0"/>
          <c:showBubbleSize val="0"/>
        </c:dLbls>
        <c:marker val="1"/>
        <c:smooth val="0"/>
        <c:axId val="200654287"/>
        <c:axId val="203634463"/>
      </c:lineChar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'2016_daily_s2_all'!$L$1:$L$12</c:f>
              <c:numCache>
                <c:formatCode>d\-mmm\-yy</c:formatCode>
                <c:ptCount val="12"/>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numCache>
            </c:numRef>
          </c:cat>
          <c:val>
            <c:numRef>
              <c:f>'2016_daily_s2_all'!$M$1:$M$12</c:f>
              <c:numCache>
                <c:formatCode>General</c:formatCode>
                <c:ptCount val="12"/>
                <c:pt idx="0">
                  <c:v>27.099</c:v>
                </c:pt>
                <c:pt idx="1">
                  <c:v>26.152000000000001</c:v>
                </c:pt>
                <c:pt idx="2">
                  <c:v>27.739000000000001</c:v>
                </c:pt>
                <c:pt idx="3">
                  <c:v>28.510999999999999</c:v>
                </c:pt>
                <c:pt idx="4">
                  <c:v>29.646999999999998</c:v>
                </c:pt>
                <c:pt idx="5">
                  <c:v>29.678000000000001</c:v>
                </c:pt>
                <c:pt idx="6">
                  <c:v>29.596</c:v>
                </c:pt>
                <c:pt idx="7">
                  <c:v>29.905999999999999</c:v>
                </c:pt>
                <c:pt idx="8">
                  <c:v>30.042000000000002</c:v>
                </c:pt>
                <c:pt idx="9">
                  <c:v>30.102</c:v>
                </c:pt>
                <c:pt idx="10">
                  <c:v>27.977</c:v>
                </c:pt>
                <c:pt idx="11">
                  <c:v>27.745999999999999</c:v>
                </c:pt>
              </c:numCache>
            </c:numRef>
          </c:val>
          <c:smooth val="0"/>
          <c:extLst>
            <c:ext xmlns:c16="http://schemas.microsoft.com/office/drawing/2014/chart" uri="{C3380CC4-5D6E-409C-BE32-E72D297353CC}">
              <c16:uniqueId val="{00000001-BCD9-4A41-B572-A6270A003168}"/>
            </c:ext>
          </c:extLst>
        </c:ser>
        <c:dLbls>
          <c:showLegendKey val="0"/>
          <c:showVal val="0"/>
          <c:showCatName val="0"/>
          <c:showSerName val="0"/>
          <c:showPercent val="0"/>
          <c:showBubbleSize val="0"/>
        </c:dLbls>
        <c:marker val="1"/>
        <c:smooth val="0"/>
        <c:axId val="206891679"/>
        <c:axId val="206913967"/>
      </c:lineChart>
      <c:dateAx>
        <c:axId val="200654287"/>
        <c:scaling>
          <c:orientation val="minMax"/>
        </c:scaling>
        <c:delete val="1"/>
        <c:axPos val="b"/>
        <c:numFmt formatCode="d\-mmm\-yy" sourceLinked="1"/>
        <c:majorTickMark val="out"/>
        <c:minorTickMark val="none"/>
        <c:tickLblPos val="nextTo"/>
        <c:crossAx val="203634463"/>
        <c:crosses val="autoZero"/>
        <c:auto val="1"/>
        <c:lblOffset val="100"/>
        <c:baseTimeUnit val="months"/>
      </c:dateAx>
      <c:valAx>
        <c:axId val="2036344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200654287"/>
        <c:crosses val="autoZero"/>
        <c:crossBetween val="between"/>
      </c:valAx>
      <c:valAx>
        <c:axId val="206913967"/>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206891679"/>
        <c:crosses val="max"/>
        <c:crossBetween val="between"/>
      </c:valAx>
      <c:dateAx>
        <c:axId val="206891679"/>
        <c:scaling>
          <c:orientation val="minMax"/>
        </c:scaling>
        <c:delete val="1"/>
        <c:axPos val="b"/>
        <c:numFmt formatCode="d\-mmm\-yy" sourceLinked="1"/>
        <c:majorTickMark val="out"/>
        <c:minorTickMark val="none"/>
        <c:tickLblPos val="nextTo"/>
        <c:crossAx val="206913967"/>
        <c:crosses val="autoZero"/>
        <c:auto val="1"/>
        <c:lblOffset val="100"/>
        <c:baseTimeUnit val="months"/>
      </c:date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Google Shape;2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 name="Google Shape;21;p2: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griculture &amp; Food Security">
  <p:cSld name="Agriculture &amp; Food Security">
    <p:spTree>
      <p:nvGrpSpPr>
        <p:cNvPr id="1" name="Shape 11"/>
        <p:cNvGrpSpPr/>
        <p:nvPr/>
      </p:nvGrpSpPr>
      <p:grpSpPr>
        <a:xfrm>
          <a:off x="0" y="0"/>
          <a:ext cx="0" cy="0"/>
          <a:chOff x="0" y="0"/>
          <a:chExt cx="0" cy="0"/>
        </a:xfrm>
      </p:grpSpPr>
      <p:sp>
        <p:nvSpPr>
          <p:cNvPr id="12" name="Google Shape;12;p5"/>
          <p:cNvSpPr/>
          <p:nvPr/>
        </p:nvSpPr>
        <p:spPr>
          <a:xfrm>
            <a:off x="914399" y="35661600"/>
            <a:ext cx="25603200" cy="415567"/>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3" name="Google Shape;13;p5"/>
          <p:cNvSpPr/>
          <p:nvPr/>
        </p:nvSpPr>
        <p:spPr>
          <a:xfrm>
            <a:off x="893617" y="36126531"/>
            <a:ext cx="25644768" cy="2000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75"/>
              <a:buFont typeface="Century Gothic"/>
              <a:buNone/>
            </a:pPr>
            <a:r>
              <a:rPr lang="en-US" sz="7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p:txBody>
      </p:sp>
      <p:sp>
        <p:nvSpPr>
          <p:cNvPr id="14" name="Google Shape;14;p5"/>
          <p:cNvSpPr/>
          <p:nvPr/>
        </p:nvSpPr>
        <p:spPr>
          <a:xfrm>
            <a:off x="914400" y="3662904"/>
            <a:ext cx="25623985" cy="260911"/>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15" name="Google Shape;15;p5"/>
          <p:cNvPicPr preferRelativeResize="0"/>
          <p:nvPr/>
        </p:nvPicPr>
        <p:blipFill rotWithShape="1">
          <a:blip r:embed="rId2">
            <a:alphaModFix/>
          </a:blip>
          <a:srcRect/>
          <a:stretch/>
        </p:blipFill>
        <p:spPr>
          <a:xfrm>
            <a:off x="23953352" y="864365"/>
            <a:ext cx="2585032" cy="2139114"/>
          </a:xfrm>
          <a:prstGeom prst="rect">
            <a:avLst/>
          </a:prstGeom>
          <a:noFill/>
          <a:ln>
            <a:noFill/>
          </a:ln>
        </p:spPr>
      </p:pic>
      <p:sp>
        <p:nvSpPr>
          <p:cNvPr id="16" name="Google Shape;16;p5"/>
          <p:cNvSpPr txBox="1">
            <a:spLocks noGrp="1"/>
          </p:cNvSpPr>
          <p:nvPr>
            <p:ph type="body" idx="1"/>
          </p:nvPr>
        </p:nvSpPr>
        <p:spPr>
          <a:xfrm>
            <a:off x="4704382" y="876300"/>
            <a:ext cx="18023236" cy="21717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3000"/>
              </a:spcBef>
              <a:spcAft>
                <a:spcPts val="0"/>
              </a:spcAft>
              <a:buClr>
                <a:srgbClr val="379CC3"/>
              </a:buClr>
              <a:buSzPts val="5400"/>
              <a:buNone/>
              <a:defRPr sz="5400" b="1">
                <a:solidFill>
                  <a:srgbClr val="379CC3"/>
                </a:solidFill>
              </a:defRPr>
            </a:lvl1pPr>
            <a:lvl2pPr marL="914400" lvl="1" indent="-228600" algn="l">
              <a:lnSpc>
                <a:spcPct val="90000"/>
              </a:lnSpc>
              <a:spcBef>
                <a:spcPts val="1500"/>
              </a:spcBef>
              <a:spcAft>
                <a:spcPts val="0"/>
              </a:spcAft>
              <a:buClr>
                <a:srgbClr val="3F3F3F"/>
              </a:buClr>
              <a:buSzPts val="7200"/>
              <a:buNone/>
              <a:defRPr/>
            </a:lvl2pPr>
            <a:lvl3pPr marL="1371600" lvl="2" indent="-228600" algn="l">
              <a:lnSpc>
                <a:spcPct val="90000"/>
              </a:lnSpc>
              <a:spcBef>
                <a:spcPts val="1500"/>
              </a:spcBef>
              <a:spcAft>
                <a:spcPts val="0"/>
              </a:spcAft>
              <a:buClr>
                <a:srgbClr val="3F3F3F"/>
              </a:buClr>
              <a:buSzPts val="6000"/>
              <a:buNone/>
              <a:defRPr/>
            </a:lvl3pPr>
            <a:lvl4pPr marL="1828800" lvl="3" indent="-228600" algn="l">
              <a:lnSpc>
                <a:spcPct val="90000"/>
              </a:lnSpc>
              <a:spcBef>
                <a:spcPts val="1500"/>
              </a:spcBef>
              <a:spcAft>
                <a:spcPts val="0"/>
              </a:spcAft>
              <a:buClr>
                <a:srgbClr val="3F3F3F"/>
              </a:buClr>
              <a:buSzPts val="5400"/>
              <a:buNone/>
              <a:defRPr/>
            </a:lvl4pPr>
            <a:lvl5pPr marL="2286000" lvl="4" indent="-228600" algn="l">
              <a:lnSpc>
                <a:spcPct val="90000"/>
              </a:lnSpc>
              <a:spcBef>
                <a:spcPts val="1500"/>
              </a:spcBef>
              <a:spcAft>
                <a:spcPts val="0"/>
              </a:spcAft>
              <a:buClr>
                <a:srgbClr val="3F3F3F"/>
              </a:buClr>
              <a:buSzPts val="5400"/>
              <a:buNone/>
              <a:defRPr/>
            </a:lvl5pPr>
            <a:lvl6pPr marL="2743200" lvl="5" indent="-342900" algn="l">
              <a:lnSpc>
                <a:spcPct val="90000"/>
              </a:lnSpc>
              <a:spcBef>
                <a:spcPts val="1500"/>
              </a:spcBef>
              <a:spcAft>
                <a:spcPts val="0"/>
              </a:spcAft>
              <a:buClr>
                <a:schemeClr val="dk1"/>
              </a:buClr>
              <a:buSzPts val="1800"/>
              <a:buChar char="•"/>
              <a:defRPr/>
            </a:lvl6pPr>
            <a:lvl7pPr marL="3200400" lvl="6" indent="-342900" algn="l">
              <a:lnSpc>
                <a:spcPct val="90000"/>
              </a:lnSpc>
              <a:spcBef>
                <a:spcPts val="1500"/>
              </a:spcBef>
              <a:spcAft>
                <a:spcPts val="0"/>
              </a:spcAft>
              <a:buClr>
                <a:schemeClr val="dk1"/>
              </a:buClr>
              <a:buSzPts val="1800"/>
              <a:buChar char="•"/>
              <a:defRPr/>
            </a:lvl7pPr>
            <a:lvl8pPr marL="3657600" lvl="7" indent="-342900" algn="l">
              <a:lnSpc>
                <a:spcPct val="90000"/>
              </a:lnSpc>
              <a:spcBef>
                <a:spcPts val="1500"/>
              </a:spcBef>
              <a:spcAft>
                <a:spcPts val="0"/>
              </a:spcAft>
              <a:buClr>
                <a:schemeClr val="dk1"/>
              </a:buClr>
              <a:buSzPts val="1800"/>
              <a:buChar char="•"/>
              <a:defRPr/>
            </a:lvl8pPr>
            <a:lvl9pPr marL="4114800" lvl="8" indent="-342900" algn="l">
              <a:lnSpc>
                <a:spcPct val="90000"/>
              </a:lnSpc>
              <a:spcBef>
                <a:spcPts val="1500"/>
              </a:spcBef>
              <a:spcAft>
                <a:spcPts val="0"/>
              </a:spcAft>
              <a:buClr>
                <a:schemeClr val="dk1"/>
              </a:buClr>
              <a:buSzPts val="1800"/>
              <a:buChar char="•"/>
              <a:defRPr/>
            </a:lvl9pPr>
          </a:lstStyle>
          <a:p>
            <a:endParaRPr/>
          </a:p>
        </p:txBody>
      </p:sp>
      <p:pic>
        <p:nvPicPr>
          <p:cNvPr id="17" name="Google Shape;17;p5"/>
          <p:cNvPicPr preferRelativeResize="0"/>
          <p:nvPr/>
        </p:nvPicPr>
        <p:blipFill rotWithShape="1">
          <a:blip r:embed="rId3">
            <a:alphaModFix/>
          </a:blip>
          <a:srcRect/>
          <a:stretch/>
        </p:blipFill>
        <p:spPr>
          <a:xfrm>
            <a:off x="970533" y="891700"/>
            <a:ext cx="2508115" cy="2176272"/>
          </a:xfrm>
          <a:prstGeom prst="rect">
            <a:avLst/>
          </a:prstGeom>
          <a:noFill/>
          <a:ln>
            <a:noFill/>
          </a:ln>
        </p:spPr>
      </p:pic>
      <p:pic>
        <p:nvPicPr>
          <p:cNvPr id="18" name="Google Shape;18;p5"/>
          <p:cNvPicPr preferRelativeResize="0"/>
          <p:nvPr/>
        </p:nvPicPr>
        <p:blipFill rotWithShape="1">
          <a:blip r:embed="rId4">
            <a:alphaModFix/>
          </a:blip>
          <a:srcRect/>
          <a:stretch/>
        </p:blipFill>
        <p:spPr>
          <a:xfrm>
            <a:off x="914400" y="34529481"/>
            <a:ext cx="4480560" cy="90372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p15:clr>
            <a:srgbClr val="FBAE40"/>
          </p15:clr>
        </p15:guide>
        <p15:guide id="6" orient="horz" pos="22296">
          <p15:clr>
            <a:srgbClr val="FBAE40"/>
          </p15:clr>
        </p15:guide>
        <p15:guide id="7" orient="horz" pos="21792">
          <p15:clr>
            <a:srgbClr val="FBAE40"/>
          </p15:clr>
        </p15:guide>
        <p15:guide id="8" pos="15552">
          <p15:clr>
            <a:srgbClr val="FBAE40"/>
          </p15:clr>
        </p15:guide>
        <p15:guide id="9" orient="horz" pos="21312">
          <p15:clr>
            <a:srgbClr val="FBAE40"/>
          </p15:clr>
        </p15:guide>
        <p15:guide id="10" pos="15264">
          <p15:clr>
            <a:srgbClr val="FBAE40"/>
          </p15:clr>
        </p15:guide>
        <p15:guide id="11" orient="horz" pos="2928">
          <p15:clr>
            <a:srgbClr val="FBAE40"/>
          </p15:clr>
        </p15:guide>
        <p15:guide id="12" pos="7776">
          <p15:clr>
            <a:srgbClr val="FBAE40"/>
          </p15:clr>
        </p15:guide>
        <p15:guide id="13" orient="horz" pos="1920">
          <p15:clr>
            <a:srgbClr val="FBAE40"/>
          </p15:clr>
        </p15:guide>
        <p15:guide id="14" orient="horz" pos="1536">
          <p15:clr>
            <a:srgbClr val="FBAE40"/>
          </p15:clr>
        </p15:guide>
        <p15:guide id="15" orient="horz" pos="960">
          <p15:clr>
            <a:srgbClr val="FBAE40"/>
          </p15:clr>
        </p15:guide>
        <p15:guide id="16" pos="8064">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
          <p:cNvSpPr txBox="1">
            <a:spLocks noGrp="1"/>
          </p:cNvSpPr>
          <p:nvPr>
            <p:ph type="title"/>
          </p:nvPr>
        </p:nvSpPr>
        <p:spPr>
          <a:xfrm>
            <a:off x="1885950" y="1947342"/>
            <a:ext cx="23660100" cy="706966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3F3F3F"/>
              </a:buClr>
              <a:buSzPts val="13200"/>
              <a:buFont typeface="Century Gothic"/>
              <a:buNone/>
              <a:defRPr sz="13200" b="0" i="0" u="none" strike="noStrike" cap="none">
                <a:solidFill>
                  <a:srgbClr val="3F3F3F"/>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4"/>
          <p:cNvSpPr txBox="1">
            <a:spLocks noGrp="1"/>
          </p:cNvSpPr>
          <p:nvPr>
            <p:ph type="body" idx="1"/>
          </p:nvPr>
        </p:nvSpPr>
        <p:spPr>
          <a:xfrm>
            <a:off x="1885950" y="9736667"/>
            <a:ext cx="23660100" cy="23207136"/>
          </a:xfrm>
          <a:prstGeom prst="rect">
            <a:avLst/>
          </a:prstGeom>
          <a:noFill/>
          <a:ln>
            <a:noFill/>
          </a:ln>
        </p:spPr>
        <p:txBody>
          <a:bodyPr spcFirstLastPara="1" wrap="square" lIns="91425" tIns="45700" rIns="91425" bIns="45700" anchor="t" anchorCtr="0">
            <a:normAutofit/>
          </a:bodyPr>
          <a:lstStyle>
            <a:lvl1pPr marL="457200" marR="0" lvl="0" indent="-762000" algn="l" rtl="0">
              <a:lnSpc>
                <a:spcPct val="90000"/>
              </a:lnSpc>
              <a:spcBef>
                <a:spcPts val="3000"/>
              </a:spcBef>
              <a:spcAft>
                <a:spcPts val="0"/>
              </a:spcAft>
              <a:buClr>
                <a:srgbClr val="3F3F3F"/>
              </a:buClr>
              <a:buSzPts val="8400"/>
              <a:buFont typeface="Arial"/>
              <a:buChar char="•"/>
              <a:defRPr sz="8400" b="0" i="0" u="none" strike="noStrike" cap="none">
                <a:solidFill>
                  <a:srgbClr val="3F3F3F"/>
                </a:solidFill>
                <a:latin typeface="Century Gothic"/>
                <a:ea typeface="Century Gothic"/>
                <a:cs typeface="Century Gothic"/>
                <a:sym typeface="Century Gothic"/>
              </a:defRPr>
            </a:lvl1pPr>
            <a:lvl2pPr marL="914400" marR="0" lvl="1" indent="-685800" algn="l" rtl="0">
              <a:lnSpc>
                <a:spcPct val="90000"/>
              </a:lnSpc>
              <a:spcBef>
                <a:spcPts val="1500"/>
              </a:spcBef>
              <a:spcAft>
                <a:spcPts val="0"/>
              </a:spcAft>
              <a:buClr>
                <a:srgbClr val="3F3F3F"/>
              </a:buClr>
              <a:buSzPts val="7200"/>
              <a:buFont typeface="Arial"/>
              <a:buChar char="•"/>
              <a:defRPr sz="7200" b="0" i="0" u="none" strike="noStrike" cap="none">
                <a:solidFill>
                  <a:srgbClr val="3F3F3F"/>
                </a:solidFill>
                <a:latin typeface="Century Gothic"/>
                <a:ea typeface="Century Gothic"/>
                <a:cs typeface="Century Gothic"/>
                <a:sym typeface="Century Gothic"/>
              </a:defRPr>
            </a:lvl2pPr>
            <a:lvl3pPr marL="1371600" marR="0" lvl="2" indent="-609600" algn="l" rtl="0">
              <a:lnSpc>
                <a:spcPct val="90000"/>
              </a:lnSpc>
              <a:spcBef>
                <a:spcPts val="1500"/>
              </a:spcBef>
              <a:spcAft>
                <a:spcPts val="0"/>
              </a:spcAft>
              <a:buClr>
                <a:srgbClr val="3F3F3F"/>
              </a:buClr>
              <a:buSzPts val="6000"/>
              <a:buFont typeface="Arial"/>
              <a:buChar char="•"/>
              <a:defRPr sz="6000" b="0" i="0" u="none" strike="noStrike" cap="none">
                <a:solidFill>
                  <a:srgbClr val="3F3F3F"/>
                </a:solidFill>
                <a:latin typeface="Century Gothic"/>
                <a:ea typeface="Century Gothic"/>
                <a:cs typeface="Century Gothic"/>
                <a:sym typeface="Century Gothic"/>
              </a:defRPr>
            </a:lvl3pPr>
            <a:lvl4pPr marL="1828800" marR="0" lvl="3" indent="-571500" algn="l" rtl="0">
              <a:lnSpc>
                <a:spcPct val="90000"/>
              </a:lnSpc>
              <a:spcBef>
                <a:spcPts val="1500"/>
              </a:spcBef>
              <a:spcAft>
                <a:spcPts val="0"/>
              </a:spcAft>
              <a:buClr>
                <a:srgbClr val="3F3F3F"/>
              </a:buClr>
              <a:buSzPts val="5400"/>
              <a:buFont typeface="Arial"/>
              <a:buChar char="•"/>
              <a:defRPr sz="5400" b="0" i="0" u="none" strike="noStrike" cap="none">
                <a:solidFill>
                  <a:srgbClr val="3F3F3F"/>
                </a:solidFill>
                <a:latin typeface="Century Gothic"/>
                <a:ea typeface="Century Gothic"/>
                <a:cs typeface="Century Gothic"/>
                <a:sym typeface="Century Gothic"/>
              </a:defRPr>
            </a:lvl4pPr>
            <a:lvl5pPr marL="2286000" marR="0" lvl="4" indent="-571500" algn="l" rtl="0">
              <a:lnSpc>
                <a:spcPct val="90000"/>
              </a:lnSpc>
              <a:spcBef>
                <a:spcPts val="1500"/>
              </a:spcBef>
              <a:spcAft>
                <a:spcPts val="0"/>
              </a:spcAft>
              <a:buClr>
                <a:srgbClr val="3F3F3F"/>
              </a:buClr>
              <a:buSzPts val="5400"/>
              <a:buFont typeface="Arial"/>
              <a:buChar char="•"/>
              <a:defRPr sz="5400" b="0" i="0" u="none" strike="noStrike" cap="none">
                <a:solidFill>
                  <a:srgbClr val="3F3F3F"/>
                </a:solidFill>
                <a:latin typeface="Century Gothic"/>
                <a:ea typeface="Century Gothic"/>
                <a:cs typeface="Century Gothic"/>
                <a:sym typeface="Century Gothic"/>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entury Gothic"/>
                <a:ea typeface="Century Gothic"/>
                <a:cs typeface="Century Gothic"/>
                <a:sym typeface="Century Gothic"/>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entury Gothic"/>
                <a:ea typeface="Century Gothic"/>
                <a:cs typeface="Century Gothic"/>
                <a:sym typeface="Century Gothic"/>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entury Gothic"/>
                <a:ea typeface="Century Gothic"/>
                <a:cs typeface="Century Gothic"/>
                <a:sym typeface="Century Gothic"/>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entury Gothic"/>
                <a:ea typeface="Century Gothic"/>
                <a:cs typeface="Century Gothic"/>
                <a:sym typeface="Century Gothic"/>
              </a:defRPr>
            </a:lvl9pPr>
          </a:lstStyle>
          <a:p>
            <a:endParaRPr/>
          </a:p>
        </p:txBody>
      </p:sp>
      <p:sp>
        <p:nvSpPr>
          <p:cNvPr id="8" name="Google Shape;8;p4"/>
          <p:cNvSpPr txBox="1">
            <a:spLocks noGrp="1"/>
          </p:cNvSpPr>
          <p:nvPr>
            <p:ph type="dt" idx="10"/>
          </p:nvPr>
        </p:nvSpPr>
        <p:spPr>
          <a:xfrm>
            <a:off x="1885950" y="33900541"/>
            <a:ext cx="6172200" cy="194733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36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 name="Google Shape;9;p4"/>
          <p:cNvSpPr txBox="1">
            <a:spLocks noGrp="1"/>
          </p:cNvSpPr>
          <p:nvPr>
            <p:ph type="ftr" idx="11"/>
          </p:nvPr>
        </p:nvSpPr>
        <p:spPr>
          <a:xfrm>
            <a:off x="9086850" y="33900541"/>
            <a:ext cx="9258300" cy="1947333"/>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36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 name="Google Shape;10;p4"/>
          <p:cNvSpPr txBox="1">
            <a:spLocks noGrp="1"/>
          </p:cNvSpPr>
          <p:nvPr>
            <p:ph type="sldNum" idx="12"/>
          </p:nvPr>
        </p:nvSpPr>
        <p:spPr>
          <a:xfrm>
            <a:off x="19373850" y="33900541"/>
            <a:ext cx="6172200" cy="1947333"/>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3600"/>
              <a:buFont typeface="Arial"/>
              <a:buNone/>
              <a:defRPr sz="36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g"/><Relationship Id="rId18" Type="http://schemas.openxmlformats.org/officeDocument/2006/relationships/image" Target="../media/image18.png"/><Relationship Id="rId3" Type="http://schemas.openxmlformats.org/officeDocument/2006/relationships/image" Target="../media/image4.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jpg"/><Relationship Id="rId17" Type="http://schemas.openxmlformats.org/officeDocument/2006/relationships/image" Target="../media/image17.png"/><Relationship Id="rId25" Type="http://schemas.openxmlformats.org/officeDocument/2006/relationships/chart" Target="../charts/chart2.xml"/><Relationship Id="rId2" Type="http://schemas.openxmlformats.org/officeDocument/2006/relationships/notesSlide" Target="../notesSlides/notesSlide1.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jp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jp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chart" Target="../charts/chart1.xml"/><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pic>
        <p:nvPicPr>
          <p:cNvPr id="7" name="Picture 6">
            <a:extLst>
              <a:ext uri="{FF2B5EF4-FFF2-40B4-BE49-F238E27FC236}">
                <a16:creationId xmlns:a16="http://schemas.microsoft.com/office/drawing/2014/main" id="{B1D13EC8-27DB-0946-9A90-B79A534C1B00}"/>
              </a:ext>
            </a:extLst>
          </p:cNvPr>
          <p:cNvPicPr>
            <a:picLocks noChangeAspect="1"/>
          </p:cNvPicPr>
          <p:nvPr/>
        </p:nvPicPr>
        <p:blipFill rotWithShape="1">
          <a:blip r:embed="rId3"/>
          <a:srcRect l="7668" t="16984" r="54950" b="34655"/>
          <a:stretch/>
        </p:blipFill>
        <p:spPr>
          <a:xfrm>
            <a:off x="12801542" y="16822650"/>
            <a:ext cx="4006769" cy="3666656"/>
          </a:xfrm>
          <a:prstGeom prst="rect">
            <a:avLst/>
          </a:prstGeom>
        </p:spPr>
      </p:pic>
      <p:graphicFrame>
        <p:nvGraphicFramePr>
          <p:cNvPr id="232" name="Chart 231" title="Chart">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2887702612"/>
              </p:ext>
            </p:extLst>
          </p:nvPr>
        </p:nvGraphicFramePr>
        <p:xfrm>
          <a:off x="17040520" y="15175933"/>
          <a:ext cx="7002992" cy="4090139"/>
        </p:xfrm>
        <a:graphic>
          <a:graphicData uri="http://schemas.openxmlformats.org/drawingml/2006/chart">
            <c:chart xmlns:c="http://schemas.openxmlformats.org/drawingml/2006/chart" xmlns:r="http://schemas.openxmlformats.org/officeDocument/2006/relationships" r:id="rId4"/>
          </a:graphicData>
        </a:graphic>
      </p:graphicFrame>
      <p:cxnSp>
        <p:nvCxnSpPr>
          <p:cNvPr id="23" name="Google Shape;23;p2"/>
          <p:cNvCxnSpPr/>
          <p:nvPr/>
        </p:nvCxnSpPr>
        <p:spPr>
          <a:xfrm rot="10800000" flipH="1">
            <a:off x="18181025" y="5177125"/>
            <a:ext cx="1210800" cy="794100"/>
          </a:xfrm>
          <a:prstGeom prst="straightConnector1">
            <a:avLst/>
          </a:prstGeom>
          <a:noFill/>
          <a:ln w="9525" cap="flat" cmpd="sng">
            <a:solidFill>
              <a:schemeClr val="dk2"/>
            </a:solidFill>
            <a:prstDash val="solid"/>
            <a:round/>
            <a:headEnd type="none" w="sm" len="sm"/>
            <a:tailEnd type="none" w="sm" len="sm"/>
          </a:ln>
        </p:spPr>
      </p:cxnSp>
      <p:cxnSp>
        <p:nvCxnSpPr>
          <p:cNvPr id="25" name="Google Shape;25;p2"/>
          <p:cNvCxnSpPr/>
          <p:nvPr/>
        </p:nvCxnSpPr>
        <p:spPr>
          <a:xfrm flipH="1">
            <a:off x="1771400" y="16664533"/>
            <a:ext cx="24300" cy="6514800"/>
          </a:xfrm>
          <a:prstGeom prst="straightConnector1">
            <a:avLst/>
          </a:prstGeom>
          <a:noFill/>
          <a:ln w="38100" cap="flat" cmpd="sng">
            <a:solidFill>
              <a:schemeClr val="accent1"/>
            </a:solidFill>
            <a:prstDash val="dash"/>
            <a:round/>
            <a:headEnd type="none" w="sm" len="sm"/>
            <a:tailEnd type="triangle" w="lg" len="lg"/>
          </a:ln>
        </p:spPr>
      </p:cxnSp>
      <p:cxnSp>
        <p:nvCxnSpPr>
          <p:cNvPr id="26" name="Google Shape;26;p2"/>
          <p:cNvCxnSpPr/>
          <p:nvPr/>
        </p:nvCxnSpPr>
        <p:spPr>
          <a:xfrm flipH="1">
            <a:off x="4971927" y="17298133"/>
            <a:ext cx="31500" cy="5881200"/>
          </a:xfrm>
          <a:prstGeom prst="straightConnector1">
            <a:avLst/>
          </a:prstGeom>
          <a:noFill/>
          <a:ln w="38100" cap="flat" cmpd="sng">
            <a:solidFill>
              <a:schemeClr val="accent6"/>
            </a:solidFill>
            <a:prstDash val="dash"/>
            <a:round/>
            <a:headEnd type="none" w="sm" len="sm"/>
            <a:tailEnd type="triangle" w="lg" len="lg"/>
          </a:ln>
        </p:spPr>
      </p:cxnSp>
      <p:cxnSp>
        <p:nvCxnSpPr>
          <p:cNvPr id="27" name="Google Shape;27;p2"/>
          <p:cNvCxnSpPr/>
          <p:nvPr/>
        </p:nvCxnSpPr>
        <p:spPr>
          <a:xfrm flipH="1">
            <a:off x="7334175" y="20116877"/>
            <a:ext cx="10200" cy="948000"/>
          </a:xfrm>
          <a:prstGeom prst="straightConnector1">
            <a:avLst/>
          </a:prstGeom>
          <a:noFill/>
          <a:ln w="38100" cap="flat" cmpd="sng">
            <a:solidFill>
              <a:schemeClr val="accent6"/>
            </a:solidFill>
            <a:prstDash val="dash"/>
            <a:round/>
            <a:headEnd type="none" w="sm" len="sm"/>
            <a:tailEnd type="triangle" w="lg" len="lg"/>
          </a:ln>
        </p:spPr>
      </p:cxnSp>
      <p:cxnSp>
        <p:nvCxnSpPr>
          <p:cNvPr id="28" name="Google Shape;28;p2"/>
          <p:cNvCxnSpPr/>
          <p:nvPr/>
        </p:nvCxnSpPr>
        <p:spPr>
          <a:xfrm flipH="1">
            <a:off x="8553375" y="22231333"/>
            <a:ext cx="10200" cy="948000"/>
          </a:xfrm>
          <a:prstGeom prst="straightConnector1">
            <a:avLst/>
          </a:prstGeom>
          <a:noFill/>
          <a:ln w="38100" cap="flat" cmpd="sng">
            <a:solidFill>
              <a:schemeClr val="accent6"/>
            </a:solidFill>
            <a:prstDash val="dash"/>
            <a:round/>
            <a:headEnd type="none" w="sm" len="sm"/>
            <a:tailEnd type="triangle" w="lg" len="lg"/>
          </a:ln>
        </p:spPr>
      </p:cxnSp>
      <p:grpSp>
        <p:nvGrpSpPr>
          <p:cNvPr id="30" name="Google Shape;30;p2"/>
          <p:cNvGrpSpPr/>
          <p:nvPr/>
        </p:nvGrpSpPr>
        <p:grpSpPr>
          <a:xfrm>
            <a:off x="3447750" y="16545927"/>
            <a:ext cx="1086300" cy="6633406"/>
            <a:chOff x="3447750" y="16451243"/>
            <a:chExt cx="1086300" cy="6855600"/>
          </a:xfrm>
        </p:grpSpPr>
        <p:cxnSp>
          <p:nvCxnSpPr>
            <p:cNvPr id="31" name="Google Shape;31;p2"/>
            <p:cNvCxnSpPr/>
            <p:nvPr/>
          </p:nvCxnSpPr>
          <p:spPr>
            <a:xfrm flipH="1">
              <a:off x="3447750" y="16451243"/>
              <a:ext cx="29400" cy="6855600"/>
            </a:xfrm>
            <a:prstGeom prst="straightConnector1">
              <a:avLst/>
            </a:prstGeom>
            <a:noFill/>
            <a:ln w="38100" cap="flat" cmpd="sng">
              <a:solidFill>
                <a:schemeClr val="accent1"/>
              </a:solidFill>
              <a:prstDash val="dash"/>
              <a:round/>
              <a:headEnd type="none" w="sm" len="sm"/>
              <a:tailEnd type="triangle" w="lg" len="lg"/>
            </a:ln>
          </p:spPr>
        </p:cxnSp>
        <p:cxnSp>
          <p:nvCxnSpPr>
            <p:cNvPr id="32" name="Google Shape;32;p2"/>
            <p:cNvCxnSpPr/>
            <p:nvPr/>
          </p:nvCxnSpPr>
          <p:spPr>
            <a:xfrm>
              <a:off x="3486150" y="16470649"/>
              <a:ext cx="1047900" cy="0"/>
            </a:xfrm>
            <a:prstGeom prst="straightConnector1">
              <a:avLst/>
            </a:prstGeom>
            <a:noFill/>
            <a:ln w="38100" cap="flat" cmpd="sng">
              <a:solidFill>
                <a:schemeClr val="accent1"/>
              </a:solidFill>
              <a:prstDash val="dash"/>
              <a:round/>
              <a:headEnd type="none" w="sm" len="sm"/>
              <a:tailEnd type="none" w="sm" len="sm"/>
            </a:ln>
          </p:spPr>
        </p:cxnSp>
      </p:grpSp>
      <p:cxnSp>
        <p:nvCxnSpPr>
          <p:cNvPr id="33" name="Google Shape;33;p2"/>
          <p:cNvCxnSpPr/>
          <p:nvPr/>
        </p:nvCxnSpPr>
        <p:spPr>
          <a:xfrm>
            <a:off x="18151325" y="10501625"/>
            <a:ext cx="1230600" cy="787800"/>
          </a:xfrm>
          <a:prstGeom prst="straightConnector1">
            <a:avLst/>
          </a:prstGeom>
          <a:noFill/>
          <a:ln w="9525" cap="flat" cmpd="sng">
            <a:solidFill>
              <a:schemeClr val="dk2"/>
            </a:solidFill>
            <a:prstDash val="solid"/>
            <a:round/>
            <a:headEnd type="none" w="sm" len="sm"/>
            <a:tailEnd type="none" w="sm" len="sm"/>
          </a:ln>
        </p:spPr>
      </p:cxnSp>
      <p:pic>
        <p:nvPicPr>
          <p:cNvPr id="34" name="Google Shape;34;p2"/>
          <p:cNvPicPr preferRelativeResize="0"/>
          <p:nvPr/>
        </p:nvPicPr>
        <p:blipFill rotWithShape="1">
          <a:blip r:embed="rId5">
            <a:alphaModFix/>
          </a:blip>
          <a:srcRect l="1573" t="1427" r="1872" b="1484"/>
          <a:stretch/>
        </p:blipFill>
        <p:spPr>
          <a:xfrm>
            <a:off x="19349850" y="5162950"/>
            <a:ext cx="4712975" cy="6132649"/>
          </a:xfrm>
          <a:prstGeom prst="rect">
            <a:avLst/>
          </a:prstGeom>
          <a:noFill/>
          <a:ln>
            <a:noFill/>
          </a:ln>
        </p:spPr>
      </p:pic>
      <p:sp>
        <p:nvSpPr>
          <p:cNvPr id="35" name="Google Shape;35;p2"/>
          <p:cNvSpPr txBox="1"/>
          <p:nvPr/>
        </p:nvSpPr>
        <p:spPr>
          <a:xfrm rot="-5400000">
            <a:off x="11001159" y="18369000"/>
            <a:ext cx="29222700" cy="1781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10000"/>
              <a:buFont typeface="Century Gothic"/>
              <a:buNone/>
            </a:pPr>
            <a:r>
              <a:rPr lang="en-US" sz="10000" b="1" i="0" u="none" strike="noStrike" cap="none" dirty="0">
                <a:solidFill>
                  <a:srgbClr val="379CC3"/>
                </a:solidFill>
                <a:latin typeface="Century Gothic"/>
                <a:ea typeface="Century Gothic"/>
                <a:cs typeface="Century Gothic"/>
                <a:sym typeface="Century Gothic"/>
              </a:rPr>
              <a:t>Belize</a:t>
            </a:r>
            <a:r>
              <a:rPr lang="en-US" sz="10000" b="0" i="0" u="none" strike="noStrike" cap="none" dirty="0">
                <a:solidFill>
                  <a:srgbClr val="379CC3"/>
                </a:solidFill>
                <a:latin typeface="Century Gothic"/>
                <a:ea typeface="Century Gothic"/>
                <a:cs typeface="Century Gothic"/>
                <a:sym typeface="Century Gothic"/>
              </a:rPr>
              <a:t> Water Resources</a:t>
            </a:r>
            <a:endParaRPr sz="1400" b="0" i="0" u="none" strike="noStrike" cap="none" dirty="0">
              <a:solidFill>
                <a:srgbClr val="000000"/>
              </a:solidFill>
              <a:latin typeface="Arial"/>
              <a:ea typeface="Arial"/>
              <a:cs typeface="Arial"/>
              <a:sym typeface="Arial"/>
            </a:endParaRPr>
          </a:p>
        </p:txBody>
      </p:sp>
      <p:sp>
        <p:nvSpPr>
          <p:cNvPr id="36" name="Google Shape;36;p2"/>
          <p:cNvSpPr txBox="1"/>
          <p:nvPr/>
        </p:nvSpPr>
        <p:spPr>
          <a:xfrm>
            <a:off x="878675" y="4484925"/>
            <a:ext cx="114633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379CC3"/>
                </a:solidFill>
                <a:latin typeface="Century Gothic"/>
                <a:ea typeface="Century Gothic"/>
                <a:cs typeface="Century Gothic"/>
                <a:sym typeface="Century Gothic"/>
              </a:rPr>
              <a:t>Abstract</a:t>
            </a:r>
            <a:endParaRPr sz="1400" b="0" i="0" u="none" strike="noStrike" cap="none">
              <a:solidFill>
                <a:srgbClr val="000000"/>
              </a:solidFill>
              <a:latin typeface="Arial"/>
              <a:ea typeface="Arial"/>
              <a:cs typeface="Arial"/>
              <a:sym typeface="Arial"/>
            </a:endParaRPr>
          </a:p>
        </p:txBody>
      </p:sp>
      <p:sp>
        <p:nvSpPr>
          <p:cNvPr id="37" name="Google Shape;37;p2"/>
          <p:cNvSpPr txBox="1"/>
          <p:nvPr/>
        </p:nvSpPr>
        <p:spPr>
          <a:xfrm>
            <a:off x="12809525" y="12180325"/>
            <a:ext cx="11463300" cy="2543700"/>
          </a:xfrm>
          <a:prstGeom prst="rect">
            <a:avLst/>
          </a:prstGeom>
          <a:noFill/>
          <a:ln>
            <a:noFill/>
          </a:ln>
        </p:spPr>
        <p:txBody>
          <a:bodyPr spcFirstLastPara="1" wrap="square" lIns="91425" tIns="45700" rIns="91425" bIns="45700" anchor="t" anchorCtr="0">
            <a:noAutofit/>
          </a:bodyPr>
          <a:lstStyle/>
          <a:p>
            <a:pPr marL="457200" marR="0" lvl="0" indent="-438150" algn="l" rtl="0">
              <a:lnSpc>
                <a:spcPct val="100000"/>
              </a:lnSpc>
              <a:spcBef>
                <a:spcPts val="0"/>
              </a:spcBef>
              <a:spcAft>
                <a:spcPts val="0"/>
              </a:spcAft>
              <a:buClr>
                <a:srgbClr val="379CC3"/>
              </a:buClr>
              <a:buSzPts val="2400"/>
              <a:buFont typeface="Webdings" panose="05030102010509060703" pitchFamily="18" charset="2"/>
              <a:buChar char="4"/>
            </a:pPr>
            <a:r>
              <a:rPr lang="en-US" sz="2400" b="1" i="0" u="none" strike="noStrike" cap="none" dirty="0">
                <a:solidFill>
                  <a:srgbClr val="379CC3"/>
                </a:solidFill>
                <a:latin typeface="Garamond"/>
                <a:ea typeface="Garamond"/>
                <a:cs typeface="Garamond"/>
                <a:sym typeface="Garamond"/>
              </a:rPr>
              <a:t>Support</a:t>
            </a:r>
            <a:r>
              <a:rPr lang="en-US" sz="2400" b="0" i="0" u="none" strike="noStrike" cap="none" dirty="0">
                <a:solidFill>
                  <a:srgbClr val="3F3F3F"/>
                </a:solidFill>
                <a:latin typeface="Garamond"/>
                <a:ea typeface="Garamond"/>
                <a:cs typeface="Garamond"/>
                <a:sym typeface="Garamond"/>
              </a:rPr>
              <a:t> project partners in efforts to improve coastal management</a:t>
            </a:r>
            <a:endParaRPr sz="2400" b="0" i="0" u="none" strike="noStrike" cap="none" dirty="0">
              <a:solidFill>
                <a:srgbClr val="000000"/>
              </a:solidFill>
              <a:latin typeface="Arial"/>
              <a:ea typeface="Arial"/>
              <a:cs typeface="Arial"/>
              <a:sym typeface="Arial"/>
            </a:endParaRPr>
          </a:p>
          <a:p>
            <a:pPr marL="457200" marR="0" lvl="0" indent="-438150" algn="l" rtl="0">
              <a:lnSpc>
                <a:spcPct val="100000"/>
              </a:lnSpc>
              <a:spcBef>
                <a:spcPts val="600"/>
              </a:spcBef>
              <a:spcAft>
                <a:spcPts val="0"/>
              </a:spcAft>
              <a:buClr>
                <a:srgbClr val="379CC3"/>
              </a:buClr>
              <a:buSzPts val="2400"/>
              <a:buFont typeface="Webdings" panose="05030102010509060703" pitchFamily="18" charset="2"/>
              <a:buChar char="4"/>
            </a:pPr>
            <a:r>
              <a:rPr lang="en-US" sz="2400" b="1" i="0" u="none" strike="noStrike" cap="none" dirty="0">
                <a:solidFill>
                  <a:srgbClr val="379CC3"/>
                </a:solidFill>
                <a:latin typeface="Garamond"/>
                <a:ea typeface="Garamond"/>
                <a:cs typeface="Garamond"/>
                <a:sym typeface="Garamond"/>
              </a:rPr>
              <a:t>Utilize </a:t>
            </a:r>
            <a:r>
              <a:rPr lang="en-US" sz="2400" b="0" i="0" u="none" strike="noStrike" cap="none" dirty="0">
                <a:solidFill>
                  <a:srgbClr val="3F3F3F"/>
                </a:solidFill>
                <a:latin typeface="Garamond"/>
                <a:ea typeface="Garamond"/>
                <a:cs typeface="Garamond"/>
                <a:sym typeface="Garamond"/>
              </a:rPr>
              <a:t>NASA Earth observations to identify areas around reef system that may suffer from poor water quality</a:t>
            </a:r>
            <a:endParaRPr sz="2400" b="0" i="0" u="none" strike="noStrike" cap="none" dirty="0">
              <a:solidFill>
                <a:srgbClr val="3F3F3F"/>
              </a:solidFill>
              <a:latin typeface="Garamond"/>
              <a:ea typeface="Garamond"/>
              <a:cs typeface="Garamond"/>
              <a:sym typeface="Garamond"/>
            </a:endParaRPr>
          </a:p>
          <a:p>
            <a:pPr marL="457200" marR="0" lvl="0" indent="-438150" algn="l" rtl="0">
              <a:lnSpc>
                <a:spcPct val="100000"/>
              </a:lnSpc>
              <a:spcBef>
                <a:spcPts val="600"/>
              </a:spcBef>
              <a:spcAft>
                <a:spcPts val="0"/>
              </a:spcAft>
              <a:buClr>
                <a:srgbClr val="379CC3"/>
              </a:buClr>
              <a:buSzPts val="2400"/>
              <a:buFont typeface="Webdings" panose="05030102010509060703" pitchFamily="18" charset="2"/>
              <a:buChar char="4"/>
            </a:pPr>
            <a:r>
              <a:rPr lang="en-US" sz="2400" b="1" i="0" u="none" strike="noStrike" cap="none" dirty="0">
                <a:solidFill>
                  <a:srgbClr val="379CC3"/>
                </a:solidFill>
                <a:latin typeface="Garamond"/>
                <a:ea typeface="Garamond"/>
                <a:cs typeface="Garamond"/>
                <a:sym typeface="Garamond"/>
              </a:rPr>
              <a:t>Create </a:t>
            </a:r>
            <a:r>
              <a:rPr lang="en-US" sz="2400" b="0" i="0" u="none" strike="noStrike" cap="none" dirty="0">
                <a:solidFill>
                  <a:srgbClr val="3F3F3F"/>
                </a:solidFill>
                <a:latin typeface="Garamond"/>
                <a:ea typeface="Garamond"/>
                <a:cs typeface="Garamond"/>
                <a:sym typeface="Garamond"/>
              </a:rPr>
              <a:t>Google Earth Engine (GEE) dashboard to generate maps and time series information for chlorophyll-a, turbidity, and sea surface temperature (SST)</a:t>
            </a:r>
            <a:endParaRPr sz="2400" b="0" i="0" u="none" strike="noStrike" cap="none" dirty="0">
              <a:solidFill>
                <a:srgbClr val="3F3F3F"/>
              </a:solidFill>
              <a:latin typeface="Arial"/>
              <a:ea typeface="Arial"/>
              <a:cs typeface="Arial"/>
              <a:sym typeface="Arial"/>
            </a:endParaRPr>
          </a:p>
          <a:p>
            <a:pPr marL="457200" marR="0" lvl="0" indent="-438150" algn="l" rtl="0">
              <a:lnSpc>
                <a:spcPct val="100000"/>
              </a:lnSpc>
              <a:spcBef>
                <a:spcPts val="600"/>
              </a:spcBef>
              <a:spcAft>
                <a:spcPts val="0"/>
              </a:spcAft>
              <a:buClr>
                <a:srgbClr val="379CC3"/>
              </a:buClr>
              <a:buSzPts val="2400"/>
              <a:buFont typeface="Webdings" panose="05030102010509060703" pitchFamily="18" charset="2"/>
              <a:buChar char="4"/>
            </a:pPr>
            <a:r>
              <a:rPr lang="en-US" sz="2400" b="1" i="0" u="none" strike="noStrike" cap="none" dirty="0">
                <a:solidFill>
                  <a:srgbClr val="379CC3"/>
                </a:solidFill>
                <a:latin typeface="Garamond"/>
                <a:ea typeface="Garamond"/>
                <a:cs typeface="Garamond"/>
                <a:sym typeface="Garamond"/>
              </a:rPr>
              <a:t>Validate </a:t>
            </a:r>
            <a:r>
              <a:rPr lang="en-US" sz="2400" b="0" i="0" u="none" strike="noStrike" cap="none" dirty="0">
                <a:solidFill>
                  <a:srgbClr val="3F3F3F"/>
                </a:solidFill>
                <a:latin typeface="Garamond"/>
                <a:ea typeface="Garamond"/>
                <a:cs typeface="Garamond"/>
                <a:sym typeface="Garamond"/>
              </a:rPr>
              <a:t>GEE results with ACOLITE algorithm outputs to ensure accuracy</a:t>
            </a:r>
            <a:endParaRPr sz="2400" b="0" i="0" u="none" strike="noStrike" cap="none" dirty="0">
              <a:solidFill>
                <a:srgbClr val="3F3F3F"/>
              </a:solidFill>
              <a:latin typeface="Arial"/>
              <a:ea typeface="Arial"/>
              <a:cs typeface="Arial"/>
              <a:sym typeface="Arial"/>
            </a:endParaRPr>
          </a:p>
        </p:txBody>
      </p:sp>
      <p:sp>
        <p:nvSpPr>
          <p:cNvPr id="38" name="Google Shape;38;p2"/>
          <p:cNvSpPr txBox="1"/>
          <p:nvPr/>
        </p:nvSpPr>
        <p:spPr>
          <a:xfrm>
            <a:off x="12809524" y="11441591"/>
            <a:ext cx="31278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379CC3"/>
                </a:solidFill>
                <a:latin typeface="Century Gothic"/>
                <a:ea typeface="Century Gothic"/>
                <a:cs typeface="Century Gothic"/>
                <a:sym typeface="Century Gothic"/>
              </a:rPr>
              <a:t>Objectives</a:t>
            </a:r>
            <a:endParaRPr sz="1400" b="0" i="0" u="none" strike="noStrike" cap="none">
              <a:solidFill>
                <a:srgbClr val="000000"/>
              </a:solidFill>
              <a:latin typeface="Arial"/>
              <a:ea typeface="Arial"/>
              <a:cs typeface="Arial"/>
              <a:sym typeface="Arial"/>
            </a:endParaRPr>
          </a:p>
        </p:txBody>
      </p:sp>
      <p:sp>
        <p:nvSpPr>
          <p:cNvPr id="39" name="Google Shape;39;p2"/>
          <p:cNvSpPr txBox="1"/>
          <p:nvPr/>
        </p:nvSpPr>
        <p:spPr>
          <a:xfrm>
            <a:off x="12800825" y="4484913"/>
            <a:ext cx="37392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379CC3"/>
                </a:solidFill>
                <a:latin typeface="Century Gothic"/>
                <a:ea typeface="Century Gothic"/>
                <a:cs typeface="Century Gothic"/>
                <a:sym typeface="Century Gothic"/>
              </a:rPr>
              <a:t>Study Area</a:t>
            </a:r>
            <a:endParaRPr sz="1400" b="0" i="0" u="none" strike="noStrike" cap="none">
              <a:solidFill>
                <a:srgbClr val="000000"/>
              </a:solidFill>
              <a:latin typeface="Arial"/>
              <a:ea typeface="Arial"/>
              <a:cs typeface="Arial"/>
              <a:sym typeface="Arial"/>
            </a:endParaRPr>
          </a:p>
        </p:txBody>
      </p:sp>
      <p:sp>
        <p:nvSpPr>
          <p:cNvPr id="40" name="Google Shape;40;p2"/>
          <p:cNvSpPr txBox="1"/>
          <p:nvPr/>
        </p:nvSpPr>
        <p:spPr>
          <a:xfrm>
            <a:off x="12801662" y="15037131"/>
            <a:ext cx="2282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chemeClr val="tx1">
                    <a:lumMod val="75000"/>
                    <a:lumOff val="25000"/>
                  </a:schemeClr>
                </a:solidFill>
                <a:latin typeface="Century Gothic"/>
                <a:ea typeface="Century Gothic"/>
                <a:cs typeface="Century Gothic"/>
                <a:sym typeface="Century Gothic"/>
              </a:rPr>
              <a:t>Results</a:t>
            </a:r>
            <a:endParaRPr sz="1400" b="0" i="0" u="none" strike="noStrike" cap="none">
              <a:solidFill>
                <a:schemeClr val="tx1">
                  <a:lumMod val="75000"/>
                  <a:lumOff val="25000"/>
                </a:schemeClr>
              </a:solidFill>
              <a:sym typeface="Arial"/>
            </a:endParaRPr>
          </a:p>
        </p:txBody>
      </p:sp>
      <p:sp>
        <p:nvSpPr>
          <p:cNvPr id="41" name="Google Shape;41;p2"/>
          <p:cNvSpPr txBox="1"/>
          <p:nvPr/>
        </p:nvSpPr>
        <p:spPr>
          <a:xfrm>
            <a:off x="12724625" y="26260047"/>
            <a:ext cx="3486900" cy="63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379CC3"/>
                </a:solidFill>
                <a:latin typeface="Century Gothic"/>
                <a:ea typeface="Century Gothic"/>
                <a:cs typeface="Century Gothic"/>
                <a:sym typeface="Century Gothic"/>
              </a:rPr>
              <a:t>Conclusions</a:t>
            </a:r>
            <a:endParaRPr sz="1400" b="0" i="0" u="none" strike="noStrike" cap="none">
              <a:solidFill>
                <a:srgbClr val="000000"/>
              </a:solidFill>
              <a:latin typeface="Arial"/>
              <a:ea typeface="Arial"/>
              <a:cs typeface="Arial"/>
              <a:sym typeface="Arial"/>
            </a:endParaRPr>
          </a:p>
        </p:txBody>
      </p:sp>
      <p:grpSp>
        <p:nvGrpSpPr>
          <p:cNvPr id="42" name="Google Shape;42;p2"/>
          <p:cNvGrpSpPr/>
          <p:nvPr/>
        </p:nvGrpSpPr>
        <p:grpSpPr>
          <a:xfrm>
            <a:off x="838212" y="30696759"/>
            <a:ext cx="11427638" cy="3146903"/>
            <a:chOff x="838212" y="30446823"/>
            <a:chExt cx="11427638" cy="3146903"/>
          </a:xfrm>
        </p:grpSpPr>
        <p:sp>
          <p:nvSpPr>
            <p:cNvPr id="43" name="Google Shape;43;p2"/>
            <p:cNvSpPr txBox="1"/>
            <p:nvPr/>
          </p:nvSpPr>
          <p:spPr>
            <a:xfrm>
              <a:off x="873950" y="31135526"/>
              <a:ext cx="11391900" cy="2458200"/>
            </a:xfrm>
            <a:prstGeom prst="rect">
              <a:avLst/>
            </a:prstGeom>
            <a:noFill/>
            <a:ln>
              <a:noFill/>
            </a:ln>
          </p:spPr>
          <p:txBody>
            <a:bodyPr spcFirstLastPara="1" wrap="square" lIns="91425" tIns="45700" rIns="91425" bIns="45700" anchor="t" anchorCtr="0">
              <a:noAutofit/>
            </a:bodyPr>
            <a:lstStyle/>
            <a:p>
              <a:pPr marL="457200" marR="0" lvl="0" indent="-438150" algn="l" rtl="0">
                <a:lnSpc>
                  <a:spcPct val="100000"/>
                </a:lnSpc>
                <a:spcBef>
                  <a:spcPts val="0"/>
                </a:spcBef>
                <a:spcAft>
                  <a:spcPts val="0"/>
                </a:spcAft>
                <a:buClr>
                  <a:srgbClr val="379CC3"/>
                </a:buClr>
                <a:buSzPts val="2400"/>
                <a:buFont typeface="Webdings" panose="05030102010509060703" pitchFamily="18" charset="2"/>
                <a:buChar char="4"/>
              </a:pPr>
              <a:r>
                <a:rPr lang="en-US" sz="2400" b="0" i="0" u="none" strike="noStrike" cap="none" dirty="0">
                  <a:solidFill>
                    <a:schemeClr val="tx1">
                      <a:lumMod val="75000"/>
                      <a:lumOff val="25000"/>
                    </a:schemeClr>
                  </a:solidFill>
                  <a:latin typeface="Garamond"/>
                  <a:ea typeface="Garamond"/>
                  <a:cs typeface="Garamond"/>
                  <a:sym typeface="Garamond"/>
                </a:rPr>
                <a:t>Dr. Emil Cherrington (The University of Alabama in Huntsville, NASA SERVIR)</a:t>
              </a:r>
              <a:endParaRPr sz="2400" b="0" i="0" u="none" strike="noStrike" cap="none" dirty="0">
                <a:solidFill>
                  <a:schemeClr val="tx1">
                    <a:lumMod val="75000"/>
                    <a:lumOff val="25000"/>
                  </a:schemeClr>
                </a:solidFill>
                <a:latin typeface="Garamond"/>
                <a:ea typeface="Garamond"/>
                <a:cs typeface="Garamond"/>
                <a:sym typeface="Garamond"/>
              </a:endParaRPr>
            </a:p>
            <a:p>
              <a:pPr marL="457200" marR="0" lvl="0" indent="-438150" algn="l" rtl="0">
                <a:lnSpc>
                  <a:spcPct val="100000"/>
                </a:lnSpc>
                <a:spcBef>
                  <a:spcPts val="0"/>
                </a:spcBef>
                <a:spcAft>
                  <a:spcPts val="0"/>
                </a:spcAft>
                <a:buClr>
                  <a:srgbClr val="379CC3"/>
                </a:buClr>
                <a:buSzPts val="2400"/>
                <a:buFont typeface="Webdings" panose="05030102010509060703" pitchFamily="18" charset="2"/>
                <a:buChar char="4"/>
              </a:pPr>
              <a:r>
                <a:rPr lang="en-US" sz="2400" b="0" i="0" u="none" strike="noStrike" cap="none" dirty="0">
                  <a:solidFill>
                    <a:schemeClr val="tx1">
                      <a:lumMod val="75000"/>
                      <a:lumOff val="25000"/>
                    </a:schemeClr>
                  </a:solidFill>
                  <a:latin typeface="Garamond"/>
                  <a:ea typeface="Garamond"/>
                  <a:cs typeface="Garamond"/>
                  <a:sym typeface="Garamond"/>
                </a:rPr>
                <a:t>Dr. Christine Lee (NASA Jet Propulsion Laboratory, California Institute of Technology)</a:t>
              </a:r>
              <a:endParaRPr sz="2400" b="0" i="0" u="none" strike="noStrike" cap="none" dirty="0">
                <a:solidFill>
                  <a:schemeClr val="tx1">
                    <a:lumMod val="75000"/>
                    <a:lumOff val="25000"/>
                  </a:schemeClr>
                </a:solidFill>
                <a:latin typeface="Garamond"/>
                <a:ea typeface="Garamond"/>
                <a:cs typeface="Garamond"/>
                <a:sym typeface="Garamond"/>
              </a:endParaRPr>
            </a:p>
            <a:p>
              <a:pPr marL="457200" marR="0" lvl="0" indent="-438150" algn="l" rtl="0">
                <a:lnSpc>
                  <a:spcPct val="100000"/>
                </a:lnSpc>
                <a:spcBef>
                  <a:spcPts val="0"/>
                </a:spcBef>
                <a:spcAft>
                  <a:spcPts val="0"/>
                </a:spcAft>
                <a:buClr>
                  <a:srgbClr val="379CC3"/>
                </a:buClr>
                <a:buSzPts val="2400"/>
                <a:buFont typeface="Webdings" panose="05030102010509060703" pitchFamily="18" charset="2"/>
                <a:buChar char="4"/>
              </a:pPr>
              <a:r>
                <a:rPr lang="en-US" sz="2400" b="0" i="0" u="none" strike="noStrike" cap="none" dirty="0">
                  <a:solidFill>
                    <a:schemeClr val="tx1">
                      <a:lumMod val="75000"/>
                      <a:lumOff val="25000"/>
                    </a:schemeClr>
                  </a:solidFill>
                  <a:latin typeface="Garamond"/>
                  <a:ea typeface="Garamond"/>
                  <a:cs typeface="Garamond"/>
                  <a:sym typeface="Garamond"/>
                </a:rPr>
                <a:t>Dr. Juan Torres-Pérez (NASA Ames Research Center)</a:t>
              </a:r>
              <a:endParaRPr sz="2400" b="0" i="0" u="none" strike="noStrike" cap="none" dirty="0">
                <a:solidFill>
                  <a:schemeClr val="tx1">
                    <a:lumMod val="75000"/>
                    <a:lumOff val="25000"/>
                  </a:schemeClr>
                </a:solidFill>
                <a:latin typeface="Garamond"/>
                <a:ea typeface="Garamond"/>
                <a:cs typeface="Garamond"/>
                <a:sym typeface="Garamond"/>
              </a:endParaRPr>
            </a:p>
            <a:p>
              <a:pPr marL="457200" marR="0" lvl="0" indent="-438150" algn="l" rtl="0">
                <a:lnSpc>
                  <a:spcPct val="100000"/>
                </a:lnSpc>
                <a:spcBef>
                  <a:spcPts val="0"/>
                </a:spcBef>
                <a:spcAft>
                  <a:spcPts val="0"/>
                </a:spcAft>
                <a:buClr>
                  <a:srgbClr val="379CC3"/>
                </a:buClr>
                <a:buSzPts val="2400"/>
                <a:buFont typeface="Webdings" panose="05030102010509060703" pitchFamily="18" charset="2"/>
                <a:buChar char="4"/>
              </a:pPr>
              <a:r>
                <a:rPr lang="en-US" sz="2400" b="0" i="0" u="none" strike="noStrike" cap="none" dirty="0">
                  <a:solidFill>
                    <a:schemeClr val="tx1">
                      <a:lumMod val="75000"/>
                      <a:lumOff val="25000"/>
                    </a:schemeClr>
                  </a:solidFill>
                  <a:latin typeface="Garamond"/>
                  <a:ea typeface="Garamond"/>
                  <a:cs typeface="Garamond"/>
                  <a:sym typeface="Garamond"/>
                </a:rPr>
                <a:t>Sean McCartney (NASA Goddard Spaceflight Center)</a:t>
              </a:r>
              <a:endParaRPr sz="2400" b="0" i="0" u="none" strike="noStrike" cap="none" dirty="0">
                <a:solidFill>
                  <a:schemeClr val="tx1">
                    <a:lumMod val="75000"/>
                    <a:lumOff val="25000"/>
                  </a:schemeClr>
                </a:solidFill>
                <a:latin typeface="Garamond"/>
                <a:ea typeface="Garamond"/>
                <a:cs typeface="Garamond"/>
                <a:sym typeface="Garamond"/>
              </a:endParaRPr>
            </a:p>
            <a:p>
              <a:pPr marL="457200" marR="0" lvl="0" indent="-438150" algn="l" rtl="0">
                <a:lnSpc>
                  <a:spcPct val="100000"/>
                </a:lnSpc>
                <a:spcBef>
                  <a:spcPts val="0"/>
                </a:spcBef>
                <a:spcAft>
                  <a:spcPts val="0"/>
                </a:spcAft>
                <a:buClr>
                  <a:srgbClr val="379CC3"/>
                </a:buClr>
                <a:buSzPts val="2400"/>
                <a:buFont typeface="Webdings" panose="05030102010509060703" pitchFamily="18" charset="2"/>
                <a:buChar char="4"/>
              </a:pPr>
              <a:r>
                <a:rPr lang="en-US" sz="2400" b="0" i="0" u="none" strike="noStrike" cap="none" dirty="0" err="1">
                  <a:solidFill>
                    <a:schemeClr val="tx1">
                      <a:lumMod val="75000"/>
                      <a:lumOff val="25000"/>
                    </a:schemeClr>
                  </a:solidFill>
                  <a:latin typeface="Garamond"/>
                  <a:ea typeface="Garamond"/>
                  <a:cs typeface="Garamond"/>
                  <a:sym typeface="Garamond"/>
                </a:rPr>
                <a:t>Farnaz</a:t>
              </a:r>
              <a:r>
                <a:rPr lang="en-US" sz="2400" b="0" i="0" u="none" strike="noStrike" cap="none" dirty="0">
                  <a:solidFill>
                    <a:schemeClr val="tx1">
                      <a:lumMod val="75000"/>
                      <a:lumOff val="25000"/>
                    </a:schemeClr>
                  </a:solidFill>
                  <a:latin typeface="Garamond"/>
                  <a:ea typeface="Garamond"/>
                  <a:cs typeface="Garamond"/>
                  <a:sym typeface="Garamond"/>
                </a:rPr>
                <a:t> </a:t>
              </a:r>
              <a:r>
                <a:rPr lang="en-US" sz="2400" b="0" i="0" u="none" strike="noStrike" cap="none" dirty="0" err="1">
                  <a:solidFill>
                    <a:schemeClr val="tx1">
                      <a:lumMod val="75000"/>
                      <a:lumOff val="25000"/>
                    </a:schemeClr>
                  </a:solidFill>
                  <a:latin typeface="Garamond"/>
                  <a:ea typeface="Garamond"/>
                  <a:cs typeface="Garamond"/>
                  <a:sym typeface="Garamond"/>
                </a:rPr>
                <a:t>Bayat</a:t>
              </a:r>
              <a:r>
                <a:rPr lang="en-US" sz="2400" b="0" i="0" u="none" strike="noStrike" cap="none" dirty="0">
                  <a:solidFill>
                    <a:schemeClr val="tx1">
                      <a:lumMod val="75000"/>
                      <a:lumOff val="25000"/>
                    </a:schemeClr>
                  </a:solidFill>
                  <a:latin typeface="Garamond"/>
                  <a:ea typeface="Garamond"/>
                  <a:cs typeface="Garamond"/>
                  <a:sym typeface="Garamond"/>
                </a:rPr>
                <a:t> and Erika </a:t>
              </a:r>
              <a:r>
                <a:rPr lang="en-US" sz="2400" b="0" i="0" u="none" strike="noStrike" cap="none" dirty="0" err="1">
                  <a:solidFill>
                    <a:schemeClr val="tx1">
                      <a:lumMod val="75000"/>
                      <a:lumOff val="25000"/>
                    </a:schemeClr>
                  </a:solidFill>
                  <a:latin typeface="Garamond"/>
                  <a:ea typeface="Garamond"/>
                  <a:cs typeface="Garamond"/>
                  <a:sym typeface="Garamond"/>
                </a:rPr>
                <a:t>Higa</a:t>
              </a:r>
              <a:r>
                <a:rPr lang="en-US" sz="2400" b="0" i="0" u="none" strike="noStrike" cap="none" dirty="0">
                  <a:solidFill>
                    <a:schemeClr val="tx1">
                      <a:lumMod val="75000"/>
                      <a:lumOff val="25000"/>
                    </a:schemeClr>
                  </a:solidFill>
                  <a:latin typeface="Garamond"/>
                  <a:ea typeface="Garamond"/>
                  <a:cs typeface="Garamond"/>
                  <a:sym typeface="Garamond"/>
                </a:rPr>
                <a:t> (NASA DEVELOP Center Leads)</a:t>
              </a:r>
              <a:endParaRPr sz="2400" b="0" i="0" u="none" strike="noStrike" cap="none" dirty="0">
                <a:solidFill>
                  <a:schemeClr val="tx1">
                    <a:lumMod val="75000"/>
                    <a:lumOff val="25000"/>
                  </a:schemeClr>
                </a:solidFill>
                <a:latin typeface="Garamond"/>
                <a:ea typeface="Garamond"/>
                <a:cs typeface="Garamond"/>
                <a:sym typeface="Garamond"/>
              </a:endParaRPr>
            </a:p>
            <a:p>
              <a:pPr marL="457200" marR="0" lvl="0" indent="-438150" algn="l" rtl="0">
                <a:lnSpc>
                  <a:spcPct val="100000"/>
                </a:lnSpc>
                <a:spcBef>
                  <a:spcPts val="0"/>
                </a:spcBef>
                <a:spcAft>
                  <a:spcPts val="0"/>
                </a:spcAft>
                <a:buClr>
                  <a:srgbClr val="379CC3"/>
                </a:buClr>
                <a:buSzPts val="2400"/>
                <a:buFont typeface="Webdings" panose="05030102010509060703" pitchFamily="18" charset="2"/>
                <a:buChar char="4"/>
              </a:pPr>
              <a:r>
                <a:rPr lang="en-US" sz="2400" b="0" i="0" u="none" strike="noStrike" cap="none" dirty="0">
                  <a:solidFill>
                    <a:schemeClr val="tx1">
                      <a:lumMod val="75000"/>
                      <a:lumOff val="25000"/>
                    </a:schemeClr>
                  </a:solidFill>
                  <a:latin typeface="Garamond"/>
                  <a:ea typeface="Garamond"/>
                  <a:cs typeface="Garamond"/>
                  <a:sym typeface="Garamond"/>
                </a:rPr>
                <a:t>Sol Kim, Rafael Grillo Avilla, </a:t>
              </a:r>
              <a:r>
                <a:rPr lang="en-US" sz="2400" b="0" i="0" u="none" strike="noStrike" cap="none" dirty="0" err="1">
                  <a:solidFill>
                    <a:schemeClr val="tx1">
                      <a:lumMod val="75000"/>
                      <a:lumOff val="25000"/>
                    </a:schemeClr>
                  </a:solidFill>
                  <a:latin typeface="Garamond"/>
                  <a:ea typeface="Garamond"/>
                  <a:cs typeface="Garamond"/>
                  <a:sym typeface="Garamond"/>
                </a:rPr>
                <a:t>Xiaowei</a:t>
              </a:r>
              <a:r>
                <a:rPr lang="en-US" sz="2400" b="0" i="0" u="none" strike="noStrike" cap="none" dirty="0">
                  <a:solidFill>
                    <a:schemeClr val="tx1">
                      <a:lumMod val="75000"/>
                      <a:lumOff val="25000"/>
                    </a:schemeClr>
                  </a:solidFill>
                  <a:latin typeface="Garamond"/>
                  <a:ea typeface="Garamond"/>
                  <a:cs typeface="Garamond"/>
                  <a:sym typeface="Garamond"/>
                </a:rPr>
                <a:t> Wang (UC Berkeley PhD Students</a:t>
              </a:r>
              <a:r>
                <a:rPr lang="en-US" sz="2400" b="0" i="0" u="none" strike="noStrike" cap="none" dirty="0" smtClean="0">
                  <a:solidFill>
                    <a:schemeClr val="tx1">
                      <a:lumMod val="75000"/>
                      <a:lumOff val="25000"/>
                    </a:schemeClr>
                  </a:solidFill>
                  <a:latin typeface="Garamond"/>
                  <a:ea typeface="Garamond"/>
                  <a:cs typeface="Garamond"/>
                  <a:sym typeface="Garamond"/>
                </a:rPr>
                <a:t>)</a:t>
              </a:r>
              <a:endParaRPr lang="en-US" dirty="0">
                <a:solidFill>
                  <a:schemeClr val="tx1">
                    <a:lumMod val="75000"/>
                    <a:lumOff val="25000"/>
                  </a:schemeClr>
                </a:solidFill>
                <a:latin typeface="Garamond"/>
                <a:ea typeface="Garamond"/>
                <a:cs typeface="Garamond"/>
                <a:sym typeface="Garamond"/>
              </a:endParaRPr>
            </a:p>
            <a:p>
              <a:pPr marL="19050" lvl="0">
                <a:buClr>
                  <a:srgbClr val="379CC3"/>
                </a:buClr>
                <a:buSzPts val="2400"/>
              </a:pPr>
              <a:r>
                <a:rPr lang="en-US" dirty="0">
                  <a:solidFill>
                    <a:schemeClr val="tx1">
                      <a:lumMod val="75000"/>
                      <a:lumOff val="25000"/>
                    </a:schemeClr>
                  </a:solidFill>
                  <a:latin typeface="Garamond"/>
                  <a:ea typeface="Garamond"/>
                  <a:cs typeface="Garamond"/>
                  <a:sym typeface="Garamond"/>
                </a:rPr>
                <a:t>This material contains modified Copernicus Sentinel data (2016-2019), processed by ESA. </a:t>
              </a:r>
            </a:p>
          </p:txBody>
        </p:sp>
        <p:sp>
          <p:nvSpPr>
            <p:cNvPr id="44" name="Google Shape;44;p2"/>
            <p:cNvSpPr txBox="1"/>
            <p:nvPr/>
          </p:nvSpPr>
          <p:spPr>
            <a:xfrm>
              <a:off x="838212" y="30446823"/>
              <a:ext cx="56877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379CC3"/>
                  </a:solidFill>
                  <a:latin typeface="Century Gothic"/>
                  <a:ea typeface="Century Gothic"/>
                  <a:cs typeface="Century Gothic"/>
                  <a:sym typeface="Century Gothic"/>
                </a:rPr>
                <a:t>Acknowledgements</a:t>
              </a:r>
              <a:endParaRPr sz="1400" b="0" i="0" u="none" strike="noStrike" cap="none" dirty="0">
                <a:solidFill>
                  <a:srgbClr val="000000"/>
                </a:solidFill>
                <a:latin typeface="Arial"/>
                <a:ea typeface="Arial"/>
                <a:cs typeface="Arial"/>
                <a:sym typeface="Arial"/>
              </a:endParaRPr>
            </a:p>
          </p:txBody>
        </p:sp>
      </p:grpSp>
      <p:sp>
        <p:nvSpPr>
          <p:cNvPr id="45" name="Google Shape;45;p2"/>
          <p:cNvSpPr txBox="1"/>
          <p:nvPr/>
        </p:nvSpPr>
        <p:spPr>
          <a:xfrm>
            <a:off x="819925" y="29802301"/>
            <a:ext cx="9411600" cy="865609"/>
          </a:xfrm>
          <a:prstGeom prst="rect">
            <a:avLst/>
          </a:prstGeom>
          <a:noFill/>
          <a:ln>
            <a:noFill/>
          </a:ln>
        </p:spPr>
        <p:txBody>
          <a:bodyPr spcFirstLastPara="1" wrap="square" lIns="91425" tIns="45700" rIns="91425" bIns="45700" anchor="t" anchorCtr="0">
            <a:noAutofit/>
          </a:bodyPr>
          <a:lstStyle/>
          <a:p>
            <a:pPr marL="457200" lvl="0" indent="-381000" algn="l" rtl="0">
              <a:lnSpc>
                <a:spcPct val="115000"/>
              </a:lnSpc>
              <a:spcBef>
                <a:spcPts val="0"/>
              </a:spcBef>
              <a:spcAft>
                <a:spcPts val="0"/>
              </a:spcAft>
              <a:buClr>
                <a:srgbClr val="379CC3"/>
              </a:buClr>
              <a:buSzPts val="2400"/>
              <a:buFont typeface="Webdings" panose="05030102010509060703" pitchFamily="18" charset="2"/>
              <a:buChar char="4"/>
            </a:pPr>
            <a:r>
              <a:rPr lang="en-US" sz="2400" dirty="0">
                <a:solidFill>
                  <a:srgbClr val="3F3F3F"/>
                </a:solidFill>
                <a:latin typeface="Garamond"/>
                <a:ea typeface="Garamond"/>
                <a:cs typeface="Garamond"/>
                <a:sym typeface="Garamond"/>
              </a:rPr>
              <a:t>Wildlife Conservation </a:t>
            </a:r>
            <a:r>
              <a:rPr lang="en-US" sz="2400" dirty="0" smtClean="0">
                <a:solidFill>
                  <a:srgbClr val="3F3F3F"/>
                </a:solidFill>
                <a:latin typeface="Garamond"/>
                <a:ea typeface="Garamond"/>
                <a:cs typeface="Garamond"/>
                <a:sym typeface="Garamond"/>
              </a:rPr>
              <a:t>Society</a:t>
            </a:r>
          </a:p>
          <a:p>
            <a:pPr marL="457200" lvl="0" indent="-381000" algn="l" rtl="0">
              <a:lnSpc>
                <a:spcPct val="115000"/>
              </a:lnSpc>
              <a:spcBef>
                <a:spcPts val="0"/>
              </a:spcBef>
              <a:spcAft>
                <a:spcPts val="0"/>
              </a:spcAft>
              <a:buClr>
                <a:srgbClr val="379CC3"/>
              </a:buClr>
              <a:buSzPts val="2400"/>
              <a:buFont typeface="Webdings" panose="05030102010509060703" pitchFamily="18" charset="2"/>
              <a:buChar char="4"/>
            </a:pPr>
            <a:r>
              <a:rPr lang="en-US" sz="2400" dirty="0" smtClean="0">
                <a:solidFill>
                  <a:srgbClr val="3F3F3F"/>
                </a:solidFill>
                <a:latin typeface="Garamond"/>
                <a:ea typeface="Garamond"/>
                <a:cs typeface="Garamond"/>
                <a:sym typeface="Garamond"/>
              </a:rPr>
              <a:t>Coastal </a:t>
            </a:r>
            <a:r>
              <a:rPr lang="en-US" sz="2400" dirty="0">
                <a:solidFill>
                  <a:srgbClr val="3F3F3F"/>
                </a:solidFill>
                <a:latin typeface="Garamond"/>
                <a:ea typeface="Garamond"/>
                <a:cs typeface="Garamond"/>
                <a:sym typeface="Garamond"/>
              </a:rPr>
              <a:t>Zone Management Authority and Institute </a:t>
            </a:r>
            <a:r>
              <a:rPr lang="en-US" sz="2400" dirty="0" smtClean="0">
                <a:solidFill>
                  <a:srgbClr val="3F3F3F"/>
                </a:solidFill>
                <a:latin typeface="Garamond"/>
                <a:ea typeface="Garamond"/>
                <a:cs typeface="Garamond"/>
                <a:sym typeface="Garamond"/>
              </a:rPr>
              <a:t>(</a:t>
            </a:r>
            <a:r>
              <a:rPr lang="en-US" sz="2400" dirty="0" smtClean="0">
                <a:solidFill>
                  <a:srgbClr val="3F3F3F"/>
                </a:solidFill>
                <a:latin typeface="Garamond"/>
                <a:ea typeface="Garamond"/>
                <a:cs typeface="Garamond"/>
                <a:sym typeface="Garamond"/>
              </a:rPr>
              <a:t>Belize</a:t>
            </a:r>
            <a:r>
              <a:rPr lang="en-US" sz="2400" dirty="0" smtClean="0">
                <a:solidFill>
                  <a:srgbClr val="3F3F3F"/>
                </a:solidFill>
                <a:latin typeface="Garamond"/>
                <a:ea typeface="Garamond"/>
                <a:cs typeface="Garamond"/>
                <a:sym typeface="Garamond"/>
              </a:rPr>
              <a:t>)</a:t>
            </a:r>
            <a:endParaRPr sz="2400" dirty="0">
              <a:solidFill>
                <a:srgbClr val="3F3F3F"/>
              </a:solidFill>
              <a:latin typeface="Garamond"/>
              <a:ea typeface="Garamond"/>
              <a:cs typeface="Garamond"/>
              <a:sym typeface="Garamond"/>
            </a:endParaRPr>
          </a:p>
        </p:txBody>
      </p:sp>
      <p:sp>
        <p:nvSpPr>
          <p:cNvPr id="46" name="Google Shape;46;p2"/>
          <p:cNvSpPr txBox="1"/>
          <p:nvPr/>
        </p:nvSpPr>
        <p:spPr>
          <a:xfrm>
            <a:off x="896125" y="29079806"/>
            <a:ext cx="4403700" cy="644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379CC3"/>
                </a:solidFill>
                <a:latin typeface="Century Gothic"/>
                <a:ea typeface="Century Gothic"/>
                <a:cs typeface="Century Gothic"/>
                <a:sym typeface="Century Gothic"/>
              </a:rPr>
              <a:t>Project Partners</a:t>
            </a:r>
            <a:endParaRPr sz="1400" b="0" i="0" u="none" strike="noStrike" cap="none" dirty="0">
              <a:solidFill>
                <a:srgbClr val="000000"/>
              </a:solidFill>
              <a:latin typeface="Arial"/>
              <a:ea typeface="Arial"/>
              <a:cs typeface="Arial"/>
              <a:sym typeface="Arial"/>
            </a:endParaRPr>
          </a:p>
        </p:txBody>
      </p:sp>
      <p:sp>
        <p:nvSpPr>
          <p:cNvPr id="47" name="Google Shape;47;p2"/>
          <p:cNvSpPr txBox="1"/>
          <p:nvPr/>
        </p:nvSpPr>
        <p:spPr>
          <a:xfrm>
            <a:off x="12796468" y="29800569"/>
            <a:ext cx="45426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379CC3"/>
                </a:solidFill>
                <a:latin typeface="Century Gothic"/>
                <a:ea typeface="Century Gothic"/>
                <a:cs typeface="Century Gothic"/>
                <a:sym typeface="Century Gothic"/>
              </a:rPr>
              <a:t>Team Members</a:t>
            </a:r>
            <a:endParaRPr sz="1400" b="0" i="0" u="none" strike="noStrike" cap="none">
              <a:solidFill>
                <a:srgbClr val="000000"/>
              </a:solidFill>
              <a:latin typeface="Arial"/>
              <a:ea typeface="Arial"/>
              <a:cs typeface="Arial"/>
              <a:sym typeface="Arial"/>
            </a:endParaRPr>
          </a:p>
        </p:txBody>
      </p:sp>
      <p:sp>
        <p:nvSpPr>
          <p:cNvPr id="48" name="Google Shape;48;p2"/>
          <p:cNvSpPr txBox="1">
            <a:spLocks noGrp="1"/>
          </p:cNvSpPr>
          <p:nvPr>
            <p:ph type="body" idx="1"/>
          </p:nvPr>
        </p:nvSpPr>
        <p:spPr>
          <a:xfrm>
            <a:off x="4534050" y="891540"/>
            <a:ext cx="18277762" cy="2171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100"/>
              <a:buFont typeface="Arial"/>
              <a:buNone/>
            </a:pPr>
            <a:r>
              <a:rPr lang="en-US" sz="4460" dirty="0"/>
              <a:t>A Google Earth Engine Dashboard for Assessing Coastal Water Quality in Belize’s Coral Reefs to Identify Sustainable Development Goals for Achieving Sustainable Use of Natural </a:t>
            </a:r>
            <a:r>
              <a:rPr lang="en-US" sz="4460" dirty="0" smtClean="0"/>
              <a:t>Resources</a:t>
            </a:r>
            <a:endParaRPr sz="4460" dirty="0"/>
          </a:p>
        </p:txBody>
      </p:sp>
      <p:sp>
        <p:nvSpPr>
          <p:cNvPr id="49" name="Google Shape;49;p2"/>
          <p:cNvSpPr txBox="1"/>
          <p:nvPr/>
        </p:nvSpPr>
        <p:spPr>
          <a:xfrm>
            <a:off x="9837675" y="34594800"/>
            <a:ext cx="16680000" cy="8001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79CC3"/>
              </a:buClr>
              <a:buSzPts val="5200"/>
              <a:buFont typeface="Arial"/>
              <a:buNone/>
            </a:pPr>
            <a:r>
              <a:rPr lang="en-US" sz="5200" b="0" i="0" u="none" strike="noStrike" cap="none">
                <a:solidFill>
                  <a:srgbClr val="379CC3"/>
                </a:solidFill>
                <a:latin typeface="Century Gothic"/>
                <a:ea typeface="Century Gothic"/>
                <a:cs typeface="Century Gothic"/>
                <a:sym typeface="Century Gothic"/>
              </a:rPr>
              <a:t>California – JPL &amp; California – Ames | Summer 2019</a:t>
            </a:r>
            <a:endParaRPr sz="1400" b="0" i="0" u="none" strike="noStrike" cap="none">
              <a:solidFill>
                <a:srgbClr val="000000"/>
              </a:solidFill>
              <a:latin typeface="Arial"/>
              <a:ea typeface="Arial"/>
              <a:cs typeface="Arial"/>
              <a:sym typeface="Arial"/>
            </a:endParaRPr>
          </a:p>
        </p:txBody>
      </p:sp>
      <p:sp>
        <p:nvSpPr>
          <p:cNvPr id="50" name="Google Shape;50;p2"/>
          <p:cNvSpPr txBox="1"/>
          <p:nvPr/>
        </p:nvSpPr>
        <p:spPr>
          <a:xfrm>
            <a:off x="914400" y="5134750"/>
            <a:ext cx="11463300" cy="7730100"/>
          </a:xfrm>
          <a:prstGeom prst="rect">
            <a:avLst/>
          </a:prstGeom>
          <a:noFill/>
          <a:ln>
            <a:noFill/>
          </a:ln>
        </p:spPr>
        <p:txBody>
          <a:bodyPr spcFirstLastPara="1" wrap="square" lIns="91425" tIns="45700" rIns="91425" bIns="45700" anchor="t" anchorCtr="0">
            <a:noAutofit/>
          </a:bodyPr>
          <a:lstStyle/>
          <a:p>
            <a:pPr lvl="0" algn="just">
              <a:buClr>
                <a:schemeClr val="dk1"/>
              </a:buClr>
              <a:buSzPts val="1100"/>
            </a:pPr>
            <a:r>
              <a:rPr lang="en-US" sz="2400" dirty="0">
                <a:solidFill>
                  <a:schemeClr val="tx1">
                    <a:lumMod val="75000"/>
                    <a:lumOff val="25000"/>
                  </a:schemeClr>
                </a:solidFill>
                <a:latin typeface="Garamond" panose="02020404030301010803" pitchFamily="18" charset="0"/>
                <a:ea typeface="Times New Roman" panose="02020603050405020304" pitchFamily="18" charset="0"/>
                <a:cs typeface="Arial" panose="020B0604020202020204" pitchFamily="34" charset="0"/>
              </a:rPr>
              <a:t>The Belize Barrier Reef is a biodiverse marine ecosystem and the largest coral reef system in the western hemisphere. The reef also provides ecosystem services in the form of fisheries and tourism and is estimated to be responsible for 12 to 15% of the nation’s gross domestic product. Retaining these ecosystem functions requires sustainable coastal management and preservation of water quality, especially in the face of global changes in climate and local anthropogenic impacts. The Belize Water Resources Team at NASA Jet Propulsion Laboratory and NASA Ames Research Center partnered with the Coastal Zone Management Authority and Institute, a Belizean governmental agency, and the Wildlife Conservation Society to evaluate water quality conditions and inform coastal management decisions. Using Google Earth Engine, we developed a tool that outputs a time series of sea surface temperature, turbidity, and chlorophyll-a concentration derived from Landsat 8 Operational Land Imager (OLI) and Sentinel-2 Multispectral Instrument (MSI), Aqua Moderate Resolution Imaging </a:t>
            </a:r>
            <a:r>
              <a:rPr lang="en-US" sz="2400" dirty="0" err="1">
                <a:solidFill>
                  <a:schemeClr val="tx1">
                    <a:lumMod val="75000"/>
                    <a:lumOff val="25000"/>
                  </a:schemeClr>
                </a:solidFill>
                <a:latin typeface="Garamond" panose="02020404030301010803" pitchFamily="18" charset="0"/>
                <a:ea typeface="Times New Roman" panose="02020603050405020304" pitchFamily="18" charset="0"/>
                <a:cs typeface="Arial" panose="020B0604020202020204" pitchFamily="34" charset="0"/>
              </a:rPr>
              <a:t>Spectroradiometer</a:t>
            </a:r>
            <a:r>
              <a:rPr lang="en-US" sz="2400" dirty="0">
                <a:solidFill>
                  <a:schemeClr val="tx1">
                    <a:lumMod val="75000"/>
                    <a:lumOff val="25000"/>
                  </a:schemeClr>
                </a:solidFill>
                <a:latin typeface="Garamond" panose="02020404030301010803" pitchFamily="18" charset="0"/>
                <a:ea typeface="Times New Roman" panose="02020603050405020304" pitchFamily="18" charset="0"/>
                <a:cs typeface="Arial" panose="020B0604020202020204" pitchFamily="34" charset="0"/>
              </a:rPr>
              <a:t> (MODIS) and Terra MODIS satellite imagery. With optical data available from 2013 onward, our partners can efficiently identify reef areas threatened by depreciating water quality, designate Marine Protected Areas and no-take zones, and conduct temporal analyses of water quality changes following environmental disturbance events, such as hurricanes. Additionally, this tool will assist in identifying indicators that may be used to measure Belize’s progress towards Sustainable Development Goals regarding marine environments. Using the tool, partners can better monitor changing water quality and make decisions accordingly in regards to sustainable resource use, coral reef conservation practices, and environmental capital.</a:t>
            </a:r>
            <a:endParaRPr lang="en-US" sz="2400" dirty="0">
              <a:solidFill>
                <a:schemeClr val="tx1">
                  <a:lumMod val="75000"/>
                  <a:lumOff val="25000"/>
                </a:schemeClr>
              </a:solidFill>
              <a:latin typeface="Garamond"/>
              <a:ea typeface="Garamond"/>
              <a:cs typeface="Garamond"/>
              <a:sym typeface="Garamond"/>
            </a:endParaRPr>
          </a:p>
        </p:txBody>
      </p:sp>
      <p:grpSp>
        <p:nvGrpSpPr>
          <p:cNvPr id="51" name="Google Shape;51;p2"/>
          <p:cNvGrpSpPr/>
          <p:nvPr/>
        </p:nvGrpSpPr>
        <p:grpSpPr>
          <a:xfrm>
            <a:off x="12724635" y="30809650"/>
            <a:ext cx="2834640" cy="3088358"/>
            <a:chOff x="844023" y="30803119"/>
            <a:chExt cx="2834640" cy="3088358"/>
          </a:xfrm>
        </p:grpSpPr>
        <p:pic>
          <p:nvPicPr>
            <p:cNvPr id="52" name="Google Shape;52;p2"/>
            <p:cNvPicPr preferRelativeResize="0"/>
            <p:nvPr/>
          </p:nvPicPr>
          <p:blipFill rotWithShape="1">
            <a:blip r:embed="rId6">
              <a:alphaModFix/>
            </a:blip>
            <a:srcRect/>
            <a:stretch/>
          </p:blipFill>
          <p:spPr>
            <a:xfrm>
              <a:off x="1209054" y="30803119"/>
              <a:ext cx="2104579" cy="2103120"/>
            </a:xfrm>
            <a:prstGeom prst="rect">
              <a:avLst/>
            </a:prstGeom>
            <a:noFill/>
            <a:ln>
              <a:noFill/>
            </a:ln>
          </p:spPr>
        </p:pic>
        <p:sp>
          <p:nvSpPr>
            <p:cNvPr id="53" name="Google Shape;53;p2"/>
            <p:cNvSpPr txBox="1"/>
            <p:nvPr/>
          </p:nvSpPr>
          <p:spPr>
            <a:xfrm>
              <a:off x="844023" y="32968147"/>
              <a:ext cx="283464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2700"/>
                <a:buFont typeface="Arial"/>
                <a:buNone/>
              </a:pPr>
              <a:r>
                <a:rPr lang="en-US" sz="2700" b="1" i="0" u="none" strike="noStrike" cap="none">
                  <a:solidFill>
                    <a:srgbClr val="3F3F3F"/>
                  </a:solidFill>
                  <a:latin typeface="Garamond"/>
                  <a:ea typeface="Garamond"/>
                  <a:cs typeface="Garamond"/>
                  <a:sym typeface="Garamond"/>
                </a:rPr>
                <a:t>Charlie Devine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3F3F3F"/>
                </a:buClr>
                <a:buSzPts val="2700"/>
                <a:buFont typeface="Arial"/>
                <a:buNone/>
              </a:pPr>
              <a:r>
                <a:rPr lang="en-US" sz="2700" b="0" i="0" u="none" strike="noStrike" cap="none">
                  <a:solidFill>
                    <a:srgbClr val="3F3F3F"/>
                  </a:solidFill>
                  <a:latin typeface="Garamond"/>
                  <a:ea typeface="Garamond"/>
                  <a:cs typeface="Garamond"/>
                  <a:sym typeface="Garamond"/>
                </a:rPr>
                <a:t>Project Co-Lead</a:t>
              </a:r>
              <a:endParaRPr sz="1400" b="0" i="0" u="none" strike="noStrike" cap="none">
                <a:solidFill>
                  <a:srgbClr val="000000"/>
                </a:solidFill>
                <a:latin typeface="Arial"/>
                <a:ea typeface="Arial"/>
                <a:cs typeface="Arial"/>
                <a:sym typeface="Arial"/>
              </a:endParaRPr>
            </a:p>
          </p:txBody>
        </p:sp>
      </p:grpSp>
      <p:grpSp>
        <p:nvGrpSpPr>
          <p:cNvPr id="54" name="Google Shape;54;p2"/>
          <p:cNvGrpSpPr/>
          <p:nvPr/>
        </p:nvGrpSpPr>
        <p:grpSpPr>
          <a:xfrm>
            <a:off x="18563851" y="30809650"/>
            <a:ext cx="2834640" cy="2672859"/>
            <a:chOff x="6683239" y="30803119"/>
            <a:chExt cx="2834640" cy="2672859"/>
          </a:xfrm>
        </p:grpSpPr>
        <p:pic>
          <p:nvPicPr>
            <p:cNvPr id="55" name="Google Shape;55;p2"/>
            <p:cNvPicPr preferRelativeResize="0"/>
            <p:nvPr/>
          </p:nvPicPr>
          <p:blipFill rotWithShape="1">
            <a:blip r:embed="rId6">
              <a:alphaModFix/>
            </a:blip>
            <a:srcRect/>
            <a:stretch/>
          </p:blipFill>
          <p:spPr>
            <a:xfrm>
              <a:off x="7048270" y="30803119"/>
              <a:ext cx="2104579" cy="2103120"/>
            </a:xfrm>
            <a:prstGeom prst="rect">
              <a:avLst/>
            </a:prstGeom>
            <a:noFill/>
            <a:ln>
              <a:noFill/>
            </a:ln>
          </p:spPr>
        </p:pic>
        <p:sp>
          <p:nvSpPr>
            <p:cNvPr id="56" name="Google Shape;56;p2"/>
            <p:cNvSpPr txBox="1"/>
            <p:nvPr/>
          </p:nvSpPr>
          <p:spPr>
            <a:xfrm>
              <a:off x="6683239" y="32968147"/>
              <a:ext cx="2834640"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2700"/>
                <a:buFont typeface="Arial"/>
                <a:buNone/>
              </a:pPr>
              <a:r>
                <a:rPr lang="en-US" sz="2700" b="1" i="0" u="none" strike="noStrike" cap="none">
                  <a:solidFill>
                    <a:srgbClr val="3F3F3F"/>
                  </a:solidFill>
                  <a:latin typeface="Garamond"/>
                  <a:ea typeface="Garamond"/>
                  <a:cs typeface="Garamond"/>
                  <a:sym typeface="Garamond"/>
                </a:rPr>
                <a:t>Alana Higgins</a:t>
              </a:r>
              <a:endParaRPr sz="1400" b="0" i="0" u="none" strike="noStrike" cap="none">
                <a:solidFill>
                  <a:srgbClr val="000000"/>
                </a:solidFill>
                <a:latin typeface="Arial"/>
                <a:ea typeface="Arial"/>
                <a:cs typeface="Arial"/>
                <a:sym typeface="Arial"/>
              </a:endParaRPr>
            </a:p>
          </p:txBody>
        </p:sp>
      </p:grpSp>
      <p:grpSp>
        <p:nvGrpSpPr>
          <p:cNvPr id="57" name="Google Shape;57;p2"/>
          <p:cNvGrpSpPr/>
          <p:nvPr/>
        </p:nvGrpSpPr>
        <p:grpSpPr>
          <a:xfrm>
            <a:off x="21483459" y="30809650"/>
            <a:ext cx="2834640" cy="2672859"/>
            <a:chOff x="9602847" y="30803119"/>
            <a:chExt cx="2834640" cy="2672859"/>
          </a:xfrm>
        </p:grpSpPr>
        <p:pic>
          <p:nvPicPr>
            <p:cNvPr id="58" name="Google Shape;58;p2"/>
            <p:cNvPicPr preferRelativeResize="0"/>
            <p:nvPr/>
          </p:nvPicPr>
          <p:blipFill rotWithShape="1">
            <a:blip r:embed="rId6">
              <a:alphaModFix/>
            </a:blip>
            <a:srcRect/>
            <a:stretch/>
          </p:blipFill>
          <p:spPr>
            <a:xfrm>
              <a:off x="9967878" y="30803119"/>
              <a:ext cx="2104579" cy="2103120"/>
            </a:xfrm>
            <a:prstGeom prst="rect">
              <a:avLst/>
            </a:prstGeom>
            <a:noFill/>
            <a:ln>
              <a:noFill/>
            </a:ln>
          </p:spPr>
        </p:pic>
        <p:sp>
          <p:nvSpPr>
            <p:cNvPr id="59" name="Google Shape;59;p2"/>
            <p:cNvSpPr txBox="1"/>
            <p:nvPr/>
          </p:nvSpPr>
          <p:spPr>
            <a:xfrm>
              <a:off x="9602847" y="32968147"/>
              <a:ext cx="2834640"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2700"/>
                <a:buFont typeface="Arial"/>
                <a:buNone/>
              </a:pPr>
              <a:r>
                <a:rPr lang="en-US" sz="2700" b="1" i="0" u="none" strike="noStrike" cap="none">
                  <a:solidFill>
                    <a:srgbClr val="3F3F3F"/>
                  </a:solidFill>
                  <a:latin typeface="Garamond"/>
                  <a:ea typeface="Garamond"/>
                  <a:cs typeface="Garamond"/>
                  <a:sym typeface="Garamond"/>
                </a:rPr>
                <a:t>Sophia Skoglund</a:t>
              </a:r>
              <a:endParaRPr sz="1400" b="0" i="0" u="none" strike="noStrike" cap="none">
                <a:solidFill>
                  <a:srgbClr val="000000"/>
                </a:solidFill>
                <a:latin typeface="Arial"/>
                <a:ea typeface="Arial"/>
                <a:cs typeface="Arial"/>
                <a:sym typeface="Arial"/>
              </a:endParaRPr>
            </a:p>
          </p:txBody>
        </p:sp>
      </p:grpSp>
      <p:grpSp>
        <p:nvGrpSpPr>
          <p:cNvPr id="60" name="Google Shape;60;p2"/>
          <p:cNvGrpSpPr/>
          <p:nvPr/>
        </p:nvGrpSpPr>
        <p:grpSpPr>
          <a:xfrm>
            <a:off x="15644243" y="30809650"/>
            <a:ext cx="2834640" cy="2672859"/>
            <a:chOff x="3763631" y="30803119"/>
            <a:chExt cx="2834640" cy="2672859"/>
          </a:xfrm>
        </p:grpSpPr>
        <p:pic>
          <p:nvPicPr>
            <p:cNvPr id="61" name="Google Shape;61;p2"/>
            <p:cNvPicPr preferRelativeResize="0"/>
            <p:nvPr/>
          </p:nvPicPr>
          <p:blipFill rotWithShape="1">
            <a:blip r:embed="rId6">
              <a:alphaModFix/>
            </a:blip>
            <a:srcRect/>
            <a:stretch/>
          </p:blipFill>
          <p:spPr>
            <a:xfrm>
              <a:off x="4128662" y="30803119"/>
              <a:ext cx="2104579" cy="2103120"/>
            </a:xfrm>
            <a:prstGeom prst="rect">
              <a:avLst/>
            </a:prstGeom>
            <a:noFill/>
            <a:ln>
              <a:noFill/>
            </a:ln>
          </p:spPr>
        </p:pic>
        <p:sp>
          <p:nvSpPr>
            <p:cNvPr id="62" name="Google Shape;62;p2"/>
            <p:cNvSpPr txBox="1"/>
            <p:nvPr/>
          </p:nvSpPr>
          <p:spPr>
            <a:xfrm>
              <a:off x="3763631" y="32968147"/>
              <a:ext cx="2834640"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2700"/>
                <a:buFont typeface="Arial"/>
                <a:buNone/>
              </a:pPr>
              <a:r>
                <a:rPr lang="en-US" sz="2700" b="1" i="0" u="none" strike="noStrike" cap="none">
                  <a:solidFill>
                    <a:srgbClr val="3F3F3F"/>
                  </a:solidFill>
                  <a:latin typeface="Garamond"/>
                  <a:ea typeface="Garamond"/>
                  <a:cs typeface="Garamond"/>
                  <a:sym typeface="Garamond"/>
                </a:rPr>
                <a:t>Alice Lin</a:t>
              </a:r>
              <a:endParaRPr sz="2700" b="1" i="0" u="none" strike="noStrike" cap="none">
                <a:solidFill>
                  <a:srgbClr val="3F3F3F"/>
                </a:solidFill>
                <a:latin typeface="Garamond"/>
                <a:ea typeface="Garamond"/>
                <a:cs typeface="Garamond"/>
                <a:sym typeface="Garamond"/>
              </a:endParaRPr>
            </a:p>
            <a:p>
              <a:pPr marL="0" marR="0" lvl="0" indent="0" algn="ctr" rtl="0">
                <a:lnSpc>
                  <a:spcPct val="100000"/>
                </a:lnSpc>
                <a:spcBef>
                  <a:spcPts val="0"/>
                </a:spcBef>
                <a:spcAft>
                  <a:spcPts val="0"/>
                </a:spcAft>
                <a:buClr>
                  <a:srgbClr val="3F3F3F"/>
                </a:buClr>
                <a:buSzPts val="2700"/>
                <a:buFont typeface="Arial"/>
                <a:buNone/>
              </a:pPr>
              <a:r>
                <a:rPr lang="en-US" sz="2700" b="0" i="0" u="none" strike="noStrike" cap="none">
                  <a:solidFill>
                    <a:srgbClr val="3F3F3F"/>
                  </a:solidFill>
                  <a:latin typeface="Garamond"/>
                  <a:ea typeface="Garamond"/>
                  <a:cs typeface="Garamond"/>
                  <a:sym typeface="Garamond"/>
                </a:rPr>
                <a:t>Project Co-Lead</a:t>
              </a:r>
              <a:endParaRPr sz="2700" b="1" i="0" u="none" strike="noStrike" cap="none">
                <a:solidFill>
                  <a:srgbClr val="3F3F3F"/>
                </a:solidFill>
                <a:latin typeface="Garamond"/>
                <a:ea typeface="Garamond"/>
                <a:cs typeface="Garamond"/>
                <a:sym typeface="Garamond"/>
              </a:endParaRPr>
            </a:p>
          </p:txBody>
        </p:sp>
      </p:grpSp>
      <p:sp>
        <p:nvSpPr>
          <p:cNvPr id="63" name="Google Shape;63;p2"/>
          <p:cNvSpPr txBox="1"/>
          <p:nvPr/>
        </p:nvSpPr>
        <p:spPr>
          <a:xfrm>
            <a:off x="878681" y="12943567"/>
            <a:ext cx="98403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379CC3"/>
                </a:solidFill>
                <a:latin typeface="Century Gothic"/>
                <a:ea typeface="Century Gothic"/>
                <a:cs typeface="Century Gothic"/>
                <a:sym typeface="Century Gothic"/>
              </a:rPr>
              <a:t>Earth Observations &amp; Methodology</a:t>
            </a:r>
            <a:endParaRPr sz="1400" b="0" i="0" u="none" strike="noStrike" cap="none">
              <a:solidFill>
                <a:srgbClr val="000000"/>
              </a:solidFill>
              <a:latin typeface="Arial"/>
              <a:ea typeface="Arial"/>
              <a:cs typeface="Arial"/>
              <a:sym typeface="Arial"/>
            </a:endParaRPr>
          </a:p>
        </p:txBody>
      </p:sp>
      <p:sp>
        <p:nvSpPr>
          <p:cNvPr id="64" name="Google Shape;64;p2"/>
          <p:cNvSpPr txBox="1"/>
          <p:nvPr/>
        </p:nvSpPr>
        <p:spPr>
          <a:xfrm>
            <a:off x="9988075" y="15275525"/>
            <a:ext cx="2298000" cy="808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500" b="1" i="0" u="none" strike="noStrike" cap="none" dirty="0">
                <a:solidFill>
                  <a:schemeClr val="tx1">
                    <a:lumMod val="75000"/>
                    <a:lumOff val="25000"/>
                  </a:schemeClr>
                </a:solidFill>
                <a:latin typeface="Garamond" panose="02020404030301010803" pitchFamily="18" charset="0"/>
                <a:ea typeface="Century Gothic"/>
                <a:cs typeface="Century Gothic"/>
                <a:sym typeface="Century Gothic"/>
              </a:rPr>
              <a:t>Terra</a:t>
            </a:r>
            <a:r>
              <a:rPr lang="en-US" sz="2500" i="0" u="none" strike="noStrike" cap="none" dirty="0">
                <a:solidFill>
                  <a:schemeClr val="tx1">
                    <a:lumMod val="75000"/>
                    <a:lumOff val="25000"/>
                  </a:schemeClr>
                </a:solidFill>
                <a:latin typeface="Garamond" panose="02020404030301010803" pitchFamily="18" charset="0"/>
                <a:ea typeface="Century Gothic"/>
                <a:cs typeface="Century Gothic"/>
                <a:sym typeface="Century Gothic"/>
              </a:rPr>
              <a:t> MODIS</a:t>
            </a:r>
            <a:endParaRPr sz="2500" i="0" u="none" strike="noStrike" cap="none" dirty="0">
              <a:solidFill>
                <a:schemeClr val="tx1">
                  <a:lumMod val="75000"/>
                  <a:lumOff val="25000"/>
                </a:schemeClr>
              </a:solidFill>
              <a:latin typeface="Garamond" panose="02020404030301010803" pitchFamily="18" charset="0"/>
              <a:ea typeface="Century Gothic"/>
              <a:cs typeface="Century Gothic"/>
              <a:sym typeface="Century Gothic"/>
            </a:endParaRPr>
          </a:p>
          <a:p>
            <a:pPr marL="0" marR="0" lvl="0" indent="0" algn="ctr" rtl="0">
              <a:lnSpc>
                <a:spcPct val="100000"/>
              </a:lnSpc>
              <a:spcBef>
                <a:spcPts val="0"/>
              </a:spcBef>
              <a:spcAft>
                <a:spcPts val="0"/>
              </a:spcAft>
              <a:buClr>
                <a:srgbClr val="3F3F3F"/>
              </a:buClr>
              <a:buSzPts val="2700"/>
              <a:buFont typeface="Arial"/>
              <a:buNone/>
            </a:pPr>
            <a:r>
              <a:rPr lang="en-US" sz="1600" i="1" dirty="0">
                <a:solidFill>
                  <a:schemeClr val="tx1">
                    <a:lumMod val="75000"/>
                    <a:lumOff val="25000"/>
                  </a:schemeClr>
                </a:solidFill>
                <a:latin typeface="Garamond" panose="02020404030301010803" pitchFamily="18" charset="0"/>
                <a:ea typeface="Century Gothic"/>
                <a:cs typeface="Century Gothic"/>
                <a:sym typeface="Century Gothic"/>
              </a:rPr>
              <a:t>Jan 2012 - June 2019</a:t>
            </a:r>
            <a:endParaRPr sz="1600" i="1" dirty="0">
              <a:solidFill>
                <a:schemeClr val="tx1">
                  <a:lumMod val="75000"/>
                  <a:lumOff val="25000"/>
                </a:schemeClr>
              </a:solidFill>
              <a:latin typeface="Garamond" panose="02020404030301010803" pitchFamily="18" charset="0"/>
              <a:ea typeface="Century Gothic"/>
              <a:cs typeface="Century Gothic"/>
              <a:sym typeface="Century Gothic"/>
            </a:endParaRPr>
          </a:p>
        </p:txBody>
      </p:sp>
      <p:pic>
        <p:nvPicPr>
          <p:cNvPr id="65" name="Google Shape;65;p2"/>
          <p:cNvPicPr preferRelativeResize="0"/>
          <p:nvPr/>
        </p:nvPicPr>
        <p:blipFill rotWithShape="1">
          <a:blip r:embed="rId7">
            <a:alphaModFix/>
          </a:blip>
          <a:srcRect/>
          <a:stretch/>
        </p:blipFill>
        <p:spPr>
          <a:xfrm>
            <a:off x="10024650" y="13570600"/>
            <a:ext cx="2196000" cy="1653073"/>
          </a:xfrm>
          <a:prstGeom prst="rect">
            <a:avLst/>
          </a:prstGeom>
          <a:noFill/>
          <a:ln>
            <a:noFill/>
          </a:ln>
        </p:spPr>
      </p:pic>
      <p:pic>
        <p:nvPicPr>
          <p:cNvPr id="66" name="Google Shape;66;p2"/>
          <p:cNvPicPr preferRelativeResize="0"/>
          <p:nvPr/>
        </p:nvPicPr>
        <p:blipFill rotWithShape="1">
          <a:blip r:embed="rId8">
            <a:alphaModFix/>
          </a:blip>
          <a:srcRect/>
          <a:stretch/>
        </p:blipFill>
        <p:spPr>
          <a:xfrm>
            <a:off x="7016886" y="13931572"/>
            <a:ext cx="2559090" cy="1340675"/>
          </a:xfrm>
          <a:prstGeom prst="rect">
            <a:avLst/>
          </a:prstGeom>
          <a:noFill/>
          <a:ln>
            <a:noFill/>
          </a:ln>
        </p:spPr>
      </p:pic>
      <p:sp>
        <p:nvSpPr>
          <p:cNvPr id="67" name="Google Shape;67;p2"/>
          <p:cNvSpPr txBox="1"/>
          <p:nvPr/>
        </p:nvSpPr>
        <p:spPr>
          <a:xfrm>
            <a:off x="7076225" y="15275532"/>
            <a:ext cx="24231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500" b="1" i="0" u="none" strike="noStrike" cap="none" dirty="0">
                <a:solidFill>
                  <a:schemeClr val="tx1">
                    <a:lumMod val="75000"/>
                    <a:lumOff val="25000"/>
                  </a:schemeClr>
                </a:solidFill>
                <a:latin typeface="Garamond" panose="02020404030301010803" pitchFamily="18" charset="0"/>
                <a:ea typeface="Century Gothic"/>
                <a:cs typeface="Century Gothic"/>
                <a:sym typeface="Century Gothic"/>
              </a:rPr>
              <a:t>Aqua</a:t>
            </a:r>
            <a:r>
              <a:rPr lang="en-US" sz="2500" i="0" u="none" strike="noStrike" cap="none" dirty="0">
                <a:solidFill>
                  <a:schemeClr val="tx1">
                    <a:lumMod val="75000"/>
                    <a:lumOff val="25000"/>
                  </a:schemeClr>
                </a:solidFill>
                <a:latin typeface="Garamond" panose="02020404030301010803" pitchFamily="18" charset="0"/>
                <a:ea typeface="Century Gothic"/>
                <a:cs typeface="Century Gothic"/>
                <a:sym typeface="Century Gothic"/>
              </a:rPr>
              <a:t> MODIS</a:t>
            </a:r>
            <a:endParaRPr sz="2500" i="0" u="none" strike="noStrike" cap="none" dirty="0">
              <a:solidFill>
                <a:schemeClr val="tx1">
                  <a:lumMod val="75000"/>
                  <a:lumOff val="25000"/>
                </a:schemeClr>
              </a:solidFill>
              <a:latin typeface="Garamond" panose="02020404030301010803" pitchFamily="18" charset="0"/>
              <a:ea typeface="Century Gothic"/>
              <a:cs typeface="Century Gothic"/>
              <a:sym typeface="Century Gothic"/>
            </a:endParaRPr>
          </a:p>
          <a:p>
            <a:pPr marL="0" marR="0" lvl="0" indent="0" algn="ctr" rtl="0">
              <a:lnSpc>
                <a:spcPct val="100000"/>
              </a:lnSpc>
              <a:spcBef>
                <a:spcPts val="0"/>
              </a:spcBef>
              <a:spcAft>
                <a:spcPts val="0"/>
              </a:spcAft>
              <a:buClr>
                <a:srgbClr val="3F3F3F"/>
              </a:buClr>
              <a:buSzPts val="2700"/>
              <a:buFont typeface="Arial"/>
              <a:buNone/>
            </a:pPr>
            <a:r>
              <a:rPr lang="en-US" sz="1600" i="1" dirty="0">
                <a:solidFill>
                  <a:schemeClr val="tx1">
                    <a:lumMod val="75000"/>
                    <a:lumOff val="25000"/>
                  </a:schemeClr>
                </a:solidFill>
                <a:latin typeface="Garamond" panose="02020404030301010803" pitchFamily="18" charset="0"/>
                <a:ea typeface="Century Gothic"/>
                <a:cs typeface="Century Gothic"/>
                <a:sym typeface="Century Gothic"/>
              </a:rPr>
              <a:t>Jan 2012 - June 2019</a:t>
            </a:r>
            <a:endParaRPr sz="1600" i="1" dirty="0">
              <a:solidFill>
                <a:schemeClr val="tx1">
                  <a:lumMod val="75000"/>
                  <a:lumOff val="25000"/>
                </a:schemeClr>
              </a:solidFill>
              <a:latin typeface="Garamond" panose="02020404030301010803" pitchFamily="18" charset="0"/>
              <a:ea typeface="Century Gothic"/>
              <a:cs typeface="Century Gothic"/>
              <a:sym typeface="Century Gothic"/>
            </a:endParaRPr>
          </a:p>
        </p:txBody>
      </p:sp>
      <p:pic>
        <p:nvPicPr>
          <p:cNvPr id="68" name="Google Shape;68;p2"/>
          <p:cNvPicPr preferRelativeResize="0"/>
          <p:nvPr/>
        </p:nvPicPr>
        <p:blipFill rotWithShape="1">
          <a:blip r:embed="rId9">
            <a:alphaModFix/>
          </a:blip>
          <a:srcRect/>
          <a:stretch/>
        </p:blipFill>
        <p:spPr>
          <a:xfrm>
            <a:off x="4211686" y="13714986"/>
            <a:ext cx="2012100" cy="1503963"/>
          </a:xfrm>
          <a:prstGeom prst="rect">
            <a:avLst/>
          </a:prstGeom>
          <a:noFill/>
          <a:ln>
            <a:noFill/>
          </a:ln>
        </p:spPr>
      </p:pic>
      <p:sp>
        <p:nvSpPr>
          <p:cNvPr id="69" name="Google Shape;69;p2"/>
          <p:cNvSpPr txBox="1"/>
          <p:nvPr/>
        </p:nvSpPr>
        <p:spPr>
          <a:xfrm>
            <a:off x="3775650" y="15275525"/>
            <a:ext cx="2834700" cy="424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500" b="1" i="0" u="none" strike="noStrike" cap="none" dirty="0">
                <a:solidFill>
                  <a:schemeClr val="tx1">
                    <a:lumMod val="75000"/>
                    <a:lumOff val="25000"/>
                  </a:schemeClr>
                </a:solidFill>
                <a:latin typeface="Garamond" panose="02020404030301010803" pitchFamily="18" charset="0"/>
                <a:ea typeface="Century Gothic"/>
                <a:cs typeface="Century Gothic"/>
                <a:sym typeface="Century Gothic"/>
              </a:rPr>
              <a:t>Sentinel-2</a:t>
            </a:r>
            <a:r>
              <a:rPr lang="en-US" sz="2500" i="0" u="none" strike="noStrike" cap="none" dirty="0">
                <a:solidFill>
                  <a:schemeClr val="tx1">
                    <a:lumMod val="75000"/>
                    <a:lumOff val="25000"/>
                  </a:schemeClr>
                </a:solidFill>
                <a:latin typeface="Garamond" panose="02020404030301010803" pitchFamily="18" charset="0"/>
                <a:ea typeface="Century Gothic"/>
                <a:cs typeface="Century Gothic"/>
                <a:sym typeface="Century Gothic"/>
              </a:rPr>
              <a:t> MSI</a:t>
            </a:r>
            <a:endParaRPr sz="2500" i="0" u="none" strike="noStrike" cap="none" dirty="0">
              <a:solidFill>
                <a:schemeClr val="tx1">
                  <a:lumMod val="75000"/>
                  <a:lumOff val="25000"/>
                </a:schemeClr>
              </a:solidFill>
              <a:latin typeface="Garamond" panose="02020404030301010803" pitchFamily="18" charset="0"/>
              <a:ea typeface="Century Gothic"/>
              <a:cs typeface="Century Gothic"/>
              <a:sym typeface="Century Gothic"/>
            </a:endParaRPr>
          </a:p>
          <a:p>
            <a:pPr marL="0" marR="0" lvl="0" indent="0" algn="ctr" rtl="0">
              <a:lnSpc>
                <a:spcPct val="100000"/>
              </a:lnSpc>
              <a:spcBef>
                <a:spcPts val="0"/>
              </a:spcBef>
              <a:spcAft>
                <a:spcPts val="0"/>
              </a:spcAft>
              <a:buClr>
                <a:srgbClr val="3F3F3F"/>
              </a:buClr>
              <a:buSzPts val="2700"/>
              <a:buFont typeface="Arial"/>
              <a:buNone/>
            </a:pPr>
            <a:r>
              <a:rPr lang="en-US" sz="1600" i="1" dirty="0">
                <a:solidFill>
                  <a:schemeClr val="tx1">
                    <a:lumMod val="75000"/>
                    <a:lumOff val="25000"/>
                  </a:schemeClr>
                </a:solidFill>
                <a:latin typeface="Garamond" panose="02020404030301010803" pitchFamily="18" charset="0"/>
                <a:ea typeface="Century Gothic"/>
                <a:cs typeface="Century Gothic"/>
                <a:sym typeface="Century Gothic"/>
              </a:rPr>
              <a:t>2016, Dec 2018 - June 2019</a:t>
            </a:r>
            <a:endParaRPr sz="1600" i="1" dirty="0">
              <a:solidFill>
                <a:schemeClr val="tx1">
                  <a:lumMod val="75000"/>
                  <a:lumOff val="25000"/>
                </a:schemeClr>
              </a:solidFill>
              <a:latin typeface="Garamond" panose="02020404030301010803" pitchFamily="18" charset="0"/>
              <a:ea typeface="Century Gothic"/>
              <a:cs typeface="Century Gothic"/>
              <a:sym typeface="Century Gothic"/>
            </a:endParaRPr>
          </a:p>
        </p:txBody>
      </p:sp>
      <p:grpSp>
        <p:nvGrpSpPr>
          <p:cNvPr id="70" name="Google Shape;70;p2"/>
          <p:cNvGrpSpPr/>
          <p:nvPr/>
        </p:nvGrpSpPr>
        <p:grpSpPr>
          <a:xfrm>
            <a:off x="19422148" y="11322832"/>
            <a:ext cx="4977001" cy="420000"/>
            <a:chOff x="7449000" y="5915268"/>
            <a:chExt cx="3650166" cy="420000"/>
          </a:xfrm>
        </p:grpSpPr>
        <p:sp>
          <p:nvSpPr>
            <p:cNvPr id="71" name="Google Shape;71;p2"/>
            <p:cNvSpPr/>
            <p:nvPr/>
          </p:nvSpPr>
          <p:spPr>
            <a:xfrm>
              <a:off x="7449000" y="6057887"/>
              <a:ext cx="270000" cy="168000"/>
            </a:xfrm>
            <a:prstGeom prst="rect">
              <a:avLst/>
            </a:prstGeom>
            <a:solidFill>
              <a:srgbClr val="BEE8FF"/>
            </a:solidFill>
            <a:ln w="9525" cap="flat" cmpd="sng">
              <a:solidFill>
                <a:srgbClr val="379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600" b="0" i="0" u="none" strike="noStrike" cap="none">
                <a:solidFill>
                  <a:srgbClr val="3F3F3F"/>
                </a:solidFill>
                <a:latin typeface="Arial"/>
                <a:ea typeface="Arial"/>
                <a:cs typeface="Arial"/>
                <a:sym typeface="Arial"/>
              </a:endParaRPr>
            </a:p>
          </p:txBody>
        </p:sp>
        <p:sp>
          <p:nvSpPr>
            <p:cNvPr id="72" name="Google Shape;72;p2"/>
            <p:cNvSpPr txBox="1"/>
            <p:nvPr/>
          </p:nvSpPr>
          <p:spPr>
            <a:xfrm>
              <a:off x="7737066" y="5915268"/>
              <a:ext cx="3362100" cy="42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a:solidFill>
                    <a:srgbClr val="3F3F3F"/>
                  </a:solidFill>
                  <a:latin typeface="Century Gothic"/>
                  <a:ea typeface="Century Gothic"/>
                  <a:cs typeface="Century Gothic"/>
                  <a:sym typeface="Century Gothic"/>
                </a:rPr>
                <a:t>Belize Barrier Reef Reserve System</a:t>
              </a:r>
              <a:endParaRPr sz="1600" b="0" i="0" u="none" strike="noStrike" cap="none">
                <a:solidFill>
                  <a:srgbClr val="3F3F3F"/>
                </a:solidFill>
                <a:latin typeface="Century Gothic"/>
                <a:ea typeface="Century Gothic"/>
                <a:cs typeface="Century Gothic"/>
                <a:sym typeface="Century Gothic"/>
              </a:endParaRPr>
            </a:p>
          </p:txBody>
        </p:sp>
      </p:grpSp>
      <p:grpSp>
        <p:nvGrpSpPr>
          <p:cNvPr id="73" name="Google Shape;73;p2"/>
          <p:cNvGrpSpPr/>
          <p:nvPr/>
        </p:nvGrpSpPr>
        <p:grpSpPr>
          <a:xfrm>
            <a:off x="22510178" y="10858980"/>
            <a:ext cx="2298031" cy="368946"/>
            <a:chOff x="10652450" y="5966738"/>
            <a:chExt cx="2479800" cy="398129"/>
          </a:xfrm>
        </p:grpSpPr>
        <p:sp>
          <p:nvSpPr>
            <p:cNvPr id="74" name="Google Shape;74;p2"/>
            <p:cNvSpPr/>
            <p:nvPr/>
          </p:nvSpPr>
          <p:spPr>
            <a:xfrm>
              <a:off x="10652450" y="6062167"/>
              <a:ext cx="2479800" cy="302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a:solidFill>
                    <a:srgbClr val="3F3F3F"/>
                  </a:solidFill>
                  <a:latin typeface="Century Gothic"/>
                  <a:ea typeface="Century Gothic"/>
                  <a:cs typeface="Century Gothic"/>
                  <a:sym typeface="Century Gothic"/>
                </a:rPr>
                <a:t>0     15    30 km</a:t>
              </a:r>
              <a:endParaRPr sz="1600" b="0" i="0" u="none" strike="noStrike" cap="none">
                <a:solidFill>
                  <a:srgbClr val="3F3F3F"/>
                </a:solidFill>
                <a:latin typeface="Century Gothic"/>
                <a:ea typeface="Century Gothic"/>
                <a:cs typeface="Century Gothic"/>
                <a:sym typeface="Century Gothic"/>
              </a:endParaRPr>
            </a:p>
          </p:txBody>
        </p:sp>
        <p:cxnSp>
          <p:nvCxnSpPr>
            <p:cNvPr id="75" name="Google Shape;75;p2"/>
            <p:cNvCxnSpPr/>
            <p:nvPr/>
          </p:nvCxnSpPr>
          <p:spPr>
            <a:xfrm>
              <a:off x="10783850" y="5966738"/>
              <a:ext cx="986700" cy="1800"/>
            </a:xfrm>
            <a:prstGeom prst="straightConnector1">
              <a:avLst/>
            </a:prstGeom>
            <a:noFill/>
            <a:ln w="9525" cap="flat" cmpd="sng">
              <a:solidFill>
                <a:srgbClr val="44546A"/>
              </a:solidFill>
              <a:prstDash val="solid"/>
              <a:round/>
              <a:headEnd type="none" w="sm" len="sm"/>
              <a:tailEnd type="none" w="sm" len="sm"/>
            </a:ln>
          </p:spPr>
        </p:cxnSp>
        <p:cxnSp>
          <p:nvCxnSpPr>
            <p:cNvPr id="76" name="Google Shape;76;p2"/>
            <p:cNvCxnSpPr/>
            <p:nvPr/>
          </p:nvCxnSpPr>
          <p:spPr>
            <a:xfrm rot="10800000" flipH="1">
              <a:off x="10787824" y="5972089"/>
              <a:ext cx="1200" cy="127200"/>
            </a:xfrm>
            <a:prstGeom prst="straightConnector1">
              <a:avLst/>
            </a:prstGeom>
            <a:noFill/>
            <a:ln w="9525" cap="flat" cmpd="sng">
              <a:solidFill>
                <a:srgbClr val="44546A"/>
              </a:solidFill>
              <a:prstDash val="solid"/>
              <a:round/>
              <a:headEnd type="none" w="sm" len="sm"/>
              <a:tailEnd type="none" w="sm" len="sm"/>
            </a:ln>
          </p:spPr>
        </p:cxnSp>
        <p:cxnSp>
          <p:nvCxnSpPr>
            <p:cNvPr id="77" name="Google Shape;77;p2"/>
            <p:cNvCxnSpPr/>
            <p:nvPr/>
          </p:nvCxnSpPr>
          <p:spPr>
            <a:xfrm rot="10800000" flipH="1">
              <a:off x="11766576" y="5972089"/>
              <a:ext cx="1200" cy="127200"/>
            </a:xfrm>
            <a:prstGeom prst="straightConnector1">
              <a:avLst/>
            </a:prstGeom>
            <a:noFill/>
            <a:ln w="9525" cap="flat" cmpd="sng">
              <a:solidFill>
                <a:srgbClr val="44546A"/>
              </a:solidFill>
              <a:prstDash val="solid"/>
              <a:round/>
              <a:headEnd type="none" w="sm" len="sm"/>
              <a:tailEnd type="none" w="sm" len="sm"/>
            </a:ln>
          </p:spPr>
        </p:cxnSp>
        <p:cxnSp>
          <p:nvCxnSpPr>
            <p:cNvPr id="78" name="Google Shape;78;p2"/>
            <p:cNvCxnSpPr/>
            <p:nvPr/>
          </p:nvCxnSpPr>
          <p:spPr>
            <a:xfrm rot="10800000" flipH="1">
              <a:off x="11277200" y="5972089"/>
              <a:ext cx="1200" cy="127200"/>
            </a:xfrm>
            <a:prstGeom prst="straightConnector1">
              <a:avLst/>
            </a:prstGeom>
            <a:noFill/>
            <a:ln w="9525" cap="flat" cmpd="sng">
              <a:solidFill>
                <a:srgbClr val="44546A"/>
              </a:solidFill>
              <a:prstDash val="solid"/>
              <a:round/>
              <a:headEnd type="none" w="sm" len="sm"/>
              <a:tailEnd type="none" w="sm" len="sm"/>
            </a:ln>
          </p:spPr>
        </p:cxnSp>
      </p:grpSp>
      <p:grpSp>
        <p:nvGrpSpPr>
          <p:cNvPr id="79" name="Google Shape;79;p2"/>
          <p:cNvGrpSpPr/>
          <p:nvPr/>
        </p:nvGrpSpPr>
        <p:grpSpPr>
          <a:xfrm>
            <a:off x="22104287" y="10629018"/>
            <a:ext cx="474841" cy="556782"/>
            <a:chOff x="20351175" y="11912327"/>
            <a:chExt cx="512400" cy="600823"/>
          </a:xfrm>
        </p:grpSpPr>
        <p:sp>
          <p:nvSpPr>
            <p:cNvPr id="80" name="Google Shape;80;p2"/>
            <p:cNvSpPr/>
            <p:nvPr/>
          </p:nvSpPr>
          <p:spPr>
            <a:xfrm>
              <a:off x="20521650" y="12256950"/>
              <a:ext cx="171300" cy="256200"/>
            </a:xfrm>
            <a:prstGeom prst="triangle">
              <a:avLst>
                <a:gd name="adj" fmla="val 50000"/>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2"/>
            <p:cNvSpPr txBox="1"/>
            <p:nvPr/>
          </p:nvSpPr>
          <p:spPr>
            <a:xfrm>
              <a:off x="20351175" y="11912327"/>
              <a:ext cx="512400" cy="256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600" b="0" i="0" u="none" strike="noStrike" cap="none">
                  <a:solidFill>
                    <a:srgbClr val="3F3F3F"/>
                  </a:solidFill>
                  <a:latin typeface="Century Gothic"/>
                  <a:ea typeface="Century Gothic"/>
                  <a:cs typeface="Century Gothic"/>
                  <a:sym typeface="Century Gothic"/>
                </a:rPr>
                <a:t>N</a:t>
              </a:r>
              <a:endParaRPr sz="1600" b="0" i="0" u="none" strike="noStrike" cap="none">
                <a:solidFill>
                  <a:srgbClr val="3F3F3F"/>
                </a:solidFill>
                <a:latin typeface="Century Gothic"/>
                <a:ea typeface="Century Gothic"/>
                <a:cs typeface="Century Gothic"/>
                <a:sym typeface="Century Gothic"/>
              </a:endParaRPr>
            </a:p>
          </p:txBody>
        </p:sp>
      </p:grpSp>
      <p:sp>
        <p:nvSpPr>
          <p:cNvPr id="82" name="Google Shape;82;p2"/>
          <p:cNvSpPr txBox="1"/>
          <p:nvPr/>
        </p:nvSpPr>
        <p:spPr>
          <a:xfrm>
            <a:off x="19426058" y="7870319"/>
            <a:ext cx="1231500" cy="420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000" b="0" i="0" u="none" strike="noStrike" cap="none">
                <a:solidFill>
                  <a:srgbClr val="3F3F3F"/>
                </a:solidFill>
                <a:latin typeface="Century Gothic"/>
                <a:ea typeface="Century Gothic"/>
                <a:cs typeface="Century Gothic"/>
                <a:sym typeface="Century Gothic"/>
              </a:rPr>
              <a:t>Belize</a:t>
            </a:r>
            <a:endParaRPr sz="2000" b="0" i="0" u="none" strike="noStrike" cap="none">
              <a:solidFill>
                <a:srgbClr val="3F3F3F"/>
              </a:solidFill>
              <a:latin typeface="Century Gothic"/>
              <a:ea typeface="Century Gothic"/>
              <a:cs typeface="Century Gothic"/>
              <a:sym typeface="Century Gothic"/>
            </a:endParaRPr>
          </a:p>
        </p:txBody>
      </p:sp>
      <p:sp>
        <p:nvSpPr>
          <p:cNvPr id="83" name="Google Shape;83;p2"/>
          <p:cNvSpPr txBox="1"/>
          <p:nvPr/>
        </p:nvSpPr>
        <p:spPr>
          <a:xfrm>
            <a:off x="22183625" y="6724300"/>
            <a:ext cx="1572600" cy="420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000" b="0" i="0" u="none" strike="noStrike" cap="none">
                <a:solidFill>
                  <a:srgbClr val="3F3F3F"/>
                </a:solidFill>
                <a:latin typeface="Century Gothic"/>
                <a:ea typeface="Century Gothic"/>
                <a:cs typeface="Century Gothic"/>
                <a:sym typeface="Century Gothic"/>
              </a:rPr>
              <a:t>Caribbean Sea</a:t>
            </a:r>
            <a:endParaRPr sz="2000" b="0" i="0" u="none" strike="noStrike" cap="none">
              <a:solidFill>
                <a:srgbClr val="3F3F3F"/>
              </a:solidFill>
              <a:latin typeface="Century Gothic"/>
              <a:ea typeface="Century Gothic"/>
              <a:cs typeface="Century Gothic"/>
              <a:sym typeface="Century Gothic"/>
            </a:endParaRPr>
          </a:p>
        </p:txBody>
      </p:sp>
      <p:pic>
        <p:nvPicPr>
          <p:cNvPr id="84" name="Google Shape;84;p2"/>
          <p:cNvPicPr preferRelativeResize="0"/>
          <p:nvPr/>
        </p:nvPicPr>
        <p:blipFill rotWithShape="1">
          <a:blip r:embed="rId10">
            <a:alphaModFix/>
          </a:blip>
          <a:srcRect/>
          <a:stretch/>
        </p:blipFill>
        <p:spPr>
          <a:xfrm>
            <a:off x="1184288" y="13718838"/>
            <a:ext cx="2012100" cy="1644511"/>
          </a:xfrm>
          <a:prstGeom prst="rect">
            <a:avLst/>
          </a:prstGeom>
          <a:noFill/>
          <a:ln>
            <a:noFill/>
          </a:ln>
          <a:effectLst>
            <a:outerShdw blurRad="57150" dist="19050" dir="5400000" algn="bl" rotWithShape="0">
              <a:srgbClr val="000000">
                <a:alpha val="49019"/>
              </a:srgbClr>
            </a:outerShdw>
          </a:effectLst>
        </p:spPr>
      </p:pic>
      <p:sp>
        <p:nvSpPr>
          <p:cNvPr id="85" name="Google Shape;85;p2"/>
          <p:cNvSpPr txBox="1"/>
          <p:nvPr/>
        </p:nvSpPr>
        <p:spPr>
          <a:xfrm>
            <a:off x="914400" y="15275532"/>
            <a:ext cx="2559000" cy="1232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500" b="1" i="0" u="none" strike="noStrike" cap="none" dirty="0">
                <a:solidFill>
                  <a:schemeClr val="tx1">
                    <a:lumMod val="75000"/>
                    <a:lumOff val="25000"/>
                  </a:schemeClr>
                </a:solidFill>
                <a:latin typeface="Garamond" panose="02020404030301010803" pitchFamily="18" charset="0"/>
                <a:ea typeface="Century Gothic"/>
                <a:cs typeface="Century Gothic"/>
                <a:sym typeface="Century Gothic"/>
              </a:rPr>
              <a:t>Landsat 8 </a:t>
            </a:r>
            <a:r>
              <a:rPr lang="en-US" sz="2500" i="0" u="none" strike="noStrike" cap="none" dirty="0">
                <a:solidFill>
                  <a:schemeClr val="tx1">
                    <a:lumMod val="75000"/>
                    <a:lumOff val="25000"/>
                  </a:schemeClr>
                </a:solidFill>
                <a:latin typeface="Garamond" panose="02020404030301010803" pitchFamily="18" charset="0"/>
                <a:ea typeface="Century Gothic"/>
                <a:cs typeface="Century Gothic"/>
                <a:sym typeface="Century Gothic"/>
              </a:rPr>
              <a:t>OLI</a:t>
            </a:r>
            <a:endParaRPr sz="2500" i="0" u="none" strike="noStrike" cap="none" dirty="0">
              <a:solidFill>
                <a:schemeClr val="tx1">
                  <a:lumMod val="75000"/>
                  <a:lumOff val="25000"/>
                </a:schemeClr>
              </a:solidFill>
              <a:latin typeface="Garamond" panose="02020404030301010803" pitchFamily="18" charset="0"/>
              <a:ea typeface="Century Gothic"/>
              <a:cs typeface="Century Gothic"/>
              <a:sym typeface="Century Gothic"/>
            </a:endParaRPr>
          </a:p>
          <a:p>
            <a:pPr marL="0" marR="0" lvl="0" indent="0" algn="ctr" rtl="0">
              <a:lnSpc>
                <a:spcPct val="100000"/>
              </a:lnSpc>
              <a:spcBef>
                <a:spcPts val="0"/>
              </a:spcBef>
              <a:spcAft>
                <a:spcPts val="0"/>
              </a:spcAft>
              <a:buClr>
                <a:srgbClr val="3F3F3F"/>
              </a:buClr>
              <a:buSzPts val="2700"/>
              <a:buFont typeface="Arial"/>
              <a:buNone/>
            </a:pPr>
            <a:r>
              <a:rPr lang="en-US" sz="1600" i="1" dirty="0" smtClean="0">
                <a:solidFill>
                  <a:schemeClr val="tx1">
                    <a:lumMod val="75000"/>
                    <a:lumOff val="25000"/>
                  </a:schemeClr>
                </a:solidFill>
                <a:latin typeface="Garamond" panose="02020404030301010803" pitchFamily="18" charset="0"/>
                <a:ea typeface="Century Gothic"/>
                <a:cs typeface="Century Gothic"/>
                <a:sym typeface="Century Gothic"/>
              </a:rPr>
              <a:t>Sept </a:t>
            </a:r>
            <a:r>
              <a:rPr lang="en-US" sz="1600" i="1" dirty="0">
                <a:solidFill>
                  <a:schemeClr val="tx1">
                    <a:lumMod val="75000"/>
                    <a:lumOff val="25000"/>
                  </a:schemeClr>
                </a:solidFill>
                <a:latin typeface="Garamond" panose="02020404030301010803" pitchFamily="18" charset="0"/>
                <a:ea typeface="Century Gothic"/>
                <a:cs typeface="Century Gothic"/>
                <a:sym typeface="Century Gothic"/>
              </a:rPr>
              <a:t>2013 - June 2019</a:t>
            </a:r>
            <a:endParaRPr sz="1600" i="1" dirty="0">
              <a:solidFill>
                <a:schemeClr val="tx1">
                  <a:lumMod val="75000"/>
                  <a:lumOff val="25000"/>
                </a:schemeClr>
              </a:solidFill>
              <a:latin typeface="Garamond" panose="02020404030301010803" pitchFamily="18" charset="0"/>
              <a:ea typeface="Century Gothic"/>
              <a:cs typeface="Century Gothic"/>
              <a:sym typeface="Century Gothic"/>
            </a:endParaRPr>
          </a:p>
        </p:txBody>
      </p:sp>
      <p:sp>
        <p:nvSpPr>
          <p:cNvPr id="86" name="Google Shape;86;p2"/>
          <p:cNvSpPr txBox="1"/>
          <p:nvPr/>
        </p:nvSpPr>
        <p:spPr>
          <a:xfrm>
            <a:off x="948751" y="16217176"/>
            <a:ext cx="2231100" cy="556800"/>
          </a:xfrm>
          <a:prstGeom prst="rect">
            <a:avLst/>
          </a:prstGeom>
          <a:solidFill>
            <a:srgbClr val="CF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tx1">
                    <a:lumMod val="75000"/>
                    <a:lumOff val="25000"/>
                  </a:schemeClr>
                </a:solidFill>
                <a:latin typeface="Century Gothic"/>
                <a:ea typeface="Century Gothic"/>
                <a:cs typeface="Century Gothic"/>
                <a:sym typeface="Century Gothic"/>
              </a:rPr>
              <a:t>TURBIDITY</a:t>
            </a:r>
            <a:endParaRPr sz="18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87" name="Google Shape;87;p2"/>
          <p:cNvSpPr txBox="1"/>
          <p:nvPr/>
        </p:nvSpPr>
        <p:spPr>
          <a:xfrm>
            <a:off x="3960112" y="16803051"/>
            <a:ext cx="2232600" cy="557700"/>
          </a:xfrm>
          <a:prstGeom prst="rect">
            <a:avLst/>
          </a:prstGeom>
          <a:solidFill>
            <a:srgbClr val="93C4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tx1">
                    <a:lumMod val="75000"/>
                    <a:lumOff val="25000"/>
                  </a:schemeClr>
                </a:solidFill>
                <a:latin typeface="Century Gothic"/>
                <a:ea typeface="Century Gothic"/>
                <a:cs typeface="Century Gothic"/>
                <a:sym typeface="Century Gothic"/>
              </a:rPr>
              <a:t>CHLOROPHYLL-A</a:t>
            </a:r>
            <a:endParaRPr sz="18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88" name="Google Shape;88;p2"/>
          <p:cNvSpPr txBox="1"/>
          <p:nvPr/>
        </p:nvSpPr>
        <p:spPr>
          <a:xfrm>
            <a:off x="8468475" y="16214926"/>
            <a:ext cx="2223900" cy="557700"/>
          </a:xfrm>
          <a:prstGeom prst="rect">
            <a:avLst/>
          </a:prstGeom>
          <a:solidFill>
            <a:srgbClr val="B4A7D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tx1">
                    <a:lumMod val="75000"/>
                    <a:lumOff val="25000"/>
                  </a:schemeClr>
                </a:solidFill>
                <a:latin typeface="Century Gothic"/>
                <a:ea typeface="Century Gothic"/>
                <a:cs typeface="Century Gothic"/>
                <a:sym typeface="Century Gothic"/>
              </a:rPr>
              <a:t>SEA SURFACE TEMPERATURE</a:t>
            </a:r>
            <a:endParaRPr sz="1800" b="0" i="0" u="none" strike="noStrike" cap="none">
              <a:solidFill>
                <a:schemeClr val="tx1">
                  <a:lumMod val="75000"/>
                  <a:lumOff val="25000"/>
                </a:schemeClr>
              </a:solidFill>
              <a:latin typeface="Century Gothic"/>
              <a:ea typeface="Century Gothic"/>
              <a:cs typeface="Century Gothic"/>
              <a:sym typeface="Century Gothic"/>
            </a:endParaRPr>
          </a:p>
        </p:txBody>
      </p:sp>
      <p:grpSp>
        <p:nvGrpSpPr>
          <p:cNvPr id="89" name="Google Shape;89;p2"/>
          <p:cNvGrpSpPr/>
          <p:nvPr/>
        </p:nvGrpSpPr>
        <p:grpSpPr>
          <a:xfrm>
            <a:off x="1072430" y="17978767"/>
            <a:ext cx="3127967" cy="2862494"/>
            <a:chOff x="7316741" y="15382135"/>
            <a:chExt cx="3336142" cy="2905200"/>
          </a:xfrm>
        </p:grpSpPr>
        <p:sp>
          <p:nvSpPr>
            <p:cNvPr id="90" name="Google Shape;90;p2"/>
            <p:cNvSpPr txBox="1"/>
            <p:nvPr/>
          </p:nvSpPr>
          <p:spPr>
            <a:xfrm>
              <a:off x="7316741" y="15382135"/>
              <a:ext cx="3319500" cy="2905200"/>
            </a:xfrm>
            <a:prstGeom prst="rect">
              <a:avLst/>
            </a:prstGeom>
            <a:solidFill>
              <a:srgbClr val="CFE2F3"/>
            </a:solidFill>
            <a:ln w="76200" cap="flat" cmpd="sng">
              <a:solidFill>
                <a:srgbClr val="9FC5E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tx1">
                      <a:lumMod val="75000"/>
                      <a:lumOff val="25000"/>
                    </a:schemeClr>
                  </a:solidFill>
                  <a:latin typeface="Century Gothic"/>
                  <a:ea typeface="Century Gothic"/>
                  <a:cs typeface="Century Gothic"/>
                  <a:sym typeface="Century Gothic"/>
                </a:rPr>
                <a:t>Nechad et al. (2009)</a:t>
              </a:r>
              <a:endParaRPr sz="1800" b="1" i="0" u="none" strike="noStrike" cap="none">
                <a:solidFill>
                  <a:schemeClr val="tx1">
                    <a:lumMod val="75000"/>
                    <a:lumOff val="25000"/>
                  </a:schemeClr>
                </a:solidFill>
                <a:latin typeface="Century Gothic"/>
                <a:ea typeface="Century Gothic"/>
                <a:cs typeface="Century Gothic"/>
                <a:sym typeface="Century Gothic"/>
              </a:endParaRPr>
            </a:p>
          </p:txBody>
        </p:sp>
        <p:grpSp>
          <p:nvGrpSpPr>
            <p:cNvPr id="91" name="Google Shape;91;p2"/>
            <p:cNvGrpSpPr/>
            <p:nvPr/>
          </p:nvGrpSpPr>
          <p:grpSpPr>
            <a:xfrm>
              <a:off x="7333352" y="15632114"/>
              <a:ext cx="3319531" cy="2531261"/>
              <a:chOff x="2704626" y="2463800"/>
              <a:chExt cx="3800700" cy="2435310"/>
            </a:xfrm>
          </p:grpSpPr>
          <p:grpSp>
            <p:nvGrpSpPr>
              <p:cNvPr id="92" name="Google Shape;92;p2"/>
              <p:cNvGrpSpPr/>
              <p:nvPr/>
            </p:nvGrpSpPr>
            <p:grpSpPr>
              <a:xfrm>
                <a:off x="2704628" y="2463800"/>
                <a:ext cx="3138239" cy="1232762"/>
                <a:chOff x="1132529" y="760375"/>
                <a:chExt cx="3138239" cy="1232762"/>
              </a:xfrm>
            </p:grpSpPr>
            <p:sp>
              <p:nvSpPr>
                <p:cNvPr id="93" name="Google Shape;93;p2"/>
                <p:cNvSpPr txBox="1"/>
                <p:nvPr/>
              </p:nvSpPr>
              <p:spPr>
                <a:xfrm>
                  <a:off x="1980796" y="760375"/>
                  <a:ext cx="2102700" cy="7395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000000"/>
                    </a:buClr>
                    <a:buSzPts val="1100"/>
                    <a:buFont typeface="Arial"/>
                    <a:buNone/>
                  </a:pPr>
                  <a:r>
                    <a:rPr lang="en-US" sz="1800" b="0" i="0" u="none" strike="noStrike" cap="none">
                      <a:solidFill>
                        <a:schemeClr val="tx1">
                          <a:lumMod val="75000"/>
                          <a:lumOff val="25000"/>
                        </a:schemeClr>
                      </a:solidFill>
                      <a:latin typeface="Century Gothic"/>
                      <a:ea typeface="Century Gothic"/>
                      <a:cs typeface="Century Gothic"/>
                      <a:sym typeface="Century Gothic"/>
                    </a:rPr>
                    <a:t>(A</a:t>
                  </a:r>
                  <a:r>
                    <a:rPr lang="en-US" sz="1800" b="0" i="0" u="none" strike="noStrike" cap="none" baseline="-25000">
                      <a:solidFill>
                        <a:schemeClr val="tx1">
                          <a:lumMod val="75000"/>
                          <a:lumOff val="25000"/>
                        </a:schemeClr>
                      </a:solidFill>
                      <a:latin typeface="Century Gothic"/>
                      <a:ea typeface="Century Gothic"/>
                      <a:cs typeface="Century Gothic"/>
                      <a:sym typeface="Century Gothic"/>
                    </a:rPr>
                    <a:t>T </a:t>
                  </a:r>
                  <a:r>
                    <a:rPr lang="en-US" sz="1800" b="0" i="0" u="none" strike="noStrike" cap="none">
                      <a:solidFill>
                        <a:schemeClr val="tx1">
                          <a:lumMod val="75000"/>
                          <a:lumOff val="25000"/>
                        </a:schemeClr>
                      </a:solidFill>
                      <a:latin typeface="Century Gothic"/>
                      <a:ea typeface="Century Gothic"/>
                      <a:cs typeface="Century Gothic"/>
                      <a:sym typeface="Century Gothic"/>
                    </a:rPr>
                    <a:t>)(P</a:t>
                  </a:r>
                  <a:r>
                    <a:rPr lang="en-US" sz="1800" b="0" i="0" u="none" strike="noStrike" cap="none" baseline="-25000">
                      <a:solidFill>
                        <a:schemeClr val="tx1">
                          <a:lumMod val="75000"/>
                          <a:lumOff val="25000"/>
                        </a:schemeClr>
                      </a:solidFill>
                      <a:latin typeface="Century Gothic"/>
                      <a:ea typeface="Century Gothic"/>
                      <a:cs typeface="Century Gothic"/>
                      <a:sym typeface="Century Gothic"/>
                    </a:rPr>
                    <a:t>W</a:t>
                  </a:r>
                  <a:r>
                    <a:rPr lang="en-US" sz="1800" b="0" i="0" u="none" strike="noStrike" cap="none">
                      <a:solidFill>
                        <a:schemeClr val="tx1">
                          <a:lumMod val="75000"/>
                          <a:lumOff val="25000"/>
                        </a:schemeClr>
                      </a:solidFill>
                      <a:latin typeface="Century Gothic"/>
                      <a:ea typeface="Century Gothic"/>
                      <a:cs typeface="Century Gothic"/>
                      <a:sym typeface="Century Gothic"/>
                    </a:rPr>
                    <a:t>)</a:t>
                  </a:r>
                  <a:endParaRPr sz="18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94" name="Google Shape;94;p2"/>
                <p:cNvSpPr txBox="1"/>
                <p:nvPr/>
              </p:nvSpPr>
              <p:spPr>
                <a:xfrm>
                  <a:off x="1791568" y="1253637"/>
                  <a:ext cx="2479200" cy="7395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000000"/>
                    </a:buClr>
                    <a:buSzPts val="2300"/>
                    <a:buFont typeface="Arial"/>
                    <a:buNone/>
                  </a:pPr>
                  <a:r>
                    <a:rPr lang="en-US" sz="1800" b="0" i="0" u="none" strike="noStrike" cap="none">
                      <a:solidFill>
                        <a:schemeClr val="tx1">
                          <a:lumMod val="75000"/>
                          <a:lumOff val="25000"/>
                        </a:schemeClr>
                      </a:solidFill>
                      <a:latin typeface="Century Gothic"/>
                      <a:ea typeface="Century Gothic"/>
                      <a:cs typeface="Century Gothic"/>
                      <a:sym typeface="Century Gothic"/>
                    </a:rPr>
                    <a:t>1 - (P</a:t>
                  </a:r>
                  <a:r>
                    <a:rPr lang="en-US" sz="1800" b="0" i="0" u="none" strike="noStrike" cap="none" baseline="-25000">
                      <a:solidFill>
                        <a:schemeClr val="tx1">
                          <a:lumMod val="75000"/>
                          <a:lumOff val="25000"/>
                        </a:schemeClr>
                      </a:solidFill>
                      <a:latin typeface="Century Gothic"/>
                      <a:ea typeface="Century Gothic"/>
                      <a:cs typeface="Century Gothic"/>
                      <a:sym typeface="Century Gothic"/>
                    </a:rPr>
                    <a:t>W </a:t>
                  </a:r>
                  <a:r>
                    <a:rPr lang="en-US" sz="1800" b="0" i="0" u="none" strike="noStrike" cap="none">
                      <a:solidFill>
                        <a:schemeClr val="tx1">
                          <a:lumMod val="75000"/>
                          <a:lumOff val="25000"/>
                        </a:schemeClr>
                      </a:solidFill>
                      <a:latin typeface="Century Gothic"/>
                      <a:ea typeface="Century Gothic"/>
                      <a:cs typeface="Century Gothic"/>
                      <a:sym typeface="Century Gothic"/>
                    </a:rPr>
                    <a:t>/ C)</a:t>
                  </a:r>
                  <a:endParaRPr sz="1800" b="0" i="0" u="none" strike="noStrike" cap="none">
                    <a:solidFill>
                      <a:schemeClr val="tx1">
                        <a:lumMod val="75000"/>
                        <a:lumOff val="25000"/>
                      </a:schemeClr>
                    </a:solidFill>
                    <a:latin typeface="Century Gothic"/>
                    <a:ea typeface="Century Gothic"/>
                    <a:cs typeface="Century Gothic"/>
                    <a:sym typeface="Century Gothic"/>
                  </a:endParaRPr>
                </a:p>
              </p:txBody>
            </p:sp>
            <p:cxnSp>
              <p:nvCxnSpPr>
                <p:cNvPr id="95" name="Google Shape;95;p2"/>
                <p:cNvCxnSpPr/>
                <p:nvPr/>
              </p:nvCxnSpPr>
              <p:spPr>
                <a:xfrm>
                  <a:off x="2234569" y="1336394"/>
                  <a:ext cx="1596600" cy="0"/>
                </a:xfrm>
                <a:prstGeom prst="straightConnector1">
                  <a:avLst/>
                </a:prstGeom>
                <a:noFill/>
                <a:ln w="28575" cap="flat" cmpd="sng">
                  <a:solidFill>
                    <a:srgbClr val="3F3F3F"/>
                  </a:solidFill>
                  <a:prstDash val="solid"/>
                  <a:round/>
                  <a:headEnd type="none" w="sm" len="sm"/>
                  <a:tailEnd type="none" w="sm" len="sm"/>
                </a:ln>
              </p:spPr>
            </p:cxnSp>
            <p:sp>
              <p:nvSpPr>
                <p:cNvPr id="96" name="Google Shape;96;p2"/>
                <p:cNvSpPr txBox="1"/>
                <p:nvPr/>
              </p:nvSpPr>
              <p:spPr>
                <a:xfrm>
                  <a:off x="1132529" y="1047560"/>
                  <a:ext cx="1581600" cy="7395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000000"/>
                    </a:buClr>
                    <a:buSzPts val="2300"/>
                    <a:buFont typeface="Arial"/>
                    <a:buNone/>
                  </a:pPr>
                  <a:r>
                    <a:rPr lang="en-US" sz="1800" b="0" i="0" u="none" strike="noStrike" cap="none">
                      <a:solidFill>
                        <a:schemeClr val="tx1">
                          <a:lumMod val="75000"/>
                          <a:lumOff val="25000"/>
                        </a:schemeClr>
                      </a:solidFill>
                      <a:latin typeface="Century Gothic"/>
                      <a:ea typeface="Century Gothic"/>
                      <a:cs typeface="Century Gothic"/>
                      <a:sym typeface="Century Gothic"/>
                    </a:rPr>
                    <a:t>T </a:t>
                  </a:r>
                  <a:r>
                    <a:rPr lang="en-US" sz="1800" b="0" i="1" u="none" strike="noStrike" cap="none">
                      <a:solidFill>
                        <a:schemeClr val="tx1">
                          <a:lumMod val="75000"/>
                          <a:lumOff val="25000"/>
                        </a:schemeClr>
                      </a:solidFill>
                      <a:latin typeface="Century Gothic"/>
                      <a:ea typeface="Century Gothic"/>
                      <a:cs typeface="Century Gothic"/>
                      <a:sym typeface="Century Gothic"/>
                    </a:rPr>
                    <a:t>=</a:t>
                  </a:r>
                  <a:endParaRPr sz="1800" b="0" i="1" u="none" strike="noStrike" cap="none">
                    <a:solidFill>
                      <a:schemeClr val="tx1">
                        <a:lumMod val="75000"/>
                        <a:lumOff val="25000"/>
                      </a:schemeClr>
                    </a:solidFill>
                    <a:latin typeface="Century Gothic"/>
                    <a:ea typeface="Century Gothic"/>
                    <a:cs typeface="Century Gothic"/>
                    <a:sym typeface="Century Gothic"/>
                  </a:endParaRPr>
                </a:p>
              </p:txBody>
            </p:sp>
          </p:grpSp>
          <p:sp>
            <p:nvSpPr>
              <p:cNvPr id="97" name="Google Shape;97;p2"/>
              <p:cNvSpPr txBox="1"/>
              <p:nvPr/>
            </p:nvSpPr>
            <p:spPr>
              <a:xfrm>
                <a:off x="2704626" y="3512810"/>
                <a:ext cx="3800700" cy="1386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chemeClr val="tx1">
                        <a:lumMod val="75000"/>
                        <a:lumOff val="25000"/>
                      </a:schemeClr>
                    </a:solidFill>
                    <a:latin typeface="Century Gothic"/>
                    <a:ea typeface="Century Gothic"/>
                    <a:cs typeface="Century Gothic"/>
                    <a:sym typeface="Century Gothic"/>
                  </a:rPr>
                  <a:t>T = turbidity</a:t>
                </a:r>
                <a:endParaRPr sz="16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500"/>
                  </a:spcBef>
                  <a:spcAft>
                    <a:spcPts val="0"/>
                  </a:spcAft>
                  <a:buClr>
                    <a:srgbClr val="000000"/>
                  </a:buClr>
                  <a:buSzPts val="1800"/>
                  <a:buFont typeface="Arial"/>
                  <a:buNone/>
                </a:pPr>
                <a:r>
                  <a:rPr lang="en-US" sz="1600" b="0" i="0" u="none" strike="noStrike" cap="none">
                    <a:solidFill>
                      <a:schemeClr val="tx1">
                        <a:lumMod val="75000"/>
                        <a:lumOff val="25000"/>
                      </a:schemeClr>
                    </a:solidFill>
                    <a:latin typeface="Century Gothic"/>
                    <a:ea typeface="Century Gothic"/>
                    <a:cs typeface="Century Gothic"/>
                    <a:sym typeface="Century Gothic"/>
                  </a:rPr>
                  <a:t>P</a:t>
                </a:r>
                <a:r>
                  <a:rPr lang="en-US" sz="1600" b="0" i="0" u="none" strike="noStrike" cap="none" baseline="-25000">
                    <a:solidFill>
                      <a:schemeClr val="tx1">
                        <a:lumMod val="75000"/>
                        <a:lumOff val="25000"/>
                      </a:schemeClr>
                    </a:solidFill>
                    <a:latin typeface="Century Gothic"/>
                    <a:ea typeface="Century Gothic"/>
                    <a:cs typeface="Century Gothic"/>
                    <a:sym typeface="Century Gothic"/>
                  </a:rPr>
                  <a:t>W</a:t>
                </a:r>
                <a:r>
                  <a:rPr lang="en-US" sz="1600" b="0" i="0" u="none" strike="noStrike" cap="none">
                    <a:solidFill>
                      <a:schemeClr val="tx1">
                        <a:lumMod val="75000"/>
                        <a:lumOff val="25000"/>
                      </a:schemeClr>
                    </a:solidFill>
                    <a:latin typeface="Century Gothic"/>
                    <a:ea typeface="Century Gothic"/>
                    <a:cs typeface="Century Gothic"/>
                    <a:sym typeface="Century Gothic"/>
                  </a:rPr>
                  <a:t> = water-leaving reflectance</a:t>
                </a:r>
                <a:endParaRPr sz="16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500"/>
                  </a:spcBef>
                  <a:spcAft>
                    <a:spcPts val="500"/>
                  </a:spcAft>
                  <a:buClr>
                    <a:srgbClr val="000000"/>
                  </a:buClr>
                  <a:buSzPts val="1800"/>
                  <a:buFont typeface="Arial"/>
                  <a:buNone/>
                </a:pPr>
                <a:r>
                  <a:rPr lang="en-US" sz="1600" b="0" i="0" u="none" strike="noStrike" cap="none">
                    <a:solidFill>
                      <a:schemeClr val="tx1">
                        <a:lumMod val="75000"/>
                        <a:lumOff val="25000"/>
                      </a:schemeClr>
                    </a:solidFill>
                    <a:latin typeface="Century Gothic"/>
                    <a:ea typeface="Century Gothic"/>
                    <a:cs typeface="Century Gothic"/>
                    <a:sym typeface="Century Gothic"/>
                  </a:rPr>
                  <a:t>A</a:t>
                </a:r>
                <a:r>
                  <a:rPr lang="en-US" sz="1600" b="0" i="0" u="none" strike="noStrike" cap="none" baseline="-25000">
                    <a:solidFill>
                      <a:schemeClr val="tx1">
                        <a:lumMod val="75000"/>
                        <a:lumOff val="25000"/>
                      </a:schemeClr>
                    </a:solidFill>
                    <a:latin typeface="Century Gothic"/>
                    <a:ea typeface="Century Gothic"/>
                    <a:cs typeface="Century Gothic"/>
                    <a:sym typeface="Century Gothic"/>
                  </a:rPr>
                  <a:t>T </a:t>
                </a:r>
                <a:r>
                  <a:rPr lang="en-US" sz="1600" b="0" i="0" u="none" strike="noStrike" cap="none">
                    <a:solidFill>
                      <a:schemeClr val="tx1">
                        <a:lumMod val="75000"/>
                        <a:lumOff val="25000"/>
                      </a:schemeClr>
                    </a:solidFill>
                    <a:latin typeface="Century Gothic"/>
                    <a:ea typeface="Century Gothic"/>
                    <a:cs typeface="Century Gothic"/>
                    <a:sym typeface="Century Gothic"/>
                  </a:rPr>
                  <a:t>, C = calibration parameters</a:t>
                </a:r>
                <a:endParaRPr sz="1600" b="0" i="0" u="none" strike="noStrike" cap="none">
                  <a:solidFill>
                    <a:schemeClr val="tx1">
                      <a:lumMod val="75000"/>
                      <a:lumOff val="25000"/>
                    </a:schemeClr>
                  </a:solidFill>
                  <a:latin typeface="Century Gothic"/>
                  <a:ea typeface="Century Gothic"/>
                  <a:cs typeface="Century Gothic"/>
                  <a:sym typeface="Century Gothic"/>
                </a:endParaRPr>
              </a:p>
            </p:txBody>
          </p:sp>
        </p:grpSp>
      </p:grpSp>
      <p:grpSp>
        <p:nvGrpSpPr>
          <p:cNvPr id="98" name="Google Shape;98;p2"/>
          <p:cNvGrpSpPr/>
          <p:nvPr/>
        </p:nvGrpSpPr>
        <p:grpSpPr>
          <a:xfrm>
            <a:off x="4359401" y="17978527"/>
            <a:ext cx="3739566" cy="2462776"/>
            <a:chOff x="6910059" y="18730797"/>
            <a:chExt cx="3739566" cy="3228600"/>
          </a:xfrm>
        </p:grpSpPr>
        <p:sp>
          <p:nvSpPr>
            <p:cNvPr id="99" name="Google Shape;99;p2"/>
            <p:cNvSpPr txBox="1"/>
            <p:nvPr/>
          </p:nvSpPr>
          <p:spPr>
            <a:xfrm>
              <a:off x="6935908" y="18730797"/>
              <a:ext cx="3657600" cy="3228600"/>
            </a:xfrm>
            <a:prstGeom prst="rect">
              <a:avLst/>
            </a:prstGeom>
            <a:solidFill>
              <a:srgbClr val="B6D7A8"/>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tx1">
                      <a:lumMod val="75000"/>
                      <a:lumOff val="25000"/>
                    </a:schemeClr>
                  </a:solidFill>
                  <a:latin typeface="Century Gothic"/>
                  <a:ea typeface="Century Gothic"/>
                  <a:cs typeface="Century Gothic"/>
                  <a:sym typeface="Century Gothic"/>
                </a:rPr>
                <a:t>Mishra &amp; Mishra (2012)</a:t>
              </a:r>
              <a:endParaRPr sz="1800" b="1" i="0" u="none" strike="noStrike" cap="none">
                <a:solidFill>
                  <a:schemeClr val="tx1">
                    <a:lumMod val="75000"/>
                    <a:lumOff val="25000"/>
                  </a:schemeClr>
                </a:solidFill>
                <a:latin typeface="Century Gothic"/>
                <a:ea typeface="Century Gothic"/>
                <a:cs typeface="Century Gothic"/>
                <a:sym typeface="Century Gothic"/>
              </a:endParaRPr>
            </a:p>
          </p:txBody>
        </p:sp>
        <p:sp>
          <p:nvSpPr>
            <p:cNvPr id="100" name="Google Shape;100;p2"/>
            <p:cNvSpPr txBox="1"/>
            <p:nvPr/>
          </p:nvSpPr>
          <p:spPr>
            <a:xfrm>
              <a:off x="6960033" y="20406154"/>
              <a:ext cx="3609000" cy="1248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a:solidFill>
                    <a:schemeClr val="tx1">
                      <a:lumMod val="75000"/>
                      <a:lumOff val="25000"/>
                    </a:schemeClr>
                  </a:solidFill>
                  <a:latin typeface="Century Gothic"/>
                  <a:ea typeface="Century Gothic"/>
                  <a:cs typeface="Century Gothic"/>
                  <a:sym typeface="Century Gothic"/>
                </a:rPr>
                <a:t>NDCI = Normalized Difference Chlorophyll Index</a:t>
              </a:r>
              <a:endParaRPr sz="16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500"/>
                </a:spcBef>
                <a:spcAft>
                  <a:spcPts val="0"/>
                </a:spcAft>
                <a:buClr>
                  <a:srgbClr val="000000"/>
                </a:buClr>
                <a:buSzPts val="1800"/>
                <a:buFont typeface="Arial"/>
                <a:buNone/>
              </a:pPr>
              <a:r>
                <a:rPr lang="en-US" sz="1600" b="0" i="0" u="none" strike="noStrike" cap="none">
                  <a:solidFill>
                    <a:schemeClr val="tx1">
                      <a:lumMod val="75000"/>
                      <a:lumOff val="25000"/>
                    </a:schemeClr>
                  </a:solidFill>
                  <a:latin typeface="Century Gothic"/>
                  <a:ea typeface="Century Gothic"/>
                  <a:cs typeface="Century Gothic"/>
                  <a:sym typeface="Century Gothic"/>
                </a:rPr>
                <a:t>R</a:t>
              </a:r>
              <a:r>
                <a:rPr lang="en-US" sz="1600" b="0" i="0" u="none" strike="noStrike" cap="none" baseline="-25000">
                  <a:solidFill>
                    <a:schemeClr val="tx1">
                      <a:lumMod val="75000"/>
                      <a:lumOff val="25000"/>
                    </a:schemeClr>
                  </a:solidFill>
                  <a:latin typeface="Century Gothic"/>
                  <a:ea typeface="Century Gothic"/>
                  <a:cs typeface="Century Gothic"/>
                  <a:sym typeface="Century Gothic"/>
                </a:rPr>
                <a:t>rs</a:t>
              </a:r>
              <a:r>
                <a:rPr lang="en-US" sz="1600" b="0" i="0" u="none" strike="noStrike" cap="none">
                  <a:solidFill>
                    <a:schemeClr val="tx1">
                      <a:lumMod val="75000"/>
                      <a:lumOff val="25000"/>
                    </a:schemeClr>
                  </a:solidFill>
                  <a:latin typeface="Century Gothic"/>
                  <a:ea typeface="Century Gothic"/>
                  <a:cs typeface="Century Gothic"/>
                  <a:sym typeface="Century Gothic"/>
                </a:rPr>
                <a:t> = (Remote Sensing) reflectance</a:t>
              </a:r>
              <a:endParaRPr sz="1600" b="0" i="0" u="none" strike="noStrike" cap="none">
                <a:solidFill>
                  <a:schemeClr val="tx1">
                    <a:lumMod val="75000"/>
                    <a:lumOff val="25000"/>
                  </a:schemeClr>
                </a:solidFill>
                <a:latin typeface="Century Gothic"/>
                <a:ea typeface="Century Gothic"/>
                <a:cs typeface="Century Gothic"/>
                <a:sym typeface="Century Gothic"/>
              </a:endParaRPr>
            </a:p>
          </p:txBody>
        </p:sp>
        <p:grpSp>
          <p:nvGrpSpPr>
            <p:cNvPr id="101" name="Google Shape;101;p2"/>
            <p:cNvGrpSpPr/>
            <p:nvPr/>
          </p:nvGrpSpPr>
          <p:grpSpPr>
            <a:xfrm>
              <a:off x="6910059" y="19322811"/>
              <a:ext cx="3739566" cy="983100"/>
              <a:chOff x="6910059" y="19322811"/>
              <a:chExt cx="3739566" cy="983100"/>
            </a:xfrm>
          </p:grpSpPr>
          <p:sp>
            <p:nvSpPr>
              <p:cNvPr id="102" name="Google Shape;102;p2"/>
              <p:cNvSpPr txBox="1"/>
              <p:nvPr/>
            </p:nvSpPr>
            <p:spPr>
              <a:xfrm>
                <a:off x="8159325" y="19322811"/>
                <a:ext cx="2358000" cy="491400"/>
              </a:xfrm>
              <a:prstGeom prst="rect">
                <a:avLst/>
              </a:prstGeom>
              <a:noFill/>
              <a:ln>
                <a:noFill/>
              </a:ln>
            </p:spPr>
            <p:txBody>
              <a:bodyPr spcFirstLastPara="1" wrap="square" lIns="91425" tIns="91425" rIns="91425" bIns="91425" anchor="ctr" anchorCtr="0">
                <a:noAutofit/>
              </a:bodyPr>
              <a:lstStyle/>
              <a:p>
                <a:pPr marL="2286000" marR="0" lvl="0" indent="-2286000" algn="l" rtl="0">
                  <a:lnSpc>
                    <a:spcPct val="100000"/>
                  </a:lnSpc>
                  <a:spcBef>
                    <a:spcPts val="0"/>
                  </a:spcBef>
                  <a:spcAft>
                    <a:spcPts val="0"/>
                  </a:spcAft>
                  <a:buClr>
                    <a:srgbClr val="000000"/>
                  </a:buClr>
                  <a:buSzPts val="1400"/>
                  <a:buFont typeface="Arial"/>
                  <a:buNone/>
                </a:pPr>
                <a:r>
                  <a:rPr lang="en-US" sz="2000" b="0" i="0" u="none" strike="noStrike" cap="none">
                    <a:solidFill>
                      <a:schemeClr val="tx1">
                        <a:lumMod val="75000"/>
                        <a:lumOff val="25000"/>
                      </a:schemeClr>
                    </a:solidFill>
                    <a:latin typeface="Century Gothic"/>
                    <a:ea typeface="Century Gothic"/>
                    <a:cs typeface="Century Gothic"/>
                    <a:sym typeface="Century Gothic"/>
                  </a:rPr>
                  <a:t>R</a:t>
                </a:r>
                <a:r>
                  <a:rPr lang="en-US" sz="2000" b="0" i="0" u="none" strike="noStrike" cap="none" baseline="-25000">
                    <a:solidFill>
                      <a:schemeClr val="tx1">
                        <a:lumMod val="75000"/>
                        <a:lumOff val="25000"/>
                      </a:schemeClr>
                    </a:solidFill>
                    <a:latin typeface="Century Gothic"/>
                    <a:ea typeface="Century Gothic"/>
                    <a:cs typeface="Century Gothic"/>
                    <a:sym typeface="Century Gothic"/>
                  </a:rPr>
                  <a:t>rs</a:t>
                </a:r>
                <a:r>
                  <a:rPr lang="en-US" sz="2000" b="0" i="0" u="none" strike="noStrike" cap="none">
                    <a:solidFill>
                      <a:schemeClr val="tx1">
                        <a:lumMod val="75000"/>
                        <a:lumOff val="25000"/>
                      </a:schemeClr>
                    </a:solidFill>
                    <a:latin typeface="Century Gothic"/>
                    <a:ea typeface="Century Gothic"/>
                    <a:cs typeface="Century Gothic"/>
                    <a:sym typeface="Century Gothic"/>
                  </a:rPr>
                  <a:t>(708) - R</a:t>
                </a:r>
                <a:r>
                  <a:rPr lang="en-US" sz="2000" b="0" i="0" u="none" strike="noStrike" cap="none" baseline="-25000">
                    <a:solidFill>
                      <a:schemeClr val="tx1">
                        <a:lumMod val="75000"/>
                        <a:lumOff val="25000"/>
                      </a:schemeClr>
                    </a:solidFill>
                    <a:latin typeface="Century Gothic"/>
                    <a:ea typeface="Century Gothic"/>
                    <a:cs typeface="Century Gothic"/>
                    <a:sym typeface="Century Gothic"/>
                  </a:rPr>
                  <a:t>rs</a:t>
                </a:r>
                <a:r>
                  <a:rPr lang="en-US" sz="2000" b="0" i="0" u="none" strike="noStrike" cap="none">
                    <a:solidFill>
                      <a:schemeClr val="tx1">
                        <a:lumMod val="75000"/>
                        <a:lumOff val="25000"/>
                      </a:schemeClr>
                    </a:solidFill>
                    <a:latin typeface="Century Gothic"/>
                    <a:ea typeface="Century Gothic"/>
                    <a:cs typeface="Century Gothic"/>
                    <a:sym typeface="Century Gothic"/>
                  </a:rPr>
                  <a:t>(665)</a:t>
                </a:r>
                <a:endParaRPr sz="20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103" name="Google Shape;103;p2"/>
              <p:cNvSpPr txBox="1"/>
              <p:nvPr/>
            </p:nvSpPr>
            <p:spPr>
              <a:xfrm>
                <a:off x="8159325" y="19814511"/>
                <a:ext cx="2490300" cy="491400"/>
              </a:xfrm>
              <a:prstGeom prst="rect">
                <a:avLst/>
              </a:prstGeom>
              <a:noFill/>
              <a:ln>
                <a:noFill/>
              </a:ln>
            </p:spPr>
            <p:txBody>
              <a:bodyPr spcFirstLastPara="1" wrap="square" lIns="91425" tIns="91425" rIns="91425" bIns="91425" anchor="ctr" anchorCtr="0">
                <a:noAutofit/>
              </a:bodyPr>
              <a:lstStyle/>
              <a:p>
                <a:pPr marL="2286000" marR="0" lvl="0" indent="-2286000" algn="l" rtl="0">
                  <a:lnSpc>
                    <a:spcPct val="100000"/>
                  </a:lnSpc>
                  <a:spcBef>
                    <a:spcPts val="0"/>
                  </a:spcBef>
                  <a:spcAft>
                    <a:spcPts val="0"/>
                  </a:spcAft>
                  <a:buClr>
                    <a:srgbClr val="000000"/>
                  </a:buClr>
                  <a:buSzPts val="1400"/>
                  <a:buFont typeface="Arial"/>
                  <a:buNone/>
                </a:pPr>
                <a:r>
                  <a:rPr lang="en-US" sz="2000" b="0" i="0" u="none" strike="noStrike" cap="none">
                    <a:solidFill>
                      <a:schemeClr val="tx1">
                        <a:lumMod val="75000"/>
                        <a:lumOff val="25000"/>
                      </a:schemeClr>
                    </a:solidFill>
                    <a:latin typeface="Century Gothic"/>
                    <a:ea typeface="Century Gothic"/>
                    <a:cs typeface="Century Gothic"/>
                    <a:sym typeface="Century Gothic"/>
                  </a:rPr>
                  <a:t>R</a:t>
                </a:r>
                <a:r>
                  <a:rPr lang="en-US" sz="2000" b="0" i="0" u="none" strike="noStrike" cap="none" baseline="-25000">
                    <a:solidFill>
                      <a:schemeClr val="tx1">
                        <a:lumMod val="75000"/>
                        <a:lumOff val="25000"/>
                      </a:schemeClr>
                    </a:solidFill>
                    <a:latin typeface="Century Gothic"/>
                    <a:ea typeface="Century Gothic"/>
                    <a:cs typeface="Century Gothic"/>
                    <a:sym typeface="Century Gothic"/>
                  </a:rPr>
                  <a:t>rs</a:t>
                </a:r>
                <a:r>
                  <a:rPr lang="en-US" sz="2000" b="0" i="0" u="none" strike="noStrike" cap="none">
                    <a:solidFill>
                      <a:schemeClr val="tx1">
                        <a:lumMod val="75000"/>
                        <a:lumOff val="25000"/>
                      </a:schemeClr>
                    </a:solidFill>
                    <a:latin typeface="Century Gothic"/>
                    <a:ea typeface="Century Gothic"/>
                    <a:cs typeface="Century Gothic"/>
                    <a:sym typeface="Century Gothic"/>
                  </a:rPr>
                  <a:t>(708) + R</a:t>
                </a:r>
                <a:r>
                  <a:rPr lang="en-US" sz="2000" b="0" i="0" u="none" strike="noStrike" cap="none" baseline="-25000">
                    <a:solidFill>
                      <a:schemeClr val="tx1">
                        <a:lumMod val="75000"/>
                        <a:lumOff val="25000"/>
                      </a:schemeClr>
                    </a:solidFill>
                    <a:latin typeface="Century Gothic"/>
                    <a:ea typeface="Century Gothic"/>
                    <a:cs typeface="Century Gothic"/>
                    <a:sym typeface="Century Gothic"/>
                  </a:rPr>
                  <a:t>rs</a:t>
                </a:r>
                <a:r>
                  <a:rPr lang="en-US" sz="2000" b="0" i="0" u="none" strike="noStrike" cap="none">
                    <a:solidFill>
                      <a:schemeClr val="tx1">
                        <a:lumMod val="75000"/>
                        <a:lumOff val="25000"/>
                      </a:schemeClr>
                    </a:solidFill>
                    <a:latin typeface="Century Gothic"/>
                    <a:ea typeface="Century Gothic"/>
                    <a:cs typeface="Century Gothic"/>
                    <a:sym typeface="Century Gothic"/>
                  </a:rPr>
                  <a:t>(665)</a:t>
                </a:r>
                <a:endParaRPr sz="2000" b="0" i="0" u="none" strike="noStrike" cap="none">
                  <a:solidFill>
                    <a:schemeClr val="tx1">
                      <a:lumMod val="75000"/>
                      <a:lumOff val="25000"/>
                    </a:schemeClr>
                  </a:solidFill>
                  <a:latin typeface="Century Gothic"/>
                  <a:ea typeface="Century Gothic"/>
                  <a:cs typeface="Century Gothic"/>
                  <a:sym typeface="Century Gothic"/>
                </a:endParaRPr>
              </a:p>
            </p:txBody>
          </p:sp>
          <p:cxnSp>
            <p:nvCxnSpPr>
              <p:cNvPr id="104" name="Google Shape;104;p2"/>
              <p:cNvCxnSpPr/>
              <p:nvPr/>
            </p:nvCxnSpPr>
            <p:spPr>
              <a:xfrm>
                <a:off x="8122275" y="19857686"/>
                <a:ext cx="2196600" cy="0"/>
              </a:xfrm>
              <a:prstGeom prst="straightConnector1">
                <a:avLst/>
              </a:prstGeom>
              <a:noFill/>
              <a:ln w="28575" cap="flat" cmpd="sng">
                <a:solidFill>
                  <a:srgbClr val="3F3F3F"/>
                </a:solidFill>
                <a:prstDash val="solid"/>
                <a:round/>
                <a:headEnd type="none" w="sm" len="sm"/>
                <a:tailEnd type="none" w="sm" len="sm"/>
              </a:ln>
            </p:spPr>
          </p:cxnSp>
          <p:sp>
            <p:nvSpPr>
              <p:cNvPr id="105" name="Google Shape;105;p2"/>
              <p:cNvSpPr txBox="1"/>
              <p:nvPr/>
            </p:nvSpPr>
            <p:spPr>
              <a:xfrm>
                <a:off x="6910059" y="19480583"/>
                <a:ext cx="1381500" cy="7686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000000"/>
                  </a:buClr>
                  <a:buSzPts val="2300"/>
                  <a:buFont typeface="Arial"/>
                  <a:buNone/>
                </a:pPr>
                <a:r>
                  <a:rPr lang="en-US" sz="2000" b="0" i="0" u="none" strike="noStrike" cap="none">
                    <a:solidFill>
                      <a:schemeClr val="tx1">
                        <a:lumMod val="75000"/>
                        <a:lumOff val="25000"/>
                      </a:schemeClr>
                    </a:solidFill>
                    <a:latin typeface="Century Gothic"/>
                    <a:ea typeface="Century Gothic"/>
                    <a:cs typeface="Century Gothic"/>
                    <a:sym typeface="Century Gothic"/>
                  </a:rPr>
                  <a:t>NDCI </a:t>
                </a:r>
                <a:r>
                  <a:rPr lang="en-US" sz="2000" b="0" i="1" u="none" strike="noStrike" cap="none">
                    <a:solidFill>
                      <a:schemeClr val="tx1">
                        <a:lumMod val="75000"/>
                        <a:lumOff val="25000"/>
                      </a:schemeClr>
                    </a:solidFill>
                    <a:latin typeface="Century Gothic"/>
                    <a:ea typeface="Century Gothic"/>
                    <a:cs typeface="Century Gothic"/>
                    <a:sym typeface="Century Gothic"/>
                  </a:rPr>
                  <a:t>=</a:t>
                </a:r>
                <a:endParaRPr sz="2000" b="0" i="1" u="none" strike="noStrike" cap="none">
                  <a:solidFill>
                    <a:schemeClr val="tx1">
                      <a:lumMod val="75000"/>
                      <a:lumOff val="25000"/>
                    </a:schemeClr>
                  </a:solidFill>
                  <a:latin typeface="Century Gothic"/>
                  <a:ea typeface="Century Gothic"/>
                  <a:cs typeface="Century Gothic"/>
                  <a:sym typeface="Century Gothic"/>
                </a:endParaRPr>
              </a:p>
            </p:txBody>
          </p:sp>
        </p:grpSp>
      </p:grpSp>
      <p:grpSp>
        <p:nvGrpSpPr>
          <p:cNvPr id="106" name="Google Shape;106;p2"/>
          <p:cNvGrpSpPr/>
          <p:nvPr/>
        </p:nvGrpSpPr>
        <p:grpSpPr>
          <a:xfrm>
            <a:off x="13614821" y="5957992"/>
            <a:ext cx="4542564" cy="4542565"/>
            <a:chOff x="13734397" y="6499174"/>
            <a:chExt cx="3959351" cy="3959352"/>
          </a:xfrm>
        </p:grpSpPr>
        <p:grpSp>
          <p:nvGrpSpPr>
            <p:cNvPr id="107" name="Google Shape;107;p2"/>
            <p:cNvGrpSpPr/>
            <p:nvPr/>
          </p:nvGrpSpPr>
          <p:grpSpPr>
            <a:xfrm>
              <a:off x="13734397" y="6499174"/>
              <a:ext cx="3959351" cy="3959352"/>
              <a:chOff x="19481613" y="6570716"/>
              <a:chExt cx="4571999" cy="4572000"/>
            </a:xfrm>
          </p:grpSpPr>
          <p:grpSp>
            <p:nvGrpSpPr>
              <p:cNvPr id="108" name="Google Shape;108;p2"/>
              <p:cNvGrpSpPr/>
              <p:nvPr/>
            </p:nvGrpSpPr>
            <p:grpSpPr>
              <a:xfrm>
                <a:off x="19481613" y="6570716"/>
                <a:ext cx="4571999" cy="4572000"/>
                <a:chOff x="19481613" y="6570716"/>
                <a:chExt cx="4571999" cy="4572000"/>
              </a:xfrm>
            </p:grpSpPr>
            <p:grpSp>
              <p:nvGrpSpPr>
                <p:cNvPr id="109" name="Google Shape;109;p2"/>
                <p:cNvGrpSpPr/>
                <p:nvPr/>
              </p:nvGrpSpPr>
              <p:grpSpPr>
                <a:xfrm>
                  <a:off x="19481613" y="6570716"/>
                  <a:ext cx="4571999" cy="4572000"/>
                  <a:chOff x="19481613" y="6570716"/>
                  <a:chExt cx="4571999" cy="4572000"/>
                </a:xfrm>
              </p:grpSpPr>
              <p:pic>
                <p:nvPicPr>
                  <p:cNvPr id="110" name="Google Shape;110;p2"/>
                  <p:cNvPicPr preferRelativeResize="0"/>
                  <p:nvPr/>
                </p:nvPicPr>
                <p:blipFill rotWithShape="1">
                  <a:blip r:embed="rId11">
                    <a:alphaModFix/>
                  </a:blip>
                  <a:srcRect/>
                  <a:stretch/>
                </p:blipFill>
                <p:spPr>
                  <a:xfrm>
                    <a:off x="19481613" y="6570716"/>
                    <a:ext cx="4571999" cy="4572000"/>
                  </a:xfrm>
                  <a:prstGeom prst="rect">
                    <a:avLst/>
                  </a:prstGeom>
                  <a:noFill/>
                  <a:ln w="9525" cap="flat" cmpd="sng">
                    <a:solidFill>
                      <a:schemeClr val="dk2"/>
                    </a:solidFill>
                    <a:prstDash val="solid"/>
                    <a:round/>
                    <a:headEnd type="none" w="sm" len="sm"/>
                    <a:tailEnd type="none" w="sm" len="sm"/>
                  </a:ln>
                </p:spPr>
              </p:pic>
              <p:sp>
                <p:nvSpPr>
                  <p:cNvPr id="111" name="Google Shape;111;p2"/>
                  <p:cNvSpPr txBox="1"/>
                  <p:nvPr/>
                </p:nvSpPr>
                <p:spPr>
                  <a:xfrm>
                    <a:off x="19842225" y="9602100"/>
                    <a:ext cx="1396500" cy="420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3F3F3F"/>
                        </a:solidFill>
                        <a:latin typeface="Century Gothic"/>
                        <a:ea typeface="Century Gothic"/>
                        <a:cs typeface="Century Gothic"/>
                        <a:sym typeface="Century Gothic"/>
                      </a:rPr>
                      <a:t>Pacific Ocean</a:t>
                    </a:r>
                    <a:endParaRPr sz="1600" b="0" i="0" u="none" strike="noStrike" cap="none">
                      <a:solidFill>
                        <a:srgbClr val="3F3F3F"/>
                      </a:solidFill>
                      <a:latin typeface="Century Gothic"/>
                      <a:ea typeface="Century Gothic"/>
                      <a:cs typeface="Century Gothic"/>
                      <a:sym typeface="Century Gothic"/>
                    </a:endParaRPr>
                  </a:p>
                </p:txBody>
              </p:sp>
              <p:sp>
                <p:nvSpPr>
                  <p:cNvPr id="112" name="Google Shape;112;p2"/>
                  <p:cNvSpPr txBox="1"/>
                  <p:nvPr/>
                </p:nvSpPr>
                <p:spPr>
                  <a:xfrm>
                    <a:off x="20811525" y="7267250"/>
                    <a:ext cx="1396500" cy="556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3F3F3F"/>
                        </a:solidFill>
                        <a:latin typeface="Century Gothic"/>
                        <a:ea typeface="Century Gothic"/>
                        <a:cs typeface="Century Gothic"/>
                        <a:sym typeface="Century Gothic"/>
                      </a:rPr>
                      <a:t>Gulf of Mexico</a:t>
                    </a:r>
                    <a:endParaRPr sz="1600" b="0" i="0" u="none" strike="noStrike" cap="none">
                      <a:solidFill>
                        <a:srgbClr val="3F3F3F"/>
                      </a:solidFill>
                      <a:latin typeface="Century Gothic"/>
                      <a:ea typeface="Century Gothic"/>
                      <a:cs typeface="Century Gothic"/>
                      <a:sym typeface="Century Gothic"/>
                    </a:endParaRPr>
                  </a:p>
                </p:txBody>
              </p:sp>
              <p:sp>
                <p:nvSpPr>
                  <p:cNvPr id="113" name="Google Shape;113;p2"/>
                  <p:cNvSpPr txBox="1"/>
                  <p:nvPr/>
                </p:nvSpPr>
                <p:spPr>
                  <a:xfrm>
                    <a:off x="19507865" y="8186587"/>
                    <a:ext cx="1008600" cy="420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3F3F3F"/>
                        </a:solidFill>
                        <a:latin typeface="Century Gothic"/>
                        <a:ea typeface="Century Gothic"/>
                        <a:cs typeface="Century Gothic"/>
                        <a:sym typeface="Century Gothic"/>
                      </a:rPr>
                      <a:t>Mexico</a:t>
                    </a:r>
                    <a:endParaRPr sz="1600" b="0" i="0" u="none" strike="noStrike" cap="none">
                      <a:solidFill>
                        <a:srgbClr val="3F3F3F"/>
                      </a:solidFill>
                      <a:latin typeface="Century Gothic"/>
                      <a:ea typeface="Century Gothic"/>
                      <a:cs typeface="Century Gothic"/>
                      <a:sym typeface="Century Gothic"/>
                    </a:endParaRPr>
                  </a:p>
                </p:txBody>
              </p:sp>
              <p:sp>
                <p:nvSpPr>
                  <p:cNvPr id="114" name="Google Shape;114;p2"/>
                  <p:cNvSpPr txBox="1"/>
                  <p:nvPr/>
                </p:nvSpPr>
                <p:spPr>
                  <a:xfrm>
                    <a:off x="19537413" y="6646925"/>
                    <a:ext cx="1396500" cy="420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3F3F3F"/>
                        </a:solidFill>
                        <a:latin typeface="Century Gothic"/>
                        <a:ea typeface="Century Gothic"/>
                        <a:cs typeface="Century Gothic"/>
                        <a:sym typeface="Century Gothic"/>
                      </a:rPr>
                      <a:t>USA</a:t>
                    </a:r>
                    <a:endParaRPr sz="1600" b="0" i="0" u="none" strike="noStrike" cap="none">
                      <a:solidFill>
                        <a:srgbClr val="3F3F3F"/>
                      </a:solidFill>
                      <a:latin typeface="Century Gothic"/>
                      <a:ea typeface="Century Gothic"/>
                      <a:cs typeface="Century Gothic"/>
                      <a:sym typeface="Century Gothic"/>
                    </a:endParaRPr>
                  </a:p>
                </p:txBody>
              </p:sp>
            </p:grpSp>
            <p:grpSp>
              <p:nvGrpSpPr>
                <p:cNvPr id="115" name="Google Shape;115;p2"/>
                <p:cNvGrpSpPr/>
                <p:nvPr/>
              </p:nvGrpSpPr>
              <p:grpSpPr>
                <a:xfrm>
                  <a:off x="19918425" y="10722599"/>
                  <a:ext cx="3074047" cy="368951"/>
                  <a:chOff x="18409400" y="11940611"/>
                  <a:chExt cx="3074047" cy="368951"/>
                </a:xfrm>
              </p:grpSpPr>
              <p:sp>
                <p:nvSpPr>
                  <p:cNvPr id="116" name="Google Shape;116;p2"/>
                  <p:cNvSpPr/>
                  <p:nvPr/>
                </p:nvSpPr>
                <p:spPr>
                  <a:xfrm>
                    <a:off x="18409400" y="12029050"/>
                    <a:ext cx="3074047" cy="2805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a:solidFill>
                          <a:srgbClr val="3F3F3F"/>
                        </a:solidFill>
                        <a:latin typeface="Century Gothic"/>
                        <a:ea typeface="Century Gothic"/>
                        <a:cs typeface="Century Gothic"/>
                        <a:sym typeface="Century Gothic"/>
                      </a:rPr>
                      <a:t>0            600          1200 km</a:t>
                    </a:r>
                    <a:endParaRPr sz="1600" b="0" i="0" u="none" strike="noStrike" cap="none">
                      <a:solidFill>
                        <a:srgbClr val="3F3F3F"/>
                      </a:solidFill>
                      <a:latin typeface="Century Gothic"/>
                      <a:ea typeface="Century Gothic"/>
                      <a:cs typeface="Century Gothic"/>
                      <a:sym typeface="Century Gothic"/>
                    </a:endParaRPr>
                  </a:p>
                </p:txBody>
              </p:sp>
              <p:cxnSp>
                <p:nvCxnSpPr>
                  <p:cNvPr id="117" name="Google Shape;117;p2"/>
                  <p:cNvCxnSpPr/>
                  <p:nvPr/>
                </p:nvCxnSpPr>
                <p:spPr>
                  <a:xfrm>
                    <a:off x="18549075" y="11940611"/>
                    <a:ext cx="1887922" cy="6672"/>
                  </a:xfrm>
                  <a:prstGeom prst="straightConnector1">
                    <a:avLst/>
                  </a:prstGeom>
                  <a:noFill/>
                  <a:ln w="9525" cap="flat" cmpd="sng">
                    <a:solidFill>
                      <a:srgbClr val="44546A"/>
                    </a:solidFill>
                    <a:prstDash val="solid"/>
                    <a:round/>
                    <a:headEnd type="none" w="sm" len="sm"/>
                    <a:tailEnd type="none" w="sm" len="sm"/>
                  </a:ln>
                </p:spPr>
              </p:cxnSp>
              <p:cxnSp>
                <p:nvCxnSpPr>
                  <p:cNvPr id="118" name="Google Shape;118;p2"/>
                  <p:cNvCxnSpPr/>
                  <p:nvPr/>
                </p:nvCxnSpPr>
                <p:spPr>
                  <a:xfrm rot="10800000" flipH="1">
                    <a:off x="18545316" y="11945570"/>
                    <a:ext cx="1205" cy="117876"/>
                  </a:xfrm>
                  <a:prstGeom prst="straightConnector1">
                    <a:avLst/>
                  </a:prstGeom>
                  <a:noFill/>
                  <a:ln w="9525" cap="flat" cmpd="sng">
                    <a:solidFill>
                      <a:srgbClr val="44546A"/>
                    </a:solidFill>
                    <a:prstDash val="solid"/>
                    <a:round/>
                    <a:headEnd type="none" w="sm" len="sm"/>
                    <a:tailEnd type="none" w="sm" len="sm"/>
                  </a:ln>
                </p:spPr>
              </p:cxnSp>
              <p:cxnSp>
                <p:nvCxnSpPr>
                  <p:cNvPr id="119" name="Google Shape;119;p2"/>
                  <p:cNvCxnSpPr/>
                  <p:nvPr/>
                </p:nvCxnSpPr>
                <p:spPr>
                  <a:xfrm rot="10800000" flipH="1">
                    <a:off x="20435683" y="11945547"/>
                    <a:ext cx="1200" cy="117900"/>
                  </a:xfrm>
                  <a:prstGeom prst="straightConnector1">
                    <a:avLst/>
                  </a:prstGeom>
                  <a:noFill/>
                  <a:ln w="9525" cap="flat" cmpd="sng">
                    <a:solidFill>
                      <a:srgbClr val="44546A"/>
                    </a:solidFill>
                    <a:prstDash val="solid"/>
                    <a:round/>
                    <a:headEnd type="none" w="sm" len="sm"/>
                    <a:tailEnd type="none" w="sm" len="sm"/>
                  </a:ln>
                </p:spPr>
              </p:cxnSp>
              <p:cxnSp>
                <p:nvCxnSpPr>
                  <p:cNvPr id="120" name="Google Shape;120;p2"/>
                  <p:cNvCxnSpPr/>
                  <p:nvPr/>
                </p:nvCxnSpPr>
                <p:spPr>
                  <a:xfrm rot="10800000" flipH="1">
                    <a:off x="19492438" y="11945570"/>
                    <a:ext cx="1205" cy="117876"/>
                  </a:xfrm>
                  <a:prstGeom prst="straightConnector1">
                    <a:avLst/>
                  </a:prstGeom>
                  <a:noFill/>
                  <a:ln w="9525" cap="flat" cmpd="sng">
                    <a:solidFill>
                      <a:srgbClr val="44546A"/>
                    </a:solidFill>
                    <a:prstDash val="solid"/>
                    <a:round/>
                    <a:headEnd type="none" w="sm" len="sm"/>
                    <a:tailEnd type="none" w="sm" len="sm"/>
                  </a:ln>
                </p:spPr>
              </p:cxnSp>
            </p:grpSp>
            <p:grpSp>
              <p:nvGrpSpPr>
                <p:cNvPr id="121" name="Google Shape;121;p2"/>
                <p:cNvGrpSpPr/>
                <p:nvPr/>
              </p:nvGrpSpPr>
              <p:grpSpPr>
                <a:xfrm>
                  <a:off x="19489545" y="10466207"/>
                  <a:ext cx="474841" cy="567239"/>
                  <a:chOff x="20351175" y="11901043"/>
                  <a:chExt cx="512400" cy="612107"/>
                </a:xfrm>
              </p:grpSpPr>
              <p:sp>
                <p:nvSpPr>
                  <p:cNvPr id="122" name="Google Shape;122;p2"/>
                  <p:cNvSpPr/>
                  <p:nvPr/>
                </p:nvSpPr>
                <p:spPr>
                  <a:xfrm>
                    <a:off x="20521650" y="12256950"/>
                    <a:ext cx="171300" cy="256200"/>
                  </a:xfrm>
                  <a:prstGeom prst="triangle">
                    <a:avLst>
                      <a:gd name="adj" fmla="val 50000"/>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2"/>
                  <p:cNvSpPr txBox="1"/>
                  <p:nvPr/>
                </p:nvSpPr>
                <p:spPr>
                  <a:xfrm>
                    <a:off x="20351175" y="11901043"/>
                    <a:ext cx="512400" cy="256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600" b="0" i="0" u="none" strike="noStrike" cap="none">
                        <a:solidFill>
                          <a:srgbClr val="3F3F3F"/>
                        </a:solidFill>
                        <a:latin typeface="Century Gothic"/>
                        <a:ea typeface="Century Gothic"/>
                        <a:cs typeface="Century Gothic"/>
                        <a:sym typeface="Century Gothic"/>
                      </a:rPr>
                      <a:t>N</a:t>
                    </a:r>
                    <a:endParaRPr sz="1600" b="0" i="0" u="none" strike="noStrike" cap="none">
                      <a:solidFill>
                        <a:srgbClr val="3F3F3F"/>
                      </a:solidFill>
                      <a:latin typeface="Century Gothic"/>
                      <a:ea typeface="Century Gothic"/>
                      <a:cs typeface="Century Gothic"/>
                      <a:sym typeface="Century Gothic"/>
                    </a:endParaRPr>
                  </a:p>
                </p:txBody>
              </p:sp>
            </p:grpSp>
          </p:grpSp>
          <p:sp>
            <p:nvSpPr>
              <p:cNvPr id="124" name="Google Shape;124;p2"/>
              <p:cNvSpPr/>
              <p:nvPr/>
            </p:nvSpPr>
            <p:spPr>
              <a:xfrm>
                <a:off x="21527489" y="8475870"/>
                <a:ext cx="474900" cy="629700"/>
              </a:xfrm>
              <a:prstGeom prst="frame">
                <a:avLst>
                  <a:gd name="adj1" fmla="val 12500"/>
                </a:avLst>
              </a:prstGeom>
              <a:solidFill>
                <a:srgbClr val="FF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5" name="Google Shape;125;p2"/>
            <p:cNvSpPr txBox="1"/>
            <p:nvPr/>
          </p:nvSpPr>
          <p:spPr>
            <a:xfrm>
              <a:off x="16384725" y="8589875"/>
              <a:ext cx="1244100" cy="420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3F3F3F"/>
                  </a:solidFill>
                  <a:latin typeface="Century Gothic"/>
                  <a:ea typeface="Century Gothic"/>
                  <a:cs typeface="Century Gothic"/>
                  <a:sym typeface="Century Gothic"/>
                </a:rPr>
                <a:t>Caribbean Sea</a:t>
              </a:r>
              <a:endParaRPr sz="1600" b="0" i="0" u="none" strike="noStrike" cap="none">
                <a:solidFill>
                  <a:srgbClr val="3F3F3F"/>
                </a:solidFill>
                <a:latin typeface="Century Gothic"/>
                <a:ea typeface="Century Gothic"/>
                <a:cs typeface="Century Gothic"/>
                <a:sym typeface="Century Gothic"/>
              </a:endParaRPr>
            </a:p>
          </p:txBody>
        </p:sp>
      </p:grpSp>
      <p:cxnSp>
        <p:nvCxnSpPr>
          <p:cNvPr id="126" name="Google Shape;126;p2"/>
          <p:cNvCxnSpPr/>
          <p:nvPr/>
        </p:nvCxnSpPr>
        <p:spPr>
          <a:xfrm flipH="1">
            <a:off x="9467727" y="17298133"/>
            <a:ext cx="31500" cy="5881200"/>
          </a:xfrm>
          <a:prstGeom prst="straightConnector1">
            <a:avLst/>
          </a:prstGeom>
          <a:noFill/>
          <a:ln w="38100" cap="flat" cmpd="sng">
            <a:solidFill>
              <a:schemeClr val="accent6"/>
            </a:solidFill>
            <a:prstDash val="dash"/>
            <a:round/>
            <a:headEnd type="none" w="sm" len="sm"/>
            <a:tailEnd type="triangle" w="lg" len="lg"/>
          </a:ln>
        </p:spPr>
      </p:cxnSp>
      <p:sp>
        <p:nvSpPr>
          <p:cNvPr id="127" name="Google Shape;127;p2"/>
          <p:cNvSpPr txBox="1"/>
          <p:nvPr/>
        </p:nvSpPr>
        <p:spPr>
          <a:xfrm>
            <a:off x="8475752" y="16788611"/>
            <a:ext cx="2223900" cy="557700"/>
          </a:xfrm>
          <a:prstGeom prst="rect">
            <a:avLst/>
          </a:prstGeom>
          <a:solidFill>
            <a:srgbClr val="93C4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tx1">
                    <a:lumMod val="75000"/>
                    <a:lumOff val="25000"/>
                  </a:schemeClr>
                </a:solidFill>
                <a:latin typeface="Century Gothic"/>
                <a:ea typeface="Century Gothic"/>
                <a:cs typeface="Century Gothic"/>
                <a:sym typeface="Century Gothic"/>
              </a:rPr>
              <a:t>CHLOROPHYLL-A</a:t>
            </a:r>
            <a:endParaRPr sz="18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128" name="Google Shape;128;p2"/>
          <p:cNvSpPr txBox="1"/>
          <p:nvPr/>
        </p:nvSpPr>
        <p:spPr>
          <a:xfrm>
            <a:off x="3960100" y="16233126"/>
            <a:ext cx="2232600" cy="556800"/>
          </a:xfrm>
          <a:prstGeom prst="rect">
            <a:avLst/>
          </a:prstGeom>
          <a:solidFill>
            <a:srgbClr val="CF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tx1">
                    <a:lumMod val="75000"/>
                    <a:lumOff val="25000"/>
                  </a:schemeClr>
                </a:solidFill>
                <a:latin typeface="Century Gothic"/>
                <a:ea typeface="Century Gothic"/>
                <a:cs typeface="Century Gothic"/>
                <a:sym typeface="Century Gothic"/>
              </a:rPr>
              <a:t>TURBIDITY</a:t>
            </a:r>
            <a:endParaRPr sz="1800" b="0" i="0" u="none" strike="noStrike" cap="none">
              <a:solidFill>
                <a:schemeClr val="tx1">
                  <a:lumMod val="75000"/>
                  <a:lumOff val="25000"/>
                </a:schemeClr>
              </a:solidFill>
              <a:latin typeface="Century Gothic"/>
              <a:ea typeface="Century Gothic"/>
              <a:cs typeface="Century Gothic"/>
              <a:sym typeface="Century Gothic"/>
            </a:endParaRPr>
          </a:p>
        </p:txBody>
      </p:sp>
      <p:grpSp>
        <p:nvGrpSpPr>
          <p:cNvPr id="129" name="Google Shape;129;p2"/>
          <p:cNvGrpSpPr/>
          <p:nvPr/>
        </p:nvGrpSpPr>
        <p:grpSpPr>
          <a:xfrm>
            <a:off x="5299825" y="21128443"/>
            <a:ext cx="3609000" cy="1382100"/>
            <a:chOff x="5299825" y="20987467"/>
            <a:chExt cx="3609000" cy="1382100"/>
          </a:xfrm>
        </p:grpSpPr>
        <p:sp>
          <p:nvSpPr>
            <p:cNvPr id="130" name="Google Shape;130;p2"/>
            <p:cNvSpPr txBox="1"/>
            <p:nvPr/>
          </p:nvSpPr>
          <p:spPr>
            <a:xfrm>
              <a:off x="5299825" y="20987467"/>
              <a:ext cx="3609000" cy="1382100"/>
            </a:xfrm>
            <a:prstGeom prst="rect">
              <a:avLst/>
            </a:prstGeom>
            <a:solidFill>
              <a:srgbClr val="B6D7A8"/>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tx1">
                    <a:lumMod val="75000"/>
                    <a:lumOff val="25000"/>
                  </a:schemeClr>
                </a:solidFill>
                <a:latin typeface="Garamond"/>
                <a:ea typeface="Garamond"/>
                <a:cs typeface="Garamond"/>
                <a:sym typeface="Garamond"/>
              </a:endParaRPr>
            </a:p>
          </p:txBody>
        </p:sp>
        <p:sp>
          <p:nvSpPr>
            <p:cNvPr id="131" name="Google Shape;131;p2"/>
            <p:cNvSpPr txBox="1"/>
            <p:nvPr/>
          </p:nvSpPr>
          <p:spPr>
            <a:xfrm>
              <a:off x="5360875" y="21110891"/>
              <a:ext cx="3486900" cy="1223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2000"/>
                <a:buFont typeface="Arial"/>
                <a:buNone/>
              </a:pPr>
              <a:r>
                <a:rPr lang="en-US" sz="2000" b="0" i="0" u="none" strike="noStrike" cap="none">
                  <a:solidFill>
                    <a:schemeClr val="tx1">
                      <a:lumMod val="75000"/>
                      <a:lumOff val="25000"/>
                    </a:schemeClr>
                  </a:solidFill>
                  <a:latin typeface="Century Gothic"/>
                  <a:ea typeface="Century Gothic"/>
                  <a:cs typeface="Century Gothic"/>
                  <a:sym typeface="Century Gothic"/>
                </a:rPr>
                <a:t>Chlorophyll-a</a:t>
              </a:r>
              <a:endParaRPr sz="20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2000"/>
                <a:buFont typeface="Arial"/>
                <a:buNone/>
              </a:pPr>
              <a:r>
                <a:rPr lang="en-US" sz="2000" b="0" i="0" u="none" strike="noStrike" cap="none">
                  <a:solidFill>
                    <a:schemeClr val="tx1">
                      <a:lumMod val="75000"/>
                      <a:lumOff val="25000"/>
                    </a:schemeClr>
                  </a:solidFill>
                  <a:latin typeface="Century Gothic"/>
                  <a:ea typeface="Century Gothic"/>
                  <a:cs typeface="Century Gothic"/>
                  <a:sym typeface="Century Gothic"/>
                </a:rPr>
                <a:t>concentration (mg*m</a:t>
              </a:r>
              <a:r>
                <a:rPr lang="en-US" sz="2000" b="0" i="0" u="none" strike="noStrike" cap="none" baseline="30000">
                  <a:solidFill>
                    <a:schemeClr val="tx1">
                      <a:lumMod val="75000"/>
                      <a:lumOff val="25000"/>
                    </a:schemeClr>
                  </a:solidFill>
                  <a:latin typeface="Century Gothic"/>
                  <a:ea typeface="Century Gothic"/>
                  <a:cs typeface="Century Gothic"/>
                  <a:sym typeface="Century Gothic"/>
                </a:rPr>
                <a:t>-3</a:t>
              </a:r>
              <a:r>
                <a:rPr lang="en-US" sz="2000" b="0" i="0" u="none" strike="noStrike" cap="none">
                  <a:solidFill>
                    <a:schemeClr val="tx1">
                      <a:lumMod val="75000"/>
                      <a:lumOff val="25000"/>
                    </a:schemeClr>
                  </a:solidFill>
                  <a:latin typeface="Century Gothic"/>
                  <a:ea typeface="Century Gothic"/>
                  <a:cs typeface="Century Gothic"/>
                  <a:sym typeface="Century Gothic"/>
                </a:rPr>
                <a:t>) = a</a:t>
              </a:r>
              <a:r>
                <a:rPr lang="en-US" sz="2000" b="0" i="0" u="none" strike="noStrike" cap="none" baseline="-25000">
                  <a:solidFill>
                    <a:schemeClr val="tx1">
                      <a:lumMod val="75000"/>
                      <a:lumOff val="25000"/>
                    </a:schemeClr>
                  </a:solidFill>
                  <a:latin typeface="Century Gothic"/>
                  <a:ea typeface="Century Gothic"/>
                  <a:cs typeface="Century Gothic"/>
                  <a:sym typeface="Century Gothic"/>
                </a:rPr>
                <a:t>0</a:t>
              </a:r>
              <a:r>
                <a:rPr lang="en-US" sz="2000" b="0" i="0" u="none" strike="noStrike" cap="none">
                  <a:solidFill>
                    <a:schemeClr val="tx1">
                      <a:lumMod val="75000"/>
                      <a:lumOff val="25000"/>
                    </a:schemeClr>
                  </a:solidFill>
                  <a:latin typeface="Century Gothic"/>
                  <a:ea typeface="Century Gothic"/>
                  <a:cs typeface="Century Gothic"/>
                  <a:sym typeface="Century Gothic"/>
                </a:rPr>
                <a:t>+(a</a:t>
              </a:r>
              <a:r>
                <a:rPr lang="en-US" sz="2000" b="0" i="0" u="none" strike="noStrike" cap="none" baseline="-25000">
                  <a:solidFill>
                    <a:schemeClr val="tx1">
                      <a:lumMod val="75000"/>
                      <a:lumOff val="25000"/>
                    </a:schemeClr>
                  </a:solidFill>
                  <a:latin typeface="Century Gothic"/>
                  <a:ea typeface="Century Gothic"/>
                  <a:cs typeface="Century Gothic"/>
                  <a:sym typeface="Century Gothic"/>
                </a:rPr>
                <a:t>1</a:t>
              </a:r>
              <a:r>
                <a:rPr lang="en-US" sz="2000" b="0" i="0" u="none" strike="noStrike" cap="none">
                  <a:solidFill>
                    <a:schemeClr val="tx1">
                      <a:lumMod val="75000"/>
                      <a:lumOff val="25000"/>
                    </a:schemeClr>
                  </a:solidFill>
                  <a:latin typeface="Century Gothic"/>
                  <a:ea typeface="Century Gothic"/>
                  <a:cs typeface="Century Gothic"/>
                  <a:sym typeface="Century Gothic"/>
                </a:rPr>
                <a:t>*NDCI)+(a</a:t>
              </a:r>
              <a:r>
                <a:rPr lang="en-US" sz="2000" b="0" i="0" u="none" strike="noStrike" cap="none" baseline="-25000">
                  <a:solidFill>
                    <a:schemeClr val="tx1">
                      <a:lumMod val="75000"/>
                      <a:lumOff val="25000"/>
                    </a:schemeClr>
                  </a:solidFill>
                  <a:latin typeface="Century Gothic"/>
                  <a:ea typeface="Century Gothic"/>
                  <a:cs typeface="Century Gothic"/>
                  <a:sym typeface="Century Gothic"/>
                </a:rPr>
                <a:t>2</a:t>
              </a:r>
              <a:r>
                <a:rPr lang="en-US" sz="2000" b="0" i="0" u="none" strike="noStrike" cap="none">
                  <a:solidFill>
                    <a:schemeClr val="tx1">
                      <a:lumMod val="75000"/>
                      <a:lumOff val="25000"/>
                    </a:schemeClr>
                  </a:solidFill>
                  <a:latin typeface="Century Gothic"/>
                  <a:ea typeface="Century Gothic"/>
                  <a:cs typeface="Century Gothic"/>
                  <a:sym typeface="Century Gothic"/>
                </a:rPr>
                <a:t>*NDCI</a:t>
              </a:r>
              <a:r>
                <a:rPr lang="en-US" sz="2000" b="0" i="0" u="none" strike="noStrike" cap="none" baseline="30000">
                  <a:solidFill>
                    <a:schemeClr val="tx1">
                      <a:lumMod val="75000"/>
                      <a:lumOff val="25000"/>
                    </a:schemeClr>
                  </a:solidFill>
                  <a:latin typeface="Century Gothic"/>
                  <a:ea typeface="Century Gothic"/>
                  <a:cs typeface="Century Gothic"/>
                  <a:sym typeface="Century Gothic"/>
                </a:rPr>
                <a:t>2</a:t>
              </a:r>
              <a:r>
                <a:rPr lang="en-US" sz="2000" b="0" i="0" u="none" strike="noStrike" cap="none">
                  <a:solidFill>
                    <a:schemeClr val="tx1">
                      <a:lumMod val="75000"/>
                      <a:lumOff val="25000"/>
                    </a:schemeClr>
                  </a:solidFill>
                  <a:latin typeface="Century Gothic"/>
                  <a:ea typeface="Century Gothic"/>
                  <a:cs typeface="Century Gothic"/>
                  <a:sym typeface="Century Gothic"/>
                </a:rPr>
                <a:t>)</a:t>
              </a:r>
              <a:endParaRPr sz="20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grpSp>
      <p:pic>
        <p:nvPicPr>
          <p:cNvPr id="132" name="Google Shape;132;p2"/>
          <p:cNvPicPr preferRelativeResize="0"/>
          <p:nvPr/>
        </p:nvPicPr>
        <p:blipFill rotWithShape="1">
          <a:blip r:embed="rId12">
            <a:alphaModFix/>
          </a:blip>
          <a:srcRect/>
          <a:stretch/>
        </p:blipFill>
        <p:spPr>
          <a:xfrm>
            <a:off x="16238659" y="31028450"/>
            <a:ext cx="1645800" cy="1645800"/>
          </a:xfrm>
          <a:prstGeom prst="ellipse">
            <a:avLst/>
          </a:prstGeom>
          <a:noFill/>
          <a:ln>
            <a:noFill/>
          </a:ln>
        </p:spPr>
      </p:pic>
      <p:pic>
        <p:nvPicPr>
          <p:cNvPr id="133" name="Google Shape;133;p2"/>
          <p:cNvPicPr preferRelativeResize="0"/>
          <p:nvPr/>
        </p:nvPicPr>
        <p:blipFill rotWithShape="1">
          <a:blip r:embed="rId13">
            <a:alphaModFix/>
          </a:blip>
          <a:srcRect/>
          <a:stretch/>
        </p:blipFill>
        <p:spPr>
          <a:xfrm>
            <a:off x="19153750" y="31032663"/>
            <a:ext cx="1654800" cy="1653900"/>
          </a:xfrm>
          <a:prstGeom prst="ellipse">
            <a:avLst/>
          </a:prstGeom>
          <a:noFill/>
          <a:ln>
            <a:noFill/>
          </a:ln>
        </p:spPr>
      </p:pic>
      <p:sp>
        <p:nvSpPr>
          <p:cNvPr id="164" name="Google Shape;164;p2"/>
          <p:cNvSpPr txBox="1"/>
          <p:nvPr/>
        </p:nvSpPr>
        <p:spPr>
          <a:xfrm>
            <a:off x="17633750" y="20807675"/>
            <a:ext cx="5905200" cy="7695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US" sz="1800" dirty="0">
                <a:solidFill>
                  <a:schemeClr val="tx1">
                    <a:lumMod val="75000"/>
                    <a:lumOff val="25000"/>
                  </a:schemeClr>
                </a:solidFill>
                <a:latin typeface="Century Gothic"/>
                <a:ea typeface="Century Gothic"/>
                <a:cs typeface="Century Gothic"/>
                <a:sym typeface="Century Gothic"/>
              </a:rPr>
              <a:t> 2016 </a:t>
            </a:r>
            <a:r>
              <a:rPr lang="en-US" sz="1800" i="0" u="none" strike="noStrike" cap="none" dirty="0">
                <a:solidFill>
                  <a:schemeClr val="tx1">
                    <a:lumMod val="75000"/>
                    <a:lumOff val="25000"/>
                  </a:schemeClr>
                </a:solidFill>
                <a:latin typeface="Century Gothic"/>
                <a:ea typeface="Century Gothic"/>
                <a:cs typeface="Century Gothic"/>
                <a:sym typeface="Century Gothic"/>
              </a:rPr>
              <a:t>Aqua/Terra MODIS SST and Chlorophyll</a:t>
            </a:r>
            <a:r>
              <a:rPr lang="en-US" sz="1800" dirty="0">
                <a:solidFill>
                  <a:schemeClr val="tx1">
                    <a:lumMod val="75000"/>
                    <a:lumOff val="25000"/>
                  </a:schemeClr>
                </a:solidFill>
                <a:latin typeface="Century Gothic"/>
                <a:ea typeface="Century Gothic"/>
                <a:cs typeface="Century Gothic"/>
                <a:sym typeface="Century Gothic"/>
              </a:rPr>
              <a:t>-a </a:t>
            </a:r>
            <a:r>
              <a:rPr lang="en-US" sz="1800" i="0" u="none" strike="noStrike" cap="none" dirty="0">
                <a:solidFill>
                  <a:schemeClr val="tx1">
                    <a:lumMod val="75000"/>
                    <a:lumOff val="25000"/>
                  </a:schemeClr>
                </a:solidFill>
                <a:latin typeface="Century Gothic"/>
                <a:ea typeface="Century Gothic"/>
                <a:cs typeface="Century Gothic"/>
                <a:sym typeface="Century Gothic"/>
              </a:rPr>
              <a:t>Monthly Averages</a:t>
            </a:r>
            <a:endParaRPr sz="180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80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165" name="Google Shape;165;p2"/>
          <p:cNvSpPr txBox="1"/>
          <p:nvPr/>
        </p:nvSpPr>
        <p:spPr>
          <a:xfrm>
            <a:off x="20126554" y="25621157"/>
            <a:ext cx="764100" cy="265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dirty="0">
                <a:solidFill>
                  <a:schemeClr val="tx1">
                    <a:lumMod val="75000"/>
                    <a:lumOff val="25000"/>
                  </a:schemeClr>
                </a:solidFill>
                <a:latin typeface="Century Gothic"/>
                <a:ea typeface="Century Gothic"/>
                <a:cs typeface="Century Gothic"/>
                <a:sym typeface="Century Gothic"/>
              </a:rPr>
              <a:t>Date</a:t>
            </a:r>
            <a:endParaRPr sz="160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166" name="Google Shape;166;p2"/>
          <p:cNvSpPr txBox="1"/>
          <p:nvPr/>
        </p:nvSpPr>
        <p:spPr>
          <a:xfrm rot="-5400000">
            <a:off x="23027190" y="22959707"/>
            <a:ext cx="2022300" cy="269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i="0" u="none" strike="noStrike" cap="none" dirty="0">
                <a:solidFill>
                  <a:schemeClr val="tx1">
                    <a:lumMod val="75000"/>
                    <a:lumOff val="25000"/>
                  </a:schemeClr>
                </a:solidFill>
                <a:latin typeface="Century Gothic"/>
                <a:ea typeface="Century Gothic"/>
                <a:cs typeface="Century Gothic"/>
                <a:sym typeface="Century Gothic"/>
              </a:rPr>
              <a:t>Temperature</a:t>
            </a:r>
            <a:endParaRPr sz="1600" i="0" u="none" strike="noStrike" cap="none" dirty="0">
              <a:solidFill>
                <a:schemeClr val="tx1">
                  <a:lumMod val="75000"/>
                  <a:lumOff val="25000"/>
                </a:schemeClr>
              </a:solidFill>
              <a:latin typeface="Century Gothic"/>
              <a:ea typeface="Century Gothic"/>
              <a:cs typeface="Century Gothic"/>
              <a:sym typeface="Century Gothic"/>
            </a:endParaRPr>
          </a:p>
        </p:txBody>
      </p:sp>
      <p:cxnSp>
        <p:nvCxnSpPr>
          <p:cNvPr id="167" name="Google Shape;167;p2"/>
          <p:cNvCxnSpPr>
            <a:cxnSpLocks/>
          </p:cNvCxnSpPr>
          <p:nvPr/>
        </p:nvCxnSpPr>
        <p:spPr>
          <a:xfrm>
            <a:off x="20890654" y="16045032"/>
            <a:ext cx="0" cy="3052712"/>
          </a:xfrm>
          <a:prstGeom prst="straightConnector1">
            <a:avLst/>
          </a:prstGeom>
          <a:noFill/>
          <a:ln w="76200" cap="flat" cmpd="sng">
            <a:solidFill>
              <a:srgbClr val="F6B26B"/>
            </a:solidFill>
            <a:prstDash val="solid"/>
            <a:round/>
            <a:headEnd type="none" w="sm" len="sm"/>
            <a:tailEnd type="none" w="sm" len="sm"/>
          </a:ln>
        </p:spPr>
      </p:cxnSp>
      <p:cxnSp>
        <p:nvCxnSpPr>
          <p:cNvPr id="168" name="Google Shape;168;p2"/>
          <p:cNvCxnSpPr/>
          <p:nvPr/>
        </p:nvCxnSpPr>
        <p:spPr>
          <a:xfrm>
            <a:off x="21385703" y="21572424"/>
            <a:ext cx="0" cy="3357300"/>
          </a:xfrm>
          <a:prstGeom prst="straightConnector1">
            <a:avLst/>
          </a:prstGeom>
          <a:noFill/>
          <a:ln w="76200" cap="flat" cmpd="sng">
            <a:solidFill>
              <a:srgbClr val="F6B26B"/>
            </a:solidFill>
            <a:prstDash val="solid"/>
            <a:round/>
            <a:headEnd type="none" w="sm" len="sm"/>
            <a:tailEnd type="none" w="sm" len="sm"/>
          </a:ln>
        </p:spPr>
      </p:cxnSp>
      <p:cxnSp>
        <p:nvCxnSpPr>
          <p:cNvPr id="169" name="Google Shape;169;p2"/>
          <p:cNvCxnSpPr/>
          <p:nvPr/>
        </p:nvCxnSpPr>
        <p:spPr>
          <a:xfrm rot="10800000">
            <a:off x="21306003" y="26078287"/>
            <a:ext cx="452700" cy="0"/>
          </a:xfrm>
          <a:prstGeom prst="straightConnector1">
            <a:avLst/>
          </a:prstGeom>
          <a:noFill/>
          <a:ln w="76200" cap="flat" cmpd="sng">
            <a:solidFill>
              <a:srgbClr val="F6B26B"/>
            </a:solidFill>
            <a:prstDash val="solid"/>
            <a:round/>
            <a:headEnd type="none" w="sm" len="sm"/>
            <a:tailEnd type="none" w="sm" len="sm"/>
          </a:ln>
        </p:spPr>
      </p:cxnSp>
      <p:sp>
        <p:nvSpPr>
          <p:cNvPr id="170" name="Google Shape;170;p2"/>
          <p:cNvSpPr txBox="1"/>
          <p:nvPr/>
        </p:nvSpPr>
        <p:spPr>
          <a:xfrm>
            <a:off x="21693523" y="25855751"/>
            <a:ext cx="1781100" cy="265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i="0" u="none" strike="noStrike" cap="none" dirty="0">
                <a:solidFill>
                  <a:schemeClr val="tx1">
                    <a:lumMod val="75000"/>
                    <a:lumOff val="25000"/>
                  </a:schemeClr>
                </a:solidFill>
                <a:latin typeface="Century Gothic"/>
                <a:ea typeface="Century Gothic"/>
                <a:cs typeface="Century Gothic"/>
                <a:sym typeface="Century Gothic"/>
              </a:rPr>
              <a:t>Hurricane Earl</a:t>
            </a:r>
            <a:endParaRPr sz="1600" i="0" u="none" strike="noStrike" cap="none" dirty="0">
              <a:solidFill>
                <a:schemeClr val="tx1">
                  <a:lumMod val="75000"/>
                  <a:lumOff val="25000"/>
                </a:schemeClr>
              </a:solidFill>
              <a:latin typeface="Century Gothic"/>
              <a:ea typeface="Century Gothic"/>
              <a:cs typeface="Century Gothic"/>
              <a:sym typeface="Century Gothic"/>
            </a:endParaRPr>
          </a:p>
        </p:txBody>
      </p:sp>
      <p:grpSp>
        <p:nvGrpSpPr>
          <p:cNvPr id="171" name="Google Shape;171;p2"/>
          <p:cNvGrpSpPr/>
          <p:nvPr/>
        </p:nvGrpSpPr>
        <p:grpSpPr>
          <a:xfrm>
            <a:off x="17692660" y="25843489"/>
            <a:ext cx="3220743" cy="629425"/>
            <a:chOff x="17692660" y="26007506"/>
            <a:chExt cx="3220743" cy="629425"/>
          </a:xfrm>
        </p:grpSpPr>
        <p:cxnSp>
          <p:nvCxnSpPr>
            <p:cNvPr id="172" name="Google Shape;172;p2"/>
            <p:cNvCxnSpPr/>
            <p:nvPr/>
          </p:nvCxnSpPr>
          <p:spPr>
            <a:xfrm rot="10800000">
              <a:off x="17692660" y="26258056"/>
              <a:ext cx="452700" cy="0"/>
            </a:xfrm>
            <a:prstGeom prst="straightConnector1">
              <a:avLst/>
            </a:prstGeom>
            <a:noFill/>
            <a:ln w="19050" cap="flat" cmpd="sng">
              <a:solidFill>
                <a:srgbClr val="1155CC"/>
              </a:solidFill>
              <a:prstDash val="solid"/>
              <a:round/>
              <a:headEnd type="none" w="sm" len="sm"/>
              <a:tailEnd type="none" w="sm" len="sm"/>
            </a:ln>
          </p:spPr>
        </p:cxnSp>
        <p:cxnSp>
          <p:nvCxnSpPr>
            <p:cNvPr id="173" name="Google Shape;173;p2"/>
            <p:cNvCxnSpPr/>
            <p:nvPr/>
          </p:nvCxnSpPr>
          <p:spPr>
            <a:xfrm rot="10800000">
              <a:off x="17692660" y="26509681"/>
              <a:ext cx="452700" cy="0"/>
            </a:xfrm>
            <a:prstGeom prst="straightConnector1">
              <a:avLst/>
            </a:prstGeom>
            <a:noFill/>
            <a:ln w="19050" cap="flat" cmpd="sng">
              <a:solidFill>
                <a:srgbClr val="CC0000"/>
              </a:solidFill>
              <a:prstDash val="solid"/>
              <a:round/>
              <a:headEnd type="none" w="sm" len="sm"/>
              <a:tailEnd type="none" w="sm" len="sm"/>
            </a:ln>
          </p:spPr>
        </p:cxnSp>
        <p:sp>
          <p:nvSpPr>
            <p:cNvPr id="174" name="Google Shape;174;p2"/>
            <p:cNvSpPr txBox="1"/>
            <p:nvPr/>
          </p:nvSpPr>
          <p:spPr>
            <a:xfrm>
              <a:off x="18002700" y="26007506"/>
              <a:ext cx="2196000" cy="309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i="0" u="none" strike="noStrike" cap="none">
                  <a:solidFill>
                    <a:schemeClr val="tx1">
                      <a:lumMod val="75000"/>
                      <a:lumOff val="25000"/>
                    </a:schemeClr>
                  </a:solidFill>
                  <a:latin typeface="Century Gothic"/>
                  <a:ea typeface="Century Gothic"/>
                  <a:cs typeface="Century Gothic"/>
                  <a:sym typeface="Century Gothic"/>
                </a:rPr>
                <a:t>Temperature (C)</a:t>
              </a:r>
              <a:endParaRPr sz="1600" i="0" u="none" strike="noStrike" cap="none">
                <a:solidFill>
                  <a:schemeClr val="tx1">
                    <a:lumMod val="75000"/>
                    <a:lumOff val="25000"/>
                  </a:schemeClr>
                </a:solidFill>
                <a:latin typeface="Century Gothic"/>
                <a:ea typeface="Century Gothic"/>
                <a:cs typeface="Century Gothic"/>
                <a:sym typeface="Century Gothic"/>
              </a:endParaRPr>
            </a:p>
          </p:txBody>
        </p:sp>
        <p:sp>
          <p:nvSpPr>
            <p:cNvPr id="175" name="Google Shape;175;p2"/>
            <p:cNvSpPr txBox="1"/>
            <p:nvPr/>
          </p:nvSpPr>
          <p:spPr>
            <a:xfrm>
              <a:off x="18078702" y="26267931"/>
              <a:ext cx="2834700" cy="36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i="0" u="none" strike="noStrike" cap="none" dirty="0">
                  <a:solidFill>
                    <a:schemeClr val="tx1">
                      <a:lumMod val="75000"/>
                      <a:lumOff val="25000"/>
                    </a:schemeClr>
                  </a:solidFill>
                  <a:latin typeface="Century Gothic"/>
                  <a:ea typeface="Century Gothic"/>
                  <a:cs typeface="Century Gothic"/>
                  <a:sym typeface="Century Gothic"/>
                </a:rPr>
                <a:t>Chlorophyll-a (mg/m</a:t>
              </a:r>
              <a:r>
                <a:rPr lang="en-US" sz="1600" i="0" u="none" strike="noStrike" cap="none" baseline="30000" dirty="0">
                  <a:solidFill>
                    <a:schemeClr val="tx1">
                      <a:lumMod val="75000"/>
                      <a:lumOff val="25000"/>
                    </a:schemeClr>
                  </a:solidFill>
                  <a:latin typeface="Century Gothic"/>
                  <a:ea typeface="Century Gothic"/>
                  <a:cs typeface="Century Gothic"/>
                  <a:sym typeface="Century Gothic"/>
                </a:rPr>
                <a:t>3</a:t>
              </a:r>
              <a:r>
                <a:rPr lang="en-US" sz="1600" i="0" u="none" strike="noStrike" cap="none" dirty="0">
                  <a:solidFill>
                    <a:schemeClr val="tx1">
                      <a:lumMod val="75000"/>
                      <a:lumOff val="25000"/>
                    </a:schemeClr>
                  </a:solidFill>
                  <a:latin typeface="Century Gothic"/>
                  <a:ea typeface="Century Gothic"/>
                  <a:cs typeface="Century Gothic"/>
                  <a:sym typeface="Century Gothic"/>
                </a:rPr>
                <a:t>)</a:t>
              </a:r>
              <a:endParaRPr sz="1600" i="0" u="none" strike="noStrike" cap="none" dirty="0">
                <a:solidFill>
                  <a:schemeClr val="tx1">
                    <a:lumMod val="75000"/>
                    <a:lumOff val="25000"/>
                  </a:schemeClr>
                </a:solidFill>
                <a:latin typeface="Century Gothic"/>
                <a:ea typeface="Century Gothic"/>
                <a:cs typeface="Century Gothic"/>
                <a:sym typeface="Century Gothic"/>
              </a:endParaRPr>
            </a:p>
          </p:txBody>
        </p:sp>
      </p:grpSp>
      <p:sp>
        <p:nvSpPr>
          <p:cNvPr id="184" name="Google Shape;184;p2"/>
          <p:cNvSpPr txBox="1"/>
          <p:nvPr/>
        </p:nvSpPr>
        <p:spPr>
          <a:xfrm rot="-5400000">
            <a:off x="15469447" y="22928957"/>
            <a:ext cx="3463800" cy="364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i="0" u="none" strike="noStrike" cap="none" dirty="0">
                <a:solidFill>
                  <a:schemeClr val="tx1">
                    <a:lumMod val="75000"/>
                    <a:lumOff val="25000"/>
                  </a:schemeClr>
                </a:solidFill>
                <a:latin typeface="Century Gothic"/>
                <a:ea typeface="Century Gothic"/>
                <a:cs typeface="Century Gothic"/>
                <a:sym typeface="Century Gothic"/>
              </a:rPr>
              <a:t>Chlorophyll-a</a:t>
            </a:r>
            <a:endParaRPr sz="160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185" name="Google Shape;185;p2"/>
          <p:cNvSpPr txBox="1"/>
          <p:nvPr/>
        </p:nvSpPr>
        <p:spPr>
          <a:xfrm>
            <a:off x="12721368" y="26999056"/>
            <a:ext cx="11463300" cy="2543700"/>
          </a:xfrm>
          <a:prstGeom prst="rect">
            <a:avLst/>
          </a:prstGeom>
          <a:noFill/>
          <a:ln>
            <a:noFill/>
          </a:ln>
        </p:spPr>
        <p:txBody>
          <a:bodyPr spcFirstLastPara="1" wrap="square" lIns="91425" tIns="45700" rIns="91425" bIns="45700" anchor="t" anchorCtr="0">
            <a:noAutofit/>
          </a:bodyPr>
          <a:lstStyle/>
          <a:p>
            <a:pPr marL="457200" marR="0" lvl="0" indent="-438150" algn="l" rtl="0">
              <a:lnSpc>
                <a:spcPct val="100000"/>
              </a:lnSpc>
              <a:spcBef>
                <a:spcPts val="0"/>
              </a:spcBef>
              <a:spcAft>
                <a:spcPts val="0"/>
              </a:spcAft>
              <a:buClr>
                <a:srgbClr val="379CC3"/>
              </a:buClr>
              <a:buSzPts val="2400"/>
              <a:buFont typeface="Webdings" panose="05030102010509060703" pitchFamily="18" charset="2"/>
              <a:buChar char="4"/>
            </a:pPr>
            <a:r>
              <a:rPr lang="en-US" sz="2400" dirty="0">
                <a:solidFill>
                  <a:schemeClr val="tx1">
                    <a:lumMod val="75000"/>
                    <a:lumOff val="25000"/>
                  </a:schemeClr>
                </a:solidFill>
                <a:latin typeface="Garamond"/>
                <a:ea typeface="Garamond"/>
                <a:cs typeface="Garamond"/>
                <a:sym typeface="Garamond"/>
              </a:rPr>
              <a:t>Increases in chlorophyll-a concentrations were observed after the occurrence of Hurricane Earl in August 2016.</a:t>
            </a:r>
            <a:endParaRPr dirty="0">
              <a:solidFill>
                <a:schemeClr val="tx1">
                  <a:lumMod val="75000"/>
                  <a:lumOff val="25000"/>
                </a:schemeClr>
              </a:solidFill>
            </a:endParaRPr>
          </a:p>
          <a:p>
            <a:pPr marL="457200" marR="0" lvl="0" indent="-438150" algn="l" rtl="0">
              <a:lnSpc>
                <a:spcPct val="100000"/>
              </a:lnSpc>
              <a:spcBef>
                <a:spcPts val="0"/>
              </a:spcBef>
              <a:spcAft>
                <a:spcPts val="0"/>
              </a:spcAft>
              <a:buClr>
                <a:srgbClr val="379CC3"/>
              </a:buClr>
              <a:buSzPts val="2400"/>
              <a:buFont typeface="Webdings" panose="05030102010509060703" pitchFamily="18" charset="2"/>
              <a:buChar char="4"/>
            </a:pPr>
            <a:r>
              <a:rPr lang="en-US" sz="2400" b="0" i="0" u="none" strike="noStrike" cap="none" dirty="0">
                <a:solidFill>
                  <a:schemeClr val="tx1">
                    <a:lumMod val="75000"/>
                    <a:lumOff val="25000"/>
                  </a:schemeClr>
                </a:solidFill>
                <a:latin typeface="Garamond"/>
                <a:ea typeface="Garamond"/>
                <a:cs typeface="Garamond"/>
                <a:sym typeface="Garamond"/>
              </a:rPr>
              <a:t>Cloud computing platforms coupled with a user-friendly interface provide environmental managers with a robust tool for observing environmental conditions and changes.</a:t>
            </a:r>
            <a:endParaRPr dirty="0">
              <a:solidFill>
                <a:schemeClr val="tx1">
                  <a:lumMod val="75000"/>
                  <a:lumOff val="25000"/>
                </a:schemeClr>
              </a:solidFill>
            </a:endParaRPr>
          </a:p>
          <a:p>
            <a:pPr marL="457200" marR="0" lvl="0" indent="-438150" algn="l" rtl="0">
              <a:lnSpc>
                <a:spcPct val="100000"/>
              </a:lnSpc>
              <a:spcBef>
                <a:spcPts val="0"/>
              </a:spcBef>
              <a:spcAft>
                <a:spcPts val="0"/>
              </a:spcAft>
              <a:buClr>
                <a:srgbClr val="379CC3"/>
              </a:buClr>
              <a:buSzPts val="2400"/>
              <a:buFont typeface="Webdings" panose="05030102010509060703" pitchFamily="18" charset="2"/>
              <a:buChar char="4"/>
            </a:pPr>
            <a:r>
              <a:rPr lang="en-US" sz="2400" b="0" i="0" u="none" strike="noStrike" cap="none" dirty="0">
                <a:solidFill>
                  <a:schemeClr val="tx1">
                    <a:lumMod val="75000"/>
                    <a:lumOff val="25000"/>
                  </a:schemeClr>
                </a:solidFill>
                <a:latin typeface="Garamond"/>
                <a:ea typeface="Garamond"/>
                <a:cs typeface="Garamond"/>
                <a:sym typeface="Garamond"/>
              </a:rPr>
              <a:t>Currently available surface reflectance products on GEE tend to overestimate chlorophyll-a concentrations, suggesting that scenes processed with atmospheric correction schemes geared towards terrestrial analysis are poorly suited for coastal analysis.</a:t>
            </a:r>
            <a:endParaRPr dirty="0">
              <a:solidFill>
                <a:schemeClr val="tx1">
                  <a:lumMod val="75000"/>
                  <a:lumOff val="25000"/>
                </a:schemeClr>
              </a:solidFill>
            </a:endParaRPr>
          </a:p>
          <a:p>
            <a:pPr marL="514350" marR="0" lvl="0" indent="-342900" algn="l" rtl="0">
              <a:lnSpc>
                <a:spcPct val="100000"/>
              </a:lnSpc>
              <a:spcBef>
                <a:spcPts val="0"/>
              </a:spcBef>
              <a:spcAft>
                <a:spcPts val="0"/>
              </a:spcAft>
              <a:buClr>
                <a:srgbClr val="379CC3"/>
              </a:buClr>
              <a:buSzPts val="2400"/>
              <a:buFont typeface="Webdings" panose="05030102010509060703" pitchFamily="18" charset="2"/>
              <a:buChar char="4"/>
            </a:pPr>
            <a:endParaRPr sz="2400" b="0" i="0" u="none" strike="noStrike" cap="none" dirty="0">
              <a:solidFill>
                <a:schemeClr val="tx1">
                  <a:lumMod val="75000"/>
                  <a:lumOff val="25000"/>
                </a:schemeClr>
              </a:solidFill>
              <a:latin typeface="Garamond"/>
              <a:ea typeface="Garamond"/>
              <a:cs typeface="Garamond"/>
              <a:sym typeface="Garamond"/>
            </a:endParaRPr>
          </a:p>
        </p:txBody>
      </p:sp>
      <p:sp>
        <p:nvSpPr>
          <p:cNvPr id="186" name="Google Shape;186;p2"/>
          <p:cNvSpPr txBox="1"/>
          <p:nvPr/>
        </p:nvSpPr>
        <p:spPr>
          <a:xfrm>
            <a:off x="12887650" y="15775928"/>
            <a:ext cx="3950100" cy="11649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US" sz="1800" i="0" u="none" strike="noStrike" cap="none" dirty="0">
                <a:solidFill>
                  <a:schemeClr val="tx1">
                    <a:lumMod val="75000"/>
                    <a:lumOff val="25000"/>
                  </a:schemeClr>
                </a:solidFill>
                <a:latin typeface="Century Gothic"/>
                <a:ea typeface="Century Gothic"/>
                <a:cs typeface="Century Gothic"/>
                <a:sym typeface="Century Gothic"/>
              </a:rPr>
              <a:t>2016</a:t>
            </a:r>
            <a:r>
              <a:rPr lang="en-US" sz="1800" dirty="0">
                <a:solidFill>
                  <a:schemeClr val="tx1">
                    <a:lumMod val="75000"/>
                    <a:lumOff val="25000"/>
                  </a:schemeClr>
                </a:solidFill>
                <a:latin typeface="Century Gothic"/>
                <a:ea typeface="Century Gothic"/>
                <a:cs typeface="Century Gothic"/>
                <a:sym typeface="Century Gothic"/>
              </a:rPr>
              <a:t> Sentinel-2 </a:t>
            </a:r>
            <a:endParaRPr sz="1800" dirty="0">
              <a:solidFill>
                <a:schemeClr val="tx1">
                  <a:lumMod val="75000"/>
                  <a:lumOff val="25000"/>
                </a:schemeClr>
              </a:solidFill>
              <a:latin typeface="Century Gothic"/>
              <a:ea typeface="Century Gothic"/>
              <a:cs typeface="Century Gothic"/>
              <a:sym typeface="Century Gothic"/>
            </a:endParaRPr>
          </a:p>
          <a:p>
            <a:pPr marL="0" marR="0" lvl="0" indent="0" algn="ctr" rtl="0">
              <a:lnSpc>
                <a:spcPct val="115000"/>
              </a:lnSpc>
              <a:spcBef>
                <a:spcPts val="0"/>
              </a:spcBef>
              <a:spcAft>
                <a:spcPts val="0"/>
              </a:spcAft>
              <a:buClr>
                <a:schemeClr val="dk1"/>
              </a:buClr>
              <a:buSzPts val="1100"/>
              <a:buFont typeface="Arial"/>
              <a:buNone/>
            </a:pPr>
            <a:r>
              <a:rPr lang="en-US" sz="1800" dirty="0" err="1">
                <a:solidFill>
                  <a:schemeClr val="tx1">
                    <a:lumMod val="75000"/>
                    <a:lumOff val="25000"/>
                  </a:schemeClr>
                </a:solidFill>
                <a:latin typeface="Century Gothic"/>
                <a:ea typeface="Century Gothic"/>
                <a:cs typeface="Century Gothic"/>
                <a:sym typeface="Century Gothic"/>
              </a:rPr>
              <a:t>Avg</a:t>
            </a:r>
            <a:r>
              <a:rPr lang="en-US" sz="1800" dirty="0">
                <a:solidFill>
                  <a:schemeClr val="tx1">
                    <a:lumMod val="75000"/>
                    <a:lumOff val="25000"/>
                  </a:schemeClr>
                </a:solidFill>
                <a:latin typeface="Century Gothic"/>
                <a:ea typeface="Century Gothic"/>
                <a:cs typeface="Century Gothic"/>
                <a:sym typeface="Century Gothic"/>
              </a:rPr>
              <a:t> Chlorophyll-a Concentration</a:t>
            </a:r>
            <a:endParaRPr sz="1800" dirty="0">
              <a:solidFill>
                <a:schemeClr val="tx1">
                  <a:lumMod val="75000"/>
                  <a:lumOff val="25000"/>
                </a:schemeClr>
              </a:solidFill>
              <a:latin typeface="Century Gothic"/>
              <a:ea typeface="Century Gothic"/>
              <a:cs typeface="Century Gothic"/>
              <a:sym typeface="Century Gothic"/>
            </a:endParaRPr>
          </a:p>
          <a:p>
            <a:pPr marL="0" marR="0" lvl="0" indent="0" algn="ctr" rtl="0">
              <a:lnSpc>
                <a:spcPct val="115000"/>
              </a:lnSpc>
              <a:spcBef>
                <a:spcPts val="0"/>
              </a:spcBef>
              <a:spcAft>
                <a:spcPts val="0"/>
              </a:spcAft>
              <a:buClr>
                <a:schemeClr val="dk1"/>
              </a:buClr>
              <a:buSzPts val="1100"/>
              <a:buFont typeface="Arial"/>
              <a:buNone/>
            </a:pPr>
            <a:r>
              <a:rPr lang="en-US" sz="1800" i="1" dirty="0">
                <a:solidFill>
                  <a:schemeClr val="tx1">
                    <a:lumMod val="75000"/>
                    <a:lumOff val="25000"/>
                  </a:schemeClr>
                </a:solidFill>
                <a:latin typeface="Century Gothic"/>
                <a:ea typeface="Century Gothic"/>
                <a:cs typeface="Century Gothic"/>
                <a:sym typeface="Century Gothic"/>
              </a:rPr>
              <a:t>(mg/m</a:t>
            </a:r>
            <a:r>
              <a:rPr lang="en-US" sz="1800" i="1" baseline="30000" dirty="0">
                <a:solidFill>
                  <a:schemeClr val="tx1">
                    <a:lumMod val="75000"/>
                    <a:lumOff val="25000"/>
                  </a:schemeClr>
                </a:solidFill>
                <a:latin typeface="Century Gothic"/>
                <a:ea typeface="Century Gothic"/>
                <a:cs typeface="Century Gothic"/>
                <a:sym typeface="Century Gothic"/>
              </a:rPr>
              <a:t>3</a:t>
            </a:r>
            <a:r>
              <a:rPr lang="en-US" sz="1800" i="1" dirty="0">
                <a:solidFill>
                  <a:schemeClr val="tx1">
                    <a:lumMod val="75000"/>
                    <a:lumOff val="25000"/>
                  </a:schemeClr>
                </a:solidFill>
                <a:latin typeface="Century Gothic"/>
                <a:ea typeface="Century Gothic"/>
                <a:cs typeface="Century Gothic"/>
                <a:sym typeface="Century Gothic"/>
              </a:rPr>
              <a:t>)</a:t>
            </a:r>
            <a:endParaRPr sz="1800" i="1"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800" b="0" i="0" u="none" strike="noStrike" cap="none" dirty="0">
              <a:solidFill>
                <a:schemeClr val="tx1">
                  <a:lumMod val="75000"/>
                  <a:lumOff val="25000"/>
                </a:schemeClr>
              </a:solidFill>
              <a:latin typeface="Century Gothic"/>
              <a:ea typeface="Century Gothic"/>
              <a:cs typeface="Century Gothic"/>
              <a:sym typeface="Century Gothic"/>
            </a:endParaRPr>
          </a:p>
        </p:txBody>
      </p:sp>
      <p:grpSp>
        <p:nvGrpSpPr>
          <p:cNvPr id="187" name="Google Shape;187;p2"/>
          <p:cNvGrpSpPr/>
          <p:nvPr/>
        </p:nvGrpSpPr>
        <p:grpSpPr>
          <a:xfrm>
            <a:off x="16916802" y="24771916"/>
            <a:ext cx="6783412" cy="1232661"/>
            <a:chOff x="16986562" y="24937527"/>
            <a:chExt cx="6783412" cy="1306200"/>
          </a:xfrm>
        </p:grpSpPr>
        <p:grpSp>
          <p:nvGrpSpPr>
            <p:cNvPr id="188" name="Google Shape;188;p2"/>
            <p:cNvGrpSpPr/>
            <p:nvPr/>
          </p:nvGrpSpPr>
          <p:grpSpPr>
            <a:xfrm>
              <a:off x="17443762" y="24937527"/>
              <a:ext cx="6326212" cy="1306200"/>
              <a:chOff x="17588483" y="23921886"/>
              <a:chExt cx="6326212" cy="1306200"/>
            </a:xfrm>
          </p:grpSpPr>
          <p:sp>
            <p:nvSpPr>
              <p:cNvPr id="189" name="Google Shape;189;p2"/>
              <p:cNvSpPr txBox="1"/>
              <p:nvPr/>
            </p:nvSpPr>
            <p:spPr>
              <a:xfrm rot="-2930309">
                <a:off x="17831698" y="24416381"/>
                <a:ext cx="1457647" cy="317211"/>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i="0" u="none" strike="noStrike" cap="none">
                    <a:solidFill>
                      <a:schemeClr val="tx1">
                        <a:lumMod val="75000"/>
                        <a:lumOff val="25000"/>
                      </a:schemeClr>
                    </a:solidFill>
                    <a:latin typeface="Century Gothic"/>
                    <a:ea typeface="Century Gothic"/>
                    <a:cs typeface="Century Gothic"/>
                    <a:sym typeface="Century Gothic"/>
                  </a:rPr>
                  <a:t>March 2016</a:t>
                </a:r>
                <a:endParaRPr sz="1600" i="0" u="none" strike="noStrike" cap="none">
                  <a:solidFill>
                    <a:schemeClr val="tx1">
                      <a:lumMod val="75000"/>
                      <a:lumOff val="25000"/>
                    </a:schemeClr>
                  </a:solidFill>
                  <a:latin typeface="Century Gothic"/>
                  <a:ea typeface="Century Gothic"/>
                  <a:cs typeface="Century Gothic"/>
                  <a:sym typeface="Century Gothic"/>
                </a:endParaRPr>
              </a:p>
            </p:txBody>
          </p:sp>
          <p:sp>
            <p:nvSpPr>
              <p:cNvPr id="190" name="Google Shape;190;p2"/>
              <p:cNvSpPr txBox="1"/>
              <p:nvPr/>
            </p:nvSpPr>
            <p:spPr>
              <a:xfrm rot="-2930054">
                <a:off x="18468427" y="24381226"/>
                <a:ext cx="1364092" cy="317211"/>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i="0" u="none" strike="noStrike" cap="none">
                    <a:solidFill>
                      <a:schemeClr val="tx1">
                        <a:lumMod val="75000"/>
                        <a:lumOff val="25000"/>
                      </a:schemeClr>
                    </a:solidFill>
                    <a:latin typeface="Century Gothic"/>
                    <a:ea typeface="Century Gothic"/>
                    <a:cs typeface="Century Gothic"/>
                    <a:sym typeface="Century Gothic"/>
                  </a:rPr>
                  <a:t>April 2016</a:t>
                </a:r>
                <a:endParaRPr sz="1600" i="0" u="none" strike="noStrike" cap="none">
                  <a:solidFill>
                    <a:schemeClr val="tx1">
                      <a:lumMod val="75000"/>
                      <a:lumOff val="25000"/>
                    </a:schemeClr>
                  </a:solidFill>
                  <a:latin typeface="Century Gothic"/>
                  <a:ea typeface="Century Gothic"/>
                  <a:cs typeface="Century Gothic"/>
                  <a:sym typeface="Century Gothic"/>
                </a:endParaRPr>
              </a:p>
            </p:txBody>
          </p:sp>
          <p:sp>
            <p:nvSpPr>
              <p:cNvPr id="191" name="Google Shape;191;p2"/>
              <p:cNvSpPr txBox="1"/>
              <p:nvPr/>
            </p:nvSpPr>
            <p:spPr>
              <a:xfrm rot="-2930281">
                <a:off x="19058536" y="24350877"/>
                <a:ext cx="1283520" cy="317211"/>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i="0" u="none" strike="noStrike" cap="none">
                    <a:solidFill>
                      <a:schemeClr val="tx1">
                        <a:lumMod val="75000"/>
                        <a:lumOff val="25000"/>
                      </a:schemeClr>
                    </a:solidFill>
                    <a:latin typeface="Century Gothic"/>
                    <a:ea typeface="Century Gothic"/>
                    <a:cs typeface="Century Gothic"/>
                    <a:sym typeface="Century Gothic"/>
                  </a:rPr>
                  <a:t>May 2016</a:t>
                </a:r>
                <a:endParaRPr sz="1600" i="0" u="none" strike="noStrike" cap="none">
                  <a:solidFill>
                    <a:schemeClr val="tx1">
                      <a:lumMod val="75000"/>
                      <a:lumOff val="25000"/>
                    </a:schemeClr>
                  </a:solidFill>
                  <a:latin typeface="Century Gothic"/>
                  <a:ea typeface="Century Gothic"/>
                  <a:cs typeface="Century Gothic"/>
                  <a:sym typeface="Century Gothic"/>
                </a:endParaRPr>
              </a:p>
            </p:txBody>
          </p:sp>
          <p:sp>
            <p:nvSpPr>
              <p:cNvPr id="192" name="Google Shape;192;p2"/>
              <p:cNvSpPr txBox="1"/>
              <p:nvPr/>
            </p:nvSpPr>
            <p:spPr>
              <a:xfrm rot="-2930018">
                <a:off x="19635460" y="24334873"/>
                <a:ext cx="1240566" cy="317211"/>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i="0" u="none" strike="noStrike" cap="none">
                    <a:solidFill>
                      <a:schemeClr val="tx1">
                        <a:lumMod val="75000"/>
                        <a:lumOff val="25000"/>
                      </a:schemeClr>
                    </a:solidFill>
                    <a:latin typeface="Century Gothic"/>
                    <a:ea typeface="Century Gothic"/>
                    <a:cs typeface="Century Gothic"/>
                    <a:sym typeface="Century Gothic"/>
                  </a:rPr>
                  <a:t>June 2016</a:t>
                </a:r>
                <a:endParaRPr sz="1600" i="0" u="none" strike="noStrike" cap="none">
                  <a:solidFill>
                    <a:schemeClr val="tx1">
                      <a:lumMod val="75000"/>
                      <a:lumOff val="25000"/>
                    </a:schemeClr>
                  </a:solidFill>
                  <a:latin typeface="Century Gothic"/>
                  <a:ea typeface="Century Gothic"/>
                  <a:cs typeface="Century Gothic"/>
                  <a:sym typeface="Century Gothic"/>
                </a:endParaRPr>
              </a:p>
            </p:txBody>
          </p:sp>
          <p:sp>
            <p:nvSpPr>
              <p:cNvPr id="193" name="Google Shape;193;p2"/>
              <p:cNvSpPr txBox="1"/>
              <p:nvPr/>
            </p:nvSpPr>
            <p:spPr>
              <a:xfrm rot="-2930131">
                <a:off x="20075473" y="24378774"/>
                <a:ext cx="1357291" cy="317211"/>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i="0" u="none" strike="noStrike" cap="none">
                    <a:solidFill>
                      <a:schemeClr val="tx1">
                        <a:lumMod val="75000"/>
                        <a:lumOff val="25000"/>
                      </a:schemeClr>
                    </a:solidFill>
                    <a:latin typeface="Century Gothic"/>
                    <a:ea typeface="Century Gothic"/>
                    <a:cs typeface="Century Gothic"/>
                    <a:sym typeface="Century Gothic"/>
                  </a:rPr>
                  <a:t>July 2016</a:t>
                </a:r>
                <a:endParaRPr sz="1600" i="0" u="none" strike="noStrike" cap="none">
                  <a:solidFill>
                    <a:schemeClr val="tx1">
                      <a:lumMod val="75000"/>
                      <a:lumOff val="25000"/>
                    </a:schemeClr>
                  </a:solidFill>
                  <a:latin typeface="Century Gothic"/>
                  <a:ea typeface="Century Gothic"/>
                  <a:cs typeface="Century Gothic"/>
                  <a:sym typeface="Century Gothic"/>
                </a:endParaRPr>
              </a:p>
            </p:txBody>
          </p:sp>
          <p:sp>
            <p:nvSpPr>
              <p:cNvPr id="194" name="Google Shape;194;p2"/>
              <p:cNvSpPr txBox="1"/>
              <p:nvPr/>
            </p:nvSpPr>
            <p:spPr>
              <a:xfrm rot="-2929966">
                <a:off x="20635601" y="24356501"/>
                <a:ext cx="1297969" cy="317211"/>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i="0" u="none" strike="noStrike" cap="none">
                    <a:solidFill>
                      <a:schemeClr val="tx1">
                        <a:lumMod val="75000"/>
                        <a:lumOff val="25000"/>
                      </a:schemeClr>
                    </a:solidFill>
                    <a:latin typeface="Century Gothic"/>
                    <a:ea typeface="Century Gothic"/>
                    <a:cs typeface="Century Gothic"/>
                    <a:sym typeface="Century Gothic"/>
                  </a:rPr>
                  <a:t>Aug 2016</a:t>
                </a:r>
                <a:endParaRPr sz="1600" i="0" u="none" strike="noStrike" cap="none">
                  <a:solidFill>
                    <a:schemeClr val="tx1">
                      <a:lumMod val="75000"/>
                      <a:lumOff val="25000"/>
                    </a:schemeClr>
                  </a:solidFill>
                  <a:latin typeface="Century Gothic"/>
                  <a:ea typeface="Century Gothic"/>
                  <a:cs typeface="Century Gothic"/>
                  <a:sym typeface="Century Gothic"/>
                </a:endParaRPr>
              </a:p>
            </p:txBody>
          </p:sp>
          <p:sp>
            <p:nvSpPr>
              <p:cNvPr id="195" name="Google Shape;195;p2"/>
              <p:cNvSpPr txBox="1"/>
              <p:nvPr/>
            </p:nvSpPr>
            <p:spPr>
              <a:xfrm rot="-2930347">
                <a:off x="21099299" y="24378152"/>
                <a:ext cx="1356021" cy="317211"/>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i="0" u="none" strike="noStrike" cap="none">
                    <a:solidFill>
                      <a:schemeClr val="tx1">
                        <a:lumMod val="75000"/>
                        <a:lumOff val="25000"/>
                      </a:schemeClr>
                    </a:solidFill>
                    <a:latin typeface="Century Gothic"/>
                    <a:ea typeface="Century Gothic"/>
                    <a:cs typeface="Century Gothic"/>
                    <a:sym typeface="Century Gothic"/>
                  </a:rPr>
                  <a:t>Sept 2016</a:t>
                </a:r>
                <a:endParaRPr sz="1600" i="0" u="none" strike="noStrike" cap="none">
                  <a:solidFill>
                    <a:schemeClr val="tx1">
                      <a:lumMod val="75000"/>
                      <a:lumOff val="25000"/>
                    </a:schemeClr>
                  </a:solidFill>
                  <a:latin typeface="Century Gothic"/>
                  <a:ea typeface="Century Gothic"/>
                  <a:cs typeface="Century Gothic"/>
                  <a:sym typeface="Century Gothic"/>
                </a:endParaRPr>
              </a:p>
            </p:txBody>
          </p:sp>
          <p:sp>
            <p:nvSpPr>
              <p:cNvPr id="196" name="Google Shape;196;p2"/>
              <p:cNvSpPr txBox="1"/>
              <p:nvPr/>
            </p:nvSpPr>
            <p:spPr>
              <a:xfrm rot="-2930107">
                <a:off x="21664518" y="24359624"/>
                <a:ext cx="1306690" cy="317211"/>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i="0" u="none" strike="noStrike" cap="none">
                    <a:solidFill>
                      <a:schemeClr val="tx1">
                        <a:lumMod val="75000"/>
                        <a:lumOff val="25000"/>
                      </a:schemeClr>
                    </a:solidFill>
                    <a:latin typeface="Century Gothic"/>
                    <a:ea typeface="Century Gothic"/>
                    <a:cs typeface="Century Gothic"/>
                    <a:sym typeface="Century Gothic"/>
                  </a:rPr>
                  <a:t>Oct 2016</a:t>
                </a:r>
                <a:endParaRPr sz="1600" i="0" u="none" strike="noStrike" cap="none">
                  <a:solidFill>
                    <a:schemeClr val="tx1">
                      <a:lumMod val="75000"/>
                      <a:lumOff val="25000"/>
                    </a:schemeClr>
                  </a:solidFill>
                  <a:latin typeface="Century Gothic"/>
                  <a:ea typeface="Century Gothic"/>
                  <a:cs typeface="Century Gothic"/>
                  <a:sym typeface="Century Gothic"/>
                </a:endParaRPr>
              </a:p>
            </p:txBody>
          </p:sp>
          <p:sp>
            <p:nvSpPr>
              <p:cNvPr id="197" name="Google Shape;197;p2"/>
              <p:cNvSpPr txBox="1"/>
              <p:nvPr/>
            </p:nvSpPr>
            <p:spPr>
              <a:xfrm rot="-2930267">
                <a:off x="22183832" y="24355650"/>
                <a:ext cx="1296276" cy="317211"/>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i="0" u="none" strike="noStrike" cap="none">
                    <a:solidFill>
                      <a:schemeClr val="tx1">
                        <a:lumMod val="75000"/>
                        <a:lumOff val="25000"/>
                      </a:schemeClr>
                    </a:solidFill>
                    <a:latin typeface="Century Gothic"/>
                    <a:ea typeface="Century Gothic"/>
                    <a:cs typeface="Century Gothic"/>
                    <a:sym typeface="Century Gothic"/>
                  </a:rPr>
                  <a:t>Nov 2016</a:t>
                </a:r>
                <a:endParaRPr sz="1600" i="0" u="none" strike="noStrike" cap="none">
                  <a:solidFill>
                    <a:schemeClr val="tx1">
                      <a:lumMod val="75000"/>
                      <a:lumOff val="25000"/>
                    </a:schemeClr>
                  </a:solidFill>
                  <a:latin typeface="Century Gothic"/>
                  <a:ea typeface="Century Gothic"/>
                  <a:cs typeface="Century Gothic"/>
                  <a:sym typeface="Century Gothic"/>
                </a:endParaRPr>
              </a:p>
            </p:txBody>
          </p:sp>
          <p:sp>
            <p:nvSpPr>
              <p:cNvPr id="198" name="Google Shape;198;p2"/>
              <p:cNvSpPr txBox="1"/>
              <p:nvPr/>
            </p:nvSpPr>
            <p:spPr>
              <a:xfrm rot="-2930052">
                <a:off x="22795801" y="24321675"/>
                <a:ext cx="1205487" cy="317211"/>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i="0" u="none" strike="noStrike" cap="none">
                    <a:solidFill>
                      <a:schemeClr val="tx1">
                        <a:lumMod val="75000"/>
                        <a:lumOff val="25000"/>
                      </a:schemeClr>
                    </a:solidFill>
                    <a:latin typeface="Century Gothic"/>
                    <a:ea typeface="Century Gothic"/>
                    <a:cs typeface="Century Gothic"/>
                    <a:sym typeface="Century Gothic"/>
                  </a:rPr>
                  <a:t>Dec 2016</a:t>
                </a:r>
                <a:endParaRPr sz="1600" i="0" u="none" strike="noStrike" cap="none">
                  <a:solidFill>
                    <a:schemeClr val="tx1">
                      <a:lumMod val="75000"/>
                      <a:lumOff val="25000"/>
                    </a:schemeClr>
                  </a:solidFill>
                  <a:latin typeface="Century Gothic"/>
                  <a:ea typeface="Century Gothic"/>
                  <a:cs typeface="Century Gothic"/>
                  <a:sym typeface="Century Gothic"/>
                </a:endParaRPr>
              </a:p>
            </p:txBody>
          </p:sp>
          <p:sp>
            <p:nvSpPr>
              <p:cNvPr id="199" name="Google Shape;199;p2"/>
              <p:cNvSpPr txBox="1"/>
              <p:nvPr/>
            </p:nvSpPr>
            <p:spPr>
              <a:xfrm rot="-2930056">
                <a:off x="17488882" y="24350221"/>
                <a:ext cx="1281601" cy="317211"/>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i="0" u="none" strike="noStrike" cap="none" dirty="0">
                    <a:solidFill>
                      <a:schemeClr val="tx1">
                        <a:lumMod val="75000"/>
                        <a:lumOff val="25000"/>
                      </a:schemeClr>
                    </a:solidFill>
                    <a:latin typeface="Century Gothic"/>
                    <a:ea typeface="Century Gothic"/>
                    <a:cs typeface="Century Gothic"/>
                    <a:sym typeface="Century Gothic"/>
                  </a:rPr>
                  <a:t>Feb 2016</a:t>
                </a:r>
                <a:endParaRPr sz="1600" i="0" u="none" strike="noStrike" cap="none" dirty="0">
                  <a:solidFill>
                    <a:schemeClr val="tx1">
                      <a:lumMod val="75000"/>
                      <a:lumOff val="25000"/>
                    </a:schemeClr>
                  </a:solidFill>
                  <a:latin typeface="Century Gothic"/>
                  <a:ea typeface="Century Gothic"/>
                  <a:cs typeface="Century Gothic"/>
                  <a:sym typeface="Century Gothic"/>
                </a:endParaRPr>
              </a:p>
            </p:txBody>
          </p:sp>
        </p:grpSp>
        <p:sp>
          <p:nvSpPr>
            <p:cNvPr id="200" name="Google Shape;200;p2"/>
            <p:cNvSpPr txBox="1"/>
            <p:nvPr/>
          </p:nvSpPr>
          <p:spPr>
            <a:xfrm rot="-2930056">
              <a:off x="16886962" y="25365862"/>
              <a:ext cx="1281601" cy="317211"/>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a:solidFill>
                    <a:schemeClr val="tx1">
                      <a:lumMod val="75000"/>
                      <a:lumOff val="25000"/>
                    </a:schemeClr>
                  </a:solidFill>
                  <a:latin typeface="Century Gothic"/>
                  <a:ea typeface="Century Gothic"/>
                  <a:cs typeface="Century Gothic"/>
                  <a:sym typeface="Century Gothic"/>
                </a:rPr>
                <a:t>Jan</a:t>
              </a:r>
              <a:r>
                <a:rPr lang="en-US" sz="1600" i="0" u="none" strike="noStrike" cap="none">
                  <a:solidFill>
                    <a:schemeClr val="tx1">
                      <a:lumMod val="75000"/>
                      <a:lumOff val="25000"/>
                    </a:schemeClr>
                  </a:solidFill>
                  <a:latin typeface="Century Gothic"/>
                  <a:ea typeface="Century Gothic"/>
                  <a:cs typeface="Century Gothic"/>
                  <a:sym typeface="Century Gothic"/>
                </a:rPr>
                <a:t> 2016</a:t>
              </a:r>
              <a:endParaRPr sz="1600" i="0" u="none" strike="noStrike" cap="none">
                <a:solidFill>
                  <a:schemeClr val="tx1">
                    <a:lumMod val="75000"/>
                    <a:lumOff val="25000"/>
                  </a:schemeClr>
                </a:solidFill>
                <a:latin typeface="Century Gothic"/>
                <a:ea typeface="Century Gothic"/>
                <a:cs typeface="Century Gothic"/>
                <a:sym typeface="Century Gothic"/>
              </a:endParaRPr>
            </a:p>
          </p:txBody>
        </p:sp>
      </p:grpSp>
      <p:pic>
        <p:nvPicPr>
          <p:cNvPr id="201" name="Google Shape;201;p2"/>
          <p:cNvPicPr preferRelativeResize="0"/>
          <p:nvPr/>
        </p:nvPicPr>
        <p:blipFill rotWithShape="1">
          <a:blip r:embed="rId14">
            <a:alphaModFix/>
          </a:blip>
          <a:srcRect/>
          <a:stretch/>
        </p:blipFill>
        <p:spPr>
          <a:xfrm rot="-5400000">
            <a:off x="3561877" y="27084290"/>
            <a:ext cx="179775" cy="694675"/>
          </a:xfrm>
          <a:prstGeom prst="rect">
            <a:avLst/>
          </a:prstGeom>
          <a:noFill/>
          <a:ln>
            <a:noFill/>
          </a:ln>
        </p:spPr>
      </p:pic>
      <p:sp>
        <p:nvSpPr>
          <p:cNvPr id="202" name="Google Shape;202;p2"/>
          <p:cNvSpPr txBox="1"/>
          <p:nvPr/>
        </p:nvSpPr>
        <p:spPr>
          <a:xfrm rot="-2088688">
            <a:off x="2259641" y="27734957"/>
            <a:ext cx="1271200" cy="534945"/>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600" b="0" i="0" u="none" strike="noStrike" cap="none">
                <a:solidFill>
                  <a:schemeClr val="tx1">
                    <a:lumMod val="75000"/>
                    <a:lumOff val="25000"/>
                  </a:schemeClr>
                </a:solidFill>
                <a:latin typeface="Century Gothic"/>
                <a:ea typeface="Century Gothic"/>
                <a:cs typeface="Century Gothic"/>
                <a:sym typeface="Century Gothic"/>
              </a:rPr>
              <a:t>high turbidity</a:t>
            </a:r>
            <a:endParaRPr sz="16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203" name="Google Shape;203;p2"/>
          <p:cNvSpPr txBox="1"/>
          <p:nvPr/>
        </p:nvSpPr>
        <p:spPr>
          <a:xfrm rot="-2088494">
            <a:off x="3225151" y="27662996"/>
            <a:ext cx="1019040" cy="535191"/>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600" b="0" i="0" u="none" strike="noStrike" cap="none">
                <a:solidFill>
                  <a:schemeClr val="tx1">
                    <a:lumMod val="75000"/>
                    <a:lumOff val="25000"/>
                  </a:schemeClr>
                </a:solidFill>
                <a:latin typeface="Century Gothic"/>
                <a:ea typeface="Century Gothic"/>
                <a:cs typeface="Century Gothic"/>
                <a:sym typeface="Century Gothic"/>
              </a:rPr>
              <a:t>low turbidity</a:t>
            </a:r>
            <a:endParaRPr sz="1600" b="0" i="0" u="none" strike="noStrike" cap="none">
              <a:solidFill>
                <a:schemeClr val="tx1">
                  <a:lumMod val="75000"/>
                  <a:lumOff val="25000"/>
                </a:schemeClr>
              </a:solidFill>
              <a:latin typeface="Century Gothic"/>
              <a:ea typeface="Century Gothic"/>
              <a:cs typeface="Century Gothic"/>
              <a:sym typeface="Century Gothic"/>
            </a:endParaRPr>
          </a:p>
        </p:txBody>
      </p:sp>
      <p:pic>
        <p:nvPicPr>
          <p:cNvPr id="204" name="Google Shape;204;p2"/>
          <p:cNvPicPr preferRelativeResize="0"/>
          <p:nvPr/>
        </p:nvPicPr>
        <p:blipFill>
          <a:blip r:embed="rId15">
            <a:alphaModFix/>
          </a:blip>
          <a:stretch>
            <a:fillRect/>
          </a:stretch>
        </p:blipFill>
        <p:spPr>
          <a:xfrm>
            <a:off x="9781691" y="27340188"/>
            <a:ext cx="694944" cy="182880"/>
          </a:xfrm>
          <a:prstGeom prst="rect">
            <a:avLst/>
          </a:prstGeom>
          <a:noFill/>
          <a:ln>
            <a:noFill/>
          </a:ln>
        </p:spPr>
      </p:pic>
      <p:pic>
        <p:nvPicPr>
          <p:cNvPr id="205" name="Google Shape;205;p2"/>
          <p:cNvPicPr preferRelativeResize="0"/>
          <p:nvPr/>
        </p:nvPicPr>
        <p:blipFill>
          <a:blip r:embed="rId16">
            <a:alphaModFix/>
          </a:blip>
          <a:stretch>
            <a:fillRect/>
          </a:stretch>
        </p:blipFill>
        <p:spPr>
          <a:xfrm>
            <a:off x="6534090" y="27340188"/>
            <a:ext cx="694944" cy="182880"/>
          </a:xfrm>
          <a:prstGeom prst="rect">
            <a:avLst/>
          </a:prstGeom>
          <a:noFill/>
          <a:ln>
            <a:noFill/>
          </a:ln>
        </p:spPr>
      </p:pic>
      <p:sp>
        <p:nvSpPr>
          <p:cNvPr id="206" name="Google Shape;206;p2"/>
          <p:cNvSpPr txBox="1"/>
          <p:nvPr/>
        </p:nvSpPr>
        <p:spPr>
          <a:xfrm rot="-2088412">
            <a:off x="5819637" y="27604282"/>
            <a:ext cx="905027" cy="534945"/>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600">
                <a:solidFill>
                  <a:schemeClr val="tx1">
                    <a:lumMod val="75000"/>
                    <a:lumOff val="25000"/>
                  </a:schemeClr>
                </a:solidFill>
                <a:latin typeface="Century Gothic"/>
                <a:ea typeface="Century Gothic"/>
                <a:cs typeface="Century Gothic"/>
                <a:sym typeface="Century Gothic"/>
              </a:rPr>
              <a:t>low NDCI</a:t>
            </a:r>
            <a:endParaRPr sz="16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207" name="Google Shape;207;p2"/>
          <p:cNvSpPr txBox="1"/>
          <p:nvPr/>
        </p:nvSpPr>
        <p:spPr>
          <a:xfrm rot="-2088494">
            <a:off x="6451708" y="27636839"/>
            <a:ext cx="1019040" cy="535191"/>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600">
                <a:solidFill>
                  <a:schemeClr val="tx1">
                    <a:lumMod val="75000"/>
                    <a:lumOff val="25000"/>
                  </a:schemeClr>
                </a:solidFill>
                <a:latin typeface="Century Gothic"/>
                <a:ea typeface="Century Gothic"/>
                <a:cs typeface="Century Gothic"/>
                <a:sym typeface="Century Gothic"/>
              </a:rPr>
              <a:t>high NDCI</a:t>
            </a:r>
            <a:endParaRPr sz="16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208" name="Google Shape;208;p2"/>
          <p:cNvSpPr txBox="1"/>
          <p:nvPr/>
        </p:nvSpPr>
        <p:spPr>
          <a:xfrm rot="-2088688">
            <a:off x="9579074" y="27691391"/>
            <a:ext cx="1118572" cy="534945"/>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600" b="0" i="0" u="none" strike="noStrike" cap="none" dirty="0">
                <a:solidFill>
                  <a:schemeClr val="tx1">
                    <a:lumMod val="75000"/>
                    <a:lumOff val="25000"/>
                  </a:schemeClr>
                </a:solidFill>
                <a:latin typeface="Century Gothic"/>
                <a:ea typeface="Century Gothic"/>
                <a:cs typeface="Century Gothic"/>
                <a:sym typeface="Century Gothic"/>
              </a:rPr>
              <a:t>high </a:t>
            </a:r>
            <a:r>
              <a:rPr lang="en-US" sz="1600" dirty="0">
                <a:solidFill>
                  <a:schemeClr val="tx1">
                    <a:lumMod val="75000"/>
                    <a:lumOff val="25000"/>
                  </a:schemeClr>
                </a:solidFill>
                <a:latin typeface="Century Gothic"/>
                <a:ea typeface="Century Gothic"/>
                <a:cs typeface="Century Gothic"/>
                <a:sym typeface="Century Gothic"/>
              </a:rPr>
              <a:t>chlor-a</a:t>
            </a:r>
            <a:endParaRPr sz="16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209" name="Google Shape;209;p2"/>
          <p:cNvSpPr txBox="1"/>
          <p:nvPr/>
        </p:nvSpPr>
        <p:spPr>
          <a:xfrm rot="-2088494">
            <a:off x="8868536" y="27636839"/>
            <a:ext cx="1019040" cy="535191"/>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600" b="0" i="0" u="none" strike="noStrike" cap="none">
                <a:solidFill>
                  <a:schemeClr val="tx1">
                    <a:lumMod val="75000"/>
                    <a:lumOff val="25000"/>
                  </a:schemeClr>
                </a:solidFill>
                <a:latin typeface="Century Gothic"/>
                <a:ea typeface="Century Gothic"/>
                <a:cs typeface="Century Gothic"/>
                <a:sym typeface="Century Gothic"/>
              </a:rPr>
              <a:t>low </a:t>
            </a:r>
            <a:r>
              <a:rPr lang="en-US" sz="1600">
                <a:solidFill>
                  <a:schemeClr val="tx1">
                    <a:lumMod val="75000"/>
                    <a:lumOff val="25000"/>
                  </a:schemeClr>
                </a:solidFill>
                <a:latin typeface="Century Gothic"/>
                <a:ea typeface="Century Gothic"/>
                <a:cs typeface="Century Gothic"/>
                <a:sym typeface="Century Gothic"/>
              </a:rPr>
              <a:t>chlor-a</a:t>
            </a:r>
            <a:endParaRPr sz="1600" b="0" i="0" u="none" strike="noStrike" cap="none">
              <a:solidFill>
                <a:schemeClr val="tx1">
                  <a:lumMod val="75000"/>
                  <a:lumOff val="25000"/>
                </a:schemeClr>
              </a:solidFill>
              <a:latin typeface="Century Gothic"/>
              <a:ea typeface="Century Gothic"/>
              <a:cs typeface="Century Gothic"/>
              <a:sym typeface="Century Gothic"/>
            </a:endParaRPr>
          </a:p>
        </p:txBody>
      </p:sp>
      <p:pic>
        <p:nvPicPr>
          <p:cNvPr id="210" name="Google Shape;210;p2"/>
          <p:cNvPicPr preferRelativeResize="0"/>
          <p:nvPr/>
        </p:nvPicPr>
        <p:blipFill rotWithShape="1">
          <a:blip r:embed="rId17">
            <a:alphaModFix/>
          </a:blip>
          <a:srcRect b="10338"/>
          <a:stretch/>
        </p:blipFill>
        <p:spPr>
          <a:xfrm>
            <a:off x="1184801" y="23247017"/>
            <a:ext cx="2834650" cy="3955017"/>
          </a:xfrm>
          <a:prstGeom prst="rect">
            <a:avLst/>
          </a:prstGeom>
          <a:noFill/>
          <a:ln w="9525" cap="flat" cmpd="sng">
            <a:solidFill>
              <a:srgbClr val="3F3F3F"/>
            </a:solidFill>
            <a:prstDash val="solid"/>
            <a:round/>
            <a:headEnd type="none" w="sm" len="sm"/>
            <a:tailEnd type="none" w="sm" len="sm"/>
          </a:ln>
        </p:spPr>
      </p:pic>
      <p:pic>
        <p:nvPicPr>
          <p:cNvPr id="211" name="Google Shape;211;p2"/>
          <p:cNvPicPr preferRelativeResize="0"/>
          <p:nvPr/>
        </p:nvPicPr>
        <p:blipFill>
          <a:blip r:embed="rId18">
            <a:alphaModFix/>
          </a:blip>
          <a:stretch>
            <a:fillRect/>
          </a:stretch>
        </p:blipFill>
        <p:spPr>
          <a:xfrm>
            <a:off x="7645963" y="23247017"/>
            <a:ext cx="2834640" cy="3959352"/>
          </a:xfrm>
          <a:prstGeom prst="rect">
            <a:avLst/>
          </a:prstGeom>
          <a:noFill/>
          <a:ln w="9525" cap="flat" cmpd="sng">
            <a:solidFill>
              <a:srgbClr val="3F3F3F"/>
            </a:solidFill>
            <a:prstDash val="solid"/>
            <a:round/>
            <a:headEnd type="none" w="sm" len="sm"/>
            <a:tailEnd type="none" w="sm" len="sm"/>
          </a:ln>
        </p:spPr>
      </p:pic>
      <p:pic>
        <p:nvPicPr>
          <p:cNvPr id="212" name="Google Shape;212;p2"/>
          <p:cNvPicPr preferRelativeResize="0"/>
          <p:nvPr/>
        </p:nvPicPr>
        <p:blipFill>
          <a:blip r:embed="rId19">
            <a:alphaModFix/>
          </a:blip>
          <a:stretch>
            <a:fillRect/>
          </a:stretch>
        </p:blipFill>
        <p:spPr>
          <a:xfrm>
            <a:off x="4415387" y="23247017"/>
            <a:ext cx="2834640" cy="3959351"/>
          </a:xfrm>
          <a:prstGeom prst="rect">
            <a:avLst/>
          </a:prstGeom>
          <a:noFill/>
          <a:ln w="9525" cap="flat" cmpd="sng">
            <a:solidFill>
              <a:srgbClr val="3F3F3F"/>
            </a:solidFill>
            <a:prstDash val="solid"/>
            <a:round/>
            <a:headEnd type="none" w="sm" len="sm"/>
            <a:tailEnd type="none" w="sm" len="sm"/>
          </a:ln>
        </p:spPr>
      </p:pic>
      <p:grpSp>
        <p:nvGrpSpPr>
          <p:cNvPr id="213" name="Google Shape;213;p2"/>
          <p:cNvGrpSpPr/>
          <p:nvPr/>
        </p:nvGrpSpPr>
        <p:grpSpPr>
          <a:xfrm>
            <a:off x="1332570" y="27370447"/>
            <a:ext cx="2298031" cy="368946"/>
            <a:chOff x="10652450" y="5966738"/>
            <a:chExt cx="2479800" cy="398129"/>
          </a:xfrm>
        </p:grpSpPr>
        <p:sp>
          <p:nvSpPr>
            <p:cNvPr id="214" name="Google Shape;214;p2"/>
            <p:cNvSpPr/>
            <p:nvPr/>
          </p:nvSpPr>
          <p:spPr>
            <a:xfrm>
              <a:off x="10652450" y="6062167"/>
              <a:ext cx="2479800" cy="302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a:solidFill>
                    <a:schemeClr val="tx1">
                      <a:lumMod val="75000"/>
                      <a:lumOff val="25000"/>
                    </a:schemeClr>
                  </a:solidFill>
                  <a:latin typeface="Century Gothic"/>
                  <a:ea typeface="Century Gothic"/>
                  <a:cs typeface="Century Gothic"/>
                  <a:sym typeface="Century Gothic"/>
                </a:rPr>
                <a:t>0      1</a:t>
              </a:r>
              <a:r>
                <a:rPr lang="en-US" sz="1600">
                  <a:solidFill>
                    <a:schemeClr val="tx1">
                      <a:lumMod val="75000"/>
                      <a:lumOff val="25000"/>
                    </a:schemeClr>
                  </a:solidFill>
                  <a:latin typeface="Century Gothic"/>
                  <a:ea typeface="Century Gothic"/>
                  <a:cs typeface="Century Gothic"/>
                  <a:sym typeface="Century Gothic"/>
                </a:rPr>
                <a:t>0</a:t>
              </a:r>
              <a:r>
                <a:rPr lang="en-US" sz="1600" b="0" i="0" u="none" strike="noStrike" cap="none">
                  <a:solidFill>
                    <a:schemeClr val="tx1">
                      <a:lumMod val="75000"/>
                      <a:lumOff val="25000"/>
                    </a:schemeClr>
                  </a:solidFill>
                  <a:latin typeface="Century Gothic"/>
                  <a:ea typeface="Century Gothic"/>
                  <a:cs typeface="Century Gothic"/>
                  <a:sym typeface="Century Gothic"/>
                </a:rPr>
                <a:t>     </a:t>
              </a:r>
              <a:r>
                <a:rPr lang="en-US" sz="1600">
                  <a:solidFill>
                    <a:schemeClr val="tx1">
                      <a:lumMod val="75000"/>
                      <a:lumOff val="25000"/>
                    </a:schemeClr>
                  </a:solidFill>
                  <a:latin typeface="Century Gothic"/>
                  <a:ea typeface="Century Gothic"/>
                  <a:cs typeface="Century Gothic"/>
                  <a:sym typeface="Century Gothic"/>
                </a:rPr>
                <a:t>2</a:t>
              </a:r>
              <a:r>
                <a:rPr lang="en-US" sz="1600" b="0" i="0" u="none" strike="noStrike" cap="none">
                  <a:solidFill>
                    <a:schemeClr val="tx1">
                      <a:lumMod val="75000"/>
                      <a:lumOff val="25000"/>
                    </a:schemeClr>
                  </a:solidFill>
                  <a:latin typeface="Century Gothic"/>
                  <a:ea typeface="Century Gothic"/>
                  <a:cs typeface="Century Gothic"/>
                  <a:sym typeface="Century Gothic"/>
                </a:rPr>
                <a:t>0 km</a:t>
              </a:r>
              <a:endParaRPr sz="1600" b="0" i="0" u="none" strike="noStrike" cap="none">
                <a:solidFill>
                  <a:schemeClr val="tx1">
                    <a:lumMod val="75000"/>
                    <a:lumOff val="25000"/>
                  </a:schemeClr>
                </a:solidFill>
                <a:latin typeface="Century Gothic"/>
                <a:ea typeface="Century Gothic"/>
                <a:cs typeface="Century Gothic"/>
                <a:sym typeface="Century Gothic"/>
              </a:endParaRPr>
            </a:p>
          </p:txBody>
        </p:sp>
        <p:cxnSp>
          <p:nvCxnSpPr>
            <p:cNvPr id="215" name="Google Shape;215;p2"/>
            <p:cNvCxnSpPr/>
            <p:nvPr/>
          </p:nvCxnSpPr>
          <p:spPr>
            <a:xfrm>
              <a:off x="10783850" y="5966738"/>
              <a:ext cx="1141200" cy="1800"/>
            </a:xfrm>
            <a:prstGeom prst="straightConnector1">
              <a:avLst/>
            </a:prstGeom>
            <a:noFill/>
            <a:ln w="9525" cap="flat" cmpd="sng">
              <a:solidFill>
                <a:srgbClr val="44546A"/>
              </a:solidFill>
              <a:prstDash val="solid"/>
              <a:round/>
              <a:headEnd type="none" w="sm" len="sm"/>
              <a:tailEnd type="none" w="sm" len="sm"/>
            </a:ln>
          </p:spPr>
        </p:cxnSp>
        <p:cxnSp>
          <p:nvCxnSpPr>
            <p:cNvPr id="216" name="Google Shape;216;p2"/>
            <p:cNvCxnSpPr/>
            <p:nvPr/>
          </p:nvCxnSpPr>
          <p:spPr>
            <a:xfrm rot="10800000" flipH="1">
              <a:off x="10787824" y="5972089"/>
              <a:ext cx="1200" cy="127200"/>
            </a:xfrm>
            <a:prstGeom prst="straightConnector1">
              <a:avLst/>
            </a:prstGeom>
            <a:noFill/>
            <a:ln w="9525" cap="flat" cmpd="sng">
              <a:solidFill>
                <a:srgbClr val="44546A"/>
              </a:solidFill>
              <a:prstDash val="solid"/>
              <a:round/>
              <a:headEnd type="none" w="sm" len="sm"/>
              <a:tailEnd type="none" w="sm" len="sm"/>
            </a:ln>
          </p:spPr>
        </p:cxnSp>
        <p:cxnSp>
          <p:nvCxnSpPr>
            <p:cNvPr id="217" name="Google Shape;217;p2"/>
            <p:cNvCxnSpPr/>
            <p:nvPr/>
          </p:nvCxnSpPr>
          <p:spPr>
            <a:xfrm rot="10800000" flipH="1">
              <a:off x="11918637" y="5972089"/>
              <a:ext cx="1200" cy="127200"/>
            </a:xfrm>
            <a:prstGeom prst="straightConnector1">
              <a:avLst/>
            </a:prstGeom>
            <a:noFill/>
            <a:ln w="9525" cap="flat" cmpd="sng">
              <a:solidFill>
                <a:srgbClr val="44546A"/>
              </a:solidFill>
              <a:prstDash val="solid"/>
              <a:round/>
              <a:headEnd type="none" w="sm" len="sm"/>
              <a:tailEnd type="none" w="sm" len="sm"/>
            </a:ln>
          </p:spPr>
        </p:cxnSp>
        <p:cxnSp>
          <p:nvCxnSpPr>
            <p:cNvPr id="218" name="Google Shape;218;p2"/>
            <p:cNvCxnSpPr/>
            <p:nvPr/>
          </p:nvCxnSpPr>
          <p:spPr>
            <a:xfrm rot="10800000" flipH="1">
              <a:off x="11359427" y="5972089"/>
              <a:ext cx="1200" cy="127200"/>
            </a:xfrm>
            <a:prstGeom prst="straightConnector1">
              <a:avLst/>
            </a:prstGeom>
            <a:noFill/>
            <a:ln w="9525" cap="flat" cmpd="sng">
              <a:solidFill>
                <a:srgbClr val="44546A"/>
              </a:solidFill>
              <a:prstDash val="solid"/>
              <a:round/>
              <a:headEnd type="none" w="sm" len="sm"/>
              <a:tailEnd type="none" w="sm" len="sm"/>
            </a:ln>
          </p:spPr>
        </p:cxnSp>
      </p:grpSp>
      <p:grpSp>
        <p:nvGrpSpPr>
          <p:cNvPr id="219" name="Google Shape;219;p2"/>
          <p:cNvGrpSpPr/>
          <p:nvPr/>
        </p:nvGrpSpPr>
        <p:grpSpPr>
          <a:xfrm>
            <a:off x="921245" y="27158576"/>
            <a:ext cx="474841" cy="556782"/>
            <a:chOff x="20351175" y="11912327"/>
            <a:chExt cx="512400" cy="600823"/>
          </a:xfrm>
        </p:grpSpPr>
        <p:sp>
          <p:nvSpPr>
            <p:cNvPr id="220" name="Google Shape;220;p2"/>
            <p:cNvSpPr/>
            <p:nvPr/>
          </p:nvSpPr>
          <p:spPr>
            <a:xfrm>
              <a:off x="20521650" y="12256950"/>
              <a:ext cx="171300" cy="256200"/>
            </a:xfrm>
            <a:prstGeom prst="triangle">
              <a:avLst>
                <a:gd name="adj" fmla="val 50000"/>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2"/>
            <p:cNvSpPr txBox="1"/>
            <p:nvPr/>
          </p:nvSpPr>
          <p:spPr>
            <a:xfrm>
              <a:off x="20351175" y="11912327"/>
              <a:ext cx="512400" cy="256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400" b="0" i="0" u="none" strike="noStrike" cap="none">
                  <a:solidFill>
                    <a:srgbClr val="3F3F3F"/>
                  </a:solidFill>
                  <a:latin typeface="Century Gothic"/>
                  <a:ea typeface="Century Gothic"/>
                  <a:cs typeface="Century Gothic"/>
                  <a:sym typeface="Century Gothic"/>
                </a:rPr>
                <a:t>N</a:t>
              </a:r>
              <a:endParaRPr sz="1400" b="0" i="0" u="none" strike="noStrike" cap="none">
                <a:solidFill>
                  <a:srgbClr val="3F3F3F"/>
                </a:solidFill>
                <a:latin typeface="Century Gothic"/>
                <a:ea typeface="Century Gothic"/>
                <a:cs typeface="Century Gothic"/>
                <a:sym typeface="Century Gothic"/>
              </a:endParaRPr>
            </a:p>
          </p:txBody>
        </p:sp>
      </p:grpSp>
      <p:sp>
        <p:nvSpPr>
          <p:cNvPr id="222" name="Google Shape;222;p2"/>
          <p:cNvSpPr txBox="1"/>
          <p:nvPr/>
        </p:nvSpPr>
        <p:spPr>
          <a:xfrm>
            <a:off x="971525" y="28405279"/>
            <a:ext cx="10020300" cy="55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dirty="0">
                <a:solidFill>
                  <a:schemeClr val="tx1">
                    <a:lumMod val="75000"/>
                    <a:lumOff val="25000"/>
                  </a:schemeClr>
                </a:solidFill>
                <a:latin typeface="Century Gothic"/>
                <a:ea typeface="Century Gothic"/>
                <a:cs typeface="Century Gothic"/>
                <a:sym typeface="Century Gothic"/>
              </a:rPr>
              <a:t>Turbidity (a), NDCI (b), and Chlorophyll-a (c) output maps generated from their respective methodologies and algorithms. Imagery from January 27, 2019.</a:t>
            </a:r>
            <a:endParaRPr sz="1700" dirty="0">
              <a:solidFill>
                <a:schemeClr val="tx1">
                  <a:lumMod val="75000"/>
                  <a:lumOff val="25000"/>
                </a:schemeClr>
              </a:solidFill>
              <a:latin typeface="Century Gothic"/>
              <a:ea typeface="Century Gothic"/>
              <a:cs typeface="Century Gothic"/>
              <a:sym typeface="Century Gothic"/>
            </a:endParaRPr>
          </a:p>
        </p:txBody>
      </p:sp>
      <p:sp>
        <p:nvSpPr>
          <p:cNvPr id="223" name="Google Shape;223;p2"/>
          <p:cNvSpPr txBox="1"/>
          <p:nvPr/>
        </p:nvSpPr>
        <p:spPr>
          <a:xfrm>
            <a:off x="3546500" y="26620542"/>
            <a:ext cx="539400" cy="55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b="1">
                <a:solidFill>
                  <a:schemeClr val="lt1"/>
                </a:solidFill>
                <a:latin typeface="Century Gothic"/>
                <a:ea typeface="Century Gothic"/>
                <a:cs typeface="Century Gothic"/>
                <a:sym typeface="Century Gothic"/>
              </a:rPr>
              <a:t>a</a:t>
            </a:r>
            <a:endParaRPr sz="3000" b="1">
              <a:solidFill>
                <a:schemeClr val="lt1"/>
              </a:solidFill>
              <a:latin typeface="Century Gothic"/>
              <a:ea typeface="Century Gothic"/>
              <a:cs typeface="Century Gothic"/>
              <a:sym typeface="Century Gothic"/>
            </a:endParaRPr>
          </a:p>
        </p:txBody>
      </p:sp>
      <p:sp>
        <p:nvSpPr>
          <p:cNvPr id="224" name="Google Shape;224;p2"/>
          <p:cNvSpPr txBox="1"/>
          <p:nvPr/>
        </p:nvSpPr>
        <p:spPr>
          <a:xfrm>
            <a:off x="6746900" y="26620542"/>
            <a:ext cx="539400" cy="55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b="1">
                <a:solidFill>
                  <a:schemeClr val="lt1"/>
                </a:solidFill>
                <a:latin typeface="Century Gothic"/>
                <a:ea typeface="Century Gothic"/>
                <a:cs typeface="Century Gothic"/>
                <a:sym typeface="Century Gothic"/>
              </a:rPr>
              <a:t>b</a:t>
            </a:r>
            <a:endParaRPr sz="3000" b="1">
              <a:solidFill>
                <a:schemeClr val="lt1"/>
              </a:solidFill>
              <a:latin typeface="Century Gothic"/>
              <a:ea typeface="Century Gothic"/>
              <a:cs typeface="Century Gothic"/>
              <a:sym typeface="Century Gothic"/>
            </a:endParaRPr>
          </a:p>
        </p:txBody>
      </p:sp>
      <p:sp>
        <p:nvSpPr>
          <p:cNvPr id="225" name="Google Shape;225;p2"/>
          <p:cNvSpPr txBox="1"/>
          <p:nvPr/>
        </p:nvSpPr>
        <p:spPr>
          <a:xfrm>
            <a:off x="9985400" y="26620542"/>
            <a:ext cx="539400" cy="55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b="1">
                <a:solidFill>
                  <a:schemeClr val="lt1"/>
                </a:solidFill>
                <a:latin typeface="Century Gothic"/>
                <a:ea typeface="Century Gothic"/>
                <a:cs typeface="Century Gothic"/>
                <a:sym typeface="Century Gothic"/>
              </a:rPr>
              <a:t>c</a:t>
            </a:r>
            <a:endParaRPr sz="3000" b="1">
              <a:solidFill>
                <a:schemeClr val="lt1"/>
              </a:solidFill>
              <a:latin typeface="Century Gothic"/>
              <a:ea typeface="Century Gothic"/>
              <a:cs typeface="Century Gothic"/>
              <a:sym typeface="Century Gothic"/>
            </a:endParaRPr>
          </a:p>
        </p:txBody>
      </p:sp>
      <p:sp>
        <p:nvSpPr>
          <p:cNvPr id="230" name="Google Shape;230;p2"/>
          <p:cNvSpPr txBox="1"/>
          <p:nvPr/>
        </p:nvSpPr>
        <p:spPr>
          <a:xfrm>
            <a:off x="12456550" y="21103466"/>
            <a:ext cx="4812300" cy="633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US" sz="1800" dirty="0">
                <a:solidFill>
                  <a:srgbClr val="3F3F3F"/>
                </a:solidFill>
                <a:latin typeface="Century Gothic"/>
                <a:ea typeface="Century Gothic"/>
                <a:cs typeface="Century Gothic"/>
                <a:sym typeface="Century Gothic"/>
              </a:rPr>
              <a:t>Post Hurricane Earl vs. 2016 </a:t>
            </a:r>
            <a:r>
              <a:rPr lang="en-US" sz="1800" dirty="0" err="1">
                <a:solidFill>
                  <a:srgbClr val="3F3F3F"/>
                </a:solidFill>
                <a:latin typeface="Century Gothic"/>
                <a:ea typeface="Century Gothic"/>
                <a:cs typeface="Century Gothic"/>
                <a:sym typeface="Century Gothic"/>
              </a:rPr>
              <a:t>Avg</a:t>
            </a:r>
            <a:r>
              <a:rPr lang="en-US" sz="1800" dirty="0">
                <a:solidFill>
                  <a:srgbClr val="3F3F3F"/>
                </a:solidFill>
                <a:latin typeface="Century Gothic"/>
                <a:ea typeface="Century Gothic"/>
                <a:cs typeface="Century Gothic"/>
                <a:sym typeface="Century Gothic"/>
              </a:rPr>
              <a:t>: Chlorophyll-a Concentration Differences</a:t>
            </a:r>
            <a:endParaRPr sz="1800" dirty="0">
              <a:solidFill>
                <a:srgbClr val="3F3F3F"/>
              </a:solidFill>
              <a:latin typeface="Century Gothic"/>
              <a:ea typeface="Century Gothic"/>
              <a:cs typeface="Century Gothic"/>
              <a:sym typeface="Century Gothic"/>
            </a:endParaRPr>
          </a:p>
          <a:p>
            <a:pPr marL="0" lvl="0" indent="0" algn="ctr" rtl="0">
              <a:lnSpc>
                <a:spcPct val="115000"/>
              </a:lnSpc>
              <a:spcBef>
                <a:spcPts val="0"/>
              </a:spcBef>
              <a:spcAft>
                <a:spcPts val="0"/>
              </a:spcAft>
              <a:buClr>
                <a:schemeClr val="dk1"/>
              </a:buClr>
              <a:buSzPts val="1100"/>
              <a:buFont typeface="Arial"/>
              <a:buNone/>
            </a:pPr>
            <a:r>
              <a:rPr lang="en-US" sz="1600" i="1" dirty="0">
                <a:solidFill>
                  <a:srgbClr val="3F3F3F"/>
                </a:solidFill>
                <a:latin typeface="Century Gothic"/>
                <a:ea typeface="Century Gothic"/>
                <a:cs typeface="Century Gothic"/>
                <a:sym typeface="Century Gothic"/>
              </a:rPr>
              <a:t>(mg/m</a:t>
            </a:r>
            <a:r>
              <a:rPr lang="en-US" sz="1600" i="1" baseline="30000" dirty="0">
                <a:solidFill>
                  <a:srgbClr val="3F3F3F"/>
                </a:solidFill>
                <a:latin typeface="Century Gothic"/>
                <a:ea typeface="Century Gothic"/>
                <a:cs typeface="Century Gothic"/>
                <a:sym typeface="Century Gothic"/>
              </a:rPr>
              <a:t>3</a:t>
            </a:r>
            <a:r>
              <a:rPr lang="en-US" sz="1600" i="1" dirty="0">
                <a:solidFill>
                  <a:srgbClr val="3F3F3F"/>
                </a:solidFill>
                <a:latin typeface="Century Gothic"/>
                <a:ea typeface="Century Gothic"/>
                <a:cs typeface="Century Gothic"/>
                <a:sym typeface="Century Gothic"/>
              </a:rPr>
              <a:t>)</a:t>
            </a:r>
            <a:endParaRPr sz="1600" dirty="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600" b="0" i="0" u="none" strike="noStrike" cap="none" dirty="0">
              <a:solidFill>
                <a:srgbClr val="3F3F3F"/>
              </a:solidFill>
              <a:latin typeface="Century Gothic"/>
              <a:ea typeface="Century Gothic"/>
              <a:cs typeface="Century Gothic"/>
              <a:sym typeface="Century Gothic"/>
            </a:endParaRPr>
          </a:p>
        </p:txBody>
      </p:sp>
      <p:grpSp>
        <p:nvGrpSpPr>
          <p:cNvPr id="237" name="Google Shape;237;p2"/>
          <p:cNvGrpSpPr/>
          <p:nvPr/>
        </p:nvGrpSpPr>
        <p:grpSpPr>
          <a:xfrm>
            <a:off x="12943329" y="16971531"/>
            <a:ext cx="474841" cy="556782"/>
            <a:chOff x="20351175" y="11912327"/>
            <a:chExt cx="512400" cy="600823"/>
          </a:xfrm>
        </p:grpSpPr>
        <p:sp>
          <p:nvSpPr>
            <p:cNvPr id="238" name="Google Shape;238;p2"/>
            <p:cNvSpPr/>
            <p:nvPr/>
          </p:nvSpPr>
          <p:spPr>
            <a:xfrm>
              <a:off x="20521650" y="12256950"/>
              <a:ext cx="171300" cy="256200"/>
            </a:xfrm>
            <a:prstGeom prst="triangle">
              <a:avLst>
                <a:gd name="adj" fmla="val 50000"/>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600" b="0" i="0" u="none" strike="noStrike" cap="none">
                <a:solidFill>
                  <a:schemeClr val="tx1">
                    <a:lumMod val="75000"/>
                    <a:lumOff val="25000"/>
                  </a:schemeClr>
                </a:solidFill>
                <a:latin typeface="Arial"/>
                <a:ea typeface="Arial"/>
                <a:cs typeface="Arial"/>
                <a:sym typeface="Arial"/>
              </a:endParaRPr>
            </a:p>
          </p:txBody>
        </p:sp>
        <p:sp>
          <p:nvSpPr>
            <p:cNvPr id="239" name="Google Shape;239;p2"/>
            <p:cNvSpPr txBox="1"/>
            <p:nvPr/>
          </p:nvSpPr>
          <p:spPr>
            <a:xfrm>
              <a:off x="20351175" y="11912327"/>
              <a:ext cx="512400" cy="256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600" b="0" i="0" u="none" strike="noStrike" cap="none">
                  <a:solidFill>
                    <a:schemeClr val="tx1">
                      <a:lumMod val="75000"/>
                      <a:lumOff val="25000"/>
                    </a:schemeClr>
                  </a:solidFill>
                  <a:latin typeface="Century Gothic"/>
                  <a:ea typeface="Century Gothic"/>
                  <a:cs typeface="Century Gothic"/>
                  <a:sym typeface="Century Gothic"/>
                </a:rPr>
                <a:t>N</a:t>
              </a:r>
              <a:endParaRPr sz="1600" b="0" i="0" u="none" strike="noStrike" cap="none">
                <a:solidFill>
                  <a:schemeClr val="tx1">
                    <a:lumMod val="75000"/>
                    <a:lumOff val="25000"/>
                  </a:schemeClr>
                </a:solidFill>
                <a:latin typeface="Century Gothic"/>
                <a:ea typeface="Century Gothic"/>
                <a:cs typeface="Century Gothic"/>
                <a:sym typeface="Century Gothic"/>
              </a:endParaRPr>
            </a:p>
          </p:txBody>
        </p:sp>
      </p:grpSp>
      <p:pic>
        <p:nvPicPr>
          <p:cNvPr id="240" name="Google Shape;240;p2"/>
          <p:cNvPicPr preferRelativeResize="0"/>
          <p:nvPr/>
        </p:nvPicPr>
        <p:blipFill>
          <a:blip r:embed="rId20">
            <a:alphaModFix/>
          </a:blip>
          <a:stretch>
            <a:fillRect/>
          </a:stretch>
        </p:blipFill>
        <p:spPr>
          <a:xfrm rot="10800000" flipH="1">
            <a:off x="15418674" y="25880955"/>
            <a:ext cx="1305301" cy="157575"/>
          </a:xfrm>
          <a:prstGeom prst="rect">
            <a:avLst/>
          </a:prstGeom>
          <a:noFill/>
          <a:ln>
            <a:noFill/>
          </a:ln>
        </p:spPr>
      </p:pic>
      <p:pic>
        <p:nvPicPr>
          <p:cNvPr id="241" name="Google Shape;241;p2"/>
          <p:cNvPicPr preferRelativeResize="0"/>
          <p:nvPr/>
        </p:nvPicPr>
        <p:blipFill>
          <a:blip r:embed="rId21">
            <a:alphaModFix/>
          </a:blip>
          <a:stretch>
            <a:fillRect/>
          </a:stretch>
        </p:blipFill>
        <p:spPr>
          <a:xfrm>
            <a:off x="15456552" y="20551420"/>
            <a:ext cx="1305298" cy="157575"/>
          </a:xfrm>
          <a:prstGeom prst="rect">
            <a:avLst/>
          </a:prstGeom>
          <a:noFill/>
          <a:ln>
            <a:noFill/>
          </a:ln>
        </p:spPr>
      </p:pic>
      <p:sp>
        <p:nvSpPr>
          <p:cNvPr id="242" name="Google Shape;242;p2"/>
          <p:cNvSpPr txBox="1"/>
          <p:nvPr/>
        </p:nvSpPr>
        <p:spPr>
          <a:xfrm>
            <a:off x="15294851" y="20679261"/>
            <a:ext cx="1781100" cy="37991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dirty="0">
                <a:solidFill>
                  <a:schemeClr val="tx1">
                    <a:lumMod val="75000"/>
                    <a:lumOff val="25000"/>
                  </a:schemeClr>
                </a:solidFill>
                <a:latin typeface="Century Gothic"/>
                <a:ea typeface="Century Gothic"/>
                <a:cs typeface="Century Gothic"/>
                <a:sym typeface="Century Gothic"/>
              </a:rPr>
              <a:t>0                   25</a:t>
            </a:r>
            <a:endParaRPr sz="16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243" name="Google Shape;243;p2"/>
          <p:cNvSpPr txBox="1"/>
          <p:nvPr/>
        </p:nvSpPr>
        <p:spPr>
          <a:xfrm>
            <a:off x="15378799" y="25986555"/>
            <a:ext cx="1697151" cy="41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dirty="0">
                <a:solidFill>
                  <a:schemeClr val="tx1">
                    <a:lumMod val="75000"/>
                    <a:lumOff val="25000"/>
                  </a:schemeClr>
                </a:solidFill>
                <a:latin typeface="Century Gothic"/>
                <a:ea typeface="Century Gothic"/>
                <a:cs typeface="Century Gothic"/>
                <a:sym typeface="Century Gothic"/>
              </a:rPr>
              <a:t>-3       0        3</a:t>
            </a:r>
            <a:endParaRPr sz="1600" b="0" i="0" u="none" strike="noStrike" cap="none" dirty="0">
              <a:solidFill>
                <a:schemeClr val="tx1">
                  <a:lumMod val="75000"/>
                  <a:lumOff val="25000"/>
                </a:schemeClr>
              </a:solidFill>
              <a:latin typeface="Century Gothic"/>
              <a:ea typeface="Century Gothic"/>
              <a:cs typeface="Century Gothic"/>
              <a:sym typeface="Century Gothic"/>
            </a:endParaRPr>
          </a:p>
        </p:txBody>
      </p:sp>
      <p:grpSp>
        <p:nvGrpSpPr>
          <p:cNvPr id="244" name="Google Shape;244;p2"/>
          <p:cNvGrpSpPr/>
          <p:nvPr/>
        </p:nvGrpSpPr>
        <p:grpSpPr>
          <a:xfrm>
            <a:off x="12811452" y="20753489"/>
            <a:ext cx="2298000" cy="255001"/>
            <a:chOff x="15185627" y="24540614"/>
            <a:chExt cx="2298000" cy="280500"/>
          </a:xfrm>
        </p:grpSpPr>
        <p:sp>
          <p:nvSpPr>
            <p:cNvPr id="245" name="Google Shape;245;p2"/>
            <p:cNvSpPr/>
            <p:nvPr/>
          </p:nvSpPr>
          <p:spPr>
            <a:xfrm>
              <a:off x="15185627" y="24540614"/>
              <a:ext cx="2298000" cy="280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chemeClr val="tx1">
                      <a:lumMod val="75000"/>
                      <a:lumOff val="25000"/>
                    </a:schemeClr>
                  </a:solidFill>
                  <a:latin typeface="Century Gothic"/>
                  <a:ea typeface="Century Gothic"/>
                  <a:cs typeface="Century Gothic"/>
                  <a:sym typeface="Century Gothic"/>
                </a:rPr>
                <a:t>0         15         30 km</a:t>
              </a:r>
              <a:endParaRPr sz="1600" b="0" i="0" u="none" strike="noStrike" cap="none" dirty="0">
                <a:solidFill>
                  <a:schemeClr val="tx1">
                    <a:lumMod val="75000"/>
                    <a:lumOff val="25000"/>
                  </a:schemeClr>
                </a:solidFill>
                <a:latin typeface="Century Gothic"/>
                <a:ea typeface="Century Gothic"/>
                <a:cs typeface="Century Gothic"/>
                <a:sym typeface="Century Gothic"/>
              </a:endParaRPr>
            </a:p>
          </p:txBody>
        </p:sp>
        <p:pic>
          <p:nvPicPr>
            <p:cNvPr id="246" name="Google Shape;246;p2"/>
            <p:cNvPicPr preferRelativeResize="0"/>
            <p:nvPr/>
          </p:nvPicPr>
          <p:blipFill rotWithShape="1">
            <a:blip r:embed="rId22">
              <a:alphaModFix/>
            </a:blip>
            <a:srcRect l="79971" t="94251" r="1690" b="9195"/>
            <a:stretch/>
          </p:blipFill>
          <p:spPr>
            <a:xfrm rot="10800000" flipH="1">
              <a:off x="15281138" y="24559400"/>
              <a:ext cx="1504950" cy="200024"/>
            </a:xfrm>
            <a:prstGeom prst="rect">
              <a:avLst/>
            </a:prstGeom>
            <a:noFill/>
            <a:ln>
              <a:noFill/>
            </a:ln>
          </p:spPr>
        </p:pic>
      </p:grpSp>
      <p:sp>
        <p:nvSpPr>
          <p:cNvPr id="247" name="Google Shape;247;p2"/>
          <p:cNvSpPr txBox="1"/>
          <p:nvPr/>
        </p:nvSpPr>
        <p:spPr>
          <a:xfrm>
            <a:off x="13190125" y="19150050"/>
            <a:ext cx="1240800" cy="63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dirty="0">
                <a:solidFill>
                  <a:schemeClr val="tx1">
                    <a:lumMod val="75000"/>
                    <a:lumOff val="25000"/>
                  </a:schemeClr>
                </a:solidFill>
                <a:latin typeface="Century Gothic"/>
                <a:ea typeface="Century Gothic"/>
                <a:cs typeface="Century Gothic"/>
                <a:sym typeface="Century Gothic"/>
              </a:rPr>
              <a:t>B E L I Z E C I T Y</a:t>
            </a:r>
            <a:endParaRPr sz="16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249" name="Google Shape;249;p2"/>
          <p:cNvSpPr txBox="1"/>
          <p:nvPr/>
        </p:nvSpPr>
        <p:spPr>
          <a:xfrm rot="-4883167">
            <a:off x="14388907" y="18306180"/>
            <a:ext cx="3220831" cy="36895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dirty="0">
                <a:solidFill>
                  <a:schemeClr val="tx1">
                    <a:lumMod val="75000"/>
                    <a:lumOff val="25000"/>
                  </a:schemeClr>
                </a:solidFill>
                <a:latin typeface="Century Gothic"/>
                <a:ea typeface="Century Gothic"/>
                <a:cs typeface="Century Gothic"/>
                <a:sym typeface="Century Gothic"/>
              </a:rPr>
              <a:t>B E L I Z E  B A R R I E R  R E E F</a:t>
            </a:r>
            <a:endParaRPr sz="16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250" name="Google Shape;250;p2"/>
          <p:cNvSpPr txBox="1"/>
          <p:nvPr/>
        </p:nvSpPr>
        <p:spPr>
          <a:xfrm rot="-4883167">
            <a:off x="1690682" y="25459690"/>
            <a:ext cx="3220831" cy="36895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a:solidFill>
                  <a:srgbClr val="FFFFFF"/>
                </a:solidFill>
                <a:latin typeface="Century Gothic"/>
                <a:ea typeface="Century Gothic"/>
                <a:cs typeface="Century Gothic"/>
                <a:sym typeface="Century Gothic"/>
              </a:rPr>
              <a:t>B E L I Z E  B A R R I E R  R E E F</a:t>
            </a:r>
            <a:endParaRPr sz="1600" b="0" i="0" u="none" strike="noStrike" cap="none">
              <a:solidFill>
                <a:srgbClr val="FFFFFF"/>
              </a:solidFill>
              <a:latin typeface="Century Gothic"/>
              <a:ea typeface="Century Gothic"/>
              <a:cs typeface="Century Gothic"/>
              <a:sym typeface="Century Gothic"/>
            </a:endParaRPr>
          </a:p>
        </p:txBody>
      </p:sp>
      <p:sp>
        <p:nvSpPr>
          <p:cNvPr id="251" name="Google Shape;251;p2"/>
          <p:cNvSpPr txBox="1"/>
          <p:nvPr/>
        </p:nvSpPr>
        <p:spPr>
          <a:xfrm>
            <a:off x="1636691" y="25940047"/>
            <a:ext cx="1240800" cy="63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a:solidFill>
                  <a:srgbClr val="FFFFFF"/>
                </a:solidFill>
                <a:latin typeface="Century Gothic"/>
                <a:ea typeface="Century Gothic"/>
                <a:cs typeface="Century Gothic"/>
                <a:sym typeface="Century Gothic"/>
              </a:rPr>
              <a:t>B E L I Z E C I T Y</a:t>
            </a:r>
            <a:endParaRPr sz="1600" b="0" i="0" strike="noStrike" cap="none">
              <a:solidFill>
                <a:srgbClr val="FFFFFF"/>
              </a:solidFill>
              <a:latin typeface="Century Gothic"/>
              <a:ea typeface="Century Gothic"/>
              <a:cs typeface="Century Gothic"/>
              <a:sym typeface="Century Gothic"/>
            </a:endParaRPr>
          </a:p>
        </p:txBody>
      </p:sp>
      <p:grpSp>
        <p:nvGrpSpPr>
          <p:cNvPr id="12" name="Group 11">
            <a:extLst>
              <a:ext uri="{FF2B5EF4-FFF2-40B4-BE49-F238E27FC236}">
                <a16:creationId xmlns:a16="http://schemas.microsoft.com/office/drawing/2014/main" id="{1349255C-1C0E-1742-B7AB-E8053B9AB486}"/>
              </a:ext>
            </a:extLst>
          </p:cNvPr>
          <p:cNvGrpSpPr/>
          <p:nvPr/>
        </p:nvGrpSpPr>
        <p:grpSpPr>
          <a:xfrm>
            <a:off x="12906963" y="20572463"/>
            <a:ext cx="1504950" cy="190005"/>
            <a:chOff x="12906963" y="20335977"/>
            <a:chExt cx="1504950" cy="190005"/>
          </a:xfrm>
        </p:grpSpPr>
        <p:cxnSp>
          <p:nvCxnSpPr>
            <p:cNvPr id="6" name="Straight Connector 5">
              <a:extLst>
                <a:ext uri="{FF2B5EF4-FFF2-40B4-BE49-F238E27FC236}">
                  <a16:creationId xmlns:a16="http://schemas.microsoft.com/office/drawing/2014/main" id="{3E1B8F8A-F7C4-B74B-B226-1215CD9595BA}"/>
                </a:ext>
              </a:extLst>
            </p:cNvPr>
            <p:cNvCxnSpPr>
              <a:cxnSpLocks/>
            </p:cNvCxnSpPr>
            <p:nvPr/>
          </p:nvCxnSpPr>
          <p:spPr>
            <a:xfrm>
              <a:off x="12906963" y="20339537"/>
              <a:ext cx="1504950" cy="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300AA45D-4ADF-264C-9868-F37F64B06A15}"/>
                </a:ext>
              </a:extLst>
            </p:cNvPr>
            <p:cNvCxnSpPr>
              <a:cxnSpLocks/>
            </p:cNvCxnSpPr>
            <p:nvPr/>
          </p:nvCxnSpPr>
          <p:spPr>
            <a:xfrm>
              <a:off x="12906963" y="20335977"/>
              <a:ext cx="0" cy="190005"/>
            </a:xfrm>
            <a:prstGeom prst="line">
              <a:avLst/>
            </a:prstGeom>
          </p:spPr>
          <p:style>
            <a:lnRef idx="1">
              <a:schemeClr val="dk1"/>
            </a:lnRef>
            <a:fillRef idx="0">
              <a:schemeClr val="dk1"/>
            </a:fillRef>
            <a:effectRef idx="0">
              <a:schemeClr val="dk1"/>
            </a:effectRef>
            <a:fontRef idx="minor">
              <a:schemeClr val="tx1"/>
            </a:fontRef>
          </p:style>
        </p:cxnSp>
        <p:cxnSp>
          <p:nvCxnSpPr>
            <p:cNvPr id="254" name="Straight Connector 253">
              <a:extLst>
                <a:ext uri="{FF2B5EF4-FFF2-40B4-BE49-F238E27FC236}">
                  <a16:creationId xmlns:a16="http://schemas.microsoft.com/office/drawing/2014/main" id="{672DE51A-B9EF-364D-952E-59648141AA44}"/>
                </a:ext>
              </a:extLst>
            </p:cNvPr>
            <p:cNvCxnSpPr>
              <a:cxnSpLocks/>
            </p:cNvCxnSpPr>
            <p:nvPr/>
          </p:nvCxnSpPr>
          <p:spPr>
            <a:xfrm>
              <a:off x="13646265" y="20335977"/>
              <a:ext cx="0" cy="190005"/>
            </a:xfrm>
            <a:prstGeom prst="line">
              <a:avLst/>
            </a:prstGeom>
          </p:spPr>
          <p:style>
            <a:lnRef idx="1">
              <a:schemeClr val="dk1"/>
            </a:lnRef>
            <a:fillRef idx="0">
              <a:schemeClr val="dk1"/>
            </a:fillRef>
            <a:effectRef idx="0">
              <a:schemeClr val="dk1"/>
            </a:effectRef>
            <a:fontRef idx="minor">
              <a:schemeClr val="tx1"/>
            </a:fontRef>
          </p:style>
        </p:cxnSp>
        <p:cxnSp>
          <p:nvCxnSpPr>
            <p:cNvPr id="255" name="Straight Connector 254">
              <a:extLst>
                <a:ext uri="{FF2B5EF4-FFF2-40B4-BE49-F238E27FC236}">
                  <a16:creationId xmlns:a16="http://schemas.microsoft.com/office/drawing/2014/main" id="{C625A2AE-2611-D44F-836D-5C6B99A6DD44}"/>
                </a:ext>
              </a:extLst>
            </p:cNvPr>
            <p:cNvCxnSpPr>
              <a:cxnSpLocks/>
            </p:cNvCxnSpPr>
            <p:nvPr/>
          </p:nvCxnSpPr>
          <p:spPr>
            <a:xfrm>
              <a:off x="14411507" y="20335977"/>
              <a:ext cx="0" cy="190005"/>
            </a:xfrm>
            <a:prstGeom prst="line">
              <a:avLst/>
            </a:prstGeom>
          </p:spPr>
          <p:style>
            <a:lnRef idx="1">
              <a:schemeClr val="dk1"/>
            </a:lnRef>
            <a:fillRef idx="0">
              <a:schemeClr val="dk1"/>
            </a:fillRef>
            <a:effectRef idx="0">
              <a:schemeClr val="dk1"/>
            </a:effectRef>
            <a:fontRef idx="minor">
              <a:schemeClr val="tx1"/>
            </a:fontRef>
          </p:style>
        </p:cxnSp>
      </p:grpSp>
      <p:sp>
        <p:nvSpPr>
          <p:cNvPr id="13" name="Rectangle 12">
            <a:extLst>
              <a:ext uri="{FF2B5EF4-FFF2-40B4-BE49-F238E27FC236}">
                <a16:creationId xmlns:a16="http://schemas.microsoft.com/office/drawing/2014/main" id="{F285E059-1F94-B949-9251-16572487300C}"/>
              </a:ext>
            </a:extLst>
          </p:cNvPr>
          <p:cNvSpPr/>
          <p:nvPr/>
        </p:nvSpPr>
        <p:spPr>
          <a:xfrm>
            <a:off x="13598820" y="18134112"/>
            <a:ext cx="234360" cy="307777"/>
          </a:xfrm>
          <a:prstGeom prst="rect">
            <a:avLst/>
          </a:prstGeom>
        </p:spPr>
        <p:txBody>
          <a:bodyPr wrap="none">
            <a:spAutoFit/>
          </a:bodyPr>
          <a:lstStyle/>
          <a:p>
            <a:r>
              <a:rPr lang="en-US" dirty="0">
                <a:solidFill>
                  <a:schemeClr val="tx1">
                    <a:lumMod val="75000"/>
                    <a:lumOff val="25000"/>
                  </a:schemeClr>
                </a:solidFill>
              </a:rPr>
              <a:t> </a:t>
            </a:r>
          </a:p>
        </p:txBody>
      </p:sp>
      <p:pic>
        <p:nvPicPr>
          <p:cNvPr id="261" name="Google Shape;251;p2">
            <a:extLst>
              <a:ext uri="{FF2B5EF4-FFF2-40B4-BE49-F238E27FC236}">
                <a16:creationId xmlns:a16="http://schemas.microsoft.com/office/drawing/2014/main" id="{E981330F-C0DA-3347-B575-FD1AD6EFDC24}"/>
              </a:ext>
            </a:extLst>
          </p:cNvPr>
          <p:cNvPicPr preferRelativeResize="0"/>
          <p:nvPr/>
        </p:nvPicPr>
        <p:blipFill rotWithShape="1">
          <a:blip r:embed="rId23">
            <a:alphaModFix/>
          </a:blip>
          <a:srcRect l="12530" t="11222" r="12523" b="11222"/>
          <a:stretch/>
        </p:blipFill>
        <p:spPr>
          <a:xfrm>
            <a:off x="13320950" y="31020136"/>
            <a:ext cx="1645800" cy="1693500"/>
          </a:xfrm>
          <a:prstGeom prst="ellipse">
            <a:avLst/>
          </a:prstGeom>
          <a:noFill/>
          <a:ln>
            <a:noFill/>
          </a:ln>
        </p:spPr>
      </p:pic>
      <p:pic>
        <p:nvPicPr>
          <p:cNvPr id="262" name="Google Shape;252;p2">
            <a:extLst>
              <a:ext uri="{FF2B5EF4-FFF2-40B4-BE49-F238E27FC236}">
                <a16:creationId xmlns:a16="http://schemas.microsoft.com/office/drawing/2014/main" id="{3B1B0747-C475-E149-819D-2C90DDEF82D4}"/>
              </a:ext>
            </a:extLst>
          </p:cNvPr>
          <p:cNvPicPr preferRelativeResize="0"/>
          <p:nvPr/>
        </p:nvPicPr>
        <p:blipFill rotWithShape="1">
          <a:blip r:embed="rId24">
            <a:alphaModFix/>
          </a:blip>
          <a:srcRect l="20641" t="19516" r="14692" b="37609"/>
          <a:stretch/>
        </p:blipFill>
        <p:spPr>
          <a:xfrm>
            <a:off x="22077900" y="31028600"/>
            <a:ext cx="1655100" cy="1645500"/>
          </a:xfrm>
          <a:prstGeom prst="ellipse">
            <a:avLst/>
          </a:prstGeom>
          <a:noFill/>
          <a:ln>
            <a:noFill/>
          </a:ln>
        </p:spPr>
      </p:pic>
      <p:pic>
        <p:nvPicPr>
          <p:cNvPr id="253" name="Picture 252">
            <a:extLst>
              <a:ext uri="{FF2B5EF4-FFF2-40B4-BE49-F238E27FC236}">
                <a16:creationId xmlns:a16="http://schemas.microsoft.com/office/drawing/2014/main" id="{2B812A05-9A08-BD43-BDEB-702B96E6ACEC}"/>
              </a:ext>
            </a:extLst>
          </p:cNvPr>
          <p:cNvPicPr>
            <a:picLocks noChangeAspect="1"/>
          </p:cNvPicPr>
          <p:nvPr/>
        </p:nvPicPr>
        <p:blipFill rotWithShape="1">
          <a:blip r:embed="rId3"/>
          <a:srcRect l="53259" t="16984" r="9359" b="34655"/>
          <a:stretch/>
        </p:blipFill>
        <p:spPr>
          <a:xfrm>
            <a:off x="12783530" y="22159725"/>
            <a:ext cx="4006769" cy="3666656"/>
          </a:xfrm>
          <a:prstGeom prst="rect">
            <a:avLst/>
          </a:prstGeom>
        </p:spPr>
      </p:pic>
      <p:sp>
        <p:nvSpPr>
          <p:cNvPr id="256" name="Google Shape;165;p2">
            <a:extLst>
              <a:ext uri="{FF2B5EF4-FFF2-40B4-BE49-F238E27FC236}">
                <a16:creationId xmlns:a16="http://schemas.microsoft.com/office/drawing/2014/main" id="{15ACF70E-855A-2448-8C49-02B08BCD7C3E}"/>
              </a:ext>
            </a:extLst>
          </p:cNvPr>
          <p:cNvSpPr txBox="1"/>
          <p:nvPr/>
        </p:nvSpPr>
        <p:spPr>
          <a:xfrm>
            <a:off x="20067534" y="19977719"/>
            <a:ext cx="764100" cy="265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dirty="0">
                <a:solidFill>
                  <a:schemeClr val="tx1">
                    <a:lumMod val="75000"/>
                    <a:lumOff val="25000"/>
                  </a:schemeClr>
                </a:solidFill>
                <a:latin typeface="Century Gothic"/>
                <a:ea typeface="Century Gothic"/>
                <a:cs typeface="Century Gothic"/>
                <a:sym typeface="Century Gothic"/>
              </a:rPr>
              <a:t>Date</a:t>
            </a:r>
            <a:endParaRPr sz="1600" i="0" u="none" strike="noStrike" cap="none" dirty="0">
              <a:solidFill>
                <a:schemeClr val="tx1">
                  <a:lumMod val="75000"/>
                  <a:lumOff val="25000"/>
                </a:schemeClr>
              </a:solidFill>
              <a:latin typeface="Century Gothic"/>
              <a:ea typeface="Century Gothic"/>
              <a:cs typeface="Century Gothic"/>
              <a:sym typeface="Century Gothic"/>
            </a:endParaRPr>
          </a:p>
        </p:txBody>
      </p:sp>
      <p:grpSp>
        <p:nvGrpSpPr>
          <p:cNvPr id="257" name="Google Shape;171;p2">
            <a:extLst>
              <a:ext uri="{FF2B5EF4-FFF2-40B4-BE49-F238E27FC236}">
                <a16:creationId xmlns:a16="http://schemas.microsoft.com/office/drawing/2014/main" id="{04749E0E-3256-1F40-B2B9-CDB41752A004}"/>
              </a:ext>
            </a:extLst>
          </p:cNvPr>
          <p:cNvGrpSpPr/>
          <p:nvPr/>
        </p:nvGrpSpPr>
        <p:grpSpPr>
          <a:xfrm>
            <a:off x="17633640" y="20190085"/>
            <a:ext cx="6106767" cy="369000"/>
            <a:chOff x="17692660" y="25997540"/>
            <a:chExt cx="6106767" cy="369000"/>
          </a:xfrm>
        </p:grpSpPr>
        <p:cxnSp>
          <p:nvCxnSpPr>
            <p:cNvPr id="258" name="Google Shape;172;p2">
              <a:extLst>
                <a:ext uri="{FF2B5EF4-FFF2-40B4-BE49-F238E27FC236}">
                  <a16:creationId xmlns:a16="http://schemas.microsoft.com/office/drawing/2014/main" id="{FF1A6B37-E40D-974A-A84F-D60EE8159888}"/>
                </a:ext>
              </a:extLst>
            </p:cNvPr>
            <p:cNvCxnSpPr/>
            <p:nvPr/>
          </p:nvCxnSpPr>
          <p:spPr>
            <a:xfrm rot="10800000">
              <a:off x="17692660" y="26258056"/>
              <a:ext cx="452700" cy="0"/>
            </a:xfrm>
            <a:prstGeom prst="straightConnector1">
              <a:avLst/>
            </a:prstGeom>
            <a:noFill/>
            <a:ln w="19050" cap="flat" cmpd="sng">
              <a:solidFill>
                <a:srgbClr val="00B0F0"/>
              </a:solidFill>
              <a:prstDash val="solid"/>
              <a:round/>
              <a:headEnd type="none" w="sm" len="sm"/>
              <a:tailEnd type="none" w="sm" len="sm"/>
            </a:ln>
          </p:spPr>
        </p:cxnSp>
        <p:cxnSp>
          <p:nvCxnSpPr>
            <p:cNvPr id="259" name="Google Shape;173;p2">
              <a:extLst>
                <a:ext uri="{FF2B5EF4-FFF2-40B4-BE49-F238E27FC236}">
                  <a16:creationId xmlns:a16="http://schemas.microsoft.com/office/drawing/2014/main" id="{B09CDB36-D1B4-E043-90F3-9D5B9F8D8CBE}"/>
                </a:ext>
              </a:extLst>
            </p:cNvPr>
            <p:cNvCxnSpPr/>
            <p:nvPr/>
          </p:nvCxnSpPr>
          <p:spPr>
            <a:xfrm rot="10800000">
              <a:off x="20578685" y="26239290"/>
              <a:ext cx="452700" cy="0"/>
            </a:xfrm>
            <a:prstGeom prst="straightConnector1">
              <a:avLst/>
            </a:prstGeom>
            <a:noFill/>
            <a:ln w="19050" cap="flat" cmpd="sng">
              <a:solidFill>
                <a:srgbClr val="CC0000"/>
              </a:solidFill>
              <a:prstDash val="solid"/>
              <a:round/>
              <a:headEnd type="none" w="sm" len="sm"/>
              <a:tailEnd type="none" w="sm" len="sm"/>
            </a:ln>
          </p:spPr>
        </p:cxnSp>
        <p:sp>
          <p:nvSpPr>
            <p:cNvPr id="260" name="Google Shape;174;p2">
              <a:extLst>
                <a:ext uri="{FF2B5EF4-FFF2-40B4-BE49-F238E27FC236}">
                  <a16:creationId xmlns:a16="http://schemas.microsoft.com/office/drawing/2014/main" id="{A669AEEF-4A86-EE47-A422-578289C28ACF}"/>
                </a:ext>
              </a:extLst>
            </p:cNvPr>
            <p:cNvSpPr txBox="1"/>
            <p:nvPr/>
          </p:nvSpPr>
          <p:spPr>
            <a:xfrm>
              <a:off x="18002700" y="26007506"/>
              <a:ext cx="2196000" cy="309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dirty="0">
                  <a:solidFill>
                    <a:schemeClr val="tx1">
                      <a:lumMod val="75000"/>
                      <a:lumOff val="25000"/>
                    </a:schemeClr>
                  </a:solidFill>
                  <a:latin typeface="Century Gothic"/>
                  <a:ea typeface="Century Gothic"/>
                  <a:cs typeface="Century Gothic"/>
                  <a:sym typeface="Century Gothic"/>
                </a:rPr>
                <a:t>Turbidity (FNU)</a:t>
              </a:r>
              <a:endParaRPr sz="160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263" name="Google Shape;175;p2">
              <a:extLst>
                <a:ext uri="{FF2B5EF4-FFF2-40B4-BE49-F238E27FC236}">
                  <a16:creationId xmlns:a16="http://schemas.microsoft.com/office/drawing/2014/main" id="{5F4A87C8-2201-904F-B253-BB9EE51253D9}"/>
                </a:ext>
              </a:extLst>
            </p:cNvPr>
            <p:cNvSpPr txBox="1"/>
            <p:nvPr/>
          </p:nvSpPr>
          <p:spPr>
            <a:xfrm>
              <a:off x="20964727" y="25997540"/>
              <a:ext cx="2834700" cy="36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i="0" u="none" strike="noStrike" cap="none" dirty="0">
                  <a:solidFill>
                    <a:schemeClr val="tx1">
                      <a:lumMod val="75000"/>
                      <a:lumOff val="25000"/>
                    </a:schemeClr>
                  </a:solidFill>
                  <a:latin typeface="Century Gothic"/>
                  <a:ea typeface="Century Gothic"/>
                  <a:cs typeface="Century Gothic"/>
                  <a:sym typeface="Century Gothic"/>
                </a:rPr>
                <a:t>Chlorophyll-a (mg/m</a:t>
              </a:r>
              <a:r>
                <a:rPr lang="en-US" sz="1600" i="0" u="none" strike="noStrike" cap="none" baseline="30000" dirty="0">
                  <a:solidFill>
                    <a:schemeClr val="tx1">
                      <a:lumMod val="75000"/>
                      <a:lumOff val="25000"/>
                    </a:schemeClr>
                  </a:solidFill>
                  <a:latin typeface="Century Gothic"/>
                  <a:ea typeface="Century Gothic"/>
                  <a:cs typeface="Century Gothic"/>
                  <a:sym typeface="Century Gothic"/>
                </a:rPr>
                <a:t>3</a:t>
              </a:r>
              <a:r>
                <a:rPr lang="en-US" sz="1600" i="0" u="none" strike="noStrike" cap="none" dirty="0">
                  <a:solidFill>
                    <a:schemeClr val="tx1">
                      <a:lumMod val="75000"/>
                      <a:lumOff val="25000"/>
                    </a:schemeClr>
                  </a:solidFill>
                  <a:latin typeface="Century Gothic"/>
                  <a:ea typeface="Century Gothic"/>
                  <a:cs typeface="Century Gothic"/>
                  <a:sym typeface="Century Gothic"/>
                </a:rPr>
                <a:t>)</a:t>
              </a:r>
              <a:endParaRPr sz="1600" i="0" u="none" strike="noStrike" cap="none" dirty="0">
                <a:solidFill>
                  <a:schemeClr val="tx1">
                    <a:lumMod val="75000"/>
                    <a:lumOff val="25000"/>
                  </a:schemeClr>
                </a:solidFill>
                <a:latin typeface="Century Gothic"/>
                <a:ea typeface="Century Gothic"/>
                <a:cs typeface="Century Gothic"/>
                <a:sym typeface="Century Gothic"/>
              </a:endParaRPr>
            </a:p>
          </p:txBody>
        </p:sp>
      </p:grpSp>
      <p:graphicFrame>
        <p:nvGraphicFramePr>
          <p:cNvPr id="264" name="Chart 263">
            <a:extLst>
              <a:ext uri="{FF2B5EF4-FFF2-40B4-BE49-F238E27FC236}">
                <a16:creationId xmlns:a16="http://schemas.microsoft.com/office/drawing/2014/main" id="{6C6E8728-2800-464D-B450-B4CF90B81F4C}"/>
              </a:ext>
            </a:extLst>
          </p:cNvPr>
          <p:cNvGraphicFramePr>
            <a:graphicFrameLocks/>
          </p:cNvGraphicFramePr>
          <p:nvPr>
            <p:extLst>
              <p:ext uri="{D42A27DB-BD31-4B8C-83A1-F6EECF244321}">
                <p14:modId xmlns:p14="http://schemas.microsoft.com/office/powerpoint/2010/main" val="1877809765"/>
              </p:ext>
            </p:extLst>
          </p:nvPr>
        </p:nvGraphicFramePr>
        <p:xfrm>
          <a:off x="17443913" y="21422021"/>
          <a:ext cx="6553200" cy="3421086"/>
        </p:xfrm>
        <a:graphic>
          <a:graphicData uri="http://schemas.openxmlformats.org/drawingml/2006/chart">
            <c:chart xmlns:c="http://schemas.openxmlformats.org/drawingml/2006/chart" xmlns:r="http://schemas.openxmlformats.org/officeDocument/2006/relationships" r:id="rId25"/>
          </a:graphicData>
        </a:graphic>
      </p:graphicFrame>
      <p:grpSp>
        <p:nvGrpSpPr>
          <p:cNvPr id="10" name="Group 9">
            <a:extLst>
              <a:ext uri="{FF2B5EF4-FFF2-40B4-BE49-F238E27FC236}">
                <a16:creationId xmlns:a16="http://schemas.microsoft.com/office/drawing/2014/main" id="{8B1E4FB5-CDBA-8840-80E2-20633E5931EC}"/>
              </a:ext>
            </a:extLst>
          </p:cNvPr>
          <p:cNvGrpSpPr/>
          <p:nvPr/>
        </p:nvGrpSpPr>
        <p:grpSpPr>
          <a:xfrm>
            <a:off x="17428930" y="18989145"/>
            <a:ext cx="5586072" cy="1375582"/>
            <a:chOff x="17428930" y="18989145"/>
            <a:chExt cx="5586072" cy="1375582"/>
          </a:xfrm>
        </p:grpSpPr>
        <p:sp>
          <p:nvSpPr>
            <p:cNvPr id="276" name="Google Shape;189;p2">
              <a:extLst>
                <a:ext uri="{FF2B5EF4-FFF2-40B4-BE49-F238E27FC236}">
                  <a16:creationId xmlns:a16="http://schemas.microsoft.com/office/drawing/2014/main" id="{D071EF01-B6CF-DE46-873C-05FB11CC3CBE}"/>
                </a:ext>
              </a:extLst>
            </p:cNvPr>
            <p:cNvSpPr txBox="1"/>
            <p:nvPr/>
          </p:nvSpPr>
          <p:spPr>
            <a:xfrm rot="18669691">
              <a:off x="17330584" y="19518330"/>
              <a:ext cx="1375582" cy="317211"/>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i="0" u="none" strike="noStrike" cap="none">
                  <a:solidFill>
                    <a:schemeClr val="tx1">
                      <a:lumMod val="75000"/>
                      <a:lumOff val="25000"/>
                    </a:schemeClr>
                  </a:solidFill>
                  <a:latin typeface="Century Gothic"/>
                  <a:ea typeface="Century Gothic"/>
                  <a:cs typeface="Century Gothic"/>
                  <a:sym typeface="Century Gothic"/>
                </a:rPr>
                <a:t>March 2016</a:t>
              </a:r>
              <a:endParaRPr sz="1600" i="0" u="none" strike="noStrike" cap="none">
                <a:solidFill>
                  <a:schemeClr val="tx1">
                    <a:lumMod val="75000"/>
                    <a:lumOff val="25000"/>
                  </a:schemeClr>
                </a:solidFill>
                <a:latin typeface="Century Gothic"/>
                <a:ea typeface="Century Gothic"/>
                <a:cs typeface="Century Gothic"/>
                <a:sym typeface="Century Gothic"/>
              </a:endParaRPr>
            </a:p>
          </p:txBody>
        </p:sp>
        <p:sp>
          <p:nvSpPr>
            <p:cNvPr id="277" name="Google Shape;190;p2">
              <a:extLst>
                <a:ext uri="{FF2B5EF4-FFF2-40B4-BE49-F238E27FC236}">
                  <a16:creationId xmlns:a16="http://schemas.microsoft.com/office/drawing/2014/main" id="{42E39A18-290B-2E48-8071-35A88A27472E}"/>
                </a:ext>
              </a:extLst>
            </p:cNvPr>
            <p:cNvSpPr txBox="1"/>
            <p:nvPr/>
          </p:nvSpPr>
          <p:spPr>
            <a:xfrm rot="18669946">
              <a:off x="17964679" y="19485155"/>
              <a:ext cx="1287294" cy="317211"/>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i="0" u="none" strike="noStrike" cap="none">
                  <a:solidFill>
                    <a:schemeClr val="tx1">
                      <a:lumMod val="75000"/>
                      <a:lumOff val="25000"/>
                    </a:schemeClr>
                  </a:solidFill>
                  <a:latin typeface="Century Gothic"/>
                  <a:ea typeface="Century Gothic"/>
                  <a:cs typeface="Century Gothic"/>
                  <a:sym typeface="Century Gothic"/>
                </a:rPr>
                <a:t>April 2016</a:t>
              </a:r>
              <a:endParaRPr sz="1600" i="0" u="none" strike="noStrike" cap="none">
                <a:solidFill>
                  <a:schemeClr val="tx1">
                    <a:lumMod val="75000"/>
                    <a:lumOff val="25000"/>
                  </a:schemeClr>
                </a:solidFill>
                <a:latin typeface="Century Gothic"/>
                <a:ea typeface="Century Gothic"/>
                <a:cs typeface="Century Gothic"/>
                <a:sym typeface="Century Gothic"/>
              </a:endParaRPr>
            </a:p>
          </p:txBody>
        </p:sp>
        <p:sp>
          <p:nvSpPr>
            <p:cNvPr id="278" name="Google Shape;191;p2">
              <a:extLst>
                <a:ext uri="{FF2B5EF4-FFF2-40B4-BE49-F238E27FC236}">
                  <a16:creationId xmlns:a16="http://schemas.microsoft.com/office/drawing/2014/main" id="{29246A4E-F71D-BB47-A03D-839ADFA29855}"/>
                </a:ext>
              </a:extLst>
            </p:cNvPr>
            <p:cNvSpPr txBox="1"/>
            <p:nvPr/>
          </p:nvSpPr>
          <p:spPr>
            <a:xfrm rot="18669719">
              <a:off x="18552520" y="19456514"/>
              <a:ext cx="1211258" cy="317211"/>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i="0" u="none" strike="noStrike" cap="none">
                  <a:solidFill>
                    <a:schemeClr val="tx1">
                      <a:lumMod val="75000"/>
                      <a:lumOff val="25000"/>
                    </a:schemeClr>
                  </a:solidFill>
                  <a:latin typeface="Century Gothic"/>
                  <a:ea typeface="Century Gothic"/>
                  <a:cs typeface="Century Gothic"/>
                  <a:sym typeface="Century Gothic"/>
                </a:rPr>
                <a:t>May 2016</a:t>
              </a:r>
              <a:endParaRPr sz="1600" i="0" u="none" strike="noStrike" cap="none">
                <a:solidFill>
                  <a:schemeClr val="tx1">
                    <a:lumMod val="75000"/>
                    <a:lumOff val="25000"/>
                  </a:schemeClr>
                </a:solidFill>
                <a:latin typeface="Century Gothic"/>
                <a:ea typeface="Century Gothic"/>
                <a:cs typeface="Century Gothic"/>
                <a:sym typeface="Century Gothic"/>
              </a:endParaRPr>
            </a:p>
          </p:txBody>
        </p:sp>
        <p:sp>
          <p:nvSpPr>
            <p:cNvPr id="279" name="Google Shape;192;p2">
              <a:extLst>
                <a:ext uri="{FF2B5EF4-FFF2-40B4-BE49-F238E27FC236}">
                  <a16:creationId xmlns:a16="http://schemas.microsoft.com/office/drawing/2014/main" id="{95248D44-CA73-1241-B8A4-6548B6C3D1CA}"/>
                </a:ext>
              </a:extLst>
            </p:cNvPr>
            <p:cNvSpPr txBox="1"/>
            <p:nvPr/>
          </p:nvSpPr>
          <p:spPr>
            <a:xfrm rot="18669982">
              <a:off x="19128235" y="19441411"/>
              <a:ext cx="1170722" cy="317211"/>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i="0" u="none" strike="noStrike" cap="none">
                  <a:solidFill>
                    <a:schemeClr val="tx1">
                      <a:lumMod val="75000"/>
                      <a:lumOff val="25000"/>
                    </a:schemeClr>
                  </a:solidFill>
                  <a:latin typeface="Century Gothic"/>
                  <a:ea typeface="Century Gothic"/>
                  <a:cs typeface="Century Gothic"/>
                  <a:sym typeface="Century Gothic"/>
                </a:rPr>
                <a:t>June 2016</a:t>
              </a:r>
              <a:endParaRPr sz="1600" i="0" u="none" strike="noStrike" cap="none">
                <a:solidFill>
                  <a:schemeClr val="tx1">
                    <a:lumMod val="75000"/>
                    <a:lumOff val="25000"/>
                  </a:schemeClr>
                </a:solidFill>
                <a:latin typeface="Century Gothic"/>
                <a:ea typeface="Century Gothic"/>
                <a:cs typeface="Century Gothic"/>
                <a:sym typeface="Century Gothic"/>
              </a:endParaRPr>
            </a:p>
          </p:txBody>
        </p:sp>
        <p:sp>
          <p:nvSpPr>
            <p:cNvPr id="280" name="Google Shape;193;p2">
              <a:extLst>
                <a:ext uri="{FF2B5EF4-FFF2-40B4-BE49-F238E27FC236}">
                  <a16:creationId xmlns:a16="http://schemas.microsoft.com/office/drawing/2014/main" id="{0970698A-4619-6B4A-8BFC-EFEA50991626}"/>
                </a:ext>
              </a:extLst>
            </p:cNvPr>
            <p:cNvSpPr txBox="1"/>
            <p:nvPr/>
          </p:nvSpPr>
          <p:spPr>
            <a:xfrm rot="18669869">
              <a:off x="19571534" y="19482841"/>
              <a:ext cx="1280876" cy="317211"/>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i="0" u="none" strike="noStrike" cap="none">
                  <a:solidFill>
                    <a:schemeClr val="tx1">
                      <a:lumMod val="75000"/>
                      <a:lumOff val="25000"/>
                    </a:schemeClr>
                  </a:solidFill>
                  <a:latin typeface="Century Gothic"/>
                  <a:ea typeface="Century Gothic"/>
                  <a:cs typeface="Century Gothic"/>
                  <a:sym typeface="Century Gothic"/>
                </a:rPr>
                <a:t>July 2016</a:t>
              </a:r>
              <a:endParaRPr sz="1600" i="0" u="none" strike="noStrike" cap="none">
                <a:solidFill>
                  <a:schemeClr val="tx1">
                    <a:lumMod val="75000"/>
                    <a:lumOff val="25000"/>
                  </a:schemeClr>
                </a:solidFill>
                <a:latin typeface="Century Gothic"/>
                <a:ea typeface="Century Gothic"/>
                <a:cs typeface="Century Gothic"/>
                <a:sym typeface="Century Gothic"/>
              </a:endParaRPr>
            </a:p>
          </p:txBody>
        </p:sp>
        <p:sp>
          <p:nvSpPr>
            <p:cNvPr id="281" name="Google Shape;194;p2">
              <a:extLst>
                <a:ext uri="{FF2B5EF4-FFF2-40B4-BE49-F238E27FC236}">
                  <a16:creationId xmlns:a16="http://schemas.microsoft.com/office/drawing/2014/main" id="{28D439EF-7DDC-D142-9F49-25129AF4A62F}"/>
                </a:ext>
              </a:extLst>
            </p:cNvPr>
            <p:cNvSpPr txBox="1"/>
            <p:nvPr/>
          </p:nvSpPr>
          <p:spPr>
            <a:xfrm rot="18670034">
              <a:off x="20129992" y="19461822"/>
              <a:ext cx="1224893" cy="317211"/>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i="0" u="none" strike="noStrike" cap="none">
                  <a:solidFill>
                    <a:schemeClr val="tx1">
                      <a:lumMod val="75000"/>
                      <a:lumOff val="25000"/>
                    </a:schemeClr>
                  </a:solidFill>
                  <a:latin typeface="Century Gothic"/>
                  <a:ea typeface="Century Gothic"/>
                  <a:cs typeface="Century Gothic"/>
                  <a:sym typeface="Century Gothic"/>
                </a:rPr>
                <a:t>Aug 2016</a:t>
              </a:r>
              <a:endParaRPr sz="1600" i="0" u="none" strike="noStrike" cap="none">
                <a:solidFill>
                  <a:schemeClr val="tx1">
                    <a:lumMod val="75000"/>
                    <a:lumOff val="25000"/>
                  </a:schemeClr>
                </a:solidFill>
                <a:latin typeface="Century Gothic"/>
                <a:ea typeface="Century Gothic"/>
                <a:cs typeface="Century Gothic"/>
                <a:sym typeface="Century Gothic"/>
              </a:endParaRPr>
            </a:p>
          </p:txBody>
        </p:sp>
        <p:sp>
          <p:nvSpPr>
            <p:cNvPr id="282" name="Google Shape;195;p2">
              <a:extLst>
                <a:ext uri="{FF2B5EF4-FFF2-40B4-BE49-F238E27FC236}">
                  <a16:creationId xmlns:a16="http://schemas.microsoft.com/office/drawing/2014/main" id="{E3C166DC-10AD-784C-B628-5F2FD7C03C4D}"/>
                </a:ext>
              </a:extLst>
            </p:cNvPr>
            <p:cNvSpPr txBox="1"/>
            <p:nvPr/>
          </p:nvSpPr>
          <p:spPr>
            <a:xfrm rot="18669653">
              <a:off x="20595324" y="19482254"/>
              <a:ext cx="1279677" cy="317211"/>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i="0" u="none" strike="noStrike" cap="none">
                  <a:solidFill>
                    <a:schemeClr val="tx1">
                      <a:lumMod val="75000"/>
                      <a:lumOff val="25000"/>
                    </a:schemeClr>
                  </a:solidFill>
                  <a:latin typeface="Century Gothic"/>
                  <a:ea typeface="Century Gothic"/>
                  <a:cs typeface="Century Gothic"/>
                  <a:sym typeface="Century Gothic"/>
                </a:rPr>
                <a:t>Sept 2016</a:t>
              </a:r>
              <a:endParaRPr sz="1600" i="0" u="none" strike="noStrike" cap="none">
                <a:solidFill>
                  <a:schemeClr val="tx1">
                    <a:lumMod val="75000"/>
                    <a:lumOff val="25000"/>
                  </a:schemeClr>
                </a:solidFill>
                <a:latin typeface="Century Gothic"/>
                <a:ea typeface="Century Gothic"/>
                <a:cs typeface="Century Gothic"/>
                <a:sym typeface="Century Gothic"/>
              </a:endParaRPr>
            </a:p>
          </p:txBody>
        </p:sp>
        <p:sp>
          <p:nvSpPr>
            <p:cNvPr id="283" name="Google Shape;196;p2">
              <a:extLst>
                <a:ext uri="{FF2B5EF4-FFF2-40B4-BE49-F238E27FC236}">
                  <a16:creationId xmlns:a16="http://schemas.microsoft.com/office/drawing/2014/main" id="{A13514CD-CC59-7942-8B41-B24E19166858}"/>
                </a:ext>
              </a:extLst>
            </p:cNvPr>
            <p:cNvSpPr txBox="1"/>
            <p:nvPr/>
          </p:nvSpPr>
          <p:spPr>
            <a:xfrm rot="18669893">
              <a:off x="21159154" y="19464769"/>
              <a:ext cx="1233123" cy="317211"/>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i="0" u="none" strike="noStrike" cap="none">
                  <a:solidFill>
                    <a:schemeClr val="tx1">
                      <a:lumMod val="75000"/>
                      <a:lumOff val="25000"/>
                    </a:schemeClr>
                  </a:solidFill>
                  <a:latin typeface="Century Gothic"/>
                  <a:ea typeface="Century Gothic"/>
                  <a:cs typeface="Century Gothic"/>
                  <a:sym typeface="Century Gothic"/>
                </a:rPr>
                <a:t>Oct 2016</a:t>
              </a:r>
              <a:endParaRPr sz="1600" i="0" u="none" strike="noStrike" cap="none">
                <a:solidFill>
                  <a:schemeClr val="tx1">
                    <a:lumMod val="75000"/>
                    <a:lumOff val="25000"/>
                  </a:schemeClr>
                </a:solidFill>
                <a:latin typeface="Century Gothic"/>
                <a:ea typeface="Century Gothic"/>
                <a:cs typeface="Century Gothic"/>
                <a:sym typeface="Century Gothic"/>
              </a:endParaRPr>
            </a:p>
          </p:txBody>
        </p:sp>
        <p:sp>
          <p:nvSpPr>
            <p:cNvPr id="284" name="Google Shape;197;p2">
              <a:extLst>
                <a:ext uri="{FF2B5EF4-FFF2-40B4-BE49-F238E27FC236}">
                  <a16:creationId xmlns:a16="http://schemas.microsoft.com/office/drawing/2014/main" id="{C1EE12E9-A744-354F-9340-E946346FACD2}"/>
                </a:ext>
              </a:extLst>
            </p:cNvPr>
            <p:cNvSpPr txBox="1"/>
            <p:nvPr/>
          </p:nvSpPr>
          <p:spPr>
            <a:xfrm rot="18669733">
              <a:off x="21678175" y="19461019"/>
              <a:ext cx="1223296" cy="317211"/>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i="0" u="none" strike="noStrike" cap="none">
                  <a:solidFill>
                    <a:schemeClr val="tx1">
                      <a:lumMod val="75000"/>
                      <a:lumOff val="25000"/>
                    </a:schemeClr>
                  </a:solidFill>
                  <a:latin typeface="Century Gothic"/>
                  <a:ea typeface="Century Gothic"/>
                  <a:cs typeface="Century Gothic"/>
                  <a:sym typeface="Century Gothic"/>
                </a:rPr>
                <a:t>Nov 2016</a:t>
              </a:r>
              <a:endParaRPr sz="1600" i="0" u="none" strike="noStrike" cap="none">
                <a:solidFill>
                  <a:schemeClr val="tx1">
                    <a:lumMod val="75000"/>
                    <a:lumOff val="25000"/>
                  </a:schemeClr>
                </a:solidFill>
                <a:latin typeface="Century Gothic"/>
                <a:ea typeface="Century Gothic"/>
                <a:cs typeface="Century Gothic"/>
                <a:sym typeface="Century Gothic"/>
              </a:endParaRPr>
            </a:p>
          </p:txBody>
        </p:sp>
        <p:sp>
          <p:nvSpPr>
            <p:cNvPr id="285" name="Google Shape;198;p2">
              <a:extLst>
                <a:ext uri="{FF2B5EF4-FFF2-40B4-BE49-F238E27FC236}">
                  <a16:creationId xmlns:a16="http://schemas.microsoft.com/office/drawing/2014/main" id="{94ED1DD2-87AB-034F-9E1C-31837B665284}"/>
                </a:ext>
              </a:extLst>
            </p:cNvPr>
            <p:cNvSpPr txBox="1"/>
            <p:nvPr/>
          </p:nvSpPr>
          <p:spPr>
            <a:xfrm rot="18669948">
              <a:off x="22287588" y="19428956"/>
              <a:ext cx="1137618" cy="317211"/>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i="0" u="none" strike="noStrike" cap="none">
                  <a:solidFill>
                    <a:schemeClr val="tx1">
                      <a:lumMod val="75000"/>
                      <a:lumOff val="25000"/>
                    </a:schemeClr>
                  </a:solidFill>
                  <a:latin typeface="Century Gothic"/>
                  <a:ea typeface="Century Gothic"/>
                  <a:cs typeface="Century Gothic"/>
                  <a:sym typeface="Century Gothic"/>
                </a:rPr>
                <a:t>Dec 2016</a:t>
              </a:r>
              <a:endParaRPr sz="1600" i="0" u="none" strike="noStrike" cap="none">
                <a:solidFill>
                  <a:schemeClr val="tx1">
                    <a:lumMod val="75000"/>
                    <a:lumOff val="25000"/>
                  </a:schemeClr>
                </a:solidFill>
                <a:latin typeface="Century Gothic"/>
                <a:ea typeface="Century Gothic"/>
                <a:cs typeface="Century Gothic"/>
                <a:sym typeface="Century Gothic"/>
              </a:endParaRPr>
            </a:p>
          </p:txBody>
        </p:sp>
        <p:sp>
          <p:nvSpPr>
            <p:cNvPr id="286" name="Google Shape;199;p2">
              <a:extLst>
                <a:ext uri="{FF2B5EF4-FFF2-40B4-BE49-F238E27FC236}">
                  <a16:creationId xmlns:a16="http://schemas.microsoft.com/office/drawing/2014/main" id="{F7C70761-B446-C849-9B06-D5FD423A5689}"/>
                </a:ext>
              </a:extLst>
            </p:cNvPr>
            <p:cNvSpPr txBox="1"/>
            <p:nvPr/>
          </p:nvSpPr>
          <p:spPr>
            <a:xfrm rot="18669944">
              <a:off x="16982812" y="19455895"/>
              <a:ext cx="1209447" cy="317211"/>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i="0" u="none" strike="noStrike" cap="none" dirty="0">
                  <a:solidFill>
                    <a:schemeClr val="tx1">
                      <a:lumMod val="75000"/>
                      <a:lumOff val="25000"/>
                    </a:schemeClr>
                  </a:solidFill>
                  <a:latin typeface="Century Gothic"/>
                  <a:ea typeface="Century Gothic"/>
                  <a:cs typeface="Century Gothic"/>
                  <a:sym typeface="Century Gothic"/>
                </a:rPr>
                <a:t>Feb 2016</a:t>
              </a:r>
              <a:endParaRPr sz="1600" i="0" u="none" strike="noStrike" cap="none" dirty="0">
                <a:solidFill>
                  <a:schemeClr val="tx1">
                    <a:lumMod val="75000"/>
                    <a:lumOff val="25000"/>
                  </a:schemeClr>
                </a:solidFill>
                <a:latin typeface="Century Gothic"/>
                <a:ea typeface="Century Gothic"/>
                <a:cs typeface="Century Gothic"/>
                <a:sym typeface="Century Gothic"/>
              </a:endParaRPr>
            </a:p>
          </p:txBody>
        </p:sp>
      </p:gr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TotalTime>
  <Words>940</Words>
  <Application>Microsoft Office PowerPoint</Application>
  <PresentationFormat>Custom</PresentationFormat>
  <Paragraphs>137</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Century Gothic</vt:lpstr>
      <vt:lpstr>Garamond</vt:lpstr>
      <vt:lpstr>Times New Roman</vt:lpstr>
      <vt:lpstr>Webdings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14</cp:revision>
  <dcterms:created xsi:type="dcterms:W3CDTF">2019-02-05T16:32:03Z</dcterms:created>
  <dcterms:modified xsi:type="dcterms:W3CDTF">2019-07-28T16:41:21Z</dcterms:modified>
</cp:coreProperties>
</file>