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notesMasterIdLst>
    <p:notesMasterId r:id="rId22"/>
  </p:notesMasterIdLst>
  <p:sldIdLst>
    <p:sldId id="275" r:id="rId2"/>
    <p:sldId id="286" r:id="rId3"/>
    <p:sldId id="278" r:id="rId4"/>
    <p:sldId id="287" r:id="rId5"/>
    <p:sldId id="295" r:id="rId6"/>
    <p:sldId id="296" r:id="rId7"/>
    <p:sldId id="289" r:id="rId8"/>
    <p:sldId id="298" r:id="rId9"/>
    <p:sldId id="290" r:id="rId10"/>
    <p:sldId id="299" r:id="rId11"/>
    <p:sldId id="291" r:id="rId12"/>
    <p:sldId id="300" r:id="rId13"/>
    <p:sldId id="292" r:id="rId14"/>
    <p:sldId id="293" r:id="rId15"/>
    <p:sldId id="294" r:id="rId16"/>
    <p:sldId id="285" r:id="rId17"/>
    <p:sldId id="303" r:id="rId18"/>
    <p:sldId id="304" r:id="rId19"/>
    <p:sldId id="301" r:id="rId20"/>
    <p:sldId id="30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userDrawn="1">
          <p15:clr>
            <a:srgbClr val="A4A3A4"/>
          </p15:clr>
        </p15:guide>
        <p15:guide id="2" pos="4944" userDrawn="1">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garet Klug" initials="MK" lastIdx="3" clrIdx="0"/>
  <p:cmAuthor id="1" name="Daryl-Ann Winstead" initials="DW" lastIdx="23" clrIdx="1"/>
  <p:cmAuthor id="2" name="Fenn, Teresa E. (LARC-E3)[SSAI DEVELOP]" initials="FTE(D" lastIdx="4" clrIdx="2">
    <p:extLst/>
  </p:cmAuthor>
  <p:cmAuthor id="3" name="William Schick" initials="WS"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86991"/>
    <a:srgbClr val="7DB862"/>
    <a:srgbClr val="FFFFFF"/>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76" autoAdjust="0"/>
    <p:restoredTop sz="91685" autoAdjust="0"/>
  </p:normalViewPr>
  <p:slideViewPr>
    <p:cSldViewPr snapToGrid="0">
      <p:cViewPr>
        <p:scale>
          <a:sx n="100" d="100"/>
          <a:sy n="100" d="100"/>
        </p:scale>
        <p:origin x="-30" y="-522"/>
      </p:cViewPr>
      <p:guideLst>
        <p:guide orient="horz"/>
        <p:guide pos="4944"/>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8/16/2016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assessed the performance </a:t>
            </a:r>
            <a:r>
              <a:rPr lang="en-US" baseline="0" dirty="0" smtClean="0"/>
              <a:t>of TRMM and GPM estimates against CHIRPS 2.0 precipitation data at two temporal resolutions: monthly totals and daily rates averaged per month. </a:t>
            </a:r>
            <a:r>
              <a:rPr lang="en-US" baseline="0" dirty="0" err="1" smtClean="0"/>
              <a:t>Rasters</a:t>
            </a:r>
            <a:r>
              <a:rPr lang="en-US" baseline="0" dirty="0" smtClean="0"/>
              <a:t> depicting each time interval for each dataset were displayed in ArcMap, and 500 random points were generated within the study area. The values of TRMM, GPM, and CHIRPS at these points were extracted to a Microsoft Excel spreadsheet, and the respective correlation coefficients between GPM and CHIRPS and TRMM and CHIRPS were calculated for each month. The monthly correlations were averaged to generate an average correlation coefficient for each satellite. </a:t>
            </a:r>
          </a:p>
          <a:p>
            <a:endParaRPr lang="en-US" baseline="0" dirty="0" smtClean="0"/>
          </a:p>
          <a:p>
            <a:r>
              <a:rPr lang="en-US" baseline="0" dirty="0" smtClean="0"/>
              <a:t>Monthly and daily correlation coefficients were also generated for precipitation extremes. In Excel, the top quartile of each month’s values for each satellite were correlated against the corresponding CHIRPS data points, and these monthly correlations were again averaged to produce a total average correlation for each pairing.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3875376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Northwestern,</a:t>
            </a:r>
            <a:r>
              <a:rPr lang="en-US" baseline="0" dirty="0" smtClean="0"/>
              <a:t> Central, and Southern regions of Malawi were found to be the most susceptible to landslide events. Areas highly susceptible to landslides were concentrated in areas located along the slopes of the </a:t>
            </a:r>
            <a:r>
              <a:rPr lang="en-US" baseline="0" dirty="0" err="1" smtClean="0"/>
              <a:t>Nyika</a:t>
            </a:r>
            <a:r>
              <a:rPr lang="en-US" baseline="0" dirty="0" smtClean="0"/>
              <a:t> Plateau in the Northwest and the </a:t>
            </a:r>
            <a:r>
              <a:rPr lang="en-US" baseline="0" dirty="0" err="1" smtClean="0"/>
              <a:t>Mulanje</a:t>
            </a:r>
            <a:r>
              <a:rPr lang="en-US" baseline="0" dirty="0" smtClean="0"/>
              <a:t> and </a:t>
            </a:r>
            <a:r>
              <a:rPr lang="en-US" baseline="0" dirty="0" err="1" smtClean="0"/>
              <a:t>Zomba</a:t>
            </a:r>
            <a:r>
              <a:rPr lang="en-US" baseline="0" dirty="0" smtClean="0"/>
              <a:t> Mountains in the Southeast, and variables including elevation, slope, and land cover, especially deforested areas, were found to be some of the most significant indicators of landslide susceptibility. The Landslide Susceptibility Map was assessed to have an accuracy of </a:t>
            </a:r>
            <a:r>
              <a:rPr lang="en-US" baseline="0" smtClean="0"/>
              <a:t>85 percent.</a:t>
            </a:r>
            <a:endParaRPr lang="en-US" baseline="0" dirty="0" smtClean="0"/>
          </a:p>
          <a:p>
            <a:endParaRPr lang="en-US" baseline="0" dirty="0" smtClean="0"/>
          </a:p>
          <a:p>
            <a:r>
              <a:rPr lang="en-US" dirty="0" smtClean="0"/>
              <a:t>The Landslide Exposure Map showed that 13,394,338 Malawian people lived in or within 1-kilometer of areas that were moderately or highly susceptible to landslides. Of that group, 5,520,000 people lived in or within 1-kilometer of areas that were highly susceptible to landslides. Landslide</a:t>
            </a:r>
            <a:r>
              <a:rPr lang="en-US" baseline="0" dirty="0" smtClean="0"/>
              <a:t> </a:t>
            </a:r>
            <a:r>
              <a:rPr lang="en-US" dirty="0" smtClean="0"/>
              <a:t>exposure in Malawi was most highly concentrated near the urban population centers of </a:t>
            </a:r>
            <a:r>
              <a:rPr lang="en-US" dirty="0" err="1" smtClean="0"/>
              <a:t>Mzuzu</a:t>
            </a:r>
            <a:r>
              <a:rPr lang="en-US" dirty="0" smtClean="0"/>
              <a:t> in Northern Malawi and Blantyre and </a:t>
            </a:r>
            <a:r>
              <a:rPr lang="en-US" dirty="0" err="1" smtClean="0"/>
              <a:t>Zomba</a:t>
            </a:r>
            <a:r>
              <a:rPr lang="en-US" dirty="0" smtClean="0"/>
              <a:t> in Southeastern Malawi.</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26826674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Both TRMM and</a:t>
            </a:r>
            <a:r>
              <a:rPr lang="en-US" baseline="0" dirty="0" smtClean="0"/>
              <a:t> GPM tended to correlate more highly with CHIRPS 2.0 during the rainy season months of November through April. Conversely, correlation coefficients during the dry season between May and October generally hovered below 0.5, and often reached lows between 0.02 and 0.3</a:t>
            </a:r>
          </a:p>
          <a:p>
            <a:endParaRPr lang="en-US" baseline="0" dirty="0" smtClean="0"/>
          </a:p>
          <a:p>
            <a:r>
              <a:rPr lang="en-US" baseline="0" dirty="0" smtClean="0"/>
              <a:t>These results indicate that GPM- and TRMM-based measurements may be most useful and accurate for near-real time studies and modeling efforts during the rainy season months.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3622228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As of the start of this project in June</a:t>
            </a:r>
            <a:r>
              <a:rPr lang="en-US" baseline="0" dirty="0" smtClean="0"/>
              <a:t> 2016, the Global Landslide Catalog (GLC) listed only one landslide event for Malawi. This project resulted in the addition of 15 landslide points with less than one-month temporal resolution to the GLC, information that will increase the amount of available documentation of landslide events in Malawi and contribute to future susceptibility and exposure modeling in East Africa.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landslide susceptibility and exposure maps created through this project, while static depictions, will nevertheless inform government officials’ and local stakeholders’ ongoing infrastructural planning to avoid building in potentially disastrous areas or to prioritize the implementation of aid programs and centers in areas of maximum exposure.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assessment of GPM and TRMM performance will help guide future researchers’ decisions regarding which data products to employ in Malawi studies depending on the project’s study period and objectives.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a:t>
            </a:r>
            <a:r>
              <a:rPr lang="en-US" baseline="0" dirty="0" smtClean="0"/>
              <a:t> from Wikimedia Commons: https://commons.wikimedia.org/wiki/File:CPA_Koslanda_IMG_5220_%2815096957393%29.jpg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3155525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the conclusion of the project, errors</a:t>
            </a:r>
            <a:r>
              <a:rPr lang="en-US" baseline="0" dirty="0" smtClean="0"/>
              <a:t> and uncertainties associated with methodology and outcomes still exist. Pinpointing the exact dates of landslide occurrences using Google Earth proved difficult in certain situations in which the first available “before landslide” image had been captured one or several years before the “after landslide” image.</a:t>
            </a:r>
          </a:p>
          <a:p>
            <a:endParaRPr lang="en-US" baseline="0" dirty="0" smtClean="0"/>
          </a:p>
          <a:p>
            <a:r>
              <a:rPr lang="en-US" baseline="0" dirty="0" smtClean="0"/>
              <a:t>Additionally, differences among remotely sensed and ground-derived datasets in spatial and temporal resolution necessitated the resampling of some data layers to ensure consistency with others, a process that inherently introduced some degree of spatial error to the analysis. The scales of remotely sensed data were also sometimes inconsistent with the scales of environmental factors triggering landslide occurrence in the real world.</a:t>
            </a:r>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1637548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future work, we would like to extend the study area to</a:t>
            </a:r>
            <a:r>
              <a:rPr lang="en-US" baseline="0" dirty="0" smtClean="0"/>
              <a:t> other African countries that are impacted by landslide events, such as Tanzania or Kenya. Something that this team tried, but could not create due to a limited number of exact dates on landslide points, was to make a near real-time model using a semi-automated Python script.  This would be able to identify the precipitation thresholds directly before specific landslide occurrences and create a near real-time susceptibility map of what areas are experiencing those landslide triggers whenever new satellite information becomes available. And finally we would like to improve the GPM TRMM assessment by comparing them to a dataset with more ground control points for a more accurate representation of the satellites’ performances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349001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 would</a:t>
            </a:r>
            <a:r>
              <a:rPr lang="en-US" baseline="0" dirty="0" smtClean="0"/>
              <a:t> like to thank our partners: Denis </a:t>
            </a:r>
            <a:r>
              <a:rPr lang="en-US" baseline="0" dirty="0" err="1" smtClean="0"/>
              <a:t>Macharia</a:t>
            </a:r>
            <a:r>
              <a:rPr lang="en-US" baseline="0" dirty="0" smtClean="0"/>
              <a:t> from RCMRD, and Africa Flores and Dr. Dalia Kirschbaum from NASA SERVIR; our advisors and mentors: Dr. Jeffrey </a:t>
            </a:r>
            <a:r>
              <a:rPr lang="en-US" baseline="0" dirty="0" err="1" smtClean="0"/>
              <a:t>Luvall</a:t>
            </a:r>
            <a:r>
              <a:rPr lang="en-US" baseline="0" dirty="0" smtClean="0"/>
              <a:t>, Dr. Robert Griffin, and Eric Anderson; the previous East Africa Disasters team: Leigh Sinclair, </a:t>
            </a:r>
            <a:r>
              <a:rPr lang="en-US" baseline="0" dirty="0" err="1" smtClean="0"/>
              <a:t>Padraic</a:t>
            </a:r>
            <a:r>
              <a:rPr lang="en-US" baseline="0" dirty="0" smtClean="0"/>
              <a:t> Conner, Tyler Finley, and Jeanne le Roux; and finally Daryl Ann </a:t>
            </a:r>
            <a:r>
              <a:rPr lang="en-US" baseline="0" dirty="0" err="1" smtClean="0"/>
              <a:t>Winstead</a:t>
            </a:r>
            <a:r>
              <a:rPr lang="en-US" baseline="0" dirty="0" smtClean="0"/>
              <a:t>, Faith </a:t>
            </a:r>
            <a:r>
              <a:rPr lang="en-US" baseline="0" dirty="0" err="1" smtClean="0"/>
              <a:t>Mitheu</a:t>
            </a:r>
            <a:r>
              <a:rPr lang="en-US" baseline="0" dirty="0" smtClean="0"/>
              <a:t>, and Dr. Walter Peterson for their guidance as well.  </a:t>
            </a:r>
            <a:r>
              <a:rPr lang="en-US" baseline="0" smtClean="0"/>
              <a:t>Thank you for your time, are there any questions?</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1661924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map on the left</a:t>
            </a:r>
            <a:r>
              <a:rPr lang="en-US" baseline="0" dirty="0" smtClean="0"/>
              <a:t> shows the MaxEnt model that was run without precipitation or soil moisture and the image on the right shows the MaxEnt model that was run without precipitation.</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50794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area that this project focuses on is Malawi,</a:t>
            </a:r>
            <a:r>
              <a:rPr lang="en-US" baseline="0" dirty="0" smtClean="0"/>
              <a:t> which is in Eastern Africa.  It has a total land area of about 94,000 square kilometers.  As you can see in this elevation map, there are Mountainous regions especially in the Northwest but also the Central Western and Southeastern parts of the country.  These central and southeastern regions happen to also be the most densely populated areas with cities such as Lilongwe, </a:t>
            </a:r>
            <a:r>
              <a:rPr lang="en-US" baseline="0" dirty="0" err="1" smtClean="0"/>
              <a:t>Zomba</a:t>
            </a:r>
            <a:r>
              <a:rPr lang="en-US" baseline="0" dirty="0" smtClean="0"/>
              <a:t>, and Blantyre. Malawi experiences its rainy season from the months of November to April which is important to note because landslides often occur along with intense rainfall events.  And finally the time period that is being studied for this project is between January of 2000 to April of 2016.</a:t>
            </a:r>
            <a:endParaRPr lang="en-US" dirty="0" smtClean="0"/>
          </a:p>
          <a:p>
            <a:endParaRPr lang="en-US" dirty="0" smtClean="0"/>
          </a:p>
          <a:p>
            <a:endParaRPr lang="en-US" dirty="0" smtClean="0"/>
          </a:p>
          <a:p>
            <a:r>
              <a:rPr lang="en-US" dirty="0" smtClean="0"/>
              <a:t>Image from</a:t>
            </a:r>
            <a:r>
              <a:rPr lang="en-US" baseline="0" dirty="0" smtClean="0"/>
              <a:t> Wikimedia Commons: https://commons.wikimedia.org/wiki/Malawi#/media/File:Flag_of_Malawi.svg</a:t>
            </a:r>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553293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Steep topography, land-intensive agriculture, and an intense rainy season make regions of Malawi prone to landslides. Mitigation efforts for natural disasters such as landslides are often limited to avoid</a:t>
            </a:r>
            <a:r>
              <a:rPr lang="en-US" baseline="0" dirty="0" smtClean="0"/>
              <a:t> </a:t>
            </a:r>
            <a:r>
              <a:rPr lang="en-US" dirty="0" smtClean="0"/>
              <a:t>in landslide-prone</a:t>
            </a:r>
            <a:r>
              <a:rPr lang="en-US" baseline="0" dirty="0" smtClean="0"/>
              <a:t> areas</a:t>
            </a:r>
            <a:r>
              <a:rPr lang="en-US" dirty="0" smtClean="0"/>
              <a:t>.</a:t>
            </a:r>
            <a:r>
              <a:rPr lang="en-US" baseline="0" dirty="0" smtClean="0"/>
              <a:t> However, mo</a:t>
            </a:r>
            <a:r>
              <a:rPr lang="en-US" dirty="0" smtClean="0"/>
              <a:t>re precise mapping of areas that susceptible to landslides and a more thorough understanding of what triggers them will help enhance</a:t>
            </a:r>
            <a:r>
              <a:rPr lang="en-US" baseline="0" dirty="0" smtClean="0"/>
              <a:t> </a:t>
            </a:r>
            <a:r>
              <a:rPr lang="en-US" dirty="0" smtClean="0"/>
              <a:t>disaster management and prevention practices.</a:t>
            </a:r>
          </a:p>
          <a:p>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a:t>
            </a:r>
            <a:r>
              <a:rPr lang="en-US" baseline="0" dirty="0" smtClean="0"/>
              <a:t> from Wikimedia Commons: https://commons.wikimedia.org/wiki/File:Malawi_01.jpg</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3</a:t>
            </a:fld>
            <a:endParaRPr lang="en-US"/>
          </a:p>
        </p:txBody>
      </p:sp>
    </p:spTree>
    <p:extLst>
      <p:ext uri="{BB962C8B-B14F-4D97-AF65-F5344CB8AC3E}">
        <p14:creationId xmlns:p14="http://schemas.microsoft.com/office/powerpoint/2010/main" val="752379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Malawi is particularly</a:t>
            </a:r>
            <a:r>
              <a:rPr lang="en-US" baseline="0" dirty="0" smtClean="0"/>
              <a:t> vulnerable to disasters because if its growing population and land reliant economy. For example, a 1991 landslide in the Phalombe district took an estimated 700 to 1,000 lives, displaced 100,000 people, destroyed crops and infrastructure, and necessitated more than 23,000,000 U.S. Dollars in international assistance.  Events like this can be devastating because many Malawians lack the resources to perform mitigation or recovery efforts after disasters such as landslides.  </a:t>
            </a:r>
            <a:endParaRPr lang="en-US" dirty="0" smtClean="0"/>
          </a:p>
          <a:p>
            <a:endParaRPr lang="en-US" dirty="0" smtClean="0"/>
          </a:p>
          <a:p>
            <a:endParaRPr lang="en-US" dirty="0" smtClean="0"/>
          </a:p>
          <a:p>
            <a:r>
              <a:rPr lang="en-US" dirty="0" smtClean="0"/>
              <a:t>Image 1</a:t>
            </a:r>
            <a:r>
              <a:rPr lang="en-US" baseline="0" dirty="0" smtClean="0"/>
              <a:t> from Wikimedia Commons: https://commons.wikimedia.org/wiki/File:ILRI,_Stevie_Mann_-_Household_takes_refuge_from_the_rain_in_central_Malawi.jpg</a:t>
            </a:r>
          </a:p>
          <a:p>
            <a:r>
              <a:rPr lang="en-US" baseline="0" dirty="0" smtClean="0"/>
              <a:t>Image 2 from Wikimedia Commons: https://commons.wikimedia.org/wiki/Category:People_of_Malawi#/media/File:Groundnut_harvesting_in_Malawi.jpg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33540251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All of our project partners promote work to build decision-makers capacity for distaste preparedness and climate risk.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Regional Centre for Mapping of Resources for Development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works with</a:t>
            </a:r>
            <a:r>
              <a:rPr lang="en-US" sz="1200" kern="1200" baseline="0" dirty="0" smtClean="0">
                <a:solidFill>
                  <a:schemeClr val="tx1"/>
                </a:solidFill>
                <a:effectLst/>
                <a:latin typeface="+mn-lt"/>
                <a:ea typeface="+mn-ea"/>
                <a:cs typeface="+mn-cs"/>
              </a:rPr>
              <a:t> East and South African countries, helping these countries to </a:t>
            </a:r>
            <a:r>
              <a:rPr lang="en-US" sz="1200" kern="1200" dirty="0" smtClean="0">
                <a:solidFill>
                  <a:schemeClr val="tx1"/>
                </a:solidFill>
                <a:effectLst/>
                <a:latin typeface="+mn-lt"/>
                <a:ea typeface="+mn-ea"/>
                <a:cs typeface="+mn-cs"/>
              </a:rPr>
              <a:t>integrate geospatial and earth systems data into their analysis, planning, management, and communication activities that are related to disaster and climate risk.</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NASA SERVIR, a join USAID &amp; NASA venture, provides the geospatial data, scientific modeling, and analysis needed to improve developing countries’ environmental decision making capacity. </a:t>
            </a:r>
            <a:endParaRPr lang="en-US"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Image from Wikimedia Commons: https://commons.wikimedia.org/wiki/File:Golomoti_escarpment_(Malawi).jpg</a:t>
            </a:r>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3318645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Our project are three.</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First,</a:t>
            </a:r>
            <a:r>
              <a:rPr lang="en-US" sz="1200" kern="1200" baseline="0" dirty="0" smtClean="0">
                <a:solidFill>
                  <a:schemeClr val="tx1"/>
                </a:solidFill>
                <a:effectLst/>
                <a:latin typeface="+mn-lt"/>
                <a:ea typeface="+mn-ea"/>
                <a:cs typeface="+mn-cs"/>
              </a:rPr>
              <a:t> the project</a:t>
            </a:r>
            <a:r>
              <a:rPr lang="en-US" sz="1200" kern="1200" dirty="0" smtClean="0">
                <a:solidFill>
                  <a:schemeClr val="tx1"/>
                </a:solidFill>
                <a:effectLst/>
                <a:latin typeface="+mn-lt"/>
                <a:ea typeface="+mn-ea"/>
                <a:cs typeface="+mn-cs"/>
              </a:rPr>
              <a:t> updates the Global Landslide Catalog.</a:t>
            </a:r>
            <a:r>
              <a:rPr lang="en-US" sz="1200" kern="1200" baseline="0" dirty="0" smtClean="0">
                <a:solidFill>
                  <a:schemeClr val="tx1"/>
                </a:solidFill>
                <a:effectLst/>
                <a:latin typeface="+mn-lt"/>
                <a:ea typeface="+mn-ea"/>
                <a:cs typeface="+mn-cs"/>
              </a:rPr>
              <a:t> T</a:t>
            </a:r>
            <a:r>
              <a:rPr lang="en-US" sz="1200" kern="1200" dirty="0" smtClean="0">
                <a:solidFill>
                  <a:schemeClr val="tx1"/>
                </a:solidFill>
                <a:effectLst/>
                <a:latin typeface="+mn-lt"/>
                <a:ea typeface="+mn-ea"/>
                <a:cs typeface="+mn-cs"/>
              </a:rPr>
              <a:t>he purpose of updating the global landslide catalog (an interactive map of landslides reported around the world) was to enhance the SERVIR Applied Science Teams’ and GLC</a:t>
            </a:r>
            <a:r>
              <a:rPr lang="en-US" sz="1200" kern="1200" baseline="0" dirty="0" smtClean="0">
                <a:solidFill>
                  <a:schemeClr val="tx1"/>
                </a:solidFill>
                <a:effectLst/>
                <a:latin typeface="+mn-lt"/>
                <a:ea typeface="+mn-ea"/>
                <a:cs typeface="+mn-cs"/>
              </a:rPr>
              <a:t> users’ </a:t>
            </a:r>
            <a:r>
              <a:rPr lang="en-US" sz="1200" kern="1200" dirty="0" smtClean="0">
                <a:solidFill>
                  <a:schemeClr val="tx1"/>
                </a:solidFill>
                <a:effectLst/>
                <a:latin typeface="+mn-lt"/>
                <a:ea typeface="+mn-ea"/>
                <a:cs typeface="+mn-cs"/>
              </a:rPr>
              <a:t>capability to monitor landslides globally (as the greater the number of landslides within the GLC, the more effective efforts landslide modeling and monitoring). Additionally the points</a:t>
            </a:r>
            <a:r>
              <a:rPr lang="en-US" sz="1200" kern="1200" baseline="0" dirty="0" smtClean="0">
                <a:solidFill>
                  <a:schemeClr val="tx1"/>
                </a:solidFill>
                <a:effectLst/>
                <a:latin typeface="+mn-lt"/>
                <a:ea typeface="+mn-ea"/>
                <a:cs typeface="+mn-cs"/>
              </a:rPr>
              <a:t> we found were integral to our modeling.</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Secondarily,</a:t>
            </a:r>
            <a:r>
              <a:rPr lang="en-US" sz="1200" kern="1200" baseline="0" dirty="0" smtClean="0">
                <a:solidFill>
                  <a:schemeClr val="tx1"/>
                </a:solidFill>
                <a:effectLst/>
                <a:latin typeface="+mn-lt"/>
                <a:ea typeface="+mn-ea"/>
                <a:cs typeface="+mn-cs"/>
              </a:rPr>
              <a:t> the project c</a:t>
            </a:r>
            <a:r>
              <a:rPr lang="en-US" sz="1200" kern="1200" dirty="0" smtClean="0">
                <a:solidFill>
                  <a:schemeClr val="tx1"/>
                </a:solidFill>
                <a:effectLst/>
                <a:latin typeface="+mn-lt"/>
                <a:ea typeface="+mn-ea"/>
                <a:cs typeface="+mn-cs"/>
              </a:rPr>
              <a:t>reated a Landslide Susceptibility and Exposure Maps.</a:t>
            </a:r>
            <a:r>
              <a:rPr lang="en-US" sz="1200" kern="1200" baseline="0" dirty="0" smtClean="0">
                <a:solidFill>
                  <a:schemeClr val="tx1"/>
                </a:solidFill>
                <a:effectLst/>
                <a:latin typeface="+mn-lt"/>
                <a:ea typeface="+mn-ea"/>
                <a:cs typeface="+mn-cs"/>
              </a:rPr>
              <a:t> These first map was created to</a:t>
            </a:r>
            <a:r>
              <a:rPr lang="en-US" sz="1200" kern="1200" dirty="0" smtClean="0">
                <a:solidFill>
                  <a:schemeClr val="tx1"/>
                </a:solidFill>
                <a:effectLst/>
                <a:latin typeface="+mn-lt"/>
                <a:ea typeface="+mn-ea"/>
                <a:cs typeface="+mn-cs"/>
              </a:rPr>
              <a:t> show areas highly</a:t>
            </a:r>
            <a:r>
              <a:rPr lang="en-US" sz="1200" kern="1200" baseline="0" dirty="0" smtClean="0">
                <a:solidFill>
                  <a:schemeClr val="tx1"/>
                </a:solidFill>
                <a:effectLst/>
                <a:latin typeface="+mn-lt"/>
                <a:ea typeface="+mn-ea"/>
                <a:cs typeface="+mn-cs"/>
              </a:rPr>
              <a:t> susceptible to </a:t>
            </a:r>
            <a:r>
              <a:rPr lang="en-US" sz="1200" kern="1200" dirty="0" smtClean="0">
                <a:solidFill>
                  <a:schemeClr val="tx1"/>
                </a:solidFill>
                <a:effectLst/>
                <a:latin typeface="+mn-lt"/>
                <a:ea typeface="+mn-ea"/>
                <a:cs typeface="+mn-cs"/>
              </a:rPr>
              <a:t>landslides and the second to show where and the number of Malawians’ exposed to landslides.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Lastly measurements</a:t>
            </a:r>
            <a:r>
              <a:rPr lang="en-US" sz="1200" kern="1200" baseline="0" dirty="0" smtClean="0">
                <a:solidFill>
                  <a:schemeClr val="tx1"/>
                </a:solidFill>
                <a:effectLst/>
                <a:latin typeface="+mn-lt"/>
                <a:ea typeface="+mn-ea"/>
                <a:cs typeface="+mn-cs"/>
              </a:rPr>
              <a:t> from precipitation products</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GPM and TRMM, were assessed. These assessments, </a:t>
            </a:r>
            <a:r>
              <a:rPr lang="en-US" sz="1200" kern="1200" dirty="0" smtClean="0">
                <a:solidFill>
                  <a:schemeClr val="tx1"/>
                </a:solidFill>
                <a:effectLst/>
                <a:latin typeface="+mn-lt"/>
                <a:ea typeface="+mn-ea"/>
                <a:cs typeface="+mn-cs"/>
              </a:rPr>
              <a:t>which compares CHIRPS 2.0 precipitation estimates to GPM and TRMM precipitation estimates, to</a:t>
            </a:r>
            <a:r>
              <a:rPr lang="en-US" sz="1200" kern="1200" baseline="0" dirty="0" smtClean="0">
                <a:solidFill>
                  <a:schemeClr val="tx1"/>
                </a:solidFill>
                <a:effectLst/>
                <a:latin typeface="+mn-lt"/>
                <a:ea typeface="+mn-ea"/>
                <a:cs typeface="+mn-cs"/>
              </a:rPr>
              <a:t> investigate how well these products measure rainfall in Malawi. In doing so, future ‘near real time’ landslide modelers will have a guide of sorts when choosing an instrument to acquire precipitation estimates from.</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538508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smtClean="0">
                <a:solidFill>
                  <a:schemeClr val="tx1"/>
                </a:solidFill>
                <a:effectLst/>
                <a:latin typeface="+mn-lt"/>
                <a:ea typeface="+mn-ea"/>
                <a:cs typeface="+mn-cs"/>
              </a:rPr>
              <a:t>Five Sensors and Satellites were used in this assessment: </a:t>
            </a:r>
          </a:p>
          <a:p>
            <a:pPr fontAlgn="base"/>
            <a:endParaRPr lang="en-US"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The Tropical Rainfall Measurement Mission Precipitation Radar (TRMM-PR)</a:t>
            </a:r>
            <a:r>
              <a:rPr lang="en-US" sz="1200" kern="1200" baseline="0" dirty="0" smtClean="0">
                <a:solidFill>
                  <a:schemeClr val="tx1"/>
                </a:solidFill>
                <a:effectLst/>
                <a:latin typeface="+mn-lt"/>
                <a:ea typeface="+mn-ea"/>
                <a:cs typeface="+mn-cs"/>
              </a:rPr>
              <a:t> and </a:t>
            </a:r>
            <a:r>
              <a:rPr lang="en-US" sz="1200" kern="1200" dirty="0" smtClean="0">
                <a:solidFill>
                  <a:schemeClr val="tx1"/>
                </a:solidFill>
                <a:effectLst/>
                <a:latin typeface="+mn-lt"/>
                <a:ea typeface="+mn-ea"/>
                <a:cs typeface="+mn-cs"/>
              </a:rPr>
              <a:t>the Global Precipitation Measurement Integrated Multi-</a:t>
            </a:r>
            <a:r>
              <a:rPr lang="en-US" sz="1200" kern="1200" dirty="0" err="1" smtClean="0">
                <a:solidFill>
                  <a:schemeClr val="tx1"/>
                </a:solidFill>
                <a:effectLst/>
                <a:latin typeface="+mn-lt"/>
                <a:ea typeface="+mn-ea"/>
                <a:cs typeface="+mn-cs"/>
              </a:rPr>
              <a:t>satellitE</a:t>
            </a:r>
            <a:r>
              <a:rPr lang="en-US" sz="1200" kern="1200" dirty="0" smtClean="0">
                <a:solidFill>
                  <a:schemeClr val="tx1"/>
                </a:solidFill>
                <a:effectLst/>
                <a:latin typeface="+mn-lt"/>
                <a:ea typeface="+mn-ea"/>
                <a:cs typeface="+mn-cs"/>
              </a:rPr>
              <a:t> Retrievals (GPM IMERG) were used,</a:t>
            </a:r>
            <a:r>
              <a:rPr lang="en-US" sz="1200" kern="1200" baseline="0" dirty="0" smtClean="0">
                <a:solidFill>
                  <a:schemeClr val="tx1"/>
                </a:solidFill>
                <a:effectLst/>
                <a:latin typeface="+mn-lt"/>
                <a:ea typeface="+mn-ea"/>
                <a:cs typeface="+mn-cs"/>
              </a:rPr>
              <a:t> as mentioned, within the precipitation assessment.</a:t>
            </a:r>
          </a:p>
          <a:p>
            <a:pPr fontAlgn="base"/>
            <a:endParaRPr lang="en-US"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The Shuttle Radar Topography Mission C-band (SRTM C-band)</a:t>
            </a:r>
            <a:r>
              <a:rPr lang="en-US" sz="1200" kern="1200" baseline="0" dirty="0" smtClean="0">
                <a:solidFill>
                  <a:schemeClr val="tx1"/>
                </a:solidFill>
                <a:effectLst/>
                <a:latin typeface="+mn-lt"/>
                <a:ea typeface="+mn-ea"/>
                <a:cs typeface="+mn-cs"/>
              </a:rPr>
              <a:t> was used to create a Digital Elevation Model in Malawi, an input for modeling, and to extract topographic and hydrologic layers (such as the topographic wetness index, distance to streams and ridges, and curvature. </a:t>
            </a:r>
            <a:endParaRPr lang="en-US" sz="1200" kern="1200" dirty="0" smtClean="0">
              <a:solidFill>
                <a:schemeClr val="tx1"/>
              </a:solidFill>
              <a:effectLst/>
              <a:latin typeface="+mn-lt"/>
              <a:ea typeface="+mn-ea"/>
              <a:cs typeface="+mn-cs"/>
            </a:endParaRPr>
          </a:p>
          <a:p>
            <a:pPr fontAlgn="base"/>
            <a:endParaRPr lang="en-US" sz="1200" kern="1200" dirty="0" smtClean="0">
              <a:solidFill>
                <a:schemeClr val="tx1"/>
              </a:solidFill>
              <a:effectLst/>
              <a:latin typeface="+mn-lt"/>
              <a:ea typeface="+mn-ea"/>
              <a:cs typeface="+mn-cs"/>
            </a:endParaRPr>
          </a:p>
          <a:p>
            <a:pPr fontAlgn="base"/>
            <a:r>
              <a:rPr lang="en-US" sz="1200" kern="1200" dirty="0" smtClean="0">
                <a:solidFill>
                  <a:schemeClr val="tx1"/>
                </a:solidFill>
                <a:effectLst/>
                <a:latin typeface="+mn-lt"/>
                <a:ea typeface="+mn-ea"/>
                <a:cs typeface="+mn-cs"/>
              </a:rPr>
              <a:t>Landsat 5 Thematic Mapper (Landsat 5 TM) and Landsat 8 Operational Land Imager (Landsat 8 OLI)</a:t>
            </a:r>
            <a:r>
              <a:rPr lang="en-US" sz="1200" kern="1200" baseline="0" dirty="0" smtClean="0">
                <a:solidFill>
                  <a:schemeClr val="tx1"/>
                </a:solidFill>
                <a:effectLst/>
                <a:latin typeface="+mn-lt"/>
                <a:ea typeface="+mn-ea"/>
                <a:cs typeface="+mn-cs"/>
              </a:rPr>
              <a:t> were used during the investigation for landslide scars when updating the Global Landslide Catalog.</a:t>
            </a:r>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1797626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Global Landslide Catalog was updated using the following process: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First, the team searched throughout Malawi in Google Earth for</a:t>
            </a:r>
            <a:r>
              <a:rPr lang="en-US" sz="1200" kern="1200" baseline="0" dirty="0" smtClean="0">
                <a:solidFill>
                  <a:schemeClr val="tx1"/>
                </a:solidFill>
                <a:effectLst/>
                <a:latin typeface="+mn-lt"/>
                <a:ea typeface="+mn-ea"/>
                <a:cs typeface="+mn-cs"/>
              </a:rPr>
              <a:t> landslide scars. When found, the historic time slider feature in google earth was used to narrow down landslide occurrence dates to within a month.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points</a:t>
            </a:r>
            <a:r>
              <a:rPr lang="en-US" sz="1200" kern="1200" baseline="0" dirty="0" smtClean="0">
                <a:solidFill>
                  <a:schemeClr val="tx1"/>
                </a:solidFill>
                <a:effectLst/>
                <a:latin typeface="+mn-lt"/>
                <a:ea typeface="+mn-ea"/>
                <a:cs typeface="+mn-cs"/>
              </a:rPr>
              <a:t> that met this requirement were used to update the global landslide catalog, 17 points in total, and all points, 316 points including the GLC points and those with out definitive dates, were used within our model.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3871281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Landslide Susceptibility Map was generated as follows: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First layers</a:t>
            </a:r>
            <a:r>
              <a:rPr lang="en-US" sz="1200" kern="1200" baseline="0" dirty="0" smtClean="0">
                <a:solidFill>
                  <a:schemeClr val="tx1"/>
                </a:solidFill>
                <a:effectLst/>
                <a:latin typeface="+mn-lt"/>
                <a:ea typeface="+mn-ea"/>
                <a:cs typeface="+mn-cs"/>
              </a:rPr>
              <a:t> were generated for variables we determined during our </a:t>
            </a:r>
            <a:r>
              <a:rPr lang="en-US" sz="1200" kern="1200" dirty="0" smtClean="0">
                <a:solidFill>
                  <a:schemeClr val="tx1"/>
                </a:solidFill>
                <a:effectLst/>
                <a:latin typeface="+mn-lt"/>
                <a:ea typeface="+mn-ea"/>
                <a:cs typeface="+mn-cs"/>
              </a:rPr>
              <a:t>literature review to be associated with landslides. Specifically, these are variables that incite the shear stress on</a:t>
            </a:r>
            <a:r>
              <a:rPr lang="en-US" sz="1200" kern="1200" baseline="0" dirty="0" smtClean="0">
                <a:solidFill>
                  <a:schemeClr val="tx1"/>
                </a:solidFill>
                <a:effectLst/>
                <a:latin typeface="+mn-lt"/>
                <a:ea typeface="+mn-ea"/>
                <a:cs typeface="+mn-cs"/>
              </a:rPr>
              <a:t> a slope to overwhelm a slope’s </a:t>
            </a:r>
            <a:r>
              <a:rPr lang="en-US" sz="1200" kern="1200" dirty="0" smtClean="0">
                <a:solidFill>
                  <a:schemeClr val="tx1"/>
                </a:solidFill>
                <a:effectLst/>
                <a:latin typeface="+mn-lt"/>
                <a:ea typeface="+mn-ea"/>
                <a:cs typeface="+mn-cs"/>
              </a:rPr>
              <a:t>shear resistance. These included elevation, slope, plan curvature, profile curvature, distance to streams, distance to roads, distance faults line, terrain roughness, depth to bedrock, land cover, soil type. </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Once</a:t>
            </a:r>
            <a:r>
              <a:rPr lang="en-US" sz="1200" kern="1200" baseline="0" dirty="0" smtClean="0">
                <a:solidFill>
                  <a:schemeClr val="tx1"/>
                </a:solidFill>
                <a:effectLst/>
                <a:latin typeface="+mn-lt"/>
                <a:ea typeface="+mn-ea"/>
                <a:cs typeface="+mn-cs"/>
              </a:rPr>
              <a:t> created</a:t>
            </a:r>
            <a:r>
              <a:rPr lang="en-US" sz="1200" kern="1200" dirty="0" smtClean="0">
                <a:solidFill>
                  <a:schemeClr val="tx1"/>
                </a:solidFill>
                <a:effectLst/>
                <a:latin typeface="+mn-lt"/>
                <a:ea typeface="+mn-ea"/>
                <a:cs typeface="+mn-cs"/>
              </a:rPr>
              <a:t>, layers</a:t>
            </a:r>
            <a:r>
              <a:rPr lang="en-US" sz="1200" kern="1200" baseline="0" dirty="0" smtClean="0">
                <a:solidFill>
                  <a:schemeClr val="tx1"/>
                </a:solidFill>
                <a:effectLst/>
                <a:latin typeface="+mn-lt"/>
                <a:ea typeface="+mn-ea"/>
                <a:cs typeface="+mn-cs"/>
              </a:rPr>
              <a:t> and landslide points found when updating the GLC were inputted into the Maximum Entropy model</a:t>
            </a:r>
            <a:r>
              <a:rPr lang="en-US" sz="1200" kern="1200" dirty="0" smtClean="0">
                <a:solidFill>
                  <a:schemeClr val="tx1"/>
                </a:solidFill>
                <a:effectLst/>
                <a:latin typeface="+mn-lt"/>
                <a:ea typeface="+mn-ea"/>
                <a:cs typeface="+mn-cs"/>
              </a:rPr>
              <a:t>. The model</a:t>
            </a:r>
            <a:r>
              <a:rPr lang="en-US" sz="1200" kern="1200" baseline="0" dirty="0" smtClean="0">
                <a:solidFill>
                  <a:schemeClr val="tx1"/>
                </a:solidFill>
                <a:effectLst/>
                <a:latin typeface="+mn-lt"/>
                <a:ea typeface="+mn-ea"/>
                <a:cs typeface="+mn-cs"/>
              </a:rPr>
              <a:t> then used layer values at the landslide points to generate thresholds used to generate the landslide susceptibility map, which illustrates susceptibility on a scale of 0 to 1. </a:t>
            </a:r>
          </a:p>
          <a:p>
            <a:endParaRPr lang="en-US" sz="1200" kern="1200" baseline="0" dirty="0" smtClean="0">
              <a:solidFill>
                <a:schemeClr val="tx1"/>
              </a:solidFill>
              <a:effectLst/>
              <a:latin typeface="+mn-lt"/>
              <a:ea typeface="+mn-ea"/>
              <a:cs typeface="+mn-cs"/>
            </a:endParaRPr>
          </a:p>
          <a:p>
            <a:r>
              <a:rPr lang="en-US" sz="1200" kern="1200" baseline="0" smtClean="0">
                <a:solidFill>
                  <a:schemeClr val="tx1"/>
                </a:solidFill>
                <a:effectLst/>
                <a:latin typeface="+mn-lt"/>
                <a:ea typeface="+mn-ea"/>
                <a:cs typeface="+mn-cs"/>
              </a:rPr>
              <a:t>Then, a subset layer of moderately and highly landslide susceptible areas (areas with values above 0.25) was buffered 1 kilometer and intersected with LandScan population distribution data to produce a Landslide Exposure Map. </a:t>
            </a:r>
            <a:endParaRPr lang="en-US" sz="1200" kern="1200" smtClean="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143398105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3"/>
          </a:xfrm>
          <a:prstGeom prst="rect">
            <a:avLst/>
          </a:prstGeom>
        </p:spPr>
      </p:pic>
    </p:spTree>
    <p:extLst>
      <p:ext uri="{BB962C8B-B14F-4D97-AF65-F5344CB8AC3E}">
        <p14:creationId xmlns:p14="http://schemas.microsoft.com/office/powerpoint/2010/main" val="218227953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5869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3"/>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7"/>
            <a:ext cx="1225665" cy="1225665"/>
          </a:xfrm>
          <a:prstGeom prst="rect">
            <a:avLst/>
          </a:prstGeom>
        </p:spPr>
      </p:pic>
    </p:spTree>
    <p:extLst>
      <p:ext uri="{BB962C8B-B14F-4D97-AF65-F5344CB8AC3E}">
        <p14:creationId xmlns:p14="http://schemas.microsoft.com/office/powerpoint/2010/main" val="1027618381"/>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5869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b="0" dirty="0" smtClean="0">
                <a:solidFill>
                  <a:schemeClr val="bg1"/>
                </a:solidFill>
                <a:latin typeface="Century Gothic" panose="020B0502020202020204" pitchFamily="34" charset="0"/>
              </a:rPr>
              <a:t>Acknowledgements</a:t>
            </a:r>
            <a:endParaRPr lang="en-US" sz="4800" b="0" dirty="0">
              <a:solidFill>
                <a:schemeClr val="bg1"/>
              </a:solidFill>
              <a:latin typeface="Century Gothic" panose="020B0502020202020204" pitchFamily="34" charset="0"/>
            </a:endParaRP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lvl1pPr>
          </a:lstStyle>
          <a:p>
            <a:pPr lvl="0"/>
            <a:r>
              <a:rPr lang="en-US" dirty="0" smtClean="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lvl1pPr>
          </a:lstStyle>
          <a:p>
            <a:pPr lvl="0"/>
            <a:r>
              <a:rPr lang="en-US" dirty="0" smtClean="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lvl1pPr>
          </a:lstStyle>
          <a:p>
            <a:pPr lvl="0"/>
            <a:r>
              <a:rPr lang="en-US" dirty="0" smtClean="0"/>
              <a:t>Name, Affiliation</a:t>
            </a:r>
          </a:p>
        </p:txBody>
      </p:sp>
      <p:sp>
        <p:nvSpPr>
          <p:cNvPr id="10" name="contract info"/>
          <p:cNvSpPr/>
          <p:nvPr userDrawn="1"/>
        </p:nvSpPr>
        <p:spPr>
          <a:xfrm>
            <a:off x="0" y="6579058"/>
            <a:ext cx="12192000" cy="369332"/>
          </a:xfrm>
          <a:prstGeom prst="rect">
            <a:avLst/>
          </a:prstGeom>
        </p:spPr>
        <p:txBody>
          <a:bodyPr wrap="square">
            <a:spAutoFit/>
          </a:bodyPr>
          <a:lstStyle/>
          <a:p>
            <a:pPr lvl="0" algn="ctr">
              <a:buClr>
                <a:schemeClr val="dk1"/>
              </a:buClr>
              <a:buSzPct val="25000"/>
            </a:pPr>
            <a:r>
              <a:rPr lang="en-US" sz="6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6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a:t>
            </a:r>
            <a:r>
              <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NNX14AB60A. </a:t>
            </a:r>
            <a:r>
              <a:rPr lang="en-US" sz="600" i="1" dirty="0" smtClean="0">
                <a:solidFill>
                  <a:schemeClr val="bg2">
                    <a:lumMod val="50000"/>
                  </a:scheme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a:p>
            <a:pPr lvl="0" algn="ctr">
              <a:buClr>
                <a:schemeClr val="dk1"/>
              </a:buClr>
              <a:buSzPct val="25000"/>
            </a:pPr>
            <a:endParaRPr lang="en-US" sz="6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endParaRPr>
          </a:p>
          <a:p>
            <a:pPr lvl="0" algn="ctr">
              <a:buClr>
                <a:schemeClr val="dk1"/>
              </a:buClr>
              <a:buSzPct val="25000"/>
            </a:pPr>
            <a:endParaRPr lang="en-US" sz="600" i="1" baseline="0" dirty="0">
              <a:solidFill>
                <a:schemeClr val="bg2">
                  <a:lumMod val="50000"/>
                </a:schemeClr>
              </a:solidFill>
              <a:latin typeface="Arial" panose="020B0604020202020204" pitchFamily="34" charset="0"/>
              <a:ea typeface="Questrial"/>
              <a:cs typeface="Arial" panose="020B0604020202020204" pitchFamily="34" charset="0"/>
              <a:sym typeface="Questrial"/>
            </a:endParaRP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7"/>
            <a:ext cx="12192000" cy="107093"/>
          </a:xfrm>
          <a:prstGeom prst="rect">
            <a:avLst/>
          </a:prstGeom>
        </p:spPr>
      </p:pic>
    </p:spTree>
    <p:extLst>
      <p:ext uri="{BB962C8B-B14F-4D97-AF65-F5344CB8AC3E}">
        <p14:creationId xmlns:p14="http://schemas.microsoft.com/office/powerpoint/2010/main" val="2884046494"/>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307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5869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latin typeface="Century Gothic" panose="020B0502020202020204" pitchFamily="34" charset="0"/>
              </a:defRPr>
            </a:lvl1pPr>
          </a:lstStyle>
          <a:p>
            <a:pPr lvl="0"/>
            <a:r>
              <a:rPr lang="en-US" dirty="0" smtClean="0"/>
              <a:t>Body Text Here</a:t>
            </a:r>
            <a:endParaRPr lang="en-US" dirty="0"/>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smtClean="0"/>
              <a:t>Image Credit: Source</a:t>
            </a: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3"/>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7"/>
            <a:ext cx="1225665" cy="1225665"/>
          </a:xfrm>
          <a:prstGeom prst="rect">
            <a:avLst/>
          </a:prstGeom>
        </p:spPr>
      </p:pic>
    </p:spTree>
    <p:extLst>
      <p:ext uri="{BB962C8B-B14F-4D97-AF65-F5344CB8AC3E}">
        <p14:creationId xmlns:p14="http://schemas.microsoft.com/office/powerpoint/2010/main" val="301213517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586991"/>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3"/>
          </a:xfrm>
          <a:prstGeom prst="rect">
            <a:avLst/>
          </a:prstGeom>
        </p:spPr>
      </p:pic>
    </p:spTree>
    <p:extLst>
      <p:ext uri="{BB962C8B-B14F-4D97-AF65-F5344CB8AC3E}">
        <p14:creationId xmlns:p14="http://schemas.microsoft.com/office/powerpoint/2010/main" val="420617004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586991"/>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smtClean="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3"/>
          </a:xfrm>
          <a:prstGeom prst="rect">
            <a:avLst/>
          </a:prstGeom>
        </p:spPr>
      </p:pic>
    </p:spTree>
    <p:extLst>
      <p:ext uri="{BB962C8B-B14F-4D97-AF65-F5344CB8AC3E}">
        <p14:creationId xmlns:p14="http://schemas.microsoft.com/office/powerpoint/2010/main" val="12354813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smtClean="0"/>
              <a:t>Spell out the components</a:t>
            </a:r>
            <a:endParaRPr lang="en-US" dirty="0"/>
          </a:p>
        </p:txBody>
      </p:sp>
      <p:sp>
        <p:nvSpPr>
          <p:cNvPr id="6" name="Rectangle 5"/>
          <p:cNvSpPr/>
          <p:nvPr userDrawn="1"/>
        </p:nvSpPr>
        <p:spPr>
          <a:xfrm>
            <a:off x="0" y="388649"/>
            <a:ext cx="12192000" cy="840076"/>
          </a:xfrm>
          <a:prstGeom prst="rect">
            <a:avLst/>
          </a:prstGeom>
          <a:solidFill>
            <a:srgbClr val="5869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smtClean="0">
                <a:solidFill>
                  <a:schemeClr val="bg1"/>
                </a:solidFill>
                <a:latin typeface="Century Gothic" panose="020B0502020202020204" pitchFamily="34" charset="0"/>
              </a:rPr>
              <a:t>Acronym</a:t>
            </a:r>
            <a:endParaRPr lang="en-US" sz="4800" dirty="0">
              <a:solidFill>
                <a:schemeClr val="bg1"/>
              </a:solidFill>
              <a:latin typeface="Century Gothic" panose="020B0502020202020204" pitchFamily="34" charset="0"/>
            </a:endParaRP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7"/>
            <a:ext cx="12192000" cy="107093"/>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6" y="190427"/>
            <a:ext cx="1225665" cy="1225665"/>
          </a:xfrm>
          <a:prstGeom prst="rect">
            <a:avLst/>
          </a:prstGeom>
        </p:spPr>
      </p:pic>
    </p:spTree>
    <p:extLst>
      <p:ext uri="{BB962C8B-B14F-4D97-AF65-F5344CB8AC3E}">
        <p14:creationId xmlns:p14="http://schemas.microsoft.com/office/powerpoint/2010/main" val="138265180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4" r:id="rId4"/>
    <p:sldLayoutId id="2147483686" r:id="rId5"/>
    <p:sldLayoutId id="2147483664" r:id="rId6"/>
    <p:sldLayoutId id="2147483665" r:id="rId7"/>
    <p:sldLayoutId id="2147483668" r:id="rId8"/>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26.emf"/><Relationship Id="rId13" Type="http://schemas.openxmlformats.org/officeDocument/2006/relationships/image" Target="../media/image31.emf"/><Relationship Id="rId3" Type="http://schemas.openxmlformats.org/officeDocument/2006/relationships/image" Target="../media/image21.jpeg"/><Relationship Id="rId7" Type="http://schemas.openxmlformats.org/officeDocument/2006/relationships/image" Target="../media/image25.jpg"/><Relationship Id="rId12" Type="http://schemas.openxmlformats.org/officeDocument/2006/relationships/image" Target="../media/image30.em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4.emf"/><Relationship Id="rId11" Type="http://schemas.openxmlformats.org/officeDocument/2006/relationships/image" Target="../media/image29.emf"/><Relationship Id="rId5" Type="http://schemas.openxmlformats.org/officeDocument/2006/relationships/image" Target="../media/image23.emf"/><Relationship Id="rId10" Type="http://schemas.openxmlformats.org/officeDocument/2006/relationships/image" Target="../media/image28.emf"/><Relationship Id="rId4" Type="http://schemas.openxmlformats.org/officeDocument/2006/relationships/image" Target="../media/image22.emf"/><Relationship Id="rId9" Type="http://schemas.openxmlformats.org/officeDocument/2006/relationships/image" Target="../media/image27.emf"/><Relationship Id="rId14" Type="http://schemas.openxmlformats.org/officeDocument/2006/relationships/image" Target="../media/image32.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9.emf"/><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Maggi\Pretty Pictures\VPS Image.jpg"/>
          <p:cNvPicPr>
            <a:picLocks noChangeAspect="1" noChangeArrowheads="1"/>
          </p:cNvPicPr>
          <p:nvPr/>
        </p:nvPicPr>
        <p:blipFill rotWithShape="1">
          <a:blip r:embed="rId3">
            <a:extLst>
              <a:ext uri="{28A0092B-C50C-407E-A947-70E740481C1C}">
                <a14:useLocalDpi xmlns:a14="http://schemas.microsoft.com/office/drawing/2010/main" val="0"/>
              </a:ext>
            </a:extLst>
          </a:blip>
          <a:srcRect l="40349" t="49091" r="32092" b="30295"/>
          <a:stretch/>
        </p:blipFill>
        <p:spPr bwMode="auto">
          <a:xfrm>
            <a:off x="3571773" y="0"/>
            <a:ext cx="4335844" cy="419728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657" y="0"/>
            <a:ext cx="8134274" cy="6927575"/>
          </a:xfrm>
          <a:prstGeom prst="rect">
            <a:avLst/>
          </a:prstGeom>
        </p:spPr>
      </p:pic>
      <p:sp>
        <p:nvSpPr>
          <p:cNvPr id="25" name="Title 16"/>
          <p:cNvSpPr txBox="1">
            <a:spLocks/>
          </p:cNvSpPr>
          <p:nvPr/>
        </p:nvSpPr>
        <p:spPr>
          <a:xfrm>
            <a:off x="918414" y="3974229"/>
            <a:ext cx="5726097" cy="981353"/>
          </a:xfrm>
          <a:prstGeom prst="rect">
            <a:avLst/>
          </a:prstGeom>
        </p:spPr>
        <p:txBody>
          <a:bodyPr>
            <a:normAutofit fontScale="97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smtClean="0">
                <a:solidFill>
                  <a:schemeClr val="bg1"/>
                </a:solidFill>
                <a:latin typeface="Century Gothic" panose="020B0502020202020204" pitchFamily="34" charset="0"/>
              </a:rPr>
              <a:t>Assessing Landslide Characteristics and Developing Susceptibility and Exposure Maps in Malawi</a:t>
            </a:r>
            <a:endParaRPr lang="en-US" sz="2400" dirty="0">
              <a:solidFill>
                <a:schemeClr val="bg1"/>
              </a:solidFill>
              <a:latin typeface="Century Gothic" panose="020B0502020202020204" pitchFamily="34" charset="0"/>
            </a:endParaRPr>
          </a:p>
        </p:txBody>
      </p:sp>
      <p:sp>
        <p:nvSpPr>
          <p:cNvPr id="28" name="TextBox 27"/>
          <p:cNvSpPr txBox="1"/>
          <p:nvPr/>
        </p:nvSpPr>
        <p:spPr>
          <a:xfrm>
            <a:off x="1687645" y="3406120"/>
            <a:ext cx="4305670" cy="523220"/>
          </a:xfrm>
          <a:prstGeom prst="rect">
            <a:avLst/>
          </a:prstGeom>
          <a:noFill/>
        </p:spPr>
        <p:txBody>
          <a:bodyPr wrap="square" rtlCol="0">
            <a:spAutoFit/>
          </a:bodyPr>
          <a:lstStyle/>
          <a:p>
            <a:pPr algn="ctr"/>
            <a:r>
              <a:rPr lang="en-US" sz="2800" dirty="0" smtClean="0">
                <a:solidFill>
                  <a:schemeClr val="bg1"/>
                </a:solidFill>
              </a:rPr>
              <a:t>East Africa Disasters II</a:t>
            </a:r>
            <a:endParaRPr lang="en-US" sz="2800" dirty="0">
              <a:solidFill>
                <a:schemeClr val="bg1"/>
              </a:solidFill>
            </a:endParaRPr>
          </a:p>
        </p:txBody>
      </p:sp>
      <p:sp>
        <p:nvSpPr>
          <p:cNvPr id="17" name="Text Placeholder 17"/>
          <p:cNvSpPr txBox="1">
            <a:spLocks/>
          </p:cNvSpPr>
          <p:nvPr/>
        </p:nvSpPr>
        <p:spPr>
          <a:xfrm>
            <a:off x="8077200" y="3457614"/>
            <a:ext cx="4241799" cy="369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smtClean="0">
                <a:solidFill>
                  <a:schemeClr val="bg2">
                    <a:lumMod val="50000"/>
                  </a:schemeClr>
                </a:solidFill>
                <a:latin typeface="Century Gothic" panose="020B0502020202020204" pitchFamily="34" charset="0"/>
              </a:rPr>
              <a:t>Maggi Klug (Project Lead)</a:t>
            </a:r>
            <a:endParaRPr lang="en-US" sz="2400" dirty="0">
              <a:solidFill>
                <a:schemeClr val="bg2">
                  <a:lumMod val="50000"/>
                </a:schemeClr>
              </a:solidFill>
              <a:latin typeface="Century Gothic" panose="020B0502020202020204" pitchFamily="34" charset="0"/>
            </a:endParaRPr>
          </a:p>
        </p:txBody>
      </p:sp>
      <p:sp>
        <p:nvSpPr>
          <p:cNvPr id="18" name="Text Placeholder 18"/>
          <p:cNvSpPr txBox="1">
            <a:spLocks/>
          </p:cNvSpPr>
          <p:nvPr/>
        </p:nvSpPr>
        <p:spPr>
          <a:xfrm>
            <a:off x="8077200" y="4012617"/>
            <a:ext cx="3543671"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Max Grossman</a:t>
            </a:r>
            <a:endParaRPr lang="en-US" dirty="0">
              <a:solidFill>
                <a:schemeClr val="bg2">
                  <a:lumMod val="50000"/>
                </a:schemeClr>
              </a:solidFill>
              <a:latin typeface="Century Gothic" panose="020B0502020202020204" pitchFamily="34" charset="0"/>
            </a:endParaRPr>
          </a:p>
        </p:txBody>
      </p:sp>
      <p:sp>
        <p:nvSpPr>
          <p:cNvPr id="19" name="Text Placeholder 19"/>
          <p:cNvSpPr txBox="1">
            <a:spLocks/>
          </p:cNvSpPr>
          <p:nvPr/>
        </p:nvSpPr>
        <p:spPr>
          <a:xfrm>
            <a:off x="8077200" y="4455066"/>
            <a:ext cx="3543671" cy="36933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solidFill>
                  <a:schemeClr val="bg2">
                    <a:lumMod val="50000"/>
                  </a:schemeClr>
                </a:solidFill>
                <a:latin typeface="Century Gothic" panose="020B0502020202020204" pitchFamily="34" charset="0"/>
              </a:rPr>
              <a:t>Jordan </a:t>
            </a:r>
            <a:r>
              <a:rPr lang="en-US" dirty="0" err="1" smtClean="0">
                <a:solidFill>
                  <a:schemeClr val="bg2">
                    <a:lumMod val="50000"/>
                  </a:schemeClr>
                </a:solidFill>
                <a:latin typeface="Century Gothic" panose="020B0502020202020204" pitchFamily="34" charset="0"/>
              </a:rPr>
              <a:t>Cissell</a:t>
            </a:r>
            <a:endParaRPr lang="en-US" dirty="0">
              <a:solidFill>
                <a:schemeClr val="bg2">
                  <a:lumMod val="50000"/>
                </a:schemeClr>
              </a:solidFill>
              <a:latin typeface="Century Gothic" panose="020B0502020202020204" pitchFamily="34" charset="0"/>
            </a:endParaRPr>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0" y="1412240"/>
            <a:ext cx="12132733" cy="763693"/>
          </a:xfrm>
          <a:prstGeom prst="rect">
            <a:avLst/>
          </a:prstGeom>
        </p:spPr>
        <p:txBody>
          <a:bodyPr>
            <a:noAutofit/>
          </a:bodyPr>
          <a:lstStyle/>
          <a:p>
            <a:pPr marL="0" indent="0">
              <a:spcBef>
                <a:spcPts val="200"/>
              </a:spcBef>
              <a:buClr>
                <a:srgbClr val="586991"/>
              </a:buClr>
              <a:buNone/>
            </a:pPr>
            <a:r>
              <a:rPr lang="en-US" b="1" dirty="0" smtClean="0">
                <a:solidFill>
                  <a:schemeClr val="bg2">
                    <a:lumMod val="50000"/>
                  </a:schemeClr>
                </a:solidFill>
              </a:rPr>
              <a:t>GPM and TRMM Assessment</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smtClean="0">
                <a:solidFill>
                  <a:schemeClr val="bg1"/>
                </a:solidFill>
                <a:latin typeface="Century Gothic" panose="020B0502020202020204" pitchFamily="34" charset="0"/>
              </a:rPr>
              <a:t>Methodology</a:t>
            </a:r>
            <a:endParaRPr lang="en-US" sz="4000" dirty="0">
              <a:solidFill>
                <a:schemeClr val="bg1"/>
              </a:solidFill>
              <a:latin typeface="Century Gothic" panose="020B0502020202020204" pitchFamily="34" charset="0"/>
            </a:endParaRPr>
          </a:p>
        </p:txBody>
      </p:sp>
      <p:sp>
        <p:nvSpPr>
          <p:cNvPr id="5" name="Rounded Rectangle 4"/>
          <p:cNvSpPr/>
          <p:nvPr/>
        </p:nvSpPr>
        <p:spPr>
          <a:xfrm>
            <a:off x="2975117" y="2485328"/>
            <a:ext cx="2385753" cy="964276"/>
          </a:xfrm>
          <a:prstGeom prst="roundRect">
            <a:avLst/>
          </a:prstGeom>
          <a:solidFill>
            <a:srgbClr val="58699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Take points from GPM &amp; TRMM datasets</a:t>
            </a:r>
            <a:endParaRPr lang="en-US" dirty="0"/>
          </a:p>
        </p:txBody>
      </p:sp>
      <p:sp>
        <p:nvSpPr>
          <p:cNvPr id="6" name="Rounded Rectangle 5"/>
          <p:cNvSpPr/>
          <p:nvPr/>
        </p:nvSpPr>
        <p:spPr>
          <a:xfrm>
            <a:off x="6331700" y="2458313"/>
            <a:ext cx="2394065" cy="991291"/>
          </a:xfrm>
          <a:prstGeom prst="roundRect">
            <a:avLst/>
          </a:prstGeom>
          <a:solidFill>
            <a:srgbClr val="58699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Extract values to points </a:t>
            </a:r>
            <a:endParaRPr lang="en-US" dirty="0"/>
          </a:p>
        </p:txBody>
      </p:sp>
      <p:sp>
        <p:nvSpPr>
          <p:cNvPr id="2" name="Chevron 1"/>
          <p:cNvSpPr/>
          <p:nvPr/>
        </p:nvSpPr>
        <p:spPr>
          <a:xfrm>
            <a:off x="5529262" y="2610750"/>
            <a:ext cx="581025" cy="713431"/>
          </a:xfrm>
          <a:prstGeom prst="chevron">
            <a:avLst/>
          </a:prstGeom>
          <a:solidFill>
            <a:schemeClr val="tx2">
              <a:lumMod val="20000"/>
              <a:lumOff val="80000"/>
            </a:schemeClr>
          </a:solidFill>
          <a:ln>
            <a:solidFill>
              <a:srgbClr val="58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p:cNvSpPr/>
          <p:nvPr/>
        </p:nvSpPr>
        <p:spPr>
          <a:xfrm>
            <a:off x="8913030" y="2610750"/>
            <a:ext cx="581025" cy="713431"/>
          </a:xfrm>
          <a:prstGeom prst="chevron">
            <a:avLst/>
          </a:prstGeom>
          <a:solidFill>
            <a:schemeClr val="tx2">
              <a:lumMod val="20000"/>
              <a:lumOff val="80000"/>
            </a:schemeClr>
          </a:solidFill>
          <a:ln>
            <a:solidFill>
              <a:srgbClr val="58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
          <p:cNvSpPr/>
          <p:nvPr/>
        </p:nvSpPr>
        <p:spPr>
          <a:xfrm>
            <a:off x="5581650" y="5224483"/>
            <a:ext cx="581025" cy="713431"/>
          </a:xfrm>
          <a:prstGeom prst="chevron">
            <a:avLst/>
          </a:prstGeom>
          <a:solidFill>
            <a:schemeClr val="tx2">
              <a:lumMod val="20000"/>
              <a:lumOff val="80000"/>
            </a:schemeClr>
          </a:solidFill>
          <a:ln>
            <a:solidFill>
              <a:srgbClr val="58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ounded Rectangle 12"/>
          <p:cNvSpPr/>
          <p:nvPr/>
        </p:nvSpPr>
        <p:spPr>
          <a:xfrm>
            <a:off x="9708367" y="2458311"/>
            <a:ext cx="2394065" cy="991291"/>
          </a:xfrm>
          <a:prstGeom prst="roundRect">
            <a:avLst/>
          </a:prstGeom>
          <a:solidFill>
            <a:srgbClr val="58699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Correlate GPM and TRMM with CHIRPS</a:t>
            </a:r>
            <a:endParaRPr lang="en-US" dirty="0"/>
          </a:p>
        </p:txBody>
      </p:sp>
      <p:sp>
        <p:nvSpPr>
          <p:cNvPr id="12" name="TextBox 11"/>
          <p:cNvSpPr txBox="1"/>
          <p:nvPr/>
        </p:nvSpPr>
        <p:spPr>
          <a:xfrm flipH="1">
            <a:off x="45719" y="2305747"/>
            <a:ext cx="2249806" cy="1569660"/>
          </a:xfrm>
          <a:prstGeom prst="rect">
            <a:avLst/>
          </a:prstGeom>
          <a:noFill/>
        </p:spPr>
        <p:txBody>
          <a:bodyPr wrap="square" rtlCol="0">
            <a:spAutoFit/>
          </a:bodyPr>
          <a:lstStyle/>
          <a:p>
            <a:pPr algn="ctr"/>
            <a:r>
              <a:rPr lang="en-US" sz="3200" b="1" dirty="0" smtClean="0">
                <a:solidFill>
                  <a:srgbClr val="586991"/>
                </a:solidFill>
              </a:rPr>
              <a:t>Monthly and Daily Totals</a:t>
            </a:r>
            <a:endParaRPr lang="en-US" sz="3200" b="1" dirty="0">
              <a:solidFill>
                <a:srgbClr val="586991"/>
              </a:solidFill>
            </a:endParaRPr>
          </a:p>
        </p:txBody>
      </p:sp>
      <p:sp>
        <p:nvSpPr>
          <p:cNvPr id="14" name="TextBox 13"/>
          <p:cNvSpPr txBox="1"/>
          <p:nvPr/>
        </p:nvSpPr>
        <p:spPr>
          <a:xfrm>
            <a:off x="45719" y="4614476"/>
            <a:ext cx="2428875" cy="1569660"/>
          </a:xfrm>
          <a:prstGeom prst="rect">
            <a:avLst/>
          </a:prstGeom>
          <a:noFill/>
        </p:spPr>
        <p:txBody>
          <a:bodyPr wrap="square" rtlCol="0">
            <a:spAutoFit/>
          </a:bodyPr>
          <a:lstStyle/>
          <a:p>
            <a:pPr algn="ctr"/>
            <a:r>
              <a:rPr lang="en-US" sz="3200" b="1" dirty="0" smtClean="0">
                <a:solidFill>
                  <a:srgbClr val="586991"/>
                </a:solidFill>
              </a:rPr>
              <a:t>Monthly and Daily Extremes</a:t>
            </a:r>
            <a:endParaRPr lang="en-US" sz="3200" b="1" dirty="0">
              <a:solidFill>
                <a:srgbClr val="586991"/>
              </a:solidFill>
            </a:endParaRPr>
          </a:p>
        </p:txBody>
      </p:sp>
      <p:sp>
        <p:nvSpPr>
          <p:cNvPr id="15" name="Rectangle 14"/>
          <p:cNvSpPr/>
          <p:nvPr/>
        </p:nvSpPr>
        <p:spPr>
          <a:xfrm>
            <a:off x="2467435" y="1981201"/>
            <a:ext cx="242920" cy="46863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19" name="Rectangle 18"/>
          <p:cNvSpPr/>
          <p:nvPr/>
        </p:nvSpPr>
        <p:spPr>
          <a:xfrm rot="5400000">
            <a:off x="5974540" y="-2020131"/>
            <a:ext cx="242920" cy="121920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lumMod val="50000"/>
                </a:schemeClr>
              </a:solidFill>
            </a:endParaRPr>
          </a:p>
        </p:txBody>
      </p:sp>
      <p:sp>
        <p:nvSpPr>
          <p:cNvPr id="20" name="Rounded Rectangle 19"/>
          <p:cNvSpPr/>
          <p:nvPr/>
        </p:nvSpPr>
        <p:spPr>
          <a:xfrm>
            <a:off x="2975116" y="5069992"/>
            <a:ext cx="2385753" cy="964276"/>
          </a:xfrm>
          <a:prstGeom prst="roundRect">
            <a:avLst/>
          </a:prstGeom>
          <a:solidFill>
            <a:srgbClr val="58699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Separate upper quartile of sampled points</a:t>
            </a:r>
            <a:endParaRPr lang="en-US" dirty="0"/>
          </a:p>
        </p:txBody>
      </p:sp>
      <p:sp>
        <p:nvSpPr>
          <p:cNvPr id="21" name="Rounded Rectangle 20"/>
          <p:cNvSpPr/>
          <p:nvPr/>
        </p:nvSpPr>
        <p:spPr>
          <a:xfrm>
            <a:off x="6331700" y="5099061"/>
            <a:ext cx="2385753" cy="964276"/>
          </a:xfrm>
          <a:prstGeom prst="roundRect">
            <a:avLst/>
          </a:prstGeom>
          <a:solidFill>
            <a:srgbClr val="58699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Correlate </a:t>
            </a:r>
            <a:r>
              <a:rPr lang="en-US" dirty="0" smtClean="0"/>
              <a:t>quartile datasets with CHIRPS</a:t>
            </a:r>
            <a:endParaRPr lang="en-US" dirty="0"/>
          </a:p>
        </p:txBody>
      </p:sp>
    </p:spTree>
    <p:extLst>
      <p:ext uri="{BB962C8B-B14F-4D97-AF65-F5344CB8AC3E}">
        <p14:creationId xmlns:p14="http://schemas.microsoft.com/office/powerpoint/2010/main" val="10976351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D:\Maggi\presiam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950" y="1377506"/>
            <a:ext cx="4097984" cy="5303272"/>
          </a:xfrm>
          <a:prstGeom prst="rect">
            <a:avLst/>
          </a:prstGeom>
          <a:noFill/>
          <a:ln>
            <a:solidFill>
              <a:schemeClr val="bg2">
                <a:lumMod val="50000"/>
              </a:schemeClr>
            </a:solidFill>
          </a:ln>
          <a:extLst>
            <a:ext uri="{909E8E84-426E-40DD-AFC4-6F175D3DCCD1}">
              <a14:hiddenFill xmlns:a14="http://schemas.microsoft.com/office/drawing/2010/main">
                <a:solidFill>
                  <a:srgbClr val="FFFFFF"/>
                </a:solidFill>
              </a14:hiddenFill>
            </a:ext>
          </a:extLst>
        </p:spPr>
      </p:pic>
      <p:sp>
        <p:nvSpPr>
          <p:cNvPr id="18" name="Text Placeholder 1"/>
          <p:cNvSpPr>
            <a:spLocks noGrp="1"/>
          </p:cNvSpPr>
          <p:nvPr>
            <p:ph type="body" sz="quarter" idx="4294967295"/>
          </p:nvPr>
        </p:nvSpPr>
        <p:spPr>
          <a:xfrm>
            <a:off x="97056" y="2286000"/>
            <a:ext cx="3464850" cy="3835055"/>
          </a:xfrm>
          <a:prstGeom prst="rect">
            <a:avLst/>
          </a:prstGeom>
        </p:spPr>
        <p:txBody>
          <a:bodyPr>
            <a:noAutofit/>
          </a:bodyPr>
          <a:lstStyle/>
          <a:p>
            <a:pPr marL="342900" indent="-342900">
              <a:spcBef>
                <a:spcPts val="200"/>
              </a:spcBef>
              <a:buClr>
                <a:srgbClr val="586991"/>
              </a:buClr>
              <a:buFont typeface="Webdings" panose="05030102010509060703" pitchFamily="18" charset="2"/>
              <a:buChar char="4"/>
            </a:pPr>
            <a:r>
              <a:rPr lang="en-US" sz="2000" b="1" dirty="0" smtClean="0">
                <a:solidFill>
                  <a:schemeClr val="bg2">
                    <a:lumMod val="50000"/>
                  </a:schemeClr>
                </a:solidFill>
              </a:rPr>
              <a:t>Northwest</a:t>
            </a:r>
            <a:r>
              <a:rPr lang="en-US" sz="2000" dirty="0" smtClean="0">
                <a:solidFill>
                  <a:schemeClr val="bg2">
                    <a:lumMod val="50000"/>
                  </a:schemeClr>
                </a:solidFill>
              </a:rPr>
              <a:t>, </a:t>
            </a:r>
            <a:r>
              <a:rPr lang="en-US" sz="2000" b="1" dirty="0" smtClean="0">
                <a:solidFill>
                  <a:schemeClr val="bg2">
                    <a:lumMod val="50000"/>
                  </a:schemeClr>
                </a:solidFill>
              </a:rPr>
              <a:t>Central</a:t>
            </a:r>
            <a:r>
              <a:rPr lang="en-US" sz="2000" dirty="0" smtClean="0">
                <a:solidFill>
                  <a:schemeClr val="bg2">
                    <a:lumMod val="50000"/>
                  </a:schemeClr>
                </a:solidFill>
              </a:rPr>
              <a:t>, and </a:t>
            </a:r>
            <a:r>
              <a:rPr lang="en-US" sz="2000" b="1" dirty="0" smtClean="0">
                <a:solidFill>
                  <a:schemeClr val="bg2">
                    <a:lumMod val="50000"/>
                  </a:schemeClr>
                </a:solidFill>
              </a:rPr>
              <a:t>Southeastern</a:t>
            </a:r>
            <a:r>
              <a:rPr lang="en-US" sz="2000" dirty="0" smtClean="0">
                <a:solidFill>
                  <a:schemeClr val="bg2">
                    <a:lumMod val="50000"/>
                  </a:schemeClr>
                </a:solidFill>
              </a:rPr>
              <a:t> Malawi are susceptible</a:t>
            </a: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Cities such as </a:t>
            </a:r>
            <a:r>
              <a:rPr lang="en-US" sz="2000" b="1" dirty="0" smtClean="0">
                <a:solidFill>
                  <a:schemeClr val="bg2">
                    <a:lumMod val="50000"/>
                  </a:schemeClr>
                </a:solidFill>
              </a:rPr>
              <a:t>Blantyre</a:t>
            </a:r>
            <a:r>
              <a:rPr lang="en-US" sz="2000" dirty="0" smtClean="0">
                <a:solidFill>
                  <a:schemeClr val="bg2">
                    <a:lumMod val="50000"/>
                  </a:schemeClr>
                </a:solidFill>
              </a:rPr>
              <a:t>, </a:t>
            </a:r>
            <a:r>
              <a:rPr lang="en-US" sz="2000" b="1" dirty="0" err="1" smtClean="0">
                <a:solidFill>
                  <a:schemeClr val="bg2">
                    <a:lumMod val="50000"/>
                  </a:schemeClr>
                </a:solidFill>
              </a:rPr>
              <a:t>Zomba</a:t>
            </a:r>
            <a:r>
              <a:rPr lang="en-US" sz="2000" dirty="0" smtClean="0">
                <a:solidFill>
                  <a:schemeClr val="bg2">
                    <a:lumMod val="50000"/>
                  </a:schemeClr>
                </a:solidFill>
              </a:rPr>
              <a:t> and </a:t>
            </a:r>
            <a:r>
              <a:rPr lang="en-US" sz="2000" b="1" dirty="0" err="1" smtClean="0">
                <a:solidFill>
                  <a:schemeClr val="bg2">
                    <a:lumMod val="50000"/>
                  </a:schemeClr>
                </a:solidFill>
              </a:rPr>
              <a:t>Mzuzu</a:t>
            </a:r>
            <a:r>
              <a:rPr lang="en-US" sz="2000" dirty="0" smtClean="0">
                <a:solidFill>
                  <a:schemeClr val="bg2">
                    <a:lumMod val="50000"/>
                  </a:schemeClr>
                </a:solidFill>
              </a:rPr>
              <a:t> are exposed</a:t>
            </a:r>
          </a:p>
          <a:p>
            <a:pPr marL="342900" indent="-342900">
              <a:spcBef>
                <a:spcPts val="200"/>
              </a:spcBef>
              <a:buClr>
                <a:srgbClr val="586991"/>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Over </a:t>
            </a:r>
            <a:r>
              <a:rPr lang="en-US" sz="2000" b="1" dirty="0" smtClean="0">
                <a:solidFill>
                  <a:schemeClr val="bg2">
                    <a:lumMod val="50000"/>
                  </a:schemeClr>
                </a:solidFill>
              </a:rPr>
              <a:t>13 million </a:t>
            </a:r>
            <a:r>
              <a:rPr lang="en-US" sz="2000" dirty="0" smtClean="0">
                <a:solidFill>
                  <a:schemeClr val="bg2">
                    <a:lumMod val="50000"/>
                  </a:schemeClr>
                </a:solidFill>
              </a:rPr>
              <a:t>people live in susceptible areas</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smtClean="0">
                <a:solidFill>
                  <a:schemeClr val="bg1"/>
                </a:solidFill>
                <a:latin typeface="Century Gothic" panose="020B0502020202020204" pitchFamily="34" charset="0"/>
              </a:rPr>
              <a:t>Results</a:t>
            </a:r>
            <a:endParaRPr lang="en-US" sz="4000" dirty="0">
              <a:solidFill>
                <a:schemeClr val="bg1"/>
              </a:solidFill>
              <a:latin typeface="Century Gothic" panose="020B0502020202020204"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1625" y="6442586"/>
            <a:ext cx="1477308" cy="23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352412" y="1377506"/>
            <a:ext cx="1524000" cy="738664"/>
          </a:xfrm>
          <a:prstGeom prst="rect">
            <a:avLst/>
          </a:prstGeom>
        </p:spPr>
        <p:txBody>
          <a:bodyPr wrap="square">
            <a:spAutoFit/>
          </a:bodyPr>
          <a:lstStyle/>
          <a:p>
            <a:pPr algn="ctr"/>
            <a:r>
              <a:rPr lang="en-US" sz="1400" b="1" dirty="0">
                <a:solidFill>
                  <a:schemeClr val="bg2">
                    <a:lumMod val="25000"/>
                  </a:schemeClr>
                </a:solidFill>
              </a:rPr>
              <a:t>Landslide Susceptibility </a:t>
            </a:r>
          </a:p>
          <a:p>
            <a:pPr algn="ctr"/>
            <a:r>
              <a:rPr lang="en-US" sz="1400" b="1" dirty="0">
                <a:solidFill>
                  <a:schemeClr val="bg2">
                    <a:lumMod val="25000"/>
                  </a:schemeClr>
                </a:solidFill>
              </a:rPr>
              <a:t>in Malawi</a:t>
            </a:r>
          </a:p>
        </p:txBody>
      </p:sp>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35464" y="4550758"/>
            <a:ext cx="1368220" cy="1337883"/>
          </a:xfrm>
          <a:prstGeom prst="rect">
            <a:avLst/>
          </a:prstGeom>
          <a:noFill/>
          <a:ln w="19050">
            <a:solidFill>
              <a:schemeClr val="bg2">
                <a:lumMod val="2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411626" y="5054803"/>
            <a:ext cx="738654" cy="768096"/>
          </a:xfrm>
          <a:prstGeom prst="rect">
            <a:avLst/>
          </a:prstGeom>
          <a:noFill/>
          <a:ln w="190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5703684" y="4550758"/>
            <a:ext cx="707942" cy="504045"/>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5703684" y="5054803"/>
            <a:ext cx="707942" cy="833838"/>
          </a:xfrm>
          <a:prstGeom prst="line">
            <a:avLst/>
          </a:prstGeom>
          <a:ln w="127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830167" y="3075801"/>
            <a:ext cx="1189407" cy="276999"/>
          </a:xfrm>
          <a:prstGeom prst="rect">
            <a:avLst/>
          </a:prstGeom>
        </p:spPr>
        <p:txBody>
          <a:bodyPr wrap="square">
            <a:spAutoFit/>
          </a:bodyPr>
          <a:lstStyle/>
          <a:p>
            <a:r>
              <a:rPr lang="en-US" sz="1200" b="1" dirty="0"/>
              <a:t>Susceptibility</a:t>
            </a:r>
          </a:p>
        </p:txBody>
      </p:sp>
      <p:pic>
        <p:nvPicPr>
          <p:cNvPr id="205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67220" y="3366046"/>
            <a:ext cx="417983" cy="470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4267195" y="3352800"/>
            <a:ext cx="909131" cy="261610"/>
          </a:xfrm>
          <a:prstGeom prst="rect">
            <a:avLst/>
          </a:prstGeom>
          <a:noFill/>
        </p:spPr>
        <p:txBody>
          <a:bodyPr wrap="square" rtlCol="0">
            <a:spAutoFit/>
          </a:bodyPr>
          <a:lstStyle/>
          <a:p>
            <a:r>
              <a:rPr lang="en-US" sz="1100" dirty="0" smtClean="0"/>
              <a:t>Moderate</a:t>
            </a:r>
            <a:endParaRPr lang="en-US" sz="1100" dirty="0"/>
          </a:p>
        </p:txBody>
      </p:sp>
      <p:sp>
        <p:nvSpPr>
          <p:cNvPr id="32" name="TextBox 31"/>
          <p:cNvSpPr txBox="1"/>
          <p:nvPr/>
        </p:nvSpPr>
        <p:spPr>
          <a:xfrm>
            <a:off x="4267197" y="3593893"/>
            <a:ext cx="909131" cy="261610"/>
          </a:xfrm>
          <a:prstGeom prst="rect">
            <a:avLst/>
          </a:prstGeom>
          <a:noFill/>
        </p:spPr>
        <p:txBody>
          <a:bodyPr wrap="square" rtlCol="0">
            <a:spAutoFit/>
          </a:bodyPr>
          <a:lstStyle/>
          <a:p>
            <a:r>
              <a:rPr lang="en-US" sz="1100" dirty="0" smtClean="0"/>
              <a:t>High</a:t>
            </a:r>
            <a:endParaRPr lang="en-US" sz="1100" dirty="0"/>
          </a:p>
        </p:txBody>
      </p:sp>
      <p:pic>
        <p:nvPicPr>
          <p:cNvPr id="19" name="Picture 3"/>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996675" y="1375384"/>
            <a:ext cx="4097982" cy="5303272"/>
          </a:xfrm>
          <a:prstGeom prst="rect">
            <a:avLst/>
          </a:prstGeom>
          <a:noFill/>
          <a:ln>
            <a:solidFill>
              <a:schemeClr val="bg2">
                <a:lumMod val="50000"/>
              </a:schemeClr>
            </a:solidFill>
          </a:ln>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7349" y="6427289"/>
            <a:ext cx="1477308" cy="23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67334" y="2097120"/>
            <a:ext cx="1046895" cy="104689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876859" y="3259870"/>
            <a:ext cx="1046895" cy="104689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470164" y="4761145"/>
            <a:ext cx="1439481" cy="1393358"/>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09645" y="4745613"/>
            <a:ext cx="866043" cy="1400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886384" y="4306765"/>
            <a:ext cx="1052625" cy="871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331315" y="2097120"/>
            <a:ext cx="536019" cy="1046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Rectangle 28"/>
          <p:cNvSpPr/>
          <p:nvPr/>
        </p:nvSpPr>
        <p:spPr>
          <a:xfrm>
            <a:off x="8002117" y="3179117"/>
            <a:ext cx="1456207" cy="461665"/>
          </a:xfrm>
          <a:prstGeom prst="rect">
            <a:avLst/>
          </a:prstGeom>
        </p:spPr>
        <p:txBody>
          <a:bodyPr wrap="square">
            <a:spAutoFit/>
          </a:bodyPr>
          <a:lstStyle/>
          <a:p>
            <a:pPr algn="ctr"/>
            <a:r>
              <a:rPr lang="en-US" sz="1200" b="1" dirty="0" smtClean="0"/>
              <a:t>People per </a:t>
            </a:r>
          </a:p>
          <a:p>
            <a:pPr algn="ctr"/>
            <a:r>
              <a:rPr lang="en-US" sz="1200" b="1" dirty="0" smtClean="0"/>
              <a:t>Square Kilometer</a:t>
            </a:r>
            <a:endParaRPr lang="en-US" sz="1200" b="1" dirty="0"/>
          </a:p>
        </p:txBody>
      </p:sp>
      <p:sp>
        <p:nvSpPr>
          <p:cNvPr id="30" name="Rectangle 29"/>
          <p:cNvSpPr/>
          <p:nvPr/>
        </p:nvSpPr>
        <p:spPr>
          <a:xfrm>
            <a:off x="10570657" y="1434656"/>
            <a:ext cx="1524000" cy="523220"/>
          </a:xfrm>
          <a:prstGeom prst="rect">
            <a:avLst/>
          </a:prstGeom>
        </p:spPr>
        <p:txBody>
          <a:bodyPr wrap="square">
            <a:spAutoFit/>
          </a:bodyPr>
          <a:lstStyle/>
          <a:p>
            <a:pPr algn="ctr"/>
            <a:r>
              <a:rPr lang="en-US" sz="1400" b="1" dirty="0" smtClean="0">
                <a:solidFill>
                  <a:schemeClr val="bg2">
                    <a:lumMod val="25000"/>
                  </a:schemeClr>
                </a:solidFill>
              </a:rPr>
              <a:t>Exposure Map of Malawi</a:t>
            </a:r>
            <a:endParaRPr lang="en-US" sz="1400" b="1" dirty="0">
              <a:solidFill>
                <a:schemeClr val="bg2">
                  <a:lumMod val="25000"/>
                </a:schemeClr>
              </a:solidFill>
            </a:endParaRPr>
          </a:p>
        </p:txBody>
      </p:sp>
      <p:pic>
        <p:nvPicPr>
          <p:cNvPr id="1034"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55565" y="3660255"/>
            <a:ext cx="409745" cy="721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8393964" y="3630915"/>
            <a:ext cx="909131" cy="261610"/>
          </a:xfrm>
          <a:prstGeom prst="rect">
            <a:avLst/>
          </a:prstGeom>
          <a:noFill/>
        </p:spPr>
        <p:txBody>
          <a:bodyPr wrap="square" rtlCol="0">
            <a:spAutoFit/>
          </a:bodyPr>
          <a:lstStyle/>
          <a:p>
            <a:r>
              <a:rPr lang="en-US" sz="1100" dirty="0" smtClean="0"/>
              <a:t>1 - 500</a:t>
            </a:r>
            <a:endParaRPr lang="en-US" sz="1100" dirty="0"/>
          </a:p>
        </p:txBody>
      </p:sp>
      <p:sp>
        <p:nvSpPr>
          <p:cNvPr id="34" name="TextBox 33"/>
          <p:cNvSpPr txBox="1"/>
          <p:nvPr/>
        </p:nvSpPr>
        <p:spPr>
          <a:xfrm>
            <a:off x="8393963" y="3892948"/>
            <a:ext cx="909131" cy="261610"/>
          </a:xfrm>
          <a:prstGeom prst="rect">
            <a:avLst/>
          </a:prstGeom>
          <a:noFill/>
        </p:spPr>
        <p:txBody>
          <a:bodyPr wrap="square" rtlCol="0">
            <a:spAutoFit/>
          </a:bodyPr>
          <a:lstStyle/>
          <a:p>
            <a:r>
              <a:rPr lang="en-US" sz="1100" dirty="0" smtClean="0"/>
              <a:t>500 - 1,000</a:t>
            </a:r>
            <a:endParaRPr lang="en-US" sz="1100" dirty="0"/>
          </a:p>
        </p:txBody>
      </p:sp>
      <p:sp>
        <p:nvSpPr>
          <p:cNvPr id="35" name="TextBox 34"/>
          <p:cNvSpPr txBox="1"/>
          <p:nvPr/>
        </p:nvSpPr>
        <p:spPr>
          <a:xfrm>
            <a:off x="8393961" y="4154981"/>
            <a:ext cx="1197713" cy="261610"/>
          </a:xfrm>
          <a:prstGeom prst="rect">
            <a:avLst/>
          </a:prstGeom>
          <a:noFill/>
        </p:spPr>
        <p:txBody>
          <a:bodyPr wrap="square" rtlCol="0">
            <a:spAutoFit/>
          </a:bodyPr>
          <a:lstStyle/>
          <a:p>
            <a:r>
              <a:rPr lang="en-US" sz="1100" dirty="0" smtClean="0"/>
              <a:t>1,000 – 37,000</a:t>
            </a:r>
            <a:endParaRPr lang="en-US" sz="1100" dirty="0"/>
          </a:p>
        </p:txBody>
      </p:sp>
    </p:spTree>
    <p:extLst>
      <p:ext uri="{BB962C8B-B14F-4D97-AF65-F5344CB8AC3E}">
        <p14:creationId xmlns:p14="http://schemas.microsoft.com/office/powerpoint/2010/main" val="1796125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191874" y="5343020"/>
            <a:ext cx="11161926" cy="1238670"/>
          </a:xfrm>
          <a:prstGeom prst="rect">
            <a:avLst/>
          </a:prstGeom>
        </p:spPr>
        <p:txBody>
          <a:bodyPr>
            <a:noAutofit/>
          </a:bodyPr>
          <a:lstStyle/>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Both TRMM and GPM correlated more highly with CHIRPS 2.0 in </a:t>
            </a:r>
            <a:r>
              <a:rPr lang="en-US" sz="2000" b="1" dirty="0" smtClean="0">
                <a:solidFill>
                  <a:schemeClr val="bg2">
                    <a:lumMod val="50000"/>
                  </a:schemeClr>
                </a:solidFill>
              </a:rPr>
              <a:t>rainy season months</a:t>
            </a:r>
          </a:p>
          <a:p>
            <a:pPr marL="342900" indent="-342900">
              <a:spcBef>
                <a:spcPts val="200"/>
              </a:spcBef>
              <a:buClr>
                <a:srgbClr val="586991"/>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On average, </a:t>
            </a:r>
            <a:r>
              <a:rPr lang="en-US" sz="2000" b="1" dirty="0" smtClean="0">
                <a:solidFill>
                  <a:schemeClr val="bg2">
                    <a:lumMod val="50000"/>
                  </a:schemeClr>
                </a:solidFill>
              </a:rPr>
              <a:t>TRMM</a:t>
            </a:r>
            <a:r>
              <a:rPr lang="en-US" sz="2000" dirty="0" smtClean="0">
                <a:solidFill>
                  <a:schemeClr val="bg2">
                    <a:lumMod val="50000"/>
                  </a:schemeClr>
                </a:solidFill>
              </a:rPr>
              <a:t> correlated more closely with CHIRPS 2.0 than GPM</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smtClean="0">
                <a:solidFill>
                  <a:schemeClr val="bg1"/>
                </a:solidFill>
                <a:latin typeface="Century Gothic" panose="020B0502020202020204" pitchFamily="34" charset="0"/>
              </a:rPr>
              <a:t>Results</a:t>
            </a:r>
            <a:endParaRPr lang="en-US" sz="4000" dirty="0">
              <a:solidFill>
                <a:schemeClr val="bg1"/>
              </a:solidFill>
              <a:latin typeface="Century Gothic" panose="020B0502020202020204" pitchFamily="34" charset="0"/>
            </a:endParaRPr>
          </a:p>
        </p:txBody>
      </p:sp>
      <p:sp>
        <p:nvSpPr>
          <p:cNvPr id="4" name="Text Placeholder 1"/>
          <p:cNvSpPr>
            <a:spLocks noGrp="1"/>
          </p:cNvSpPr>
          <p:nvPr>
            <p:ph type="body" sz="quarter" idx="4294967295"/>
          </p:nvPr>
        </p:nvSpPr>
        <p:spPr>
          <a:xfrm>
            <a:off x="59267" y="1480479"/>
            <a:ext cx="12132733" cy="763693"/>
          </a:xfrm>
          <a:prstGeom prst="rect">
            <a:avLst/>
          </a:prstGeom>
        </p:spPr>
        <p:txBody>
          <a:bodyPr>
            <a:noAutofit/>
          </a:bodyPr>
          <a:lstStyle/>
          <a:p>
            <a:pPr marL="0" indent="0">
              <a:spcBef>
                <a:spcPts val="200"/>
              </a:spcBef>
              <a:buClr>
                <a:srgbClr val="586991"/>
              </a:buClr>
              <a:buNone/>
            </a:pPr>
            <a:r>
              <a:rPr lang="en-US" b="1" dirty="0" smtClean="0">
                <a:solidFill>
                  <a:schemeClr val="bg2">
                    <a:lumMod val="50000"/>
                  </a:schemeClr>
                </a:solidFill>
              </a:rPr>
              <a:t>GPM and TRMM Assessment</a:t>
            </a:r>
          </a:p>
        </p:txBody>
      </p:sp>
      <p:graphicFrame>
        <p:nvGraphicFramePr>
          <p:cNvPr id="6" name="Table 5"/>
          <p:cNvGraphicFramePr>
            <a:graphicFrameLocks noGrp="1"/>
          </p:cNvGraphicFramePr>
          <p:nvPr>
            <p:extLst>
              <p:ext uri="{D42A27DB-BD31-4B8C-83A1-F6EECF244321}">
                <p14:modId xmlns:p14="http://schemas.microsoft.com/office/powerpoint/2010/main" val="1096473827"/>
              </p:ext>
            </p:extLst>
          </p:nvPr>
        </p:nvGraphicFramePr>
        <p:xfrm>
          <a:off x="318828" y="2228850"/>
          <a:ext cx="11463596" cy="2771476"/>
        </p:xfrm>
        <a:graphic>
          <a:graphicData uri="http://schemas.openxmlformats.org/drawingml/2006/table">
            <a:tbl>
              <a:tblPr firstRow="1" bandRow="1">
                <a:tableStyleId>{5C22544A-7EE6-4342-B048-85BDC9FD1C3A}</a:tableStyleId>
              </a:tblPr>
              <a:tblGrid>
                <a:gridCol w="2480970"/>
                <a:gridCol w="2480970"/>
                <a:gridCol w="2738445"/>
                <a:gridCol w="1884613"/>
                <a:gridCol w="1878598"/>
              </a:tblGrid>
              <a:tr h="395689">
                <a:tc>
                  <a:txBody>
                    <a:bodyPr/>
                    <a:lstStyle/>
                    <a:p>
                      <a:pPr algn="ctr"/>
                      <a:endParaRPr lang="en-US" dirty="0" smtClean="0"/>
                    </a:p>
                    <a:p>
                      <a:pPr algn="ctr"/>
                      <a:endParaRPr lang="en-US" dirty="0" smtClean="0"/>
                    </a:p>
                    <a:p>
                      <a:pPr algn="ctr"/>
                      <a:endParaRPr lang="en-US" dirty="0" smtClean="0"/>
                    </a:p>
                    <a:p>
                      <a:pPr algn="ctr"/>
                      <a:r>
                        <a:rPr lang="en-US" dirty="0" smtClean="0"/>
                        <a:t>Data Source</a:t>
                      </a:r>
                      <a:endParaRPr lang="en-US" dirty="0"/>
                    </a:p>
                  </a:txBody>
                  <a:tcPr/>
                </a:tc>
                <a:tc>
                  <a:txBody>
                    <a:bodyPr/>
                    <a:lstStyle/>
                    <a:p>
                      <a:pPr algn="ctr"/>
                      <a:endParaRPr lang="en-US" dirty="0" smtClean="0"/>
                    </a:p>
                    <a:p>
                      <a:pPr algn="ctr"/>
                      <a:endParaRPr lang="en-US" dirty="0" smtClean="0"/>
                    </a:p>
                    <a:p>
                      <a:pPr algn="ctr"/>
                      <a:r>
                        <a:rPr lang="en-US" dirty="0" smtClean="0"/>
                        <a:t>Temporal Resolution</a:t>
                      </a:r>
                      <a:endParaRPr lang="en-US" dirty="0"/>
                    </a:p>
                  </a:txBody>
                  <a:tcPr/>
                </a:tc>
                <a:tc>
                  <a:txBody>
                    <a:bodyPr/>
                    <a:lstStyle/>
                    <a:p>
                      <a:pPr algn="ctr"/>
                      <a:r>
                        <a:rPr lang="en-US" dirty="0" smtClean="0"/>
                        <a:t>Average Correlation Coefficient</a:t>
                      </a:r>
                      <a:r>
                        <a:rPr lang="en-US" baseline="0" dirty="0" smtClean="0"/>
                        <a:t> for </a:t>
                      </a:r>
                    </a:p>
                    <a:p>
                      <a:pPr algn="ctr"/>
                      <a:r>
                        <a:rPr lang="en-US" baseline="0" dirty="0" smtClean="0"/>
                        <a:t>March 2014 to Jan. 2015</a:t>
                      </a:r>
                      <a:endParaRPr lang="en-US" dirty="0"/>
                    </a:p>
                  </a:txBody>
                  <a:tcPr/>
                </a:tc>
                <a:tc>
                  <a:txBody>
                    <a:bodyPr/>
                    <a:lstStyle/>
                    <a:p>
                      <a:pPr algn="ctr"/>
                      <a:endParaRPr lang="en-US" dirty="0" smtClean="0"/>
                    </a:p>
                    <a:p>
                      <a:pPr algn="ctr"/>
                      <a:r>
                        <a:rPr lang="en-US" dirty="0" smtClean="0"/>
                        <a:t>Minimum</a:t>
                      </a:r>
                      <a:r>
                        <a:rPr lang="en-US" baseline="0" dirty="0" smtClean="0"/>
                        <a:t> Correlation Coefficient</a:t>
                      </a:r>
                      <a:endParaRPr lang="en-US" dirty="0"/>
                    </a:p>
                  </a:txBody>
                  <a:tcPr/>
                </a:tc>
                <a:tc>
                  <a:txBody>
                    <a:bodyPr/>
                    <a:lstStyle/>
                    <a:p>
                      <a:pPr algn="ctr"/>
                      <a:endParaRPr lang="en-US" dirty="0" smtClean="0"/>
                    </a:p>
                    <a:p>
                      <a:pPr algn="ctr"/>
                      <a:r>
                        <a:rPr lang="en-US" dirty="0" smtClean="0"/>
                        <a:t>Maximum Correlation Coefficient</a:t>
                      </a:r>
                      <a:endParaRPr lang="en-US" dirty="0"/>
                    </a:p>
                  </a:txBody>
                  <a:tcPr/>
                </a:tc>
              </a:tr>
              <a:tr h="395689">
                <a:tc rowSpan="2">
                  <a:txBody>
                    <a:bodyPr/>
                    <a:lstStyle/>
                    <a:p>
                      <a:pPr algn="ctr"/>
                      <a:r>
                        <a:rPr lang="en-US" dirty="0" smtClean="0"/>
                        <a:t>TRMM</a:t>
                      </a:r>
                      <a:endParaRPr lang="en-US" dirty="0"/>
                    </a:p>
                  </a:txBody>
                  <a:tcPr/>
                </a:tc>
                <a:tc>
                  <a:txBody>
                    <a:bodyPr/>
                    <a:lstStyle/>
                    <a:p>
                      <a:pPr algn="ctr"/>
                      <a:r>
                        <a:rPr lang="en-US" dirty="0" smtClean="0"/>
                        <a:t>Total Monthly</a:t>
                      </a:r>
                      <a:r>
                        <a:rPr lang="en-US" baseline="0" dirty="0" smtClean="0"/>
                        <a:t> </a:t>
                      </a:r>
                      <a:endParaRPr lang="en-US" dirty="0"/>
                    </a:p>
                  </a:txBody>
                  <a:tcPr/>
                </a:tc>
                <a:tc>
                  <a:txBody>
                    <a:bodyPr/>
                    <a:lstStyle/>
                    <a:p>
                      <a:pPr algn="ctr"/>
                      <a:r>
                        <a:rPr lang="en-US" dirty="0" smtClean="0"/>
                        <a:t>0.358</a:t>
                      </a:r>
                    </a:p>
                  </a:txBody>
                  <a:tcPr/>
                </a:tc>
                <a:tc>
                  <a:txBody>
                    <a:bodyPr/>
                    <a:lstStyle/>
                    <a:p>
                      <a:pPr algn="ctr"/>
                      <a:r>
                        <a:rPr lang="en-US" dirty="0" smtClean="0"/>
                        <a:t>-0.198</a:t>
                      </a:r>
                    </a:p>
                  </a:txBody>
                  <a:tcPr/>
                </a:tc>
                <a:tc>
                  <a:txBody>
                    <a:bodyPr/>
                    <a:lstStyle/>
                    <a:p>
                      <a:pPr algn="ctr"/>
                      <a:r>
                        <a:rPr lang="en-US" dirty="0" smtClean="0"/>
                        <a:t>0.890</a:t>
                      </a:r>
                    </a:p>
                  </a:txBody>
                  <a:tcPr/>
                </a:tc>
              </a:tr>
              <a:tr h="395689">
                <a:tc vMerge="1">
                  <a:txBody>
                    <a:bodyPr/>
                    <a:lstStyle/>
                    <a:p>
                      <a:endParaRPr lang="en-US" dirty="0"/>
                    </a:p>
                  </a:txBody>
                  <a:tcPr/>
                </a:tc>
                <a:tc>
                  <a:txBody>
                    <a:bodyPr/>
                    <a:lstStyle/>
                    <a:p>
                      <a:pPr algn="ctr"/>
                      <a:r>
                        <a:rPr lang="en-US" dirty="0" smtClean="0"/>
                        <a:t>Averaged Daily</a:t>
                      </a:r>
                    </a:p>
                  </a:txBody>
                  <a:tcPr/>
                </a:tc>
                <a:tc>
                  <a:txBody>
                    <a:bodyPr/>
                    <a:lstStyle/>
                    <a:p>
                      <a:pPr algn="ctr"/>
                      <a:r>
                        <a:rPr lang="en-US" dirty="0" smtClean="0"/>
                        <a:t>0.373</a:t>
                      </a:r>
                    </a:p>
                  </a:txBody>
                  <a:tcPr/>
                </a:tc>
                <a:tc>
                  <a:txBody>
                    <a:bodyPr/>
                    <a:lstStyle/>
                    <a:p>
                      <a:pPr algn="ctr"/>
                      <a:r>
                        <a:rPr lang="en-US" dirty="0" smtClean="0"/>
                        <a:t>-0.058</a:t>
                      </a:r>
                    </a:p>
                  </a:txBody>
                  <a:tcPr/>
                </a:tc>
                <a:tc>
                  <a:txBody>
                    <a:bodyPr/>
                    <a:lstStyle/>
                    <a:p>
                      <a:pPr algn="ctr"/>
                      <a:r>
                        <a:rPr lang="en-US" dirty="0" smtClean="0"/>
                        <a:t>0.866</a:t>
                      </a:r>
                    </a:p>
                  </a:txBody>
                  <a:tcPr/>
                </a:tc>
              </a:tr>
              <a:tr h="395689">
                <a:tc rowSpan="2">
                  <a:txBody>
                    <a:bodyPr/>
                    <a:lstStyle/>
                    <a:p>
                      <a:pPr algn="ctr"/>
                      <a:r>
                        <a:rPr lang="en-US" dirty="0" smtClean="0"/>
                        <a:t>GPM</a:t>
                      </a:r>
                      <a:endParaRPr lang="en-US" dirty="0"/>
                    </a:p>
                  </a:txBody>
                  <a:tcPr/>
                </a:tc>
                <a:tc>
                  <a:txBody>
                    <a:bodyPr/>
                    <a:lstStyle/>
                    <a:p>
                      <a:pPr algn="ctr"/>
                      <a:r>
                        <a:rPr lang="en-US" dirty="0" smtClean="0"/>
                        <a:t>Total Monthly</a:t>
                      </a:r>
                      <a:endParaRPr lang="en-US" dirty="0"/>
                    </a:p>
                  </a:txBody>
                  <a:tcPr/>
                </a:tc>
                <a:tc>
                  <a:txBody>
                    <a:bodyPr/>
                    <a:lstStyle/>
                    <a:p>
                      <a:pPr algn="ctr"/>
                      <a:r>
                        <a:rPr lang="en-US" dirty="0" smtClean="0"/>
                        <a:t>0.199</a:t>
                      </a:r>
                      <a:endParaRPr lang="en-US" dirty="0"/>
                    </a:p>
                  </a:txBody>
                  <a:tcPr/>
                </a:tc>
                <a:tc>
                  <a:txBody>
                    <a:bodyPr/>
                    <a:lstStyle/>
                    <a:p>
                      <a:pPr algn="ctr"/>
                      <a:r>
                        <a:rPr lang="en-US" dirty="0" smtClean="0"/>
                        <a:t>-0.117</a:t>
                      </a:r>
                      <a:endParaRPr lang="en-US" dirty="0"/>
                    </a:p>
                  </a:txBody>
                  <a:tcPr/>
                </a:tc>
                <a:tc>
                  <a:txBody>
                    <a:bodyPr/>
                    <a:lstStyle/>
                    <a:p>
                      <a:pPr algn="ctr"/>
                      <a:r>
                        <a:rPr lang="en-US" dirty="0" smtClean="0"/>
                        <a:t>0.745</a:t>
                      </a:r>
                      <a:endParaRPr lang="en-US" dirty="0"/>
                    </a:p>
                  </a:txBody>
                  <a:tcPr/>
                </a:tc>
              </a:tr>
              <a:tr h="395689">
                <a:tc vMerge="1">
                  <a:txBody>
                    <a:bodyPr/>
                    <a:lstStyle/>
                    <a:p>
                      <a:endParaRPr lang="en-US" dirty="0"/>
                    </a:p>
                  </a:txBody>
                  <a:tcPr/>
                </a:tc>
                <a:tc>
                  <a:txBody>
                    <a:bodyPr/>
                    <a:lstStyle/>
                    <a:p>
                      <a:pPr algn="ctr"/>
                      <a:r>
                        <a:rPr lang="en-US" dirty="0" smtClean="0"/>
                        <a:t>Averaged Daily</a:t>
                      </a:r>
                      <a:endParaRPr lang="en-US" dirty="0"/>
                    </a:p>
                  </a:txBody>
                  <a:tcPr/>
                </a:tc>
                <a:tc>
                  <a:txBody>
                    <a:bodyPr/>
                    <a:lstStyle/>
                    <a:p>
                      <a:pPr algn="ctr"/>
                      <a:r>
                        <a:rPr lang="en-US" dirty="0" smtClean="0"/>
                        <a:t>-0.025</a:t>
                      </a:r>
                      <a:endParaRPr lang="en-US" dirty="0"/>
                    </a:p>
                  </a:txBody>
                  <a:tcPr/>
                </a:tc>
                <a:tc>
                  <a:txBody>
                    <a:bodyPr/>
                    <a:lstStyle/>
                    <a:p>
                      <a:pPr algn="ctr"/>
                      <a:r>
                        <a:rPr lang="en-US" dirty="0" smtClean="0"/>
                        <a:t>-0.538</a:t>
                      </a:r>
                      <a:endParaRPr lang="en-US" dirty="0"/>
                    </a:p>
                  </a:txBody>
                  <a:tcPr/>
                </a:tc>
                <a:tc>
                  <a:txBody>
                    <a:bodyPr/>
                    <a:lstStyle/>
                    <a:p>
                      <a:pPr algn="ctr"/>
                      <a:r>
                        <a:rPr lang="en-US" dirty="0" smtClean="0"/>
                        <a:t>0.607</a:t>
                      </a:r>
                      <a:endParaRPr lang="en-US" dirty="0"/>
                    </a:p>
                  </a:txBody>
                  <a:tcPr/>
                </a:tc>
              </a:tr>
            </a:tbl>
          </a:graphicData>
        </a:graphic>
      </p:graphicFrame>
    </p:spTree>
    <p:extLst>
      <p:ext uri="{BB962C8B-B14F-4D97-AF65-F5344CB8AC3E}">
        <p14:creationId xmlns:p14="http://schemas.microsoft.com/office/powerpoint/2010/main" val="24796616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98720" y="2123432"/>
            <a:ext cx="7918228" cy="2544253"/>
          </a:xfrm>
          <a:prstGeom prst="rect">
            <a:avLst/>
          </a:prstGeom>
        </p:spPr>
        <p:txBody>
          <a:bodyPr>
            <a:noAutofit/>
          </a:bodyPr>
          <a:lstStyle/>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Approximately 15 updates to the GLC will </a:t>
            </a:r>
            <a:r>
              <a:rPr lang="en-US" sz="2000" b="1" dirty="0" smtClean="0">
                <a:solidFill>
                  <a:schemeClr val="bg2">
                    <a:lumMod val="50000"/>
                  </a:schemeClr>
                </a:solidFill>
              </a:rPr>
              <a:t>enhance</a:t>
            </a:r>
            <a:r>
              <a:rPr lang="en-US" sz="2000" dirty="0" smtClean="0">
                <a:solidFill>
                  <a:schemeClr val="bg2">
                    <a:lumMod val="50000"/>
                  </a:schemeClr>
                </a:solidFill>
              </a:rPr>
              <a:t> documentation of landslide events in East Africa</a:t>
            </a:r>
          </a:p>
          <a:p>
            <a:pPr marL="342900" indent="-342900">
              <a:spcBef>
                <a:spcPts val="200"/>
              </a:spcBef>
              <a:buClr>
                <a:srgbClr val="586991"/>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Susceptibility and exposure maps will </a:t>
            </a:r>
            <a:r>
              <a:rPr lang="en-US" sz="2000" b="1" dirty="0" smtClean="0">
                <a:solidFill>
                  <a:schemeClr val="bg2">
                    <a:lumMod val="50000"/>
                  </a:schemeClr>
                </a:solidFill>
              </a:rPr>
              <a:t>inform</a:t>
            </a:r>
            <a:r>
              <a:rPr lang="en-US" sz="2000" dirty="0" smtClean="0">
                <a:solidFill>
                  <a:schemeClr val="bg2">
                    <a:lumMod val="50000"/>
                  </a:schemeClr>
                </a:solidFill>
              </a:rPr>
              <a:t> stakeholders’ and decision-makers’ mitigation and recovery efforts</a:t>
            </a:r>
          </a:p>
          <a:p>
            <a:pPr marL="342900" indent="-342900">
              <a:spcBef>
                <a:spcPts val="200"/>
              </a:spcBef>
              <a:buClr>
                <a:srgbClr val="586991"/>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GPM and TRMM assessment will </a:t>
            </a:r>
            <a:r>
              <a:rPr lang="en-US" sz="2000" b="1" dirty="0" smtClean="0">
                <a:solidFill>
                  <a:schemeClr val="bg2">
                    <a:lumMod val="50000"/>
                  </a:schemeClr>
                </a:solidFill>
              </a:rPr>
              <a:t>guide</a:t>
            </a:r>
            <a:r>
              <a:rPr lang="en-US" sz="2000" dirty="0" smtClean="0">
                <a:solidFill>
                  <a:schemeClr val="bg2">
                    <a:lumMod val="50000"/>
                  </a:schemeClr>
                </a:solidFill>
              </a:rPr>
              <a:t> future projects’ use of these products, especially in near real-time context</a:t>
            </a: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smtClean="0">
                <a:solidFill>
                  <a:schemeClr val="bg1"/>
                </a:solidFill>
                <a:latin typeface="Century Gothic" panose="020B0502020202020204" pitchFamily="34" charset="0"/>
              </a:rPr>
              <a:t>Conclusions</a:t>
            </a:r>
            <a:endParaRPr lang="en-US" sz="4000" dirty="0">
              <a:solidFill>
                <a:schemeClr val="bg1"/>
              </a:solidFill>
              <a:latin typeface="Century Gothic" panose="020B0502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9474" y="1641623"/>
            <a:ext cx="3072450" cy="4610322"/>
          </a:xfrm>
          <a:prstGeom prst="rect">
            <a:avLst/>
          </a:prstGeom>
        </p:spPr>
      </p:pic>
      <p:sp>
        <p:nvSpPr>
          <p:cNvPr id="6" name="TextBox 5"/>
          <p:cNvSpPr txBox="1"/>
          <p:nvPr/>
        </p:nvSpPr>
        <p:spPr>
          <a:xfrm>
            <a:off x="8661314" y="6251945"/>
            <a:ext cx="2930610" cy="253916"/>
          </a:xfrm>
          <a:prstGeom prst="rect">
            <a:avLst/>
          </a:prstGeom>
          <a:noFill/>
        </p:spPr>
        <p:txBody>
          <a:bodyPr wrap="none" rtlCol="0">
            <a:spAutoFit/>
          </a:bodyPr>
          <a:lstStyle/>
          <a:p>
            <a:pPr algn="r"/>
            <a:r>
              <a:rPr lang="en-US" sz="1050" dirty="0" smtClean="0">
                <a:solidFill>
                  <a:schemeClr val="bg2">
                    <a:lumMod val="50000"/>
                  </a:schemeClr>
                </a:solidFill>
              </a:rPr>
              <a:t>Image Source: </a:t>
            </a:r>
            <a:r>
              <a:rPr lang="en-US" sz="1050" dirty="0" err="1" smtClean="0">
                <a:solidFill>
                  <a:schemeClr val="bg2">
                    <a:lumMod val="50000"/>
                  </a:schemeClr>
                </a:solidFill>
              </a:rPr>
              <a:t>Vikalpa</a:t>
            </a:r>
            <a:r>
              <a:rPr lang="en-US" sz="1050" dirty="0" smtClean="0">
                <a:solidFill>
                  <a:schemeClr val="bg2">
                    <a:lumMod val="50000"/>
                  </a:schemeClr>
                </a:solidFill>
              </a:rPr>
              <a:t>/</a:t>
            </a:r>
            <a:r>
              <a:rPr lang="en-US" sz="1050" dirty="0" err="1" smtClean="0">
                <a:solidFill>
                  <a:schemeClr val="bg2">
                    <a:lumMod val="50000"/>
                  </a:schemeClr>
                </a:solidFill>
              </a:rPr>
              <a:t>Groundviews</a:t>
            </a:r>
            <a:r>
              <a:rPr lang="en-US" sz="1050" dirty="0" smtClean="0">
                <a:solidFill>
                  <a:schemeClr val="bg2">
                    <a:lumMod val="50000"/>
                  </a:schemeClr>
                </a:solidFill>
              </a:rPr>
              <a:t>/CPA</a:t>
            </a:r>
            <a:endParaRPr lang="en-US" sz="1050" dirty="0">
              <a:solidFill>
                <a:schemeClr val="bg2">
                  <a:lumMod val="50000"/>
                </a:schemeClr>
              </a:solidFill>
            </a:endParaRPr>
          </a:p>
        </p:txBody>
      </p:sp>
    </p:spTree>
    <p:extLst>
      <p:ext uri="{BB962C8B-B14F-4D97-AF65-F5344CB8AC3E}">
        <p14:creationId xmlns:p14="http://schemas.microsoft.com/office/powerpoint/2010/main" val="26802852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558798" y="4467225"/>
            <a:ext cx="9994902" cy="1923415"/>
          </a:xfrm>
          <a:prstGeom prst="rect">
            <a:avLst/>
          </a:prstGeom>
        </p:spPr>
        <p:txBody>
          <a:bodyPr>
            <a:noAutofit/>
          </a:bodyPr>
          <a:lstStyle/>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Pinpointing </a:t>
            </a:r>
            <a:r>
              <a:rPr lang="en-US" sz="2000" b="1" dirty="0" smtClean="0">
                <a:solidFill>
                  <a:schemeClr val="bg2">
                    <a:lumMod val="50000"/>
                  </a:schemeClr>
                </a:solidFill>
              </a:rPr>
              <a:t>exact dates </a:t>
            </a:r>
            <a:r>
              <a:rPr lang="en-US" sz="2000" dirty="0" smtClean="0">
                <a:solidFill>
                  <a:schemeClr val="bg2">
                    <a:lumMod val="50000"/>
                  </a:schemeClr>
                </a:solidFill>
              </a:rPr>
              <a:t>of landslide occurrences</a:t>
            </a:r>
            <a:br>
              <a:rPr lang="en-US" sz="2000" dirty="0" smtClean="0">
                <a:solidFill>
                  <a:schemeClr val="bg2">
                    <a:lumMod val="50000"/>
                  </a:schemeClr>
                </a:solidFill>
              </a:rPr>
            </a:b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Sensor </a:t>
            </a:r>
            <a:r>
              <a:rPr lang="en-US" sz="2000" b="1" dirty="0" smtClean="0">
                <a:solidFill>
                  <a:schemeClr val="bg2">
                    <a:lumMod val="50000"/>
                  </a:schemeClr>
                </a:solidFill>
              </a:rPr>
              <a:t>spatial</a:t>
            </a:r>
            <a:r>
              <a:rPr lang="en-US" sz="2000" dirty="0" smtClean="0">
                <a:solidFill>
                  <a:schemeClr val="bg2">
                    <a:lumMod val="50000"/>
                  </a:schemeClr>
                </a:solidFill>
              </a:rPr>
              <a:t> and </a:t>
            </a:r>
            <a:r>
              <a:rPr lang="en-US" sz="2000" b="1" dirty="0" smtClean="0">
                <a:solidFill>
                  <a:schemeClr val="bg2">
                    <a:lumMod val="50000"/>
                  </a:schemeClr>
                </a:solidFill>
              </a:rPr>
              <a:t>temporal</a:t>
            </a:r>
            <a:r>
              <a:rPr lang="en-US" sz="2000" dirty="0" smtClean="0">
                <a:solidFill>
                  <a:schemeClr val="bg2">
                    <a:lumMod val="50000"/>
                  </a:schemeClr>
                </a:solidFill>
              </a:rPr>
              <a:t> discrepancies</a:t>
            </a:r>
            <a:br>
              <a:rPr lang="en-US" sz="2000" dirty="0" smtClean="0">
                <a:solidFill>
                  <a:schemeClr val="bg2">
                    <a:lumMod val="50000"/>
                  </a:schemeClr>
                </a:solidFill>
              </a:rPr>
            </a:b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Sensors’ temporal and spatial </a:t>
            </a:r>
            <a:r>
              <a:rPr lang="en-US" sz="2000" b="1" dirty="0" smtClean="0">
                <a:solidFill>
                  <a:schemeClr val="bg2">
                    <a:lumMod val="50000"/>
                  </a:schemeClr>
                </a:solidFill>
              </a:rPr>
              <a:t>scales </a:t>
            </a:r>
            <a:r>
              <a:rPr lang="en-US" sz="2000" dirty="0" smtClean="0">
                <a:solidFill>
                  <a:schemeClr val="bg2">
                    <a:lumMod val="50000"/>
                  </a:schemeClr>
                </a:solidFill>
              </a:rPr>
              <a:t>inconsistent with landslide trigger scales</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smtClean="0">
                <a:solidFill>
                  <a:schemeClr val="bg1"/>
                </a:solidFill>
                <a:latin typeface="Century Gothic" panose="020B0502020202020204" pitchFamily="34" charset="0"/>
              </a:rPr>
              <a:t>Errors and Uncertainties</a:t>
            </a:r>
            <a:endParaRPr lang="en-US" sz="4000" dirty="0">
              <a:solidFill>
                <a:schemeClr val="bg1"/>
              </a:solidFill>
              <a:latin typeface="Century Gothic" panose="020B0502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9268" y="1844972"/>
            <a:ext cx="4069255" cy="244829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8072" y="1844973"/>
            <a:ext cx="4088120" cy="2460682"/>
          </a:xfrm>
          <a:prstGeom prst="rect">
            <a:avLst/>
          </a:prstGeom>
        </p:spPr>
      </p:pic>
      <p:sp>
        <p:nvSpPr>
          <p:cNvPr id="8" name="TextBox 7"/>
          <p:cNvSpPr txBox="1"/>
          <p:nvPr/>
        </p:nvSpPr>
        <p:spPr>
          <a:xfrm>
            <a:off x="2456338" y="1421779"/>
            <a:ext cx="1576072" cy="400110"/>
          </a:xfrm>
          <a:prstGeom prst="rect">
            <a:avLst/>
          </a:prstGeom>
          <a:solidFill>
            <a:schemeClr val="bg1">
              <a:alpha val="75000"/>
            </a:schemeClr>
          </a:solidFill>
        </p:spPr>
        <p:txBody>
          <a:bodyPr wrap="none" rtlCol="0">
            <a:spAutoFit/>
          </a:bodyPr>
          <a:lstStyle/>
          <a:p>
            <a:pPr algn="r"/>
            <a:r>
              <a:rPr lang="en-US" sz="2000" b="1" i="1" dirty="0" smtClean="0">
                <a:solidFill>
                  <a:schemeClr val="bg2">
                    <a:lumMod val="25000"/>
                  </a:schemeClr>
                </a:solidFill>
              </a:rPr>
              <a:t>12/22/2001</a:t>
            </a:r>
            <a:endParaRPr lang="en-US" sz="2000" b="1" i="1" dirty="0">
              <a:solidFill>
                <a:schemeClr val="bg2">
                  <a:lumMod val="25000"/>
                </a:schemeClr>
              </a:solidFill>
            </a:endParaRPr>
          </a:p>
        </p:txBody>
      </p:sp>
      <p:sp>
        <p:nvSpPr>
          <p:cNvPr id="9" name="TextBox 8"/>
          <p:cNvSpPr txBox="1"/>
          <p:nvPr/>
        </p:nvSpPr>
        <p:spPr>
          <a:xfrm>
            <a:off x="7506782" y="1444863"/>
            <a:ext cx="1576072" cy="400110"/>
          </a:xfrm>
          <a:prstGeom prst="rect">
            <a:avLst/>
          </a:prstGeom>
          <a:solidFill>
            <a:schemeClr val="bg1">
              <a:alpha val="75000"/>
            </a:schemeClr>
          </a:solidFill>
        </p:spPr>
        <p:txBody>
          <a:bodyPr wrap="none" rtlCol="0">
            <a:spAutoFit/>
          </a:bodyPr>
          <a:lstStyle/>
          <a:p>
            <a:pPr algn="r"/>
            <a:r>
              <a:rPr lang="en-US" sz="2000" b="1" i="1" dirty="0" smtClean="0">
                <a:solidFill>
                  <a:schemeClr val="bg2">
                    <a:lumMod val="25000"/>
                  </a:schemeClr>
                </a:solidFill>
              </a:rPr>
              <a:t>11/14/2013</a:t>
            </a:r>
          </a:p>
        </p:txBody>
      </p:sp>
      <p:sp>
        <p:nvSpPr>
          <p:cNvPr id="11" name="TextBox 10"/>
          <p:cNvSpPr txBox="1"/>
          <p:nvPr/>
        </p:nvSpPr>
        <p:spPr>
          <a:xfrm>
            <a:off x="8202846" y="4293269"/>
            <a:ext cx="2005677" cy="246221"/>
          </a:xfrm>
          <a:prstGeom prst="rect">
            <a:avLst/>
          </a:prstGeom>
          <a:noFill/>
        </p:spPr>
        <p:txBody>
          <a:bodyPr wrap="none" rtlCol="0">
            <a:spAutoFit/>
          </a:bodyPr>
          <a:lstStyle/>
          <a:p>
            <a:pPr algn="r"/>
            <a:r>
              <a:rPr lang="en-US" sz="1000" dirty="0" smtClean="0">
                <a:solidFill>
                  <a:schemeClr val="bg2">
                    <a:lumMod val="50000"/>
                  </a:schemeClr>
                </a:solidFill>
              </a:rPr>
              <a:t>Images Source: Google Earth</a:t>
            </a:r>
            <a:endParaRPr lang="en-US" sz="1000" dirty="0">
              <a:solidFill>
                <a:schemeClr val="bg2">
                  <a:lumMod val="50000"/>
                </a:schemeClr>
              </a:solidFill>
            </a:endParaRPr>
          </a:p>
        </p:txBody>
      </p:sp>
    </p:spTree>
    <p:extLst>
      <p:ext uri="{BB962C8B-B14F-4D97-AF65-F5344CB8AC3E}">
        <p14:creationId xmlns:p14="http://schemas.microsoft.com/office/powerpoint/2010/main" val="22067294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423886" y="1597898"/>
            <a:ext cx="6550120" cy="4408511"/>
          </a:xfrm>
          <a:prstGeom prst="rect">
            <a:avLst/>
          </a:prstGeom>
        </p:spPr>
        <p:txBody>
          <a:bodyPr>
            <a:noAutofit/>
          </a:bodyPr>
          <a:lstStyle/>
          <a:p>
            <a:pPr marL="0" indent="0">
              <a:spcBef>
                <a:spcPts val="200"/>
              </a:spcBef>
              <a:buClr>
                <a:srgbClr val="586991"/>
              </a:buClr>
              <a:buNone/>
            </a:pPr>
            <a:endParaRPr lang="en-US" sz="2000" b="1" dirty="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b="1"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sz="2000" b="1" dirty="0" smtClean="0">
                <a:solidFill>
                  <a:schemeClr val="bg2">
                    <a:lumMod val="50000"/>
                  </a:schemeClr>
                </a:solidFill>
              </a:rPr>
              <a:t>Expand study area </a:t>
            </a:r>
            <a:r>
              <a:rPr lang="en-US" sz="2000" dirty="0" smtClean="0">
                <a:solidFill>
                  <a:schemeClr val="bg2">
                    <a:lumMod val="50000"/>
                  </a:schemeClr>
                </a:solidFill>
              </a:rPr>
              <a:t>to other African countries such as Tanzania or Kenya</a:t>
            </a: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Create </a:t>
            </a:r>
            <a:r>
              <a:rPr lang="en-US" sz="2000" b="1" dirty="0" smtClean="0">
                <a:solidFill>
                  <a:schemeClr val="bg2">
                    <a:lumMod val="50000"/>
                  </a:schemeClr>
                </a:solidFill>
              </a:rPr>
              <a:t>near real-time </a:t>
            </a:r>
            <a:r>
              <a:rPr lang="en-US" sz="2000" dirty="0" smtClean="0">
                <a:solidFill>
                  <a:schemeClr val="bg2">
                    <a:lumMod val="50000"/>
                  </a:schemeClr>
                </a:solidFill>
              </a:rPr>
              <a:t>model </a:t>
            </a: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sz="2000" b="1" dirty="0" smtClean="0">
                <a:solidFill>
                  <a:schemeClr val="bg2">
                    <a:lumMod val="50000"/>
                  </a:schemeClr>
                </a:solidFill>
              </a:rPr>
              <a:t>Compare</a:t>
            </a:r>
            <a:r>
              <a:rPr lang="en-US" sz="2000" dirty="0" smtClean="0">
                <a:solidFill>
                  <a:schemeClr val="bg2">
                    <a:lumMod val="50000"/>
                  </a:schemeClr>
                </a:solidFill>
              </a:rPr>
              <a:t> GPM-IMERG and TRMM daily ground validation estimates to CHIRPS 2.0 daily precipitation measurements</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smtClean="0">
                <a:solidFill>
                  <a:schemeClr val="bg1"/>
                </a:solidFill>
                <a:latin typeface="Century Gothic" panose="020B0502020202020204" pitchFamily="34" charset="0"/>
              </a:rPr>
              <a:t>Future Work</a:t>
            </a:r>
            <a:endParaRPr lang="en-US" sz="4000" dirty="0">
              <a:solidFill>
                <a:schemeClr val="bg1"/>
              </a:solidFill>
              <a:latin typeface="Century Gothic" panose="020B0502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4381" y="1269242"/>
            <a:ext cx="4182127" cy="5412164"/>
          </a:xfrm>
          <a:prstGeom prst="rect">
            <a:avLst/>
          </a:prstGeom>
        </p:spPr>
      </p:pic>
      <p:sp>
        <p:nvSpPr>
          <p:cNvPr id="5" name="TextBox 4"/>
          <p:cNvSpPr txBox="1"/>
          <p:nvPr/>
        </p:nvSpPr>
        <p:spPr>
          <a:xfrm>
            <a:off x="10515598" y="2668487"/>
            <a:ext cx="1009649" cy="307777"/>
          </a:xfrm>
          <a:prstGeom prst="rect">
            <a:avLst/>
          </a:prstGeom>
          <a:noFill/>
        </p:spPr>
        <p:txBody>
          <a:bodyPr wrap="square" rtlCol="0">
            <a:spAutoFit/>
          </a:bodyPr>
          <a:lstStyle/>
          <a:p>
            <a:r>
              <a:rPr lang="en-US" sz="1400" dirty="0" smtClean="0"/>
              <a:t>Kenya</a:t>
            </a:r>
            <a:endParaRPr lang="en-US" sz="1400" dirty="0"/>
          </a:p>
        </p:txBody>
      </p:sp>
      <p:sp>
        <p:nvSpPr>
          <p:cNvPr id="9" name="TextBox 8"/>
          <p:cNvSpPr txBox="1"/>
          <p:nvPr/>
        </p:nvSpPr>
        <p:spPr>
          <a:xfrm>
            <a:off x="9953623" y="3494377"/>
            <a:ext cx="1009649" cy="307777"/>
          </a:xfrm>
          <a:prstGeom prst="rect">
            <a:avLst/>
          </a:prstGeom>
          <a:noFill/>
        </p:spPr>
        <p:txBody>
          <a:bodyPr wrap="square" rtlCol="0">
            <a:spAutoFit/>
          </a:bodyPr>
          <a:lstStyle/>
          <a:p>
            <a:r>
              <a:rPr lang="en-US" sz="1400" dirty="0" smtClean="0"/>
              <a:t>Tanzania</a:t>
            </a:r>
            <a:endParaRPr lang="en-US" sz="1400" dirty="0"/>
          </a:p>
        </p:txBody>
      </p:sp>
    </p:spTree>
    <p:extLst>
      <p:ext uri="{BB962C8B-B14F-4D97-AF65-F5344CB8AC3E}">
        <p14:creationId xmlns:p14="http://schemas.microsoft.com/office/powerpoint/2010/main" val="3419539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73932" y="4790563"/>
            <a:ext cx="11356118" cy="2308324"/>
          </a:xfrm>
          <a:prstGeom prst="rect">
            <a:avLst/>
          </a:prstGeom>
          <a:noFill/>
        </p:spPr>
        <p:txBody>
          <a:bodyPr wrap="square" numCol="2" rtlCol="0">
            <a:spAutoFit/>
          </a:bodyPr>
          <a:lstStyle/>
          <a:p>
            <a:r>
              <a:rPr lang="en-US" b="1" dirty="0" smtClean="0">
                <a:solidFill>
                  <a:schemeClr val="bg2">
                    <a:lumMod val="50000"/>
                  </a:schemeClr>
                </a:solidFill>
              </a:rPr>
              <a:t>Leigh Sinclair, </a:t>
            </a:r>
            <a:r>
              <a:rPr lang="en-US" dirty="0" smtClean="0">
                <a:solidFill>
                  <a:schemeClr val="bg2">
                    <a:lumMod val="50000"/>
                  </a:schemeClr>
                </a:solidFill>
              </a:rPr>
              <a:t>UAH/ITSC</a:t>
            </a:r>
          </a:p>
          <a:p>
            <a:r>
              <a:rPr lang="en-US" b="1" dirty="0" smtClean="0">
                <a:solidFill>
                  <a:schemeClr val="bg2">
                    <a:lumMod val="50000"/>
                  </a:schemeClr>
                </a:solidFill>
              </a:rPr>
              <a:t>Daryl Ann </a:t>
            </a:r>
            <a:r>
              <a:rPr lang="en-US" b="1" dirty="0" err="1" smtClean="0">
                <a:solidFill>
                  <a:schemeClr val="bg2">
                    <a:lumMod val="50000"/>
                  </a:schemeClr>
                </a:solidFill>
              </a:rPr>
              <a:t>Winstead</a:t>
            </a:r>
            <a:r>
              <a:rPr lang="en-US" b="1" dirty="0" smtClean="0">
                <a:solidFill>
                  <a:schemeClr val="bg2">
                    <a:lumMod val="50000"/>
                  </a:schemeClr>
                </a:solidFill>
              </a:rPr>
              <a:t>, </a:t>
            </a:r>
            <a:r>
              <a:rPr lang="en-US" dirty="0" smtClean="0">
                <a:solidFill>
                  <a:schemeClr val="bg2">
                    <a:lumMod val="50000"/>
                  </a:schemeClr>
                </a:solidFill>
              </a:rPr>
              <a:t>NASA DEVELOP</a:t>
            </a:r>
            <a:endParaRPr lang="en-US" b="1" dirty="0" smtClean="0">
              <a:solidFill>
                <a:schemeClr val="bg2">
                  <a:lumMod val="50000"/>
                </a:schemeClr>
              </a:solidFill>
            </a:endParaRPr>
          </a:p>
          <a:p>
            <a:r>
              <a:rPr lang="en-US" b="1" dirty="0" err="1" smtClean="0">
                <a:solidFill>
                  <a:schemeClr val="bg2">
                    <a:lumMod val="50000"/>
                  </a:schemeClr>
                </a:solidFill>
              </a:rPr>
              <a:t>Padraic</a:t>
            </a:r>
            <a:r>
              <a:rPr lang="en-US" b="1" dirty="0" smtClean="0">
                <a:solidFill>
                  <a:schemeClr val="bg2">
                    <a:lumMod val="50000"/>
                  </a:schemeClr>
                </a:solidFill>
              </a:rPr>
              <a:t> Conner, </a:t>
            </a:r>
            <a:r>
              <a:rPr lang="en-US" dirty="0" smtClean="0">
                <a:solidFill>
                  <a:schemeClr val="bg2">
                    <a:lumMod val="50000"/>
                  </a:schemeClr>
                </a:solidFill>
              </a:rPr>
              <a:t>Previous NASA DEVELOP </a:t>
            </a:r>
            <a:r>
              <a:rPr lang="en-US" dirty="0" smtClean="0">
                <a:solidFill>
                  <a:schemeClr val="bg2">
                    <a:lumMod val="50000"/>
                  </a:schemeClr>
                </a:solidFill>
              </a:rPr>
              <a:t> </a:t>
            </a:r>
          </a:p>
          <a:p>
            <a:r>
              <a:rPr lang="en-US" dirty="0">
                <a:solidFill>
                  <a:schemeClr val="bg2">
                    <a:lumMod val="50000"/>
                  </a:schemeClr>
                </a:solidFill>
              </a:rPr>
              <a:t> </a:t>
            </a:r>
            <a:r>
              <a:rPr lang="en-US" dirty="0" smtClean="0">
                <a:solidFill>
                  <a:schemeClr val="bg2">
                    <a:lumMod val="50000"/>
                  </a:schemeClr>
                </a:solidFill>
              </a:rPr>
              <a:t>  </a:t>
            </a:r>
            <a:r>
              <a:rPr lang="en-US" dirty="0" smtClean="0">
                <a:solidFill>
                  <a:schemeClr val="bg2">
                    <a:lumMod val="50000"/>
                  </a:schemeClr>
                </a:solidFill>
              </a:rPr>
              <a:t>contributor</a:t>
            </a:r>
            <a:endParaRPr lang="en-US" dirty="0" smtClean="0">
              <a:solidFill>
                <a:schemeClr val="bg2">
                  <a:lumMod val="50000"/>
                </a:schemeClr>
              </a:solidFill>
            </a:endParaRPr>
          </a:p>
          <a:p>
            <a:r>
              <a:rPr lang="en-US" b="1" dirty="0">
                <a:solidFill>
                  <a:schemeClr val="bg2">
                    <a:lumMod val="50000"/>
                  </a:schemeClr>
                </a:solidFill>
              </a:rPr>
              <a:t>Tyler Finley, </a:t>
            </a:r>
            <a:r>
              <a:rPr lang="en-US" dirty="0">
                <a:solidFill>
                  <a:schemeClr val="bg2">
                    <a:lumMod val="50000"/>
                  </a:schemeClr>
                </a:solidFill>
              </a:rPr>
              <a:t>Previous NASA DEVELOP contributor</a:t>
            </a:r>
            <a:endParaRPr lang="en-US" b="1" dirty="0">
              <a:solidFill>
                <a:schemeClr val="bg2">
                  <a:lumMod val="50000"/>
                </a:schemeClr>
              </a:solidFill>
            </a:endParaRPr>
          </a:p>
          <a:p>
            <a:endParaRPr lang="en-US" b="1" dirty="0" smtClean="0">
              <a:solidFill>
                <a:schemeClr val="bg2">
                  <a:lumMod val="50000"/>
                </a:schemeClr>
              </a:solidFill>
            </a:endParaRPr>
          </a:p>
          <a:p>
            <a:endParaRPr lang="en-US" b="1" dirty="0" smtClean="0">
              <a:solidFill>
                <a:schemeClr val="bg2">
                  <a:lumMod val="50000"/>
                </a:schemeClr>
              </a:solidFill>
            </a:endParaRPr>
          </a:p>
          <a:p>
            <a:endParaRPr lang="en-US" b="1" dirty="0">
              <a:solidFill>
                <a:schemeClr val="bg2">
                  <a:lumMod val="50000"/>
                </a:schemeClr>
              </a:solidFill>
            </a:endParaRPr>
          </a:p>
          <a:p>
            <a:r>
              <a:rPr lang="en-US" b="1" dirty="0" smtClean="0">
                <a:solidFill>
                  <a:schemeClr val="bg2">
                    <a:lumMod val="50000"/>
                  </a:schemeClr>
                </a:solidFill>
              </a:rPr>
              <a:t>Jeanné le Roux, </a:t>
            </a:r>
            <a:r>
              <a:rPr lang="en-US" dirty="0" smtClean="0">
                <a:solidFill>
                  <a:schemeClr val="bg2">
                    <a:lumMod val="50000"/>
                  </a:schemeClr>
                </a:solidFill>
              </a:rPr>
              <a:t>Previous NASA DEVELOP </a:t>
            </a:r>
            <a:endParaRPr lang="en-US" dirty="0" smtClean="0">
              <a:solidFill>
                <a:schemeClr val="bg2">
                  <a:lumMod val="50000"/>
                </a:schemeClr>
              </a:solidFill>
            </a:endParaRPr>
          </a:p>
          <a:p>
            <a:r>
              <a:rPr lang="en-US" dirty="0">
                <a:solidFill>
                  <a:schemeClr val="bg2">
                    <a:lumMod val="50000"/>
                  </a:schemeClr>
                </a:solidFill>
              </a:rPr>
              <a:t> </a:t>
            </a:r>
            <a:r>
              <a:rPr lang="en-US" dirty="0" smtClean="0">
                <a:solidFill>
                  <a:schemeClr val="bg2">
                    <a:lumMod val="50000"/>
                  </a:schemeClr>
                </a:solidFill>
              </a:rPr>
              <a:t>  </a:t>
            </a:r>
            <a:r>
              <a:rPr lang="en-US" dirty="0" smtClean="0">
                <a:solidFill>
                  <a:schemeClr val="bg2">
                    <a:lumMod val="50000"/>
                  </a:schemeClr>
                </a:solidFill>
              </a:rPr>
              <a:t>contributor</a:t>
            </a:r>
            <a:endParaRPr lang="en-US" b="1" dirty="0" smtClean="0">
              <a:solidFill>
                <a:schemeClr val="bg2">
                  <a:lumMod val="50000"/>
                </a:schemeClr>
              </a:solidFill>
            </a:endParaRPr>
          </a:p>
          <a:p>
            <a:r>
              <a:rPr lang="en-US" b="1" dirty="0" smtClean="0">
                <a:solidFill>
                  <a:schemeClr val="bg2">
                    <a:lumMod val="50000"/>
                  </a:schemeClr>
                </a:solidFill>
              </a:rPr>
              <a:t>Faith </a:t>
            </a:r>
            <a:r>
              <a:rPr lang="en-US" b="1" dirty="0" err="1" smtClean="0">
                <a:solidFill>
                  <a:schemeClr val="bg2">
                    <a:lumMod val="50000"/>
                  </a:schemeClr>
                </a:solidFill>
              </a:rPr>
              <a:t>Mitheu</a:t>
            </a:r>
            <a:r>
              <a:rPr lang="en-US" dirty="0" smtClean="0">
                <a:solidFill>
                  <a:schemeClr val="bg2">
                    <a:lumMod val="50000"/>
                  </a:schemeClr>
                </a:solidFill>
              </a:rPr>
              <a:t>, NASA SERVIR – Eastern &amp; Southern </a:t>
            </a:r>
            <a:endParaRPr lang="en-US" dirty="0" smtClean="0">
              <a:solidFill>
                <a:schemeClr val="bg2">
                  <a:lumMod val="50000"/>
                </a:schemeClr>
              </a:solidFill>
            </a:endParaRPr>
          </a:p>
          <a:p>
            <a:r>
              <a:rPr lang="en-US" dirty="0">
                <a:solidFill>
                  <a:schemeClr val="bg2">
                    <a:lumMod val="50000"/>
                  </a:schemeClr>
                </a:solidFill>
              </a:rPr>
              <a:t> </a:t>
            </a:r>
            <a:r>
              <a:rPr lang="en-US" dirty="0" smtClean="0">
                <a:solidFill>
                  <a:schemeClr val="bg2">
                    <a:lumMod val="50000"/>
                  </a:schemeClr>
                </a:solidFill>
              </a:rPr>
              <a:t>  </a:t>
            </a:r>
            <a:r>
              <a:rPr lang="en-US" dirty="0" smtClean="0">
                <a:solidFill>
                  <a:schemeClr val="bg2">
                    <a:lumMod val="50000"/>
                  </a:schemeClr>
                </a:solidFill>
              </a:rPr>
              <a:t>Africa </a:t>
            </a:r>
            <a:r>
              <a:rPr lang="en-US" dirty="0" smtClean="0">
                <a:solidFill>
                  <a:schemeClr val="bg2">
                    <a:lumMod val="50000"/>
                  </a:schemeClr>
                </a:solidFill>
              </a:rPr>
              <a:t>Disaster Co-Lead</a:t>
            </a:r>
          </a:p>
          <a:p>
            <a:r>
              <a:rPr lang="en-US" b="1" dirty="0" smtClean="0">
                <a:solidFill>
                  <a:schemeClr val="bg2">
                    <a:lumMod val="50000"/>
                  </a:schemeClr>
                </a:solidFill>
              </a:rPr>
              <a:t>Dr. Walter Petersen, </a:t>
            </a:r>
            <a:r>
              <a:rPr lang="en-US" dirty="0" smtClean="0">
                <a:solidFill>
                  <a:schemeClr val="bg2">
                    <a:lumMod val="50000"/>
                  </a:schemeClr>
                </a:solidFill>
              </a:rPr>
              <a:t>GPM Project Scientist</a:t>
            </a:r>
            <a:endParaRPr lang="en-US" b="1" dirty="0" smtClean="0">
              <a:solidFill>
                <a:schemeClr val="bg2">
                  <a:lumMod val="50000"/>
                </a:schemeClr>
              </a:solidFill>
            </a:endParaRPr>
          </a:p>
          <a:p>
            <a:r>
              <a:rPr lang="en-US" dirty="0" smtClean="0">
                <a:solidFill>
                  <a:schemeClr val="bg2">
                    <a:lumMod val="50000"/>
                  </a:schemeClr>
                </a:solidFill>
              </a:rPr>
              <a:t> </a:t>
            </a:r>
            <a:endParaRPr lang="en-US" b="1" dirty="0" smtClean="0">
              <a:solidFill>
                <a:schemeClr val="bg2">
                  <a:lumMod val="50000"/>
                </a:schemeClr>
              </a:solidFill>
            </a:endParaRPr>
          </a:p>
          <a:p>
            <a:endParaRPr lang="en-US" dirty="0">
              <a:solidFill>
                <a:schemeClr val="bg2">
                  <a:lumMod val="50000"/>
                </a:schemeClr>
              </a:solidFill>
            </a:endParaRPr>
          </a:p>
        </p:txBody>
      </p:sp>
      <p:sp>
        <p:nvSpPr>
          <p:cNvPr id="3" name="TextBox 2"/>
          <p:cNvSpPr txBox="1"/>
          <p:nvPr/>
        </p:nvSpPr>
        <p:spPr>
          <a:xfrm>
            <a:off x="313266" y="1305983"/>
            <a:ext cx="1572866" cy="523220"/>
          </a:xfrm>
          <a:prstGeom prst="rect">
            <a:avLst/>
          </a:prstGeom>
          <a:noFill/>
        </p:spPr>
        <p:txBody>
          <a:bodyPr wrap="none" rtlCol="0">
            <a:spAutoFit/>
          </a:bodyPr>
          <a:lstStyle/>
          <a:p>
            <a:r>
              <a:rPr lang="en-US" sz="2800" b="1" dirty="0" smtClean="0">
                <a:solidFill>
                  <a:srgbClr val="586991"/>
                </a:solidFill>
              </a:rPr>
              <a:t>Partners</a:t>
            </a:r>
            <a:endParaRPr lang="en-US" sz="2800" b="1" dirty="0">
              <a:solidFill>
                <a:srgbClr val="586991"/>
              </a:solidFill>
            </a:endParaRPr>
          </a:p>
        </p:txBody>
      </p:sp>
      <p:sp>
        <p:nvSpPr>
          <p:cNvPr id="5" name="TextBox 4"/>
          <p:cNvSpPr txBox="1"/>
          <p:nvPr/>
        </p:nvSpPr>
        <p:spPr>
          <a:xfrm>
            <a:off x="313265" y="2879483"/>
            <a:ext cx="1636987" cy="523220"/>
          </a:xfrm>
          <a:prstGeom prst="rect">
            <a:avLst/>
          </a:prstGeom>
          <a:noFill/>
        </p:spPr>
        <p:txBody>
          <a:bodyPr wrap="none" rtlCol="0">
            <a:spAutoFit/>
          </a:bodyPr>
          <a:lstStyle/>
          <a:p>
            <a:r>
              <a:rPr lang="en-US" sz="2800" b="1" dirty="0" smtClean="0">
                <a:solidFill>
                  <a:srgbClr val="586991"/>
                </a:solidFill>
              </a:rPr>
              <a:t>Advisors</a:t>
            </a:r>
            <a:endParaRPr lang="en-US" sz="2800" b="1" dirty="0">
              <a:solidFill>
                <a:srgbClr val="586991"/>
              </a:solidFill>
            </a:endParaRPr>
          </a:p>
        </p:txBody>
      </p:sp>
      <p:sp>
        <p:nvSpPr>
          <p:cNvPr id="6" name="TextBox 5"/>
          <p:cNvSpPr txBox="1"/>
          <p:nvPr/>
        </p:nvSpPr>
        <p:spPr>
          <a:xfrm>
            <a:off x="313266" y="4364276"/>
            <a:ext cx="1311578" cy="523220"/>
          </a:xfrm>
          <a:prstGeom prst="rect">
            <a:avLst/>
          </a:prstGeom>
          <a:noFill/>
        </p:spPr>
        <p:txBody>
          <a:bodyPr wrap="none" rtlCol="0">
            <a:spAutoFit/>
          </a:bodyPr>
          <a:lstStyle/>
          <a:p>
            <a:r>
              <a:rPr lang="en-US" sz="2800" b="1" dirty="0" smtClean="0">
                <a:solidFill>
                  <a:srgbClr val="586991"/>
                </a:solidFill>
              </a:rPr>
              <a:t>Others</a:t>
            </a:r>
            <a:endParaRPr lang="en-US" sz="2800" b="1" dirty="0">
              <a:solidFill>
                <a:srgbClr val="586991"/>
              </a:solidFill>
            </a:endParaRPr>
          </a:p>
        </p:txBody>
      </p:sp>
      <p:sp>
        <p:nvSpPr>
          <p:cNvPr id="4" name="TextBox 3"/>
          <p:cNvSpPr txBox="1"/>
          <p:nvPr/>
        </p:nvSpPr>
        <p:spPr>
          <a:xfrm>
            <a:off x="473932" y="1767587"/>
            <a:ext cx="8340745" cy="1477328"/>
          </a:xfrm>
          <a:prstGeom prst="rect">
            <a:avLst/>
          </a:prstGeom>
          <a:noFill/>
        </p:spPr>
        <p:txBody>
          <a:bodyPr wrap="none" rtlCol="0">
            <a:spAutoFit/>
          </a:bodyPr>
          <a:lstStyle/>
          <a:p>
            <a:r>
              <a:rPr lang="en-US" b="1" dirty="0" smtClean="0">
                <a:solidFill>
                  <a:schemeClr val="bg2">
                    <a:lumMod val="50000"/>
                  </a:schemeClr>
                </a:solidFill>
              </a:rPr>
              <a:t>Denis </a:t>
            </a:r>
            <a:r>
              <a:rPr lang="en-US" b="1" dirty="0" err="1" smtClean="0">
                <a:solidFill>
                  <a:schemeClr val="bg2">
                    <a:lumMod val="50000"/>
                  </a:schemeClr>
                </a:solidFill>
              </a:rPr>
              <a:t>Macharia</a:t>
            </a:r>
            <a:r>
              <a:rPr lang="en-US" dirty="0" smtClean="0">
                <a:solidFill>
                  <a:schemeClr val="bg2">
                    <a:lumMod val="50000"/>
                  </a:schemeClr>
                </a:solidFill>
              </a:rPr>
              <a:t>, RCMRD –  SERVIR Eastern &amp; Southern Africa Disaster Lead</a:t>
            </a:r>
          </a:p>
          <a:p>
            <a:r>
              <a:rPr lang="en-US" b="1" dirty="0" smtClean="0">
                <a:solidFill>
                  <a:schemeClr val="bg2">
                    <a:lumMod val="50000"/>
                  </a:schemeClr>
                </a:solidFill>
              </a:rPr>
              <a:t>Africa Flores</a:t>
            </a:r>
            <a:r>
              <a:rPr lang="en-US" dirty="0" smtClean="0">
                <a:solidFill>
                  <a:schemeClr val="bg2">
                    <a:lumMod val="50000"/>
                  </a:schemeClr>
                </a:solidFill>
              </a:rPr>
              <a:t>, NASA SERVIR – Eastern &amp; Southern Africa Coordination Lead</a:t>
            </a:r>
          </a:p>
          <a:p>
            <a:r>
              <a:rPr lang="en-US" b="1" dirty="0" smtClean="0">
                <a:solidFill>
                  <a:schemeClr val="bg2">
                    <a:lumMod val="50000"/>
                  </a:schemeClr>
                </a:solidFill>
              </a:rPr>
              <a:t>Dr. Dalia Kirschbaum</a:t>
            </a:r>
            <a:r>
              <a:rPr lang="en-US" dirty="0" smtClean="0">
                <a:solidFill>
                  <a:schemeClr val="bg2">
                    <a:lumMod val="50000"/>
                  </a:schemeClr>
                </a:solidFill>
              </a:rPr>
              <a:t>, NASA SERVIR </a:t>
            </a:r>
            <a:r>
              <a:rPr lang="en-US" dirty="0" smtClean="0">
                <a:solidFill>
                  <a:schemeClr val="bg2">
                    <a:lumMod val="50000"/>
                  </a:schemeClr>
                </a:solidFill>
              </a:rPr>
              <a:t>– GPM </a:t>
            </a:r>
            <a:r>
              <a:rPr lang="en-US" dirty="0" smtClean="0">
                <a:solidFill>
                  <a:schemeClr val="bg2">
                    <a:lumMod val="50000"/>
                  </a:schemeClr>
                </a:solidFill>
              </a:rPr>
              <a:t>Applications Scientist</a:t>
            </a:r>
          </a:p>
          <a:p>
            <a:endParaRPr lang="en-US" dirty="0" smtClean="0">
              <a:solidFill>
                <a:schemeClr val="bg2">
                  <a:lumMod val="50000"/>
                </a:schemeClr>
              </a:solidFill>
            </a:endParaRPr>
          </a:p>
          <a:p>
            <a:endParaRPr lang="en-US" dirty="0">
              <a:solidFill>
                <a:schemeClr val="bg2">
                  <a:lumMod val="50000"/>
                </a:schemeClr>
              </a:solidFill>
            </a:endParaRPr>
          </a:p>
        </p:txBody>
      </p:sp>
      <p:sp>
        <p:nvSpPr>
          <p:cNvPr id="7" name="TextBox 6"/>
          <p:cNvSpPr txBox="1"/>
          <p:nvPr/>
        </p:nvSpPr>
        <p:spPr>
          <a:xfrm>
            <a:off x="473932" y="3402703"/>
            <a:ext cx="6551794" cy="923330"/>
          </a:xfrm>
          <a:prstGeom prst="rect">
            <a:avLst/>
          </a:prstGeom>
          <a:noFill/>
        </p:spPr>
        <p:txBody>
          <a:bodyPr wrap="none" rtlCol="0">
            <a:spAutoFit/>
          </a:bodyPr>
          <a:lstStyle/>
          <a:p>
            <a:r>
              <a:rPr lang="en-US" b="1" dirty="0" smtClean="0">
                <a:solidFill>
                  <a:schemeClr val="bg2">
                    <a:lumMod val="50000"/>
                  </a:schemeClr>
                </a:solidFill>
              </a:rPr>
              <a:t>Dr. Jeffrey </a:t>
            </a:r>
            <a:r>
              <a:rPr lang="en-US" b="1" dirty="0" err="1" smtClean="0">
                <a:solidFill>
                  <a:schemeClr val="bg2">
                    <a:lumMod val="50000"/>
                  </a:schemeClr>
                </a:solidFill>
              </a:rPr>
              <a:t>Luvall</a:t>
            </a:r>
            <a:r>
              <a:rPr lang="en-US" dirty="0" smtClean="0">
                <a:solidFill>
                  <a:schemeClr val="bg2">
                    <a:lumMod val="50000"/>
                  </a:schemeClr>
                </a:solidFill>
              </a:rPr>
              <a:t>, NASA at NSSTC</a:t>
            </a:r>
          </a:p>
          <a:p>
            <a:r>
              <a:rPr lang="en-US" b="1" dirty="0" smtClean="0">
                <a:solidFill>
                  <a:schemeClr val="bg2">
                    <a:lumMod val="50000"/>
                  </a:schemeClr>
                </a:solidFill>
              </a:rPr>
              <a:t>Dr. Robert Griffin</a:t>
            </a:r>
            <a:r>
              <a:rPr lang="en-US" dirty="0" smtClean="0">
                <a:solidFill>
                  <a:schemeClr val="bg2">
                    <a:lumMod val="50000"/>
                  </a:schemeClr>
                </a:solidFill>
              </a:rPr>
              <a:t>, University of Alabama in Huntsville</a:t>
            </a:r>
          </a:p>
          <a:p>
            <a:r>
              <a:rPr lang="en-US" b="1" dirty="0" smtClean="0">
                <a:solidFill>
                  <a:schemeClr val="bg2">
                    <a:lumMod val="50000"/>
                  </a:schemeClr>
                </a:solidFill>
              </a:rPr>
              <a:t>Eric Anderson</a:t>
            </a:r>
            <a:r>
              <a:rPr lang="en-US" dirty="0" smtClean="0">
                <a:solidFill>
                  <a:schemeClr val="bg2">
                    <a:lumMod val="50000"/>
                  </a:schemeClr>
                </a:solidFill>
              </a:rPr>
              <a:t>, NASA SERVIR Coordination Office at MSFC</a:t>
            </a:r>
            <a:endParaRPr lang="en-US" dirty="0">
              <a:solidFill>
                <a:schemeClr val="bg2">
                  <a:lumMod val="50000"/>
                </a:schemeClr>
              </a:solidFill>
            </a:endParaRPr>
          </a:p>
        </p:txBody>
      </p:sp>
    </p:spTree>
    <p:extLst>
      <p:ext uri="{BB962C8B-B14F-4D97-AF65-F5344CB8AC3E}">
        <p14:creationId xmlns:p14="http://schemas.microsoft.com/office/powerpoint/2010/main" val="38366351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D:\Maggi\Pretty Pictures\MaxEnt10_notex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250" y="1326971"/>
            <a:ext cx="4038601" cy="5226424"/>
          </a:xfrm>
          <a:prstGeom prst="rect">
            <a:avLst/>
          </a:prstGeom>
          <a:noFill/>
          <a:ln>
            <a:solidFill>
              <a:schemeClr val="bg2">
                <a:lumMod val="50000"/>
              </a:schemeClr>
            </a:solidFill>
          </a:ln>
          <a:extLst>
            <a:ext uri="{909E8E84-426E-40DD-AFC4-6F175D3DCCD1}">
              <a14:hiddenFill xmlns:a14="http://schemas.microsoft.com/office/drawing/2010/main">
                <a:solidFill>
                  <a:srgbClr val="FFFFFF"/>
                </a:solidFill>
              </a14:hiddenFill>
            </a:ext>
          </a:extLst>
        </p:spPr>
      </p:pic>
      <p:pic>
        <p:nvPicPr>
          <p:cNvPr id="3077" name="Picture 5" descr="D:\Maggi\Pretty Pictures\MaxEnt12_notex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1314085"/>
            <a:ext cx="4038600" cy="5226424"/>
          </a:xfrm>
          <a:prstGeom prst="rect">
            <a:avLst/>
          </a:prstGeom>
          <a:noFill/>
          <a:ln>
            <a:solidFill>
              <a:schemeClr val="bg2">
                <a:lumMod val="50000"/>
              </a:schemeClr>
            </a:solidFill>
          </a:ln>
          <a:extLst>
            <a:ext uri="{909E8E84-426E-40DD-AFC4-6F175D3DCCD1}">
              <a14:hiddenFill xmlns:a14="http://schemas.microsoft.com/office/drawing/2010/main">
                <a:solidFill>
                  <a:srgbClr val="FFFFFF"/>
                </a:solidFill>
              </a14:hiddenFill>
            </a:ext>
          </a:extLst>
        </p:spPr>
      </p:pic>
      <p:pic>
        <p:nvPicPr>
          <p:cNvPr id="30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7339" y="6349814"/>
            <a:ext cx="1560512" cy="190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0313" y="6346550"/>
            <a:ext cx="1560512" cy="1906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505324" y="3124199"/>
            <a:ext cx="971552" cy="561975"/>
          </a:xfrm>
          <a:prstGeom prst="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248774" y="3124199"/>
            <a:ext cx="971552" cy="561975"/>
          </a:xfrm>
          <a:prstGeom prst="rect">
            <a:avLst/>
          </a:prstGeom>
          <a:solidFill>
            <a:schemeClr val="bg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466430" y="3174353"/>
            <a:ext cx="1049339" cy="461665"/>
          </a:xfrm>
          <a:prstGeom prst="rect">
            <a:avLst/>
          </a:prstGeom>
        </p:spPr>
        <p:txBody>
          <a:bodyPr wrap="square">
            <a:spAutoFit/>
          </a:bodyPr>
          <a:lstStyle/>
          <a:p>
            <a:pPr algn="ctr"/>
            <a:r>
              <a:rPr lang="en-US" sz="1200" b="1" dirty="0"/>
              <a:t>Accuracy:</a:t>
            </a:r>
          </a:p>
          <a:p>
            <a:pPr algn="ctr"/>
            <a:r>
              <a:rPr lang="en-US" sz="1200" b="1" dirty="0"/>
              <a:t>74.19 %</a:t>
            </a:r>
          </a:p>
        </p:txBody>
      </p:sp>
      <p:grpSp>
        <p:nvGrpSpPr>
          <p:cNvPr id="9" name="Group 12"/>
          <p:cNvGrpSpPr>
            <a:grpSpLocks noChangeAspect="1"/>
          </p:cNvGrpSpPr>
          <p:nvPr/>
        </p:nvGrpSpPr>
        <p:grpSpPr bwMode="auto">
          <a:xfrm>
            <a:off x="1722437" y="3085922"/>
            <a:ext cx="1127125" cy="841375"/>
            <a:chOff x="1020" y="1964"/>
            <a:chExt cx="710" cy="530"/>
          </a:xfrm>
        </p:grpSpPr>
        <p:sp>
          <p:nvSpPr>
            <p:cNvPr id="10" name="AutoShape 11"/>
            <p:cNvSpPr>
              <a:spLocks noChangeAspect="1" noChangeArrowheads="1" noTextEdit="1"/>
            </p:cNvSpPr>
            <p:nvPr/>
          </p:nvSpPr>
          <p:spPr bwMode="auto">
            <a:xfrm>
              <a:off x="1020" y="1968"/>
              <a:ext cx="673"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Rectangle 13"/>
            <p:cNvSpPr>
              <a:spLocks noChangeArrowheads="1"/>
            </p:cNvSpPr>
            <p:nvPr/>
          </p:nvSpPr>
          <p:spPr bwMode="auto">
            <a:xfrm>
              <a:off x="1020" y="1964"/>
              <a:ext cx="669"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1" i="0" u="none" strike="noStrike" cap="none" normalizeH="0" baseline="0" dirty="0" smtClean="0">
                  <a:ln>
                    <a:noFill/>
                  </a:ln>
                  <a:solidFill>
                    <a:srgbClr val="000000"/>
                  </a:solidFill>
                  <a:effectLst/>
                  <a:latin typeface="Arial" pitchFamily="34" charset="0"/>
                  <a:cs typeface="Arial" pitchFamily="34" charset="0"/>
                </a:rPr>
                <a:t>Susceptibility</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14"/>
            <p:cNvSpPr>
              <a:spLocks noChangeArrowheads="1"/>
            </p:cNvSpPr>
            <p:nvPr/>
          </p:nvSpPr>
          <p:spPr bwMode="auto">
            <a:xfrm>
              <a:off x="1020" y="2153"/>
              <a:ext cx="287" cy="144"/>
            </a:xfrm>
            <a:prstGeom prst="rect">
              <a:avLst/>
            </a:prstGeom>
            <a:solidFill>
              <a:srgbClr val="E08465"/>
            </a:solidFill>
            <a:ln w="635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4" name="Rectangle 15"/>
            <p:cNvSpPr>
              <a:spLocks noChangeArrowheads="1"/>
            </p:cNvSpPr>
            <p:nvPr/>
          </p:nvSpPr>
          <p:spPr bwMode="auto">
            <a:xfrm>
              <a:off x="1359" y="2185"/>
              <a:ext cx="371"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Arial" pitchFamily="34" charset="0"/>
                  <a:cs typeface="Arial" pitchFamily="34" charset="0"/>
                </a:rPr>
                <a:t>Moderate</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16"/>
            <p:cNvSpPr>
              <a:spLocks noChangeArrowheads="1"/>
            </p:cNvSpPr>
            <p:nvPr/>
          </p:nvSpPr>
          <p:spPr bwMode="auto">
            <a:xfrm>
              <a:off x="1020" y="2349"/>
              <a:ext cx="287" cy="145"/>
            </a:xfrm>
            <a:prstGeom prst="rect">
              <a:avLst/>
            </a:prstGeom>
            <a:solidFill>
              <a:srgbClr val="C40A0A"/>
            </a:solidFill>
            <a:ln w="6350">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7" name="Rectangle 17"/>
            <p:cNvSpPr>
              <a:spLocks noChangeArrowheads="1"/>
            </p:cNvSpPr>
            <p:nvPr/>
          </p:nvSpPr>
          <p:spPr bwMode="auto">
            <a:xfrm>
              <a:off x="1359" y="2380"/>
              <a:ext cx="199" cy="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00000"/>
                  </a:solidFill>
                  <a:effectLst/>
                  <a:latin typeface="Arial" pitchFamily="34" charset="0"/>
                  <a:cs typeface="Arial" pitchFamily="34" charset="0"/>
                </a:rPr>
                <a:t>High</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pSp>
      <p:grpSp>
        <p:nvGrpSpPr>
          <p:cNvPr id="18" name="Group 22"/>
          <p:cNvGrpSpPr>
            <a:grpSpLocks noChangeAspect="1"/>
          </p:cNvGrpSpPr>
          <p:nvPr/>
        </p:nvGrpSpPr>
        <p:grpSpPr bwMode="auto">
          <a:xfrm>
            <a:off x="6448423" y="3017407"/>
            <a:ext cx="1117802" cy="838706"/>
            <a:chOff x="4014" y="1901"/>
            <a:chExt cx="789" cy="592"/>
          </a:xfrm>
        </p:grpSpPr>
        <p:sp>
          <p:nvSpPr>
            <p:cNvPr id="19" name="AutoShape 21"/>
            <p:cNvSpPr>
              <a:spLocks noChangeAspect="1" noChangeArrowheads="1" noTextEdit="1"/>
            </p:cNvSpPr>
            <p:nvPr/>
          </p:nvSpPr>
          <p:spPr bwMode="auto">
            <a:xfrm>
              <a:off x="4014" y="1904"/>
              <a:ext cx="753"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23"/>
            <p:cNvSpPr>
              <a:spLocks noChangeArrowheads="1"/>
            </p:cNvSpPr>
            <p:nvPr/>
          </p:nvSpPr>
          <p:spPr bwMode="auto">
            <a:xfrm>
              <a:off x="4014" y="1901"/>
              <a:ext cx="726"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300" b="1" i="0" u="none" strike="noStrike" cap="none" normalizeH="0" baseline="0" dirty="0" smtClean="0">
                  <a:ln>
                    <a:noFill/>
                  </a:ln>
                  <a:solidFill>
                    <a:srgbClr val="000000"/>
                  </a:solidFill>
                  <a:effectLst/>
                  <a:latin typeface="Arial" pitchFamily="34" charset="0"/>
                  <a:cs typeface="Arial" pitchFamily="34" charset="0"/>
                </a:rPr>
                <a:t>Susceptibility</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 name="Rectangle 24"/>
            <p:cNvSpPr>
              <a:spLocks noChangeArrowheads="1"/>
            </p:cNvSpPr>
            <p:nvPr/>
          </p:nvSpPr>
          <p:spPr bwMode="auto">
            <a:xfrm>
              <a:off x="4014" y="2112"/>
              <a:ext cx="321" cy="161"/>
            </a:xfrm>
            <a:prstGeom prst="rect">
              <a:avLst/>
            </a:prstGeom>
            <a:solidFill>
              <a:srgbClr val="E08465"/>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2" name="Rectangle 25"/>
            <p:cNvSpPr>
              <a:spLocks noChangeArrowheads="1"/>
            </p:cNvSpPr>
            <p:nvPr/>
          </p:nvSpPr>
          <p:spPr bwMode="auto">
            <a:xfrm>
              <a:off x="4393" y="2147"/>
              <a:ext cx="410"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itchFamily="34" charset="0"/>
                  <a:cs typeface="Arial" pitchFamily="34" charset="0"/>
                </a:rPr>
                <a:t>Moderate</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3" name="Rectangle 26"/>
            <p:cNvSpPr>
              <a:spLocks noChangeArrowheads="1"/>
            </p:cNvSpPr>
            <p:nvPr/>
          </p:nvSpPr>
          <p:spPr bwMode="auto">
            <a:xfrm>
              <a:off x="4014" y="2331"/>
              <a:ext cx="321" cy="162"/>
            </a:xfrm>
            <a:prstGeom prst="rect">
              <a:avLst/>
            </a:prstGeom>
            <a:solidFill>
              <a:srgbClr val="C40A0A"/>
            </a:solidFill>
            <a:ln w="7938">
              <a:solidFill>
                <a:srgbClr val="6E6E6E"/>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24" name="Rectangle 27"/>
            <p:cNvSpPr>
              <a:spLocks noChangeArrowheads="1"/>
            </p:cNvSpPr>
            <p:nvPr/>
          </p:nvSpPr>
          <p:spPr bwMode="auto">
            <a:xfrm>
              <a:off x="4393" y="2366"/>
              <a:ext cx="221" cy="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rgbClr val="000000"/>
                  </a:solidFill>
                  <a:effectLst/>
                  <a:latin typeface="Arial" pitchFamily="34" charset="0"/>
                  <a:cs typeface="Arial" pitchFamily="34" charset="0"/>
                </a:rPr>
                <a:t>High</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25" name="Rectangle 24"/>
          <p:cNvSpPr/>
          <p:nvPr/>
        </p:nvSpPr>
        <p:spPr>
          <a:xfrm>
            <a:off x="8809435" y="1399462"/>
            <a:ext cx="1642268" cy="738664"/>
          </a:xfrm>
          <a:prstGeom prst="rect">
            <a:avLst/>
          </a:prstGeom>
        </p:spPr>
        <p:txBody>
          <a:bodyPr wrap="square">
            <a:spAutoFit/>
          </a:bodyPr>
          <a:lstStyle/>
          <a:p>
            <a:pPr algn="ctr"/>
            <a:r>
              <a:rPr lang="en-US" sz="1400" b="1" dirty="0"/>
              <a:t>Landslide Susceptibility </a:t>
            </a:r>
          </a:p>
          <a:p>
            <a:pPr algn="ctr"/>
            <a:r>
              <a:rPr lang="en-US" sz="1400" b="1" dirty="0"/>
              <a:t>in Malawi</a:t>
            </a:r>
          </a:p>
        </p:txBody>
      </p:sp>
      <p:sp>
        <p:nvSpPr>
          <p:cNvPr id="36" name="Rectangle 35"/>
          <p:cNvSpPr/>
          <p:nvPr/>
        </p:nvSpPr>
        <p:spPr>
          <a:xfrm>
            <a:off x="4056461" y="1399462"/>
            <a:ext cx="1642268" cy="738664"/>
          </a:xfrm>
          <a:prstGeom prst="rect">
            <a:avLst/>
          </a:prstGeom>
        </p:spPr>
        <p:txBody>
          <a:bodyPr wrap="square">
            <a:spAutoFit/>
          </a:bodyPr>
          <a:lstStyle/>
          <a:p>
            <a:pPr algn="ctr"/>
            <a:r>
              <a:rPr lang="en-US" sz="1400" b="1" dirty="0"/>
              <a:t>Landslide Susceptibility </a:t>
            </a:r>
          </a:p>
          <a:p>
            <a:pPr algn="ctr"/>
            <a:r>
              <a:rPr lang="en-US" sz="1400" b="1" dirty="0"/>
              <a:t>in Malawi</a:t>
            </a:r>
          </a:p>
        </p:txBody>
      </p:sp>
      <p:sp>
        <p:nvSpPr>
          <p:cNvPr id="37" name="Rectangle 36"/>
          <p:cNvSpPr/>
          <p:nvPr/>
        </p:nvSpPr>
        <p:spPr>
          <a:xfrm>
            <a:off x="9209880" y="3164937"/>
            <a:ext cx="1049339" cy="461665"/>
          </a:xfrm>
          <a:prstGeom prst="rect">
            <a:avLst/>
          </a:prstGeom>
        </p:spPr>
        <p:txBody>
          <a:bodyPr wrap="square">
            <a:spAutoFit/>
          </a:bodyPr>
          <a:lstStyle/>
          <a:p>
            <a:pPr algn="ctr"/>
            <a:r>
              <a:rPr lang="en-US" sz="1200" b="1" dirty="0"/>
              <a:t>Accuracy:</a:t>
            </a:r>
          </a:p>
          <a:p>
            <a:pPr algn="ctr"/>
            <a:r>
              <a:rPr lang="en-US" sz="1200" b="1" dirty="0" smtClean="0"/>
              <a:t>77.42 </a:t>
            </a:r>
            <a:r>
              <a:rPr lang="en-US" sz="1200" b="1" dirty="0"/>
              <a:t>%</a:t>
            </a:r>
          </a:p>
        </p:txBody>
      </p:sp>
    </p:spTree>
    <p:extLst>
      <p:ext uri="{BB962C8B-B14F-4D97-AF65-F5344CB8AC3E}">
        <p14:creationId xmlns:p14="http://schemas.microsoft.com/office/powerpoint/2010/main" val="2009291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aggi\MaxEnt\Output11\plots\Landslide_9_jacknif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673" y="1838325"/>
            <a:ext cx="6755695" cy="364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026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966909181"/>
              </p:ext>
            </p:extLst>
          </p:nvPr>
        </p:nvGraphicFramePr>
        <p:xfrm>
          <a:off x="504825" y="1990724"/>
          <a:ext cx="11258550" cy="4615735"/>
        </p:xfrm>
        <a:graphic>
          <a:graphicData uri="http://schemas.openxmlformats.org/drawingml/2006/table">
            <a:tbl>
              <a:tblPr bandRow="1">
                <a:tableStyleId>{5C22544A-7EE6-4342-B048-85BDC9FD1C3A}</a:tableStyleId>
              </a:tblPr>
              <a:tblGrid>
                <a:gridCol w="2001425"/>
                <a:gridCol w="2274617"/>
                <a:gridCol w="2382933"/>
                <a:gridCol w="2166304"/>
                <a:gridCol w="2433271"/>
              </a:tblGrid>
              <a:tr h="1581014">
                <a:tc>
                  <a:txBody>
                    <a:bodyPr/>
                    <a:lstStyle/>
                    <a:p>
                      <a:pPr algn="ctr">
                        <a:lnSpc>
                          <a:spcPct val="115000"/>
                        </a:lnSpc>
                      </a:pPr>
                      <a:r>
                        <a:rPr lang="en-US" sz="1100" dirty="0">
                          <a:effectLst/>
                        </a:rPr>
                        <a:t> </a:t>
                      </a:r>
                    </a:p>
                    <a:p>
                      <a:pPr algn="ctr">
                        <a:lnSpc>
                          <a:spcPct val="115000"/>
                        </a:lnSpc>
                      </a:pPr>
                      <a:r>
                        <a:rPr lang="en-US" sz="1100" dirty="0">
                          <a:effectLst/>
                        </a:rPr>
                        <a:t> </a:t>
                      </a:r>
                    </a:p>
                    <a:p>
                      <a:pPr algn="ctr">
                        <a:lnSpc>
                          <a:spcPct val="115000"/>
                        </a:lnSpc>
                      </a:pPr>
                      <a:r>
                        <a:rPr lang="en-US" sz="1100" dirty="0">
                          <a:effectLst/>
                        </a:rPr>
                        <a:t> </a:t>
                      </a:r>
                    </a:p>
                    <a:p>
                      <a:pPr algn="ctr">
                        <a:lnSpc>
                          <a:spcPct val="115000"/>
                        </a:lnSpc>
                      </a:pPr>
                      <a:r>
                        <a:rPr lang="en-US" sz="1100" dirty="0">
                          <a:effectLst/>
                        </a:rPr>
                        <a:t> </a:t>
                      </a:r>
                    </a:p>
                    <a:p>
                      <a:pPr algn="ctr">
                        <a:lnSpc>
                          <a:spcPct val="115000"/>
                        </a:lnSpc>
                      </a:pPr>
                      <a:r>
                        <a:rPr lang="en-US" sz="1100" dirty="0">
                          <a:effectLst/>
                        </a:rPr>
                        <a:t> </a:t>
                      </a:r>
                    </a:p>
                    <a:p>
                      <a:pPr algn="ctr">
                        <a:lnSpc>
                          <a:spcPct val="115000"/>
                        </a:lnSpc>
                      </a:pPr>
                      <a:r>
                        <a:rPr lang="en-US" sz="1100" dirty="0">
                          <a:effectLst/>
                        </a:rPr>
                        <a:t> </a:t>
                      </a:r>
                    </a:p>
                    <a:p>
                      <a:pPr algn="ctr">
                        <a:lnSpc>
                          <a:spcPct val="115000"/>
                        </a:lnSpc>
                      </a:pPr>
                      <a:r>
                        <a:rPr lang="en-US" sz="1100" dirty="0">
                          <a:effectLst/>
                        </a:rPr>
                        <a:t>Month</a:t>
                      </a:r>
                      <a:endParaRPr lang="en-US" sz="1100" dirty="0">
                        <a:solidFill>
                          <a:srgbClr val="000000"/>
                        </a:solidFill>
                        <a:effectLst/>
                        <a:latin typeface="Arial"/>
                      </a:endParaRPr>
                    </a:p>
                  </a:txBody>
                  <a:tcPr marL="68580" marR="68580" marT="0" marB="0"/>
                </a:tc>
                <a:tc>
                  <a:txBody>
                    <a:bodyPr/>
                    <a:lstStyle/>
                    <a:p>
                      <a:pPr algn="ctr">
                        <a:lnSpc>
                          <a:spcPct val="115000"/>
                        </a:lnSpc>
                      </a:pPr>
                      <a:r>
                        <a:rPr lang="en-US" sz="1100" dirty="0">
                          <a:effectLst/>
                        </a:rPr>
                        <a:t> </a:t>
                      </a:r>
                    </a:p>
                    <a:p>
                      <a:pPr algn="ctr">
                        <a:lnSpc>
                          <a:spcPct val="115000"/>
                        </a:lnSpc>
                      </a:pPr>
                      <a:r>
                        <a:rPr lang="en-US" sz="1100" dirty="0">
                          <a:effectLst/>
                        </a:rPr>
                        <a:t> </a:t>
                      </a:r>
                    </a:p>
                    <a:p>
                      <a:pPr algn="ctr">
                        <a:lnSpc>
                          <a:spcPct val="115000"/>
                        </a:lnSpc>
                      </a:pPr>
                      <a:r>
                        <a:rPr lang="en-US" sz="1100" dirty="0">
                          <a:effectLst/>
                        </a:rPr>
                        <a:t> </a:t>
                      </a:r>
                    </a:p>
                    <a:p>
                      <a:pPr algn="ctr">
                        <a:lnSpc>
                          <a:spcPct val="115000"/>
                        </a:lnSpc>
                      </a:pPr>
                      <a:r>
                        <a:rPr lang="en-US" sz="1100" dirty="0">
                          <a:effectLst/>
                        </a:rPr>
                        <a:t>Correlation Coefficient for Monthly Total Data</a:t>
                      </a:r>
                      <a:endParaRPr lang="en-US" sz="1100" dirty="0">
                        <a:solidFill>
                          <a:srgbClr val="000000"/>
                        </a:solidFill>
                        <a:effectLst/>
                        <a:latin typeface="Arial"/>
                      </a:endParaRPr>
                    </a:p>
                  </a:txBody>
                  <a:tcPr marL="68580" marR="68580" marT="0" marB="0"/>
                </a:tc>
                <a:tc>
                  <a:txBody>
                    <a:bodyPr/>
                    <a:lstStyle/>
                    <a:p>
                      <a:pPr algn="ctr">
                        <a:lnSpc>
                          <a:spcPct val="115000"/>
                        </a:lnSpc>
                      </a:pPr>
                      <a:r>
                        <a:rPr lang="en-US" sz="1100">
                          <a:effectLst/>
                        </a:rPr>
                        <a:t> </a:t>
                      </a:r>
                    </a:p>
                    <a:p>
                      <a:pPr algn="ctr">
                        <a:lnSpc>
                          <a:spcPct val="115000"/>
                        </a:lnSpc>
                      </a:pPr>
                      <a:r>
                        <a:rPr lang="en-US" sz="1100">
                          <a:effectLst/>
                        </a:rPr>
                        <a:t> </a:t>
                      </a:r>
                    </a:p>
                    <a:p>
                      <a:pPr algn="ctr">
                        <a:lnSpc>
                          <a:spcPct val="115000"/>
                        </a:lnSpc>
                      </a:pPr>
                      <a:r>
                        <a:rPr lang="en-US" sz="1100">
                          <a:effectLst/>
                        </a:rPr>
                        <a:t>Correlation Coefficient for Daily Rate Averaged per Month Data</a:t>
                      </a:r>
                      <a:endParaRPr lang="en-US" sz="1100">
                        <a:solidFill>
                          <a:srgbClr val="000000"/>
                        </a:solidFill>
                        <a:effectLst/>
                        <a:latin typeface="Arial"/>
                      </a:endParaRPr>
                    </a:p>
                  </a:txBody>
                  <a:tcPr marL="68580" marR="68580" marT="0" marB="0"/>
                </a:tc>
                <a:tc>
                  <a:txBody>
                    <a:bodyPr/>
                    <a:lstStyle/>
                    <a:p>
                      <a:pPr algn="ctr">
                        <a:lnSpc>
                          <a:spcPct val="115000"/>
                        </a:lnSpc>
                      </a:pPr>
                      <a:r>
                        <a:rPr lang="en-US" sz="1100">
                          <a:effectLst/>
                        </a:rPr>
                        <a:t> </a:t>
                      </a:r>
                    </a:p>
                    <a:p>
                      <a:pPr algn="ctr">
                        <a:lnSpc>
                          <a:spcPct val="115000"/>
                        </a:lnSpc>
                      </a:pPr>
                      <a:r>
                        <a:rPr lang="en-US" sz="1100">
                          <a:effectLst/>
                        </a:rPr>
                        <a:t> </a:t>
                      </a:r>
                    </a:p>
                    <a:p>
                      <a:pPr algn="ctr">
                        <a:lnSpc>
                          <a:spcPct val="115000"/>
                        </a:lnSpc>
                      </a:pPr>
                      <a:r>
                        <a:rPr lang="en-US" sz="1100">
                          <a:effectLst/>
                        </a:rPr>
                        <a:t>Correlation Coefficient for Extreme Monthly Total Data</a:t>
                      </a:r>
                      <a:endParaRPr lang="en-US" sz="1100">
                        <a:solidFill>
                          <a:srgbClr val="000000"/>
                        </a:solidFill>
                        <a:effectLst/>
                        <a:latin typeface="Arial"/>
                      </a:endParaRPr>
                    </a:p>
                  </a:txBody>
                  <a:tcPr marL="68580" marR="68580" marT="0" marB="0"/>
                </a:tc>
                <a:tc>
                  <a:txBody>
                    <a:bodyPr/>
                    <a:lstStyle/>
                    <a:p>
                      <a:pPr algn="ctr">
                        <a:lnSpc>
                          <a:spcPct val="115000"/>
                        </a:lnSpc>
                      </a:pPr>
                      <a:r>
                        <a:rPr lang="en-US" sz="1100">
                          <a:effectLst/>
                        </a:rPr>
                        <a:t> </a:t>
                      </a:r>
                    </a:p>
                    <a:p>
                      <a:pPr algn="ctr">
                        <a:lnSpc>
                          <a:spcPct val="115000"/>
                        </a:lnSpc>
                      </a:pPr>
                      <a:r>
                        <a:rPr lang="en-US" sz="1100">
                          <a:effectLst/>
                        </a:rPr>
                        <a:t> </a:t>
                      </a:r>
                    </a:p>
                    <a:p>
                      <a:pPr algn="ctr">
                        <a:lnSpc>
                          <a:spcPct val="115000"/>
                        </a:lnSpc>
                      </a:pPr>
                      <a:r>
                        <a:rPr lang="en-US" sz="1100">
                          <a:effectLst/>
                        </a:rPr>
                        <a:t>Correlation Coefficient for Extreme Daily Rate Averaged per Month Data</a:t>
                      </a:r>
                      <a:endParaRPr lang="en-US" sz="1100">
                        <a:solidFill>
                          <a:srgbClr val="000000"/>
                        </a:solidFill>
                        <a:effectLst/>
                        <a:latin typeface="Arial"/>
                      </a:endParaRPr>
                    </a:p>
                  </a:txBody>
                  <a:tcPr marL="68580" marR="68580" marT="0" marB="0"/>
                </a:tc>
              </a:tr>
              <a:tr h="247628">
                <a:tc>
                  <a:txBody>
                    <a:bodyPr/>
                    <a:lstStyle/>
                    <a:p>
                      <a:pPr marL="0" marR="0" algn="ctr">
                        <a:lnSpc>
                          <a:spcPct val="115000"/>
                        </a:lnSpc>
                        <a:spcBef>
                          <a:spcPts val="0"/>
                        </a:spcBef>
                        <a:spcAft>
                          <a:spcPts val="1000"/>
                        </a:spcAft>
                      </a:pPr>
                      <a:r>
                        <a:rPr lang="en-US" sz="1100">
                          <a:effectLst/>
                        </a:rPr>
                        <a:t>March 2015</a:t>
                      </a:r>
                      <a:endParaRPr lang="en-US" sz="1100">
                        <a:solidFill>
                          <a:srgbClr val="000000"/>
                        </a:solidFill>
                        <a:effectLst/>
                        <a:latin typeface="Arial"/>
                        <a:ea typeface="Arial"/>
                      </a:endParaRPr>
                    </a:p>
                  </a:txBody>
                  <a:tcPr marL="68580" marR="68580" marT="0" marB="0"/>
                </a:tc>
                <a:tc>
                  <a:txBody>
                    <a:bodyPr/>
                    <a:lstStyle/>
                    <a:p>
                      <a:pPr marL="0" marR="0" algn="ctr">
                        <a:lnSpc>
                          <a:spcPct val="115000"/>
                        </a:lnSpc>
                        <a:spcBef>
                          <a:spcPts val="0"/>
                        </a:spcBef>
                        <a:spcAft>
                          <a:spcPts val="1000"/>
                        </a:spcAft>
                      </a:pPr>
                      <a:r>
                        <a:rPr lang="en-US" sz="1100">
                          <a:effectLst/>
                        </a:rPr>
                        <a:t>0.575</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0.091</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0.202</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-0.117</a:t>
                      </a:r>
                      <a:endParaRPr lang="en-US" sz="1100">
                        <a:solidFill>
                          <a:srgbClr val="000000"/>
                        </a:solidFill>
                        <a:effectLst/>
                        <a:latin typeface="Arial"/>
                        <a:ea typeface="Arial"/>
                      </a:endParaRPr>
                    </a:p>
                  </a:txBody>
                  <a:tcPr marL="68580" marR="68580" marT="0" marB="0" anchor="ctr"/>
                </a:tc>
              </a:tr>
              <a:tr h="266677">
                <a:tc>
                  <a:txBody>
                    <a:bodyPr/>
                    <a:lstStyle/>
                    <a:p>
                      <a:pPr marL="0" marR="0" algn="ctr">
                        <a:lnSpc>
                          <a:spcPct val="115000"/>
                        </a:lnSpc>
                        <a:spcBef>
                          <a:spcPts val="0"/>
                        </a:spcBef>
                        <a:spcAft>
                          <a:spcPts val="1000"/>
                        </a:spcAft>
                      </a:pPr>
                      <a:r>
                        <a:rPr lang="en-US" sz="1100">
                          <a:effectLst/>
                        </a:rPr>
                        <a:t>April 2015</a:t>
                      </a:r>
                      <a:endParaRPr lang="en-US" sz="1100">
                        <a:solidFill>
                          <a:srgbClr val="000000"/>
                        </a:solidFill>
                        <a:effectLst/>
                        <a:latin typeface="Arial"/>
                        <a:ea typeface="Arial"/>
                      </a:endParaRPr>
                    </a:p>
                  </a:txBody>
                  <a:tcPr marL="68580" marR="68580" marT="0" marB="0"/>
                </a:tc>
                <a:tc>
                  <a:txBody>
                    <a:bodyPr/>
                    <a:lstStyle/>
                    <a:p>
                      <a:pPr marL="0" marR="0" algn="ctr">
                        <a:lnSpc>
                          <a:spcPct val="115000"/>
                        </a:lnSpc>
                        <a:spcBef>
                          <a:spcPts val="0"/>
                        </a:spcBef>
                        <a:spcAft>
                          <a:spcPts val="1000"/>
                        </a:spcAft>
                      </a:pPr>
                      <a:r>
                        <a:rPr lang="en-US" sz="1100">
                          <a:effectLst/>
                        </a:rPr>
                        <a:t>0.745</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0.607</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0.417</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dirty="0">
                          <a:effectLst/>
                        </a:rPr>
                        <a:t>0.547</a:t>
                      </a:r>
                      <a:endParaRPr lang="en-US" sz="1100" dirty="0">
                        <a:solidFill>
                          <a:srgbClr val="000000"/>
                        </a:solidFill>
                        <a:effectLst/>
                        <a:latin typeface="Arial"/>
                        <a:ea typeface="Arial"/>
                      </a:endParaRPr>
                    </a:p>
                  </a:txBody>
                  <a:tcPr marL="68580" marR="68580" marT="0" marB="0" anchor="ctr"/>
                </a:tc>
              </a:tr>
              <a:tr h="238105">
                <a:tc>
                  <a:txBody>
                    <a:bodyPr/>
                    <a:lstStyle/>
                    <a:p>
                      <a:pPr marL="0" marR="0" algn="ctr">
                        <a:lnSpc>
                          <a:spcPct val="115000"/>
                        </a:lnSpc>
                        <a:spcBef>
                          <a:spcPts val="0"/>
                        </a:spcBef>
                        <a:spcAft>
                          <a:spcPts val="1000"/>
                        </a:spcAft>
                      </a:pPr>
                      <a:r>
                        <a:rPr lang="en-US" sz="1100">
                          <a:effectLst/>
                        </a:rPr>
                        <a:t>May 2015</a:t>
                      </a:r>
                      <a:endParaRPr lang="en-US" sz="1100">
                        <a:solidFill>
                          <a:srgbClr val="000000"/>
                        </a:solidFill>
                        <a:effectLst/>
                        <a:latin typeface="Arial"/>
                        <a:ea typeface="Arial"/>
                      </a:endParaRPr>
                    </a:p>
                  </a:txBody>
                  <a:tcPr marL="68580" marR="68580" marT="0" marB="0"/>
                </a:tc>
                <a:tc>
                  <a:txBody>
                    <a:bodyPr/>
                    <a:lstStyle/>
                    <a:p>
                      <a:pPr marL="0" marR="0" algn="ctr">
                        <a:lnSpc>
                          <a:spcPct val="115000"/>
                        </a:lnSpc>
                        <a:spcBef>
                          <a:spcPts val="0"/>
                        </a:spcBef>
                        <a:spcAft>
                          <a:spcPts val="1000"/>
                        </a:spcAft>
                      </a:pPr>
                      <a:r>
                        <a:rPr lang="en-US" sz="1100" dirty="0">
                          <a:effectLst/>
                        </a:rPr>
                        <a:t>0.382</a:t>
                      </a:r>
                      <a:endParaRPr lang="en-US" sz="1100" dirty="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0.161</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0.223</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0.133</a:t>
                      </a:r>
                      <a:endParaRPr lang="en-US" sz="1100">
                        <a:solidFill>
                          <a:srgbClr val="000000"/>
                        </a:solidFill>
                        <a:effectLst/>
                        <a:latin typeface="Arial"/>
                        <a:ea typeface="Arial"/>
                      </a:endParaRPr>
                    </a:p>
                  </a:txBody>
                  <a:tcPr marL="68580" marR="68580" marT="0" marB="0" anchor="ctr"/>
                </a:tc>
              </a:tr>
              <a:tr h="266677">
                <a:tc>
                  <a:txBody>
                    <a:bodyPr/>
                    <a:lstStyle/>
                    <a:p>
                      <a:pPr marL="0" marR="0" algn="ctr">
                        <a:lnSpc>
                          <a:spcPct val="115000"/>
                        </a:lnSpc>
                        <a:spcBef>
                          <a:spcPts val="0"/>
                        </a:spcBef>
                        <a:spcAft>
                          <a:spcPts val="1000"/>
                        </a:spcAft>
                      </a:pPr>
                      <a:r>
                        <a:rPr lang="en-US" sz="1100" dirty="0">
                          <a:effectLst/>
                        </a:rPr>
                        <a:t>June 2015</a:t>
                      </a:r>
                      <a:endParaRPr lang="en-US" sz="1100" dirty="0">
                        <a:solidFill>
                          <a:srgbClr val="000000"/>
                        </a:solidFill>
                        <a:effectLst/>
                        <a:latin typeface="Arial"/>
                        <a:ea typeface="Arial"/>
                      </a:endParaRPr>
                    </a:p>
                  </a:txBody>
                  <a:tcPr marL="68580" marR="68580" marT="0" marB="0"/>
                </a:tc>
                <a:tc>
                  <a:txBody>
                    <a:bodyPr/>
                    <a:lstStyle/>
                    <a:p>
                      <a:pPr marL="0" marR="0" algn="ctr">
                        <a:lnSpc>
                          <a:spcPct val="115000"/>
                        </a:lnSpc>
                        <a:spcBef>
                          <a:spcPts val="0"/>
                        </a:spcBef>
                        <a:spcAft>
                          <a:spcPts val="1000"/>
                        </a:spcAft>
                      </a:pPr>
                      <a:r>
                        <a:rPr lang="en-US" sz="1100">
                          <a:effectLst/>
                        </a:rPr>
                        <a:t>-0.084</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-0.309</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-0.069</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-0.432</a:t>
                      </a:r>
                      <a:endParaRPr lang="en-US" sz="1100">
                        <a:solidFill>
                          <a:srgbClr val="000000"/>
                        </a:solidFill>
                        <a:effectLst/>
                        <a:latin typeface="Arial"/>
                        <a:ea typeface="Arial"/>
                      </a:endParaRPr>
                    </a:p>
                  </a:txBody>
                  <a:tcPr marL="68580" marR="68580" marT="0" marB="0" anchor="ctr"/>
                </a:tc>
              </a:tr>
              <a:tr h="266677">
                <a:tc>
                  <a:txBody>
                    <a:bodyPr/>
                    <a:lstStyle/>
                    <a:p>
                      <a:pPr marL="0" marR="0" algn="ctr">
                        <a:lnSpc>
                          <a:spcPct val="115000"/>
                        </a:lnSpc>
                        <a:spcBef>
                          <a:spcPts val="0"/>
                        </a:spcBef>
                        <a:spcAft>
                          <a:spcPts val="1000"/>
                        </a:spcAft>
                      </a:pPr>
                      <a:r>
                        <a:rPr lang="en-US" sz="1100">
                          <a:effectLst/>
                        </a:rPr>
                        <a:t>July 2015</a:t>
                      </a:r>
                      <a:endParaRPr lang="en-US" sz="1100">
                        <a:solidFill>
                          <a:srgbClr val="000000"/>
                        </a:solidFill>
                        <a:effectLst/>
                        <a:latin typeface="Arial"/>
                        <a:ea typeface="Arial"/>
                      </a:endParaRPr>
                    </a:p>
                  </a:txBody>
                  <a:tcPr marL="68580" marR="68580" marT="0" marB="0"/>
                </a:tc>
                <a:tc>
                  <a:txBody>
                    <a:bodyPr/>
                    <a:lstStyle/>
                    <a:p>
                      <a:pPr marL="0" marR="0" algn="ctr">
                        <a:lnSpc>
                          <a:spcPct val="115000"/>
                        </a:lnSpc>
                        <a:spcBef>
                          <a:spcPts val="0"/>
                        </a:spcBef>
                        <a:spcAft>
                          <a:spcPts val="1000"/>
                        </a:spcAft>
                      </a:pPr>
                      <a:r>
                        <a:rPr lang="en-US" sz="1100">
                          <a:effectLst/>
                        </a:rPr>
                        <a:t>-0.015</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-0.538</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0.576</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dirty="0">
                          <a:effectLst/>
                        </a:rPr>
                        <a:t>-0.564</a:t>
                      </a:r>
                      <a:endParaRPr lang="en-US" sz="1100" dirty="0">
                        <a:solidFill>
                          <a:srgbClr val="000000"/>
                        </a:solidFill>
                        <a:effectLst/>
                        <a:latin typeface="Arial"/>
                        <a:ea typeface="Arial"/>
                      </a:endParaRPr>
                    </a:p>
                  </a:txBody>
                  <a:tcPr marL="68580" marR="68580" marT="0" marB="0" anchor="ctr"/>
                </a:tc>
              </a:tr>
              <a:tr h="266677">
                <a:tc>
                  <a:txBody>
                    <a:bodyPr/>
                    <a:lstStyle/>
                    <a:p>
                      <a:pPr marL="0" marR="0" algn="ctr">
                        <a:lnSpc>
                          <a:spcPct val="115000"/>
                        </a:lnSpc>
                        <a:spcBef>
                          <a:spcPts val="0"/>
                        </a:spcBef>
                        <a:spcAft>
                          <a:spcPts val="1000"/>
                        </a:spcAft>
                      </a:pPr>
                      <a:r>
                        <a:rPr lang="en-US" sz="1100">
                          <a:effectLst/>
                        </a:rPr>
                        <a:t>August 2015</a:t>
                      </a:r>
                      <a:endParaRPr lang="en-US" sz="1100">
                        <a:solidFill>
                          <a:srgbClr val="000000"/>
                        </a:solidFill>
                        <a:effectLst/>
                        <a:latin typeface="Arial"/>
                        <a:ea typeface="Arial"/>
                      </a:endParaRPr>
                    </a:p>
                  </a:txBody>
                  <a:tcPr marL="68580" marR="68580" marT="0" marB="0"/>
                </a:tc>
                <a:tc>
                  <a:txBody>
                    <a:bodyPr/>
                    <a:lstStyle/>
                    <a:p>
                      <a:pPr marL="0" marR="0" algn="ctr">
                        <a:lnSpc>
                          <a:spcPct val="115000"/>
                        </a:lnSpc>
                        <a:spcBef>
                          <a:spcPts val="0"/>
                        </a:spcBef>
                        <a:spcAft>
                          <a:spcPts val="1000"/>
                        </a:spcAft>
                      </a:pPr>
                      <a:r>
                        <a:rPr lang="en-US" sz="1100">
                          <a:effectLst/>
                        </a:rPr>
                        <a:t>0.123</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dirty="0">
                          <a:effectLst/>
                        </a:rPr>
                        <a:t>-0.417</a:t>
                      </a:r>
                      <a:endParaRPr lang="en-US" sz="1100" dirty="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-0.285</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-0.389</a:t>
                      </a:r>
                      <a:endParaRPr lang="en-US" sz="1100">
                        <a:solidFill>
                          <a:srgbClr val="000000"/>
                        </a:solidFill>
                        <a:effectLst/>
                        <a:latin typeface="Arial"/>
                        <a:ea typeface="Arial"/>
                      </a:endParaRPr>
                    </a:p>
                  </a:txBody>
                  <a:tcPr marL="68580" marR="68580" marT="0" marB="0" anchor="ctr"/>
                </a:tc>
              </a:tr>
              <a:tr h="285725">
                <a:tc>
                  <a:txBody>
                    <a:bodyPr/>
                    <a:lstStyle/>
                    <a:p>
                      <a:pPr marL="0" marR="0" algn="ctr">
                        <a:lnSpc>
                          <a:spcPct val="115000"/>
                        </a:lnSpc>
                        <a:spcBef>
                          <a:spcPts val="0"/>
                        </a:spcBef>
                        <a:spcAft>
                          <a:spcPts val="1000"/>
                        </a:spcAft>
                      </a:pPr>
                      <a:r>
                        <a:rPr lang="en-US" sz="1100">
                          <a:effectLst/>
                        </a:rPr>
                        <a:t>September 2015</a:t>
                      </a:r>
                      <a:endParaRPr lang="en-US" sz="1100">
                        <a:solidFill>
                          <a:srgbClr val="000000"/>
                        </a:solidFill>
                        <a:effectLst/>
                        <a:latin typeface="Arial"/>
                        <a:ea typeface="Arial"/>
                      </a:endParaRPr>
                    </a:p>
                  </a:txBody>
                  <a:tcPr marL="68580" marR="68580" marT="0" marB="0"/>
                </a:tc>
                <a:tc>
                  <a:txBody>
                    <a:bodyPr/>
                    <a:lstStyle/>
                    <a:p>
                      <a:pPr marL="0" marR="0" algn="ctr">
                        <a:lnSpc>
                          <a:spcPct val="115000"/>
                        </a:lnSpc>
                        <a:spcBef>
                          <a:spcPts val="0"/>
                        </a:spcBef>
                        <a:spcAft>
                          <a:spcPts val="1000"/>
                        </a:spcAft>
                      </a:pPr>
                      <a:r>
                        <a:rPr lang="en-US" sz="1100">
                          <a:effectLst/>
                        </a:rPr>
                        <a:t>0.009</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dirty="0">
                          <a:effectLst/>
                        </a:rPr>
                        <a:t>-0.308</a:t>
                      </a:r>
                      <a:endParaRPr lang="en-US" sz="1100" dirty="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0.454</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-0.164</a:t>
                      </a:r>
                      <a:endParaRPr lang="en-US" sz="1100">
                        <a:solidFill>
                          <a:srgbClr val="000000"/>
                        </a:solidFill>
                        <a:effectLst/>
                        <a:latin typeface="Arial"/>
                        <a:ea typeface="Arial"/>
                      </a:endParaRPr>
                    </a:p>
                  </a:txBody>
                  <a:tcPr marL="68580" marR="68580" marT="0" marB="0" anchor="ctr"/>
                </a:tc>
              </a:tr>
              <a:tr h="238421">
                <a:tc>
                  <a:txBody>
                    <a:bodyPr/>
                    <a:lstStyle/>
                    <a:p>
                      <a:pPr marL="0" marR="0" algn="ctr">
                        <a:lnSpc>
                          <a:spcPct val="115000"/>
                        </a:lnSpc>
                        <a:spcBef>
                          <a:spcPts val="0"/>
                        </a:spcBef>
                        <a:spcAft>
                          <a:spcPts val="1000"/>
                        </a:spcAft>
                      </a:pPr>
                      <a:r>
                        <a:rPr lang="en-US" sz="1100">
                          <a:effectLst/>
                        </a:rPr>
                        <a:t>October 2015</a:t>
                      </a:r>
                      <a:endParaRPr lang="en-US" sz="1100">
                        <a:solidFill>
                          <a:srgbClr val="000000"/>
                        </a:solidFill>
                        <a:effectLst/>
                        <a:latin typeface="Arial"/>
                        <a:ea typeface="Arial"/>
                      </a:endParaRPr>
                    </a:p>
                  </a:txBody>
                  <a:tcPr marL="68580" marR="68580" marT="0" marB="0"/>
                </a:tc>
                <a:tc>
                  <a:txBody>
                    <a:bodyPr/>
                    <a:lstStyle/>
                    <a:p>
                      <a:pPr marL="0" marR="0" algn="ctr">
                        <a:lnSpc>
                          <a:spcPct val="115000"/>
                        </a:lnSpc>
                        <a:spcBef>
                          <a:spcPts val="0"/>
                        </a:spcBef>
                        <a:spcAft>
                          <a:spcPts val="1000"/>
                        </a:spcAft>
                      </a:pPr>
                      <a:r>
                        <a:rPr lang="en-US" sz="1100">
                          <a:effectLst/>
                        </a:rPr>
                        <a:t>0.429</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0.412</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0.418</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0.445</a:t>
                      </a:r>
                      <a:endParaRPr lang="en-US" sz="1100">
                        <a:solidFill>
                          <a:srgbClr val="000000"/>
                        </a:solidFill>
                        <a:effectLst/>
                        <a:latin typeface="Arial"/>
                        <a:ea typeface="Arial"/>
                      </a:endParaRPr>
                    </a:p>
                  </a:txBody>
                  <a:tcPr marL="68580" marR="68580" marT="0" marB="0" anchor="ctr"/>
                </a:tc>
              </a:tr>
              <a:tr h="257153">
                <a:tc>
                  <a:txBody>
                    <a:bodyPr/>
                    <a:lstStyle/>
                    <a:p>
                      <a:pPr marL="0" marR="0" algn="ctr">
                        <a:lnSpc>
                          <a:spcPct val="115000"/>
                        </a:lnSpc>
                        <a:spcBef>
                          <a:spcPts val="0"/>
                        </a:spcBef>
                        <a:spcAft>
                          <a:spcPts val="1000"/>
                        </a:spcAft>
                      </a:pPr>
                      <a:r>
                        <a:rPr lang="en-US" sz="1100">
                          <a:effectLst/>
                        </a:rPr>
                        <a:t>November 2015</a:t>
                      </a:r>
                      <a:endParaRPr lang="en-US" sz="1100">
                        <a:solidFill>
                          <a:srgbClr val="000000"/>
                        </a:solidFill>
                        <a:effectLst/>
                        <a:latin typeface="Arial"/>
                        <a:ea typeface="Arial"/>
                      </a:endParaRPr>
                    </a:p>
                  </a:txBody>
                  <a:tcPr marL="68580" marR="68580" marT="0" marB="0"/>
                </a:tc>
                <a:tc>
                  <a:txBody>
                    <a:bodyPr/>
                    <a:lstStyle/>
                    <a:p>
                      <a:pPr marL="0" marR="0" algn="ctr">
                        <a:lnSpc>
                          <a:spcPct val="115000"/>
                        </a:lnSpc>
                        <a:spcBef>
                          <a:spcPts val="0"/>
                        </a:spcBef>
                        <a:spcAft>
                          <a:spcPts val="1000"/>
                        </a:spcAft>
                      </a:pPr>
                      <a:r>
                        <a:rPr lang="en-US" sz="1100">
                          <a:effectLst/>
                        </a:rPr>
                        <a:t>-0.117</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0.184</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-0.368</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0.043</a:t>
                      </a:r>
                      <a:endParaRPr lang="en-US" sz="1100">
                        <a:solidFill>
                          <a:srgbClr val="000000"/>
                        </a:solidFill>
                        <a:effectLst/>
                        <a:latin typeface="Arial"/>
                        <a:ea typeface="Arial"/>
                      </a:endParaRPr>
                    </a:p>
                  </a:txBody>
                  <a:tcPr marL="68580" marR="68580" marT="0" marB="0" anchor="ctr"/>
                </a:tc>
              </a:tr>
              <a:tr h="267043">
                <a:tc>
                  <a:txBody>
                    <a:bodyPr/>
                    <a:lstStyle/>
                    <a:p>
                      <a:pPr marL="0" marR="0" algn="ctr">
                        <a:lnSpc>
                          <a:spcPct val="115000"/>
                        </a:lnSpc>
                        <a:spcBef>
                          <a:spcPts val="0"/>
                        </a:spcBef>
                        <a:spcAft>
                          <a:spcPts val="1000"/>
                        </a:spcAft>
                      </a:pPr>
                      <a:r>
                        <a:rPr lang="en-US" sz="1100">
                          <a:effectLst/>
                        </a:rPr>
                        <a:t>December 2015</a:t>
                      </a:r>
                      <a:endParaRPr lang="en-US" sz="1100">
                        <a:solidFill>
                          <a:srgbClr val="000000"/>
                        </a:solidFill>
                        <a:effectLst/>
                        <a:latin typeface="Arial"/>
                        <a:ea typeface="Arial"/>
                      </a:endParaRPr>
                    </a:p>
                  </a:txBody>
                  <a:tcPr marL="68580" marR="68580" marT="0" marB="0"/>
                </a:tc>
                <a:tc>
                  <a:txBody>
                    <a:bodyPr/>
                    <a:lstStyle/>
                    <a:p>
                      <a:pPr marL="0" marR="0" algn="ctr">
                        <a:lnSpc>
                          <a:spcPct val="115000"/>
                        </a:lnSpc>
                        <a:spcBef>
                          <a:spcPts val="0"/>
                        </a:spcBef>
                        <a:spcAft>
                          <a:spcPts val="1000"/>
                        </a:spcAft>
                      </a:pPr>
                      <a:r>
                        <a:rPr lang="en-US" sz="1100">
                          <a:effectLst/>
                        </a:rPr>
                        <a:t>0.081</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dirty="0">
                          <a:effectLst/>
                        </a:rPr>
                        <a:t>-0.048</a:t>
                      </a:r>
                      <a:endParaRPr lang="en-US" sz="1100" dirty="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0.510</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0.383</a:t>
                      </a:r>
                      <a:endParaRPr lang="en-US" sz="1100">
                        <a:solidFill>
                          <a:srgbClr val="000000"/>
                        </a:solidFill>
                        <a:effectLst/>
                        <a:latin typeface="Arial"/>
                        <a:ea typeface="Arial"/>
                      </a:endParaRPr>
                    </a:p>
                  </a:txBody>
                  <a:tcPr marL="68580" marR="68580" marT="0" marB="0" anchor="ctr"/>
                </a:tc>
              </a:tr>
              <a:tr h="238493">
                <a:tc>
                  <a:txBody>
                    <a:bodyPr/>
                    <a:lstStyle/>
                    <a:p>
                      <a:pPr marL="0" marR="0" algn="ctr">
                        <a:lnSpc>
                          <a:spcPct val="115000"/>
                        </a:lnSpc>
                        <a:spcBef>
                          <a:spcPts val="0"/>
                        </a:spcBef>
                        <a:spcAft>
                          <a:spcPts val="1000"/>
                        </a:spcAft>
                      </a:pPr>
                      <a:r>
                        <a:rPr lang="en-US" sz="1100">
                          <a:effectLst/>
                        </a:rPr>
                        <a:t>January 2016</a:t>
                      </a:r>
                      <a:endParaRPr lang="en-US" sz="1100">
                        <a:solidFill>
                          <a:srgbClr val="000000"/>
                        </a:solidFill>
                        <a:effectLst/>
                        <a:latin typeface="Arial"/>
                        <a:ea typeface="Arial"/>
                      </a:endParaRPr>
                    </a:p>
                  </a:txBody>
                  <a:tcPr marL="68580" marR="68580" marT="0" marB="0"/>
                </a:tc>
                <a:tc>
                  <a:txBody>
                    <a:bodyPr/>
                    <a:lstStyle/>
                    <a:p>
                      <a:pPr marL="0" marR="0" algn="ctr">
                        <a:lnSpc>
                          <a:spcPct val="115000"/>
                        </a:lnSpc>
                        <a:spcBef>
                          <a:spcPts val="0"/>
                        </a:spcBef>
                        <a:spcAft>
                          <a:spcPts val="1000"/>
                        </a:spcAft>
                      </a:pPr>
                      <a:r>
                        <a:rPr lang="en-US" sz="1100">
                          <a:effectLst/>
                        </a:rPr>
                        <a:t>0.433</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0.007</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0.314</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0.054</a:t>
                      </a:r>
                      <a:endParaRPr lang="en-US" sz="1100">
                        <a:solidFill>
                          <a:srgbClr val="000000"/>
                        </a:solidFill>
                        <a:effectLst/>
                        <a:latin typeface="Arial"/>
                        <a:ea typeface="Arial"/>
                      </a:endParaRPr>
                    </a:p>
                  </a:txBody>
                  <a:tcPr marL="68580" marR="68580" marT="0" marB="0" anchor="ctr"/>
                </a:tc>
              </a:tr>
              <a:tr h="195445">
                <a:tc>
                  <a:txBody>
                    <a:bodyPr/>
                    <a:lstStyle/>
                    <a:p>
                      <a:pPr marL="0" marR="0" algn="ctr">
                        <a:lnSpc>
                          <a:spcPct val="115000"/>
                        </a:lnSpc>
                        <a:spcBef>
                          <a:spcPts val="0"/>
                        </a:spcBef>
                        <a:spcAft>
                          <a:spcPts val="1000"/>
                        </a:spcAft>
                      </a:pPr>
                      <a:r>
                        <a:rPr lang="en-US" sz="1100">
                          <a:effectLst/>
                        </a:rPr>
                        <a:t>Average</a:t>
                      </a:r>
                      <a:endParaRPr lang="en-US" sz="1100">
                        <a:solidFill>
                          <a:srgbClr val="000000"/>
                        </a:solidFill>
                        <a:effectLst/>
                        <a:latin typeface="Arial"/>
                        <a:ea typeface="Arial"/>
                      </a:endParaRPr>
                    </a:p>
                  </a:txBody>
                  <a:tcPr marL="68580" marR="68580" marT="0" marB="0"/>
                </a:tc>
                <a:tc>
                  <a:txBody>
                    <a:bodyPr/>
                    <a:lstStyle/>
                    <a:p>
                      <a:pPr marL="0" marR="0" algn="ctr">
                        <a:lnSpc>
                          <a:spcPct val="115000"/>
                        </a:lnSpc>
                        <a:spcBef>
                          <a:spcPts val="0"/>
                        </a:spcBef>
                        <a:spcAft>
                          <a:spcPts val="1000"/>
                        </a:spcAft>
                      </a:pPr>
                      <a:r>
                        <a:rPr lang="en-US" sz="1100">
                          <a:effectLst/>
                        </a:rPr>
                        <a:t>0.199</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dirty="0">
                          <a:effectLst/>
                        </a:rPr>
                        <a:t>-0.025</a:t>
                      </a:r>
                      <a:endParaRPr lang="en-US" sz="1100" dirty="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0.219</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dirty="0">
                          <a:effectLst/>
                        </a:rPr>
                        <a:t>0.006</a:t>
                      </a:r>
                      <a:endParaRPr lang="en-US" sz="1100" dirty="0">
                        <a:solidFill>
                          <a:srgbClr val="000000"/>
                        </a:solidFill>
                        <a:effectLst/>
                        <a:latin typeface="Arial"/>
                        <a:ea typeface="Arial"/>
                      </a:endParaRPr>
                    </a:p>
                  </a:txBody>
                  <a:tcPr marL="68580" marR="68580" marT="0" marB="0" anchor="ctr"/>
                </a:tc>
              </a:tr>
            </a:tbl>
          </a:graphicData>
        </a:graphic>
      </p:graphicFrame>
      <p:sp>
        <p:nvSpPr>
          <p:cNvPr id="6" name="Rectangle 1"/>
          <p:cNvSpPr>
            <a:spLocks noChangeArrowheads="1"/>
          </p:cNvSpPr>
          <p:nvPr/>
        </p:nvSpPr>
        <p:spPr bwMode="auto">
          <a:xfrm>
            <a:off x="2861775" y="1428833"/>
            <a:ext cx="613507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ea typeface="Garamond" pitchFamily="18" charset="0"/>
                <a:cs typeface="Garamond" pitchFamily="18" charset="0"/>
              </a:rPr>
              <a:t>Correlation Assessment for GPM IMERG and CHIRPS 2.0</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454572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162949" y="1832493"/>
            <a:ext cx="6202225" cy="4758311"/>
          </a:xfrm>
          <a:prstGeom prst="rect">
            <a:avLst/>
          </a:prstGeom>
        </p:spPr>
        <p:txBody>
          <a:bodyPr>
            <a:noAutofit/>
          </a:bodyPr>
          <a:lstStyle/>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Eastern Africa – </a:t>
            </a:r>
            <a:r>
              <a:rPr lang="en-US" sz="2000" b="1" dirty="0" smtClean="0">
                <a:solidFill>
                  <a:schemeClr val="bg2">
                    <a:lumMod val="50000"/>
                  </a:schemeClr>
                </a:solidFill>
              </a:rPr>
              <a:t>Malawi</a:t>
            </a:r>
          </a:p>
          <a:p>
            <a:pPr marL="0" indent="0">
              <a:spcBef>
                <a:spcPts val="200"/>
              </a:spcBef>
              <a:buClr>
                <a:srgbClr val="586991"/>
              </a:buClr>
              <a:buNone/>
            </a:pPr>
            <a:endParaRPr lang="en-US" sz="1600" dirty="0">
              <a:solidFill>
                <a:schemeClr val="bg2">
                  <a:lumMod val="50000"/>
                </a:schemeClr>
              </a:solidFill>
            </a:endParaRPr>
          </a:p>
          <a:p>
            <a:pPr marL="800100" lvl="1"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Land </a:t>
            </a:r>
            <a:r>
              <a:rPr lang="en-US" sz="2000" dirty="0">
                <a:solidFill>
                  <a:schemeClr val="bg2">
                    <a:lumMod val="50000"/>
                  </a:schemeClr>
                </a:solidFill>
              </a:rPr>
              <a:t>area: </a:t>
            </a:r>
            <a:r>
              <a:rPr lang="en-US" sz="2000" b="1" dirty="0">
                <a:solidFill>
                  <a:schemeClr val="bg2">
                    <a:lumMod val="50000"/>
                  </a:schemeClr>
                </a:solidFill>
              </a:rPr>
              <a:t>94,080 </a:t>
            </a:r>
            <a:r>
              <a:rPr lang="en-US" sz="2000" b="1" dirty="0" smtClean="0">
                <a:solidFill>
                  <a:schemeClr val="bg2">
                    <a:lumMod val="50000"/>
                  </a:schemeClr>
                </a:solidFill>
              </a:rPr>
              <a:t>km²</a:t>
            </a:r>
          </a:p>
          <a:p>
            <a:pPr marL="457200" lvl="1" indent="0">
              <a:spcBef>
                <a:spcPts val="200"/>
              </a:spcBef>
              <a:buClr>
                <a:srgbClr val="586991"/>
              </a:buClr>
              <a:buNone/>
            </a:pPr>
            <a:endParaRPr lang="en-US" sz="2000" dirty="0">
              <a:solidFill>
                <a:schemeClr val="bg2">
                  <a:lumMod val="50000"/>
                </a:schemeClr>
              </a:solidFill>
            </a:endParaRPr>
          </a:p>
          <a:p>
            <a:pPr marL="800100" lvl="1" indent="-342900">
              <a:spcBef>
                <a:spcPts val="200"/>
              </a:spcBef>
              <a:buClr>
                <a:srgbClr val="586991"/>
              </a:buClr>
              <a:buFont typeface="Webdings" panose="05030102010509060703" pitchFamily="18" charset="2"/>
              <a:buChar char="4"/>
            </a:pPr>
            <a:r>
              <a:rPr lang="en-US" sz="2000" b="1" dirty="0" smtClean="0">
                <a:solidFill>
                  <a:schemeClr val="bg2">
                    <a:lumMod val="50000"/>
                  </a:schemeClr>
                </a:solidFill>
              </a:rPr>
              <a:t>Mountainous</a:t>
            </a:r>
            <a:r>
              <a:rPr lang="en-US" sz="2000" dirty="0" smtClean="0">
                <a:solidFill>
                  <a:schemeClr val="bg2">
                    <a:lumMod val="50000"/>
                  </a:schemeClr>
                </a:solidFill>
              </a:rPr>
              <a:t> Northwestern, Central Western, and Southeastern regions</a:t>
            </a:r>
          </a:p>
          <a:p>
            <a:pPr marL="457200" lvl="1" indent="0">
              <a:spcBef>
                <a:spcPts val="200"/>
              </a:spcBef>
              <a:buClr>
                <a:srgbClr val="586991"/>
              </a:buClr>
              <a:buNone/>
            </a:pPr>
            <a:endParaRPr lang="en-US" sz="2000" dirty="0">
              <a:solidFill>
                <a:schemeClr val="bg2">
                  <a:lumMod val="50000"/>
                </a:schemeClr>
              </a:solidFill>
            </a:endParaRPr>
          </a:p>
          <a:p>
            <a:pPr marL="800100" lvl="1"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Central Western and Southeastern regions </a:t>
            </a:r>
            <a:r>
              <a:rPr lang="en-US" sz="2000" b="1" dirty="0" smtClean="0">
                <a:solidFill>
                  <a:schemeClr val="bg2">
                    <a:lumMod val="50000"/>
                  </a:schemeClr>
                </a:solidFill>
              </a:rPr>
              <a:t>most densely populated</a:t>
            </a:r>
          </a:p>
          <a:p>
            <a:pPr marL="800100" lvl="1" indent="-342900">
              <a:spcBef>
                <a:spcPts val="200"/>
              </a:spcBef>
              <a:buClr>
                <a:srgbClr val="586991"/>
              </a:buClr>
              <a:buFont typeface="Webdings" panose="05030102010509060703" pitchFamily="18" charset="2"/>
              <a:buChar char="4"/>
            </a:pPr>
            <a:endParaRPr lang="en-US" sz="2000" b="1" dirty="0" smtClean="0">
              <a:solidFill>
                <a:schemeClr val="bg2">
                  <a:lumMod val="50000"/>
                </a:schemeClr>
              </a:solidFill>
            </a:endParaRPr>
          </a:p>
          <a:p>
            <a:pPr marL="800100" lvl="1" indent="-342900">
              <a:spcBef>
                <a:spcPts val="200"/>
              </a:spcBef>
              <a:buClr>
                <a:srgbClr val="586991"/>
              </a:buClr>
              <a:buFont typeface="Webdings" panose="05030102010509060703" pitchFamily="18" charset="2"/>
              <a:buChar char="4"/>
            </a:pPr>
            <a:r>
              <a:rPr lang="en-US" sz="2000" b="1" dirty="0">
                <a:solidFill>
                  <a:schemeClr val="bg2">
                    <a:lumMod val="50000"/>
                  </a:schemeClr>
                </a:solidFill>
              </a:rPr>
              <a:t>Rainy season </a:t>
            </a:r>
            <a:r>
              <a:rPr lang="en-US" sz="2000" dirty="0">
                <a:solidFill>
                  <a:schemeClr val="bg2">
                    <a:lumMod val="50000"/>
                  </a:schemeClr>
                </a:solidFill>
              </a:rPr>
              <a:t>from Nov. to Apr., </a:t>
            </a:r>
            <a:r>
              <a:rPr lang="en-US" sz="2000" b="1" dirty="0">
                <a:solidFill>
                  <a:schemeClr val="bg2">
                    <a:lumMod val="50000"/>
                  </a:schemeClr>
                </a:solidFill>
              </a:rPr>
              <a:t>dry season </a:t>
            </a:r>
            <a:r>
              <a:rPr lang="en-US" sz="2000" dirty="0">
                <a:solidFill>
                  <a:schemeClr val="bg2">
                    <a:lumMod val="50000"/>
                  </a:schemeClr>
                </a:solidFill>
              </a:rPr>
              <a:t>from May to Oct.</a:t>
            </a:r>
          </a:p>
          <a:p>
            <a:pPr marL="457200" lvl="1" indent="0">
              <a:spcBef>
                <a:spcPts val="200"/>
              </a:spcBef>
              <a:buClr>
                <a:srgbClr val="586991"/>
              </a:buClr>
              <a:buNone/>
            </a:pPr>
            <a:endParaRPr lang="en-US" sz="1600" dirty="0" smtClean="0">
              <a:solidFill>
                <a:schemeClr val="bg2">
                  <a:lumMod val="50000"/>
                </a:schemeClr>
              </a:solidFill>
            </a:endParaRPr>
          </a:p>
          <a:p>
            <a:pPr marL="457200" lvl="1" indent="0">
              <a:spcBef>
                <a:spcPts val="200"/>
              </a:spcBef>
              <a:buClr>
                <a:srgbClr val="586991"/>
              </a:buClr>
              <a:buNone/>
            </a:pPr>
            <a:endParaRPr lang="en-US" sz="16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Study Period: Jan </a:t>
            </a:r>
            <a:r>
              <a:rPr lang="en-US" sz="2000" b="1" dirty="0" smtClean="0">
                <a:solidFill>
                  <a:schemeClr val="bg2">
                    <a:lumMod val="50000"/>
                  </a:schemeClr>
                </a:solidFill>
              </a:rPr>
              <a:t>2000</a:t>
            </a:r>
            <a:r>
              <a:rPr lang="en-US" sz="2000" dirty="0" smtClean="0">
                <a:solidFill>
                  <a:schemeClr val="bg2">
                    <a:lumMod val="50000"/>
                  </a:schemeClr>
                </a:solidFill>
              </a:rPr>
              <a:t> – Apr </a:t>
            </a:r>
            <a:r>
              <a:rPr lang="en-US" sz="2000" b="1" dirty="0" smtClean="0">
                <a:solidFill>
                  <a:schemeClr val="bg2">
                    <a:lumMod val="50000"/>
                  </a:schemeClr>
                </a:solidFill>
              </a:rPr>
              <a:t>2016 </a:t>
            </a: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smtClean="0">
                <a:solidFill>
                  <a:schemeClr val="bg1"/>
                </a:solidFill>
                <a:latin typeface="Century Gothic" panose="020B0502020202020204" pitchFamily="34" charset="0"/>
              </a:rPr>
              <a:t>Study Area and Period</a:t>
            </a:r>
            <a:endParaRPr lang="en-US" sz="4000" dirty="0">
              <a:solidFill>
                <a:schemeClr val="bg1"/>
              </a:solidFill>
              <a:latin typeface="Century Gothic" panose="020B0502020202020204" pitchFamily="34" charset="0"/>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13912" y="1478839"/>
            <a:ext cx="1950785" cy="13005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226107" y="2831238"/>
            <a:ext cx="1638590" cy="253916"/>
          </a:xfrm>
          <a:prstGeom prst="rect">
            <a:avLst/>
          </a:prstGeom>
          <a:noFill/>
        </p:spPr>
        <p:txBody>
          <a:bodyPr wrap="square" rtlCol="0">
            <a:spAutoFit/>
          </a:bodyPr>
          <a:lstStyle/>
          <a:p>
            <a:pPr algn="r"/>
            <a:r>
              <a:rPr lang="en-US" sz="1050" dirty="0" smtClean="0">
                <a:solidFill>
                  <a:schemeClr val="bg2">
                    <a:lumMod val="50000"/>
                  </a:schemeClr>
                </a:solidFill>
              </a:rPr>
              <a:t>Image Source: Sarang</a:t>
            </a:r>
            <a:endParaRPr lang="en-US" sz="1050" dirty="0">
              <a:solidFill>
                <a:schemeClr val="bg2">
                  <a:lumMod val="50000"/>
                </a:schemeClr>
              </a:solidFill>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2464" y="1425437"/>
            <a:ext cx="3991235" cy="51653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6" name="Rectangle 5"/>
          <p:cNvSpPr/>
          <p:nvPr/>
        </p:nvSpPr>
        <p:spPr>
          <a:xfrm>
            <a:off x="10778609" y="1436876"/>
            <a:ext cx="1265090" cy="646331"/>
          </a:xfrm>
          <a:prstGeom prst="rect">
            <a:avLst/>
          </a:prstGeom>
        </p:spPr>
        <p:txBody>
          <a:bodyPr wrap="none">
            <a:spAutoFit/>
          </a:bodyPr>
          <a:lstStyle/>
          <a:p>
            <a:pPr algn="ctr"/>
            <a:r>
              <a:rPr lang="en-US" b="1" dirty="0" smtClean="0">
                <a:solidFill>
                  <a:schemeClr val="bg2">
                    <a:lumMod val="50000"/>
                  </a:schemeClr>
                </a:solidFill>
              </a:rPr>
              <a:t>Malawi</a:t>
            </a:r>
          </a:p>
          <a:p>
            <a:pPr algn="ctr"/>
            <a:r>
              <a:rPr lang="en-US" b="1" dirty="0" smtClean="0">
                <a:solidFill>
                  <a:schemeClr val="bg2">
                    <a:lumMod val="50000"/>
                  </a:schemeClr>
                </a:solidFill>
              </a:rPr>
              <a:t> Elevation</a:t>
            </a:r>
            <a:endParaRPr lang="en-US" sz="1600" b="1" dirty="0">
              <a:solidFill>
                <a:schemeClr val="bg2">
                  <a:lumMod val="50000"/>
                </a:schemeClr>
              </a:solidFill>
            </a:endParaRPr>
          </a:p>
        </p:txBody>
      </p:sp>
      <p:sp>
        <p:nvSpPr>
          <p:cNvPr id="9" name="Rectangle 8"/>
          <p:cNvSpPr/>
          <p:nvPr/>
        </p:nvSpPr>
        <p:spPr>
          <a:xfrm>
            <a:off x="8157240" y="3394093"/>
            <a:ext cx="1205836" cy="276999"/>
          </a:xfrm>
          <a:prstGeom prst="rect">
            <a:avLst/>
          </a:prstGeom>
        </p:spPr>
        <p:txBody>
          <a:bodyPr wrap="square">
            <a:spAutoFit/>
          </a:bodyPr>
          <a:lstStyle/>
          <a:p>
            <a:r>
              <a:rPr lang="en-US" sz="1200" b="1" dirty="0"/>
              <a:t>Elevation (m)</a:t>
            </a:r>
          </a:p>
        </p:txBody>
      </p:sp>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5795" y="3719897"/>
            <a:ext cx="347520" cy="106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8553315" y="3719897"/>
            <a:ext cx="500458" cy="215444"/>
          </a:xfrm>
          <a:prstGeom prst="rect">
            <a:avLst/>
          </a:prstGeom>
          <a:noFill/>
        </p:spPr>
        <p:txBody>
          <a:bodyPr wrap="none" rtlCol="0">
            <a:spAutoFit/>
          </a:bodyPr>
          <a:lstStyle/>
          <a:p>
            <a:r>
              <a:rPr lang="en-US" sz="800" dirty="0" smtClean="0"/>
              <a:t>0 - 500</a:t>
            </a:r>
            <a:endParaRPr lang="en-US" sz="800" dirty="0"/>
          </a:p>
        </p:txBody>
      </p:sp>
      <p:sp>
        <p:nvSpPr>
          <p:cNvPr id="20" name="TextBox 19"/>
          <p:cNvSpPr txBox="1"/>
          <p:nvPr/>
        </p:nvSpPr>
        <p:spPr>
          <a:xfrm>
            <a:off x="8549044" y="3919759"/>
            <a:ext cx="715260" cy="215444"/>
          </a:xfrm>
          <a:prstGeom prst="rect">
            <a:avLst/>
          </a:prstGeom>
          <a:noFill/>
        </p:spPr>
        <p:txBody>
          <a:bodyPr wrap="none" rtlCol="0">
            <a:spAutoFit/>
          </a:bodyPr>
          <a:lstStyle/>
          <a:p>
            <a:r>
              <a:rPr lang="en-US" sz="800" dirty="0" smtClean="0"/>
              <a:t>501 – 1,000</a:t>
            </a:r>
            <a:endParaRPr lang="en-US" sz="800" dirty="0"/>
          </a:p>
        </p:txBody>
      </p:sp>
      <p:sp>
        <p:nvSpPr>
          <p:cNvPr id="21" name="TextBox 20"/>
          <p:cNvSpPr txBox="1"/>
          <p:nvPr/>
        </p:nvSpPr>
        <p:spPr>
          <a:xfrm>
            <a:off x="8523235" y="4135203"/>
            <a:ext cx="800219" cy="215444"/>
          </a:xfrm>
          <a:prstGeom prst="rect">
            <a:avLst/>
          </a:prstGeom>
          <a:noFill/>
        </p:spPr>
        <p:txBody>
          <a:bodyPr wrap="none" rtlCol="0">
            <a:spAutoFit/>
          </a:bodyPr>
          <a:lstStyle/>
          <a:p>
            <a:r>
              <a:rPr lang="en-US" sz="800" dirty="0" smtClean="0"/>
              <a:t>1,001 – 1,500</a:t>
            </a:r>
            <a:endParaRPr lang="en-US" sz="800" dirty="0"/>
          </a:p>
        </p:txBody>
      </p:sp>
      <p:sp>
        <p:nvSpPr>
          <p:cNvPr id="22" name="TextBox 21"/>
          <p:cNvSpPr txBox="1"/>
          <p:nvPr/>
        </p:nvSpPr>
        <p:spPr>
          <a:xfrm>
            <a:off x="8536955" y="4354374"/>
            <a:ext cx="800219" cy="215444"/>
          </a:xfrm>
          <a:prstGeom prst="rect">
            <a:avLst/>
          </a:prstGeom>
          <a:noFill/>
        </p:spPr>
        <p:txBody>
          <a:bodyPr wrap="none" rtlCol="0">
            <a:spAutoFit/>
          </a:bodyPr>
          <a:lstStyle/>
          <a:p>
            <a:r>
              <a:rPr lang="en-US" sz="800" dirty="0" smtClean="0"/>
              <a:t>1,500 – 2,000</a:t>
            </a:r>
            <a:endParaRPr lang="en-US" sz="800" dirty="0"/>
          </a:p>
        </p:txBody>
      </p:sp>
      <p:sp>
        <p:nvSpPr>
          <p:cNvPr id="23" name="TextBox 22"/>
          <p:cNvSpPr txBox="1"/>
          <p:nvPr/>
        </p:nvSpPr>
        <p:spPr>
          <a:xfrm>
            <a:off x="8553315" y="4569818"/>
            <a:ext cx="800219" cy="215444"/>
          </a:xfrm>
          <a:prstGeom prst="rect">
            <a:avLst/>
          </a:prstGeom>
          <a:noFill/>
        </p:spPr>
        <p:txBody>
          <a:bodyPr wrap="none" rtlCol="0">
            <a:spAutoFit/>
          </a:bodyPr>
          <a:lstStyle/>
          <a:p>
            <a:r>
              <a:rPr lang="en-US" sz="800" dirty="0" smtClean="0"/>
              <a:t>2,001 – 3,000</a:t>
            </a:r>
            <a:endParaRPr lang="en-US" sz="800" dirty="0"/>
          </a:p>
        </p:txBody>
      </p:sp>
    </p:spTree>
    <p:extLst>
      <p:ext uri="{BB962C8B-B14F-4D97-AF65-F5344CB8AC3E}">
        <p14:creationId xmlns:p14="http://schemas.microsoft.com/office/powerpoint/2010/main" val="8633509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083282870"/>
              </p:ext>
            </p:extLst>
          </p:nvPr>
        </p:nvGraphicFramePr>
        <p:xfrm>
          <a:off x="514350" y="2031708"/>
          <a:ext cx="11191875" cy="4464338"/>
        </p:xfrm>
        <a:graphic>
          <a:graphicData uri="http://schemas.openxmlformats.org/drawingml/2006/table">
            <a:tbl>
              <a:tblPr bandRow="1">
                <a:tableStyleId>{5C22544A-7EE6-4342-B048-85BDC9FD1C3A}</a:tableStyleId>
              </a:tblPr>
              <a:tblGrid>
                <a:gridCol w="2058178"/>
                <a:gridCol w="2339117"/>
                <a:gridCol w="2450505"/>
                <a:gridCol w="2227731"/>
                <a:gridCol w="2116344"/>
              </a:tblGrid>
              <a:tr h="1485923">
                <a:tc>
                  <a:txBody>
                    <a:bodyPr/>
                    <a:lstStyle/>
                    <a:p>
                      <a:pPr algn="ctr">
                        <a:lnSpc>
                          <a:spcPct val="115000"/>
                        </a:lnSpc>
                      </a:pPr>
                      <a:r>
                        <a:rPr lang="en-US" sz="1100" dirty="0">
                          <a:effectLst/>
                        </a:rPr>
                        <a:t> </a:t>
                      </a:r>
                    </a:p>
                    <a:p>
                      <a:pPr>
                        <a:lnSpc>
                          <a:spcPct val="115000"/>
                        </a:lnSpc>
                      </a:pPr>
                      <a:r>
                        <a:rPr lang="en-US" sz="1100" dirty="0">
                          <a:effectLst/>
                        </a:rPr>
                        <a:t> </a:t>
                      </a:r>
                    </a:p>
                    <a:p>
                      <a:pPr>
                        <a:lnSpc>
                          <a:spcPct val="115000"/>
                        </a:lnSpc>
                      </a:pPr>
                      <a:r>
                        <a:rPr lang="en-US" sz="1100" dirty="0">
                          <a:effectLst/>
                        </a:rPr>
                        <a:t> </a:t>
                      </a:r>
                    </a:p>
                    <a:p>
                      <a:pPr>
                        <a:lnSpc>
                          <a:spcPct val="115000"/>
                        </a:lnSpc>
                      </a:pPr>
                      <a:r>
                        <a:rPr lang="en-US" sz="1100" dirty="0">
                          <a:effectLst/>
                        </a:rPr>
                        <a:t> </a:t>
                      </a:r>
                    </a:p>
                    <a:p>
                      <a:pPr>
                        <a:lnSpc>
                          <a:spcPct val="115000"/>
                        </a:lnSpc>
                      </a:pPr>
                      <a:r>
                        <a:rPr lang="en-US" sz="1100" dirty="0">
                          <a:effectLst/>
                        </a:rPr>
                        <a:t> </a:t>
                      </a:r>
                    </a:p>
                    <a:p>
                      <a:pPr algn="ctr">
                        <a:lnSpc>
                          <a:spcPct val="115000"/>
                        </a:lnSpc>
                      </a:pPr>
                      <a:r>
                        <a:rPr lang="en-US" sz="1100" dirty="0">
                          <a:effectLst/>
                        </a:rPr>
                        <a:t>Month</a:t>
                      </a:r>
                      <a:endParaRPr lang="en-US" sz="1100" dirty="0">
                        <a:solidFill>
                          <a:srgbClr val="000000"/>
                        </a:solidFill>
                        <a:effectLst/>
                        <a:latin typeface="Arial"/>
                      </a:endParaRPr>
                    </a:p>
                  </a:txBody>
                  <a:tcPr marL="68580" marR="68580" marT="0" marB="0"/>
                </a:tc>
                <a:tc>
                  <a:txBody>
                    <a:bodyPr/>
                    <a:lstStyle/>
                    <a:p>
                      <a:pPr algn="ctr">
                        <a:lnSpc>
                          <a:spcPct val="115000"/>
                        </a:lnSpc>
                      </a:pPr>
                      <a:r>
                        <a:rPr lang="en-US" sz="1100">
                          <a:effectLst/>
                        </a:rPr>
                        <a:t> </a:t>
                      </a:r>
                    </a:p>
                    <a:p>
                      <a:pPr>
                        <a:lnSpc>
                          <a:spcPct val="115000"/>
                        </a:lnSpc>
                      </a:pPr>
                      <a:r>
                        <a:rPr lang="en-US" sz="1100">
                          <a:effectLst/>
                        </a:rPr>
                        <a:t> </a:t>
                      </a:r>
                    </a:p>
                    <a:p>
                      <a:pPr algn="ctr">
                        <a:lnSpc>
                          <a:spcPct val="115000"/>
                        </a:lnSpc>
                      </a:pPr>
                      <a:r>
                        <a:rPr lang="en-US" sz="1100">
                          <a:effectLst/>
                        </a:rPr>
                        <a:t>Correlation Coefficient for Monthly Total Data</a:t>
                      </a:r>
                      <a:endParaRPr lang="en-US" sz="1100">
                        <a:solidFill>
                          <a:srgbClr val="000000"/>
                        </a:solidFill>
                        <a:effectLst/>
                        <a:latin typeface="Arial"/>
                      </a:endParaRPr>
                    </a:p>
                  </a:txBody>
                  <a:tcPr marL="68580" marR="68580" marT="0" marB="0"/>
                </a:tc>
                <a:tc>
                  <a:txBody>
                    <a:bodyPr/>
                    <a:lstStyle/>
                    <a:p>
                      <a:pPr>
                        <a:lnSpc>
                          <a:spcPct val="115000"/>
                        </a:lnSpc>
                      </a:pPr>
                      <a:r>
                        <a:rPr lang="en-US" sz="1100">
                          <a:effectLst/>
                        </a:rPr>
                        <a:t> </a:t>
                      </a:r>
                    </a:p>
                    <a:p>
                      <a:pPr algn="ctr">
                        <a:lnSpc>
                          <a:spcPct val="115000"/>
                        </a:lnSpc>
                      </a:pPr>
                      <a:r>
                        <a:rPr lang="en-US" sz="1100">
                          <a:effectLst/>
                        </a:rPr>
                        <a:t>Correlation Coefficient for Daily Rate Averaged per Month Data</a:t>
                      </a:r>
                      <a:endParaRPr lang="en-US" sz="1100">
                        <a:solidFill>
                          <a:srgbClr val="000000"/>
                        </a:solidFill>
                        <a:effectLst/>
                        <a:latin typeface="Arial"/>
                      </a:endParaRPr>
                    </a:p>
                  </a:txBody>
                  <a:tcPr marL="68580" marR="68580" marT="0" marB="0"/>
                </a:tc>
                <a:tc>
                  <a:txBody>
                    <a:bodyPr/>
                    <a:lstStyle/>
                    <a:p>
                      <a:pPr>
                        <a:lnSpc>
                          <a:spcPct val="115000"/>
                        </a:lnSpc>
                      </a:pPr>
                      <a:r>
                        <a:rPr lang="en-US" sz="1100">
                          <a:effectLst/>
                        </a:rPr>
                        <a:t> </a:t>
                      </a:r>
                    </a:p>
                    <a:p>
                      <a:pPr algn="ctr">
                        <a:lnSpc>
                          <a:spcPct val="115000"/>
                        </a:lnSpc>
                      </a:pPr>
                      <a:r>
                        <a:rPr lang="en-US" sz="1100">
                          <a:effectLst/>
                        </a:rPr>
                        <a:t>Correlation Coefficient for Extreme Monthly Total Data</a:t>
                      </a:r>
                      <a:endParaRPr lang="en-US" sz="1100">
                        <a:solidFill>
                          <a:srgbClr val="000000"/>
                        </a:solidFill>
                        <a:effectLst/>
                        <a:latin typeface="Arial"/>
                      </a:endParaRPr>
                    </a:p>
                  </a:txBody>
                  <a:tcPr marL="68580" marR="68580" marT="0" marB="0"/>
                </a:tc>
                <a:tc>
                  <a:txBody>
                    <a:bodyPr/>
                    <a:lstStyle/>
                    <a:p>
                      <a:pPr>
                        <a:lnSpc>
                          <a:spcPct val="115000"/>
                        </a:lnSpc>
                      </a:pPr>
                      <a:r>
                        <a:rPr lang="en-US" sz="1100">
                          <a:effectLst/>
                        </a:rPr>
                        <a:t> </a:t>
                      </a:r>
                    </a:p>
                    <a:p>
                      <a:pPr algn="ctr">
                        <a:lnSpc>
                          <a:spcPct val="115000"/>
                        </a:lnSpc>
                      </a:pPr>
                      <a:r>
                        <a:rPr lang="en-US" sz="1100">
                          <a:effectLst/>
                        </a:rPr>
                        <a:t>Correlation Coefficient for Extreme Daily Rate Averaged per Month Data</a:t>
                      </a:r>
                      <a:endParaRPr lang="en-US" sz="1100">
                        <a:solidFill>
                          <a:srgbClr val="000000"/>
                        </a:solidFill>
                        <a:effectLst/>
                        <a:latin typeface="Arial"/>
                      </a:endParaRPr>
                    </a:p>
                  </a:txBody>
                  <a:tcPr marL="68580" marR="68580" marT="0" marB="0"/>
                </a:tc>
              </a:tr>
              <a:tr h="247654">
                <a:tc>
                  <a:txBody>
                    <a:bodyPr/>
                    <a:lstStyle/>
                    <a:p>
                      <a:pPr marL="0" marR="0" algn="ctr">
                        <a:lnSpc>
                          <a:spcPct val="115000"/>
                        </a:lnSpc>
                        <a:spcBef>
                          <a:spcPts val="0"/>
                        </a:spcBef>
                        <a:spcAft>
                          <a:spcPts val="1000"/>
                        </a:spcAft>
                      </a:pPr>
                      <a:r>
                        <a:rPr lang="en-US" sz="1100">
                          <a:effectLst/>
                        </a:rPr>
                        <a:t>March 2014</a:t>
                      </a:r>
                      <a:endParaRPr lang="en-US" sz="1100">
                        <a:solidFill>
                          <a:srgbClr val="000000"/>
                        </a:solidFill>
                        <a:effectLst/>
                        <a:latin typeface="Arial"/>
                        <a:ea typeface="Arial"/>
                      </a:endParaRPr>
                    </a:p>
                  </a:txBody>
                  <a:tcPr marL="68580" marR="68580" marT="0" marB="0"/>
                </a:tc>
                <a:tc>
                  <a:txBody>
                    <a:bodyPr/>
                    <a:lstStyle/>
                    <a:p>
                      <a:pPr marL="0" marR="0" algn="ctr">
                        <a:lnSpc>
                          <a:spcPct val="115000"/>
                        </a:lnSpc>
                        <a:spcBef>
                          <a:spcPts val="0"/>
                        </a:spcBef>
                        <a:spcAft>
                          <a:spcPts val="1000"/>
                        </a:spcAft>
                      </a:pPr>
                      <a:r>
                        <a:rPr lang="en-US" sz="1100">
                          <a:effectLst/>
                        </a:rPr>
                        <a:t>0.847</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0.848</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0.155</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0.077</a:t>
                      </a:r>
                      <a:endParaRPr lang="en-US" sz="1100">
                        <a:solidFill>
                          <a:srgbClr val="000000"/>
                        </a:solidFill>
                        <a:effectLst/>
                        <a:latin typeface="Arial"/>
                        <a:ea typeface="Arial"/>
                      </a:endParaRPr>
                    </a:p>
                  </a:txBody>
                  <a:tcPr marL="68580" marR="68580" marT="0" marB="0" anchor="ctr"/>
                </a:tc>
              </a:tr>
              <a:tr h="247654">
                <a:tc>
                  <a:txBody>
                    <a:bodyPr/>
                    <a:lstStyle/>
                    <a:p>
                      <a:pPr marL="0" marR="0" algn="ctr">
                        <a:lnSpc>
                          <a:spcPct val="115000"/>
                        </a:lnSpc>
                        <a:spcBef>
                          <a:spcPts val="0"/>
                        </a:spcBef>
                        <a:spcAft>
                          <a:spcPts val="1000"/>
                        </a:spcAft>
                      </a:pPr>
                      <a:r>
                        <a:rPr lang="en-US" sz="1100">
                          <a:effectLst/>
                        </a:rPr>
                        <a:t>April 2014</a:t>
                      </a:r>
                      <a:endParaRPr lang="en-US" sz="1100">
                        <a:solidFill>
                          <a:srgbClr val="000000"/>
                        </a:solidFill>
                        <a:effectLst/>
                        <a:latin typeface="Arial"/>
                        <a:ea typeface="Arial"/>
                      </a:endParaRPr>
                    </a:p>
                  </a:txBody>
                  <a:tcPr marL="68580" marR="68580" marT="0" marB="0"/>
                </a:tc>
                <a:tc>
                  <a:txBody>
                    <a:bodyPr/>
                    <a:lstStyle/>
                    <a:p>
                      <a:pPr marL="0" marR="0" algn="ctr">
                        <a:lnSpc>
                          <a:spcPct val="115000"/>
                        </a:lnSpc>
                        <a:spcBef>
                          <a:spcPts val="0"/>
                        </a:spcBef>
                        <a:spcAft>
                          <a:spcPts val="1000"/>
                        </a:spcAft>
                      </a:pPr>
                      <a:r>
                        <a:rPr lang="en-US" sz="1100">
                          <a:effectLst/>
                        </a:rPr>
                        <a:t>0.890</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0.866</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0.715</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0.622</a:t>
                      </a:r>
                      <a:endParaRPr lang="en-US" sz="1100">
                        <a:solidFill>
                          <a:srgbClr val="000000"/>
                        </a:solidFill>
                        <a:effectLst/>
                        <a:latin typeface="Arial"/>
                        <a:ea typeface="Arial"/>
                      </a:endParaRPr>
                    </a:p>
                  </a:txBody>
                  <a:tcPr marL="68580" marR="68580" marT="0" marB="0" anchor="ctr"/>
                </a:tc>
              </a:tr>
              <a:tr h="254221">
                <a:tc>
                  <a:txBody>
                    <a:bodyPr/>
                    <a:lstStyle/>
                    <a:p>
                      <a:pPr marL="0" marR="0" algn="ctr">
                        <a:lnSpc>
                          <a:spcPct val="115000"/>
                        </a:lnSpc>
                        <a:spcBef>
                          <a:spcPts val="0"/>
                        </a:spcBef>
                        <a:spcAft>
                          <a:spcPts val="1000"/>
                        </a:spcAft>
                      </a:pPr>
                      <a:r>
                        <a:rPr lang="en-US" sz="1100">
                          <a:effectLst/>
                        </a:rPr>
                        <a:t>May 2014</a:t>
                      </a:r>
                      <a:endParaRPr lang="en-US" sz="1100">
                        <a:solidFill>
                          <a:srgbClr val="000000"/>
                        </a:solidFill>
                        <a:effectLst/>
                        <a:latin typeface="Arial"/>
                        <a:ea typeface="Arial"/>
                      </a:endParaRPr>
                    </a:p>
                  </a:txBody>
                  <a:tcPr marL="68580" marR="68580" marT="0" marB="0"/>
                </a:tc>
                <a:tc>
                  <a:txBody>
                    <a:bodyPr/>
                    <a:lstStyle/>
                    <a:p>
                      <a:pPr marL="0" marR="0" algn="ctr">
                        <a:lnSpc>
                          <a:spcPct val="115000"/>
                        </a:lnSpc>
                        <a:spcBef>
                          <a:spcPts val="0"/>
                        </a:spcBef>
                        <a:spcAft>
                          <a:spcPts val="1000"/>
                        </a:spcAft>
                      </a:pPr>
                      <a:r>
                        <a:rPr lang="en-US" sz="1100">
                          <a:effectLst/>
                        </a:rPr>
                        <a:t>0.056</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-0.058</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-0.194</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-0.163</a:t>
                      </a:r>
                      <a:endParaRPr lang="en-US" sz="1100">
                        <a:solidFill>
                          <a:srgbClr val="000000"/>
                        </a:solidFill>
                        <a:effectLst/>
                        <a:latin typeface="Arial"/>
                        <a:ea typeface="Arial"/>
                      </a:endParaRPr>
                    </a:p>
                  </a:txBody>
                  <a:tcPr marL="68580" marR="68580" marT="0" marB="0" anchor="ctr"/>
                </a:tc>
              </a:tr>
              <a:tr h="247654">
                <a:tc>
                  <a:txBody>
                    <a:bodyPr/>
                    <a:lstStyle/>
                    <a:p>
                      <a:pPr marL="0" marR="0" algn="ctr">
                        <a:lnSpc>
                          <a:spcPct val="115000"/>
                        </a:lnSpc>
                        <a:spcBef>
                          <a:spcPts val="0"/>
                        </a:spcBef>
                        <a:spcAft>
                          <a:spcPts val="1000"/>
                        </a:spcAft>
                      </a:pPr>
                      <a:r>
                        <a:rPr lang="en-US" sz="1100">
                          <a:effectLst/>
                        </a:rPr>
                        <a:t>June 2014</a:t>
                      </a:r>
                      <a:endParaRPr lang="en-US" sz="1100">
                        <a:solidFill>
                          <a:srgbClr val="000000"/>
                        </a:solidFill>
                        <a:effectLst/>
                        <a:latin typeface="Arial"/>
                        <a:ea typeface="Arial"/>
                      </a:endParaRPr>
                    </a:p>
                  </a:txBody>
                  <a:tcPr marL="68580" marR="68580" marT="0" marB="0"/>
                </a:tc>
                <a:tc>
                  <a:txBody>
                    <a:bodyPr/>
                    <a:lstStyle/>
                    <a:p>
                      <a:pPr marL="0" marR="0" algn="ctr">
                        <a:lnSpc>
                          <a:spcPct val="115000"/>
                        </a:lnSpc>
                        <a:spcBef>
                          <a:spcPts val="0"/>
                        </a:spcBef>
                        <a:spcAft>
                          <a:spcPts val="1000"/>
                        </a:spcAft>
                      </a:pPr>
                      <a:r>
                        <a:rPr lang="en-US" sz="1100">
                          <a:effectLst/>
                        </a:rPr>
                        <a:t>0.027</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0.041</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0.078</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0.547</a:t>
                      </a:r>
                      <a:endParaRPr lang="en-US" sz="1100">
                        <a:solidFill>
                          <a:srgbClr val="000000"/>
                        </a:solidFill>
                        <a:effectLst/>
                        <a:latin typeface="Arial"/>
                        <a:ea typeface="Arial"/>
                      </a:endParaRPr>
                    </a:p>
                  </a:txBody>
                  <a:tcPr marL="68580" marR="68580" marT="0" marB="0" anchor="ctr"/>
                </a:tc>
              </a:tr>
              <a:tr h="247654">
                <a:tc>
                  <a:txBody>
                    <a:bodyPr/>
                    <a:lstStyle/>
                    <a:p>
                      <a:pPr marL="0" marR="0" algn="ctr">
                        <a:lnSpc>
                          <a:spcPct val="115000"/>
                        </a:lnSpc>
                        <a:spcBef>
                          <a:spcPts val="0"/>
                        </a:spcBef>
                        <a:spcAft>
                          <a:spcPts val="1000"/>
                        </a:spcAft>
                      </a:pPr>
                      <a:r>
                        <a:rPr lang="en-US" sz="1100">
                          <a:effectLst/>
                        </a:rPr>
                        <a:t>July 2014</a:t>
                      </a:r>
                      <a:endParaRPr lang="en-US" sz="1100">
                        <a:solidFill>
                          <a:srgbClr val="000000"/>
                        </a:solidFill>
                        <a:effectLst/>
                        <a:latin typeface="Arial"/>
                        <a:ea typeface="Arial"/>
                      </a:endParaRPr>
                    </a:p>
                  </a:txBody>
                  <a:tcPr marL="68580" marR="68580" marT="0" marB="0"/>
                </a:tc>
                <a:tc>
                  <a:txBody>
                    <a:bodyPr/>
                    <a:lstStyle/>
                    <a:p>
                      <a:pPr marL="0" marR="0" algn="ctr">
                        <a:lnSpc>
                          <a:spcPct val="115000"/>
                        </a:lnSpc>
                        <a:spcBef>
                          <a:spcPts val="0"/>
                        </a:spcBef>
                        <a:spcAft>
                          <a:spcPts val="1000"/>
                        </a:spcAft>
                      </a:pPr>
                      <a:r>
                        <a:rPr lang="en-US" sz="1100">
                          <a:effectLst/>
                        </a:rPr>
                        <a:t>0.160</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0.170</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0.119</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0.295</a:t>
                      </a:r>
                      <a:endParaRPr lang="en-US" sz="1100">
                        <a:solidFill>
                          <a:srgbClr val="000000"/>
                        </a:solidFill>
                        <a:effectLst/>
                        <a:latin typeface="Arial"/>
                        <a:ea typeface="Arial"/>
                      </a:endParaRPr>
                    </a:p>
                  </a:txBody>
                  <a:tcPr marL="68580" marR="68580" marT="0" marB="0" anchor="ctr"/>
                </a:tc>
              </a:tr>
              <a:tr h="247654">
                <a:tc>
                  <a:txBody>
                    <a:bodyPr/>
                    <a:lstStyle/>
                    <a:p>
                      <a:pPr marL="0" marR="0" algn="ctr">
                        <a:lnSpc>
                          <a:spcPct val="115000"/>
                        </a:lnSpc>
                        <a:spcBef>
                          <a:spcPts val="0"/>
                        </a:spcBef>
                        <a:spcAft>
                          <a:spcPts val="1000"/>
                        </a:spcAft>
                      </a:pPr>
                      <a:r>
                        <a:rPr lang="en-US" sz="1100">
                          <a:effectLst/>
                        </a:rPr>
                        <a:t>August 2014</a:t>
                      </a:r>
                      <a:endParaRPr lang="en-US" sz="1100">
                        <a:solidFill>
                          <a:srgbClr val="000000"/>
                        </a:solidFill>
                        <a:effectLst/>
                        <a:latin typeface="Arial"/>
                        <a:ea typeface="Arial"/>
                      </a:endParaRPr>
                    </a:p>
                  </a:txBody>
                  <a:tcPr marL="68580" marR="68580" marT="0" marB="0"/>
                </a:tc>
                <a:tc>
                  <a:txBody>
                    <a:bodyPr/>
                    <a:lstStyle/>
                    <a:p>
                      <a:pPr marL="0" marR="0" algn="ctr">
                        <a:lnSpc>
                          <a:spcPct val="115000"/>
                        </a:lnSpc>
                        <a:spcBef>
                          <a:spcPts val="0"/>
                        </a:spcBef>
                        <a:spcAft>
                          <a:spcPts val="1000"/>
                        </a:spcAft>
                      </a:pPr>
                      <a:r>
                        <a:rPr lang="en-US" sz="1100">
                          <a:effectLst/>
                        </a:rPr>
                        <a:t>0.332</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0.174</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0.269</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0.460</a:t>
                      </a:r>
                      <a:endParaRPr lang="en-US" sz="1100">
                        <a:solidFill>
                          <a:srgbClr val="000000"/>
                        </a:solidFill>
                        <a:effectLst/>
                        <a:latin typeface="Arial"/>
                        <a:ea typeface="Arial"/>
                      </a:endParaRPr>
                    </a:p>
                  </a:txBody>
                  <a:tcPr marL="68580" marR="68580" marT="0" marB="0" anchor="ctr"/>
                </a:tc>
              </a:tr>
              <a:tr h="247654">
                <a:tc>
                  <a:txBody>
                    <a:bodyPr/>
                    <a:lstStyle/>
                    <a:p>
                      <a:pPr marL="0" marR="0" algn="ctr">
                        <a:lnSpc>
                          <a:spcPct val="115000"/>
                        </a:lnSpc>
                        <a:spcBef>
                          <a:spcPts val="0"/>
                        </a:spcBef>
                        <a:spcAft>
                          <a:spcPts val="1000"/>
                        </a:spcAft>
                      </a:pPr>
                      <a:r>
                        <a:rPr lang="en-US" sz="1100">
                          <a:effectLst/>
                        </a:rPr>
                        <a:t>September 2014</a:t>
                      </a:r>
                      <a:endParaRPr lang="en-US" sz="1100">
                        <a:solidFill>
                          <a:srgbClr val="000000"/>
                        </a:solidFill>
                        <a:effectLst/>
                        <a:latin typeface="Arial"/>
                        <a:ea typeface="Arial"/>
                      </a:endParaRPr>
                    </a:p>
                  </a:txBody>
                  <a:tcPr marL="68580" marR="68580" marT="0" marB="0"/>
                </a:tc>
                <a:tc>
                  <a:txBody>
                    <a:bodyPr/>
                    <a:lstStyle/>
                    <a:p>
                      <a:pPr marL="0" marR="0" algn="ctr">
                        <a:lnSpc>
                          <a:spcPct val="115000"/>
                        </a:lnSpc>
                        <a:spcBef>
                          <a:spcPts val="0"/>
                        </a:spcBef>
                        <a:spcAft>
                          <a:spcPts val="1000"/>
                        </a:spcAft>
                      </a:pPr>
                      <a:r>
                        <a:rPr lang="en-US" sz="1100">
                          <a:effectLst/>
                        </a:rPr>
                        <a:t>0.405</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0.257</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0.251</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0.306</a:t>
                      </a:r>
                      <a:endParaRPr lang="en-US" sz="1100">
                        <a:solidFill>
                          <a:srgbClr val="000000"/>
                        </a:solidFill>
                        <a:effectLst/>
                        <a:latin typeface="Arial"/>
                        <a:ea typeface="Arial"/>
                      </a:endParaRPr>
                    </a:p>
                  </a:txBody>
                  <a:tcPr marL="68580" marR="68580" marT="0" marB="0" anchor="ctr"/>
                </a:tc>
              </a:tr>
              <a:tr h="247654">
                <a:tc>
                  <a:txBody>
                    <a:bodyPr/>
                    <a:lstStyle/>
                    <a:p>
                      <a:pPr marL="0" marR="0" algn="ctr">
                        <a:lnSpc>
                          <a:spcPct val="115000"/>
                        </a:lnSpc>
                        <a:spcBef>
                          <a:spcPts val="0"/>
                        </a:spcBef>
                        <a:spcAft>
                          <a:spcPts val="1000"/>
                        </a:spcAft>
                      </a:pPr>
                      <a:r>
                        <a:rPr lang="en-US" sz="1100">
                          <a:effectLst/>
                        </a:rPr>
                        <a:t>October 2014</a:t>
                      </a:r>
                      <a:endParaRPr lang="en-US" sz="1100">
                        <a:solidFill>
                          <a:srgbClr val="000000"/>
                        </a:solidFill>
                        <a:effectLst/>
                        <a:latin typeface="Arial"/>
                        <a:ea typeface="Arial"/>
                      </a:endParaRPr>
                    </a:p>
                  </a:txBody>
                  <a:tcPr marL="68580" marR="68580" marT="0" marB="0"/>
                </a:tc>
                <a:tc>
                  <a:txBody>
                    <a:bodyPr/>
                    <a:lstStyle/>
                    <a:p>
                      <a:pPr marL="0" marR="0" algn="ctr">
                        <a:lnSpc>
                          <a:spcPct val="115000"/>
                        </a:lnSpc>
                        <a:spcBef>
                          <a:spcPts val="0"/>
                        </a:spcBef>
                        <a:spcAft>
                          <a:spcPts val="1000"/>
                        </a:spcAft>
                      </a:pPr>
                      <a:r>
                        <a:rPr lang="en-US" sz="1100">
                          <a:effectLst/>
                        </a:rPr>
                        <a:t>0.296</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0.264</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0.009</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0.033</a:t>
                      </a:r>
                      <a:endParaRPr lang="en-US" sz="1100">
                        <a:solidFill>
                          <a:srgbClr val="000000"/>
                        </a:solidFill>
                        <a:effectLst/>
                        <a:latin typeface="Arial"/>
                        <a:ea typeface="Arial"/>
                      </a:endParaRPr>
                    </a:p>
                  </a:txBody>
                  <a:tcPr marL="68580" marR="68580" marT="0" marB="0" anchor="ctr"/>
                </a:tc>
              </a:tr>
              <a:tr h="247654">
                <a:tc>
                  <a:txBody>
                    <a:bodyPr/>
                    <a:lstStyle/>
                    <a:p>
                      <a:pPr marL="0" marR="0" algn="ctr">
                        <a:lnSpc>
                          <a:spcPct val="115000"/>
                        </a:lnSpc>
                        <a:spcBef>
                          <a:spcPts val="0"/>
                        </a:spcBef>
                        <a:spcAft>
                          <a:spcPts val="1000"/>
                        </a:spcAft>
                      </a:pPr>
                      <a:r>
                        <a:rPr lang="en-US" sz="1100">
                          <a:effectLst/>
                        </a:rPr>
                        <a:t>November 2014</a:t>
                      </a:r>
                      <a:endParaRPr lang="en-US" sz="1100">
                        <a:solidFill>
                          <a:srgbClr val="000000"/>
                        </a:solidFill>
                        <a:effectLst/>
                        <a:latin typeface="Arial"/>
                        <a:ea typeface="Arial"/>
                      </a:endParaRPr>
                    </a:p>
                  </a:txBody>
                  <a:tcPr marL="68580" marR="68580" marT="0" marB="0"/>
                </a:tc>
                <a:tc>
                  <a:txBody>
                    <a:bodyPr/>
                    <a:lstStyle/>
                    <a:p>
                      <a:pPr marL="0" marR="0" algn="ctr">
                        <a:lnSpc>
                          <a:spcPct val="115000"/>
                        </a:lnSpc>
                        <a:spcBef>
                          <a:spcPts val="0"/>
                        </a:spcBef>
                        <a:spcAft>
                          <a:spcPts val="1000"/>
                        </a:spcAft>
                      </a:pPr>
                      <a:r>
                        <a:rPr lang="en-US" sz="1100">
                          <a:effectLst/>
                        </a:rPr>
                        <a:t>0.513</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0.508</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0.466</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0.451</a:t>
                      </a:r>
                      <a:endParaRPr lang="en-US" sz="1100">
                        <a:solidFill>
                          <a:srgbClr val="000000"/>
                        </a:solidFill>
                        <a:effectLst/>
                        <a:latin typeface="Arial"/>
                        <a:ea typeface="Arial"/>
                      </a:endParaRPr>
                    </a:p>
                  </a:txBody>
                  <a:tcPr marL="68580" marR="68580" marT="0" marB="0" anchor="ctr"/>
                </a:tc>
              </a:tr>
              <a:tr h="247654">
                <a:tc>
                  <a:txBody>
                    <a:bodyPr/>
                    <a:lstStyle/>
                    <a:p>
                      <a:pPr marL="0" marR="0" algn="ctr">
                        <a:lnSpc>
                          <a:spcPct val="115000"/>
                        </a:lnSpc>
                        <a:spcBef>
                          <a:spcPts val="0"/>
                        </a:spcBef>
                        <a:spcAft>
                          <a:spcPts val="1000"/>
                        </a:spcAft>
                      </a:pPr>
                      <a:r>
                        <a:rPr lang="en-US" sz="1100">
                          <a:effectLst/>
                        </a:rPr>
                        <a:t>December 2014</a:t>
                      </a:r>
                      <a:endParaRPr lang="en-US" sz="1100">
                        <a:solidFill>
                          <a:srgbClr val="000000"/>
                        </a:solidFill>
                        <a:effectLst/>
                        <a:latin typeface="Arial"/>
                        <a:ea typeface="Arial"/>
                      </a:endParaRPr>
                    </a:p>
                  </a:txBody>
                  <a:tcPr marL="68580" marR="68580" marT="0" marB="0"/>
                </a:tc>
                <a:tc>
                  <a:txBody>
                    <a:bodyPr/>
                    <a:lstStyle/>
                    <a:p>
                      <a:pPr marL="0" marR="0" algn="ctr">
                        <a:lnSpc>
                          <a:spcPct val="115000"/>
                        </a:lnSpc>
                        <a:spcBef>
                          <a:spcPts val="0"/>
                        </a:spcBef>
                        <a:spcAft>
                          <a:spcPts val="1000"/>
                        </a:spcAft>
                      </a:pPr>
                      <a:r>
                        <a:rPr lang="en-US" sz="1100">
                          <a:effectLst/>
                        </a:rPr>
                        <a:t>-0.198</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0.417</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-0.256</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0.476</a:t>
                      </a:r>
                      <a:endParaRPr lang="en-US" sz="1100">
                        <a:solidFill>
                          <a:srgbClr val="000000"/>
                        </a:solidFill>
                        <a:effectLst/>
                        <a:latin typeface="Arial"/>
                        <a:ea typeface="Arial"/>
                      </a:endParaRPr>
                    </a:p>
                  </a:txBody>
                  <a:tcPr marL="68580" marR="68580" marT="0" marB="0" anchor="ctr"/>
                </a:tc>
              </a:tr>
              <a:tr h="247654">
                <a:tc>
                  <a:txBody>
                    <a:bodyPr/>
                    <a:lstStyle/>
                    <a:p>
                      <a:pPr marL="0" marR="0" algn="ctr">
                        <a:lnSpc>
                          <a:spcPct val="115000"/>
                        </a:lnSpc>
                        <a:spcBef>
                          <a:spcPts val="0"/>
                        </a:spcBef>
                        <a:spcAft>
                          <a:spcPts val="1000"/>
                        </a:spcAft>
                      </a:pPr>
                      <a:r>
                        <a:rPr lang="en-US" sz="1100">
                          <a:effectLst/>
                        </a:rPr>
                        <a:t>January 2015</a:t>
                      </a:r>
                      <a:endParaRPr lang="en-US" sz="1100">
                        <a:solidFill>
                          <a:srgbClr val="000000"/>
                        </a:solidFill>
                        <a:effectLst/>
                        <a:latin typeface="Arial"/>
                        <a:ea typeface="Arial"/>
                      </a:endParaRPr>
                    </a:p>
                  </a:txBody>
                  <a:tcPr marL="68580" marR="68580" marT="0" marB="0"/>
                </a:tc>
                <a:tc>
                  <a:txBody>
                    <a:bodyPr/>
                    <a:lstStyle/>
                    <a:p>
                      <a:pPr marL="0" marR="0" algn="ctr">
                        <a:lnSpc>
                          <a:spcPct val="115000"/>
                        </a:lnSpc>
                        <a:spcBef>
                          <a:spcPts val="0"/>
                        </a:spcBef>
                        <a:spcAft>
                          <a:spcPts val="1000"/>
                        </a:spcAft>
                      </a:pPr>
                      <a:r>
                        <a:rPr lang="en-US" sz="1100">
                          <a:effectLst/>
                        </a:rPr>
                        <a:t>0.608</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0.622</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0.249</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0.259</a:t>
                      </a:r>
                      <a:endParaRPr lang="en-US" sz="1100">
                        <a:solidFill>
                          <a:srgbClr val="000000"/>
                        </a:solidFill>
                        <a:effectLst/>
                        <a:latin typeface="Arial"/>
                        <a:ea typeface="Arial"/>
                      </a:endParaRPr>
                    </a:p>
                  </a:txBody>
                  <a:tcPr marL="68580" marR="68580" marT="0" marB="0" anchor="ctr"/>
                </a:tc>
              </a:tr>
              <a:tr h="247654">
                <a:tc>
                  <a:txBody>
                    <a:bodyPr/>
                    <a:lstStyle/>
                    <a:p>
                      <a:pPr marL="0" marR="0" algn="ctr">
                        <a:lnSpc>
                          <a:spcPct val="115000"/>
                        </a:lnSpc>
                        <a:spcBef>
                          <a:spcPts val="0"/>
                        </a:spcBef>
                        <a:spcAft>
                          <a:spcPts val="1000"/>
                        </a:spcAft>
                      </a:pPr>
                      <a:r>
                        <a:rPr lang="en-US" sz="1100">
                          <a:effectLst/>
                        </a:rPr>
                        <a:t>Average</a:t>
                      </a:r>
                      <a:endParaRPr lang="en-US" sz="1100">
                        <a:solidFill>
                          <a:srgbClr val="000000"/>
                        </a:solidFill>
                        <a:effectLst/>
                        <a:latin typeface="Arial"/>
                        <a:ea typeface="Arial"/>
                      </a:endParaRPr>
                    </a:p>
                  </a:txBody>
                  <a:tcPr marL="68580" marR="68580" marT="0" marB="0"/>
                </a:tc>
                <a:tc>
                  <a:txBody>
                    <a:bodyPr/>
                    <a:lstStyle/>
                    <a:p>
                      <a:pPr marL="0" marR="0" algn="ctr">
                        <a:lnSpc>
                          <a:spcPct val="115000"/>
                        </a:lnSpc>
                        <a:spcBef>
                          <a:spcPts val="0"/>
                        </a:spcBef>
                        <a:spcAft>
                          <a:spcPts val="1000"/>
                        </a:spcAft>
                      </a:pPr>
                      <a:r>
                        <a:rPr lang="en-US" sz="1100" dirty="0">
                          <a:effectLst/>
                        </a:rPr>
                        <a:t>0.358</a:t>
                      </a:r>
                      <a:endParaRPr lang="en-US" sz="1100" dirty="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dirty="0">
                          <a:effectLst/>
                        </a:rPr>
                        <a:t>0.373</a:t>
                      </a:r>
                      <a:endParaRPr lang="en-US" sz="1100" dirty="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a:effectLst/>
                        </a:rPr>
                        <a:t>0.169</a:t>
                      </a:r>
                      <a:endParaRPr lang="en-US" sz="1100">
                        <a:solidFill>
                          <a:srgbClr val="000000"/>
                        </a:solidFill>
                        <a:effectLst/>
                        <a:latin typeface="Arial"/>
                        <a:ea typeface="Arial"/>
                      </a:endParaRPr>
                    </a:p>
                  </a:txBody>
                  <a:tcPr marL="68580" marR="68580" marT="0" marB="0" anchor="ctr"/>
                </a:tc>
                <a:tc>
                  <a:txBody>
                    <a:bodyPr/>
                    <a:lstStyle/>
                    <a:p>
                      <a:pPr marL="0" marR="0" algn="ctr">
                        <a:lnSpc>
                          <a:spcPct val="115000"/>
                        </a:lnSpc>
                        <a:spcBef>
                          <a:spcPts val="0"/>
                        </a:spcBef>
                        <a:spcAft>
                          <a:spcPts val="1000"/>
                        </a:spcAft>
                      </a:pPr>
                      <a:r>
                        <a:rPr lang="en-US" sz="1100" dirty="0">
                          <a:effectLst/>
                        </a:rPr>
                        <a:t>0.306</a:t>
                      </a:r>
                      <a:endParaRPr lang="en-US" sz="1100" dirty="0">
                        <a:solidFill>
                          <a:srgbClr val="000000"/>
                        </a:solidFill>
                        <a:effectLst/>
                        <a:latin typeface="Arial"/>
                        <a:ea typeface="Arial"/>
                      </a:endParaRPr>
                    </a:p>
                  </a:txBody>
                  <a:tcPr marL="68580" marR="68580" marT="0" marB="0" anchor="ctr"/>
                </a:tc>
              </a:tr>
            </a:tbl>
          </a:graphicData>
        </a:graphic>
      </p:graphicFrame>
      <p:sp>
        <p:nvSpPr>
          <p:cNvPr id="6" name="Rectangle 1"/>
          <p:cNvSpPr>
            <a:spLocks noChangeArrowheads="1"/>
          </p:cNvSpPr>
          <p:nvPr/>
        </p:nvSpPr>
        <p:spPr bwMode="auto">
          <a:xfrm>
            <a:off x="3100387" y="1409184"/>
            <a:ext cx="58616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chemeClr val="tx1"/>
                </a:solidFill>
                <a:effectLst/>
                <a:latin typeface="Arial" pitchFamily="34" charset="0"/>
                <a:ea typeface="Garamond" pitchFamily="18" charset="0"/>
                <a:cs typeface="Garamond" pitchFamily="18" charset="0"/>
              </a:rPr>
              <a:t>Correlation Assessment for TRMM PR and CHIRPS 2.0</a:t>
            </a: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6113898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6796087" y="2002140"/>
            <a:ext cx="5047906" cy="4086225"/>
          </a:xfrm>
          <a:prstGeom prst="rect">
            <a:avLst/>
          </a:prstGeom>
        </p:spPr>
        <p:txBody>
          <a:bodyPr>
            <a:noAutofit/>
          </a:bodyPr>
          <a:lstStyle/>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Topography, agriculture, and rainy season make regions of Malawi </a:t>
            </a:r>
            <a:r>
              <a:rPr lang="en-US" sz="2000" b="1" dirty="0" smtClean="0">
                <a:solidFill>
                  <a:schemeClr val="bg2">
                    <a:lumMod val="50000"/>
                  </a:schemeClr>
                </a:solidFill>
              </a:rPr>
              <a:t>prone to landslides</a:t>
            </a: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Disaster-mitigation efforts are often </a:t>
            </a:r>
            <a:r>
              <a:rPr lang="en-US" sz="2000" b="1" dirty="0" smtClean="0">
                <a:solidFill>
                  <a:schemeClr val="bg2">
                    <a:lumMod val="50000"/>
                  </a:schemeClr>
                </a:solidFill>
              </a:rPr>
              <a:t>limited</a:t>
            </a:r>
          </a:p>
          <a:p>
            <a:pPr marL="0" indent="0">
              <a:spcBef>
                <a:spcPts val="200"/>
              </a:spcBef>
              <a:buClr>
                <a:srgbClr val="586991"/>
              </a:buClr>
              <a:buNone/>
            </a:pPr>
            <a:endParaRPr lang="en-US" sz="2000" dirty="0" smtClean="0">
              <a:solidFill>
                <a:schemeClr val="bg2">
                  <a:lumMod val="50000"/>
                </a:schemeClr>
              </a:solidFill>
            </a:endParaRPr>
          </a:p>
          <a:p>
            <a:pPr marL="0" indent="0">
              <a:spcBef>
                <a:spcPts val="200"/>
              </a:spcBef>
              <a:buClr>
                <a:srgbClr val="586991"/>
              </a:buClr>
              <a:buNone/>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More </a:t>
            </a:r>
            <a:r>
              <a:rPr lang="en-US" sz="2000" dirty="0">
                <a:solidFill>
                  <a:schemeClr val="bg2">
                    <a:lumMod val="50000"/>
                  </a:schemeClr>
                </a:solidFill>
              </a:rPr>
              <a:t>precise mapping of areas susceptible to landslides </a:t>
            </a:r>
            <a:r>
              <a:rPr lang="en-US" sz="2000" dirty="0" smtClean="0">
                <a:solidFill>
                  <a:schemeClr val="bg2">
                    <a:lumMod val="50000"/>
                  </a:schemeClr>
                </a:solidFill>
              </a:rPr>
              <a:t>will </a:t>
            </a:r>
            <a:r>
              <a:rPr lang="en-US" sz="2000" dirty="0">
                <a:solidFill>
                  <a:schemeClr val="bg2">
                    <a:lumMod val="50000"/>
                  </a:schemeClr>
                </a:solidFill>
              </a:rPr>
              <a:t>help </a:t>
            </a:r>
            <a:r>
              <a:rPr lang="en-US" sz="2000" b="1" dirty="0" smtClean="0">
                <a:solidFill>
                  <a:schemeClr val="bg2">
                    <a:lumMod val="50000"/>
                  </a:schemeClr>
                </a:solidFill>
              </a:rPr>
              <a:t>inform disaster </a:t>
            </a:r>
            <a:r>
              <a:rPr lang="en-US" sz="2000" b="1" dirty="0">
                <a:solidFill>
                  <a:schemeClr val="bg2">
                    <a:lumMod val="50000"/>
                  </a:schemeClr>
                </a:solidFill>
              </a:rPr>
              <a:t>management and </a:t>
            </a:r>
            <a:r>
              <a:rPr lang="en-US" sz="2000" b="1" dirty="0" smtClean="0">
                <a:solidFill>
                  <a:schemeClr val="bg2">
                    <a:lumMod val="50000"/>
                  </a:schemeClr>
                </a:solidFill>
              </a:rPr>
              <a:t>prevention</a:t>
            </a:r>
            <a:endParaRPr lang="en-US" sz="2000" dirty="0">
              <a:solidFill>
                <a:schemeClr val="bg2">
                  <a:lumMod val="50000"/>
                </a:schemeClr>
              </a:solidFill>
            </a:endParaRP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smtClean="0">
                <a:solidFill>
                  <a:schemeClr val="bg1"/>
                </a:solidFill>
                <a:latin typeface="Century Gothic" panose="020B0502020202020204" pitchFamily="34" charset="0"/>
              </a:rPr>
              <a:t>Background</a:t>
            </a:r>
            <a:endParaRPr lang="en-US" sz="4000" dirty="0">
              <a:solidFill>
                <a:schemeClr val="bg1"/>
              </a:solidFill>
              <a:latin typeface="Century Gothic" panose="020B0502020202020204"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64" y="1755318"/>
            <a:ext cx="6529388" cy="4350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347981" y="6105523"/>
            <a:ext cx="2448106" cy="253916"/>
          </a:xfrm>
          <a:prstGeom prst="rect">
            <a:avLst/>
          </a:prstGeom>
          <a:noFill/>
        </p:spPr>
        <p:txBody>
          <a:bodyPr wrap="none" rtlCol="0">
            <a:spAutoFit/>
          </a:bodyPr>
          <a:lstStyle/>
          <a:p>
            <a:pPr algn="r"/>
            <a:r>
              <a:rPr lang="en-US" sz="1050" dirty="0" smtClean="0">
                <a:solidFill>
                  <a:schemeClr val="bg2">
                    <a:lumMod val="50000"/>
                  </a:schemeClr>
                </a:solidFill>
              </a:rPr>
              <a:t>Image Source: Dr. Thomas Wagner</a:t>
            </a:r>
            <a:endParaRPr lang="en-US" sz="1050" dirty="0">
              <a:solidFill>
                <a:schemeClr val="bg2">
                  <a:lumMod val="50000"/>
                </a:schemeClr>
              </a:solidFill>
            </a:endParaRPr>
          </a:p>
        </p:txBody>
      </p:sp>
    </p:spTree>
    <p:extLst>
      <p:ext uri="{BB962C8B-B14F-4D97-AF65-F5344CB8AC3E}">
        <p14:creationId xmlns:p14="http://schemas.microsoft.com/office/powerpoint/2010/main" val="32930880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136477" y="1485075"/>
            <a:ext cx="10577016" cy="2390890"/>
          </a:xfrm>
          <a:prstGeom prst="rect">
            <a:avLst/>
          </a:prstGeom>
        </p:spPr>
        <p:txBody>
          <a:bodyPr>
            <a:noAutofit/>
          </a:bodyPr>
          <a:lstStyle/>
          <a:p>
            <a:pPr marL="0" indent="0">
              <a:spcBef>
                <a:spcPts val="200"/>
              </a:spcBef>
              <a:buClr>
                <a:srgbClr val="586991"/>
              </a:buClr>
              <a:buNone/>
            </a:pPr>
            <a:endParaRPr lang="en-US" sz="2000" dirty="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sz="2000" b="1" dirty="0" smtClean="0">
                <a:solidFill>
                  <a:schemeClr val="bg2">
                    <a:lumMod val="50000"/>
                  </a:schemeClr>
                </a:solidFill>
              </a:rPr>
              <a:t>Vulnerability </a:t>
            </a:r>
            <a:r>
              <a:rPr lang="en-US" sz="2000" dirty="0" smtClean="0">
                <a:solidFill>
                  <a:schemeClr val="bg2">
                    <a:lumMod val="50000"/>
                  </a:schemeClr>
                </a:solidFill>
              </a:rPr>
              <a:t>from growing population and land-reliant economy</a:t>
            </a: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History of </a:t>
            </a:r>
            <a:r>
              <a:rPr lang="en-US" sz="2000" b="1" dirty="0" smtClean="0">
                <a:solidFill>
                  <a:schemeClr val="bg2">
                    <a:lumMod val="50000"/>
                  </a:schemeClr>
                </a:solidFill>
              </a:rPr>
              <a:t>costly</a:t>
            </a:r>
            <a:r>
              <a:rPr lang="en-US" sz="2000" dirty="0" smtClean="0">
                <a:solidFill>
                  <a:schemeClr val="bg2">
                    <a:lumMod val="50000"/>
                  </a:schemeClr>
                </a:solidFill>
              </a:rPr>
              <a:t> landslide events</a:t>
            </a:r>
          </a:p>
          <a:p>
            <a:pPr marL="0" indent="0">
              <a:spcBef>
                <a:spcPts val="200"/>
              </a:spcBef>
              <a:buClr>
                <a:srgbClr val="586991"/>
              </a:buClr>
              <a:buNone/>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rPr>
              <a:t>Malawians often </a:t>
            </a:r>
            <a:r>
              <a:rPr lang="en-US" sz="2000" b="1" dirty="0" smtClean="0">
                <a:solidFill>
                  <a:schemeClr val="bg2">
                    <a:lumMod val="50000"/>
                  </a:schemeClr>
                </a:solidFill>
              </a:rPr>
              <a:t>lack resources </a:t>
            </a:r>
            <a:r>
              <a:rPr lang="en-US" sz="2000" dirty="0" smtClean="0">
                <a:solidFill>
                  <a:schemeClr val="bg2">
                    <a:lumMod val="50000"/>
                  </a:schemeClr>
                </a:solidFill>
              </a:rPr>
              <a:t>to perform mitigation or recovery efforts</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smtClean="0">
                <a:solidFill>
                  <a:schemeClr val="bg1"/>
                </a:solidFill>
                <a:latin typeface="Century Gothic" panose="020B0502020202020204" pitchFamily="34" charset="0"/>
              </a:rPr>
              <a:t>Community Concerns</a:t>
            </a:r>
            <a:endParaRPr lang="en-US" sz="4000" dirty="0">
              <a:solidFill>
                <a:schemeClr val="bg1"/>
              </a:solidFill>
              <a:latin typeface="Century Gothic" panose="020B0502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2514" y="3521156"/>
            <a:ext cx="4476466" cy="2984310"/>
          </a:xfrm>
          <a:prstGeom prst="rect">
            <a:avLst/>
          </a:prstGeom>
        </p:spPr>
      </p:pic>
      <p:sp>
        <p:nvSpPr>
          <p:cNvPr id="5" name="TextBox 4"/>
          <p:cNvSpPr txBox="1"/>
          <p:nvPr/>
        </p:nvSpPr>
        <p:spPr>
          <a:xfrm>
            <a:off x="3070747" y="6491430"/>
            <a:ext cx="2246128" cy="253916"/>
          </a:xfrm>
          <a:prstGeom prst="rect">
            <a:avLst/>
          </a:prstGeom>
          <a:noFill/>
        </p:spPr>
        <p:txBody>
          <a:bodyPr wrap="none" rtlCol="0">
            <a:spAutoFit/>
          </a:bodyPr>
          <a:lstStyle/>
          <a:p>
            <a:pPr algn="r"/>
            <a:r>
              <a:rPr lang="en-US" sz="1050" dirty="0" smtClean="0">
                <a:solidFill>
                  <a:schemeClr val="bg2">
                    <a:lumMod val="50000"/>
                  </a:schemeClr>
                </a:solidFill>
              </a:rPr>
              <a:t>Image Source: ILRI/Stevie Mann</a:t>
            </a:r>
            <a:endParaRPr lang="en-US" sz="1050" dirty="0">
              <a:solidFill>
                <a:schemeClr val="bg2">
                  <a:lumMod val="50000"/>
                </a:schemeClr>
              </a:solidFill>
            </a:endParaRPr>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6334" y="3521155"/>
            <a:ext cx="4464918" cy="29752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8710315" y="6491430"/>
            <a:ext cx="2250937" cy="253916"/>
          </a:xfrm>
          <a:prstGeom prst="rect">
            <a:avLst/>
          </a:prstGeom>
          <a:noFill/>
        </p:spPr>
        <p:txBody>
          <a:bodyPr wrap="none" rtlCol="0">
            <a:spAutoFit/>
          </a:bodyPr>
          <a:lstStyle/>
          <a:p>
            <a:pPr algn="r"/>
            <a:r>
              <a:rPr lang="en-US" sz="1050" dirty="0" smtClean="0">
                <a:solidFill>
                  <a:schemeClr val="bg2">
                    <a:lumMod val="50000"/>
                  </a:schemeClr>
                </a:solidFill>
              </a:rPr>
              <a:t>Image Source: </a:t>
            </a:r>
            <a:r>
              <a:rPr lang="en-US" sz="1050" dirty="0" err="1" smtClean="0">
                <a:solidFill>
                  <a:schemeClr val="bg2">
                    <a:lumMod val="50000"/>
                  </a:schemeClr>
                </a:solidFill>
              </a:rPr>
              <a:t>Swathi</a:t>
            </a:r>
            <a:r>
              <a:rPr lang="en-US" sz="1050" dirty="0" smtClean="0">
                <a:solidFill>
                  <a:schemeClr val="bg2">
                    <a:lumMod val="50000"/>
                  </a:schemeClr>
                </a:solidFill>
              </a:rPr>
              <a:t> </a:t>
            </a:r>
            <a:r>
              <a:rPr lang="en-US" sz="1050" dirty="0" err="1" smtClean="0">
                <a:solidFill>
                  <a:schemeClr val="bg2">
                    <a:lumMod val="50000"/>
                  </a:schemeClr>
                </a:solidFill>
              </a:rPr>
              <a:t>Sridharan</a:t>
            </a:r>
            <a:endParaRPr lang="en-US" sz="1050" dirty="0">
              <a:solidFill>
                <a:schemeClr val="bg2">
                  <a:lumMod val="50000"/>
                </a:schemeClr>
              </a:solidFill>
            </a:endParaRPr>
          </a:p>
        </p:txBody>
      </p:sp>
    </p:spTree>
    <p:extLst>
      <p:ext uri="{BB962C8B-B14F-4D97-AF65-F5344CB8AC3E}">
        <p14:creationId xmlns:p14="http://schemas.microsoft.com/office/powerpoint/2010/main" val="42017557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
          <p:cNvSpPr>
            <a:spLocks noGrp="1"/>
          </p:cNvSpPr>
          <p:nvPr>
            <p:ph type="body" sz="quarter" idx="4294967295"/>
          </p:nvPr>
        </p:nvSpPr>
        <p:spPr>
          <a:xfrm>
            <a:off x="5213444" y="1939210"/>
            <a:ext cx="6064155" cy="4331851"/>
          </a:xfrm>
          <a:prstGeom prst="rect">
            <a:avLst/>
          </a:prstGeom>
        </p:spPr>
        <p:txBody>
          <a:bodyPr>
            <a:noAutofit/>
          </a:bodyPr>
          <a:lstStyle/>
          <a:p>
            <a:pPr marL="342900" indent="-342900">
              <a:spcBef>
                <a:spcPts val="200"/>
              </a:spcBef>
              <a:buClr>
                <a:srgbClr val="586991"/>
              </a:buClr>
              <a:buFont typeface="Webdings" panose="05030102010509060703" pitchFamily="18" charset="2"/>
              <a:buChar char="4"/>
            </a:pPr>
            <a:endParaRPr lang="en-US" sz="2000" b="1"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b="1"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sz="2000" b="1" dirty="0" smtClean="0">
                <a:solidFill>
                  <a:schemeClr val="bg2">
                    <a:lumMod val="50000"/>
                  </a:schemeClr>
                </a:solidFill>
              </a:rPr>
              <a:t>Regional Centre for Mapping of Resources for Development </a:t>
            </a:r>
            <a:r>
              <a:rPr lang="en-US" sz="2000" dirty="0" smtClean="0">
                <a:solidFill>
                  <a:schemeClr val="bg2">
                    <a:lumMod val="50000"/>
                  </a:schemeClr>
                </a:solidFill>
              </a:rPr>
              <a:t>(RCMRD)</a:t>
            </a: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sz="2000" b="1" dirty="0" smtClean="0">
                <a:solidFill>
                  <a:schemeClr val="bg2">
                    <a:lumMod val="50000"/>
                  </a:schemeClr>
                </a:solidFill>
              </a:rPr>
              <a:t>NASA SERVIR </a:t>
            </a:r>
            <a:r>
              <a:rPr lang="en-US" sz="2000" dirty="0" smtClean="0">
                <a:solidFill>
                  <a:schemeClr val="bg2">
                    <a:lumMod val="50000"/>
                  </a:schemeClr>
                </a:solidFill>
              </a:rPr>
              <a:t>Coordination Office at MSFC</a:t>
            </a: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r>
              <a:rPr lang="en-US" sz="2000" b="1" dirty="0" smtClean="0">
                <a:solidFill>
                  <a:schemeClr val="bg2">
                    <a:lumMod val="50000"/>
                  </a:schemeClr>
                </a:solidFill>
              </a:rPr>
              <a:t>NASA SERVIR </a:t>
            </a:r>
            <a:r>
              <a:rPr lang="en-US" sz="2000" dirty="0" smtClean="0">
                <a:solidFill>
                  <a:schemeClr val="bg2">
                    <a:lumMod val="50000"/>
                  </a:schemeClr>
                </a:solidFill>
              </a:rPr>
              <a:t>Applied Science’s Team at NASA GSFC</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smtClean="0">
                <a:solidFill>
                  <a:schemeClr val="bg1"/>
                </a:solidFill>
                <a:latin typeface="Century Gothic" panose="020B0502020202020204" pitchFamily="34" charset="0"/>
              </a:rPr>
              <a:t>Project Partners</a:t>
            </a:r>
            <a:endParaRPr lang="en-US" sz="4000" dirty="0">
              <a:solidFill>
                <a:schemeClr val="bg1"/>
              </a:solidFill>
              <a:latin typeface="Century Gothic" panose="020B0502020202020204" pitchFamily="34"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5722" y="1701866"/>
            <a:ext cx="3148012" cy="4730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000250" y="6430829"/>
            <a:ext cx="2167581" cy="253916"/>
          </a:xfrm>
          <a:prstGeom prst="rect">
            <a:avLst/>
          </a:prstGeom>
          <a:noFill/>
        </p:spPr>
        <p:txBody>
          <a:bodyPr wrap="none" rtlCol="0">
            <a:spAutoFit/>
          </a:bodyPr>
          <a:lstStyle/>
          <a:p>
            <a:pPr algn="r"/>
            <a:r>
              <a:rPr lang="en-US" sz="1050" dirty="0" smtClean="0">
                <a:solidFill>
                  <a:schemeClr val="bg2">
                    <a:lumMod val="50000"/>
                  </a:schemeClr>
                </a:solidFill>
              </a:rPr>
              <a:t>Image Source: Hans </a:t>
            </a:r>
            <a:r>
              <a:rPr lang="en-US" sz="1050" dirty="0" err="1" smtClean="0">
                <a:solidFill>
                  <a:schemeClr val="bg2">
                    <a:lumMod val="50000"/>
                  </a:schemeClr>
                </a:solidFill>
              </a:rPr>
              <a:t>Hillewaert</a:t>
            </a:r>
            <a:endParaRPr lang="en-US" sz="1050" dirty="0">
              <a:solidFill>
                <a:schemeClr val="bg2">
                  <a:lumMod val="50000"/>
                </a:schemeClr>
              </a:solidFill>
            </a:endParaRPr>
          </a:p>
        </p:txBody>
      </p:sp>
    </p:spTree>
    <p:extLst>
      <p:ext uri="{BB962C8B-B14F-4D97-AF65-F5344CB8AC3E}">
        <p14:creationId xmlns:p14="http://schemas.microsoft.com/office/powerpoint/2010/main" val="21762488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9278" y="4429847"/>
            <a:ext cx="4497218" cy="2185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0672" y="2948515"/>
            <a:ext cx="4492624" cy="2180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342" y="1623867"/>
            <a:ext cx="4419960" cy="2107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Oval 7"/>
          <p:cNvSpPr/>
          <p:nvPr/>
        </p:nvSpPr>
        <p:spPr>
          <a:xfrm>
            <a:off x="-152405" y="1545166"/>
            <a:ext cx="4527553" cy="226483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smtClean="0">
                <a:solidFill>
                  <a:schemeClr val="bg1"/>
                </a:solidFill>
                <a:latin typeface="Century Gothic" panose="020B0502020202020204" pitchFamily="34" charset="0"/>
              </a:rPr>
              <a:t>Objectives</a:t>
            </a:r>
            <a:endParaRPr lang="en-US" sz="4000" dirty="0">
              <a:solidFill>
                <a:schemeClr val="bg1"/>
              </a:solidFill>
              <a:latin typeface="Century Gothic" panose="020B0502020202020204" pitchFamily="34" charset="0"/>
            </a:endParaRPr>
          </a:p>
        </p:txBody>
      </p:sp>
      <p:sp>
        <p:nvSpPr>
          <p:cNvPr id="2" name="Oval 1"/>
          <p:cNvSpPr/>
          <p:nvPr/>
        </p:nvSpPr>
        <p:spPr>
          <a:xfrm>
            <a:off x="317497" y="1726140"/>
            <a:ext cx="4057651" cy="1897591"/>
          </a:xfrm>
          <a:prstGeom prst="ellipse">
            <a:avLst/>
          </a:prstGeom>
          <a:solidFill>
            <a:srgbClr val="58699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5" name="Oval 4"/>
          <p:cNvSpPr/>
          <p:nvPr/>
        </p:nvSpPr>
        <p:spPr>
          <a:xfrm>
            <a:off x="4018837" y="3076575"/>
            <a:ext cx="4196293" cy="1924050"/>
          </a:xfrm>
          <a:prstGeom prst="ellipse">
            <a:avLst/>
          </a:prstGeom>
          <a:solidFill>
            <a:srgbClr val="58699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Landslide Susceptibility and Exposure Maps</a:t>
            </a:r>
            <a:endParaRPr lang="en-US" sz="2800" dirty="0"/>
          </a:p>
        </p:txBody>
      </p:sp>
      <p:sp>
        <p:nvSpPr>
          <p:cNvPr id="6" name="Oval 5"/>
          <p:cNvSpPr/>
          <p:nvPr/>
        </p:nvSpPr>
        <p:spPr>
          <a:xfrm>
            <a:off x="7705725" y="4546601"/>
            <a:ext cx="4124325" cy="1951566"/>
          </a:xfrm>
          <a:prstGeom prst="ellipse">
            <a:avLst/>
          </a:prstGeom>
          <a:solidFill>
            <a:srgbClr val="58699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Performance Assessments of Satellite Rainfall Products</a:t>
            </a:r>
            <a:endParaRPr lang="en-US" sz="2800" dirty="0"/>
          </a:p>
        </p:txBody>
      </p:sp>
      <p:sp>
        <p:nvSpPr>
          <p:cNvPr id="11" name="Oval 10"/>
          <p:cNvSpPr/>
          <p:nvPr/>
        </p:nvSpPr>
        <p:spPr>
          <a:xfrm>
            <a:off x="-94988" y="1657059"/>
            <a:ext cx="4901669" cy="189759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Update the Global Landslide Catalog</a:t>
            </a:r>
            <a:endParaRPr lang="en-US" sz="2800" dirty="0"/>
          </a:p>
        </p:txBody>
      </p:sp>
    </p:spTree>
    <p:extLst>
      <p:ext uri="{BB962C8B-B14F-4D97-AF65-F5344CB8AC3E}">
        <p14:creationId xmlns:p14="http://schemas.microsoft.com/office/powerpoint/2010/main" val="42673293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smtClean="0">
                <a:solidFill>
                  <a:schemeClr val="bg1"/>
                </a:solidFill>
                <a:latin typeface="Century Gothic" panose="020B0502020202020204" pitchFamily="34" charset="0"/>
              </a:rPr>
              <a:t>Satellites/Sensors Used</a:t>
            </a:r>
            <a:endParaRPr lang="en-US" sz="4000" dirty="0">
              <a:solidFill>
                <a:schemeClr val="bg1"/>
              </a:solidFill>
              <a:latin typeface="Century Gothic" panose="020B0502020202020204" pitchFamily="34" charset="0"/>
            </a:endParaRPr>
          </a:p>
        </p:txBody>
      </p:sp>
      <p:pic>
        <p:nvPicPr>
          <p:cNvPr id="9" name="Picture 7"/>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478438" y="4992501"/>
            <a:ext cx="1639172" cy="1338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6"/>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79154" y="1789351"/>
            <a:ext cx="1621096" cy="1379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5"/>
          <p:cNvPicPr>
            <a:picLocks noChangeAspect="1" noChangeArrowheads="1"/>
          </p:cNvPicPr>
          <p:nvPr/>
        </p:nvPicPr>
        <p:blipFill>
          <a:blip r:embed="rId5">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869997" y="1758171"/>
            <a:ext cx="2178157" cy="1089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4"/>
          <p:cNvPicPr>
            <a:picLocks noChangeAspect="1" noChangeArrowheads="1"/>
          </p:cNvPicPr>
          <p:nvPr/>
        </p:nvPicPr>
        <p:blipFill>
          <a:blip r:embed="rId6"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349771" y="3158234"/>
            <a:ext cx="1738309" cy="1920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2402154" y="1685925"/>
            <a:ext cx="1820333" cy="1024259"/>
          </a:xfrm>
          <a:prstGeom prst="roundRect">
            <a:avLst/>
          </a:prstGeom>
          <a:solidFill>
            <a:srgbClr val="58699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TRMM - PR</a:t>
            </a:r>
            <a:endParaRPr lang="en-US" dirty="0"/>
          </a:p>
        </p:txBody>
      </p:sp>
      <p:sp>
        <p:nvSpPr>
          <p:cNvPr id="15" name="Rounded Rectangle 14"/>
          <p:cNvSpPr/>
          <p:nvPr/>
        </p:nvSpPr>
        <p:spPr>
          <a:xfrm>
            <a:off x="10038291" y="5334474"/>
            <a:ext cx="1820333" cy="1024259"/>
          </a:xfrm>
          <a:prstGeom prst="roundRect">
            <a:avLst/>
          </a:prstGeom>
          <a:solidFill>
            <a:srgbClr val="58699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Landsat 8 - OLI</a:t>
            </a:r>
            <a:endParaRPr lang="en-US" dirty="0"/>
          </a:p>
        </p:txBody>
      </p:sp>
      <p:sp>
        <p:nvSpPr>
          <p:cNvPr id="16" name="Rounded Rectangle 15"/>
          <p:cNvSpPr/>
          <p:nvPr/>
        </p:nvSpPr>
        <p:spPr>
          <a:xfrm>
            <a:off x="10038289" y="1608533"/>
            <a:ext cx="1820333" cy="1024259"/>
          </a:xfrm>
          <a:prstGeom prst="roundRect">
            <a:avLst/>
          </a:prstGeom>
          <a:solidFill>
            <a:srgbClr val="58699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GPM - IMERG</a:t>
            </a:r>
            <a:endParaRPr lang="en-US" dirty="0"/>
          </a:p>
        </p:txBody>
      </p:sp>
      <p:sp>
        <p:nvSpPr>
          <p:cNvPr id="17" name="Rounded Rectangle 16"/>
          <p:cNvSpPr/>
          <p:nvPr/>
        </p:nvSpPr>
        <p:spPr>
          <a:xfrm>
            <a:off x="6078325" y="3402498"/>
            <a:ext cx="1820333" cy="1024259"/>
          </a:xfrm>
          <a:prstGeom prst="roundRect">
            <a:avLst/>
          </a:prstGeom>
          <a:solidFill>
            <a:srgbClr val="58699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SRTM-v3 </a:t>
            </a:r>
          </a:p>
          <a:p>
            <a:pPr algn="ctr"/>
            <a:r>
              <a:rPr lang="en-US" dirty="0" smtClean="0"/>
              <a:t>C-band</a:t>
            </a:r>
            <a:endParaRPr lang="en-US" dirty="0"/>
          </a:p>
        </p:txBody>
      </p:sp>
      <p:cxnSp>
        <p:nvCxnSpPr>
          <p:cNvPr id="8" name="Straight Connector 7"/>
          <p:cNvCxnSpPr/>
          <p:nvPr/>
        </p:nvCxnSpPr>
        <p:spPr>
          <a:xfrm flipV="1">
            <a:off x="1473336" y="1732462"/>
            <a:ext cx="1013484" cy="728680"/>
          </a:xfrm>
          <a:prstGeom prst="line">
            <a:avLst/>
          </a:prstGeom>
          <a:ln>
            <a:solidFill>
              <a:srgbClr val="58699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473336" y="2461600"/>
            <a:ext cx="1013484" cy="196226"/>
          </a:xfrm>
          <a:prstGeom prst="line">
            <a:avLst/>
          </a:prstGeom>
          <a:ln>
            <a:solidFill>
              <a:srgbClr val="58699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5088080" y="3453459"/>
            <a:ext cx="1026970" cy="824070"/>
          </a:xfrm>
          <a:prstGeom prst="line">
            <a:avLst/>
          </a:prstGeom>
          <a:ln>
            <a:solidFill>
              <a:srgbClr val="58699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088080" y="4277529"/>
            <a:ext cx="1132609" cy="149228"/>
          </a:xfrm>
          <a:prstGeom prst="line">
            <a:avLst/>
          </a:prstGeom>
          <a:ln>
            <a:solidFill>
              <a:srgbClr val="58699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9117610" y="1685925"/>
            <a:ext cx="956202" cy="668774"/>
          </a:xfrm>
          <a:prstGeom prst="line">
            <a:avLst/>
          </a:prstGeom>
          <a:ln>
            <a:solidFill>
              <a:srgbClr val="58699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117610" y="2354699"/>
            <a:ext cx="956202" cy="213803"/>
          </a:xfrm>
          <a:prstGeom prst="line">
            <a:avLst/>
          </a:prstGeom>
          <a:ln>
            <a:solidFill>
              <a:srgbClr val="58699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141876" y="5550162"/>
            <a:ext cx="1040349" cy="780438"/>
          </a:xfrm>
          <a:prstGeom prst="line">
            <a:avLst/>
          </a:prstGeom>
          <a:ln>
            <a:solidFill>
              <a:srgbClr val="58699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V="1">
            <a:off x="9141876" y="5404751"/>
            <a:ext cx="1040349" cy="145411"/>
          </a:xfrm>
          <a:prstGeom prst="line">
            <a:avLst/>
          </a:prstGeom>
          <a:ln>
            <a:solidFill>
              <a:srgbClr val="586991"/>
            </a:solidFill>
          </a:ln>
        </p:spPr>
        <p:style>
          <a:lnRef idx="1">
            <a:schemeClr val="accent1"/>
          </a:lnRef>
          <a:fillRef idx="0">
            <a:schemeClr val="accent1"/>
          </a:fillRef>
          <a:effectRef idx="0">
            <a:schemeClr val="accent1"/>
          </a:effectRef>
          <a:fontRef idx="minor">
            <a:schemeClr val="tx1"/>
          </a:fontRef>
        </p:style>
      </p:cxnSp>
      <p:pic>
        <p:nvPicPr>
          <p:cNvPr id="6146" name="Picture 2" descr="01 Landsat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790" y="4444438"/>
            <a:ext cx="1451241" cy="1402165"/>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Connector 19"/>
          <p:cNvCxnSpPr/>
          <p:nvPr/>
        </p:nvCxnSpPr>
        <p:spPr>
          <a:xfrm>
            <a:off x="1704975" y="5550162"/>
            <a:ext cx="840580" cy="780438"/>
          </a:xfrm>
          <a:prstGeom prst="line">
            <a:avLst/>
          </a:prstGeom>
          <a:ln>
            <a:solidFill>
              <a:srgbClr val="58699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1704975" y="5404752"/>
            <a:ext cx="840580" cy="145410"/>
          </a:xfrm>
          <a:prstGeom prst="line">
            <a:avLst/>
          </a:prstGeom>
          <a:ln>
            <a:solidFill>
              <a:srgbClr val="586991"/>
            </a:solidFill>
          </a:ln>
        </p:spPr>
        <p:style>
          <a:lnRef idx="1">
            <a:schemeClr val="accent1"/>
          </a:lnRef>
          <a:fillRef idx="0">
            <a:schemeClr val="accent1"/>
          </a:fillRef>
          <a:effectRef idx="0">
            <a:schemeClr val="accent1"/>
          </a:effectRef>
          <a:fontRef idx="minor">
            <a:schemeClr val="tx1"/>
          </a:fontRef>
        </p:style>
      </p:cxnSp>
      <p:sp>
        <p:nvSpPr>
          <p:cNvPr id="25" name="Rounded Rectangle 24"/>
          <p:cNvSpPr/>
          <p:nvPr/>
        </p:nvSpPr>
        <p:spPr>
          <a:xfrm>
            <a:off x="2486820" y="5359149"/>
            <a:ext cx="1820333" cy="1024259"/>
          </a:xfrm>
          <a:prstGeom prst="roundRect">
            <a:avLst/>
          </a:prstGeom>
          <a:solidFill>
            <a:srgbClr val="58699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Landsat 5 - TM</a:t>
            </a:r>
            <a:endParaRPr lang="en-US" dirty="0"/>
          </a:p>
        </p:txBody>
      </p:sp>
    </p:spTree>
    <p:extLst>
      <p:ext uri="{BB962C8B-B14F-4D97-AF65-F5344CB8AC3E}">
        <p14:creationId xmlns:p14="http://schemas.microsoft.com/office/powerpoint/2010/main" val="81193901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8825670" y="1859563"/>
            <a:ext cx="2704797" cy="1762125"/>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1"/>
          <p:cNvSpPr>
            <a:spLocks noGrp="1"/>
          </p:cNvSpPr>
          <p:nvPr>
            <p:ph type="body" sz="quarter" idx="4294967295"/>
          </p:nvPr>
        </p:nvSpPr>
        <p:spPr>
          <a:xfrm>
            <a:off x="0" y="1412240"/>
            <a:ext cx="12132733" cy="763693"/>
          </a:xfrm>
          <a:prstGeom prst="rect">
            <a:avLst/>
          </a:prstGeom>
        </p:spPr>
        <p:txBody>
          <a:bodyPr>
            <a:noAutofit/>
          </a:bodyPr>
          <a:lstStyle/>
          <a:p>
            <a:pPr marL="0" indent="0">
              <a:spcBef>
                <a:spcPts val="200"/>
              </a:spcBef>
              <a:buClr>
                <a:srgbClr val="586991"/>
              </a:buClr>
              <a:buNone/>
            </a:pPr>
            <a:r>
              <a:rPr lang="en-US" b="1" dirty="0" smtClean="0">
                <a:solidFill>
                  <a:schemeClr val="bg2">
                    <a:lumMod val="50000"/>
                  </a:schemeClr>
                </a:solidFill>
              </a:rPr>
              <a:t>Updated Global Landslide Catalog</a:t>
            </a:r>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smtClean="0">
                <a:solidFill>
                  <a:schemeClr val="bg1"/>
                </a:solidFill>
                <a:latin typeface="Century Gothic" panose="020B0502020202020204" pitchFamily="34" charset="0"/>
              </a:rPr>
              <a:t>Methodology</a:t>
            </a:r>
            <a:endParaRPr lang="en-US" sz="4000" dirty="0">
              <a:solidFill>
                <a:schemeClr val="bg1"/>
              </a:solidFill>
              <a:latin typeface="Century Gothic" panose="020B0502020202020204" pitchFamily="34" charset="0"/>
            </a:endParaRPr>
          </a:p>
        </p:txBody>
      </p:sp>
      <p:pic>
        <p:nvPicPr>
          <p:cNvPr id="4098"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269065" y="3434363"/>
            <a:ext cx="5357033" cy="2980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982142" y="2235180"/>
            <a:ext cx="2385753" cy="964276"/>
          </a:xfrm>
          <a:prstGeom prst="roundRect">
            <a:avLst/>
          </a:prstGeom>
          <a:solidFill>
            <a:srgbClr val="58699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Google Earth Worldview Imagery</a:t>
            </a:r>
            <a:endParaRPr lang="en-US" dirty="0"/>
          </a:p>
        </p:txBody>
      </p:sp>
      <p:sp>
        <p:nvSpPr>
          <p:cNvPr id="6" name="Rounded Rectangle 5"/>
          <p:cNvSpPr/>
          <p:nvPr/>
        </p:nvSpPr>
        <p:spPr>
          <a:xfrm>
            <a:off x="4750550" y="2207857"/>
            <a:ext cx="2394065" cy="991291"/>
          </a:xfrm>
          <a:prstGeom prst="roundRect">
            <a:avLst/>
          </a:prstGeom>
          <a:solidFill>
            <a:srgbClr val="58699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Manually pinpoint landslide locations and dates</a:t>
            </a:r>
            <a:endParaRPr lang="en-US" dirty="0"/>
          </a:p>
        </p:txBody>
      </p:sp>
      <p:sp>
        <p:nvSpPr>
          <p:cNvPr id="8" name="Oval 7"/>
          <p:cNvSpPr/>
          <p:nvPr/>
        </p:nvSpPr>
        <p:spPr>
          <a:xfrm>
            <a:off x="8963026" y="1925144"/>
            <a:ext cx="2430086" cy="1600199"/>
          </a:xfrm>
          <a:prstGeom prst="ellipse">
            <a:avLst/>
          </a:prstGeom>
          <a:solidFill>
            <a:srgbClr val="58699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Updated Global Landslide Catalog</a:t>
            </a:r>
            <a:endParaRPr lang="en-US" dirty="0"/>
          </a:p>
        </p:txBody>
      </p:sp>
      <p:sp>
        <p:nvSpPr>
          <p:cNvPr id="2" name="Chevron 1"/>
          <p:cNvSpPr/>
          <p:nvPr/>
        </p:nvSpPr>
        <p:spPr>
          <a:xfrm>
            <a:off x="3762374" y="2360602"/>
            <a:ext cx="581025" cy="713431"/>
          </a:xfrm>
          <a:prstGeom prst="chevron">
            <a:avLst/>
          </a:prstGeom>
          <a:solidFill>
            <a:schemeClr val="tx2">
              <a:lumMod val="20000"/>
              <a:lumOff val="80000"/>
            </a:schemeClr>
          </a:solidFill>
          <a:ln>
            <a:solidFill>
              <a:srgbClr val="58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p:cNvSpPr/>
          <p:nvPr/>
        </p:nvSpPr>
        <p:spPr>
          <a:xfrm>
            <a:off x="7427130" y="2378054"/>
            <a:ext cx="581025" cy="713431"/>
          </a:xfrm>
          <a:prstGeom prst="chevron">
            <a:avLst/>
          </a:prstGeom>
          <a:solidFill>
            <a:schemeClr val="tx2">
              <a:lumMod val="20000"/>
              <a:lumOff val="80000"/>
            </a:schemeClr>
          </a:solidFill>
          <a:ln>
            <a:solidFill>
              <a:srgbClr val="58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
          <p:cNvSpPr/>
          <p:nvPr/>
        </p:nvSpPr>
        <p:spPr>
          <a:xfrm>
            <a:off x="7836705" y="2378054"/>
            <a:ext cx="581025" cy="713431"/>
          </a:xfrm>
          <a:prstGeom prst="chevron">
            <a:avLst/>
          </a:prstGeom>
          <a:solidFill>
            <a:schemeClr val="tx2">
              <a:lumMod val="20000"/>
              <a:lumOff val="80000"/>
            </a:schemeClr>
          </a:solidFill>
          <a:ln>
            <a:solidFill>
              <a:srgbClr val="58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p:cNvSpPr txBox="1"/>
          <p:nvPr/>
        </p:nvSpPr>
        <p:spPr>
          <a:xfrm>
            <a:off x="6670113" y="6411747"/>
            <a:ext cx="1955985" cy="246221"/>
          </a:xfrm>
          <a:prstGeom prst="rect">
            <a:avLst/>
          </a:prstGeom>
          <a:noFill/>
        </p:spPr>
        <p:txBody>
          <a:bodyPr wrap="none" rtlCol="0">
            <a:spAutoFit/>
          </a:bodyPr>
          <a:lstStyle/>
          <a:p>
            <a:pPr algn="r"/>
            <a:r>
              <a:rPr lang="en-US" sz="1000" dirty="0" smtClean="0">
                <a:solidFill>
                  <a:schemeClr val="bg2">
                    <a:lumMod val="50000"/>
                  </a:schemeClr>
                </a:solidFill>
              </a:rPr>
              <a:t>Image Source: Google Earth</a:t>
            </a:r>
            <a:endParaRPr lang="en-US" sz="1000" dirty="0">
              <a:solidFill>
                <a:schemeClr val="bg2">
                  <a:lumMod val="50000"/>
                </a:schemeClr>
              </a:solidFill>
            </a:endParaRPr>
          </a:p>
        </p:txBody>
      </p:sp>
    </p:spTree>
    <p:extLst>
      <p:ext uri="{BB962C8B-B14F-4D97-AF65-F5344CB8AC3E}">
        <p14:creationId xmlns:p14="http://schemas.microsoft.com/office/powerpoint/2010/main" val="25870703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p:cNvSpPr/>
          <p:nvPr/>
        </p:nvSpPr>
        <p:spPr>
          <a:xfrm>
            <a:off x="1177573" y="4981181"/>
            <a:ext cx="2433694" cy="1289543"/>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9037813" y="5063630"/>
            <a:ext cx="2720453" cy="1289543"/>
          </a:xfrm>
          <a:prstGeom prst="ellipse">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000" dirty="0" smtClean="0">
                <a:solidFill>
                  <a:schemeClr val="bg1"/>
                </a:solidFill>
                <a:latin typeface="Century Gothic" panose="020B0502020202020204" pitchFamily="34" charset="0"/>
              </a:rPr>
              <a:t>Methodology</a:t>
            </a:r>
            <a:endParaRPr lang="en-US" sz="4000" dirty="0">
              <a:solidFill>
                <a:schemeClr val="bg1"/>
              </a:solidFill>
              <a:latin typeface="Century Gothic" panose="020B0502020202020204" pitchFamily="34" charset="0"/>
            </a:endParaRPr>
          </a:p>
        </p:txBody>
      </p:sp>
      <p:sp>
        <p:nvSpPr>
          <p:cNvPr id="9" name="Text Placeholder 1"/>
          <p:cNvSpPr>
            <a:spLocks noGrp="1"/>
          </p:cNvSpPr>
          <p:nvPr>
            <p:ph type="body" sz="quarter" idx="4294967295"/>
          </p:nvPr>
        </p:nvSpPr>
        <p:spPr>
          <a:xfrm>
            <a:off x="0" y="1386840"/>
            <a:ext cx="12132733" cy="763693"/>
          </a:xfrm>
          <a:prstGeom prst="rect">
            <a:avLst/>
          </a:prstGeom>
        </p:spPr>
        <p:txBody>
          <a:bodyPr>
            <a:noAutofit/>
          </a:bodyPr>
          <a:lstStyle/>
          <a:p>
            <a:pPr marL="0" indent="0">
              <a:spcBef>
                <a:spcPts val="200"/>
              </a:spcBef>
              <a:buClr>
                <a:srgbClr val="586991"/>
              </a:buClr>
              <a:buNone/>
            </a:pPr>
            <a:r>
              <a:rPr lang="en-US" b="1" dirty="0" smtClean="0">
                <a:solidFill>
                  <a:schemeClr val="bg2">
                    <a:lumMod val="50000"/>
                  </a:schemeClr>
                </a:solidFill>
              </a:rPr>
              <a:t>Landslide Susceptibility and Exposure Maps </a:t>
            </a:r>
          </a:p>
        </p:txBody>
      </p:sp>
      <p:sp>
        <p:nvSpPr>
          <p:cNvPr id="6" name="Rounded Rectangle 5"/>
          <p:cNvSpPr/>
          <p:nvPr/>
        </p:nvSpPr>
        <p:spPr>
          <a:xfrm>
            <a:off x="9525203" y="2434883"/>
            <a:ext cx="1745673" cy="1213658"/>
          </a:xfrm>
          <a:prstGeom prst="roundRect">
            <a:avLst/>
          </a:prstGeom>
          <a:solidFill>
            <a:srgbClr val="58699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MaxEnt Model</a:t>
            </a:r>
            <a:endParaRPr lang="en-US" dirty="0"/>
          </a:p>
        </p:txBody>
      </p:sp>
      <p:sp>
        <p:nvSpPr>
          <p:cNvPr id="2" name="Plus 1"/>
          <p:cNvSpPr/>
          <p:nvPr/>
        </p:nvSpPr>
        <p:spPr>
          <a:xfrm>
            <a:off x="4905375" y="2738297"/>
            <a:ext cx="628650" cy="606829"/>
          </a:xfrm>
          <a:prstGeom prst="mathPlus">
            <a:avLst/>
          </a:prstGeom>
          <a:solidFill>
            <a:schemeClr val="tx2">
              <a:lumMod val="20000"/>
              <a:lumOff val="80000"/>
            </a:schemeClr>
          </a:solidFill>
          <a:ln>
            <a:solidFill>
              <a:srgbClr val="58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794143" y="2402814"/>
            <a:ext cx="2003888" cy="1213658"/>
          </a:xfrm>
          <a:prstGeom prst="roundRect">
            <a:avLst/>
          </a:prstGeom>
          <a:solidFill>
            <a:srgbClr val="58699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Landslide Presence Points</a:t>
            </a:r>
            <a:endParaRPr lang="en-US" dirty="0"/>
          </a:p>
        </p:txBody>
      </p:sp>
      <p:sp>
        <p:nvSpPr>
          <p:cNvPr id="10" name="Chevron 9"/>
          <p:cNvSpPr/>
          <p:nvPr/>
        </p:nvSpPr>
        <p:spPr>
          <a:xfrm>
            <a:off x="8224835" y="2652929"/>
            <a:ext cx="581025" cy="713431"/>
          </a:xfrm>
          <a:prstGeom prst="chevron">
            <a:avLst/>
          </a:prstGeom>
          <a:solidFill>
            <a:schemeClr val="tx2">
              <a:lumMod val="20000"/>
              <a:lumOff val="80000"/>
            </a:schemeClr>
          </a:solidFill>
          <a:ln>
            <a:solidFill>
              <a:srgbClr val="58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11"/>
          <p:cNvSpPr/>
          <p:nvPr/>
        </p:nvSpPr>
        <p:spPr>
          <a:xfrm rot="5400000">
            <a:off x="10107528" y="3769812"/>
            <a:ext cx="581025" cy="713431"/>
          </a:xfrm>
          <a:prstGeom prst="chevron">
            <a:avLst/>
          </a:prstGeom>
          <a:solidFill>
            <a:schemeClr val="tx2">
              <a:lumMod val="20000"/>
              <a:lumOff val="80000"/>
            </a:schemeClr>
          </a:solidFill>
          <a:ln>
            <a:solidFill>
              <a:srgbClr val="58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hevron 12"/>
          <p:cNvSpPr/>
          <p:nvPr/>
        </p:nvSpPr>
        <p:spPr>
          <a:xfrm rot="5400000">
            <a:off x="10107526" y="4180667"/>
            <a:ext cx="581025" cy="713431"/>
          </a:xfrm>
          <a:prstGeom prst="chevron">
            <a:avLst/>
          </a:prstGeom>
          <a:solidFill>
            <a:schemeClr val="tx2">
              <a:lumMod val="20000"/>
              <a:lumOff val="80000"/>
            </a:schemeClr>
          </a:solidFill>
          <a:ln>
            <a:solidFill>
              <a:srgbClr val="58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Oval 13"/>
          <p:cNvSpPr/>
          <p:nvPr/>
        </p:nvSpPr>
        <p:spPr>
          <a:xfrm>
            <a:off x="9144896" y="5165848"/>
            <a:ext cx="2506288" cy="1093178"/>
          </a:xfrm>
          <a:prstGeom prst="ellipse">
            <a:avLst/>
          </a:prstGeom>
          <a:solidFill>
            <a:srgbClr val="58699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Landslide Susceptibility Map</a:t>
            </a:r>
            <a:endParaRPr lang="en-US" b="1" dirty="0"/>
          </a:p>
        </p:txBody>
      </p:sp>
      <p:sp>
        <p:nvSpPr>
          <p:cNvPr id="15" name="Rounded Rectangle 14"/>
          <p:cNvSpPr/>
          <p:nvPr/>
        </p:nvSpPr>
        <p:spPr>
          <a:xfrm>
            <a:off x="5286373" y="5262219"/>
            <a:ext cx="2483601" cy="798021"/>
          </a:xfrm>
          <a:prstGeom prst="roundRect">
            <a:avLst/>
          </a:prstGeom>
          <a:solidFill>
            <a:srgbClr val="58699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Intersect with Population data</a:t>
            </a:r>
            <a:endParaRPr lang="en-US" dirty="0"/>
          </a:p>
        </p:txBody>
      </p:sp>
      <p:sp>
        <p:nvSpPr>
          <p:cNvPr id="16" name="Oval 15"/>
          <p:cNvSpPr/>
          <p:nvPr/>
        </p:nvSpPr>
        <p:spPr>
          <a:xfrm>
            <a:off x="1316803" y="5063632"/>
            <a:ext cx="2154557" cy="1124642"/>
          </a:xfrm>
          <a:prstGeom prst="ellipse">
            <a:avLst/>
          </a:prstGeom>
          <a:solidFill>
            <a:srgbClr val="58699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Landslide Exposure Map</a:t>
            </a:r>
            <a:endParaRPr lang="en-US" b="1" dirty="0"/>
          </a:p>
        </p:txBody>
      </p:sp>
      <p:sp>
        <p:nvSpPr>
          <p:cNvPr id="17" name="Chevron 16"/>
          <p:cNvSpPr/>
          <p:nvPr/>
        </p:nvSpPr>
        <p:spPr>
          <a:xfrm rot="10800000">
            <a:off x="8086722" y="5304514"/>
            <a:ext cx="581025" cy="713431"/>
          </a:xfrm>
          <a:prstGeom prst="chevron">
            <a:avLst/>
          </a:prstGeom>
          <a:solidFill>
            <a:schemeClr val="tx2">
              <a:lumMod val="20000"/>
              <a:lumOff val="80000"/>
            </a:schemeClr>
          </a:solidFill>
          <a:ln>
            <a:solidFill>
              <a:srgbClr val="58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Chevron 17"/>
          <p:cNvSpPr/>
          <p:nvPr/>
        </p:nvSpPr>
        <p:spPr>
          <a:xfrm rot="10800000">
            <a:off x="3938578" y="5304515"/>
            <a:ext cx="581025" cy="713431"/>
          </a:xfrm>
          <a:prstGeom prst="chevron">
            <a:avLst/>
          </a:prstGeom>
          <a:solidFill>
            <a:schemeClr val="tx2">
              <a:lumMod val="20000"/>
              <a:lumOff val="80000"/>
            </a:schemeClr>
          </a:solidFill>
          <a:ln>
            <a:solidFill>
              <a:srgbClr val="58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Chevron 18"/>
          <p:cNvSpPr/>
          <p:nvPr/>
        </p:nvSpPr>
        <p:spPr>
          <a:xfrm rot="10800000">
            <a:off x="4324350" y="5304514"/>
            <a:ext cx="581025" cy="713431"/>
          </a:xfrm>
          <a:prstGeom prst="chevron">
            <a:avLst/>
          </a:prstGeom>
          <a:solidFill>
            <a:schemeClr val="tx2">
              <a:lumMod val="20000"/>
              <a:lumOff val="80000"/>
            </a:schemeClr>
          </a:solidFill>
          <a:ln>
            <a:solidFill>
              <a:srgbClr val="5869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Rounded Rectangle 21"/>
          <p:cNvSpPr/>
          <p:nvPr/>
        </p:nvSpPr>
        <p:spPr>
          <a:xfrm>
            <a:off x="109182" y="1992797"/>
            <a:ext cx="4681893" cy="2544586"/>
          </a:xfrm>
          <a:prstGeom prst="roundRect">
            <a:avLst/>
          </a:prstGeom>
          <a:solidFill>
            <a:srgbClr val="58699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171450" indent="-171450">
              <a:buFontTx/>
              <a:buChar char="-"/>
            </a:pPr>
            <a:endParaRPr lang="en-US" sz="1200" dirty="0" smtClean="0"/>
          </a:p>
          <a:p>
            <a:pPr marL="171450" indent="-171450">
              <a:buFontTx/>
              <a:buChar char="-"/>
            </a:pPr>
            <a:endParaRPr lang="en-US" sz="1200" dirty="0" smtClean="0"/>
          </a:p>
          <a:p>
            <a:pPr marL="171450" indent="-171450">
              <a:buFontTx/>
              <a:buChar char="-"/>
            </a:pPr>
            <a:endParaRPr lang="en-US" sz="1200" dirty="0" smtClean="0"/>
          </a:p>
          <a:p>
            <a:endParaRPr lang="en-US" sz="1200" dirty="0" smtClean="0"/>
          </a:p>
        </p:txBody>
      </p:sp>
      <p:graphicFrame>
        <p:nvGraphicFramePr>
          <p:cNvPr id="3" name="Table 2"/>
          <p:cNvGraphicFramePr>
            <a:graphicFrameLocks noGrp="1"/>
          </p:cNvGraphicFramePr>
          <p:nvPr>
            <p:extLst>
              <p:ext uri="{D42A27DB-BD31-4B8C-83A1-F6EECF244321}">
                <p14:modId xmlns:p14="http://schemas.microsoft.com/office/powerpoint/2010/main" val="2962064682"/>
              </p:ext>
            </p:extLst>
          </p:nvPr>
        </p:nvGraphicFramePr>
        <p:xfrm>
          <a:off x="248913" y="2172259"/>
          <a:ext cx="4542161" cy="2282511"/>
        </p:xfrm>
        <a:graphic>
          <a:graphicData uri="http://schemas.openxmlformats.org/drawingml/2006/table">
            <a:tbl>
              <a:tblPr firstRow="1" bandRow="1">
                <a:tableStyleId>{5C22544A-7EE6-4342-B048-85BDC9FD1C3A}</a:tableStyleId>
              </a:tblPr>
              <a:tblGrid>
                <a:gridCol w="2338952"/>
                <a:gridCol w="2203209"/>
              </a:tblGrid>
              <a:tr h="41947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dirty="0" smtClean="0"/>
                        <a:t>Variables:</a:t>
                      </a:r>
                      <a:endParaRPr lang="en-US" sz="1400" b="1" dirty="0" smtClean="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US" dirty="0"/>
                    </a:p>
                  </a:txBody>
                  <a:tcPr/>
                </a:tc>
              </a:tr>
              <a:tr h="1825311">
                <a:tc>
                  <a:txBody>
                    <a:bodyPr/>
                    <a:lstStyle/>
                    <a:p>
                      <a:pPr marL="171450" indent="-171450">
                        <a:buFontTx/>
                        <a:buChar char="-"/>
                      </a:pPr>
                      <a:r>
                        <a:rPr lang="en-US" sz="1600" dirty="0" smtClean="0">
                          <a:solidFill>
                            <a:schemeClr val="bg1"/>
                          </a:solidFill>
                        </a:rPr>
                        <a:t>Elevation</a:t>
                      </a:r>
                    </a:p>
                    <a:p>
                      <a:pPr marL="171450" indent="-171450">
                        <a:buFontTx/>
                        <a:buChar char="-"/>
                      </a:pPr>
                      <a:r>
                        <a:rPr lang="en-US" sz="1600" dirty="0" smtClean="0">
                          <a:solidFill>
                            <a:schemeClr val="bg1"/>
                          </a:solidFill>
                        </a:rPr>
                        <a:t>Slope</a:t>
                      </a:r>
                    </a:p>
                    <a:p>
                      <a:pPr marL="171450" indent="-171450">
                        <a:buFontTx/>
                        <a:buChar char="-"/>
                      </a:pPr>
                      <a:r>
                        <a:rPr lang="en-US" sz="1600" dirty="0" smtClean="0">
                          <a:solidFill>
                            <a:schemeClr val="bg1"/>
                          </a:solidFill>
                        </a:rPr>
                        <a:t>Plan curvature</a:t>
                      </a:r>
                    </a:p>
                    <a:p>
                      <a:pPr marL="171450" indent="-171450">
                        <a:buFontTx/>
                        <a:buChar char="-"/>
                      </a:pPr>
                      <a:r>
                        <a:rPr lang="en-US" sz="1600" dirty="0" smtClean="0">
                          <a:solidFill>
                            <a:schemeClr val="bg1"/>
                          </a:solidFill>
                        </a:rPr>
                        <a:t>Profile curvature</a:t>
                      </a:r>
                    </a:p>
                    <a:p>
                      <a:pPr marL="171450" indent="-171450">
                        <a:buFontTx/>
                        <a:buChar char="-"/>
                      </a:pPr>
                      <a:r>
                        <a:rPr lang="en-US" sz="1600" dirty="0" smtClean="0">
                          <a:solidFill>
                            <a:schemeClr val="bg1"/>
                          </a:solidFill>
                        </a:rPr>
                        <a:t>Distance to streams</a:t>
                      </a:r>
                    </a:p>
                    <a:p>
                      <a:pPr marL="171450" indent="-171450">
                        <a:buFontTx/>
                        <a:buChar char="-"/>
                      </a:pPr>
                      <a:r>
                        <a:rPr lang="en-US" sz="1600" dirty="0" smtClean="0">
                          <a:solidFill>
                            <a:schemeClr val="bg1"/>
                          </a:solidFill>
                        </a:rPr>
                        <a:t>Distance to roads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600" dirty="0" smtClean="0">
                          <a:solidFill>
                            <a:schemeClr val="bg1"/>
                          </a:solidFill>
                        </a:rPr>
                        <a:t>Distance to fault lines</a:t>
                      </a:r>
                    </a:p>
                    <a:p>
                      <a:pPr marL="171450" indent="-171450">
                        <a:buFontTx/>
                        <a:buChar char="-"/>
                      </a:pPr>
                      <a:r>
                        <a:rPr lang="en-US" sz="1600" dirty="0" smtClean="0">
                          <a:solidFill>
                            <a:schemeClr val="bg1"/>
                          </a:solidFill>
                        </a:rPr>
                        <a:t>Terrain Roughness</a:t>
                      </a:r>
                    </a:p>
                    <a:p>
                      <a:pPr marL="171450" indent="-171450">
                        <a:buFontTx/>
                        <a:buChar char="-"/>
                      </a:pPr>
                      <a:r>
                        <a:rPr lang="en-US" sz="1600" dirty="0" smtClean="0">
                          <a:solidFill>
                            <a:schemeClr val="bg1"/>
                          </a:solidFill>
                        </a:rPr>
                        <a:t>Depth to bedrock</a:t>
                      </a:r>
                    </a:p>
                    <a:p>
                      <a:pPr marL="171450" indent="-171450">
                        <a:buFontTx/>
                        <a:buChar char="-"/>
                      </a:pPr>
                      <a:r>
                        <a:rPr lang="en-US" sz="1600" dirty="0" smtClean="0">
                          <a:solidFill>
                            <a:schemeClr val="bg1"/>
                          </a:solidFill>
                        </a:rPr>
                        <a:t>Land cover</a:t>
                      </a:r>
                    </a:p>
                    <a:p>
                      <a:pPr marL="171450" indent="-171450">
                        <a:buFontTx/>
                        <a:buChar char="-"/>
                      </a:pPr>
                      <a:r>
                        <a:rPr lang="en-US" sz="1600" dirty="0" smtClean="0">
                          <a:solidFill>
                            <a:schemeClr val="bg1"/>
                          </a:solidFill>
                        </a:rPr>
                        <a:t>Soil type</a:t>
                      </a:r>
                    </a:p>
                    <a:p>
                      <a:endParaRPr lang="en-US" sz="1600" dirty="0">
                        <a:solidFill>
                          <a:schemeClr val="bg1"/>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r>
            </a:tbl>
          </a:graphicData>
        </a:graphic>
      </p:graphicFrame>
    </p:spTree>
    <p:extLst>
      <p:ext uri="{BB962C8B-B14F-4D97-AF65-F5344CB8AC3E}">
        <p14:creationId xmlns:p14="http://schemas.microsoft.com/office/powerpoint/2010/main" val="13645183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4314</TotalTime>
  <Words>2555</Words>
  <Application>Microsoft Office PowerPoint</Application>
  <PresentationFormat>Custom</PresentationFormat>
  <Paragraphs>463</Paragraphs>
  <Slides>20</Slides>
  <Notes>17</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Emma Baghel</cp:lastModifiedBy>
  <cp:revision>264</cp:revision>
  <dcterms:created xsi:type="dcterms:W3CDTF">2015-05-18T13:26:09Z</dcterms:created>
  <dcterms:modified xsi:type="dcterms:W3CDTF">2016-08-16T13:23:43Z</dcterms:modified>
</cp:coreProperties>
</file>