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5" r:id="rId2"/>
  </p:sldMasterIdLst>
  <p:sldIdLst>
    <p:sldId id="258" r:id="rId3"/>
    <p:sldId id="260" r:id="rId4"/>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0" autoAdjust="0"/>
    <p:restoredTop sz="94660"/>
  </p:normalViewPr>
  <p:slideViewPr>
    <p:cSldViewPr snapToGrid="0">
      <p:cViewPr varScale="1">
        <p:scale>
          <a:sx n="37" d="100"/>
          <a:sy n="37" d="100"/>
        </p:scale>
        <p:origin x="1579" y="34"/>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A">
    <p:spTree>
      <p:nvGrpSpPr>
        <p:cNvPr id="1" name=""/>
        <p:cNvGrpSpPr/>
        <p:nvPr/>
      </p:nvGrpSpPr>
      <p:grpSpPr>
        <a:xfrm>
          <a:off x="0" y="0"/>
          <a:ext cx="0" cy="0"/>
          <a:chOff x="0" y="0"/>
          <a:chExt cx="0" cy="0"/>
        </a:xfrm>
      </p:grpSpPr>
      <p:sp>
        <p:nvSpPr>
          <p:cNvPr id="7" name="Text Placeholder"/>
          <p:cNvSpPr>
            <a:spLocks noGrp="1"/>
          </p:cNvSpPr>
          <p:nvPr>
            <p:ph type="body" sz="quarter" idx="11" hasCustomPrompt="1"/>
          </p:nvPr>
        </p:nvSpPr>
        <p:spPr>
          <a:xfrm>
            <a:off x="4828031" y="4214813"/>
            <a:ext cx="2606040" cy="228600"/>
          </a:xfrm>
          <a:prstGeom prst="rect">
            <a:avLst/>
          </a:prstGeom>
        </p:spPr>
        <p:txBody>
          <a:bodyPr/>
          <a:lstStyle>
            <a:lvl1pPr marL="0" indent="0">
              <a:buNone/>
              <a:defRPr sz="900" baseline="0">
                <a:solidFill>
                  <a:schemeClr val="tx1">
                    <a:lumMod val="50000"/>
                  </a:schemeClr>
                </a:solidFill>
              </a:defRPr>
            </a:lvl1pPr>
          </a:lstStyle>
          <a:p>
            <a:pPr lvl="0"/>
            <a:r>
              <a:rPr lang="en-US" dirty="0" smtClean="0"/>
              <a:t>Imagery caption.</a:t>
            </a:r>
            <a:endParaRPr lang="en-US" dirty="0"/>
          </a:p>
        </p:txBody>
      </p:sp>
      <p:sp>
        <p:nvSpPr>
          <p:cNvPr id="5" name="Picture Placeholder"/>
          <p:cNvSpPr>
            <a:spLocks noGrp="1"/>
          </p:cNvSpPr>
          <p:nvPr>
            <p:ph type="pic" sz="quarter" idx="10" hasCustomPrompt="1"/>
          </p:nvPr>
        </p:nvSpPr>
        <p:spPr>
          <a:xfrm>
            <a:off x="4919472" y="1828800"/>
            <a:ext cx="2514600" cy="2386584"/>
          </a:xfrm>
          <a:prstGeom prst="rect">
            <a:avLst/>
          </a:prstGeom>
        </p:spPr>
        <p:txBody>
          <a:bodyPr anchor="ctr"/>
          <a:lstStyle>
            <a:lvl1pPr marL="0" indent="0" algn="ctr">
              <a:buNone/>
              <a:defRPr sz="4800" i="1">
                <a:solidFill>
                  <a:schemeClr val="tx1">
                    <a:lumMod val="60000"/>
                    <a:lumOff val="40000"/>
                  </a:schemeClr>
                </a:solidFill>
              </a:defRPr>
            </a:lvl1pPr>
          </a:lstStyle>
          <a:p>
            <a:r>
              <a:rPr lang="en-US" dirty="0" smtClean="0"/>
              <a:t>Imagery</a:t>
            </a:r>
            <a:endParaRPr lang="en-US" dirty="0"/>
          </a:p>
        </p:txBody>
      </p:sp>
    </p:spTree>
    <p:extLst>
      <p:ext uri="{BB962C8B-B14F-4D97-AF65-F5344CB8AC3E}">
        <p14:creationId xmlns:p14="http://schemas.microsoft.com/office/powerpoint/2010/main" val="713545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B">
    <p:spTree>
      <p:nvGrpSpPr>
        <p:cNvPr id="1" name=""/>
        <p:cNvGrpSpPr/>
        <p:nvPr/>
      </p:nvGrpSpPr>
      <p:grpSpPr>
        <a:xfrm>
          <a:off x="0" y="0"/>
          <a:ext cx="0" cy="0"/>
          <a:chOff x="0" y="0"/>
          <a:chExt cx="0" cy="0"/>
        </a:xfrm>
      </p:grpSpPr>
      <p:sp>
        <p:nvSpPr>
          <p:cNvPr id="5" name="Text Placeholder"/>
          <p:cNvSpPr>
            <a:spLocks noGrp="1"/>
          </p:cNvSpPr>
          <p:nvPr>
            <p:ph type="body" sz="quarter" idx="11" hasCustomPrompt="1"/>
          </p:nvPr>
        </p:nvSpPr>
        <p:spPr>
          <a:xfrm>
            <a:off x="256032" y="5952744"/>
            <a:ext cx="7178040" cy="228600"/>
          </a:xfrm>
          <a:prstGeom prst="rect">
            <a:avLst/>
          </a:prstGeom>
        </p:spPr>
        <p:txBody>
          <a:bodyPr/>
          <a:lstStyle>
            <a:lvl1pPr marL="0" indent="0">
              <a:buNone/>
              <a:defRPr sz="900" baseline="0">
                <a:solidFill>
                  <a:schemeClr val="tx1">
                    <a:lumMod val="50000"/>
                  </a:schemeClr>
                </a:solidFill>
              </a:defRPr>
            </a:lvl1pPr>
            <a:lvl2pPr marL="388620" indent="0">
              <a:buNone/>
              <a:defRPr/>
            </a:lvl2pPr>
          </a:lstStyle>
          <a:p>
            <a:pPr lvl="0"/>
            <a:r>
              <a:rPr lang="en-US" dirty="0" smtClean="0"/>
              <a:t>Imagery caption.</a:t>
            </a:r>
            <a:endParaRPr lang="en-US" dirty="0"/>
          </a:p>
        </p:txBody>
      </p:sp>
      <p:sp>
        <p:nvSpPr>
          <p:cNvPr id="3" name="Picture Placeholder"/>
          <p:cNvSpPr>
            <a:spLocks noGrp="1"/>
          </p:cNvSpPr>
          <p:nvPr>
            <p:ph type="pic" sz="quarter" idx="10" hasCustomPrompt="1"/>
          </p:nvPr>
        </p:nvSpPr>
        <p:spPr>
          <a:xfrm>
            <a:off x="347472" y="1636776"/>
            <a:ext cx="7086600" cy="4315968"/>
          </a:xfrm>
          <a:prstGeom prst="rect">
            <a:avLst/>
          </a:prstGeom>
        </p:spPr>
        <p:txBody>
          <a:bodyPr anchor="ctr"/>
          <a:lstStyle>
            <a:lvl1pPr marL="0" indent="0" algn="ctr">
              <a:buNone/>
              <a:defRPr sz="9600" i="1">
                <a:solidFill>
                  <a:schemeClr val="tx1">
                    <a:lumMod val="60000"/>
                    <a:lumOff val="40000"/>
                  </a:schemeClr>
                </a:solidFill>
              </a:defRPr>
            </a:lvl1pPr>
          </a:lstStyle>
          <a:p>
            <a:r>
              <a:rPr lang="en-US" dirty="0" smtClean="0"/>
              <a:t>Imagery</a:t>
            </a:r>
            <a:endParaRPr lang="en-US" dirty="0"/>
          </a:p>
        </p:txBody>
      </p:sp>
    </p:spTree>
    <p:extLst>
      <p:ext uri="{BB962C8B-B14F-4D97-AF65-F5344CB8AC3E}">
        <p14:creationId xmlns:p14="http://schemas.microsoft.com/office/powerpoint/2010/main" val="3636238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ack A">
    <p:spTree>
      <p:nvGrpSpPr>
        <p:cNvPr id="1" name=""/>
        <p:cNvGrpSpPr/>
        <p:nvPr/>
      </p:nvGrpSpPr>
      <p:grpSpPr>
        <a:xfrm>
          <a:off x="0" y="0"/>
          <a:ext cx="0" cy="0"/>
          <a:chOff x="0" y="0"/>
          <a:chExt cx="0" cy="0"/>
        </a:xfrm>
      </p:grpSpPr>
      <p:sp>
        <p:nvSpPr>
          <p:cNvPr id="6" name="Text Placeholder B"/>
          <p:cNvSpPr>
            <a:spLocks noGrp="1"/>
          </p:cNvSpPr>
          <p:nvPr>
            <p:ph type="body" sz="quarter" idx="12" hasCustomPrompt="1"/>
          </p:nvPr>
        </p:nvSpPr>
        <p:spPr>
          <a:xfrm>
            <a:off x="4828032" y="8266176"/>
            <a:ext cx="2606040" cy="228600"/>
          </a:xfrm>
          <a:prstGeom prst="rect">
            <a:avLst/>
          </a:prstGeom>
        </p:spPr>
        <p:txBody>
          <a:bodyPr/>
          <a:lstStyle>
            <a:lvl1pPr marL="0" indent="0">
              <a:buNone/>
              <a:defRPr sz="900" baseline="0">
                <a:solidFill>
                  <a:schemeClr val="tx1">
                    <a:lumMod val="50000"/>
                  </a:schemeClr>
                </a:solidFill>
              </a:defRPr>
            </a:lvl1pPr>
          </a:lstStyle>
          <a:p>
            <a:pPr lvl="0"/>
            <a:r>
              <a:rPr lang="en-US" dirty="0" smtClean="0"/>
              <a:t>Imagery caption.</a:t>
            </a:r>
            <a:endParaRPr lang="en-US" dirty="0"/>
          </a:p>
        </p:txBody>
      </p:sp>
      <p:sp>
        <p:nvSpPr>
          <p:cNvPr id="7" name="Picture Placeholder B"/>
          <p:cNvSpPr>
            <a:spLocks noGrp="1"/>
          </p:cNvSpPr>
          <p:nvPr>
            <p:ph type="pic" sz="quarter" idx="13" hasCustomPrompt="1"/>
          </p:nvPr>
        </p:nvSpPr>
        <p:spPr>
          <a:xfrm>
            <a:off x="4919472" y="6135624"/>
            <a:ext cx="2514600" cy="2130552"/>
          </a:xfrm>
          <a:prstGeom prst="rect">
            <a:avLst/>
          </a:prstGeom>
        </p:spPr>
        <p:txBody>
          <a:bodyPr anchor="ctr"/>
          <a:lstStyle>
            <a:lvl1pPr marL="0" indent="0" algn="ctr">
              <a:buNone/>
              <a:defRPr sz="4800" i="1">
                <a:solidFill>
                  <a:schemeClr val="tx1">
                    <a:lumMod val="60000"/>
                    <a:lumOff val="40000"/>
                  </a:schemeClr>
                </a:solidFill>
              </a:defRPr>
            </a:lvl1pPr>
          </a:lstStyle>
          <a:p>
            <a:r>
              <a:rPr lang="en-US" dirty="0" smtClean="0"/>
              <a:t>Imagery</a:t>
            </a:r>
            <a:endParaRPr lang="en-US" dirty="0"/>
          </a:p>
        </p:txBody>
      </p:sp>
      <p:sp>
        <p:nvSpPr>
          <p:cNvPr id="4" name="Text Placeholder A"/>
          <p:cNvSpPr>
            <a:spLocks noGrp="1"/>
          </p:cNvSpPr>
          <p:nvPr>
            <p:ph type="body" sz="quarter" idx="11" hasCustomPrompt="1"/>
          </p:nvPr>
        </p:nvSpPr>
        <p:spPr>
          <a:xfrm>
            <a:off x="4828031" y="4032504"/>
            <a:ext cx="2606040" cy="228600"/>
          </a:xfrm>
          <a:prstGeom prst="rect">
            <a:avLst/>
          </a:prstGeom>
        </p:spPr>
        <p:txBody>
          <a:bodyPr/>
          <a:lstStyle>
            <a:lvl1pPr marL="0" indent="0">
              <a:buNone/>
              <a:defRPr sz="900" baseline="0">
                <a:solidFill>
                  <a:schemeClr val="tx1">
                    <a:lumMod val="50000"/>
                  </a:schemeClr>
                </a:solidFill>
              </a:defRPr>
            </a:lvl1pPr>
          </a:lstStyle>
          <a:p>
            <a:pPr lvl="0"/>
            <a:r>
              <a:rPr lang="en-US" dirty="0" smtClean="0"/>
              <a:t>Imagery caption.</a:t>
            </a:r>
            <a:endParaRPr lang="en-US" dirty="0"/>
          </a:p>
        </p:txBody>
      </p:sp>
      <p:sp>
        <p:nvSpPr>
          <p:cNvPr id="5" name="Picture Placeholder A"/>
          <p:cNvSpPr>
            <a:spLocks noGrp="1"/>
          </p:cNvSpPr>
          <p:nvPr>
            <p:ph type="pic" sz="quarter" idx="10" hasCustomPrompt="1"/>
          </p:nvPr>
        </p:nvSpPr>
        <p:spPr>
          <a:xfrm>
            <a:off x="4919472" y="868680"/>
            <a:ext cx="2514600" cy="3163824"/>
          </a:xfrm>
          <a:prstGeom prst="rect">
            <a:avLst/>
          </a:prstGeom>
        </p:spPr>
        <p:txBody>
          <a:bodyPr anchor="ctr"/>
          <a:lstStyle>
            <a:lvl1pPr marL="0" indent="0" algn="ctr">
              <a:buNone/>
              <a:defRPr sz="4800" i="1">
                <a:solidFill>
                  <a:schemeClr val="tx1">
                    <a:lumMod val="60000"/>
                    <a:lumOff val="40000"/>
                  </a:schemeClr>
                </a:solidFill>
              </a:defRPr>
            </a:lvl1pPr>
          </a:lstStyle>
          <a:p>
            <a:r>
              <a:rPr lang="en-US" dirty="0" smtClean="0"/>
              <a:t>Imagery</a:t>
            </a:r>
            <a:endParaRPr lang="en-US" dirty="0"/>
          </a:p>
        </p:txBody>
      </p:sp>
    </p:spTree>
    <p:extLst>
      <p:ext uri="{BB962C8B-B14F-4D97-AF65-F5344CB8AC3E}">
        <p14:creationId xmlns:p14="http://schemas.microsoft.com/office/powerpoint/2010/main" val="867458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ack B">
    <p:spTree>
      <p:nvGrpSpPr>
        <p:cNvPr id="1" name=""/>
        <p:cNvGrpSpPr/>
        <p:nvPr/>
      </p:nvGrpSpPr>
      <p:grpSpPr>
        <a:xfrm>
          <a:off x="0" y="0"/>
          <a:ext cx="0" cy="0"/>
          <a:chOff x="0" y="0"/>
          <a:chExt cx="0" cy="0"/>
        </a:xfrm>
      </p:grpSpPr>
      <p:sp>
        <p:nvSpPr>
          <p:cNvPr id="4" name="Text Placeholder B"/>
          <p:cNvSpPr>
            <a:spLocks noGrp="1"/>
          </p:cNvSpPr>
          <p:nvPr>
            <p:ph type="body" sz="quarter" idx="12" hasCustomPrompt="1"/>
          </p:nvPr>
        </p:nvSpPr>
        <p:spPr>
          <a:xfrm>
            <a:off x="4828032" y="5340096"/>
            <a:ext cx="2606040" cy="228600"/>
          </a:xfrm>
          <a:prstGeom prst="rect">
            <a:avLst/>
          </a:prstGeom>
        </p:spPr>
        <p:txBody>
          <a:bodyPr anchor="b"/>
          <a:lstStyle>
            <a:lvl1pPr marL="0" indent="0">
              <a:buNone/>
              <a:defRPr sz="900" baseline="0">
                <a:solidFill>
                  <a:schemeClr val="tx1">
                    <a:lumMod val="50000"/>
                  </a:schemeClr>
                </a:solidFill>
              </a:defRPr>
            </a:lvl1pPr>
          </a:lstStyle>
          <a:p>
            <a:pPr lvl="0"/>
            <a:r>
              <a:rPr lang="en-US" dirty="0" smtClean="0"/>
              <a:t>Imagery caption.</a:t>
            </a:r>
            <a:endParaRPr lang="en-US" dirty="0"/>
          </a:p>
        </p:txBody>
      </p:sp>
      <p:sp>
        <p:nvSpPr>
          <p:cNvPr id="5" name="Picture Placeholder B"/>
          <p:cNvSpPr>
            <a:spLocks noGrp="1"/>
          </p:cNvSpPr>
          <p:nvPr>
            <p:ph type="pic" sz="quarter" idx="13" hasCustomPrompt="1"/>
          </p:nvPr>
        </p:nvSpPr>
        <p:spPr>
          <a:xfrm>
            <a:off x="347472" y="5907024"/>
            <a:ext cx="7086600" cy="3483864"/>
          </a:xfrm>
          <a:prstGeom prst="rect">
            <a:avLst/>
          </a:prstGeom>
        </p:spPr>
        <p:txBody>
          <a:bodyPr anchor="ctr"/>
          <a:lstStyle>
            <a:lvl1pPr marL="0" indent="0" algn="ctr">
              <a:buNone/>
              <a:defRPr sz="9600" i="1">
                <a:solidFill>
                  <a:schemeClr val="tx1">
                    <a:lumMod val="60000"/>
                    <a:lumOff val="40000"/>
                  </a:schemeClr>
                </a:solidFill>
              </a:defRPr>
            </a:lvl1pPr>
          </a:lstStyle>
          <a:p>
            <a:r>
              <a:rPr lang="en-US" dirty="0" smtClean="0"/>
              <a:t>Imagery</a:t>
            </a:r>
            <a:endParaRPr lang="en-US" dirty="0"/>
          </a:p>
        </p:txBody>
      </p:sp>
      <p:sp>
        <p:nvSpPr>
          <p:cNvPr id="2" name="Text Placeholder A"/>
          <p:cNvSpPr>
            <a:spLocks noGrp="1"/>
          </p:cNvSpPr>
          <p:nvPr>
            <p:ph type="body" sz="quarter" idx="11" hasCustomPrompt="1"/>
          </p:nvPr>
        </p:nvSpPr>
        <p:spPr>
          <a:xfrm>
            <a:off x="4828031" y="3081528"/>
            <a:ext cx="2606040" cy="228600"/>
          </a:xfrm>
          <a:prstGeom prst="rect">
            <a:avLst/>
          </a:prstGeom>
        </p:spPr>
        <p:txBody>
          <a:bodyPr/>
          <a:lstStyle>
            <a:lvl1pPr marL="0" indent="0">
              <a:buNone/>
              <a:defRPr sz="900" baseline="0">
                <a:solidFill>
                  <a:schemeClr val="tx1">
                    <a:lumMod val="50000"/>
                  </a:schemeClr>
                </a:solidFill>
              </a:defRPr>
            </a:lvl1pPr>
          </a:lstStyle>
          <a:p>
            <a:pPr lvl="0"/>
            <a:r>
              <a:rPr lang="en-US" dirty="0" smtClean="0"/>
              <a:t>Imagery caption.</a:t>
            </a:r>
            <a:endParaRPr lang="en-US" dirty="0"/>
          </a:p>
        </p:txBody>
      </p:sp>
      <p:sp>
        <p:nvSpPr>
          <p:cNvPr id="3" name="Picture Placeholder A"/>
          <p:cNvSpPr>
            <a:spLocks noGrp="1"/>
          </p:cNvSpPr>
          <p:nvPr>
            <p:ph type="pic" sz="quarter" idx="10" hasCustomPrompt="1"/>
          </p:nvPr>
        </p:nvSpPr>
        <p:spPr>
          <a:xfrm>
            <a:off x="4919472" y="868680"/>
            <a:ext cx="2514600" cy="2212848"/>
          </a:xfrm>
          <a:prstGeom prst="rect">
            <a:avLst/>
          </a:prstGeom>
        </p:spPr>
        <p:txBody>
          <a:bodyPr anchor="ctr"/>
          <a:lstStyle>
            <a:lvl1pPr marL="0" indent="0" algn="ctr">
              <a:buNone/>
              <a:defRPr sz="4800" i="1">
                <a:solidFill>
                  <a:schemeClr val="tx1">
                    <a:lumMod val="60000"/>
                    <a:lumOff val="40000"/>
                  </a:schemeClr>
                </a:solidFill>
              </a:defRPr>
            </a:lvl1pPr>
          </a:lstStyle>
          <a:p>
            <a:r>
              <a:rPr lang="en-US" dirty="0" smtClean="0"/>
              <a:t>Imagery</a:t>
            </a:r>
            <a:endParaRPr lang="en-US" dirty="0"/>
          </a:p>
        </p:txBody>
      </p:sp>
    </p:spTree>
    <p:extLst>
      <p:ext uri="{BB962C8B-B14F-4D97-AF65-F5344CB8AC3E}">
        <p14:creationId xmlns:p14="http://schemas.microsoft.com/office/powerpoint/2010/main" val="556276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ack C">
    <p:spTree>
      <p:nvGrpSpPr>
        <p:cNvPr id="1" name=""/>
        <p:cNvGrpSpPr/>
        <p:nvPr/>
      </p:nvGrpSpPr>
      <p:grpSpPr>
        <a:xfrm>
          <a:off x="0" y="0"/>
          <a:ext cx="0" cy="0"/>
          <a:chOff x="0" y="0"/>
          <a:chExt cx="0" cy="0"/>
        </a:xfrm>
      </p:grpSpPr>
      <p:sp>
        <p:nvSpPr>
          <p:cNvPr id="2" name="Text Placeholder"/>
          <p:cNvSpPr>
            <a:spLocks noGrp="1"/>
          </p:cNvSpPr>
          <p:nvPr>
            <p:ph type="body" sz="quarter" idx="11" hasCustomPrompt="1"/>
          </p:nvPr>
        </p:nvSpPr>
        <p:spPr>
          <a:xfrm>
            <a:off x="4828031" y="5202936"/>
            <a:ext cx="2606040" cy="228600"/>
          </a:xfrm>
          <a:prstGeom prst="rect">
            <a:avLst/>
          </a:prstGeom>
        </p:spPr>
        <p:txBody>
          <a:bodyPr/>
          <a:lstStyle>
            <a:lvl1pPr marL="0" indent="0">
              <a:buNone/>
              <a:defRPr sz="900" baseline="0">
                <a:solidFill>
                  <a:schemeClr val="tx1">
                    <a:lumMod val="50000"/>
                  </a:schemeClr>
                </a:solidFill>
              </a:defRPr>
            </a:lvl1pPr>
          </a:lstStyle>
          <a:p>
            <a:pPr lvl="0"/>
            <a:r>
              <a:rPr lang="en-US" dirty="0" smtClean="0"/>
              <a:t>Imagery caption.</a:t>
            </a:r>
            <a:endParaRPr lang="en-US" dirty="0"/>
          </a:p>
        </p:txBody>
      </p:sp>
      <p:sp>
        <p:nvSpPr>
          <p:cNvPr id="3" name="Picture Placeholder"/>
          <p:cNvSpPr>
            <a:spLocks noGrp="1"/>
          </p:cNvSpPr>
          <p:nvPr>
            <p:ph type="pic" sz="quarter" idx="10" hasCustomPrompt="1"/>
          </p:nvPr>
        </p:nvSpPr>
        <p:spPr>
          <a:xfrm>
            <a:off x="347472" y="621792"/>
            <a:ext cx="7086600" cy="4261104"/>
          </a:xfrm>
          <a:prstGeom prst="rect">
            <a:avLst/>
          </a:prstGeom>
        </p:spPr>
        <p:txBody>
          <a:bodyPr anchor="ctr"/>
          <a:lstStyle>
            <a:lvl1pPr marL="0" indent="0" algn="ctr">
              <a:buNone/>
              <a:defRPr sz="9600" i="1">
                <a:solidFill>
                  <a:schemeClr val="tx1">
                    <a:lumMod val="60000"/>
                    <a:lumOff val="40000"/>
                  </a:schemeClr>
                </a:solidFill>
              </a:defRPr>
            </a:lvl1pPr>
          </a:lstStyle>
          <a:p>
            <a:r>
              <a:rPr lang="en-US" dirty="0" smtClean="0"/>
              <a:t>Imagery</a:t>
            </a:r>
            <a:endParaRPr lang="en-US" dirty="0"/>
          </a:p>
        </p:txBody>
      </p:sp>
    </p:spTree>
    <p:extLst>
      <p:ext uri="{BB962C8B-B14F-4D97-AF65-F5344CB8AC3E}">
        <p14:creationId xmlns:p14="http://schemas.microsoft.com/office/powerpoint/2010/main" val="33555275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url"/>
          <p:cNvSpPr txBox="1"/>
          <p:nvPr userDrawn="1"/>
        </p:nvSpPr>
        <p:spPr>
          <a:xfrm>
            <a:off x="254000" y="9617202"/>
            <a:ext cx="3616706" cy="230832"/>
          </a:xfrm>
          <a:prstGeom prst="rect">
            <a:avLst/>
          </a:prstGeom>
          <a:noFill/>
        </p:spPr>
        <p:txBody>
          <a:bodyPr wrap="square" rtlCol="0">
            <a:spAutoFit/>
          </a:bodyPr>
          <a:lstStyle/>
          <a:p>
            <a:r>
              <a:rPr lang="en-US" sz="900" dirty="0" smtClean="0">
                <a:latin typeface="Century Gothic" panose="020B0502020202020204" pitchFamily="34" charset="0"/>
              </a:rPr>
              <a:t>http://develop.larc.nasa.gov</a:t>
            </a:r>
          </a:p>
        </p:txBody>
      </p:sp>
      <p:cxnSp>
        <p:nvCxnSpPr>
          <p:cNvPr id="3" name="header boundary line"/>
          <p:cNvCxnSpPr/>
          <p:nvPr userDrawn="1"/>
        </p:nvCxnSpPr>
        <p:spPr>
          <a:xfrm>
            <a:off x="342900" y="1507490"/>
            <a:ext cx="7086600" cy="0"/>
          </a:xfrm>
          <a:prstGeom prst="line">
            <a:avLst/>
          </a:prstGeom>
          <a:ln w="6350" cap="rnd">
            <a:solidFill>
              <a:schemeClr val="tx1">
                <a:lumMod val="40000"/>
                <a:lumOff val="60000"/>
              </a:schemeClr>
            </a:solidFill>
            <a:round/>
          </a:ln>
        </p:spPr>
        <p:style>
          <a:lnRef idx="1">
            <a:schemeClr val="accent1"/>
          </a:lnRef>
          <a:fillRef idx="0">
            <a:schemeClr val="accent1"/>
          </a:fillRef>
          <a:effectRef idx="0">
            <a:schemeClr val="accent1"/>
          </a:effectRef>
          <a:fontRef idx="minor">
            <a:schemeClr val="tx1"/>
          </a:fontRef>
        </p:style>
      </p:cxnSp>
      <p:sp>
        <p:nvSpPr>
          <p:cNvPr id="2" name="DEVELOP National Program"/>
          <p:cNvSpPr txBox="1"/>
          <p:nvPr userDrawn="1"/>
        </p:nvSpPr>
        <p:spPr>
          <a:xfrm>
            <a:off x="4914900" y="262890"/>
            <a:ext cx="2514600" cy="461665"/>
          </a:xfrm>
          <a:prstGeom prst="rect">
            <a:avLst/>
          </a:prstGeom>
          <a:noFill/>
        </p:spPr>
        <p:txBody>
          <a:bodyPr wrap="square" rtlCol="0">
            <a:spAutoFit/>
          </a:bodyPr>
          <a:lstStyle/>
          <a:p>
            <a:pPr algn="r"/>
            <a:r>
              <a:rPr lang="en-US" sz="1355" b="1" dirty="0" smtClean="0">
                <a:solidFill>
                  <a:schemeClr val="bg2">
                    <a:lumMod val="50000"/>
                  </a:schemeClr>
                </a:solidFill>
                <a:latin typeface="+mj-lt"/>
              </a:rPr>
              <a:t>DEVELOP National Program</a:t>
            </a:r>
          </a:p>
          <a:p>
            <a:pPr algn="r"/>
            <a:r>
              <a:rPr lang="en-US" sz="1000" dirty="0" smtClean="0">
                <a:solidFill>
                  <a:schemeClr val="bg2">
                    <a:lumMod val="50000"/>
                  </a:schemeClr>
                </a:solidFill>
                <a:latin typeface="+mj-lt"/>
              </a:rPr>
              <a:t>Applied Sciences’ Capacity Building</a:t>
            </a:r>
            <a:endParaRPr lang="en-US" sz="500" dirty="0">
              <a:solidFill>
                <a:schemeClr val="bg2">
                  <a:lumMod val="50000"/>
                </a:schemeClr>
              </a:solidFill>
              <a:latin typeface="+mj-lt"/>
            </a:endParaRPr>
          </a:p>
        </p:txBody>
      </p:sp>
    </p:spTree>
    <p:extLst>
      <p:ext uri="{BB962C8B-B14F-4D97-AF65-F5344CB8AC3E}">
        <p14:creationId xmlns:p14="http://schemas.microsoft.com/office/powerpoint/2010/main" val="200064027"/>
      </p:ext>
    </p:extLst>
  </p:cSld>
  <p:clrMap bg1="lt1" tx1="dk1" bg2="lt2" tx2="dk2" accent1="accent1" accent2="accent2" accent3="accent3" accent4="accent4" accent5="accent5" accent6="accent6" hlink="hlink" folHlink="folHlink"/>
  <p:sldLayoutIdLst>
    <p:sldLayoutId id="2147483661" r:id="rId1"/>
    <p:sldLayoutId id="2147483664" r:id="rId2"/>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168" userDrawn="1">
          <p15:clr>
            <a:srgbClr val="F26B43"/>
          </p15:clr>
        </p15:guide>
        <p15:guide id="2" pos="2448" userDrawn="1">
          <p15:clr>
            <a:srgbClr val="F26B43"/>
          </p15:clr>
        </p15:guide>
        <p15:guide id="3" pos="4680" userDrawn="1">
          <p15:clr>
            <a:srgbClr val="F26B43"/>
          </p15:clr>
        </p15:guide>
        <p15:guide id="4" pos="216" userDrawn="1">
          <p15:clr>
            <a:srgbClr val="F26B43"/>
          </p15:clr>
        </p15:guide>
        <p15:guide id="5" orient="horz" pos="6120" userDrawn="1">
          <p15:clr>
            <a:srgbClr val="F26B43"/>
          </p15:clr>
        </p15:guide>
        <p15:guide id="6" orient="horz" pos="144" userDrawn="1">
          <p15:clr>
            <a:srgbClr val="F26B43"/>
          </p15:clr>
        </p15:guide>
        <p15:guide id="7" pos="3096" userDrawn="1">
          <p15:clr>
            <a:srgbClr val="A4A3A4"/>
          </p15:clr>
        </p15:guide>
        <p15:guide id="8" pos="2952" userDrawn="1">
          <p15:clr>
            <a:srgbClr val="A4A3A4"/>
          </p15:clr>
        </p15:guide>
        <p15:guide id="9" orient="horz" pos="103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url"/>
          <p:cNvSpPr txBox="1"/>
          <p:nvPr userDrawn="1"/>
        </p:nvSpPr>
        <p:spPr>
          <a:xfrm>
            <a:off x="254000" y="9617202"/>
            <a:ext cx="3616706" cy="230832"/>
          </a:xfrm>
          <a:prstGeom prst="rect">
            <a:avLst/>
          </a:prstGeom>
          <a:noFill/>
        </p:spPr>
        <p:txBody>
          <a:bodyPr wrap="square" rtlCol="0">
            <a:spAutoFit/>
          </a:bodyPr>
          <a:lstStyle/>
          <a:p>
            <a:r>
              <a:rPr lang="en-US" sz="900" dirty="0" smtClean="0">
                <a:latin typeface="Century Gothic" panose="020B0502020202020204" pitchFamily="34" charset="0"/>
              </a:rPr>
              <a:t>http://develop.larc.nasa.gov</a:t>
            </a:r>
          </a:p>
        </p:txBody>
      </p:sp>
    </p:spTree>
    <p:extLst>
      <p:ext uri="{BB962C8B-B14F-4D97-AF65-F5344CB8AC3E}">
        <p14:creationId xmlns:p14="http://schemas.microsoft.com/office/powerpoint/2010/main" val="1209013286"/>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3168">
          <p15:clr>
            <a:srgbClr val="F26B43"/>
          </p15:clr>
        </p15:guide>
        <p15:guide id="2" pos="2448">
          <p15:clr>
            <a:srgbClr val="F26B43"/>
          </p15:clr>
        </p15:guide>
        <p15:guide id="3" pos="4680">
          <p15:clr>
            <a:srgbClr val="F26B43"/>
          </p15:clr>
        </p15:guide>
        <p15:guide id="4" pos="216">
          <p15:clr>
            <a:srgbClr val="F26B43"/>
          </p15:clr>
        </p15:guide>
        <p15:guide id="5" orient="horz" pos="6120">
          <p15:clr>
            <a:srgbClr val="F26B43"/>
          </p15:clr>
        </p15:guide>
        <p15:guide id="6" orient="horz" pos="144">
          <p15:clr>
            <a:srgbClr val="F26B43"/>
          </p15:clr>
        </p15:guide>
        <p15:guide id="7" pos="3096">
          <p15:clr>
            <a:srgbClr val="A4A3A4"/>
          </p15:clr>
        </p15:guide>
        <p15:guide id="8" pos="2952">
          <p15:clr>
            <a:srgbClr val="A4A3A4"/>
          </p15:clr>
        </p15:guide>
        <p15:guide id="9" orient="horz" pos="103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5.xml"/><Relationship Id="rId6" Type="http://schemas.openxmlformats.org/officeDocument/2006/relationships/image" Target="../media/image6.jpeg"/><Relationship Id="rId5" Type="http://schemas.openxmlformats.org/officeDocument/2006/relationships/image" Target="../media/image5.jpeg"/><Relationship Id="rId10" Type="http://schemas.openxmlformats.org/officeDocument/2006/relationships/image" Target="../media/image10.PNG"/><Relationship Id="rId4" Type="http://schemas.openxmlformats.org/officeDocument/2006/relationships/image" Target="../media/image4.jpe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loc, obs, part, advisors"/>
          <p:cNvSpPr txBox="1"/>
          <p:nvPr/>
        </p:nvSpPr>
        <p:spPr>
          <a:xfrm>
            <a:off x="5029200" y="6389295"/>
            <a:ext cx="2606040" cy="3485570"/>
          </a:xfrm>
          <a:prstGeom prst="rect">
            <a:avLst/>
          </a:prstGeom>
          <a:noFill/>
        </p:spPr>
        <p:txBody>
          <a:bodyPr wrap="square" rtlCol="0" anchor="b">
            <a:spAutoFit/>
          </a:bodyPr>
          <a:lstStyle/>
          <a:p>
            <a:r>
              <a:rPr lang="en-US" sz="1050" b="1" dirty="0" smtClean="0">
                <a:solidFill>
                  <a:schemeClr val="tx1">
                    <a:lumMod val="50000"/>
                  </a:schemeClr>
                </a:solidFill>
              </a:rPr>
              <a:t>DEVELOP Wise</a:t>
            </a:r>
          </a:p>
          <a:p>
            <a:r>
              <a:rPr lang="en-US" sz="1050" dirty="0" smtClean="0">
                <a:solidFill>
                  <a:schemeClr val="tx1">
                    <a:lumMod val="50000"/>
                  </a:schemeClr>
                </a:solidFill>
              </a:rPr>
              <a:t>NASA DEVELOP National Program at the Wise County Clerk of Court’s Office</a:t>
            </a:r>
          </a:p>
          <a:p>
            <a:endParaRPr lang="en-US" sz="1050" dirty="0">
              <a:solidFill>
                <a:schemeClr val="tx1">
                  <a:lumMod val="50000"/>
                </a:schemeClr>
              </a:solidFill>
            </a:endParaRPr>
          </a:p>
          <a:p>
            <a:r>
              <a:rPr lang="en-US" sz="1050" b="1" dirty="0" smtClean="0">
                <a:solidFill>
                  <a:schemeClr val="tx1">
                    <a:lumMod val="50000"/>
                  </a:schemeClr>
                </a:solidFill>
              </a:rPr>
              <a:t>Earth Observations</a:t>
            </a:r>
          </a:p>
          <a:p>
            <a:r>
              <a:rPr lang="en-US" sz="1050" dirty="0">
                <a:solidFill>
                  <a:schemeClr val="tx1">
                    <a:lumMod val="50000"/>
                  </a:schemeClr>
                </a:solidFill>
              </a:rPr>
              <a:t>Shuttle Radar </a:t>
            </a:r>
            <a:r>
              <a:rPr lang="en-US" sz="1050" dirty="0" smtClean="0">
                <a:solidFill>
                  <a:schemeClr val="tx1">
                    <a:lumMod val="50000"/>
                  </a:schemeClr>
                </a:solidFill>
              </a:rPr>
              <a:t>Topography </a:t>
            </a:r>
            <a:r>
              <a:rPr lang="en-US" sz="1050" dirty="0">
                <a:solidFill>
                  <a:schemeClr val="tx1">
                    <a:lumMod val="50000"/>
                  </a:schemeClr>
                </a:solidFill>
              </a:rPr>
              <a:t>Mission </a:t>
            </a:r>
            <a:r>
              <a:rPr lang="en-US" sz="1050" dirty="0" smtClean="0">
                <a:solidFill>
                  <a:schemeClr val="tx1">
                    <a:lumMod val="50000"/>
                  </a:schemeClr>
                </a:solidFill>
              </a:rPr>
              <a:t>(</a:t>
            </a:r>
            <a:r>
              <a:rPr lang="en-US" sz="1050" dirty="0">
                <a:solidFill>
                  <a:schemeClr val="tx1">
                    <a:lumMod val="50000"/>
                  </a:schemeClr>
                </a:solidFill>
              </a:rPr>
              <a:t>SRTM</a:t>
            </a:r>
            <a:r>
              <a:rPr lang="en-US" sz="1050" dirty="0" smtClean="0">
                <a:solidFill>
                  <a:schemeClr val="tx1">
                    <a:lumMod val="50000"/>
                  </a:schemeClr>
                </a:solidFill>
              </a:rPr>
              <a:t>)</a:t>
            </a:r>
          </a:p>
          <a:p>
            <a:r>
              <a:rPr lang="en-US" sz="1050" dirty="0">
                <a:solidFill>
                  <a:schemeClr val="tx1">
                    <a:lumMod val="50000"/>
                  </a:schemeClr>
                </a:solidFill>
              </a:rPr>
              <a:t>Global Precipitation </a:t>
            </a:r>
            <a:r>
              <a:rPr lang="en-US" sz="1050" dirty="0" smtClean="0">
                <a:solidFill>
                  <a:schemeClr val="tx1">
                    <a:lumMod val="50000"/>
                  </a:schemeClr>
                </a:solidFill>
              </a:rPr>
              <a:t>Measurement (GPM)</a:t>
            </a:r>
          </a:p>
          <a:p>
            <a:r>
              <a:rPr lang="en-US" sz="1050" dirty="0">
                <a:solidFill>
                  <a:schemeClr val="tx1">
                    <a:lumMod val="50000"/>
                  </a:schemeClr>
                </a:solidFill>
              </a:rPr>
              <a:t>Tropical Rainfall </a:t>
            </a:r>
            <a:r>
              <a:rPr lang="en-US" sz="1050" dirty="0" smtClean="0">
                <a:solidFill>
                  <a:schemeClr val="tx1">
                    <a:lumMod val="50000"/>
                  </a:schemeClr>
                </a:solidFill>
              </a:rPr>
              <a:t>Measuring Mission (TRMM</a:t>
            </a:r>
            <a:r>
              <a:rPr lang="en-US" sz="1050" dirty="0">
                <a:solidFill>
                  <a:schemeClr val="tx1">
                    <a:lumMod val="50000"/>
                  </a:schemeClr>
                </a:solidFill>
              </a:rPr>
              <a:t>) </a:t>
            </a:r>
          </a:p>
          <a:p>
            <a:endParaRPr lang="en-US" sz="1050" dirty="0">
              <a:solidFill>
                <a:schemeClr val="tx1">
                  <a:lumMod val="50000"/>
                </a:schemeClr>
              </a:solidFill>
            </a:endParaRPr>
          </a:p>
          <a:p>
            <a:r>
              <a:rPr lang="en-US" sz="1050" b="1" dirty="0" smtClean="0">
                <a:solidFill>
                  <a:schemeClr val="tx1">
                    <a:lumMod val="50000"/>
                  </a:schemeClr>
                </a:solidFill>
              </a:rPr>
              <a:t>Partners</a:t>
            </a:r>
          </a:p>
          <a:p>
            <a:r>
              <a:rPr lang="en-US" sz="1050" dirty="0">
                <a:solidFill>
                  <a:schemeClr val="tx1">
                    <a:lumMod val="50000"/>
                  </a:schemeClr>
                </a:solidFill>
              </a:rPr>
              <a:t>Wise </a:t>
            </a:r>
            <a:r>
              <a:rPr lang="en-US" sz="1050" dirty="0" smtClean="0">
                <a:solidFill>
                  <a:schemeClr val="tx1">
                    <a:lumMod val="50000"/>
                  </a:schemeClr>
                </a:solidFill>
              </a:rPr>
              <a:t>County, Virginia </a:t>
            </a:r>
            <a:r>
              <a:rPr lang="en-US" sz="1050" dirty="0">
                <a:solidFill>
                  <a:schemeClr val="tx1">
                    <a:lumMod val="50000"/>
                  </a:schemeClr>
                </a:solidFill>
              </a:rPr>
              <a:t>Board of Supervisors</a:t>
            </a:r>
          </a:p>
          <a:p>
            <a:r>
              <a:rPr lang="en-US" sz="1050" dirty="0" smtClean="0">
                <a:solidFill>
                  <a:schemeClr val="tx1">
                    <a:lumMod val="50000"/>
                  </a:schemeClr>
                </a:solidFill>
              </a:rPr>
              <a:t>Wise County, Virginia </a:t>
            </a:r>
            <a:r>
              <a:rPr lang="en-US" sz="1050" dirty="0">
                <a:solidFill>
                  <a:schemeClr val="tx1">
                    <a:lumMod val="50000"/>
                  </a:schemeClr>
                </a:solidFill>
              </a:rPr>
              <a:t>Office of Emergency Management </a:t>
            </a:r>
          </a:p>
          <a:p>
            <a:endParaRPr lang="en-US" sz="1050" dirty="0">
              <a:solidFill>
                <a:schemeClr val="tx1">
                  <a:lumMod val="50000"/>
                </a:schemeClr>
              </a:solidFill>
            </a:endParaRPr>
          </a:p>
          <a:p>
            <a:r>
              <a:rPr lang="en-US" sz="1050" b="1" dirty="0" smtClean="0">
                <a:solidFill>
                  <a:schemeClr val="tx1">
                    <a:lumMod val="50000"/>
                  </a:schemeClr>
                </a:solidFill>
              </a:rPr>
              <a:t>Advisors</a:t>
            </a:r>
          </a:p>
          <a:p>
            <a:r>
              <a:rPr lang="en-US" sz="1050" dirty="0">
                <a:solidFill>
                  <a:schemeClr val="tx1">
                    <a:lumMod val="50000"/>
                  </a:schemeClr>
                </a:solidFill>
              </a:rPr>
              <a:t>Dr. Kenton </a:t>
            </a:r>
            <a:r>
              <a:rPr lang="en-US" sz="1050" dirty="0" smtClean="0">
                <a:solidFill>
                  <a:schemeClr val="tx1">
                    <a:lumMod val="50000"/>
                  </a:schemeClr>
                </a:solidFill>
              </a:rPr>
              <a:t>Ross, NASA DEVELOP                   National Program</a:t>
            </a:r>
          </a:p>
          <a:p>
            <a:r>
              <a:rPr lang="en-US" sz="1050" dirty="0" smtClean="0">
                <a:solidFill>
                  <a:schemeClr val="tx1">
                    <a:lumMod val="50000"/>
                  </a:schemeClr>
                </a:solidFill>
              </a:rPr>
              <a:t>Dr</a:t>
            </a:r>
            <a:r>
              <a:rPr lang="en-US" sz="1050" dirty="0">
                <a:solidFill>
                  <a:schemeClr val="tx1">
                    <a:lumMod val="50000"/>
                  </a:schemeClr>
                </a:solidFill>
              </a:rPr>
              <a:t>. DeWayne </a:t>
            </a:r>
            <a:r>
              <a:rPr lang="en-US" sz="1050" dirty="0" smtClean="0">
                <a:solidFill>
                  <a:schemeClr val="tx1">
                    <a:lumMod val="50000"/>
                  </a:schemeClr>
                </a:solidFill>
              </a:rPr>
              <a:t>Cecil, Global Science and Technology, NOAA NCEI</a:t>
            </a:r>
            <a:endParaRPr lang="en-US" sz="1050" dirty="0">
              <a:solidFill>
                <a:schemeClr val="tx1">
                  <a:lumMod val="50000"/>
                </a:schemeClr>
              </a:solidFill>
            </a:endParaRPr>
          </a:p>
          <a:p>
            <a:r>
              <a:rPr lang="en-US" sz="1050" dirty="0" smtClean="0">
                <a:solidFill>
                  <a:schemeClr val="tx1">
                    <a:lumMod val="50000"/>
                  </a:schemeClr>
                </a:solidFill>
              </a:rPr>
              <a:t>Bob </a:t>
            </a:r>
            <a:r>
              <a:rPr lang="en-US" sz="1050" dirty="0" err="1" smtClean="0">
                <a:solidFill>
                  <a:schemeClr val="tx1">
                    <a:lumMod val="50000"/>
                  </a:schemeClr>
                </a:solidFill>
              </a:rPr>
              <a:t>VanGundy</a:t>
            </a:r>
            <a:r>
              <a:rPr lang="en-US" sz="1050" dirty="0" smtClean="0">
                <a:solidFill>
                  <a:schemeClr val="tx1">
                    <a:lumMod val="50000"/>
                  </a:schemeClr>
                </a:solidFill>
              </a:rPr>
              <a:t>, The University or Virginia’s College at Wise</a:t>
            </a:r>
            <a:endParaRPr lang="en-US" sz="1050" dirty="0">
              <a:solidFill>
                <a:schemeClr val="tx1">
                  <a:lumMod val="50000"/>
                </a:schemeClr>
              </a:solidFill>
            </a:endParaRPr>
          </a:p>
        </p:txBody>
      </p:sp>
      <p:sp>
        <p:nvSpPr>
          <p:cNvPr id="10" name="body text"/>
          <p:cNvSpPr txBox="1"/>
          <p:nvPr/>
        </p:nvSpPr>
        <p:spPr>
          <a:xfrm>
            <a:off x="251460" y="6550837"/>
            <a:ext cx="4434840" cy="2215991"/>
          </a:xfrm>
          <a:prstGeom prst="rect">
            <a:avLst/>
          </a:prstGeom>
          <a:noFill/>
        </p:spPr>
        <p:txBody>
          <a:bodyPr wrap="square" rtlCol="0">
            <a:spAutoFit/>
          </a:bodyPr>
          <a:lstStyle/>
          <a:p>
            <a:r>
              <a:rPr lang="en-US" sz="1200" b="1" dirty="0" smtClean="0">
                <a:solidFill>
                  <a:schemeClr val="tx1">
                    <a:lumMod val="50000"/>
                  </a:schemeClr>
                </a:solidFill>
                <a:latin typeface="+mj-lt"/>
              </a:rPr>
              <a:t>Abstract</a:t>
            </a:r>
          </a:p>
          <a:p>
            <a:r>
              <a:rPr lang="en-US" sz="1050" dirty="0">
                <a:solidFill>
                  <a:schemeClr val="tx1">
                    <a:lumMod val="50000"/>
                  </a:schemeClr>
                </a:solidFill>
              </a:rPr>
              <a:t>Wise County is located in the Appalachian Mountains of southwest Virginia. Mountainous terrain increases the amount of runoff into local drainage basins during strong storms, which can increase the frequency of flash floods. This project determined areas that are more susceptible to flooding using </a:t>
            </a:r>
            <a:r>
              <a:rPr lang="en-US" sz="1050" dirty="0" err="1">
                <a:solidFill>
                  <a:schemeClr val="tx1">
                    <a:lumMod val="50000"/>
                  </a:schemeClr>
                </a:solidFill>
              </a:rPr>
              <a:t>Esri</a:t>
            </a:r>
            <a:r>
              <a:rPr lang="en-US" sz="1050" dirty="0">
                <a:solidFill>
                  <a:schemeClr val="tx1">
                    <a:lumMod val="50000"/>
                  </a:schemeClr>
                </a:solidFill>
              </a:rPr>
              <a:t> ArcGIS and The Coupled Routing and Excess Storage (CREST) model to analyze data collected from Landsat 5 Thematic Mapper, Landsat 8 Operational Land Imager, and Shuttle Radar Topography Mission (SRTM). These sensors collected data on rainfall, elevation, and land use change from 2000-2015. The modeled flooding data was compared to estimated historical floods to increase the confidence of the CREST modeled flood predictions. Maps created from the flood models have been handed off to the Wise County Emergency Operations Center for use in planning for future flood events.</a:t>
            </a:r>
          </a:p>
        </p:txBody>
      </p:sp>
      <p:sp>
        <p:nvSpPr>
          <p:cNvPr id="3" name="caption"/>
          <p:cNvSpPr>
            <a:spLocks noGrp="1"/>
          </p:cNvSpPr>
          <p:nvPr>
            <p:ph type="body" sz="quarter" idx="11"/>
          </p:nvPr>
        </p:nvSpPr>
        <p:spPr/>
        <p:txBody>
          <a:bodyPr/>
          <a:lstStyle/>
          <a:p>
            <a:r>
              <a:rPr lang="en-US" dirty="0" smtClean="0"/>
              <a:t>The CREST Model combines Digital Elevation Model, Stream Flow, Evapotranspiration and Precipitation to output flood conditions.</a:t>
            </a:r>
            <a:endParaRPr lang="en-US" dirty="0"/>
          </a:p>
        </p:txBody>
      </p:sp>
      <p:pic>
        <p:nvPicPr>
          <p:cNvPr id="4" name="Picture Placeholder 3"/>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12022" r="12022"/>
          <a:stretch>
            <a:fillRect/>
          </a:stretch>
        </p:blipFill>
        <p:spPr/>
      </p:pic>
      <p:sp>
        <p:nvSpPr>
          <p:cNvPr id="13" name="author names"/>
          <p:cNvSpPr txBox="1"/>
          <p:nvPr/>
        </p:nvSpPr>
        <p:spPr>
          <a:xfrm>
            <a:off x="251460" y="1163612"/>
            <a:ext cx="7178040" cy="253916"/>
          </a:xfrm>
          <a:prstGeom prst="rect">
            <a:avLst/>
          </a:prstGeom>
          <a:noFill/>
        </p:spPr>
        <p:txBody>
          <a:bodyPr wrap="square" rtlCol="0" anchor="b">
            <a:spAutoFit/>
          </a:bodyPr>
          <a:lstStyle/>
          <a:p>
            <a:r>
              <a:rPr lang="en-US" sz="1050" b="1" dirty="0" smtClean="0">
                <a:solidFill>
                  <a:schemeClr val="tx1">
                    <a:lumMod val="50000"/>
                  </a:schemeClr>
                </a:solidFill>
              </a:rPr>
              <a:t>Authors: </a:t>
            </a:r>
            <a:r>
              <a:rPr lang="en-US" sz="1050" dirty="0">
                <a:solidFill>
                  <a:schemeClr val="tx1">
                    <a:lumMod val="50000"/>
                  </a:schemeClr>
                </a:solidFill>
              </a:rPr>
              <a:t>Kimberly Berry (Project Lead), </a:t>
            </a:r>
            <a:r>
              <a:rPr lang="en-US" sz="1050" dirty="0" err="1">
                <a:solidFill>
                  <a:schemeClr val="tx1">
                    <a:lumMod val="50000"/>
                  </a:schemeClr>
                </a:solidFill>
              </a:rPr>
              <a:t>Abhijeet</a:t>
            </a:r>
            <a:r>
              <a:rPr lang="en-US" sz="1050" dirty="0">
                <a:solidFill>
                  <a:schemeClr val="tx1">
                    <a:lumMod val="50000"/>
                  </a:schemeClr>
                </a:solidFill>
              </a:rPr>
              <a:t> Singh </a:t>
            </a:r>
            <a:r>
              <a:rPr lang="en-US" sz="1050" dirty="0" err="1">
                <a:solidFill>
                  <a:schemeClr val="tx1">
                    <a:lumMod val="50000"/>
                  </a:schemeClr>
                </a:solidFill>
              </a:rPr>
              <a:t>Baghel</a:t>
            </a:r>
            <a:r>
              <a:rPr lang="en-US" sz="1050" dirty="0">
                <a:solidFill>
                  <a:schemeClr val="tx1">
                    <a:lumMod val="50000"/>
                  </a:schemeClr>
                </a:solidFill>
              </a:rPr>
              <a:t>, Grant Bloomer, Zachary Tate</a:t>
            </a:r>
          </a:p>
        </p:txBody>
      </p:sp>
      <p:sp>
        <p:nvSpPr>
          <p:cNvPr id="16" name="header"/>
          <p:cNvSpPr txBox="1"/>
          <p:nvPr/>
        </p:nvSpPr>
        <p:spPr>
          <a:xfrm>
            <a:off x="251460" y="228600"/>
            <a:ext cx="4434840" cy="892552"/>
          </a:xfrm>
          <a:prstGeom prst="rect">
            <a:avLst/>
          </a:prstGeom>
          <a:noFill/>
        </p:spPr>
        <p:txBody>
          <a:bodyPr wrap="square" rtlCol="0">
            <a:spAutoFit/>
          </a:bodyPr>
          <a:lstStyle/>
          <a:p>
            <a:r>
              <a:rPr lang="en-US" sz="1600" b="1" dirty="0" smtClean="0">
                <a:solidFill>
                  <a:schemeClr val="accent1"/>
                </a:solidFill>
                <a:latin typeface="+mj-lt"/>
              </a:rPr>
              <a:t>Wise</a:t>
            </a:r>
            <a:endParaRPr lang="en-US" sz="1600" b="1" dirty="0">
              <a:solidFill>
                <a:schemeClr val="accent1"/>
              </a:solidFill>
              <a:latin typeface="+mj-lt"/>
            </a:endParaRPr>
          </a:p>
          <a:p>
            <a:r>
              <a:rPr lang="en-US" sz="1600" b="1" dirty="0" smtClean="0">
                <a:solidFill>
                  <a:schemeClr val="accent1"/>
                </a:solidFill>
                <a:latin typeface="+mj-lt"/>
              </a:rPr>
              <a:t>Disasters</a:t>
            </a:r>
          </a:p>
          <a:p>
            <a:r>
              <a:rPr lang="en-US" sz="1000" dirty="0">
                <a:latin typeface="+mj-lt"/>
              </a:rPr>
              <a:t>Identifying the Historic and Future Extent of Flooding Throughout Wise County, Virginia.</a:t>
            </a:r>
          </a:p>
        </p:txBody>
      </p:sp>
    </p:spTree>
    <p:extLst>
      <p:ext uri="{BB962C8B-B14F-4D97-AF65-F5344CB8AC3E}">
        <p14:creationId xmlns:p14="http://schemas.microsoft.com/office/powerpoint/2010/main" val="1509769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body text"/>
          <p:cNvSpPr txBox="1"/>
          <p:nvPr/>
        </p:nvSpPr>
        <p:spPr>
          <a:xfrm>
            <a:off x="251460" y="5620247"/>
            <a:ext cx="3939462" cy="3370153"/>
          </a:xfrm>
          <a:prstGeom prst="rect">
            <a:avLst/>
          </a:prstGeom>
          <a:noFill/>
        </p:spPr>
        <p:txBody>
          <a:bodyPr wrap="square" rtlCol="0">
            <a:spAutoFit/>
          </a:bodyPr>
          <a:lstStyle/>
          <a:p>
            <a:r>
              <a:rPr lang="en-US" sz="1200" b="1" dirty="0" smtClean="0">
                <a:solidFill>
                  <a:schemeClr val="tx1">
                    <a:lumMod val="50000"/>
                  </a:schemeClr>
                </a:solidFill>
                <a:latin typeface="+mj-lt"/>
              </a:rPr>
              <a:t>CREST Inputs</a:t>
            </a:r>
            <a:endParaRPr lang="en-US" sz="1200" b="1" dirty="0">
              <a:solidFill>
                <a:schemeClr val="tx1">
                  <a:lumMod val="50000"/>
                </a:schemeClr>
              </a:solidFill>
              <a:latin typeface="+mj-lt"/>
            </a:endParaRPr>
          </a:p>
          <a:p>
            <a:r>
              <a:rPr lang="en-US" sz="1050" dirty="0">
                <a:solidFill>
                  <a:schemeClr val="tx1">
                    <a:lumMod val="50000"/>
                  </a:schemeClr>
                </a:solidFill>
                <a:ea typeface="Calibri"/>
                <a:cs typeface="Calibri"/>
                <a:sym typeface="Calibri"/>
              </a:rPr>
              <a:t>To run the Crest Model, several inputs are </a:t>
            </a:r>
            <a:r>
              <a:rPr lang="en-US" sz="1050" dirty="0" smtClean="0">
                <a:solidFill>
                  <a:schemeClr val="tx1">
                    <a:lumMod val="50000"/>
                  </a:schemeClr>
                </a:solidFill>
                <a:ea typeface="Calibri"/>
                <a:cs typeface="Calibri"/>
                <a:sym typeface="Calibri"/>
              </a:rPr>
              <a:t>required. SRTM DEM’s were used as the base elevation map. Using the DEM, Flow Direction and Flow accumulation were derived. USGS Stream data was used to denote what pixels had streams. </a:t>
            </a:r>
            <a:r>
              <a:rPr lang="en-US" sz="1050" dirty="0" err="1" smtClean="0">
                <a:solidFill>
                  <a:schemeClr val="tx1">
                    <a:lumMod val="50000"/>
                  </a:schemeClr>
                </a:solidFill>
                <a:ea typeface="Calibri"/>
                <a:cs typeface="Calibri"/>
                <a:sym typeface="Calibri"/>
              </a:rPr>
              <a:t>gSSURGO</a:t>
            </a:r>
            <a:r>
              <a:rPr lang="en-US" sz="1050" dirty="0" smtClean="0">
                <a:solidFill>
                  <a:schemeClr val="tx1">
                    <a:lumMod val="50000"/>
                  </a:schemeClr>
                </a:solidFill>
                <a:ea typeface="Calibri"/>
                <a:cs typeface="Calibri"/>
                <a:sym typeface="Calibri"/>
              </a:rPr>
              <a:t> soil data was used to denote soil type and permeability so the model could determine where water would be absorbed as ground water or continue flowing. Both TRMM and GPM precipitation datasets were used. TRMM data is still available but the sensor has stopped collecting data and has since then been replaced by the GPM sensor. Lastly, Potential Evapotranspiration data was acquired from the Global Land Data Assimilation System (GLDAS). </a:t>
            </a:r>
            <a:endParaRPr lang="en-US" sz="1050" dirty="0" smtClean="0">
              <a:solidFill>
                <a:schemeClr val="tx1">
                  <a:lumMod val="50000"/>
                </a:schemeClr>
              </a:solidFill>
              <a:ea typeface="Calibri"/>
              <a:cs typeface="Calibri"/>
              <a:sym typeface="Calibri"/>
            </a:endParaRPr>
          </a:p>
          <a:p>
            <a:endParaRPr lang="en-US" sz="1050" dirty="0">
              <a:solidFill>
                <a:schemeClr val="tx1">
                  <a:lumMod val="50000"/>
                </a:schemeClr>
              </a:solidFill>
            </a:endParaRPr>
          </a:p>
          <a:p>
            <a:r>
              <a:rPr lang="en-US" sz="1200" b="1" dirty="0" smtClean="0">
                <a:solidFill>
                  <a:schemeClr val="tx1">
                    <a:lumMod val="50000"/>
                  </a:schemeClr>
                </a:solidFill>
                <a:latin typeface="+mj-lt"/>
              </a:rPr>
              <a:t>Conclusions</a:t>
            </a:r>
            <a:endParaRPr lang="en-US" sz="1200" b="1" dirty="0">
              <a:solidFill>
                <a:schemeClr val="tx1">
                  <a:lumMod val="50000"/>
                </a:schemeClr>
              </a:solidFill>
              <a:latin typeface="+mj-lt"/>
            </a:endParaRPr>
          </a:p>
          <a:p>
            <a:pPr marL="171450" indent="-171450">
              <a:buFont typeface="Arial" panose="020B0604020202020204" pitchFamily="34" charset="0"/>
              <a:buChar char="•"/>
            </a:pPr>
            <a:r>
              <a:rPr lang="en-US" sz="1050" dirty="0">
                <a:solidFill>
                  <a:schemeClr val="tx1">
                    <a:lumMod val="50000"/>
                  </a:schemeClr>
                </a:solidFill>
              </a:rPr>
              <a:t>Before final conclusions can be reached, the CREST model requires calibration of hydrologic variables and the input of initial conditions.</a:t>
            </a:r>
          </a:p>
          <a:p>
            <a:pPr marL="171450" indent="-171450">
              <a:buFont typeface="Arial" panose="020B0604020202020204" pitchFamily="34" charset="0"/>
              <a:buChar char="•"/>
            </a:pPr>
            <a:r>
              <a:rPr lang="en-US" sz="1050" dirty="0">
                <a:solidFill>
                  <a:schemeClr val="tx1">
                    <a:lumMod val="50000"/>
                  </a:schemeClr>
                </a:solidFill>
              </a:rPr>
              <a:t>Model may be improved for future use by including impervious areas and vegetation conditions.</a:t>
            </a:r>
          </a:p>
          <a:p>
            <a:pPr marL="171450" indent="-171450">
              <a:buFont typeface="Arial" panose="020B0604020202020204" pitchFamily="34" charset="0"/>
              <a:buChar char="•"/>
            </a:pPr>
            <a:r>
              <a:rPr lang="en-US" sz="1050" dirty="0">
                <a:solidFill>
                  <a:schemeClr val="tx1">
                    <a:lumMod val="50000"/>
                  </a:schemeClr>
                </a:solidFill>
              </a:rPr>
              <a:t>Current plans to include more stream gauges in Wise County will improve stream monitoring coverage and can improve the calibration of the CREST model. </a:t>
            </a:r>
          </a:p>
        </p:txBody>
      </p:sp>
      <p:sp>
        <p:nvSpPr>
          <p:cNvPr id="4" name="caption"/>
          <p:cNvSpPr>
            <a:spLocks noGrp="1"/>
          </p:cNvSpPr>
          <p:nvPr>
            <p:ph type="body" sz="quarter" idx="11"/>
          </p:nvPr>
        </p:nvSpPr>
        <p:spPr>
          <a:xfrm>
            <a:off x="341281" y="4977082"/>
            <a:ext cx="2606040" cy="228600"/>
          </a:xfrm>
        </p:spPr>
        <p:txBody>
          <a:bodyPr/>
          <a:lstStyle/>
          <a:p>
            <a:r>
              <a:rPr lang="en-US" dirty="0" smtClean="0"/>
              <a:t>CREST Model inputs</a:t>
            </a:r>
            <a:endParaRPr lang="en-US" dirty="0"/>
          </a:p>
        </p:txBody>
      </p:sp>
      <p:sp>
        <p:nvSpPr>
          <p:cNvPr id="3" name="imagery"/>
          <p:cNvSpPr>
            <a:spLocks noGrp="1"/>
          </p:cNvSpPr>
          <p:nvPr>
            <p:ph type="pic" sz="quarter" idx="10"/>
          </p:nvPr>
        </p:nvSpPr>
        <p:spPr/>
      </p:sp>
      <p:pic>
        <p:nvPicPr>
          <p:cNvPr id="5" name="Picture Placeholder 4"/>
          <p:cNvPicPr>
            <a:picLocks noChangeAspect="1"/>
          </p:cNvPicPr>
          <p:nvPr/>
        </p:nvPicPr>
        <p:blipFill>
          <a:blip r:embed="rId2"/>
          <a:srcRect t="5560" b="5560"/>
          <a:stretch>
            <a:fillRect/>
          </a:stretch>
        </p:blipFill>
        <p:spPr>
          <a:xfrm>
            <a:off x="2575745" y="4026200"/>
            <a:ext cx="2630054" cy="790189"/>
          </a:xfrm>
          <a:prstGeom prst="rect">
            <a:avLst/>
          </a:prstGeom>
        </p:spPr>
      </p:pic>
      <p:grpSp>
        <p:nvGrpSpPr>
          <p:cNvPr id="6" name="Group 5"/>
          <p:cNvGrpSpPr/>
          <p:nvPr/>
        </p:nvGrpSpPr>
        <p:grpSpPr>
          <a:xfrm>
            <a:off x="347472" y="621792"/>
            <a:ext cx="7086599" cy="3483864"/>
            <a:chOff x="349503" y="4969256"/>
            <a:chExt cx="7086599" cy="3483864"/>
          </a:xfrm>
        </p:grpSpPr>
        <p:grpSp>
          <p:nvGrpSpPr>
            <p:cNvPr id="7" name="Group 6"/>
            <p:cNvGrpSpPr/>
            <p:nvPr/>
          </p:nvGrpSpPr>
          <p:grpSpPr>
            <a:xfrm>
              <a:off x="349503" y="4969256"/>
              <a:ext cx="7086599" cy="3483864"/>
              <a:chOff x="1667133" y="13396523"/>
              <a:chExt cx="15401667" cy="8100981"/>
            </a:xfrm>
          </p:grpSpPr>
          <p:cxnSp>
            <p:nvCxnSpPr>
              <p:cNvPr id="9" name="Shape 20"/>
              <p:cNvCxnSpPr/>
              <p:nvPr/>
            </p:nvCxnSpPr>
            <p:spPr>
              <a:xfrm rot="10800000" flipH="1">
                <a:off x="12872436" y="19155535"/>
                <a:ext cx="2982702" cy="8284"/>
              </a:xfrm>
              <a:prstGeom prst="straightConnector1">
                <a:avLst/>
              </a:prstGeom>
              <a:noFill/>
              <a:ln w="76200" cap="flat" cmpd="sng">
                <a:solidFill>
                  <a:srgbClr val="52648C"/>
                </a:solidFill>
                <a:prstDash val="solid"/>
                <a:round/>
                <a:headEnd type="none" w="med" len="med"/>
                <a:tailEnd type="none" w="med" len="med"/>
              </a:ln>
            </p:spPr>
          </p:cxnSp>
          <p:grpSp>
            <p:nvGrpSpPr>
              <p:cNvPr id="11" name="Group 10"/>
              <p:cNvGrpSpPr/>
              <p:nvPr/>
            </p:nvGrpSpPr>
            <p:grpSpPr>
              <a:xfrm>
                <a:off x="1667133" y="13396523"/>
                <a:ext cx="15401667" cy="8100981"/>
                <a:chOff x="1667133" y="13396523"/>
                <a:chExt cx="15401667" cy="8100981"/>
              </a:xfrm>
            </p:grpSpPr>
            <p:cxnSp>
              <p:nvCxnSpPr>
                <p:cNvPr id="12" name="Shape 87"/>
                <p:cNvCxnSpPr>
                  <a:stCxn id="17" idx="1"/>
                  <a:endCxn id="20" idx="0"/>
                </p:cNvCxnSpPr>
                <p:nvPr/>
              </p:nvCxnSpPr>
              <p:spPr>
                <a:xfrm flipH="1">
                  <a:off x="9213449" y="16261897"/>
                  <a:ext cx="4331100" cy="568200"/>
                </a:xfrm>
                <a:prstGeom prst="straightConnector1">
                  <a:avLst/>
                </a:prstGeom>
                <a:noFill/>
                <a:ln w="76200" cap="flat" cmpd="sng">
                  <a:solidFill>
                    <a:srgbClr val="52648C"/>
                  </a:solidFill>
                  <a:prstDash val="solid"/>
                  <a:round/>
                  <a:headEnd type="none" w="med" len="med"/>
                  <a:tailEnd type="none" w="med" len="med"/>
                </a:ln>
              </p:spPr>
            </p:cxnSp>
            <p:cxnSp>
              <p:nvCxnSpPr>
                <p:cNvPr id="13" name="Shape 88"/>
                <p:cNvCxnSpPr>
                  <a:stCxn id="19" idx="1"/>
                  <a:endCxn id="20" idx="0"/>
                </p:cNvCxnSpPr>
                <p:nvPr/>
              </p:nvCxnSpPr>
              <p:spPr>
                <a:xfrm>
                  <a:off x="5519866" y="16306799"/>
                  <a:ext cx="3693600" cy="523200"/>
                </a:xfrm>
                <a:prstGeom prst="straightConnector1">
                  <a:avLst/>
                </a:prstGeom>
                <a:noFill/>
                <a:ln w="76200" cap="flat" cmpd="sng">
                  <a:solidFill>
                    <a:srgbClr val="52648C"/>
                  </a:solidFill>
                  <a:prstDash val="solid"/>
                  <a:round/>
                  <a:headEnd type="none" w="med" len="med"/>
                  <a:tailEnd type="none" w="med" len="med"/>
                </a:ln>
              </p:spPr>
            </p:cxnSp>
            <p:cxnSp>
              <p:nvCxnSpPr>
                <p:cNvPr id="14" name="Shape 19"/>
                <p:cNvCxnSpPr/>
                <p:nvPr/>
              </p:nvCxnSpPr>
              <p:spPr>
                <a:xfrm rot="10800000" flipH="1">
                  <a:off x="2959267" y="19163820"/>
                  <a:ext cx="2679531" cy="10688"/>
                </a:xfrm>
                <a:prstGeom prst="straightConnector1">
                  <a:avLst/>
                </a:prstGeom>
                <a:noFill/>
                <a:ln w="76200" cap="flat" cmpd="sng">
                  <a:solidFill>
                    <a:srgbClr val="52648C"/>
                  </a:solidFill>
                  <a:prstDash val="solid"/>
                  <a:round/>
                  <a:headEnd type="none" w="med" len="med"/>
                  <a:tailEnd type="none" w="med" len="med"/>
                </a:ln>
              </p:spPr>
            </p:cxnSp>
            <p:sp>
              <p:nvSpPr>
                <p:cNvPr id="15" name="Shape 68"/>
                <p:cNvSpPr/>
                <p:nvPr/>
              </p:nvSpPr>
              <p:spPr>
                <a:xfrm>
                  <a:off x="1667133" y="17431387"/>
                  <a:ext cx="3389095" cy="3752213"/>
                </a:xfrm>
                <a:prstGeom prst="round2DiagRect">
                  <a:avLst>
                    <a:gd name="adj1" fmla="val 16667"/>
                    <a:gd name="adj2" fmla="val 0"/>
                  </a:avLst>
                </a:prstGeom>
                <a:solidFill>
                  <a:srgbClr val="B8C0D4"/>
                </a:solidFill>
                <a:ln w="25400" cap="flat" cmpd="sng">
                  <a:solidFill>
                    <a:srgbClr val="3F4B68"/>
                  </a:solidFill>
                  <a:prstDash val="solid"/>
                  <a:round/>
                  <a:headEnd type="none" w="med" len="med"/>
                  <a:tailEnd type="none" w="med" len="med"/>
                </a:ln>
                <a:effectLst>
                  <a:outerShdw blurRad="50800" dist="38100" dir="2700000" algn="tl" rotWithShape="0">
                    <a:prstClr val="black">
                      <a:alpha val="40000"/>
                    </a:prstClr>
                  </a:outerShdw>
                </a:effectLst>
              </p:spPr>
              <p:txBody>
                <a:bodyPr lIns="91425" tIns="45700" rIns="91425" bIns="45700" anchor="ctr" anchorCtr="0">
                  <a:noAutofit/>
                </a:bodyPr>
                <a:lstStyle/>
                <a:p>
                  <a:pPr algn="ctr">
                    <a:buClr>
                      <a:srgbClr val="000000"/>
                    </a:buClr>
                    <a:buFont typeface="Arial"/>
                    <a:buNone/>
                  </a:pPr>
                  <a:endParaRPr sz="1400" kern="0">
                    <a:solidFill>
                      <a:srgbClr val="FFFFFF"/>
                    </a:solidFill>
                    <a:latin typeface="Arial"/>
                    <a:ea typeface="Arial"/>
                    <a:cs typeface="Arial"/>
                    <a:sym typeface="Arial"/>
                  </a:endParaRPr>
                </a:p>
              </p:txBody>
            </p:sp>
            <p:pic>
              <p:nvPicPr>
                <p:cNvPr id="16" name="Picture 15"/>
                <p:cNvPicPr>
                  <a:picLocks noChangeAspect="1"/>
                </p:cNvPicPr>
                <p:nvPr/>
              </p:nvPicPr>
              <p:blipFill rotWithShape="1">
                <a:blip r:embed="rId3" cstate="print">
                  <a:extLst>
                    <a:ext uri="{28A0092B-C50C-407E-A947-70E740481C1C}">
                      <a14:useLocalDpi xmlns:a14="http://schemas.microsoft.com/office/drawing/2010/main" val="0"/>
                    </a:ext>
                  </a:extLst>
                </a:blip>
                <a:srcRect l="37028" t="24986" r="4854" b="24967"/>
                <a:stretch/>
              </p:blipFill>
              <p:spPr>
                <a:xfrm>
                  <a:off x="2034848" y="18483096"/>
                  <a:ext cx="2692865" cy="2029224"/>
                </a:xfrm>
                <a:prstGeom prst="rect">
                  <a:avLst/>
                </a:prstGeom>
              </p:spPr>
            </p:pic>
            <p:sp>
              <p:nvSpPr>
                <p:cNvPr id="17" name="Shape 72"/>
                <p:cNvSpPr/>
                <p:nvPr/>
              </p:nvSpPr>
              <p:spPr>
                <a:xfrm>
                  <a:off x="10020299" y="13396523"/>
                  <a:ext cx="7048501" cy="2865374"/>
                </a:xfrm>
                <a:prstGeom prst="snip2DiagRect">
                  <a:avLst>
                    <a:gd name="adj1" fmla="val 0"/>
                    <a:gd name="adj2" fmla="val 16667"/>
                  </a:avLst>
                </a:prstGeom>
                <a:solidFill>
                  <a:srgbClr val="CABCD3"/>
                </a:solidFill>
                <a:ln w="25400" cap="flat" cmpd="sng">
                  <a:solidFill>
                    <a:srgbClr val="3F4B68"/>
                  </a:solidFill>
                  <a:prstDash val="solid"/>
                  <a:round/>
                  <a:headEnd type="none" w="med" len="med"/>
                  <a:tailEnd type="none" w="med" len="med"/>
                </a:ln>
                <a:effectLst>
                  <a:outerShdw blurRad="50800" dist="38100" dir="2700000" algn="tl" rotWithShape="0">
                    <a:prstClr val="black">
                      <a:alpha val="40000"/>
                    </a:prstClr>
                  </a:outerShdw>
                </a:effectLst>
              </p:spPr>
              <p:txBody>
                <a:bodyPr lIns="91425" tIns="45700" rIns="91425" bIns="45700" anchor="ctr" anchorCtr="0">
                  <a:noAutofit/>
                </a:bodyPr>
                <a:lstStyle/>
                <a:p>
                  <a:pPr algn="ctr">
                    <a:buClr>
                      <a:srgbClr val="000000"/>
                    </a:buClr>
                    <a:buFont typeface="Arial"/>
                    <a:buNone/>
                  </a:pPr>
                  <a:endParaRPr sz="1400" kern="0">
                    <a:solidFill>
                      <a:srgbClr val="FFFFFF"/>
                    </a:solidFill>
                    <a:latin typeface="Arial"/>
                    <a:ea typeface="Arial"/>
                    <a:cs typeface="Arial"/>
                    <a:sym typeface="Arial"/>
                  </a:endParaRPr>
                </a:p>
              </p:txBody>
            </p:sp>
            <p:pic>
              <p:nvPicPr>
                <p:cNvPr id="18" name="Picture 17"/>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3927554" y="13811482"/>
                  <a:ext cx="2921349" cy="2126242"/>
                </a:xfrm>
                <a:prstGeom prst="rect">
                  <a:avLst/>
                </a:prstGeom>
              </p:spPr>
            </p:pic>
            <p:sp>
              <p:nvSpPr>
                <p:cNvPr id="19" name="Shape 21"/>
                <p:cNvSpPr/>
                <p:nvPr/>
              </p:nvSpPr>
              <p:spPr>
                <a:xfrm>
                  <a:off x="1667133" y="13397768"/>
                  <a:ext cx="7705467" cy="2909030"/>
                </a:xfrm>
                <a:prstGeom prst="round2DiagRect">
                  <a:avLst>
                    <a:gd name="adj1" fmla="val 16667"/>
                    <a:gd name="adj2" fmla="val 0"/>
                  </a:avLst>
                </a:prstGeom>
                <a:solidFill>
                  <a:srgbClr val="B8C0D4"/>
                </a:solidFill>
                <a:ln w="25400" cap="flat" cmpd="sng">
                  <a:solidFill>
                    <a:srgbClr val="3F4B68"/>
                  </a:solidFill>
                  <a:prstDash val="solid"/>
                  <a:round/>
                  <a:headEnd type="none" w="med" len="med"/>
                  <a:tailEnd type="none" w="med" len="med"/>
                </a:ln>
                <a:effectLst>
                  <a:outerShdw blurRad="50800" dist="38100" dir="2700000" algn="tl" rotWithShape="0">
                    <a:prstClr val="black">
                      <a:alpha val="40000"/>
                    </a:prstClr>
                  </a:outerShdw>
                </a:effectLst>
              </p:spPr>
              <p:txBody>
                <a:bodyPr lIns="91425" tIns="45700" rIns="91425" bIns="45700" anchor="ctr" anchorCtr="0">
                  <a:noAutofit/>
                </a:bodyPr>
                <a:lstStyle/>
                <a:p>
                  <a:pPr algn="ctr">
                    <a:buClr>
                      <a:srgbClr val="000000"/>
                    </a:buClr>
                    <a:buFont typeface="Arial"/>
                    <a:buNone/>
                  </a:pPr>
                  <a:endParaRPr sz="1400" kern="0">
                    <a:solidFill>
                      <a:srgbClr val="FFFFFF"/>
                    </a:solidFill>
                    <a:latin typeface="Arial"/>
                    <a:ea typeface="Arial"/>
                    <a:cs typeface="Arial"/>
                    <a:sym typeface="Arial"/>
                  </a:endParaRPr>
                </a:p>
              </p:txBody>
            </p:sp>
            <p:sp>
              <p:nvSpPr>
                <p:cNvPr id="20" name="Shape 24"/>
                <p:cNvSpPr/>
                <p:nvPr/>
              </p:nvSpPr>
              <p:spPr>
                <a:xfrm>
                  <a:off x="5554560" y="16830134"/>
                  <a:ext cx="7317877" cy="4667370"/>
                </a:xfrm>
                <a:prstGeom prst="roundRect">
                  <a:avLst>
                    <a:gd name="adj" fmla="val 16667"/>
                  </a:avLst>
                </a:prstGeom>
                <a:solidFill>
                  <a:srgbClr val="57688F"/>
                </a:solidFill>
                <a:ln w="25400" cap="flat" cmpd="sng">
                  <a:solidFill>
                    <a:srgbClr val="3F4B68"/>
                  </a:solidFill>
                  <a:prstDash val="solid"/>
                  <a:round/>
                  <a:headEnd type="none" w="med" len="med"/>
                  <a:tailEnd type="none" w="med" len="med"/>
                </a:ln>
                <a:effectLst>
                  <a:outerShdw blurRad="50800" dist="38100" dir="2700000" algn="tl" rotWithShape="0">
                    <a:prstClr val="black">
                      <a:alpha val="40000"/>
                    </a:prstClr>
                  </a:outerShdw>
                </a:effectLst>
              </p:spPr>
              <p:txBody>
                <a:bodyPr lIns="91425" tIns="45700" rIns="91425" bIns="45700"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6000" b="0" i="0" u="none" strike="noStrike" kern="0" cap="none" spc="0" normalizeH="0" baseline="0" noProof="0" smtClean="0">
                    <a:ln>
                      <a:noFill/>
                    </a:ln>
                    <a:solidFill>
                      <a:srgbClr val="D8D8D8"/>
                    </a:solidFill>
                    <a:effectLst/>
                    <a:uLnTx/>
                    <a:uFillTx/>
                    <a:latin typeface="Arial"/>
                    <a:ea typeface="Arial"/>
                    <a:cs typeface="Arial"/>
                    <a:sym typeface="Arial"/>
                  </a:endParaRPr>
                </a:p>
              </p:txBody>
            </p:sp>
            <p:sp>
              <p:nvSpPr>
                <p:cNvPr id="21" name="Shape 60"/>
                <p:cNvSpPr/>
                <p:nvPr/>
              </p:nvSpPr>
              <p:spPr>
                <a:xfrm>
                  <a:off x="7532633" y="17451323"/>
                  <a:ext cx="3375812" cy="1300797"/>
                </a:xfrm>
                <a:prstGeom prst="rect">
                  <a:avLst/>
                </a:prstGeom>
                <a:solidFill>
                  <a:srgbClr val="B8C0D4">
                    <a:alpha val="49803"/>
                  </a:srgbClr>
                </a:solidFill>
                <a:ln w="25400" cap="flat" cmpd="sng">
                  <a:solidFill>
                    <a:srgbClr val="3F4B68"/>
                  </a:solidFill>
                  <a:prstDash val="solid"/>
                  <a:round/>
                  <a:headEnd type="none" w="med" len="med"/>
                  <a:tailEnd type="none" w="med" len="med"/>
                </a:ln>
              </p:spPr>
              <p:txBody>
                <a:bodyPr lIns="91425" tIns="45700" rIns="91425" bIns="45700" anchor="ctr" anchorCtr="0">
                  <a:noAutofit/>
                </a:bodyPr>
                <a:lstStyle/>
                <a:p>
                  <a:pPr algn="ctr">
                    <a:buClr>
                      <a:srgbClr val="2B3447"/>
                    </a:buClr>
                    <a:buSzPct val="25000"/>
                    <a:buFont typeface="Garamond"/>
                    <a:buNone/>
                  </a:pPr>
                  <a:r>
                    <a:rPr lang="en-US" sz="1200" kern="0" dirty="0">
                      <a:solidFill>
                        <a:srgbClr val="2B3447"/>
                      </a:solidFill>
                      <a:ea typeface="Garamond"/>
                      <a:cs typeface="Garamond"/>
                      <a:sym typeface="Garamond"/>
                    </a:rPr>
                    <a:t>Basics Folder</a:t>
                  </a:r>
                </a:p>
              </p:txBody>
            </p:sp>
            <p:sp>
              <p:nvSpPr>
                <p:cNvPr id="22" name="Shape 61"/>
                <p:cNvSpPr/>
                <p:nvPr/>
              </p:nvSpPr>
              <p:spPr>
                <a:xfrm>
                  <a:off x="5715000" y="19545407"/>
                  <a:ext cx="3127511" cy="1257191"/>
                </a:xfrm>
                <a:prstGeom prst="rect">
                  <a:avLst/>
                </a:prstGeom>
                <a:solidFill>
                  <a:srgbClr val="B8C0D4">
                    <a:alpha val="49803"/>
                  </a:srgbClr>
                </a:solidFill>
                <a:ln w="25400" cap="flat" cmpd="sng">
                  <a:solidFill>
                    <a:srgbClr val="3F4B68"/>
                  </a:solidFill>
                  <a:prstDash val="solid"/>
                  <a:round/>
                  <a:headEnd type="none" w="med" len="med"/>
                  <a:tailEnd type="none" w="med" len="med"/>
                </a:ln>
              </p:spPr>
              <p:txBody>
                <a:bodyPr lIns="91425" tIns="45700" rIns="91425" bIns="45700" anchor="ctr" anchorCtr="0">
                  <a:noAutofit/>
                </a:bodyPr>
                <a:lstStyle/>
                <a:p>
                  <a:pPr algn="ctr">
                    <a:buClr>
                      <a:srgbClr val="2B3447"/>
                    </a:buClr>
                    <a:buSzPct val="25000"/>
                    <a:buFont typeface="Garamond"/>
                    <a:buNone/>
                  </a:pPr>
                  <a:r>
                    <a:rPr lang="en-US" sz="1200" kern="0" dirty="0">
                      <a:solidFill>
                        <a:srgbClr val="2B3447"/>
                      </a:solidFill>
                      <a:ea typeface="Garamond"/>
                      <a:cs typeface="Garamond"/>
                      <a:sym typeface="Garamond"/>
                    </a:rPr>
                    <a:t>Rain Data</a:t>
                  </a:r>
                </a:p>
              </p:txBody>
            </p:sp>
            <p:sp>
              <p:nvSpPr>
                <p:cNvPr id="23" name="Shape 62"/>
                <p:cNvSpPr/>
                <p:nvPr/>
              </p:nvSpPr>
              <p:spPr>
                <a:xfrm>
                  <a:off x="9551206" y="19586331"/>
                  <a:ext cx="3071511" cy="1216267"/>
                </a:xfrm>
                <a:prstGeom prst="rect">
                  <a:avLst/>
                </a:prstGeom>
                <a:solidFill>
                  <a:srgbClr val="B8C0D4">
                    <a:alpha val="49803"/>
                  </a:srgbClr>
                </a:solidFill>
                <a:ln w="25400" cap="flat" cmpd="sng">
                  <a:solidFill>
                    <a:srgbClr val="3F4B68"/>
                  </a:solidFill>
                  <a:prstDash val="solid"/>
                  <a:round/>
                  <a:headEnd type="none" w="med" len="med"/>
                  <a:tailEnd type="none" w="med" len="med"/>
                </a:ln>
              </p:spPr>
              <p:txBody>
                <a:bodyPr lIns="91425" tIns="45700" rIns="91425" bIns="45700" anchor="ctr" anchorCtr="0">
                  <a:noAutofit/>
                </a:bodyPr>
                <a:lstStyle/>
                <a:p>
                  <a:pPr algn="ctr">
                    <a:buClr>
                      <a:srgbClr val="2B3447"/>
                    </a:buClr>
                    <a:buSzPct val="25000"/>
                    <a:buFont typeface="Garamond"/>
                    <a:buNone/>
                  </a:pPr>
                  <a:r>
                    <a:rPr lang="en-US" sz="1200" kern="0" dirty="0">
                      <a:solidFill>
                        <a:srgbClr val="2B3447"/>
                      </a:solidFill>
                      <a:ea typeface="Garamond"/>
                      <a:cs typeface="Garamond"/>
                      <a:sym typeface="Garamond"/>
                    </a:rPr>
                    <a:t>(PETs)</a:t>
                  </a:r>
                </a:p>
              </p:txBody>
            </p:sp>
            <p:sp>
              <p:nvSpPr>
                <p:cNvPr id="24" name="Shape 69"/>
                <p:cNvSpPr/>
                <p:nvPr/>
              </p:nvSpPr>
              <p:spPr>
                <a:xfrm>
                  <a:off x="1750566" y="17330639"/>
                  <a:ext cx="3366989" cy="1137118"/>
                </a:xfrm>
                <a:prstGeom prst="rect">
                  <a:avLst/>
                </a:prstGeom>
                <a:noFill/>
                <a:ln>
                  <a:noFill/>
                </a:ln>
              </p:spPr>
              <p:txBody>
                <a:bodyPr lIns="91425" tIns="45700" rIns="91425" bIns="45700" anchor="ctr" anchorCtr="0">
                  <a:noAutofit/>
                </a:bodyPr>
                <a:lstStyle/>
                <a:p>
                  <a:pPr algn="ctr">
                    <a:buClr>
                      <a:srgbClr val="2B3447"/>
                    </a:buClr>
                    <a:buSzPct val="25000"/>
                    <a:buFont typeface="Garamond"/>
                    <a:buNone/>
                  </a:pPr>
                  <a:r>
                    <a:rPr lang="en-US" sz="1200" kern="0" dirty="0">
                      <a:solidFill>
                        <a:srgbClr val="2B3447"/>
                      </a:solidFill>
                      <a:ea typeface="Garamond"/>
                      <a:cs typeface="Garamond"/>
                      <a:sym typeface="Garamond"/>
                    </a:rPr>
                    <a:t>Data Acquisition </a:t>
                  </a:r>
                </a:p>
              </p:txBody>
            </p:sp>
            <p:sp>
              <p:nvSpPr>
                <p:cNvPr id="25" name="Shape 82"/>
                <p:cNvSpPr/>
                <p:nvPr/>
              </p:nvSpPr>
              <p:spPr>
                <a:xfrm>
                  <a:off x="13487400" y="17245748"/>
                  <a:ext cx="3389095" cy="3752213"/>
                </a:xfrm>
                <a:prstGeom prst="round2DiagRect">
                  <a:avLst>
                    <a:gd name="adj1" fmla="val 16667"/>
                    <a:gd name="adj2" fmla="val 0"/>
                  </a:avLst>
                </a:prstGeom>
                <a:solidFill>
                  <a:srgbClr val="B8C0D4"/>
                </a:solidFill>
                <a:ln w="25400" cap="flat" cmpd="sng">
                  <a:solidFill>
                    <a:srgbClr val="3F4B68"/>
                  </a:solidFill>
                  <a:prstDash val="solid"/>
                  <a:round/>
                  <a:headEnd type="none" w="med" len="med"/>
                  <a:tailEnd type="none" w="med" len="med"/>
                </a:ln>
                <a:effectLst>
                  <a:outerShdw blurRad="50800" dist="38100" dir="2700000" algn="tl" rotWithShape="0">
                    <a:prstClr val="black">
                      <a:alpha val="40000"/>
                    </a:prstClr>
                  </a:outerShdw>
                </a:effectLst>
              </p:spPr>
              <p:txBody>
                <a:bodyPr lIns="91425" tIns="45700" rIns="91425" bIns="45700" anchor="ctr" anchorCtr="0">
                  <a:noAutofit/>
                </a:bodyPr>
                <a:lstStyle/>
                <a:p>
                  <a:pPr algn="ctr">
                    <a:buClr>
                      <a:srgbClr val="000000"/>
                    </a:buClr>
                    <a:buFont typeface="Arial"/>
                    <a:buNone/>
                  </a:pPr>
                  <a:endParaRPr sz="1400" kern="0">
                    <a:solidFill>
                      <a:srgbClr val="FFFFFF"/>
                    </a:solidFill>
                    <a:latin typeface="Arial"/>
                    <a:ea typeface="Arial"/>
                    <a:cs typeface="Arial"/>
                    <a:sym typeface="Arial"/>
                  </a:endParaRPr>
                </a:p>
              </p:txBody>
            </p:sp>
            <p:sp>
              <p:nvSpPr>
                <p:cNvPr id="26" name="Shape 81"/>
                <p:cNvSpPr txBox="1"/>
                <p:nvPr/>
              </p:nvSpPr>
              <p:spPr>
                <a:xfrm>
                  <a:off x="13871014" y="13725372"/>
                  <a:ext cx="2127774" cy="830997"/>
                </a:xfrm>
                <a:prstGeom prst="rect">
                  <a:avLst/>
                </a:prstGeom>
                <a:noFill/>
                <a:ln>
                  <a:noFill/>
                </a:ln>
              </p:spPr>
              <p:txBody>
                <a:bodyPr lIns="91425" tIns="45700" rIns="91425" bIns="45700" anchor="t" anchorCtr="0">
                  <a:noAutofit/>
                </a:bodyPr>
                <a:lstStyle/>
                <a:p>
                  <a:pPr>
                    <a:buClr>
                      <a:srgbClr val="000000"/>
                    </a:buClr>
                    <a:buSzPct val="25000"/>
                    <a:buFont typeface="Garamond"/>
                    <a:buNone/>
                  </a:pPr>
                  <a:r>
                    <a:rPr lang="en-US" sz="900" kern="0" dirty="0">
                      <a:solidFill>
                        <a:srgbClr val="000000"/>
                      </a:solidFill>
                      <a:ea typeface="Garamond"/>
                      <a:cs typeface="Garamond"/>
                      <a:sym typeface="Garamond"/>
                    </a:rPr>
                    <a:t>Flow</a:t>
                  </a:r>
                </a:p>
                <a:p>
                  <a:pPr>
                    <a:buClr>
                      <a:srgbClr val="000000"/>
                    </a:buClr>
                    <a:buSzPct val="25000"/>
                    <a:buFont typeface="Garamond"/>
                    <a:buNone/>
                  </a:pPr>
                  <a:r>
                    <a:rPr lang="en-US" sz="900" kern="0" dirty="0">
                      <a:solidFill>
                        <a:srgbClr val="000000"/>
                      </a:solidFill>
                      <a:ea typeface="Garamond"/>
                      <a:cs typeface="Garamond"/>
                      <a:sym typeface="Garamond"/>
                    </a:rPr>
                    <a:t>Direction</a:t>
                  </a:r>
                </a:p>
              </p:txBody>
            </p:sp>
            <p:pic>
              <p:nvPicPr>
                <p:cNvPr id="27" name="Picture 26"/>
                <p:cNvPicPr>
                  <a:picLocks/>
                </p:cNvPicPr>
                <p:nvPr/>
              </p:nvPicPr>
              <p:blipFill>
                <a:blip r:embed="rId5" cstate="print">
                  <a:extLst>
                    <a:ext uri="{28A0092B-C50C-407E-A947-70E740481C1C}">
                      <a14:useLocalDpi xmlns:a14="http://schemas.microsoft.com/office/drawing/2010/main" val="0"/>
                    </a:ext>
                  </a:extLst>
                </a:blip>
                <a:stretch>
                  <a:fillRect/>
                </a:stretch>
              </p:blipFill>
              <p:spPr>
                <a:xfrm>
                  <a:off x="10474627" y="13811482"/>
                  <a:ext cx="2921349" cy="2126242"/>
                </a:xfrm>
                <a:prstGeom prst="rect">
                  <a:avLst/>
                </a:prstGeom>
              </p:spPr>
            </p:pic>
            <p:sp>
              <p:nvSpPr>
                <p:cNvPr id="28" name="Shape 77"/>
                <p:cNvSpPr txBox="1"/>
                <p:nvPr/>
              </p:nvSpPr>
              <p:spPr>
                <a:xfrm>
                  <a:off x="10430654" y="13725372"/>
                  <a:ext cx="2127774" cy="830997"/>
                </a:xfrm>
                <a:prstGeom prst="rect">
                  <a:avLst/>
                </a:prstGeom>
                <a:noFill/>
                <a:ln>
                  <a:noFill/>
                </a:ln>
              </p:spPr>
              <p:txBody>
                <a:bodyPr lIns="91425" tIns="45700" rIns="91425" bIns="45700" anchor="t" anchorCtr="0">
                  <a:noAutofit/>
                </a:bodyPr>
                <a:lstStyle/>
                <a:p>
                  <a:pPr>
                    <a:buClr>
                      <a:srgbClr val="000000"/>
                    </a:buClr>
                    <a:buSzPct val="25000"/>
                    <a:buFont typeface="Garamond"/>
                    <a:buNone/>
                  </a:pPr>
                  <a:r>
                    <a:rPr lang="en-US" sz="900" kern="0" dirty="0">
                      <a:solidFill>
                        <a:srgbClr val="000000"/>
                      </a:solidFill>
                      <a:ea typeface="Garamond"/>
                      <a:cs typeface="Garamond"/>
                      <a:sym typeface="Garamond"/>
                    </a:rPr>
                    <a:t>Flow Accumulation</a:t>
                  </a:r>
                </a:p>
              </p:txBody>
            </p:sp>
            <p:pic>
              <p:nvPicPr>
                <p:cNvPr id="29" name="Picture 28"/>
                <p:cNvPicPr>
                  <a:picLocks/>
                </p:cNvPicPr>
                <p:nvPr/>
              </p:nvPicPr>
              <p:blipFill>
                <a:blip r:embed="rId6" cstate="print">
                  <a:extLst>
                    <a:ext uri="{28A0092B-C50C-407E-A947-70E740481C1C}">
                      <a14:useLocalDpi xmlns:a14="http://schemas.microsoft.com/office/drawing/2010/main" val="0"/>
                    </a:ext>
                  </a:extLst>
                </a:blip>
                <a:stretch>
                  <a:fillRect/>
                </a:stretch>
              </p:blipFill>
              <p:spPr>
                <a:xfrm>
                  <a:off x="5711102" y="13811482"/>
                  <a:ext cx="2921349" cy="2126242"/>
                </a:xfrm>
                <a:prstGeom prst="rect">
                  <a:avLst/>
                </a:prstGeom>
              </p:spPr>
            </p:pic>
            <p:sp>
              <p:nvSpPr>
                <p:cNvPr id="30" name="Shape 56"/>
                <p:cNvSpPr txBox="1"/>
                <p:nvPr/>
              </p:nvSpPr>
              <p:spPr>
                <a:xfrm>
                  <a:off x="5705823" y="13725372"/>
                  <a:ext cx="1752599" cy="830997"/>
                </a:xfrm>
                <a:prstGeom prst="rect">
                  <a:avLst/>
                </a:prstGeom>
                <a:noFill/>
                <a:ln>
                  <a:noFill/>
                </a:ln>
              </p:spPr>
              <p:txBody>
                <a:bodyPr lIns="91425" tIns="45700" rIns="91425" bIns="45700" anchor="t" anchorCtr="0">
                  <a:noAutofit/>
                </a:bodyPr>
                <a:lstStyle/>
                <a:p>
                  <a:pPr>
                    <a:buClr>
                      <a:srgbClr val="000000"/>
                    </a:buClr>
                    <a:buSzPct val="25000"/>
                    <a:buFont typeface="Garamond"/>
                    <a:buNone/>
                  </a:pPr>
                  <a:r>
                    <a:rPr lang="en-US" sz="900" kern="0" dirty="0">
                      <a:solidFill>
                        <a:srgbClr val="000000"/>
                      </a:solidFill>
                      <a:ea typeface="Garamond"/>
                      <a:cs typeface="Garamond"/>
                      <a:sym typeface="Garamond"/>
                    </a:rPr>
                    <a:t>Digital Elevation</a:t>
                  </a:r>
                </a:p>
              </p:txBody>
            </p:sp>
            <p:pic>
              <p:nvPicPr>
                <p:cNvPr id="31" name="Picture 30"/>
                <p:cNvPicPr>
                  <a:picLocks/>
                </p:cNvPicPr>
                <p:nvPr/>
              </p:nvPicPr>
              <p:blipFill>
                <a:blip r:embed="rId7" cstate="print">
                  <a:extLst>
                    <a:ext uri="{28A0092B-C50C-407E-A947-70E740481C1C}">
                      <a14:useLocalDpi xmlns:a14="http://schemas.microsoft.com/office/drawing/2010/main" val="0"/>
                    </a:ext>
                  </a:extLst>
                </a:blip>
                <a:stretch>
                  <a:fillRect/>
                </a:stretch>
              </p:blipFill>
              <p:spPr>
                <a:xfrm>
                  <a:off x="2183895" y="13811482"/>
                  <a:ext cx="2921349" cy="2126242"/>
                </a:xfrm>
                <a:prstGeom prst="rect">
                  <a:avLst/>
                </a:prstGeom>
              </p:spPr>
            </p:pic>
            <p:sp>
              <p:nvSpPr>
                <p:cNvPr id="32" name="Shape 57"/>
                <p:cNvSpPr txBox="1"/>
                <p:nvPr/>
              </p:nvSpPr>
              <p:spPr>
                <a:xfrm>
                  <a:off x="2218593" y="13725372"/>
                  <a:ext cx="1752599" cy="830997"/>
                </a:xfrm>
                <a:prstGeom prst="rect">
                  <a:avLst/>
                </a:prstGeom>
                <a:noFill/>
                <a:ln>
                  <a:noFill/>
                </a:ln>
              </p:spPr>
              <p:txBody>
                <a:bodyPr lIns="91425" tIns="45700" rIns="91425" bIns="45700" anchor="t" anchorCtr="0">
                  <a:noAutofit/>
                </a:bodyPr>
                <a:lstStyle/>
                <a:p>
                  <a:pPr>
                    <a:buClr>
                      <a:srgbClr val="000000"/>
                    </a:buClr>
                    <a:buSzPct val="25000"/>
                    <a:buFont typeface="Garamond"/>
                    <a:buNone/>
                  </a:pPr>
                  <a:r>
                    <a:rPr lang="en-US" sz="900" kern="0" dirty="0" smtClean="0">
                      <a:solidFill>
                        <a:srgbClr val="000000"/>
                      </a:solidFill>
                      <a:ea typeface="Garamond"/>
                      <a:cs typeface="Garamond"/>
                      <a:sym typeface="Garamond"/>
                    </a:rPr>
                    <a:t>Streams</a:t>
                  </a:r>
                  <a:endParaRPr lang="en-US" sz="900" kern="0" dirty="0">
                    <a:solidFill>
                      <a:srgbClr val="000000"/>
                    </a:solidFill>
                    <a:ea typeface="Garamond"/>
                    <a:cs typeface="Garamond"/>
                    <a:sym typeface="Garamond"/>
                  </a:endParaRPr>
                </a:p>
                <a:p>
                  <a:pPr>
                    <a:buClr>
                      <a:srgbClr val="000000"/>
                    </a:buClr>
                    <a:buSzPct val="25000"/>
                    <a:buFont typeface="Garamond"/>
                    <a:buNone/>
                  </a:pPr>
                  <a:r>
                    <a:rPr lang="en-US" sz="900" kern="0" dirty="0">
                      <a:solidFill>
                        <a:srgbClr val="000000"/>
                      </a:solidFill>
                      <a:ea typeface="Garamond"/>
                      <a:cs typeface="Garamond"/>
                      <a:sym typeface="Garamond"/>
                    </a:rPr>
                    <a:t>Networks</a:t>
                  </a:r>
                </a:p>
              </p:txBody>
            </p:sp>
            <p:sp>
              <p:nvSpPr>
                <p:cNvPr id="33" name="Shape 71"/>
                <p:cNvSpPr txBox="1"/>
                <p:nvPr/>
              </p:nvSpPr>
              <p:spPr>
                <a:xfrm>
                  <a:off x="1993027" y="18462795"/>
                  <a:ext cx="1752600" cy="830996"/>
                </a:xfrm>
                <a:prstGeom prst="rect">
                  <a:avLst/>
                </a:prstGeom>
                <a:noFill/>
                <a:ln>
                  <a:noFill/>
                </a:ln>
              </p:spPr>
              <p:txBody>
                <a:bodyPr lIns="91425" tIns="45700" rIns="91425" bIns="45700" anchor="t" anchorCtr="0">
                  <a:noAutofit/>
                </a:bodyPr>
                <a:lstStyle/>
                <a:p>
                  <a:pPr>
                    <a:buClr>
                      <a:srgbClr val="000000"/>
                    </a:buClr>
                    <a:buSzPct val="25000"/>
                    <a:buFont typeface="Garamond"/>
                    <a:buNone/>
                  </a:pPr>
                  <a:r>
                    <a:rPr lang="en-US" sz="900" kern="0" dirty="0">
                      <a:solidFill>
                        <a:srgbClr val="FFFFFF"/>
                      </a:solidFill>
                      <a:ea typeface="Garamond"/>
                      <a:cs typeface="Garamond"/>
                      <a:sym typeface="Garamond"/>
                    </a:rPr>
                    <a:t>Precipitation</a:t>
                  </a:r>
                </a:p>
                <a:p>
                  <a:pPr>
                    <a:buClr>
                      <a:srgbClr val="000000"/>
                    </a:buClr>
                    <a:buSzPct val="25000"/>
                    <a:buFont typeface="Garamond"/>
                    <a:buNone/>
                  </a:pPr>
                  <a:r>
                    <a:rPr lang="en-US" sz="900" kern="0" dirty="0">
                      <a:solidFill>
                        <a:srgbClr val="FFFFFF"/>
                      </a:solidFill>
                      <a:ea typeface="Garamond"/>
                      <a:cs typeface="Garamond"/>
                      <a:sym typeface="Garamond"/>
                    </a:rPr>
                    <a:t>Data</a:t>
                  </a:r>
                </a:p>
              </p:txBody>
            </p:sp>
            <p:pic>
              <p:nvPicPr>
                <p:cNvPr id="34" name="Picture 3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3871014" y="18303502"/>
                  <a:ext cx="2677488" cy="2023180"/>
                </a:xfrm>
                <a:prstGeom prst="rect">
                  <a:avLst/>
                </a:prstGeom>
              </p:spPr>
            </p:pic>
            <p:sp>
              <p:nvSpPr>
                <p:cNvPr id="35" name="Shape 85"/>
                <p:cNvSpPr txBox="1"/>
                <p:nvPr/>
              </p:nvSpPr>
              <p:spPr>
                <a:xfrm>
                  <a:off x="13813293" y="18277156"/>
                  <a:ext cx="2663041" cy="830996"/>
                </a:xfrm>
                <a:prstGeom prst="rect">
                  <a:avLst/>
                </a:prstGeom>
                <a:noFill/>
                <a:ln>
                  <a:noFill/>
                </a:ln>
              </p:spPr>
              <p:txBody>
                <a:bodyPr lIns="91425" tIns="45700" rIns="91425" bIns="45700" anchor="t" anchorCtr="0">
                  <a:noAutofit/>
                </a:bodyPr>
                <a:lstStyle/>
                <a:p>
                  <a:pPr>
                    <a:buClr>
                      <a:srgbClr val="2B3447"/>
                    </a:buClr>
                    <a:buSzPct val="25000"/>
                    <a:buFont typeface="Garamond"/>
                    <a:buNone/>
                  </a:pPr>
                  <a:r>
                    <a:rPr lang="en-US" sz="900" kern="0" dirty="0">
                      <a:solidFill>
                        <a:srgbClr val="2B3447"/>
                      </a:solidFill>
                      <a:ea typeface="Garamond"/>
                      <a:cs typeface="Garamond"/>
                      <a:sym typeface="Garamond"/>
                    </a:rPr>
                    <a:t>Potential Evapotranspiration</a:t>
                  </a:r>
                </a:p>
              </p:txBody>
            </p:sp>
          </p:grpSp>
        </p:grpSp>
        <p:sp>
          <p:nvSpPr>
            <p:cNvPr id="8" name="Shape 69"/>
            <p:cNvSpPr/>
            <p:nvPr/>
          </p:nvSpPr>
          <p:spPr>
            <a:xfrm>
              <a:off x="5814527" y="6601903"/>
              <a:ext cx="1549216" cy="489023"/>
            </a:xfrm>
            <a:prstGeom prst="rect">
              <a:avLst/>
            </a:prstGeom>
            <a:noFill/>
            <a:ln>
              <a:noFill/>
            </a:ln>
          </p:spPr>
          <p:txBody>
            <a:bodyPr lIns="91425" tIns="45700" rIns="91425" bIns="45700" anchor="ctr" anchorCtr="0">
              <a:noAutofit/>
            </a:bodyPr>
            <a:lstStyle/>
            <a:p>
              <a:pPr algn="ctr">
                <a:buClr>
                  <a:srgbClr val="2B3447"/>
                </a:buClr>
                <a:buSzPct val="25000"/>
                <a:buFont typeface="Garamond"/>
                <a:buNone/>
              </a:pPr>
              <a:r>
                <a:rPr lang="en-US" sz="1200" kern="0" dirty="0">
                  <a:solidFill>
                    <a:srgbClr val="2B3447"/>
                  </a:solidFill>
                  <a:ea typeface="Garamond"/>
                  <a:cs typeface="Garamond"/>
                  <a:sym typeface="Garamond"/>
                </a:rPr>
                <a:t>Data Acquisition </a:t>
              </a:r>
            </a:p>
          </p:txBody>
        </p:sp>
      </p:grpSp>
      <p:grpSp>
        <p:nvGrpSpPr>
          <p:cNvPr id="46" name="Group 45"/>
          <p:cNvGrpSpPr/>
          <p:nvPr/>
        </p:nvGrpSpPr>
        <p:grpSpPr>
          <a:xfrm>
            <a:off x="4479781" y="5638020"/>
            <a:ext cx="2954290" cy="2012890"/>
            <a:chOff x="4773125" y="6223920"/>
            <a:chExt cx="2954290" cy="2115508"/>
          </a:xfrm>
        </p:grpSpPr>
        <p:pic>
          <p:nvPicPr>
            <p:cNvPr id="2" name="Picture 1"/>
            <p:cNvPicPr>
              <a:picLocks noChangeAspect="1"/>
            </p:cNvPicPr>
            <p:nvPr/>
          </p:nvPicPr>
          <p:blipFill>
            <a:blip r:embed="rId9"/>
            <a:stretch>
              <a:fillRect/>
            </a:stretch>
          </p:blipFill>
          <p:spPr>
            <a:xfrm>
              <a:off x="4773125" y="6223920"/>
              <a:ext cx="2893855" cy="2115508"/>
            </a:xfrm>
            <a:prstGeom prst="rect">
              <a:avLst/>
            </a:prstGeom>
          </p:spPr>
        </p:pic>
        <p:grpSp>
          <p:nvGrpSpPr>
            <p:cNvPr id="44" name="Group 43"/>
            <p:cNvGrpSpPr/>
            <p:nvPr/>
          </p:nvGrpSpPr>
          <p:grpSpPr>
            <a:xfrm>
              <a:off x="5988724" y="6964814"/>
              <a:ext cx="1738691" cy="966304"/>
              <a:chOff x="5546593" y="6284794"/>
              <a:chExt cx="1738691" cy="966304"/>
            </a:xfrm>
          </p:grpSpPr>
          <p:sp>
            <p:nvSpPr>
              <p:cNvPr id="41" name="Shape 83"/>
              <p:cNvSpPr/>
              <p:nvPr/>
            </p:nvSpPr>
            <p:spPr>
              <a:xfrm>
                <a:off x="6312090" y="6284794"/>
                <a:ext cx="973194" cy="966304"/>
              </a:xfrm>
              <a:prstGeom prst="rect">
                <a:avLst/>
              </a:prstGeom>
              <a:noFill/>
              <a:ln>
                <a:noFill/>
              </a:ln>
            </p:spPr>
            <p:txBody>
              <a:bodyPr lIns="91425" tIns="45700" rIns="91425" bIns="45700" anchor="ctr" anchorCtr="0">
                <a:noAutofit/>
              </a:bodyPr>
              <a:lstStyle/>
              <a:p>
                <a:pPr algn="ctr">
                  <a:buClr>
                    <a:srgbClr val="2B3447"/>
                  </a:buClr>
                  <a:buSzPct val="25000"/>
                </a:pPr>
                <a:r>
                  <a:rPr lang="en-US" sz="1000" kern="0" dirty="0" smtClean="0">
                    <a:solidFill>
                      <a:schemeClr val="tx1">
                        <a:lumMod val="50000"/>
                      </a:schemeClr>
                    </a:solidFill>
                    <a:ea typeface="Garamond"/>
                    <a:cs typeface="Garamond"/>
                    <a:sym typeface="Garamond"/>
                  </a:rPr>
                  <a:t>Calculated Discharge </a:t>
                </a:r>
              </a:p>
              <a:p>
                <a:pPr algn="ctr">
                  <a:buClr>
                    <a:srgbClr val="2B3447"/>
                  </a:buClr>
                  <a:buSzPct val="25000"/>
                </a:pPr>
                <a:r>
                  <a:rPr lang="en-US" sz="1000" kern="0" dirty="0" smtClean="0">
                    <a:solidFill>
                      <a:schemeClr val="tx1">
                        <a:lumMod val="50000"/>
                      </a:schemeClr>
                    </a:solidFill>
                    <a:ea typeface="Garamond"/>
                    <a:cs typeface="Garamond"/>
                    <a:sym typeface="Garamond"/>
                  </a:rPr>
                  <a:t>above Initial Conditions</a:t>
                </a:r>
              </a:p>
              <a:p>
                <a:pPr algn="ctr">
                  <a:buClr>
                    <a:srgbClr val="2B3447"/>
                  </a:buClr>
                  <a:buSzPct val="25000"/>
                </a:pPr>
                <a:r>
                  <a:rPr lang="en-US" sz="1000" kern="0" dirty="0" smtClean="0">
                    <a:solidFill>
                      <a:schemeClr val="tx1">
                        <a:lumMod val="50000"/>
                      </a:schemeClr>
                    </a:solidFill>
                    <a:ea typeface="Garamond"/>
                    <a:cs typeface="Garamond"/>
                    <a:sym typeface="Garamond"/>
                  </a:rPr>
                  <a:t> (m</a:t>
                </a:r>
                <a:r>
                  <a:rPr lang="en-US" sz="1000" kern="0" baseline="30000" dirty="0" smtClean="0">
                    <a:solidFill>
                      <a:schemeClr val="tx1">
                        <a:lumMod val="50000"/>
                      </a:schemeClr>
                    </a:solidFill>
                    <a:ea typeface="Garamond"/>
                    <a:cs typeface="Garamond"/>
                    <a:sym typeface="Garamond"/>
                  </a:rPr>
                  <a:t>3</a:t>
                </a:r>
                <a:r>
                  <a:rPr lang="en-US" sz="1000" kern="0" dirty="0" smtClean="0">
                    <a:solidFill>
                      <a:schemeClr val="tx1">
                        <a:lumMod val="50000"/>
                      </a:schemeClr>
                    </a:solidFill>
                    <a:ea typeface="Garamond"/>
                    <a:cs typeface="Garamond"/>
                    <a:sym typeface="Garamond"/>
                  </a:rPr>
                  <a:t>/s)</a:t>
                </a:r>
                <a:endParaRPr lang="en-US" sz="1000" kern="0" dirty="0">
                  <a:solidFill>
                    <a:schemeClr val="tx1">
                      <a:lumMod val="50000"/>
                    </a:schemeClr>
                  </a:solidFill>
                  <a:ea typeface="Garamond"/>
                  <a:cs typeface="Garamond"/>
                  <a:sym typeface="Garamond"/>
                </a:endParaRPr>
              </a:p>
            </p:txBody>
          </p:sp>
          <p:pic>
            <p:nvPicPr>
              <p:cNvPr id="42" name="Picture 41"/>
              <p:cNvPicPr>
                <a:picLocks noChangeAspect="1"/>
              </p:cNvPicPr>
              <p:nvPr/>
            </p:nvPicPr>
            <p:blipFill rotWithShape="1">
              <a:blip r:embed="rId10">
                <a:extLst>
                  <a:ext uri="{28A0092B-C50C-407E-A947-70E740481C1C}">
                    <a14:useLocalDpi xmlns:a14="http://schemas.microsoft.com/office/drawing/2010/main" val="0"/>
                  </a:ext>
                </a:extLst>
              </a:blip>
              <a:srcRect l="13086" t="9031" r="81711" b="29083"/>
              <a:stretch/>
            </p:blipFill>
            <p:spPr>
              <a:xfrm flipH="1">
                <a:off x="6220053" y="6476302"/>
                <a:ext cx="184073" cy="548182"/>
              </a:xfrm>
              <a:prstGeom prst="rect">
                <a:avLst/>
              </a:prstGeom>
              <a:effectLst>
                <a:outerShdw blurRad="50800" dist="38100" dir="2700000" algn="tl" rotWithShape="0">
                  <a:prstClr val="black">
                    <a:alpha val="40000"/>
                  </a:prstClr>
                </a:outerShdw>
              </a:effectLst>
            </p:spPr>
          </p:pic>
          <p:sp>
            <p:nvSpPr>
              <p:cNvPr id="43" name="Shape 83"/>
              <p:cNvSpPr/>
              <p:nvPr/>
            </p:nvSpPr>
            <p:spPr>
              <a:xfrm>
                <a:off x="5546593" y="6316009"/>
                <a:ext cx="767601" cy="868768"/>
              </a:xfrm>
              <a:prstGeom prst="rect">
                <a:avLst/>
              </a:prstGeom>
              <a:noFill/>
              <a:ln>
                <a:noFill/>
              </a:ln>
            </p:spPr>
            <p:txBody>
              <a:bodyPr lIns="91425" tIns="45700" rIns="91425" bIns="45700" anchor="ctr" anchorCtr="0">
                <a:noAutofit/>
              </a:bodyPr>
              <a:lstStyle/>
              <a:p>
                <a:pPr>
                  <a:buClr>
                    <a:srgbClr val="2B3447"/>
                  </a:buClr>
                  <a:buSzPct val="25000"/>
                  <a:buFont typeface="Garamond"/>
                  <a:buNone/>
                </a:pPr>
                <a:r>
                  <a:rPr lang="en-US" sz="1000" kern="0" dirty="0" smtClean="0">
                    <a:solidFill>
                      <a:schemeClr val="tx1">
                        <a:lumMod val="50000"/>
                      </a:schemeClr>
                    </a:solidFill>
                    <a:ea typeface="Garamond"/>
                    <a:cs typeface="Garamond"/>
                    <a:sym typeface="Garamond"/>
                  </a:rPr>
                  <a:t>High: 20.2  </a:t>
                </a:r>
              </a:p>
              <a:p>
                <a:pPr>
                  <a:buClr>
                    <a:srgbClr val="2B3447"/>
                  </a:buClr>
                  <a:buSzPct val="25000"/>
                  <a:buFont typeface="Garamond"/>
                  <a:buNone/>
                </a:pPr>
                <a:endParaRPr lang="en-US" sz="1000" kern="0" dirty="0">
                  <a:solidFill>
                    <a:schemeClr val="tx1">
                      <a:lumMod val="50000"/>
                    </a:schemeClr>
                  </a:solidFill>
                  <a:ea typeface="Garamond"/>
                  <a:cs typeface="Garamond"/>
                  <a:sym typeface="Garamond"/>
                </a:endParaRPr>
              </a:p>
              <a:p>
                <a:pPr>
                  <a:buClr>
                    <a:srgbClr val="2B3447"/>
                  </a:buClr>
                  <a:buSzPct val="25000"/>
                  <a:buFont typeface="Garamond"/>
                  <a:buNone/>
                </a:pPr>
                <a:endParaRPr lang="en-US" sz="1000" kern="0" dirty="0" smtClean="0">
                  <a:solidFill>
                    <a:schemeClr val="tx1">
                      <a:lumMod val="50000"/>
                    </a:schemeClr>
                  </a:solidFill>
                  <a:ea typeface="Garamond"/>
                  <a:cs typeface="Garamond"/>
                  <a:sym typeface="Garamond"/>
                </a:endParaRPr>
              </a:p>
              <a:p>
                <a:pPr>
                  <a:buClr>
                    <a:srgbClr val="2B3447"/>
                  </a:buClr>
                  <a:buSzPct val="25000"/>
                  <a:buFont typeface="Garamond"/>
                  <a:buNone/>
                </a:pPr>
                <a:r>
                  <a:rPr lang="en-US" sz="1000" kern="0" dirty="0" smtClean="0">
                    <a:solidFill>
                      <a:schemeClr val="tx1">
                        <a:lumMod val="50000"/>
                      </a:schemeClr>
                    </a:solidFill>
                    <a:ea typeface="Garamond"/>
                    <a:cs typeface="Garamond"/>
                    <a:sym typeface="Garamond"/>
                  </a:rPr>
                  <a:t>Low: -8.5</a:t>
                </a:r>
                <a:endParaRPr lang="en-US" sz="1000" kern="0" dirty="0">
                  <a:solidFill>
                    <a:schemeClr val="tx1">
                      <a:lumMod val="50000"/>
                    </a:schemeClr>
                  </a:solidFill>
                  <a:ea typeface="Garamond"/>
                  <a:cs typeface="Garamond"/>
                  <a:sym typeface="Garamond"/>
                </a:endParaRPr>
              </a:p>
            </p:txBody>
          </p:sp>
        </p:grpSp>
      </p:grpSp>
      <p:sp>
        <p:nvSpPr>
          <p:cNvPr id="45" name="caption"/>
          <p:cNvSpPr txBox="1">
            <a:spLocks/>
          </p:cNvSpPr>
          <p:nvPr/>
        </p:nvSpPr>
        <p:spPr>
          <a:xfrm>
            <a:off x="4399967" y="7800809"/>
            <a:ext cx="2606040" cy="228600"/>
          </a:xfrm>
          <a:prstGeom prst="rect">
            <a:avLst/>
          </a:prstGeom>
        </p:spPr>
        <p:txBody>
          <a:bodyPr/>
          <a:lstStyle>
            <a:lvl1pPr marL="0" indent="0" algn="l" defTabSz="777240" rtl="0" eaLnBrk="1" latinLnBrk="0" hangingPunct="1">
              <a:lnSpc>
                <a:spcPct val="90000"/>
              </a:lnSpc>
              <a:spcBef>
                <a:spcPts val="850"/>
              </a:spcBef>
              <a:buFont typeface="Arial" panose="020B0604020202020204" pitchFamily="34" charset="0"/>
              <a:buNone/>
              <a:defRPr sz="900" kern="1200" baseline="0">
                <a:solidFill>
                  <a:schemeClr val="tx1">
                    <a:lumMod val="50000"/>
                  </a:schemeClr>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smtClean="0"/>
              <a:t>CREST Model output</a:t>
            </a:r>
            <a:endParaRPr lang="en-US" dirty="0"/>
          </a:p>
        </p:txBody>
      </p:sp>
    </p:spTree>
    <p:extLst>
      <p:ext uri="{BB962C8B-B14F-4D97-AF65-F5344CB8AC3E}">
        <p14:creationId xmlns:p14="http://schemas.microsoft.com/office/powerpoint/2010/main" val="3534814905"/>
      </p:ext>
    </p:extLst>
  </p:cSld>
  <p:clrMapOvr>
    <a:masterClrMapping/>
  </p:clrMapOvr>
</p:sld>
</file>

<file path=ppt/theme/theme1.xml><?xml version="1.0" encoding="utf-8"?>
<a:theme xmlns:a="http://schemas.openxmlformats.org/drawingml/2006/main" name="Cover">
  <a:themeElements>
    <a:clrScheme name="Disasters 15">
      <a:dk1>
        <a:srgbClr val="767171"/>
      </a:dk1>
      <a:lt1>
        <a:srgbClr val="FFFFFF"/>
      </a:lt1>
      <a:dk2>
        <a:srgbClr val="767171"/>
      </a:dk2>
      <a:lt2>
        <a:srgbClr val="FFFFFF"/>
      </a:lt2>
      <a:accent1>
        <a:srgbClr val="57688F"/>
      </a:accent1>
      <a:accent2>
        <a:srgbClr val="7F7AA1"/>
      </a:accent2>
      <a:accent3>
        <a:srgbClr val="A990B7"/>
      </a:accent3>
      <a:accent4>
        <a:srgbClr val="D7D678"/>
      </a:accent4>
      <a:accent5>
        <a:srgbClr val="C0AF5D"/>
      </a:accent5>
      <a:accent6>
        <a:srgbClr val="AF8D46"/>
      </a:accent6>
      <a:hlink>
        <a:srgbClr val="57688F"/>
      </a:hlink>
      <a:folHlink>
        <a:srgbClr val="57688F"/>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ack">
  <a:themeElements>
    <a:clrScheme name="Agriculture 15">
      <a:dk1>
        <a:srgbClr val="767171"/>
      </a:dk1>
      <a:lt1>
        <a:srgbClr val="FFFFFF"/>
      </a:lt1>
      <a:dk2>
        <a:srgbClr val="767171"/>
      </a:dk2>
      <a:lt2>
        <a:srgbClr val="FFFFFF"/>
      </a:lt2>
      <a:accent1>
        <a:srgbClr val="7EB761"/>
      </a:accent1>
      <a:accent2>
        <a:srgbClr val="638E7C"/>
      </a:accent2>
      <a:accent3>
        <a:srgbClr val="4E6A89"/>
      </a:accent3>
      <a:accent4>
        <a:srgbClr val="D2AB70"/>
      </a:accent4>
      <a:accent5>
        <a:srgbClr val="CA8978"/>
      </a:accent5>
      <a:accent6>
        <a:srgbClr val="C3677B"/>
      </a:accent6>
      <a:hlink>
        <a:srgbClr val="7EB761"/>
      </a:hlink>
      <a:folHlink>
        <a:srgbClr val="7EB761"/>
      </a:folHlink>
    </a:clrScheme>
    <a:fontScheme name="DEVELOP_poster">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720</TotalTime>
  <Words>516</Words>
  <Application>Microsoft Office PowerPoint</Application>
  <PresentationFormat>Custom</PresentationFormat>
  <Paragraphs>53</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Calibri</vt:lpstr>
      <vt:lpstr>Century Gothic</vt:lpstr>
      <vt:lpstr>Garamond</vt:lpstr>
      <vt:lpstr>Cover</vt:lpstr>
      <vt:lpstr>Back</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McKeel, Christopher A. (LARC-E3)[SSAI DEVELOP]</dc:creator>
  <cp:lastModifiedBy>Michael Brooke</cp:lastModifiedBy>
  <cp:revision>39</cp:revision>
  <dcterms:created xsi:type="dcterms:W3CDTF">2015-09-10T20:35:32Z</dcterms:created>
  <dcterms:modified xsi:type="dcterms:W3CDTF">2016-04-01T20:24:44Z</dcterms:modified>
</cp:coreProperties>
</file>