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5" r:id="rId2"/>
    <p:sldId id="292" r:id="rId3"/>
    <p:sldId id="286" r:id="rId4"/>
    <p:sldId id="307" r:id="rId5"/>
    <p:sldId id="289" r:id="rId6"/>
    <p:sldId id="309" r:id="rId7"/>
    <p:sldId id="296" r:id="rId8"/>
    <p:sldId id="310" r:id="rId9"/>
    <p:sldId id="305" r:id="rId10"/>
    <p:sldId id="302" r:id="rId11"/>
    <p:sldId id="317" r:id="rId12"/>
    <p:sldId id="319" r:id="rId13"/>
    <p:sldId id="320" r:id="rId14"/>
    <p:sldId id="311" r:id="rId15"/>
    <p:sldId id="300" r:id="rId16"/>
    <p:sldId id="295" r:id="rId17"/>
    <p:sldId id="29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SSAI DEVELOP]" initials="CAL(D" lastIdx="15" clrIdx="0">
    <p:extLst/>
  </p:cmAuthor>
  <p:cmAuthor id="2" name="Aubrey Hilte" initials="AH" lastIdx="9" clrIdx="1">
    <p:extLst/>
  </p:cmAuthor>
  <p:cmAuthor id="3" name="Miller, Tiffani N. (LARC-E3)[SSAI DEVELOP]" initials="MTN(D"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621AF"/>
    <a:srgbClr val="85CF01"/>
    <a:srgbClr val="4BCE02"/>
    <a:srgbClr val="D60093"/>
    <a:srgbClr val="218754"/>
    <a:srgbClr val="000099"/>
    <a:srgbClr val="EA7845"/>
    <a:srgbClr val="EAA24A"/>
    <a:srgbClr val="586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5025" autoAdjust="0"/>
  </p:normalViewPr>
  <p:slideViewPr>
    <p:cSldViewPr snapToGrid="0">
      <p:cViewPr varScale="1">
        <p:scale>
          <a:sx n="81" d="100"/>
          <a:sy n="81" d="100"/>
        </p:scale>
        <p:origin x="96" y="360"/>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7874015748031"/>
          <c:y val="6.2708151064450282E-2"/>
          <c:w val="0.78317825896762905"/>
          <c:h val="0.66615011665208512"/>
        </c:manualLayout>
      </c:layout>
      <c:scatterChart>
        <c:scatterStyle val="lineMarker"/>
        <c:varyColors val="0"/>
        <c:ser>
          <c:idx val="0"/>
          <c:order val="0"/>
          <c:spPr>
            <a:ln w="28575">
              <a:noFill/>
            </a:ln>
          </c:spPr>
          <c:marker>
            <c:symbol val="circle"/>
            <c:size val="7"/>
            <c:spPr>
              <a:solidFill>
                <a:schemeClr val="tx1"/>
              </a:solidFill>
              <a:ln>
                <a:solidFill>
                  <a:schemeClr val="tx1"/>
                </a:solidFill>
              </a:ln>
            </c:spPr>
          </c:marker>
          <c:trendline>
            <c:trendlineType val="linear"/>
            <c:dispRSqr val="1"/>
            <c:dispEq val="1"/>
            <c:trendlineLbl>
              <c:layout>
                <c:manualLayout>
                  <c:x val="-0.1713572956158258"/>
                  <c:y val="-2.3819335083114609E-2"/>
                </c:manualLayout>
              </c:layout>
              <c:tx>
                <c:rich>
                  <a:bodyPr/>
                  <a:lstStyle/>
                  <a:p>
                    <a:pPr>
                      <a:defRPr/>
                    </a:pPr>
                    <a:r>
                      <a:rPr lang="en-US"/>
                      <a:t>y = 1.2919x - 0.4446
R = 0.8165</a:t>
                    </a:r>
                  </a:p>
                </c:rich>
              </c:tx>
              <c:numFmt formatCode="General" sourceLinked="0"/>
            </c:trendlineLbl>
          </c:trendline>
          <c:xVal>
            <c:numRef>
              <c:f>'[ASTER_Landsat-8_Corr.xlsx]Sheet1'!$F$3:$F$41</c:f>
              <c:numCache>
                <c:formatCode>General</c:formatCode>
                <c:ptCount val="39"/>
                <c:pt idx="0">
                  <c:v>0.72032405776681929</c:v>
                </c:pt>
                <c:pt idx="1">
                  <c:v>0.68008865903213889</c:v>
                </c:pt>
                <c:pt idx="2">
                  <c:v>0.63508771929824559</c:v>
                </c:pt>
                <c:pt idx="3">
                  <c:v>0.6974852071005917</c:v>
                </c:pt>
                <c:pt idx="4">
                  <c:v>0.69442379182156133</c:v>
                </c:pt>
                <c:pt idx="5">
                  <c:v>0.70234604105571852</c:v>
                </c:pt>
                <c:pt idx="6">
                  <c:v>0.64202020202020205</c:v>
                </c:pt>
                <c:pt idx="7">
                  <c:v>0.68008865903213889</c:v>
                </c:pt>
                <c:pt idx="8">
                  <c:v>0.69475240206947519</c:v>
                </c:pt>
                <c:pt idx="9">
                  <c:v>0.75543301978592281</c:v>
                </c:pt>
                <c:pt idx="10">
                  <c:v>0.7749135491983653</c:v>
                </c:pt>
                <c:pt idx="11">
                  <c:v>0.75874468780647275</c:v>
                </c:pt>
                <c:pt idx="12">
                  <c:v>0.76023583360628888</c:v>
                </c:pt>
                <c:pt idx="13">
                  <c:v>0.7774284816095568</c:v>
                </c:pt>
                <c:pt idx="14">
                  <c:v>0.76957928802588993</c:v>
                </c:pt>
                <c:pt idx="15">
                  <c:v>0.73668137088564645</c:v>
                </c:pt>
                <c:pt idx="16">
                  <c:v>0.71990171990171992</c:v>
                </c:pt>
                <c:pt idx="17">
                  <c:v>0.68809433244579687</c:v>
                </c:pt>
                <c:pt idx="18">
                  <c:v>0.72808586762075134</c:v>
                </c:pt>
                <c:pt idx="19">
                  <c:v>0.73637264618434095</c:v>
                </c:pt>
                <c:pt idx="20">
                  <c:v>0.72764786795048142</c:v>
                </c:pt>
                <c:pt idx="21">
                  <c:v>0.73558853986882977</c:v>
                </c:pt>
                <c:pt idx="22">
                  <c:v>0.75430463576158946</c:v>
                </c:pt>
                <c:pt idx="23">
                  <c:v>0.74005486968449929</c:v>
                </c:pt>
                <c:pt idx="24">
                  <c:v>0.7483443708609272</c:v>
                </c:pt>
                <c:pt idx="25">
                  <c:v>0.76704000000000006</c:v>
                </c:pt>
                <c:pt idx="26">
                  <c:v>0.76302083333333337</c:v>
                </c:pt>
                <c:pt idx="27">
                  <c:v>0.76957928802588993</c:v>
                </c:pt>
                <c:pt idx="28">
                  <c:v>0.70654138055655946</c:v>
                </c:pt>
                <c:pt idx="29">
                  <c:v>0.71304031965128956</c:v>
                </c:pt>
                <c:pt idx="30">
                  <c:v>0.6792377927749107</c:v>
                </c:pt>
                <c:pt idx="31">
                  <c:v>0.7070972587307548</c:v>
                </c:pt>
                <c:pt idx="32">
                  <c:v>0.71386754482253933</c:v>
                </c:pt>
                <c:pt idx="33">
                  <c:v>0.68809433244579687</c:v>
                </c:pt>
                <c:pt idx="34">
                  <c:v>0.72923076923076924</c:v>
                </c:pt>
                <c:pt idx="35">
                  <c:v>0.75564409030544488</c:v>
                </c:pt>
                <c:pt idx="36">
                  <c:v>0.76344086021505375</c:v>
                </c:pt>
                <c:pt idx="37">
                  <c:v>0.6974852071005917</c:v>
                </c:pt>
                <c:pt idx="38">
                  <c:v>0.64208848146671982</c:v>
                </c:pt>
              </c:numCache>
            </c:numRef>
          </c:xVal>
          <c:yVal>
            <c:numRef>
              <c:f>'[ASTER_Landsat-8_Corr.xlsx]Sheet1'!$S$3:$S$41</c:f>
              <c:numCache>
                <c:formatCode>General</c:formatCode>
                <c:ptCount val="39"/>
                <c:pt idx="0">
                  <c:v>0.47781678902010855</c:v>
                </c:pt>
                <c:pt idx="1">
                  <c:v>0.43384018117114204</c:v>
                </c:pt>
                <c:pt idx="2">
                  <c:v>0.43384018117114204</c:v>
                </c:pt>
                <c:pt idx="3">
                  <c:v>0.44551175886054983</c:v>
                </c:pt>
                <c:pt idx="4">
                  <c:v>0.43938379102478231</c:v>
                </c:pt>
                <c:pt idx="5">
                  <c:v>0.36645548516172055</c:v>
                </c:pt>
                <c:pt idx="6">
                  <c:v>0.4083840432724814</c:v>
                </c:pt>
                <c:pt idx="7">
                  <c:v>0.47457627118644069</c:v>
                </c:pt>
                <c:pt idx="8">
                  <c:v>0.41067125645438901</c:v>
                </c:pt>
                <c:pt idx="9">
                  <c:v>0.54926321872291251</c:v>
                </c:pt>
                <c:pt idx="10">
                  <c:v>0.55770827567118741</c:v>
                </c:pt>
                <c:pt idx="11">
                  <c:v>0.55353476092695808</c:v>
                </c:pt>
                <c:pt idx="12">
                  <c:v>0.54080459770114941</c:v>
                </c:pt>
                <c:pt idx="13">
                  <c:v>0.54080459770114941</c:v>
                </c:pt>
                <c:pt idx="14">
                  <c:v>0.54080459770114941</c:v>
                </c:pt>
                <c:pt idx="15">
                  <c:v>0.51882352941176468</c:v>
                </c:pt>
                <c:pt idx="16">
                  <c:v>0.46583463338533543</c:v>
                </c:pt>
                <c:pt idx="17">
                  <c:v>0.35552</c:v>
                </c:pt>
                <c:pt idx="18">
                  <c:v>0.49056603773584906</c:v>
                </c:pt>
                <c:pt idx="19">
                  <c:v>0.51401360544217689</c:v>
                </c:pt>
                <c:pt idx="20">
                  <c:v>0.53125</c:v>
                </c:pt>
                <c:pt idx="21">
                  <c:v>0.55782312925170063</c:v>
                </c:pt>
                <c:pt idx="22">
                  <c:v>0.54926321872291251</c:v>
                </c:pt>
                <c:pt idx="23">
                  <c:v>0.51882352941176468</c:v>
                </c:pt>
                <c:pt idx="24">
                  <c:v>0.52871621621621623</c:v>
                </c:pt>
                <c:pt idx="25">
                  <c:v>0.53243783938268074</c:v>
                </c:pt>
                <c:pt idx="26">
                  <c:v>0.52497225305216422</c:v>
                </c:pt>
                <c:pt idx="27">
                  <c:v>0.54080459770114941</c:v>
                </c:pt>
                <c:pt idx="28">
                  <c:v>0.47457627118644069</c:v>
                </c:pt>
                <c:pt idx="29">
                  <c:v>0.50424242424242427</c:v>
                </c:pt>
                <c:pt idx="30">
                  <c:v>0.4837488166614074</c:v>
                </c:pt>
                <c:pt idx="31">
                  <c:v>0.47205927755480087</c:v>
                </c:pt>
                <c:pt idx="32">
                  <c:v>0.45798449612403103</c:v>
                </c:pt>
                <c:pt idx="33">
                  <c:v>0.35552</c:v>
                </c:pt>
                <c:pt idx="34">
                  <c:v>0.49378073474110501</c:v>
                </c:pt>
                <c:pt idx="35">
                  <c:v>0.57876809537326146</c:v>
                </c:pt>
                <c:pt idx="36">
                  <c:v>0.54080459770114941</c:v>
                </c:pt>
                <c:pt idx="37">
                  <c:v>0.48342279760025259</c:v>
                </c:pt>
                <c:pt idx="38">
                  <c:v>0.38419986495611075</c:v>
                </c:pt>
              </c:numCache>
            </c:numRef>
          </c:yVal>
          <c:smooth val="0"/>
        </c:ser>
        <c:dLbls>
          <c:showLegendKey val="0"/>
          <c:showVal val="0"/>
          <c:showCatName val="0"/>
          <c:showSerName val="0"/>
          <c:showPercent val="0"/>
          <c:showBubbleSize val="0"/>
        </c:dLbls>
        <c:axId val="447738408"/>
        <c:axId val="454153448"/>
      </c:scatterChart>
      <c:valAx>
        <c:axId val="447738408"/>
        <c:scaling>
          <c:orientation val="minMax"/>
        </c:scaling>
        <c:delete val="0"/>
        <c:axPos val="b"/>
        <c:title>
          <c:tx>
            <c:rich>
              <a:bodyPr/>
              <a:lstStyle/>
              <a:p>
                <a:pPr>
                  <a:defRPr/>
                </a:pPr>
                <a:r>
                  <a:rPr lang="en-US"/>
                  <a:t>Landsat-8 OLI (NDVI)</a:t>
                </a:r>
              </a:p>
            </c:rich>
          </c:tx>
          <c:layout/>
          <c:overlay val="0"/>
        </c:title>
        <c:numFmt formatCode="General" sourceLinked="1"/>
        <c:majorTickMark val="out"/>
        <c:minorTickMark val="none"/>
        <c:tickLblPos val="nextTo"/>
        <c:spPr>
          <a:ln>
            <a:solidFill>
              <a:schemeClr val="tx1"/>
            </a:solidFill>
          </a:ln>
        </c:spPr>
        <c:crossAx val="454153448"/>
        <c:crosses val="autoZero"/>
        <c:crossBetween val="midCat"/>
      </c:valAx>
      <c:valAx>
        <c:axId val="454153448"/>
        <c:scaling>
          <c:orientation val="minMax"/>
        </c:scaling>
        <c:delete val="0"/>
        <c:axPos val="l"/>
        <c:title>
          <c:tx>
            <c:rich>
              <a:bodyPr rot="-5400000" vert="horz"/>
              <a:lstStyle/>
              <a:p>
                <a:pPr>
                  <a:defRPr/>
                </a:pPr>
                <a:r>
                  <a:rPr lang="en-US"/>
                  <a:t>Terra -ASTER (NDVI)</a:t>
                </a:r>
              </a:p>
            </c:rich>
          </c:tx>
          <c:layout/>
          <c:overlay val="0"/>
        </c:title>
        <c:numFmt formatCode="General" sourceLinked="1"/>
        <c:majorTickMark val="out"/>
        <c:minorTickMark val="none"/>
        <c:tickLblPos val="nextTo"/>
        <c:spPr>
          <a:ln>
            <a:solidFill>
              <a:schemeClr val="tx1"/>
            </a:solidFill>
          </a:ln>
        </c:spPr>
        <c:crossAx val="447738408"/>
        <c:crosses val="autoZero"/>
        <c:crossBetween val="midCat"/>
      </c:valAx>
      <c:spPr>
        <a:ln>
          <a:solidFill>
            <a:schemeClr val="tx1"/>
          </a:solidFill>
        </a:ln>
      </c:spPr>
    </c:plotArea>
    <c:plotVisOnly val="1"/>
    <c:dispBlanksAs val="gap"/>
    <c:showDLblsOverMax val="0"/>
  </c:chart>
  <c:spPr>
    <a:ln>
      <a:noFill/>
    </a:ln>
  </c:spPr>
  <c:txPr>
    <a:bodyPr/>
    <a:lstStyle/>
    <a:p>
      <a:pPr>
        <a:defRPr sz="1400" b="0" i="0" baseline="0">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circle"/>
            <c:size val="7"/>
            <c:spPr>
              <a:solidFill>
                <a:schemeClr val="tx1"/>
              </a:solidFill>
              <a:ln>
                <a:solidFill>
                  <a:schemeClr val="tx1"/>
                </a:solidFill>
              </a:ln>
            </c:spPr>
          </c:marker>
          <c:trendline>
            <c:trendlineType val="linear"/>
            <c:dispRSqr val="1"/>
            <c:dispEq val="1"/>
            <c:trendlineLbl>
              <c:layout>
                <c:manualLayout>
                  <c:x val="-0.11527364634976184"/>
                  <c:y val="-2.4930446194225721E-2"/>
                </c:manualLayout>
              </c:layout>
              <c:tx>
                <c:rich>
                  <a:bodyPr/>
                  <a:lstStyle/>
                  <a:p>
                    <a:pPr>
                      <a:defRPr b="0"/>
                    </a:pPr>
                    <a:r>
                      <a:rPr lang="en-US" b="0" baseline="0" dirty="0"/>
                      <a:t>y = 0.9856x - 0.0999
</a:t>
                    </a:r>
                    <a:r>
                      <a:rPr lang="en-US" b="0" baseline="0" dirty="0" smtClean="0"/>
                      <a:t>R </a:t>
                    </a:r>
                    <a:r>
                      <a:rPr lang="en-US" b="0" baseline="0" dirty="0"/>
                      <a:t>= </a:t>
                    </a:r>
                    <a:r>
                      <a:rPr lang="en-US" b="0" baseline="0" dirty="0" smtClean="0"/>
                      <a:t>0.8697</a:t>
                    </a:r>
                    <a:endParaRPr lang="en-US" b="0" dirty="0"/>
                  </a:p>
                </c:rich>
              </c:tx>
              <c:numFmt formatCode="General" sourceLinked="0"/>
            </c:trendlineLbl>
          </c:trendline>
          <c:xVal>
            <c:numRef>
              <c:f>'[ASTER_Landsat-8_Corr.xlsx]Sheet1'!$AK$3:$AK$41</c:f>
              <c:numCache>
                <c:formatCode>General</c:formatCode>
                <c:ptCount val="39"/>
                <c:pt idx="0">
                  <c:v>0.38167796458327119</c:v>
                </c:pt>
                <c:pt idx="1">
                  <c:v>0.34570952137727962</c:v>
                </c:pt>
                <c:pt idx="2">
                  <c:v>0.30805131541126457</c:v>
                </c:pt>
                <c:pt idx="3">
                  <c:v>0.35513610412304358</c:v>
                </c:pt>
                <c:pt idx="4">
                  <c:v>0.35204366246023489</c:v>
                </c:pt>
                <c:pt idx="5">
                  <c:v>0.36024788664600949</c:v>
                </c:pt>
                <c:pt idx="6">
                  <c:v>0.30335542794306308</c:v>
                </c:pt>
                <c:pt idx="7">
                  <c:v>0.34570952137727962</c:v>
                </c:pt>
                <c:pt idx="8">
                  <c:v>0.35380376688095627</c:v>
                </c:pt>
                <c:pt idx="9">
                  <c:v>0.42778528815352518</c:v>
                </c:pt>
                <c:pt idx="10">
                  <c:v>0.45040271301398899</c:v>
                </c:pt>
                <c:pt idx="11">
                  <c:v>0.42742125578243317</c:v>
                </c:pt>
                <c:pt idx="12">
                  <c:v>0.42774263936190604</c:v>
                </c:pt>
                <c:pt idx="13">
                  <c:v>0.45204948598335853</c:v>
                </c:pt>
                <c:pt idx="14">
                  <c:v>0.43750551941361743</c:v>
                </c:pt>
                <c:pt idx="15">
                  <c:v>0.40232909816014584</c:v>
                </c:pt>
                <c:pt idx="16">
                  <c:v>0.3824323518004713</c:v>
                </c:pt>
                <c:pt idx="17">
                  <c:v>0.34253578732106332</c:v>
                </c:pt>
                <c:pt idx="18">
                  <c:v>0.38174382831845127</c:v>
                </c:pt>
                <c:pt idx="19">
                  <c:v>0.41017695206689436</c:v>
                </c:pt>
                <c:pt idx="20">
                  <c:v>0.39294628000950793</c:v>
                </c:pt>
                <c:pt idx="21">
                  <c:v>0.39659202572730251</c:v>
                </c:pt>
                <c:pt idx="22">
                  <c:v>0.42062425218251925</c:v>
                </c:pt>
                <c:pt idx="23">
                  <c:v>0.40121666443561937</c:v>
                </c:pt>
                <c:pt idx="24">
                  <c:v>0.41691263282172375</c:v>
                </c:pt>
                <c:pt idx="25">
                  <c:v>0.43950684288501318</c:v>
                </c:pt>
                <c:pt idx="26">
                  <c:v>0.43146610119573542</c:v>
                </c:pt>
                <c:pt idx="27">
                  <c:v>0.43750551941361743</c:v>
                </c:pt>
                <c:pt idx="28">
                  <c:v>0.36650569161779922</c:v>
                </c:pt>
                <c:pt idx="29">
                  <c:v>0.3688185780850744</c:v>
                </c:pt>
                <c:pt idx="30">
                  <c:v>0.32691102517463277</c:v>
                </c:pt>
                <c:pt idx="31">
                  <c:v>0.35638579756226813</c:v>
                </c:pt>
                <c:pt idx="32">
                  <c:v>0.36727056413963433</c:v>
                </c:pt>
                <c:pt idx="33">
                  <c:v>0.34253578732106332</c:v>
                </c:pt>
                <c:pt idx="34">
                  <c:v>0.39560366188406021</c:v>
                </c:pt>
                <c:pt idx="35">
                  <c:v>0.42063398190312856</c:v>
                </c:pt>
                <c:pt idx="36">
                  <c:v>0.42171537182228558</c:v>
                </c:pt>
                <c:pt idx="37">
                  <c:v>0.35513610412304358</c:v>
                </c:pt>
                <c:pt idx="38">
                  <c:v>0.30656284252831562</c:v>
                </c:pt>
              </c:numCache>
            </c:numRef>
          </c:xVal>
          <c:yVal>
            <c:numRef>
              <c:f>'[ASTER_Landsat-8_Corr.xlsx]Sheet1'!$AM$3:$AM$41</c:f>
              <c:numCache>
                <c:formatCode>General</c:formatCode>
                <c:ptCount val="39"/>
                <c:pt idx="0">
                  <c:v>0.26211287137034078</c:v>
                </c:pt>
                <c:pt idx="1">
                  <c:v>0.2341785414920369</c:v>
                </c:pt>
                <c:pt idx="2">
                  <c:v>0.2341785414920369</c:v>
                </c:pt>
                <c:pt idx="3">
                  <c:v>0.23694929109000201</c:v>
                </c:pt>
                <c:pt idx="4">
                  <c:v>0.23167441269123734</c:v>
                </c:pt>
                <c:pt idx="5">
                  <c:v>0.1917440156326331</c:v>
                </c:pt>
                <c:pt idx="6">
                  <c:v>0.21293097370090958</c:v>
                </c:pt>
                <c:pt idx="7">
                  <c:v>0.26327153185028346</c:v>
                </c:pt>
                <c:pt idx="8">
                  <c:v>0.21147382900577164</c:v>
                </c:pt>
                <c:pt idx="9">
                  <c:v>0.32656496942211227</c:v>
                </c:pt>
                <c:pt idx="10">
                  <c:v>0.34195199435227669</c:v>
                </c:pt>
                <c:pt idx="11">
                  <c:v>0.32592024539877301</c:v>
                </c:pt>
                <c:pt idx="12">
                  <c:v>0.32229117860616774</c:v>
                </c:pt>
                <c:pt idx="13">
                  <c:v>0.32229117860616774</c:v>
                </c:pt>
                <c:pt idx="14">
                  <c:v>0.32229117860616774</c:v>
                </c:pt>
                <c:pt idx="15">
                  <c:v>0.3031928058741028</c:v>
                </c:pt>
                <c:pt idx="16">
                  <c:v>0.25914020300762314</c:v>
                </c:pt>
                <c:pt idx="17">
                  <c:v>0.19109310069626001</c:v>
                </c:pt>
                <c:pt idx="18">
                  <c:v>0.27874227060825307</c:v>
                </c:pt>
                <c:pt idx="19">
                  <c:v>0.31641117036957628</c:v>
                </c:pt>
                <c:pt idx="20">
                  <c:v>0.30651872399445218</c:v>
                </c:pt>
                <c:pt idx="21">
                  <c:v>0.33652530779753764</c:v>
                </c:pt>
                <c:pt idx="22">
                  <c:v>0.32656496942211227</c:v>
                </c:pt>
                <c:pt idx="23">
                  <c:v>0.3031928058741028</c:v>
                </c:pt>
                <c:pt idx="24">
                  <c:v>0.3188714869802633</c:v>
                </c:pt>
                <c:pt idx="25">
                  <c:v>0.31804400376941044</c:v>
                </c:pt>
                <c:pt idx="26">
                  <c:v>0.31954277684699772</c:v>
                </c:pt>
                <c:pt idx="27">
                  <c:v>0.32229117860616774</c:v>
                </c:pt>
                <c:pt idx="28">
                  <c:v>0.26327153185028346</c:v>
                </c:pt>
                <c:pt idx="29">
                  <c:v>0.28798493617256943</c:v>
                </c:pt>
                <c:pt idx="30">
                  <c:v>0.26774112419834845</c:v>
                </c:pt>
                <c:pt idx="31">
                  <c:v>0.26478941535051259</c:v>
                </c:pt>
                <c:pt idx="32">
                  <c:v>0.25556109242417951</c:v>
                </c:pt>
                <c:pt idx="33">
                  <c:v>0.19109310069626001</c:v>
                </c:pt>
                <c:pt idx="34">
                  <c:v>0.2906620351450756</c:v>
                </c:pt>
                <c:pt idx="35">
                  <c:v>0.35005974536115042</c:v>
                </c:pt>
                <c:pt idx="36">
                  <c:v>0.32229117860616774</c:v>
                </c:pt>
                <c:pt idx="37">
                  <c:v>0.26742918628862089</c:v>
                </c:pt>
                <c:pt idx="38">
                  <c:v>0.19980616344073937</c:v>
                </c:pt>
              </c:numCache>
            </c:numRef>
          </c:yVal>
          <c:smooth val="0"/>
        </c:ser>
        <c:dLbls>
          <c:showLegendKey val="0"/>
          <c:showVal val="0"/>
          <c:showCatName val="0"/>
          <c:showSerName val="0"/>
          <c:showPercent val="0"/>
          <c:showBubbleSize val="0"/>
        </c:dLbls>
        <c:axId val="454154232"/>
        <c:axId val="454154624"/>
      </c:scatterChart>
      <c:valAx>
        <c:axId val="454154232"/>
        <c:scaling>
          <c:orientation val="minMax"/>
        </c:scaling>
        <c:delete val="0"/>
        <c:axPos val="b"/>
        <c:title>
          <c:tx>
            <c:rich>
              <a:bodyPr/>
              <a:lstStyle/>
              <a:p>
                <a:pPr>
                  <a:defRPr b="0"/>
                </a:pPr>
                <a:r>
                  <a:rPr lang="en-US" b="0" dirty="0"/>
                  <a:t>Landsat-8 OLI (EVI2)</a:t>
                </a:r>
              </a:p>
            </c:rich>
          </c:tx>
          <c:layout/>
          <c:overlay val="0"/>
        </c:title>
        <c:numFmt formatCode="General" sourceLinked="1"/>
        <c:majorTickMark val="out"/>
        <c:minorTickMark val="none"/>
        <c:tickLblPos val="nextTo"/>
        <c:spPr>
          <a:ln>
            <a:solidFill>
              <a:schemeClr val="tx1"/>
            </a:solidFill>
          </a:ln>
        </c:spPr>
        <c:txPr>
          <a:bodyPr/>
          <a:lstStyle/>
          <a:p>
            <a:pPr>
              <a:defRPr b="0"/>
            </a:pPr>
            <a:endParaRPr lang="en-US"/>
          </a:p>
        </c:txPr>
        <c:crossAx val="454154624"/>
        <c:crosses val="autoZero"/>
        <c:crossBetween val="midCat"/>
      </c:valAx>
      <c:valAx>
        <c:axId val="454154624"/>
        <c:scaling>
          <c:orientation val="minMax"/>
        </c:scaling>
        <c:delete val="0"/>
        <c:axPos val="l"/>
        <c:title>
          <c:tx>
            <c:rich>
              <a:bodyPr rot="-5400000" vert="horz"/>
              <a:lstStyle/>
              <a:p>
                <a:pPr>
                  <a:defRPr b="0"/>
                </a:pPr>
                <a:r>
                  <a:rPr lang="en-US" b="0"/>
                  <a:t>Terra-ASTER (EVI2)</a:t>
                </a:r>
              </a:p>
            </c:rich>
          </c:tx>
          <c:layout/>
          <c:overlay val="0"/>
        </c:title>
        <c:numFmt formatCode="General" sourceLinked="1"/>
        <c:majorTickMark val="out"/>
        <c:minorTickMark val="none"/>
        <c:tickLblPos val="nextTo"/>
        <c:spPr>
          <a:ln>
            <a:solidFill>
              <a:schemeClr val="tx1"/>
            </a:solidFill>
          </a:ln>
        </c:spPr>
        <c:txPr>
          <a:bodyPr/>
          <a:lstStyle/>
          <a:p>
            <a:pPr>
              <a:defRPr b="0"/>
            </a:pPr>
            <a:endParaRPr lang="en-US"/>
          </a:p>
        </c:txPr>
        <c:crossAx val="454154232"/>
        <c:crosses val="autoZero"/>
        <c:crossBetween val="midCat"/>
      </c:valAx>
      <c:spPr>
        <a:ln>
          <a:solidFill>
            <a:schemeClr val="tx1"/>
          </a:solidFill>
        </a:ln>
      </c:spPr>
    </c:plotArea>
    <c:plotVisOnly val="1"/>
    <c:dispBlanksAs val="gap"/>
    <c:showDLblsOverMax val="0"/>
  </c:chart>
  <c:spPr>
    <a:ln>
      <a:noFill/>
    </a:ln>
  </c:spPr>
  <c:txPr>
    <a:bodyPr/>
    <a:lstStyle/>
    <a:p>
      <a:pPr>
        <a:defRPr sz="1400" b="1" i="0" baseline="0">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a:noFill/>
            </a:ln>
          </c:spPr>
          <c:marker>
            <c:symbol val="circle"/>
            <c:size val="7"/>
            <c:spPr>
              <a:solidFill>
                <a:schemeClr val="tx1"/>
              </a:solidFill>
              <a:ln>
                <a:solidFill>
                  <a:schemeClr val="tx1"/>
                </a:solidFill>
              </a:ln>
            </c:spPr>
          </c:marker>
          <c:trendline>
            <c:trendlineType val="linear"/>
            <c:dispRSqr val="1"/>
            <c:dispEq val="1"/>
            <c:trendlineLbl>
              <c:layout>
                <c:manualLayout>
                  <c:x val="-0.24271750753378049"/>
                  <c:y val="-4.1597112860892391E-2"/>
                </c:manualLayout>
              </c:layout>
              <c:tx>
                <c:rich>
                  <a:bodyPr/>
                  <a:lstStyle/>
                  <a:p>
                    <a:pPr>
                      <a:defRPr b="0"/>
                    </a:pPr>
                    <a:r>
                      <a:rPr lang="en-US" b="0" baseline="0" dirty="0"/>
                      <a:t>y = 1.97x - 0.4574
</a:t>
                    </a:r>
                    <a:r>
                      <a:rPr lang="en-US" b="0" baseline="0" dirty="0" smtClean="0"/>
                      <a:t>R </a:t>
                    </a:r>
                    <a:r>
                      <a:rPr lang="en-US" b="0" baseline="0" dirty="0"/>
                      <a:t>= </a:t>
                    </a:r>
                    <a:r>
                      <a:rPr lang="en-US" b="0" baseline="0" dirty="0" smtClean="0"/>
                      <a:t>0.8876</a:t>
                    </a:r>
                    <a:endParaRPr lang="en-US" b="0" dirty="0"/>
                  </a:p>
                </c:rich>
              </c:tx>
              <c:numFmt formatCode="General" sourceLinked="0"/>
            </c:trendlineLbl>
          </c:trendline>
          <c:xVal>
            <c:numRef>
              <c:f>'[Copy of Sentinel_Landsat_Corr_Jan292016.xlsx]Sheet2'!$G$3:$G$62</c:f>
              <c:numCache>
                <c:formatCode>General</c:formatCode>
                <c:ptCount val="60"/>
                <c:pt idx="0">
                  <c:v>0.66644113667117721</c:v>
                </c:pt>
                <c:pt idx="1">
                  <c:v>0.63272262462718365</c:v>
                </c:pt>
                <c:pt idx="2">
                  <c:v>0.64367816091954022</c:v>
                </c:pt>
                <c:pt idx="3">
                  <c:v>0.59942979330007129</c:v>
                </c:pt>
                <c:pt idx="4">
                  <c:v>0.52235628105039034</c:v>
                </c:pt>
                <c:pt idx="5">
                  <c:v>0.62938596491228072</c:v>
                </c:pt>
                <c:pt idx="6">
                  <c:v>0.68121168409664623</c:v>
                </c:pt>
                <c:pt idx="7">
                  <c:v>0.65952473704713677</c:v>
                </c:pt>
                <c:pt idx="8">
                  <c:v>0.63192750087138372</c:v>
                </c:pt>
                <c:pt idx="9">
                  <c:v>0.661860129776496</c:v>
                </c:pt>
                <c:pt idx="10">
                  <c:v>0.69496204278812979</c:v>
                </c:pt>
                <c:pt idx="11">
                  <c:v>0.65908270133622249</c:v>
                </c:pt>
                <c:pt idx="12">
                  <c:v>0.69386378961564399</c:v>
                </c:pt>
                <c:pt idx="13">
                  <c:v>0.62475518997258128</c:v>
                </c:pt>
                <c:pt idx="14">
                  <c:v>0.66602316602316602</c:v>
                </c:pt>
                <c:pt idx="15">
                  <c:v>0.70463791700569567</c:v>
                </c:pt>
                <c:pt idx="16">
                  <c:v>0.73145132102786825</c:v>
                </c:pt>
                <c:pt idx="17">
                  <c:v>0.74245614035087715</c:v>
                </c:pt>
                <c:pt idx="18">
                  <c:v>0.70951585976627718</c:v>
                </c:pt>
                <c:pt idx="19">
                  <c:v>0.67824773413897277</c:v>
                </c:pt>
                <c:pt idx="20">
                  <c:v>0.73696763202725724</c:v>
                </c:pt>
                <c:pt idx="21">
                  <c:v>0.62792511700468023</c:v>
                </c:pt>
                <c:pt idx="22">
                  <c:v>0.68391411474832808</c:v>
                </c:pt>
                <c:pt idx="23">
                  <c:v>0.64436363636363636</c:v>
                </c:pt>
                <c:pt idx="24">
                  <c:v>0.63995067817509244</c:v>
                </c:pt>
                <c:pt idx="25">
                  <c:v>0.67610419026047563</c:v>
                </c:pt>
                <c:pt idx="26">
                  <c:v>0.67601945379723161</c:v>
                </c:pt>
                <c:pt idx="27">
                  <c:v>0.64379214597381995</c:v>
                </c:pt>
                <c:pt idx="28">
                  <c:v>0.64701195219123508</c:v>
                </c:pt>
                <c:pt idx="29">
                  <c:v>0.64609726195341233</c:v>
                </c:pt>
                <c:pt idx="30">
                  <c:v>0.66143948532368313</c:v>
                </c:pt>
                <c:pt idx="31">
                  <c:v>0.6514965149651496</c:v>
                </c:pt>
                <c:pt idx="32">
                  <c:v>0.66625966625966626</c:v>
                </c:pt>
                <c:pt idx="33">
                  <c:v>0.67811655731377851</c:v>
                </c:pt>
                <c:pt idx="34">
                  <c:v>0.68064024390243905</c:v>
                </c:pt>
                <c:pt idx="35">
                  <c:v>0.68065967016491757</c:v>
                </c:pt>
                <c:pt idx="36">
                  <c:v>0.67512690355329952</c:v>
                </c:pt>
                <c:pt idx="37">
                  <c:v>0.68408163265306121</c:v>
                </c:pt>
                <c:pt idx="38">
                  <c:v>0.70171339563862933</c:v>
                </c:pt>
                <c:pt idx="39">
                  <c:v>0.69158512720156551</c:v>
                </c:pt>
                <c:pt idx="40">
                  <c:v>0.56752821259555875</c:v>
                </c:pt>
                <c:pt idx="41">
                  <c:v>0.57495395948434624</c:v>
                </c:pt>
                <c:pt idx="42">
                  <c:v>0.56719653179190754</c:v>
                </c:pt>
                <c:pt idx="43">
                  <c:v>0.5715839072127582</c:v>
                </c:pt>
                <c:pt idx="44">
                  <c:v>0.55267889248471769</c:v>
                </c:pt>
                <c:pt idx="45">
                  <c:v>0.55160142348754448</c:v>
                </c:pt>
                <c:pt idx="46">
                  <c:v>0.55811442965095359</c:v>
                </c:pt>
                <c:pt idx="47">
                  <c:v>0.55793357933579335</c:v>
                </c:pt>
                <c:pt idx="48">
                  <c:v>0.60071428571428576</c:v>
                </c:pt>
                <c:pt idx="49">
                  <c:v>0.57699443413729123</c:v>
                </c:pt>
                <c:pt idx="50">
                  <c:v>0.56134636264929427</c:v>
                </c:pt>
                <c:pt idx="51">
                  <c:v>0.56939890710382512</c:v>
                </c:pt>
                <c:pt idx="52">
                  <c:v>0.57282964039229933</c:v>
                </c:pt>
                <c:pt idx="53">
                  <c:v>0.59942466738583244</c:v>
                </c:pt>
                <c:pt idx="54">
                  <c:v>0.59696092619392183</c:v>
                </c:pt>
                <c:pt idx="55">
                  <c:v>0.60401721664275465</c:v>
                </c:pt>
                <c:pt idx="56">
                  <c:v>0.60161705255420805</c:v>
                </c:pt>
                <c:pt idx="57">
                  <c:v>0.6108499095840868</c:v>
                </c:pt>
                <c:pt idx="58">
                  <c:v>0.61184210526315785</c:v>
                </c:pt>
                <c:pt idx="59">
                  <c:v>0.60772876412686838</c:v>
                </c:pt>
              </c:numCache>
            </c:numRef>
          </c:xVal>
          <c:yVal>
            <c:numRef>
              <c:f>'[Copy of Sentinel_Landsat_Corr_Jan292016.xlsx]Sheet2'!$N$3:$N$62</c:f>
              <c:numCache>
                <c:formatCode>General</c:formatCode>
                <c:ptCount val="60"/>
                <c:pt idx="0">
                  <c:v>0.87249326548937456</c:v>
                </c:pt>
                <c:pt idx="1">
                  <c:v>0.82095543958249706</c:v>
                </c:pt>
                <c:pt idx="2">
                  <c:v>0.81067125645438898</c:v>
                </c:pt>
                <c:pt idx="3">
                  <c:v>0.63236763236763238</c:v>
                </c:pt>
                <c:pt idx="4">
                  <c:v>0.53949285922471579</c:v>
                </c:pt>
                <c:pt idx="5">
                  <c:v>0.7880658436213992</c:v>
                </c:pt>
                <c:pt idx="6">
                  <c:v>0.88636363636363624</c:v>
                </c:pt>
                <c:pt idx="7">
                  <c:v>0.83441558441558428</c:v>
                </c:pt>
                <c:pt idx="8">
                  <c:v>0.82007916516732637</c:v>
                </c:pt>
                <c:pt idx="9">
                  <c:v>0.85159257962898149</c:v>
                </c:pt>
                <c:pt idx="10">
                  <c:v>0.86567164179104472</c:v>
                </c:pt>
                <c:pt idx="11">
                  <c:v>0.87216494845360815</c:v>
                </c:pt>
                <c:pt idx="12">
                  <c:v>0.8652130822596632</c:v>
                </c:pt>
                <c:pt idx="13">
                  <c:v>0.85503783353245721</c:v>
                </c:pt>
                <c:pt idx="14">
                  <c:v>0.90706222105539513</c:v>
                </c:pt>
                <c:pt idx="15">
                  <c:v>0.87800228745711029</c:v>
                </c:pt>
                <c:pt idx="16">
                  <c:v>0.90355469826398449</c:v>
                </c:pt>
                <c:pt idx="17">
                  <c:v>0.90085848795347567</c:v>
                </c:pt>
                <c:pt idx="18">
                  <c:v>0.91663420335021439</c:v>
                </c:pt>
                <c:pt idx="19">
                  <c:v>0.86858316221765919</c:v>
                </c:pt>
                <c:pt idx="20">
                  <c:v>0.89588725913143508</c:v>
                </c:pt>
                <c:pt idx="21">
                  <c:v>0.82302405498281783</c:v>
                </c:pt>
                <c:pt idx="22">
                  <c:v>0.87726098191214463</c:v>
                </c:pt>
                <c:pt idx="23">
                  <c:v>0.84851732761700605</c:v>
                </c:pt>
                <c:pt idx="24">
                  <c:v>0.83887657058388754</c:v>
                </c:pt>
                <c:pt idx="25">
                  <c:v>0.94151212553495023</c:v>
                </c:pt>
                <c:pt idx="26">
                  <c:v>0.95479807336050393</c:v>
                </c:pt>
                <c:pt idx="27">
                  <c:v>0.93012356199403479</c:v>
                </c:pt>
                <c:pt idx="28">
                  <c:v>0.93744716821639906</c:v>
                </c:pt>
                <c:pt idx="29">
                  <c:v>0.92244897959183669</c:v>
                </c:pt>
                <c:pt idx="30">
                  <c:v>0.94041927179109974</c:v>
                </c:pt>
                <c:pt idx="31">
                  <c:v>0.91438488237562665</c:v>
                </c:pt>
                <c:pt idx="32">
                  <c:v>0.90391156462585032</c:v>
                </c:pt>
                <c:pt idx="33">
                  <c:v>0.90842064415987589</c:v>
                </c:pt>
                <c:pt idx="34">
                  <c:v>0.91719242902208209</c:v>
                </c:pt>
                <c:pt idx="35">
                  <c:v>0.95092460881934548</c:v>
                </c:pt>
                <c:pt idx="36">
                  <c:v>0.89901823281907411</c:v>
                </c:pt>
                <c:pt idx="37">
                  <c:v>0.83360389610389618</c:v>
                </c:pt>
                <c:pt idx="38">
                  <c:v>0.84313725490196079</c:v>
                </c:pt>
                <c:pt idx="39">
                  <c:v>0.85216652506372137</c:v>
                </c:pt>
                <c:pt idx="40">
                  <c:v>0.64962962962962956</c:v>
                </c:pt>
                <c:pt idx="41">
                  <c:v>0.63859111791730483</c:v>
                </c:pt>
                <c:pt idx="42">
                  <c:v>0.62410841654778892</c:v>
                </c:pt>
                <c:pt idx="43">
                  <c:v>0.60491152040447815</c:v>
                </c:pt>
                <c:pt idx="44">
                  <c:v>0.62251894622879822</c:v>
                </c:pt>
                <c:pt idx="45">
                  <c:v>0.62055335968379455</c:v>
                </c:pt>
                <c:pt idx="46">
                  <c:v>0.62844702467343971</c:v>
                </c:pt>
                <c:pt idx="47">
                  <c:v>0.63260706235912845</c:v>
                </c:pt>
                <c:pt idx="48">
                  <c:v>0.69961034360609287</c:v>
                </c:pt>
                <c:pt idx="49">
                  <c:v>0.67194987099152237</c:v>
                </c:pt>
                <c:pt idx="50">
                  <c:v>0.65274246276788961</c:v>
                </c:pt>
                <c:pt idx="51">
                  <c:v>0.65877781702578586</c:v>
                </c:pt>
                <c:pt idx="52">
                  <c:v>0.66356531447711209</c:v>
                </c:pt>
                <c:pt idx="53">
                  <c:v>0.70900209351011856</c:v>
                </c:pt>
                <c:pt idx="54">
                  <c:v>0.72411186696900975</c:v>
                </c:pt>
                <c:pt idx="55">
                  <c:v>0.66666666666666663</c:v>
                </c:pt>
                <c:pt idx="56">
                  <c:v>0.70651443922095358</c:v>
                </c:pt>
                <c:pt idx="57">
                  <c:v>0.70226308345120225</c:v>
                </c:pt>
                <c:pt idx="58">
                  <c:v>0.70380622837370244</c:v>
                </c:pt>
                <c:pt idx="59">
                  <c:v>0.69170800850460656</c:v>
                </c:pt>
              </c:numCache>
            </c:numRef>
          </c:yVal>
          <c:smooth val="0"/>
        </c:ser>
        <c:dLbls>
          <c:showLegendKey val="0"/>
          <c:showVal val="0"/>
          <c:showCatName val="0"/>
          <c:showSerName val="0"/>
          <c:showPercent val="0"/>
          <c:showBubbleSize val="0"/>
        </c:dLbls>
        <c:axId val="545507672"/>
        <c:axId val="545508064"/>
      </c:scatterChart>
      <c:valAx>
        <c:axId val="545507672"/>
        <c:scaling>
          <c:orientation val="minMax"/>
        </c:scaling>
        <c:delete val="0"/>
        <c:axPos val="b"/>
        <c:title>
          <c:tx>
            <c:rich>
              <a:bodyPr/>
              <a:lstStyle/>
              <a:p>
                <a:pPr>
                  <a:defRPr b="0"/>
                </a:pPr>
                <a:r>
                  <a:rPr lang="en-US" b="0"/>
                  <a:t>Landsat-8 OLI (NDVI)</a:t>
                </a:r>
              </a:p>
            </c:rich>
          </c:tx>
          <c:layout/>
          <c:overlay val="0"/>
        </c:title>
        <c:numFmt formatCode="General" sourceLinked="1"/>
        <c:majorTickMark val="out"/>
        <c:minorTickMark val="none"/>
        <c:tickLblPos val="nextTo"/>
        <c:spPr>
          <a:ln>
            <a:solidFill>
              <a:schemeClr val="tx1"/>
            </a:solidFill>
          </a:ln>
        </c:spPr>
        <c:txPr>
          <a:bodyPr/>
          <a:lstStyle/>
          <a:p>
            <a:pPr>
              <a:defRPr b="0"/>
            </a:pPr>
            <a:endParaRPr lang="en-US"/>
          </a:p>
        </c:txPr>
        <c:crossAx val="545508064"/>
        <c:crosses val="autoZero"/>
        <c:crossBetween val="midCat"/>
      </c:valAx>
      <c:valAx>
        <c:axId val="545508064"/>
        <c:scaling>
          <c:orientation val="minMax"/>
        </c:scaling>
        <c:delete val="0"/>
        <c:axPos val="l"/>
        <c:title>
          <c:tx>
            <c:rich>
              <a:bodyPr rot="-5400000" vert="horz"/>
              <a:lstStyle/>
              <a:p>
                <a:pPr>
                  <a:defRPr b="0"/>
                </a:pPr>
                <a:r>
                  <a:rPr lang="en-US" b="0"/>
                  <a:t>Sentinel 2A-MSI (NDVI)</a:t>
                </a:r>
              </a:p>
            </c:rich>
          </c:tx>
          <c:layout/>
          <c:overlay val="0"/>
        </c:title>
        <c:numFmt formatCode="General" sourceLinked="1"/>
        <c:majorTickMark val="out"/>
        <c:minorTickMark val="none"/>
        <c:tickLblPos val="nextTo"/>
        <c:spPr>
          <a:ln>
            <a:solidFill>
              <a:schemeClr val="tx1"/>
            </a:solidFill>
          </a:ln>
        </c:spPr>
        <c:txPr>
          <a:bodyPr/>
          <a:lstStyle/>
          <a:p>
            <a:pPr>
              <a:defRPr b="0"/>
            </a:pPr>
            <a:endParaRPr lang="en-US"/>
          </a:p>
        </c:txPr>
        <c:crossAx val="545507672"/>
        <c:crosses val="autoZero"/>
        <c:crossBetween val="midCat"/>
      </c:valAx>
      <c:spPr>
        <a:ln>
          <a:solidFill>
            <a:schemeClr val="tx1"/>
          </a:solidFill>
        </a:ln>
      </c:spPr>
    </c:plotArea>
    <c:plotVisOnly val="1"/>
    <c:dispBlanksAs val="gap"/>
    <c:showDLblsOverMax val="0"/>
  </c:chart>
  <c:spPr>
    <a:ln>
      <a:noFill/>
    </a:ln>
  </c:spPr>
  <c:txPr>
    <a:bodyPr/>
    <a:lstStyle/>
    <a:p>
      <a:pPr>
        <a:defRPr sz="1400" b="1" i="0" baseline="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a:noFill/>
            </a:ln>
          </c:spPr>
          <c:marker>
            <c:symbol val="circle"/>
            <c:size val="7"/>
            <c:spPr>
              <a:solidFill>
                <a:schemeClr val="tx1"/>
              </a:solidFill>
              <a:ln>
                <a:solidFill>
                  <a:schemeClr val="tx1"/>
                </a:solidFill>
              </a:ln>
            </c:spPr>
          </c:marker>
          <c:trendline>
            <c:trendlineType val="linear"/>
            <c:dispRSqr val="1"/>
            <c:dispEq val="1"/>
            <c:trendlineLbl>
              <c:layout>
                <c:manualLayout>
                  <c:x val="-2.1334694274326819E-2"/>
                  <c:y val="-3.2213473315835524E-2"/>
                </c:manualLayout>
              </c:layout>
              <c:tx>
                <c:rich>
                  <a:bodyPr/>
                  <a:lstStyle/>
                  <a:p>
                    <a:pPr>
                      <a:defRPr/>
                    </a:pPr>
                    <a:r>
                      <a:rPr lang="en-US" baseline="0" dirty="0"/>
                      <a:t>y = 2.2571x - 0.2989
</a:t>
                    </a:r>
                    <a:r>
                      <a:rPr lang="en-US" baseline="0" dirty="0" smtClean="0"/>
                      <a:t>R </a:t>
                    </a:r>
                    <a:r>
                      <a:rPr lang="en-US" baseline="0" dirty="0"/>
                      <a:t>= </a:t>
                    </a:r>
                    <a:r>
                      <a:rPr lang="en-US" baseline="0" dirty="0" smtClean="0"/>
                      <a:t>0.8810</a:t>
                    </a:r>
                    <a:endParaRPr lang="en-US" dirty="0"/>
                  </a:p>
                </c:rich>
              </c:tx>
              <c:numFmt formatCode="General" sourceLinked="0"/>
            </c:trendlineLbl>
          </c:trendline>
          <c:xVal>
            <c:numRef>
              <c:f>'[Copy of Sentinel_Landsat_Corr_Jan292016.xlsx]Sheet2'!$U$3:$U$62</c:f>
              <c:numCache>
                <c:formatCode>General</c:formatCode>
                <c:ptCount val="60"/>
                <c:pt idx="0">
                  <c:v>0.36090633289853591</c:v>
                </c:pt>
                <c:pt idx="1">
                  <c:v>0.28667068198665679</c:v>
                </c:pt>
                <c:pt idx="2">
                  <c:v>0.33238366571699901</c:v>
                </c:pt>
                <c:pt idx="3">
                  <c:v>0.30935495262197632</c:v>
                </c:pt>
                <c:pt idx="4">
                  <c:v>0.26743797328527202</c:v>
                </c:pt>
                <c:pt idx="5">
                  <c:v>0.32017432953041097</c:v>
                </c:pt>
                <c:pt idx="6">
                  <c:v>0.35264116847623173</c:v>
                </c:pt>
                <c:pt idx="7">
                  <c:v>0.32115974140285913</c:v>
                </c:pt>
                <c:pt idx="8">
                  <c:v>0.33307123646036951</c:v>
                </c:pt>
                <c:pt idx="9">
                  <c:v>0.34175688353461509</c:v>
                </c:pt>
                <c:pt idx="10">
                  <c:v>0.37249940814393945</c:v>
                </c:pt>
                <c:pt idx="11">
                  <c:v>0.33972955665758242</c:v>
                </c:pt>
                <c:pt idx="12">
                  <c:v>0.37826432184448894</c:v>
                </c:pt>
                <c:pt idx="13">
                  <c:v>0.30154420883874289</c:v>
                </c:pt>
                <c:pt idx="14">
                  <c:v>0.37406213406965144</c:v>
                </c:pt>
                <c:pt idx="15">
                  <c:v>0.33394518054634348</c:v>
                </c:pt>
                <c:pt idx="16">
                  <c:v>0.38039059206167558</c:v>
                </c:pt>
                <c:pt idx="17">
                  <c:v>0.39584549304838446</c:v>
                </c:pt>
                <c:pt idx="18">
                  <c:v>0.32988698460009935</c:v>
                </c:pt>
                <c:pt idx="19">
                  <c:v>0.33901120473558638</c:v>
                </c:pt>
                <c:pt idx="20">
                  <c:v>0.40128678926043004</c:v>
                </c:pt>
                <c:pt idx="21">
                  <c:v>0.30419141764536956</c:v>
                </c:pt>
                <c:pt idx="22">
                  <c:v>0.3606268931519867</c:v>
                </c:pt>
                <c:pt idx="23">
                  <c:v>0.32974558230241319</c:v>
                </c:pt>
                <c:pt idx="24">
                  <c:v>0.29836274164124421</c:v>
                </c:pt>
                <c:pt idx="25">
                  <c:v>0.33793473010505981</c:v>
                </c:pt>
                <c:pt idx="26">
                  <c:v>0.3401936863666486</c:v>
                </c:pt>
                <c:pt idx="27">
                  <c:v>0.30856451907282345</c:v>
                </c:pt>
                <c:pt idx="28">
                  <c:v>0.30921082694856128</c:v>
                </c:pt>
                <c:pt idx="29">
                  <c:v>0.30279931357827961</c:v>
                </c:pt>
                <c:pt idx="30">
                  <c:v>0.31449787403260843</c:v>
                </c:pt>
                <c:pt idx="31">
                  <c:v>0.30477980665950583</c:v>
                </c:pt>
                <c:pt idx="32">
                  <c:v>0.31405878290230982</c:v>
                </c:pt>
                <c:pt idx="33">
                  <c:v>0.33340164556577712</c:v>
                </c:pt>
                <c:pt idx="34">
                  <c:v>0.33798616262698139</c:v>
                </c:pt>
                <c:pt idx="35">
                  <c:v>0.34226953348813371</c:v>
                </c:pt>
                <c:pt idx="36">
                  <c:v>0.32887228570993809</c:v>
                </c:pt>
                <c:pt idx="37">
                  <c:v>0.32251112240028329</c:v>
                </c:pt>
                <c:pt idx="38">
                  <c:v>0.34378290929625621</c:v>
                </c:pt>
                <c:pt idx="39">
                  <c:v>0.33704393206476124</c:v>
                </c:pt>
                <c:pt idx="40">
                  <c:v>0.28703253649124355</c:v>
                </c:pt>
                <c:pt idx="41">
                  <c:v>0.28858668323128345</c:v>
                </c:pt>
                <c:pt idx="42">
                  <c:v>0.28846295180280151</c:v>
                </c:pt>
                <c:pt idx="43">
                  <c:v>0.29017988576812104</c:v>
                </c:pt>
                <c:pt idx="44">
                  <c:v>0.28146471527564132</c:v>
                </c:pt>
                <c:pt idx="45">
                  <c:v>0.2830119777972539</c:v>
                </c:pt>
                <c:pt idx="46">
                  <c:v>0.28430337424662355</c:v>
                </c:pt>
                <c:pt idx="47">
                  <c:v>0.27899561578318055</c:v>
                </c:pt>
                <c:pt idx="48">
                  <c:v>0.30958726606098974</c:v>
                </c:pt>
                <c:pt idx="49">
                  <c:v>0.2881123545542133</c:v>
                </c:pt>
                <c:pt idx="50">
                  <c:v>0.28487150476806211</c:v>
                </c:pt>
                <c:pt idx="51">
                  <c:v>0.28790044502077744</c:v>
                </c:pt>
                <c:pt idx="52">
                  <c:v>0.29039790221122264</c:v>
                </c:pt>
                <c:pt idx="53">
                  <c:v>0.30731962716063949</c:v>
                </c:pt>
                <c:pt idx="54">
                  <c:v>0.30456740353519696</c:v>
                </c:pt>
                <c:pt idx="55">
                  <c:v>0.31045366055099993</c:v>
                </c:pt>
                <c:pt idx="56">
                  <c:v>0.30360242733571718</c:v>
                </c:pt>
                <c:pt idx="57">
                  <c:v>0.31235667470521222</c:v>
                </c:pt>
                <c:pt idx="58">
                  <c:v>0.3104737599596421</c:v>
                </c:pt>
                <c:pt idx="59">
                  <c:v>0.30879062254560546</c:v>
                </c:pt>
              </c:numCache>
            </c:numRef>
          </c:xVal>
          <c:yVal>
            <c:numRef>
              <c:f>'[Copy of Sentinel_Landsat_Corr_Jan292016.xlsx]Sheet2'!$O$3:$O$62</c:f>
              <c:numCache>
                <c:formatCode>General</c:formatCode>
                <c:ptCount val="60"/>
                <c:pt idx="0">
                  <c:v>0.53430553111619461</c:v>
                </c:pt>
                <c:pt idx="1">
                  <c:v>0.39931423394151466</c:v>
                </c:pt>
                <c:pt idx="2">
                  <c:v>0.44300225733634319</c:v>
                </c:pt>
                <c:pt idx="3">
                  <c:v>0.34462608342165246</c:v>
                </c:pt>
                <c:pt idx="4">
                  <c:v>0.31832565178510008</c:v>
                </c:pt>
                <c:pt idx="5">
                  <c:v>0.43038221236683993</c:v>
                </c:pt>
                <c:pt idx="6">
                  <c:v>0.47852760736196315</c:v>
                </c:pt>
                <c:pt idx="7">
                  <c:v>0.47815732678425238</c:v>
                </c:pt>
                <c:pt idx="8">
                  <c:v>0.43396298271003131</c:v>
                </c:pt>
                <c:pt idx="9">
                  <c:v>0.46241390320667797</c:v>
                </c:pt>
                <c:pt idx="10">
                  <c:v>0.51485382885548581</c:v>
                </c:pt>
                <c:pt idx="11">
                  <c:v>0.4817621332685415</c:v>
                </c:pt>
                <c:pt idx="12">
                  <c:v>0.49182729143818649</c:v>
                </c:pt>
                <c:pt idx="13">
                  <c:v>0.42045935233201215</c:v>
                </c:pt>
                <c:pt idx="14">
                  <c:v>0.61447128791759154</c:v>
                </c:pt>
                <c:pt idx="15">
                  <c:v>0.4481591032925975</c:v>
                </c:pt>
                <c:pt idx="16">
                  <c:v>0.59085339483926769</c:v>
                </c:pt>
                <c:pt idx="17">
                  <c:v>0.58669273388353449</c:v>
                </c:pt>
                <c:pt idx="18">
                  <c:v>0.46257706341217925</c:v>
                </c:pt>
                <c:pt idx="19">
                  <c:v>0.48101707250507936</c:v>
                </c:pt>
                <c:pt idx="20">
                  <c:v>0.56717211443220883</c:v>
                </c:pt>
                <c:pt idx="21">
                  <c:v>0.37966456358390666</c:v>
                </c:pt>
                <c:pt idx="22">
                  <c:v>0.50815746145786556</c:v>
                </c:pt>
                <c:pt idx="23">
                  <c:v>0.45338963637196661</c:v>
                </c:pt>
                <c:pt idx="24">
                  <c:v>0.43616269060501722</c:v>
                </c:pt>
                <c:pt idx="25">
                  <c:v>0.51088336377991772</c:v>
                </c:pt>
                <c:pt idx="26">
                  <c:v>0.5039344826507306</c:v>
                </c:pt>
                <c:pt idx="27">
                  <c:v>0.43793833956571282</c:v>
                </c:pt>
                <c:pt idx="28">
                  <c:v>0.44468146532366715</c:v>
                </c:pt>
                <c:pt idx="29">
                  <c:v>0.44901851704680917</c:v>
                </c:pt>
                <c:pt idx="30">
                  <c:v>0.498153112434151</c:v>
                </c:pt>
                <c:pt idx="31">
                  <c:v>0.46496030874462679</c:v>
                </c:pt>
                <c:pt idx="32">
                  <c:v>0.42485331969113199</c:v>
                </c:pt>
                <c:pt idx="33">
                  <c:v>0.45930059173455134</c:v>
                </c:pt>
                <c:pt idx="34">
                  <c:v>0.45848773949381061</c:v>
                </c:pt>
                <c:pt idx="35">
                  <c:v>0.51787180639263752</c:v>
                </c:pt>
                <c:pt idx="36">
                  <c:v>0.49105227676656249</c:v>
                </c:pt>
                <c:pt idx="37">
                  <c:v>0.40271351266567329</c:v>
                </c:pt>
                <c:pt idx="38">
                  <c:v>0.40576245596376453</c:v>
                </c:pt>
                <c:pt idx="39">
                  <c:v>0.39809170000635041</c:v>
                </c:pt>
                <c:pt idx="40">
                  <c:v>0.32816452380596001</c:v>
                </c:pt>
                <c:pt idx="41">
                  <c:v>0.31417636067747579</c:v>
                </c:pt>
                <c:pt idx="42">
                  <c:v>0.32307374204315531</c:v>
                </c:pt>
                <c:pt idx="43">
                  <c:v>0.30938765256967227</c:v>
                </c:pt>
                <c:pt idx="44">
                  <c:v>0.31936874222406536</c:v>
                </c:pt>
                <c:pt idx="45">
                  <c:v>0.31928976054192371</c:v>
                </c:pt>
                <c:pt idx="46">
                  <c:v>0.32138827860578345</c:v>
                </c:pt>
                <c:pt idx="47">
                  <c:v>0.31543614103966555</c:v>
                </c:pt>
                <c:pt idx="48">
                  <c:v>0.36801425100248947</c:v>
                </c:pt>
                <c:pt idx="49">
                  <c:v>0.34174415116976609</c:v>
                </c:pt>
                <c:pt idx="50">
                  <c:v>0.33470667997794695</c:v>
                </c:pt>
                <c:pt idx="51">
                  <c:v>0.34518627102582328</c:v>
                </c:pt>
                <c:pt idx="52">
                  <c:v>0.33465217195453389</c:v>
                </c:pt>
                <c:pt idx="53">
                  <c:v>0.37770078365477555</c:v>
                </c:pt>
                <c:pt idx="54">
                  <c:v>0.36406475640343544</c:v>
                </c:pt>
                <c:pt idx="55">
                  <c:v>0.36121979455166253</c:v>
                </c:pt>
                <c:pt idx="56">
                  <c:v>0.38705499713020053</c:v>
                </c:pt>
                <c:pt idx="57">
                  <c:v>0.37004188590934162</c:v>
                </c:pt>
                <c:pt idx="58">
                  <c:v>0.37696824125967443</c:v>
                </c:pt>
                <c:pt idx="59">
                  <c:v>0.36333854515672698</c:v>
                </c:pt>
              </c:numCache>
            </c:numRef>
          </c:yVal>
          <c:smooth val="0"/>
        </c:ser>
        <c:dLbls>
          <c:showLegendKey val="0"/>
          <c:showVal val="0"/>
          <c:showCatName val="0"/>
          <c:showSerName val="0"/>
          <c:showPercent val="0"/>
          <c:showBubbleSize val="0"/>
        </c:dLbls>
        <c:axId val="545508848"/>
        <c:axId val="545509240"/>
      </c:scatterChart>
      <c:valAx>
        <c:axId val="545508848"/>
        <c:scaling>
          <c:orientation val="minMax"/>
        </c:scaling>
        <c:delete val="0"/>
        <c:axPos val="b"/>
        <c:title>
          <c:tx>
            <c:rich>
              <a:bodyPr/>
              <a:lstStyle/>
              <a:p>
                <a:pPr>
                  <a:defRPr/>
                </a:pPr>
                <a:r>
                  <a:rPr lang="en-US"/>
                  <a:t>Landsat-8 OLI (EVI2)</a:t>
                </a:r>
              </a:p>
            </c:rich>
          </c:tx>
          <c:layout/>
          <c:overlay val="0"/>
        </c:title>
        <c:numFmt formatCode="General" sourceLinked="1"/>
        <c:majorTickMark val="out"/>
        <c:minorTickMark val="none"/>
        <c:tickLblPos val="nextTo"/>
        <c:spPr>
          <a:ln>
            <a:solidFill>
              <a:schemeClr val="tx1"/>
            </a:solidFill>
          </a:ln>
        </c:spPr>
        <c:crossAx val="545509240"/>
        <c:crosses val="autoZero"/>
        <c:crossBetween val="midCat"/>
      </c:valAx>
      <c:valAx>
        <c:axId val="545509240"/>
        <c:scaling>
          <c:orientation val="minMax"/>
        </c:scaling>
        <c:delete val="0"/>
        <c:axPos val="l"/>
        <c:title>
          <c:tx>
            <c:rich>
              <a:bodyPr rot="-5400000" vert="horz"/>
              <a:lstStyle/>
              <a:p>
                <a:pPr>
                  <a:defRPr/>
                </a:pPr>
                <a:r>
                  <a:rPr lang="en-US"/>
                  <a:t>Sentinel 2A-MSI (EVI2)</a:t>
                </a:r>
              </a:p>
            </c:rich>
          </c:tx>
          <c:layout/>
          <c:overlay val="0"/>
        </c:title>
        <c:numFmt formatCode="General" sourceLinked="1"/>
        <c:majorTickMark val="out"/>
        <c:minorTickMark val="none"/>
        <c:tickLblPos val="nextTo"/>
        <c:spPr>
          <a:ln>
            <a:solidFill>
              <a:schemeClr val="tx1"/>
            </a:solidFill>
          </a:ln>
        </c:spPr>
        <c:crossAx val="545508848"/>
        <c:crosses val="autoZero"/>
        <c:crossBetween val="midCat"/>
      </c:valAx>
      <c:spPr>
        <a:ln>
          <a:solidFill>
            <a:schemeClr val="tx1"/>
          </a:solidFill>
        </a:ln>
      </c:spPr>
    </c:plotArea>
    <c:plotVisOnly val="1"/>
    <c:dispBlanksAs val="gap"/>
    <c:showDLblsOverMax val="0"/>
  </c:chart>
  <c:spPr>
    <a:ln>
      <a:noFill/>
    </a:ln>
  </c:spPr>
  <c:txPr>
    <a:bodyPr/>
    <a:lstStyle/>
    <a:p>
      <a:pPr>
        <a:defRPr sz="1400" b="0" i="0" baseline="0">
          <a:solidFill>
            <a:sysClr val="windowText" lastClr="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LS8-OLI</c:v>
          </c:tx>
          <c:spPr>
            <a:ln>
              <a:solidFill>
                <a:schemeClr val="tx1"/>
              </a:solidFill>
            </a:ln>
          </c:spPr>
          <c:marker>
            <c:spPr>
              <a:solidFill>
                <a:schemeClr val="tx1"/>
              </a:solidFill>
              <a:ln>
                <a:solidFill>
                  <a:schemeClr val="tx1"/>
                </a:solidFill>
              </a:ln>
            </c:spPr>
          </c:marker>
          <c:cat>
            <c:strRef>
              <c:f>'[ASTER_Landsat-8_Corr.xlsx]Sheet1'!$AA$44:$AA$46</c:f>
              <c:strCache>
                <c:ptCount val="3"/>
                <c:pt idx="0">
                  <c:v>Green</c:v>
                </c:pt>
                <c:pt idx="1">
                  <c:v>Red</c:v>
                </c:pt>
                <c:pt idx="2">
                  <c:v>NIR</c:v>
                </c:pt>
              </c:strCache>
            </c:strRef>
          </c:cat>
          <c:val>
            <c:numRef>
              <c:f>'[ASTER_Landsat-8_Corr.xlsx]Sheet1'!$G$43:$I$43</c:f>
              <c:numCache>
                <c:formatCode>General</c:formatCode>
                <c:ptCount val="3"/>
                <c:pt idx="0">
                  <c:v>5.074871794871795E-2</c:v>
                </c:pt>
                <c:pt idx="1">
                  <c:v>3.9312820512820514E-2</c:v>
                </c:pt>
                <c:pt idx="2">
                  <c:v>0.24595128205128206</c:v>
                </c:pt>
              </c:numCache>
            </c:numRef>
          </c:val>
          <c:smooth val="0"/>
        </c:ser>
        <c:ser>
          <c:idx val="1"/>
          <c:order val="1"/>
          <c:tx>
            <c:v>Terra-ASTER</c:v>
          </c:tx>
          <c:spPr>
            <a:ln>
              <a:solidFill>
                <a:schemeClr val="tx1"/>
              </a:solidFill>
              <a:prstDash val="sysDot"/>
            </a:ln>
          </c:spPr>
          <c:marker>
            <c:spPr>
              <a:solidFill>
                <a:schemeClr val="tx1"/>
              </a:solidFill>
              <a:ln>
                <a:solidFill>
                  <a:schemeClr val="tx1"/>
                </a:solidFill>
              </a:ln>
            </c:spPr>
          </c:marker>
          <c:cat>
            <c:strRef>
              <c:f>'[ASTER_Landsat-8_Corr.xlsx]Sheet1'!$AA$44:$AA$46</c:f>
              <c:strCache>
                <c:ptCount val="3"/>
                <c:pt idx="0">
                  <c:v>Green</c:v>
                </c:pt>
                <c:pt idx="1">
                  <c:v>Red</c:v>
                </c:pt>
                <c:pt idx="2">
                  <c:v>NIR</c:v>
                </c:pt>
              </c:strCache>
            </c:strRef>
          </c:cat>
          <c:val>
            <c:numRef>
              <c:f>'[ASTER_Landsat-8_Corr.xlsx]Sheet1'!$U$43:$W$43</c:f>
              <c:numCache>
                <c:formatCode>General</c:formatCode>
                <c:ptCount val="3"/>
                <c:pt idx="0">
                  <c:v>0.10294871794871795</c:v>
                </c:pt>
                <c:pt idx="1">
                  <c:v>8.3925641025640998E-2</c:v>
                </c:pt>
                <c:pt idx="2">
                  <c:v>0.24598974358974365</c:v>
                </c:pt>
              </c:numCache>
            </c:numRef>
          </c:val>
          <c:smooth val="0"/>
        </c:ser>
        <c:dLbls>
          <c:showLegendKey val="0"/>
          <c:showVal val="0"/>
          <c:showCatName val="0"/>
          <c:showSerName val="0"/>
          <c:showPercent val="0"/>
          <c:showBubbleSize val="0"/>
        </c:dLbls>
        <c:marker val="1"/>
        <c:smooth val="0"/>
        <c:axId val="448226616"/>
        <c:axId val="448227008"/>
      </c:lineChart>
      <c:catAx>
        <c:axId val="448226616"/>
        <c:scaling>
          <c:orientation val="minMax"/>
        </c:scaling>
        <c:delete val="0"/>
        <c:axPos val="b"/>
        <c:title>
          <c:tx>
            <c:rich>
              <a:bodyPr/>
              <a:lstStyle/>
              <a:p>
                <a:pPr>
                  <a:defRPr b="0"/>
                </a:pPr>
                <a:r>
                  <a:rPr lang="en-US" b="0" dirty="0"/>
                  <a:t>Bands</a:t>
                </a:r>
              </a:p>
            </c:rich>
          </c:tx>
          <c:layout/>
          <c:overlay val="0"/>
        </c:title>
        <c:numFmt formatCode="General" sourceLinked="0"/>
        <c:majorTickMark val="out"/>
        <c:minorTickMark val="none"/>
        <c:tickLblPos val="nextTo"/>
        <c:spPr>
          <a:ln>
            <a:solidFill>
              <a:schemeClr val="tx1"/>
            </a:solidFill>
          </a:ln>
        </c:spPr>
        <c:txPr>
          <a:bodyPr/>
          <a:lstStyle/>
          <a:p>
            <a:pPr>
              <a:defRPr b="0"/>
            </a:pPr>
            <a:endParaRPr lang="en-US"/>
          </a:p>
        </c:txPr>
        <c:crossAx val="448227008"/>
        <c:crosses val="autoZero"/>
        <c:auto val="1"/>
        <c:lblAlgn val="ctr"/>
        <c:lblOffset val="100"/>
        <c:noMultiLvlLbl val="0"/>
      </c:catAx>
      <c:valAx>
        <c:axId val="448227008"/>
        <c:scaling>
          <c:orientation val="minMax"/>
        </c:scaling>
        <c:delete val="0"/>
        <c:axPos val="l"/>
        <c:title>
          <c:tx>
            <c:rich>
              <a:bodyPr rot="-5400000" vert="horz"/>
              <a:lstStyle/>
              <a:p>
                <a:pPr>
                  <a:defRPr b="0" i="0" baseline="0"/>
                </a:pPr>
                <a:r>
                  <a:rPr lang="en-US" b="0" i="0" baseline="0" dirty="0"/>
                  <a:t>Reflectance</a:t>
                </a:r>
              </a:p>
            </c:rich>
          </c:tx>
          <c:layout/>
          <c:overlay val="0"/>
        </c:title>
        <c:numFmt formatCode="General" sourceLinked="1"/>
        <c:majorTickMark val="out"/>
        <c:minorTickMark val="none"/>
        <c:tickLblPos val="nextTo"/>
        <c:spPr>
          <a:ln>
            <a:solidFill>
              <a:schemeClr val="tx1"/>
            </a:solidFill>
          </a:ln>
        </c:spPr>
        <c:txPr>
          <a:bodyPr/>
          <a:lstStyle/>
          <a:p>
            <a:pPr>
              <a:defRPr b="0"/>
            </a:pPr>
            <a:endParaRPr lang="en-US"/>
          </a:p>
        </c:txPr>
        <c:crossAx val="448226616"/>
        <c:crosses val="autoZero"/>
        <c:crossBetween val="midCat"/>
      </c:valAx>
      <c:spPr>
        <a:ln>
          <a:solidFill>
            <a:schemeClr val="tx1"/>
          </a:solidFill>
        </a:ln>
      </c:spPr>
    </c:plotArea>
    <c:legend>
      <c:legendPos val="l"/>
      <c:legendEntry>
        <c:idx val="0"/>
        <c:txPr>
          <a:bodyPr/>
          <a:lstStyle/>
          <a:p>
            <a:pPr>
              <a:defRPr b="0"/>
            </a:pPr>
            <a:endParaRPr lang="en-US"/>
          </a:p>
        </c:txPr>
      </c:legendEntry>
      <c:legendEntry>
        <c:idx val="1"/>
        <c:txPr>
          <a:bodyPr/>
          <a:lstStyle/>
          <a:p>
            <a:pPr>
              <a:defRPr b="0"/>
            </a:pPr>
            <a:endParaRPr lang="en-US"/>
          </a:p>
        </c:txPr>
      </c:legendEntry>
      <c:layout>
        <c:manualLayout>
          <c:xMode val="edge"/>
          <c:yMode val="edge"/>
          <c:x val="0.20864197530864195"/>
          <c:y val="9.4392287502523708E-2"/>
          <c:w val="0.38712549820161368"/>
          <c:h val="0.17481955380577427"/>
        </c:manualLayout>
      </c:layout>
      <c:overlay val="1"/>
    </c:legend>
    <c:plotVisOnly val="1"/>
    <c:dispBlanksAs val="gap"/>
    <c:showDLblsOverMax val="0"/>
  </c:chart>
  <c:spPr>
    <a:ln>
      <a:noFill/>
    </a:ln>
  </c:spPr>
  <c:txPr>
    <a:bodyPr/>
    <a:lstStyle/>
    <a:p>
      <a:pPr>
        <a:defRPr sz="1400" b="1" i="0" baseline="0">
          <a:solidFill>
            <a:sysClr val="windowText" lastClr="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LS8-OLI</c:v>
          </c:tx>
          <c:spPr>
            <a:ln>
              <a:solidFill>
                <a:schemeClr val="tx1"/>
              </a:solidFill>
            </a:ln>
          </c:spPr>
          <c:marker>
            <c:spPr>
              <a:solidFill>
                <a:schemeClr val="tx1"/>
              </a:solidFill>
              <a:ln>
                <a:solidFill>
                  <a:schemeClr val="tx1"/>
                </a:solidFill>
              </a:ln>
            </c:spPr>
          </c:marker>
          <c:cat>
            <c:strRef>
              <c:f>'[Copy of Sentinel_Landsat_Corr_Jan292016.xlsx]Sheet2'!$W$3:$W$6</c:f>
              <c:strCache>
                <c:ptCount val="4"/>
                <c:pt idx="0">
                  <c:v>Blue</c:v>
                </c:pt>
                <c:pt idx="1">
                  <c:v>Green</c:v>
                </c:pt>
                <c:pt idx="2">
                  <c:v>Red</c:v>
                </c:pt>
                <c:pt idx="3">
                  <c:v>NIR</c:v>
                </c:pt>
              </c:strCache>
            </c:strRef>
          </c:cat>
          <c:val>
            <c:numRef>
              <c:f>'[Copy of Sentinel_Landsat_Corr_Jan292016.xlsx]Sheet2'!$Q$64:$T$64</c:f>
              <c:numCache>
                <c:formatCode>General</c:formatCode>
                <c:ptCount val="4"/>
                <c:pt idx="0">
                  <c:v>2.8733333333333329E-2</c:v>
                </c:pt>
                <c:pt idx="1">
                  <c:v>5.2343333333333325E-2</c:v>
                </c:pt>
                <c:pt idx="2">
                  <c:v>4.8929999999999987E-2</c:v>
                </c:pt>
                <c:pt idx="3">
                  <c:v>0.22054499999999999</c:v>
                </c:pt>
              </c:numCache>
            </c:numRef>
          </c:val>
          <c:smooth val="0"/>
        </c:ser>
        <c:ser>
          <c:idx val="1"/>
          <c:order val="1"/>
          <c:tx>
            <c:v>Sen2A-MSI</c:v>
          </c:tx>
          <c:spPr>
            <a:ln>
              <a:solidFill>
                <a:schemeClr val="tx1"/>
              </a:solidFill>
              <a:prstDash val="sysDot"/>
            </a:ln>
          </c:spPr>
          <c:marker>
            <c:spPr>
              <a:solidFill>
                <a:schemeClr val="tx1"/>
              </a:solidFill>
              <a:ln>
                <a:solidFill>
                  <a:schemeClr val="tx1"/>
                </a:solidFill>
                <a:prstDash val="sysDot"/>
              </a:ln>
            </c:spPr>
          </c:marker>
          <c:cat>
            <c:strRef>
              <c:f>'[Copy of Sentinel_Landsat_Corr_Jan292016.xlsx]Sheet2'!$W$3:$W$6</c:f>
              <c:strCache>
                <c:ptCount val="4"/>
                <c:pt idx="0">
                  <c:v>Blue</c:v>
                </c:pt>
                <c:pt idx="1">
                  <c:v>Green</c:v>
                </c:pt>
                <c:pt idx="2">
                  <c:v>Red</c:v>
                </c:pt>
                <c:pt idx="3">
                  <c:v>NIR</c:v>
                </c:pt>
              </c:strCache>
            </c:strRef>
          </c:cat>
          <c:val>
            <c:numRef>
              <c:f>'[Copy of Sentinel_Landsat_Corr_Jan292016.xlsx]Sheet2'!$J$64:$M$64</c:f>
              <c:numCache>
                <c:formatCode>General</c:formatCode>
                <c:ptCount val="4"/>
                <c:pt idx="0">
                  <c:v>2.1908333333333339E-2</c:v>
                </c:pt>
                <c:pt idx="1">
                  <c:v>4.1530000000000004E-2</c:v>
                </c:pt>
                <c:pt idx="2">
                  <c:v>2.8464999999999997E-2</c:v>
                </c:pt>
                <c:pt idx="3">
                  <c:v>0.25299333333333329</c:v>
                </c:pt>
              </c:numCache>
            </c:numRef>
          </c:val>
          <c:smooth val="0"/>
        </c:ser>
        <c:dLbls>
          <c:showLegendKey val="0"/>
          <c:showVal val="0"/>
          <c:showCatName val="0"/>
          <c:showSerName val="0"/>
          <c:showPercent val="0"/>
          <c:showBubbleSize val="0"/>
        </c:dLbls>
        <c:marker val="1"/>
        <c:smooth val="0"/>
        <c:axId val="448227792"/>
        <c:axId val="443673704"/>
      </c:lineChart>
      <c:catAx>
        <c:axId val="448227792"/>
        <c:scaling>
          <c:orientation val="minMax"/>
        </c:scaling>
        <c:delete val="0"/>
        <c:axPos val="b"/>
        <c:title>
          <c:tx>
            <c:rich>
              <a:bodyPr/>
              <a:lstStyle/>
              <a:p>
                <a:pPr>
                  <a:defRPr b="0"/>
                </a:pPr>
                <a:r>
                  <a:rPr lang="en-US" b="0"/>
                  <a:t>Bands</a:t>
                </a:r>
              </a:p>
            </c:rich>
          </c:tx>
          <c:layout/>
          <c:overlay val="0"/>
        </c:title>
        <c:numFmt formatCode="General" sourceLinked="0"/>
        <c:majorTickMark val="out"/>
        <c:minorTickMark val="none"/>
        <c:tickLblPos val="nextTo"/>
        <c:spPr>
          <a:ln>
            <a:solidFill>
              <a:schemeClr val="tx1"/>
            </a:solidFill>
          </a:ln>
        </c:spPr>
        <c:txPr>
          <a:bodyPr/>
          <a:lstStyle/>
          <a:p>
            <a:pPr>
              <a:defRPr b="0"/>
            </a:pPr>
            <a:endParaRPr lang="en-US"/>
          </a:p>
        </c:txPr>
        <c:crossAx val="443673704"/>
        <c:crosses val="autoZero"/>
        <c:auto val="1"/>
        <c:lblAlgn val="ctr"/>
        <c:lblOffset val="100"/>
        <c:noMultiLvlLbl val="0"/>
      </c:catAx>
      <c:valAx>
        <c:axId val="443673704"/>
        <c:scaling>
          <c:orientation val="minMax"/>
        </c:scaling>
        <c:delete val="0"/>
        <c:axPos val="l"/>
        <c:title>
          <c:tx>
            <c:rich>
              <a:bodyPr rot="-5400000" vert="horz"/>
              <a:lstStyle/>
              <a:p>
                <a:pPr>
                  <a:defRPr b="0" i="0" baseline="0"/>
                </a:pPr>
                <a:r>
                  <a:rPr lang="en-US" b="0" i="0" baseline="0"/>
                  <a:t>Reflectance</a:t>
                </a:r>
              </a:p>
            </c:rich>
          </c:tx>
          <c:layout/>
          <c:overlay val="0"/>
        </c:title>
        <c:numFmt formatCode="General" sourceLinked="1"/>
        <c:majorTickMark val="out"/>
        <c:minorTickMark val="none"/>
        <c:tickLblPos val="nextTo"/>
        <c:spPr>
          <a:ln>
            <a:solidFill>
              <a:schemeClr val="tx1"/>
            </a:solidFill>
          </a:ln>
        </c:spPr>
        <c:txPr>
          <a:bodyPr/>
          <a:lstStyle/>
          <a:p>
            <a:pPr>
              <a:defRPr b="0"/>
            </a:pPr>
            <a:endParaRPr lang="en-US"/>
          </a:p>
        </c:txPr>
        <c:crossAx val="448227792"/>
        <c:crosses val="autoZero"/>
        <c:crossBetween val="midCat"/>
      </c:valAx>
      <c:spPr>
        <a:ln>
          <a:solidFill>
            <a:schemeClr val="tx1"/>
          </a:solidFill>
        </a:ln>
      </c:spPr>
    </c:plotArea>
    <c:legend>
      <c:legendPos val="l"/>
      <c:layout>
        <c:manualLayout>
          <c:xMode val="edge"/>
          <c:yMode val="edge"/>
          <c:x val="0.2154320987654321"/>
          <c:y val="8.7412073490813647E-2"/>
          <c:w val="0.3642369009429377"/>
          <c:h val="0.21221274424030329"/>
        </c:manualLayout>
      </c:layout>
      <c:overlay val="1"/>
      <c:txPr>
        <a:bodyPr/>
        <a:lstStyle/>
        <a:p>
          <a:pPr>
            <a:defRPr b="0"/>
          </a:pPr>
          <a:endParaRPr lang="en-US"/>
        </a:p>
      </c:txPr>
    </c:legend>
    <c:plotVisOnly val="1"/>
    <c:dispBlanksAs val="gap"/>
    <c:showDLblsOverMax val="0"/>
  </c:chart>
  <c:spPr>
    <a:ln>
      <a:noFill/>
    </a:ln>
  </c:spPr>
  <c:txPr>
    <a:bodyPr/>
    <a:lstStyle/>
    <a:p>
      <a:pPr>
        <a:defRPr sz="1400" b="1" i="0" baseline="0">
          <a:solidFill>
            <a:sysClr val="windowText" lastClr="00000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9"/>
            <c:invertIfNegative val="0"/>
            <c:bubble3D val="0"/>
            <c:spPr>
              <a:solidFill>
                <a:srgbClr val="FF0000"/>
              </a:solidFill>
            </c:spPr>
          </c:dPt>
          <c:cat>
            <c:strRef>
              <c:f>[Precipitation_Giovanni.xlsx]Hoja1!$S$3:$S$38</c:f>
              <c:strCache>
                <c:ptCount val="36"/>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strCache>
            </c:strRef>
          </c:cat>
          <c:val>
            <c:numRef>
              <c:f>[Precipitation_Giovanni.xlsx]Hoja1!$U$3:$U$38</c:f>
              <c:numCache>
                <c:formatCode>General</c:formatCode>
                <c:ptCount val="36"/>
                <c:pt idx="0">
                  <c:v>1.1904000000000001</c:v>
                </c:pt>
                <c:pt idx="1">
                  <c:v>10.214400000000001</c:v>
                </c:pt>
                <c:pt idx="2">
                  <c:v>4.7616000000000005</c:v>
                </c:pt>
                <c:pt idx="3">
                  <c:v>66.599999999999994</c:v>
                </c:pt>
                <c:pt idx="4">
                  <c:v>99.398399999999995</c:v>
                </c:pt>
                <c:pt idx="5">
                  <c:v>256.67999999999995</c:v>
                </c:pt>
                <c:pt idx="6">
                  <c:v>356.30160000000001</c:v>
                </c:pt>
                <c:pt idx="7">
                  <c:v>264.34320000000002</c:v>
                </c:pt>
                <c:pt idx="8">
                  <c:v>266.18399999999997</c:v>
                </c:pt>
                <c:pt idx="9">
                  <c:v>483.00479999999999</c:v>
                </c:pt>
                <c:pt idx="10">
                  <c:v>23.687999999999999</c:v>
                </c:pt>
                <c:pt idx="11">
                  <c:v>3.7199999999999998</c:v>
                </c:pt>
                <c:pt idx="12">
                  <c:v>1.488</c:v>
                </c:pt>
                <c:pt idx="13">
                  <c:v>7.7280000000000006</c:v>
                </c:pt>
                <c:pt idx="14">
                  <c:v>28.569599999999998</c:v>
                </c:pt>
                <c:pt idx="15">
                  <c:v>19.151999999999997</c:v>
                </c:pt>
                <c:pt idx="16">
                  <c:v>181.4616</c:v>
                </c:pt>
                <c:pt idx="17">
                  <c:v>161.49600000000001</c:v>
                </c:pt>
                <c:pt idx="18">
                  <c:v>479.35919999999999</c:v>
                </c:pt>
                <c:pt idx="19">
                  <c:v>351.91200000000003</c:v>
                </c:pt>
                <c:pt idx="20">
                  <c:v>298.22399999999999</c:v>
                </c:pt>
                <c:pt idx="21">
                  <c:v>121.1232</c:v>
                </c:pt>
                <c:pt idx="22">
                  <c:v>3.3119999999999998</c:v>
                </c:pt>
                <c:pt idx="23">
                  <c:v>21.948</c:v>
                </c:pt>
                <c:pt idx="24">
                  <c:v>20.3856</c:v>
                </c:pt>
                <c:pt idx="25">
                  <c:v>7.7280000000000006</c:v>
                </c:pt>
                <c:pt idx="26">
                  <c:v>21.576000000000001</c:v>
                </c:pt>
                <c:pt idx="27">
                  <c:v>79.055999999999997</c:v>
                </c:pt>
                <c:pt idx="28">
                  <c:v>33.256799999999998</c:v>
                </c:pt>
                <c:pt idx="29">
                  <c:v>227.51999999999998</c:v>
                </c:pt>
                <c:pt idx="30">
                  <c:v>359.4264</c:v>
                </c:pt>
                <c:pt idx="31">
                  <c:v>299.90640000000002</c:v>
                </c:pt>
                <c:pt idx="32">
                  <c:v>209.59200000000001</c:v>
                </c:pt>
                <c:pt idx="33">
                  <c:v>75.441600000000008</c:v>
                </c:pt>
                <c:pt idx="34">
                  <c:v>46.727999999999994</c:v>
                </c:pt>
                <c:pt idx="35">
                  <c:v>19.120799999999999</c:v>
                </c:pt>
              </c:numCache>
            </c:numRef>
          </c:val>
        </c:ser>
        <c:dLbls>
          <c:showLegendKey val="0"/>
          <c:showVal val="0"/>
          <c:showCatName val="0"/>
          <c:showSerName val="0"/>
          <c:showPercent val="0"/>
          <c:showBubbleSize val="0"/>
        </c:dLbls>
        <c:gapWidth val="150"/>
        <c:axId val="443674488"/>
        <c:axId val="443674880"/>
      </c:barChart>
      <c:catAx>
        <c:axId val="443674488"/>
        <c:scaling>
          <c:orientation val="minMax"/>
        </c:scaling>
        <c:delete val="0"/>
        <c:axPos val="b"/>
        <c:title>
          <c:tx>
            <c:rich>
              <a:bodyPr/>
              <a:lstStyle/>
              <a:p>
                <a:pPr>
                  <a:defRPr/>
                </a:pPr>
                <a:r>
                  <a:rPr lang="en-US" dirty="0"/>
                  <a:t>Months (2013 - 2015)</a:t>
                </a:r>
              </a:p>
            </c:rich>
          </c:tx>
          <c:layout>
            <c:manualLayout>
              <c:xMode val="edge"/>
              <c:yMode val="edge"/>
              <c:x val="0.407493520526439"/>
              <c:y val="0.81322604109058538"/>
            </c:manualLayout>
          </c:layout>
          <c:overlay val="0"/>
        </c:title>
        <c:numFmt formatCode="General" sourceLinked="0"/>
        <c:majorTickMark val="out"/>
        <c:minorTickMark val="none"/>
        <c:tickLblPos val="nextTo"/>
        <c:txPr>
          <a:bodyPr/>
          <a:lstStyle/>
          <a:p>
            <a:pPr>
              <a:defRPr b="0" i="0" baseline="0"/>
            </a:pPr>
            <a:endParaRPr lang="en-US"/>
          </a:p>
        </c:txPr>
        <c:crossAx val="443674880"/>
        <c:crosses val="autoZero"/>
        <c:auto val="1"/>
        <c:lblAlgn val="ctr"/>
        <c:lblOffset val="100"/>
        <c:noMultiLvlLbl val="0"/>
      </c:catAx>
      <c:valAx>
        <c:axId val="443674880"/>
        <c:scaling>
          <c:orientation val="minMax"/>
        </c:scaling>
        <c:delete val="0"/>
        <c:axPos val="l"/>
        <c:title>
          <c:tx>
            <c:rich>
              <a:bodyPr rot="-5400000" vert="horz"/>
              <a:lstStyle/>
              <a:p>
                <a:pPr>
                  <a:defRPr/>
                </a:pPr>
                <a:r>
                  <a:rPr lang="en-US"/>
                  <a:t>Monthly Mean Precipitation (mm)</a:t>
                </a:r>
              </a:p>
            </c:rich>
          </c:tx>
          <c:layout/>
          <c:overlay val="0"/>
        </c:title>
        <c:numFmt formatCode="General" sourceLinked="1"/>
        <c:majorTickMark val="out"/>
        <c:minorTickMark val="none"/>
        <c:tickLblPos val="nextTo"/>
        <c:crossAx val="443674488"/>
        <c:crosses val="autoZero"/>
        <c:crossBetween val="between"/>
      </c:valAx>
    </c:plotArea>
    <c:plotVisOnly val="1"/>
    <c:dispBlanksAs val="gap"/>
    <c:showDLblsOverMax val="0"/>
  </c:chart>
  <c:spPr>
    <a:ln>
      <a:noFill/>
    </a:ln>
  </c:spPr>
  <c:txPr>
    <a:bodyPr/>
    <a:lstStyle/>
    <a:p>
      <a:pPr>
        <a:defRPr sz="1400" b="1" i="0" baseline="0">
          <a:solidFill>
            <a:schemeClr val="tx1"/>
          </a:solidFil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84F72-F45C-4469-BE61-4D62365ABC8F}"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38B3E669-9915-4C89-A060-B51BAFF7A7FD}">
      <dgm:prSet phldrT="[Text]" custT="1"/>
      <dgm:spPr>
        <a:solidFill>
          <a:srgbClr val="0070C0"/>
        </a:solidFill>
        <a:ln>
          <a:solidFill>
            <a:schemeClr val="tx2">
              <a:lumMod val="50000"/>
            </a:schemeClr>
          </a:solidFill>
        </a:ln>
      </dgm:spPr>
      <dgm:t>
        <a:bodyPr/>
        <a:lstStyle/>
        <a:p>
          <a:r>
            <a:rPr lang="en-US" sz="800" b="1" dirty="0" smtClean="0"/>
            <a:t>Satellite Data</a:t>
          </a:r>
          <a:endParaRPr lang="en-US" sz="800" b="1" dirty="0"/>
        </a:p>
      </dgm:t>
    </dgm:pt>
    <dgm:pt modelId="{8ABCE28F-26FB-4983-8A8F-BD86FFAE3AA4}" type="parTrans" cxnId="{AD4FE2CD-9238-4CDC-BEF1-B2C9303DF90F}">
      <dgm:prSet/>
      <dgm:spPr/>
      <dgm:t>
        <a:bodyPr/>
        <a:lstStyle/>
        <a:p>
          <a:endParaRPr lang="en-US"/>
        </a:p>
      </dgm:t>
    </dgm:pt>
    <dgm:pt modelId="{479A1C61-E9F6-4949-AD1A-167DA30AD074}" type="sibTrans" cxnId="{AD4FE2CD-9238-4CDC-BEF1-B2C9303DF90F}">
      <dgm:prSet/>
      <dgm:spPr/>
      <dgm:t>
        <a:bodyPr/>
        <a:lstStyle/>
        <a:p>
          <a:endParaRPr lang="en-US"/>
        </a:p>
      </dgm:t>
    </dgm:pt>
    <dgm:pt modelId="{F61DB4EA-81BD-405D-8B37-1F2F57F49401}" type="asst">
      <dgm:prSet phldrT="[Text]" custT="1"/>
      <dgm:spPr>
        <a:solidFill>
          <a:srgbClr val="0070C0"/>
        </a:solidFill>
        <a:ln>
          <a:solidFill>
            <a:schemeClr val="tx2">
              <a:lumMod val="50000"/>
            </a:schemeClr>
          </a:solidFill>
        </a:ln>
      </dgm:spPr>
      <dgm:t>
        <a:bodyPr/>
        <a:lstStyle/>
        <a:p>
          <a:r>
            <a:rPr lang="en-US" sz="800" b="1" dirty="0" smtClean="0"/>
            <a:t>Standard Surface Reflectance Products</a:t>
          </a:r>
        </a:p>
        <a:p>
          <a:r>
            <a:rPr lang="en-US" sz="800" i="1" dirty="0" smtClean="0"/>
            <a:t>Landsat OLI | Terra MODIS</a:t>
          </a:r>
          <a:endParaRPr lang="en-US" sz="800" i="1" dirty="0"/>
        </a:p>
      </dgm:t>
    </dgm:pt>
    <dgm:pt modelId="{B6833A00-5CE7-4ADE-AD40-4A15526ED6E9}" type="parTrans" cxnId="{D96C9BBC-6092-4258-A652-A56621A92B93}">
      <dgm:prSet/>
      <dgm:spPr>
        <a:ln>
          <a:solidFill>
            <a:schemeClr val="bg1"/>
          </a:solidFill>
        </a:ln>
      </dgm:spPr>
      <dgm:t>
        <a:bodyPr/>
        <a:lstStyle/>
        <a:p>
          <a:endParaRPr lang="en-US" sz="2400"/>
        </a:p>
      </dgm:t>
    </dgm:pt>
    <dgm:pt modelId="{E33ADC69-060D-4CF3-BCB1-37DAD5C7B4BF}" type="sibTrans" cxnId="{D96C9BBC-6092-4258-A652-A56621A92B93}">
      <dgm:prSet/>
      <dgm:spPr/>
      <dgm:t>
        <a:bodyPr/>
        <a:lstStyle/>
        <a:p>
          <a:endParaRPr lang="en-US"/>
        </a:p>
      </dgm:t>
    </dgm:pt>
    <dgm:pt modelId="{DBDE0D92-7084-4F41-8FF5-C2C99A033265}">
      <dgm:prSet phldrT="[Text]" custT="1"/>
      <dgm:spPr>
        <a:solidFill>
          <a:srgbClr val="E9A149"/>
        </a:solidFill>
        <a:ln>
          <a:solidFill>
            <a:schemeClr val="tx2">
              <a:lumMod val="50000"/>
            </a:schemeClr>
          </a:solidFill>
        </a:ln>
      </dgm:spPr>
      <dgm:t>
        <a:bodyPr/>
        <a:lstStyle/>
        <a:p>
          <a:r>
            <a:rPr lang="en-US" sz="800" b="1" dirty="0" smtClean="0"/>
            <a:t>CHL Model</a:t>
          </a:r>
          <a:endParaRPr lang="en-US" sz="800" b="1" dirty="0"/>
        </a:p>
      </dgm:t>
    </dgm:pt>
    <dgm:pt modelId="{E6D4D108-9F3E-4CB7-85F9-7C2077D3C056}" type="parTrans" cxnId="{819026D2-4D41-496C-9B2D-30EB497BDE9F}">
      <dgm:prSet/>
      <dgm:spPr>
        <a:blipFill rotWithShape="0">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blip>
          <a:stretch>
            <a:fillRect/>
          </a:stretch>
        </a:blipFill>
        <a:ln>
          <a:solidFill>
            <a:schemeClr val="bg1"/>
          </a:solidFill>
        </a:ln>
      </dgm:spPr>
      <dgm:t>
        <a:bodyPr/>
        <a:lstStyle/>
        <a:p>
          <a:pPr algn="ctr"/>
          <a:endParaRPr lang="en-US" sz="2400"/>
        </a:p>
      </dgm:t>
    </dgm:pt>
    <dgm:pt modelId="{9A706C8F-CF49-4FCC-BE9E-F7DF435AE6E3}" type="sibTrans" cxnId="{819026D2-4D41-496C-9B2D-30EB497BDE9F}">
      <dgm:prSet/>
      <dgm:spPr/>
      <dgm:t>
        <a:bodyPr/>
        <a:lstStyle/>
        <a:p>
          <a:endParaRPr lang="en-US"/>
        </a:p>
      </dgm:t>
    </dgm:pt>
    <dgm:pt modelId="{3D62862F-AE46-4BD7-84A2-BC3F1B6F1DE3}">
      <dgm:prSet phldrT="[Text]" custT="1"/>
      <dgm:spPr>
        <a:solidFill>
          <a:srgbClr val="00B050"/>
        </a:solidFill>
        <a:ln>
          <a:solidFill>
            <a:schemeClr val="tx2">
              <a:lumMod val="50000"/>
            </a:schemeClr>
          </a:solidFill>
        </a:ln>
      </dgm:spPr>
      <dgm:t>
        <a:bodyPr/>
        <a:lstStyle/>
        <a:p>
          <a:r>
            <a:rPr lang="en-US" sz="800" b="1" dirty="0" smtClean="0"/>
            <a:t>Spatiotemporal Bio-physical </a:t>
          </a:r>
        </a:p>
        <a:p>
          <a:r>
            <a:rPr lang="en-US" sz="800" b="1" dirty="0" smtClean="0"/>
            <a:t>Parameter Maps</a:t>
          </a:r>
        </a:p>
        <a:p>
          <a:r>
            <a:rPr lang="en-US" sz="800" b="0" dirty="0" smtClean="0"/>
            <a:t>LAI, GPP, CHL</a:t>
          </a:r>
          <a:endParaRPr lang="en-US" sz="800" b="0" dirty="0"/>
        </a:p>
      </dgm:t>
    </dgm:pt>
    <dgm:pt modelId="{BFF7E75F-46A2-4184-AD4E-D2AF1DE75D88}" type="parTrans" cxnId="{4BB4598B-C2B6-45AF-88AD-7362549F8B7F}">
      <dgm:prSet/>
      <dgm:spPr>
        <a:ln>
          <a:solidFill>
            <a:schemeClr val="bg1"/>
          </a:solidFill>
        </a:ln>
      </dgm:spPr>
      <dgm:t>
        <a:bodyPr/>
        <a:lstStyle/>
        <a:p>
          <a:endParaRPr lang="en-US" sz="2400"/>
        </a:p>
      </dgm:t>
    </dgm:pt>
    <dgm:pt modelId="{A9234F70-4F9A-4B38-82D9-8F5FB28A53F4}" type="sibTrans" cxnId="{4BB4598B-C2B6-45AF-88AD-7362549F8B7F}">
      <dgm:prSet/>
      <dgm:spPr/>
      <dgm:t>
        <a:bodyPr/>
        <a:lstStyle/>
        <a:p>
          <a:endParaRPr lang="en-US"/>
        </a:p>
      </dgm:t>
    </dgm:pt>
    <dgm:pt modelId="{ED639377-3EAB-4320-8C9A-42998BBC1DDD}">
      <dgm:prSet phldrT="[Text]" custT="1"/>
      <dgm:spPr>
        <a:solidFill>
          <a:srgbClr val="E9A149"/>
        </a:solidFill>
        <a:ln>
          <a:solidFill>
            <a:schemeClr val="tx2">
              <a:lumMod val="50000"/>
            </a:schemeClr>
          </a:solidFill>
        </a:ln>
      </dgm:spPr>
      <dgm:t>
        <a:bodyPr/>
        <a:lstStyle/>
        <a:p>
          <a:r>
            <a:rPr lang="en-US" sz="800" b="1" dirty="0" smtClean="0"/>
            <a:t>True Color Images</a:t>
          </a:r>
          <a:endParaRPr lang="en-US" sz="800" b="1" dirty="0"/>
        </a:p>
      </dgm:t>
    </dgm:pt>
    <dgm:pt modelId="{A4CCAF66-639F-4872-9059-24C3D9E9043F}" type="parTrans" cxnId="{0CFD7D3C-1064-4118-B2A0-FB05E0F18C1E}">
      <dgm:prSet/>
      <dgm:spPr>
        <a:ln>
          <a:solidFill>
            <a:schemeClr val="bg1"/>
          </a:solidFill>
        </a:ln>
      </dgm:spPr>
      <dgm:t>
        <a:bodyPr/>
        <a:lstStyle/>
        <a:p>
          <a:endParaRPr lang="en-US" sz="2400"/>
        </a:p>
      </dgm:t>
    </dgm:pt>
    <dgm:pt modelId="{B934370A-657C-4709-B0B9-AB08DD58AF31}" type="sibTrans" cxnId="{0CFD7D3C-1064-4118-B2A0-FB05E0F18C1E}">
      <dgm:prSet/>
      <dgm:spPr/>
      <dgm:t>
        <a:bodyPr/>
        <a:lstStyle/>
        <a:p>
          <a:endParaRPr lang="en-US"/>
        </a:p>
      </dgm:t>
    </dgm:pt>
    <dgm:pt modelId="{B0B3E913-6CE5-4C4D-9FF3-15968BE7EEAE}" type="asst">
      <dgm:prSet custT="1"/>
      <dgm:spPr>
        <a:solidFill>
          <a:srgbClr val="0070C0"/>
        </a:solidFill>
        <a:ln>
          <a:solidFill>
            <a:schemeClr val="tx2">
              <a:lumMod val="50000"/>
            </a:schemeClr>
          </a:solidFill>
        </a:ln>
      </dgm:spPr>
      <dgm:t>
        <a:bodyPr/>
        <a:lstStyle/>
        <a:p>
          <a:pPr>
            <a:lnSpc>
              <a:spcPct val="90000"/>
            </a:lnSpc>
            <a:spcAft>
              <a:spcPct val="35000"/>
            </a:spcAft>
          </a:pPr>
          <a:r>
            <a:rPr lang="en-US" sz="800" b="1" dirty="0" smtClean="0"/>
            <a:t>TOA Products</a:t>
          </a:r>
        </a:p>
        <a:p>
          <a:pPr>
            <a:lnSpc>
              <a:spcPct val="100000"/>
            </a:lnSpc>
            <a:spcAft>
              <a:spcPts val="0"/>
            </a:spcAft>
          </a:pPr>
          <a:r>
            <a:rPr lang="en-US" sz="800" i="1" dirty="0" smtClean="0"/>
            <a:t>Sentinel-2 | Terra ASTER</a:t>
          </a:r>
        </a:p>
      </dgm:t>
    </dgm:pt>
    <dgm:pt modelId="{8B51F260-F379-4953-B44F-89F730A2EA40}" type="parTrans" cxnId="{410CE537-28D0-4188-82CD-1C0864A31478}">
      <dgm:prSet/>
      <dgm:spPr>
        <a:ln>
          <a:noFill/>
        </a:ln>
      </dgm:spPr>
      <dgm:t>
        <a:bodyPr/>
        <a:lstStyle/>
        <a:p>
          <a:endParaRPr lang="en-US" sz="2400"/>
        </a:p>
      </dgm:t>
    </dgm:pt>
    <dgm:pt modelId="{98AC1B17-9DB0-4F16-8803-2C320C67109B}" type="sibTrans" cxnId="{410CE537-28D0-4188-82CD-1C0864A31478}">
      <dgm:prSet/>
      <dgm:spPr/>
      <dgm:t>
        <a:bodyPr/>
        <a:lstStyle/>
        <a:p>
          <a:endParaRPr lang="en-US"/>
        </a:p>
      </dgm:t>
    </dgm:pt>
    <dgm:pt modelId="{C07787F8-C30F-45D2-A3F4-AD8B0DAAAB95}">
      <dgm:prSet custT="1"/>
      <dgm:spPr>
        <a:solidFill>
          <a:srgbClr val="0070C0"/>
        </a:solidFill>
        <a:ln>
          <a:solidFill>
            <a:schemeClr val="tx2">
              <a:lumMod val="50000"/>
            </a:schemeClr>
          </a:solidFill>
        </a:ln>
      </dgm:spPr>
      <dgm:t>
        <a:bodyPr/>
        <a:lstStyle/>
        <a:p>
          <a:endParaRPr lang="en-US" sz="800" b="1" dirty="0" smtClean="0"/>
        </a:p>
        <a:p>
          <a:r>
            <a:rPr lang="en-US" sz="800" b="1" dirty="0" smtClean="0"/>
            <a:t>8-Day Standard Product</a:t>
          </a:r>
        </a:p>
        <a:p>
          <a:r>
            <a:rPr lang="en-US" sz="800" b="0" i="1" dirty="0" smtClean="0"/>
            <a:t>Terra MODIS</a:t>
          </a:r>
        </a:p>
        <a:p>
          <a:endParaRPr lang="en-US" sz="800" b="0" i="1" dirty="0"/>
        </a:p>
      </dgm:t>
    </dgm:pt>
    <dgm:pt modelId="{40F06EF5-3172-4149-9C84-56FA21570EA0}" type="parTrans" cxnId="{7874C498-4F1E-4FE0-B2EE-CAA0302CC1E6}">
      <dgm:prSet/>
      <dgm:spPr>
        <a:ln>
          <a:solidFill>
            <a:schemeClr val="bg1"/>
          </a:solidFill>
        </a:ln>
      </dgm:spPr>
      <dgm:t>
        <a:bodyPr/>
        <a:lstStyle/>
        <a:p>
          <a:endParaRPr lang="en-US" sz="2400"/>
        </a:p>
      </dgm:t>
    </dgm:pt>
    <dgm:pt modelId="{78962D20-F632-453A-951B-3B62EB9C73FD}" type="sibTrans" cxnId="{7874C498-4F1E-4FE0-B2EE-CAA0302CC1E6}">
      <dgm:prSet/>
      <dgm:spPr/>
      <dgm:t>
        <a:bodyPr/>
        <a:lstStyle/>
        <a:p>
          <a:endParaRPr lang="en-US"/>
        </a:p>
      </dgm:t>
    </dgm:pt>
    <dgm:pt modelId="{D359B715-F343-444B-997B-01C4624FB276}" type="asst">
      <dgm:prSet custT="1"/>
      <dgm:spPr>
        <a:solidFill>
          <a:srgbClr val="E9A149"/>
        </a:solidFill>
        <a:ln>
          <a:solidFill>
            <a:schemeClr val="tx2">
              <a:lumMod val="50000"/>
            </a:schemeClr>
          </a:solidFill>
        </a:ln>
      </dgm:spPr>
      <dgm:t>
        <a:bodyPr/>
        <a:lstStyle/>
        <a:p>
          <a:r>
            <a:rPr lang="en-US" sz="800" b="1" dirty="0" smtClean="0"/>
            <a:t>Resampled to 1km</a:t>
          </a:r>
          <a:endParaRPr lang="en-US" sz="800" b="1" dirty="0"/>
        </a:p>
      </dgm:t>
    </dgm:pt>
    <dgm:pt modelId="{FA9B2059-4C55-4139-856F-ECDBB3ADCC38}" type="parTrans" cxnId="{3A24BCF8-A333-489F-A969-B7C26DCA07D5}">
      <dgm:prSet/>
      <dgm:spPr>
        <a:ln>
          <a:solidFill>
            <a:schemeClr val="bg1"/>
          </a:solidFill>
        </a:ln>
      </dgm:spPr>
      <dgm:t>
        <a:bodyPr/>
        <a:lstStyle/>
        <a:p>
          <a:endParaRPr lang="en-US" sz="2400"/>
        </a:p>
      </dgm:t>
    </dgm:pt>
    <dgm:pt modelId="{F23BAAF4-6FD1-44C7-9A90-EB42DB6A5516}" type="sibTrans" cxnId="{3A24BCF8-A333-489F-A969-B7C26DCA07D5}">
      <dgm:prSet/>
      <dgm:spPr/>
      <dgm:t>
        <a:bodyPr/>
        <a:lstStyle/>
        <a:p>
          <a:endParaRPr lang="en-US"/>
        </a:p>
      </dgm:t>
    </dgm:pt>
    <dgm:pt modelId="{BCCEC008-6DD4-4986-9E88-253A02E61777}">
      <dgm:prSet custT="1"/>
      <dgm:spPr>
        <a:solidFill>
          <a:srgbClr val="0070C0"/>
        </a:solidFill>
        <a:ln>
          <a:solidFill>
            <a:schemeClr val="tx2">
              <a:lumMod val="50000"/>
            </a:schemeClr>
          </a:solidFill>
        </a:ln>
      </dgm:spPr>
      <dgm:t>
        <a:bodyPr/>
        <a:lstStyle/>
        <a:p>
          <a:r>
            <a:rPr lang="en-US" sz="800" b="1" dirty="0" smtClean="0"/>
            <a:t>Surface Reflectance</a:t>
          </a:r>
        </a:p>
        <a:p>
          <a:r>
            <a:rPr lang="en-US" sz="800" b="1" dirty="0" smtClean="0"/>
            <a:t>(500m)</a:t>
          </a:r>
          <a:endParaRPr lang="en-US" sz="800" b="1" dirty="0"/>
        </a:p>
      </dgm:t>
    </dgm:pt>
    <dgm:pt modelId="{C3E196F6-7E45-4773-B825-754855599399}" type="parTrans" cxnId="{223B09D9-4681-49B0-A418-12EA450BC095}">
      <dgm:prSet/>
      <dgm:spPr>
        <a:ln>
          <a:solidFill>
            <a:schemeClr val="bg1"/>
          </a:solidFill>
        </a:ln>
      </dgm:spPr>
      <dgm:t>
        <a:bodyPr/>
        <a:lstStyle/>
        <a:p>
          <a:endParaRPr lang="en-US" sz="2400"/>
        </a:p>
      </dgm:t>
    </dgm:pt>
    <dgm:pt modelId="{6C7B12F2-B190-4711-AD79-AF8C629C0943}" type="sibTrans" cxnId="{223B09D9-4681-49B0-A418-12EA450BC095}">
      <dgm:prSet/>
      <dgm:spPr/>
      <dgm:t>
        <a:bodyPr/>
        <a:lstStyle/>
        <a:p>
          <a:endParaRPr lang="en-US"/>
        </a:p>
      </dgm:t>
    </dgm:pt>
    <dgm:pt modelId="{63C55EDA-B409-4D6B-A925-952890EAB5EB}">
      <dgm:prSet custT="1"/>
      <dgm:spPr>
        <a:solidFill>
          <a:srgbClr val="0070C0"/>
        </a:solidFill>
        <a:ln>
          <a:solidFill>
            <a:schemeClr val="tx2">
              <a:lumMod val="50000"/>
            </a:schemeClr>
          </a:solidFill>
        </a:ln>
      </dgm:spPr>
      <dgm:t>
        <a:bodyPr/>
        <a:lstStyle/>
        <a:p>
          <a:r>
            <a:rPr lang="en-US" sz="800" b="1" dirty="0" smtClean="0"/>
            <a:t>GPP, LAI</a:t>
          </a:r>
        </a:p>
        <a:p>
          <a:r>
            <a:rPr lang="en-US" sz="800" b="1" dirty="0" smtClean="0"/>
            <a:t>(1km)</a:t>
          </a:r>
          <a:endParaRPr lang="en-US" sz="800" b="1" dirty="0"/>
        </a:p>
      </dgm:t>
    </dgm:pt>
    <dgm:pt modelId="{65FF11F0-FB12-4C66-9D2E-AA8546DFE797}" type="parTrans" cxnId="{3D9D3D16-0CD2-4C6D-B0F2-714EF3620A40}">
      <dgm:prSet/>
      <dgm:spPr>
        <a:ln>
          <a:solidFill>
            <a:schemeClr val="bg2"/>
          </a:solidFill>
        </a:ln>
      </dgm:spPr>
      <dgm:t>
        <a:bodyPr/>
        <a:lstStyle/>
        <a:p>
          <a:endParaRPr lang="en-US" sz="2400"/>
        </a:p>
      </dgm:t>
    </dgm:pt>
    <dgm:pt modelId="{7855B511-FD21-451C-A320-CD640A9C3374}" type="sibTrans" cxnId="{3D9D3D16-0CD2-4C6D-B0F2-714EF3620A40}">
      <dgm:prSet/>
      <dgm:spPr/>
      <dgm:t>
        <a:bodyPr/>
        <a:lstStyle/>
        <a:p>
          <a:endParaRPr lang="en-US"/>
        </a:p>
      </dgm:t>
    </dgm:pt>
    <dgm:pt modelId="{2F924223-6CB9-47AA-8B7F-2473C22F22B6}">
      <dgm:prSet custT="1"/>
      <dgm:spPr>
        <a:solidFill>
          <a:srgbClr val="E9A149"/>
        </a:solidFill>
        <a:ln>
          <a:solidFill>
            <a:schemeClr val="tx2">
              <a:lumMod val="50000"/>
            </a:schemeClr>
          </a:solidFill>
        </a:ln>
      </dgm:spPr>
      <dgm:t>
        <a:bodyPr/>
        <a:lstStyle/>
        <a:p>
          <a:r>
            <a:rPr lang="en-US" sz="800" b="1" dirty="0" smtClean="0"/>
            <a:t>Vegetation Index</a:t>
          </a:r>
        </a:p>
        <a:p>
          <a:r>
            <a:rPr lang="en-US" sz="800" b="0" dirty="0" smtClean="0"/>
            <a:t>NDVI</a:t>
          </a:r>
          <a:endParaRPr lang="en-US" sz="800" b="0" dirty="0"/>
        </a:p>
      </dgm:t>
    </dgm:pt>
    <dgm:pt modelId="{5C4C32E0-C58E-4A91-BE13-38E95C3F6D94}" type="parTrans" cxnId="{E9E0379C-8670-4A30-B5F5-2E21FFF149AB}">
      <dgm:prSet/>
      <dgm:spPr>
        <a:ln>
          <a:solidFill>
            <a:schemeClr val="bg1"/>
          </a:solidFill>
        </a:ln>
      </dgm:spPr>
      <dgm:t>
        <a:bodyPr/>
        <a:lstStyle/>
        <a:p>
          <a:endParaRPr lang="en-US" sz="2400"/>
        </a:p>
      </dgm:t>
    </dgm:pt>
    <dgm:pt modelId="{0B732D78-BB82-4DFA-8AD0-056C2879C4A8}" type="sibTrans" cxnId="{E9E0379C-8670-4A30-B5F5-2E21FFF149AB}">
      <dgm:prSet/>
      <dgm:spPr/>
      <dgm:t>
        <a:bodyPr/>
        <a:lstStyle/>
        <a:p>
          <a:endParaRPr lang="en-US"/>
        </a:p>
      </dgm:t>
    </dgm:pt>
    <dgm:pt modelId="{8BBA8714-810A-4B8F-A765-C8769B809F94}">
      <dgm:prSet custT="1"/>
      <dgm:spPr>
        <a:solidFill>
          <a:srgbClr val="00B050"/>
        </a:solidFill>
        <a:ln>
          <a:solidFill>
            <a:schemeClr val="tx2">
              <a:lumMod val="50000"/>
            </a:schemeClr>
          </a:solidFill>
        </a:ln>
      </dgm:spPr>
      <dgm:t>
        <a:bodyPr/>
        <a:lstStyle/>
        <a:p>
          <a:r>
            <a:rPr lang="en-US" sz="800" b="1" dirty="0" smtClean="0"/>
            <a:t>Seasonal Mangrove Analysis</a:t>
          </a:r>
          <a:endParaRPr lang="en-US" sz="800" b="1" dirty="0"/>
        </a:p>
      </dgm:t>
    </dgm:pt>
    <dgm:pt modelId="{69D0064D-F678-45AC-B0DA-16FF238B759E}" type="parTrans" cxnId="{D1E86D9E-C868-4A40-9CDC-995F7241F271}">
      <dgm:prSet/>
      <dgm:spPr>
        <a:ln>
          <a:solidFill>
            <a:schemeClr val="bg1"/>
          </a:solidFill>
        </a:ln>
      </dgm:spPr>
      <dgm:t>
        <a:bodyPr/>
        <a:lstStyle/>
        <a:p>
          <a:endParaRPr lang="en-US" sz="2400"/>
        </a:p>
      </dgm:t>
    </dgm:pt>
    <dgm:pt modelId="{7957BD51-E00F-405D-A5A5-EA9DBE3FFA86}" type="sibTrans" cxnId="{D1E86D9E-C868-4A40-9CDC-995F7241F271}">
      <dgm:prSet/>
      <dgm:spPr/>
      <dgm:t>
        <a:bodyPr/>
        <a:lstStyle/>
        <a:p>
          <a:endParaRPr lang="en-US"/>
        </a:p>
      </dgm:t>
    </dgm:pt>
    <dgm:pt modelId="{454A814E-7A30-4C61-B051-8030BFDA3C50}" type="asst">
      <dgm:prSet custT="1"/>
      <dgm:spPr>
        <a:solidFill>
          <a:srgbClr val="E9A149"/>
        </a:solidFill>
        <a:ln>
          <a:solidFill>
            <a:schemeClr val="tx2">
              <a:lumMod val="50000"/>
            </a:schemeClr>
          </a:solidFill>
        </a:ln>
      </dgm:spPr>
      <dgm:t>
        <a:bodyPr/>
        <a:lstStyle/>
        <a:p>
          <a:r>
            <a:rPr lang="en-US" sz="800" b="1" dirty="0" smtClean="0"/>
            <a:t>Atmospheric Correction</a:t>
          </a:r>
        </a:p>
      </dgm:t>
    </dgm:pt>
    <dgm:pt modelId="{95C9205C-13AD-49AF-A42A-A4B57AA83A67}" type="parTrans" cxnId="{FFE5316E-FD12-4255-B58F-13EF39F00337}">
      <dgm:prSet/>
      <dgm:spPr>
        <a:ln>
          <a:solidFill>
            <a:schemeClr val="bg1"/>
          </a:solidFill>
        </a:ln>
      </dgm:spPr>
      <dgm:t>
        <a:bodyPr/>
        <a:lstStyle/>
        <a:p>
          <a:endParaRPr lang="en-US" sz="2400"/>
        </a:p>
      </dgm:t>
    </dgm:pt>
    <dgm:pt modelId="{39F80F12-17C8-4D8E-84E8-3C3B6AF79F2C}" type="sibTrans" cxnId="{FFE5316E-FD12-4255-B58F-13EF39F00337}">
      <dgm:prSet/>
      <dgm:spPr/>
      <dgm:t>
        <a:bodyPr/>
        <a:lstStyle/>
        <a:p>
          <a:endParaRPr lang="en-US"/>
        </a:p>
      </dgm:t>
    </dgm:pt>
    <dgm:pt modelId="{5E1390ED-1B23-43D0-9DDE-AD224547CFDA}">
      <dgm:prSet custT="1"/>
      <dgm:spPr>
        <a:solidFill>
          <a:srgbClr val="E9A149"/>
        </a:solidFill>
        <a:ln>
          <a:solidFill>
            <a:schemeClr val="tx2">
              <a:lumMod val="50000"/>
            </a:schemeClr>
          </a:solidFill>
        </a:ln>
      </dgm:spPr>
      <dgm:t>
        <a:bodyPr/>
        <a:lstStyle/>
        <a:p>
          <a:r>
            <a:rPr lang="en-US" sz="800" b="1" dirty="0" smtClean="0"/>
            <a:t>GPP, LAI Model</a:t>
          </a:r>
          <a:endParaRPr lang="en-US" sz="800" b="1" dirty="0"/>
        </a:p>
      </dgm:t>
    </dgm:pt>
    <dgm:pt modelId="{EC4698DB-0F3D-4199-9056-B878C8491D3B}" type="parTrans" cxnId="{27062CE5-81A3-4EBC-AC85-F7582B7F0785}">
      <dgm:prSet/>
      <dgm:spPr>
        <a:ln>
          <a:solidFill>
            <a:schemeClr val="bg1"/>
          </a:solidFill>
        </a:ln>
      </dgm:spPr>
      <dgm:t>
        <a:bodyPr/>
        <a:lstStyle/>
        <a:p>
          <a:endParaRPr lang="en-US" sz="2400"/>
        </a:p>
      </dgm:t>
    </dgm:pt>
    <dgm:pt modelId="{9576782F-0800-4CA1-9769-B0474C1C5A9B}" type="sibTrans" cxnId="{27062CE5-81A3-4EBC-AC85-F7582B7F0785}">
      <dgm:prSet/>
      <dgm:spPr/>
      <dgm:t>
        <a:bodyPr/>
        <a:lstStyle/>
        <a:p>
          <a:endParaRPr lang="en-US"/>
        </a:p>
      </dgm:t>
    </dgm:pt>
    <dgm:pt modelId="{F031EA67-CEFA-47B6-B0BC-5DBB5F9339BA}" type="pres">
      <dgm:prSet presAssocID="{67784F72-F45C-4469-BE61-4D62365ABC8F}" presName="hierChild1" presStyleCnt="0">
        <dgm:presLayoutVars>
          <dgm:orgChart val="1"/>
          <dgm:chPref val="1"/>
          <dgm:dir/>
          <dgm:animOne val="branch"/>
          <dgm:animLvl val="lvl"/>
          <dgm:resizeHandles/>
        </dgm:presLayoutVars>
      </dgm:prSet>
      <dgm:spPr/>
      <dgm:t>
        <a:bodyPr/>
        <a:lstStyle/>
        <a:p>
          <a:endParaRPr lang="en-US"/>
        </a:p>
      </dgm:t>
    </dgm:pt>
    <dgm:pt modelId="{5E810761-400F-4D54-8D5A-A31C99079EF6}" type="pres">
      <dgm:prSet presAssocID="{38B3E669-9915-4C89-A060-B51BAFF7A7FD}" presName="hierRoot1" presStyleCnt="0">
        <dgm:presLayoutVars>
          <dgm:hierBranch val="init"/>
        </dgm:presLayoutVars>
      </dgm:prSet>
      <dgm:spPr/>
      <dgm:t>
        <a:bodyPr/>
        <a:lstStyle/>
        <a:p>
          <a:endParaRPr lang="en-US"/>
        </a:p>
      </dgm:t>
    </dgm:pt>
    <dgm:pt modelId="{8FA48B36-09D7-4AF6-A6DB-A46068BC4B9B}" type="pres">
      <dgm:prSet presAssocID="{38B3E669-9915-4C89-A060-B51BAFF7A7FD}" presName="rootComposite1" presStyleCnt="0"/>
      <dgm:spPr/>
      <dgm:t>
        <a:bodyPr/>
        <a:lstStyle/>
        <a:p>
          <a:endParaRPr lang="en-US"/>
        </a:p>
      </dgm:t>
    </dgm:pt>
    <dgm:pt modelId="{5BA583B2-F553-4385-8338-2BB6E07BAB33}" type="pres">
      <dgm:prSet presAssocID="{38B3E669-9915-4C89-A060-B51BAFF7A7FD}" presName="rootText1" presStyleLbl="node0" presStyleIdx="0" presStyleCnt="1" custScaleX="510217" custScaleY="379390" custLinFactY="-300000" custLinFactNeighborX="-47391" custLinFactNeighborY="-387388">
        <dgm:presLayoutVars>
          <dgm:chPref val="3"/>
        </dgm:presLayoutVars>
      </dgm:prSet>
      <dgm:spPr/>
      <dgm:t>
        <a:bodyPr/>
        <a:lstStyle/>
        <a:p>
          <a:endParaRPr lang="en-US"/>
        </a:p>
      </dgm:t>
    </dgm:pt>
    <dgm:pt modelId="{E4690C97-8529-40FF-AC33-7532695C2EC7}" type="pres">
      <dgm:prSet presAssocID="{38B3E669-9915-4C89-A060-B51BAFF7A7FD}" presName="rootConnector1" presStyleLbl="node1" presStyleIdx="0" presStyleCnt="0"/>
      <dgm:spPr/>
      <dgm:t>
        <a:bodyPr/>
        <a:lstStyle/>
        <a:p>
          <a:endParaRPr lang="en-US"/>
        </a:p>
      </dgm:t>
    </dgm:pt>
    <dgm:pt modelId="{96EF2743-03F7-4098-9853-5BD52BF791D2}" type="pres">
      <dgm:prSet presAssocID="{38B3E669-9915-4C89-A060-B51BAFF7A7FD}" presName="hierChild2" presStyleCnt="0"/>
      <dgm:spPr/>
      <dgm:t>
        <a:bodyPr/>
        <a:lstStyle/>
        <a:p>
          <a:endParaRPr lang="en-US"/>
        </a:p>
      </dgm:t>
    </dgm:pt>
    <dgm:pt modelId="{31C76E37-3E60-4DD3-A369-9EAEA39A35F5}" type="pres">
      <dgm:prSet presAssocID="{40F06EF5-3172-4149-9C84-56FA21570EA0}" presName="Name37" presStyleLbl="parChTrans1D2" presStyleIdx="0" presStyleCnt="8" custSzX="4418363" custSzY="4548397"/>
      <dgm:spPr/>
      <dgm:t>
        <a:bodyPr/>
        <a:lstStyle/>
        <a:p>
          <a:endParaRPr lang="en-US"/>
        </a:p>
      </dgm:t>
    </dgm:pt>
    <dgm:pt modelId="{BA5D9AFC-F69C-4E8C-88AC-AFE143B63E1A}" type="pres">
      <dgm:prSet presAssocID="{C07787F8-C30F-45D2-A3F4-AD8B0DAAAB95}" presName="hierRoot2" presStyleCnt="0">
        <dgm:presLayoutVars>
          <dgm:hierBranch val="init"/>
        </dgm:presLayoutVars>
      </dgm:prSet>
      <dgm:spPr/>
      <dgm:t>
        <a:bodyPr/>
        <a:lstStyle/>
        <a:p>
          <a:endParaRPr lang="en-US"/>
        </a:p>
      </dgm:t>
    </dgm:pt>
    <dgm:pt modelId="{F0048E0E-24AD-4A09-B388-0C8A9552B601}" type="pres">
      <dgm:prSet presAssocID="{C07787F8-C30F-45D2-A3F4-AD8B0DAAAB95}" presName="rootComposite" presStyleCnt="0"/>
      <dgm:spPr/>
      <dgm:t>
        <a:bodyPr/>
        <a:lstStyle/>
        <a:p>
          <a:endParaRPr lang="en-US"/>
        </a:p>
      </dgm:t>
    </dgm:pt>
    <dgm:pt modelId="{541F80FE-FCAA-41E9-B806-4125ECB17780}" type="pres">
      <dgm:prSet presAssocID="{C07787F8-C30F-45D2-A3F4-AD8B0DAAAB95}" presName="rootText" presStyleLbl="node2" presStyleIdx="0" presStyleCnt="4" custScaleX="821170" custScaleY="567354" custLinFactX="900000" custLinFactY="-700000" custLinFactNeighborX="975258" custLinFactNeighborY="-771919">
        <dgm:presLayoutVars>
          <dgm:chPref val="3"/>
        </dgm:presLayoutVars>
      </dgm:prSet>
      <dgm:spPr/>
      <dgm:t>
        <a:bodyPr/>
        <a:lstStyle/>
        <a:p>
          <a:endParaRPr lang="en-US"/>
        </a:p>
      </dgm:t>
    </dgm:pt>
    <dgm:pt modelId="{BDE16E5A-1635-4124-9D9B-DF5C060DA853}" type="pres">
      <dgm:prSet presAssocID="{C07787F8-C30F-45D2-A3F4-AD8B0DAAAB95}" presName="rootConnector" presStyleLbl="node2" presStyleIdx="0" presStyleCnt="4"/>
      <dgm:spPr/>
      <dgm:t>
        <a:bodyPr/>
        <a:lstStyle/>
        <a:p>
          <a:endParaRPr lang="en-US"/>
        </a:p>
      </dgm:t>
    </dgm:pt>
    <dgm:pt modelId="{86D352B5-624A-4E21-9538-1208C61BE89D}" type="pres">
      <dgm:prSet presAssocID="{C07787F8-C30F-45D2-A3F4-AD8B0DAAAB95}" presName="hierChild4" presStyleCnt="0"/>
      <dgm:spPr/>
      <dgm:t>
        <a:bodyPr/>
        <a:lstStyle/>
        <a:p>
          <a:endParaRPr lang="en-US"/>
        </a:p>
      </dgm:t>
    </dgm:pt>
    <dgm:pt modelId="{C10A2423-82D0-4F53-9C25-6966DB0691AB}" type="pres">
      <dgm:prSet presAssocID="{C3E196F6-7E45-4773-B825-754855599399}" presName="Name37" presStyleLbl="parChTrans1D3" presStyleIdx="0" presStyleCnt="3" custSzX="3307564" custSzY="154145"/>
      <dgm:spPr/>
      <dgm:t>
        <a:bodyPr/>
        <a:lstStyle/>
        <a:p>
          <a:endParaRPr lang="en-US"/>
        </a:p>
      </dgm:t>
    </dgm:pt>
    <dgm:pt modelId="{67F62533-0CCD-4937-A094-705440BE0380}" type="pres">
      <dgm:prSet presAssocID="{BCCEC008-6DD4-4986-9E88-253A02E61777}" presName="hierRoot2" presStyleCnt="0">
        <dgm:presLayoutVars>
          <dgm:hierBranch val="init"/>
        </dgm:presLayoutVars>
      </dgm:prSet>
      <dgm:spPr/>
      <dgm:t>
        <a:bodyPr/>
        <a:lstStyle/>
        <a:p>
          <a:endParaRPr lang="en-US"/>
        </a:p>
      </dgm:t>
    </dgm:pt>
    <dgm:pt modelId="{36673820-3898-4698-B46D-F8E59A2A2447}" type="pres">
      <dgm:prSet presAssocID="{BCCEC008-6DD4-4986-9E88-253A02E61777}" presName="rootComposite" presStyleCnt="0"/>
      <dgm:spPr/>
      <dgm:t>
        <a:bodyPr/>
        <a:lstStyle/>
        <a:p>
          <a:endParaRPr lang="en-US"/>
        </a:p>
      </dgm:t>
    </dgm:pt>
    <dgm:pt modelId="{9519A5EC-015E-42B4-B5CC-1692BD675961}" type="pres">
      <dgm:prSet presAssocID="{BCCEC008-6DD4-4986-9E88-253A02E61777}" presName="rootText" presStyleLbl="node3" presStyleIdx="0" presStyleCnt="3" custScaleX="425270" custScaleY="555703" custLinFactX="1027429" custLinFactY="-600000" custLinFactNeighborX="1100000" custLinFactNeighborY="-676610">
        <dgm:presLayoutVars>
          <dgm:chPref val="3"/>
        </dgm:presLayoutVars>
      </dgm:prSet>
      <dgm:spPr/>
      <dgm:t>
        <a:bodyPr/>
        <a:lstStyle/>
        <a:p>
          <a:endParaRPr lang="en-US"/>
        </a:p>
      </dgm:t>
    </dgm:pt>
    <dgm:pt modelId="{B9794799-66C2-4796-8E0D-58CF9CC08FEF}" type="pres">
      <dgm:prSet presAssocID="{BCCEC008-6DD4-4986-9E88-253A02E61777}" presName="rootConnector" presStyleLbl="node3" presStyleIdx="0" presStyleCnt="3"/>
      <dgm:spPr/>
      <dgm:t>
        <a:bodyPr/>
        <a:lstStyle/>
        <a:p>
          <a:endParaRPr lang="en-US"/>
        </a:p>
      </dgm:t>
    </dgm:pt>
    <dgm:pt modelId="{7877A93E-6EC1-474E-8562-7FD2A80AD7E8}" type="pres">
      <dgm:prSet presAssocID="{BCCEC008-6DD4-4986-9E88-253A02E61777}" presName="hierChild4" presStyleCnt="0"/>
      <dgm:spPr/>
      <dgm:t>
        <a:bodyPr/>
        <a:lstStyle/>
        <a:p>
          <a:endParaRPr lang="en-US"/>
        </a:p>
      </dgm:t>
    </dgm:pt>
    <dgm:pt modelId="{4EF222E6-E1E3-4705-B12E-21BC5FD90D6F}" type="pres">
      <dgm:prSet presAssocID="{BCCEC008-6DD4-4986-9E88-253A02E61777}" presName="hierChild5" presStyleCnt="0"/>
      <dgm:spPr/>
      <dgm:t>
        <a:bodyPr/>
        <a:lstStyle/>
        <a:p>
          <a:endParaRPr lang="en-US"/>
        </a:p>
      </dgm:t>
    </dgm:pt>
    <dgm:pt modelId="{7C4169AD-97CE-47C0-AC8A-523B35DF04FE}" type="pres">
      <dgm:prSet presAssocID="{65FF11F0-FB12-4C66-9D2E-AA8546DFE797}" presName="Name37" presStyleLbl="parChTrans1D3" presStyleIdx="1" presStyleCnt="3" custSzX="258481" custSzY="154145"/>
      <dgm:spPr/>
      <dgm:t>
        <a:bodyPr/>
        <a:lstStyle/>
        <a:p>
          <a:endParaRPr lang="en-US"/>
        </a:p>
      </dgm:t>
    </dgm:pt>
    <dgm:pt modelId="{664AB7FB-8F6E-4D5D-AABB-0B2F683BDC96}" type="pres">
      <dgm:prSet presAssocID="{63C55EDA-B409-4D6B-A925-952890EAB5EB}" presName="hierRoot2" presStyleCnt="0">
        <dgm:presLayoutVars>
          <dgm:hierBranch val="init"/>
        </dgm:presLayoutVars>
      </dgm:prSet>
      <dgm:spPr/>
      <dgm:t>
        <a:bodyPr/>
        <a:lstStyle/>
        <a:p>
          <a:endParaRPr lang="en-US"/>
        </a:p>
      </dgm:t>
    </dgm:pt>
    <dgm:pt modelId="{968E893E-9C81-41EF-9D77-E9F01F4E80A7}" type="pres">
      <dgm:prSet presAssocID="{63C55EDA-B409-4D6B-A925-952890EAB5EB}" presName="rootComposite" presStyleCnt="0"/>
      <dgm:spPr/>
      <dgm:t>
        <a:bodyPr/>
        <a:lstStyle/>
        <a:p>
          <a:endParaRPr lang="en-US"/>
        </a:p>
      </dgm:t>
    </dgm:pt>
    <dgm:pt modelId="{F27F63C2-F188-4FAC-A1AD-4D74ECFEB96D}" type="pres">
      <dgm:prSet presAssocID="{63C55EDA-B409-4D6B-A925-952890EAB5EB}" presName="rootText" presStyleLbl="node3" presStyleIdx="1" presStyleCnt="3" custScaleX="425017" custScaleY="557696" custLinFactX="1056551" custLinFactY="-600000" custLinFactNeighborX="1100000" custLinFactNeighborY="-686013">
        <dgm:presLayoutVars>
          <dgm:chPref val="3"/>
        </dgm:presLayoutVars>
      </dgm:prSet>
      <dgm:spPr/>
      <dgm:t>
        <a:bodyPr/>
        <a:lstStyle/>
        <a:p>
          <a:endParaRPr lang="en-US"/>
        </a:p>
      </dgm:t>
    </dgm:pt>
    <dgm:pt modelId="{A7EE95CB-642A-4FE6-803E-1ADF05FB0EFD}" type="pres">
      <dgm:prSet presAssocID="{63C55EDA-B409-4D6B-A925-952890EAB5EB}" presName="rootConnector" presStyleLbl="node3" presStyleIdx="1" presStyleCnt="3"/>
      <dgm:spPr/>
      <dgm:t>
        <a:bodyPr/>
        <a:lstStyle/>
        <a:p>
          <a:endParaRPr lang="en-US"/>
        </a:p>
      </dgm:t>
    </dgm:pt>
    <dgm:pt modelId="{D2EA025D-B429-49B8-A212-2AB31CE02797}" type="pres">
      <dgm:prSet presAssocID="{63C55EDA-B409-4D6B-A925-952890EAB5EB}" presName="hierChild4" presStyleCnt="0"/>
      <dgm:spPr/>
      <dgm:t>
        <a:bodyPr/>
        <a:lstStyle/>
        <a:p>
          <a:endParaRPr lang="en-US"/>
        </a:p>
      </dgm:t>
    </dgm:pt>
    <dgm:pt modelId="{BF669C9C-40A5-4799-BD0A-A5D12328C19C}" type="pres">
      <dgm:prSet presAssocID="{5C4C32E0-C58E-4A91-BE13-38E95C3F6D94}" presName="Name37" presStyleLbl="parChTrans1D4" presStyleIdx="0" presStyleCnt="2" custSzX="1106015" custSzY="1031235"/>
      <dgm:spPr/>
      <dgm:t>
        <a:bodyPr/>
        <a:lstStyle/>
        <a:p>
          <a:endParaRPr lang="en-US"/>
        </a:p>
      </dgm:t>
    </dgm:pt>
    <dgm:pt modelId="{36501DFA-0248-42DF-91EC-FEFF8A462823}" type="pres">
      <dgm:prSet presAssocID="{2F924223-6CB9-47AA-8B7F-2473C22F22B6}" presName="hierRoot2" presStyleCnt="0">
        <dgm:presLayoutVars>
          <dgm:hierBranch val="init"/>
        </dgm:presLayoutVars>
      </dgm:prSet>
      <dgm:spPr/>
      <dgm:t>
        <a:bodyPr/>
        <a:lstStyle/>
        <a:p>
          <a:endParaRPr lang="en-US"/>
        </a:p>
      </dgm:t>
    </dgm:pt>
    <dgm:pt modelId="{D0DA07D1-A1CE-4124-9DC8-DA676CF4CF00}" type="pres">
      <dgm:prSet presAssocID="{2F924223-6CB9-47AA-8B7F-2473C22F22B6}" presName="rootComposite" presStyleCnt="0"/>
      <dgm:spPr/>
      <dgm:t>
        <a:bodyPr/>
        <a:lstStyle/>
        <a:p>
          <a:endParaRPr lang="en-US"/>
        </a:p>
      </dgm:t>
    </dgm:pt>
    <dgm:pt modelId="{B3C7EB62-00CD-4EB4-ABD5-0FD310C58927}" type="pres">
      <dgm:prSet presAssocID="{2F924223-6CB9-47AA-8B7F-2473C22F22B6}" presName="rootText" presStyleLbl="node4" presStyleIdx="0" presStyleCnt="2" custScaleX="678530" custScaleY="424081" custLinFactY="-700000" custLinFactNeighborX="-47731" custLinFactNeighborY="-705771">
        <dgm:presLayoutVars>
          <dgm:chPref val="3"/>
        </dgm:presLayoutVars>
      </dgm:prSet>
      <dgm:spPr>
        <a:prstGeom prst="hexagon">
          <a:avLst/>
        </a:prstGeom>
      </dgm:spPr>
      <dgm:t>
        <a:bodyPr/>
        <a:lstStyle/>
        <a:p>
          <a:endParaRPr lang="en-US"/>
        </a:p>
      </dgm:t>
    </dgm:pt>
    <dgm:pt modelId="{78244BE6-8315-493E-948B-48761741C63C}" type="pres">
      <dgm:prSet presAssocID="{2F924223-6CB9-47AA-8B7F-2473C22F22B6}" presName="rootConnector" presStyleLbl="node4" presStyleIdx="0" presStyleCnt="2"/>
      <dgm:spPr/>
      <dgm:t>
        <a:bodyPr/>
        <a:lstStyle/>
        <a:p>
          <a:endParaRPr lang="en-US"/>
        </a:p>
      </dgm:t>
    </dgm:pt>
    <dgm:pt modelId="{7370B0CA-9A18-42DD-86A9-4B3E72FDBE24}" type="pres">
      <dgm:prSet presAssocID="{2F924223-6CB9-47AA-8B7F-2473C22F22B6}" presName="hierChild4" presStyleCnt="0"/>
      <dgm:spPr/>
      <dgm:t>
        <a:bodyPr/>
        <a:lstStyle/>
        <a:p>
          <a:endParaRPr lang="en-US"/>
        </a:p>
      </dgm:t>
    </dgm:pt>
    <dgm:pt modelId="{FA32700E-01EE-466C-8CF3-3481EEAB3540}" type="pres">
      <dgm:prSet presAssocID="{2F924223-6CB9-47AA-8B7F-2473C22F22B6}" presName="hierChild5" presStyleCnt="0"/>
      <dgm:spPr/>
      <dgm:t>
        <a:bodyPr/>
        <a:lstStyle/>
        <a:p>
          <a:endParaRPr lang="en-US"/>
        </a:p>
      </dgm:t>
    </dgm:pt>
    <dgm:pt modelId="{857DE0D6-9AEE-44D6-ABCB-F3597D4C4ADA}" type="pres">
      <dgm:prSet presAssocID="{69D0064D-F678-45AC-B0DA-16FF238B759E}" presName="Name37" presStyleLbl="parChTrans1D4" presStyleIdx="1" presStyleCnt="2" custSzX="831941" custSzY="3769904"/>
      <dgm:spPr/>
      <dgm:t>
        <a:bodyPr/>
        <a:lstStyle/>
        <a:p>
          <a:endParaRPr lang="en-US"/>
        </a:p>
      </dgm:t>
    </dgm:pt>
    <dgm:pt modelId="{36415EED-CB6B-4777-B2DC-BFC5EF2870E3}" type="pres">
      <dgm:prSet presAssocID="{8BBA8714-810A-4B8F-A765-C8769B809F94}" presName="hierRoot2" presStyleCnt="0">
        <dgm:presLayoutVars>
          <dgm:hierBranch val="init"/>
        </dgm:presLayoutVars>
      </dgm:prSet>
      <dgm:spPr/>
      <dgm:t>
        <a:bodyPr/>
        <a:lstStyle/>
        <a:p>
          <a:endParaRPr lang="en-US"/>
        </a:p>
      </dgm:t>
    </dgm:pt>
    <dgm:pt modelId="{C8B03085-34B8-4097-A9AD-2B43569963D2}" type="pres">
      <dgm:prSet presAssocID="{8BBA8714-810A-4B8F-A765-C8769B809F94}" presName="rootComposite" presStyleCnt="0"/>
      <dgm:spPr/>
      <dgm:t>
        <a:bodyPr/>
        <a:lstStyle/>
        <a:p>
          <a:endParaRPr lang="en-US"/>
        </a:p>
      </dgm:t>
    </dgm:pt>
    <dgm:pt modelId="{A90B4E29-052D-4F7E-A934-37D56205C1D6}" type="pres">
      <dgm:prSet presAssocID="{8BBA8714-810A-4B8F-A765-C8769B809F94}" presName="rootText" presStyleLbl="node4" presStyleIdx="1" presStyleCnt="2" custScaleX="808530" custScaleY="369478" custLinFactX="300000" custLinFactY="200000" custLinFactNeighborX="394418" custLinFactNeighborY="272118">
        <dgm:presLayoutVars>
          <dgm:chPref val="3"/>
        </dgm:presLayoutVars>
      </dgm:prSet>
      <dgm:spPr/>
      <dgm:t>
        <a:bodyPr/>
        <a:lstStyle/>
        <a:p>
          <a:endParaRPr lang="en-US"/>
        </a:p>
      </dgm:t>
    </dgm:pt>
    <dgm:pt modelId="{381AAC0C-FE8F-42D2-95A2-2D685CE9770B}" type="pres">
      <dgm:prSet presAssocID="{8BBA8714-810A-4B8F-A765-C8769B809F94}" presName="rootConnector" presStyleLbl="node4" presStyleIdx="1" presStyleCnt="2"/>
      <dgm:spPr/>
      <dgm:t>
        <a:bodyPr/>
        <a:lstStyle/>
        <a:p>
          <a:endParaRPr lang="en-US"/>
        </a:p>
      </dgm:t>
    </dgm:pt>
    <dgm:pt modelId="{038FB6A4-3009-47DA-B0A1-4519735B80EB}" type="pres">
      <dgm:prSet presAssocID="{8BBA8714-810A-4B8F-A765-C8769B809F94}" presName="hierChild4" presStyleCnt="0"/>
      <dgm:spPr/>
      <dgm:t>
        <a:bodyPr/>
        <a:lstStyle/>
        <a:p>
          <a:endParaRPr lang="en-US"/>
        </a:p>
      </dgm:t>
    </dgm:pt>
    <dgm:pt modelId="{7136FC58-4146-4CA8-B699-656DAA62F4C4}" type="pres">
      <dgm:prSet presAssocID="{8BBA8714-810A-4B8F-A765-C8769B809F94}" presName="hierChild5" presStyleCnt="0"/>
      <dgm:spPr/>
      <dgm:t>
        <a:bodyPr/>
        <a:lstStyle/>
        <a:p>
          <a:endParaRPr lang="en-US"/>
        </a:p>
      </dgm:t>
    </dgm:pt>
    <dgm:pt modelId="{1B7EFE61-F42B-40F1-BDAD-BDA4BE0D0F23}" type="pres">
      <dgm:prSet presAssocID="{63C55EDA-B409-4D6B-A925-952890EAB5EB}" presName="hierChild5" presStyleCnt="0"/>
      <dgm:spPr/>
      <dgm:t>
        <a:bodyPr/>
        <a:lstStyle/>
        <a:p>
          <a:endParaRPr lang="en-US"/>
        </a:p>
      </dgm:t>
    </dgm:pt>
    <dgm:pt modelId="{90E09026-4E1A-4106-A983-DAF5BCD9C09D}" type="pres">
      <dgm:prSet presAssocID="{EC4698DB-0F3D-4199-9056-B878C8491D3B}" presName="Name37" presStyleLbl="parChTrans1D3" presStyleIdx="2" presStyleCnt="3" custSzX="2841681" custSzY="1138895"/>
      <dgm:spPr/>
      <dgm:t>
        <a:bodyPr/>
        <a:lstStyle/>
        <a:p>
          <a:endParaRPr lang="en-US"/>
        </a:p>
      </dgm:t>
    </dgm:pt>
    <dgm:pt modelId="{A718F14C-A197-4CEA-B4A9-72A27F808AA6}" type="pres">
      <dgm:prSet presAssocID="{5E1390ED-1B23-43D0-9DDE-AD224547CFDA}" presName="hierRoot2" presStyleCnt="0">
        <dgm:presLayoutVars>
          <dgm:hierBranch val="init"/>
        </dgm:presLayoutVars>
      </dgm:prSet>
      <dgm:spPr/>
    </dgm:pt>
    <dgm:pt modelId="{7BF084CD-519A-4DB0-AC8E-1E87B183E558}" type="pres">
      <dgm:prSet presAssocID="{5E1390ED-1B23-43D0-9DDE-AD224547CFDA}" presName="rootComposite" presStyleCnt="0"/>
      <dgm:spPr/>
    </dgm:pt>
    <dgm:pt modelId="{4096125E-482D-47AE-A4D3-D5FCBC34A186}" type="pres">
      <dgm:prSet presAssocID="{5E1390ED-1B23-43D0-9DDE-AD224547CFDA}" presName="rootText" presStyleLbl="node3" presStyleIdx="2" presStyleCnt="3" custScaleX="552908" custScaleY="371235" custLinFactX="644812" custLinFactY="192409" custLinFactNeighborX="700000" custLinFactNeighborY="200000">
        <dgm:presLayoutVars>
          <dgm:chPref val="3"/>
        </dgm:presLayoutVars>
      </dgm:prSet>
      <dgm:spPr>
        <a:prstGeom prst="hexagon">
          <a:avLst/>
        </a:prstGeom>
      </dgm:spPr>
      <dgm:t>
        <a:bodyPr/>
        <a:lstStyle/>
        <a:p>
          <a:endParaRPr lang="en-US"/>
        </a:p>
      </dgm:t>
    </dgm:pt>
    <dgm:pt modelId="{3F3F63E4-3EE8-40AE-A398-A5110701FB82}" type="pres">
      <dgm:prSet presAssocID="{5E1390ED-1B23-43D0-9DDE-AD224547CFDA}" presName="rootConnector" presStyleLbl="node3" presStyleIdx="2" presStyleCnt="3"/>
      <dgm:spPr/>
      <dgm:t>
        <a:bodyPr/>
        <a:lstStyle/>
        <a:p>
          <a:endParaRPr lang="en-US"/>
        </a:p>
      </dgm:t>
    </dgm:pt>
    <dgm:pt modelId="{66FB2F66-88F4-4184-9E2D-A033028835AE}" type="pres">
      <dgm:prSet presAssocID="{5E1390ED-1B23-43D0-9DDE-AD224547CFDA}" presName="hierChild4" presStyleCnt="0"/>
      <dgm:spPr/>
    </dgm:pt>
    <dgm:pt modelId="{0066FCD3-1158-4DC3-9261-032808409681}" type="pres">
      <dgm:prSet presAssocID="{5E1390ED-1B23-43D0-9DDE-AD224547CFDA}" presName="hierChild5" presStyleCnt="0"/>
      <dgm:spPr/>
    </dgm:pt>
    <dgm:pt modelId="{EFD82913-8BC2-4B55-8D19-D2850C0C8A20}" type="pres">
      <dgm:prSet presAssocID="{C07787F8-C30F-45D2-A3F4-AD8B0DAAAB95}" presName="hierChild5" presStyleCnt="0"/>
      <dgm:spPr/>
      <dgm:t>
        <a:bodyPr/>
        <a:lstStyle/>
        <a:p>
          <a:endParaRPr lang="en-US"/>
        </a:p>
      </dgm:t>
    </dgm:pt>
    <dgm:pt modelId="{0D8C02C8-4EBE-4ED5-9705-BF44CB15CCB0}" type="pres">
      <dgm:prSet presAssocID="{E6D4D108-9F3E-4CB7-85F9-7C2077D3C056}" presName="Name37" presStyleLbl="parChTrans1D2" presStyleIdx="1" presStyleCnt="8" custSzX="2019053" custSzY="6230615"/>
      <dgm:spPr/>
      <dgm:t>
        <a:bodyPr/>
        <a:lstStyle/>
        <a:p>
          <a:endParaRPr lang="en-US"/>
        </a:p>
      </dgm:t>
    </dgm:pt>
    <dgm:pt modelId="{73AC0DE2-799E-47D7-A10C-EDE9EB7F9BF2}" type="pres">
      <dgm:prSet presAssocID="{DBDE0D92-7084-4F41-8FF5-C2C99A033265}" presName="hierRoot2" presStyleCnt="0">
        <dgm:presLayoutVars>
          <dgm:hierBranch val="init"/>
        </dgm:presLayoutVars>
      </dgm:prSet>
      <dgm:spPr/>
      <dgm:t>
        <a:bodyPr/>
        <a:lstStyle/>
        <a:p>
          <a:endParaRPr lang="en-US"/>
        </a:p>
      </dgm:t>
    </dgm:pt>
    <dgm:pt modelId="{ED743215-0043-427C-B8BB-A6C382F1AAC0}" type="pres">
      <dgm:prSet presAssocID="{DBDE0D92-7084-4F41-8FF5-C2C99A033265}" presName="rootComposite" presStyleCnt="0"/>
      <dgm:spPr/>
      <dgm:t>
        <a:bodyPr/>
        <a:lstStyle/>
        <a:p>
          <a:endParaRPr lang="en-US"/>
        </a:p>
      </dgm:t>
    </dgm:pt>
    <dgm:pt modelId="{6FC6F38D-E5D1-49D6-9DF6-A0AA812B29CA}" type="pres">
      <dgm:prSet presAssocID="{DBDE0D92-7084-4F41-8FF5-C2C99A033265}" presName="rootText" presStyleLbl="node2" presStyleIdx="1" presStyleCnt="4" custScaleX="436743" custScaleY="293558" custLinFactX="-298070" custLinFactY="165196" custLinFactNeighborX="-300000" custLinFactNeighborY="200000">
        <dgm:presLayoutVars>
          <dgm:chPref val="3"/>
        </dgm:presLayoutVars>
      </dgm:prSet>
      <dgm:spPr>
        <a:prstGeom prst="hexagon">
          <a:avLst/>
        </a:prstGeom>
      </dgm:spPr>
      <dgm:t>
        <a:bodyPr/>
        <a:lstStyle/>
        <a:p>
          <a:endParaRPr lang="en-US"/>
        </a:p>
      </dgm:t>
    </dgm:pt>
    <dgm:pt modelId="{D4E3EDCD-0026-4988-9DB2-75C457456D69}" type="pres">
      <dgm:prSet presAssocID="{DBDE0D92-7084-4F41-8FF5-C2C99A033265}" presName="rootConnector" presStyleLbl="node2" presStyleIdx="1" presStyleCnt="4"/>
      <dgm:spPr/>
      <dgm:t>
        <a:bodyPr/>
        <a:lstStyle/>
        <a:p>
          <a:endParaRPr lang="en-US"/>
        </a:p>
      </dgm:t>
    </dgm:pt>
    <dgm:pt modelId="{F62F4249-F0CC-46CA-954E-3FDBFD02776D}" type="pres">
      <dgm:prSet presAssocID="{DBDE0D92-7084-4F41-8FF5-C2C99A033265}" presName="hierChild4" presStyleCnt="0"/>
      <dgm:spPr/>
      <dgm:t>
        <a:bodyPr/>
        <a:lstStyle/>
        <a:p>
          <a:endParaRPr lang="en-US"/>
        </a:p>
      </dgm:t>
    </dgm:pt>
    <dgm:pt modelId="{91029B1F-18A7-40B4-8BA5-E117FEC3009D}" type="pres">
      <dgm:prSet presAssocID="{DBDE0D92-7084-4F41-8FF5-C2C99A033265}" presName="hierChild5" presStyleCnt="0"/>
      <dgm:spPr/>
      <dgm:t>
        <a:bodyPr/>
        <a:lstStyle/>
        <a:p>
          <a:endParaRPr lang="en-US"/>
        </a:p>
      </dgm:t>
    </dgm:pt>
    <dgm:pt modelId="{5C9FAC3C-1332-44DB-98DB-78E22433DD95}" type="pres">
      <dgm:prSet presAssocID="{BFF7E75F-46A2-4184-AD4E-D2AF1DE75D88}" presName="Name37" presStyleLbl="parChTrans1D2" presStyleIdx="2" presStyleCnt="8" custSzX="2087031" custSzY="6651774"/>
      <dgm:spPr/>
      <dgm:t>
        <a:bodyPr/>
        <a:lstStyle/>
        <a:p>
          <a:endParaRPr lang="en-US"/>
        </a:p>
      </dgm:t>
    </dgm:pt>
    <dgm:pt modelId="{622EDA2C-CB85-4562-9CE6-B60F8B115D55}" type="pres">
      <dgm:prSet presAssocID="{3D62862F-AE46-4BD7-84A2-BC3F1B6F1DE3}" presName="hierRoot2" presStyleCnt="0">
        <dgm:presLayoutVars>
          <dgm:hierBranch val="init"/>
        </dgm:presLayoutVars>
      </dgm:prSet>
      <dgm:spPr/>
      <dgm:t>
        <a:bodyPr/>
        <a:lstStyle/>
        <a:p>
          <a:endParaRPr lang="en-US"/>
        </a:p>
      </dgm:t>
    </dgm:pt>
    <dgm:pt modelId="{EC5B08C8-B6B8-4C32-B4F7-9668B4E1CE39}" type="pres">
      <dgm:prSet presAssocID="{3D62862F-AE46-4BD7-84A2-BC3F1B6F1DE3}" presName="rootComposite" presStyleCnt="0"/>
      <dgm:spPr/>
      <dgm:t>
        <a:bodyPr/>
        <a:lstStyle/>
        <a:p>
          <a:endParaRPr lang="en-US"/>
        </a:p>
      </dgm:t>
    </dgm:pt>
    <dgm:pt modelId="{6415BA97-BD7A-42C0-AD34-DEB8082C54E0}" type="pres">
      <dgm:prSet presAssocID="{3D62862F-AE46-4BD7-84A2-BC3F1B6F1DE3}" presName="rootText" presStyleLbl="node2" presStyleIdx="2" presStyleCnt="4" custScaleX="1032294" custScaleY="615796" custLinFactX="-207304" custLinFactY="600000" custLinFactNeighborX="-300000" custLinFactNeighborY="646690">
        <dgm:presLayoutVars>
          <dgm:chPref val="3"/>
        </dgm:presLayoutVars>
      </dgm:prSet>
      <dgm:spPr/>
      <dgm:t>
        <a:bodyPr/>
        <a:lstStyle/>
        <a:p>
          <a:endParaRPr lang="en-US"/>
        </a:p>
      </dgm:t>
    </dgm:pt>
    <dgm:pt modelId="{5DEC49C3-60CD-4B41-BDC9-DEECC80277F3}" type="pres">
      <dgm:prSet presAssocID="{3D62862F-AE46-4BD7-84A2-BC3F1B6F1DE3}" presName="rootConnector" presStyleLbl="node2" presStyleIdx="2" presStyleCnt="4"/>
      <dgm:spPr/>
      <dgm:t>
        <a:bodyPr/>
        <a:lstStyle/>
        <a:p>
          <a:endParaRPr lang="en-US"/>
        </a:p>
      </dgm:t>
    </dgm:pt>
    <dgm:pt modelId="{80FBFFDA-C1FE-4A4D-AFDC-85B78B9FA8BC}" type="pres">
      <dgm:prSet presAssocID="{3D62862F-AE46-4BD7-84A2-BC3F1B6F1DE3}" presName="hierChild4" presStyleCnt="0"/>
      <dgm:spPr/>
      <dgm:t>
        <a:bodyPr/>
        <a:lstStyle/>
        <a:p>
          <a:endParaRPr lang="en-US"/>
        </a:p>
      </dgm:t>
    </dgm:pt>
    <dgm:pt modelId="{A0F01761-A9B4-45E7-88DF-0FD9A5C7D85D}" type="pres">
      <dgm:prSet presAssocID="{3D62862F-AE46-4BD7-84A2-BC3F1B6F1DE3}" presName="hierChild5" presStyleCnt="0"/>
      <dgm:spPr/>
      <dgm:t>
        <a:bodyPr/>
        <a:lstStyle/>
        <a:p>
          <a:endParaRPr lang="en-US"/>
        </a:p>
      </dgm:t>
    </dgm:pt>
    <dgm:pt modelId="{1EC940CC-C040-409F-BA1A-6DFDE9DDF86C}" type="pres">
      <dgm:prSet presAssocID="{A4CCAF66-639F-4872-9059-24C3D9E9043F}" presName="Name37" presStyleLbl="parChTrans1D2" presStyleIdx="3" presStyleCnt="8" custSzX="7124563" custSzY="6759099"/>
      <dgm:spPr/>
      <dgm:t>
        <a:bodyPr/>
        <a:lstStyle/>
        <a:p>
          <a:endParaRPr lang="en-US"/>
        </a:p>
      </dgm:t>
    </dgm:pt>
    <dgm:pt modelId="{6F99C62A-6C9A-4F08-B041-E127F9BD65EC}" type="pres">
      <dgm:prSet presAssocID="{ED639377-3EAB-4320-8C9A-42998BBC1DDD}" presName="hierRoot2" presStyleCnt="0">
        <dgm:presLayoutVars>
          <dgm:hierBranch val="init"/>
        </dgm:presLayoutVars>
      </dgm:prSet>
      <dgm:spPr/>
      <dgm:t>
        <a:bodyPr/>
        <a:lstStyle/>
        <a:p>
          <a:endParaRPr lang="en-US"/>
        </a:p>
      </dgm:t>
    </dgm:pt>
    <dgm:pt modelId="{C5866BA2-B077-4067-B23F-64B5D8217CC6}" type="pres">
      <dgm:prSet presAssocID="{ED639377-3EAB-4320-8C9A-42998BBC1DDD}" presName="rootComposite" presStyleCnt="0"/>
      <dgm:spPr/>
      <dgm:t>
        <a:bodyPr/>
        <a:lstStyle/>
        <a:p>
          <a:endParaRPr lang="en-US"/>
        </a:p>
      </dgm:t>
    </dgm:pt>
    <dgm:pt modelId="{F9F4E395-2B52-4833-8A57-17FE4E640AFA}" type="pres">
      <dgm:prSet presAssocID="{ED639377-3EAB-4320-8C9A-42998BBC1DDD}" presName="rootText" presStyleLbl="node2" presStyleIdx="3" presStyleCnt="4" custScaleX="436220" custScaleY="371235" custLinFactX="-1192632" custLinFactY="662484" custLinFactNeighborX="-1200000" custLinFactNeighborY="700000">
        <dgm:presLayoutVars>
          <dgm:chPref val="3"/>
        </dgm:presLayoutVars>
      </dgm:prSet>
      <dgm:spPr>
        <a:prstGeom prst="hexagon">
          <a:avLst/>
        </a:prstGeom>
      </dgm:spPr>
      <dgm:t>
        <a:bodyPr/>
        <a:lstStyle/>
        <a:p>
          <a:endParaRPr lang="en-US"/>
        </a:p>
      </dgm:t>
    </dgm:pt>
    <dgm:pt modelId="{92913248-B018-472D-9F24-122ACEB50B80}" type="pres">
      <dgm:prSet presAssocID="{ED639377-3EAB-4320-8C9A-42998BBC1DDD}" presName="rootConnector" presStyleLbl="node2" presStyleIdx="3" presStyleCnt="4"/>
      <dgm:spPr/>
      <dgm:t>
        <a:bodyPr/>
        <a:lstStyle/>
        <a:p>
          <a:endParaRPr lang="en-US"/>
        </a:p>
      </dgm:t>
    </dgm:pt>
    <dgm:pt modelId="{242FF3D6-4A9F-47CC-87D0-0790CF1A5F99}" type="pres">
      <dgm:prSet presAssocID="{ED639377-3EAB-4320-8C9A-42998BBC1DDD}" presName="hierChild4" presStyleCnt="0"/>
      <dgm:spPr/>
      <dgm:t>
        <a:bodyPr/>
        <a:lstStyle/>
        <a:p>
          <a:endParaRPr lang="en-US"/>
        </a:p>
      </dgm:t>
    </dgm:pt>
    <dgm:pt modelId="{1C8645A9-713B-4014-B88D-D385831C0E52}" type="pres">
      <dgm:prSet presAssocID="{ED639377-3EAB-4320-8C9A-42998BBC1DDD}" presName="hierChild5" presStyleCnt="0"/>
      <dgm:spPr/>
      <dgm:t>
        <a:bodyPr/>
        <a:lstStyle/>
        <a:p>
          <a:endParaRPr lang="en-US"/>
        </a:p>
      </dgm:t>
    </dgm:pt>
    <dgm:pt modelId="{DCC08C8F-2C79-45D5-BFB4-28B361D56212}" type="pres">
      <dgm:prSet presAssocID="{38B3E669-9915-4C89-A060-B51BAFF7A7FD}" presName="hierChild3" presStyleCnt="0"/>
      <dgm:spPr/>
      <dgm:t>
        <a:bodyPr/>
        <a:lstStyle/>
        <a:p>
          <a:endParaRPr lang="en-US"/>
        </a:p>
      </dgm:t>
    </dgm:pt>
    <dgm:pt modelId="{AD2ECE2C-B3F4-4A70-9105-DF15B0B3CC5C}" type="pres">
      <dgm:prSet presAssocID="{B6833A00-5CE7-4ADE-AD40-4A15526ED6E9}" presName="Name111" presStyleLbl="parChTrans1D2" presStyleIdx="4" presStyleCnt="8" custSzX="383264" custSzY="1805845"/>
      <dgm:spPr/>
      <dgm:t>
        <a:bodyPr/>
        <a:lstStyle/>
        <a:p>
          <a:endParaRPr lang="en-US"/>
        </a:p>
      </dgm:t>
    </dgm:pt>
    <dgm:pt modelId="{6B9D2973-B645-48D5-8A94-EDB018F2B394}" type="pres">
      <dgm:prSet presAssocID="{F61DB4EA-81BD-405D-8B37-1F2F57F49401}" presName="hierRoot3" presStyleCnt="0">
        <dgm:presLayoutVars>
          <dgm:hierBranch val="init"/>
        </dgm:presLayoutVars>
      </dgm:prSet>
      <dgm:spPr/>
      <dgm:t>
        <a:bodyPr/>
        <a:lstStyle/>
        <a:p>
          <a:endParaRPr lang="en-US"/>
        </a:p>
      </dgm:t>
    </dgm:pt>
    <dgm:pt modelId="{27203BA3-4E8C-449E-B5DB-10AD03F12D49}" type="pres">
      <dgm:prSet presAssocID="{F61DB4EA-81BD-405D-8B37-1F2F57F49401}" presName="rootComposite3" presStyleCnt="0"/>
      <dgm:spPr/>
      <dgm:t>
        <a:bodyPr/>
        <a:lstStyle/>
        <a:p>
          <a:endParaRPr lang="en-US"/>
        </a:p>
      </dgm:t>
    </dgm:pt>
    <dgm:pt modelId="{D1313554-111C-4D67-8554-2DED55A7A01F}" type="pres">
      <dgm:prSet presAssocID="{F61DB4EA-81BD-405D-8B37-1F2F57F49401}" presName="rootText3" presStyleLbl="asst1" presStyleIdx="0" presStyleCnt="4" custScaleX="820020" custScaleY="568721" custLinFactX="-237886" custLinFactY="-195933" custLinFactNeighborX="-300000" custLinFactNeighborY="-200000">
        <dgm:presLayoutVars>
          <dgm:chPref val="3"/>
        </dgm:presLayoutVars>
      </dgm:prSet>
      <dgm:spPr/>
      <dgm:t>
        <a:bodyPr/>
        <a:lstStyle/>
        <a:p>
          <a:endParaRPr lang="en-US"/>
        </a:p>
      </dgm:t>
    </dgm:pt>
    <dgm:pt modelId="{12ABC8B6-216F-461C-AF45-6A928329E992}" type="pres">
      <dgm:prSet presAssocID="{F61DB4EA-81BD-405D-8B37-1F2F57F49401}" presName="rootConnector3" presStyleLbl="asst1" presStyleIdx="0" presStyleCnt="4"/>
      <dgm:spPr/>
      <dgm:t>
        <a:bodyPr/>
        <a:lstStyle/>
        <a:p>
          <a:endParaRPr lang="en-US"/>
        </a:p>
      </dgm:t>
    </dgm:pt>
    <dgm:pt modelId="{99DF4A40-B63D-4655-9316-A34FF04E1303}" type="pres">
      <dgm:prSet presAssocID="{F61DB4EA-81BD-405D-8B37-1F2F57F49401}" presName="hierChild6" presStyleCnt="0"/>
      <dgm:spPr/>
      <dgm:t>
        <a:bodyPr/>
        <a:lstStyle/>
        <a:p>
          <a:endParaRPr lang="en-US"/>
        </a:p>
      </dgm:t>
    </dgm:pt>
    <dgm:pt modelId="{A1593C95-E067-4D4D-9F09-CD1ED30E5283}" type="pres">
      <dgm:prSet presAssocID="{F61DB4EA-81BD-405D-8B37-1F2F57F49401}" presName="hierChild7" presStyleCnt="0"/>
      <dgm:spPr/>
      <dgm:t>
        <a:bodyPr/>
        <a:lstStyle/>
        <a:p>
          <a:endParaRPr lang="en-US"/>
        </a:p>
      </dgm:t>
    </dgm:pt>
    <dgm:pt modelId="{16A36A35-481A-456D-A907-876687F203A6}" type="pres">
      <dgm:prSet presAssocID="{8B51F260-F379-4953-B44F-89F730A2EA40}" presName="Name111" presStyleLbl="parChTrans1D2" presStyleIdx="5" presStyleCnt="8" custSzX="334387" custSzY="1803363"/>
      <dgm:spPr/>
      <dgm:t>
        <a:bodyPr/>
        <a:lstStyle/>
        <a:p>
          <a:endParaRPr lang="en-US"/>
        </a:p>
      </dgm:t>
    </dgm:pt>
    <dgm:pt modelId="{ED9341A7-355C-4C03-ABEF-BDE9FE6D5467}" type="pres">
      <dgm:prSet presAssocID="{B0B3E913-6CE5-4C4D-9FF3-15968BE7EEAE}" presName="hierRoot3" presStyleCnt="0">
        <dgm:presLayoutVars>
          <dgm:hierBranch/>
        </dgm:presLayoutVars>
      </dgm:prSet>
      <dgm:spPr/>
      <dgm:t>
        <a:bodyPr/>
        <a:lstStyle/>
        <a:p>
          <a:endParaRPr lang="en-US"/>
        </a:p>
      </dgm:t>
    </dgm:pt>
    <dgm:pt modelId="{72EDCD59-AED3-4388-B747-C3733DEC96C9}" type="pres">
      <dgm:prSet presAssocID="{B0B3E913-6CE5-4C4D-9FF3-15968BE7EEAE}" presName="rootComposite3" presStyleCnt="0"/>
      <dgm:spPr/>
      <dgm:t>
        <a:bodyPr/>
        <a:lstStyle/>
        <a:p>
          <a:endParaRPr lang="en-US"/>
        </a:p>
      </dgm:t>
    </dgm:pt>
    <dgm:pt modelId="{EF1A9891-835B-4A3C-B2DB-51D74E81D2BD}" type="pres">
      <dgm:prSet presAssocID="{B0B3E913-6CE5-4C4D-9FF3-15968BE7EEAE}" presName="rootText3" presStyleLbl="asst1" presStyleIdx="1" presStyleCnt="4" custScaleX="821170" custScaleY="567354" custLinFactX="-200000" custLinFactY="-196340" custLinFactNeighborX="-279733" custLinFactNeighborY="-200000">
        <dgm:presLayoutVars>
          <dgm:chPref val="3"/>
        </dgm:presLayoutVars>
      </dgm:prSet>
      <dgm:spPr/>
      <dgm:t>
        <a:bodyPr/>
        <a:lstStyle/>
        <a:p>
          <a:endParaRPr lang="en-US"/>
        </a:p>
      </dgm:t>
    </dgm:pt>
    <dgm:pt modelId="{EBEA5CC8-0218-483A-BAC9-DA770F4AFC5C}" type="pres">
      <dgm:prSet presAssocID="{B0B3E913-6CE5-4C4D-9FF3-15968BE7EEAE}" presName="rootConnector3" presStyleLbl="asst1" presStyleIdx="1" presStyleCnt="4"/>
      <dgm:spPr/>
      <dgm:t>
        <a:bodyPr/>
        <a:lstStyle/>
        <a:p>
          <a:endParaRPr lang="en-US"/>
        </a:p>
      </dgm:t>
    </dgm:pt>
    <dgm:pt modelId="{ADA2487E-D403-4D47-ACA5-7DE8DCD5B212}" type="pres">
      <dgm:prSet presAssocID="{B0B3E913-6CE5-4C4D-9FF3-15968BE7EEAE}" presName="hierChild6" presStyleCnt="0"/>
      <dgm:spPr/>
      <dgm:t>
        <a:bodyPr/>
        <a:lstStyle/>
        <a:p>
          <a:endParaRPr lang="en-US"/>
        </a:p>
      </dgm:t>
    </dgm:pt>
    <dgm:pt modelId="{A008E05A-1E2C-4C48-92AD-F1F45D8F3240}" type="pres">
      <dgm:prSet presAssocID="{B0B3E913-6CE5-4C4D-9FF3-15968BE7EEAE}" presName="hierChild7" presStyleCnt="0"/>
      <dgm:spPr/>
      <dgm:t>
        <a:bodyPr/>
        <a:lstStyle/>
        <a:p>
          <a:endParaRPr lang="en-US"/>
        </a:p>
      </dgm:t>
    </dgm:pt>
    <dgm:pt modelId="{0BBD99F6-EA70-4D34-A698-4C80AB53FED6}" type="pres">
      <dgm:prSet presAssocID="{95C9205C-13AD-49AF-A42A-A4B57AA83A67}" presName="Name111" presStyleLbl="parChTrans1D2" presStyleIdx="6" presStyleCnt="8" custSzX="255367" custSzY="4533847"/>
      <dgm:spPr/>
      <dgm:t>
        <a:bodyPr/>
        <a:lstStyle/>
        <a:p>
          <a:endParaRPr lang="en-US"/>
        </a:p>
      </dgm:t>
    </dgm:pt>
    <dgm:pt modelId="{F952D900-A77D-402E-A009-A5B8FCF60168}" type="pres">
      <dgm:prSet presAssocID="{454A814E-7A30-4C61-B051-8030BFDA3C50}" presName="hierRoot3" presStyleCnt="0">
        <dgm:presLayoutVars>
          <dgm:hierBranch val="init"/>
        </dgm:presLayoutVars>
      </dgm:prSet>
      <dgm:spPr/>
      <dgm:t>
        <a:bodyPr/>
        <a:lstStyle/>
        <a:p>
          <a:endParaRPr lang="en-US"/>
        </a:p>
      </dgm:t>
    </dgm:pt>
    <dgm:pt modelId="{D5A64792-09F7-48B1-B219-EFA4F1837444}" type="pres">
      <dgm:prSet presAssocID="{454A814E-7A30-4C61-B051-8030BFDA3C50}" presName="rootComposite3" presStyleCnt="0"/>
      <dgm:spPr/>
      <dgm:t>
        <a:bodyPr/>
        <a:lstStyle/>
        <a:p>
          <a:endParaRPr lang="en-US"/>
        </a:p>
      </dgm:t>
    </dgm:pt>
    <dgm:pt modelId="{98098AF2-1225-4B00-B8CB-C86A5EB657D1}" type="pres">
      <dgm:prSet presAssocID="{454A814E-7A30-4C61-B051-8030BFDA3C50}" presName="rootText3" presStyleLbl="asst1" presStyleIdx="2" presStyleCnt="4" custScaleX="636744" custScaleY="424496" custLinFactX="200000" custLinFactY="-59879" custLinFactNeighborX="231250" custLinFactNeighborY="-100000">
        <dgm:presLayoutVars>
          <dgm:chPref val="3"/>
        </dgm:presLayoutVars>
      </dgm:prSet>
      <dgm:spPr>
        <a:prstGeom prst="hexagon">
          <a:avLst/>
        </a:prstGeom>
      </dgm:spPr>
      <dgm:t>
        <a:bodyPr/>
        <a:lstStyle/>
        <a:p>
          <a:endParaRPr lang="en-US"/>
        </a:p>
      </dgm:t>
    </dgm:pt>
    <dgm:pt modelId="{E1356EF3-6AC5-477D-9B94-A05F5B48B6CB}" type="pres">
      <dgm:prSet presAssocID="{454A814E-7A30-4C61-B051-8030BFDA3C50}" presName="rootConnector3" presStyleLbl="asst1" presStyleIdx="2" presStyleCnt="4"/>
      <dgm:spPr/>
      <dgm:t>
        <a:bodyPr/>
        <a:lstStyle/>
        <a:p>
          <a:endParaRPr lang="en-US"/>
        </a:p>
      </dgm:t>
    </dgm:pt>
    <dgm:pt modelId="{5B65B57A-0ECA-4FF0-9BF4-1D47213C7506}" type="pres">
      <dgm:prSet presAssocID="{454A814E-7A30-4C61-B051-8030BFDA3C50}" presName="hierChild6" presStyleCnt="0"/>
      <dgm:spPr/>
      <dgm:t>
        <a:bodyPr/>
        <a:lstStyle/>
        <a:p>
          <a:endParaRPr lang="en-US"/>
        </a:p>
      </dgm:t>
    </dgm:pt>
    <dgm:pt modelId="{3A4D62E3-72B8-4D5E-9C17-866E8756C569}" type="pres">
      <dgm:prSet presAssocID="{454A814E-7A30-4C61-B051-8030BFDA3C50}" presName="hierChild7" presStyleCnt="0"/>
      <dgm:spPr/>
      <dgm:t>
        <a:bodyPr/>
        <a:lstStyle/>
        <a:p>
          <a:endParaRPr lang="en-US"/>
        </a:p>
      </dgm:t>
    </dgm:pt>
    <dgm:pt modelId="{6B8FBB8B-5944-4C78-8C90-AB9795FD4262}" type="pres">
      <dgm:prSet presAssocID="{FA9B2059-4C55-4139-856F-ECDBB3ADCC38}" presName="Name111" presStyleLbl="parChTrans1D2" presStyleIdx="7" presStyleCnt="8" custSzX="194009" custSzY="4541086"/>
      <dgm:spPr/>
      <dgm:t>
        <a:bodyPr/>
        <a:lstStyle/>
        <a:p>
          <a:endParaRPr lang="en-US"/>
        </a:p>
      </dgm:t>
    </dgm:pt>
    <dgm:pt modelId="{660FAA6F-1E98-467D-AF1C-A237001796C8}" type="pres">
      <dgm:prSet presAssocID="{D359B715-F343-444B-997B-01C4624FB276}" presName="hierRoot3" presStyleCnt="0">
        <dgm:presLayoutVars>
          <dgm:hierBranch val="init"/>
        </dgm:presLayoutVars>
      </dgm:prSet>
      <dgm:spPr/>
      <dgm:t>
        <a:bodyPr/>
        <a:lstStyle/>
        <a:p>
          <a:endParaRPr lang="en-US"/>
        </a:p>
      </dgm:t>
    </dgm:pt>
    <dgm:pt modelId="{3C8DF36B-4E72-4997-AF64-3184C065B327}" type="pres">
      <dgm:prSet presAssocID="{D359B715-F343-444B-997B-01C4624FB276}" presName="rootComposite3" presStyleCnt="0"/>
      <dgm:spPr/>
      <dgm:t>
        <a:bodyPr/>
        <a:lstStyle/>
        <a:p>
          <a:endParaRPr lang="en-US"/>
        </a:p>
      </dgm:t>
    </dgm:pt>
    <dgm:pt modelId="{0C92B7DF-0052-4E75-AA55-9FEFDCD343CB}" type="pres">
      <dgm:prSet presAssocID="{D359B715-F343-444B-997B-01C4624FB276}" presName="rootText3" presStyleLbl="asst1" presStyleIdx="3" presStyleCnt="4" custScaleX="543990" custScaleY="376609" custLinFactX="100000" custLinFactY="276070" custLinFactNeighborX="160992" custLinFactNeighborY="300000">
        <dgm:presLayoutVars>
          <dgm:chPref val="3"/>
        </dgm:presLayoutVars>
      </dgm:prSet>
      <dgm:spPr>
        <a:prstGeom prst="hexagon">
          <a:avLst/>
        </a:prstGeom>
      </dgm:spPr>
      <dgm:t>
        <a:bodyPr/>
        <a:lstStyle/>
        <a:p>
          <a:endParaRPr lang="en-US"/>
        </a:p>
      </dgm:t>
    </dgm:pt>
    <dgm:pt modelId="{01DE5B6E-FFA7-497F-BEB4-85EBD6404D51}" type="pres">
      <dgm:prSet presAssocID="{D359B715-F343-444B-997B-01C4624FB276}" presName="rootConnector3" presStyleLbl="asst1" presStyleIdx="3" presStyleCnt="4"/>
      <dgm:spPr/>
      <dgm:t>
        <a:bodyPr/>
        <a:lstStyle/>
        <a:p>
          <a:endParaRPr lang="en-US"/>
        </a:p>
      </dgm:t>
    </dgm:pt>
    <dgm:pt modelId="{14FC3FEC-5A29-430D-A83D-49DDBA81D6A6}" type="pres">
      <dgm:prSet presAssocID="{D359B715-F343-444B-997B-01C4624FB276}" presName="hierChild6" presStyleCnt="0"/>
      <dgm:spPr/>
      <dgm:t>
        <a:bodyPr/>
        <a:lstStyle/>
        <a:p>
          <a:endParaRPr lang="en-US"/>
        </a:p>
      </dgm:t>
    </dgm:pt>
    <dgm:pt modelId="{03523159-2C78-44A7-A740-75DACAD8D8C3}" type="pres">
      <dgm:prSet presAssocID="{D359B715-F343-444B-997B-01C4624FB276}" presName="hierChild7" presStyleCnt="0"/>
      <dgm:spPr/>
      <dgm:t>
        <a:bodyPr/>
        <a:lstStyle/>
        <a:p>
          <a:endParaRPr lang="en-US"/>
        </a:p>
      </dgm:t>
    </dgm:pt>
  </dgm:ptLst>
  <dgm:cxnLst>
    <dgm:cxn modelId="{3980281A-AAE3-43C9-990C-DBCE63BC1B7A}" type="presOf" srcId="{38B3E669-9915-4C89-A060-B51BAFF7A7FD}" destId="{5BA583B2-F553-4385-8338-2BB6E07BAB33}" srcOrd="0" destOrd="0" presId="urn:microsoft.com/office/officeart/2005/8/layout/orgChart1"/>
    <dgm:cxn modelId="{223B09D9-4681-49B0-A418-12EA450BC095}" srcId="{C07787F8-C30F-45D2-A3F4-AD8B0DAAAB95}" destId="{BCCEC008-6DD4-4986-9E88-253A02E61777}" srcOrd="0" destOrd="0" parTransId="{C3E196F6-7E45-4773-B825-754855599399}" sibTransId="{6C7B12F2-B190-4711-AD79-AF8C629C0943}"/>
    <dgm:cxn modelId="{AD4FE2CD-9238-4CDC-BEF1-B2C9303DF90F}" srcId="{67784F72-F45C-4469-BE61-4D62365ABC8F}" destId="{38B3E669-9915-4C89-A060-B51BAFF7A7FD}" srcOrd="0" destOrd="0" parTransId="{8ABCE28F-26FB-4983-8A8F-BD86FFAE3AA4}" sibTransId="{479A1C61-E9F6-4949-AD1A-167DA30AD074}"/>
    <dgm:cxn modelId="{41E6128D-6CB6-40E6-A94A-F7700B890B64}" type="presOf" srcId="{BCCEC008-6DD4-4986-9E88-253A02E61777}" destId="{B9794799-66C2-4796-8E0D-58CF9CC08FEF}" srcOrd="1" destOrd="0" presId="urn:microsoft.com/office/officeart/2005/8/layout/orgChart1"/>
    <dgm:cxn modelId="{DBBCC057-769C-46B3-990F-74715F56AE4F}" type="presOf" srcId="{8B51F260-F379-4953-B44F-89F730A2EA40}" destId="{16A36A35-481A-456D-A907-876687F203A6}" srcOrd="0" destOrd="0" presId="urn:microsoft.com/office/officeart/2005/8/layout/orgChart1"/>
    <dgm:cxn modelId="{BDEDBDE6-E1D6-4286-9CF1-7E589F7F50B9}" type="presOf" srcId="{8BBA8714-810A-4B8F-A765-C8769B809F94}" destId="{381AAC0C-FE8F-42D2-95A2-2D685CE9770B}" srcOrd="1" destOrd="0" presId="urn:microsoft.com/office/officeart/2005/8/layout/orgChart1"/>
    <dgm:cxn modelId="{25BC3C2C-6D37-46FF-9E0B-35601A2A06C9}" type="presOf" srcId="{DBDE0D92-7084-4F41-8FF5-C2C99A033265}" destId="{D4E3EDCD-0026-4988-9DB2-75C457456D69}" srcOrd="1" destOrd="0" presId="urn:microsoft.com/office/officeart/2005/8/layout/orgChart1"/>
    <dgm:cxn modelId="{8A669925-A0F0-4A7D-BE63-FBE541F8783B}" type="presOf" srcId="{67784F72-F45C-4469-BE61-4D62365ABC8F}" destId="{F031EA67-CEFA-47B6-B0BC-5DBB5F9339BA}" srcOrd="0" destOrd="0" presId="urn:microsoft.com/office/officeart/2005/8/layout/orgChart1"/>
    <dgm:cxn modelId="{F6766A95-11ED-4B94-8DEB-D6CB1E638C6F}" type="presOf" srcId="{5E1390ED-1B23-43D0-9DDE-AD224547CFDA}" destId="{4096125E-482D-47AE-A4D3-D5FCBC34A186}" srcOrd="0" destOrd="0" presId="urn:microsoft.com/office/officeart/2005/8/layout/orgChart1"/>
    <dgm:cxn modelId="{135E4B28-4728-413A-881B-AF43771B686D}" type="presOf" srcId="{8BBA8714-810A-4B8F-A765-C8769B809F94}" destId="{A90B4E29-052D-4F7E-A934-37D56205C1D6}" srcOrd="0" destOrd="0" presId="urn:microsoft.com/office/officeart/2005/8/layout/orgChart1"/>
    <dgm:cxn modelId="{F672F783-7CC5-4496-A678-6F581619575E}" type="presOf" srcId="{B0B3E913-6CE5-4C4D-9FF3-15968BE7EEAE}" destId="{EBEA5CC8-0218-483A-BAC9-DA770F4AFC5C}" srcOrd="1" destOrd="0" presId="urn:microsoft.com/office/officeart/2005/8/layout/orgChart1"/>
    <dgm:cxn modelId="{9C0D2A4B-FFD4-4647-AD92-FFDA23FC55DF}" type="presOf" srcId="{2F924223-6CB9-47AA-8B7F-2473C22F22B6}" destId="{B3C7EB62-00CD-4EB4-ABD5-0FD310C58927}" srcOrd="0" destOrd="0" presId="urn:microsoft.com/office/officeart/2005/8/layout/orgChart1"/>
    <dgm:cxn modelId="{D96C9BBC-6092-4258-A652-A56621A92B93}" srcId="{38B3E669-9915-4C89-A060-B51BAFF7A7FD}" destId="{F61DB4EA-81BD-405D-8B37-1F2F57F49401}" srcOrd="0" destOrd="0" parTransId="{B6833A00-5CE7-4ADE-AD40-4A15526ED6E9}" sibTransId="{E33ADC69-060D-4CF3-BCB1-37DAD5C7B4BF}"/>
    <dgm:cxn modelId="{80AB155A-A761-4AC9-A4E0-0B7091F3D01C}" type="presOf" srcId="{95C9205C-13AD-49AF-A42A-A4B57AA83A67}" destId="{0BBD99F6-EA70-4D34-A698-4C80AB53FED6}" srcOrd="0" destOrd="0" presId="urn:microsoft.com/office/officeart/2005/8/layout/orgChart1"/>
    <dgm:cxn modelId="{C0E49966-A808-463E-9EB6-8536791C9533}" type="presOf" srcId="{D359B715-F343-444B-997B-01C4624FB276}" destId="{0C92B7DF-0052-4E75-AA55-9FEFDCD343CB}" srcOrd="0" destOrd="0" presId="urn:microsoft.com/office/officeart/2005/8/layout/orgChart1"/>
    <dgm:cxn modelId="{EF3728FF-F359-427A-87CF-6A5F2C07D6DD}" type="presOf" srcId="{E6D4D108-9F3E-4CB7-85F9-7C2077D3C056}" destId="{0D8C02C8-4EBE-4ED5-9705-BF44CB15CCB0}" srcOrd="0" destOrd="0" presId="urn:microsoft.com/office/officeart/2005/8/layout/orgChart1"/>
    <dgm:cxn modelId="{27062CE5-81A3-4EBC-AC85-F7582B7F0785}" srcId="{C07787F8-C30F-45D2-A3F4-AD8B0DAAAB95}" destId="{5E1390ED-1B23-43D0-9DDE-AD224547CFDA}" srcOrd="2" destOrd="0" parTransId="{EC4698DB-0F3D-4199-9056-B878C8491D3B}" sibTransId="{9576782F-0800-4CA1-9769-B0474C1C5A9B}"/>
    <dgm:cxn modelId="{E4F858BA-E0F9-49DF-B591-A0695CB411D9}" type="presOf" srcId="{454A814E-7A30-4C61-B051-8030BFDA3C50}" destId="{98098AF2-1225-4B00-B8CB-C86A5EB657D1}" srcOrd="0" destOrd="0" presId="urn:microsoft.com/office/officeart/2005/8/layout/orgChart1"/>
    <dgm:cxn modelId="{463C10C9-64BB-461D-AFA0-CC4D2AC3C11D}" type="presOf" srcId="{F61DB4EA-81BD-405D-8B37-1F2F57F49401}" destId="{D1313554-111C-4D67-8554-2DED55A7A01F}" srcOrd="0" destOrd="0" presId="urn:microsoft.com/office/officeart/2005/8/layout/orgChart1"/>
    <dgm:cxn modelId="{59F4F1C0-95F3-48DE-94E3-1D44872BB9FA}" type="presOf" srcId="{F61DB4EA-81BD-405D-8B37-1F2F57F49401}" destId="{12ABC8B6-216F-461C-AF45-6A928329E992}" srcOrd="1" destOrd="0" presId="urn:microsoft.com/office/officeart/2005/8/layout/orgChart1"/>
    <dgm:cxn modelId="{E9E0379C-8670-4A30-B5F5-2E21FFF149AB}" srcId="{63C55EDA-B409-4D6B-A925-952890EAB5EB}" destId="{2F924223-6CB9-47AA-8B7F-2473C22F22B6}" srcOrd="0" destOrd="0" parTransId="{5C4C32E0-C58E-4A91-BE13-38E95C3F6D94}" sibTransId="{0B732D78-BB82-4DFA-8AD0-056C2879C4A8}"/>
    <dgm:cxn modelId="{3B6B4A0C-9812-49C6-9ACF-EB2258F7BE73}" type="presOf" srcId="{BCCEC008-6DD4-4986-9E88-253A02E61777}" destId="{9519A5EC-015E-42B4-B5CC-1692BD675961}" srcOrd="0" destOrd="0" presId="urn:microsoft.com/office/officeart/2005/8/layout/orgChart1"/>
    <dgm:cxn modelId="{DFFAA42E-054C-4F72-A073-1588ED27EB47}" type="presOf" srcId="{63C55EDA-B409-4D6B-A925-952890EAB5EB}" destId="{F27F63C2-F188-4FAC-A1AD-4D74ECFEB96D}" srcOrd="0" destOrd="0" presId="urn:microsoft.com/office/officeart/2005/8/layout/orgChart1"/>
    <dgm:cxn modelId="{ECC8FDE5-1DBB-42D0-94B9-6D5DD1B35C04}" type="presOf" srcId="{38B3E669-9915-4C89-A060-B51BAFF7A7FD}" destId="{E4690C97-8529-40FF-AC33-7532695C2EC7}" srcOrd="1" destOrd="0" presId="urn:microsoft.com/office/officeart/2005/8/layout/orgChart1"/>
    <dgm:cxn modelId="{280120A2-6DC0-435B-A765-CEFCFCA1BCA5}" type="presOf" srcId="{65FF11F0-FB12-4C66-9D2E-AA8546DFE797}" destId="{7C4169AD-97CE-47C0-AC8A-523B35DF04FE}" srcOrd="0" destOrd="0" presId="urn:microsoft.com/office/officeart/2005/8/layout/orgChart1"/>
    <dgm:cxn modelId="{7874C498-4F1E-4FE0-B2EE-CAA0302CC1E6}" srcId="{38B3E669-9915-4C89-A060-B51BAFF7A7FD}" destId="{C07787F8-C30F-45D2-A3F4-AD8B0DAAAB95}" srcOrd="1" destOrd="0" parTransId="{40F06EF5-3172-4149-9C84-56FA21570EA0}" sibTransId="{78962D20-F632-453A-951B-3B62EB9C73FD}"/>
    <dgm:cxn modelId="{CAB3FE17-8C10-4A62-BA59-617DE67FBBA5}" type="presOf" srcId="{C07787F8-C30F-45D2-A3F4-AD8B0DAAAB95}" destId="{541F80FE-FCAA-41E9-B806-4125ECB17780}" srcOrd="0" destOrd="0" presId="urn:microsoft.com/office/officeart/2005/8/layout/orgChart1"/>
    <dgm:cxn modelId="{D327E4C7-4F51-41CB-BD7B-7E7B4824A519}" type="presOf" srcId="{3D62862F-AE46-4BD7-84A2-BC3F1B6F1DE3}" destId="{5DEC49C3-60CD-4B41-BDC9-DEECC80277F3}" srcOrd="1" destOrd="0" presId="urn:microsoft.com/office/officeart/2005/8/layout/orgChart1"/>
    <dgm:cxn modelId="{EA211D96-3BE3-4714-8C67-ABFB6EA2FEE4}" type="presOf" srcId="{2F924223-6CB9-47AA-8B7F-2473C22F22B6}" destId="{78244BE6-8315-493E-948B-48761741C63C}" srcOrd="1" destOrd="0" presId="urn:microsoft.com/office/officeart/2005/8/layout/orgChart1"/>
    <dgm:cxn modelId="{FFE5316E-FD12-4255-B58F-13EF39F00337}" srcId="{38B3E669-9915-4C89-A060-B51BAFF7A7FD}" destId="{454A814E-7A30-4C61-B051-8030BFDA3C50}" srcOrd="3" destOrd="0" parTransId="{95C9205C-13AD-49AF-A42A-A4B57AA83A67}" sibTransId="{39F80F12-17C8-4D8E-84E8-3C3B6AF79F2C}"/>
    <dgm:cxn modelId="{4BB4598B-C2B6-45AF-88AD-7362549F8B7F}" srcId="{38B3E669-9915-4C89-A060-B51BAFF7A7FD}" destId="{3D62862F-AE46-4BD7-84A2-BC3F1B6F1DE3}" srcOrd="6" destOrd="0" parTransId="{BFF7E75F-46A2-4184-AD4E-D2AF1DE75D88}" sibTransId="{A9234F70-4F9A-4B38-82D9-8F5FB28A53F4}"/>
    <dgm:cxn modelId="{410CE537-28D0-4188-82CD-1C0864A31478}" srcId="{38B3E669-9915-4C89-A060-B51BAFF7A7FD}" destId="{B0B3E913-6CE5-4C4D-9FF3-15968BE7EEAE}" srcOrd="2" destOrd="0" parTransId="{8B51F260-F379-4953-B44F-89F730A2EA40}" sibTransId="{98AC1B17-9DB0-4F16-8803-2C320C67109B}"/>
    <dgm:cxn modelId="{3D9D3D16-0CD2-4C6D-B0F2-714EF3620A40}" srcId="{C07787F8-C30F-45D2-A3F4-AD8B0DAAAB95}" destId="{63C55EDA-B409-4D6B-A925-952890EAB5EB}" srcOrd="1" destOrd="0" parTransId="{65FF11F0-FB12-4C66-9D2E-AA8546DFE797}" sibTransId="{7855B511-FD21-451C-A320-CD640A9C3374}"/>
    <dgm:cxn modelId="{DE326AEC-B7CE-4BEF-9E43-3BD36C3F7CF6}" type="presOf" srcId="{3D62862F-AE46-4BD7-84A2-BC3F1B6F1DE3}" destId="{6415BA97-BD7A-42C0-AD34-DEB8082C54E0}" srcOrd="0" destOrd="0" presId="urn:microsoft.com/office/officeart/2005/8/layout/orgChart1"/>
    <dgm:cxn modelId="{EF2DE049-99C2-441E-898A-B2399F08FE44}" type="presOf" srcId="{A4CCAF66-639F-4872-9059-24C3D9E9043F}" destId="{1EC940CC-C040-409F-BA1A-6DFDE9DDF86C}" srcOrd="0" destOrd="0" presId="urn:microsoft.com/office/officeart/2005/8/layout/orgChart1"/>
    <dgm:cxn modelId="{4B04DF2B-5348-4FC1-8632-EBB4BA032DF9}" type="presOf" srcId="{5C4C32E0-C58E-4A91-BE13-38E95C3F6D94}" destId="{BF669C9C-40A5-4799-BD0A-A5D12328C19C}" srcOrd="0" destOrd="0" presId="urn:microsoft.com/office/officeart/2005/8/layout/orgChart1"/>
    <dgm:cxn modelId="{0CFD7D3C-1064-4118-B2A0-FB05E0F18C1E}" srcId="{38B3E669-9915-4C89-A060-B51BAFF7A7FD}" destId="{ED639377-3EAB-4320-8C9A-42998BBC1DDD}" srcOrd="7" destOrd="0" parTransId="{A4CCAF66-639F-4872-9059-24C3D9E9043F}" sibTransId="{B934370A-657C-4709-B0B9-AB08DD58AF31}"/>
    <dgm:cxn modelId="{7110D5EB-9B3A-4018-8BFF-803FAFB63344}" type="presOf" srcId="{D359B715-F343-444B-997B-01C4624FB276}" destId="{01DE5B6E-FFA7-497F-BEB4-85EBD6404D51}" srcOrd="1" destOrd="0" presId="urn:microsoft.com/office/officeart/2005/8/layout/orgChart1"/>
    <dgm:cxn modelId="{C9D5DC33-F600-420B-ADFA-A69C2EF9EFE5}" type="presOf" srcId="{ED639377-3EAB-4320-8C9A-42998BBC1DDD}" destId="{F9F4E395-2B52-4833-8A57-17FE4E640AFA}" srcOrd="0" destOrd="0" presId="urn:microsoft.com/office/officeart/2005/8/layout/orgChart1"/>
    <dgm:cxn modelId="{011B7891-8A52-4814-BE28-40F49C2FC814}" type="presOf" srcId="{FA9B2059-4C55-4139-856F-ECDBB3ADCC38}" destId="{6B8FBB8B-5944-4C78-8C90-AB9795FD4262}" srcOrd="0" destOrd="0" presId="urn:microsoft.com/office/officeart/2005/8/layout/orgChart1"/>
    <dgm:cxn modelId="{F937923D-1152-4EF7-9119-77FEA5B48FE8}" type="presOf" srcId="{63C55EDA-B409-4D6B-A925-952890EAB5EB}" destId="{A7EE95CB-642A-4FE6-803E-1ADF05FB0EFD}" srcOrd="1" destOrd="0" presId="urn:microsoft.com/office/officeart/2005/8/layout/orgChart1"/>
    <dgm:cxn modelId="{4026BFD0-04FE-4F78-BC1D-51E5FDA53C10}" type="presOf" srcId="{C07787F8-C30F-45D2-A3F4-AD8B0DAAAB95}" destId="{BDE16E5A-1635-4124-9D9B-DF5C060DA853}" srcOrd="1" destOrd="0" presId="urn:microsoft.com/office/officeart/2005/8/layout/orgChart1"/>
    <dgm:cxn modelId="{840FA375-0A11-43DC-B664-1FE2C384336E}" type="presOf" srcId="{69D0064D-F678-45AC-B0DA-16FF238B759E}" destId="{857DE0D6-9AEE-44D6-ABCB-F3597D4C4ADA}" srcOrd="0" destOrd="0" presId="urn:microsoft.com/office/officeart/2005/8/layout/orgChart1"/>
    <dgm:cxn modelId="{C624D5DC-472F-4F39-A4E9-831719B3D766}" type="presOf" srcId="{5E1390ED-1B23-43D0-9DDE-AD224547CFDA}" destId="{3F3F63E4-3EE8-40AE-A398-A5110701FB82}" srcOrd="1" destOrd="0" presId="urn:microsoft.com/office/officeart/2005/8/layout/orgChart1"/>
    <dgm:cxn modelId="{819026D2-4D41-496C-9B2D-30EB497BDE9F}" srcId="{38B3E669-9915-4C89-A060-B51BAFF7A7FD}" destId="{DBDE0D92-7084-4F41-8FF5-C2C99A033265}" srcOrd="5" destOrd="0" parTransId="{E6D4D108-9F3E-4CB7-85F9-7C2077D3C056}" sibTransId="{9A706C8F-CF49-4FCC-BE9E-F7DF435AE6E3}"/>
    <dgm:cxn modelId="{D1E86D9E-C868-4A40-9CDC-995F7241F271}" srcId="{63C55EDA-B409-4D6B-A925-952890EAB5EB}" destId="{8BBA8714-810A-4B8F-A765-C8769B809F94}" srcOrd="1" destOrd="0" parTransId="{69D0064D-F678-45AC-B0DA-16FF238B759E}" sibTransId="{7957BD51-E00F-405D-A5A5-EA9DBE3FFA86}"/>
    <dgm:cxn modelId="{101F19E4-2DED-451D-B749-B868AFB3283D}" type="presOf" srcId="{B6833A00-5CE7-4ADE-AD40-4A15526ED6E9}" destId="{AD2ECE2C-B3F4-4A70-9105-DF15B0B3CC5C}" srcOrd="0" destOrd="0" presId="urn:microsoft.com/office/officeart/2005/8/layout/orgChart1"/>
    <dgm:cxn modelId="{9DB58F46-66B6-4F4C-B5DA-CA2C425F613D}" type="presOf" srcId="{C3E196F6-7E45-4773-B825-754855599399}" destId="{C10A2423-82D0-4F53-9C25-6966DB0691AB}" srcOrd="0" destOrd="0" presId="urn:microsoft.com/office/officeart/2005/8/layout/orgChart1"/>
    <dgm:cxn modelId="{2FA0EB89-521F-4F96-A8C7-F11ACFAD4576}" type="presOf" srcId="{EC4698DB-0F3D-4199-9056-B878C8491D3B}" destId="{90E09026-4E1A-4106-A983-DAF5BCD9C09D}" srcOrd="0" destOrd="0" presId="urn:microsoft.com/office/officeart/2005/8/layout/orgChart1"/>
    <dgm:cxn modelId="{3A24BCF8-A333-489F-A969-B7C26DCA07D5}" srcId="{38B3E669-9915-4C89-A060-B51BAFF7A7FD}" destId="{D359B715-F343-444B-997B-01C4624FB276}" srcOrd="4" destOrd="0" parTransId="{FA9B2059-4C55-4139-856F-ECDBB3ADCC38}" sibTransId="{F23BAAF4-6FD1-44C7-9A90-EB42DB6A5516}"/>
    <dgm:cxn modelId="{2C4050D5-26CC-4C8D-B068-4CCD28067BF6}" type="presOf" srcId="{ED639377-3EAB-4320-8C9A-42998BBC1DDD}" destId="{92913248-B018-472D-9F24-122ACEB50B80}" srcOrd="1" destOrd="0" presId="urn:microsoft.com/office/officeart/2005/8/layout/orgChart1"/>
    <dgm:cxn modelId="{AE0B249B-922A-400C-A44F-13D32E568A40}" type="presOf" srcId="{B0B3E913-6CE5-4C4D-9FF3-15968BE7EEAE}" destId="{EF1A9891-835B-4A3C-B2DB-51D74E81D2BD}" srcOrd="0" destOrd="0" presId="urn:microsoft.com/office/officeart/2005/8/layout/orgChart1"/>
    <dgm:cxn modelId="{065BD4BE-36E0-4C74-8FA9-A09D668C97EC}" type="presOf" srcId="{DBDE0D92-7084-4F41-8FF5-C2C99A033265}" destId="{6FC6F38D-E5D1-49D6-9DF6-A0AA812B29CA}" srcOrd="0" destOrd="0" presId="urn:microsoft.com/office/officeart/2005/8/layout/orgChart1"/>
    <dgm:cxn modelId="{24244971-1D66-4B6F-8709-AC60B1D40410}" type="presOf" srcId="{40F06EF5-3172-4149-9C84-56FA21570EA0}" destId="{31C76E37-3E60-4DD3-A369-9EAEA39A35F5}" srcOrd="0" destOrd="0" presId="urn:microsoft.com/office/officeart/2005/8/layout/orgChart1"/>
    <dgm:cxn modelId="{2652AA14-78D5-4B03-A6A6-A33248B68594}" type="presOf" srcId="{454A814E-7A30-4C61-B051-8030BFDA3C50}" destId="{E1356EF3-6AC5-477D-9B94-A05F5B48B6CB}" srcOrd="1" destOrd="0" presId="urn:microsoft.com/office/officeart/2005/8/layout/orgChart1"/>
    <dgm:cxn modelId="{1D1950D8-CD8A-492E-BAAB-7052FF1E861E}" type="presOf" srcId="{BFF7E75F-46A2-4184-AD4E-D2AF1DE75D88}" destId="{5C9FAC3C-1332-44DB-98DB-78E22433DD95}" srcOrd="0" destOrd="0" presId="urn:microsoft.com/office/officeart/2005/8/layout/orgChart1"/>
    <dgm:cxn modelId="{1576CB2D-4E99-40C7-97C8-0D8F2EEEFC28}" type="presParOf" srcId="{F031EA67-CEFA-47B6-B0BC-5DBB5F9339BA}" destId="{5E810761-400F-4D54-8D5A-A31C99079EF6}" srcOrd="0" destOrd="0" presId="urn:microsoft.com/office/officeart/2005/8/layout/orgChart1"/>
    <dgm:cxn modelId="{5C8BD33D-0F6A-4453-A73D-C6E3FBA24218}" type="presParOf" srcId="{5E810761-400F-4D54-8D5A-A31C99079EF6}" destId="{8FA48B36-09D7-4AF6-A6DB-A46068BC4B9B}" srcOrd="0" destOrd="0" presId="urn:microsoft.com/office/officeart/2005/8/layout/orgChart1"/>
    <dgm:cxn modelId="{9C1CC806-F064-4D57-B00B-C5E97188F5B8}" type="presParOf" srcId="{8FA48B36-09D7-4AF6-A6DB-A46068BC4B9B}" destId="{5BA583B2-F553-4385-8338-2BB6E07BAB33}" srcOrd="0" destOrd="0" presId="urn:microsoft.com/office/officeart/2005/8/layout/orgChart1"/>
    <dgm:cxn modelId="{E17DFFC1-66E8-412B-AF1F-E4ADE3EDF070}" type="presParOf" srcId="{8FA48B36-09D7-4AF6-A6DB-A46068BC4B9B}" destId="{E4690C97-8529-40FF-AC33-7532695C2EC7}" srcOrd="1" destOrd="0" presId="urn:microsoft.com/office/officeart/2005/8/layout/orgChart1"/>
    <dgm:cxn modelId="{CF4DD3FC-A607-48F9-AA3F-F641C95057F7}" type="presParOf" srcId="{5E810761-400F-4D54-8D5A-A31C99079EF6}" destId="{96EF2743-03F7-4098-9853-5BD52BF791D2}" srcOrd="1" destOrd="0" presId="urn:microsoft.com/office/officeart/2005/8/layout/orgChart1"/>
    <dgm:cxn modelId="{FF9636D7-5AC1-425B-95C5-19DC3B8357E7}" type="presParOf" srcId="{96EF2743-03F7-4098-9853-5BD52BF791D2}" destId="{31C76E37-3E60-4DD3-A369-9EAEA39A35F5}" srcOrd="0" destOrd="0" presId="urn:microsoft.com/office/officeart/2005/8/layout/orgChart1"/>
    <dgm:cxn modelId="{AF133ECE-6732-43A1-A767-0BEA32FC7C12}" type="presParOf" srcId="{96EF2743-03F7-4098-9853-5BD52BF791D2}" destId="{BA5D9AFC-F69C-4E8C-88AC-AFE143B63E1A}" srcOrd="1" destOrd="0" presId="urn:microsoft.com/office/officeart/2005/8/layout/orgChart1"/>
    <dgm:cxn modelId="{D8262A06-B052-4041-98E9-A60E2E568137}" type="presParOf" srcId="{BA5D9AFC-F69C-4E8C-88AC-AFE143B63E1A}" destId="{F0048E0E-24AD-4A09-B388-0C8A9552B601}" srcOrd="0" destOrd="0" presId="urn:microsoft.com/office/officeart/2005/8/layout/orgChart1"/>
    <dgm:cxn modelId="{3D16FFC8-6BBB-4C98-800C-ABBA07A410C1}" type="presParOf" srcId="{F0048E0E-24AD-4A09-B388-0C8A9552B601}" destId="{541F80FE-FCAA-41E9-B806-4125ECB17780}" srcOrd="0" destOrd="0" presId="urn:microsoft.com/office/officeart/2005/8/layout/orgChart1"/>
    <dgm:cxn modelId="{F7F6EC61-47EF-4C21-AFDC-AA3022C02A66}" type="presParOf" srcId="{F0048E0E-24AD-4A09-B388-0C8A9552B601}" destId="{BDE16E5A-1635-4124-9D9B-DF5C060DA853}" srcOrd="1" destOrd="0" presId="urn:microsoft.com/office/officeart/2005/8/layout/orgChart1"/>
    <dgm:cxn modelId="{A71CB8CD-1B75-45E9-95C7-46BCB46ADE86}" type="presParOf" srcId="{BA5D9AFC-F69C-4E8C-88AC-AFE143B63E1A}" destId="{86D352B5-624A-4E21-9538-1208C61BE89D}" srcOrd="1" destOrd="0" presId="urn:microsoft.com/office/officeart/2005/8/layout/orgChart1"/>
    <dgm:cxn modelId="{631143C6-C6D3-4A3B-ACA3-E0D00EBD8931}" type="presParOf" srcId="{86D352B5-624A-4E21-9538-1208C61BE89D}" destId="{C10A2423-82D0-4F53-9C25-6966DB0691AB}" srcOrd="0" destOrd="0" presId="urn:microsoft.com/office/officeart/2005/8/layout/orgChart1"/>
    <dgm:cxn modelId="{73A04576-ECD7-4F88-85A5-4CCB9D2EFE38}" type="presParOf" srcId="{86D352B5-624A-4E21-9538-1208C61BE89D}" destId="{67F62533-0CCD-4937-A094-705440BE0380}" srcOrd="1" destOrd="0" presId="urn:microsoft.com/office/officeart/2005/8/layout/orgChart1"/>
    <dgm:cxn modelId="{76EC9B1E-1B0D-477B-9962-6B78D5A055BA}" type="presParOf" srcId="{67F62533-0CCD-4937-A094-705440BE0380}" destId="{36673820-3898-4698-B46D-F8E59A2A2447}" srcOrd="0" destOrd="0" presId="urn:microsoft.com/office/officeart/2005/8/layout/orgChart1"/>
    <dgm:cxn modelId="{8E149EAD-DD18-4F4D-9B85-F6CF793BC42F}" type="presParOf" srcId="{36673820-3898-4698-B46D-F8E59A2A2447}" destId="{9519A5EC-015E-42B4-B5CC-1692BD675961}" srcOrd="0" destOrd="0" presId="urn:microsoft.com/office/officeart/2005/8/layout/orgChart1"/>
    <dgm:cxn modelId="{A3014416-D12A-4B6C-AD0B-88D4E14801E1}" type="presParOf" srcId="{36673820-3898-4698-B46D-F8E59A2A2447}" destId="{B9794799-66C2-4796-8E0D-58CF9CC08FEF}" srcOrd="1" destOrd="0" presId="urn:microsoft.com/office/officeart/2005/8/layout/orgChart1"/>
    <dgm:cxn modelId="{2BFF0421-B26D-44E8-B704-E2C1ACFC08B7}" type="presParOf" srcId="{67F62533-0CCD-4937-A094-705440BE0380}" destId="{7877A93E-6EC1-474E-8562-7FD2A80AD7E8}" srcOrd="1" destOrd="0" presId="urn:microsoft.com/office/officeart/2005/8/layout/orgChart1"/>
    <dgm:cxn modelId="{91146A90-1111-4CB8-BB2A-2DD785ABDA12}" type="presParOf" srcId="{67F62533-0CCD-4937-A094-705440BE0380}" destId="{4EF222E6-E1E3-4705-B12E-21BC5FD90D6F}" srcOrd="2" destOrd="0" presId="urn:microsoft.com/office/officeart/2005/8/layout/orgChart1"/>
    <dgm:cxn modelId="{05D1B976-AF4A-4690-AB94-2185C5C32AC6}" type="presParOf" srcId="{86D352B5-624A-4E21-9538-1208C61BE89D}" destId="{7C4169AD-97CE-47C0-AC8A-523B35DF04FE}" srcOrd="2" destOrd="0" presId="urn:microsoft.com/office/officeart/2005/8/layout/orgChart1"/>
    <dgm:cxn modelId="{F4DEDB34-62BC-4E8A-9D29-3D26C70A4B1D}" type="presParOf" srcId="{86D352B5-624A-4E21-9538-1208C61BE89D}" destId="{664AB7FB-8F6E-4D5D-AABB-0B2F683BDC96}" srcOrd="3" destOrd="0" presId="urn:microsoft.com/office/officeart/2005/8/layout/orgChart1"/>
    <dgm:cxn modelId="{CA04515C-423C-4E62-8832-99F78560E9A8}" type="presParOf" srcId="{664AB7FB-8F6E-4D5D-AABB-0B2F683BDC96}" destId="{968E893E-9C81-41EF-9D77-E9F01F4E80A7}" srcOrd="0" destOrd="0" presId="urn:microsoft.com/office/officeart/2005/8/layout/orgChart1"/>
    <dgm:cxn modelId="{697D588E-238B-40BF-95D0-F6D637228508}" type="presParOf" srcId="{968E893E-9C81-41EF-9D77-E9F01F4E80A7}" destId="{F27F63C2-F188-4FAC-A1AD-4D74ECFEB96D}" srcOrd="0" destOrd="0" presId="urn:microsoft.com/office/officeart/2005/8/layout/orgChart1"/>
    <dgm:cxn modelId="{6DA6FD72-A422-4DFD-9F50-0BE02FB0BF32}" type="presParOf" srcId="{968E893E-9C81-41EF-9D77-E9F01F4E80A7}" destId="{A7EE95CB-642A-4FE6-803E-1ADF05FB0EFD}" srcOrd="1" destOrd="0" presId="urn:microsoft.com/office/officeart/2005/8/layout/orgChart1"/>
    <dgm:cxn modelId="{C1FF53F4-2BE8-4146-BB61-0D62F5E62484}" type="presParOf" srcId="{664AB7FB-8F6E-4D5D-AABB-0B2F683BDC96}" destId="{D2EA025D-B429-49B8-A212-2AB31CE02797}" srcOrd="1" destOrd="0" presId="urn:microsoft.com/office/officeart/2005/8/layout/orgChart1"/>
    <dgm:cxn modelId="{4F08C734-C698-4B21-AF12-722C222BA763}" type="presParOf" srcId="{D2EA025D-B429-49B8-A212-2AB31CE02797}" destId="{BF669C9C-40A5-4799-BD0A-A5D12328C19C}" srcOrd="0" destOrd="0" presId="urn:microsoft.com/office/officeart/2005/8/layout/orgChart1"/>
    <dgm:cxn modelId="{5FD7779C-53FC-4427-95DD-95FABFDA082C}" type="presParOf" srcId="{D2EA025D-B429-49B8-A212-2AB31CE02797}" destId="{36501DFA-0248-42DF-91EC-FEFF8A462823}" srcOrd="1" destOrd="0" presId="urn:microsoft.com/office/officeart/2005/8/layout/orgChart1"/>
    <dgm:cxn modelId="{77DD611F-92C1-4FD3-9AF6-4EF80F3672F1}" type="presParOf" srcId="{36501DFA-0248-42DF-91EC-FEFF8A462823}" destId="{D0DA07D1-A1CE-4124-9DC8-DA676CF4CF00}" srcOrd="0" destOrd="0" presId="urn:microsoft.com/office/officeart/2005/8/layout/orgChart1"/>
    <dgm:cxn modelId="{5B62F1E6-B192-43BB-AA4F-E3D74CDE2454}" type="presParOf" srcId="{D0DA07D1-A1CE-4124-9DC8-DA676CF4CF00}" destId="{B3C7EB62-00CD-4EB4-ABD5-0FD310C58927}" srcOrd="0" destOrd="0" presId="urn:microsoft.com/office/officeart/2005/8/layout/orgChart1"/>
    <dgm:cxn modelId="{14E0D1B9-C9FE-4543-8A68-AE0190D2A84C}" type="presParOf" srcId="{D0DA07D1-A1CE-4124-9DC8-DA676CF4CF00}" destId="{78244BE6-8315-493E-948B-48761741C63C}" srcOrd="1" destOrd="0" presId="urn:microsoft.com/office/officeart/2005/8/layout/orgChart1"/>
    <dgm:cxn modelId="{28B7CDE4-9D16-418A-A31E-C9AAEFF4A03F}" type="presParOf" srcId="{36501DFA-0248-42DF-91EC-FEFF8A462823}" destId="{7370B0CA-9A18-42DD-86A9-4B3E72FDBE24}" srcOrd="1" destOrd="0" presId="urn:microsoft.com/office/officeart/2005/8/layout/orgChart1"/>
    <dgm:cxn modelId="{A50B252A-578F-4516-9192-8E96F58E47A2}" type="presParOf" srcId="{36501DFA-0248-42DF-91EC-FEFF8A462823}" destId="{FA32700E-01EE-466C-8CF3-3481EEAB3540}" srcOrd="2" destOrd="0" presId="urn:microsoft.com/office/officeart/2005/8/layout/orgChart1"/>
    <dgm:cxn modelId="{B3FAB1D2-4027-4D88-B3CB-6ABFB3915699}" type="presParOf" srcId="{D2EA025D-B429-49B8-A212-2AB31CE02797}" destId="{857DE0D6-9AEE-44D6-ABCB-F3597D4C4ADA}" srcOrd="2" destOrd="0" presId="urn:microsoft.com/office/officeart/2005/8/layout/orgChart1"/>
    <dgm:cxn modelId="{82981005-322A-46B8-94F2-F4EF2662B36E}" type="presParOf" srcId="{D2EA025D-B429-49B8-A212-2AB31CE02797}" destId="{36415EED-CB6B-4777-B2DC-BFC5EF2870E3}" srcOrd="3" destOrd="0" presId="urn:microsoft.com/office/officeart/2005/8/layout/orgChart1"/>
    <dgm:cxn modelId="{23E3CEAB-064A-4EC0-B706-A8A9D3540CD6}" type="presParOf" srcId="{36415EED-CB6B-4777-B2DC-BFC5EF2870E3}" destId="{C8B03085-34B8-4097-A9AD-2B43569963D2}" srcOrd="0" destOrd="0" presId="urn:microsoft.com/office/officeart/2005/8/layout/orgChart1"/>
    <dgm:cxn modelId="{8E186235-BCED-4BB0-859D-91B4F64A6D38}" type="presParOf" srcId="{C8B03085-34B8-4097-A9AD-2B43569963D2}" destId="{A90B4E29-052D-4F7E-A934-37D56205C1D6}" srcOrd="0" destOrd="0" presId="urn:microsoft.com/office/officeart/2005/8/layout/orgChart1"/>
    <dgm:cxn modelId="{CC6044C0-0FBA-4C0E-9784-FF92096889DD}" type="presParOf" srcId="{C8B03085-34B8-4097-A9AD-2B43569963D2}" destId="{381AAC0C-FE8F-42D2-95A2-2D685CE9770B}" srcOrd="1" destOrd="0" presId="urn:microsoft.com/office/officeart/2005/8/layout/orgChart1"/>
    <dgm:cxn modelId="{08A4D832-B4BF-4274-8CA3-55690E070C71}" type="presParOf" srcId="{36415EED-CB6B-4777-B2DC-BFC5EF2870E3}" destId="{038FB6A4-3009-47DA-B0A1-4519735B80EB}" srcOrd="1" destOrd="0" presId="urn:microsoft.com/office/officeart/2005/8/layout/orgChart1"/>
    <dgm:cxn modelId="{EDB048C9-0360-4493-A54B-22BCF1E8220A}" type="presParOf" srcId="{36415EED-CB6B-4777-B2DC-BFC5EF2870E3}" destId="{7136FC58-4146-4CA8-B699-656DAA62F4C4}" srcOrd="2" destOrd="0" presId="urn:microsoft.com/office/officeart/2005/8/layout/orgChart1"/>
    <dgm:cxn modelId="{E7ABDA29-EF42-4493-9FB0-BBEEC31C5557}" type="presParOf" srcId="{664AB7FB-8F6E-4D5D-AABB-0B2F683BDC96}" destId="{1B7EFE61-F42B-40F1-BDAD-BDA4BE0D0F23}" srcOrd="2" destOrd="0" presId="urn:microsoft.com/office/officeart/2005/8/layout/orgChart1"/>
    <dgm:cxn modelId="{790D568C-631F-4072-966B-07965AA0C761}" type="presParOf" srcId="{86D352B5-624A-4E21-9538-1208C61BE89D}" destId="{90E09026-4E1A-4106-A983-DAF5BCD9C09D}" srcOrd="4" destOrd="0" presId="urn:microsoft.com/office/officeart/2005/8/layout/orgChart1"/>
    <dgm:cxn modelId="{D9D1B3FB-ED4D-40C0-9DCF-9883F95DE137}" type="presParOf" srcId="{86D352B5-624A-4E21-9538-1208C61BE89D}" destId="{A718F14C-A197-4CEA-B4A9-72A27F808AA6}" srcOrd="5" destOrd="0" presId="urn:microsoft.com/office/officeart/2005/8/layout/orgChart1"/>
    <dgm:cxn modelId="{734EAD26-348A-4162-83AA-365BD17BA1C0}" type="presParOf" srcId="{A718F14C-A197-4CEA-B4A9-72A27F808AA6}" destId="{7BF084CD-519A-4DB0-AC8E-1E87B183E558}" srcOrd="0" destOrd="0" presId="urn:microsoft.com/office/officeart/2005/8/layout/orgChart1"/>
    <dgm:cxn modelId="{5B1A0494-B3B6-46EC-B2CD-BAA1EC22D7DB}" type="presParOf" srcId="{7BF084CD-519A-4DB0-AC8E-1E87B183E558}" destId="{4096125E-482D-47AE-A4D3-D5FCBC34A186}" srcOrd="0" destOrd="0" presId="urn:microsoft.com/office/officeart/2005/8/layout/orgChart1"/>
    <dgm:cxn modelId="{F3937F55-2BC0-494F-9CF9-6F1B4403A5C0}" type="presParOf" srcId="{7BF084CD-519A-4DB0-AC8E-1E87B183E558}" destId="{3F3F63E4-3EE8-40AE-A398-A5110701FB82}" srcOrd="1" destOrd="0" presId="urn:microsoft.com/office/officeart/2005/8/layout/orgChart1"/>
    <dgm:cxn modelId="{804F10C6-DCBF-4F1A-A9A5-775A720B23D2}" type="presParOf" srcId="{A718F14C-A197-4CEA-B4A9-72A27F808AA6}" destId="{66FB2F66-88F4-4184-9E2D-A033028835AE}" srcOrd="1" destOrd="0" presId="urn:microsoft.com/office/officeart/2005/8/layout/orgChart1"/>
    <dgm:cxn modelId="{710999D1-42A3-47CB-9249-0555B97F92ED}" type="presParOf" srcId="{A718F14C-A197-4CEA-B4A9-72A27F808AA6}" destId="{0066FCD3-1158-4DC3-9261-032808409681}" srcOrd="2" destOrd="0" presId="urn:microsoft.com/office/officeart/2005/8/layout/orgChart1"/>
    <dgm:cxn modelId="{B10D8DEC-3F1E-4543-A7B1-0C250D965065}" type="presParOf" srcId="{BA5D9AFC-F69C-4E8C-88AC-AFE143B63E1A}" destId="{EFD82913-8BC2-4B55-8D19-D2850C0C8A20}" srcOrd="2" destOrd="0" presId="urn:microsoft.com/office/officeart/2005/8/layout/orgChart1"/>
    <dgm:cxn modelId="{40F5BD42-C02E-4AA1-9FC8-50C574ECC0FE}" type="presParOf" srcId="{96EF2743-03F7-4098-9853-5BD52BF791D2}" destId="{0D8C02C8-4EBE-4ED5-9705-BF44CB15CCB0}" srcOrd="2" destOrd="0" presId="urn:microsoft.com/office/officeart/2005/8/layout/orgChart1"/>
    <dgm:cxn modelId="{4D28BD35-B9FC-4816-A3E1-ECE3712B061A}" type="presParOf" srcId="{96EF2743-03F7-4098-9853-5BD52BF791D2}" destId="{73AC0DE2-799E-47D7-A10C-EDE9EB7F9BF2}" srcOrd="3" destOrd="0" presId="urn:microsoft.com/office/officeart/2005/8/layout/orgChart1"/>
    <dgm:cxn modelId="{AF5471F5-1DA4-48A3-9CD6-3880118C7CEE}" type="presParOf" srcId="{73AC0DE2-799E-47D7-A10C-EDE9EB7F9BF2}" destId="{ED743215-0043-427C-B8BB-A6C382F1AAC0}" srcOrd="0" destOrd="0" presId="urn:microsoft.com/office/officeart/2005/8/layout/orgChart1"/>
    <dgm:cxn modelId="{97BBC49C-7119-4996-92B3-AE51D50C3FFB}" type="presParOf" srcId="{ED743215-0043-427C-B8BB-A6C382F1AAC0}" destId="{6FC6F38D-E5D1-49D6-9DF6-A0AA812B29CA}" srcOrd="0" destOrd="0" presId="urn:microsoft.com/office/officeart/2005/8/layout/orgChart1"/>
    <dgm:cxn modelId="{84C9E928-13C0-4686-9630-2BA7D6A1744B}" type="presParOf" srcId="{ED743215-0043-427C-B8BB-A6C382F1AAC0}" destId="{D4E3EDCD-0026-4988-9DB2-75C457456D69}" srcOrd="1" destOrd="0" presId="urn:microsoft.com/office/officeart/2005/8/layout/orgChart1"/>
    <dgm:cxn modelId="{E77112C1-AD59-4AEE-8D0D-58E7E1634FC5}" type="presParOf" srcId="{73AC0DE2-799E-47D7-A10C-EDE9EB7F9BF2}" destId="{F62F4249-F0CC-46CA-954E-3FDBFD02776D}" srcOrd="1" destOrd="0" presId="urn:microsoft.com/office/officeart/2005/8/layout/orgChart1"/>
    <dgm:cxn modelId="{E3FAFBAB-9532-4E32-99D2-3E9BFB96D073}" type="presParOf" srcId="{73AC0DE2-799E-47D7-A10C-EDE9EB7F9BF2}" destId="{91029B1F-18A7-40B4-8BA5-E117FEC3009D}" srcOrd="2" destOrd="0" presId="urn:microsoft.com/office/officeart/2005/8/layout/orgChart1"/>
    <dgm:cxn modelId="{1BFEED12-B5D5-45E1-82A7-15068F52B61D}" type="presParOf" srcId="{96EF2743-03F7-4098-9853-5BD52BF791D2}" destId="{5C9FAC3C-1332-44DB-98DB-78E22433DD95}" srcOrd="4" destOrd="0" presId="urn:microsoft.com/office/officeart/2005/8/layout/orgChart1"/>
    <dgm:cxn modelId="{81D7ADC5-C191-4327-83EF-B1EA9E142B63}" type="presParOf" srcId="{96EF2743-03F7-4098-9853-5BD52BF791D2}" destId="{622EDA2C-CB85-4562-9CE6-B60F8B115D55}" srcOrd="5" destOrd="0" presId="urn:microsoft.com/office/officeart/2005/8/layout/orgChart1"/>
    <dgm:cxn modelId="{F13E3407-6B2F-40EF-BD21-271BB9E4F0CA}" type="presParOf" srcId="{622EDA2C-CB85-4562-9CE6-B60F8B115D55}" destId="{EC5B08C8-B6B8-4C32-B4F7-9668B4E1CE39}" srcOrd="0" destOrd="0" presId="urn:microsoft.com/office/officeart/2005/8/layout/orgChart1"/>
    <dgm:cxn modelId="{F83F4A9F-7EBD-4C3D-9700-BBE00B9B917F}" type="presParOf" srcId="{EC5B08C8-B6B8-4C32-B4F7-9668B4E1CE39}" destId="{6415BA97-BD7A-42C0-AD34-DEB8082C54E0}" srcOrd="0" destOrd="0" presId="urn:microsoft.com/office/officeart/2005/8/layout/orgChart1"/>
    <dgm:cxn modelId="{2A455397-F880-460C-AB55-395C9EB8FF7A}" type="presParOf" srcId="{EC5B08C8-B6B8-4C32-B4F7-9668B4E1CE39}" destId="{5DEC49C3-60CD-4B41-BDC9-DEECC80277F3}" srcOrd="1" destOrd="0" presId="urn:microsoft.com/office/officeart/2005/8/layout/orgChart1"/>
    <dgm:cxn modelId="{AE993F00-C47F-44B7-A328-2318C30CB7E0}" type="presParOf" srcId="{622EDA2C-CB85-4562-9CE6-B60F8B115D55}" destId="{80FBFFDA-C1FE-4A4D-AFDC-85B78B9FA8BC}" srcOrd="1" destOrd="0" presId="urn:microsoft.com/office/officeart/2005/8/layout/orgChart1"/>
    <dgm:cxn modelId="{2B00DB8D-A373-4EE8-A140-D229FDBC97FE}" type="presParOf" srcId="{622EDA2C-CB85-4562-9CE6-B60F8B115D55}" destId="{A0F01761-A9B4-45E7-88DF-0FD9A5C7D85D}" srcOrd="2" destOrd="0" presId="urn:microsoft.com/office/officeart/2005/8/layout/orgChart1"/>
    <dgm:cxn modelId="{9BC67722-2C42-4B87-84CE-7EA30DEEEB46}" type="presParOf" srcId="{96EF2743-03F7-4098-9853-5BD52BF791D2}" destId="{1EC940CC-C040-409F-BA1A-6DFDE9DDF86C}" srcOrd="6" destOrd="0" presId="urn:microsoft.com/office/officeart/2005/8/layout/orgChart1"/>
    <dgm:cxn modelId="{91DB3650-A89E-48B2-B79D-ABDBCF14077B}" type="presParOf" srcId="{96EF2743-03F7-4098-9853-5BD52BF791D2}" destId="{6F99C62A-6C9A-4F08-B041-E127F9BD65EC}" srcOrd="7" destOrd="0" presId="urn:microsoft.com/office/officeart/2005/8/layout/orgChart1"/>
    <dgm:cxn modelId="{44D2E875-6FEF-488B-9E3C-E11021CEE279}" type="presParOf" srcId="{6F99C62A-6C9A-4F08-B041-E127F9BD65EC}" destId="{C5866BA2-B077-4067-B23F-64B5D8217CC6}" srcOrd="0" destOrd="0" presId="urn:microsoft.com/office/officeart/2005/8/layout/orgChart1"/>
    <dgm:cxn modelId="{91B0E496-D952-45A3-A92A-8C9BE9FFE25E}" type="presParOf" srcId="{C5866BA2-B077-4067-B23F-64B5D8217CC6}" destId="{F9F4E395-2B52-4833-8A57-17FE4E640AFA}" srcOrd="0" destOrd="0" presId="urn:microsoft.com/office/officeart/2005/8/layout/orgChart1"/>
    <dgm:cxn modelId="{7C919A92-5B55-4F68-BD29-1B3FCEEE0E15}" type="presParOf" srcId="{C5866BA2-B077-4067-B23F-64B5D8217CC6}" destId="{92913248-B018-472D-9F24-122ACEB50B80}" srcOrd="1" destOrd="0" presId="urn:microsoft.com/office/officeart/2005/8/layout/orgChart1"/>
    <dgm:cxn modelId="{565B8832-E162-42EE-BF84-97B66DF9BD2A}" type="presParOf" srcId="{6F99C62A-6C9A-4F08-B041-E127F9BD65EC}" destId="{242FF3D6-4A9F-47CC-87D0-0790CF1A5F99}" srcOrd="1" destOrd="0" presId="urn:microsoft.com/office/officeart/2005/8/layout/orgChart1"/>
    <dgm:cxn modelId="{01786ED4-EF74-4922-90E3-855792FE1CC6}" type="presParOf" srcId="{6F99C62A-6C9A-4F08-B041-E127F9BD65EC}" destId="{1C8645A9-713B-4014-B88D-D385831C0E52}" srcOrd="2" destOrd="0" presId="urn:microsoft.com/office/officeart/2005/8/layout/orgChart1"/>
    <dgm:cxn modelId="{9087D204-1BAC-4A74-AC5C-393BFA5096A5}" type="presParOf" srcId="{5E810761-400F-4D54-8D5A-A31C99079EF6}" destId="{DCC08C8F-2C79-45D5-BFB4-28B361D56212}" srcOrd="2" destOrd="0" presId="urn:microsoft.com/office/officeart/2005/8/layout/orgChart1"/>
    <dgm:cxn modelId="{D6754D02-98A8-4F57-94F9-AFE9E1EAA8C3}" type="presParOf" srcId="{DCC08C8F-2C79-45D5-BFB4-28B361D56212}" destId="{AD2ECE2C-B3F4-4A70-9105-DF15B0B3CC5C}" srcOrd="0" destOrd="0" presId="urn:microsoft.com/office/officeart/2005/8/layout/orgChart1"/>
    <dgm:cxn modelId="{4F51F5D7-F12F-4C9B-8255-81FEB14B18EB}" type="presParOf" srcId="{DCC08C8F-2C79-45D5-BFB4-28B361D56212}" destId="{6B9D2973-B645-48D5-8A94-EDB018F2B394}" srcOrd="1" destOrd="0" presId="urn:microsoft.com/office/officeart/2005/8/layout/orgChart1"/>
    <dgm:cxn modelId="{F9FC07AA-FA71-4090-822D-BEF5683FB464}" type="presParOf" srcId="{6B9D2973-B645-48D5-8A94-EDB018F2B394}" destId="{27203BA3-4E8C-449E-B5DB-10AD03F12D49}" srcOrd="0" destOrd="0" presId="urn:microsoft.com/office/officeart/2005/8/layout/orgChart1"/>
    <dgm:cxn modelId="{CAFAF0DA-A4DB-4174-9115-E53DE2870DB8}" type="presParOf" srcId="{27203BA3-4E8C-449E-B5DB-10AD03F12D49}" destId="{D1313554-111C-4D67-8554-2DED55A7A01F}" srcOrd="0" destOrd="0" presId="urn:microsoft.com/office/officeart/2005/8/layout/orgChart1"/>
    <dgm:cxn modelId="{A175F507-2889-449F-BD04-2B0891E4B26F}" type="presParOf" srcId="{27203BA3-4E8C-449E-B5DB-10AD03F12D49}" destId="{12ABC8B6-216F-461C-AF45-6A928329E992}" srcOrd="1" destOrd="0" presId="urn:microsoft.com/office/officeart/2005/8/layout/orgChart1"/>
    <dgm:cxn modelId="{2B05832C-E491-4540-837F-CEA3713B9FAD}" type="presParOf" srcId="{6B9D2973-B645-48D5-8A94-EDB018F2B394}" destId="{99DF4A40-B63D-4655-9316-A34FF04E1303}" srcOrd="1" destOrd="0" presId="urn:microsoft.com/office/officeart/2005/8/layout/orgChart1"/>
    <dgm:cxn modelId="{6CE23D9E-CD89-4333-AEB9-02992E228D64}" type="presParOf" srcId="{6B9D2973-B645-48D5-8A94-EDB018F2B394}" destId="{A1593C95-E067-4D4D-9F09-CD1ED30E5283}" srcOrd="2" destOrd="0" presId="urn:microsoft.com/office/officeart/2005/8/layout/orgChart1"/>
    <dgm:cxn modelId="{04CB49BF-6B0F-410A-94F1-6F95F79ABBC1}" type="presParOf" srcId="{DCC08C8F-2C79-45D5-BFB4-28B361D56212}" destId="{16A36A35-481A-456D-A907-876687F203A6}" srcOrd="2" destOrd="0" presId="urn:microsoft.com/office/officeart/2005/8/layout/orgChart1"/>
    <dgm:cxn modelId="{F02852BF-FCB1-4E90-A293-C234B907A7F6}" type="presParOf" srcId="{DCC08C8F-2C79-45D5-BFB4-28B361D56212}" destId="{ED9341A7-355C-4C03-ABEF-BDE9FE6D5467}" srcOrd="3" destOrd="0" presId="urn:microsoft.com/office/officeart/2005/8/layout/orgChart1"/>
    <dgm:cxn modelId="{76E566FD-DB63-4E7B-871A-33F14E2C6C6E}" type="presParOf" srcId="{ED9341A7-355C-4C03-ABEF-BDE9FE6D5467}" destId="{72EDCD59-AED3-4388-B747-C3733DEC96C9}" srcOrd="0" destOrd="0" presId="urn:microsoft.com/office/officeart/2005/8/layout/orgChart1"/>
    <dgm:cxn modelId="{5246ABC4-C62D-4EB7-8137-FE651222D088}" type="presParOf" srcId="{72EDCD59-AED3-4388-B747-C3733DEC96C9}" destId="{EF1A9891-835B-4A3C-B2DB-51D74E81D2BD}" srcOrd="0" destOrd="0" presId="urn:microsoft.com/office/officeart/2005/8/layout/orgChart1"/>
    <dgm:cxn modelId="{48A220ED-F9AD-4C93-AC70-A99A35924F97}" type="presParOf" srcId="{72EDCD59-AED3-4388-B747-C3733DEC96C9}" destId="{EBEA5CC8-0218-483A-BAC9-DA770F4AFC5C}" srcOrd="1" destOrd="0" presId="urn:microsoft.com/office/officeart/2005/8/layout/orgChart1"/>
    <dgm:cxn modelId="{759B6E79-3897-49AC-977F-B049409F01E6}" type="presParOf" srcId="{ED9341A7-355C-4C03-ABEF-BDE9FE6D5467}" destId="{ADA2487E-D403-4D47-ACA5-7DE8DCD5B212}" srcOrd="1" destOrd="0" presId="urn:microsoft.com/office/officeart/2005/8/layout/orgChart1"/>
    <dgm:cxn modelId="{0E725CEE-B5B2-453C-99D9-7608206059D4}" type="presParOf" srcId="{ED9341A7-355C-4C03-ABEF-BDE9FE6D5467}" destId="{A008E05A-1E2C-4C48-92AD-F1F45D8F3240}" srcOrd="2" destOrd="0" presId="urn:microsoft.com/office/officeart/2005/8/layout/orgChart1"/>
    <dgm:cxn modelId="{45966831-FB01-4215-9A2E-E51D071845C0}" type="presParOf" srcId="{DCC08C8F-2C79-45D5-BFB4-28B361D56212}" destId="{0BBD99F6-EA70-4D34-A698-4C80AB53FED6}" srcOrd="4" destOrd="0" presId="urn:microsoft.com/office/officeart/2005/8/layout/orgChart1"/>
    <dgm:cxn modelId="{E1C86499-BB36-48BA-B493-503BA30BBC35}" type="presParOf" srcId="{DCC08C8F-2C79-45D5-BFB4-28B361D56212}" destId="{F952D900-A77D-402E-A009-A5B8FCF60168}" srcOrd="5" destOrd="0" presId="urn:microsoft.com/office/officeart/2005/8/layout/orgChart1"/>
    <dgm:cxn modelId="{030C1065-BBBD-4C3E-83FC-1CB071F01C40}" type="presParOf" srcId="{F952D900-A77D-402E-A009-A5B8FCF60168}" destId="{D5A64792-09F7-48B1-B219-EFA4F1837444}" srcOrd="0" destOrd="0" presId="urn:microsoft.com/office/officeart/2005/8/layout/orgChart1"/>
    <dgm:cxn modelId="{D4790AFF-6479-4B85-8B2C-53BC1FA04B17}" type="presParOf" srcId="{D5A64792-09F7-48B1-B219-EFA4F1837444}" destId="{98098AF2-1225-4B00-B8CB-C86A5EB657D1}" srcOrd="0" destOrd="0" presId="urn:microsoft.com/office/officeart/2005/8/layout/orgChart1"/>
    <dgm:cxn modelId="{DD35FBD9-2246-4B95-8F18-AAC07BA36E14}" type="presParOf" srcId="{D5A64792-09F7-48B1-B219-EFA4F1837444}" destId="{E1356EF3-6AC5-477D-9B94-A05F5B48B6CB}" srcOrd="1" destOrd="0" presId="urn:microsoft.com/office/officeart/2005/8/layout/orgChart1"/>
    <dgm:cxn modelId="{51D814C2-8E90-437B-95A8-86B7A994A83B}" type="presParOf" srcId="{F952D900-A77D-402E-A009-A5B8FCF60168}" destId="{5B65B57A-0ECA-4FF0-9BF4-1D47213C7506}" srcOrd="1" destOrd="0" presId="urn:microsoft.com/office/officeart/2005/8/layout/orgChart1"/>
    <dgm:cxn modelId="{78821429-99D0-4748-8494-A738601BEDA2}" type="presParOf" srcId="{F952D900-A77D-402E-A009-A5B8FCF60168}" destId="{3A4D62E3-72B8-4D5E-9C17-866E8756C569}" srcOrd="2" destOrd="0" presId="urn:microsoft.com/office/officeart/2005/8/layout/orgChart1"/>
    <dgm:cxn modelId="{E0477880-0B3A-4827-9E4D-4A579580C38F}" type="presParOf" srcId="{DCC08C8F-2C79-45D5-BFB4-28B361D56212}" destId="{6B8FBB8B-5944-4C78-8C90-AB9795FD4262}" srcOrd="6" destOrd="0" presId="urn:microsoft.com/office/officeart/2005/8/layout/orgChart1"/>
    <dgm:cxn modelId="{92BE5C55-F49B-4075-BB76-E054C63270D7}" type="presParOf" srcId="{DCC08C8F-2C79-45D5-BFB4-28B361D56212}" destId="{660FAA6F-1E98-467D-AF1C-A237001796C8}" srcOrd="7" destOrd="0" presId="urn:microsoft.com/office/officeart/2005/8/layout/orgChart1"/>
    <dgm:cxn modelId="{F55A25B5-8BB7-4770-BA21-E2210D530241}" type="presParOf" srcId="{660FAA6F-1E98-467D-AF1C-A237001796C8}" destId="{3C8DF36B-4E72-4997-AF64-3184C065B327}" srcOrd="0" destOrd="0" presId="urn:microsoft.com/office/officeart/2005/8/layout/orgChart1"/>
    <dgm:cxn modelId="{CE142038-83E0-4167-8DD6-D3FC553B7626}" type="presParOf" srcId="{3C8DF36B-4E72-4997-AF64-3184C065B327}" destId="{0C92B7DF-0052-4E75-AA55-9FEFDCD343CB}" srcOrd="0" destOrd="0" presId="urn:microsoft.com/office/officeart/2005/8/layout/orgChart1"/>
    <dgm:cxn modelId="{71984F62-0785-48AE-B635-A35ED5AFEB3A}" type="presParOf" srcId="{3C8DF36B-4E72-4997-AF64-3184C065B327}" destId="{01DE5B6E-FFA7-497F-BEB4-85EBD6404D51}" srcOrd="1" destOrd="0" presId="urn:microsoft.com/office/officeart/2005/8/layout/orgChart1"/>
    <dgm:cxn modelId="{1FE640E8-BBEF-412E-9D99-C5B6FED218A4}" type="presParOf" srcId="{660FAA6F-1E98-467D-AF1C-A237001796C8}" destId="{14FC3FEC-5A29-430D-A83D-49DDBA81D6A6}" srcOrd="1" destOrd="0" presId="urn:microsoft.com/office/officeart/2005/8/layout/orgChart1"/>
    <dgm:cxn modelId="{F0B7A3BC-A82A-4531-8BA4-7D849271A5FF}" type="presParOf" srcId="{660FAA6F-1E98-467D-AF1C-A237001796C8}" destId="{03523159-2C78-44A7-A740-75DACAD8D8C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FBB8B-5944-4C78-8C90-AB9795FD4262}">
      <dsp:nvSpPr>
        <dsp:cNvPr id="0" name=""/>
        <dsp:cNvSpPr/>
      </dsp:nvSpPr>
      <dsp:spPr>
        <a:xfrm>
          <a:off x="3211182" y="1022604"/>
          <a:ext cx="616950" cy="2035796"/>
        </a:xfrm>
        <a:custGeom>
          <a:avLst/>
          <a:gdLst/>
          <a:ahLst/>
          <a:cxnLst/>
          <a:rect l="0" t="0" r="0" b="0"/>
          <a:pathLst>
            <a:path>
              <a:moveTo>
                <a:pt x="0" y="0"/>
              </a:moveTo>
              <a:lnTo>
                <a:pt x="0" y="2035796"/>
              </a:lnTo>
              <a:lnTo>
                <a:pt x="616950" y="20357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0BBD99F6-EA70-4D34-A698-4C80AB53FED6}">
      <dsp:nvSpPr>
        <dsp:cNvPr id="0" name=""/>
        <dsp:cNvSpPr/>
      </dsp:nvSpPr>
      <dsp:spPr>
        <a:xfrm>
          <a:off x="3211182" y="1022604"/>
          <a:ext cx="551135" cy="1347030"/>
        </a:xfrm>
        <a:custGeom>
          <a:avLst/>
          <a:gdLst/>
          <a:ahLst/>
          <a:cxnLst/>
          <a:rect l="0" t="0" r="0" b="0"/>
          <a:pathLst>
            <a:path>
              <a:moveTo>
                <a:pt x="0" y="0"/>
              </a:moveTo>
              <a:lnTo>
                <a:pt x="551135" y="134703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6A36A35-481A-456D-A907-876687F203A6}">
      <dsp:nvSpPr>
        <dsp:cNvPr id="0" name=""/>
        <dsp:cNvSpPr/>
      </dsp:nvSpPr>
      <dsp:spPr>
        <a:xfrm>
          <a:off x="3211182" y="1022604"/>
          <a:ext cx="772589" cy="596596"/>
        </a:xfrm>
        <a:custGeom>
          <a:avLst/>
          <a:gdLst/>
          <a:ahLst/>
          <a:cxnLst/>
          <a:rect l="0" t="0" r="0" b="0"/>
          <a:pathLst>
            <a:path>
              <a:moveTo>
                <a:pt x="0" y="0"/>
              </a:moveTo>
              <a:lnTo>
                <a:pt x="772589" y="59659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ECE2C-B3F4-4A70-9105-DF15B0B3CC5C}">
      <dsp:nvSpPr>
        <dsp:cNvPr id="0" name=""/>
        <dsp:cNvSpPr/>
      </dsp:nvSpPr>
      <dsp:spPr>
        <a:xfrm>
          <a:off x="2241896" y="1022604"/>
          <a:ext cx="969286" cy="597651"/>
        </a:xfrm>
        <a:custGeom>
          <a:avLst/>
          <a:gdLst/>
          <a:ahLst/>
          <a:cxnLst/>
          <a:rect l="0" t="0" r="0" b="0"/>
          <a:pathLst>
            <a:path>
              <a:moveTo>
                <a:pt x="969286" y="0"/>
              </a:moveTo>
              <a:lnTo>
                <a:pt x="969286" y="597651"/>
              </a:lnTo>
              <a:lnTo>
                <a:pt x="0" y="597651"/>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C940CC-C040-409F-BA1A-6DFDE9DDF86C}">
      <dsp:nvSpPr>
        <dsp:cNvPr id="0" name=""/>
        <dsp:cNvSpPr/>
      </dsp:nvSpPr>
      <dsp:spPr>
        <a:xfrm>
          <a:off x="950192" y="1022604"/>
          <a:ext cx="2260990" cy="3065655"/>
        </a:xfrm>
        <a:custGeom>
          <a:avLst/>
          <a:gdLst/>
          <a:ahLst/>
          <a:cxnLst/>
          <a:rect l="0" t="0" r="0" b="0"/>
          <a:pathLst>
            <a:path>
              <a:moveTo>
                <a:pt x="2260990" y="0"/>
              </a:moveTo>
              <a:lnTo>
                <a:pt x="2260990" y="3045341"/>
              </a:lnTo>
              <a:lnTo>
                <a:pt x="0" y="3045341"/>
              </a:lnTo>
              <a:lnTo>
                <a:pt x="0" y="306565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C9FAC3C-1332-44DB-98DB-78E22433DD95}">
      <dsp:nvSpPr>
        <dsp:cNvPr id="0" name=""/>
        <dsp:cNvSpPr/>
      </dsp:nvSpPr>
      <dsp:spPr>
        <a:xfrm>
          <a:off x="3090847" y="1022604"/>
          <a:ext cx="91440" cy="2953640"/>
        </a:xfrm>
        <a:custGeom>
          <a:avLst/>
          <a:gdLst/>
          <a:ahLst/>
          <a:cxnLst/>
          <a:rect l="0" t="0" r="0" b="0"/>
          <a:pathLst>
            <a:path>
              <a:moveTo>
                <a:pt x="120335" y="0"/>
              </a:moveTo>
              <a:lnTo>
                <a:pt x="120335" y="2933326"/>
              </a:lnTo>
              <a:lnTo>
                <a:pt x="45720" y="2933326"/>
              </a:lnTo>
              <a:lnTo>
                <a:pt x="45720" y="295364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0D8C02C8-4EBE-4ED5-9705-BF44CB15CCB0}">
      <dsp:nvSpPr>
        <dsp:cNvPr id="0" name=""/>
        <dsp:cNvSpPr/>
      </dsp:nvSpPr>
      <dsp:spPr>
        <a:xfrm>
          <a:off x="1499240" y="1022604"/>
          <a:ext cx="1711942" cy="2100917"/>
        </a:xfrm>
        <a:custGeom>
          <a:avLst/>
          <a:gdLst/>
          <a:ahLst/>
          <a:cxnLst/>
          <a:rect l="0" t="0" r="0" b="0"/>
          <a:pathLst>
            <a:path>
              <a:moveTo>
                <a:pt x="1711942" y="0"/>
              </a:moveTo>
              <a:lnTo>
                <a:pt x="1711942" y="2080602"/>
              </a:lnTo>
              <a:lnTo>
                <a:pt x="0" y="2080602"/>
              </a:lnTo>
              <a:lnTo>
                <a:pt x="0" y="210091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0E09026-4E1A-4106-A983-DAF5BCD9C09D}">
      <dsp:nvSpPr>
        <dsp:cNvPr id="0" name=""/>
        <dsp:cNvSpPr/>
      </dsp:nvSpPr>
      <dsp:spPr>
        <a:xfrm>
          <a:off x="4863858" y="1895203"/>
          <a:ext cx="163102" cy="1844108"/>
        </a:xfrm>
        <a:custGeom>
          <a:avLst/>
          <a:gdLst/>
          <a:ahLst/>
          <a:cxnLst/>
          <a:rect l="0" t="0" r="0" b="0"/>
          <a:pathLst>
            <a:path>
              <a:moveTo>
                <a:pt x="163102" y="0"/>
              </a:moveTo>
              <a:lnTo>
                <a:pt x="163102" y="1823794"/>
              </a:lnTo>
              <a:lnTo>
                <a:pt x="0" y="1823794"/>
              </a:lnTo>
              <a:lnTo>
                <a:pt x="0" y="184410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57DE0D6-9AEE-44D6-ABCB-F3597D4C4ADA}">
      <dsp:nvSpPr>
        <dsp:cNvPr id="0" name=""/>
        <dsp:cNvSpPr/>
      </dsp:nvSpPr>
      <dsp:spPr>
        <a:xfrm>
          <a:off x="3977599" y="2655164"/>
          <a:ext cx="1141197" cy="2370956"/>
        </a:xfrm>
        <a:custGeom>
          <a:avLst/>
          <a:gdLst/>
          <a:ahLst/>
          <a:cxnLst/>
          <a:rect l="0" t="0" r="0" b="0"/>
          <a:pathLst>
            <a:path>
              <a:moveTo>
                <a:pt x="1141197" y="0"/>
              </a:moveTo>
              <a:lnTo>
                <a:pt x="1141197" y="2370956"/>
              </a:lnTo>
              <a:lnTo>
                <a:pt x="0" y="237095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F669C9C-40A5-4799-BD0A-A5D12328C19C}">
      <dsp:nvSpPr>
        <dsp:cNvPr id="0" name=""/>
        <dsp:cNvSpPr/>
      </dsp:nvSpPr>
      <dsp:spPr>
        <a:xfrm>
          <a:off x="2290231" y="2655164"/>
          <a:ext cx="2828564" cy="129899"/>
        </a:xfrm>
        <a:custGeom>
          <a:avLst/>
          <a:gdLst/>
          <a:ahLst/>
          <a:cxnLst/>
          <a:rect l="0" t="0" r="0" b="0"/>
          <a:pathLst>
            <a:path>
              <a:moveTo>
                <a:pt x="2828564" y="0"/>
              </a:moveTo>
              <a:lnTo>
                <a:pt x="2828564" y="129899"/>
              </a:lnTo>
              <a:lnTo>
                <a:pt x="0" y="129899"/>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C4169AD-97CE-47C0-AC8A-523B35DF04FE}">
      <dsp:nvSpPr>
        <dsp:cNvPr id="0" name=""/>
        <dsp:cNvSpPr/>
      </dsp:nvSpPr>
      <dsp:spPr>
        <a:xfrm>
          <a:off x="5026960" y="1895203"/>
          <a:ext cx="420752" cy="220467"/>
        </a:xfrm>
        <a:custGeom>
          <a:avLst/>
          <a:gdLst/>
          <a:ahLst/>
          <a:cxnLst/>
          <a:rect l="0" t="0" r="0" b="0"/>
          <a:pathLst>
            <a:path>
              <a:moveTo>
                <a:pt x="0" y="0"/>
              </a:moveTo>
              <a:lnTo>
                <a:pt x="0" y="200152"/>
              </a:lnTo>
              <a:lnTo>
                <a:pt x="420752" y="200152"/>
              </a:lnTo>
              <a:lnTo>
                <a:pt x="420752" y="220467"/>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C10A2423-82D0-4F53-9C25-6966DB0691AB}">
      <dsp:nvSpPr>
        <dsp:cNvPr id="0" name=""/>
        <dsp:cNvSpPr/>
      </dsp:nvSpPr>
      <dsp:spPr>
        <a:xfrm>
          <a:off x="4528205" y="1895203"/>
          <a:ext cx="498755" cy="229563"/>
        </a:xfrm>
        <a:custGeom>
          <a:avLst/>
          <a:gdLst/>
          <a:ahLst/>
          <a:cxnLst/>
          <a:rect l="0" t="0" r="0" b="0"/>
          <a:pathLst>
            <a:path>
              <a:moveTo>
                <a:pt x="498755" y="0"/>
              </a:moveTo>
              <a:lnTo>
                <a:pt x="498755" y="209249"/>
              </a:lnTo>
              <a:lnTo>
                <a:pt x="0" y="209249"/>
              </a:lnTo>
              <a:lnTo>
                <a:pt x="0" y="22956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1C76E37-3E60-4DD3-A369-9EAEA39A35F5}">
      <dsp:nvSpPr>
        <dsp:cNvPr id="0" name=""/>
        <dsp:cNvSpPr/>
      </dsp:nvSpPr>
      <dsp:spPr>
        <a:xfrm>
          <a:off x="3211182" y="1022604"/>
          <a:ext cx="1815777" cy="323762"/>
        </a:xfrm>
        <a:custGeom>
          <a:avLst/>
          <a:gdLst/>
          <a:ahLst/>
          <a:cxnLst/>
          <a:rect l="0" t="0" r="0" b="0"/>
          <a:pathLst>
            <a:path>
              <a:moveTo>
                <a:pt x="0" y="0"/>
              </a:moveTo>
              <a:lnTo>
                <a:pt x="0" y="303447"/>
              </a:lnTo>
              <a:lnTo>
                <a:pt x="1815777" y="303447"/>
              </a:lnTo>
              <a:lnTo>
                <a:pt x="1815777" y="3237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BA583B2-F553-4385-8338-2BB6E07BAB33}">
      <dsp:nvSpPr>
        <dsp:cNvPr id="0" name=""/>
        <dsp:cNvSpPr/>
      </dsp:nvSpPr>
      <dsp:spPr>
        <a:xfrm>
          <a:off x="2717618" y="655596"/>
          <a:ext cx="987128" cy="367007"/>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Satellite Data</a:t>
          </a:r>
          <a:endParaRPr lang="en-US" sz="800" b="1" kern="1200" dirty="0"/>
        </a:p>
      </dsp:txBody>
      <dsp:txXfrm>
        <a:off x="2717618" y="655596"/>
        <a:ext cx="987128" cy="367007"/>
      </dsp:txXfrm>
    </dsp:sp>
    <dsp:sp modelId="{541F80FE-FCAA-41E9-B806-4125ECB17780}">
      <dsp:nvSpPr>
        <dsp:cNvPr id="0" name=""/>
        <dsp:cNvSpPr/>
      </dsp:nvSpPr>
      <dsp:spPr>
        <a:xfrm>
          <a:off x="4232592" y="1346366"/>
          <a:ext cx="1588736" cy="548836"/>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b="1" kern="1200" dirty="0" smtClean="0"/>
        </a:p>
        <a:p>
          <a:pPr lvl="0" algn="ctr" defTabSz="355600">
            <a:lnSpc>
              <a:spcPct val="90000"/>
            </a:lnSpc>
            <a:spcBef>
              <a:spcPct val="0"/>
            </a:spcBef>
            <a:spcAft>
              <a:spcPct val="35000"/>
            </a:spcAft>
          </a:pPr>
          <a:r>
            <a:rPr lang="en-US" sz="800" b="1" kern="1200" dirty="0" smtClean="0"/>
            <a:t>8-Day Standard Product</a:t>
          </a:r>
        </a:p>
        <a:p>
          <a:pPr lvl="0" algn="ctr" defTabSz="355600">
            <a:lnSpc>
              <a:spcPct val="90000"/>
            </a:lnSpc>
            <a:spcBef>
              <a:spcPct val="0"/>
            </a:spcBef>
            <a:spcAft>
              <a:spcPct val="35000"/>
            </a:spcAft>
          </a:pPr>
          <a:r>
            <a:rPr lang="en-US" sz="800" b="0" i="1" kern="1200" dirty="0" smtClean="0"/>
            <a:t>Terra MODIS</a:t>
          </a:r>
        </a:p>
        <a:p>
          <a:pPr lvl="0" algn="ctr" defTabSz="355600">
            <a:lnSpc>
              <a:spcPct val="90000"/>
            </a:lnSpc>
            <a:spcBef>
              <a:spcPct val="0"/>
            </a:spcBef>
            <a:spcAft>
              <a:spcPct val="35000"/>
            </a:spcAft>
          </a:pPr>
          <a:endParaRPr lang="en-US" sz="800" b="0" i="1" kern="1200" dirty="0"/>
        </a:p>
      </dsp:txBody>
      <dsp:txXfrm>
        <a:off x="4232592" y="1346366"/>
        <a:ext cx="1588736" cy="548836"/>
      </dsp:txXfrm>
    </dsp:sp>
    <dsp:sp modelId="{9519A5EC-015E-42B4-B5CC-1692BD675961}">
      <dsp:nvSpPr>
        <dsp:cNvPr id="0" name=""/>
        <dsp:cNvSpPr/>
      </dsp:nvSpPr>
      <dsp:spPr>
        <a:xfrm>
          <a:off x="4116815" y="2124766"/>
          <a:ext cx="822779" cy="537565"/>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Surface Reflectance</a:t>
          </a:r>
        </a:p>
        <a:p>
          <a:pPr lvl="0" algn="ctr" defTabSz="355600">
            <a:lnSpc>
              <a:spcPct val="90000"/>
            </a:lnSpc>
            <a:spcBef>
              <a:spcPct val="0"/>
            </a:spcBef>
            <a:spcAft>
              <a:spcPct val="35000"/>
            </a:spcAft>
          </a:pPr>
          <a:r>
            <a:rPr lang="en-US" sz="800" b="1" kern="1200" dirty="0" smtClean="0"/>
            <a:t>(500m)</a:t>
          </a:r>
          <a:endParaRPr lang="en-US" sz="800" b="1" kern="1200" dirty="0"/>
        </a:p>
      </dsp:txBody>
      <dsp:txXfrm>
        <a:off x="4116815" y="2124766"/>
        <a:ext cx="822779" cy="537565"/>
      </dsp:txXfrm>
    </dsp:sp>
    <dsp:sp modelId="{F27F63C2-F188-4FAC-A1AD-4D74ECFEB96D}">
      <dsp:nvSpPr>
        <dsp:cNvPr id="0" name=""/>
        <dsp:cNvSpPr/>
      </dsp:nvSpPr>
      <dsp:spPr>
        <a:xfrm>
          <a:off x="5036567" y="2115670"/>
          <a:ext cx="822290" cy="539493"/>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GPP, LAI</a:t>
          </a:r>
        </a:p>
        <a:p>
          <a:pPr lvl="0" algn="ctr" defTabSz="355600">
            <a:lnSpc>
              <a:spcPct val="90000"/>
            </a:lnSpc>
            <a:spcBef>
              <a:spcPct val="0"/>
            </a:spcBef>
            <a:spcAft>
              <a:spcPct val="35000"/>
            </a:spcAft>
          </a:pPr>
          <a:r>
            <a:rPr lang="en-US" sz="800" b="1" kern="1200" dirty="0" smtClean="0"/>
            <a:t>(1km)</a:t>
          </a:r>
          <a:endParaRPr lang="en-US" sz="800" b="1" kern="1200" dirty="0"/>
        </a:p>
      </dsp:txBody>
      <dsp:txXfrm>
        <a:off x="5036567" y="2115670"/>
        <a:ext cx="822290" cy="539493"/>
      </dsp:txXfrm>
    </dsp:sp>
    <dsp:sp modelId="{B3C7EB62-00CD-4EB4-ABD5-0FD310C58927}">
      <dsp:nvSpPr>
        <dsp:cNvPr id="0" name=""/>
        <dsp:cNvSpPr/>
      </dsp:nvSpPr>
      <dsp:spPr>
        <a:xfrm>
          <a:off x="977463" y="2579944"/>
          <a:ext cx="1312768" cy="410239"/>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Vegetation Index</a:t>
          </a:r>
        </a:p>
        <a:p>
          <a:pPr lvl="0" algn="ctr" defTabSz="355600">
            <a:lnSpc>
              <a:spcPct val="90000"/>
            </a:lnSpc>
            <a:spcBef>
              <a:spcPct val="0"/>
            </a:spcBef>
            <a:spcAft>
              <a:spcPct val="35000"/>
            </a:spcAft>
          </a:pPr>
          <a:r>
            <a:rPr lang="en-US" sz="800" b="0" kern="1200" dirty="0" smtClean="0"/>
            <a:t>NDVI</a:t>
          </a:r>
          <a:endParaRPr lang="en-US" sz="800" b="0" kern="1200" dirty="0"/>
        </a:p>
      </dsp:txBody>
      <dsp:txXfrm>
        <a:off x="1121047" y="2624814"/>
        <a:ext cx="1025600" cy="320499"/>
      </dsp:txXfrm>
    </dsp:sp>
    <dsp:sp modelId="{A90B4E29-052D-4F7E-A934-37D56205C1D6}">
      <dsp:nvSpPr>
        <dsp:cNvPr id="0" name=""/>
        <dsp:cNvSpPr/>
      </dsp:nvSpPr>
      <dsp:spPr>
        <a:xfrm>
          <a:off x="2413317" y="4847411"/>
          <a:ext cx="1564282" cy="357418"/>
        </a:xfrm>
        <a:prstGeom prst="rect">
          <a:avLst/>
        </a:prstGeom>
        <a:solidFill>
          <a:srgbClr val="00B05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Seasonal Mangrove Analysis</a:t>
          </a:r>
          <a:endParaRPr lang="en-US" sz="800" b="1" kern="1200" dirty="0"/>
        </a:p>
      </dsp:txBody>
      <dsp:txXfrm>
        <a:off x="2413317" y="4847411"/>
        <a:ext cx="1564282" cy="357418"/>
      </dsp:txXfrm>
    </dsp:sp>
    <dsp:sp modelId="{4096125E-482D-47AE-A4D3-D5FCBC34A186}">
      <dsp:nvSpPr>
        <dsp:cNvPr id="0" name=""/>
        <dsp:cNvSpPr/>
      </dsp:nvSpPr>
      <dsp:spPr>
        <a:xfrm>
          <a:off x="4328996" y="3739312"/>
          <a:ext cx="1069724" cy="359118"/>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GPP, LAI Model</a:t>
          </a:r>
          <a:endParaRPr lang="en-US" sz="800" b="1" kern="1200" dirty="0"/>
        </a:p>
      </dsp:txBody>
      <dsp:txXfrm>
        <a:off x="4448066" y="3779285"/>
        <a:ext cx="831584" cy="279172"/>
      </dsp:txXfrm>
    </dsp:sp>
    <dsp:sp modelId="{6FC6F38D-E5D1-49D6-9DF6-A0AA812B29CA}">
      <dsp:nvSpPr>
        <dsp:cNvPr id="0" name=""/>
        <dsp:cNvSpPr/>
      </dsp:nvSpPr>
      <dsp:spPr>
        <a:xfrm>
          <a:off x="1076752" y="3123521"/>
          <a:ext cx="844976" cy="283976"/>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CHL Model</a:t>
          </a:r>
          <a:endParaRPr lang="en-US" sz="800" b="1" kern="1200" dirty="0"/>
        </a:p>
      </dsp:txBody>
      <dsp:txXfrm>
        <a:off x="1170831" y="3155139"/>
        <a:ext cx="656818" cy="220740"/>
      </dsp:txXfrm>
    </dsp:sp>
    <dsp:sp modelId="{6415BA97-BD7A-42C0-AD34-DEB8082C54E0}">
      <dsp:nvSpPr>
        <dsp:cNvPr id="0" name=""/>
        <dsp:cNvSpPr/>
      </dsp:nvSpPr>
      <dsp:spPr>
        <a:xfrm>
          <a:off x="2137965" y="3976245"/>
          <a:ext cx="1997203" cy="595697"/>
        </a:xfrm>
        <a:prstGeom prst="rect">
          <a:avLst/>
        </a:prstGeom>
        <a:solidFill>
          <a:srgbClr val="00B05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Spatiotemporal Bio-physical </a:t>
          </a:r>
        </a:p>
        <a:p>
          <a:pPr lvl="0" algn="ctr" defTabSz="355600">
            <a:lnSpc>
              <a:spcPct val="90000"/>
            </a:lnSpc>
            <a:spcBef>
              <a:spcPct val="0"/>
            </a:spcBef>
            <a:spcAft>
              <a:spcPct val="35000"/>
            </a:spcAft>
          </a:pPr>
          <a:r>
            <a:rPr lang="en-US" sz="800" b="1" kern="1200" dirty="0" smtClean="0"/>
            <a:t>Parameter Maps</a:t>
          </a:r>
        </a:p>
        <a:p>
          <a:pPr lvl="0" algn="ctr" defTabSz="355600">
            <a:lnSpc>
              <a:spcPct val="90000"/>
            </a:lnSpc>
            <a:spcBef>
              <a:spcPct val="0"/>
            </a:spcBef>
            <a:spcAft>
              <a:spcPct val="35000"/>
            </a:spcAft>
          </a:pPr>
          <a:r>
            <a:rPr lang="en-US" sz="800" b="0" kern="1200" dirty="0" smtClean="0"/>
            <a:t>LAI, GPP, CHL</a:t>
          </a:r>
          <a:endParaRPr lang="en-US" sz="800" b="0" kern="1200" dirty="0"/>
        </a:p>
      </dsp:txBody>
      <dsp:txXfrm>
        <a:off x="2137965" y="3976245"/>
        <a:ext cx="1997203" cy="595697"/>
      </dsp:txXfrm>
    </dsp:sp>
    <dsp:sp modelId="{F9F4E395-2B52-4833-8A57-17FE4E640AFA}">
      <dsp:nvSpPr>
        <dsp:cNvPr id="0" name=""/>
        <dsp:cNvSpPr/>
      </dsp:nvSpPr>
      <dsp:spPr>
        <a:xfrm>
          <a:off x="528209" y="4088259"/>
          <a:ext cx="843965" cy="359118"/>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True Color Images</a:t>
          </a:r>
          <a:endParaRPr lang="en-US" sz="800" b="1" kern="1200" dirty="0"/>
        </a:p>
      </dsp:txBody>
      <dsp:txXfrm>
        <a:off x="628466" y="4130920"/>
        <a:ext cx="643451" cy="273796"/>
      </dsp:txXfrm>
    </dsp:sp>
    <dsp:sp modelId="{D1313554-111C-4D67-8554-2DED55A7A01F}">
      <dsp:nvSpPr>
        <dsp:cNvPr id="0" name=""/>
        <dsp:cNvSpPr/>
      </dsp:nvSpPr>
      <dsp:spPr>
        <a:xfrm>
          <a:off x="655384" y="1345175"/>
          <a:ext cx="1586512" cy="550158"/>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Standard Surface Reflectance Products</a:t>
          </a:r>
        </a:p>
        <a:p>
          <a:pPr lvl="0" algn="ctr" defTabSz="355600">
            <a:lnSpc>
              <a:spcPct val="90000"/>
            </a:lnSpc>
            <a:spcBef>
              <a:spcPct val="0"/>
            </a:spcBef>
            <a:spcAft>
              <a:spcPct val="35000"/>
            </a:spcAft>
          </a:pPr>
          <a:r>
            <a:rPr lang="en-US" sz="800" i="1" kern="1200" dirty="0" smtClean="0"/>
            <a:t>Landsat OLI | Terra MODIS</a:t>
          </a:r>
          <a:endParaRPr lang="en-US" sz="800" i="1" kern="1200" dirty="0"/>
        </a:p>
      </dsp:txBody>
      <dsp:txXfrm>
        <a:off x="655384" y="1345175"/>
        <a:ext cx="1586512" cy="550158"/>
      </dsp:txXfrm>
    </dsp:sp>
    <dsp:sp modelId="{EF1A9891-835B-4A3C-B2DB-51D74E81D2BD}">
      <dsp:nvSpPr>
        <dsp:cNvPr id="0" name=""/>
        <dsp:cNvSpPr/>
      </dsp:nvSpPr>
      <dsp:spPr>
        <a:xfrm>
          <a:off x="2395035" y="1344782"/>
          <a:ext cx="1588736" cy="548836"/>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TOA Products</a:t>
          </a:r>
        </a:p>
        <a:p>
          <a:pPr lvl="0" algn="ctr" defTabSz="355600">
            <a:lnSpc>
              <a:spcPct val="100000"/>
            </a:lnSpc>
            <a:spcBef>
              <a:spcPct val="0"/>
            </a:spcBef>
            <a:spcAft>
              <a:spcPts val="0"/>
            </a:spcAft>
          </a:pPr>
          <a:r>
            <a:rPr lang="en-US" sz="800" i="1" kern="1200" dirty="0" smtClean="0"/>
            <a:t>Sentinel-2 | Terra ASTER</a:t>
          </a:r>
        </a:p>
      </dsp:txBody>
      <dsp:txXfrm>
        <a:off x="2395035" y="1344782"/>
        <a:ext cx="1588736" cy="548836"/>
      </dsp:txXfrm>
    </dsp:sp>
    <dsp:sp modelId="{98098AF2-1225-4B00-B8CB-C86A5EB657D1}">
      <dsp:nvSpPr>
        <dsp:cNvPr id="0" name=""/>
        <dsp:cNvSpPr/>
      </dsp:nvSpPr>
      <dsp:spPr>
        <a:xfrm>
          <a:off x="2530394" y="2164313"/>
          <a:ext cx="1231923" cy="410641"/>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Atmospheric Correction</a:t>
          </a:r>
        </a:p>
      </dsp:txBody>
      <dsp:txXfrm>
        <a:off x="2667274" y="2209940"/>
        <a:ext cx="958163" cy="319387"/>
      </dsp:txXfrm>
    </dsp:sp>
    <dsp:sp modelId="{0C92B7DF-0052-4E75-AA55-9FEFDCD343CB}">
      <dsp:nvSpPr>
        <dsp:cNvPr id="0" name=""/>
        <dsp:cNvSpPr/>
      </dsp:nvSpPr>
      <dsp:spPr>
        <a:xfrm>
          <a:off x="3828133" y="2876242"/>
          <a:ext cx="1052470" cy="364317"/>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Resampled to 1km</a:t>
          </a:r>
          <a:endParaRPr lang="en-US" sz="800" b="1" kern="1200" dirty="0"/>
        </a:p>
      </dsp:txBody>
      <dsp:txXfrm>
        <a:off x="3946199" y="2917111"/>
        <a:ext cx="816338" cy="2825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figures show the difference in spatial resolution between</a:t>
            </a:r>
            <a:r>
              <a:rPr lang="en-US" baseline="0" dirty="0" smtClean="0"/>
              <a:t> the four sensors and similar range of Chlorophyll content (after cross calibration) during spring season. Spatial resolution is as follows: Terra MODIS 250m, Terra ASTER 15m, Landsat-8 OLI 30m, and Sentinel-2 MSI 10m.</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Monthly </a:t>
            </a:r>
            <a:r>
              <a:rPr lang="en-US" baseline="0" dirty="0" err="1" smtClean="0"/>
              <a:t>spatio</a:t>
            </a:r>
            <a:r>
              <a:rPr lang="en-US" baseline="0" dirty="0" smtClean="0"/>
              <a:t>-temporal variability in mangroves leaf chlorophyll content (2013-2016). October and November (Fall season) showed higher values and lower values was observed in April and May (Summer Season).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Monthly spatio-temporal variability in mangroves GPP  (2013-2016). October and November (Fall season) showed higher values and lower values was observed in April and May (Summer Season).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Monthly </a:t>
            </a:r>
            <a:r>
              <a:rPr lang="en-US" baseline="0" dirty="0" err="1" smtClean="0"/>
              <a:t>spatio</a:t>
            </a:r>
            <a:r>
              <a:rPr lang="en-US" baseline="0" dirty="0" smtClean="0"/>
              <a:t>-temporal variability in mangroves leaf area index (2013-2016). October and November (Fall season) showed higher values and lower values was observed in April and May (Summer season).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shows the seasonal</a:t>
            </a:r>
            <a:r>
              <a:rPr lang="en-US" baseline="0" dirty="0" smtClean="0"/>
              <a:t> changes of each biophysical parameter (CHL, GPP, LAI) for both </a:t>
            </a:r>
            <a:r>
              <a:rPr lang="en-US" baseline="0" dirty="0" err="1" smtClean="0"/>
              <a:t>Bhitarkanika</a:t>
            </a:r>
            <a:r>
              <a:rPr lang="en-US" baseline="0" dirty="0" smtClean="0"/>
              <a:t> and </a:t>
            </a:r>
            <a:r>
              <a:rPr lang="en-US" baseline="0" dirty="0" err="1" smtClean="0"/>
              <a:t>Chilika</a:t>
            </a:r>
            <a:r>
              <a:rPr lang="en-US" baseline="0" dirty="0" smtClean="0"/>
              <a:t>. For each biophysical parameter in both study areas, the values are highest in fall, are moderate in winter and spring, and are lowest in summer. True color images clearly indicated the surface is greener during fall and became gradually drier in the following seasons.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Monthly mean </a:t>
            </a:r>
            <a:r>
              <a:rPr lang="en-US" dirty="0" smtClean="0"/>
              <a:t>precipitation variability</a:t>
            </a:r>
            <a:r>
              <a:rPr lang="en-US" baseline="0" dirty="0" smtClean="0"/>
              <a:t> observed using transects derived from NASA’s Giovanni web application tool</a:t>
            </a:r>
            <a:r>
              <a:rPr lang="en-US" dirty="0" smtClean="0"/>
              <a:t>. Highest rainfall was observed</a:t>
            </a:r>
            <a:r>
              <a:rPr lang="en-US" baseline="0" dirty="0" smtClean="0"/>
              <a:t> during the monsoon season (June-September). In October 2013, high rainfall value was observed due to a category 5 Hurricane </a:t>
            </a:r>
            <a:r>
              <a:rPr lang="en-US" baseline="0" dirty="0" err="1" smtClean="0"/>
              <a:t>Phailin</a:t>
            </a:r>
            <a:r>
              <a:rPr lang="en-US" baseline="0" dirty="0" smtClean="0"/>
              <a:t> impact. </a:t>
            </a:r>
          </a:p>
          <a:p>
            <a:r>
              <a:rPr lang="en-US" dirty="0" smtClean="0"/>
              <a:t>Source: http://giovanni.gsfc.nasa.gov/giovanni/</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rgbClr val="218754"/>
              </a:buClr>
              <a:buFont typeface="Webdings" panose="05030102010509060703" pitchFamily="18" charset="2"/>
              <a:buChar char="4"/>
            </a:pPr>
            <a:r>
              <a:rPr lang="en-US" dirty="0" smtClean="0"/>
              <a:t>The methodology developed in this study can be used to </a:t>
            </a:r>
            <a:r>
              <a:rPr lang="en-US" b="1" dirty="0" smtClean="0"/>
              <a:t>predict the mangroves biophysical parameters including</a:t>
            </a:r>
            <a:r>
              <a:rPr lang="en-US" b="1" baseline="0" dirty="0" smtClean="0"/>
              <a:t> </a:t>
            </a:r>
            <a:r>
              <a:rPr lang="en-US" dirty="0" smtClean="0"/>
              <a:t>CHL, GPP, and LAI.</a:t>
            </a:r>
          </a:p>
          <a:p>
            <a:pPr marL="342900" indent="-342900">
              <a:spcBef>
                <a:spcPts val="200"/>
              </a:spcBef>
              <a:buClr>
                <a:srgbClr val="218754"/>
              </a:buClr>
              <a:buFont typeface="Webdings" panose="05030102010509060703" pitchFamily="18" charset="2"/>
              <a:buChar char="4"/>
            </a:pPr>
            <a:r>
              <a:rPr lang="en-US" dirty="0" smtClean="0"/>
              <a:t>All biophysical parameters followed </a:t>
            </a:r>
            <a:r>
              <a:rPr lang="en-US" b="1" dirty="0" smtClean="0"/>
              <a:t>a similar seasonal pattern</a:t>
            </a:r>
            <a:r>
              <a:rPr lang="en-US" dirty="0" smtClean="0"/>
              <a:t> reaching peak values in the fall season, moderate values in the winter and spring seasons, and low values in the summer season.</a:t>
            </a:r>
          </a:p>
          <a:p>
            <a:pPr marL="342900" indent="-342900">
              <a:spcBef>
                <a:spcPts val="200"/>
              </a:spcBef>
              <a:buClr>
                <a:srgbClr val="218754"/>
              </a:buClr>
              <a:buFont typeface="Webdings" panose="05030102010509060703" pitchFamily="18" charset="2"/>
              <a:buChar char="4"/>
            </a:pPr>
            <a:r>
              <a:rPr lang="en-US" b="1" dirty="0" smtClean="0"/>
              <a:t>Cross-calibration</a:t>
            </a:r>
            <a:r>
              <a:rPr lang="en-US" dirty="0" smtClean="0"/>
              <a:t> is required for Top of Atmosphere (TOA) Products, such as Sentinel-2 and ASTER, because they differ in </a:t>
            </a:r>
            <a:r>
              <a:rPr lang="en-US" b="1" dirty="0" smtClean="0"/>
              <a:t>atmospheric correction</a:t>
            </a:r>
            <a:r>
              <a:rPr lang="en-US" dirty="0" smtClean="0"/>
              <a:t> </a:t>
            </a:r>
            <a:r>
              <a:rPr lang="en-US" b="1" dirty="0" smtClean="0"/>
              <a:t>technique</a:t>
            </a:r>
            <a:r>
              <a:rPr lang="en-US" dirty="0" smtClean="0"/>
              <a:t>.</a:t>
            </a:r>
          </a:p>
          <a:p>
            <a:pPr marL="342900" indent="-342900">
              <a:spcBef>
                <a:spcPts val="200"/>
              </a:spcBef>
              <a:buClr>
                <a:srgbClr val="218754"/>
              </a:buClr>
              <a:buFont typeface="Webdings" panose="05030102010509060703" pitchFamily="18" charset="2"/>
              <a:buChar char="4"/>
            </a:pPr>
            <a:r>
              <a:rPr lang="en-US" dirty="0" smtClean="0"/>
              <a:t>The </a:t>
            </a:r>
            <a:r>
              <a:rPr lang="en-US" b="1" dirty="0" smtClean="0"/>
              <a:t>accuracy</a:t>
            </a:r>
            <a:r>
              <a:rPr lang="en-US" dirty="0" smtClean="0"/>
              <a:t> of biophysical models can be further improved  by incorporating </a:t>
            </a:r>
            <a:r>
              <a:rPr lang="en-US" b="1" dirty="0" smtClean="0"/>
              <a:t>field data </a:t>
            </a:r>
            <a:r>
              <a:rPr lang="en-US" dirty="0" smtClean="0"/>
              <a:t>in the future.</a:t>
            </a:r>
          </a:p>
          <a:p>
            <a:r>
              <a:rPr lang="en-US" dirty="0" smtClean="0"/>
              <a:t>Image</a:t>
            </a:r>
            <a:r>
              <a:rPr lang="en-US" baseline="0" dirty="0" smtClean="0"/>
              <a:t> Source: https://www.flickr.com/photos/cesarcastrog/11254546635/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aseline="0" dirty="0" smtClean="0"/>
              <a:t>Incorporate field data to improve predictive accuracy of biophysical models.</a:t>
            </a:r>
          </a:p>
          <a:p>
            <a:pPr marL="171450" indent="-171450">
              <a:buFont typeface="Wingdings" panose="05000000000000000000" pitchFamily="2" charset="2"/>
              <a:buChar char="Ø"/>
            </a:pPr>
            <a:r>
              <a:rPr lang="en-US" baseline="0" dirty="0" smtClean="0"/>
              <a:t>Improve the cross-calibration between multiple satellite sensors by incorporating co-incident date images (lacked during this term).</a:t>
            </a:r>
          </a:p>
          <a:p>
            <a:pPr marL="171450" indent="-171450">
              <a:buFont typeface="Wingdings" panose="05000000000000000000" pitchFamily="2" charset="2"/>
              <a:buChar char="Ø"/>
            </a:pPr>
            <a:r>
              <a:rPr lang="en-US" baseline="0" dirty="0" smtClean="0"/>
              <a:t>Utilize radar data to overcome cloud affected satellite images that are frequently encountered during data collection.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Analyze</a:t>
            </a:r>
            <a:r>
              <a:rPr lang="en-US" baseline="0" dirty="0" smtClean="0"/>
              <a:t> various factors affecting mangroves health and cause of seasonal variability of biophysical parameters.</a:t>
            </a:r>
          </a:p>
          <a:p>
            <a:pPr marL="171450" indent="-171450">
              <a:buFont typeface="Wingdings" panose="05000000000000000000" pitchFamily="2" charset="2"/>
              <a:buChar char="Ø"/>
            </a:pPr>
            <a:r>
              <a:rPr lang="en-US" baseline="0" dirty="0" smtClean="0"/>
              <a:t>Classify different types of mangroves present inside the study area using hyperspectral data.</a:t>
            </a:r>
          </a:p>
          <a:p>
            <a:pPr marL="171450" indent="-171450">
              <a:buFont typeface="Wingdings" panose="05000000000000000000" pitchFamily="2" charset="2"/>
              <a:buChar char="Ø"/>
            </a:pPr>
            <a:r>
              <a:rPr lang="en-US" baseline="0" dirty="0" smtClean="0"/>
              <a:t>Estimate change in mangroves’ land area coverage by comparing long-term data.</a:t>
            </a:r>
          </a:p>
          <a:p>
            <a:pPr marL="0" indent="0">
              <a:buFont typeface="Wingdings" panose="05000000000000000000" pitchFamily="2" charset="2"/>
              <a:buNone/>
            </a:pPr>
            <a:r>
              <a:rPr lang="en-US" baseline="0" dirty="0" smtClean="0"/>
              <a:t>Satellite Image Source: NASA’s </a:t>
            </a:r>
            <a:r>
              <a:rPr lang="en-US" baseline="0" dirty="0" smtClean="0"/>
              <a:t>DEVELOPedia</a:t>
            </a:r>
            <a:endParaRPr lang="en-US" baseline="0" dirty="0" smtClean="0"/>
          </a:p>
          <a:p>
            <a:pPr marL="0" indent="0">
              <a:buFont typeface="Wingdings" panose="05000000000000000000" pitchFamily="2" charset="2"/>
              <a:buNone/>
            </a:pPr>
            <a:r>
              <a:rPr lang="en-US" baseline="0" dirty="0" smtClean="0"/>
              <a:t>Earth Image Source: https://commons.wikimedia.org/wiki/File:Nasa_earth.jpg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12789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Chilika</a:t>
            </a:r>
            <a:r>
              <a:rPr lang="en-US" sz="1200" kern="1200" dirty="0" smtClean="0">
                <a:solidFill>
                  <a:schemeClr val="tx1"/>
                </a:solidFill>
                <a:effectLst/>
                <a:latin typeface="+mn-lt"/>
                <a:ea typeface="+mn-ea"/>
                <a:cs typeface="+mn-cs"/>
              </a:rPr>
              <a:t> Lagoon and </a:t>
            </a:r>
            <a:r>
              <a:rPr lang="en-US" sz="1200" kern="1200" dirty="0" err="1" smtClean="0">
                <a:solidFill>
                  <a:schemeClr val="tx1"/>
                </a:solidFill>
                <a:effectLst/>
                <a:latin typeface="+mn-lt"/>
                <a:ea typeface="+mn-ea"/>
                <a:cs typeface="+mn-cs"/>
              </a:rPr>
              <a:t>Bhitarkanika</a:t>
            </a:r>
            <a:r>
              <a:rPr lang="en-US" sz="1200" kern="1200" dirty="0" smtClean="0">
                <a:solidFill>
                  <a:schemeClr val="tx1"/>
                </a:solidFill>
                <a:effectLst/>
                <a:latin typeface="+mn-lt"/>
                <a:ea typeface="+mn-ea"/>
                <a:cs typeface="+mn-cs"/>
              </a:rPr>
              <a:t> Wildlife Sanctuary are two notable east coast wetland sites recognized as the </a:t>
            </a:r>
            <a:r>
              <a:rPr lang="en-US" sz="1200" kern="1200" dirty="0" err="1" smtClean="0">
                <a:solidFill>
                  <a:schemeClr val="tx1"/>
                </a:solidFill>
                <a:effectLst/>
                <a:latin typeface="+mn-lt"/>
                <a:ea typeface="+mn-ea"/>
                <a:cs typeface="+mn-cs"/>
              </a:rPr>
              <a:t>Ramsar</a:t>
            </a:r>
            <a:r>
              <a:rPr lang="en-US" sz="1200" kern="1200" dirty="0" smtClean="0">
                <a:solidFill>
                  <a:schemeClr val="tx1"/>
                </a:solidFill>
                <a:effectLst/>
                <a:latin typeface="+mn-lt"/>
                <a:ea typeface="+mn-ea"/>
                <a:cs typeface="+mn-cs"/>
              </a:rPr>
              <a:t> Convention on Wetlands and both are situated in the state of Odisha. As the world’s second largest lagoon, </a:t>
            </a:r>
            <a:r>
              <a:rPr lang="en-US" sz="1200" kern="1200" dirty="0" err="1" smtClean="0">
                <a:solidFill>
                  <a:schemeClr val="tx1"/>
                </a:solidFill>
                <a:effectLst/>
                <a:latin typeface="+mn-lt"/>
                <a:ea typeface="+mn-ea"/>
                <a:cs typeface="+mn-cs"/>
              </a:rPr>
              <a:t>Chilika</a:t>
            </a:r>
            <a:r>
              <a:rPr lang="en-US" sz="1200" kern="1200" dirty="0" smtClean="0">
                <a:solidFill>
                  <a:schemeClr val="tx1"/>
                </a:solidFill>
                <a:effectLst/>
                <a:latin typeface="+mn-lt"/>
                <a:ea typeface="+mn-ea"/>
                <a:cs typeface="+mn-cs"/>
              </a:rPr>
              <a:t>  holds three small, but distinct mangrove patches near the opening of the Bay of Bengal. </a:t>
            </a:r>
            <a:r>
              <a:rPr lang="en-US" sz="1200" kern="1200" dirty="0" err="1" smtClean="0">
                <a:solidFill>
                  <a:schemeClr val="tx1"/>
                </a:solidFill>
                <a:effectLst/>
                <a:latin typeface="+mn-lt"/>
                <a:ea typeface="+mn-ea"/>
                <a:cs typeface="+mn-cs"/>
              </a:rPr>
              <a:t>Bhitarkanika</a:t>
            </a:r>
            <a:r>
              <a:rPr lang="en-US" sz="1200" kern="1200" dirty="0" smtClean="0">
                <a:solidFill>
                  <a:schemeClr val="tx1"/>
                </a:solidFill>
                <a:effectLst/>
                <a:latin typeface="+mn-lt"/>
                <a:ea typeface="+mn-ea"/>
                <a:cs typeface="+mn-cs"/>
              </a:rPr>
              <a:t> Wildlife Sanctuary is</a:t>
            </a:r>
            <a:r>
              <a:rPr lang="en-US" sz="1200" kern="1200" baseline="0" dirty="0" smtClean="0">
                <a:solidFill>
                  <a:schemeClr val="tx1"/>
                </a:solidFill>
                <a:effectLst/>
                <a:latin typeface="+mn-lt"/>
                <a:ea typeface="+mn-ea"/>
                <a:cs typeface="+mn-cs"/>
              </a:rPr>
              <a:t> located</a:t>
            </a:r>
            <a:r>
              <a:rPr lang="en-US" sz="1200" kern="1200" dirty="0" smtClean="0">
                <a:solidFill>
                  <a:schemeClr val="tx1"/>
                </a:solidFill>
                <a:effectLst/>
                <a:latin typeface="+mn-lt"/>
                <a:ea typeface="+mn-ea"/>
                <a:cs typeface="+mn-cs"/>
              </a:rPr>
              <a:t> north of </a:t>
            </a:r>
            <a:r>
              <a:rPr lang="en-US" sz="1200" kern="1200" dirty="0" err="1" smtClean="0">
                <a:solidFill>
                  <a:schemeClr val="tx1"/>
                </a:solidFill>
                <a:effectLst/>
                <a:latin typeface="+mn-lt"/>
                <a:ea typeface="+mn-ea"/>
                <a:cs typeface="+mn-cs"/>
              </a:rPr>
              <a:t>Chilika</a:t>
            </a:r>
            <a:r>
              <a:rPr lang="en-US" sz="1200" kern="1200" dirty="0" smtClean="0">
                <a:solidFill>
                  <a:schemeClr val="tx1"/>
                </a:solidFill>
                <a:effectLst/>
                <a:latin typeface="+mn-lt"/>
                <a:ea typeface="+mn-ea"/>
                <a:cs typeface="+mn-cs"/>
              </a:rPr>
              <a:t> Lagoon on a delta formed by </a:t>
            </a:r>
            <a:r>
              <a:rPr lang="en-US" sz="1200" kern="1200" dirty="0" err="1" smtClean="0">
                <a:solidFill>
                  <a:schemeClr val="tx1"/>
                </a:solidFill>
                <a:effectLst/>
                <a:latin typeface="+mn-lt"/>
                <a:ea typeface="+mn-ea"/>
                <a:cs typeface="+mn-cs"/>
              </a:rPr>
              <a:t>Brahmani</a:t>
            </a:r>
            <a:r>
              <a:rPr lang="en-US" sz="1200" kern="1200" dirty="0" smtClean="0">
                <a:solidFill>
                  <a:schemeClr val="tx1"/>
                </a:solidFill>
                <a:effectLst/>
                <a:latin typeface="+mn-lt"/>
                <a:ea typeface="+mn-ea"/>
                <a:cs typeface="+mn-cs"/>
              </a:rPr>
              <a:t> and Baitarani rivers and has several large and dense patches of mangroves. </a:t>
            </a:r>
          </a:p>
          <a:p>
            <a:r>
              <a:rPr lang="en-US" sz="1200" kern="1200" dirty="0" smtClean="0">
                <a:solidFill>
                  <a:schemeClr val="tx1"/>
                </a:solidFill>
                <a:effectLst/>
                <a:latin typeface="+mn-lt"/>
                <a:ea typeface="+mn-ea"/>
                <a:cs typeface="+mn-cs"/>
              </a:rPr>
              <a:t>Base Map Source: Orissa Tourism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7943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Residents from </a:t>
            </a:r>
            <a:r>
              <a:rPr lang="en-US" sz="1200" b="1" dirty="0" smtClean="0"/>
              <a:t>36 nearby villages </a:t>
            </a:r>
            <a:r>
              <a:rPr lang="en-US" sz="1200" dirty="0" smtClean="0"/>
              <a:t>receive valuable resources and services from the mangroves, including food, raw materials, medicinal and ornamental products and vacation/leisure sites.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Mangroves have been </a:t>
            </a:r>
            <a:r>
              <a:rPr lang="en-US" sz="1200" b="1" dirty="0" smtClean="0"/>
              <a:t>overexploited</a:t>
            </a:r>
            <a:r>
              <a:rPr lang="en-US" sz="1200" dirty="0" smtClean="0"/>
              <a:t> or </a:t>
            </a:r>
            <a:r>
              <a:rPr lang="en-US" sz="1200" b="1" dirty="0" smtClean="0"/>
              <a:t>converted</a:t>
            </a:r>
            <a:r>
              <a:rPr lang="en-US" sz="1200" dirty="0" smtClean="0"/>
              <a:t> to various other forms of land use, including agriculture, aquaculture, salt ponds, terrestrial forestry, and urban and industrial developments. </a:t>
            </a:r>
          </a:p>
          <a:p>
            <a:r>
              <a:rPr lang="en-US" sz="1200" dirty="0" err="1" smtClean="0"/>
              <a:t>Bhitarkanika</a:t>
            </a:r>
            <a:r>
              <a:rPr lang="en-US" sz="1200" dirty="0" smtClean="0"/>
              <a:t> Wildlife Sanctuary and </a:t>
            </a:r>
            <a:r>
              <a:rPr lang="en-US" sz="1200" dirty="0" err="1" smtClean="0"/>
              <a:t>Chilika</a:t>
            </a:r>
            <a:r>
              <a:rPr lang="en-US" sz="1200" dirty="0" smtClean="0"/>
              <a:t> Lagoon supports </a:t>
            </a:r>
            <a:r>
              <a:rPr lang="en-US" sz="1200" b="1" dirty="0" smtClean="0"/>
              <a:t>several populations </a:t>
            </a:r>
            <a:r>
              <a:rPr lang="en-US" sz="1200" dirty="0" smtClean="0"/>
              <a:t>of crocodiles, lizards, migratory birds, and several rare and endangered mammals. </a:t>
            </a:r>
          </a:p>
          <a:p>
            <a:r>
              <a:rPr lang="en-US" sz="1200" dirty="0" smtClean="0"/>
              <a:t>Image Source: http://irade.org/eerc/pdf/WB_FR_RuchiBadola.pdf</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18585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primary objective of the study is to integrate multiple satellite sensors such as MODIS, OLI, ASTER, MSI to estimate biophysical characteristics (CHL, LAI, GPP) of mangroves. The secondary objective is to create multiple time series showing seasonal and spatial variability in health of mangroves by using Chlorophyll as proxy parameter. The end-products and results will be used by the Ministry of Environment and Forests, Odisha and </a:t>
            </a:r>
            <a:r>
              <a:rPr lang="en-US" baseline="0" dirty="0" err="1" smtClean="0"/>
              <a:t>Chilika</a:t>
            </a:r>
            <a:r>
              <a:rPr lang="en-US" baseline="0" dirty="0" smtClean="0"/>
              <a:t> Development Authority to improve management efforts.</a:t>
            </a:r>
          </a:p>
          <a:p>
            <a:r>
              <a:rPr lang="en-US" baseline="0" dirty="0" smtClean="0"/>
              <a:t>Satellite Image Source: NASA’s </a:t>
            </a:r>
            <a:r>
              <a:rPr lang="en-US" baseline="0" dirty="0" smtClean="0"/>
              <a:t>DEVELOPedia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Satellite data acquired</a:t>
            </a:r>
            <a:r>
              <a:rPr lang="en-US" sz="1200" kern="1200" baseline="0" dirty="0" smtClean="0">
                <a:solidFill>
                  <a:schemeClr val="tx1"/>
                </a:solidFill>
                <a:effectLst/>
                <a:latin typeface="+mn-lt"/>
                <a:ea typeface="+mn-ea"/>
                <a:cs typeface="+mn-cs"/>
              </a:rPr>
              <a:t> by</a:t>
            </a:r>
            <a:r>
              <a:rPr lang="en-US" sz="1200" kern="1200" dirty="0" smtClean="0">
                <a:solidFill>
                  <a:schemeClr val="tx1"/>
                </a:solidFill>
                <a:effectLst/>
                <a:latin typeface="+mn-lt"/>
                <a:ea typeface="+mn-ea"/>
                <a:cs typeface="+mn-cs"/>
              </a:rPr>
              <a:t> multiple sensors were downloaded from</a:t>
            </a:r>
            <a:r>
              <a:rPr lang="en-US" sz="1200" kern="1200" baseline="0" dirty="0" smtClean="0">
                <a:solidFill>
                  <a:schemeClr val="tx1"/>
                </a:solidFill>
                <a:effectLst/>
                <a:latin typeface="+mn-lt"/>
                <a:ea typeface="+mn-ea"/>
                <a:cs typeface="+mn-cs"/>
              </a:rPr>
              <a:t> various sources (LAADS, USGS earth explorer, Scientific Data Hub, Giovanni)</a:t>
            </a:r>
            <a:r>
              <a:rPr lang="en-US" sz="1200" kern="1200" dirty="0" smtClean="0">
                <a:solidFill>
                  <a:schemeClr val="tx1"/>
                </a:solidFill>
                <a:effectLst/>
                <a:latin typeface="+mn-lt"/>
                <a:ea typeface="+mn-ea"/>
                <a:cs typeface="+mn-cs"/>
              </a:rPr>
              <a:t>. Data processing were</a:t>
            </a:r>
            <a:r>
              <a:rPr lang="en-US" sz="1200" kern="1200" baseline="0" dirty="0" smtClean="0">
                <a:solidFill>
                  <a:schemeClr val="tx1"/>
                </a:solidFill>
                <a:effectLst/>
                <a:latin typeface="+mn-lt"/>
                <a:ea typeface="+mn-ea"/>
                <a:cs typeface="+mn-cs"/>
              </a:rPr>
              <a:t> accomplished using various software (SNAP, ERDAS, ENVI, ArcGIS)  and models were implemented to produce final product. Finally, a time series was created to observe seasonal and inter-annual variability.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91907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r>
              <a:rPr lang="en-US" baseline="0" dirty="0" smtClean="0"/>
              <a:t> between different bands and indices correlation results for biophysical parameters including leaf area index and gross primary productivity. The best result is highlighted in yellow on the table and presented by scatter plots.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Validation</a:t>
            </a:r>
            <a:r>
              <a:rPr lang="en-US" baseline="0" dirty="0" smtClean="0"/>
              <a:t> result c</a:t>
            </a:r>
            <a:r>
              <a:rPr lang="en-US" dirty="0" smtClean="0"/>
              <a:t>omparison between individual bands and various</a:t>
            </a:r>
            <a:r>
              <a:rPr lang="en-US" baseline="0" dirty="0" smtClean="0"/>
              <a:t> indices included in the calibration of GPP and LAI. These results were derived from an independent data set (n=60) corresponding to three different seasons to avoid any seasonal bias. The best result is highlighted in yellow on the table and presented by scatter plots.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MODIS surface reflectance spectra derived from 20</a:t>
            </a:r>
            <a:r>
              <a:rPr lang="en-US" baseline="0" dirty="0" smtClean="0"/>
              <a:t> random points from the </a:t>
            </a:r>
            <a:r>
              <a:rPr lang="en-US" baseline="0" dirty="0" err="1" smtClean="0"/>
              <a:t>Bhitarkanika</a:t>
            </a:r>
            <a:r>
              <a:rPr lang="en-US" baseline="0" dirty="0" smtClean="0"/>
              <a:t> study area after resampling pixels from 500m to 1km to match with biophysical parameter products (GPP, LAI) which are generated at 1 km resolution. The red edge (NDVI) clearly showed variation in different seasons, very steep in the fall and gradually reduced in the following seasons. The mean spectra clearly shows the variation in the different seasons with respect to different bands.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192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Variability in</a:t>
            </a:r>
            <a:r>
              <a:rPr lang="en-US" baseline="0" dirty="0" smtClean="0"/>
              <a:t> surface reflectance magnitude between standard product corresponding to Landsat-8 OLI bands and atmospherically corrected Terra ASTER and Sentinel 2 MSI bands. This variability is because of different atmospheric correction techniques used for different products such as FLAASH for ASTER and Sen2Cor for Sentinel 2. To overcome this issue Terra ASTER and Sentinel 2 MSI indices (NDVI and EVI2) were cross-calibrated with Landsat-8 OLI.</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1923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
        <p:nvSpPr>
          <p:cNvPr id="11" name="contract info"/>
          <p:cNvSpPr/>
          <p:nvPr userDrawn="1"/>
        </p:nvSpPr>
        <p:spPr>
          <a:xfrm>
            <a:off x="0" y="6566239"/>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6" r:id="rId5"/>
    <p:sldLayoutId id="2147483664" r:id="rId6"/>
    <p:sldLayoutId id="2147483665" r:id="rId7"/>
    <p:sldLayoutId id="2147483668"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26.jpeg"/><Relationship Id="rId12"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notesSlide" Target="../notesSlides/notesSlide11.xml"/><Relationship Id="rId16"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jpeg"/><Relationship Id="rId19" Type="http://schemas.openxmlformats.org/officeDocument/2006/relationships/image" Target="../media/image23.jp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18" Type="http://schemas.openxmlformats.org/officeDocument/2006/relationships/image" Target="../media/image65.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17" Type="http://schemas.openxmlformats.org/officeDocument/2006/relationships/image" Target="../media/image64.jpeg"/><Relationship Id="rId2" Type="http://schemas.openxmlformats.org/officeDocument/2006/relationships/notesSlide" Target="../notesSlides/notesSlide12.xml"/><Relationship Id="rId16"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62.jpeg"/><Relationship Id="rId10" Type="http://schemas.openxmlformats.org/officeDocument/2006/relationships/image" Target="../media/image57.jpeg"/><Relationship Id="rId19" Type="http://schemas.openxmlformats.org/officeDocument/2006/relationships/image" Target="../media/image23.jp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jpeg"/></Relationships>
</file>

<file path=ppt/slides/_rels/slide13.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18" Type="http://schemas.openxmlformats.org/officeDocument/2006/relationships/image" Target="../media/image81.jpe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5.jpeg"/><Relationship Id="rId17" Type="http://schemas.openxmlformats.org/officeDocument/2006/relationships/image" Target="../media/image80.jpeg"/><Relationship Id="rId2" Type="http://schemas.openxmlformats.org/officeDocument/2006/relationships/notesSlide" Target="../notesSlides/notesSlide13.xml"/><Relationship Id="rId16" Type="http://schemas.openxmlformats.org/officeDocument/2006/relationships/image" Target="../media/image79.jpeg"/><Relationship Id="rId1" Type="http://schemas.openxmlformats.org/officeDocument/2006/relationships/slideLayout" Target="../slideLayouts/slideLayout3.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78.jpeg"/><Relationship Id="rId10" Type="http://schemas.openxmlformats.org/officeDocument/2006/relationships/image" Target="../media/image73.jpeg"/><Relationship Id="rId19" Type="http://schemas.openxmlformats.org/officeDocument/2006/relationships/image" Target="../media/image23.jpg"/><Relationship Id="rId4" Type="http://schemas.openxmlformats.org/officeDocument/2006/relationships/image" Target="../media/image67.jpeg"/><Relationship Id="rId9" Type="http://schemas.openxmlformats.org/officeDocument/2006/relationships/image" Target="../media/image72.jpeg"/><Relationship Id="rId14" Type="http://schemas.openxmlformats.org/officeDocument/2006/relationships/image" Target="../media/image77.jpeg"/></Relationships>
</file>

<file path=ppt/slides/_rels/slide14.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18" Type="http://schemas.openxmlformats.org/officeDocument/2006/relationships/image" Target="../media/image97.jpeg"/><Relationship Id="rId26" Type="http://schemas.openxmlformats.org/officeDocument/2006/relationships/image" Target="../media/image105.jpeg"/><Relationship Id="rId3" Type="http://schemas.openxmlformats.org/officeDocument/2006/relationships/image" Target="../media/image82.jpeg"/><Relationship Id="rId21" Type="http://schemas.openxmlformats.org/officeDocument/2006/relationships/image" Target="../media/image100.jpeg"/><Relationship Id="rId34" Type="http://schemas.openxmlformats.org/officeDocument/2006/relationships/image" Target="../media/image112.jpeg"/><Relationship Id="rId7" Type="http://schemas.openxmlformats.org/officeDocument/2006/relationships/image" Target="../media/image86.jpeg"/><Relationship Id="rId12" Type="http://schemas.openxmlformats.org/officeDocument/2006/relationships/image" Target="../media/image91.jpeg"/><Relationship Id="rId17" Type="http://schemas.openxmlformats.org/officeDocument/2006/relationships/image" Target="../media/image96.jpeg"/><Relationship Id="rId25" Type="http://schemas.openxmlformats.org/officeDocument/2006/relationships/image" Target="../media/image104.jpeg"/><Relationship Id="rId33" Type="http://schemas.openxmlformats.org/officeDocument/2006/relationships/image" Target="../media/image111.jpeg"/><Relationship Id="rId2" Type="http://schemas.openxmlformats.org/officeDocument/2006/relationships/notesSlide" Target="../notesSlides/notesSlide14.xml"/><Relationship Id="rId16" Type="http://schemas.openxmlformats.org/officeDocument/2006/relationships/image" Target="../media/image95.jpeg"/><Relationship Id="rId20" Type="http://schemas.openxmlformats.org/officeDocument/2006/relationships/image" Target="../media/image99.jpeg"/><Relationship Id="rId29" Type="http://schemas.openxmlformats.org/officeDocument/2006/relationships/image" Target="../media/image107.jpeg"/><Relationship Id="rId1" Type="http://schemas.openxmlformats.org/officeDocument/2006/relationships/slideLayout" Target="../slideLayouts/slideLayout3.xml"/><Relationship Id="rId6" Type="http://schemas.openxmlformats.org/officeDocument/2006/relationships/image" Target="../media/image85.jpeg"/><Relationship Id="rId11" Type="http://schemas.openxmlformats.org/officeDocument/2006/relationships/image" Target="../media/image90.jpeg"/><Relationship Id="rId24" Type="http://schemas.openxmlformats.org/officeDocument/2006/relationships/image" Target="../media/image103.jpeg"/><Relationship Id="rId32" Type="http://schemas.openxmlformats.org/officeDocument/2006/relationships/image" Target="../media/image110.jpeg"/><Relationship Id="rId5" Type="http://schemas.openxmlformats.org/officeDocument/2006/relationships/image" Target="../media/image84.jpeg"/><Relationship Id="rId15" Type="http://schemas.openxmlformats.org/officeDocument/2006/relationships/image" Target="../media/image94.jpeg"/><Relationship Id="rId23" Type="http://schemas.openxmlformats.org/officeDocument/2006/relationships/image" Target="../media/image102.jpeg"/><Relationship Id="rId28" Type="http://schemas.openxmlformats.org/officeDocument/2006/relationships/image" Target="../media/image106.jpeg"/><Relationship Id="rId10" Type="http://schemas.openxmlformats.org/officeDocument/2006/relationships/image" Target="../media/image89.jpeg"/><Relationship Id="rId19" Type="http://schemas.openxmlformats.org/officeDocument/2006/relationships/image" Target="../media/image98.jpeg"/><Relationship Id="rId31" Type="http://schemas.openxmlformats.org/officeDocument/2006/relationships/image" Target="../media/image10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3.jpeg"/><Relationship Id="rId22" Type="http://schemas.openxmlformats.org/officeDocument/2006/relationships/image" Target="../media/image101.jpeg"/><Relationship Id="rId27" Type="http://schemas.openxmlformats.org/officeDocument/2006/relationships/image" Target="../media/image23.jpg"/><Relationship Id="rId30" Type="http://schemas.openxmlformats.org/officeDocument/2006/relationships/image" Target="../media/image108.jpeg"/><Relationship Id="rId35" Type="http://schemas.openxmlformats.org/officeDocument/2006/relationships/image" Target="../media/image1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image" Target="../media/image1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018" r="14590"/>
          <a:stretch/>
        </p:blipFill>
        <p:spPr>
          <a:xfrm>
            <a:off x="2896337" y="0"/>
            <a:ext cx="4996532" cy="650789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406" y="0"/>
            <a:ext cx="8134274" cy="6927575"/>
          </a:xfrm>
          <a:prstGeom prst="rect">
            <a:avLst/>
          </a:prstGeom>
        </p:spPr>
      </p:pic>
      <p:sp>
        <p:nvSpPr>
          <p:cNvPr id="18" name="Text Placeholder 18"/>
          <p:cNvSpPr txBox="1">
            <a:spLocks/>
          </p:cNvSpPr>
          <p:nvPr/>
        </p:nvSpPr>
        <p:spPr>
          <a:xfrm>
            <a:off x="8150567" y="2449622"/>
            <a:ext cx="3204840" cy="369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Roger Bledsoe</a:t>
            </a:r>
            <a:endParaRPr lang="en-US" sz="1800"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150567" y="2962789"/>
            <a:ext cx="3204840" cy="369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Caren </a:t>
            </a:r>
            <a:r>
              <a:rPr lang="en-US" sz="1800" dirty="0" err="1" smtClean="0">
                <a:solidFill>
                  <a:schemeClr val="bg2">
                    <a:lumMod val="50000"/>
                  </a:schemeClr>
                </a:solidFill>
                <a:latin typeface="Century Gothic" panose="020B0502020202020204" pitchFamily="34" charset="0"/>
              </a:rPr>
              <a:t>Remillard</a:t>
            </a:r>
            <a:endParaRPr lang="en-US" sz="1800"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150566" y="3468408"/>
            <a:ext cx="4041434" cy="374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smtClean="0">
                <a:solidFill>
                  <a:schemeClr val="bg2">
                    <a:lumMod val="50000"/>
                  </a:schemeClr>
                </a:solidFill>
                <a:latin typeface="Century Gothic" panose="020B0502020202020204" pitchFamily="34" charset="0"/>
              </a:rPr>
              <a:t>María</a:t>
            </a:r>
            <a:r>
              <a:rPr lang="en-US" sz="1800" dirty="0" smtClean="0">
                <a:solidFill>
                  <a:schemeClr val="bg2">
                    <a:lumMod val="50000"/>
                  </a:schemeClr>
                </a:solidFill>
                <a:latin typeface="Century Gothic" panose="020B0502020202020204" pitchFamily="34" charset="0"/>
              </a:rPr>
              <a:t> </a:t>
            </a:r>
            <a:r>
              <a:rPr lang="en-US" sz="1800" dirty="0">
                <a:solidFill>
                  <a:schemeClr val="bg2">
                    <a:lumMod val="50000"/>
                  </a:schemeClr>
                </a:solidFill>
                <a:latin typeface="Century Gothic" panose="020B0502020202020204" pitchFamily="34" charset="0"/>
              </a:rPr>
              <a:t>José </a:t>
            </a:r>
            <a:r>
              <a:rPr lang="en-US" sz="1800" dirty="0" smtClean="0">
                <a:solidFill>
                  <a:schemeClr val="bg2">
                    <a:lumMod val="50000"/>
                  </a:schemeClr>
                </a:solidFill>
                <a:latin typeface="Century Gothic" panose="020B0502020202020204" pitchFamily="34" charset="0"/>
              </a:rPr>
              <a:t>Rivera</a:t>
            </a:r>
            <a:endParaRPr lang="en-US" sz="1800"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150567" y="3977074"/>
            <a:ext cx="3204840" cy="369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Jessica Staley</a:t>
            </a:r>
            <a:endParaRPr lang="en-US" sz="1800"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150567" y="4480407"/>
            <a:ext cx="3204840" cy="369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Patricia </a:t>
            </a:r>
            <a:r>
              <a:rPr lang="en-US" sz="1800" dirty="0" err="1" smtClean="0">
                <a:solidFill>
                  <a:schemeClr val="bg2">
                    <a:lumMod val="50000"/>
                  </a:schemeClr>
                </a:solidFill>
                <a:latin typeface="Century Gothic" panose="020B0502020202020204" pitchFamily="34" charset="0"/>
              </a:rPr>
              <a:t>Stupp</a:t>
            </a:r>
            <a:endParaRPr lang="en-US" sz="1800" dirty="0">
              <a:solidFill>
                <a:schemeClr val="bg2">
                  <a:lumMod val="50000"/>
                </a:schemeClr>
              </a:solidFill>
              <a:latin typeface="Century Gothic" panose="020B0502020202020204" pitchFamily="34" charset="0"/>
            </a:endParaRPr>
          </a:p>
        </p:txBody>
      </p:sp>
      <p:sp>
        <p:nvSpPr>
          <p:cNvPr id="13" name="TextBox 12"/>
          <p:cNvSpPr txBox="1"/>
          <p:nvPr/>
        </p:nvSpPr>
        <p:spPr>
          <a:xfrm>
            <a:off x="162232" y="3441170"/>
            <a:ext cx="7745383" cy="523220"/>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EASTERN INDIA ECOLOGICAL FORECASTING</a:t>
            </a:r>
            <a:endParaRPr lang="en-US" sz="2800" dirty="0"/>
          </a:p>
        </p:txBody>
      </p:sp>
      <p:sp>
        <p:nvSpPr>
          <p:cNvPr id="14" name="Title 16"/>
          <p:cNvSpPr txBox="1">
            <a:spLocks/>
          </p:cNvSpPr>
          <p:nvPr/>
        </p:nvSpPr>
        <p:spPr>
          <a:xfrm>
            <a:off x="516195" y="3964390"/>
            <a:ext cx="7049728" cy="231842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Century Gothic" panose="020B0502020202020204" pitchFamily="34" charset="0"/>
              </a:rPr>
              <a:t>A Multi-Sensor Approach to Enhance the Prediction of Mangrove Biophysical</a:t>
            </a:r>
          </a:p>
          <a:p>
            <a:pPr algn="ctr"/>
            <a:r>
              <a:rPr lang="en-US" sz="2400" dirty="0" smtClean="0">
                <a:solidFill>
                  <a:schemeClr val="bg1"/>
                </a:solidFill>
                <a:latin typeface="Century Gothic" panose="020B0502020202020204" pitchFamily="34" charset="0"/>
              </a:rPr>
              <a:t>Characteristics </a:t>
            </a:r>
            <a:r>
              <a:rPr lang="en-US" sz="2400" dirty="0">
                <a:solidFill>
                  <a:schemeClr val="bg1"/>
                </a:solidFill>
                <a:latin typeface="Century Gothic" panose="020B0502020202020204" pitchFamily="34" charset="0"/>
              </a:rPr>
              <a:t>in </a:t>
            </a:r>
            <a:r>
              <a:rPr lang="en-US" sz="2400" dirty="0" err="1">
                <a:solidFill>
                  <a:schemeClr val="bg1"/>
                </a:solidFill>
                <a:latin typeface="Century Gothic" panose="020B0502020202020204" pitchFamily="34" charset="0"/>
              </a:rPr>
              <a:t>Bhitarkanika</a:t>
            </a:r>
            <a:r>
              <a:rPr lang="en-US" sz="2400" dirty="0">
                <a:solidFill>
                  <a:schemeClr val="bg1"/>
                </a:solidFill>
                <a:latin typeface="Century Gothic" panose="020B0502020202020204" pitchFamily="34" charset="0"/>
              </a:rPr>
              <a:t> Wildlife Sanctuary and </a:t>
            </a:r>
            <a:r>
              <a:rPr lang="en-US" sz="2400" dirty="0" err="1">
                <a:solidFill>
                  <a:schemeClr val="bg1"/>
                </a:solidFill>
                <a:latin typeface="Century Gothic" panose="020B0502020202020204" pitchFamily="34" charset="0"/>
              </a:rPr>
              <a:t>Chilika</a:t>
            </a:r>
            <a:r>
              <a:rPr lang="en-US" sz="2400" dirty="0">
                <a:solidFill>
                  <a:schemeClr val="bg1"/>
                </a:solidFill>
                <a:latin typeface="Century Gothic" panose="020B0502020202020204" pitchFamily="34" charset="0"/>
              </a:rPr>
              <a:t> Lagoon, Odisha, India</a:t>
            </a:r>
          </a:p>
        </p:txBody>
      </p:sp>
      <p:sp>
        <p:nvSpPr>
          <p:cNvPr id="15" name="Text Placeholder 17"/>
          <p:cNvSpPr txBox="1">
            <a:spLocks/>
          </p:cNvSpPr>
          <p:nvPr/>
        </p:nvSpPr>
        <p:spPr>
          <a:xfrm>
            <a:off x="8150566" y="1987365"/>
            <a:ext cx="3736633" cy="319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Abhishek Kumar (Project Lead)</a:t>
            </a:r>
            <a:endParaRPr lang="en-US" sz="18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2037" y="1456553"/>
            <a:ext cx="4960263" cy="5116265"/>
            <a:chOff x="890407" y="1189147"/>
            <a:chExt cx="4960263" cy="5116265"/>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809" r="23022" b="12108"/>
            <a:stretch/>
          </p:blipFill>
          <p:spPr>
            <a:xfrm>
              <a:off x="913389" y="1844520"/>
              <a:ext cx="2927828" cy="2927828"/>
            </a:xfrm>
            <a:prstGeom prst="rect">
              <a:avLst/>
            </a:prstGeom>
            <a:ln>
              <a:solidFill>
                <a:srgbClr val="000000"/>
              </a:solidFill>
            </a:ln>
          </p:spPr>
        </p:pic>
        <p:sp>
          <p:nvSpPr>
            <p:cNvPr id="7" name="Rectangle 6"/>
            <p:cNvSpPr/>
            <p:nvPr/>
          </p:nvSpPr>
          <p:spPr>
            <a:xfrm>
              <a:off x="1497743" y="2759935"/>
              <a:ext cx="182880" cy="18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90407" y="1189147"/>
              <a:ext cx="4407408" cy="633519"/>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000" b="1" dirty="0" err="1" smtClean="0">
                  <a:solidFill>
                    <a:schemeClr val="bg1"/>
                  </a:solidFill>
                </a:rPr>
                <a:t>Bhitarkanika</a:t>
              </a:r>
              <a:endParaRPr lang="en-US" sz="3000" b="1" dirty="0">
                <a:solidFill>
                  <a:schemeClr val="bg1"/>
                </a:solidFill>
              </a:endParaRPr>
            </a:p>
          </p:txBody>
        </p:sp>
        <p:grpSp>
          <p:nvGrpSpPr>
            <p:cNvPr id="9" name="Group 8"/>
            <p:cNvGrpSpPr/>
            <p:nvPr/>
          </p:nvGrpSpPr>
          <p:grpSpPr>
            <a:xfrm>
              <a:off x="3870640" y="4938042"/>
              <a:ext cx="1980030" cy="877330"/>
              <a:chOff x="9577454" y="24895564"/>
              <a:chExt cx="1731493" cy="767206"/>
            </a:xfrm>
          </p:grpSpPr>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5000" t="48214" r="5000" b="42857"/>
              <a:stretch/>
            </p:blipFill>
            <p:spPr>
              <a:xfrm flipV="1">
                <a:off x="9780651" y="25208255"/>
                <a:ext cx="1250919" cy="177330"/>
              </a:xfrm>
              <a:prstGeom prst="rect">
                <a:avLst/>
              </a:prstGeom>
              <a:ln>
                <a:solidFill>
                  <a:schemeClr val="bg1"/>
                </a:solidFill>
              </a:ln>
            </p:spPr>
          </p:pic>
          <p:sp>
            <p:nvSpPr>
              <p:cNvPr id="26" name="TextBox 25"/>
              <p:cNvSpPr txBox="1"/>
              <p:nvPr/>
            </p:nvSpPr>
            <p:spPr>
              <a:xfrm>
                <a:off x="9577454" y="25339797"/>
                <a:ext cx="1731493" cy="322973"/>
              </a:xfrm>
              <a:prstGeom prst="rect">
                <a:avLst/>
              </a:prstGeom>
              <a:noFill/>
            </p:spPr>
            <p:txBody>
              <a:bodyPr wrap="none" rtlCol="0">
                <a:spAutoFit/>
              </a:bodyPr>
              <a:lstStyle/>
              <a:p>
                <a:r>
                  <a:rPr lang="en-US" dirty="0" smtClean="0">
                    <a:solidFill>
                      <a:srgbClr val="000000"/>
                    </a:solidFill>
                  </a:rPr>
                  <a:t>0             </a:t>
                </a:r>
                <a:r>
                  <a:rPr lang="en-US" dirty="0">
                    <a:solidFill>
                      <a:srgbClr val="000000"/>
                    </a:solidFill>
                  </a:rPr>
                  <a:t> </a:t>
                </a:r>
                <a:r>
                  <a:rPr lang="en-US" dirty="0" smtClean="0">
                    <a:solidFill>
                      <a:srgbClr val="000000"/>
                    </a:solidFill>
                  </a:rPr>
                  <a:t>       78</a:t>
                </a:r>
                <a:endParaRPr lang="en-US" dirty="0">
                  <a:solidFill>
                    <a:srgbClr val="000000"/>
                  </a:solidFill>
                </a:endParaRPr>
              </a:p>
            </p:txBody>
          </p:sp>
          <p:sp>
            <p:nvSpPr>
              <p:cNvPr id="27" name="TextBox 26"/>
              <p:cNvSpPr txBox="1"/>
              <p:nvPr/>
            </p:nvSpPr>
            <p:spPr>
              <a:xfrm>
                <a:off x="9702939" y="24895564"/>
                <a:ext cx="1346000" cy="296058"/>
              </a:xfrm>
              <a:prstGeom prst="rect">
                <a:avLst/>
              </a:prstGeom>
              <a:noFill/>
            </p:spPr>
            <p:txBody>
              <a:bodyPr wrap="none" rtlCol="0">
                <a:spAutoFit/>
              </a:bodyPr>
              <a:lstStyle/>
              <a:p>
                <a:r>
                  <a:rPr lang="en-US" sz="1600" dirty="0" smtClean="0">
                    <a:solidFill>
                      <a:srgbClr val="000000"/>
                    </a:solidFill>
                  </a:rPr>
                  <a:t>CHL (</a:t>
                </a:r>
                <a:r>
                  <a:rPr lang="en-US" sz="1600" dirty="0">
                    <a:solidFill>
                      <a:srgbClr val="000000"/>
                    </a:solidFill>
                  </a:rPr>
                  <a:t>µg/cm</a:t>
                </a:r>
                <a:r>
                  <a:rPr lang="en-US" sz="1600" baseline="30000" dirty="0">
                    <a:solidFill>
                      <a:srgbClr val="000000"/>
                    </a:solidFill>
                  </a:rPr>
                  <a:t>2</a:t>
                </a:r>
                <a:r>
                  <a:rPr lang="en-US" sz="1600" dirty="0" smtClean="0">
                    <a:solidFill>
                      <a:srgbClr val="000000"/>
                    </a:solidFill>
                  </a:rPr>
                  <a:t>)</a:t>
                </a:r>
                <a:endParaRPr lang="en-US" sz="1600" dirty="0">
                  <a:solidFill>
                    <a:srgbClr val="000000"/>
                  </a:solidFill>
                </a:endParaRPr>
              </a:p>
            </p:txBody>
          </p:sp>
        </p:grpSp>
        <p:sp>
          <p:nvSpPr>
            <p:cNvPr id="10" name="Freeform 9"/>
            <p:cNvSpPr/>
            <p:nvPr/>
          </p:nvSpPr>
          <p:spPr>
            <a:xfrm>
              <a:off x="1207631" y="2857409"/>
              <a:ext cx="2013271" cy="1966451"/>
            </a:xfrm>
            <a:custGeom>
              <a:avLst/>
              <a:gdLst>
                <a:gd name="connsiteX0" fmla="*/ 341194 w 1760561"/>
                <a:gd name="connsiteY0" fmla="*/ 0 h 1719618"/>
                <a:gd name="connsiteX1" fmla="*/ 0 w 1760561"/>
                <a:gd name="connsiteY1" fmla="*/ 1692322 h 1719618"/>
                <a:gd name="connsiteX2" fmla="*/ 1760561 w 1760561"/>
                <a:gd name="connsiteY2" fmla="*/ 1719618 h 1719618"/>
                <a:gd name="connsiteX3" fmla="*/ 341194 w 1760561"/>
                <a:gd name="connsiteY3" fmla="*/ 0 h 1719618"/>
              </a:gdLst>
              <a:ahLst/>
              <a:cxnLst>
                <a:cxn ang="0">
                  <a:pos x="connsiteX0" y="connsiteY0"/>
                </a:cxn>
                <a:cxn ang="0">
                  <a:pos x="connsiteX1" y="connsiteY1"/>
                </a:cxn>
                <a:cxn ang="0">
                  <a:pos x="connsiteX2" y="connsiteY2"/>
                </a:cxn>
                <a:cxn ang="0">
                  <a:pos x="connsiteX3" y="connsiteY3"/>
                </a:cxn>
              </a:cxnLst>
              <a:rect l="l" t="t" r="r" b="b"/>
              <a:pathLst>
                <a:path w="1760561" h="1719618">
                  <a:moveTo>
                    <a:pt x="341194" y="0"/>
                  </a:moveTo>
                  <a:lnTo>
                    <a:pt x="0" y="1692322"/>
                  </a:lnTo>
                  <a:lnTo>
                    <a:pt x="1760561" y="1719618"/>
                  </a:lnTo>
                  <a:lnTo>
                    <a:pt x="341194" y="0"/>
                  </a:lnTo>
                  <a:close/>
                </a:path>
              </a:pathLst>
            </a:custGeom>
            <a:solidFill>
              <a:schemeClr val="bg1">
                <a:lumMod val="75000"/>
                <a:alpha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363492" y="4788406"/>
              <a:ext cx="2224277" cy="1463914"/>
              <a:chOff x="13306967" y="24039573"/>
              <a:chExt cx="2545971" cy="1655487"/>
            </a:xfrm>
          </p:grpSpPr>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4233" r="30724"/>
              <a:stretch/>
            </p:blipFill>
            <p:spPr>
              <a:xfrm>
                <a:off x="13306967" y="24039573"/>
                <a:ext cx="1675635" cy="1655487"/>
              </a:xfrm>
              <a:prstGeom prst="rect">
                <a:avLst/>
              </a:prstGeom>
              <a:ln>
                <a:solidFill>
                  <a:schemeClr val="bg1"/>
                </a:solidFill>
              </a:ln>
            </p:spPr>
          </p:pic>
          <p:sp>
            <p:nvSpPr>
              <p:cNvPr id="24" name="TextBox 23"/>
              <p:cNvSpPr txBox="1"/>
              <p:nvPr/>
            </p:nvSpPr>
            <p:spPr>
              <a:xfrm>
                <a:off x="14235380" y="25214215"/>
                <a:ext cx="1617558" cy="452470"/>
              </a:xfrm>
              <a:prstGeom prst="rect">
                <a:avLst/>
              </a:prstGeom>
              <a:noFill/>
              <a:ln w="12700">
                <a:no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MSI</a:t>
                </a:r>
                <a:endParaRPr lang="en-US" sz="2000" b="1" dirty="0">
                  <a:solidFill>
                    <a:schemeClr val="bg1"/>
                  </a:solidFill>
                  <a:effectLst>
                    <a:outerShdw blurRad="38100" dist="38100" dir="2700000" algn="tl">
                      <a:srgbClr val="000000">
                        <a:alpha val="43137"/>
                      </a:srgbClr>
                    </a:outerShdw>
                  </a:effectLst>
                </a:endParaRPr>
              </a:p>
            </p:txBody>
          </p:sp>
        </p:grpSp>
        <p:grpSp>
          <p:nvGrpSpPr>
            <p:cNvPr id="12" name="Group 11"/>
            <p:cNvGrpSpPr/>
            <p:nvPr/>
          </p:nvGrpSpPr>
          <p:grpSpPr>
            <a:xfrm>
              <a:off x="923462" y="4789095"/>
              <a:ext cx="2150158" cy="1516317"/>
              <a:chOff x="13322973" y="22382124"/>
              <a:chExt cx="2518116" cy="1714748"/>
            </a:xfrm>
          </p:grpSpPr>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8781" r="26174"/>
              <a:stretch/>
            </p:blipFill>
            <p:spPr>
              <a:xfrm>
                <a:off x="13322973" y="22382124"/>
                <a:ext cx="1675635" cy="1655487"/>
              </a:xfrm>
              <a:prstGeom prst="rect">
                <a:avLst/>
              </a:prstGeom>
              <a:ln>
                <a:solidFill>
                  <a:schemeClr val="bg1"/>
                </a:solidFill>
              </a:ln>
            </p:spPr>
          </p:pic>
          <p:sp>
            <p:nvSpPr>
              <p:cNvPr id="22" name="TextBox 21"/>
              <p:cNvSpPr txBox="1"/>
              <p:nvPr/>
            </p:nvSpPr>
            <p:spPr>
              <a:xfrm>
                <a:off x="14127569" y="23574792"/>
                <a:ext cx="1713520" cy="522080"/>
              </a:xfrm>
              <a:prstGeom prst="rect">
                <a:avLst/>
              </a:prstGeom>
              <a:noFill/>
              <a:ln w="12700">
                <a:noFill/>
              </a:ln>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OLI</a:t>
                </a:r>
                <a:endParaRPr lang="en-US" sz="2000" b="1" dirty="0">
                  <a:solidFill>
                    <a:schemeClr val="bg1"/>
                  </a:solidFill>
                  <a:effectLst>
                    <a:outerShdw blurRad="38100" dist="38100" dir="2700000" algn="tl">
                      <a:srgbClr val="000000">
                        <a:alpha val="43137"/>
                      </a:srgbClr>
                    </a:outerShdw>
                  </a:effectLst>
                </a:endParaRPr>
              </a:p>
            </p:txBody>
          </p:sp>
        </p:grpSp>
        <p:sp>
          <p:nvSpPr>
            <p:cNvPr id="13" name="Freeform 12"/>
            <p:cNvSpPr/>
            <p:nvPr/>
          </p:nvSpPr>
          <p:spPr>
            <a:xfrm>
              <a:off x="1597800" y="2248745"/>
              <a:ext cx="2247373" cy="2044485"/>
            </a:xfrm>
            <a:custGeom>
              <a:avLst/>
              <a:gdLst>
                <a:gd name="connsiteX0" fmla="*/ 0 w 1965278"/>
                <a:gd name="connsiteY0" fmla="*/ 532263 h 1787857"/>
                <a:gd name="connsiteX1" fmla="*/ 1965278 w 1965278"/>
                <a:gd name="connsiteY1" fmla="*/ 1787857 h 1787857"/>
                <a:gd name="connsiteX2" fmla="*/ 1965278 w 1965278"/>
                <a:gd name="connsiteY2" fmla="*/ 0 h 1787857"/>
                <a:gd name="connsiteX3" fmla="*/ 0 w 1965278"/>
                <a:gd name="connsiteY3" fmla="*/ 532263 h 1787857"/>
              </a:gdLst>
              <a:ahLst/>
              <a:cxnLst>
                <a:cxn ang="0">
                  <a:pos x="connsiteX0" y="connsiteY0"/>
                </a:cxn>
                <a:cxn ang="0">
                  <a:pos x="connsiteX1" y="connsiteY1"/>
                </a:cxn>
                <a:cxn ang="0">
                  <a:pos x="connsiteX2" y="connsiteY2"/>
                </a:cxn>
                <a:cxn ang="0">
                  <a:pos x="connsiteX3" y="connsiteY3"/>
                </a:cxn>
              </a:cxnLst>
              <a:rect l="l" t="t" r="r" b="b"/>
              <a:pathLst>
                <a:path w="1965278" h="1787857">
                  <a:moveTo>
                    <a:pt x="0" y="532263"/>
                  </a:moveTo>
                  <a:lnTo>
                    <a:pt x="1965278" y="1787857"/>
                  </a:lnTo>
                  <a:lnTo>
                    <a:pt x="1965278" y="0"/>
                  </a:lnTo>
                  <a:lnTo>
                    <a:pt x="0" y="532263"/>
                  </a:lnTo>
                  <a:close/>
                </a:path>
              </a:pathLst>
            </a:custGeom>
            <a:solidFill>
              <a:schemeClr val="bg1">
                <a:lumMod val="75000"/>
                <a:alpha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849163" y="3321551"/>
              <a:ext cx="2001504" cy="1463914"/>
              <a:chOff x="12354710" y="22992927"/>
              <a:chExt cx="1750270" cy="1280160"/>
            </a:xfrm>
          </p:grpSpPr>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7629" r="28287"/>
              <a:stretch/>
            </p:blipFill>
            <p:spPr>
              <a:xfrm>
                <a:off x="12354710" y="22992927"/>
                <a:ext cx="1279280" cy="1280160"/>
              </a:xfrm>
              <a:prstGeom prst="rect">
                <a:avLst/>
              </a:prstGeom>
              <a:ln>
                <a:solidFill>
                  <a:schemeClr val="bg1"/>
                </a:solidFill>
              </a:ln>
            </p:spPr>
          </p:pic>
          <p:sp>
            <p:nvSpPr>
              <p:cNvPr id="20" name="TextBox 19"/>
              <p:cNvSpPr txBox="1"/>
              <p:nvPr/>
            </p:nvSpPr>
            <p:spPr>
              <a:xfrm>
                <a:off x="12851532" y="23891677"/>
                <a:ext cx="1253448" cy="349887"/>
              </a:xfrm>
              <a:prstGeom prst="rect">
                <a:avLst/>
              </a:prstGeom>
              <a:noFill/>
              <a:ln w="12700">
                <a:no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ASTER</a:t>
                </a:r>
                <a:endParaRPr lang="en-US" sz="2000" b="1" dirty="0">
                  <a:solidFill>
                    <a:schemeClr val="bg1"/>
                  </a:solidFill>
                  <a:effectLst>
                    <a:outerShdw blurRad="38100" dist="38100" dir="2700000" algn="tl">
                      <a:srgbClr val="000000">
                        <a:alpha val="43137"/>
                      </a:srgbClr>
                    </a:outerShdw>
                  </a:effectLst>
                </a:endParaRPr>
              </a:p>
            </p:txBody>
          </p:sp>
        </p:grpSp>
        <p:grpSp>
          <p:nvGrpSpPr>
            <p:cNvPr id="15" name="Group 14"/>
            <p:cNvGrpSpPr/>
            <p:nvPr/>
          </p:nvGrpSpPr>
          <p:grpSpPr>
            <a:xfrm>
              <a:off x="3849254" y="1844520"/>
              <a:ext cx="1857521" cy="1463914"/>
              <a:chOff x="11661375" y="22378927"/>
              <a:chExt cx="2126168" cy="1655487"/>
            </a:xfrm>
          </p:grpSpPr>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8770" r="26185"/>
              <a:stretch/>
            </p:blipFill>
            <p:spPr>
              <a:xfrm>
                <a:off x="11661375" y="22378927"/>
                <a:ext cx="1675635" cy="1655487"/>
              </a:xfrm>
              <a:prstGeom prst="rect">
                <a:avLst/>
              </a:prstGeom>
              <a:ln>
                <a:solidFill>
                  <a:schemeClr val="bg1"/>
                </a:solidFill>
              </a:ln>
            </p:spPr>
          </p:pic>
          <p:sp>
            <p:nvSpPr>
              <p:cNvPr id="18" name="TextBox 17"/>
              <p:cNvSpPr txBox="1"/>
              <p:nvPr/>
            </p:nvSpPr>
            <p:spPr>
              <a:xfrm>
                <a:off x="12169986" y="23558553"/>
                <a:ext cx="1617557" cy="452470"/>
              </a:xfrm>
              <a:prstGeom prst="rect">
                <a:avLst/>
              </a:prstGeom>
              <a:noFill/>
              <a:ln w="12700">
                <a:no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MODIS</a:t>
                </a:r>
                <a:endParaRPr lang="en-US" sz="2000" b="1" dirty="0">
                  <a:solidFill>
                    <a:schemeClr val="bg1"/>
                  </a:solidFill>
                  <a:effectLst>
                    <a:outerShdw blurRad="38100" dist="38100" dir="2700000" algn="tl">
                      <a:srgbClr val="000000">
                        <a:alpha val="43137"/>
                      </a:srgbClr>
                    </a:outerShdw>
                  </a:effectLst>
                </a:endParaRPr>
              </a:p>
            </p:txBody>
          </p:sp>
        </p:grpSp>
      </p:grpSp>
      <p:grpSp>
        <p:nvGrpSpPr>
          <p:cNvPr id="48" name="Group 47"/>
          <p:cNvGrpSpPr/>
          <p:nvPr/>
        </p:nvGrpSpPr>
        <p:grpSpPr>
          <a:xfrm>
            <a:off x="6407632" y="1456553"/>
            <a:ext cx="4983492" cy="5063929"/>
            <a:chOff x="6107376" y="1456553"/>
            <a:chExt cx="4983492" cy="5063929"/>
          </a:xfrm>
        </p:grpSpPr>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39892" t="21955" r="15778" b="9892"/>
            <a:stretch/>
          </p:blipFill>
          <p:spPr>
            <a:xfrm>
              <a:off x="6135493" y="2112842"/>
              <a:ext cx="2897190" cy="2897190"/>
            </a:xfrm>
            <a:prstGeom prst="rect">
              <a:avLst/>
            </a:prstGeom>
            <a:ln>
              <a:solidFill>
                <a:srgbClr val="000000"/>
              </a:solidFill>
            </a:ln>
          </p:spPr>
        </p:pic>
        <p:sp>
          <p:nvSpPr>
            <p:cNvPr id="30" name="Rectangle 29"/>
            <p:cNvSpPr/>
            <p:nvPr/>
          </p:nvSpPr>
          <p:spPr>
            <a:xfrm>
              <a:off x="7504539" y="3406739"/>
              <a:ext cx="214718" cy="214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154182" y="5055510"/>
              <a:ext cx="1518541" cy="1448595"/>
              <a:chOff x="13357516" y="26852086"/>
              <a:chExt cx="1796257" cy="1724203"/>
            </a:xfrm>
          </p:grpSpPr>
          <p:pic>
            <p:nvPicPr>
              <p:cNvPr id="46" name="Picture 45"/>
              <p:cNvPicPr>
                <a:picLocks noChangeAspect="1"/>
              </p:cNvPicPr>
              <p:nvPr/>
            </p:nvPicPr>
            <p:blipFill rotWithShape="1">
              <a:blip r:embed="rId10" cstate="print">
                <a:extLst>
                  <a:ext uri="{28A0092B-C50C-407E-A947-70E740481C1C}">
                    <a14:useLocalDpi xmlns:a14="http://schemas.microsoft.com/office/drawing/2010/main" val="0"/>
                  </a:ext>
                </a:extLst>
              </a:blip>
              <a:srcRect l="20167" t="6179" r="19374" b="869"/>
              <a:stretch/>
            </p:blipFill>
            <p:spPr>
              <a:xfrm>
                <a:off x="13357516" y="26852086"/>
                <a:ext cx="1724202" cy="1724203"/>
              </a:xfrm>
              <a:prstGeom prst="rect">
                <a:avLst/>
              </a:prstGeom>
              <a:ln>
                <a:solidFill>
                  <a:schemeClr val="bg1"/>
                </a:solidFill>
              </a:ln>
            </p:spPr>
          </p:pic>
          <p:sp>
            <p:nvSpPr>
              <p:cNvPr id="47" name="TextBox 46"/>
              <p:cNvSpPr txBox="1"/>
              <p:nvPr/>
            </p:nvSpPr>
            <p:spPr>
              <a:xfrm>
                <a:off x="13440254" y="28071704"/>
                <a:ext cx="1713519" cy="476235"/>
              </a:xfrm>
              <a:prstGeom prst="rect">
                <a:avLst/>
              </a:prstGeom>
              <a:noFill/>
              <a:ln w="12700">
                <a:noFill/>
              </a:ln>
            </p:spPr>
            <p:txBody>
              <a:bodyPr wrap="square" rtlCol="0">
                <a:spAutoFit/>
              </a:bodyPr>
              <a:lstStyle/>
              <a:p>
                <a:pPr algn="r"/>
                <a:r>
                  <a:rPr lang="en-US" sz="2000" b="1" dirty="0" smtClean="0">
                    <a:solidFill>
                      <a:schemeClr val="bg1"/>
                    </a:solidFill>
                    <a:effectLst>
                      <a:outerShdw blurRad="38100" dist="38100" dir="2700000" algn="tl">
                        <a:srgbClr val="000000">
                          <a:alpha val="43137"/>
                        </a:srgbClr>
                      </a:outerShdw>
                    </a:effectLst>
                  </a:rPr>
                  <a:t>OLI</a:t>
                </a:r>
                <a:endParaRPr lang="en-US" sz="2000" b="1" dirty="0">
                  <a:solidFill>
                    <a:schemeClr val="bg1"/>
                  </a:solidFill>
                  <a:effectLst>
                    <a:outerShdw blurRad="38100" dist="38100" dir="2700000" algn="tl">
                      <a:srgbClr val="000000">
                        <a:alpha val="43137"/>
                      </a:srgbClr>
                    </a:outerShdw>
                  </a:effectLst>
                </a:endParaRPr>
              </a:p>
            </p:txBody>
          </p:sp>
        </p:grpSp>
        <p:grpSp>
          <p:nvGrpSpPr>
            <p:cNvPr id="33" name="Group 32"/>
            <p:cNvGrpSpPr/>
            <p:nvPr/>
          </p:nvGrpSpPr>
          <p:grpSpPr>
            <a:xfrm>
              <a:off x="9052847" y="3554394"/>
              <a:ext cx="1454220" cy="1448594"/>
              <a:chOff x="11672458" y="28480780"/>
              <a:chExt cx="1704321" cy="1645920"/>
            </a:xfrm>
          </p:grpSpPr>
          <p:pic>
            <p:nvPicPr>
              <p:cNvPr id="44" name="Picture 43"/>
              <p:cNvPicPr>
                <a:picLocks noChangeAspect="1"/>
              </p:cNvPicPr>
              <p:nvPr/>
            </p:nvPicPr>
            <p:blipFill rotWithShape="1">
              <a:blip r:embed="rId11" cstate="print">
                <a:extLst>
                  <a:ext uri="{28A0092B-C50C-407E-A947-70E740481C1C}">
                    <a14:useLocalDpi xmlns:a14="http://schemas.microsoft.com/office/drawing/2010/main" val="0"/>
                  </a:ext>
                </a:extLst>
              </a:blip>
              <a:srcRect l="77" t="11502" r="-77" b="12120"/>
              <a:stretch/>
            </p:blipFill>
            <p:spPr>
              <a:xfrm>
                <a:off x="11672458" y="28480780"/>
                <a:ext cx="1645919" cy="1645920"/>
              </a:xfrm>
              <a:prstGeom prst="rect">
                <a:avLst/>
              </a:prstGeom>
              <a:ln>
                <a:solidFill>
                  <a:schemeClr val="bg1"/>
                </a:solidFill>
              </a:ln>
            </p:spPr>
          </p:pic>
          <p:sp>
            <p:nvSpPr>
              <p:cNvPr id="45" name="TextBox 44"/>
              <p:cNvSpPr txBox="1"/>
              <p:nvPr/>
            </p:nvSpPr>
            <p:spPr>
              <a:xfrm>
                <a:off x="11759223" y="29650888"/>
                <a:ext cx="1617556" cy="454612"/>
              </a:xfrm>
              <a:prstGeom prst="rect">
                <a:avLst/>
              </a:prstGeom>
              <a:noFill/>
              <a:ln w="12700">
                <a:noFill/>
              </a:ln>
            </p:spPr>
            <p:txBody>
              <a:bodyPr wrap="square" rtlCol="0">
                <a:spAutoFit/>
              </a:bodyPr>
              <a:lstStyle/>
              <a:p>
                <a:pPr algn="r"/>
                <a:r>
                  <a:rPr lang="en-US" sz="2000" b="1" dirty="0" smtClean="0">
                    <a:solidFill>
                      <a:schemeClr val="bg1"/>
                    </a:solidFill>
                    <a:effectLst>
                      <a:outerShdw blurRad="38100" dist="38100" dir="2700000" algn="tl">
                        <a:srgbClr val="000000">
                          <a:alpha val="43137"/>
                        </a:srgbClr>
                      </a:outerShdw>
                    </a:effectLst>
                  </a:rPr>
                  <a:t>ASTER</a:t>
                </a:r>
                <a:endParaRPr lang="en-US" sz="2000" b="1" dirty="0">
                  <a:solidFill>
                    <a:schemeClr val="bg1"/>
                  </a:solidFill>
                  <a:effectLst>
                    <a:outerShdw blurRad="38100" dist="38100" dir="2700000" algn="tl">
                      <a:srgbClr val="000000">
                        <a:alpha val="43137"/>
                      </a:srgbClr>
                    </a:outerShdw>
                  </a:effectLst>
                </a:endParaRPr>
              </a:p>
            </p:txBody>
          </p:sp>
        </p:grpSp>
        <p:grpSp>
          <p:nvGrpSpPr>
            <p:cNvPr id="34" name="Group 33"/>
            <p:cNvGrpSpPr/>
            <p:nvPr/>
          </p:nvGrpSpPr>
          <p:grpSpPr>
            <a:xfrm>
              <a:off x="7641302" y="5057070"/>
              <a:ext cx="1509806" cy="1463412"/>
              <a:chOff x="13376565" y="28512311"/>
              <a:chExt cx="1733973" cy="1700612"/>
            </a:xfrm>
          </p:grpSpPr>
          <p:pic>
            <p:nvPicPr>
              <p:cNvPr id="42" name="Picture 41"/>
              <p:cNvPicPr>
                <a:picLocks noChangeAspect="1"/>
              </p:cNvPicPr>
              <p:nvPr/>
            </p:nvPicPr>
            <p:blipFill rotWithShape="1">
              <a:blip r:embed="rId12" cstate="print">
                <a:extLst>
                  <a:ext uri="{28A0092B-C50C-407E-A947-70E740481C1C}">
                    <a14:useLocalDpi xmlns:a14="http://schemas.microsoft.com/office/drawing/2010/main" val="0"/>
                  </a:ext>
                </a:extLst>
              </a:blip>
              <a:srcRect l="1761" t="24933" r="411" b="-1115"/>
              <a:stretch/>
            </p:blipFill>
            <p:spPr>
              <a:xfrm>
                <a:off x="13376565" y="28512311"/>
                <a:ext cx="1663673" cy="1700612"/>
              </a:xfrm>
              <a:prstGeom prst="rect">
                <a:avLst/>
              </a:prstGeom>
              <a:ln>
                <a:noFill/>
              </a:ln>
            </p:spPr>
          </p:pic>
          <p:sp>
            <p:nvSpPr>
              <p:cNvPr id="43" name="TextBox 42"/>
              <p:cNvSpPr txBox="1"/>
              <p:nvPr/>
            </p:nvSpPr>
            <p:spPr>
              <a:xfrm>
                <a:off x="13492980" y="29701242"/>
                <a:ext cx="1617558" cy="464963"/>
              </a:xfrm>
              <a:prstGeom prst="rect">
                <a:avLst/>
              </a:prstGeom>
              <a:noFill/>
              <a:ln w="12700">
                <a:noFill/>
              </a:ln>
            </p:spPr>
            <p:txBody>
              <a:bodyPr wrap="square" rtlCol="0">
                <a:spAutoFit/>
              </a:bodyPr>
              <a:lstStyle/>
              <a:p>
                <a:pPr algn="r"/>
                <a:r>
                  <a:rPr lang="en-US" sz="2000" b="1" dirty="0" smtClean="0">
                    <a:solidFill>
                      <a:schemeClr val="bg1"/>
                    </a:solidFill>
                    <a:effectLst>
                      <a:outerShdw blurRad="38100" dist="38100" dir="2700000" algn="tl">
                        <a:srgbClr val="000000">
                          <a:alpha val="43137"/>
                        </a:srgbClr>
                      </a:outerShdw>
                    </a:effectLst>
                  </a:rPr>
                  <a:t>MSI</a:t>
                </a:r>
                <a:endParaRPr lang="en-US" sz="2000" b="1" dirty="0">
                  <a:solidFill>
                    <a:schemeClr val="bg1"/>
                  </a:solidFill>
                  <a:effectLst>
                    <a:outerShdw blurRad="38100" dist="38100" dir="2700000" algn="tl">
                      <a:srgbClr val="000000">
                        <a:alpha val="43137"/>
                      </a:srgbClr>
                    </a:outerShdw>
                  </a:effectLst>
                </a:endParaRPr>
              </a:p>
            </p:txBody>
          </p:sp>
        </p:grpSp>
        <p:sp>
          <p:nvSpPr>
            <p:cNvPr id="35" name="TextBox 34"/>
            <p:cNvSpPr txBox="1"/>
            <p:nvPr/>
          </p:nvSpPr>
          <p:spPr>
            <a:xfrm>
              <a:off x="6107376" y="1456553"/>
              <a:ext cx="4352544" cy="626889"/>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000" b="1" dirty="0" err="1" smtClean="0">
                  <a:solidFill>
                    <a:schemeClr val="bg1"/>
                  </a:solidFill>
                </a:rPr>
                <a:t>Chilika</a:t>
              </a:r>
              <a:endParaRPr lang="en-US" sz="3000" b="1" dirty="0">
                <a:solidFill>
                  <a:schemeClr val="bg1"/>
                </a:solidFill>
              </a:endParaRPr>
            </a:p>
          </p:txBody>
        </p:sp>
        <p:grpSp>
          <p:nvGrpSpPr>
            <p:cNvPr id="36" name="Group 35"/>
            <p:cNvGrpSpPr/>
            <p:nvPr/>
          </p:nvGrpSpPr>
          <p:grpSpPr>
            <a:xfrm>
              <a:off x="9174959" y="5203432"/>
              <a:ext cx="1915909" cy="864050"/>
              <a:chOff x="9597234" y="29359524"/>
              <a:chExt cx="1693141" cy="763585"/>
            </a:xfrm>
          </p:grpSpPr>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5000" t="48214" r="5000" b="42857"/>
              <a:stretch/>
            </p:blipFill>
            <p:spPr>
              <a:xfrm flipV="1">
                <a:off x="9827334" y="29665178"/>
                <a:ext cx="1250919" cy="177330"/>
              </a:xfrm>
              <a:prstGeom prst="rect">
                <a:avLst/>
              </a:prstGeom>
              <a:ln>
                <a:solidFill>
                  <a:schemeClr val="bg1"/>
                </a:solidFill>
              </a:ln>
            </p:spPr>
          </p:pic>
          <p:sp>
            <p:nvSpPr>
              <p:cNvPr id="40" name="TextBox 39"/>
              <p:cNvSpPr txBox="1"/>
              <p:nvPr/>
            </p:nvSpPr>
            <p:spPr>
              <a:xfrm>
                <a:off x="9597234" y="29796720"/>
                <a:ext cx="1693141" cy="326389"/>
              </a:xfrm>
              <a:prstGeom prst="rect">
                <a:avLst/>
              </a:prstGeom>
              <a:noFill/>
            </p:spPr>
            <p:txBody>
              <a:bodyPr wrap="none" rtlCol="0">
                <a:spAutoFit/>
              </a:bodyPr>
              <a:lstStyle/>
              <a:p>
                <a:r>
                  <a:rPr lang="en-US" dirty="0" smtClean="0">
                    <a:solidFill>
                      <a:srgbClr val="000000"/>
                    </a:solidFill>
                  </a:rPr>
                  <a:t>0                     78</a:t>
                </a:r>
                <a:endParaRPr lang="en-US" dirty="0">
                  <a:solidFill>
                    <a:srgbClr val="000000"/>
                  </a:solidFill>
                </a:endParaRPr>
              </a:p>
            </p:txBody>
          </p:sp>
          <p:sp>
            <p:nvSpPr>
              <p:cNvPr id="41" name="TextBox 40"/>
              <p:cNvSpPr txBox="1"/>
              <p:nvPr/>
            </p:nvSpPr>
            <p:spPr>
              <a:xfrm>
                <a:off x="9772673" y="29359524"/>
                <a:ext cx="1360237" cy="299190"/>
              </a:xfrm>
              <a:prstGeom prst="rect">
                <a:avLst/>
              </a:prstGeom>
              <a:noFill/>
            </p:spPr>
            <p:txBody>
              <a:bodyPr wrap="none" rtlCol="0">
                <a:spAutoFit/>
              </a:bodyPr>
              <a:lstStyle/>
              <a:p>
                <a:r>
                  <a:rPr lang="en-US" sz="1600" dirty="0" smtClean="0">
                    <a:solidFill>
                      <a:srgbClr val="000000"/>
                    </a:solidFill>
                  </a:rPr>
                  <a:t>CHL (</a:t>
                </a:r>
                <a:r>
                  <a:rPr lang="en-US" sz="1600" dirty="0">
                    <a:solidFill>
                      <a:srgbClr val="000000"/>
                    </a:solidFill>
                  </a:rPr>
                  <a:t>µg/cm</a:t>
                </a:r>
                <a:r>
                  <a:rPr lang="en-US" sz="1600" baseline="30000" dirty="0">
                    <a:solidFill>
                      <a:srgbClr val="000000"/>
                    </a:solidFill>
                  </a:rPr>
                  <a:t>2</a:t>
                </a:r>
                <a:r>
                  <a:rPr lang="en-US" sz="1600" dirty="0" smtClean="0">
                    <a:solidFill>
                      <a:srgbClr val="000000"/>
                    </a:solidFill>
                  </a:rPr>
                  <a:t>)</a:t>
                </a:r>
                <a:endParaRPr lang="en-US" sz="1600" dirty="0">
                  <a:solidFill>
                    <a:srgbClr val="000000"/>
                  </a:solidFill>
                </a:endParaRPr>
              </a:p>
            </p:txBody>
          </p:sp>
        </p:grpSp>
        <p:sp>
          <p:nvSpPr>
            <p:cNvPr id="37" name="Freeform 36"/>
            <p:cNvSpPr/>
            <p:nvPr/>
          </p:nvSpPr>
          <p:spPr>
            <a:xfrm>
              <a:off x="6334860" y="3512110"/>
              <a:ext cx="2026309" cy="1508953"/>
            </a:xfrm>
            <a:custGeom>
              <a:avLst/>
              <a:gdLst>
                <a:gd name="connsiteX0" fmla="*/ 1123950 w 1790700"/>
                <a:gd name="connsiteY0" fmla="*/ 0 h 1333500"/>
                <a:gd name="connsiteX1" fmla="*/ 0 w 1790700"/>
                <a:gd name="connsiteY1" fmla="*/ 1333500 h 1333500"/>
                <a:gd name="connsiteX2" fmla="*/ 1790700 w 1790700"/>
                <a:gd name="connsiteY2" fmla="*/ 1333500 h 1333500"/>
                <a:gd name="connsiteX3" fmla="*/ 1123950 w 1790700"/>
                <a:gd name="connsiteY3" fmla="*/ 0 h 1333500"/>
              </a:gdLst>
              <a:ahLst/>
              <a:cxnLst>
                <a:cxn ang="0">
                  <a:pos x="connsiteX0" y="connsiteY0"/>
                </a:cxn>
                <a:cxn ang="0">
                  <a:pos x="connsiteX1" y="connsiteY1"/>
                </a:cxn>
                <a:cxn ang="0">
                  <a:pos x="connsiteX2" y="connsiteY2"/>
                </a:cxn>
                <a:cxn ang="0">
                  <a:pos x="connsiteX3" y="connsiteY3"/>
                </a:cxn>
              </a:cxnLst>
              <a:rect l="l" t="t" r="r" b="b"/>
              <a:pathLst>
                <a:path w="1790700" h="1333500">
                  <a:moveTo>
                    <a:pt x="1123950" y="0"/>
                  </a:moveTo>
                  <a:lnTo>
                    <a:pt x="0" y="1333500"/>
                  </a:lnTo>
                  <a:lnTo>
                    <a:pt x="1790700" y="1333500"/>
                  </a:lnTo>
                  <a:lnTo>
                    <a:pt x="1123950" y="0"/>
                  </a:lnTo>
                  <a:close/>
                </a:path>
              </a:pathLst>
            </a:custGeom>
            <a:solidFill>
              <a:schemeClr val="bg1">
                <a:lumMod val="75000"/>
                <a:alpha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606692" y="2822303"/>
              <a:ext cx="1444284" cy="1681405"/>
            </a:xfrm>
            <a:custGeom>
              <a:avLst/>
              <a:gdLst>
                <a:gd name="connsiteX0" fmla="*/ 0 w 1276350"/>
                <a:gd name="connsiteY0" fmla="*/ 609600 h 1485900"/>
                <a:gd name="connsiteX1" fmla="*/ 1276350 w 1276350"/>
                <a:gd name="connsiteY1" fmla="*/ 1485900 h 1485900"/>
                <a:gd name="connsiteX2" fmla="*/ 1276350 w 1276350"/>
                <a:gd name="connsiteY2" fmla="*/ 0 h 1485900"/>
                <a:gd name="connsiteX3" fmla="*/ 0 w 1276350"/>
                <a:gd name="connsiteY3" fmla="*/ 609600 h 1485900"/>
              </a:gdLst>
              <a:ahLst/>
              <a:cxnLst>
                <a:cxn ang="0">
                  <a:pos x="connsiteX0" y="connsiteY0"/>
                </a:cxn>
                <a:cxn ang="0">
                  <a:pos x="connsiteX1" y="connsiteY1"/>
                </a:cxn>
                <a:cxn ang="0">
                  <a:pos x="connsiteX2" y="connsiteY2"/>
                </a:cxn>
                <a:cxn ang="0">
                  <a:pos x="connsiteX3" y="connsiteY3"/>
                </a:cxn>
              </a:cxnLst>
              <a:rect l="l" t="t" r="r" b="b"/>
              <a:pathLst>
                <a:path w="1276350" h="1485900">
                  <a:moveTo>
                    <a:pt x="0" y="609600"/>
                  </a:moveTo>
                  <a:lnTo>
                    <a:pt x="1276350" y="1485900"/>
                  </a:lnTo>
                  <a:lnTo>
                    <a:pt x="1276350" y="0"/>
                  </a:lnTo>
                  <a:lnTo>
                    <a:pt x="0" y="609600"/>
                  </a:lnTo>
                  <a:close/>
                </a:path>
              </a:pathLst>
            </a:custGeom>
            <a:solidFill>
              <a:schemeClr val="bg1">
                <a:lumMod val="75000"/>
                <a:alpha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50" name="Text Placeholder 3"/>
          <p:cNvSpPr txBox="1">
            <a:spLocks/>
          </p:cNvSpPr>
          <p:nvPr/>
        </p:nvSpPr>
        <p:spPr>
          <a:xfrm>
            <a:off x="8293373" y="6506130"/>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grpSp>
        <p:nvGrpSpPr>
          <p:cNvPr id="28" name="Group 27"/>
          <p:cNvGrpSpPr/>
          <p:nvPr/>
        </p:nvGrpSpPr>
        <p:grpSpPr>
          <a:xfrm>
            <a:off x="9351232" y="2106577"/>
            <a:ext cx="1413174" cy="1469263"/>
            <a:chOff x="9351232" y="2106577"/>
            <a:chExt cx="1413174" cy="1469263"/>
          </a:xfrm>
        </p:grpSpPr>
        <p:grpSp>
          <p:nvGrpSpPr>
            <p:cNvPr id="16" name="Group 15"/>
            <p:cNvGrpSpPr/>
            <p:nvPr/>
          </p:nvGrpSpPr>
          <p:grpSpPr>
            <a:xfrm>
              <a:off x="9371396" y="2106577"/>
              <a:ext cx="1386095" cy="1469263"/>
              <a:chOff x="9371396" y="2106577"/>
              <a:chExt cx="1328415" cy="1328415"/>
            </a:xfrm>
          </p:grpSpPr>
          <p:pic>
            <p:nvPicPr>
              <p:cNvPr id="3" name="Picture 2"/>
              <p:cNvPicPr>
                <a:picLocks noChangeAspect="1"/>
              </p:cNvPicPr>
              <p:nvPr/>
            </p:nvPicPr>
            <p:blipFill rotWithShape="1">
              <a:blip r:embed="rId13"/>
              <a:srcRect l="73695" t="85013" r="11419" b="1035"/>
              <a:stretch/>
            </p:blipFill>
            <p:spPr>
              <a:xfrm>
                <a:off x="9371396" y="2106577"/>
                <a:ext cx="1328415" cy="1328415"/>
              </a:xfrm>
              <a:prstGeom prst="rect">
                <a:avLst/>
              </a:prstGeom>
              <a:ln>
                <a:solidFill>
                  <a:schemeClr val="bg1"/>
                </a:solidFill>
              </a:ln>
            </p:spPr>
          </p:pic>
          <p:pic>
            <p:nvPicPr>
              <p:cNvPr id="2" name="Picture 1"/>
              <p:cNvPicPr>
                <a:picLocks noChangeAspect="1"/>
              </p:cNvPicPr>
              <p:nvPr/>
            </p:nvPicPr>
            <p:blipFill rotWithShape="1">
              <a:blip r:embed="rId14"/>
              <a:srcRect l="56329" t="18471" r="8927" b="50253"/>
              <a:stretch/>
            </p:blipFill>
            <p:spPr>
              <a:xfrm>
                <a:off x="9644987" y="2441382"/>
                <a:ext cx="721568" cy="652185"/>
              </a:xfrm>
              <a:prstGeom prst="rect">
                <a:avLst/>
              </a:prstGeom>
              <a:ln>
                <a:solidFill>
                  <a:schemeClr val="bg1"/>
                </a:solidFill>
              </a:ln>
            </p:spPr>
          </p:pic>
        </p:grpSp>
        <p:sp>
          <p:nvSpPr>
            <p:cNvPr id="51" name="TextBox 50"/>
            <p:cNvSpPr txBox="1"/>
            <p:nvPr/>
          </p:nvSpPr>
          <p:spPr>
            <a:xfrm>
              <a:off x="9351232" y="3172159"/>
              <a:ext cx="1413174" cy="400110"/>
            </a:xfrm>
            <a:prstGeom prst="rect">
              <a:avLst/>
            </a:prstGeom>
            <a:noFill/>
            <a:ln w="12700">
              <a:noFill/>
            </a:ln>
          </p:spPr>
          <p:txBody>
            <a:bodyPr wrap="square" rtlCol="0">
              <a:spAutoFit/>
            </a:bodyPr>
            <a:lstStyle/>
            <a:p>
              <a:pPr algn="r"/>
              <a:r>
                <a:rPr lang="en-US" sz="2000" b="1" dirty="0">
                  <a:solidFill>
                    <a:schemeClr val="bg1"/>
                  </a:solidFill>
                  <a:effectLst>
                    <a:outerShdw blurRad="38100" dist="38100" dir="2700000" algn="tl">
                      <a:srgbClr val="000000">
                        <a:alpha val="43137"/>
                      </a:srgbClr>
                    </a:outerShdw>
                  </a:effectLst>
                </a:rPr>
                <a:t>MODIS</a:t>
              </a:r>
            </a:p>
          </p:txBody>
        </p:sp>
      </p:grpSp>
    </p:spTree>
    <p:extLst>
      <p:ext uri="{BB962C8B-B14F-4D97-AF65-F5344CB8AC3E}">
        <p14:creationId xmlns:p14="http://schemas.microsoft.com/office/powerpoint/2010/main" val="2146356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143" t="685" r="6582" b="685"/>
          <a:stretch/>
        </p:blipFill>
        <p:spPr>
          <a:xfrm>
            <a:off x="1643905" y="2020758"/>
            <a:ext cx="1463040" cy="1463040"/>
          </a:xfrm>
          <a:prstGeom prst="rect">
            <a:avLst/>
          </a:prstGeom>
          <a:ln>
            <a:solidFill>
              <a:schemeClr val="bg1"/>
            </a:solidFill>
          </a:ln>
        </p:spPr>
      </p:pic>
      <p:sp>
        <p:nvSpPr>
          <p:cNvPr id="11" name="TextBox 10"/>
          <p:cNvSpPr txBox="1"/>
          <p:nvPr/>
        </p:nvSpPr>
        <p:spPr>
          <a:xfrm>
            <a:off x="1602277" y="3751173"/>
            <a:ext cx="1552623" cy="338554"/>
          </a:xfrm>
          <a:prstGeom prst="rect">
            <a:avLst/>
          </a:prstGeom>
          <a:noFill/>
          <a:ln>
            <a:noFill/>
          </a:ln>
        </p:spPr>
        <p:txBody>
          <a:bodyPr wrap="square" rtlCol="0">
            <a:spAutoFit/>
          </a:bodyPr>
          <a:lstStyle/>
          <a:p>
            <a:pPr algn="ctr"/>
            <a:r>
              <a:rPr lang="en-US" sz="1600" dirty="0" smtClean="0">
                <a:solidFill>
                  <a:srgbClr val="000000"/>
                </a:solidFill>
              </a:rPr>
              <a:t>February</a:t>
            </a:r>
            <a:endParaRPr lang="en-US" sz="1600" dirty="0">
              <a:solidFill>
                <a:srgbClr val="000000"/>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140" t="965" b="965"/>
          <a:stretch/>
        </p:blipFill>
        <p:spPr>
          <a:xfrm>
            <a:off x="3129377" y="2020758"/>
            <a:ext cx="1463040" cy="1463040"/>
          </a:xfrm>
          <a:prstGeom prst="rect">
            <a:avLst/>
          </a:prstGeom>
          <a:ln>
            <a:solidFill>
              <a:schemeClr val="bg1"/>
            </a:solidFill>
          </a:ln>
        </p:spPr>
      </p:pic>
      <p:sp>
        <p:nvSpPr>
          <p:cNvPr id="12" name="TextBox 11"/>
          <p:cNvSpPr txBox="1"/>
          <p:nvPr/>
        </p:nvSpPr>
        <p:spPr>
          <a:xfrm>
            <a:off x="3373141" y="3751173"/>
            <a:ext cx="975511" cy="338554"/>
          </a:xfrm>
          <a:prstGeom prst="rect">
            <a:avLst/>
          </a:prstGeom>
          <a:noFill/>
          <a:ln>
            <a:noFill/>
          </a:ln>
        </p:spPr>
        <p:txBody>
          <a:bodyPr wrap="square" rtlCol="0">
            <a:spAutoFit/>
          </a:bodyPr>
          <a:lstStyle/>
          <a:p>
            <a:pPr algn="ctr"/>
            <a:r>
              <a:rPr lang="en-US" sz="1600" dirty="0" smtClean="0">
                <a:solidFill>
                  <a:srgbClr val="000000"/>
                </a:solidFill>
              </a:rPr>
              <a:t>March</a:t>
            </a:r>
            <a:endParaRPr lang="en-US" sz="1600" dirty="0">
              <a:solidFill>
                <a:srgbClr val="000000"/>
              </a:solidFill>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567" t="276" r="10549" b="276"/>
          <a:stretch/>
        </p:blipFill>
        <p:spPr>
          <a:xfrm>
            <a:off x="154987" y="2020758"/>
            <a:ext cx="1463040" cy="1463040"/>
          </a:xfrm>
          <a:prstGeom prst="rect">
            <a:avLst/>
          </a:prstGeom>
          <a:ln>
            <a:solidFill>
              <a:schemeClr val="bg1"/>
            </a:solidFill>
          </a:ln>
        </p:spPr>
      </p:pic>
      <p:sp>
        <p:nvSpPr>
          <p:cNvPr id="13" name="TextBox 12"/>
          <p:cNvSpPr txBox="1"/>
          <p:nvPr/>
        </p:nvSpPr>
        <p:spPr>
          <a:xfrm>
            <a:off x="324338" y="3744305"/>
            <a:ext cx="1124338" cy="338554"/>
          </a:xfrm>
          <a:prstGeom prst="rect">
            <a:avLst/>
          </a:prstGeom>
          <a:noFill/>
          <a:ln>
            <a:noFill/>
          </a:ln>
        </p:spPr>
        <p:txBody>
          <a:bodyPr wrap="square" rtlCol="0">
            <a:spAutoFit/>
          </a:bodyPr>
          <a:lstStyle/>
          <a:p>
            <a:pPr algn="ctr"/>
            <a:r>
              <a:rPr lang="en-US" sz="1600" dirty="0" smtClean="0">
                <a:solidFill>
                  <a:srgbClr val="000000"/>
                </a:solidFill>
              </a:rPr>
              <a:t>January</a:t>
            </a:r>
            <a:endParaRPr lang="en-US" sz="1600" dirty="0">
              <a:solidFill>
                <a:srgbClr val="000000"/>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9486" r="6222"/>
          <a:stretch/>
        </p:blipFill>
        <p:spPr>
          <a:xfrm>
            <a:off x="4614849" y="2020758"/>
            <a:ext cx="1463040" cy="1463040"/>
          </a:xfrm>
          <a:prstGeom prst="rect">
            <a:avLst/>
          </a:prstGeom>
          <a:ln>
            <a:solidFill>
              <a:schemeClr val="bg1"/>
            </a:solidFill>
          </a:ln>
        </p:spPr>
      </p:pic>
      <p:sp>
        <p:nvSpPr>
          <p:cNvPr id="14" name="TextBox 13"/>
          <p:cNvSpPr txBox="1"/>
          <p:nvPr/>
        </p:nvSpPr>
        <p:spPr>
          <a:xfrm>
            <a:off x="4988268" y="3753127"/>
            <a:ext cx="716202" cy="338554"/>
          </a:xfrm>
          <a:prstGeom prst="rect">
            <a:avLst/>
          </a:prstGeom>
          <a:noFill/>
          <a:ln>
            <a:noFill/>
          </a:ln>
        </p:spPr>
        <p:txBody>
          <a:bodyPr wrap="square" rtlCol="0">
            <a:spAutoFit/>
          </a:bodyPr>
          <a:lstStyle/>
          <a:p>
            <a:pPr algn="ctr"/>
            <a:r>
              <a:rPr lang="en-US" sz="1600" dirty="0" smtClean="0">
                <a:solidFill>
                  <a:srgbClr val="000000"/>
                </a:solidFill>
              </a:rPr>
              <a:t>April</a:t>
            </a:r>
            <a:endParaRPr lang="en-US" sz="1600" dirty="0">
              <a:solidFill>
                <a:srgbClr val="000000"/>
              </a:solidFill>
            </a:endParaRP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1776" t="955" r="5350" b="955"/>
          <a:stretch/>
        </p:blipFill>
        <p:spPr>
          <a:xfrm>
            <a:off x="6100321" y="2020758"/>
            <a:ext cx="1463040" cy="1463040"/>
          </a:xfrm>
          <a:prstGeom prst="rect">
            <a:avLst/>
          </a:prstGeom>
          <a:ln>
            <a:solidFill>
              <a:schemeClr val="bg1"/>
            </a:solidFill>
          </a:ln>
        </p:spPr>
      </p:pic>
      <p:sp>
        <p:nvSpPr>
          <p:cNvPr id="15" name="TextBox 14"/>
          <p:cNvSpPr txBox="1"/>
          <p:nvPr/>
        </p:nvSpPr>
        <p:spPr>
          <a:xfrm>
            <a:off x="6502169" y="3744306"/>
            <a:ext cx="676596" cy="338554"/>
          </a:xfrm>
          <a:prstGeom prst="rect">
            <a:avLst/>
          </a:prstGeom>
          <a:noFill/>
          <a:ln>
            <a:noFill/>
          </a:ln>
        </p:spPr>
        <p:txBody>
          <a:bodyPr wrap="square" rtlCol="0">
            <a:spAutoFit/>
          </a:bodyPr>
          <a:lstStyle/>
          <a:p>
            <a:pPr algn="ctr"/>
            <a:r>
              <a:rPr lang="en-US" sz="1600" dirty="0" smtClean="0">
                <a:solidFill>
                  <a:srgbClr val="000000"/>
                </a:solidFill>
              </a:rPr>
              <a:t>May</a:t>
            </a:r>
            <a:endParaRPr lang="en-US" sz="1600" dirty="0">
              <a:solidFill>
                <a:srgbClr val="000000"/>
              </a:solidFill>
            </a:endParaRP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6381" t="593" r="10208" b="593"/>
          <a:stretch/>
        </p:blipFill>
        <p:spPr>
          <a:xfrm>
            <a:off x="9069892" y="2020758"/>
            <a:ext cx="1463040" cy="1463040"/>
          </a:xfrm>
          <a:prstGeom prst="rect">
            <a:avLst/>
          </a:prstGeom>
          <a:ln>
            <a:solidFill>
              <a:schemeClr val="bg1"/>
            </a:solidFill>
          </a:ln>
        </p:spPr>
      </p:pic>
      <p:sp>
        <p:nvSpPr>
          <p:cNvPr id="17" name="TextBox 16"/>
          <p:cNvSpPr txBox="1"/>
          <p:nvPr/>
        </p:nvSpPr>
        <p:spPr>
          <a:xfrm>
            <a:off x="9111396" y="3759425"/>
            <a:ext cx="1414535" cy="338554"/>
          </a:xfrm>
          <a:prstGeom prst="rect">
            <a:avLst/>
          </a:prstGeom>
          <a:noFill/>
          <a:ln>
            <a:noFill/>
          </a:ln>
        </p:spPr>
        <p:txBody>
          <a:bodyPr wrap="square" rtlCol="0">
            <a:spAutoFit/>
          </a:bodyPr>
          <a:lstStyle/>
          <a:p>
            <a:pPr algn="ctr"/>
            <a:r>
              <a:rPr lang="en-US" sz="1600" dirty="0" smtClean="0">
                <a:solidFill>
                  <a:srgbClr val="000000"/>
                </a:solidFill>
              </a:rPr>
              <a:t>November</a:t>
            </a:r>
            <a:endParaRPr lang="en-US" sz="1600" dirty="0">
              <a:solidFill>
                <a:srgbClr val="000000"/>
              </a:solidFill>
            </a:endParaRPr>
          </a:p>
        </p:txBody>
      </p:sp>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3987" t="1296" r="13644" b="1296"/>
          <a:stretch/>
        </p:blipFill>
        <p:spPr>
          <a:xfrm>
            <a:off x="10555699" y="2020758"/>
            <a:ext cx="1463040" cy="1463040"/>
          </a:xfrm>
          <a:prstGeom prst="rect">
            <a:avLst/>
          </a:prstGeom>
          <a:ln>
            <a:solidFill>
              <a:schemeClr val="bg1"/>
            </a:solidFill>
          </a:ln>
        </p:spPr>
      </p:pic>
      <p:sp>
        <p:nvSpPr>
          <p:cNvPr id="20" name="TextBox 19"/>
          <p:cNvSpPr txBox="1"/>
          <p:nvPr/>
        </p:nvSpPr>
        <p:spPr>
          <a:xfrm>
            <a:off x="10580058" y="3770183"/>
            <a:ext cx="1431573" cy="338554"/>
          </a:xfrm>
          <a:prstGeom prst="rect">
            <a:avLst/>
          </a:prstGeom>
          <a:noFill/>
          <a:ln>
            <a:noFill/>
          </a:ln>
        </p:spPr>
        <p:txBody>
          <a:bodyPr wrap="square" rtlCol="0">
            <a:spAutoFit/>
          </a:bodyPr>
          <a:lstStyle/>
          <a:p>
            <a:pPr algn="ctr"/>
            <a:r>
              <a:rPr lang="en-US" sz="1600" dirty="0" smtClean="0">
                <a:solidFill>
                  <a:srgbClr val="000000"/>
                </a:solidFill>
              </a:rPr>
              <a:t>December</a:t>
            </a:r>
            <a:endParaRPr lang="en-US" sz="1600" dirty="0">
              <a:solidFill>
                <a:srgbClr val="000000"/>
              </a:solidFill>
            </a:endParaRPr>
          </a:p>
        </p:txBody>
      </p:sp>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19721" r="16965" b="18863"/>
          <a:stretch/>
        </p:blipFill>
        <p:spPr>
          <a:xfrm>
            <a:off x="7585793" y="2020758"/>
            <a:ext cx="1463040" cy="1463040"/>
          </a:xfrm>
          <a:prstGeom prst="rect">
            <a:avLst/>
          </a:prstGeom>
          <a:ln>
            <a:noFill/>
          </a:ln>
        </p:spPr>
      </p:pic>
      <p:sp>
        <p:nvSpPr>
          <p:cNvPr id="23" name="TextBox 22"/>
          <p:cNvSpPr txBox="1"/>
          <p:nvPr/>
        </p:nvSpPr>
        <p:spPr>
          <a:xfrm>
            <a:off x="7690529" y="3759425"/>
            <a:ext cx="1270817" cy="338554"/>
          </a:xfrm>
          <a:prstGeom prst="rect">
            <a:avLst/>
          </a:prstGeom>
          <a:noFill/>
          <a:ln>
            <a:noFill/>
          </a:ln>
        </p:spPr>
        <p:txBody>
          <a:bodyPr wrap="square" rtlCol="0">
            <a:spAutoFit/>
          </a:bodyPr>
          <a:lstStyle/>
          <a:p>
            <a:pPr algn="ctr"/>
            <a:r>
              <a:rPr lang="en-US" sz="1600" dirty="0" smtClean="0">
                <a:solidFill>
                  <a:srgbClr val="000000"/>
                </a:solidFill>
              </a:rPr>
              <a:t>October</a:t>
            </a:r>
            <a:endParaRPr lang="en-US" sz="1600" dirty="0">
              <a:solidFill>
                <a:srgbClr val="000000"/>
              </a:solidFill>
            </a:endParaRPr>
          </a:p>
        </p:txBody>
      </p:sp>
      <p:sp>
        <p:nvSpPr>
          <p:cNvPr id="42" name="TextBox 41"/>
          <p:cNvSpPr txBox="1"/>
          <p:nvPr/>
        </p:nvSpPr>
        <p:spPr>
          <a:xfrm>
            <a:off x="193474" y="1592462"/>
            <a:ext cx="7488429" cy="400110"/>
          </a:xfrm>
          <a:prstGeom prst="rect">
            <a:avLst/>
          </a:prstGeom>
          <a:noFill/>
          <a:ln>
            <a:noFill/>
          </a:ln>
        </p:spPr>
        <p:txBody>
          <a:bodyPr wrap="square" rtlCol="0">
            <a:spAutoFit/>
          </a:bodyPr>
          <a:lstStyle/>
          <a:p>
            <a:r>
              <a:rPr lang="en-US" sz="2000" dirty="0" smtClean="0"/>
              <a:t>CHL: Terra MODIS Composites (</a:t>
            </a:r>
            <a:r>
              <a:rPr lang="en-US" sz="2000" dirty="0"/>
              <a:t>2013 </a:t>
            </a:r>
            <a:r>
              <a:rPr lang="en-US" sz="2000" dirty="0" smtClean="0"/>
              <a:t>– </a:t>
            </a:r>
            <a:r>
              <a:rPr lang="en-US" sz="2000" dirty="0"/>
              <a:t>2016</a:t>
            </a:r>
            <a:r>
              <a:rPr lang="en-US" sz="2000" dirty="0" smtClean="0"/>
              <a:t>) </a:t>
            </a:r>
            <a:endParaRPr lang="en-US" sz="2000" dirty="0"/>
          </a:p>
        </p:txBody>
      </p:sp>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32443" t="19859" r="16029" b="5628"/>
          <a:stretch/>
        </p:blipFill>
        <p:spPr>
          <a:xfrm>
            <a:off x="10555699" y="4370646"/>
            <a:ext cx="1463040" cy="1463040"/>
          </a:xfrm>
          <a:prstGeom prst="rect">
            <a:avLst/>
          </a:prstGeom>
          <a:ln>
            <a:solidFill>
              <a:schemeClr val="bg1"/>
            </a:solidFill>
          </a:ln>
        </p:spPr>
      </p:pic>
      <p:pic>
        <p:nvPicPr>
          <p:cNvPr id="31" name="Picture 30"/>
          <p:cNvPicPr>
            <a:picLocks noChangeAspect="1"/>
          </p:cNvPicPr>
          <p:nvPr/>
        </p:nvPicPr>
        <p:blipFill rotWithShape="1">
          <a:blip r:embed="rId12" cstate="print">
            <a:extLst>
              <a:ext uri="{28A0092B-C50C-407E-A947-70E740481C1C}">
                <a14:useLocalDpi xmlns:a14="http://schemas.microsoft.com/office/drawing/2010/main" val="0"/>
              </a:ext>
            </a:extLst>
          </a:blip>
          <a:srcRect l="24142" t="19608" r="23597" b="4820"/>
          <a:stretch/>
        </p:blipFill>
        <p:spPr>
          <a:xfrm>
            <a:off x="9069892" y="4370646"/>
            <a:ext cx="1463040" cy="1463040"/>
          </a:xfrm>
          <a:prstGeom prst="rect">
            <a:avLst/>
          </a:prstGeom>
          <a:ln>
            <a:solidFill>
              <a:schemeClr val="bg1"/>
            </a:solidFill>
          </a:ln>
        </p:spPr>
      </p:pic>
      <p:pic>
        <p:nvPicPr>
          <p:cNvPr id="32" name="Picture 31"/>
          <p:cNvPicPr>
            <a:picLocks noChangeAspect="1"/>
          </p:cNvPicPr>
          <p:nvPr/>
        </p:nvPicPr>
        <p:blipFill rotWithShape="1">
          <a:blip r:embed="rId13" cstate="print">
            <a:extLst>
              <a:ext uri="{28A0092B-C50C-407E-A947-70E740481C1C}">
                <a14:useLocalDpi xmlns:a14="http://schemas.microsoft.com/office/drawing/2010/main" val="0"/>
              </a:ext>
            </a:extLst>
          </a:blip>
          <a:srcRect l="31368" t="24533" r="20388" b="5704"/>
          <a:stretch/>
        </p:blipFill>
        <p:spPr>
          <a:xfrm>
            <a:off x="4614849" y="4370646"/>
            <a:ext cx="1463040" cy="1463040"/>
          </a:xfrm>
          <a:prstGeom prst="rect">
            <a:avLst/>
          </a:prstGeom>
          <a:ln>
            <a:solidFill>
              <a:schemeClr val="bg1"/>
            </a:solidFill>
          </a:ln>
        </p:spPr>
      </p:pic>
      <p:pic>
        <p:nvPicPr>
          <p:cNvPr id="33" name="Picture 32"/>
          <p:cNvPicPr>
            <a:picLocks noChangeAspect="1"/>
          </p:cNvPicPr>
          <p:nvPr/>
        </p:nvPicPr>
        <p:blipFill rotWithShape="1">
          <a:blip r:embed="rId14" cstate="print">
            <a:extLst>
              <a:ext uri="{28A0092B-C50C-407E-A947-70E740481C1C}">
                <a14:useLocalDpi xmlns:a14="http://schemas.microsoft.com/office/drawing/2010/main" val="0"/>
              </a:ext>
            </a:extLst>
          </a:blip>
          <a:srcRect l="33051" t="26266" r="19031" b="4443"/>
          <a:stretch/>
        </p:blipFill>
        <p:spPr>
          <a:xfrm>
            <a:off x="3134835" y="4370646"/>
            <a:ext cx="1463040" cy="1463040"/>
          </a:xfrm>
          <a:prstGeom prst="rect">
            <a:avLst/>
          </a:prstGeom>
          <a:ln>
            <a:solidFill>
              <a:schemeClr val="bg1"/>
            </a:solidFill>
          </a:ln>
        </p:spPr>
      </p:pic>
      <p:pic>
        <p:nvPicPr>
          <p:cNvPr id="34" name="Picture 33"/>
          <p:cNvPicPr>
            <a:picLocks noChangeAspect="1"/>
          </p:cNvPicPr>
          <p:nvPr/>
        </p:nvPicPr>
        <p:blipFill rotWithShape="1">
          <a:blip r:embed="rId15" cstate="print">
            <a:extLst>
              <a:ext uri="{28A0092B-C50C-407E-A947-70E740481C1C}">
                <a14:useLocalDpi xmlns:a14="http://schemas.microsoft.com/office/drawing/2010/main" val="0"/>
              </a:ext>
            </a:extLst>
          </a:blip>
          <a:srcRect l="25807" t="21831" r="23997" b="5582"/>
          <a:stretch/>
        </p:blipFill>
        <p:spPr>
          <a:xfrm>
            <a:off x="1647069" y="4370646"/>
            <a:ext cx="1463040" cy="1463040"/>
          </a:xfrm>
          <a:prstGeom prst="rect">
            <a:avLst/>
          </a:prstGeom>
          <a:ln>
            <a:solidFill>
              <a:schemeClr val="bg1"/>
            </a:solidFill>
          </a:ln>
        </p:spPr>
      </p:pic>
      <p:pic>
        <p:nvPicPr>
          <p:cNvPr id="35" name="Picture 34"/>
          <p:cNvPicPr>
            <a:picLocks noChangeAspect="1"/>
          </p:cNvPicPr>
          <p:nvPr/>
        </p:nvPicPr>
        <p:blipFill rotWithShape="1">
          <a:blip r:embed="rId16" cstate="print">
            <a:extLst>
              <a:ext uri="{28A0092B-C50C-407E-A947-70E740481C1C}">
                <a14:useLocalDpi xmlns:a14="http://schemas.microsoft.com/office/drawing/2010/main" val="0"/>
              </a:ext>
            </a:extLst>
          </a:blip>
          <a:srcRect l="32719" t="25249" r="17831" b="3242"/>
          <a:stretch/>
        </p:blipFill>
        <p:spPr>
          <a:xfrm>
            <a:off x="154985" y="4370646"/>
            <a:ext cx="1463041" cy="1463040"/>
          </a:xfrm>
          <a:prstGeom prst="rect">
            <a:avLst/>
          </a:prstGeom>
          <a:ln>
            <a:solidFill>
              <a:schemeClr val="bg1"/>
            </a:solidFill>
          </a:ln>
        </p:spPr>
      </p:pic>
      <p:pic>
        <p:nvPicPr>
          <p:cNvPr id="36" name="Picture 35"/>
          <p:cNvPicPr>
            <a:picLocks noChangeAspect="1"/>
          </p:cNvPicPr>
          <p:nvPr/>
        </p:nvPicPr>
        <p:blipFill rotWithShape="1">
          <a:blip r:embed="rId17" cstate="print">
            <a:extLst>
              <a:ext uri="{28A0092B-C50C-407E-A947-70E740481C1C}">
                <a14:useLocalDpi xmlns:a14="http://schemas.microsoft.com/office/drawing/2010/main" val="0"/>
              </a:ext>
            </a:extLst>
          </a:blip>
          <a:srcRect l="33586" t="25040" r="16376" b="2602"/>
          <a:stretch/>
        </p:blipFill>
        <p:spPr>
          <a:xfrm>
            <a:off x="6100321" y="4370646"/>
            <a:ext cx="1463040" cy="1463040"/>
          </a:xfrm>
          <a:prstGeom prst="rect">
            <a:avLst/>
          </a:prstGeom>
          <a:ln>
            <a:solidFill>
              <a:schemeClr val="bg1"/>
            </a:solidFill>
          </a:ln>
        </p:spPr>
      </p:pic>
      <p:pic>
        <p:nvPicPr>
          <p:cNvPr id="37" name="Picture 36"/>
          <p:cNvPicPr>
            <a:picLocks noChangeAspect="1"/>
          </p:cNvPicPr>
          <p:nvPr/>
        </p:nvPicPr>
        <p:blipFill rotWithShape="1">
          <a:blip r:embed="rId18" cstate="print">
            <a:extLst>
              <a:ext uri="{28A0092B-C50C-407E-A947-70E740481C1C}">
                <a14:useLocalDpi xmlns:a14="http://schemas.microsoft.com/office/drawing/2010/main" val="0"/>
              </a:ext>
            </a:extLst>
          </a:blip>
          <a:srcRect l="31355" t="22504" r="19359" b="6226"/>
          <a:stretch/>
        </p:blipFill>
        <p:spPr>
          <a:xfrm>
            <a:off x="7585793" y="4370646"/>
            <a:ext cx="1463040" cy="1463040"/>
          </a:xfrm>
          <a:prstGeom prst="rect">
            <a:avLst/>
          </a:prstGeom>
          <a:ln>
            <a:noFill/>
          </a:ln>
        </p:spPr>
      </p:pic>
      <p:sp>
        <p:nvSpPr>
          <p:cNvPr id="38" name="TextBox 37"/>
          <p:cNvSpPr txBox="1"/>
          <p:nvPr/>
        </p:nvSpPr>
        <p:spPr>
          <a:xfrm>
            <a:off x="177380" y="5806799"/>
            <a:ext cx="7461393" cy="400110"/>
          </a:xfrm>
          <a:prstGeom prst="rect">
            <a:avLst/>
          </a:prstGeom>
          <a:noFill/>
          <a:ln>
            <a:noFill/>
          </a:ln>
        </p:spPr>
        <p:txBody>
          <a:bodyPr wrap="square" rtlCol="0">
            <a:spAutoFit/>
          </a:bodyPr>
          <a:lstStyle/>
          <a:p>
            <a:r>
              <a:rPr lang="en-US" sz="2000" dirty="0" smtClean="0"/>
              <a:t>CHL: Landsat 8 OLI Composites (2013 – 2016)</a:t>
            </a:r>
            <a:endParaRPr lang="en-US" sz="2000" dirty="0"/>
          </a:p>
        </p:txBody>
      </p:sp>
      <p:cxnSp>
        <p:nvCxnSpPr>
          <p:cNvPr id="18" name="Straight Connector 17"/>
          <p:cNvCxnSpPr/>
          <p:nvPr/>
        </p:nvCxnSpPr>
        <p:spPr>
          <a:xfrm>
            <a:off x="146359" y="2029384"/>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530" y="2029384"/>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17583" y="2020563"/>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97588" y="2029384"/>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6229" y="2029384"/>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63361" y="202918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59194" y="2027430"/>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41558" y="2020562"/>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018739" y="2020561"/>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46360" y="5815425"/>
            <a:ext cx="118810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47878" y="2027430"/>
            <a:ext cx="118810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0490688" y="5858129"/>
            <a:ext cx="1593062" cy="799461"/>
            <a:chOff x="4045828" y="5123443"/>
            <a:chExt cx="2039316" cy="1023410"/>
          </a:xfrm>
        </p:grpSpPr>
        <p:pic>
          <p:nvPicPr>
            <p:cNvPr id="50" name="Picture 49"/>
            <p:cNvPicPr>
              <a:picLocks noChangeAspect="1"/>
            </p:cNvPicPr>
            <p:nvPr/>
          </p:nvPicPr>
          <p:blipFill rotWithShape="1">
            <a:blip r:embed="rId19">
              <a:extLst>
                <a:ext uri="{28A0092B-C50C-407E-A947-70E740481C1C}">
                  <a14:useLocalDpi xmlns:a14="http://schemas.microsoft.com/office/drawing/2010/main" val="0"/>
                </a:ext>
              </a:extLst>
            </a:blip>
            <a:srcRect l="5000" t="48214" r="5000" b="42857"/>
            <a:stretch/>
          </p:blipFill>
          <p:spPr>
            <a:xfrm flipV="1">
              <a:off x="4394640" y="5563039"/>
              <a:ext cx="1430475" cy="202784"/>
            </a:xfrm>
            <a:prstGeom prst="rect">
              <a:avLst/>
            </a:prstGeom>
            <a:ln>
              <a:solidFill>
                <a:schemeClr val="bg1"/>
              </a:solidFill>
            </a:ln>
          </p:spPr>
        </p:pic>
        <p:sp>
          <p:nvSpPr>
            <p:cNvPr id="51" name="TextBox 50"/>
            <p:cNvSpPr txBox="1"/>
            <p:nvPr/>
          </p:nvSpPr>
          <p:spPr>
            <a:xfrm>
              <a:off x="4228530" y="5713463"/>
              <a:ext cx="1856614" cy="433390"/>
            </a:xfrm>
            <a:prstGeom prst="rect">
              <a:avLst/>
            </a:prstGeom>
            <a:noFill/>
          </p:spPr>
          <p:txBody>
            <a:bodyPr wrap="square" rtlCol="0">
              <a:spAutoFit/>
            </a:bodyPr>
            <a:lstStyle/>
            <a:p>
              <a:r>
                <a:rPr lang="en-US" sz="1600" dirty="0" smtClean="0">
                  <a:solidFill>
                    <a:srgbClr val="000000"/>
                  </a:solidFill>
                </a:rPr>
                <a:t>0                78</a:t>
              </a:r>
              <a:endParaRPr lang="en-US" sz="1600" dirty="0">
                <a:solidFill>
                  <a:srgbClr val="000000"/>
                </a:solidFill>
              </a:endParaRPr>
            </a:p>
          </p:txBody>
        </p:sp>
        <p:sp>
          <p:nvSpPr>
            <p:cNvPr id="52" name="TextBox 51"/>
            <p:cNvSpPr txBox="1"/>
            <p:nvPr/>
          </p:nvSpPr>
          <p:spPr>
            <a:xfrm>
              <a:off x="4045828" y="5123443"/>
              <a:ext cx="1970371" cy="433391"/>
            </a:xfrm>
            <a:prstGeom prst="rect">
              <a:avLst/>
            </a:prstGeom>
            <a:noFill/>
          </p:spPr>
          <p:txBody>
            <a:bodyPr wrap="none" rtlCol="0">
              <a:spAutoFit/>
            </a:bodyPr>
            <a:lstStyle/>
            <a:p>
              <a:r>
                <a:rPr lang="en-US" sz="1600" dirty="0" smtClean="0">
                  <a:solidFill>
                    <a:srgbClr val="000000"/>
                  </a:solidFill>
                </a:rPr>
                <a:t>CHL (</a:t>
              </a:r>
              <a:r>
                <a:rPr lang="en-US" sz="1600" dirty="0">
                  <a:solidFill>
                    <a:srgbClr val="000000"/>
                  </a:solidFill>
                </a:rPr>
                <a:t>µg/cm</a:t>
              </a:r>
              <a:r>
                <a:rPr lang="en-US" sz="1600" baseline="30000" dirty="0">
                  <a:solidFill>
                    <a:srgbClr val="000000"/>
                  </a:solidFill>
                </a:rPr>
                <a:t>2</a:t>
              </a:r>
              <a:r>
                <a:rPr lang="en-US" sz="1600" dirty="0" smtClean="0">
                  <a:solidFill>
                    <a:srgbClr val="000000"/>
                  </a:solidFill>
                </a:rPr>
                <a:t>)</a:t>
              </a:r>
              <a:endParaRPr lang="en-US" sz="1600" dirty="0">
                <a:solidFill>
                  <a:srgbClr val="000000"/>
                </a:solidFill>
              </a:endParaRPr>
            </a:p>
          </p:txBody>
        </p:sp>
      </p:grpSp>
      <p:sp>
        <p:nvSpPr>
          <p:cNvPr id="53" name="Text Placeholder 3"/>
          <p:cNvSpPr txBox="1">
            <a:spLocks/>
          </p:cNvSpPr>
          <p:nvPr/>
        </p:nvSpPr>
        <p:spPr>
          <a:xfrm>
            <a:off x="8293373" y="6540314"/>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144494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21325" t="1014" r="9869" b="6371"/>
          <a:stretch/>
        </p:blipFill>
        <p:spPr>
          <a:xfrm>
            <a:off x="4614849" y="2010517"/>
            <a:ext cx="1463040" cy="1463040"/>
          </a:xfrm>
          <a:prstGeom prst="rect">
            <a:avLst/>
          </a:prstGeom>
          <a:ln>
            <a:noFill/>
          </a:ln>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l="33175" t="23626" r="17931" b="5669"/>
          <a:stretch/>
        </p:blipFill>
        <p:spPr>
          <a:xfrm>
            <a:off x="10555698" y="4316266"/>
            <a:ext cx="1463040" cy="1463040"/>
          </a:xfrm>
          <a:prstGeom prst="rect">
            <a:avLst/>
          </a:prstGeom>
          <a:ln>
            <a:solidFill>
              <a:schemeClr val="bg1"/>
            </a:solidFill>
          </a:ln>
        </p:spPr>
      </p:pic>
      <p:pic>
        <p:nvPicPr>
          <p:cNvPr id="67" name="Picture 66"/>
          <p:cNvPicPr>
            <a:picLocks noChangeAspect="1"/>
          </p:cNvPicPr>
          <p:nvPr/>
        </p:nvPicPr>
        <p:blipFill rotWithShape="1">
          <a:blip r:embed="rId5" cstate="print">
            <a:extLst>
              <a:ext uri="{28A0092B-C50C-407E-A947-70E740481C1C}">
                <a14:useLocalDpi xmlns:a14="http://schemas.microsoft.com/office/drawing/2010/main" val="0"/>
              </a:ext>
            </a:extLst>
          </a:blip>
          <a:srcRect l="27952" t="20335" r="20602" b="5272"/>
          <a:stretch/>
        </p:blipFill>
        <p:spPr>
          <a:xfrm>
            <a:off x="9078518" y="4316266"/>
            <a:ext cx="1463040" cy="1463040"/>
          </a:xfrm>
          <a:prstGeom prst="rect">
            <a:avLst/>
          </a:prstGeom>
          <a:ln>
            <a:solidFill>
              <a:schemeClr val="bg1"/>
            </a:solidFill>
          </a:ln>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l="28999" t="22762" r="22903" b="7687"/>
          <a:stretch/>
        </p:blipFill>
        <p:spPr>
          <a:xfrm>
            <a:off x="7585791" y="4316266"/>
            <a:ext cx="1463040" cy="1463040"/>
          </a:xfrm>
          <a:prstGeom prst="rect">
            <a:avLst/>
          </a:prstGeom>
          <a:ln>
            <a:solidFill>
              <a:schemeClr val="bg1"/>
            </a:solidFill>
          </a:ln>
        </p:spPr>
      </p:pic>
      <p:pic>
        <p:nvPicPr>
          <p:cNvPr id="65" name="Picture 64"/>
          <p:cNvPicPr>
            <a:picLocks noChangeAspect="1"/>
          </p:cNvPicPr>
          <p:nvPr/>
        </p:nvPicPr>
        <p:blipFill rotWithShape="1">
          <a:blip r:embed="rId7" cstate="print">
            <a:extLst>
              <a:ext uri="{28A0092B-C50C-407E-A947-70E740481C1C}">
                <a14:useLocalDpi xmlns:a14="http://schemas.microsoft.com/office/drawing/2010/main" val="0"/>
              </a:ext>
            </a:extLst>
          </a:blip>
          <a:srcRect l="33547" t="24378" r="17877" b="5378"/>
          <a:stretch/>
        </p:blipFill>
        <p:spPr>
          <a:xfrm>
            <a:off x="6100321" y="4316266"/>
            <a:ext cx="1463040" cy="1463040"/>
          </a:xfrm>
          <a:prstGeom prst="rect">
            <a:avLst/>
          </a:prstGeom>
          <a:ln>
            <a:solidFill>
              <a:schemeClr val="bg1"/>
            </a:solidFill>
          </a:ln>
        </p:spPr>
      </p:pic>
      <p:pic>
        <p:nvPicPr>
          <p:cNvPr id="64" name="Picture 63"/>
          <p:cNvPicPr>
            <a:picLocks noChangeAspect="1"/>
          </p:cNvPicPr>
          <p:nvPr/>
        </p:nvPicPr>
        <p:blipFill rotWithShape="1">
          <a:blip r:embed="rId8" cstate="print">
            <a:extLst>
              <a:ext uri="{28A0092B-C50C-407E-A947-70E740481C1C}">
                <a14:useLocalDpi xmlns:a14="http://schemas.microsoft.com/office/drawing/2010/main" val="0"/>
              </a:ext>
            </a:extLst>
          </a:blip>
          <a:srcRect l="31086" t="23694" r="19759" b="5225"/>
          <a:stretch/>
        </p:blipFill>
        <p:spPr>
          <a:xfrm>
            <a:off x="4614849" y="4316266"/>
            <a:ext cx="1463040" cy="1463040"/>
          </a:xfrm>
          <a:prstGeom prst="rect">
            <a:avLst/>
          </a:prstGeom>
          <a:ln>
            <a:solidFill>
              <a:schemeClr val="bg1"/>
            </a:solidFill>
          </a:ln>
        </p:spPr>
      </p:pic>
      <p:pic>
        <p:nvPicPr>
          <p:cNvPr id="63" name="Picture 62"/>
          <p:cNvPicPr>
            <a:picLocks noChangeAspect="1"/>
          </p:cNvPicPr>
          <p:nvPr/>
        </p:nvPicPr>
        <p:blipFill rotWithShape="1">
          <a:blip r:embed="rId9" cstate="print">
            <a:extLst>
              <a:ext uri="{28A0092B-C50C-407E-A947-70E740481C1C}">
                <a14:useLocalDpi xmlns:a14="http://schemas.microsoft.com/office/drawing/2010/main" val="0"/>
              </a:ext>
            </a:extLst>
          </a:blip>
          <a:srcRect l="31240" t="22538" r="18534" b="4833"/>
          <a:stretch/>
        </p:blipFill>
        <p:spPr>
          <a:xfrm>
            <a:off x="3129376" y="4316266"/>
            <a:ext cx="1463040" cy="1463040"/>
          </a:xfrm>
          <a:prstGeom prst="rect">
            <a:avLst/>
          </a:prstGeom>
          <a:ln>
            <a:solidFill>
              <a:schemeClr val="bg1"/>
            </a:solidFill>
          </a:ln>
        </p:spPr>
      </p:pic>
      <p:pic>
        <p:nvPicPr>
          <p:cNvPr id="62" name="Picture 61"/>
          <p:cNvPicPr>
            <a:picLocks noChangeAspect="1"/>
          </p:cNvPicPr>
          <p:nvPr/>
        </p:nvPicPr>
        <p:blipFill rotWithShape="1">
          <a:blip r:embed="rId10" cstate="print">
            <a:extLst>
              <a:ext uri="{28A0092B-C50C-407E-A947-70E740481C1C}">
                <a14:useLocalDpi xmlns:a14="http://schemas.microsoft.com/office/drawing/2010/main" val="0"/>
              </a:ext>
            </a:extLst>
          </a:blip>
          <a:srcRect l="29073" t="21074" r="19709" b="4862"/>
          <a:stretch/>
        </p:blipFill>
        <p:spPr>
          <a:xfrm>
            <a:off x="1647068" y="4316266"/>
            <a:ext cx="1463040" cy="1463040"/>
          </a:xfrm>
          <a:prstGeom prst="rect">
            <a:avLst/>
          </a:prstGeom>
          <a:ln>
            <a:solidFill>
              <a:schemeClr val="bg1"/>
            </a:solidFill>
          </a:ln>
        </p:spPr>
      </p:pic>
      <p:pic>
        <p:nvPicPr>
          <p:cNvPr id="61" name="Picture 60"/>
          <p:cNvPicPr>
            <a:picLocks noChangeAspect="1"/>
          </p:cNvPicPr>
          <p:nvPr/>
        </p:nvPicPr>
        <p:blipFill rotWithShape="1">
          <a:blip r:embed="rId11" cstate="print">
            <a:extLst>
              <a:ext uri="{28A0092B-C50C-407E-A947-70E740481C1C}">
                <a14:useLocalDpi xmlns:a14="http://schemas.microsoft.com/office/drawing/2010/main" val="0"/>
              </a:ext>
            </a:extLst>
          </a:blip>
          <a:srcRect l="27872" t="18343" r="17168" b="2181"/>
          <a:stretch/>
        </p:blipFill>
        <p:spPr>
          <a:xfrm>
            <a:off x="154987" y="4316266"/>
            <a:ext cx="1463040" cy="1463040"/>
          </a:xfrm>
          <a:prstGeom prst="rect">
            <a:avLst/>
          </a:prstGeom>
          <a:ln>
            <a:solidFill>
              <a:schemeClr val="bg1"/>
            </a:solidFill>
          </a:ln>
        </p:spPr>
      </p:pic>
      <p:pic>
        <p:nvPicPr>
          <p:cNvPr id="60" name="Picture 59"/>
          <p:cNvPicPr>
            <a:picLocks noChangeAspect="1"/>
          </p:cNvPicPr>
          <p:nvPr/>
        </p:nvPicPr>
        <p:blipFill rotWithShape="1">
          <a:blip r:embed="rId12" cstate="print">
            <a:extLst>
              <a:ext uri="{28A0092B-C50C-407E-A947-70E740481C1C}">
                <a14:useLocalDpi xmlns:a14="http://schemas.microsoft.com/office/drawing/2010/main" val="0"/>
              </a:ext>
            </a:extLst>
          </a:blip>
          <a:srcRect l="11468" t="361" r="18089" b="4821"/>
          <a:stretch/>
        </p:blipFill>
        <p:spPr>
          <a:xfrm>
            <a:off x="10550184" y="2014349"/>
            <a:ext cx="1463040" cy="1463040"/>
          </a:xfrm>
          <a:prstGeom prst="rect">
            <a:avLst/>
          </a:prstGeom>
          <a:ln>
            <a:solidFill>
              <a:schemeClr val="bg1"/>
            </a:solidFill>
          </a:ln>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21563" t="515" r="7840" b="4460"/>
          <a:stretch/>
        </p:blipFill>
        <p:spPr>
          <a:xfrm>
            <a:off x="9078518" y="2010517"/>
            <a:ext cx="1463040" cy="1463040"/>
          </a:xfrm>
          <a:prstGeom prst="rect">
            <a:avLst/>
          </a:prstGeom>
          <a:ln>
            <a:solidFill>
              <a:schemeClr val="bg1"/>
            </a:solidFill>
          </a:ln>
        </p:spPr>
      </p:pic>
      <p:pic>
        <p:nvPicPr>
          <p:cNvPr id="58" name="Picture 57"/>
          <p:cNvPicPr>
            <a:picLocks noChangeAspect="1"/>
          </p:cNvPicPr>
          <p:nvPr/>
        </p:nvPicPr>
        <p:blipFill rotWithShape="1">
          <a:blip r:embed="rId14" cstate="print">
            <a:extLst>
              <a:ext uri="{28A0092B-C50C-407E-A947-70E740481C1C}">
                <a14:useLocalDpi xmlns:a14="http://schemas.microsoft.com/office/drawing/2010/main" val="0"/>
              </a:ext>
            </a:extLst>
          </a:blip>
          <a:srcRect l="23415" r="9531" b="9048"/>
          <a:stretch/>
        </p:blipFill>
        <p:spPr>
          <a:xfrm>
            <a:off x="7585791" y="2010517"/>
            <a:ext cx="1463040" cy="1463040"/>
          </a:xfrm>
          <a:prstGeom prst="rect">
            <a:avLst/>
          </a:prstGeom>
          <a:ln>
            <a:solidFill>
              <a:schemeClr val="bg1"/>
            </a:solidFill>
          </a:ln>
        </p:spPr>
      </p:pic>
      <p:pic>
        <p:nvPicPr>
          <p:cNvPr id="57" name="Picture 56"/>
          <p:cNvPicPr>
            <a:picLocks noChangeAspect="1"/>
          </p:cNvPicPr>
          <p:nvPr/>
        </p:nvPicPr>
        <p:blipFill rotWithShape="1">
          <a:blip r:embed="rId15" cstate="print">
            <a:extLst>
              <a:ext uri="{28A0092B-C50C-407E-A947-70E740481C1C}">
                <a14:useLocalDpi xmlns:a14="http://schemas.microsoft.com/office/drawing/2010/main" val="0"/>
              </a:ext>
            </a:extLst>
          </a:blip>
          <a:srcRect l="24489" t="4219" r="7487" b="4219"/>
          <a:stretch/>
        </p:blipFill>
        <p:spPr>
          <a:xfrm>
            <a:off x="6100321" y="2010517"/>
            <a:ext cx="1463040" cy="1463040"/>
          </a:xfrm>
          <a:prstGeom prst="rect">
            <a:avLst/>
          </a:prstGeom>
          <a:ln>
            <a:solidFill>
              <a:schemeClr val="bg1"/>
            </a:solidFill>
          </a:ln>
        </p:spPr>
      </p:pic>
      <p:pic>
        <p:nvPicPr>
          <p:cNvPr id="55" name="Picture 54"/>
          <p:cNvPicPr>
            <a:picLocks noChangeAspect="1"/>
          </p:cNvPicPr>
          <p:nvPr/>
        </p:nvPicPr>
        <p:blipFill rotWithShape="1">
          <a:blip r:embed="rId16" cstate="print">
            <a:extLst>
              <a:ext uri="{28A0092B-C50C-407E-A947-70E740481C1C}">
                <a14:useLocalDpi xmlns:a14="http://schemas.microsoft.com/office/drawing/2010/main" val="0"/>
              </a:ext>
            </a:extLst>
          </a:blip>
          <a:srcRect l="27159" t="895" r="5147" b="7988"/>
          <a:stretch/>
        </p:blipFill>
        <p:spPr>
          <a:xfrm>
            <a:off x="3129376" y="2010517"/>
            <a:ext cx="1463040" cy="1463040"/>
          </a:xfrm>
          <a:prstGeom prst="rect">
            <a:avLst/>
          </a:prstGeom>
          <a:ln>
            <a:solidFill>
              <a:schemeClr val="bg1"/>
            </a:solidFill>
          </a:ln>
        </p:spPr>
      </p:pic>
      <p:pic>
        <p:nvPicPr>
          <p:cNvPr id="54" name="Picture 53"/>
          <p:cNvPicPr>
            <a:picLocks noChangeAspect="1"/>
          </p:cNvPicPr>
          <p:nvPr/>
        </p:nvPicPr>
        <p:blipFill rotWithShape="1">
          <a:blip r:embed="rId17" cstate="print">
            <a:extLst>
              <a:ext uri="{28A0092B-C50C-407E-A947-70E740481C1C}">
                <a14:useLocalDpi xmlns:a14="http://schemas.microsoft.com/office/drawing/2010/main" val="0"/>
              </a:ext>
            </a:extLst>
          </a:blip>
          <a:srcRect l="22216" t="178" r="8554" b="6636"/>
          <a:stretch/>
        </p:blipFill>
        <p:spPr>
          <a:xfrm>
            <a:off x="1647068" y="2010517"/>
            <a:ext cx="1463040" cy="1463040"/>
          </a:xfrm>
          <a:prstGeom prst="rect">
            <a:avLst/>
          </a:prstGeom>
          <a:ln>
            <a:solidFill>
              <a:schemeClr val="bg1"/>
            </a:solidFill>
          </a:ln>
        </p:spPr>
      </p:pic>
      <p:pic>
        <p:nvPicPr>
          <p:cNvPr id="53" name="Picture 52"/>
          <p:cNvPicPr>
            <a:picLocks noChangeAspect="1"/>
          </p:cNvPicPr>
          <p:nvPr/>
        </p:nvPicPr>
        <p:blipFill rotWithShape="1">
          <a:blip r:embed="rId18" cstate="print">
            <a:extLst>
              <a:ext uri="{28A0092B-C50C-407E-A947-70E740481C1C}">
                <a14:useLocalDpi xmlns:a14="http://schemas.microsoft.com/office/drawing/2010/main" val="0"/>
              </a:ext>
            </a:extLst>
          </a:blip>
          <a:srcRect l="16607" t="26" r="9140" b="26"/>
          <a:stretch/>
        </p:blipFill>
        <p:spPr>
          <a:xfrm>
            <a:off x="157864" y="2014349"/>
            <a:ext cx="1463040" cy="1463040"/>
          </a:xfrm>
          <a:prstGeom prst="rect">
            <a:avLst/>
          </a:prstGeom>
          <a:ln>
            <a:solidFill>
              <a:schemeClr val="bg1"/>
            </a:solidFill>
          </a:ln>
        </p:spPr>
      </p:pic>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11" name="TextBox 10"/>
          <p:cNvSpPr txBox="1"/>
          <p:nvPr/>
        </p:nvSpPr>
        <p:spPr>
          <a:xfrm>
            <a:off x="1602277" y="3723877"/>
            <a:ext cx="1552623" cy="338554"/>
          </a:xfrm>
          <a:prstGeom prst="rect">
            <a:avLst/>
          </a:prstGeom>
          <a:noFill/>
          <a:ln>
            <a:noFill/>
          </a:ln>
        </p:spPr>
        <p:txBody>
          <a:bodyPr wrap="square" rtlCol="0">
            <a:spAutoFit/>
          </a:bodyPr>
          <a:lstStyle/>
          <a:p>
            <a:pPr algn="ctr"/>
            <a:r>
              <a:rPr lang="en-US" sz="1600" dirty="0" smtClean="0">
                <a:solidFill>
                  <a:srgbClr val="000000"/>
                </a:solidFill>
              </a:rPr>
              <a:t>February</a:t>
            </a:r>
            <a:endParaRPr lang="en-US" sz="1600" dirty="0">
              <a:solidFill>
                <a:srgbClr val="000000"/>
              </a:solidFill>
            </a:endParaRPr>
          </a:p>
        </p:txBody>
      </p:sp>
      <p:sp>
        <p:nvSpPr>
          <p:cNvPr id="12" name="TextBox 11"/>
          <p:cNvSpPr txBox="1"/>
          <p:nvPr/>
        </p:nvSpPr>
        <p:spPr>
          <a:xfrm>
            <a:off x="3373141" y="3723877"/>
            <a:ext cx="975511" cy="338554"/>
          </a:xfrm>
          <a:prstGeom prst="rect">
            <a:avLst/>
          </a:prstGeom>
          <a:noFill/>
          <a:ln>
            <a:noFill/>
          </a:ln>
        </p:spPr>
        <p:txBody>
          <a:bodyPr wrap="square" rtlCol="0">
            <a:spAutoFit/>
          </a:bodyPr>
          <a:lstStyle/>
          <a:p>
            <a:pPr algn="ctr"/>
            <a:r>
              <a:rPr lang="en-US" sz="1600" dirty="0" smtClean="0">
                <a:solidFill>
                  <a:srgbClr val="000000"/>
                </a:solidFill>
              </a:rPr>
              <a:t>March</a:t>
            </a:r>
            <a:endParaRPr lang="en-US" sz="1600" dirty="0">
              <a:solidFill>
                <a:srgbClr val="000000"/>
              </a:solidFill>
            </a:endParaRPr>
          </a:p>
        </p:txBody>
      </p:sp>
      <p:sp>
        <p:nvSpPr>
          <p:cNvPr id="13" name="TextBox 12"/>
          <p:cNvSpPr txBox="1"/>
          <p:nvPr/>
        </p:nvSpPr>
        <p:spPr>
          <a:xfrm>
            <a:off x="324338" y="3717009"/>
            <a:ext cx="1124338" cy="338554"/>
          </a:xfrm>
          <a:prstGeom prst="rect">
            <a:avLst/>
          </a:prstGeom>
          <a:noFill/>
          <a:ln>
            <a:noFill/>
          </a:ln>
        </p:spPr>
        <p:txBody>
          <a:bodyPr wrap="square" rtlCol="0">
            <a:spAutoFit/>
          </a:bodyPr>
          <a:lstStyle/>
          <a:p>
            <a:pPr algn="ctr"/>
            <a:r>
              <a:rPr lang="en-US" sz="1600" dirty="0" smtClean="0">
                <a:solidFill>
                  <a:srgbClr val="000000"/>
                </a:solidFill>
              </a:rPr>
              <a:t>January</a:t>
            </a:r>
            <a:endParaRPr lang="en-US" sz="1600" dirty="0">
              <a:solidFill>
                <a:srgbClr val="000000"/>
              </a:solidFill>
            </a:endParaRPr>
          </a:p>
        </p:txBody>
      </p:sp>
      <p:sp>
        <p:nvSpPr>
          <p:cNvPr id="14" name="TextBox 13"/>
          <p:cNvSpPr txBox="1"/>
          <p:nvPr/>
        </p:nvSpPr>
        <p:spPr>
          <a:xfrm>
            <a:off x="4988268" y="3725831"/>
            <a:ext cx="716202" cy="338554"/>
          </a:xfrm>
          <a:prstGeom prst="rect">
            <a:avLst/>
          </a:prstGeom>
          <a:noFill/>
          <a:ln>
            <a:noFill/>
          </a:ln>
        </p:spPr>
        <p:txBody>
          <a:bodyPr wrap="square" rtlCol="0">
            <a:spAutoFit/>
          </a:bodyPr>
          <a:lstStyle/>
          <a:p>
            <a:pPr algn="ctr"/>
            <a:r>
              <a:rPr lang="en-US" sz="1600" dirty="0" smtClean="0">
                <a:solidFill>
                  <a:srgbClr val="000000"/>
                </a:solidFill>
              </a:rPr>
              <a:t>April</a:t>
            </a:r>
            <a:endParaRPr lang="en-US" sz="1600" dirty="0">
              <a:solidFill>
                <a:srgbClr val="000000"/>
              </a:solidFill>
            </a:endParaRPr>
          </a:p>
        </p:txBody>
      </p:sp>
      <p:sp>
        <p:nvSpPr>
          <p:cNvPr id="15" name="TextBox 14"/>
          <p:cNvSpPr txBox="1"/>
          <p:nvPr/>
        </p:nvSpPr>
        <p:spPr>
          <a:xfrm>
            <a:off x="6502169" y="3717010"/>
            <a:ext cx="676596" cy="338554"/>
          </a:xfrm>
          <a:prstGeom prst="rect">
            <a:avLst/>
          </a:prstGeom>
          <a:noFill/>
          <a:ln>
            <a:noFill/>
          </a:ln>
        </p:spPr>
        <p:txBody>
          <a:bodyPr wrap="square" rtlCol="0">
            <a:spAutoFit/>
          </a:bodyPr>
          <a:lstStyle/>
          <a:p>
            <a:pPr algn="ctr"/>
            <a:r>
              <a:rPr lang="en-US" sz="1600" dirty="0" smtClean="0">
                <a:solidFill>
                  <a:srgbClr val="000000"/>
                </a:solidFill>
              </a:rPr>
              <a:t>May</a:t>
            </a:r>
            <a:endParaRPr lang="en-US" sz="1600" dirty="0">
              <a:solidFill>
                <a:srgbClr val="000000"/>
              </a:solidFill>
            </a:endParaRPr>
          </a:p>
        </p:txBody>
      </p:sp>
      <p:sp>
        <p:nvSpPr>
          <p:cNvPr id="17" name="TextBox 16"/>
          <p:cNvSpPr txBox="1"/>
          <p:nvPr/>
        </p:nvSpPr>
        <p:spPr>
          <a:xfrm>
            <a:off x="9111396" y="3732129"/>
            <a:ext cx="1414535" cy="338554"/>
          </a:xfrm>
          <a:prstGeom prst="rect">
            <a:avLst/>
          </a:prstGeom>
          <a:noFill/>
          <a:ln>
            <a:noFill/>
          </a:ln>
        </p:spPr>
        <p:txBody>
          <a:bodyPr wrap="square" rtlCol="0">
            <a:spAutoFit/>
          </a:bodyPr>
          <a:lstStyle/>
          <a:p>
            <a:pPr algn="ctr"/>
            <a:r>
              <a:rPr lang="en-US" sz="1600" dirty="0" smtClean="0">
                <a:solidFill>
                  <a:srgbClr val="000000"/>
                </a:solidFill>
              </a:rPr>
              <a:t>November</a:t>
            </a:r>
            <a:endParaRPr lang="en-US" sz="1600" dirty="0">
              <a:solidFill>
                <a:srgbClr val="000000"/>
              </a:solidFill>
            </a:endParaRPr>
          </a:p>
        </p:txBody>
      </p:sp>
      <p:sp>
        <p:nvSpPr>
          <p:cNvPr id="20" name="TextBox 19"/>
          <p:cNvSpPr txBox="1"/>
          <p:nvPr/>
        </p:nvSpPr>
        <p:spPr>
          <a:xfrm>
            <a:off x="10580058" y="3742887"/>
            <a:ext cx="1431573" cy="338554"/>
          </a:xfrm>
          <a:prstGeom prst="rect">
            <a:avLst/>
          </a:prstGeom>
          <a:noFill/>
          <a:ln>
            <a:noFill/>
          </a:ln>
        </p:spPr>
        <p:txBody>
          <a:bodyPr wrap="square" rtlCol="0">
            <a:spAutoFit/>
          </a:bodyPr>
          <a:lstStyle/>
          <a:p>
            <a:pPr algn="ctr"/>
            <a:r>
              <a:rPr lang="en-US" sz="1600" dirty="0" smtClean="0">
                <a:solidFill>
                  <a:srgbClr val="000000"/>
                </a:solidFill>
              </a:rPr>
              <a:t>December</a:t>
            </a:r>
            <a:endParaRPr lang="en-US" sz="1600" dirty="0">
              <a:solidFill>
                <a:srgbClr val="000000"/>
              </a:solidFill>
            </a:endParaRPr>
          </a:p>
        </p:txBody>
      </p:sp>
      <p:sp>
        <p:nvSpPr>
          <p:cNvPr id="23" name="TextBox 22"/>
          <p:cNvSpPr txBox="1"/>
          <p:nvPr/>
        </p:nvSpPr>
        <p:spPr>
          <a:xfrm>
            <a:off x="7690529" y="3732129"/>
            <a:ext cx="1270817" cy="338554"/>
          </a:xfrm>
          <a:prstGeom prst="rect">
            <a:avLst/>
          </a:prstGeom>
          <a:noFill/>
          <a:ln>
            <a:noFill/>
          </a:ln>
        </p:spPr>
        <p:txBody>
          <a:bodyPr wrap="square" rtlCol="0">
            <a:spAutoFit/>
          </a:bodyPr>
          <a:lstStyle/>
          <a:p>
            <a:pPr algn="ctr"/>
            <a:r>
              <a:rPr lang="en-US" sz="1600" dirty="0" smtClean="0">
                <a:solidFill>
                  <a:srgbClr val="000000"/>
                </a:solidFill>
              </a:rPr>
              <a:t>October</a:t>
            </a:r>
            <a:endParaRPr lang="en-US" sz="1600" dirty="0">
              <a:solidFill>
                <a:srgbClr val="000000"/>
              </a:solidFill>
            </a:endParaRPr>
          </a:p>
        </p:txBody>
      </p:sp>
      <p:sp>
        <p:nvSpPr>
          <p:cNvPr id="42" name="TextBox 41"/>
          <p:cNvSpPr txBox="1"/>
          <p:nvPr/>
        </p:nvSpPr>
        <p:spPr>
          <a:xfrm>
            <a:off x="193474" y="1510904"/>
            <a:ext cx="8917922" cy="400110"/>
          </a:xfrm>
          <a:prstGeom prst="rect">
            <a:avLst/>
          </a:prstGeom>
          <a:noFill/>
          <a:ln>
            <a:noFill/>
          </a:ln>
        </p:spPr>
        <p:txBody>
          <a:bodyPr wrap="square" rtlCol="0">
            <a:spAutoFit/>
          </a:bodyPr>
          <a:lstStyle/>
          <a:p>
            <a:r>
              <a:rPr lang="en-US" sz="2000" dirty="0" smtClean="0"/>
              <a:t>GPP: Terra MODIS </a:t>
            </a:r>
            <a:endParaRPr lang="en-US" sz="2000" dirty="0"/>
          </a:p>
        </p:txBody>
      </p:sp>
      <p:sp>
        <p:nvSpPr>
          <p:cNvPr id="38" name="TextBox 37"/>
          <p:cNvSpPr txBox="1"/>
          <p:nvPr/>
        </p:nvSpPr>
        <p:spPr>
          <a:xfrm>
            <a:off x="177381" y="5779503"/>
            <a:ext cx="5909482" cy="400110"/>
          </a:xfrm>
          <a:prstGeom prst="rect">
            <a:avLst/>
          </a:prstGeom>
          <a:noFill/>
          <a:ln>
            <a:noFill/>
          </a:ln>
        </p:spPr>
        <p:txBody>
          <a:bodyPr wrap="square" rtlCol="0">
            <a:spAutoFit/>
          </a:bodyPr>
          <a:lstStyle/>
          <a:p>
            <a:r>
              <a:rPr lang="en-US" sz="2000" dirty="0" smtClean="0"/>
              <a:t>GPP: Landsat 8 OLI</a:t>
            </a:r>
            <a:endParaRPr lang="en-US" sz="2000" dirty="0"/>
          </a:p>
        </p:txBody>
      </p:sp>
      <p:cxnSp>
        <p:nvCxnSpPr>
          <p:cNvPr id="18" name="Straight Connector 17"/>
          <p:cNvCxnSpPr/>
          <p:nvPr/>
        </p:nvCxnSpPr>
        <p:spPr>
          <a:xfrm>
            <a:off x="146359" y="200208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530" y="200208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17583" y="1993267"/>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97588" y="200208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6229" y="200208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63361" y="2001892"/>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59194" y="2000134"/>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41558" y="1993266"/>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018739" y="1993265"/>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46360" y="5788129"/>
            <a:ext cx="118810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47878" y="2000134"/>
            <a:ext cx="118810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0499313" y="5831095"/>
            <a:ext cx="1593062" cy="799461"/>
            <a:chOff x="4045828" y="5123443"/>
            <a:chExt cx="2039316" cy="1023410"/>
          </a:xfrm>
        </p:grpSpPr>
        <p:pic>
          <p:nvPicPr>
            <p:cNvPr id="50" name="Picture 49"/>
            <p:cNvPicPr>
              <a:picLocks noChangeAspect="1"/>
            </p:cNvPicPr>
            <p:nvPr/>
          </p:nvPicPr>
          <p:blipFill rotWithShape="1">
            <a:blip r:embed="rId19">
              <a:extLst>
                <a:ext uri="{28A0092B-C50C-407E-A947-70E740481C1C}">
                  <a14:useLocalDpi xmlns:a14="http://schemas.microsoft.com/office/drawing/2010/main" val="0"/>
                </a:ext>
              </a:extLst>
            </a:blip>
            <a:srcRect l="5000" t="48214" r="5000" b="42857"/>
            <a:stretch/>
          </p:blipFill>
          <p:spPr>
            <a:xfrm flipV="1">
              <a:off x="4394640" y="5563039"/>
              <a:ext cx="1430475" cy="202784"/>
            </a:xfrm>
            <a:prstGeom prst="rect">
              <a:avLst/>
            </a:prstGeom>
            <a:ln>
              <a:solidFill>
                <a:schemeClr val="bg1"/>
              </a:solidFill>
            </a:ln>
          </p:spPr>
        </p:pic>
        <p:sp>
          <p:nvSpPr>
            <p:cNvPr id="51" name="TextBox 50"/>
            <p:cNvSpPr txBox="1"/>
            <p:nvPr/>
          </p:nvSpPr>
          <p:spPr>
            <a:xfrm>
              <a:off x="4228530" y="5713463"/>
              <a:ext cx="1856614" cy="433390"/>
            </a:xfrm>
            <a:prstGeom prst="rect">
              <a:avLst/>
            </a:prstGeom>
            <a:noFill/>
          </p:spPr>
          <p:txBody>
            <a:bodyPr wrap="square" rtlCol="0">
              <a:spAutoFit/>
            </a:bodyPr>
            <a:lstStyle/>
            <a:p>
              <a:r>
                <a:rPr lang="en-US" sz="1600" dirty="0" smtClean="0">
                  <a:solidFill>
                    <a:srgbClr val="000000"/>
                  </a:solidFill>
                </a:rPr>
                <a:t>0                56</a:t>
              </a:r>
              <a:endParaRPr lang="en-US" sz="1600" dirty="0">
                <a:solidFill>
                  <a:srgbClr val="000000"/>
                </a:solidFill>
              </a:endParaRPr>
            </a:p>
          </p:txBody>
        </p:sp>
        <p:sp>
          <p:nvSpPr>
            <p:cNvPr id="52" name="TextBox 51"/>
            <p:cNvSpPr txBox="1"/>
            <p:nvPr/>
          </p:nvSpPr>
          <p:spPr>
            <a:xfrm>
              <a:off x="4045828" y="5123443"/>
              <a:ext cx="1978579" cy="433391"/>
            </a:xfrm>
            <a:prstGeom prst="rect">
              <a:avLst/>
            </a:prstGeom>
            <a:noFill/>
          </p:spPr>
          <p:txBody>
            <a:bodyPr wrap="none" rtlCol="0">
              <a:spAutoFit/>
            </a:bodyPr>
            <a:lstStyle/>
            <a:p>
              <a:r>
                <a:rPr lang="en-US" sz="1600" dirty="0" smtClean="0">
                  <a:solidFill>
                    <a:srgbClr val="000000"/>
                  </a:solidFill>
                </a:rPr>
                <a:t>GPP </a:t>
              </a:r>
              <a:r>
                <a:rPr lang="en-US" sz="1600" dirty="0">
                  <a:solidFill>
                    <a:srgbClr val="000000"/>
                  </a:solidFill>
                </a:rPr>
                <a:t>(</a:t>
              </a:r>
              <a:r>
                <a:rPr lang="en-US" sz="1600" dirty="0" smtClean="0">
                  <a:solidFill>
                    <a:srgbClr val="000000"/>
                  </a:solidFill>
                </a:rPr>
                <a:t>g-C/m</a:t>
              </a:r>
              <a:r>
                <a:rPr lang="en-US" sz="1600" baseline="30000" dirty="0" smtClean="0">
                  <a:solidFill>
                    <a:srgbClr val="000000"/>
                  </a:solidFill>
                </a:rPr>
                <a:t>2</a:t>
              </a:r>
              <a:r>
                <a:rPr lang="en-US" sz="1600" dirty="0" smtClean="0">
                  <a:solidFill>
                    <a:srgbClr val="000000"/>
                  </a:solidFill>
                </a:rPr>
                <a:t>)</a:t>
              </a:r>
              <a:endParaRPr lang="en-US" sz="1600" dirty="0">
                <a:solidFill>
                  <a:srgbClr val="000000"/>
                </a:solidFill>
              </a:endParaRPr>
            </a:p>
          </p:txBody>
        </p:sp>
      </p:grpSp>
      <p:sp>
        <p:nvSpPr>
          <p:cNvPr id="69" name="Text Placeholder 3"/>
          <p:cNvSpPr txBox="1">
            <a:spLocks/>
          </p:cNvSpPr>
          <p:nvPr/>
        </p:nvSpPr>
        <p:spPr>
          <a:xfrm>
            <a:off x="8293373" y="6531768"/>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797612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l="32120" t="22481" r="18210" b="5694"/>
          <a:stretch/>
        </p:blipFill>
        <p:spPr>
          <a:xfrm>
            <a:off x="10548591" y="4384506"/>
            <a:ext cx="1463040" cy="1463040"/>
          </a:xfrm>
          <a:prstGeom prst="rect">
            <a:avLst/>
          </a:prstGeom>
          <a:ln>
            <a:solidFill>
              <a:schemeClr val="bg1"/>
            </a:solidFill>
          </a:ln>
        </p:spPr>
      </p:pic>
      <p:pic>
        <p:nvPicPr>
          <p:cNvPr id="83" name="Picture 82"/>
          <p:cNvPicPr>
            <a:picLocks noChangeAspect="1"/>
          </p:cNvPicPr>
          <p:nvPr/>
        </p:nvPicPr>
        <p:blipFill rotWithShape="1">
          <a:blip r:embed="rId4" cstate="print">
            <a:extLst>
              <a:ext uri="{28A0092B-C50C-407E-A947-70E740481C1C}">
                <a14:useLocalDpi xmlns:a14="http://schemas.microsoft.com/office/drawing/2010/main" val="0"/>
              </a:ext>
            </a:extLst>
          </a:blip>
          <a:srcRect l="29739" t="23677" r="21973" b="6498"/>
          <a:stretch/>
        </p:blipFill>
        <p:spPr>
          <a:xfrm>
            <a:off x="9078518" y="4384506"/>
            <a:ext cx="1463040" cy="1463040"/>
          </a:xfrm>
          <a:prstGeom prst="rect">
            <a:avLst/>
          </a:prstGeom>
        </p:spPr>
      </p:pic>
      <p:pic>
        <p:nvPicPr>
          <p:cNvPr id="82" name="Picture 81"/>
          <p:cNvPicPr>
            <a:picLocks noChangeAspect="1"/>
          </p:cNvPicPr>
          <p:nvPr/>
        </p:nvPicPr>
        <p:blipFill rotWithShape="1">
          <a:blip r:embed="rId5" cstate="print">
            <a:extLst>
              <a:ext uri="{28A0092B-C50C-407E-A947-70E740481C1C}">
                <a14:useLocalDpi xmlns:a14="http://schemas.microsoft.com/office/drawing/2010/main" val="0"/>
              </a:ext>
            </a:extLst>
          </a:blip>
          <a:srcRect l="30312" t="22441" r="20724" b="6754"/>
          <a:stretch/>
        </p:blipFill>
        <p:spPr>
          <a:xfrm>
            <a:off x="7585791" y="4384506"/>
            <a:ext cx="1463040" cy="1463040"/>
          </a:xfrm>
          <a:prstGeom prst="rect">
            <a:avLst/>
          </a:prstGeom>
        </p:spPr>
      </p:pic>
      <p:pic>
        <p:nvPicPr>
          <p:cNvPr id="81" name="Picture 80"/>
          <p:cNvPicPr>
            <a:picLocks noChangeAspect="1"/>
          </p:cNvPicPr>
          <p:nvPr/>
        </p:nvPicPr>
        <p:blipFill rotWithShape="1">
          <a:blip r:embed="rId6" cstate="print">
            <a:extLst>
              <a:ext uri="{28A0092B-C50C-407E-A947-70E740481C1C}">
                <a14:useLocalDpi xmlns:a14="http://schemas.microsoft.com/office/drawing/2010/main" val="0"/>
              </a:ext>
            </a:extLst>
          </a:blip>
          <a:srcRect l="32273" t="25224" r="19855" b="5550"/>
          <a:stretch/>
        </p:blipFill>
        <p:spPr>
          <a:xfrm>
            <a:off x="6100321" y="4393132"/>
            <a:ext cx="1463040" cy="1463040"/>
          </a:xfrm>
          <a:prstGeom prst="rect">
            <a:avLst/>
          </a:prstGeom>
        </p:spPr>
      </p:pic>
      <p:pic>
        <p:nvPicPr>
          <p:cNvPr id="80" name="Picture 79"/>
          <p:cNvPicPr>
            <a:picLocks noChangeAspect="1"/>
          </p:cNvPicPr>
          <p:nvPr/>
        </p:nvPicPr>
        <p:blipFill rotWithShape="1">
          <a:blip r:embed="rId7" cstate="print">
            <a:extLst>
              <a:ext uri="{28A0092B-C50C-407E-A947-70E740481C1C}">
                <a14:useLocalDpi xmlns:a14="http://schemas.microsoft.com/office/drawing/2010/main" val="0"/>
              </a:ext>
            </a:extLst>
          </a:blip>
          <a:srcRect l="31522" t="26794" r="21053" b="4626"/>
          <a:stretch/>
        </p:blipFill>
        <p:spPr>
          <a:xfrm>
            <a:off x="4614849" y="4393132"/>
            <a:ext cx="1463040" cy="1463040"/>
          </a:xfrm>
          <a:prstGeom prst="rect">
            <a:avLst/>
          </a:prstGeom>
          <a:ln>
            <a:solidFill>
              <a:schemeClr val="bg1"/>
            </a:solidFill>
          </a:ln>
        </p:spPr>
      </p:pic>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l="34929" t="24627" r="17992" b="7293"/>
          <a:stretch/>
        </p:blipFill>
        <p:spPr>
          <a:xfrm>
            <a:off x="3126209" y="4393329"/>
            <a:ext cx="1463040" cy="1463040"/>
          </a:xfrm>
          <a:prstGeom prst="rect">
            <a:avLst/>
          </a:prstGeom>
          <a:ln>
            <a:solidFill>
              <a:schemeClr val="bg1"/>
            </a:solidFill>
          </a:ln>
        </p:spPr>
      </p:pic>
      <p:pic>
        <p:nvPicPr>
          <p:cNvPr id="78" name="Picture 77"/>
          <p:cNvPicPr>
            <a:picLocks noChangeAspect="1"/>
          </p:cNvPicPr>
          <p:nvPr/>
        </p:nvPicPr>
        <p:blipFill rotWithShape="1">
          <a:blip r:embed="rId9" cstate="print">
            <a:extLst>
              <a:ext uri="{28A0092B-C50C-407E-A947-70E740481C1C}">
                <a14:useLocalDpi xmlns:a14="http://schemas.microsoft.com/office/drawing/2010/main" val="0"/>
              </a:ext>
            </a:extLst>
          </a:blip>
          <a:srcRect l="34765" t="24224" r="17714" b="7056"/>
          <a:stretch/>
        </p:blipFill>
        <p:spPr>
          <a:xfrm>
            <a:off x="1647068" y="4384506"/>
            <a:ext cx="1463040" cy="1463040"/>
          </a:xfrm>
          <a:prstGeom prst="rect">
            <a:avLst/>
          </a:prstGeom>
          <a:ln>
            <a:solidFill>
              <a:schemeClr val="bg1"/>
            </a:solidFill>
          </a:ln>
        </p:spPr>
      </p:pic>
      <p:pic>
        <p:nvPicPr>
          <p:cNvPr id="77" name="Picture 76"/>
          <p:cNvPicPr>
            <a:picLocks noChangeAspect="1"/>
          </p:cNvPicPr>
          <p:nvPr/>
        </p:nvPicPr>
        <p:blipFill rotWithShape="1">
          <a:blip r:embed="rId10" cstate="print">
            <a:extLst>
              <a:ext uri="{28A0092B-C50C-407E-A947-70E740481C1C}">
                <a14:useLocalDpi xmlns:a14="http://schemas.microsoft.com/office/drawing/2010/main" val="0"/>
              </a:ext>
            </a:extLst>
          </a:blip>
          <a:srcRect l="30876" t="26840" r="21611" b="4452"/>
          <a:stretch/>
        </p:blipFill>
        <p:spPr>
          <a:xfrm>
            <a:off x="156495" y="4384506"/>
            <a:ext cx="1463040" cy="1463040"/>
          </a:xfrm>
          <a:prstGeom prst="rect">
            <a:avLst/>
          </a:prstGeom>
          <a:ln>
            <a:solidFill>
              <a:schemeClr val="bg1"/>
            </a:solidFill>
          </a:ln>
        </p:spPr>
      </p:pic>
      <p:pic>
        <p:nvPicPr>
          <p:cNvPr id="76" name="Picture 75"/>
          <p:cNvPicPr>
            <a:picLocks noChangeAspect="1"/>
          </p:cNvPicPr>
          <p:nvPr/>
        </p:nvPicPr>
        <p:blipFill rotWithShape="1">
          <a:blip r:embed="rId11" cstate="print">
            <a:extLst>
              <a:ext uri="{28A0092B-C50C-407E-A947-70E740481C1C}">
                <a14:useLocalDpi xmlns:a14="http://schemas.microsoft.com/office/drawing/2010/main" val="0"/>
              </a:ext>
            </a:extLst>
          </a:blip>
          <a:srcRect l="18904" r="13072" b="8437"/>
          <a:stretch/>
        </p:blipFill>
        <p:spPr>
          <a:xfrm>
            <a:off x="10555699" y="2070328"/>
            <a:ext cx="1463040" cy="1463040"/>
          </a:xfrm>
          <a:prstGeom prst="rect">
            <a:avLst/>
          </a:prstGeom>
          <a:ln>
            <a:solidFill>
              <a:schemeClr val="bg1"/>
            </a:solidFill>
          </a:ln>
        </p:spPr>
      </p:pic>
      <p:pic>
        <p:nvPicPr>
          <p:cNvPr id="75" name="Picture 74"/>
          <p:cNvPicPr>
            <a:picLocks noChangeAspect="1"/>
          </p:cNvPicPr>
          <p:nvPr/>
        </p:nvPicPr>
        <p:blipFill rotWithShape="1">
          <a:blip r:embed="rId12" cstate="print">
            <a:extLst>
              <a:ext uri="{28A0092B-C50C-407E-A947-70E740481C1C}">
                <a14:useLocalDpi xmlns:a14="http://schemas.microsoft.com/office/drawing/2010/main" val="0"/>
              </a:ext>
            </a:extLst>
          </a:blip>
          <a:srcRect l="24430" t="2820" r="7694" b="5817"/>
          <a:stretch/>
        </p:blipFill>
        <p:spPr>
          <a:xfrm>
            <a:off x="9078518" y="2070328"/>
            <a:ext cx="1463040" cy="1463040"/>
          </a:xfrm>
          <a:prstGeom prst="rect">
            <a:avLst/>
          </a:prstGeom>
          <a:ln>
            <a:solidFill>
              <a:schemeClr val="bg1"/>
            </a:solidFill>
          </a:ln>
        </p:spPr>
      </p:pic>
      <p:pic>
        <p:nvPicPr>
          <p:cNvPr id="74" name="Picture 73"/>
          <p:cNvPicPr>
            <a:picLocks noChangeAspect="1"/>
          </p:cNvPicPr>
          <p:nvPr/>
        </p:nvPicPr>
        <p:blipFill rotWithShape="1">
          <a:blip r:embed="rId13" cstate="print">
            <a:extLst>
              <a:ext uri="{28A0092B-C50C-407E-A947-70E740481C1C}">
                <a14:useLocalDpi xmlns:a14="http://schemas.microsoft.com/office/drawing/2010/main" val="0"/>
              </a:ext>
            </a:extLst>
          </a:blip>
          <a:srcRect l="22509" t="-443" r="6521" b="4179"/>
          <a:stretch/>
        </p:blipFill>
        <p:spPr>
          <a:xfrm>
            <a:off x="7585791" y="2070132"/>
            <a:ext cx="1463040" cy="1463040"/>
          </a:xfrm>
          <a:prstGeom prst="rect">
            <a:avLst/>
          </a:prstGeom>
          <a:ln>
            <a:solidFill>
              <a:schemeClr val="bg1"/>
            </a:solidFill>
          </a:ln>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l="27388" t="6449" r="7426" b="5811"/>
          <a:stretch/>
        </p:blipFill>
        <p:spPr>
          <a:xfrm>
            <a:off x="6100321" y="2068374"/>
            <a:ext cx="1463040" cy="1463040"/>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l="22440" t="5880" r="12931" b="7128"/>
          <a:stretch/>
        </p:blipFill>
        <p:spPr>
          <a:xfrm>
            <a:off x="4614849" y="2070328"/>
            <a:ext cx="1463040" cy="1463040"/>
          </a:xfrm>
          <a:prstGeom prst="rect">
            <a:avLst/>
          </a:prstGeom>
          <a:ln>
            <a:solidFill>
              <a:schemeClr val="bg1"/>
            </a:solidFill>
          </a:ln>
        </p:spPr>
      </p:pic>
      <p:pic>
        <p:nvPicPr>
          <p:cNvPr id="71" name="Picture 70"/>
          <p:cNvPicPr>
            <a:picLocks noChangeAspect="1"/>
          </p:cNvPicPr>
          <p:nvPr/>
        </p:nvPicPr>
        <p:blipFill rotWithShape="1">
          <a:blip r:embed="rId16" cstate="print">
            <a:extLst>
              <a:ext uri="{28A0092B-C50C-407E-A947-70E740481C1C}">
                <a14:useLocalDpi xmlns:a14="http://schemas.microsoft.com/office/drawing/2010/main" val="0"/>
              </a:ext>
            </a:extLst>
          </a:blip>
          <a:srcRect l="27956" t="6875" r="10677" b="10523"/>
          <a:stretch/>
        </p:blipFill>
        <p:spPr>
          <a:xfrm>
            <a:off x="3129376" y="2068374"/>
            <a:ext cx="1463040" cy="1463040"/>
          </a:xfrm>
          <a:prstGeom prst="rect">
            <a:avLst/>
          </a:prstGeom>
          <a:ln>
            <a:solidFill>
              <a:schemeClr val="bg1"/>
            </a:solidFill>
          </a:ln>
        </p:spPr>
      </p:pic>
      <p:pic>
        <p:nvPicPr>
          <p:cNvPr id="70" name="Picture 69"/>
          <p:cNvPicPr>
            <a:picLocks noChangeAspect="1"/>
          </p:cNvPicPr>
          <p:nvPr/>
        </p:nvPicPr>
        <p:blipFill rotWithShape="1">
          <a:blip r:embed="rId17" cstate="print">
            <a:extLst>
              <a:ext uri="{28A0092B-C50C-407E-A947-70E740481C1C}">
                <a14:useLocalDpi xmlns:a14="http://schemas.microsoft.com/office/drawing/2010/main" val="0"/>
              </a:ext>
            </a:extLst>
          </a:blip>
          <a:srcRect l="22834" t="5991" r="11774" b="5991"/>
          <a:stretch/>
        </p:blipFill>
        <p:spPr>
          <a:xfrm>
            <a:off x="1647068" y="2070133"/>
            <a:ext cx="1463040" cy="1463040"/>
          </a:xfrm>
          <a:prstGeom prst="rect">
            <a:avLst/>
          </a:prstGeom>
          <a:ln>
            <a:solidFill>
              <a:schemeClr val="bg1"/>
            </a:solidFill>
          </a:ln>
        </p:spPr>
      </p:pic>
      <p:pic>
        <p:nvPicPr>
          <p:cNvPr id="69" name="Picture 68"/>
          <p:cNvPicPr>
            <a:picLocks noChangeAspect="1"/>
          </p:cNvPicPr>
          <p:nvPr/>
        </p:nvPicPr>
        <p:blipFill rotWithShape="1">
          <a:blip r:embed="rId18" cstate="print">
            <a:extLst>
              <a:ext uri="{28A0092B-C50C-407E-A947-70E740481C1C}">
                <a14:useLocalDpi xmlns:a14="http://schemas.microsoft.com/office/drawing/2010/main" val="0"/>
              </a:ext>
            </a:extLst>
          </a:blip>
          <a:srcRect l="18608" r="9850" b="3704"/>
          <a:stretch/>
        </p:blipFill>
        <p:spPr>
          <a:xfrm>
            <a:off x="163613" y="2068374"/>
            <a:ext cx="1463040" cy="1463040"/>
          </a:xfrm>
          <a:prstGeom prst="rect">
            <a:avLst/>
          </a:prstGeom>
          <a:ln>
            <a:solidFill>
              <a:schemeClr val="bg1"/>
            </a:solidFill>
          </a:ln>
        </p:spPr>
      </p:pic>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11" name="TextBox 10"/>
          <p:cNvSpPr txBox="1"/>
          <p:nvPr/>
        </p:nvSpPr>
        <p:spPr>
          <a:xfrm>
            <a:off x="1602277" y="3792117"/>
            <a:ext cx="1552623" cy="338554"/>
          </a:xfrm>
          <a:prstGeom prst="rect">
            <a:avLst/>
          </a:prstGeom>
          <a:noFill/>
          <a:ln>
            <a:noFill/>
          </a:ln>
        </p:spPr>
        <p:txBody>
          <a:bodyPr wrap="square" rtlCol="0">
            <a:spAutoFit/>
          </a:bodyPr>
          <a:lstStyle/>
          <a:p>
            <a:pPr algn="ctr"/>
            <a:r>
              <a:rPr lang="en-US" sz="1600" dirty="0" smtClean="0">
                <a:solidFill>
                  <a:srgbClr val="000000"/>
                </a:solidFill>
              </a:rPr>
              <a:t>February</a:t>
            </a:r>
            <a:endParaRPr lang="en-US" sz="1600" dirty="0">
              <a:solidFill>
                <a:srgbClr val="000000"/>
              </a:solidFill>
            </a:endParaRPr>
          </a:p>
        </p:txBody>
      </p:sp>
      <p:sp>
        <p:nvSpPr>
          <p:cNvPr id="12" name="TextBox 11"/>
          <p:cNvSpPr txBox="1"/>
          <p:nvPr/>
        </p:nvSpPr>
        <p:spPr>
          <a:xfrm>
            <a:off x="3373141" y="3792117"/>
            <a:ext cx="975511" cy="338554"/>
          </a:xfrm>
          <a:prstGeom prst="rect">
            <a:avLst/>
          </a:prstGeom>
          <a:noFill/>
          <a:ln>
            <a:noFill/>
          </a:ln>
        </p:spPr>
        <p:txBody>
          <a:bodyPr wrap="square" rtlCol="0">
            <a:spAutoFit/>
          </a:bodyPr>
          <a:lstStyle/>
          <a:p>
            <a:pPr algn="ctr"/>
            <a:r>
              <a:rPr lang="en-US" sz="1600" dirty="0" smtClean="0">
                <a:solidFill>
                  <a:srgbClr val="000000"/>
                </a:solidFill>
              </a:rPr>
              <a:t>March</a:t>
            </a:r>
            <a:endParaRPr lang="en-US" sz="1600" dirty="0">
              <a:solidFill>
                <a:srgbClr val="000000"/>
              </a:solidFill>
            </a:endParaRPr>
          </a:p>
        </p:txBody>
      </p:sp>
      <p:sp>
        <p:nvSpPr>
          <p:cNvPr id="13" name="TextBox 12"/>
          <p:cNvSpPr txBox="1"/>
          <p:nvPr/>
        </p:nvSpPr>
        <p:spPr>
          <a:xfrm>
            <a:off x="324338" y="3785249"/>
            <a:ext cx="1124338" cy="338554"/>
          </a:xfrm>
          <a:prstGeom prst="rect">
            <a:avLst/>
          </a:prstGeom>
          <a:noFill/>
          <a:ln>
            <a:noFill/>
          </a:ln>
        </p:spPr>
        <p:txBody>
          <a:bodyPr wrap="square" rtlCol="0">
            <a:spAutoFit/>
          </a:bodyPr>
          <a:lstStyle/>
          <a:p>
            <a:pPr algn="ctr"/>
            <a:r>
              <a:rPr lang="en-US" sz="1600" dirty="0" smtClean="0">
                <a:solidFill>
                  <a:srgbClr val="000000"/>
                </a:solidFill>
              </a:rPr>
              <a:t>January</a:t>
            </a:r>
            <a:endParaRPr lang="en-US" sz="1600" dirty="0">
              <a:solidFill>
                <a:srgbClr val="000000"/>
              </a:solidFill>
            </a:endParaRPr>
          </a:p>
        </p:txBody>
      </p:sp>
      <p:sp>
        <p:nvSpPr>
          <p:cNvPr id="14" name="TextBox 13"/>
          <p:cNvSpPr txBox="1"/>
          <p:nvPr/>
        </p:nvSpPr>
        <p:spPr>
          <a:xfrm>
            <a:off x="4988268" y="3794071"/>
            <a:ext cx="716202" cy="338554"/>
          </a:xfrm>
          <a:prstGeom prst="rect">
            <a:avLst/>
          </a:prstGeom>
          <a:noFill/>
          <a:ln>
            <a:noFill/>
          </a:ln>
        </p:spPr>
        <p:txBody>
          <a:bodyPr wrap="square" rtlCol="0">
            <a:spAutoFit/>
          </a:bodyPr>
          <a:lstStyle/>
          <a:p>
            <a:pPr algn="ctr"/>
            <a:r>
              <a:rPr lang="en-US" sz="1600" dirty="0" smtClean="0">
                <a:solidFill>
                  <a:srgbClr val="000000"/>
                </a:solidFill>
              </a:rPr>
              <a:t>April</a:t>
            </a:r>
            <a:endParaRPr lang="en-US" sz="1600" dirty="0">
              <a:solidFill>
                <a:srgbClr val="000000"/>
              </a:solidFill>
            </a:endParaRPr>
          </a:p>
        </p:txBody>
      </p:sp>
      <p:sp>
        <p:nvSpPr>
          <p:cNvPr id="15" name="TextBox 14"/>
          <p:cNvSpPr txBox="1"/>
          <p:nvPr/>
        </p:nvSpPr>
        <p:spPr>
          <a:xfrm>
            <a:off x="6502169" y="3785250"/>
            <a:ext cx="676596" cy="338554"/>
          </a:xfrm>
          <a:prstGeom prst="rect">
            <a:avLst/>
          </a:prstGeom>
          <a:noFill/>
          <a:ln>
            <a:noFill/>
          </a:ln>
        </p:spPr>
        <p:txBody>
          <a:bodyPr wrap="square" rtlCol="0">
            <a:spAutoFit/>
          </a:bodyPr>
          <a:lstStyle/>
          <a:p>
            <a:pPr algn="ctr"/>
            <a:r>
              <a:rPr lang="en-US" sz="1600" dirty="0" smtClean="0">
                <a:solidFill>
                  <a:srgbClr val="000000"/>
                </a:solidFill>
              </a:rPr>
              <a:t>May</a:t>
            </a:r>
            <a:endParaRPr lang="en-US" sz="1600" dirty="0">
              <a:solidFill>
                <a:srgbClr val="000000"/>
              </a:solidFill>
            </a:endParaRPr>
          </a:p>
        </p:txBody>
      </p:sp>
      <p:sp>
        <p:nvSpPr>
          <p:cNvPr id="17" name="TextBox 16"/>
          <p:cNvSpPr txBox="1"/>
          <p:nvPr/>
        </p:nvSpPr>
        <p:spPr>
          <a:xfrm>
            <a:off x="9111396" y="3800369"/>
            <a:ext cx="1414535" cy="338554"/>
          </a:xfrm>
          <a:prstGeom prst="rect">
            <a:avLst/>
          </a:prstGeom>
          <a:noFill/>
          <a:ln>
            <a:noFill/>
          </a:ln>
        </p:spPr>
        <p:txBody>
          <a:bodyPr wrap="square" rtlCol="0">
            <a:spAutoFit/>
          </a:bodyPr>
          <a:lstStyle/>
          <a:p>
            <a:pPr algn="ctr"/>
            <a:r>
              <a:rPr lang="en-US" sz="1600" dirty="0" smtClean="0">
                <a:solidFill>
                  <a:srgbClr val="000000"/>
                </a:solidFill>
              </a:rPr>
              <a:t>November</a:t>
            </a:r>
            <a:endParaRPr lang="en-US" sz="1600" dirty="0">
              <a:solidFill>
                <a:srgbClr val="000000"/>
              </a:solidFill>
            </a:endParaRPr>
          </a:p>
        </p:txBody>
      </p:sp>
      <p:sp>
        <p:nvSpPr>
          <p:cNvPr id="20" name="TextBox 19"/>
          <p:cNvSpPr txBox="1"/>
          <p:nvPr/>
        </p:nvSpPr>
        <p:spPr>
          <a:xfrm>
            <a:off x="10580058" y="3811127"/>
            <a:ext cx="1431573" cy="338554"/>
          </a:xfrm>
          <a:prstGeom prst="rect">
            <a:avLst/>
          </a:prstGeom>
          <a:noFill/>
          <a:ln>
            <a:noFill/>
          </a:ln>
        </p:spPr>
        <p:txBody>
          <a:bodyPr wrap="square" rtlCol="0">
            <a:spAutoFit/>
          </a:bodyPr>
          <a:lstStyle/>
          <a:p>
            <a:pPr algn="ctr"/>
            <a:r>
              <a:rPr lang="en-US" sz="1600" dirty="0" smtClean="0">
                <a:solidFill>
                  <a:srgbClr val="000000"/>
                </a:solidFill>
              </a:rPr>
              <a:t>December</a:t>
            </a:r>
            <a:endParaRPr lang="en-US" sz="1600" dirty="0">
              <a:solidFill>
                <a:srgbClr val="000000"/>
              </a:solidFill>
            </a:endParaRPr>
          </a:p>
        </p:txBody>
      </p:sp>
      <p:sp>
        <p:nvSpPr>
          <p:cNvPr id="23" name="TextBox 22"/>
          <p:cNvSpPr txBox="1"/>
          <p:nvPr/>
        </p:nvSpPr>
        <p:spPr>
          <a:xfrm>
            <a:off x="7690529" y="3800369"/>
            <a:ext cx="1270817" cy="338554"/>
          </a:xfrm>
          <a:prstGeom prst="rect">
            <a:avLst/>
          </a:prstGeom>
          <a:noFill/>
          <a:ln>
            <a:noFill/>
          </a:ln>
        </p:spPr>
        <p:txBody>
          <a:bodyPr wrap="square" rtlCol="0">
            <a:spAutoFit/>
          </a:bodyPr>
          <a:lstStyle/>
          <a:p>
            <a:pPr algn="ctr"/>
            <a:r>
              <a:rPr lang="en-US" sz="1600" dirty="0" smtClean="0">
                <a:solidFill>
                  <a:srgbClr val="000000"/>
                </a:solidFill>
              </a:rPr>
              <a:t>October</a:t>
            </a:r>
            <a:endParaRPr lang="en-US" sz="1600" dirty="0">
              <a:solidFill>
                <a:srgbClr val="000000"/>
              </a:solidFill>
            </a:endParaRPr>
          </a:p>
        </p:txBody>
      </p:sp>
      <p:sp>
        <p:nvSpPr>
          <p:cNvPr id="42" name="TextBox 41"/>
          <p:cNvSpPr txBox="1"/>
          <p:nvPr/>
        </p:nvSpPr>
        <p:spPr>
          <a:xfrm>
            <a:off x="193474" y="1633406"/>
            <a:ext cx="8123837" cy="400110"/>
          </a:xfrm>
          <a:prstGeom prst="rect">
            <a:avLst/>
          </a:prstGeom>
          <a:noFill/>
          <a:ln>
            <a:noFill/>
          </a:ln>
        </p:spPr>
        <p:txBody>
          <a:bodyPr wrap="square" rtlCol="0">
            <a:spAutoFit/>
          </a:bodyPr>
          <a:lstStyle/>
          <a:p>
            <a:r>
              <a:rPr lang="en-US" sz="2000" dirty="0" smtClean="0"/>
              <a:t>LAI: Terra MODIS </a:t>
            </a:r>
            <a:endParaRPr lang="en-US" sz="2000" dirty="0"/>
          </a:p>
        </p:txBody>
      </p:sp>
      <p:sp>
        <p:nvSpPr>
          <p:cNvPr id="38" name="TextBox 37"/>
          <p:cNvSpPr txBox="1"/>
          <p:nvPr/>
        </p:nvSpPr>
        <p:spPr>
          <a:xfrm>
            <a:off x="177380" y="5847743"/>
            <a:ext cx="8319639" cy="400110"/>
          </a:xfrm>
          <a:prstGeom prst="rect">
            <a:avLst/>
          </a:prstGeom>
          <a:noFill/>
          <a:ln>
            <a:noFill/>
          </a:ln>
        </p:spPr>
        <p:txBody>
          <a:bodyPr wrap="square" rtlCol="0">
            <a:spAutoFit/>
          </a:bodyPr>
          <a:lstStyle/>
          <a:p>
            <a:r>
              <a:rPr lang="en-US" sz="2000" dirty="0" smtClean="0"/>
              <a:t>LAI: Landsat 8 OLI</a:t>
            </a:r>
            <a:endParaRPr lang="en-US" sz="2000" dirty="0"/>
          </a:p>
        </p:txBody>
      </p:sp>
      <p:cxnSp>
        <p:nvCxnSpPr>
          <p:cNvPr id="18" name="Straight Connector 17"/>
          <p:cNvCxnSpPr/>
          <p:nvPr/>
        </p:nvCxnSpPr>
        <p:spPr>
          <a:xfrm>
            <a:off x="146359" y="207032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530" y="207032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17583" y="2061507"/>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97588" y="207032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6229" y="2070328"/>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63361" y="2070132"/>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59194" y="2068374"/>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41558" y="2061506"/>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018739" y="2061505"/>
            <a:ext cx="0" cy="3786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46360" y="5856369"/>
            <a:ext cx="118810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47878" y="2068374"/>
            <a:ext cx="118810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0599409" y="5825970"/>
            <a:ext cx="1593062" cy="799461"/>
            <a:chOff x="4045828" y="5123443"/>
            <a:chExt cx="2039316" cy="1023410"/>
          </a:xfrm>
        </p:grpSpPr>
        <p:pic>
          <p:nvPicPr>
            <p:cNvPr id="50" name="Picture 49"/>
            <p:cNvPicPr>
              <a:picLocks noChangeAspect="1"/>
            </p:cNvPicPr>
            <p:nvPr/>
          </p:nvPicPr>
          <p:blipFill rotWithShape="1">
            <a:blip r:embed="rId19">
              <a:extLst>
                <a:ext uri="{28A0092B-C50C-407E-A947-70E740481C1C}">
                  <a14:useLocalDpi xmlns:a14="http://schemas.microsoft.com/office/drawing/2010/main" val="0"/>
                </a:ext>
              </a:extLst>
            </a:blip>
            <a:srcRect l="5000" t="48214" r="5000" b="42857"/>
            <a:stretch/>
          </p:blipFill>
          <p:spPr>
            <a:xfrm flipV="1">
              <a:off x="4394640" y="5563039"/>
              <a:ext cx="1430475" cy="202784"/>
            </a:xfrm>
            <a:prstGeom prst="rect">
              <a:avLst/>
            </a:prstGeom>
            <a:ln>
              <a:solidFill>
                <a:schemeClr val="bg1"/>
              </a:solidFill>
            </a:ln>
          </p:spPr>
        </p:pic>
        <p:sp>
          <p:nvSpPr>
            <p:cNvPr id="51" name="TextBox 50"/>
            <p:cNvSpPr txBox="1"/>
            <p:nvPr/>
          </p:nvSpPr>
          <p:spPr>
            <a:xfrm>
              <a:off x="4228530" y="5713463"/>
              <a:ext cx="1856614" cy="433390"/>
            </a:xfrm>
            <a:prstGeom prst="rect">
              <a:avLst/>
            </a:prstGeom>
            <a:noFill/>
          </p:spPr>
          <p:txBody>
            <a:bodyPr wrap="square" rtlCol="0">
              <a:spAutoFit/>
            </a:bodyPr>
            <a:lstStyle/>
            <a:p>
              <a:r>
                <a:rPr lang="en-US" sz="1600" dirty="0" smtClean="0">
                  <a:solidFill>
                    <a:srgbClr val="000000"/>
                  </a:solidFill>
                </a:rPr>
                <a:t>0                  6</a:t>
              </a:r>
              <a:endParaRPr lang="en-US" sz="1600" dirty="0">
                <a:solidFill>
                  <a:srgbClr val="000000"/>
                </a:solidFill>
              </a:endParaRPr>
            </a:p>
          </p:txBody>
        </p:sp>
        <p:sp>
          <p:nvSpPr>
            <p:cNvPr id="52" name="TextBox 51"/>
            <p:cNvSpPr txBox="1"/>
            <p:nvPr/>
          </p:nvSpPr>
          <p:spPr>
            <a:xfrm>
              <a:off x="4045828" y="5123443"/>
              <a:ext cx="236478" cy="472791"/>
            </a:xfrm>
            <a:prstGeom prst="rect">
              <a:avLst/>
            </a:prstGeom>
            <a:noFill/>
          </p:spPr>
          <p:txBody>
            <a:bodyPr wrap="none" rtlCol="0">
              <a:spAutoFit/>
            </a:bodyPr>
            <a:lstStyle/>
            <a:p>
              <a:endParaRPr lang="en-US" dirty="0">
                <a:solidFill>
                  <a:srgbClr val="000000"/>
                </a:solidFill>
              </a:endParaRPr>
            </a:p>
          </p:txBody>
        </p:sp>
      </p:grpSp>
      <p:sp>
        <p:nvSpPr>
          <p:cNvPr id="85" name="Text Placeholder 3"/>
          <p:cNvSpPr txBox="1">
            <a:spLocks/>
          </p:cNvSpPr>
          <p:nvPr/>
        </p:nvSpPr>
        <p:spPr>
          <a:xfrm>
            <a:off x="8293373" y="6506130"/>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sp>
        <p:nvSpPr>
          <p:cNvPr id="53" name="TextBox 52"/>
          <p:cNvSpPr txBox="1"/>
          <p:nvPr/>
        </p:nvSpPr>
        <p:spPr>
          <a:xfrm>
            <a:off x="11101972" y="5864602"/>
            <a:ext cx="1450340" cy="338553"/>
          </a:xfrm>
          <a:prstGeom prst="rect">
            <a:avLst/>
          </a:prstGeom>
          <a:noFill/>
        </p:spPr>
        <p:txBody>
          <a:bodyPr wrap="square" rtlCol="0">
            <a:spAutoFit/>
          </a:bodyPr>
          <a:lstStyle/>
          <a:p>
            <a:r>
              <a:rPr lang="en-US" sz="1600" dirty="0" smtClean="0">
                <a:solidFill>
                  <a:srgbClr val="000000"/>
                </a:solidFill>
              </a:rPr>
              <a:t>LAI</a:t>
            </a:r>
            <a:endParaRPr lang="en-US" sz="1600" dirty="0">
              <a:solidFill>
                <a:srgbClr val="000000"/>
              </a:solidFill>
            </a:endParaRPr>
          </a:p>
        </p:txBody>
      </p:sp>
    </p:spTree>
    <p:extLst>
      <p:ext uri="{BB962C8B-B14F-4D97-AF65-F5344CB8AC3E}">
        <p14:creationId xmlns:p14="http://schemas.microsoft.com/office/powerpoint/2010/main" val="1821528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9545022" y="1769423"/>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Summer</a:t>
            </a:r>
          </a:p>
        </p:txBody>
      </p:sp>
      <p:sp>
        <p:nvSpPr>
          <p:cNvPr id="72" name="TextBox 71"/>
          <p:cNvSpPr txBox="1"/>
          <p:nvPr/>
        </p:nvSpPr>
        <p:spPr>
          <a:xfrm>
            <a:off x="8339042" y="1769423"/>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Spring</a:t>
            </a:r>
          </a:p>
        </p:txBody>
      </p:sp>
      <p:sp>
        <p:nvSpPr>
          <p:cNvPr id="71" name="TextBox 70"/>
          <p:cNvSpPr txBox="1"/>
          <p:nvPr/>
        </p:nvSpPr>
        <p:spPr>
          <a:xfrm>
            <a:off x="7124444" y="1766922"/>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Winter</a:t>
            </a:r>
          </a:p>
        </p:txBody>
      </p:sp>
      <p:sp>
        <p:nvSpPr>
          <p:cNvPr id="70" name="TextBox 69"/>
          <p:cNvSpPr txBox="1"/>
          <p:nvPr/>
        </p:nvSpPr>
        <p:spPr>
          <a:xfrm>
            <a:off x="5915773" y="1769423"/>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Fall</a:t>
            </a:r>
          </a:p>
        </p:txBody>
      </p:sp>
      <p:sp>
        <p:nvSpPr>
          <p:cNvPr id="85" name="TextBox 84"/>
          <p:cNvSpPr txBox="1"/>
          <p:nvPr/>
        </p:nvSpPr>
        <p:spPr>
          <a:xfrm rot="16200000">
            <a:off x="176618" y="2285702"/>
            <a:ext cx="1034192" cy="584775"/>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smtClean="0">
                <a:solidFill>
                  <a:srgbClr val="000000"/>
                </a:solidFill>
              </a:rPr>
              <a:t>True Color</a:t>
            </a:r>
            <a:endParaRPr lang="en-US" sz="1600" dirty="0">
              <a:solidFill>
                <a:srgbClr val="000000"/>
              </a:solidFill>
            </a:endParaRPr>
          </a:p>
        </p:txBody>
      </p:sp>
      <p:sp>
        <p:nvSpPr>
          <p:cNvPr id="4" name="Text Placeholder 3"/>
          <p:cNvSpPr>
            <a:spLocks noGrp="1"/>
          </p:cNvSpPr>
          <p:nvPr>
            <p:ph type="body" sz="quarter" idx="13"/>
          </p:nvPr>
        </p:nvSpPr>
        <p:spPr>
          <a:xfrm>
            <a:off x="479714" y="6470504"/>
            <a:ext cx="2657856" cy="274320"/>
          </a:xfrm>
        </p:spPr>
        <p:txBody>
          <a:bodyPr>
            <a:normAutofit lnSpcReduction="10000"/>
          </a:bodyPr>
          <a:lstStyle/>
          <a:p>
            <a:pPr algn="l"/>
            <a:r>
              <a:rPr lang="en-US" sz="1400" dirty="0" smtClean="0">
                <a:solidFill>
                  <a:schemeClr val="bg1"/>
                </a:solidFill>
                <a:latin typeface="+mn-lt"/>
              </a:rPr>
              <a:t>Image Credit: NASA</a:t>
            </a:r>
            <a:endParaRPr lang="en-US" sz="1400" dirty="0">
              <a:solidFill>
                <a:schemeClr val="bg1"/>
              </a:solidFill>
              <a:latin typeface="+mn-lt"/>
            </a:endParaRPr>
          </a:p>
        </p:txBody>
      </p:sp>
      <p:sp>
        <p:nvSpPr>
          <p:cNvPr id="18" name="TextBox 17"/>
          <p:cNvSpPr txBox="1"/>
          <p:nvPr/>
        </p:nvSpPr>
        <p:spPr>
          <a:xfrm>
            <a:off x="1001968" y="1769309"/>
            <a:ext cx="1188720" cy="338554"/>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Fall</a:t>
            </a:r>
          </a:p>
        </p:txBody>
      </p:sp>
      <p:sp>
        <p:nvSpPr>
          <p:cNvPr id="19" name="TextBox 18"/>
          <p:cNvSpPr txBox="1"/>
          <p:nvPr/>
        </p:nvSpPr>
        <p:spPr>
          <a:xfrm rot="16200000">
            <a:off x="115772" y="3381516"/>
            <a:ext cx="1157431" cy="584775"/>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CHL (</a:t>
            </a:r>
            <a:r>
              <a:rPr lang="en-US" sz="1600" dirty="0" smtClean="0">
                <a:solidFill>
                  <a:srgbClr val="000000"/>
                </a:solidFill>
              </a:rPr>
              <a:t>µg/cm</a:t>
            </a:r>
            <a:r>
              <a:rPr lang="en-US" sz="1600" baseline="30000" dirty="0" smtClean="0">
                <a:solidFill>
                  <a:srgbClr val="000000"/>
                </a:solidFill>
              </a:rPr>
              <a:t>2</a:t>
            </a:r>
            <a:r>
              <a:rPr lang="en-US" sz="1600" dirty="0" smtClean="0">
                <a:solidFill>
                  <a:srgbClr val="000000"/>
                </a:solidFill>
              </a:rPr>
              <a:t>)</a:t>
            </a:r>
            <a:endParaRPr lang="en-US" sz="1600" dirty="0">
              <a:solidFill>
                <a:srgbClr val="000000"/>
              </a:solidFill>
            </a:endParaRPr>
          </a:p>
        </p:txBody>
      </p:sp>
      <p:sp>
        <p:nvSpPr>
          <p:cNvPr id="20" name="TextBox 19"/>
          <p:cNvSpPr txBox="1"/>
          <p:nvPr/>
        </p:nvSpPr>
        <p:spPr>
          <a:xfrm>
            <a:off x="2205023" y="1777935"/>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Winter</a:t>
            </a:r>
          </a:p>
        </p:txBody>
      </p:sp>
      <p:sp>
        <p:nvSpPr>
          <p:cNvPr id="21" name="TextBox 20"/>
          <p:cNvSpPr txBox="1"/>
          <p:nvPr/>
        </p:nvSpPr>
        <p:spPr>
          <a:xfrm>
            <a:off x="3418134" y="1769309"/>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Spring</a:t>
            </a:r>
          </a:p>
        </p:txBody>
      </p:sp>
      <p:sp>
        <p:nvSpPr>
          <p:cNvPr id="22" name="TextBox 21"/>
          <p:cNvSpPr txBox="1"/>
          <p:nvPr/>
        </p:nvSpPr>
        <p:spPr>
          <a:xfrm>
            <a:off x="4621546" y="1769309"/>
            <a:ext cx="1188720" cy="274320"/>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a:solidFill>
                  <a:srgbClr val="000000"/>
                </a:solidFill>
              </a:rPr>
              <a:t>Summer</a:t>
            </a:r>
          </a:p>
        </p:txBody>
      </p:sp>
      <p:sp>
        <p:nvSpPr>
          <p:cNvPr id="23" name="TextBox 22"/>
          <p:cNvSpPr txBox="1"/>
          <p:nvPr/>
        </p:nvSpPr>
        <p:spPr>
          <a:xfrm rot="16200000">
            <a:off x="99354" y="4564878"/>
            <a:ext cx="1188720" cy="584775"/>
          </a:xfrm>
          <a:prstGeom prst="rect">
            <a:avLst/>
          </a:prstGeom>
          <a:solidFill>
            <a:schemeClr val="bg1">
              <a:lumMod val="85000"/>
            </a:schemeClr>
          </a:solidFill>
          <a:ln w="12700">
            <a:solidFill>
              <a:schemeClr val="bg1"/>
            </a:solidFill>
          </a:ln>
        </p:spPr>
        <p:txBody>
          <a:bodyPr wrap="square" rtlCol="0">
            <a:spAutoFit/>
          </a:bodyPr>
          <a:lstStyle/>
          <a:p>
            <a:pPr algn="ctr"/>
            <a:r>
              <a:rPr lang="en-US" sz="1600" dirty="0" smtClean="0">
                <a:solidFill>
                  <a:srgbClr val="000000"/>
                </a:solidFill>
              </a:rPr>
              <a:t>GPP (</a:t>
            </a:r>
            <a:r>
              <a:rPr lang="en-US" sz="1600" dirty="0" err="1" smtClean="0">
                <a:solidFill>
                  <a:srgbClr val="000000"/>
                </a:solidFill>
              </a:rPr>
              <a:t>gC</a:t>
            </a:r>
            <a:r>
              <a:rPr lang="en-US" sz="1600" dirty="0" smtClean="0">
                <a:solidFill>
                  <a:srgbClr val="000000"/>
                </a:solidFill>
              </a:rPr>
              <a:t>/m</a:t>
            </a:r>
            <a:r>
              <a:rPr lang="en-US" sz="1600" baseline="30000" dirty="0" smtClean="0">
                <a:solidFill>
                  <a:srgbClr val="000000"/>
                </a:solidFill>
              </a:rPr>
              <a:t>2</a:t>
            </a:r>
            <a:r>
              <a:rPr lang="en-US" sz="1600" dirty="0" smtClean="0">
                <a:solidFill>
                  <a:srgbClr val="000000"/>
                </a:solidFill>
              </a:rPr>
              <a:t>)</a:t>
            </a:r>
            <a:endParaRPr lang="en-US" sz="1600" dirty="0">
              <a:solidFill>
                <a:srgbClr val="000000"/>
              </a:solidFill>
            </a:endParaRPr>
          </a:p>
        </p:txBody>
      </p:sp>
      <p:sp>
        <p:nvSpPr>
          <p:cNvPr id="24" name="TextBox 23"/>
          <p:cNvSpPr txBox="1"/>
          <p:nvPr/>
        </p:nvSpPr>
        <p:spPr>
          <a:xfrm rot="16200000">
            <a:off x="105667" y="5760052"/>
            <a:ext cx="1188720" cy="585216"/>
          </a:xfrm>
          <a:prstGeom prst="rect">
            <a:avLst/>
          </a:prstGeom>
          <a:solidFill>
            <a:schemeClr val="bg1">
              <a:lumMod val="85000"/>
            </a:schemeClr>
          </a:solidFill>
          <a:ln w="12700">
            <a:solidFill>
              <a:schemeClr val="bg1"/>
            </a:solidFill>
          </a:ln>
        </p:spPr>
        <p:txBody>
          <a:bodyPr wrap="square" rtlCol="0" anchor="ctr">
            <a:spAutoFit/>
          </a:bodyPr>
          <a:lstStyle/>
          <a:p>
            <a:pPr algn="ctr"/>
            <a:r>
              <a:rPr lang="en-US" sz="1600" dirty="0">
                <a:solidFill>
                  <a:srgbClr val="000000"/>
                </a:solidFill>
              </a:rPr>
              <a:t>LAI</a:t>
            </a:r>
          </a:p>
        </p:txBody>
      </p:sp>
      <p:sp>
        <p:nvSpPr>
          <p:cNvPr id="25" name="TextBox 24"/>
          <p:cNvSpPr txBox="1"/>
          <p:nvPr/>
        </p:nvSpPr>
        <p:spPr>
          <a:xfrm>
            <a:off x="988139" y="1454570"/>
            <a:ext cx="4836163" cy="369332"/>
          </a:xfrm>
          <a:prstGeom prst="rect">
            <a:avLst/>
          </a:prstGeom>
          <a:solidFill>
            <a:schemeClr val="bg1">
              <a:lumMod val="65000"/>
            </a:schemeClr>
          </a:solidFill>
          <a:ln>
            <a:solidFill>
              <a:schemeClr val="bg1"/>
            </a:solidFill>
          </a:ln>
        </p:spPr>
        <p:txBody>
          <a:bodyPr wrap="square" rtlCol="0">
            <a:spAutoFit/>
          </a:bodyPr>
          <a:lstStyle/>
          <a:p>
            <a:pPr algn="ctr"/>
            <a:r>
              <a:rPr lang="en-US" b="1" dirty="0">
                <a:solidFill>
                  <a:srgbClr val="000000"/>
                </a:solidFill>
              </a:rPr>
              <a:t>Bhitarkanika – Landsat 8 </a:t>
            </a:r>
            <a:r>
              <a:rPr lang="en-US" b="1" dirty="0" smtClean="0">
                <a:solidFill>
                  <a:srgbClr val="000000"/>
                </a:solidFill>
              </a:rPr>
              <a:t>OLI</a:t>
            </a:r>
            <a:endParaRPr lang="en-US" b="1" dirty="0">
              <a:solidFill>
                <a:srgbClr val="000000"/>
              </a:solidFill>
            </a:endParaRPr>
          </a:p>
        </p:txBody>
      </p:sp>
      <p:grpSp>
        <p:nvGrpSpPr>
          <p:cNvPr id="26" name="Group 25"/>
          <p:cNvGrpSpPr/>
          <p:nvPr/>
        </p:nvGrpSpPr>
        <p:grpSpPr>
          <a:xfrm>
            <a:off x="1002521" y="3081581"/>
            <a:ext cx="4820833" cy="1205972"/>
            <a:chOff x="418693" y="336804"/>
            <a:chExt cx="4297333" cy="1075012"/>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7661" t="23333" r="23931" b="6667"/>
            <a:stretch/>
          </p:blipFill>
          <p:spPr>
            <a:xfrm>
              <a:off x="418693" y="336804"/>
              <a:ext cx="1059633" cy="1059633"/>
            </a:xfrm>
            <a:prstGeom prst="rect">
              <a:avLst/>
            </a:prstGeom>
            <a:ln>
              <a:solidFill>
                <a:schemeClr val="bg1"/>
              </a:solidFill>
            </a:ln>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l="31118" t="25000" r="20475" b="5000"/>
            <a:stretch/>
          </p:blipFill>
          <p:spPr>
            <a:xfrm>
              <a:off x="1494984" y="352183"/>
              <a:ext cx="1059633" cy="1059633"/>
            </a:xfrm>
            <a:prstGeom prst="rect">
              <a:avLst/>
            </a:prstGeom>
            <a:ln>
              <a:solidFill>
                <a:schemeClr val="bg1"/>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l="32991" t="24687" r="18602" b="5312"/>
            <a:stretch/>
          </p:blipFill>
          <p:spPr>
            <a:xfrm>
              <a:off x="2571657" y="336804"/>
              <a:ext cx="1059633" cy="1059633"/>
            </a:xfrm>
            <a:prstGeom prst="rect">
              <a:avLst/>
            </a:prstGeom>
            <a:ln>
              <a:solidFill>
                <a:schemeClr val="bg1"/>
              </a:solidFill>
            </a:ln>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32992" t="25000" r="18601" b="5000"/>
            <a:stretch/>
          </p:blipFill>
          <p:spPr>
            <a:xfrm>
              <a:off x="3656393" y="336804"/>
              <a:ext cx="1059633" cy="1059631"/>
            </a:xfrm>
            <a:prstGeom prst="rect">
              <a:avLst/>
            </a:prstGeom>
            <a:ln>
              <a:solidFill>
                <a:schemeClr val="bg1"/>
              </a:solidFill>
            </a:ln>
          </p:spPr>
        </p:pic>
      </p:grpSp>
      <p:grpSp>
        <p:nvGrpSpPr>
          <p:cNvPr id="31" name="Group 30"/>
          <p:cNvGrpSpPr/>
          <p:nvPr/>
        </p:nvGrpSpPr>
        <p:grpSpPr>
          <a:xfrm>
            <a:off x="1004753" y="4270300"/>
            <a:ext cx="4819549" cy="1188719"/>
            <a:chOff x="404067" y="609600"/>
            <a:chExt cx="4296189" cy="1059633"/>
          </a:xfrm>
        </p:grpSpPr>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27661" t="23333" r="23931" b="6667"/>
            <a:stretch/>
          </p:blipFill>
          <p:spPr>
            <a:xfrm>
              <a:off x="404067" y="609600"/>
              <a:ext cx="1059634" cy="1059633"/>
            </a:xfrm>
            <a:prstGeom prst="rect">
              <a:avLst/>
            </a:prstGeom>
            <a:ln>
              <a:solidFill>
                <a:schemeClr val="bg1"/>
              </a:solidFill>
            </a:ln>
          </p:spPr>
        </p:pic>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l="29966" t="25000" r="21626" b="5000"/>
            <a:stretch/>
          </p:blipFill>
          <p:spPr>
            <a:xfrm>
              <a:off x="1480359" y="609600"/>
              <a:ext cx="1059633" cy="1059632"/>
            </a:xfrm>
            <a:prstGeom prst="rect">
              <a:avLst/>
            </a:prstGeom>
            <a:ln>
              <a:solidFill>
                <a:schemeClr val="bg1"/>
              </a:solidFill>
            </a:ln>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32272" t="23333" r="19321" b="6667"/>
            <a:stretch/>
          </p:blipFill>
          <p:spPr>
            <a:xfrm>
              <a:off x="2556645" y="609600"/>
              <a:ext cx="1059633" cy="1059632"/>
            </a:xfrm>
            <a:prstGeom prst="rect">
              <a:avLst/>
            </a:prstGeom>
            <a:ln>
              <a:solidFill>
                <a:schemeClr val="bg1"/>
              </a:solidFill>
            </a:ln>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val="0"/>
                </a:ext>
              </a:extLst>
            </a:blip>
            <a:srcRect l="33560" t="25000" r="18033" b="5000"/>
            <a:stretch/>
          </p:blipFill>
          <p:spPr>
            <a:xfrm>
              <a:off x="3640623" y="609600"/>
              <a:ext cx="1059633" cy="1059630"/>
            </a:xfrm>
            <a:prstGeom prst="rect">
              <a:avLst/>
            </a:prstGeom>
            <a:ln>
              <a:solidFill>
                <a:schemeClr val="bg1"/>
              </a:solidFill>
            </a:ln>
          </p:spPr>
        </p:pic>
      </p:grpSp>
      <p:grpSp>
        <p:nvGrpSpPr>
          <p:cNvPr id="36" name="Group 35"/>
          <p:cNvGrpSpPr/>
          <p:nvPr/>
        </p:nvGrpSpPr>
        <p:grpSpPr>
          <a:xfrm>
            <a:off x="1001967" y="5459019"/>
            <a:ext cx="4819552" cy="1188719"/>
            <a:chOff x="178515" y="163204"/>
            <a:chExt cx="4296191" cy="1059633"/>
          </a:xfrm>
        </p:grpSpPr>
        <p:pic>
          <p:nvPicPr>
            <p:cNvPr id="37" name="Picture 36"/>
            <p:cNvPicPr>
              <a:picLocks noChangeAspect="1"/>
            </p:cNvPicPr>
            <p:nvPr/>
          </p:nvPicPr>
          <p:blipFill rotWithShape="1">
            <a:blip r:embed="rId11" cstate="print">
              <a:extLst>
                <a:ext uri="{28A0092B-C50C-407E-A947-70E740481C1C}">
                  <a14:useLocalDpi xmlns:a14="http://schemas.microsoft.com/office/drawing/2010/main" val="0"/>
                </a:ext>
              </a:extLst>
            </a:blip>
            <a:srcRect l="27661" t="23333" r="23931" b="6667"/>
            <a:stretch/>
          </p:blipFill>
          <p:spPr>
            <a:xfrm>
              <a:off x="178515" y="163204"/>
              <a:ext cx="1059633" cy="1059633"/>
            </a:xfrm>
            <a:prstGeom prst="rect">
              <a:avLst/>
            </a:prstGeom>
            <a:ln>
              <a:solidFill>
                <a:schemeClr val="bg1"/>
              </a:solidFill>
            </a:ln>
          </p:spPr>
        </p:pic>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29966" t="25000" r="21626" b="5000"/>
            <a:stretch/>
          </p:blipFill>
          <p:spPr>
            <a:xfrm>
              <a:off x="1254806" y="163204"/>
              <a:ext cx="1059633" cy="1059633"/>
            </a:xfrm>
            <a:prstGeom prst="rect">
              <a:avLst/>
            </a:prstGeom>
            <a:ln>
              <a:solidFill>
                <a:schemeClr val="bg1"/>
              </a:solidFill>
            </a:ln>
          </p:spPr>
        </p:pic>
        <p:pic>
          <p:nvPicPr>
            <p:cNvPr id="39" name="Picture 38"/>
            <p:cNvPicPr>
              <a:picLocks noChangeAspect="1"/>
            </p:cNvPicPr>
            <p:nvPr/>
          </p:nvPicPr>
          <p:blipFill rotWithShape="1">
            <a:blip r:embed="rId13" cstate="print">
              <a:extLst>
                <a:ext uri="{28A0092B-C50C-407E-A947-70E740481C1C}">
                  <a14:useLocalDpi xmlns:a14="http://schemas.microsoft.com/office/drawing/2010/main" val="0"/>
                </a:ext>
              </a:extLst>
            </a:blip>
            <a:srcRect l="33424" t="24271" r="18169" b="5729"/>
            <a:stretch/>
          </p:blipFill>
          <p:spPr>
            <a:xfrm>
              <a:off x="2331098" y="163204"/>
              <a:ext cx="1059633" cy="1059633"/>
            </a:xfrm>
            <a:prstGeom prst="rect">
              <a:avLst/>
            </a:prstGeom>
            <a:ln>
              <a:solidFill>
                <a:schemeClr val="bg1"/>
              </a:solidFill>
            </a:ln>
          </p:spPr>
        </p:pic>
        <p:pic>
          <p:nvPicPr>
            <p:cNvPr id="40" name="Picture 39"/>
            <p:cNvPicPr>
              <a:picLocks noChangeAspect="1"/>
            </p:cNvPicPr>
            <p:nvPr/>
          </p:nvPicPr>
          <p:blipFill rotWithShape="1">
            <a:blip r:embed="rId14" cstate="print">
              <a:extLst>
                <a:ext uri="{28A0092B-C50C-407E-A947-70E740481C1C}">
                  <a14:useLocalDpi xmlns:a14="http://schemas.microsoft.com/office/drawing/2010/main" val="0"/>
                </a:ext>
              </a:extLst>
            </a:blip>
            <a:srcRect l="33560" t="25000" r="18033" b="5000"/>
            <a:stretch/>
          </p:blipFill>
          <p:spPr>
            <a:xfrm>
              <a:off x="3415073" y="163204"/>
              <a:ext cx="1059633" cy="1059631"/>
            </a:xfrm>
            <a:prstGeom prst="rect">
              <a:avLst/>
            </a:prstGeom>
            <a:ln>
              <a:solidFill>
                <a:schemeClr val="bg1"/>
              </a:solidFill>
            </a:ln>
          </p:spPr>
        </p:pic>
      </p:grpSp>
      <p:grpSp>
        <p:nvGrpSpPr>
          <p:cNvPr id="42" name="Group 41"/>
          <p:cNvGrpSpPr/>
          <p:nvPr/>
        </p:nvGrpSpPr>
        <p:grpSpPr>
          <a:xfrm>
            <a:off x="5918479" y="3070223"/>
            <a:ext cx="4823889" cy="1195250"/>
            <a:chOff x="-187588" y="2431792"/>
            <a:chExt cx="4396978" cy="984299"/>
          </a:xfrm>
        </p:grpSpPr>
        <p:pic>
          <p:nvPicPr>
            <p:cNvPr id="53" name="Picture 52"/>
            <p:cNvPicPr>
              <a:picLocks noChangeAspect="1"/>
            </p:cNvPicPr>
            <p:nvPr/>
          </p:nvPicPr>
          <p:blipFill rotWithShape="1">
            <a:blip r:embed="rId15" cstate="print">
              <a:extLst>
                <a:ext uri="{28A0092B-C50C-407E-A947-70E740481C1C}">
                  <a14:useLocalDpi xmlns:a14="http://schemas.microsoft.com/office/drawing/2010/main" val="0"/>
                </a:ext>
              </a:extLst>
            </a:blip>
            <a:srcRect l="29733" t="34668" r="39830" b="25991"/>
            <a:stretch/>
          </p:blipFill>
          <p:spPr>
            <a:xfrm>
              <a:off x="-187588" y="2438400"/>
              <a:ext cx="1083513" cy="977691"/>
            </a:xfrm>
            <a:prstGeom prst="rect">
              <a:avLst/>
            </a:prstGeom>
            <a:ln>
              <a:solidFill>
                <a:schemeClr val="bg1"/>
              </a:solidFill>
            </a:ln>
          </p:spPr>
        </p:pic>
        <p:pic>
          <p:nvPicPr>
            <p:cNvPr id="54" name="Picture 53"/>
            <p:cNvPicPr>
              <a:picLocks noChangeAspect="1"/>
            </p:cNvPicPr>
            <p:nvPr/>
          </p:nvPicPr>
          <p:blipFill rotWithShape="1">
            <a:blip r:embed="rId16" cstate="print">
              <a:extLst>
                <a:ext uri="{28A0092B-C50C-407E-A947-70E740481C1C}">
                  <a14:useLocalDpi xmlns:a14="http://schemas.microsoft.com/office/drawing/2010/main" val="0"/>
                </a:ext>
              </a:extLst>
            </a:blip>
            <a:srcRect l="34819" t="30674" r="35278" b="30674"/>
            <a:stretch/>
          </p:blipFill>
          <p:spPr>
            <a:xfrm>
              <a:off x="919519" y="2438399"/>
              <a:ext cx="1083513" cy="977691"/>
            </a:xfrm>
            <a:prstGeom prst="rect">
              <a:avLst/>
            </a:prstGeom>
            <a:ln>
              <a:solidFill>
                <a:schemeClr val="bg1"/>
              </a:solidFill>
            </a:ln>
          </p:spPr>
        </p:pic>
        <p:pic>
          <p:nvPicPr>
            <p:cNvPr id="55" name="Picture 54"/>
            <p:cNvPicPr>
              <a:picLocks noChangeAspect="1"/>
            </p:cNvPicPr>
            <p:nvPr/>
          </p:nvPicPr>
          <p:blipFill rotWithShape="1">
            <a:blip r:embed="rId17" cstate="print">
              <a:extLst>
                <a:ext uri="{28A0092B-C50C-407E-A947-70E740481C1C}">
                  <a14:useLocalDpi xmlns:a14="http://schemas.microsoft.com/office/drawing/2010/main" val="0"/>
                </a:ext>
              </a:extLst>
            </a:blip>
            <a:srcRect l="33774" t="30674" r="36323" b="30674"/>
            <a:stretch/>
          </p:blipFill>
          <p:spPr>
            <a:xfrm>
              <a:off x="2018763" y="2431792"/>
              <a:ext cx="1083513" cy="977691"/>
            </a:xfrm>
            <a:prstGeom prst="rect">
              <a:avLst/>
            </a:prstGeom>
            <a:ln>
              <a:solidFill>
                <a:schemeClr val="bg1"/>
              </a:solidFill>
            </a:ln>
          </p:spPr>
        </p:pic>
        <p:pic>
          <p:nvPicPr>
            <p:cNvPr id="56" name="Picture 55"/>
            <p:cNvPicPr>
              <a:picLocks noChangeAspect="1"/>
            </p:cNvPicPr>
            <p:nvPr/>
          </p:nvPicPr>
          <p:blipFill rotWithShape="1">
            <a:blip r:embed="rId18" cstate="print">
              <a:extLst>
                <a:ext uri="{28A0092B-C50C-407E-A947-70E740481C1C}">
                  <a14:useLocalDpi xmlns:a14="http://schemas.microsoft.com/office/drawing/2010/main" val="0"/>
                </a:ext>
              </a:extLst>
            </a:blip>
            <a:srcRect l="33951" t="28106" r="36146" b="33242"/>
            <a:stretch/>
          </p:blipFill>
          <p:spPr>
            <a:xfrm>
              <a:off x="3125877" y="2438399"/>
              <a:ext cx="1083513" cy="977692"/>
            </a:xfrm>
            <a:prstGeom prst="rect">
              <a:avLst/>
            </a:prstGeom>
            <a:ln>
              <a:solidFill>
                <a:schemeClr val="bg1"/>
              </a:solidFill>
            </a:ln>
          </p:spPr>
        </p:pic>
      </p:grpSp>
      <p:grpSp>
        <p:nvGrpSpPr>
          <p:cNvPr id="43" name="Group 42"/>
          <p:cNvGrpSpPr/>
          <p:nvPr/>
        </p:nvGrpSpPr>
        <p:grpSpPr>
          <a:xfrm>
            <a:off x="5915773" y="4269868"/>
            <a:ext cx="4826596" cy="1205684"/>
            <a:chOff x="-115662" y="3883685"/>
            <a:chExt cx="4399419" cy="992891"/>
          </a:xfrm>
        </p:grpSpPr>
        <p:pic>
          <p:nvPicPr>
            <p:cNvPr id="49" name="Picture 48"/>
            <p:cNvPicPr>
              <a:picLocks noChangeAspect="1"/>
            </p:cNvPicPr>
            <p:nvPr/>
          </p:nvPicPr>
          <p:blipFill rotWithShape="1">
            <a:blip r:embed="rId19" cstate="print">
              <a:extLst>
                <a:ext uri="{28A0092B-C50C-407E-A947-70E740481C1C}">
                  <a14:useLocalDpi xmlns:a14="http://schemas.microsoft.com/office/drawing/2010/main" val="0"/>
                </a:ext>
              </a:extLst>
            </a:blip>
            <a:srcRect l="29920" t="33172" r="37785" b="25084"/>
            <a:stretch/>
          </p:blipFill>
          <p:spPr>
            <a:xfrm>
              <a:off x="-115662" y="3886284"/>
              <a:ext cx="1083513" cy="977690"/>
            </a:xfrm>
            <a:prstGeom prst="rect">
              <a:avLst/>
            </a:prstGeom>
            <a:ln>
              <a:solidFill>
                <a:schemeClr val="bg1"/>
              </a:solidFill>
            </a:ln>
          </p:spPr>
        </p:pic>
        <p:pic>
          <p:nvPicPr>
            <p:cNvPr id="50" name="Picture 49"/>
            <p:cNvPicPr>
              <a:picLocks noChangeAspect="1"/>
            </p:cNvPicPr>
            <p:nvPr/>
          </p:nvPicPr>
          <p:blipFill rotWithShape="1">
            <a:blip r:embed="rId20" cstate="print">
              <a:extLst>
                <a:ext uri="{28A0092B-C50C-407E-A947-70E740481C1C}">
                  <a14:useLocalDpi xmlns:a14="http://schemas.microsoft.com/office/drawing/2010/main" val="0"/>
                </a:ext>
              </a:extLst>
            </a:blip>
            <a:srcRect l="35049" t="30674" r="35049" b="30674"/>
            <a:stretch/>
          </p:blipFill>
          <p:spPr>
            <a:xfrm>
              <a:off x="993905" y="3883685"/>
              <a:ext cx="1083513" cy="977690"/>
            </a:xfrm>
            <a:prstGeom prst="rect">
              <a:avLst/>
            </a:prstGeom>
            <a:ln>
              <a:solidFill>
                <a:schemeClr val="bg1"/>
              </a:solidFill>
            </a:ln>
          </p:spPr>
        </p:pic>
        <p:pic>
          <p:nvPicPr>
            <p:cNvPr id="51" name="Picture 50"/>
            <p:cNvPicPr>
              <a:picLocks noChangeAspect="1"/>
            </p:cNvPicPr>
            <p:nvPr/>
          </p:nvPicPr>
          <p:blipFill rotWithShape="1">
            <a:blip r:embed="rId21" cstate="print">
              <a:extLst>
                <a:ext uri="{28A0092B-C50C-407E-A947-70E740481C1C}">
                  <a14:useLocalDpi xmlns:a14="http://schemas.microsoft.com/office/drawing/2010/main" val="0"/>
                </a:ext>
              </a:extLst>
            </a:blip>
            <a:srcRect l="33645" t="30580" r="36466" b="30674"/>
            <a:stretch/>
          </p:blipFill>
          <p:spPr>
            <a:xfrm>
              <a:off x="2093142" y="3893304"/>
              <a:ext cx="1083513" cy="980584"/>
            </a:xfrm>
            <a:prstGeom prst="rect">
              <a:avLst/>
            </a:prstGeom>
            <a:ln>
              <a:solidFill>
                <a:schemeClr val="bg1"/>
              </a:solidFill>
            </a:ln>
          </p:spPr>
        </p:pic>
        <p:pic>
          <p:nvPicPr>
            <p:cNvPr id="52" name="Picture 51"/>
            <p:cNvPicPr>
              <a:picLocks noChangeAspect="1"/>
            </p:cNvPicPr>
            <p:nvPr/>
          </p:nvPicPr>
          <p:blipFill rotWithShape="1">
            <a:blip r:embed="rId22" cstate="print">
              <a:extLst>
                <a:ext uri="{28A0092B-C50C-407E-A947-70E740481C1C}">
                  <a14:useLocalDpi xmlns:a14="http://schemas.microsoft.com/office/drawing/2010/main" val="0"/>
                </a:ext>
              </a:extLst>
            </a:blip>
            <a:srcRect l="33937" t="28720" r="36175" b="32438"/>
            <a:stretch/>
          </p:blipFill>
          <p:spPr>
            <a:xfrm>
              <a:off x="3200244" y="3893584"/>
              <a:ext cx="1083513" cy="982992"/>
            </a:xfrm>
            <a:prstGeom prst="rect">
              <a:avLst/>
            </a:prstGeom>
            <a:ln>
              <a:solidFill>
                <a:schemeClr val="bg1"/>
              </a:solidFill>
            </a:ln>
          </p:spPr>
        </p:pic>
      </p:grpSp>
      <p:grpSp>
        <p:nvGrpSpPr>
          <p:cNvPr id="44" name="Group 43"/>
          <p:cNvGrpSpPr/>
          <p:nvPr/>
        </p:nvGrpSpPr>
        <p:grpSpPr>
          <a:xfrm>
            <a:off x="5915774" y="5469137"/>
            <a:ext cx="4826594" cy="1193927"/>
            <a:chOff x="190965" y="3504847"/>
            <a:chExt cx="4399416" cy="983209"/>
          </a:xfrm>
        </p:grpSpPr>
        <p:pic>
          <p:nvPicPr>
            <p:cNvPr id="45" name="Picture 44"/>
            <p:cNvPicPr>
              <a:picLocks noChangeAspect="1"/>
            </p:cNvPicPr>
            <p:nvPr/>
          </p:nvPicPr>
          <p:blipFill rotWithShape="1">
            <a:blip r:embed="rId23" cstate="print">
              <a:extLst>
                <a:ext uri="{28A0092B-C50C-407E-A947-70E740481C1C}">
                  <a14:useLocalDpi xmlns:a14="http://schemas.microsoft.com/office/drawing/2010/main" val="0"/>
                </a:ext>
              </a:extLst>
            </a:blip>
            <a:srcRect l="29903" t="34392" r="40194" b="26957"/>
            <a:stretch/>
          </p:blipFill>
          <p:spPr>
            <a:xfrm>
              <a:off x="190965" y="3504847"/>
              <a:ext cx="1083513" cy="977690"/>
            </a:xfrm>
            <a:prstGeom prst="rect">
              <a:avLst/>
            </a:prstGeom>
            <a:ln>
              <a:solidFill>
                <a:schemeClr val="bg1"/>
              </a:solidFill>
            </a:ln>
          </p:spPr>
        </p:pic>
        <p:pic>
          <p:nvPicPr>
            <p:cNvPr id="46" name="Picture 45"/>
            <p:cNvPicPr>
              <a:picLocks noChangeAspect="1"/>
            </p:cNvPicPr>
            <p:nvPr/>
          </p:nvPicPr>
          <p:blipFill rotWithShape="1">
            <a:blip r:embed="rId24" cstate="print">
              <a:extLst>
                <a:ext uri="{28A0092B-C50C-407E-A947-70E740481C1C}">
                  <a14:useLocalDpi xmlns:a14="http://schemas.microsoft.com/office/drawing/2010/main" val="0"/>
                </a:ext>
              </a:extLst>
            </a:blip>
            <a:srcRect l="33979" t="33625" r="35914" b="27460"/>
            <a:stretch/>
          </p:blipFill>
          <p:spPr>
            <a:xfrm>
              <a:off x="1300524" y="3504847"/>
              <a:ext cx="1083513" cy="977690"/>
            </a:xfrm>
            <a:prstGeom prst="rect">
              <a:avLst/>
            </a:prstGeom>
            <a:ln>
              <a:solidFill>
                <a:schemeClr val="bg1"/>
              </a:solidFill>
            </a:ln>
          </p:spPr>
        </p:pic>
        <p:pic>
          <p:nvPicPr>
            <p:cNvPr id="47" name="Picture 46"/>
            <p:cNvPicPr>
              <a:picLocks noChangeAspect="1"/>
            </p:cNvPicPr>
            <p:nvPr/>
          </p:nvPicPr>
          <p:blipFill rotWithShape="1">
            <a:blip r:embed="rId25" cstate="print">
              <a:extLst>
                <a:ext uri="{28A0092B-C50C-407E-A947-70E740481C1C}">
                  <a14:useLocalDpi xmlns:a14="http://schemas.microsoft.com/office/drawing/2010/main" val="0"/>
                </a:ext>
              </a:extLst>
            </a:blip>
            <a:srcRect l="33674" t="31746" r="36364" b="29602"/>
            <a:stretch/>
          </p:blipFill>
          <p:spPr>
            <a:xfrm>
              <a:off x="2399768" y="3512310"/>
              <a:ext cx="1083513" cy="975746"/>
            </a:xfrm>
            <a:prstGeom prst="rect">
              <a:avLst/>
            </a:prstGeom>
            <a:ln>
              <a:solidFill>
                <a:schemeClr val="bg1"/>
              </a:solidFill>
            </a:ln>
          </p:spPr>
        </p:pic>
        <p:pic>
          <p:nvPicPr>
            <p:cNvPr id="48" name="Picture 47"/>
            <p:cNvPicPr>
              <a:picLocks noChangeAspect="1"/>
            </p:cNvPicPr>
            <p:nvPr/>
          </p:nvPicPr>
          <p:blipFill rotWithShape="1">
            <a:blip r:embed="rId26" cstate="print">
              <a:extLst>
                <a:ext uri="{28A0092B-C50C-407E-A947-70E740481C1C}">
                  <a14:useLocalDpi xmlns:a14="http://schemas.microsoft.com/office/drawing/2010/main" val="0"/>
                </a:ext>
              </a:extLst>
            </a:blip>
            <a:srcRect l="33951" t="29100" r="36086" b="32248"/>
            <a:stretch/>
          </p:blipFill>
          <p:spPr>
            <a:xfrm>
              <a:off x="3506868" y="3512310"/>
              <a:ext cx="1083513" cy="975744"/>
            </a:xfrm>
            <a:prstGeom prst="rect">
              <a:avLst/>
            </a:prstGeom>
            <a:ln>
              <a:solidFill>
                <a:schemeClr val="bg1"/>
              </a:solidFill>
            </a:ln>
          </p:spPr>
        </p:pic>
      </p:grpSp>
      <p:sp>
        <p:nvSpPr>
          <p:cNvPr id="57" name="TextBox 56"/>
          <p:cNvSpPr txBox="1"/>
          <p:nvPr/>
        </p:nvSpPr>
        <p:spPr>
          <a:xfrm>
            <a:off x="5898521" y="1454787"/>
            <a:ext cx="4843848" cy="369332"/>
          </a:xfrm>
          <a:prstGeom prst="rect">
            <a:avLst/>
          </a:prstGeom>
          <a:solidFill>
            <a:schemeClr val="bg1">
              <a:lumMod val="65000"/>
            </a:schemeClr>
          </a:solidFill>
          <a:ln>
            <a:solidFill>
              <a:schemeClr val="bg1"/>
            </a:solidFill>
          </a:ln>
        </p:spPr>
        <p:txBody>
          <a:bodyPr wrap="square" rtlCol="0">
            <a:spAutoFit/>
          </a:bodyPr>
          <a:lstStyle/>
          <a:p>
            <a:pPr algn="ctr"/>
            <a:r>
              <a:rPr lang="en-US" b="1" dirty="0">
                <a:solidFill>
                  <a:srgbClr val="000000"/>
                </a:solidFill>
              </a:rPr>
              <a:t>Chilika – Landsat 8 </a:t>
            </a:r>
            <a:r>
              <a:rPr lang="en-US" b="1" dirty="0" smtClean="0">
                <a:solidFill>
                  <a:srgbClr val="000000"/>
                </a:solidFill>
              </a:rPr>
              <a:t>OLI</a:t>
            </a:r>
            <a:endParaRPr lang="en-US" b="1" dirty="0">
              <a:solidFill>
                <a:srgbClr val="000000"/>
              </a:solidFill>
            </a:endParaRPr>
          </a:p>
        </p:txBody>
      </p:sp>
      <p:grpSp>
        <p:nvGrpSpPr>
          <p:cNvPr id="13" name="Group 12"/>
          <p:cNvGrpSpPr/>
          <p:nvPr/>
        </p:nvGrpSpPr>
        <p:grpSpPr>
          <a:xfrm>
            <a:off x="10749858" y="3078247"/>
            <a:ext cx="325685" cy="1158206"/>
            <a:chOff x="11652518" y="2327686"/>
            <a:chExt cx="362958" cy="1347034"/>
          </a:xfrm>
        </p:grpSpPr>
        <p:sp>
          <p:nvSpPr>
            <p:cNvPr id="60" name="Rectangle 59"/>
            <p:cNvSpPr/>
            <p:nvPr/>
          </p:nvSpPr>
          <p:spPr>
            <a:xfrm>
              <a:off x="11691817" y="2329737"/>
              <a:ext cx="286386" cy="1344983"/>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3" name="Picture 62"/>
            <p:cNvPicPr>
              <a:picLocks noChangeAspect="1"/>
            </p:cNvPicPr>
            <p:nvPr/>
          </p:nvPicPr>
          <p:blipFill rotWithShape="1">
            <a:blip r:embed="rId27">
              <a:extLst>
                <a:ext uri="{28A0092B-C50C-407E-A947-70E740481C1C}">
                  <a14:useLocalDpi xmlns:a14="http://schemas.microsoft.com/office/drawing/2010/main" val="0"/>
                </a:ext>
              </a:extLst>
            </a:blip>
            <a:srcRect l="5000" t="48214" r="5000" b="42857"/>
            <a:stretch/>
          </p:blipFill>
          <p:spPr>
            <a:xfrm rot="16200000" flipV="1">
              <a:off x="11384450" y="2940475"/>
              <a:ext cx="897875" cy="127282"/>
            </a:xfrm>
            <a:prstGeom prst="rect">
              <a:avLst/>
            </a:prstGeom>
            <a:ln>
              <a:solidFill>
                <a:schemeClr val="bg1"/>
              </a:solidFill>
            </a:ln>
          </p:spPr>
        </p:pic>
        <p:sp>
          <p:nvSpPr>
            <p:cNvPr id="64" name="TextBox 63"/>
            <p:cNvSpPr txBox="1"/>
            <p:nvPr/>
          </p:nvSpPr>
          <p:spPr>
            <a:xfrm>
              <a:off x="11693798" y="3395152"/>
              <a:ext cx="284404" cy="274400"/>
            </a:xfrm>
            <a:prstGeom prst="rect">
              <a:avLst/>
            </a:prstGeom>
            <a:noFill/>
          </p:spPr>
          <p:txBody>
            <a:bodyPr wrap="none" rtlCol="0">
              <a:spAutoFit/>
            </a:bodyPr>
            <a:lstStyle/>
            <a:p>
              <a:r>
                <a:rPr lang="en-US" sz="1000" dirty="0">
                  <a:solidFill>
                    <a:srgbClr val="000000"/>
                  </a:solidFill>
                </a:rPr>
                <a:t>0</a:t>
              </a:r>
            </a:p>
          </p:txBody>
        </p:sp>
        <p:sp>
          <p:nvSpPr>
            <p:cNvPr id="65" name="TextBox 64"/>
            <p:cNvSpPr txBox="1"/>
            <p:nvPr/>
          </p:nvSpPr>
          <p:spPr>
            <a:xfrm>
              <a:off x="11652518" y="2327686"/>
              <a:ext cx="362958" cy="274400"/>
            </a:xfrm>
            <a:prstGeom prst="rect">
              <a:avLst/>
            </a:prstGeom>
            <a:noFill/>
          </p:spPr>
          <p:txBody>
            <a:bodyPr wrap="square" rtlCol="0">
              <a:spAutoFit/>
            </a:bodyPr>
            <a:lstStyle/>
            <a:p>
              <a:r>
                <a:rPr lang="en-US" sz="1000" dirty="0">
                  <a:solidFill>
                    <a:srgbClr val="000000"/>
                  </a:solidFill>
                </a:rPr>
                <a:t>78</a:t>
              </a:r>
              <a:endParaRPr lang="en-US" sz="500" dirty="0">
                <a:solidFill>
                  <a:srgbClr val="000000"/>
                </a:solidFill>
              </a:endParaRPr>
            </a:p>
          </p:txBody>
        </p:sp>
      </p:grpSp>
      <p:cxnSp>
        <p:nvCxnSpPr>
          <p:cNvPr id="74" name="Straight Connector 73"/>
          <p:cNvCxnSpPr/>
          <p:nvPr/>
        </p:nvCxnSpPr>
        <p:spPr>
          <a:xfrm>
            <a:off x="5858161" y="1463196"/>
            <a:ext cx="0" cy="5176345"/>
          </a:xfrm>
          <a:prstGeom prst="line">
            <a:avLst/>
          </a:prstGeom>
          <a:ln w="57150">
            <a:solidFill>
              <a:srgbClr val="EA7845"/>
            </a:solidFill>
            <a:prstDash val="sysDot"/>
          </a:ln>
        </p:spPr>
        <p:style>
          <a:lnRef idx="1">
            <a:schemeClr val="accent1"/>
          </a:lnRef>
          <a:fillRef idx="0">
            <a:schemeClr val="accent1"/>
          </a:fillRef>
          <a:effectRef idx="0">
            <a:schemeClr val="accent1"/>
          </a:effectRef>
          <a:fontRef idx="minor">
            <a:schemeClr val="tx1"/>
          </a:fontRef>
        </p:style>
      </p:cxnSp>
      <p:sp>
        <p:nvSpPr>
          <p:cNvPr id="7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17" name="Text Placeholder 3"/>
          <p:cNvSpPr>
            <a:spLocks noGrp="1"/>
          </p:cNvSpPr>
          <p:nvPr>
            <p:ph type="body" sz="quarter" idx="13"/>
          </p:nvPr>
        </p:nvSpPr>
        <p:spPr>
          <a:xfrm>
            <a:off x="10946923" y="6243732"/>
            <a:ext cx="1240610" cy="708831"/>
          </a:xfrm>
          <a:noFill/>
        </p:spPr>
        <p:txBody>
          <a:bodyPr>
            <a:normAutofit/>
          </a:bodyPr>
          <a:lstStyle/>
          <a:p>
            <a:r>
              <a:rPr lang="en-US" sz="1000" dirty="0" smtClean="0">
                <a:solidFill>
                  <a:schemeClr val="tx1">
                    <a:lumMod val="50000"/>
                    <a:lumOff val="50000"/>
                  </a:schemeClr>
                </a:solidFill>
                <a:latin typeface="+mn-lt"/>
              </a:rPr>
              <a:t>Source: Eastern India Ecological Forecasting</a:t>
            </a:r>
            <a:endParaRPr lang="en-US" sz="1000" dirty="0">
              <a:solidFill>
                <a:schemeClr val="tx1">
                  <a:lumMod val="50000"/>
                  <a:lumOff val="50000"/>
                </a:schemeClr>
              </a:solidFill>
              <a:latin typeface="+mn-lt"/>
            </a:endParaRPr>
          </a:p>
        </p:txBody>
      </p:sp>
      <p:pic>
        <p:nvPicPr>
          <p:cNvPr id="2" name="Picture 1"/>
          <p:cNvPicPr>
            <a:picLocks noChangeAspect="1"/>
          </p:cNvPicPr>
          <p:nvPr/>
        </p:nvPicPr>
        <p:blipFill rotWithShape="1">
          <a:blip r:embed="rId28" cstate="print">
            <a:extLst>
              <a:ext uri="{28A0092B-C50C-407E-A947-70E740481C1C}">
                <a14:useLocalDpi xmlns:a14="http://schemas.microsoft.com/office/drawing/2010/main" val="0"/>
              </a:ext>
            </a:extLst>
          </a:blip>
          <a:srcRect l="21833" t="17365" r="17172" b="5898"/>
          <a:stretch/>
        </p:blipFill>
        <p:spPr>
          <a:xfrm>
            <a:off x="1001967" y="2060995"/>
            <a:ext cx="1188720" cy="1034194"/>
          </a:xfrm>
          <a:prstGeom prst="rect">
            <a:avLst/>
          </a:prstGeom>
          <a:ln>
            <a:solidFill>
              <a:schemeClr val="bg1"/>
            </a:solidFill>
          </a:ln>
        </p:spPr>
      </p:pic>
      <p:pic>
        <p:nvPicPr>
          <p:cNvPr id="3" name="Picture 2"/>
          <p:cNvPicPr>
            <a:picLocks noChangeAspect="1"/>
          </p:cNvPicPr>
          <p:nvPr/>
        </p:nvPicPr>
        <p:blipFill rotWithShape="1">
          <a:blip r:embed="rId29" cstate="print">
            <a:extLst>
              <a:ext uri="{28A0092B-C50C-407E-A947-70E740481C1C}">
                <a14:useLocalDpi xmlns:a14="http://schemas.microsoft.com/office/drawing/2010/main" val="0"/>
              </a:ext>
            </a:extLst>
          </a:blip>
          <a:srcRect l="15095" r="15095" b="15233"/>
          <a:stretch/>
        </p:blipFill>
        <p:spPr>
          <a:xfrm>
            <a:off x="5915773" y="2058610"/>
            <a:ext cx="1188720" cy="1007648"/>
          </a:xfrm>
          <a:prstGeom prst="rect">
            <a:avLst/>
          </a:prstGeom>
          <a:ln>
            <a:solidFill>
              <a:schemeClr val="bg1"/>
            </a:solidFill>
          </a:ln>
        </p:spPr>
      </p:pic>
      <p:pic>
        <p:nvPicPr>
          <p:cNvPr id="5" name="Picture 4"/>
          <p:cNvPicPr>
            <a:picLocks noChangeAspect="1"/>
          </p:cNvPicPr>
          <p:nvPr/>
        </p:nvPicPr>
        <p:blipFill rotWithShape="1">
          <a:blip r:embed="rId30" cstate="print">
            <a:extLst>
              <a:ext uri="{28A0092B-C50C-407E-A947-70E740481C1C}">
                <a14:useLocalDpi xmlns:a14="http://schemas.microsoft.com/office/drawing/2010/main" val="0"/>
              </a:ext>
            </a:extLst>
          </a:blip>
          <a:srcRect l="19050" t="17067" r="17965" b="4065"/>
          <a:stretch/>
        </p:blipFill>
        <p:spPr>
          <a:xfrm>
            <a:off x="2212161" y="2060881"/>
            <a:ext cx="1188720" cy="1029326"/>
          </a:xfrm>
          <a:prstGeom prst="rect">
            <a:avLst/>
          </a:prstGeom>
          <a:ln>
            <a:solidFill>
              <a:schemeClr val="bg1"/>
            </a:solidFill>
          </a:ln>
        </p:spPr>
      </p:pic>
      <p:pic>
        <p:nvPicPr>
          <p:cNvPr id="7" name="Picture 6"/>
          <p:cNvPicPr>
            <a:picLocks noChangeAspect="1"/>
          </p:cNvPicPr>
          <p:nvPr/>
        </p:nvPicPr>
        <p:blipFill rotWithShape="1">
          <a:blip r:embed="rId31" cstate="print">
            <a:extLst>
              <a:ext uri="{28A0092B-C50C-407E-A947-70E740481C1C}">
                <a14:useLocalDpi xmlns:a14="http://schemas.microsoft.com/office/drawing/2010/main" val="0"/>
              </a:ext>
            </a:extLst>
          </a:blip>
          <a:srcRect l="15095" t="819" r="15095" b="14414"/>
          <a:stretch/>
        </p:blipFill>
        <p:spPr>
          <a:xfrm>
            <a:off x="7130371" y="2060995"/>
            <a:ext cx="1188720" cy="1007646"/>
          </a:xfrm>
          <a:prstGeom prst="rect">
            <a:avLst/>
          </a:prstGeom>
          <a:ln>
            <a:solidFill>
              <a:schemeClr val="bg1"/>
            </a:solidFill>
          </a:ln>
        </p:spPr>
      </p:pic>
      <p:pic>
        <p:nvPicPr>
          <p:cNvPr id="8" name="Picture 7"/>
          <p:cNvPicPr>
            <a:picLocks noChangeAspect="1"/>
          </p:cNvPicPr>
          <p:nvPr/>
        </p:nvPicPr>
        <p:blipFill rotWithShape="1">
          <a:blip r:embed="rId32" cstate="print">
            <a:extLst>
              <a:ext uri="{28A0092B-C50C-407E-A947-70E740481C1C}">
                <a14:useLocalDpi xmlns:a14="http://schemas.microsoft.com/office/drawing/2010/main" val="0"/>
              </a:ext>
            </a:extLst>
          </a:blip>
          <a:srcRect l="19886" t="16341" r="16476" b="4232"/>
          <a:stretch/>
        </p:blipFill>
        <p:spPr>
          <a:xfrm>
            <a:off x="3419134" y="2060881"/>
            <a:ext cx="1188720" cy="1025992"/>
          </a:xfrm>
          <a:prstGeom prst="rect">
            <a:avLst/>
          </a:prstGeom>
          <a:ln>
            <a:solidFill>
              <a:schemeClr val="bg1"/>
            </a:solidFill>
          </a:ln>
        </p:spPr>
      </p:pic>
      <p:pic>
        <p:nvPicPr>
          <p:cNvPr id="9" name="Picture 8"/>
          <p:cNvPicPr>
            <a:picLocks noChangeAspect="1"/>
          </p:cNvPicPr>
          <p:nvPr/>
        </p:nvPicPr>
        <p:blipFill rotWithShape="1">
          <a:blip r:embed="rId33" cstate="print">
            <a:extLst>
              <a:ext uri="{28A0092B-C50C-407E-A947-70E740481C1C}">
                <a14:useLocalDpi xmlns:a14="http://schemas.microsoft.com/office/drawing/2010/main" val="0"/>
              </a:ext>
            </a:extLst>
          </a:blip>
          <a:srcRect l="24553" t="20919" r="15392" b="3253"/>
          <a:stretch/>
        </p:blipFill>
        <p:spPr>
          <a:xfrm>
            <a:off x="4630172" y="2052255"/>
            <a:ext cx="1188720" cy="1037952"/>
          </a:xfrm>
          <a:prstGeom prst="rect">
            <a:avLst/>
          </a:prstGeom>
          <a:ln>
            <a:solidFill>
              <a:schemeClr val="bg1"/>
            </a:solidFill>
          </a:ln>
        </p:spPr>
      </p:pic>
      <p:pic>
        <p:nvPicPr>
          <p:cNvPr id="12" name="Picture 11"/>
          <p:cNvPicPr>
            <a:picLocks noChangeAspect="1"/>
          </p:cNvPicPr>
          <p:nvPr/>
        </p:nvPicPr>
        <p:blipFill rotWithShape="1">
          <a:blip r:embed="rId34" cstate="print">
            <a:extLst>
              <a:ext uri="{28A0092B-C50C-407E-A947-70E740481C1C}">
                <a14:useLocalDpi xmlns:a14="http://schemas.microsoft.com/office/drawing/2010/main" val="0"/>
              </a:ext>
            </a:extLst>
          </a:blip>
          <a:srcRect l="12588" t="3132" r="17602" b="11375"/>
          <a:stretch/>
        </p:blipFill>
        <p:spPr>
          <a:xfrm>
            <a:off x="9553648" y="2061975"/>
            <a:ext cx="1188720" cy="1016272"/>
          </a:xfrm>
          <a:prstGeom prst="rect">
            <a:avLst/>
          </a:prstGeom>
          <a:ln>
            <a:solidFill>
              <a:schemeClr val="bg1"/>
            </a:solidFill>
          </a:ln>
        </p:spPr>
      </p:pic>
      <p:pic>
        <p:nvPicPr>
          <p:cNvPr id="11" name="Picture 10"/>
          <p:cNvPicPr>
            <a:picLocks noChangeAspect="1"/>
          </p:cNvPicPr>
          <p:nvPr/>
        </p:nvPicPr>
        <p:blipFill rotWithShape="1">
          <a:blip r:embed="rId35" cstate="print">
            <a:extLst>
              <a:ext uri="{28A0092B-C50C-407E-A947-70E740481C1C}">
                <a14:useLocalDpi xmlns:a14="http://schemas.microsoft.com/office/drawing/2010/main" val="0"/>
              </a:ext>
            </a:extLst>
          </a:blip>
          <a:srcRect l="15095" t="1795" r="15095" b="13437"/>
          <a:stretch/>
        </p:blipFill>
        <p:spPr>
          <a:xfrm>
            <a:off x="8339042" y="2062579"/>
            <a:ext cx="1188720" cy="1007646"/>
          </a:xfrm>
          <a:prstGeom prst="rect">
            <a:avLst/>
          </a:prstGeom>
          <a:ln>
            <a:solidFill>
              <a:schemeClr val="bg1"/>
            </a:solidFill>
          </a:ln>
        </p:spPr>
      </p:pic>
      <p:grpSp>
        <p:nvGrpSpPr>
          <p:cNvPr id="86" name="Group 85"/>
          <p:cNvGrpSpPr/>
          <p:nvPr/>
        </p:nvGrpSpPr>
        <p:grpSpPr>
          <a:xfrm>
            <a:off x="10747263" y="4274701"/>
            <a:ext cx="325685" cy="1158206"/>
            <a:chOff x="11652518" y="2327686"/>
            <a:chExt cx="362958" cy="1347034"/>
          </a:xfrm>
        </p:grpSpPr>
        <p:sp>
          <p:nvSpPr>
            <p:cNvPr id="87" name="Rectangle 86"/>
            <p:cNvSpPr/>
            <p:nvPr/>
          </p:nvSpPr>
          <p:spPr>
            <a:xfrm>
              <a:off x="11691817" y="2329737"/>
              <a:ext cx="286386" cy="1344983"/>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88" name="Picture 87"/>
            <p:cNvPicPr>
              <a:picLocks noChangeAspect="1"/>
            </p:cNvPicPr>
            <p:nvPr/>
          </p:nvPicPr>
          <p:blipFill rotWithShape="1">
            <a:blip r:embed="rId27">
              <a:extLst>
                <a:ext uri="{28A0092B-C50C-407E-A947-70E740481C1C}">
                  <a14:useLocalDpi xmlns:a14="http://schemas.microsoft.com/office/drawing/2010/main" val="0"/>
                </a:ext>
              </a:extLst>
            </a:blip>
            <a:srcRect l="5000" t="48214" r="5000" b="42857"/>
            <a:stretch/>
          </p:blipFill>
          <p:spPr>
            <a:xfrm rot="16200000" flipV="1">
              <a:off x="11384450" y="2940475"/>
              <a:ext cx="897875" cy="127282"/>
            </a:xfrm>
            <a:prstGeom prst="rect">
              <a:avLst/>
            </a:prstGeom>
            <a:ln>
              <a:solidFill>
                <a:schemeClr val="bg1"/>
              </a:solidFill>
            </a:ln>
          </p:spPr>
        </p:pic>
        <p:sp>
          <p:nvSpPr>
            <p:cNvPr id="89" name="TextBox 88"/>
            <p:cNvSpPr txBox="1"/>
            <p:nvPr/>
          </p:nvSpPr>
          <p:spPr>
            <a:xfrm>
              <a:off x="11693798" y="3395152"/>
              <a:ext cx="284404" cy="274400"/>
            </a:xfrm>
            <a:prstGeom prst="rect">
              <a:avLst/>
            </a:prstGeom>
            <a:noFill/>
          </p:spPr>
          <p:txBody>
            <a:bodyPr wrap="none" rtlCol="0">
              <a:spAutoFit/>
            </a:bodyPr>
            <a:lstStyle/>
            <a:p>
              <a:r>
                <a:rPr lang="en-US" sz="1000" dirty="0">
                  <a:solidFill>
                    <a:srgbClr val="000000"/>
                  </a:solidFill>
                </a:rPr>
                <a:t>0</a:t>
              </a:r>
            </a:p>
          </p:txBody>
        </p:sp>
        <p:sp>
          <p:nvSpPr>
            <p:cNvPr id="90" name="TextBox 89"/>
            <p:cNvSpPr txBox="1"/>
            <p:nvPr/>
          </p:nvSpPr>
          <p:spPr>
            <a:xfrm>
              <a:off x="11652518" y="2327686"/>
              <a:ext cx="362958" cy="286364"/>
            </a:xfrm>
            <a:prstGeom prst="rect">
              <a:avLst/>
            </a:prstGeom>
            <a:noFill/>
          </p:spPr>
          <p:txBody>
            <a:bodyPr wrap="square" rtlCol="0">
              <a:spAutoFit/>
            </a:bodyPr>
            <a:lstStyle/>
            <a:p>
              <a:r>
                <a:rPr lang="en-US" sz="1000" dirty="0" smtClean="0">
                  <a:solidFill>
                    <a:srgbClr val="000000"/>
                  </a:solidFill>
                </a:rPr>
                <a:t>56</a:t>
              </a:r>
              <a:endParaRPr lang="en-US" sz="500" dirty="0">
                <a:solidFill>
                  <a:srgbClr val="000000"/>
                </a:solidFill>
              </a:endParaRPr>
            </a:p>
          </p:txBody>
        </p:sp>
      </p:grpSp>
      <p:grpSp>
        <p:nvGrpSpPr>
          <p:cNvPr id="91" name="Group 90"/>
          <p:cNvGrpSpPr/>
          <p:nvPr/>
        </p:nvGrpSpPr>
        <p:grpSpPr>
          <a:xfrm>
            <a:off x="10781219" y="5479268"/>
            <a:ext cx="325685" cy="1156443"/>
            <a:chOff x="11688646" y="2329737"/>
            <a:chExt cx="362958" cy="1344983"/>
          </a:xfrm>
        </p:grpSpPr>
        <p:sp>
          <p:nvSpPr>
            <p:cNvPr id="92" name="Rectangle 91"/>
            <p:cNvSpPr/>
            <p:nvPr/>
          </p:nvSpPr>
          <p:spPr>
            <a:xfrm>
              <a:off x="11691817" y="2329737"/>
              <a:ext cx="286386" cy="1344983"/>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3" name="Picture 92"/>
            <p:cNvPicPr>
              <a:picLocks noChangeAspect="1"/>
            </p:cNvPicPr>
            <p:nvPr/>
          </p:nvPicPr>
          <p:blipFill rotWithShape="1">
            <a:blip r:embed="rId27">
              <a:extLst>
                <a:ext uri="{28A0092B-C50C-407E-A947-70E740481C1C}">
                  <a14:useLocalDpi xmlns:a14="http://schemas.microsoft.com/office/drawing/2010/main" val="0"/>
                </a:ext>
              </a:extLst>
            </a:blip>
            <a:srcRect l="5000" t="48214" r="5000" b="42857"/>
            <a:stretch/>
          </p:blipFill>
          <p:spPr>
            <a:xfrm rot="16200000" flipV="1">
              <a:off x="11384450" y="2940475"/>
              <a:ext cx="897875" cy="127282"/>
            </a:xfrm>
            <a:prstGeom prst="rect">
              <a:avLst/>
            </a:prstGeom>
            <a:ln>
              <a:solidFill>
                <a:schemeClr val="bg1"/>
              </a:solidFill>
            </a:ln>
          </p:spPr>
        </p:pic>
        <p:sp>
          <p:nvSpPr>
            <p:cNvPr id="94" name="TextBox 93"/>
            <p:cNvSpPr txBox="1"/>
            <p:nvPr/>
          </p:nvSpPr>
          <p:spPr>
            <a:xfrm>
              <a:off x="11693798" y="3395152"/>
              <a:ext cx="284404" cy="274400"/>
            </a:xfrm>
            <a:prstGeom prst="rect">
              <a:avLst/>
            </a:prstGeom>
            <a:noFill/>
          </p:spPr>
          <p:txBody>
            <a:bodyPr wrap="none" rtlCol="0">
              <a:spAutoFit/>
            </a:bodyPr>
            <a:lstStyle/>
            <a:p>
              <a:r>
                <a:rPr lang="en-US" sz="1000" dirty="0">
                  <a:solidFill>
                    <a:srgbClr val="000000"/>
                  </a:solidFill>
                </a:rPr>
                <a:t>0</a:t>
              </a:r>
            </a:p>
          </p:txBody>
        </p:sp>
        <p:sp>
          <p:nvSpPr>
            <p:cNvPr id="95" name="TextBox 94"/>
            <p:cNvSpPr txBox="1"/>
            <p:nvPr/>
          </p:nvSpPr>
          <p:spPr>
            <a:xfrm>
              <a:off x="11688646" y="2330094"/>
              <a:ext cx="362958" cy="286363"/>
            </a:xfrm>
            <a:prstGeom prst="rect">
              <a:avLst/>
            </a:prstGeom>
            <a:noFill/>
          </p:spPr>
          <p:txBody>
            <a:bodyPr wrap="square" rtlCol="0">
              <a:spAutoFit/>
            </a:bodyPr>
            <a:lstStyle/>
            <a:p>
              <a:r>
                <a:rPr lang="en-US" sz="1000" dirty="0" smtClean="0">
                  <a:solidFill>
                    <a:srgbClr val="000000"/>
                  </a:solidFill>
                </a:rPr>
                <a:t>6</a:t>
              </a:r>
              <a:endParaRPr lang="en-US" sz="500" dirty="0">
                <a:solidFill>
                  <a:srgbClr val="000000"/>
                </a:solidFill>
              </a:endParaRPr>
            </a:p>
          </p:txBody>
        </p:sp>
      </p:grpSp>
    </p:spTree>
    <p:extLst>
      <p:ext uri="{BB962C8B-B14F-4D97-AF65-F5344CB8AC3E}">
        <p14:creationId xmlns:p14="http://schemas.microsoft.com/office/powerpoint/2010/main" val="2335860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7638" y="3007053"/>
            <a:ext cx="1889185" cy="7169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3"/>
          </p:nvPr>
        </p:nvSpPr>
        <p:spPr>
          <a:xfrm>
            <a:off x="9534144" y="6536180"/>
            <a:ext cx="2657856" cy="274320"/>
          </a:xfrm>
        </p:spPr>
        <p:txBody>
          <a:bodyPr>
            <a:normAutofit/>
          </a:bodyPr>
          <a:lstStyle/>
          <a:p>
            <a:r>
              <a:rPr lang="en-US" sz="1000" dirty="0" smtClean="0">
                <a:solidFill>
                  <a:schemeClr val="tx1">
                    <a:lumMod val="50000"/>
                    <a:lumOff val="50000"/>
                  </a:schemeClr>
                </a:solidFill>
              </a:rPr>
              <a:t>Source: NASA Giovanni </a:t>
            </a:r>
            <a:endParaRPr lang="en-US" sz="1000" dirty="0">
              <a:solidFill>
                <a:schemeClr val="tx1">
                  <a:lumMod val="50000"/>
                  <a:lumOff val="50000"/>
                </a:schemeClr>
              </a:solidFill>
            </a:endParaRPr>
          </a:p>
        </p:txBody>
      </p:sp>
      <p:grpSp>
        <p:nvGrpSpPr>
          <p:cNvPr id="91" name="Group 90"/>
          <p:cNvGrpSpPr/>
          <p:nvPr/>
        </p:nvGrpSpPr>
        <p:grpSpPr>
          <a:xfrm>
            <a:off x="2064493" y="1347516"/>
            <a:ext cx="9888799" cy="2814828"/>
            <a:chOff x="439945" y="1441119"/>
            <a:chExt cx="10384272" cy="2955863"/>
          </a:xfrm>
        </p:grpSpPr>
        <p:grpSp>
          <p:nvGrpSpPr>
            <p:cNvPr id="24" name="Group 23"/>
            <p:cNvGrpSpPr/>
            <p:nvPr/>
          </p:nvGrpSpPr>
          <p:grpSpPr>
            <a:xfrm>
              <a:off x="9967933" y="1518231"/>
              <a:ext cx="856284" cy="2794605"/>
              <a:chOff x="7122997" y="1435214"/>
              <a:chExt cx="842830" cy="2709933"/>
            </a:xfrm>
          </p:grpSpPr>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79618" r="10634" b="46859"/>
              <a:stretch/>
            </p:blipFill>
            <p:spPr>
              <a:xfrm>
                <a:off x="7122997" y="1435214"/>
                <a:ext cx="842830" cy="2709933"/>
              </a:xfrm>
              <a:prstGeom prst="rect">
                <a:avLst/>
              </a:prstGeom>
            </p:spPr>
          </p:pic>
          <p:grpSp>
            <p:nvGrpSpPr>
              <p:cNvPr id="26" name="Group 25"/>
              <p:cNvGrpSpPr/>
              <p:nvPr/>
            </p:nvGrpSpPr>
            <p:grpSpPr>
              <a:xfrm>
                <a:off x="7547032" y="1888227"/>
                <a:ext cx="418795" cy="1972250"/>
                <a:chOff x="7529780" y="1888227"/>
                <a:chExt cx="418795" cy="1972250"/>
              </a:xfrm>
            </p:grpSpPr>
            <p:sp>
              <p:nvSpPr>
                <p:cNvPr id="28" name="TextBox 27"/>
                <p:cNvSpPr txBox="1"/>
                <p:nvPr/>
              </p:nvSpPr>
              <p:spPr>
                <a:xfrm>
                  <a:off x="7539489" y="1888227"/>
                  <a:ext cx="409086" cy="230832"/>
                </a:xfrm>
                <a:prstGeom prst="rect">
                  <a:avLst/>
                </a:prstGeom>
                <a:noFill/>
              </p:spPr>
              <p:txBody>
                <a:bodyPr wrap="none" rtlCol="0">
                  <a:spAutoFit/>
                </a:bodyPr>
                <a:lstStyle/>
                <a:p>
                  <a:r>
                    <a:rPr lang="en-US" sz="900" dirty="0" smtClean="0"/>
                    <a:t>80.0</a:t>
                  </a:r>
                </a:p>
              </p:txBody>
            </p:sp>
            <p:sp>
              <p:nvSpPr>
                <p:cNvPr id="29" name="TextBox 28"/>
                <p:cNvSpPr txBox="1"/>
                <p:nvPr/>
              </p:nvSpPr>
              <p:spPr>
                <a:xfrm>
                  <a:off x="7539489" y="2057007"/>
                  <a:ext cx="409086" cy="230832"/>
                </a:xfrm>
                <a:prstGeom prst="rect">
                  <a:avLst/>
                </a:prstGeom>
                <a:noFill/>
              </p:spPr>
              <p:txBody>
                <a:bodyPr wrap="none" rtlCol="0">
                  <a:spAutoFit/>
                </a:bodyPr>
                <a:lstStyle/>
                <a:p>
                  <a:r>
                    <a:rPr lang="en-US" sz="900" dirty="0" smtClean="0"/>
                    <a:t>72.1</a:t>
                  </a:r>
                </a:p>
              </p:txBody>
            </p:sp>
            <p:sp>
              <p:nvSpPr>
                <p:cNvPr id="30" name="TextBox 29"/>
                <p:cNvSpPr txBox="1"/>
                <p:nvPr/>
              </p:nvSpPr>
              <p:spPr>
                <a:xfrm>
                  <a:off x="7539489" y="2237204"/>
                  <a:ext cx="409086" cy="230832"/>
                </a:xfrm>
                <a:prstGeom prst="rect">
                  <a:avLst/>
                </a:prstGeom>
                <a:noFill/>
              </p:spPr>
              <p:txBody>
                <a:bodyPr wrap="none" rtlCol="0">
                  <a:spAutoFit/>
                </a:bodyPr>
                <a:lstStyle/>
                <a:p>
                  <a:r>
                    <a:rPr lang="en-US" sz="900" dirty="0" smtClean="0"/>
                    <a:t>64.2</a:t>
                  </a:r>
                </a:p>
              </p:txBody>
            </p:sp>
            <p:sp>
              <p:nvSpPr>
                <p:cNvPr id="31" name="TextBox 30"/>
                <p:cNvSpPr txBox="1"/>
                <p:nvPr/>
              </p:nvSpPr>
              <p:spPr>
                <a:xfrm>
                  <a:off x="7539489" y="2418170"/>
                  <a:ext cx="409086" cy="230832"/>
                </a:xfrm>
                <a:prstGeom prst="rect">
                  <a:avLst/>
                </a:prstGeom>
                <a:noFill/>
              </p:spPr>
              <p:txBody>
                <a:bodyPr wrap="none" rtlCol="0">
                  <a:spAutoFit/>
                </a:bodyPr>
                <a:lstStyle/>
                <a:p>
                  <a:r>
                    <a:rPr lang="en-US" sz="900" dirty="0" smtClean="0"/>
                    <a:t>56.3</a:t>
                  </a:r>
                </a:p>
              </p:txBody>
            </p:sp>
            <p:sp>
              <p:nvSpPr>
                <p:cNvPr id="32" name="TextBox 31"/>
                <p:cNvSpPr txBox="1"/>
                <p:nvPr/>
              </p:nvSpPr>
              <p:spPr>
                <a:xfrm>
                  <a:off x="7529780" y="2601354"/>
                  <a:ext cx="409086" cy="230832"/>
                </a:xfrm>
                <a:prstGeom prst="rect">
                  <a:avLst/>
                </a:prstGeom>
                <a:noFill/>
              </p:spPr>
              <p:txBody>
                <a:bodyPr wrap="none" rtlCol="0">
                  <a:spAutoFit/>
                </a:bodyPr>
                <a:lstStyle/>
                <a:p>
                  <a:r>
                    <a:rPr lang="en-US" sz="900" dirty="0" smtClean="0"/>
                    <a:t>48.4</a:t>
                  </a:r>
                </a:p>
              </p:txBody>
            </p:sp>
            <p:sp>
              <p:nvSpPr>
                <p:cNvPr id="33" name="TextBox 32"/>
                <p:cNvSpPr txBox="1"/>
                <p:nvPr/>
              </p:nvSpPr>
              <p:spPr>
                <a:xfrm>
                  <a:off x="7539489" y="2764728"/>
                  <a:ext cx="409086" cy="230832"/>
                </a:xfrm>
                <a:prstGeom prst="rect">
                  <a:avLst/>
                </a:prstGeom>
                <a:noFill/>
              </p:spPr>
              <p:txBody>
                <a:bodyPr wrap="none" rtlCol="0">
                  <a:spAutoFit/>
                </a:bodyPr>
                <a:lstStyle/>
                <a:p>
                  <a:r>
                    <a:rPr lang="en-US" sz="900" dirty="0" smtClean="0"/>
                    <a:t>40.5</a:t>
                  </a:r>
                </a:p>
              </p:txBody>
            </p:sp>
            <p:sp>
              <p:nvSpPr>
                <p:cNvPr id="34" name="TextBox 33"/>
                <p:cNvSpPr txBox="1"/>
                <p:nvPr/>
              </p:nvSpPr>
              <p:spPr>
                <a:xfrm>
                  <a:off x="7539489" y="2934909"/>
                  <a:ext cx="409086" cy="230832"/>
                </a:xfrm>
                <a:prstGeom prst="rect">
                  <a:avLst/>
                </a:prstGeom>
                <a:noFill/>
              </p:spPr>
              <p:txBody>
                <a:bodyPr wrap="none" rtlCol="0">
                  <a:spAutoFit/>
                </a:bodyPr>
                <a:lstStyle/>
                <a:p>
                  <a:r>
                    <a:rPr lang="en-US" sz="900" dirty="0" smtClean="0"/>
                    <a:t>32.6</a:t>
                  </a:r>
                </a:p>
              </p:txBody>
            </p:sp>
            <p:sp>
              <p:nvSpPr>
                <p:cNvPr id="35" name="TextBox 34"/>
                <p:cNvSpPr txBox="1"/>
                <p:nvPr/>
              </p:nvSpPr>
              <p:spPr>
                <a:xfrm>
                  <a:off x="7538406" y="3110311"/>
                  <a:ext cx="409086" cy="230832"/>
                </a:xfrm>
                <a:prstGeom prst="rect">
                  <a:avLst/>
                </a:prstGeom>
                <a:noFill/>
              </p:spPr>
              <p:txBody>
                <a:bodyPr wrap="none" rtlCol="0">
                  <a:spAutoFit/>
                </a:bodyPr>
                <a:lstStyle/>
                <a:p>
                  <a:r>
                    <a:rPr lang="en-US" sz="900" dirty="0" smtClean="0"/>
                    <a:t>24.7</a:t>
                  </a:r>
                </a:p>
              </p:txBody>
            </p:sp>
            <p:sp>
              <p:nvSpPr>
                <p:cNvPr id="36" name="TextBox 35"/>
                <p:cNvSpPr txBox="1"/>
                <p:nvPr/>
              </p:nvSpPr>
              <p:spPr>
                <a:xfrm>
                  <a:off x="7538406" y="3279878"/>
                  <a:ext cx="409086" cy="230832"/>
                </a:xfrm>
                <a:prstGeom prst="rect">
                  <a:avLst/>
                </a:prstGeom>
                <a:noFill/>
              </p:spPr>
              <p:txBody>
                <a:bodyPr wrap="none" rtlCol="0">
                  <a:spAutoFit/>
                </a:bodyPr>
                <a:lstStyle/>
                <a:p>
                  <a:r>
                    <a:rPr lang="en-US" sz="900" dirty="0" smtClean="0"/>
                    <a:t>16.8</a:t>
                  </a:r>
                </a:p>
              </p:txBody>
            </p:sp>
            <p:sp>
              <p:nvSpPr>
                <p:cNvPr id="37" name="TextBox 36"/>
                <p:cNvSpPr txBox="1"/>
                <p:nvPr/>
              </p:nvSpPr>
              <p:spPr>
                <a:xfrm>
                  <a:off x="7599871" y="3466782"/>
                  <a:ext cx="344966" cy="230832"/>
                </a:xfrm>
                <a:prstGeom prst="rect">
                  <a:avLst/>
                </a:prstGeom>
                <a:noFill/>
              </p:spPr>
              <p:txBody>
                <a:bodyPr wrap="none" rtlCol="0">
                  <a:spAutoFit/>
                </a:bodyPr>
                <a:lstStyle/>
                <a:p>
                  <a:r>
                    <a:rPr lang="en-US" sz="900" dirty="0" smtClean="0"/>
                    <a:t>8.9</a:t>
                  </a:r>
                </a:p>
              </p:txBody>
            </p:sp>
            <p:sp>
              <p:nvSpPr>
                <p:cNvPr id="38" name="TextBox 37"/>
                <p:cNvSpPr txBox="1"/>
                <p:nvPr/>
              </p:nvSpPr>
              <p:spPr>
                <a:xfrm>
                  <a:off x="7591245" y="3629645"/>
                  <a:ext cx="344966" cy="230832"/>
                </a:xfrm>
                <a:prstGeom prst="rect">
                  <a:avLst/>
                </a:prstGeom>
                <a:noFill/>
              </p:spPr>
              <p:txBody>
                <a:bodyPr wrap="none" rtlCol="0">
                  <a:spAutoFit/>
                </a:bodyPr>
                <a:lstStyle/>
                <a:p>
                  <a:r>
                    <a:rPr lang="en-US" sz="900" dirty="0" smtClean="0"/>
                    <a:t>1.0</a:t>
                  </a:r>
                </a:p>
              </p:txBody>
            </p:sp>
          </p:grpSp>
          <p:sp>
            <p:nvSpPr>
              <p:cNvPr id="27" name="TextBox 26"/>
              <p:cNvSpPr txBox="1"/>
              <p:nvPr/>
            </p:nvSpPr>
            <p:spPr>
              <a:xfrm rot="16200000">
                <a:off x="6637316" y="2763001"/>
                <a:ext cx="1337125" cy="227205"/>
              </a:xfrm>
              <a:prstGeom prst="rect">
                <a:avLst/>
              </a:prstGeom>
              <a:noFill/>
            </p:spPr>
            <p:txBody>
              <a:bodyPr wrap="none" rtlCol="0">
                <a:spAutoFit/>
              </a:bodyPr>
              <a:lstStyle/>
              <a:p>
                <a:r>
                  <a:rPr lang="en-US" sz="900" dirty="0" smtClean="0"/>
                  <a:t>Precipitation (mm/</a:t>
                </a:r>
                <a:r>
                  <a:rPr lang="en-US" sz="900" dirty="0" err="1" smtClean="0"/>
                  <a:t>hr</a:t>
                </a:r>
                <a:r>
                  <a:rPr lang="en-US" sz="900" dirty="0" smtClean="0"/>
                  <a:t>)</a:t>
                </a:r>
              </a:p>
            </p:txBody>
          </p:sp>
        </p:grpSp>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t="1273" r="82619" b="71428"/>
            <a:stretch/>
          </p:blipFill>
          <p:spPr>
            <a:xfrm>
              <a:off x="439945" y="1446716"/>
              <a:ext cx="1526877" cy="1435608"/>
            </a:xfrm>
            <a:prstGeom prst="rect">
              <a:avLst/>
            </a:prstGeom>
            <a:ln>
              <a:solidFill>
                <a:schemeClr val="tx1"/>
              </a:solidFill>
            </a:ln>
          </p:spPr>
        </p:pic>
        <p:sp>
          <p:nvSpPr>
            <p:cNvPr id="66" name="TextBox 65"/>
            <p:cNvSpPr txBox="1"/>
            <p:nvPr/>
          </p:nvSpPr>
          <p:spPr>
            <a:xfrm>
              <a:off x="484964" y="2490801"/>
              <a:ext cx="1428596"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June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l="20925" t="1206" r="61693" b="71494"/>
            <a:stretch/>
          </p:blipFill>
          <p:spPr>
            <a:xfrm>
              <a:off x="2018026" y="1441833"/>
              <a:ext cx="1526877" cy="1435608"/>
            </a:xfrm>
            <a:prstGeom prst="rect">
              <a:avLst/>
            </a:prstGeom>
            <a:ln>
              <a:solidFill>
                <a:schemeClr val="tx1"/>
              </a:solidFill>
            </a:ln>
          </p:spPr>
        </p:pic>
        <p:sp>
          <p:nvSpPr>
            <p:cNvPr id="67" name="TextBox 66"/>
            <p:cNvSpPr txBox="1"/>
            <p:nvPr/>
          </p:nvSpPr>
          <p:spPr>
            <a:xfrm>
              <a:off x="2124046" y="2484446"/>
              <a:ext cx="1293944"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July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l="41209" t="1319" r="41410" b="71383"/>
            <a:stretch/>
          </p:blipFill>
          <p:spPr>
            <a:xfrm>
              <a:off x="3597492" y="1448434"/>
              <a:ext cx="1526877" cy="1435608"/>
            </a:xfrm>
            <a:prstGeom prst="rect">
              <a:avLst/>
            </a:prstGeom>
            <a:ln>
              <a:solidFill>
                <a:schemeClr val="tx1"/>
              </a:solidFill>
            </a:ln>
          </p:spPr>
        </p:pic>
        <p:sp>
          <p:nvSpPr>
            <p:cNvPr id="68" name="TextBox 67"/>
            <p:cNvSpPr txBox="1"/>
            <p:nvPr/>
          </p:nvSpPr>
          <p:spPr>
            <a:xfrm>
              <a:off x="3680183" y="2498193"/>
              <a:ext cx="1343638"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Aug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l="61711" t="1205" r="20906" b="71496"/>
            <a:stretch/>
          </p:blipFill>
          <p:spPr>
            <a:xfrm>
              <a:off x="5178237" y="1448434"/>
              <a:ext cx="1526878" cy="1435608"/>
            </a:xfrm>
            <a:prstGeom prst="rect">
              <a:avLst/>
            </a:prstGeom>
            <a:ln>
              <a:solidFill>
                <a:schemeClr val="tx1"/>
              </a:solidFill>
            </a:ln>
          </p:spPr>
        </p:pic>
        <p:sp>
          <p:nvSpPr>
            <p:cNvPr id="69" name="TextBox 68"/>
            <p:cNvSpPr txBox="1"/>
            <p:nvPr/>
          </p:nvSpPr>
          <p:spPr>
            <a:xfrm>
              <a:off x="5244097" y="2508109"/>
              <a:ext cx="1382110"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Sept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t="34648" r="82669" b="38053"/>
            <a:stretch/>
          </p:blipFill>
          <p:spPr>
            <a:xfrm>
              <a:off x="6755510" y="1441119"/>
              <a:ext cx="1522418" cy="1435608"/>
            </a:xfrm>
            <a:prstGeom prst="rect">
              <a:avLst/>
            </a:prstGeom>
            <a:ln>
              <a:solidFill>
                <a:schemeClr val="tx1"/>
              </a:solidFill>
            </a:ln>
          </p:spPr>
        </p:pic>
        <p:sp>
          <p:nvSpPr>
            <p:cNvPr id="70" name="TextBox 69"/>
            <p:cNvSpPr txBox="1"/>
            <p:nvPr/>
          </p:nvSpPr>
          <p:spPr>
            <a:xfrm>
              <a:off x="6856009" y="2490878"/>
              <a:ext cx="1301959"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Oct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l="20923" t="34907" r="61693" b="37793"/>
            <a:stretch/>
          </p:blipFill>
          <p:spPr>
            <a:xfrm>
              <a:off x="8331488" y="1441119"/>
              <a:ext cx="1527048" cy="1435608"/>
            </a:xfrm>
            <a:prstGeom prst="rect">
              <a:avLst/>
            </a:prstGeom>
            <a:ln>
              <a:solidFill>
                <a:schemeClr val="tx1"/>
              </a:solidFill>
            </a:ln>
          </p:spPr>
        </p:pic>
        <p:sp>
          <p:nvSpPr>
            <p:cNvPr id="71" name="TextBox 70"/>
            <p:cNvSpPr txBox="1"/>
            <p:nvPr/>
          </p:nvSpPr>
          <p:spPr>
            <a:xfrm>
              <a:off x="8423081" y="2500794"/>
              <a:ext cx="1326004"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Nov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l="42335" t="35042" r="40282" b="37659"/>
            <a:stretch/>
          </p:blipFill>
          <p:spPr>
            <a:xfrm>
              <a:off x="439945" y="2961374"/>
              <a:ext cx="1526877" cy="1435608"/>
            </a:xfrm>
            <a:prstGeom prst="rect">
              <a:avLst/>
            </a:prstGeom>
            <a:ln>
              <a:solidFill>
                <a:schemeClr val="tx1"/>
              </a:solidFill>
            </a:ln>
          </p:spPr>
        </p:pic>
        <p:sp>
          <p:nvSpPr>
            <p:cNvPr id="72" name="TextBox 71"/>
            <p:cNvSpPr txBox="1"/>
            <p:nvPr/>
          </p:nvSpPr>
          <p:spPr>
            <a:xfrm>
              <a:off x="521033" y="3956150"/>
              <a:ext cx="1350050"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Dec 2015</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l="62192" t="34797" r="20424" b="37904"/>
            <a:stretch/>
          </p:blipFill>
          <p:spPr>
            <a:xfrm>
              <a:off x="2009993" y="2961374"/>
              <a:ext cx="1527048" cy="1435608"/>
            </a:xfrm>
            <a:prstGeom prst="rect">
              <a:avLst/>
            </a:prstGeom>
            <a:ln>
              <a:solidFill>
                <a:schemeClr val="tx1"/>
              </a:solidFill>
            </a:ln>
          </p:spPr>
        </p:pic>
        <p:sp>
          <p:nvSpPr>
            <p:cNvPr id="73" name="TextBox 72"/>
            <p:cNvSpPr txBox="1"/>
            <p:nvPr/>
          </p:nvSpPr>
          <p:spPr>
            <a:xfrm>
              <a:off x="2122339" y="3956150"/>
              <a:ext cx="1281120"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Jan 2016</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t="67746" r="82616" b="4955"/>
            <a:stretch/>
          </p:blipFill>
          <p:spPr>
            <a:xfrm>
              <a:off x="3590177" y="2961374"/>
              <a:ext cx="1527048" cy="1435608"/>
            </a:xfrm>
            <a:prstGeom prst="rect">
              <a:avLst/>
            </a:prstGeom>
            <a:ln>
              <a:solidFill>
                <a:schemeClr val="tx1"/>
              </a:solidFill>
            </a:ln>
          </p:spPr>
        </p:pic>
        <p:sp>
          <p:nvSpPr>
            <p:cNvPr id="74" name="TextBox 73"/>
            <p:cNvSpPr txBox="1"/>
            <p:nvPr/>
          </p:nvSpPr>
          <p:spPr>
            <a:xfrm>
              <a:off x="3696913" y="3956150"/>
              <a:ext cx="1292341"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Feb 2016</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l="41308" t="67693" r="41308" b="5010"/>
            <a:stretch/>
          </p:blipFill>
          <p:spPr>
            <a:xfrm>
              <a:off x="6750880" y="2957924"/>
              <a:ext cx="1527048" cy="1435608"/>
            </a:xfrm>
            <a:prstGeom prst="rect">
              <a:avLst/>
            </a:prstGeom>
            <a:ln>
              <a:solidFill>
                <a:schemeClr val="tx1"/>
              </a:solidFill>
            </a:ln>
          </p:spPr>
        </p:pic>
        <p:sp>
          <p:nvSpPr>
            <p:cNvPr id="75" name="TextBox 74"/>
            <p:cNvSpPr txBox="1"/>
            <p:nvPr/>
          </p:nvSpPr>
          <p:spPr>
            <a:xfrm>
              <a:off x="6824751" y="3970780"/>
              <a:ext cx="1369286"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April 2016</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l="20965" t="67882" r="61630" b="4820"/>
            <a:stretch/>
          </p:blipFill>
          <p:spPr>
            <a:xfrm>
              <a:off x="5176238" y="2961374"/>
              <a:ext cx="1528877" cy="1435608"/>
            </a:xfrm>
            <a:prstGeom prst="rect">
              <a:avLst/>
            </a:prstGeom>
            <a:ln>
              <a:solidFill>
                <a:schemeClr val="tx1"/>
              </a:solidFill>
            </a:ln>
          </p:spPr>
        </p:pic>
        <p:sp>
          <p:nvSpPr>
            <p:cNvPr id="77" name="TextBox 76"/>
            <p:cNvSpPr txBox="1"/>
            <p:nvPr/>
          </p:nvSpPr>
          <p:spPr>
            <a:xfrm>
              <a:off x="5099113" y="3956150"/>
              <a:ext cx="1636987"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March 2016</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l="61413" t="67829" r="21182" b="4872"/>
            <a:stretch/>
          </p:blipFill>
          <p:spPr>
            <a:xfrm>
              <a:off x="8346118" y="2961374"/>
              <a:ext cx="1528877" cy="1435608"/>
            </a:xfrm>
            <a:prstGeom prst="rect">
              <a:avLst/>
            </a:prstGeom>
            <a:ln>
              <a:solidFill>
                <a:schemeClr val="tx1"/>
              </a:solidFill>
            </a:ln>
          </p:spPr>
        </p:pic>
        <p:sp>
          <p:nvSpPr>
            <p:cNvPr id="78" name="TextBox 77"/>
            <p:cNvSpPr txBox="1"/>
            <p:nvPr/>
          </p:nvSpPr>
          <p:spPr>
            <a:xfrm>
              <a:off x="8425101" y="3956150"/>
              <a:ext cx="1374094" cy="400110"/>
            </a:xfrm>
            <a:prstGeom prst="rect">
              <a:avLst/>
            </a:prstGeom>
            <a:noFill/>
          </p:spPr>
          <p:txBody>
            <a:bodyPr wrap="none" rtlCol="0">
              <a:spAutoFit/>
            </a:bodyPr>
            <a:lstStyle/>
            <a:p>
              <a:r>
                <a:rPr lang="en-US" sz="2000" dirty="0" smtClean="0">
                  <a:ln>
                    <a:solidFill>
                      <a:schemeClr val="tx1"/>
                    </a:solidFill>
                  </a:ln>
                  <a:solidFill>
                    <a:schemeClr val="bg1"/>
                  </a:solidFill>
                  <a:effectLst>
                    <a:outerShdw blurRad="38100" dist="38100" dir="2700000" algn="tl">
                      <a:srgbClr val="000000">
                        <a:alpha val="43137"/>
                      </a:srgbClr>
                    </a:outerShdw>
                  </a:effectLst>
                </a:rPr>
                <a:t>May 2016</a:t>
              </a:r>
              <a:endParaRPr lang="en-US" sz="2000" dirty="0">
                <a:ln>
                  <a:solidFill>
                    <a:schemeClr val="tx1"/>
                  </a:solidFill>
                </a:ln>
                <a:solidFill>
                  <a:schemeClr val="bg1"/>
                </a:solidFill>
                <a:effectLst>
                  <a:outerShdw blurRad="38100" dist="38100" dir="2700000" algn="tl">
                    <a:srgbClr val="000000">
                      <a:alpha val="43137"/>
                    </a:srgbClr>
                  </a:outerShdw>
                </a:effectLst>
              </a:endParaRPr>
            </a:p>
          </p:txBody>
        </p:sp>
      </p:grpSp>
      <p:graphicFrame>
        <p:nvGraphicFramePr>
          <p:cNvPr id="92" name="Chart 91"/>
          <p:cNvGraphicFramePr>
            <a:graphicFrameLocks/>
          </p:cNvGraphicFramePr>
          <p:nvPr>
            <p:extLst>
              <p:ext uri="{D42A27DB-BD31-4B8C-83A1-F6EECF244321}">
                <p14:modId xmlns:p14="http://schemas.microsoft.com/office/powerpoint/2010/main" val="1690651170"/>
              </p:ext>
            </p:extLst>
          </p:nvPr>
        </p:nvGraphicFramePr>
        <p:xfrm>
          <a:off x="469623" y="4137038"/>
          <a:ext cx="10335700" cy="2799084"/>
        </p:xfrm>
        <a:graphic>
          <a:graphicData uri="http://schemas.openxmlformats.org/drawingml/2006/chart">
            <c:chart xmlns:c="http://schemas.openxmlformats.org/drawingml/2006/chart" xmlns:r="http://schemas.openxmlformats.org/officeDocument/2006/relationships" r:id="rId5"/>
          </a:graphicData>
        </a:graphic>
      </p:graphicFrame>
      <p:sp>
        <p:nvSpPr>
          <p:cNvPr id="93" name="TextBox 92"/>
          <p:cNvSpPr txBox="1"/>
          <p:nvPr/>
        </p:nvSpPr>
        <p:spPr>
          <a:xfrm>
            <a:off x="3971240" y="4421089"/>
            <a:ext cx="1304727" cy="769441"/>
          </a:xfrm>
          <a:prstGeom prst="rect">
            <a:avLst/>
          </a:prstGeom>
          <a:noFill/>
        </p:spPr>
        <p:txBody>
          <a:bodyPr wrap="square" rtlCol="0">
            <a:spAutoFit/>
          </a:bodyPr>
          <a:lstStyle/>
          <a:p>
            <a:r>
              <a:rPr lang="en-US" sz="1100" dirty="0" smtClean="0">
                <a:solidFill>
                  <a:srgbClr val="FF0000"/>
                </a:solidFill>
              </a:rPr>
              <a:t>Hurricane</a:t>
            </a:r>
          </a:p>
          <a:p>
            <a:r>
              <a:rPr lang="en-US" sz="1100" dirty="0" smtClean="0">
                <a:solidFill>
                  <a:srgbClr val="FF0000"/>
                </a:solidFill>
              </a:rPr>
              <a:t>Phailan (Category 5)</a:t>
            </a:r>
            <a:endParaRPr lang="en-US" sz="1100" dirty="0">
              <a:solidFill>
                <a:srgbClr val="FF0000"/>
              </a:solidFill>
            </a:endParaRPr>
          </a:p>
          <a:p>
            <a:r>
              <a:rPr lang="en-US" sz="1100" dirty="0" smtClean="0">
                <a:solidFill>
                  <a:srgbClr val="FF0000"/>
                </a:solidFill>
              </a:rPr>
              <a:t>Impact</a:t>
            </a:r>
            <a:endParaRPr lang="en-US" sz="1100" dirty="0">
              <a:solidFill>
                <a:srgbClr val="FF0000"/>
              </a:solidFill>
            </a:endParaRPr>
          </a:p>
        </p:txBody>
      </p:sp>
      <p:sp>
        <p:nvSpPr>
          <p:cNvPr id="47"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4" name="Oval 3"/>
          <p:cNvSpPr/>
          <p:nvPr/>
        </p:nvSpPr>
        <p:spPr>
          <a:xfrm rot="19439664">
            <a:off x="2821678" y="2120510"/>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9439664">
            <a:off x="3335834" y="1778530"/>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439664">
            <a:off x="4323892" y="2149099"/>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439664">
            <a:off x="4837288" y="1792890"/>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439664">
            <a:off x="5860592" y="2142749"/>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439664">
            <a:off x="6355734" y="1799241"/>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439664">
            <a:off x="7334112" y="2142749"/>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439664">
            <a:off x="8796800" y="2149099"/>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439664">
            <a:off x="10356787" y="2098681"/>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439664">
            <a:off x="2827617" y="3547284"/>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9439664">
            <a:off x="4323890" y="3562773"/>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439664">
            <a:off x="5815864" y="3571774"/>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439664">
            <a:off x="7334112" y="3547284"/>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439664">
            <a:off x="8865509" y="3568711"/>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439664">
            <a:off x="10356788" y="3570764"/>
            <a:ext cx="182880" cy="118872"/>
          </a:xfrm>
          <a:prstGeom prst="ellipse">
            <a:avLst/>
          </a:prstGeom>
          <a:noFill/>
          <a:ln w="190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439664">
            <a:off x="3335835" y="3221813"/>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439664">
            <a:off x="4837289" y="3244513"/>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439664">
            <a:off x="6305297" y="3244512"/>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439664">
            <a:off x="7851910" y="1793304"/>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9439664">
            <a:off x="7851910" y="3244511"/>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9439664">
            <a:off x="9349680" y="1792209"/>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439664">
            <a:off x="9349678" y="3244511"/>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439664">
            <a:off x="10857555" y="1769553"/>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439664">
            <a:off x="10860810" y="3226697"/>
            <a:ext cx="182880" cy="130200"/>
          </a:xfrm>
          <a:prstGeom prst="ellipse">
            <a:avLst/>
          </a:prstGeom>
          <a:noFill/>
          <a:ln w="19050">
            <a:solidFill>
              <a:srgbClr val="86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13" y="2960090"/>
            <a:ext cx="2045753" cy="830997"/>
          </a:xfrm>
          <a:prstGeom prst="rect">
            <a:avLst/>
          </a:prstGeom>
          <a:noFill/>
          <a:ln>
            <a:noFill/>
          </a:ln>
        </p:spPr>
        <p:txBody>
          <a:bodyPr wrap="none" rtlCol="0">
            <a:spAutoFit/>
          </a:bodyPr>
          <a:lstStyle/>
          <a:p>
            <a:pPr algn="ctr"/>
            <a:r>
              <a:rPr lang="en-US" sz="2400" dirty="0" smtClean="0">
                <a:effectLst>
                  <a:outerShdw blurRad="38100" dist="38100" dir="2700000" algn="tl">
                    <a:srgbClr val="000000">
                      <a:alpha val="43137"/>
                    </a:srgbClr>
                  </a:outerShdw>
                </a:effectLst>
              </a:rPr>
              <a:t>Precipitation</a:t>
            </a:r>
          </a:p>
          <a:p>
            <a:pPr algn="ctr"/>
            <a:r>
              <a:rPr lang="en-US" sz="2400" dirty="0" smtClean="0">
                <a:effectLst>
                  <a:outerShdw blurRad="38100" dist="38100" dir="2700000" algn="tl">
                    <a:srgbClr val="000000">
                      <a:alpha val="43137"/>
                    </a:srgbClr>
                  </a:outerShdw>
                </a:effectLst>
              </a:rPr>
              <a:t>Results</a:t>
            </a:r>
            <a:endParaRPr lang="en-US" sz="2400" dirty="0">
              <a:effectLst>
                <a:outerShdw blurRad="38100" dist="38100" dir="2700000" algn="tl">
                  <a:srgbClr val="000000">
                    <a:alpha val="43137"/>
                  </a:srgbClr>
                </a:outerShdw>
              </a:effectLst>
            </a:endParaRPr>
          </a:p>
        </p:txBody>
      </p:sp>
      <p:cxnSp>
        <p:nvCxnSpPr>
          <p:cNvPr id="11" name="Straight Arrow Connector 10"/>
          <p:cNvCxnSpPr/>
          <p:nvPr/>
        </p:nvCxnSpPr>
        <p:spPr>
          <a:xfrm flipV="1">
            <a:off x="1619535" y="2179896"/>
            <a:ext cx="1164994" cy="101887"/>
          </a:xfrm>
          <a:prstGeom prst="straightConnector1">
            <a:avLst/>
          </a:prstGeom>
          <a:ln w="1270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784" y="2085086"/>
            <a:ext cx="925253" cy="369332"/>
          </a:xfrm>
          <a:prstGeom prst="rect">
            <a:avLst/>
          </a:prstGeom>
          <a:noFill/>
        </p:spPr>
        <p:txBody>
          <a:bodyPr wrap="none" rtlCol="0">
            <a:spAutoFit/>
          </a:bodyPr>
          <a:lstStyle/>
          <a:p>
            <a:r>
              <a:rPr lang="en-US" dirty="0" err="1" smtClean="0"/>
              <a:t>Chilika</a:t>
            </a:r>
            <a:endParaRPr lang="en-US" dirty="0"/>
          </a:p>
        </p:txBody>
      </p:sp>
      <p:cxnSp>
        <p:nvCxnSpPr>
          <p:cNvPr id="15" name="Straight Arrow Connector 14"/>
          <p:cNvCxnSpPr/>
          <p:nvPr/>
        </p:nvCxnSpPr>
        <p:spPr>
          <a:xfrm>
            <a:off x="1619535" y="1737212"/>
            <a:ext cx="1695497" cy="97441"/>
          </a:xfrm>
          <a:prstGeom prst="straightConnector1">
            <a:avLst/>
          </a:prstGeom>
          <a:ln w="12700">
            <a:solidFill>
              <a:srgbClr val="8621AF"/>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47676" y="1519850"/>
            <a:ext cx="1542410" cy="369332"/>
          </a:xfrm>
          <a:prstGeom prst="rect">
            <a:avLst/>
          </a:prstGeom>
          <a:noFill/>
        </p:spPr>
        <p:txBody>
          <a:bodyPr wrap="none" rtlCol="0">
            <a:spAutoFit/>
          </a:bodyPr>
          <a:lstStyle/>
          <a:p>
            <a:r>
              <a:rPr lang="en-US" dirty="0" err="1" smtClean="0"/>
              <a:t>Bhitarkanika</a:t>
            </a:r>
            <a:endParaRPr lang="en-US" dirty="0"/>
          </a:p>
        </p:txBody>
      </p:sp>
    </p:spTree>
    <p:extLst>
      <p:ext uri="{BB962C8B-B14F-4D97-AF65-F5344CB8AC3E}">
        <p14:creationId xmlns:p14="http://schemas.microsoft.com/office/powerpoint/2010/main" val="3925081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Conclusion</a:t>
            </a:r>
            <a:endParaRPr lang="en-US" sz="4000" dirty="0">
              <a:solidFill>
                <a:schemeClr val="bg1"/>
              </a:solidFill>
              <a:latin typeface="Century Gothic" panose="020B0502020202020204" pitchFamily="34" charset="0"/>
            </a:endParaRPr>
          </a:p>
        </p:txBody>
      </p:sp>
      <p:sp>
        <p:nvSpPr>
          <p:cNvPr id="8" name="Text Placeholder 1"/>
          <p:cNvSpPr>
            <a:spLocks noGrp="1"/>
          </p:cNvSpPr>
          <p:nvPr>
            <p:ph type="body" sz="quarter" idx="11"/>
          </p:nvPr>
        </p:nvSpPr>
        <p:spPr>
          <a:xfrm>
            <a:off x="261399" y="1894635"/>
            <a:ext cx="6769129" cy="4799438"/>
          </a:xfrm>
        </p:spPr>
        <p:txBody>
          <a:bodyPr>
            <a:noAutofit/>
          </a:bodyPr>
          <a:lstStyle/>
          <a:p>
            <a:pPr marL="342900" indent="-342900">
              <a:spcBef>
                <a:spcPts val="200"/>
              </a:spcBef>
              <a:buClr>
                <a:srgbClr val="218754"/>
              </a:buClr>
              <a:buFont typeface="Webdings" panose="05030102010509060703" pitchFamily="18" charset="2"/>
              <a:buChar char="4"/>
            </a:pPr>
            <a:r>
              <a:rPr lang="en-US" dirty="0"/>
              <a:t>The methodology developed in this study can be used to </a:t>
            </a:r>
            <a:r>
              <a:rPr lang="en-US" b="1" dirty="0" smtClean="0"/>
              <a:t>predict mangrove biophysical parameters</a:t>
            </a:r>
            <a:r>
              <a:rPr lang="en-US" dirty="0" smtClean="0"/>
              <a:t>.</a:t>
            </a:r>
          </a:p>
          <a:p>
            <a:pPr>
              <a:spcBef>
                <a:spcPts val="200"/>
              </a:spcBef>
              <a:buClr>
                <a:srgbClr val="218754"/>
              </a:buClr>
            </a:pPr>
            <a:endParaRPr lang="en-US" dirty="0"/>
          </a:p>
          <a:p>
            <a:pPr marL="342900" indent="-342900">
              <a:spcBef>
                <a:spcPts val="200"/>
              </a:spcBef>
              <a:buClr>
                <a:srgbClr val="218754"/>
              </a:buClr>
              <a:buFont typeface="Webdings" panose="05030102010509060703" pitchFamily="18" charset="2"/>
              <a:buChar char="4"/>
            </a:pPr>
            <a:r>
              <a:rPr lang="en-US" dirty="0"/>
              <a:t>All biophysical parameters followed </a:t>
            </a:r>
            <a:r>
              <a:rPr lang="en-US" b="1" dirty="0"/>
              <a:t>a similar seasonal </a:t>
            </a:r>
            <a:r>
              <a:rPr lang="en-US" b="1" dirty="0" smtClean="0"/>
              <a:t>pattern</a:t>
            </a:r>
            <a:r>
              <a:rPr lang="en-US" dirty="0" smtClean="0"/>
              <a:t>.</a:t>
            </a:r>
          </a:p>
          <a:p>
            <a:pPr>
              <a:spcBef>
                <a:spcPts val="200"/>
              </a:spcBef>
              <a:buClr>
                <a:srgbClr val="218754"/>
              </a:buClr>
            </a:pPr>
            <a:endParaRPr lang="en-US" dirty="0"/>
          </a:p>
          <a:p>
            <a:pPr marL="342900" indent="-342900">
              <a:spcBef>
                <a:spcPts val="200"/>
              </a:spcBef>
              <a:buClr>
                <a:srgbClr val="218754"/>
              </a:buClr>
              <a:buFont typeface="Webdings" panose="05030102010509060703" pitchFamily="18" charset="2"/>
              <a:buChar char="4"/>
            </a:pPr>
            <a:r>
              <a:rPr lang="en-US" b="1" dirty="0"/>
              <a:t>Cross-calibration</a:t>
            </a:r>
            <a:r>
              <a:rPr lang="en-US" dirty="0"/>
              <a:t> </a:t>
            </a:r>
            <a:r>
              <a:rPr lang="en-US" dirty="0" smtClean="0"/>
              <a:t>was </a:t>
            </a:r>
            <a:r>
              <a:rPr lang="en-US" dirty="0"/>
              <a:t>required for Top of Atmosphere (TOA) </a:t>
            </a:r>
            <a:r>
              <a:rPr lang="en-US" dirty="0" smtClean="0"/>
              <a:t>Products because </a:t>
            </a:r>
            <a:r>
              <a:rPr lang="en-US" dirty="0"/>
              <a:t>they differ in </a:t>
            </a:r>
            <a:r>
              <a:rPr lang="en-US" b="1" dirty="0"/>
              <a:t>atmospheric correction</a:t>
            </a:r>
            <a:r>
              <a:rPr lang="en-US" dirty="0"/>
              <a:t> </a:t>
            </a:r>
            <a:r>
              <a:rPr lang="en-US" b="1" dirty="0"/>
              <a:t>technique</a:t>
            </a:r>
            <a:r>
              <a:rPr lang="en-US" dirty="0" smtClean="0"/>
              <a:t>.</a:t>
            </a:r>
          </a:p>
          <a:p>
            <a:pPr>
              <a:spcBef>
                <a:spcPts val="200"/>
              </a:spcBef>
              <a:buClr>
                <a:srgbClr val="218754"/>
              </a:buClr>
            </a:pPr>
            <a:endParaRPr lang="en-US" dirty="0"/>
          </a:p>
          <a:p>
            <a:pPr marL="342900" indent="-342900">
              <a:spcBef>
                <a:spcPts val="200"/>
              </a:spcBef>
              <a:buClr>
                <a:srgbClr val="218754"/>
              </a:buClr>
              <a:buFont typeface="Webdings" panose="05030102010509060703" pitchFamily="18" charset="2"/>
              <a:buChar char="4"/>
            </a:pPr>
            <a:r>
              <a:rPr lang="en-US" dirty="0"/>
              <a:t>The </a:t>
            </a:r>
            <a:r>
              <a:rPr lang="en-US" b="1" dirty="0"/>
              <a:t>accuracy</a:t>
            </a:r>
            <a:r>
              <a:rPr lang="en-US" dirty="0"/>
              <a:t> of biophysical models can be further improved  by incorporating </a:t>
            </a:r>
            <a:r>
              <a:rPr lang="en-US" b="1" dirty="0"/>
              <a:t>field </a:t>
            </a:r>
            <a:r>
              <a:rPr lang="en-US" b="1" dirty="0" smtClean="0"/>
              <a:t>data</a:t>
            </a:r>
            <a:r>
              <a:rPr lang="en-US" dirty="0" smtClean="0"/>
              <a:t>.</a:t>
            </a:r>
            <a:endParaRPr lang="en-US" dirty="0"/>
          </a:p>
          <a:p>
            <a:pPr>
              <a:spcBef>
                <a:spcPts val="200"/>
              </a:spcBef>
              <a:buClr>
                <a:srgbClr val="218754"/>
              </a:buClr>
            </a:pPr>
            <a:endParaRPr lang="en-US" dirty="0" smtClean="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889" r="7005"/>
          <a:stretch/>
        </p:blipFill>
        <p:spPr>
          <a:xfrm>
            <a:off x="7160821" y="1213521"/>
            <a:ext cx="5026019" cy="5539764"/>
          </a:xfrm>
          <a:prstGeom prst="rect">
            <a:avLst/>
          </a:prstGeom>
        </p:spPr>
      </p:pic>
      <p:sp>
        <p:nvSpPr>
          <p:cNvPr id="2" name="Text Placeholder 1"/>
          <p:cNvSpPr>
            <a:spLocks noGrp="1"/>
          </p:cNvSpPr>
          <p:nvPr>
            <p:ph type="body" sz="quarter" idx="13"/>
          </p:nvPr>
        </p:nvSpPr>
        <p:spPr>
          <a:xfrm>
            <a:off x="9528984" y="6419753"/>
            <a:ext cx="2657856" cy="274320"/>
          </a:xfrm>
        </p:spPr>
        <p:txBody>
          <a:bodyPr>
            <a:normAutofit/>
          </a:bodyPr>
          <a:lstStyle/>
          <a:p>
            <a:r>
              <a:rPr lang="en-US" sz="1000" b="1" dirty="0" smtClean="0">
                <a:solidFill>
                  <a:schemeClr val="bg1"/>
                </a:solidFill>
              </a:rPr>
              <a:t>Source: </a:t>
            </a:r>
            <a:r>
              <a:rPr lang="en-US" sz="1000" b="1" dirty="0" err="1" smtClean="0">
                <a:solidFill>
                  <a:schemeClr val="bg1"/>
                </a:solidFill>
              </a:rPr>
              <a:t>cesar.castro.g</a:t>
            </a:r>
            <a:endParaRPr lang="en-US" sz="1000" b="1" dirty="0">
              <a:solidFill>
                <a:schemeClr val="bg1"/>
              </a:solidFill>
            </a:endParaRPr>
          </a:p>
        </p:txBody>
      </p:sp>
    </p:spTree>
    <p:extLst>
      <p:ext uri="{BB962C8B-B14F-4D97-AF65-F5344CB8AC3E}">
        <p14:creationId xmlns:p14="http://schemas.microsoft.com/office/powerpoint/2010/main" val="1373435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821" y="1665901"/>
            <a:ext cx="5347040" cy="4010280"/>
          </a:xfrm>
          <a:prstGeom prst="rect">
            <a:avLst/>
          </a:prstGeom>
        </p:spPr>
      </p:pic>
      <p:sp>
        <p:nvSpPr>
          <p:cNvPr id="3" name="Text Placeholder 2"/>
          <p:cNvSpPr>
            <a:spLocks noGrp="1"/>
          </p:cNvSpPr>
          <p:nvPr>
            <p:ph type="body" sz="quarter" idx="13"/>
          </p:nvPr>
        </p:nvSpPr>
        <p:spPr>
          <a:xfrm>
            <a:off x="9435091" y="5421510"/>
            <a:ext cx="2657856" cy="254671"/>
          </a:xfrm>
        </p:spPr>
        <p:txBody>
          <a:bodyPr>
            <a:normAutofit/>
          </a:bodyPr>
          <a:lstStyle/>
          <a:p>
            <a:r>
              <a:rPr lang="en-US" sz="1050" dirty="0" smtClean="0">
                <a:solidFill>
                  <a:schemeClr val="bg1"/>
                </a:solidFill>
              </a:rPr>
              <a:t>Source: NASA</a:t>
            </a:r>
          </a:p>
          <a:p>
            <a:endParaRPr lang="en-US" sz="1050" dirty="0">
              <a:solidFill>
                <a:schemeClr val="bg1"/>
              </a:solidFill>
            </a:endParaRPr>
          </a:p>
        </p:txBody>
      </p:sp>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Future Work</a:t>
            </a:r>
            <a:endParaRPr lang="en-US" sz="4000" dirty="0">
              <a:solidFill>
                <a:schemeClr val="bg1"/>
              </a:solidFill>
              <a:latin typeface="Century Gothic" panose="020B0502020202020204" pitchFamily="34" charset="0"/>
            </a:endParaRPr>
          </a:p>
        </p:txBody>
      </p:sp>
      <p:sp>
        <p:nvSpPr>
          <p:cNvPr id="6" name="Text Placeholder 1"/>
          <p:cNvSpPr>
            <a:spLocks noGrp="1"/>
          </p:cNvSpPr>
          <p:nvPr>
            <p:ph type="body" sz="quarter" idx="11"/>
          </p:nvPr>
        </p:nvSpPr>
        <p:spPr>
          <a:xfrm>
            <a:off x="261400" y="1558221"/>
            <a:ext cx="6700118" cy="4799438"/>
          </a:xfrm>
        </p:spPr>
        <p:txBody>
          <a:bodyPr>
            <a:noAutofit/>
          </a:bodyPr>
          <a:lstStyle/>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dirty="0" smtClean="0"/>
              <a:t>Incorporate </a:t>
            </a:r>
            <a:r>
              <a:rPr lang="en-US" b="1" dirty="0" smtClean="0"/>
              <a:t>field data</a:t>
            </a:r>
            <a:r>
              <a:rPr lang="en-US" dirty="0" smtClean="0"/>
              <a:t>.</a:t>
            </a:r>
          </a:p>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dirty="0" smtClean="0"/>
              <a:t>Improve the </a:t>
            </a:r>
            <a:r>
              <a:rPr lang="en-US" b="1" dirty="0" smtClean="0"/>
              <a:t>cross-calibration</a:t>
            </a:r>
            <a:r>
              <a:rPr lang="en-US" dirty="0" smtClean="0"/>
              <a:t> of  satellite sensors.</a:t>
            </a:r>
          </a:p>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dirty="0" smtClean="0"/>
              <a:t>Utilize </a:t>
            </a:r>
            <a:r>
              <a:rPr lang="en-US" b="1" dirty="0" smtClean="0"/>
              <a:t>radar data </a:t>
            </a:r>
            <a:r>
              <a:rPr lang="en-US" dirty="0" smtClean="0"/>
              <a:t>to overcome cloudy satellite images.</a:t>
            </a:r>
          </a:p>
          <a:p>
            <a:pPr marL="342900" indent="-342900">
              <a:spcBef>
                <a:spcPts val="200"/>
              </a:spcBef>
              <a:buClr>
                <a:srgbClr val="218754"/>
              </a:buClr>
              <a:buFont typeface="Webdings" panose="05030102010509060703" pitchFamily="18" charset="2"/>
              <a:buChar char="4"/>
            </a:pPr>
            <a:endParaRPr lang="en-US" dirty="0" smtClean="0"/>
          </a:p>
          <a:p>
            <a:pPr marL="342900" indent="-342900">
              <a:spcBef>
                <a:spcPts val="200"/>
              </a:spcBef>
              <a:buClr>
                <a:srgbClr val="218754"/>
              </a:buClr>
              <a:buFont typeface="Webdings" panose="05030102010509060703" pitchFamily="18" charset="2"/>
              <a:buChar char="4"/>
            </a:pPr>
            <a:r>
              <a:rPr lang="en-US" dirty="0"/>
              <a:t>Analyze the </a:t>
            </a:r>
            <a:r>
              <a:rPr lang="en-US" b="1" dirty="0"/>
              <a:t>factors</a:t>
            </a:r>
            <a:r>
              <a:rPr lang="en-US" dirty="0"/>
              <a:t> affecting mangrove health and seasonality</a:t>
            </a:r>
            <a:r>
              <a:rPr lang="en-US" dirty="0" smtClean="0"/>
              <a:t>.</a:t>
            </a:r>
          </a:p>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b="1" dirty="0" smtClean="0"/>
              <a:t>Classify</a:t>
            </a:r>
            <a:r>
              <a:rPr lang="en-US" dirty="0" smtClean="0"/>
              <a:t> different types of mangrove in the study area using </a:t>
            </a:r>
            <a:r>
              <a:rPr lang="en-US" b="1" dirty="0" smtClean="0"/>
              <a:t>hyperspectral data</a:t>
            </a:r>
            <a:r>
              <a:rPr lang="en-US" dirty="0" smtClean="0"/>
              <a:t>.</a:t>
            </a:r>
          </a:p>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dirty="0" smtClean="0"/>
              <a:t>Estimate </a:t>
            </a:r>
            <a:r>
              <a:rPr lang="en-US" b="1" dirty="0" smtClean="0"/>
              <a:t>long-term change </a:t>
            </a:r>
            <a:r>
              <a:rPr lang="en-US" dirty="0" smtClean="0"/>
              <a:t>in mangrove </a:t>
            </a:r>
            <a:r>
              <a:rPr lang="en-US" b="1" dirty="0" smtClean="0"/>
              <a:t>land area coverage</a:t>
            </a:r>
            <a:r>
              <a:rPr lang="en-US" dirty="0" smtClean="0"/>
              <a:t>.</a:t>
            </a:r>
            <a:endParaRPr lang="en-US" dirty="0"/>
          </a:p>
          <a:p>
            <a:pPr>
              <a:spcBef>
                <a:spcPts val="200"/>
              </a:spcBef>
              <a:buClr>
                <a:srgbClr val="218754"/>
              </a:buClr>
            </a:pPr>
            <a:endParaRPr lang="en-US" dirty="0" smtClean="0"/>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rot="20075742">
            <a:off x="6732558" y="2243870"/>
            <a:ext cx="2977961" cy="2440273"/>
          </a:xfrm>
          <a:prstGeom prst="rect">
            <a:avLst/>
          </a:prstGeom>
        </p:spPr>
      </p:pic>
    </p:spTree>
    <p:extLst>
      <p:ext uri="{BB962C8B-B14F-4D97-AF65-F5344CB8AC3E}">
        <p14:creationId xmlns:p14="http://schemas.microsoft.com/office/powerpoint/2010/main" val="943483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594360" y="1536314"/>
            <a:ext cx="10972800" cy="4504268"/>
          </a:xfrm>
        </p:spPr>
        <p:txBody>
          <a:bodyPr>
            <a:normAutofit/>
          </a:bodyPr>
          <a:lstStyle/>
          <a:p>
            <a:pPr marL="342900" lvl="0" indent="-342900" algn="ctr">
              <a:spcBef>
                <a:spcPts val="200"/>
              </a:spcBef>
              <a:buClr>
                <a:srgbClr val="218754"/>
              </a:buClr>
              <a:buFont typeface="Webdings" panose="05030102010509060703" pitchFamily="18" charset="2"/>
              <a:buChar char="4"/>
            </a:pPr>
            <a:endParaRPr lang="en-US" dirty="0">
              <a:solidFill>
                <a:srgbClr val="E7E6E6">
                  <a:lumMod val="50000"/>
                </a:srgbClr>
              </a:solidFill>
            </a:endParaRPr>
          </a:p>
          <a:p>
            <a:pPr lvl="0" algn="ctr">
              <a:spcBef>
                <a:spcPts val="200"/>
              </a:spcBef>
              <a:buClr>
                <a:srgbClr val="218754"/>
              </a:buClr>
            </a:pPr>
            <a:r>
              <a:rPr lang="en-US" sz="2800" b="1" dirty="0" smtClean="0">
                <a:solidFill>
                  <a:srgbClr val="218754"/>
                </a:solidFill>
              </a:rPr>
              <a:t>Science Advisor</a:t>
            </a:r>
          </a:p>
          <a:p>
            <a:pPr lvl="0" algn="ctr">
              <a:spcBef>
                <a:spcPts val="200"/>
              </a:spcBef>
              <a:buClr>
                <a:srgbClr val="218754"/>
              </a:buClr>
            </a:pPr>
            <a:endParaRPr lang="en-US" sz="900" b="1" dirty="0">
              <a:solidFill>
                <a:srgbClr val="218754"/>
              </a:solidFill>
            </a:endParaRPr>
          </a:p>
          <a:p>
            <a:pPr marL="457200" lvl="1" indent="0" algn="ctr">
              <a:spcBef>
                <a:spcPts val="200"/>
              </a:spcBef>
              <a:buClr>
                <a:srgbClr val="218754"/>
              </a:buClr>
              <a:buNone/>
            </a:pPr>
            <a:r>
              <a:rPr lang="en-US" sz="2000" b="1" dirty="0">
                <a:solidFill>
                  <a:srgbClr val="E7E6E6">
                    <a:lumMod val="50000"/>
                  </a:srgbClr>
                </a:solidFill>
              </a:rPr>
              <a:t>Dr. Deepak Mishra</a:t>
            </a:r>
            <a:r>
              <a:rPr lang="en-US" sz="2000" dirty="0">
                <a:solidFill>
                  <a:srgbClr val="E7E6E6">
                    <a:lumMod val="50000"/>
                  </a:srgbClr>
                </a:solidFill>
              </a:rPr>
              <a:t>, University of Georgia Department of </a:t>
            </a:r>
            <a:r>
              <a:rPr lang="en-US" sz="2000" dirty="0" smtClean="0">
                <a:solidFill>
                  <a:srgbClr val="E7E6E6">
                    <a:lumMod val="50000"/>
                  </a:srgbClr>
                </a:solidFill>
              </a:rPr>
              <a:t>Geography</a:t>
            </a:r>
          </a:p>
          <a:p>
            <a:pPr marL="800100" lvl="1" indent="-342900" algn="ctr">
              <a:spcBef>
                <a:spcPts val="200"/>
              </a:spcBef>
              <a:buClr>
                <a:srgbClr val="218754"/>
              </a:buClr>
              <a:buFont typeface="Webdings" panose="05030102010509060703" pitchFamily="18" charset="2"/>
              <a:buChar char="4"/>
            </a:pPr>
            <a:endParaRPr lang="en-US" dirty="0">
              <a:solidFill>
                <a:srgbClr val="E7E6E6">
                  <a:lumMod val="50000"/>
                </a:srgbClr>
              </a:solidFill>
            </a:endParaRPr>
          </a:p>
          <a:p>
            <a:pPr lvl="0" algn="ctr">
              <a:spcBef>
                <a:spcPts val="200"/>
              </a:spcBef>
              <a:buClr>
                <a:srgbClr val="218754"/>
              </a:buClr>
            </a:pPr>
            <a:r>
              <a:rPr lang="en-US" sz="2800" b="1" dirty="0" smtClean="0">
                <a:solidFill>
                  <a:srgbClr val="218754"/>
                </a:solidFill>
              </a:rPr>
              <a:t>Project Partner</a:t>
            </a:r>
          </a:p>
          <a:p>
            <a:pPr lvl="0" algn="ctr">
              <a:spcBef>
                <a:spcPts val="200"/>
              </a:spcBef>
              <a:buClr>
                <a:srgbClr val="218754"/>
              </a:buClr>
            </a:pPr>
            <a:endParaRPr lang="en-US" sz="900" b="1" dirty="0">
              <a:solidFill>
                <a:srgbClr val="218754"/>
              </a:solidFill>
            </a:endParaRPr>
          </a:p>
          <a:p>
            <a:pPr marL="457200" lvl="1" indent="0" algn="ctr">
              <a:spcBef>
                <a:spcPts val="200"/>
              </a:spcBef>
              <a:buClr>
                <a:srgbClr val="218754"/>
              </a:buClr>
              <a:buNone/>
            </a:pPr>
            <a:r>
              <a:rPr lang="en-US" sz="2000" b="1" dirty="0">
                <a:solidFill>
                  <a:srgbClr val="E7E6E6">
                    <a:lumMod val="50000"/>
                  </a:srgbClr>
                </a:solidFill>
              </a:rPr>
              <a:t>Dr. </a:t>
            </a:r>
            <a:r>
              <a:rPr lang="en-US" sz="2000" b="1" dirty="0" err="1">
                <a:solidFill>
                  <a:srgbClr val="E7E6E6">
                    <a:lumMod val="50000"/>
                  </a:srgbClr>
                </a:solidFill>
              </a:rPr>
              <a:t>Gurdeep</a:t>
            </a:r>
            <a:r>
              <a:rPr lang="en-US" sz="2000" b="1" dirty="0">
                <a:solidFill>
                  <a:srgbClr val="E7E6E6">
                    <a:lumMod val="50000"/>
                  </a:srgbClr>
                </a:solidFill>
              </a:rPr>
              <a:t> </a:t>
            </a:r>
            <a:r>
              <a:rPr lang="en-US" sz="2000" b="1" dirty="0" err="1">
                <a:solidFill>
                  <a:srgbClr val="E7E6E6">
                    <a:lumMod val="50000"/>
                  </a:srgbClr>
                </a:solidFill>
              </a:rPr>
              <a:t>Rastogi</a:t>
            </a:r>
            <a:r>
              <a:rPr lang="en-US" sz="2000" dirty="0">
                <a:solidFill>
                  <a:srgbClr val="E7E6E6">
                    <a:lumMod val="50000"/>
                  </a:srgbClr>
                </a:solidFill>
              </a:rPr>
              <a:t>, Senior Scientist, Wetland Research and Training </a:t>
            </a:r>
            <a:r>
              <a:rPr lang="en-US" sz="2000" dirty="0" smtClean="0">
                <a:solidFill>
                  <a:srgbClr val="E7E6E6">
                    <a:lumMod val="50000"/>
                  </a:srgbClr>
                </a:solidFill>
              </a:rPr>
              <a:t>Center</a:t>
            </a:r>
          </a:p>
          <a:p>
            <a:pPr marL="800100" lvl="1" indent="-342900" algn="ctr">
              <a:spcBef>
                <a:spcPts val="200"/>
              </a:spcBef>
              <a:buClr>
                <a:srgbClr val="218754"/>
              </a:buClr>
              <a:buFont typeface="Webdings" panose="05030102010509060703" pitchFamily="18" charset="2"/>
              <a:buChar char="4"/>
            </a:pPr>
            <a:endParaRPr lang="en-US" dirty="0" smtClean="0">
              <a:solidFill>
                <a:srgbClr val="E7E6E6">
                  <a:lumMod val="50000"/>
                </a:srgbClr>
              </a:solidFill>
            </a:endParaRPr>
          </a:p>
          <a:p>
            <a:pPr lvl="0" algn="ctr">
              <a:spcBef>
                <a:spcPts val="200"/>
              </a:spcBef>
              <a:buClr>
                <a:srgbClr val="218754"/>
              </a:buClr>
            </a:pPr>
            <a:r>
              <a:rPr lang="en-US" sz="2800" b="1" dirty="0" smtClean="0">
                <a:solidFill>
                  <a:srgbClr val="218754"/>
                </a:solidFill>
              </a:rPr>
              <a:t>Others</a:t>
            </a:r>
          </a:p>
          <a:p>
            <a:pPr lvl="0" algn="ctr">
              <a:spcBef>
                <a:spcPts val="200"/>
              </a:spcBef>
              <a:buClr>
                <a:srgbClr val="218754"/>
              </a:buClr>
            </a:pPr>
            <a:endParaRPr lang="en-US" sz="900" b="1" dirty="0">
              <a:solidFill>
                <a:srgbClr val="218754"/>
              </a:solidFill>
            </a:endParaRPr>
          </a:p>
          <a:p>
            <a:pPr marL="457200" lvl="1" indent="0" algn="ctr">
              <a:spcBef>
                <a:spcPts val="200"/>
              </a:spcBef>
              <a:buClr>
                <a:srgbClr val="218754"/>
              </a:buClr>
              <a:buNone/>
            </a:pPr>
            <a:r>
              <a:rPr lang="en-US" sz="2000" b="1" dirty="0" smtClean="0">
                <a:solidFill>
                  <a:srgbClr val="E7E6E6">
                    <a:lumMod val="50000"/>
                  </a:srgbClr>
                </a:solidFill>
              </a:rPr>
              <a:t>Sean Cameron</a:t>
            </a:r>
            <a:r>
              <a:rPr lang="en-US" sz="2000" dirty="0" smtClean="0">
                <a:solidFill>
                  <a:srgbClr val="E7E6E6">
                    <a:lumMod val="50000"/>
                  </a:srgbClr>
                </a:solidFill>
              </a:rPr>
              <a:t>, </a:t>
            </a:r>
            <a:r>
              <a:rPr lang="en-US" sz="2000" dirty="0">
                <a:solidFill>
                  <a:srgbClr val="E7E6E6">
                    <a:lumMod val="50000"/>
                  </a:srgbClr>
                </a:solidFill>
              </a:rPr>
              <a:t>Assistant Center Lead and Project Coordination </a:t>
            </a:r>
            <a:r>
              <a:rPr lang="en-US" sz="2000" dirty="0" smtClean="0">
                <a:solidFill>
                  <a:srgbClr val="E7E6E6">
                    <a:lumMod val="50000"/>
                  </a:srgbClr>
                </a:solidFill>
              </a:rPr>
              <a:t>Fellow</a:t>
            </a:r>
          </a:p>
          <a:p>
            <a:pPr marL="457200" lvl="1" indent="0" algn="ctr">
              <a:spcBef>
                <a:spcPts val="200"/>
              </a:spcBef>
              <a:buClr>
                <a:srgbClr val="218754"/>
              </a:buClr>
              <a:buNone/>
            </a:pPr>
            <a:r>
              <a:rPr lang="en-US" sz="2000" b="1" dirty="0" smtClean="0">
                <a:solidFill>
                  <a:srgbClr val="E7E6E6">
                    <a:lumMod val="50000"/>
                  </a:srgbClr>
                </a:solidFill>
              </a:rPr>
              <a:t>Dr. Marguerite Madden</a:t>
            </a:r>
            <a:r>
              <a:rPr lang="en-US" sz="2000" dirty="0" smtClean="0">
                <a:solidFill>
                  <a:srgbClr val="E7E6E6">
                    <a:lumMod val="50000"/>
                  </a:srgbClr>
                </a:solidFill>
              </a:rPr>
              <a:t>, UGA Lead Science Advisor</a:t>
            </a:r>
            <a:endParaRPr lang="en-US" sz="2000" b="1" dirty="0">
              <a:solidFill>
                <a:srgbClr val="E7E6E6">
                  <a:lumMod val="50000"/>
                </a:srgb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6396" y="1670347"/>
            <a:ext cx="3706917" cy="4917827"/>
          </a:xfrm>
        </p:spPr>
        <p:txBody>
          <a:bodyPr>
            <a:normAutofit lnSpcReduction="10000"/>
          </a:bodyPr>
          <a:lstStyle/>
          <a:p>
            <a:r>
              <a:rPr lang="en-US" sz="2400" b="1" u="sng" dirty="0" err="1" smtClean="0">
                <a:solidFill>
                  <a:srgbClr val="218754"/>
                </a:solidFill>
              </a:rPr>
              <a:t>Bhitarkanika</a:t>
            </a:r>
            <a:endParaRPr lang="en-US" sz="2400" b="1" u="sng" dirty="0" smtClean="0">
              <a:solidFill>
                <a:srgbClr val="218754"/>
              </a:solidFill>
            </a:endParaRPr>
          </a:p>
          <a:p>
            <a:r>
              <a:rPr lang="en-US" dirty="0" smtClean="0"/>
              <a:t>Latitude: 20.71ºN</a:t>
            </a:r>
          </a:p>
          <a:p>
            <a:r>
              <a:rPr lang="en-US" dirty="0" smtClean="0"/>
              <a:t>Longitude: 86.86ºE</a:t>
            </a:r>
          </a:p>
          <a:p>
            <a:r>
              <a:rPr lang="en-US" dirty="0" smtClean="0"/>
              <a:t>Mangrove Types: Dense, Closed &amp; Open</a:t>
            </a:r>
          </a:p>
          <a:p>
            <a:r>
              <a:rPr lang="en-US" dirty="0" smtClean="0"/>
              <a:t>Total Mangrove Species: 55</a:t>
            </a:r>
          </a:p>
          <a:p>
            <a:r>
              <a:rPr lang="en-US" dirty="0" smtClean="0"/>
              <a:t>Mangrove Area: 145 km</a:t>
            </a:r>
            <a:r>
              <a:rPr lang="en-US" baseline="30000" dirty="0" smtClean="0"/>
              <a:t>2</a:t>
            </a:r>
            <a:endParaRPr lang="en-US" dirty="0" smtClean="0"/>
          </a:p>
          <a:p>
            <a:endParaRPr lang="en-US" sz="2200" u="sng" dirty="0" smtClean="0"/>
          </a:p>
          <a:p>
            <a:r>
              <a:rPr lang="en-US" sz="2400" b="1" u="sng" dirty="0" err="1" smtClean="0">
                <a:solidFill>
                  <a:srgbClr val="218754"/>
                </a:solidFill>
              </a:rPr>
              <a:t>Chilika</a:t>
            </a:r>
            <a:endParaRPr lang="en-US" sz="2400" b="1" u="sng" dirty="0" smtClean="0">
              <a:solidFill>
                <a:srgbClr val="218754"/>
              </a:solidFill>
            </a:endParaRPr>
          </a:p>
          <a:p>
            <a:r>
              <a:rPr lang="en-US" dirty="0" smtClean="0"/>
              <a:t>Latitude: 19.84º </a:t>
            </a:r>
            <a:r>
              <a:rPr lang="en-US" dirty="0"/>
              <a:t>N</a:t>
            </a:r>
            <a:endParaRPr lang="en-US" dirty="0" smtClean="0"/>
          </a:p>
          <a:p>
            <a:r>
              <a:rPr lang="en-US" dirty="0" smtClean="0"/>
              <a:t>Longitude: 85.47º E</a:t>
            </a:r>
          </a:p>
          <a:p>
            <a:r>
              <a:rPr lang="en-US" dirty="0" smtClean="0"/>
              <a:t>Mangrove Types: Open, Small patches</a:t>
            </a:r>
          </a:p>
          <a:p>
            <a:endParaRPr lang="en-US" sz="2600" dirty="0"/>
          </a:p>
          <a:p>
            <a:endParaRPr lang="en-US" dirty="0" smtClean="0"/>
          </a:p>
          <a:p>
            <a:endParaRPr lang="en-US" dirty="0"/>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Study Area </a:t>
            </a:r>
            <a:endParaRPr lang="en-US" sz="40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5" y="1234440"/>
            <a:ext cx="8239125" cy="5517160"/>
          </a:xfrm>
          <a:prstGeom prst="rect">
            <a:avLst/>
          </a:prstGeom>
          <a:solidFill>
            <a:srgbClr val="000099"/>
          </a:solidFill>
        </p:spPr>
      </p:pic>
      <p:sp>
        <p:nvSpPr>
          <p:cNvPr id="6" name="Text Placeholder 3"/>
          <p:cNvSpPr txBox="1">
            <a:spLocks/>
          </p:cNvSpPr>
          <p:nvPr/>
        </p:nvSpPr>
        <p:spPr>
          <a:xfrm>
            <a:off x="8405188" y="6530569"/>
            <a:ext cx="3834580" cy="300701"/>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smtClean="0">
                <a:solidFill>
                  <a:schemeClr val="tx1">
                    <a:lumMod val="50000"/>
                    <a:lumOff val="50000"/>
                  </a:schemeClr>
                </a:solidFill>
              </a:rPr>
              <a:t>Source: Eastern India Ecological Forecasting </a:t>
            </a:r>
            <a:endParaRPr lang="en-US" sz="1000" dirty="0">
              <a:solidFill>
                <a:schemeClr val="tx1">
                  <a:lumMod val="50000"/>
                  <a:lumOff val="50000"/>
                </a:schemeClr>
              </a:solidFill>
            </a:endParaRPr>
          </a:p>
        </p:txBody>
      </p:sp>
      <p:sp>
        <p:nvSpPr>
          <p:cNvPr id="7" name="Text Placeholder 3"/>
          <p:cNvSpPr txBox="1">
            <a:spLocks/>
          </p:cNvSpPr>
          <p:nvPr/>
        </p:nvSpPr>
        <p:spPr>
          <a:xfrm>
            <a:off x="9272163" y="4352485"/>
            <a:ext cx="2919867" cy="300701"/>
          </a:xfrm>
          <a:prstGeom prst="rect">
            <a:avLst/>
          </a:prstGeom>
          <a:solidFill>
            <a:srgbClr val="000099"/>
          </a:solidFill>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smtClean="0">
                <a:solidFill>
                  <a:schemeClr val="bg1"/>
                </a:solidFill>
              </a:rPr>
              <a:t>Bhitarkanika</a:t>
            </a:r>
            <a:r>
              <a:rPr lang="en-US" sz="1400" dirty="0" smtClean="0">
                <a:solidFill>
                  <a:schemeClr val="bg1"/>
                </a:solidFill>
              </a:rPr>
              <a:t> Wild Life Sanctuary</a:t>
            </a:r>
            <a:endParaRPr lang="en-US" sz="1400" dirty="0">
              <a:solidFill>
                <a:schemeClr val="bg1"/>
              </a:solidFill>
            </a:endParaRPr>
          </a:p>
        </p:txBody>
      </p:sp>
      <p:sp>
        <p:nvSpPr>
          <p:cNvPr id="9" name="Text Placeholder 3"/>
          <p:cNvSpPr txBox="1">
            <a:spLocks/>
          </p:cNvSpPr>
          <p:nvPr/>
        </p:nvSpPr>
        <p:spPr>
          <a:xfrm>
            <a:off x="5290945" y="6475738"/>
            <a:ext cx="1840063" cy="276629"/>
          </a:xfrm>
          <a:prstGeom prst="rect">
            <a:avLst/>
          </a:prstGeom>
          <a:solidFill>
            <a:srgbClr val="000099"/>
          </a:solidFill>
        </p:spPr>
        <p:txBody>
          <a:bodyP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smtClean="0">
                <a:solidFill>
                  <a:schemeClr val="bg1"/>
                </a:solidFill>
              </a:rPr>
              <a:t>Chilika</a:t>
            </a:r>
            <a:r>
              <a:rPr lang="en-US" sz="1400" dirty="0" smtClean="0">
                <a:solidFill>
                  <a:schemeClr val="bg1"/>
                </a:solidFill>
              </a:rPr>
              <a:t> Mangroves</a:t>
            </a:r>
            <a:endParaRPr lang="en-US" dirty="0">
              <a:solidFill>
                <a:schemeClr val="bg1"/>
              </a:solidFill>
            </a:endParaRPr>
          </a:p>
        </p:txBody>
      </p:sp>
      <p:sp>
        <p:nvSpPr>
          <p:cNvPr id="12" name="Text Placeholder 3"/>
          <p:cNvSpPr txBox="1">
            <a:spLocks/>
          </p:cNvSpPr>
          <p:nvPr/>
        </p:nvSpPr>
        <p:spPr>
          <a:xfrm>
            <a:off x="4137226" y="2011177"/>
            <a:ext cx="931788" cy="306336"/>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smtClean="0"/>
              <a:t>India</a:t>
            </a:r>
            <a:endParaRPr lang="en-US" sz="1400" dirty="0"/>
          </a:p>
        </p:txBody>
      </p:sp>
      <p:sp>
        <p:nvSpPr>
          <p:cNvPr id="13" name="Text Placeholder 3"/>
          <p:cNvSpPr txBox="1">
            <a:spLocks/>
          </p:cNvSpPr>
          <p:nvPr/>
        </p:nvSpPr>
        <p:spPr>
          <a:xfrm>
            <a:off x="5290945" y="2893372"/>
            <a:ext cx="931788" cy="30633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smtClean="0"/>
              <a:t>Odisha</a:t>
            </a:r>
            <a:endParaRPr lang="en-US" sz="1400" dirty="0"/>
          </a:p>
        </p:txBody>
      </p:sp>
      <p:grpSp>
        <p:nvGrpSpPr>
          <p:cNvPr id="3" name="Group 2"/>
          <p:cNvGrpSpPr/>
          <p:nvPr/>
        </p:nvGrpSpPr>
        <p:grpSpPr>
          <a:xfrm>
            <a:off x="8579296" y="4873523"/>
            <a:ext cx="2316444" cy="588459"/>
            <a:chOff x="8579296" y="4873523"/>
            <a:chExt cx="2316444" cy="588459"/>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5046" r="446" b="43961"/>
            <a:stretch/>
          </p:blipFill>
          <p:spPr>
            <a:xfrm>
              <a:off x="8707285" y="4873523"/>
              <a:ext cx="2166429" cy="370651"/>
            </a:xfrm>
            <a:prstGeom prst="rect">
              <a:avLst/>
            </a:prstGeom>
          </p:spPr>
        </p:pic>
        <p:sp>
          <p:nvSpPr>
            <p:cNvPr id="14" name="TextBox 13"/>
            <p:cNvSpPr txBox="1"/>
            <p:nvPr/>
          </p:nvSpPr>
          <p:spPr>
            <a:xfrm>
              <a:off x="8579296" y="5184983"/>
              <a:ext cx="269626" cy="276999"/>
            </a:xfrm>
            <a:prstGeom prst="rect">
              <a:avLst/>
            </a:prstGeom>
            <a:noFill/>
          </p:spPr>
          <p:txBody>
            <a:bodyPr wrap="none" rtlCol="0">
              <a:spAutoFit/>
            </a:bodyPr>
            <a:lstStyle/>
            <a:p>
              <a:r>
                <a:rPr lang="en-US" sz="1200" dirty="0">
                  <a:solidFill>
                    <a:srgbClr val="000000"/>
                  </a:solidFill>
                </a:rPr>
                <a:t>0</a:t>
              </a:r>
            </a:p>
          </p:txBody>
        </p:sp>
        <p:sp>
          <p:nvSpPr>
            <p:cNvPr id="15" name="TextBox 14"/>
            <p:cNvSpPr txBox="1"/>
            <p:nvPr/>
          </p:nvSpPr>
          <p:spPr>
            <a:xfrm>
              <a:off x="10541156" y="5183613"/>
              <a:ext cx="354584" cy="276999"/>
            </a:xfrm>
            <a:prstGeom prst="rect">
              <a:avLst/>
            </a:prstGeom>
            <a:noFill/>
          </p:spPr>
          <p:txBody>
            <a:bodyPr wrap="none" rtlCol="0">
              <a:spAutoFit/>
            </a:bodyPr>
            <a:lstStyle/>
            <a:p>
              <a:r>
                <a:rPr lang="en-US" sz="1200" dirty="0" smtClean="0">
                  <a:solidFill>
                    <a:srgbClr val="000000"/>
                  </a:solidFill>
                </a:rPr>
                <a:t>15</a:t>
              </a:r>
              <a:endParaRPr lang="en-US" sz="1200" dirty="0">
                <a:solidFill>
                  <a:srgbClr val="000000"/>
                </a:solidFill>
              </a:endParaRPr>
            </a:p>
          </p:txBody>
        </p:sp>
        <p:sp>
          <p:nvSpPr>
            <p:cNvPr id="16" name="TextBox 15"/>
            <p:cNvSpPr txBox="1"/>
            <p:nvPr/>
          </p:nvSpPr>
          <p:spPr>
            <a:xfrm>
              <a:off x="9264862" y="5175934"/>
              <a:ext cx="925253" cy="276999"/>
            </a:xfrm>
            <a:prstGeom prst="rect">
              <a:avLst/>
            </a:prstGeom>
            <a:noFill/>
          </p:spPr>
          <p:txBody>
            <a:bodyPr wrap="none" rtlCol="0">
              <a:spAutoFit/>
            </a:bodyPr>
            <a:lstStyle/>
            <a:p>
              <a:r>
                <a:rPr lang="en-US" sz="1200" dirty="0" smtClean="0">
                  <a:solidFill>
                    <a:srgbClr val="000000"/>
                  </a:solidFill>
                </a:rPr>
                <a:t>kilometers</a:t>
              </a:r>
              <a:endParaRPr lang="en-US" sz="1200" dirty="0">
                <a:solidFill>
                  <a:srgbClr val="000000"/>
                </a:solidFill>
              </a:endParaRPr>
            </a:p>
          </p:txBody>
        </p:sp>
      </p:grpSp>
      <p:grpSp>
        <p:nvGrpSpPr>
          <p:cNvPr id="17" name="Group 16"/>
          <p:cNvGrpSpPr/>
          <p:nvPr/>
        </p:nvGrpSpPr>
        <p:grpSpPr>
          <a:xfrm>
            <a:off x="7344581" y="5776445"/>
            <a:ext cx="4985950" cy="556527"/>
            <a:chOff x="18391437" y="14797360"/>
            <a:chExt cx="4985950" cy="556527"/>
          </a:xfrm>
        </p:grpSpPr>
        <p:sp>
          <p:nvSpPr>
            <p:cNvPr id="18" name="Rectangle 17"/>
            <p:cNvSpPr/>
            <p:nvPr/>
          </p:nvSpPr>
          <p:spPr>
            <a:xfrm>
              <a:off x="18391437" y="14797360"/>
              <a:ext cx="4766280" cy="55652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8859467" y="14876551"/>
              <a:ext cx="4517920" cy="369332"/>
            </a:xfrm>
            <a:prstGeom prst="rect">
              <a:avLst/>
            </a:prstGeom>
            <a:noFill/>
          </p:spPr>
          <p:txBody>
            <a:bodyPr wrap="square" rtlCol="0">
              <a:spAutoFit/>
            </a:bodyPr>
            <a:lstStyle/>
            <a:p>
              <a:r>
                <a:rPr lang="en-US" dirty="0" smtClean="0">
                  <a:solidFill>
                    <a:srgbClr val="000000"/>
                  </a:solidFill>
                </a:rPr>
                <a:t>Red polygon outlines mangrove area</a:t>
              </a:r>
              <a:endParaRPr lang="en-US" dirty="0">
                <a:solidFill>
                  <a:srgbClr val="000000"/>
                </a:solidFill>
              </a:endParaRPr>
            </a:p>
          </p:txBody>
        </p:sp>
        <p:sp>
          <p:nvSpPr>
            <p:cNvPr id="20" name="Regular Pentagon 19"/>
            <p:cNvSpPr/>
            <p:nvPr/>
          </p:nvSpPr>
          <p:spPr>
            <a:xfrm>
              <a:off x="18483675" y="14876551"/>
              <a:ext cx="371125" cy="332006"/>
            </a:xfrm>
            <a:prstGeom prst="pentagon">
              <a:avLst/>
            </a:prstGeom>
            <a:solidFill>
              <a:srgbClr val="66FF3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5352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170706"/>
            <a:ext cx="6076336" cy="4573517"/>
          </a:xfrm>
        </p:spPr>
        <p:txBody>
          <a:bodyPr>
            <a:noAutofit/>
          </a:bodyPr>
          <a:lstStyle/>
          <a:p>
            <a:pPr marL="342900" indent="-342900">
              <a:spcBef>
                <a:spcPts val="200"/>
              </a:spcBef>
              <a:buClr>
                <a:srgbClr val="218754"/>
              </a:buClr>
              <a:buFont typeface="Webdings" panose="05030102010509060703" pitchFamily="18" charset="2"/>
              <a:buChar char="4"/>
            </a:pPr>
            <a:r>
              <a:rPr lang="en-US" dirty="0"/>
              <a:t>Residents from </a:t>
            </a:r>
            <a:r>
              <a:rPr lang="en-US" b="1" dirty="0"/>
              <a:t>36 </a:t>
            </a:r>
            <a:r>
              <a:rPr lang="en-US" b="1" dirty="0" smtClean="0"/>
              <a:t>villages </a:t>
            </a:r>
            <a:r>
              <a:rPr lang="en-US" dirty="0"/>
              <a:t>receive valuable resources and services from the </a:t>
            </a:r>
            <a:r>
              <a:rPr lang="en-US" dirty="0" smtClean="0"/>
              <a:t>mangroves.</a:t>
            </a:r>
          </a:p>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dirty="0"/>
              <a:t>Mangroves have been </a:t>
            </a:r>
            <a:r>
              <a:rPr lang="en-US" b="1" dirty="0"/>
              <a:t>overexploited</a:t>
            </a:r>
            <a:r>
              <a:rPr lang="en-US" dirty="0"/>
              <a:t> or </a:t>
            </a:r>
            <a:r>
              <a:rPr lang="en-US" b="1" dirty="0"/>
              <a:t>converted</a:t>
            </a:r>
            <a:r>
              <a:rPr lang="en-US" dirty="0"/>
              <a:t> to various other forms of land </a:t>
            </a:r>
            <a:r>
              <a:rPr lang="en-US" dirty="0" smtClean="0"/>
              <a:t>use.</a:t>
            </a:r>
          </a:p>
          <a:p>
            <a:pPr>
              <a:spcBef>
                <a:spcPts val="200"/>
              </a:spcBef>
              <a:buClr>
                <a:srgbClr val="218754"/>
              </a:buClr>
            </a:pPr>
            <a:endParaRPr lang="en-US" dirty="0" smtClean="0"/>
          </a:p>
          <a:p>
            <a:pPr marL="342900" indent="-342900">
              <a:spcBef>
                <a:spcPts val="200"/>
              </a:spcBef>
              <a:buClr>
                <a:srgbClr val="218754"/>
              </a:buClr>
              <a:buFont typeface="Webdings" panose="05030102010509060703" pitchFamily="18" charset="2"/>
              <a:buChar char="4"/>
            </a:pPr>
            <a:r>
              <a:rPr lang="en-US" b="1" dirty="0" smtClean="0"/>
              <a:t>Encroachment</a:t>
            </a:r>
            <a:r>
              <a:rPr lang="en-US" dirty="0" smtClean="0"/>
              <a:t> upon </a:t>
            </a:r>
            <a:r>
              <a:rPr lang="en-US" dirty="0"/>
              <a:t>forests, </a:t>
            </a:r>
            <a:r>
              <a:rPr lang="en-US" b="1" dirty="0"/>
              <a:t>unauthorized aquaculture practices</a:t>
            </a:r>
            <a:r>
              <a:rPr lang="en-US" dirty="0"/>
              <a:t>, </a:t>
            </a:r>
            <a:r>
              <a:rPr lang="en-US" dirty="0" smtClean="0"/>
              <a:t>and </a:t>
            </a:r>
            <a:r>
              <a:rPr lang="en-US" b="1" dirty="0"/>
              <a:t>discharge of effluent </a:t>
            </a:r>
            <a:r>
              <a:rPr lang="en-US" dirty="0" smtClean="0"/>
              <a:t>place even more pressure on mangrove forests and biodiversity.</a:t>
            </a:r>
            <a:endParaRPr lang="en-US" dirty="0"/>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Community Concerns</a:t>
            </a:r>
            <a:endParaRPr lang="en-US" sz="4000" dirty="0">
              <a:solidFill>
                <a:schemeClr val="bg1"/>
              </a:solidFill>
              <a:latin typeface="Century Gothic" panose="020B0502020202020204" pitchFamily="34" charset="0"/>
            </a:endParaRPr>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61" r="16961"/>
          <a:stretch>
            <a:fillRect/>
          </a:stretch>
        </p:blipFill>
        <p:spPr>
          <a:xfrm>
            <a:off x="6212793" y="1220892"/>
            <a:ext cx="5979207" cy="5521424"/>
          </a:xfrm>
        </p:spPr>
      </p:pic>
      <p:sp>
        <p:nvSpPr>
          <p:cNvPr id="9" name="Text Placeholder 3"/>
          <p:cNvSpPr>
            <a:spLocks noGrp="1"/>
          </p:cNvSpPr>
          <p:nvPr>
            <p:ph type="body" sz="quarter" idx="13"/>
          </p:nvPr>
        </p:nvSpPr>
        <p:spPr>
          <a:xfrm>
            <a:off x="2804575" y="6441615"/>
            <a:ext cx="3408218" cy="300701"/>
          </a:xfrm>
        </p:spPr>
        <p:txBody>
          <a:bodyPr>
            <a:noAutofit/>
          </a:bodyPr>
          <a:lstStyle/>
          <a:p>
            <a:r>
              <a:rPr lang="en-US" sz="1000" dirty="0" smtClean="0">
                <a:effectLst>
                  <a:outerShdw blurRad="38100" dist="38100" dir="2700000" algn="tl">
                    <a:srgbClr val="000000">
                      <a:alpha val="43137"/>
                    </a:srgbClr>
                  </a:outerShdw>
                </a:effectLst>
              </a:rPr>
              <a:t>Source: Wildlife Institute of India (2003)</a:t>
            </a:r>
            <a:endParaRPr lang="en-US" sz="1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34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96087" y="2129824"/>
            <a:ext cx="5345405" cy="4272580"/>
          </a:xfrm>
        </p:spPr>
        <p:txBody>
          <a:bodyPr>
            <a:noAutofit/>
          </a:bodyPr>
          <a:lstStyle/>
          <a:p>
            <a:pPr marL="342900" indent="-342900">
              <a:spcBef>
                <a:spcPts val="200"/>
              </a:spcBef>
              <a:buClr>
                <a:srgbClr val="218754"/>
              </a:buClr>
              <a:buFont typeface="Webdings" panose="05030102010509060703" pitchFamily="18" charset="2"/>
              <a:buChar char="4"/>
            </a:pPr>
            <a:r>
              <a:rPr lang="en-US" b="1" dirty="0"/>
              <a:t>Develop a multi-sensor mangrove biophysical characteristics prediction tool </a:t>
            </a:r>
            <a:r>
              <a:rPr lang="en-US" dirty="0"/>
              <a:t>for </a:t>
            </a:r>
            <a:r>
              <a:rPr lang="en-US" dirty="0" err="1"/>
              <a:t>Bhitarkanika</a:t>
            </a:r>
            <a:r>
              <a:rPr lang="en-US" dirty="0"/>
              <a:t> Wildlife Sanctuary and </a:t>
            </a:r>
            <a:r>
              <a:rPr lang="en-US" dirty="0" err="1"/>
              <a:t>Chilika</a:t>
            </a:r>
            <a:r>
              <a:rPr lang="en-US" dirty="0"/>
              <a:t> </a:t>
            </a:r>
            <a:r>
              <a:rPr lang="en-US" dirty="0" smtClean="0"/>
              <a:t>Lagoon using </a:t>
            </a:r>
            <a:r>
              <a:rPr lang="en-US" dirty="0"/>
              <a:t>moderate resolution remote sensing reflectance data. </a:t>
            </a:r>
            <a:endParaRPr lang="en-US" dirty="0" smtClean="0"/>
          </a:p>
          <a:p>
            <a:pPr>
              <a:spcBef>
                <a:spcPts val="200"/>
              </a:spcBef>
              <a:buClr>
                <a:srgbClr val="218754"/>
              </a:buClr>
            </a:pPr>
            <a:endParaRPr lang="en-US" dirty="0"/>
          </a:p>
          <a:p>
            <a:pPr marL="342900" indent="-342900">
              <a:spcBef>
                <a:spcPts val="200"/>
              </a:spcBef>
              <a:buClr>
                <a:srgbClr val="218754"/>
              </a:buClr>
              <a:buFont typeface="Webdings" panose="05030102010509060703" pitchFamily="18" charset="2"/>
              <a:buChar char="4"/>
            </a:pPr>
            <a:r>
              <a:rPr lang="en-US" dirty="0"/>
              <a:t>Derive </a:t>
            </a:r>
            <a:r>
              <a:rPr lang="en-US" dirty="0" smtClean="0"/>
              <a:t>a phenology </a:t>
            </a:r>
            <a:r>
              <a:rPr lang="en-US" dirty="0"/>
              <a:t>in order to </a:t>
            </a:r>
            <a:r>
              <a:rPr lang="en-US" b="1" dirty="0"/>
              <a:t>enhance management and restoration efforts</a:t>
            </a:r>
            <a:r>
              <a:rPr lang="en-US" dirty="0"/>
              <a:t> by the Department of Forest and Environment in Odisha, India. </a:t>
            </a:r>
          </a:p>
          <a:p>
            <a:pPr>
              <a:spcBef>
                <a:spcPts val="200"/>
              </a:spcBef>
              <a:buClr>
                <a:srgbClr val="218754"/>
              </a:buClr>
            </a:pPr>
            <a:endParaRPr lang="en-US" sz="1800" dirty="0">
              <a:solidFill>
                <a:schemeClr val="bg2">
                  <a:lumMod val="50000"/>
                </a:schemeClr>
              </a:solidFill>
            </a:endParaRPr>
          </a:p>
        </p:txBody>
      </p:sp>
      <p:sp>
        <p:nvSpPr>
          <p:cNvPr id="4" name="Text Placeholder 3"/>
          <p:cNvSpPr>
            <a:spLocks noGrp="1"/>
          </p:cNvSpPr>
          <p:nvPr>
            <p:ph type="body" sz="quarter" idx="13"/>
          </p:nvPr>
        </p:nvSpPr>
        <p:spPr>
          <a:xfrm>
            <a:off x="119755" y="6441929"/>
            <a:ext cx="2657856" cy="274320"/>
          </a:xfrm>
        </p:spPr>
        <p:txBody>
          <a:bodyPr/>
          <a:lstStyle/>
          <a:p>
            <a:pPr algn="l"/>
            <a:r>
              <a:rPr lang="en-US" dirty="0" smtClean="0">
                <a:solidFill>
                  <a:schemeClr val="bg1"/>
                </a:solidFill>
              </a:rPr>
              <a:t>Image Credit: NASA</a:t>
            </a:r>
            <a:endParaRPr lang="en-US" dirty="0">
              <a:solidFill>
                <a:schemeClr val="bg1"/>
              </a:solidFill>
            </a:endParaRPr>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Objectives</a:t>
            </a:r>
            <a:endParaRPr lang="en-US" sz="4000" dirty="0">
              <a:solidFill>
                <a:schemeClr val="bg1"/>
              </a:solidFill>
              <a:latin typeface="Century Gothic" panose="020B0502020202020204" pitchFamily="34" charset="0"/>
            </a:endParaRPr>
          </a:p>
        </p:txBody>
      </p:sp>
      <p:sp>
        <p:nvSpPr>
          <p:cNvPr id="10" name="Text Placeholder 3"/>
          <p:cNvSpPr txBox="1">
            <a:spLocks/>
          </p:cNvSpPr>
          <p:nvPr/>
        </p:nvSpPr>
        <p:spPr>
          <a:xfrm>
            <a:off x="5033817" y="5947101"/>
            <a:ext cx="1617270" cy="300701"/>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smtClean="0">
                <a:solidFill>
                  <a:schemeClr val="bg1"/>
                </a:solidFill>
              </a:rPr>
              <a:t>Image Credit: NASA</a:t>
            </a:r>
            <a:endParaRPr lang="en-US" sz="1100" dirty="0">
              <a:solidFill>
                <a:schemeClr val="bg1"/>
              </a:solidFill>
            </a:endParaRPr>
          </a:p>
        </p:txBody>
      </p:sp>
      <p:sp>
        <p:nvSpPr>
          <p:cNvPr id="3" name="AutoShape 2" descr="https://svs.gsfc.nasa.gov/vis/a010000/a010800/a010812/LDCM_over_Earth_15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svs.gsfc.nasa.gov/vis/a010000/a010800/a010812/LDCM_over_Earth_15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https://svs.gsfc.nasa.gov/vis/a010000/a010800/a010812/LDCM_over_Earth_150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8" descr="https://svs.gsfc.nasa.gov/vis/a010000/a010800/a010812/LDCM_over_Earth_4k.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0" descr="Image result for landsat 8"/>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2" descr="Image result for landsat 8"/>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35" y="1499189"/>
            <a:ext cx="2666927" cy="217967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303" y="2129824"/>
            <a:ext cx="3425172" cy="257839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298" y="4008475"/>
            <a:ext cx="3402788" cy="2543440"/>
          </a:xfrm>
          <a:prstGeom prst="rect">
            <a:avLst/>
          </a:prstGeom>
        </p:spPr>
      </p:pic>
      <p:sp>
        <p:nvSpPr>
          <p:cNvPr id="24" name="TextBox 23"/>
          <p:cNvSpPr txBox="1"/>
          <p:nvPr/>
        </p:nvSpPr>
        <p:spPr>
          <a:xfrm>
            <a:off x="2116915" y="2240960"/>
            <a:ext cx="1704313" cy="369332"/>
          </a:xfrm>
          <a:prstGeom prst="rect">
            <a:avLst/>
          </a:prstGeom>
          <a:noFill/>
        </p:spPr>
        <p:txBody>
          <a:bodyPr wrap="none" rtlCol="0">
            <a:spAutoFit/>
          </a:bodyPr>
          <a:lstStyle/>
          <a:p>
            <a:r>
              <a:rPr lang="en-US" dirty="0" smtClean="0"/>
              <a:t>Landsat-8 OLI</a:t>
            </a:r>
            <a:endParaRPr lang="en-US" dirty="0"/>
          </a:p>
        </p:txBody>
      </p:sp>
      <p:sp>
        <p:nvSpPr>
          <p:cNvPr id="27" name="TextBox 26"/>
          <p:cNvSpPr txBox="1"/>
          <p:nvPr/>
        </p:nvSpPr>
        <p:spPr>
          <a:xfrm>
            <a:off x="3706802" y="4631882"/>
            <a:ext cx="2776722" cy="369332"/>
          </a:xfrm>
          <a:prstGeom prst="rect">
            <a:avLst/>
          </a:prstGeom>
          <a:noFill/>
        </p:spPr>
        <p:txBody>
          <a:bodyPr wrap="none" rtlCol="0">
            <a:spAutoFit/>
          </a:bodyPr>
          <a:lstStyle/>
          <a:p>
            <a:r>
              <a:rPr lang="en-US" dirty="0" smtClean="0"/>
              <a:t>Terra ASTER and MODIS</a:t>
            </a:r>
            <a:endParaRPr lang="en-US" dirty="0"/>
          </a:p>
        </p:txBody>
      </p:sp>
      <p:sp>
        <p:nvSpPr>
          <p:cNvPr id="28" name="TextBox 27"/>
          <p:cNvSpPr txBox="1"/>
          <p:nvPr/>
        </p:nvSpPr>
        <p:spPr>
          <a:xfrm>
            <a:off x="269033" y="6182583"/>
            <a:ext cx="1704313" cy="369332"/>
          </a:xfrm>
          <a:prstGeom prst="rect">
            <a:avLst/>
          </a:prstGeom>
          <a:noFill/>
        </p:spPr>
        <p:txBody>
          <a:bodyPr wrap="none" rtlCol="0">
            <a:spAutoFit/>
          </a:bodyPr>
          <a:lstStyle/>
          <a:p>
            <a:r>
              <a:rPr lang="en-US" dirty="0" smtClean="0"/>
              <a:t>Sentinel-2 MSI</a:t>
            </a:r>
            <a:endParaRPr lang="en-US" dirty="0"/>
          </a:p>
        </p:txBody>
      </p:sp>
      <p:sp>
        <p:nvSpPr>
          <p:cNvPr id="29" name="TextBox 28"/>
          <p:cNvSpPr txBox="1"/>
          <p:nvPr/>
        </p:nvSpPr>
        <p:spPr>
          <a:xfrm>
            <a:off x="5033817" y="6413414"/>
            <a:ext cx="1034257" cy="246221"/>
          </a:xfrm>
          <a:prstGeom prst="rect">
            <a:avLst/>
          </a:prstGeom>
          <a:noFill/>
        </p:spPr>
        <p:txBody>
          <a:bodyPr wrap="none" rtlCol="0">
            <a:spAutoFit/>
          </a:bodyPr>
          <a:lstStyle/>
          <a:p>
            <a:r>
              <a:rPr lang="en-US" sz="1000" dirty="0" smtClean="0">
                <a:solidFill>
                  <a:schemeClr val="tx1">
                    <a:lumMod val="50000"/>
                    <a:lumOff val="50000"/>
                  </a:schemeClr>
                </a:solidFill>
              </a:rPr>
              <a:t>Source: NASA</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561464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Methodology</a:t>
            </a:r>
            <a:endParaRPr lang="en-US" sz="4000" dirty="0">
              <a:solidFill>
                <a:schemeClr val="bg1"/>
              </a:solidFill>
              <a:latin typeface="Century Gothic" panose="020B0502020202020204" pitchFamily="34" charset="0"/>
            </a:endParaRPr>
          </a:p>
        </p:txBody>
      </p:sp>
      <p:sp>
        <p:nvSpPr>
          <p:cNvPr id="9" name="Text Placeholder 1"/>
          <p:cNvSpPr>
            <a:spLocks noGrp="1"/>
          </p:cNvSpPr>
          <p:nvPr>
            <p:ph type="body" sz="quarter" idx="11"/>
          </p:nvPr>
        </p:nvSpPr>
        <p:spPr>
          <a:xfrm>
            <a:off x="7184242" y="1376336"/>
            <a:ext cx="3231778" cy="416016"/>
          </a:xfrm>
        </p:spPr>
        <p:txBody>
          <a:bodyPr/>
          <a:lstStyle/>
          <a:p>
            <a:r>
              <a:rPr lang="en-US" dirty="0" smtClean="0">
                <a:solidFill>
                  <a:schemeClr val="tx1"/>
                </a:solidFill>
              </a:rPr>
              <a:t> Atmospheric Correction</a:t>
            </a:r>
            <a:endParaRPr lang="en-US"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9" y="1792352"/>
            <a:ext cx="3215211" cy="1710360"/>
          </a:xfrm>
          <a:prstGeom prst="rect">
            <a:avLst/>
          </a:prstGeom>
        </p:spPr>
      </p:pic>
      <p:graphicFrame>
        <p:nvGraphicFramePr>
          <p:cNvPr id="72" name="Diagram 71"/>
          <p:cNvGraphicFramePr/>
          <p:nvPr>
            <p:extLst>
              <p:ext uri="{D42A27DB-BD31-4B8C-83A1-F6EECF244321}">
                <p14:modId xmlns:p14="http://schemas.microsoft.com/office/powerpoint/2010/main" val="134880303"/>
              </p:ext>
            </p:extLst>
          </p:nvPr>
        </p:nvGraphicFramePr>
        <p:xfrm>
          <a:off x="623597" y="1067570"/>
          <a:ext cx="6002085" cy="6068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 Placeholder 3"/>
          <p:cNvSpPr txBox="1">
            <a:spLocks/>
          </p:cNvSpPr>
          <p:nvPr/>
        </p:nvSpPr>
        <p:spPr>
          <a:xfrm>
            <a:off x="8293373" y="6506130"/>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3607" y="4380811"/>
            <a:ext cx="3201546" cy="1926608"/>
          </a:xfrm>
          <a:prstGeom prst="rect">
            <a:avLst/>
          </a:prstGeom>
        </p:spPr>
      </p:pic>
      <p:sp>
        <p:nvSpPr>
          <p:cNvPr id="17" name="Text Placeholder 1"/>
          <p:cNvSpPr>
            <a:spLocks noGrp="1"/>
          </p:cNvSpPr>
          <p:nvPr>
            <p:ph type="body" sz="quarter" idx="11"/>
          </p:nvPr>
        </p:nvSpPr>
        <p:spPr>
          <a:xfrm>
            <a:off x="7071107" y="3964180"/>
            <a:ext cx="3505893" cy="416016"/>
          </a:xfrm>
        </p:spPr>
        <p:txBody>
          <a:bodyPr>
            <a:normAutofit/>
          </a:bodyPr>
          <a:lstStyle/>
          <a:p>
            <a:r>
              <a:rPr lang="en-US" dirty="0" smtClean="0">
                <a:solidFill>
                  <a:schemeClr val="tx1"/>
                </a:solidFill>
              </a:rPr>
              <a:t> Re-sampling Pixels at 1km</a:t>
            </a:r>
            <a:endParaRPr lang="en-US" dirty="0">
              <a:solidFill>
                <a:schemeClr val="tx1"/>
              </a:solidFill>
            </a:endParaRPr>
          </a:p>
        </p:txBody>
      </p:sp>
      <p:sp>
        <p:nvSpPr>
          <p:cNvPr id="74" name="TextBox 73"/>
          <p:cNvSpPr txBox="1"/>
          <p:nvPr/>
        </p:nvSpPr>
        <p:spPr>
          <a:xfrm>
            <a:off x="5135390" y="4487171"/>
            <a:ext cx="815721" cy="248387"/>
          </a:xfrm>
          <a:prstGeom prst="rect">
            <a:avLst/>
          </a:prstGeom>
          <a:noFill/>
        </p:spPr>
        <p:txBody>
          <a:bodyPr wrap="none" rtlCol="0">
            <a:spAutoFit/>
          </a:bodyPr>
          <a:lstStyle/>
          <a:p>
            <a:r>
              <a:rPr lang="en-US" sz="800" b="1" dirty="0" smtClean="0"/>
              <a:t>Correlation</a:t>
            </a:r>
            <a:endParaRPr lang="en-US" sz="800" b="1" dirty="0"/>
          </a:p>
        </p:txBody>
      </p:sp>
      <p:cxnSp>
        <p:nvCxnSpPr>
          <p:cNvPr id="75" name="Straight Connector 74"/>
          <p:cNvCxnSpPr/>
          <p:nvPr/>
        </p:nvCxnSpPr>
        <p:spPr>
          <a:xfrm flipH="1" flipV="1">
            <a:off x="5075460" y="3730036"/>
            <a:ext cx="1" cy="21031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821309" y="2095370"/>
            <a:ext cx="0" cy="31089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Elbow Connector 76"/>
          <p:cNvCxnSpPr/>
          <p:nvPr/>
        </p:nvCxnSpPr>
        <p:spPr>
          <a:xfrm>
            <a:off x="3840231" y="2189199"/>
            <a:ext cx="1790233" cy="210312"/>
          </a:xfrm>
          <a:prstGeom prst="bentConnector3">
            <a:avLst>
              <a:gd name="adj1" fmla="val 100633"/>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10800000" flipV="1">
            <a:off x="2906047" y="3634725"/>
            <a:ext cx="897584" cy="235224"/>
          </a:xfrm>
          <a:prstGeom prst="bentConnector3">
            <a:avLst>
              <a:gd name="adj1" fmla="val -128"/>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rot="10800000" flipV="1">
            <a:off x="2159222" y="2189073"/>
            <a:ext cx="1681011" cy="210312"/>
          </a:xfrm>
          <a:prstGeom prst="bentConnector3">
            <a:avLst>
              <a:gd name="adj1" fmla="val 99534"/>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159222" y="4057617"/>
            <a:ext cx="0" cy="13716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160481" y="2967055"/>
            <a:ext cx="0" cy="67665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453266" y="2967930"/>
            <a:ext cx="0" cy="219456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67217" y="5286561"/>
            <a:ext cx="794263"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a:off x="5074248" y="4308142"/>
            <a:ext cx="887446" cy="365760"/>
          </a:xfrm>
          <a:prstGeom prst="bentConnector3">
            <a:avLst>
              <a:gd name="adj1" fmla="val -321"/>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63349" y="3720510"/>
            <a:ext cx="1987" cy="96012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4758768" y="5375931"/>
            <a:ext cx="740664"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803632" y="5644127"/>
            <a:ext cx="3298" cy="27432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a:off x="2540978" y="4337108"/>
            <a:ext cx="1253192" cy="694273"/>
          </a:xfrm>
          <a:prstGeom prst="bentConnector3">
            <a:avLst>
              <a:gd name="adj1" fmla="val 100589"/>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074248" y="2969889"/>
            <a:ext cx="0" cy="22860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963349" y="2956676"/>
            <a:ext cx="0" cy="21945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502374" y="5164964"/>
            <a:ext cx="0" cy="21945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819054" y="2968064"/>
            <a:ext cx="0" cy="27030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06034" y="4671035"/>
            <a:ext cx="0" cy="12801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63401" y="5065868"/>
            <a:ext cx="783803" cy="215444"/>
          </a:xfrm>
          <a:prstGeom prst="rect">
            <a:avLst/>
          </a:prstGeom>
          <a:noFill/>
        </p:spPr>
        <p:txBody>
          <a:bodyPr wrap="none" rtlCol="0">
            <a:spAutoFit/>
          </a:bodyPr>
          <a:lstStyle/>
          <a:p>
            <a:r>
              <a:rPr lang="en-US" sz="800" b="1" dirty="0" smtClean="0"/>
              <a:t>Comparison</a:t>
            </a:r>
            <a:endParaRPr lang="en-US" sz="800" b="1" dirty="0"/>
          </a:p>
        </p:txBody>
      </p:sp>
      <p:sp>
        <p:nvSpPr>
          <p:cNvPr id="32" name="TextBox 31"/>
          <p:cNvSpPr txBox="1"/>
          <p:nvPr/>
        </p:nvSpPr>
        <p:spPr>
          <a:xfrm>
            <a:off x="2597139" y="1278297"/>
            <a:ext cx="2470548" cy="400110"/>
          </a:xfrm>
          <a:prstGeom prst="rect">
            <a:avLst/>
          </a:prstGeom>
          <a:noFill/>
        </p:spPr>
        <p:txBody>
          <a:bodyPr wrap="none" rtlCol="0">
            <a:spAutoFit/>
          </a:bodyPr>
          <a:lstStyle/>
          <a:p>
            <a:r>
              <a:rPr lang="en-US" sz="2000" dirty="0" smtClean="0"/>
              <a:t>Workflow Diagram</a:t>
            </a:r>
            <a:endParaRPr lang="en-US" sz="2000" dirty="0"/>
          </a:p>
        </p:txBody>
      </p:sp>
    </p:spTree>
    <p:extLst>
      <p:ext uri="{BB962C8B-B14F-4D97-AF65-F5344CB8AC3E}">
        <p14:creationId xmlns:p14="http://schemas.microsoft.com/office/powerpoint/2010/main" val="1556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5" name="AutoShape 2" descr="Image result for landsat 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07975" y="1394017"/>
            <a:ext cx="2444900" cy="400110"/>
          </a:xfrm>
          <a:prstGeom prst="rect">
            <a:avLst/>
          </a:prstGeom>
          <a:noFill/>
        </p:spPr>
        <p:txBody>
          <a:bodyPr wrap="none" rtlCol="0">
            <a:spAutoFit/>
          </a:bodyPr>
          <a:lstStyle/>
          <a:p>
            <a:r>
              <a:rPr lang="en-US" sz="2000" dirty="0" smtClean="0"/>
              <a:t>Calibration Results</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603079545"/>
              </p:ext>
            </p:extLst>
          </p:nvPr>
        </p:nvGraphicFramePr>
        <p:xfrm>
          <a:off x="307975" y="1860601"/>
          <a:ext cx="7284691" cy="4531401"/>
        </p:xfrm>
        <a:graphic>
          <a:graphicData uri="http://schemas.openxmlformats.org/drawingml/2006/table">
            <a:tbl>
              <a:tblPr firstRow="1" firstCol="1" bandRow="1">
                <a:tableStyleId>{912C8C85-51F0-491E-9774-3900AFEF0FD7}</a:tableStyleId>
              </a:tblPr>
              <a:tblGrid>
                <a:gridCol w="1216440"/>
                <a:gridCol w="816193"/>
                <a:gridCol w="1328301"/>
                <a:gridCol w="671000"/>
                <a:gridCol w="1232105"/>
                <a:gridCol w="788547"/>
                <a:gridCol w="1232105"/>
              </a:tblGrid>
              <a:tr h="697157">
                <a:tc>
                  <a:txBody>
                    <a:bodyPr/>
                    <a:lstStyle/>
                    <a:p>
                      <a:pPr marL="0" marR="0" algn="ctr">
                        <a:lnSpc>
                          <a:spcPct val="115000"/>
                        </a:lnSpc>
                        <a:spcBef>
                          <a:spcPts val="0"/>
                        </a:spcBef>
                        <a:spcAft>
                          <a:spcPts val="0"/>
                        </a:spcAft>
                      </a:pPr>
                      <a:r>
                        <a:rPr lang="en-US" sz="800" dirty="0">
                          <a:effectLst/>
                        </a:rPr>
                        <a:t>Bands &amp; Indices</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rPr>
                        <a:t>Abbreviation</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rPr>
                        <a:t>Formula</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rPr>
                        <a:t>LAI Correlation Coefficient (R)</a:t>
                      </a:r>
                      <a:endParaRPr lang="en-US" sz="900" dirty="0">
                        <a:effectLst/>
                      </a:endParaRPr>
                    </a:p>
                    <a:p>
                      <a:pPr marL="0" marR="0" algn="ctr">
                        <a:lnSpc>
                          <a:spcPct val="115000"/>
                        </a:lnSpc>
                        <a:spcBef>
                          <a:spcPts val="0"/>
                        </a:spcBef>
                        <a:spcAft>
                          <a:spcPts val="0"/>
                        </a:spcAft>
                      </a:pPr>
                      <a:r>
                        <a:rPr lang="en-US" sz="800" dirty="0">
                          <a:effectLst/>
                        </a:rPr>
                        <a:t> </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rPr>
                        <a:t>LAI Correlation Equation</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rPr>
                        <a:t>GPP</a:t>
                      </a:r>
                      <a:endParaRPr lang="en-US" sz="900" dirty="0">
                        <a:effectLst/>
                      </a:endParaRPr>
                    </a:p>
                    <a:p>
                      <a:pPr marL="0" marR="0" algn="ctr">
                        <a:lnSpc>
                          <a:spcPct val="115000"/>
                        </a:lnSpc>
                        <a:spcBef>
                          <a:spcPts val="0"/>
                        </a:spcBef>
                        <a:spcAft>
                          <a:spcPts val="0"/>
                        </a:spcAft>
                      </a:pPr>
                      <a:r>
                        <a:rPr lang="en-US" sz="800" dirty="0">
                          <a:effectLst/>
                        </a:rPr>
                        <a:t>Correlation Coefficient (R) </a:t>
                      </a:r>
                      <a:endParaRPr lang="en-US" sz="900" dirty="0">
                        <a:effectLst/>
                      </a:endParaRPr>
                    </a:p>
                    <a:p>
                      <a:pPr marL="0" marR="0" algn="ctr">
                        <a:lnSpc>
                          <a:spcPct val="115000"/>
                        </a:lnSpc>
                        <a:spcBef>
                          <a:spcPts val="0"/>
                        </a:spcBef>
                        <a:spcAft>
                          <a:spcPts val="0"/>
                        </a:spcAft>
                      </a:pPr>
                      <a:r>
                        <a:rPr lang="en-US" sz="800" dirty="0">
                          <a:effectLst/>
                        </a:rPr>
                        <a:t> </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rPr>
                        <a:t>GPP  Correlation Equation</a:t>
                      </a:r>
                      <a:endParaRPr lang="en-US" sz="900" dirty="0">
                        <a:effectLst/>
                        <a:latin typeface="Calibri"/>
                        <a:ea typeface="Calibri"/>
                        <a:cs typeface="Times New Roman"/>
                      </a:endParaRPr>
                    </a:p>
                  </a:txBody>
                  <a:tcPr marL="54560" marR="5456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39431">
                <a:tc>
                  <a:txBody>
                    <a:bodyPr/>
                    <a:lstStyle/>
                    <a:p>
                      <a:pPr marL="0" marR="0">
                        <a:lnSpc>
                          <a:spcPct val="115000"/>
                        </a:lnSpc>
                        <a:spcBef>
                          <a:spcPts val="0"/>
                        </a:spcBef>
                        <a:spcAft>
                          <a:spcPts val="0"/>
                        </a:spcAft>
                      </a:pPr>
                      <a:r>
                        <a:rPr lang="en-US" sz="800">
                          <a:effectLst/>
                        </a:rPr>
                        <a:t>Blue</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B3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(B3)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-.93.098x + 6.7841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-0.5418x + 0.0699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42968">
                <a:tc>
                  <a:txBody>
                    <a:bodyPr/>
                    <a:lstStyle/>
                    <a:p>
                      <a:pPr marL="0" marR="0">
                        <a:lnSpc>
                          <a:spcPct val="115000"/>
                        </a:lnSpc>
                        <a:spcBef>
                          <a:spcPts val="0"/>
                        </a:spcBef>
                        <a:spcAft>
                          <a:spcPts val="0"/>
                        </a:spcAft>
                      </a:pPr>
                      <a:r>
                        <a:rPr lang="en-US" sz="800">
                          <a:effectLst/>
                        </a:rPr>
                        <a:t>Red</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B1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(B1)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-55.106x + 6.8859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0.71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-0.3287x + 0.0709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42968">
                <a:tc>
                  <a:txBody>
                    <a:bodyPr/>
                    <a:lstStyle/>
                    <a:p>
                      <a:pPr marL="0" marR="0">
                        <a:lnSpc>
                          <a:spcPct val="115000"/>
                        </a:lnSpc>
                        <a:spcBef>
                          <a:spcPts val="0"/>
                        </a:spcBef>
                        <a:spcAft>
                          <a:spcPts val="0"/>
                        </a:spcAft>
                      </a:pPr>
                      <a:r>
                        <a:rPr lang="en-US" sz="800">
                          <a:effectLst/>
                        </a:rPr>
                        <a:t>Green</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B4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(B4)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0.53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-54.753x + 7.5682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0.59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-0.3543x + 0.0765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39431">
                <a:tc>
                  <a:txBody>
                    <a:bodyPr/>
                    <a:lstStyle/>
                    <a:p>
                      <a:pPr marL="0" marR="0">
                        <a:lnSpc>
                          <a:spcPct val="115000"/>
                        </a:lnSpc>
                        <a:spcBef>
                          <a:spcPts val="0"/>
                        </a:spcBef>
                        <a:spcAft>
                          <a:spcPts val="0"/>
                        </a:spcAft>
                      </a:pPr>
                      <a:r>
                        <a:rPr lang="en-US" sz="800">
                          <a:effectLst/>
                        </a:rPr>
                        <a:t>Near-InfraRed</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B2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(B2)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0.49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24.498x – 2.102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0.45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0.1315x + 0.0212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285935">
                <a:tc>
                  <a:txBody>
                    <a:bodyPr/>
                    <a:lstStyle/>
                    <a:p>
                      <a:pPr marL="0" marR="0">
                        <a:lnSpc>
                          <a:spcPct val="115000"/>
                        </a:lnSpc>
                        <a:spcBef>
                          <a:spcPts val="0"/>
                        </a:spcBef>
                        <a:spcAft>
                          <a:spcPts val="0"/>
                        </a:spcAft>
                      </a:pPr>
                      <a:r>
                        <a:rPr lang="en-US" sz="800" dirty="0">
                          <a:effectLst/>
                        </a:rPr>
                        <a:t>Shortwave Infrared-1</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B5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(B5)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-3.9268x + 5.5421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0.095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-0.0218x + 0.0624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278863">
                <a:tc>
                  <a:txBody>
                    <a:bodyPr/>
                    <a:lstStyle/>
                    <a:p>
                      <a:pPr marL="0" marR="0">
                        <a:lnSpc>
                          <a:spcPct val="115000"/>
                        </a:lnSpc>
                        <a:spcBef>
                          <a:spcPts val="0"/>
                        </a:spcBef>
                        <a:spcAft>
                          <a:spcPts val="0"/>
                        </a:spcAft>
                      </a:pPr>
                      <a:r>
                        <a:rPr lang="en-US" sz="800">
                          <a:effectLst/>
                        </a:rPr>
                        <a:t>Shortwave Infrared-2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B6</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(B6)</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0.54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-18.622x + 7.2501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0.56</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-0.1126x + 0.0733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428903">
                <a:tc>
                  <a:txBody>
                    <a:bodyPr/>
                    <a:lstStyle/>
                    <a:p>
                      <a:pPr marL="0" marR="0">
                        <a:lnSpc>
                          <a:spcPct val="115000"/>
                        </a:lnSpc>
                        <a:spcBef>
                          <a:spcPts val="0"/>
                        </a:spcBef>
                        <a:spcAft>
                          <a:spcPts val="0"/>
                        </a:spcAft>
                      </a:pPr>
                      <a:r>
                        <a:rPr lang="en-US" sz="800">
                          <a:effectLst/>
                        </a:rPr>
                        <a:t>Normalized Difference Vegetation Index</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NDVI</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(NIR)- R</a:t>
                      </a:r>
                      <a:r>
                        <a:rPr lang="en-US" sz="800" baseline="-25000">
                          <a:effectLst/>
                        </a:rPr>
                        <a:t>rs</a:t>
                      </a:r>
                      <a:r>
                        <a:rPr lang="en-US" sz="800">
                          <a:effectLst/>
                        </a:rPr>
                        <a:t>(B1)]/ [R</a:t>
                      </a:r>
                      <a:r>
                        <a:rPr lang="en-US" sz="800" baseline="-25000">
                          <a:effectLst/>
                        </a:rPr>
                        <a:t>rs</a:t>
                      </a:r>
                      <a:r>
                        <a:rPr lang="en-US" sz="800">
                          <a:effectLst/>
                        </a:rPr>
                        <a:t>(NIR)+R</a:t>
                      </a:r>
                      <a:r>
                        <a:rPr lang="en-US" sz="800" baseline="-25000">
                          <a:effectLst/>
                        </a:rPr>
                        <a:t>rs</a:t>
                      </a:r>
                      <a:r>
                        <a:rPr lang="en-US" sz="800">
                          <a:effectLst/>
                        </a:rPr>
                        <a:t>(B1)]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0.69</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9.5734x – 2.392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0.73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0.0599x + 0.0135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63283">
                <a:tc>
                  <a:txBody>
                    <a:bodyPr/>
                    <a:lstStyle/>
                    <a:p>
                      <a:pPr marL="0" marR="0">
                        <a:lnSpc>
                          <a:spcPct val="115000"/>
                        </a:lnSpc>
                        <a:spcBef>
                          <a:spcPts val="0"/>
                        </a:spcBef>
                        <a:spcAft>
                          <a:spcPts val="0"/>
                        </a:spcAft>
                      </a:pPr>
                      <a:r>
                        <a:rPr lang="en-US" sz="800">
                          <a:effectLst/>
                        </a:rPr>
                        <a:t>Enhanced Vegetation Index 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EVI1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2.5*[(R</a:t>
                      </a:r>
                      <a:r>
                        <a:rPr lang="en-US" sz="800" baseline="-25000">
                          <a:effectLst/>
                        </a:rPr>
                        <a:t>rs</a:t>
                      </a:r>
                      <a:r>
                        <a:rPr lang="en-US" sz="800">
                          <a:effectLst/>
                        </a:rPr>
                        <a:t>(NIR)- R</a:t>
                      </a:r>
                      <a:r>
                        <a:rPr lang="en-US" sz="800" baseline="-25000">
                          <a:effectLst/>
                        </a:rPr>
                        <a:t>rs</a:t>
                      </a:r>
                      <a:r>
                        <a:rPr lang="en-US" sz="800">
                          <a:effectLst/>
                        </a:rPr>
                        <a:t>(B1)])/ (1+R</a:t>
                      </a:r>
                      <a:r>
                        <a:rPr lang="en-US" sz="800" baseline="-25000">
                          <a:effectLst/>
                        </a:rPr>
                        <a:t>rs</a:t>
                      </a:r>
                      <a:r>
                        <a:rPr lang="en-US" sz="800">
                          <a:effectLst/>
                        </a:rPr>
                        <a:t>(NIR)+6*R</a:t>
                      </a:r>
                      <a:r>
                        <a:rPr lang="en-US" sz="800" baseline="-25000">
                          <a:effectLst/>
                        </a:rPr>
                        <a:t>rs</a:t>
                      </a:r>
                      <a:r>
                        <a:rPr lang="en-US" sz="800">
                          <a:effectLst/>
                        </a:rPr>
                        <a:t>(B1)-7.5* R</a:t>
                      </a:r>
                      <a:r>
                        <a:rPr lang="en-US" sz="800" baseline="-25000">
                          <a:effectLst/>
                        </a:rPr>
                        <a:t>rs</a:t>
                      </a:r>
                      <a:r>
                        <a:rPr lang="en-US" sz="800">
                          <a:effectLst/>
                        </a:rPr>
                        <a:t>(B3)]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0.78</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17.009x – 2.6598</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0.77</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0.098x + 0.0153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71871">
                <a:tc>
                  <a:txBody>
                    <a:bodyPr/>
                    <a:lstStyle/>
                    <a:p>
                      <a:pPr marL="0" marR="0">
                        <a:lnSpc>
                          <a:spcPct val="115000"/>
                        </a:lnSpc>
                        <a:spcBef>
                          <a:spcPts val="0"/>
                        </a:spcBef>
                        <a:spcAft>
                          <a:spcPts val="0"/>
                        </a:spcAft>
                      </a:pPr>
                      <a:r>
                        <a:rPr lang="en-US" sz="800">
                          <a:effectLst/>
                        </a:rPr>
                        <a:t>Enhanced Vegetation Index 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800">
                          <a:effectLst/>
                        </a:rPr>
                        <a:t>EVI2</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800" dirty="0">
                          <a:effectLst/>
                        </a:rPr>
                        <a:t>2.5*[(</a:t>
                      </a:r>
                      <a:r>
                        <a:rPr lang="en-US" sz="800" dirty="0" err="1">
                          <a:effectLst/>
                        </a:rPr>
                        <a:t>R</a:t>
                      </a:r>
                      <a:r>
                        <a:rPr lang="en-US" sz="800" baseline="-25000" dirty="0" err="1">
                          <a:effectLst/>
                        </a:rPr>
                        <a:t>rs</a:t>
                      </a:r>
                      <a:r>
                        <a:rPr lang="en-US" sz="800" dirty="0">
                          <a:effectLst/>
                        </a:rPr>
                        <a:t>(NIR)- </a:t>
                      </a:r>
                      <a:r>
                        <a:rPr lang="en-US" sz="800" dirty="0" err="1">
                          <a:effectLst/>
                        </a:rPr>
                        <a:t>R</a:t>
                      </a:r>
                      <a:r>
                        <a:rPr lang="en-US" sz="800" baseline="-25000" dirty="0" err="1">
                          <a:effectLst/>
                        </a:rPr>
                        <a:t>rs</a:t>
                      </a:r>
                      <a:r>
                        <a:rPr lang="en-US" sz="800" dirty="0">
                          <a:effectLst/>
                        </a:rPr>
                        <a:t>(B1)])/ (1+R</a:t>
                      </a:r>
                      <a:r>
                        <a:rPr lang="en-US" sz="800" baseline="-25000" dirty="0">
                          <a:effectLst/>
                        </a:rPr>
                        <a:t>rs</a:t>
                      </a:r>
                      <a:r>
                        <a:rPr lang="en-US" sz="800" dirty="0">
                          <a:effectLst/>
                        </a:rPr>
                        <a:t>(NIR)+2.4*</a:t>
                      </a:r>
                      <a:r>
                        <a:rPr lang="en-US" sz="800" dirty="0" err="1">
                          <a:effectLst/>
                        </a:rPr>
                        <a:t>R</a:t>
                      </a:r>
                      <a:r>
                        <a:rPr lang="en-US" sz="800" baseline="-25000" dirty="0" err="1">
                          <a:effectLst/>
                        </a:rPr>
                        <a:t>rs</a:t>
                      </a:r>
                      <a:r>
                        <a:rPr lang="en-US" sz="800" dirty="0">
                          <a:effectLst/>
                        </a:rPr>
                        <a:t>(B1)]</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800">
                          <a:effectLst/>
                        </a:rPr>
                        <a:t>0.78</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800">
                          <a:effectLst/>
                        </a:rPr>
                        <a:t>y= 17.155x - 2.5745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800">
                          <a:effectLst/>
                        </a:rPr>
                        <a:t>0.77</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800" dirty="0">
                          <a:effectLst/>
                        </a:rPr>
                        <a:t>y = 0.0983x + 0.0161</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r>
              <a:tr h="563283">
                <a:tc>
                  <a:txBody>
                    <a:bodyPr/>
                    <a:lstStyle/>
                    <a:p>
                      <a:pPr marL="0" marR="0">
                        <a:lnSpc>
                          <a:spcPct val="115000"/>
                        </a:lnSpc>
                        <a:spcBef>
                          <a:spcPts val="0"/>
                        </a:spcBef>
                        <a:spcAft>
                          <a:spcPts val="0"/>
                        </a:spcAft>
                      </a:pPr>
                      <a:r>
                        <a:rPr lang="en-US" sz="800">
                          <a:effectLst/>
                        </a:rPr>
                        <a:t>Normalized Difference Vegetation Index (Green)</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NDVI(G)</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(NIR)- R</a:t>
                      </a:r>
                      <a:r>
                        <a:rPr lang="en-US" sz="800" baseline="-25000">
                          <a:effectLst/>
                        </a:rPr>
                        <a:t>rs</a:t>
                      </a:r>
                      <a:r>
                        <a:rPr lang="en-US" sz="800">
                          <a:effectLst/>
                        </a:rPr>
                        <a:t>(B4)]/ [R</a:t>
                      </a:r>
                      <a:r>
                        <a:rPr lang="en-US" sz="800" baseline="-25000">
                          <a:effectLst/>
                        </a:rPr>
                        <a:t>rs</a:t>
                      </a:r>
                      <a:r>
                        <a:rPr lang="en-US" sz="800">
                          <a:effectLst/>
                        </a:rPr>
                        <a:t>(NIR)+R</a:t>
                      </a:r>
                      <a:r>
                        <a:rPr lang="en-US" sz="800" baseline="-25000">
                          <a:effectLst/>
                        </a:rPr>
                        <a:t>rs</a:t>
                      </a:r>
                      <a:r>
                        <a:rPr lang="en-US" sz="800">
                          <a:effectLst/>
                        </a:rPr>
                        <a:t>(B4)]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0.63</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12.398x - 3.6427</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0.68</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0.078x + 0.0054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42968">
                <a:tc>
                  <a:txBody>
                    <a:bodyPr/>
                    <a:lstStyle/>
                    <a:p>
                      <a:pPr marL="0" marR="0">
                        <a:lnSpc>
                          <a:spcPct val="115000"/>
                        </a:lnSpc>
                        <a:spcBef>
                          <a:spcPts val="0"/>
                        </a:spcBef>
                        <a:spcAft>
                          <a:spcPts val="0"/>
                        </a:spcAft>
                      </a:pPr>
                      <a:r>
                        <a:rPr lang="en-US" sz="800">
                          <a:effectLst/>
                        </a:rPr>
                        <a:t>Simple Ratio</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SR</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[R</a:t>
                      </a:r>
                      <a:r>
                        <a:rPr lang="en-US" sz="800" baseline="-25000">
                          <a:effectLst/>
                        </a:rPr>
                        <a:t>rs</a:t>
                      </a:r>
                      <a:r>
                        <a:rPr lang="en-US" sz="800">
                          <a:effectLst/>
                        </a:rPr>
                        <a:t>(NIR)/R</a:t>
                      </a:r>
                      <a:r>
                        <a:rPr lang="en-US" sz="800" baseline="-25000">
                          <a:effectLst/>
                        </a:rPr>
                        <a:t>rs</a:t>
                      </a:r>
                      <a:r>
                        <a:rPr lang="en-US" sz="800">
                          <a:effectLst/>
                        </a:rPr>
                        <a:t>(B1)]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0.3428x + 2.0964</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0.67</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 0.0021x + 0.0421</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428903">
                <a:tc>
                  <a:txBody>
                    <a:bodyPr/>
                    <a:lstStyle/>
                    <a:p>
                      <a:pPr marL="0" marR="0">
                        <a:lnSpc>
                          <a:spcPct val="115000"/>
                        </a:lnSpc>
                        <a:spcBef>
                          <a:spcPts val="0"/>
                        </a:spcBef>
                        <a:spcAft>
                          <a:spcPts val="0"/>
                        </a:spcAft>
                      </a:pPr>
                      <a:r>
                        <a:rPr lang="en-US" sz="800" dirty="0">
                          <a:effectLst/>
                        </a:rPr>
                        <a:t>Normalized Difference Moisture Index</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800">
                          <a:effectLst/>
                        </a:rPr>
                        <a:t>NDMI</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rPr>
                        <a:t>[</a:t>
                      </a:r>
                      <a:r>
                        <a:rPr lang="en-US" sz="800" dirty="0" err="1">
                          <a:effectLst/>
                        </a:rPr>
                        <a:t>R</a:t>
                      </a:r>
                      <a:r>
                        <a:rPr lang="en-US" sz="800" baseline="-25000" dirty="0" err="1">
                          <a:effectLst/>
                        </a:rPr>
                        <a:t>rs</a:t>
                      </a:r>
                      <a:r>
                        <a:rPr lang="en-US" sz="800" dirty="0">
                          <a:effectLst/>
                        </a:rPr>
                        <a:t>(NIR)- </a:t>
                      </a:r>
                      <a:r>
                        <a:rPr lang="en-US" sz="800" dirty="0" err="1">
                          <a:effectLst/>
                        </a:rPr>
                        <a:t>R</a:t>
                      </a:r>
                      <a:r>
                        <a:rPr lang="en-US" sz="800" baseline="-25000" dirty="0" err="1">
                          <a:effectLst/>
                        </a:rPr>
                        <a:t>rs</a:t>
                      </a:r>
                      <a:r>
                        <a:rPr lang="en-US" sz="800" dirty="0">
                          <a:effectLst/>
                        </a:rPr>
                        <a:t>(B6)]/ [</a:t>
                      </a:r>
                      <a:r>
                        <a:rPr lang="en-US" sz="800" dirty="0" err="1">
                          <a:effectLst/>
                        </a:rPr>
                        <a:t>R</a:t>
                      </a:r>
                      <a:r>
                        <a:rPr lang="en-US" sz="800" baseline="-25000" dirty="0" err="1">
                          <a:effectLst/>
                        </a:rPr>
                        <a:t>rs</a:t>
                      </a:r>
                      <a:r>
                        <a:rPr lang="en-US" sz="800" dirty="0">
                          <a:effectLst/>
                        </a:rPr>
                        <a:t>(NIR)+</a:t>
                      </a:r>
                      <a:r>
                        <a:rPr lang="en-US" sz="800" dirty="0" err="1">
                          <a:effectLst/>
                        </a:rPr>
                        <a:t>R</a:t>
                      </a:r>
                      <a:r>
                        <a:rPr lang="en-US" sz="800" baseline="-25000" dirty="0" err="1">
                          <a:effectLst/>
                        </a:rPr>
                        <a:t>rs</a:t>
                      </a:r>
                      <a:r>
                        <a:rPr lang="en-US" sz="800" dirty="0">
                          <a:effectLst/>
                        </a:rPr>
                        <a:t>(B6)]</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0.65</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rPr>
                        <a:t>y= 7.4622x + 2.3086</a:t>
                      </a:r>
                      <a:endParaRPr lang="en-US" sz="90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rPr>
                        <a:t>0.69</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rPr>
                        <a:t>y = 0.046x + 0.0431</a:t>
                      </a:r>
                      <a:endParaRPr lang="en-US" sz="900" dirty="0">
                        <a:effectLst/>
                        <a:latin typeface="Calibri"/>
                        <a:ea typeface="Calibri"/>
                        <a:cs typeface="Times New Roman"/>
                      </a:endParaRPr>
                    </a:p>
                  </a:txBody>
                  <a:tcPr marL="54560" marR="5456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grpSp>
        <p:nvGrpSpPr>
          <p:cNvPr id="27" name="Group 26"/>
          <p:cNvGrpSpPr/>
          <p:nvPr/>
        </p:nvGrpSpPr>
        <p:grpSpPr>
          <a:xfrm>
            <a:off x="7911487" y="4067029"/>
            <a:ext cx="3983950" cy="2196490"/>
            <a:chOff x="173615" y="1691930"/>
            <a:chExt cx="3983950" cy="219649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55" y="1691930"/>
              <a:ext cx="3657210" cy="2196490"/>
            </a:xfrm>
            <a:prstGeom prst="rect">
              <a:avLst/>
            </a:prstGeom>
          </p:spPr>
        </p:pic>
        <p:sp>
          <p:nvSpPr>
            <p:cNvPr id="29" name="TextBox 28"/>
            <p:cNvSpPr txBox="1"/>
            <p:nvPr/>
          </p:nvSpPr>
          <p:spPr>
            <a:xfrm rot="16200000">
              <a:off x="106931" y="2400883"/>
              <a:ext cx="441146" cy="307777"/>
            </a:xfrm>
            <a:prstGeom prst="rect">
              <a:avLst/>
            </a:prstGeom>
            <a:noFill/>
          </p:spPr>
          <p:txBody>
            <a:bodyPr wrap="none" rtlCol="0">
              <a:spAutoFit/>
            </a:bodyPr>
            <a:lstStyle/>
            <a:p>
              <a:r>
                <a:rPr lang="en-US" sz="1400" dirty="0" smtClean="0"/>
                <a:t>LAI</a:t>
              </a:r>
              <a:endParaRPr lang="en-US" sz="1400" dirty="0"/>
            </a:p>
          </p:txBody>
        </p:sp>
        <p:sp>
          <p:nvSpPr>
            <p:cNvPr id="30" name="TextBox 29"/>
            <p:cNvSpPr txBox="1"/>
            <p:nvPr/>
          </p:nvSpPr>
          <p:spPr>
            <a:xfrm>
              <a:off x="822237" y="1854653"/>
              <a:ext cx="1422184" cy="822960"/>
            </a:xfrm>
            <a:prstGeom prst="rect">
              <a:avLst/>
            </a:prstGeom>
            <a:solidFill>
              <a:schemeClr val="bg1"/>
            </a:solidFill>
          </p:spPr>
          <p:txBody>
            <a:bodyPr wrap="none" rtlCol="0">
              <a:spAutoFit/>
            </a:bodyPr>
            <a:lstStyle/>
            <a:p>
              <a:r>
                <a:rPr lang="en-US" sz="1050" dirty="0" smtClean="0"/>
                <a:t>y = 17.155x - 2.5745</a:t>
              </a:r>
            </a:p>
            <a:p>
              <a:r>
                <a:rPr lang="en-US" sz="1050" dirty="0" smtClean="0"/>
                <a:t>R = 0.7828</a:t>
              </a:r>
              <a:endParaRPr lang="en-US" sz="1050" dirty="0"/>
            </a:p>
          </p:txBody>
        </p:sp>
        <p:sp>
          <p:nvSpPr>
            <p:cNvPr id="31" name="TextBox 30"/>
            <p:cNvSpPr txBox="1"/>
            <p:nvPr/>
          </p:nvSpPr>
          <p:spPr>
            <a:xfrm>
              <a:off x="2101854" y="3516516"/>
              <a:ext cx="546945" cy="307777"/>
            </a:xfrm>
            <a:prstGeom prst="rect">
              <a:avLst/>
            </a:prstGeom>
            <a:noFill/>
          </p:spPr>
          <p:txBody>
            <a:bodyPr wrap="none" rtlCol="0">
              <a:spAutoFit/>
            </a:bodyPr>
            <a:lstStyle/>
            <a:p>
              <a:r>
                <a:rPr lang="en-US" sz="1400" dirty="0" smtClean="0"/>
                <a:t>EVI2</a:t>
              </a:r>
              <a:endParaRPr lang="en-US" sz="1400" dirty="0"/>
            </a:p>
          </p:txBody>
        </p:sp>
      </p:grpSp>
      <p:grpSp>
        <p:nvGrpSpPr>
          <p:cNvPr id="32" name="Group 31"/>
          <p:cNvGrpSpPr/>
          <p:nvPr/>
        </p:nvGrpSpPr>
        <p:grpSpPr>
          <a:xfrm>
            <a:off x="7878124" y="1794127"/>
            <a:ext cx="4020070" cy="2199648"/>
            <a:chOff x="4234325" y="1690555"/>
            <a:chExt cx="4020070" cy="2199648"/>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468" y="1690555"/>
              <a:ext cx="3658927" cy="2199648"/>
            </a:xfrm>
            <a:prstGeom prst="rect">
              <a:avLst/>
            </a:prstGeom>
          </p:spPr>
        </p:pic>
        <p:sp>
          <p:nvSpPr>
            <p:cNvPr id="34" name="TextBox 33"/>
            <p:cNvSpPr txBox="1"/>
            <p:nvPr/>
          </p:nvSpPr>
          <p:spPr>
            <a:xfrm rot="16200000">
              <a:off x="3657084" y="2334271"/>
              <a:ext cx="1462260" cy="307777"/>
            </a:xfrm>
            <a:prstGeom prst="rect">
              <a:avLst/>
            </a:prstGeom>
            <a:noFill/>
          </p:spPr>
          <p:txBody>
            <a:bodyPr wrap="none" rtlCol="0">
              <a:spAutoFit/>
            </a:bodyPr>
            <a:lstStyle/>
            <a:p>
              <a:r>
                <a:rPr lang="en-US" sz="1400" dirty="0" smtClean="0"/>
                <a:t>GPP (kg-C/m</a:t>
              </a:r>
              <a:r>
                <a:rPr lang="en-US" sz="1400" baseline="30000" dirty="0" smtClean="0"/>
                <a:t>2</a:t>
              </a:r>
              <a:r>
                <a:rPr lang="en-US" sz="1400" dirty="0" smtClean="0"/>
                <a:t>)</a:t>
              </a:r>
              <a:endParaRPr lang="en-US" sz="1400" dirty="0"/>
            </a:p>
          </p:txBody>
        </p:sp>
        <p:sp>
          <p:nvSpPr>
            <p:cNvPr id="35" name="TextBox 34"/>
            <p:cNvSpPr txBox="1"/>
            <p:nvPr/>
          </p:nvSpPr>
          <p:spPr>
            <a:xfrm>
              <a:off x="5056381" y="1854657"/>
              <a:ext cx="1459054" cy="415498"/>
            </a:xfrm>
            <a:prstGeom prst="rect">
              <a:avLst/>
            </a:prstGeom>
            <a:noFill/>
          </p:spPr>
          <p:txBody>
            <a:bodyPr wrap="none" rtlCol="0">
              <a:spAutoFit/>
            </a:bodyPr>
            <a:lstStyle/>
            <a:p>
              <a:r>
                <a:rPr lang="en-US" sz="1050" dirty="0" smtClean="0"/>
                <a:t>y = 0.0983x + 0.0161</a:t>
              </a:r>
            </a:p>
            <a:p>
              <a:r>
                <a:rPr lang="en-US" sz="1050" dirty="0" smtClean="0"/>
                <a:t>R = 0.7688</a:t>
              </a:r>
              <a:endParaRPr lang="en-US" sz="1050" dirty="0"/>
            </a:p>
          </p:txBody>
        </p:sp>
        <p:sp>
          <p:nvSpPr>
            <p:cNvPr id="36" name="TextBox 35"/>
            <p:cNvSpPr txBox="1"/>
            <p:nvPr/>
          </p:nvSpPr>
          <p:spPr>
            <a:xfrm>
              <a:off x="6220229" y="3512108"/>
              <a:ext cx="546945" cy="307777"/>
            </a:xfrm>
            <a:prstGeom prst="rect">
              <a:avLst/>
            </a:prstGeom>
            <a:noFill/>
          </p:spPr>
          <p:txBody>
            <a:bodyPr wrap="none" rtlCol="0">
              <a:spAutoFit/>
            </a:bodyPr>
            <a:lstStyle/>
            <a:p>
              <a:r>
                <a:rPr lang="en-US" sz="1400" dirty="0" smtClean="0"/>
                <a:t>EVI2</a:t>
              </a:r>
              <a:endParaRPr lang="en-US" sz="1400" dirty="0"/>
            </a:p>
          </p:txBody>
        </p:sp>
      </p:grpSp>
      <p:sp>
        <p:nvSpPr>
          <p:cNvPr id="23" name="Text Placeholder 3"/>
          <p:cNvSpPr txBox="1">
            <a:spLocks/>
          </p:cNvSpPr>
          <p:nvPr/>
        </p:nvSpPr>
        <p:spPr>
          <a:xfrm>
            <a:off x="8293373" y="6506130"/>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59555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Results</a:t>
            </a:r>
            <a:endParaRPr lang="en-US" sz="4000" dirty="0">
              <a:solidFill>
                <a:schemeClr val="bg1"/>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30636234"/>
              </p:ext>
            </p:extLst>
          </p:nvPr>
        </p:nvGraphicFramePr>
        <p:xfrm>
          <a:off x="373759" y="1823176"/>
          <a:ext cx="7331863" cy="4576793"/>
        </p:xfrm>
        <a:graphic>
          <a:graphicData uri="http://schemas.openxmlformats.org/drawingml/2006/table">
            <a:tbl>
              <a:tblPr firstRow="1" firstCol="1" bandRow="1">
                <a:tableStyleId>{912C8C85-51F0-491E-9774-3900AFEF0FD7}</a:tableStyleId>
              </a:tblPr>
              <a:tblGrid>
                <a:gridCol w="1365552"/>
                <a:gridCol w="1398652"/>
                <a:gridCol w="1522553"/>
                <a:gridCol w="1522553"/>
                <a:gridCol w="1522553"/>
              </a:tblGrid>
              <a:tr h="454893">
                <a:tc>
                  <a:txBody>
                    <a:bodyPr/>
                    <a:lstStyle/>
                    <a:p>
                      <a:pPr marL="0" marR="0">
                        <a:lnSpc>
                          <a:spcPct val="115000"/>
                        </a:lnSpc>
                        <a:spcBef>
                          <a:spcPts val="0"/>
                        </a:spcBef>
                        <a:spcAft>
                          <a:spcPts val="0"/>
                        </a:spcAft>
                      </a:pPr>
                      <a:r>
                        <a:rPr lang="en-US" sz="900" dirty="0">
                          <a:effectLst/>
                        </a:rPr>
                        <a:t>Bands &amp; Indices</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LAI:  Root Mean Square Error (RMSE)</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rPr>
                        <a:t>LAI: Percentage Normalized Root Mean Square Error (%NRMSE)</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GPP: Root Mean Square Error (RMSE)</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GPP: Percentage Normalized Root Mean Square Error (%NRMSE)</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50902">
                <a:tc>
                  <a:txBody>
                    <a:bodyPr/>
                    <a:lstStyle/>
                    <a:p>
                      <a:pPr marL="0" marR="0">
                        <a:lnSpc>
                          <a:spcPct val="115000"/>
                        </a:lnSpc>
                        <a:spcBef>
                          <a:spcPts val="0"/>
                        </a:spcBef>
                        <a:spcAft>
                          <a:spcPts val="0"/>
                        </a:spcAft>
                      </a:pPr>
                      <a:r>
                        <a:rPr lang="en-US" sz="900" dirty="0">
                          <a:effectLst/>
                        </a:rPr>
                        <a:t>Blue</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1.15</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31.89</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0.0066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23.63</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51449">
                <a:tc>
                  <a:txBody>
                    <a:bodyPr/>
                    <a:lstStyle/>
                    <a:p>
                      <a:pPr marL="0" marR="0">
                        <a:lnSpc>
                          <a:spcPct val="115000"/>
                        </a:lnSpc>
                        <a:spcBef>
                          <a:spcPts val="0"/>
                        </a:spcBef>
                        <a:spcAft>
                          <a:spcPts val="0"/>
                        </a:spcAft>
                      </a:pPr>
                      <a:r>
                        <a:rPr lang="en-US" sz="900" dirty="0">
                          <a:effectLst/>
                        </a:rPr>
                        <a:t>Red</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1.08</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30.19</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0.0063</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22.76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50902">
                <a:tc>
                  <a:txBody>
                    <a:bodyPr/>
                    <a:lstStyle/>
                    <a:p>
                      <a:pPr marL="0" marR="0">
                        <a:lnSpc>
                          <a:spcPct val="115000"/>
                        </a:lnSpc>
                        <a:spcBef>
                          <a:spcPts val="0"/>
                        </a:spcBef>
                        <a:spcAft>
                          <a:spcPts val="0"/>
                        </a:spcAft>
                      </a:pPr>
                      <a:r>
                        <a:rPr lang="en-US" sz="900" dirty="0">
                          <a:effectLst/>
                        </a:rPr>
                        <a:t>Green</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effectLst/>
                        </a:rPr>
                        <a:t>1.33</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37.01</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0.0076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27.47</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51449">
                <a:tc>
                  <a:txBody>
                    <a:bodyPr/>
                    <a:lstStyle/>
                    <a:p>
                      <a:pPr marL="0" marR="0">
                        <a:lnSpc>
                          <a:spcPct val="115000"/>
                        </a:lnSpc>
                        <a:spcBef>
                          <a:spcPts val="0"/>
                        </a:spcBef>
                        <a:spcAft>
                          <a:spcPts val="0"/>
                        </a:spcAft>
                      </a:pPr>
                      <a:r>
                        <a:rPr lang="en-US" sz="900" dirty="0">
                          <a:effectLst/>
                        </a:rPr>
                        <a:t>Near-</a:t>
                      </a:r>
                      <a:r>
                        <a:rPr lang="en-US" sz="900" dirty="0" err="1">
                          <a:effectLst/>
                        </a:rPr>
                        <a:t>InfraRed</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effectLst/>
                        </a:rPr>
                        <a:t>0.82</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22.88</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0.0059</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21.26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03444">
                <a:tc>
                  <a:txBody>
                    <a:bodyPr/>
                    <a:lstStyle/>
                    <a:p>
                      <a:pPr marL="0" marR="0">
                        <a:lnSpc>
                          <a:spcPct val="115000"/>
                        </a:lnSpc>
                        <a:spcBef>
                          <a:spcPts val="0"/>
                        </a:spcBef>
                        <a:spcAft>
                          <a:spcPts val="0"/>
                        </a:spcAft>
                      </a:pPr>
                      <a:r>
                        <a:rPr lang="en-US" sz="900" dirty="0">
                          <a:effectLst/>
                        </a:rPr>
                        <a:t>Shortwave Infrared-1</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1.47</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40.91</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0.0087</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31.28</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294149">
                <a:tc>
                  <a:txBody>
                    <a:bodyPr/>
                    <a:lstStyle/>
                    <a:p>
                      <a:pPr marL="0" marR="0">
                        <a:lnSpc>
                          <a:spcPct val="115000"/>
                        </a:lnSpc>
                        <a:spcBef>
                          <a:spcPts val="0"/>
                        </a:spcBef>
                        <a:spcAft>
                          <a:spcPts val="0"/>
                        </a:spcAft>
                      </a:pPr>
                      <a:r>
                        <a:rPr lang="en-US" sz="900" dirty="0">
                          <a:effectLst/>
                        </a:rPr>
                        <a:t>Shortwave Infrared-2</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1.42</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39.49</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0.0082</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29.51</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454893">
                <a:tc>
                  <a:txBody>
                    <a:bodyPr/>
                    <a:lstStyle/>
                    <a:p>
                      <a:pPr marL="0" marR="0">
                        <a:lnSpc>
                          <a:spcPct val="115000"/>
                        </a:lnSpc>
                        <a:spcBef>
                          <a:spcPts val="0"/>
                        </a:spcBef>
                        <a:spcAft>
                          <a:spcPts val="0"/>
                        </a:spcAft>
                      </a:pPr>
                      <a:r>
                        <a:rPr lang="en-US" sz="900" dirty="0">
                          <a:effectLst/>
                        </a:rPr>
                        <a:t>Normalized Difference Vegetation Index</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1.29</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33.32</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0.0073</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25.64</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97593">
                <a:tc>
                  <a:txBody>
                    <a:bodyPr/>
                    <a:lstStyle/>
                    <a:p>
                      <a:pPr marL="0" marR="0">
                        <a:lnSpc>
                          <a:spcPct val="115000"/>
                        </a:lnSpc>
                        <a:spcBef>
                          <a:spcPts val="0"/>
                        </a:spcBef>
                        <a:spcAft>
                          <a:spcPts val="0"/>
                        </a:spcAft>
                      </a:pPr>
                      <a:r>
                        <a:rPr lang="en-US" sz="900" dirty="0">
                          <a:effectLst/>
                        </a:rPr>
                        <a:t>Enhanced Vegetation Index 1</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0.77</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19.86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0.0055</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19.26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606341">
                <a:tc>
                  <a:txBody>
                    <a:bodyPr/>
                    <a:lstStyle/>
                    <a:p>
                      <a:pPr marL="0" marR="0">
                        <a:lnSpc>
                          <a:spcPct val="115000"/>
                        </a:lnSpc>
                        <a:spcBef>
                          <a:spcPts val="0"/>
                        </a:spcBef>
                        <a:spcAft>
                          <a:spcPts val="0"/>
                        </a:spcAft>
                      </a:pPr>
                      <a:r>
                        <a:rPr lang="en-US" sz="900" dirty="0">
                          <a:effectLst/>
                        </a:rPr>
                        <a:t>Enhanced Vegetation Index 2</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900" dirty="0">
                          <a:effectLst/>
                        </a:rPr>
                        <a:t>0.76</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900" dirty="0">
                          <a:effectLst/>
                        </a:rPr>
                        <a:t>19.54</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900" dirty="0">
                          <a:effectLst/>
                        </a:rPr>
                        <a:t>0.0053</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900" dirty="0">
                          <a:effectLst/>
                        </a:rPr>
                        <a:t>18.64</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r>
              <a:tr h="603608">
                <a:tc>
                  <a:txBody>
                    <a:bodyPr/>
                    <a:lstStyle/>
                    <a:p>
                      <a:pPr marL="0" marR="0">
                        <a:lnSpc>
                          <a:spcPct val="115000"/>
                        </a:lnSpc>
                        <a:spcBef>
                          <a:spcPts val="0"/>
                        </a:spcBef>
                        <a:spcAft>
                          <a:spcPts val="0"/>
                        </a:spcAft>
                      </a:pPr>
                      <a:r>
                        <a:rPr lang="en-US" sz="900" dirty="0">
                          <a:effectLst/>
                        </a:rPr>
                        <a:t>Normalized Difference Vegetation Index (Green)</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1.28</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32.93</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0.0072</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rPr>
                        <a:t>25.41</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51449">
                <a:tc>
                  <a:txBody>
                    <a:bodyPr/>
                    <a:lstStyle/>
                    <a:p>
                      <a:pPr marL="0" marR="0">
                        <a:lnSpc>
                          <a:spcPct val="115000"/>
                        </a:lnSpc>
                        <a:spcBef>
                          <a:spcPts val="0"/>
                        </a:spcBef>
                        <a:spcAft>
                          <a:spcPts val="0"/>
                        </a:spcAft>
                      </a:pPr>
                      <a:r>
                        <a:rPr lang="en-US" sz="900" dirty="0">
                          <a:effectLst/>
                        </a:rPr>
                        <a:t>Simple Ratio</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1.46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37.46</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0.011</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37.44</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454893">
                <a:tc>
                  <a:txBody>
                    <a:bodyPr/>
                    <a:lstStyle/>
                    <a:p>
                      <a:pPr marL="0" marR="0">
                        <a:lnSpc>
                          <a:spcPct val="115000"/>
                        </a:lnSpc>
                        <a:spcBef>
                          <a:spcPts val="0"/>
                        </a:spcBef>
                        <a:spcAft>
                          <a:spcPts val="0"/>
                        </a:spcAft>
                      </a:pPr>
                      <a:r>
                        <a:rPr lang="en-US" sz="900" dirty="0">
                          <a:effectLst/>
                        </a:rPr>
                        <a:t>Normalized Difference Moisture Index</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effectLst/>
                        </a:rPr>
                        <a:t>1.18</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rPr>
                        <a:t>30.32</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rPr>
                        <a:t>0.0069</a:t>
                      </a:r>
                      <a:endParaRPr lang="en-US" sz="90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rPr>
                        <a:t>24.19</a:t>
                      </a:r>
                      <a:endParaRPr lang="en-US" sz="900" dirty="0">
                        <a:effectLst/>
                        <a:latin typeface="Calibri"/>
                        <a:ea typeface="Calibri"/>
                        <a:cs typeface="Times New Roman"/>
                      </a:endParaRPr>
                    </a:p>
                  </a:txBody>
                  <a:tcPr marL="59049" marR="59049"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6" name="TextBox 5"/>
          <p:cNvSpPr txBox="1"/>
          <p:nvPr/>
        </p:nvSpPr>
        <p:spPr>
          <a:xfrm flipH="1">
            <a:off x="364167" y="1381175"/>
            <a:ext cx="4741944" cy="400110"/>
          </a:xfrm>
          <a:prstGeom prst="rect">
            <a:avLst/>
          </a:prstGeom>
          <a:noFill/>
        </p:spPr>
        <p:txBody>
          <a:bodyPr wrap="square" rtlCol="0">
            <a:spAutoFit/>
          </a:bodyPr>
          <a:lstStyle/>
          <a:p>
            <a:r>
              <a:rPr lang="en-US" sz="2000" dirty="0" smtClean="0"/>
              <a:t>Validation and Error Estimation</a:t>
            </a:r>
            <a:endParaRPr lang="en-US" sz="2000" dirty="0"/>
          </a:p>
        </p:txBody>
      </p:sp>
      <p:grpSp>
        <p:nvGrpSpPr>
          <p:cNvPr id="8" name="Group 7"/>
          <p:cNvGrpSpPr/>
          <p:nvPr/>
        </p:nvGrpSpPr>
        <p:grpSpPr>
          <a:xfrm>
            <a:off x="8067082" y="4268962"/>
            <a:ext cx="3745434" cy="2181615"/>
            <a:chOff x="323152" y="3960212"/>
            <a:chExt cx="3745434" cy="224055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2" y="3960212"/>
              <a:ext cx="3413424" cy="2048054"/>
            </a:xfrm>
            <a:prstGeom prst="rect">
              <a:avLst/>
            </a:prstGeom>
          </p:spPr>
        </p:pic>
        <p:sp>
          <p:nvSpPr>
            <p:cNvPr id="10" name="TextBox 9"/>
            <p:cNvSpPr txBox="1"/>
            <p:nvPr/>
          </p:nvSpPr>
          <p:spPr>
            <a:xfrm rot="16200000">
              <a:off x="-292997" y="4728207"/>
              <a:ext cx="1540076" cy="307777"/>
            </a:xfrm>
            <a:prstGeom prst="rect">
              <a:avLst/>
            </a:prstGeom>
            <a:noFill/>
          </p:spPr>
          <p:txBody>
            <a:bodyPr wrap="square" rtlCol="0">
              <a:spAutoFit/>
            </a:bodyPr>
            <a:lstStyle/>
            <a:p>
              <a:pPr algn="ctr"/>
              <a:r>
                <a:rPr lang="en-US" sz="1400" dirty="0" smtClean="0"/>
                <a:t>LAI (Predicted)</a:t>
              </a:r>
              <a:endParaRPr lang="en-US" sz="1400" dirty="0"/>
            </a:p>
          </p:txBody>
        </p:sp>
        <p:sp>
          <p:nvSpPr>
            <p:cNvPr id="11" name="TextBox 10"/>
            <p:cNvSpPr txBox="1"/>
            <p:nvPr/>
          </p:nvSpPr>
          <p:spPr>
            <a:xfrm>
              <a:off x="989180" y="4057621"/>
              <a:ext cx="1144865" cy="592672"/>
            </a:xfrm>
            <a:prstGeom prst="rect">
              <a:avLst/>
            </a:prstGeom>
            <a:noFill/>
          </p:spPr>
          <p:txBody>
            <a:bodyPr wrap="none" rtlCol="0">
              <a:spAutoFit/>
            </a:bodyPr>
            <a:lstStyle/>
            <a:p>
              <a:r>
                <a:rPr lang="en-US" sz="1050" dirty="0" smtClean="0"/>
                <a:t>EVI2</a:t>
              </a:r>
            </a:p>
            <a:p>
              <a:r>
                <a:rPr lang="en-US" sz="1050" dirty="0" smtClean="0"/>
                <a:t>RMSE: 0.76</a:t>
              </a:r>
            </a:p>
            <a:p>
              <a:r>
                <a:rPr lang="en-US" sz="1050" dirty="0" smtClean="0"/>
                <a:t>NRMSE: 19.54%</a:t>
              </a:r>
              <a:endParaRPr lang="en-US" sz="1050" dirty="0"/>
            </a:p>
          </p:txBody>
        </p:sp>
        <p:sp>
          <p:nvSpPr>
            <p:cNvPr id="12" name="TextBox 11"/>
            <p:cNvSpPr txBox="1"/>
            <p:nvPr/>
          </p:nvSpPr>
          <p:spPr>
            <a:xfrm>
              <a:off x="1665891" y="5884676"/>
              <a:ext cx="1760631" cy="316092"/>
            </a:xfrm>
            <a:prstGeom prst="rect">
              <a:avLst/>
            </a:prstGeom>
            <a:noFill/>
          </p:spPr>
          <p:txBody>
            <a:bodyPr wrap="square" rtlCol="0">
              <a:spAutoFit/>
            </a:bodyPr>
            <a:lstStyle/>
            <a:p>
              <a:pPr algn="ctr"/>
              <a:r>
                <a:rPr lang="en-US" sz="1400" dirty="0" smtClean="0"/>
                <a:t>LAI (Measured)</a:t>
              </a:r>
              <a:endParaRPr lang="en-US" sz="1400" dirty="0"/>
            </a:p>
          </p:txBody>
        </p:sp>
      </p:grpSp>
      <p:grpSp>
        <p:nvGrpSpPr>
          <p:cNvPr id="13" name="Group 12"/>
          <p:cNvGrpSpPr/>
          <p:nvPr/>
        </p:nvGrpSpPr>
        <p:grpSpPr>
          <a:xfrm>
            <a:off x="8085913" y="1781285"/>
            <a:ext cx="3662636" cy="2164911"/>
            <a:chOff x="4395280" y="3963506"/>
            <a:chExt cx="3662636" cy="2224681"/>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105" y="3963506"/>
              <a:ext cx="3332811" cy="2045587"/>
            </a:xfrm>
            <a:prstGeom prst="rect">
              <a:avLst/>
            </a:prstGeom>
          </p:spPr>
        </p:pic>
        <p:sp>
          <p:nvSpPr>
            <p:cNvPr id="15" name="TextBox 14"/>
            <p:cNvSpPr txBox="1"/>
            <p:nvPr/>
          </p:nvSpPr>
          <p:spPr>
            <a:xfrm rot="16200000">
              <a:off x="3733610" y="4668224"/>
              <a:ext cx="1631117" cy="307777"/>
            </a:xfrm>
            <a:prstGeom prst="rect">
              <a:avLst/>
            </a:prstGeom>
            <a:noFill/>
          </p:spPr>
          <p:txBody>
            <a:bodyPr wrap="none" rtlCol="0">
              <a:spAutoFit/>
            </a:bodyPr>
            <a:lstStyle/>
            <a:p>
              <a:pPr algn="ctr"/>
              <a:r>
                <a:rPr lang="en-US" sz="1400" dirty="0" smtClean="0"/>
                <a:t>GPP (Predicted)</a:t>
              </a:r>
              <a:endParaRPr lang="en-US" sz="1400" dirty="0"/>
            </a:p>
          </p:txBody>
        </p:sp>
        <p:sp>
          <p:nvSpPr>
            <p:cNvPr id="17" name="TextBox 16"/>
            <p:cNvSpPr txBox="1"/>
            <p:nvPr/>
          </p:nvSpPr>
          <p:spPr>
            <a:xfrm>
              <a:off x="5260412" y="5871913"/>
              <a:ext cx="2573079" cy="316274"/>
            </a:xfrm>
            <a:prstGeom prst="rect">
              <a:avLst/>
            </a:prstGeom>
            <a:noFill/>
          </p:spPr>
          <p:txBody>
            <a:bodyPr wrap="square" rtlCol="0">
              <a:spAutoFit/>
            </a:bodyPr>
            <a:lstStyle/>
            <a:p>
              <a:pPr algn="ctr"/>
              <a:r>
                <a:rPr lang="en-US" sz="1400" dirty="0" smtClean="0"/>
                <a:t>GPP(Measured)</a:t>
              </a:r>
              <a:endParaRPr lang="en-US" sz="1400" dirty="0"/>
            </a:p>
          </p:txBody>
        </p:sp>
        <p:sp>
          <p:nvSpPr>
            <p:cNvPr id="18" name="TextBox 17"/>
            <p:cNvSpPr txBox="1"/>
            <p:nvPr/>
          </p:nvSpPr>
          <p:spPr>
            <a:xfrm>
              <a:off x="5111584" y="4057620"/>
              <a:ext cx="1144865" cy="593013"/>
            </a:xfrm>
            <a:prstGeom prst="rect">
              <a:avLst/>
            </a:prstGeom>
            <a:noFill/>
          </p:spPr>
          <p:txBody>
            <a:bodyPr wrap="none" rtlCol="0">
              <a:spAutoFit/>
            </a:bodyPr>
            <a:lstStyle/>
            <a:p>
              <a:r>
                <a:rPr lang="en-US" sz="1050" dirty="0" smtClean="0"/>
                <a:t>EVI2</a:t>
              </a:r>
            </a:p>
            <a:p>
              <a:r>
                <a:rPr lang="en-US" sz="1050" dirty="0" smtClean="0"/>
                <a:t>RMSE: 0.0053</a:t>
              </a:r>
            </a:p>
            <a:p>
              <a:r>
                <a:rPr lang="en-US" sz="1050" dirty="0" smtClean="0"/>
                <a:t>NRMSE: 18.64%</a:t>
              </a:r>
              <a:endParaRPr lang="en-US" sz="1050" dirty="0"/>
            </a:p>
          </p:txBody>
        </p:sp>
      </p:grpSp>
      <p:sp>
        <p:nvSpPr>
          <p:cNvPr id="19" name="Text Placeholder 3"/>
          <p:cNvSpPr txBox="1">
            <a:spLocks/>
          </p:cNvSpPr>
          <p:nvPr/>
        </p:nvSpPr>
        <p:spPr>
          <a:xfrm>
            <a:off x="8293373" y="6506130"/>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436277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Results</a:t>
            </a:r>
            <a:endParaRPr lang="en-US" sz="4000" dirty="0">
              <a:solidFill>
                <a:schemeClr val="bg1"/>
              </a:solidFill>
              <a:latin typeface="Century Gothic" panose="020B0502020202020204" pitchFamily="34" charset="0"/>
            </a:endParaRPr>
          </a:p>
        </p:txBody>
      </p:sp>
      <p:sp>
        <p:nvSpPr>
          <p:cNvPr id="20" name="TextBox 19"/>
          <p:cNvSpPr txBox="1"/>
          <p:nvPr/>
        </p:nvSpPr>
        <p:spPr>
          <a:xfrm>
            <a:off x="3721538" y="1245304"/>
            <a:ext cx="3682418" cy="400110"/>
          </a:xfrm>
          <a:prstGeom prst="rect">
            <a:avLst/>
          </a:prstGeom>
          <a:noFill/>
        </p:spPr>
        <p:txBody>
          <a:bodyPr wrap="none" rtlCol="0">
            <a:spAutoFit/>
          </a:bodyPr>
          <a:lstStyle/>
          <a:p>
            <a:r>
              <a:rPr lang="en-US" sz="2000" dirty="0" smtClean="0"/>
              <a:t>Seasonal Spectral Variability</a:t>
            </a:r>
            <a:endParaRPr lang="en-US" sz="2000" dirty="0"/>
          </a:p>
        </p:txBody>
      </p:sp>
      <p:grpSp>
        <p:nvGrpSpPr>
          <p:cNvPr id="7" name="Group 6"/>
          <p:cNvGrpSpPr/>
          <p:nvPr/>
        </p:nvGrpSpPr>
        <p:grpSpPr>
          <a:xfrm>
            <a:off x="824309" y="1871157"/>
            <a:ext cx="3017520" cy="1908168"/>
            <a:chOff x="3213815" y="1731367"/>
            <a:chExt cx="2297687" cy="1451380"/>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4129" t="6354" r="54096" b="69288"/>
            <a:stretch/>
          </p:blipFill>
          <p:spPr>
            <a:xfrm>
              <a:off x="3213815" y="1972488"/>
              <a:ext cx="2297687" cy="1210259"/>
            </a:xfrm>
            <a:prstGeom prst="rect">
              <a:avLst/>
            </a:prstGeom>
          </p:spPr>
        </p:pic>
        <p:sp>
          <p:nvSpPr>
            <p:cNvPr id="27" name="TextBox 26"/>
            <p:cNvSpPr txBox="1"/>
            <p:nvPr/>
          </p:nvSpPr>
          <p:spPr>
            <a:xfrm>
              <a:off x="4120937" y="1731367"/>
              <a:ext cx="483445" cy="319853"/>
            </a:xfrm>
            <a:prstGeom prst="rect">
              <a:avLst/>
            </a:prstGeom>
            <a:noFill/>
          </p:spPr>
          <p:txBody>
            <a:bodyPr wrap="none" rtlCol="0">
              <a:spAutoFit/>
            </a:bodyPr>
            <a:lstStyle/>
            <a:p>
              <a:r>
                <a:rPr lang="en-US" sz="1400" dirty="0" smtClean="0"/>
                <a:t>Fall</a:t>
              </a:r>
              <a:endParaRPr lang="en-US" sz="1400" dirty="0"/>
            </a:p>
          </p:txBody>
        </p:sp>
      </p:grpSp>
      <p:grpSp>
        <p:nvGrpSpPr>
          <p:cNvPr id="16" name="Group 15"/>
          <p:cNvGrpSpPr/>
          <p:nvPr/>
        </p:nvGrpSpPr>
        <p:grpSpPr>
          <a:xfrm>
            <a:off x="3950214" y="1871156"/>
            <a:ext cx="3017520" cy="1942672"/>
            <a:chOff x="5515856" y="1706867"/>
            <a:chExt cx="2232256" cy="1526745"/>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47262" t="8299" r="12153" b="67702"/>
            <a:stretch/>
          </p:blipFill>
          <p:spPr>
            <a:xfrm>
              <a:off x="5515856" y="2041284"/>
              <a:ext cx="2232256" cy="1192328"/>
            </a:xfrm>
            <a:prstGeom prst="rect">
              <a:avLst/>
            </a:prstGeom>
          </p:spPr>
        </p:pic>
        <p:sp>
          <p:nvSpPr>
            <p:cNvPr id="28" name="TextBox 27"/>
            <p:cNvSpPr txBox="1"/>
            <p:nvPr/>
          </p:nvSpPr>
          <p:spPr>
            <a:xfrm>
              <a:off x="6339663" y="1706867"/>
              <a:ext cx="763315" cy="319853"/>
            </a:xfrm>
            <a:prstGeom prst="rect">
              <a:avLst/>
            </a:prstGeom>
            <a:noFill/>
          </p:spPr>
          <p:txBody>
            <a:bodyPr wrap="none" rtlCol="0">
              <a:spAutoFit/>
            </a:bodyPr>
            <a:lstStyle/>
            <a:p>
              <a:r>
                <a:rPr lang="en-US" sz="1400" dirty="0" smtClean="0"/>
                <a:t>Winter</a:t>
              </a:r>
              <a:endParaRPr lang="en-US" sz="1400" dirty="0"/>
            </a:p>
          </p:txBody>
        </p:sp>
      </p:grpSp>
      <p:grpSp>
        <p:nvGrpSpPr>
          <p:cNvPr id="44" name="Group 43"/>
          <p:cNvGrpSpPr/>
          <p:nvPr/>
        </p:nvGrpSpPr>
        <p:grpSpPr>
          <a:xfrm>
            <a:off x="3958660" y="4124568"/>
            <a:ext cx="3017520" cy="2011680"/>
            <a:chOff x="5498240" y="3255910"/>
            <a:chExt cx="2277081" cy="1582460"/>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46610" t="36667" r="11990" b="38071"/>
            <a:stretch/>
          </p:blipFill>
          <p:spPr>
            <a:xfrm>
              <a:off x="5498240" y="3583286"/>
              <a:ext cx="2277081" cy="1255084"/>
            </a:xfrm>
            <a:prstGeom prst="rect">
              <a:avLst/>
            </a:prstGeom>
          </p:spPr>
        </p:pic>
        <p:sp>
          <p:nvSpPr>
            <p:cNvPr id="29" name="TextBox 28"/>
            <p:cNvSpPr txBox="1"/>
            <p:nvPr/>
          </p:nvSpPr>
          <p:spPr>
            <a:xfrm>
              <a:off x="6245429" y="3255910"/>
              <a:ext cx="926574" cy="319853"/>
            </a:xfrm>
            <a:prstGeom prst="rect">
              <a:avLst/>
            </a:prstGeom>
            <a:noFill/>
          </p:spPr>
          <p:txBody>
            <a:bodyPr wrap="none" rtlCol="0">
              <a:spAutoFit/>
            </a:bodyPr>
            <a:lstStyle/>
            <a:p>
              <a:r>
                <a:rPr lang="en-US" sz="1400" dirty="0" smtClean="0"/>
                <a:t>Summer</a:t>
              </a:r>
              <a:endParaRPr lang="en-US" sz="1400" dirty="0"/>
            </a:p>
          </p:txBody>
        </p:sp>
      </p:grpSp>
      <p:grpSp>
        <p:nvGrpSpPr>
          <p:cNvPr id="45" name="Group 44"/>
          <p:cNvGrpSpPr/>
          <p:nvPr/>
        </p:nvGrpSpPr>
        <p:grpSpPr>
          <a:xfrm>
            <a:off x="824311" y="4109216"/>
            <a:ext cx="3017520" cy="1968550"/>
            <a:chOff x="3211426" y="3288686"/>
            <a:chExt cx="2297687" cy="1495896"/>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4835" t="37028" r="53390" b="38974"/>
            <a:stretch/>
          </p:blipFill>
          <p:spPr>
            <a:xfrm>
              <a:off x="3211426" y="3592250"/>
              <a:ext cx="2297687" cy="1192332"/>
            </a:xfrm>
            <a:prstGeom prst="rect">
              <a:avLst/>
            </a:prstGeom>
          </p:spPr>
        </p:pic>
        <p:sp>
          <p:nvSpPr>
            <p:cNvPr id="30" name="TextBox 29"/>
            <p:cNvSpPr txBox="1"/>
            <p:nvPr/>
          </p:nvSpPr>
          <p:spPr>
            <a:xfrm>
              <a:off x="3990997" y="3288686"/>
              <a:ext cx="743324" cy="319853"/>
            </a:xfrm>
            <a:prstGeom prst="rect">
              <a:avLst/>
            </a:prstGeom>
            <a:noFill/>
          </p:spPr>
          <p:txBody>
            <a:bodyPr wrap="none" rtlCol="0">
              <a:spAutoFit/>
            </a:bodyPr>
            <a:lstStyle/>
            <a:p>
              <a:r>
                <a:rPr lang="en-US" sz="1400" dirty="0" smtClean="0"/>
                <a:t>Spring</a:t>
              </a:r>
              <a:endParaRPr lang="en-US" sz="1400" dirty="0"/>
            </a:p>
          </p:txBody>
        </p:sp>
      </p:grpSp>
      <p:sp>
        <p:nvSpPr>
          <p:cNvPr id="32" name="TextBox 31"/>
          <p:cNvSpPr txBox="1"/>
          <p:nvPr/>
        </p:nvSpPr>
        <p:spPr>
          <a:xfrm rot="16200000">
            <a:off x="-684188" y="3658161"/>
            <a:ext cx="2488182" cy="369332"/>
          </a:xfrm>
          <a:prstGeom prst="rect">
            <a:avLst/>
          </a:prstGeom>
          <a:noFill/>
        </p:spPr>
        <p:txBody>
          <a:bodyPr wrap="none" rtlCol="0">
            <a:spAutoFit/>
          </a:bodyPr>
          <a:lstStyle/>
          <a:p>
            <a:r>
              <a:rPr lang="en-US" dirty="0" smtClean="0"/>
              <a:t>Surface Reflectance</a:t>
            </a:r>
            <a:endParaRPr lang="en-US" dirty="0"/>
          </a:p>
        </p:txBody>
      </p:sp>
      <p:sp>
        <p:nvSpPr>
          <p:cNvPr id="33" name="TextBox 32"/>
          <p:cNvSpPr txBox="1"/>
          <p:nvPr/>
        </p:nvSpPr>
        <p:spPr>
          <a:xfrm>
            <a:off x="2791256" y="6197651"/>
            <a:ext cx="2667718" cy="369332"/>
          </a:xfrm>
          <a:prstGeom prst="rect">
            <a:avLst/>
          </a:prstGeom>
          <a:noFill/>
        </p:spPr>
        <p:txBody>
          <a:bodyPr wrap="none" rtlCol="0">
            <a:spAutoFit/>
          </a:bodyPr>
          <a:lstStyle/>
          <a:p>
            <a:r>
              <a:rPr lang="en-US" dirty="0" smtClean="0"/>
              <a:t>MODIS Spectral Bands</a:t>
            </a:r>
            <a:endParaRPr lang="en-US" dirty="0"/>
          </a:p>
        </p:txBody>
      </p:sp>
      <p:grpSp>
        <p:nvGrpSpPr>
          <p:cNvPr id="50" name="Group 49"/>
          <p:cNvGrpSpPr/>
          <p:nvPr/>
        </p:nvGrpSpPr>
        <p:grpSpPr>
          <a:xfrm>
            <a:off x="7912634" y="1716144"/>
            <a:ext cx="3196051" cy="2397480"/>
            <a:chOff x="8311494" y="3024935"/>
            <a:chExt cx="2866428" cy="2150209"/>
          </a:xfrm>
        </p:grpSpPr>
        <p:grpSp>
          <p:nvGrpSpPr>
            <p:cNvPr id="46" name="Group 45"/>
            <p:cNvGrpSpPr/>
            <p:nvPr/>
          </p:nvGrpSpPr>
          <p:grpSpPr>
            <a:xfrm>
              <a:off x="8579625" y="3024935"/>
              <a:ext cx="2598296" cy="1970500"/>
              <a:chOff x="4206294" y="4869510"/>
              <a:chExt cx="2279190" cy="1490007"/>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5723" t="69147" r="32838" b="6675"/>
              <a:stretch/>
            </p:blipFill>
            <p:spPr>
              <a:xfrm>
                <a:off x="4206294" y="5158222"/>
                <a:ext cx="2279190" cy="1201295"/>
              </a:xfrm>
              <a:prstGeom prst="rect">
                <a:avLst/>
              </a:prstGeom>
            </p:spPr>
          </p:pic>
          <p:sp>
            <p:nvSpPr>
              <p:cNvPr id="31" name="TextBox 30"/>
              <p:cNvSpPr txBox="1"/>
              <p:nvPr/>
            </p:nvSpPr>
            <p:spPr>
              <a:xfrm>
                <a:off x="4716348" y="4869510"/>
                <a:ext cx="1405131" cy="250469"/>
              </a:xfrm>
              <a:prstGeom prst="rect">
                <a:avLst/>
              </a:prstGeom>
              <a:noFill/>
            </p:spPr>
            <p:txBody>
              <a:bodyPr wrap="none" rtlCol="0">
                <a:spAutoFit/>
              </a:bodyPr>
              <a:lstStyle/>
              <a:p>
                <a:r>
                  <a:rPr lang="en-US" dirty="0" smtClean="0"/>
                  <a:t>Mean Spectra</a:t>
                </a:r>
                <a:endParaRPr lang="en-US" dirty="0"/>
              </a:p>
            </p:txBody>
          </p:sp>
        </p:grpSp>
        <p:sp>
          <p:nvSpPr>
            <p:cNvPr id="47" name="TextBox 46"/>
            <p:cNvSpPr txBox="1"/>
            <p:nvPr/>
          </p:nvSpPr>
          <p:spPr>
            <a:xfrm>
              <a:off x="9064843" y="4867367"/>
              <a:ext cx="2113079" cy="307777"/>
            </a:xfrm>
            <a:prstGeom prst="rect">
              <a:avLst/>
            </a:prstGeom>
            <a:noFill/>
          </p:spPr>
          <p:txBody>
            <a:bodyPr wrap="none" rtlCol="0">
              <a:spAutoFit/>
            </a:bodyPr>
            <a:lstStyle/>
            <a:p>
              <a:r>
                <a:rPr lang="en-US" sz="1400" dirty="0" smtClean="0"/>
                <a:t>MODIS Spectral Bands</a:t>
              </a:r>
              <a:endParaRPr lang="en-US" sz="1400" dirty="0"/>
            </a:p>
          </p:txBody>
        </p:sp>
        <p:sp>
          <p:nvSpPr>
            <p:cNvPr id="48" name="TextBox 47"/>
            <p:cNvSpPr txBox="1"/>
            <p:nvPr/>
          </p:nvSpPr>
          <p:spPr>
            <a:xfrm rot="16200000">
              <a:off x="7477772" y="3995448"/>
              <a:ext cx="1975221" cy="307777"/>
            </a:xfrm>
            <a:prstGeom prst="rect">
              <a:avLst/>
            </a:prstGeom>
            <a:noFill/>
          </p:spPr>
          <p:txBody>
            <a:bodyPr wrap="none" rtlCol="0">
              <a:spAutoFit/>
            </a:bodyPr>
            <a:lstStyle/>
            <a:p>
              <a:r>
                <a:rPr lang="en-US" sz="1400" dirty="0" smtClean="0"/>
                <a:t>Surface Reflectance</a:t>
              </a:r>
              <a:endParaRPr lang="en-US" sz="1400" dirty="0"/>
            </a:p>
          </p:txBody>
        </p:sp>
      </p:grpSp>
      <p:graphicFrame>
        <p:nvGraphicFramePr>
          <p:cNvPr id="49" name="Table 48"/>
          <p:cNvGraphicFramePr>
            <a:graphicFrameLocks noGrp="1"/>
          </p:cNvGraphicFramePr>
          <p:nvPr>
            <p:extLst>
              <p:ext uri="{D42A27DB-BD31-4B8C-83A1-F6EECF244321}">
                <p14:modId xmlns:p14="http://schemas.microsoft.com/office/powerpoint/2010/main" val="400906311"/>
              </p:ext>
            </p:extLst>
          </p:nvPr>
        </p:nvGraphicFramePr>
        <p:xfrm>
          <a:off x="7403956" y="4319674"/>
          <a:ext cx="4577656" cy="2154370"/>
        </p:xfrm>
        <a:graphic>
          <a:graphicData uri="http://schemas.openxmlformats.org/drawingml/2006/table">
            <a:tbl>
              <a:tblPr firstRow="1" bandRow="1">
                <a:tableStyleId>{5940675A-B579-460E-94D1-54222C63F5DA}</a:tableStyleId>
              </a:tblPr>
              <a:tblGrid>
                <a:gridCol w="2288828"/>
                <a:gridCol w="2288828"/>
              </a:tblGrid>
              <a:tr h="269565">
                <a:tc>
                  <a:txBody>
                    <a:bodyPr/>
                    <a:lstStyle/>
                    <a:p>
                      <a:pPr algn="ctr"/>
                      <a:r>
                        <a:rPr lang="en-US" sz="1100" b="1" dirty="0" smtClean="0"/>
                        <a:t>MODIS Bands</a:t>
                      </a:r>
                      <a:endParaRPr lang="en-US" sz="1100" b="1" dirty="0"/>
                    </a:p>
                  </a:txBody>
                  <a:tcPr marL="114659" marR="114659" marT="57329" marB="57329">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Center Wavelength  and Bandwidth (nm)</a:t>
                      </a:r>
                    </a:p>
                  </a:txBody>
                  <a:tcPr marL="114659" marR="114659" marT="57329" marB="57329">
                    <a:solidFill>
                      <a:schemeClr val="bg1"/>
                    </a:solidFill>
                  </a:tcPr>
                </a:tc>
              </a:tr>
              <a:tr h="250805">
                <a:tc>
                  <a:txBody>
                    <a:bodyPr/>
                    <a:lstStyle/>
                    <a:p>
                      <a:pPr algn="ctr"/>
                      <a:r>
                        <a:rPr lang="en-US" sz="1100" dirty="0" smtClean="0"/>
                        <a:t>Blue (B3)</a:t>
                      </a:r>
                      <a:endParaRPr lang="en-US" sz="1100" dirty="0"/>
                    </a:p>
                  </a:txBody>
                  <a:tcPr marL="114659" marR="114659" marT="57329" marB="57329">
                    <a:solidFill>
                      <a:schemeClr val="bg1"/>
                    </a:solidFill>
                  </a:tcPr>
                </a:tc>
                <a:tc>
                  <a:txBody>
                    <a:bodyPr/>
                    <a:lstStyle/>
                    <a:p>
                      <a:pPr algn="ctr"/>
                      <a:r>
                        <a:rPr lang="en-US" sz="1100" dirty="0" smtClean="0"/>
                        <a:t>469</a:t>
                      </a:r>
                      <a:r>
                        <a:rPr lang="en-US" sz="1100" baseline="0" dirty="0" smtClean="0"/>
                        <a:t> (459 – 479)</a:t>
                      </a:r>
                      <a:endParaRPr lang="en-US" sz="1100" dirty="0"/>
                    </a:p>
                  </a:txBody>
                  <a:tcPr marL="114659" marR="114659" marT="57329" marB="57329">
                    <a:solidFill>
                      <a:schemeClr val="bg1"/>
                    </a:solidFill>
                  </a:tcPr>
                </a:tc>
              </a:tr>
              <a:tr h="250805">
                <a:tc>
                  <a:txBody>
                    <a:bodyPr/>
                    <a:lstStyle/>
                    <a:p>
                      <a:pPr algn="ctr"/>
                      <a:r>
                        <a:rPr lang="en-US" sz="1100" dirty="0" smtClean="0"/>
                        <a:t>Green</a:t>
                      </a:r>
                      <a:r>
                        <a:rPr lang="en-US" sz="1100" baseline="0" dirty="0" smtClean="0"/>
                        <a:t> (</a:t>
                      </a:r>
                      <a:r>
                        <a:rPr lang="en-US" sz="1100" dirty="0" smtClean="0"/>
                        <a:t>B4)</a:t>
                      </a:r>
                      <a:endParaRPr lang="en-US" sz="1100" dirty="0"/>
                    </a:p>
                  </a:txBody>
                  <a:tcPr marL="114659" marR="114659" marT="57329" marB="57329">
                    <a:solidFill>
                      <a:schemeClr val="bg1"/>
                    </a:solidFill>
                  </a:tcPr>
                </a:tc>
                <a:tc>
                  <a:txBody>
                    <a:bodyPr/>
                    <a:lstStyle/>
                    <a:p>
                      <a:pPr algn="ctr"/>
                      <a:r>
                        <a:rPr lang="en-US" sz="1100" dirty="0" smtClean="0"/>
                        <a:t>555 (545 – 565)</a:t>
                      </a:r>
                      <a:endParaRPr lang="en-US" sz="1100" dirty="0"/>
                    </a:p>
                  </a:txBody>
                  <a:tcPr marL="114659" marR="114659" marT="57329" marB="57329">
                    <a:solidFill>
                      <a:schemeClr val="bg1"/>
                    </a:solidFill>
                  </a:tcPr>
                </a:tc>
              </a:tr>
              <a:tr h="250805">
                <a:tc>
                  <a:txBody>
                    <a:bodyPr/>
                    <a:lstStyle/>
                    <a:p>
                      <a:pPr algn="ctr"/>
                      <a:r>
                        <a:rPr lang="en-US" sz="1100" dirty="0" smtClean="0"/>
                        <a:t>Red (B1)</a:t>
                      </a:r>
                      <a:endParaRPr lang="en-US" sz="1100" dirty="0"/>
                    </a:p>
                  </a:txBody>
                  <a:tcPr marL="114659" marR="114659" marT="57329" marB="57329">
                    <a:solidFill>
                      <a:schemeClr val="bg1"/>
                    </a:solidFill>
                  </a:tcPr>
                </a:tc>
                <a:tc>
                  <a:txBody>
                    <a:bodyPr/>
                    <a:lstStyle/>
                    <a:p>
                      <a:pPr algn="ctr"/>
                      <a:r>
                        <a:rPr lang="en-US" sz="1100" dirty="0" smtClean="0"/>
                        <a:t>645 (620 – 670)</a:t>
                      </a:r>
                      <a:endParaRPr lang="en-US" sz="1100" dirty="0"/>
                    </a:p>
                  </a:txBody>
                  <a:tcPr marL="114659" marR="114659" marT="57329" marB="57329">
                    <a:solidFill>
                      <a:schemeClr val="bg1"/>
                    </a:solidFill>
                  </a:tcPr>
                </a:tc>
              </a:tr>
              <a:tr h="287620">
                <a:tc>
                  <a:txBody>
                    <a:bodyPr/>
                    <a:lstStyle/>
                    <a:p>
                      <a:pPr algn="ctr"/>
                      <a:r>
                        <a:rPr lang="en-US" sz="1100" dirty="0" smtClean="0"/>
                        <a:t>Near-Infrared (B2)</a:t>
                      </a:r>
                      <a:endParaRPr lang="en-US" sz="1100" dirty="0"/>
                    </a:p>
                  </a:txBody>
                  <a:tcPr marL="114659" marR="114659" marT="57329" marB="57329">
                    <a:solidFill>
                      <a:schemeClr val="bg1"/>
                    </a:solidFill>
                  </a:tcPr>
                </a:tc>
                <a:tc>
                  <a:txBody>
                    <a:bodyPr/>
                    <a:lstStyle/>
                    <a:p>
                      <a:pPr algn="ctr"/>
                      <a:r>
                        <a:rPr lang="en-US" sz="1100" dirty="0" smtClean="0"/>
                        <a:t>859 (841 – 876)</a:t>
                      </a:r>
                      <a:endParaRPr lang="en-US" sz="1100" dirty="0"/>
                    </a:p>
                  </a:txBody>
                  <a:tcPr marL="114659" marR="114659" marT="57329" marB="57329">
                    <a:solidFill>
                      <a:schemeClr val="bg1"/>
                    </a:solidFill>
                  </a:tcPr>
                </a:tc>
              </a:tr>
              <a:tr h="287620">
                <a:tc>
                  <a:txBody>
                    <a:bodyPr/>
                    <a:lstStyle/>
                    <a:p>
                      <a:pPr algn="ctr"/>
                      <a:r>
                        <a:rPr lang="en-US" sz="1100" dirty="0" smtClean="0"/>
                        <a:t>Shortwave Infrared</a:t>
                      </a:r>
                      <a:r>
                        <a:rPr lang="en-US" sz="1100" baseline="0" dirty="0" smtClean="0"/>
                        <a:t>-1 (B5)</a:t>
                      </a:r>
                      <a:endParaRPr lang="en-US" sz="1100" dirty="0"/>
                    </a:p>
                  </a:txBody>
                  <a:tcPr marL="114659" marR="114659" marT="57329" marB="57329">
                    <a:solidFill>
                      <a:schemeClr val="bg1"/>
                    </a:solidFill>
                  </a:tcPr>
                </a:tc>
                <a:tc>
                  <a:txBody>
                    <a:bodyPr/>
                    <a:lstStyle/>
                    <a:p>
                      <a:pPr algn="ctr"/>
                      <a:r>
                        <a:rPr lang="en-US" sz="1100" dirty="0" smtClean="0"/>
                        <a:t>1240 (1230 – 1250)</a:t>
                      </a:r>
                      <a:endParaRPr lang="en-US" sz="1100" dirty="0"/>
                    </a:p>
                  </a:txBody>
                  <a:tcPr marL="114659" marR="114659" marT="57329" marB="57329">
                    <a:solidFill>
                      <a:schemeClr val="bg1"/>
                    </a:solidFill>
                  </a:tcPr>
                </a:tc>
              </a:tr>
              <a:tr h="250805">
                <a:tc>
                  <a:txBody>
                    <a:bodyPr/>
                    <a:lstStyle/>
                    <a:p>
                      <a:pPr algn="ctr"/>
                      <a:r>
                        <a:rPr lang="en-US" sz="1100" dirty="0" smtClean="0"/>
                        <a:t>Shortwave Infrared-2 (B6)</a:t>
                      </a:r>
                      <a:endParaRPr lang="en-US" sz="1100" dirty="0"/>
                    </a:p>
                  </a:txBody>
                  <a:tcPr marL="114659" marR="114659" marT="57329" marB="57329">
                    <a:solidFill>
                      <a:schemeClr val="bg1"/>
                    </a:solidFill>
                  </a:tcPr>
                </a:tc>
                <a:tc>
                  <a:txBody>
                    <a:bodyPr/>
                    <a:lstStyle/>
                    <a:p>
                      <a:pPr algn="ctr"/>
                      <a:r>
                        <a:rPr lang="en-US" sz="1100" dirty="0" smtClean="0"/>
                        <a:t>1635 (1628 – 1652)</a:t>
                      </a:r>
                      <a:endParaRPr lang="en-US" sz="1100" dirty="0"/>
                    </a:p>
                  </a:txBody>
                  <a:tcPr marL="114659" marR="114659" marT="57329" marB="57329">
                    <a:solidFill>
                      <a:schemeClr val="bg1"/>
                    </a:solidFill>
                  </a:tcPr>
                </a:tc>
              </a:tr>
            </a:tbl>
          </a:graphicData>
        </a:graphic>
      </p:graphicFrame>
      <p:sp>
        <p:nvSpPr>
          <p:cNvPr id="34" name="Text Placeholder 3"/>
          <p:cNvSpPr txBox="1">
            <a:spLocks/>
          </p:cNvSpPr>
          <p:nvPr/>
        </p:nvSpPr>
        <p:spPr>
          <a:xfrm>
            <a:off x="8293373" y="6565952"/>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65375"/>
          <a:stretch/>
        </p:blipFill>
        <p:spPr>
          <a:xfrm>
            <a:off x="11000796" y="2469729"/>
            <a:ext cx="356565" cy="1135945"/>
          </a:xfrm>
          <a:prstGeom prst="rect">
            <a:avLst/>
          </a:prstGeom>
        </p:spPr>
      </p:pic>
      <p:sp>
        <p:nvSpPr>
          <p:cNvPr id="3" name="TextBox 2"/>
          <p:cNvSpPr txBox="1"/>
          <p:nvPr/>
        </p:nvSpPr>
        <p:spPr>
          <a:xfrm>
            <a:off x="11306086" y="2482155"/>
            <a:ext cx="885914" cy="1075807"/>
          </a:xfrm>
          <a:prstGeom prst="rect">
            <a:avLst/>
          </a:prstGeom>
          <a:solidFill>
            <a:schemeClr val="bg1"/>
          </a:solidFill>
        </p:spPr>
        <p:txBody>
          <a:bodyPr wrap="square" rtlCol="0">
            <a:spAutoFit/>
          </a:bodyPr>
          <a:lstStyle/>
          <a:p>
            <a:pPr>
              <a:lnSpc>
                <a:spcPct val="150000"/>
              </a:lnSpc>
            </a:pPr>
            <a:r>
              <a:rPr lang="en-US" sz="1100" dirty="0" smtClean="0"/>
              <a:t>Fall</a:t>
            </a:r>
          </a:p>
          <a:p>
            <a:pPr>
              <a:lnSpc>
                <a:spcPct val="150000"/>
              </a:lnSpc>
            </a:pPr>
            <a:r>
              <a:rPr lang="en-US" sz="1100" dirty="0" smtClean="0"/>
              <a:t>Winter</a:t>
            </a:r>
          </a:p>
          <a:p>
            <a:pPr>
              <a:lnSpc>
                <a:spcPct val="150000"/>
              </a:lnSpc>
            </a:pPr>
            <a:r>
              <a:rPr lang="en-US" sz="1100" dirty="0" smtClean="0"/>
              <a:t>Spring Summer</a:t>
            </a:r>
            <a:endParaRPr lang="en-US" sz="1100" dirty="0"/>
          </a:p>
        </p:txBody>
      </p:sp>
    </p:spTree>
    <p:extLst>
      <p:ext uri="{BB962C8B-B14F-4D97-AF65-F5344CB8AC3E}">
        <p14:creationId xmlns:p14="http://schemas.microsoft.com/office/powerpoint/2010/main" val="391659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01565" y="1185572"/>
            <a:ext cx="3087705" cy="400110"/>
          </a:xfrm>
          <a:prstGeom prst="rect">
            <a:avLst/>
          </a:prstGeom>
          <a:noFill/>
        </p:spPr>
        <p:txBody>
          <a:bodyPr wrap="none" rtlCol="0">
            <a:spAutoFit/>
          </a:bodyPr>
          <a:lstStyle/>
          <a:p>
            <a:r>
              <a:rPr lang="en-US" sz="2000" dirty="0" smtClean="0"/>
              <a:t>ASTER Cross-Calibration</a:t>
            </a:r>
            <a:endParaRPr lang="en-US" sz="2000" dirty="0"/>
          </a:p>
        </p:txBody>
      </p:sp>
      <p:graphicFrame>
        <p:nvGraphicFramePr>
          <p:cNvPr id="6" name="Chart 5"/>
          <p:cNvGraphicFramePr>
            <a:graphicFrameLocks/>
          </p:cNvGraphicFramePr>
          <p:nvPr>
            <p:extLst>
              <p:ext uri="{D42A27DB-BD31-4B8C-83A1-F6EECF244321}">
                <p14:modId xmlns:p14="http://schemas.microsoft.com/office/powerpoint/2010/main" val="3158004050"/>
              </p:ext>
            </p:extLst>
          </p:nvPr>
        </p:nvGraphicFramePr>
        <p:xfrm>
          <a:off x="4110398" y="1645993"/>
          <a:ext cx="41148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379595073"/>
              </p:ext>
            </p:extLst>
          </p:nvPr>
        </p:nvGraphicFramePr>
        <p:xfrm>
          <a:off x="8077200" y="1645993"/>
          <a:ext cx="41148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238219" y="3972997"/>
            <a:ext cx="3560590" cy="400110"/>
          </a:xfrm>
          <a:prstGeom prst="rect">
            <a:avLst/>
          </a:prstGeom>
          <a:noFill/>
        </p:spPr>
        <p:txBody>
          <a:bodyPr wrap="none" rtlCol="0">
            <a:spAutoFit/>
          </a:bodyPr>
          <a:lstStyle/>
          <a:p>
            <a:r>
              <a:rPr lang="en-US" sz="2000" dirty="0" smtClean="0"/>
              <a:t>Sentinel-2 Cross-Calibration</a:t>
            </a:r>
            <a:endParaRPr lang="en-US" sz="2000" dirty="0"/>
          </a:p>
        </p:txBody>
      </p:sp>
      <p:graphicFrame>
        <p:nvGraphicFramePr>
          <p:cNvPr id="10" name="Chart 9"/>
          <p:cNvGraphicFramePr>
            <a:graphicFrameLocks/>
          </p:cNvGraphicFramePr>
          <p:nvPr>
            <p:extLst>
              <p:ext uri="{D42A27DB-BD31-4B8C-83A1-F6EECF244321}">
                <p14:modId xmlns:p14="http://schemas.microsoft.com/office/powerpoint/2010/main" val="2821359842"/>
              </p:ext>
            </p:extLst>
          </p:nvPr>
        </p:nvGraphicFramePr>
        <p:xfrm>
          <a:off x="3973985" y="4362638"/>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86767019"/>
              </p:ext>
            </p:extLst>
          </p:nvPr>
        </p:nvGraphicFramePr>
        <p:xfrm>
          <a:off x="8077200" y="4351311"/>
          <a:ext cx="41148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Group 12"/>
          <p:cNvGrpSpPr/>
          <p:nvPr/>
        </p:nvGrpSpPr>
        <p:grpSpPr>
          <a:xfrm>
            <a:off x="0" y="1494473"/>
            <a:ext cx="4114800" cy="2538617"/>
            <a:chOff x="8077200" y="1649838"/>
            <a:chExt cx="4114800" cy="2538617"/>
          </a:xfrm>
        </p:grpSpPr>
        <p:graphicFrame>
          <p:nvGraphicFramePr>
            <p:cNvPr id="8" name="Chart 7"/>
            <p:cNvGraphicFramePr>
              <a:graphicFrameLocks/>
            </p:cNvGraphicFramePr>
            <p:nvPr>
              <p:extLst>
                <p:ext uri="{D42A27DB-BD31-4B8C-83A1-F6EECF244321}">
                  <p14:modId xmlns:p14="http://schemas.microsoft.com/office/powerpoint/2010/main" val="4283793440"/>
                </p:ext>
              </p:extLst>
            </p:nvPr>
          </p:nvGraphicFramePr>
          <p:xfrm>
            <a:off x="8077200" y="1811015"/>
            <a:ext cx="4114800" cy="2377440"/>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p:cNvSpPr txBox="1"/>
            <p:nvPr/>
          </p:nvSpPr>
          <p:spPr>
            <a:xfrm>
              <a:off x="9573523" y="1649838"/>
              <a:ext cx="1786066" cy="369332"/>
            </a:xfrm>
            <a:prstGeom prst="rect">
              <a:avLst/>
            </a:prstGeom>
            <a:noFill/>
          </p:spPr>
          <p:txBody>
            <a:bodyPr wrap="none" rtlCol="0">
              <a:spAutoFit/>
            </a:bodyPr>
            <a:lstStyle/>
            <a:p>
              <a:r>
                <a:rPr lang="en-US" dirty="0" smtClean="0"/>
                <a:t>Mean Spectra</a:t>
              </a:r>
              <a:endParaRPr lang="en-US" dirty="0"/>
            </a:p>
          </p:txBody>
        </p:sp>
      </p:grpSp>
      <p:grpSp>
        <p:nvGrpSpPr>
          <p:cNvPr id="15" name="Group 14"/>
          <p:cNvGrpSpPr/>
          <p:nvPr/>
        </p:nvGrpSpPr>
        <p:grpSpPr>
          <a:xfrm>
            <a:off x="0" y="4212030"/>
            <a:ext cx="4114800" cy="2438928"/>
            <a:chOff x="8077200" y="4419072"/>
            <a:chExt cx="4114800" cy="2438928"/>
          </a:xfrm>
        </p:grpSpPr>
        <p:graphicFrame>
          <p:nvGraphicFramePr>
            <p:cNvPr id="12" name="Chart 11"/>
            <p:cNvGraphicFramePr>
              <a:graphicFrameLocks/>
            </p:cNvGraphicFramePr>
            <p:nvPr>
              <p:extLst>
                <p:ext uri="{D42A27DB-BD31-4B8C-83A1-F6EECF244321}">
                  <p14:modId xmlns:p14="http://schemas.microsoft.com/office/powerpoint/2010/main" val="2834273133"/>
                </p:ext>
              </p:extLst>
            </p:nvPr>
          </p:nvGraphicFramePr>
          <p:xfrm>
            <a:off x="8077200" y="4572000"/>
            <a:ext cx="4114800" cy="2286000"/>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p:cNvSpPr txBox="1"/>
            <p:nvPr/>
          </p:nvSpPr>
          <p:spPr>
            <a:xfrm>
              <a:off x="9564129" y="4419072"/>
              <a:ext cx="1786066" cy="369332"/>
            </a:xfrm>
            <a:prstGeom prst="rect">
              <a:avLst/>
            </a:prstGeom>
            <a:noFill/>
          </p:spPr>
          <p:txBody>
            <a:bodyPr wrap="none" rtlCol="0">
              <a:spAutoFit/>
            </a:bodyPr>
            <a:lstStyle/>
            <a:p>
              <a:r>
                <a:rPr lang="en-US" dirty="0" smtClean="0"/>
                <a:t>Mean Spectra</a:t>
              </a:r>
              <a:endParaRPr lang="en-US" dirty="0"/>
            </a:p>
          </p:txBody>
        </p:sp>
      </p:grpSp>
      <p:sp>
        <p:nvSpPr>
          <p:cNvPr id="17" name="Text Placeholder 2"/>
          <p:cNvSpPr txBox="1">
            <a:spLocks/>
          </p:cNvSpPr>
          <p:nvPr/>
        </p:nvSpPr>
        <p:spPr>
          <a:xfrm>
            <a:off x="1619535" y="491034"/>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 Results</a:t>
            </a:r>
            <a:endParaRPr lang="en-US" sz="4000" dirty="0">
              <a:solidFill>
                <a:schemeClr val="bg1"/>
              </a:solidFill>
              <a:latin typeface="Century Gothic" panose="020B0502020202020204" pitchFamily="34" charset="0"/>
            </a:endParaRPr>
          </a:p>
        </p:txBody>
      </p:sp>
      <p:sp>
        <p:nvSpPr>
          <p:cNvPr id="19" name="Text Placeholder 3"/>
          <p:cNvSpPr txBox="1">
            <a:spLocks/>
          </p:cNvSpPr>
          <p:nvPr/>
        </p:nvSpPr>
        <p:spPr>
          <a:xfrm>
            <a:off x="8293373" y="6506130"/>
            <a:ext cx="4925960" cy="336382"/>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smtClean="0">
                <a:solidFill>
                  <a:schemeClr val="tx1">
                    <a:lumMod val="50000"/>
                    <a:lumOff val="50000"/>
                  </a:schemeClr>
                </a:solidFill>
              </a:rPr>
              <a:t>Source: Eastern India Ecological Forecasting</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1891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10" grpId="0">
        <p:bldAsOne/>
      </p:bldGraphic>
      <p:bldGraphic spid="11"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4867</TotalTime>
  <Words>2459</Words>
  <Application>Microsoft Office PowerPoint</Application>
  <PresentationFormat>Widescreen</PresentationFormat>
  <Paragraphs>511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384</cp:revision>
  <dcterms:created xsi:type="dcterms:W3CDTF">2015-05-18T13:26:09Z</dcterms:created>
  <dcterms:modified xsi:type="dcterms:W3CDTF">2016-11-18T17:17:35Z</dcterms:modified>
</cp:coreProperties>
</file>