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27432000" cy="36576000"/>
  <p:notesSz cx="6858000" cy="9144000"/>
  <p:defaultTextStyle>
    <a:defPPr>
      <a:defRPr lang="en-US"/>
    </a:defPPr>
    <a:lvl1pPr marL="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1pPr>
    <a:lvl2pPr marL="153619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2pPr>
    <a:lvl3pPr marL="307238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3pPr>
    <a:lvl4pPr marL="460857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4pPr>
    <a:lvl5pPr marL="6144768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5pPr>
    <a:lvl6pPr marL="768096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6pPr>
    <a:lvl7pPr marL="921715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7pPr>
    <a:lvl8pPr marL="1075334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8pPr>
    <a:lvl9pPr marL="1228953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7568AA8A-4CD7-4B75-9271-72F1F498347E}">
          <p14:sldIdLst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1520">
          <p15:clr>
            <a:srgbClr val="A4A3A4"/>
          </p15:clr>
        </p15:guide>
        <p15:guide id="2" pos="86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hawman" initials="ph" lastIdx="3" clrIdx="0">
    <p:extLst>
      <p:ext uri="{19B8F6BF-5375-455C-9EA6-DF929625EA0E}">
        <p15:presenceInfo xmlns:p15="http://schemas.microsoft.com/office/powerpoint/2012/main" userId="52dc934910af067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995" autoAdjust="0"/>
    <p:restoredTop sz="94660"/>
  </p:normalViewPr>
  <p:slideViewPr>
    <p:cSldViewPr snapToGrid="0">
      <p:cViewPr>
        <p:scale>
          <a:sx n="40" d="100"/>
          <a:sy n="40" d="100"/>
        </p:scale>
        <p:origin x="173" y="-4694"/>
      </p:cViewPr>
      <p:guideLst>
        <p:guide orient="horz" pos="11520"/>
        <p:guide pos="86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2-27T22:10:44.726" idx="1">
    <p:pos x="4698" y="2490"/>
    <p:text>please remove affiliations</p:text>
    <p:extLst>
      <p:ext uri="{C676402C-5697-4E1C-873F-D02D1690AC5C}">
        <p15:threadingInfo xmlns:p15="http://schemas.microsoft.com/office/powerpoint/2012/main" timeZoneBias="300"/>
      </p:ext>
    </p:extLst>
  </p:cm>
  <p:cm authorId="1" dt="2015-02-27T22:10:56.328" idx="2">
    <p:pos x="5450" y="2394"/>
    <p:text>note who the project lead is.</p:text>
    <p:extLst>
      <p:ext uri="{C676402C-5697-4E1C-873F-D02D1690AC5C}">
        <p15:threadingInfo xmlns:p15="http://schemas.microsoft.com/office/powerpoint/2012/main" timeZoneBias="300"/>
      </p:ext>
    </p:extLst>
  </p:cm>
  <p:cm authorId="1" dt="2015-02-27T22:11:22.940" idx="3">
    <p:pos x="3674" y="8666"/>
    <p:text>very nice methodology!</p:text>
    <p:extLst>
      <p:ext uri="{C676402C-5697-4E1C-873F-D02D1690AC5C}">
        <p15:threadingInfo xmlns:p15="http://schemas.microsoft.com/office/powerpoint/2012/main" timeZoneBias="3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Po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acknowledgements text"/>
          <p:cNvSpPr>
            <a:spLocks noGrp="1"/>
          </p:cNvSpPr>
          <p:nvPr>
            <p:ph type="body" sz="quarter" idx="26"/>
          </p:nvPr>
        </p:nvSpPr>
        <p:spPr>
          <a:xfrm>
            <a:off x="18326100" y="30842713"/>
            <a:ext cx="8008620" cy="4590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82" name="acknowledgements"/>
          <p:cNvGrpSpPr/>
          <p:nvPr userDrawn="1"/>
        </p:nvGrpSpPr>
        <p:grpSpPr>
          <a:xfrm>
            <a:off x="18163700" y="29718000"/>
            <a:ext cx="8351235" cy="914400"/>
            <a:chOff x="914400" y="6400800"/>
            <a:chExt cx="16459201" cy="914400"/>
          </a:xfrm>
        </p:grpSpPr>
        <p:sp>
          <p:nvSpPr>
            <p:cNvPr id="83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Acknowledgements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93" name="project partners text"/>
          <p:cNvSpPr>
            <a:spLocks noGrp="1"/>
          </p:cNvSpPr>
          <p:nvPr>
            <p:ph type="body" sz="quarter" idx="29"/>
          </p:nvPr>
        </p:nvSpPr>
        <p:spPr>
          <a:xfrm>
            <a:off x="9677399" y="30842713"/>
            <a:ext cx="8090417" cy="4590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4" name="project partners"/>
          <p:cNvGrpSpPr/>
          <p:nvPr userDrawn="1"/>
        </p:nvGrpSpPr>
        <p:grpSpPr>
          <a:xfrm>
            <a:off x="9512722" y="29718000"/>
            <a:ext cx="8436531" cy="914400"/>
            <a:chOff x="914400" y="6400800"/>
            <a:chExt cx="16459201" cy="914400"/>
          </a:xfrm>
        </p:grpSpPr>
        <p:sp>
          <p:nvSpPr>
            <p:cNvPr id="9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Project Partners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89" name="team members text"/>
          <p:cNvSpPr>
            <a:spLocks noGrp="1"/>
          </p:cNvSpPr>
          <p:nvPr>
            <p:ph type="body" sz="quarter" idx="28"/>
          </p:nvPr>
        </p:nvSpPr>
        <p:spPr>
          <a:xfrm>
            <a:off x="1096328" y="30842713"/>
            <a:ext cx="8025556" cy="4590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0" name="team members"/>
          <p:cNvGrpSpPr/>
          <p:nvPr userDrawn="1"/>
        </p:nvGrpSpPr>
        <p:grpSpPr>
          <a:xfrm>
            <a:off x="934761" y="29718000"/>
            <a:ext cx="8368896" cy="914400"/>
            <a:chOff x="914400" y="6400800"/>
            <a:chExt cx="16459201" cy="914400"/>
          </a:xfrm>
        </p:grpSpPr>
        <p:sp>
          <p:nvSpPr>
            <p:cNvPr id="9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Team Members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41" name="conclusions text"/>
          <p:cNvSpPr>
            <a:spLocks noGrp="1"/>
          </p:cNvSpPr>
          <p:nvPr>
            <p:ph type="body" sz="quarter" idx="19"/>
          </p:nvPr>
        </p:nvSpPr>
        <p:spPr>
          <a:xfrm>
            <a:off x="18326100" y="23527513"/>
            <a:ext cx="8008620" cy="5733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42" name="conclusions"/>
          <p:cNvGrpSpPr/>
          <p:nvPr userDrawn="1"/>
        </p:nvGrpSpPr>
        <p:grpSpPr>
          <a:xfrm>
            <a:off x="18166364" y="22402800"/>
            <a:ext cx="8351235" cy="914400"/>
            <a:chOff x="914400" y="6400800"/>
            <a:chExt cx="16459201" cy="914400"/>
          </a:xfrm>
        </p:grpSpPr>
        <p:sp>
          <p:nvSpPr>
            <p:cNvPr id="43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Conclusions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45" name="results text"/>
          <p:cNvSpPr>
            <a:spLocks noGrp="1"/>
          </p:cNvSpPr>
          <p:nvPr>
            <p:ph type="body" sz="quarter" idx="20"/>
          </p:nvPr>
        </p:nvSpPr>
        <p:spPr>
          <a:xfrm>
            <a:off x="1096328" y="23523677"/>
            <a:ext cx="16658272" cy="5737123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46" name="results"/>
          <p:cNvGrpSpPr/>
          <p:nvPr userDrawn="1"/>
        </p:nvGrpSpPr>
        <p:grpSpPr>
          <a:xfrm>
            <a:off x="914400" y="22402800"/>
            <a:ext cx="17034854" cy="914400"/>
            <a:chOff x="914400" y="6400800"/>
            <a:chExt cx="16459201" cy="914400"/>
          </a:xfrm>
        </p:grpSpPr>
        <p:sp>
          <p:nvSpPr>
            <p:cNvPr id="47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Results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37" name="earth observations text"/>
          <p:cNvSpPr>
            <a:spLocks noGrp="1"/>
          </p:cNvSpPr>
          <p:nvPr>
            <p:ph type="body" sz="quarter" idx="18"/>
          </p:nvPr>
        </p:nvSpPr>
        <p:spPr>
          <a:xfrm>
            <a:off x="18326100" y="18955512"/>
            <a:ext cx="8008620" cy="29900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8" name="earth observations"/>
          <p:cNvGrpSpPr/>
          <p:nvPr userDrawn="1"/>
        </p:nvGrpSpPr>
        <p:grpSpPr>
          <a:xfrm>
            <a:off x="18166364" y="17830800"/>
            <a:ext cx="8351235" cy="914400"/>
            <a:chOff x="914400" y="6400800"/>
            <a:chExt cx="16459201" cy="914400"/>
          </a:xfrm>
        </p:grpSpPr>
        <p:sp>
          <p:nvSpPr>
            <p:cNvPr id="39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Earth Observations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9" name="study area text"/>
          <p:cNvSpPr>
            <a:spLocks noGrp="1"/>
          </p:cNvSpPr>
          <p:nvPr>
            <p:ph type="body" sz="quarter" idx="16"/>
          </p:nvPr>
        </p:nvSpPr>
        <p:spPr>
          <a:xfrm>
            <a:off x="18326100" y="14840713"/>
            <a:ext cx="8008620" cy="2532888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0" name="study area"/>
          <p:cNvGrpSpPr/>
          <p:nvPr userDrawn="1"/>
        </p:nvGrpSpPr>
        <p:grpSpPr>
          <a:xfrm>
            <a:off x="18166364" y="13716000"/>
            <a:ext cx="8351235" cy="914400"/>
            <a:chOff x="914400" y="6400800"/>
            <a:chExt cx="16459201" cy="914400"/>
          </a:xfrm>
        </p:grpSpPr>
        <p:sp>
          <p:nvSpPr>
            <p:cNvPr id="31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Study Area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33" name="methodology text"/>
          <p:cNvSpPr>
            <a:spLocks noGrp="1"/>
          </p:cNvSpPr>
          <p:nvPr>
            <p:ph type="body" sz="quarter" idx="17"/>
          </p:nvPr>
        </p:nvSpPr>
        <p:spPr>
          <a:xfrm>
            <a:off x="1096328" y="14836876"/>
            <a:ext cx="16658272" cy="7108723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4" name="methodology"/>
          <p:cNvGrpSpPr/>
          <p:nvPr userDrawn="1"/>
        </p:nvGrpSpPr>
        <p:grpSpPr>
          <a:xfrm>
            <a:off x="914400" y="13716000"/>
            <a:ext cx="17034854" cy="914400"/>
            <a:chOff x="914400" y="6400800"/>
            <a:chExt cx="16459201" cy="914400"/>
          </a:xfrm>
        </p:grpSpPr>
        <p:sp>
          <p:nvSpPr>
            <p:cNvPr id="3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Methodology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objectives text"/>
          <p:cNvSpPr>
            <a:spLocks noGrp="1"/>
          </p:cNvSpPr>
          <p:nvPr>
            <p:ph type="body" sz="quarter" idx="15"/>
          </p:nvPr>
        </p:nvSpPr>
        <p:spPr>
          <a:xfrm>
            <a:off x="18326100" y="7525513"/>
            <a:ext cx="8008620" cy="5733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9" name="objectives"/>
          <p:cNvGrpSpPr/>
          <p:nvPr userDrawn="1"/>
        </p:nvGrpSpPr>
        <p:grpSpPr>
          <a:xfrm>
            <a:off x="18166364" y="6400800"/>
            <a:ext cx="8351235" cy="914400"/>
            <a:chOff x="914400" y="6400800"/>
            <a:chExt cx="16459201" cy="914400"/>
          </a:xfrm>
        </p:grpSpPr>
        <p:sp>
          <p:nvSpPr>
            <p:cNvPr id="20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Objectives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abstract text"/>
          <p:cNvSpPr>
            <a:spLocks noGrp="1"/>
          </p:cNvSpPr>
          <p:nvPr>
            <p:ph type="body" sz="quarter" idx="14"/>
          </p:nvPr>
        </p:nvSpPr>
        <p:spPr>
          <a:xfrm>
            <a:off x="1096328" y="7521678"/>
            <a:ext cx="16658272" cy="5751870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22" name="abstract"/>
          <p:cNvGrpSpPr/>
          <p:nvPr userDrawn="1"/>
        </p:nvGrpSpPr>
        <p:grpSpPr>
          <a:xfrm>
            <a:off x="914400" y="6400800"/>
            <a:ext cx="17034854" cy="914400"/>
            <a:chOff x="914400" y="6400800"/>
            <a:chExt cx="16459201" cy="914400"/>
          </a:xfrm>
        </p:grpSpPr>
        <p:sp>
          <p:nvSpPr>
            <p:cNvPr id="1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eader text"/>
            <p:cNvSpPr txBox="1"/>
            <p:nvPr userDrawn="1"/>
          </p:nvSpPr>
          <p:spPr>
            <a:xfrm>
              <a:off x="914401" y="6400800"/>
              <a:ext cx="16459200" cy="9144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Abstract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location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572000" y="5367747"/>
            <a:ext cx="18288000" cy="590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DEVELOP Node Location</a:t>
            </a:r>
            <a:endParaRPr lang="en-US" dirty="0"/>
          </a:p>
        </p:txBody>
      </p:sp>
      <p:sp>
        <p:nvSpPr>
          <p:cNvPr id="3" name="team member names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572000" y="4244975"/>
            <a:ext cx="18288000" cy="946457"/>
          </a:xfrm>
          <a:prstGeom prst="rect">
            <a:avLst/>
          </a:prstGeom>
        </p:spPr>
        <p:txBody>
          <a:bodyPr anchor="b"/>
          <a:lstStyle>
            <a:lvl1pPr marL="0" marR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i="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Team Member Name (Project Lead), Team Member Name, Team Member Name</a:t>
            </a:r>
          </a:p>
        </p:txBody>
      </p:sp>
      <p:sp>
        <p:nvSpPr>
          <p:cNvPr id="13" name="subtitle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0" y="2758098"/>
            <a:ext cx="18288000" cy="12123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Lengthier Project Subtitle Goes Here</a:t>
            </a:r>
          </a:p>
        </p:txBody>
      </p:sp>
      <p:sp>
        <p:nvSpPr>
          <p:cNvPr id="12" name="title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572000" y="1476444"/>
            <a:ext cx="18288000" cy="115503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b="1" cap="sm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Project Main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17628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1520" userDrawn="1">
          <p15:clr>
            <a:srgbClr val="FBAE40"/>
          </p15:clr>
        </p15:guide>
        <p15:guide id="2" pos="86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 Ver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acknowledgements text"/>
          <p:cNvSpPr>
            <a:spLocks noGrp="1"/>
          </p:cNvSpPr>
          <p:nvPr>
            <p:ph type="body" sz="quarter" idx="26"/>
          </p:nvPr>
        </p:nvSpPr>
        <p:spPr>
          <a:xfrm>
            <a:off x="18326100" y="30842713"/>
            <a:ext cx="8008620" cy="4590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82" name="acknowledgements"/>
          <p:cNvGrpSpPr/>
          <p:nvPr userDrawn="1"/>
        </p:nvGrpSpPr>
        <p:grpSpPr>
          <a:xfrm>
            <a:off x="18163700" y="29718000"/>
            <a:ext cx="8351235" cy="914400"/>
            <a:chOff x="914400" y="6400800"/>
            <a:chExt cx="16459201" cy="914400"/>
          </a:xfrm>
        </p:grpSpPr>
        <p:sp>
          <p:nvSpPr>
            <p:cNvPr id="83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Acknowledgements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93" name="project partners text"/>
          <p:cNvSpPr>
            <a:spLocks noGrp="1"/>
          </p:cNvSpPr>
          <p:nvPr>
            <p:ph type="body" sz="quarter" idx="29"/>
          </p:nvPr>
        </p:nvSpPr>
        <p:spPr>
          <a:xfrm>
            <a:off x="9677399" y="30842713"/>
            <a:ext cx="8090417" cy="4590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4" name="project partners"/>
          <p:cNvGrpSpPr/>
          <p:nvPr userDrawn="1"/>
        </p:nvGrpSpPr>
        <p:grpSpPr>
          <a:xfrm>
            <a:off x="9512722" y="29718000"/>
            <a:ext cx="8436531" cy="914400"/>
            <a:chOff x="914400" y="6400800"/>
            <a:chExt cx="16459201" cy="914400"/>
          </a:xfrm>
        </p:grpSpPr>
        <p:sp>
          <p:nvSpPr>
            <p:cNvPr id="9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Project Partners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89" name="team members text"/>
          <p:cNvSpPr>
            <a:spLocks noGrp="1"/>
          </p:cNvSpPr>
          <p:nvPr>
            <p:ph type="body" sz="quarter" idx="28"/>
          </p:nvPr>
        </p:nvSpPr>
        <p:spPr>
          <a:xfrm>
            <a:off x="1096328" y="30842713"/>
            <a:ext cx="8025556" cy="4590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0" name="team members"/>
          <p:cNvGrpSpPr/>
          <p:nvPr userDrawn="1"/>
        </p:nvGrpSpPr>
        <p:grpSpPr>
          <a:xfrm>
            <a:off x="934761" y="29718000"/>
            <a:ext cx="8368896" cy="914400"/>
            <a:chOff x="914400" y="6400800"/>
            <a:chExt cx="16459201" cy="914400"/>
          </a:xfrm>
        </p:grpSpPr>
        <p:sp>
          <p:nvSpPr>
            <p:cNvPr id="9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Team Members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41" name="conclusions text"/>
          <p:cNvSpPr>
            <a:spLocks noGrp="1"/>
          </p:cNvSpPr>
          <p:nvPr>
            <p:ph type="body" sz="quarter" idx="19"/>
          </p:nvPr>
        </p:nvSpPr>
        <p:spPr>
          <a:xfrm>
            <a:off x="18326100" y="23527513"/>
            <a:ext cx="8008620" cy="5733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42" name="conclusions"/>
          <p:cNvGrpSpPr/>
          <p:nvPr userDrawn="1"/>
        </p:nvGrpSpPr>
        <p:grpSpPr>
          <a:xfrm>
            <a:off x="18166364" y="22402800"/>
            <a:ext cx="8351235" cy="914400"/>
            <a:chOff x="914400" y="6400800"/>
            <a:chExt cx="16459201" cy="914400"/>
          </a:xfrm>
        </p:grpSpPr>
        <p:sp>
          <p:nvSpPr>
            <p:cNvPr id="43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Conclusions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45" name="results text"/>
          <p:cNvSpPr>
            <a:spLocks noGrp="1"/>
          </p:cNvSpPr>
          <p:nvPr>
            <p:ph type="body" sz="quarter" idx="20"/>
          </p:nvPr>
        </p:nvSpPr>
        <p:spPr>
          <a:xfrm>
            <a:off x="1096328" y="23523677"/>
            <a:ext cx="16658272" cy="5737123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46" name="results"/>
          <p:cNvGrpSpPr/>
          <p:nvPr userDrawn="1"/>
        </p:nvGrpSpPr>
        <p:grpSpPr>
          <a:xfrm>
            <a:off x="914400" y="22402800"/>
            <a:ext cx="17034854" cy="914400"/>
            <a:chOff x="914400" y="6400800"/>
            <a:chExt cx="16459201" cy="914400"/>
          </a:xfrm>
        </p:grpSpPr>
        <p:sp>
          <p:nvSpPr>
            <p:cNvPr id="47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Results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37" name="earth observations text"/>
          <p:cNvSpPr>
            <a:spLocks noGrp="1"/>
          </p:cNvSpPr>
          <p:nvPr>
            <p:ph type="body" sz="quarter" idx="18"/>
          </p:nvPr>
        </p:nvSpPr>
        <p:spPr>
          <a:xfrm>
            <a:off x="18326100" y="18955512"/>
            <a:ext cx="8008620" cy="29900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8" name="earth observations"/>
          <p:cNvGrpSpPr/>
          <p:nvPr userDrawn="1"/>
        </p:nvGrpSpPr>
        <p:grpSpPr>
          <a:xfrm>
            <a:off x="18166364" y="17830800"/>
            <a:ext cx="8351235" cy="914400"/>
            <a:chOff x="914400" y="6400800"/>
            <a:chExt cx="16459201" cy="914400"/>
          </a:xfrm>
        </p:grpSpPr>
        <p:sp>
          <p:nvSpPr>
            <p:cNvPr id="39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Earth Observations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9" name="study area text"/>
          <p:cNvSpPr>
            <a:spLocks noGrp="1"/>
          </p:cNvSpPr>
          <p:nvPr>
            <p:ph type="body" sz="quarter" idx="16"/>
          </p:nvPr>
        </p:nvSpPr>
        <p:spPr>
          <a:xfrm>
            <a:off x="18326100" y="11763130"/>
            <a:ext cx="8008620" cy="5610469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0" name="study area"/>
          <p:cNvGrpSpPr/>
          <p:nvPr userDrawn="1"/>
        </p:nvGrpSpPr>
        <p:grpSpPr>
          <a:xfrm>
            <a:off x="18166364" y="10638418"/>
            <a:ext cx="8351235" cy="914400"/>
            <a:chOff x="914400" y="6400800"/>
            <a:chExt cx="16459201" cy="914400"/>
          </a:xfrm>
        </p:grpSpPr>
        <p:sp>
          <p:nvSpPr>
            <p:cNvPr id="31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Study Area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33" name="methodology text"/>
          <p:cNvSpPr>
            <a:spLocks noGrp="1"/>
          </p:cNvSpPr>
          <p:nvPr>
            <p:ph type="body" sz="quarter" idx="17"/>
          </p:nvPr>
        </p:nvSpPr>
        <p:spPr>
          <a:xfrm>
            <a:off x="1096328" y="14836876"/>
            <a:ext cx="16658272" cy="7108723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4" name="methodology"/>
          <p:cNvGrpSpPr/>
          <p:nvPr userDrawn="1"/>
        </p:nvGrpSpPr>
        <p:grpSpPr>
          <a:xfrm>
            <a:off x="914400" y="13716000"/>
            <a:ext cx="17034854" cy="914400"/>
            <a:chOff x="914400" y="6400800"/>
            <a:chExt cx="16459201" cy="914400"/>
          </a:xfrm>
        </p:grpSpPr>
        <p:sp>
          <p:nvSpPr>
            <p:cNvPr id="3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Methodology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objectives text"/>
          <p:cNvSpPr>
            <a:spLocks noGrp="1"/>
          </p:cNvSpPr>
          <p:nvPr>
            <p:ph type="body" sz="quarter" idx="15"/>
          </p:nvPr>
        </p:nvSpPr>
        <p:spPr>
          <a:xfrm>
            <a:off x="18326100" y="7525514"/>
            <a:ext cx="8008620" cy="2562384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9" name="objectives"/>
          <p:cNvGrpSpPr/>
          <p:nvPr userDrawn="1"/>
        </p:nvGrpSpPr>
        <p:grpSpPr>
          <a:xfrm>
            <a:off x="18166364" y="6400800"/>
            <a:ext cx="8351235" cy="914400"/>
            <a:chOff x="914400" y="6400800"/>
            <a:chExt cx="16459201" cy="914400"/>
          </a:xfrm>
        </p:grpSpPr>
        <p:sp>
          <p:nvSpPr>
            <p:cNvPr id="20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Objectives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abstract text"/>
          <p:cNvSpPr>
            <a:spLocks noGrp="1"/>
          </p:cNvSpPr>
          <p:nvPr>
            <p:ph type="body" sz="quarter" idx="14"/>
          </p:nvPr>
        </p:nvSpPr>
        <p:spPr>
          <a:xfrm>
            <a:off x="1096328" y="7521678"/>
            <a:ext cx="16658272" cy="5751870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22" name="abstract"/>
          <p:cNvGrpSpPr/>
          <p:nvPr userDrawn="1"/>
        </p:nvGrpSpPr>
        <p:grpSpPr>
          <a:xfrm>
            <a:off x="914400" y="6400800"/>
            <a:ext cx="17034854" cy="914400"/>
            <a:chOff x="914400" y="6400800"/>
            <a:chExt cx="16459201" cy="914400"/>
          </a:xfrm>
        </p:grpSpPr>
        <p:sp>
          <p:nvSpPr>
            <p:cNvPr id="1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eader text"/>
            <p:cNvSpPr txBox="1"/>
            <p:nvPr userDrawn="1"/>
          </p:nvSpPr>
          <p:spPr>
            <a:xfrm>
              <a:off x="914401" y="6400800"/>
              <a:ext cx="16459200" cy="9144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Abstract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49" name="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5367747"/>
            <a:ext cx="18288000" cy="590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DEVELOP Node Location</a:t>
            </a:r>
            <a:endParaRPr lang="en-US" dirty="0"/>
          </a:p>
        </p:txBody>
      </p:sp>
      <p:sp>
        <p:nvSpPr>
          <p:cNvPr id="50" name="team member names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0" y="4244975"/>
            <a:ext cx="18288000" cy="946457"/>
          </a:xfrm>
          <a:prstGeom prst="rect">
            <a:avLst/>
          </a:prstGeom>
        </p:spPr>
        <p:txBody>
          <a:bodyPr anchor="b"/>
          <a:lstStyle>
            <a:lvl1pPr marL="0" marR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i="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Team Member Name (Project Lead), Team Member Name, Team Member Name</a:t>
            </a:r>
          </a:p>
        </p:txBody>
      </p:sp>
      <p:sp>
        <p:nvSpPr>
          <p:cNvPr id="13" name="subtitle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0" y="2758098"/>
            <a:ext cx="18288000" cy="12123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Lengthier Project Subtitle Goes Here</a:t>
            </a:r>
          </a:p>
        </p:txBody>
      </p:sp>
      <p:sp>
        <p:nvSpPr>
          <p:cNvPr id="12" name="title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572000" y="1476444"/>
            <a:ext cx="18288000" cy="115503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b="1" cap="sm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Project Main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9694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1520">
          <p15:clr>
            <a:srgbClr val="FBAE40"/>
          </p15:clr>
        </p15:guide>
        <p15:guide id="2" pos="86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 Ver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acknowledgements text"/>
          <p:cNvSpPr>
            <a:spLocks noGrp="1"/>
          </p:cNvSpPr>
          <p:nvPr>
            <p:ph type="body" sz="quarter" idx="26"/>
          </p:nvPr>
        </p:nvSpPr>
        <p:spPr>
          <a:xfrm>
            <a:off x="18326100" y="31989341"/>
            <a:ext cx="8008620" cy="3443659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82" name="acknowledgements"/>
          <p:cNvGrpSpPr/>
          <p:nvPr userDrawn="1"/>
        </p:nvGrpSpPr>
        <p:grpSpPr>
          <a:xfrm>
            <a:off x="18163700" y="30864628"/>
            <a:ext cx="8351235" cy="914400"/>
            <a:chOff x="914400" y="6400800"/>
            <a:chExt cx="16459201" cy="914400"/>
          </a:xfrm>
        </p:grpSpPr>
        <p:sp>
          <p:nvSpPr>
            <p:cNvPr id="83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Acknowledgements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93" name="project partners text"/>
          <p:cNvSpPr>
            <a:spLocks noGrp="1"/>
          </p:cNvSpPr>
          <p:nvPr>
            <p:ph type="body" sz="quarter" idx="29"/>
          </p:nvPr>
        </p:nvSpPr>
        <p:spPr>
          <a:xfrm>
            <a:off x="9677399" y="31985713"/>
            <a:ext cx="8090417" cy="3447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4" name="project partners"/>
          <p:cNvGrpSpPr/>
          <p:nvPr userDrawn="1"/>
        </p:nvGrpSpPr>
        <p:grpSpPr>
          <a:xfrm>
            <a:off x="9512722" y="30861000"/>
            <a:ext cx="8436531" cy="914400"/>
            <a:chOff x="914400" y="6400800"/>
            <a:chExt cx="16459201" cy="914400"/>
          </a:xfrm>
        </p:grpSpPr>
        <p:sp>
          <p:nvSpPr>
            <p:cNvPr id="9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Project Partners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89" name="team members text"/>
          <p:cNvSpPr>
            <a:spLocks noGrp="1"/>
          </p:cNvSpPr>
          <p:nvPr>
            <p:ph type="body" sz="quarter" idx="28"/>
          </p:nvPr>
        </p:nvSpPr>
        <p:spPr>
          <a:xfrm>
            <a:off x="1096328" y="31985713"/>
            <a:ext cx="8025556" cy="3447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0" name="team members"/>
          <p:cNvGrpSpPr/>
          <p:nvPr userDrawn="1"/>
        </p:nvGrpSpPr>
        <p:grpSpPr>
          <a:xfrm>
            <a:off x="934761" y="30861000"/>
            <a:ext cx="8368896" cy="914400"/>
            <a:chOff x="914400" y="6400800"/>
            <a:chExt cx="16459201" cy="914400"/>
          </a:xfrm>
        </p:grpSpPr>
        <p:sp>
          <p:nvSpPr>
            <p:cNvPr id="9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Team Members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37" name="conclusions text"/>
          <p:cNvSpPr>
            <a:spLocks noGrp="1"/>
          </p:cNvSpPr>
          <p:nvPr>
            <p:ph type="body" sz="quarter" idx="18"/>
          </p:nvPr>
        </p:nvSpPr>
        <p:spPr>
          <a:xfrm>
            <a:off x="18326100" y="27147012"/>
            <a:ext cx="8008620" cy="3294889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8" name="conclusions"/>
          <p:cNvGrpSpPr/>
          <p:nvPr userDrawn="1"/>
        </p:nvGrpSpPr>
        <p:grpSpPr>
          <a:xfrm>
            <a:off x="18166364" y="26022300"/>
            <a:ext cx="8351235" cy="914400"/>
            <a:chOff x="914400" y="6400800"/>
            <a:chExt cx="16459201" cy="914400"/>
          </a:xfrm>
        </p:grpSpPr>
        <p:sp>
          <p:nvSpPr>
            <p:cNvPr id="39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Conclusions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9" name="earth observations text"/>
          <p:cNvSpPr>
            <a:spLocks noGrp="1"/>
          </p:cNvSpPr>
          <p:nvPr>
            <p:ph type="body" sz="quarter" idx="16"/>
          </p:nvPr>
        </p:nvSpPr>
        <p:spPr>
          <a:xfrm>
            <a:off x="18326100" y="23527513"/>
            <a:ext cx="8008620" cy="20375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0" name="earth observations"/>
          <p:cNvGrpSpPr/>
          <p:nvPr userDrawn="1"/>
        </p:nvGrpSpPr>
        <p:grpSpPr>
          <a:xfrm>
            <a:off x="18166364" y="22402800"/>
            <a:ext cx="8351235" cy="914400"/>
            <a:chOff x="914400" y="6400800"/>
            <a:chExt cx="16459201" cy="914400"/>
          </a:xfrm>
        </p:grpSpPr>
        <p:sp>
          <p:nvSpPr>
            <p:cNvPr id="31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Earth Observations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45" name="results text"/>
          <p:cNvSpPr>
            <a:spLocks noGrp="1"/>
          </p:cNvSpPr>
          <p:nvPr>
            <p:ph type="body" sz="quarter" idx="20"/>
          </p:nvPr>
        </p:nvSpPr>
        <p:spPr>
          <a:xfrm>
            <a:off x="1096328" y="23523678"/>
            <a:ext cx="16658272" cy="6918224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46" name="results"/>
          <p:cNvGrpSpPr/>
          <p:nvPr userDrawn="1"/>
        </p:nvGrpSpPr>
        <p:grpSpPr>
          <a:xfrm>
            <a:off x="914400" y="22402800"/>
            <a:ext cx="17034854" cy="914400"/>
            <a:chOff x="914400" y="6400800"/>
            <a:chExt cx="16459201" cy="914400"/>
          </a:xfrm>
        </p:grpSpPr>
        <p:sp>
          <p:nvSpPr>
            <p:cNvPr id="47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Results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49" name="study area text"/>
          <p:cNvSpPr>
            <a:spLocks noGrp="1"/>
          </p:cNvSpPr>
          <p:nvPr>
            <p:ph type="body" sz="quarter" idx="30"/>
          </p:nvPr>
        </p:nvSpPr>
        <p:spPr>
          <a:xfrm>
            <a:off x="18326100" y="14840713"/>
            <a:ext cx="8008620" cy="7104886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50" name="study area"/>
          <p:cNvGrpSpPr/>
          <p:nvPr userDrawn="1"/>
        </p:nvGrpSpPr>
        <p:grpSpPr>
          <a:xfrm>
            <a:off x="18166364" y="13716000"/>
            <a:ext cx="8351235" cy="914400"/>
            <a:chOff x="914400" y="6400800"/>
            <a:chExt cx="16459201" cy="914400"/>
          </a:xfrm>
        </p:grpSpPr>
        <p:sp>
          <p:nvSpPr>
            <p:cNvPr id="5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Study Area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33" name="methodology text"/>
          <p:cNvSpPr>
            <a:spLocks noGrp="1"/>
          </p:cNvSpPr>
          <p:nvPr>
            <p:ph type="body" sz="quarter" idx="17"/>
          </p:nvPr>
        </p:nvSpPr>
        <p:spPr>
          <a:xfrm>
            <a:off x="1096328" y="14836876"/>
            <a:ext cx="16658272" cy="7108723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4" name="methodology"/>
          <p:cNvGrpSpPr/>
          <p:nvPr userDrawn="1"/>
        </p:nvGrpSpPr>
        <p:grpSpPr>
          <a:xfrm>
            <a:off x="914400" y="13716000"/>
            <a:ext cx="17034854" cy="914400"/>
            <a:chOff x="914400" y="6400800"/>
            <a:chExt cx="16459201" cy="914400"/>
          </a:xfrm>
        </p:grpSpPr>
        <p:sp>
          <p:nvSpPr>
            <p:cNvPr id="3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Methodology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objectives text"/>
          <p:cNvSpPr>
            <a:spLocks noGrp="1"/>
          </p:cNvSpPr>
          <p:nvPr>
            <p:ph type="body" sz="quarter" idx="15"/>
          </p:nvPr>
        </p:nvSpPr>
        <p:spPr>
          <a:xfrm>
            <a:off x="18326100" y="7525513"/>
            <a:ext cx="8008620" cy="5733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9" name="objectives"/>
          <p:cNvGrpSpPr/>
          <p:nvPr userDrawn="1"/>
        </p:nvGrpSpPr>
        <p:grpSpPr>
          <a:xfrm>
            <a:off x="18166364" y="6400800"/>
            <a:ext cx="8351235" cy="914400"/>
            <a:chOff x="914400" y="6400800"/>
            <a:chExt cx="16459201" cy="914400"/>
          </a:xfrm>
        </p:grpSpPr>
        <p:sp>
          <p:nvSpPr>
            <p:cNvPr id="20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Objectives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abstract text"/>
          <p:cNvSpPr>
            <a:spLocks noGrp="1"/>
          </p:cNvSpPr>
          <p:nvPr>
            <p:ph type="body" sz="quarter" idx="14"/>
          </p:nvPr>
        </p:nvSpPr>
        <p:spPr>
          <a:xfrm>
            <a:off x="1096328" y="7521678"/>
            <a:ext cx="16658272" cy="5751870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22" name="abstract"/>
          <p:cNvGrpSpPr/>
          <p:nvPr userDrawn="1"/>
        </p:nvGrpSpPr>
        <p:grpSpPr>
          <a:xfrm>
            <a:off x="914400" y="6400800"/>
            <a:ext cx="17034854" cy="914400"/>
            <a:chOff x="914400" y="6400800"/>
            <a:chExt cx="16459201" cy="914400"/>
          </a:xfrm>
        </p:grpSpPr>
        <p:sp>
          <p:nvSpPr>
            <p:cNvPr id="1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eader text"/>
            <p:cNvSpPr txBox="1"/>
            <p:nvPr userDrawn="1"/>
          </p:nvSpPr>
          <p:spPr>
            <a:xfrm>
              <a:off x="914401" y="6400800"/>
              <a:ext cx="16459200" cy="9144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Abstract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53" name="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5367747"/>
            <a:ext cx="18288000" cy="590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DEVELOP Node Location</a:t>
            </a:r>
            <a:endParaRPr lang="en-US" dirty="0"/>
          </a:p>
        </p:txBody>
      </p:sp>
      <p:sp>
        <p:nvSpPr>
          <p:cNvPr id="54" name="team member names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0" y="4244975"/>
            <a:ext cx="18288000" cy="946457"/>
          </a:xfrm>
          <a:prstGeom prst="rect">
            <a:avLst/>
          </a:prstGeom>
        </p:spPr>
        <p:txBody>
          <a:bodyPr anchor="b"/>
          <a:lstStyle>
            <a:lvl1pPr marL="0" marR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i="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Team Member Name (Project Lead), Team Member Name, Team Member Name</a:t>
            </a:r>
          </a:p>
        </p:txBody>
      </p:sp>
      <p:sp>
        <p:nvSpPr>
          <p:cNvPr id="13" name="subtitle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0" y="2758098"/>
            <a:ext cx="18288000" cy="12123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Lengthier Project Subtitle Goes Here</a:t>
            </a:r>
          </a:p>
        </p:txBody>
      </p:sp>
      <p:sp>
        <p:nvSpPr>
          <p:cNvPr id="12" name="title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572000" y="1476444"/>
            <a:ext cx="18288000" cy="115503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b="1" cap="sm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Project Main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3938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1520">
          <p15:clr>
            <a:srgbClr val="FBAE40"/>
          </p15:clr>
        </p15:guide>
        <p15:guide id="2" pos="86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lts-focu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acknowledgements text"/>
          <p:cNvSpPr>
            <a:spLocks noGrp="1"/>
          </p:cNvSpPr>
          <p:nvPr>
            <p:ph type="body" sz="quarter" idx="26"/>
          </p:nvPr>
        </p:nvSpPr>
        <p:spPr>
          <a:xfrm>
            <a:off x="18326100" y="32366713"/>
            <a:ext cx="8008620" cy="3107989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82" name="acknowledgements"/>
          <p:cNvGrpSpPr/>
          <p:nvPr userDrawn="1"/>
        </p:nvGrpSpPr>
        <p:grpSpPr>
          <a:xfrm>
            <a:off x="18163700" y="31242000"/>
            <a:ext cx="8351235" cy="914400"/>
            <a:chOff x="914400" y="6400800"/>
            <a:chExt cx="16459201" cy="914400"/>
          </a:xfrm>
        </p:grpSpPr>
        <p:sp>
          <p:nvSpPr>
            <p:cNvPr id="83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Acknowledgements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93" name="project partners text"/>
          <p:cNvSpPr>
            <a:spLocks noGrp="1"/>
          </p:cNvSpPr>
          <p:nvPr>
            <p:ph type="body" sz="quarter" idx="29"/>
          </p:nvPr>
        </p:nvSpPr>
        <p:spPr>
          <a:xfrm>
            <a:off x="9677399" y="32366713"/>
            <a:ext cx="8090417" cy="3107989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4" name="project partners"/>
          <p:cNvGrpSpPr/>
          <p:nvPr userDrawn="1"/>
        </p:nvGrpSpPr>
        <p:grpSpPr>
          <a:xfrm>
            <a:off x="9512722" y="31242000"/>
            <a:ext cx="8436531" cy="914400"/>
            <a:chOff x="914400" y="6400800"/>
            <a:chExt cx="16459201" cy="914400"/>
          </a:xfrm>
        </p:grpSpPr>
        <p:sp>
          <p:nvSpPr>
            <p:cNvPr id="9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Project Partners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89" name="team members text"/>
          <p:cNvSpPr>
            <a:spLocks noGrp="1"/>
          </p:cNvSpPr>
          <p:nvPr>
            <p:ph type="body" sz="quarter" idx="28"/>
          </p:nvPr>
        </p:nvSpPr>
        <p:spPr>
          <a:xfrm>
            <a:off x="1096328" y="32366713"/>
            <a:ext cx="8025556" cy="3107989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0" name="team members"/>
          <p:cNvGrpSpPr/>
          <p:nvPr userDrawn="1"/>
        </p:nvGrpSpPr>
        <p:grpSpPr>
          <a:xfrm>
            <a:off x="934761" y="31242000"/>
            <a:ext cx="8368896" cy="914400"/>
            <a:chOff x="914400" y="6400800"/>
            <a:chExt cx="16459201" cy="914400"/>
          </a:xfrm>
        </p:grpSpPr>
        <p:sp>
          <p:nvSpPr>
            <p:cNvPr id="9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Team Members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45" name="results text"/>
          <p:cNvSpPr>
            <a:spLocks noGrp="1"/>
          </p:cNvSpPr>
          <p:nvPr>
            <p:ph type="body" sz="quarter" idx="20"/>
          </p:nvPr>
        </p:nvSpPr>
        <p:spPr>
          <a:xfrm>
            <a:off x="1096328" y="24438077"/>
            <a:ext cx="25238392" cy="6422923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46" name="results"/>
          <p:cNvGrpSpPr/>
          <p:nvPr userDrawn="1"/>
        </p:nvGrpSpPr>
        <p:grpSpPr>
          <a:xfrm>
            <a:off x="914400" y="23317200"/>
            <a:ext cx="25600534" cy="914400"/>
            <a:chOff x="914400" y="6400800"/>
            <a:chExt cx="16459201" cy="914400"/>
          </a:xfrm>
        </p:grpSpPr>
        <p:sp>
          <p:nvSpPr>
            <p:cNvPr id="47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Results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49" name="conclusions text"/>
          <p:cNvSpPr>
            <a:spLocks noGrp="1"/>
          </p:cNvSpPr>
          <p:nvPr>
            <p:ph type="body" sz="quarter" idx="30"/>
          </p:nvPr>
        </p:nvSpPr>
        <p:spPr>
          <a:xfrm>
            <a:off x="18326100" y="20060413"/>
            <a:ext cx="8008620" cy="28376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50" name="conclusions"/>
          <p:cNvGrpSpPr/>
          <p:nvPr userDrawn="1"/>
        </p:nvGrpSpPr>
        <p:grpSpPr>
          <a:xfrm>
            <a:off x="18166364" y="18935701"/>
            <a:ext cx="8351235" cy="914400"/>
            <a:chOff x="914400" y="6400800"/>
            <a:chExt cx="16459201" cy="914400"/>
          </a:xfrm>
        </p:grpSpPr>
        <p:sp>
          <p:nvSpPr>
            <p:cNvPr id="51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Conclusions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53" name="earth observations text"/>
          <p:cNvSpPr>
            <a:spLocks noGrp="1"/>
          </p:cNvSpPr>
          <p:nvPr>
            <p:ph type="body" sz="quarter" idx="31"/>
          </p:nvPr>
        </p:nvSpPr>
        <p:spPr>
          <a:xfrm>
            <a:off x="18326100" y="15945614"/>
            <a:ext cx="8008620" cy="2532888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54" name="earth observations"/>
          <p:cNvGrpSpPr/>
          <p:nvPr userDrawn="1"/>
        </p:nvGrpSpPr>
        <p:grpSpPr>
          <a:xfrm>
            <a:off x="18166364" y="14820901"/>
            <a:ext cx="8351235" cy="914400"/>
            <a:chOff x="914400" y="6400800"/>
            <a:chExt cx="16459201" cy="914400"/>
          </a:xfrm>
        </p:grpSpPr>
        <p:sp>
          <p:nvSpPr>
            <p:cNvPr id="55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Earth Observations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33" name="methodology text"/>
          <p:cNvSpPr>
            <a:spLocks noGrp="1"/>
          </p:cNvSpPr>
          <p:nvPr>
            <p:ph type="body" sz="quarter" idx="17"/>
          </p:nvPr>
        </p:nvSpPr>
        <p:spPr>
          <a:xfrm>
            <a:off x="1096328" y="15945612"/>
            <a:ext cx="16658272" cy="6952488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4" name="methodology"/>
          <p:cNvGrpSpPr/>
          <p:nvPr userDrawn="1"/>
        </p:nvGrpSpPr>
        <p:grpSpPr>
          <a:xfrm>
            <a:off x="914400" y="14819862"/>
            <a:ext cx="17034854" cy="914400"/>
            <a:chOff x="914400" y="6400800"/>
            <a:chExt cx="16459201" cy="914400"/>
          </a:xfrm>
        </p:grpSpPr>
        <p:sp>
          <p:nvSpPr>
            <p:cNvPr id="3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Methodology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37" name="study area text"/>
          <p:cNvSpPr>
            <a:spLocks noGrp="1"/>
          </p:cNvSpPr>
          <p:nvPr>
            <p:ph type="body" sz="quarter" idx="18"/>
          </p:nvPr>
        </p:nvSpPr>
        <p:spPr>
          <a:xfrm>
            <a:off x="18326100" y="11640313"/>
            <a:ext cx="8008620" cy="27614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8" name="study area"/>
          <p:cNvGrpSpPr/>
          <p:nvPr userDrawn="1"/>
        </p:nvGrpSpPr>
        <p:grpSpPr>
          <a:xfrm>
            <a:off x="18166364" y="10515601"/>
            <a:ext cx="8351235" cy="914400"/>
            <a:chOff x="914400" y="6400800"/>
            <a:chExt cx="16459201" cy="914400"/>
          </a:xfrm>
        </p:grpSpPr>
        <p:sp>
          <p:nvSpPr>
            <p:cNvPr id="39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Study Area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9" name="objectives text"/>
          <p:cNvSpPr>
            <a:spLocks noGrp="1"/>
          </p:cNvSpPr>
          <p:nvPr>
            <p:ph type="body" sz="quarter" idx="16"/>
          </p:nvPr>
        </p:nvSpPr>
        <p:spPr>
          <a:xfrm>
            <a:off x="18326100" y="7525514"/>
            <a:ext cx="8008620" cy="2532888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0" name="objectives"/>
          <p:cNvGrpSpPr/>
          <p:nvPr userDrawn="1"/>
        </p:nvGrpSpPr>
        <p:grpSpPr>
          <a:xfrm>
            <a:off x="18166364" y="6400801"/>
            <a:ext cx="8351235" cy="914400"/>
            <a:chOff x="914400" y="6400800"/>
            <a:chExt cx="16459201" cy="914400"/>
          </a:xfrm>
        </p:grpSpPr>
        <p:sp>
          <p:nvSpPr>
            <p:cNvPr id="31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Objectives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abstract text"/>
          <p:cNvSpPr>
            <a:spLocks noGrp="1"/>
          </p:cNvSpPr>
          <p:nvPr>
            <p:ph type="body" sz="quarter" idx="14"/>
          </p:nvPr>
        </p:nvSpPr>
        <p:spPr>
          <a:xfrm>
            <a:off x="1096328" y="7521678"/>
            <a:ext cx="16658272" cy="6880122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22" name="abstract"/>
          <p:cNvGrpSpPr/>
          <p:nvPr userDrawn="1"/>
        </p:nvGrpSpPr>
        <p:grpSpPr>
          <a:xfrm>
            <a:off x="914400" y="6400800"/>
            <a:ext cx="17034854" cy="914400"/>
            <a:chOff x="914400" y="6400800"/>
            <a:chExt cx="16459201" cy="914400"/>
          </a:xfrm>
        </p:grpSpPr>
        <p:sp>
          <p:nvSpPr>
            <p:cNvPr id="1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eader text"/>
            <p:cNvSpPr txBox="1"/>
            <p:nvPr userDrawn="1"/>
          </p:nvSpPr>
          <p:spPr>
            <a:xfrm>
              <a:off x="914401" y="6400800"/>
              <a:ext cx="16459200" cy="9144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Abstract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57" name="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5367747"/>
            <a:ext cx="18288000" cy="590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DEVELOP Node Location</a:t>
            </a:r>
            <a:endParaRPr lang="en-US" dirty="0"/>
          </a:p>
        </p:txBody>
      </p:sp>
      <p:sp>
        <p:nvSpPr>
          <p:cNvPr id="58" name="team member names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0" y="4244975"/>
            <a:ext cx="18288000" cy="946457"/>
          </a:xfrm>
          <a:prstGeom prst="rect">
            <a:avLst/>
          </a:prstGeom>
        </p:spPr>
        <p:txBody>
          <a:bodyPr anchor="b"/>
          <a:lstStyle>
            <a:lvl1pPr marL="0" marR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i="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Team Member Name (Project Lead), Team Member Name, Team Member Name</a:t>
            </a:r>
          </a:p>
        </p:txBody>
      </p:sp>
      <p:sp>
        <p:nvSpPr>
          <p:cNvPr id="13" name="subtitle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0" y="2758098"/>
            <a:ext cx="18288000" cy="12123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Lengthier Project Subtitle Goes Here</a:t>
            </a:r>
          </a:p>
        </p:txBody>
      </p:sp>
      <p:sp>
        <p:nvSpPr>
          <p:cNvPr id="12" name="title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572000" y="1476444"/>
            <a:ext cx="18288000" cy="115503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b="1" cap="sm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Project Main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61804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1520">
          <p15:clr>
            <a:srgbClr val="FBAE40"/>
          </p15:clr>
        </p15:guide>
        <p15:guide id="2" pos="86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hodology-focu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acknowledgements text"/>
          <p:cNvSpPr>
            <a:spLocks noGrp="1"/>
          </p:cNvSpPr>
          <p:nvPr>
            <p:ph type="body" sz="quarter" idx="26"/>
          </p:nvPr>
        </p:nvSpPr>
        <p:spPr>
          <a:xfrm>
            <a:off x="18326100" y="32366713"/>
            <a:ext cx="8008620" cy="3107989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82" name="acknowledgements"/>
          <p:cNvGrpSpPr/>
          <p:nvPr userDrawn="1"/>
        </p:nvGrpSpPr>
        <p:grpSpPr>
          <a:xfrm>
            <a:off x="18163700" y="31242000"/>
            <a:ext cx="8351235" cy="914400"/>
            <a:chOff x="914400" y="6400800"/>
            <a:chExt cx="16459201" cy="914400"/>
          </a:xfrm>
        </p:grpSpPr>
        <p:sp>
          <p:nvSpPr>
            <p:cNvPr id="83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Acknowledgements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93" name="project partners text"/>
          <p:cNvSpPr>
            <a:spLocks noGrp="1"/>
          </p:cNvSpPr>
          <p:nvPr>
            <p:ph type="body" sz="quarter" idx="29"/>
          </p:nvPr>
        </p:nvSpPr>
        <p:spPr>
          <a:xfrm>
            <a:off x="9677399" y="32366713"/>
            <a:ext cx="8090417" cy="3107989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4" name="project partners"/>
          <p:cNvGrpSpPr/>
          <p:nvPr userDrawn="1"/>
        </p:nvGrpSpPr>
        <p:grpSpPr>
          <a:xfrm>
            <a:off x="9512722" y="31242000"/>
            <a:ext cx="8436531" cy="914400"/>
            <a:chOff x="914400" y="6400800"/>
            <a:chExt cx="16459201" cy="914400"/>
          </a:xfrm>
        </p:grpSpPr>
        <p:sp>
          <p:nvSpPr>
            <p:cNvPr id="9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Project Partners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89" name="team members text"/>
          <p:cNvSpPr>
            <a:spLocks noGrp="1"/>
          </p:cNvSpPr>
          <p:nvPr>
            <p:ph type="body" sz="quarter" idx="28"/>
          </p:nvPr>
        </p:nvSpPr>
        <p:spPr>
          <a:xfrm>
            <a:off x="1096328" y="32366713"/>
            <a:ext cx="8025556" cy="3107989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0" name="team members"/>
          <p:cNvGrpSpPr/>
          <p:nvPr userDrawn="1"/>
        </p:nvGrpSpPr>
        <p:grpSpPr>
          <a:xfrm>
            <a:off x="934761" y="31242000"/>
            <a:ext cx="8368896" cy="914400"/>
            <a:chOff x="914400" y="6400800"/>
            <a:chExt cx="16459201" cy="914400"/>
          </a:xfrm>
        </p:grpSpPr>
        <p:sp>
          <p:nvSpPr>
            <p:cNvPr id="9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Team Members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49" name="conclusions text"/>
          <p:cNvSpPr>
            <a:spLocks noGrp="1"/>
          </p:cNvSpPr>
          <p:nvPr>
            <p:ph type="body" sz="quarter" idx="30"/>
          </p:nvPr>
        </p:nvSpPr>
        <p:spPr>
          <a:xfrm>
            <a:off x="18326100" y="28061413"/>
            <a:ext cx="8008620" cy="28376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50" name="conclusions"/>
          <p:cNvGrpSpPr/>
          <p:nvPr userDrawn="1"/>
        </p:nvGrpSpPr>
        <p:grpSpPr>
          <a:xfrm>
            <a:off x="18166364" y="26936701"/>
            <a:ext cx="8351235" cy="914400"/>
            <a:chOff x="914400" y="6400800"/>
            <a:chExt cx="16459201" cy="914400"/>
          </a:xfrm>
        </p:grpSpPr>
        <p:sp>
          <p:nvSpPr>
            <p:cNvPr id="51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Conclusions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53" name="earth observations text"/>
          <p:cNvSpPr>
            <a:spLocks noGrp="1"/>
          </p:cNvSpPr>
          <p:nvPr>
            <p:ph type="body" sz="quarter" idx="31"/>
          </p:nvPr>
        </p:nvSpPr>
        <p:spPr>
          <a:xfrm>
            <a:off x="18326100" y="23946614"/>
            <a:ext cx="8008620" cy="2532888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54" name="earth observations"/>
          <p:cNvGrpSpPr/>
          <p:nvPr userDrawn="1"/>
        </p:nvGrpSpPr>
        <p:grpSpPr>
          <a:xfrm>
            <a:off x="18166364" y="22821901"/>
            <a:ext cx="8351235" cy="914400"/>
            <a:chOff x="914400" y="6400800"/>
            <a:chExt cx="16459201" cy="914400"/>
          </a:xfrm>
        </p:grpSpPr>
        <p:sp>
          <p:nvSpPr>
            <p:cNvPr id="55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Earth Observations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33" name="results text"/>
          <p:cNvSpPr>
            <a:spLocks noGrp="1"/>
          </p:cNvSpPr>
          <p:nvPr>
            <p:ph type="body" sz="quarter" idx="17"/>
          </p:nvPr>
        </p:nvSpPr>
        <p:spPr>
          <a:xfrm>
            <a:off x="1096328" y="23946612"/>
            <a:ext cx="16658272" cy="6952488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4" name="results"/>
          <p:cNvGrpSpPr/>
          <p:nvPr userDrawn="1"/>
        </p:nvGrpSpPr>
        <p:grpSpPr>
          <a:xfrm>
            <a:off x="914400" y="22820862"/>
            <a:ext cx="17034854" cy="914400"/>
            <a:chOff x="914400" y="6400800"/>
            <a:chExt cx="16459201" cy="914400"/>
          </a:xfrm>
        </p:grpSpPr>
        <p:sp>
          <p:nvSpPr>
            <p:cNvPr id="3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Results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45" name="methodology text"/>
          <p:cNvSpPr>
            <a:spLocks noGrp="1"/>
          </p:cNvSpPr>
          <p:nvPr>
            <p:ph type="body" sz="quarter" idx="20"/>
          </p:nvPr>
        </p:nvSpPr>
        <p:spPr>
          <a:xfrm>
            <a:off x="1096328" y="15903677"/>
            <a:ext cx="25238392" cy="6422923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46" name="methodology"/>
          <p:cNvGrpSpPr/>
          <p:nvPr userDrawn="1"/>
        </p:nvGrpSpPr>
        <p:grpSpPr>
          <a:xfrm>
            <a:off x="914400" y="14782800"/>
            <a:ext cx="25600534" cy="914400"/>
            <a:chOff x="914400" y="6400800"/>
            <a:chExt cx="16459201" cy="914400"/>
          </a:xfrm>
        </p:grpSpPr>
        <p:sp>
          <p:nvSpPr>
            <p:cNvPr id="47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Methodology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37" name="study area text"/>
          <p:cNvSpPr>
            <a:spLocks noGrp="1"/>
          </p:cNvSpPr>
          <p:nvPr>
            <p:ph type="body" sz="quarter" idx="18"/>
          </p:nvPr>
        </p:nvSpPr>
        <p:spPr>
          <a:xfrm>
            <a:off x="18326100" y="11640313"/>
            <a:ext cx="8008620" cy="27614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8" name="study area"/>
          <p:cNvGrpSpPr/>
          <p:nvPr userDrawn="1"/>
        </p:nvGrpSpPr>
        <p:grpSpPr>
          <a:xfrm>
            <a:off x="18166364" y="10515601"/>
            <a:ext cx="8351235" cy="914400"/>
            <a:chOff x="914400" y="6400800"/>
            <a:chExt cx="16459201" cy="914400"/>
          </a:xfrm>
        </p:grpSpPr>
        <p:sp>
          <p:nvSpPr>
            <p:cNvPr id="39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Study Area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9" name="objectives text"/>
          <p:cNvSpPr>
            <a:spLocks noGrp="1"/>
          </p:cNvSpPr>
          <p:nvPr>
            <p:ph type="body" sz="quarter" idx="16"/>
          </p:nvPr>
        </p:nvSpPr>
        <p:spPr>
          <a:xfrm>
            <a:off x="18326100" y="7525514"/>
            <a:ext cx="8008620" cy="2532888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0" name="objectives"/>
          <p:cNvGrpSpPr/>
          <p:nvPr userDrawn="1"/>
        </p:nvGrpSpPr>
        <p:grpSpPr>
          <a:xfrm>
            <a:off x="18166364" y="6400801"/>
            <a:ext cx="8351235" cy="914400"/>
            <a:chOff x="914400" y="6400800"/>
            <a:chExt cx="16459201" cy="914400"/>
          </a:xfrm>
        </p:grpSpPr>
        <p:sp>
          <p:nvSpPr>
            <p:cNvPr id="31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Objectives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abstract text"/>
          <p:cNvSpPr>
            <a:spLocks noGrp="1"/>
          </p:cNvSpPr>
          <p:nvPr>
            <p:ph type="body" sz="quarter" idx="14"/>
          </p:nvPr>
        </p:nvSpPr>
        <p:spPr>
          <a:xfrm>
            <a:off x="1096328" y="7521678"/>
            <a:ext cx="16658272" cy="6880122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22" name="abstract"/>
          <p:cNvGrpSpPr/>
          <p:nvPr userDrawn="1"/>
        </p:nvGrpSpPr>
        <p:grpSpPr>
          <a:xfrm>
            <a:off x="914400" y="6400800"/>
            <a:ext cx="17034854" cy="914400"/>
            <a:chOff x="914400" y="6400800"/>
            <a:chExt cx="16459201" cy="914400"/>
          </a:xfrm>
        </p:grpSpPr>
        <p:sp>
          <p:nvSpPr>
            <p:cNvPr id="1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eader text"/>
            <p:cNvSpPr txBox="1"/>
            <p:nvPr userDrawn="1"/>
          </p:nvSpPr>
          <p:spPr>
            <a:xfrm>
              <a:off x="914401" y="6400800"/>
              <a:ext cx="16459200" cy="9144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bg1"/>
                  </a:solidFill>
                </a:rPr>
                <a:t>Abstract</a:t>
              </a:r>
              <a:endParaRPr lang="en-US" sz="4800" b="1" cap="none" baseline="0" dirty="0">
                <a:solidFill>
                  <a:schemeClr val="bg1"/>
                </a:solidFill>
              </a:endParaRPr>
            </a:p>
          </p:txBody>
        </p:sp>
      </p:grpSp>
      <p:sp>
        <p:nvSpPr>
          <p:cNvPr id="57" name="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5367747"/>
            <a:ext cx="18288000" cy="590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DEVELOP Node Location</a:t>
            </a:r>
            <a:endParaRPr lang="en-US" dirty="0"/>
          </a:p>
        </p:txBody>
      </p:sp>
      <p:sp>
        <p:nvSpPr>
          <p:cNvPr id="58" name="team member names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0" y="4244975"/>
            <a:ext cx="18288000" cy="946457"/>
          </a:xfrm>
          <a:prstGeom prst="rect">
            <a:avLst/>
          </a:prstGeom>
        </p:spPr>
        <p:txBody>
          <a:bodyPr anchor="b"/>
          <a:lstStyle>
            <a:lvl1pPr marL="0" marR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i="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Team Member Name (Project Lead), Team Member Name, Team Member Name</a:t>
            </a:r>
          </a:p>
        </p:txBody>
      </p:sp>
      <p:sp>
        <p:nvSpPr>
          <p:cNvPr id="13" name="subtitle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0" y="2758098"/>
            <a:ext cx="18288000" cy="12123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i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Lengthier Project Subtitle Goes Here</a:t>
            </a:r>
          </a:p>
        </p:txBody>
      </p:sp>
      <p:sp>
        <p:nvSpPr>
          <p:cNvPr id="12" name="title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572000" y="1476444"/>
            <a:ext cx="18288000" cy="115503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b="1" cap="sm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Project Main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90424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1520">
          <p15:clr>
            <a:srgbClr val="FBAE40"/>
          </p15:clr>
        </p15:guide>
        <p15:guide id="2" pos="86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lor background"/>
          <p:cNvSpPr/>
          <p:nvPr userDrawn="1"/>
        </p:nvSpPr>
        <p:spPr>
          <a:xfrm>
            <a:off x="457200" y="457200"/>
            <a:ext cx="26517600" cy="35661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white background"/>
          <p:cNvSpPr/>
          <p:nvPr userDrawn="1"/>
        </p:nvSpPr>
        <p:spPr>
          <a:xfrm>
            <a:off x="685800" y="6164825"/>
            <a:ext cx="26060400" cy="297303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app icon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714" y="3895979"/>
            <a:ext cx="1828804" cy="1828804"/>
          </a:xfrm>
          <a:prstGeom prst="rect">
            <a:avLst/>
          </a:prstGeom>
        </p:spPr>
      </p:pic>
      <p:pic>
        <p:nvPicPr>
          <p:cNvPr id="9" name="nasa logo" descr="outline.psd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7" t="12820" r="4886" b="16916"/>
          <a:stretch>
            <a:fillRect/>
          </a:stretch>
        </p:blipFill>
        <p:spPr bwMode="auto">
          <a:xfrm>
            <a:off x="23285197" y="674941"/>
            <a:ext cx="326390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develop logo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029" y="690816"/>
            <a:ext cx="2670175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0739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3" r:id="rId3"/>
    <p:sldLayoutId id="2147483662" r:id="rId4"/>
    <p:sldLayoutId id="2147483665" r:id="rId5"/>
  </p:sldLayoutIdLst>
  <p:timing>
    <p:tnLst>
      <p:par>
        <p:cTn id="1" dur="indefinite" restart="never" nodeType="tmRoot"/>
      </p:par>
    </p:tnLst>
  </p:timing>
  <p:txStyles>
    <p:titleStyle>
      <a:lvl1pPr algn="l" defTabSz="2743200" rtl="0" eaLnBrk="1" latinLnBrk="0" hangingPunct="1">
        <a:lnSpc>
          <a:spcPct val="90000"/>
        </a:lnSpc>
        <a:spcBef>
          <a:spcPct val="0"/>
        </a:spcBef>
        <a:buNone/>
        <a:defRPr sz="1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2743200" rtl="0" eaLnBrk="1" latinLnBrk="0" hangingPunct="1">
        <a:lnSpc>
          <a:spcPct val="90000"/>
        </a:lnSpc>
        <a:spcBef>
          <a:spcPts val="30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75438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915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29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comments" Target="../comments/comment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6"/>
          </p:nvPr>
        </p:nvSpPr>
        <p:spPr>
          <a:xfrm>
            <a:off x="18326100" y="30718888"/>
            <a:ext cx="8008620" cy="4590287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 b="1" dirty="0" smtClean="0"/>
              <a:t>Dr. Kenton Ross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 dirty="0" smtClean="0"/>
              <a:t>NASA DEVELOP National Program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 dirty="0" smtClean="0"/>
              <a:t>Science Advisor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sz="2600" b="1" dirty="0" smtClean="0"/>
              <a:t>Dr. Noel Baker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600" dirty="0" smtClean="0"/>
              <a:t>NASA Postdoctoral Program Fellow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sz="2600" b="1" dirty="0" smtClean="0"/>
              <a:t>Nathan Owen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600" dirty="0" smtClean="0"/>
              <a:t>NASA DEVELOP – Langley Center Lead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sz="2600" b="1" dirty="0" smtClean="0"/>
              <a:t>Jeffry Ely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600" dirty="0" smtClean="0"/>
              <a:t>NASA DEVELOP </a:t>
            </a:r>
            <a:r>
              <a:rPr lang="en-US" sz="2600" dirty="0" err="1" smtClean="0"/>
              <a:t>Geoinformation</a:t>
            </a:r>
            <a:r>
              <a:rPr lang="en-US" sz="2600" dirty="0" smtClean="0"/>
              <a:t> Scientist</a:t>
            </a:r>
            <a:endParaRPr lang="en-US" sz="2600" dirty="0"/>
          </a:p>
          <a:p>
            <a:pPr marL="0" indent="0" algn="ctr">
              <a:spcBef>
                <a:spcPts val="1800"/>
              </a:spcBef>
              <a:buNone/>
            </a:pPr>
            <a:r>
              <a:rPr lang="en-US" sz="2600" b="1" dirty="0" smtClean="0"/>
              <a:t>Chad Smith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600" dirty="0" smtClean="0"/>
              <a:t>NASA DEVELOP – Langley Assistant Center Lead</a:t>
            </a:r>
            <a:endParaRPr lang="en-US" sz="2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9"/>
          </p:nvPr>
        </p:nvSpPr>
        <p:spPr>
          <a:xfrm>
            <a:off x="9677399" y="31131185"/>
            <a:ext cx="8090417" cy="4590287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 smtClean="0"/>
              <a:t>Dr. Michael Glenn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dirty="0" smtClean="0"/>
              <a:t>Appalachian </a:t>
            </a:r>
            <a:r>
              <a:rPr lang="en-US" dirty="0"/>
              <a:t>Fruit Research </a:t>
            </a:r>
            <a:r>
              <a:rPr lang="en-US" dirty="0" smtClean="0"/>
              <a:t>Station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dirty="0" smtClean="0"/>
              <a:t>USDA- Agriculture Research Service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 smtClean="0"/>
              <a:t>Team Photo to be added later</a:t>
            </a:r>
          </a:p>
          <a:p>
            <a:r>
              <a:rPr lang="en-US" dirty="0" smtClean="0"/>
              <a:t>Lydia </a:t>
            </a:r>
            <a:r>
              <a:rPr lang="en-US" dirty="0" err="1" smtClean="0"/>
              <a:t>Cuker</a:t>
            </a:r>
            <a:r>
              <a:rPr lang="en-US" dirty="0" smtClean="0"/>
              <a:t> (Team Lead)</a:t>
            </a:r>
          </a:p>
          <a:p>
            <a:r>
              <a:rPr lang="en-US" dirty="0" smtClean="0"/>
              <a:t>Laura Lykens</a:t>
            </a:r>
          </a:p>
          <a:p>
            <a:r>
              <a:rPr lang="en-US" dirty="0" smtClean="0"/>
              <a:t>Alyssa</a:t>
            </a:r>
            <a:r>
              <a:rPr lang="en-US" dirty="0"/>
              <a:t> </a:t>
            </a:r>
            <a:r>
              <a:rPr lang="en-US" dirty="0" err="1" smtClean="0"/>
              <a:t>Walzak</a:t>
            </a:r>
            <a:endParaRPr lang="en-US" dirty="0" smtClean="0"/>
          </a:p>
          <a:p>
            <a:r>
              <a:rPr lang="en-US" dirty="0" smtClean="0"/>
              <a:t>Tim </a:t>
            </a:r>
            <a:r>
              <a:rPr lang="en-US" dirty="0" err="1" smtClean="0"/>
              <a:t>Stelter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To be added later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18326100" y="18955512"/>
            <a:ext cx="8008620" cy="3294888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8326100" y="7417226"/>
            <a:ext cx="8143374" cy="2990086"/>
          </a:xfrm>
        </p:spPr>
        <p:txBody>
          <a:bodyPr/>
          <a:lstStyle/>
          <a:p>
            <a:pPr algn="just"/>
            <a:r>
              <a:rPr lang="en-US" sz="2600" dirty="0" smtClean="0"/>
              <a:t>Incorporate temperature </a:t>
            </a:r>
            <a:r>
              <a:rPr lang="en-US" sz="2600" dirty="0"/>
              <a:t>forecasts into methods of assessing possible </a:t>
            </a:r>
            <a:r>
              <a:rPr lang="en-US" sz="2600" dirty="0" smtClean="0"/>
              <a:t>climate shifts </a:t>
            </a:r>
            <a:r>
              <a:rPr lang="en-US" sz="2600" dirty="0"/>
              <a:t>in ideal apple growing locations in the state of </a:t>
            </a:r>
            <a:r>
              <a:rPr lang="en-US" sz="2600" dirty="0" smtClean="0"/>
              <a:t>Washington.</a:t>
            </a:r>
          </a:p>
          <a:p>
            <a:pPr>
              <a:spcBef>
                <a:spcPts val="1800"/>
              </a:spcBef>
            </a:pPr>
            <a:r>
              <a:rPr lang="en-US" sz="2600" dirty="0" smtClean="0"/>
              <a:t>Map accumulated chill unit results to help orchard growers make decisions regarding adaption of their apple growing processes to climate fluctuations. </a:t>
            </a:r>
          </a:p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939330" y="7305109"/>
            <a:ext cx="16658272" cy="5751870"/>
          </a:xfrm>
        </p:spPr>
        <p:txBody>
          <a:bodyPr/>
          <a:lstStyle/>
          <a:p>
            <a:r>
              <a:rPr lang="en-US" sz="2400" dirty="0" smtClean="0"/>
              <a:t>To be added later</a:t>
            </a:r>
            <a:endParaRPr lang="en-US" sz="24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NASA Langley Research Center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Lydia </a:t>
            </a:r>
            <a:r>
              <a:rPr lang="en-US" dirty="0" err="1" smtClean="0"/>
              <a:t>Cuker</a:t>
            </a:r>
            <a:r>
              <a:rPr lang="en-US" dirty="0" smtClean="0"/>
              <a:t> (The College of William &amp; Mary), Laura Lykens (Old Dominion University),     Alyssa </a:t>
            </a:r>
            <a:r>
              <a:rPr lang="en-US" dirty="0" err="1" smtClean="0"/>
              <a:t>Walzak</a:t>
            </a:r>
            <a:r>
              <a:rPr lang="en-US" dirty="0"/>
              <a:t> </a:t>
            </a:r>
            <a:r>
              <a:rPr lang="en-US" dirty="0" smtClean="0"/>
              <a:t>(Christopher Newport University), Tim </a:t>
            </a:r>
            <a:r>
              <a:rPr lang="en-US" dirty="0" err="1" smtClean="0"/>
              <a:t>Stelter</a:t>
            </a:r>
            <a:r>
              <a:rPr lang="en-US" dirty="0" smtClean="0"/>
              <a:t> (Christopher  Newport University)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Evaluating suitability for apple cultivation based on </a:t>
            </a:r>
            <a:r>
              <a:rPr lang="en-US" dirty="0" smtClean="0"/>
              <a:t>               accumulated chill hours </a:t>
            </a:r>
            <a:r>
              <a:rPr lang="en-US" dirty="0"/>
              <a:t>in Washington State from 2003 – 2065 </a:t>
            </a:r>
          </a:p>
          <a:p>
            <a:endParaRPr lang="en-US" i="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Northwest United States Agriculture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6100" y="11621103"/>
            <a:ext cx="7929995" cy="6127724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1096328" y="14744430"/>
            <a:ext cx="4800600" cy="82296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Data Acquisition</a:t>
            </a:r>
            <a:endParaRPr lang="en-US" sz="400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6828433" y="14759176"/>
            <a:ext cx="5486400" cy="82296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Data Processing</a:t>
            </a:r>
            <a:endParaRPr lang="en-US" sz="4000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13017739" y="14749585"/>
            <a:ext cx="4800600" cy="82296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Data Analysis</a:t>
            </a:r>
            <a:endParaRPr lang="en-US" sz="4000" b="1" dirty="0"/>
          </a:p>
        </p:txBody>
      </p:sp>
      <p:sp>
        <p:nvSpPr>
          <p:cNvPr id="25" name="Rounded Rectangle 24"/>
          <p:cNvSpPr/>
          <p:nvPr/>
        </p:nvSpPr>
        <p:spPr>
          <a:xfrm>
            <a:off x="1300559" y="17963958"/>
            <a:ext cx="4343400" cy="1600200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Land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Surface </a:t>
            </a:r>
            <a:endParaRPr lang="en-US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Temperature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(LST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pPr algn="ctr"/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MODIS </a:t>
            </a:r>
          </a:p>
          <a:p>
            <a:pPr algn="ctr"/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2003 – 2013 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7072752" y="15843502"/>
            <a:ext cx="5029200" cy="91440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A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verage hourly </a:t>
            </a:r>
          </a:p>
          <a:p>
            <a:pPr algn="ctr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temperature per day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073334" y="20149414"/>
            <a:ext cx="1846568" cy="1023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2581" y="19468633"/>
            <a:ext cx="4114798" cy="27432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9423490" y="18883858"/>
            <a:ext cx="3005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Aqua</a:t>
            </a:r>
            <a:endParaRPr lang="en-US" sz="3200" b="1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951" y="33132421"/>
            <a:ext cx="3670948" cy="2514600"/>
          </a:xfrm>
          <a:prstGeom prst="rect">
            <a:avLst/>
          </a:prstGeom>
        </p:spPr>
      </p:pic>
      <p:sp>
        <p:nvSpPr>
          <p:cNvPr id="29" name="Rounded Rectangle 28"/>
          <p:cNvSpPr/>
          <p:nvPr/>
        </p:nvSpPr>
        <p:spPr>
          <a:xfrm>
            <a:off x="7072752" y="17256560"/>
            <a:ext cx="5029200" cy="475488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Convert to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sz="2400" b="1" baseline="-25000" dirty="0" err="1" smtClean="0">
                <a:solidFill>
                  <a:schemeClr val="accent2">
                    <a:lumMod val="50000"/>
                  </a:schemeClr>
                </a:solidFill>
              </a:rPr>
              <a:t>air</a:t>
            </a:r>
            <a:endParaRPr lang="en-US" sz="2400" b="1" baseline="-25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3299922" y="15844303"/>
            <a:ext cx="4343400" cy="476894"/>
          </a:xfrm>
          <a:prstGeom prst="round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Utah Model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1300559" y="15840553"/>
            <a:ext cx="4343400" cy="160020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Hourly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Temperature</a:t>
            </a:r>
          </a:p>
          <a:p>
            <a:pPr algn="ctr"/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NOAA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Ground </a:t>
            </a:r>
          </a:p>
          <a:p>
            <a:pPr algn="ctr"/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Weather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Stations</a:t>
            </a:r>
          </a:p>
          <a:p>
            <a:pPr algn="ctr"/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2003 – 2013 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077438" y="18296905"/>
            <a:ext cx="5029200" cy="914400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Apply temperature fluctuation curve to daily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sz="2400" b="1" baseline="-25000" dirty="0" err="1" smtClean="0">
                <a:solidFill>
                  <a:schemeClr val="accent2">
                    <a:lumMod val="50000"/>
                  </a:schemeClr>
                </a:solidFill>
              </a:rPr>
              <a:t>max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 and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sz="2400" b="1" baseline="-25000" dirty="0" err="1" smtClean="0">
                <a:solidFill>
                  <a:schemeClr val="accent2">
                    <a:lumMod val="50000"/>
                  </a:schemeClr>
                </a:solidFill>
              </a:rPr>
              <a:t>min</a:t>
            </a:r>
            <a:endParaRPr lang="en-US" sz="2400" b="1" baseline="-25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3299922" y="16697428"/>
            <a:ext cx="4343400" cy="91440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Current Accumulated </a:t>
            </a:r>
          </a:p>
          <a:p>
            <a:pPr algn="ctr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Chill Units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1300559" y="20094853"/>
            <a:ext cx="4343400" cy="208082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Forecasted Air Surface Temperature (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</a:rPr>
              <a:t>tas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CMIP5 North American CORDEX Climate Model</a:t>
            </a:r>
            <a:endParaRPr lang="en-US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2040 – 2070 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7072752" y="21267454"/>
            <a:ext cx="5029200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Fit temperature curve to forecasted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sz="2400" b="1" baseline="-25000" dirty="0" err="1" smtClean="0">
                <a:solidFill>
                  <a:schemeClr val="accent2">
                    <a:lumMod val="50000"/>
                  </a:schemeClr>
                </a:solidFill>
              </a:rPr>
              <a:t>max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 and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sz="2400" b="1" baseline="-25000" dirty="0" err="1" smtClean="0">
                <a:solidFill>
                  <a:schemeClr val="accent2">
                    <a:lumMod val="50000"/>
                  </a:schemeClr>
                </a:solidFill>
              </a:rPr>
              <a:t>min</a:t>
            </a:r>
            <a:endParaRPr lang="en-US" sz="2400" b="1" baseline="-25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7072752" y="19789746"/>
            <a:ext cx="5029200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Add forecasted changes </a:t>
            </a:r>
          </a:p>
          <a:p>
            <a:pPr algn="ctr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o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sz="2400" b="1" baseline="-25000" dirty="0" err="1" smtClean="0">
                <a:solidFill>
                  <a:schemeClr val="accent2">
                    <a:lumMod val="50000"/>
                  </a:schemeClr>
                </a:solidFill>
              </a:rPr>
              <a:t>max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 and </a:t>
            </a:r>
            <a:r>
              <a:rPr lang="en-US" sz="2400" b="1" dirty="0" err="1" smtClean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sz="2400" b="1" baseline="-25000" dirty="0" err="1" smtClean="0">
                <a:solidFill>
                  <a:schemeClr val="accent2">
                    <a:lumMod val="50000"/>
                  </a:schemeClr>
                </a:solidFill>
              </a:rPr>
              <a:t>min</a:t>
            </a:r>
            <a:endParaRPr lang="en-US" sz="2400" b="1" baseline="-25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13299922" y="18109643"/>
            <a:ext cx="4343400" cy="476894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Utah Model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13299922" y="18970408"/>
            <a:ext cx="4343400" cy="914400"/>
          </a:xfrm>
          <a:prstGeom prst="roundRect">
            <a:avLst/>
          </a:prstGeom>
          <a:solidFill>
            <a:schemeClr val="accent3">
              <a:lumMod val="25000"/>
              <a:lumOff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Current Accumulated </a:t>
            </a:r>
          </a:p>
          <a:p>
            <a:pPr algn="ctr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Chill Units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73" name="Elbow Connector 72"/>
          <p:cNvCxnSpPr/>
          <p:nvPr/>
        </p:nvCxnSpPr>
        <p:spPr>
          <a:xfrm flipV="1">
            <a:off x="5650277" y="17493945"/>
            <a:ext cx="1416160" cy="1289068"/>
          </a:xfrm>
          <a:prstGeom prst="bentConnector3">
            <a:avLst/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7" name="Elbow Connector 76"/>
          <p:cNvCxnSpPr/>
          <p:nvPr/>
        </p:nvCxnSpPr>
        <p:spPr>
          <a:xfrm flipV="1">
            <a:off x="5637609" y="20246946"/>
            <a:ext cx="1428793" cy="888321"/>
          </a:xfrm>
          <a:prstGeom prst="bentConnector3">
            <a:avLst/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ounded Rectangle 84"/>
          <p:cNvSpPr/>
          <p:nvPr/>
        </p:nvSpPr>
        <p:spPr>
          <a:xfrm>
            <a:off x="13307938" y="20409226"/>
            <a:ext cx="4343400" cy="47689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Utah Model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13307938" y="21266527"/>
            <a:ext cx="4343400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Forecasted Accumulated Chill Units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87" name="Elbow Connector 86"/>
          <p:cNvCxnSpPr>
            <a:stCxn id="24" idx="3"/>
            <a:endCxn id="61" idx="1"/>
          </p:cNvCxnSpPr>
          <p:nvPr/>
        </p:nvCxnSpPr>
        <p:spPr>
          <a:xfrm flipV="1">
            <a:off x="12106638" y="18348090"/>
            <a:ext cx="1193284" cy="406015"/>
          </a:xfrm>
          <a:prstGeom prst="bentConnector3">
            <a:avLst>
              <a:gd name="adj1" fmla="val 50000"/>
            </a:avLst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9" name="Elbow Connector 88"/>
          <p:cNvCxnSpPr>
            <a:stCxn id="58" idx="3"/>
            <a:endCxn id="85" idx="1"/>
          </p:cNvCxnSpPr>
          <p:nvPr/>
        </p:nvCxnSpPr>
        <p:spPr>
          <a:xfrm flipV="1">
            <a:off x="12101952" y="20647673"/>
            <a:ext cx="1205986" cy="1076981"/>
          </a:xfrm>
          <a:prstGeom prst="bentConnector3">
            <a:avLst/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9587352" y="17742470"/>
            <a:ext cx="4686" cy="548640"/>
          </a:xfrm>
          <a:prstGeom prst="straightConnector1">
            <a:avLst/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9563373" y="20718745"/>
            <a:ext cx="4686" cy="548640"/>
          </a:xfrm>
          <a:prstGeom prst="straightConnector1">
            <a:avLst/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>
            <a:off x="15563036" y="16326512"/>
            <a:ext cx="4686" cy="365760"/>
          </a:xfrm>
          <a:prstGeom prst="straightConnector1">
            <a:avLst/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>
            <a:off x="15563036" y="18597085"/>
            <a:ext cx="4686" cy="365760"/>
          </a:xfrm>
          <a:prstGeom prst="straightConnector1">
            <a:avLst/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15563036" y="20894449"/>
            <a:ext cx="4686" cy="365760"/>
          </a:xfrm>
          <a:prstGeom prst="straightConnector1">
            <a:avLst/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7" name="Picture 10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9185" y="18917489"/>
            <a:ext cx="3644103" cy="2743200"/>
          </a:xfrm>
          <a:prstGeom prst="rect">
            <a:avLst/>
          </a:prstGeom>
        </p:spPr>
      </p:pic>
      <p:sp>
        <p:nvSpPr>
          <p:cNvPr id="108" name="TextBox 107"/>
          <p:cNvSpPr txBox="1"/>
          <p:nvPr/>
        </p:nvSpPr>
        <p:spPr>
          <a:xfrm>
            <a:off x="23508167" y="21518333"/>
            <a:ext cx="3005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Terra</a:t>
            </a:r>
            <a:endParaRPr lang="en-US" sz="3200" b="1" dirty="0"/>
          </a:p>
        </p:txBody>
      </p:sp>
      <p:sp>
        <p:nvSpPr>
          <p:cNvPr id="109" name="Rectangle 108"/>
          <p:cNvSpPr/>
          <p:nvPr/>
        </p:nvSpPr>
        <p:spPr>
          <a:xfrm>
            <a:off x="1105389" y="24711357"/>
            <a:ext cx="5010150" cy="4591050"/>
          </a:xfrm>
          <a:prstGeom prst="rect">
            <a:avLst/>
          </a:prstGeom>
          <a:noFill/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991245" y="23584053"/>
            <a:ext cx="525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Current </a:t>
            </a:r>
          </a:p>
          <a:p>
            <a:pPr algn="ctr"/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Accumulated Chill Units Map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12757667" y="24711683"/>
            <a:ext cx="5010150" cy="4591050"/>
          </a:xfrm>
          <a:prstGeom prst="rect">
            <a:avLst/>
          </a:prstGeom>
          <a:noFill/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extBox 113"/>
          <p:cNvSpPr txBox="1"/>
          <p:nvPr/>
        </p:nvSpPr>
        <p:spPr>
          <a:xfrm>
            <a:off x="12633156" y="23563937"/>
            <a:ext cx="525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2065 Forecasted Accumulated Chill Units Map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6933020" y="24716794"/>
            <a:ext cx="5010150" cy="4591050"/>
          </a:xfrm>
          <a:prstGeom prst="rect">
            <a:avLst/>
          </a:prstGeom>
          <a:noFill/>
          <a:ln w="508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TextBox 115"/>
          <p:cNvSpPr txBox="1"/>
          <p:nvPr/>
        </p:nvSpPr>
        <p:spPr>
          <a:xfrm>
            <a:off x="6821902" y="23569034"/>
            <a:ext cx="525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2045 Forecasted Accumulated Chill Units Map 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57" name="Elbow Connector 56"/>
          <p:cNvCxnSpPr>
            <a:stCxn id="32" idx="3"/>
            <a:endCxn id="40" idx="1"/>
          </p:cNvCxnSpPr>
          <p:nvPr/>
        </p:nvCxnSpPr>
        <p:spPr>
          <a:xfrm flipV="1">
            <a:off x="12101952" y="16082750"/>
            <a:ext cx="1197970" cy="217952"/>
          </a:xfrm>
          <a:prstGeom prst="bentConnector3">
            <a:avLst>
              <a:gd name="adj1" fmla="val 50000"/>
            </a:avLst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5" name="Elbow Connector 64"/>
          <p:cNvCxnSpPr/>
          <p:nvPr/>
        </p:nvCxnSpPr>
        <p:spPr>
          <a:xfrm flipV="1">
            <a:off x="5634434" y="16226522"/>
            <a:ext cx="1433786" cy="414131"/>
          </a:xfrm>
          <a:prstGeom prst="bentConnector3">
            <a:avLst/>
          </a:prstGeom>
          <a:ln w="107950">
            <a:solidFill>
              <a:schemeClr val="accent2">
                <a:lumMod val="7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gricultur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5B552"/>
      </a:accent1>
      <a:accent2>
        <a:srgbClr val="4C7535"/>
      </a:accent2>
      <a:accent3>
        <a:srgbClr val="233618"/>
      </a:accent3>
      <a:accent4>
        <a:srgbClr val="692625"/>
      </a:accent4>
      <a:accent5>
        <a:srgbClr val="C24F4E"/>
      </a:accent5>
      <a:accent6>
        <a:srgbClr val="E8AFAF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2572</TotalTime>
  <Words>288</Words>
  <Application>Microsoft Office PowerPoint</Application>
  <PresentationFormat>Custom</PresentationFormat>
  <Paragraphs>62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Century Gothic</vt:lpstr>
      <vt:lpstr>Webdings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</dc:creator>
  <cp:lastModifiedBy>peter hawman</cp:lastModifiedBy>
  <cp:revision>93</cp:revision>
  <dcterms:created xsi:type="dcterms:W3CDTF">2014-06-09T16:43:17Z</dcterms:created>
  <dcterms:modified xsi:type="dcterms:W3CDTF">2015-03-02T18:12:34Z</dcterms:modified>
</cp:coreProperties>
</file>