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7" r:id="rId4"/>
    <p:sldId id="279" r:id="rId5"/>
    <p:sldId id="280" r:id="rId6"/>
    <p:sldId id="281" r:id="rId7"/>
    <p:sldId id="282" r:id="rId8"/>
    <p:sldId id="283" r:id="rId9"/>
    <p:sldId id="284" r:id="rId10"/>
    <p:sldId id="262" r:id="rId11"/>
    <p:sldId id="270" r:id="rId12"/>
    <p:sldId id="271" r:id="rId13"/>
    <p:sldId id="272" r:id="rId14"/>
    <p:sldId id="269" r:id="rId15"/>
    <p:sldId id="275" r:id="rId16"/>
    <p:sldId id="276" r:id="rId17"/>
    <p:sldId id="274" r:id="rId18"/>
    <p:sldId id="273"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F82"/>
    <a:srgbClr val="3E96A8"/>
    <a:srgbClr val="13416C"/>
    <a:srgbClr val="5B9BD5"/>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27" autoAdjust="0"/>
    <p:restoredTop sz="92175" autoAdjust="0"/>
  </p:normalViewPr>
  <p:slideViewPr>
    <p:cSldViewPr snapToGrid="0">
      <p:cViewPr varScale="1">
        <p:scale>
          <a:sx n="87" d="100"/>
          <a:sy n="87" d="100"/>
        </p:scale>
        <p:origin x="1002" y="84"/>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448FA6-E338-4CCD-A688-2510468A73C0}" type="datetimeFigureOut">
              <a:rPr lang="en-US" smtClean="0"/>
              <a:t>5/4/2018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08AA3-9738-436C-8CA3-36BF79A5756F}" type="slidenum">
              <a:rPr lang="en-US" smtClean="0"/>
              <a:t>‹#›</a:t>
            </a:fld>
            <a:endParaRPr lang="en-US"/>
          </a:p>
        </p:txBody>
      </p:sp>
    </p:spTree>
    <p:extLst>
      <p:ext uri="{BB962C8B-B14F-4D97-AF65-F5344CB8AC3E}">
        <p14:creationId xmlns:p14="http://schemas.microsoft.com/office/powerpoint/2010/main" val="3327149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Delete?</a:t>
            </a:r>
            <a:endParaRPr lang="en-US" dirty="0"/>
          </a:p>
        </p:txBody>
      </p:sp>
      <p:sp>
        <p:nvSpPr>
          <p:cNvPr id="4" name="Slide Number Placeholder 3"/>
          <p:cNvSpPr>
            <a:spLocks noGrp="1"/>
          </p:cNvSpPr>
          <p:nvPr>
            <p:ph type="sldNum" sz="quarter" idx="10"/>
          </p:nvPr>
        </p:nvSpPr>
        <p:spPr/>
        <p:txBody>
          <a:bodyPr/>
          <a:lstStyle/>
          <a:p>
            <a:fld id="{C1C08AA3-9738-436C-8CA3-36BF79A5756F}" type="slidenum">
              <a:rPr lang="en-US" smtClean="0"/>
              <a:t>2</a:t>
            </a:fld>
            <a:endParaRPr lang="en-US"/>
          </a:p>
        </p:txBody>
      </p:sp>
    </p:spTree>
    <p:extLst>
      <p:ext uri="{BB962C8B-B14F-4D97-AF65-F5344CB8AC3E}">
        <p14:creationId xmlns:p14="http://schemas.microsoft.com/office/powerpoint/2010/main" val="2485846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Update picture?</a:t>
            </a:r>
            <a:endParaRPr lang="en-US" dirty="0"/>
          </a:p>
        </p:txBody>
      </p:sp>
      <p:sp>
        <p:nvSpPr>
          <p:cNvPr id="4" name="Slide Number Placeholder 3"/>
          <p:cNvSpPr>
            <a:spLocks noGrp="1"/>
          </p:cNvSpPr>
          <p:nvPr>
            <p:ph type="sldNum" sz="quarter" idx="10"/>
          </p:nvPr>
        </p:nvSpPr>
        <p:spPr/>
        <p:txBody>
          <a:bodyPr/>
          <a:lstStyle/>
          <a:p>
            <a:fld id="{C1C08AA3-9738-436C-8CA3-36BF79A5756F}" type="slidenum">
              <a:rPr lang="en-US" smtClean="0"/>
              <a:t>7</a:t>
            </a:fld>
            <a:endParaRPr lang="en-US"/>
          </a:p>
        </p:txBody>
      </p:sp>
    </p:spTree>
    <p:extLst>
      <p:ext uri="{BB962C8B-B14F-4D97-AF65-F5344CB8AC3E}">
        <p14:creationId xmlns:p14="http://schemas.microsoft.com/office/powerpoint/2010/main" val="9682072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irs.gov/publications/p519/ar02.html#en_US_2013_publink100022282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a:xfrm>
            <a:off x="1365338" y="2780082"/>
            <a:ext cx="9381994" cy="1655762"/>
          </a:xfrm>
        </p:spPr>
        <p:txBody>
          <a:bodyPr/>
          <a:lstStyle/>
          <a:p>
            <a:r>
              <a:rPr lang="en-US" sz="4000" dirty="0" smtClean="0"/>
              <a:t>Participant Expectations:</a:t>
            </a:r>
          </a:p>
          <a:p>
            <a:r>
              <a:rPr lang="en-US" dirty="0" smtClean="0"/>
              <a:t>Tips for Success, Guidelines &amp; Best Practices</a:t>
            </a:r>
            <a:endParaRPr lang="en-US" dirty="0"/>
          </a:p>
        </p:txBody>
      </p:sp>
    </p:spTree>
    <p:extLst>
      <p:ext uri="{BB962C8B-B14F-4D97-AF65-F5344CB8AC3E}">
        <p14:creationId xmlns:p14="http://schemas.microsoft.com/office/powerpoint/2010/main" val="547447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&amp; Dress Code</a:t>
            </a:r>
            <a:endParaRPr lang="en-US" dirty="0"/>
          </a:p>
        </p:txBody>
      </p:sp>
      <p:sp>
        <p:nvSpPr>
          <p:cNvPr id="8" name="Content Placeholder 2"/>
          <p:cNvSpPr txBox="1">
            <a:spLocks/>
          </p:cNvSpPr>
          <p:nvPr/>
        </p:nvSpPr>
        <p:spPr>
          <a:xfrm>
            <a:off x="135466" y="3846765"/>
            <a:ext cx="9522853" cy="1917385"/>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Clr>
                <a:schemeClr val="accent2"/>
              </a:buClr>
              <a:buNone/>
              <a:defRPr/>
            </a:pPr>
            <a:r>
              <a:rPr kumimoji="0" lang="en-US" sz="2000" b="1" i="0" u="none" strike="noStrike" kern="1200" cap="none" spc="0" normalizeH="0" baseline="0" noProof="0" dirty="0" smtClean="0">
                <a:ln>
                  <a:noFill/>
                </a:ln>
                <a:solidFill>
                  <a:schemeClr val="tx1">
                    <a:lumMod val="75000"/>
                    <a:lumOff val="25000"/>
                  </a:schemeClr>
                </a:solidFill>
                <a:effectLst/>
                <a:uLnTx/>
                <a:uFillTx/>
                <a:latin typeface="Century Gothic"/>
              </a:rPr>
              <a:t>Business Casual:</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Pants: Khakis or slacks</a:t>
            </a:r>
          </a:p>
          <a:p>
            <a:pPr lvl="1">
              <a:spcBef>
                <a:spcPts val="0"/>
              </a:spcBef>
              <a:buClr>
                <a:schemeClr val="bg2">
                  <a:lumMod val="25000"/>
                </a:schemeClr>
              </a:buClr>
              <a:buSzPct val="85000"/>
              <a:buFont typeface="Arial" charset="0"/>
              <a:buChar char="•"/>
              <a:defRPr/>
            </a:pPr>
            <a:r>
              <a:rPr lang="en-US" sz="1600" dirty="0" smtClean="0">
                <a:solidFill>
                  <a:schemeClr val="tx1">
                    <a:lumMod val="75000"/>
                    <a:lumOff val="25000"/>
                  </a:schemeClr>
                </a:solidFill>
                <a:latin typeface="Century Gothic"/>
              </a:rPr>
              <a:t>Skirts: Appropriate business skirts at/near knee length</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Dresses:</a:t>
            </a:r>
            <a:r>
              <a:rPr kumimoji="0" lang="en-US" sz="1600" b="0" i="0" u="none" strike="noStrike" kern="1200" cap="none" spc="0" normalizeH="0" noProof="0" dirty="0" smtClean="0">
                <a:ln>
                  <a:noFill/>
                </a:ln>
                <a:solidFill>
                  <a:schemeClr val="tx1">
                    <a:lumMod val="75000"/>
                    <a:lumOff val="25000"/>
                  </a:schemeClr>
                </a:solidFill>
                <a:effectLst/>
                <a:uLnTx/>
                <a:uFillTx/>
                <a:latin typeface="Century Gothic"/>
              </a:rPr>
              <a:t> Appropriate length (at/near </a:t>
            </a:r>
            <a:r>
              <a:rPr lang="en-US" sz="1600" dirty="0" smtClean="0">
                <a:solidFill>
                  <a:schemeClr val="tx1">
                    <a:lumMod val="75000"/>
                    <a:lumOff val="25000"/>
                  </a:schemeClr>
                </a:solidFill>
                <a:latin typeface="Century Gothic"/>
              </a:rPr>
              <a:t>knee) </a:t>
            </a:r>
            <a:r>
              <a:rPr kumimoji="0" lang="en-US" sz="1600" b="0" i="0" u="none" strike="noStrike" kern="1200" cap="none" spc="0" normalizeH="0" noProof="0" dirty="0" smtClean="0">
                <a:ln>
                  <a:noFill/>
                </a:ln>
                <a:solidFill>
                  <a:schemeClr val="tx1">
                    <a:lumMod val="75000"/>
                    <a:lumOff val="25000"/>
                  </a:schemeClr>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endParaRP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Shirt: Collared shirts, polo shirts, blouses, sweaters</a:t>
            </a:r>
          </a:p>
          <a:p>
            <a:pPr lvl="1">
              <a:spcBef>
                <a:spcPts val="0"/>
              </a:spcBef>
              <a:buClr>
                <a:schemeClr val="bg2">
                  <a:lumMod val="25000"/>
                </a:schemeClr>
              </a:buClr>
              <a:buSzPct val="85000"/>
              <a:buFont typeface="Arial" charset="0"/>
              <a:buChar char="•"/>
              <a:defRPr/>
            </a:pPr>
            <a:r>
              <a:rPr kumimoji="0" lang="en-US" sz="1600" b="0" i="0" u="none" strike="noStrike" kern="1200" cap="none" spc="0" normalizeH="0" baseline="0" noProof="0" dirty="0" smtClean="0">
                <a:ln>
                  <a:noFill/>
                </a:ln>
                <a:solidFill>
                  <a:schemeClr val="tx1">
                    <a:lumMod val="75000"/>
                    <a:lumOff val="25000"/>
                  </a:schemeClr>
                </a:solidFill>
                <a:effectLst/>
                <a:uLnTx/>
                <a:uFillTx/>
                <a:latin typeface="Century Gothic"/>
              </a:rPr>
              <a:t>Shoes: Dress shoes (no sandals, no sneakers, no flip flops)</a:t>
            </a:r>
          </a:p>
          <a:p>
            <a:pPr lvl="1">
              <a:spcBef>
                <a:spcPts val="0"/>
              </a:spcBef>
              <a:buClr>
                <a:schemeClr val="bg2">
                  <a:lumMod val="25000"/>
                </a:schemeClr>
              </a:buClr>
              <a:buSzPct val="85000"/>
              <a:buFont typeface="Arial" charset="0"/>
              <a:buChar char="•"/>
              <a:defRPr/>
            </a:pPr>
            <a:r>
              <a:rPr lang="en-US" sz="1600" dirty="0" smtClean="0">
                <a:solidFill>
                  <a:schemeClr val="tx1">
                    <a:lumMod val="75000"/>
                    <a:lumOff val="25000"/>
                  </a:schemeClr>
                </a:solidFill>
                <a:latin typeface="Century Gothic"/>
              </a:rPr>
              <a:t>Accessories &amp; Makeup: Be conservative</a:t>
            </a:r>
            <a:endParaRPr kumimoji="0" lang="en-US" sz="1600" b="0" i="0" u="none" strike="noStrike" kern="1200" cap="none" spc="0" normalizeH="0" baseline="0" noProof="0" dirty="0">
              <a:ln>
                <a:noFill/>
              </a:ln>
              <a:solidFill>
                <a:schemeClr val="tx1">
                  <a:lumMod val="75000"/>
                  <a:lumOff val="25000"/>
                </a:schemeClr>
              </a:solidFill>
              <a:effectLst/>
              <a:uLnTx/>
              <a:uFillTx/>
              <a:latin typeface="Century Gothic"/>
            </a:endParaRPr>
          </a:p>
        </p:txBody>
      </p:sp>
      <p:sp>
        <p:nvSpPr>
          <p:cNvPr id="3" name="Oval 2"/>
          <p:cNvSpPr/>
          <p:nvPr/>
        </p:nvSpPr>
        <p:spPr>
          <a:xfrm>
            <a:off x="8101327" y="1574677"/>
            <a:ext cx="3853606" cy="3632324"/>
          </a:xfrm>
          <a:prstGeom prst="ellipse">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latin typeface="Century Gothic" panose="020B0502020202020204" pitchFamily="34" charset="0"/>
              </a:rPr>
              <a:t>Why?</a:t>
            </a:r>
          </a:p>
          <a:p>
            <a:pPr algn="ctr"/>
            <a:r>
              <a:rPr lang="en-US" dirty="0" smtClean="0">
                <a:latin typeface="Century Gothic" panose="020B0502020202020204" pitchFamily="34" charset="0"/>
              </a:rPr>
              <a:t>DEVELOP’s signature is that of professionalism and respect. We respect ourselves, our partners, and NASA. We go above and beyond. We stand out from our peers. We strive for excellence in all things we do.</a:t>
            </a:r>
            <a:endParaRPr lang="en-US" dirty="0">
              <a:latin typeface="Century Gothic" panose="020B0502020202020204" pitchFamily="34" charset="0"/>
            </a:endParaRPr>
          </a:p>
        </p:txBody>
      </p:sp>
      <p:sp>
        <p:nvSpPr>
          <p:cNvPr id="12" name="Rectangle 11"/>
          <p:cNvSpPr/>
          <p:nvPr/>
        </p:nvSpPr>
        <p:spPr>
          <a:xfrm>
            <a:off x="265294" y="5777607"/>
            <a:ext cx="11616146" cy="418851"/>
          </a:xfrm>
          <a:prstGeom prst="rect">
            <a:avLst/>
          </a:prstGeom>
          <a:noFill/>
          <a:ln w="22225" cap="flat" cmpd="thickThin" algn="ctr">
            <a:solidFill>
              <a:srgbClr val="0A1E8A"/>
            </a:solidFill>
            <a:prstDash val="solid"/>
          </a:ln>
          <a:effectLst/>
        </p:spPr>
        <p:txBody>
          <a:bodyPr lIns="91387" tIns="45693" rIns="91387" bIns="45693" anchor="ctr"/>
          <a:lstStyle/>
          <a:p>
            <a:pPr marL="0" marR="0" lvl="0" indent="0"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effectLst/>
                <a:uLnTx/>
                <a:uFillTx/>
                <a:latin typeface="Century Gothic" panose="020B0502020202020204" pitchFamily="34" charset="0"/>
              </a:rPr>
              <a:t>Formal Presentations</a:t>
            </a:r>
            <a:r>
              <a:rPr kumimoji="0" lang="en-US" sz="2400" b="1" i="0" u="none" strike="noStrike" kern="0" cap="none" spc="0" normalizeH="0" baseline="0" noProof="0" dirty="0" smtClean="0">
                <a:ln>
                  <a:noFill/>
                </a:ln>
                <a:effectLst/>
                <a:uLnTx/>
                <a:uFillTx/>
                <a:latin typeface="Century Gothic" panose="020B0502020202020204" pitchFamily="34" charset="0"/>
              </a:rPr>
              <a:t>: </a:t>
            </a:r>
            <a:r>
              <a:rPr lang="en-US" kern="0" dirty="0" smtClean="0">
                <a:latin typeface="Century Gothic" panose="020B0502020202020204" pitchFamily="34" charset="0"/>
              </a:rPr>
              <a:t>Formal </a:t>
            </a:r>
            <a:r>
              <a:rPr lang="en-US" kern="0" dirty="0">
                <a:latin typeface="Century Gothic" panose="020B0502020202020204" pitchFamily="34" charset="0"/>
              </a:rPr>
              <a:t>Suits (Dark Colored - Black, Navy, Gray) </a:t>
            </a:r>
            <a:r>
              <a:rPr kumimoji="0" lang="en-US" b="0" i="0" u="none" strike="noStrike" kern="0" cap="none" spc="0" normalizeH="0" baseline="0" noProof="0" dirty="0">
                <a:ln>
                  <a:noFill/>
                </a:ln>
                <a:effectLst/>
                <a:uLnTx/>
                <a:uFillTx/>
                <a:latin typeface="Century Gothic" panose="020B0502020202020204" pitchFamily="34" charset="0"/>
              </a:rPr>
              <a:t>&amp; Dress</a:t>
            </a:r>
            <a:r>
              <a:rPr kumimoji="0" lang="en-US" b="0" i="0" u="none" strike="noStrike" kern="0" cap="none" spc="0" normalizeH="0" noProof="0" dirty="0">
                <a:ln>
                  <a:noFill/>
                </a:ln>
                <a:effectLst/>
                <a:uLnTx/>
                <a:uFillTx/>
                <a:latin typeface="Century Gothic" panose="020B0502020202020204" pitchFamily="34" charset="0"/>
              </a:rPr>
              <a:t> Shoes</a:t>
            </a:r>
            <a:endParaRPr kumimoji="0" lang="en-US" b="0" i="0" u="none" strike="noStrike" kern="0" cap="none" spc="0" normalizeH="0" baseline="0" noProof="0" dirty="0">
              <a:ln>
                <a:noFill/>
              </a:ln>
              <a:effectLst/>
              <a:uLnTx/>
              <a:uFillTx/>
              <a:latin typeface="Century Gothic" panose="020B0502020202020204" pitchFamily="34" charset="0"/>
            </a:endParaRPr>
          </a:p>
        </p:txBody>
      </p:sp>
      <p:sp>
        <p:nvSpPr>
          <p:cNvPr id="13" name="Content Placeholder 2"/>
          <p:cNvSpPr>
            <a:spLocks noGrp="1"/>
          </p:cNvSpPr>
          <p:nvPr>
            <p:ph idx="1"/>
          </p:nvPr>
        </p:nvSpPr>
        <p:spPr>
          <a:xfrm>
            <a:off x="265294" y="1251282"/>
            <a:ext cx="3637839" cy="2684782"/>
          </a:xfrm>
        </p:spPr>
        <p:txBody>
          <a:bodyPr>
            <a:normAutofit/>
          </a:bodyPr>
          <a:lstStyle/>
          <a:p>
            <a:pPr marL="461963" indent="-461963">
              <a:buClr>
                <a:srgbClr val="0A1E8A"/>
              </a:buClr>
              <a:buFont typeface="Webdings" panose="05030102010509060703" pitchFamily="18" charset="2"/>
              <a:buChar char="4"/>
            </a:pPr>
            <a:r>
              <a:rPr lang="en-US" sz="1800" dirty="0" smtClean="0">
                <a:solidFill>
                  <a:schemeClr val="tx1">
                    <a:lumMod val="75000"/>
                    <a:lumOff val="25000"/>
                  </a:schemeClr>
                </a:solidFill>
              </a:rPr>
              <a:t>Professionalism</a:t>
            </a:r>
            <a:r>
              <a:rPr lang="en-US" sz="1800" dirty="0">
                <a:solidFill>
                  <a:schemeClr val="tx1">
                    <a:lumMod val="75000"/>
                    <a:lumOff val="25000"/>
                  </a:schemeClr>
                </a:solidFill>
              </a:rPr>
              <a:t>: “the conduct, aims, or qualities that characterize or mark a profession or a professional person”</a:t>
            </a:r>
          </a:p>
          <a:p>
            <a:pPr marL="461963" indent="-461963">
              <a:buClr>
                <a:srgbClr val="0A1E8A"/>
              </a:buClr>
              <a:buFont typeface="Webdings" panose="05030102010509060703" pitchFamily="18" charset="2"/>
              <a:buChar char="4"/>
            </a:pPr>
            <a:r>
              <a:rPr lang="en-US" sz="1800" dirty="0">
                <a:solidFill>
                  <a:schemeClr val="tx1">
                    <a:lumMod val="75000"/>
                    <a:lumOff val="25000"/>
                  </a:schemeClr>
                </a:solidFill>
              </a:rPr>
              <a:t>DEVELOP is an opportunity for all participants to improve in their </a:t>
            </a:r>
            <a:r>
              <a:rPr lang="en-US" sz="1800" dirty="0" smtClean="0">
                <a:solidFill>
                  <a:schemeClr val="tx1">
                    <a:lumMod val="75000"/>
                    <a:lumOff val="25000"/>
                  </a:schemeClr>
                </a:solidFill>
              </a:rPr>
              <a:t>professionalism.</a:t>
            </a:r>
            <a:endParaRPr lang="en-US" sz="1800" dirty="0">
              <a:solidFill>
                <a:schemeClr val="tx1">
                  <a:lumMod val="75000"/>
                  <a:lumOff val="25000"/>
                </a:schemeClr>
              </a:solidFill>
            </a:endParaRPr>
          </a:p>
        </p:txBody>
      </p:sp>
      <p:sp>
        <p:nvSpPr>
          <p:cNvPr id="14" name="Rectangle 13"/>
          <p:cNvSpPr/>
          <p:nvPr/>
        </p:nvSpPr>
        <p:spPr>
          <a:xfrm>
            <a:off x="4642807" y="1162512"/>
            <a:ext cx="3279480" cy="2862322"/>
          </a:xfrm>
          <a:prstGeom prst="rect">
            <a:avLst/>
          </a:prstGeom>
        </p:spPr>
        <p:txBody>
          <a:bodyPr wrap="square">
            <a:spAutoFit/>
          </a:bodyPr>
          <a:lstStyle/>
          <a:p>
            <a:pPr marL="285750" indent="-285750">
              <a:buClr>
                <a:srgbClr val="0A1E8A"/>
              </a:buClr>
              <a:buFont typeface="Wingdings" panose="05000000000000000000" pitchFamily="2" charset="2"/>
              <a:buChar char="ü"/>
            </a:pPr>
            <a:r>
              <a:rPr lang="en-US" dirty="0">
                <a:solidFill>
                  <a:schemeClr val="tx1">
                    <a:lumMod val="75000"/>
                    <a:lumOff val="25000"/>
                  </a:schemeClr>
                </a:solidFill>
              </a:rPr>
              <a:t>Appearance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Demeanor</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Reliability</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Competence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Ethics</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Poise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Organizational Skills</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Written Correspondence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Phone Etiquette</a:t>
            </a:r>
          </a:p>
          <a:p>
            <a:pPr marL="285750" indent="-285750">
              <a:buClr>
                <a:srgbClr val="0A1E8A"/>
              </a:buClr>
              <a:buFont typeface="Wingdings" panose="05000000000000000000" pitchFamily="2" charset="2"/>
              <a:buChar char="ü"/>
            </a:pPr>
            <a:r>
              <a:rPr lang="en-US" dirty="0">
                <a:solidFill>
                  <a:schemeClr val="tx1">
                    <a:lumMod val="75000"/>
                    <a:lumOff val="25000"/>
                  </a:schemeClr>
                </a:solidFill>
              </a:rPr>
              <a:t>Accountability</a:t>
            </a:r>
          </a:p>
        </p:txBody>
      </p:sp>
    </p:spTree>
    <p:extLst>
      <p:ext uri="{BB962C8B-B14F-4D97-AF65-F5344CB8AC3E}">
        <p14:creationId xmlns:p14="http://schemas.microsoft.com/office/powerpoint/2010/main" val="506709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Government Equipment (@NASA)</a:t>
            </a:r>
            <a:endParaRPr lang="en-US" dirty="0"/>
          </a:p>
        </p:txBody>
      </p:sp>
      <p:sp>
        <p:nvSpPr>
          <p:cNvPr id="4" name="Content Placeholder 1"/>
          <p:cNvSpPr txBox="1">
            <a:spLocks/>
          </p:cNvSpPr>
          <p:nvPr/>
        </p:nvSpPr>
        <p:spPr>
          <a:xfrm>
            <a:off x="838200" y="1315352"/>
            <a:ext cx="10736484" cy="5236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smtClean="0">
                <a:solidFill>
                  <a:schemeClr val="tx1">
                    <a:lumMod val="75000"/>
                    <a:lumOff val="25000"/>
                  </a:schemeClr>
                </a:solidFill>
              </a:rPr>
              <a:t>US Government computers are for </a:t>
            </a:r>
            <a:r>
              <a:rPr lang="en-US" sz="2000" b="1" dirty="0" smtClean="0">
                <a:solidFill>
                  <a:schemeClr val="tx1">
                    <a:lumMod val="75000"/>
                    <a:lumOff val="25000"/>
                  </a:schemeClr>
                </a:solidFill>
              </a:rPr>
              <a:t>authorized users only.</a:t>
            </a:r>
          </a:p>
          <a:p>
            <a:r>
              <a:rPr lang="en-US" sz="2000" dirty="0" smtClean="0">
                <a:solidFill>
                  <a:schemeClr val="tx1">
                    <a:lumMod val="75000"/>
                    <a:lumOff val="25000"/>
                  </a:schemeClr>
                </a:solidFill>
              </a:rPr>
              <a:t>It is NASA's policy to permit </a:t>
            </a:r>
            <a:r>
              <a:rPr lang="en-US" sz="2000" b="1" dirty="0" smtClean="0">
                <a:solidFill>
                  <a:schemeClr val="tx1">
                    <a:lumMod val="75000"/>
                    <a:lumOff val="25000"/>
                  </a:schemeClr>
                </a:solidFill>
              </a:rPr>
              <a:t>limited personal use </a:t>
            </a:r>
            <a:r>
              <a:rPr lang="en-US" sz="2000" dirty="0" smtClean="0">
                <a:solidFill>
                  <a:schemeClr val="tx1">
                    <a:lumMod val="75000"/>
                    <a:lumOff val="25000"/>
                  </a:schemeClr>
                </a:solidFill>
              </a:rPr>
              <a:t>of Government office equipment, including information technology (IT).</a:t>
            </a:r>
          </a:p>
          <a:p>
            <a:r>
              <a:rPr lang="en-US" sz="2000" dirty="0" smtClean="0">
                <a:solidFill>
                  <a:schemeClr val="tx1">
                    <a:lumMod val="75000"/>
                    <a:lumOff val="25000"/>
                  </a:schemeClr>
                </a:solidFill>
              </a:rPr>
              <a:t>The limited personal use of Government office equipment by NASA employees and contractors shall </a:t>
            </a:r>
            <a:r>
              <a:rPr lang="en-US" sz="2000" b="1" dirty="0" smtClean="0">
                <a:solidFill>
                  <a:schemeClr val="tx1">
                    <a:lumMod val="75000"/>
                    <a:lumOff val="25000"/>
                  </a:schemeClr>
                </a:solidFill>
              </a:rPr>
              <a:t>not interfere with official business</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violate existing laws</a:t>
            </a:r>
            <a:r>
              <a:rPr lang="en-US" sz="2000" dirty="0" smtClean="0">
                <a:solidFill>
                  <a:schemeClr val="tx1">
                    <a:lumMod val="75000"/>
                    <a:lumOff val="25000"/>
                  </a:schemeClr>
                </a:solidFill>
              </a:rPr>
              <a:t>, and should involve only minimal additional expense to the Government.</a:t>
            </a:r>
          </a:p>
          <a:p>
            <a:r>
              <a:rPr lang="en-US" sz="2000" dirty="0" smtClean="0">
                <a:solidFill>
                  <a:schemeClr val="tx1">
                    <a:lumMod val="75000"/>
                    <a:lumOff val="25000"/>
                  </a:schemeClr>
                </a:solidFill>
              </a:rPr>
              <a:t>Unauthorized use of the computer accounts and computer resources to which you are granted access is a </a:t>
            </a:r>
            <a:r>
              <a:rPr lang="en-US" sz="2000" b="1" dirty="0" smtClean="0">
                <a:solidFill>
                  <a:schemeClr val="tx1">
                    <a:lumMod val="75000"/>
                    <a:lumOff val="25000"/>
                  </a:schemeClr>
                </a:solidFill>
              </a:rPr>
              <a:t>violation of Federal Law</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constitutes theft</a:t>
            </a:r>
            <a:r>
              <a:rPr lang="en-US" sz="2000" dirty="0" smtClean="0">
                <a:solidFill>
                  <a:schemeClr val="tx1">
                    <a:lumMod val="75000"/>
                    <a:lumOff val="25000"/>
                  </a:schemeClr>
                </a:solidFill>
              </a:rPr>
              <a:t>; and is </a:t>
            </a:r>
            <a:r>
              <a:rPr lang="en-US" sz="2000" b="1" dirty="0" smtClean="0">
                <a:solidFill>
                  <a:schemeClr val="tx1">
                    <a:lumMod val="75000"/>
                    <a:lumOff val="25000"/>
                  </a:schemeClr>
                </a:solidFill>
              </a:rPr>
              <a:t>punishable by law.</a:t>
            </a:r>
          </a:p>
          <a:p>
            <a:r>
              <a:rPr lang="en-US" sz="2000" b="1" dirty="0" smtClean="0">
                <a:solidFill>
                  <a:schemeClr val="tx1">
                    <a:lumMod val="75000"/>
                    <a:lumOff val="25000"/>
                  </a:schemeClr>
                </a:solidFill>
              </a:rPr>
              <a:t>Misuse</a:t>
            </a:r>
            <a:r>
              <a:rPr lang="en-US" sz="2000" dirty="0" smtClean="0">
                <a:solidFill>
                  <a:schemeClr val="tx1">
                    <a:lumMod val="75000"/>
                    <a:lumOff val="25000"/>
                  </a:schemeClr>
                </a:solidFill>
              </a:rPr>
              <a:t> of assigned accounts and </a:t>
            </a:r>
            <a:r>
              <a:rPr lang="en-US" sz="2000" b="1" dirty="0" smtClean="0">
                <a:solidFill>
                  <a:schemeClr val="tx1">
                    <a:lumMod val="75000"/>
                    <a:lumOff val="25000"/>
                  </a:schemeClr>
                </a:solidFill>
              </a:rPr>
              <a:t>accessing others' accounts </a:t>
            </a:r>
            <a:r>
              <a:rPr lang="en-US" sz="2000" dirty="0" smtClean="0">
                <a:solidFill>
                  <a:schemeClr val="tx1">
                    <a:lumMod val="75000"/>
                    <a:lumOff val="25000"/>
                  </a:schemeClr>
                </a:solidFill>
              </a:rPr>
              <a:t>without authorization is </a:t>
            </a:r>
            <a:r>
              <a:rPr lang="en-US" sz="2000" b="1" dirty="0" smtClean="0">
                <a:solidFill>
                  <a:schemeClr val="tx1">
                    <a:lumMod val="75000"/>
                    <a:lumOff val="25000"/>
                  </a:schemeClr>
                </a:solidFill>
              </a:rPr>
              <a:t>strictly forbidden.</a:t>
            </a:r>
          </a:p>
          <a:p>
            <a:r>
              <a:rPr lang="en-US" sz="2000" dirty="0" smtClean="0">
                <a:solidFill>
                  <a:schemeClr val="tx1">
                    <a:lumMod val="75000"/>
                    <a:lumOff val="25000"/>
                  </a:schemeClr>
                </a:solidFill>
              </a:rPr>
              <a:t>Failure to abide by these provisions may constitute grounds for </a:t>
            </a:r>
            <a:r>
              <a:rPr lang="en-US" sz="2000" b="1" dirty="0" smtClean="0">
                <a:solidFill>
                  <a:schemeClr val="tx1">
                    <a:lumMod val="75000"/>
                    <a:lumOff val="25000"/>
                  </a:schemeClr>
                </a:solidFill>
              </a:rPr>
              <a:t>termination of access privileges</a:t>
            </a:r>
            <a:r>
              <a:rPr lang="en-US" sz="2000" dirty="0" smtClean="0">
                <a:solidFill>
                  <a:schemeClr val="tx1">
                    <a:lumMod val="75000"/>
                    <a:lumOff val="25000"/>
                  </a:schemeClr>
                </a:solidFill>
              </a:rPr>
              <a:t>, </a:t>
            </a:r>
            <a:r>
              <a:rPr lang="en-US" sz="2000" b="1" dirty="0" smtClean="0">
                <a:solidFill>
                  <a:schemeClr val="tx1">
                    <a:lumMod val="75000"/>
                    <a:lumOff val="25000"/>
                  </a:schemeClr>
                </a:solidFill>
              </a:rPr>
              <a:t>administrative action</a:t>
            </a:r>
            <a:r>
              <a:rPr lang="en-US" sz="2000" dirty="0" smtClean="0">
                <a:solidFill>
                  <a:schemeClr val="tx1">
                    <a:lumMod val="75000"/>
                    <a:lumOff val="25000"/>
                  </a:schemeClr>
                </a:solidFill>
              </a:rPr>
              <a:t>, as well as </a:t>
            </a:r>
            <a:r>
              <a:rPr lang="en-US" sz="2000" b="1" dirty="0" smtClean="0">
                <a:solidFill>
                  <a:schemeClr val="tx1">
                    <a:lumMod val="75000"/>
                    <a:lumOff val="25000"/>
                  </a:schemeClr>
                </a:solidFill>
              </a:rPr>
              <a:t>civil or criminal prosecution.</a:t>
            </a:r>
            <a:endParaRPr lang="en-US" sz="2000" b="1" dirty="0">
              <a:solidFill>
                <a:schemeClr val="tx1">
                  <a:lumMod val="75000"/>
                  <a:lumOff val="25000"/>
                </a:schemeClr>
              </a:solidFill>
            </a:endParaRPr>
          </a:p>
        </p:txBody>
      </p:sp>
      <p:sp>
        <p:nvSpPr>
          <p:cNvPr id="5" name="Content Placeholder 9"/>
          <p:cNvSpPr txBox="1">
            <a:spLocks/>
          </p:cNvSpPr>
          <p:nvPr/>
        </p:nvSpPr>
        <p:spPr>
          <a:xfrm>
            <a:off x="538911" y="6399415"/>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pitchFamily="34" charset="0"/>
              </a:rPr>
              <a:t>NASA 2540.1G &amp; NPR 2810.1A</a:t>
            </a:r>
            <a:r>
              <a:rPr lang="en-US" sz="1400" b="1" dirty="0" smtClean="0">
                <a:solidFill>
                  <a:schemeClr val="bg2">
                    <a:lumMod val="85000"/>
                  </a:schemeClr>
                </a:solidFill>
              </a:rPr>
              <a:t>: </a:t>
            </a:r>
            <a:r>
              <a:rPr lang="en-US" sz="1400" b="1" dirty="0">
                <a:solidFill>
                  <a:schemeClr val="bg2">
                    <a:lumMod val="85000"/>
                  </a:schemeClr>
                </a:solidFill>
                <a:hlinkClick r:id="rId2"/>
              </a:rPr>
              <a:t>http://</a:t>
            </a:r>
            <a:r>
              <a:rPr lang="en-US" sz="1400" b="1" dirty="0" smtClean="0">
                <a:solidFill>
                  <a:schemeClr val="bg2">
                    <a:lumMod val="85000"/>
                  </a:schemeClr>
                </a:solidFill>
                <a:hlinkClick r:id="rId2"/>
              </a:rPr>
              <a:t>insidenasa.nasa.gov/ocio/policy/policy_direct/index.html</a:t>
            </a:r>
            <a:r>
              <a:rPr lang="en-US" sz="1400" b="1" dirty="0" smtClean="0">
                <a:solidFill>
                  <a:schemeClr val="bg2">
                    <a:lumMod val="85000"/>
                  </a:schemeClr>
                </a:solidFill>
              </a:rPr>
              <a:t>  </a:t>
            </a:r>
            <a:endParaRPr lang="en-US" sz="1400" b="1" dirty="0">
              <a:solidFill>
                <a:schemeClr val="bg2">
                  <a:lumMod val="85000"/>
                </a:schemeClr>
              </a:solidFill>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546909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a:t>
            </a:r>
            <a:endParaRPr lang="en-US" dirty="0"/>
          </a:p>
        </p:txBody>
      </p:sp>
      <p:sp>
        <p:nvSpPr>
          <p:cNvPr id="6" name="Content Placeholder 1"/>
          <p:cNvSpPr>
            <a:spLocks noGrp="1"/>
          </p:cNvSpPr>
          <p:nvPr>
            <p:ph idx="1"/>
          </p:nvPr>
        </p:nvSpPr>
        <p:spPr>
          <a:xfrm>
            <a:off x="663879" y="1241385"/>
            <a:ext cx="10795057" cy="4910327"/>
          </a:xfrm>
        </p:spPr>
        <p:txBody>
          <a:bodyPr>
            <a:normAutofit/>
          </a:bodyPr>
          <a:lstStyle/>
          <a:p>
            <a:pPr>
              <a:buNone/>
            </a:pPr>
            <a:r>
              <a:rPr lang="en-US" sz="2800" b="1" i="1" dirty="0" smtClean="0">
                <a:solidFill>
                  <a:schemeClr val="tx1">
                    <a:lumMod val="75000"/>
                    <a:lumOff val="25000"/>
                  </a:schemeClr>
                </a:solidFill>
              </a:rPr>
              <a:t>Expect </a:t>
            </a:r>
            <a:r>
              <a:rPr lang="en-US" sz="2800" b="1" i="1" u="sng" dirty="0" smtClean="0">
                <a:solidFill>
                  <a:schemeClr val="tx1">
                    <a:lumMod val="75000"/>
                    <a:lumOff val="25000"/>
                  </a:schemeClr>
                </a:solidFill>
              </a:rPr>
              <a:t>NO</a:t>
            </a:r>
            <a:r>
              <a:rPr lang="en-US" sz="2800" b="1" i="1" dirty="0" smtClean="0">
                <a:solidFill>
                  <a:schemeClr val="tx1">
                    <a:lumMod val="75000"/>
                    <a:lumOff val="25000"/>
                  </a:schemeClr>
                </a:solidFill>
              </a:rPr>
              <a:t> privacy when using a government computer or emailing a government email address.</a:t>
            </a:r>
          </a:p>
          <a:p>
            <a:pPr>
              <a:buNone/>
            </a:pPr>
            <a:r>
              <a:rPr lang="en-US" sz="2000" dirty="0">
                <a:solidFill>
                  <a:schemeClr val="tx1">
                    <a:lumMod val="75000"/>
                    <a:lumOff val="25000"/>
                  </a:schemeClr>
                </a:solidFill>
              </a:rPr>
              <a:t>Strict computer use policy in effect - every keystroke is stored, every NASA email is public domain</a:t>
            </a:r>
            <a:r>
              <a:rPr lang="en-US" sz="2000" dirty="0" smtClean="0">
                <a:solidFill>
                  <a:schemeClr val="tx1">
                    <a:lumMod val="75000"/>
                    <a:lumOff val="25000"/>
                  </a:schemeClr>
                </a:solidFill>
              </a:rPr>
              <a:t>.</a:t>
            </a:r>
          </a:p>
          <a:p>
            <a:pPr>
              <a:buNone/>
            </a:pPr>
            <a:r>
              <a:rPr lang="en-US" sz="2000" b="1" dirty="0" smtClean="0">
                <a:solidFill>
                  <a:schemeClr val="tx1">
                    <a:lumMod val="75000"/>
                    <a:lumOff val="25000"/>
                  </a:schemeClr>
                </a:solidFill>
              </a:rPr>
              <a:t>NASA Policy:</a:t>
            </a:r>
          </a:p>
          <a:p>
            <a:r>
              <a:rPr lang="en-US" sz="2000" dirty="0" smtClean="0">
                <a:solidFill>
                  <a:schemeClr val="tx1">
                    <a:lumMod val="75000"/>
                    <a:lumOff val="25000"/>
                  </a:schemeClr>
                </a:solidFill>
              </a:rPr>
              <a:t>NASA employees and contractors </a:t>
            </a:r>
            <a:r>
              <a:rPr lang="en-US" sz="2000" b="1" u="sng" dirty="0" smtClean="0">
                <a:solidFill>
                  <a:schemeClr val="tx1">
                    <a:lumMod val="75000"/>
                    <a:lumOff val="25000"/>
                  </a:schemeClr>
                </a:solidFill>
              </a:rPr>
              <a:t>do not have a right </a:t>
            </a:r>
            <a:r>
              <a:rPr lang="en-US" sz="2000" b="1" dirty="0" smtClean="0">
                <a:solidFill>
                  <a:schemeClr val="tx1">
                    <a:lumMod val="75000"/>
                    <a:lumOff val="25000"/>
                  </a:schemeClr>
                </a:solidFill>
              </a:rPr>
              <a:t>to expect privacy while using Government office equipment </a:t>
            </a:r>
            <a:r>
              <a:rPr lang="en-US" sz="2000" b="1" u="sng" dirty="0" smtClean="0">
                <a:solidFill>
                  <a:schemeClr val="tx1">
                    <a:lumMod val="75000"/>
                    <a:lumOff val="25000"/>
                  </a:schemeClr>
                </a:solidFill>
              </a:rPr>
              <a:t>at any time</a:t>
            </a:r>
            <a:r>
              <a:rPr lang="en-US" sz="2000" dirty="0" smtClean="0">
                <a:solidFill>
                  <a:schemeClr val="tx1">
                    <a:lumMod val="75000"/>
                    <a:lumOff val="25000"/>
                  </a:schemeClr>
                </a:solidFill>
              </a:rPr>
              <a:t>, including accessing the Internet and using email.</a:t>
            </a:r>
          </a:p>
          <a:p>
            <a:pPr lvl="0"/>
            <a:r>
              <a:rPr lang="en-US" sz="2000" dirty="0" smtClean="0">
                <a:solidFill>
                  <a:schemeClr val="tx1">
                    <a:lumMod val="75000"/>
                    <a:lumOff val="25000"/>
                  </a:schemeClr>
                </a:solidFill>
              </a:rPr>
              <a:t>The Government </a:t>
            </a:r>
            <a:r>
              <a:rPr lang="en-US" sz="2000" b="1" dirty="0" smtClean="0">
                <a:solidFill>
                  <a:schemeClr val="tx1">
                    <a:lumMod val="75000"/>
                    <a:lumOff val="25000"/>
                  </a:schemeClr>
                </a:solidFill>
              </a:rPr>
              <a:t>maintains call details and network access records</a:t>
            </a:r>
            <a:r>
              <a:rPr lang="en-US" sz="2000" dirty="0" smtClean="0">
                <a:solidFill>
                  <a:schemeClr val="tx1">
                    <a:lumMod val="75000"/>
                    <a:lumOff val="25000"/>
                  </a:schemeClr>
                </a:solidFill>
              </a:rPr>
              <a:t> to </a:t>
            </a:r>
            <a:r>
              <a:rPr lang="en-US" sz="2000" b="1" dirty="0" smtClean="0">
                <a:solidFill>
                  <a:schemeClr val="tx1">
                    <a:lumMod val="75000"/>
                    <a:lumOff val="25000"/>
                  </a:schemeClr>
                </a:solidFill>
              </a:rPr>
              <a:t>monitor telephone activity and Internet access.</a:t>
            </a:r>
            <a:endParaRPr lang="en-US" sz="2000" dirty="0" smtClean="0">
              <a:solidFill>
                <a:schemeClr val="tx1">
                  <a:lumMod val="75000"/>
                  <a:lumOff val="25000"/>
                </a:schemeClr>
              </a:solidFill>
            </a:endParaRPr>
          </a:p>
          <a:p>
            <a:pPr lvl="0"/>
            <a:r>
              <a:rPr lang="en-US" sz="2000" dirty="0" smtClean="0">
                <a:solidFill>
                  <a:schemeClr val="tx1">
                    <a:lumMod val="75000"/>
                    <a:lumOff val="25000"/>
                  </a:schemeClr>
                </a:solidFill>
              </a:rPr>
              <a:t>The Government also employs </a:t>
            </a:r>
            <a:r>
              <a:rPr lang="en-US" sz="2000" b="1" dirty="0" smtClean="0">
                <a:solidFill>
                  <a:schemeClr val="tx1">
                    <a:lumMod val="75000"/>
                    <a:lumOff val="25000"/>
                  </a:schemeClr>
                </a:solidFill>
              </a:rPr>
              <a:t>monitoring tools </a:t>
            </a:r>
            <a:r>
              <a:rPr lang="en-US" sz="2000" dirty="0" smtClean="0">
                <a:solidFill>
                  <a:schemeClr val="tx1">
                    <a:lumMod val="75000"/>
                    <a:lumOff val="25000"/>
                  </a:schemeClr>
                </a:solidFill>
              </a:rPr>
              <a:t>to track system performance and improper usage.</a:t>
            </a:r>
          </a:p>
          <a:p>
            <a:pPr lvl="0"/>
            <a:r>
              <a:rPr lang="en-US" sz="2000" b="1" u="sng" dirty="0" smtClean="0">
                <a:solidFill>
                  <a:schemeClr val="tx1">
                    <a:lumMod val="75000"/>
                    <a:lumOff val="25000"/>
                  </a:schemeClr>
                </a:solidFill>
              </a:rPr>
              <a:t>This applies to those emailing a NASA email as well.</a:t>
            </a:r>
            <a:endParaRPr lang="en-US" sz="2000" dirty="0" smtClean="0">
              <a:solidFill>
                <a:schemeClr val="tx1">
                  <a:lumMod val="75000"/>
                  <a:lumOff val="25000"/>
                </a:schemeClr>
              </a:solidFill>
            </a:endParaRPr>
          </a:p>
        </p:txBody>
      </p:sp>
      <p:sp>
        <p:nvSpPr>
          <p:cNvPr id="7" name="Content Placeholder 9"/>
          <p:cNvSpPr txBox="1">
            <a:spLocks/>
          </p:cNvSpPr>
          <p:nvPr/>
        </p:nvSpPr>
        <p:spPr>
          <a:xfrm>
            <a:off x="803475" y="6414151"/>
            <a:ext cx="8839200" cy="304800"/>
          </a:xfrm>
          <a:prstGeom prst="rect">
            <a:avLst/>
          </a:prstGeom>
        </p:spPr>
        <p:txBody>
          <a:bodyPr vert="horz" lIns="91387" tIns="45693" rIns="91387" bIns="45693" rtlCol="0">
            <a:noAutofit/>
          </a:bodyPr>
          <a:lstStyle/>
          <a:p>
            <a:pPr algn="ctr" defTabSz="1018229">
              <a:spcBef>
                <a:spcPct val="20000"/>
              </a:spcBef>
              <a:buClr>
                <a:srgbClr val="0F6FC6"/>
              </a:buClr>
              <a:buSzPct val="85000"/>
            </a:pPr>
            <a:r>
              <a:rPr lang="en-US" sz="1400" b="1" dirty="0">
                <a:solidFill>
                  <a:schemeClr val="bg2">
                    <a:lumMod val="85000"/>
                  </a:schemeClr>
                </a:solidFill>
                <a:latin typeface="Century Gothic" charset="0"/>
                <a:ea typeface="Century Gothic" charset="0"/>
                <a:cs typeface="Century Gothic" charset="0"/>
              </a:rPr>
              <a:t>NASA 2540.1G &amp; NPR 2810.1A</a:t>
            </a:r>
            <a:r>
              <a:rPr lang="en-US" sz="1400" b="1" dirty="0" smtClean="0">
                <a:solidFill>
                  <a:schemeClr val="bg2">
                    <a:lumMod val="85000"/>
                  </a:schemeClr>
                </a:solidFill>
                <a:latin typeface="Century Gothic" charset="0"/>
                <a:ea typeface="Century Gothic" charset="0"/>
                <a:cs typeface="Century Gothic" charset="0"/>
              </a:rPr>
              <a:t>: </a:t>
            </a:r>
            <a:r>
              <a:rPr lang="en-US" sz="1400" b="1" dirty="0">
                <a:solidFill>
                  <a:schemeClr val="bg2">
                    <a:lumMod val="85000"/>
                  </a:schemeClr>
                </a:solidFill>
                <a:latin typeface="Century Gothic" charset="0"/>
                <a:ea typeface="Century Gothic" charset="0"/>
                <a:cs typeface="Century Gothic" charset="0"/>
                <a:hlinkClick r:id="rId2"/>
              </a:rPr>
              <a:t>http://</a:t>
            </a:r>
            <a:r>
              <a:rPr lang="en-US" sz="1400" b="1" dirty="0" smtClean="0">
                <a:solidFill>
                  <a:schemeClr val="bg2">
                    <a:lumMod val="85000"/>
                  </a:schemeClr>
                </a:solidFill>
                <a:latin typeface="Century Gothic" charset="0"/>
                <a:ea typeface="Century Gothic" charset="0"/>
                <a:cs typeface="Century Gothic" charset="0"/>
                <a:hlinkClick r:id="rId2"/>
              </a:rPr>
              <a:t>insidenasa.nasa.gov/ocio/policy/policy_direct/index.html</a:t>
            </a:r>
            <a:r>
              <a:rPr lang="en-US" sz="1400" b="1" dirty="0" smtClean="0">
                <a:solidFill>
                  <a:schemeClr val="bg2">
                    <a:lumMod val="85000"/>
                  </a:schemeClr>
                </a:solidFill>
                <a:latin typeface="Century Gothic" charset="0"/>
                <a:ea typeface="Century Gothic" charset="0"/>
                <a:cs typeface="Century Gothic" charset="0"/>
              </a:rPr>
              <a:t>  </a:t>
            </a:r>
            <a:endParaRPr lang="en-US" sz="1400" b="1" dirty="0">
              <a:solidFill>
                <a:schemeClr val="bg2">
                  <a:lumMod val="85000"/>
                </a:schemeClr>
              </a:solidFill>
              <a:latin typeface="Century Gothic" charset="0"/>
              <a:ea typeface="Century Gothic" charset="0"/>
              <a:cs typeface="Century Gothic" charset="0"/>
            </a:endParaRPr>
          </a:p>
          <a:p>
            <a:pPr algn="ctr" defTabSz="1018229">
              <a:spcBef>
                <a:spcPct val="20000"/>
              </a:spcBef>
              <a:buClr>
                <a:srgbClr val="0F6FC6"/>
              </a:buClr>
              <a:buSzPct val="85000"/>
            </a:pPr>
            <a:endParaRPr lang="en-US" sz="1400" dirty="0">
              <a:solidFill>
                <a:schemeClr val="accent2"/>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54728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Usage</a:t>
            </a:r>
            <a:endParaRPr lang="en-US" dirty="0"/>
          </a:p>
        </p:txBody>
      </p:sp>
      <p:sp>
        <p:nvSpPr>
          <p:cNvPr id="3" name="Content Placeholder 2"/>
          <p:cNvSpPr>
            <a:spLocks noGrp="1"/>
          </p:cNvSpPr>
          <p:nvPr>
            <p:ph idx="1"/>
          </p:nvPr>
        </p:nvSpPr>
        <p:spPr>
          <a:xfrm>
            <a:off x="313151" y="1183341"/>
            <a:ext cx="11548997" cy="4993622"/>
          </a:xfrm>
        </p:spPr>
        <p:txBody>
          <a:bodyPr>
            <a:noAutofit/>
          </a:bodyPr>
          <a:lstStyle/>
          <a:p>
            <a:pPr>
              <a:lnSpc>
                <a:spcPct val="110000"/>
              </a:lnSpc>
              <a:buNone/>
            </a:pPr>
            <a:r>
              <a:rPr lang="en-US" sz="2000" b="1" dirty="0">
                <a:solidFill>
                  <a:schemeClr val="tx1">
                    <a:lumMod val="75000"/>
                    <a:lumOff val="25000"/>
                  </a:schemeClr>
                </a:solidFill>
              </a:rPr>
              <a:t>Online Policies:</a:t>
            </a:r>
          </a:p>
          <a:p>
            <a:pPr>
              <a:lnSpc>
                <a:spcPct val="100000"/>
              </a:lnSpc>
              <a:spcBef>
                <a:spcPts val="600"/>
              </a:spcBef>
            </a:pPr>
            <a:r>
              <a:rPr lang="en-US" sz="1600" dirty="0" smtClean="0">
                <a:solidFill>
                  <a:schemeClr val="tx1">
                    <a:lumMod val="75000"/>
                    <a:lumOff val="25000"/>
                  </a:schemeClr>
                </a:solidFill>
              </a:rPr>
              <a:t>Internet should be used for </a:t>
            </a:r>
            <a:r>
              <a:rPr lang="en-US" sz="1600" dirty="0">
                <a:solidFill>
                  <a:schemeClr val="tx1">
                    <a:lumMod val="75000"/>
                    <a:lumOff val="25000"/>
                  </a:schemeClr>
                </a:solidFill>
              </a:rPr>
              <a:t>official purposes only, meaning absolutely </a:t>
            </a:r>
            <a:r>
              <a:rPr lang="en-US" sz="1600" b="1" u="sng" dirty="0">
                <a:solidFill>
                  <a:schemeClr val="tx1">
                    <a:lumMod val="75000"/>
                    <a:lumOff val="25000"/>
                  </a:schemeClr>
                </a:solidFill>
              </a:rPr>
              <a:t>no</a:t>
            </a:r>
            <a:r>
              <a:rPr lang="en-US" sz="1600" dirty="0">
                <a:solidFill>
                  <a:schemeClr val="tx1">
                    <a:lumMod val="75000"/>
                    <a:lumOff val="25000"/>
                  </a:schemeClr>
                </a:solidFill>
              </a:rPr>
              <a:t> games, commercial radio or music/video </a:t>
            </a:r>
            <a:r>
              <a:rPr lang="en-US" sz="1600" dirty="0" smtClean="0">
                <a:solidFill>
                  <a:schemeClr val="tx1">
                    <a:lumMod val="75000"/>
                    <a:lumOff val="25000"/>
                  </a:schemeClr>
                </a:solidFill>
              </a:rPr>
              <a:t>downloads.</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No Facebook, Twitter, etc. unless it’s for DEVELOP purposes!</a:t>
            </a:r>
          </a:p>
          <a:p>
            <a:pPr>
              <a:lnSpc>
                <a:spcPct val="100000"/>
              </a:lnSpc>
              <a:spcBef>
                <a:spcPts val="600"/>
              </a:spcBef>
            </a:pPr>
            <a:r>
              <a:rPr lang="en-US" sz="1600" dirty="0">
                <a:solidFill>
                  <a:schemeClr val="tx1">
                    <a:lumMod val="75000"/>
                    <a:lumOff val="25000"/>
                  </a:schemeClr>
                </a:solidFill>
              </a:rPr>
              <a:t>Due to </a:t>
            </a:r>
            <a:r>
              <a:rPr lang="en-US" sz="1600" dirty="0" smtClean="0">
                <a:solidFill>
                  <a:schemeClr val="tx1">
                    <a:lumMod val="75000"/>
                    <a:lumOff val="25000"/>
                  </a:schemeClr>
                </a:solidFill>
              </a:rPr>
              <a:t>bandwidth </a:t>
            </a:r>
            <a:r>
              <a:rPr lang="en-US" sz="1600" dirty="0">
                <a:solidFill>
                  <a:schemeClr val="tx1">
                    <a:lumMod val="75000"/>
                    <a:lumOff val="25000"/>
                  </a:schemeClr>
                </a:solidFill>
              </a:rPr>
              <a:t>considerations, streaming audio and video are prohibited unless for official business (project related is ok</a:t>
            </a:r>
            <a:r>
              <a:rPr lang="en-US" sz="1600" dirty="0" smtClean="0">
                <a:solidFill>
                  <a:schemeClr val="tx1">
                    <a:lumMod val="75000"/>
                    <a:lumOff val="25000"/>
                  </a:schemeClr>
                </a:solidFill>
              </a:rPr>
              <a:t>).</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Limited personal emails are acceptable as long as they do not interfere with </a:t>
            </a:r>
            <a:r>
              <a:rPr lang="en-US" sz="1600" dirty="0" smtClean="0">
                <a:solidFill>
                  <a:schemeClr val="tx1">
                    <a:lumMod val="75000"/>
                    <a:lumOff val="25000"/>
                  </a:schemeClr>
                </a:solidFill>
              </a:rPr>
              <a:t>work.</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Be mindful of the websites you visit and links you click </a:t>
            </a:r>
            <a:r>
              <a:rPr lang="en-US" sz="1600" dirty="0" smtClean="0">
                <a:solidFill>
                  <a:schemeClr val="tx1">
                    <a:lumMod val="75000"/>
                    <a:lumOff val="25000"/>
                  </a:schemeClr>
                </a:solidFill>
              </a:rPr>
              <a:t>on.</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Be aware and careful of phishing </a:t>
            </a:r>
            <a:r>
              <a:rPr lang="en-US" sz="1600" dirty="0" smtClean="0">
                <a:solidFill>
                  <a:schemeClr val="tx1">
                    <a:lumMod val="75000"/>
                    <a:lumOff val="25000"/>
                  </a:schemeClr>
                </a:solidFill>
              </a:rPr>
              <a:t>attempts.</a:t>
            </a:r>
            <a:endParaRPr lang="en-US" sz="1600" dirty="0">
              <a:solidFill>
                <a:schemeClr val="tx1">
                  <a:lumMod val="75000"/>
                  <a:lumOff val="25000"/>
                </a:schemeClr>
              </a:solidFill>
            </a:endParaRPr>
          </a:p>
          <a:p>
            <a:pPr>
              <a:lnSpc>
                <a:spcPct val="110000"/>
              </a:lnSpc>
            </a:pPr>
            <a:endParaRPr lang="en-US" sz="1600" dirty="0">
              <a:solidFill>
                <a:schemeClr val="tx1">
                  <a:lumMod val="75000"/>
                  <a:lumOff val="25000"/>
                </a:schemeClr>
              </a:solidFill>
            </a:endParaRPr>
          </a:p>
          <a:p>
            <a:pPr>
              <a:lnSpc>
                <a:spcPct val="100000"/>
              </a:lnSpc>
              <a:spcBef>
                <a:spcPts val="600"/>
              </a:spcBef>
              <a:buNone/>
            </a:pPr>
            <a:r>
              <a:rPr lang="en-US" sz="2000" b="1" dirty="0">
                <a:solidFill>
                  <a:schemeClr val="tx1">
                    <a:lumMod val="75000"/>
                    <a:lumOff val="25000"/>
                  </a:schemeClr>
                </a:solidFill>
              </a:rPr>
              <a:t>Software:</a:t>
            </a:r>
          </a:p>
          <a:p>
            <a:pPr>
              <a:lnSpc>
                <a:spcPct val="100000"/>
              </a:lnSpc>
              <a:spcBef>
                <a:spcPts val="600"/>
              </a:spcBef>
            </a:pPr>
            <a:r>
              <a:rPr lang="en-US" sz="1600" dirty="0">
                <a:solidFill>
                  <a:schemeClr val="tx1">
                    <a:lumMod val="75000"/>
                    <a:lumOff val="25000"/>
                  </a:schemeClr>
                </a:solidFill>
              </a:rPr>
              <a:t>Installation of legally licensed software is permitted if the software is necessary to complete your project - but you must have approval from your Center </a:t>
            </a:r>
            <a:r>
              <a:rPr lang="en-US" sz="1600" dirty="0" smtClean="0">
                <a:solidFill>
                  <a:schemeClr val="tx1">
                    <a:lumMod val="75000"/>
                    <a:lumOff val="25000"/>
                  </a:schemeClr>
                </a:solidFill>
              </a:rPr>
              <a:t>Lead.</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Do not make copies of proprietary </a:t>
            </a:r>
            <a:r>
              <a:rPr lang="en-US" sz="1600" dirty="0" smtClean="0">
                <a:solidFill>
                  <a:schemeClr val="tx1">
                    <a:lumMod val="75000"/>
                    <a:lumOff val="25000"/>
                  </a:schemeClr>
                </a:solidFill>
              </a:rPr>
              <a:t>software.</a:t>
            </a:r>
            <a:endParaRPr lang="en-US" sz="1600" dirty="0">
              <a:solidFill>
                <a:schemeClr val="tx1">
                  <a:lumMod val="75000"/>
                  <a:lumOff val="25000"/>
                </a:schemeClr>
              </a:solidFill>
            </a:endParaRPr>
          </a:p>
          <a:p>
            <a:pPr>
              <a:lnSpc>
                <a:spcPct val="100000"/>
              </a:lnSpc>
              <a:spcBef>
                <a:spcPts val="600"/>
              </a:spcBef>
            </a:pPr>
            <a:r>
              <a:rPr lang="en-US" sz="1600" dirty="0">
                <a:solidFill>
                  <a:schemeClr val="tx1">
                    <a:lumMod val="75000"/>
                    <a:lumOff val="25000"/>
                  </a:schemeClr>
                </a:solidFill>
              </a:rPr>
              <a:t>If you have questions regarding permissibility of software, please contact your Center Lead or IT </a:t>
            </a:r>
            <a:r>
              <a:rPr lang="en-US" sz="1600" dirty="0" smtClean="0">
                <a:solidFill>
                  <a:schemeClr val="tx1">
                    <a:lumMod val="75000"/>
                    <a:lumOff val="25000"/>
                  </a:schemeClr>
                </a:solidFill>
              </a:rPr>
              <a:t>Senior Fellow.</a:t>
            </a:r>
            <a:endParaRPr lang="en-US" sz="1600" dirty="0">
              <a:solidFill>
                <a:schemeClr val="tx1">
                  <a:lumMod val="75000"/>
                  <a:lumOff val="25000"/>
                </a:schemeClr>
              </a:solidFill>
            </a:endParaRPr>
          </a:p>
        </p:txBody>
      </p:sp>
    </p:spTree>
    <p:extLst>
      <p:ext uri="{BB962C8B-B14F-4D97-AF65-F5344CB8AC3E}">
        <p14:creationId xmlns:p14="http://schemas.microsoft.com/office/powerpoint/2010/main" val="42827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Phone Usage</a:t>
            </a:r>
            <a:endParaRPr lang="en-US" dirty="0"/>
          </a:p>
        </p:txBody>
      </p:sp>
      <p:sp>
        <p:nvSpPr>
          <p:cNvPr id="4" name="Content Placeholder 1"/>
          <p:cNvSpPr txBox="1">
            <a:spLocks/>
          </p:cNvSpPr>
          <p:nvPr/>
        </p:nvSpPr>
        <p:spPr>
          <a:xfrm>
            <a:off x="421855" y="1991637"/>
            <a:ext cx="6354726" cy="35877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800"/>
              </a:spcBef>
            </a:pPr>
            <a:r>
              <a:rPr lang="en-US" sz="2800" dirty="0" smtClean="0">
                <a:solidFill>
                  <a:schemeClr val="tx1">
                    <a:lumMod val="75000"/>
                    <a:lumOff val="25000"/>
                  </a:schemeClr>
                </a:solidFill>
              </a:rPr>
              <a:t>Ringers should be set to silent or vibrate during work hours.</a:t>
            </a:r>
          </a:p>
          <a:p>
            <a:pPr>
              <a:spcBef>
                <a:spcPts val="1800"/>
              </a:spcBef>
            </a:pPr>
            <a:r>
              <a:rPr lang="en-US" sz="2800" dirty="0" smtClean="0">
                <a:solidFill>
                  <a:schemeClr val="tx1">
                    <a:lumMod val="75000"/>
                    <a:lumOff val="25000"/>
                  </a:schemeClr>
                </a:solidFill>
              </a:rPr>
              <a:t>Cell phone usage should be kept to a minimum, including texting.</a:t>
            </a:r>
          </a:p>
          <a:p>
            <a:pPr>
              <a:spcBef>
                <a:spcPts val="1800"/>
              </a:spcBef>
            </a:pPr>
            <a:r>
              <a:rPr lang="en-US" sz="2800" dirty="0" smtClean="0">
                <a:solidFill>
                  <a:schemeClr val="tx1">
                    <a:lumMod val="75000"/>
                    <a:lumOff val="25000"/>
                  </a:schemeClr>
                </a:solidFill>
              </a:rPr>
              <a:t>Personal phone calls should be made during lunch or before/after work.</a:t>
            </a:r>
          </a:p>
        </p:txBody>
      </p:sp>
      <p:pic>
        <p:nvPicPr>
          <p:cNvPr id="5" name="Picture 4"/>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112119" y="1293999"/>
            <a:ext cx="4771451" cy="4713262"/>
          </a:xfrm>
          <a:prstGeom prst="rect">
            <a:avLst/>
          </a:prstGeom>
          <a:noFill/>
          <a:ln w="9525">
            <a:noFill/>
            <a:miter lim="800000"/>
            <a:headEnd/>
            <a:tailEnd/>
          </a:ln>
          <a:effectLst/>
        </p:spPr>
      </p:pic>
    </p:spTree>
    <p:extLst>
      <p:ext uri="{BB962C8B-B14F-4D97-AF65-F5344CB8AC3E}">
        <p14:creationId xmlns:p14="http://schemas.microsoft.com/office/powerpoint/2010/main" val="1233859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Participant Reporting</a:t>
            </a:r>
            <a:endParaRPr lang="en-US" dirty="0"/>
          </a:p>
        </p:txBody>
      </p:sp>
      <p:sp>
        <p:nvSpPr>
          <p:cNvPr id="3" name="Content Placeholder 2"/>
          <p:cNvSpPr>
            <a:spLocks noGrp="1"/>
          </p:cNvSpPr>
          <p:nvPr>
            <p:ph idx="1"/>
          </p:nvPr>
        </p:nvSpPr>
        <p:spPr>
          <a:xfrm>
            <a:off x="380999" y="1118029"/>
            <a:ext cx="11523133" cy="5364416"/>
          </a:xfrm>
        </p:spPr>
        <p:txBody>
          <a:bodyPr>
            <a:normAutofit fontScale="47500" lnSpcReduction="20000"/>
          </a:bodyPr>
          <a:lstStyle/>
          <a:p>
            <a:pPr marL="0" indent="0">
              <a:lnSpc>
                <a:spcPct val="110000"/>
              </a:lnSpc>
              <a:spcBef>
                <a:spcPts val="1200"/>
              </a:spcBef>
              <a:buNone/>
            </a:pPr>
            <a:r>
              <a:rPr lang="en-US" sz="3200" b="1" dirty="0" smtClean="0">
                <a:solidFill>
                  <a:schemeClr val="tx1">
                    <a:lumMod val="75000"/>
                    <a:lumOff val="25000"/>
                  </a:schemeClr>
                </a:solidFill>
              </a:rPr>
              <a:t>1. Info </a:t>
            </a:r>
            <a:r>
              <a:rPr lang="en-US" sz="3200" b="1" dirty="0">
                <a:solidFill>
                  <a:schemeClr val="tx1">
                    <a:lumMod val="75000"/>
                    <a:lumOff val="25000"/>
                  </a:schemeClr>
                </a:solidFill>
              </a:rPr>
              <a:t>Sheet</a:t>
            </a:r>
          </a:p>
          <a:p>
            <a:pPr marL="0" indent="0">
              <a:lnSpc>
                <a:spcPct val="110000"/>
              </a:lnSpc>
              <a:buNone/>
            </a:pPr>
            <a:r>
              <a:rPr lang="en-US" sz="3200" dirty="0">
                <a:solidFill>
                  <a:schemeClr val="tx1">
                    <a:lumMod val="75000"/>
                    <a:lumOff val="25000"/>
                  </a:schemeClr>
                </a:solidFill>
              </a:rPr>
              <a:t>This is a spreadsheet used to maintain accurate participant records &amp; report demographic stats about program (e.g. diversity, education</a:t>
            </a:r>
            <a:r>
              <a:rPr lang="en-US" sz="3200" dirty="0" smtClean="0">
                <a:solidFill>
                  <a:schemeClr val="tx1">
                    <a:lumMod val="75000"/>
                    <a:lumOff val="25000"/>
                  </a:schemeClr>
                </a:solidFill>
              </a:rPr>
              <a:t>).</a:t>
            </a:r>
            <a:endParaRPr lang="en-US" sz="2100" dirty="0">
              <a:solidFill>
                <a:schemeClr val="tx1">
                  <a:lumMod val="75000"/>
                  <a:lumOff val="25000"/>
                </a:schemeClr>
              </a:solidFill>
            </a:endParaRPr>
          </a:p>
          <a:p>
            <a:pPr marL="0" indent="0">
              <a:lnSpc>
                <a:spcPct val="110000"/>
              </a:lnSpc>
              <a:spcBef>
                <a:spcPts val="1200"/>
              </a:spcBef>
              <a:buNone/>
            </a:pPr>
            <a:r>
              <a:rPr lang="en-US" sz="3200" b="1" dirty="0" smtClean="0">
                <a:solidFill>
                  <a:schemeClr val="tx1">
                    <a:lumMod val="75000"/>
                    <a:lumOff val="25000"/>
                  </a:schemeClr>
                </a:solidFill>
              </a:rPr>
              <a:t>2. Personal </a:t>
            </a:r>
            <a:r>
              <a:rPr lang="en-US" sz="3200" b="1" dirty="0">
                <a:solidFill>
                  <a:schemeClr val="tx1">
                    <a:lumMod val="75000"/>
                    <a:lumOff val="25000"/>
                  </a:schemeClr>
                </a:solidFill>
              </a:rPr>
              <a:t>Growth Assessments</a:t>
            </a:r>
          </a:p>
          <a:p>
            <a:pPr marL="0" indent="0">
              <a:lnSpc>
                <a:spcPct val="110000"/>
              </a:lnSpc>
              <a:buNone/>
            </a:pPr>
            <a:r>
              <a:rPr lang="en-US" sz="3200" dirty="0">
                <a:solidFill>
                  <a:schemeClr val="tx1">
                    <a:lumMod val="75000"/>
                    <a:lumOff val="25000"/>
                  </a:schemeClr>
                </a:solidFill>
              </a:rPr>
              <a:t>These are two online assessments (entrance &amp; exit) that collect information relating to participant skill levels and expectations, which help to gather the impact of DEVELOP, and provide valuable feedback to nodes and the </a:t>
            </a:r>
            <a:r>
              <a:rPr lang="en-US" sz="3200" dirty="0" smtClean="0">
                <a:solidFill>
                  <a:schemeClr val="tx1">
                    <a:lumMod val="75000"/>
                    <a:lumOff val="25000"/>
                  </a:schemeClr>
                </a:solidFill>
              </a:rPr>
              <a:t>program.</a:t>
            </a:r>
            <a:endParaRPr lang="en-US" sz="3200" dirty="0">
              <a:solidFill>
                <a:schemeClr val="tx1">
                  <a:lumMod val="75000"/>
                  <a:lumOff val="25000"/>
                </a:schemeClr>
              </a:solidFill>
            </a:endParaRPr>
          </a:p>
          <a:p>
            <a:pPr marL="274320" lvl="1" indent="0">
              <a:lnSpc>
                <a:spcPct val="110000"/>
              </a:lnSpc>
              <a:buNone/>
            </a:pPr>
            <a:r>
              <a:rPr lang="en-US" sz="2300" b="1" dirty="0">
                <a:solidFill>
                  <a:schemeClr val="tx1">
                    <a:lumMod val="75000"/>
                    <a:lumOff val="25000"/>
                  </a:schemeClr>
                </a:solidFill>
              </a:rPr>
              <a:t>Entrance Assessment</a:t>
            </a:r>
            <a:r>
              <a:rPr lang="en-US" sz="2300" dirty="0">
                <a:solidFill>
                  <a:schemeClr val="tx1">
                    <a:lumMod val="75000"/>
                    <a:lumOff val="25000"/>
                  </a:schemeClr>
                </a:solidFill>
              </a:rPr>
              <a:t> - week 1</a:t>
            </a:r>
          </a:p>
          <a:p>
            <a:pPr marL="274320" lvl="1" indent="0">
              <a:lnSpc>
                <a:spcPct val="110000"/>
              </a:lnSpc>
              <a:buNone/>
            </a:pPr>
            <a:r>
              <a:rPr lang="en-US" sz="2300" b="1" dirty="0">
                <a:solidFill>
                  <a:schemeClr val="tx1">
                    <a:lumMod val="75000"/>
                    <a:lumOff val="25000"/>
                  </a:schemeClr>
                </a:solidFill>
              </a:rPr>
              <a:t>Exit Assessment</a:t>
            </a:r>
            <a:r>
              <a:rPr lang="en-US" sz="2300" dirty="0">
                <a:solidFill>
                  <a:schemeClr val="tx1">
                    <a:lumMod val="75000"/>
                    <a:lumOff val="25000"/>
                  </a:schemeClr>
                </a:solidFill>
              </a:rPr>
              <a:t> - week 9</a:t>
            </a:r>
          </a:p>
          <a:p>
            <a:pPr marL="0" indent="0">
              <a:lnSpc>
                <a:spcPct val="110000"/>
              </a:lnSpc>
              <a:spcBef>
                <a:spcPts val="1200"/>
              </a:spcBef>
              <a:buNone/>
            </a:pPr>
            <a:r>
              <a:rPr lang="en-US" sz="3200" b="1" dirty="0" smtClean="0">
                <a:solidFill>
                  <a:schemeClr val="tx1">
                    <a:lumMod val="75000"/>
                    <a:lumOff val="25000"/>
                  </a:schemeClr>
                </a:solidFill>
              </a:rPr>
              <a:t>3. Exit </a:t>
            </a:r>
            <a:r>
              <a:rPr lang="en-US" sz="3200" b="1" dirty="0">
                <a:solidFill>
                  <a:schemeClr val="tx1">
                    <a:lumMod val="75000"/>
                    <a:lumOff val="25000"/>
                  </a:schemeClr>
                </a:solidFill>
              </a:rPr>
              <a:t>Survey</a:t>
            </a:r>
          </a:p>
          <a:p>
            <a:pPr marL="0" indent="0">
              <a:lnSpc>
                <a:spcPct val="110000"/>
              </a:lnSpc>
              <a:buNone/>
            </a:pPr>
            <a:r>
              <a:rPr lang="en-US" sz="3200" dirty="0">
                <a:solidFill>
                  <a:schemeClr val="tx1">
                    <a:lumMod val="75000"/>
                    <a:lumOff val="25000"/>
                  </a:schemeClr>
                </a:solidFill>
              </a:rPr>
              <a:t>This is an anonymous online survey that we ask all participants to take. It is DEVELOP’s performance review and allows for a national perspective on the program, leadership, and advisors. It helps DEVELOP evolve and improve, and we value your input greatly!</a:t>
            </a:r>
          </a:p>
          <a:p>
            <a:pPr marL="274320" lvl="1" indent="0">
              <a:lnSpc>
                <a:spcPct val="110000"/>
              </a:lnSpc>
              <a:buNone/>
            </a:pPr>
            <a:r>
              <a:rPr lang="en-US" sz="2300" b="1" dirty="0">
                <a:solidFill>
                  <a:schemeClr val="tx1">
                    <a:lumMod val="75000"/>
                    <a:lumOff val="25000"/>
                  </a:schemeClr>
                </a:solidFill>
              </a:rPr>
              <a:t>Link emailed</a:t>
            </a:r>
            <a:r>
              <a:rPr lang="en-US" sz="2300" dirty="0">
                <a:solidFill>
                  <a:schemeClr val="tx1">
                    <a:lumMod val="75000"/>
                    <a:lumOff val="25000"/>
                  </a:schemeClr>
                </a:solidFill>
              </a:rPr>
              <a:t> - week 10</a:t>
            </a:r>
          </a:p>
          <a:p>
            <a:pPr marL="0" indent="0">
              <a:lnSpc>
                <a:spcPct val="110000"/>
              </a:lnSpc>
              <a:spcBef>
                <a:spcPts val="1200"/>
              </a:spcBef>
              <a:buNone/>
            </a:pPr>
            <a:r>
              <a:rPr lang="en-US" sz="3200" b="1" dirty="0" smtClean="0">
                <a:solidFill>
                  <a:schemeClr val="tx1">
                    <a:lumMod val="75000"/>
                    <a:lumOff val="25000"/>
                  </a:schemeClr>
                </a:solidFill>
              </a:rPr>
              <a:t>4. Performance </a:t>
            </a:r>
            <a:r>
              <a:rPr lang="en-US" sz="3200" b="1" dirty="0">
                <a:solidFill>
                  <a:schemeClr val="tx1">
                    <a:lumMod val="75000"/>
                    <a:lumOff val="25000"/>
                  </a:schemeClr>
                </a:solidFill>
              </a:rPr>
              <a:t>Reviews </a:t>
            </a:r>
          </a:p>
          <a:p>
            <a:pPr marL="0" indent="0">
              <a:lnSpc>
                <a:spcPct val="110000"/>
              </a:lnSpc>
              <a:buNone/>
            </a:pPr>
            <a:r>
              <a:rPr lang="en-US" sz="3200" dirty="0">
                <a:solidFill>
                  <a:schemeClr val="tx1">
                    <a:lumMod val="75000"/>
                    <a:lumOff val="25000"/>
                  </a:schemeClr>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goals for improvement.</a:t>
            </a:r>
          </a:p>
          <a:p>
            <a:pPr marL="274320" lvl="1" indent="0">
              <a:lnSpc>
                <a:spcPct val="110000"/>
              </a:lnSpc>
              <a:buNone/>
            </a:pPr>
            <a:r>
              <a:rPr lang="en-US" sz="2300" b="1" dirty="0">
                <a:solidFill>
                  <a:schemeClr val="tx1">
                    <a:lumMod val="75000"/>
                    <a:lumOff val="25000"/>
                  </a:schemeClr>
                </a:solidFill>
              </a:rPr>
              <a:t>Midterm Review </a:t>
            </a:r>
            <a:r>
              <a:rPr lang="en-US" sz="2300" dirty="0">
                <a:solidFill>
                  <a:schemeClr val="tx1">
                    <a:lumMod val="75000"/>
                    <a:lumOff val="25000"/>
                  </a:schemeClr>
                </a:solidFill>
              </a:rPr>
              <a:t>- typically weeks 5 or 6</a:t>
            </a:r>
          </a:p>
          <a:p>
            <a:pPr marL="274320" lvl="1" indent="0">
              <a:lnSpc>
                <a:spcPct val="110000"/>
              </a:lnSpc>
              <a:buNone/>
            </a:pPr>
            <a:r>
              <a:rPr lang="en-US" sz="2300" b="1" dirty="0">
                <a:solidFill>
                  <a:schemeClr val="tx1">
                    <a:lumMod val="75000"/>
                    <a:lumOff val="25000"/>
                  </a:schemeClr>
                </a:solidFill>
              </a:rPr>
              <a:t>End of Term Review </a:t>
            </a:r>
            <a:r>
              <a:rPr lang="en-US" sz="2300" dirty="0">
                <a:solidFill>
                  <a:schemeClr val="tx1">
                    <a:lumMod val="75000"/>
                    <a:lumOff val="25000"/>
                  </a:schemeClr>
                </a:solidFill>
              </a:rPr>
              <a:t>- typically weeks 9 or </a:t>
            </a:r>
            <a:r>
              <a:rPr lang="en-US" sz="2300" dirty="0" smtClean="0">
                <a:solidFill>
                  <a:schemeClr val="tx1">
                    <a:lumMod val="75000"/>
                    <a:lumOff val="25000"/>
                  </a:schemeClr>
                </a:solidFill>
              </a:rPr>
              <a:t>10</a:t>
            </a:r>
          </a:p>
        </p:txBody>
      </p:sp>
    </p:spTree>
    <p:extLst>
      <p:ext uri="{BB962C8B-B14F-4D97-AF65-F5344CB8AC3E}">
        <p14:creationId xmlns:p14="http://schemas.microsoft.com/office/powerpoint/2010/main" val="1487188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Alumni Survey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solidFill>
                  <a:schemeClr val="tx1">
                    <a:lumMod val="75000"/>
                    <a:lumOff val="25000"/>
                  </a:schemeClr>
                </a:solidFill>
              </a:rPr>
              <a:t>SSAI and Wise County pursue mechanisms for evaluating performance and impact of DEVELOP activities. In recent years, an </a:t>
            </a:r>
            <a:r>
              <a:rPr lang="en-US" dirty="0">
                <a:solidFill>
                  <a:schemeClr val="tx1">
                    <a:lumMod val="75000"/>
                    <a:lumOff val="25000"/>
                  </a:schemeClr>
                </a:solidFill>
              </a:rPr>
              <a:t>annual survey </a:t>
            </a:r>
            <a:r>
              <a:rPr lang="en-US" dirty="0" smtClean="0">
                <a:solidFill>
                  <a:schemeClr val="tx1">
                    <a:lumMod val="75000"/>
                    <a:lumOff val="25000"/>
                  </a:schemeClr>
                </a:solidFill>
              </a:rPr>
              <a:t>has been shared with alumni to </a:t>
            </a:r>
            <a:r>
              <a:rPr lang="en-US" dirty="0">
                <a:solidFill>
                  <a:schemeClr val="tx1">
                    <a:lumMod val="75000"/>
                    <a:lumOff val="25000"/>
                  </a:schemeClr>
                </a:solidFill>
              </a:rPr>
              <a:t>assess the impact of DEVELOP, enhance the network of alumni engaged with the program, and assess the career fields that participants progress into. </a:t>
            </a:r>
            <a:r>
              <a:rPr lang="en-US" dirty="0" smtClean="0">
                <a:solidFill>
                  <a:schemeClr val="tx1">
                    <a:lumMod val="75000"/>
                    <a:lumOff val="25000"/>
                  </a:schemeClr>
                </a:solidFill>
              </a:rPr>
              <a:t>We look </a:t>
            </a:r>
            <a:r>
              <a:rPr lang="en-US" dirty="0">
                <a:solidFill>
                  <a:schemeClr val="tx1">
                    <a:lumMod val="75000"/>
                    <a:lumOff val="25000"/>
                  </a:schemeClr>
                </a:solidFill>
              </a:rPr>
              <a:t>forward to surveying you in the near future</a:t>
            </a:r>
            <a:r>
              <a:rPr lang="en-US" dirty="0" smtClean="0">
                <a:solidFill>
                  <a:schemeClr val="tx1">
                    <a:lumMod val="75000"/>
                    <a:lumOff val="25000"/>
                  </a:schemeClr>
                </a:solidFill>
              </a:rPr>
              <a:t>!</a:t>
            </a:r>
          </a:p>
          <a:p>
            <a:pPr marL="0" indent="0">
              <a:buNone/>
            </a:pPr>
            <a:r>
              <a:rPr lang="en-US" dirty="0" smtClean="0">
                <a:solidFill>
                  <a:schemeClr val="tx1">
                    <a:lumMod val="75000"/>
                    <a:lumOff val="25000"/>
                  </a:schemeClr>
                </a:solidFill>
              </a:rPr>
              <a:t>Before </a:t>
            </a:r>
            <a:r>
              <a:rPr lang="en-US" dirty="0">
                <a:solidFill>
                  <a:schemeClr val="tx1">
                    <a:lumMod val="75000"/>
                    <a:lumOff val="25000"/>
                  </a:schemeClr>
                </a:solidFill>
              </a:rPr>
              <a:t>you leave this term, please make sure that DEVELOP has the best email address to reach you. The survey goes out every June</a:t>
            </a:r>
            <a:r>
              <a:rPr lang="en-US" dirty="0" smtClean="0">
                <a:solidFill>
                  <a:schemeClr val="tx1">
                    <a:lumMod val="75000"/>
                    <a:lumOff val="25000"/>
                  </a:schemeClr>
                </a:solidFill>
              </a:rPr>
              <a:t>.</a:t>
            </a:r>
          </a:p>
          <a:p>
            <a:pPr marL="0" indent="0">
              <a:buNone/>
            </a:pPr>
            <a:endParaRPr lang="en-US" dirty="0">
              <a:solidFill>
                <a:schemeClr val="tx1">
                  <a:lumMod val="75000"/>
                  <a:lumOff val="25000"/>
                </a:schemeClr>
              </a:solidFill>
            </a:endParaRPr>
          </a:p>
          <a:p>
            <a:pPr marL="0" indent="0">
              <a:buNone/>
            </a:pPr>
            <a:r>
              <a:rPr lang="en-US" b="1" dirty="0" smtClean="0">
                <a:solidFill>
                  <a:schemeClr val="tx1">
                    <a:lumMod val="75000"/>
                    <a:lumOff val="25000"/>
                  </a:schemeClr>
                </a:solidFill>
              </a:rPr>
              <a:t>Annual Alumni Survey provides:</a:t>
            </a:r>
            <a:endParaRPr lang="en-US" b="1" dirty="0">
              <a:solidFill>
                <a:schemeClr val="tx1">
                  <a:lumMod val="75000"/>
                  <a:lumOff val="25000"/>
                </a:schemeClr>
              </a:solidFill>
            </a:endParaRPr>
          </a:p>
          <a:p>
            <a:r>
              <a:rPr lang="en-US" dirty="0">
                <a:solidFill>
                  <a:schemeClr val="tx1">
                    <a:lumMod val="75000"/>
                    <a:lumOff val="25000"/>
                  </a:schemeClr>
                </a:solidFill>
              </a:rPr>
              <a:t>“Success Stories” for highlight activities</a:t>
            </a:r>
          </a:p>
          <a:p>
            <a:r>
              <a:rPr lang="en-US" dirty="0" smtClean="0">
                <a:solidFill>
                  <a:schemeClr val="tx1">
                    <a:lumMod val="75000"/>
                    <a:lumOff val="25000"/>
                  </a:schemeClr>
                </a:solidFill>
              </a:rPr>
              <a:t>Reporting metrics &amp; indicators</a:t>
            </a:r>
            <a:endParaRPr lang="en-US" dirty="0">
              <a:solidFill>
                <a:schemeClr val="tx1">
                  <a:lumMod val="75000"/>
                  <a:lumOff val="25000"/>
                </a:schemeClr>
              </a:solidFill>
            </a:endParaRPr>
          </a:p>
          <a:p>
            <a:r>
              <a:rPr lang="en-US" dirty="0" smtClean="0">
                <a:solidFill>
                  <a:schemeClr val="tx1">
                    <a:lumMod val="75000"/>
                    <a:lumOff val="25000"/>
                  </a:schemeClr>
                </a:solidFill>
              </a:rPr>
              <a:t>Method </a:t>
            </a:r>
            <a:r>
              <a:rPr lang="en-US" dirty="0">
                <a:solidFill>
                  <a:schemeClr val="tx1">
                    <a:lumMod val="75000"/>
                    <a:lumOff val="25000"/>
                  </a:schemeClr>
                </a:solidFill>
              </a:rPr>
              <a:t>for signing up to receive </a:t>
            </a:r>
            <a:r>
              <a:rPr lang="en-US" i="1" dirty="0">
                <a:solidFill>
                  <a:schemeClr val="tx1">
                    <a:lumMod val="75000"/>
                    <a:lumOff val="25000"/>
                  </a:schemeClr>
                </a:solidFill>
              </a:rPr>
              <a:t>The </a:t>
            </a:r>
            <a:r>
              <a:rPr lang="en-US" i="1" dirty="0" err="1">
                <a:solidFill>
                  <a:schemeClr val="tx1">
                    <a:lumMod val="75000"/>
                    <a:lumOff val="25000"/>
                  </a:schemeClr>
                </a:solidFill>
              </a:rPr>
              <a:t>DEVELOPer</a:t>
            </a:r>
            <a:r>
              <a:rPr lang="en-US" i="1" dirty="0">
                <a:solidFill>
                  <a:schemeClr val="tx1">
                    <a:lumMod val="75000"/>
                    <a:lumOff val="25000"/>
                  </a:schemeClr>
                </a:solidFill>
              </a:rPr>
              <a:t> Newsletter</a:t>
            </a:r>
          </a:p>
          <a:p>
            <a:r>
              <a:rPr lang="en-US" dirty="0">
                <a:solidFill>
                  <a:schemeClr val="tx1">
                    <a:lumMod val="75000"/>
                    <a:lumOff val="25000"/>
                  </a:schemeClr>
                </a:solidFill>
              </a:rPr>
              <a:t>Information to invite alumni to special events</a:t>
            </a:r>
          </a:p>
        </p:txBody>
      </p:sp>
    </p:spTree>
    <p:extLst>
      <p:ext uri="{BB962C8B-B14F-4D97-AF65-F5344CB8AC3E}">
        <p14:creationId xmlns:p14="http://schemas.microsoft.com/office/powerpoint/2010/main" val="1070613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Personnel Issues</a:t>
            </a:r>
            <a:endParaRPr lang="en-US" dirty="0"/>
          </a:p>
        </p:txBody>
      </p:sp>
      <p:sp>
        <p:nvSpPr>
          <p:cNvPr id="4" name="Content Placeholder 2"/>
          <p:cNvSpPr>
            <a:spLocks noGrp="1"/>
          </p:cNvSpPr>
          <p:nvPr>
            <p:ph sz="quarter" idx="1"/>
          </p:nvPr>
        </p:nvSpPr>
        <p:spPr>
          <a:xfrm>
            <a:off x="838199" y="1331105"/>
            <a:ext cx="6632121" cy="4797552"/>
          </a:xfrm>
        </p:spPr>
        <p:txBody>
          <a:bodyPr>
            <a:normAutofit/>
          </a:bodyPr>
          <a:lstStyle/>
          <a:p>
            <a:pPr>
              <a:spcBef>
                <a:spcPts val="1200"/>
              </a:spcBef>
            </a:pPr>
            <a:r>
              <a:rPr lang="en-US" sz="2000" dirty="0" smtClean="0">
                <a:solidFill>
                  <a:schemeClr val="tx1">
                    <a:lumMod val="75000"/>
                    <a:lumOff val="25000"/>
                  </a:schemeClr>
                </a:solidFill>
              </a:rPr>
              <a:t>Things will arise!</a:t>
            </a:r>
          </a:p>
          <a:p>
            <a:pPr>
              <a:spcBef>
                <a:spcPts val="1200"/>
              </a:spcBef>
            </a:pPr>
            <a:r>
              <a:rPr lang="en-US" sz="2000" dirty="0" smtClean="0">
                <a:solidFill>
                  <a:schemeClr val="tx1">
                    <a:lumMod val="75000"/>
                    <a:lumOff val="25000"/>
                  </a:schemeClr>
                </a:solidFill>
              </a:rPr>
              <a:t>#</a:t>
            </a:r>
            <a:r>
              <a:rPr lang="en-US" sz="2000" dirty="0">
                <a:solidFill>
                  <a:schemeClr val="tx1">
                    <a:lumMod val="75000"/>
                    <a:lumOff val="25000"/>
                  </a:schemeClr>
                </a:solidFill>
              </a:rPr>
              <a:t>1 – </a:t>
            </a:r>
            <a:r>
              <a:rPr lang="en-US" sz="2000" dirty="0" smtClean="0">
                <a:solidFill>
                  <a:schemeClr val="tx1">
                    <a:lumMod val="75000"/>
                    <a:lumOff val="25000"/>
                  </a:schemeClr>
                </a:solidFill>
              </a:rPr>
              <a:t>Don’t </a:t>
            </a:r>
            <a:r>
              <a:rPr lang="en-US" sz="2000" dirty="0">
                <a:solidFill>
                  <a:schemeClr val="tx1">
                    <a:lumMod val="75000"/>
                    <a:lumOff val="25000"/>
                  </a:schemeClr>
                </a:solidFill>
              </a:rPr>
              <a:t>put anything in writing. Should a personnel issue arise, immediately and </a:t>
            </a:r>
            <a:r>
              <a:rPr lang="en-US" sz="2000" b="1" dirty="0">
                <a:solidFill>
                  <a:schemeClr val="tx1">
                    <a:lumMod val="75000"/>
                    <a:lumOff val="25000"/>
                  </a:schemeClr>
                </a:solidFill>
              </a:rPr>
              <a:t>verbally</a:t>
            </a:r>
            <a:r>
              <a:rPr lang="en-US" sz="2000" dirty="0">
                <a:solidFill>
                  <a:schemeClr val="tx1">
                    <a:lumMod val="75000"/>
                    <a:lumOff val="25000"/>
                  </a:schemeClr>
                </a:solidFill>
              </a:rPr>
              <a:t> communicate the situation up the </a:t>
            </a:r>
            <a:r>
              <a:rPr lang="en-US" sz="2000" dirty="0" smtClean="0">
                <a:solidFill>
                  <a:schemeClr val="tx1">
                    <a:lumMod val="75000"/>
                    <a:lumOff val="25000"/>
                  </a:schemeClr>
                </a:solidFill>
              </a:rPr>
              <a:t>chain.</a:t>
            </a:r>
            <a:endParaRPr lang="en-US" sz="2000" dirty="0">
              <a:solidFill>
                <a:schemeClr val="tx1">
                  <a:lumMod val="75000"/>
                  <a:lumOff val="25000"/>
                </a:schemeClr>
              </a:solidFill>
            </a:endParaRPr>
          </a:p>
          <a:p>
            <a:pPr>
              <a:spcBef>
                <a:spcPts val="1200"/>
              </a:spcBef>
            </a:pPr>
            <a:r>
              <a:rPr lang="en-US" sz="2000" b="1" dirty="0">
                <a:solidFill>
                  <a:schemeClr val="tx1">
                    <a:lumMod val="75000"/>
                    <a:lumOff val="25000"/>
                  </a:schemeClr>
                </a:solidFill>
              </a:rPr>
              <a:t>Do not send emails about the </a:t>
            </a:r>
            <a:r>
              <a:rPr lang="en-US" sz="2000" b="1" dirty="0" smtClean="0">
                <a:solidFill>
                  <a:schemeClr val="tx1">
                    <a:lumMod val="75000"/>
                    <a:lumOff val="25000"/>
                  </a:schemeClr>
                </a:solidFill>
              </a:rPr>
              <a:t>situation</a:t>
            </a:r>
            <a:r>
              <a:rPr lang="en-US" sz="2000" dirty="0" smtClean="0">
                <a:solidFill>
                  <a:schemeClr val="tx1">
                    <a:lumMod val="75000"/>
                    <a:lumOff val="25000"/>
                  </a:schemeClr>
                </a:solidFill>
              </a:rPr>
              <a:t> - remember that NASA emails are NOT private.</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Maintain a positive work environment where </a:t>
            </a:r>
            <a:r>
              <a:rPr lang="en-US" sz="2000" dirty="0" smtClean="0">
                <a:solidFill>
                  <a:schemeClr val="tx1">
                    <a:lumMod val="75000"/>
                    <a:lumOff val="25000"/>
                  </a:schemeClr>
                </a:solidFill>
              </a:rPr>
              <a:t>participants feel </a:t>
            </a:r>
            <a:r>
              <a:rPr lang="en-US" sz="2000" dirty="0">
                <a:solidFill>
                  <a:schemeClr val="tx1">
                    <a:lumMod val="75000"/>
                    <a:lumOff val="25000"/>
                  </a:schemeClr>
                </a:solidFill>
              </a:rPr>
              <a:t>comfortable coming to you with issues they are having with other </a:t>
            </a:r>
            <a:r>
              <a:rPr lang="en-US" sz="2000" dirty="0" err="1" smtClean="0">
                <a:solidFill>
                  <a:schemeClr val="tx1">
                    <a:lumMod val="75000"/>
                    <a:lumOff val="25000"/>
                  </a:schemeClr>
                </a:solidFill>
              </a:rPr>
              <a:t>DEVELOPers</a:t>
            </a:r>
            <a:r>
              <a:rPr lang="en-US" sz="2000" dirty="0" smtClean="0">
                <a:solidFill>
                  <a:schemeClr val="tx1">
                    <a:lumMod val="75000"/>
                    <a:lumOff val="25000"/>
                  </a:schemeClr>
                </a:solidFill>
              </a:rPr>
              <a:t>.</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If someone up the chain is the issue, skip that link in the </a:t>
            </a:r>
            <a:r>
              <a:rPr lang="en-US" sz="2000" dirty="0" smtClean="0">
                <a:solidFill>
                  <a:schemeClr val="tx1">
                    <a:lumMod val="75000"/>
                    <a:lumOff val="25000"/>
                  </a:schemeClr>
                </a:solidFill>
              </a:rPr>
              <a:t>chain. </a:t>
            </a:r>
            <a:endParaRPr lang="en-US" sz="2000" dirty="0">
              <a:solidFill>
                <a:schemeClr val="tx1">
                  <a:lumMod val="75000"/>
                  <a:lumOff val="25000"/>
                </a:schemeClr>
              </a:solidFill>
            </a:endParaRPr>
          </a:p>
          <a:p>
            <a:pPr>
              <a:spcBef>
                <a:spcPts val="1200"/>
              </a:spcBef>
            </a:pPr>
            <a:r>
              <a:rPr lang="en-US" sz="2000" dirty="0">
                <a:solidFill>
                  <a:schemeClr val="tx1">
                    <a:lumMod val="75000"/>
                    <a:lumOff val="25000"/>
                  </a:schemeClr>
                </a:solidFill>
              </a:rPr>
              <a:t>If you need counseling for how to respond to a specific situation </a:t>
            </a:r>
            <a:r>
              <a:rPr lang="en-US" sz="2000" dirty="0" smtClean="0">
                <a:solidFill>
                  <a:schemeClr val="tx1">
                    <a:lumMod val="75000"/>
                    <a:lumOff val="25000"/>
                  </a:schemeClr>
                </a:solidFill>
              </a:rPr>
              <a:t>talk to NPO.</a:t>
            </a:r>
            <a:endParaRPr lang="en-US" sz="2000" dirty="0">
              <a:solidFill>
                <a:schemeClr val="tx1">
                  <a:lumMod val="75000"/>
                  <a:lumOff val="25000"/>
                </a:schemeClr>
              </a:solidFill>
            </a:endParaRPr>
          </a:p>
        </p:txBody>
      </p:sp>
      <p:sp>
        <p:nvSpPr>
          <p:cNvPr id="5" name="Rectangle 4"/>
          <p:cNvSpPr/>
          <p:nvPr/>
        </p:nvSpPr>
        <p:spPr>
          <a:xfrm>
            <a:off x="7851649" y="1692051"/>
            <a:ext cx="1197318"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SSAI Rep</a:t>
            </a:r>
            <a:r>
              <a:rPr kumimoji="0" lang="en-US" sz="1400" b="1" i="0" u="none" strike="noStrike" kern="0" cap="none" spc="0" normalizeH="0" baseline="0" noProof="0" dirty="0" smtClean="0">
                <a:ln>
                  <a:noFill/>
                </a:ln>
                <a:solidFill>
                  <a:prstClr val="white"/>
                </a:solidFill>
                <a:effectLst/>
                <a:uLnTx/>
                <a:uFillTx/>
                <a:latin typeface="Century Gothic"/>
              </a:rPr>
              <a:t>: </a:t>
            </a:r>
            <a:r>
              <a:rPr kumimoji="0" lang="en-US" sz="1400" b="0" i="0" u="none" strike="noStrike" kern="0" cap="none" spc="0" normalizeH="0" baseline="0" noProof="0" dirty="0" smtClean="0">
                <a:ln>
                  <a:noFill/>
                </a:ln>
                <a:solidFill>
                  <a:prstClr val="white"/>
                </a:solidFill>
                <a:effectLst/>
                <a:uLnTx/>
                <a:uFillTx/>
                <a:latin typeface="Century Gothic"/>
              </a:rPr>
              <a:t>Karen Allsbrook</a:t>
            </a:r>
          </a:p>
        </p:txBody>
      </p:sp>
      <p:sp>
        <p:nvSpPr>
          <p:cNvPr id="6" name="Rectangle 5"/>
          <p:cNvSpPr/>
          <p:nvPr/>
        </p:nvSpPr>
        <p:spPr>
          <a:xfrm>
            <a:off x="9190709" y="1692051"/>
            <a:ext cx="1553491" cy="985713"/>
          </a:xfrm>
          <a:prstGeom prst="rect">
            <a:avLst/>
          </a:prstGeom>
          <a:solidFill>
            <a:schemeClr val="accent1">
              <a:lumMod val="75000"/>
            </a:scheme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sng" strike="noStrike" kern="0" cap="none" spc="0" normalizeH="0" baseline="0" noProof="0" dirty="0" smtClean="0">
                <a:ln>
                  <a:noFill/>
                </a:ln>
                <a:solidFill>
                  <a:prstClr val="white"/>
                </a:solidFill>
                <a:effectLst/>
                <a:uLnTx/>
                <a:uFillTx/>
                <a:latin typeface="Century Gothic"/>
              </a:rPr>
              <a:t>Wise Rep</a:t>
            </a:r>
            <a:r>
              <a:rPr kumimoji="0" lang="en-US" sz="1400" b="1" i="0" u="none" strike="noStrike" kern="0" cap="none" spc="0" normalizeH="0" baseline="0" noProof="0" dirty="0" smtClean="0">
                <a:ln>
                  <a:noFill/>
                </a:ln>
                <a:solidFill>
                  <a:prstClr val="white"/>
                </a:solidFill>
                <a:effectLst/>
                <a:uLnTx/>
                <a:uFillTx/>
                <a:latin typeface="Century Gothic"/>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entury Gothic"/>
              </a:rPr>
              <a:t>Lauren Childs-Gleason</a:t>
            </a:r>
          </a:p>
        </p:txBody>
      </p:sp>
      <p:sp>
        <p:nvSpPr>
          <p:cNvPr id="7" name="Rectangle 6"/>
          <p:cNvSpPr/>
          <p:nvPr/>
        </p:nvSpPr>
        <p:spPr>
          <a:xfrm>
            <a:off x="8381701" y="2823441"/>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8" name="Rectangle 7"/>
          <p:cNvSpPr/>
          <p:nvPr/>
        </p:nvSpPr>
        <p:spPr>
          <a:xfrm>
            <a:off x="8381701" y="3867829"/>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Center Lead</a:t>
            </a:r>
          </a:p>
        </p:txBody>
      </p:sp>
      <p:sp>
        <p:nvSpPr>
          <p:cNvPr id="9" name="Rectangle 8"/>
          <p:cNvSpPr/>
          <p:nvPr/>
        </p:nvSpPr>
        <p:spPr>
          <a:xfrm>
            <a:off x="8381701" y="4629829"/>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entury Gothic"/>
              </a:rPr>
              <a:t>Project Lead</a:t>
            </a:r>
          </a:p>
        </p:txBody>
      </p:sp>
      <p:sp>
        <p:nvSpPr>
          <p:cNvPr id="10" name="Rectangle 9"/>
          <p:cNvSpPr/>
          <p:nvPr/>
        </p:nvSpPr>
        <p:spPr>
          <a:xfrm>
            <a:off x="8381701" y="5391829"/>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Century Gothic"/>
              </a:rPr>
              <a:t>Team Member</a:t>
            </a:r>
          </a:p>
        </p:txBody>
      </p:sp>
      <p:sp>
        <p:nvSpPr>
          <p:cNvPr id="11" name="Down Arrow 10"/>
          <p:cNvSpPr/>
          <p:nvPr/>
        </p:nvSpPr>
        <p:spPr>
          <a:xfrm rot="10800000">
            <a:off x="8951582" y="506358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2" name="Down Arrow 11"/>
          <p:cNvSpPr/>
          <p:nvPr/>
        </p:nvSpPr>
        <p:spPr>
          <a:xfrm rot="10800000">
            <a:off x="8951583" y="4256765"/>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13" name="Down Arrow 12"/>
          <p:cNvSpPr/>
          <p:nvPr/>
        </p:nvSpPr>
        <p:spPr>
          <a:xfrm rot="10800000">
            <a:off x="8951582" y="3517176"/>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2037693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Payments &amp; Taxes</a:t>
            </a:r>
            <a:endParaRPr lang="en-US" dirty="0"/>
          </a:p>
        </p:txBody>
      </p:sp>
      <p:sp>
        <p:nvSpPr>
          <p:cNvPr id="3" name="Content Placeholder 2"/>
          <p:cNvSpPr>
            <a:spLocks noGrp="1"/>
          </p:cNvSpPr>
          <p:nvPr>
            <p:ph idx="1"/>
          </p:nvPr>
        </p:nvSpPr>
        <p:spPr>
          <a:xfrm>
            <a:off x="300625" y="1184031"/>
            <a:ext cx="11536471" cy="5158154"/>
          </a:xfrm>
        </p:spPr>
        <p:txBody>
          <a:bodyPr>
            <a:normAutofit/>
          </a:bodyPr>
          <a:lstStyle/>
          <a:p>
            <a:pPr marL="0" lvl="0" indent="0">
              <a:buNone/>
            </a:pPr>
            <a:r>
              <a:rPr lang="en-US" sz="2000" b="1" dirty="0">
                <a:solidFill>
                  <a:schemeClr val="tx1">
                    <a:lumMod val="75000"/>
                    <a:lumOff val="25000"/>
                  </a:schemeClr>
                </a:solidFill>
              </a:rPr>
              <a:t>Participants are paid on a step scale based on </a:t>
            </a:r>
            <a:r>
              <a:rPr lang="en-US" sz="2000" b="1" dirty="0" smtClean="0">
                <a:solidFill>
                  <a:schemeClr val="tx1">
                    <a:lumMod val="75000"/>
                    <a:lumOff val="25000"/>
                  </a:schemeClr>
                </a:solidFill>
              </a:rPr>
              <a:t>applicant classification and education level. </a:t>
            </a:r>
            <a:endParaRPr lang="en-US" sz="2000" b="1" dirty="0">
              <a:solidFill>
                <a:schemeClr val="tx1">
                  <a:lumMod val="75000"/>
                  <a:lumOff val="25000"/>
                </a:schemeClr>
              </a:solidFill>
            </a:endParaRPr>
          </a:p>
          <a:p>
            <a:pPr lvl="1"/>
            <a:r>
              <a:rPr lang="en-US" sz="1800" dirty="0" smtClean="0">
                <a:solidFill>
                  <a:schemeClr val="tx1">
                    <a:lumMod val="75000"/>
                    <a:lumOff val="25000"/>
                  </a:schemeClr>
                </a:solidFill>
              </a:rPr>
              <a:t>In </a:t>
            </a:r>
            <a:r>
              <a:rPr lang="en-US" sz="1800" dirty="0">
                <a:solidFill>
                  <a:schemeClr val="tx1">
                    <a:lumMod val="75000"/>
                    <a:lumOff val="25000"/>
                  </a:schemeClr>
                </a:solidFill>
              </a:rPr>
              <a:t>order for a participant to qualify for the next step pay rate, the individual must be currently taking classes or graduated at that grade </a:t>
            </a:r>
            <a:r>
              <a:rPr lang="en-US" sz="1800" dirty="0" smtClean="0">
                <a:solidFill>
                  <a:schemeClr val="tx1">
                    <a:lumMod val="75000"/>
                    <a:lumOff val="25000"/>
                  </a:schemeClr>
                </a:solidFill>
              </a:rPr>
              <a:t>level.</a:t>
            </a:r>
            <a:endParaRPr lang="en-US" sz="1800" dirty="0">
              <a:solidFill>
                <a:schemeClr val="tx1">
                  <a:lumMod val="75000"/>
                  <a:lumOff val="25000"/>
                </a:schemeClr>
              </a:solidFill>
            </a:endParaRPr>
          </a:p>
          <a:p>
            <a:pPr lvl="2"/>
            <a:r>
              <a:rPr lang="en-US" sz="1600" dirty="0" smtClean="0">
                <a:solidFill>
                  <a:schemeClr val="tx1">
                    <a:lumMod val="75000"/>
                    <a:lumOff val="25000"/>
                  </a:schemeClr>
                </a:solidFill>
              </a:rPr>
              <a:t>Ex</a:t>
            </a:r>
            <a:r>
              <a:rPr lang="en-US" sz="1600" dirty="0">
                <a:solidFill>
                  <a:schemeClr val="tx1">
                    <a:lumMod val="75000"/>
                    <a:lumOff val="25000"/>
                  </a:schemeClr>
                </a:solidFill>
              </a:rPr>
              <a:t>. a participant who finishes their sophomore year in the spring is only eligible to move to the next pay step in the fall once he/she begins taking junior level </a:t>
            </a:r>
            <a:r>
              <a:rPr lang="en-US" sz="1600" dirty="0" smtClean="0">
                <a:solidFill>
                  <a:schemeClr val="tx1">
                    <a:lumMod val="75000"/>
                    <a:lumOff val="25000"/>
                  </a:schemeClr>
                </a:solidFill>
              </a:rPr>
              <a:t>classes</a:t>
            </a:r>
            <a:endParaRPr lang="en-US" sz="1800" dirty="0">
              <a:solidFill>
                <a:schemeClr val="tx1">
                  <a:lumMod val="75000"/>
                  <a:lumOff val="25000"/>
                </a:schemeClr>
              </a:solidFill>
            </a:endParaRPr>
          </a:p>
          <a:p>
            <a:pPr marL="0" lvl="0" indent="0">
              <a:spcBef>
                <a:spcPts val="1800"/>
              </a:spcBef>
              <a:buNone/>
            </a:pPr>
            <a:r>
              <a:rPr lang="en-US" sz="2800" b="1" dirty="0" smtClean="0">
                <a:solidFill>
                  <a:schemeClr val="tx1">
                    <a:lumMod val="75000"/>
                    <a:lumOff val="25000"/>
                  </a:schemeClr>
                </a:solidFill>
              </a:rPr>
              <a:t>All necessary taxes </a:t>
            </a:r>
            <a:r>
              <a:rPr lang="en-US" sz="2800" b="1" dirty="0">
                <a:solidFill>
                  <a:schemeClr val="tx1">
                    <a:lumMod val="75000"/>
                    <a:lumOff val="25000"/>
                  </a:schemeClr>
                </a:solidFill>
              </a:rPr>
              <a:t>are </a:t>
            </a:r>
            <a:r>
              <a:rPr lang="en-US" sz="2800" b="1" dirty="0" smtClean="0">
                <a:solidFill>
                  <a:schemeClr val="tx1">
                    <a:lumMod val="75000"/>
                    <a:lumOff val="25000"/>
                  </a:schemeClr>
                </a:solidFill>
              </a:rPr>
              <a:t>withheld </a:t>
            </a:r>
            <a:r>
              <a:rPr lang="en-US" sz="2800" b="1" dirty="0">
                <a:solidFill>
                  <a:schemeClr val="tx1">
                    <a:lumMod val="75000"/>
                    <a:lumOff val="25000"/>
                  </a:schemeClr>
                </a:solidFill>
              </a:rPr>
              <a:t>from participants</a:t>
            </a:r>
            <a:r>
              <a:rPr lang="en-US" sz="2800" b="1" dirty="0" smtClean="0">
                <a:solidFill>
                  <a:schemeClr val="tx1">
                    <a:lumMod val="75000"/>
                    <a:lumOff val="25000"/>
                  </a:schemeClr>
                </a:solidFill>
              </a:rPr>
              <a:t>’ paychecks based on tax enrollment forms</a:t>
            </a:r>
            <a:endParaRPr lang="en-US" sz="2800" dirty="0">
              <a:solidFill>
                <a:schemeClr val="tx1">
                  <a:lumMod val="75000"/>
                  <a:lumOff val="25000"/>
                </a:schemeClr>
              </a:solidFill>
            </a:endParaRPr>
          </a:p>
          <a:p>
            <a:pPr lvl="1"/>
            <a:r>
              <a:rPr lang="en-US" sz="1800" dirty="0" smtClean="0">
                <a:solidFill>
                  <a:schemeClr val="tx1">
                    <a:lumMod val="75000"/>
                    <a:lumOff val="25000"/>
                  </a:schemeClr>
                </a:solidFill>
              </a:rPr>
              <a:t>Foreign </a:t>
            </a:r>
            <a:r>
              <a:rPr lang="en-US" sz="1800" dirty="0">
                <a:solidFill>
                  <a:schemeClr val="tx1">
                    <a:lumMod val="75000"/>
                    <a:lumOff val="25000"/>
                  </a:schemeClr>
                </a:solidFill>
              </a:rPr>
              <a:t>nationals who are from countries that </a:t>
            </a:r>
            <a:r>
              <a:rPr lang="en-US" sz="1800" b="1" u="sng" dirty="0">
                <a:solidFill>
                  <a:schemeClr val="tx1">
                    <a:lumMod val="75000"/>
                    <a:lumOff val="25000"/>
                  </a:schemeClr>
                </a:solidFill>
              </a:rPr>
              <a:t>do not</a:t>
            </a:r>
            <a:r>
              <a:rPr lang="en-US" sz="1800" b="1" dirty="0">
                <a:solidFill>
                  <a:schemeClr val="tx1">
                    <a:lumMod val="75000"/>
                    <a:lumOff val="25000"/>
                  </a:schemeClr>
                </a:solidFill>
              </a:rPr>
              <a:t> </a:t>
            </a:r>
            <a:r>
              <a:rPr lang="en-US" sz="1800" dirty="0">
                <a:solidFill>
                  <a:schemeClr val="tx1">
                    <a:lumMod val="75000"/>
                    <a:lumOff val="25000"/>
                  </a:schemeClr>
                </a:solidFill>
              </a:rPr>
              <a:t>have a tax treaty with the United States will see an automatic 30% of their payment withheld by their funding organization and sent to the IRS. </a:t>
            </a:r>
          </a:p>
          <a:p>
            <a:pPr lvl="2"/>
            <a:r>
              <a:rPr lang="en-US" dirty="0">
                <a:solidFill>
                  <a:schemeClr val="tx1">
                    <a:lumMod val="75000"/>
                    <a:lumOff val="25000"/>
                  </a:schemeClr>
                </a:solidFill>
              </a:rPr>
              <a:t>To see which countries have tax treaties with the US visit this website - </a:t>
            </a:r>
            <a:r>
              <a:rPr lang="en-US" sz="1400" u="sng" dirty="0">
                <a:solidFill>
                  <a:schemeClr val="tx1">
                    <a:lumMod val="75000"/>
                    <a:lumOff val="25000"/>
                  </a:schemeClr>
                </a:solidFill>
                <a:hlinkClick r:id="rId2"/>
              </a:rPr>
              <a:t>www.irs.gov/publications/p519/ar02.html#en_US_2013_publink1000222821</a:t>
            </a:r>
            <a:r>
              <a:rPr lang="en-US" sz="1400" dirty="0" smtClean="0">
                <a:solidFill>
                  <a:schemeClr val="tx1">
                    <a:lumMod val="75000"/>
                    <a:lumOff val="25000"/>
                  </a:schemeClr>
                </a:solidFill>
              </a:rPr>
              <a:t>.</a:t>
            </a:r>
          </a:p>
          <a:p>
            <a:pPr marL="914400" lvl="2" indent="0">
              <a:buNone/>
            </a:pPr>
            <a:endParaRPr lang="en-US" sz="1400" dirty="0" smtClean="0">
              <a:solidFill>
                <a:schemeClr val="tx1">
                  <a:lumMod val="75000"/>
                  <a:lumOff val="25000"/>
                </a:schemeClr>
              </a:solidFill>
            </a:endParaRPr>
          </a:p>
          <a:p>
            <a:pPr lvl="2"/>
            <a:r>
              <a:rPr lang="en-US" dirty="0">
                <a:solidFill>
                  <a:schemeClr val="tx1">
                    <a:lumMod val="75000"/>
                    <a:lumOff val="25000"/>
                  </a:schemeClr>
                </a:solidFill>
              </a:rPr>
              <a:t>As a DEVELOP participant, it is each individual’s responsibility to have the appropriate health and medical coverage. SSAI and Wise County do not provide insurance coverage for temporary employees.</a:t>
            </a:r>
          </a:p>
        </p:txBody>
      </p:sp>
    </p:spTree>
    <p:extLst>
      <p:ext uri="{BB962C8B-B14F-4D97-AF65-F5344CB8AC3E}">
        <p14:creationId xmlns:p14="http://schemas.microsoft.com/office/powerpoint/2010/main" val="1420058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Thank You!</a:t>
            </a:r>
            <a:endParaRPr lang="en-US" dirty="0"/>
          </a:p>
        </p:txBody>
      </p:sp>
      <p:sp>
        <p:nvSpPr>
          <p:cNvPr id="10" name="Text Placeholder 5"/>
          <p:cNvSpPr txBox="1">
            <a:spLocks/>
          </p:cNvSpPr>
          <p:nvPr/>
        </p:nvSpPr>
        <p:spPr>
          <a:xfrm>
            <a:off x="277091" y="2520671"/>
            <a:ext cx="5451231"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dirty="0" smtClean="0">
                <a:solidFill>
                  <a:schemeClr val="tx1">
                    <a:lumMod val="75000"/>
                    <a:lumOff val="25000"/>
                  </a:schemeClr>
                </a:solidFill>
              </a:rPr>
              <a:t>Have a great term! </a:t>
            </a:r>
            <a:endParaRPr lang="en-US" sz="3600" dirty="0">
              <a:solidFill>
                <a:schemeClr val="tx1">
                  <a:lumMod val="75000"/>
                  <a:lumOff val="25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395586" y="0"/>
            <a:ext cx="4797838" cy="6301876"/>
          </a:xfrm>
          <a:prstGeom prst="rect">
            <a:avLst/>
          </a:prstGeom>
        </p:spPr>
      </p:pic>
    </p:spTree>
    <p:extLst>
      <p:ext uri="{BB962C8B-B14F-4D97-AF65-F5344CB8AC3E}">
        <p14:creationId xmlns:p14="http://schemas.microsoft.com/office/powerpoint/2010/main" val="20732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Guidebook</a:t>
            </a:r>
            <a:endParaRPr lang="en-US" dirty="0"/>
          </a:p>
        </p:txBody>
      </p:sp>
      <p:sp>
        <p:nvSpPr>
          <p:cNvPr id="9" name="Content Placeholder 1"/>
          <p:cNvSpPr>
            <a:spLocks noGrp="1"/>
          </p:cNvSpPr>
          <p:nvPr>
            <p:ph idx="1"/>
          </p:nvPr>
        </p:nvSpPr>
        <p:spPr>
          <a:xfrm>
            <a:off x="588723" y="1334986"/>
            <a:ext cx="11214861" cy="4549345"/>
          </a:xfrm>
        </p:spPr>
        <p:txBody>
          <a:bodyPr>
            <a:noAutofit/>
          </a:bodyPr>
          <a:lstStyle/>
          <a:p>
            <a:pPr marL="0" indent="0">
              <a:buNone/>
            </a:pPr>
            <a:r>
              <a:rPr lang="en-US" b="1" dirty="0" smtClean="0">
                <a:solidFill>
                  <a:schemeClr val="tx1">
                    <a:lumMod val="75000"/>
                    <a:lumOff val="25000"/>
                  </a:schemeClr>
                </a:solidFill>
              </a:rPr>
              <a:t>Provides participants with the history and logistics of DEVELOP, as well as an overview of NASA’s Applied Sciences &amp; Capacity Building elements, operational guidelines, information about deliverables, and resources available.</a:t>
            </a:r>
          </a:p>
          <a:p>
            <a:pPr marL="0" indent="0">
              <a:spcAft>
                <a:spcPts val="1200"/>
              </a:spcAft>
              <a:buNone/>
            </a:pPr>
            <a:r>
              <a:rPr lang="en-US" dirty="0" smtClean="0">
                <a:solidFill>
                  <a:schemeClr val="tx1">
                    <a:lumMod val="75000"/>
                    <a:lumOff val="25000"/>
                  </a:schemeClr>
                </a:solidFill>
              </a:rPr>
              <a:t>Read the guidebook and fill out and sign the NASA media release on </a:t>
            </a:r>
            <a:r>
              <a:rPr lang="en-US" b="1" dirty="0" smtClean="0">
                <a:solidFill>
                  <a:schemeClr val="tx1">
                    <a:lumMod val="75000"/>
                    <a:lumOff val="25000"/>
                  </a:schemeClr>
                </a:solidFill>
              </a:rPr>
              <a:t>your first day in the office</a:t>
            </a:r>
            <a:r>
              <a:rPr lang="en-US" dirty="0" smtClean="0">
                <a:solidFill>
                  <a:schemeClr val="tx1">
                    <a:lumMod val="75000"/>
                    <a:lumOff val="25000"/>
                  </a:schemeClr>
                </a:solidFill>
              </a:rPr>
              <a:t>. </a:t>
            </a:r>
          </a:p>
          <a:p>
            <a:pPr>
              <a:spcBef>
                <a:spcPts val="0"/>
              </a:spcBef>
              <a:buNone/>
            </a:pPr>
            <a:endParaRPr lang="en-US" dirty="0" smtClean="0">
              <a:solidFill>
                <a:schemeClr val="tx1">
                  <a:lumMod val="75000"/>
                  <a:lumOff val="25000"/>
                </a:schemeClr>
              </a:solidFill>
            </a:endParaRPr>
          </a:p>
          <a:p>
            <a:pPr>
              <a:spcBef>
                <a:spcPts val="0"/>
              </a:spcBef>
              <a:buNone/>
            </a:pPr>
            <a:r>
              <a:rPr lang="en-US" b="1" dirty="0" smtClean="0">
                <a:solidFill>
                  <a:schemeClr val="tx1">
                    <a:lumMod val="75000"/>
                    <a:lumOff val="25000"/>
                  </a:schemeClr>
                </a:solidFill>
              </a:rPr>
              <a:t>The Guidebook is the best resource for information, </a:t>
            </a:r>
          </a:p>
          <a:p>
            <a:pPr>
              <a:spcBef>
                <a:spcPts val="0"/>
              </a:spcBef>
              <a:buNone/>
            </a:pPr>
            <a:r>
              <a:rPr lang="en-US" b="1" dirty="0" smtClean="0">
                <a:solidFill>
                  <a:schemeClr val="tx1">
                    <a:lumMod val="75000"/>
                    <a:lumOff val="25000"/>
                  </a:schemeClr>
                </a:solidFill>
              </a:rPr>
              <a:t>if you have a question - check there first!</a:t>
            </a:r>
          </a:p>
          <a:p>
            <a:pPr>
              <a:buNone/>
            </a:pPr>
            <a:endParaRPr lang="en-US" dirty="0">
              <a:solidFill>
                <a:schemeClr val="tx1">
                  <a:lumMod val="75000"/>
                  <a:lumOff val="25000"/>
                </a:schemeClr>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40124" y="3364088"/>
            <a:ext cx="1963460" cy="2748845"/>
          </a:xfrm>
          <a:prstGeom prst="rect">
            <a:avLst/>
          </a:prstGeom>
        </p:spPr>
      </p:pic>
    </p:spTree>
    <p:extLst>
      <p:ext uri="{BB962C8B-B14F-4D97-AF65-F5344CB8AC3E}">
        <p14:creationId xmlns:p14="http://schemas.microsoft.com/office/powerpoint/2010/main" val="1136911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Flexibility</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tx1">
                    <a:lumMod val="75000"/>
                    <a:lumOff val="25000"/>
                  </a:schemeClr>
                </a:solidFill>
              </a:rPr>
              <a:t>Be flexible. </a:t>
            </a:r>
          </a:p>
          <a:p>
            <a:pPr>
              <a:lnSpc>
                <a:spcPct val="110000"/>
              </a:lnSpc>
              <a:spcBef>
                <a:spcPts val="0"/>
              </a:spcBef>
            </a:pPr>
            <a:r>
              <a:rPr lang="en-US" sz="2800" dirty="0" smtClean="0">
                <a:solidFill>
                  <a:schemeClr val="tx1">
                    <a:lumMod val="75000"/>
                    <a:lumOff val="25000"/>
                  </a:schemeClr>
                </a:solidFill>
              </a:rPr>
              <a:t>Have </a:t>
            </a:r>
            <a:r>
              <a:rPr lang="en-US" sz="2800" dirty="0">
                <a:solidFill>
                  <a:schemeClr val="tx1">
                    <a:lumMod val="75000"/>
                    <a:lumOff val="25000"/>
                  </a:schemeClr>
                </a:solidFill>
              </a:rPr>
              <a:t>an open </a:t>
            </a:r>
            <a:r>
              <a:rPr lang="en-US" sz="2800" dirty="0" smtClean="0">
                <a:solidFill>
                  <a:schemeClr val="tx1">
                    <a:lumMod val="75000"/>
                    <a:lumOff val="25000"/>
                  </a:schemeClr>
                </a:solidFill>
              </a:rPr>
              <a:t>mind.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ready to present what you are doing at the drop of a </a:t>
            </a:r>
            <a:r>
              <a:rPr lang="en-US" sz="2800" dirty="0" smtClean="0">
                <a:solidFill>
                  <a:schemeClr val="tx1">
                    <a:lumMod val="75000"/>
                    <a:lumOff val="25000"/>
                  </a:schemeClr>
                </a:solidFill>
              </a:rPr>
              <a:t>hat.</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able to </a:t>
            </a:r>
            <a:r>
              <a:rPr lang="en-US" sz="2800" dirty="0" smtClean="0">
                <a:solidFill>
                  <a:schemeClr val="tx1">
                    <a:lumMod val="75000"/>
                    <a:lumOff val="25000"/>
                  </a:schemeClr>
                </a:solidFill>
              </a:rPr>
              <a:t>adapt.</a:t>
            </a:r>
          </a:p>
          <a:p>
            <a:pPr>
              <a:lnSpc>
                <a:spcPct val="110000"/>
              </a:lnSpc>
              <a:spcBef>
                <a:spcPts val="0"/>
              </a:spcBef>
            </a:pPr>
            <a:r>
              <a:rPr lang="en-US" sz="2800" dirty="0" smtClean="0">
                <a:solidFill>
                  <a:schemeClr val="tx1">
                    <a:lumMod val="75000"/>
                    <a:lumOff val="25000"/>
                  </a:schemeClr>
                </a:solidFill>
              </a:rPr>
              <a:t>Accept change </a:t>
            </a:r>
            <a:r>
              <a:rPr lang="en-US" sz="2800" dirty="0">
                <a:solidFill>
                  <a:schemeClr val="tx1">
                    <a:lumMod val="75000"/>
                    <a:lumOff val="25000"/>
                  </a:schemeClr>
                </a:solidFill>
              </a:rPr>
              <a:t>will </a:t>
            </a:r>
            <a:r>
              <a:rPr lang="en-US" sz="2800" dirty="0" smtClean="0">
                <a:solidFill>
                  <a:schemeClr val="tx1">
                    <a:lumMod val="75000"/>
                    <a:lumOff val="25000"/>
                  </a:schemeClr>
                </a:solidFill>
              </a:rPr>
              <a:t>happen.</a:t>
            </a:r>
          </a:p>
          <a:p>
            <a:pPr>
              <a:lnSpc>
                <a:spcPct val="110000"/>
              </a:lnSpc>
              <a:spcBef>
                <a:spcPts val="0"/>
              </a:spcBef>
            </a:pPr>
            <a:r>
              <a:rPr lang="en-US" sz="2800" dirty="0" smtClean="0">
                <a:solidFill>
                  <a:schemeClr val="tx1">
                    <a:lumMod val="75000"/>
                    <a:lumOff val="25000"/>
                  </a:schemeClr>
                </a:solidFill>
              </a:rPr>
              <a:t>Expect </a:t>
            </a:r>
            <a:r>
              <a:rPr lang="en-US" sz="2800" dirty="0">
                <a:solidFill>
                  <a:schemeClr val="tx1">
                    <a:lumMod val="75000"/>
                    <a:lumOff val="25000"/>
                  </a:schemeClr>
                </a:solidFill>
              </a:rPr>
              <a:t>the unexpected!</a:t>
            </a:r>
          </a:p>
        </p:txBody>
      </p:sp>
      <p:sp>
        <p:nvSpPr>
          <p:cNvPr id="5" name="Content Placeholder 9"/>
          <p:cNvSpPr txBox="1">
            <a:spLocks/>
          </p:cNvSpPr>
          <p:nvPr/>
        </p:nvSpPr>
        <p:spPr>
          <a:xfrm>
            <a:off x="3983247" y="5098009"/>
            <a:ext cx="6934200"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“A tree that is unbending, is easily broken.”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Lao Tzu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642000"/>
            <a:ext cx="2521789" cy="189134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765540"/>
            <a:ext cx="2521789" cy="189134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6776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Organization</a:t>
            </a:r>
            <a:endParaRPr lang="en-US" dirty="0"/>
          </a:p>
        </p:txBody>
      </p:sp>
      <p:sp>
        <p:nvSpPr>
          <p:cNvPr id="4" name="Content Placeholder 1"/>
          <p:cNvSpPr>
            <a:spLocks noGrp="1"/>
          </p:cNvSpPr>
          <p:nvPr>
            <p:ph idx="1"/>
          </p:nvPr>
        </p:nvSpPr>
        <p:spPr>
          <a:xfrm>
            <a:off x="3554084" y="1444054"/>
            <a:ext cx="8212346" cy="3758184"/>
          </a:xfrm>
        </p:spPr>
        <p:txBody>
          <a:bodyPr>
            <a:normAutofit/>
          </a:bodyPr>
          <a:lstStyle/>
          <a:p>
            <a:pPr>
              <a:lnSpc>
                <a:spcPct val="110000"/>
              </a:lnSpc>
              <a:spcBef>
                <a:spcPts val="0"/>
              </a:spcBef>
            </a:pPr>
            <a:r>
              <a:rPr lang="en-US" sz="2800" dirty="0" smtClean="0">
                <a:solidFill>
                  <a:schemeClr val="tx1">
                    <a:lumMod val="75000"/>
                    <a:lumOff val="25000"/>
                  </a:schemeClr>
                </a:solidFill>
              </a:rPr>
              <a:t>Stay organized.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Know </a:t>
            </a:r>
            <a:r>
              <a:rPr lang="en-US" sz="2800" dirty="0">
                <a:solidFill>
                  <a:schemeClr val="tx1">
                    <a:lumMod val="75000"/>
                    <a:lumOff val="25000"/>
                  </a:schemeClr>
                </a:solidFill>
              </a:rPr>
              <a:t>when things are </a:t>
            </a:r>
            <a:r>
              <a:rPr lang="en-US" sz="2800" dirty="0" smtClean="0">
                <a:solidFill>
                  <a:schemeClr val="tx1">
                    <a:lumMod val="75000"/>
                    <a:lumOff val="25000"/>
                  </a:schemeClr>
                </a:solidFill>
              </a:rPr>
              <a:t>due.</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Keep </a:t>
            </a:r>
            <a:r>
              <a:rPr lang="en-US" sz="2800" dirty="0">
                <a:solidFill>
                  <a:schemeClr val="tx1">
                    <a:lumMod val="75000"/>
                    <a:lumOff val="25000"/>
                  </a:schemeClr>
                </a:solidFill>
              </a:rPr>
              <a:t>track of </a:t>
            </a:r>
            <a:r>
              <a:rPr lang="en-US" sz="2800" dirty="0" smtClean="0">
                <a:solidFill>
                  <a:schemeClr val="tx1">
                    <a:lumMod val="75000"/>
                    <a:lumOff val="25000"/>
                  </a:schemeClr>
                </a:solidFill>
              </a:rPr>
              <a:t>your files.</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Pay attention to </a:t>
            </a:r>
            <a:r>
              <a:rPr lang="en-US" sz="2800" dirty="0" smtClean="0">
                <a:solidFill>
                  <a:schemeClr val="tx1">
                    <a:lumMod val="75000"/>
                    <a:lumOff val="25000"/>
                  </a:schemeClr>
                </a:solidFill>
              </a:rPr>
              <a:t>detail.</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Nomenclature matters.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strategic – identify objectives, </a:t>
            </a:r>
            <a:r>
              <a:rPr lang="en-US" sz="2800" dirty="0" smtClean="0">
                <a:solidFill>
                  <a:schemeClr val="tx1">
                    <a:lumMod val="75000"/>
                    <a:lumOff val="25000"/>
                  </a:schemeClr>
                </a:solidFill>
              </a:rPr>
              <a:t>identify </a:t>
            </a:r>
            <a:r>
              <a:rPr lang="en-US" sz="2800" dirty="0">
                <a:solidFill>
                  <a:schemeClr val="tx1">
                    <a:lumMod val="75000"/>
                    <a:lumOff val="25000"/>
                  </a:schemeClr>
                </a:solidFill>
              </a:rPr>
              <a:t>potential solutions and paths </a:t>
            </a:r>
            <a:r>
              <a:rPr lang="en-US" sz="2800" dirty="0" smtClean="0">
                <a:solidFill>
                  <a:schemeClr val="tx1">
                    <a:lumMod val="75000"/>
                    <a:lumOff val="25000"/>
                  </a:schemeClr>
                </a:solidFill>
              </a:rPr>
              <a:t>forward.</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“A place for everything and everything in its place.”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Benjamin Franklin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9555" y="1444054"/>
            <a:ext cx="2818098" cy="45089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5146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Collaboration</a:t>
            </a:r>
            <a:endParaRPr lang="en-US" dirty="0"/>
          </a:p>
        </p:txBody>
      </p:sp>
      <p:sp>
        <p:nvSpPr>
          <p:cNvPr id="4" name="Content Placeholder 1"/>
          <p:cNvSpPr>
            <a:spLocks noGrp="1"/>
          </p:cNvSpPr>
          <p:nvPr>
            <p:ph idx="1"/>
          </p:nvPr>
        </p:nvSpPr>
        <p:spPr>
          <a:xfrm>
            <a:off x="3554084" y="1444054"/>
            <a:ext cx="8212346" cy="3758184"/>
          </a:xfrm>
        </p:spPr>
        <p:txBody>
          <a:bodyPr>
            <a:normAutofit fontScale="92500" lnSpcReduction="10000"/>
          </a:bodyPr>
          <a:lstStyle/>
          <a:p>
            <a:pPr>
              <a:lnSpc>
                <a:spcPct val="110000"/>
              </a:lnSpc>
              <a:spcBef>
                <a:spcPts val="0"/>
              </a:spcBef>
            </a:pPr>
            <a:r>
              <a:rPr lang="en-US" sz="2800" dirty="0" smtClean="0">
                <a:solidFill>
                  <a:schemeClr val="tx1">
                    <a:lumMod val="75000"/>
                    <a:lumOff val="25000"/>
                  </a:schemeClr>
                </a:solidFill>
              </a:rPr>
              <a:t>Two </a:t>
            </a:r>
            <a:r>
              <a:rPr lang="en-US" sz="2800" dirty="0">
                <a:solidFill>
                  <a:schemeClr val="tx1">
                    <a:lumMod val="75000"/>
                    <a:lumOff val="25000"/>
                  </a:schemeClr>
                </a:solidFill>
              </a:rPr>
              <a:t>heads are always better than one - collaborate!</a:t>
            </a:r>
          </a:p>
          <a:p>
            <a:pPr>
              <a:lnSpc>
                <a:spcPct val="110000"/>
              </a:lnSpc>
              <a:spcBef>
                <a:spcPts val="0"/>
              </a:spcBef>
            </a:pPr>
            <a:r>
              <a:rPr lang="en-US" sz="2800" dirty="0">
                <a:solidFill>
                  <a:schemeClr val="tx1">
                    <a:lumMod val="75000"/>
                    <a:lumOff val="25000"/>
                  </a:schemeClr>
                </a:solidFill>
              </a:rPr>
              <a:t>Teamwork is </a:t>
            </a:r>
            <a:r>
              <a:rPr lang="en-US" sz="2800" dirty="0" smtClean="0">
                <a:solidFill>
                  <a:schemeClr val="tx1">
                    <a:lumMod val="75000"/>
                    <a:lumOff val="25000"/>
                  </a:schemeClr>
                </a:solidFill>
              </a:rPr>
              <a:t>key – get to </a:t>
            </a:r>
            <a:r>
              <a:rPr lang="en-US" sz="2800" dirty="0">
                <a:solidFill>
                  <a:schemeClr val="tx1">
                    <a:lumMod val="75000"/>
                    <a:lumOff val="25000"/>
                  </a:schemeClr>
                </a:solidFill>
              </a:rPr>
              <a:t>know your </a:t>
            </a:r>
            <a:r>
              <a:rPr lang="en-US" sz="2800" dirty="0" smtClean="0">
                <a:solidFill>
                  <a:schemeClr val="tx1">
                    <a:lumMod val="75000"/>
                    <a:lumOff val="25000"/>
                  </a:schemeClr>
                </a:solidFill>
              </a:rPr>
              <a:t>team.</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Do </a:t>
            </a:r>
            <a:r>
              <a:rPr lang="en-US" sz="2800" dirty="0">
                <a:solidFill>
                  <a:schemeClr val="tx1">
                    <a:lumMod val="75000"/>
                    <a:lumOff val="25000"/>
                  </a:schemeClr>
                </a:solidFill>
              </a:rPr>
              <a:t>not </a:t>
            </a:r>
            <a:r>
              <a:rPr lang="en-US" sz="2800" dirty="0" smtClean="0">
                <a:solidFill>
                  <a:schemeClr val="tx1">
                    <a:lumMod val="75000"/>
                    <a:lumOff val="25000"/>
                  </a:schemeClr>
                </a:solidFill>
              </a:rPr>
              <a:t>discriminate, learn from those who are different than you.</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Network! Network! Network! </a:t>
            </a:r>
            <a:r>
              <a:rPr lang="en-US" sz="2800" dirty="0">
                <a:solidFill>
                  <a:schemeClr val="tx1">
                    <a:lumMod val="75000"/>
                    <a:lumOff val="25000"/>
                  </a:schemeClr>
                </a:solidFill>
              </a:rPr>
              <a:t>- it’s all about who you know – talk to your teammates, participants at your node and other nodes, NPO, advisors, partners, </a:t>
            </a:r>
            <a:r>
              <a:rPr lang="en-US" sz="2800" dirty="0" err="1">
                <a:solidFill>
                  <a:schemeClr val="tx1">
                    <a:lumMod val="75000"/>
                    <a:lumOff val="25000"/>
                  </a:schemeClr>
                </a:solidFill>
              </a:rPr>
              <a:t>etc</a:t>
            </a:r>
            <a:r>
              <a:rPr lang="en-US" sz="2800" dirty="0" smtClean="0">
                <a:solidFill>
                  <a:schemeClr val="tx1">
                    <a:lumMod val="75000"/>
                    <a:lumOff val="25000"/>
                  </a:schemeClr>
                </a:solidFill>
              </a:rPr>
              <a:t>!</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“Coming together is a beginning; keeping together is progress; working together is success.”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Henry Ford --</a:t>
            </a:r>
            <a:endParaRPr lang="en-US" sz="2400" b="1" dirty="0">
              <a:solidFill>
                <a:schemeClr val="tx1">
                  <a:lumMod val="75000"/>
                  <a:lumOff val="25000"/>
                </a:schemeClr>
              </a:solidFill>
              <a:latin typeface="Century Gothic"/>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4105" y="1747915"/>
            <a:ext cx="2521789" cy="167951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44105" y="3871455"/>
            <a:ext cx="2521789" cy="16795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6053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Going Above &amp; Beyond</a:t>
            </a:r>
            <a:endParaRPr lang="en-US" dirty="0"/>
          </a:p>
        </p:txBody>
      </p:sp>
      <p:sp>
        <p:nvSpPr>
          <p:cNvPr id="4" name="Content Placeholder 1"/>
          <p:cNvSpPr>
            <a:spLocks noGrp="1"/>
          </p:cNvSpPr>
          <p:nvPr>
            <p:ph idx="1"/>
          </p:nvPr>
        </p:nvSpPr>
        <p:spPr>
          <a:xfrm>
            <a:off x="3554084" y="1444054"/>
            <a:ext cx="8212346" cy="3758184"/>
          </a:xfrm>
        </p:spPr>
        <p:txBody>
          <a:bodyPr>
            <a:normAutofit lnSpcReduction="10000"/>
          </a:bodyPr>
          <a:lstStyle/>
          <a:p>
            <a:pPr>
              <a:lnSpc>
                <a:spcPct val="110000"/>
              </a:lnSpc>
              <a:spcBef>
                <a:spcPts val="0"/>
              </a:spcBef>
            </a:pPr>
            <a:r>
              <a:rPr lang="en-US" sz="2800" dirty="0" smtClean="0">
                <a:solidFill>
                  <a:schemeClr val="tx1">
                    <a:lumMod val="75000"/>
                    <a:lumOff val="25000"/>
                  </a:schemeClr>
                </a:solidFill>
              </a:rPr>
              <a:t>Go </a:t>
            </a:r>
            <a:r>
              <a:rPr lang="en-US" sz="2800" dirty="0">
                <a:solidFill>
                  <a:schemeClr val="tx1">
                    <a:lumMod val="75000"/>
                    <a:lumOff val="25000"/>
                  </a:schemeClr>
                </a:solidFill>
              </a:rPr>
              <a:t>above and </a:t>
            </a:r>
            <a:r>
              <a:rPr lang="en-US" sz="2800" dirty="0" smtClean="0">
                <a:solidFill>
                  <a:schemeClr val="tx1">
                    <a:lumMod val="75000"/>
                    <a:lumOff val="25000"/>
                  </a:schemeClr>
                </a:solidFill>
              </a:rPr>
              <a:t>beyond.</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Help where you are </a:t>
            </a:r>
            <a:r>
              <a:rPr lang="en-US" sz="2800" dirty="0" smtClean="0">
                <a:solidFill>
                  <a:schemeClr val="tx1">
                    <a:lumMod val="75000"/>
                    <a:lumOff val="25000"/>
                  </a:schemeClr>
                </a:solidFill>
              </a:rPr>
              <a:t>needed.</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Be </a:t>
            </a:r>
            <a:r>
              <a:rPr lang="en-US" sz="2800" dirty="0">
                <a:solidFill>
                  <a:schemeClr val="tx1">
                    <a:lumMod val="75000"/>
                    <a:lumOff val="25000"/>
                  </a:schemeClr>
                </a:solidFill>
              </a:rPr>
              <a:t>willing to accept tasks that arise </a:t>
            </a:r>
            <a:r>
              <a:rPr lang="en-US" sz="2800" dirty="0" smtClean="0">
                <a:solidFill>
                  <a:schemeClr val="tx1">
                    <a:lumMod val="75000"/>
                    <a:lumOff val="25000"/>
                  </a:schemeClr>
                </a:solidFill>
              </a:rPr>
              <a:t>unexpectedly.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Look for </a:t>
            </a:r>
            <a:r>
              <a:rPr lang="en-US" sz="2800" dirty="0">
                <a:solidFill>
                  <a:schemeClr val="tx1">
                    <a:lumMod val="75000"/>
                    <a:lumOff val="25000"/>
                  </a:schemeClr>
                </a:solidFill>
              </a:rPr>
              <a:t>innovative solutions and </a:t>
            </a:r>
            <a:r>
              <a:rPr lang="en-US" sz="2800" dirty="0" smtClean="0">
                <a:solidFill>
                  <a:schemeClr val="tx1">
                    <a:lumMod val="75000"/>
                    <a:lumOff val="25000"/>
                  </a:schemeClr>
                </a:solidFill>
              </a:rPr>
              <a:t>ideas.</a:t>
            </a:r>
          </a:p>
          <a:p>
            <a:pPr>
              <a:lnSpc>
                <a:spcPct val="110000"/>
              </a:lnSpc>
              <a:spcBef>
                <a:spcPts val="0"/>
              </a:spcBef>
            </a:pPr>
            <a:r>
              <a:rPr lang="en-US" sz="2800" dirty="0" smtClean="0">
                <a:solidFill>
                  <a:schemeClr val="tx1">
                    <a:lumMod val="75000"/>
                    <a:lumOff val="25000"/>
                  </a:schemeClr>
                </a:solidFill>
              </a:rPr>
              <a:t>Try new things.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Explore the opportunities that DEVELOP has for you!</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“There are no traffic jams along the extra mile.”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Roger </a:t>
            </a:r>
            <a:r>
              <a:rPr lang="en-US" sz="2400" dirty="0" err="1" smtClean="0">
                <a:solidFill>
                  <a:schemeClr val="tx1">
                    <a:lumMod val="75000"/>
                    <a:lumOff val="25000"/>
                  </a:schemeClr>
                </a:solidFill>
                <a:latin typeface="Century Gothic"/>
              </a:rPr>
              <a:t>Staubach</a:t>
            </a:r>
            <a:r>
              <a:rPr lang="en-US" sz="2400" dirty="0" smtClean="0">
                <a:solidFill>
                  <a:schemeClr val="tx1">
                    <a:lumMod val="75000"/>
                    <a:lumOff val="25000"/>
                  </a:schemeClr>
                </a:solidFill>
                <a:latin typeface="Century Gothic"/>
              </a:rPr>
              <a:t>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1706" y="1833935"/>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08513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Respect</a:t>
            </a:r>
            <a:endParaRPr lang="en-US" dirty="0"/>
          </a:p>
        </p:txBody>
      </p:sp>
      <p:sp>
        <p:nvSpPr>
          <p:cNvPr id="4" name="Content Placeholder 1"/>
          <p:cNvSpPr>
            <a:spLocks noGrp="1"/>
          </p:cNvSpPr>
          <p:nvPr>
            <p:ph idx="1"/>
          </p:nvPr>
        </p:nvSpPr>
        <p:spPr>
          <a:xfrm>
            <a:off x="3735239" y="1231618"/>
            <a:ext cx="8212346" cy="3758184"/>
          </a:xfrm>
        </p:spPr>
        <p:txBody>
          <a:bodyPr>
            <a:normAutofit fontScale="92500" lnSpcReduction="20000"/>
          </a:bodyPr>
          <a:lstStyle/>
          <a:p>
            <a:pPr>
              <a:lnSpc>
                <a:spcPct val="110000"/>
              </a:lnSpc>
              <a:spcBef>
                <a:spcPts val="0"/>
              </a:spcBef>
            </a:pPr>
            <a:r>
              <a:rPr lang="en-US" sz="2800" dirty="0">
                <a:solidFill>
                  <a:schemeClr val="tx1">
                    <a:lumMod val="75000"/>
                    <a:lumOff val="25000"/>
                  </a:schemeClr>
                </a:solidFill>
              </a:rPr>
              <a:t>Be mindful </a:t>
            </a:r>
            <a:r>
              <a:rPr lang="en-US" sz="2800" dirty="0" smtClean="0">
                <a:solidFill>
                  <a:schemeClr val="tx1">
                    <a:lumMod val="75000"/>
                    <a:lumOff val="25000"/>
                  </a:schemeClr>
                </a:solidFill>
              </a:rPr>
              <a:t>and respectful of </a:t>
            </a:r>
            <a:r>
              <a:rPr lang="en-US" sz="2800" dirty="0">
                <a:solidFill>
                  <a:schemeClr val="tx1">
                    <a:lumMod val="75000"/>
                    <a:lumOff val="25000"/>
                  </a:schemeClr>
                </a:solidFill>
              </a:rPr>
              <a:t>those around </a:t>
            </a:r>
            <a:r>
              <a:rPr lang="en-US" sz="2800" dirty="0" smtClean="0">
                <a:solidFill>
                  <a:schemeClr val="tx1">
                    <a:lumMod val="75000"/>
                    <a:lumOff val="25000"/>
                  </a:schemeClr>
                </a:solidFill>
              </a:rPr>
              <a:t>you – you represent </a:t>
            </a:r>
            <a:r>
              <a:rPr lang="en-US" sz="2800" dirty="0">
                <a:solidFill>
                  <a:schemeClr val="tx1">
                    <a:lumMod val="75000"/>
                    <a:lumOff val="25000"/>
                  </a:schemeClr>
                </a:solidFill>
              </a:rPr>
              <a:t>the DEVELOP Program and your </a:t>
            </a:r>
            <a:r>
              <a:rPr lang="en-US" sz="2800" dirty="0" smtClean="0">
                <a:solidFill>
                  <a:schemeClr val="tx1">
                    <a:lumMod val="75000"/>
                    <a:lumOff val="25000"/>
                  </a:schemeClr>
                </a:solidFill>
              </a:rPr>
              <a:t>node.</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Demonstrate </a:t>
            </a:r>
            <a:r>
              <a:rPr lang="en-US" sz="2800" dirty="0" smtClean="0">
                <a:solidFill>
                  <a:schemeClr val="tx1">
                    <a:lumMod val="75000"/>
                    <a:lumOff val="25000"/>
                  </a:schemeClr>
                </a:solidFill>
              </a:rPr>
              <a:t>integrity.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Respect others’ property – do not </a:t>
            </a:r>
            <a:r>
              <a:rPr lang="en-US" sz="2800" dirty="0">
                <a:solidFill>
                  <a:schemeClr val="tx1">
                    <a:lumMod val="75000"/>
                    <a:lumOff val="25000"/>
                  </a:schemeClr>
                </a:solidFill>
              </a:rPr>
              <a:t>steal or damage </a:t>
            </a:r>
            <a:r>
              <a:rPr lang="en-US" sz="2800" dirty="0" smtClean="0">
                <a:solidFill>
                  <a:schemeClr val="tx1">
                    <a:lumMod val="75000"/>
                    <a:lumOff val="25000"/>
                  </a:schemeClr>
                </a:solidFill>
              </a:rPr>
              <a:t>materials.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Act </a:t>
            </a:r>
            <a:r>
              <a:rPr lang="en-US" sz="2800" dirty="0">
                <a:solidFill>
                  <a:schemeClr val="tx1">
                    <a:lumMod val="75000"/>
                    <a:lumOff val="25000"/>
                  </a:schemeClr>
                </a:solidFill>
              </a:rPr>
              <a:t>fairly and promote harmony in the </a:t>
            </a:r>
            <a:r>
              <a:rPr lang="en-US" sz="2800" dirty="0" smtClean="0">
                <a:solidFill>
                  <a:schemeClr val="tx1">
                    <a:lumMod val="75000"/>
                    <a:lumOff val="25000"/>
                  </a:schemeClr>
                </a:solidFill>
              </a:rPr>
              <a:t>workplace </a:t>
            </a:r>
            <a:r>
              <a:rPr lang="en-US" sz="2800" dirty="0">
                <a:solidFill>
                  <a:schemeClr val="tx1">
                    <a:lumMod val="75000"/>
                    <a:lumOff val="25000"/>
                  </a:schemeClr>
                </a:solidFill>
              </a:rPr>
              <a:t>by showing common courtesy to </a:t>
            </a:r>
            <a:r>
              <a:rPr lang="en-US" sz="2800" dirty="0" smtClean="0">
                <a:solidFill>
                  <a:schemeClr val="tx1">
                    <a:lumMod val="75000"/>
                    <a:lumOff val="25000"/>
                  </a:schemeClr>
                </a:solidFill>
              </a:rPr>
              <a:t>others.</a:t>
            </a:r>
            <a:endParaRPr lang="en-US" sz="2800" dirty="0">
              <a:solidFill>
                <a:schemeClr val="tx1">
                  <a:lumMod val="75000"/>
                  <a:lumOff val="25000"/>
                </a:schemeClr>
              </a:solidFill>
            </a:endParaRPr>
          </a:p>
          <a:p>
            <a:pPr>
              <a:lnSpc>
                <a:spcPct val="110000"/>
              </a:lnSpc>
              <a:spcBef>
                <a:spcPts val="0"/>
              </a:spcBef>
            </a:pPr>
            <a:r>
              <a:rPr lang="en-US" sz="2800" dirty="0">
                <a:solidFill>
                  <a:schemeClr val="tx1">
                    <a:lumMod val="75000"/>
                    <a:lumOff val="25000"/>
                  </a:schemeClr>
                </a:solidFill>
              </a:rPr>
              <a:t>Encourage a positive working </a:t>
            </a:r>
            <a:r>
              <a:rPr lang="en-US" sz="2800" dirty="0" smtClean="0">
                <a:solidFill>
                  <a:schemeClr val="tx1">
                    <a:lumMod val="75000"/>
                    <a:lumOff val="25000"/>
                  </a:schemeClr>
                </a:solidFill>
              </a:rPr>
              <a:t>environment. </a:t>
            </a:r>
            <a:endParaRPr lang="en-US" sz="2800" dirty="0">
              <a:solidFill>
                <a:schemeClr val="tx1">
                  <a:lumMod val="75000"/>
                  <a:lumOff val="25000"/>
                </a:schemeClr>
              </a:solidFill>
            </a:endParaRP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“Respect for ourselves guides our morals, respect for others guides our manners.”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Lawrence Sterne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0106" y="1981717"/>
            <a:ext cx="2631056" cy="336830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36614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Stay Positive &amp; Learn</a:t>
            </a:r>
            <a:endParaRPr lang="en-US" dirty="0"/>
          </a:p>
        </p:txBody>
      </p:sp>
      <p:sp>
        <p:nvSpPr>
          <p:cNvPr id="4" name="Content Placeholder 1"/>
          <p:cNvSpPr>
            <a:spLocks noGrp="1"/>
          </p:cNvSpPr>
          <p:nvPr>
            <p:ph idx="1"/>
          </p:nvPr>
        </p:nvSpPr>
        <p:spPr>
          <a:xfrm>
            <a:off x="3554084" y="1379952"/>
            <a:ext cx="8212346" cy="3758184"/>
          </a:xfrm>
        </p:spPr>
        <p:txBody>
          <a:bodyPr>
            <a:normAutofit fontScale="92500" lnSpcReduction="10000"/>
          </a:bodyPr>
          <a:lstStyle/>
          <a:p>
            <a:pPr>
              <a:lnSpc>
                <a:spcPct val="110000"/>
              </a:lnSpc>
              <a:spcBef>
                <a:spcPts val="0"/>
              </a:spcBef>
            </a:pPr>
            <a:r>
              <a:rPr lang="en-US" sz="2800" dirty="0" smtClean="0">
                <a:solidFill>
                  <a:schemeClr val="tx1">
                    <a:lumMod val="75000"/>
                    <a:lumOff val="25000"/>
                  </a:schemeClr>
                </a:solidFill>
              </a:rPr>
              <a:t>Maintain </a:t>
            </a:r>
            <a:r>
              <a:rPr lang="en-US" sz="2800" dirty="0">
                <a:solidFill>
                  <a:schemeClr val="tx1">
                    <a:lumMod val="75000"/>
                    <a:lumOff val="25000"/>
                  </a:schemeClr>
                </a:solidFill>
              </a:rPr>
              <a:t>a positive </a:t>
            </a:r>
            <a:r>
              <a:rPr lang="en-US" sz="2800" dirty="0" smtClean="0">
                <a:solidFill>
                  <a:schemeClr val="tx1">
                    <a:lumMod val="75000"/>
                    <a:lumOff val="25000"/>
                  </a:schemeClr>
                </a:solidFill>
              </a:rPr>
              <a:t>attitude – a person’s </a:t>
            </a:r>
            <a:r>
              <a:rPr lang="en-US" sz="2800" dirty="0">
                <a:solidFill>
                  <a:schemeClr val="tx1">
                    <a:lumMod val="75000"/>
                    <a:lumOff val="25000"/>
                  </a:schemeClr>
                </a:solidFill>
              </a:rPr>
              <a:t>productivity is directly affected by the attitudes of the people around them, so striving for a positive outlook in the work place is of the utmost </a:t>
            </a:r>
            <a:r>
              <a:rPr lang="en-US" sz="2800" dirty="0" smtClean="0">
                <a:solidFill>
                  <a:schemeClr val="tx1">
                    <a:lumMod val="75000"/>
                    <a:lumOff val="25000"/>
                  </a:schemeClr>
                </a:solidFill>
              </a:rPr>
              <a:t>importance. </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Have </a:t>
            </a:r>
            <a:r>
              <a:rPr lang="en-US" sz="2800" dirty="0">
                <a:solidFill>
                  <a:schemeClr val="tx1">
                    <a:lumMod val="75000"/>
                    <a:lumOff val="25000"/>
                  </a:schemeClr>
                </a:solidFill>
              </a:rPr>
              <a:t>fun and learn! </a:t>
            </a:r>
            <a:endParaRPr lang="en-US" sz="2800" dirty="0" smtClean="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Use this opportunity to build your </a:t>
            </a:r>
            <a:r>
              <a:rPr lang="en-US" sz="2800" dirty="0" err="1" smtClean="0">
                <a:solidFill>
                  <a:schemeClr val="tx1">
                    <a:lumMod val="75000"/>
                    <a:lumOff val="25000"/>
                  </a:schemeClr>
                </a:solidFill>
              </a:rPr>
              <a:t>resumé</a:t>
            </a:r>
            <a:r>
              <a:rPr lang="en-US" sz="2800" dirty="0" smtClean="0">
                <a:solidFill>
                  <a:schemeClr val="tx1">
                    <a:lumMod val="75000"/>
                    <a:lumOff val="25000"/>
                  </a:schemeClr>
                </a:solidFill>
              </a:rPr>
              <a:t> with new skills.</a:t>
            </a:r>
            <a:endParaRPr lang="en-US" sz="2800" dirty="0">
              <a:solidFill>
                <a:schemeClr val="tx1">
                  <a:lumMod val="75000"/>
                  <a:lumOff val="25000"/>
                </a:schemeClr>
              </a:solidFill>
            </a:endParaRPr>
          </a:p>
          <a:p>
            <a:pPr>
              <a:lnSpc>
                <a:spcPct val="110000"/>
              </a:lnSpc>
              <a:spcBef>
                <a:spcPts val="0"/>
              </a:spcBef>
            </a:pPr>
            <a:r>
              <a:rPr lang="en-US" sz="2800" dirty="0" smtClean="0">
                <a:solidFill>
                  <a:schemeClr val="tx1">
                    <a:lumMod val="75000"/>
                    <a:lumOff val="25000"/>
                  </a:schemeClr>
                </a:solidFill>
              </a:rPr>
              <a:t>Don’t </a:t>
            </a:r>
            <a:r>
              <a:rPr lang="en-US" sz="2800" dirty="0">
                <a:solidFill>
                  <a:schemeClr val="tx1">
                    <a:lumMod val="75000"/>
                    <a:lumOff val="25000"/>
                  </a:schemeClr>
                </a:solidFill>
              </a:rPr>
              <a:t>give up! </a:t>
            </a:r>
            <a:r>
              <a:rPr lang="en-US" sz="2800" dirty="0" err="1" smtClean="0">
                <a:solidFill>
                  <a:schemeClr val="tx1">
                    <a:lumMod val="75000"/>
                    <a:lumOff val="25000"/>
                  </a:schemeClr>
                </a:solidFill>
              </a:rPr>
              <a:t>DEVELOPers</a:t>
            </a:r>
            <a:r>
              <a:rPr lang="en-US" sz="2800" dirty="0" smtClean="0">
                <a:solidFill>
                  <a:schemeClr val="tx1">
                    <a:lumMod val="75000"/>
                    <a:lumOff val="25000"/>
                  </a:schemeClr>
                </a:solidFill>
              </a:rPr>
              <a:t> </a:t>
            </a:r>
            <a:r>
              <a:rPr lang="en-US" sz="2800" dirty="0">
                <a:solidFill>
                  <a:schemeClr val="tx1">
                    <a:lumMod val="75000"/>
                    <a:lumOff val="25000"/>
                  </a:schemeClr>
                </a:solidFill>
              </a:rPr>
              <a:t>never say die.</a:t>
            </a:r>
          </a:p>
        </p:txBody>
      </p:sp>
      <p:sp>
        <p:nvSpPr>
          <p:cNvPr id="5" name="Content Placeholder 9"/>
          <p:cNvSpPr txBox="1">
            <a:spLocks/>
          </p:cNvSpPr>
          <p:nvPr/>
        </p:nvSpPr>
        <p:spPr>
          <a:xfrm>
            <a:off x="3554084" y="5098009"/>
            <a:ext cx="8393501" cy="1117746"/>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smtClean="0">
                <a:solidFill>
                  <a:schemeClr val="tx1">
                    <a:lumMod val="75000"/>
                    <a:lumOff val="25000"/>
                  </a:schemeClr>
                </a:solidFill>
                <a:latin typeface="Century Gothic"/>
              </a:rPr>
              <a:t>“Perpetual optimism is a force multiplier.” </a:t>
            </a:r>
            <a:endParaRPr lang="en-US" sz="2400" b="1" dirty="0">
              <a:solidFill>
                <a:schemeClr val="tx1">
                  <a:lumMod val="75000"/>
                  <a:lumOff val="25000"/>
                </a:schemeClr>
              </a:solidFill>
              <a:latin typeface="Century Gothic"/>
            </a:endParaRPr>
          </a:p>
          <a:p>
            <a:pPr marL="225295" indent="-225295" algn="ctr" defTabSz="913865">
              <a:buClr>
                <a:srgbClr val="0F6FC6"/>
              </a:buClr>
              <a:buSzPct val="85000"/>
              <a:defRPr/>
            </a:pPr>
            <a:r>
              <a:rPr lang="en-US" sz="2400" dirty="0">
                <a:solidFill>
                  <a:schemeClr val="tx1">
                    <a:lumMod val="75000"/>
                    <a:lumOff val="25000"/>
                  </a:schemeClr>
                </a:solidFill>
                <a:latin typeface="Century Gothic"/>
              </a:rPr>
              <a:t>-- </a:t>
            </a:r>
            <a:r>
              <a:rPr lang="en-US" sz="2400" dirty="0" smtClean="0">
                <a:solidFill>
                  <a:schemeClr val="tx1">
                    <a:lumMod val="75000"/>
                    <a:lumOff val="25000"/>
                  </a:schemeClr>
                </a:solidFill>
                <a:latin typeface="Century Gothic"/>
              </a:rPr>
              <a:t>Colin Powell --</a:t>
            </a:r>
            <a:endParaRPr lang="en-US" sz="2400" b="1" dirty="0">
              <a:solidFill>
                <a:schemeClr val="tx1">
                  <a:lumMod val="75000"/>
                  <a:lumOff val="25000"/>
                </a:schemeClr>
              </a:solidFill>
              <a:latin typeface="Century Gothic"/>
            </a:endParaRPr>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48574" y="1444054"/>
            <a:ext cx="2631056" cy="1973292"/>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48574" y="3743863"/>
            <a:ext cx="2631056" cy="21137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69643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 Follow Guidelines</a:t>
            </a:r>
            <a:endParaRPr lang="en-US" dirty="0"/>
          </a:p>
        </p:txBody>
      </p:sp>
      <p:sp>
        <p:nvSpPr>
          <p:cNvPr id="4" name="Content Placeholder 1"/>
          <p:cNvSpPr>
            <a:spLocks noGrp="1"/>
          </p:cNvSpPr>
          <p:nvPr>
            <p:ph idx="1"/>
          </p:nvPr>
        </p:nvSpPr>
        <p:spPr>
          <a:xfrm>
            <a:off x="4019908" y="1392297"/>
            <a:ext cx="7746521" cy="4861855"/>
          </a:xfrm>
        </p:spPr>
        <p:txBody>
          <a:bodyPr>
            <a:normAutofit fontScale="70000" lnSpcReduction="20000"/>
          </a:bodyPr>
          <a:lstStyle/>
          <a:p>
            <a:pPr>
              <a:lnSpc>
                <a:spcPct val="110000"/>
              </a:lnSpc>
              <a:spcBef>
                <a:spcPts val="0"/>
              </a:spcBef>
              <a:spcAft>
                <a:spcPts val="600"/>
              </a:spcAft>
            </a:pPr>
            <a:r>
              <a:rPr lang="en-US" sz="2800" dirty="0" smtClean="0">
                <a:solidFill>
                  <a:schemeClr val="tx1">
                    <a:lumMod val="75000"/>
                    <a:lumOff val="25000"/>
                  </a:schemeClr>
                </a:solidFill>
              </a:rPr>
              <a:t>Be </a:t>
            </a:r>
            <a:r>
              <a:rPr lang="en-US" sz="2800" dirty="0">
                <a:solidFill>
                  <a:schemeClr val="tx1">
                    <a:lumMod val="75000"/>
                    <a:lumOff val="25000"/>
                  </a:schemeClr>
                </a:solidFill>
              </a:rPr>
              <a:t>on time for work!</a:t>
            </a:r>
          </a:p>
          <a:p>
            <a:pPr>
              <a:lnSpc>
                <a:spcPct val="110000"/>
              </a:lnSpc>
              <a:spcBef>
                <a:spcPts val="0"/>
              </a:spcBef>
              <a:spcAft>
                <a:spcPts val="600"/>
              </a:spcAft>
            </a:pPr>
            <a:r>
              <a:rPr lang="en-US" sz="2800" dirty="0" smtClean="0">
                <a:solidFill>
                  <a:schemeClr val="tx1">
                    <a:lumMod val="75000"/>
                    <a:lumOff val="25000"/>
                  </a:schemeClr>
                </a:solidFill>
              </a:rPr>
              <a:t>Attend </a:t>
            </a:r>
            <a:r>
              <a:rPr lang="en-US" sz="2800" dirty="0">
                <a:solidFill>
                  <a:schemeClr val="tx1">
                    <a:lumMod val="75000"/>
                    <a:lumOff val="25000"/>
                  </a:schemeClr>
                </a:solidFill>
              </a:rPr>
              <a:t>meetings and lectures as </a:t>
            </a:r>
            <a:r>
              <a:rPr lang="en-US" sz="2800" dirty="0" smtClean="0">
                <a:solidFill>
                  <a:schemeClr val="tx1">
                    <a:lumMod val="75000"/>
                    <a:lumOff val="25000"/>
                  </a:schemeClr>
                </a:solidFill>
              </a:rPr>
              <a:t>directed.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Never </a:t>
            </a:r>
            <a:r>
              <a:rPr lang="en-US" sz="2800" dirty="0" smtClean="0">
                <a:solidFill>
                  <a:schemeClr val="tx1">
                    <a:lumMod val="75000"/>
                    <a:lumOff val="25000"/>
                  </a:schemeClr>
                </a:solidFill>
              </a:rPr>
              <a:t>plagiarize – it is </a:t>
            </a:r>
            <a:r>
              <a:rPr lang="en-US" sz="2800" dirty="0">
                <a:solidFill>
                  <a:schemeClr val="tx1">
                    <a:lumMod val="75000"/>
                    <a:lumOff val="25000"/>
                  </a:schemeClr>
                </a:solidFill>
              </a:rPr>
              <a:t>punishable by </a:t>
            </a:r>
            <a:r>
              <a:rPr lang="en-US" sz="2800" dirty="0" smtClean="0">
                <a:solidFill>
                  <a:schemeClr val="tx1">
                    <a:lumMod val="75000"/>
                    <a:lumOff val="25000"/>
                  </a:schemeClr>
                </a:solidFill>
              </a:rPr>
              <a:t>law.</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Say no to drugs.</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Harassment </a:t>
            </a:r>
            <a:r>
              <a:rPr lang="en-US" sz="2800" dirty="0">
                <a:solidFill>
                  <a:schemeClr val="tx1">
                    <a:lumMod val="75000"/>
                    <a:lumOff val="25000"/>
                  </a:schemeClr>
                </a:solidFill>
              </a:rPr>
              <a:t>of any type will not be </a:t>
            </a:r>
            <a:r>
              <a:rPr lang="en-US" sz="2800" dirty="0" smtClean="0">
                <a:solidFill>
                  <a:schemeClr val="tx1">
                    <a:lumMod val="75000"/>
                    <a:lumOff val="25000"/>
                  </a:schemeClr>
                </a:solidFill>
              </a:rPr>
              <a:t>tolerated.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Profanity and lewdness are not </a:t>
            </a:r>
            <a:r>
              <a:rPr lang="en-US" sz="2800" dirty="0" smtClean="0">
                <a:solidFill>
                  <a:schemeClr val="tx1">
                    <a:lumMod val="75000"/>
                    <a:lumOff val="25000"/>
                  </a:schemeClr>
                </a:solidFill>
              </a:rPr>
              <a:t>permitted.</a:t>
            </a:r>
            <a:endParaRPr lang="en-US" sz="2800" dirty="0">
              <a:solidFill>
                <a:schemeClr val="tx1">
                  <a:lumMod val="75000"/>
                  <a:lumOff val="25000"/>
                </a:schemeClr>
              </a:solidFill>
            </a:endParaRPr>
          </a:p>
          <a:p>
            <a:pPr>
              <a:lnSpc>
                <a:spcPct val="110000"/>
              </a:lnSpc>
              <a:spcBef>
                <a:spcPts val="0"/>
              </a:spcBef>
              <a:spcAft>
                <a:spcPts val="600"/>
              </a:spcAft>
            </a:pPr>
            <a:r>
              <a:rPr lang="en-US" sz="2800" dirty="0">
                <a:solidFill>
                  <a:schemeClr val="tx1">
                    <a:lumMod val="75000"/>
                    <a:lumOff val="25000"/>
                  </a:schemeClr>
                </a:solidFill>
              </a:rPr>
              <a:t>Abide by the dress </a:t>
            </a:r>
            <a:r>
              <a:rPr lang="en-US" sz="2800" dirty="0" smtClean="0">
                <a:solidFill>
                  <a:schemeClr val="tx1">
                    <a:lumMod val="75000"/>
                    <a:lumOff val="25000"/>
                  </a:schemeClr>
                </a:solidFill>
              </a:rPr>
              <a:t>code.  </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Research </a:t>
            </a:r>
            <a:r>
              <a:rPr lang="en-US" sz="2800" dirty="0">
                <a:solidFill>
                  <a:schemeClr val="tx1">
                    <a:lumMod val="75000"/>
                    <a:lumOff val="25000"/>
                  </a:schemeClr>
                </a:solidFill>
              </a:rPr>
              <a:t>is the property of </a:t>
            </a:r>
            <a:r>
              <a:rPr lang="en-US" sz="2800" dirty="0" smtClean="0">
                <a:solidFill>
                  <a:schemeClr val="tx1">
                    <a:lumMod val="75000"/>
                    <a:lumOff val="25000"/>
                  </a:schemeClr>
                </a:solidFill>
              </a:rPr>
              <a:t>DEVELOP and the team – you must </a:t>
            </a:r>
            <a:r>
              <a:rPr lang="en-US" sz="2800" dirty="0">
                <a:solidFill>
                  <a:schemeClr val="tx1">
                    <a:lumMod val="75000"/>
                    <a:lumOff val="25000"/>
                  </a:schemeClr>
                </a:solidFill>
              </a:rPr>
              <a:t>have permission from your Center Lead and NPO BEFORE submitting or presenting your project </a:t>
            </a:r>
            <a:r>
              <a:rPr lang="en-US" sz="2800" dirty="0" smtClean="0">
                <a:solidFill>
                  <a:schemeClr val="tx1">
                    <a:lumMod val="75000"/>
                    <a:lumOff val="25000"/>
                  </a:schemeClr>
                </a:solidFill>
              </a:rPr>
              <a:t>anywhere.</a:t>
            </a:r>
            <a:endParaRPr lang="en-US" sz="2800" dirty="0">
              <a:solidFill>
                <a:schemeClr val="tx1">
                  <a:lumMod val="75000"/>
                  <a:lumOff val="25000"/>
                </a:schemeClr>
              </a:solidFill>
            </a:endParaRPr>
          </a:p>
          <a:p>
            <a:pPr>
              <a:lnSpc>
                <a:spcPct val="110000"/>
              </a:lnSpc>
              <a:spcBef>
                <a:spcPts val="0"/>
              </a:spcBef>
              <a:spcAft>
                <a:spcPts val="600"/>
              </a:spcAft>
            </a:pPr>
            <a:r>
              <a:rPr lang="en-US" sz="2800" dirty="0" smtClean="0">
                <a:solidFill>
                  <a:schemeClr val="tx1">
                    <a:lumMod val="75000"/>
                    <a:lumOff val="25000"/>
                  </a:schemeClr>
                </a:solidFill>
              </a:rPr>
              <a:t>DEVELOP </a:t>
            </a:r>
            <a:r>
              <a:rPr lang="en-US" sz="2800" dirty="0">
                <a:solidFill>
                  <a:schemeClr val="tx1">
                    <a:lumMod val="75000"/>
                    <a:lumOff val="25000"/>
                  </a:schemeClr>
                </a:solidFill>
              </a:rPr>
              <a:t>participants are expected to follow rules and regulations of their team’s location, their </a:t>
            </a:r>
            <a:r>
              <a:rPr lang="en-US" sz="2800" dirty="0" smtClean="0">
                <a:solidFill>
                  <a:schemeClr val="tx1">
                    <a:lumMod val="75000"/>
                    <a:lumOff val="25000"/>
                  </a:schemeClr>
                </a:solidFill>
              </a:rPr>
              <a:t>employer, </a:t>
            </a:r>
            <a:r>
              <a:rPr lang="en-US" sz="2800" dirty="0">
                <a:solidFill>
                  <a:schemeClr val="tx1">
                    <a:lumMod val="75000"/>
                    <a:lumOff val="25000"/>
                  </a:schemeClr>
                </a:solidFill>
              </a:rPr>
              <a:t>and </a:t>
            </a:r>
            <a:r>
              <a:rPr lang="en-US" sz="2800" dirty="0" smtClean="0">
                <a:solidFill>
                  <a:schemeClr val="tx1">
                    <a:lumMod val="75000"/>
                    <a:lumOff val="25000"/>
                  </a:schemeClr>
                </a:solidFill>
              </a:rPr>
              <a:t>NASA.</a:t>
            </a:r>
            <a:endParaRPr lang="en-US" sz="2800" dirty="0">
              <a:solidFill>
                <a:schemeClr val="tx1">
                  <a:lumMod val="75000"/>
                  <a:lumOff val="25000"/>
                </a:schemeClr>
              </a:solidFill>
            </a:endParaRP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72700" y="1392297"/>
            <a:ext cx="3403120" cy="453749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64063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6258</TotalTime>
  <Words>1905</Words>
  <Application>Microsoft Office PowerPoint</Application>
  <PresentationFormat>Widescreen</PresentationFormat>
  <Paragraphs>177</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Century Gothic</vt:lpstr>
      <vt:lpstr>Webdings</vt:lpstr>
      <vt:lpstr>Wingdings</vt:lpstr>
      <vt:lpstr>Wingdings 2</vt:lpstr>
      <vt:lpstr>Office Theme</vt:lpstr>
      <vt:lpstr>NASA DEVELOP National Program</vt:lpstr>
      <vt:lpstr>Guidebook</vt:lpstr>
      <vt:lpstr>Tips for Success: Flexibility</vt:lpstr>
      <vt:lpstr>Tips for Success: Organization</vt:lpstr>
      <vt:lpstr>Tips for Success: Collaboration</vt:lpstr>
      <vt:lpstr>Tips for Success: Going Above &amp; Beyond</vt:lpstr>
      <vt:lpstr>Tips for Success: Respect</vt:lpstr>
      <vt:lpstr>Tips for Success: Stay Positive &amp; Learn</vt:lpstr>
      <vt:lpstr>Tips for Success: Follow Guidelines</vt:lpstr>
      <vt:lpstr>Professionalism &amp; Dress Code</vt:lpstr>
      <vt:lpstr>Use of Government Equipment (@NASA)</vt:lpstr>
      <vt:lpstr>Privacy</vt:lpstr>
      <vt:lpstr>Computer Usage</vt:lpstr>
      <vt:lpstr>Cell Phone Usage</vt:lpstr>
      <vt:lpstr>Participant Reporting</vt:lpstr>
      <vt:lpstr>Annual Alumni Survey</vt:lpstr>
      <vt:lpstr>Dealing with Personnel Issues</vt:lpstr>
      <vt:lpstr>Payments &amp; Taxes</vt:lpstr>
      <vt:lpstr>Thank You!</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Lubkin, Sara H. (GSFC-6170)[DEVELOP]</cp:lastModifiedBy>
  <cp:revision>73</cp:revision>
  <dcterms:created xsi:type="dcterms:W3CDTF">2017-05-02T13:03:18Z</dcterms:created>
  <dcterms:modified xsi:type="dcterms:W3CDTF">2018-05-08T15:20:18Z</dcterms:modified>
</cp:coreProperties>
</file>