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ext uri="{19B8F6BF-5375-455C-9EA6-DF929625EA0E}">
        <p15:presenceInfo xmlns:p15="http://schemas.microsoft.com/office/powerpoint/2012/main" userId="S-1-5-21-330711430-3775241029-4075259233-682401" providerId="AD"/>
      </p:ext>
    </p:extLst>
  </p:cmAuthor>
  <p:cmAuthor id="2" name="Broddle, Madison P. (LARC-E3)[SSAI DEVELOP]" initials="BMP(D" lastIdx="2" clrIdx="1">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B0"/>
    <a:srgbClr val="F5CA7A"/>
    <a:srgbClr val="5681C1"/>
    <a:srgbClr val="9199A8"/>
    <a:srgbClr val="7F7F7F"/>
    <a:srgbClr val="964035"/>
    <a:srgbClr val="E9A14A"/>
    <a:srgbClr val="3E4268"/>
    <a:srgbClr val="262626"/>
    <a:srgbClr val="7FB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9117" autoAdjust="0"/>
    <p:restoredTop sz="94289" autoAdjust="0"/>
  </p:normalViewPr>
  <p:slideViewPr>
    <p:cSldViewPr snapToGrid="0">
      <p:cViewPr>
        <p:scale>
          <a:sx n="39" d="100"/>
          <a:sy n="39" d="100"/>
        </p:scale>
        <p:origin x="1046"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1C57B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485795"/>
            <a:ext cx="23230702" cy="213905"/>
          </a:xfrm>
          <a:prstGeom prst="rect">
            <a:avLst/>
          </a:prstGeom>
          <a:noFill/>
        </p:spPr>
        <p:txBody>
          <a:bodyPr wrap="square" rtlCol="0">
            <a:spAutoFit/>
          </a:bodyPr>
          <a:lstStyle/>
          <a:p>
            <a:pPr algn="l"/>
            <a:r>
              <a:rPr lang="en-US" sz="800" i="1" dirty="0" smtClean="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80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emf"/><Relationship Id="rId3" Type="http://schemas.openxmlformats.org/officeDocument/2006/relationships/image" Target="../media/image3.png"/><Relationship Id="rId21" Type="http://schemas.microsoft.com/office/2007/relationships/hdphoto" Target="../media/hdphoto1.wdp"/><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image" Target="../media/image24.emf"/><Relationship Id="rId33" Type="http://schemas.microsoft.com/office/2007/relationships/hdphoto" Target="../media/hdphoto2.wdp"/><Relationship Id="rId2" Type="http://schemas.openxmlformats.org/officeDocument/2006/relationships/image" Target="../media/image2.png"/><Relationship Id="rId16" Type="http://schemas.openxmlformats.org/officeDocument/2006/relationships/image" Target="../media/image16.jpeg"/><Relationship Id="rId20" Type="http://schemas.openxmlformats.org/officeDocument/2006/relationships/image" Target="../media/image20.png"/><Relationship Id="rId29" Type="http://schemas.openxmlformats.org/officeDocument/2006/relationships/image" Target="../media/image28.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3.emf"/><Relationship Id="rId32"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2.emf"/><Relationship Id="rId28" Type="http://schemas.openxmlformats.org/officeDocument/2006/relationships/image" Target="../media/image27.emf"/><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1.png"/><Relationship Id="rId27" Type="http://schemas.openxmlformats.org/officeDocument/2006/relationships/image" Target="../media/image26.emf"/><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9" name="TextBox 168"/>
              <p:cNvSpPr txBox="1"/>
              <p:nvPr/>
            </p:nvSpPr>
            <p:spPr>
              <a:xfrm>
                <a:off x="5892800" y="19843260"/>
                <a:ext cx="1260802" cy="384048"/>
              </a:xfrm>
              <a:prstGeom prst="rect">
                <a:avLst/>
              </a:prstGeom>
              <a:solidFill>
                <a:schemeClr val="bg1"/>
              </a:solidFill>
              <a:ln w="28575">
                <a:solidFill>
                  <a:schemeClr val="tx1">
                    <a:lumMod val="75000"/>
                    <a:lumOff val="25000"/>
                  </a:schemeClr>
                </a:solidFill>
              </a:ln>
            </p:spPr>
            <p:txBody>
              <a:bodyPr wrap="square" numCol="1" spcCol="640080" rtlCol="0">
                <a:spAutoFit/>
              </a:bodyPr>
              <a:lstStyle/>
              <a:p>
                <a:pPr algn="ctr"/>
                <a14:m>
                  <m:oMath xmlns:m="http://schemas.openxmlformats.org/officeDocument/2006/math">
                    <m:sSub>
                      <m:sSubPr>
                        <m:ctrlPr>
                          <a:rPr lang="en-US" sz="1800" i="1" smtClean="0">
                            <a:solidFill>
                              <a:schemeClr val="tx1">
                                <a:lumMod val="75000"/>
                                <a:lumOff val="25000"/>
                              </a:schemeClr>
                            </a:solidFill>
                            <a:latin typeface="Cambria Math" panose="02040503050406030204" pitchFamily="18" charset="0"/>
                          </a:rPr>
                        </m:ctrlPr>
                      </m:sSubPr>
                      <m:e>
                        <m:r>
                          <m:rPr>
                            <m:nor/>
                          </m:rPr>
                          <a:rPr lang="en-US" sz="1800" b="0" i="0" smtClean="0">
                            <a:solidFill>
                              <a:schemeClr val="tx1">
                                <a:lumMod val="75000"/>
                                <a:lumOff val="25000"/>
                              </a:schemeClr>
                            </a:solidFill>
                            <a:latin typeface="Cambria Math" panose="02040503050406030204" pitchFamily="18" charset="0"/>
                          </a:rPr>
                          <m:t>n</m:t>
                        </m:r>
                      </m:e>
                      <m:sub>
                        <m:r>
                          <m:rPr>
                            <m:nor/>
                          </m:rPr>
                          <a:rPr lang="en-US" sz="1800" b="0" i="0" smtClean="0">
                            <a:solidFill>
                              <a:schemeClr val="tx1">
                                <a:lumMod val="75000"/>
                                <a:lumOff val="25000"/>
                              </a:schemeClr>
                            </a:solidFill>
                            <a:latin typeface="Cambria Math" panose="02040503050406030204" pitchFamily="18" charset="0"/>
                          </a:rPr>
                          <m:t>1988</m:t>
                        </m:r>
                      </m:sub>
                    </m:sSub>
                  </m:oMath>
                </a14:m>
                <a:r>
                  <a:rPr lang="en-US" sz="1800" dirty="0" smtClean="0">
                    <a:solidFill>
                      <a:schemeClr val="tx1">
                        <a:lumMod val="75000"/>
                        <a:lumOff val="25000"/>
                      </a:schemeClr>
                    </a:solidFill>
                  </a:rPr>
                  <a:t>= 52 </a:t>
                </a:r>
              </a:p>
            </p:txBody>
          </p:sp>
        </mc:Choice>
        <mc:Fallback xmlns="">
          <p:sp>
            <p:nvSpPr>
              <p:cNvPr id="169" name="TextBox 168"/>
              <p:cNvSpPr txBox="1">
                <a:spLocks noRot="1" noChangeAspect="1" noMove="1" noResize="1" noEditPoints="1" noAdjustHandles="1" noChangeArrowheads="1" noChangeShapeType="1" noTextEdit="1"/>
              </p:cNvSpPr>
              <p:nvPr/>
            </p:nvSpPr>
            <p:spPr>
              <a:xfrm>
                <a:off x="5892800" y="19843260"/>
                <a:ext cx="1260802" cy="384048"/>
              </a:xfrm>
              <a:prstGeom prst="rect">
                <a:avLst/>
              </a:prstGeom>
              <a:blipFill>
                <a:blip r:embed="rId2"/>
                <a:stretch>
                  <a:fillRect t="-1471" r="-6635" b="-17647"/>
                </a:stretch>
              </a:blipFill>
              <a:ln w="28575">
                <a:solidFill>
                  <a:schemeClr val="tx1">
                    <a:lumMod val="75000"/>
                    <a:lumOff val="2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p:cNvSpPr txBox="1"/>
              <p:nvPr/>
            </p:nvSpPr>
            <p:spPr>
              <a:xfrm>
                <a:off x="12048583" y="19853420"/>
                <a:ext cx="1396477" cy="383503"/>
              </a:xfrm>
              <a:prstGeom prst="rect">
                <a:avLst/>
              </a:prstGeom>
              <a:solidFill>
                <a:schemeClr val="bg1"/>
              </a:solidFill>
              <a:ln w="28575">
                <a:solidFill>
                  <a:schemeClr val="tx1">
                    <a:lumMod val="75000"/>
                    <a:lumOff val="25000"/>
                  </a:schemeClr>
                </a:solidFill>
              </a:ln>
            </p:spPr>
            <p:txBody>
              <a:bodyPr wrap="square" numCol="1" spcCol="640080" rtlCol="0">
                <a:spAutoFit/>
              </a:bodyPr>
              <a:lstStyle/>
              <a:p>
                <a:pPr algn="ctr"/>
                <a14:m>
                  <m:oMath xmlns:m="http://schemas.openxmlformats.org/officeDocument/2006/math">
                    <m:sSub>
                      <m:sSubPr>
                        <m:ctrlPr>
                          <a:rPr lang="en-US" sz="1800" i="1" smtClean="0">
                            <a:solidFill>
                              <a:schemeClr val="tx1">
                                <a:lumMod val="75000"/>
                                <a:lumOff val="25000"/>
                              </a:schemeClr>
                            </a:solidFill>
                            <a:latin typeface="Cambria Math" panose="02040503050406030204" pitchFamily="18" charset="0"/>
                          </a:rPr>
                        </m:ctrlPr>
                      </m:sSubPr>
                      <m:e>
                        <m:r>
                          <m:rPr>
                            <m:nor/>
                          </m:rPr>
                          <a:rPr lang="en-US" sz="1800" b="0" i="0" smtClean="0">
                            <a:solidFill>
                              <a:schemeClr val="tx1">
                                <a:lumMod val="75000"/>
                                <a:lumOff val="25000"/>
                              </a:schemeClr>
                            </a:solidFill>
                            <a:latin typeface="Cambria Math" panose="02040503050406030204" pitchFamily="18" charset="0"/>
                          </a:rPr>
                          <m:t>n</m:t>
                        </m:r>
                      </m:e>
                      <m:sub>
                        <m:r>
                          <m:rPr>
                            <m:nor/>
                          </m:rPr>
                          <a:rPr lang="en-US" sz="1800" b="0" i="0" smtClean="0">
                            <a:solidFill>
                              <a:schemeClr val="tx1">
                                <a:lumMod val="75000"/>
                                <a:lumOff val="25000"/>
                              </a:schemeClr>
                            </a:solidFill>
                            <a:latin typeface="Cambria Math" panose="02040503050406030204" pitchFamily="18" charset="0"/>
                          </a:rPr>
                          <m:t>2017</m:t>
                        </m:r>
                      </m:sub>
                    </m:sSub>
                  </m:oMath>
                </a14:m>
                <a:r>
                  <a:rPr lang="en-US" sz="1800" dirty="0" smtClean="0">
                    <a:solidFill>
                      <a:schemeClr val="tx1">
                        <a:lumMod val="75000"/>
                        <a:lumOff val="25000"/>
                      </a:schemeClr>
                    </a:solidFill>
                  </a:rPr>
                  <a:t>= 117 </a:t>
                </a:r>
              </a:p>
            </p:txBody>
          </p:sp>
        </mc:Choice>
        <mc:Fallback xmlns="">
          <p:sp>
            <p:nvSpPr>
              <p:cNvPr id="168" name="TextBox 167"/>
              <p:cNvSpPr txBox="1">
                <a:spLocks noRot="1" noChangeAspect="1" noMove="1" noResize="1" noEditPoints="1" noAdjustHandles="1" noChangeArrowheads="1" noChangeShapeType="1" noTextEdit="1"/>
              </p:cNvSpPr>
              <p:nvPr/>
            </p:nvSpPr>
            <p:spPr>
              <a:xfrm>
                <a:off x="12048583" y="19853420"/>
                <a:ext cx="1396477" cy="383503"/>
              </a:xfrm>
              <a:prstGeom prst="rect">
                <a:avLst/>
              </a:prstGeom>
              <a:blipFill>
                <a:blip r:embed="rId3"/>
                <a:stretch>
                  <a:fillRect t="-2941" r="-4681" b="-17647"/>
                </a:stretch>
              </a:blipFill>
              <a:ln w="28575">
                <a:solidFill>
                  <a:schemeClr val="tx1">
                    <a:lumMod val="75000"/>
                    <a:lumOff val="25000"/>
                  </a:schemeClr>
                </a:solidFill>
              </a:ln>
            </p:spPr>
            <p:txBody>
              <a:bodyPr/>
              <a:lstStyle/>
              <a:p>
                <a:r>
                  <a:rPr lang="en-US">
                    <a:noFill/>
                  </a:rPr>
                  <a:t> </a:t>
                </a:r>
              </a:p>
            </p:txBody>
          </p:sp>
        </mc:Fallback>
      </mc:AlternateContent>
      <p:grpSp>
        <p:nvGrpSpPr>
          <p:cNvPr id="6" name="Group 5"/>
          <p:cNvGrpSpPr/>
          <p:nvPr/>
        </p:nvGrpSpPr>
        <p:grpSpPr>
          <a:xfrm>
            <a:off x="1227041" y="19774775"/>
            <a:ext cx="12372811" cy="6020538"/>
            <a:chOff x="1227041" y="19774775"/>
            <a:chExt cx="12372811" cy="6020538"/>
          </a:xfrm>
        </p:grpSpPr>
        <p:pic>
          <p:nvPicPr>
            <p:cNvPr id="136" name="Picture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762" y="19774775"/>
              <a:ext cx="6014090" cy="6020538"/>
            </a:xfrm>
            <a:prstGeom prst="rect">
              <a:avLst/>
            </a:prstGeom>
            <a:ln w="38100">
              <a:solidFill>
                <a:schemeClr val="tx1">
                  <a:lumMod val="75000"/>
                  <a:lumOff val="25000"/>
                </a:schemeClr>
              </a:solidFill>
            </a:ln>
          </p:spPr>
        </p:pic>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7041" y="19774775"/>
              <a:ext cx="6016752" cy="6016752"/>
            </a:xfrm>
            <a:prstGeom prst="rect">
              <a:avLst/>
            </a:prstGeom>
            <a:ln w="38100">
              <a:solidFill>
                <a:schemeClr val="tx1">
                  <a:lumMod val="75000"/>
                  <a:lumOff val="25000"/>
                </a:schemeClr>
              </a:solidFill>
            </a:ln>
          </p:spPr>
        </p:pic>
        <p:grpSp>
          <p:nvGrpSpPr>
            <p:cNvPr id="36" name="Group 35"/>
            <p:cNvGrpSpPr/>
            <p:nvPr/>
          </p:nvGrpSpPr>
          <p:grpSpPr>
            <a:xfrm>
              <a:off x="5611278" y="24344794"/>
              <a:ext cx="1513320" cy="1322983"/>
              <a:chOff x="5611278" y="24344794"/>
              <a:chExt cx="1513320" cy="1322983"/>
            </a:xfrm>
          </p:grpSpPr>
          <p:sp>
            <p:nvSpPr>
              <p:cNvPr id="3" name="Rectangle 2"/>
              <p:cNvSpPr/>
              <p:nvPr/>
            </p:nvSpPr>
            <p:spPr>
              <a:xfrm>
                <a:off x="5611278" y="24344794"/>
                <a:ext cx="1513320" cy="1322983"/>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2"/>
              <p:cNvSpPr txBox="1">
                <a:spLocks noChangeArrowheads="1"/>
              </p:cNvSpPr>
              <p:nvPr/>
            </p:nvSpPr>
            <p:spPr bwMode="auto">
              <a:xfrm>
                <a:off x="6121041" y="24371914"/>
                <a:ext cx="918959"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1 (</a:t>
                </a:r>
                <a:r>
                  <a:rPr lang="en-US" sz="1600" dirty="0" smtClean="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Water</a:t>
                </a: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 Box 2"/>
              <p:cNvSpPr txBox="1">
                <a:spLocks noChangeArrowheads="1"/>
              </p:cNvSpPr>
              <p:nvPr/>
            </p:nvSpPr>
            <p:spPr bwMode="auto">
              <a:xfrm>
                <a:off x="6121041" y="25289556"/>
                <a:ext cx="857927"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0 (Land)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0" name="Picture 129"/>
              <p:cNvPicPr/>
              <p:nvPr/>
            </p:nvPicPr>
            <p:blipFill>
              <a:blip r:embed="rId6" cstate="print">
                <a:extLst>
                  <a:ext uri="{28A0092B-C50C-407E-A947-70E740481C1C}">
                    <a14:useLocalDpi xmlns:a14="http://schemas.microsoft.com/office/drawing/2010/main" val="0"/>
                  </a:ext>
                </a:extLst>
              </a:blip>
              <a:stretch>
                <a:fillRect/>
              </a:stretch>
            </p:blipFill>
            <p:spPr>
              <a:xfrm>
                <a:off x="5760246" y="24492807"/>
                <a:ext cx="350766" cy="1058424"/>
              </a:xfrm>
              <a:prstGeom prst="rect">
                <a:avLst/>
              </a:prstGeom>
            </p:spPr>
          </p:pic>
        </p:grpSp>
        <p:grpSp>
          <p:nvGrpSpPr>
            <p:cNvPr id="29" name="Group 28"/>
            <p:cNvGrpSpPr/>
            <p:nvPr/>
          </p:nvGrpSpPr>
          <p:grpSpPr>
            <a:xfrm>
              <a:off x="11997332" y="24383130"/>
              <a:ext cx="1513320" cy="1322983"/>
              <a:chOff x="11794337" y="24344794"/>
              <a:chExt cx="1513320" cy="1322983"/>
            </a:xfrm>
          </p:grpSpPr>
          <p:sp>
            <p:nvSpPr>
              <p:cNvPr id="132" name="Rectangle 131"/>
              <p:cNvSpPr/>
              <p:nvPr/>
            </p:nvSpPr>
            <p:spPr>
              <a:xfrm>
                <a:off x="11794337" y="24344794"/>
                <a:ext cx="1513320" cy="1322983"/>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 Box 2"/>
              <p:cNvSpPr txBox="1">
                <a:spLocks noChangeArrowheads="1"/>
              </p:cNvSpPr>
              <p:nvPr/>
            </p:nvSpPr>
            <p:spPr bwMode="auto">
              <a:xfrm>
                <a:off x="12304100" y="24371914"/>
                <a:ext cx="918959"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1 (Water)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 Box 2"/>
              <p:cNvSpPr txBox="1">
                <a:spLocks noChangeArrowheads="1"/>
              </p:cNvSpPr>
              <p:nvPr/>
            </p:nvSpPr>
            <p:spPr bwMode="auto">
              <a:xfrm>
                <a:off x="12304100" y="25289556"/>
                <a:ext cx="857927"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0 (Land)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5" name="Picture 134"/>
              <p:cNvPicPr/>
              <p:nvPr/>
            </p:nvPicPr>
            <p:blipFill>
              <a:blip r:embed="rId6" cstate="print">
                <a:extLst>
                  <a:ext uri="{28A0092B-C50C-407E-A947-70E740481C1C}">
                    <a14:useLocalDpi xmlns:a14="http://schemas.microsoft.com/office/drawing/2010/main" val="0"/>
                  </a:ext>
                </a:extLst>
              </a:blip>
              <a:stretch>
                <a:fillRect/>
              </a:stretch>
            </p:blipFill>
            <p:spPr>
              <a:xfrm>
                <a:off x="11943305" y="24492807"/>
                <a:ext cx="350766" cy="1058424"/>
              </a:xfrm>
              <a:prstGeom prst="rect">
                <a:avLst/>
              </a:prstGeom>
            </p:spPr>
          </p:pic>
        </p:grpSp>
      </p:grpSp>
      <p:pic>
        <p:nvPicPr>
          <p:cNvPr id="184" name="Picture 183"/>
          <p:cNvPicPr>
            <a:picLocks noChangeAspect="1"/>
          </p:cNvPicPr>
          <p:nvPr/>
        </p:nvPicPr>
        <p:blipFill rotWithShape="1">
          <a:blip r:embed="rId7">
            <a:extLst>
              <a:ext uri="{28A0092B-C50C-407E-A947-70E740481C1C}">
                <a14:useLocalDpi xmlns:a14="http://schemas.microsoft.com/office/drawing/2010/main" val="0"/>
              </a:ext>
            </a:extLst>
          </a:blip>
          <a:srcRect b="728"/>
          <a:stretch/>
        </p:blipFill>
        <p:spPr>
          <a:xfrm>
            <a:off x="1264793" y="11683705"/>
            <a:ext cx="11644836" cy="7157729"/>
          </a:xfrm>
          <a:prstGeom prst="rect">
            <a:avLst/>
          </a:prstGeom>
          <a:ln w="38100">
            <a:solidFill>
              <a:schemeClr val="tx1">
                <a:lumMod val="75000"/>
                <a:lumOff val="25000"/>
              </a:schemeClr>
            </a:solidFill>
          </a:ln>
        </p:spPr>
      </p:pic>
      <p:sp>
        <p:nvSpPr>
          <p:cNvPr id="5" name="TextBox 4"/>
          <p:cNvSpPr txBox="1"/>
          <p:nvPr/>
        </p:nvSpPr>
        <p:spPr>
          <a:xfrm>
            <a:off x="849414" y="18895867"/>
            <a:ext cx="9475686"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Results</a:t>
            </a:r>
          </a:p>
        </p:txBody>
      </p:sp>
      <p:sp>
        <p:nvSpPr>
          <p:cNvPr id="8" name="Text Placeholder 16"/>
          <p:cNvSpPr txBox="1">
            <a:spLocks/>
          </p:cNvSpPr>
          <p:nvPr/>
        </p:nvSpPr>
        <p:spPr>
          <a:xfrm>
            <a:off x="903088" y="31077890"/>
            <a:ext cx="12812912" cy="245010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spcBef>
                <a:spcPts val="0"/>
              </a:spcBef>
            </a:pPr>
            <a:r>
              <a:rPr lang="en-US" sz="3000" dirty="0">
                <a:solidFill>
                  <a:srgbClr val="3F3F3F"/>
                </a:solidFill>
                <a:ea typeface="Garamond"/>
                <a:cs typeface="Garamond"/>
                <a:sym typeface="Garamond"/>
              </a:rPr>
              <a:t>The team would like to thank the City of Hampton DEVELOP Partners, as well as the following people from the NASA DEVELOP Program: </a:t>
            </a:r>
            <a:br>
              <a:rPr lang="en-US" sz="3000" dirty="0">
                <a:solidFill>
                  <a:srgbClr val="3F3F3F"/>
                </a:solidFill>
                <a:ea typeface="Garamond"/>
                <a:cs typeface="Garamond"/>
                <a:sym typeface="Garamond"/>
              </a:rPr>
            </a:br>
            <a:r>
              <a:rPr lang="en-US" sz="3000" b="1" dirty="0">
                <a:solidFill>
                  <a:srgbClr val="3F3F3F"/>
                </a:solidFill>
                <a:ea typeface="Garamond"/>
                <a:cs typeface="Garamond"/>
                <a:sym typeface="Garamond"/>
              </a:rPr>
              <a:t>Patrick </a:t>
            </a:r>
            <a:r>
              <a:rPr lang="en-US" sz="3000" b="1" dirty="0" err="1">
                <a:solidFill>
                  <a:srgbClr val="3F3F3F"/>
                </a:solidFill>
                <a:ea typeface="Garamond"/>
                <a:cs typeface="Garamond"/>
                <a:sym typeface="Garamond"/>
              </a:rPr>
              <a:t>Frier</a:t>
            </a:r>
            <a:r>
              <a:rPr lang="en-US" sz="3000" b="1" dirty="0">
                <a:solidFill>
                  <a:srgbClr val="3F3F3F"/>
                </a:solidFill>
                <a:ea typeface="Garamond"/>
                <a:cs typeface="Garamond"/>
                <a:sym typeface="Garamond"/>
              </a:rPr>
              <a:t> </a:t>
            </a:r>
            <a:r>
              <a:rPr lang="en-US" sz="3000" dirty="0">
                <a:solidFill>
                  <a:srgbClr val="3F3F3F"/>
                </a:solidFill>
                <a:ea typeface="Garamond"/>
                <a:cs typeface="Garamond"/>
                <a:sym typeface="Garamond"/>
              </a:rPr>
              <a:t>| Center Lead at NASA </a:t>
            </a:r>
            <a:r>
              <a:rPr lang="en-US" sz="3000" dirty="0">
                <a:solidFill>
                  <a:schemeClr val="tx1">
                    <a:lumMod val="75000"/>
                    <a:lumOff val="25000"/>
                  </a:schemeClr>
                </a:solidFill>
                <a:ea typeface="Garamond"/>
                <a:cs typeface="Garamond"/>
                <a:sym typeface="Garamond"/>
              </a:rPr>
              <a:t>DEVELOP</a:t>
            </a:r>
            <a:r>
              <a:rPr lang="en-US" sz="3000" dirty="0">
                <a:solidFill>
                  <a:srgbClr val="3F3F3F"/>
                </a:solidFill>
                <a:ea typeface="Garamond"/>
                <a:cs typeface="Garamond"/>
                <a:sym typeface="Garamond"/>
              </a:rPr>
              <a:t> </a:t>
            </a:r>
            <a:r>
              <a:rPr lang="en-US" sz="3000" dirty="0" smtClean="0">
                <a:solidFill>
                  <a:srgbClr val="3F3F3F"/>
                </a:solidFill>
                <a:ea typeface="Garamond"/>
                <a:cs typeface="Garamond"/>
                <a:sym typeface="Garamond"/>
              </a:rPr>
              <a:t>Langley</a:t>
            </a:r>
          </a:p>
          <a:p>
            <a:pPr lvl="0">
              <a:lnSpc>
                <a:spcPct val="100000"/>
              </a:lnSpc>
              <a:spcBef>
                <a:spcPts val="0"/>
              </a:spcBef>
            </a:pPr>
            <a:r>
              <a:rPr lang="en-US" sz="3000" b="1" dirty="0" smtClean="0">
                <a:solidFill>
                  <a:srgbClr val="3F3F3F"/>
                </a:solidFill>
                <a:sym typeface="Garamond"/>
              </a:rPr>
              <a:t>Matthew Tisdale </a:t>
            </a:r>
            <a:r>
              <a:rPr lang="en-US" sz="3000" dirty="0" smtClean="0">
                <a:solidFill>
                  <a:srgbClr val="3F3F3F"/>
                </a:solidFill>
                <a:ea typeface="Garamond"/>
                <a:cs typeface="Garamond"/>
                <a:sym typeface="Garamond"/>
              </a:rPr>
              <a:t>| NASA Atmospheric Science Data Center</a:t>
            </a:r>
          </a:p>
          <a:p>
            <a:pPr lvl="0">
              <a:lnSpc>
                <a:spcPct val="100000"/>
              </a:lnSpc>
              <a:spcBef>
                <a:spcPts val="0"/>
              </a:spcBef>
            </a:pPr>
            <a:r>
              <a:rPr lang="en-US" sz="3000" b="1" dirty="0" smtClean="0">
                <a:solidFill>
                  <a:srgbClr val="3F3F3F"/>
                </a:solidFill>
                <a:ea typeface="Garamond"/>
                <a:cs typeface="Garamond"/>
                <a:sym typeface="Garamond"/>
              </a:rPr>
              <a:t>Dr</a:t>
            </a:r>
            <a:r>
              <a:rPr lang="en-US" sz="3000" b="1" dirty="0">
                <a:solidFill>
                  <a:srgbClr val="3F3F3F"/>
                </a:solidFill>
                <a:ea typeface="Garamond"/>
                <a:cs typeface="Garamond"/>
                <a:sym typeface="Garamond"/>
              </a:rPr>
              <a:t>. Kenton Ross </a:t>
            </a:r>
            <a:r>
              <a:rPr lang="en-US" sz="3000" dirty="0">
                <a:solidFill>
                  <a:srgbClr val="3F3F3F"/>
                </a:solidFill>
                <a:ea typeface="Garamond"/>
                <a:cs typeface="Garamond"/>
                <a:sym typeface="Garamond"/>
              </a:rPr>
              <a:t>| </a:t>
            </a:r>
            <a:r>
              <a:rPr lang="en-US" sz="3000" dirty="0">
                <a:solidFill>
                  <a:schemeClr val="tx1">
                    <a:lumMod val="75000"/>
                    <a:lumOff val="25000"/>
                  </a:schemeClr>
                </a:solidFill>
                <a:ea typeface="Garamond"/>
                <a:cs typeface="Garamond"/>
                <a:sym typeface="Garamond"/>
              </a:rPr>
              <a:t>Lead Science Advisor for NASA DEVELOP National Program</a:t>
            </a:r>
            <a:endParaRPr lang="en-US" sz="3000" dirty="0">
              <a:solidFill>
                <a:schemeClr val="tx1">
                  <a:lumMod val="75000"/>
                  <a:lumOff val="25000"/>
                </a:schemeClr>
              </a:solidFill>
            </a:endParaRPr>
          </a:p>
        </p:txBody>
      </p:sp>
      <p:sp>
        <p:nvSpPr>
          <p:cNvPr id="15" name="TextBox 14"/>
          <p:cNvSpPr txBox="1"/>
          <p:nvPr/>
        </p:nvSpPr>
        <p:spPr>
          <a:xfrm>
            <a:off x="868464" y="5052584"/>
            <a:ext cx="8524999"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Abstract</a:t>
            </a:r>
          </a:p>
        </p:txBody>
      </p:sp>
      <p:sp>
        <p:nvSpPr>
          <p:cNvPr id="16" name="TextBox 15"/>
          <p:cNvSpPr txBox="1"/>
          <p:nvPr/>
        </p:nvSpPr>
        <p:spPr>
          <a:xfrm>
            <a:off x="13688136" y="8964610"/>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Objectives</a:t>
            </a:r>
          </a:p>
        </p:txBody>
      </p:sp>
      <p:sp>
        <p:nvSpPr>
          <p:cNvPr id="17" name="TextBox 16"/>
          <p:cNvSpPr txBox="1"/>
          <p:nvPr/>
        </p:nvSpPr>
        <p:spPr>
          <a:xfrm>
            <a:off x="13688136" y="12592477"/>
            <a:ext cx="11407715"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Methodology</a:t>
            </a:r>
          </a:p>
        </p:txBody>
      </p:sp>
      <p:sp>
        <p:nvSpPr>
          <p:cNvPr id="18" name="TextBox 17"/>
          <p:cNvSpPr txBox="1"/>
          <p:nvPr/>
        </p:nvSpPr>
        <p:spPr>
          <a:xfrm>
            <a:off x="868464" y="10893409"/>
            <a:ext cx="6091978"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Study Area</a:t>
            </a:r>
          </a:p>
        </p:txBody>
      </p:sp>
      <p:sp>
        <p:nvSpPr>
          <p:cNvPr id="19" name="TextBox 18"/>
          <p:cNvSpPr txBox="1"/>
          <p:nvPr/>
        </p:nvSpPr>
        <p:spPr>
          <a:xfrm>
            <a:off x="13688136" y="5082662"/>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Earth Observations</a:t>
            </a:r>
          </a:p>
        </p:txBody>
      </p:sp>
      <p:sp>
        <p:nvSpPr>
          <p:cNvPr id="21" name="TextBox 20"/>
          <p:cNvSpPr txBox="1"/>
          <p:nvPr/>
        </p:nvSpPr>
        <p:spPr>
          <a:xfrm>
            <a:off x="849414" y="30367114"/>
            <a:ext cx="6091978"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Acknowledgements</a:t>
            </a:r>
          </a:p>
        </p:txBody>
      </p:sp>
      <p:sp>
        <p:nvSpPr>
          <p:cNvPr id="22" name="TextBox 21"/>
          <p:cNvSpPr txBox="1"/>
          <p:nvPr/>
        </p:nvSpPr>
        <p:spPr>
          <a:xfrm>
            <a:off x="13688136" y="27163331"/>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Project </a:t>
            </a:r>
            <a:r>
              <a:rPr lang="en-US" sz="4400" b="1" dirty="0" smtClean="0">
                <a:solidFill>
                  <a:srgbClr val="1C57B0"/>
                </a:solidFill>
                <a:latin typeface="Century Gothic" panose="020B0502020202020204" pitchFamily="34" charset="0"/>
              </a:rPr>
              <a:t>Partner</a:t>
            </a:r>
            <a:endParaRPr lang="en-US" sz="4400" b="1" dirty="0" smtClean="0">
              <a:solidFill>
                <a:srgbClr val="1C57B0"/>
              </a:solidFill>
              <a:latin typeface="Century Gothic" panose="020B0502020202020204" pitchFamily="34" charset="0"/>
            </a:endParaRPr>
          </a:p>
        </p:txBody>
      </p:sp>
      <p:sp>
        <p:nvSpPr>
          <p:cNvPr id="40" name="TextBox 39"/>
          <p:cNvSpPr txBox="1"/>
          <p:nvPr/>
        </p:nvSpPr>
        <p:spPr>
          <a:xfrm>
            <a:off x="849414" y="26715054"/>
            <a:ext cx="6091978"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Conclusions</a:t>
            </a:r>
          </a:p>
        </p:txBody>
      </p:sp>
      <p:sp>
        <p:nvSpPr>
          <p:cNvPr id="34" name="Text Placeholder 16"/>
          <p:cNvSpPr txBox="1">
            <a:spLocks/>
          </p:cNvSpPr>
          <p:nvPr/>
        </p:nvSpPr>
        <p:spPr>
          <a:xfrm>
            <a:off x="903088" y="5726688"/>
            <a:ext cx="12531277" cy="52876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600" dirty="0">
                <a:solidFill>
                  <a:schemeClr val="tx1">
                    <a:lumMod val="75000"/>
                    <a:lumOff val="25000"/>
                  </a:schemeClr>
                </a:solidFill>
              </a:rPr>
              <a:t>Situated at the mouth of the Chesapeake Bay, Hampton, Virginia is one of the most vulnerable areas in the United States for environmental stressors such as flooding, sea level rise, and storm surge. The city is engaged in several initiatives and partnerships to aggregate geospatial data to improve their coastal resilience planning. The City of Hampton is working towards visualizing the changing dynamics of its coastline and preparing more efficiently for future storm events. In order to assist in achieving these goals, this project capitalized on the temporal range of the Landsat series of optical satellites to create a 30-year time analysis from 1988 to 2018 of the Hampton coastline. The team derived coastline maps by consolidating multiple images from each year to generate annual average coastline locations, which were then incorporated into risk assessment maps and an ArcGIS story map. The results delineate areas that are at-risk to shoreline loss while demonstrating that there is a more recent trend towards modest shoreline inundation and transgression. By building a greater understanding of the fluctuations of Hampton’s coastline, city planners can more effectively build resilience plans and communicate with policy makers. </a:t>
            </a:r>
            <a:endParaRPr lang="en-US" sz="2600" dirty="0" smtClean="0">
              <a:solidFill>
                <a:schemeClr val="tx1">
                  <a:lumMod val="75000"/>
                  <a:lumOff val="25000"/>
                </a:schemeClr>
              </a:solidFill>
            </a:endParaRPr>
          </a:p>
        </p:txBody>
      </p:sp>
      <p:sp>
        <p:nvSpPr>
          <p:cNvPr id="41" name="Text Placeholder 16"/>
          <p:cNvSpPr txBox="1">
            <a:spLocks/>
          </p:cNvSpPr>
          <p:nvPr/>
        </p:nvSpPr>
        <p:spPr>
          <a:xfrm>
            <a:off x="13759822" y="28117948"/>
            <a:ext cx="10921333" cy="5157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Clr>
                <a:srgbClr val="1C57B0"/>
              </a:buClr>
              <a:buFont typeface="Wingdings 3" panose="05040102010807070707" pitchFamily="18" charset="2"/>
              <a:buChar char="}"/>
            </a:pPr>
            <a:r>
              <a:rPr lang="en-US" sz="3500" dirty="0" smtClean="0">
                <a:solidFill>
                  <a:schemeClr val="tx1">
                    <a:lumMod val="75000"/>
                    <a:lumOff val="25000"/>
                  </a:schemeClr>
                </a:solidFill>
              </a:rPr>
              <a:t>The City of Hampton</a:t>
            </a:r>
          </a:p>
        </p:txBody>
      </p:sp>
      <p:sp>
        <p:nvSpPr>
          <p:cNvPr id="46" name="TextBox 45"/>
          <p:cNvSpPr txBox="1"/>
          <p:nvPr/>
        </p:nvSpPr>
        <p:spPr>
          <a:xfrm>
            <a:off x="13688136" y="29111361"/>
            <a:ext cx="4542503"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Team Members</a:t>
            </a:r>
          </a:p>
        </p:txBody>
      </p:sp>
      <p:sp>
        <p:nvSpPr>
          <p:cNvPr id="56" name="TextBox 55"/>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  Virginia – Langley  | Fall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smtClean="0">
                <a:solidFill>
                  <a:schemeClr val="bg1"/>
                </a:solidFill>
                <a:latin typeface="+mj-lt"/>
              </a:rPr>
              <a:t>Hampton Roads Urban Development</a:t>
            </a:r>
            <a:endParaRPr lang="en-US" sz="4000" dirty="0">
              <a:solidFill>
                <a:schemeClr val="bg1"/>
              </a:solidFill>
              <a:latin typeface="+mj-lt"/>
            </a:endParaRPr>
          </a:p>
        </p:txBody>
      </p:sp>
      <p:sp>
        <p:nvSpPr>
          <p:cNvPr id="74" name="Subtitle"/>
          <p:cNvSpPr>
            <a:spLocks noGrp="1"/>
          </p:cNvSpPr>
          <p:nvPr>
            <p:ph type="body" sz="quarter" idx="13" hasCustomPrompt="1"/>
          </p:nvPr>
        </p:nvSpPr>
        <p:spPr>
          <a:xfrm>
            <a:off x="914400" y="425460"/>
            <a:ext cx="17221199" cy="254634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defTabSz="914400">
              <a:buClr>
                <a:srgbClr val="1C57B0"/>
              </a:buClr>
              <a:buSzPts val="5300"/>
            </a:pPr>
            <a:endParaRPr lang="en-US" sz="4500" kern="0" dirty="0" smtClean="0">
              <a:solidFill>
                <a:srgbClr val="1C57B0"/>
              </a:solidFill>
              <a:ea typeface="Century Gothic"/>
              <a:cs typeface="Century Gothic"/>
              <a:sym typeface="Century Gothic"/>
            </a:endParaRPr>
          </a:p>
          <a:p>
            <a:pPr lvl="0" algn="l" defTabSz="914400">
              <a:buClr>
                <a:srgbClr val="1C57B0"/>
              </a:buClr>
              <a:buSzPts val="5300"/>
            </a:pPr>
            <a:r>
              <a:rPr lang="en-US" sz="5100" kern="0" dirty="0" smtClean="0">
                <a:solidFill>
                  <a:srgbClr val="1C57B0"/>
                </a:solidFill>
                <a:ea typeface="Century Gothic"/>
                <a:cs typeface="Century Gothic"/>
                <a:sym typeface="Century Gothic"/>
              </a:rPr>
              <a:t>Enhancing </a:t>
            </a:r>
            <a:r>
              <a:rPr lang="en-US" sz="5100" kern="0" dirty="0">
                <a:solidFill>
                  <a:srgbClr val="1C57B0"/>
                </a:solidFill>
                <a:ea typeface="Century Gothic"/>
                <a:cs typeface="Century Gothic"/>
                <a:sym typeface="Century Gothic"/>
              </a:rPr>
              <a:t>Coastal Management by Monitoring Hampton’s Coastline and Assessing Barrier Island Transgression with the Aid of N</a:t>
            </a:r>
            <a:r>
              <a:rPr lang="en-US" sz="5100" kern="0" dirty="0">
                <a:solidFill>
                  <a:srgbClr val="1C57B0"/>
                </a:solidFill>
                <a:sym typeface="Century Gothic"/>
              </a:rPr>
              <a:t>ASA Earth Observations</a:t>
            </a:r>
            <a:endParaRPr lang="en-US" sz="5100" kern="0" dirty="0">
              <a:solidFill>
                <a:srgbClr val="1C57B0"/>
              </a:solidFill>
              <a:ea typeface="Century Gothic"/>
              <a:cs typeface="Century Gothic"/>
              <a:sym typeface="Century Gothic"/>
            </a:endParaRPr>
          </a:p>
          <a:p>
            <a:pPr lvl="0" algn="l"/>
            <a:endParaRPr lang="en-US" dirty="0" smtClean="0">
              <a:solidFill>
                <a:srgbClr val="1C57B0"/>
              </a:solidFill>
            </a:endParaRPr>
          </a:p>
        </p:txBody>
      </p:sp>
      <p:sp>
        <p:nvSpPr>
          <p:cNvPr id="86" name="Text Placeholder 16"/>
          <p:cNvSpPr txBox="1">
            <a:spLocks/>
          </p:cNvSpPr>
          <p:nvPr/>
        </p:nvSpPr>
        <p:spPr>
          <a:xfrm>
            <a:off x="903088" y="27439205"/>
            <a:ext cx="12371821"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520700" lvl="0">
              <a:lnSpc>
                <a:spcPct val="100000"/>
              </a:lnSpc>
              <a:spcBef>
                <a:spcPts val="600"/>
              </a:spcBef>
              <a:buClr>
                <a:srgbClr val="1C57B0"/>
              </a:buClr>
              <a:buSzPct val="100000"/>
              <a:buFont typeface="Wingdings 3" panose="05040102010807070707" pitchFamily="18" charset="2"/>
              <a:buChar char=""/>
            </a:pPr>
            <a:r>
              <a:rPr lang="en-US" sz="2800" dirty="0" smtClean="0">
                <a:solidFill>
                  <a:schemeClr val="tx1">
                    <a:lumMod val="75000"/>
                    <a:lumOff val="25000"/>
                  </a:schemeClr>
                </a:solidFill>
                <a:ea typeface="Garamond"/>
                <a:cs typeface="Garamond"/>
              </a:rPr>
              <a:t>The defined high </a:t>
            </a:r>
            <a:r>
              <a:rPr lang="en-US" sz="2800" dirty="0">
                <a:solidFill>
                  <a:schemeClr val="tx1">
                    <a:lumMod val="75000"/>
                    <a:lumOff val="25000"/>
                  </a:schemeClr>
                </a:solidFill>
                <a:ea typeface="Garamond"/>
                <a:cs typeface="Garamond"/>
              </a:rPr>
              <a:t>r</a:t>
            </a:r>
            <a:r>
              <a:rPr lang="en-US" sz="2800" dirty="0" smtClean="0">
                <a:solidFill>
                  <a:schemeClr val="tx1">
                    <a:lumMod val="75000"/>
                    <a:lumOff val="25000"/>
                  </a:schemeClr>
                </a:solidFill>
                <a:ea typeface="Garamond"/>
                <a:cs typeface="Garamond"/>
              </a:rPr>
              <a:t>isk areas on the shoreline are at Factory Point, Grandview Nature Preserve Point, and the Salt Ponds Inlet. </a:t>
            </a:r>
          </a:p>
          <a:p>
            <a:pPr marL="520700" lvl="0">
              <a:lnSpc>
                <a:spcPct val="100000"/>
              </a:lnSpc>
              <a:spcBef>
                <a:spcPts val="600"/>
              </a:spcBef>
              <a:buClr>
                <a:srgbClr val="1C57B0"/>
              </a:buClr>
              <a:buSzPct val="100000"/>
              <a:buFont typeface="Wingdings 3" panose="05040102010807070707" pitchFamily="18" charset="2"/>
              <a:buChar char=""/>
            </a:pPr>
            <a:r>
              <a:rPr lang="en-US" sz="2800" dirty="0" smtClean="0">
                <a:solidFill>
                  <a:schemeClr val="tx1">
                    <a:lumMod val="75000"/>
                    <a:lumOff val="25000"/>
                  </a:schemeClr>
                </a:solidFill>
                <a:ea typeface="Garamond"/>
                <a:cs typeface="Garamond"/>
              </a:rPr>
              <a:t>The defined low risk area along the shoreline is Fort Monroe. </a:t>
            </a:r>
          </a:p>
          <a:p>
            <a:pPr marL="520700" lvl="0">
              <a:lnSpc>
                <a:spcPct val="100000"/>
              </a:lnSpc>
              <a:spcBef>
                <a:spcPts val="600"/>
              </a:spcBef>
              <a:buClr>
                <a:srgbClr val="1C57B0"/>
              </a:buClr>
              <a:buSzPct val="100000"/>
              <a:buFont typeface="Wingdings 3" panose="05040102010807070707" pitchFamily="18" charset="2"/>
              <a:buChar char=""/>
            </a:pPr>
            <a:r>
              <a:rPr lang="en-US" sz="2800" dirty="0" smtClean="0">
                <a:solidFill>
                  <a:schemeClr val="tx1">
                    <a:lumMod val="75000"/>
                    <a:lumOff val="25000"/>
                  </a:schemeClr>
                </a:solidFill>
                <a:ea typeface="Garamond"/>
                <a:cs typeface="Garamond"/>
              </a:rPr>
              <a:t>The Coastline Annual Land Cover Change (CALCC) tool has the ability to analyze episodic storm events showing large coastal erosion during Hurricane Isabel and Hurricane Michael. </a:t>
            </a:r>
            <a:endParaRPr lang="en-US" sz="2800" dirty="0">
              <a:solidFill>
                <a:schemeClr val="tx1">
                  <a:lumMod val="75000"/>
                  <a:lumOff val="25000"/>
                </a:schemeClr>
              </a:solidFill>
              <a:ea typeface="Garamond"/>
              <a:cs typeface="Garamond"/>
            </a:endParaRPr>
          </a:p>
        </p:txBody>
      </p:sp>
      <p:sp>
        <p:nvSpPr>
          <p:cNvPr id="87" name="Text Placeholder 16"/>
          <p:cNvSpPr txBox="1">
            <a:spLocks/>
          </p:cNvSpPr>
          <p:nvPr/>
        </p:nvSpPr>
        <p:spPr>
          <a:xfrm>
            <a:off x="13759822" y="9779990"/>
            <a:ext cx="12735908" cy="27169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76250" lvl="0" algn="just" defTabSz="914400">
              <a:lnSpc>
                <a:spcPct val="100000"/>
              </a:lnSpc>
              <a:spcBef>
                <a:spcPts val="600"/>
              </a:spcBef>
              <a:buClr>
                <a:srgbClr val="1C57B0"/>
              </a:buClr>
              <a:buSzPct val="100000"/>
              <a:buFont typeface="Wingdings 3" panose="05040102010807070707" pitchFamily="18" charset="2"/>
              <a:buChar char="}"/>
            </a:pPr>
            <a:r>
              <a:rPr lang="en-US" sz="3000" b="1" kern="0" dirty="0">
                <a:solidFill>
                  <a:srgbClr val="1C57B0"/>
                </a:solidFill>
                <a:ea typeface="Garamond"/>
                <a:cs typeface="Garamond"/>
                <a:sym typeface="Garamond"/>
              </a:rPr>
              <a:t>Develop</a:t>
            </a:r>
            <a:r>
              <a:rPr lang="en-US" sz="3000" kern="0" dirty="0">
                <a:solidFill>
                  <a:srgbClr val="7FB662"/>
                </a:solidFill>
                <a:ea typeface="Garamond"/>
                <a:cs typeface="Garamond"/>
                <a:sym typeface="Garamond"/>
              </a:rPr>
              <a:t> </a:t>
            </a:r>
            <a:r>
              <a:rPr lang="en-US" sz="3000" kern="0" dirty="0">
                <a:solidFill>
                  <a:srgbClr val="3F3F3F"/>
                </a:solidFill>
                <a:ea typeface="Garamond"/>
                <a:cs typeface="Garamond"/>
                <a:sym typeface="Garamond"/>
              </a:rPr>
              <a:t>an efficient model for analyzing long-term shoreline changes </a:t>
            </a:r>
            <a:endParaRPr lang="en-US" sz="3000" kern="0" dirty="0">
              <a:solidFill>
                <a:srgbClr val="000000"/>
              </a:solidFill>
              <a:cs typeface="Arial"/>
              <a:sym typeface="Arial"/>
            </a:endParaRPr>
          </a:p>
          <a:p>
            <a:pPr marL="476250" lvl="0" algn="just" defTabSz="914400">
              <a:lnSpc>
                <a:spcPct val="100000"/>
              </a:lnSpc>
              <a:spcBef>
                <a:spcPts val="600"/>
              </a:spcBef>
              <a:buClr>
                <a:srgbClr val="1C57B0"/>
              </a:buClr>
              <a:buSzPct val="100000"/>
              <a:buFont typeface="Wingdings 3" panose="05040102010807070707" pitchFamily="18" charset="2"/>
              <a:buChar char="}"/>
            </a:pPr>
            <a:r>
              <a:rPr lang="en-US" sz="3000" b="1" kern="0" dirty="0">
                <a:solidFill>
                  <a:srgbClr val="1C57B0"/>
                </a:solidFill>
                <a:ea typeface="Garamond"/>
                <a:cs typeface="Garamond"/>
                <a:sym typeface="Garamond"/>
              </a:rPr>
              <a:t>Identify</a:t>
            </a:r>
            <a:r>
              <a:rPr lang="en-US" sz="3000" kern="0" dirty="0">
                <a:solidFill>
                  <a:srgbClr val="7FB662"/>
                </a:solidFill>
                <a:ea typeface="Garamond"/>
                <a:cs typeface="Garamond"/>
                <a:sym typeface="Garamond"/>
              </a:rPr>
              <a:t> </a:t>
            </a:r>
            <a:r>
              <a:rPr lang="en-US" sz="3000" kern="0" dirty="0">
                <a:solidFill>
                  <a:srgbClr val="3F3F3F"/>
                </a:solidFill>
                <a:ea typeface="Garamond"/>
                <a:cs typeface="Garamond"/>
                <a:sym typeface="Garamond"/>
              </a:rPr>
              <a:t>the regions of the city that are vulnerable to coastal erosion</a:t>
            </a:r>
            <a:endParaRPr lang="en-US" sz="3000" kern="0" dirty="0">
              <a:solidFill>
                <a:srgbClr val="000000"/>
              </a:solidFill>
              <a:cs typeface="Arial"/>
              <a:sym typeface="Arial"/>
            </a:endParaRPr>
          </a:p>
          <a:p>
            <a:pPr marL="476250" lvl="0" algn="just" defTabSz="914400">
              <a:lnSpc>
                <a:spcPct val="100000"/>
              </a:lnSpc>
              <a:spcBef>
                <a:spcPts val="600"/>
              </a:spcBef>
              <a:buClr>
                <a:srgbClr val="1C57B0"/>
              </a:buClr>
              <a:buSzPct val="100000"/>
              <a:buFont typeface="Wingdings 3" panose="05040102010807070707" pitchFamily="18" charset="2"/>
              <a:buChar char="}"/>
            </a:pPr>
            <a:r>
              <a:rPr lang="en-US" sz="3000" b="1" kern="0" dirty="0">
                <a:solidFill>
                  <a:srgbClr val="1C57B0"/>
                </a:solidFill>
                <a:ea typeface="Garamond"/>
                <a:cs typeface="Garamond"/>
                <a:sym typeface="Garamond"/>
              </a:rPr>
              <a:t>Aid </a:t>
            </a:r>
            <a:r>
              <a:rPr lang="en-US" sz="3000" kern="0" dirty="0">
                <a:solidFill>
                  <a:srgbClr val="3F3F3F"/>
                </a:solidFill>
                <a:ea typeface="Garamond"/>
                <a:cs typeface="Garamond"/>
                <a:sym typeface="Garamond"/>
              </a:rPr>
              <a:t>the city’s shoreline conservation efforts through the creation of a risk map</a:t>
            </a:r>
          </a:p>
          <a:p>
            <a:pPr marL="476250" lvl="0" defTabSz="914400">
              <a:lnSpc>
                <a:spcPct val="100000"/>
              </a:lnSpc>
              <a:spcBef>
                <a:spcPts val="600"/>
              </a:spcBef>
              <a:buClr>
                <a:srgbClr val="1C57B0"/>
              </a:buClr>
              <a:buSzPct val="100000"/>
              <a:buFont typeface="Wingdings 3" panose="05040102010807070707" pitchFamily="18" charset="2"/>
              <a:buChar char="}"/>
            </a:pPr>
            <a:r>
              <a:rPr lang="en-US" sz="3000" b="1" kern="0" dirty="0" smtClean="0">
                <a:solidFill>
                  <a:srgbClr val="1C57B0"/>
                </a:solidFill>
                <a:ea typeface="Garamond"/>
                <a:cs typeface="Garamond"/>
                <a:sym typeface="Garamond"/>
              </a:rPr>
              <a:t>Create </a:t>
            </a:r>
            <a:r>
              <a:rPr lang="en-US" sz="3000" kern="0" dirty="0" smtClean="0">
                <a:solidFill>
                  <a:srgbClr val="3F3F3F"/>
                </a:solidFill>
                <a:ea typeface="Garamond"/>
                <a:cs typeface="Garamond"/>
                <a:sym typeface="Garamond"/>
              </a:rPr>
              <a:t>a </a:t>
            </a:r>
            <a:r>
              <a:rPr lang="en-US" sz="3000" kern="0" dirty="0">
                <a:solidFill>
                  <a:srgbClr val="3F3F3F"/>
                </a:solidFill>
                <a:ea typeface="Garamond"/>
                <a:cs typeface="Garamond"/>
                <a:sym typeface="Garamond"/>
              </a:rPr>
              <a:t>GIS Story Map for public awareness addressing the city’s coastal concerns and management efforts </a:t>
            </a:r>
          </a:p>
        </p:txBody>
      </p:sp>
      <p:sp>
        <p:nvSpPr>
          <p:cNvPr id="42" name="TextBox 41"/>
          <p:cNvSpPr txBox="1"/>
          <p:nvPr/>
        </p:nvSpPr>
        <p:spPr>
          <a:xfrm rot="20028308">
            <a:off x="14281918" y="31392255"/>
            <a:ext cx="1463040" cy="457200"/>
          </a:xfrm>
          <a:prstGeom prst="rect">
            <a:avLst/>
          </a:prstGeom>
        </p:spPr>
        <p:txBody>
          <a:bodyPr wrap="square" numCol="1" spcCol="640080" rtlCol="0">
            <a:spAutoFit/>
          </a:bodyPr>
          <a:lstStyle/>
          <a:p>
            <a:pPr algn="just"/>
            <a:r>
              <a:rPr lang="en-US" sz="2000" b="1" dirty="0" smtClean="0">
                <a:solidFill>
                  <a:schemeClr val="bg1"/>
                </a:solidFill>
              </a:rPr>
              <a:t>EXAMPLE</a:t>
            </a:r>
          </a:p>
        </p:txBody>
      </p:sp>
      <p:sp>
        <p:nvSpPr>
          <p:cNvPr id="60" name="Google Shape;27;p3"/>
          <p:cNvSpPr/>
          <p:nvPr/>
        </p:nvSpPr>
        <p:spPr>
          <a:xfrm>
            <a:off x="13862968" y="13353758"/>
            <a:ext cx="4272632" cy="1704406"/>
          </a:xfrm>
          <a:prstGeom prst="homePlate">
            <a:avLst>
              <a:gd name="adj" fmla="val 50000"/>
            </a:avLst>
          </a:prstGeom>
          <a:solidFill>
            <a:srgbClr val="1C57B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62" name="Google Shape;28;p3"/>
          <p:cNvSpPr txBox="1"/>
          <p:nvPr/>
        </p:nvSpPr>
        <p:spPr>
          <a:xfrm>
            <a:off x="13878920" y="13469758"/>
            <a:ext cx="3455162" cy="1499670"/>
          </a:xfrm>
          <a:prstGeom prst="rect">
            <a:avLst/>
          </a:prstGeom>
          <a:noFill/>
          <a:ln>
            <a:noFill/>
          </a:ln>
        </p:spPr>
        <p:txBody>
          <a:bodyPr spcFirstLastPara="1" wrap="square" lIns="138675"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a:p>
            <a:pPr marL="0" marR="0" lvl="0" indent="0" algn="ctr" defTabSz="914400" eaLnBrk="1" fontAlgn="auto" latinLnBrk="0" hangingPunct="1">
              <a:spcAft>
                <a:spcPts val="0"/>
              </a:spcAft>
              <a:buClr>
                <a:srgbClr val="000000"/>
              </a:buClr>
              <a:buSzPts val="26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Landsat 5 TM</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1988 to 2012</a:t>
            </a:r>
            <a:endParaRPr kumimoji="0" sz="26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ctr" defTabSz="914400" eaLnBrk="1" fontAlgn="auto" latinLnBrk="0" hangingPunct="1">
              <a:spcAft>
                <a:spcPts val="0"/>
              </a:spcAft>
              <a:buClr>
                <a:srgbClr val="000000"/>
              </a:buClr>
              <a:buSzPts val="2400"/>
              <a:buFont typeface="Arial"/>
              <a:buNone/>
              <a:tabLst/>
              <a:defRPr/>
            </a:pPr>
            <a:endParaRPr kumimoji="0" sz="24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63" name="Google Shape;29;p3"/>
          <p:cNvSpPr/>
          <p:nvPr/>
        </p:nvSpPr>
        <p:spPr>
          <a:xfrm>
            <a:off x="17334082" y="13353758"/>
            <a:ext cx="5236814" cy="1704406"/>
          </a:xfrm>
          <a:prstGeom prst="chevron">
            <a:avLst>
              <a:gd name="adj" fmla="val 50000"/>
            </a:avLst>
          </a:prstGeom>
          <a:solidFill>
            <a:srgbClr val="1C57B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64" name="Google Shape;30;p3"/>
          <p:cNvSpPr txBox="1"/>
          <p:nvPr/>
        </p:nvSpPr>
        <p:spPr>
          <a:xfrm>
            <a:off x="18180572" y="13457492"/>
            <a:ext cx="3588805" cy="1511937"/>
          </a:xfrm>
          <a:prstGeom prst="rect">
            <a:avLst/>
          </a:prstGeom>
          <a:noFill/>
          <a:ln>
            <a:noFill/>
          </a:ln>
        </p:spPr>
        <p:txBody>
          <a:bodyPr spcFirstLastPara="1" wrap="square" lIns="104000"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Landsat 7 ETM+</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1999 to 2018</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65" name="Google Shape;31;p3"/>
          <p:cNvSpPr/>
          <p:nvPr/>
        </p:nvSpPr>
        <p:spPr>
          <a:xfrm>
            <a:off x="21769377" y="13353758"/>
            <a:ext cx="4707999" cy="1704406"/>
          </a:xfrm>
          <a:prstGeom prst="chevron">
            <a:avLst>
              <a:gd name="adj" fmla="val 50000"/>
            </a:avLst>
          </a:prstGeom>
          <a:solidFill>
            <a:srgbClr val="1C57B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66" name="Google Shape;32;p3"/>
          <p:cNvSpPr txBox="1"/>
          <p:nvPr/>
        </p:nvSpPr>
        <p:spPr>
          <a:xfrm>
            <a:off x="22628938" y="13353758"/>
            <a:ext cx="2963714" cy="1704406"/>
          </a:xfrm>
          <a:prstGeom prst="rect">
            <a:avLst/>
          </a:prstGeom>
          <a:noFill/>
          <a:ln>
            <a:noFill/>
          </a:ln>
        </p:spPr>
        <p:txBody>
          <a:bodyPr spcFirstLastPara="1" wrap="square" lIns="104000"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Landsat 8 OLI </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2013 to 2018</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68" name="Google Shape;46;p3"/>
          <p:cNvSpPr/>
          <p:nvPr/>
        </p:nvSpPr>
        <p:spPr>
          <a:xfrm>
            <a:off x="13862967" y="15101772"/>
            <a:ext cx="3755379" cy="1855523"/>
          </a:xfrm>
          <a:prstGeom prst="homePlate">
            <a:avLst>
              <a:gd name="adj" fmla="val 5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69" name="Google Shape;47;p3"/>
          <p:cNvSpPr txBox="1"/>
          <p:nvPr/>
        </p:nvSpPr>
        <p:spPr>
          <a:xfrm>
            <a:off x="13878920" y="15117061"/>
            <a:ext cx="2866449" cy="1840234"/>
          </a:xfrm>
          <a:prstGeom prst="rect">
            <a:avLst/>
          </a:prstGeom>
          <a:noFill/>
          <a:ln>
            <a:noFill/>
          </a:ln>
        </p:spPr>
        <p:txBody>
          <a:bodyPr spcFirstLastPara="1" wrap="square" lIns="128000" tIns="64000" rIns="32000" bIns="64000" anchor="ctr" anchorCtr="0">
            <a:noAutofit/>
          </a:bodyPr>
          <a:lstStyle/>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Data </a:t>
            </a:r>
            <a:endParaRPr kumimoji="0" sz="26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Acquisition </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70" name="Google Shape;48;p3"/>
          <p:cNvSpPr/>
          <p:nvPr/>
        </p:nvSpPr>
        <p:spPr>
          <a:xfrm>
            <a:off x="16745369" y="15101772"/>
            <a:ext cx="3749040" cy="1855523"/>
          </a:xfrm>
          <a:prstGeom prst="chevron">
            <a:avLst>
              <a:gd name="adj" fmla="val 5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71" name="Google Shape;49;p3"/>
          <p:cNvSpPr txBox="1"/>
          <p:nvPr/>
        </p:nvSpPr>
        <p:spPr>
          <a:xfrm>
            <a:off x="17618347" y="15165250"/>
            <a:ext cx="1994357" cy="1750265"/>
          </a:xfrm>
          <a:prstGeom prst="rect">
            <a:avLst/>
          </a:prstGeom>
          <a:noFill/>
          <a:ln>
            <a:noFill/>
          </a:ln>
        </p:spPr>
        <p:txBody>
          <a:bodyPr spcFirstLastPara="1" wrap="square" lIns="96000" tIns="64000" rIns="32000" bIns="64000" anchor="ctr" anchorCtr="0">
            <a:noAutofit/>
          </a:bodyPr>
          <a:lstStyle/>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Data Processing within Google Earth Engine</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72" name="Google Shape;50;p3"/>
          <p:cNvSpPr/>
          <p:nvPr/>
        </p:nvSpPr>
        <p:spPr>
          <a:xfrm>
            <a:off x="19621432" y="15101772"/>
            <a:ext cx="4023360" cy="1855523"/>
          </a:xfrm>
          <a:prstGeom prst="chevron">
            <a:avLst>
              <a:gd name="adj" fmla="val 5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73" name="Google Shape;51;p3"/>
          <p:cNvSpPr txBox="1"/>
          <p:nvPr/>
        </p:nvSpPr>
        <p:spPr>
          <a:xfrm>
            <a:off x="20306778" y="15165250"/>
            <a:ext cx="2628936" cy="1750265"/>
          </a:xfrm>
          <a:prstGeom prst="rect">
            <a:avLst/>
          </a:prstGeom>
          <a:noFill/>
          <a:ln>
            <a:noFill/>
          </a:ln>
        </p:spPr>
        <p:txBody>
          <a:bodyPr spcFirstLastPara="1" wrap="square" lIns="96000" tIns="64000" rIns="32000" bIns="64000" anchor="ctr" anchorCtr="0">
            <a:noAutofit/>
          </a:bodyPr>
          <a:lstStyle/>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Computed NDWI and MNDWI, set water threshold equal to zero</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76" name="Google Shape;52;p3"/>
          <p:cNvSpPr/>
          <p:nvPr/>
        </p:nvSpPr>
        <p:spPr>
          <a:xfrm>
            <a:off x="22771816" y="15101772"/>
            <a:ext cx="3705562" cy="1855523"/>
          </a:xfrm>
          <a:prstGeom prst="chevron">
            <a:avLst>
              <a:gd name="adj" fmla="val 5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77" name="Google Shape;53;p3"/>
          <p:cNvSpPr txBox="1"/>
          <p:nvPr/>
        </p:nvSpPr>
        <p:spPr>
          <a:xfrm>
            <a:off x="23477682" y="15183821"/>
            <a:ext cx="2342078" cy="1648431"/>
          </a:xfrm>
          <a:prstGeom prst="rect">
            <a:avLst/>
          </a:prstGeom>
          <a:noFill/>
          <a:ln>
            <a:noFill/>
          </a:ln>
        </p:spPr>
        <p:txBody>
          <a:bodyPr spcFirstLastPara="1" wrap="square" lIns="96000" tIns="64000" rIns="32000" bIns="64000" anchor="ctr" anchorCtr="0">
            <a:noAutofit/>
          </a:bodyPr>
          <a:lstStyle/>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 Annual Coastline Averages for the 30 Year </a:t>
            </a:r>
            <a:r>
              <a:rPr lang="en-US" sz="2600" kern="0" dirty="0">
                <a:solidFill>
                  <a:srgbClr val="FFFFFF"/>
                </a:solidFill>
                <a:ea typeface="Garamond"/>
                <a:cs typeface="Garamond"/>
                <a:sym typeface="Garamond"/>
              </a:rPr>
              <a:t>P</a:t>
            </a:r>
            <a:r>
              <a:rPr kumimoji="0" lang="en-US" sz="2600" b="0" i="0" u="none" strike="noStrike" kern="0" cap="none" spc="0" normalizeH="0" baseline="0" noProof="0" dirty="0" err="1" smtClean="0">
                <a:ln>
                  <a:noFill/>
                </a:ln>
                <a:solidFill>
                  <a:srgbClr val="FFFFFF"/>
                </a:solidFill>
                <a:effectLst/>
                <a:uLnTx/>
                <a:uFillTx/>
                <a:ea typeface="Garamond"/>
                <a:cs typeface="Garamond"/>
                <a:sym typeface="Garamond"/>
              </a:rPr>
              <a:t>eriod</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79" name="Google Shape;55;p3"/>
          <p:cNvSpPr/>
          <p:nvPr/>
        </p:nvSpPr>
        <p:spPr>
          <a:xfrm>
            <a:off x="13862968" y="17007823"/>
            <a:ext cx="6566642" cy="1840413"/>
          </a:xfrm>
          <a:prstGeom prst="homePlate">
            <a:avLst>
              <a:gd name="adj" fmla="val 50000"/>
            </a:avLst>
          </a:prstGeom>
          <a:solidFill>
            <a:srgbClr val="1C57B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80" name="Google Shape;56;p3"/>
          <p:cNvSpPr txBox="1"/>
          <p:nvPr/>
        </p:nvSpPr>
        <p:spPr>
          <a:xfrm>
            <a:off x="13862968" y="17007823"/>
            <a:ext cx="5673973" cy="1840413"/>
          </a:xfrm>
          <a:prstGeom prst="rect">
            <a:avLst/>
          </a:prstGeom>
          <a:noFill/>
          <a:ln>
            <a:noFill/>
          </a:ln>
        </p:spPr>
        <p:txBody>
          <a:bodyPr spcFirstLastPara="1" wrap="square" lIns="128000" tIns="64000" rIns="32000" bIns="64000" anchor="ctr" anchorCtr="0">
            <a:noAutofit/>
          </a:bodyPr>
          <a:lstStyle/>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Results worked into risk maps</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 and ArcGIS Story Map</a:t>
            </a:r>
            <a:endParaRPr kumimoji="0" sz="26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 for public outreach</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81" name="Google Shape;57;p3"/>
          <p:cNvSpPr/>
          <p:nvPr/>
        </p:nvSpPr>
        <p:spPr>
          <a:xfrm>
            <a:off x="19536941" y="17007823"/>
            <a:ext cx="6959198" cy="1840413"/>
          </a:xfrm>
          <a:prstGeom prst="chevron">
            <a:avLst>
              <a:gd name="adj" fmla="val 50000"/>
            </a:avLst>
          </a:prstGeom>
          <a:solidFill>
            <a:srgbClr val="1C57B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88" name="Google Shape;58;p3"/>
          <p:cNvSpPr txBox="1"/>
          <p:nvPr/>
        </p:nvSpPr>
        <p:spPr>
          <a:xfrm>
            <a:off x="20432399" y="17096558"/>
            <a:ext cx="5160253" cy="1670616"/>
          </a:xfrm>
          <a:prstGeom prst="rect">
            <a:avLst/>
          </a:prstGeom>
          <a:noFill/>
          <a:ln>
            <a:noFill/>
          </a:ln>
        </p:spPr>
        <p:txBody>
          <a:bodyPr spcFirstLastPara="1" wrap="square" lIns="96000" tIns="64000" rIns="32000" bIns="64000" anchor="ctr" anchorCtr="0">
            <a:noAutofit/>
          </a:bodyPr>
          <a:lstStyle/>
          <a:p>
            <a:pPr marL="0" marR="0" lvl="0" indent="0" algn="ctr" defTabSz="914400" eaLnBrk="1" fontAlgn="auto" latinLnBrk="0" hangingPunct="1">
              <a:spcAft>
                <a:spcPts val="0"/>
              </a:spcAft>
              <a:buClr>
                <a:srgbClr val="000000"/>
              </a:buClr>
              <a:buSzPts val="2400"/>
              <a:buFont typeface="Arial"/>
              <a:buNone/>
              <a:tabLst/>
              <a:defRPr/>
            </a:pPr>
            <a:r>
              <a:rPr kumimoji="0" lang="en-US" sz="2600" b="0" i="0" u="none" strike="noStrike" kern="0" cap="none" spc="0" normalizeH="0" baseline="0" noProof="0" dirty="0" smtClean="0">
                <a:ln>
                  <a:noFill/>
                </a:ln>
                <a:solidFill>
                  <a:srgbClr val="FFFFFF"/>
                </a:solidFill>
                <a:effectLst/>
                <a:uLnTx/>
                <a:uFillTx/>
                <a:ea typeface="Garamond"/>
                <a:cs typeface="Garamond"/>
                <a:sym typeface="Garamond"/>
              </a:rPr>
              <a:t>Risk Maps, Annual Average Maps, and ArcGIS Story Map = Project End Products</a:t>
            </a:r>
            <a:endParaRPr kumimoji="0" sz="2600" b="0" i="0" u="none" strike="noStrike" kern="0" cap="none" spc="0" normalizeH="0" baseline="0" noProof="0" dirty="0" smtClean="0">
              <a:ln>
                <a:noFill/>
              </a:ln>
              <a:solidFill>
                <a:srgbClr val="FFFFFF"/>
              </a:solidFill>
              <a:effectLst/>
              <a:uLnTx/>
              <a:uFillTx/>
              <a:ea typeface="Garamond"/>
              <a:cs typeface="Garamond"/>
              <a:sym typeface="Garamond"/>
            </a:endParaRPr>
          </a:p>
        </p:txBody>
      </p:sp>
      <p:sp>
        <p:nvSpPr>
          <p:cNvPr id="101" name="TextBox 100"/>
          <p:cNvSpPr txBox="1"/>
          <p:nvPr/>
        </p:nvSpPr>
        <p:spPr>
          <a:xfrm>
            <a:off x="3669400" y="25803740"/>
            <a:ext cx="7513466" cy="892552"/>
          </a:xfrm>
          <a:prstGeom prst="rect">
            <a:avLst/>
          </a:prstGeom>
        </p:spPr>
        <p:txBody>
          <a:bodyPr wrap="square" numCol="1" spcCol="640080" rtlCol="0">
            <a:spAutoFit/>
          </a:bodyPr>
          <a:lstStyle/>
          <a:p>
            <a:pPr algn="ctr"/>
            <a:r>
              <a:rPr lang="en-US" sz="2600" b="1" dirty="0">
                <a:solidFill>
                  <a:schemeClr val="tx1">
                    <a:lumMod val="75000"/>
                    <a:lumOff val="25000"/>
                  </a:schemeClr>
                </a:solidFill>
              </a:rPr>
              <a:t>Coastline </a:t>
            </a:r>
            <a:r>
              <a:rPr lang="en-US" sz="2600" b="1" dirty="0" smtClean="0">
                <a:solidFill>
                  <a:schemeClr val="tx1">
                    <a:lumMod val="75000"/>
                    <a:lumOff val="25000"/>
                  </a:schemeClr>
                </a:solidFill>
              </a:rPr>
              <a:t>Annual Averages</a:t>
            </a:r>
          </a:p>
          <a:p>
            <a:pPr algn="ctr"/>
            <a:r>
              <a:rPr lang="en-US" sz="2600" i="1" dirty="0" smtClean="0">
                <a:solidFill>
                  <a:schemeClr val="tx1">
                    <a:lumMod val="75000"/>
                    <a:lumOff val="25000"/>
                  </a:schemeClr>
                </a:solidFill>
              </a:rPr>
              <a:t>where n </a:t>
            </a:r>
            <a:r>
              <a:rPr lang="en-US" sz="2600" i="1" dirty="0">
                <a:solidFill>
                  <a:schemeClr val="tx1">
                    <a:lumMod val="75000"/>
                    <a:lumOff val="25000"/>
                  </a:schemeClr>
                </a:solidFill>
              </a:rPr>
              <a:t>is equal to the total amount of Landsat images in the </a:t>
            </a:r>
            <a:r>
              <a:rPr lang="en-US" sz="2600" i="1" dirty="0" smtClean="0">
                <a:solidFill>
                  <a:schemeClr val="tx1">
                    <a:lumMod val="75000"/>
                    <a:lumOff val="25000"/>
                  </a:schemeClr>
                </a:solidFill>
              </a:rPr>
              <a:t>year</a:t>
            </a:r>
            <a:endParaRPr lang="en-US" sz="2600" i="1" dirty="0">
              <a:solidFill>
                <a:schemeClr val="tx1">
                  <a:lumMod val="75000"/>
                  <a:lumOff val="25000"/>
                </a:schemeClr>
              </a:solidFill>
            </a:endParaRPr>
          </a:p>
        </p:txBody>
      </p:sp>
      <p:grpSp>
        <p:nvGrpSpPr>
          <p:cNvPr id="150" name="Group 149"/>
          <p:cNvGrpSpPr/>
          <p:nvPr/>
        </p:nvGrpSpPr>
        <p:grpSpPr>
          <a:xfrm>
            <a:off x="14245472" y="6105043"/>
            <a:ext cx="2579816" cy="2712138"/>
            <a:chOff x="14245472" y="6105043"/>
            <a:chExt cx="2579816" cy="2712138"/>
          </a:xfrm>
        </p:grpSpPr>
        <p:sp>
          <p:nvSpPr>
            <p:cNvPr id="110" name="Google Shape;34;p3"/>
            <p:cNvSpPr txBox="1"/>
            <p:nvPr/>
          </p:nvSpPr>
          <p:spPr>
            <a:xfrm>
              <a:off x="14441186" y="8364790"/>
              <a:ext cx="2188389" cy="452391"/>
            </a:xfrm>
            <a:prstGeom prst="rect">
              <a:avLst/>
            </a:prstGeom>
            <a:noFill/>
            <a:ln>
              <a:noFill/>
            </a:ln>
          </p:spPr>
          <p:txBody>
            <a:bodyPr spcFirstLastPara="1" wrap="none" lIns="91425" tIns="45700" rIns="91425" bIns="45700" anchor="t" anchorCtr="0">
              <a:spAutoFit/>
            </a:bodyPr>
            <a:lstStyle/>
            <a:p>
              <a:pPr marL="0" marR="0" lvl="0" indent="0" algn="l" rtl="0">
                <a:lnSpc>
                  <a:spcPct val="90000"/>
                </a:lnSpc>
                <a:spcBef>
                  <a:spcPts val="0"/>
                </a:spcBef>
                <a:spcAft>
                  <a:spcPts val="0"/>
                </a:spcAft>
                <a:buClr>
                  <a:srgbClr val="3F3F3F"/>
                </a:buClr>
                <a:buSzPts val="2700"/>
                <a:buFont typeface="Arial"/>
                <a:buNone/>
              </a:pPr>
              <a:r>
                <a:rPr lang="en-US" sz="2600" b="1" i="0" u="none" strike="noStrike" cap="none" dirty="0">
                  <a:solidFill>
                    <a:srgbClr val="3F3F3F"/>
                  </a:solidFill>
                  <a:latin typeface="Garamond"/>
                  <a:ea typeface="Garamond"/>
                  <a:cs typeface="Garamond"/>
                  <a:sym typeface="Garamond"/>
                </a:rPr>
                <a:t>Landsat </a:t>
              </a:r>
              <a:r>
                <a:rPr lang="en-US" sz="2600" b="1" i="0" u="none" strike="noStrike" cap="none" dirty="0" smtClean="0">
                  <a:solidFill>
                    <a:srgbClr val="3F3F3F"/>
                  </a:solidFill>
                  <a:latin typeface="Garamond"/>
                  <a:ea typeface="Garamond"/>
                  <a:cs typeface="Garamond"/>
                  <a:sym typeface="Garamond"/>
                </a:rPr>
                <a:t>5 TM</a:t>
              </a:r>
              <a:endParaRPr sz="2600" b="1" i="0" u="none" strike="noStrike" cap="none" dirty="0">
                <a:solidFill>
                  <a:srgbClr val="000000"/>
                </a:solidFill>
                <a:latin typeface="Arial"/>
                <a:ea typeface="Arial"/>
                <a:cs typeface="Arial"/>
                <a:sym typeface="Arial"/>
              </a:endParaRPr>
            </a:p>
          </p:txBody>
        </p:sp>
        <p:pic>
          <p:nvPicPr>
            <p:cNvPr id="111" name="Google Shape;40;p3"/>
            <p:cNvPicPr preferRelativeResize="0"/>
            <p:nvPr/>
          </p:nvPicPr>
          <p:blipFill rotWithShape="1">
            <a:blip r:embed="rId8">
              <a:alphaModFix/>
            </a:blip>
            <a:srcRect/>
            <a:stretch/>
          </p:blipFill>
          <p:spPr>
            <a:xfrm>
              <a:off x="14245472" y="6105043"/>
              <a:ext cx="2579816" cy="2150066"/>
            </a:xfrm>
            <a:prstGeom prst="rect">
              <a:avLst/>
            </a:prstGeom>
            <a:noFill/>
            <a:ln>
              <a:noFill/>
            </a:ln>
          </p:spPr>
        </p:pic>
      </p:grpSp>
      <p:grpSp>
        <p:nvGrpSpPr>
          <p:cNvPr id="151" name="Group 150"/>
          <p:cNvGrpSpPr/>
          <p:nvPr/>
        </p:nvGrpSpPr>
        <p:grpSpPr>
          <a:xfrm>
            <a:off x="18013710" y="6402224"/>
            <a:ext cx="4341779" cy="2414957"/>
            <a:chOff x="17869670" y="6402224"/>
            <a:chExt cx="4341779" cy="2414957"/>
          </a:xfrm>
        </p:grpSpPr>
        <p:pic>
          <p:nvPicPr>
            <p:cNvPr id="112" name="Google Shape;41;p3"/>
            <p:cNvPicPr preferRelativeResize="0"/>
            <p:nvPr/>
          </p:nvPicPr>
          <p:blipFill rotWithShape="1">
            <a:blip r:embed="rId9">
              <a:alphaModFix/>
            </a:blip>
            <a:srcRect/>
            <a:stretch/>
          </p:blipFill>
          <p:spPr>
            <a:xfrm>
              <a:off x="17869670" y="6402224"/>
              <a:ext cx="4341779" cy="1801368"/>
            </a:xfrm>
            <a:prstGeom prst="rect">
              <a:avLst/>
            </a:prstGeom>
            <a:noFill/>
            <a:ln>
              <a:noFill/>
            </a:ln>
          </p:spPr>
        </p:pic>
        <p:sp>
          <p:nvSpPr>
            <p:cNvPr id="114" name="Google Shape;43;p3"/>
            <p:cNvSpPr txBox="1"/>
            <p:nvPr/>
          </p:nvSpPr>
          <p:spPr>
            <a:xfrm>
              <a:off x="18717135" y="8364790"/>
              <a:ext cx="2646848" cy="452391"/>
            </a:xfrm>
            <a:prstGeom prst="rect">
              <a:avLst/>
            </a:prstGeom>
            <a:noFill/>
            <a:ln>
              <a:noFill/>
            </a:ln>
          </p:spPr>
          <p:txBody>
            <a:bodyPr spcFirstLastPara="1" wrap="none" lIns="91425" tIns="45700" rIns="91425" bIns="45700" anchor="t" anchorCtr="0">
              <a:spAutoFit/>
            </a:bodyPr>
            <a:lstStyle/>
            <a:p>
              <a:pPr marL="0" marR="0" lvl="0" indent="0" algn="l" rtl="0">
                <a:lnSpc>
                  <a:spcPct val="90000"/>
                </a:lnSpc>
                <a:spcBef>
                  <a:spcPts val="0"/>
                </a:spcBef>
                <a:spcAft>
                  <a:spcPts val="0"/>
                </a:spcAft>
                <a:buClr>
                  <a:srgbClr val="3F3F3F"/>
                </a:buClr>
                <a:buSzPts val="2700"/>
                <a:buFont typeface="Arial"/>
                <a:buNone/>
              </a:pPr>
              <a:r>
                <a:rPr lang="en-US" sz="2600" b="1" i="0" u="none" strike="noStrike" cap="none" dirty="0">
                  <a:solidFill>
                    <a:srgbClr val="3F3F3F"/>
                  </a:solidFill>
                  <a:latin typeface="Garamond"/>
                  <a:ea typeface="Garamond"/>
                  <a:cs typeface="Garamond"/>
                  <a:sym typeface="Garamond"/>
                </a:rPr>
                <a:t>Landsat </a:t>
              </a:r>
              <a:r>
                <a:rPr lang="en-US" sz="2600" b="1" i="0" u="none" strike="noStrike" cap="none" dirty="0" smtClean="0">
                  <a:solidFill>
                    <a:srgbClr val="3F3F3F"/>
                  </a:solidFill>
                  <a:latin typeface="Garamond"/>
                  <a:ea typeface="Garamond"/>
                  <a:cs typeface="Garamond"/>
                  <a:sym typeface="Garamond"/>
                </a:rPr>
                <a:t>7 ETM+</a:t>
              </a:r>
              <a:endParaRPr sz="2600" b="1" i="0" u="none" strike="noStrike" cap="none" dirty="0">
                <a:solidFill>
                  <a:srgbClr val="000000"/>
                </a:solidFill>
                <a:latin typeface="Arial"/>
                <a:ea typeface="Arial"/>
                <a:cs typeface="Arial"/>
                <a:sym typeface="Arial"/>
              </a:endParaRPr>
            </a:p>
          </p:txBody>
        </p:sp>
      </p:grpSp>
      <p:grpSp>
        <p:nvGrpSpPr>
          <p:cNvPr id="152" name="Group 151"/>
          <p:cNvGrpSpPr/>
          <p:nvPr/>
        </p:nvGrpSpPr>
        <p:grpSpPr>
          <a:xfrm>
            <a:off x="23543911" y="6105656"/>
            <a:ext cx="2578608" cy="2711525"/>
            <a:chOff x="23543911" y="6105656"/>
            <a:chExt cx="2578608" cy="2711525"/>
          </a:xfrm>
        </p:grpSpPr>
        <p:sp>
          <p:nvSpPr>
            <p:cNvPr id="113" name="Google Shape;42;p3"/>
            <p:cNvSpPr txBox="1"/>
            <p:nvPr/>
          </p:nvSpPr>
          <p:spPr>
            <a:xfrm>
              <a:off x="23702953" y="8364790"/>
              <a:ext cx="2260525" cy="452391"/>
            </a:xfrm>
            <a:prstGeom prst="rect">
              <a:avLst/>
            </a:prstGeom>
            <a:noFill/>
            <a:ln>
              <a:noFill/>
            </a:ln>
          </p:spPr>
          <p:txBody>
            <a:bodyPr spcFirstLastPara="1" wrap="none" lIns="91425" tIns="45700" rIns="91425" bIns="45700" anchor="t" anchorCtr="0">
              <a:spAutoFit/>
            </a:bodyPr>
            <a:lstStyle/>
            <a:p>
              <a:pPr marL="0" marR="0" lvl="0" indent="0" algn="l" rtl="0">
                <a:lnSpc>
                  <a:spcPct val="90000"/>
                </a:lnSpc>
                <a:spcBef>
                  <a:spcPts val="0"/>
                </a:spcBef>
                <a:spcAft>
                  <a:spcPts val="0"/>
                </a:spcAft>
                <a:buClr>
                  <a:srgbClr val="3F3F3F"/>
                </a:buClr>
                <a:buSzPts val="2700"/>
                <a:buFont typeface="Arial"/>
                <a:buNone/>
              </a:pPr>
              <a:r>
                <a:rPr lang="en-US" sz="2600" b="1" i="0" u="none" strike="noStrike" cap="none" dirty="0">
                  <a:solidFill>
                    <a:srgbClr val="3F3F3F"/>
                  </a:solidFill>
                  <a:latin typeface="Garamond"/>
                  <a:ea typeface="Garamond"/>
                  <a:cs typeface="Garamond"/>
                  <a:sym typeface="Garamond"/>
                </a:rPr>
                <a:t>Landsat </a:t>
              </a:r>
              <a:r>
                <a:rPr lang="en-US" sz="2600" b="1" i="0" u="none" strike="noStrike" cap="none" dirty="0" smtClean="0">
                  <a:solidFill>
                    <a:srgbClr val="3F3F3F"/>
                  </a:solidFill>
                  <a:latin typeface="Garamond"/>
                  <a:ea typeface="Garamond"/>
                  <a:cs typeface="Garamond"/>
                  <a:sym typeface="Garamond"/>
                </a:rPr>
                <a:t>8 OLI</a:t>
              </a:r>
              <a:endParaRPr sz="2600" b="1" i="0" u="none" strike="noStrike" cap="none" dirty="0">
                <a:solidFill>
                  <a:srgbClr val="000000"/>
                </a:solidFill>
                <a:latin typeface="Arial"/>
                <a:ea typeface="Arial"/>
                <a:cs typeface="Arial"/>
                <a:sym typeface="Arial"/>
              </a:endParaRPr>
            </a:p>
          </p:txBody>
        </p:sp>
        <p:pic>
          <p:nvPicPr>
            <p:cNvPr id="115" name="Google Shape;44;p3"/>
            <p:cNvPicPr preferRelativeResize="0"/>
            <p:nvPr/>
          </p:nvPicPr>
          <p:blipFill rotWithShape="1">
            <a:blip r:embed="rId10">
              <a:alphaModFix/>
            </a:blip>
            <a:srcRect/>
            <a:stretch/>
          </p:blipFill>
          <p:spPr>
            <a:xfrm>
              <a:off x="23543911" y="6105656"/>
              <a:ext cx="2578608" cy="2148840"/>
            </a:xfrm>
            <a:prstGeom prst="rect">
              <a:avLst/>
            </a:prstGeom>
            <a:noFill/>
            <a:ln>
              <a:noFill/>
            </a:ln>
          </p:spPr>
        </p:pic>
      </p:grpSp>
      <p:sp>
        <p:nvSpPr>
          <p:cNvPr id="90" name="Google Shape;69;p3"/>
          <p:cNvSpPr txBox="1"/>
          <p:nvPr/>
        </p:nvSpPr>
        <p:spPr>
          <a:xfrm>
            <a:off x="14383140" y="32498090"/>
            <a:ext cx="2872200" cy="894680"/>
          </a:xfrm>
          <a:prstGeom prst="rect">
            <a:avLst/>
          </a:prstGeom>
          <a:noFill/>
          <a:ln>
            <a:noFill/>
          </a:ln>
        </p:spPr>
        <p:txBody>
          <a:bodyPr spcFirstLastPara="1" wrap="square" lIns="91425" tIns="45700" rIns="91425" bIns="45700" anchor="t" anchorCtr="0">
            <a:noAutofit/>
          </a:bodyPr>
          <a:lstStyle/>
          <a:p>
            <a:pPr algn="ctr" defTabSz="914400">
              <a:buClr>
                <a:srgbClr val="3F3F3F"/>
              </a:buClr>
              <a:buSzPts val="2700"/>
              <a:buFont typeface="Arial"/>
              <a:buNone/>
            </a:pPr>
            <a:r>
              <a:rPr lang="en-US" sz="2400" kern="0" dirty="0">
                <a:solidFill>
                  <a:srgbClr val="3F3F3F"/>
                </a:solidFill>
                <a:ea typeface="Garamond"/>
                <a:cs typeface="Garamond"/>
                <a:sym typeface="Garamond"/>
              </a:rPr>
              <a:t>Danielle Ruffe</a:t>
            </a:r>
            <a:endParaRPr sz="2400" kern="0" dirty="0">
              <a:solidFill>
                <a:srgbClr val="3F3F3F"/>
              </a:solidFill>
              <a:ea typeface="Garamond"/>
              <a:cs typeface="Garamond"/>
              <a:sym typeface="Garamond"/>
            </a:endParaRPr>
          </a:p>
          <a:p>
            <a:pPr algn="ctr" defTabSz="914400">
              <a:buClr>
                <a:srgbClr val="3F3F3F"/>
              </a:buClr>
              <a:buSzPts val="2700"/>
              <a:buFont typeface="Arial"/>
              <a:buNone/>
            </a:pPr>
            <a:r>
              <a:rPr lang="en-US" sz="2400" kern="0" dirty="0">
                <a:solidFill>
                  <a:srgbClr val="3F3F3F"/>
                </a:solidFill>
                <a:ea typeface="Garamond"/>
                <a:cs typeface="Garamond"/>
                <a:sym typeface="Garamond"/>
              </a:rPr>
              <a:t>Project Lead</a:t>
            </a:r>
            <a:endParaRPr sz="2400" kern="0" dirty="0">
              <a:solidFill>
                <a:srgbClr val="000000"/>
              </a:solidFill>
              <a:latin typeface="Arial"/>
              <a:ea typeface="Arial"/>
              <a:cs typeface="Arial"/>
              <a:sym typeface="Arial"/>
            </a:endParaRPr>
          </a:p>
        </p:txBody>
      </p:sp>
      <p:sp>
        <p:nvSpPr>
          <p:cNvPr id="116" name="Google Shape;69;p3"/>
          <p:cNvSpPr txBox="1"/>
          <p:nvPr/>
        </p:nvSpPr>
        <p:spPr>
          <a:xfrm>
            <a:off x="17190931" y="32498078"/>
            <a:ext cx="2872200" cy="894680"/>
          </a:xfrm>
          <a:prstGeom prst="rect">
            <a:avLst/>
          </a:prstGeom>
          <a:noFill/>
          <a:ln>
            <a:noFill/>
          </a:ln>
        </p:spPr>
        <p:txBody>
          <a:bodyPr spcFirstLastPara="1" wrap="square" lIns="91425" tIns="45700" rIns="91425" bIns="45700" anchor="t" anchorCtr="0">
            <a:noAutofit/>
          </a:bodyPr>
          <a:lstStyle/>
          <a:p>
            <a:pPr algn="ctr" defTabSz="914400">
              <a:buClr>
                <a:srgbClr val="3F3F3F"/>
              </a:buClr>
              <a:buSzPts val="2700"/>
              <a:buFont typeface="Arial"/>
              <a:buNone/>
            </a:pPr>
            <a:r>
              <a:rPr lang="en-US" sz="2400" kern="0" dirty="0" smtClean="0">
                <a:solidFill>
                  <a:srgbClr val="3F3F3F"/>
                </a:solidFill>
                <a:ea typeface="Garamond"/>
                <a:cs typeface="Garamond"/>
                <a:sym typeface="Garamond"/>
              </a:rPr>
              <a:t>Eric Deutsch</a:t>
            </a:r>
            <a:endParaRPr sz="2400" kern="0" dirty="0">
              <a:solidFill>
                <a:srgbClr val="000000"/>
              </a:solidFill>
              <a:latin typeface="Arial"/>
              <a:ea typeface="Arial"/>
              <a:cs typeface="Arial"/>
              <a:sym typeface="Arial"/>
            </a:endParaRPr>
          </a:p>
        </p:txBody>
      </p:sp>
      <p:sp>
        <p:nvSpPr>
          <p:cNvPr id="117" name="Google Shape;69;p3"/>
          <p:cNvSpPr txBox="1"/>
          <p:nvPr/>
        </p:nvSpPr>
        <p:spPr>
          <a:xfrm>
            <a:off x="20005063" y="32498089"/>
            <a:ext cx="2872200" cy="894680"/>
          </a:xfrm>
          <a:prstGeom prst="rect">
            <a:avLst/>
          </a:prstGeom>
          <a:noFill/>
          <a:ln>
            <a:noFill/>
          </a:ln>
        </p:spPr>
        <p:txBody>
          <a:bodyPr spcFirstLastPara="1" wrap="square" lIns="91425" tIns="45700" rIns="91425" bIns="45700" anchor="t" anchorCtr="0">
            <a:noAutofit/>
          </a:bodyPr>
          <a:lstStyle/>
          <a:p>
            <a:pPr algn="ctr" defTabSz="914400">
              <a:buClr>
                <a:srgbClr val="3F3F3F"/>
              </a:buClr>
              <a:buSzPts val="2700"/>
              <a:buFont typeface="Arial"/>
              <a:buNone/>
            </a:pPr>
            <a:r>
              <a:rPr lang="en-US" sz="2400" kern="0" dirty="0" smtClean="0">
                <a:solidFill>
                  <a:srgbClr val="3F3F3F"/>
                </a:solidFill>
                <a:ea typeface="Garamond"/>
                <a:cs typeface="Garamond"/>
                <a:sym typeface="Garamond"/>
              </a:rPr>
              <a:t>Holly Gould</a:t>
            </a:r>
            <a:endParaRPr sz="2400" kern="0" dirty="0">
              <a:solidFill>
                <a:srgbClr val="000000"/>
              </a:solidFill>
              <a:latin typeface="Arial"/>
              <a:ea typeface="Arial"/>
              <a:cs typeface="Arial"/>
              <a:sym typeface="Arial"/>
            </a:endParaRPr>
          </a:p>
        </p:txBody>
      </p:sp>
      <p:sp>
        <p:nvSpPr>
          <p:cNvPr id="118" name="Google Shape;69;p3"/>
          <p:cNvSpPr txBox="1"/>
          <p:nvPr/>
        </p:nvSpPr>
        <p:spPr>
          <a:xfrm>
            <a:off x="22829454" y="32498078"/>
            <a:ext cx="2872200" cy="894680"/>
          </a:xfrm>
          <a:prstGeom prst="rect">
            <a:avLst/>
          </a:prstGeom>
          <a:noFill/>
          <a:ln>
            <a:noFill/>
          </a:ln>
        </p:spPr>
        <p:txBody>
          <a:bodyPr spcFirstLastPara="1" wrap="square" lIns="91425" tIns="45700" rIns="91425" bIns="45700" anchor="t" anchorCtr="0">
            <a:noAutofit/>
          </a:bodyPr>
          <a:lstStyle/>
          <a:p>
            <a:pPr algn="ctr" defTabSz="914400">
              <a:buClr>
                <a:srgbClr val="3F3F3F"/>
              </a:buClr>
              <a:buSzPts val="2700"/>
              <a:buFont typeface="Arial"/>
              <a:buNone/>
            </a:pPr>
            <a:r>
              <a:rPr lang="en-US" sz="2400" kern="0" dirty="0">
                <a:solidFill>
                  <a:srgbClr val="3F3F3F"/>
                </a:solidFill>
                <a:ea typeface="Garamond"/>
                <a:cs typeface="Garamond"/>
                <a:sym typeface="Garamond"/>
              </a:rPr>
              <a:t>Shaifali Prajapati</a:t>
            </a:r>
            <a:endParaRPr lang="en-US" sz="2400" kern="0" dirty="0">
              <a:solidFill>
                <a:srgbClr val="000000"/>
              </a:solidFill>
              <a:latin typeface="Arial"/>
              <a:ea typeface="Arial"/>
              <a:cs typeface="Arial"/>
              <a:sym typeface="Arial"/>
            </a:endParaRPr>
          </a:p>
        </p:txBody>
      </p:sp>
      <p:pic>
        <p:nvPicPr>
          <p:cNvPr id="185" name="Google Shape;119;p12"/>
          <p:cNvPicPr preferRelativeResize="0"/>
          <p:nvPr/>
        </p:nvPicPr>
        <p:blipFill rotWithShape="1">
          <a:blip r:embed="rId11">
            <a:alphaModFix/>
          </a:blip>
          <a:srcRect/>
          <a:stretch/>
        </p:blipFill>
        <p:spPr>
          <a:xfrm>
            <a:off x="12393115" y="11813333"/>
            <a:ext cx="346147" cy="707421"/>
          </a:xfrm>
          <a:prstGeom prst="rect">
            <a:avLst/>
          </a:prstGeom>
          <a:noFill/>
          <a:ln>
            <a:noFill/>
          </a:ln>
        </p:spPr>
      </p:pic>
      <p:sp>
        <p:nvSpPr>
          <p:cNvPr id="186" name="Rectangle 185"/>
          <p:cNvSpPr/>
          <p:nvPr/>
        </p:nvSpPr>
        <p:spPr>
          <a:xfrm rot="17017210">
            <a:off x="9354545" y="15004316"/>
            <a:ext cx="4801636" cy="967745"/>
          </a:xfrm>
          <a:prstGeom prst="rect">
            <a:avLst/>
          </a:prstGeom>
          <a:noFill/>
        </p:spPr>
        <p:txBody>
          <a:bodyPr wrap="none" lIns="91440" tIns="45720" rIns="91440" bIns="45720">
            <a:prstTxWarp prst="textArchDown">
              <a:avLst/>
            </a:prstTxWarp>
            <a:spAutoFit/>
          </a:bodyPr>
          <a:lstStyle/>
          <a:p>
            <a:pPr algn="ctr"/>
            <a:r>
              <a:rPr lang="en-US" sz="1600" b="0" cap="none" spc="0" dirty="0" smtClean="0">
                <a:ln w="0"/>
                <a:solidFill>
                  <a:schemeClr val="tx1">
                    <a:lumMod val="75000"/>
                    <a:lumOff val="25000"/>
                  </a:schemeClr>
                </a:solidFill>
                <a:effectLst>
                  <a:outerShdw blurRad="38100" dist="19050" dir="2700000" algn="tl" rotWithShape="0">
                    <a:schemeClr val="dk1">
                      <a:alpha val="40000"/>
                    </a:schemeClr>
                  </a:outerShdw>
                </a:effectLst>
              </a:rPr>
              <a:t>Chesapeake Bay</a:t>
            </a:r>
            <a:endParaRPr lang="en-US" sz="16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187" name="Rectangle 186"/>
          <p:cNvSpPr/>
          <p:nvPr/>
        </p:nvSpPr>
        <p:spPr>
          <a:xfrm rot="2650188">
            <a:off x="650463" y="16105853"/>
            <a:ext cx="4705730" cy="987469"/>
          </a:xfrm>
          <a:prstGeom prst="rect">
            <a:avLst/>
          </a:prstGeom>
          <a:noFill/>
        </p:spPr>
        <p:txBody>
          <a:bodyPr wrap="none" lIns="91440" tIns="45720" rIns="91440" bIns="45720">
            <a:prstTxWarp prst="textArchDown">
              <a:avLst/>
            </a:prstTxWarp>
            <a:spAutoFit/>
          </a:bodyPr>
          <a:lstStyle/>
          <a:p>
            <a:pPr algn="ctr"/>
            <a:r>
              <a:rPr lang="en-US" sz="1600" dirty="0" smtClean="0">
                <a:ln w="0"/>
                <a:solidFill>
                  <a:schemeClr val="tx1">
                    <a:lumMod val="75000"/>
                    <a:lumOff val="25000"/>
                  </a:schemeClr>
                </a:solidFill>
                <a:effectLst>
                  <a:outerShdw blurRad="38100" dist="19050" dir="2700000" algn="tl" rotWithShape="0">
                    <a:schemeClr val="dk1">
                      <a:alpha val="40000"/>
                    </a:schemeClr>
                  </a:outerShdw>
                </a:effectLst>
              </a:rPr>
              <a:t>James River</a:t>
            </a:r>
            <a:endParaRPr lang="en-US" sz="16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188" name="Rectangle 187"/>
          <p:cNvSpPr/>
          <p:nvPr/>
        </p:nvSpPr>
        <p:spPr>
          <a:xfrm rot="20955783">
            <a:off x="8876418" y="11827557"/>
            <a:ext cx="3675487" cy="934158"/>
          </a:xfrm>
          <a:prstGeom prst="rect">
            <a:avLst/>
          </a:prstGeom>
          <a:noFill/>
        </p:spPr>
        <p:txBody>
          <a:bodyPr wrap="none" lIns="91440" tIns="45720" rIns="91440" bIns="45720">
            <a:prstTxWarp prst="textArchDown">
              <a:avLst/>
            </a:prstTxWarp>
            <a:spAutoFit/>
          </a:bodyPr>
          <a:lstStyle/>
          <a:p>
            <a:pPr algn="ctr"/>
            <a:r>
              <a:rPr lang="en-US" sz="1600" b="0" cap="none" spc="0" dirty="0" smtClean="0">
                <a:ln w="0"/>
                <a:solidFill>
                  <a:schemeClr val="tx1">
                    <a:lumMod val="75000"/>
                    <a:lumOff val="25000"/>
                  </a:schemeClr>
                </a:solidFill>
                <a:effectLst>
                  <a:outerShdw blurRad="38100" dist="19050" dir="2700000" algn="tl" rotWithShape="0">
                    <a:schemeClr val="dk1">
                      <a:alpha val="40000"/>
                    </a:schemeClr>
                  </a:outerShdw>
                </a:effectLst>
              </a:rPr>
              <a:t>Back River</a:t>
            </a:r>
            <a:endParaRPr lang="en-US" sz="16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pic>
        <p:nvPicPr>
          <p:cNvPr id="189" name="Google Shape;117;p12"/>
          <p:cNvPicPr preferRelativeResize="0"/>
          <p:nvPr/>
        </p:nvPicPr>
        <p:blipFill rotWithShape="1">
          <a:blip r:embed="rId12">
            <a:alphaModFix/>
          </a:blip>
          <a:srcRect/>
          <a:stretch/>
        </p:blipFill>
        <p:spPr>
          <a:xfrm>
            <a:off x="1253629" y="18426869"/>
            <a:ext cx="4602969" cy="400481"/>
          </a:xfrm>
          <a:prstGeom prst="rect">
            <a:avLst/>
          </a:prstGeom>
          <a:noFill/>
          <a:ln>
            <a:noFill/>
          </a:ln>
        </p:spPr>
      </p:pic>
      <p:sp>
        <p:nvSpPr>
          <p:cNvPr id="190" name="Google Shape;118;p12"/>
          <p:cNvSpPr txBox="1"/>
          <p:nvPr/>
        </p:nvSpPr>
        <p:spPr>
          <a:xfrm>
            <a:off x="5837271" y="18530689"/>
            <a:ext cx="1028976" cy="5997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entury Gothic"/>
                <a:ea typeface="Century Gothic"/>
                <a:cs typeface="Century Gothic"/>
                <a:sym typeface="Century Gothic"/>
              </a:rPr>
              <a:t>Miles</a:t>
            </a:r>
            <a:endParaRPr sz="1600" b="0" i="0" u="none" strike="noStrike" cap="none" dirty="0">
              <a:solidFill>
                <a:srgbClr val="000000"/>
              </a:solidFill>
              <a:latin typeface="Century Gothic"/>
              <a:ea typeface="Century Gothic"/>
              <a:cs typeface="Century Gothic"/>
              <a:sym typeface="Century Gothic"/>
            </a:endParaRPr>
          </a:p>
        </p:txBody>
      </p:sp>
      <p:grpSp>
        <p:nvGrpSpPr>
          <p:cNvPr id="23" name="Group 22"/>
          <p:cNvGrpSpPr/>
          <p:nvPr/>
        </p:nvGrpSpPr>
        <p:grpSpPr>
          <a:xfrm>
            <a:off x="14610677" y="30017282"/>
            <a:ext cx="2417127" cy="2346311"/>
            <a:chOff x="14742863" y="30180929"/>
            <a:chExt cx="2057404" cy="2046184"/>
          </a:xfrm>
        </p:grpSpPr>
        <p:pic>
          <p:nvPicPr>
            <p:cNvPr id="140" name="Picture 1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742863" y="30180929"/>
              <a:ext cx="2057404" cy="2046184"/>
            </a:xfrm>
            <a:prstGeom prst="rect">
              <a:avLst/>
            </a:prstGeom>
          </p:spPr>
        </p:pic>
        <p:pic>
          <p:nvPicPr>
            <p:cNvPr id="142" name="Picture 141"/>
            <p:cNvPicPr>
              <a:picLocks/>
            </p:cNvPicPr>
            <p:nvPr/>
          </p:nvPicPr>
          <p:blipFill rotWithShape="1">
            <a:blip r:embed="rId14" cstate="print">
              <a:extLst>
                <a:ext uri="{28A0092B-C50C-407E-A947-70E740481C1C}">
                  <a14:useLocalDpi xmlns:a14="http://schemas.microsoft.com/office/drawing/2010/main" val="0"/>
                </a:ext>
              </a:extLst>
            </a:blip>
            <a:srcRect t="1072" b="32261"/>
            <a:stretch/>
          </p:blipFill>
          <p:spPr>
            <a:xfrm>
              <a:off x="14951065" y="30381061"/>
              <a:ext cx="1645920" cy="1645920"/>
            </a:xfrm>
            <a:prstGeom prst="ellipse">
              <a:avLst/>
            </a:prstGeom>
          </p:spPr>
        </p:pic>
      </p:grpSp>
      <p:grpSp>
        <p:nvGrpSpPr>
          <p:cNvPr id="25" name="Group 24"/>
          <p:cNvGrpSpPr/>
          <p:nvPr/>
        </p:nvGrpSpPr>
        <p:grpSpPr>
          <a:xfrm>
            <a:off x="17420023" y="30017282"/>
            <a:ext cx="2414016" cy="2350008"/>
            <a:chOff x="17536065" y="30110804"/>
            <a:chExt cx="2057404" cy="2046184"/>
          </a:xfrm>
        </p:grpSpPr>
        <p:pic>
          <p:nvPicPr>
            <p:cNvPr id="143" name="Picture 1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536065" y="30110804"/>
              <a:ext cx="2057404" cy="2046184"/>
            </a:xfrm>
            <a:prstGeom prst="rect">
              <a:avLst/>
            </a:prstGeom>
          </p:spPr>
        </p:pic>
        <p:pic>
          <p:nvPicPr>
            <p:cNvPr id="144" name="Picture 143"/>
            <p:cNvPicPr>
              <a:picLocks/>
            </p:cNvPicPr>
            <p:nvPr/>
          </p:nvPicPr>
          <p:blipFill rotWithShape="1">
            <a:blip r:embed="rId15" cstate="print">
              <a:extLst>
                <a:ext uri="{28A0092B-C50C-407E-A947-70E740481C1C}">
                  <a14:useLocalDpi xmlns:a14="http://schemas.microsoft.com/office/drawing/2010/main" val="0"/>
                </a:ext>
              </a:extLst>
            </a:blip>
            <a:srcRect l="-1462" t="1072" r="1462" b="32261"/>
            <a:stretch/>
          </p:blipFill>
          <p:spPr>
            <a:xfrm>
              <a:off x="17741807" y="30315581"/>
              <a:ext cx="1645920" cy="1645920"/>
            </a:xfrm>
            <a:prstGeom prst="ellipse">
              <a:avLst/>
            </a:prstGeom>
          </p:spPr>
        </p:pic>
      </p:grpSp>
      <p:grpSp>
        <p:nvGrpSpPr>
          <p:cNvPr id="30" name="Group 29"/>
          <p:cNvGrpSpPr/>
          <p:nvPr/>
        </p:nvGrpSpPr>
        <p:grpSpPr>
          <a:xfrm>
            <a:off x="23058546" y="30017282"/>
            <a:ext cx="2414016" cy="2350008"/>
            <a:chOff x="23062389" y="30125224"/>
            <a:chExt cx="2057404" cy="2046184"/>
          </a:xfrm>
        </p:grpSpPr>
        <p:pic>
          <p:nvPicPr>
            <p:cNvPr id="145" name="Picture 1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062389" y="30125224"/>
              <a:ext cx="2057404" cy="2046184"/>
            </a:xfrm>
            <a:prstGeom prst="rect">
              <a:avLst/>
            </a:prstGeom>
          </p:spPr>
        </p:pic>
        <p:pic>
          <p:nvPicPr>
            <p:cNvPr id="146" name="Picture 145"/>
            <p:cNvPicPr>
              <a:picLocks/>
            </p:cNvPicPr>
            <p:nvPr/>
          </p:nvPicPr>
          <p:blipFill rotWithShape="1">
            <a:blip r:embed="rId16" cstate="print">
              <a:extLst>
                <a:ext uri="{28A0092B-C50C-407E-A947-70E740481C1C}">
                  <a14:useLocalDpi xmlns:a14="http://schemas.microsoft.com/office/drawing/2010/main" val="0"/>
                </a:ext>
              </a:extLst>
            </a:blip>
            <a:srcRect l="-1462" t="1072" r="1462" b="32261"/>
            <a:stretch/>
          </p:blipFill>
          <p:spPr>
            <a:xfrm>
              <a:off x="23253486" y="30329759"/>
              <a:ext cx="1645920" cy="1645920"/>
            </a:xfrm>
            <a:prstGeom prst="ellipse">
              <a:avLst/>
            </a:prstGeom>
          </p:spPr>
        </p:pic>
      </p:grpSp>
      <p:grpSp>
        <p:nvGrpSpPr>
          <p:cNvPr id="26" name="Group 25"/>
          <p:cNvGrpSpPr/>
          <p:nvPr/>
        </p:nvGrpSpPr>
        <p:grpSpPr>
          <a:xfrm>
            <a:off x="20234155" y="30017282"/>
            <a:ext cx="2414016" cy="2350008"/>
            <a:chOff x="20421442" y="30197126"/>
            <a:chExt cx="2057404" cy="2046184"/>
          </a:xfrm>
        </p:grpSpPr>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21442" y="30197126"/>
              <a:ext cx="2057404" cy="2046184"/>
            </a:xfrm>
            <a:prstGeom prst="rect">
              <a:avLst/>
            </a:prstGeom>
          </p:spPr>
        </p:pic>
        <p:pic>
          <p:nvPicPr>
            <p:cNvPr id="170" name="Picture 169"/>
            <p:cNvPicPr>
              <a:picLocks/>
            </p:cNvPicPr>
            <p:nvPr/>
          </p:nvPicPr>
          <p:blipFill rotWithShape="1">
            <a:blip r:embed="rId17" cstate="print">
              <a:extLst>
                <a:ext uri="{28A0092B-C50C-407E-A947-70E740481C1C}">
                  <a14:useLocalDpi xmlns:a14="http://schemas.microsoft.com/office/drawing/2010/main" val="0"/>
                </a:ext>
              </a:extLst>
            </a:blip>
            <a:srcRect t="1072" b="32261"/>
            <a:stretch/>
          </p:blipFill>
          <p:spPr>
            <a:xfrm>
              <a:off x="20646268" y="30411699"/>
              <a:ext cx="1645920" cy="1645928"/>
            </a:xfrm>
            <a:prstGeom prst="ellipse">
              <a:avLst/>
            </a:prstGeom>
          </p:spPr>
        </p:pic>
      </p:grpSp>
      <p:grpSp>
        <p:nvGrpSpPr>
          <p:cNvPr id="38" name="Group 37"/>
          <p:cNvGrpSpPr/>
          <p:nvPr/>
        </p:nvGrpSpPr>
        <p:grpSpPr>
          <a:xfrm>
            <a:off x="8900674" y="17459695"/>
            <a:ext cx="3977557" cy="1222145"/>
            <a:chOff x="9188837" y="18863604"/>
            <a:chExt cx="3977557" cy="1222145"/>
          </a:xfrm>
        </p:grpSpPr>
        <p:sp>
          <p:nvSpPr>
            <p:cNvPr id="37" name="Rectangle 36"/>
            <p:cNvSpPr/>
            <p:nvPr/>
          </p:nvSpPr>
          <p:spPr>
            <a:xfrm>
              <a:off x="9188837" y="18863604"/>
              <a:ext cx="3853522" cy="1222145"/>
            </a:xfrm>
            <a:prstGeom prst="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Google Shape;63;p3"/>
            <p:cNvPicPr preferRelativeResize="0"/>
            <p:nvPr/>
          </p:nvPicPr>
          <p:blipFill rotWithShape="1">
            <a:blip r:embed="rId18">
              <a:alphaModFix/>
            </a:blip>
            <a:srcRect/>
            <a:stretch/>
          </p:blipFill>
          <p:spPr>
            <a:xfrm>
              <a:off x="9375897" y="19064672"/>
              <a:ext cx="954895" cy="368814"/>
            </a:xfrm>
            <a:prstGeom prst="rect">
              <a:avLst/>
            </a:prstGeom>
            <a:noFill/>
            <a:ln>
              <a:noFill/>
            </a:ln>
          </p:spPr>
        </p:pic>
        <p:sp>
          <p:nvSpPr>
            <p:cNvPr id="108" name="Google Shape;65;p3"/>
            <p:cNvSpPr txBox="1"/>
            <p:nvPr/>
          </p:nvSpPr>
          <p:spPr>
            <a:xfrm>
              <a:off x="10479341" y="19005766"/>
              <a:ext cx="2687053" cy="5372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dirty="0" smtClean="0">
                  <a:solidFill>
                    <a:srgbClr val="3F3F3F"/>
                  </a:solidFill>
                  <a:latin typeface="Garamond"/>
                  <a:ea typeface="Garamond"/>
                  <a:cs typeface="Garamond"/>
                  <a:sym typeface="Garamond"/>
                </a:rPr>
                <a:t>Virginia</a:t>
              </a:r>
              <a:endParaRPr sz="2400" b="0" i="0" u="none" strike="noStrike" cap="none" dirty="0">
                <a:solidFill>
                  <a:srgbClr val="3F3F3F"/>
                </a:solidFill>
                <a:latin typeface="Garamond"/>
                <a:ea typeface="Garamond"/>
                <a:cs typeface="Garamond"/>
                <a:sym typeface="Garamond"/>
              </a:endParaRPr>
            </a:p>
          </p:txBody>
        </p:sp>
        <p:pic>
          <p:nvPicPr>
            <p:cNvPr id="105" name="Google Shape;62;p3"/>
            <p:cNvPicPr preferRelativeResize="0"/>
            <p:nvPr/>
          </p:nvPicPr>
          <p:blipFill rotWithShape="1">
            <a:blip r:embed="rId19">
              <a:alphaModFix/>
            </a:blip>
            <a:srcRect/>
            <a:stretch/>
          </p:blipFill>
          <p:spPr>
            <a:xfrm>
              <a:off x="9375897" y="19592102"/>
              <a:ext cx="954895" cy="374841"/>
            </a:xfrm>
            <a:prstGeom prst="rect">
              <a:avLst/>
            </a:prstGeom>
            <a:noFill/>
            <a:ln>
              <a:noFill/>
            </a:ln>
          </p:spPr>
        </p:pic>
        <p:sp>
          <p:nvSpPr>
            <p:cNvPr id="107" name="Google Shape;64;p3"/>
            <p:cNvSpPr txBox="1"/>
            <p:nvPr/>
          </p:nvSpPr>
          <p:spPr>
            <a:xfrm>
              <a:off x="10479341" y="19484012"/>
              <a:ext cx="2687053"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dirty="0">
                  <a:solidFill>
                    <a:srgbClr val="3F3F3F"/>
                  </a:solidFill>
                  <a:latin typeface="Garamond"/>
                  <a:ea typeface="Garamond"/>
                  <a:cs typeface="Garamond"/>
                  <a:sym typeface="Garamond"/>
                </a:rPr>
                <a:t>City of Hampton</a:t>
              </a:r>
              <a:endParaRPr sz="2400" b="0" i="0" u="none" strike="noStrike" cap="none" dirty="0">
                <a:solidFill>
                  <a:srgbClr val="3F3F3F"/>
                </a:solidFill>
                <a:latin typeface="Garamond"/>
                <a:ea typeface="Garamond"/>
                <a:cs typeface="Garamond"/>
                <a:sym typeface="Garamond"/>
              </a:endParaRPr>
            </a:p>
          </p:txBody>
        </p:sp>
      </p:grpSp>
      <p:pic>
        <p:nvPicPr>
          <p:cNvPr id="44" name="Picture 43"/>
          <p:cNvPicPr>
            <a:picLocks noChangeAspect="1"/>
          </p:cNvPicPr>
          <p:nvPr/>
        </p:nvPicPr>
        <p:blipFill>
          <a:blip r:embed="rId20" cstate="print">
            <a:extLst>
              <a:ext uri="{BEBA8EAE-BF5A-486C-A8C5-ECC9F3942E4B}">
                <a14:imgProps xmlns:a14="http://schemas.microsoft.com/office/drawing/2010/main">
                  <a14:imgLayer r:embed="rId21">
                    <a14:imgEffect>
                      <a14:backgroundRemoval t="5914" b="94086" l="0" r="98605">
                        <a14:foregroundMark x1="8527" y1="27419" x2="8527" y2="27419"/>
                        <a14:foregroundMark x1="65581" y1="20430" x2="65581" y2="20430"/>
                        <a14:foregroundMark x1="71628" y1="79032" x2="71628" y2="79032"/>
                        <a14:foregroundMark x1="78915" y1="66129" x2="78915" y2="66129"/>
                        <a14:foregroundMark x1="90233" y1="69355" x2="90233" y2="69355"/>
                        <a14:foregroundMark x1="93333" y1="69892" x2="93333" y2="69892"/>
                        <a14:foregroundMark x1="79070" y1="50000" x2="79070" y2="50000"/>
                        <a14:foregroundMark x1="81705" y1="65591" x2="81705" y2="65591"/>
                      </a14:backgroundRemoval>
                    </a14:imgEffect>
                  </a14:imgLayer>
                </a14:imgProps>
              </a:ext>
              <a:ext uri="{28A0092B-C50C-407E-A947-70E740481C1C}">
                <a14:useLocalDpi xmlns:a14="http://schemas.microsoft.com/office/drawing/2010/main" val="0"/>
              </a:ext>
            </a:extLst>
          </a:blip>
          <a:stretch>
            <a:fillRect/>
          </a:stretch>
        </p:blipFill>
        <p:spPr>
          <a:xfrm>
            <a:off x="1176867" y="25284197"/>
            <a:ext cx="1795559" cy="519401"/>
          </a:xfrm>
          <a:prstGeom prst="rect">
            <a:avLst/>
          </a:prstGeom>
          <a:noFill/>
        </p:spPr>
      </p:pic>
      <p:grpSp>
        <p:nvGrpSpPr>
          <p:cNvPr id="137" name="Group 136"/>
          <p:cNvGrpSpPr/>
          <p:nvPr/>
        </p:nvGrpSpPr>
        <p:grpSpPr>
          <a:xfrm>
            <a:off x="13936070" y="19756412"/>
            <a:ext cx="5989321" cy="6887448"/>
            <a:chOff x="13939040" y="19756412"/>
            <a:chExt cx="5989321" cy="6887448"/>
          </a:xfrm>
        </p:grpSpPr>
        <p:sp>
          <p:nvSpPr>
            <p:cNvPr id="102" name="TextBox 101"/>
            <p:cNvSpPr txBox="1"/>
            <p:nvPr/>
          </p:nvSpPr>
          <p:spPr>
            <a:xfrm>
              <a:off x="13939041" y="25751308"/>
              <a:ext cx="5989320" cy="892552"/>
            </a:xfrm>
            <a:prstGeom prst="rect">
              <a:avLst/>
            </a:prstGeom>
          </p:spPr>
          <p:txBody>
            <a:bodyPr wrap="square" numCol="1" spcCol="640080" rtlCol="0">
              <a:spAutoFit/>
            </a:bodyPr>
            <a:lstStyle/>
            <a:p>
              <a:pPr algn="ctr"/>
              <a:r>
                <a:rPr lang="en-US" sz="2600" dirty="0" smtClean="0">
                  <a:solidFill>
                    <a:schemeClr val="tx1">
                      <a:lumMod val="75000"/>
                      <a:lumOff val="25000"/>
                    </a:schemeClr>
                  </a:solidFill>
                </a:rPr>
                <a:t>Average Percent of Pixel Covered by Water Over Time from 1988 to 2017</a:t>
              </a:r>
            </a:p>
          </p:txBody>
        </p:sp>
        <p:grpSp>
          <p:nvGrpSpPr>
            <p:cNvPr id="104" name="Group 103"/>
            <p:cNvGrpSpPr/>
            <p:nvPr/>
          </p:nvGrpSpPr>
          <p:grpSpPr>
            <a:xfrm>
              <a:off x="13939040" y="19756412"/>
              <a:ext cx="5989320" cy="6005717"/>
              <a:chOff x="13939040" y="19756412"/>
              <a:chExt cx="5989320" cy="6005717"/>
            </a:xfrm>
          </p:grpSpPr>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939040" y="19756412"/>
                <a:ext cx="5989320" cy="5989320"/>
              </a:xfrm>
              <a:prstGeom prst="rect">
                <a:avLst/>
              </a:prstGeom>
              <a:ln w="38100">
                <a:solidFill>
                  <a:schemeClr val="tx1">
                    <a:lumMod val="75000"/>
                    <a:lumOff val="25000"/>
                  </a:schemeClr>
                </a:solidFill>
              </a:ln>
            </p:spPr>
          </p:pic>
          <p:grpSp>
            <p:nvGrpSpPr>
              <p:cNvPr id="103" name="Group 102"/>
              <p:cNvGrpSpPr/>
              <p:nvPr/>
            </p:nvGrpSpPr>
            <p:grpSpPr>
              <a:xfrm>
                <a:off x="18240692" y="23463513"/>
                <a:ext cx="1637494" cy="2202120"/>
                <a:chOff x="18240692" y="23463513"/>
                <a:chExt cx="1637494" cy="2202120"/>
              </a:xfrm>
            </p:grpSpPr>
            <p:sp>
              <p:nvSpPr>
                <p:cNvPr id="24" name="Rectangle 23"/>
                <p:cNvSpPr/>
                <p:nvPr/>
              </p:nvSpPr>
              <p:spPr>
                <a:xfrm>
                  <a:off x="18240692" y="23463513"/>
                  <a:ext cx="1637494" cy="2202120"/>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18324334" y="23493823"/>
                  <a:ext cx="1534954" cy="2164197"/>
                  <a:chOff x="18324334" y="23493823"/>
                  <a:chExt cx="1534954" cy="2164197"/>
                </a:xfrm>
              </p:grpSpPr>
              <p:sp>
                <p:nvSpPr>
                  <p:cNvPr id="96" name="Text Box 12"/>
                  <p:cNvSpPr txBox="1">
                    <a:spLocks noChangeArrowheads="1"/>
                  </p:cNvSpPr>
                  <p:nvPr/>
                </p:nvSpPr>
                <p:spPr bwMode="auto">
                  <a:xfrm>
                    <a:off x="18863503" y="25302217"/>
                    <a:ext cx="931665"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67 </a:t>
                    </a:r>
                    <a:r>
                      <a:rPr lang="en-US" sz="1600" dirty="0" smtClean="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to </a:t>
                    </a: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3" name="Picture 122"/>
                  <p:cNvPicPr>
                    <a:picLocks/>
                  </p:cNvPicPr>
                  <p:nvPr/>
                </p:nvPicPr>
                <p:blipFill rotWithShape="1">
                  <a:blip r:embed="rId23">
                    <a:extLst>
                      <a:ext uri="{28A0092B-C50C-407E-A947-70E740481C1C}">
                        <a14:useLocalDpi xmlns:a14="http://schemas.microsoft.com/office/drawing/2010/main" val="0"/>
                      </a:ext>
                    </a:extLst>
                  </a:blip>
                  <a:srcRect r="626"/>
                  <a:stretch/>
                </p:blipFill>
                <p:spPr bwMode="auto">
                  <a:xfrm>
                    <a:off x="18324335" y="25352102"/>
                    <a:ext cx="539496" cy="256032"/>
                  </a:xfrm>
                  <a:prstGeom prst="rect">
                    <a:avLst/>
                  </a:prstGeom>
                  <a:noFill/>
                  <a:ln>
                    <a:noFill/>
                  </a:ln>
                </p:spPr>
              </p:pic>
              <p:pic>
                <p:nvPicPr>
                  <p:cNvPr id="124" name="Picture 123"/>
                  <p:cNvPicPr>
                    <a:picLocks/>
                  </p:cNvPicPr>
                  <p:nvPr/>
                </p:nvPicPr>
                <p:blipFill>
                  <a:blip r:embed="rId24">
                    <a:extLst>
                      <a:ext uri="{28A0092B-C50C-407E-A947-70E740481C1C}">
                        <a14:useLocalDpi xmlns:a14="http://schemas.microsoft.com/office/drawing/2010/main" val="0"/>
                      </a:ext>
                    </a:extLst>
                  </a:blip>
                  <a:srcRect/>
                  <a:stretch>
                    <a:fillRect/>
                  </a:stretch>
                </p:blipFill>
                <p:spPr bwMode="auto">
                  <a:xfrm>
                    <a:off x="18324335" y="25050703"/>
                    <a:ext cx="539496" cy="256032"/>
                  </a:xfrm>
                  <a:prstGeom prst="rect">
                    <a:avLst/>
                  </a:prstGeom>
                  <a:noFill/>
                  <a:ln>
                    <a:noFill/>
                  </a:ln>
                </p:spPr>
              </p:pic>
              <p:sp>
                <p:nvSpPr>
                  <p:cNvPr id="99" name="Text Box 3"/>
                  <p:cNvSpPr txBox="1">
                    <a:spLocks noChangeArrowheads="1"/>
                  </p:cNvSpPr>
                  <p:nvPr/>
                </p:nvSpPr>
                <p:spPr bwMode="auto">
                  <a:xfrm>
                    <a:off x="18911592" y="25000818"/>
                    <a:ext cx="835486"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33 </a:t>
                    </a:r>
                    <a:r>
                      <a:rPr lang="en-US" sz="1600" dirty="0" smtClean="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to </a:t>
                    </a: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6" name="Picture 125"/>
                  <p:cNvPicPr>
                    <a:picLocks/>
                  </p:cNvPicPr>
                  <p:nvPr/>
                </p:nvPicPr>
                <p:blipFill>
                  <a:blip r:embed="rId25">
                    <a:extLst>
                      <a:ext uri="{28A0092B-C50C-407E-A947-70E740481C1C}">
                        <a14:useLocalDpi xmlns:a14="http://schemas.microsoft.com/office/drawing/2010/main" val="0"/>
                      </a:ext>
                    </a:extLst>
                  </a:blip>
                  <a:srcRect/>
                  <a:stretch>
                    <a:fillRect/>
                  </a:stretch>
                </p:blipFill>
                <p:spPr bwMode="auto">
                  <a:xfrm>
                    <a:off x="18324335" y="24447905"/>
                    <a:ext cx="539496" cy="256032"/>
                  </a:xfrm>
                  <a:prstGeom prst="rect">
                    <a:avLst/>
                  </a:prstGeom>
                  <a:noFill/>
                  <a:ln>
                    <a:noFill/>
                  </a:ln>
                </p:spPr>
              </p:pic>
              <p:sp>
                <p:nvSpPr>
                  <p:cNvPr id="109" name="Text Box 15"/>
                  <p:cNvSpPr txBox="1">
                    <a:spLocks noChangeArrowheads="1"/>
                  </p:cNvSpPr>
                  <p:nvPr/>
                </p:nvSpPr>
                <p:spPr bwMode="auto">
                  <a:xfrm>
                    <a:off x="18879533" y="24398020"/>
                    <a:ext cx="899605"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-10 </a:t>
                    </a:r>
                    <a:r>
                      <a:rPr lang="en-US" sz="1600" dirty="0" smtClean="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to </a:t>
                    </a: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5" name="Picture 124"/>
                  <p:cNvPicPr>
                    <a:picLocks/>
                  </p:cNvPicPr>
                  <p:nvPr/>
                </p:nvPicPr>
                <p:blipFill>
                  <a:blip r:embed="rId26">
                    <a:extLst>
                      <a:ext uri="{28A0092B-C50C-407E-A947-70E740481C1C}">
                        <a14:useLocalDpi xmlns:a14="http://schemas.microsoft.com/office/drawing/2010/main" val="0"/>
                      </a:ext>
                    </a:extLst>
                  </a:blip>
                  <a:srcRect/>
                  <a:stretch>
                    <a:fillRect/>
                  </a:stretch>
                </p:blipFill>
                <p:spPr bwMode="auto">
                  <a:xfrm>
                    <a:off x="18324335" y="24749304"/>
                    <a:ext cx="539496" cy="256032"/>
                  </a:xfrm>
                  <a:prstGeom prst="rect">
                    <a:avLst/>
                  </a:prstGeom>
                  <a:noFill/>
                  <a:ln>
                    <a:noFill/>
                  </a:ln>
                </p:spPr>
              </p:pic>
              <p:sp>
                <p:nvSpPr>
                  <p:cNvPr id="119" name="Text Box 16"/>
                  <p:cNvSpPr txBox="1">
                    <a:spLocks noChangeArrowheads="1"/>
                  </p:cNvSpPr>
                  <p:nvPr/>
                </p:nvSpPr>
                <p:spPr bwMode="auto">
                  <a:xfrm>
                    <a:off x="18911592" y="24699419"/>
                    <a:ext cx="835486"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10 </a:t>
                    </a:r>
                    <a:r>
                      <a:rPr lang="en-US" sz="1600" dirty="0" smtClean="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to </a:t>
                    </a: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7" name="Picture 126"/>
                  <p:cNvPicPr>
                    <a:picLocks/>
                  </p:cNvPicPr>
                  <p:nvPr/>
                </p:nvPicPr>
                <p:blipFill>
                  <a:blip r:embed="rId27">
                    <a:extLst>
                      <a:ext uri="{28A0092B-C50C-407E-A947-70E740481C1C}">
                        <a14:useLocalDpi xmlns:a14="http://schemas.microsoft.com/office/drawing/2010/main" val="0"/>
                      </a:ext>
                    </a:extLst>
                  </a:blip>
                  <a:srcRect/>
                  <a:stretch>
                    <a:fillRect/>
                  </a:stretch>
                </p:blipFill>
                <p:spPr bwMode="auto">
                  <a:xfrm>
                    <a:off x="18324335" y="24146506"/>
                    <a:ext cx="539496" cy="256032"/>
                  </a:xfrm>
                  <a:prstGeom prst="rect">
                    <a:avLst/>
                  </a:prstGeom>
                  <a:noFill/>
                  <a:ln>
                    <a:noFill/>
                  </a:ln>
                </p:spPr>
              </p:pic>
              <p:sp>
                <p:nvSpPr>
                  <p:cNvPr id="120" name="Text Box 17"/>
                  <p:cNvSpPr txBox="1">
                    <a:spLocks noChangeArrowheads="1"/>
                  </p:cNvSpPr>
                  <p:nvPr/>
                </p:nvSpPr>
                <p:spPr bwMode="auto">
                  <a:xfrm>
                    <a:off x="18847473" y="24096621"/>
                    <a:ext cx="963725"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-33 </a:t>
                    </a:r>
                    <a:r>
                      <a:rPr lang="en-US" sz="1600" dirty="0" smtClean="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to </a:t>
                    </a: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8" name="Picture 127"/>
                  <p:cNvPicPr>
                    <a:picLocks/>
                  </p:cNvPicPr>
                  <p:nvPr/>
                </p:nvPicPr>
                <p:blipFill>
                  <a:blip r:embed="rId28">
                    <a:extLst>
                      <a:ext uri="{28A0092B-C50C-407E-A947-70E740481C1C}">
                        <a14:useLocalDpi xmlns:a14="http://schemas.microsoft.com/office/drawing/2010/main" val="0"/>
                      </a:ext>
                    </a:extLst>
                  </a:blip>
                  <a:srcRect/>
                  <a:stretch>
                    <a:fillRect/>
                  </a:stretch>
                </p:blipFill>
                <p:spPr bwMode="auto">
                  <a:xfrm>
                    <a:off x="18324335" y="23845107"/>
                    <a:ext cx="539496" cy="256032"/>
                  </a:xfrm>
                  <a:prstGeom prst="rect">
                    <a:avLst/>
                  </a:prstGeom>
                  <a:noFill/>
                  <a:ln>
                    <a:noFill/>
                  </a:ln>
                </p:spPr>
              </p:pic>
              <p:sp>
                <p:nvSpPr>
                  <p:cNvPr id="121" name="Text Box 18"/>
                  <p:cNvSpPr txBox="1">
                    <a:spLocks noChangeArrowheads="1"/>
                  </p:cNvSpPr>
                  <p:nvPr/>
                </p:nvSpPr>
                <p:spPr bwMode="auto">
                  <a:xfrm>
                    <a:off x="18847473" y="23795222"/>
                    <a:ext cx="963725"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-67 </a:t>
                    </a:r>
                    <a:r>
                      <a:rPr lang="en-US" sz="1600" dirty="0" smtClean="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to </a:t>
                    </a: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9" name="Picture 128"/>
                  <p:cNvPicPr>
                    <a:picLocks/>
                  </p:cNvPicPr>
                  <p:nvPr/>
                </p:nvPicPr>
                <p:blipFill>
                  <a:blip r:embed="rId29">
                    <a:extLst>
                      <a:ext uri="{28A0092B-C50C-407E-A947-70E740481C1C}">
                        <a14:useLocalDpi xmlns:a14="http://schemas.microsoft.com/office/drawing/2010/main" val="0"/>
                      </a:ext>
                    </a:extLst>
                  </a:blip>
                  <a:srcRect/>
                  <a:stretch>
                    <a:fillRect/>
                  </a:stretch>
                </p:blipFill>
                <p:spPr bwMode="auto">
                  <a:xfrm>
                    <a:off x="18324334" y="23543708"/>
                    <a:ext cx="539496" cy="256032"/>
                  </a:xfrm>
                  <a:prstGeom prst="rect">
                    <a:avLst/>
                  </a:prstGeom>
                  <a:noFill/>
                  <a:ln>
                    <a:noFill/>
                  </a:ln>
                </p:spPr>
              </p:pic>
              <p:sp>
                <p:nvSpPr>
                  <p:cNvPr id="122" name="Text Box 19"/>
                  <p:cNvSpPr txBox="1">
                    <a:spLocks noChangeArrowheads="1"/>
                  </p:cNvSpPr>
                  <p:nvPr/>
                </p:nvSpPr>
                <p:spPr bwMode="auto">
                  <a:xfrm>
                    <a:off x="18799382" y="23493823"/>
                    <a:ext cx="1059906" cy="355803"/>
                  </a:xfrm>
                  <a:prstGeom prst="rect">
                    <a:avLst/>
                  </a:prstGeom>
                  <a:noFill/>
                  <a:ln w="9525">
                    <a:noFill/>
                    <a:miter lim="800000"/>
                    <a:headEnd/>
                    <a:tailEnd/>
                  </a:ln>
                </p:spPr>
                <p:txBody>
                  <a:bodyPr rot="0" vert="horz" wrap="none" lIns="91440" tIns="45720" rIns="91440" bIns="45720" anchor="t" anchorCtr="0">
                    <a:spAutoFit/>
                  </a:bodyPr>
                  <a:lstStyle/>
                  <a:p>
                    <a:pPr marL="0" marR="0">
                      <a:lnSpc>
                        <a:spcPct val="107000"/>
                      </a:lnSpc>
                      <a:spcBef>
                        <a:spcPts val="0"/>
                      </a:spcBef>
                      <a:spcAft>
                        <a:spcPts val="800"/>
                      </a:spcAft>
                    </a:pP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-100 </a:t>
                    </a:r>
                    <a:r>
                      <a:rPr lang="en-US" sz="1600" dirty="0" smtClean="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to </a:t>
                    </a:r>
                    <a:r>
                      <a:rPr lang="en-US" sz="1600" dirty="0">
                        <a:solidFill>
                          <a:srgbClr val="404040"/>
                        </a:solidFill>
                        <a:effectLst/>
                        <a:latin typeface="Garamond" panose="02020404030301010803" pitchFamily="18" charset="0"/>
                        <a:ea typeface="Calibri" panose="020F0502020204030204" pitchFamily="34" charset="0"/>
                        <a:cs typeface="Times New Roman" panose="02020603050405020304" pitchFamily="18" charset="0"/>
                      </a:rPr>
                      <a:t>-67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71" name="Picture 170"/>
              <p:cNvPicPr>
                <a:picLocks noChangeAspect="1"/>
              </p:cNvPicPr>
              <p:nvPr/>
            </p:nvPicPr>
            <p:blipFill>
              <a:blip r:embed="rId20" cstate="print">
                <a:extLst>
                  <a:ext uri="{BEBA8EAE-BF5A-486C-A8C5-ECC9F3942E4B}">
                    <a14:imgProps xmlns:a14="http://schemas.microsoft.com/office/drawing/2010/main">
                      <a14:imgLayer r:embed="rId21">
                        <a14:imgEffect>
                          <a14:backgroundRemoval t="5914" b="94086" l="0" r="98605">
                            <a14:foregroundMark x1="8527" y1="27419" x2="8527" y2="27419"/>
                            <a14:foregroundMark x1="65581" y1="20430" x2="65581" y2="20430"/>
                            <a14:foregroundMark x1="71628" y1="79032" x2="71628" y2="79032"/>
                            <a14:foregroundMark x1="78915" y1="66129" x2="78915" y2="66129"/>
                            <a14:foregroundMark x1="90233" y1="69355" x2="90233" y2="69355"/>
                            <a14:foregroundMark x1="93333" y1="69892" x2="93333" y2="69892"/>
                            <a14:foregroundMark x1="79070" y1="50000" x2="79070" y2="50000"/>
                            <a14:foregroundMark x1="81705" y1="65591" x2="81705" y2="65591"/>
                          </a14:backgroundRemoval>
                        </a14:imgEffect>
                      </a14:imgLayer>
                    </a14:imgProps>
                  </a:ext>
                  <a:ext uri="{28A0092B-C50C-407E-A947-70E740481C1C}">
                    <a14:useLocalDpi xmlns:a14="http://schemas.microsoft.com/office/drawing/2010/main" val="0"/>
                  </a:ext>
                </a:extLst>
              </a:blip>
              <a:stretch>
                <a:fillRect/>
              </a:stretch>
            </p:blipFill>
            <p:spPr>
              <a:xfrm>
                <a:off x="13950040" y="25242728"/>
                <a:ext cx="1795559" cy="519401"/>
              </a:xfrm>
              <a:prstGeom prst="rect">
                <a:avLst/>
              </a:prstGeom>
              <a:noFill/>
            </p:spPr>
          </p:pic>
        </p:grpSp>
      </p:grpSp>
      <p:grpSp>
        <p:nvGrpSpPr>
          <p:cNvPr id="139" name="Group 138"/>
          <p:cNvGrpSpPr/>
          <p:nvPr/>
        </p:nvGrpSpPr>
        <p:grpSpPr>
          <a:xfrm>
            <a:off x="20234155" y="19756412"/>
            <a:ext cx="6016350" cy="6512142"/>
            <a:chOff x="20234155" y="19756412"/>
            <a:chExt cx="6016350" cy="6512142"/>
          </a:xfrm>
        </p:grpSpPr>
        <p:sp>
          <p:nvSpPr>
            <p:cNvPr id="166" name="TextBox 165"/>
            <p:cNvSpPr txBox="1"/>
            <p:nvPr/>
          </p:nvSpPr>
          <p:spPr>
            <a:xfrm>
              <a:off x="20234155" y="25776111"/>
              <a:ext cx="6016350" cy="492443"/>
            </a:xfrm>
            <a:prstGeom prst="rect">
              <a:avLst/>
            </a:prstGeom>
          </p:spPr>
          <p:txBody>
            <a:bodyPr wrap="square" numCol="1" spcCol="640080" rtlCol="0">
              <a:spAutoFit/>
            </a:bodyPr>
            <a:lstStyle/>
            <a:p>
              <a:pPr algn="ctr"/>
              <a:r>
                <a:rPr lang="en-US" sz="2600" dirty="0" smtClean="0">
                  <a:solidFill>
                    <a:schemeClr val="tx1">
                      <a:lumMod val="75000"/>
                      <a:lumOff val="25000"/>
                    </a:schemeClr>
                  </a:solidFill>
                </a:rPr>
                <a:t>Coastal Erosion Risk Map</a:t>
              </a:r>
            </a:p>
          </p:txBody>
        </p:sp>
        <p:grpSp>
          <p:nvGrpSpPr>
            <p:cNvPr id="138" name="Group 137"/>
            <p:cNvGrpSpPr/>
            <p:nvPr/>
          </p:nvGrpSpPr>
          <p:grpSpPr>
            <a:xfrm>
              <a:off x="20261185" y="19756412"/>
              <a:ext cx="5989320" cy="6004509"/>
              <a:chOff x="20261185" y="19756412"/>
              <a:chExt cx="5989320" cy="6004509"/>
            </a:xfrm>
          </p:grpSpPr>
          <p:pic>
            <p:nvPicPr>
              <p:cNvPr id="14" name="Picture 1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0261185" y="19756412"/>
                <a:ext cx="5989320" cy="5989320"/>
              </a:xfrm>
              <a:prstGeom prst="rect">
                <a:avLst/>
              </a:prstGeom>
              <a:ln w="38100">
                <a:solidFill>
                  <a:schemeClr val="tx1">
                    <a:lumMod val="75000"/>
                    <a:lumOff val="25000"/>
                  </a:schemeClr>
                </a:solidFill>
              </a:ln>
            </p:spPr>
          </p:pic>
          <p:pic>
            <p:nvPicPr>
              <p:cNvPr id="2" name="Picture 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4934794" y="24218765"/>
                <a:ext cx="1250894" cy="1450918"/>
              </a:xfrm>
              <a:prstGeom prst="rect">
                <a:avLst/>
              </a:prstGeom>
              <a:ln w="38100">
                <a:solidFill>
                  <a:schemeClr val="tx1">
                    <a:lumMod val="75000"/>
                    <a:lumOff val="25000"/>
                  </a:schemeClr>
                </a:solidFill>
              </a:ln>
            </p:spPr>
          </p:pic>
          <p:pic>
            <p:nvPicPr>
              <p:cNvPr id="28" name="Picture 27"/>
              <p:cNvPicPr>
                <a:picLocks noChangeAspect="1"/>
              </p:cNvPicPr>
              <p:nvPr/>
            </p:nvPicPr>
            <p:blipFill rotWithShape="1">
              <a:blip r:embed="rId32">
                <a:extLst>
                  <a:ext uri="{BEBA8EAE-BF5A-486C-A8C5-ECC9F3942E4B}">
                    <a14:imgProps xmlns:a14="http://schemas.microsoft.com/office/drawing/2010/main">
                      <a14:imgLayer r:embed="rId33">
                        <a14:imgEffect>
                          <a14:backgroundRemoval t="7317" b="95935" l="4112" r="94737">
                            <a14:foregroundMark x1="10691" y1="40650" x2="10691" y2="40650"/>
                            <a14:foregroundMark x1="10526" y1="48780" x2="10526" y2="48780"/>
                            <a14:foregroundMark x1="7401" y1="40650" x2="7401" y2="40650"/>
                            <a14:foregroundMark x1="7566" y1="47967" x2="7566" y2="47967"/>
                            <a14:foregroundMark x1="9211" y1="54472" x2="9211" y2="54472"/>
                            <a14:foregroundMark x1="9211" y1="72358" x2="9211" y2="72358"/>
                            <a14:foregroundMark x1="72368" y1="39024" x2="72368" y2="39024"/>
                            <a14:foregroundMark x1="72697" y1="30081" x2="72697" y2="30081"/>
                            <a14:foregroundMark x1="72204" y1="52033" x2="72204" y2="52033"/>
                            <a14:foregroundMark x1="76809" y1="62602" x2="76809" y2="62602"/>
                            <a14:foregroundMark x1="83224" y1="69106" x2="83224" y2="69106"/>
                            <a14:foregroundMark x1="83224" y1="59350" x2="83224" y2="59350"/>
                            <a14:foregroundMark x1="92105" y1="84553" x2="92105" y2="84553"/>
                            <a14:foregroundMark x1="90132" y1="74797" x2="90132" y2="74797"/>
                            <a14:foregroundMark x1="84868" y1="69919" x2="84868" y2="69919"/>
                            <a14:foregroundMark x1="81579" y1="74797" x2="81579" y2="74797"/>
                            <a14:foregroundMark x1="73355" y1="76423" x2="73355" y2="76423"/>
                            <a14:foregroundMark x1="76316" y1="79675" x2="76316" y2="79675"/>
                          </a14:backgroundRemoval>
                        </a14:imgEffect>
                      </a14:imgLayer>
                    </a14:imgProps>
                  </a:ext>
                  <a:ext uri="{28A0092B-C50C-407E-A947-70E740481C1C}">
                    <a14:useLocalDpi xmlns:a14="http://schemas.microsoft.com/office/drawing/2010/main" val="0"/>
                  </a:ext>
                </a:extLst>
              </a:blip>
              <a:srcRect l="6832"/>
              <a:stretch/>
            </p:blipFill>
            <p:spPr>
              <a:xfrm>
                <a:off x="20295219" y="25030578"/>
                <a:ext cx="3828157" cy="730343"/>
              </a:xfrm>
              <a:prstGeom prst="rect">
                <a:avLst/>
              </a:prstGeom>
            </p:spPr>
          </p:pic>
        </p:grpSp>
      </p:gr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2379</TotalTime>
  <Words>578</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Cambria Math</vt:lpstr>
      <vt:lpstr>Century Gothic</vt:lpstr>
      <vt:lpstr>Garamond</vt:lpstr>
      <vt:lpstr>Times New Roman</vt:lpstr>
      <vt:lpstr>Wingdings 3</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213</cp:revision>
  <dcterms:created xsi:type="dcterms:W3CDTF">2017-06-02T16:06:25Z</dcterms:created>
  <dcterms:modified xsi:type="dcterms:W3CDTF">2018-12-26T03:24:44Z</dcterms:modified>
</cp:coreProperties>
</file>