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72" r:id="rId6"/>
    <p:sldId id="260" r:id="rId7"/>
    <p:sldId id="261" r:id="rId8"/>
    <p:sldId id="262" r:id="rId9"/>
    <p:sldId id="263" r:id="rId10"/>
    <p:sldId id="264" r:id="rId11"/>
    <p:sldId id="270" r:id="rId12"/>
    <p:sldId id="265" r:id="rId13"/>
    <p:sldId id="26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0067AA"/>
    <a:srgbClr val="5B9BD5"/>
    <a:srgbClr val="FADF82"/>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192" y="5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9/8/17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3" Type="http://schemas.openxmlformats.org/officeDocument/2006/relationships/image" Target="../media/image23.jpe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jpeg"/><Relationship Id="rId18" Type="http://schemas.openxmlformats.org/officeDocument/2006/relationships/image" Target="../media/image28.png"/><Relationship Id="rId19"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png"/><Relationship Id="rId10" Type="http://schemas.openxmlformats.org/officeDocument/2006/relationships/image" Target="../media/image20.png"/></Relationships>
</file>

<file path=ppt/slides/_rels/slide12.xml.rels><?xml version="1.0" encoding="UTF-8" standalone="yes"?>
<Relationships xmlns="http://schemas.openxmlformats.org/package/2006/relationships"><Relationship Id="rId11" Type="http://schemas.openxmlformats.org/officeDocument/2006/relationships/hyperlink" Target="mailto:Jordan.S.Vaa@nasa.gov" TargetMode="External"/><Relationship Id="rId12" Type="http://schemas.openxmlformats.org/officeDocument/2006/relationships/hyperlink" Target="mailto:Karen.N.Allsbrook@nasa.gov" TargetMode="External"/><Relationship Id="rId13" Type="http://schemas.openxmlformats.org/officeDocument/2006/relationships/hyperlink" Target="mailto:Lindsay.M.Rogers@nasa.gov" TargetMode="External"/><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tiff"/><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hyperlink" Target="mailto:Lauren.M.Childs@nasa.gov" TargetMode="External"/><Relationship Id="rId9" Type="http://schemas.openxmlformats.org/officeDocument/2006/relationships/hyperlink" Target="mailto:Georgina.S.Crepps@nasa.gov" TargetMode="External"/><Relationship Id="rId10" Type="http://schemas.openxmlformats.org/officeDocument/2006/relationships/hyperlink" Target="mailto:Amanda.L.Clayton@nasa.gov"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s://plus.google.com/+NASADEVELOP" TargetMode="External"/><Relationship Id="rId12" Type="http://schemas.openxmlformats.org/officeDocument/2006/relationships/hyperlink" Target="http://www.linkedin.com/groups/4343498" TargetMode="External"/><Relationship Id="rId1" Type="http://schemas.openxmlformats.org/officeDocument/2006/relationships/slideLayout" Target="../slideLayouts/slideLayout2.xml"/><Relationship Id="rId2" Type="http://schemas.openxmlformats.org/officeDocument/2006/relationships/hyperlink" Target="http://www.facebook.com/developnationalprogram" TargetMode="External"/><Relationship Id="rId3" Type="http://schemas.openxmlformats.org/officeDocument/2006/relationships/hyperlink" Target="https://www.facebook.com/groups/387243741376125/" TargetMode="External"/><Relationship Id="rId4" Type="http://schemas.openxmlformats.org/officeDocument/2006/relationships/hyperlink" Target="http://twitter.com/#!/nasa_develop" TargetMode="External"/><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jpe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hyperlink" Target="http://www.youtube.com/user/NASADEVELO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www.nasa.gov/applied-sciences/capacitybuild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develop.larc.nas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solidFill>
                  <a:schemeClr val="bg2">
                    <a:lumMod val="25000"/>
                  </a:schemeClr>
                </a:solidFill>
              </a:rPr>
              <a:t>About DEVELOP: </a:t>
            </a:r>
          </a:p>
          <a:p>
            <a:r>
              <a:rPr lang="en-US" dirty="0" smtClean="0">
                <a:solidFill>
                  <a:schemeClr val="bg2">
                    <a:lumMod val="25000"/>
                  </a:schemeClr>
                </a:solidFill>
              </a:rPr>
              <a:t>History, Organization, and Personnel</a:t>
            </a:r>
            <a:endParaRPr lang="en-US" dirty="0">
              <a:solidFill>
                <a:schemeClr val="bg2">
                  <a:lumMod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POCs</a:t>
            </a:r>
            <a:endParaRPr lang="en-US" dirty="0"/>
          </a:p>
        </p:txBody>
      </p:sp>
      <p:sp>
        <p:nvSpPr>
          <p:cNvPr id="18" name="Rounded Rectangle 17"/>
          <p:cNvSpPr/>
          <p:nvPr/>
        </p:nvSpPr>
        <p:spPr>
          <a:xfrm>
            <a:off x="838199" y="3506551"/>
            <a:ext cx="10615863"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19" name="TextBox 18"/>
          <p:cNvSpPr txBox="1"/>
          <p:nvPr/>
        </p:nvSpPr>
        <p:spPr>
          <a:xfrm>
            <a:off x="1043830" y="3613677"/>
            <a:ext cx="1984247" cy="646331"/>
          </a:xfrm>
          <a:prstGeom prst="rect">
            <a:avLst/>
          </a:prstGeom>
          <a:noFill/>
        </p:spPr>
        <p:txBody>
          <a:bodyPr wrap="square" rtlCol="0">
            <a:spAutoFit/>
          </a:bodyPr>
          <a:lstStyle/>
          <a:p>
            <a:r>
              <a:rPr lang="en-US" b="1" dirty="0" smtClean="0">
                <a:solidFill>
                  <a:schemeClr val="bg1"/>
                </a:solidFill>
                <a:latin typeface="Century Gothic" charset="0"/>
                <a:ea typeface="Century Gothic" charset="0"/>
                <a:cs typeface="Century Gothic" charset="0"/>
              </a:rPr>
              <a:t>DEVELOP Node Leadership </a:t>
            </a:r>
            <a:endParaRPr lang="en-US" b="1" dirty="0">
              <a:solidFill>
                <a:schemeClr val="bg1"/>
              </a:solidFill>
              <a:latin typeface="Century Gothic" charset="0"/>
              <a:ea typeface="Century Gothic" charset="0"/>
              <a:cs typeface="Century Gothic" charset="0"/>
            </a:endParaRPr>
          </a:p>
        </p:txBody>
      </p:sp>
      <p:sp>
        <p:nvSpPr>
          <p:cNvPr id="20" name="Rounded Rectangular Callout 19"/>
          <p:cNvSpPr/>
          <p:nvPr/>
        </p:nvSpPr>
        <p:spPr>
          <a:xfrm>
            <a:off x="838200" y="2378834"/>
            <a:ext cx="10615863"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21" name="Rectangle 20"/>
          <p:cNvSpPr/>
          <p:nvPr/>
        </p:nvSpPr>
        <p:spPr>
          <a:xfrm>
            <a:off x="3009675" y="2539044"/>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Mercedes </a:t>
            </a:r>
            <a:r>
              <a:rPr lang="en-US" sz="1100" b="1" dirty="0" err="1" smtClean="0">
                <a:solidFill>
                  <a:schemeClr val="bg1"/>
                </a:solidFill>
                <a:latin typeface="Century Gothic" charset="0"/>
                <a:ea typeface="Century Gothic" charset="0"/>
                <a:cs typeface="Century Gothic" charset="0"/>
              </a:rPr>
              <a:t>Bartkovich</a:t>
            </a:r>
            <a:r>
              <a:rPr lang="en-US" sz="1100" b="1" dirty="0" smtClean="0">
                <a:solidFill>
                  <a:schemeClr val="bg1"/>
                </a:solidFill>
                <a:latin typeface="Century Gothic" charset="0"/>
                <a:ea typeface="Century Gothic" charset="0"/>
                <a:cs typeface="Century Gothic" charset="0"/>
              </a:rPr>
              <a:t> (MSFC)</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Daniel Carver (CO)</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Kate Cavanaugh (JPL)</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Brooke Colley (VA)</a:t>
            </a:r>
            <a:endParaRPr lang="en-US" sz="1100" b="1" dirty="0">
              <a:solidFill>
                <a:schemeClr val="bg1"/>
              </a:solidFill>
              <a:latin typeface="Century Gothic" charset="0"/>
              <a:ea typeface="Century Gothic" charset="0"/>
              <a:cs typeface="Century Gothic" charset="0"/>
            </a:endParaRPr>
          </a:p>
        </p:txBody>
      </p:sp>
      <p:sp>
        <p:nvSpPr>
          <p:cNvPr id="22" name="TextBox 21"/>
          <p:cNvSpPr txBox="1"/>
          <p:nvPr/>
        </p:nvSpPr>
        <p:spPr>
          <a:xfrm>
            <a:off x="1320425" y="2535077"/>
            <a:ext cx="1281120" cy="707886"/>
          </a:xfrm>
          <a:prstGeom prst="rect">
            <a:avLst/>
          </a:prstGeom>
          <a:noFill/>
        </p:spPr>
        <p:txBody>
          <a:bodyPr wrap="non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Fellows</a:t>
            </a:r>
          </a:p>
        </p:txBody>
      </p:sp>
      <p:sp>
        <p:nvSpPr>
          <p:cNvPr id="23" name="Rounded Rectangular Callout 22"/>
          <p:cNvSpPr/>
          <p:nvPr/>
        </p:nvSpPr>
        <p:spPr>
          <a:xfrm>
            <a:off x="838200" y="1310717"/>
            <a:ext cx="10615863"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4" name="TextBox 23"/>
          <p:cNvSpPr txBox="1"/>
          <p:nvPr/>
        </p:nvSpPr>
        <p:spPr>
          <a:xfrm>
            <a:off x="1269099" y="1457545"/>
            <a:ext cx="1349057" cy="707886"/>
          </a:xfrm>
          <a:prstGeom prst="rect">
            <a:avLst/>
          </a:prstGeom>
          <a:noFill/>
        </p:spPr>
        <p:txBody>
          <a:bodyPr wrap="squar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NPO</a:t>
            </a:r>
            <a:endParaRPr lang="en-US" sz="2000" b="1" dirty="0">
              <a:solidFill>
                <a:schemeClr val="bg1"/>
              </a:solidFill>
              <a:latin typeface="Century Gothic" charset="0"/>
              <a:ea typeface="Century Gothic" charset="0"/>
              <a:cs typeface="Century Gothic" charset="0"/>
            </a:endParaRPr>
          </a:p>
        </p:txBody>
      </p:sp>
      <p:sp>
        <p:nvSpPr>
          <p:cNvPr id="25" name="Rectangle 24"/>
          <p:cNvSpPr/>
          <p:nvPr/>
        </p:nvSpPr>
        <p:spPr>
          <a:xfrm>
            <a:off x="7389171" y="1413526"/>
            <a:ext cx="3200400"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Georgina Crepps</a:t>
            </a:r>
            <a:endParaRPr lang="en-US" sz="1300"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Amanda Clayton</a:t>
            </a:r>
          </a:p>
        </p:txBody>
      </p:sp>
      <p:sp>
        <p:nvSpPr>
          <p:cNvPr id="26" name="Rectangle 25"/>
          <p:cNvSpPr/>
          <p:nvPr/>
        </p:nvSpPr>
        <p:spPr>
          <a:xfrm>
            <a:off x="9259741" y="1631947"/>
            <a:ext cx="1558430" cy="29233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Jordan </a:t>
            </a:r>
            <a:r>
              <a:rPr lang="en-US" sz="1300" b="1" dirty="0" err="1" smtClean="0">
                <a:solidFill>
                  <a:schemeClr val="bg1"/>
                </a:solidFill>
                <a:latin typeface="Century Gothic" charset="0"/>
                <a:ea typeface="Century Gothic" charset="0"/>
                <a:cs typeface="Century Gothic" charset="0"/>
              </a:rPr>
              <a:t>Vaa</a:t>
            </a:r>
            <a:endParaRPr lang="en-US" sz="1300" dirty="0">
              <a:solidFill>
                <a:schemeClr val="bg1"/>
              </a:solidFill>
              <a:latin typeface="Century Gothic" charset="0"/>
              <a:ea typeface="Century Gothic" charset="0"/>
              <a:cs typeface="Century Gothic" charset="0"/>
            </a:endParaRPr>
          </a:p>
        </p:txBody>
      </p:sp>
      <p:sp>
        <p:nvSpPr>
          <p:cNvPr id="27" name="Rectangle 26"/>
          <p:cNvSpPr/>
          <p:nvPr/>
        </p:nvSpPr>
        <p:spPr>
          <a:xfrm>
            <a:off x="5271945" y="2588965"/>
            <a:ext cx="2362200" cy="600110"/>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Austin Counts (VA)</a:t>
            </a:r>
            <a:endParaRPr lang="en-US" sz="1100" b="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John </a:t>
            </a:r>
            <a:r>
              <a:rPr lang="en-US" sz="1100" b="1" dirty="0" err="1" smtClean="0">
                <a:solidFill>
                  <a:schemeClr val="bg1"/>
                </a:solidFill>
                <a:latin typeface="Century Gothic" charset="0"/>
                <a:ea typeface="Century Gothic" charset="0"/>
                <a:cs typeface="Century Gothic" charset="0"/>
              </a:rPr>
              <a:t>Dilger</a:t>
            </a:r>
            <a:r>
              <a:rPr lang="en-US" sz="1100" b="1" dirty="0" smtClean="0">
                <a:solidFill>
                  <a:schemeClr val="bg1"/>
                </a:solidFill>
                <a:latin typeface="Century Gothic" charset="0"/>
                <a:ea typeface="Century Gothic" charset="0"/>
                <a:cs typeface="Century Gothic" charset="0"/>
              </a:rPr>
              <a:t> (ARC)</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Liz Dyer (AZ)</a:t>
            </a:r>
          </a:p>
        </p:txBody>
      </p:sp>
      <p:sp>
        <p:nvSpPr>
          <p:cNvPr id="28" name="Rectangle 27"/>
          <p:cNvSpPr/>
          <p:nvPr/>
        </p:nvSpPr>
        <p:spPr>
          <a:xfrm>
            <a:off x="7163365" y="2588965"/>
            <a:ext cx="2362200" cy="600110"/>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Leah </a:t>
            </a:r>
            <a:r>
              <a:rPr lang="en-US" sz="1100" b="1" dirty="0" err="1" smtClean="0">
                <a:solidFill>
                  <a:schemeClr val="bg1"/>
                </a:solidFill>
                <a:latin typeface="Century Gothic" charset="0"/>
                <a:ea typeface="Century Gothic" charset="0"/>
                <a:cs typeface="Century Gothic" charset="0"/>
              </a:rPr>
              <a:t>Kucera</a:t>
            </a:r>
            <a:r>
              <a:rPr lang="en-US" sz="1100" b="1" dirty="0" smtClean="0">
                <a:solidFill>
                  <a:schemeClr val="bg1"/>
                </a:solidFill>
                <a:latin typeface="Century Gothic" charset="0"/>
                <a:ea typeface="Century Gothic" charset="0"/>
                <a:cs typeface="Century Gothic" charset="0"/>
              </a:rPr>
              <a:t> (ID)</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Sara </a:t>
            </a:r>
            <a:r>
              <a:rPr lang="en-US" sz="1100" b="1" dirty="0" err="1" smtClean="0">
                <a:solidFill>
                  <a:schemeClr val="bg1"/>
                </a:solidFill>
                <a:latin typeface="Century Gothic" charset="0"/>
                <a:ea typeface="Century Gothic" charset="0"/>
                <a:cs typeface="Century Gothic" charset="0"/>
              </a:rPr>
              <a:t>Lubkin</a:t>
            </a:r>
            <a:r>
              <a:rPr lang="en-US" sz="1100" b="1" dirty="0" smtClean="0">
                <a:solidFill>
                  <a:schemeClr val="bg1"/>
                </a:solidFill>
                <a:latin typeface="Century Gothic" charset="0"/>
                <a:ea typeface="Century Gothic" charset="0"/>
                <a:cs typeface="Century Gothic" charset="0"/>
              </a:rPr>
              <a:t> (GSFC)</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Jonathan O’Brien (NC)</a:t>
            </a:r>
          </a:p>
        </p:txBody>
      </p:sp>
      <p:sp>
        <p:nvSpPr>
          <p:cNvPr id="29" name="Rectangle 28"/>
          <p:cNvSpPr/>
          <p:nvPr/>
        </p:nvSpPr>
        <p:spPr>
          <a:xfrm>
            <a:off x="9350661" y="2588965"/>
            <a:ext cx="1805290" cy="600110"/>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Danielle Quick (AL)</a:t>
            </a:r>
            <a:endParaRPr lang="en-US" sz="1100" b="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Nick Rousseau (JPL)</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Austin Stone (GA)</a:t>
            </a:r>
          </a:p>
        </p:txBody>
      </p:sp>
      <p:sp>
        <p:nvSpPr>
          <p:cNvPr id="30" name="Rectangle 29"/>
          <p:cNvSpPr/>
          <p:nvPr/>
        </p:nvSpPr>
        <p:spPr>
          <a:xfrm>
            <a:off x="2977587" y="1462317"/>
            <a:ext cx="179437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Lindsay Rogers </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Karen </a:t>
            </a:r>
            <a:r>
              <a:rPr lang="en-US" sz="1300" b="1" dirty="0" err="1" smtClean="0">
                <a:solidFill>
                  <a:schemeClr val="bg1"/>
                </a:solidFill>
                <a:latin typeface="Century Gothic" charset="0"/>
                <a:ea typeface="Century Gothic" charset="0"/>
                <a:cs typeface="Century Gothic" charset="0"/>
              </a:rPr>
              <a:t>Allsbrook</a:t>
            </a:r>
            <a:endParaRPr lang="en-US" sz="1300" b="1" dirty="0" smtClean="0">
              <a:solidFill>
                <a:schemeClr val="bg1"/>
              </a:solidFill>
              <a:latin typeface="Century Gothic" charset="0"/>
              <a:ea typeface="Century Gothic" charset="0"/>
              <a:cs typeface="Century Gothic" charset="0"/>
            </a:endParaRPr>
          </a:p>
        </p:txBody>
      </p:sp>
      <p:sp>
        <p:nvSpPr>
          <p:cNvPr id="31" name="Rectangle 30"/>
          <p:cNvSpPr/>
          <p:nvPr/>
        </p:nvSpPr>
        <p:spPr>
          <a:xfrm>
            <a:off x="4934578" y="1462317"/>
            <a:ext cx="2320467"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Lauren Childs-Gleason </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Dr. Kenton Ross</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Jennifer </a:t>
            </a:r>
            <a:r>
              <a:rPr lang="en-US" sz="1300" b="1" dirty="0" err="1" smtClean="0">
                <a:solidFill>
                  <a:schemeClr val="bg1"/>
                </a:solidFill>
                <a:latin typeface="Century Gothic" charset="0"/>
                <a:ea typeface="Century Gothic" charset="0"/>
                <a:cs typeface="Century Gothic" charset="0"/>
              </a:rPr>
              <a:t>Tindell</a:t>
            </a:r>
            <a:endParaRPr lang="en-US" sz="1300" b="1" dirty="0" smtClean="0">
              <a:solidFill>
                <a:schemeClr val="bg1"/>
              </a:solidFill>
              <a:latin typeface="Century Gothic" charset="0"/>
              <a:ea typeface="Century Gothic" charset="0"/>
              <a:cs typeface="Century Gothic" charset="0"/>
            </a:endParaRPr>
          </a:p>
        </p:txBody>
      </p:sp>
      <p:sp>
        <p:nvSpPr>
          <p:cNvPr id="33" name="Rectangle 32"/>
          <p:cNvSpPr/>
          <p:nvPr/>
        </p:nvSpPr>
        <p:spPr>
          <a:xfrm>
            <a:off x="5233301" y="3770911"/>
            <a:ext cx="2450175"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Colorado – Fort Collins</a:t>
            </a:r>
          </a:p>
          <a:p>
            <a:pPr defTabSz="1018229"/>
            <a:r>
              <a:rPr lang="en-US" sz="1200" dirty="0">
                <a:solidFill>
                  <a:schemeClr val="bg1"/>
                </a:solidFill>
                <a:latin typeface="Century Gothic" charset="0"/>
                <a:ea typeface="Century Gothic" charset="0"/>
                <a:cs typeface="Century Gothic" charset="0"/>
              </a:rPr>
              <a:t>Timothy Mayer (CL)</a:t>
            </a:r>
          </a:p>
          <a:p>
            <a:pPr defTabSz="1018229"/>
            <a:r>
              <a:rPr lang="en-US" sz="1200" dirty="0">
                <a:solidFill>
                  <a:schemeClr val="bg1"/>
                </a:solidFill>
                <a:latin typeface="Century Gothic" charset="0"/>
                <a:ea typeface="Century Gothic" charset="0"/>
                <a:cs typeface="Century Gothic" charset="0"/>
              </a:rPr>
              <a:t>Dan Carver (ACL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Georgia – Athens </a:t>
            </a:r>
          </a:p>
          <a:p>
            <a:pPr defTabSz="1018229"/>
            <a:r>
              <a:rPr lang="en-US" sz="1200" dirty="0">
                <a:solidFill>
                  <a:schemeClr val="bg1"/>
                </a:solidFill>
                <a:latin typeface="Century Gothic" charset="0"/>
                <a:ea typeface="Century Gothic" charset="0"/>
                <a:cs typeface="Century Gothic" charset="0"/>
              </a:rPr>
              <a:t>Caren Remillard (CL)</a:t>
            </a:r>
          </a:p>
          <a:p>
            <a:pPr defTabSz="1018229"/>
            <a:r>
              <a:rPr lang="en-US" sz="1200" dirty="0">
                <a:solidFill>
                  <a:schemeClr val="bg1"/>
                </a:solidFill>
                <a:latin typeface="Century Gothic" charset="0"/>
                <a:ea typeface="Century Gothic" charset="0"/>
                <a:cs typeface="Century Gothic" charset="0"/>
              </a:rPr>
              <a:t>Sean Cameron (ACL)</a:t>
            </a:r>
          </a:p>
          <a:p>
            <a:pPr defTabSz="1018229"/>
            <a:endParaRPr lang="en-US" sz="1200" b="1" u="sng" dirty="0" smtClean="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Idaho – Pocatello </a:t>
            </a:r>
            <a:endParaRPr lang="en-US" sz="1200" dirty="0">
              <a:solidFill>
                <a:schemeClr val="bg1"/>
              </a:solidFill>
              <a:latin typeface="Century Gothic" charset="0"/>
              <a:ea typeface="Century Gothic" charset="0"/>
              <a:cs typeface="Century Gothic" charset="0"/>
            </a:endParaRPr>
          </a:p>
          <a:p>
            <a:pPr defTabSz="1018229"/>
            <a:r>
              <a:rPr lang="en-US" sz="1200" dirty="0">
                <a:solidFill>
                  <a:schemeClr val="bg1"/>
                </a:solidFill>
                <a:latin typeface="Century Gothic" charset="0"/>
                <a:ea typeface="Century Gothic" charset="0"/>
                <a:cs typeface="Century Gothic" charset="0"/>
              </a:rPr>
              <a:t>Brandon Crawford (Acting CL)</a:t>
            </a:r>
          </a:p>
          <a:p>
            <a:pPr defTabSz="1018229"/>
            <a:r>
              <a:rPr lang="en-US" sz="1200" dirty="0">
                <a:solidFill>
                  <a:schemeClr val="bg1"/>
                </a:solidFill>
                <a:latin typeface="Century Gothic" charset="0"/>
                <a:ea typeface="Century Gothic" charset="0"/>
                <a:cs typeface="Century Gothic" charset="0"/>
              </a:rPr>
              <a:t>Leah Kucera (ACL</a:t>
            </a:r>
            <a:r>
              <a:rPr lang="en-US" sz="1200" dirty="0" smtClean="0">
                <a:solidFill>
                  <a:schemeClr val="bg1"/>
                </a:solidFill>
                <a:latin typeface="Century Gothic" charset="0"/>
                <a:ea typeface="Century Gothic" charset="0"/>
                <a:cs typeface="Century Gothic" charset="0"/>
              </a:rPr>
              <a:t>)</a:t>
            </a:r>
            <a:endParaRPr lang="en-US" sz="1200" b="1" u="sng" dirty="0" smtClean="0">
              <a:solidFill>
                <a:schemeClr val="bg1"/>
              </a:solidFill>
              <a:latin typeface="Century Gothic" charset="0"/>
              <a:ea typeface="Century Gothic" charset="0"/>
              <a:cs typeface="Century Gothic" charset="0"/>
            </a:endParaRPr>
          </a:p>
        </p:txBody>
      </p:sp>
      <p:sp>
        <p:nvSpPr>
          <p:cNvPr id="34" name="Rectangle 33"/>
          <p:cNvSpPr/>
          <p:nvPr/>
        </p:nvSpPr>
        <p:spPr>
          <a:xfrm>
            <a:off x="7423531" y="3770911"/>
            <a:ext cx="2145238" cy="138494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Maryland – Goddard </a:t>
            </a:r>
          </a:p>
          <a:p>
            <a:pPr defTabSz="1018229"/>
            <a:r>
              <a:rPr lang="en-US" sz="1200" dirty="0">
                <a:solidFill>
                  <a:schemeClr val="bg1"/>
                </a:solidFill>
                <a:latin typeface="Century Gothic" charset="0"/>
                <a:ea typeface="Century Gothic" charset="0"/>
                <a:cs typeface="Century Gothic" charset="0"/>
              </a:rPr>
              <a:t>Victor Lenske (CL)</a:t>
            </a:r>
          </a:p>
          <a:p>
            <a:pPr defTabSz="1018229"/>
            <a:r>
              <a:rPr lang="en-US" sz="1200" dirty="0">
                <a:solidFill>
                  <a:schemeClr val="bg1"/>
                </a:solidFill>
                <a:latin typeface="Century Gothic" charset="0"/>
                <a:ea typeface="Century Gothic" charset="0"/>
                <a:cs typeface="Century Gothic" charset="0"/>
              </a:rPr>
              <a:t>Sara Lubkin (ACL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North Carolina – NCEI </a:t>
            </a:r>
          </a:p>
          <a:p>
            <a:pPr defTabSz="1018229"/>
            <a:r>
              <a:rPr lang="en-US" sz="1200" dirty="0">
                <a:solidFill>
                  <a:schemeClr val="bg1"/>
                </a:solidFill>
                <a:latin typeface="Century Gothic" charset="0"/>
                <a:ea typeface="Century Gothic" charset="0"/>
                <a:cs typeface="Century Gothic" charset="0"/>
              </a:rPr>
              <a:t>Alec </a:t>
            </a:r>
            <a:r>
              <a:rPr lang="en-US" sz="1200" dirty="0" err="1">
                <a:solidFill>
                  <a:schemeClr val="bg1"/>
                </a:solidFill>
                <a:latin typeface="Century Gothic" charset="0"/>
                <a:ea typeface="Century Gothic" charset="0"/>
                <a:cs typeface="Century Gothic" charset="0"/>
              </a:rPr>
              <a:t>Courtright</a:t>
            </a:r>
            <a:r>
              <a:rPr lang="en-US" sz="1200" dirty="0">
                <a:solidFill>
                  <a:schemeClr val="bg1"/>
                </a:solidFill>
                <a:latin typeface="Century Gothic" charset="0"/>
                <a:ea typeface="Century Gothic" charset="0"/>
                <a:cs typeface="Century Gothic" charset="0"/>
              </a:rPr>
              <a:t> (CL)</a:t>
            </a:r>
          </a:p>
          <a:p>
            <a:pPr defTabSz="1018229"/>
            <a:r>
              <a:rPr lang="en-US" sz="1200" dirty="0">
                <a:solidFill>
                  <a:schemeClr val="bg1"/>
                </a:solidFill>
                <a:latin typeface="Century Gothic" charset="0"/>
                <a:ea typeface="Century Gothic" charset="0"/>
                <a:cs typeface="Century Gothic" charset="0"/>
              </a:rPr>
              <a:t>Jonathan O’Brien (ACL</a:t>
            </a:r>
            <a:r>
              <a:rPr lang="en-US" sz="1200" dirty="0" smtClean="0">
                <a:solidFill>
                  <a:schemeClr val="bg1"/>
                </a:solidFill>
                <a:latin typeface="Century Gothic" charset="0"/>
                <a:ea typeface="Century Gothic" charset="0"/>
                <a:cs typeface="Century Gothic" charset="0"/>
              </a:rPr>
              <a:t>)</a:t>
            </a:r>
            <a:endParaRPr lang="en-US" sz="1200" dirty="0">
              <a:solidFill>
                <a:schemeClr val="bg1"/>
              </a:solidFill>
              <a:latin typeface="Century Gothic" charset="0"/>
              <a:ea typeface="Century Gothic" charset="0"/>
              <a:cs typeface="Century Gothic" charset="0"/>
            </a:endParaRPr>
          </a:p>
        </p:txBody>
      </p:sp>
      <p:sp>
        <p:nvSpPr>
          <p:cNvPr id="35" name="Rectangle 34"/>
          <p:cNvSpPr/>
          <p:nvPr/>
        </p:nvSpPr>
        <p:spPr>
          <a:xfrm>
            <a:off x="9513477" y="3770911"/>
            <a:ext cx="1969562" cy="138494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Virginia – Langley </a:t>
            </a:r>
          </a:p>
          <a:p>
            <a:pPr defTabSz="1018229"/>
            <a:r>
              <a:rPr lang="en-US" sz="1200" dirty="0">
                <a:solidFill>
                  <a:schemeClr val="bg1"/>
                </a:solidFill>
                <a:latin typeface="Century Gothic" charset="0"/>
                <a:ea typeface="Century Gothic" charset="0"/>
                <a:cs typeface="Century Gothic" charset="0"/>
              </a:rPr>
              <a:t>Emily Gotschalk (CL)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Virginia – Wise </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Eric White (CL)</a:t>
            </a:r>
          </a:p>
          <a:p>
            <a:pPr defTabSz="1018229"/>
            <a:r>
              <a:rPr lang="en-US" sz="1200" dirty="0" smtClean="0">
                <a:solidFill>
                  <a:schemeClr val="bg1"/>
                </a:solidFill>
                <a:latin typeface="Century Gothic" charset="0"/>
                <a:ea typeface="Century Gothic" charset="0"/>
                <a:cs typeface="Century Gothic" charset="0"/>
              </a:rPr>
              <a:t>Brooke Colley (ACL)</a:t>
            </a:r>
          </a:p>
          <a:p>
            <a:pPr defTabSz="1018229"/>
            <a:r>
              <a:rPr lang="en-US" sz="1200" dirty="0" smtClean="0">
                <a:solidFill>
                  <a:schemeClr val="bg1"/>
                </a:solidFill>
                <a:latin typeface="Century Gothic" charset="0"/>
                <a:ea typeface="Century Gothic" charset="0"/>
                <a:cs typeface="Century Gothic" charset="0"/>
              </a:rPr>
              <a:t>Austin Counts (ACL)</a:t>
            </a:r>
          </a:p>
        </p:txBody>
      </p:sp>
      <p:sp>
        <p:nvSpPr>
          <p:cNvPr id="36" name="Rectangle 35"/>
          <p:cNvSpPr/>
          <p:nvPr/>
        </p:nvSpPr>
        <p:spPr>
          <a:xfrm>
            <a:off x="3114670" y="3770911"/>
            <a:ext cx="2091830" cy="2123604"/>
          </a:xfrm>
          <a:prstGeom prst="rect">
            <a:avLst/>
          </a:prstGeom>
        </p:spPr>
        <p:txBody>
          <a:bodyPr wrap="square" lIns="91387" tIns="45693" rIns="91387" bIns="45693">
            <a:spAutoFit/>
          </a:bodyPr>
          <a:lstStyle/>
          <a:p>
            <a:pPr defTabSz="1018229"/>
            <a:r>
              <a:rPr lang="en-US" sz="1200" b="1" u="sng" dirty="0" smtClean="0">
                <a:solidFill>
                  <a:schemeClr val="bg1"/>
                </a:solidFill>
                <a:latin typeface="Century Gothic" charset="0"/>
                <a:ea typeface="Century Gothic" charset="0"/>
                <a:cs typeface="Century Gothic" charset="0"/>
              </a:rPr>
              <a:t>Arizona - Tempe</a:t>
            </a:r>
          </a:p>
          <a:p>
            <a:pPr defTabSz="1018229"/>
            <a:r>
              <a:rPr lang="en-US" sz="1200" dirty="0" smtClean="0">
                <a:solidFill>
                  <a:schemeClr val="bg1"/>
                </a:solidFill>
                <a:latin typeface="Century Gothic" charset="0"/>
                <a:ea typeface="Century Gothic" charset="0"/>
                <a:cs typeface="Century Gothic" charset="0"/>
              </a:rPr>
              <a:t>Lance Watkins (CL)</a:t>
            </a:r>
          </a:p>
          <a:p>
            <a:pPr defTabSz="1018229"/>
            <a:r>
              <a:rPr lang="en-US" sz="1200" dirty="0" smtClean="0">
                <a:solidFill>
                  <a:schemeClr val="bg1"/>
                </a:solidFill>
                <a:latin typeface="Century Gothic" charset="0"/>
                <a:ea typeface="Century Gothic" charset="0"/>
                <a:cs typeface="Century Gothic" charset="0"/>
              </a:rPr>
              <a:t>Liz Dyer (ACL)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Ames </a:t>
            </a:r>
          </a:p>
          <a:p>
            <a:pPr defTabSz="1018229"/>
            <a:r>
              <a:rPr lang="en-US" sz="1200" dirty="0">
                <a:solidFill>
                  <a:schemeClr val="bg1"/>
                </a:solidFill>
                <a:latin typeface="Century Gothic" charset="0"/>
                <a:ea typeface="Century Gothic" charset="0"/>
                <a:cs typeface="Century Gothic" charset="0"/>
              </a:rPr>
              <a:t>Jenna Williams (CL)</a:t>
            </a:r>
          </a:p>
          <a:p>
            <a:pPr defTabSz="1018229"/>
            <a:r>
              <a:rPr lang="en-US" sz="1200" dirty="0">
                <a:solidFill>
                  <a:schemeClr val="bg1"/>
                </a:solidFill>
                <a:latin typeface="Century Gothic" charset="0"/>
                <a:ea typeface="Century Gothic" charset="0"/>
                <a:cs typeface="Century Gothic" charset="0"/>
              </a:rPr>
              <a:t>John Dilger (ACL</a:t>
            </a:r>
            <a:r>
              <a:rPr lang="en-US" sz="1200" dirty="0" smtClean="0">
                <a:solidFill>
                  <a:schemeClr val="bg1"/>
                </a:solidFill>
                <a:latin typeface="Century Gothic" charset="0"/>
                <a:ea typeface="Century Gothic" charset="0"/>
                <a:cs typeface="Century Gothic" charset="0"/>
              </a:rPr>
              <a:t>)</a:t>
            </a:r>
          </a:p>
          <a:p>
            <a:pPr defTabSz="1018229"/>
            <a:endParaRPr lang="en-US" sz="1200" dirty="0" smtClean="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JPL </a:t>
            </a:r>
          </a:p>
          <a:p>
            <a:pPr defTabSz="1018229"/>
            <a:r>
              <a:rPr lang="en-US" sz="1200" dirty="0">
                <a:solidFill>
                  <a:schemeClr val="bg1"/>
                </a:solidFill>
                <a:latin typeface="Century Gothic" charset="0"/>
                <a:ea typeface="Century Gothic" charset="0"/>
                <a:cs typeface="Century Gothic" charset="0"/>
              </a:rPr>
              <a:t>Erika </a:t>
            </a:r>
            <a:r>
              <a:rPr lang="en-US" sz="1200" dirty="0" err="1">
                <a:solidFill>
                  <a:schemeClr val="bg1"/>
                </a:solidFill>
                <a:latin typeface="Century Gothic" charset="0"/>
                <a:ea typeface="Century Gothic" charset="0"/>
                <a:cs typeface="Century Gothic" charset="0"/>
              </a:rPr>
              <a:t>Higa</a:t>
            </a:r>
            <a:r>
              <a:rPr lang="en-US" sz="1200" dirty="0">
                <a:solidFill>
                  <a:schemeClr val="bg1"/>
                </a:solidFill>
                <a:latin typeface="Century Gothic" charset="0"/>
                <a:ea typeface="Century Gothic" charset="0"/>
                <a:cs typeface="Century Gothic" charset="0"/>
              </a:rPr>
              <a:t> (CL)</a:t>
            </a:r>
          </a:p>
          <a:p>
            <a:pPr defTabSz="1018229"/>
            <a:r>
              <a:rPr lang="en-US" sz="1200" dirty="0">
                <a:solidFill>
                  <a:schemeClr val="bg1"/>
                </a:solidFill>
                <a:latin typeface="Century Gothic" charset="0"/>
                <a:ea typeface="Century Gothic" charset="0"/>
                <a:cs typeface="Century Gothic" charset="0"/>
              </a:rPr>
              <a:t>Kate Cavanaugh (ACL</a:t>
            </a:r>
            <a:r>
              <a:rPr lang="en-US" sz="1200" dirty="0" smtClean="0">
                <a:solidFill>
                  <a:schemeClr val="bg1"/>
                </a:solidFill>
                <a:latin typeface="Century Gothic" charset="0"/>
                <a:ea typeface="Century Gothic" charset="0"/>
                <a:cs typeface="Century Gothic" charset="0"/>
              </a:rPr>
              <a:t>)</a:t>
            </a:r>
            <a:endParaRPr lang="en-US" sz="1200" dirty="0">
              <a:solidFill>
                <a:schemeClr val="bg1"/>
              </a:solidFill>
              <a:latin typeface="Century Gothic" charset="0"/>
              <a:ea typeface="Century Gothic" charset="0"/>
              <a:cs typeface="Century Gothic" charset="0"/>
            </a:endParaRPr>
          </a:p>
        </p:txBody>
      </p:sp>
      <p:sp>
        <p:nvSpPr>
          <p:cNvPr id="37" name="Rectangle 36"/>
          <p:cNvSpPr/>
          <p:nvPr/>
        </p:nvSpPr>
        <p:spPr>
          <a:xfrm>
            <a:off x="1043830" y="4462798"/>
            <a:ext cx="2091830" cy="138494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Alabama – Marshall </a:t>
            </a:r>
          </a:p>
          <a:p>
            <a:pPr defTabSz="1018229"/>
            <a:r>
              <a:rPr lang="en-US" sz="1200" dirty="0">
                <a:solidFill>
                  <a:schemeClr val="bg1"/>
                </a:solidFill>
                <a:latin typeface="Century Gothic" charset="0"/>
                <a:ea typeface="Century Gothic" charset="0"/>
                <a:cs typeface="Century Gothic" charset="0"/>
              </a:rPr>
              <a:t>Maggi Klug (CL)</a:t>
            </a:r>
          </a:p>
          <a:p>
            <a:pPr defTabSz="1018229"/>
            <a:r>
              <a:rPr lang="en-US" sz="1200" dirty="0">
                <a:solidFill>
                  <a:schemeClr val="bg1"/>
                </a:solidFill>
                <a:latin typeface="Century Gothic" charset="0"/>
                <a:ea typeface="Century Gothic" charset="0"/>
                <a:cs typeface="Century Gothic" charset="0"/>
              </a:rPr>
              <a:t>Helen Baldwin (ACL)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Alabama – Mobile </a:t>
            </a:r>
          </a:p>
          <a:p>
            <a:pPr defTabSz="1018229"/>
            <a:r>
              <a:rPr lang="en-US" sz="1200" dirty="0">
                <a:solidFill>
                  <a:schemeClr val="bg1"/>
                </a:solidFill>
                <a:latin typeface="Century Gothic" charset="0"/>
                <a:ea typeface="Century Gothic" charset="0"/>
                <a:cs typeface="Century Gothic" charset="0"/>
              </a:rPr>
              <a:t>Farnaz Bayat (CL)</a:t>
            </a:r>
          </a:p>
          <a:p>
            <a:pPr defTabSz="1018229"/>
            <a:r>
              <a:rPr lang="en-US" sz="1200" dirty="0">
                <a:solidFill>
                  <a:schemeClr val="bg1"/>
                </a:solidFill>
                <a:latin typeface="Century Gothic" charset="0"/>
                <a:ea typeface="Century Gothic" charset="0"/>
                <a:cs typeface="Century Gothic" charset="0"/>
              </a:rPr>
              <a:t>Danielle Quick (ACL)</a:t>
            </a:r>
          </a:p>
        </p:txBody>
      </p:sp>
    </p:spTree>
    <p:extLst>
      <p:ext uri="{BB962C8B-B14F-4D97-AF65-F5344CB8AC3E}">
        <p14:creationId xmlns:p14="http://schemas.microsoft.com/office/powerpoint/2010/main" val="137941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FY18 Fellows Class</a:t>
            </a:r>
            <a:endParaRPr lang="en-US" dirty="0"/>
          </a:p>
        </p:txBody>
      </p:sp>
      <p:sp>
        <p:nvSpPr>
          <p:cNvPr id="4" name="Content Placeholder 1"/>
          <p:cNvSpPr>
            <a:spLocks noGrp="1"/>
          </p:cNvSpPr>
          <p:nvPr>
            <p:ph idx="1"/>
          </p:nvPr>
        </p:nvSpPr>
        <p:spPr>
          <a:xfrm>
            <a:off x="309133" y="1179804"/>
            <a:ext cx="11575912" cy="941629"/>
          </a:xfrm>
        </p:spPr>
        <p:txBody>
          <a:bodyPr>
            <a:noAutofit/>
          </a:bodyPr>
          <a:lstStyle/>
          <a:p>
            <a:pPr marL="0" indent="0">
              <a:buNone/>
            </a:pPr>
            <a:r>
              <a:rPr lang="en-US" sz="1800" b="1" dirty="0">
                <a:solidFill>
                  <a:schemeClr val="bg2">
                    <a:lumMod val="25000"/>
                  </a:schemeClr>
                </a:solidFill>
              </a:rPr>
              <a:t>What is a </a:t>
            </a:r>
            <a:r>
              <a:rPr lang="en-US" sz="1800" b="1" dirty="0" smtClean="0">
                <a:solidFill>
                  <a:schemeClr val="bg2">
                    <a:lumMod val="25000"/>
                  </a:schemeClr>
                </a:solidFill>
              </a:rPr>
              <a:t>DEVELOP Fellow? </a:t>
            </a:r>
            <a:r>
              <a:rPr lang="en-US" sz="1800" dirty="0" smtClean="0">
                <a:solidFill>
                  <a:schemeClr val="bg2">
                    <a:lumMod val="25000"/>
                  </a:schemeClr>
                </a:solidFill>
              </a:rPr>
              <a:t>A </a:t>
            </a:r>
            <a:r>
              <a:rPr lang="en-US" sz="1800" dirty="0">
                <a:solidFill>
                  <a:schemeClr val="bg2">
                    <a:lumMod val="25000"/>
                  </a:schemeClr>
                </a:solidFill>
              </a:rPr>
              <a:t>recent college graduate who spends one year with DEVELOP growing both personally and professionally, and contributing to the program as a whole. Each </a:t>
            </a:r>
            <a:r>
              <a:rPr lang="en-US" sz="1800" dirty="0" smtClean="0">
                <a:solidFill>
                  <a:schemeClr val="bg2">
                    <a:lumMod val="25000"/>
                  </a:schemeClr>
                </a:solidFill>
              </a:rPr>
              <a:t>Fellow </a:t>
            </a:r>
            <a:r>
              <a:rPr lang="en-US" sz="1800" dirty="0">
                <a:solidFill>
                  <a:schemeClr val="bg2">
                    <a:lumMod val="25000"/>
                  </a:schemeClr>
                </a:solidFill>
              </a:rPr>
              <a:t>serves in a dual-role, splitting their time between their node and NPO-related tasks</a:t>
            </a:r>
            <a:r>
              <a:rPr lang="en-US" sz="1800" dirty="0" smtClean="0">
                <a:solidFill>
                  <a:schemeClr val="bg2">
                    <a:lumMod val="25000"/>
                  </a:schemeClr>
                </a:solidFill>
              </a:rPr>
              <a:t>.</a:t>
            </a:r>
          </a:p>
        </p:txBody>
      </p:sp>
      <p:sp>
        <p:nvSpPr>
          <p:cNvPr id="172" name="Content Placeholder 3"/>
          <p:cNvSpPr txBox="1">
            <a:spLocks/>
          </p:cNvSpPr>
          <p:nvPr/>
        </p:nvSpPr>
        <p:spPr>
          <a:xfrm>
            <a:off x="1314301" y="2288260"/>
            <a:ext cx="1859372" cy="605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Mercedes Bartkovich</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Marshall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173" name="Group 172"/>
          <p:cNvGrpSpPr/>
          <p:nvPr/>
        </p:nvGrpSpPr>
        <p:grpSpPr>
          <a:xfrm>
            <a:off x="309133" y="2097384"/>
            <a:ext cx="1005168" cy="1005840"/>
            <a:chOff x="3160774" y="5722249"/>
            <a:chExt cx="1005168" cy="1005840"/>
          </a:xfrm>
        </p:grpSpPr>
        <p:pic>
          <p:nvPicPr>
            <p:cNvPr id="174" name="Picture 173"/>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3160774" y="5722249"/>
              <a:ext cx="1005168" cy="1005840"/>
            </a:xfrm>
            <a:prstGeom prst="rect">
              <a:avLst/>
            </a:prstGeom>
          </p:spPr>
        </p:pic>
        <p:pic>
          <p:nvPicPr>
            <p:cNvPr id="17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63"/>
            <a:stretch/>
          </p:blipFill>
          <p:spPr bwMode="auto">
            <a:xfrm>
              <a:off x="3251878" y="5813007"/>
              <a:ext cx="822960" cy="824325"/>
            </a:xfrm>
            <a:prstGeom prst="ellipse">
              <a:avLst/>
            </a:prstGeom>
            <a:noFill/>
            <a:ln>
              <a:noFill/>
            </a:ln>
            <a:effectLst/>
          </p:spPr>
        </p:pic>
      </p:grpSp>
      <p:sp>
        <p:nvSpPr>
          <p:cNvPr id="176" name="Content Placeholder 3"/>
          <p:cNvSpPr txBox="1">
            <a:spLocks/>
          </p:cNvSpPr>
          <p:nvPr/>
        </p:nvSpPr>
        <p:spPr>
          <a:xfrm>
            <a:off x="4139107" y="5442401"/>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Nick Rousseau</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JPL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177" name="Group 176"/>
          <p:cNvGrpSpPr/>
          <p:nvPr/>
        </p:nvGrpSpPr>
        <p:grpSpPr>
          <a:xfrm>
            <a:off x="3133939" y="5266426"/>
            <a:ext cx="1005168" cy="1005840"/>
            <a:chOff x="8624141" y="5722249"/>
            <a:chExt cx="1005168" cy="1005840"/>
          </a:xfrm>
        </p:grpSpPr>
        <p:pic>
          <p:nvPicPr>
            <p:cNvPr id="178" name="Picture 177"/>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8624141" y="5722249"/>
              <a:ext cx="1005168" cy="1005840"/>
            </a:xfrm>
            <a:prstGeom prst="rect">
              <a:avLst/>
            </a:prstGeom>
          </p:spPr>
        </p:pic>
        <p:pic>
          <p:nvPicPr>
            <p:cNvPr id="179" name="Picture 178"/>
            <p:cNvPicPr>
              <a:picLocks/>
            </p:cNvPicPr>
            <p:nvPr/>
          </p:nvPicPr>
          <p:blipFill>
            <a:blip r:embed="rId4" cstate="screen">
              <a:extLst>
                <a:ext uri="{28A0092B-C50C-407E-A947-70E740481C1C}">
                  <a14:useLocalDpi xmlns:a14="http://schemas.microsoft.com/office/drawing/2010/main"/>
                </a:ext>
              </a:extLst>
            </a:blip>
            <a:stretch>
              <a:fillRect/>
            </a:stretch>
          </p:blipFill>
          <p:spPr>
            <a:xfrm>
              <a:off x="8715245" y="5813689"/>
              <a:ext cx="822960" cy="822960"/>
            </a:xfrm>
            <a:prstGeom prst="rect">
              <a:avLst/>
            </a:prstGeom>
          </p:spPr>
        </p:pic>
      </p:grpSp>
      <p:sp>
        <p:nvSpPr>
          <p:cNvPr id="180" name="Content Placeholder 3"/>
          <p:cNvSpPr txBox="1">
            <a:spLocks/>
          </p:cNvSpPr>
          <p:nvPr/>
        </p:nvSpPr>
        <p:spPr>
          <a:xfrm>
            <a:off x="1314301" y="3350237"/>
            <a:ext cx="1713046" cy="5856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Brooke Colley</a:t>
            </a:r>
          </a:p>
          <a:p>
            <a:pPr marL="0" indent="0">
              <a:spcBef>
                <a:spcPts val="0"/>
              </a:spcBef>
              <a:buFont typeface="Arial" panose="020B0604020202020204" pitchFamily="34" charset="0"/>
              <a:buNone/>
            </a:pPr>
            <a:r>
              <a:rPr lang="en-US" sz="1100" i="1" dirty="0">
                <a:solidFill>
                  <a:prstClr val="black">
                    <a:lumMod val="75000"/>
                    <a:lumOff val="25000"/>
                  </a:prstClr>
                </a:solidFill>
                <a:latin typeface="Century Gothic" panose="020F0302020204030204"/>
              </a:rPr>
              <a:t>Virginia – </a:t>
            </a:r>
            <a:r>
              <a:rPr lang="en-US" sz="1100" i="1" dirty="0" smtClean="0">
                <a:solidFill>
                  <a:prstClr val="black">
                    <a:lumMod val="75000"/>
                    <a:lumOff val="25000"/>
                  </a:prstClr>
                </a:solidFill>
                <a:latin typeface="Century Gothic" panose="020F0302020204030204"/>
              </a:rPr>
              <a:t>Wise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181" name="Group 180"/>
          <p:cNvGrpSpPr/>
          <p:nvPr/>
        </p:nvGrpSpPr>
        <p:grpSpPr>
          <a:xfrm>
            <a:off x="309133" y="3149379"/>
            <a:ext cx="1005168" cy="1005840"/>
            <a:chOff x="3160774" y="4630221"/>
            <a:chExt cx="1005168" cy="1005840"/>
          </a:xfrm>
        </p:grpSpPr>
        <p:pic>
          <p:nvPicPr>
            <p:cNvPr id="182" name="Picture 181"/>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3160774" y="4630221"/>
              <a:ext cx="1005168" cy="1005840"/>
            </a:xfrm>
            <a:prstGeom prst="rect">
              <a:avLst/>
            </a:prstGeom>
          </p:spPr>
        </p:pic>
        <p:pic>
          <p:nvPicPr>
            <p:cNvPr id="183" name="Picture 18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51878" y="4721661"/>
              <a:ext cx="822960" cy="822960"/>
            </a:xfrm>
            <a:prstGeom prst="ellipse">
              <a:avLst/>
            </a:prstGeom>
          </p:spPr>
        </p:pic>
      </p:grpSp>
      <p:sp>
        <p:nvSpPr>
          <p:cNvPr id="184" name="Content Placeholder 3"/>
          <p:cNvSpPr txBox="1">
            <a:spLocks/>
          </p:cNvSpPr>
          <p:nvPr/>
        </p:nvSpPr>
        <p:spPr>
          <a:xfrm>
            <a:off x="10033443" y="4338146"/>
            <a:ext cx="1937953" cy="6605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Jonathan O’Brien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North Carolina – Asheville</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185" name="Group 184"/>
          <p:cNvGrpSpPr/>
          <p:nvPr/>
        </p:nvGrpSpPr>
        <p:grpSpPr>
          <a:xfrm>
            <a:off x="9014869" y="4206761"/>
            <a:ext cx="1005168" cy="1005840"/>
            <a:chOff x="5852366" y="2439356"/>
            <a:chExt cx="1005168" cy="1005840"/>
          </a:xfrm>
        </p:grpSpPr>
        <p:pic>
          <p:nvPicPr>
            <p:cNvPr id="186" name="Picture 185"/>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187" name="Picture 186"/>
            <p:cNvPicPr>
              <a:picLocks/>
            </p:cNvPicPr>
            <p:nvPr/>
          </p:nvPicPr>
          <p:blipFill rotWithShape="1">
            <a:blip r:embed="rId6"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sp>
        <p:nvSpPr>
          <p:cNvPr id="188" name="Content Placeholder 3"/>
          <p:cNvSpPr txBox="1">
            <a:spLocks/>
          </p:cNvSpPr>
          <p:nvPr/>
        </p:nvSpPr>
        <p:spPr>
          <a:xfrm>
            <a:off x="7021148" y="5442401"/>
            <a:ext cx="1507115"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Austin Stone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Georgia – Athens</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189" name="Group 188"/>
          <p:cNvGrpSpPr/>
          <p:nvPr/>
        </p:nvGrpSpPr>
        <p:grpSpPr>
          <a:xfrm>
            <a:off x="6015980" y="5266426"/>
            <a:ext cx="1005168" cy="1005840"/>
            <a:chOff x="8704383" y="2439356"/>
            <a:chExt cx="1005168" cy="1005840"/>
          </a:xfrm>
        </p:grpSpPr>
        <p:pic>
          <p:nvPicPr>
            <p:cNvPr id="190" name="Picture 189"/>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191" name="Picture 19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sp>
        <p:nvSpPr>
          <p:cNvPr id="192" name="Content Placeholder 3"/>
          <p:cNvSpPr txBox="1">
            <a:spLocks/>
          </p:cNvSpPr>
          <p:nvPr/>
        </p:nvSpPr>
        <p:spPr>
          <a:xfrm>
            <a:off x="4139107" y="3350237"/>
            <a:ext cx="1713046" cy="5856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Austin Counts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Wise</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 </a:t>
            </a:r>
            <a:endParaRPr lang="en-US" sz="1200" i="1" dirty="0">
              <a:solidFill>
                <a:prstClr val="black">
                  <a:lumMod val="75000"/>
                  <a:lumOff val="25000"/>
                </a:prstClr>
              </a:solidFill>
              <a:latin typeface="Century Gothic" panose="020F0302020204030204"/>
            </a:endParaRPr>
          </a:p>
        </p:txBody>
      </p:sp>
      <p:grpSp>
        <p:nvGrpSpPr>
          <p:cNvPr id="193" name="Group 192"/>
          <p:cNvGrpSpPr/>
          <p:nvPr/>
        </p:nvGrpSpPr>
        <p:grpSpPr>
          <a:xfrm>
            <a:off x="3133939" y="3149379"/>
            <a:ext cx="1005168" cy="1005840"/>
            <a:chOff x="388999" y="2439356"/>
            <a:chExt cx="1005168" cy="1005840"/>
          </a:xfrm>
        </p:grpSpPr>
        <p:pic>
          <p:nvPicPr>
            <p:cNvPr id="194" name="Picture 193"/>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95" name="Oval 194"/>
            <p:cNvSpPr/>
            <p:nvPr/>
          </p:nvSpPr>
          <p:spPr>
            <a:xfrm>
              <a:off x="480103" y="2530796"/>
              <a:ext cx="822960" cy="82296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panose="020F0302020204030204"/>
                <a:ea typeface="+mn-ea"/>
                <a:cs typeface="+mn-cs"/>
              </a:endParaRPr>
            </a:p>
          </p:txBody>
        </p:sp>
      </p:grpSp>
      <p:sp>
        <p:nvSpPr>
          <p:cNvPr id="196" name="Content Placeholder 3"/>
          <p:cNvSpPr txBox="1">
            <a:spLocks/>
          </p:cNvSpPr>
          <p:nvPr/>
        </p:nvSpPr>
        <p:spPr>
          <a:xfrm>
            <a:off x="7034554" y="2298156"/>
            <a:ext cx="1677412" cy="585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Kate Cavanaugh</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JPL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197" name="Group 196"/>
          <p:cNvGrpSpPr/>
          <p:nvPr/>
        </p:nvGrpSpPr>
        <p:grpSpPr>
          <a:xfrm>
            <a:off x="6015980" y="2097384"/>
            <a:ext cx="1005168" cy="1005840"/>
            <a:chOff x="5934210" y="3525237"/>
            <a:chExt cx="1005168" cy="1005840"/>
          </a:xfrm>
        </p:grpSpPr>
        <p:pic>
          <p:nvPicPr>
            <p:cNvPr id="198" name="Picture 197"/>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5934210" y="3525237"/>
              <a:ext cx="1005168" cy="1005840"/>
            </a:xfrm>
            <a:prstGeom prst="rect">
              <a:avLst/>
            </a:prstGeom>
          </p:spPr>
        </p:pic>
        <p:pic>
          <p:nvPicPr>
            <p:cNvPr id="199" name="Picture 19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25314" y="3616677"/>
              <a:ext cx="822960" cy="822960"/>
            </a:xfrm>
            <a:prstGeom prst="rect">
              <a:avLst/>
            </a:prstGeom>
          </p:spPr>
        </p:pic>
      </p:grpSp>
      <p:sp>
        <p:nvSpPr>
          <p:cNvPr id="200" name="Content Placeholder 3"/>
          <p:cNvSpPr txBox="1">
            <a:spLocks/>
          </p:cNvSpPr>
          <p:nvPr/>
        </p:nvSpPr>
        <p:spPr>
          <a:xfrm>
            <a:off x="4146458" y="4367328"/>
            <a:ext cx="1507115"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Leah Kucera </a:t>
            </a:r>
            <a:r>
              <a:rPr lang="en-US" sz="1100" i="1" dirty="0" smtClean="0">
                <a:solidFill>
                  <a:prstClr val="black">
                    <a:lumMod val="75000"/>
                    <a:lumOff val="25000"/>
                  </a:prstClr>
                </a:solidFill>
                <a:latin typeface="Century Gothic" panose="020F0302020204030204"/>
              </a:rPr>
              <a:t>Idaho – Pocatello</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201" name="Group 200"/>
          <p:cNvGrpSpPr/>
          <p:nvPr/>
        </p:nvGrpSpPr>
        <p:grpSpPr>
          <a:xfrm>
            <a:off x="3133939" y="4206761"/>
            <a:ext cx="1005168" cy="1005840"/>
            <a:chOff x="3162435" y="2439356"/>
            <a:chExt cx="1005168" cy="1005840"/>
          </a:xfrm>
        </p:grpSpPr>
        <p:pic>
          <p:nvPicPr>
            <p:cNvPr id="202" name="Picture 201"/>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203" name="Picture 20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
        <p:nvSpPr>
          <p:cNvPr id="204" name="Content Placeholder 3"/>
          <p:cNvSpPr txBox="1">
            <a:spLocks/>
          </p:cNvSpPr>
          <p:nvPr/>
        </p:nvSpPr>
        <p:spPr>
          <a:xfrm>
            <a:off x="10020037" y="3281563"/>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John Dilger</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Ames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205" name="Group 204"/>
          <p:cNvGrpSpPr/>
          <p:nvPr/>
        </p:nvGrpSpPr>
        <p:grpSpPr>
          <a:xfrm>
            <a:off x="9014869" y="3149379"/>
            <a:ext cx="1005168" cy="1005840"/>
            <a:chOff x="8624141" y="3525237"/>
            <a:chExt cx="1005168" cy="1005840"/>
          </a:xfrm>
        </p:grpSpPr>
        <p:pic>
          <p:nvPicPr>
            <p:cNvPr id="206" name="Picture 205"/>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207" name="Picture 206" descr="C:\Users\jverkerk\Downloads\pics\ALM_170719_7.jpg">
              <a:extLst>
                <a:ext uri="{FF2B5EF4-FFF2-40B4-BE49-F238E27FC236}">
                  <a16:creationId xmlns:a16="http://schemas.microsoft.com/office/drawing/2014/main" xmlns="" id="{548E64CB-1C31-4DF8-B315-78B8622233CD}"/>
                </a:ext>
              </a:extLst>
            </p:cNvPr>
            <p:cNvPicPr/>
            <p:nvPr/>
          </p:nvPicPr>
          <p:blipFill rotWithShape="1">
            <a:blip r:embed="rId11"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sp>
        <p:nvSpPr>
          <p:cNvPr id="208" name="Content Placeholder 3"/>
          <p:cNvSpPr txBox="1">
            <a:spLocks/>
          </p:cNvSpPr>
          <p:nvPr/>
        </p:nvSpPr>
        <p:spPr>
          <a:xfrm>
            <a:off x="4139107" y="2317205"/>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 Carver</a:t>
            </a:r>
            <a:r>
              <a:rPr lang="en-US" sz="1100" i="1" dirty="0" smtClean="0">
                <a:solidFill>
                  <a:prstClr val="black">
                    <a:lumMod val="75000"/>
                    <a:lumOff val="25000"/>
                  </a:prstClr>
                </a:solidFill>
                <a:latin typeface="Century Gothic" panose="020F0302020204030204"/>
              </a:rPr>
              <a:t> Colorado – Fort Collins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209" name="Group 208"/>
          <p:cNvGrpSpPr/>
          <p:nvPr/>
        </p:nvGrpSpPr>
        <p:grpSpPr>
          <a:xfrm>
            <a:off x="3133939" y="2097384"/>
            <a:ext cx="1005168" cy="1005840"/>
            <a:chOff x="3160774" y="3525237"/>
            <a:chExt cx="1005168" cy="1005840"/>
          </a:xfrm>
        </p:grpSpPr>
        <p:pic>
          <p:nvPicPr>
            <p:cNvPr id="210" name="Picture 209"/>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211" name="Shape 41" descr="IMG_0889.JPG"/>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212" name="Content Placeholder 3"/>
          <p:cNvSpPr txBox="1">
            <a:spLocks/>
          </p:cNvSpPr>
          <p:nvPr/>
        </p:nvSpPr>
        <p:spPr>
          <a:xfrm>
            <a:off x="7034554" y="4367328"/>
            <a:ext cx="1677412"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Sara Lubkin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Maryland – Goddard</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213" name="Group 212"/>
          <p:cNvGrpSpPr/>
          <p:nvPr/>
        </p:nvGrpSpPr>
        <p:grpSpPr>
          <a:xfrm>
            <a:off x="6015980" y="4206761"/>
            <a:ext cx="1005168" cy="1005840"/>
            <a:chOff x="5934210" y="5722249"/>
            <a:chExt cx="1005168" cy="1005840"/>
          </a:xfrm>
        </p:grpSpPr>
        <p:pic>
          <p:nvPicPr>
            <p:cNvPr id="214" name="Picture 213"/>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5934210" y="5722249"/>
              <a:ext cx="1005168" cy="1005840"/>
            </a:xfrm>
            <a:prstGeom prst="rect">
              <a:avLst/>
            </a:prstGeom>
          </p:spPr>
        </p:pic>
        <p:pic>
          <p:nvPicPr>
            <p:cNvPr id="215" name="Picture 21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025314" y="5813689"/>
              <a:ext cx="822960" cy="822960"/>
            </a:xfrm>
            <a:prstGeom prst="flowChartConnector">
              <a:avLst/>
            </a:prstGeom>
          </p:spPr>
        </p:pic>
      </p:grpSp>
      <p:sp>
        <p:nvSpPr>
          <p:cNvPr id="216" name="Content Placeholder 3"/>
          <p:cNvSpPr txBox="1">
            <a:spLocks/>
          </p:cNvSpPr>
          <p:nvPr/>
        </p:nvSpPr>
        <p:spPr>
          <a:xfrm>
            <a:off x="1314301" y="5442401"/>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Danielle Quick</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Mobile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217" name="Group 216"/>
          <p:cNvGrpSpPr/>
          <p:nvPr/>
        </p:nvGrpSpPr>
        <p:grpSpPr>
          <a:xfrm>
            <a:off x="309133" y="5266426"/>
            <a:ext cx="1005168" cy="1005840"/>
            <a:chOff x="8624141" y="4630221"/>
            <a:chExt cx="1005168" cy="1005840"/>
          </a:xfrm>
        </p:grpSpPr>
        <p:pic>
          <p:nvPicPr>
            <p:cNvPr id="218" name="Picture 217"/>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8624141" y="4630221"/>
              <a:ext cx="1005168" cy="1005840"/>
            </a:xfrm>
            <a:prstGeom prst="rect">
              <a:avLst/>
            </a:prstGeom>
          </p:spPr>
        </p:pic>
        <p:pic>
          <p:nvPicPr>
            <p:cNvPr id="219" name="Picture 21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715245" y="4721661"/>
              <a:ext cx="822960" cy="822960"/>
            </a:xfrm>
            <a:prstGeom prst="rect">
              <a:avLst/>
            </a:prstGeom>
          </p:spPr>
        </p:pic>
      </p:grpSp>
      <p:sp>
        <p:nvSpPr>
          <p:cNvPr id="220" name="Content Placeholder 3"/>
          <p:cNvSpPr txBox="1">
            <a:spLocks/>
          </p:cNvSpPr>
          <p:nvPr/>
        </p:nvSpPr>
        <p:spPr>
          <a:xfrm>
            <a:off x="1327707" y="4367328"/>
            <a:ext cx="1677412"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Liz Dyer</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Arizona – Tempe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221" name="Group 220"/>
          <p:cNvGrpSpPr/>
          <p:nvPr/>
        </p:nvGrpSpPr>
        <p:grpSpPr>
          <a:xfrm>
            <a:off x="309133" y="4206761"/>
            <a:ext cx="1005168" cy="1005840"/>
            <a:chOff x="5934210" y="4630221"/>
            <a:chExt cx="1005168" cy="1005840"/>
          </a:xfrm>
        </p:grpSpPr>
        <p:pic>
          <p:nvPicPr>
            <p:cNvPr id="222" name="Picture 221"/>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5934210" y="4630221"/>
              <a:ext cx="1005168" cy="1005840"/>
            </a:xfrm>
            <a:prstGeom prst="rect">
              <a:avLst/>
            </a:prstGeom>
          </p:spPr>
        </p:pic>
        <p:pic>
          <p:nvPicPr>
            <p:cNvPr id="223" name="Picture 22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025314" y="4721661"/>
              <a:ext cx="822960" cy="822960"/>
            </a:xfrm>
            <a:prstGeom prst="rect">
              <a:avLst/>
            </a:prstGeom>
          </p:spPr>
        </p:pic>
      </p:grpSp>
      <p:sp>
        <p:nvSpPr>
          <p:cNvPr id="224" name="Content Placeholder 3"/>
          <p:cNvSpPr txBox="1">
            <a:spLocks/>
          </p:cNvSpPr>
          <p:nvPr/>
        </p:nvSpPr>
        <p:spPr>
          <a:xfrm>
            <a:off x="6996972" y="3149379"/>
            <a:ext cx="1932399"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Georgina Crepps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Senior Fellow</a:t>
            </a:r>
            <a:endParaRPr lang="en-US" sz="1100" i="1" dirty="0">
              <a:solidFill>
                <a:prstClr val="black">
                  <a:lumMod val="75000"/>
                  <a:lumOff val="25000"/>
                </a:prstClr>
              </a:solidFill>
              <a:latin typeface="Century Gothic" panose="020F0302020204030204"/>
            </a:endParaRPr>
          </a:p>
        </p:txBody>
      </p:sp>
      <p:grpSp>
        <p:nvGrpSpPr>
          <p:cNvPr id="225" name="Group 224"/>
          <p:cNvGrpSpPr/>
          <p:nvPr/>
        </p:nvGrpSpPr>
        <p:grpSpPr>
          <a:xfrm>
            <a:off x="6015980" y="3159168"/>
            <a:ext cx="1005168" cy="1005840"/>
            <a:chOff x="2472138" y="1042340"/>
            <a:chExt cx="1005168" cy="1005840"/>
          </a:xfrm>
        </p:grpSpPr>
        <p:pic>
          <p:nvPicPr>
            <p:cNvPr id="226" name="Picture 225"/>
            <p:cNvPicPr>
              <a:picLocks noChangeAspect="1"/>
            </p:cNvPicPr>
            <p:nvPr/>
          </p:nvPicPr>
          <p:blipFill>
            <a:blip r:embed="rId16"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2472138" y="1042340"/>
              <a:ext cx="1005168" cy="1005840"/>
            </a:xfrm>
            <a:prstGeom prst="rect">
              <a:avLst/>
            </a:prstGeom>
          </p:spPr>
        </p:pic>
        <p:sp>
          <p:nvSpPr>
            <p:cNvPr id="227" name="Oval 226"/>
            <p:cNvSpPr>
              <a:spLocks noChangeAspect="1"/>
            </p:cNvSpPr>
            <p:nvPr/>
          </p:nvSpPr>
          <p:spPr>
            <a:xfrm>
              <a:off x="2563242" y="1133780"/>
              <a:ext cx="822960" cy="822960"/>
            </a:xfrm>
            <a:prstGeom prst="ellipse">
              <a:avLst/>
            </a:prstGeom>
            <a:blipFill>
              <a:blip r:embed="rId17" cstate="screen">
                <a:extLst>
                  <a:ext uri="{28A0092B-C50C-407E-A947-70E740481C1C}">
                    <a14:useLocalDpi xmlns:a14="http://schemas.microsoft.com/office/drawing/2010/main"/>
                  </a:ext>
                </a:extLst>
              </a:blip>
              <a:srcRect/>
              <a:stretch>
                <a:fillRect r="84"/>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panose="020F0302020204030204"/>
                <a:ea typeface="+mn-ea"/>
                <a:cs typeface="+mn-cs"/>
              </a:endParaRPr>
            </a:p>
          </p:txBody>
        </p:sp>
      </p:grpSp>
      <p:grpSp>
        <p:nvGrpSpPr>
          <p:cNvPr id="228" name="Group 227"/>
          <p:cNvGrpSpPr/>
          <p:nvPr/>
        </p:nvGrpSpPr>
        <p:grpSpPr>
          <a:xfrm>
            <a:off x="9014869" y="5314613"/>
            <a:ext cx="1005168" cy="1005840"/>
            <a:chOff x="9771111" y="1042340"/>
            <a:chExt cx="1005168" cy="1005840"/>
          </a:xfrm>
        </p:grpSpPr>
        <p:pic>
          <p:nvPicPr>
            <p:cNvPr id="229" name="Picture 228"/>
            <p:cNvPicPr>
              <a:picLocks noChangeAspect="1"/>
            </p:cNvPicPr>
            <p:nvPr/>
          </p:nvPicPr>
          <p:blipFill>
            <a:blip r:embed="rId16" cstate="screen">
              <a:duotone>
                <a:srgbClr val="A5A5A5">
                  <a:shade val="45000"/>
                  <a:satMod val="135000"/>
                </a:srgbClr>
                <a:prstClr val="white"/>
              </a:duotone>
              <a:extLst>
                <a:ext uri="{28A0092B-C50C-407E-A947-70E740481C1C}">
                  <a14:useLocalDpi xmlns:a14="http://schemas.microsoft.com/office/drawing/2010/main"/>
                </a:ext>
              </a:extLst>
            </a:blip>
            <a:stretch>
              <a:fillRect/>
            </a:stretch>
          </p:blipFill>
          <p:spPr>
            <a:xfrm>
              <a:off x="9771111" y="1042340"/>
              <a:ext cx="1005168" cy="1005840"/>
            </a:xfrm>
            <a:prstGeom prst="rect">
              <a:avLst/>
            </a:prstGeom>
          </p:spPr>
        </p:pic>
        <p:pic>
          <p:nvPicPr>
            <p:cNvPr id="230" name="Picture 229"/>
            <p:cNvPicPr>
              <a:picLocks/>
            </p:cNvPicPr>
            <p:nvPr/>
          </p:nvPicPr>
          <p:blipFill>
            <a:blip r:embed="rId18" cstate="screen">
              <a:extLst>
                <a:ext uri="{28A0092B-C50C-407E-A947-70E740481C1C}">
                  <a14:useLocalDpi xmlns:a14="http://schemas.microsoft.com/office/drawing/2010/main"/>
                </a:ext>
              </a:extLst>
            </a:blip>
            <a:stretch>
              <a:fillRect/>
            </a:stretch>
          </p:blipFill>
          <p:spPr>
            <a:xfrm>
              <a:off x="9862215" y="1133780"/>
              <a:ext cx="822960" cy="822960"/>
            </a:xfrm>
            <a:prstGeom prst="rect">
              <a:avLst/>
            </a:prstGeom>
          </p:spPr>
        </p:pic>
      </p:grpSp>
      <p:sp>
        <p:nvSpPr>
          <p:cNvPr id="231" name="Content Placeholder 3"/>
          <p:cNvSpPr txBox="1">
            <a:spLocks/>
          </p:cNvSpPr>
          <p:nvPr/>
        </p:nvSpPr>
        <p:spPr>
          <a:xfrm>
            <a:off x="9999104" y="5266426"/>
            <a:ext cx="1885941"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Jordan </a:t>
            </a:r>
            <a:r>
              <a:rPr lang="en-US" sz="1200" b="1" i="1" dirty="0" err="1" smtClean="0">
                <a:solidFill>
                  <a:prstClr val="black">
                    <a:lumMod val="75000"/>
                    <a:lumOff val="25000"/>
                  </a:prstClr>
                </a:solidFill>
                <a:latin typeface="Century Gothic" panose="020F0302020204030204"/>
              </a:rPr>
              <a:t>Vaa</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IT Senior Fellow</a:t>
            </a:r>
            <a:endParaRPr lang="en-US" sz="1100" i="1" dirty="0">
              <a:solidFill>
                <a:prstClr val="black">
                  <a:lumMod val="75000"/>
                  <a:lumOff val="25000"/>
                </a:prstClr>
              </a:solidFill>
              <a:latin typeface="Century Gothic" panose="020F0302020204030204"/>
            </a:endParaRPr>
          </a:p>
        </p:txBody>
      </p:sp>
      <p:sp>
        <p:nvSpPr>
          <p:cNvPr id="232" name="Content Placeholder 3"/>
          <p:cNvSpPr txBox="1">
            <a:spLocks/>
          </p:cNvSpPr>
          <p:nvPr/>
        </p:nvSpPr>
        <p:spPr>
          <a:xfrm>
            <a:off x="9995861" y="2097384"/>
            <a:ext cx="2071705"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Amanda Clayton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Senior Fellow</a:t>
            </a:r>
            <a:endParaRPr lang="en-US" sz="1100" i="1" dirty="0">
              <a:solidFill>
                <a:prstClr val="black">
                  <a:lumMod val="75000"/>
                  <a:lumOff val="25000"/>
                </a:prstClr>
              </a:solidFill>
              <a:latin typeface="Century Gothic" panose="020F0302020204030204"/>
            </a:endParaRPr>
          </a:p>
        </p:txBody>
      </p:sp>
      <p:grpSp>
        <p:nvGrpSpPr>
          <p:cNvPr id="233" name="Group 232"/>
          <p:cNvGrpSpPr/>
          <p:nvPr/>
        </p:nvGrpSpPr>
        <p:grpSpPr>
          <a:xfrm>
            <a:off x="9014869" y="2097912"/>
            <a:ext cx="1005168" cy="1005840"/>
            <a:chOff x="6111781" y="1042340"/>
            <a:chExt cx="1005168" cy="1005840"/>
          </a:xfrm>
        </p:grpSpPr>
        <p:pic>
          <p:nvPicPr>
            <p:cNvPr id="234" name="Picture 233"/>
            <p:cNvPicPr>
              <a:picLocks noChangeAspect="1"/>
            </p:cNvPicPr>
            <p:nvPr/>
          </p:nvPicPr>
          <p:blipFill>
            <a:blip r:embed="rId16"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6111781" y="1042340"/>
              <a:ext cx="1005168" cy="1005840"/>
            </a:xfrm>
            <a:prstGeom prst="rect">
              <a:avLst/>
            </a:prstGeom>
          </p:spPr>
        </p:pic>
        <p:pic>
          <p:nvPicPr>
            <p:cNvPr id="235" name="Picture 234"/>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202885" y="1133780"/>
              <a:ext cx="822960" cy="822960"/>
            </a:xfrm>
            <a:prstGeom prst="ellipse">
              <a:avLst/>
            </a:prstGeom>
          </p:spPr>
        </p:pic>
      </p:grpSp>
    </p:spTree>
    <p:extLst>
      <p:ext uri="{BB962C8B-B14F-4D97-AF65-F5344CB8AC3E}">
        <p14:creationId xmlns:p14="http://schemas.microsoft.com/office/powerpoint/2010/main" val="99869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Contact</a:t>
            </a:r>
            <a:r>
              <a:rPr lang="is-IS" dirty="0" smtClean="0"/>
              <a:t>…</a:t>
            </a:r>
            <a:endParaRPr lang="en-US" dirty="0"/>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1788977" y="1171818"/>
            <a:ext cx="1284853" cy="1280160"/>
          </a:xfrm>
          <a:prstGeom prst="ellipse">
            <a:avLst/>
          </a:prstGeom>
          <a:effectLst>
            <a:outerShdw blurRad="76200" dir="13500000" sy="23000" kx="1200000" algn="br" rotWithShape="0">
              <a:prstClr val="black">
                <a:alpha val="20000"/>
              </a:prstClr>
            </a:outerShdw>
          </a:effectLst>
        </p:spPr>
      </p:pic>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764" y="1705225"/>
            <a:ext cx="1277319" cy="1280160"/>
          </a:xfrm>
          <a:prstGeom prst="ellipse">
            <a:avLst/>
          </a:prstGeom>
          <a:effectLst>
            <a:outerShdw blurRad="76200" dir="13500000" sy="23000" kx="1200000" algn="br" rotWithShape="0">
              <a:prstClr val="black">
                <a:alpha val="20000"/>
              </a:prstClr>
            </a:outerShdw>
          </a:effectLst>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88977" y="2626334"/>
            <a:ext cx="1280161" cy="1280160"/>
          </a:xfrm>
          <a:prstGeom prst="ellipse">
            <a:avLst/>
          </a:prstGeom>
          <a:effectLst>
            <a:outerShdw blurRad="76200" dir="13500000" sy="23000" kx="1200000" algn="br" rotWithShape="0">
              <a:prstClr val="black">
                <a:alpha val="20000"/>
              </a:prstClr>
            </a:outerShdw>
          </a:effectLst>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1764" y="3200984"/>
            <a:ext cx="1277665" cy="1280160"/>
          </a:xfrm>
          <a:prstGeom prst="ellipse">
            <a:avLst/>
          </a:prstGeom>
          <a:effectLst>
            <a:outerShdw blurRad="76200" dir="13500000" sy="23000" kx="1200000" algn="br" rotWithShape="0">
              <a:prstClr val="black">
                <a:alpha val="20000"/>
              </a:prstClr>
            </a:outerShdw>
          </a:effectLst>
        </p:spPr>
      </p:pic>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88977" y="4080851"/>
            <a:ext cx="1280812" cy="1280160"/>
          </a:xfrm>
          <a:prstGeom prst="ellipse">
            <a:avLst/>
          </a:prstGeom>
          <a:effectLst>
            <a:outerShdw blurRad="76200" dir="13500000" sy="23000" kx="1200000" algn="br" rotWithShape="0">
              <a:prstClr val="black">
                <a:alpha val="20000"/>
              </a:prstClr>
            </a:outerShdw>
          </a:effectLst>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764" y="4696743"/>
            <a:ext cx="1277665" cy="1277665"/>
          </a:xfrm>
          <a:prstGeom prst="ellipse">
            <a:avLst/>
          </a:prstGeom>
          <a:effectLst>
            <a:outerShdw blurRad="76200" dir="13500000" sy="23000" kx="1200000" algn="br" rotWithShape="0">
              <a:prstClr val="black">
                <a:alpha val="20000"/>
              </a:prstClr>
            </a:outerShdw>
          </a:effectLst>
        </p:spPr>
      </p:pic>
      <p:sp>
        <p:nvSpPr>
          <p:cNvPr id="30" name="TextBox 29"/>
          <p:cNvSpPr txBox="1"/>
          <p:nvPr/>
        </p:nvSpPr>
        <p:spPr>
          <a:xfrm>
            <a:off x="3018408" y="1079031"/>
            <a:ext cx="8783066" cy="4632037"/>
          </a:xfrm>
          <a:prstGeom prst="rect">
            <a:avLst/>
          </a:prstGeom>
          <a:noFill/>
        </p:spPr>
        <p:txBody>
          <a:bodyPr wrap="square" rtlCol="0">
            <a:spAutoFit/>
          </a:bodyPr>
          <a:lstStyle/>
          <a:p>
            <a:pPr marL="285750" indent="-285750">
              <a:spcAft>
                <a:spcPts val="4200"/>
              </a:spcAft>
              <a:buClr>
                <a:srgbClr val="3550A7"/>
              </a:buClr>
              <a:buFont typeface="Webdings" panose="05030102010509060703" pitchFamily="18" charset="2"/>
              <a:buChar char="4"/>
            </a:pPr>
            <a:r>
              <a:rPr lang="en-US" sz="2000" b="1" dirty="0" smtClean="0">
                <a:solidFill>
                  <a:prstClr val="black"/>
                </a:solidFill>
                <a:latin typeface="Century Gothic" panose="020F0302020204030204"/>
              </a:rPr>
              <a:t>Lauren Childs-Gleason</a:t>
            </a:r>
            <a:r>
              <a:rPr lang="en-US" sz="2000" dirty="0" smtClean="0">
                <a:solidFill>
                  <a:prstClr val="black"/>
                </a:solidFill>
                <a:latin typeface="Century Gothic" panose="020F0302020204030204"/>
              </a:rPr>
              <a:t>: </a:t>
            </a:r>
            <a:r>
              <a:rPr lang="en-US" sz="2000" dirty="0" smtClean="0">
                <a:solidFill>
                  <a:prstClr val="black"/>
                </a:solidFill>
                <a:latin typeface="Century Gothic" panose="020F0302020204030204"/>
                <a:hlinkClick r:id="rId8"/>
              </a:rPr>
              <a:t>Lauren.M.Childs@nasa.gov</a:t>
            </a:r>
            <a:r>
              <a:rPr lang="en-US" sz="2000" dirty="0" smtClean="0">
                <a:solidFill>
                  <a:prstClr val="black"/>
                </a:solidFill>
                <a:latin typeface="Century Gothic" panose="020F0302020204030204"/>
              </a:rPr>
              <a:t>, 757-864-4204</a:t>
            </a:r>
            <a:endParaRPr lang="en-US" sz="2000" dirty="0">
              <a:solidFill>
                <a:prstClr val="black"/>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prstClr val="black"/>
                </a:solidFill>
                <a:latin typeface="Century Gothic" panose="020F0302020204030204"/>
              </a:rPr>
              <a:t>Georgina Crepps</a:t>
            </a:r>
            <a:r>
              <a:rPr lang="en-US" sz="2000" dirty="0" smtClean="0">
                <a:solidFill>
                  <a:prstClr val="black"/>
                </a:solidFill>
                <a:latin typeface="Century Gothic" panose="020F0302020204030204"/>
              </a:rPr>
              <a:t>: </a:t>
            </a:r>
            <a:r>
              <a:rPr lang="en-US" sz="2000" dirty="0" smtClean="0">
                <a:solidFill>
                  <a:prstClr val="black"/>
                </a:solidFill>
                <a:latin typeface="Century Gothic" panose="020F0302020204030204"/>
                <a:hlinkClick r:id="rId9"/>
              </a:rPr>
              <a:t>Georgina.S.Crepps@nasa.gov</a:t>
            </a:r>
            <a:r>
              <a:rPr lang="en-US" sz="2000" dirty="0" smtClean="0">
                <a:solidFill>
                  <a:prstClr val="black"/>
                </a:solidFill>
                <a:latin typeface="Century Gothic" panose="020F0302020204030204"/>
              </a:rPr>
              <a:t>, 757-864-5548</a:t>
            </a:r>
            <a:endParaRPr lang="en-US" sz="2000" dirty="0">
              <a:solidFill>
                <a:prstClr val="black"/>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prstClr val="black"/>
                </a:solidFill>
                <a:latin typeface="Century Gothic" panose="020F0302020204030204"/>
              </a:rPr>
              <a:t>Amanda Clayton</a:t>
            </a:r>
            <a:r>
              <a:rPr lang="en-US" sz="2000" dirty="0" smtClean="0">
                <a:solidFill>
                  <a:prstClr val="black"/>
                </a:solidFill>
                <a:latin typeface="Century Gothic" panose="020F0302020204030204"/>
              </a:rPr>
              <a:t>: </a:t>
            </a:r>
            <a:r>
              <a:rPr lang="en-US" sz="2000" dirty="0" smtClean="0">
                <a:solidFill>
                  <a:prstClr val="black"/>
                </a:solidFill>
                <a:latin typeface="Century Gothic" panose="020F0302020204030204"/>
                <a:hlinkClick r:id="rId10"/>
              </a:rPr>
              <a:t>Amanda.L.Clayton@nasa.gov</a:t>
            </a:r>
            <a:r>
              <a:rPr lang="en-US" sz="2000" dirty="0" smtClean="0">
                <a:solidFill>
                  <a:prstClr val="black"/>
                </a:solidFill>
                <a:latin typeface="Century Gothic" panose="020F0302020204030204"/>
              </a:rPr>
              <a:t>, 757-864-5552</a:t>
            </a:r>
          </a:p>
          <a:p>
            <a:pPr marL="285750" indent="-285750">
              <a:spcAft>
                <a:spcPts val="4200"/>
              </a:spcAft>
              <a:buClr>
                <a:srgbClr val="3550A7"/>
              </a:buClr>
              <a:buFont typeface="Webdings" panose="05030102010509060703" pitchFamily="18" charset="2"/>
              <a:buChar char="4"/>
            </a:pPr>
            <a:r>
              <a:rPr lang="en-US" sz="2000" b="1" dirty="0" smtClean="0">
                <a:solidFill>
                  <a:prstClr val="black"/>
                </a:solidFill>
                <a:latin typeface="Century Gothic" panose="020F0302020204030204"/>
              </a:rPr>
              <a:t>Jordan </a:t>
            </a:r>
            <a:r>
              <a:rPr lang="en-US" sz="2000" b="1" dirty="0" err="1" smtClean="0">
                <a:solidFill>
                  <a:prstClr val="black"/>
                </a:solidFill>
                <a:latin typeface="Century Gothic" panose="020F0302020204030204"/>
              </a:rPr>
              <a:t>Vaa</a:t>
            </a:r>
            <a:r>
              <a:rPr lang="en-US" sz="2000" dirty="0" smtClean="0">
                <a:solidFill>
                  <a:prstClr val="black"/>
                </a:solidFill>
                <a:latin typeface="Century Gothic" panose="020F0302020204030204"/>
              </a:rPr>
              <a:t>: </a:t>
            </a:r>
            <a:r>
              <a:rPr lang="en-US" sz="2000" dirty="0" smtClean="0">
                <a:solidFill>
                  <a:prstClr val="black"/>
                </a:solidFill>
                <a:latin typeface="Century Gothic" panose="020F0302020204030204"/>
                <a:hlinkClick r:id="rId11"/>
              </a:rPr>
              <a:t>Jordan.S.Vaa@nasa.gov</a:t>
            </a:r>
            <a:r>
              <a:rPr lang="en-US" sz="2000" dirty="0" smtClean="0">
                <a:solidFill>
                  <a:prstClr val="black"/>
                </a:solidFill>
                <a:latin typeface="Century Gothic" panose="020F0302020204030204"/>
              </a:rPr>
              <a:t>, 757-864-4554</a:t>
            </a:r>
          </a:p>
          <a:p>
            <a:pPr marL="285750" indent="-285750">
              <a:spcAft>
                <a:spcPts val="4200"/>
              </a:spcAft>
              <a:buClr>
                <a:srgbClr val="3550A7"/>
              </a:buClr>
              <a:buFont typeface="Webdings" panose="05030102010509060703" pitchFamily="18" charset="2"/>
              <a:buChar char="4"/>
            </a:pPr>
            <a:r>
              <a:rPr lang="en-US" sz="2000" b="1" dirty="0" smtClean="0">
                <a:solidFill>
                  <a:prstClr val="black"/>
                </a:solidFill>
                <a:latin typeface="Century Gothic" panose="020F0302020204030204"/>
              </a:rPr>
              <a:t>Karen </a:t>
            </a:r>
            <a:r>
              <a:rPr lang="en-US" sz="2000" b="1" dirty="0" err="1" smtClean="0">
                <a:solidFill>
                  <a:prstClr val="black"/>
                </a:solidFill>
                <a:latin typeface="Century Gothic" panose="020F0302020204030204"/>
              </a:rPr>
              <a:t>Allsbrook</a:t>
            </a:r>
            <a:r>
              <a:rPr lang="en-US" sz="2000" b="1" dirty="0" smtClean="0">
                <a:solidFill>
                  <a:prstClr val="black"/>
                </a:solidFill>
                <a:latin typeface="Century Gothic" panose="020F0302020204030204"/>
              </a:rPr>
              <a:t>: </a:t>
            </a:r>
            <a:r>
              <a:rPr lang="en-US" sz="2000" dirty="0" smtClean="0">
                <a:solidFill>
                  <a:prstClr val="black"/>
                </a:solidFill>
                <a:latin typeface="Century Gothic" panose="020F0302020204030204"/>
                <a:hlinkClick r:id="rId12"/>
              </a:rPr>
              <a:t>Karen.N.Allsbrook@nasa.gov</a:t>
            </a:r>
            <a:r>
              <a:rPr lang="en-US" sz="2000" dirty="0" smtClean="0">
                <a:solidFill>
                  <a:prstClr val="black"/>
                </a:solidFill>
                <a:latin typeface="Century Gothic" panose="020F0302020204030204"/>
              </a:rPr>
              <a:t>, 757-864-1276</a:t>
            </a:r>
            <a:endParaRPr lang="en-US" sz="2000" b="1" dirty="0" smtClean="0">
              <a:solidFill>
                <a:prstClr val="black"/>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prstClr val="black"/>
                </a:solidFill>
                <a:latin typeface="Century Gothic" panose="020F0302020204030204"/>
              </a:rPr>
              <a:t>Lindsay Rogers</a:t>
            </a:r>
            <a:r>
              <a:rPr lang="en-US" sz="2000" dirty="0" smtClean="0">
                <a:solidFill>
                  <a:prstClr val="black"/>
                </a:solidFill>
                <a:latin typeface="Century Gothic" panose="020F0302020204030204"/>
              </a:rPr>
              <a:t>: </a:t>
            </a:r>
            <a:r>
              <a:rPr lang="en-US" sz="2000" dirty="0" smtClean="0">
                <a:solidFill>
                  <a:prstClr val="black"/>
                </a:solidFill>
                <a:latin typeface="Century Gothic" panose="020F0302020204030204"/>
                <a:hlinkClick r:id="rId13"/>
              </a:rPr>
              <a:t>Lindsay.M.Rogers@nasa.gov</a:t>
            </a:r>
            <a:r>
              <a:rPr lang="en-US" sz="2000" dirty="0" smtClean="0">
                <a:solidFill>
                  <a:prstClr val="black"/>
                </a:solidFill>
                <a:latin typeface="Century Gothic" panose="020F0302020204030204"/>
              </a:rPr>
              <a:t>, 757-864-7283</a:t>
            </a:r>
          </a:p>
        </p:txBody>
      </p:sp>
      <p:sp>
        <p:nvSpPr>
          <p:cNvPr id="31" name="Content Placeholder 2"/>
          <p:cNvSpPr txBox="1">
            <a:spLocks/>
          </p:cNvSpPr>
          <p:nvPr/>
        </p:nvSpPr>
        <p:spPr>
          <a:xfrm>
            <a:off x="3369738" y="4770907"/>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Contracts, payroll, status reports/invoices, schedule adjustments, online application system, travel, employment verifications, SSAI</a:t>
            </a:r>
          </a:p>
        </p:txBody>
      </p:sp>
      <p:sp>
        <p:nvSpPr>
          <p:cNvPr id="32" name="Content Placeholder 2"/>
          <p:cNvSpPr txBox="1">
            <a:spLocks/>
          </p:cNvSpPr>
          <p:nvPr/>
        </p:nvSpPr>
        <p:spPr>
          <a:xfrm>
            <a:off x="3369738" y="5645263"/>
            <a:ext cx="8431736" cy="59861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Communications Team-related items, social media, newsletter, recruiting, military engagement, outreach activities, Ambassador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Corps, media requests</a:t>
            </a: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33" name="Content Placeholder 2"/>
          <p:cNvSpPr txBox="1">
            <a:spLocks/>
          </p:cNvSpPr>
          <p:nvPr/>
        </p:nvSpPr>
        <p:spPr>
          <a:xfrm>
            <a:off x="3369738" y="3932289"/>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IT Team-related items, DEVELOPedia, DEVELOP website, DEVELOP Exchange, software, hardware, software release authority</a:t>
            </a:r>
          </a:p>
        </p:txBody>
      </p:sp>
      <p:sp>
        <p:nvSpPr>
          <p:cNvPr id="34" name="Content Placeholder 2"/>
          <p:cNvSpPr txBox="1">
            <a:spLocks/>
          </p:cNvSpPr>
          <p:nvPr/>
        </p:nvSpPr>
        <p:spPr>
          <a:xfrm>
            <a:off x="3369738" y="3067889"/>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Project Coordination Team-related items, publications, </a:t>
            </a:r>
            <a:r>
              <a:rPr kumimoji="0" lang="en-US" sz="15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deliverables, deadlines, webinars, DEVELOPedia project pages</a:t>
            </a:r>
            <a:endPar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35" name="Content Placeholder 2"/>
          <p:cNvSpPr txBox="1">
            <a:spLocks/>
          </p:cNvSpPr>
          <p:nvPr/>
        </p:nvSpPr>
        <p:spPr>
          <a:xfrm>
            <a:off x="3369738" y="2275302"/>
            <a:ext cx="8431736" cy="59861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Impact Analysis Team-related items, tracking metrics, indicators, socioeconomic impact analysis, PSI, participant surveys, alumni survey, using the national telecon line</a:t>
            </a: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36"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37" name="Content Placeholder 2"/>
          <p:cNvSpPr txBox="1">
            <a:spLocks/>
          </p:cNvSpPr>
          <p:nvPr/>
        </p:nvSpPr>
        <p:spPr>
          <a:xfrm>
            <a:off x="3369738" y="1458237"/>
            <a:ext cx="8431736" cy="59861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Deadlines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conferences,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pitchFamily="34" charset="0"/>
                <a:ea typeface="+mn-ea"/>
                <a:cs typeface="+mn-cs"/>
              </a:rPr>
              <a:t>telecons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 Fellow class, CL position competition, publications, international activities</a:t>
            </a:r>
            <a:r>
              <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 </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partner engagement, project hand-offs,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graphic </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design support, print materials, recruiting, </a:t>
            </a:r>
            <a:r>
              <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rPr>
              <a:t>VPS, Wise County </a:t>
            </a:r>
          </a:p>
        </p:txBody>
      </p:sp>
      <p:sp>
        <p:nvSpPr>
          <p:cNvPr id="38" name="Rectangle 37"/>
          <p:cNvSpPr/>
          <p:nvPr/>
        </p:nvSpPr>
        <p:spPr>
          <a:xfrm>
            <a:off x="149628" y="6041313"/>
            <a:ext cx="11878887" cy="307777"/>
          </a:xfrm>
          <a:prstGeom prst="rect">
            <a:avLst/>
          </a:prstGeom>
        </p:spPr>
        <p:txBody>
          <a:bodyPr wrap="square">
            <a:spAutoFit/>
          </a:bodyPr>
          <a:lstStyle/>
          <a:p>
            <a:pPr marL="341313" indent="-341313" algn="ctr">
              <a:spcBef>
                <a:spcPts val="400"/>
              </a:spcBef>
              <a:spcAft>
                <a:spcPts val="600"/>
              </a:spcAft>
              <a:buClr>
                <a:srgbClr val="0A1E8A"/>
              </a:buClr>
              <a:buFont typeface="Webdings" panose="05030102010509060703" pitchFamily="18" charset="2"/>
              <a:buChar char="4"/>
            </a:pPr>
            <a:r>
              <a:rPr lang="en-US" sz="1400" b="1" dirty="0">
                <a:solidFill>
                  <a:prstClr val="black">
                    <a:lumMod val="75000"/>
                    <a:lumOff val="25000"/>
                  </a:prstClr>
                </a:solidFill>
                <a:latin typeface="Century Gothic" panose="020F0302020204030204"/>
              </a:rPr>
              <a:t>Topics Not Listed Here: </a:t>
            </a:r>
            <a:r>
              <a:rPr lang="en-US" sz="1400" dirty="0">
                <a:solidFill>
                  <a:prstClr val="black">
                    <a:lumMod val="75000"/>
                    <a:lumOff val="25000"/>
                  </a:prstClr>
                </a:solidFill>
                <a:latin typeface="Century Gothic" panose="020F0302020204030204"/>
              </a:rPr>
              <a:t>ANYONE! We love answering questions and will direct you to the right person if we can’t answer </a:t>
            </a:r>
            <a:r>
              <a:rPr lang="en-US" sz="1400" dirty="0">
                <a:solidFill>
                  <a:prstClr val="black">
                    <a:lumMod val="75000"/>
                    <a:lumOff val="25000"/>
                  </a:prstClr>
                </a:solidFill>
                <a:latin typeface="Century Gothic" panose="020F0302020204030204"/>
                <a:sym typeface="Wingdings" panose="05000000000000000000" pitchFamily="2" charset="2"/>
              </a:rPr>
              <a:t></a:t>
            </a:r>
            <a:endParaRPr lang="en-US" sz="1400" dirty="0">
              <a:solidFill>
                <a:prstClr val="black">
                  <a:lumMod val="75000"/>
                  <a:lumOff val="25000"/>
                </a:prstClr>
              </a:solidFill>
              <a:latin typeface="Century Gothic" panose="020F0302020204030204"/>
            </a:endParaRPr>
          </a:p>
        </p:txBody>
      </p:sp>
    </p:spTree>
    <p:extLst>
      <p:ext uri="{BB962C8B-B14F-4D97-AF65-F5344CB8AC3E}">
        <p14:creationId xmlns:p14="http://schemas.microsoft.com/office/powerpoint/2010/main" val="208846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10" name="Content Placeholder 1"/>
          <p:cNvSpPr>
            <a:spLocks noGrp="1"/>
          </p:cNvSpPr>
          <p:nvPr>
            <p:ph idx="1"/>
          </p:nvPr>
        </p:nvSpPr>
        <p:spPr>
          <a:xfrm>
            <a:off x="1801965" y="1514576"/>
            <a:ext cx="3539699" cy="4170474"/>
          </a:xfrm>
        </p:spPr>
        <p:txBody>
          <a:bodyPr>
            <a:noAutofit/>
          </a:bodyPr>
          <a:lstStyle/>
          <a:p>
            <a:pPr marL="0" indent="0">
              <a:spcBef>
                <a:spcPts val="0"/>
              </a:spcBef>
              <a:buNone/>
            </a:pPr>
            <a:r>
              <a:rPr lang="en-US" sz="1700" b="1" dirty="0" smtClean="0">
                <a:solidFill>
                  <a:schemeClr val="bg2">
                    <a:lumMod val="25000"/>
                  </a:schemeClr>
                </a:solidFill>
                <a:latin typeface="Century Gothic" charset="0"/>
                <a:ea typeface="Century Gothic" charset="0"/>
                <a:cs typeface="Century Gothic" charset="0"/>
              </a:rPr>
              <a:t>DEVELOP </a:t>
            </a:r>
            <a:r>
              <a:rPr lang="en-US" sz="1700" b="1" dirty="0">
                <a:solidFill>
                  <a:schemeClr val="bg2">
                    <a:lumMod val="25000"/>
                  </a:schemeClr>
                </a:solidFill>
                <a:latin typeface="Century Gothic" charset="0"/>
                <a:ea typeface="Century Gothic" charset="0"/>
                <a:cs typeface="Century Gothic" charset="0"/>
              </a:rPr>
              <a:t>National Program:</a:t>
            </a:r>
            <a:r>
              <a:rPr lang="en-US" sz="1700" dirty="0">
                <a:solidFill>
                  <a:schemeClr val="bg2">
                    <a:lumMod val="25000"/>
                  </a:schemeClr>
                </a:solidFill>
                <a:latin typeface="Century Gothic" charset="0"/>
                <a:ea typeface="Century Gothic" charset="0"/>
                <a:cs typeface="Century Gothic" charset="0"/>
              </a:rPr>
              <a:t> features projects, </a:t>
            </a:r>
            <a:r>
              <a:rPr lang="en-US" sz="1700" dirty="0" smtClean="0">
                <a:solidFill>
                  <a:schemeClr val="bg2">
                    <a:lumMod val="25000"/>
                  </a:schemeClr>
                </a:solidFill>
                <a:latin typeface="Century Gothic" charset="0"/>
                <a:ea typeface="Century Gothic" charset="0"/>
                <a:cs typeface="Century Gothic" charset="0"/>
              </a:rPr>
              <a:t>node highlights &amp; accomplishments</a:t>
            </a:r>
            <a:r>
              <a:rPr lang="en-US" sz="1700" dirty="0">
                <a:solidFill>
                  <a:schemeClr val="bg2">
                    <a:lumMod val="25000"/>
                  </a:schemeClr>
                </a:solidFill>
                <a:latin typeface="Century Gothic" charset="0"/>
                <a:ea typeface="Century Gothic" charset="0"/>
                <a:cs typeface="Century Gothic" charset="0"/>
              </a:rPr>
              <a:t>, </a:t>
            </a:r>
            <a:r>
              <a:rPr lang="en-US" sz="1700" dirty="0" smtClean="0">
                <a:solidFill>
                  <a:schemeClr val="bg2">
                    <a:lumMod val="25000"/>
                  </a:schemeClr>
                </a:solidFill>
                <a:latin typeface="Century Gothic" charset="0"/>
                <a:ea typeface="Century Gothic" charset="0"/>
                <a:cs typeface="Century Gothic" charset="0"/>
              </a:rPr>
              <a:t>VPS announcements </a:t>
            </a:r>
            <a:r>
              <a:rPr lang="en-US" sz="1100" dirty="0" smtClean="0">
                <a:solidFill>
                  <a:schemeClr val="bg2">
                    <a:lumMod val="25000"/>
                  </a:schemeClr>
                </a:solidFill>
                <a:latin typeface="Century Gothic" charset="0"/>
                <a:ea typeface="Century Gothic" charset="0"/>
                <a:cs typeface="Century Gothic" charset="0"/>
                <a:hlinkClick r:id="rId2"/>
              </a:rPr>
              <a:t>www.facebook.com/developnationalprogram</a:t>
            </a:r>
            <a:endParaRPr lang="en-US" sz="1100" dirty="0" smtClean="0">
              <a:solidFill>
                <a:schemeClr val="bg2">
                  <a:lumMod val="25000"/>
                </a:schemeClr>
              </a:solidFill>
              <a:latin typeface="Century Gothic" charset="0"/>
              <a:ea typeface="Century Gothic" charset="0"/>
              <a:cs typeface="Century Gothic" charset="0"/>
            </a:endParaRPr>
          </a:p>
          <a:p>
            <a:pPr marL="0" indent="0">
              <a:spcBef>
                <a:spcPts val="0"/>
              </a:spcBef>
              <a:buNone/>
            </a:pPr>
            <a:endParaRPr lang="en-US" sz="1100" dirty="0">
              <a:solidFill>
                <a:schemeClr val="bg2">
                  <a:lumMod val="25000"/>
                </a:schemeClr>
              </a:solidFill>
              <a:latin typeface="Century Gothic" charset="0"/>
              <a:ea typeface="Century Gothic" charset="0"/>
              <a:cs typeface="Century Gothic" charset="0"/>
            </a:endParaRPr>
          </a:p>
          <a:p>
            <a:pPr marL="0" indent="0">
              <a:spcBef>
                <a:spcPts val="0"/>
              </a:spcBef>
              <a:buNone/>
            </a:pPr>
            <a:r>
              <a:rPr lang="en-US" sz="1700" b="1" dirty="0" smtClean="0">
                <a:solidFill>
                  <a:schemeClr val="bg2">
                    <a:lumMod val="25000"/>
                  </a:schemeClr>
                </a:solidFill>
                <a:latin typeface="Century Gothic" charset="0"/>
                <a:ea typeface="Century Gothic" charset="0"/>
                <a:cs typeface="Century Gothic" charset="0"/>
              </a:rPr>
              <a:t>Once </a:t>
            </a:r>
            <a:r>
              <a:rPr lang="en-US" sz="1700" b="1" dirty="0">
                <a:solidFill>
                  <a:schemeClr val="bg2">
                    <a:lumMod val="25000"/>
                  </a:schemeClr>
                </a:solidFill>
                <a:latin typeface="Century Gothic" charset="0"/>
                <a:ea typeface="Century Gothic" charset="0"/>
                <a:cs typeface="Century Gothic" charset="0"/>
              </a:rPr>
              <a:t>a </a:t>
            </a:r>
            <a:r>
              <a:rPr lang="en-US" sz="1700" b="1" dirty="0" err="1">
                <a:solidFill>
                  <a:schemeClr val="bg2">
                    <a:lumMod val="25000"/>
                  </a:schemeClr>
                </a:solidFill>
                <a:latin typeface="Century Gothic" charset="0"/>
                <a:ea typeface="Century Gothic" charset="0"/>
                <a:cs typeface="Century Gothic" charset="0"/>
              </a:rPr>
              <a:t>DEVELOPer</a:t>
            </a:r>
            <a:r>
              <a:rPr lang="en-US" sz="1700" b="1" dirty="0">
                <a:solidFill>
                  <a:schemeClr val="bg2">
                    <a:lumMod val="25000"/>
                  </a:schemeClr>
                </a:solidFill>
                <a:latin typeface="Century Gothic" charset="0"/>
                <a:ea typeface="Century Gothic" charset="0"/>
                <a:cs typeface="Century Gothic" charset="0"/>
              </a:rPr>
              <a:t>, Always a </a:t>
            </a:r>
            <a:r>
              <a:rPr lang="en-US" sz="1700" b="1" dirty="0" err="1">
                <a:solidFill>
                  <a:schemeClr val="bg2">
                    <a:lumMod val="25000"/>
                  </a:schemeClr>
                </a:solidFill>
                <a:latin typeface="Century Gothic" charset="0"/>
                <a:ea typeface="Century Gothic" charset="0"/>
                <a:cs typeface="Century Gothic" charset="0"/>
              </a:rPr>
              <a:t>DEVELOPer</a:t>
            </a:r>
            <a:r>
              <a:rPr lang="en-US" sz="1700" b="1" dirty="0">
                <a:solidFill>
                  <a:schemeClr val="bg2">
                    <a:lumMod val="25000"/>
                  </a:schemeClr>
                </a:solidFill>
                <a:latin typeface="Century Gothic" charset="0"/>
                <a:ea typeface="Century Gothic" charset="0"/>
                <a:cs typeface="Century Gothic" charset="0"/>
              </a:rPr>
              <a:t>:</a:t>
            </a:r>
            <a:r>
              <a:rPr lang="en-US" sz="1700" dirty="0">
                <a:solidFill>
                  <a:schemeClr val="bg2">
                    <a:lumMod val="25000"/>
                  </a:schemeClr>
                </a:solidFill>
                <a:latin typeface="Century Gothic" charset="0"/>
                <a:ea typeface="Century Gothic" charset="0"/>
                <a:cs typeface="Century Gothic" charset="0"/>
              </a:rPr>
              <a:t> job </a:t>
            </a:r>
            <a:r>
              <a:rPr lang="en-US" sz="1700" dirty="0" smtClean="0">
                <a:solidFill>
                  <a:schemeClr val="bg2">
                    <a:lumMod val="25000"/>
                  </a:schemeClr>
                </a:solidFill>
                <a:latin typeface="Century Gothic" charset="0"/>
                <a:ea typeface="Century Gothic" charset="0"/>
                <a:cs typeface="Century Gothic" charset="0"/>
              </a:rPr>
              <a:t>posts</a:t>
            </a:r>
          </a:p>
          <a:p>
            <a:pPr marL="0" indent="0">
              <a:spcBef>
                <a:spcPts val="0"/>
              </a:spcBef>
              <a:buNone/>
            </a:pPr>
            <a:r>
              <a:rPr lang="en-US" sz="1100" dirty="0">
                <a:solidFill>
                  <a:schemeClr val="bg2">
                    <a:lumMod val="25000"/>
                  </a:schemeClr>
                </a:solidFill>
                <a:latin typeface="Century Gothic" charset="0"/>
                <a:ea typeface="Century Gothic" charset="0"/>
                <a:cs typeface="Century Gothic" charset="0"/>
                <a:hlinkClick r:id="rId3"/>
              </a:rPr>
              <a:t>https://www.facebook.com/groups/387243741376125</a:t>
            </a:r>
            <a:r>
              <a:rPr lang="en-US" sz="1100" dirty="0" smtClean="0">
                <a:solidFill>
                  <a:schemeClr val="bg2">
                    <a:lumMod val="25000"/>
                  </a:schemeClr>
                </a:solidFill>
                <a:latin typeface="Century Gothic" charset="0"/>
                <a:ea typeface="Century Gothic" charset="0"/>
                <a:cs typeface="Century Gothic" charset="0"/>
                <a:hlinkClick r:id="rId3"/>
              </a:rPr>
              <a:t>/</a:t>
            </a:r>
            <a:endParaRPr lang="en-US" sz="1100" dirty="0" smtClean="0">
              <a:solidFill>
                <a:schemeClr val="bg2">
                  <a:lumMod val="25000"/>
                </a:schemeClr>
              </a:solidFill>
              <a:latin typeface="Century Gothic" charset="0"/>
              <a:ea typeface="Century Gothic" charset="0"/>
              <a:cs typeface="Century Gothic" charset="0"/>
            </a:endParaRPr>
          </a:p>
          <a:p>
            <a:pPr marL="0" indent="0">
              <a:spcBef>
                <a:spcPts val="0"/>
              </a:spcBef>
              <a:buNone/>
            </a:pPr>
            <a:endParaRPr lang="en-US" sz="1700" dirty="0" smtClean="0">
              <a:solidFill>
                <a:schemeClr val="bg2">
                  <a:lumMod val="25000"/>
                </a:schemeClr>
              </a:solidFill>
              <a:latin typeface="Century Gothic" charset="0"/>
              <a:ea typeface="Century Gothic" charset="0"/>
              <a:cs typeface="Century Gothic" charset="0"/>
              <a:hlinkClick r:id="rId4"/>
            </a:endParaRPr>
          </a:p>
          <a:p>
            <a:pPr marL="0" indent="0">
              <a:spcBef>
                <a:spcPts val="0"/>
              </a:spcBef>
              <a:buNone/>
            </a:pPr>
            <a:r>
              <a:rPr lang="en-US" sz="1700" dirty="0" smtClean="0">
                <a:solidFill>
                  <a:schemeClr val="bg2">
                    <a:lumMod val="25000"/>
                  </a:schemeClr>
                </a:solidFill>
                <a:latin typeface="Century Gothic" charset="0"/>
                <a:ea typeface="Century Gothic" charset="0"/>
                <a:cs typeface="Century Gothic" charset="0"/>
              </a:rPr>
              <a:t>Articles </a:t>
            </a:r>
            <a:r>
              <a:rPr lang="en-US" sz="1700" dirty="0">
                <a:solidFill>
                  <a:schemeClr val="bg2">
                    <a:lumMod val="25000"/>
                  </a:schemeClr>
                </a:solidFill>
                <a:latin typeface="Century Gothic" charset="0"/>
                <a:ea typeface="Century Gothic" charset="0"/>
                <a:cs typeface="Century Gothic" charset="0"/>
              </a:rPr>
              <a:t>&amp; Important </a:t>
            </a:r>
            <a:r>
              <a:rPr lang="en-US" sz="1700" dirty="0" smtClean="0">
                <a:solidFill>
                  <a:schemeClr val="bg2">
                    <a:lumMod val="25000"/>
                  </a:schemeClr>
                </a:solidFill>
                <a:latin typeface="Century Gothic" charset="0"/>
                <a:ea typeface="Century Gothic" charset="0"/>
                <a:cs typeface="Century Gothic" charset="0"/>
              </a:rPr>
              <a:t>Events: Tweet </a:t>
            </a:r>
            <a:r>
              <a:rPr lang="en-US" sz="1700" b="1" dirty="0">
                <a:solidFill>
                  <a:schemeClr val="bg2">
                    <a:lumMod val="25000"/>
                  </a:schemeClr>
                </a:solidFill>
                <a:latin typeface="Century Gothic" charset="0"/>
                <a:ea typeface="Century Gothic" charset="0"/>
                <a:cs typeface="Century Gothic" charset="0"/>
              </a:rPr>
              <a:t>@NASA_DEVELOP</a:t>
            </a:r>
            <a:r>
              <a:rPr lang="en-US" sz="1700" dirty="0">
                <a:solidFill>
                  <a:schemeClr val="bg2">
                    <a:lumMod val="25000"/>
                  </a:schemeClr>
                </a:solidFill>
                <a:latin typeface="Century Gothic" charset="0"/>
                <a:ea typeface="Century Gothic" charset="0"/>
                <a:cs typeface="Century Gothic" charset="0"/>
              </a:rPr>
              <a:t> </a:t>
            </a:r>
            <a:r>
              <a:rPr lang="en-US" sz="1700" dirty="0" smtClean="0">
                <a:solidFill>
                  <a:schemeClr val="bg2">
                    <a:lumMod val="25000"/>
                  </a:schemeClr>
                </a:solidFill>
                <a:latin typeface="Century Gothic" charset="0"/>
                <a:ea typeface="Century Gothic" charset="0"/>
                <a:cs typeface="Century Gothic" charset="0"/>
              </a:rPr>
              <a:t>or </a:t>
            </a:r>
            <a:r>
              <a:rPr lang="en-US" sz="1700" b="1" dirty="0" smtClean="0">
                <a:solidFill>
                  <a:schemeClr val="bg2">
                    <a:lumMod val="25000"/>
                  </a:schemeClr>
                </a:solidFill>
                <a:latin typeface="Century Gothic" charset="0"/>
                <a:ea typeface="Century Gothic" charset="0"/>
                <a:cs typeface="Century Gothic" charset="0"/>
              </a:rPr>
              <a:t>#NASADEVELOP</a:t>
            </a:r>
            <a:endParaRPr lang="en-US" sz="1100" b="1" dirty="0" smtClean="0">
              <a:solidFill>
                <a:schemeClr val="bg2">
                  <a:lumMod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bg2">
                    <a:lumMod val="25000"/>
                  </a:schemeClr>
                </a:solidFill>
                <a:latin typeface="Century Gothic" charset="0"/>
                <a:ea typeface="Century Gothic" charset="0"/>
                <a:cs typeface="Century Gothic" charset="0"/>
                <a:hlinkClick r:id="rId4"/>
              </a:rPr>
              <a:t>http</a:t>
            </a:r>
            <a:r>
              <a:rPr lang="en-US" sz="1100" dirty="0">
                <a:solidFill>
                  <a:schemeClr val="bg2">
                    <a:lumMod val="25000"/>
                  </a:schemeClr>
                </a:solidFill>
                <a:latin typeface="Century Gothic" charset="0"/>
                <a:ea typeface="Century Gothic" charset="0"/>
                <a:cs typeface="Century Gothic" charset="0"/>
                <a:hlinkClick r:id="rId4"/>
              </a:rPr>
              <a:t>://twitter.com/#!/</a:t>
            </a:r>
            <a:r>
              <a:rPr lang="en-US" sz="1100" dirty="0" smtClean="0">
                <a:solidFill>
                  <a:schemeClr val="bg2">
                    <a:lumMod val="25000"/>
                  </a:schemeClr>
                </a:solidFill>
                <a:latin typeface="Century Gothic" charset="0"/>
                <a:ea typeface="Century Gothic" charset="0"/>
                <a:cs typeface="Century Gothic" charset="0"/>
                <a:hlinkClick r:id="rId4"/>
              </a:rPr>
              <a:t>nasa_develop</a:t>
            </a:r>
            <a:endParaRPr lang="en-US" sz="1100" dirty="0">
              <a:solidFill>
                <a:schemeClr val="bg2">
                  <a:lumMod val="25000"/>
                </a:schemeClr>
              </a:solidFill>
              <a:latin typeface="Century Gothic" charset="0"/>
              <a:ea typeface="Century Gothic" charset="0"/>
              <a:cs typeface="Century Gothic" charset="0"/>
            </a:endParaRPr>
          </a:p>
        </p:txBody>
      </p:sp>
      <p:sp>
        <p:nvSpPr>
          <p:cNvPr id="11" name="Content Placeholder 3"/>
          <p:cNvSpPr txBox="1">
            <a:spLocks/>
          </p:cNvSpPr>
          <p:nvPr/>
        </p:nvSpPr>
        <p:spPr>
          <a:xfrm>
            <a:off x="339047" y="5366267"/>
            <a:ext cx="11681717" cy="797720"/>
          </a:xfrm>
          <a:prstGeom prst="rect">
            <a:avLst/>
          </a:prstGeom>
        </p:spPr>
        <p:txBody>
          <a:bodyPr vert="horz" lIns="91387" tIns="45693" rIns="91387" bIns="45693">
            <a:noAutofit/>
          </a:bodyPr>
          <a:lstStyle/>
          <a:p>
            <a:pPr algn="ctr" defTabSz="913865">
              <a:buClr>
                <a:srgbClr val="0F6FC6"/>
              </a:buClr>
              <a:buSzPct val="85000"/>
              <a:defRPr/>
            </a:pPr>
            <a:r>
              <a:rPr lang="en-US" sz="2200" b="1" i="1" dirty="0">
                <a:solidFill>
                  <a:schemeClr val="bg2">
                    <a:lumMod val="25000"/>
                  </a:schemeClr>
                </a:solidFill>
                <a:latin typeface="Century Gothic" charset="0"/>
                <a:ea typeface="Century Gothic" charset="0"/>
                <a:cs typeface="Century Gothic" charset="0"/>
              </a:rPr>
              <a:t>Watch time spent on social media. If you are going to be on there </a:t>
            </a:r>
            <a:r>
              <a:rPr lang="en-US" sz="2200" b="1" i="1" dirty="0" smtClean="0">
                <a:solidFill>
                  <a:schemeClr val="bg2">
                    <a:lumMod val="25000"/>
                  </a:schemeClr>
                </a:solidFill>
                <a:latin typeface="Century Gothic" charset="0"/>
                <a:ea typeface="Century Gothic" charset="0"/>
                <a:cs typeface="Century Gothic" charset="0"/>
              </a:rPr>
              <a:t>it should probably </a:t>
            </a:r>
            <a:r>
              <a:rPr lang="en-US" sz="2200" b="1" i="1" dirty="0">
                <a:solidFill>
                  <a:schemeClr val="bg2">
                    <a:lumMod val="25000"/>
                  </a:schemeClr>
                </a:solidFill>
                <a:latin typeface="Century Gothic" charset="0"/>
                <a:ea typeface="Century Gothic" charset="0"/>
                <a:cs typeface="Century Gothic" charset="0"/>
              </a:rPr>
              <a:t>be on the DEVELOP pages </a:t>
            </a:r>
            <a:r>
              <a:rPr lang="en-US" sz="2200" b="1" i="1" dirty="0" smtClean="0">
                <a:solidFill>
                  <a:schemeClr val="bg2">
                    <a:lumMod val="25000"/>
                  </a:schemeClr>
                </a:solidFill>
                <a:latin typeface="Century Gothic" charset="0"/>
                <a:ea typeface="Century Gothic" charset="0"/>
                <a:cs typeface="Century Gothic" charset="0"/>
              </a:rPr>
              <a:t>liking and commenting on DEVELOP things!</a:t>
            </a:r>
            <a:endParaRPr lang="en-US" sz="2200" b="1" i="1" dirty="0">
              <a:solidFill>
                <a:schemeClr val="bg2">
                  <a:lumMod val="25000"/>
                </a:schemeClr>
              </a:solidFill>
              <a:latin typeface="Century Gothic" charset="0"/>
              <a:ea typeface="Century Gothic" charset="0"/>
              <a:cs typeface="Century Gothic" charset="0"/>
            </a:endParaRPr>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5134" y="4221840"/>
            <a:ext cx="701209" cy="701209"/>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2220" y="4161049"/>
            <a:ext cx="719744" cy="719744"/>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3402" y="1618674"/>
            <a:ext cx="644672" cy="641941"/>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8264" y="1582438"/>
            <a:ext cx="887657" cy="887657"/>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00264" y="2844301"/>
            <a:ext cx="630948" cy="630948"/>
          </a:xfrm>
          <a:prstGeom prst="rect">
            <a:avLst/>
          </a:prstGeom>
        </p:spPr>
      </p:pic>
      <p:sp>
        <p:nvSpPr>
          <p:cNvPr id="17" name="Content Placeholder 1"/>
          <p:cNvSpPr txBox="1">
            <a:spLocks/>
          </p:cNvSpPr>
          <p:nvPr/>
        </p:nvSpPr>
        <p:spPr>
          <a:xfrm>
            <a:off x="6753982" y="1514576"/>
            <a:ext cx="3730752" cy="417047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bg2">
                    <a:lumMod val="25000"/>
                  </a:schemeClr>
                </a:solidFill>
                <a:latin typeface="Century Gothic" charset="0"/>
                <a:ea typeface="Century Gothic" charset="0"/>
                <a:cs typeface="Century Gothic" charset="0"/>
              </a:rPr>
              <a:t>NASA DEVELOP National Program:</a:t>
            </a:r>
            <a:endParaRPr lang="en-US" sz="1700" dirty="0" smtClean="0">
              <a:solidFill>
                <a:schemeClr val="bg2">
                  <a:lumMod val="25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bg2">
                    <a:lumMod val="25000"/>
                  </a:schemeClr>
                </a:solidFill>
                <a:latin typeface="Century Gothic" charset="0"/>
                <a:ea typeface="Century Gothic" charset="0"/>
                <a:cs typeface="Century Gothic" charset="0"/>
              </a:rPr>
              <a:t>VPS and promotional videos</a:t>
            </a:r>
            <a:r>
              <a:rPr lang="en-US" sz="1700" b="1" dirty="0" smtClean="0">
                <a:solidFill>
                  <a:schemeClr val="bg2">
                    <a:lumMod val="25000"/>
                  </a:schemeClr>
                </a:solidFill>
                <a:latin typeface="Century Gothic" charset="0"/>
                <a:ea typeface="Century Gothic" charset="0"/>
                <a:cs typeface="Century Gothic" charset="0"/>
              </a:rPr>
              <a:t> </a:t>
            </a:r>
            <a:r>
              <a:rPr lang="en-US" sz="1100" dirty="0" smtClean="0">
                <a:solidFill>
                  <a:schemeClr val="bg2">
                    <a:lumMod val="25000"/>
                  </a:schemeClr>
                </a:solidFill>
                <a:latin typeface="Century Gothic" charset="0"/>
                <a:ea typeface="Century Gothic" charset="0"/>
                <a:cs typeface="Century Gothic" charset="0"/>
                <a:hlinkClick r:id="rId10"/>
              </a:rPr>
              <a:t>www.youtube.com/user/NASADEVELOP</a:t>
            </a:r>
            <a:endParaRPr lang="en-US" sz="1100" dirty="0" smtClean="0">
              <a:solidFill>
                <a:schemeClr val="bg2">
                  <a:lumMod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bg2">
                  <a:lumMod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bg2">
                    <a:lumMod val="25000"/>
                  </a:schemeClr>
                </a:solidFill>
                <a:latin typeface="Century Gothic" charset="0"/>
                <a:ea typeface="Century Gothic" charset="0"/>
                <a:cs typeface="Century Gothic" charset="0"/>
              </a:rPr>
              <a:t>NASA DEVELOP National </a:t>
            </a:r>
            <a:r>
              <a:rPr lang="en-US" sz="1700" b="1" dirty="0" smtClean="0">
                <a:solidFill>
                  <a:schemeClr val="bg2">
                    <a:lumMod val="25000"/>
                  </a:schemeClr>
                </a:solidFill>
                <a:latin typeface="Century Gothic" charset="0"/>
                <a:ea typeface="Century Gothic" charset="0"/>
                <a:cs typeface="Century Gothic" charset="0"/>
              </a:rPr>
              <a:t>Program:</a:t>
            </a:r>
            <a:r>
              <a:rPr lang="en-US" sz="1700" dirty="0" smtClean="0">
                <a:solidFill>
                  <a:schemeClr val="bg2">
                    <a:lumMod val="25000"/>
                  </a:schemeClr>
                </a:solidFill>
                <a:latin typeface="Century Gothic" charset="0"/>
                <a:ea typeface="Century Gothic" charset="0"/>
                <a:cs typeface="Century Gothic" charset="0"/>
              </a:rPr>
              <a:t> features projects</a:t>
            </a:r>
            <a:r>
              <a:rPr lang="en-US" sz="1700" dirty="0">
                <a:solidFill>
                  <a:schemeClr val="bg2">
                    <a:lumMod val="25000"/>
                  </a:schemeClr>
                </a:solidFill>
                <a:latin typeface="Century Gothic" charset="0"/>
                <a:ea typeface="Century Gothic" charset="0"/>
                <a:cs typeface="Century Gothic" charset="0"/>
              </a:rPr>
              <a:t>, </a:t>
            </a:r>
            <a:r>
              <a:rPr lang="en-US" sz="1700" dirty="0" smtClean="0">
                <a:solidFill>
                  <a:schemeClr val="bg2">
                    <a:lumMod val="25000"/>
                  </a:schemeClr>
                </a:solidFill>
                <a:latin typeface="Century Gothic" charset="0"/>
                <a:ea typeface="Century Gothic" charset="0"/>
                <a:cs typeface="Century Gothic" charset="0"/>
              </a:rPr>
              <a:t>node highlights &amp; accomplishments, </a:t>
            </a:r>
            <a:r>
              <a:rPr lang="en-US" sz="1700" dirty="0">
                <a:solidFill>
                  <a:schemeClr val="bg2">
                    <a:lumMod val="25000"/>
                  </a:schemeClr>
                </a:solidFill>
                <a:latin typeface="Century Gothic" charset="0"/>
                <a:ea typeface="Century Gothic" charset="0"/>
                <a:cs typeface="Century Gothic" charset="0"/>
              </a:rPr>
              <a:t>and VPS </a:t>
            </a:r>
            <a:r>
              <a:rPr lang="en-US" sz="1700" dirty="0" smtClean="0">
                <a:solidFill>
                  <a:schemeClr val="bg2">
                    <a:lumMod val="25000"/>
                  </a:schemeClr>
                </a:solidFill>
                <a:latin typeface="Century Gothic" charset="0"/>
                <a:ea typeface="Century Gothic" charset="0"/>
                <a:cs typeface="Century Gothic" charset="0"/>
              </a:rPr>
              <a:t>announcements</a:t>
            </a:r>
          </a:p>
          <a:p>
            <a:pPr marL="0" indent="0">
              <a:spcBef>
                <a:spcPts val="0"/>
              </a:spcBef>
              <a:buNone/>
            </a:pPr>
            <a:r>
              <a:rPr lang="en-US" sz="1100" dirty="0" smtClean="0">
                <a:solidFill>
                  <a:schemeClr val="bg2">
                    <a:lumMod val="25000"/>
                  </a:schemeClr>
                </a:solidFill>
                <a:latin typeface="Century Gothic" charset="0"/>
                <a:ea typeface="Century Gothic" charset="0"/>
                <a:cs typeface="Century Gothic" charset="0"/>
                <a:hlinkClick r:id="rId11"/>
              </a:rPr>
              <a:t>https</a:t>
            </a:r>
            <a:r>
              <a:rPr lang="en-US" sz="1100" dirty="0">
                <a:solidFill>
                  <a:schemeClr val="bg2">
                    <a:lumMod val="25000"/>
                  </a:schemeClr>
                </a:solidFill>
                <a:latin typeface="Century Gothic" charset="0"/>
                <a:ea typeface="Century Gothic" charset="0"/>
                <a:cs typeface="Century Gothic" charset="0"/>
                <a:hlinkClick r:id="rId11"/>
              </a:rPr>
              <a:t>://plus.google.com/+</a:t>
            </a:r>
            <a:r>
              <a:rPr lang="en-US" sz="1100" dirty="0" smtClean="0">
                <a:solidFill>
                  <a:schemeClr val="bg2">
                    <a:lumMod val="25000"/>
                  </a:schemeClr>
                </a:solidFill>
                <a:latin typeface="Century Gothic" charset="0"/>
                <a:ea typeface="Century Gothic" charset="0"/>
                <a:cs typeface="Century Gothic" charset="0"/>
                <a:hlinkClick r:id="rId11"/>
              </a:rPr>
              <a:t>NASADEVELOP</a:t>
            </a:r>
            <a:endParaRPr lang="en-US" sz="1100" dirty="0" smtClean="0">
              <a:solidFill>
                <a:schemeClr val="bg2">
                  <a:lumMod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bg2">
                  <a:lumMod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bg2">
                    <a:lumMod val="25000"/>
                  </a:schemeClr>
                </a:solidFill>
                <a:latin typeface="Century Gothic" charset="0"/>
                <a:ea typeface="Century Gothic" charset="0"/>
                <a:cs typeface="Century Gothic" charset="0"/>
              </a:rPr>
              <a:t>NASA DEVELOP National Program: </a:t>
            </a:r>
            <a:r>
              <a:rPr lang="en-US" sz="1700" dirty="0" smtClean="0">
                <a:solidFill>
                  <a:schemeClr val="bg2">
                    <a:lumMod val="25000"/>
                  </a:schemeClr>
                </a:solidFill>
                <a:latin typeface="Century Gothic" charset="0"/>
                <a:ea typeface="Century Gothic" charset="0"/>
                <a:cs typeface="Century Gothic" charset="0"/>
              </a:rPr>
              <a:t>job posts</a:t>
            </a:r>
            <a:r>
              <a:rPr lang="en-US" sz="1700" dirty="0">
                <a:solidFill>
                  <a:schemeClr val="bg2">
                    <a:lumMod val="25000"/>
                  </a:schemeClr>
                </a:solidFill>
                <a:latin typeface="Century Gothic" charset="0"/>
                <a:ea typeface="Century Gothic" charset="0"/>
                <a:cs typeface="Century Gothic" charset="0"/>
              </a:rPr>
              <a:t>, </a:t>
            </a:r>
            <a:r>
              <a:rPr lang="en-US" sz="1700" dirty="0" smtClean="0">
                <a:solidFill>
                  <a:schemeClr val="bg2">
                    <a:lumMod val="25000"/>
                  </a:schemeClr>
                </a:solidFill>
                <a:latin typeface="Century Gothic" charset="0"/>
                <a:ea typeface="Century Gothic" charset="0"/>
                <a:cs typeface="Century Gothic" charset="0"/>
              </a:rPr>
              <a:t>job </a:t>
            </a:r>
            <a:r>
              <a:rPr lang="en-US" sz="1700" dirty="0">
                <a:solidFill>
                  <a:schemeClr val="bg2">
                    <a:lumMod val="25000"/>
                  </a:schemeClr>
                </a:solidFill>
                <a:latin typeface="Century Gothic" charset="0"/>
                <a:ea typeface="Century Gothic" charset="0"/>
                <a:cs typeface="Century Gothic" charset="0"/>
              </a:rPr>
              <a:t>skills &amp; </a:t>
            </a:r>
            <a:r>
              <a:rPr lang="en-US" sz="1700" dirty="0" smtClean="0">
                <a:solidFill>
                  <a:schemeClr val="bg2">
                    <a:lumMod val="25000"/>
                  </a:schemeClr>
                </a:solidFill>
                <a:latin typeface="Century Gothic" charset="0"/>
                <a:ea typeface="Century Gothic" charset="0"/>
                <a:cs typeface="Century Gothic" charset="0"/>
              </a:rPr>
              <a:t>tips</a:t>
            </a:r>
            <a:r>
              <a:rPr lang="en-US" sz="1700" dirty="0">
                <a:solidFill>
                  <a:schemeClr val="bg2">
                    <a:lumMod val="25000"/>
                  </a:schemeClr>
                </a:solidFill>
                <a:latin typeface="Century Gothic" charset="0"/>
                <a:ea typeface="Century Gothic" charset="0"/>
                <a:cs typeface="Century Gothic" charset="0"/>
              </a:rPr>
              <a:t>, and </a:t>
            </a:r>
            <a:r>
              <a:rPr lang="en-US" sz="1700" dirty="0" smtClean="0">
                <a:solidFill>
                  <a:schemeClr val="bg2">
                    <a:lumMod val="25000"/>
                  </a:schemeClr>
                </a:solidFill>
                <a:latin typeface="Century Gothic" charset="0"/>
                <a:ea typeface="Century Gothic" charset="0"/>
                <a:cs typeface="Century Gothic" charset="0"/>
              </a:rPr>
              <a:t>important events. </a:t>
            </a:r>
            <a:r>
              <a:rPr lang="en-US" sz="1700" b="1" i="1" dirty="0" smtClean="0">
                <a:solidFill>
                  <a:schemeClr val="bg2">
                    <a:lumMod val="25000"/>
                  </a:schemeClr>
                </a:solidFill>
                <a:latin typeface="Century Gothic" charset="0"/>
                <a:ea typeface="Century Gothic" charset="0"/>
                <a:cs typeface="Century Gothic" charset="0"/>
              </a:rPr>
              <a:t>This </a:t>
            </a:r>
            <a:r>
              <a:rPr lang="en-US" sz="1700" b="1" i="1" dirty="0">
                <a:solidFill>
                  <a:schemeClr val="bg2">
                    <a:lumMod val="25000"/>
                  </a:schemeClr>
                </a:solidFill>
                <a:latin typeface="Century Gothic" charset="0"/>
                <a:ea typeface="Century Gothic" charset="0"/>
                <a:cs typeface="Century Gothic" charset="0"/>
              </a:rPr>
              <a:t>is a private group! Follow the link to </a:t>
            </a:r>
            <a:r>
              <a:rPr lang="en-US" sz="1700" b="1" i="1" dirty="0" smtClean="0">
                <a:solidFill>
                  <a:schemeClr val="bg2">
                    <a:lumMod val="25000"/>
                  </a:schemeClr>
                </a:solidFill>
                <a:latin typeface="Century Gothic" charset="0"/>
                <a:ea typeface="Century Gothic" charset="0"/>
                <a:cs typeface="Century Gothic" charset="0"/>
              </a:rPr>
              <a:t>join!</a:t>
            </a:r>
            <a:endParaRPr lang="en-US" sz="1700" i="1" dirty="0">
              <a:solidFill>
                <a:schemeClr val="bg2">
                  <a:lumMod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bg2">
                    <a:lumMod val="25000"/>
                  </a:schemeClr>
                </a:solidFill>
                <a:latin typeface="Century Gothic" charset="0"/>
                <a:ea typeface="Century Gothic" charset="0"/>
                <a:cs typeface="Century Gothic" charset="0"/>
                <a:hlinkClick r:id="rId12"/>
              </a:rPr>
              <a:t>www.linkedin.com/groups/4343498</a:t>
            </a:r>
            <a:endParaRPr lang="en-US" sz="1100" dirty="0" smtClean="0">
              <a:solidFill>
                <a:schemeClr val="bg2">
                  <a:lumMod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57215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2">
                    <a:lumMod val="25000"/>
                  </a:schemeClr>
                </a:solidFill>
              </a:rPr>
              <a:t>Joining the DEVELOP family means being part of NASA’s Legacy.</a:t>
            </a:r>
          </a:p>
          <a:p>
            <a:pPr marL="0" indent="0" algn="ctr">
              <a:buNone/>
            </a:pPr>
            <a:endParaRPr lang="en-US" dirty="0" smtClean="0">
              <a:solidFill>
                <a:schemeClr val="bg2">
                  <a:lumMod val="25000"/>
                </a:schemeClr>
              </a:solidFill>
            </a:endParaRPr>
          </a:p>
          <a:p>
            <a:pPr marL="0" indent="0" algn="ctr">
              <a:buNone/>
            </a:pPr>
            <a:r>
              <a:rPr lang="en-US" dirty="0" smtClean="0">
                <a:solidFill>
                  <a:schemeClr val="bg2">
                    <a:lumMod val="25000"/>
                  </a:schemeClr>
                </a:solidFill>
              </a:rPr>
              <a:t>Learn it. </a:t>
            </a:r>
          </a:p>
          <a:p>
            <a:pPr marL="0" indent="0" algn="ctr">
              <a:buNone/>
            </a:pPr>
            <a:r>
              <a:rPr lang="en-US" dirty="0" smtClean="0">
                <a:solidFill>
                  <a:schemeClr val="bg2">
                    <a:lumMod val="25000"/>
                  </a:schemeClr>
                </a:solidFill>
              </a:rPr>
              <a:t>Know it. </a:t>
            </a:r>
          </a:p>
          <a:p>
            <a:pPr marL="0" indent="0" algn="ctr">
              <a:buNone/>
            </a:pPr>
            <a:r>
              <a:rPr lang="en-US" dirty="0" smtClean="0">
                <a:solidFill>
                  <a:schemeClr val="bg2">
                    <a:lumMod val="25000"/>
                  </a:schemeClr>
                </a:solidFill>
              </a:rPr>
              <a:t>Live it. </a:t>
            </a:r>
            <a:endParaRPr lang="en-US" dirty="0">
              <a:solidFill>
                <a:schemeClr val="bg2">
                  <a:lumMod val="25000"/>
                </a:schemeClr>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6386" y="-10275"/>
            <a:ext cx="7465887" cy="6328881"/>
          </a:xfrm>
          <a:prstGeom prst="rect">
            <a:avLst/>
          </a:prstGeom>
        </p:spPr>
      </p:pic>
    </p:spTree>
    <p:extLst>
      <p:ext uri="{BB962C8B-B14F-4D97-AF65-F5344CB8AC3E}">
        <p14:creationId xmlns:p14="http://schemas.microsoft.com/office/powerpoint/2010/main" val="147807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CBP’s DEVELOP National Program</a:t>
            </a:r>
            <a:endParaRPr lang="en-US" dirty="0"/>
          </a:p>
        </p:txBody>
      </p:sp>
      <p:sp>
        <p:nvSpPr>
          <p:cNvPr id="7" name="Content Placeholder 9"/>
          <p:cNvSpPr txBox="1">
            <a:spLocks/>
          </p:cNvSpPr>
          <p:nvPr/>
        </p:nvSpPr>
        <p:spPr>
          <a:xfrm>
            <a:off x="1943100" y="6417819"/>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charset="0"/>
                <a:ea typeface="Century Gothic" charset="0"/>
                <a:cs typeface="Century Gothic" charset="0"/>
              </a:rPr>
              <a:t>Capacity Building : </a:t>
            </a:r>
            <a:r>
              <a:rPr lang="en-US" sz="1400" b="1" dirty="0" smtClean="0">
                <a:solidFill>
                  <a:schemeClr val="bg2">
                    <a:lumMod val="85000"/>
                  </a:schemeClr>
                </a:solidFill>
                <a:latin typeface="Century Gothic" charset="0"/>
                <a:ea typeface="Century Gothic" charset="0"/>
                <a:cs typeface="Century Gothic" charset="0"/>
                <a:hlinkClick r:id="rId2"/>
              </a:rPr>
              <a:t>www.nasa.gov/applied-sciences/capacitybuilding</a:t>
            </a:r>
            <a:r>
              <a:rPr lang="en-US" sz="1400" b="1" dirty="0" smtClean="0">
                <a:solidFill>
                  <a:schemeClr val="bg2">
                    <a:lumMod val="85000"/>
                  </a:schemeClr>
                </a:solidFill>
                <a:latin typeface="Century Gothic" charset="0"/>
                <a:ea typeface="Century Gothic" charset="0"/>
                <a:cs typeface="Century Gothic" charset="0"/>
              </a:rPr>
              <a:t>  </a:t>
            </a:r>
            <a:endParaRPr lang="en-US" sz="1400" dirty="0">
              <a:solidFill>
                <a:schemeClr val="bg2">
                  <a:lumMod val="85000"/>
                </a:schemeClr>
              </a:solidFill>
              <a:latin typeface="Century Gothic" charset="0"/>
              <a:ea typeface="Century Gothic" charset="0"/>
              <a:cs typeface="Century Gothic" charset="0"/>
            </a:endParaRPr>
          </a:p>
        </p:txBody>
      </p:sp>
      <p:sp>
        <p:nvSpPr>
          <p:cNvPr id="8" name="TextBox 7"/>
          <p:cNvSpPr txBox="1"/>
          <p:nvPr/>
        </p:nvSpPr>
        <p:spPr>
          <a:xfrm>
            <a:off x="1510617" y="1937105"/>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Participants + Earth Observations + Decision Makers</a:t>
            </a:r>
            <a:endParaRPr lang="en-US" b="1" dirty="0" smtClean="0">
              <a:solidFill>
                <a:srgbClr val="003366"/>
              </a:solidFill>
              <a:latin typeface="Century Gothic" charset="0"/>
              <a:ea typeface="Century Gothic" charset="0"/>
              <a:cs typeface="Century Gothic" charset="0"/>
            </a:endParaRPr>
          </a:p>
        </p:txBody>
      </p:sp>
      <p:sp>
        <p:nvSpPr>
          <p:cNvPr id="9" name="Content Placeholder 1"/>
          <p:cNvSpPr txBox="1">
            <a:spLocks/>
          </p:cNvSpPr>
          <p:nvPr/>
        </p:nvSpPr>
        <p:spPr>
          <a:xfrm>
            <a:off x="671332" y="4669369"/>
            <a:ext cx="10682468"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2400" b="1" dirty="0">
                <a:solidFill>
                  <a:schemeClr val="bg2">
                    <a:lumMod val="25000"/>
                  </a:schemeClr>
                </a:solidFill>
                <a:latin typeface="Century Gothic" charset="0"/>
                <a:ea typeface="Century Gothic" charset="0"/>
                <a:cs typeface="Century Gothic" charset="0"/>
              </a:rPr>
              <a:t>DEVELOP bridges the gap between NASA Earth Science and </a:t>
            </a:r>
            <a:r>
              <a:rPr lang="en-US" sz="2400" b="1" dirty="0" smtClean="0">
                <a:solidFill>
                  <a:schemeClr val="bg2">
                    <a:lumMod val="25000"/>
                  </a:schemeClr>
                </a:solidFill>
                <a:latin typeface="Century Gothic" charset="0"/>
                <a:ea typeface="Century Gothic" charset="0"/>
                <a:cs typeface="Century Gothic" charset="0"/>
              </a:rPr>
              <a:t>society</a:t>
            </a:r>
            <a:r>
              <a:rPr lang="en-US" sz="2400" dirty="0">
                <a:solidFill>
                  <a:schemeClr val="bg2">
                    <a:lumMod val="25000"/>
                  </a:schemeClr>
                </a:solidFill>
                <a:latin typeface="Century Gothic" charset="0"/>
                <a:ea typeface="Century Gothic" charset="0"/>
                <a:cs typeface="Century Gothic" charset="0"/>
              </a:rPr>
              <a:t>,</a:t>
            </a:r>
            <a:r>
              <a:rPr lang="en-US" sz="2400" dirty="0" smtClean="0">
                <a:solidFill>
                  <a:schemeClr val="bg2">
                    <a:lumMod val="25000"/>
                  </a:schemeClr>
                </a:solidFill>
                <a:latin typeface="Century Gothic" charset="0"/>
                <a:ea typeface="Century Gothic" charset="0"/>
                <a:cs typeface="Century Gothic" charset="0"/>
              </a:rPr>
              <a:t> </a:t>
            </a:r>
            <a:r>
              <a:rPr lang="en-US" sz="2400" dirty="0">
                <a:solidFill>
                  <a:schemeClr val="bg2">
                    <a:lumMod val="25000"/>
                  </a:schemeClr>
                </a:solidFill>
                <a:latin typeface="Century Gothic" charset="0"/>
                <a:ea typeface="Century Gothic" charset="0"/>
                <a:cs typeface="Century Gothic" charset="0"/>
              </a:rPr>
              <a:t>building capacity in both its participants and end-user organizations </a:t>
            </a:r>
            <a:endParaRPr lang="en-US" sz="2400" dirty="0" smtClean="0">
              <a:solidFill>
                <a:schemeClr val="bg2">
                  <a:lumMod val="25000"/>
                </a:schemeClr>
              </a:solidFill>
              <a:latin typeface="Century Gothic" charset="0"/>
              <a:ea typeface="Century Gothic" charset="0"/>
              <a:cs typeface="Century Gothic" charset="0"/>
            </a:endParaRPr>
          </a:p>
          <a:p>
            <a:pPr marL="0" lvl="0" indent="0" algn="ctr">
              <a:lnSpc>
                <a:spcPct val="100000"/>
              </a:lnSpc>
              <a:spcBef>
                <a:spcPts val="0"/>
              </a:spcBef>
              <a:buNone/>
              <a:defRPr/>
            </a:pPr>
            <a:r>
              <a:rPr lang="en-US" sz="2400" dirty="0" smtClean="0">
                <a:solidFill>
                  <a:schemeClr val="bg2">
                    <a:lumMod val="25000"/>
                  </a:schemeClr>
                </a:solidFill>
                <a:latin typeface="Century Gothic" charset="0"/>
                <a:ea typeface="Century Gothic" charset="0"/>
                <a:cs typeface="Century Gothic" charset="0"/>
              </a:rPr>
              <a:t>to </a:t>
            </a:r>
            <a:r>
              <a:rPr lang="en-US" sz="2400" dirty="0">
                <a:solidFill>
                  <a:schemeClr val="bg2">
                    <a:lumMod val="25000"/>
                  </a:schemeClr>
                </a:solidFill>
                <a:latin typeface="Century Gothic" charset="0"/>
                <a:ea typeface="Century Gothic" charset="0"/>
                <a:cs typeface="Century Gothic" charset="0"/>
              </a:rPr>
              <a:t>better prepare them to handle the environmental challenges </a:t>
            </a:r>
            <a:endParaRPr lang="en-US" sz="2400" dirty="0" smtClean="0">
              <a:solidFill>
                <a:schemeClr val="bg2">
                  <a:lumMod val="25000"/>
                </a:schemeClr>
              </a:solidFill>
              <a:latin typeface="Century Gothic" charset="0"/>
              <a:ea typeface="Century Gothic" charset="0"/>
              <a:cs typeface="Century Gothic" charset="0"/>
            </a:endParaRPr>
          </a:p>
          <a:p>
            <a:pPr marL="0" lvl="0" indent="0" algn="ctr">
              <a:lnSpc>
                <a:spcPct val="100000"/>
              </a:lnSpc>
              <a:spcBef>
                <a:spcPts val="0"/>
              </a:spcBef>
              <a:buNone/>
              <a:defRPr/>
            </a:pPr>
            <a:r>
              <a:rPr lang="en-US" sz="2400" dirty="0" smtClean="0">
                <a:solidFill>
                  <a:schemeClr val="bg2">
                    <a:lumMod val="25000"/>
                  </a:schemeClr>
                </a:solidFill>
                <a:latin typeface="Century Gothic" charset="0"/>
                <a:ea typeface="Century Gothic" charset="0"/>
                <a:cs typeface="Century Gothic" charset="0"/>
              </a:rPr>
              <a:t>that </a:t>
            </a:r>
            <a:r>
              <a:rPr lang="en-US" sz="2400" dirty="0">
                <a:solidFill>
                  <a:schemeClr val="bg2">
                    <a:lumMod val="25000"/>
                  </a:schemeClr>
                </a:solidFill>
                <a:latin typeface="Century Gothic" charset="0"/>
                <a:ea typeface="Century Gothic" charset="0"/>
                <a:cs typeface="Century Gothic" charset="0"/>
              </a:rPr>
              <a:t>face society.</a:t>
            </a:r>
          </a:p>
        </p:txBody>
      </p:sp>
      <p:sp>
        <p:nvSpPr>
          <p:cNvPr id="10" name="Content Placeholder 1"/>
          <p:cNvSpPr txBox="1">
            <a:spLocks/>
          </p:cNvSpPr>
          <p:nvPr/>
        </p:nvSpPr>
        <p:spPr>
          <a:xfrm>
            <a:off x="2037144" y="1132212"/>
            <a:ext cx="7546694"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400" b="1" i="1" u="none" strike="noStrike" kern="1200" cap="none" spc="0" normalizeH="0" baseline="0" noProof="0" dirty="0" smtClean="0">
                <a:ln>
                  <a:noFill/>
                </a:ln>
                <a:solidFill>
                  <a:schemeClr val="bg2">
                    <a:lumMod val="25000"/>
                  </a:schemeClr>
                </a:solidFill>
                <a:effectLst/>
                <a:uLnTx/>
                <a:uFillTx/>
                <a:latin typeface="Century Gothic" charset="0"/>
                <a:ea typeface="Century Gothic" charset="0"/>
                <a:cs typeface="Century Gothic" charset="0"/>
              </a:rPr>
              <a:t>“Shaping </a:t>
            </a:r>
            <a:r>
              <a:rPr lang="en-US" sz="2400" b="1" i="1" dirty="0">
                <a:solidFill>
                  <a:schemeClr val="bg2">
                    <a:lumMod val="25000"/>
                  </a:schemeClr>
                </a:solidFill>
                <a:latin typeface="Century Gothic" charset="0"/>
                <a:ea typeface="Century Gothic" charset="0"/>
                <a:cs typeface="Century Gothic" charset="0"/>
              </a:rPr>
              <a:t>the future </a:t>
            </a:r>
            <a:r>
              <a:rPr lang="en-US" sz="2400" b="1" i="1" dirty="0" smtClean="0">
                <a:solidFill>
                  <a:schemeClr val="bg2">
                    <a:lumMod val="25000"/>
                  </a:schemeClr>
                </a:solidFill>
                <a:latin typeface="Century Gothic" charset="0"/>
                <a:ea typeface="Century Gothic" charset="0"/>
                <a:cs typeface="Century Gothic" charset="0"/>
              </a:rPr>
              <a:t>by </a:t>
            </a:r>
            <a:r>
              <a:rPr lang="en-US" sz="2400" b="1" i="1" dirty="0">
                <a:solidFill>
                  <a:schemeClr val="bg2">
                    <a:lumMod val="25000"/>
                  </a:schemeClr>
                </a:solidFill>
                <a:latin typeface="Century Gothic" charset="0"/>
                <a:ea typeface="Century Gothic" charset="0"/>
                <a:cs typeface="Century Gothic" charset="0"/>
              </a:rPr>
              <a:t>integrating Earth observations into global decision making.”</a:t>
            </a:r>
            <a:endParaRPr kumimoji="0" lang="en-US" sz="2400" b="1" i="1" u="none" strike="noStrike" kern="1200" cap="none" spc="0" normalizeH="0" baseline="0" noProof="0" dirty="0">
              <a:ln>
                <a:noFill/>
              </a:ln>
              <a:solidFill>
                <a:schemeClr val="bg2">
                  <a:lumMod val="25000"/>
                </a:schemeClr>
              </a:solidFill>
              <a:effectLst/>
              <a:uLnTx/>
              <a:uFillTx/>
              <a:latin typeface="Century Gothic" charset="0"/>
              <a:ea typeface="Century Gothic" charset="0"/>
              <a:cs typeface="Century Gothic" charset="0"/>
            </a:endParaRPr>
          </a:p>
        </p:txBody>
      </p:sp>
      <p:pic>
        <p:nvPicPr>
          <p:cNvPr id="11"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88754" y="2471269"/>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393086" y="2471269"/>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597418" y="2471269"/>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6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 Elevator Speech</a:t>
            </a:r>
            <a:endParaRPr lang="en-US" dirty="0"/>
          </a:p>
        </p:txBody>
      </p:sp>
      <p:sp>
        <p:nvSpPr>
          <p:cNvPr id="33" name="Content Placeholder 1"/>
          <p:cNvSpPr>
            <a:spLocks noGrp="1"/>
          </p:cNvSpPr>
          <p:nvPr>
            <p:ph idx="1"/>
          </p:nvPr>
        </p:nvSpPr>
        <p:spPr>
          <a:xfrm>
            <a:off x="838199" y="1368674"/>
            <a:ext cx="10724909" cy="2870722"/>
          </a:xfrm>
        </p:spPr>
        <p:txBody>
          <a:bodyPr>
            <a:normAutofit/>
          </a:bodyPr>
          <a:lstStyle/>
          <a:p>
            <a:pPr marL="0" indent="0">
              <a:buNone/>
            </a:pPr>
            <a:r>
              <a:rPr lang="en-US" sz="2800" b="1" i="1" dirty="0" smtClean="0">
                <a:solidFill>
                  <a:schemeClr val="bg2">
                    <a:lumMod val="25000"/>
                  </a:schemeClr>
                </a:solidFill>
                <a:latin typeface="Century Gothic" charset="0"/>
                <a:ea typeface="Century Gothic" charset="0"/>
                <a:cs typeface="Century Gothic" charset="0"/>
              </a:rPr>
              <a:t>So what is DEVELOP?</a:t>
            </a:r>
          </a:p>
          <a:p>
            <a:pPr marL="0" indent="0">
              <a:buNone/>
            </a:pPr>
            <a:r>
              <a:rPr lang="en-US" sz="2000" dirty="0" smtClean="0">
                <a:solidFill>
                  <a:schemeClr val="bg2">
                    <a:lumMod val="25000"/>
                  </a:schemeClr>
                </a:solidFill>
                <a:latin typeface="Century Gothic" charset="0"/>
                <a:ea typeface="Century Gothic" charset="0"/>
                <a:cs typeface="Century Gothic" charset="0"/>
              </a:rPr>
              <a:t>DEVELOP, part </a:t>
            </a:r>
            <a:r>
              <a:rPr lang="en-US" sz="2000" dirty="0">
                <a:solidFill>
                  <a:schemeClr val="bg2">
                    <a:lumMod val="25000"/>
                  </a:schemeClr>
                </a:solidFill>
                <a:latin typeface="Century Gothic" charset="0"/>
                <a:ea typeface="Century Gothic" charset="0"/>
                <a:cs typeface="Century Gothic" charset="0"/>
              </a:rPr>
              <a:t>of NASA’s Applied Sciences Program, </a:t>
            </a:r>
            <a:r>
              <a:rPr lang="en-US" sz="2000" b="1" dirty="0" smtClean="0">
                <a:solidFill>
                  <a:schemeClr val="bg2">
                    <a:lumMod val="25000"/>
                  </a:schemeClr>
                </a:solidFill>
                <a:latin typeface="Century Gothic" charset="0"/>
                <a:ea typeface="Century Gothic" charset="0"/>
                <a:cs typeface="Century Gothic" charset="0"/>
              </a:rPr>
              <a:t>addresses </a:t>
            </a:r>
            <a:r>
              <a:rPr lang="en-US" sz="2000" b="1" dirty="0">
                <a:solidFill>
                  <a:schemeClr val="bg2">
                    <a:lumMod val="25000"/>
                  </a:schemeClr>
                </a:solidFill>
                <a:latin typeface="Century Gothic" charset="0"/>
                <a:ea typeface="Century Gothic" charset="0"/>
                <a:cs typeface="Century Gothic" charset="0"/>
              </a:rPr>
              <a:t>environmental and public policy issues</a:t>
            </a:r>
            <a:r>
              <a:rPr lang="en-US" sz="2000" dirty="0">
                <a:solidFill>
                  <a:schemeClr val="bg2">
                    <a:lumMod val="25000"/>
                  </a:schemeClr>
                </a:solidFill>
                <a:latin typeface="Century Gothic" charset="0"/>
                <a:ea typeface="Century Gothic" charset="0"/>
                <a:cs typeface="Century Gothic" charset="0"/>
              </a:rPr>
              <a:t> </a:t>
            </a:r>
            <a:r>
              <a:rPr lang="en-US" sz="2000" dirty="0" smtClean="0">
                <a:solidFill>
                  <a:schemeClr val="bg2">
                    <a:lumMod val="25000"/>
                  </a:schemeClr>
                </a:solidFill>
                <a:latin typeface="Century Gothic" charset="0"/>
                <a:ea typeface="Century Gothic" charset="0"/>
                <a:cs typeface="Century Gothic" charset="0"/>
              </a:rPr>
              <a:t>by conducting </a:t>
            </a:r>
            <a:r>
              <a:rPr lang="en-US" sz="2000" b="1" dirty="0" smtClean="0">
                <a:solidFill>
                  <a:schemeClr val="bg2">
                    <a:lumMod val="25000"/>
                  </a:schemeClr>
                </a:solidFill>
                <a:latin typeface="Century Gothic" charset="0"/>
                <a:ea typeface="Century Gothic" charset="0"/>
                <a:cs typeface="Century Gothic" charset="0"/>
              </a:rPr>
              <a:t>interdisciplinary feasibility </a:t>
            </a:r>
            <a:r>
              <a:rPr lang="en-US" sz="2000" dirty="0" smtClean="0">
                <a:solidFill>
                  <a:schemeClr val="bg2">
                    <a:lumMod val="25000"/>
                  </a:schemeClr>
                </a:solidFill>
                <a:latin typeface="Century Gothic" charset="0"/>
                <a:ea typeface="Century Gothic" charset="0"/>
                <a:cs typeface="Century Gothic" charset="0"/>
              </a:rPr>
              <a:t>projects </a:t>
            </a:r>
            <a:r>
              <a:rPr lang="en-US" sz="2000" dirty="0">
                <a:solidFill>
                  <a:schemeClr val="bg2">
                    <a:lumMod val="25000"/>
                  </a:schemeClr>
                </a:solidFill>
                <a:latin typeface="Century Gothic" charset="0"/>
                <a:ea typeface="Century Gothic" charset="0"/>
                <a:cs typeface="Century Gothic" charset="0"/>
              </a:rPr>
              <a:t>that </a:t>
            </a:r>
            <a:r>
              <a:rPr lang="en-US" sz="2000" b="1" dirty="0">
                <a:solidFill>
                  <a:schemeClr val="bg2">
                    <a:lumMod val="25000"/>
                  </a:schemeClr>
                </a:solidFill>
                <a:latin typeface="Century Gothic" charset="0"/>
                <a:ea typeface="Century Gothic" charset="0"/>
                <a:cs typeface="Century Gothic" charset="0"/>
              </a:rPr>
              <a:t>apply the lens of NASA Earth observations </a:t>
            </a:r>
            <a:r>
              <a:rPr lang="en-US" sz="2000" dirty="0">
                <a:solidFill>
                  <a:schemeClr val="bg2">
                    <a:lumMod val="25000"/>
                  </a:schemeClr>
                </a:solidFill>
                <a:latin typeface="Century Gothic" charset="0"/>
                <a:ea typeface="Century Gothic" charset="0"/>
                <a:cs typeface="Century Gothic" charset="0"/>
              </a:rPr>
              <a:t>to </a:t>
            </a:r>
            <a:r>
              <a:rPr lang="en-US" sz="2000" b="1" dirty="0">
                <a:solidFill>
                  <a:schemeClr val="bg2">
                    <a:lumMod val="25000"/>
                  </a:schemeClr>
                </a:solidFill>
                <a:latin typeface="Century Gothic" charset="0"/>
                <a:ea typeface="Century Gothic" charset="0"/>
                <a:cs typeface="Century Gothic" charset="0"/>
              </a:rPr>
              <a:t>community concerns</a:t>
            </a:r>
            <a:r>
              <a:rPr lang="en-US" sz="2000" dirty="0">
                <a:solidFill>
                  <a:schemeClr val="bg2">
                    <a:lumMod val="25000"/>
                  </a:schemeClr>
                </a:solidFill>
                <a:latin typeface="Century Gothic" charset="0"/>
                <a:ea typeface="Century Gothic" charset="0"/>
                <a:cs typeface="Century Gothic" charset="0"/>
              </a:rPr>
              <a:t> around the globe.  Bridging the gap between NASA Earth Science and society, DEVELOP </a:t>
            </a:r>
            <a:r>
              <a:rPr lang="en-US" sz="2000" b="1" dirty="0">
                <a:solidFill>
                  <a:schemeClr val="bg2">
                    <a:lumMod val="25000"/>
                  </a:schemeClr>
                </a:solidFill>
                <a:latin typeface="Century Gothic" charset="0"/>
                <a:ea typeface="Century Gothic" charset="0"/>
                <a:cs typeface="Century Gothic" charset="0"/>
              </a:rPr>
              <a:t>builds capacity </a:t>
            </a:r>
            <a:r>
              <a:rPr lang="en-US" sz="2000" dirty="0">
                <a:solidFill>
                  <a:schemeClr val="bg2">
                    <a:lumMod val="25000"/>
                  </a:schemeClr>
                </a:solidFill>
                <a:latin typeface="Century Gothic" charset="0"/>
                <a:ea typeface="Century Gothic" charset="0"/>
                <a:cs typeface="Century Gothic" charset="0"/>
              </a:rPr>
              <a:t>in both </a:t>
            </a:r>
            <a:r>
              <a:rPr lang="en-US" sz="2000" b="1" dirty="0">
                <a:solidFill>
                  <a:schemeClr val="bg2">
                    <a:lumMod val="25000"/>
                  </a:schemeClr>
                </a:solidFill>
                <a:latin typeface="Century Gothic" charset="0"/>
                <a:ea typeface="Century Gothic" charset="0"/>
                <a:cs typeface="Century Gothic" charset="0"/>
              </a:rPr>
              <a:t>participants</a:t>
            </a:r>
            <a:r>
              <a:rPr lang="en-US" sz="2000" dirty="0">
                <a:solidFill>
                  <a:schemeClr val="bg2">
                    <a:lumMod val="25000"/>
                  </a:schemeClr>
                </a:solidFill>
                <a:latin typeface="Century Gothic" charset="0"/>
                <a:ea typeface="Century Gothic" charset="0"/>
                <a:cs typeface="Century Gothic" charset="0"/>
              </a:rPr>
              <a:t> and </a:t>
            </a:r>
            <a:r>
              <a:rPr lang="en-US" sz="2000" b="1" dirty="0">
                <a:solidFill>
                  <a:schemeClr val="bg2">
                    <a:lumMod val="25000"/>
                  </a:schemeClr>
                </a:solidFill>
                <a:latin typeface="Century Gothic" charset="0"/>
                <a:ea typeface="Century Gothic" charset="0"/>
                <a:cs typeface="Century Gothic" charset="0"/>
              </a:rPr>
              <a:t>partner</a:t>
            </a:r>
            <a:r>
              <a:rPr lang="en-US" sz="2000" dirty="0">
                <a:solidFill>
                  <a:schemeClr val="bg2">
                    <a:lumMod val="25000"/>
                  </a:schemeClr>
                </a:solidFill>
                <a:latin typeface="Century Gothic" charset="0"/>
                <a:ea typeface="Century Gothic" charset="0"/>
                <a:cs typeface="Century Gothic" charset="0"/>
              </a:rPr>
              <a:t> </a:t>
            </a:r>
            <a:r>
              <a:rPr lang="en-US" sz="2000" b="1" dirty="0">
                <a:solidFill>
                  <a:schemeClr val="bg2">
                    <a:lumMod val="25000"/>
                  </a:schemeClr>
                </a:solidFill>
                <a:latin typeface="Century Gothic" charset="0"/>
                <a:ea typeface="Century Gothic" charset="0"/>
                <a:cs typeface="Century Gothic" charset="0"/>
              </a:rPr>
              <a:t>organizations</a:t>
            </a:r>
            <a:r>
              <a:rPr lang="en-US" sz="2000" dirty="0">
                <a:solidFill>
                  <a:schemeClr val="bg2">
                    <a:lumMod val="25000"/>
                  </a:schemeClr>
                </a:solidFill>
                <a:latin typeface="Century Gothic" charset="0"/>
                <a:ea typeface="Century Gothic" charset="0"/>
                <a:cs typeface="Century Gothic" charset="0"/>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r>
              <a:rPr lang="en-US" sz="2000" dirty="0" smtClean="0">
                <a:solidFill>
                  <a:schemeClr val="bg2">
                    <a:lumMod val="25000"/>
                  </a:schemeClr>
                </a:solidFill>
                <a:latin typeface="Century Gothic" charset="0"/>
                <a:ea typeface="Century Gothic" charset="0"/>
                <a:cs typeface="Century Gothic" charset="0"/>
              </a:rPr>
              <a:t>.</a:t>
            </a:r>
            <a:endParaRPr lang="en-US" sz="2000" dirty="0">
              <a:solidFill>
                <a:schemeClr val="bg2">
                  <a:lumMod val="25000"/>
                </a:schemeClr>
              </a:solidFill>
              <a:latin typeface="Century Gothic" charset="0"/>
              <a:ea typeface="Century Gothic" charset="0"/>
              <a:cs typeface="Century Gothic" charset="0"/>
            </a:endParaRPr>
          </a:p>
        </p:txBody>
      </p:sp>
      <p:sp>
        <p:nvSpPr>
          <p:cNvPr id="34" name="Content Placeholder 9"/>
          <p:cNvSpPr txBox="1">
            <a:spLocks/>
          </p:cNvSpPr>
          <p:nvPr/>
        </p:nvSpPr>
        <p:spPr>
          <a:xfrm>
            <a:off x="19431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charset="0"/>
                <a:ea typeface="Century Gothic" charset="0"/>
                <a:cs typeface="Century Gothic" charset="0"/>
              </a:rPr>
              <a:t>DEVELOP’s Website: </a:t>
            </a:r>
            <a:r>
              <a:rPr lang="en-US" sz="1400" b="1" dirty="0" smtClean="0">
                <a:solidFill>
                  <a:schemeClr val="bg2">
                    <a:lumMod val="85000"/>
                  </a:schemeClr>
                </a:solidFill>
                <a:latin typeface="Century Gothic" charset="0"/>
                <a:ea typeface="Century Gothic" charset="0"/>
                <a:cs typeface="Century Gothic" charset="0"/>
                <a:hlinkClick r:id="rId2"/>
              </a:rPr>
              <a:t>http://develop.larc.nasa.gov</a:t>
            </a:r>
            <a:r>
              <a:rPr lang="en-US" sz="1400" b="1" dirty="0" smtClean="0">
                <a:solidFill>
                  <a:schemeClr val="bg2">
                    <a:lumMod val="85000"/>
                  </a:schemeClr>
                </a:solidFill>
                <a:latin typeface="Century Gothic" charset="0"/>
                <a:ea typeface="Century Gothic" charset="0"/>
                <a:cs typeface="Century Gothic" charset="0"/>
              </a:rPr>
              <a:t> </a:t>
            </a:r>
            <a:endParaRPr lang="en-US" sz="1400" dirty="0">
              <a:solidFill>
                <a:schemeClr val="bg2">
                  <a:lumMod val="85000"/>
                </a:schemeClr>
              </a:solidFill>
              <a:latin typeface="Century Gothic" charset="0"/>
              <a:ea typeface="Century Gothic" charset="0"/>
              <a:cs typeface="Century Gothic" charset="0"/>
            </a:endParaRPr>
          </a:p>
        </p:txBody>
      </p:sp>
      <p:grpSp>
        <p:nvGrpSpPr>
          <p:cNvPr id="35" name="Group 34"/>
          <p:cNvGrpSpPr/>
          <p:nvPr/>
        </p:nvGrpSpPr>
        <p:grpSpPr>
          <a:xfrm>
            <a:off x="1943100" y="4354254"/>
            <a:ext cx="2582863" cy="1730630"/>
            <a:chOff x="381005" y="1725361"/>
            <a:chExt cx="2582863" cy="1730630"/>
          </a:xfrm>
        </p:grpSpPr>
        <p:pic>
          <p:nvPicPr>
            <p:cNvPr id="36"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37"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and Predictions</a:t>
              </a:r>
            </a:p>
          </p:txBody>
        </p:sp>
      </p:grpSp>
      <p:grpSp>
        <p:nvGrpSpPr>
          <p:cNvPr id="38" name="Group 37"/>
          <p:cNvGrpSpPr/>
          <p:nvPr/>
        </p:nvGrpSpPr>
        <p:grpSpPr>
          <a:xfrm>
            <a:off x="7897893" y="4343400"/>
            <a:ext cx="2587625" cy="1719256"/>
            <a:chOff x="6175378" y="1714507"/>
            <a:chExt cx="2587625" cy="1719256"/>
          </a:xfrm>
        </p:grpSpPr>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40"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Communities</a:t>
              </a:r>
            </a:p>
          </p:txBody>
        </p:sp>
      </p:grpSp>
      <p:grpSp>
        <p:nvGrpSpPr>
          <p:cNvPr id="41" name="Group 40"/>
          <p:cNvGrpSpPr/>
          <p:nvPr/>
        </p:nvGrpSpPr>
        <p:grpSpPr>
          <a:xfrm>
            <a:off x="4514850" y="4733128"/>
            <a:ext cx="3384630" cy="931857"/>
            <a:chOff x="2872545" y="4733128"/>
            <a:chExt cx="3384630" cy="931857"/>
          </a:xfrm>
        </p:grpSpPr>
        <p:sp>
          <p:nvSpPr>
            <p:cNvPr id="42"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43" name="TextBox 42"/>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latin typeface="Century Gothic" charset="0"/>
                  <a:ea typeface="Century Gothic" charset="0"/>
                  <a:cs typeface="Century Gothic" charset="0"/>
                </a:rPr>
                <a:t>NASA’s Applied Sciences’</a:t>
              </a:r>
            </a:p>
            <a:p>
              <a:pPr algn="ctr"/>
              <a:r>
                <a:rPr lang="en-US" sz="1500" b="1" dirty="0" smtClean="0">
                  <a:solidFill>
                    <a:schemeClr val="bg1"/>
                  </a:solidFill>
                  <a:latin typeface="Century Gothic" charset="0"/>
                  <a:ea typeface="Century Gothic" charset="0"/>
                  <a:cs typeface="Century Gothic" charset="0"/>
                </a:rPr>
                <a:t>DEVELOP National Program</a:t>
              </a:r>
              <a:endParaRPr lang="en-US" sz="1500" b="1" dirty="0">
                <a:solidFill>
                  <a:schemeClr val="bg1"/>
                </a:solidFill>
                <a:latin typeface="Century Gothic" charset="0"/>
                <a:ea typeface="Century Gothic" charset="0"/>
                <a:cs typeface="Century Gothic" charset="0"/>
              </a:endParaRPr>
            </a:p>
          </p:txBody>
        </p:sp>
        <p:sp>
          <p:nvSpPr>
            <p:cNvPr id="44"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grpSp>
    </p:spTree>
    <p:extLst>
      <p:ext uri="{BB962C8B-B14F-4D97-AF65-F5344CB8AC3E}">
        <p14:creationId xmlns:p14="http://schemas.microsoft.com/office/powerpoint/2010/main" val="38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Mission, Vision, &amp; Core Values</a:t>
            </a:r>
            <a:endParaRPr lang="en-US" dirty="0"/>
          </a:p>
        </p:txBody>
      </p:sp>
      <p:sp>
        <p:nvSpPr>
          <p:cNvPr id="48" name="TextBox 47"/>
          <p:cNvSpPr txBox="1"/>
          <p:nvPr/>
        </p:nvSpPr>
        <p:spPr>
          <a:xfrm>
            <a:off x="10162659" y="1597870"/>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VISION</a:t>
            </a:r>
            <a:endParaRPr lang="en-US" sz="2400" b="1" dirty="0">
              <a:solidFill>
                <a:schemeClr val="bg1"/>
              </a:solidFill>
              <a:latin typeface="Century Gothic" charset="0"/>
              <a:ea typeface="Century Gothic" charset="0"/>
              <a:cs typeface="Century Gothic" charset="0"/>
            </a:endParaRPr>
          </a:p>
        </p:txBody>
      </p:sp>
      <p:sp>
        <p:nvSpPr>
          <p:cNvPr id="49" name="TextBox 48"/>
          <p:cNvSpPr txBox="1"/>
          <p:nvPr/>
        </p:nvSpPr>
        <p:spPr>
          <a:xfrm>
            <a:off x="647198" y="1908189"/>
            <a:ext cx="3983727" cy="1323439"/>
          </a:xfrm>
          <a:prstGeom prst="rect">
            <a:avLst/>
          </a:prstGeom>
          <a:noFill/>
          <a:ln w="19050">
            <a:noFill/>
          </a:ln>
        </p:spPr>
        <p:txBody>
          <a:bodyPr wrap="square" rtlCol="0" anchor="ctr">
            <a:spAutoFit/>
          </a:bodyPr>
          <a:lstStyle/>
          <a:p>
            <a:r>
              <a:rPr lang="en-US" sz="1600" dirty="0" smtClean="0">
                <a:solidFill>
                  <a:schemeClr val="bg2">
                    <a:lumMod val="25000"/>
                  </a:schemeClr>
                </a:solidFill>
                <a:latin typeface="Century Gothic" charset="0"/>
                <a:ea typeface="Century Gothic" charset="0"/>
                <a:cs typeface="Century Gothic" charset="0"/>
              </a:rPr>
              <a:t>Integrating </a:t>
            </a:r>
            <a:r>
              <a:rPr lang="en-US" sz="1600" dirty="0">
                <a:solidFill>
                  <a:schemeClr val="bg2">
                    <a:lumMod val="25000"/>
                  </a:schemeClr>
                </a:solidFill>
                <a:latin typeface="Century Gothic" charset="0"/>
                <a:ea typeface="Century Gothic" charset="0"/>
                <a:cs typeface="Century Gothic" charset="0"/>
              </a:rPr>
              <a:t>NASA Earth observations </a:t>
            </a:r>
          </a:p>
          <a:p>
            <a:r>
              <a:rPr lang="en-US" sz="1600" dirty="0">
                <a:solidFill>
                  <a:schemeClr val="bg2">
                    <a:lumMod val="25000"/>
                  </a:schemeClr>
                </a:solidFill>
                <a:latin typeface="Century Gothic" charset="0"/>
                <a:ea typeface="Century Gothic" charset="0"/>
                <a:cs typeface="Century Gothic" charset="0"/>
              </a:rPr>
              <a:t>with society to foster future innovation and cultivate the professionals of tomorrow by addressing diverse environmental issues today.</a:t>
            </a:r>
          </a:p>
        </p:txBody>
      </p:sp>
      <p:sp>
        <p:nvSpPr>
          <p:cNvPr id="50" name="TextBox 49"/>
          <p:cNvSpPr txBox="1"/>
          <p:nvPr/>
        </p:nvSpPr>
        <p:spPr>
          <a:xfrm>
            <a:off x="647198" y="1477378"/>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MISSION</a:t>
            </a:r>
            <a:endParaRPr lang="en-US" sz="2400" b="1" dirty="0">
              <a:solidFill>
                <a:schemeClr val="bg1"/>
              </a:solidFill>
              <a:latin typeface="Century Gothic" charset="0"/>
              <a:ea typeface="Century Gothic" charset="0"/>
              <a:cs typeface="Century Gothic" charset="0"/>
            </a:endParaRPr>
          </a:p>
        </p:txBody>
      </p:sp>
      <p:sp>
        <p:nvSpPr>
          <p:cNvPr id="51" name="Rectangle 50"/>
          <p:cNvSpPr/>
          <p:nvPr/>
        </p:nvSpPr>
        <p:spPr>
          <a:xfrm>
            <a:off x="7499534" y="2025788"/>
            <a:ext cx="4038600" cy="830997"/>
          </a:xfrm>
          <a:prstGeom prst="rect">
            <a:avLst/>
          </a:prstGeom>
        </p:spPr>
        <p:txBody>
          <a:bodyPr wrap="square">
            <a:spAutoFit/>
          </a:bodyPr>
          <a:lstStyle/>
          <a:p>
            <a:pPr algn="r"/>
            <a:r>
              <a:rPr lang="en-US" sz="1600" dirty="0" smtClean="0">
                <a:solidFill>
                  <a:schemeClr val="bg2">
                    <a:lumMod val="25000"/>
                  </a:schemeClr>
                </a:solidFill>
                <a:latin typeface="Century Gothic" charset="0"/>
                <a:ea typeface="Century Gothic" charset="0"/>
                <a:cs typeface="Century Gothic" charset="0"/>
              </a:rPr>
              <a:t>Shaping the future by integrating Earth observations into global decision making.</a:t>
            </a:r>
            <a:endParaRPr lang="en-US" sz="1600" dirty="0">
              <a:solidFill>
                <a:schemeClr val="bg2">
                  <a:lumMod val="25000"/>
                </a:schemeClr>
              </a:solidFill>
              <a:latin typeface="Century Gothic" charset="0"/>
              <a:ea typeface="Century Gothic" charset="0"/>
              <a:cs typeface="Century Gothic" charset="0"/>
            </a:endParaRPr>
          </a:p>
        </p:txBody>
      </p:sp>
      <p:sp>
        <p:nvSpPr>
          <p:cNvPr id="52" name="TextBox 51"/>
          <p:cNvSpPr txBox="1"/>
          <p:nvPr/>
        </p:nvSpPr>
        <p:spPr>
          <a:xfrm>
            <a:off x="1566441" y="3603639"/>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COLLABORATION</a:t>
            </a:r>
            <a:endParaRPr lang="en-US" sz="2400" b="1" dirty="0">
              <a:solidFill>
                <a:schemeClr val="bg1"/>
              </a:solidFill>
              <a:latin typeface="Century Gothic" charset="0"/>
              <a:ea typeface="Century Gothic" charset="0"/>
              <a:cs typeface="Century Gothic" charset="0"/>
            </a:endParaRPr>
          </a:p>
        </p:txBody>
      </p:sp>
      <p:sp>
        <p:nvSpPr>
          <p:cNvPr id="53" name="TextBox 52"/>
          <p:cNvSpPr txBox="1"/>
          <p:nvPr/>
        </p:nvSpPr>
        <p:spPr>
          <a:xfrm>
            <a:off x="1563393" y="43091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INNOVATION</a:t>
            </a:r>
            <a:endParaRPr lang="en-US" sz="2400" b="1" dirty="0">
              <a:solidFill>
                <a:schemeClr val="bg1"/>
              </a:solidFill>
              <a:latin typeface="Century Gothic" charset="0"/>
              <a:ea typeface="Century Gothic" charset="0"/>
              <a:cs typeface="Century Gothic" charset="0"/>
            </a:endParaRPr>
          </a:p>
        </p:txBody>
      </p:sp>
      <p:sp>
        <p:nvSpPr>
          <p:cNvPr id="54" name="TextBox 53"/>
          <p:cNvSpPr txBox="1"/>
          <p:nvPr/>
        </p:nvSpPr>
        <p:spPr>
          <a:xfrm>
            <a:off x="1563393" y="493882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PASSION</a:t>
            </a:r>
            <a:endParaRPr lang="en-US" sz="2400" b="1" dirty="0">
              <a:solidFill>
                <a:schemeClr val="bg1"/>
              </a:solidFill>
              <a:latin typeface="Century Gothic" charset="0"/>
              <a:ea typeface="Century Gothic" charset="0"/>
              <a:cs typeface="Century Gothic" charset="0"/>
            </a:endParaRPr>
          </a:p>
        </p:txBody>
      </p:sp>
      <p:sp>
        <p:nvSpPr>
          <p:cNvPr id="55" name="TextBox 54"/>
          <p:cNvSpPr txBox="1"/>
          <p:nvPr/>
        </p:nvSpPr>
        <p:spPr>
          <a:xfrm>
            <a:off x="1563393" y="5599254"/>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DISCOVERY</a:t>
            </a:r>
            <a:endParaRPr lang="en-US" sz="2400" b="1" dirty="0">
              <a:solidFill>
                <a:schemeClr val="bg1"/>
              </a:solidFill>
              <a:latin typeface="Century Gothic" charset="0"/>
              <a:ea typeface="Century Gothic" charset="0"/>
              <a:cs typeface="Century Gothic" charset="0"/>
            </a:endParaRPr>
          </a:p>
        </p:txBody>
      </p:sp>
      <p:sp>
        <p:nvSpPr>
          <p:cNvPr id="56" name="TextBox 55"/>
          <p:cNvSpPr txBox="1"/>
          <p:nvPr/>
        </p:nvSpPr>
        <p:spPr>
          <a:xfrm>
            <a:off x="4385841" y="3553522"/>
            <a:ext cx="5776818" cy="523220"/>
          </a:xfrm>
          <a:prstGeom prst="rect">
            <a:avLst/>
          </a:prstGeom>
          <a:noFill/>
        </p:spPr>
        <p:txBody>
          <a:bodyPr wrap="square" rtlCol="0">
            <a:spAutoFit/>
          </a:bodyPr>
          <a:lstStyle/>
          <a:p>
            <a:r>
              <a:rPr lang="en-US" sz="1400" dirty="0">
                <a:solidFill>
                  <a:schemeClr val="bg2">
                    <a:lumMod val="25000"/>
                  </a:schemeClr>
                </a:solidFill>
                <a:latin typeface="Century Gothic" charset="0"/>
                <a:ea typeface="Century Gothic" charset="0"/>
                <a:cs typeface="Century Gothic" charset="0"/>
              </a:rPr>
              <a:t>Cultivating teamwork, multi-disciplinary solutions, and open communication to bridge the gap between science and society</a:t>
            </a:r>
          </a:p>
        </p:txBody>
      </p:sp>
      <p:sp>
        <p:nvSpPr>
          <p:cNvPr id="57" name="TextBox 56"/>
          <p:cNvSpPr txBox="1"/>
          <p:nvPr/>
        </p:nvSpPr>
        <p:spPr>
          <a:xfrm>
            <a:off x="4385841" y="4277082"/>
            <a:ext cx="5776818" cy="523220"/>
          </a:xfrm>
          <a:prstGeom prst="rect">
            <a:avLst/>
          </a:prstGeom>
          <a:noFill/>
        </p:spPr>
        <p:txBody>
          <a:bodyPr wrap="square" rtlCol="0">
            <a:spAutoFit/>
          </a:bodyPr>
          <a:lstStyle/>
          <a:p>
            <a:r>
              <a:rPr lang="en-US" sz="1400" dirty="0">
                <a:solidFill>
                  <a:schemeClr val="bg2">
                    <a:lumMod val="25000"/>
                  </a:schemeClr>
                </a:solidFill>
                <a:latin typeface="Century Gothic" charset="0"/>
                <a:ea typeface="Century Gothic" charset="0"/>
                <a:cs typeface="Century Gothic" charset="0"/>
              </a:rPr>
              <a:t>Fostering rapid feasibility projects to harness ingenuity and demonstrate the applications of Earth science</a:t>
            </a:r>
          </a:p>
        </p:txBody>
      </p:sp>
      <p:sp>
        <p:nvSpPr>
          <p:cNvPr id="58" name="TextBox 57"/>
          <p:cNvSpPr txBox="1"/>
          <p:nvPr/>
        </p:nvSpPr>
        <p:spPr>
          <a:xfrm>
            <a:off x="4385841" y="4906420"/>
            <a:ext cx="5776818" cy="523220"/>
          </a:xfrm>
          <a:prstGeom prst="rect">
            <a:avLst/>
          </a:prstGeom>
          <a:noFill/>
        </p:spPr>
        <p:txBody>
          <a:bodyPr wrap="square" rtlCol="0">
            <a:spAutoFit/>
          </a:bodyPr>
          <a:lstStyle/>
          <a:p>
            <a:r>
              <a:rPr lang="en-US" sz="1400" dirty="0">
                <a:solidFill>
                  <a:schemeClr val="bg2">
                    <a:lumMod val="25000"/>
                  </a:schemeClr>
                </a:solidFill>
                <a:latin typeface="Century Gothic" charset="0"/>
                <a:ea typeface="Century Gothic" charset="0"/>
                <a:cs typeface="Century Gothic" charset="0"/>
              </a:rPr>
              <a:t>Pursuing all endeavors with energy, excitement, and enthusiasm to sustain a high level of excellence and respect</a:t>
            </a:r>
          </a:p>
        </p:txBody>
      </p:sp>
      <p:sp>
        <p:nvSpPr>
          <p:cNvPr id="59" name="TextBox 58"/>
          <p:cNvSpPr txBox="1"/>
          <p:nvPr/>
        </p:nvSpPr>
        <p:spPr>
          <a:xfrm>
            <a:off x="4385841" y="5577805"/>
            <a:ext cx="5776818" cy="523220"/>
          </a:xfrm>
          <a:prstGeom prst="rect">
            <a:avLst/>
          </a:prstGeom>
          <a:noFill/>
        </p:spPr>
        <p:txBody>
          <a:bodyPr wrap="square" rtlCol="0">
            <a:spAutoFit/>
          </a:bodyPr>
          <a:lstStyle/>
          <a:p>
            <a:r>
              <a:rPr lang="en-US" sz="1400" dirty="0">
                <a:solidFill>
                  <a:schemeClr val="bg2">
                    <a:lumMod val="25000"/>
                  </a:schemeClr>
                </a:solidFill>
                <a:latin typeface="Century Gothic" charset="0"/>
                <a:ea typeface="Century Gothic" charset="0"/>
                <a:cs typeface="Century Gothic" charset="0"/>
              </a:rPr>
              <a:t>Exploring </a:t>
            </a:r>
            <a:r>
              <a:rPr lang="en-US" sz="1400" dirty="0" smtClean="0">
                <a:solidFill>
                  <a:schemeClr val="bg2">
                    <a:lumMod val="25000"/>
                  </a:schemeClr>
                </a:solidFill>
                <a:latin typeface="Century Gothic" charset="0"/>
                <a:ea typeface="Century Gothic" charset="0"/>
                <a:cs typeface="Century Gothic" charset="0"/>
              </a:rPr>
              <a:t>the potential of </a:t>
            </a:r>
            <a:r>
              <a:rPr lang="en-US" sz="1400" dirty="0">
                <a:solidFill>
                  <a:schemeClr val="bg2">
                    <a:lumMod val="25000"/>
                  </a:schemeClr>
                </a:solidFill>
                <a:latin typeface="Century Gothic" charset="0"/>
                <a:ea typeface="Century Gothic" charset="0"/>
                <a:cs typeface="Century Gothic" charset="0"/>
              </a:rPr>
              <a:t>NASA’s investment in Earth science to make the extraordinary possible</a:t>
            </a:r>
          </a:p>
        </p:txBody>
      </p:sp>
    </p:spTree>
    <p:extLst>
      <p:ext uri="{BB962C8B-B14F-4D97-AF65-F5344CB8AC3E}">
        <p14:creationId xmlns:p14="http://schemas.microsoft.com/office/powerpoint/2010/main" val="16162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Culture</a:t>
            </a:r>
            <a:endParaRPr lang="en-US" dirty="0"/>
          </a:p>
        </p:txBody>
      </p:sp>
      <p:sp>
        <p:nvSpPr>
          <p:cNvPr id="15" name="Text Placeholder 2"/>
          <p:cNvSpPr txBox="1">
            <a:spLocks/>
          </p:cNvSpPr>
          <p:nvPr/>
        </p:nvSpPr>
        <p:spPr>
          <a:xfrm>
            <a:off x="8484794" y="1745244"/>
            <a:ext cx="3657598" cy="6242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smtClean="0">
                <a:solidFill>
                  <a:srgbClr val="13416C"/>
                </a:solidFill>
              </a:rPr>
              <a:t>Collaborative</a:t>
            </a:r>
            <a:endParaRPr lang="en-US" sz="3200" b="1" dirty="0">
              <a:solidFill>
                <a:srgbClr val="13416C"/>
              </a:solidFill>
            </a:endParaRPr>
          </a:p>
        </p:txBody>
      </p:sp>
      <p:sp>
        <p:nvSpPr>
          <p:cNvPr id="16" name="Text Placeholder 6"/>
          <p:cNvSpPr txBox="1">
            <a:spLocks/>
          </p:cNvSpPr>
          <p:nvPr/>
        </p:nvSpPr>
        <p:spPr>
          <a:xfrm>
            <a:off x="85064" y="1360967"/>
            <a:ext cx="8399726" cy="54970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smtClean="0"/>
              <a:t>Our approach to teamwork is based on a philosophy that each team member brings unique experience and important expertise to tasks at hand. We encourage and reward vigorous, open flows of communication on all issues, in all directions.</a:t>
            </a:r>
          </a:p>
          <a:p>
            <a:pPr marL="0" indent="0" algn="r">
              <a:buNone/>
            </a:pPr>
            <a:r>
              <a:rPr lang="en-US" sz="2000" dirty="0" smtClean="0"/>
              <a:t>We are committed to creating an environment that fosters teamwork and processes that support continuous learning, innovation, and an openness to new ideas.</a:t>
            </a:r>
          </a:p>
          <a:p>
            <a:pPr marL="0" indent="0" algn="r">
              <a:buNone/>
            </a:pPr>
            <a:r>
              <a:rPr lang="en-US" sz="2000" dirty="0" smtClean="0"/>
              <a:t>We are nimble, quick to respond, and go where others don’t, providing more service than is expected.</a:t>
            </a:r>
          </a:p>
          <a:p>
            <a:pPr marL="0" indent="0" algn="r">
              <a:buNone/>
            </a:pPr>
            <a:r>
              <a:rPr lang="en-US" sz="2000" dirty="0" smtClean="0">
                <a:solidFill>
                  <a:schemeClr val="bg2">
                    <a:lumMod val="25000"/>
                  </a:schemeClr>
                </a:solidFill>
                <a:latin typeface="Century Gothic" charset="0"/>
                <a:ea typeface="Century Gothic" charset="0"/>
                <a:cs typeface="Century Gothic" charset="0"/>
              </a:rPr>
              <a:t>We pursue all endeavors with energy, excitement, and enthusiasm and are</a:t>
            </a:r>
            <a:r>
              <a:rPr lang="en-US" sz="2000" dirty="0" smtClean="0"/>
              <a:t> committed to maintaining an environment of trust, built upon honesty, ethical behavior, respect, and candor. </a:t>
            </a:r>
            <a:endParaRPr lang="en-US" sz="2000" dirty="0" smtClean="0">
              <a:solidFill>
                <a:schemeClr val="bg2">
                  <a:lumMod val="25000"/>
                </a:schemeClr>
              </a:solidFill>
              <a:latin typeface="Century Gothic" charset="0"/>
              <a:ea typeface="Century Gothic" charset="0"/>
              <a:cs typeface="Century Gothic" charset="0"/>
            </a:endParaRPr>
          </a:p>
          <a:p>
            <a:pPr marL="0" indent="0" algn="r">
              <a:buNone/>
            </a:pPr>
            <a:r>
              <a:rPr lang="en-US" sz="2000" dirty="0" smtClean="0"/>
              <a:t>DEVELOP nurtures an organizational culture in which individuals make full use of their time, talent, and opportunities to pursue excellence in both the ordinary and the extraordinary.</a:t>
            </a:r>
          </a:p>
          <a:p>
            <a:pPr marL="0" indent="0" algn="r">
              <a:buNone/>
            </a:pPr>
            <a:endParaRPr lang="en-US" sz="2000" dirty="0"/>
          </a:p>
        </p:txBody>
      </p:sp>
      <p:sp>
        <p:nvSpPr>
          <p:cNvPr id="17" name="Text Placeholder 4"/>
          <p:cNvSpPr txBox="1">
            <a:spLocks/>
          </p:cNvSpPr>
          <p:nvPr/>
        </p:nvSpPr>
        <p:spPr>
          <a:xfrm>
            <a:off x="8484791" y="3846561"/>
            <a:ext cx="3657599"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Service-Oriented</a:t>
            </a:r>
            <a:endParaRPr lang="en-US" sz="3200" b="1" dirty="0">
              <a:solidFill>
                <a:srgbClr val="13416C"/>
              </a:solidFill>
            </a:endParaRPr>
          </a:p>
        </p:txBody>
      </p:sp>
      <p:sp>
        <p:nvSpPr>
          <p:cNvPr id="18" name="Text Placeholder 5"/>
          <p:cNvSpPr txBox="1">
            <a:spLocks/>
          </p:cNvSpPr>
          <p:nvPr/>
        </p:nvSpPr>
        <p:spPr>
          <a:xfrm>
            <a:off x="8484792" y="3146122"/>
            <a:ext cx="3657598"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Dynamic</a:t>
            </a:r>
            <a:endParaRPr lang="en-US" sz="3200" b="1" dirty="0">
              <a:solidFill>
                <a:srgbClr val="13416C"/>
              </a:solidFill>
            </a:endParaRPr>
          </a:p>
        </p:txBody>
      </p:sp>
      <p:sp>
        <p:nvSpPr>
          <p:cNvPr id="19" name="Text Placeholder 2"/>
          <p:cNvSpPr txBox="1">
            <a:spLocks/>
          </p:cNvSpPr>
          <p:nvPr/>
        </p:nvSpPr>
        <p:spPr>
          <a:xfrm>
            <a:off x="8484793" y="2445683"/>
            <a:ext cx="3657598" cy="62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smtClean="0">
                <a:solidFill>
                  <a:srgbClr val="13416C"/>
                </a:solidFill>
              </a:rPr>
              <a:t>Innovative</a:t>
            </a:r>
            <a:endParaRPr lang="en-US" sz="3200" b="1" dirty="0">
              <a:solidFill>
                <a:srgbClr val="13416C"/>
              </a:solidFill>
            </a:endParaRPr>
          </a:p>
        </p:txBody>
      </p:sp>
      <p:sp>
        <p:nvSpPr>
          <p:cNvPr id="20" name="Text Placeholder 4"/>
          <p:cNvSpPr txBox="1">
            <a:spLocks/>
          </p:cNvSpPr>
          <p:nvPr/>
        </p:nvSpPr>
        <p:spPr>
          <a:xfrm>
            <a:off x="8484790" y="4547000"/>
            <a:ext cx="3657599"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Passionate</a:t>
            </a:r>
            <a:endParaRPr lang="en-US" sz="3200" b="1" dirty="0">
              <a:solidFill>
                <a:srgbClr val="13416C"/>
              </a:solidFill>
            </a:endParaRPr>
          </a:p>
        </p:txBody>
      </p:sp>
      <p:sp>
        <p:nvSpPr>
          <p:cNvPr id="21" name="Text Placeholder 4"/>
          <p:cNvSpPr txBox="1">
            <a:spLocks/>
          </p:cNvSpPr>
          <p:nvPr/>
        </p:nvSpPr>
        <p:spPr>
          <a:xfrm>
            <a:off x="8484792" y="5247441"/>
            <a:ext cx="3657597"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Excellent</a:t>
            </a:r>
            <a:endParaRPr lang="en-US" sz="3200" b="1" dirty="0">
              <a:solidFill>
                <a:srgbClr val="13416C"/>
              </a:solidFill>
            </a:endParaRPr>
          </a:p>
        </p:txBody>
      </p:sp>
    </p:spTree>
    <p:extLst>
      <p:ext uri="{BB962C8B-B14F-4D97-AF65-F5344CB8AC3E}">
        <p14:creationId xmlns:p14="http://schemas.microsoft.com/office/powerpoint/2010/main" val="194179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NASA’s Core Values</a:t>
            </a:r>
            <a:endParaRPr lang="en-US" dirty="0"/>
          </a:p>
        </p:txBody>
      </p:sp>
      <p:sp>
        <p:nvSpPr>
          <p:cNvPr id="18" name="TextBox 17"/>
          <p:cNvSpPr txBox="1"/>
          <p:nvPr/>
        </p:nvSpPr>
        <p:spPr>
          <a:xfrm>
            <a:off x="2008544" y="2558941"/>
            <a:ext cx="2742468" cy="457200"/>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SAFETY</a:t>
            </a:r>
            <a:endParaRPr lang="en-US" sz="2400" b="1" dirty="0">
              <a:solidFill>
                <a:schemeClr val="bg1"/>
              </a:solidFill>
              <a:latin typeface="Century Gothic" charset="0"/>
              <a:ea typeface="Century Gothic" charset="0"/>
              <a:cs typeface="Century Gothic" charset="0"/>
            </a:endParaRPr>
          </a:p>
        </p:txBody>
      </p:sp>
      <p:sp>
        <p:nvSpPr>
          <p:cNvPr id="19" name="TextBox 18"/>
          <p:cNvSpPr txBox="1"/>
          <p:nvPr/>
        </p:nvSpPr>
        <p:spPr>
          <a:xfrm>
            <a:off x="2005496" y="3264487"/>
            <a:ext cx="2742468" cy="457200"/>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EXCELLENCE</a:t>
            </a:r>
            <a:endParaRPr lang="en-US" sz="2400" b="1" dirty="0">
              <a:solidFill>
                <a:schemeClr val="bg1"/>
              </a:solidFill>
              <a:latin typeface="Century Gothic" charset="0"/>
              <a:ea typeface="Century Gothic" charset="0"/>
              <a:cs typeface="Century Gothic" charset="0"/>
            </a:endParaRPr>
          </a:p>
        </p:txBody>
      </p:sp>
      <p:sp>
        <p:nvSpPr>
          <p:cNvPr id="20" name="TextBox 19"/>
          <p:cNvSpPr txBox="1"/>
          <p:nvPr/>
        </p:nvSpPr>
        <p:spPr>
          <a:xfrm>
            <a:off x="2005496" y="3894123"/>
            <a:ext cx="2742468" cy="457200"/>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TEAMWORK</a:t>
            </a:r>
            <a:endParaRPr lang="en-US" sz="2400" b="1" dirty="0">
              <a:solidFill>
                <a:schemeClr val="bg1"/>
              </a:solidFill>
              <a:latin typeface="Century Gothic" charset="0"/>
              <a:ea typeface="Century Gothic" charset="0"/>
              <a:cs typeface="Century Gothic" charset="0"/>
            </a:endParaRPr>
          </a:p>
        </p:txBody>
      </p:sp>
      <p:sp>
        <p:nvSpPr>
          <p:cNvPr id="21" name="TextBox 20"/>
          <p:cNvSpPr txBox="1"/>
          <p:nvPr/>
        </p:nvSpPr>
        <p:spPr>
          <a:xfrm>
            <a:off x="2005496" y="4554556"/>
            <a:ext cx="2742468" cy="457200"/>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INTEGRITY</a:t>
            </a:r>
            <a:endParaRPr lang="en-US" sz="2400" b="1" dirty="0">
              <a:solidFill>
                <a:schemeClr val="bg1"/>
              </a:solidFill>
              <a:latin typeface="Century Gothic" charset="0"/>
              <a:ea typeface="Century Gothic" charset="0"/>
              <a:cs typeface="Century Gothic" charset="0"/>
            </a:endParaRPr>
          </a:p>
        </p:txBody>
      </p:sp>
      <p:sp>
        <p:nvSpPr>
          <p:cNvPr id="11" name="Oval 10"/>
          <p:cNvSpPr/>
          <p:nvPr/>
        </p:nvSpPr>
        <p:spPr>
          <a:xfrm>
            <a:off x="6123771" y="1156372"/>
            <a:ext cx="3200400" cy="3200400"/>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latin typeface="Century Gothic" panose="020B0502020202020204" pitchFamily="34" charset="0"/>
            </a:endParaRPr>
          </a:p>
        </p:txBody>
      </p:sp>
      <p:sp>
        <p:nvSpPr>
          <p:cNvPr id="12" name="Oval 11"/>
          <p:cNvSpPr/>
          <p:nvPr/>
        </p:nvSpPr>
        <p:spPr>
          <a:xfrm>
            <a:off x="7950860" y="1156372"/>
            <a:ext cx="3200400" cy="3200400"/>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latin typeface="Century Gothic" panose="020B0502020202020204" pitchFamily="34" charset="0"/>
            </a:endParaRPr>
          </a:p>
        </p:txBody>
      </p:sp>
      <p:sp>
        <p:nvSpPr>
          <p:cNvPr id="13" name="Oval 12"/>
          <p:cNvSpPr/>
          <p:nvPr/>
        </p:nvSpPr>
        <p:spPr>
          <a:xfrm>
            <a:off x="6123771" y="2841532"/>
            <a:ext cx="3200400" cy="3200400"/>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latin typeface="Century Gothic" panose="020B0502020202020204" pitchFamily="34" charset="0"/>
            </a:endParaRPr>
          </a:p>
        </p:txBody>
      </p:sp>
      <p:sp>
        <p:nvSpPr>
          <p:cNvPr id="14" name="Oval 13"/>
          <p:cNvSpPr/>
          <p:nvPr/>
        </p:nvSpPr>
        <p:spPr>
          <a:xfrm>
            <a:off x="7950860" y="2841532"/>
            <a:ext cx="3200400" cy="3200400"/>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latin typeface="Century Gothic" panose="020B0502020202020204" pitchFamily="34" charset="0"/>
            </a:endParaRPr>
          </a:p>
        </p:txBody>
      </p:sp>
      <p:sp>
        <p:nvSpPr>
          <p:cNvPr id="5" name="TextBox 4"/>
          <p:cNvSpPr txBox="1"/>
          <p:nvPr/>
        </p:nvSpPr>
        <p:spPr>
          <a:xfrm>
            <a:off x="7400260" y="2936443"/>
            <a:ext cx="2474736" cy="1323439"/>
          </a:xfrm>
          <a:prstGeom prst="rect">
            <a:avLst/>
          </a:prstGeom>
          <a:noFill/>
        </p:spPr>
        <p:txBody>
          <a:bodyPr wrap="square" rtlCol="0">
            <a:spAutoFit/>
          </a:bodyPr>
          <a:lstStyle/>
          <a:p>
            <a:pPr algn="ctr"/>
            <a:r>
              <a:rPr lang="en-US" sz="4000" b="1" dirty="0" smtClean="0">
                <a:solidFill>
                  <a:schemeClr val="bg2">
                    <a:lumMod val="25000"/>
                  </a:schemeClr>
                </a:solidFill>
                <a:latin typeface="Century Gothic" panose="020B0502020202020204" pitchFamily="34" charset="0"/>
              </a:rPr>
              <a:t>Mission Success</a:t>
            </a:r>
            <a:endParaRPr lang="en-US" sz="4000" b="1" dirty="0">
              <a:solidFill>
                <a:schemeClr val="bg2">
                  <a:lumMod val="25000"/>
                </a:schemeClr>
              </a:solidFill>
              <a:latin typeface="Century Gothic" panose="020B0502020202020204" pitchFamily="34" charset="0"/>
            </a:endParaRPr>
          </a:p>
        </p:txBody>
      </p:sp>
      <p:sp>
        <p:nvSpPr>
          <p:cNvPr id="16" name="TextBox 15"/>
          <p:cNvSpPr txBox="1"/>
          <p:nvPr/>
        </p:nvSpPr>
        <p:spPr>
          <a:xfrm>
            <a:off x="6123771" y="1909056"/>
            <a:ext cx="2045894" cy="523220"/>
          </a:xfrm>
          <a:prstGeom prst="rect">
            <a:avLst/>
          </a:prstGeom>
          <a:noFill/>
        </p:spPr>
        <p:txBody>
          <a:bodyPr wrap="square" rtlCol="0">
            <a:spAutoFit/>
          </a:bodyPr>
          <a:lstStyle/>
          <a:p>
            <a:pPr algn="ctr"/>
            <a:r>
              <a:rPr lang="en-US" sz="2800" dirty="0" smtClean="0">
                <a:solidFill>
                  <a:schemeClr val="bg2">
                    <a:lumMod val="25000"/>
                  </a:schemeClr>
                </a:solidFill>
                <a:latin typeface="Century Gothic" panose="020B0502020202020204" pitchFamily="34" charset="0"/>
              </a:rPr>
              <a:t>Safety</a:t>
            </a:r>
            <a:endParaRPr lang="en-US" sz="2800" dirty="0">
              <a:solidFill>
                <a:schemeClr val="bg2">
                  <a:lumMod val="25000"/>
                </a:schemeClr>
              </a:solidFill>
              <a:latin typeface="Century Gothic" panose="020B0502020202020204" pitchFamily="34" charset="0"/>
            </a:endParaRPr>
          </a:p>
        </p:txBody>
      </p:sp>
      <p:sp>
        <p:nvSpPr>
          <p:cNvPr id="17" name="TextBox 16"/>
          <p:cNvSpPr txBox="1"/>
          <p:nvPr/>
        </p:nvSpPr>
        <p:spPr>
          <a:xfrm>
            <a:off x="8846049" y="1924193"/>
            <a:ext cx="2305211" cy="523220"/>
          </a:xfrm>
          <a:prstGeom prst="rect">
            <a:avLst/>
          </a:prstGeom>
          <a:noFill/>
        </p:spPr>
        <p:txBody>
          <a:bodyPr wrap="square" rtlCol="0">
            <a:spAutoFit/>
          </a:bodyPr>
          <a:lstStyle/>
          <a:p>
            <a:pPr algn="ctr"/>
            <a:r>
              <a:rPr lang="en-US" sz="2800" dirty="0" smtClean="0">
                <a:solidFill>
                  <a:schemeClr val="bg2">
                    <a:lumMod val="25000"/>
                  </a:schemeClr>
                </a:solidFill>
                <a:latin typeface="Century Gothic" panose="020B0502020202020204" pitchFamily="34" charset="0"/>
              </a:rPr>
              <a:t>Excellence</a:t>
            </a:r>
            <a:endParaRPr lang="en-US" sz="2800" dirty="0">
              <a:solidFill>
                <a:schemeClr val="bg2">
                  <a:lumMod val="25000"/>
                </a:schemeClr>
              </a:solidFill>
              <a:latin typeface="Century Gothic" panose="020B0502020202020204" pitchFamily="34" charset="0"/>
            </a:endParaRPr>
          </a:p>
        </p:txBody>
      </p:sp>
      <p:sp>
        <p:nvSpPr>
          <p:cNvPr id="23" name="TextBox 22"/>
          <p:cNvSpPr txBox="1"/>
          <p:nvPr/>
        </p:nvSpPr>
        <p:spPr>
          <a:xfrm>
            <a:off x="6123770" y="4488536"/>
            <a:ext cx="2378467" cy="523220"/>
          </a:xfrm>
          <a:prstGeom prst="rect">
            <a:avLst/>
          </a:prstGeom>
          <a:noFill/>
        </p:spPr>
        <p:txBody>
          <a:bodyPr wrap="square" rtlCol="0">
            <a:spAutoFit/>
          </a:bodyPr>
          <a:lstStyle/>
          <a:p>
            <a:pPr algn="ctr"/>
            <a:r>
              <a:rPr lang="en-US" sz="2800" dirty="0" smtClean="0">
                <a:solidFill>
                  <a:schemeClr val="bg2">
                    <a:lumMod val="25000"/>
                  </a:schemeClr>
                </a:solidFill>
                <a:latin typeface="Century Gothic" panose="020B0502020202020204" pitchFamily="34" charset="0"/>
              </a:rPr>
              <a:t>Teamwork</a:t>
            </a:r>
            <a:endParaRPr lang="en-US" sz="2800" dirty="0">
              <a:solidFill>
                <a:schemeClr val="bg2">
                  <a:lumMod val="25000"/>
                </a:schemeClr>
              </a:solidFill>
              <a:latin typeface="Century Gothic" panose="020B0502020202020204" pitchFamily="34" charset="0"/>
            </a:endParaRPr>
          </a:p>
        </p:txBody>
      </p:sp>
      <p:sp>
        <p:nvSpPr>
          <p:cNvPr id="24" name="TextBox 23"/>
          <p:cNvSpPr txBox="1"/>
          <p:nvPr/>
        </p:nvSpPr>
        <p:spPr>
          <a:xfrm>
            <a:off x="8846049" y="4503673"/>
            <a:ext cx="2305211" cy="523220"/>
          </a:xfrm>
          <a:prstGeom prst="rect">
            <a:avLst/>
          </a:prstGeom>
          <a:noFill/>
        </p:spPr>
        <p:txBody>
          <a:bodyPr wrap="square" rtlCol="0">
            <a:spAutoFit/>
          </a:bodyPr>
          <a:lstStyle/>
          <a:p>
            <a:pPr algn="ctr"/>
            <a:r>
              <a:rPr lang="en-US" sz="2800" dirty="0" smtClean="0">
                <a:solidFill>
                  <a:schemeClr val="bg2">
                    <a:lumMod val="25000"/>
                  </a:schemeClr>
                </a:solidFill>
                <a:latin typeface="Century Gothic" panose="020B0502020202020204" pitchFamily="34" charset="0"/>
              </a:rPr>
              <a:t>Integrity</a:t>
            </a:r>
            <a:endParaRPr lang="en-US" sz="2800"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104017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Current Core Values</a:t>
            </a:r>
            <a:endParaRPr lang="en-US" dirty="0"/>
          </a:p>
        </p:txBody>
      </p:sp>
      <p:sp>
        <p:nvSpPr>
          <p:cNvPr id="10" name="TextBox 9"/>
          <p:cNvSpPr txBox="1"/>
          <p:nvPr/>
        </p:nvSpPr>
        <p:spPr>
          <a:xfrm>
            <a:off x="482885" y="2490067"/>
            <a:ext cx="3550733" cy="457200"/>
          </a:xfrm>
          <a:prstGeom prst="roundRect">
            <a:avLst/>
          </a:prstGeom>
          <a:solidFill>
            <a:srgbClr val="6194C8"/>
          </a:solidFill>
        </p:spPr>
        <p:txBody>
          <a:bodyPr wrap="square" rtlCol="0" anchor="ctr">
            <a:noAutofit/>
          </a:bodyPr>
          <a:lstStyle/>
          <a:p>
            <a:pPr algn="r"/>
            <a:r>
              <a:rPr lang="en-US" sz="2800" b="1" dirty="0" smtClean="0">
                <a:solidFill>
                  <a:schemeClr val="bg1"/>
                </a:solidFill>
                <a:latin typeface="Century Gothic" charset="0"/>
                <a:ea typeface="Century Gothic" charset="0"/>
                <a:cs typeface="Century Gothic" charset="0"/>
              </a:rPr>
              <a:t>COLLABORATION</a:t>
            </a:r>
            <a:endParaRPr lang="en-US" sz="2800" b="1" dirty="0">
              <a:solidFill>
                <a:schemeClr val="bg1"/>
              </a:solidFill>
              <a:latin typeface="Century Gothic" charset="0"/>
              <a:ea typeface="Century Gothic" charset="0"/>
              <a:cs typeface="Century Gothic" charset="0"/>
            </a:endParaRPr>
          </a:p>
        </p:txBody>
      </p:sp>
      <p:sp>
        <p:nvSpPr>
          <p:cNvPr id="11" name="TextBox 10"/>
          <p:cNvSpPr txBox="1"/>
          <p:nvPr/>
        </p:nvSpPr>
        <p:spPr>
          <a:xfrm>
            <a:off x="479837" y="3195613"/>
            <a:ext cx="3550733" cy="457200"/>
          </a:xfrm>
          <a:prstGeom prst="roundRect">
            <a:avLst/>
          </a:prstGeom>
          <a:solidFill>
            <a:srgbClr val="6194C8"/>
          </a:solidFill>
        </p:spPr>
        <p:txBody>
          <a:bodyPr wrap="square" rtlCol="0" anchor="ctr">
            <a:noAutofit/>
          </a:bodyPr>
          <a:lstStyle/>
          <a:p>
            <a:pPr algn="r"/>
            <a:r>
              <a:rPr lang="en-US" sz="2800" b="1" dirty="0" smtClean="0">
                <a:solidFill>
                  <a:schemeClr val="bg1"/>
                </a:solidFill>
                <a:latin typeface="Century Gothic" charset="0"/>
                <a:ea typeface="Century Gothic" charset="0"/>
                <a:cs typeface="Century Gothic" charset="0"/>
              </a:rPr>
              <a:t>INNOVATION</a:t>
            </a:r>
            <a:endParaRPr lang="en-US" sz="2800" b="1" dirty="0">
              <a:solidFill>
                <a:schemeClr val="bg1"/>
              </a:solidFill>
              <a:latin typeface="Century Gothic" charset="0"/>
              <a:ea typeface="Century Gothic" charset="0"/>
              <a:cs typeface="Century Gothic" charset="0"/>
            </a:endParaRPr>
          </a:p>
        </p:txBody>
      </p:sp>
      <p:sp>
        <p:nvSpPr>
          <p:cNvPr id="12" name="TextBox 11"/>
          <p:cNvSpPr txBox="1"/>
          <p:nvPr/>
        </p:nvSpPr>
        <p:spPr>
          <a:xfrm>
            <a:off x="479837" y="3825249"/>
            <a:ext cx="3550733" cy="457200"/>
          </a:xfrm>
          <a:prstGeom prst="roundRect">
            <a:avLst/>
          </a:prstGeom>
          <a:solidFill>
            <a:srgbClr val="6194C8"/>
          </a:solidFill>
        </p:spPr>
        <p:txBody>
          <a:bodyPr wrap="square" rtlCol="0" anchor="ctr">
            <a:noAutofit/>
          </a:bodyPr>
          <a:lstStyle/>
          <a:p>
            <a:pPr algn="r"/>
            <a:r>
              <a:rPr lang="en-US" sz="2800" b="1" dirty="0" smtClean="0">
                <a:solidFill>
                  <a:schemeClr val="bg1"/>
                </a:solidFill>
                <a:latin typeface="Century Gothic" charset="0"/>
                <a:ea typeface="Century Gothic" charset="0"/>
                <a:cs typeface="Century Gothic" charset="0"/>
              </a:rPr>
              <a:t>PASSION</a:t>
            </a:r>
            <a:endParaRPr lang="en-US" sz="2800" b="1" dirty="0">
              <a:solidFill>
                <a:schemeClr val="bg1"/>
              </a:solidFill>
              <a:latin typeface="Century Gothic" charset="0"/>
              <a:ea typeface="Century Gothic" charset="0"/>
              <a:cs typeface="Century Gothic" charset="0"/>
            </a:endParaRPr>
          </a:p>
        </p:txBody>
      </p:sp>
      <p:sp>
        <p:nvSpPr>
          <p:cNvPr id="13" name="TextBox 12"/>
          <p:cNvSpPr txBox="1"/>
          <p:nvPr/>
        </p:nvSpPr>
        <p:spPr>
          <a:xfrm>
            <a:off x="479837" y="4485682"/>
            <a:ext cx="3550733" cy="457200"/>
          </a:xfrm>
          <a:prstGeom prst="roundRect">
            <a:avLst/>
          </a:prstGeom>
          <a:solidFill>
            <a:srgbClr val="6194C8"/>
          </a:solidFill>
        </p:spPr>
        <p:txBody>
          <a:bodyPr wrap="square" rtlCol="0" anchor="ctr">
            <a:noAutofit/>
          </a:bodyPr>
          <a:lstStyle/>
          <a:p>
            <a:pPr algn="r"/>
            <a:r>
              <a:rPr lang="en-US" sz="2800" b="1" dirty="0" smtClean="0">
                <a:solidFill>
                  <a:schemeClr val="bg1"/>
                </a:solidFill>
                <a:latin typeface="Century Gothic" charset="0"/>
                <a:ea typeface="Century Gothic" charset="0"/>
                <a:cs typeface="Century Gothic" charset="0"/>
              </a:rPr>
              <a:t>DISCOVERY</a:t>
            </a:r>
            <a:endParaRPr lang="en-US" sz="2800" b="1" dirty="0">
              <a:solidFill>
                <a:schemeClr val="bg1"/>
              </a:solidFill>
              <a:latin typeface="Century Gothic" charset="0"/>
              <a:ea typeface="Century Gothic" charset="0"/>
              <a:cs typeface="Century Gothic" charset="0"/>
            </a:endParaRPr>
          </a:p>
        </p:txBody>
      </p:sp>
      <p:sp>
        <p:nvSpPr>
          <p:cNvPr id="14" name="TextBox 13"/>
          <p:cNvSpPr txBox="1"/>
          <p:nvPr/>
        </p:nvSpPr>
        <p:spPr>
          <a:xfrm>
            <a:off x="4100275" y="2388580"/>
            <a:ext cx="8081451" cy="646331"/>
          </a:xfrm>
          <a:prstGeom prst="rect">
            <a:avLst/>
          </a:prstGeom>
          <a:noFill/>
        </p:spPr>
        <p:txBody>
          <a:bodyPr wrap="square" rtlCol="0">
            <a:spAutoFit/>
          </a:bodyPr>
          <a:lstStyle/>
          <a:p>
            <a:r>
              <a:rPr lang="en-US" dirty="0">
                <a:solidFill>
                  <a:schemeClr val="bg2">
                    <a:lumMod val="25000"/>
                  </a:schemeClr>
                </a:solidFill>
                <a:latin typeface="Century Gothic" charset="0"/>
                <a:ea typeface="Century Gothic" charset="0"/>
                <a:cs typeface="Century Gothic" charset="0"/>
              </a:rPr>
              <a:t>Cultivating teamwork, multi-disciplinary solutions, and open communication to bridge the gap between science and society</a:t>
            </a:r>
          </a:p>
        </p:txBody>
      </p:sp>
      <p:sp>
        <p:nvSpPr>
          <p:cNvPr id="15" name="TextBox 14"/>
          <p:cNvSpPr txBox="1"/>
          <p:nvPr/>
        </p:nvSpPr>
        <p:spPr>
          <a:xfrm>
            <a:off x="4110549" y="3122414"/>
            <a:ext cx="8081451" cy="646331"/>
          </a:xfrm>
          <a:prstGeom prst="rect">
            <a:avLst/>
          </a:prstGeom>
          <a:noFill/>
        </p:spPr>
        <p:txBody>
          <a:bodyPr wrap="square" rtlCol="0">
            <a:spAutoFit/>
          </a:bodyPr>
          <a:lstStyle/>
          <a:p>
            <a:r>
              <a:rPr lang="en-US" dirty="0">
                <a:solidFill>
                  <a:schemeClr val="bg2">
                    <a:lumMod val="25000"/>
                  </a:schemeClr>
                </a:solidFill>
                <a:latin typeface="Century Gothic" charset="0"/>
                <a:ea typeface="Century Gothic" charset="0"/>
                <a:cs typeface="Century Gothic" charset="0"/>
              </a:rPr>
              <a:t>Fostering rapid feasibility projects to harness ingenuity and demonstrate the applications of Earth science</a:t>
            </a:r>
          </a:p>
        </p:txBody>
      </p:sp>
      <p:sp>
        <p:nvSpPr>
          <p:cNvPr id="16" name="TextBox 15"/>
          <p:cNvSpPr txBox="1"/>
          <p:nvPr/>
        </p:nvSpPr>
        <p:spPr>
          <a:xfrm>
            <a:off x="4110549" y="3751752"/>
            <a:ext cx="8081451" cy="646331"/>
          </a:xfrm>
          <a:prstGeom prst="rect">
            <a:avLst/>
          </a:prstGeom>
          <a:noFill/>
        </p:spPr>
        <p:txBody>
          <a:bodyPr wrap="square" rtlCol="0">
            <a:spAutoFit/>
          </a:bodyPr>
          <a:lstStyle/>
          <a:p>
            <a:r>
              <a:rPr lang="en-US" dirty="0">
                <a:solidFill>
                  <a:schemeClr val="bg2">
                    <a:lumMod val="25000"/>
                  </a:schemeClr>
                </a:solidFill>
                <a:latin typeface="Century Gothic" charset="0"/>
                <a:ea typeface="Century Gothic" charset="0"/>
                <a:cs typeface="Century Gothic" charset="0"/>
              </a:rPr>
              <a:t>Pursuing all endeavors with energy, excitement, and enthusiasm to sustain a high level of excellence and respect</a:t>
            </a:r>
          </a:p>
        </p:txBody>
      </p:sp>
      <p:sp>
        <p:nvSpPr>
          <p:cNvPr id="17" name="TextBox 16"/>
          <p:cNvSpPr txBox="1"/>
          <p:nvPr/>
        </p:nvSpPr>
        <p:spPr>
          <a:xfrm>
            <a:off x="4110549" y="4423137"/>
            <a:ext cx="8081451" cy="646331"/>
          </a:xfrm>
          <a:prstGeom prst="rect">
            <a:avLst/>
          </a:prstGeom>
          <a:noFill/>
        </p:spPr>
        <p:txBody>
          <a:bodyPr wrap="square" rtlCol="0">
            <a:spAutoFit/>
          </a:bodyPr>
          <a:lstStyle/>
          <a:p>
            <a:r>
              <a:rPr lang="en-US" dirty="0">
                <a:solidFill>
                  <a:schemeClr val="bg2">
                    <a:lumMod val="25000"/>
                  </a:schemeClr>
                </a:solidFill>
                <a:latin typeface="Century Gothic" charset="0"/>
                <a:ea typeface="Century Gothic" charset="0"/>
                <a:cs typeface="Century Gothic" charset="0"/>
              </a:rPr>
              <a:t>Exploring </a:t>
            </a:r>
            <a:r>
              <a:rPr lang="en-US" dirty="0" smtClean="0">
                <a:solidFill>
                  <a:schemeClr val="bg2">
                    <a:lumMod val="25000"/>
                  </a:schemeClr>
                </a:solidFill>
                <a:latin typeface="Century Gothic" charset="0"/>
                <a:ea typeface="Century Gothic" charset="0"/>
                <a:cs typeface="Century Gothic" charset="0"/>
              </a:rPr>
              <a:t>the potential of </a:t>
            </a:r>
            <a:r>
              <a:rPr lang="en-US" dirty="0">
                <a:solidFill>
                  <a:schemeClr val="bg2">
                    <a:lumMod val="25000"/>
                  </a:schemeClr>
                </a:solidFill>
                <a:latin typeface="Century Gothic" charset="0"/>
                <a:ea typeface="Century Gothic" charset="0"/>
                <a:cs typeface="Century Gothic" charset="0"/>
              </a:rPr>
              <a:t>NASA’s investment in Earth science to make the extraordinary possible</a:t>
            </a:r>
          </a:p>
        </p:txBody>
      </p:sp>
    </p:spTree>
    <p:extLst>
      <p:ext uri="{BB962C8B-B14F-4D97-AF65-F5344CB8AC3E}">
        <p14:creationId xmlns:p14="http://schemas.microsoft.com/office/powerpoint/2010/main" val="67022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23655"/>
            <a:ext cx="8229600" cy="5289814"/>
          </a:xfrm>
          <a:prstGeom prst="rect">
            <a:avLst/>
          </a:prstGeom>
        </p:spPr>
      </p:pic>
      <p:sp>
        <p:nvSpPr>
          <p:cNvPr id="3" name="Title 2"/>
          <p:cNvSpPr>
            <a:spLocks noGrp="1"/>
          </p:cNvSpPr>
          <p:nvPr>
            <p:ph type="title"/>
          </p:nvPr>
        </p:nvSpPr>
        <p:spPr/>
        <p:txBody>
          <a:bodyPr/>
          <a:lstStyle/>
          <a:p>
            <a:r>
              <a:rPr lang="en-US" dirty="0" smtClean="0"/>
              <a:t>DEVELOP Locations (aka Nodes)</a:t>
            </a:r>
            <a:endParaRPr lang="en-US" dirty="0"/>
          </a:p>
        </p:txBody>
      </p:sp>
      <p:sp>
        <p:nvSpPr>
          <p:cNvPr id="7" name="TextBox 6"/>
          <p:cNvSpPr txBox="1"/>
          <p:nvPr/>
        </p:nvSpPr>
        <p:spPr>
          <a:xfrm>
            <a:off x="8215902" y="3871913"/>
            <a:ext cx="3307316" cy="2246769"/>
          </a:xfrm>
          <a:prstGeom prst="rect">
            <a:avLst/>
          </a:prstGeom>
          <a:noFill/>
        </p:spPr>
        <p:txBody>
          <a:bodyPr wrap="none" rtlCol="0">
            <a:spAutoFit/>
          </a:bodyPr>
          <a:lstStyle/>
          <a:p>
            <a:r>
              <a:rPr lang="en-US" sz="2000" b="1" dirty="0" smtClean="0">
                <a:solidFill>
                  <a:srgbClr val="0067AA"/>
                </a:solidFill>
                <a:latin typeface="Century Gothic" panose="020B0502020202020204" pitchFamily="34" charset="0"/>
              </a:rPr>
              <a:t>6. Alabama – Mobile </a:t>
            </a:r>
          </a:p>
          <a:p>
            <a:r>
              <a:rPr lang="en-US" sz="2000" b="1" dirty="0" smtClean="0">
                <a:solidFill>
                  <a:srgbClr val="0067AA"/>
                </a:solidFill>
                <a:latin typeface="Century Gothic" panose="020B0502020202020204" pitchFamily="34" charset="0"/>
              </a:rPr>
              <a:t>7. Arizona – Tempe</a:t>
            </a:r>
          </a:p>
          <a:p>
            <a:r>
              <a:rPr lang="en-US" sz="2000" b="1" dirty="0" smtClean="0">
                <a:solidFill>
                  <a:srgbClr val="0067AA"/>
                </a:solidFill>
                <a:latin typeface="Century Gothic" panose="020B0502020202020204" pitchFamily="34" charset="0"/>
              </a:rPr>
              <a:t>8. Colorado – Fort Collins</a:t>
            </a:r>
          </a:p>
          <a:p>
            <a:r>
              <a:rPr lang="en-US" sz="2000" b="1" dirty="0">
                <a:solidFill>
                  <a:srgbClr val="0067AA"/>
                </a:solidFill>
                <a:latin typeface="Century Gothic" panose="020B0502020202020204" pitchFamily="34" charset="0"/>
              </a:rPr>
              <a:t>9</a:t>
            </a:r>
            <a:r>
              <a:rPr lang="en-US" sz="2000" b="1" dirty="0" smtClean="0">
                <a:solidFill>
                  <a:srgbClr val="0067AA"/>
                </a:solidFill>
                <a:latin typeface="Century Gothic" panose="020B0502020202020204" pitchFamily="34" charset="0"/>
              </a:rPr>
              <a:t>. Georgia – Athens </a:t>
            </a:r>
          </a:p>
          <a:p>
            <a:r>
              <a:rPr lang="en-US" sz="2000" b="1" dirty="0" smtClean="0">
                <a:solidFill>
                  <a:srgbClr val="0067AA"/>
                </a:solidFill>
                <a:latin typeface="Century Gothic" panose="020B0502020202020204" pitchFamily="34" charset="0"/>
              </a:rPr>
              <a:t>10. Idaho – Pocatello</a:t>
            </a:r>
          </a:p>
          <a:p>
            <a:r>
              <a:rPr lang="en-US" sz="2000" b="1" dirty="0" smtClean="0">
                <a:solidFill>
                  <a:srgbClr val="0067AA"/>
                </a:solidFill>
                <a:latin typeface="Century Gothic" panose="020B0502020202020204" pitchFamily="34" charset="0"/>
              </a:rPr>
              <a:t>11. North Carolina – NCEI</a:t>
            </a:r>
          </a:p>
          <a:p>
            <a:r>
              <a:rPr lang="en-US" sz="2000" b="1" dirty="0" smtClean="0">
                <a:solidFill>
                  <a:srgbClr val="0067AA"/>
                </a:solidFill>
                <a:latin typeface="Century Gothic" panose="020B0502020202020204" pitchFamily="34" charset="0"/>
              </a:rPr>
              <a:t>12. Virginia – Wise  </a:t>
            </a:r>
          </a:p>
        </p:txBody>
      </p:sp>
      <p:sp>
        <p:nvSpPr>
          <p:cNvPr id="8" name="TextBox 7"/>
          <p:cNvSpPr txBox="1"/>
          <p:nvPr/>
        </p:nvSpPr>
        <p:spPr>
          <a:xfrm>
            <a:off x="8215902" y="1432122"/>
            <a:ext cx="3129383" cy="1631216"/>
          </a:xfrm>
          <a:prstGeom prst="rect">
            <a:avLst/>
          </a:prstGeom>
          <a:noFill/>
        </p:spPr>
        <p:txBody>
          <a:bodyPr wrap="none" rtlCol="0">
            <a:spAutoFit/>
          </a:bodyPr>
          <a:lstStyle/>
          <a:p>
            <a:pPr marL="342900" indent="-342900">
              <a:buAutoNum type="arabicPeriod"/>
            </a:pPr>
            <a:r>
              <a:rPr lang="en-US" sz="2000" b="1" dirty="0" smtClean="0">
                <a:solidFill>
                  <a:srgbClr val="0067AA"/>
                </a:solidFill>
                <a:latin typeface="Century Gothic" panose="020B0502020202020204" pitchFamily="34" charset="0"/>
              </a:rPr>
              <a:t>California – Ames</a:t>
            </a:r>
          </a:p>
          <a:p>
            <a:pPr marL="342900" indent="-342900">
              <a:buAutoNum type="arabicPeriod"/>
            </a:pPr>
            <a:r>
              <a:rPr lang="en-US" sz="2000" b="1" dirty="0" smtClean="0">
                <a:solidFill>
                  <a:srgbClr val="0067AA"/>
                </a:solidFill>
                <a:latin typeface="Century Gothic" panose="020B0502020202020204" pitchFamily="34" charset="0"/>
              </a:rPr>
              <a:t>Maryland – Goddard</a:t>
            </a:r>
          </a:p>
          <a:p>
            <a:pPr marL="342900" indent="-342900">
              <a:buAutoNum type="arabicPeriod"/>
            </a:pPr>
            <a:r>
              <a:rPr lang="en-US" sz="2000" b="1" dirty="0" smtClean="0">
                <a:solidFill>
                  <a:srgbClr val="0067AA"/>
                </a:solidFill>
                <a:latin typeface="Century Gothic" panose="020B0502020202020204" pitchFamily="34" charset="0"/>
              </a:rPr>
              <a:t>California – JPL</a:t>
            </a:r>
          </a:p>
          <a:p>
            <a:pPr marL="342900" indent="-342900">
              <a:buAutoNum type="arabicPeriod"/>
            </a:pPr>
            <a:r>
              <a:rPr lang="en-US" sz="2000" b="1" dirty="0" smtClean="0">
                <a:solidFill>
                  <a:srgbClr val="0067AA"/>
                </a:solidFill>
                <a:latin typeface="Century Gothic" panose="020B0502020202020204" pitchFamily="34" charset="0"/>
              </a:rPr>
              <a:t>Virginia – Langley</a:t>
            </a:r>
          </a:p>
          <a:p>
            <a:pPr marL="342900" indent="-342900">
              <a:buAutoNum type="arabicPeriod"/>
            </a:pPr>
            <a:r>
              <a:rPr lang="en-US" sz="2000" b="1" dirty="0" smtClean="0">
                <a:solidFill>
                  <a:srgbClr val="0067AA"/>
                </a:solidFill>
                <a:latin typeface="Century Gothic" panose="020B0502020202020204" pitchFamily="34" charset="0"/>
              </a:rPr>
              <a:t>Alabama – Marshall </a:t>
            </a:r>
          </a:p>
        </p:txBody>
      </p:sp>
    </p:spTree>
    <p:extLst>
      <p:ext uri="{BB962C8B-B14F-4D97-AF65-F5344CB8AC3E}">
        <p14:creationId xmlns:p14="http://schemas.microsoft.com/office/powerpoint/2010/main" val="516547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Hierarchy</a:t>
            </a:r>
            <a:endParaRPr lang="en-US" dirty="0"/>
          </a:p>
        </p:txBody>
      </p:sp>
      <p:pic>
        <p:nvPicPr>
          <p:cNvPr id="49" name="Picture 48"/>
          <p:cNvPicPr/>
          <p:nvPr/>
        </p:nvPicPr>
        <p:blipFill rotWithShape="1">
          <a:blip r:embed="rId2" cstate="screen">
            <a:extLst>
              <a:ext uri="{28A0092B-C50C-407E-A947-70E740481C1C}">
                <a14:useLocalDpi xmlns:a14="http://schemas.microsoft.com/office/drawing/2010/main"/>
              </a:ext>
            </a:extLst>
          </a:blip>
          <a:srcRect/>
          <a:stretch/>
        </p:blipFill>
        <p:spPr>
          <a:xfrm>
            <a:off x="5344628" y="1801342"/>
            <a:ext cx="6009172" cy="3953848"/>
          </a:xfrm>
          <a:prstGeom prst="rect">
            <a:avLst/>
          </a:prstGeom>
        </p:spPr>
      </p:pic>
      <p:pic>
        <p:nvPicPr>
          <p:cNvPr id="50" name="Picture 49"/>
          <p:cNvPicPr/>
          <p:nvPr/>
        </p:nvPicPr>
        <p:blipFill rotWithShape="1">
          <a:blip r:embed="rId3" cstate="screen">
            <a:extLst>
              <a:ext uri="{28A0092B-C50C-407E-A947-70E740481C1C}">
                <a14:useLocalDpi xmlns:a14="http://schemas.microsoft.com/office/drawing/2010/main"/>
              </a:ext>
            </a:extLst>
          </a:blip>
          <a:srcRect/>
          <a:stretch/>
        </p:blipFill>
        <p:spPr>
          <a:xfrm>
            <a:off x="515806" y="1801342"/>
            <a:ext cx="4086578" cy="3953848"/>
          </a:xfrm>
          <a:prstGeom prst="rect">
            <a:avLst/>
          </a:prstGeom>
        </p:spPr>
      </p:pic>
      <p:sp>
        <p:nvSpPr>
          <p:cNvPr id="5" name="TextBox 4"/>
          <p:cNvSpPr txBox="1"/>
          <p:nvPr/>
        </p:nvSpPr>
        <p:spPr>
          <a:xfrm>
            <a:off x="838200" y="1330859"/>
            <a:ext cx="3574781" cy="461665"/>
          </a:xfrm>
          <a:prstGeom prst="rect">
            <a:avLst/>
          </a:prstGeom>
          <a:noFill/>
        </p:spPr>
        <p:txBody>
          <a:bodyPr wrap="square" rtlCol="0">
            <a:spAutoFit/>
          </a:bodyPr>
          <a:lstStyle/>
          <a:p>
            <a:r>
              <a:rPr lang="en-US" sz="2400" dirty="0" smtClean="0">
                <a:latin typeface="Century Gothic" panose="020B0502020202020204" pitchFamily="34" charset="0"/>
              </a:rPr>
              <a:t>National Hierarchy</a:t>
            </a:r>
            <a:endParaRPr lang="en-US" sz="2400" dirty="0">
              <a:latin typeface="Century Gothic" panose="020B0502020202020204" pitchFamily="34" charset="0"/>
            </a:endParaRPr>
          </a:p>
        </p:txBody>
      </p:sp>
      <p:sp>
        <p:nvSpPr>
          <p:cNvPr id="6" name="TextBox 5"/>
          <p:cNvSpPr txBox="1"/>
          <p:nvPr/>
        </p:nvSpPr>
        <p:spPr>
          <a:xfrm>
            <a:off x="6978713" y="1330859"/>
            <a:ext cx="2529860" cy="461665"/>
          </a:xfrm>
          <a:prstGeom prst="rect">
            <a:avLst/>
          </a:prstGeom>
          <a:noFill/>
        </p:spPr>
        <p:txBody>
          <a:bodyPr wrap="none" rtlCol="0">
            <a:spAutoFit/>
          </a:bodyPr>
          <a:lstStyle/>
          <a:p>
            <a:r>
              <a:rPr lang="en-US" sz="2400" dirty="0" smtClean="0">
                <a:latin typeface="Century Gothic" panose="020B0502020202020204" pitchFamily="34" charset="0"/>
              </a:rPr>
              <a:t>Node Hierarchy</a:t>
            </a:r>
            <a:endParaRPr lang="en-US" sz="2400" dirty="0">
              <a:latin typeface="Century Gothic" panose="020B0502020202020204" pitchFamily="34" charset="0"/>
            </a:endParaRPr>
          </a:p>
        </p:txBody>
      </p:sp>
    </p:spTree>
    <p:extLst>
      <p:ext uri="{BB962C8B-B14F-4D97-AF65-F5344CB8AC3E}">
        <p14:creationId xmlns:p14="http://schemas.microsoft.com/office/powerpoint/2010/main" val="730324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621</TotalTime>
  <Words>1409</Words>
  <Application>Microsoft Macintosh PowerPoint</Application>
  <PresentationFormat>Widescreen</PresentationFormat>
  <Paragraphs>237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Webdings</vt:lpstr>
      <vt:lpstr>Wingdings</vt:lpstr>
      <vt:lpstr>Wingdings 2</vt:lpstr>
      <vt:lpstr>Office Theme</vt:lpstr>
      <vt:lpstr>DEVELOP National Program</vt:lpstr>
      <vt:lpstr>CBP’s DEVELOP National Program</vt:lpstr>
      <vt:lpstr>The DEVELOP Elevator Speech</vt:lpstr>
      <vt:lpstr>DEVELOP’s Mission, Vision, &amp; Core Values</vt:lpstr>
      <vt:lpstr>DEVELOP’s Culture</vt:lpstr>
      <vt:lpstr>NASA’s Core Values</vt:lpstr>
      <vt:lpstr>DEVELOP’s Current Core Values</vt:lpstr>
      <vt:lpstr>DEVELOP Locations (aka Nodes)</vt:lpstr>
      <vt:lpstr>DEVELOP Hierarchy</vt:lpstr>
      <vt:lpstr>National POCs</vt:lpstr>
      <vt:lpstr>FY18 Fellows Class</vt:lpstr>
      <vt:lpstr>Questions? Contact…</vt:lpstr>
      <vt:lpstr>Social Media</vt:lpstr>
      <vt:lpstr>THANK YOU!</vt:lpstr>
    </vt:vector>
  </TitlesOfParts>
  <Company>HPES ACES</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Emily Gotschalk</cp:lastModifiedBy>
  <cp:revision>69</cp:revision>
  <dcterms:created xsi:type="dcterms:W3CDTF">2017-05-02T13:03:18Z</dcterms:created>
  <dcterms:modified xsi:type="dcterms:W3CDTF">2017-09-08T14:45:13Z</dcterms:modified>
</cp:coreProperties>
</file>