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.wozniak" initials="" lastIdx="1" clrIdx="0"/>
  <p:cmAuthor id="1" name="" initials="" lastIdx="3" clrIdx="1"/>
  <p:cmAuthor id="2" name="peter hawman" initials="ph" lastIdx="9" clrIdx="2">
    <p:extLst>
      <p:ext uri="{19B8F6BF-5375-455C-9EA6-DF929625EA0E}">
        <p15:presenceInfo xmlns:p15="http://schemas.microsoft.com/office/powerpoint/2012/main" userId="52dc934910af06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94" autoAdjust="0"/>
  </p:normalViewPr>
  <p:slideViewPr>
    <p:cSldViewPr snapToGrid="0">
      <p:cViewPr varScale="1">
        <p:scale>
          <a:sx n="84" d="100"/>
          <a:sy n="84" d="100"/>
        </p:scale>
        <p:origin x="7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3-09T11:57:07.328" idx="1">
    <p:pos x="5313" y="3349"/>
    <p:text>I shifted these names down.  They were overlapping with the line above.</p:text>
    <p:extLst>
      <p:ext uri="{C676402C-5697-4E1C-873F-D02D1690AC5C}">
        <p15:threadingInfo xmlns:p15="http://schemas.microsoft.com/office/powerpoint/2012/main" timeZoneBias="240"/>
      </p:ext>
    </p:extLst>
  </p:cm>
  <p:cm authorId="2" dt="2015-03-09T11:57:34.406" idx="2">
    <p:pos x="4854" y="1485"/>
    <p:text>Text should be Century Gothic for every slide.</p:text>
    <p:extLst>
      <p:ext uri="{C676402C-5697-4E1C-873F-D02D1690AC5C}">
        <p15:threadingInfo xmlns:p15="http://schemas.microsoft.com/office/powerpoint/2012/main" timeZoneBias="240"/>
      </p:ext>
    </p:extLst>
  </p:cm>
  <p:cm authorId="2" dt="2015-03-09T11:58:50.781" idx="4">
    <p:pos x="10" y="10"/>
    <p:text>Don't forget thorough notes for each slide!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3-09T11:58:09.065" idx="3">
    <p:pos x="4788" y="1662"/>
    <p:text>consider making these labels larger and a different color.  They are unreadable.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Source:  http://www.mbari.org/news/homepage/2012/esp-cawthron/esp-cawthron.html</p:text>
  </p:cm>
  <p:cm authorId="1" idx="3">
    <p:pos x="6000" y="100"/>
    <p:text>Throw a cool picture in here. only text on a slide is really dull
-Owen, Nathan O. (LARC-E3)[SSAI DEVELOP]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3-09T11:59:40.732" idx="5">
    <p:pos x="2608" y="1548"/>
    <p:text>I made this text box slightly wider to fit Landsat 1-5 MSS on one line.</p:text>
    <p:extLst>
      <p:ext uri="{C676402C-5697-4E1C-873F-D02D1690AC5C}">
        <p15:threadingInfo xmlns:p15="http://schemas.microsoft.com/office/powerpoint/2012/main" timeZoneBias="240"/>
      </p:ext>
    </p:extLst>
  </p:cm>
  <p:cm authorId="2" dt="2015-03-09T12:01:52.982" idx="7">
    <p:pos x="1283" y="2568"/>
    <p:text>There is an Aqua image on the exchange that is cut out similar to the Landsat 8 that would look nicer.</p:text>
    <p:extLst mod="1">
      <p:ext uri="{C676402C-5697-4E1C-873F-D02D1690AC5C}">
        <p15:threadingInfo xmlns:p15="http://schemas.microsoft.com/office/powerpoint/2012/main" timeZoneBias="240"/>
      </p:ext>
    </p:extLst>
  </p:cm>
  <p:cm authorId="2" dt="2015-03-09T12:08:01.192" idx="9">
    <p:pos x="91" y="1882"/>
    <p:text>These image credits are not necessary.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2014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220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66210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6925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36335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88992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5498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think this map looks too dark.  We can replace it with a lighter image. I can mess with the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symbology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raster to make it appear lighter.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457200" lvl="0" indent="-304800" rtl="0">
              <a:lnSpc>
                <a:spcPct val="90000"/>
              </a:lnSpc>
              <a:spcBef>
                <a:spcPts val="1000"/>
              </a:spcBef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12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Albemarle-Pamlico National Estuarine Complex is the 2nd largest estuary in the United States</a:t>
            </a:r>
          </a:p>
          <a:p>
            <a:pPr marL="457200" lvl="0" indent="-304800" rtl="0">
              <a:lnSpc>
                <a:spcPct val="90000"/>
              </a:lnSpc>
              <a:spcBef>
                <a:spcPts val="1000"/>
              </a:spcBef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12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Contains 99% of the Atlantic coast’s submerged aquatic vegetation outside of Florida</a:t>
            </a:r>
          </a:p>
          <a:p>
            <a:pPr marL="457200" lvl="0" indent="-304800" rtl="0">
              <a:lnSpc>
                <a:spcPct val="90000"/>
              </a:lnSpc>
              <a:spcBef>
                <a:spcPts val="1000"/>
              </a:spcBef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12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Supports one of the nation’s richest fisheries</a:t>
            </a:r>
          </a:p>
          <a:p>
            <a:pPr marL="457200" lvl="0" indent="-304800" rtl="0">
              <a:lnSpc>
                <a:spcPct val="90000"/>
              </a:lnSpc>
              <a:spcBef>
                <a:spcPts val="1000"/>
              </a:spcBef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12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Valuable for its appeal to recreational sportsmen and tourists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75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1362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12818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57666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9097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add animations for each thing</a:t>
            </a:r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14567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98454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3715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7448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978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153543" y="260030"/>
            <a:ext cx="2332624" cy="338500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1" i="0" u="none" strike="noStrike" cap="none" baseline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-US" sz="800" b="0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National Aeronautics and Space Administration</a:t>
            </a: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5535" y="-44832"/>
            <a:ext cx="934026" cy="107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/>
          <p:nvPr/>
        </p:nvSpPr>
        <p:spPr>
          <a:xfrm>
            <a:off x="685800" y="5240267"/>
            <a:ext cx="7772400" cy="45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14" name="Shape 14"/>
          <p:cNvSpPr/>
          <p:nvPr/>
        </p:nvSpPr>
        <p:spPr>
          <a:xfrm flipH="1">
            <a:off x="0" y="6743699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17" name="Shape 17"/>
          <p:cNvSpPr/>
          <p:nvPr/>
        </p:nvSpPr>
        <p:spPr>
          <a:xfrm flipH="1">
            <a:off x="116114" y="982978"/>
            <a:ext cx="8911771" cy="5760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" rtl="0">
              <a:spcBef>
                <a:spcPts val="0"/>
              </a:spcBef>
              <a:buClr>
                <a:srgbClr val="DC6448"/>
              </a:buClr>
              <a:buFont typeface="Arial"/>
              <a:buChar char=""/>
              <a:defRPr/>
            </a:lvl1pPr>
            <a:lvl2pPr marL="685800" indent="-12700" rtl="0">
              <a:spcBef>
                <a:spcPts val="0"/>
              </a:spcBef>
              <a:buClr>
                <a:schemeClr val="accent6"/>
              </a:buClr>
              <a:buFont typeface="Arial"/>
              <a:buChar char=""/>
              <a:defRPr/>
            </a:lvl2pPr>
            <a:lvl3pPr marL="1143000" indent="-25400" rtl="0">
              <a:spcBef>
                <a:spcPts val="0"/>
              </a:spcBef>
              <a:buClr>
                <a:schemeClr val="accent6"/>
              </a:buClr>
              <a:buFont typeface="Arial"/>
              <a:buChar char=""/>
              <a:defRPr/>
            </a:lvl3pPr>
            <a:lvl4pPr marL="1600200" indent="-25400" rtl="0">
              <a:spcBef>
                <a:spcPts val="0"/>
              </a:spcBef>
              <a:buClr>
                <a:schemeClr val="accent6"/>
              </a:buClr>
              <a:buFont typeface="Arial"/>
              <a:buChar char=""/>
              <a:defRPr/>
            </a:lvl4pPr>
            <a:lvl5pPr marL="2057400" indent="-25400" rtl="0">
              <a:spcBef>
                <a:spcPts val="0"/>
              </a:spcBef>
              <a:buClr>
                <a:schemeClr val="accent6"/>
              </a:buClr>
              <a:buFont typeface="Arial"/>
              <a:buChar char="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0" name="Shape 20"/>
          <p:cNvGrpSpPr/>
          <p:nvPr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21" name="Shape 21"/>
            <p:cNvSpPr/>
            <p:nvPr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pic>
          <p:nvPicPr>
            <p:cNvPr id="22" name="Shape 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262627" y="165113"/>
              <a:ext cx="638077" cy="6380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5" name="Shape 25"/>
          <p:cNvSpPr/>
          <p:nvPr/>
        </p:nvSpPr>
        <p:spPr>
          <a:xfrm flipH="1">
            <a:off x="116114" y="982978"/>
            <a:ext cx="8911771" cy="5760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629150" y="1139483"/>
            <a:ext cx="4135022" cy="5458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38100" rtl="0">
              <a:spcBef>
                <a:spcPts val="0"/>
              </a:spcBef>
              <a:buClr>
                <a:srgbClr val="DC6448"/>
              </a:buClr>
              <a:buFont typeface="Arial"/>
              <a:buChar char="4"/>
              <a:defRPr/>
            </a:lvl1pPr>
            <a:lvl2pPr marL="685800" indent="127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2pPr>
            <a:lvl3pPr marL="1143000" indent="-127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3pPr>
            <a:lvl4pPr marL="1600200" indent="-254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4pPr>
            <a:lvl5pPr marL="2057400" indent="-254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06400" y="1139482"/>
            <a:ext cx="4108450" cy="5458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38100" rtl="0">
              <a:spcBef>
                <a:spcPts val="0"/>
              </a:spcBef>
              <a:buClr>
                <a:srgbClr val="DC6448"/>
              </a:buClr>
              <a:buFont typeface="Arial"/>
              <a:buChar char="4"/>
              <a:defRPr/>
            </a:lvl1pPr>
            <a:lvl2pPr marL="685800" indent="127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2pPr>
            <a:lvl3pPr marL="1143000" indent="-127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3pPr>
            <a:lvl4pPr marL="1600200" indent="-254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4pPr>
            <a:lvl5pPr marL="2057400" indent="-254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9" name="Shape 29"/>
          <p:cNvGrpSpPr/>
          <p:nvPr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30" name="Shape 30"/>
            <p:cNvSpPr/>
            <p:nvPr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pic>
          <p:nvPicPr>
            <p:cNvPr id="31" name="Shape 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262627" y="165113"/>
              <a:ext cx="638077" cy="6380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34" name="Shape 34"/>
          <p:cNvSpPr/>
          <p:nvPr/>
        </p:nvSpPr>
        <p:spPr>
          <a:xfrm flipH="1">
            <a:off x="116114" y="982978"/>
            <a:ext cx="8911771" cy="5760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629150" y="2158541"/>
            <a:ext cx="4106886" cy="44532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38100" rtl="0">
              <a:spcBef>
                <a:spcPts val="0"/>
              </a:spcBef>
              <a:buClr>
                <a:srgbClr val="DC6448"/>
              </a:buClr>
              <a:buFont typeface="Arial"/>
              <a:buChar char="4"/>
              <a:defRPr/>
            </a:lvl1pPr>
            <a:lvl2pPr marL="685800" indent="127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2pPr>
            <a:lvl3pPr marL="1143000" indent="-127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3pPr>
            <a:lvl4pPr marL="1600200" indent="-254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4pPr>
            <a:lvl5pPr marL="2057400" indent="-254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1125412"/>
            <a:ext cx="4106886" cy="866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449392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06400" y="2158541"/>
            <a:ext cx="4091782" cy="44532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38100" rtl="0">
              <a:spcBef>
                <a:spcPts val="0"/>
              </a:spcBef>
              <a:buClr>
                <a:srgbClr val="DC6448"/>
              </a:buClr>
              <a:buFont typeface="Arial"/>
              <a:buChar char="4"/>
              <a:defRPr/>
            </a:lvl1pPr>
            <a:lvl2pPr marL="685800" indent="127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2pPr>
            <a:lvl3pPr marL="1143000" indent="-127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3pPr>
            <a:lvl4pPr marL="1600200" indent="-254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4pPr>
            <a:lvl5pPr marL="2057400" indent="-254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406400" y="1125412"/>
            <a:ext cx="4091782" cy="866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449392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0" name="Shape 40"/>
          <p:cNvGrpSpPr/>
          <p:nvPr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41" name="Shape 41"/>
            <p:cNvSpPr/>
            <p:nvPr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pic>
          <p:nvPicPr>
            <p:cNvPr id="42" name="Shape 4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262627" y="165113"/>
              <a:ext cx="638077" cy="6380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45" name="Shape 45"/>
          <p:cNvSpPr/>
          <p:nvPr/>
        </p:nvSpPr>
        <p:spPr>
          <a:xfrm flipH="1">
            <a:off x="116114" y="982978"/>
            <a:ext cx="8911771" cy="5760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7" name="Shape 47"/>
          <p:cNvGrpSpPr/>
          <p:nvPr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48" name="Shape 48"/>
            <p:cNvSpPr/>
            <p:nvPr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pic>
          <p:nvPicPr>
            <p:cNvPr id="49" name="Shape 4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262627" y="165113"/>
              <a:ext cx="638077" cy="6380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52" name="Shape 52"/>
          <p:cNvSpPr/>
          <p:nvPr/>
        </p:nvSpPr>
        <p:spPr>
          <a:xfrm flipH="1">
            <a:off x="116114" y="106585"/>
            <a:ext cx="8911771" cy="66371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55" name="Shape 55"/>
          <p:cNvSpPr/>
          <p:nvPr/>
        </p:nvSpPr>
        <p:spPr>
          <a:xfrm flipH="1">
            <a:off x="116114" y="982978"/>
            <a:ext cx="8911771" cy="5760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887391" y="1139483"/>
            <a:ext cx="4848646" cy="54723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63500" rtl="0">
              <a:spcBef>
                <a:spcPts val="0"/>
              </a:spcBef>
              <a:buClr>
                <a:srgbClr val="DC6448"/>
              </a:buClr>
              <a:buFont typeface="Arial"/>
              <a:buChar char="4"/>
              <a:defRPr/>
            </a:lvl1pPr>
            <a:lvl2pPr marL="685800" indent="381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2pPr>
            <a:lvl3pPr marL="1143000" indent="127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3pPr>
            <a:lvl4pPr marL="1600200" indent="-127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4pPr>
            <a:lvl5pPr marL="2057400" indent="-12700" rtl="0">
              <a:spcBef>
                <a:spcPts val="0"/>
              </a:spcBef>
              <a:buClr>
                <a:schemeClr val="accent6"/>
              </a:buClr>
              <a:buFont typeface="Arial"/>
              <a:buChar char="4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06400" y="1139483"/>
            <a:ext cx="3172619" cy="54723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59" name="Shape 59"/>
          <p:cNvGrpSpPr/>
          <p:nvPr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60" name="Shape 60"/>
            <p:cNvSpPr/>
            <p:nvPr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pic>
          <p:nvPicPr>
            <p:cNvPr id="61" name="Shape 6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262627" y="165113"/>
              <a:ext cx="638077" cy="6380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4" name="Shape 64"/>
          <p:cNvSpPr/>
          <p:nvPr/>
        </p:nvSpPr>
        <p:spPr>
          <a:xfrm flipH="1">
            <a:off x="116114" y="982978"/>
            <a:ext cx="8911771" cy="5760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3887389" y="1111348"/>
            <a:ext cx="4848647" cy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06400" y="1139483"/>
            <a:ext cx="3172619" cy="54723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68" name="Shape 68"/>
          <p:cNvGrpSpPr/>
          <p:nvPr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69" name="Shape 69"/>
            <p:cNvSpPr/>
            <p:nvPr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pic>
          <p:nvPicPr>
            <p:cNvPr id="70" name="Shape 7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262627" y="165113"/>
              <a:ext cx="638077" cy="6380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685800" marR="0" indent="12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2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marR="0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4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7448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Utilizing NASA Earth Observations to Monitor Harmful Algal Blooms in the Albemarle and Pamlico Sounds of North Carolina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1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6000" b="1" i="0" u="none" strike="noStrike" cap="small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North Carolina Water Resources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4730975" y="5317152"/>
            <a:ext cx="3703200" cy="113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68300" rtl="0">
              <a:lnSpc>
                <a:spcPct val="90000"/>
              </a:lnSpc>
              <a:spcBef>
                <a:spcPts val="1000"/>
              </a:spcBef>
              <a:buClr>
                <a:srgbClr val="DC6448"/>
              </a:buClr>
              <a:buSzPct val="137500"/>
              <a:buFont typeface="Questrial"/>
              <a:buChar char="▸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Daniel Wozniak</a:t>
            </a:r>
          </a:p>
          <a:p>
            <a:pPr marL="457200" lvl="0" indent="-368300" rtl="0">
              <a:lnSpc>
                <a:spcPct val="90000"/>
              </a:lnSpc>
              <a:spcBef>
                <a:spcPts val="1000"/>
              </a:spcBef>
              <a:buClr>
                <a:srgbClr val="DC6448"/>
              </a:buClr>
              <a:buSzPct val="137500"/>
              <a:buFont typeface="Questrial"/>
              <a:buChar char="▸"/>
            </a:pPr>
            <a:r>
              <a:rPr lang="en-US"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Matthew Carter</a:t>
            </a:r>
          </a:p>
          <a:p>
            <a:pPr marL="285750" marR="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826250" y="5311507"/>
            <a:ext cx="3703200" cy="149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68300" rtl="0">
              <a:lnSpc>
                <a:spcPct val="90000"/>
              </a:lnSpc>
              <a:spcBef>
                <a:spcPts val="1000"/>
              </a:spcBef>
              <a:buClr>
                <a:srgbClr val="DC6448"/>
              </a:buClr>
              <a:buSzPct val="137500"/>
              <a:buFont typeface="Questrial"/>
              <a:buChar char="▸"/>
            </a:pPr>
            <a:r>
              <a:rPr lang="en-US" sz="16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Chad Smith (Project Lead)</a:t>
            </a:r>
          </a:p>
          <a:p>
            <a:pPr marL="457200" lvl="0" indent="-368300" rtl="0">
              <a:lnSpc>
                <a:spcPct val="90000"/>
              </a:lnSpc>
              <a:spcBef>
                <a:spcPts val="1000"/>
              </a:spcBef>
              <a:buClr>
                <a:srgbClr val="DC6448"/>
              </a:buClr>
              <a:buSzPct val="137500"/>
              <a:buFont typeface="Questrial"/>
              <a:buChar char="▸"/>
            </a:pPr>
            <a:r>
              <a:rPr lang="en-US" sz="16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Jelly Riedel</a:t>
            </a:r>
          </a:p>
          <a:p>
            <a:pPr marL="457200" lvl="0" indent="-368300" rtl="0">
              <a:lnSpc>
                <a:spcPct val="90000"/>
              </a:lnSpc>
              <a:spcBef>
                <a:spcPts val="1000"/>
              </a:spcBef>
              <a:buClr>
                <a:srgbClr val="DC6448"/>
              </a:buClr>
              <a:buSzPct val="137500"/>
              <a:buFont typeface="Questrial"/>
              <a:buChar char="▸"/>
            </a:pPr>
            <a:r>
              <a:rPr lang="en-US" sz="16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Keith Benjamin</a:t>
            </a:r>
          </a:p>
          <a:p>
            <a:pPr marL="285750" marR="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Font typeface="Arial"/>
              <a:buNone/>
            </a:pPr>
            <a:endParaRPr sz="16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3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 rtl="0">
              <a:spcBef>
                <a:spcPts val="500"/>
              </a:spcBef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Many different algorithms to determine chl-a from MODIS.  Algorithm use introduces uncertainty with the optically complex waters of the sound.</a:t>
            </a:r>
          </a:p>
          <a:p>
            <a:pPr marL="0" lvl="0" indent="0" rtl="0">
              <a:spcBef>
                <a:spcPts val="500"/>
              </a:spcBef>
              <a:buNone/>
            </a:pPr>
            <a:endParaRPr sz="20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lvl="0" indent="-355600" rtl="0">
              <a:spcBef>
                <a:spcPts val="500"/>
              </a:spcBef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Sample site locations’ data are recorded to track algae concentration in affected waters, then compared to determine the correlation between this data and MODIS data.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200" cy="66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Uncertainty / Error Analysis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2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 rtl="0">
              <a:spcBef>
                <a:spcPts val="500"/>
              </a:spcBef>
              <a:buClr>
                <a:srgbClr val="DC6448"/>
              </a:buClr>
              <a:buSzPct val="111111"/>
              <a:buFont typeface="Questrial"/>
              <a:buChar char="▸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(Pending.  This will reflect aspects of the project which are still in progress.</a:t>
            </a:r>
            <a:r>
              <a:rPr lang="en-US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Conclusions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3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 rtl="0">
              <a:spcBef>
                <a:spcPts val="500"/>
              </a:spcBef>
              <a:buClr>
                <a:srgbClr val="DC6448"/>
              </a:buClr>
              <a:buSzPct val="133333"/>
              <a:buFont typeface="Questrial"/>
              <a:buChar char="▸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Large extent of HAB monitoring and a historical record of HAB behavior</a:t>
            </a:r>
          </a:p>
          <a:p>
            <a:pPr marL="457200" lvl="0" indent="-355600" rtl="0">
              <a:spcBef>
                <a:spcPts val="500"/>
              </a:spcBef>
              <a:buClr>
                <a:srgbClr val="DC6448"/>
              </a:buClr>
              <a:buSzPct val="111111"/>
              <a:buFont typeface="Questrial"/>
              <a:buChar char="▸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Model that can be applied to monitoring such both into the future and in different parts of the world</a:t>
            </a:r>
          </a:p>
          <a:p>
            <a:pPr marL="457200" lvl="0" indent="-355600" rtl="0">
              <a:spcBef>
                <a:spcPts val="500"/>
              </a:spcBef>
              <a:buClr>
                <a:srgbClr val="DC6448"/>
              </a:buClr>
              <a:buSzPct val="111111"/>
              <a:buFont typeface="Questrial"/>
              <a:buChar char="▸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More precise correlation between </a:t>
            </a:r>
            <a:r>
              <a:rPr lang="en-US" sz="1800" i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situ </a:t>
            </a: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water sample data and chl-a measurements derived from satellite data.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200" cy="66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Benefits of Research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3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 rtl="0">
              <a:spcBef>
                <a:spcPts val="500"/>
              </a:spcBef>
              <a:buClr>
                <a:srgbClr val="DC6448"/>
              </a:buClr>
              <a:buSzPct val="133333"/>
              <a:buFont typeface="Questrial"/>
              <a:buChar char="▸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Refinement of the regression analysis to validate the model.</a:t>
            </a:r>
          </a:p>
          <a:p>
            <a:pPr marL="457200" lvl="0" indent="-381000" rtl="0">
              <a:spcBef>
                <a:spcPts val="500"/>
              </a:spcBef>
              <a:buClr>
                <a:srgbClr val="DC6448"/>
              </a:buClr>
              <a:buSzPct val="133333"/>
              <a:buFont typeface="Questrial"/>
              <a:buChar char="▸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Refinement of the modeling process so that it can be applied to other areas of the world.</a:t>
            </a:r>
          </a:p>
          <a:p>
            <a:pPr marL="457200" lvl="0" indent="-381000" rtl="0">
              <a:spcBef>
                <a:spcPts val="500"/>
              </a:spcBef>
              <a:buClr>
                <a:srgbClr val="DC6448"/>
              </a:buClr>
              <a:buSzPct val="133333"/>
              <a:buFont typeface="Questrial"/>
              <a:buChar char="▸"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Investigation of relationships between chl-a concentration and other water quality factors (dissolved O2, N, P, etc).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200" cy="66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Future Work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2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buClr>
                <a:srgbClr val="000000"/>
              </a:buClr>
              <a:buSzPct val="45833"/>
              <a:buNone/>
            </a:pPr>
            <a:r>
              <a:rPr lang="en-US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Advisors</a:t>
            </a:r>
          </a:p>
          <a:p>
            <a:pPr marL="457200" lvl="0" indent="0" algn="ctr" rtl="0">
              <a:spcBef>
                <a:spcPts val="500"/>
              </a:spcBef>
              <a:buNone/>
            </a:pPr>
            <a:r>
              <a:rPr lang="en-US" sz="1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Dr. Kenton Ross,</a:t>
            </a: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DEVELOP National Science Advisor</a:t>
            </a:r>
          </a:p>
          <a:p>
            <a:pPr lvl="0" indent="152400" algn="ctr" rtl="0">
              <a:spcBef>
                <a:spcPts val="1000"/>
              </a:spcBef>
              <a:buClr>
                <a:srgbClr val="000000"/>
              </a:buClr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1000"/>
              </a:spcBef>
              <a:buClr>
                <a:srgbClr val="000000"/>
              </a:buClr>
              <a:buSzPct val="45833"/>
              <a:buNone/>
            </a:pPr>
            <a:r>
              <a:rPr lang="en-US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Partners</a:t>
            </a:r>
          </a:p>
          <a:p>
            <a:pPr marL="457200" indent="0" algn="ctr" rtl="0">
              <a:spcBef>
                <a:spcPts val="50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</a:t>
            </a:r>
            <a:r>
              <a:rPr lang="en-US" sz="1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r. Michelle Mooreman, Biologist, </a:t>
            </a: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USGS North Carolina </a:t>
            </a:r>
          </a:p>
          <a:p>
            <a:pPr marL="457200" lvl="0" indent="0" algn="ctr" rtl="0">
              <a:spcBef>
                <a:spcPts val="50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Water Science Center</a:t>
            </a:r>
          </a:p>
          <a:p>
            <a:pPr marL="457200" lvl="0" indent="0" algn="ctr" rtl="0">
              <a:spcBef>
                <a:spcPts val="500"/>
              </a:spcBef>
              <a:buNone/>
            </a:pPr>
            <a:r>
              <a:rPr lang="en-US" sz="1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Jim Hawhee, Dean Carpenter, &amp; Dr. Bill Crowell, Director, </a:t>
            </a: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Albemarle-Pamlico National Estuary Partnership (APNEP)</a:t>
            </a:r>
          </a:p>
          <a:p>
            <a:pPr marL="457200" lvl="0" indent="0" algn="ctr" rtl="0">
              <a:spcBef>
                <a:spcPts val="1000"/>
              </a:spcBef>
              <a:buClr>
                <a:srgbClr val="000000"/>
              </a:buClr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1000"/>
              </a:spcBef>
              <a:buClr>
                <a:srgbClr val="000000"/>
              </a:buClr>
              <a:buSzPct val="45833"/>
              <a:buNone/>
            </a:pPr>
            <a:r>
              <a:rPr lang="en-US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Others</a:t>
            </a:r>
          </a:p>
          <a:p>
            <a:pPr marL="457200" lvl="0" indent="0" algn="ctr" rtl="0">
              <a:spcBef>
                <a:spcPts val="50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thanks to </a:t>
            </a:r>
            <a:r>
              <a:rPr lang="en-US" sz="1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Jeff Ely, Geoinformation Scientist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Acknowledgements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1212991" y="6046237"/>
            <a:ext cx="701662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600" b="0" i="1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This material is based upon work supported by NASA through contract NNL11AA00B and cooperative agreement NNX14AB60A.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01600" y="1125425"/>
            <a:ext cx="44901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6448"/>
              </a:buClr>
              <a:buSzPct val="25000"/>
              <a:buFont typeface="Arial"/>
              <a:buNone/>
            </a:pPr>
            <a:r>
              <a:rPr lang="en-US" sz="2200" b="0" i="0" u="sng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Why are the Albemarle and Pamlico Sounds so important?</a:t>
            </a:r>
          </a:p>
          <a:p>
            <a: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2nd largest estuary in the </a:t>
            </a:r>
            <a:r>
              <a:rPr lang="en-US" sz="22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US</a:t>
            </a:r>
          </a:p>
          <a:p>
            <a: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Contains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99% of the Atlantic coast’s submerged </a:t>
            </a:r>
            <a:r>
              <a:rPr lang="en-US" sz="220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aquatic vegetation (SAV)</a:t>
            </a:r>
          </a:p>
          <a:p>
            <a: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Supports one of the nation’s richest fisheries</a:t>
            </a:r>
          </a:p>
          <a:p>
            <a: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Valuable to sportsmen and tourists 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200" cy="66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Community Concerns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17650" y="11642150"/>
            <a:ext cx="8025599" cy="59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70050" y="11794550"/>
            <a:ext cx="8025599" cy="59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9185" y="1044262"/>
            <a:ext cx="4364911" cy="564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06400" y="1125425"/>
            <a:ext cx="4111498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C6448"/>
              </a:buClr>
              <a:buSzPct val="25000"/>
              <a:buFont typeface="Arial"/>
              <a:buNone/>
            </a:pPr>
            <a:r>
              <a:rPr lang="en-US" sz="2200" b="0" i="0" u="sng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Dangers of Harmful Algal Blooms (HABs):</a:t>
            </a:r>
          </a:p>
          <a:p>
            <a:pPr marL="228600" marR="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100000"/>
              <a:buFont typeface="Arial"/>
              <a:buChar char="▸"/>
            </a:pPr>
            <a:r>
              <a:rPr lang="en-US" sz="2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oxins in concentrations lethal to wildlife and domestic animals </a:t>
            </a:r>
          </a:p>
          <a:p>
            <a:pPr marL="228600" marR="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Adverse human health effects</a:t>
            </a:r>
          </a:p>
          <a:p>
            <a:pPr marL="228600" marR="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Hypoxic zones </a:t>
            </a:r>
          </a:p>
          <a:p>
            <a:pPr marL="228600" marR="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Reduced light availability in water column for </a:t>
            </a:r>
            <a:r>
              <a:rPr lang="en-US" sz="2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SAV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Community Concerns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l="24259" b="19607"/>
          <a:stretch/>
        </p:blipFill>
        <p:spPr>
          <a:xfrm>
            <a:off x="4796323" y="3691650"/>
            <a:ext cx="4111498" cy="292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6325" y="1000975"/>
            <a:ext cx="4180848" cy="26566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7362100" y="6330450"/>
            <a:ext cx="1460700" cy="17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USGS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7362100" y="3341100"/>
            <a:ext cx="1460700" cy="17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USGS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5">
            <a:alphaModFix/>
          </a:blip>
          <a:srcRect t="23006" b="11187"/>
          <a:stretch/>
        </p:blipFill>
        <p:spPr>
          <a:xfrm>
            <a:off x="658099" y="5478275"/>
            <a:ext cx="3608098" cy="11335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2940775" y="6330450"/>
            <a:ext cx="1460700" cy="17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USGS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3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6448"/>
              </a:buClr>
              <a:buFont typeface="Arial"/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Dr. Michelle Mooreman, Biologist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USGS North Carolina Water Science Center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Jim Hawhee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Dean Carpenter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Dr. Bill Crowell, Director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Albemarle-Pamlico National Estuary Partnership (APNEP)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200" cy="66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Project Partners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7950" y="1562275"/>
            <a:ext cx="2308200" cy="85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06400" y="1125425"/>
            <a:ext cx="43413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Create a 10 year time-series representation of HAB extent from 2004 to 2014 using Chl-a as a proxy for algae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Compare MODIS-derived HAB maps with </a:t>
            </a:r>
            <a:r>
              <a:rPr lang="en-US" sz="2200" b="0" i="1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in situ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 water sample data provided by USGS North Carolina Water Science Center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Provide end-users with informational maps </a:t>
            </a:r>
            <a:r>
              <a:rPr lang="en-US" sz="2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of large-scale HAB extent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200" cy="66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Project Objectives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525" y="4505375"/>
            <a:ext cx="2875525" cy="215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7143375" y="6415500"/>
            <a:ext cx="1325399" cy="1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000"/>
              <a:t>Source: USGS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5772" y="1125422"/>
            <a:ext cx="4271049" cy="330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056050" y="1630173"/>
            <a:ext cx="2951949" cy="1620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6448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Landsat 8 OLI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Landsat 7 ETM+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Landsat 1-5 MSS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6448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Project Methodology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350" y="1974975"/>
            <a:ext cx="1595549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406400" y="1078162"/>
            <a:ext cx="3977100" cy="55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NASA Earth Observations: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700" y="3156075"/>
            <a:ext cx="1676699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2126800" y="3156075"/>
            <a:ext cx="2202000" cy="118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Aqua MODIS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Level 2 Data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762975" y="1078175"/>
            <a:ext cx="2620199" cy="55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 Acquisition: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5844025" y="2069775"/>
            <a:ext cx="2028300" cy="55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USGS Glovis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5452075" y="3250775"/>
            <a:ext cx="2812199" cy="124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GSFC Ocean Color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SeaDAS 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324487" y="4785362"/>
            <a:ext cx="3977100" cy="55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1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situ</a:t>
            </a:r>
            <a:r>
              <a:rPr lang="en-US" sz="24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Data: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2126800" y="5271975"/>
            <a:ext cx="2881199" cy="124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USGS Water Sample Data &amp; Station Locations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869612" y="5337362"/>
            <a:ext cx="3977100" cy="1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USGS North Carolina Water Science Center &amp; NWQMC</a:t>
            </a:r>
          </a:p>
        </p:txBody>
      </p:sp>
      <p:cxnSp>
        <p:nvCxnSpPr>
          <p:cNvPr id="129" name="Shape 129"/>
          <p:cNvCxnSpPr/>
          <p:nvPr/>
        </p:nvCxnSpPr>
        <p:spPr>
          <a:xfrm>
            <a:off x="351700" y="4693750"/>
            <a:ext cx="8034898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 l="13939" r="30168" b="26878"/>
          <a:stretch/>
        </p:blipFill>
        <p:spPr>
          <a:xfrm>
            <a:off x="496074" y="5271975"/>
            <a:ext cx="1362089" cy="133299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 rot="-5400000">
            <a:off x="-318638" y="5850574"/>
            <a:ext cx="1283100" cy="17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USGS</a:t>
            </a:r>
          </a:p>
        </p:txBody>
      </p:sp>
      <p:sp>
        <p:nvSpPr>
          <p:cNvPr id="132" name="Shape 132"/>
          <p:cNvSpPr txBox="1"/>
          <p:nvPr/>
        </p:nvSpPr>
        <p:spPr>
          <a:xfrm rot="-5400000">
            <a:off x="-424400" y="3658723"/>
            <a:ext cx="1179600" cy="17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NASA</a:t>
            </a:r>
          </a:p>
        </p:txBody>
      </p:sp>
      <p:sp>
        <p:nvSpPr>
          <p:cNvPr id="133" name="Shape 133"/>
          <p:cNvSpPr txBox="1"/>
          <p:nvPr/>
        </p:nvSpPr>
        <p:spPr>
          <a:xfrm rot="-5400000">
            <a:off x="-416400" y="2352574"/>
            <a:ext cx="1253400" cy="17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Source: NASA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hape 86"/>
          <p:cNvCxnSpPr/>
          <p:nvPr/>
        </p:nvCxnSpPr>
        <p:spPr>
          <a:xfrm>
            <a:off x="4350875" y="5505576"/>
            <a:ext cx="236225" cy="9035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" name="Shape 87"/>
          <p:cNvCxnSpPr/>
          <p:nvPr/>
        </p:nvCxnSpPr>
        <p:spPr>
          <a:xfrm flipV="1">
            <a:off x="4350875" y="5942299"/>
            <a:ext cx="279900" cy="16021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8" name="Shape 92"/>
          <p:cNvCxnSpPr/>
          <p:nvPr/>
        </p:nvCxnSpPr>
        <p:spPr>
          <a:xfrm>
            <a:off x="4630775" y="3079189"/>
            <a:ext cx="1371600" cy="821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" name="Shape 88"/>
          <p:cNvCxnSpPr/>
          <p:nvPr/>
        </p:nvCxnSpPr>
        <p:spPr>
          <a:xfrm rot="10800000" flipH="1">
            <a:off x="2000469" y="1592649"/>
            <a:ext cx="596700" cy="12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" name="Shape 95"/>
          <p:cNvCxnSpPr/>
          <p:nvPr/>
        </p:nvCxnSpPr>
        <p:spPr>
          <a:xfrm>
            <a:off x="6653759" y="1645673"/>
            <a:ext cx="50553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06400" y="154744"/>
            <a:ext cx="7138200" cy="66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Project Methodology</a:t>
            </a:r>
          </a:p>
        </p:txBody>
      </p:sp>
      <p:sp>
        <p:nvSpPr>
          <p:cNvPr id="5" name="Shape 72"/>
          <p:cNvSpPr/>
          <p:nvPr/>
        </p:nvSpPr>
        <p:spPr>
          <a:xfrm>
            <a:off x="230135" y="1123478"/>
            <a:ext cx="1947758" cy="980275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600" b="1" dirty="0">
                <a:latin typeface="Century Gothic" panose="020B0502020202020204" pitchFamily="34" charset="0"/>
              </a:rPr>
              <a:t>MODIS Level 2 Daily Swath Ocean Color Data</a:t>
            </a:r>
          </a:p>
        </p:txBody>
      </p:sp>
      <p:sp>
        <p:nvSpPr>
          <p:cNvPr id="9" name="Shape 79"/>
          <p:cNvSpPr/>
          <p:nvPr/>
        </p:nvSpPr>
        <p:spPr>
          <a:xfrm>
            <a:off x="2569873" y="1206374"/>
            <a:ext cx="1589930" cy="827141"/>
          </a:xfrm>
          <a:prstGeom prst="flowChartConnector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b="1" dirty="0">
                <a:latin typeface="Century Gothic" panose="020B0502020202020204" pitchFamily="34" charset="0"/>
              </a:rPr>
              <a:t>Reject Partial Images</a:t>
            </a:r>
          </a:p>
        </p:txBody>
      </p:sp>
      <p:sp>
        <p:nvSpPr>
          <p:cNvPr id="11" name="Shape 74"/>
          <p:cNvSpPr/>
          <p:nvPr/>
        </p:nvSpPr>
        <p:spPr>
          <a:xfrm>
            <a:off x="4681182" y="1162992"/>
            <a:ext cx="2105065" cy="940762"/>
          </a:xfrm>
          <a:prstGeom prst="flowChartConnector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1600" b="1" dirty="0">
                <a:latin typeface="Century Gothic" panose="020B0502020202020204" pitchFamily="34" charset="0"/>
              </a:rPr>
              <a:t>Decompress, Image Processing</a:t>
            </a:r>
          </a:p>
        </p:txBody>
      </p:sp>
      <p:sp>
        <p:nvSpPr>
          <p:cNvPr id="12" name="Shape 76"/>
          <p:cNvSpPr/>
          <p:nvPr/>
        </p:nvSpPr>
        <p:spPr>
          <a:xfrm>
            <a:off x="7158282" y="1220023"/>
            <a:ext cx="1630874" cy="827141"/>
          </a:xfrm>
          <a:prstGeom prst="flowChartConnector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b="1" dirty="0" err="1">
                <a:latin typeface="Century Gothic" panose="020B0502020202020204" pitchFamily="34" charset="0"/>
              </a:rPr>
              <a:t>Reproject</a:t>
            </a:r>
            <a:r>
              <a:rPr lang="en-US" sz="1600" b="1" dirty="0">
                <a:latin typeface="Century Gothic" panose="020B0502020202020204" pitchFamily="34" charset="0"/>
              </a:rPr>
              <a:t> Images </a:t>
            </a:r>
          </a:p>
        </p:txBody>
      </p:sp>
      <p:cxnSp>
        <p:nvCxnSpPr>
          <p:cNvPr id="14" name="Shape 89"/>
          <p:cNvCxnSpPr>
            <a:stCxn id="9" idx="6"/>
          </p:cNvCxnSpPr>
          <p:nvPr/>
        </p:nvCxnSpPr>
        <p:spPr>
          <a:xfrm>
            <a:off x="4159803" y="1619945"/>
            <a:ext cx="514812" cy="1342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" name="Shape 78"/>
          <p:cNvSpPr/>
          <p:nvPr/>
        </p:nvSpPr>
        <p:spPr>
          <a:xfrm>
            <a:off x="319449" y="2697630"/>
            <a:ext cx="1832348" cy="606988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b="1" dirty="0">
                <a:latin typeface="Century Gothic" panose="020B0502020202020204" pitchFamily="34" charset="0"/>
              </a:rPr>
              <a:t>MODIS </a:t>
            </a:r>
            <a:r>
              <a:rPr lang="en-US" sz="1600" b="1" dirty="0" err="1">
                <a:latin typeface="Century Gothic" panose="020B0502020202020204" pitchFamily="34" charset="0"/>
              </a:rPr>
              <a:t>Chl</a:t>
            </a:r>
            <a:r>
              <a:rPr lang="en-US" sz="1600" b="1" dirty="0">
                <a:latin typeface="Century Gothic" panose="020B0502020202020204" pitchFamily="34" charset="0"/>
              </a:rPr>
              <a:t>-a Band</a:t>
            </a:r>
          </a:p>
        </p:txBody>
      </p:sp>
      <p:sp>
        <p:nvSpPr>
          <p:cNvPr id="26" name="Shape 80"/>
          <p:cNvSpPr/>
          <p:nvPr/>
        </p:nvSpPr>
        <p:spPr>
          <a:xfrm>
            <a:off x="6020869" y="2516477"/>
            <a:ext cx="2962953" cy="1606236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b="1" dirty="0">
                <a:latin typeface="Century Gothic" panose="020B0502020202020204" pitchFamily="34" charset="0"/>
              </a:rPr>
              <a:t>MODIS-derived </a:t>
            </a:r>
            <a:r>
              <a:rPr lang="en-US" sz="1600" b="1" dirty="0" err="1">
                <a:latin typeface="Century Gothic" panose="020B0502020202020204" pitchFamily="34" charset="0"/>
              </a:rPr>
              <a:t>Chl</a:t>
            </a:r>
            <a:r>
              <a:rPr lang="en-US" sz="1600" b="1" dirty="0">
                <a:latin typeface="Century Gothic" panose="020B0502020202020204" pitchFamily="34" charset="0"/>
              </a:rPr>
              <a:t>-a Maps</a:t>
            </a:r>
          </a:p>
        </p:txBody>
      </p:sp>
      <p:sp>
        <p:nvSpPr>
          <p:cNvPr id="27" name="Shape 81"/>
          <p:cNvSpPr/>
          <p:nvPr/>
        </p:nvSpPr>
        <p:spPr>
          <a:xfrm>
            <a:off x="2655101" y="2556705"/>
            <a:ext cx="1957180" cy="1004404"/>
          </a:xfrm>
          <a:prstGeom prst="flowChartConnector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b="1" dirty="0">
                <a:latin typeface="Century Gothic" panose="020B0502020202020204" pitchFamily="34" charset="0"/>
              </a:rPr>
              <a:t>Clip/ Limit Processing Extent </a:t>
            </a:r>
          </a:p>
        </p:txBody>
      </p:sp>
      <p:sp>
        <p:nvSpPr>
          <p:cNvPr id="28" name="Shape 82"/>
          <p:cNvSpPr/>
          <p:nvPr/>
        </p:nvSpPr>
        <p:spPr>
          <a:xfrm>
            <a:off x="228014" y="4998989"/>
            <a:ext cx="4122861" cy="734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b="1" dirty="0">
                <a:latin typeface="Century Gothic" panose="020B0502020202020204" pitchFamily="34" charset="0"/>
              </a:rPr>
              <a:t>USGS NC Water Science Center Data</a:t>
            </a:r>
          </a:p>
        </p:txBody>
      </p:sp>
      <p:sp>
        <p:nvSpPr>
          <p:cNvPr id="29" name="Shape 83"/>
          <p:cNvSpPr/>
          <p:nvPr/>
        </p:nvSpPr>
        <p:spPr>
          <a:xfrm>
            <a:off x="228014" y="5929794"/>
            <a:ext cx="4122861" cy="734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1600" b="1" dirty="0">
                <a:latin typeface="Century Gothic" panose="020B0502020202020204" pitchFamily="34" charset="0"/>
              </a:rPr>
              <a:t>Water Sampling Locations - NWQMC</a:t>
            </a:r>
          </a:p>
        </p:txBody>
      </p:sp>
      <p:sp>
        <p:nvSpPr>
          <p:cNvPr id="30" name="Shape 84"/>
          <p:cNvSpPr/>
          <p:nvPr/>
        </p:nvSpPr>
        <p:spPr>
          <a:xfrm>
            <a:off x="4592539" y="5188765"/>
            <a:ext cx="1573190" cy="12428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b="1" dirty="0">
                <a:latin typeface="Century Gothic" panose="020B0502020202020204" pitchFamily="34" charset="0"/>
              </a:rPr>
              <a:t>Sample Point </a:t>
            </a:r>
            <a:r>
              <a:rPr lang="en-US" sz="1600" b="1" dirty="0" err="1">
                <a:latin typeface="Century Gothic" panose="020B0502020202020204" pitchFamily="34" charset="0"/>
              </a:rPr>
              <a:t>Shapefiles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>
            <a:off x="8993876" y="1633373"/>
            <a:ext cx="13646" cy="4358"/>
          </a:xfrm>
          <a:prstGeom prst="bentConnector3">
            <a:avLst>
              <a:gd name="adj1" fmla="val 1500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endCxn id="12" idx="6"/>
          </p:cNvCxnSpPr>
          <p:nvPr/>
        </p:nvCxnSpPr>
        <p:spPr>
          <a:xfrm rot="10800000" flipH="1">
            <a:off x="319450" y="1633595"/>
            <a:ext cx="8469705" cy="1392801"/>
          </a:xfrm>
          <a:prstGeom prst="bentConnector5">
            <a:avLst>
              <a:gd name="adj1" fmla="val -1732"/>
              <a:gd name="adj2" fmla="val 46048"/>
              <a:gd name="adj3" fmla="val 1018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85"/>
          <p:cNvCxnSpPr/>
          <p:nvPr/>
        </p:nvCxnSpPr>
        <p:spPr>
          <a:xfrm flipV="1">
            <a:off x="6165729" y="4122786"/>
            <a:ext cx="1280160" cy="1828800"/>
          </a:xfrm>
          <a:prstGeom prst="curvedConnector2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stealth" w="lg" len="lg"/>
            <a:tailEnd type="triangle" w="lg" len="lg"/>
          </a:ln>
        </p:spPr>
      </p:cxnSp>
      <p:sp>
        <p:nvSpPr>
          <p:cNvPr id="59" name="Shape 98"/>
          <p:cNvSpPr txBox="1"/>
          <p:nvPr/>
        </p:nvSpPr>
        <p:spPr>
          <a:xfrm>
            <a:off x="5904050" y="4680996"/>
            <a:ext cx="3281100" cy="32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 i="1" dirty="0">
                <a:latin typeface="Century Gothic" panose="020B0502020202020204" pitchFamily="34" charset="0"/>
              </a:rPr>
              <a:t>Compare </a:t>
            </a:r>
            <a:r>
              <a:rPr lang="en-US" b="1" i="1" dirty="0" smtClean="0">
                <a:latin typeface="Century Gothic" panose="020B0502020202020204" pitchFamily="34" charset="0"/>
              </a:rPr>
              <a:t>with Point </a:t>
            </a:r>
            <a:r>
              <a:rPr lang="en-US" b="1" i="1" dirty="0">
                <a:latin typeface="Century Gothic" panose="020B0502020202020204" pitchFamily="34" charset="0"/>
              </a:rPr>
              <a:t>Sample Data</a:t>
            </a:r>
          </a:p>
        </p:txBody>
      </p:sp>
      <p:cxnSp>
        <p:nvCxnSpPr>
          <p:cNvPr id="31" name="Shape 89"/>
          <p:cNvCxnSpPr/>
          <p:nvPr/>
        </p:nvCxnSpPr>
        <p:spPr>
          <a:xfrm>
            <a:off x="2140289" y="3030834"/>
            <a:ext cx="514812" cy="1342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1737562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2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 rtl="0">
              <a:spcBef>
                <a:spcPts val="500"/>
              </a:spcBef>
              <a:buClr>
                <a:srgbClr val="DC6448"/>
              </a:buClr>
              <a:buSzPct val="120000"/>
              <a:buFont typeface="Questrial"/>
              <a:buChar char="▸"/>
            </a:pPr>
            <a:r>
              <a:rPr lang="en-US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our chl-a maps (did/did not) appear to match water sample data in a non-qualitative analysis of accuracy.  </a:t>
            </a:r>
          </a:p>
          <a:p>
            <a:pPr marL="457200" lvl="0" indent="-355600" rtl="0">
              <a:spcBef>
                <a:spcPts val="500"/>
              </a:spcBef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(Pending.  The analysis that will lead to this is in progress.)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097" cy="662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Results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06400" y="1125415"/>
            <a:ext cx="83313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 rtl="0">
              <a:spcBef>
                <a:spcPts val="500"/>
              </a:spcBef>
              <a:buClr>
                <a:srgbClr val="DC6448"/>
              </a:buClr>
              <a:buSzPct val="100000"/>
              <a:buFont typeface="Questrial"/>
              <a:buChar char="▸"/>
            </a:pPr>
            <a:r>
              <a:rPr lang="en-US"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(Pending.  This will reflect the results and analysis, both of which are currently in progress.)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06400" y="154743"/>
            <a:ext cx="7138200" cy="66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Discussion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Wat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7B9B8"/>
      </a:accent1>
      <a:accent2>
        <a:srgbClr val="447979"/>
      </a:accent2>
      <a:accent3>
        <a:srgbClr val="203A39"/>
      </a:accent3>
      <a:accent4>
        <a:srgbClr val="6D3B27"/>
      </a:accent4>
      <a:accent5>
        <a:srgbClr val="B97F67"/>
      </a:accent5>
      <a:accent6>
        <a:srgbClr val="ECAA9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675</Words>
  <Application>Microsoft Office PowerPoint</Application>
  <PresentationFormat>On-screen Show (4:3)</PresentationFormat>
  <Paragraphs>108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Helvetica Neue</vt:lpstr>
      <vt:lpstr>Questrial</vt:lpstr>
      <vt:lpstr>office theme</vt:lpstr>
      <vt:lpstr>North Carolina Water Resources</vt:lpstr>
      <vt:lpstr>Community Concerns</vt:lpstr>
      <vt:lpstr>Community Concerns</vt:lpstr>
      <vt:lpstr>Project Partners</vt:lpstr>
      <vt:lpstr>Project Objectives</vt:lpstr>
      <vt:lpstr>Project Methodology</vt:lpstr>
      <vt:lpstr>Project Methodology</vt:lpstr>
      <vt:lpstr>Results</vt:lpstr>
      <vt:lpstr>Discussion</vt:lpstr>
      <vt:lpstr>Uncertainty / Error Analysis</vt:lpstr>
      <vt:lpstr>Conclusions</vt:lpstr>
      <vt:lpstr>Benefits of Research</vt:lpstr>
      <vt:lpstr>Future Work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Carolina Water Resources</dc:title>
  <dc:creator>Riedel, Jelly A. (LARC-E3)[SSAI DEVELOP]</dc:creator>
  <cp:lastModifiedBy>peter hawman</cp:lastModifiedBy>
  <cp:revision>4</cp:revision>
  <dcterms:modified xsi:type="dcterms:W3CDTF">2015-03-09T16:08:49Z</dcterms:modified>
</cp:coreProperties>
</file>