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39" r:id="rId2"/>
    <p:sldId id="307" r:id="rId3"/>
    <p:sldId id="300" r:id="rId4"/>
    <p:sldId id="301" r:id="rId5"/>
    <p:sldId id="336" r:id="rId6"/>
    <p:sldId id="303" r:id="rId7"/>
    <p:sldId id="304" r:id="rId8"/>
    <p:sldId id="297" r:id="rId9"/>
    <p:sldId id="308" r:id="rId10"/>
    <p:sldId id="311" r:id="rId11"/>
    <p:sldId id="325" r:id="rId12"/>
    <p:sldId id="337" r:id="rId13"/>
    <p:sldId id="338" r:id="rId14"/>
    <p:sldId id="316" r:id="rId15"/>
    <p:sldId id="344" r:id="rId16"/>
    <p:sldId id="345" r:id="rId17"/>
    <p:sldId id="318" r:id="rId18"/>
    <p:sldId id="313" r:id="rId19"/>
    <p:sldId id="347" r:id="rId20"/>
    <p:sldId id="352" r:id="rId21"/>
    <p:sldId id="299" r:id="rId22"/>
    <p:sldId id="322" r:id="rId23"/>
    <p:sldId id="351" r:id="rId24"/>
    <p:sldId id="349" r:id="rId25"/>
    <p:sldId id="348" r:id="rId26"/>
    <p:sldId id="346" r:id="rId27"/>
    <p:sldId id="350" r:id="rId28"/>
    <p:sldId id="320" r:id="rId29"/>
    <p:sldId id="298" r:id="rId30"/>
    <p:sldId id="328" r:id="rId31"/>
    <p:sldId id="353" r:id="rId32"/>
    <p:sldId id="354" r:id="rId33"/>
    <p:sldId id="35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A75069B2-43D4-4468-8834-C789A5EBF50A}">
          <p14:sldIdLst>
            <p14:sldId id="339"/>
            <p14:sldId id="307"/>
            <p14:sldId id="300"/>
            <p14:sldId id="301"/>
            <p14:sldId id="336"/>
            <p14:sldId id="303"/>
            <p14:sldId id="304"/>
            <p14:sldId id="297"/>
            <p14:sldId id="308"/>
            <p14:sldId id="311"/>
            <p14:sldId id="325"/>
            <p14:sldId id="337"/>
            <p14:sldId id="338"/>
            <p14:sldId id="316"/>
            <p14:sldId id="344"/>
            <p14:sldId id="345"/>
            <p14:sldId id="318"/>
            <p14:sldId id="313"/>
            <p14:sldId id="347"/>
            <p14:sldId id="352"/>
            <p14:sldId id="299"/>
            <p14:sldId id="322"/>
            <p14:sldId id="351"/>
            <p14:sldId id="349"/>
            <p14:sldId id="348"/>
            <p14:sldId id="346"/>
            <p14:sldId id="350"/>
            <p14:sldId id="320"/>
            <p14:sldId id="298"/>
            <p14:sldId id="328"/>
            <p14:sldId id="353"/>
            <p14:sldId id="354"/>
            <p14:sldId id="355"/>
          </p14:sldIdLst>
        </p14:section>
      </p14:sectionLst>
    </p:ext>
    <p:ext uri="{EFAFB233-063F-42B5-8137-9DF3F51BA10A}">
      <p15:sldGuideLst xmlns:p15="http://schemas.microsoft.com/office/powerpoint/2012/main">
        <p15:guide id="2" orient="horz" pos="3744" userDrawn="1">
          <p15:clr>
            <a:srgbClr val="A4A3A4"/>
          </p15:clr>
        </p15:guide>
        <p15:guide id="3" pos="3840">
          <p15:clr>
            <a:srgbClr val="A4A3A4"/>
          </p15:clr>
        </p15:guide>
        <p15:guide id="4" pos="2712" userDrawn="1">
          <p15:clr>
            <a:srgbClr val="A4A3A4"/>
          </p15:clr>
        </p15:guide>
        <p15:guide id="5" pos="4992" userDrawn="1">
          <p15:clr>
            <a:srgbClr val="A4A3A4"/>
          </p15:clr>
        </p15:guide>
        <p15:guide id="6" orient="horz" pos="2160" userDrawn="1">
          <p15:clr>
            <a:srgbClr val="A4A3A4"/>
          </p15:clr>
        </p15:guide>
        <p15:guide id="8" orient="horz" pos="3336" userDrawn="1">
          <p15:clr>
            <a:srgbClr val="A4A3A4"/>
          </p15:clr>
        </p15:guide>
        <p15:guide id="9" orient="horz" pos="2304" userDrawn="1">
          <p15:clr>
            <a:srgbClr val="A4A3A4"/>
          </p15:clr>
        </p15:guide>
        <p15:guide id="10" pos="6912" userDrawn="1">
          <p15:clr>
            <a:srgbClr val="A4A3A4"/>
          </p15:clr>
        </p15:guide>
        <p15:guide id="11" pos="10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Bayat, Farnaz (ARC-E3)[SSAI DEVELOP]" initials="BF(D" lastIdx="10" clrIdx="1">
    <p:extLst>
      <p:ext uri="{19B8F6BF-5375-455C-9EA6-DF929625EA0E}">
        <p15:presenceInfo xmlns:p15="http://schemas.microsoft.com/office/powerpoint/2012/main" userId="S-1-5-21-330711430-3775241029-4075259233-801324" providerId="AD"/>
      </p:ext>
    </p:extLst>
  </p:cmAuthor>
  <p:cmAuthor id="3" name="Shelby I" initials="SI" lastIdx="6" clrIdx="2">
    <p:extLst>
      <p:ext uri="{19B8F6BF-5375-455C-9EA6-DF929625EA0E}">
        <p15:presenceInfo xmlns:p15="http://schemas.microsoft.com/office/powerpoint/2012/main" userId="0e14de7fa584a2c7" providerId="Windows Live"/>
      </p:ext>
    </p:extLst>
  </p:cmAuthor>
  <p:cmAuthor id="4" name="Worsham, Marshall (ARC-SGE)[SSAI DEVELOP]" initials="WM(D" lastIdx="6" clrIdx="3">
    <p:extLst>
      <p:ext uri="{19B8F6BF-5375-455C-9EA6-DF929625EA0E}">
        <p15:presenceInfo xmlns:p15="http://schemas.microsoft.com/office/powerpoint/2012/main" userId="S-1-5-21-330711430-3775241029-4075259233-8975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CC3"/>
    <a:srgbClr val="94D7C1"/>
    <a:srgbClr val="004DA8"/>
    <a:srgbClr val="E60000"/>
    <a:srgbClr val="FFFF00"/>
    <a:srgbClr val="404040"/>
    <a:srgbClr val="7F7F7F"/>
    <a:srgbClr val="FBF00D"/>
    <a:srgbClr val="00C5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65146" autoAdjust="0"/>
  </p:normalViewPr>
  <p:slideViewPr>
    <p:cSldViewPr snapToGrid="0" showGuides="1">
      <p:cViewPr varScale="1">
        <p:scale>
          <a:sx n="54" d="100"/>
          <a:sy n="54" d="100"/>
        </p:scale>
        <p:origin x="1742" y="48"/>
      </p:cViewPr>
      <p:guideLst>
        <p:guide orient="horz" pos="3744"/>
        <p:guide pos="3840"/>
        <p:guide pos="2712"/>
        <p:guide pos="4992"/>
        <p:guide orient="horz" pos="2160"/>
        <p:guide orient="horz" pos="3336"/>
        <p:guide orient="horz" pos="2304"/>
        <p:guide pos="6912"/>
        <p:guide pos="1008"/>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collin\Desktop\ChartTemple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markari\Downloads\ChartTemplet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markari\Downloads\ChartTemplet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markari\Downloads\ChartTemplet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collin\Desktop\Poster\Water%20Quality%20Zonal%20Statistics%20(2013-2019)%20(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2573017413919"/>
          <c:y val="3.8411812714923325E-2"/>
          <c:w val="0.85475057626929052"/>
          <c:h val="0.7964134768944271"/>
        </c:manualLayout>
      </c:layout>
      <c:barChart>
        <c:barDir val="col"/>
        <c:grouping val="clustered"/>
        <c:varyColors val="0"/>
        <c:ser>
          <c:idx val="0"/>
          <c:order val="0"/>
          <c:tx>
            <c:strRef>
              <c:f>Sheet1!$C$2</c:f>
              <c:strCache>
                <c:ptCount val="1"/>
                <c:pt idx="0">
                  <c:v>2013</c:v>
                </c:pt>
              </c:strCache>
            </c:strRef>
          </c:tx>
          <c:spPr>
            <a:solidFill>
              <a:srgbClr val="379CC3"/>
            </a:solidFill>
            <a:ln>
              <a:noFill/>
            </a:ln>
            <a:effectLst/>
          </c:spPr>
          <c:invertIfNegative val="0"/>
          <c:cat>
            <c:strRef>
              <c:f>Sheet1!$B$3:$B$6</c:f>
              <c:strCache>
                <c:ptCount val="4"/>
                <c:pt idx="0">
                  <c:v>Forest</c:v>
                </c:pt>
                <c:pt idx="1">
                  <c:v>Impervious</c:v>
                </c:pt>
                <c:pt idx="2">
                  <c:v>Bare/Ag</c:v>
                </c:pt>
                <c:pt idx="3">
                  <c:v>Clouds</c:v>
                </c:pt>
              </c:strCache>
            </c:strRef>
          </c:cat>
          <c:val>
            <c:numRef>
              <c:f>Sheet1!$C$3:$C$6</c:f>
              <c:numCache>
                <c:formatCode>General</c:formatCode>
                <c:ptCount val="4"/>
                <c:pt idx="0">
                  <c:v>49.137710944879878</c:v>
                </c:pt>
                <c:pt idx="1">
                  <c:v>13.457708902448362</c:v>
                </c:pt>
                <c:pt idx="2">
                  <c:v>15.452270928540429</c:v>
                </c:pt>
                <c:pt idx="3">
                  <c:v>21.952309224131326</c:v>
                </c:pt>
              </c:numCache>
            </c:numRef>
          </c:val>
          <c:extLst>
            <c:ext xmlns:c16="http://schemas.microsoft.com/office/drawing/2014/chart" uri="{C3380CC4-5D6E-409C-BE32-E72D297353CC}">
              <c16:uniqueId val="{00000000-03D6-4CBB-B8B2-60A15EC9E291}"/>
            </c:ext>
          </c:extLst>
        </c:ser>
        <c:ser>
          <c:idx val="1"/>
          <c:order val="1"/>
          <c:tx>
            <c:strRef>
              <c:f>Sheet1!$D$2</c:f>
              <c:strCache>
                <c:ptCount val="1"/>
                <c:pt idx="0">
                  <c:v>2018</c:v>
                </c:pt>
              </c:strCache>
            </c:strRef>
          </c:tx>
          <c:spPr>
            <a:solidFill>
              <a:srgbClr val="1A5DAD"/>
            </a:solidFill>
            <a:ln>
              <a:noFill/>
            </a:ln>
            <a:effectLst/>
          </c:spPr>
          <c:invertIfNegative val="0"/>
          <c:cat>
            <c:strRef>
              <c:f>Sheet1!$B$3:$B$6</c:f>
              <c:strCache>
                <c:ptCount val="4"/>
                <c:pt idx="0">
                  <c:v>Forest</c:v>
                </c:pt>
                <c:pt idx="1">
                  <c:v>Impervious</c:v>
                </c:pt>
                <c:pt idx="2">
                  <c:v>Bare/Ag</c:v>
                </c:pt>
                <c:pt idx="3">
                  <c:v>Clouds</c:v>
                </c:pt>
              </c:strCache>
            </c:strRef>
          </c:cat>
          <c:val>
            <c:numRef>
              <c:f>Sheet1!$D$3:$D$6</c:f>
              <c:numCache>
                <c:formatCode>General</c:formatCode>
                <c:ptCount val="4"/>
                <c:pt idx="0">
                  <c:v>47.2254844392249</c:v>
                </c:pt>
                <c:pt idx="1">
                  <c:v>15.398018841430721</c:v>
                </c:pt>
                <c:pt idx="2">
                  <c:v>15.424187495213049</c:v>
                </c:pt>
                <c:pt idx="3">
                  <c:v>21.952309224131326</c:v>
                </c:pt>
              </c:numCache>
            </c:numRef>
          </c:val>
          <c:extLst>
            <c:ext xmlns:c16="http://schemas.microsoft.com/office/drawing/2014/chart" uri="{C3380CC4-5D6E-409C-BE32-E72D297353CC}">
              <c16:uniqueId val="{00000001-03D6-4CBB-B8B2-60A15EC9E291}"/>
            </c:ext>
          </c:extLst>
        </c:ser>
        <c:dLbls>
          <c:showLegendKey val="0"/>
          <c:showVal val="0"/>
          <c:showCatName val="0"/>
          <c:showSerName val="0"/>
          <c:showPercent val="0"/>
          <c:showBubbleSize val="0"/>
        </c:dLbls>
        <c:gapWidth val="100"/>
        <c:overlap val="-27"/>
        <c:axId val="559925488"/>
        <c:axId val="632169200"/>
      </c:barChart>
      <c:catAx>
        <c:axId val="559925488"/>
        <c:scaling>
          <c:orientation val="minMax"/>
        </c:scaling>
        <c:delete val="1"/>
        <c:axPos val="b"/>
        <c:numFmt formatCode="General" sourceLinked="1"/>
        <c:majorTickMark val="none"/>
        <c:minorTickMark val="none"/>
        <c:tickLblPos val="nextTo"/>
        <c:crossAx val="632169200"/>
        <c:crosses val="autoZero"/>
        <c:auto val="1"/>
        <c:lblAlgn val="ctr"/>
        <c:lblOffset val="100"/>
        <c:noMultiLvlLbl val="0"/>
      </c:catAx>
      <c:valAx>
        <c:axId val="632169200"/>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59925488"/>
        <c:crosses val="autoZero"/>
        <c:crossBetween val="between"/>
        <c:majorUnit val="1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2889549877683"/>
          <c:y val="0.17822845785353844"/>
          <c:w val="0.77162739809076331"/>
          <c:h val="0.45247273095429669"/>
        </c:manualLayout>
      </c:layout>
      <c:barChart>
        <c:barDir val="col"/>
        <c:grouping val="clustered"/>
        <c:varyColors val="0"/>
        <c:ser>
          <c:idx val="0"/>
          <c:order val="0"/>
          <c:tx>
            <c:strRef>
              <c:f>[ChartTemplete.xlsx]nuuuli!$C$2</c:f>
              <c:strCache>
                <c:ptCount val="1"/>
                <c:pt idx="0">
                  <c:v>2012</c:v>
                </c:pt>
              </c:strCache>
            </c:strRef>
          </c:tx>
          <c:spPr>
            <a:solidFill>
              <a:srgbClr val="379CC3"/>
            </a:solidFill>
            <a:ln>
              <a:noFill/>
            </a:ln>
            <a:effectLst/>
          </c:spPr>
          <c:invertIfNegative val="0"/>
          <c:cat>
            <c:strRef>
              <c:f>[ChartTemplete.xlsx]nuuuli!$B$3:$B$6</c:f>
              <c:strCache>
                <c:ptCount val="4"/>
                <c:pt idx="0">
                  <c:v>Forest</c:v>
                </c:pt>
                <c:pt idx="1">
                  <c:v>Impervious</c:v>
                </c:pt>
                <c:pt idx="2">
                  <c:v>Grass/Ag</c:v>
                </c:pt>
                <c:pt idx="3">
                  <c:v>Shadow</c:v>
                </c:pt>
              </c:strCache>
            </c:strRef>
          </c:cat>
          <c:val>
            <c:numRef>
              <c:f>[ChartTemplete.xlsx]nuuuli!$C$3:$C$6</c:f>
              <c:numCache>
                <c:formatCode>General</c:formatCode>
                <c:ptCount val="4"/>
                <c:pt idx="0">
                  <c:v>0.62627763301137296</c:v>
                </c:pt>
                <c:pt idx="1">
                  <c:v>0.22902321563685341</c:v>
                </c:pt>
                <c:pt idx="2">
                  <c:v>3.664224781083051E-2</c:v>
                </c:pt>
                <c:pt idx="3">
                  <c:v>0.10805690354094315</c:v>
                </c:pt>
              </c:numCache>
            </c:numRef>
          </c:val>
          <c:extLst>
            <c:ext xmlns:c16="http://schemas.microsoft.com/office/drawing/2014/chart" uri="{C3380CC4-5D6E-409C-BE32-E72D297353CC}">
              <c16:uniqueId val="{00000000-BC1D-6B47-8CF5-21527652166B}"/>
            </c:ext>
          </c:extLst>
        </c:ser>
        <c:ser>
          <c:idx val="1"/>
          <c:order val="1"/>
          <c:tx>
            <c:strRef>
              <c:f>[ChartTemplete.xlsx]nuuuli!$D$2</c:f>
              <c:strCache>
                <c:ptCount val="1"/>
                <c:pt idx="0">
                  <c:v>2017</c:v>
                </c:pt>
              </c:strCache>
            </c:strRef>
          </c:tx>
          <c:spPr>
            <a:solidFill>
              <a:srgbClr val="1A5DAD"/>
            </a:solidFill>
            <a:ln>
              <a:noFill/>
            </a:ln>
            <a:effectLst/>
          </c:spPr>
          <c:invertIfNegative val="0"/>
          <c:cat>
            <c:strRef>
              <c:f>[ChartTemplete.xlsx]nuuuli!$B$3:$B$6</c:f>
              <c:strCache>
                <c:ptCount val="4"/>
                <c:pt idx="0">
                  <c:v>Forest</c:v>
                </c:pt>
                <c:pt idx="1">
                  <c:v>Impervious</c:v>
                </c:pt>
                <c:pt idx="2">
                  <c:v>Grass/Ag</c:v>
                </c:pt>
                <c:pt idx="3">
                  <c:v>Shadow</c:v>
                </c:pt>
              </c:strCache>
            </c:strRef>
          </c:cat>
          <c:val>
            <c:numRef>
              <c:f>[ChartTemplete.xlsx]nuuuli!$D$3:$D$6</c:f>
              <c:numCache>
                <c:formatCode>General</c:formatCode>
                <c:ptCount val="4"/>
                <c:pt idx="0">
                  <c:v>0.75364579938702692</c:v>
                </c:pt>
                <c:pt idx="1">
                  <c:v>0.17299440934487709</c:v>
                </c:pt>
                <c:pt idx="2">
                  <c:v>2.6994258731487229E-2</c:v>
                </c:pt>
                <c:pt idx="3">
                  <c:v>4.6365532536608724E-2</c:v>
                </c:pt>
              </c:numCache>
            </c:numRef>
          </c:val>
          <c:extLst>
            <c:ext xmlns:c16="http://schemas.microsoft.com/office/drawing/2014/chart" uri="{C3380CC4-5D6E-409C-BE32-E72D297353CC}">
              <c16:uniqueId val="{00000001-BC1D-6B47-8CF5-21527652166B}"/>
            </c:ext>
          </c:extLst>
        </c:ser>
        <c:dLbls>
          <c:showLegendKey val="0"/>
          <c:showVal val="0"/>
          <c:showCatName val="0"/>
          <c:showSerName val="0"/>
          <c:showPercent val="0"/>
          <c:showBubbleSize val="0"/>
        </c:dLbls>
        <c:gapWidth val="100"/>
        <c:overlap val="-27"/>
        <c:axId val="559925488"/>
        <c:axId val="632169200"/>
      </c:barChart>
      <c:catAx>
        <c:axId val="55992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632169200"/>
        <c:crosses val="autoZero"/>
        <c:auto val="1"/>
        <c:lblAlgn val="ctr"/>
        <c:lblOffset val="100"/>
        <c:noMultiLvlLbl val="0"/>
      </c:catAx>
      <c:valAx>
        <c:axId val="632169200"/>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559925488"/>
        <c:crosses val="autoZero"/>
        <c:crossBetween val="between"/>
      </c:valAx>
      <c:spPr>
        <a:noFill/>
        <a:ln>
          <a:noFill/>
        </a:ln>
        <a:effectLst/>
      </c:spPr>
    </c:plotArea>
    <c:legend>
      <c:legendPos val="b"/>
      <c:layout>
        <c:manualLayout>
          <c:xMode val="edge"/>
          <c:yMode val="edge"/>
          <c:x val="0.63756047771175783"/>
          <c:y val="0.19011937811833371"/>
          <c:w val="0.33241510622526721"/>
          <c:h val="0.1015692689711030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21161027364913"/>
          <c:y val="0.23693501290912655"/>
          <c:w val="0.71182612869665851"/>
          <c:h val="0.44837607031890425"/>
        </c:manualLayout>
      </c:layout>
      <c:barChart>
        <c:barDir val="col"/>
        <c:grouping val="clustered"/>
        <c:varyColors val="0"/>
        <c:ser>
          <c:idx val="0"/>
          <c:order val="0"/>
          <c:tx>
            <c:strRef>
              <c:f>[ChartTemplete.xlsx]tafuna!$C$2</c:f>
              <c:strCache>
                <c:ptCount val="1"/>
                <c:pt idx="0">
                  <c:v>2012</c:v>
                </c:pt>
              </c:strCache>
            </c:strRef>
          </c:tx>
          <c:spPr>
            <a:solidFill>
              <a:srgbClr val="379CC3"/>
            </a:solidFill>
            <a:ln>
              <a:noFill/>
            </a:ln>
            <a:effectLst/>
          </c:spPr>
          <c:invertIfNegative val="0"/>
          <c:cat>
            <c:strRef>
              <c:f>[ChartTemplete.xlsx]tafuna!$B$3:$B$6</c:f>
              <c:strCache>
                <c:ptCount val="4"/>
                <c:pt idx="0">
                  <c:v>Forest</c:v>
                </c:pt>
                <c:pt idx="1">
                  <c:v>Impervious</c:v>
                </c:pt>
                <c:pt idx="2">
                  <c:v>Grass/Ag</c:v>
                </c:pt>
                <c:pt idx="3">
                  <c:v>Shadow</c:v>
                </c:pt>
              </c:strCache>
            </c:strRef>
          </c:cat>
          <c:val>
            <c:numRef>
              <c:f>[ChartTemplete.xlsx]tafuna!$C$9:$C$12</c:f>
              <c:numCache>
                <c:formatCode>0%</c:formatCode>
                <c:ptCount val="4"/>
                <c:pt idx="0">
                  <c:v>0.42871641391733756</c:v>
                </c:pt>
                <c:pt idx="1">
                  <c:v>0.41947638520288499</c:v>
                </c:pt>
                <c:pt idx="2">
                  <c:v>0.11615336245374569</c:v>
                </c:pt>
                <c:pt idx="3">
                  <c:v>3.5653838426031759E-2</c:v>
                </c:pt>
              </c:numCache>
            </c:numRef>
          </c:val>
          <c:extLst>
            <c:ext xmlns:c16="http://schemas.microsoft.com/office/drawing/2014/chart" uri="{C3380CC4-5D6E-409C-BE32-E72D297353CC}">
              <c16:uniqueId val="{00000000-92D7-0C46-B4A3-1A6FD7DDE807}"/>
            </c:ext>
          </c:extLst>
        </c:ser>
        <c:ser>
          <c:idx val="1"/>
          <c:order val="1"/>
          <c:tx>
            <c:strRef>
              <c:f>[ChartTemplete.xlsx]tafuna!$D$2</c:f>
              <c:strCache>
                <c:ptCount val="1"/>
                <c:pt idx="0">
                  <c:v>2017</c:v>
                </c:pt>
              </c:strCache>
            </c:strRef>
          </c:tx>
          <c:spPr>
            <a:solidFill>
              <a:srgbClr val="1A5DAD"/>
            </a:solidFill>
            <a:ln>
              <a:noFill/>
            </a:ln>
            <a:effectLst/>
          </c:spPr>
          <c:invertIfNegative val="0"/>
          <c:cat>
            <c:strRef>
              <c:f>[ChartTemplete.xlsx]tafuna!$B$3:$B$6</c:f>
              <c:strCache>
                <c:ptCount val="4"/>
                <c:pt idx="0">
                  <c:v>Forest</c:v>
                </c:pt>
                <c:pt idx="1">
                  <c:v>Impervious</c:v>
                </c:pt>
                <c:pt idx="2">
                  <c:v>Grass/Ag</c:v>
                </c:pt>
                <c:pt idx="3">
                  <c:v>Shadow</c:v>
                </c:pt>
              </c:strCache>
            </c:strRef>
          </c:cat>
          <c:val>
            <c:numRef>
              <c:f>[ChartTemplete.xlsx]tafuna!$D$9:$D$12</c:f>
              <c:numCache>
                <c:formatCode>0%</c:formatCode>
                <c:ptCount val="4"/>
                <c:pt idx="0">
                  <c:v>0.52797758029361719</c:v>
                </c:pt>
                <c:pt idx="1">
                  <c:v>0.33005466898545238</c:v>
                </c:pt>
                <c:pt idx="2">
                  <c:v>0.13113587118257675</c:v>
                </c:pt>
                <c:pt idx="3">
                  <c:v>1.083187953835364E-2</c:v>
                </c:pt>
              </c:numCache>
            </c:numRef>
          </c:val>
          <c:extLst>
            <c:ext xmlns:c16="http://schemas.microsoft.com/office/drawing/2014/chart" uri="{C3380CC4-5D6E-409C-BE32-E72D297353CC}">
              <c16:uniqueId val="{00000001-92D7-0C46-B4A3-1A6FD7DDE807}"/>
            </c:ext>
          </c:extLst>
        </c:ser>
        <c:dLbls>
          <c:showLegendKey val="0"/>
          <c:showVal val="0"/>
          <c:showCatName val="0"/>
          <c:showSerName val="0"/>
          <c:showPercent val="0"/>
          <c:showBubbleSize val="0"/>
        </c:dLbls>
        <c:gapWidth val="100"/>
        <c:overlap val="-27"/>
        <c:axId val="559925488"/>
        <c:axId val="632169200"/>
      </c:barChart>
      <c:catAx>
        <c:axId val="5599254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632169200"/>
        <c:crosses val="autoZero"/>
        <c:auto val="1"/>
        <c:lblAlgn val="ctr"/>
        <c:lblOffset val="0"/>
        <c:noMultiLvlLbl val="0"/>
      </c:catAx>
      <c:valAx>
        <c:axId val="63216920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 Cover</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9925488"/>
        <c:crosses val="autoZero"/>
        <c:crossBetween val="between"/>
      </c:valAx>
      <c:spPr>
        <a:noFill/>
        <a:ln>
          <a:noFill/>
        </a:ln>
        <a:effectLst/>
      </c:spPr>
    </c:plotArea>
    <c:legend>
      <c:legendPos val="b"/>
      <c:layout>
        <c:manualLayout>
          <c:xMode val="edge"/>
          <c:yMode val="edge"/>
          <c:x val="0.60087413160575887"/>
          <c:y val="0.2388290459013552"/>
          <c:w val="0.35129088826416754"/>
          <c:h val="0.1118978822927172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09601437310803"/>
          <c:y val="0.21676299828823792"/>
          <c:w val="0.77653065930121357"/>
          <c:h val="0.43411926329255363"/>
        </c:manualLayout>
      </c:layout>
      <c:barChart>
        <c:barDir val="col"/>
        <c:grouping val="clustered"/>
        <c:varyColors val="0"/>
        <c:ser>
          <c:idx val="0"/>
          <c:order val="0"/>
          <c:tx>
            <c:strRef>
              <c:f>[ChartTemplete.xlsx]fagaitua!$C$2</c:f>
              <c:strCache>
                <c:ptCount val="1"/>
                <c:pt idx="0">
                  <c:v>2012</c:v>
                </c:pt>
              </c:strCache>
            </c:strRef>
          </c:tx>
          <c:spPr>
            <a:solidFill>
              <a:srgbClr val="379CC3"/>
            </a:solidFill>
            <a:ln>
              <a:noFill/>
            </a:ln>
            <a:effectLst/>
          </c:spPr>
          <c:invertIfNegative val="0"/>
          <c:cat>
            <c:strRef>
              <c:f>[ChartTemplete.xlsx]fagaitua!$B$3:$B$6</c:f>
              <c:strCache>
                <c:ptCount val="4"/>
                <c:pt idx="0">
                  <c:v>Forest</c:v>
                </c:pt>
                <c:pt idx="1">
                  <c:v>Impervious</c:v>
                </c:pt>
                <c:pt idx="2">
                  <c:v>Grass/Ag</c:v>
                </c:pt>
                <c:pt idx="3">
                  <c:v>Shadow</c:v>
                </c:pt>
              </c:strCache>
            </c:strRef>
          </c:cat>
          <c:val>
            <c:numRef>
              <c:f>[ChartTemplete.xlsx]fagaitua!$C$3:$C$6</c:f>
              <c:numCache>
                <c:formatCode>General</c:formatCode>
                <c:ptCount val="4"/>
                <c:pt idx="0">
                  <c:v>0.71239213307736082</c:v>
                </c:pt>
                <c:pt idx="1">
                  <c:v>4.882294870664828E-2</c:v>
                </c:pt>
                <c:pt idx="2">
                  <c:v>8.169342244022916E-2</c:v>
                </c:pt>
                <c:pt idx="3">
                  <c:v>0.1570914957757617</c:v>
                </c:pt>
              </c:numCache>
            </c:numRef>
          </c:val>
          <c:extLst>
            <c:ext xmlns:c16="http://schemas.microsoft.com/office/drawing/2014/chart" uri="{C3380CC4-5D6E-409C-BE32-E72D297353CC}">
              <c16:uniqueId val="{00000000-8962-AF40-AB56-1C9F6E056582}"/>
            </c:ext>
          </c:extLst>
        </c:ser>
        <c:ser>
          <c:idx val="1"/>
          <c:order val="1"/>
          <c:tx>
            <c:strRef>
              <c:f>[ChartTemplete.xlsx]fagaitua!$D$2</c:f>
              <c:strCache>
                <c:ptCount val="1"/>
                <c:pt idx="0">
                  <c:v>2017</c:v>
                </c:pt>
              </c:strCache>
            </c:strRef>
          </c:tx>
          <c:spPr>
            <a:solidFill>
              <a:srgbClr val="1A5DAD"/>
            </a:solidFill>
            <a:ln>
              <a:noFill/>
            </a:ln>
            <a:effectLst/>
          </c:spPr>
          <c:invertIfNegative val="0"/>
          <c:cat>
            <c:strRef>
              <c:f>[ChartTemplete.xlsx]fagaitua!$B$3:$B$6</c:f>
              <c:strCache>
                <c:ptCount val="4"/>
                <c:pt idx="0">
                  <c:v>Forest</c:v>
                </c:pt>
                <c:pt idx="1">
                  <c:v>Impervious</c:v>
                </c:pt>
                <c:pt idx="2">
                  <c:v>Grass/Ag</c:v>
                </c:pt>
                <c:pt idx="3">
                  <c:v>Shadow</c:v>
                </c:pt>
              </c:strCache>
            </c:strRef>
          </c:cat>
          <c:val>
            <c:numRef>
              <c:f>[ChartTemplete.xlsx]fagaitua!$D$3:$D$6</c:f>
              <c:numCache>
                <c:formatCode>General</c:formatCode>
                <c:ptCount val="4"/>
                <c:pt idx="0">
                  <c:v>0.87736167214659988</c:v>
                </c:pt>
                <c:pt idx="1">
                  <c:v>7.1495793531059115E-2</c:v>
                </c:pt>
                <c:pt idx="2">
                  <c:v>3.2806578096553414E-2</c:v>
                </c:pt>
                <c:pt idx="3">
                  <c:v>1.8335956225787636E-2</c:v>
                </c:pt>
              </c:numCache>
            </c:numRef>
          </c:val>
          <c:extLst>
            <c:ext xmlns:c16="http://schemas.microsoft.com/office/drawing/2014/chart" uri="{C3380CC4-5D6E-409C-BE32-E72D297353CC}">
              <c16:uniqueId val="{00000001-8962-AF40-AB56-1C9F6E056582}"/>
            </c:ext>
          </c:extLst>
        </c:ser>
        <c:dLbls>
          <c:showLegendKey val="0"/>
          <c:showVal val="0"/>
          <c:showCatName val="0"/>
          <c:showSerName val="0"/>
          <c:showPercent val="0"/>
          <c:showBubbleSize val="0"/>
        </c:dLbls>
        <c:gapWidth val="100"/>
        <c:overlap val="-27"/>
        <c:axId val="559925488"/>
        <c:axId val="632169200"/>
      </c:barChart>
      <c:catAx>
        <c:axId val="559925488"/>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632169200"/>
        <c:crosses val="autoZero"/>
        <c:auto val="1"/>
        <c:lblAlgn val="ctr"/>
        <c:lblOffset val="0"/>
        <c:noMultiLvlLbl val="0"/>
      </c:catAx>
      <c:valAx>
        <c:axId val="63216920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559925488"/>
        <c:crosses val="autoZero"/>
        <c:crossBetween val="between"/>
      </c:valAx>
      <c:spPr>
        <a:noFill/>
        <a:ln>
          <a:noFill/>
        </a:ln>
        <a:effectLst/>
      </c:spPr>
    </c:plotArea>
    <c:legend>
      <c:legendPos val="b"/>
      <c:layout>
        <c:manualLayout>
          <c:xMode val="edge"/>
          <c:yMode val="edge"/>
          <c:x val="0.61694869928516827"/>
          <c:y val="0.21086004412086004"/>
          <c:w val="0.32527800622949005"/>
          <c:h val="0.1235294270133510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33472085018194"/>
          <c:y val="0.12118418486782101"/>
          <c:w val="0.7285751395870832"/>
          <c:h val="0.75819718721224805"/>
        </c:manualLayout>
      </c:layout>
      <c:scatterChart>
        <c:scatterStyle val="lineMarker"/>
        <c:varyColors val="0"/>
        <c:ser>
          <c:idx val="0"/>
          <c:order val="0"/>
          <c:tx>
            <c:strRef>
              <c:f>'Summary Tutuila'!$C$1</c:f>
              <c:strCache>
                <c:ptCount val="1"/>
                <c:pt idx="0">
                  <c:v>Weighted Chla </c:v>
                </c:pt>
              </c:strCache>
            </c:strRef>
          </c:tx>
          <c:spPr>
            <a:ln w="25400" cap="rnd">
              <a:noFill/>
              <a:round/>
            </a:ln>
            <a:effectLst/>
          </c:spPr>
          <c:marker>
            <c:symbol val="circle"/>
            <c:size val="5"/>
            <c:spPr>
              <a:solidFill>
                <a:srgbClr val="379CC3"/>
              </a:solidFill>
              <a:ln w="38100">
                <a:solidFill>
                  <a:srgbClr val="379CC3"/>
                </a:solidFill>
              </a:ln>
              <a:effectLst/>
            </c:spPr>
          </c:marker>
          <c:trendline>
            <c:spPr>
              <a:ln w="25400" cap="rnd">
                <a:solidFill>
                  <a:srgbClr val="379CC3"/>
                </a:solidFill>
                <a:prstDash val="sysDot"/>
              </a:ln>
              <a:effectLst/>
            </c:spPr>
            <c:trendlineType val="linear"/>
            <c:dispRSqr val="0"/>
            <c:dispEq val="0"/>
          </c:trendline>
          <c:xVal>
            <c:numRef>
              <c:f>'Summary Tutuila'!$B$2:$B$8</c:f>
              <c:numCache>
                <c:formatCode>General</c:formatCode>
                <c:ptCount val="7"/>
                <c:pt idx="0">
                  <c:v>2013</c:v>
                </c:pt>
                <c:pt idx="1">
                  <c:v>2014</c:v>
                </c:pt>
                <c:pt idx="2">
                  <c:v>2015</c:v>
                </c:pt>
                <c:pt idx="3">
                  <c:v>2016</c:v>
                </c:pt>
                <c:pt idx="4">
                  <c:v>2017</c:v>
                </c:pt>
                <c:pt idx="5">
                  <c:v>2018</c:v>
                </c:pt>
                <c:pt idx="6">
                  <c:v>2019</c:v>
                </c:pt>
              </c:numCache>
            </c:numRef>
          </c:xVal>
          <c:yVal>
            <c:numRef>
              <c:f>'Summary Tutuila'!$C$2:$C$8</c:f>
              <c:numCache>
                <c:formatCode>General</c:formatCode>
                <c:ptCount val="7"/>
                <c:pt idx="0">
                  <c:v>0.6211209243019773</c:v>
                </c:pt>
                <c:pt idx="1">
                  <c:v>0.41418022347105543</c:v>
                </c:pt>
                <c:pt idx="2">
                  <c:v>0.5750107917218229</c:v>
                </c:pt>
                <c:pt idx="3">
                  <c:v>0.55713845593359468</c:v>
                </c:pt>
                <c:pt idx="4">
                  <c:v>0.40841960822291384</c:v>
                </c:pt>
                <c:pt idx="5">
                  <c:v>0.56572319516789749</c:v>
                </c:pt>
                <c:pt idx="6">
                  <c:v>0.84144314443705315</c:v>
                </c:pt>
              </c:numCache>
            </c:numRef>
          </c:yVal>
          <c:smooth val="0"/>
          <c:extLst>
            <c:ext xmlns:c16="http://schemas.microsoft.com/office/drawing/2014/chart" uri="{C3380CC4-5D6E-409C-BE32-E72D297353CC}">
              <c16:uniqueId val="{00000001-8ED6-466B-8548-BF89CD8C467C}"/>
            </c:ext>
          </c:extLst>
        </c:ser>
        <c:dLbls>
          <c:showLegendKey val="0"/>
          <c:showVal val="0"/>
          <c:showCatName val="0"/>
          <c:showSerName val="0"/>
          <c:showPercent val="0"/>
          <c:showBubbleSize val="0"/>
        </c:dLbls>
        <c:axId val="1224928432"/>
        <c:axId val="1224442448"/>
      </c:scatterChart>
      <c:valAx>
        <c:axId val="1224928432"/>
        <c:scaling>
          <c:orientation val="minMax"/>
          <c:max val="2019"/>
          <c:min val="201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224442448"/>
        <c:crosses val="autoZero"/>
        <c:crossBetween val="midCat"/>
        <c:majorUnit val="1"/>
      </c:valAx>
      <c:valAx>
        <c:axId val="1224442448"/>
        <c:scaling>
          <c:orientation val="minMax"/>
          <c:min val="0.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prstClr val="black">
                        <a:lumMod val="65000"/>
                        <a:lumOff val="35000"/>
                      </a:prstClr>
                    </a:solidFill>
                    <a:latin typeface="+mn-lt"/>
                    <a:ea typeface="+mn-ea"/>
                    <a:cs typeface="+mn-cs"/>
                  </a:defRPr>
                </a:pPr>
                <a:r>
                  <a:rPr lang="en-US" sz="1400" dirty="0" err="1">
                    <a:effectLst/>
                  </a:rPr>
                  <a:t>Chl</a:t>
                </a:r>
                <a:r>
                  <a:rPr lang="en-US" sz="1400" dirty="0">
                    <a:effectLst/>
                  </a:rPr>
                  <a:t>-a</a:t>
                </a:r>
                <a:r>
                  <a:rPr lang="en-US" sz="1400" baseline="0" dirty="0">
                    <a:effectLst/>
                  </a:rPr>
                  <a:t> concentration </a:t>
                </a:r>
                <a:r>
                  <a:rPr lang="en-US" sz="1400" dirty="0">
                    <a:effectLst/>
                  </a:rPr>
                  <a:t>(mg m</a:t>
                </a:r>
                <a:r>
                  <a:rPr lang="en-US" sz="1400" baseline="30000" dirty="0">
                    <a:effectLst/>
                  </a:rPr>
                  <a:t>-3</a:t>
                </a:r>
                <a:r>
                  <a:rPr lang="en-US" sz="1400" dirty="0">
                    <a:effectLst/>
                  </a:rPr>
                  <a:t>)</a:t>
                </a:r>
              </a:p>
            </c:rich>
          </c:tx>
          <c:layout>
            <c:manualLayout>
              <c:xMode val="edge"/>
              <c:yMode val="edge"/>
              <c:x val="4.0459965036063979E-2"/>
              <c:y val="0.1876374214624604"/>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prstClr val="black">
                      <a:lumMod val="65000"/>
                      <a:lumOff val="35000"/>
                    </a:prst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22492843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800" b="1" i="0" baseline="0" dirty="0">
                <a:effectLst/>
              </a:rPr>
              <a:t>Relative Importance of 5 Strongest Explanatory Variables</a:t>
            </a:r>
            <a:endParaRPr lang="en-US" sz="1400"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bar"/>
        <c:grouping val="clustered"/>
        <c:varyColors val="0"/>
        <c:ser>
          <c:idx val="0"/>
          <c:order val="0"/>
          <c:tx>
            <c:strRef>
              <c:f>Sheet1!$F$1</c:f>
              <c:strCache>
                <c:ptCount val="1"/>
                <c:pt idx="0">
                  <c:v>% IncMSEs</c:v>
                </c:pt>
              </c:strCache>
            </c:strRef>
          </c:tx>
          <c:spPr>
            <a:solidFill>
              <a:srgbClr val="0099CC"/>
            </a:solidFill>
            <a:ln>
              <a:noFill/>
            </a:ln>
            <a:effectLst/>
          </c:spPr>
          <c:invertIfNegative val="0"/>
          <c:cat>
            <c:strRef>
              <c:f>Sheet1!$E$2:$E$6</c:f>
              <c:strCache>
                <c:ptCount val="5"/>
                <c:pt idx="0">
                  <c:v>Daily Maximum Temperature (°C)</c:v>
                </c:pt>
                <c:pt idx="1">
                  <c:v>%Bare/Ag Land Cover</c:v>
                </c:pt>
                <c:pt idx="2">
                  <c:v>Daily Average Wind Speed (m/s)</c:v>
                </c:pt>
                <c:pt idx="3">
                  <c:v>Daily Average Temperature (°C)</c:v>
                </c:pt>
                <c:pt idx="4">
                  <c:v>Daily Maximum Wind Speed (m/s)</c:v>
                </c:pt>
              </c:strCache>
            </c:strRef>
          </c:cat>
          <c:val>
            <c:numRef>
              <c:f>Sheet1!$F$2:$F$6</c:f>
              <c:numCache>
                <c:formatCode>General</c:formatCode>
                <c:ptCount val="5"/>
                <c:pt idx="0">
                  <c:v>11.2</c:v>
                </c:pt>
                <c:pt idx="1">
                  <c:v>11.5</c:v>
                </c:pt>
                <c:pt idx="2">
                  <c:v>11.7</c:v>
                </c:pt>
                <c:pt idx="3">
                  <c:v>11.8</c:v>
                </c:pt>
                <c:pt idx="4">
                  <c:v>12.3</c:v>
                </c:pt>
              </c:numCache>
            </c:numRef>
          </c:val>
          <c:extLst>
            <c:ext xmlns:c16="http://schemas.microsoft.com/office/drawing/2014/chart" uri="{C3380CC4-5D6E-409C-BE32-E72D297353CC}">
              <c16:uniqueId val="{00000000-C3E6-42EC-BB31-37FDFB6FADFA}"/>
            </c:ext>
          </c:extLst>
        </c:ser>
        <c:dLbls>
          <c:showLegendKey val="0"/>
          <c:showVal val="0"/>
          <c:showCatName val="0"/>
          <c:showSerName val="0"/>
          <c:showPercent val="0"/>
          <c:showBubbleSize val="0"/>
        </c:dLbls>
        <c:gapWidth val="150"/>
        <c:axId val="404196111"/>
        <c:axId val="403368927"/>
      </c:barChart>
      <c:catAx>
        <c:axId val="4041961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3368927"/>
        <c:crosses val="autoZero"/>
        <c:auto val="1"/>
        <c:lblAlgn val="ctr"/>
        <c:lblOffset val="100"/>
        <c:noMultiLvlLbl val="0"/>
      </c:catAx>
      <c:valAx>
        <c:axId val="4033689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400" dirty="0">
                    <a:solidFill>
                      <a:schemeClr val="tx1">
                        <a:lumMod val="75000"/>
                        <a:lumOff val="25000"/>
                      </a:schemeClr>
                    </a:solidFill>
                  </a:rPr>
                  <a:t>% Increase in</a:t>
                </a:r>
                <a:r>
                  <a:rPr lang="en-US" sz="1400" baseline="0" dirty="0">
                    <a:solidFill>
                      <a:schemeClr val="tx1">
                        <a:lumMod val="75000"/>
                        <a:lumOff val="25000"/>
                      </a:schemeClr>
                    </a:solidFill>
                  </a:rPr>
                  <a:t> Root Mean Squared Error</a:t>
                </a:r>
                <a:endParaRPr lang="en-US" sz="1400" dirty="0">
                  <a:solidFill>
                    <a:schemeClr val="tx1">
                      <a:lumMod val="75000"/>
                      <a:lumOff val="25000"/>
                    </a:schemeClr>
                  </a:solidFill>
                </a:endParaRP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04196111"/>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baseline="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08F1E2-7779-4C02-946C-AE40B5D4D66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2778B4C-1A83-4EB7-8D4F-400C281BC109}">
      <dgm:prSet phldrT="[Text]" custT="1"/>
      <dgm:spPr>
        <a:solidFill>
          <a:srgbClr val="94D7C1"/>
        </a:solidFill>
        <a:ln>
          <a:solidFill>
            <a:srgbClr val="379CC3"/>
          </a:solidFill>
        </a:ln>
      </dgm:spPr>
      <dgm:t>
        <a:bodyPr/>
        <a:lstStyle/>
        <a:p>
          <a:r>
            <a:rPr lang="en-US" sz="1400" dirty="0">
              <a:solidFill>
                <a:schemeClr val="bg1"/>
              </a:solidFill>
            </a:rPr>
            <a:t>Chlorophyll-a </a:t>
          </a:r>
        </a:p>
      </dgm:t>
    </dgm:pt>
    <dgm:pt modelId="{BCEB31B6-6952-4966-BAD4-67D9E4C51369}" type="parTrans" cxnId="{EC62BA85-3324-43D0-A2FF-2287401FE47E}">
      <dgm:prSet/>
      <dgm:spPr/>
      <dgm:t>
        <a:bodyPr/>
        <a:lstStyle/>
        <a:p>
          <a:endParaRPr lang="en-US"/>
        </a:p>
      </dgm:t>
    </dgm:pt>
    <dgm:pt modelId="{6BE13754-D918-40B3-9A54-C8579478887C}" type="sibTrans" cxnId="{EC62BA85-3324-43D0-A2FF-2287401FE47E}">
      <dgm:prSet/>
      <dgm:spPr/>
      <dgm:t>
        <a:bodyPr/>
        <a:lstStyle/>
        <a:p>
          <a:endParaRPr lang="en-US"/>
        </a:p>
      </dgm:t>
    </dgm:pt>
    <dgm:pt modelId="{58F2DA7D-5A9F-42B9-9CD3-21BD0B2A5B1D}">
      <dgm:prSet phldrT="[Text]" custT="1"/>
      <dgm:spPr>
        <a:solidFill>
          <a:schemeClr val="accent1">
            <a:lumMod val="20000"/>
            <a:lumOff val="80000"/>
          </a:schemeClr>
        </a:solidFill>
        <a:ln>
          <a:solidFill>
            <a:srgbClr val="379CC3"/>
          </a:solidFill>
        </a:ln>
      </dgm:spPr>
      <dgm:t>
        <a:bodyPr/>
        <a:lstStyle/>
        <a:p>
          <a:r>
            <a:rPr lang="en-US" sz="1400" dirty="0">
              <a:solidFill>
                <a:schemeClr val="tx1">
                  <a:lumMod val="75000"/>
                  <a:lumOff val="25000"/>
                </a:schemeClr>
              </a:solidFill>
            </a:rPr>
            <a:t>Daily Max Wind (m/s)</a:t>
          </a:r>
        </a:p>
      </dgm:t>
    </dgm:pt>
    <dgm:pt modelId="{EAE875E6-B1F9-412E-B95F-A898E3113610}" type="parTrans" cxnId="{DE27C6C6-C7F1-49B6-A91B-5A8610C22D38}">
      <dgm:prSet/>
      <dgm:spPr>
        <a:solidFill>
          <a:srgbClr val="379CC3"/>
        </a:solidFill>
      </dgm:spPr>
      <dgm:t>
        <a:bodyPr/>
        <a:lstStyle/>
        <a:p>
          <a:endParaRPr lang="en-US"/>
        </a:p>
      </dgm:t>
    </dgm:pt>
    <dgm:pt modelId="{3DCED8E9-8A83-4CE5-B8F6-B3F6672875AF}" type="sibTrans" cxnId="{DE27C6C6-C7F1-49B6-A91B-5A8610C22D38}">
      <dgm:prSet/>
      <dgm:spPr/>
      <dgm:t>
        <a:bodyPr/>
        <a:lstStyle/>
        <a:p>
          <a:endParaRPr lang="en-US"/>
        </a:p>
      </dgm:t>
    </dgm:pt>
    <dgm:pt modelId="{B02EE76C-A07E-4294-982D-C05EF48E3689}">
      <dgm:prSet phldrT="[Text]" custT="1"/>
      <dgm:spPr>
        <a:solidFill>
          <a:schemeClr val="accent1">
            <a:lumMod val="20000"/>
            <a:lumOff val="80000"/>
          </a:schemeClr>
        </a:solidFill>
        <a:ln w="12700">
          <a:solidFill>
            <a:srgbClr val="379CC3"/>
          </a:solidFill>
        </a:ln>
      </dgm:spPr>
      <dgm:t>
        <a:bodyPr/>
        <a:lstStyle/>
        <a:p>
          <a:r>
            <a:rPr lang="en-US" sz="1400" b="0" dirty="0">
              <a:solidFill>
                <a:schemeClr val="tx1">
                  <a:lumMod val="75000"/>
                  <a:lumOff val="25000"/>
                </a:schemeClr>
              </a:solidFill>
            </a:rPr>
            <a:t>Daily Average </a:t>
          </a:r>
          <a:r>
            <a:rPr lang="en-US" sz="1400" b="0" i="0" dirty="0">
              <a:solidFill>
                <a:schemeClr val="tx1">
                  <a:lumMod val="75000"/>
                  <a:lumOff val="25000"/>
                </a:schemeClr>
              </a:solidFill>
            </a:rPr>
            <a:t>Temp. (°C</a:t>
          </a:r>
          <a:r>
            <a:rPr lang="en-US" sz="1400" b="0" dirty="0">
              <a:solidFill>
                <a:schemeClr val="tx1">
                  <a:lumMod val="75000"/>
                  <a:lumOff val="25000"/>
                </a:schemeClr>
              </a:solidFill>
            </a:rPr>
            <a:t>)</a:t>
          </a:r>
        </a:p>
      </dgm:t>
    </dgm:pt>
    <dgm:pt modelId="{3534C6E8-FA12-4EE3-AE94-A888AE3F75B6}" type="parTrans" cxnId="{A91DBDEF-DD7E-4AC9-9A0C-469659A17450}">
      <dgm:prSet/>
      <dgm:spPr>
        <a:solidFill>
          <a:srgbClr val="379CC3"/>
        </a:solidFill>
      </dgm:spPr>
      <dgm:t>
        <a:bodyPr/>
        <a:lstStyle/>
        <a:p>
          <a:endParaRPr lang="en-US"/>
        </a:p>
      </dgm:t>
    </dgm:pt>
    <dgm:pt modelId="{F8359182-6DD3-46EE-A979-421C931D8A3E}" type="sibTrans" cxnId="{A91DBDEF-DD7E-4AC9-9A0C-469659A17450}">
      <dgm:prSet/>
      <dgm:spPr/>
      <dgm:t>
        <a:bodyPr/>
        <a:lstStyle/>
        <a:p>
          <a:endParaRPr lang="en-US"/>
        </a:p>
      </dgm:t>
    </dgm:pt>
    <dgm:pt modelId="{A4A395EE-35E7-48E7-B79B-F5DA6EA61028}">
      <dgm:prSet phldrT="[Text]" custT="1"/>
      <dgm:spPr>
        <a:solidFill>
          <a:schemeClr val="accent1">
            <a:lumMod val="20000"/>
            <a:lumOff val="80000"/>
          </a:schemeClr>
        </a:solidFill>
        <a:ln>
          <a:solidFill>
            <a:srgbClr val="379CC3"/>
          </a:solidFill>
        </a:ln>
      </dgm:spPr>
      <dgm:t>
        <a:bodyPr/>
        <a:lstStyle/>
        <a:p>
          <a:r>
            <a:rPr lang="en-US" sz="1400" b="0" dirty="0">
              <a:solidFill>
                <a:schemeClr val="tx1">
                  <a:lumMod val="75000"/>
                  <a:lumOff val="25000"/>
                </a:schemeClr>
              </a:solidFill>
            </a:rPr>
            <a:t>Daily Average Wind (m/s)</a:t>
          </a:r>
        </a:p>
      </dgm:t>
    </dgm:pt>
    <dgm:pt modelId="{ECAC48A7-2F5F-49B3-9234-EB61D4DF73FB}" type="parTrans" cxnId="{AC4399C7-7BEF-40C3-904C-4B8AE4127991}">
      <dgm:prSet/>
      <dgm:spPr>
        <a:solidFill>
          <a:srgbClr val="379CC3"/>
        </a:solidFill>
      </dgm:spPr>
      <dgm:t>
        <a:bodyPr/>
        <a:lstStyle/>
        <a:p>
          <a:endParaRPr lang="en-US"/>
        </a:p>
      </dgm:t>
    </dgm:pt>
    <dgm:pt modelId="{6D2143E9-BA61-4167-85DB-CC8C5F8D5D35}" type="sibTrans" cxnId="{AC4399C7-7BEF-40C3-904C-4B8AE4127991}">
      <dgm:prSet/>
      <dgm:spPr/>
      <dgm:t>
        <a:bodyPr/>
        <a:lstStyle/>
        <a:p>
          <a:endParaRPr lang="en-US"/>
        </a:p>
      </dgm:t>
    </dgm:pt>
    <dgm:pt modelId="{8FF66471-7791-4A0D-9623-870F9AF9BD30}">
      <dgm:prSet custT="1"/>
      <dgm:spPr>
        <a:solidFill>
          <a:schemeClr val="accent1">
            <a:lumMod val="20000"/>
            <a:lumOff val="80000"/>
          </a:schemeClr>
        </a:solidFill>
        <a:ln>
          <a:solidFill>
            <a:srgbClr val="379CC3"/>
          </a:solidFill>
        </a:ln>
      </dgm:spPr>
      <dgm:t>
        <a:bodyPr/>
        <a:lstStyle/>
        <a:p>
          <a:r>
            <a:rPr lang="en-US" sz="1400" dirty="0">
              <a:ln>
                <a:noFill/>
              </a:ln>
              <a:solidFill>
                <a:schemeClr val="tx1">
                  <a:lumMod val="75000"/>
                  <a:lumOff val="25000"/>
                </a:schemeClr>
              </a:solidFill>
            </a:rPr>
            <a:t>% Bare/Ag Land Cover</a:t>
          </a:r>
        </a:p>
      </dgm:t>
    </dgm:pt>
    <dgm:pt modelId="{68646C86-DED2-4CEC-99C0-7DA7490EC39A}" type="parTrans" cxnId="{B183B992-93CC-4D90-986B-51C6743F51D4}">
      <dgm:prSet/>
      <dgm:spPr>
        <a:solidFill>
          <a:srgbClr val="379CC3"/>
        </a:solidFill>
      </dgm:spPr>
      <dgm:t>
        <a:bodyPr/>
        <a:lstStyle/>
        <a:p>
          <a:endParaRPr lang="en-US"/>
        </a:p>
      </dgm:t>
    </dgm:pt>
    <dgm:pt modelId="{1C184147-4223-4CAC-BC66-1E1F211F6889}" type="sibTrans" cxnId="{B183B992-93CC-4D90-986B-51C6743F51D4}">
      <dgm:prSet/>
      <dgm:spPr/>
      <dgm:t>
        <a:bodyPr/>
        <a:lstStyle/>
        <a:p>
          <a:endParaRPr lang="en-US"/>
        </a:p>
      </dgm:t>
    </dgm:pt>
    <dgm:pt modelId="{469C0FD7-167F-49F4-9C18-66FE0B7AFABD}">
      <dgm:prSet phldrT="[Text]" custT="1"/>
      <dgm:spPr>
        <a:solidFill>
          <a:schemeClr val="accent1">
            <a:lumMod val="20000"/>
            <a:lumOff val="80000"/>
          </a:schemeClr>
        </a:solidFill>
        <a:ln>
          <a:solidFill>
            <a:srgbClr val="379CC3"/>
          </a:solidFill>
        </a:ln>
      </dgm:spPr>
      <dgm:t>
        <a:bodyPr/>
        <a:lstStyle/>
        <a:p>
          <a:r>
            <a:rPr lang="en-US" sz="1400" dirty="0">
              <a:solidFill>
                <a:schemeClr val="tx1">
                  <a:lumMod val="75000"/>
                  <a:lumOff val="25000"/>
                </a:schemeClr>
              </a:solidFill>
            </a:rPr>
            <a:t>Daily Max Temp. (</a:t>
          </a:r>
          <a:r>
            <a:rPr lang="en-US" sz="1400" b="0" i="0" dirty="0">
              <a:solidFill>
                <a:schemeClr val="tx1">
                  <a:lumMod val="75000"/>
                  <a:lumOff val="25000"/>
                </a:schemeClr>
              </a:solidFill>
            </a:rPr>
            <a:t>°C)</a:t>
          </a:r>
          <a:endParaRPr lang="en-US" sz="1400" dirty="0">
            <a:solidFill>
              <a:schemeClr val="tx1">
                <a:lumMod val="75000"/>
                <a:lumOff val="25000"/>
              </a:schemeClr>
            </a:solidFill>
          </a:endParaRPr>
        </a:p>
      </dgm:t>
    </dgm:pt>
    <dgm:pt modelId="{F5B42CE9-3612-4F3E-A4FA-5B99EAC1DA10}" type="parTrans" cxnId="{319CD54C-DFAE-4D54-A277-4AA7AF67FE6D}">
      <dgm:prSet/>
      <dgm:spPr>
        <a:solidFill>
          <a:srgbClr val="379CC3"/>
        </a:solidFill>
      </dgm:spPr>
      <dgm:t>
        <a:bodyPr/>
        <a:lstStyle/>
        <a:p>
          <a:endParaRPr lang="en-US"/>
        </a:p>
      </dgm:t>
    </dgm:pt>
    <dgm:pt modelId="{16448345-01B2-4966-97B0-28239470006B}" type="sibTrans" cxnId="{319CD54C-DFAE-4D54-A277-4AA7AF67FE6D}">
      <dgm:prSet/>
      <dgm:spPr/>
      <dgm:t>
        <a:bodyPr/>
        <a:lstStyle/>
        <a:p>
          <a:endParaRPr lang="en-US"/>
        </a:p>
      </dgm:t>
    </dgm:pt>
    <dgm:pt modelId="{E92F4B8B-0BDD-4DB5-BD0B-09CBF327E0DC}" type="pres">
      <dgm:prSet presAssocID="{3308F1E2-7779-4C02-946C-AE40B5D4D667}" presName="cycle" presStyleCnt="0">
        <dgm:presLayoutVars>
          <dgm:chMax val="1"/>
          <dgm:dir/>
          <dgm:animLvl val="ctr"/>
          <dgm:resizeHandles val="exact"/>
        </dgm:presLayoutVars>
      </dgm:prSet>
      <dgm:spPr/>
      <dgm:t>
        <a:bodyPr/>
        <a:lstStyle/>
        <a:p>
          <a:endParaRPr lang="en-US"/>
        </a:p>
      </dgm:t>
    </dgm:pt>
    <dgm:pt modelId="{F6BAB18F-83EC-459F-B80F-3CCC34AA58A6}" type="pres">
      <dgm:prSet presAssocID="{12778B4C-1A83-4EB7-8D4F-400C281BC109}" presName="centerShape" presStyleLbl="node0" presStyleIdx="0" presStyleCnt="1" custScaleX="121587" custScaleY="82363" custLinFactNeighborX="-1041" custLinFactNeighborY="-4888"/>
      <dgm:spPr>
        <a:prstGeom prst="roundRect">
          <a:avLst/>
        </a:prstGeom>
      </dgm:spPr>
      <dgm:t>
        <a:bodyPr/>
        <a:lstStyle/>
        <a:p>
          <a:endParaRPr lang="en-US"/>
        </a:p>
      </dgm:t>
    </dgm:pt>
    <dgm:pt modelId="{BFA80277-C7DB-4665-8F0F-D43829727701}" type="pres">
      <dgm:prSet presAssocID="{EAE875E6-B1F9-412E-B95F-A898E3113610}" presName="parTrans" presStyleLbl="bgSibTrans2D1" presStyleIdx="0" presStyleCnt="5" custScaleX="100394" custScaleY="41226" custLinFactNeighborX="-5237" custLinFactNeighborY="31095"/>
      <dgm:spPr/>
      <dgm:t>
        <a:bodyPr/>
        <a:lstStyle/>
        <a:p>
          <a:endParaRPr lang="en-US"/>
        </a:p>
      </dgm:t>
    </dgm:pt>
    <dgm:pt modelId="{BBD38A31-1BC4-4538-BFEC-5079641A5722}" type="pres">
      <dgm:prSet presAssocID="{58F2DA7D-5A9F-42B9-9CD3-21BD0B2A5B1D}" presName="node" presStyleLbl="node1" presStyleIdx="0" presStyleCnt="5" custRadScaleRad="131140" custRadScaleInc="22707">
        <dgm:presLayoutVars>
          <dgm:bulletEnabled val="1"/>
        </dgm:presLayoutVars>
      </dgm:prSet>
      <dgm:spPr/>
      <dgm:t>
        <a:bodyPr/>
        <a:lstStyle/>
        <a:p>
          <a:endParaRPr lang="en-US"/>
        </a:p>
      </dgm:t>
    </dgm:pt>
    <dgm:pt modelId="{3DC3F9A4-D746-461B-9052-59C398AFE884}" type="pres">
      <dgm:prSet presAssocID="{3534C6E8-FA12-4EE3-AE94-A888AE3F75B6}" presName="parTrans" presStyleLbl="bgSibTrans2D1" presStyleIdx="1" presStyleCnt="5" custScaleX="69175" custScaleY="41226"/>
      <dgm:spPr/>
      <dgm:t>
        <a:bodyPr/>
        <a:lstStyle/>
        <a:p>
          <a:endParaRPr lang="en-US"/>
        </a:p>
      </dgm:t>
    </dgm:pt>
    <dgm:pt modelId="{212ABA85-A1F7-4E7A-9CCB-030465BF7790}" type="pres">
      <dgm:prSet presAssocID="{B02EE76C-A07E-4294-982D-C05EF48E3689}" presName="node" presStyleLbl="node1" presStyleIdx="1" presStyleCnt="5" custRadScaleRad="141378" custRadScaleInc="-15854">
        <dgm:presLayoutVars>
          <dgm:bulletEnabled val="1"/>
        </dgm:presLayoutVars>
      </dgm:prSet>
      <dgm:spPr/>
      <dgm:t>
        <a:bodyPr/>
        <a:lstStyle/>
        <a:p>
          <a:endParaRPr lang="en-US"/>
        </a:p>
      </dgm:t>
    </dgm:pt>
    <dgm:pt modelId="{F1E42F05-D857-4619-B4FA-729F03C1B2E4}" type="pres">
      <dgm:prSet presAssocID="{ECAC48A7-2F5F-49B3-9234-EB61D4DF73FB}" presName="parTrans" presStyleLbl="bgSibTrans2D1" presStyleIdx="2" presStyleCnt="5" custScaleX="108898" custScaleY="41226" custLinFactNeighborY="-40342"/>
      <dgm:spPr/>
      <dgm:t>
        <a:bodyPr/>
        <a:lstStyle/>
        <a:p>
          <a:endParaRPr lang="en-US"/>
        </a:p>
      </dgm:t>
    </dgm:pt>
    <dgm:pt modelId="{208020EA-140B-42D7-9BE2-E3266BBE39CE}" type="pres">
      <dgm:prSet presAssocID="{A4A395EE-35E7-48E7-B79B-F5DA6EA61028}" presName="node" presStyleLbl="node1" presStyleIdx="2" presStyleCnt="5" custRadScaleRad="90958" custRadScaleInc="-3645">
        <dgm:presLayoutVars>
          <dgm:bulletEnabled val="1"/>
        </dgm:presLayoutVars>
      </dgm:prSet>
      <dgm:spPr/>
      <dgm:t>
        <a:bodyPr/>
        <a:lstStyle/>
        <a:p>
          <a:endParaRPr lang="en-US"/>
        </a:p>
      </dgm:t>
    </dgm:pt>
    <dgm:pt modelId="{6FC0BF53-0F4F-462C-ADB3-732717E3F117}" type="pres">
      <dgm:prSet presAssocID="{68646C86-DED2-4CEC-99C0-7DA7490EC39A}" presName="parTrans" presStyleLbl="bgSibTrans2D1" presStyleIdx="3" presStyleCnt="5" custScaleX="68458" custScaleY="41226"/>
      <dgm:spPr/>
      <dgm:t>
        <a:bodyPr/>
        <a:lstStyle/>
        <a:p>
          <a:endParaRPr lang="en-US"/>
        </a:p>
      </dgm:t>
    </dgm:pt>
    <dgm:pt modelId="{368D08D1-CC2C-4FCD-AAB2-105F02A547AE}" type="pres">
      <dgm:prSet presAssocID="{8FF66471-7791-4A0D-9623-870F9AF9BD30}" presName="node" presStyleLbl="node1" presStyleIdx="3" presStyleCnt="5" custRadScaleRad="138384" custRadScaleInc="10999">
        <dgm:presLayoutVars>
          <dgm:bulletEnabled val="1"/>
        </dgm:presLayoutVars>
      </dgm:prSet>
      <dgm:spPr/>
      <dgm:t>
        <a:bodyPr/>
        <a:lstStyle/>
        <a:p>
          <a:endParaRPr lang="en-US"/>
        </a:p>
      </dgm:t>
    </dgm:pt>
    <dgm:pt modelId="{E0CEAFC9-98C5-4A0F-A7AA-1A705390CF41}" type="pres">
      <dgm:prSet presAssocID="{F5B42CE9-3612-4F3E-A4FA-5B99EAC1DA10}" presName="parTrans" presStyleLbl="bgSibTrans2D1" presStyleIdx="4" presStyleCnt="5" custScaleX="99873" custScaleY="41226" custLinFactNeighborX="5223" custLinFactNeighborY="18872"/>
      <dgm:spPr/>
      <dgm:t>
        <a:bodyPr/>
        <a:lstStyle/>
        <a:p>
          <a:endParaRPr lang="en-US"/>
        </a:p>
      </dgm:t>
    </dgm:pt>
    <dgm:pt modelId="{33B9BD77-10DF-497C-93D4-A19C3595D8DC}" type="pres">
      <dgm:prSet presAssocID="{469C0FD7-167F-49F4-9C18-66FE0B7AFABD}" presName="node" presStyleLbl="node1" presStyleIdx="4" presStyleCnt="5" custRadScaleRad="126174" custRadScaleInc="-24503">
        <dgm:presLayoutVars>
          <dgm:bulletEnabled val="1"/>
        </dgm:presLayoutVars>
      </dgm:prSet>
      <dgm:spPr/>
      <dgm:t>
        <a:bodyPr/>
        <a:lstStyle/>
        <a:p>
          <a:endParaRPr lang="en-US"/>
        </a:p>
      </dgm:t>
    </dgm:pt>
  </dgm:ptLst>
  <dgm:cxnLst>
    <dgm:cxn modelId="{63DF0919-B387-476A-8FF7-D16509CC63B3}" type="presOf" srcId="{3308F1E2-7779-4C02-946C-AE40B5D4D667}" destId="{E92F4B8B-0BDD-4DB5-BD0B-09CBF327E0DC}" srcOrd="0" destOrd="0" presId="urn:microsoft.com/office/officeart/2005/8/layout/radial4"/>
    <dgm:cxn modelId="{DE27C6C6-C7F1-49B6-A91B-5A8610C22D38}" srcId="{12778B4C-1A83-4EB7-8D4F-400C281BC109}" destId="{58F2DA7D-5A9F-42B9-9CD3-21BD0B2A5B1D}" srcOrd="0" destOrd="0" parTransId="{EAE875E6-B1F9-412E-B95F-A898E3113610}" sibTransId="{3DCED8E9-8A83-4CE5-B8F6-B3F6672875AF}"/>
    <dgm:cxn modelId="{A91DBDEF-DD7E-4AC9-9A0C-469659A17450}" srcId="{12778B4C-1A83-4EB7-8D4F-400C281BC109}" destId="{B02EE76C-A07E-4294-982D-C05EF48E3689}" srcOrd="1" destOrd="0" parTransId="{3534C6E8-FA12-4EE3-AE94-A888AE3F75B6}" sibTransId="{F8359182-6DD3-46EE-A979-421C931D8A3E}"/>
    <dgm:cxn modelId="{2C92E362-E7DF-43E6-9B72-5C05214D92E6}" type="presOf" srcId="{3534C6E8-FA12-4EE3-AE94-A888AE3F75B6}" destId="{3DC3F9A4-D746-461B-9052-59C398AFE884}" srcOrd="0" destOrd="0" presId="urn:microsoft.com/office/officeart/2005/8/layout/radial4"/>
    <dgm:cxn modelId="{9B649102-8B39-4A5C-B5E3-0C42F0D0E915}" type="presOf" srcId="{ECAC48A7-2F5F-49B3-9234-EB61D4DF73FB}" destId="{F1E42F05-D857-4619-B4FA-729F03C1B2E4}" srcOrd="0" destOrd="0" presId="urn:microsoft.com/office/officeart/2005/8/layout/radial4"/>
    <dgm:cxn modelId="{3571BA73-EA9B-467E-A234-9B27D742B7EA}" type="presOf" srcId="{EAE875E6-B1F9-412E-B95F-A898E3113610}" destId="{BFA80277-C7DB-4665-8F0F-D43829727701}" srcOrd="0" destOrd="0" presId="urn:microsoft.com/office/officeart/2005/8/layout/radial4"/>
    <dgm:cxn modelId="{AC4399C7-7BEF-40C3-904C-4B8AE4127991}" srcId="{12778B4C-1A83-4EB7-8D4F-400C281BC109}" destId="{A4A395EE-35E7-48E7-B79B-F5DA6EA61028}" srcOrd="2" destOrd="0" parTransId="{ECAC48A7-2F5F-49B3-9234-EB61D4DF73FB}" sibTransId="{6D2143E9-BA61-4167-85DB-CC8C5F8D5D35}"/>
    <dgm:cxn modelId="{EC62BA85-3324-43D0-A2FF-2287401FE47E}" srcId="{3308F1E2-7779-4C02-946C-AE40B5D4D667}" destId="{12778B4C-1A83-4EB7-8D4F-400C281BC109}" srcOrd="0" destOrd="0" parTransId="{BCEB31B6-6952-4966-BAD4-67D9E4C51369}" sibTransId="{6BE13754-D918-40B3-9A54-C8579478887C}"/>
    <dgm:cxn modelId="{F30BAA07-727F-4BC4-B4EF-BC09A147B137}" type="presOf" srcId="{12778B4C-1A83-4EB7-8D4F-400C281BC109}" destId="{F6BAB18F-83EC-459F-B80F-3CCC34AA58A6}" srcOrd="0" destOrd="0" presId="urn:microsoft.com/office/officeart/2005/8/layout/radial4"/>
    <dgm:cxn modelId="{319CD54C-DFAE-4D54-A277-4AA7AF67FE6D}" srcId="{12778B4C-1A83-4EB7-8D4F-400C281BC109}" destId="{469C0FD7-167F-49F4-9C18-66FE0B7AFABD}" srcOrd="4" destOrd="0" parTransId="{F5B42CE9-3612-4F3E-A4FA-5B99EAC1DA10}" sibTransId="{16448345-01B2-4966-97B0-28239470006B}"/>
    <dgm:cxn modelId="{CBB7D4E2-DA15-4E91-87AC-99D9D2D0BEF6}" type="presOf" srcId="{58F2DA7D-5A9F-42B9-9CD3-21BD0B2A5B1D}" destId="{BBD38A31-1BC4-4538-BFEC-5079641A5722}" srcOrd="0" destOrd="0" presId="urn:microsoft.com/office/officeart/2005/8/layout/radial4"/>
    <dgm:cxn modelId="{477A0138-5D6F-465B-B732-0EAC932BD5D9}" type="presOf" srcId="{F5B42CE9-3612-4F3E-A4FA-5B99EAC1DA10}" destId="{E0CEAFC9-98C5-4A0F-A7AA-1A705390CF41}" srcOrd="0" destOrd="0" presId="urn:microsoft.com/office/officeart/2005/8/layout/radial4"/>
    <dgm:cxn modelId="{78975FF9-534A-48E4-9486-060080DF6B26}" type="presOf" srcId="{A4A395EE-35E7-48E7-B79B-F5DA6EA61028}" destId="{208020EA-140B-42D7-9BE2-E3266BBE39CE}" srcOrd="0" destOrd="0" presId="urn:microsoft.com/office/officeart/2005/8/layout/radial4"/>
    <dgm:cxn modelId="{5B26B53E-7276-4D67-BC0A-7EC2FD6FAFC8}" type="presOf" srcId="{68646C86-DED2-4CEC-99C0-7DA7490EC39A}" destId="{6FC0BF53-0F4F-462C-ADB3-732717E3F117}" srcOrd="0" destOrd="0" presId="urn:microsoft.com/office/officeart/2005/8/layout/radial4"/>
    <dgm:cxn modelId="{5E8A8583-412F-4AE8-A59E-203863963ED2}" type="presOf" srcId="{B02EE76C-A07E-4294-982D-C05EF48E3689}" destId="{212ABA85-A1F7-4E7A-9CCB-030465BF7790}" srcOrd="0" destOrd="0" presId="urn:microsoft.com/office/officeart/2005/8/layout/radial4"/>
    <dgm:cxn modelId="{77C92FB8-1AF9-40D7-9C31-5B40149396D6}" type="presOf" srcId="{469C0FD7-167F-49F4-9C18-66FE0B7AFABD}" destId="{33B9BD77-10DF-497C-93D4-A19C3595D8DC}" srcOrd="0" destOrd="0" presId="urn:microsoft.com/office/officeart/2005/8/layout/radial4"/>
    <dgm:cxn modelId="{D429E46A-6AE6-4EAD-AC20-E0DE4977D2CB}" type="presOf" srcId="{8FF66471-7791-4A0D-9623-870F9AF9BD30}" destId="{368D08D1-CC2C-4FCD-AAB2-105F02A547AE}" srcOrd="0" destOrd="0" presId="urn:microsoft.com/office/officeart/2005/8/layout/radial4"/>
    <dgm:cxn modelId="{B183B992-93CC-4D90-986B-51C6743F51D4}" srcId="{12778B4C-1A83-4EB7-8D4F-400C281BC109}" destId="{8FF66471-7791-4A0D-9623-870F9AF9BD30}" srcOrd="3" destOrd="0" parTransId="{68646C86-DED2-4CEC-99C0-7DA7490EC39A}" sibTransId="{1C184147-4223-4CAC-BC66-1E1F211F6889}"/>
    <dgm:cxn modelId="{27E29BC4-A57B-483E-BDA2-5A4D78D65B9D}" type="presParOf" srcId="{E92F4B8B-0BDD-4DB5-BD0B-09CBF327E0DC}" destId="{F6BAB18F-83EC-459F-B80F-3CCC34AA58A6}" srcOrd="0" destOrd="0" presId="urn:microsoft.com/office/officeart/2005/8/layout/radial4"/>
    <dgm:cxn modelId="{342C224F-274F-43D2-8031-73ACE9C86A0E}" type="presParOf" srcId="{E92F4B8B-0BDD-4DB5-BD0B-09CBF327E0DC}" destId="{BFA80277-C7DB-4665-8F0F-D43829727701}" srcOrd="1" destOrd="0" presId="urn:microsoft.com/office/officeart/2005/8/layout/radial4"/>
    <dgm:cxn modelId="{E6305CEC-413C-45E2-9466-E57313D05273}" type="presParOf" srcId="{E92F4B8B-0BDD-4DB5-BD0B-09CBF327E0DC}" destId="{BBD38A31-1BC4-4538-BFEC-5079641A5722}" srcOrd="2" destOrd="0" presId="urn:microsoft.com/office/officeart/2005/8/layout/radial4"/>
    <dgm:cxn modelId="{F0E9EA32-E423-4A3E-A815-B2682B766C8F}" type="presParOf" srcId="{E92F4B8B-0BDD-4DB5-BD0B-09CBF327E0DC}" destId="{3DC3F9A4-D746-461B-9052-59C398AFE884}" srcOrd="3" destOrd="0" presId="urn:microsoft.com/office/officeart/2005/8/layout/radial4"/>
    <dgm:cxn modelId="{4C76E117-E610-4438-9C55-47F5D25252B1}" type="presParOf" srcId="{E92F4B8B-0BDD-4DB5-BD0B-09CBF327E0DC}" destId="{212ABA85-A1F7-4E7A-9CCB-030465BF7790}" srcOrd="4" destOrd="0" presId="urn:microsoft.com/office/officeart/2005/8/layout/radial4"/>
    <dgm:cxn modelId="{1D295551-DA82-4E9D-8465-743F59429DD0}" type="presParOf" srcId="{E92F4B8B-0BDD-4DB5-BD0B-09CBF327E0DC}" destId="{F1E42F05-D857-4619-B4FA-729F03C1B2E4}" srcOrd="5" destOrd="0" presId="urn:microsoft.com/office/officeart/2005/8/layout/radial4"/>
    <dgm:cxn modelId="{3356508B-F872-44F4-B745-98D86A988421}" type="presParOf" srcId="{E92F4B8B-0BDD-4DB5-BD0B-09CBF327E0DC}" destId="{208020EA-140B-42D7-9BE2-E3266BBE39CE}" srcOrd="6" destOrd="0" presId="urn:microsoft.com/office/officeart/2005/8/layout/radial4"/>
    <dgm:cxn modelId="{824EE306-D354-4C87-B8B1-9B029669C165}" type="presParOf" srcId="{E92F4B8B-0BDD-4DB5-BD0B-09CBF327E0DC}" destId="{6FC0BF53-0F4F-462C-ADB3-732717E3F117}" srcOrd="7" destOrd="0" presId="urn:microsoft.com/office/officeart/2005/8/layout/radial4"/>
    <dgm:cxn modelId="{CBFD7FAB-1057-46E6-9BF3-1733BCF268DF}" type="presParOf" srcId="{E92F4B8B-0BDD-4DB5-BD0B-09CBF327E0DC}" destId="{368D08D1-CC2C-4FCD-AAB2-105F02A547AE}" srcOrd="8" destOrd="0" presId="urn:microsoft.com/office/officeart/2005/8/layout/radial4"/>
    <dgm:cxn modelId="{2B9F9A3C-D581-4C0F-B8D0-683921BBB28E}" type="presParOf" srcId="{E92F4B8B-0BDD-4DB5-BD0B-09CBF327E0DC}" destId="{E0CEAFC9-98C5-4A0F-A7AA-1A705390CF41}" srcOrd="9" destOrd="0" presId="urn:microsoft.com/office/officeart/2005/8/layout/radial4"/>
    <dgm:cxn modelId="{71D0E41D-085D-48C1-B2BC-BACC95BE7200}" type="presParOf" srcId="{E92F4B8B-0BDD-4DB5-BD0B-09CBF327E0DC}" destId="{33B9BD77-10DF-497C-93D4-A19C3595D8DC}"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AB18F-83EC-459F-B80F-3CCC34AA58A6}">
      <dsp:nvSpPr>
        <dsp:cNvPr id="0" name=""/>
        <dsp:cNvSpPr/>
      </dsp:nvSpPr>
      <dsp:spPr>
        <a:xfrm>
          <a:off x="2082136" y="1404711"/>
          <a:ext cx="1275828" cy="864246"/>
        </a:xfrm>
        <a:prstGeom prst="roundRect">
          <a:avLst/>
        </a:prstGeom>
        <a:solidFill>
          <a:srgbClr val="94D7C1"/>
        </a:solidFill>
        <a:ln w="12700" cap="flat" cmpd="sng" algn="ctr">
          <a:solidFill>
            <a:srgbClr val="379C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bg1"/>
              </a:solidFill>
            </a:rPr>
            <a:t>Chlorophyll-a </a:t>
          </a:r>
        </a:p>
      </dsp:txBody>
      <dsp:txXfrm>
        <a:off x="2124325" y="1446900"/>
        <a:ext cx="1191450" cy="779868"/>
      </dsp:txXfrm>
    </dsp:sp>
    <dsp:sp modelId="{BFA80277-C7DB-4665-8F0F-D43829727701}">
      <dsp:nvSpPr>
        <dsp:cNvPr id="0" name=""/>
        <dsp:cNvSpPr/>
      </dsp:nvSpPr>
      <dsp:spPr>
        <a:xfrm rot="11038371">
          <a:off x="680194" y="1775199"/>
          <a:ext cx="1269623" cy="123288"/>
        </a:xfrm>
        <a:prstGeom prst="leftArrow">
          <a:avLst>
            <a:gd name="adj1" fmla="val 60000"/>
            <a:gd name="adj2" fmla="val 50000"/>
          </a:avLst>
        </a:prstGeom>
        <a:solidFill>
          <a:srgbClr val="379CC3"/>
        </a:solidFill>
        <a:ln>
          <a:noFill/>
        </a:ln>
        <a:effectLst/>
      </dsp:spPr>
      <dsp:style>
        <a:lnRef idx="0">
          <a:scrgbClr r="0" g="0" b="0"/>
        </a:lnRef>
        <a:fillRef idx="1">
          <a:scrgbClr r="0" g="0" b="0"/>
        </a:fillRef>
        <a:effectRef idx="0">
          <a:scrgbClr r="0" g="0" b="0"/>
        </a:effectRef>
        <a:fontRef idx="minor">
          <a:schemeClr val="lt1"/>
        </a:fontRef>
      </dsp:style>
    </dsp:sp>
    <dsp:sp modelId="{BBD38A31-1BC4-4538-BFEC-5079641A5722}">
      <dsp:nvSpPr>
        <dsp:cNvPr id="0" name=""/>
        <dsp:cNvSpPr/>
      </dsp:nvSpPr>
      <dsp:spPr>
        <a:xfrm>
          <a:off x="252010" y="1301303"/>
          <a:ext cx="996847" cy="797478"/>
        </a:xfrm>
        <a:prstGeom prst="roundRect">
          <a:avLst>
            <a:gd name="adj" fmla="val 10000"/>
          </a:avLst>
        </a:prstGeom>
        <a:solidFill>
          <a:schemeClr val="accent1">
            <a:lumMod val="20000"/>
            <a:lumOff val="80000"/>
          </a:schemeClr>
        </a:solidFill>
        <a:ln w="12700" cap="flat" cmpd="sng" algn="ctr">
          <a:solidFill>
            <a:srgbClr val="379C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1">
                  <a:lumMod val="75000"/>
                  <a:lumOff val="25000"/>
                </a:schemeClr>
              </a:solidFill>
            </a:rPr>
            <a:t>Daily Max Wind (m/s)</a:t>
          </a:r>
        </a:p>
      </dsp:txBody>
      <dsp:txXfrm>
        <a:off x="275367" y="1324660"/>
        <a:ext cx="950133" cy="750764"/>
      </dsp:txXfrm>
    </dsp:sp>
    <dsp:sp modelId="{3DC3F9A4-D746-461B-9052-59C398AFE884}">
      <dsp:nvSpPr>
        <dsp:cNvPr id="0" name=""/>
        <dsp:cNvSpPr/>
      </dsp:nvSpPr>
      <dsp:spPr>
        <a:xfrm rot="12996886">
          <a:off x="1144900" y="975533"/>
          <a:ext cx="997984" cy="123288"/>
        </a:xfrm>
        <a:prstGeom prst="leftArrow">
          <a:avLst>
            <a:gd name="adj1" fmla="val 60000"/>
            <a:gd name="adj2" fmla="val 50000"/>
          </a:avLst>
        </a:prstGeom>
        <a:solidFill>
          <a:srgbClr val="379CC3"/>
        </a:solidFill>
        <a:ln>
          <a:noFill/>
        </a:ln>
        <a:effectLst/>
      </dsp:spPr>
      <dsp:style>
        <a:lnRef idx="0">
          <a:scrgbClr r="0" g="0" b="0"/>
        </a:lnRef>
        <a:fillRef idx="1">
          <a:scrgbClr r="0" g="0" b="0"/>
        </a:fillRef>
        <a:effectRef idx="0">
          <a:scrgbClr r="0" g="0" b="0"/>
        </a:effectRef>
        <a:fontRef idx="minor">
          <a:schemeClr val="lt1"/>
        </a:fontRef>
      </dsp:style>
    </dsp:sp>
    <dsp:sp modelId="{212ABA85-A1F7-4E7A-9CCB-030465BF7790}">
      <dsp:nvSpPr>
        <dsp:cNvPr id="0" name=""/>
        <dsp:cNvSpPr/>
      </dsp:nvSpPr>
      <dsp:spPr>
        <a:xfrm>
          <a:off x="566468" y="208204"/>
          <a:ext cx="996847" cy="797478"/>
        </a:xfrm>
        <a:prstGeom prst="roundRect">
          <a:avLst>
            <a:gd name="adj" fmla="val 10000"/>
          </a:avLst>
        </a:prstGeom>
        <a:solidFill>
          <a:schemeClr val="accent1">
            <a:lumMod val="20000"/>
            <a:lumOff val="80000"/>
          </a:schemeClr>
        </a:solidFill>
        <a:ln w="12700" cap="flat" cmpd="sng" algn="ctr">
          <a:solidFill>
            <a:srgbClr val="379C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0" kern="1200" dirty="0">
              <a:solidFill>
                <a:schemeClr val="tx1">
                  <a:lumMod val="75000"/>
                  <a:lumOff val="25000"/>
                </a:schemeClr>
              </a:solidFill>
            </a:rPr>
            <a:t>Daily Average </a:t>
          </a:r>
          <a:r>
            <a:rPr lang="en-US" sz="1400" b="0" i="0" kern="1200" dirty="0">
              <a:solidFill>
                <a:schemeClr val="tx1">
                  <a:lumMod val="75000"/>
                  <a:lumOff val="25000"/>
                </a:schemeClr>
              </a:solidFill>
            </a:rPr>
            <a:t>Temp. (°C</a:t>
          </a:r>
          <a:r>
            <a:rPr lang="en-US" sz="1400" b="0" kern="1200" dirty="0">
              <a:solidFill>
                <a:schemeClr val="tx1">
                  <a:lumMod val="75000"/>
                  <a:lumOff val="25000"/>
                </a:schemeClr>
              </a:solidFill>
            </a:rPr>
            <a:t>)</a:t>
          </a:r>
        </a:p>
      </dsp:txBody>
      <dsp:txXfrm>
        <a:off x="589825" y="231561"/>
        <a:ext cx="950133" cy="750764"/>
      </dsp:txXfrm>
    </dsp:sp>
    <dsp:sp modelId="{F1E42F05-D857-4619-B4FA-729F03C1B2E4}">
      <dsp:nvSpPr>
        <dsp:cNvPr id="0" name=""/>
        <dsp:cNvSpPr/>
      </dsp:nvSpPr>
      <dsp:spPr>
        <a:xfrm rot="16199959">
          <a:off x="2298428" y="790193"/>
          <a:ext cx="843224" cy="123288"/>
        </a:xfrm>
        <a:prstGeom prst="leftArrow">
          <a:avLst>
            <a:gd name="adj1" fmla="val 60000"/>
            <a:gd name="adj2" fmla="val 50000"/>
          </a:avLst>
        </a:prstGeom>
        <a:solidFill>
          <a:srgbClr val="379CC3"/>
        </a:solidFill>
        <a:ln>
          <a:noFill/>
        </a:ln>
        <a:effectLst/>
      </dsp:spPr>
      <dsp:style>
        <a:lnRef idx="0">
          <a:scrgbClr r="0" g="0" b="0"/>
        </a:lnRef>
        <a:fillRef idx="1">
          <a:scrgbClr r="0" g="0" b="0"/>
        </a:fillRef>
        <a:effectRef idx="0">
          <a:scrgbClr r="0" g="0" b="0"/>
        </a:effectRef>
        <a:fontRef idx="minor">
          <a:schemeClr val="lt1"/>
        </a:fontRef>
      </dsp:style>
    </dsp:sp>
    <dsp:sp modelId="{208020EA-140B-42D7-9BE2-E3266BBE39CE}">
      <dsp:nvSpPr>
        <dsp:cNvPr id="0" name=""/>
        <dsp:cNvSpPr/>
      </dsp:nvSpPr>
      <dsp:spPr>
        <a:xfrm>
          <a:off x="2221611" y="186580"/>
          <a:ext cx="996847" cy="797478"/>
        </a:xfrm>
        <a:prstGeom prst="roundRect">
          <a:avLst>
            <a:gd name="adj" fmla="val 10000"/>
          </a:avLst>
        </a:prstGeom>
        <a:solidFill>
          <a:schemeClr val="accent1">
            <a:lumMod val="20000"/>
            <a:lumOff val="80000"/>
          </a:schemeClr>
        </a:solidFill>
        <a:ln w="12700" cap="flat" cmpd="sng" algn="ctr">
          <a:solidFill>
            <a:srgbClr val="379C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0" kern="1200" dirty="0">
              <a:solidFill>
                <a:schemeClr val="tx1">
                  <a:lumMod val="75000"/>
                  <a:lumOff val="25000"/>
                </a:schemeClr>
              </a:solidFill>
            </a:rPr>
            <a:t>Daily Average Wind (m/s)</a:t>
          </a:r>
        </a:p>
      </dsp:txBody>
      <dsp:txXfrm>
        <a:off x="2244968" y="209937"/>
        <a:ext cx="950133" cy="750764"/>
      </dsp:txXfrm>
    </dsp:sp>
    <dsp:sp modelId="{6FC0BF53-0F4F-462C-ADB3-732717E3F117}">
      <dsp:nvSpPr>
        <dsp:cNvPr id="0" name=""/>
        <dsp:cNvSpPr/>
      </dsp:nvSpPr>
      <dsp:spPr>
        <a:xfrm rot="19362275">
          <a:off x="3291198" y="963037"/>
          <a:ext cx="990263" cy="123288"/>
        </a:xfrm>
        <a:prstGeom prst="leftArrow">
          <a:avLst>
            <a:gd name="adj1" fmla="val 60000"/>
            <a:gd name="adj2" fmla="val 50000"/>
          </a:avLst>
        </a:prstGeom>
        <a:solidFill>
          <a:srgbClr val="379CC3"/>
        </a:solidFill>
        <a:ln>
          <a:noFill/>
        </a:ln>
        <a:effectLst/>
      </dsp:spPr>
      <dsp:style>
        <a:lnRef idx="0">
          <a:scrgbClr r="0" g="0" b="0"/>
        </a:lnRef>
        <a:fillRef idx="1">
          <a:scrgbClr r="0" g="0" b="0"/>
        </a:fillRef>
        <a:effectRef idx="0">
          <a:scrgbClr r="0" g="0" b="0"/>
        </a:effectRef>
        <a:fontRef idx="minor">
          <a:schemeClr val="lt1"/>
        </a:fontRef>
      </dsp:style>
    </dsp:sp>
    <dsp:sp modelId="{368D08D1-CC2C-4FCD-AAB2-105F02A547AE}">
      <dsp:nvSpPr>
        <dsp:cNvPr id="0" name=""/>
        <dsp:cNvSpPr/>
      </dsp:nvSpPr>
      <dsp:spPr>
        <a:xfrm>
          <a:off x="3863278" y="187699"/>
          <a:ext cx="996847" cy="797478"/>
        </a:xfrm>
        <a:prstGeom prst="roundRect">
          <a:avLst>
            <a:gd name="adj" fmla="val 10000"/>
          </a:avLst>
        </a:prstGeom>
        <a:solidFill>
          <a:schemeClr val="accent1">
            <a:lumMod val="20000"/>
            <a:lumOff val="80000"/>
          </a:schemeClr>
        </a:solidFill>
        <a:ln w="12700" cap="flat" cmpd="sng" algn="ctr">
          <a:solidFill>
            <a:srgbClr val="379C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ln>
                <a:noFill/>
              </a:ln>
              <a:solidFill>
                <a:schemeClr val="tx1">
                  <a:lumMod val="75000"/>
                  <a:lumOff val="25000"/>
                </a:schemeClr>
              </a:solidFill>
            </a:rPr>
            <a:t>% Bare/Ag Land Cover</a:t>
          </a:r>
        </a:p>
      </dsp:txBody>
      <dsp:txXfrm>
        <a:off x="3886635" y="211056"/>
        <a:ext cx="950133" cy="750764"/>
      </dsp:txXfrm>
    </dsp:sp>
    <dsp:sp modelId="{E0CEAFC9-98C5-4A0F-A7AA-1A705390CF41}">
      <dsp:nvSpPr>
        <dsp:cNvPr id="0" name=""/>
        <dsp:cNvSpPr/>
      </dsp:nvSpPr>
      <dsp:spPr>
        <a:xfrm rot="21340886">
          <a:off x="3491075" y="1731137"/>
          <a:ext cx="1250115" cy="123288"/>
        </a:xfrm>
        <a:prstGeom prst="leftArrow">
          <a:avLst>
            <a:gd name="adj1" fmla="val 60000"/>
            <a:gd name="adj2" fmla="val 50000"/>
          </a:avLst>
        </a:prstGeom>
        <a:solidFill>
          <a:srgbClr val="379CC3"/>
        </a:solidFill>
        <a:ln>
          <a:noFill/>
        </a:ln>
        <a:effectLst/>
      </dsp:spPr>
      <dsp:style>
        <a:lnRef idx="0">
          <a:scrgbClr r="0" g="0" b="0"/>
        </a:lnRef>
        <a:fillRef idx="1">
          <a:scrgbClr r="0" g="0" b="0"/>
        </a:fillRef>
        <a:effectRef idx="0">
          <a:scrgbClr r="0" g="0" b="0"/>
        </a:effectRef>
        <a:fontRef idx="minor">
          <a:schemeClr val="lt1"/>
        </a:fontRef>
      </dsp:style>
    </dsp:sp>
    <dsp:sp modelId="{33B9BD77-10DF-497C-93D4-A19C3595D8DC}">
      <dsp:nvSpPr>
        <dsp:cNvPr id="0" name=""/>
        <dsp:cNvSpPr/>
      </dsp:nvSpPr>
      <dsp:spPr>
        <a:xfrm>
          <a:off x="4176408" y="1290477"/>
          <a:ext cx="996847" cy="797478"/>
        </a:xfrm>
        <a:prstGeom prst="roundRect">
          <a:avLst>
            <a:gd name="adj" fmla="val 10000"/>
          </a:avLst>
        </a:prstGeom>
        <a:solidFill>
          <a:schemeClr val="accent1">
            <a:lumMod val="20000"/>
            <a:lumOff val="80000"/>
          </a:schemeClr>
        </a:solidFill>
        <a:ln w="12700" cap="flat" cmpd="sng" algn="ctr">
          <a:solidFill>
            <a:srgbClr val="379CC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1">
                  <a:lumMod val="75000"/>
                  <a:lumOff val="25000"/>
                </a:schemeClr>
              </a:solidFill>
            </a:rPr>
            <a:t>Daily Max Temp. (</a:t>
          </a:r>
          <a:r>
            <a:rPr lang="en-US" sz="1400" b="0" i="0" kern="1200" dirty="0">
              <a:solidFill>
                <a:schemeClr val="tx1">
                  <a:lumMod val="75000"/>
                  <a:lumOff val="25000"/>
                </a:schemeClr>
              </a:solidFill>
            </a:rPr>
            <a:t>°C)</a:t>
          </a:r>
          <a:endParaRPr lang="en-US" sz="1400" kern="1200" dirty="0">
            <a:solidFill>
              <a:schemeClr val="tx1">
                <a:lumMod val="75000"/>
                <a:lumOff val="25000"/>
              </a:schemeClr>
            </a:solidFill>
          </a:endParaRPr>
        </a:p>
      </dsp:txBody>
      <dsp:txXfrm>
        <a:off x="4199765" y="1313834"/>
        <a:ext cx="950133" cy="75076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0.20852</cdr:x>
      <cdr:y>0.62793</cdr:y>
    </cdr:from>
    <cdr:to>
      <cdr:x>0.28141</cdr:x>
      <cdr:y>0.94723</cdr:y>
    </cdr:to>
    <cdr:sp macro="" textlink="">
      <cdr:nvSpPr>
        <cdr:cNvPr id="2" name="TextBox 41">
          <a:extLst xmlns:a="http://schemas.openxmlformats.org/drawingml/2006/main">
            <a:ext uri="{FF2B5EF4-FFF2-40B4-BE49-F238E27FC236}">
              <a16:creationId xmlns:a16="http://schemas.microsoft.com/office/drawing/2014/main" id="{492EB8DD-6170-4DB7-98DB-F6D54AC881E6}"/>
            </a:ext>
          </a:extLst>
        </cdr:cNvPr>
        <cdr:cNvSpPr txBox="1"/>
      </cdr:nvSpPr>
      <cdr:spPr>
        <a:xfrm xmlns:a="http://schemas.openxmlformats.org/drawingml/2006/main" rot="18757431">
          <a:off x="584987" y="2063156"/>
          <a:ext cx="898846" cy="307777"/>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tx1">
                  <a:lumMod val="75000"/>
                  <a:lumOff val="25000"/>
                </a:schemeClr>
              </a:solidFill>
            </a:rPr>
            <a:t>Canopy</a:t>
          </a:r>
        </a:p>
      </cdr:txBody>
    </cdr:sp>
  </cdr:relSizeAnchor>
</c:userShapes>
</file>

<file path=ppt/drawings/drawing2.xml><?xml version="1.0" encoding="utf-8"?>
<c:userShapes xmlns:c="http://schemas.openxmlformats.org/drawingml/2006/chart">
  <cdr:relSizeAnchor xmlns:cdr="http://schemas.openxmlformats.org/drawingml/2006/chartDrawing">
    <cdr:from>
      <cdr:x>0.05792</cdr:x>
      <cdr:y>0</cdr:y>
    </cdr:from>
    <cdr:to>
      <cdr:x>1</cdr:x>
      <cdr:y>0.07185</cdr:y>
    </cdr:to>
    <cdr:sp macro="" textlink="">
      <cdr:nvSpPr>
        <cdr:cNvPr id="2" name="TextBox 160">
          <a:extLst xmlns:a="http://schemas.openxmlformats.org/drawingml/2006/main">
            <a:ext uri="{FF2B5EF4-FFF2-40B4-BE49-F238E27FC236}">
              <a16:creationId xmlns:a16="http://schemas.microsoft.com/office/drawing/2014/main" id="{E8A4D7A3-6196-4EFE-8056-2869C50485FB}"/>
            </a:ext>
          </a:extLst>
        </cdr:cNvPr>
        <cdr:cNvSpPr txBox="1"/>
      </cdr:nvSpPr>
      <cdr:spPr>
        <a:xfrm xmlns:a="http://schemas.openxmlformats.org/drawingml/2006/main">
          <a:off x="331710" y="0"/>
          <a:ext cx="5395334"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a:solidFill>
                <a:schemeClr val="tx1">
                  <a:lumMod val="75000"/>
                  <a:lumOff val="25000"/>
                </a:schemeClr>
              </a:solidFill>
            </a:rPr>
            <a:t>Weighted Average Chlorophyll-a Concentrations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8/23/2019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8/23/2019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solarsystem.nasa.gov/planets/earth/overview/"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nasa.gov/centers/dryden/multimedia/imagegallery/ER-2/EC99-45225-1.html"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The American Samoa Water Resources team at Ames Research Center used NASA Earth observations to investigate the impacts of land cover change on coastal water quality in this remote Pacific archipelago.</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dirty="0">
                <a:solidFill>
                  <a:schemeClr val="tx1"/>
                </a:solidFill>
                <a:effectLst/>
                <a:latin typeface="+mn-lt"/>
                <a:ea typeface="+mn-ea"/>
                <a:cs typeface="+mn-cs"/>
              </a:rPr>
              <a:t>------------------------------Image Information Below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dirty="0"/>
          </a:p>
          <a:p>
            <a:pPr marL="0" lvl="0" indent="0" algn="l" rtl="0">
              <a:lnSpc>
                <a:spcPct val="115000"/>
              </a:lnSpc>
              <a:spcBef>
                <a:spcPts val="0"/>
              </a:spcBef>
              <a:spcAft>
                <a:spcPts val="0"/>
              </a:spcAft>
              <a:buClr>
                <a:schemeClr val="dk1"/>
              </a:buClr>
              <a:buSzPts val="1100"/>
              <a:buFont typeface="Arial"/>
              <a:buNone/>
            </a:pPr>
            <a:r>
              <a:rPr lang="en-US" dirty="0"/>
              <a:t>Map Source: NASA DEVELOP Summer 2019 ARC American Samoa Water Resources Team, created in Google Earth Engine</a:t>
            </a:r>
          </a:p>
        </p:txBody>
      </p:sp>
      <p:sp>
        <p:nvSpPr>
          <p:cNvPr id="4" name="Slide Number Placeholder 3"/>
          <p:cNvSpPr>
            <a:spLocks noGrp="1"/>
          </p:cNvSpPr>
          <p:nvPr>
            <p:ph type="sldNum" sz="quarter" idx="5"/>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4252498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Our study comprised four phases of analysis.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First, we used Landsat 8 Operational Land Imager data from 2013 to 2019 to perform an island-scale land classification. </a:t>
            </a:r>
            <a:r>
              <a:rPr lang="en-US" sz="1200" kern="1200" dirty="0">
                <a:solidFill>
                  <a:schemeClr val="tx1"/>
                </a:solidFill>
                <a:effectLst/>
                <a:latin typeface="+mn-lt"/>
                <a:ea typeface="+mn-ea"/>
                <a:cs typeface="+mn-cs"/>
              </a:rPr>
              <a:t>To mitigate the extensive cloud cover throughout most of the year, we created cloud-masked composites from scenes taken from April to October, the island’s driest season. </a:t>
            </a:r>
            <a:r>
              <a:rPr lang="en-US" dirty="0"/>
              <a:t>Next, we pulled high-resolution </a:t>
            </a:r>
            <a:r>
              <a:rPr lang="en-US" dirty="0" err="1"/>
              <a:t>orthoimagery</a:t>
            </a:r>
            <a:r>
              <a:rPr lang="en-US" dirty="0"/>
              <a:t> from the USDA Natural Resources Conservation Service to run a more granular land classification in the three priority watersheds. Then, we used a single Landsat 8 image from each year to derive chlorophyll-a concentrations in near-shore and ocean waters.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kern="1200" dirty="0">
                <a:solidFill>
                  <a:schemeClr val="tx1"/>
                </a:solidFill>
                <a:effectLst/>
                <a:latin typeface="+mn-lt"/>
                <a:ea typeface="+mn-ea"/>
                <a:cs typeface="+mn-cs"/>
              </a:rPr>
              <a:t>We evaluated the land cover and water quality outputs for changes over time. We used these data points, along with a range of variables parameterizing other anthropogenic and geophysical factors, to evaluate the relationship between LULCC and water quality using a random forest model in RStudio.</a:t>
            </a:r>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1583662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team employed NASA Earth Observations derived from Landsat 8’s Operational Land Imager, OLI</a:t>
            </a:r>
            <a:r>
              <a:rPr lang="en-US" sz="1200" kern="1200" dirty="0">
                <a:solidFill>
                  <a:schemeClr val="tx1"/>
                </a:solidFill>
                <a:effectLst/>
                <a:highlight>
                  <a:srgbClr val="FFFF00"/>
                </a:highlight>
                <a:latin typeface="+mn-lt"/>
                <a:ea typeface="+mn-ea"/>
                <a:cs typeface="+mn-cs"/>
              </a:rPr>
              <a:t>. Path 68 &amp; Row 70 of the satellite captured imagery of Tutuila in one swath, at 30-m resolution every 16 days. </a:t>
            </a:r>
            <a:br>
              <a:rPr lang="en-US" sz="1200" kern="1200" dirty="0">
                <a:solidFill>
                  <a:schemeClr val="tx1"/>
                </a:solidFill>
                <a:effectLst/>
                <a:highlight>
                  <a:srgbClr val="FFFF00"/>
                </a:highligh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Credits: </a:t>
            </a:r>
          </a:p>
          <a:p>
            <a:r>
              <a:rPr lang="en-US" sz="1200" kern="1200" dirty="0">
                <a:solidFill>
                  <a:schemeClr val="tx1"/>
                </a:solidFill>
                <a:effectLst/>
                <a:latin typeface="+mn-lt"/>
                <a:ea typeface="+mn-ea"/>
                <a:cs typeface="+mn-cs"/>
              </a:rPr>
              <a:t>Landsat 8: </a:t>
            </a:r>
            <a:r>
              <a:rPr lang="en-US" sz="1200" kern="1200" dirty="0" err="1">
                <a:solidFill>
                  <a:schemeClr val="tx1"/>
                </a:solidFill>
                <a:effectLst/>
                <a:latin typeface="+mn-lt"/>
                <a:ea typeface="+mn-ea"/>
                <a:cs typeface="+mn-cs"/>
              </a:rPr>
              <a:t>DEVELOPedia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Earth: NASA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Sources: </a:t>
            </a:r>
          </a:p>
          <a:p>
            <a:r>
              <a:rPr lang="en-US" sz="1200" kern="1200" dirty="0">
                <a:solidFill>
                  <a:schemeClr val="tx1"/>
                </a:solidFill>
                <a:effectLst/>
                <a:latin typeface="+mn-lt"/>
                <a:ea typeface="+mn-ea"/>
                <a:cs typeface="+mn-cs"/>
              </a:rPr>
              <a:t>Landsat 8: </a:t>
            </a:r>
            <a:r>
              <a:rPr lang="en-US" dirty="0">
                <a:hlinkClick r:id="rId3"/>
              </a:rPr>
              <a:t>http://www.devpedia.developexchange.com/dp/index.php?title=List_of_Satellite_Pictures</a:t>
            </a:r>
            <a:r>
              <a:rPr lang="en-US" dirty="0"/>
              <a:t>, provided by </a:t>
            </a:r>
            <a:r>
              <a:rPr lang="en-US" dirty="0" err="1"/>
              <a:t>DEVELOPedia</a:t>
            </a:r>
            <a:r>
              <a:rPr lang="en-US" dirty="0"/>
              <a:t>.</a:t>
            </a:r>
          </a:p>
          <a:p>
            <a:r>
              <a:rPr lang="en-US" sz="1200" kern="1200" dirty="0">
                <a:solidFill>
                  <a:schemeClr val="tx1"/>
                </a:solidFill>
                <a:effectLst/>
                <a:latin typeface="+mn-lt"/>
                <a:ea typeface="+mn-ea"/>
                <a:cs typeface="+mn-cs"/>
              </a:rPr>
              <a:t>Earth: NASA, Public Domain </a:t>
            </a:r>
            <a:r>
              <a:rPr lang="en-US" dirty="0">
                <a:hlinkClick r:id="rId4"/>
              </a:rPr>
              <a:t>https://solarsystem.nasa.gov/planets/earth/overview/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26611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highlight>
                  <a:srgbClr val="FFFF00"/>
                </a:highlight>
                <a:latin typeface="+mn-lt"/>
                <a:ea typeface="+mn-ea"/>
                <a:cs typeface="+mn-cs"/>
              </a:rPr>
              <a:t>Unfortunately, the scenes over our study area were often obscured by cloud cover; this required us to generate composite images to effectively monitor the area of interest remotely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highlight>
                  <a:srgbClr val="FFFF00"/>
                </a:highlight>
                <a:latin typeface="+mn-lt"/>
                <a:ea typeface="+mn-ea"/>
                <a:cs typeface="+mn-cs"/>
              </a:rPr>
              <a:t>[CLICK FOR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create these composites, we selected Landsat 8 scenes with less than 30% cloud cover and used them to synthesize a single, relatively unobscured image from each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•Map Credit: American Samoa Water Resources Team, Summer 2019</a:t>
            </a:r>
          </a:p>
          <a:p>
            <a:r>
              <a:rPr lang="en-US" sz="1200" kern="1200" dirty="0">
                <a:solidFill>
                  <a:schemeClr val="tx1"/>
                </a:solidFill>
                <a:effectLst/>
                <a:latin typeface="+mn-lt"/>
                <a:ea typeface="+mn-ea"/>
                <a:cs typeface="+mn-cs"/>
              </a:rPr>
              <a:t>•Map Source: Landsat 8 OLI 2016, processed in Google Earth Engine</a:t>
            </a:r>
          </a:p>
        </p:txBody>
      </p:sp>
      <p:sp>
        <p:nvSpPr>
          <p:cNvPr id="4" name="Slide Number Placeholder 3"/>
          <p:cNvSpPr>
            <a:spLocks noGrp="1"/>
          </p:cNvSpPr>
          <p:nvPr>
            <p:ph type="sldNum" sz="quarter" idx="5"/>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893857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example, we acquired five Landsat 8 surface reflectance images from the dry season in 2018. </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Then, in Google Earth Engine, we applied a cloud and shadow mask using Landsat 8's pixel QA band. This band is generated from the surface reflectance images by the USGS using an algorithm called CFMASK, which identifies clouds, cloud shadows, and snow. The algorithm uses decision trees to classify pixels into one of those categories, then validates the decisions using statistics across the scene. With the QA pixel classifications, we applied a masking function to each image to remove cloudy regions and then composited the images. In this way, the least cloudy pixels from the image collection were assembled into a single scene. We repeated the process for each year in the study period.</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•Map Credit: American Samoa Water Resources Team, Summer 2019</a:t>
            </a:r>
          </a:p>
          <a:p>
            <a:r>
              <a:rPr lang="en-US" sz="1200" kern="1200" dirty="0">
                <a:solidFill>
                  <a:schemeClr val="tx1"/>
                </a:solidFill>
                <a:effectLst/>
                <a:latin typeface="+mn-lt"/>
                <a:ea typeface="+mn-ea"/>
                <a:cs typeface="+mn-cs"/>
              </a:rPr>
              <a:t>•Map Source: Landsat 8 OLI 2018, acquired and processed in Google Earth Engine</a:t>
            </a:r>
          </a:p>
        </p:txBody>
      </p:sp>
      <p:sp>
        <p:nvSpPr>
          <p:cNvPr id="4" name="Slide Number Placeholder 3"/>
          <p:cNvSpPr>
            <a:spLocks noGrp="1"/>
          </p:cNvSpPr>
          <p:nvPr>
            <p:ph type="sldNum" sz="quarter" idx="5"/>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2057703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 performed a land classification on the composites using four classes</a:t>
            </a:r>
            <a:r>
              <a:rPr lang="en-US" dirty="0"/>
              <a:t>: clouds, tree canopy, bare earth/agriculture, and impervious surfaces. </a:t>
            </a:r>
            <a:r>
              <a:rPr lang="en-US" baseline="0" dirty="0"/>
              <a:t>Using tools in ArcMap 10.6 we created training polygons within the island boundary, over areas where we were confident that the pixels represented a specific type of land cover, such as tree canopy or bare earth. From here, we ran the training polygons through the supervised classification tool in ArcMap to classify the image. The tool used the training points to identify other areas with similar spectral signatures and produced a land-cover map. We repeated this process for each year, 2013–2019. </a:t>
            </a:r>
            <a:r>
              <a:rPr lang="en-US" dirty="0"/>
              <a:t>We used these maps to conduct a time-series analysis to evaluate the extent and direction of LULCC change and to identify hotspot areas of greatest change.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•Map Credit: American Samoa Water Resources Team, Summer 2019</a:t>
            </a:r>
          </a:p>
          <a:p>
            <a:r>
              <a:rPr lang="en-US" sz="1200" kern="1200" dirty="0">
                <a:solidFill>
                  <a:schemeClr val="tx1"/>
                </a:solidFill>
                <a:effectLst/>
                <a:latin typeface="+mn-lt"/>
                <a:ea typeface="+mn-ea"/>
                <a:cs typeface="+mn-cs"/>
              </a:rPr>
              <a:t>•Map Source: Landsat 8 OLI 2018, processed in Google Earth Engine and ESRI ArcMap 10.6</a:t>
            </a:r>
          </a:p>
        </p:txBody>
      </p:sp>
      <p:sp>
        <p:nvSpPr>
          <p:cNvPr id="4" name="Slide Number Placeholder 3"/>
          <p:cNvSpPr>
            <a:spLocks noGrp="1"/>
          </p:cNvSpPr>
          <p:nvPr>
            <p:ph type="sldNum" sz="quarter" idx="5"/>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893857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used the same procedure on orthoimages sourced from the USDA NRCS from 2012 and 2017. Although these images didn’t offer the same temporal resolution as Landsat 8, they did give us 0.5 m spatial resolution, which allowed us to differentiate types of cover at much smaller scales. We ran the classification for three priority watersheds: </a:t>
            </a:r>
            <a:r>
              <a:rPr lang="en-US" sz="1200" kern="1200" dirty="0" err="1">
                <a:solidFill>
                  <a:schemeClr val="tx1"/>
                </a:solidFill>
                <a:effectLst/>
                <a:latin typeface="+mn-lt"/>
                <a:ea typeface="+mn-ea"/>
                <a:cs typeface="+mn-cs"/>
              </a:rPr>
              <a:t>Tafuna</a:t>
            </a:r>
            <a:r>
              <a:rPr lang="en-US" sz="1200" kern="1200" dirty="0">
                <a:solidFill>
                  <a:schemeClr val="tx1"/>
                </a:solidFill>
                <a:effectLst/>
                <a:latin typeface="+mn-lt"/>
                <a:ea typeface="+mn-ea"/>
                <a:cs typeface="+mn-cs"/>
              </a:rPr>
              <a:t> Plain, the </a:t>
            </a:r>
            <a:r>
              <a:rPr lang="en-US" sz="1200" kern="1200" dirty="0" err="1">
                <a:solidFill>
                  <a:schemeClr val="tx1"/>
                </a:solidFill>
                <a:effectLst/>
                <a:latin typeface="+mn-lt"/>
                <a:ea typeface="+mn-ea"/>
                <a:cs typeface="+mn-cs"/>
              </a:rPr>
              <a:t>Nu’uuli</a:t>
            </a:r>
            <a:r>
              <a:rPr lang="en-US" sz="1200" kern="1200" dirty="0">
                <a:solidFill>
                  <a:schemeClr val="tx1"/>
                </a:solidFill>
                <a:effectLst/>
                <a:latin typeface="+mn-lt"/>
                <a:ea typeface="+mn-ea"/>
                <a:cs typeface="+mn-cs"/>
              </a:rPr>
              <a:t> watershed, and the slopes surrounding </a:t>
            </a:r>
            <a:r>
              <a:rPr lang="en-US" sz="1200" kern="1200" dirty="0" err="1">
                <a:solidFill>
                  <a:schemeClr val="tx1"/>
                </a:solidFill>
                <a:effectLst/>
                <a:latin typeface="+mn-lt"/>
                <a:ea typeface="+mn-ea"/>
                <a:cs typeface="+mn-cs"/>
              </a:rPr>
              <a:t>Faga’itua</a:t>
            </a:r>
            <a:r>
              <a:rPr lang="en-US" sz="1200" kern="1200" dirty="0">
                <a:solidFill>
                  <a:schemeClr val="tx1"/>
                </a:solidFill>
                <a:effectLst/>
                <a:latin typeface="+mn-lt"/>
                <a:ea typeface="+mn-ea"/>
                <a:cs typeface="+mn-cs"/>
              </a:rPr>
              <a:t> Bay. The process segmented land cover into four distinct classes, captured in the images here.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American Samoa Water Resources Team, Summer 2019</a:t>
            </a:r>
          </a:p>
          <a:p>
            <a:r>
              <a:rPr lang="en-US" sz="1200" kern="1200" dirty="0">
                <a:solidFill>
                  <a:schemeClr val="tx1"/>
                </a:solidFill>
                <a:effectLst/>
                <a:latin typeface="+mn-lt"/>
                <a:ea typeface="+mn-ea"/>
                <a:cs typeface="+mn-cs"/>
              </a:rPr>
              <a:t>•Image Source: US Department of Agriculture, Natural Resources Conservation Service Pacific Islands </a:t>
            </a:r>
            <a:r>
              <a:rPr lang="en-US" sz="1200" kern="1200" dirty="0" err="1">
                <a:solidFill>
                  <a:schemeClr val="tx1"/>
                </a:solidFill>
                <a:effectLst/>
                <a:latin typeface="+mn-lt"/>
                <a:ea typeface="+mn-ea"/>
                <a:cs typeface="+mn-cs"/>
              </a:rPr>
              <a:t>Orthoimagery</a:t>
            </a:r>
            <a:r>
              <a:rPr lang="en-US" sz="1200" kern="1200" dirty="0">
                <a:solidFill>
                  <a:schemeClr val="tx1"/>
                </a:solidFill>
                <a:effectLst/>
                <a:latin typeface="+mn-lt"/>
                <a:ea typeface="+mn-ea"/>
                <a:cs typeface="+mn-cs"/>
              </a:rPr>
              <a:t> 2017, processed in ESRI ArcMap 10.6</a:t>
            </a:r>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1639702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2017 images portray the differences in spatial resolution between the two datasets—Landsat</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8</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on</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the</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left,</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and</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the NRCS</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orthoimage</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on</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the</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right.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American Samoa Water Resources Team, Summer 2019</a:t>
            </a:r>
          </a:p>
          <a:p>
            <a:r>
              <a:rPr lang="en-US" sz="1200" kern="1200" dirty="0">
                <a:solidFill>
                  <a:schemeClr val="tx1"/>
                </a:solidFill>
                <a:effectLst/>
                <a:latin typeface="+mn-lt"/>
                <a:ea typeface="+mn-ea"/>
                <a:cs typeface="+mn-cs"/>
              </a:rPr>
              <a:t>•Image Sources: </a:t>
            </a:r>
          </a:p>
          <a:p>
            <a:r>
              <a:rPr lang="en-US" sz="1200" kern="1200" dirty="0">
                <a:solidFill>
                  <a:schemeClr val="tx1"/>
                </a:solidFill>
                <a:effectLst/>
                <a:latin typeface="+mn-lt"/>
                <a:ea typeface="+mn-ea"/>
                <a:cs typeface="+mn-cs"/>
              </a:rPr>
              <a:t>Landsat: Landsat 8 OLI 2018, processed in Google Earth Engine and ESRI ArcMap 10.6</a:t>
            </a:r>
          </a:p>
          <a:p>
            <a:r>
              <a:rPr lang="en-US" sz="1200" kern="1200" dirty="0">
                <a:solidFill>
                  <a:schemeClr val="tx1"/>
                </a:solidFill>
                <a:effectLst/>
                <a:latin typeface="+mn-lt"/>
                <a:ea typeface="+mn-ea"/>
                <a:cs typeface="+mn-cs"/>
              </a:rPr>
              <a:t>USDA NRCS Orthoimage: US Department of Agriculture, Natural Resources Conservation Service Pacific Islands </a:t>
            </a:r>
            <a:r>
              <a:rPr lang="en-US" sz="1200" kern="1200" dirty="0" err="1">
                <a:solidFill>
                  <a:schemeClr val="tx1"/>
                </a:solidFill>
                <a:effectLst/>
                <a:latin typeface="+mn-lt"/>
                <a:ea typeface="+mn-ea"/>
                <a:cs typeface="+mn-cs"/>
              </a:rPr>
              <a:t>Orthoimagery</a:t>
            </a:r>
            <a:r>
              <a:rPr lang="en-US" sz="1200" kern="1200" dirty="0">
                <a:solidFill>
                  <a:schemeClr val="tx1"/>
                </a:solidFill>
                <a:effectLst/>
                <a:latin typeface="+mn-lt"/>
                <a:ea typeface="+mn-ea"/>
                <a:cs typeface="+mn-cs"/>
              </a:rPr>
              <a:t> 2017, processed in ESRI ArcMap 10.6</a:t>
            </a:r>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329598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classifying the images, we conducted accuracy assessments on both island- and watershed-scale data to validate the results. In ArcMap, we generated 200 stratified random points for each classified image and compared the classification value of each point with visual interpretation of the image. We then created confusion matrices to analyze how well the classifications performed. We quantified errors of omission and commission, as well as an overall accuracy score and Kappa coefficient. Kappa is a more robust measurement of accuracy that accounts for the possibility of agreement by chance. It’s reported as an index value, ranging from 0 to 1, with 0 representing agreement equivalent to random chance and 1 representing perfect agreement.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•Map Credit: American Samoa Water Resources Team, Summer 2019</a:t>
            </a:r>
          </a:p>
          <a:p>
            <a:r>
              <a:rPr lang="en-US" sz="1200" kern="1200" dirty="0">
                <a:solidFill>
                  <a:schemeClr val="tx1"/>
                </a:solidFill>
                <a:effectLst/>
                <a:latin typeface="+mn-lt"/>
                <a:ea typeface="+mn-ea"/>
                <a:cs typeface="+mn-cs"/>
              </a:rPr>
              <a:t>•Map Source: Landsat 8 OLI 2018, processed in Google Earth Engine and ESRI ArcMap 10.6</a:t>
            </a:r>
          </a:p>
        </p:txBody>
      </p:sp>
      <p:sp>
        <p:nvSpPr>
          <p:cNvPr id="4" name="Slide Number Placeholder 3"/>
          <p:cNvSpPr>
            <a:spLocks noGrp="1"/>
          </p:cNvSpPr>
          <p:nvPr>
            <p:ph type="sldNum" sz="quarter" idx="5"/>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1127720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for the water quality analysis, we used visible-spectrum data to determine the concentration of chlorophyll-a in the near-shore water. Chlorophyll-a is a good proxy for water quality because it measures the amount of algae growing in a waterbody, and a symptom of degraded water quality is an excess of algal biomass.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-a can be detected in surface reflectance data through a suite of algorithms with high fidelity to in situ observations.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run this analysis, we went back to the original Landsat 8 data and acquired top-of-atmosphere images. And instead of using composites, which would have distorted the computations, we chose a single image for each year, i.e. the least cloudy image from each dry season. We clipped these to a region of near-shore water around Tutuila. The inner boundary of this region follows the 25m-depth contour line derived from a bathymetric model of the island. The outer boundary is a 1km buffer around the Tutuila landform. This extraction process allowed us to study the near-shore water, while excluding pixels depicting land and visible seafloor, which would have also distorted water quality readings.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derived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-a concentrations from the clipped Landsat 8 scenes using the O’Reilly band ratio Chl_OC2 algorithm in </a:t>
            </a:r>
            <a:r>
              <a:rPr lang="en-US" sz="1200" kern="1200" dirty="0" err="1">
                <a:solidFill>
                  <a:schemeClr val="tx1"/>
                </a:solidFill>
                <a:effectLst/>
                <a:latin typeface="+mn-lt"/>
                <a:ea typeface="+mn-ea"/>
                <a:cs typeface="+mn-cs"/>
              </a:rPr>
              <a:t>Acolite</a:t>
            </a:r>
            <a:r>
              <a:rPr lang="en-US" sz="1200" kern="1200" dirty="0">
                <a:solidFill>
                  <a:schemeClr val="tx1"/>
                </a:solidFill>
                <a:effectLst/>
                <a:latin typeface="+mn-lt"/>
                <a:ea typeface="+mn-ea"/>
                <a:cs typeface="+mn-cs"/>
              </a:rPr>
              <a:t> and R (O’Reilly et al., 1998). We produced raster datasets depicting point observations of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-a concentrations for a single day each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American Samoa Water Resources Team, Summer 2019</a:t>
            </a:r>
          </a:p>
          <a:p>
            <a:r>
              <a:rPr lang="en-US" sz="1200" kern="1200" dirty="0">
                <a:solidFill>
                  <a:schemeClr val="tx1"/>
                </a:solidFill>
                <a:effectLst/>
                <a:latin typeface="+mn-lt"/>
                <a:ea typeface="+mn-ea"/>
                <a:cs typeface="+mn-cs"/>
              </a:rPr>
              <a:t>•Map Source: Landsat 8 OLI 2013, processed in ESRI ArcMap 10.6</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2367196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to facilitate statistical analysis of the drivers of water quality change, we divided near-shore water into 23 zones based on watershed boundaries, and extending out to that 1km buffer. We ran summary statistics calculations to derive mean chlorophyll-a concentrations per zone each year. We then used these results as values on the response variable in a random forest regression model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American Samoa Water Resources Team, Summer 2019</a:t>
            </a:r>
          </a:p>
          <a:p>
            <a:r>
              <a:rPr lang="en-US" sz="1200" kern="1200" dirty="0">
                <a:solidFill>
                  <a:schemeClr val="tx1"/>
                </a:solidFill>
                <a:effectLst/>
                <a:latin typeface="+mn-lt"/>
                <a:ea typeface="+mn-ea"/>
                <a:cs typeface="+mn-cs"/>
              </a:rPr>
              <a:t>•Image Source: Landsat 8 OLI/TIRS 2016, processed in ESRI ArcMap 10.6</a:t>
            </a:r>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3091205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presentation, we’ll start off by naming our project partners in American Samoa</a:t>
            </a:r>
            <a:r>
              <a:rPr lang="en-US" baseline="0" dirty="0"/>
              <a:t>. Then, we’ll offer an overview of the study area, community concerns, and project objectives, before moving on to the methods and sensors we used. Finally we will finish with results, conclusions, and suggestions for future work.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Marek </a:t>
            </a:r>
            <a:r>
              <a:rPr lang="en-US" sz="1200" kern="1200" dirty="0" err="1">
                <a:solidFill>
                  <a:schemeClr val="tx1"/>
                </a:solidFill>
                <a:effectLst/>
                <a:latin typeface="+mn-lt"/>
                <a:ea typeface="+mn-ea"/>
                <a:cs typeface="+mn-cs"/>
              </a:rPr>
              <a:t>Okon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Source: </a:t>
            </a:r>
            <a:r>
              <a:rPr lang="en-US" sz="1200" kern="1200" dirty="0" err="1">
                <a:solidFill>
                  <a:schemeClr val="tx1"/>
                </a:solidFill>
                <a:effectLst/>
                <a:latin typeface="+mn-lt"/>
                <a:ea typeface="+mn-ea"/>
                <a:cs typeface="+mn-cs"/>
              </a:rPr>
              <a:t>Unsplash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Unsplash</a:t>
            </a:r>
            <a:r>
              <a:rPr lang="en-US" sz="1200" kern="1200" dirty="0">
                <a:solidFill>
                  <a:schemeClr val="tx1"/>
                </a:solidFill>
                <a:effectLst/>
                <a:latin typeface="+mn-lt"/>
                <a:ea typeface="+mn-ea"/>
                <a:cs typeface="+mn-cs"/>
              </a:rPr>
              <a:t> License, https://unsplash.com/photos/tWWCqIMiUmg </a:t>
            </a:r>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2931849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wrapped up the analysis by incorporating our land classifications and water quality changes over time into a random forest regression model.  By integrating 16 environmental, meteorological, and anthropogenic variables, the team aimed to identify the factors that had the most significant impact on water quality. Variable Importance values were derived for each factor and presented to our partners to inform future coastal management strategies.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NOAA Earth System Research Laboratory</a:t>
            </a:r>
          </a:p>
          <a:p>
            <a:r>
              <a:rPr lang="en-US" sz="1200" kern="1200" dirty="0">
                <a:solidFill>
                  <a:schemeClr val="tx1"/>
                </a:solidFill>
                <a:effectLst/>
                <a:latin typeface="+mn-lt"/>
                <a:ea typeface="+mn-ea"/>
                <a:cs typeface="+mn-cs"/>
              </a:rPr>
              <a:t>•Image Source: </a:t>
            </a:r>
            <a:r>
              <a:rPr lang="en-US" dirty="0"/>
              <a:t>https://www.esrl.noaa.gov/gmd/obop/smo/triptotula.html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1393902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did we find?</a:t>
            </a:r>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25087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can see the land cover classifications for the island of Tutuila, produced annually with Landsat 8 imagery from 2013 to 2019. The simple percent agreement calculated from these images ranged from approximately 76 to 87 percent, with an overall average of 81 percent. The Kappa coefficients ranged from 0.52 to 0.80, with a mean of 0.66. With the Kappa coefficient, again, 0 represents agreement equivalent to random chance and 1 represents perfect agreement. 0.66 is considered a “good” level of agreement.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•Map Credit: American Samoa Water Resources Team, Summer 2019</a:t>
            </a:r>
          </a:p>
          <a:p>
            <a:r>
              <a:rPr lang="en-US" sz="1200" kern="1200" dirty="0">
                <a:solidFill>
                  <a:schemeClr val="tx1"/>
                </a:solidFill>
                <a:effectLst/>
                <a:latin typeface="+mn-lt"/>
                <a:ea typeface="+mn-ea"/>
                <a:cs typeface="+mn-cs"/>
              </a:rPr>
              <a:t>•Map Source: Landsat 8 OLI 2013-2019, processed in Google Earth Engine and ESRI </a:t>
            </a:r>
          </a:p>
        </p:txBody>
      </p:sp>
      <p:sp>
        <p:nvSpPr>
          <p:cNvPr id="4" name="Slide Number Placeholder 3"/>
          <p:cNvSpPr>
            <a:spLocks noGrp="1"/>
          </p:cNvSpPr>
          <p:nvPr>
            <p:ph type="sldNum" sz="quarter" idx="5"/>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2614885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then analyzed the change in island-scale land cover between images from 2013 and 2018. All cloudy pixels from both years were aggregated together and excluded from each image to allow for a more accurate comparison. A slight decrease in canopy and an increase in impervious surfaces were observed between 2013 and 2018, while bare/agriculture stayed relatively consistent. More change was observed in the populated regions of the island, such as in the </a:t>
            </a:r>
            <a:r>
              <a:rPr lang="en-US" sz="1200" kern="1200" dirty="0" err="1">
                <a:solidFill>
                  <a:schemeClr val="tx1"/>
                </a:solidFill>
                <a:effectLst/>
                <a:latin typeface="+mn-lt"/>
                <a:ea typeface="+mn-ea"/>
                <a:cs typeface="+mn-cs"/>
              </a:rPr>
              <a:t>Tafuna</a:t>
            </a:r>
            <a:r>
              <a:rPr lang="en-US" sz="1200" kern="1200" dirty="0">
                <a:solidFill>
                  <a:schemeClr val="tx1"/>
                </a:solidFill>
                <a:effectLst/>
                <a:latin typeface="+mn-lt"/>
                <a:ea typeface="+mn-ea"/>
                <a:cs typeface="+mn-cs"/>
              </a:rPr>
              <a:t> Plain in the southwest, while more forested areas remained largely unchanged.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•Map Credit: American Samoa Water Resources Team, Summer 2019</a:t>
            </a:r>
          </a:p>
          <a:p>
            <a:r>
              <a:rPr lang="en-US" sz="1200" kern="1200" dirty="0">
                <a:solidFill>
                  <a:schemeClr val="tx1"/>
                </a:solidFill>
                <a:effectLst/>
                <a:latin typeface="+mn-lt"/>
                <a:ea typeface="+mn-ea"/>
                <a:cs typeface="+mn-cs"/>
              </a:rPr>
              <a:t>•Map Source: Landsat 8 OLI 2013-2018, processed in Google Earth Engine and ESRI ArcMap 10.6</a:t>
            </a:r>
          </a:p>
        </p:txBody>
      </p:sp>
      <p:sp>
        <p:nvSpPr>
          <p:cNvPr id="4" name="Slide Number Placeholder 3"/>
          <p:cNvSpPr>
            <a:spLocks noGrp="1"/>
          </p:cNvSpPr>
          <p:nvPr>
            <p:ph type="sldNum" sz="quarter" idx="5"/>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1281399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Here are land cover classifications for the three watersheds: </a:t>
            </a:r>
            <a:r>
              <a:rPr lang="en-US" sz="1200" b="0" i="0" u="none" strike="noStrike" kern="1200" dirty="0" err="1">
                <a:solidFill>
                  <a:schemeClr val="tx1"/>
                </a:solidFill>
                <a:effectLst/>
                <a:latin typeface="+mn-lt"/>
                <a:ea typeface="+mn-ea"/>
                <a:cs typeface="+mn-cs"/>
              </a:rPr>
              <a:t>Tafuna</a:t>
            </a:r>
            <a:r>
              <a:rPr lang="en-US" sz="1200" b="0" i="0" u="none" strike="noStrike" kern="1200" dirty="0">
                <a:solidFill>
                  <a:schemeClr val="tx1"/>
                </a:solidFill>
                <a:effectLst/>
                <a:latin typeface="+mn-lt"/>
                <a:ea typeface="+mn-ea"/>
                <a:cs typeface="+mn-cs"/>
              </a:rPr>
              <a:t> Plain, </a:t>
            </a:r>
            <a:r>
              <a:rPr lang="en-US" sz="1200" b="0" i="0" u="none" strike="noStrike" kern="1200" dirty="0" err="1">
                <a:solidFill>
                  <a:schemeClr val="tx1"/>
                </a:solidFill>
                <a:effectLst/>
                <a:latin typeface="+mn-lt"/>
                <a:ea typeface="+mn-ea"/>
                <a:cs typeface="+mn-cs"/>
              </a:rPr>
              <a:t>Faga’itua</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Nu’uuli</a:t>
            </a:r>
            <a:r>
              <a:rPr lang="en-US" sz="1200" b="0" i="0" u="none" strike="noStrike" kern="1200" dirty="0">
                <a:solidFill>
                  <a:schemeClr val="tx1"/>
                </a:solidFill>
                <a:effectLst/>
                <a:latin typeface="+mn-lt"/>
                <a:ea typeface="+mn-ea"/>
                <a:cs typeface="+mn-cs"/>
              </a:rPr>
              <a:t> watershed, produced from the high-resolution NRCS orthoimages from 2012 and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•Map Credit: American Samoa Water Resources Team, Summer 2019</a:t>
            </a:r>
            <a:r>
              <a:rPr lang="en-US" dirty="0"/>
              <a:t/>
            </a:r>
            <a:br>
              <a:rPr lang="en-US" dirty="0"/>
            </a:br>
            <a:r>
              <a:rPr lang="en-US" sz="1200" b="0" i="0" u="none" strike="noStrike" kern="1200" dirty="0">
                <a:solidFill>
                  <a:schemeClr val="tx1"/>
                </a:solidFill>
                <a:effectLst/>
                <a:latin typeface="+mn-lt"/>
                <a:ea typeface="+mn-ea"/>
                <a:cs typeface="+mn-cs"/>
              </a:rPr>
              <a:t>•Data Source: US Department of Agriculture, Natural Resources Conservation Service Pacific Islands </a:t>
            </a:r>
            <a:r>
              <a:rPr lang="en-US" sz="1200" b="0" i="0" u="none" strike="noStrike" kern="1200" dirty="0" err="1">
                <a:solidFill>
                  <a:schemeClr val="tx1"/>
                </a:solidFill>
                <a:effectLst/>
                <a:latin typeface="+mn-lt"/>
                <a:ea typeface="+mn-ea"/>
                <a:cs typeface="+mn-cs"/>
              </a:rPr>
              <a:t>Orthoimagery</a:t>
            </a:r>
            <a:r>
              <a:rPr lang="en-US" sz="1200" b="0" i="0" u="none" strike="noStrike" kern="1200" dirty="0">
                <a:solidFill>
                  <a:schemeClr val="tx1"/>
                </a:solidFill>
                <a:effectLst/>
                <a:latin typeface="+mn-lt"/>
                <a:ea typeface="+mn-ea"/>
                <a:cs typeface="+mn-cs"/>
              </a:rPr>
              <a:t> 2012 and 2017, processed in ESRI ArcMap 10.6</a:t>
            </a:r>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1333240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Using the same methodology as in the island scale analysis, we analyzed overall change in in land cover at the watershed scale. The </a:t>
            </a:r>
            <a:r>
              <a:rPr lang="en-US" sz="1200" b="0" i="0" u="none" strike="noStrike" kern="1200" dirty="0" err="1">
                <a:solidFill>
                  <a:schemeClr val="tx1"/>
                </a:solidFill>
                <a:effectLst/>
                <a:latin typeface="+mn-lt"/>
                <a:ea typeface="+mn-ea"/>
                <a:cs typeface="+mn-cs"/>
              </a:rPr>
              <a:t>orthoimagery</a:t>
            </a:r>
            <a:r>
              <a:rPr lang="en-US" sz="1200" b="0" i="0" u="none" strike="noStrike" kern="1200" dirty="0">
                <a:solidFill>
                  <a:schemeClr val="tx1"/>
                </a:solidFill>
                <a:effectLst/>
                <a:latin typeface="+mn-lt"/>
                <a:ea typeface="+mn-ea"/>
                <a:cs typeface="+mn-cs"/>
              </a:rPr>
              <a:t> had little to no cloud cover, but instead had shadows that we had to remove. More changes were observed in the </a:t>
            </a:r>
            <a:r>
              <a:rPr lang="en-US" sz="1200" b="0" i="0" u="none" strike="noStrike" kern="1200" dirty="0" err="1">
                <a:solidFill>
                  <a:schemeClr val="tx1"/>
                </a:solidFill>
                <a:effectLst/>
                <a:latin typeface="+mn-lt"/>
                <a:ea typeface="+mn-ea"/>
                <a:cs typeface="+mn-cs"/>
              </a:rPr>
              <a:t>Tafuna</a:t>
            </a:r>
            <a:r>
              <a:rPr lang="en-US" sz="1200" b="0" i="0" u="none" strike="noStrike" kern="1200" dirty="0">
                <a:solidFill>
                  <a:schemeClr val="tx1"/>
                </a:solidFill>
                <a:effectLst/>
                <a:latin typeface="+mn-lt"/>
                <a:ea typeface="+mn-ea"/>
                <a:cs typeface="+mn-cs"/>
              </a:rPr>
              <a:t> Plain and </a:t>
            </a:r>
            <a:r>
              <a:rPr lang="en-US" sz="1200" b="0" i="0" u="none" strike="noStrike" kern="1200" dirty="0" err="1">
                <a:solidFill>
                  <a:schemeClr val="tx1"/>
                </a:solidFill>
                <a:effectLst/>
                <a:latin typeface="+mn-lt"/>
                <a:ea typeface="+mn-ea"/>
                <a:cs typeface="+mn-cs"/>
              </a:rPr>
              <a:t>Nu’uuli</a:t>
            </a:r>
            <a:r>
              <a:rPr lang="en-US" sz="1200" b="0" i="0" u="none" strike="noStrike" kern="1200" dirty="0">
                <a:solidFill>
                  <a:schemeClr val="tx1"/>
                </a:solidFill>
                <a:effectLst/>
                <a:latin typeface="+mn-lt"/>
                <a:ea typeface="+mn-ea"/>
                <a:cs typeface="+mn-cs"/>
              </a:rPr>
              <a:t> watersheds, which are highly populated, while the </a:t>
            </a:r>
            <a:r>
              <a:rPr lang="en-US" sz="1200" b="0" i="0" u="none" strike="noStrike" kern="1200" dirty="0" err="1">
                <a:solidFill>
                  <a:schemeClr val="tx1"/>
                </a:solidFill>
                <a:effectLst/>
                <a:latin typeface="+mn-lt"/>
                <a:ea typeface="+mn-ea"/>
                <a:cs typeface="+mn-cs"/>
              </a:rPr>
              <a:t>Faga’itua</a:t>
            </a:r>
            <a:r>
              <a:rPr lang="en-US" sz="1200" b="0" i="0" u="none" strike="noStrike" kern="1200" dirty="0">
                <a:solidFill>
                  <a:schemeClr val="tx1"/>
                </a:solidFill>
                <a:effectLst/>
                <a:latin typeface="+mn-lt"/>
                <a:ea typeface="+mn-ea"/>
                <a:cs typeface="+mn-cs"/>
              </a:rPr>
              <a:t> watershed, which has a smaller population and more dense, forested areas, experienced less change. Percent cover of tree canopy appears to be increasing in every watershed; however we attribute these results to spectral variation between the orthoimages, rather than actual on-the-ground changes. There was likely some seasonal variation in spectral signatures in the images, and the mosaicking process may have introduced some noise that our classifications picked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------------------------------Image Information Below ------------------------------</a:t>
            </a:r>
            <a:r>
              <a:rPr lang="en-US" dirty="0"/>
              <a:t/>
            </a:r>
            <a:br>
              <a:rPr lang="en-US" dirty="0"/>
            </a:br>
            <a:r>
              <a:rPr lang="en-US" sz="1200" b="0" i="0" u="none" strike="noStrike" kern="1200" dirty="0">
                <a:solidFill>
                  <a:schemeClr val="tx1"/>
                </a:solidFill>
                <a:effectLst/>
                <a:latin typeface="+mn-lt"/>
                <a:ea typeface="+mn-ea"/>
                <a:cs typeface="+mn-cs"/>
              </a:rPr>
              <a:t>•Map Credit: American Samoa Water Resources Team, Summer 2019</a:t>
            </a:r>
            <a:r>
              <a:rPr lang="en-US" dirty="0"/>
              <a:t/>
            </a:r>
            <a:br>
              <a:rPr lang="en-US" dirty="0"/>
            </a:br>
            <a:r>
              <a:rPr lang="en-US" sz="1200" b="0" i="0" u="none" strike="noStrike" kern="1200" dirty="0">
                <a:solidFill>
                  <a:schemeClr val="tx1"/>
                </a:solidFill>
                <a:effectLst/>
                <a:latin typeface="+mn-lt"/>
                <a:ea typeface="+mn-ea"/>
                <a:cs typeface="+mn-cs"/>
              </a:rPr>
              <a:t>•Data Source: US Department of Agriculture, Natural Resources Conservation Service Pacific Islands </a:t>
            </a:r>
            <a:r>
              <a:rPr lang="en-US" sz="1200" b="0" i="0" u="none" strike="noStrike" kern="1200" dirty="0" err="1">
                <a:solidFill>
                  <a:schemeClr val="tx1"/>
                </a:solidFill>
                <a:effectLst/>
                <a:latin typeface="+mn-lt"/>
                <a:ea typeface="+mn-ea"/>
                <a:cs typeface="+mn-cs"/>
              </a:rPr>
              <a:t>Orthoimagery</a:t>
            </a:r>
            <a:r>
              <a:rPr lang="en-US" sz="1200" b="0" i="0" u="none" strike="noStrike" kern="1200" dirty="0">
                <a:solidFill>
                  <a:schemeClr val="tx1"/>
                </a:solidFill>
                <a:effectLst/>
                <a:latin typeface="+mn-lt"/>
                <a:ea typeface="+mn-ea"/>
                <a:cs typeface="+mn-cs"/>
              </a:rPr>
              <a:t> 2012 and 2017, processed in ESRI ArcMap 10.6</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3946297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While overall change proved difficult to detect accurately at the whole-watershed scale, the classifications did reliably detect smaller areas of change. Conversion of the canopy class to bare/impervious can be observed in the results and is an indicator of land intensification over the 5-year period. The high-resolution classifications enabled us to pick up these small structural changes in land cover, which would not have been detectable in the Landsat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•Image Credit: American Samoa Water Resources Team, Summer 2019</a:t>
            </a:r>
            <a:r>
              <a:rPr lang="en-US" dirty="0"/>
              <a:t/>
            </a:r>
            <a:br>
              <a:rPr lang="en-US" dirty="0"/>
            </a:br>
            <a:r>
              <a:rPr lang="en-US" sz="1200" b="0" i="0" u="none" strike="noStrike" kern="1200" dirty="0">
                <a:solidFill>
                  <a:schemeClr val="tx1"/>
                </a:solidFill>
                <a:effectLst/>
                <a:latin typeface="+mn-lt"/>
                <a:ea typeface="+mn-ea"/>
                <a:cs typeface="+mn-cs"/>
              </a:rPr>
              <a:t>•Map Source: US Department of Agriculture, Natural Resources Conservation Service Pacific Islands </a:t>
            </a:r>
            <a:r>
              <a:rPr lang="en-US" sz="1200" b="0" i="0" u="none" strike="noStrike" kern="1200" dirty="0" err="1">
                <a:solidFill>
                  <a:schemeClr val="tx1"/>
                </a:solidFill>
                <a:effectLst/>
                <a:latin typeface="+mn-lt"/>
                <a:ea typeface="+mn-ea"/>
                <a:cs typeface="+mn-cs"/>
              </a:rPr>
              <a:t>orthoimagery</a:t>
            </a:r>
            <a:r>
              <a:rPr lang="en-US" sz="1200" b="0" i="0" u="none" strike="noStrike" kern="1200" dirty="0">
                <a:solidFill>
                  <a:schemeClr val="tx1"/>
                </a:solidFill>
                <a:effectLst/>
                <a:latin typeface="+mn-lt"/>
                <a:ea typeface="+mn-ea"/>
                <a:cs typeface="+mn-cs"/>
              </a:rPr>
              <a:t> 2017, processed in ESRI ArcMap 10.6</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26</a:t>
            </a:fld>
            <a:endParaRPr lang="en-US"/>
          </a:p>
        </p:txBody>
      </p:sp>
    </p:spTree>
    <p:extLst>
      <p:ext uri="{BB962C8B-B14F-4D97-AF65-F5344CB8AC3E}">
        <p14:creationId xmlns:p14="http://schemas.microsoft.com/office/powerpoint/2010/main" val="1543310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to the water quality side of the equation. Overall, chlorophyll-a concentrations in near-shore water ranged from 0.0 to more than 3.0 mg per cubic meter, with an IQR between 0.10 and 0.50. These observations are slightly higher than, but generally on par with </a:t>
            </a:r>
            <a:r>
              <a:rPr lang="en-US" sz="1200" i="1" kern="1200" dirty="0">
                <a:solidFill>
                  <a:schemeClr val="tx1"/>
                </a:solidFill>
                <a:effectLst/>
                <a:latin typeface="+mn-lt"/>
                <a:ea typeface="+mn-ea"/>
                <a:cs typeface="+mn-cs"/>
              </a:rPr>
              <a:t>in situ </a:t>
            </a:r>
            <a:r>
              <a:rPr lang="en-US" sz="1200" kern="1200" dirty="0">
                <a:solidFill>
                  <a:schemeClr val="tx1"/>
                </a:solidFill>
                <a:effectLst/>
                <a:latin typeface="+mn-lt"/>
                <a:ea typeface="+mn-ea"/>
                <a:cs typeface="+mn-cs"/>
              </a:rPr>
              <a:t>observations reported in the US EPA’s National Coastal Condition Assessment monitoring in 2010. Weighted mean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-a values computed across the sampling area ranged from 0.41 mg per cubic meter (2017) to 0.84 mg per cubic meter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Inter-annual observations revealed a slightly increasing trend. However, the reliability of this inference is limited by the temporal resolution; with only seven annual observations taken in five different months, it is not clear that the trend accurately portrays in-water variance. Chlorophyll concentrations may in fact vary on a weekly or monthly basis within the range of mean values reported.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Credit: American Samoa Water Resources Team, Summer 2019</a:t>
            </a:r>
          </a:p>
          <a:p>
            <a:r>
              <a:rPr lang="en-US" sz="1200" kern="1200" dirty="0">
                <a:solidFill>
                  <a:schemeClr val="tx1"/>
                </a:solidFill>
                <a:effectLst/>
                <a:latin typeface="+mn-lt"/>
                <a:ea typeface="+mn-ea"/>
                <a:cs typeface="+mn-cs"/>
              </a:rPr>
              <a:t>•Map Source: Landsat 8 OLI 2016, processed in ESRI ArcMap 10.6</a:t>
            </a:r>
          </a:p>
        </p:txBody>
      </p:sp>
      <p:sp>
        <p:nvSpPr>
          <p:cNvPr id="4" name="Slide Number Placeholder 3"/>
          <p:cNvSpPr>
            <a:spLocks noGrp="1"/>
          </p:cNvSpPr>
          <p:nvPr>
            <p:ph type="sldNum" sz="quarter" idx="10"/>
          </p:nvPr>
        </p:nvSpPr>
        <p:spPr/>
        <p:txBody>
          <a:bodyPr/>
          <a:lstStyle/>
          <a:p>
            <a:fld id="{66EE4239-191D-4388-B0F5-1C5222233620}" type="slidenum">
              <a:rPr lang="en-US" smtClean="0"/>
              <a:t>27</a:t>
            </a:fld>
            <a:endParaRPr lang="en-US"/>
          </a:p>
        </p:txBody>
      </p:sp>
    </p:spTree>
    <p:extLst>
      <p:ext uri="{BB962C8B-B14F-4D97-AF65-F5344CB8AC3E}">
        <p14:creationId xmlns:p14="http://schemas.microsoft.com/office/powerpoint/2010/main" val="503817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we turn to the random forest regression model. Our model explained 45.75% of the variance in water quality readings around Tutuila over the study period. Of the 16 potential explanatory variables integrated into the model, the five most powerful are reported here. Daily maximum wind speed appears to contribute the strongest percent increase in RMSE. One of the variables derived from the Landsat LULCC analysis shows up in the top five, accounting for an 11.5% increase in RMSE. (You can think of % increase in RMSE as a measure of the explanatory power that would be lost if a given variable were removed from the model).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 sparse availability of Landsat 8 imagery limited the reliability of the model, so the results should be considered with careful interpretation. Machine learning functions better with more data, so more regular observations over a longer period, as well as validation with </a:t>
            </a:r>
            <a:r>
              <a:rPr lang="en-US" sz="1200" i="1" kern="1200" dirty="0">
                <a:solidFill>
                  <a:schemeClr val="tx1"/>
                </a:solidFill>
                <a:effectLst/>
                <a:latin typeface="+mn-lt"/>
                <a:ea typeface="+mn-ea"/>
                <a:cs typeface="+mn-cs"/>
              </a:rPr>
              <a:t>in situ</a:t>
            </a:r>
            <a:r>
              <a:rPr lang="en-US" sz="1200" kern="1200" dirty="0">
                <a:solidFill>
                  <a:schemeClr val="tx1"/>
                </a:solidFill>
                <a:effectLst/>
                <a:latin typeface="+mn-lt"/>
                <a:ea typeface="+mn-ea"/>
                <a:cs typeface="+mn-cs"/>
              </a:rPr>
              <a:t> data, would strengthen the reliability of the model and its outputs.</a:t>
            </a:r>
          </a:p>
        </p:txBody>
      </p:sp>
      <p:sp>
        <p:nvSpPr>
          <p:cNvPr id="4" name="Slide Number Placeholder 3"/>
          <p:cNvSpPr>
            <a:spLocks noGrp="1"/>
          </p:cNvSpPr>
          <p:nvPr>
            <p:ph type="sldNum" sz="quarter" idx="10"/>
          </p:nvPr>
        </p:nvSpPr>
        <p:spPr/>
        <p:txBody>
          <a:bodyPr/>
          <a:lstStyle/>
          <a:p>
            <a:fld id="{66EE4239-191D-4388-B0F5-1C5222233620}" type="slidenum">
              <a:rPr lang="en-US" smtClean="0"/>
              <a:t>28</a:t>
            </a:fld>
            <a:endParaRPr lang="en-US"/>
          </a:p>
        </p:txBody>
      </p:sp>
    </p:spTree>
    <p:extLst>
      <p:ext uri="{BB962C8B-B14F-4D97-AF65-F5344CB8AC3E}">
        <p14:creationId xmlns:p14="http://schemas.microsoft.com/office/powerpoint/2010/main" val="3682446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From these results, we’ve come away with five conclusions.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29</a:t>
            </a:fld>
            <a:endParaRPr lang="en-US"/>
          </a:p>
        </p:txBody>
      </p:sp>
    </p:spTree>
    <p:extLst>
      <p:ext uri="{BB962C8B-B14F-4D97-AF65-F5344CB8AC3E}">
        <p14:creationId xmlns:p14="http://schemas.microsoft.com/office/powerpoint/2010/main" val="394320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want to begin by recognizing our partners in American Samoa, without whom this project could not have happened. We worked closely with two agencies, the US Coral Reef Task Force, Watershed Partnership Initiative (WPI) and the American Samoa Department of Wildlife and Marine Resources, Coral Reef Advisory Group (CRAG).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WPI is a coordinating body, linking agencies and researchers to build strategies and support for reef conservation. They also coordinate scientific studies on the causes of—and solutions to—reef decline.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CRAG develops and leads community-based conservation initiatives across American Samoa, with a big focus on watershed and coral reef management.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Together, they were motivated to better understand spatial and temporal trends in land-use and land-cover change—or LULCC—in American Samoa over the last decade. They were also hoping to acquire time-series data that could inform their decision-making around coastal management.</a:t>
            </a:r>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808611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While current Earth-observing satellites are effective for monitoring land use and land cover changes, current instruments are limited in their capacity to detect significant change on an island as small as Tutuila. Next, by masking and compositing the Landsat 8 surface reflectance images using multiple images across a season, nearly cloud-free composites for each year can be created to facilitate land classification and change mapping. Third, the island-scale classifications depicted an overall net change from tree canopy to impervious surfaces across the island. </a:t>
            </a:r>
            <a:r>
              <a:rPr lang="en-US" sz="1200" kern="1200" dirty="0">
                <a:solidFill>
                  <a:schemeClr val="tx1"/>
                </a:solidFill>
                <a:effectLst/>
                <a:latin typeface="+mn-lt"/>
                <a:ea typeface="+mn-ea"/>
                <a:cs typeface="+mn-cs"/>
              </a:rPr>
              <a:t>On the water quality side, chlorophyll-a concentrations trended higher over seven years, although the inference is limited by the low frequency of observations. And finally, despite limitations, the analysis presents a reproducible method that can be used to monitor LULCC and water quality in American Samoa in the future. </a:t>
            </a:r>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a:p>
        </p:txBody>
      </p:sp>
    </p:spTree>
    <p:extLst>
      <p:ext uri="{BB962C8B-B14F-4D97-AF65-F5344CB8AC3E}">
        <p14:creationId xmlns:p14="http://schemas.microsoft.com/office/powerpoint/2010/main" val="864390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Given these conclusions, let’s talk about errors and uncertainties. Although the applications of the outputs can be immediately useful, there are some uncertainties to be mindful of when interpreting the results: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persistent clouds characteristic of the island required a trade-off between spatial coverage and temporal consistency, and we prioritized spatial coverage. The land classifications were therefore conducted on composited images that maximized visible land cover. This yielded temporal inconsistencies, which are especially evident in areas of patchy cloud cover found in the </a:t>
            </a:r>
            <a:r>
              <a:rPr lang="en-US" sz="1200" kern="1200" dirty="0" err="1">
                <a:solidFill>
                  <a:schemeClr val="tx1"/>
                </a:solidFill>
                <a:effectLst/>
                <a:latin typeface="+mn-lt"/>
                <a:ea typeface="+mn-ea"/>
                <a:cs typeface="+mn-cs"/>
              </a:rPr>
              <a:t>orthoimagery</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High-resolution orthoimages contained spectral variation that impacted the feasibility of classifying land cover and discerning LULCC.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Water quality readings were derived from the O’Reilly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 OC2 Band Ratio algorithm. Though this is an accepted method for calculating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-a concentrations, the algorithm has not been tested with site-specific measurements around Tutuila. Ideally, the algorithm’s coefficients would be calibrated to the study site.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random forest models require temporal consistency across variables, our regression was limited by our lowest-frequency variable, in this case, annual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-a observations.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 American Samoa Water Resources Team, Summer 2019</a:t>
            </a:r>
          </a:p>
          <a:p>
            <a:r>
              <a:rPr lang="en-US" sz="1200" kern="1200" dirty="0">
                <a:solidFill>
                  <a:schemeClr val="tx1"/>
                </a:solidFill>
                <a:effectLst/>
                <a:latin typeface="+mn-lt"/>
                <a:ea typeface="+mn-ea"/>
                <a:cs typeface="+mn-cs"/>
              </a:rPr>
              <a:t>•Map Source: US Department of Agriculture, Natural Resources Conservation Service Pacific Islands </a:t>
            </a:r>
            <a:r>
              <a:rPr lang="en-US" sz="1200" kern="1200" dirty="0" err="1">
                <a:solidFill>
                  <a:schemeClr val="tx1"/>
                </a:solidFill>
                <a:effectLst/>
                <a:latin typeface="+mn-lt"/>
                <a:ea typeface="+mn-ea"/>
                <a:cs typeface="+mn-cs"/>
              </a:rPr>
              <a:t>Orthoimagery</a:t>
            </a:r>
            <a:r>
              <a:rPr lang="en-US" sz="1200" kern="1200" dirty="0">
                <a:solidFill>
                  <a:schemeClr val="tx1"/>
                </a:solidFill>
                <a:effectLst/>
                <a:latin typeface="+mn-lt"/>
                <a:ea typeface="+mn-ea"/>
                <a:cs typeface="+mn-cs"/>
              </a:rPr>
              <a:t> 2012, processed in ESRI ArcMap 10.6</a:t>
            </a:r>
          </a:p>
        </p:txBody>
      </p:sp>
      <p:sp>
        <p:nvSpPr>
          <p:cNvPr id="4" name="Slide Number Placeholder 3"/>
          <p:cNvSpPr>
            <a:spLocks noGrp="1"/>
          </p:cNvSpPr>
          <p:nvPr>
            <p:ph type="sldNum" sz="quarter" idx="10"/>
          </p:nvPr>
        </p:nvSpPr>
        <p:spPr/>
        <p:txBody>
          <a:bodyPr/>
          <a:lstStyle/>
          <a:p>
            <a:fld id="{66EE4239-191D-4388-B0F5-1C5222233620}" type="slidenum">
              <a:rPr lang="en-US" smtClean="0"/>
              <a:t>31</a:t>
            </a:fld>
            <a:endParaRPr lang="en-US"/>
          </a:p>
        </p:txBody>
      </p:sp>
    </p:spTree>
    <p:extLst>
      <p:ext uri="{BB962C8B-B14F-4D97-AF65-F5344CB8AC3E}">
        <p14:creationId xmlns:p14="http://schemas.microsoft.com/office/powerpoint/2010/main" val="2554725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future, we suggest expanding the scope of the study in the following ways to overcome some of the limitations we encountered:</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Incorporating additional Earth observations and sensors into the study to increase temporal resolution and observable spectral information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instance, incorporating Sentinel-2 MSI, from the ESA’s Copernicus mission would be a valuable supplement to NASA’s Landsat 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Regular aerial image capture could overcome challenges presented by persistent cloud cover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the using LiDAR AND ANOTHER SENSORs could capture changes in biomass and spectral differences in canopy cover for more granular analysis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As in any remote sensing study</a:t>
            </a:r>
            <a:r>
              <a:rPr lang="en-US" sz="1200" i="1" kern="1200" dirty="0">
                <a:solidFill>
                  <a:schemeClr val="tx1"/>
                </a:solidFill>
                <a:effectLst/>
                <a:latin typeface="+mn-lt"/>
                <a:ea typeface="+mn-ea"/>
                <a:cs typeface="+mn-cs"/>
              </a:rPr>
              <a:t>, in situ </a:t>
            </a:r>
            <a:r>
              <a:rPr lang="en-US" sz="1200" kern="1200" dirty="0">
                <a:solidFill>
                  <a:schemeClr val="tx1"/>
                </a:solidFill>
                <a:effectLst/>
                <a:latin typeface="+mn-lt"/>
                <a:ea typeface="+mn-ea"/>
                <a:cs typeface="+mn-cs"/>
              </a:rPr>
              <a:t>measurements could be used to monitor the efficacy of Earth observation sensors.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Finally, while we tested four alternative methods for land classification, none yielded higher accuracy rates than the supervised classification method we settled on. Future work could assay spectral-band and object-based methods to improve classification accuracy.</a:t>
            </a:r>
          </a:p>
          <a:p>
            <a:pPr marL="171450" indent="-171450">
              <a:buFontTx/>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Credits</a:t>
            </a:r>
          </a:p>
          <a:p>
            <a:r>
              <a:rPr lang="en-US" sz="1200" kern="1200" dirty="0">
                <a:solidFill>
                  <a:schemeClr val="tx1"/>
                </a:solidFill>
                <a:effectLst/>
                <a:latin typeface="+mn-lt"/>
                <a:ea typeface="+mn-ea"/>
                <a:cs typeface="+mn-cs"/>
              </a:rPr>
              <a:t>Sentinel-2: </a:t>
            </a:r>
            <a:r>
              <a:rPr lang="en-US" sz="1200" kern="1200" dirty="0" err="1">
                <a:solidFill>
                  <a:schemeClr val="tx1"/>
                </a:solidFill>
                <a:effectLst/>
                <a:latin typeface="+mn-lt"/>
                <a:ea typeface="+mn-ea"/>
                <a:cs typeface="+mn-cs"/>
              </a:rPr>
              <a:t>DEVELOPedia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ER-2: NASA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Sentinel-2: </a:t>
            </a:r>
            <a:r>
              <a:rPr lang="en-US" dirty="0">
                <a:hlinkClick r:id="rId3"/>
              </a:rPr>
              <a:t>http://www.devpedia.developexchange.com/dp/index.php?title=List_of_Satellite_Pictures</a:t>
            </a:r>
            <a:r>
              <a:rPr lang="en-US" dirty="0"/>
              <a:t>, provided by </a:t>
            </a:r>
            <a:r>
              <a:rPr lang="en-US" dirty="0" err="1"/>
              <a:t>DEVELOPedia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ER-2: </a:t>
            </a:r>
            <a:r>
              <a:rPr lang="en-US" dirty="0">
                <a:hlinkClick r:id="rId4"/>
              </a:rPr>
              <a:t>https://www.nasa.gov/centers/dryden/multimedia/imagegallery/ER-2/EC99-45225-1.html</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32</a:t>
            </a:fld>
            <a:endParaRPr lang="en-US"/>
          </a:p>
        </p:txBody>
      </p:sp>
    </p:spTree>
    <p:extLst>
      <p:ext uri="{BB962C8B-B14F-4D97-AF65-F5344CB8AC3E}">
        <p14:creationId xmlns:p14="http://schemas.microsoft.com/office/powerpoint/2010/main" val="3258084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 but not least, here’s the long list of people the American Samoa Water Resources Team would like </a:t>
            </a:r>
            <a:r>
              <a:rPr lang="en-US"/>
              <a:t>to thank.</a:t>
            </a: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33</a:t>
            </a:fld>
            <a:endParaRPr lang="en-US"/>
          </a:p>
        </p:txBody>
      </p:sp>
    </p:spTree>
    <p:extLst>
      <p:ext uri="{BB962C8B-B14F-4D97-AF65-F5344CB8AC3E}">
        <p14:creationId xmlns:p14="http://schemas.microsoft.com/office/powerpoint/2010/main" val="137214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American Samoa is an unincorporated United States territory in the Oceania region, roughly 4,000 km northeast of Australia. The territory comprises the eastern portion of the Samoan archipelago. Its five volcanic islands and two coral atolls have a combined land area of approximately 200 km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—about the size of Washington, DC.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American Samoa’s climate is warm and wet year-around, with average air temperatures in the rainy season hovering between 27°C and 28°C. The archipelago gets a lot of rain: precipitation averages range from about 300 to 500cm a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•Map Credit: American Samoa Water Resources Team, Summer 2019 </a:t>
            </a:r>
          </a:p>
          <a:p>
            <a:r>
              <a:rPr lang="en-US" sz="1200" kern="1200" dirty="0">
                <a:solidFill>
                  <a:schemeClr val="tx1"/>
                </a:solidFill>
                <a:effectLst/>
                <a:latin typeface="+mn-lt"/>
                <a:ea typeface="+mn-ea"/>
                <a:cs typeface="+mn-cs"/>
              </a:rPr>
              <a:t>•Map Source: US Department of Agriculture, Natural Resources Conservation Service Pacific Islands </a:t>
            </a:r>
            <a:r>
              <a:rPr lang="en-US" sz="1200" kern="1200" dirty="0" err="1">
                <a:solidFill>
                  <a:schemeClr val="tx1"/>
                </a:solidFill>
                <a:effectLst/>
                <a:latin typeface="+mn-lt"/>
                <a:ea typeface="+mn-ea"/>
                <a:cs typeface="+mn-cs"/>
              </a:rPr>
              <a:t>Orthoimagery</a:t>
            </a:r>
            <a:r>
              <a:rPr lang="en-US" sz="1200" kern="1200" dirty="0">
                <a:solidFill>
                  <a:schemeClr val="tx1"/>
                </a:solidFill>
                <a:effectLst/>
                <a:latin typeface="+mn-lt"/>
                <a:ea typeface="+mn-ea"/>
                <a:cs typeface="+mn-cs"/>
              </a:rPr>
              <a:t> 2017, processed in ESRI ArcMap 10.6</a:t>
            </a: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2477859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islands are also home to rich, yet sensitive coastal ecosystems. These include teeming coral reefs, dense mangrove forests, tranquil lagoons, and sweeping bays. Reefs cover approximately 295 km</a:t>
            </a:r>
            <a:r>
              <a:rPr lang="en-US" sz="1200" kern="1200" baseline="30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 of the near-shore seafloor. These habitats are not only key biodiversity hotspots; they’re also the building blocks of the coastal barrier system, and they support tourism and local fisheries, two mainstays of the local economy. </a:t>
            </a:r>
          </a:p>
          <a:p>
            <a:endParaRPr lang="en-US" dirty="0"/>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Credits: </a:t>
            </a:r>
          </a:p>
          <a:p>
            <a:r>
              <a:rPr lang="en-US" sz="1200" kern="1200" dirty="0">
                <a:solidFill>
                  <a:schemeClr val="tx1"/>
                </a:solidFill>
                <a:effectLst/>
                <a:latin typeface="+mn-lt"/>
                <a:ea typeface="+mn-ea"/>
                <a:cs typeface="+mn-cs"/>
              </a:rPr>
              <a:t>Coral Reefs: US National Park Service</a:t>
            </a:r>
          </a:p>
          <a:p>
            <a:r>
              <a:rPr lang="en-US" sz="1200" kern="1200" dirty="0">
                <a:solidFill>
                  <a:schemeClr val="tx1"/>
                </a:solidFill>
                <a:effectLst/>
                <a:latin typeface="+mn-lt"/>
                <a:ea typeface="+mn-ea"/>
                <a:cs typeface="+mn-cs"/>
              </a:rPr>
              <a:t>Mangrove Forests: </a:t>
            </a:r>
            <a:r>
              <a:rPr lang="en-US" sz="1200" kern="1200" dirty="0" err="1">
                <a:solidFill>
                  <a:schemeClr val="tx1"/>
                </a:solidFill>
                <a:effectLst/>
                <a:latin typeface="+mn-lt"/>
                <a:ea typeface="+mn-ea"/>
                <a:cs typeface="+mn-cs"/>
              </a:rPr>
              <a:t>Boricudaeddie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Lagoons: Ishan (@</a:t>
            </a:r>
            <a:r>
              <a:rPr lang="en-US" sz="1200" kern="1200" dirty="0" err="1">
                <a:solidFill>
                  <a:schemeClr val="tx1"/>
                </a:solidFill>
                <a:effectLst/>
                <a:latin typeface="+mn-lt"/>
                <a:ea typeface="+mn-ea"/>
                <a:cs typeface="+mn-cs"/>
              </a:rPr>
              <a:t>seefromthesky</a:t>
            </a:r>
            <a:r>
              <a:rPr lang="en-US" sz="1200" kern="1200" dirty="0">
                <a:solidFill>
                  <a:schemeClr val="tx1"/>
                </a:solidFill>
                <a:effectLst/>
                <a:latin typeface="+mn-lt"/>
                <a:ea typeface="+mn-ea"/>
                <a:cs typeface="+mn-cs"/>
              </a:rPr>
              <a:t>) on </a:t>
            </a:r>
            <a:r>
              <a:rPr lang="en-US" sz="1200" kern="1200" dirty="0" err="1">
                <a:solidFill>
                  <a:schemeClr val="tx1"/>
                </a:solidFill>
                <a:effectLst/>
                <a:latin typeface="+mn-lt"/>
                <a:ea typeface="+mn-ea"/>
                <a:cs typeface="+mn-cs"/>
              </a:rPr>
              <a:t>Unsplash</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Embayments</a:t>
            </a:r>
            <a:r>
              <a:rPr lang="en-US" sz="1200" kern="1200" dirty="0">
                <a:solidFill>
                  <a:schemeClr val="tx1"/>
                </a:solidFill>
                <a:effectLst/>
                <a:latin typeface="+mn-lt"/>
                <a:ea typeface="+mn-ea"/>
                <a:cs typeface="+mn-cs"/>
              </a:rPr>
              <a:t>: US National Park Service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Sources:</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Coral Reefs: US National Park Service, https://www.nps.gov/media/photo/gallery-item.htm?pg=5656271&amp;id=EE7829DF-155D-4519-3ED894882FCB74BD&amp;gid=EE7826A0-155D-4519-3EDD76494A360467, Public Domain</a:t>
            </a:r>
          </a:p>
          <a:p>
            <a:r>
              <a:rPr lang="en-US" sz="1200" b="0" kern="1200" dirty="0">
                <a:solidFill>
                  <a:schemeClr val="tx1"/>
                </a:solidFill>
                <a:effectLst/>
                <a:latin typeface="+mn-lt"/>
                <a:ea typeface="+mn-ea"/>
                <a:cs typeface="+mn-cs"/>
              </a:rPr>
              <a:t>Mangrove Forests: </a:t>
            </a:r>
            <a:r>
              <a:rPr lang="en-US" sz="1200" b="0" kern="1200" dirty="0" err="1">
                <a:solidFill>
                  <a:schemeClr val="tx1"/>
                </a:solidFill>
                <a:effectLst/>
                <a:latin typeface="+mn-lt"/>
                <a:ea typeface="+mn-ea"/>
                <a:cs typeface="+mn-cs"/>
              </a:rPr>
              <a:t>Boricudaeddie</a:t>
            </a:r>
            <a:r>
              <a:rPr lang="en-US" sz="1200" b="0" kern="1200" dirty="0">
                <a:solidFill>
                  <a:schemeClr val="tx1"/>
                </a:solidFill>
                <a:effectLst/>
                <a:latin typeface="+mn-lt"/>
                <a:ea typeface="+mn-ea"/>
                <a:cs typeface="+mn-cs"/>
              </a:rPr>
              <a:t>, CC BY-SA 3.0, https://commons.wikimedia.org/w/index.php?curid=3055361</a:t>
            </a:r>
          </a:p>
          <a:p>
            <a:r>
              <a:rPr lang="en-US" sz="1200" b="0" kern="1200" dirty="0">
                <a:solidFill>
                  <a:schemeClr val="tx1"/>
                </a:solidFill>
                <a:effectLst/>
                <a:latin typeface="+mn-lt"/>
                <a:ea typeface="+mn-ea"/>
                <a:cs typeface="+mn-cs"/>
              </a:rPr>
              <a:t>Lagoons: </a:t>
            </a:r>
            <a:r>
              <a:rPr lang="en-US" sz="1200" b="0" kern="1200" dirty="0" err="1">
                <a:solidFill>
                  <a:schemeClr val="tx1"/>
                </a:solidFill>
                <a:effectLst/>
                <a:latin typeface="+mn-lt"/>
                <a:ea typeface="+mn-ea"/>
                <a:cs typeface="+mn-cs"/>
              </a:rPr>
              <a:t>Unsplash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Unsplash</a:t>
            </a:r>
            <a:r>
              <a:rPr lang="en-US" sz="1200" b="0" kern="1200" dirty="0">
                <a:solidFill>
                  <a:schemeClr val="tx1"/>
                </a:solidFill>
                <a:effectLst/>
                <a:latin typeface="+mn-lt"/>
                <a:ea typeface="+mn-ea"/>
                <a:cs typeface="+mn-cs"/>
              </a:rPr>
              <a:t> License, https://unsplash.com/photos/8qEuawM_txg</a:t>
            </a:r>
          </a:p>
          <a:p>
            <a:r>
              <a:rPr lang="en-US" sz="1200" b="0" kern="1200" dirty="0" err="1">
                <a:solidFill>
                  <a:schemeClr val="tx1"/>
                </a:solidFill>
                <a:effectLst/>
                <a:latin typeface="+mn-lt"/>
                <a:ea typeface="+mn-ea"/>
                <a:cs typeface="+mn-cs"/>
              </a:rPr>
              <a:t>Embayments</a:t>
            </a:r>
            <a:r>
              <a:rPr lang="en-US" sz="1200" b="0" kern="1200" dirty="0">
                <a:solidFill>
                  <a:schemeClr val="tx1"/>
                </a:solidFill>
                <a:effectLst/>
                <a:latin typeface="+mn-lt"/>
                <a:ea typeface="+mn-ea"/>
                <a:cs typeface="+mn-cs"/>
              </a:rPr>
              <a:t>: US National Park Service, https://commons.wikimedia.org/wiki/File:PagoPago_Harbor_NPS.jpg, Public Domain</a:t>
            </a:r>
          </a:p>
        </p:txBody>
      </p:sp>
      <p:sp>
        <p:nvSpPr>
          <p:cNvPr id="4" name="Slide Number Placeholder 3"/>
          <p:cNvSpPr>
            <a:spLocks noGrp="1"/>
          </p:cNvSpPr>
          <p:nvPr>
            <p:ph type="sldNum" sz="quarter" idx="5"/>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355162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the reefs have proven resilient to disturbances like cyclones and bleaching events, chronic </a:t>
            </a:r>
            <a:r>
              <a:rPr lang="en-US" sz="1200" i="1" kern="1200" dirty="0">
                <a:solidFill>
                  <a:schemeClr val="tx1"/>
                </a:solidFill>
                <a:effectLst/>
                <a:latin typeface="+mn-lt"/>
                <a:ea typeface="+mn-ea"/>
                <a:cs typeface="+mn-cs"/>
              </a:rPr>
              <a:t>anthropogenic</a:t>
            </a:r>
            <a:r>
              <a:rPr lang="en-US" sz="1200" kern="1200" dirty="0">
                <a:solidFill>
                  <a:schemeClr val="tx1"/>
                </a:solidFill>
                <a:effectLst/>
                <a:latin typeface="+mn-lt"/>
                <a:ea typeface="+mn-ea"/>
                <a:cs typeface="+mn-cs"/>
              </a:rPr>
              <a:t> disturbances pose an increasingly severe threat to these systems—and are limiting their ability to bounce back.</a:t>
            </a:r>
            <a:r>
              <a:rPr lang="en-US" sz="1200" kern="1200" baseline="0" dirty="0">
                <a:solidFill>
                  <a:schemeClr val="tx1"/>
                </a:solidFill>
                <a:effectLst/>
                <a:latin typeface="+mn-lt"/>
                <a:ea typeface="+mn-ea"/>
                <a:cs typeface="+mn-cs"/>
              </a:rPr>
              <a:t> </a:t>
            </a:r>
            <a:r>
              <a:rPr lang="en-US" baseline="0" dirty="0"/>
              <a:t>Over the past couple of decades, water quality in near-shore reefs has been deteriorating. Some of this degradation is attributable to pollutants and nutrients running off through watersheds that drain into the ocean. These pollutants come from point sources, such as piggeries and mines, as well as non-point sources, like palm plantations and leaky wastewater infrastructure.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development in American Samoa expands, we expect the impacts to reefs to multiply. However, to validate that assumption, conservation managers need to know how much and in what ways land use and land cover have changed. And they need to understand the strength of the relationship between those changes and fluctuations in near-shore water 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where remote sensing comes in. By applying satellite imagery to these questions, we can quantify the extent of land use and land cover change over time, and our partners can use this information to support the prudent management of coastal watersheds.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Credits: </a:t>
            </a:r>
          </a:p>
          <a:p>
            <a:r>
              <a:rPr lang="en-US" sz="1200" kern="1200" dirty="0">
                <a:solidFill>
                  <a:schemeClr val="tx1"/>
                </a:solidFill>
                <a:effectLst/>
                <a:latin typeface="+mn-lt"/>
                <a:ea typeface="+mn-ea"/>
                <a:cs typeface="+mn-cs"/>
              </a:rPr>
              <a:t>Coral: US National Park Service</a:t>
            </a:r>
          </a:p>
          <a:p>
            <a:r>
              <a:rPr lang="en-US" sz="1200" kern="1200" dirty="0">
                <a:solidFill>
                  <a:schemeClr val="tx1"/>
                </a:solidFill>
                <a:effectLst/>
                <a:latin typeface="+mn-lt"/>
                <a:ea typeface="+mn-ea"/>
                <a:cs typeface="+mn-cs"/>
              </a:rPr>
              <a:t>Quarry: Dr. Juan </a:t>
            </a:r>
            <a:r>
              <a:rPr lang="en-US" sz="1200" dirty="0"/>
              <a:t>Torres-Pérez</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Piggery: USDA Natural Resources Conservation Service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Sources: </a:t>
            </a:r>
          </a:p>
          <a:p>
            <a:r>
              <a:rPr lang="en-US" sz="1200" kern="1200" dirty="0">
                <a:solidFill>
                  <a:schemeClr val="tx1"/>
                </a:solidFill>
                <a:effectLst/>
                <a:latin typeface="+mn-lt"/>
                <a:ea typeface="+mn-ea"/>
                <a:cs typeface="+mn-cs"/>
              </a:rPr>
              <a:t>Coral: US National Park Service, https://www.nps.gov/media/photo/gallery-item.htm?pg=5656271&amp;id=EF3DA660-155D-4519-3E99595111B7F496&amp;gid=EE7826A0-155D-4519-3EDD76494A360467, Public Domain</a:t>
            </a:r>
          </a:p>
          <a:p>
            <a:r>
              <a:rPr lang="en-US" sz="1200" kern="1200" dirty="0">
                <a:solidFill>
                  <a:schemeClr val="tx1"/>
                </a:solidFill>
                <a:effectLst/>
                <a:latin typeface="+mn-lt"/>
                <a:ea typeface="+mn-ea"/>
                <a:cs typeface="+mn-cs"/>
              </a:rPr>
              <a:t>Quarry: Personal photo (written permission given)</a:t>
            </a:r>
          </a:p>
          <a:p>
            <a:r>
              <a:rPr lang="en-US" sz="1200" kern="1200" dirty="0">
                <a:solidFill>
                  <a:schemeClr val="tx1"/>
                </a:solidFill>
                <a:effectLst/>
                <a:latin typeface="+mn-lt"/>
                <a:ea typeface="+mn-ea"/>
                <a:cs typeface="+mn-cs"/>
              </a:rPr>
              <a:t>Piggery: USDA Natural Resources Conservation Service, https://www.nrcs.usda.gov/wps/portal/nrcs/detail/pia/newsroom/features/?cid=nrcs142p2_037685, Public Domain</a:t>
            </a:r>
          </a:p>
        </p:txBody>
      </p:sp>
      <p:sp>
        <p:nvSpPr>
          <p:cNvPr id="4" name="Slide Number Placeholder 3"/>
          <p:cNvSpPr>
            <a:spLocks noGrp="1"/>
          </p:cNvSpPr>
          <p:nvPr>
            <p:ph type="sldNum" sz="quarter" idx="5"/>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382428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objective of the American Samoa Water Resources project was to quantify historical patterns of land-use and land-cover change, or LULCC, and to analyze their relationship with trends in water quality. Along the way, we also generated maps, geospatial datasets, and outreach materials designed to help our </a:t>
            </a:r>
            <a:r>
              <a:rPr lang="en-US" sz="1200" dirty="0">
                <a:solidFill>
                  <a:schemeClr val="tx1">
                    <a:lumMod val="75000"/>
                    <a:lumOff val="25000"/>
                  </a:schemeClr>
                </a:solidFill>
              </a:rPr>
              <a:t>partners optimize watershed management strategies and support their community-based conservation efforts.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372965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we’ll move on to our methodology—</a:t>
            </a:r>
            <a:r>
              <a:rPr lang="en-US" altLang="ko-KR" sz="1200" kern="1200" dirty="0">
                <a:solidFill>
                  <a:schemeClr val="tx1"/>
                </a:solidFill>
                <a:effectLst/>
                <a:latin typeface="+mn-lt"/>
                <a:ea typeface="+mn-ea"/>
                <a:cs typeface="+mn-cs"/>
              </a:rPr>
              <a:t>how</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we</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did</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it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2273844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Our project centered on Tutuila, American Samoa’s largest island.</a:t>
            </a:r>
            <a:r>
              <a:rPr lang="en-US" sz="1200" kern="1200" dirty="0">
                <a:solidFill>
                  <a:schemeClr val="tx1"/>
                </a:solidFill>
                <a:effectLst/>
                <a:latin typeface="+mn-lt"/>
                <a:ea typeface="+mn-ea"/>
                <a:cs typeface="+mn-cs"/>
              </a:rPr>
              <a:t> At roughly 142 km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Tutuila hosts the majority of American Samoa’s 55,000 human inhabitants.</a:t>
            </a:r>
          </a:p>
          <a:p>
            <a:pPr marL="0" lvl="0" indent="0" algn="l" rtl="0">
              <a:lnSpc>
                <a:spcPct val="100000"/>
              </a:lnSpc>
              <a:spcBef>
                <a:spcPts val="0"/>
              </a:spcBef>
              <a:spcAft>
                <a:spcPts val="0"/>
              </a:spcAft>
              <a:buSzPts val="1400"/>
              <a:buNone/>
            </a:pPr>
            <a:endParaRPr lang="en-US"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r>
              <a:rPr lang="en-US" sz="1200" kern="1200" dirty="0">
                <a:solidFill>
                  <a:schemeClr val="tx1"/>
                </a:solidFill>
                <a:effectLst/>
                <a:latin typeface="+mn-lt"/>
                <a:ea typeface="+mn-ea"/>
                <a:cs typeface="+mn-cs"/>
              </a:rPr>
              <a:t>We used Earth observations to explore how land cover and water quality have changed over time across the whole island, and at a more granular scale in three high-priority areas: </a:t>
            </a:r>
            <a:r>
              <a:rPr lang="en-US" sz="1200" kern="1200" dirty="0" err="1">
                <a:solidFill>
                  <a:schemeClr val="tx1"/>
                </a:solidFill>
                <a:effectLst/>
                <a:latin typeface="+mn-lt"/>
                <a:ea typeface="+mn-ea"/>
                <a:cs typeface="+mn-cs"/>
              </a:rPr>
              <a:t>Tafuna</a:t>
            </a:r>
            <a:r>
              <a:rPr lang="en-US" sz="1200" kern="1200" dirty="0">
                <a:solidFill>
                  <a:schemeClr val="tx1"/>
                </a:solidFill>
                <a:effectLst/>
                <a:latin typeface="+mn-lt"/>
                <a:ea typeface="+mn-ea"/>
                <a:cs typeface="+mn-cs"/>
              </a:rPr>
              <a:t> Plain, the </a:t>
            </a:r>
            <a:r>
              <a:rPr lang="en-US" sz="1200" kern="1200" dirty="0" err="1">
                <a:solidFill>
                  <a:schemeClr val="tx1"/>
                </a:solidFill>
                <a:effectLst/>
                <a:latin typeface="+mn-lt"/>
                <a:ea typeface="+mn-ea"/>
                <a:cs typeface="+mn-cs"/>
              </a:rPr>
              <a:t>Nu’uuli</a:t>
            </a:r>
            <a:r>
              <a:rPr lang="en-US" sz="1200" kern="1200" dirty="0">
                <a:solidFill>
                  <a:schemeClr val="tx1"/>
                </a:solidFill>
                <a:effectLst/>
                <a:latin typeface="+mn-lt"/>
                <a:ea typeface="+mn-ea"/>
                <a:cs typeface="+mn-cs"/>
              </a:rPr>
              <a:t> Watershed and the </a:t>
            </a:r>
            <a:r>
              <a:rPr lang="en-US" sz="1200" kern="1200" dirty="0" err="1">
                <a:solidFill>
                  <a:schemeClr val="tx1"/>
                </a:solidFill>
                <a:effectLst/>
                <a:latin typeface="+mn-lt"/>
                <a:ea typeface="+mn-ea"/>
                <a:cs typeface="+mn-cs"/>
              </a:rPr>
              <a:t>Faga’itua</a:t>
            </a:r>
            <a:r>
              <a:rPr lang="en-US" sz="1200" kern="1200" dirty="0">
                <a:solidFill>
                  <a:schemeClr val="tx1"/>
                </a:solidFill>
                <a:effectLst/>
                <a:latin typeface="+mn-lt"/>
                <a:ea typeface="+mn-ea"/>
                <a:cs typeface="+mn-cs"/>
              </a:rPr>
              <a:t> Watershed. </a:t>
            </a:r>
          </a:p>
          <a:p>
            <a:pPr marL="0" lvl="0" indent="0" algn="l" rtl="0">
              <a:lnSpc>
                <a:spcPct val="100000"/>
              </a:lnSpc>
              <a:spcBef>
                <a:spcPts val="0"/>
              </a:spcBef>
              <a:spcAft>
                <a:spcPts val="0"/>
              </a:spcAft>
              <a:buSzPts val="140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•Map Credit: American Samoa Water Resources Team, Summer 2019</a:t>
            </a:r>
          </a:p>
          <a:p>
            <a:r>
              <a:rPr lang="en-US" sz="1200" kern="1200" dirty="0">
                <a:solidFill>
                  <a:schemeClr val="tx1"/>
                </a:solidFill>
                <a:effectLst/>
                <a:latin typeface="+mn-lt"/>
                <a:ea typeface="+mn-ea"/>
                <a:cs typeface="+mn-cs"/>
              </a:rPr>
              <a:t>•Map Source: USGS Hydrology Shapefiles, processed in ESRI ArcMap 10.6</a:t>
            </a:r>
          </a:p>
        </p:txBody>
      </p:sp>
      <p:sp>
        <p:nvSpPr>
          <p:cNvPr id="4" name="Slide Number Placeholder 3"/>
          <p:cNvSpPr>
            <a:spLocks noGrp="1"/>
          </p:cNvSpPr>
          <p:nvPr>
            <p:ph type="sldNum" sz="quarter" idx="5"/>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2013672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79CC3"/>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79CC3"/>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79CC3"/>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79CC3"/>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670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79CC3"/>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79CC3"/>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79CC3"/>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8/23/2019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microsoft.com/office/2007/relationships/hdphoto" Target="../media/hdphoto2.wdp"/><Relationship Id="rId2" Type="http://schemas.openxmlformats.org/officeDocument/2006/relationships/notesSlide" Target="../notesSlides/notesSlide12.xml"/><Relationship Id="rId16"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3.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microsoft.com/office/2007/relationships/hdphoto" Target="../media/hdphoto3.wdp"/><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4.png"/><Relationship Id="rId7" Type="http://schemas.openxmlformats.org/officeDocument/2006/relationships/image" Target="../media/image53.emf"/><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3.emf"/><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0.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4.PNG"/><Relationship Id="rId11" Type="http://schemas.openxmlformats.org/officeDocument/2006/relationships/image" Target="../media/image69.emf"/><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74.jpeg"/><Relationship Id="rId11" Type="http://schemas.openxmlformats.org/officeDocument/2006/relationships/image" Target="../media/image54.pn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2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chart" Target="../charts/chart1.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4.PNG"/><Relationship Id="rId7" Type="http://schemas.openxmlformats.org/officeDocument/2006/relationships/image" Target="../media/image54.png"/><Relationship Id="rId12"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88.PNG"/><Relationship Id="rId5" Type="http://schemas.openxmlformats.org/officeDocument/2006/relationships/image" Target="../media/image86.PNG"/><Relationship Id="rId10"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92.PNG"/><Relationship Id="rId11"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image" Target="../media/image89.jpeg"/><Relationship Id="rId4" Type="http://schemas.openxmlformats.org/officeDocument/2006/relationships/image" Target="../media/image91.PN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chart" Target="../charts/chart5.xml"/><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893BA6-0A7D-4D3D-B5B2-D4C8E8F569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 y="0"/>
            <a:ext cx="6858000" cy="6858000"/>
          </a:xfrm>
          <a:prstGeom prst="rect">
            <a:avLst/>
          </a:prstGeom>
        </p:spPr>
      </p:pic>
      <p:grpSp>
        <p:nvGrpSpPr>
          <p:cNvPr id="14" name="Group 13"/>
          <p:cNvGrpSpPr/>
          <p:nvPr/>
        </p:nvGrpSpPr>
        <p:grpSpPr>
          <a:xfrm>
            <a:off x="7789361" y="4115906"/>
            <a:ext cx="2191087"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Marshall Worsham</a:t>
              </a:r>
            </a:p>
          </p:txBody>
        </p:sp>
        <p:sp>
          <p:nvSpPr>
            <p:cNvPr id="16" name="Rectangle 15"/>
            <p:cNvSpPr/>
            <p:nvPr userDrawn="1"/>
          </p:nvSpPr>
          <p:spPr>
            <a:xfrm>
              <a:off x="8032640" y="3966272"/>
              <a:ext cx="1175147"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Melissa Collin</a:t>
              </a:r>
            </a:p>
          </p:txBody>
        </p:sp>
        <p:sp>
          <p:nvSpPr>
            <p:cNvPr id="17" name="Rectangle 16"/>
            <p:cNvSpPr/>
            <p:nvPr userDrawn="1"/>
          </p:nvSpPr>
          <p:spPr>
            <a:xfrm>
              <a:off x="8046764" y="4836498"/>
              <a:ext cx="1336326" cy="323165"/>
            </a:xfrm>
            <a:prstGeom prst="rect">
              <a:avLst/>
            </a:prstGeom>
          </p:spPr>
          <p:txBody>
            <a:bodyPr wrap="none">
              <a:spAutoFit/>
            </a:bodyPr>
            <a:lstStyle/>
            <a:p>
              <a:r>
                <a:rPr lang="en-US" sz="1500" dirty="0" err="1">
                  <a:solidFill>
                    <a:schemeClr val="tx1">
                      <a:lumMod val="75000"/>
                      <a:lumOff val="25000"/>
                    </a:schemeClr>
                  </a:solidFill>
                  <a:latin typeface="Century Gothic" panose="020B0502020202020204" pitchFamily="34" charset="0"/>
                </a:rPr>
                <a:t>Arev</a:t>
              </a:r>
              <a:r>
                <a:rPr lang="en-US" sz="1500" dirty="0">
                  <a:solidFill>
                    <a:schemeClr val="tx1">
                      <a:lumMod val="75000"/>
                      <a:lumOff val="25000"/>
                    </a:schemeClr>
                  </a:solidFill>
                  <a:latin typeface="Century Gothic" panose="020B0502020202020204" pitchFamily="34" charset="0"/>
                </a:rPr>
                <a:t> Markarian</a:t>
              </a:r>
            </a:p>
          </p:txBody>
        </p:sp>
        <p:sp>
          <p:nvSpPr>
            <p:cNvPr id="18" name="Rectangle 17"/>
            <p:cNvSpPr/>
            <p:nvPr userDrawn="1"/>
          </p:nvSpPr>
          <p:spPr>
            <a:xfrm>
              <a:off x="8036885" y="4401385"/>
              <a:ext cx="878096"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Eric Davis</a:t>
              </a:r>
            </a:p>
          </p:txBody>
        </p:sp>
      </p:grpSp>
      <p:sp>
        <p:nvSpPr>
          <p:cNvPr id="37" name="Title 1"/>
          <p:cNvSpPr txBox="1">
            <a:spLocks/>
          </p:cNvSpPr>
          <p:nvPr/>
        </p:nvSpPr>
        <p:spPr>
          <a:xfrm>
            <a:off x="7794625" y="1417552"/>
            <a:ext cx="3895726" cy="1076466"/>
          </a:xfrm>
          <a:prstGeom prst="rect">
            <a:avLst/>
          </a:prstGeom>
        </p:spPr>
        <p:txBody>
          <a:bodyPr anchor="ctr">
            <a:normAutofit fontScale="925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379CC3"/>
                </a:solidFill>
              </a:rPr>
              <a:t>AMERICAN SAMOA WATER RESOURCES</a:t>
            </a:r>
            <a:endParaRPr lang="en-US" sz="3200" spc="0" baseline="0" dirty="0">
              <a:solidFill>
                <a:srgbClr val="379CC3"/>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Evaluating the Impacts of Land Cover and Water Quality Changes in American Samoa to Improve Watershed Management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65428"/>
            <a:ext cx="12192000" cy="715571"/>
          </a:xfrm>
          <a:prstGeom prst="rect">
            <a:avLst/>
          </a:prstGeom>
        </p:spPr>
      </p:pic>
      <p:sp>
        <p:nvSpPr>
          <p:cNvPr id="3" name="TextBox 2"/>
          <p:cNvSpPr txBox="1"/>
          <p:nvPr/>
        </p:nvSpPr>
        <p:spPr>
          <a:xfrm>
            <a:off x="3155090" y="6217180"/>
            <a:ext cx="7136613" cy="369332"/>
          </a:xfrm>
          <a:prstGeom prst="rect">
            <a:avLst/>
          </a:prstGeom>
          <a:noFill/>
        </p:spPr>
        <p:txBody>
          <a:bodyPr wrap="square" rtlCol="0" anchor="ctr">
            <a:spAutoFit/>
          </a:bodyPr>
          <a:lstStyle/>
          <a:p>
            <a:pPr algn="r"/>
            <a:r>
              <a:rPr lang="en-US" dirty="0">
                <a:solidFill>
                  <a:schemeClr val="bg1"/>
                </a:solidFill>
              </a:rPr>
              <a:t>California – Ames| Summer 2019</a:t>
            </a:r>
          </a:p>
        </p:txBody>
      </p:sp>
    </p:spTree>
    <p:extLst>
      <p:ext uri="{BB962C8B-B14F-4D97-AF65-F5344CB8AC3E}">
        <p14:creationId xmlns:p14="http://schemas.microsoft.com/office/powerpoint/2010/main" val="637466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METHODS SUMMARY</a:t>
            </a:r>
          </a:p>
        </p:txBody>
      </p:sp>
      <p:sp>
        <p:nvSpPr>
          <p:cNvPr id="4" name="Hexagon 3">
            <a:extLst>
              <a:ext uri="{FF2B5EF4-FFF2-40B4-BE49-F238E27FC236}">
                <a16:creationId xmlns:a16="http://schemas.microsoft.com/office/drawing/2014/main" id="{CB37D3FE-80B6-4FF3-B6B4-AEC0C31EE7B0}"/>
              </a:ext>
            </a:extLst>
          </p:cNvPr>
          <p:cNvSpPr/>
          <p:nvPr/>
        </p:nvSpPr>
        <p:spPr>
          <a:xfrm>
            <a:off x="2983007" y="1215230"/>
            <a:ext cx="2057400" cy="813816"/>
          </a:xfrm>
          <a:prstGeom prst="hexagon">
            <a:avLst/>
          </a:prstGeom>
          <a:solidFill>
            <a:schemeClr val="accent1">
              <a:lumMod val="20000"/>
              <a:lumOff val="80000"/>
            </a:schemeClr>
          </a:solidFill>
          <a:ln w="1270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mj-lt"/>
              </a:rPr>
              <a:t>LANDSAT 8 </a:t>
            </a:r>
          </a:p>
          <a:p>
            <a:pPr algn="ctr"/>
            <a:r>
              <a:rPr lang="en-US" sz="1400" b="1" dirty="0">
                <a:solidFill>
                  <a:schemeClr val="tx1">
                    <a:lumMod val="75000"/>
                    <a:lumOff val="25000"/>
                  </a:schemeClr>
                </a:solidFill>
                <a:latin typeface="+mj-lt"/>
              </a:rPr>
              <a:t>OLI</a:t>
            </a:r>
          </a:p>
        </p:txBody>
      </p:sp>
      <p:sp>
        <p:nvSpPr>
          <p:cNvPr id="5" name="Hexagon 4">
            <a:extLst>
              <a:ext uri="{FF2B5EF4-FFF2-40B4-BE49-F238E27FC236}">
                <a16:creationId xmlns:a16="http://schemas.microsoft.com/office/drawing/2014/main" id="{0B01B5D0-2E7E-4791-9764-51EE184BB22F}"/>
              </a:ext>
            </a:extLst>
          </p:cNvPr>
          <p:cNvSpPr/>
          <p:nvPr/>
        </p:nvSpPr>
        <p:spPr>
          <a:xfrm>
            <a:off x="7141841" y="1215230"/>
            <a:ext cx="2057400" cy="813816"/>
          </a:xfrm>
          <a:prstGeom prst="hexagon">
            <a:avLst/>
          </a:prstGeom>
          <a:solidFill>
            <a:schemeClr val="accent1">
              <a:lumMod val="20000"/>
              <a:lumOff val="80000"/>
            </a:schemeClr>
          </a:solidFill>
          <a:ln w="1270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mj-lt"/>
              </a:rPr>
              <a:t>USDA NRCS ORTHOIMAGES</a:t>
            </a:r>
          </a:p>
        </p:txBody>
      </p:sp>
      <p:sp>
        <p:nvSpPr>
          <p:cNvPr id="6" name="TextBox 5">
            <a:extLst>
              <a:ext uri="{FF2B5EF4-FFF2-40B4-BE49-F238E27FC236}">
                <a16:creationId xmlns:a16="http://schemas.microsoft.com/office/drawing/2014/main" id="{32CA6533-1414-42C8-9622-61054E9D44B3}"/>
              </a:ext>
            </a:extLst>
          </p:cNvPr>
          <p:cNvSpPr txBox="1"/>
          <p:nvPr/>
        </p:nvSpPr>
        <p:spPr>
          <a:xfrm>
            <a:off x="4653694" y="2052906"/>
            <a:ext cx="2942662"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mj-lt"/>
              </a:rPr>
              <a:t>PREPROCESSING</a:t>
            </a:r>
          </a:p>
        </p:txBody>
      </p:sp>
      <p:sp>
        <p:nvSpPr>
          <p:cNvPr id="7" name="Hexagon 6">
            <a:extLst>
              <a:ext uri="{FF2B5EF4-FFF2-40B4-BE49-F238E27FC236}">
                <a16:creationId xmlns:a16="http://schemas.microsoft.com/office/drawing/2014/main" id="{CD4FCD2F-9EA7-4B5C-A30B-21165868A0C1}"/>
              </a:ext>
            </a:extLst>
          </p:cNvPr>
          <p:cNvSpPr/>
          <p:nvPr/>
        </p:nvSpPr>
        <p:spPr>
          <a:xfrm>
            <a:off x="7156355" y="3396983"/>
            <a:ext cx="2057400" cy="813816"/>
          </a:xfrm>
          <a:prstGeom prst="hexagon">
            <a:avLst/>
          </a:prstGeom>
          <a:solidFill>
            <a:schemeClr val="accent1">
              <a:lumMod val="20000"/>
              <a:lumOff val="80000"/>
            </a:schemeClr>
          </a:solidFill>
          <a:ln w="1270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mj-lt"/>
              </a:rPr>
              <a:t>WATERSHED - SCALE LAND CLASSIFICATION</a:t>
            </a:r>
          </a:p>
        </p:txBody>
      </p:sp>
      <p:grpSp>
        <p:nvGrpSpPr>
          <p:cNvPr id="41" name="Group 40">
            <a:extLst>
              <a:ext uri="{FF2B5EF4-FFF2-40B4-BE49-F238E27FC236}">
                <a16:creationId xmlns:a16="http://schemas.microsoft.com/office/drawing/2014/main" id="{30EF3C1D-0C5C-4438-A7BE-C78AEC8BD176}"/>
              </a:ext>
            </a:extLst>
          </p:cNvPr>
          <p:cNvGrpSpPr/>
          <p:nvPr/>
        </p:nvGrpSpPr>
        <p:grpSpPr>
          <a:xfrm>
            <a:off x="3883121" y="2052471"/>
            <a:ext cx="3092807" cy="1540406"/>
            <a:chOff x="3883121" y="2159510"/>
            <a:chExt cx="3092807" cy="1540406"/>
          </a:xfrm>
        </p:grpSpPr>
        <p:sp>
          <p:nvSpPr>
            <p:cNvPr id="29" name="Block Arc 28">
              <a:extLst>
                <a:ext uri="{FF2B5EF4-FFF2-40B4-BE49-F238E27FC236}">
                  <a16:creationId xmlns:a16="http://schemas.microsoft.com/office/drawing/2014/main" id="{C981DE2D-E3C8-4EED-8125-DD5D90DD2A06}"/>
                </a:ext>
              </a:extLst>
            </p:cNvPr>
            <p:cNvSpPr/>
            <p:nvPr/>
          </p:nvSpPr>
          <p:spPr>
            <a:xfrm>
              <a:off x="3883121" y="2159510"/>
              <a:ext cx="1511510" cy="1540406"/>
            </a:xfrm>
            <a:prstGeom prst="blockArc">
              <a:avLst>
                <a:gd name="adj1" fmla="val 18900000"/>
                <a:gd name="adj2" fmla="val 2700000"/>
                <a:gd name="adj3" fmla="val 1614"/>
              </a:avLst>
            </a:prstGeom>
            <a:ln>
              <a:solidFill>
                <a:srgbClr val="379CC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37" name="Group 36">
              <a:extLst>
                <a:ext uri="{FF2B5EF4-FFF2-40B4-BE49-F238E27FC236}">
                  <a16:creationId xmlns:a16="http://schemas.microsoft.com/office/drawing/2014/main" id="{05966AA8-C25B-46EF-A2D2-0BC73C09421A}"/>
                </a:ext>
              </a:extLst>
            </p:cNvPr>
            <p:cNvGrpSpPr/>
            <p:nvPr/>
          </p:nvGrpSpPr>
          <p:grpSpPr>
            <a:xfrm>
              <a:off x="5164979" y="2460060"/>
              <a:ext cx="1810948" cy="275862"/>
              <a:chOff x="5199451" y="2084842"/>
              <a:chExt cx="1810948" cy="275862"/>
            </a:xfrm>
          </p:grpSpPr>
          <p:sp>
            <p:nvSpPr>
              <p:cNvPr id="30" name="Freeform: Shape 29">
                <a:extLst>
                  <a:ext uri="{FF2B5EF4-FFF2-40B4-BE49-F238E27FC236}">
                    <a16:creationId xmlns:a16="http://schemas.microsoft.com/office/drawing/2014/main" id="{B7345318-47F4-4C4E-BDB7-30173836A4D5}"/>
                  </a:ext>
                </a:extLst>
              </p:cNvPr>
              <p:cNvSpPr/>
              <p:nvPr/>
            </p:nvSpPr>
            <p:spPr>
              <a:xfrm>
                <a:off x="5410199" y="2086384"/>
                <a:ext cx="1600200" cy="274320"/>
              </a:xfrm>
              <a:custGeom>
                <a:avLst/>
                <a:gdLst>
                  <a:gd name="connsiteX0" fmla="*/ 0 w 1540939"/>
                  <a:gd name="connsiteY0" fmla="*/ 0 h 197510"/>
                  <a:gd name="connsiteX1" fmla="*/ 1540939 w 1540939"/>
                  <a:gd name="connsiteY1" fmla="*/ 0 h 197510"/>
                  <a:gd name="connsiteX2" fmla="*/ 1540939 w 1540939"/>
                  <a:gd name="connsiteY2" fmla="*/ 197510 h 197510"/>
                  <a:gd name="connsiteX3" fmla="*/ 0 w 1540939"/>
                  <a:gd name="connsiteY3" fmla="*/ 197510 h 197510"/>
                  <a:gd name="connsiteX4" fmla="*/ 0 w 1540939"/>
                  <a:gd name="connsiteY4" fmla="*/ 0 h 19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39" h="197510">
                    <a:moveTo>
                      <a:pt x="0" y="0"/>
                    </a:moveTo>
                    <a:lnTo>
                      <a:pt x="1540939" y="0"/>
                    </a:lnTo>
                    <a:lnTo>
                      <a:pt x="1540939" y="197510"/>
                    </a:lnTo>
                    <a:lnTo>
                      <a:pt x="0" y="197510"/>
                    </a:lnTo>
                    <a:lnTo>
                      <a:pt x="0" y="0"/>
                    </a:lnTo>
                    <a:close/>
                  </a:path>
                </a:pathLst>
              </a:custGeom>
              <a:solidFill>
                <a:schemeClr val="accent1">
                  <a:lumMod val="20000"/>
                  <a:lumOff val="80000"/>
                </a:schemeClr>
              </a:solidFill>
              <a:ln w="12700">
                <a:solidFill>
                  <a:srgbClr val="379CC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6774"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lumMod val="75000"/>
                        <a:lumOff val="25000"/>
                      </a:schemeClr>
                    </a:solidFill>
                    <a:latin typeface="+mj-lt"/>
                  </a:rPr>
                  <a:t>SR CORRECTION</a:t>
                </a:r>
              </a:p>
            </p:txBody>
          </p:sp>
          <p:sp>
            <p:nvSpPr>
              <p:cNvPr id="31" name="Hexagon 30">
                <a:extLst>
                  <a:ext uri="{FF2B5EF4-FFF2-40B4-BE49-F238E27FC236}">
                    <a16:creationId xmlns:a16="http://schemas.microsoft.com/office/drawing/2014/main" id="{10B08EC9-7825-4CD2-BA36-A1BF97E132DE}"/>
                  </a:ext>
                </a:extLst>
              </p:cNvPr>
              <p:cNvSpPr/>
              <p:nvPr/>
            </p:nvSpPr>
            <p:spPr>
              <a:xfrm>
                <a:off x="5199451" y="2084842"/>
                <a:ext cx="274320" cy="274320"/>
              </a:xfrm>
              <a:prstGeom prst="hexagon">
                <a:avLst/>
              </a:prstGeom>
              <a:ln>
                <a:solidFill>
                  <a:srgbClr val="379CC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38" name="Group 37">
              <a:extLst>
                <a:ext uri="{FF2B5EF4-FFF2-40B4-BE49-F238E27FC236}">
                  <a16:creationId xmlns:a16="http://schemas.microsoft.com/office/drawing/2014/main" id="{53EC8711-545B-4F3B-8F1A-BD14629CFD62}"/>
                </a:ext>
              </a:extLst>
            </p:cNvPr>
            <p:cNvGrpSpPr/>
            <p:nvPr/>
          </p:nvGrpSpPr>
          <p:grpSpPr>
            <a:xfrm>
              <a:off x="5219120" y="2802757"/>
              <a:ext cx="1756808" cy="274323"/>
              <a:chOff x="5248147" y="2421552"/>
              <a:chExt cx="1822945" cy="274323"/>
            </a:xfrm>
          </p:grpSpPr>
          <p:sp>
            <p:nvSpPr>
              <p:cNvPr id="32" name="Freeform: Shape 31">
                <a:extLst>
                  <a:ext uri="{FF2B5EF4-FFF2-40B4-BE49-F238E27FC236}">
                    <a16:creationId xmlns:a16="http://schemas.microsoft.com/office/drawing/2014/main" id="{0089D374-E9D2-4A1D-A906-D02F3F7E7119}"/>
                  </a:ext>
                </a:extLst>
              </p:cNvPr>
              <p:cNvSpPr/>
              <p:nvPr/>
            </p:nvSpPr>
            <p:spPr>
              <a:xfrm>
                <a:off x="5470892" y="2421552"/>
                <a:ext cx="1600200" cy="274320"/>
              </a:xfrm>
              <a:custGeom>
                <a:avLst/>
                <a:gdLst>
                  <a:gd name="connsiteX0" fmla="*/ 0 w 1469144"/>
                  <a:gd name="connsiteY0" fmla="*/ 0 h 197510"/>
                  <a:gd name="connsiteX1" fmla="*/ 1469144 w 1469144"/>
                  <a:gd name="connsiteY1" fmla="*/ 0 h 197510"/>
                  <a:gd name="connsiteX2" fmla="*/ 1469144 w 1469144"/>
                  <a:gd name="connsiteY2" fmla="*/ 197510 h 197510"/>
                  <a:gd name="connsiteX3" fmla="*/ 0 w 1469144"/>
                  <a:gd name="connsiteY3" fmla="*/ 197510 h 197510"/>
                  <a:gd name="connsiteX4" fmla="*/ 0 w 1469144"/>
                  <a:gd name="connsiteY4" fmla="*/ 0 h 19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144" h="197510">
                    <a:moveTo>
                      <a:pt x="0" y="0"/>
                    </a:moveTo>
                    <a:lnTo>
                      <a:pt x="1469144" y="0"/>
                    </a:lnTo>
                    <a:lnTo>
                      <a:pt x="1469144" y="197510"/>
                    </a:lnTo>
                    <a:lnTo>
                      <a:pt x="0" y="197510"/>
                    </a:lnTo>
                    <a:lnTo>
                      <a:pt x="0" y="0"/>
                    </a:lnTo>
                    <a:close/>
                  </a:path>
                </a:pathLst>
              </a:custGeom>
              <a:solidFill>
                <a:schemeClr val="accent1">
                  <a:lumMod val="20000"/>
                  <a:lumOff val="80000"/>
                </a:schemeClr>
              </a:solidFill>
              <a:ln w="12700">
                <a:solidFill>
                  <a:srgbClr val="379CC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6774"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lumMod val="75000"/>
                        <a:lumOff val="25000"/>
                      </a:schemeClr>
                    </a:solidFill>
                    <a:latin typeface="+mj-lt"/>
                  </a:rPr>
                  <a:t>CLOUD MASK</a:t>
                </a:r>
              </a:p>
            </p:txBody>
          </p:sp>
          <p:sp>
            <p:nvSpPr>
              <p:cNvPr id="33" name="Flowchart: Preparation 32">
                <a:extLst>
                  <a:ext uri="{FF2B5EF4-FFF2-40B4-BE49-F238E27FC236}">
                    <a16:creationId xmlns:a16="http://schemas.microsoft.com/office/drawing/2014/main" id="{F0E69201-D30A-4973-815B-F7B919F86691}"/>
                  </a:ext>
                </a:extLst>
              </p:cNvPr>
              <p:cNvSpPr/>
              <p:nvPr/>
            </p:nvSpPr>
            <p:spPr>
              <a:xfrm rot="10800000">
                <a:off x="5248147" y="2421555"/>
                <a:ext cx="274320" cy="274320"/>
              </a:xfrm>
              <a:prstGeom prst="flowChartPreparation">
                <a:avLst/>
              </a:prstGeom>
              <a:ln>
                <a:solidFill>
                  <a:srgbClr val="379CC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39" name="Group 38">
              <a:extLst>
                <a:ext uri="{FF2B5EF4-FFF2-40B4-BE49-F238E27FC236}">
                  <a16:creationId xmlns:a16="http://schemas.microsoft.com/office/drawing/2014/main" id="{7CBF7021-4FE9-4DF5-81AA-41594C2E2AE8}"/>
                </a:ext>
              </a:extLst>
            </p:cNvPr>
            <p:cNvGrpSpPr/>
            <p:nvPr/>
          </p:nvGrpSpPr>
          <p:grpSpPr>
            <a:xfrm>
              <a:off x="5164980" y="3143915"/>
              <a:ext cx="1810948" cy="274443"/>
              <a:chOff x="5246845" y="2805324"/>
              <a:chExt cx="1817277" cy="274443"/>
            </a:xfrm>
          </p:grpSpPr>
          <p:sp>
            <p:nvSpPr>
              <p:cNvPr id="34" name="Freeform: Shape 33">
                <a:extLst>
                  <a:ext uri="{FF2B5EF4-FFF2-40B4-BE49-F238E27FC236}">
                    <a16:creationId xmlns:a16="http://schemas.microsoft.com/office/drawing/2014/main" id="{B405921B-D954-47F2-BBB3-3E7B06E21891}"/>
                  </a:ext>
                </a:extLst>
              </p:cNvPr>
              <p:cNvSpPr/>
              <p:nvPr/>
            </p:nvSpPr>
            <p:spPr>
              <a:xfrm>
                <a:off x="5463922" y="2805447"/>
                <a:ext cx="1600200" cy="274320"/>
              </a:xfrm>
              <a:custGeom>
                <a:avLst/>
                <a:gdLst>
                  <a:gd name="connsiteX0" fmla="*/ 0 w 1540939"/>
                  <a:gd name="connsiteY0" fmla="*/ 0 h 197510"/>
                  <a:gd name="connsiteX1" fmla="*/ 1540939 w 1540939"/>
                  <a:gd name="connsiteY1" fmla="*/ 0 h 197510"/>
                  <a:gd name="connsiteX2" fmla="*/ 1540939 w 1540939"/>
                  <a:gd name="connsiteY2" fmla="*/ 197510 h 197510"/>
                  <a:gd name="connsiteX3" fmla="*/ 0 w 1540939"/>
                  <a:gd name="connsiteY3" fmla="*/ 197510 h 197510"/>
                  <a:gd name="connsiteX4" fmla="*/ 0 w 1540939"/>
                  <a:gd name="connsiteY4" fmla="*/ 0 h 19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39" h="197510">
                    <a:moveTo>
                      <a:pt x="0" y="0"/>
                    </a:moveTo>
                    <a:lnTo>
                      <a:pt x="1540939" y="0"/>
                    </a:lnTo>
                    <a:lnTo>
                      <a:pt x="1540939" y="197510"/>
                    </a:lnTo>
                    <a:lnTo>
                      <a:pt x="0" y="197510"/>
                    </a:lnTo>
                    <a:lnTo>
                      <a:pt x="0" y="0"/>
                    </a:lnTo>
                    <a:close/>
                  </a:path>
                </a:pathLst>
              </a:custGeom>
              <a:solidFill>
                <a:schemeClr val="accent1">
                  <a:lumMod val="20000"/>
                  <a:lumOff val="80000"/>
                </a:schemeClr>
              </a:solidFill>
              <a:ln w="12700">
                <a:solidFill>
                  <a:srgbClr val="379CC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6774"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lumMod val="75000"/>
                        <a:lumOff val="25000"/>
                      </a:schemeClr>
                    </a:solidFill>
                    <a:latin typeface="+mj-lt"/>
                  </a:rPr>
                  <a:t>CLIP</a:t>
                </a:r>
              </a:p>
            </p:txBody>
          </p:sp>
          <p:sp>
            <p:nvSpPr>
              <p:cNvPr id="35" name="Flowchart: Preparation 34">
                <a:extLst>
                  <a:ext uri="{FF2B5EF4-FFF2-40B4-BE49-F238E27FC236}">
                    <a16:creationId xmlns:a16="http://schemas.microsoft.com/office/drawing/2014/main" id="{9C855944-DBD8-4DE6-928F-C761CAC0957A}"/>
                  </a:ext>
                </a:extLst>
              </p:cNvPr>
              <p:cNvSpPr/>
              <p:nvPr/>
            </p:nvSpPr>
            <p:spPr>
              <a:xfrm>
                <a:off x="5246845" y="2805324"/>
                <a:ext cx="274320" cy="274320"/>
              </a:xfrm>
              <a:prstGeom prst="flowChartPreparation">
                <a:avLst/>
              </a:prstGeom>
              <a:ln>
                <a:solidFill>
                  <a:srgbClr val="379CC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sp>
        <p:nvSpPr>
          <p:cNvPr id="9" name="TextBox 8">
            <a:extLst>
              <a:ext uri="{FF2B5EF4-FFF2-40B4-BE49-F238E27FC236}">
                <a16:creationId xmlns:a16="http://schemas.microsoft.com/office/drawing/2014/main" id="{BF8E2279-B413-489F-991B-F8FF29631705}"/>
              </a:ext>
            </a:extLst>
          </p:cNvPr>
          <p:cNvSpPr txBox="1"/>
          <p:nvPr/>
        </p:nvSpPr>
        <p:spPr>
          <a:xfrm>
            <a:off x="4757134" y="1468250"/>
            <a:ext cx="2703914"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mj-lt"/>
              </a:rPr>
              <a:t>EARTH OBSERVATIONS</a:t>
            </a:r>
          </a:p>
        </p:txBody>
      </p:sp>
      <p:sp>
        <p:nvSpPr>
          <p:cNvPr id="10" name="Hexagon 9">
            <a:extLst>
              <a:ext uri="{FF2B5EF4-FFF2-40B4-BE49-F238E27FC236}">
                <a16:creationId xmlns:a16="http://schemas.microsoft.com/office/drawing/2014/main" id="{25EB74C6-BB2D-4840-B804-E458E3FD6608}"/>
              </a:ext>
            </a:extLst>
          </p:cNvPr>
          <p:cNvSpPr/>
          <p:nvPr/>
        </p:nvSpPr>
        <p:spPr>
          <a:xfrm>
            <a:off x="5080001" y="3954391"/>
            <a:ext cx="2057400" cy="813816"/>
          </a:xfrm>
          <a:prstGeom prst="hexagon">
            <a:avLst/>
          </a:prstGeom>
          <a:solidFill>
            <a:schemeClr val="accent1">
              <a:lumMod val="20000"/>
              <a:lumOff val="80000"/>
            </a:schemeClr>
          </a:solidFill>
          <a:ln w="1270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mj-lt"/>
              </a:rPr>
              <a:t>ISLAND - SCALE LAND CLASSIFICATION</a:t>
            </a:r>
          </a:p>
        </p:txBody>
      </p:sp>
      <p:sp>
        <p:nvSpPr>
          <p:cNvPr id="11" name="Hexagon 10">
            <a:extLst>
              <a:ext uri="{FF2B5EF4-FFF2-40B4-BE49-F238E27FC236}">
                <a16:creationId xmlns:a16="http://schemas.microsoft.com/office/drawing/2014/main" id="{2522B04D-4BD3-4A85-ACCF-16A4500CF934}"/>
              </a:ext>
            </a:extLst>
          </p:cNvPr>
          <p:cNvSpPr/>
          <p:nvPr/>
        </p:nvSpPr>
        <p:spPr>
          <a:xfrm>
            <a:off x="5110859" y="4932643"/>
            <a:ext cx="2057400" cy="813816"/>
          </a:xfrm>
          <a:prstGeom prst="hexagon">
            <a:avLst/>
          </a:prstGeom>
          <a:solidFill>
            <a:schemeClr val="accent1">
              <a:lumMod val="20000"/>
              <a:lumOff val="80000"/>
            </a:schemeClr>
          </a:solidFill>
          <a:ln w="1270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mj-lt"/>
              </a:rPr>
              <a:t>TIME SERIES ANALYSIS</a:t>
            </a:r>
          </a:p>
        </p:txBody>
      </p:sp>
      <p:sp>
        <p:nvSpPr>
          <p:cNvPr id="12" name="Straight Connector 4">
            <a:extLst>
              <a:ext uri="{FF2B5EF4-FFF2-40B4-BE49-F238E27FC236}">
                <a16:creationId xmlns:a16="http://schemas.microsoft.com/office/drawing/2014/main" id="{FCE62013-F6F8-46D4-9906-4B5508A51FFC}"/>
              </a:ext>
            </a:extLst>
          </p:cNvPr>
          <p:cNvSpPr txBox="1"/>
          <p:nvPr/>
        </p:nvSpPr>
        <p:spPr>
          <a:xfrm>
            <a:off x="7434759" y="6301512"/>
            <a:ext cx="42429" cy="10330"/>
          </a:xfrm>
          <a:prstGeom prst="rect">
            <a:avLst/>
          </a:prstGeom>
          <a:ln w="76200"/>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1400" kern="1200">
              <a:solidFill>
                <a:schemeClr val="tx1">
                  <a:lumMod val="75000"/>
                  <a:lumOff val="25000"/>
                </a:schemeClr>
              </a:solidFill>
              <a:latin typeface="+mj-lt"/>
            </a:endParaRPr>
          </a:p>
        </p:txBody>
      </p:sp>
      <p:sp>
        <p:nvSpPr>
          <p:cNvPr id="14" name="Arrow: Right 13">
            <a:extLst>
              <a:ext uri="{FF2B5EF4-FFF2-40B4-BE49-F238E27FC236}">
                <a16:creationId xmlns:a16="http://schemas.microsoft.com/office/drawing/2014/main" id="{13A265FA-BF23-4623-8DFD-C6EEBEB32D39}"/>
              </a:ext>
            </a:extLst>
          </p:cNvPr>
          <p:cNvSpPr/>
          <p:nvPr/>
        </p:nvSpPr>
        <p:spPr>
          <a:xfrm rot="5400000">
            <a:off x="5970392" y="1890287"/>
            <a:ext cx="251216" cy="91440"/>
          </a:xfrm>
          <a:prstGeom prst="rightArrow">
            <a:avLst/>
          </a:prstGeom>
          <a:solidFill>
            <a:srgbClr val="379CC3"/>
          </a:solidFill>
          <a:ln w="1270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
        <p:nvSpPr>
          <p:cNvPr id="15" name="Hexagon 14">
            <a:extLst>
              <a:ext uri="{FF2B5EF4-FFF2-40B4-BE49-F238E27FC236}">
                <a16:creationId xmlns:a16="http://schemas.microsoft.com/office/drawing/2014/main" id="{0F64096A-3A88-4669-9CD8-5FB198E5855D}"/>
              </a:ext>
            </a:extLst>
          </p:cNvPr>
          <p:cNvSpPr/>
          <p:nvPr/>
        </p:nvSpPr>
        <p:spPr>
          <a:xfrm>
            <a:off x="2995386" y="3389550"/>
            <a:ext cx="2057400" cy="813816"/>
          </a:xfrm>
          <a:prstGeom prst="hexagon">
            <a:avLst/>
          </a:prstGeom>
          <a:solidFill>
            <a:schemeClr val="accent1">
              <a:lumMod val="20000"/>
              <a:lumOff val="80000"/>
            </a:schemeClr>
          </a:solidFill>
          <a:ln w="1270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mj-lt"/>
              </a:rPr>
              <a:t>WATER QUALITY EVALUATION</a:t>
            </a:r>
          </a:p>
        </p:txBody>
      </p:sp>
      <p:cxnSp>
        <p:nvCxnSpPr>
          <p:cNvPr id="16" name="Straight Connector 15">
            <a:extLst>
              <a:ext uri="{FF2B5EF4-FFF2-40B4-BE49-F238E27FC236}">
                <a16:creationId xmlns:a16="http://schemas.microsoft.com/office/drawing/2014/main" id="{886C897F-C5E3-4D80-BD67-72B699727068}"/>
              </a:ext>
            </a:extLst>
          </p:cNvPr>
          <p:cNvCxnSpPr>
            <a:cxnSpLocks/>
          </p:cNvCxnSpPr>
          <p:nvPr/>
        </p:nvCxnSpPr>
        <p:spPr>
          <a:xfrm flipH="1">
            <a:off x="5449263" y="1821360"/>
            <a:ext cx="1319658" cy="0"/>
          </a:xfrm>
          <a:prstGeom prst="line">
            <a:avLst/>
          </a:prstGeom>
          <a:ln w="57150">
            <a:solidFill>
              <a:srgbClr val="379CC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042E50A-8040-4A46-A358-0E52F21F2871}"/>
              </a:ext>
            </a:extLst>
          </p:cNvPr>
          <p:cNvSpPr txBox="1"/>
          <p:nvPr/>
        </p:nvSpPr>
        <p:spPr>
          <a:xfrm>
            <a:off x="5067300" y="3645078"/>
            <a:ext cx="2057400" cy="307777"/>
          </a:xfrm>
          <a:prstGeom prst="rect">
            <a:avLst/>
          </a:prstGeom>
          <a:noFill/>
        </p:spPr>
        <p:txBody>
          <a:bodyPr wrap="square" rtlCol="0">
            <a:spAutoFit/>
          </a:bodyPr>
          <a:lstStyle/>
          <a:p>
            <a:pPr algn="ctr"/>
            <a:r>
              <a:rPr lang="en-US" sz="1400" b="1" dirty="0">
                <a:solidFill>
                  <a:schemeClr val="tx1">
                    <a:lumMod val="75000"/>
                    <a:lumOff val="25000"/>
                  </a:schemeClr>
                </a:solidFill>
                <a:latin typeface="+mj-lt"/>
              </a:rPr>
              <a:t>IMAGE COMPOSITES</a:t>
            </a:r>
          </a:p>
        </p:txBody>
      </p:sp>
      <p:sp>
        <p:nvSpPr>
          <p:cNvPr id="18" name="Hexagon 17">
            <a:extLst>
              <a:ext uri="{FF2B5EF4-FFF2-40B4-BE49-F238E27FC236}">
                <a16:creationId xmlns:a16="http://schemas.microsoft.com/office/drawing/2014/main" id="{FA11E086-1DDE-4A78-A361-A6B14783F63D}"/>
              </a:ext>
            </a:extLst>
          </p:cNvPr>
          <p:cNvSpPr/>
          <p:nvPr/>
        </p:nvSpPr>
        <p:spPr>
          <a:xfrm>
            <a:off x="5067300" y="5911131"/>
            <a:ext cx="2057400" cy="813816"/>
          </a:xfrm>
          <a:prstGeom prst="hexagon">
            <a:avLst/>
          </a:prstGeom>
          <a:solidFill>
            <a:schemeClr val="accent1">
              <a:lumMod val="20000"/>
              <a:lumOff val="80000"/>
            </a:schemeClr>
          </a:solidFill>
          <a:ln w="12700">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75000"/>
                    <a:lumOff val="25000"/>
                  </a:schemeClr>
                </a:solidFill>
                <a:latin typeface="+mj-lt"/>
              </a:rPr>
              <a:t>MODEL OUTPUTS</a:t>
            </a:r>
          </a:p>
        </p:txBody>
      </p:sp>
      <p:sp>
        <p:nvSpPr>
          <p:cNvPr id="19" name="Arrow: Bent-Up 18">
            <a:extLst>
              <a:ext uri="{FF2B5EF4-FFF2-40B4-BE49-F238E27FC236}">
                <a16:creationId xmlns:a16="http://schemas.microsoft.com/office/drawing/2014/main" id="{B74D568B-93E5-4736-B7D6-7FE36A47EBB8}"/>
              </a:ext>
            </a:extLst>
          </p:cNvPr>
          <p:cNvSpPr/>
          <p:nvPr/>
        </p:nvSpPr>
        <p:spPr>
          <a:xfrm rot="10800000">
            <a:off x="3966323" y="2760446"/>
            <a:ext cx="899135" cy="554592"/>
          </a:xfrm>
          <a:prstGeom prst="bentUpArrow">
            <a:avLst>
              <a:gd name="adj1" fmla="val 8518"/>
              <a:gd name="adj2" fmla="val 10349"/>
              <a:gd name="adj3" fmla="val 13096"/>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
        <p:nvSpPr>
          <p:cNvPr id="20" name="Arrow: Bent-Up 19">
            <a:extLst>
              <a:ext uri="{FF2B5EF4-FFF2-40B4-BE49-F238E27FC236}">
                <a16:creationId xmlns:a16="http://schemas.microsoft.com/office/drawing/2014/main" id="{BB6DAAFA-B81C-40AA-A7D6-77CD595D495D}"/>
              </a:ext>
            </a:extLst>
          </p:cNvPr>
          <p:cNvSpPr/>
          <p:nvPr/>
        </p:nvSpPr>
        <p:spPr>
          <a:xfrm rot="5400000">
            <a:off x="3679839" y="4628961"/>
            <a:ext cx="1265716" cy="601980"/>
          </a:xfrm>
          <a:prstGeom prst="bentUpArrow">
            <a:avLst>
              <a:gd name="adj1" fmla="val 8518"/>
              <a:gd name="adj2" fmla="val 10349"/>
              <a:gd name="adj3" fmla="val 13096"/>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
        <p:nvSpPr>
          <p:cNvPr id="21" name="Arrow: Bent-Up 20">
            <a:extLst>
              <a:ext uri="{FF2B5EF4-FFF2-40B4-BE49-F238E27FC236}">
                <a16:creationId xmlns:a16="http://schemas.microsoft.com/office/drawing/2014/main" id="{4853A137-AA7E-4B92-BFF8-0EEB8219B0BB}"/>
              </a:ext>
            </a:extLst>
          </p:cNvPr>
          <p:cNvSpPr/>
          <p:nvPr/>
        </p:nvSpPr>
        <p:spPr>
          <a:xfrm rot="16200000" flipH="1">
            <a:off x="7246445" y="4628962"/>
            <a:ext cx="1265716" cy="601980"/>
          </a:xfrm>
          <a:prstGeom prst="bentUpArrow">
            <a:avLst>
              <a:gd name="adj1" fmla="val 8518"/>
              <a:gd name="adj2" fmla="val 10349"/>
              <a:gd name="adj3" fmla="val 13096"/>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
        <p:nvSpPr>
          <p:cNvPr id="22" name="Arrow: Bent-Up 21">
            <a:extLst>
              <a:ext uri="{FF2B5EF4-FFF2-40B4-BE49-F238E27FC236}">
                <a16:creationId xmlns:a16="http://schemas.microsoft.com/office/drawing/2014/main" id="{FF303D8C-10EC-4F0B-A4B3-CBB7CD1E7ACC}"/>
              </a:ext>
            </a:extLst>
          </p:cNvPr>
          <p:cNvSpPr/>
          <p:nvPr/>
        </p:nvSpPr>
        <p:spPr>
          <a:xfrm rot="13731389" flipH="1">
            <a:off x="7007607" y="5701313"/>
            <a:ext cx="549124" cy="531413"/>
          </a:xfrm>
          <a:prstGeom prst="bentUpArrow">
            <a:avLst>
              <a:gd name="adj1" fmla="val 8518"/>
              <a:gd name="adj2" fmla="val 10349"/>
              <a:gd name="adj3" fmla="val 13096"/>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
        <p:nvSpPr>
          <p:cNvPr id="23" name="TextBox 22">
            <a:extLst>
              <a:ext uri="{FF2B5EF4-FFF2-40B4-BE49-F238E27FC236}">
                <a16:creationId xmlns:a16="http://schemas.microsoft.com/office/drawing/2014/main" id="{38D7CC97-1B74-45B3-A614-18A74383E1C1}"/>
              </a:ext>
            </a:extLst>
          </p:cNvPr>
          <p:cNvSpPr txBox="1"/>
          <p:nvPr/>
        </p:nvSpPr>
        <p:spPr>
          <a:xfrm>
            <a:off x="7477188" y="5747221"/>
            <a:ext cx="1423036"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mj-lt"/>
              </a:rPr>
              <a:t>ZONAL STATISTICS</a:t>
            </a:r>
          </a:p>
        </p:txBody>
      </p:sp>
      <p:sp>
        <p:nvSpPr>
          <p:cNvPr id="24" name="TextBox 23">
            <a:extLst>
              <a:ext uri="{FF2B5EF4-FFF2-40B4-BE49-F238E27FC236}">
                <a16:creationId xmlns:a16="http://schemas.microsoft.com/office/drawing/2014/main" id="{34BAF833-4B97-4CA9-8592-D246A5D2D077}"/>
              </a:ext>
            </a:extLst>
          </p:cNvPr>
          <p:cNvSpPr txBox="1"/>
          <p:nvPr/>
        </p:nvSpPr>
        <p:spPr>
          <a:xfrm>
            <a:off x="2867449" y="5735675"/>
            <a:ext cx="1828800"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mj-lt"/>
              </a:rPr>
              <a:t>RANDOM FOREST MODELING</a:t>
            </a:r>
          </a:p>
        </p:txBody>
      </p:sp>
      <p:sp>
        <p:nvSpPr>
          <p:cNvPr id="25" name="Arrow: Right 24">
            <a:extLst>
              <a:ext uri="{FF2B5EF4-FFF2-40B4-BE49-F238E27FC236}">
                <a16:creationId xmlns:a16="http://schemas.microsoft.com/office/drawing/2014/main" id="{5A14E84C-7775-4F44-B3A2-346587881FC3}"/>
              </a:ext>
            </a:extLst>
          </p:cNvPr>
          <p:cNvSpPr/>
          <p:nvPr/>
        </p:nvSpPr>
        <p:spPr>
          <a:xfrm rot="5400000">
            <a:off x="5968231" y="3469832"/>
            <a:ext cx="251216" cy="91440"/>
          </a:xfrm>
          <a:prstGeom prst="rightArrow">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
        <p:nvSpPr>
          <p:cNvPr id="26" name="Arrow: Right 25">
            <a:extLst>
              <a:ext uri="{FF2B5EF4-FFF2-40B4-BE49-F238E27FC236}">
                <a16:creationId xmlns:a16="http://schemas.microsoft.com/office/drawing/2014/main" id="{CB5C3B44-6A22-4D4F-B602-81592C035607}"/>
              </a:ext>
            </a:extLst>
          </p:cNvPr>
          <p:cNvSpPr/>
          <p:nvPr/>
        </p:nvSpPr>
        <p:spPr>
          <a:xfrm rot="5400000">
            <a:off x="6039085" y="4807616"/>
            <a:ext cx="111669" cy="89279"/>
          </a:xfrm>
          <a:prstGeom prst="rightArrow">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
        <p:nvSpPr>
          <p:cNvPr id="28" name="Arrow: Bent-Up 27">
            <a:extLst>
              <a:ext uri="{FF2B5EF4-FFF2-40B4-BE49-F238E27FC236}">
                <a16:creationId xmlns:a16="http://schemas.microsoft.com/office/drawing/2014/main" id="{044EEF85-8C6C-4E7C-A607-E4D74CAB4983}"/>
              </a:ext>
            </a:extLst>
          </p:cNvPr>
          <p:cNvSpPr/>
          <p:nvPr/>
        </p:nvSpPr>
        <p:spPr>
          <a:xfrm rot="7868611">
            <a:off x="4652692" y="5701313"/>
            <a:ext cx="549124" cy="531413"/>
          </a:xfrm>
          <a:prstGeom prst="bentUpArrow">
            <a:avLst>
              <a:gd name="adj1" fmla="val 8518"/>
              <a:gd name="adj2" fmla="val 10349"/>
              <a:gd name="adj3" fmla="val 13096"/>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
        <p:nvSpPr>
          <p:cNvPr id="42" name="Arrow: Bent-Up 41">
            <a:extLst>
              <a:ext uri="{FF2B5EF4-FFF2-40B4-BE49-F238E27FC236}">
                <a16:creationId xmlns:a16="http://schemas.microsoft.com/office/drawing/2014/main" id="{C24A8E4B-4021-4E05-BA13-38D6CB4E3B2F}"/>
              </a:ext>
            </a:extLst>
          </p:cNvPr>
          <p:cNvSpPr/>
          <p:nvPr/>
        </p:nvSpPr>
        <p:spPr>
          <a:xfrm rot="10800000" flipH="1">
            <a:off x="7337012" y="2760446"/>
            <a:ext cx="899135" cy="554592"/>
          </a:xfrm>
          <a:prstGeom prst="bentUpArrow">
            <a:avLst>
              <a:gd name="adj1" fmla="val 8518"/>
              <a:gd name="adj2" fmla="val 10349"/>
              <a:gd name="adj3" fmla="val 13096"/>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
        <p:nvSpPr>
          <p:cNvPr id="43" name="Arrow: Right 42">
            <a:extLst>
              <a:ext uri="{FF2B5EF4-FFF2-40B4-BE49-F238E27FC236}">
                <a16:creationId xmlns:a16="http://schemas.microsoft.com/office/drawing/2014/main" id="{69DDAD7C-C7B5-4644-9FB0-0321B0A0E27B}"/>
              </a:ext>
            </a:extLst>
          </p:cNvPr>
          <p:cNvSpPr/>
          <p:nvPr/>
        </p:nvSpPr>
        <p:spPr>
          <a:xfrm rot="5400000">
            <a:off x="6039085" y="5784350"/>
            <a:ext cx="111669" cy="89279"/>
          </a:xfrm>
          <a:prstGeom prst="rightArrow">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p:txBody>
      </p:sp>
    </p:spTree>
    <p:extLst>
      <p:ext uri="{BB962C8B-B14F-4D97-AF65-F5344CB8AC3E}">
        <p14:creationId xmlns:p14="http://schemas.microsoft.com/office/powerpoint/2010/main" val="3012409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Picture 30" descr="Image result for nasa earth no background">
            <a:extLst>
              <a:ext uri="{FF2B5EF4-FFF2-40B4-BE49-F238E27FC236}">
                <a16:creationId xmlns:a16="http://schemas.microsoft.com/office/drawing/2014/main" id="{E8E2509D-6EBA-4AF2-A64F-CA783305E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544" y="2595798"/>
            <a:ext cx="5266944" cy="3950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p:cNvSpPr txBox="1">
            <a:spLocks/>
          </p:cNvSpPr>
          <p:nvPr/>
        </p:nvSpPr>
        <p:spPr>
          <a:xfrm>
            <a:off x="6248400" y="1913353"/>
            <a:ext cx="7061200"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3000" b="1" dirty="0">
                <a:solidFill>
                  <a:schemeClr val="tx1">
                    <a:lumMod val="75000"/>
                    <a:lumOff val="25000"/>
                  </a:schemeClr>
                </a:solidFill>
              </a:rPr>
              <a:t>Landsat 8</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Sensor: </a:t>
            </a:r>
            <a:r>
              <a:rPr lang="en-US" sz="2000" dirty="0">
                <a:solidFill>
                  <a:schemeClr val="tx1">
                    <a:lumMod val="75000"/>
                    <a:lumOff val="25000"/>
                  </a:schemeClr>
                </a:solidFill>
              </a:rPr>
              <a:t>Operational Land Imager (OLI)</a:t>
            </a:r>
            <a:endParaRPr lang="en-US" sz="2000" b="1"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Spatial resolution</a:t>
            </a:r>
            <a:r>
              <a:rPr lang="en-US" sz="2000" dirty="0">
                <a:solidFill>
                  <a:schemeClr val="tx1">
                    <a:lumMod val="75000"/>
                    <a:lumOff val="25000"/>
                  </a:schemeClr>
                </a:solidFill>
              </a:rPr>
              <a:t>: 30 meters/pixel</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Temporal resolution: </a:t>
            </a:r>
            <a:r>
              <a:rPr lang="en-US" sz="2000" dirty="0">
                <a:solidFill>
                  <a:schemeClr val="tx1">
                    <a:lumMod val="75000"/>
                    <a:lumOff val="25000"/>
                  </a:schemeClr>
                </a:solidFill>
              </a:rPr>
              <a:t>16 days</a:t>
            </a:r>
            <a:endParaRPr lang="en-US" sz="2000" b="1"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Altitude:</a:t>
            </a:r>
            <a:r>
              <a:rPr lang="en-US" sz="2000" dirty="0">
                <a:solidFill>
                  <a:schemeClr val="tx1">
                    <a:lumMod val="75000"/>
                    <a:lumOff val="25000"/>
                  </a:schemeClr>
                </a:solidFill>
              </a:rPr>
              <a:t> 705 km</a:t>
            </a:r>
            <a:endParaRPr lang="en-US" sz="2000" b="1"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Path</a:t>
            </a:r>
            <a:r>
              <a:rPr lang="en-US" sz="2000" dirty="0">
                <a:solidFill>
                  <a:schemeClr val="tx1">
                    <a:lumMod val="75000"/>
                    <a:lumOff val="25000"/>
                  </a:schemeClr>
                </a:solidFill>
              </a:rPr>
              <a:t>: 68</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Row</a:t>
            </a:r>
            <a:r>
              <a:rPr lang="en-US" sz="2000" dirty="0">
                <a:solidFill>
                  <a:schemeClr val="tx1">
                    <a:lumMod val="75000"/>
                    <a:lumOff val="25000"/>
                  </a:schemeClr>
                </a:solidFill>
              </a:rPr>
              <a:t>: 70</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chemeClr val="tx1">
                    <a:lumMod val="75000"/>
                    <a:lumOff val="25000"/>
                  </a:schemeClr>
                </a:solidFill>
              </a:rPr>
              <a:t>Scene size: </a:t>
            </a:r>
            <a:r>
              <a:rPr lang="en-US" sz="2000" dirty="0">
                <a:solidFill>
                  <a:schemeClr val="tx1">
                    <a:lumMod val="75000"/>
                    <a:lumOff val="25000"/>
                  </a:schemeClr>
                </a:solidFill>
              </a:rPr>
              <a:t>185 km x 180 km</a:t>
            </a:r>
            <a:endParaRPr lang="en-US" sz="2000" b="1" dirty="0">
              <a:solidFill>
                <a:schemeClr val="tx1">
                  <a:lumMod val="75000"/>
                  <a:lumOff val="25000"/>
                </a:schemeClr>
              </a:solidFill>
            </a:endParaRP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NASA EARTH OBSERVATIONS</a:t>
            </a:r>
          </a:p>
        </p:txBody>
      </p:sp>
      <p:pic>
        <p:nvPicPr>
          <p:cNvPr id="1050" name="Picture 26" descr="http://www.devpedia.developexchange.com/dp/images/c/c2/03_Landsat8.png">
            <a:extLst>
              <a:ext uri="{FF2B5EF4-FFF2-40B4-BE49-F238E27FC236}">
                <a16:creationId xmlns:a16="http://schemas.microsoft.com/office/drawing/2014/main" id="{04ABB50E-5C56-45D0-AC7E-E067CA3534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550" y="1380943"/>
            <a:ext cx="2121485" cy="17337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7F87FE26-BCBB-441C-8FD1-49A0125FD3A7}"/>
              </a:ext>
            </a:extLst>
          </p:cNvPr>
          <p:cNvCxnSpPr>
            <a:cxnSpLocks/>
            <a:stCxn id="1050" idx="2"/>
          </p:cNvCxnSpPr>
          <p:nvPr/>
        </p:nvCxnSpPr>
        <p:spPr>
          <a:xfrm>
            <a:off x="1520293" y="3114733"/>
            <a:ext cx="619403" cy="1723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114D51-AB65-451F-8EC5-6350F7EA9CEE}"/>
              </a:ext>
            </a:extLst>
          </p:cNvPr>
          <p:cNvCxnSpPr>
            <a:cxnSpLocks/>
          </p:cNvCxnSpPr>
          <p:nvPr/>
        </p:nvCxnSpPr>
        <p:spPr>
          <a:xfrm>
            <a:off x="2139696" y="2315622"/>
            <a:ext cx="1962912" cy="385634"/>
          </a:xfrm>
          <a:prstGeom prst="line">
            <a:avLst/>
          </a:prstGeom>
        </p:spPr>
        <p:style>
          <a:lnRef idx="1">
            <a:schemeClr val="accent1"/>
          </a:lnRef>
          <a:fillRef idx="0">
            <a:schemeClr val="accent1"/>
          </a:fillRef>
          <a:effectRef idx="0">
            <a:schemeClr val="accent1"/>
          </a:effectRef>
          <a:fontRef idx="minor">
            <a:schemeClr val="tx1"/>
          </a:fontRef>
        </p:style>
      </p:cxnSp>
      <p:sp>
        <p:nvSpPr>
          <p:cNvPr id="10" name="Google Shape;143;p16">
            <a:extLst>
              <a:ext uri="{FF2B5EF4-FFF2-40B4-BE49-F238E27FC236}">
                <a16:creationId xmlns:a16="http://schemas.microsoft.com/office/drawing/2014/main" id="{CBF0CF44-92AA-43B0-9840-A732D561BDB4}"/>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Image credits: NASA</a:t>
            </a:r>
            <a:endParaRPr sz="1400"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88223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7A41-0125-47BE-8E7F-10AF3C743C7C}"/>
              </a:ext>
            </a:extLst>
          </p:cNvPr>
          <p:cNvSpPr>
            <a:spLocks noGrp="1"/>
          </p:cNvSpPr>
          <p:nvPr>
            <p:ph type="title"/>
          </p:nvPr>
        </p:nvSpPr>
        <p:spPr/>
        <p:txBody>
          <a:bodyPr>
            <a:normAutofit fontScale="90000"/>
          </a:bodyPr>
          <a:lstStyle/>
          <a:p>
            <a:r>
              <a:rPr lang="en-US" dirty="0">
                <a:latin typeface="Century Gothic" panose="020B0502020202020204" pitchFamily="34" charset="0"/>
              </a:rPr>
              <a:t>DATA SELECTION</a:t>
            </a:r>
          </a:p>
        </p:txBody>
      </p:sp>
      <p:pic>
        <p:nvPicPr>
          <p:cNvPr id="23" name="Picture 22">
            <a:extLst>
              <a:ext uri="{FF2B5EF4-FFF2-40B4-BE49-F238E27FC236}">
                <a16:creationId xmlns:a16="http://schemas.microsoft.com/office/drawing/2014/main" id="{230140A0-8DEA-4597-94E8-6CE6B92BB7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9706" y="1386242"/>
            <a:ext cx="127728" cy="230150"/>
          </a:xfrm>
          <a:prstGeom prst="rect">
            <a:avLst/>
          </a:prstGeom>
        </p:spPr>
      </p:pic>
      <p:sp>
        <p:nvSpPr>
          <p:cNvPr id="50" name="Google Shape;143;p16">
            <a:extLst>
              <a:ext uri="{FF2B5EF4-FFF2-40B4-BE49-F238E27FC236}">
                <a16:creationId xmlns:a16="http://schemas.microsoft.com/office/drawing/2014/main" id="{E132ABEF-7B6B-4CEB-BCE4-D807BF650242}"/>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Image credit: American Samoa Water Resources Team, Google Earth Engine</a:t>
            </a:r>
            <a:endParaRPr sz="1400" dirty="0">
              <a:solidFill>
                <a:schemeClr val="tx1">
                  <a:lumMod val="75000"/>
                  <a:lumOff val="25000"/>
                </a:schemeClr>
              </a:solidFill>
              <a:latin typeface="Century Gothic"/>
              <a:ea typeface="Century Gothic"/>
              <a:cs typeface="Century Gothic"/>
              <a:sym typeface="Century Gothic"/>
            </a:endParaRPr>
          </a:p>
        </p:txBody>
      </p:sp>
      <p:sp>
        <p:nvSpPr>
          <p:cNvPr id="43" name="Google Shape;138;p16">
            <a:extLst>
              <a:ext uri="{FF2B5EF4-FFF2-40B4-BE49-F238E27FC236}">
                <a16:creationId xmlns:a16="http://schemas.microsoft.com/office/drawing/2014/main" id="{A2E3BFF1-A4EA-442D-8823-0FDB57AD6105}"/>
              </a:ext>
            </a:extLst>
          </p:cNvPr>
          <p:cNvSpPr txBox="1"/>
          <p:nvPr/>
        </p:nvSpPr>
        <p:spPr>
          <a:xfrm>
            <a:off x="1159473" y="1705292"/>
            <a:ext cx="3150233" cy="309658"/>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2400"/>
              <a:buFont typeface="Arial"/>
              <a:buNone/>
            </a:pPr>
            <a:r>
              <a:rPr lang="en-US" sz="1600" b="1" dirty="0">
                <a:solidFill>
                  <a:schemeClr val="bg1"/>
                </a:solidFill>
                <a:latin typeface="Century Gothic"/>
                <a:ea typeface="Century Gothic"/>
                <a:cs typeface="Century Gothic"/>
                <a:sym typeface="Century Gothic"/>
              </a:rPr>
              <a:t>PLACEHOLDER CLOUD-MASKED COMPOSITE IMAGE </a:t>
            </a:r>
            <a:endParaRPr sz="1600" b="1" i="0" u="none" strike="noStrike" cap="none" dirty="0">
              <a:solidFill>
                <a:schemeClr val="bg1"/>
              </a:solidFill>
              <a:latin typeface="Century Gothic"/>
              <a:ea typeface="Century Gothic"/>
              <a:cs typeface="Century Gothic"/>
              <a:sym typeface="Century Gothic"/>
            </a:endParaRPr>
          </a:p>
        </p:txBody>
      </p:sp>
      <p:pic>
        <p:nvPicPr>
          <p:cNvPr id="16" name="Picture 15">
            <a:extLst>
              <a:ext uri="{FF2B5EF4-FFF2-40B4-BE49-F238E27FC236}">
                <a16:creationId xmlns:a16="http://schemas.microsoft.com/office/drawing/2014/main" id="{306AAAF8-97DF-4E88-B8C6-0B226E132D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354" y="1450482"/>
            <a:ext cx="215384" cy="317182"/>
          </a:xfrm>
          <a:prstGeom prst="rect">
            <a:avLst/>
          </a:prstGeom>
        </p:spPr>
      </p:pic>
      <p:grpSp>
        <p:nvGrpSpPr>
          <p:cNvPr id="38" name="Group 37">
            <a:extLst>
              <a:ext uri="{FF2B5EF4-FFF2-40B4-BE49-F238E27FC236}">
                <a16:creationId xmlns:a16="http://schemas.microsoft.com/office/drawing/2014/main" id="{B6F8FB33-E72E-413D-B50F-B0D84B16336D}"/>
              </a:ext>
            </a:extLst>
          </p:cNvPr>
          <p:cNvGrpSpPr/>
          <p:nvPr/>
        </p:nvGrpSpPr>
        <p:grpSpPr>
          <a:xfrm>
            <a:off x="504169" y="1371600"/>
            <a:ext cx="11174574" cy="1371600"/>
            <a:chOff x="504169" y="1371600"/>
            <a:chExt cx="11174574" cy="1371600"/>
          </a:xfrm>
        </p:grpSpPr>
        <p:pic>
          <p:nvPicPr>
            <p:cNvPr id="17" name="Picture 16">
              <a:extLst>
                <a:ext uri="{FF2B5EF4-FFF2-40B4-BE49-F238E27FC236}">
                  <a16:creationId xmlns:a16="http://schemas.microsoft.com/office/drawing/2014/main" id="{F0C2C5C0-8C81-4727-B095-1F5AFB67C07C}"/>
                </a:ext>
              </a:extLst>
            </p:cNvPr>
            <p:cNvPicPr>
              <a:picLocks/>
            </p:cNvPicPr>
            <p:nvPr/>
          </p:nvPicPr>
          <p:blipFill rotWithShape="1">
            <a:blip r:embed="rId5" cstate="print">
              <a:extLst>
                <a:ext uri="{28A0092B-C50C-407E-A947-70E740481C1C}">
                  <a14:useLocalDpi xmlns:a14="http://schemas.microsoft.com/office/drawing/2010/main" val="0"/>
                </a:ext>
              </a:extLst>
            </a:blip>
            <a:srcRect l="2406" t="2593" r="1326" b="2409"/>
            <a:stretch/>
          </p:blipFill>
          <p:spPr>
            <a:xfrm>
              <a:off x="6186045" y="1371600"/>
              <a:ext cx="2651760" cy="1371600"/>
            </a:xfrm>
            <a:prstGeom prst="rect">
              <a:avLst/>
            </a:prstGeom>
            <a:ln w="12700">
              <a:solidFill>
                <a:schemeClr val="tx1">
                  <a:lumMod val="75000"/>
                  <a:lumOff val="25000"/>
                </a:schemeClr>
              </a:solidFill>
            </a:ln>
          </p:spPr>
        </p:pic>
        <p:pic>
          <p:nvPicPr>
            <p:cNvPr id="19" name="Picture 18">
              <a:extLst>
                <a:ext uri="{FF2B5EF4-FFF2-40B4-BE49-F238E27FC236}">
                  <a16:creationId xmlns:a16="http://schemas.microsoft.com/office/drawing/2014/main" id="{7689D8C8-2A16-48FC-841E-0C8120FCA38C}"/>
                </a:ext>
              </a:extLst>
            </p:cNvPr>
            <p:cNvPicPr>
              <a:picLocks/>
            </p:cNvPicPr>
            <p:nvPr/>
          </p:nvPicPr>
          <p:blipFill rotWithShape="1">
            <a:blip r:embed="rId6" cstate="print">
              <a:extLst>
                <a:ext uri="{28A0092B-C50C-407E-A947-70E740481C1C}">
                  <a14:useLocalDpi xmlns:a14="http://schemas.microsoft.com/office/drawing/2010/main" val="0"/>
                </a:ext>
              </a:extLst>
            </a:blip>
            <a:srcRect l="2110" t="2025" r="4278" b="4364"/>
            <a:stretch/>
          </p:blipFill>
          <p:spPr>
            <a:xfrm>
              <a:off x="9026983" y="1371600"/>
              <a:ext cx="2651760" cy="1371600"/>
            </a:xfrm>
            <a:prstGeom prst="rect">
              <a:avLst/>
            </a:prstGeom>
            <a:ln w="12700">
              <a:solidFill>
                <a:schemeClr val="tx1">
                  <a:lumMod val="75000"/>
                  <a:lumOff val="25000"/>
                </a:schemeClr>
              </a:solidFill>
            </a:ln>
          </p:spPr>
        </p:pic>
        <p:pic>
          <p:nvPicPr>
            <p:cNvPr id="10" name="Picture 9">
              <a:extLst>
                <a:ext uri="{FF2B5EF4-FFF2-40B4-BE49-F238E27FC236}">
                  <a16:creationId xmlns:a16="http://schemas.microsoft.com/office/drawing/2014/main" id="{16E650AD-FD51-4572-9C1B-8B1F8DB61FA7}"/>
                </a:ext>
              </a:extLst>
            </p:cNvPr>
            <p:cNvPicPr>
              <a:picLocks/>
            </p:cNvPicPr>
            <p:nvPr/>
          </p:nvPicPr>
          <p:blipFill rotWithShape="1">
            <a:blip r:embed="rId7" cstate="print">
              <a:extLst>
                <a:ext uri="{28A0092B-C50C-407E-A947-70E740481C1C}">
                  <a14:useLocalDpi xmlns:a14="http://schemas.microsoft.com/office/drawing/2010/main" val="0"/>
                </a:ext>
              </a:extLst>
            </a:blip>
            <a:srcRect l="4899" t="7439" r="4025" b="8116"/>
            <a:stretch/>
          </p:blipFill>
          <p:spPr>
            <a:xfrm>
              <a:off x="504169" y="1371600"/>
              <a:ext cx="2651760" cy="1371600"/>
            </a:xfrm>
            <a:prstGeom prst="rect">
              <a:avLst/>
            </a:prstGeom>
            <a:ln w="12700">
              <a:solidFill>
                <a:schemeClr val="tx1">
                  <a:lumMod val="75000"/>
                  <a:lumOff val="25000"/>
                </a:schemeClr>
              </a:solidFill>
            </a:ln>
          </p:spPr>
        </p:pic>
        <p:pic>
          <p:nvPicPr>
            <p:cNvPr id="14" name="Picture 13">
              <a:extLst>
                <a:ext uri="{FF2B5EF4-FFF2-40B4-BE49-F238E27FC236}">
                  <a16:creationId xmlns:a16="http://schemas.microsoft.com/office/drawing/2014/main" id="{7CF4C4F1-8E97-4B11-992D-A60661387730}"/>
                </a:ext>
              </a:extLst>
            </p:cNvPr>
            <p:cNvPicPr>
              <a:picLocks/>
            </p:cNvPicPr>
            <p:nvPr/>
          </p:nvPicPr>
          <p:blipFill rotWithShape="1">
            <a:blip r:embed="rId8" cstate="print">
              <a:extLst>
                <a:ext uri="{28A0092B-C50C-407E-A947-70E740481C1C}">
                  <a14:useLocalDpi xmlns:a14="http://schemas.microsoft.com/office/drawing/2010/main" val="0"/>
                </a:ext>
              </a:extLst>
            </a:blip>
            <a:srcRect l="2530" t="1795" r="4147" b="8117"/>
            <a:stretch/>
          </p:blipFill>
          <p:spPr>
            <a:xfrm>
              <a:off x="3345107" y="1371600"/>
              <a:ext cx="2651760" cy="1371600"/>
            </a:xfrm>
            <a:prstGeom prst="rect">
              <a:avLst/>
            </a:prstGeom>
            <a:ln w="12700">
              <a:solidFill>
                <a:schemeClr val="tx1">
                  <a:lumMod val="75000"/>
                  <a:lumOff val="25000"/>
                </a:schemeClr>
              </a:solidFill>
            </a:ln>
          </p:spPr>
        </p:pic>
      </p:grpSp>
      <p:grpSp>
        <p:nvGrpSpPr>
          <p:cNvPr id="36" name="Group 35">
            <a:extLst>
              <a:ext uri="{FF2B5EF4-FFF2-40B4-BE49-F238E27FC236}">
                <a16:creationId xmlns:a16="http://schemas.microsoft.com/office/drawing/2014/main" id="{B9A72B01-9ADA-44E6-A28A-2ADA93D2EA66}"/>
              </a:ext>
            </a:extLst>
          </p:cNvPr>
          <p:cNvGrpSpPr/>
          <p:nvPr/>
        </p:nvGrpSpPr>
        <p:grpSpPr>
          <a:xfrm>
            <a:off x="504169" y="3231572"/>
            <a:ext cx="11174574" cy="1371600"/>
            <a:chOff x="504169" y="3288722"/>
            <a:chExt cx="11174574" cy="1371600"/>
          </a:xfrm>
        </p:grpSpPr>
        <p:pic>
          <p:nvPicPr>
            <p:cNvPr id="21" name="Picture 20">
              <a:extLst>
                <a:ext uri="{FF2B5EF4-FFF2-40B4-BE49-F238E27FC236}">
                  <a16:creationId xmlns:a16="http://schemas.microsoft.com/office/drawing/2014/main" id="{C6226F3B-88C2-425E-B2A7-04570EDD4BE1}"/>
                </a:ext>
              </a:extLst>
            </p:cNvPr>
            <p:cNvPicPr>
              <a:picLocks/>
            </p:cNvPicPr>
            <p:nvPr/>
          </p:nvPicPr>
          <p:blipFill rotWithShape="1">
            <a:blip r:embed="rId9" cstate="print">
              <a:extLst>
                <a:ext uri="{28A0092B-C50C-407E-A947-70E740481C1C}">
                  <a14:useLocalDpi xmlns:a14="http://schemas.microsoft.com/office/drawing/2010/main" val="0"/>
                </a:ext>
              </a:extLst>
            </a:blip>
            <a:srcRect l="73" t="3244" r="5759" b="2168"/>
            <a:stretch/>
          </p:blipFill>
          <p:spPr>
            <a:xfrm>
              <a:off x="504169" y="3288722"/>
              <a:ext cx="2651760" cy="1371600"/>
            </a:xfrm>
            <a:prstGeom prst="rect">
              <a:avLst/>
            </a:prstGeom>
            <a:ln w="12700">
              <a:solidFill>
                <a:schemeClr val="tx1">
                  <a:lumMod val="75000"/>
                  <a:lumOff val="25000"/>
                </a:schemeClr>
              </a:solidFill>
            </a:ln>
          </p:spPr>
        </p:pic>
        <p:pic>
          <p:nvPicPr>
            <p:cNvPr id="24" name="Picture 23">
              <a:extLst>
                <a:ext uri="{FF2B5EF4-FFF2-40B4-BE49-F238E27FC236}">
                  <a16:creationId xmlns:a16="http://schemas.microsoft.com/office/drawing/2014/main" id="{90D04AFA-2B37-4331-B2B5-F9370F315830}"/>
                </a:ext>
              </a:extLst>
            </p:cNvPr>
            <p:cNvPicPr>
              <a:picLocks/>
            </p:cNvPicPr>
            <p:nvPr/>
          </p:nvPicPr>
          <p:blipFill rotWithShape="1">
            <a:blip r:embed="rId10" cstate="print">
              <a:extLst>
                <a:ext uri="{28A0092B-C50C-407E-A947-70E740481C1C}">
                  <a14:useLocalDpi xmlns:a14="http://schemas.microsoft.com/office/drawing/2010/main" val="0"/>
                </a:ext>
              </a:extLst>
            </a:blip>
            <a:srcRect l="3101" t="2568" r="2734" b="3265"/>
            <a:stretch/>
          </p:blipFill>
          <p:spPr>
            <a:xfrm>
              <a:off x="3345107" y="3288722"/>
              <a:ext cx="2651760" cy="1371600"/>
            </a:xfrm>
            <a:prstGeom prst="rect">
              <a:avLst/>
            </a:prstGeom>
            <a:ln w="12700">
              <a:solidFill>
                <a:schemeClr val="tx1">
                  <a:lumMod val="75000"/>
                  <a:lumOff val="25000"/>
                </a:schemeClr>
              </a:solidFill>
            </a:ln>
          </p:spPr>
        </p:pic>
        <p:pic>
          <p:nvPicPr>
            <p:cNvPr id="26" name="Picture 25">
              <a:extLst>
                <a:ext uri="{FF2B5EF4-FFF2-40B4-BE49-F238E27FC236}">
                  <a16:creationId xmlns:a16="http://schemas.microsoft.com/office/drawing/2014/main" id="{513B6A32-1040-40D2-AC3D-CB19E33A7766}"/>
                </a:ext>
              </a:extLst>
            </p:cNvPr>
            <p:cNvPicPr>
              <a:picLocks/>
            </p:cNvPicPr>
            <p:nvPr/>
          </p:nvPicPr>
          <p:blipFill rotWithShape="1">
            <a:blip r:embed="rId11" cstate="print">
              <a:extLst>
                <a:ext uri="{28A0092B-C50C-407E-A947-70E740481C1C}">
                  <a14:useLocalDpi xmlns:a14="http://schemas.microsoft.com/office/drawing/2010/main" val="0"/>
                </a:ext>
              </a:extLst>
            </a:blip>
            <a:srcRect l="6389" t="3022" r="3555" b="3367"/>
            <a:stretch/>
          </p:blipFill>
          <p:spPr>
            <a:xfrm>
              <a:off x="9026983" y="3288722"/>
              <a:ext cx="2651760" cy="1371600"/>
            </a:xfrm>
            <a:prstGeom prst="rect">
              <a:avLst/>
            </a:prstGeom>
            <a:ln w="12700">
              <a:solidFill>
                <a:schemeClr val="tx1">
                  <a:lumMod val="75000"/>
                  <a:lumOff val="25000"/>
                </a:schemeClr>
              </a:solidFill>
            </a:ln>
          </p:spPr>
        </p:pic>
        <p:pic>
          <p:nvPicPr>
            <p:cNvPr id="30" name="Picture 29">
              <a:extLst>
                <a:ext uri="{FF2B5EF4-FFF2-40B4-BE49-F238E27FC236}">
                  <a16:creationId xmlns:a16="http://schemas.microsoft.com/office/drawing/2014/main" id="{336DE367-EECC-4B96-AD8A-D1691F5528FC}"/>
                </a:ext>
              </a:extLst>
            </p:cNvPr>
            <p:cNvPicPr>
              <a:picLocks/>
            </p:cNvPicPr>
            <p:nvPr/>
          </p:nvPicPr>
          <p:blipFill rotWithShape="1">
            <a:blip r:embed="rId12" cstate="print">
              <a:extLst>
                <a:ext uri="{28A0092B-C50C-407E-A947-70E740481C1C}">
                  <a14:useLocalDpi xmlns:a14="http://schemas.microsoft.com/office/drawing/2010/main" val="0"/>
                </a:ext>
              </a:extLst>
            </a:blip>
            <a:srcRect l="3097" t="3489" r="5233" b="4442"/>
            <a:stretch/>
          </p:blipFill>
          <p:spPr>
            <a:xfrm>
              <a:off x="6186045" y="3288722"/>
              <a:ext cx="2651760" cy="1371600"/>
            </a:xfrm>
            <a:prstGeom prst="rect">
              <a:avLst/>
            </a:prstGeom>
            <a:ln w="12700">
              <a:solidFill>
                <a:schemeClr val="tx1">
                  <a:lumMod val="75000"/>
                  <a:lumOff val="25000"/>
                </a:schemeClr>
              </a:solidFill>
            </a:ln>
          </p:spPr>
        </p:pic>
      </p:grpSp>
      <p:grpSp>
        <p:nvGrpSpPr>
          <p:cNvPr id="35" name="Group 34">
            <a:extLst>
              <a:ext uri="{FF2B5EF4-FFF2-40B4-BE49-F238E27FC236}">
                <a16:creationId xmlns:a16="http://schemas.microsoft.com/office/drawing/2014/main" id="{929063A9-F084-4891-A9CF-14F825D9D14B}"/>
              </a:ext>
            </a:extLst>
          </p:cNvPr>
          <p:cNvGrpSpPr/>
          <p:nvPr/>
        </p:nvGrpSpPr>
        <p:grpSpPr>
          <a:xfrm>
            <a:off x="504169" y="5091544"/>
            <a:ext cx="11174574" cy="1371601"/>
            <a:chOff x="504169" y="5091544"/>
            <a:chExt cx="11174574" cy="1371601"/>
          </a:xfrm>
        </p:grpSpPr>
        <p:pic>
          <p:nvPicPr>
            <p:cNvPr id="27" name="Picture 26">
              <a:extLst>
                <a:ext uri="{FF2B5EF4-FFF2-40B4-BE49-F238E27FC236}">
                  <a16:creationId xmlns:a16="http://schemas.microsoft.com/office/drawing/2014/main" id="{76B20800-81ED-452D-A55C-E3A217B9E9DF}"/>
                </a:ext>
              </a:extLst>
            </p:cNvPr>
            <p:cNvPicPr>
              <a:picLocks/>
            </p:cNvPicPr>
            <p:nvPr/>
          </p:nvPicPr>
          <p:blipFill rotWithShape="1">
            <a:blip r:embed="rId13" cstate="print">
              <a:extLst>
                <a:ext uri="{28A0092B-C50C-407E-A947-70E740481C1C}">
                  <a14:useLocalDpi xmlns:a14="http://schemas.microsoft.com/office/drawing/2010/main" val="0"/>
                </a:ext>
              </a:extLst>
            </a:blip>
            <a:srcRect l="2361" t="2778" r="3194" b="2778"/>
            <a:stretch/>
          </p:blipFill>
          <p:spPr>
            <a:xfrm>
              <a:off x="9026983" y="5091545"/>
              <a:ext cx="2651760" cy="1371600"/>
            </a:xfrm>
            <a:prstGeom prst="rect">
              <a:avLst/>
            </a:prstGeom>
            <a:ln w="12700">
              <a:solidFill>
                <a:schemeClr val="tx1">
                  <a:lumMod val="75000"/>
                  <a:lumOff val="25000"/>
                </a:schemeClr>
              </a:solidFill>
            </a:ln>
          </p:spPr>
        </p:pic>
        <p:pic>
          <p:nvPicPr>
            <p:cNvPr id="29" name="Picture 28">
              <a:extLst>
                <a:ext uri="{FF2B5EF4-FFF2-40B4-BE49-F238E27FC236}">
                  <a16:creationId xmlns:a16="http://schemas.microsoft.com/office/drawing/2014/main" id="{B63BDB3B-4716-4DFC-A3BA-A9C290208BCE}"/>
                </a:ext>
              </a:extLst>
            </p:cNvPr>
            <p:cNvPicPr>
              <a:picLocks/>
            </p:cNvPicPr>
            <p:nvPr/>
          </p:nvPicPr>
          <p:blipFill rotWithShape="1">
            <a:blip r:embed="rId14" cstate="print">
              <a:extLst>
                <a:ext uri="{28A0092B-C50C-407E-A947-70E740481C1C}">
                  <a14:useLocalDpi xmlns:a14="http://schemas.microsoft.com/office/drawing/2010/main" val="0"/>
                </a:ext>
              </a:extLst>
            </a:blip>
            <a:srcRect l="2329" t="4174" r="2348" b="502"/>
            <a:stretch/>
          </p:blipFill>
          <p:spPr>
            <a:xfrm>
              <a:off x="504169" y="5091545"/>
              <a:ext cx="2651760" cy="1371600"/>
            </a:xfrm>
            <a:prstGeom prst="rect">
              <a:avLst/>
            </a:prstGeom>
            <a:ln w="12700">
              <a:solidFill>
                <a:schemeClr val="tx1">
                  <a:lumMod val="75000"/>
                  <a:lumOff val="25000"/>
                </a:schemeClr>
              </a:solidFill>
            </a:ln>
          </p:spPr>
        </p:pic>
        <p:pic>
          <p:nvPicPr>
            <p:cNvPr id="12" name="Picture 11">
              <a:extLst>
                <a:ext uri="{FF2B5EF4-FFF2-40B4-BE49-F238E27FC236}">
                  <a16:creationId xmlns:a16="http://schemas.microsoft.com/office/drawing/2014/main" id="{414E96DD-C48E-402D-ABBA-CCC214383B60}"/>
                </a:ext>
              </a:extLst>
            </p:cNvPr>
            <p:cNvPicPr>
              <a:picLocks/>
            </p:cNvPicPr>
            <p:nvPr/>
          </p:nvPicPr>
          <p:blipFill rotWithShape="1">
            <a:blip r:embed="rId15" cstate="print">
              <a:extLst>
                <a:ext uri="{28A0092B-C50C-407E-A947-70E740481C1C}">
                  <a14:useLocalDpi xmlns:a14="http://schemas.microsoft.com/office/drawing/2010/main" val="0"/>
                </a:ext>
              </a:extLst>
            </a:blip>
            <a:srcRect l="2669" t="7284" r="2669" b="2929"/>
            <a:stretch/>
          </p:blipFill>
          <p:spPr>
            <a:xfrm>
              <a:off x="3345107" y="5091545"/>
              <a:ext cx="2651760" cy="1371600"/>
            </a:xfrm>
            <a:prstGeom prst="rect">
              <a:avLst/>
            </a:prstGeom>
            <a:ln w="12700">
              <a:solidFill>
                <a:schemeClr val="tx1">
                  <a:lumMod val="75000"/>
                  <a:lumOff val="25000"/>
                </a:schemeClr>
              </a:solidFill>
            </a:ln>
          </p:spPr>
        </p:pic>
        <p:pic>
          <p:nvPicPr>
            <p:cNvPr id="37" name="Picture 36">
              <a:extLst>
                <a:ext uri="{FF2B5EF4-FFF2-40B4-BE49-F238E27FC236}">
                  <a16:creationId xmlns:a16="http://schemas.microsoft.com/office/drawing/2014/main" id="{E3D52AD2-97A6-4B41-B28A-DF61DA1AA95D}"/>
                </a:ext>
              </a:extLst>
            </p:cNvPr>
            <p:cNvPicPr>
              <a:picLocks/>
            </p:cNvPicPr>
            <p:nvPr/>
          </p:nvPicPr>
          <p:blipFill rotWithShape="1">
            <a:blip r:embed="rId16">
              <a:duotone>
                <a:schemeClr val="accent1">
                  <a:shade val="45000"/>
                  <a:satMod val="135000"/>
                </a:schemeClr>
                <a:prstClr val="white"/>
              </a:duotone>
              <a:extLst>
                <a:ext uri="{BEBA8EAE-BF5A-486C-A8C5-ECC9F3942E4B}">
                  <a14:imgProps xmlns:a14="http://schemas.microsoft.com/office/drawing/2010/main">
                    <a14:imgLayer r:embed="rId17">
                      <a14:imgEffect>
                        <a14:saturation sat="300000"/>
                      </a14:imgEffect>
                      <a14:imgEffect>
                        <a14:brightnessContrast bright="40000"/>
                      </a14:imgEffect>
                    </a14:imgLayer>
                  </a14:imgProps>
                </a:ext>
                <a:ext uri="{28A0092B-C50C-407E-A947-70E740481C1C}">
                  <a14:useLocalDpi xmlns:a14="http://schemas.microsoft.com/office/drawing/2010/main" val="0"/>
                </a:ext>
              </a:extLst>
            </a:blip>
            <a:srcRect l="2687" t="23661" r="18198" b="23661"/>
            <a:stretch/>
          </p:blipFill>
          <p:spPr>
            <a:xfrm>
              <a:off x="6186045" y="5091544"/>
              <a:ext cx="2651760" cy="1371600"/>
            </a:xfrm>
            <a:prstGeom prst="rect">
              <a:avLst/>
            </a:prstGeom>
            <a:ln w="12700">
              <a:solidFill>
                <a:schemeClr val="tx1">
                  <a:lumMod val="75000"/>
                  <a:lumOff val="25000"/>
                </a:schemeClr>
              </a:solidFill>
            </a:ln>
          </p:spPr>
        </p:pic>
      </p:grpSp>
      <p:grpSp>
        <p:nvGrpSpPr>
          <p:cNvPr id="40" name="Group 39">
            <a:extLst>
              <a:ext uri="{FF2B5EF4-FFF2-40B4-BE49-F238E27FC236}">
                <a16:creationId xmlns:a16="http://schemas.microsoft.com/office/drawing/2014/main" id="{AF34134E-8F2A-4D77-9577-90FEB7861093}"/>
              </a:ext>
            </a:extLst>
          </p:cNvPr>
          <p:cNvGrpSpPr/>
          <p:nvPr/>
        </p:nvGrpSpPr>
        <p:grpSpPr>
          <a:xfrm>
            <a:off x="495300" y="1367048"/>
            <a:ext cx="11183443" cy="5101070"/>
            <a:chOff x="495300" y="1367048"/>
            <a:chExt cx="11183443" cy="5101070"/>
          </a:xfrm>
        </p:grpSpPr>
        <p:sp>
          <p:nvSpPr>
            <p:cNvPr id="39" name="Rectangle 38">
              <a:extLst>
                <a:ext uri="{FF2B5EF4-FFF2-40B4-BE49-F238E27FC236}">
                  <a16:creationId xmlns:a16="http://schemas.microsoft.com/office/drawing/2014/main" id="{A37FFD2A-2A10-4279-8452-536F0534831D}"/>
                </a:ext>
              </a:extLst>
            </p:cNvPr>
            <p:cNvSpPr/>
            <p:nvPr/>
          </p:nvSpPr>
          <p:spPr>
            <a:xfrm>
              <a:off x="9026983" y="5091544"/>
              <a:ext cx="2651760" cy="1371600"/>
            </a:xfrm>
            <a:prstGeom prst="rect">
              <a:avLst/>
            </a:prstGeom>
            <a:solidFill>
              <a:srgbClr val="404040">
                <a:alpha val="85098"/>
              </a:srgb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447AAEB-E5C3-4052-850E-C89EA87BDEA3}"/>
                </a:ext>
              </a:extLst>
            </p:cNvPr>
            <p:cNvSpPr/>
            <p:nvPr/>
          </p:nvSpPr>
          <p:spPr>
            <a:xfrm>
              <a:off x="3345107" y="5086993"/>
              <a:ext cx="2651760" cy="1371600"/>
            </a:xfrm>
            <a:prstGeom prst="rect">
              <a:avLst/>
            </a:prstGeom>
            <a:solidFill>
              <a:srgbClr val="404040">
                <a:alpha val="85098"/>
              </a:srgb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10D0EA0-2CDE-4DD7-B548-DD7F1ADFCC4B}"/>
                </a:ext>
              </a:extLst>
            </p:cNvPr>
            <p:cNvSpPr/>
            <p:nvPr/>
          </p:nvSpPr>
          <p:spPr>
            <a:xfrm>
              <a:off x="6186045" y="5096518"/>
              <a:ext cx="2651760" cy="1371600"/>
            </a:xfrm>
            <a:prstGeom prst="rect">
              <a:avLst/>
            </a:prstGeom>
            <a:solidFill>
              <a:srgbClr val="404040">
                <a:alpha val="85098"/>
              </a:srgb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F865CE1-96EF-442E-A1B8-294D302A653C}"/>
                </a:ext>
              </a:extLst>
            </p:cNvPr>
            <p:cNvSpPr/>
            <p:nvPr/>
          </p:nvSpPr>
          <p:spPr>
            <a:xfrm>
              <a:off x="504169" y="5086993"/>
              <a:ext cx="2651760" cy="1371600"/>
            </a:xfrm>
            <a:prstGeom prst="rect">
              <a:avLst/>
            </a:prstGeom>
            <a:solidFill>
              <a:srgbClr val="404040">
                <a:alpha val="85098"/>
              </a:srgb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AB5B11-B622-4ECE-AEB8-019461C620B4}"/>
                </a:ext>
              </a:extLst>
            </p:cNvPr>
            <p:cNvSpPr/>
            <p:nvPr/>
          </p:nvSpPr>
          <p:spPr>
            <a:xfrm>
              <a:off x="6181282" y="3220248"/>
              <a:ext cx="2651760" cy="1382924"/>
            </a:xfrm>
            <a:prstGeom prst="rect">
              <a:avLst/>
            </a:prstGeom>
            <a:solidFill>
              <a:srgbClr val="404040">
                <a:alpha val="85098"/>
              </a:srgb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68A0A11-187A-4367-92E8-D1F2275EC5D1}"/>
                </a:ext>
              </a:extLst>
            </p:cNvPr>
            <p:cNvSpPr/>
            <p:nvPr/>
          </p:nvSpPr>
          <p:spPr>
            <a:xfrm>
              <a:off x="3345107" y="1367048"/>
              <a:ext cx="2651760" cy="1371600"/>
            </a:xfrm>
            <a:prstGeom prst="rect">
              <a:avLst/>
            </a:prstGeom>
            <a:solidFill>
              <a:srgbClr val="404040">
                <a:alpha val="85098"/>
              </a:srgb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6394BBE-A18F-4D79-9482-7C35A88E356D}"/>
                </a:ext>
              </a:extLst>
            </p:cNvPr>
            <p:cNvSpPr/>
            <p:nvPr/>
          </p:nvSpPr>
          <p:spPr>
            <a:xfrm>
              <a:off x="495300" y="1367048"/>
              <a:ext cx="2651760" cy="1371600"/>
            </a:xfrm>
            <a:prstGeom prst="rect">
              <a:avLst/>
            </a:prstGeom>
            <a:solidFill>
              <a:srgbClr val="404040">
                <a:alpha val="85098"/>
              </a:srgb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16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7A41-0125-47BE-8E7F-10AF3C743C7C}"/>
              </a:ext>
            </a:extLst>
          </p:cNvPr>
          <p:cNvSpPr>
            <a:spLocks noGrp="1"/>
          </p:cNvSpPr>
          <p:nvPr>
            <p:ph type="title"/>
          </p:nvPr>
        </p:nvSpPr>
        <p:spPr/>
        <p:txBody>
          <a:bodyPr vert="horz" lIns="91440" tIns="45720" rIns="91440" bIns="45720" rtlCol="0" anchor="ctr">
            <a:normAutofit fontScale="90000"/>
          </a:bodyPr>
          <a:lstStyle/>
          <a:p>
            <a:r>
              <a:rPr lang="en-US" dirty="0">
                <a:latin typeface="Century Gothic" panose="020B0502020202020204" pitchFamily="34" charset="0"/>
              </a:rPr>
              <a:t>CLOUD MASKING</a:t>
            </a:r>
          </a:p>
        </p:txBody>
      </p:sp>
      <p:pic>
        <p:nvPicPr>
          <p:cNvPr id="23" name="Picture 22">
            <a:extLst>
              <a:ext uri="{FF2B5EF4-FFF2-40B4-BE49-F238E27FC236}">
                <a16:creationId xmlns:a16="http://schemas.microsoft.com/office/drawing/2014/main" id="{230140A0-8DEA-4597-94E8-6CE6B92BB7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9706" y="1386242"/>
            <a:ext cx="127728" cy="230150"/>
          </a:xfrm>
          <a:prstGeom prst="rect">
            <a:avLst/>
          </a:prstGeom>
        </p:spPr>
      </p:pic>
      <p:sp>
        <p:nvSpPr>
          <p:cNvPr id="5" name="Rectangle 4">
            <a:extLst>
              <a:ext uri="{FF2B5EF4-FFF2-40B4-BE49-F238E27FC236}">
                <a16:creationId xmlns:a16="http://schemas.microsoft.com/office/drawing/2014/main" id="{CBB25682-D0A5-41B3-B8EF-A7C22C753FE0}"/>
              </a:ext>
            </a:extLst>
          </p:cNvPr>
          <p:cNvSpPr/>
          <p:nvPr/>
        </p:nvSpPr>
        <p:spPr>
          <a:xfrm>
            <a:off x="1706340" y="2020176"/>
            <a:ext cx="1309974" cy="307777"/>
          </a:xfrm>
          <a:prstGeom prst="rect">
            <a:avLst/>
          </a:prstGeom>
        </p:spPr>
        <p:txBody>
          <a:bodyPr wrap="none">
            <a:spAutoFit/>
          </a:bodyPr>
          <a:lstStyle/>
          <a:p>
            <a:pPr algn="ctr"/>
            <a:r>
              <a:rPr lang="en-US" sz="1400" dirty="0">
                <a:solidFill>
                  <a:schemeClr val="tx1">
                    <a:lumMod val="75000"/>
                    <a:lumOff val="25000"/>
                  </a:schemeClr>
                </a:solidFill>
              </a:rPr>
              <a:t>April 22, 2018</a:t>
            </a:r>
            <a:endParaRPr lang="en-US" sz="1400" dirty="0"/>
          </a:p>
        </p:txBody>
      </p:sp>
      <p:sp>
        <p:nvSpPr>
          <p:cNvPr id="21" name="Rectangle 20">
            <a:extLst>
              <a:ext uri="{FF2B5EF4-FFF2-40B4-BE49-F238E27FC236}">
                <a16:creationId xmlns:a16="http://schemas.microsoft.com/office/drawing/2014/main" id="{5B6EF9E1-2F11-4883-B567-11D3E5E5613F}"/>
              </a:ext>
            </a:extLst>
          </p:cNvPr>
          <p:cNvSpPr/>
          <p:nvPr/>
        </p:nvSpPr>
        <p:spPr>
          <a:xfrm rot="16200000">
            <a:off x="-1504715" y="3626041"/>
            <a:ext cx="5271029" cy="430887"/>
          </a:xfrm>
          <a:prstGeom prst="rect">
            <a:avLst/>
          </a:prstGeom>
        </p:spPr>
        <p:txBody>
          <a:bodyPr wrap="square">
            <a:spAutoFit/>
          </a:bodyPr>
          <a:lstStyle/>
          <a:p>
            <a:pPr algn="ctr"/>
            <a:r>
              <a:rPr lang="en-US" sz="2200" b="1" dirty="0">
                <a:solidFill>
                  <a:schemeClr val="tx1">
                    <a:lumMod val="75000"/>
                    <a:lumOff val="25000"/>
                  </a:schemeClr>
                </a:solidFill>
              </a:rPr>
              <a:t>Landsat 8 OLI Imagery — 2018</a:t>
            </a:r>
            <a:endParaRPr lang="en-US" sz="2200" dirty="0"/>
          </a:p>
        </p:txBody>
      </p:sp>
      <p:sp>
        <p:nvSpPr>
          <p:cNvPr id="30" name="Google Shape;143;p16">
            <a:extLst>
              <a:ext uri="{FF2B5EF4-FFF2-40B4-BE49-F238E27FC236}">
                <a16:creationId xmlns:a16="http://schemas.microsoft.com/office/drawing/2014/main" id="{0FEEFE7F-33F8-4C7A-8841-B0B1F7D7F989}"/>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Google Earth Engine</a:t>
            </a:r>
            <a:endParaRPr sz="1400" dirty="0">
              <a:solidFill>
                <a:schemeClr val="tx1">
                  <a:lumMod val="75000"/>
                  <a:lumOff val="25000"/>
                </a:schemeClr>
              </a:solidFill>
              <a:latin typeface="Century Gothic"/>
              <a:ea typeface="Century Gothic"/>
              <a:cs typeface="Century Gothic"/>
              <a:sym typeface="Century Gothic"/>
            </a:endParaRPr>
          </a:p>
        </p:txBody>
      </p:sp>
      <p:sp>
        <p:nvSpPr>
          <p:cNvPr id="31" name="Rectangle 30">
            <a:extLst>
              <a:ext uri="{FF2B5EF4-FFF2-40B4-BE49-F238E27FC236}">
                <a16:creationId xmlns:a16="http://schemas.microsoft.com/office/drawing/2014/main" id="{98F86D32-CBF0-4C3F-8D30-16E9F9E6B76D}"/>
              </a:ext>
            </a:extLst>
          </p:cNvPr>
          <p:cNvSpPr/>
          <p:nvPr/>
        </p:nvSpPr>
        <p:spPr>
          <a:xfrm>
            <a:off x="4298589" y="3057337"/>
            <a:ext cx="1577538" cy="646331"/>
          </a:xfrm>
          <a:prstGeom prst="rect">
            <a:avLst/>
          </a:prstGeom>
        </p:spPr>
        <p:txBody>
          <a:bodyPr wrap="square">
            <a:spAutoFit/>
          </a:bodyPr>
          <a:lstStyle/>
          <a:p>
            <a:pPr algn="ctr"/>
            <a:r>
              <a:rPr lang="en-US" dirty="0">
                <a:solidFill>
                  <a:schemeClr val="tx1">
                    <a:lumMod val="75000"/>
                    <a:lumOff val="25000"/>
                  </a:schemeClr>
                </a:solidFill>
              </a:rPr>
              <a:t>Pixel-Band Masking</a:t>
            </a:r>
          </a:p>
        </p:txBody>
      </p:sp>
      <p:grpSp>
        <p:nvGrpSpPr>
          <p:cNvPr id="10" name="Group 9">
            <a:extLst>
              <a:ext uri="{FF2B5EF4-FFF2-40B4-BE49-F238E27FC236}">
                <a16:creationId xmlns:a16="http://schemas.microsoft.com/office/drawing/2014/main" id="{354DD829-65FE-4B60-8A98-46EDB4CB9F62}"/>
              </a:ext>
            </a:extLst>
          </p:cNvPr>
          <p:cNvGrpSpPr/>
          <p:nvPr/>
        </p:nvGrpSpPr>
        <p:grpSpPr>
          <a:xfrm>
            <a:off x="3959903" y="1616392"/>
            <a:ext cx="1916224" cy="4555808"/>
            <a:chOff x="3959903" y="2017120"/>
            <a:chExt cx="1916224" cy="3866799"/>
          </a:xfrm>
        </p:grpSpPr>
        <p:grpSp>
          <p:nvGrpSpPr>
            <p:cNvPr id="18" name="Group 17">
              <a:extLst>
                <a:ext uri="{FF2B5EF4-FFF2-40B4-BE49-F238E27FC236}">
                  <a16:creationId xmlns:a16="http://schemas.microsoft.com/office/drawing/2014/main" id="{51196A24-34FB-410B-9A49-FAA2A44C88BD}"/>
                </a:ext>
              </a:extLst>
            </p:cNvPr>
            <p:cNvGrpSpPr/>
            <p:nvPr/>
          </p:nvGrpSpPr>
          <p:grpSpPr>
            <a:xfrm>
              <a:off x="4251462" y="2017120"/>
              <a:ext cx="1624665" cy="3866799"/>
              <a:chOff x="4427692" y="2114901"/>
              <a:chExt cx="671709" cy="3866799"/>
            </a:xfrm>
          </p:grpSpPr>
          <p:sp>
            <p:nvSpPr>
              <p:cNvPr id="14" name="Arrow: Right 13">
                <a:extLst>
                  <a:ext uri="{FF2B5EF4-FFF2-40B4-BE49-F238E27FC236}">
                    <a16:creationId xmlns:a16="http://schemas.microsoft.com/office/drawing/2014/main" id="{2009CC72-805F-4933-BEE4-A9363F673C18}"/>
                  </a:ext>
                </a:extLst>
              </p:cNvPr>
              <p:cNvSpPr/>
              <p:nvPr/>
            </p:nvSpPr>
            <p:spPr>
              <a:xfrm>
                <a:off x="4427692" y="3836220"/>
                <a:ext cx="671709" cy="116416"/>
              </a:xfrm>
              <a:prstGeom prst="rightArrow">
                <a:avLst/>
              </a:prstGeom>
              <a:solidFill>
                <a:srgbClr val="379CC3"/>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B8100A6-78B5-4BE0-BF5F-EB28BF82B344}"/>
                  </a:ext>
                </a:extLst>
              </p:cNvPr>
              <p:cNvCxnSpPr>
                <a:cxnSpLocks/>
              </p:cNvCxnSpPr>
              <p:nvPr/>
            </p:nvCxnSpPr>
            <p:spPr>
              <a:xfrm>
                <a:off x="4437434" y="2114901"/>
                <a:ext cx="0" cy="3866799"/>
              </a:xfrm>
              <a:prstGeom prst="line">
                <a:avLst/>
              </a:prstGeom>
              <a:ln w="76200">
                <a:solidFill>
                  <a:srgbClr val="379CC3"/>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D32F4E70-E27C-4AD1-9ABC-4BEE1014E57E}"/>
                </a:ext>
              </a:extLst>
            </p:cNvPr>
            <p:cNvCxnSpPr>
              <a:cxnSpLocks/>
            </p:cNvCxnSpPr>
            <p:nvPr/>
          </p:nvCxnSpPr>
          <p:spPr>
            <a:xfrm flipH="1">
              <a:off x="3972482" y="2020502"/>
              <a:ext cx="341070" cy="0"/>
            </a:xfrm>
            <a:prstGeom prst="line">
              <a:avLst/>
            </a:prstGeom>
            <a:ln w="76200">
              <a:solidFill>
                <a:srgbClr val="379CC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9AB471-EB0A-4B2B-95AF-2154566FEAD5}"/>
                </a:ext>
              </a:extLst>
            </p:cNvPr>
            <p:cNvCxnSpPr>
              <a:cxnSpLocks/>
            </p:cNvCxnSpPr>
            <p:nvPr/>
          </p:nvCxnSpPr>
          <p:spPr>
            <a:xfrm flipH="1">
              <a:off x="3959903" y="5848569"/>
              <a:ext cx="350873" cy="0"/>
            </a:xfrm>
            <a:prstGeom prst="line">
              <a:avLst/>
            </a:prstGeom>
            <a:ln w="76200">
              <a:solidFill>
                <a:srgbClr val="379CC3"/>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32C0A2FF-F993-4515-A615-1E5BFC1EC0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 t="1907" r="1979" b="5090"/>
          <a:stretch/>
        </p:blipFill>
        <p:spPr>
          <a:xfrm>
            <a:off x="1518047" y="1205971"/>
            <a:ext cx="1737360" cy="861740"/>
          </a:xfrm>
          <a:prstGeom prst="rect">
            <a:avLst/>
          </a:prstGeom>
          <a:ln w="12700">
            <a:solidFill>
              <a:schemeClr val="tx1">
                <a:lumMod val="75000"/>
                <a:lumOff val="25000"/>
              </a:schemeClr>
            </a:solidFill>
          </a:ln>
        </p:spPr>
      </p:pic>
      <p:pic>
        <p:nvPicPr>
          <p:cNvPr id="19" name="Picture 18">
            <a:extLst>
              <a:ext uri="{FF2B5EF4-FFF2-40B4-BE49-F238E27FC236}">
                <a16:creationId xmlns:a16="http://schemas.microsoft.com/office/drawing/2014/main" id="{30845620-F956-435E-9837-802207D191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8" t="3366" r="1979" b="2799"/>
          <a:stretch/>
        </p:blipFill>
        <p:spPr>
          <a:xfrm>
            <a:off x="1518047" y="2306347"/>
            <a:ext cx="1737360" cy="861740"/>
          </a:xfrm>
          <a:prstGeom prst="rect">
            <a:avLst/>
          </a:prstGeom>
          <a:ln w="12700">
            <a:solidFill>
              <a:schemeClr val="tx1">
                <a:lumMod val="75000"/>
                <a:lumOff val="25000"/>
              </a:schemeClr>
            </a:solidFill>
          </a:ln>
        </p:spPr>
      </p:pic>
      <p:sp>
        <p:nvSpPr>
          <p:cNvPr id="42" name="Rectangle 41">
            <a:extLst>
              <a:ext uri="{FF2B5EF4-FFF2-40B4-BE49-F238E27FC236}">
                <a16:creationId xmlns:a16="http://schemas.microsoft.com/office/drawing/2014/main" id="{1F679FCB-DAC4-4AD0-9D4A-3B0907FD2D03}"/>
              </a:ext>
            </a:extLst>
          </p:cNvPr>
          <p:cNvSpPr/>
          <p:nvPr/>
        </p:nvSpPr>
        <p:spPr>
          <a:xfrm>
            <a:off x="1703935" y="3104057"/>
            <a:ext cx="1314784" cy="307777"/>
          </a:xfrm>
          <a:prstGeom prst="rect">
            <a:avLst/>
          </a:prstGeom>
        </p:spPr>
        <p:txBody>
          <a:bodyPr wrap="none">
            <a:spAutoFit/>
          </a:bodyPr>
          <a:lstStyle/>
          <a:p>
            <a:pPr algn="ctr"/>
            <a:r>
              <a:rPr lang="en-US" sz="1400" dirty="0">
                <a:solidFill>
                  <a:schemeClr val="tx1">
                    <a:lumMod val="75000"/>
                    <a:lumOff val="25000"/>
                  </a:schemeClr>
                </a:solidFill>
              </a:rPr>
              <a:t>May 24, 2018</a:t>
            </a:r>
            <a:endParaRPr lang="en-US" sz="1400" dirty="0"/>
          </a:p>
        </p:txBody>
      </p:sp>
      <p:sp>
        <p:nvSpPr>
          <p:cNvPr id="48" name="Rectangle 47">
            <a:extLst>
              <a:ext uri="{FF2B5EF4-FFF2-40B4-BE49-F238E27FC236}">
                <a16:creationId xmlns:a16="http://schemas.microsoft.com/office/drawing/2014/main" id="{45F09307-64CB-4D1E-8F3C-1FB86261394B}"/>
              </a:ext>
            </a:extLst>
          </p:cNvPr>
          <p:cNvSpPr/>
          <p:nvPr/>
        </p:nvSpPr>
        <p:spPr>
          <a:xfrm>
            <a:off x="1685501" y="5314873"/>
            <a:ext cx="1351653" cy="307777"/>
          </a:xfrm>
          <a:prstGeom prst="rect">
            <a:avLst/>
          </a:prstGeom>
        </p:spPr>
        <p:txBody>
          <a:bodyPr wrap="none">
            <a:spAutoFit/>
          </a:bodyPr>
          <a:lstStyle/>
          <a:p>
            <a:pPr algn="ctr"/>
            <a:r>
              <a:rPr lang="en-US" sz="1400" dirty="0">
                <a:solidFill>
                  <a:schemeClr val="tx1">
                    <a:lumMod val="75000"/>
                    <a:lumOff val="25000"/>
                  </a:schemeClr>
                </a:solidFill>
              </a:rPr>
              <a:t>June 25, 2018</a:t>
            </a:r>
            <a:endParaRPr lang="en-US" sz="1400" dirty="0"/>
          </a:p>
        </p:txBody>
      </p:sp>
      <p:sp>
        <p:nvSpPr>
          <p:cNvPr id="49" name="Rectangle 48">
            <a:extLst>
              <a:ext uri="{FF2B5EF4-FFF2-40B4-BE49-F238E27FC236}">
                <a16:creationId xmlns:a16="http://schemas.microsoft.com/office/drawing/2014/main" id="{63312C09-A76F-4D90-B19D-2957721A153B}"/>
              </a:ext>
            </a:extLst>
          </p:cNvPr>
          <p:cNvSpPr/>
          <p:nvPr/>
        </p:nvSpPr>
        <p:spPr>
          <a:xfrm>
            <a:off x="1730385" y="6424711"/>
            <a:ext cx="1261885" cy="307777"/>
          </a:xfrm>
          <a:prstGeom prst="rect">
            <a:avLst/>
          </a:prstGeom>
        </p:spPr>
        <p:txBody>
          <a:bodyPr wrap="none">
            <a:spAutoFit/>
          </a:bodyPr>
          <a:lstStyle/>
          <a:p>
            <a:pPr algn="ctr"/>
            <a:r>
              <a:rPr lang="en-US" sz="1400" dirty="0">
                <a:solidFill>
                  <a:schemeClr val="tx1">
                    <a:lumMod val="75000"/>
                    <a:lumOff val="25000"/>
                  </a:schemeClr>
                </a:solidFill>
              </a:rPr>
              <a:t>Oct 31, 2018</a:t>
            </a:r>
            <a:endParaRPr lang="en-US" sz="1400" dirty="0"/>
          </a:p>
        </p:txBody>
      </p:sp>
      <p:pic>
        <p:nvPicPr>
          <p:cNvPr id="22" name="Picture 21">
            <a:extLst>
              <a:ext uri="{FF2B5EF4-FFF2-40B4-BE49-F238E27FC236}">
                <a16:creationId xmlns:a16="http://schemas.microsoft.com/office/drawing/2014/main" id="{15891F7C-3E38-440E-87B4-B0F36F4629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72" t="1983" r="1978" b="3251"/>
          <a:stretch/>
        </p:blipFill>
        <p:spPr>
          <a:xfrm>
            <a:off x="1518047" y="3406723"/>
            <a:ext cx="1737360" cy="870474"/>
          </a:xfrm>
          <a:prstGeom prst="rect">
            <a:avLst/>
          </a:prstGeom>
          <a:ln w="12700">
            <a:solidFill>
              <a:schemeClr val="tx1">
                <a:lumMod val="75000"/>
                <a:lumOff val="25000"/>
              </a:schemeClr>
            </a:solidFill>
          </a:ln>
        </p:spPr>
      </p:pic>
      <p:pic>
        <p:nvPicPr>
          <p:cNvPr id="25" name="Picture 24">
            <a:extLst>
              <a:ext uri="{FF2B5EF4-FFF2-40B4-BE49-F238E27FC236}">
                <a16:creationId xmlns:a16="http://schemas.microsoft.com/office/drawing/2014/main" id="{4EF75DE3-A330-4AEE-8CBE-FDC8AE4292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2" t="3677" r="937" b="3493"/>
          <a:stretch/>
        </p:blipFill>
        <p:spPr>
          <a:xfrm>
            <a:off x="1518047" y="4515833"/>
            <a:ext cx="1737360" cy="847370"/>
          </a:xfrm>
          <a:prstGeom prst="rect">
            <a:avLst/>
          </a:prstGeom>
          <a:ln w="12700">
            <a:solidFill>
              <a:schemeClr val="tx1">
                <a:lumMod val="75000"/>
                <a:lumOff val="25000"/>
              </a:schemeClr>
            </a:solidFill>
          </a:ln>
        </p:spPr>
      </p:pic>
      <p:pic>
        <p:nvPicPr>
          <p:cNvPr id="33" name="Picture 32">
            <a:extLst>
              <a:ext uri="{FF2B5EF4-FFF2-40B4-BE49-F238E27FC236}">
                <a16:creationId xmlns:a16="http://schemas.microsoft.com/office/drawing/2014/main" id="{7AA73CC4-C65F-4F98-ACE8-3A50E78F55C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2" t="3043" r="1980" b="3625"/>
          <a:stretch/>
        </p:blipFill>
        <p:spPr>
          <a:xfrm>
            <a:off x="1518047" y="5601840"/>
            <a:ext cx="1737360" cy="861117"/>
          </a:xfrm>
          <a:prstGeom prst="rect">
            <a:avLst/>
          </a:prstGeom>
          <a:ln w="12700">
            <a:solidFill>
              <a:schemeClr val="tx1">
                <a:lumMod val="75000"/>
                <a:lumOff val="25000"/>
              </a:schemeClr>
            </a:solidFill>
          </a:ln>
        </p:spPr>
      </p:pic>
      <p:sp>
        <p:nvSpPr>
          <p:cNvPr id="50" name="Rectangle 49">
            <a:extLst>
              <a:ext uri="{FF2B5EF4-FFF2-40B4-BE49-F238E27FC236}">
                <a16:creationId xmlns:a16="http://schemas.microsoft.com/office/drawing/2014/main" id="{56A2970A-FDD0-421F-BAB8-F986837941AE}"/>
              </a:ext>
            </a:extLst>
          </p:cNvPr>
          <p:cNvSpPr/>
          <p:nvPr/>
        </p:nvSpPr>
        <p:spPr>
          <a:xfrm>
            <a:off x="1735194" y="4223846"/>
            <a:ext cx="1252267" cy="307777"/>
          </a:xfrm>
          <a:prstGeom prst="rect">
            <a:avLst/>
          </a:prstGeom>
        </p:spPr>
        <p:txBody>
          <a:bodyPr wrap="none">
            <a:spAutoFit/>
          </a:bodyPr>
          <a:lstStyle/>
          <a:p>
            <a:pPr algn="ctr"/>
            <a:r>
              <a:rPr lang="en-US" sz="1400" dirty="0">
                <a:solidFill>
                  <a:schemeClr val="tx1">
                    <a:lumMod val="75000"/>
                    <a:lumOff val="25000"/>
                  </a:schemeClr>
                </a:solidFill>
              </a:rPr>
              <a:t>June 9, 2018</a:t>
            </a:r>
            <a:endParaRPr lang="en-US" sz="1400" dirty="0"/>
          </a:p>
        </p:txBody>
      </p:sp>
      <p:sp>
        <p:nvSpPr>
          <p:cNvPr id="51" name="Rectangle 50">
            <a:extLst>
              <a:ext uri="{FF2B5EF4-FFF2-40B4-BE49-F238E27FC236}">
                <a16:creationId xmlns:a16="http://schemas.microsoft.com/office/drawing/2014/main" id="{59A97EC8-5BCF-48C4-A263-A412124B30F3}"/>
              </a:ext>
            </a:extLst>
          </p:cNvPr>
          <p:cNvSpPr/>
          <p:nvPr/>
        </p:nvSpPr>
        <p:spPr>
          <a:xfrm>
            <a:off x="7825033" y="5336823"/>
            <a:ext cx="2071144" cy="430887"/>
          </a:xfrm>
          <a:prstGeom prst="rect">
            <a:avLst/>
          </a:prstGeom>
        </p:spPr>
        <p:txBody>
          <a:bodyPr wrap="none">
            <a:spAutoFit/>
          </a:bodyPr>
          <a:lstStyle/>
          <a:p>
            <a:r>
              <a:rPr lang="en-US" sz="2200" b="1" dirty="0">
                <a:solidFill>
                  <a:schemeClr val="tx1">
                    <a:lumMod val="75000"/>
                    <a:lumOff val="25000"/>
                  </a:schemeClr>
                </a:solidFill>
              </a:rPr>
              <a:t>2018 Composite</a:t>
            </a:r>
            <a:endParaRPr lang="en-US" sz="2200" dirty="0"/>
          </a:p>
        </p:txBody>
      </p:sp>
      <p:pic>
        <p:nvPicPr>
          <p:cNvPr id="52" name="Picture 51">
            <a:extLst>
              <a:ext uri="{FF2B5EF4-FFF2-40B4-BE49-F238E27FC236}">
                <a16:creationId xmlns:a16="http://schemas.microsoft.com/office/drawing/2014/main" id="{B7065C72-3D5B-42FA-95F1-A568921BF82C}"/>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1683" t="2627" r="2158" b="2996"/>
          <a:stretch/>
        </p:blipFill>
        <p:spPr>
          <a:xfrm>
            <a:off x="6111577" y="2406451"/>
            <a:ext cx="5606186" cy="2801136"/>
          </a:xfrm>
          <a:prstGeom prst="rect">
            <a:avLst/>
          </a:prstGeom>
          <a:ln w="12700">
            <a:solidFill>
              <a:schemeClr val="tx1">
                <a:lumMod val="75000"/>
                <a:lumOff val="25000"/>
              </a:schemeClr>
            </a:solidFill>
          </a:ln>
        </p:spPr>
      </p:pic>
      <p:grpSp>
        <p:nvGrpSpPr>
          <p:cNvPr id="26" name="Group 25">
            <a:extLst>
              <a:ext uri="{FF2B5EF4-FFF2-40B4-BE49-F238E27FC236}">
                <a16:creationId xmlns:a16="http://schemas.microsoft.com/office/drawing/2014/main" id="{20CFB200-B0BD-40FA-982D-3BCE558B1220}"/>
              </a:ext>
            </a:extLst>
          </p:cNvPr>
          <p:cNvGrpSpPr/>
          <p:nvPr/>
        </p:nvGrpSpPr>
        <p:grpSpPr>
          <a:xfrm>
            <a:off x="484155" y="1287729"/>
            <a:ext cx="336952" cy="782478"/>
            <a:chOff x="7526049" y="5495632"/>
            <a:chExt cx="336952" cy="782478"/>
          </a:xfrm>
        </p:grpSpPr>
        <p:pic>
          <p:nvPicPr>
            <p:cNvPr id="27" name="Picture 26">
              <a:extLst>
                <a:ext uri="{FF2B5EF4-FFF2-40B4-BE49-F238E27FC236}">
                  <a16:creationId xmlns:a16="http://schemas.microsoft.com/office/drawing/2014/main" id="{493C5371-4CE7-49F4-936D-2F76852344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28" name="Rectangle 27">
              <a:extLst>
                <a:ext uri="{FF2B5EF4-FFF2-40B4-BE49-F238E27FC236}">
                  <a16:creationId xmlns:a16="http://schemas.microsoft.com/office/drawing/2014/main" id="{11382864-B68B-4D5E-B53E-63B85F95C4CC}"/>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pic>
        <p:nvPicPr>
          <p:cNvPr id="32" name="Picture 31">
            <a:extLst>
              <a:ext uri="{FF2B5EF4-FFF2-40B4-BE49-F238E27FC236}">
                <a16:creationId xmlns:a16="http://schemas.microsoft.com/office/drawing/2014/main" id="{4F7E1041-723D-4781-94C9-F535869A912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4191" t="87635"/>
          <a:stretch/>
        </p:blipFill>
        <p:spPr>
          <a:xfrm>
            <a:off x="6114229" y="5487218"/>
            <a:ext cx="1091693" cy="169175"/>
          </a:xfrm>
          <a:prstGeom prst="rect">
            <a:avLst/>
          </a:prstGeom>
        </p:spPr>
      </p:pic>
      <p:sp>
        <p:nvSpPr>
          <p:cNvPr id="34" name="TextBox 26">
            <a:extLst>
              <a:ext uri="{FF2B5EF4-FFF2-40B4-BE49-F238E27FC236}">
                <a16:creationId xmlns:a16="http://schemas.microsoft.com/office/drawing/2014/main" id="{5E286755-065A-4032-ADAD-D1C29B6A1F59}"/>
              </a:ext>
            </a:extLst>
          </p:cNvPr>
          <p:cNvSpPr txBox="1"/>
          <p:nvPr/>
        </p:nvSpPr>
        <p:spPr>
          <a:xfrm>
            <a:off x="6717467" y="5294063"/>
            <a:ext cx="69121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10 km</a:t>
            </a:r>
          </a:p>
        </p:txBody>
      </p:sp>
      <p:sp>
        <p:nvSpPr>
          <p:cNvPr id="35" name="TextBox 26">
            <a:extLst>
              <a:ext uri="{FF2B5EF4-FFF2-40B4-BE49-F238E27FC236}">
                <a16:creationId xmlns:a16="http://schemas.microsoft.com/office/drawing/2014/main" id="{DF4F4DD3-9789-4C0C-9E66-6E977C54EFD6}"/>
              </a:ext>
            </a:extLst>
          </p:cNvPr>
          <p:cNvSpPr txBox="1"/>
          <p:nvPr/>
        </p:nvSpPr>
        <p:spPr>
          <a:xfrm>
            <a:off x="6041192" y="5294062"/>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0</a:t>
            </a:r>
          </a:p>
        </p:txBody>
      </p:sp>
      <p:sp>
        <p:nvSpPr>
          <p:cNvPr id="36" name="TextBox 26">
            <a:extLst>
              <a:ext uri="{FF2B5EF4-FFF2-40B4-BE49-F238E27FC236}">
                <a16:creationId xmlns:a16="http://schemas.microsoft.com/office/drawing/2014/main" id="{427EEFB1-A674-4987-9B98-7D68C68D1374}"/>
              </a:ext>
            </a:extLst>
          </p:cNvPr>
          <p:cNvSpPr txBox="1"/>
          <p:nvPr/>
        </p:nvSpPr>
        <p:spPr>
          <a:xfrm>
            <a:off x="6398281" y="5293712"/>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5</a:t>
            </a:r>
          </a:p>
        </p:txBody>
      </p:sp>
    </p:spTree>
    <p:extLst>
      <p:ext uri="{BB962C8B-B14F-4D97-AF65-F5344CB8AC3E}">
        <p14:creationId xmlns:p14="http://schemas.microsoft.com/office/powerpoint/2010/main" val="4113848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79767-1DCC-42C6-9DB2-52D8CF492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03"/>
          <a:stretch/>
        </p:blipFill>
        <p:spPr>
          <a:xfrm>
            <a:off x="1625078" y="1152693"/>
            <a:ext cx="8965904" cy="5341765"/>
          </a:xfrm>
          <a:prstGeom prst="rect">
            <a:avLst/>
          </a:prstGeom>
        </p:spPr>
      </p:pic>
      <p:sp>
        <p:nvSpPr>
          <p:cNvPr id="2" name="Title 1">
            <a:extLst>
              <a:ext uri="{FF2B5EF4-FFF2-40B4-BE49-F238E27FC236}">
                <a16:creationId xmlns:a16="http://schemas.microsoft.com/office/drawing/2014/main" id="{3CDC7A41-0125-47BE-8E7F-10AF3C743C7C}"/>
              </a:ext>
            </a:extLst>
          </p:cNvPr>
          <p:cNvSpPr>
            <a:spLocks noGrp="1"/>
          </p:cNvSpPr>
          <p:nvPr>
            <p:ph type="title"/>
          </p:nvPr>
        </p:nvSpPr>
        <p:spPr/>
        <p:txBody>
          <a:bodyPr>
            <a:normAutofit fontScale="90000"/>
          </a:bodyPr>
          <a:lstStyle/>
          <a:p>
            <a:r>
              <a:rPr lang="en-US" dirty="0"/>
              <a:t>LAND CLASSIFICATION: TUTUILA ISLAND</a:t>
            </a:r>
          </a:p>
        </p:txBody>
      </p:sp>
      <p:sp>
        <p:nvSpPr>
          <p:cNvPr id="50" name="Google Shape;143;p16">
            <a:extLst>
              <a:ext uri="{FF2B5EF4-FFF2-40B4-BE49-F238E27FC236}">
                <a16:creationId xmlns:a16="http://schemas.microsoft.com/office/drawing/2014/main" id="{E132ABEF-7B6B-4CEB-BCE4-D807BF650242}"/>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CC01C1D9-4FAA-4529-AA2C-4EA079E189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03"/>
          <a:stretch/>
        </p:blipFill>
        <p:spPr>
          <a:xfrm>
            <a:off x="1625600" y="1157540"/>
            <a:ext cx="8965904" cy="5341765"/>
          </a:xfrm>
          <a:prstGeom prst="rect">
            <a:avLst/>
          </a:prstGeom>
        </p:spPr>
      </p:pic>
      <p:sp>
        <p:nvSpPr>
          <p:cNvPr id="9" name="Rectangle 8">
            <a:extLst>
              <a:ext uri="{FF2B5EF4-FFF2-40B4-BE49-F238E27FC236}">
                <a16:creationId xmlns:a16="http://schemas.microsoft.com/office/drawing/2014/main" id="{CC314B19-D306-4165-83D3-03E5443ED8E5}"/>
              </a:ext>
            </a:extLst>
          </p:cNvPr>
          <p:cNvSpPr/>
          <p:nvPr/>
        </p:nvSpPr>
        <p:spPr>
          <a:xfrm>
            <a:off x="4989845" y="5904497"/>
            <a:ext cx="284052"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10" name="Rectangle 9">
            <a:extLst>
              <a:ext uri="{FF2B5EF4-FFF2-40B4-BE49-F238E27FC236}">
                <a16:creationId xmlns:a16="http://schemas.microsoft.com/office/drawing/2014/main" id="{9AFA8175-6258-4A9C-AC51-1FD49412072A}"/>
              </a:ext>
            </a:extLst>
          </p:cNvPr>
          <p:cNvSpPr/>
          <p:nvPr/>
        </p:nvSpPr>
        <p:spPr>
          <a:xfrm>
            <a:off x="6298863" y="5904497"/>
            <a:ext cx="321659" cy="307777"/>
          </a:xfrm>
          <a:prstGeom prst="rect">
            <a:avLst/>
          </a:prstGeom>
        </p:spPr>
        <p:txBody>
          <a:bodyPr wrap="square">
            <a:spAutoFit/>
          </a:bodyPr>
          <a:lstStyle/>
          <a:p>
            <a:r>
              <a:rPr lang="en-US" sz="1400" dirty="0">
                <a:solidFill>
                  <a:schemeClr val="tx1">
                    <a:lumMod val="75000"/>
                    <a:lumOff val="25000"/>
                  </a:schemeClr>
                </a:solidFill>
              </a:rPr>
              <a:t>5</a:t>
            </a:r>
          </a:p>
        </p:txBody>
      </p:sp>
      <p:sp>
        <p:nvSpPr>
          <p:cNvPr id="11" name="Rectangle 10">
            <a:extLst>
              <a:ext uri="{FF2B5EF4-FFF2-40B4-BE49-F238E27FC236}">
                <a16:creationId xmlns:a16="http://schemas.microsoft.com/office/drawing/2014/main" id="{71A0FE93-3000-4404-94CA-6B2947538303}"/>
              </a:ext>
            </a:extLst>
          </p:cNvPr>
          <p:cNvSpPr/>
          <p:nvPr/>
        </p:nvSpPr>
        <p:spPr>
          <a:xfrm>
            <a:off x="7517246" y="5904497"/>
            <a:ext cx="876178" cy="307777"/>
          </a:xfrm>
          <a:prstGeom prst="rect">
            <a:avLst/>
          </a:prstGeom>
        </p:spPr>
        <p:txBody>
          <a:bodyPr wrap="square">
            <a:spAutoFit/>
          </a:bodyPr>
          <a:lstStyle/>
          <a:p>
            <a:r>
              <a:rPr lang="en-US" sz="1400" dirty="0">
                <a:solidFill>
                  <a:schemeClr val="tx1">
                    <a:lumMod val="75000"/>
                    <a:lumOff val="25000"/>
                  </a:schemeClr>
                </a:solidFill>
              </a:rPr>
              <a:t> 10 km</a:t>
            </a:r>
          </a:p>
        </p:txBody>
      </p:sp>
      <p:grpSp>
        <p:nvGrpSpPr>
          <p:cNvPr id="12" name="Group 11">
            <a:extLst>
              <a:ext uri="{FF2B5EF4-FFF2-40B4-BE49-F238E27FC236}">
                <a16:creationId xmlns:a16="http://schemas.microsoft.com/office/drawing/2014/main" id="{AE6B9252-C78F-4D12-8FF8-47E9B675DC6C}"/>
              </a:ext>
            </a:extLst>
          </p:cNvPr>
          <p:cNvGrpSpPr/>
          <p:nvPr/>
        </p:nvGrpSpPr>
        <p:grpSpPr>
          <a:xfrm>
            <a:off x="482292" y="1290195"/>
            <a:ext cx="336952" cy="782478"/>
            <a:chOff x="7526049" y="5495632"/>
            <a:chExt cx="336952" cy="782478"/>
          </a:xfrm>
        </p:grpSpPr>
        <p:pic>
          <p:nvPicPr>
            <p:cNvPr id="14" name="Picture 13">
              <a:extLst>
                <a:ext uri="{FF2B5EF4-FFF2-40B4-BE49-F238E27FC236}">
                  <a16:creationId xmlns:a16="http://schemas.microsoft.com/office/drawing/2014/main" id="{38039D7D-313A-4825-8872-EC90EB3EE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15" name="Rectangle 14">
              <a:extLst>
                <a:ext uri="{FF2B5EF4-FFF2-40B4-BE49-F238E27FC236}">
                  <a16:creationId xmlns:a16="http://schemas.microsoft.com/office/drawing/2014/main" id="{3E28C225-E94E-40B8-A199-1A7745F51341}"/>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sp>
        <p:nvSpPr>
          <p:cNvPr id="3" name="Rectangle 2">
            <a:extLst>
              <a:ext uri="{FF2B5EF4-FFF2-40B4-BE49-F238E27FC236}">
                <a16:creationId xmlns:a16="http://schemas.microsoft.com/office/drawing/2014/main" id="{401533CA-D94C-4267-AA7E-4E00E0A8F1FC}"/>
              </a:ext>
            </a:extLst>
          </p:cNvPr>
          <p:cNvSpPr/>
          <p:nvPr/>
        </p:nvSpPr>
        <p:spPr>
          <a:xfrm>
            <a:off x="1479148" y="1135146"/>
            <a:ext cx="711200" cy="803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05E2544-D524-4392-83C9-9BAF64E303B5}"/>
              </a:ext>
            </a:extLst>
          </p:cNvPr>
          <p:cNvSpPr/>
          <p:nvPr/>
        </p:nvSpPr>
        <p:spPr>
          <a:xfrm>
            <a:off x="5567360" y="5904497"/>
            <a:ext cx="433132" cy="307777"/>
          </a:xfrm>
          <a:prstGeom prst="rect">
            <a:avLst/>
          </a:prstGeom>
        </p:spPr>
        <p:txBody>
          <a:bodyPr wrap="none">
            <a:spAutoFit/>
          </a:bodyPr>
          <a:lstStyle/>
          <a:p>
            <a:r>
              <a:rPr lang="en-US" sz="1400" dirty="0">
                <a:solidFill>
                  <a:schemeClr val="tx1">
                    <a:lumMod val="75000"/>
                    <a:lumOff val="25000"/>
                  </a:schemeClr>
                </a:solidFill>
              </a:rPr>
              <a:t>2.5</a:t>
            </a:r>
          </a:p>
        </p:txBody>
      </p:sp>
      <p:grpSp>
        <p:nvGrpSpPr>
          <p:cNvPr id="5" name="Group 4">
            <a:extLst>
              <a:ext uri="{FF2B5EF4-FFF2-40B4-BE49-F238E27FC236}">
                <a16:creationId xmlns:a16="http://schemas.microsoft.com/office/drawing/2014/main" id="{054F2125-C599-4683-8AEC-44A0D10EB06A}"/>
              </a:ext>
            </a:extLst>
          </p:cNvPr>
          <p:cNvGrpSpPr/>
          <p:nvPr/>
        </p:nvGrpSpPr>
        <p:grpSpPr>
          <a:xfrm>
            <a:off x="8429276" y="4722296"/>
            <a:ext cx="2191053" cy="1525917"/>
            <a:chOff x="8429276" y="4722296"/>
            <a:chExt cx="2191053" cy="1525917"/>
          </a:xfrm>
        </p:grpSpPr>
        <p:sp>
          <p:nvSpPr>
            <p:cNvPr id="21" name="TextBox 20">
              <a:extLst>
                <a:ext uri="{FF2B5EF4-FFF2-40B4-BE49-F238E27FC236}">
                  <a16:creationId xmlns:a16="http://schemas.microsoft.com/office/drawing/2014/main" id="{9F363E40-411F-4D6A-A2C1-7717364450AD}"/>
                </a:ext>
              </a:extLst>
            </p:cNvPr>
            <p:cNvSpPr txBox="1"/>
            <p:nvPr/>
          </p:nvSpPr>
          <p:spPr>
            <a:xfrm>
              <a:off x="9015402" y="5063273"/>
              <a:ext cx="1604927" cy="1184940"/>
            </a:xfrm>
            <a:prstGeom prst="rect">
              <a:avLst/>
            </a:prstGeom>
            <a:noFill/>
          </p:spPr>
          <p:txBody>
            <a:bodyPr wrap="none" rtlCol="0">
              <a:spAutoFit/>
            </a:bodyPr>
            <a:lstStyle/>
            <a:p>
              <a:pPr>
                <a:spcBef>
                  <a:spcPts val="600"/>
                </a:spcBef>
              </a:pPr>
              <a:r>
                <a:rPr lang="en-US" sz="1400" dirty="0">
                  <a:solidFill>
                    <a:schemeClr val="tx1">
                      <a:lumMod val="75000"/>
                      <a:lumOff val="25000"/>
                    </a:schemeClr>
                  </a:solidFill>
                </a:rPr>
                <a:t>Clouds</a:t>
              </a:r>
            </a:p>
            <a:p>
              <a:pPr>
                <a:spcBef>
                  <a:spcPts val="600"/>
                </a:spcBef>
              </a:pPr>
              <a:r>
                <a:rPr lang="en-US" sz="1400" dirty="0">
                  <a:solidFill>
                    <a:schemeClr val="tx1">
                      <a:lumMod val="75000"/>
                      <a:lumOff val="25000"/>
                    </a:schemeClr>
                  </a:solidFill>
                </a:rPr>
                <a:t>Canopy</a:t>
              </a:r>
            </a:p>
            <a:p>
              <a:pPr>
                <a:spcBef>
                  <a:spcPts val="600"/>
                </a:spcBef>
              </a:pPr>
              <a:r>
                <a:rPr lang="en-US" sz="1400" dirty="0">
                  <a:solidFill>
                    <a:schemeClr val="tx1">
                      <a:lumMod val="75000"/>
                      <a:lumOff val="25000"/>
                    </a:schemeClr>
                  </a:solidFill>
                </a:rPr>
                <a:t>Impervious</a:t>
              </a:r>
            </a:p>
            <a:p>
              <a:pPr>
                <a:spcBef>
                  <a:spcPts val="600"/>
                </a:spcBef>
              </a:pPr>
              <a:r>
                <a:rPr lang="en-US" sz="1400" dirty="0">
                  <a:solidFill>
                    <a:schemeClr val="tx1">
                      <a:lumMod val="75000"/>
                      <a:lumOff val="25000"/>
                    </a:schemeClr>
                  </a:solidFill>
                </a:rPr>
                <a:t>Bare/Agriculture</a:t>
              </a:r>
            </a:p>
          </p:txBody>
        </p:sp>
        <p:sp>
          <p:nvSpPr>
            <p:cNvPr id="16" name="Rectangle 15">
              <a:extLst>
                <a:ext uri="{FF2B5EF4-FFF2-40B4-BE49-F238E27FC236}">
                  <a16:creationId xmlns:a16="http://schemas.microsoft.com/office/drawing/2014/main" id="{AD95F2EA-FFE9-445F-9046-C3029AA4C4A0}"/>
                </a:ext>
              </a:extLst>
            </p:cNvPr>
            <p:cNvSpPr/>
            <p:nvPr/>
          </p:nvSpPr>
          <p:spPr>
            <a:xfrm>
              <a:off x="8429276" y="4722296"/>
              <a:ext cx="2137124" cy="338554"/>
            </a:xfrm>
            <a:prstGeom prst="rect">
              <a:avLst/>
            </a:prstGeom>
          </p:spPr>
          <p:txBody>
            <a:bodyPr wrap="none">
              <a:spAutoFit/>
            </a:bodyPr>
            <a:lstStyle/>
            <a:p>
              <a:pPr>
                <a:spcAft>
                  <a:spcPts val="600"/>
                </a:spcAft>
                <a:buClr>
                  <a:srgbClr val="3289B4"/>
                </a:buClr>
              </a:pPr>
              <a:r>
                <a:rPr lang="en-US" sz="1600" b="1" dirty="0">
                  <a:solidFill>
                    <a:schemeClr val="tx1">
                      <a:lumMod val="75000"/>
                      <a:lumOff val="25000"/>
                    </a:schemeClr>
                  </a:solidFill>
                </a:rPr>
                <a:t>Land Cover Classes</a:t>
              </a:r>
            </a:p>
          </p:txBody>
        </p:sp>
      </p:grpSp>
    </p:spTree>
    <p:extLst>
      <p:ext uri="{BB962C8B-B14F-4D97-AF65-F5344CB8AC3E}">
        <p14:creationId xmlns:p14="http://schemas.microsoft.com/office/powerpoint/2010/main" val="11152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CCB3AD-703D-45D5-9A5B-3D2D560B5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701" y="3165743"/>
            <a:ext cx="3647215" cy="2149317"/>
          </a:xfrm>
          <a:prstGeom prst="rect">
            <a:avLst/>
          </a:prstGeom>
        </p:spPr>
      </p:pic>
      <p:sp>
        <p:nvSpPr>
          <p:cNvPr id="2" name="Title 1"/>
          <p:cNvSpPr txBox="1">
            <a:spLocks/>
          </p:cNvSpPr>
          <p:nvPr/>
        </p:nvSpPr>
        <p:spPr>
          <a:xfrm>
            <a:off x="370607" y="429491"/>
            <a:ext cx="11329791"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LAND CLASSIFICATION: WATERSHEDS</a:t>
            </a:r>
          </a:p>
        </p:txBody>
      </p:sp>
      <p:sp>
        <p:nvSpPr>
          <p:cNvPr id="27" name="Google Shape;143;p16">
            <a:extLst>
              <a:ext uri="{FF2B5EF4-FFF2-40B4-BE49-F238E27FC236}">
                <a16:creationId xmlns:a16="http://schemas.microsoft.com/office/drawing/2014/main" id="{69D6D963-EE62-439C-B0A0-9A79CB68CB69}"/>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sp>
        <p:nvSpPr>
          <p:cNvPr id="4" name="TextBox 3"/>
          <p:cNvSpPr txBox="1"/>
          <p:nvPr/>
        </p:nvSpPr>
        <p:spPr>
          <a:xfrm>
            <a:off x="6281569" y="2642615"/>
            <a:ext cx="1608778" cy="584775"/>
          </a:xfrm>
          <a:prstGeom prst="rect">
            <a:avLst/>
          </a:prstGeom>
          <a:noFill/>
        </p:spPr>
        <p:txBody>
          <a:bodyPr wrap="square" rtlCol="0">
            <a:spAutoFit/>
          </a:bodyPr>
          <a:lstStyle/>
          <a:p>
            <a:r>
              <a:rPr lang="en-US" sz="1600" b="1" dirty="0" err="1">
                <a:solidFill>
                  <a:srgbClr val="004DA8"/>
                </a:solidFill>
              </a:rPr>
              <a:t>Faga’itua</a:t>
            </a:r>
            <a:r>
              <a:rPr lang="en-US" sz="1600" b="1" dirty="0">
                <a:solidFill>
                  <a:srgbClr val="004DA8"/>
                </a:solidFill>
              </a:rPr>
              <a:t> Watershed</a:t>
            </a:r>
          </a:p>
        </p:txBody>
      </p:sp>
      <p:sp>
        <p:nvSpPr>
          <p:cNvPr id="5" name="TextBox 4"/>
          <p:cNvSpPr txBox="1"/>
          <p:nvPr/>
        </p:nvSpPr>
        <p:spPr>
          <a:xfrm>
            <a:off x="5433676" y="5153343"/>
            <a:ext cx="1544188" cy="584775"/>
          </a:xfrm>
          <a:prstGeom prst="rect">
            <a:avLst/>
          </a:prstGeom>
          <a:noFill/>
        </p:spPr>
        <p:txBody>
          <a:bodyPr wrap="square" rtlCol="0">
            <a:spAutoFit/>
          </a:bodyPr>
          <a:lstStyle/>
          <a:p>
            <a:r>
              <a:rPr lang="en-US" sz="1600" b="1" dirty="0" err="1">
                <a:solidFill>
                  <a:srgbClr val="FF0000"/>
                </a:solidFill>
              </a:rPr>
              <a:t>Tafuna</a:t>
            </a:r>
            <a:r>
              <a:rPr lang="en-US" sz="1600" b="1" dirty="0">
                <a:solidFill>
                  <a:srgbClr val="FF0000"/>
                </a:solidFill>
              </a:rPr>
              <a:t> </a:t>
            </a:r>
          </a:p>
          <a:p>
            <a:r>
              <a:rPr lang="en-US" sz="1600" b="1" dirty="0">
                <a:solidFill>
                  <a:srgbClr val="FF0000"/>
                </a:solidFill>
              </a:rPr>
              <a:t>Plain</a:t>
            </a:r>
          </a:p>
        </p:txBody>
      </p:sp>
      <p:cxnSp>
        <p:nvCxnSpPr>
          <p:cNvPr id="59" name="Straight Connector 58">
            <a:extLst>
              <a:ext uri="{FF2B5EF4-FFF2-40B4-BE49-F238E27FC236}">
                <a16:creationId xmlns:a16="http://schemas.microsoft.com/office/drawing/2014/main" id="{DDF90030-6D4A-4397-873B-F8C6E1285180}"/>
              </a:ext>
            </a:extLst>
          </p:cNvPr>
          <p:cNvCxnSpPr>
            <a:cxnSpLocks/>
          </p:cNvCxnSpPr>
          <p:nvPr/>
        </p:nvCxnSpPr>
        <p:spPr>
          <a:xfrm flipH="1">
            <a:off x="7396164" y="3732950"/>
            <a:ext cx="897476" cy="100864"/>
          </a:xfrm>
          <a:prstGeom prst="line">
            <a:avLst/>
          </a:prstGeom>
          <a:ln w="19050">
            <a:solidFill>
              <a:srgbClr val="004DA8"/>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55ECD71-8B6F-4289-A516-89EC7AEE448E}"/>
              </a:ext>
            </a:extLst>
          </p:cNvPr>
          <p:cNvCxnSpPr>
            <a:cxnSpLocks/>
          </p:cNvCxnSpPr>
          <p:nvPr/>
        </p:nvCxnSpPr>
        <p:spPr>
          <a:xfrm flipV="1">
            <a:off x="7226300" y="1263569"/>
            <a:ext cx="1067340" cy="2540081"/>
          </a:xfrm>
          <a:prstGeom prst="line">
            <a:avLst/>
          </a:prstGeom>
          <a:ln w="19050">
            <a:solidFill>
              <a:srgbClr val="004DA8"/>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7F75AFC-ABAF-4AC5-A47C-ABEC56AB4462}"/>
              </a:ext>
            </a:extLst>
          </p:cNvPr>
          <p:cNvCxnSpPr>
            <a:cxnSpLocks/>
          </p:cNvCxnSpPr>
          <p:nvPr/>
        </p:nvCxnSpPr>
        <p:spPr>
          <a:xfrm flipH="1">
            <a:off x="4184739" y="4852988"/>
            <a:ext cx="1361517" cy="1575814"/>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C8DFBE1-2324-4F23-BBA7-C0312B75A798}"/>
              </a:ext>
            </a:extLst>
          </p:cNvPr>
          <p:cNvCxnSpPr>
            <a:cxnSpLocks/>
          </p:cNvCxnSpPr>
          <p:nvPr/>
        </p:nvCxnSpPr>
        <p:spPr>
          <a:xfrm flipH="1" flipV="1">
            <a:off x="4171950" y="3744855"/>
            <a:ext cx="1331119" cy="1150996"/>
          </a:xfrm>
          <a:prstGeom prst="line">
            <a:avLst/>
          </a:prstGeom>
          <a:ln w="19050">
            <a:solidFill>
              <a:srgbClr val="E6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96B4F9F-8382-4D9E-BA4B-D4BEC45D6E14}"/>
              </a:ext>
            </a:extLst>
          </p:cNvPr>
          <p:cNvGrpSpPr/>
          <p:nvPr/>
        </p:nvGrpSpPr>
        <p:grpSpPr>
          <a:xfrm>
            <a:off x="2135579" y="2099779"/>
            <a:ext cx="2169721" cy="1312274"/>
            <a:chOff x="481056" y="1618702"/>
            <a:chExt cx="2169721" cy="1312274"/>
          </a:xfrm>
        </p:grpSpPr>
        <p:sp>
          <p:nvSpPr>
            <p:cNvPr id="79" name="Rectangle 78">
              <a:extLst>
                <a:ext uri="{FF2B5EF4-FFF2-40B4-BE49-F238E27FC236}">
                  <a16:creationId xmlns:a16="http://schemas.microsoft.com/office/drawing/2014/main" id="{8C629361-1453-40C7-864B-19E4E5703E29}"/>
                </a:ext>
              </a:extLst>
            </p:cNvPr>
            <p:cNvSpPr/>
            <p:nvPr/>
          </p:nvSpPr>
          <p:spPr>
            <a:xfrm>
              <a:off x="513653" y="1618702"/>
              <a:ext cx="2137124" cy="338554"/>
            </a:xfrm>
            <a:prstGeom prst="rect">
              <a:avLst/>
            </a:prstGeom>
          </p:spPr>
          <p:txBody>
            <a:bodyPr wrap="none">
              <a:spAutoFit/>
            </a:bodyPr>
            <a:lstStyle/>
            <a:p>
              <a:pPr>
                <a:spcAft>
                  <a:spcPts val="600"/>
                </a:spcAft>
                <a:buClr>
                  <a:srgbClr val="3289B4"/>
                </a:buClr>
              </a:pPr>
              <a:r>
                <a:rPr lang="en-US" sz="1600" b="1" dirty="0">
                  <a:solidFill>
                    <a:schemeClr val="tx1">
                      <a:lumMod val="75000"/>
                      <a:lumOff val="25000"/>
                    </a:schemeClr>
                  </a:solidFill>
                </a:rPr>
                <a:t>Land Cover Classes</a:t>
              </a:r>
            </a:p>
          </p:txBody>
        </p:sp>
        <p:pic>
          <p:nvPicPr>
            <p:cNvPr id="51" name="Picture 50"/>
            <p:cNvPicPr>
              <a:picLocks noChangeAspect="1"/>
            </p:cNvPicPr>
            <p:nvPr/>
          </p:nvPicPr>
          <p:blipFill rotWithShape="1">
            <a:blip r:embed="rId4">
              <a:extLst>
                <a:ext uri="{28A0092B-C50C-407E-A947-70E740481C1C}">
                  <a14:useLocalDpi xmlns:a14="http://schemas.microsoft.com/office/drawing/2010/main" val="0"/>
                </a:ext>
              </a:extLst>
            </a:blip>
            <a:srcRect r="-5784" b="73120"/>
            <a:stretch/>
          </p:blipFill>
          <p:spPr>
            <a:xfrm>
              <a:off x="559073" y="1937311"/>
              <a:ext cx="334249" cy="276958"/>
            </a:xfrm>
            <a:prstGeom prst="rect">
              <a:avLst/>
            </a:prstGeom>
          </p:spPr>
        </p:pic>
        <p:sp>
          <p:nvSpPr>
            <p:cNvPr id="52" name="TextBox 51"/>
            <p:cNvSpPr txBox="1"/>
            <p:nvPr/>
          </p:nvSpPr>
          <p:spPr>
            <a:xfrm>
              <a:off x="811816" y="1912636"/>
              <a:ext cx="874769" cy="307777"/>
            </a:xfrm>
            <a:prstGeom prst="rect">
              <a:avLst/>
            </a:prstGeom>
            <a:noFill/>
          </p:spPr>
          <p:txBody>
            <a:bodyPr wrap="square" rtlCol="0">
              <a:spAutoFit/>
            </a:bodyPr>
            <a:lstStyle/>
            <a:p>
              <a:r>
                <a:rPr lang="en-US" sz="1400" dirty="0">
                  <a:solidFill>
                    <a:schemeClr val="tx1">
                      <a:lumMod val="75000"/>
                      <a:lumOff val="25000"/>
                    </a:schemeClr>
                  </a:solidFill>
                </a:rPr>
                <a:t>Grass</a:t>
              </a:r>
            </a:p>
          </p:txBody>
        </p:sp>
        <p:sp>
          <p:nvSpPr>
            <p:cNvPr id="53" name="TextBox 52"/>
            <p:cNvSpPr txBox="1"/>
            <p:nvPr/>
          </p:nvSpPr>
          <p:spPr>
            <a:xfrm>
              <a:off x="811817" y="2150573"/>
              <a:ext cx="1007871" cy="307777"/>
            </a:xfrm>
            <a:prstGeom prst="rect">
              <a:avLst/>
            </a:prstGeom>
            <a:noFill/>
          </p:spPr>
          <p:txBody>
            <a:bodyPr wrap="square" rtlCol="0">
              <a:spAutoFit/>
            </a:bodyPr>
            <a:lstStyle/>
            <a:p>
              <a:r>
                <a:rPr lang="en-US" sz="1400" dirty="0">
                  <a:solidFill>
                    <a:schemeClr val="tx1">
                      <a:lumMod val="75000"/>
                      <a:lumOff val="25000"/>
                    </a:schemeClr>
                  </a:solidFill>
                </a:rPr>
                <a:t>Canopy</a:t>
              </a:r>
            </a:p>
          </p:txBody>
        </p:sp>
        <p:sp>
          <p:nvSpPr>
            <p:cNvPr id="54" name="TextBox 53"/>
            <p:cNvSpPr txBox="1"/>
            <p:nvPr/>
          </p:nvSpPr>
          <p:spPr>
            <a:xfrm>
              <a:off x="840026" y="2385775"/>
              <a:ext cx="1201572" cy="307777"/>
            </a:xfrm>
            <a:prstGeom prst="rect">
              <a:avLst/>
            </a:prstGeom>
            <a:noFill/>
          </p:spPr>
          <p:txBody>
            <a:bodyPr wrap="square" rtlCol="0">
              <a:spAutoFit/>
            </a:bodyPr>
            <a:lstStyle/>
            <a:p>
              <a:r>
                <a:rPr lang="en-US" sz="1400" dirty="0">
                  <a:solidFill>
                    <a:schemeClr val="tx1">
                      <a:lumMod val="75000"/>
                      <a:lumOff val="25000"/>
                    </a:schemeClr>
                  </a:solidFill>
                </a:rPr>
                <a:t>Impervious</a:t>
              </a:r>
            </a:p>
          </p:txBody>
        </p:sp>
        <p:sp>
          <p:nvSpPr>
            <p:cNvPr id="55" name="TextBox 54"/>
            <p:cNvSpPr txBox="1"/>
            <p:nvPr/>
          </p:nvSpPr>
          <p:spPr>
            <a:xfrm>
              <a:off x="846513" y="2617330"/>
              <a:ext cx="906249" cy="307777"/>
            </a:xfrm>
            <a:prstGeom prst="rect">
              <a:avLst/>
            </a:prstGeom>
            <a:noFill/>
          </p:spPr>
          <p:txBody>
            <a:bodyPr wrap="square" rtlCol="0">
              <a:spAutoFit/>
            </a:bodyPr>
            <a:lstStyle/>
            <a:p>
              <a:r>
                <a:rPr lang="en-US" sz="1400" dirty="0">
                  <a:solidFill>
                    <a:schemeClr val="tx1">
                      <a:lumMod val="75000"/>
                      <a:lumOff val="25000"/>
                    </a:schemeClr>
                  </a:solidFill>
                </a:rPr>
                <a:t>Shadow</a:t>
              </a: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l="-24661" t="71881"/>
            <a:stretch/>
          </p:blipFill>
          <p:spPr>
            <a:xfrm>
              <a:off x="481056" y="2641252"/>
              <a:ext cx="393901" cy="289724"/>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13903" t="26457" r="2848" b="46798"/>
            <a:stretch/>
          </p:blipFill>
          <p:spPr>
            <a:xfrm>
              <a:off x="599412" y="2186007"/>
              <a:ext cx="263046" cy="275573"/>
            </a:xfrm>
            <a:prstGeom prst="rect">
              <a:avLst/>
            </a:prstGeom>
          </p:spPr>
        </p:pic>
        <p:pic>
          <p:nvPicPr>
            <p:cNvPr id="61" name="Picture 60"/>
            <p:cNvPicPr>
              <a:picLocks noChangeAspect="1"/>
            </p:cNvPicPr>
            <p:nvPr/>
          </p:nvPicPr>
          <p:blipFill rotWithShape="1">
            <a:blip r:embed="rId4">
              <a:extLst>
                <a:ext uri="{28A0092B-C50C-407E-A947-70E740481C1C}">
                  <a14:useLocalDpi xmlns:a14="http://schemas.microsoft.com/office/drawing/2010/main" val="0"/>
                </a:ext>
              </a:extLst>
            </a:blip>
            <a:srcRect l="9711" t="48095" r="-8818" b="26376"/>
            <a:stretch/>
          </p:blipFill>
          <p:spPr>
            <a:xfrm>
              <a:off x="587314" y="2402903"/>
              <a:ext cx="313151" cy="263047"/>
            </a:xfrm>
            <a:prstGeom prst="rect">
              <a:avLst/>
            </a:prstGeom>
          </p:spPr>
        </p:pic>
      </p:grpSp>
      <p:cxnSp>
        <p:nvCxnSpPr>
          <p:cNvPr id="11" name="Straight Connector 10"/>
          <p:cNvCxnSpPr/>
          <p:nvPr/>
        </p:nvCxnSpPr>
        <p:spPr>
          <a:xfrm>
            <a:off x="5955238" y="4527422"/>
            <a:ext cx="2322132" cy="1701928"/>
          </a:xfrm>
          <a:prstGeom prst="line">
            <a:avLst/>
          </a:prstGeom>
          <a:ln>
            <a:solidFill>
              <a:srgbClr val="FFFF00"/>
            </a:solidFill>
          </a:ln>
        </p:spPr>
        <p:style>
          <a:lnRef idx="3">
            <a:schemeClr val="accent4"/>
          </a:lnRef>
          <a:fillRef idx="0">
            <a:schemeClr val="accent4"/>
          </a:fillRef>
          <a:effectRef idx="2">
            <a:schemeClr val="accent4"/>
          </a:effectRef>
          <a:fontRef idx="minor">
            <a:schemeClr val="tx1"/>
          </a:fontRef>
        </p:style>
      </p:cxn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7370" y="4052362"/>
            <a:ext cx="2993674" cy="252657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026" y="3727817"/>
            <a:ext cx="3349475" cy="2705748"/>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7776" y="1232719"/>
            <a:ext cx="3219399" cy="2512136"/>
          </a:xfrm>
          <a:prstGeom prst="rect">
            <a:avLst/>
          </a:prstGeom>
        </p:spPr>
      </p:pic>
      <p:sp>
        <p:nvSpPr>
          <p:cNvPr id="18" name="TextBox 17"/>
          <p:cNvSpPr txBox="1"/>
          <p:nvPr/>
        </p:nvSpPr>
        <p:spPr>
          <a:xfrm>
            <a:off x="6590649" y="4376611"/>
            <a:ext cx="1501055" cy="584775"/>
          </a:xfrm>
          <a:prstGeom prst="rect">
            <a:avLst/>
          </a:prstGeom>
          <a:noFill/>
        </p:spPr>
        <p:txBody>
          <a:bodyPr wrap="square" rtlCol="0">
            <a:spAutoFit/>
          </a:bodyPr>
          <a:lstStyle/>
          <a:p>
            <a:r>
              <a:rPr lang="en-US" sz="1600" b="1" dirty="0" err="1">
                <a:solidFill>
                  <a:schemeClr val="accent4">
                    <a:lumMod val="60000"/>
                    <a:lumOff val="40000"/>
                  </a:schemeClr>
                </a:solidFill>
              </a:rPr>
              <a:t>Nu’uuli</a:t>
            </a:r>
            <a:r>
              <a:rPr lang="en-US" sz="1600" b="1" dirty="0">
                <a:solidFill>
                  <a:schemeClr val="accent4">
                    <a:lumMod val="60000"/>
                    <a:lumOff val="40000"/>
                  </a:schemeClr>
                </a:solidFill>
              </a:rPr>
              <a:t> Pala Watershed</a:t>
            </a:r>
          </a:p>
        </p:txBody>
      </p:sp>
      <p:cxnSp>
        <p:nvCxnSpPr>
          <p:cNvPr id="7" name="Straight Connector 6"/>
          <p:cNvCxnSpPr/>
          <p:nvPr/>
        </p:nvCxnSpPr>
        <p:spPr>
          <a:xfrm flipV="1">
            <a:off x="6045738" y="4075449"/>
            <a:ext cx="2231632" cy="228378"/>
          </a:xfrm>
          <a:prstGeom prst="line">
            <a:avLst/>
          </a:prstGeom>
          <a:ln>
            <a:solidFill>
              <a:srgbClr val="FFFF00"/>
            </a:solidFill>
          </a:ln>
        </p:spPr>
        <p:style>
          <a:lnRef idx="3">
            <a:schemeClr val="accent4"/>
          </a:lnRef>
          <a:fillRef idx="0">
            <a:schemeClr val="accent4"/>
          </a:fillRef>
          <a:effectRef idx="2">
            <a:schemeClr val="accent4"/>
          </a:effectRef>
          <a:fontRef idx="minor">
            <a:schemeClr val="tx1"/>
          </a:fontRef>
        </p:style>
      </p:cxnSp>
      <p:grpSp>
        <p:nvGrpSpPr>
          <p:cNvPr id="49" name="Group 48">
            <a:extLst>
              <a:ext uri="{FF2B5EF4-FFF2-40B4-BE49-F238E27FC236}">
                <a16:creationId xmlns:a16="http://schemas.microsoft.com/office/drawing/2014/main" id="{B847D793-E57C-487E-AE12-095C17B1B7DF}"/>
              </a:ext>
            </a:extLst>
          </p:cNvPr>
          <p:cNvGrpSpPr/>
          <p:nvPr/>
        </p:nvGrpSpPr>
        <p:grpSpPr>
          <a:xfrm>
            <a:off x="482292" y="1290195"/>
            <a:ext cx="336952" cy="782478"/>
            <a:chOff x="7526049" y="5495632"/>
            <a:chExt cx="336952" cy="782478"/>
          </a:xfrm>
        </p:grpSpPr>
        <p:pic>
          <p:nvPicPr>
            <p:cNvPr id="50" name="Picture 49">
              <a:extLst>
                <a:ext uri="{FF2B5EF4-FFF2-40B4-BE49-F238E27FC236}">
                  <a16:creationId xmlns:a16="http://schemas.microsoft.com/office/drawing/2014/main" id="{3BF9A883-79E9-4C3C-9B42-A0E76888E7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58" name="Rectangle 57">
              <a:extLst>
                <a:ext uri="{FF2B5EF4-FFF2-40B4-BE49-F238E27FC236}">
                  <a16:creationId xmlns:a16="http://schemas.microsoft.com/office/drawing/2014/main" id="{66FD89C3-C95F-4948-A888-E3F168A6F398}"/>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sp>
        <p:nvSpPr>
          <p:cNvPr id="32" name="TextBox 31">
            <a:extLst>
              <a:ext uri="{FF2B5EF4-FFF2-40B4-BE49-F238E27FC236}">
                <a16:creationId xmlns:a16="http://schemas.microsoft.com/office/drawing/2014/main" id="{40B1C7F6-FFF2-4757-9B30-443DE4D2E3DE}"/>
              </a:ext>
            </a:extLst>
          </p:cNvPr>
          <p:cNvSpPr txBox="1"/>
          <p:nvPr/>
        </p:nvSpPr>
        <p:spPr>
          <a:xfrm>
            <a:off x="5419274" y="3505022"/>
            <a:ext cx="691215" cy="307777"/>
          </a:xfrm>
          <a:prstGeom prst="rect">
            <a:avLst/>
          </a:prstGeom>
          <a:noFill/>
        </p:spPr>
        <p:txBody>
          <a:bodyPr wrap="none" rtlCol="0">
            <a:spAutoFit/>
          </a:bodyPr>
          <a:lstStyle/>
          <a:p>
            <a:r>
              <a:rPr lang="en-US" sz="1400" dirty="0">
                <a:solidFill>
                  <a:schemeClr val="tx1">
                    <a:lumMod val="75000"/>
                    <a:lumOff val="25000"/>
                  </a:schemeClr>
                </a:solidFill>
              </a:rPr>
              <a:t>10 km</a:t>
            </a:r>
          </a:p>
        </p:txBody>
      </p:sp>
      <p:grpSp>
        <p:nvGrpSpPr>
          <p:cNvPr id="33" name="Group 32">
            <a:extLst>
              <a:ext uri="{FF2B5EF4-FFF2-40B4-BE49-F238E27FC236}">
                <a16:creationId xmlns:a16="http://schemas.microsoft.com/office/drawing/2014/main" id="{56DF486F-7CFA-4E80-A6CC-D42BF84D2A4E}"/>
              </a:ext>
            </a:extLst>
          </p:cNvPr>
          <p:cNvGrpSpPr/>
          <p:nvPr/>
        </p:nvGrpSpPr>
        <p:grpSpPr>
          <a:xfrm>
            <a:off x="4283690" y="3490277"/>
            <a:ext cx="917774" cy="322522"/>
            <a:chOff x="7345172" y="2775748"/>
            <a:chExt cx="917774" cy="322522"/>
          </a:xfrm>
        </p:grpSpPr>
        <p:sp>
          <p:nvSpPr>
            <p:cNvPr id="34" name="Rectangle 33">
              <a:extLst>
                <a:ext uri="{FF2B5EF4-FFF2-40B4-BE49-F238E27FC236}">
                  <a16:creationId xmlns:a16="http://schemas.microsoft.com/office/drawing/2014/main" id="{5B48EE18-948C-4BFC-A7F3-09DBE847A226}"/>
                </a:ext>
              </a:extLst>
            </p:cNvPr>
            <p:cNvSpPr/>
            <p:nvPr/>
          </p:nvSpPr>
          <p:spPr>
            <a:xfrm>
              <a:off x="7345172" y="2790493"/>
              <a:ext cx="284052"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36" name="Rectangle 35">
              <a:extLst>
                <a:ext uri="{FF2B5EF4-FFF2-40B4-BE49-F238E27FC236}">
                  <a16:creationId xmlns:a16="http://schemas.microsoft.com/office/drawing/2014/main" id="{5B473ED0-E35A-454B-8F03-A06D88C55C51}"/>
                </a:ext>
              </a:extLst>
            </p:cNvPr>
            <p:cNvSpPr/>
            <p:nvPr/>
          </p:nvSpPr>
          <p:spPr>
            <a:xfrm>
              <a:off x="7941287" y="2775748"/>
              <a:ext cx="321659" cy="307777"/>
            </a:xfrm>
            <a:prstGeom prst="rect">
              <a:avLst/>
            </a:prstGeom>
          </p:spPr>
          <p:txBody>
            <a:bodyPr wrap="square">
              <a:spAutoFit/>
            </a:bodyPr>
            <a:lstStyle/>
            <a:p>
              <a:r>
                <a:rPr lang="en-US" sz="1400" dirty="0">
                  <a:solidFill>
                    <a:schemeClr val="tx1">
                      <a:lumMod val="75000"/>
                      <a:lumOff val="25000"/>
                    </a:schemeClr>
                  </a:solidFill>
                </a:rPr>
                <a:t>5</a:t>
              </a:r>
            </a:p>
          </p:txBody>
        </p:sp>
      </p:grpSp>
    </p:spTree>
    <p:extLst>
      <p:ext uri="{BB962C8B-B14F-4D97-AF65-F5344CB8AC3E}">
        <p14:creationId xmlns:p14="http://schemas.microsoft.com/office/powerpoint/2010/main" val="428240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43;p16">
            <a:extLst>
              <a:ext uri="{FF2B5EF4-FFF2-40B4-BE49-F238E27FC236}">
                <a16:creationId xmlns:a16="http://schemas.microsoft.com/office/drawing/2014/main" id="{69D6D963-EE62-439C-B0A0-9A79CB68CB69}"/>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pic>
        <p:nvPicPr>
          <p:cNvPr id="54" name="Picture 53">
            <a:extLst>
              <a:ext uri="{FF2B5EF4-FFF2-40B4-BE49-F238E27FC236}">
                <a16:creationId xmlns:a16="http://schemas.microsoft.com/office/drawing/2014/main" id="{306AAAF8-97DF-4E88-B8C6-0B226E132D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353" y="1450481"/>
            <a:ext cx="311945" cy="45938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576" y="1321838"/>
            <a:ext cx="5141760" cy="4532314"/>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1810" t="42045" r="46851" b="39552"/>
          <a:stretch/>
        </p:blipFill>
        <p:spPr>
          <a:xfrm>
            <a:off x="9435327" y="4749800"/>
            <a:ext cx="2285540" cy="1737360"/>
          </a:xfrm>
          <a:prstGeom prst="rect">
            <a:avLst/>
          </a:prstGeom>
          <a:ln w="12700">
            <a:solidFill>
              <a:schemeClr val="tx1">
                <a:lumMod val="75000"/>
                <a:lumOff val="25000"/>
              </a:schemeClr>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097" y="1260910"/>
            <a:ext cx="5376641" cy="4766791"/>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31533" t="40054" r="44905" b="38765"/>
          <a:stretch/>
        </p:blipFill>
        <p:spPr>
          <a:xfrm>
            <a:off x="3993532" y="4749800"/>
            <a:ext cx="2179895" cy="1737360"/>
          </a:xfrm>
          <a:prstGeom prst="rect">
            <a:avLst/>
          </a:prstGeom>
          <a:ln w="12700">
            <a:solidFill>
              <a:schemeClr val="tx1">
                <a:lumMod val="75000"/>
                <a:lumOff val="25000"/>
              </a:schemeClr>
            </a:solidFill>
          </a:ln>
        </p:spPr>
      </p:pic>
      <p:grpSp>
        <p:nvGrpSpPr>
          <p:cNvPr id="5" name="Group 4"/>
          <p:cNvGrpSpPr/>
          <p:nvPr/>
        </p:nvGrpSpPr>
        <p:grpSpPr>
          <a:xfrm>
            <a:off x="6330318" y="4797540"/>
            <a:ext cx="2508446" cy="1369424"/>
            <a:chOff x="481056" y="1561552"/>
            <a:chExt cx="2508446" cy="1369424"/>
          </a:xfrm>
        </p:grpSpPr>
        <p:sp>
          <p:nvSpPr>
            <p:cNvPr id="22" name="Rectangle 21">
              <a:extLst>
                <a:ext uri="{FF2B5EF4-FFF2-40B4-BE49-F238E27FC236}">
                  <a16:creationId xmlns:a16="http://schemas.microsoft.com/office/drawing/2014/main" id="{8C629361-1453-40C7-864B-19E4E5703E29}"/>
                </a:ext>
              </a:extLst>
            </p:cNvPr>
            <p:cNvSpPr/>
            <p:nvPr/>
          </p:nvSpPr>
          <p:spPr>
            <a:xfrm>
              <a:off x="513653" y="1561552"/>
              <a:ext cx="2137124" cy="338554"/>
            </a:xfrm>
            <a:prstGeom prst="rect">
              <a:avLst/>
            </a:prstGeom>
          </p:spPr>
          <p:txBody>
            <a:bodyPr wrap="none">
              <a:spAutoFit/>
            </a:bodyPr>
            <a:lstStyle/>
            <a:p>
              <a:pPr>
                <a:spcAft>
                  <a:spcPts val="600"/>
                </a:spcAft>
                <a:buClr>
                  <a:srgbClr val="3289B4"/>
                </a:buClr>
              </a:pPr>
              <a:r>
                <a:rPr lang="en-US" sz="1600" b="1" dirty="0">
                  <a:solidFill>
                    <a:schemeClr val="tx1">
                      <a:lumMod val="75000"/>
                      <a:lumOff val="25000"/>
                    </a:schemeClr>
                  </a:solidFill>
                </a:rPr>
                <a:t>Land Cover Classes</a:t>
              </a: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r="-5784" b="73120"/>
            <a:stretch/>
          </p:blipFill>
          <p:spPr>
            <a:xfrm>
              <a:off x="553516" y="1937311"/>
              <a:ext cx="334249" cy="276958"/>
            </a:xfrm>
            <a:prstGeom prst="rect">
              <a:avLst/>
            </a:prstGeom>
          </p:spPr>
        </p:pic>
        <p:sp>
          <p:nvSpPr>
            <p:cNvPr id="24" name="TextBox 23"/>
            <p:cNvSpPr txBox="1"/>
            <p:nvPr/>
          </p:nvSpPr>
          <p:spPr>
            <a:xfrm>
              <a:off x="811816" y="1912636"/>
              <a:ext cx="2177686" cy="307777"/>
            </a:xfrm>
            <a:prstGeom prst="rect">
              <a:avLst/>
            </a:prstGeom>
            <a:noFill/>
          </p:spPr>
          <p:txBody>
            <a:bodyPr wrap="square" rtlCol="0">
              <a:spAutoFit/>
            </a:bodyPr>
            <a:lstStyle/>
            <a:p>
              <a:r>
                <a:rPr lang="en-US" sz="1400" dirty="0">
                  <a:solidFill>
                    <a:schemeClr val="tx1">
                      <a:lumMod val="75000"/>
                      <a:lumOff val="25000"/>
                    </a:schemeClr>
                  </a:solidFill>
                </a:rPr>
                <a:t>Grass/Agriculture</a:t>
              </a:r>
            </a:p>
          </p:txBody>
        </p:sp>
        <p:sp>
          <p:nvSpPr>
            <p:cNvPr id="25" name="TextBox 24"/>
            <p:cNvSpPr txBox="1"/>
            <p:nvPr/>
          </p:nvSpPr>
          <p:spPr>
            <a:xfrm>
              <a:off x="811817" y="2150573"/>
              <a:ext cx="1007871" cy="307777"/>
            </a:xfrm>
            <a:prstGeom prst="rect">
              <a:avLst/>
            </a:prstGeom>
            <a:noFill/>
          </p:spPr>
          <p:txBody>
            <a:bodyPr wrap="square" rtlCol="0">
              <a:spAutoFit/>
            </a:bodyPr>
            <a:lstStyle/>
            <a:p>
              <a:r>
                <a:rPr lang="en-US" sz="1400" dirty="0">
                  <a:solidFill>
                    <a:schemeClr val="tx1">
                      <a:lumMod val="75000"/>
                      <a:lumOff val="25000"/>
                    </a:schemeClr>
                  </a:solidFill>
                </a:rPr>
                <a:t>Canopy</a:t>
              </a:r>
            </a:p>
          </p:txBody>
        </p:sp>
        <p:sp>
          <p:nvSpPr>
            <p:cNvPr id="26" name="TextBox 25"/>
            <p:cNvSpPr txBox="1"/>
            <p:nvPr/>
          </p:nvSpPr>
          <p:spPr>
            <a:xfrm>
              <a:off x="840026" y="2385775"/>
              <a:ext cx="1876822" cy="307777"/>
            </a:xfrm>
            <a:prstGeom prst="rect">
              <a:avLst/>
            </a:prstGeom>
            <a:noFill/>
          </p:spPr>
          <p:txBody>
            <a:bodyPr wrap="square" rtlCol="0">
              <a:spAutoFit/>
            </a:bodyPr>
            <a:lstStyle/>
            <a:p>
              <a:r>
                <a:rPr lang="en-US" sz="1400" dirty="0">
                  <a:solidFill>
                    <a:schemeClr val="tx1">
                      <a:lumMod val="75000"/>
                      <a:lumOff val="25000"/>
                    </a:schemeClr>
                  </a:solidFill>
                </a:rPr>
                <a:t>Impervious/Bare</a:t>
              </a:r>
            </a:p>
          </p:txBody>
        </p:sp>
        <p:sp>
          <p:nvSpPr>
            <p:cNvPr id="28" name="TextBox 27"/>
            <p:cNvSpPr txBox="1"/>
            <p:nvPr/>
          </p:nvSpPr>
          <p:spPr>
            <a:xfrm>
              <a:off x="846513" y="2617330"/>
              <a:ext cx="906249" cy="307777"/>
            </a:xfrm>
            <a:prstGeom prst="rect">
              <a:avLst/>
            </a:prstGeom>
            <a:noFill/>
          </p:spPr>
          <p:txBody>
            <a:bodyPr wrap="square" rtlCol="0">
              <a:spAutoFit/>
            </a:bodyPr>
            <a:lstStyle/>
            <a:p>
              <a:r>
                <a:rPr lang="en-US" sz="1400" dirty="0">
                  <a:solidFill>
                    <a:schemeClr val="tx1">
                      <a:lumMod val="75000"/>
                      <a:lumOff val="25000"/>
                    </a:schemeClr>
                  </a:solidFill>
                </a:rPr>
                <a:t>Shadow</a:t>
              </a:r>
            </a:p>
          </p:txBody>
        </p:sp>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24661" t="71881"/>
            <a:stretch/>
          </p:blipFill>
          <p:spPr>
            <a:xfrm>
              <a:off x="481056" y="2641252"/>
              <a:ext cx="393901" cy="289724"/>
            </a:xfrm>
            <a:prstGeom prst="rect">
              <a:avLst/>
            </a:prstGeom>
          </p:spPr>
        </p:pic>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13903" t="26457" r="2848" b="46798"/>
            <a:stretch/>
          </p:blipFill>
          <p:spPr>
            <a:xfrm>
              <a:off x="599412" y="2186007"/>
              <a:ext cx="263046" cy="275573"/>
            </a:xfrm>
            <a:prstGeom prst="rect">
              <a:avLst/>
            </a:prstGeom>
          </p:spPr>
        </p:pic>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l="9711" t="48095" r="-8818" b="26376"/>
            <a:stretch/>
          </p:blipFill>
          <p:spPr>
            <a:xfrm>
              <a:off x="587314" y="2402903"/>
              <a:ext cx="313151" cy="263047"/>
            </a:xfrm>
            <a:prstGeom prst="rect">
              <a:avLst/>
            </a:prstGeom>
          </p:spPr>
        </p:pic>
      </p:grpSp>
      <p:sp>
        <p:nvSpPr>
          <p:cNvPr id="32" name="Title 1">
            <a:extLst>
              <a:ext uri="{FF2B5EF4-FFF2-40B4-BE49-F238E27FC236}">
                <a16:creationId xmlns:a16="http://schemas.microsoft.com/office/drawing/2014/main" id="{3CDC7A41-0125-47BE-8E7F-10AF3C743C7C}"/>
              </a:ext>
            </a:extLst>
          </p:cNvPr>
          <p:cNvSpPr>
            <a:spLocks noGrp="1"/>
          </p:cNvSpPr>
          <p:nvPr>
            <p:ph type="title"/>
          </p:nvPr>
        </p:nvSpPr>
        <p:spPr>
          <a:xfrm>
            <a:off x="393030" y="545432"/>
            <a:ext cx="10515600" cy="419100"/>
          </a:xfrm>
        </p:spPr>
        <p:txBody>
          <a:bodyPr>
            <a:normAutofit fontScale="90000"/>
          </a:bodyPr>
          <a:lstStyle/>
          <a:p>
            <a:r>
              <a:rPr lang="en-US" dirty="0"/>
              <a:t>LAND CLASSIFICATION: RESOLUTIONS</a:t>
            </a:r>
          </a:p>
        </p:txBody>
      </p:sp>
      <p:sp>
        <p:nvSpPr>
          <p:cNvPr id="6" name="TextBox 5"/>
          <p:cNvSpPr txBox="1"/>
          <p:nvPr/>
        </p:nvSpPr>
        <p:spPr>
          <a:xfrm>
            <a:off x="3136900" y="1044559"/>
            <a:ext cx="6042430" cy="400110"/>
          </a:xfrm>
          <a:prstGeom prst="rect">
            <a:avLst/>
          </a:prstGeom>
          <a:noFill/>
        </p:spPr>
        <p:txBody>
          <a:bodyPr wrap="square" rtlCol="0">
            <a:spAutoFit/>
          </a:bodyPr>
          <a:lstStyle/>
          <a:p>
            <a:pPr algn="ctr"/>
            <a:r>
              <a:rPr lang="en-US" sz="2000" b="1" dirty="0" err="1">
                <a:solidFill>
                  <a:schemeClr val="tx1">
                    <a:lumMod val="75000"/>
                    <a:lumOff val="25000"/>
                  </a:schemeClr>
                </a:solidFill>
              </a:rPr>
              <a:t>Tafuna</a:t>
            </a:r>
            <a:r>
              <a:rPr lang="en-US" sz="2000" b="1" dirty="0">
                <a:solidFill>
                  <a:schemeClr val="tx1">
                    <a:lumMod val="75000"/>
                    <a:lumOff val="25000"/>
                  </a:schemeClr>
                </a:solidFill>
              </a:rPr>
              <a:t> Watershed 2017</a:t>
            </a:r>
          </a:p>
        </p:txBody>
      </p:sp>
      <p:sp>
        <p:nvSpPr>
          <p:cNvPr id="7" name="TextBox 6"/>
          <p:cNvSpPr txBox="1"/>
          <p:nvPr/>
        </p:nvSpPr>
        <p:spPr>
          <a:xfrm>
            <a:off x="2505327" y="1577466"/>
            <a:ext cx="2085028" cy="677108"/>
          </a:xfrm>
          <a:prstGeom prst="rect">
            <a:avLst/>
          </a:prstGeom>
          <a:noFill/>
        </p:spPr>
        <p:txBody>
          <a:bodyPr wrap="square" rtlCol="0">
            <a:spAutoFit/>
          </a:bodyPr>
          <a:lstStyle/>
          <a:p>
            <a:r>
              <a:rPr lang="en-US" sz="2000" b="1" dirty="0">
                <a:solidFill>
                  <a:schemeClr val="tx1">
                    <a:lumMod val="75000"/>
                    <a:lumOff val="25000"/>
                  </a:schemeClr>
                </a:solidFill>
              </a:rPr>
              <a:t>Landsat 8</a:t>
            </a:r>
          </a:p>
          <a:p>
            <a:r>
              <a:rPr lang="en-US" dirty="0">
                <a:solidFill>
                  <a:schemeClr val="tx1">
                    <a:lumMod val="75000"/>
                    <a:lumOff val="25000"/>
                  </a:schemeClr>
                </a:solidFill>
              </a:rPr>
              <a:t>30m</a:t>
            </a:r>
          </a:p>
        </p:txBody>
      </p:sp>
      <p:sp>
        <p:nvSpPr>
          <p:cNvPr id="35" name="TextBox 34"/>
          <p:cNvSpPr txBox="1"/>
          <p:nvPr/>
        </p:nvSpPr>
        <p:spPr>
          <a:xfrm>
            <a:off x="8175946" y="1577466"/>
            <a:ext cx="3285334" cy="677108"/>
          </a:xfrm>
          <a:prstGeom prst="rect">
            <a:avLst/>
          </a:prstGeom>
          <a:noFill/>
        </p:spPr>
        <p:txBody>
          <a:bodyPr wrap="square" rtlCol="0">
            <a:spAutoFit/>
          </a:bodyPr>
          <a:lstStyle/>
          <a:p>
            <a:r>
              <a:rPr lang="en-US" sz="2000" b="1" dirty="0">
                <a:solidFill>
                  <a:schemeClr val="tx1">
                    <a:lumMod val="75000"/>
                    <a:lumOff val="25000"/>
                  </a:schemeClr>
                </a:solidFill>
              </a:rPr>
              <a:t>USDA NRCS Orthoimage</a:t>
            </a:r>
          </a:p>
          <a:p>
            <a:r>
              <a:rPr lang="en-US" dirty="0">
                <a:solidFill>
                  <a:schemeClr val="tx1">
                    <a:lumMod val="75000"/>
                    <a:lumOff val="25000"/>
                  </a:schemeClr>
                </a:solidFill>
              </a:rPr>
              <a:t>0.5m</a:t>
            </a:r>
          </a:p>
        </p:txBody>
      </p:sp>
      <p:pic>
        <p:nvPicPr>
          <p:cNvPr id="2" name="Picture 1">
            <a:extLst>
              <a:ext uri="{FF2B5EF4-FFF2-40B4-BE49-F238E27FC236}">
                <a16:creationId xmlns:a16="http://schemas.microsoft.com/office/drawing/2014/main" id="{34743F11-5969-4BDE-A110-69EB6FAB8B89}"/>
              </a:ext>
            </a:extLst>
          </p:cNvPr>
          <p:cNvPicPr>
            <a:picLocks noChangeAspect="1"/>
          </p:cNvPicPr>
          <p:nvPr/>
        </p:nvPicPr>
        <p:blipFill>
          <a:blip r:embed="rId7"/>
          <a:stretch>
            <a:fillRect/>
          </a:stretch>
        </p:blipFill>
        <p:spPr>
          <a:xfrm>
            <a:off x="511386" y="6241164"/>
            <a:ext cx="3957417" cy="361070"/>
          </a:xfrm>
          <a:prstGeom prst="rect">
            <a:avLst/>
          </a:prstGeom>
        </p:spPr>
      </p:pic>
      <p:grpSp>
        <p:nvGrpSpPr>
          <p:cNvPr id="33" name="Group 32">
            <a:extLst>
              <a:ext uri="{FF2B5EF4-FFF2-40B4-BE49-F238E27FC236}">
                <a16:creationId xmlns:a16="http://schemas.microsoft.com/office/drawing/2014/main" id="{AE8AEA08-9B70-4765-8CF9-3D8BC7E16070}"/>
              </a:ext>
            </a:extLst>
          </p:cNvPr>
          <p:cNvGrpSpPr/>
          <p:nvPr/>
        </p:nvGrpSpPr>
        <p:grpSpPr>
          <a:xfrm>
            <a:off x="482292" y="1290195"/>
            <a:ext cx="336952" cy="782478"/>
            <a:chOff x="7526049" y="5495632"/>
            <a:chExt cx="336952" cy="782478"/>
          </a:xfrm>
        </p:grpSpPr>
        <p:pic>
          <p:nvPicPr>
            <p:cNvPr id="34" name="Picture 33">
              <a:extLst>
                <a:ext uri="{FF2B5EF4-FFF2-40B4-BE49-F238E27FC236}">
                  <a16:creationId xmlns:a16="http://schemas.microsoft.com/office/drawing/2014/main" id="{D033791B-356C-484C-9BD8-0E0B365DDF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36" name="Rectangle 35">
              <a:extLst>
                <a:ext uri="{FF2B5EF4-FFF2-40B4-BE49-F238E27FC236}">
                  <a16:creationId xmlns:a16="http://schemas.microsoft.com/office/drawing/2014/main" id="{D1957B0E-CBEA-4386-B965-39E32C8CC962}"/>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sp>
        <p:nvSpPr>
          <p:cNvPr id="37" name="Rectangle 36">
            <a:extLst>
              <a:ext uri="{FF2B5EF4-FFF2-40B4-BE49-F238E27FC236}">
                <a16:creationId xmlns:a16="http://schemas.microsoft.com/office/drawing/2014/main" id="{48D460BC-76AF-41BB-A759-5599BA37899D}"/>
              </a:ext>
            </a:extLst>
          </p:cNvPr>
          <p:cNvSpPr/>
          <p:nvPr/>
        </p:nvSpPr>
        <p:spPr>
          <a:xfrm>
            <a:off x="412094" y="6202378"/>
            <a:ext cx="284052"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39" name="Rectangle 38">
            <a:extLst>
              <a:ext uri="{FF2B5EF4-FFF2-40B4-BE49-F238E27FC236}">
                <a16:creationId xmlns:a16="http://schemas.microsoft.com/office/drawing/2014/main" id="{DA77D06B-60B1-4D91-BAB0-C092E21EC3A2}"/>
              </a:ext>
            </a:extLst>
          </p:cNvPr>
          <p:cNvSpPr/>
          <p:nvPr/>
        </p:nvSpPr>
        <p:spPr>
          <a:xfrm>
            <a:off x="1947634" y="6193063"/>
            <a:ext cx="321659" cy="307777"/>
          </a:xfrm>
          <a:prstGeom prst="rect">
            <a:avLst/>
          </a:prstGeom>
        </p:spPr>
        <p:txBody>
          <a:bodyPr wrap="square">
            <a:spAutoFit/>
          </a:bodyPr>
          <a:lstStyle/>
          <a:p>
            <a:r>
              <a:rPr lang="en-US" sz="1400" dirty="0">
                <a:solidFill>
                  <a:schemeClr val="tx1">
                    <a:lumMod val="75000"/>
                    <a:lumOff val="25000"/>
                  </a:schemeClr>
                </a:solidFill>
              </a:rPr>
              <a:t>1</a:t>
            </a:r>
          </a:p>
        </p:txBody>
      </p:sp>
      <p:sp>
        <p:nvSpPr>
          <p:cNvPr id="40" name="Rectangle 39">
            <a:extLst>
              <a:ext uri="{FF2B5EF4-FFF2-40B4-BE49-F238E27FC236}">
                <a16:creationId xmlns:a16="http://schemas.microsoft.com/office/drawing/2014/main" id="{4C8D7987-7EE1-47BD-B159-A6765E514121}"/>
              </a:ext>
            </a:extLst>
          </p:cNvPr>
          <p:cNvSpPr/>
          <p:nvPr/>
        </p:nvSpPr>
        <p:spPr>
          <a:xfrm>
            <a:off x="3357966" y="6202378"/>
            <a:ext cx="529070" cy="307777"/>
          </a:xfrm>
          <a:prstGeom prst="rect">
            <a:avLst/>
          </a:prstGeom>
        </p:spPr>
        <p:txBody>
          <a:bodyPr wrap="square">
            <a:spAutoFit/>
          </a:bodyPr>
          <a:lstStyle/>
          <a:p>
            <a:r>
              <a:rPr lang="en-US" sz="1400" dirty="0">
                <a:solidFill>
                  <a:schemeClr val="tx1">
                    <a:lumMod val="75000"/>
                    <a:lumOff val="25000"/>
                  </a:schemeClr>
                </a:solidFill>
              </a:rPr>
              <a:t> 2</a:t>
            </a:r>
          </a:p>
        </p:txBody>
      </p:sp>
      <p:sp>
        <p:nvSpPr>
          <p:cNvPr id="41" name="Rectangle 40">
            <a:extLst>
              <a:ext uri="{FF2B5EF4-FFF2-40B4-BE49-F238E27FC236}">
                <a16:creationId xmlns:a16="http://schemas.microsoft.com/office/drawing/2014/main" id="{7731C42D-5FA1-4D63-9950-1D0FD434837F}"/>
              </a:ext>
            </a:extLst>
          </p:cNvPr>
          <p:cNvSpPr/>
          <p:nvPr/>
        </p:nvSpPr>
        <p:spPr>
          <a:xfrm>
            <a:off x="3567623" y="6202378"/>
            <a:ext cx="529070" cy="307777"/>
          </a:xfrm>
          <a:prstGeom prst="rect">
            <a:avLst/>
          </a:prstGeom>
        </p:spPr>
        <p:txBody>
          <a:bodyPr wrap="square">
            <a:spAutoFit/>
          </a:bodyPr>
          <a:lstStyle/>
          <a:p>
            <a:r>
              <a:rPr lang="en-US" sz="1400" dirty="0">
                <a:solidFill>
                  <a:schemeClr val="tx1">
                    <a:lumMod val="75000"/>
                    <a:lumOff val="25000"/>
                  </a:schemeClr>
                </a:solidFill>
              </a:rPr>
              <a:t>km</a:t>
            </a:r>
          </a:p>
        </p:txBody>
      </p:sp>
      <p:grpSp>
        <p:nvGrpSpPr>
          <p:cNvPr id="53" name="Group 52">
            <a:extLst>
              <a:ext uri="{FF2B5EF4-FFF2-40B4-BE49-F238E27FC236}">
                <a16:creationId xmlns:a16="http://schemas.microsoft.com/office/drawing/2014/main" id="{9C5D5708-F6F2-4179-A6DC-41A714640D85}"/>
              </a:ext>
            </a:extLst>
          </p:cNvPr>
          <p:cNvGrpSpPr/>
          <p:nvPr/>
        </p:nvGrpSpPr>
        <p:grpSpPr>
          <a:xfrm>
            <a:off x="425444" y="4797540"/>
            <a:ext cx="2475849" cy="1363555"/>
            <a:chOff x="513653" y="1561552"/>
            <a:chExt cx="2475849" cy="1363555"/>
          </a:xfrm>
        </p:grpSpPr>
        <p:sp>
          <p:nvSpPr>
            <p:cNvPr id="55" name="Rectangle 54">
              <a:extLst>
                <a:ext uri="{FF2B5EF4-FFF2-40B4-BE49-F238E27FC236}">
                  <a16:creationId xmlns:a16="http://schemas.microsoft.com/office/drawing/2014/main" id="{A4B93707-C571-459B-91E4-717087AB3A93}"/>
                </a:ext>
              </a:extLst>
            </p:cNvPr>
            <p:cNvSpPr/>
            <p:nvPr/>
          </p:nvSpPr>
          <p:spPr>
            <a:xfrm>
              <a:off x="513653" y="1561552"/>
              <a:ext cx="2137124" cy="338554"/>
            </a:xfrm>
            <a:prstGeom prst="rect">
              <a:avLst/>
            </a:prstGeom>
          </p:spPr>
          <p:txBody>
            <a:bodyPr wrap="none">
              <a:spAutoFit/>
            </a:bodyPr>
            <a:lstStyle/>
            <a:p>
              <a:pPr>
                <a:spcAft>
                  <a:spcPts val="600"/>
                </a:spcAft>
                <a:buClr>
                  <a:srgbClr val="3289B4"/>
                </a:buClr>
              </a:pPr>
              <a:r>
                <a:rPr lang="en-US" sz="1600" b="1" dirty="0">
                  <a:solidFill>
                    <a:schemeClr val="tx1">
                      <a:lumMod val="75000"/>
                      <a:lumOff val="25000"/>
                    </a:schemeClr>
                  </a:solidFill>
                </a:rPr>
                <a:t>Land Cover Classes</a:t>
              </a:r>
            </a:p>
          </p:txBody>
        </p:sp>
        <p:pic>
          <p:nvPicPr>
            <p:cNvPr id="56" name="Picture 55">
              <a:extLst>
                <a:ext uri="{FF2B5EF4-FFF2-40B4-BE49-F238E27FC236}">
                  <a16:creationId xmlns:a16="http://schemas.microsoft.com/office/drawing/2014/main" id="{4C9DD545-843D-4FF7-A7C5-38F9616CCBB2}"/>
                </a:ext>
              </a:extLst>
            </p:cNvPr>
            <p:cNvPicPr>
              <a:picLocks noChangeAspect="1"/>
            </p:cNvPicPr>
            <p:nvPr/>
          </p:nvPicPr>
          <p:blipFill rotWithShape="1">
            <a:blip r:embed="rId6">
              <a:extLst>
                <a:ext uri="{28A0092B-C50C-407E-A947-70E740481C1C}">
                  <a14:useLocalDpi xmlns:a14="http://schemas.microsoft.com/office/drawing/2010/main" val="0"/>
                </a:ext>
              </a:extLst>
            </a:blip>
            <a:srcRect r="-5784" b="73120"/>
            <a:stretch/>
          </p:blipFill>
          <p:spPr>
            <a:xfrm>
              <a:off x="553516" y="1937311"/>
              <a:ext cx="334249" cy="276958"/>
            </a:xfrm>
            <a:prstGeom prst="rect">
              <a:avLst/>
            </a:prstGeom>
          </p:spPr>
        </p:pic>
        <p:sp>
          <p:nvSpPr>
            <p:cNvPr id="57" name="TextBox 56">
              <a:extLst>
                <a:ext uri="{FF2B5EF4-FFF2-40B4-BE49-F238E27FC236}">
                  <a16:creationId xmlns:a16="http://schemas.microsoft.com/office/drawing/2014/main" id="{987347DB-289E-4D6E-89DF-EEC00C00FA41}"/>
                </a:ext>
              </a:extLst>
            </p:cNvPr>
            <p:cNvSpPr txBox="1"/>
            <p:nvPr/>
          </p:nvSpPr>
          <p:spPr>
            <a:xfrm>
              <a:off x="811816" y="1912636"/>
              <a:ext cx="2177686" cy="307777"/>
            </a:xfrm>
            <a:prstGeom prst="rect">
              <a:avLst/>
            </a:prstGeom>
            <a:noFill/>
          </p:spPr>
          <p:txBody>
            <a:bodyPr wrap="square" rtlCol="0">
              <a:spAutoFit/>
            </a:bodyPr>
            <a:lstStyle/>
            <a:p>
              <a:r>
                <a:rPr lang="en-US" sz="1400" dirty="0">
                  <a:solidFill>
                    <a:schemeClr val="tx1">
                      <a:lumMod val="75000"/>
                      <a:lumOff val="25000"/>
                    </a:schemeClr>
                  </a:solidFill>
                </a:rPr>
                <a:t>Bare/Grass/Agriculture</a:t>
              </a:r>
            </a:p>
          </p:txBody>
        </p:sp>
        <p:sp>
          <p:nvSpPr>
            <p:cNvPr id="58" name="TextBox 57">
              <a:extLst>
                <a:ext uri="{FF2B5EF4-FFF2-40B4-BE49-F238E27FC236}">
                  <a16:creationId xmlns:a16="http://schemas.microsoft.com/office/drawing/2014/main" id="{D3C67E8A-97E3-48FD-9BD7-47BF5580F0A5}"/>
                </a:ext>
              </a:extLst>
            </p:cNvPr>
            <p:cNvSpPr txBox="1"/>
            <p:nvPr/>
          </p:nvSpPr>
          <p:spPr>
            <a:xfrm>
              <a:off x="811817" y="2150573"/>
              <a:ext cx="1007871" cy="307777"/>
            </a:xfrm>
            <a:prstGeom prst="rect">
              <a:avLst/>
            </a:prstGeom>
            <a:noFill/>
          </p:spPr>
          <p:txBody>
            <a:bodyPr wrap="square" rtlCol="0">
              <a:spAutoFit/>
            </a:bodyPr>
            <a:lstStyle/>
            <a:p>
              <a:r>
                <a:rPr lang="en-US" sz="1400" dirty="0">
                  <a:solidFill>
                    <a:schemeClr val="tx1">
                      <a:lumMod val="75000"/>
                      <a:lumOff val="25000"/>
                    </a:schemeClr>
                  </a:solidFill>
                </a:rPr>
                <a:t>Canopy</a:t>
              </a:r>
            </a:p>
          </p:txBody>
        </p:sp>
        <p:sp>
          <p:nvSpPr>
            <p:cNvPr id="59" name="TextBox 58">
              <a:extLst>
                <a:ext uri="{FF2B5EF4-FFF2-40B4-BE49-F238E27FC236}">
                  <a16:creationId xmlns:a16="http://schemas.microsoft.com/office/drawing/2014/main" id="{527CD00F-DCA3-489F-9693-4C3EA8AB78ED}"/>
                </a:ext>
              </a:extLst>
            </p:cNvPr>
            <p:cNvSpPr txBox="1"/>
            <p:nvPr/>
          </p:nvSpPr>
          <p:spPr>
            <a:xfrm>
              <a:off x="840026" y="2385775"/>
              <a:ext cx="1201572" cy="307777"/>
            </a:xfrm>
            <a:prstGeom prst="rect">
              <a:avLst/>
            </a:prstGeom>
            <a:noFill/>
          </p:spPr>
          <p:txBody>
            <a:bodyPr wrap="square" rtlCol="0">
              <a:spAutoFit/>
            </a:bodyPr>
            <a:lstStyle/>
            <a:p>
              <a:r>
                <a:rPr lang="en-US" sz="1400" dirty="0">
                  <a:solidFill>
                    <a:schemeClr val="tx1">
                      <a:lumMod val="75000"/>
                      <a:lumOff val="25000"/>
                    </a:schemeClr>
                  </a:solidFill>
                </a:rPr>
                <a:t>Impervious</a:t>
              </a:r>
            </a:p>
          </p:txBody>
        </p:sp>
        <p:sp>
          <p:nvSpPr>
            <p:cNvPr id="60" name="TextBox 59">
              <a:extLst>
                <a:ext uri="{FF2B5EF4-FFF2-40B4-BE49-F238E27FC236}">
                  <a16:creationId xmlns:a16="http://schemas.microsoft.com/office/drawing/2014/main" id="{A2D50EF0-4285-4E67-84AE-547CC86EE487}"/>
                </a:ext>
              </a:extLst>
            </p:cNvPr>
            <p:cNvSpPr txBox="1"/>
            <p:nvPr/>
          </p:nvSpPr>
          <p:spPr>
            <a:xfrm>
              <a:off x="846513" y="2617330"/>
              <a:ext cx="906249" cy="307777"/>
            </a:xfrm>
            <a:prstGeom prst="rect">
              <a:avLst/>
            </a:prstGeom>
            <a:noFill/>
          </p:spPr>
          <p:txBody>
            <a:bodyPr wrap="square" rtlCol="0">
              <a:spAutoFit/>
            </a:bodyPr>
            <a:lstStyle/>
            <a:p>
              <a:r>
                <a:rPr lang="en-US" sz="1400" dirty="0">
                  <a:solidFill>
                    <a:schemeClr val="tx1">
                      <a:lumMod val="75000"/>
                      <a:lumOff val="25000"/>
                    </a:schemeClr>
                  </a:solidFill>
                </a:rPr>
                <a:t>Cloud</a:t>
              </a:r>
            </a:p>
          </p:txBody>
        </p:sp>
        <p:pic>
          <p:nvPicPr>
            <p:cNvPr id="62" name="Picture 61">
              <a:extLst>
                <a:ext uri="{FF2B5EF4-FFF2-40B4-BE49-F238E27FC236}">
                  <a16:creationId xmlns:a16="http://schemas.microsoft.com/office/drawing/2014/main" id="{AE86061C-C263-4F42-B1FB-BBF72C8E13A6}"/>
                </a:ext>
              </a:extLst>
            </p:cNvPr>
            <p:cNvPicPr>
              <a:picLocks noChangeAspect="1"/>
            </p:cNvPicPr>
            <p:nvPr/>
          </p:nvPicPr>
          <p:blipFill rotWithShape="1">
            <a:blip r:embed="rId6">
              <a:extLst>
                <a:ext uri="{28A0092B-C50C-407E-A947-70E740481C1C}">
                  <a14:useLocalDpi xmlns:a14="http://schemas.microsoft.com/office/drawing/2010/main" val="0"/>
                </a:ext>
              </a:extLst>
            </a:blip>
            <a:srcRect l="13903" t="26457" r="2848" b="46798"/>
            <a:stretch/>
          </p:blipFill>
          <p:spPr>
            <a:xfrm>
              <a:off x="599412" y="2186007"/>
              <a:ext cx="263046" cy="275573"/>
            </a:xfrm>
            <a:prstGeom prst="rect">
              <a:avLst/>
            </a:prstGeom>
          </p:spPr>
        </p:pic>
        <p:pic>
          <p:nvPicPr>
            <p:cNvPr id="63" name="Picture 62">
              <a:extLst>
                <a:ext uri="{FF2B5EF4-FFF2-40B4-BE49-F238E27FC236}">
                  <a16:creationId xmlns:a16="http://schemas.microsoft.com/office/drawing/2014/main" id="{9B99B72B-995A-49C7-8B97-BBB745BCB5F9}"/>
                </a:ext>
              </a:extLst>
            </p:cNvPr>
            <p:cNvPicPr>
              <a:picLocks noChangeAspect="1"/>
            </p:cNvPicPr>
            <p:nvPr/>
          </p:nvPicPr>
          <p:blipFill rotWithShape="1">
            <a:blip r:embed="rId6">
              <a:extLst>
                <a:ext uri="{28A0092B-C50C-407E-A947-70E740481C1C}">
                  <a14:useLocalDpi xmlns:a14="http://schemas.microsoft.com/office/drawing/2010/main" val="0"/>
                </a:ext>
              </a:extLst>
            </a:blip>
            <a:srcRect l="9711" t="48095" r="-8818" b="26376"/>
            <a:stretch/>
          </p:blipFill>
          <p:spPr>
            <a:xfrm>
              <a:off x="587314" y="2402903"/>
              <a:ext cx="313151" cy="263047"/>
            </a:xfrm>
            <a:prstGeom prst="rect">
              <a:avLst/>
            </a:prstGeom>
          </p:spPr>
        </p:pic>
      </p:grpSp>
      <p:pic>
        <p:nvPicPr>
          <p:cNvPr id="66" name="Picture 65">
            <a:extLst>
              <a:ext uri="{FF2B5EF4-FFF2-40B4-BE49-F238E27FC236}">
                <a16:creationId xmlns:a16="http://schemas.microsoft.com/office/drawing/2014/main" id="{7422EB27-9BC8-4DA3-BD10-AA977230CF12}"/>
              </a:ext>
            </a:extLst>
          </p:cNvPr>
          <p:cNvPicPr>
            <a:picLocks noChangeAspect="1"/>
          </p:cNvPicPr>
          <p:nvPr/>
        </p:nvPicPr>
        <p:blipFill rotWithShape="1">
          <a:blip r:embed="rId9"/>
          <a:srcRect l="7747" t="3420" r="11744" b="76850"/>
          <a:stretch/>
        </p:blipFill>
        <p:spPr>
          <a:xfrm>
            <a:off x="533359" y="5931861"/>
            <a:ext cx="218734" cy="158711"/>
          </a:xfrm>
          <a:prstGeom prst="rect">
            <a:avLst/>
          </a:prstGeom>
        </p:spPr>
      </p:pic>
    </p:spTree>
    <p:extLst>
      <p:ext uri="{BB962C8B-B14F-4D97-AF65-F5344CB8AC3E}">
        <p14:creationId xmlns:p14="http://schemas.microsoft.com/office/powerpoint/2010/main" val="4263015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ACCURACY ASSESSMENTS</a:t>
            </a:r>
            <a:endParaRPr lang="en-US" b="1" dirty="0">
              <a:solidFill>
                <a:srgbClr val="FF0000"/>
              </a:solidFill>
            </a:endParaRPr>
          </a:p>
        </p:txBody>
      </p:sp>
      <p:sp>
        <p:nvSpPr>
          <p:cNvPr id="3" name="Text Placeholder 3"/>
          <p:cNvSpPr txBox="1">
            <a:spLocks/>
          </p:cNvSpPr>
          <p:nvPr/>
        </p:nvSpPr>
        <p:spPr>
          <a:xfrm>
            <a:off x="504227" y="1268114"/>
            <a:ext cx="3872253"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dirty="0">
                <a:solidFill>
                  <a:schemeClr val="tx1">
                    <a:lumMod val="75000"/>
                    <a:lumOff val="25000"/>
                  </a:schemeClr>
                </a:solidFill>
              </a:rPr>
              <a:t>Quantifying Error</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Generated 200 stratified random points per scene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Checked point classifications against original image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Calculated percent accuracy and Kappa coefficient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Reported results for each scene and overall</a:t>
            </a:r>
          </a:p>
        </p:txBody>
      </p:sp>
      <p:pic>
        <p:nvPicPr>
          <p:cNvPr id="6" name="Picture 5">
            <a:extLst>
              <a:ext uri="{FF2B5EF4-FFF2-40B4-BE49-F238E27FC236}">
                <a16:creationId xmlns:a16="http://schemas.microsoft.com/office/drawing/2014/main" id="{0C194EE8-E875-43A0-B365-AF3B78091E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68" b="3739"/>
          <a:stretch/>
        </p:blipFill>
        <p:spPr>
          <a:xfrm>
            <a:off x="4691206" y="1734671"/>
            <a:ext cx="3428428" cy="3561230"/>
          </a:xfrm>
          <a:prstGeom prst="rect">
            <a:avLst/>
          </a:prstGeom>
          <a:ln w="12700">
            <a:solidFill>
              <a:schemeClr val="tx1">
                <a:lumMod val="75000"/>
                <a:lumOff val="25000"/>
              </a:schemeClr>
            </a:solidFill>
          </a:ln>
        </p:spPr>
      </p:pic>
      <p:pic>
        <p:nvPicPr>
          <p:cNvPr id="8" name="Picture 7">
            <a:extLst>
              <a:ext uri="{FF2B5EF4-FFF2-40B4-BE49-F238E27FC236}">
                <a16:creationId xmlns:a16="http://schemas.microsoft.com/office/drawing/2014/main" id="{16972056-2AFA-4A7C-A2BC-13D26CE75A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68" b="3739"/>
          <a:stretch/>
        </p:blipFill>
        <p:spPr>
          <a:xfrm>
            <a:off x="8272045" y="1734668"/>
            <a:ext cx="3428428" cy="3561231"/>
          </a:xfrm>
          <a:prstGeom prst="rect">
            <a:avLst/>
          </a:prstGeom>
          <a:ln w="12700">
            <a:solidFill>
              <a:schemeClr val="tx1">
                <a:lumMod val="75000"/>
                <a:lumOff val="25000"/>
              </a:schemeClr>
            </a:solidFill>
          </a:ln>
        </p:spPr>
      </p:pic>
      <p:sp>
        <p:nvSpPr>
          <p:cNvPr id="9" name="Google Shape;143;p16">
            <a:extLst>
              <a:ext uri="{FF2B5EF4-FFF2-40B4-BE49-F238E27FC236}">
                <a16:creationId xmlns:a16="http://schemas.microsoft.com/office/drawing/2014/main" id="{A708F437-8D23-48BE-AEF9-169AAC4D4CE9}"/>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Image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1A52E790-B824-42F9-BEA8-756B0A8B9E5D}"/>
              </a:ext>
            </a:extLst>
          </p:cNvPr>
          <p:cNvGrpSpPr/>
          <p:nvPr/>
        </p:nvGrpSpPr>
        <p:grpSpPr>
          <a:xfrm>
            <a:off x="4612895" y="5303792"/>
            <a:ext cx="1387352" cy="253916"/>
            <a:chOff x="4612895" y="5492050"/>
            <a:chExt cx="1387352" cy="253916"/>
          </a:xfrm>
        </p:grpSpPr>
        <p:pic>
          <p:nvPicPr>
            <p:cNvPr id="10" name="Picture 9">
              <a:extLst>
                <a:ext uri="{FF2B5EF4-FFF2-40B4-BE49-F238E27FC236}">
                  <a16:creationId xmlns:a16="http://schemas.microsoft.com/office/drawing/2014/main" id="{0DD1BCDA-8730-4035-B8BE-6F1CCD773BC9}"/>
                </a:ext>
              </a:extLst>
            </p:cNvPr>
            <p:cNvPicPr>
              <a:picLocks noChangeAspect="1"/>
            </p:cNvPicPr>
            <p:nvPr/>
          </p:nvPicPr>
          <p:blipFill>
            <a:blip r:embed="rId5"/>
            <a:stretch>
              <a:fillRect/>
            </a:stretch>
          </p:blipFill>
          <p:spPr>
            <a:xfrm>
              <a:off x="4733232" y="5594162"/>
              <a:ext cx="1143693" cy="145454"/>
            </a:xfrm>
            <a:prstGeom prst="rect">
              <a:avLst/>
            </a:prstGeom>
          </p:spPr>
        </p:pic>
        <p:sp>
          <p:nvSpPr>
            <p:cNvPr id="11" name="TextBox 10">
              <a:extLst>
                <a:ext uri="{FF2B5EF4-FFF2-40B4-BE49-F238E27FC236}">
                  <a16:creationId xmlns:a16="http://schemas.microsoft.com/office/drawing/2014/main" id="{71FF9F3D-6A52-4F2D-8F8B-E938C7AA64FC}"/>
                </a:ext>
              </a:extLst>
            </p:cNvPr>
            <p:cNvSpPr txBox="1"/>
            <p:nvPr/>
          </p:nvSpPr>
          <p:spPr>
            <a:xfrm>
              <a:off x="5509407" y="5492050"/>
              <a:ext cx="490840" cy="253916"/>
            </a:xfrm>
            <a:prstGeom prst="rect">
              <a:avLst/>
            </a:prstGeom>
            <a:noFill/>
          </p:spPr>
          <p:txBody>
            <a:bodyPr wrap="none" rtlCol="0">
              <a:spAutoFit/>
            </a:bodyPr>
            <a:lstStyle/>
            <a:p>
              <a:r>
                <a:rPr lang="en-US" sz="1050" dirty="0"/>
                <a:t>1 km</a:t>
              </a:r>
            </a:p>
          </p:txBody>
        </p:sp>
        <p:sp>
          <p:nvSpPr>
            <p:cNvPr id="12" name="TextBox 11">
              <a:extLst>
                <a:ext uri="{FF2B5EF4-FFF2-40B4-BE49-F238E27FC236}">
                  <a16:creationId xmlns:a16="http://schemas.microsoft.com/office/drawing/2014/main" id="{EAAAB973-4FA3-445C-B782-3F3C8D4B8267}"/>
                </a:ext>
              </a:extLst>
            </p:cNvPr>
            <p:cNvSpPr txBox="1"/>
            <p:nvPr/>
          </p:nvSpPr>
          <p:spPr>
            <a:xfrm>
              <a:off x="4612895" y="5492050"/>
              <a:ext cx="260008" cy="253916"/>
            </a:xfrm>
            <a:prstGeom prst="rect">
              <a:avLst/>
            </a:prstGeom>
            <a:noFill/>
          </p:spPr>
          <p:txBody>
            <a:bodyPr wrap="none" rtlCol="0">
              <a:spAutoFit/>
            </a:bodyPr>
            <a:lstStyle/>
            <a:p>
              <a:r>
                <a:rPr lang="en-US" sz="1050" dirty="0"/>
                <a:t>0</a:t>
              </a:r>
            </a:p>
          </p:txBody>
        </p:sp>
        <p:sp>
          <p:nvSpPr>
            <p:cNvPr id="13" name="TextBox 12">
              <a:extLst>
                <a:ext uri="{FF2B5EF4-FFF2-40B4-BE49-F238E27FC236}">
                  <a16:creationId xmlns:a16="http://schemas.microsoft.com/office/drawing/2014/main" id="{1AD04944-68F6-4589-8CC5-87B2D63CD2FA}"/>
                </a:ext>
              </a:extLst>
            </p:cNvPr>
            <p:cNvSpPr txBox="1"/>
            <p:nvPr/>
          </p:nvSpPr>
          <p:spPr>
            <a:xfrm>
              <a:off x="5004342" y="5492050"/>
              <a:ext cx="372218" cy="253916"/>
            </a:xfrm>
            <a:prstGeom prst="rect">
              <a:avLst/>
            </a:prstGeom>
            <a:noFill/>
          </p:spPr>
          <p:txBody>
            <a:bodyPr wrap="none" rtlCol="0">
              <a:spAutoFit/>
            </a:bodyPr>
            <a:lstStyle/>
            <a:p>
              <a:r>
                <a:rPr lang="en-US" sz="1050" dirty="0"/>
                <a:t>0.5</a:t>
              </a:r>
            </a:p>
          </p:txBody>
        </p:sp>
      </p:grpSp>
      <p:grpSp>
        <p:nvGrpSpPr>
          <p:cNvPr id="19" name="Group 18">
            <a:extLst>
              <a:ext uri="{FF2B5EF4-FFF2-40B4-BE49-F238E27FC236}">
                <a16:creationId xmlns:a16="http://schemas.microsoft.com/office/drawing/2014/main" id="{EDAF1F92-EFF7-44BC-B544-62F7EAC40203}"/>
              </a:ext>
            </a:extLst>
          </p:cNvPr>
          <p:cNvGrpSpPr/>
          <p:nvPr/>
        </p:nvGrpSpPr>
        <p:grpSpPr>
          <a:xfrm>
            <a:off x="4344297" y="1618577"/>
            <a:ext cx="293210" cy="642023"/>
            <a:chOff x="7479615" y="5495632"/>
            <a:chExt cx="357355" cy="782478"/>
          </a:xfrm>
        </p:grpSpPr>
        <p:pic>
          <p:nvPicPr>
            <p:cNvPr id="20" name="Picture 19">
              <a:extLst>
                <a:ext uri="{FF2B5EF4-FFF2-40B4-BE49-F238E27FC236}">
                  <a16:creationId xmlns:a16="http://schemas.microsoft.com/office/drawing/2014/main" id="{6278FED9-8F81-4275-87B1-2A44DB0F6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21" name="Rectangle 20">
              <a:extLst>
                <a:ext uri="{FF2B5EF4-FFF2-40B4-BE49-F238E27FC236}">
                  <a16:creationId xmlns:a16="http://schemas.microsoft.com/office/drawing/2014/main" id="{2188ACCB-3801-4CFB-B68E-C332AC2B763B}"/>
                </a:ext>
              </a:extLst>
            </p:cNvPr>
            <p:cNvSpPr/>
            <p:nvPr/>
          </p:nvSpPr>
          <p:spPr>
            <a:xfrm>
              <a:off x="7479615" y="5495632"/>
              <a:ext cx="336952" cy="338553"/>
            </a:xfrm>
            <a:prstGeom prst="rect">
              <a:avLst/>
            </a:prstGeom>
          </p:spPr>
          <p:txBody>
            <a:bodyPr wrap="none">
              <a:spAutoFit/>
            </a:bodyPr>
            <a:lstStyle/>
            <a:p>
              <a:r>
                <a:rPr lang="en-US" sz="1600" dirty="0">
                  <a:solidFill>
                    <a:schemeClr val="tx1">
                      <a:lumMod val="75000"/>
                      <a:lumOff val="25000"/>
                    </a:schemeClr>
                  </a:solidFill>
                </a:rPr>
                <a:t>N</a:t>
              </a:r>
            </a:p>
          </p:txBody>
        </p:sp>
      </p:grpSp>
    </p:spTree>
    <p:extLst>
      <p:ext uri="{BB962C8B-B14F-4D97-AF65-F5344CB8AC3E}">
        <p14:creationId xmlns:p14="http://schemas.microsoft.com/office/powerpoint/2010/main" val="4183625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7" y="429491"/>
            <a:ext cx="11329791"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WATER QUALITY ANALYSIS</a:t>
            </a:r>
          </a:p>
        </p:txBody>
      </p:sp>
      <p:sp>
        <p:nvSpPr>
          <p:cNvPr id="8" name="Google Shape;143;p16">
            <a:extLst>
              <a:ext uri="{FF2B5EF4-FFF2-40B4-BE49-F238E27FC236}">
                <a16:creationId xmlns:a16="http://schemas.microsoft.com/office/drawing/2014/main" id="{CE78874B-8FA7-4266-828F-AA25856C6492}"/>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C99EBD7-A965-4D6C-B5EE-616264849C9E}"/>
                  </a:ext>
                </a:extLst>
              </p:cNvPr>
              <p:cNvSpPr txBox="1"/>
              <p:nvPr/>
            </p:nvSpPr>
            <p:spPr>
              <a:xfrm>
                <a:off x="2942654" y="5497097"/>
                <a:ext cx="5874892" cy="90050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pt-BR" sz="16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ctrlPr>
                        </m:sSubPr>
                        <m:e>
                          <m:r>
                            <m:rPr>
                              <m:nor/>
                            </m:rPr>
                            <a:rPr kumimoji="0" lang="en-US" sz="1600" b="0" i="0" u="none" strike="noStrike" kern="1200" cap="none" spc="0" normalizeH="0" baseline="0" noProof="0" smtClean="0">
                              <a:ln>
                                <a:noFill/>
                              </a:ln>
                              <a:solidFill>
                                <a:schemeClr val="bg1"/>
                              </a:solidFill>
                              <a:effectLst/>
                              <a:uLnTx/>
                              <a:uFillTx/>
                              <a:ea typeface="+mn-ea"/>
                              <a:cs typeface="+mn-cs"/>
                            </a:rPr>
                            <m:t>log</m:t>
                          </m:r>
                        </m:e>
                        <m:sub>
                          <m:r>
                            <m:rPr>
                              <m:nor/>
                            </m:rPr>
                            <a:rPr kumimoji="0" lang="en-US" sz="1600" b="0" i="0" u="none" strike="noStrike" kern="1200" cap="none" spc="0" normalizeH="0" baseline="0" noProof="0" smtClean="0">
                              <a:ln>
                                <a:noFill/>
                              </a:ln>
                              <a:solidFill>
                                <a:schemeClr val="bg1"/>
                              </a:solidFill>
                              <a:effectLst/>
                              <a:uLnTx/>
                              <a:uFillTx/>
                              <a:ea typeface="+mn-ea"/>
                              <a:cs typeface="+mn-cs"/>
                            </a:rPr>
                            <m:t>10</m:t>
                          </m:r>
                        </m:sub>
                      </m:sSub>
                      <m:d>
                        <m:dPr>
                          <m:ctrlPr>
                            <a:rPr kumimoji="0" lang="pt-BR" sz="16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ctrlPr>
                        </m:dPr>
                        <m:e>
                          <m:r>
                            <m:rPr>
                              <m:nor/>
                            </m:rPr>
                            <a:rPr kumimoji="0" lang="en-US" sz="1600" b="0" i="0" u="none" strike="noStrike" kern="1200" cap="none" spc="0" normalizeH="0" baseline="0" noProof="0" smtClean="0">
                              <a:ln>
                                <a:noFill/>
                              </a:ln>
                              <a:solidFill>
                                <a:schemeClr val="bg1"/>
                              </a:solidFill>
                              <a:effectLst/>
                              <a:uLnTx/>
                              <a:uFillTx/>
                              <a:ea typeface="+mn-ea"/>
                              <a:cs typeface="+mn-cs"/>
                            </a:rPr>
                            <m:t>chlor</m:t>
                          </m:r>
                          <m:r>
                            <m:rPr>
                              <m:nor/>
                            </m:rPr>
                            <a:rPr kumimoji="0" lang="en-US" sz="1600" b="0" i="0" u="none" strike="noStrike" kern="1200" cap="none" spc="0" normalizeH="0" baseline="0" noProof="0" smtClean="0">
                              <a:ln>
                                <a:noFill/>
                              </a:ln>
                              <a:solidFill>
                                <a:schemeClr val="bg1"/>
                              </a:solidFill>
                              <a:effectLst/>
                              <a:uLnTx/>
                              <a:uFillTx/>
                              <a:ea typeface="+mn-ea"/>
                              <a:cs typeface="+mn-cs"/>
                            </a:rPr>
                            <m:t>_</m:t>
                          </m:r>
                          <m:r>
                            <m:rPr>
                              <m:nor/>
                            </m:rPr>
                            <a:rPr kumimoji="0" lang="en-US" sz="1600" b="0" i="0" u="none" strike="noStrike" kern="1200" cap="none" spc="0" normalizeH="0" baseline="0" noProof="0" smtClean="0">
                              <a:ln>
                                <a:noFill/>
                              </a:ln>
                              <a:solidFill>
                                <a:schemeClr val="bg1"/>
                              </a:solidFill>
                              <a:effectLst/>
                              <a:uLnTx/>
                              <a:uFillTx/>
                              <a:ea typeface="+mn-ea"/>
                              <a:cs typeface="+mn-cs"/>
                            </a:rPr>
                            <m:t>a</m:t>
                          </m:r>
                        </m:e>
                      </m:d>
                      <m:r>
                        <m:rPr>
                          <m:nor/>
                        </m:rPr>
                        <a:rPr kumimoji="0" lang="pt-BR" sz="1600" b="0" i="0" u="none" strike="noStrike" kern="1200" cap="none" spc="0" normalizeH="0" baseline="0" noProof="0" smtClean="0">
                          <a:ln>
                            <a:noFill/>
                          </a:ln>
                          <a:solidFill>
                            <a:schemeClr val="bg1"/>
                          </a:solidFill>
                          <a:effectLst/>
                          <a:uLnTx/>
                          <a:uFillTx/>
                          <a:ea typeface="+mn-ea"/>
                          <a:cs typeface="+mn-cs"/>
                        </a:rPr>
                        <m:t>=</m:t>
                      </m:r>
                      <m:sSub>
                        <m:sSubPr>
                          <m:ctrlPr>
                            <a:rPr kumimoji="0" lang="pt-BR" sz="16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ctrlPr>
                        </m:sSubPr>
                        <m:e>
                          <m:r>
                            <m:rPr>
                              <m:nor/>
                            </m:rPr>
                            <a:rPr kumimoji="0" lang="pt-BR" sz="1600" b="0" i="0" u="none" strike="noStrike" kern="1200" cap="none" spc="0" normalizeH="0" baseline="0" noProof="0" smtClean="0">
                              <a:ln>
                                <a:noFill/>
                              </a:ln>
                              <a:solidFill>
                                <a:schemeClr val="bg1"/>
                              </a:solidFill>
                              <a:effectLst/>
                              <a:uLnTx/>
                              <a:uFillTx/>
                              <a:ea typeface="+mn-ea"/>
                              <a:cs typeface="+mn-cs"/>
                            </a:rPr>
                            <m:t>a</m:t>
                          </m:r>
                        </m:e>
                        <m:sub>
                          <m:r>
                            <m:rPr>
                              <m:nor/>
                            </m:rPr>
                            <a:rPr kumimoji="0" lang="pt-BR" sz="1600" b="0" i="0" u="none" strike="noStrike" kern="1200" cap="none" spc="0" normalizeH="0" baseline="0" noProof="0" smtClean="0">
                              <a:ln>
                                <a:noFill/>
                              </a:ln>
                              <a:solidFill>
                                <a:schemeClr val="bg1"/>
                              </a:solidFill>
                              <a:effectLst/>
                              <a:uLnTx/>
                              <a:uFillTx/>
                              <a:ea typeface="+mn-ea"/>
                              <a:cs typeface="+mn-cs"/>
                            </a:rPr>
                            <m:t>0</m:t>
                          </m:r>
                        </m:sub>
                      </m:sSub>
                      <m:r>
                        <m:rPr>
                          <m:nor/>
                        </m:rPr>
                        <a:rPr kumimoji="0" lang="pt-BR" sz="1600" b="0" i="0" u="none" strike="noStrike" kern="1200" cap="none" spc="0" normalizeH="0" baseline="0" noProof="0" smtClean="0">
                          <a:ln>
                            <a:noFill/>
                          </a:ln>
                          <a:solidFill>
                            <a:schemeClr val="bg1"/>
                          </a:solidFill>
                          <a:effectLst/>
                          <a:uLnTx/>
                          <a:uFillTx/>
                          <a:ea typeface="+mn-ea"/>
                          <a:cs typeface="+mn-cs"/>
                        </a:rPr>
                        <m:t>+</m:t>
                      </m:r>
                      <m:nary>
                        <m:naryPr>
                          <m:chr m:val="∑"/>
                          <m:ctrlPr>
                            <a:rPr kumimoji="0" lang="pt-BR" sz="16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ctrlPr>
                        </m:naryPr>
                        <m:sub>
                          <m:r>
                            <m:rPr>
                              <m:nor/>
                              <m:brk m:alnAt="23"/>
                            </m:rPr>
                            <a:rPr kumimoji="0" lang="en-US" sz="1600" b="0" i="0" u="none" strike="noStrike" kern="1200" cap="none" spc="0" normalizeH="0" baseline="0" noProof="0" smtClean="0">
                              <a:ln>
                                <a:noFill/>
                              </a:ln>
                              <a:solidFill>
                                <a:schemeClr val="bg1"/>
                              </a:solidFill>
                              <a:effectLst/>
                              <a:uLnTx/>
                              <a:uFillTx/>
                              <a:ea typeface="+mn-ea"/>
                              <a:cs typeface="+mn-cs"/>
                            </a:rPr>
                            <m:t>i</m:t>
                          </m:r>
                          <m:r>
                            <m:rPr>
                              <m:nor/>
                            </m:rPr>
                            <a:rPr kumimoji="0" lang="pt-BR" sz="1600" b="0" i="0" u="none" strike="noStrike" kern="1200" cap="none" spc="0" normalizeH="0" baseline="0" noProof="0" smtClean="0">
                              <a:ln>
                                <a:noFill/>
                              </a:ln>
                              <a:solidFill>
                                <a:schemeClr val="bg1"/>
                              </a:solidFill>
                              <a:effectLst/>
                              <a:uLnTx/>
                              <a:uFillTx/>
                              <a:ea typeface="+mn-ea"/>
                              <a:cs typeface="+mn-cs"/>
                            </a:rPr>
                            <m:t>=1</m:t>
                          </m:r>
                        </m:sub>
                        <m:sup>
                          <m:r>
                            <m:rPr>
                              <m:nor/>
                            </m:rPr>
                            <a:rPr kumimoji="0" lang="en-US" sz="1600" b="0" i="0" u="none" strike="noStrike" kern="1200" cap="none" spc="0" normalizeH="0" baseline="0" noProof="0" smtClean="0">
                              <a:ln>
                                <a:noFill/>
                              </a:ln>
                              <a:solidFill>
                                <a:schemeClr val="bg1"/>
                              </a:solidFill>
                              <a:effectLst/>
                              <a:uLnTx/>
                              <a:uFillTx/>
                              <a:ea typeface="+mn-ea"/>
                              <a:cs typeface="+mn-cs"/>
                            </a:rPr>
                            <m:t>4</m:t>
                          </m:r>
                        </m:sup>
                        <m:e>
                          <m:sSub>
                            <m:sSubPr>
                              <m:ctrlPr>
                                <a:rPr kumimoji="0" lang="pt-BR" sz="1600" b="0" i="1" u="none" strike="noStrike" kern="1200" cap="none" spc="0" normalizeH="0" baseline="0" noProof="0">
                                  <a:ln>
                                    <a:noFill/>
                                  </a:ln>
                                  <a:solidFill>
                                    <a:schemeClr val="bg1"/>
                                  </a:solidFill>
                                  <a:effectLst/>
                                  <a:uLnTx/>
                                  <a:uFillTx/>
                                  <a:latin typeface="Cambria Math" panose="02040503050406030204" pitchFamily="18" charset="0"/>
                                  <a:ea typeface="+mn-ea"/>
                                  <a:cs typeface="+mn-cs"/>
                                </a:rPr>
                              </m:ctrlPr>
                            </m:sSubPr>
                            <m:e>
                              <m:r>
                                <m:rPr>
                                  <m:nor/>
                                </m:rPr>
                                <a:rPr kumimoji="0" lang="pt-BR" sz="1600" b="0" i="0" u="none" strike="noStrike" kern="1200" cap="none" spc="0" normalizeH="0" baseline="0" noProof="0" smtClean="0">
                                  <a:ln>
                                    <a:noFill/>
                                  </a:ln>
                                  <a:solidFill>
                                    <a:schemeClr val="bg1"/>
                                  </a:solidFill>
                                  <a:effectLst/>
                                  <a:uLnTx/>
                                  <a:uFillTx/>
                                  <a:ea typeface="+mn-ea"/>
                                  <a:cs typeface="+mn-cs"/>
                                </a:rPr>
                                <m:t>a</m:t>
                              </m:r>
                            </m:e>
                            <m:sub>
                              <m:r>
                                <m:rPr>
                                  <m:nor/>
                                </m:rPr>
                                <a:rPr kumimoji="0" lang="en-US" sz="1600" b="0" i="0" u="none" strike="noStrike" kern="1200" cap="none" spc="0" normalizeH="0" baseline="0" noProof="0" smtClean="0">
                                  <a:ln>
                                    <a:noFill/>
                                  </a:ln>
                                  <a:solidFill>
                                    <a:schemeClr val="bg1"/>
                                  </a:solidFill>
                                  <a:effectLst/>
                                  <a:uLnTx/>
                                  <a:uFillTx/>
                                  <a:ea typeface="+mn-ea"/>
                                  <a:cs typeface="+mn-cs"/>
                                </a:rPr>
                                <m:t>i</m:t>
                              </m:r>
                            </m:sub>
                          </m:sSub>
                        </m:e>
                      </m:nary>
                      <m:sSup>
                        <m:sSupPr>
                          <m:ctrlPr>
                            <a:rPr kumimoji="0" lang="pt-BR" sz="1600" b="0" i="1" u="none" strike="noStrike" kern="1200" cap="none" spc="0" normalizeH="0" baseline="0" noProof="0">
                              <a:ln>
                                <a:noFill/>
                              </a:ln>
                              <a:solidFill>
                                <a:schemeClr val="bg1"/>
                              </a:solidFill>
                              <a:effectLst/>
                              <a:uLnTx/>
                              <a:uFillTx/>
                              <a:latin typeface="Cambria Math" panose="02040503050406030204" pitchFamily="18" charset="0"/>
                              <a:ea typeface="+mn-ea"/>
                              <a:cs typeface="+mn-cs"/>
                            </a:rPr>
                          </m:ctrlPr>
                        </m:sSupPr>
                        <m:e>
                          <m:d>
                            <m:dPr>
                              <m:ctrlPr>
                                <a:rPr kumimoji="0" lang="pt-BR" sz="1600" b="0" i="1" u="none" strike="noStrike" kern="1200" cap="none" spc="0" normalizeH="0" baseline="0" noProof="0">
                                  <a:ln>
                                    <a:noFill/>
                                  </a:ln>
                                  <a:solidFill>
                                    <a:schemeClr val="bg1"/>
                                  </a:solidFill>
                                  <a:effectLst/>
                                  <a:uLnTx/>
                                  <a:uFillTx/>
                                  <a:latin typeface="Cambria Math" panose="02040503050406030204" pitchFamily="18" charset="0"/>
                                  <a:ea typeface="+mn-ea"/>
                                  <a:cs typeface="+mn-cs"/>
                                </a:rPr>
                              </m:ctrlPr>
                            </m:dPr>
                            <m:e>
                              <m:sSub>
                                <m:sSubPr>
                                  <m:ctrlPr>
                                    <a:rPr kumimoji="0" lang="pt-BR" sz="1600" b="0" i="1" u="none" strike="noStrike" kern="1200" cap="none" spc="0" normalizeH="0" baseline="0" noProof="0">
                                      <a:ln>
                                        <a:noFill/>
                                      </a:ln>
                                      <a:solidFill>
                                        <a:schemeClr val="bg1"/>
                                      </a:solidFill>
                                      <a:effectLst/>
                                      <a:uLnTx/>
                                      <a:uFillTx/>
                                      <a:latin typeface="Cambria Math" panose="02040503050406030204" pitchFamily="18" charset="0"/>
                                      <a:ea typeface="+mn-ea"/>
                                      <a:cs typeface="+mn-cs"/>
                                    </a:rPr>
                                  </m:ctrlPr>
                                </m:sSubPr>
                                <m:e>
                                  <m:r>
                                    <m:rPr>
                                      <m:nor/>
                                    </m:rPr>
                                    <a:rPr kumimoji="0" lang="en-US" sz="1600" b="0" i="0" u="none" strike="noStrike" kern="1200" cap="none" spc="0" normalizeH="0" baseline="0" noProof="0" smtClean="0">
                                      <a:ln>
                                        <a:noFill/>
                                      </a:ln>
                                      <a:solidFill>
                                        <a:schemeClr val="bg1"/>
                                      </a:solidFill>
                                      <a:effectLst/>
                                      <a:uLnTx/>
                                      <a:uFillTx/>
                                      <a:ea typeface="+mn-ea"/>
                                      <a:cs typeface="+mn-cs"/>
                                    </a:rPr>
                                    <m:t>log</m:t>
                                  </m:r>
                                </m:e>
                                <m:sub>
                                  <m:r>
                                    <m:rPr>
                                      <m:nor/>
                                    </m:rPr>
                                    <a:rPr kumimoji="0" lang="en-US" sz="1600" b="0" i="0" u="none" strike="noStrike" kern="1200" cap="none" spc="0" normalizeH="0" baseline="0" noProof="0" smtClean="0">
                                      <a:ln>
                                        <a:noFill/>
                                      </a:ln>
                                      <a:solidFill>
                                        <a:schemeClr val="bg1"/>
                                      </a:solidFill>
                                      <a:effectLst/>
                                      <a:uLnTx/>
                                      <a:uFillTx/>
                                      <a:ea typeface="+mn-ea"/>
                                      <a:cs typeface="+mn-cs"/>
                                    </a:rPr>
                                    <m:t>10</m:t>
                                  </m:r>
                                </m:sub>
                              </m:sSub>
                              <m:d>
                                <m:dPr>
                                  <m:ctrlPr>
                                    <a:rPr kumimoji="0" lang="en-US" sz="1600" b="0" i="1" u="none" strike="noStrike" kern="1200" cap="none" spc="0" normalizeH="0" baseline="0" noProof="0">
                                      <a:ln>
                                        <a:noFill/>
                                      </a:ln>
                                      <a:solidFill>
                                        <a:schemeClr val="bg1"/>
                                      </a:solidFill>
                                      <a:effectLst/>
                                      <a:uLnTx/>
                                      <a:uFillTx/>
                                      <a:latin typeface="Cambria Math" panose="02040503050406030204" pitchFamily="18" charset="0"/>
                                      <a:ea typeface="+mn-ea"/>
                                      <a:cs typeface="+mn-cs"/>
                                    </a:rPr>
                                  </m:ctrlPr>
                                </m:dPr>
                                <m:e>
                                  <m:f>
                                    <m:fPr>
                                      <m:ctrlPr>
                                        <a:rPr kumimoji="0" lang="pt-BR" sz="1600" b="0" i="1" u="none" strike="noStrike" kern="1200" cap="none" spc="0" normalizeH="0" baseline="0" noProof="0">
                                          <a:ln>
                                            <a:noFill/>
                                          </a:ln>
                                          <a:solidFill>
                                            <a:schemeClr val="bg1"/>
                                          </a:solidFill>
                                          <a:effectLst/>
                                          <a:uLnTx/>
                                          <a:uFillTx/>
                                          <a:latin typeface="Cambria Math" panose="02040503050406030204" pitchFamily="18" charset="0"/>
                                          <a:ea typeface="+mn-ea"/>
                                          <a:cs typeface="+mn-cs"/>
                                        </a:rPr>
                                      </m:ctrlPr>
                                    </m:fPr>
                                    <m:num>
                                      <m:sSub>
                                        <m:sSubPr>
                                          <m:ctrlPr>
                                            <a:rPr kumimoji="0" lang="pt-BR" sz="1600" b="0" i="1" u="none" strike="noStrike" kern="1200" cap="none" spc="0" normalizeH="0" baseline="0" noProof="0">
                                              <a:ln>
                                                <a:noFill/>
                                              </a:ln>
                                              <a:solidFill>
                                                <a:schemeClr val="bg1"/>
                                              </a:solidFill>
                                              <a:effectLst/>
                                              <a:uLnTx/>
                                              <a:uFillTx/>
                                              <a:latin typeface="Cambria Math" panose="02040503050406030204" pitchFamily="18" charset="0"/>
                                              <a:ea typeface="+mn-ea"/>
                                              <a:cs typeface="+mn-cs"/>
                                            </a:rPr>
                                          </m:ctrlPr>
                                        </m:sSubPr>
                                        <m:e>
                                          <m:r>
                                            <m:rPr>
                                              <m:nor/>
                                            </m:rPr>
                                            <a:rPr kumimoji="0" lang="en-US" sz="1600" b="0" i="0" u="none" strike="noStrike" kern="1200" cap="none" spc="0" normalizeH="0" baseline="0" noProof="0" smtClean="0">
                                              <a:ln>
                                                <a:noFill/>
                                              </a:ln>
                                              <a:solidFill>
                                                <a:schemeClr val="bg1"/>
                                              </a:solidFill>
                                              <a:effectLst/>
                                              <a:uLnTx/>
                                              <a:uFillTx/>
                                              <a:ea typeface="+mn-ea"/>
                                              <a:cs typeface="+mn-cs"/>
                                            </a:rPr>
                                            <m:t>R</m:t>
                                          </m:r>
                                        </m:e>
                                        <m:sub>
                                          <m:r>
                                            <m:rPr>
                                              <m:nor/>
                                            </m:rPr>
                                            <a:rPr kumimoji="0" lang="en-US" sz="1600" b="0" i="0" u="none" strike="noStrike" kern="1200" cap="none" spc="0" normalizeH="0" baseline="0" noProof="0" smtClean="0">
                                              <a:ln>
                                                <a:noFill/>
                                              </a:ln>
                                              <a:solidFill>
                                                <a:schemeClr val="bg1"/>
                                              </a:solidFill>
                                              <a:effectLst/>
                                              <a:uLnTx/>
                                              <a:uFillTx/>
                                              <a:ea typeface="+mn-ea"/>
                                              <a:cs typeface="+mn-cs"/>
                                            </a:rPr>
                                            <m:t>rs</m:t>
                                          </m:r>
                                          <m:r>
                                            <m:rPr>
                                              <m:nor/>
                                            </m:rPr>
                                            <a:rPr kumimoji="0" lang="en-US" sz="1600" b="0" i="0" u="none" strike="noStrike" kern="1200" cap="none" spc="0" normalizeH="0" baseline="0" noProof="0" smtClean="0">
                                              <a:ln>
                                                <a:noFill/>
                                              </a:ln>
                                              <a:solidFill>
                                                <a:schemeClr val="bg1"/>
                                              </a:solidFill>
                                              <a:effectLst/>
                                              <a:uLnTx/>
                                              <a:uFillTx/>
                                              <a:ea typeface="+mn-ea"/>
                                              <a:cs typeface="+mn-cs"/>
                                            </a:rPr>
                                            <m:t>(</m:t>
                                          </m:r>
                                          <m:r>
                                            <m:rPr>
                                              <m:nor/>
                                            </m:rPr>
                                            <a:rPr kumimoji="0" lang="en-US" sz="1600" b="0" i="0" u="none" strike="noStrike" kern="1200" cap="none" spc="0" normalizeH="0" baseline="0" noProof="0" smtClean="0">
                                              <a:ln>
                                                <a:noFill/>
                                              </a:ln>
                                              <a:solidFill>
                                                <a:schemeClr val="bg1"/>
                                              </a:solidFill>
                                              <a:effectLst/>
                                              <a:uLnTx/>
                                              <a:uFillTx/>
                                              <a:ea typeface="+mn-ea"/>
                                              <a:cs typeface="+mn-cs"/>
                                            </a:rPr>
                                            <m:t>λblue</m:t>
                                          </m:r>
                                          <m:r>
                                            <m:rPr>
                                              <m:nor/>
                                            </m:rPr>
                                            <a:rPr kumimoji="0" lang="en-US" sz="1600" b="0" i="0" u="none" strike="noStrike" kern="1200" cap="none" spc="0" normalizeH="0" baseline="0" noProof="0" smtClean="0">
                                              <a:ln>
                                                <a:noFill/>
                                              </a:ln>
                                              <a:solidFill>
                                                <a:schemeClr val="bg1"/>
                                              </a:solidFill>
                                              <a:effectLst/>
                                              <a:uLnTx/>
                                              <a:uFillTx/>
                                              <a:ea typeface="+mn-ea"/>
                                              <a:cs typeface="+mn-cs"/>
                                            </a:rPr>
                                            <m:t>)</m:t>
                                          </m:r>
                                        </m:sub>
                                      </m:sSub>
                                    </m:num>
                                    <m:den>
                                      <m:sSub>
                                        <m:sSubPr>
                                          <m:ctrlPr>
                                            <a:rPr kumimoji="0" lang="pt-BR" sz="1600" b="0" i="1" u="none" strike="noStrike" kern="1200" cap="none" spc="0" normalizeH="0" baseline="0" noProof="0">
                                              <a:ln>
                                                <a:noFill/>
                                              </a:ln>
                                              <a:solidFill>
                                                <a:schemeClr val="bg1"/>
                                              </a:solidFill>
                                              <a:effectLst/>
                                              <a:uLnTx/>
                                              <a:uFillTx/>
                                              <a:latin typeface="Cambria Math" panose="02040503050406030204" pitchFamily="18" charset="0"/>
                                              <a:ea typeface="+mn-ea"/>
                                              <a:cs typeface="+mn-cs"/>
                                            </a:rPr>
                                          </m:ctrlPr>
                                        </m:sSubPr>
                                        <m:e>
                                          <m:r>
                                            <m:rPr>
                                              <m:nor/>
                                            </m:rPr>
                                            <a:rPr kumimoji="0" lang="en-US" sz="1600" b="0" i="0" u="none" strike="noStrike" kern="1200" cap="none" spc="0" normalizeH="0" baseline="0" noProof="0" smtClean="0">
                                              <a:ln>
                                                <a:noFill/>
                                              </a:ln>
                                              <a:solidFill>
                                                <a:schemeClr val="bg1"/>
                                              </a:solidFill>
                                              <a:effectLst/>
                                              <a:uLnTx/>
                                              <a:uFillTx/>
                                              <a:ea typeface="+mn-ea"/>
                                              <a:cs typeface="+mn-cs"/>
                                            </a:rPr>
                                            <m:t>R</m:t>
                                          </m:r>
                                        </m:e>
                                        <m:sub>
                                          <m:r>
                                            <m:rPr>
                                              <m:nor/>
                                            </m:rPr>
                                            <a:rPr kumimoji="0" lang="en-US" sz="1600" b="0" i="0" u="none" strike="noStrike" kern="1200" cap="none" spc="0" normalizeH="0" baseline="0" noProof="0" smtClean="0">
                                              <a:ln>
                                                <a:noFill/>
                                              </a:ln>
                                              <a:solidFill>
                                                <a:schemeClr val="bg1"/>
                                              </a:solidFill>
                                              <a:effectLst/>
                                              <a:uLnTx/>
                                              <a:uFillTx/>
                                              <a:ea typeface="+mn-ea"/>
                                              <a:cs typeface="+mn-cs"/>
                                            </a:rPr>
                                            <m:t>rs</m:t>
                                          </m:r>
                                          <m:r>
                                            <m:rPr>
                                              <m:nor/>
                                            </m:rPr>
                                            <a:rPr kumimoji="0" lang="en-US" sz="1600" b="0" i="0" u="none" strike="noStrike" kern="1200" cap="none" spc="0" normalizeH="0" baseline="0" noProof="0" smtClean="0">
                                              <a:ln>
                                                <a:noFill/>
                                              </a:ln>
                                              <a:solidFill>
                                                <a:schemeClr val="bg1"/>
                                              </a:solidFill>
                                              <a:effectLst/>
                                              <a:uLnTx/>
                                              <a:uFillTx/>
                                              <a:ea typeface="+mn-ea"/>
                                              <a:cs typeface="+mn-cs"/>
                                            </a:rPr>
                                            <m:t>(</m:t>
                                          </m:r>
                                          <m:r>
                                            <m:rPr>
                                              <m:nor/>
                                            </m:rPr>
                                            <a:rPr kumimoji="0" lang="en-US" sz="1600" b="0" i="0" u="none" strike="noStrike" kern="1200" cap="none" spc="0" normalizeH="0" baseline="0" noProof="0" smtClean="0">
                                              <a:ln>
                                                <a:noFill/>
                                              </a:ln>
                                              <a:solidFill>
                                                <a:schemeClr val="bg1"/>
                                              </a:solidFill>
                                              <a:effectLst/>
                                              <a:uLnTx/>
                                              <a:uFillTx/>
                                              <a:ea typeface="+mn-ea"/>
                                              <a:cs typeface="+mn-cs"/>
                                            </a:rPr>
                                            <m:t>λgreen</m:t>
                                          </m:r>
                                          <m:r>
                                            <m:rPr>
                                              <m:nor/>
                                            </m:rPr>
                                            <a:rPr kumimoji="0" lang="en-US" sz="1600" b="0" i="0" u="none" strike="noStrike" kern="1200" cap="none" spc="0" normalizeH="0" baseline="0" noProof="0" smtClean="0">
                                              <a:ln>
                                                <a:noFill/>
                                              </a:ln>
                                              <a:solidFill>
                                                <a:schemeClr val="bg1"/>
                                              </a:solidFill>
                                              <a:effectLst/>
                                              <a:uLnTx/>
                                              <a:uFillTx/>
                                              <a:ea typeface="+mn-ea"/>
                                              <a:cs typeface="+mn-cs"/>
                                            </a:rPr>
                                            <m:t>)</m:t>
                                          </m:r>
                                        </m:sub>
                                      </m:sSub>
                                    </m:den>
                                  </m:f>
                                </m:e>
                              </m:d>
                            </m:e>
                          </m:d>
                        </m:e>
                        <m:sup>
                          <m:r>
                            <m:rPr>
                              <m:nor/>
                            </m:rPr>
                            <a:rPr kumimoji="0" lang="en-US" sz="1600" b="0" i="0" u="none" strike="noStrike" kern="1200" cap="none" spc="0" normalizeH="0" baseline="0" noProof="0" smtClean="0">
                              <a:ln>
                                <a:noFill/>
                              </a:ln>
                              <a:solidFill>
                                <a:schemeClr val="bg1"/>
                              </a:solidFill>
                              <a:effectLst/>
                              <a:uLnTx/>
                              <a:uFillTx/>
                              <a:ea typeface="+mn-ea"/>
                              <a:cs typeface="+mn-cs"/>
                            </a:rPr>
                            <m:t>i</m:t>
                          </m:r>
                        </m:sup>
                      </m:sSup>
                    </m:oMath>
                  </m:oMathPara>
                </a14:m>
                <a:endParaRPr kumimoji="0" lang="en-US" sz="1600" b="0" i="0" u="none" strike="noStrike" kern="1200" cap="none" spc="0" normalizeH="0" baseline="0" noProof="0" dirty="0">
                  <a:ln>
                    <a:noFill/>
                  </a:ln>
                  <a:solidFill>
                    <a:schemeClr val="bg1"/>
                  </a:solidFill>
                  <a:effectLst/>
                  <a:uLnTx/>
                  <a:uFillTx/>
                  <a:ea typeface="+mn-ea"/>
                  <a:cs typeface="+mn-cs"/>
                </a:endParaRPr>
              </a:p>
            </p:txBody>
          </p:sp>
        </mc:Choice>
        <mc:Fallback xmlns="">
          <p:sp>
            <p:nvSpPr>
              <p:cNvPr id="10" name="TextBox 9">
                <a:extLst>
                  <a:ext uri="{FF2B5EF4-FFF2-40B4-BE49-F238E27FC236}">
                    <a16:creationId xmlns:a16="http://schemas.microsoft.com/office/drawing/2014/main" id="{DC99EBD7-A965-4D6C-B5EE-616264849C9E}"/>
                  </a:ext>
                </a:extLst>
              </p:cNvPr>
              <p:cNvSpPr txBox="1">
                <a:spLocks noRot="1" noChangeAspect="1" noMove="1" noResize="1" noEditPoints="1" noAdjustHandles="1" noChangeArrowheads="1" noChangeShapeType="1" noTextEdit="1"/>
              </p:cNvSpPr>
              <p:nvPr/>
            </p:nvSpPr>
            <p:spPr>
              <a:xfrm>
                <a:off x="2942654" y="5497097"/>
                <a:ext cx="5874892" cy="900503"/>
              </a:xfrm>
              <a:prstGeom prst="rect">
                <a:avLst/>
              </a:prstGeom>
              <a:blipFill>
                <a:blip r:embed="rId3"/>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8DC4C61A-BDDD-49CB-8E72-C940779B5EFD}"/>
              </a:ext>
            </a:extLst>
          </p:cNvPr>
          <p:cNvSpPr/>
          <p:nvPr/>
        </p:nvSpPr>
        <p:spPr>
          <a:xfrm>
            <a:off x="2942654" y="5020639"/>
            <a:ext cx="5904180" cy="461665"/>
          </a:xfrm>
          <a:prstGeom prst="rect">
            <a:avLst/>
          </a:prstGeom>
        </p:spPr>
        <p:txBody>
          <a:bodyPr wrap="none">
            <a:spAutoFit/>
          </a:bodyPr>
          <a:lstStyle/>
          <a:p>
            <a:r>
              <a:rPr lang="en-US" sz="2400" b="1" u="sng" dirty="0">
                <a:solidFill>
                  <a:schemeClr val="bg1"/>
                </a:solidFill>
                <a:latin typeface="Century Gothic" panose="020B0502020202020204" pitchFamily="34" charset="0"/>
              </a:rPr>
              <a:t>O’Reilly Band Ratio Chl_OC2 algorithm</a:t>
            </a:r>
            <a:endParaRPr lang="en-US" sz="2400" b="1" u="sng" dirty="0">
              <a:solidFill>
                <a:schemeClr val="bg1"/>
              </a:solidFill>
            </a:endParaRPr>
          </a:p>
        </p:txBody>
      </p:sp>
      <p:grpSp>
        <p:nvGrpSpPr>
          <p:cNvPr id="27" name="Group 26">
            <a:extLst>
              <a:ext uri="{FF2B5EF4-FFF2-40B4-BE49-F238E27FC236}">
                <a16:creationId xmlns:a16="http://schemas.microsoft.com/office/drawing/2014/main" id="{4B5DAFF7-E2B1-43A2-BEB7-240858F82A51}"/>
              </a:ext>
            </a:extLst>
          </p:cNvPr>
          <p:cNvGrpSpPr/>
          <p:nvPr/>
        </p:nvGrpSpPr>
        <p:grpSpPr>
          <a:xfrm>
            <a:off x="466676" y="1288249"/>
            <a:ext cx="336952" cy="782478"/>
            <a:chOff x="7526049" y="5495632"/>
            <a:chExt cx="336952" cy="782478"/>
          </a:xfrm>
        </p:grpSpPr>
        <p:pic>
          <p:nvPicPr>
            <p:cNvPr id="28" name="Picture 27">
              <a:extLst>
                <a:ext uri="{FF2B5EF4-FFF2-40B4-BE49-F238E27FC236}">
                  <a16:creationId xmlns:a16="http://schemas.microsoft.com/office/drawing/2014/main" id="{5B65C733-4D78-4C0B-A105-B0E0B7879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29" name="Rectangle 28">
              <a:extLst>
                <a:ext uri="{FF2B5EF4-FFF2-40B4-BE49-F238E27FC236}">
                  <a16:creationId xmlns:a16="http://schemas.microsoft.com/office/drawing/2014/main" id="{69E0EA4E-20DB-4779-90B0-DDA9F7A2563E}"/>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grpSp>
        <p:nvGrpSpPr>
          <p:cNvPr id="53" name="Group 52">
            <a:extLst>
              <a:ext uri="{FF2B5EF4-FFF2-40B4-BE49-F238E27FC236}">
                <a16:creationId xmlns:a16="http://schemas.microsoft.com/office/drawing/2014/main" id="{A9E92B5C-904B-4F78-BDC1-B03059D7FE04}"/>
              </a:ext>
            </a:extLst>
          </p:cNvPr>
          <p:cNvGrpSpPr/>
          <p:nvPr/>
        </p:nvGrpSpPr>
        <p:grpSpPr>
          <a:xfrm>
            <a:off x="1898650" y="1350018"/>
            <a:ext cx="8946119" cy="5105400"/>
            <a:chOff x="1657350" y="1375418"/>
            <a:chExt cx="8946119" cy="5105400"/>
          </a:xfrm>
        </p:grpSpPr>
        <p:pic>
          <p:nvPicPr>
            <p:cNvPr id="33" name="Picture 32">
              <a:extLst>
                <a:ext uri="{FF2B5EF4-FFF2-40B4-BE49-F238E27FC236}">
                  <a16:creationId xmlns:a16="http://schemas.microsoft.com/office/drawing/2014/main" id="{3C8640BB-E79F-4BA9-907F-3056EE88ADDA}"/>
                </a:ext>
              </a:extLst>
            </p:cNvPr>
            <p:cNvPicPr>
              <a:picLocks noChangeAspect="1"/>
            </p:cNvPicPr>
            <p:nvPr/>
          </p:nvPicPr>
          <p:blipFill rotWithShape="1">
            <a:blip r:embed="rId5">
              <a:extLst>
                <a:ext uri="{28A0092B-C50C-407E-A947-70E740481C1C}">
                  <a14:useLocalDpi xmlns:a14="http://schemas.microsoft.com/office/drawing/2010/main" val="0"/>
                </a:ext>
              </a:extLst>
            </a:blip>
            <a:srcRect l="601" r="162"/>
            <a:stretch/>
          </p:blipFill>
          <p:spPr>
            <a:xfrm>
              <a:off x="1657350" y="1375418"/>
              <a:ext cx="8946119" cy="5105400"/>
            </a:xfrm>
            <a:prstGeom prst="rect">
              <a:avLst/>
            </a:prstGeom>
          </p:spPr>
        </p:pic>
        <p:grpSp>
          <p:nvGrpSpPr>
            <p:cNvPr id="52" name="Group 51">
              <a:extLst>
                <a:ext uri="{FF2B5EF4-FFF2-40B4-BE49-F238E27FC236}">
                  <a16:creationId xmlns:a16="http://schemas.microsoft.com/office/drawing/2014/main" id="{5F8145C5-1BCA-42F8-BF2D-A6F53B8C8B89}"/>
                </a:ext>
              </a:extLst>
            </p:cNvPr>
            <p:cNvGrpSpPr/>
            <p:nvPr/>
          </p:nvGrpSpPr>
          <p:grpSpPr>
            <a:xfrm>
              <a:off x="6587819" y="5767832"/>
              <a:ext cx="3455996" cy="338554"/>
              <a:chOff x="1870675" y="1739136"/>
              <a:chExt cx="3455996" cy="338554"/>
            </a:xfrm>
          </p:grpSpPr>
          <p:sp>
            <p:nvSpPr>
              <p:cNvPr id="47" name="Rectangle 46">
                <a:extLst>
                  <a:ext uri="{FF2B5EF4-FFF2-40B4-BE49-F238E27FC236}">
                    <a16:creationId xmlns:a16="http://schemas.microsoft.com/office/drawing/2014/main" id="{1FD18C3E-494D-4028-965F-5D7CCDA46F32}"/>
                  </a:ext>
                </a:extLst>
              </p:cNvPr>
              <p:cNvSpPr/>
              <p:nvPr/>
            </p:nvSpPr>
            <p:spPr>
              <a:xfrm>
                <a:off x="1870675" y="1739136"/>
                <a:ext cx="298480" cy="338554"/>
              </a:xfrm>
              <a:prstGeom prst="rect">
                <a:avLst/>
              </a:prstGeom>
            </p:spPr>
            <p:txBody>
              <a:bodyPr wrap="none">
                <a:spAutoFit/>
              </a:bodyPr>
              <a:lstStyle/>
              <a:p>
                <a:r>
                  <a:rPr lang="en-US" sz="1600" dirty="0">
                    <a:solidFill>
                      <a:schemeClr val="bg1"/>
                    </a:solidFill>
                  </a:rPr>
                  <a:t>0</a:t>
                </a:r>
              </a:p>
            </p:txBody>
          </p:sp>
          <p:sp>
            <p:nvSpPr>
              <p:cNvPr id="48" name="Rectangle 47">
                <a:extLst>
                  <a:ext uri="{FF2B5EF4-FFF2-40B4-BE49-F238E27FC236}">
                    <a16:creationId xmlns:a16="http://schemas.microsoft.com/office/drawing/2014/main" id="{0E716B2C-EAF6-4A4F-BB69-554206DCC6A3}"/>
                  </a:ext>
                </a:extLst>
              </p:cNvPr>
              <p:cNvSpPr/>
              <p:nvPr/>
            </p:nvSpPr>
            <p:spPr>
              <a:xfrm>
                <a:off x="2456065" y="1739136"/>
                <a:ext cx="529070" cy="338554"/>
              </a:xfrm>
              <a:prstGeom prst="rect">
                <a:avLst/>
              </a:prstGeom>
            </p:spPr>
            <p:txBody>
              <a:bodyPr wrap="square">
                <a:spAutoFit/>
              </a:bodyPr>
              <a:lstStyle/>
              <a:p>
                <a:r>
                  <a:rPr lang="en-US" sz="1600" dirty="0">
                    <a:solidFill>
                      <a:schemeClr val="bg1"/>
                    </a:solidFill>
                  </a:rPr>
                  <a:t>2.5</a:t>
                </a:r>
              </a:p>
            </p:txBody>
          </p:sp>
          <p:sp>
            <p:nvSpPr>
              <p:cNvPr id="49" name="Rectangle 48">
                <a:extLst>
                  <a:ext uri="{FF2B5EF4-FFF2-40B4-BE49-F238E27FC236}">
                    <a16:creationId xmlns:a16="http://schemas.microsoft.com/office/drawing/2014/main" id="{AF47C78C-C9CD-44AC-AC6D-E45D44803660}"/>
                  </a:ext>
                </a:extLst>
              </p:cNvPr>
              <p:cNvSpPr/>
              <p:nvPr/>
            </p:nvSpPr>
            <p:spPr>
              <a:xfrm>
                <a:off x="3211405" y="1739136"/>
                <a:ext cx="321659" cy="338554"/>
              </a:xfrm>
              <a:prstGeom prst="rect">
                <a:avLst/>
              </a:prstGeom>
            </p:spPr>
            <p:txBody>
              <a:bodyPr wrap="square">
                <a:spAutoFit/>
              </a:bodyPr>
              <a:lstStyle/>
              <a:p>
                <a:r>
                  <a:rPr lang="en-US" sz="1600" dirty="0">
                    <a:solidFill>
                      <a:schemeClr val="bg1"/>
                    </a:solidFill>
                  </a:rPr>
                  <a:t>5</a:t>
                </a:r>
              </a:p>
            </p:txBody>
          </p:sp>
          <p:sp>
            <p:nvSpPr>
              <p:cNvPr id="50" name="Rectangle 49">
                <a:extLst>
                  <a:ext uri="{FF2B5EF4-FFF2-40B4-BE49-F238E27FC236}">
                    <a16:creationId xmlns:a16="http://schemas.microsoft.com/office/drawing/2014/main" id="{0FBFBB29-2CBC-442F-B9E2-F250BE07F80D}"/>
                  </a:ext>
                </a:extLst>
              </p:cNvPr>
              <p:cNvSpPr/>
              <p:nvPr/>
            </p:nvSpPr>
            <p:spPr>
              <a:xfrm>
                <a:off x="4511744" y="1739136"/>
                <a:ext cx="529070" cy="338554"/>
              </a:xfrm>
              <a:prstGeom prst="rect">
                <a:avLst/>
              </a:prstGeom>
            </p:spPr>
            <p:txBody>
              <a:bodyPr wrap="square">
                <a:spAutoFit/>
              </a:bodyPr>
              <a:lstStyle/>
              <a:p>
                <a:r>
                  <a:rPr lang="en-US" sz="1600" dirty="0">
                    <a:solidFill>
                      <a:schemeClr val="bg1"/>
                    </a:solidFill>
                  </a:rPr>
                  <a:t>10</a:t>
                </a:r>
              </a:p>
            </p:txBody>
          </p:sp>
          <p:sp>
            <p:nvSpPr>
              <p:cNvPr id="51" name="Rectangle 50">
                <a:extLst>
                  <a:ext uri="{FF2B5EF4-FFF2-40B4-BE49-F238E27FC236}">
                    <a16:creationId xmlns:a16="http://schemas.microsoft.com/office/drawing/2014/main" id="{5FE44BB8-1672-4087-885E-FFEA1616394E}"/>
                  </a:ext>
                </a:extLst>
              </p:cNvPr>
              <p:cNvSpPr/>
              <p:nvPr/>
            </p:nvSpPr>
            <p:spPr>
              <a:xfrm>
                <a:off x="4797601" y="1739136"/>
                <a:ext cx="529070" cy="338554"/>
              </a:xfrm>
              <a:prstGeom prst="rect">
                <a:avLst/>
              </a:prstGeom>
            </p:spPr>
            <p:txBody>
              <a:bodyPr wrap="square">
                <a:spAutoFit/>
              </a:bodyPr>
              <a:lstStyle/>
              <a:p>
                <a:r>
                  <a:rPr lang="en-US" sz="1600" dirty="0">
                    <a:solidFill>
                      <a:schemeClr val="bg1"/>
                    </a:solidFill>
                  </a:rPr>
                  <a:t>km</a:t>
                </a:r>
              </a:p>
            </p:txBody>
          </p:sp>
        </p:grpSp>
      </p:grpSp>
      <p:sp>
        <p:nvSpPr>
          <p:cNvPr id="30" name="TextBox 29">
            <a:extLst>
              <a:ext uri="{FF2B5EF4-FFF2-40B4-BE49-F238E27FC236}">
                <a16:creationId xmlns:a16="http://schemas.microsoft.com/office/drawing/2014/main" id="{862BE8E0-5692-4CD3-8992-5753B9B2CBE2}"/>
              </a:ext>
            </a:extLst>
          </p:cNvPr>
          <p:cNvSpPr txBox="1"/>
          <p:nvPr/>
        </p:nvSpPr>
        <p:spPr>
          <a:xfrm>
            <a:off x="428576" y="2301788"/>
            <a:ext cx="1648985" cy="738664"/>
          </a:xfrm>
          <a:prstGeom prst="rect">
            <a:avLst/>
          </a:prstGeom>
          <a:noFill/>
        </p:spPr>
        <p:txBody>
          <a:bodyPr wrap="square" rtlCol="0">
            <a:spAutoFit/>
          </a:bodyPr>
          <a:lstStyle/>
          <a:p>
            <a:r>
              <a:rPr lang="en-US" sz="1400" b="1" dirty="0">
                <a:solidFill>
                  <a:schemeClr val="tx1">
                    <a:lumMod val="75000"/>
                    <a:lumOff val="25000"/>
                  </a:schemeClr>
                </a:solidFill>
              </a:rPr>
              <a:t>Chlorophyll-a Concentration (mg m</a:t>
            </a:r>
            <a:r>
              <a:rPr lang="en-US" sz="1400" b="1" baseline="30000" dirty="0">
                <a:solidFill>
                  <a:schemeClr val="tx1">
                    <a:lumMod val="75000"/>
                    <a:lumOff val="25000"/>
                  </a:schemeClr>
                </a:solidFill>
              </a:rPr>
              <a:t>-3</a:t>
            </a:r>
            <a:r>
              <a:rPr lang="en-US" sz="1400" b="1" dirty="0">
                <a:solidFill>
                  <a:schemeClr val="tx1">
                    <a:lumMod val="75000"/>
                    <a:lumOff val="25000"/>
                  </a:schemeClr>
                </a:solidFill>
              </a:rPr>
              <a:t>)</a:t>
            </a:r>
          </a:p>
        </p:txBody>
      </p:sp>
      <p:pic>
        <p:nvPicPr>
          <p:cNvPr id="31" name="Picture 30">
            <a:extLst>
              <a:ext uri="{FF2B5EF4-FFF2-40B4-BE49-F238E27FC236}">
                <a16:creationId xmlns:a16="http://schemas.microsoft.com/office/drawing/2014/main" id="{A51460A4-8CE2-41C4-816A-1233911AE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212" y="3008368"/>
            <a:ext cx="456872" cy="3472227"/>
          </a:xfrm>
          <a:prstGeom prst="rect">
            <a:avLst/>
          </a:prstGeom>
        </p:spPr>
      </p:pic>
      <p:grpSp>
        <p:nvGrpSpPr>
          <p:cNvPr id="32" name="Group 31">
            <a:extLst>
              <a:ext uri="{FF2B5EF4-FFF2-40B4-BE49-F238E27FC236}">
                <a16:creationId xmlns:a16="http://schemas.microsoft.com/office/drawing/2014/main" id="{13304366-49CE-42DF-B447-B096827A2D5A}"/>
              </a:ext>
            </a:extLst>
          </p:cNvPr>
          <p:cNvGrpSpPr/>
          <p:nvPr/>
        </p:nvGrpSpPr>
        <p:grpSpPr>
          <a:xfrm>
            <a:off x="799224" y="3000748"/>
            <a:ext cx="1100758" cy="3518977"/>
            <a:chOff x="799224" y="1883148"/>
            <a:chExt cx="1100758" cy="3518977"/>
          </a:xfrm>
        </p:grpSpPr>
        <p:sp>
          <p:nvSpPr>
            <p:cNvPr id="34" name="TextBox 33">
              <a:extLst>
                <a:ext uri="{FF2B5EF4-FFF2-40B4-BE49-F238E27FC236}">
                  <a16:creationId xmlns:a16="http://schemas.microsoft.com/office/drawing/2014/main" id="{30703A71-0A0F-4963-A4BE-F09BF262F52C}"/>
                </a:ext>
              </a:extLst>
            </p:cNvPr>
            <p:cNvSpPr txBox="1"/>
            <p:nvPr/>
          </p:nvSpPr>
          <p:spPr>
            <a:xfrm>
              <a:off x="809661" y="1883148"/>
              <a:ext cx="1090321" cy="307777"/>
            </a:xfrm>
            <a:prstGeom prst="rect">
              <a:avLst/>
            </a:prstGeom>
            <a:noFill/>
          </p:spPr>
          <p:txBody>
            <a:bodyPr wrap="square" rtlCol="0">
              <a:spAutoFit/>
            </a:bodyPr>
            <a:lstStyle/>
            <a:p>
              <a:r>
                <a:rPr lang="en-US" sz="1400" dirty="0">
                  <a:solidFill>
                    <a:schemeClr val="tx1">
                      <a:lumMod val="75000"/>
                      <a:lumOff val="25000"/>
                    </a:schemeClr>
                  </a:solidFill>
                </a:rPr>
                <a:t>0.00 – 0.10</a:t>
              </a:r>
            </a:p>
          </p:txBody>
        </p:sp>
        <p:sp>
          <p:nvSpPr>
            <p:cNvPr id="35" name="TextBox 34">
              <a:extLst>
                <a:ext uri="{FF2B5EF4-FFF2-40B4-BE49-F238E27FC236}">
                  <a16:creationId xmlns:a16="http://schemas.microsoft.com/office/drawing/2014/main" id="{C821B1B4-74AD-4152-A1AC-4E42F0176955}"/>
                </a:ext>
              </a:extLst>
            </p:cNvPr>
            <p:cNvSpPr txBox="1"/>
            <p:nvPr/>
          </p:nvSpPr>
          <p:spPr>
            <a:xfrm>
              <a:off x="809661" y="2150748"/>
              <a:ext cx="1090321" cy="307777"/>
            </a:xfrm>
            <a:prstGeom prst="rect">
              <a:avLst/>
            </a:prstGeom>
            <a:noFill/>
          </p:spPr>
          <p:txBody>
            <a:bodyPr wrap="square" rtlCol="0">
              <a:spAutoFit/>
            </a:bodyPr>
            <a:lstStyle/>
            <a:p>
              <a:r>
                <a:rPr lang="en-US" sz="1400" dirty="0">
                  <a:solidFill>
                    <a:schemeClr val="tx1">
                      <a:lumMod val="75000"/>
                      <a:lumOff val="25000"/>
                    </a:schemeClr>
                  </a:solidFill>
                </a:rPr>
                <a:t>0.10 – 0.20</a:t>
              </a:r>
            </a:p>
          </p:txBody>
        </p:sp>
        <p:sp>
          <p:nvSpPr>
            <p:cNvPr id="36" name="TextBox 35">
              <a:extLst>
                <a:ext uri="{FF2B5EF4-FFF2-40B4-BE49-F238E27FC236}">
                  <a16:creationId xmlns:a16="http://schemas.microsoft.com/office/drawing/2014/main" id="{35BEC2D1-117F-4081-AE7D-2346F54180F1}"/>
                </a:ext>
              </a:extLst>
            </p:cNvPr>
            <p:cNvSpPr txBox="1"/>
            <p:nvPr/>
          </p:nvSpPr>
          <p:spPr>
            <a:xfrm>
              <a:off x="809661" y="2418348"/>
              <a:ext cx="1090321" cy="307777"/>
            </a:xfrm>
            <a:prstGeom prst="rect">
              <a:avLst/>
            </a:prstGeom>
            <a:noFill/>
          </p:spPr>
          <p:txBody>
            <a:bodyPr wrap="square" rtlCol="0">
              <a:spAutoFit/>
            </a:bodyPr>
            <a:lstStyle/>
            <a:p>
              <a:r>
                <a:rPr lang="en-US" sz="1400" dirty="0">
                  <a:solidFill>
                    <a:schemeClr val="tx1">
                      <a:lumMod val="75000"/>
                      <a:lumOff val="25000"/>
                    </a:schemeClr>
                  </a:solidFill>
                </a:rPr>
                <a:t>0.20 – 0.30</a:t>
              </a:r>
            </a:p>
          </p:txBody>
        </p:sp>
        <p:sp>
          <p:nvSpPr>
            <p:cNvPr id="37" name="TextBox 36">
              <a:extLst>
                <a:ext uri="{FF2B5EF4-FFF2-40B4-BE49-F238E27FC236}">
                  <a16:creationId xmlns:a16="http://schemas.microsoft.com/office/drawing/2014/main" id="{0E97BCE6-0CA2-47D1-995C-C4F6B9AE6CF4}"/>
                </a:ext>
              </a:extLst>
            </p:cNvPr>
            <p:cNvSpPr txBox="1"/>
            <p:nvPr/>
          </p:nvSpPr>
          <p:spPr>
            <a:xfrm>
              <a:off x="809661" y="2685948"/>
              <a:ext cx="1090321" cy="307777"/>
            </a:xfrm>
            <a:prstGeom prst="rect">
              <a:avLst/>
            </a:prstGeom>
            <a:noFill/>
          </p:spPr>
          <p:txBody>
            <a:bodyPr wrap="square" rtlCol="0">
              <a:spAutoFit/>
            </a:bodyPr>
            <a:lstStyle/>
            <a:p>
              <a:r>
                <a:rPr lang="en-US" sz="1400" dirty="0">
                  <a:solidFill>
                    <a:schemeClr val="tx1">
                      <a:lumMod val="75000"/>
                      <a:lumOff val="25000"/>
                    </a:schemeClr>
                  </a:solidFill>
                </a:rPr>
                <a:t>0.30 – 0.40</a:t>
              </a:r>
            </a:p>
          </p:txBody>
        </p:sp>
        <p:sp>
          <p:nvSpPr>
            <p:cNvPr id="38" name="TextBox 37">
              <a:extLst>
                <a:ext uri="{FF2B5EF4-FFF2-40B4-BE49-F238E27FC236}">
                  <a16:creationId xmlns:a16="http://schemas.microsoft.com/office/drawing/2014/main" id="{7318CF60-C182-4E01-A2A2-1DD78D9276DF}"/>
                </a:ext>
              </a:extLst>
            </p:cNvPr>
            <p:cNvSpPr txBox="1"/>
            <p:nvPr/>
          </p:nvSpPr>
          <p:spPr>
            <a:xfrm>
              <a:off x="809661" y="2953548"/>
              <a:ext cx="1090321" cy="307777"/>
            </a:xfrm>
            <a:prstGeom prst="rect">
              <a:avLst/>
            </a:prstGeom>
            <a:noFill/>
          </p:spPr>
          <p:txBody>
            <a:bodyPr wrap="square" rtlCol="0">
              <a:spAutoFit/>
            </a:bodyPr>
            <a:lstStyle/>
            <a:p>
              <a:r>
                <a:rPr lang="en-US" sz="1400" dirty="0">
                  <a:solidFill>
                    <a:schemeClr val="tx1">
                      <a:lumMod val="75000"/>
                      <a:lumOff val="25000"/>
                    </a:schemeClr>
                  </a:solidFill>
                </a:rPr>
                <a:t>0.40 – 0.50</a:t>
              </a:r>
            </a:p>
          </p:txBody>
        </p:sp>
        <p:sp>
          <p:nvSpPr>
            <p:cNvPr id="39" name="TextBox 38">
              <a:extLst>
                <a:ext uri="{FF2B5EF4-FFF2-40B4-BE49-F238E27FC236}">
                  <a16:creationId xmlns:a16="http://schemas.microsoft.com/office/drawing/2014/main" id="{D7E8487F-181F-4CF5-86DE-EBFDF987BD92}"/>
                </a:ext>
              </a:extLst>
            </p:cNvPr>
            <p:cNvSpPr txBox="1"/>
            <p:nvPr/>
          </p:nvSpPr>
          <p:spPr>
            <a:xfrm>
              <a:off x="809661" y="3221148"/>
              <a:ext cx="1090321" cy="307777"/>
            </a:xfrm>
            <a:prstGeom prst="rect">
              <a:avLst/>
            </a:prstGeom>
            <a:noFill/>
          </p:spPr>
          <p:txBody>
            <a:bodyPr wrap="square" rtlCol="0">
              <a:spAutoFit/>
            </a:bodyPr>
            <a:lstStyle/>
            <a:p>
              <a:r>
                <a:rPr lang="en-US" sz="1400" dirty="0">
                  <a:solidFill>
                    <a:schemeClr val="tx1">
                      <a:lumMod val="75000"/>
                      <a:lumOff val="25000"/>
                    </a:schemeClr>
                  </a:solidFill>
                </a:rPr>
                <a:t>0.50 – 0.60</a:t>
              </a:r>
            </a:p>
          </p:txBody>
        </p:sp>
        <p:sp>
          <p:nvSpPr>
            <p:cNvPr id="40" name="TextBox 39">
              <a:extLst>
                <a:ext uri="{FF2B5EF4-FFF2-40B4-BE49-F238E27FC236}">
                  <a16:creationId xmlns:a16="http://schemas.microsoft.com/office/drawing/2014/main" id="{1550DEB2-3612-47A3-BD27-D3543DAE36B0}"/>
                </a:ext>
              </a:extLst>
            </p:cNvPr>
            <p:cNvSpPr txBox="1"/>
            <p:nvPr/>
          </p:nvSpPr>
          <p:spPr>
            <a:xfrm>
              <a:off x="809661" y="3488748"/>
              <a:ext cx="1090321" cy="307777"/>
            </a:xfrm>
            <a:prstGeom prst="rect">
              <a:avLst/>
            </a:prstGeom>
            <a:noFill/>
          </p:spPr>
          <p:txBody>
            <a:bodyPr wrap="square" rtlCol="0">
              <a:spAutoFit/>
            </a:bodyPr>
            <a:lstStyle/>
            <a:p>
              <a:r>
                <a:rPr lang="en-US" sz="1400" dirty="0">
                  <a:solidFill>
                    <a:schemeClr val="tx1">
                      <a:lumMod val="75000"/>
                      <a:lumOff val="25000"/>
                    </a:schemeClr>
                  </a:solidFill>
                </a:rPr>
                <a:t>0.60 – 0.70</a:t>
              </a:r>
            </a:p>
          </p:txBody>
        </p:sp>
        <p:sp>
          <p:nvSpPr>
            <p:cNvPr id="41" name="TextBox 40">
              <a:extLst>
                <a:ext uri="{FF2B5EF4-FFF2-40B4-BE49-F238E27FC236}">
                  <a16:creationId xmlns:a16="http://schemas.microsoft.com/office/drawing/2014/main" id="{8A10BDB0-6C7A-414B-85B9-F87F138C1649}"/>
                </a:ext>
              </a:extLst>
            </p:cNvPr>
            <p:cNvSpPr txBox="1"/>
            <p:nvPr/>
          </p:nvSpPr>
          <p:spPr>
            <a:xfrm>
              <a:off x="809661" y="3756348"/>
              <a:ext cx="1090321" cy="307777"/>
            </a:xfrm>
            <a:prstGeom prst="rect">
              <a:avLst/>
            </a:prstGeom>
            <a:noFill/>
          </p:spPr>
          <p:txBody>
            <a:bodyPr wrap="square" rtlCol="0">
              <a:spAutoFit/>
            </a:bodyPr>
            <a:lstStyle/>
            <a:p>
              <a:r>
                <a:rPr lang="en-US" sz="1400" dirty="0">
                  <a:solidFill>
                    <a:schemeClr val="tx1">
                      <a:lumMod val="75000"/>
                      <a:lumOff val="25000"/>
                    </a:schemeClr>
                  </a:solidFill>
                </a:rPr>
                <a:t>0.70 – 0.80</a:t>
              </a:r>
            </a:p>
          </p:txBody>
        </p:sp>
        <p:sp>
          <p:nvSpPr>
            <p:cNvPr id="42" name="TextBox 41">
              <a:extLst>
                <a:ext uri="{FF2B5EF4-FFF2-40B4-BE49-F238E27FC236}">
                  <a16:creationId xmlns:a16="http://schemas.microsoft.com/office/drawing/2014/main" id="{AE306B3D-2F17-415C-B996-140FE661FD65}"/>
                </a:ext>
              </a:extLst>
            </p:cNvPr>
            <p:cNvSpPr txBox="1"/>
            <p:nvPr/>
          </p:nvSpPr>
          <p:spPr>
            <a:xfrm>
              <a:off x="809661" y="4023948"/>
              <a:ext cx="1090321" cy="307777"/>
            </a:xfrm>
            <a:prstGeom prst="rect">
              <a:avLst/>
            </a:prstGeom>
            <a:noFill/>
          </p:spPr>
          <p:txBody>
            <a:bodyPr wrap="square" rtlCol="0">
              <a:spAutoFit/>
            </a:bodyPr>
            <a:lstStyle/>
            <a:p>
              <a:r>
                <a:rPr lang="en-US" sz="1400" dirty="0">
                  <a:solidFill>
                    <a:schemeClr val="tx1">
                      <a:lumMod val="75000"/>
                      <a:lumOff val="25000"/>
                    </a:schemeClr>
                  </a:solidFill>
                </a:rPr>
                <a:t>0.80 – 0.90</a:t>
              </a:r>
            </a:p>
          </p:txBody>
        </p:sp>
        <p:sp>
          <p:nvSpPr>
            <p:cNvPr id="43" name="TextBox 42">
              <a:extLst>
                <a:ext uri="{FF2B5EF4-FFF2-40B4-BE49-F238E27FC236}">
                  <a16:creationId xmlns:a16="http://schemas.microsoft.com/office/drawing/2014/main" id="{07B6A404-1277-414A-9AE5-B83ADB3C08CE}"/>
                </a:ext>
              </a:extLst>
            </p:cNvPr>
            <p:cNvSpPr txBox="1"/>
            <p:nvPr/>
          </p:nvSpPr>
          <p:spPr>
            <a:xfrm>
              <a:off x="809661" y="4291548"/>
              <a:ext cx="1090321" cy="307777"/>
            </a:xfrm>
            <a:prstGeom prst="rect">
              <a:avLst/>
            </a:prstGeom>
            <a:noFill/>
          </p:spPr>
          <p:txBody>
            <a:bodyPr wrap="square" rtlCol="0">
              <a:spAutoFit/>
            </a:bodyPr>
            <a:lstStyle/>
            <a:p>
              <a:r>
                <a:rPr lang="en-US" sz="1400" dirty="0">
                  <a:solidFill>
                    <a:schemeClr val="tx1">
                      <a:lumMod val="75000"/>
                      <a:lumOff val="25000"/>
                    </a:schemeClr>
                  </a:solidFill>
                </a:rPr>
                <a:t>0.90 – 1.00</a:t>
              </a:r>
            </a:p>
          </p:txBody>
        </p:sp>
        <p:sp>
          <p:nvSpPr>
            <p:cNvPr id="44" name="TextBox 43">
              <a:extLst>
                <a:ext uri="{FF2B5EF4-FFF2-40B4-BE49-F238E27FC236}">
                  <a16:creationId xmlns:a16="http://schemas.microsoft.com/office/drawing/2014/main" id="{45DAF1EB-4B50-4FD4-BDCC-CCC6C9A7B7B5}"/>
                </a:ext>
              </a:extLst>
            </p:cNvPr>
            <p:cNvSpPr txBox="1"/>
            <p:nvPr/>
          </p:nvSpPr>
          <p:spPr>
            <a:xfrm>
              <a:off x="799224" y="4559148"/>
              <a:ext cx="1090321" cy="307777"/>
            </a:xfrm>
            <a:prstGeom prst="rect">
              <a:avLst/>
            </a:prstGeom>
            <a:noFill/>
          </p:spPr>
          <p:txBody>
            <a:bodyPr wrap="square" rtlCol="0">
              <a:spAutoFit/>
            </a:bodyPr>
            <a:lstStyle/>
            <a:p>
              <a:r>
                <a:rPr lang="en-US" sz="1400" dirty="0">
                  <a:solidFill>
                    <a:schemeClr val="tx1">
                      <a:lumMod val="75000"/>
                      <a:lumOff val="25000"/>
                    </a:schemeClr>
                  </a:solidFill>
                </a:rPr>
                <a:t>1.00 – 2.00</a:t>
              </a:r>
            </a:p>
          </p:txBody>
        </p:sp>
        <p:sp>
          <p:nvSpPr>
            <p:cNvPr id="45" name="TextBox 44">
              <a:extLst>
                <a:ext uri="{FF2B5EF4-FFF2-40B4-BE49-F238E27FC236}">
                  <a16:creationId xmlns:a16="http://schemas.microsoft.com/office/drawing/2014/main" id="{003158ED-814D-49CA-906D-64AE989C4CE2}"/>
                </a:ext>
              </a:extLst>
            </p:cNvPr>
            <p:cNvSpPr txBox="1"/>
            <p:nvPr/>
          </p:nvSpPr>
          <p:spPr>
            <a:xfrm>
              <a:off x="799224" y="4826748"/>
              <a:ext cx="1090321" cy="307777"/>
            </a:xfrm>
            <a:prstGeom prst="rect">
              <a:avLst/>
            </a:prstGeom>
            <a:noFill/>
          </p:spPr>
          <p:txBody>
            <a:bodyPr wrap="square" rtlCol="0">
              <a:spAutoFit/>
            </a:bodyPr>
            <a:lstStyle/>
            <a:p>
              <a:r>
                <a:rPr lang="en-US" sz="1400" dirty="0">
                  <a:solidFill>
                    <a:schemeClr val="tx1">
                      <a:lumMod val="75000"/>
                      <a:lumOff val="25000"/>
                    </a:schemeClr>
                  </a:solidFill>
                </a:rPr>
                <a:t>2.00 – 3.00</a:t>
              </a:r>
            </a:p>
          </p:txBody>
        </p:sp>
        <p:sp>
          <p:nvSpPr>
            <p:cNvPr id="46" name="TextBox 45">
              <a:extLst>
                <a:ext uri="{FF2B5EF4-FFF2-40B4-BE49-F238E27FC236}">
                  <a16:creationId xmlns:a16="http://schemas.microsoft.com/office/drawing/2014/main" id="{8516D931-5EB5-443E-9800-F02328F467AD}"/>
                </a:ext>
              </a:extLst>
            </p:cNvPr>
            <p:cNvSpPr txBox="1"/>
            <p:nvPr/>
          </p:nvSpPr>
          <p:spPr>
            <a:xfrm>
              <a:off x="799224" y="5094348"/>
              <a:ext cx="1090321" cy="307777"/>
            </a:xfrm>
            <a:prstGeom prst="rect">
              <a:avLst/>
            </a:prstGeom>
            <a:noFill/>
          </p:spPr>
          <p:txBody>
            <a:bodyPr wrap="square" rtlCol="0">
              <a:spAutoFit/>
            </a:bodyPr>
            <a:lstStyle/>
            <a:p>
              <a:pPr algn="ctr"/>
              <a:r>
                <a:rPr lang="en-US" sz="1400" dirty="0">
                  <a:solidFill>
                    <a:schemeClr val="tx1">
                      <a:lumMod val="75000"/>
                      <a:lumOff val="25000"/>
                    </a:schemeClr>
                  </a:solidFill>
                </a:rPr>
                <a:t>&gt; 3.00</a:t>
              </a:r>
            </a:p>
          </p:txBody>
        </p:sp>
      </p:grpSp>
      <p:grpSp>
        <p:nvGrpSpPr>
          <p:cNvPr id="54" name="Group 53">
            <a:extLst>
              <a:ext uri="{FF2B5EF4-FFF2-40B4-BE49-F238E27FC236}">
                <a16:creationId xmlns:a16="http://schemas.microsoft.com/office/drawing/2014/main" id="{AF0943FA-7DD1-420C-BDE8-8755AC20E63F}"/>
              </a:ext>
            </a:extLst>
          </p:cNvPr>
          <p:cNvGrpSpPr/>
          <p:nvPr/>
        </p:nvGrpSpPr>
        <p:grpSpPr>
          <a:xfrm>
            <a:off x="1889704" y="1347274"/>
            <a:ext cx="9044997" cy="5244025"/>
            <a:chOff x="1632072" y="1372733"/>
            <a:chExt cx="9014940" cy="5175417"/>
          </a:xfrm>
        </p:grpSpPr>
        <p:pic>
          <p:nvPicPr>
            <p:cNvPr id="55" name="Picture 54">
              <a:extLst>
                <a:ext uri="{FF2B5EF4-FFF2-40B4-BE49-F238E27FC236}">
                  <a16:creationId xmlns:a16="http://schemas.microsoft.com/office/drawing/2014/main" id="{B25D0C3D-22FB-4039-B037-26299E6622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2072" y="1372733"/>
              <a:ext cx="9014940" cy="5175417"/>
            </a:xfrm>
            <a:prstGeom prst="rect">
              <a:avLst/>
            </a:prstGeom>
          </p:spPr>
        </p:pic>
        <p:grpSp>
          <p:nvGrpSpPr>
            <p:cNvPr id="56" name="Group 55">
              <a:extLst>
                <a:ext uri="{FF2B5EF4-FFF2-40B4-BE49-F238E27FC236}">
                  <a16:creationId xmlns:a16="http://schemas.microsoft.com/office/drawing/2014/main" id="{584413E0-DF0D-442F-A157-9F564B92F3E1}"/>
                </a:ext>
              </a:extLst>
            </p:cNvPr>
            <p:cNvGrpSpPr/>
            <p:nvPr/>
          </p:nvGrpSpPr>
          <p:grpSpPr>
            <a:xfrm>
              <a:off x="6607259" y="5873008"/>
              <a:ext cx="3481396" cy="338554"/>
              <a:chOff x="8395543" y="5116938"/>
              <a:chExt cx="3481396" cy="338554"/>
            </a:xfrm>
          </p:grpSpPr>
          <p:sp>
            <p:nvSpPr>
              <p:cNvPr id="57" name="Rectangle 56">
                <a:extLst>
                  <a:ext uri="{FF2B5EF4-FFF2-40B4-BE49-F238E27FC236}">
                    <a16:creationId xmlns:a16="http://schemas.microsoft.com/office/drawing/2014/main" id="{22AF94CC-D85A-4AB8-A55B-D427115C7133}"/>
                  </a:ext>
                </a:extLst>
              </p:cNvPr>
              <p:cNvSpPr/>
              <p:nvPr/>
            </p:nvSpPr>
            <p:spPr>
              <a:xfrm>
                <a:off x="8395543" y="5116938"/>
                <a:ext cx="298480" cy="338554"/>
              </a:xfrm>
              <a:prstGeom prst="rect">
                <a:avLst/>
              </a:prstGeom>
            </p:spPr>
            <p:txBody>
              <a:bodyPr wrap="none">
                <a:spAutoFit/>
              </a:bodyPr>
              <a:lstStyle/>
              <a:p>
                <a:r>
                  <a:rPr lang="en-US" sz="1600" dirty="0">
                    <a:solidFill>
                      <a:schemeClr val="tx1">
                        <a:lumMod val="75000"/>
                        <a:lumOff val="25000"/>
                      </a:schemeClr>
                    </a:solidFill>
                  </a:rPr>
                  <a:t>0</a:t>
                </a:r>
              </a:p>
            </p:txBody>
          </p:sp>
          <p:sp>
            <p:nvSpPr>
              <p:cNvPr id="59" name="Rectangle 58">
                <a:extLst>
                  <a:ext uri="{FF2B5EF4-FFF2-40B4-BE49-F238E27FC236}">
                    <a16:creationId xmlns:a16="http://schemas.microsoft.com/office/drawing/2014/main" id="{44F0E432-774D-4ED7-9645-B956701A926F}"/>
                  </a:ext>
                </a:extLst>
              </p:cNvPr>
              <p:cNvSpPr/>
              <p:nvPr/>
            </p:nvSpPr>
            <p:spPr>
              <a:xfrm>
                <a:off x="9761674" y="5116938"/>
                <a:ext cx="321659" cy="338554"/>
              </a:xfrm>
              <a:prstGeom prst="rect">
                <a:avLst/>
              </a:prstGeom>
            </p:spPr>
            <p:txBody>
              <a:bodyPr wrap="square">
                <a:spAutoFit/>
              </a:bodyPr>
              <a:lstStyle/>
              <a:p>
                <a:r>
                  <a:rPr lang="en-US" sz="1600" dirty="0">
                    <a:solidFill>
                      <a:schemeClr val="tx1">
                        <a:lumMod val="75000"/>
                        <a:lumOff val="25000"/>
                      </a:schemeClr>
                    </a:solidFill>
                  </a:rPr>
                  <a:t>5</a:t>
                </a:r>
              </a:p>
            </p:txBody>
          </p:sp>
          <p:sp>
            <p:nvSpPr>
              <p:cNvPr id="60" name="Rectangle 59">
                <a:extLst>
                  <a:ext uri="{FF2B5EF4-FFF2-40B4-BE49-F238E27FC236}">
                    <a16:creationId xmlns:a16="http://schemas.microsoft.com/office/drawing/2014/main" id="{4A109967-98F6-42C4-9CDB-5A36ED75A7F4}"/>
                  </a:ext>
                </a:extLst>
              </p:cNvPr>
              <p:cNvSpPr/>
              <p:nvPr/>
            </p:nvSpPr>
            <p:spPr>
              <a:xfrm>
                <a:off x="11062013" y="5116938"/>
                <a:ext cx="529070" cy="338554"/>
              </a:xfrm>
              <a:prstGeom prst="rect">
                <a:avLst/>
              </a:prstGeom>
            </p:spPr>
            <p:txBody>
              <a:bodyPr wrap="square">
                <a:spAutoFit/>
              </a:bodyPr>
              <a:lstStyle/>
              <a:p>
                <a:r>
                  <a:rPr lang="en-US" sz="1600" dirty="0">
                    <a:solidFill>
                      <a:schemeClr val="tx1">
                        <a:lumMod val="75000"/>
                        <a:lumOff val="25000"/>
                      </a:schemeClr>
                    </a:solidFill>
                  </a:rPr>
                  <a:t>10</a:t>
                </a:r>
              </a:p>
            </p:txBody>
          </p:sp>
          <p:sp>
            <p:nvSpPr>
              <p:cNvPr id="61" name="Rectangle 60">
                <a:extLst>
                  <a:ext uri="{FF2B5EF4-FFF2-40B4-BE49-F238E27FC236}">
                    <a16:creationId xmlns:a16="http://schemas.microsoft.com/office/drawing/2014/main" id="{87B97319-39A4-4DA2-95A2-C2DE36633B36}"/>
                  </a:ext>
                </a:extLst>
              </p:cNvPr>
              <p:cNvSpPr/>
              <p:nvPr/>
            </p:nvSpPr>
            <p:spPr>
              <a:xfrm>
                <a:off x="11347869" y="5116938"/>
                <a:ext cx="529070" cy="338554"/>
              </a:xfrm>
              <a:prstGeom prst="rect">
                <a:avLst/>
              </a:prstGeom>
            </p:spPr>
            <p:txBody>
              <a:bodyPr wrap="square">
                <a:spAutoFit/>
              </a:bodyPr>
              <a:lstStyle/>
              <a:p>
                <a:r>
                  <a:rPr lang="en-US" sz="1600" dirty="0">
                    <a:solidFill>
                      <a:schemeClr val="tx1">
                        <a:lumMod val="75000"/>
                        <a:lumOff val="25000"/>
                      </a:schemeClr>
                    </a:solidFill>
                  </a:rPr>
                  <a:t>km</a:t>
                </a:r>
              </a:p>
            </p:txBody>
          </p:sp>
        </p:grpSp>
      </p:grpSp>
      <p:grpSp>
        <p:nvGrpSpPr>
          <p:cNvPr id="3" name="Group 2">
            <a:extLst>
              <a:ext uri="{FF2B5EF4-FFF2-40B4-BE49-F238E27FC236}">
                <a16:creationId xmlns:a16="http://schemas.microsoft.com/office/drawing/2014/main" id="{DD73AC88-7BE6-462C-99A9-4ACEE60F3AEE}"/>
              </a:ext>
            </a:extLst>
          </p:cNvPr>
          <p:cNvGrpSpPr/>
          <p:nvPr/>
        </p:nvGrpSpPr>
        <p:grpSpPr>
          <a:xfrm>
            <a:off x="6930605" y="4191973"/>
            <a:ext cx="5401095" cy="1237261"/>
            <a:chOff x="6879805" y="4191973"/>
            <a:chExt cx="5401095" cy="1237261"/>
          </a:xfrm>
        </p:grpSpPr>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B4D4B6E-43D2-41B5-8B21-A9F084012D9B}"/>
                    </a:ext>
                  </a:extLst>
                </p:cNvPr>
                <p:cNvSpPr txBox="1"/>
                <p:nvPr/>
              </p:nvSpPr>
              <p:spPr>
                <a:xfrm>
                  <a:off x="6879805" y="4528731"/>
                  <a:ext cx="4372395" cy="90050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pt-BR" sz="16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log</m:t>
                            </m:r>
                          </m:e>
                          <m:sub>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10</m:t>
                            </m:r>
                          </m:sub>
                        </m:sSub>
                        <m:d>
                          <m:dPr>
                            <m:ctrlPr>
                              <a:rPr kumimoji="0" lang="pt-BR" sz="16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ctrlPr>
                          </m:dPr>
                          <m:e>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chlor</m:t>
                            </m:r>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_</m:t>
                            </m:r>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a</m:t>
                            </m:r>
                          </m:e>
                        </m:d>
                        <m:r>
                          <m:rPr>
                            <m:nor/>
                          </m:rPr>
                          <a:rPr kumimoji="0" lang="pt-BR" sz="1600" b="0" i="0" u="none" strike="noStrike" kern="1200" cap="none" spc="0" normalizeH="0" baseline="0" noProof="0" smtClean="0">
                            <a:ln>
                              <a:noFill/>
                            </a:ln>
                            <a:solidFill>
                              <a:schemeClr val="tx1">
                                <a:lumMod val="75000"/>
                                <a:lumOff val="25000"/>
                              </a:schemeClr>
                            </a:solidFill>
                            <a:effectLst/>
                            <a:uLnTx/>
                            <a:uFillTx/>
                            <a:ea typeface="+mn-ea"/>
                            <a:cs typeface="+mn-cs"/>
                          </a:rPr>
                          <m:t>=</m:t>
                        </m:r>
                        <m:sSub>
                          <m:sSubPr>
                            <m:ctrlPr>
                              <a:rPr kumimoji="0" lang="pt-BR" sz="16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pt-BR" sz="1600" b="0" i="0" u="none" strike="noStrike" kern="1200" cap="none" spc="0" normalizeH="0" baseline="0" noProof="0" smtClean="0">
                                <a:ln>
                                  <a:noFill/>
                                </a:ln>
                                <a:solidFill>
                                  <a:schemeClr val="tx1">
                                    <a:lumMod val="75000"/>
                                    <a:lumOff val="25000"/>
                                  </a:schemeClr>
                                </a:solidFill>
                                <a:effectLst/>
                                <a:uLnTx/>
                                <a:uFillTx/>
                                <a:ea typeface="+mn-ea"/>
                                <a:cs typeface="+mn-cs"/>
                              </a:rPr>
                              <m:t>a</m:t>
                            </m:r>
                          </m:e>
                          <m:sub>
                            <m:r>
                              <m:rPr>
                                <m:nor/>
                              </m:rPr>
                              <a:rPr kumimoji="0" lang="pt-BR" sz="1600" b="0" i="0" u="none" strike="noStrike" kern="1200" cap="none" spc="0" normalizeH="0" baseline="0" noProof="0" smtClean="0">
                                <a:ln>
                                  <a:noFill/>
                                </a:ln>
                                <a:solidFill>
                                  <a:schemeClr val="tx1">
                                    <a:lumMod val="75000"/>
                                    <a:lumOff val="25000"/>
                                  </a:schemeClr>
                                </a:solidFill>
                                <a:effectLst/>
                                <a:uLnTx/>
                                <a:uFillTx/>
                                <a:ea typeface="+mn-ea"/>
                                <a:cs typeface="+mn-cs"/>
                              </a:rPr>
                              <m:t>0</m:t>
                            </m:r>
                          </m:sub>
                        </m:sSub>
                        <m:r>
                          <m:rPr>
                            <m:nor/>
                          </m:rPr>
                          <a:rPr kumimoji="0" lang="pt-BR" sz="1600" b="0" i="0" u="none" strike="noStrike" kern="1200" cap="none" spc="0" normalizeH="0" baseline="0" noProof="0" smtClean="0">
                            <a:ln>
                              <a:noFill/>
                            </a:ln>
                            <a:solidFill>
                              <a:schemeClr val="tx1">
                                <a:lumMod val="75000"/>
                                <a:lumOff val="25000"/>
                              </a:schemeClr>
                            </a:solidFill>
                            <a:effectLst/>
                            <a:uLnTx/>
                            <a:uFillTx/>
                            <a:ea typeface="+mn-ea"/>
                            <a:cs typeface="+mn-cs"/>
                          </a:rPr>
                          <m:t>+</m:t>
                        </m:r>
                        <m:nary>
                          <m:naryPr>
                            <m:chr m:val="∑"/>
                            <m:ctrlPr>
                              <a:rPr kumimoji="0" lang="pt-BR" sz="1600" b="0" i="1" u="none" strike="noStrike" kern="1200" cap="none" spc="0" normalizeH="0" baseline="0" noProof="0" smtClean="0">
                                <a:ln>
                                  <a:noFill/>
                                </a:ln>
                                <a:solidFill>
                                  <a:schemeClr val="tx1">
                                    <a:lumMod val="75000"/>
                                    <a:lumOff val="25000"/>
                                  </a:schemeClr>
                                </a:solidFill>
                                <a:effectLst/>
                                <a:uLnTx/>
                                <a:uFillTx/>
                                <a:latin typeface="Cambria Math" panose="02040503050406030204" pitchFamily="18" charset="0"/>
                                <a:ea typeface="+mn-ea"/>
                                <a:cs typeface="+mn-cs"/>
                              </a:rPr>
                            </m:ctrlPr>
                          </m:naryPr>
                          <m:sub>
                            <m:r>
                              <m:rPr>
                                <m:nor/>
                                <m:brk m:alnAt="23"/>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i</m:t>
                            </m:r>
                            <m:r>
                              <m:rPr>
                                <m:nor/>
                              </m:rPr>
                              <a:rPr kumimoji="0" lang="pt-BR" sz="1600" b="0" i="0" u="none" strike="noStrike" kern="1200" cap="none" spc="0" normalizeH="0" baseline="0" noProof="0" smtClean="0">
                                <a:ln>
                                  <a:noFill/>
                                </a:ln>
                                <a:solidFill>
                                  <a:schemeClr val="tx1">
                                    <a:lumMod val="75000"/>
                                    <a:lumOff val="25000"/>
                                  </a:schemeClr>
                                </a:solidFill>
                                <a:effectLst/>
                                <a:uLnTx/>
                                <a:uFillTx/>
                                <a:ea typeface="+mn-ea"/>
                                <a:cs typeface="+mn-cs"/>
                              </a:rPr>
                              <m:t>=1</m:t>
                            </m:r>
                          </m:sub>
                          <m:sup>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4</m:t>
                            </m:r>
                          </m:sup>
                          <m:e>
                            <m:sSub>
                              <m:sSubPr>
                                <m:ctrlPr>
                                  <a:rPr kumimoji="0" lang="pt-BR" sz="16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pt-BR" sz="1600" b="0" i="0" u="none" strike="noStrike" kern="1200" cap="none" spc="0" normalizeH="0" baseline="0" noProof="0" smtClean="0">
                                    <a:ln>
                                      <a:noFill/>
                                    </a:ln>
                                    <a:solidFill>
                                      <a:schemeClr val="tx1">
                                        <a:lumMod val="75000"/>
                                        <a:lumOff val="25000"/>
                                      </a:schemeClr>
                                    </a:solidFill>
                                    <a:effectLst/>
                                    <a:uLnTx/>
                                    <a:uFillTx/>
                                    <a:ea typeface="+mn-ea"/>
                                    <a:cs typeface="+mn-cs"/>
                                  </a:rPr>
                                  <m:t>a</m:t>
                                </m:r>
                              </m:e>
                              <m:sub>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i</m:t>
                                </m:r>
                              </m:sub>
                            </m:sSub>
                          </m:e>
                        </m:nary>
                        <m:sSup>
                          <m:sSupPr>
                            <m:ctrlPr>
                              <a:rPr kumimoji="0" lang="pt-BR" sz="16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pPr>
                          <m:e>
                            <m:d>
                              <m:dPr>
                                <m:ctrlPr>
                                  <a:rPr kumimoji="0" lang="pt-BR" sz="16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dPr>
                              <m:e>
                                <m:sSub>
                                  <m:sSubPr>
                                    <m:ctrlPr>
                                      <a:rPr kumimoji="0" lang="pt-BR" sz="16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log</m:t>
                                    </m:r>
                                  </m:e>
                                  <m:sub>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10</m:t>
                                    </m:r>
                                  </m:sub>
                                </m:sSub>
                                <m:d>
                                  <m:dPr>
                                    <m:ctrlPr>
                                      <a:rPr kumimoji="0" lang="en-US" sz="16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dPr>
                                  <m:e>
                                    <m:f>
                                      <m:fPr>
                                        <m:ctrlPr>
                                          <a:rPr kumimoji="0" lang="pt-BR" sz="16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fPr>
                                      <m:num>
                                        <m:sSub>
                                          <m:sSubPr>
                                            <m:ctrlPr>
                                              <a:rPr kumimoji="0" lang="pt-BR" sz="16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R</m:t>
                                            </m:r>
                                          </m:e>
                                          <m:sub>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rs</m:t>
                                            </m:r>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m:t>
                                            </m:r>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λblue</m:t>
                                            </m:r>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m:t>
                                            </m:r>
                                          </m:sub>
                                        </m:sSub>
                                      </m:num>
                                      <m:den>
                                        <m:sSub>
                                          <m:sSubPr>
                                            <m:ctrlPr>
                                              <a:rPr kumimoji="0" lang="pt-BR" sz="1600" b="0" i="1" u="none" strike="noStrike" kern="1200" cap="none" spc="0" normalizeH="0" baseline="0" noProof="0">
                                                <a:ln>
                                                  <a:noFill/>
                                                </a:ln>
                                                <a:solidFill>
                                                  <a:schemeClr val="tx1">
                                                    <a:lumMod val="75000"/>
                                                    <a:lumOff val="25000"/>
                                                  </a:schemeClr>
                                                </a:solidFill>
                                                <a:effectLst/>
                                                <a:uLnTx/>
                                                <a:uFillTx/>
                                                <a:latin typeface="Cambria Math" panose="02040503050406030204" pitchFamily="18" charset="0"/>
                                                <a:ea typeface="+mn-ea"/>
                                                <a:cs typeface="+mn-cs"/>
                                              </a:rPr>
                                            </m:ctrlPr>
                                          </m:sSubPr>
                                          <m:e>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R</m:t>
                                            </m:r>
                                          </m:e>
                                          <m:sub>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rs</m:t>
                                            </m:r>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m:t>
                                            </m:r>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λgreen</m:t>
                                            </m:r>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m:t>
                                            </m:r>
                                          </m:sub>
                                        </m:sSub>
                                      </m:den>
                                    </m:f>
                                  </m:e>
                                </m:d>
                              </m:e>
                            </m:d>
                          </m:e>
                          <m:sup>
                            <m:r>
                              <m:rPr>
                                <m:nor/>
                              </m:rPr>
                              <a:rPr kumimoji="0" lang="en-US" sz="1600" b="0" i="0" u="none" strike="noStrike" kern="1200" cap="none" spc="0" normalizeH="0" baseline="0" noProof="0" smtClean="0">
                                <a:ln>
                                  <a:noFill/>
                                </a:ln>
                                <a:solidFill>
                                  <a:schemeClr val="tx1">
                                    <a:lumMod val="75000"/>
                                    <a:lumOff val="25000"/>
                                  </a:schemeClr>
                                </a:solidFill>
                                <a:effectLst/>
                                <a:uLnTx/>
                                <a:uFillTx/>
                                <a:ea typeface="+mn-ea"/>
                                <a:cs typeface="+mn-cs"/>
                              </a:rPr>
                              <m:t>i</m:t>
                            </m:r>
                          </m:sup>
                        </m:sSup>
                      </m:oMath>
                    </m:oMathPara>
                  </a14:m>
                  <a:endParaRPr kumimoji="0" lang="en-US" sz="1600" b="0" i="0" u="none" strike="noStrike" kern="1200" cap="none" spc="0" normalizeH="0" baseline="0" noProof="0" dirty="0">
                    <a:ln>
                      <a:noFill/>
                    </a:ln>
                    <a:solidFill>
                      <a:schemeClr val="tx1">
                        <a:lumMod val="75000"/>
                        <a:lumOff val="25000"/>
                      </a:schemeClr>
                    </a:solidFill>
                    <a:effectLst/>
                    <a:uLnTx/>
                    <a:uFillTx/>
                    <a:ea typeface="+mn-ea"/>
                    <a:cs typeface="+mn-cs"/>
                  </a:endParaRPr>
                </a:p>
              </p:txBody>
            </p:sp>
          </mc:Choice>
          <mc:Fallback xmlns="">
            <p:sp>
              <p:nvSpPr>
                <p:cNvPr id="94" name="TextBox 93">
                  <a:extLst>
                    <a:ext uri="{FF2B5EF4-FFF2-40B4-BE49-F238E27FC236}">
                      <a16:creationId xmlns:a16="http://schemas.microsoft.com/office/drawing/2014/main" id="{6B4D4B6E-43D2-41B5-8B21-A9F084012D9B}"/>
                    </a:ext>
                  </a:extLst>
                </p:cNvPr>
                <p:cNvSpPr txBox="1">
                  <a:spLocks noRot="1" noChangeAspect="1" noMove="1" noResize="1" noEditPoints="1" noAdjustHandles="1" noChangeArrowheads="1" noChangeShapeType="1" noTextEdit="1"/>
                </p:cNvSpPr>
                <p:nvPr/>
              </p:nvSpPr>
              <p:spPr>
                <a:xfrm>
                  <a:off x="6879805" y="4528731"/>
                  <a:ext cx="4372395" cy="900503"/>
                </a:xfrm>
                <a:prstGeom prst="rect">
                  <a:avLst/>
                </a:prstGeom>
                <a:blipFill>
                  <a:blip r:embed="rId8"/>
                  <a:stretch>
                    <a:fillRect r="-9344"/>
                  </a:stretch>
                </a:blipFill>
              </p:spPr>
              <p:txBody>
                <a:bodyPr/>
                <a:lstStyle/>
                <a:p>
                  <a:r>
                    <a:rPr lang="en-US">
                      <a:noFill/>
                    </a:rPr>
                    <a:t> </a:t>
                  </a:r>
                </a:p>
              </p:txBody>
            </p:sp>
          </mc:Fallback>
        </mc:AlternateContent>
        <p:sp>
          <p:nvSpPr>
            <p:cNvPr id="95" name="Rectangle 94">
              <a:extLst>
                <a:ext uri="{FF2B5EF4-FFF2-40B4-BE49-F238E27FC236}">
                  <a16:creationId xmlns:a16="http://schemas.microsoft.com/office/drawing/2014/main" id="{DB2B7F46-49EA-4367-AA03-626C3781D0C5}"/>
                </a:ext>
              </a:extLst>
            </p:cNvPr>
            <p:cNvSpPr/>
            <p:nvPr/>
          </p:nvSpPr>
          <p:spPr>
            <a:xfrm>
              <a:off x="6968705" y="4191973"/>
              <a:ext cx="5312195" cy="369332"/>
            </a:xfrm>
            <a:prstGeom prst="rect">
              <a:avLst/>
            </a:prstGeom>
          </p:spPr>
          <p:txBody>
            <a:bodyPr wrap="square">
              <a:spAutoFit/>
            </a:bodyPr>
            <a:lstStyle/>
            <a:p>
              <a:r>
                <a:rPr lang="en-US" b="1" u="sng" dirty="0">
                  <a:solidFill>
                    <a:schemeClr val="tx1">
                      <a:lumMod val="75000"/>
                      <a:lumOff val="25000"/>
                    </a:schemeClr>
                  </a:solidFill>
                  <a:latin typeface="Century Gothic" panose="020B0502020202020204" pitchFamily="34" charset="0"/>
                </a:rPr>
                <a:t>O’Reilly Band Ratio </a:t>
              </a:r>
              <a:r>
                <a:rPr lang="en-US" b="1" u="sng" dirty="0" err="1">
                  <a:solidFill>
                    <a:schemeClr val="tx1">
                      <a:lumMod val="75000"/>
                      <a:lumOff val="25000"/>
                    </a:schemeClr>
                  </a:solidFill>
                  <a:latin typeface="Century Gothic" panose="020B0502020202020204" pitchFamily="34" charset="0"/>
                </a:rPr>
                <a:t>Chl</a:t>
              </a:r>
              <a:r>
                <a:rPr lang="en-US" b="1" u="sng" dirty="0">
                  <a:solidFill>
                    <a:schemeClr val="tx1">
                      <a:lumMod val="75000"/>
                      <a:lumOff val="25000"/>
                    </a:schemeClr>
                  </a:solidFill>
                  <a:latin typeface="Century Gothic" panose="020B0502020202020204" pitchFamily="34" charset="0"/>
                </a:rPr>
                <a:t> OC2 Algorithm</a:t>
              </a:r>
              <a:endParaRPr lang="en-US" b="1" u="sng" dirty="0">
                <a:solidFill>
                  <a:schemeClr val="tx1">
                    <a:lumMod val="75000"/>
                    <a:lumOff val="25000"/>
                  </a:schemeClr>
                </a:solidFill>
              </a:endParaRPr>
            </a:p>
          </p:txBody>
        </p:sp>
      </p:grpSp>
    </p:spTree>
    <p:extLst>
      <p:ext uri="{BB962C8B-B14F-4D97-AF65-F5344CB8AC3E}">
        <p14:creationId xmlns:p14="http://schemas.microsoft.com/office/powerpoint/2010/main" val="16440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74BB21EF-59FB-4C7A-8ED6-7FF0D9DF8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900" y="2001272"/>
            <a:ext cx="4114800" cy="4423410"/>
          </a:xfrm>
          <a:prstGeom prst="rect">
            <a:avLst/>
          </a:prstGeom>
        </p:spPr>
      </p:pic>
      <p:pic>
        <p:nvPicPr>
          <p:cNvPr id="26" name="Picture 25">
            <a:extLst>
              <a:ext uri="{FF2B5EF4-FFF2-40B4-BE49-F238E27FC236}">
                <a16:creationId xmlns:a16="http://schemas.microsoft.com/office/drawing/2014/main" id="{3F85F855-920D-405D-9570-942B9484E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779" y="1997634"/>
            <a:ext cx="4114800" cy="4514850"/>
          </a:xfrm>
          <a:prstGeom prst="rect">
            <a:avLst/>
          </a:prstGeom>
        </p:spPr>
      </p:pic>
      <p:sp>
        <p:nvSpPr>
          <p:cNvPr id="2" name="Title 1"/>
          <p:cNvSpPr txBox="1">
            <a:spLocks/>
          </p:cNvSpPr>
          <p:nvPr/>
        </p:nvSpPr>
        <p:spPr>
          <a:xfrm>
            <a:off x="370607" y="429491"/>
            <a:ext cx="11329791"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ZONAL STATISTICS</a:t>
            </a:r>
          </a:p>
        </p:txBody>
      </p:sp>
      <p:pic>
        <p:nvPicPr>
          <p:cNvPr id="4" name="Picture 3">
            <a:extLst>
              <a:ext uri="{FF2B5EF4-FFF2-40B4-BE49-F238E27FC236}">
                <a16:creationId xmlns:a16="http://schemas.microsoft.com/office/drawing/2014/main" id="{DFAB4641-03FF-4265-B08E-924CB26E9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750" y="3735553"/>
            <a:ext cx="4262832" cy="2903810"/>
          </a:xfrm>
          <a:prstGeom prst="rect">
            <a:avLst/>
          </a:prstGeom>
        </p:spPr>
      </p:pic>
      <p:pic>
        <p:nvPicPr>
          <p:cNvPr id="43" name="Picture 42">
            <a:extLst>
              <a:ext uri="{FF2B5EF4-FFF2-40B4-BE49-F238E27FC236}">
                <a16:creationId xmlns:a16="http://schemas.microsoft.com/office/drawing/2014/main" id="{FF5E5E13-F48F-475D-AA92-E0E0987D16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5598" y="1997634"/>
            <a:ext cx="4114800" cy="4543425"/>
          </a:xfrm>
          <a:prstGeom prst="rect">
            <a:avLst/>
          </a:prstGeom>
        </p:spPr>
      </p:pic>
      <p:pic>
        <p:nvPicPr>
          <p:cNvPr id="55" name="Picture 54">
            <a:extLst>
              <a:ext uri="{FF2B5EF4-FFF2-40B4-BE49-F238E27FC236}">
                <a16:creationId xmlns:a16="http://schemas.microsoft.com/office/drawing/2014/main" id="{4C37FD67-6990-4C6B-A2D3-3D441C9893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4611" y="2045848"/>
            <a:ext cx="4114800" cy="4466410"/>
          </a:xfrm>
          <a:prstGeom prst="rect">
            <a:avLst/>
          </a:prstGeom>
        </p:spPr>
      </p:pic>
      <p:pic>
        <p:nvPicPr>
          <p:cNvPr id="61" name="Picture 60">
            <a:extLst>
              <a:ext uri="{FF2B5EF4-FFF2-40B4-BE49-F238E27FC236}">
                <a16:creationId xmlns:a16="http://schemas.microsoft.com/office/drawing/2014/main" id="{D0821DA2-8D25-4BDE-8A16-3AC1626161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5514" y="2034072"/>
            <a:ext cx="4018032" cy="4526280"/>
          </a:xfrm>
          <a:prstGeom prst="rect">
            <a:avLst/>
          </a:prstGeom>
        </p:spPr>
      </p:pic>
      <p:pic>
        <p:nvPicPr>
          <p:cNvPr id="66" name="Picture 65">
            <a:extLst>
              <a:ext uri="{FF2B5EF4-FFF2-40B4-BE49-F238E27FC236}">
                <a16:creationId xmlns:a16="http://schemas.microsoft.com/office/drawing/2014/main" id="{9849A9E8-EEBA-457C-A743-F2446FD0F4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2754" y="2038663"/>
            <a:ext cx="4114800" cy="4526280"/>
          </a:xfrm>
          <a:prstGeom prst="rect">
            <a:avLst/>
          </a:prstGeom>
        </p:spPr>
      </p:pic>
      <p:pic>
        <p:nvPicPr>
          <p:cNvPr id="72" name="Picture 71">
            <a:extLst>
              <a:ext uri="{FF2B5EF4-FFF2-40B4-BE49-F238E27FC236}">
                <a16:creationId xmlns:a16="http://schemas.microsoft.com/office/drawing/2014/main" id="{6DB9F30A-CCC4-484A-A2FC-751FD31C9D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3588" y="2173380"/>
            <a:ext cx="4114800" cy="4372571"/>
          </a:xfrm>
          <a:prstGeom prst="rect">
            <a:avLst/>
          </a:prstGeom>
        </p:spPr>
      </p:pic>
      <p:sp>
        <p:nvSpPr>
          <p:cNvPr id="37" name="Text Placeholder 3">
            <a:extLst>
              <a:ext uri="{FF2B5EF4-FFF2-40B4-BE49-F238E27FC236}">
                <a16:creationId xmlns:a16="http://schemas.microsoft.com/office/drawing/2014/main" id="{45FFE27D-D131-404D-A96B-5C5AD262CBAB}"/>
              </a:ext>
            </a:extLst>
          </p:cNvPr>
          <p:cNvSpPr txBox="1">
            <a:spLocks/>
          </p:cNvSpPr>
          <p:nvPr/>
        </p:nvSpPr>
        <p:spPr>
          <a:xfrm>
            <a:off x="463612" y="1289358"/>
            <a:ext cx="7752541" cy="209288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Near-shore water divided into 23 zones based on watershed boundaries</a:t>
            </a:r>
            <a:br>
              <a:rPr lang="en-US" sz="2000" dirty="0">
                <a:solidFill>
                  <a:schemeClr val="tx1">
                    <a:lumMod val="75000"/>
                    <a:lumOff val="25000"/>
                  </a:schemeClr>
                </a:solidFill>
              </a:rPr>
            </a:br>
            <a:endParaRPr lang="en-US" sz="2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Mean chlorophyll-a concentrations calculated per zone </a:t>
            </a:r>
            <a:br>
              <a:rPr lang="en-US" sz="2000" dirty="0">
                <a:solidFill>
                  <a:schemeClr val="tx1">
                    <a:lumMod val="75000"/>
                    <a:lumOff val="25000"/>
                  </a:schemeClr>
                </a:solidFill>
              </a:rPr>
            </a:br>
            <a:endParaRPr lang="en-US" sz="2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Mean values integrated into random forest model</a:t>
            </a:r>
          </a:p>
        </p:txBody>
      </p:sp>
      <p:sp>
        <p:nvSpPr>
          <p:cNvPr id="75" name="Rectangle 74">
            <a:extLst>
              <a:ext uri="{FF2B5EF4-FFF2-40B4-BE49-F238E27FC236}">
                <a16:creationId xmlns:a16="http://schemas.microsoft.com/office/drawing/2014/main" id="{E2714CAA-DE1D-4E46-9896-9C350E3F5A71}"/>
              </a:ext>
            </a:extLst>
          </p:cNvPr>
          <p:cNvSpPr/>
          <p:nvPr/>
        </p:nvSpPr>
        <p:spPr>
          <a:xfrm>
            <a:off x="9466683" y="5273668"/>
            <a:ext cx="2469145" cy="707886"/>
          </a:xfrm>
          <a:prstGeom prst="rect">
            <a:avLst/>
          </a:prstGeom>
        </p:spPr>
        <p:txBody>
          <a:bodyPr wrap="square">
            <a:spAutoFit/>
          </a:bodyPr>
          <a:lstStyle/>
          <a:p>
            <a:pPr>
              <a:spcAft>
                <a:spcPts val="600"/>
              </a:spcAft>
              <a:buClr>
                <a:srgbClr val="3289B4"/>
              </a:buClr>
            </a:pPr>
            <a:r>
              <a:rPr lang="en-US" sz="2000" b="1" dirty="0" err="1">
                <a:solidFill>
                  <a:schemeClr val="tx1">
                    <a:lumMod val="75000"/>
                    <a:lumOff val="25000"/>
                  </a:schemeClr>
                </a:solidFill>
              </a:rPr>
              <a:t>Tafuna-Nu’uuli</a:t>
            </a:r>
            <a:r>
              <a:rPr lang="en-US" sz="2000" b="1" dirty="0">
                <a:solidFill>
                  <a:schemeClr val="tx1">
                    <a:lumMod val="75000"/>
                    <a:lumOff val="25000"/>
                  </a:schemeClr>
                </a:solidFill>
              </a:rPr>
              <a:t> Watershed Zone</a:t>
            </a:r>
          </a:p>
        </p:txBody>
      </p:sp>
      <p:sp>
        <p:nvSpPr>
          <p:cNvPr id="76" name="Rectangle 75">
            <a:extLst>
              <a:ext uri="{FF2B5EF4-FFF2-40B4-BE49-F238E27FC236}">
                <a16:creationId xmlns:a16="http://schemas.microsoft.com/office/drawing/2014/main" id="{A8C48753-65D2-46D3-9DAB-2508867792C7}"/>
              </a:ext>
            </a:extLst>
          </p:cNvPr>
          <p:cNvSpPr/>
          <p:nvPr/>
        </p:nvSpPr>
        <p:spPr>
          <a:xfrm>
            <a:off x="3539788" y="5488036"/>
            <a:ext cx="3356312" cy="400110"/>
          </a:xfrm>
          <a:prstGeom prst="rect">
            <a:avLst/>
          </a:prstGeom>
        </p:spPr>
        <p:txBody>
          <a:bodyPr wrap="square">
            <a:spAutoFit/>
          </a:bodyPr>
          <a:lstStyle/>
          <a:p>
            <a:pPr>
              <a:spcAft>
                <a:spcPts val="600"/>
              </a:spcAft>
              <a:buClr>
                <a:srgbClr val="3289B4"/>
              </a:buClr>
            </a:pPr>
            <a:r>
              <a:rPr lang="en-US" sz="2000" b="1" dirty="0">
                <a:solidFill>
                  <a:schemeClr val="tx1">
                    <a:lumMod val="75000"/>
                    <a:lumOff val="25000"/>
                  </a:schemeClr>
                </a:solidFill>
              </a:rPr>
              <a:t>Tutuila Near-shore Zones</a:t>
            </a:r>
          </a:p>
        </p:txBody>
      </p:sp>
      <p:grpSp>
        <p:nvGrpSpPr>
          <p:cNvPr id="86" name="Group 85">
            <a:extLst>
              <a:ext uri="{FF2B5EF4-FFF2-40B4-BE49-F238E27FC236}">
                <a16:creationId xmlns:a16="http://schemas.microsoft.com/office/drawing/2014/main" id="{DB528325-60EF-4189-9EFA-33C2989098AE}"/>
              </a:ext>
            </a:extLst>
          </p:cNvPr>
          <p:cNvGrpSpPr/>
          <p:nvPr/>
        </p:nvGrpSpPr>
        <p:grpSpPr>
          <a:xfrm>
            <a:off x="1824098" y="6235226"/>
            <a:ext cx="2059497" cy="337355"/>
            <a:chOff x="1824098" y="6235226"/>
            <a:chExt cx="2059497" cy="337355"/>
          </a:xfrm>
        </p:grpSpPr>
        <p:sp>
          <p:nvSpPr>
            <p:cNvPr id="77" name="Rectangle 76">
              <a:extLst>
                <a:ext uri="{FF2B5EF4-FFF2-40B4-BE49-F238E27FC236}">
                  <a16:creationId xmlns:a16="http://schemas.microsoft.com/office/drawing/2014/main" id="{7932D93D-6942-4120-A874-C6890949B5F1}"/>
                </a:ext>
              </a:extLst>
            </p:cNvPr>
            <p:cNvSpPr/>
            <p:nvPr/>
          </p:nvSpPr>
          <p:spPr>
            <a:xfrm>
              <a:off x="1824098" y="6235226"/>
              <a:ext cx="296438" cy="337355"/>
            </a:xfrm>
            <a:prstGeom prst="rect">
              <a:avLst/>
            </a:prstGeom>
          </p:spPr>
          <p:txBody>
            <a:bodyPr wrap="none">
              <a:spAutoFit/>
            </a:bodyPr>
            <a:lstStyle/>
            <a:p>
              <a:r>
                <a:rPr lang="en-US" sz="1600" dirty="0">
                  <a:solidFill>
                    <a:schemeClr val="tx1">
                      <a:lumMod val="75000"/>
                      <a:lumOff val="25000"/>
                    </a:schemeClr>
                  </a:solidFill>
                </a:rPr>
                <a:t>0</a:t>
              </a:r>
            </a:p>
          </p:txBody>
        </p:sp>
        <p:sp>
          <p:nvSpPr>
            <p:cNvPr id="78" name="Rectangle 77">
              <a:extLst>
                <a:ext uri="{FF2B5EF4-FFF2-40B4-BE49-F238E27FC236}">
                  <a16:creationId xmlns:a16="http://schemas.microsoft.com/office/drawing/2014/main" id="{9CCE12BD-D055-4BF9-BC75-618382DAD7EF}"/>
                </a:ext>
              </a:extLst>
            </p:cNvPr>
            <p:cNvSpPr/>
            <p:nvPr/>
          </p:nvSpPr>
          <p:spPr>
            <a:xfrm>
              <a:off x="2464124" y="6235226"/>
              <a:ext cx="319458" cy="337355"/>
            </a:xfrm>
            <a:prstGeom prst="rect">
              <a:avLst/>
            </a:prstGeom>
          </p:spPr>
          <p:txBody>
            <a:bodyPr wrap="square">
              <a:spAutoFit/>
            </a:bodyPr>
            <a:lstStyle/>
            <a:p>
              <a:r>
                <a:rPr lang="en-US" sz="1600" dirty="0">
                  <a:solidFill>
                    <a:schemeClr val="tx1">
                      <a:lumMod val="75000"/>
                      <a:lumOff val="25000"/>
                    </a:schemeClr>
                  </a:solidFill>
                </a:rPr>
                <a:t>5</a:t>
              </a:r>
            </a:p>
          </p:txBody>
        </p:sp>
        <p:sp>
          <p:nvSpPr>
            <p:cNvPr id="79" name="Rectangle 78">
              <a:extLst>
                <a:ext uri="{FF2B5EF4-FFF2-40B4-BE49-F238E27FC236}">
                  <a16:creationId xmlns:a16="http://schemas.microsoft.com/office/drawing/2014/main" id="{9436B413-306E-423E-B53C-C59BF89E380B}"/>
                </a:ext>
              </a:extLst>
            </p:cNvPr>
            <p:cNvSpPr/>
            <p:nvPr/>
          </p:nvSpPr>
          <p:spPr>
            <a:xfrm>
              <a:off x="3047947" y="6235226"/>
              <a:ext cx="525450" cy="337355"/>
            </a:xfrm>
            <a:prstGeom prst="rect">
              <a:avLst/>
            </a:prstGeom>
          </p:spPr>
          <p:txBody>
            <a:bodyPr wrap="square">
              <a:spAutoFit/>
            </a:bodyPr>
            <a:lstStyle/>
            <a:p>
              <a:r>
                <a:rPr lang="en-US" sz="1600" dirty="0">
                  <a:solidFill>
                    <a:schemeClr val="tx1">
                      <a:lumMod val="75000"/>
                      <a:lumOff val="25000"/>
                    </a:schemeClr>
                  </a:solidFill>
                </a:rPr>
                <a:t>10</a:t>
              </a:r>
            </a:p>
          </p:txBody>
        </p:sp>
        <p:sp>
          <p:nvSpPr>
            <p:cNvPr id="80" name="Rectangle 79">
              <a:extLst>
                <a:ext uri="{FF2B5EF4-FFF2-40B4-BE49-F238E27FC236}">
                  <a16:creationId xmlns:a16="http://schemas.microsoft.com/office/drawing/2014/main" id="{5FA82027-4DBE-4944-85A1-5305F03DB536}"/>
                </a:ext>
              </a:extLst>
            </p:cNvPr>
            <p:cNvSpPr/>
            <p:nvPr/>
          </p:nvSpPr>
          <p:spPr>
            <a:xfrm>
              <a:off x="3358145" y="6235226"/>
              <a:ext cx="525450" cy="337355"/>
            </a:xfrm>
            <a:prstGeom prst="rect">
              <a:avLst/>
            </a:prstGeom>
          </p:spPr>
          <p:txBody>
            <a:bodyPr wrap="square">
              <a:spAutoFit/>
            </a:bodyPr>
            <a:lstStyle/>
            <a:p>
              <a:r>
                <a:rPr lang="en-US" sz="1600" dirty="0">
                  <a:solidFill>
                    <a:schemeClr val="tx1">
                      <a:lumMod val="75000"/>
                      <a:lumOff val="25000"/>
                    </a:schemeClr>
                  </a:solidFill>
                </a:rPr>
                <a:t>km</a:t>
              </a:r>
            </a:p>
          </p:txBody>
        </p:sp>
      </p:grpSp>
      <p:grpSp>
        <p:nvGrpSpPr>
          <p:cNvPr id="85" name="Group 84">
            <a:extLst>
              <a:ext uri="{FF2B5EF4-FFF2-40B4-BE49-F238E27FC236}">
                <a16:creationId xmlns:a16="http://schemas.microsoft.com/office/drawing/2014/main" id="{09673DBE-4325-4A88-92D4-79DFE18E6A81}"/>
              </a:ext>
            </a:extLst>
          </p:cNvPr>
          <p:cNvGrpSpPr/>
          <p:nvPr/>
        </p:nvGrpSpPr>
        <p:grpSpPr>
          <a:xfrm>
            <a:off x="8683783" y="6231469"/>
            <a:ext cx="3252045" cy="388464"/>
            <a:chOff x="8683783" y="6231469"/>
            <a:chExt cx="3252045" cy="388464"/>
          </a:xfrm>
        </p:grpSpPr>
        <p:pic>
          <p:nvPicPr>
            <p:cNvPr id="74" name="Picture 73">
              <a:extLst>
                <a:ext uri="{FF2B5EF4-FFF2-40B4-BE49-F238E27FC236}">
                  <a16:creationId xmlns:a16="http://schemas.microsoft.com/office/drawing/2014/main" id="{B7FFFC08-51EF-4A34-9BE3-CC1E836664DB}"/>
                </a:ext>
              </a:extLst>
            </p:cNvPr>
            <p:cNvPicPr>
              <a:picLocks noChangeAspect="1"/>
            </p:cNvPicPr>
            <p:nvPr/>
          </p:nvPicPr>
          <p:blipFill>
            <a:blip r:embed="rId11"/>
            <a:stretch>
              <a:fillRect/>
            </a:stretch>
          </p:blipFill>
          <p:spPr>
            <a:xfrm>
              <a:off x="8781835" y="6334066"/>
              <a:ext cx="3153993" cy="285867"/>
            </a:xfrm>
            <a:prstGeom prst="rect">
              <a:avLst/>
            </a:prstGeom>
          </p:spPr>
        </p:pic>
        <p:sp>
          <p:nvSpPr>
            <p:cNvPr id="81" name="Rectangle 80">
              <a:extLst>
                <a:ext uri="{FF2B5EF4-FFF2-40B4-BE49-F238E27FC236}">
                  <a16:creationId xmlns:a16="http://schemas.microsoft.com/office/drawing/2014/main" id="{36B04BF5-120B-44BD-ADA2-122305B1F454}"/>
                </a:ext>
              </a:extLst>
            </p:cNvPr>
            <p:cNvSpPr/>
            <p:nvPr/>
          </p:nvSpPr>
          <p:spPr>
            <a:xfrm>
              <a:off x="8683783" y="6231469"/>
              <a:ext cx="296438" cy="337355"/>
            </a:xfrm>
            <a:prstGeom prst="rect">
              <a:avLst/>
            </a:prstGeom>
          </p:spPr>
          <p:txBody>
            <a:bodyPr wrap="none">
              <a:spAutoFit/>
            </a:bodyPr>
            <a:lstStyle/>
            <a:p>
              <a:r>
                <a:rPr lang="en-US" sz="1600" dirty="0">
                  <a:solidFill>
                    <a:schemeClr val="tx1">
                      <a:lumMod val="75000"/>
                      <a:lumOff val="25000"/>
                    </a:schemeClr>
                  </a:solidFill>
                </a:rPr>
                <a:t>0</a:t>
              </a:r>
            </a:p>
          </p:txBody>
        </p:sp>
        <p:sp>
          <p:nvSpPr>
            <p:cNvPr id="82" name="Rectangle 81">
              <a:extLst>
                <a:ext uri="{FF2B5EF4-FFF2-40B4-BE49-F238E27FC236}">
                  <a16:creationId xmlns:a16="http://schemas.microsoft.com/office/drawing/2014/main" id="{840B6BDA-4383-4970-85C0-A594014DED32}"/>
                </a:ext>
              </a:extLst>
            </p:cNvPr>
            <p:cNvSpPr/>
            <p:nvPr/>
          </p:nvSpPr>
          <p:spPr>
            <a:xfrm>
              <a:off x="9793745" y="6231469"/>
              <a:ext cx="319458" cy="337355"/>
            </a:xfrm>
            <a:prstGeom prst="rect">
              <a:avLst/>
            </a:prstGeom>
          </p:spPr>
          <p:txBody>
            <a:bodyPr wrap="square">
              <a:spAutoFit/>
            </a:bodyPr>
            <a:lstStyle/>
            <a:p>
              <a:r>
                <a:rPr lang="en-US" sz="1600" dirty="0">
                  <a:solidFill>
                    <a:schemeClr val="tx1">
                      <a:lumMod val="75000"/>
                      <a:lumOff val="25000"/>
                    </a:schemeClr>
                  </a:solidFill>
                </a:rPr>
                <a:t>1</a:t>
              </a:r>
            </a:p>
          </p:txBody>
        </p:sp>
        <p:sp>
          <p:nvSpPr>
            <p:cNvPr id="83" name="Rectangle 82">
              <a:extLst>
                <a:ext uri="{FF2B5EF4-FFF2-40B4-BE49-F238E27FC236}">
                  <a16:creationId xmlns:a16="http://schemas.microsoft.com/office/drawing/2014/main" id="{92B398DB-2C00-433C-8D25-5257A591490A}"/>
                </a:ext>
              </a:extLst>
            </p:cNvPr>
            <p:cNvSpPr/>
            <p:nvPr/>
          </p:nvSpPr>
          <p:spPr>
            <a:xfrm>
              <a:off x="10911078" y="6231469"/>
              <a:ext cx="525450" cy="337355"/>
            </a:xfrm>
            <a:prstGeom prst="rect">
              <a:avLst/>
            </a:prstGeom>
          </p:spPr>
          <p:txBody>
            <a:bodyPr wrap="square">
              <a:spAutoFit/>
            </a:bodyPr>
            <a:lstStyle/>
            <a:p>
              <a:r>
                <a:rPr lang="en-US" sz="1600" dirty="0">
                  <a:solidFill>
                    <a:schemeClr val="tx1">
                      <a:lumMod val="75000"/>
                      <a:lumOff val="25000"/>
                    </a:schemeClr>
                  </a:solidFill>
                </a:rPr>
                <a:t>2</a:t>
              </a:r>
            </a:p>
          </p:txBody>
        </p:sp>
        <p:sp>
          <p:nvSpPr>
            <p:cNvPr id="84" name="Rectangle 83">
              <a:extLst>
                <a:ext uri="{FF2B5EF4-FFF2-40B4-BE49-F238E27FC236}">
                  <a16:creationId xmlns:a16="http://schemas.microsoft.com/office/drawing/2014/main" id="{2866B232-6903-4FBC-B9B3-85062B92B392}"/>
                </a:ext>
              </a:extLst>
            </p:cNvPr>
            <p:cNvSpPr/>
            <p:nvPr/>
          </p:nvSpPr>
          <p:spPr>
            <a:xfrm>
              <a:off x="11194978" y="6231469"/>
              <a:ext cx="525450" cy="337355"/>
            </a:xfrm>
            <a:prstGeom prst="rect">
              <a:avLst/>
            </a:prstGeom>
          </p:spPr>
          <p:txBody>
            <a:bodyPr wrap="square">
              <a:spAutoFit/>
            </a:bodyPr>
            <a:lstStyle/>
            <a:p>
              <a:r>
                <a:rPr lang="en-US" sz="1600" dirty="0">
                  <a:solidFill>
                    <a:schemeClr val="tx1">
                      <a:lumMod val="75000"/>
                      <a:lumOff val="25000"/>
                    </a:schemeClr>
                  </a:solidFill>
                </a:rPr>
                <a:t>km</a:t>
              </a:r>
            </a:p>
          </p:txBody>
        </p:sp>
      </p:grpSp>
    </p:spTree>
    <p:extLst>
      <p:ext uri="{BB962C8B-B14F-4D97-AF65-F5344CB8AC3E}">
        <p14:creationId xmlns:p14="http://schemas.microsoft.com/office/powerpoint/2010/main" val="207197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1000"/>
                                        <p:tgtEl>
                                          <p:spTgt spid="5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1000"/>
                                        <p:tgtEl>
                                          <p:spTgt spid="6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CONTENTS</a:t>
            </a:r>
          </a:p>
        </p:txBody>
      </p:sp>
      <p:sp>
        <p:nvSpPr>
          <p:cNvPr id="3" name="Text Placeholder 3"/>
          <p:cNvSpPr txBox="1">
            <a:spLocks/>
          </p:cNvSpPr>
          <p:nvPr/>
        </p:nvSpPr>
        <p:spPr>
          <a:xfrm>
            <a:off x="495300" y="1993002"/>
            <a:ext cx="5725392" cy="347787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Partners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American Samoa</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Community Concerns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Project Objectives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Methodology</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Results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Conclusions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Future Work</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Acknowledgements</a:t>
            </a:r>
          </a:p>
        </p:txBody>
      </p:sp>
      <p:pic>
        <p:nvPicPr>
          <p:cNvPr id="7" name="Picture 6">
            <a:extLst>
              <a:ext uri="{FF2B5EF4-FFF2-40B4-BE49-F238E27FC236}">
                <a16:creationId xmlns:a16="http://schemas.microsoft.com/office/drawing/2014/main" id="{B2B23DE1-796D-4C69-9FAB-A9B2833218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98" t="3705" r="9981"/>
          <a:stretch/>
        </p:blipFill>
        <p:spPr>
          <a:xfrm>
            <a:off x="4305300" y="1371600"/>
            <a:ext cx="7391400" cy="5105400"/>
          </a:xfrm>
          <a:prstGeom prst="rect">
            <a:avLst/>
          </a:prstGeom>
          <a:ln w="12700">
            <a:solidFill>
              <a:schemeClr val="tx1">
                <a:lumMod val="75000"/>
                <a:lumOff val="25000"/>
              </a:schemeClr>
            </a:solidFill>
          </a:ln>
        </p:spPr>
      </p:pic>
      <p:sp>
        <p:nvSpPr>
          <p:cNvPr id="5" name="Google Shape;143;p16">
            <a:extLst>
              <a:ext uri="{FF2B5EF4-FFF2-40B4-BE49-F238E27FC236}">
                <a16:creationId xmlns:a16="http://schemas.microsoft.com/office/drawing/2014/main" id="{7D383513-325A-45F9-9D9C-7DE5D03D569D}"/>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Image credit: Marek </a:t>
            </a:r>
            <a:r>
              <a:rPr lang="en-US" sz="1400" dirty="0" err="1">
                <a:solidFill>
                  <a:schemeClr val="tx1">
                    <a:lumMod val="75000"/>
                    <a:lumOff val="25000"/>
                  </a:schemeClr>
                </a:solidFill>
                <a:latin typeface="Century Gothic"/>
                <a:ea typeface="Century Gothic"/>
                <a:cs typeface="Century Gothic"/>
                <a:sym typeface="Century Gothic"/>
              </a:rPr>
              <a:t>Okon</a:t>
            </a:r>
            <a:r>
              <a:rPr lang="en-US" sz="1400" dirty="0">
                <a:solidFill>
                  <a:schemeClr val="tx1">
                    <a:lumMod val="75000"/>
                    <a:lumOff val="25000"/>
                  </a:schemeClr>
                </a:solidFill>
                <a:latin typeface="Century Gothic"/>
                <a:ea typeface="Century Gothic"/>
                <a:cs typeface="Century Gothic"/>
                <a:sym typeface="Century Gothic"/>
              </a:rPr>
              <a:t>, </a:t>
            </a:r>
            <a:r>
              <a:rPr lang="en-US" sz="1400" dirty="0" err="1">
                <a:solidFill>
                  <a:schemeClr val="tx1">
                    <a:lumMod val="75000"/>
                    <a:lumOff val="25000"/>
                  </a:schemeClr>
                </a:solidFill>
                <a:latin typeface="Century Gothic"/>
                <a:ea typeface="Century Gothic"/>
                <a:cs typeface="Century Gothic"/>
                <a:sym typeface="Century Gothic"/>
              </a:rPr>
              <a:t>Unsplash</a:t>
            </a:r>
            <a:endParaRPr sz="1400"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08744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7" y="429491"/>
            <a:ext cx="11329791"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RANDOM FOREST MODEL</a:t>
            </a:r>
          </a:p>
        </p:txBody>
      </p:sp>
      <p:sp>
        <p:nvSpPr>
          <p:cNvPr id="3" name="Text Placeholder 3"/>
          <p:cNvSpPr txBox="1">
            <a:spLocks/>
          </p:cNvSpPr>
          <p:nvPr/>
        </p:nvSpPr>
        <p:spPr>
          <a:xfrm>
            <a:off x="288719" y="1315466"/>
            <a:ext cx="5786382" cy="527836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Random forest modeling is a machine learning method that uses an ensemble of decision trees to fit data and perform programmed tasks, such as </a:t>
            </a:r>
            <a:r>
              <a:rPr lang="en-US" sz="2000" dirty="0" smtClean="0">
                <a:solidFill>
                  <a:schemeClr val="tx1">
                    <a:lumMod val="75000"/>
                    <a:lumOff val="25000"/>
                  </a:schemeClr>
                </a:solidFill>
              </a:rPr>
              <a:t>regression.</a:t>
            </a:r>
            <a:r>
              <a:rPr lang="en-US" sz="2000" dirty="0">
                <a:solidFill>
                  <a:schemeClr val="tx1">
                    <a:lumMod val="75000"/>
                    <a:lumOff val="25000"/>
                  </a:schemeClr>
                </a:solidFill>
              </a:rPr>
              <a:t/>
            </a:r>
            <a:br>
              <a:rPr lang="en-US" sz="2000" dirty="0">
                <a:solidFill>
                  <a:schemeClr val="tx1">
                    <a:lumMod val="75000"/>
                    <a:lumOff val="25000"/>
                  </a:schemeClr>
                </a:solidFill>
              </a:rPr>
            </a:br>
            <a:endParaRPr lang="en-US" sz="12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We employed RFM to:</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rgbClr val="379CC3"/>
                </a:solidFill>
              </a:rPr>
              <a:t>Determine</a:t>
            </a:r>
            <a:r>
              <a:rPr lang="en-US" sz="2000" b="1" dirty="0">
                <a:solidFill>
                  <a:schemeClr val="tx1">
                    <a:lumMod val="75000"/>
                    <a:lumOff val="25000"/>
                  </a:schemeClr>
                </a:solidFill>
              </a:rPr>
              <a:t> </a:t>
            </a:r>
            <a:r>
              <a:rPr lang="en-US" sz="2000" dirty="0">
                <a:solidFill>
                  <a:schemeClr val="tx1">
                    <a:lumMod val="75000"/>
                    <a:lumOff val="25000"/>
                  </a:schemeClr>
                </a:solidFill>
              </a:rPr>
              <a:t>whether</a:t>
            </a:r>
            <a:r>
              <a:rPr lang="en-US" sz="2000" b="1" dirty="0">
                <a:solidFill>
                  <a:schemeClr val="tx1">
                    <a:lumMod val="75000"/>
                    <a:lumOff val="25000"/>
                  </a:schemeClr>
                </a:solidFill>
              </a:rPr>
              <a:t> </a:t>
            </a:r>
            <a:r>
              <a:rPr lang="en-US" sz="2000" dirty="0">
                <a:solidFill>
                  <a:schemeClr val="tx1">
                    <a:lumMod val="75000"/>
                    <a:lumOff val="25000"/>
                  </a:schemeClr>
                </a:solidFill>
              </a:rPr>
              <a:t>LULCC was associated with water quality variability</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sz="2000" b="1" dirty="0">
                <a:solidFill>
                  <a:srgbClr val="379CC3"/>
                </a:solidFill>
              </a:rPr>
              <a:t>Identify</a:t>
            </a:r>
            <a:r>
              <a:rPr lang="en-US" sz="2000" b="1" dirty="0">
                <a:solidFill>
                  <a:schemeClr val="tx1">
                    <a:lumMod val="75000"/>
                    <a:lumOff val="25000"/>
                  </a:schemeClr>
                </a:solidFill>
              </a:rPr>
              <a:t> </a:t>
            </a:r>
            <a:r>
              <a:rPr lang="en-US" sz="2000" dirty="0">
                <a:solidFill>
                  <a:schemeClr val="tx1">
                    <a:lumMod val="75000"/>
                    <a:lumOff val="25000"/>
                  </a:schemeClr>
                </a:solidFill>
              </a:rPr>
              <a:t>factors with strongest explanatory power</a:t>
            </a:r>
            <a:br>
              <a:rPr lang="en-US" sz="2000" dirty="0">
                <a:solidFill>
                  <a:schemeClr val="tx1">
                    <a:lumMod val="75000"/>
                    <a:lumOff val="25000"/>
                  </a:schemeClr>
                </a:solidFill>
              </a:rPr>
            </a:br>
            <a:endParaRPr lang="en-US" sz="2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The model provided partners with quantitative evidence to support coastal management </a:t>
            </a:r>
            <a:r>
              <a:rPr lang="en-US" sz="2000" dirty="0" smtClean="0">
                <a:solidFill>
                  <a:schemeClr val="tx1">
                    <a:lumMod val="75000"/>
                    <a:lumOff val="25000"/>
                  </a:schemeClr>
                </a:solidFill>
              </a:rPr>
              <a:t>interventions.</a:t>
            </a:r>
            <a:endParaRPr lang="en-US" sz="2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endParaRPr lang="en-US" sz="2000" dirty="0">
              <a:solidFill>
                <a:schemeClr val="tx1">
                  <a:lumMod val="75000"/>
                  <a:lumOff val="25000"/>
                </a:schemeClr>
              </a:solidFill>
            </a:endParaRPr>
          </a:p>
        </p:txBody>
      </p:sp>
      <p:sp>
        <p:nvSpPr>
          <p:cNvPr id="10" name="Google Shape;143;p16">
            <a:extLst>
              <a:ext uri="{FF2B5EF4-FFF2-40B4-BE49-F238E27FC236}">
                <a16:creationId xmlns:a16="http://schemas.microsoft.com/office/drawing/2014/main" id="{43153D02-6396-41E5-88C3-18A1D1C16026}"/>
              </a:ext>
            </a:extLst>
          </p:cNvPr>
          <p:cNvSpPr txBox="1"/>
          <p:nvPr/>
        </p:nvSpPr>
        <p:spPr>
          <a:xfrm>
            <a:off x="5788743" y="6477000"/>
            <a:ext cx="5995042" cy="38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Image credit: NOAA Earth System Research Laboratory</a:t>
            </a:r>
            <a:endParaRPr sz="1400" dirty="0">
              <a:solidFill>
                <a:schemeClr val="tx1">
                  <a:lumMod val="75000"/>
                  <a:lumOff val="25000"/>
                </a:schemeClr>
              </a:solidFill>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1C3E74B1-4669-4F6A-95A2-DF3BE509821A}"/>
              </a:ext>
            </a:extLst>
          </p:cNvPr>
          <p:cNvPicPr>
            <a:picLocks noChangeAspect="1"/>
          </p:cNvPicPr>
          <p:nvPr/>
        </p:nvPicPr>
        <p:blipFill rotWithShape="1">
          <a:blip r:embed="rId3">
            <a:extLst>
              <a:ext uri="{28A0092B-C50C-407E-A947-70E740481C1C}">
                <a14:useLocalDpi xmlns:a14="http://schemas.microsoft.com/office/drawing/2010/main" val="0"/>
              </a:ext>
            </a:extLst>
          </a:blip>
          <a:srcRect l="49166" t="20981" r="834" b="29020"/>
          <a:stretch/>
        </p:blipFill>
        <p:spPr>
          <a:xfrm>
            <a:off x="6096000" y="1743075"/>
            <a:ext cx="5600700" cy="4200525"/>
          </a:xfrm>
          <a:prstGeom prst="rect">
            <a:avLst/>
          </a:prstGeom>
          <a:ln w="12700">
            <a:solidFill>
              <a:schemeClr val="tx1">
                <a:lumMod val="75000"/>
                <a:lumOff val="25000"/>
              </a:schemeClr>
            </a:solidFill>
          </a:ln>
        </p:spPr>
      </p:pic>
    </p:spTree>
    <p:extLst>
      <p:ext uri="{BB962C8B-B14F-4D97-AF65-F5344CB8AC3E}">
        <p14:creationId xmlns:p14="http://schemas.microsoft.com/office/powerpoint/2010/main" val="145371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379CC3"/>
              </a:solidFill>
            </a:endParaRPr>
          </a:p>
        </p:txBody>
      </p:sp>
      <p:sp>
        <p:nvSpPr>
          <p:cNvPr id="6" name="Title 4">
            <a:extLst>
              <a:ext uri="{FF2B5EF4-FFF2-40B4-BE49-F238E27FC236}">
                <a16:creationId xmlns:a16="http://schemas.microsoft.com/office/drawing/2014/main" id="{7BDABE0A-3AEB-40AF-9BC8-38D377196B54}"/>
              </a:ext>
            </a:extLst>
          </p:cNvPr>
          <p:cNvSpPr txBox="1">
            <a:spLocks/>
          </p:cNvSpPr>
          <p:nvPr/>
        </p:nvSpPr>
        <p:spPr>
          <a:xfrm>
            <a:off x="979426" y="3189287"/>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379CC3"/>
                </a:solidFill>
              </a:rPr>
              <a:t>RESULTS</a:t>
            </a:r>
          </a:p>
        </p:txBody>
      </p:sp>
    </p:spTree>
    <p:extLst>
      <p:ext uri="{BB962C8B-B14F-4D97-AF65-F5344CB8AC3E}">
        <p14:creationId xmlns:p14="http://schemas.microsoft.com/office/powerpoint/2010/main" val="224270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7A41-0125-47BE-8E7F-10AF3C743C7C}"/>
              </a:ext>
            </a:extLst>
          </p:cNvPr>
          <p:cNvSpPr>
            <a:spLocks noGrp="1"/>
          </p:cNvSpPr>
          <p:nvPr>
            <p:ph type="title"/>
          </p:nvPr>
        </p:nvSpPr>
        <p:spPr/>
        <p:txBody>
          <a:bodyPr>
            <a:normAutofit fontScale="90000"/>
          </a:bodyPr>
          <a:lstStyle/>
          <a:p>
            <a:r>
              <a:rPr lang="en-US" dirty="0"/>
              <a:t>LAND COVER: TUTUILA ISLAND</a:t>
            </a:r>
          </a:p>
        </p:txBody>
      </p:sp>
      <p:sp>
        <p:nvSpPr>
          <p:cNvPr id="21" name="Google Shape;143;p16">
            <a:extLst>
              <a:ext uri="{FF2B5EF4-FFF2-40B4-BE49-F238E27FC236}">
                <a16:creationId xmlns:a16="http://schemas.microsoft.com/office/drawing/2014/main" id="{82142C6E-57CD-482C-83A7-7ADE0EA139C1}"/>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pic>
        <p:nvPicPr>
          <p:cNvPr id="22" name="Picture 21">
            <a:extLst>
              <a:ext uri="{FF2B5EF4-FFF2-40B4-BE49-F238E27FC236}">
                <a16:creationId xmlns:a16="http://schemas.microsoft.com/office/drawing/2014/main" id="{DF80273E-AF6B-4C35-9653-1D9B1CE7E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2991" y="1494593"/>
            <a:ext cx="3048000" cy="1828800"/>
          </a:xfrm>
          <a:prstGeom prst="rect">
            <a:avLst/>
          </a:prstGeom>
          <a:ln w="12700">
            <a:noFill/>
          </a:ln>
        </p:spPr>
      </p:pic>
      <p:pic>
        <p:nvPicPr>
          <p:cNvPr id="30" name="Picture 29">
            <a:extLst>
              <a:ext uri="{FF2B5EF4-FFF2-40B4-BE49-F238E27FC236}">
                <a16:creationId xmlns:a16="http://schemas.microsoft.com/office/drawing/2014/main" id="{9596C6EC-B17E-47EB-A45F-D5AD902073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5565" y="3827408"/>
            <a:ext cx="3048000" cy="1828800"/>
          </a:xfrm>
          <a:prstGeom prst="rect">
            <a:avLst/>
          </a:prstGeom>
          <a:ln w="12700">
            <a:noFill/>
          </a:ln>
        </p:spPr>
      </p:pic>
      <p:graphicFrame>
        <p:nvGraphicFramePr>
          <p:cNvPr id="38" name="Table 37">
            <a:extLst>
              <a:ext uri="{FF2B5EF4-FFF2-40B4-BE49-F238E27FC236}">
                <a16:creationId xmlns:a16="http://schemas.microsoft.com/office/drawing/2014/main" id="{DAB84996-C439-46DA-A854-F718156C581F}"/>
              </a:ext>
            </a:extLst>
          </p:cNvPr>
          <p:cNvGraphicFramePr>
            <a:graphicFrameLocks noGrp="1"/>
          </p:cNvGraphicFramePr>
          <p:nvPr>
            <p:extLst>
              <p:ext uri="{D42A27DB-BD31-4B8C-83A1-F6EECF244321}">
                <p14:modId xmlns:p14="http://schemas.microsoft.com/office/powerpoint/2010/main" val="3847630870"/>
              </p:ext>
            </p:extLst>
          </p:nvPr>
        </p:nvGraphicFramePr>
        <p:xfrm>
          <a:off x="9352083" y="3913907"/>
          <a:ext cx="2158060" cy="2103120"/>
        </p:xfrm>
        <a:graphic>
          <a:graphicData uri="http://schemas.openxmlformats.org/drawingml/2006/table">
            <a:tbl>
              <a:tblPr firstRow="1" bandRow="1">
                <a:tableStyleId>{5C22544A-7EE6-4342-B048-85BDC9FD1C3A}</a:tableStyleId>
              </a:tblPr>
              <a:tblGrid>
                <a:gridCol w="2158060">
                  <a:extLst>
                    <a:ext uri="{9D8B030D-6E8A-4147-A177-3AD203B41FA5}">
                      <a16:colId xmlns:a16="http://schemas.microsoft.com/office/drawing/2014/main" val="2424176720"/>
                    </a:ext>
                  </a:extLst>
                </a:gridCol>
              </a:tblGrid>
              <a:tr h="1516989">
                <a:tc>
                  <a:txBody>
                    <a:bodyPr/>
                    <a:lstStyle/>
                    <a:p>
                      <a:pPr algn="ctr"/>
                      <a:r>
                        <a:rPr lang="en-US" b="1" dirty="0">
                          <a:solidFill>
                            <a:schemeClr val="tx1">
                              <a:lumMod val="75000"/>
                              <a:lumOff val="25000"/>
                            </a:schemeClr>
                          </a:solidFill>
                        </a:rPr>
                        <a:t>Mean Accuracy: </a:t>
                      </a:r>
                    </a:p>
                    <a:p>
                      <a:pPr algn="ctr"/>
                      <a:r>
                        <a:rPr lang="en-US" b="0" dirty="0">
                          <a:solidFill>
                            <a:schemeClr val="tx1">
                              <a:lumMod val="75000"/>
                              <a:lumOff val="25000"/>
                            </a:schemeClr>
                          </a:solidFill>
                        </a:rPr>
                        <a:t>81.04 %</a:t>
                      </a:r>
                    </a:p>
                    <a:p>
                      <a:pPr algn="ctr"/>
                      <a:endParaRPr lang="en-US" b="0" dirty="0">
                        <a:solidFill>
                          <a:schemeClr val="tx1">
                            <a:lumMod val="75000"/>
                            <a:lumOff val="25000"/>
                          </a:schemeClr>
                        </a:solidFill>
                      </a:endParaRPr>
                    </a:p>
                    <a:p>
                      <a:pPr algn="ctr"/>
                      <a:r>
                        <a:rPr lang="en-US" b="1" dirty="0">
                          <a:solidFill>
                            <a:schemeClr val="tx1">
                              <a:lumMod val="75000"/>
                              <a:lumOff val="25000"/>
                            </a:schemeClr>
                          </a:solidFill>
                        </a:rPr>
                        <a:t>Kappa Coefficient (0–1):</a:t>
                      </a:r>
                      <a:r>
                        <a:rPr lang="en-US" b="0" dirty="0">
                          <a:solidFill>
                            <a:schemeClr val="tx1">
                              <a:lumMod val="75000"/>
                              <a:lumOff val="25000"/>
                            </a:schemeClr>
                          </a:solidFill>
                        </a:rPr>
                        <a:t> </a:t>
                      </a:r>
                    </a:p>
                    <a:p>
                      <a:pPr algn="ctr"/>
                      <a:r>
                        <a:rPr lang="en-US" b="0" dirty="0">
                          <a:solidFill>
                            <a:schemeClr val="tx1">
                              <a:lumMod val="75000"/>
                              <a:lumOff val="25000"/>
                            </a:schemeClr>
                          </a:solidFill>
                        </a:rPr>
                        <a:t>0.66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5215810"/>
                  </a:ext>
                </a:extLst>
              </a:tr>
              <a:tr h="311811">
                <a:tc>
                  <a:txBody>
                    <a:bodyPr/>
                    <a:lstStyle/>
                    <a:p>
                      <a:pPr algn="ctr"/>
                      <a:endParaRPr lang="en-US"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1529674"/>
                  </a:ext>
                </a:extLst>
              </a:tr>
            </a:tbl>
          </a:graphicData>
        </a:graphic>
      </p:graphicFrame>
      <p:pic>
        <p:nvPicPr>
          <p:cNvPr id="41" name="Picture 40">
            <a:extLst>
              <a:ext uri="{FF2B5EF4-FFF2-40B4-BE49-F238E27FC236}">
                <a16:creationId xmlns:a16="http://schemas.microsoft.com/office/drawing/2014/main" id="{FC296191-6BEB-49E4-A7FD-EE6E3F414C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565" y="1494593"/>
            <a:ext cx="3048001" cy="1828800"/>
          </a:xfrm>
          <a:prstGeom prst="rect">
            <a:avLst/>
          </a:prstGeom>
          <a:ln w="12700">
            <a:noFill/>
          </a:ln>
        </p:spPr>
      </p:pic>
      <p:pic>
        <p:nvPicPr>
          <p:cNvPr id="28" name="Picture 27">
            <a:extLst>
              <a:ext uri="{FF2B5EF4-FFF2-40B4-BE49-F238E27FC236}">
                <a16:creationId xmlns:a16="http://schemas.microsoft.com/office/drawing/2014/main" id="{37F0F492-EE08-4644-A576-A896165DED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4090" y="3827408"/>
            <a:ext cx="3048000" cy="1828800"/>
          </a:xfrm>
          <a:prstGeom prst="rect">
            <a:avLst/>
          </a:prstGeom>
          <a:ln w="12700">
            <a:noFill/>
          </a:ln>
        </p:spPr>
      </p:pic>
      <p:pic>
        <p:nvPicPr>
          <p:cNvPr id="40" name="Picture 39">
            <a:extLst>
              <a:ext uri="{FF2B5EF4-FFF2-40B4-BE49-F238E27FC236}">
                <a16:creationId xmlns:a16="http://schemas.microsoft.com/office/drawing/2014/main" id="{785C7E9D-E75C-4E94-A524-DF41FA6B18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9890" y="1491783"/>
            <a:ext cx="3048000" cy="1828800"/>
          </a:xfrm>
          <a:prstGeom prst="rect">
            <a:avLst/>
          </a:prstGeom>
          <a:ln w="12700">
            <a:noFill/>
          </a:ln>
        </p:spPr>
      </p:pic>
      <p:pic>
        <p:nvPicPr>
          <p:cNvPr id="25" name="Picture 24">
            <a:extLst>
              <a:ext uri="{FF2B5EF4-FFF2-40B4-BE49-F238E27FC236}">
                <a16:creationId xmlns:a16="http://schemas.microsoft.com/office/drawing/2014/main" id="{A87EE1AB-B6F4-4920-A67E-0E5955002B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438" y="3815894"/>
            <a:ext cx="3048000" cy="1828800"/>
          </a:xfrm>
          <a:prstGeom prst="rect">
            <a:avLst/>
          </a:prstGeom>
          <a:ln w="12700">
            <a:noFill/>
          </a:ln>
        </p:spPr>
      </p:pic>
      <p:pic>
        <p:nvPicPr>
          <p:cNvPr id="39" name="Picture 38">
            <a:extLst>
              <a:ext uri="{FF2B5EF4-FFF2-40B4-BE49-F238E27FC236}">
                <a16:creationId xmlns:a16="http://schemas.microsoft.com/office/drawing/2014/main" id="{A2219682-6E2B-441E-BC42-0D25C4CC05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438" y="1493653"/>
            <a:ext cx="3048000" cy="1828800"/>
          </a:xfrm>
          <a:prstGeom prst="rect">
            <a:avLst/>
          </a:prstGeom>
          <a:ln w="12700">
            <a:noFill/>
          </a:ln>
        </p:spPr>
      </p:pic>
      <p:sp>
        <p:nvSpPr>
          <p:cNvPr id="48" name="TextBox 47">
            <a:extLst>
              <a:ext uri="{FF2B5EF4-FFF2-40B4-BE49-F238E27FC236}">
                <a16:creationId xmlns:a16="http://schemas.microsoft.com/office/drawing/2014/main" id="{F20C9637-0181-44BB-8C9B-80A2C0832A65}"/>
              </a:ext>
            </a:extLst>
          </p:cNvPr>
          <p:cNvSpPr txBox="1"/>
          <p:nvPr/>
        </p:nvSpPr>
        <p:spPr>
          <a:xfrm>
            <a:off x="1023783" y="5656208"/>
            <a:ext cx="6468437" cy="369332"/>
          </a:xfrm>
          <a:prstGeom prst="rect">
            <a:avLst/>
          </a:prstGeom>
          <a:noFill/>
        </p:spPr>
        <p:txBody>
          <a:bodyPr wrap="none" rtlCol="0">
            <a:spAutoFit/>
          </a:bodyPr>
          <a:lstStyle/>
          <a:p>
            <a:r>
              <a:rPr lang="en-US" dirty="0">
                <a:solidFill>
                  <a:schemeClr val="tx1">
                    <a:lumMod val="75000"/>
                    <a:lumOff val="25000"/>
                  </a:schemeClr>
                </a:solidFill>
              </a:rPr>
              <a:t>2017                                    2018                                      2019</a:t>
            </a:r>
          </a:p>
        </p:txBody>
      </p:sp>
      <p:sp>
        <p:nvSpPr>
          <p:cNvPr id="49" name="TextBox 48">
            <a:extLst>
              <a:ext uri="{FF2B5EF4-FFF2-40B4-BE49-F238E27FC236}">
                <a16:creationId xmlns:a16="http://schemas.microsoft.com/office/drawing/2014/main" id="{58DA79CB-14DE-4052-A6D8-A27613184874}"/>
              </a:ext>
            </a:extLst>
          </p:cNvPr>
          <p:cNvSpPr txBox="1"/>
          <p:nvPr/>
        </p:nvSpPr>
        <p:spPr>
          <a:xfrm>
            <a:off x="1023782" y="3320583"/>
            <a:ext cx="9610323" cy="369332"/>
          </a:xfrm>
          <a:prstGeom prst="rect">
            <a:avLst/>
          </a:prstGeom>
          <a:noFill/>
        </p:spPr>
        <p:txBody>
          <a:bodyPr wrap="none" rtlCol="0">
            <a:spAutoFit/>
          </a:bodyPr>
          <a:lstStyle/>
          <a:p>
            <a:r>
              <a:rPr lang="en-US" dirty="0">
                <a:solidFill>
                  <a:schemeClr val="tx1">
                    <a:lumMod val="75000"/>
                    <a:lumOff val="25000"/>
                  </a:schemeClr>
                </a:solidFill>
              </a:rPr>
              <a:t>2013                                    2014                                      2015                                     2016</a:t>
            </a:r>
          </a:p>
        </p:txBody>
      </p:sp>
      <p:grpSp>
        <p:nvGrpSpPr>
          <p:cNvPr id="4" name="Group 3">
            <a:extLst>
              <a:ext uri="{FF2B5EF4-FFF2-40B4-BE49-F238E27FC236}">
                <a16:creationId xmlns:a16="http://schemas.microsoft.com/office/drawing/2014/main" id="{7FDDD7B5-231F-47DE-AA23-2140832FE861}"/>
              </a:ext>
            </a:extLst>
          </p:cNvPr>
          <p:cNvGrpSpPr/>
          <p:nvPr/>
        </p:nvGrpSpPr>
        <p:grpSpPr>
          <a:xfrm>
            <a:off x="865890" y="6268597"/>
            <a:ext cx="1625181" cy="311655"/>
            <a:chOff x="10267765" y="1082455"/>
            <a:chExt cx="1625181" cy="311655"/>
          </a:xfrm>
        </p:grpSpPr>
        <p:pic>
          <p:nvPicPr>
            <p:cNvPr id="43" name="Picture 42">
              <a:extLst>
                <a:ext uri="{FF2B5EF4-FFF2-40B4-BE49-F238E27FC236}">
                  <a16:creationId xmlns:a16="http://schemas.microsoft.com/office/drawing/2014/main" id="{D69B1D8C-CC40-4ACF-88CE-9DBA7DE1FD0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062" t="87448" r="8349" b="10052"/>
            <a:stretch/>
          </p:blipFill>
          <p:spPr>
            <a:xfrm>
              <a:off x="10344878" y="1348391"/>
              <a:ext cx="962820" cy="45719"/>
            </a:xfrm>
            <a:prstGeom prst="rect">
              <a:avLst/>
            </a:prstGeom>
          </p:spPr>
        </p:pic>
        <p:sp>
          <p:nvSpPr>
            <p:cNvPr id="26" name="Rectangle 25">
              <a:extLst>
                <a:ext uri="{FF2B5EF4-FFF2-40B4-BE49-F238E27FC236}">
                  <a16:creationId xmlns:a16="http://schemas.microsoft.com/office/drawing/2014/main" id="{1F6422BD-A69D-4A97-8F93-50B9484B52FF}"/>
                </a:ext>
              </a:extLst>
            </p:cNvPr>
            <p:cNvSpPr/>
            <p:nvPr/>
          </p:nvSpPr>
          <p:spPr>
            <a:xfrm>
              <a:off x="10267765" y="1082455"/>
              <a:ext cx="284052"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29" name="Rectangle 28">
              <a:extLst>
                <a:ext uri="{FF2B5EF4-FFF2-40B4-BE49-F238E27FC236}">
                  <a16:creationId xmlns:a16="http://schemas.microsoft.com/office/drawing/2014/main" id="{BED3CCA5-0B9F-4322-8027-151273D5E04D}"/>
                </a:ext>
              </a:extLst>
            </p:cNvPr>
            <p:cNvSpPr/>
            <p:nvPr/>
          </p:nvSpPr>
          <p:spPr>
            <a:xfrm>
              <a:off x="10708685" y="1082455"/>
              <a:ext cx="320520" cy="307777"/>
            </a:xfrm>
            <a:prstGeom prst="rect">
              <a:avLst/>
            </a:prstGeom>
          </p:spPr>
          <p:txBody>
            <a:bodyPr wrap="square">
              <a:spAutoFit/>
            </a:bodyPr>
            <a:lstStyle/>
            <a:p>
              <a:r>
                <a:rPr lang="en-US" sz="1400" dirty="0">
                  <a:solidFill>
                    <a:schemeClr val="tx1">
                      <a:lumMod val="75000"/>
                      <a:lumOff val="25000"/>
                    </a:schemeClr>
                  </a:solidFill>
                </a:rPr>
                <a:t>5</a:t>
              </a:r>
            </a:p>
          </p:txBody>
        </p:sp>
        <p:sp>
          <p:nvSpPr>
            <p:cNvPr id="31" name="Rectangle 30">
              <a:extLst>
                <a:ext uri="{FF2B5EF4-FFF2-40B4-BE49-F238E27FC236}">
                  <a16:creationId xmlns:a16="http://schemas.microsoft.com/office/drawing/2014/main" id="{D5698D10-CA2A-476A-9DA5-8054637D92CF}"/>
                </a:ext>
              </a:extLst>
            </p:cNvPr>
            <p:cNvSpPr/>
            <p:nvPr/>
          </p:nvSpPr>
          <p:spPr>
            <a:xfrm>
              <a:off x="11099957" y="1082455"/>
              <a:ext cx="527196" cy="307777"/>
            </a:xfrm>
            <a:prstGeom prst="rect">
              <a:avLst/>
            </a:prstGeom>
          </p:spPr>
          <p:txBody>
            <a:bodyPr wrap="square">
              <a:spAutoFit/>
            </a:bodyPr>
            <a:lstStyle/>
            <a:p>
              <a:r>
                <a:rPr lang="en-US" sz="1400" dirty="0">
                  <a:solidFill>
                    <a:schemeClr val="tx1">
                      <a:lumMod val="75000"/>
                      <a:lumOff val="25000"/>
                    </a:schemeClr>
                  </a:solidFill>
                </a:rPr>
                <a:t>10</a:t>
              </a:r>
            </a:p>
          </p:txBody>
        </p:sp>
        <p:sp>
          <p:nvSpPr>
            <p:cNvPr id="32" name="Rectangle 31">
              <a:extLst>
                <a:ext uri="{FF2B5EF4-FFF2-40B4-BE49-F238E27FC236}">
                  <a16:creationId xmlns:a16="http://schemas.microsoft.com/office/drawing/2014/main" id="{14BC54E8-FC60-4CB4-8C2D-3688EF7607C6}"/>
                </a:ext>
              </a:extLst>
            </p:cNvPr>
            <p:cNvSpPr/>
            <p:nvPr/>
          </p:nvSpPr>
          <p:spPr>
            <a:xfrm>
              <a:off x="11365750" y="1082455"/>
              <a:ext cx="527196" cy="307777"/>
            </a:xfrm>
            <a:prstGeom prst="rect">
              <a:avLst/>
            </a:prstGeom>
          </p:spPr>
          <p:txBody>
            <a:bodyPr wrap="square">
              <a:spAutoFit/>
            </a:bodyPr>
            <a:lstStyle/>
            <a:p>
              <a:r>
                <a:rPr lang="en-US" sz="1400" dirty="0">
                  <a:solidFill>
                    <a:schemeClr val="tx1">
                      <a:lumMod val="75000"/>
                      <a:lumOff val="25000"/>
                    </a:schemeClr>
                  </a:solidFill>
                </a:rPr>
                <a:t>km</a:t>
              </a:r>
            </a:p>
          </p:txBody>
        </p:sp>
      </p:grpSp>
      <p:grpSp>
        <p:nvGrpSpPr>
          <p:cNvPr id="3" name="Group 2">
            <a:extLst>
              <a:ext uri="{FF2B5EF4-FFF2-40B4-BE49-F238E27FC236}">
                <a16:creationId xmlns:a16="http://schemas.microsoft.com/office/drawing/2014/main" id="{25E93BD4-237B-4E60-BC3D-852C310905F6}"/>
              </a:ext>
            </a:extLst>
          </p:cNvPr>
          <p:cNvGrpSpPr/>
          <p:nvPr/>
        </p:nvGrpSpPr>
        <p:grpSpPr>
          <a:xfrm>
            <a:off x="4635451" y="6212947"/>
            <a:ext cx="7157155" cy="321586"/>
            <a:chOff x="3187988" y="6144539"/>
            <a:chExt cx="7157155" cy="321586"/>
          </a:xfrm>
        </p:grpSpPr>
        <p:pic>
          <p:nvPicPr>
            <p:cNvPr id="34" name="Picture 33">
              <a:extLst>
                <a:ext uri="{FF2B5EF4-FFF2-40B4-BE49-F238E27FC236}">
                  <a16:creationId xmlns:a16="http://schemas.microsoft.com/office/drawing/2014/main" id="{886BC05F-1C25-47D9-B3A3-D8DF01CDBA3B}"/>
                </a:ext>
              </a:extLst>
            </p:cNvPr>
            <p:cNvPicPr>
              <a:picLocks noChangeAspect="1"/>
            </p:cNvPicPr>
            <p:nvPr/>
          </p:nvPicPr>
          <p:blipFill rotWithShape="1">
            <a:blip r:embed="rId11"/>
            <a:srcRect l="7747" t="3420" r="11744" b="76850"/>
            <a:stretch/>
          </p:blipFill>
          <p:spPr>
            <a:xfrm>
              <a:off x="3187988" y="6190570"/>
              <a:ext cx="452438" cy="234896"/>
            </a:xfrm>
            <a:prstGeom prst="rect">
              <a:avLst/>
            </a:prstGeom>
          </p:spPr>
        </p:pic>
        <p:pic>
          <p:nvPicPr>
            <p:cNvPr id="35" name="Picture 34">
              <a:extLst>
                <a:ext uri="{FF2B5EF4-FFF2-40B4-BE49-F238E27FC236}">
                  <a16:creationId xmlns:a16="http://schemas.microsoft.com/office/drawing/2014/main" id="{E023497D-E911-44E7-B2AB-D2A10F039DEB}"/>
                </a:ext>
              </a:extLst>
            </p:cNvPr>
            <p:cNvPicPr>
              <a:picLocks noChangeAspect="1"/>
            </p:cNvPicPr>
            <p:nvPr/>
          </p:nvPicPr>
          <p:blipFill rotWithShape="1">
            <a:blip r:embed="rId11"/>
            <a:srcRect l="7797" t="26557" r="12117" b="52596"/>
            <a:stretch/>
          </p:blipFill>
          <p:spPr>
            <a:xfrm>
              <a:off x="5207992" y="6186961"/>
              <a:ext cx="450056" cy="248225"/>
            </a:xfrm>
            <a:prstGeom prst="rect">
              <a:avLst/>
            </a:prstGeom>
          </p:spPr>
        </p:pic>
        <p:pic>
          <p:nvPicPr>
            <p:cNvPr id="36" name="Picture 35">
              <a:extLst>
                <a:ext uri="{FF2B5EF4-FFF2-40B4-BE49-F238E27FC236}">
                  <a16:creationId xmlns:a16="http://schemas.microsoft.com/office/drawing/2014/main" id="{ECF99684-137C-48D8-B26E-3EF9B4EE7036}"/>
                </a:ext>
              </a:extLst>
            </p:cNvPr>
            <p:cNvPicPr>
              <a:picLocks noChangeAspect="1"/>
            </p:cNvPicPr>
            <p:nvPr/>
          </p:nvPicPr>
          <p:blipFill rotWithShape="1">
            <a:blip r:embed="rId11"/>
            <a:srcRect l="8302" t="50352" r="11190" b="27353"/>
            <a:stretch/>
          </p:blipFill>
          <p:spPr>
            <a:xfrm>
              <a:off x="7065817" y="6173398"/>
              <a:ext cx="452438" cy="265463"/>
            </a:xfrm>
            <a:prstGeom prst="rect">
              <a:avLst/>
            </a:prstGeom>
          </p:spPr>
        </p:pic>
        <p:pic>
          <p:nvPicPr>
            <p:cNvPr id="37" name="Picture 36">
              <a:extLst>
                <a:ext uri="{FF2B5EF4-FFF2-40B4-BE49-F238E27FC236}">
                  <a16:creationId xmlns:a16="http://schemas.microsoft.com/office/drawing/2014/main" id="{B20DD509-1A92-47B7-817B-2AF9DE527E57}"/>
                </a:ext>
              </a:extLst>
            </p:cNvPr>
            <p:cNvPicPr>
              <a:picLocks noChangeAspect="1"/>
            </p:cNvPicPr>
            <p:nvPr/>
          </p:nvPicPr>
          <p:blipFill rotWithShape="1">
            <a:blip r:embed="rId11"/>
            <a:srcRect l="7108" t="76491" r="10689" b="3780"/>
            <a:stretch/>
          </p:blipFill>
          <p:spPr>
            <a:xfrm>
              <a:off x="9007022" y="6198206"/>
              <a:ext cx="461963" cy="234896"/>
            </a:xfrm>
            <a:prstGeom prst="rect">
              <a:avLst/>
            </a:prstGeom>
          </p:spPr>
        </p:pic>
        <p:sp>
          <p:nvSpPr>
            <p:cNvPr id="42" name="TextBox 3">
              <a:extLst>
                <a:ext uri="{FF2B5EF4-FFF2-40B4-BE49-F238E27FC236}">
                  <a16:creationId xmlns:a16="http://schemas.microsoft.com/office/drawing/2014/main" id="{2BC0E390-D6E0-4F3B-ABC4-53E9AFC1ED3D}"/>
                </a:ext>
              </a:extLst>
            </p:cNvPr>
            <p:cNvSpPr txBox="1"/>
            <p:nvPr/>
          </p:nvSpPr>
          <p:spPr>
            <a:xfrm>
              <a:off x="3610900" y="6144539"/>
              <a:ext cx="78418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rPr>
                <a:t>Clouds</a:t>
              </a:r>
            </a:p>
          </p:txBody>
        </p:sp>
        <p:sp>
          <p:nvSpPr>
            <p:cNvPr id="46" name="TextBox 22">
              <a:extLst>
                <a:ext uri="{FF2B5EF4-FFF2-40B4-BE49-F238E27FC236}">
                  <a16:creationId xmlns:a16="http://schemas.microsoft.com/office/drawing/2014/main" id="{F7C77F36-4EA1-4CDD-A113-9CCB26596299}"/>
                </a:ext>
              </a:extLst>
            </p:cNvPr>
            <p:cNvSpPr txBox="1"/>
            <p:nvPr/>
          </p:nvSpPr>
          <p:spPr>
            <a:xfrm>
              <a:off x="5611243" y="6144539"/>
              <a:ext cx="89800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rPr>
                <a:t>Canopy</a:t>
              </a:r>
            </a:p>
          </p:txBody>
        </p:sp>
        <p:sp>
          <p:nvSpPr>
            <p:cNvPr id="47" name="TextBox 23">
              <a:extLst>
                <a:ext uri="{FF2B5EF4-FFF2-40B4-BE49-F238E27FC236}">
                  <a16:creationId xmlns:a16="http://schemas.microsoft.com/office/drawing/2014/main" id="{F8150EDE-6FF4-407E-8BC0-57A989F889EA}"/>
                </a:ext>
              </a:extLst>
            </p:cNvPr>
            <p:cNvSpPr txBox="1"/>
            <p:nvPr/>
          </p:nvSpPr>
          <p:spPr>
            <a:xfrm>
              <a:off x="7461105" y="6158348"/>
              <a:ext cx="111601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rPr>
                <a:t>Impervious</a:t>
              </a:r>
            </a:p>
          </p:txBody>
        </p:sp>
        <p:sp>
          <p:nvSpPr>
            <p:cNvPr id="50" name="TextBox 25">
              <a:extLst>
                <a:ext uri="{FF2B5EF4-FFF2-40B4-BE49-F238E27FC236}">
                  <a16:creationId xmlns:a16="http://schemas.microsoft.com/office/drawing/2014/main" id="{248DC677-FE81-43FE-8395-D641778F3015}"/>
                </a:ext>
              </a:extLst>
            </p:cNvPr>
            <p:cNvSpPr txBox="1"/>
            <p:nvPr/>
          </p:nvSpPr>
          <p:spPr>
            <a:xfrm>
              <a:off x="9431110" y="6148823"/>
              <a:ext cx="91403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rPr>
                <a:t>Bare/Ag</a:t>
              </a:r>
            </a:p>
          </p:txBody>
        </p:sp>
      </p:grpSp>
      <p:grpSp>
        <p:nvGrpSpPr>
          <p:cNvPr id="33" name="Group 32">
            <a:extLst>
              <a:ext uri="{FF2B5EF4-FFF2-40B4-BE49-F238E27FC236}">
                <a16:creationId xmlns:a16="http://schemas.microsoft.com/office/drawing/2014/main" id="{25603C5A-73BA-4A61-BE88-8F9FBB97A7CA}"/>
              </a:ext>
            </a:extLst>
          </p:cNvPr>
          <p:cNvGrpSpPr/>
          <p:nvPr/>
        </p:nvGrpSpPr>
        <p:grpSpPr>
          <a:xfrm>
            <a:off x="466676" y="1288249"/>
            <a:ext cx="336952" cy="782478"/>
            <a:chOff x="7526049" y="5495632"/>
            <a:chExt cx="336952" cy="782478"/>
          </a:xfrm>
        </p:grpSpPr>
        <p:pic>
          <p:nvPicPr>
            <p:cNvPr id="44" name="Picture 43">
              <a:extLst>
                <a:ext uri="{FF2B5EF4-FFF2-40B4-BE49-F238E27FC236}">
                  <a16:creationId xmlns:a16="http://schemas.microsoft.com/office/drawing/2014/main" id="{F54C7D21-E1C9-4D09-9588-D163ECA279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45" name="Rectangle 44">
              <a:extLst>
                <a:ext uri="{FF2B5EF4-FFF2-40B4-BE49-F238E27FC236}">
                  <a16:creationId xmlns:a16="http://schemas.microsoft.com/office/drawing/2014/main" id="{645841A9-0441-4277-8B87-51356C0CE535}"/>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spTree>
    <p:extLst>
      <p:ext uri="{BB962C8B-B14F-4D97-AF65-F5344CB8AC3E}">
        <p14:creationId xmlns:p14="http://schemas.microsoft.com/office/powerpoint/2010/main" val="4075168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8D49F15-3E00-4DF3-B739-D3DC0E29C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 t="-1727" r="2826" b="44668"/>
          <a:stretch/>
        </p:blipFill>
        <p:spPr>
          <a:xfrm>
            <a:off x="165100" y="1750912"/>
            <a:ext cx="6261019" cy="3396642"/>
          </a:xfrm>
          <a:prstGeom prst="rect">
            <a:avLst/>
          </a:prstGeom>
        </p:spPr>
      </p:pic>
      <p:graphicFrame>
        <p:nvGraphicFramePr>
          <p:cNvPr id="17" name="Chart 16">
            <a:extLst>
              <a:ext uri="{FF2B5EF4-FFF2-40B4-BE49-F238E27FC236}">
                <a16:creationId xmlns:a16="http://schemas.microsoft.com/office/drawing/2014/main" id="{F611D7BC-30EC-43FD-BFAB-E5D9AAC9C74E}"/>
              </a:ext>
            </a:extLst>
          </p:cNvPr>
          <p:cNvGraphicFramePr>
            <a:graphicFrameLocks/>
          </p:cNvGraphicFramePr>
          <p:nvPr>
            <p:extLst>
              <p:ext uri="{D42A27DB-BD31-4B8C-83A1-F6EECF244321}">
                <p14:modId xmlns:p14="http://schemas.microsoft.com/office/powerpoint/2010/main" val="679900747"/>
              </p:ext>
            </p:extLst>
          </p:nvPr>
        </p:nvGraphicFramePr>
        <p:xfrm>
          <a:off x="6249204" y="1738168"/>
          <a:ext cx="5569600" cy="4392555"/>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3CDC7A41-0125-47BE-8E7F-10AF3C743C7C}"/>
              </a:ext>
            </a:extLst>
          </p:cNvPr>
          <p:cNvSpPr>
            <a:spLocks noGrp="1"/>
          </p:cNvSpPr>
          <p:nvPr>
            <p:ph type="title"/>
          </p:nvPr>
        </p:nvSpPr>
        <p:spPr/>
        <p:txBody>
          <a:bodyPr>
            <a:normAutofit fontScale="90000"/>
          </a:bodyPr>
          <a:lstStyle/>
          <a:p>
            <a:r>
              <a:rPr lang="en-US" dirty="0"/>
              <a:t>LAND COVER: TUTUILA ISLAND</a:t>
            </a:r>
          </a:p>
        </p:txBody>
      </p:sp>
      <p:sp>
        <p:nvSpPr>
          <p:cNvPr id="21" name="Google Shape;143;p16">
            <a:extLst>
              <a:ext uri="{FF2B5EF4-FFF2-40B4-BE49-F238E27FC236}">
                <a16:creationId xmlns:a16="http://schemas.microsoft.com/office/drawing/2014/main" id="{82142C6E-57CD-482C-83A7-7ADE0EA139C1}"/>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77876294-4E7B-429F-B6F2-A74F702F5F69}"/>
              </a:ext>
            </a:extLst>
          </p:cNvPr>
          <p:cNvSpPr txBox="1"/>
          <p:nvPr/>
        </p:nvSpPr>
        <p:spPr>
          <a:xfrm>
            <a:off x="7471471" y="1350801"/>
            <a:ext cx="3437159" cy="400110"/>
          </a:xfrm>
          <a:prstGeom prst="rect">
            <a:avLst/>
          </a:prstGeom>
          <a:noFill/>
        </p:spPr>
        <p:txBody>
          <a:bodyPr wrap="none" rtlCol="0">
            <a:spAutoFit/>
          </a:bodyPr>
          <a:lstStyle/>
          <a:p>
            <a:r>
              <a:rPr lang="en-US" sz="2000" dirty="0">
                <a:solidFill>
                  <a:schemeClr val="tx1">
                    <a:lumMod val="75000"/>
                    <a:lumOff val="25000"/>
                  </a:schemeClr>
                </a:solidFill>
              </a:rPr>
              <a:t>Change from 2013 to 2018</a:t>
            </a:r>
          </a:p>
        </p:txBody>
      </p:sp>
      <p:sp>
        <p:nvSpPr>
          <p:cNvPr id="27" name="TextBox 26">
            <a:extLst>
              <a:ext uri="{FF2B5EF4-FFF2-40B4-BE49-F238E27FC236}">
                <a16:creationId xmlns:a16="http://schemas.microsoft.com/office/drawing/2014/main" id="{8C138592-0601-4661-9882-3F2FE53FF763}"/>
              </a:ext>
            </a:extLst>
          </p:cNvPr>
          <p:cNvSpPr txBox="1"/>
          <p:nvPr/>
        </p:nvSpPr>
        <p:spPr>
          <a:xfrm>
            <a:off x="7143986" y="5399405"/>
            <a:ext cx="4350871" cy="307777"/>
          </a:xfrm>
          <a:prstGeom prst="rect">
            <a:avLst/>
          </a:prstGeom>
          <a:noFill/>
        </p:spPr>
        <p:txBody>
          <a:bodyPr wrap="none" rtlCol="0">
            <a:spAutoFit/>
          </a:bodyPr>
          <a:lstStyle/>
          <a:p>
            <a:r>
              <a:rPr lang="en-US" sz="1400" dirty="0">
                <a:solidFill>
                  <a:schemeClr val="tx1">
                    <a:lumMod val="75000"/>
                    <a:lumOff val="25000"/>
                  </a:schemeClr>
                </a:solidFill>
              </a:rPr>
              <a:t>Canopy      Impervious        Bare/Ag          Clouds</a:t>
            </a:r>
          </a:p>
        </p:txBody>
      </p:sp>
      <p:sp>
        <p:nvSpPr>
          <p:cNvPr id="28" name="TextBox 27">
            <a:extLst>
              <a:ext uri="{FF2B5EF4-FFF2-40B4-BE49-F238E27FC236}">
                <a16:creationId xmlns:a16="http://schemas.microsoft.com/office/drawing/2014/main" id="{AF51D906-1D3E-4679-8EA4-9D0885EED8E6}"/>
              </a:ext>
            </a:extLst>
          </p:cNvPr>
          <p:cNvSpPr txBox="1"/>
          <p:nvPr/>
        </p:nvSpPr>
        <p:spPr>
          <a:xfrm rot="16200000">
            <a:off x="5446524" y="3639192"/>
            <a:ext cx="1959191" cy="307777"/>
          </a:xfrm>
          <a:prstGeom prst="rect">
            <a:avLst/>
          </a:prstGeom>
          <a:noFill/>
        </p:spPr>
        <p:txBody>
          <a:bodyPr wrap="none" rtlCol="0">
            <a:spAutoFit/>
          </a:bodyPr>
          <a:lstStyle/>
          <a:p>
            <a:r>
              <a:rPr lang="en-US" sz="1400" dirty="0">
                <a:solidFill>
                  <a:schemeClr val="tx1">
                    <a:lumMod val="75000"/>
                    <a:lumOff val="25000"/>
                  </a:schemeClr>
                </a:solidFill>
              </a:rPr>
              <a:t>Percent Change (%)</a:t>
            </a:r>
          </a:p>
        </p:txBody>
      </p:sp>
      <p:sp>
        <p:nvSpPr>
          <p:cNvPr id="32" name="TextBox 31">
            <a:extLst>
              <a:ext uri="{FF2B5EF4-FFF2-40B4-BE49-F238E27FC236}">
                <a16:creationId xmlns:a16="http://schemas.microsoft.com/office/drawing/2014/main" id="{4FEAE35A-4B05-4497-908A-5A08B0058353}"/>
              </a:ext>
            </a:extLst>
          </p:cNvPr>
          <p:cNvSpPr txBox="1"/>
          <p:nvPr/>
        </p:nvSpPr>
        <p:spPr>
          <a:xfrm>
            <a:off x="3787775" y="4873331"/>
            <a:ext cx="1877437" cy="738664"/>
          </a:xfrm>
          <a:prstGeom prst="rect">
            <a:avLst/>
          </a:prstGeom>
          <a:noFill/>
        </p:spPr>
        <p:txBody>
          <a:bodyPr wrap="none" rtlCol="0">
            <a:spAutoFit/>
          </a:bodyPr>
          <a:lstStyle/>
          <a:p>
            <a:r>
              <a:rPr lang="en-US" sz="1400" dirty="0">
                <a:solidFill>
                  <a:schemeClr val="tx1">
                    <a:lumMod val="75000"/>
                    <a:lumOff val="25000"/>
                  </a:schemeClr>
                </a:solidFill>
              </a:rPr>
              <a:t>Change (32.4%)</a:t>
            </a:r>
          </a:p>
          <a:p>
            <a:r>
              <a:rPr lang="en-US" sz="1400" dirty="0">
                <a:solidFill>
                  <a:schemeClr val="tx1">
                    <a:lumMod val="75000"/>
                    <a:lumOff val="25000"/>
                  </a:schemeClr>
                </a:solidFill>
              </a:rPr>
              <a:t>No Change (67.6%)</a:t>
            </a:r>
          </a:p>
          <a:p>
            <a:r>
              <a:rPr lang="en-US" sz="1400" dirty="0">
                <a:solidFill>
                  <a:schemeClr val="tx1">
                    <a:lumMod val="75000"/>
                    <a:lumOff val="25000"/>
                  </a:schemeClr>
                </a:solidFill>
              </a:rPr>
              <a:t>Clouds</a:t>
            </a:r>
          </a:p>
        </p:txBody>
      </p:sp>
      <p:grpSp>
        <p:nvGrpSpPr>
          <p:cNvPr id="4" name="Group 3">
            <a:extLst>
              <a:ext uri="{FF2B5EF4-FFF2-40B4-BE49-F238E27FC236}">
                <a16:creationId xmlns:a16="http://schemas.microsoft.com/office/drawing/2014/main" id="{A11A366D-506C-4A6E-8E07-36C1EEE540D0}"/>
              </a:ext>
            </a:extLst>
          </p:cNvPr>
          <p:cNvGrpSpPr/>
          <p:nvPr/>
        </p:nvGrpSpPr>
        <p:grpSpPr>
          <a:xfrm>
            <a:off x="240545" y="1905536"/>
            <a:ext cx="2582695" cy="3721282"/>
            <a:chOff x="209550" y="1890713"/>
            <a:chExt cx="2582695" cy="3721282"/>
          </a:xfrm>
        </p:grpSpPr>
        <p:pic>
          <p:nvPicPr>
            <p:cNvPr id="22" name="Picture 21">
              <a:extLst>
                <a:ext uri="{FF2B5EF4-FFF2-40B4-BE49-F238E27FC236}">
                  <a16:creationId xmlns:a16="http://schemas.microsoft.com/office/drawing/2014/main" id="{B4197E2B-A805-4E78-B5A8-5EDA4BD88F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88" t="54052" r="15140" b="42175"/>
            <a:stretch/>
          </p:blipFill>
          <p:spPr>
            <a:xfrm>
              <a:off x="562752" y="5387424"/>
              <a:ext cx="2229493" cy="224571"/>
            </a:xfrm>
            <a:prstGeom prst="rect">
              <a:avLst/>
            </a:prstGeom>
          </p:spPr>
        </p:pic>
        <p:sp>
          <p:nvSpPr>
            <p:cNvPr id="3" name="Rectangle 2">
              <a:extLst>
                <a:ext uri="{FF2B5EF4-FFF2-40B4-BE49-F238E27FC236}">
                  <a16:creationId xmlns:a16="http://schemas.microsoft.com/office/drawing/2014/main" id="{4BE661BD-CF46-4631-919B-3FEAADF02505}"/>
                </a:ext>
              </a:extLst>
            </p:cNvPr>
            <p:cNvSpPr/>
            <p:nvPr/>
          </p:nvSpPr>
          <p:spPr>
            <a:xfrm>
              <a:off x="209550" y="1890713"/>
              <a:ext cx="183480" cy="445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26" name="Group 25">
            <a:extLst>
              <a:ext uri="{FF2B5EF4-FFF2-40B4-BE49-F238E27FC236}">
                <a16:creationId xmlns:a16="http://schemas.microsoft.com/office/drawing/2014/main" id="{77776703-0D1A-497D-B027-D1CECA91DCA9}"/>
              </a:ext>
            </a:extLst>
          </p:cNvPr>
          <p:cNvGrpSpPr/>
          <p:nvPr/>
        </p:nvGrpSpPr>
        <p:grpSpPr>
          <a:xfrm>
            <a:off x="3449809" y="4925577"/>
            <a:ext cx="389625" cy="645611"/>
            <a:chOff x="4502955" y="5450118"/>
            <a:chExt cx="389625" cy="645611"/>
          </a:xfrm>
        </p:grpSpPr>
        <p:pic>
          <p:nvPicPr>
            <p:cNvPr id="29" name="Picture 28">
              <a:extLst>
                <a:ext uri="{FF2B5EF4-FFF2-40B4-BE49-F238E27FC236}">
                  <a16:creationId xmlns:a16="http://schemas.microsoft.com/office/drawing/2014/main" id="{B18CF019-3EE6-41F4-92B1-00CA192B81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451" t="67979" r="45400" b="28594"/>
            <a:stretch/>
          </p:blipFill>
          <p:spPr>
            <a:xfrm rot="10800000">
              <a:off x="4519796" y="5664983"/>
              <a:ext cx="372784" cy="229060"/>
            </a:xfrm>
            <a:prstGeom prst="rect">
              <a:avLst/>
            </a:prstGeom>
          </p:spPr>
        </p:pic>
        <p:pic>
          <p:nvPicPr>
            <p:cNvPr id="30" name="Picture 29">
              <a:extLst>
                <a:ext uri="{FF2B5EF4-FFF2-40B4-BE49-F238E27FC236}">
                  <a16:creationId xmlns:a16="http://schemas.microsoft.com/office/drawing/2014/main" id="{0C35BF63-B188-4341-B827-6A2195CC06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638" t="61610" r="45213" b="35030"/>
            <a:stretch/>
          </p:blipFill>
          <p:spPr>
            <a:xfrm rot="10800000">
              <a:off x="4502955" y="5450118"/>
              <a:ext cx="372782" cy="224569"/>
            </a:xfrm>
            <a:prstGeom prst="rect">
              <a:avLst/>
            </a:prstGeom>
          </p:spPr>
        </p:pic>
        <p:pic>
          <p:nvPicPr>
            <p:cNvPr id="31" name="Picture 30">
              <a:extLst>
                <a:ext uri="{FF2B5EF4-FFF2-40B4-BE49-F238E27FC236}">
                  <a16:creationId xmlns:a16="http://schemas.microsoft.com/office/drawing/2014/main" id="{6D2D99BB-5F70-4CFD-A2AB-9D9693F2E73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491" t="84635" r="45484" b="12274"/>
            <a:stretch/>
          </p:blipFill>
          <p:spPr>
            <a:xfrm rot="10800000">
              <a:off x="4523307" y="5888014"/>
              <a:ext cx="365760" cy="207715"/>
            </a:xfrm>
            <a:prstGeom prst="rect">
              <a:avLst/>
            </a:prstGeom>
          </p:spPr>
        </p:pic>
      </p:grpSp>
      <p:grpSp>
        <p:nvGrpSpPr>
          <p:cNvPr id="33" name="Group 32">
            <a:extLst>
              <a:ext uri="{FF2B5EF4-FFF2-40B4-BE49-F238E27FC236}">
                <a16:creationId xmlns:a16="http://schemas.microsoft.com/office/drawing/2014/main" id="{11A3442E-F46C-4BC8-B3D2-F0D35616C95A}"/>
              </a:ext>
            </a:extLst>
          </p:cNvPr>
          <p:cNvGrpSpPr/>
          <p:nvPr/>
        </p:nvGrpSpPr>
        <p:grpSpPr>
          <a:xfrm>
            <a:off x="466676" y="1288249"/>
            <a:ext cx="336952" cy="782478"/>
            <a:chOff x="7526049" y="5495632"/>
            <a:chExt cx="336952" cy="782478"/>
          </a:xfrm>
        </p:grpSpPr>
        <p:pic>
          <p:nvPicPr>
            <p:cNvPr id="34" name="Picture 33">
              <a:extLst>
                <a:ext uri="{FF2B5EF4-FFF2-40B4-BE49-F238E27FC236}">
                  <a16:creationId xmlns:a16="http://schemas.microsoft.com/office/drawing/2014/main" id="{165BAEA0-FA13-4650-AAA4-25F36A5C04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35" name="Rectangle 34">
              <a:extLst>
                <a:ext uri="{FF2B5EF4-FFF2-40B4-BE49-F238E27FC236}">
                  <a16:creationId xmlns:a16="http://schemas.microsoft.com/office/drawing/2014/main" id="{13168AF2-57BA-4A17-AC37-1C54BC9141AF}"/>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sp>
        <p:nvSpPr>
          <p:cNvPr id="37" name="TextBox 36">
            <a:extLst>
              <a:ext uri="{FF2B5EF4-FFF2-40B4-BE49-F238E27FC236}">
                <a16:creationId xmlns:a16="http://schemas.microsoft.com/office/drawing/2014/main" id="{9893E1F5-56CE-447C-9B3F-DCAAE0FBA895}"/>
              </a:ext>
            </a:extLst>
          </p:cNvPr>
          <p:cNvSpPr txBox="1"/>
          <p:nvPr/>
        </p:nvSpPr>
        <p:spPr>
          <a:xfrm>
            <a:off x="2477632" y="5225886"/>
            <a:ext cx="691215" cy="307777"/>
          </a:xfrm>
          <a:prstGeom prst="rect">
            <a:avLst/>
          </a:prstGeom>
          <a:noFill/>
        </p:spPr>
        <p:txBody>
          <a:bodyPr wrap="none" rtlCol="0">
            <a:spAutoFit/>
          </a:bodyPr>
          <a:lstStyle/>
          <a:p>
            <a:r>
              <a:rPr lang="en-US" sz="1400" dirty="0">
                <a:solidFill>
                  <a:schemeClr val="tx1">
                    <a:lumMod val="75000"/>
                    <a:lumOff val="25000"/>
                  </a:schemeClr>
                </a:solidFill>
              </a:rPr>
              <a:t>10 km</a:t>
            </a:r>
          </a:p>
        </p:txBody>
      </p:sp>
      <p:sp>
        <p:nvSpPr>
          <p:cNvPr id="38" name="Rectangle 37">
            <a:extLst>
              <a:ext uri="{FF2B5EF4-FFF2-40B4-BE49-F238E27FC236}">
                <a16:creationId xmlns:a16="http://schemas.microsoft.com/office/drawing/2014/main" id="{A146E5FD-5812-44C9-9A65-DC89CA115D11}"/>
              </a:ext>
            </a:extLst>
          </p:cNvPr>
          <p:cNvSpPr/>
          <p:nvPr/>
        </p:nvSpPr>
        <p:spPr>
          <a:xfrm>
            <a:off x="557990" y="5232037"/>
            <a:ext cx="284052"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39" name="Rectangle 38">
            <a:extLst>
              <a:ext uri="{FF2B5EF4-FFF2-40B4-BE49-F238E27FC236}">
                <a16:creationId xmlns:a16="http://schemas.microsoft.com/office/drawing/2014/main" id="{93AAA2AC-CBB1-498E-B6C7-5D3C93FFFFDD}"/>
              </a:ext>
            </a:extLst>
          </p:cNvPr>
          <p:cNvSpPr/>
          <p:nvPr/>
        </p:nvSpPr>
        <p:spPr>
          <a:xfrm>
            <a:off x="1542055" y="5232037"/>
            <a:ext cx="412792" cy="307777"/>
          </a:xfrm>
          <a:prstGeom prst="rect">
            <a:avLst/>
          </a:prstGeom>
        </p:spPr>
        <p:txBody>
          <a:bodyPr wrap="square">
            <a:spAutoFit/>
          </a:bodyPr>
          <a:lstStyle/>
          <a:p>
            <a:r>
              <a:rPr lang="en-US" sz="1400" dirty="0">
                <a:solidFill>
                  <a:schemeClr val="tx1">
                    <a:lumMod val="75000"/>
                    <a:lumOff val="25000"/>
                  </a:schemeClr>
                </a:solidFill>
              </a:rPr>
              <a:t>5</a:t>
            </a:r>
          </a:p>
        </p:txBody>
      </p:sp>
    </p:spTree>
    <p:extLst>
      <p:ext uri="{BB962C8B-B14F-4D97-AF65-F5344CB8AC3E}">
        <p14:creationId xmlns:p14="http://schemas.microsoft.com/office/powerpoint/2010/main" val="3860420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D4E93FD6-7C20-4C39-8EA2-564A4895D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284" y="1526922"/>
            <a:ext cx="2713737" cy="235504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2908" y="1639145"/>
            <a:ext cx="3077800" cy="1993951"/>
          </a:xfrm>
          <a:prstGeom prst="rect">
            <a:avLst/>
          </a:prstGeom>
        </p:spPr>
      </p:pic>
      <p:sp>
        <p:nvSpPr>
          <p:cNvPr id="11" name="Rectangle 10">
            <a:extLst>
              <a:ext uri="{FF2B5EF4-FFF2-40B4-BE49-F238E27FC236}">
                <a16:creationId xmlns:a16="http://schemas.microsoft.com/office/drawing/2014/main" id="{EE08C5D0-E90D-4733-A035-C4919E16E327}"/>
              </a:ext>
            </a:extLst>
          </p:cNvPr>
          <p:cNvSpPr/>
          <p:nvPr/>
        </p:nvSpPr>
        <p:spPr>
          <a:xfrm>
            <a:off x="475951" y="4985039"/>
            <a:ext cx="761747" cy="400110"/>
          </a:xfrm>
          <a:prstGeom prst="rect">
            <a:avLst/>
          </a:prstGeom>
        </p:spPr>
        <p:txBody>
          <a:bodyPr wrap="none">
            <a:spAutoFit/>
          </a:bodyPr>
          <a:lstStyle/>
          <a:p>
            <a:pPr algn="ctr"/>
            <a:r>
              <a:rPr lang="en-US" sz="2000" b="1" dirty="0">
                <a:solidFill>
                  <a:schemeClr val="tx1">
                    <a:lumMod val="75000"/>
                    <a:lumOff val="25000"/>
                  </a:schemeClr>
                </a:solidFill>
              </a:rPr>
              <a:t>2017</a:t>
            </a:r>
          </a:p>
        </p:txBody>
      </p:sp>
      <p:sp>
        <p:nvSpPr>
          <p:cNvPr id="12" name="Rectangle 11">
            <a:extLst>
              <a:ext uri="{FF2B5EF4-FFF2-40B4-BE49-F238E27FC236}">
                <a16:creationId xmlns:a16="http://schemas.microsoft.com/office/drawing/2014/main" id="{669FD525-210F-49B7-A605-7793452E7926}"/>
              </a:ext>
            </a:extLst>
          </p:cNvPr>
          <p:cNvSpPr/>
          <p:nvPr/>
        </p:nvSpPr>
        <p:spPr>
          <a:xfrm>
            <a:off x="434616" y="2620715"/>
            <a:ext cx="761747" cy="400110"/>
          </a:xfrm>
          <a:prstGeom prst="rect">
            <a:avLst/>
          </a:prstGeom>
        </p:spPr>
        <p:txBody>
          <a:bodyPr wrap="none">
            <a:spAutoFit/>
          </a:bodyPr>
          <a:lstStyle/>
          <a:p>
            <a:pPr algn="ctr"/>
            <a:r>
              <a:rPr lang="en-US" sz="2000" b="1" dirty="0">
                <a:solidFill>
                  <a:schemeClr val="tx1">
                    <a:lumMod val="75000"/>
                    <a:lumOff val="25000"/>
                  </a:schemeClr>
                </a:solidFill>
              </a:rPr>
              <a:t>2012</a:t>
            </a:r>
          </a:p>
        </p:txBody>
      </p:sp>
      <p:sp>
        <p:nvSpPr>
          <p:cNvPr id="15" name="Rectangle 14">
            <a:extLst>
              <a:ext uri="{FF2B5EF4-FFF2-40B4-BE49-F238E27FC236}">
                <a16:creationId xmlns:a16="http://schemas.microsoft.com/office/drawing/2014/main" id="{7BB6B752-ABAD-47E3-A92F-B99F50D1CF17}"/>
              </a:ext>
            </a:extLst>
          </p:cNvPr>
          <p:cNvSpPr/>
          <p:nvPr/>
        </p:nvSpPr>
        <p:spPr>
          <a:xfrm>
            <a:off x="2118820" y="1318391"/>
            <a:ext cx="1673856" cy="400110"/>
          </a:xfrm>
          <a:prstGeom prst="rect">
            <a:avLst/>
          </a:prstGeom>
        </p:spPr>
        <p:txBody>
          <a:bodyPr wrap="none">
            <a:spAutoFit/>
          </a:bodyPr>
          <a:lstStyle/>
          <a:p>
            <a:pPr>
              <a:spcAft>
                <a:spcPts val="600"/>
              </a:spcAft>
              <a:buClr>
                <a:srgbClr val="3289B4"/>
              </a:buClr>
            </a:pPr>
            <a:r>
              <a:rPr lang="en-US" sz="2000" b="1" dirty="0" err="1">
                <a:solidFill>
                  <a:schemeClr val="tx1">
                    <a:lumMod val="75000"/>
                    <a:lumOff val="25000"/>
                  </a:schemeClr>
                </a:solidFill>
              </a:rPr>
              <a:t>Tafuna</a:t>
            </a:r>
            <a:r>
              <a:rPr lang="en-US" sz="2000" b="1" dirty="0">
                <a:solidFill>
                  <a:schemeClr val="tx1">
                    <a:lumMod val="75000"/>
                    <a:lumOff val="25000"/>
                  </a:schemeClr>
                </a:solidFill>
              </a:rPr>
              <a:t> Plain</a:t>
            </a:r>
          </a:p>
        </p:txBody>
      </p:sp>
      <p:sp>
        <p:nvSpPr>
          <p:cNvPr id="19" name="Google Shape;143;p16">
            <a:extLst>
              <a:ext uri="{FF2B5EF4-FFF2-40B4-BE49-F238E27FC236}">
                <a16:creationId xmlns:a16="http://schemas.microsoft.com/office/drawing/2014/main" id="{B408F9BD-EB64-47CC-9B3C-57179E15C08B}"/>
              </a:ext>
            </a:extLst>
          </p:cNvPr>
          <p:cNvSpPr txBox="1"/>
          <p:nvPr/>
        </p:nvSpPr>
        <p:spPr>
          <a:xfrm>
            <a:off x="1249163" y="6514627"/>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sp>
        <p:nvSpPr>
          <p:cNvPr id="20" name="Rectangle 19">
            <a:extLst>
              <a:ext uri="{FF2B5EF4-FFF2-40B4-BE49-F238E27FC236}">
                <a16:creationId xmlns:a16="http://schemas.microsoft.com/office/drawing/2014/main" id="{15A75C1F-AA8E-4C8D-91CD-F92DD37D8E68}"/>
              </a:ext>
            </a:extLst>
          </p:cNvPr>
          <p:cNvSpPr/>
          <p:nvPr/>
        </p:nvSpPr>
        <p:spPr>
          <a:xfrm>
            <a:off x="9258762" y="1318391"/>
            <a:ext cx="1029449" cy="400110"/>
          </a:xfrm>
          <a:prstGeom prst="rect">
            <a:avLst/>
          </a:prstGeom>
        </p:spPr>
        <p:txBody>
          <a:bodyPr wrap="none">
            <a:spAutoFit/>
          </a:bodyPr>
          <a:lstStyle/>
          <a:p>
            <a:pPr>
              <a:spcAft>
                <a:spcPts val="600"/>
              </a:spcAft>
              <a:buClr>
                <a:srgbClr val="3289B4"/>
              </a:buClr>
            </a:pPr>
            <a:r>
              <a:rPr lang="en-US" sz="2000" b="1" dirty="0" err="1">
                <a:solidFill>
                  <a:schemeClr val="tx1">
                    <a:lumMod val="75000"/>
                    <a:lumOff val="25000"/>
                  </a:schemeClr>
                </a:solidFill>
              </a:rPr>
              <a:t>Nu’uuli</a:t>
            </a:r>
            <a:endParaRPr lang="en-US" sz="2000" b="1" dirty="0">
              <a:solidFill>
                <a:schemeClr val="tx1">
                  <a:lumMod val="75000"/>
                  <a:lumOff val="25000"/>
                </a:schemeClr>
              </a:solidFill>
            </a:endParaRPr>
          </a:p>
        </p:txBody>
      </p:sp>
      <p:sp>
        <p:nvSpPr>
          <p:cNvPr id="16" name="Rectangle 15">
            <a:extLst>
              <a:ext uri="{FF2B5EF4-FFF2-40B4-BE49-F238E27FC236}">
                <a16:creationId xmlns:a16="http://schemas.microsoft.com/office/drawing/2014/main" id="{15A75C1F-AA8E-4C8D-91CD-F92DD37D8E68}"/>
              </a:ext>
            </a:extLst>
          </p:cNvPr>
          <p:cNvSpPr/>
          <p:nvPr/>
        </p:nvSpPr>
        <p:spPr>
          <a:xfrm>
            <a:off x="5431816" y="1318391"/>
            <a:ext cx="1351652" cy="400110"/>
          </a:xfrm>
          <a:prstGeom prst="rect">
            <a:avLst/>
          </a:prstGeom>
        </p:spPr>
        <p:txBody>
          <a:bodyPr wrap="none">
            <a:spAutoFit/>
          </a:bodyPr>
          <a:lstStyle/>
          <a:p>
            <a:pPr>
              <a:spcAft>
                <a:spcPts val="600"/>
              </a:spcAft>
              <a:buClr>
                <a:srgbClr val="3289B4"/>
              </a:buClr>
            </a:pPr>
            <a:r>
              <a:rPr lang="en-US" sz="2000" b="1" dirty="0" err="1">
                <a:solidFill>
                  <a:schemeClr val="tx1">
                    <a:lumMod val="75000"/>
                    <a:lumOff val="25000"/>
                  </a:schemeClr>
                </a:solidFill>
              </a:rPr>
              <a:t>Faga’itua</a:t>
            </a:r>
            <a:endParaRPr lang="en-US" sz="2000" b="1" dirty="0">
              <a:solidFill>
                <a:schemeClr val="tx1">
                  <a:lumMod val="75000"/>
                  <a:lumOff val="25000"/>
                </a:schemeClr>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6600" y="2087701"/>
            <a:ext cx="2067442" cy="1124762"/>
          </a:xfrm>
          <a:prstGeom prst="rect">
            <a:avLst/>
          </a:prstGeom>
        </p:spPr>
      </p:pic>
      <p:sp>
        <p:nvSpPr>
          <p:cNvPr id="24" name="Title 23">
            <a:extLst>
              <a:ext uri="{FF2B5EF4-FFF2-40B4-BE49-F238E27FC236}">
                <a16:creationId xmlns:a16="http://schemas.microsoft.com/office/drawing/2014/main" id="{D08C44C1-AD1B-0842-8A66-57CBD3AC5756}"/>
              </a:ext>
            </a:extLst>
          </p:cNvPr>
          <p:cNvSpPr>
            <a:spLocks noGrp="1"/>
          </p:cNvSpPr>
          <p:nvPr>
            <p:ph type="title"/>
          </p:nvPr>
        </p:nvSpPr>
        <p:spPr/>
        <p:txBody>
          <a:bodyPr>
            <a:normAutofit fontScale="90000"/>
          </a:bodyPr>
          <a:lstStyle/>
          <a:p>
            <a:r>
              <a:rPr lang="en-US" dirty="0"/>
              <a:t>LAND COVER: WATERSHEDS</a:t>
            </a:r>
          </a:p>
        </p:txBody>
      </p:sp>
      <p:grpSp>
        <p:nvGrpSpPr>
          <p:cNvPr id="41" name="Group 40">
            <a:extLst>
              <a:ext uri="{FF2B5EF4-FFF2-40B4-BE49-F238E27FC236}">
                <a16:creationId xmlns:a16="http://schemas.microsoft.com/office/drawing/2014/main" id="{8FF18357-6395-4A25-A3B8-FAF6E7238320}"/>
              </a:ext>
            </a:extLst>
          </p:cNvPr>
          <p:cNvGrpSpPr/>
          <p:nvPr/>
        </p:nvGrpSpPr>
        <p:grpSpPr>
          <a:xfrm>
            <a:off x="466676" y="1288249"/>
            <a:ext cx="336952" cy="782478"/>
            <a:chOff x="7526049" y="5495632"/>
            <a:chExt cx="336952" cy="782478"/>
          </a:xfrm>
        </p:grpSpPr>
        <p:pic>
          <p:nvPicPr>
            <p:cNvPr id="42" name="Picture 41">
              <a:extLst>
                <a:ext uri="{FF2B5EF4-FFF2-40B4-BE49-F238E27FC236}">
                  <a16:creationId xmlns:a16="http://schemas.microsoft.com/office/drawing/2014/main" id="{912960C0-D700-44B6-9178-1B26B37AA1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43" name="Rectangle 42">
              <a:extLst>
                <a:ext uri="{FF2B5EF4-FFF2-40B4-BE49-F238E27FC236}">
                  <a16:creationId xmlns:a16="http://schemas.microsoft.com/office/drawing/2014/main" id="{635DAFA6-86A7-4219-B293-ECDC74FA477E}"/>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grpSp>
        <p:nvGrpSpPr>
          <p:cNvPr id="2" name="Group 1">
            <a:extLst>
              <a:ext uri="{FF2B5EF4-FFF2-40B4-BE49-F238E27FC236}">
                <a16:creationId xmlns:a16="http://schemas.microsoft.com/office/drawing/2014/main" id="{8DACCFD6-9344-48AC-B116-4169D5DC3BBE}"/>
              </a:ext>
            </a:extLst>
          </p:cNvPr>
          <p:cNvGrpSpPr/>
          <p:nvPr/>
        </p:nvGrpSpPr>
        <p:grpSpPr>
          <a:xfrm>
            <a:off x="4000994" y="6177222"/>
            <a:ext cx="7795847" cy="416487"/>
            <a:chOff x="4191494" y="6177222"/>
            <a:chExt cx="7795847" cy="416487"/>
          </a:xfrm>
        </p:grpSpPr>
        <p:grpSp>
          <p:nvGrpSpPr>
            <p:cNvPr id="60" name="Group 59">
              <a:extLst>
                <a:ext uri="{FF2B5EF4-FFF2-40B4-BE49-F238E27FC236}">
                  <a16:creationId xmlns:a16="http://schemas.microsoft.com/office/drawing/2014/main" id="{A5F217C5-92D6-44E8-8E56-38AE48ADF1C0}"/>
                </a:ext>
              </a:extLst>
            </p:cNvPr>
            <p:cNvGrpSpPr/>
            <p:nvPr/>
          </p:nvGrpSpPr>
          <p:grpSpPr>
            <a:xfrm>
              <a:off x="4844046" y="6212947"/>
              <a:ext cx="7143295" cy="321586"/>
              <a:chOff x="3396583" y="6144539"/>
              <a:chExt cx="7143295" cy="321586"/>
            </a:xfrm>
          </p:grpSpPr>
          <p:pic>
            <p:nvPicPr>
              <p:cNvPr id="62" name="Picture 61">
                <a:extLst>
                  <a:ext uri="{FF2B5EF4-FFF2-40B4-BE49-F238E27FC236}">
                    <a16:creationId xmlns:a16="http://schemas.microsoft.com/office/drawing/2014/main" id="{330234CB-96C2-4784-A56C-08732708401D}"/>
                  </a:ext>
                </a:extLst>
              </p:cNvPr>
              <p:cNvPicPr>
                <a:picLocks noChangeAspect="1"/>
              </p:cNvPicPr>
              <p:nvPr/>
            </p:nvPicPr>
            <p:blipFill rotWithShape="1">
              <a:blip r:embed="rId7"/>
              <a:srcRect l="7797" t="26557" r="12117" b="52596"/>
              <a:stretch/>
            </p:blipFill>
            <p:spPr>
              <a:xfrm>
                <a:off x="4587275" y="6186961"/>
                <a:ext cx="450056" cy="248225"/>
              </a:xfrm>
              <a:prstGeom prst="rect">
                <a:avLst/>
              </a:prstGeom>
            </p:spPr>
          </p:pic>
          <p:pic>
            <p:nvPicPr>
              <p:cNvPr id="63" name="Picture 62">
                <a:extLst>
                  <a:ext uri="{FF2B5EF4-FFF2-40B4-BE49-F238E27FC236}">
                    <a16:creationId xmlns:a16="http://schemas.microsoft.com/office/drawing/2014/main" id="{05E70EC3-EFA3-46F4-88A6-B5653628855F}"/>
                  </a:ext>
                </a:extLst>
              </p:cNvPr>
              <p:cNvPicPr>
                <a:picLocks noChangeAspect="1"/>
              </p:cNvPicPr>
              <p:nvPr/>
            </p:nvPicPr>
            <p:blipFill rotWithShape="1">
              <a:blip r:embed="rId7"/>
              <a:srcRect l="8302" t="50352" r="11190" b="27353"/>
              <a:stretch/>
            </p:blipFill>
            <p:spPr>
              <a:xfrm>
                <a:off x="6229200" y="6173398"/>
                <a:ext cx="452438" cy="265463"/>
              </a:xfrm>
              <a:prstGeom prst="rect">
                <a:avLst/>
              </a:prstGeom>
            </p:spPr>
          </p:pic>
          <p:pic>
            <p:nvPicPr>
              <p:cNvPr id="68" name="Picture 67">
                <a:extLst>
                  <a:ext uri="{FF2B5EF4-FFF2-40B4-BE49-F238E27FC236}">
                    <a16:creationId xmlns:a16="http://schemas.microsoft.com/office/drawing/2014/main" id="{4812370F-1B18-4FCE-AF21-9444188F0C27}"/>
                  </a:ext>
                </a:extLst>
              </p:cNvPr>
              <p:cNvPicPr>
                <a:picLocks noChangeAspect="1"/>
              </p:cNvPicPr>
              <p:nvPr/>
            </p:nvPicPr>
            <p:blipFill rotWithShape="1">
              <a:blip r:embed="rId7"/>
              <a:srcRect l="7108" t="76491" r="10689" b="3780"/>
              <a:stretch/>
            </p:blipFill>
            <p:spPr>
              <a:xfrm>
                <a:off x="8435522" y="6198206"/>
                <a:ext cx="461963" cy="234896"/>
              </a:xfrm>
              <a:prstGeom prst="rect">
                <a:avLst/>
              </a:prstGeom>
            </p:spPr>
          </p:pic>
          <p:sp>
            <p:nvSpPr>
              <p:cNvPr id="69" name="TextBox 3">
                <a:extLst>
                  <a:ext uri="{FF2B5EF4-FFF2-40B4-BE49-F238E27FC236}">
                    <a16:creationId xmlns:a16="http://schemas.microsoft.com/office/drawing/2014/main" id="{7C1A1571-F862-459A-8C31-DF95D5740293}"/>
                  </a:ext>
                </a:extLst>
              </p:cNvPr>
              <p:cNvSpPr txBox="1"/>
              <p:nvPr/>
            </p:nvSpPr>
            <p:spPr>
              <a:xfrm>
                <a:off x="3396583" y="6144539"/>
                <a:ext cx="89639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rPr>
                  <a:t>Shadow</a:t>
                </a:r>
              </a:p>
            </p:txBody>
          </p:sp>
          <p:sp>
            <p:nvSpPr>
              <p:cNvPr id="70" name="TextBox 22">
                <a:extLst>
                  <a:ext uri="{FF2B5EF4-FFF2-40B4-BE49-F238E27FC236}">
                    <a16:creationId xmlns:a16="http://schemas.microsoft.com/office/drawing/2014/main" id="{EAD7452E-283E-4010-8CB6-879E56A098A2}"/>
                  </a:ext>
                </a:extLst>
              </p:cNvPr>
              <p:cNvSpPr txBox="1"/>
              <p:nvPr/>
            </p:nvSpPr>
            <p:spPr>
              <a:xfrm>
                <a:off x="4990526" y="6144539"/>
                <a:ext cx="89800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rPr>
                  <a:t>Canopy</a:t>
                </a:r>
              </a:p>
            </p:txBody>
          </p:sp>
          <p:sp>
            <p:nvSpPr>
              <p:cNvPr id="71" name="TextBox 23">
                <a:extLst>
                  <a:ext uri="{FF2B5EF4-FFF2-40B4-BE49-F238E27FC236}">
                    <a16:creationId xmlns:a16="http://schemas.microsoft.com/office/drawing/2014/main" id="{35614482-F5B9-412F-A7EC-10E6AE90385B}"/>
                  </a:ext>
                </a:extLst>
              </p:cNvPr>
              <p:cNvSpPr txBox="1"/>
              <p:nvPr/>
            </p:nvSpPr>
            <p:spPr>
              <a:xfrm>
                <a:off x="6624488" y="6158348"/>
                <a:ext cx="159210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rPr>
                  <a:t>Impervious/Bare</a:t>
                </a:r>
              </a:p>
            </p:txBody>
          </p:sp>
          <p:sp>
            <p:nvSpPr>
              <p:cNvPr id="72" name="TextBox 25">
                <a:extLst>
                  <a:ext uri="{FF2B5EF4-FFF2-40B4-BE49-F238E27FC236}">
                    <a16:creationId xmlns:a16="http://schemas.microsoft.com/office/drawing/2014/main" id="{204AF843-2A24-4901-9DFA-57ED42D396DE}"/>
                  </a:ext>
                </a:extLst>
              </p:cNvPr>
              <p:cNvSpPr txBox="1"/>
              <p:nvPr/>
            </p:nvSpPr>
            <p:spPr>
              <a:xfrm>
                <a:off x="8859610" y="6148823"/>
                <a:ext cx="168026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rPr>
                  <a:t>Grass/Agriculture</a:t>
                </a:r>
              </a:p>
            </p:txBody>
          </p:sp>
        </p:grpSp>
        <p:pic>
          <p:nvPicPr>
            <p:cNvPr id="79" name="Picture 78">
              <a:extLst>
                <a:ext uri="{FF2B5EF4-FFF2-40B4-BE49-F238E27FC236}">
                  <a16:creationId xmlns:a16="http://schemas.microsoft.com/office/drawing/2014/main" id="{6AAC2832-0449-48AA-8EBA-C48DC24B0566}"/>
                </a:ext>
              </a:extLst>
            </p:cNvPr>
            <p:cNvPicPr>
              <a:picLocks noChangeAspect="1"/>
            </p:cNvPicPr>
            <p:nvPr/>
          </p:nvPicPr>
          <p:blipFill rotWithShape="1">
            <a:blip r:embed="rId8">
              <a:extLst>
                <a:ext uri="{28A0092B-C50C-407E-A947-70E740481C1C}">
                  <a14:useLocalDpi xmlns:a14="http://schemas.microsoft.com/office/drawing/2010/main" val="0"/>
                </a:ext>
              </a:extLst>
            </a:blip>
            <a:srcRect l="-24661" t="71881"/>
            <a:stretch/>
          </p:blipFill>
          <p:spPr>
            <a:xfrm>
              <a:off x="4191494" y="6177222"/>
              <a:ext cx="751981" cy="416487"/>
            </a:xfrm>
            <a:prstGeom prst="rect">
              <a:avLst/>
            </a:prstGeom>
          </p:spPr>
        </p:pic>
      </p:grpSp>
      <p:pic>
        <p:nvPicPr>
          <p:cNvPr id="87" name="Picture 86">
            <a:extLst>
              <a:ext uri="{FF2B5EF4-FFF2-40B4-BE49-F238E27FC236}">
                <a16:creationId xmlns:a16="http://schemas.microsoft.com/office/drawing/2014/main" id="{429C3CBC-728A-4002-BA1C-EF741AB95E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9962" y="3818159"/>
            <a:ext cx="2676380" cy="2359152"/>
          </a:xfrm>
          <a:prstGeom prst="rect">
            <a:avLst/>
          </a:prstGeom>
        </p:spPr>
      </p:pic>
      <p:pic>
        <p:nvPicPr>
          <p:cNvPr id="88" name="Picture 87">
            <a:extLst>
              <a:ext uri="{FF2B5EF4-FFF2-40B4-BE49-F238E27FC236}">
                <a16:creationId xmlns:a16="http://schemas.microsoft.com/office/drawing/2014/main" id="{F399EDF0-B553-4A76-8DE4-CF8703FE31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67049" y="4304395"/>
            <a:ext cx="2066544" cy="1109507"/>
          </a:xfrm>
          <a:prstGeom prst="rect">
            <a:avLst/>
          </a:prstGeom>
        </p:spPr>
      </p:pic>
      <p:pic>
        <p:nvPicPr>
          <p:cNvPr id="89" name="Picture 88">
            <a:extLst>
              <a:ext uri="{FF2B5EF4-FFF2-40B4-BE49-F238E27FC236}">
                <a16:creationId xmlns:a16="http://schemas.microsoft.com/office/drawing/2014/main" id="{896CD51F-AD6B-4126-851F-741BDFB134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0998" y="3818159"/>
            <a:ext cx="3141620" cy="1993392"/>
          </a:xfrm>
          <a:prstGeom prst="rect">
            <a:avLst/>
          </a:prstGeom>
        </p:spPr>
      </p:pic>
      <p:grpSp>
        <p:nvGrpSpPr>
          <p:cNvPr id="100" name="Group 99">
            <a:extLst>
              <a:ext uri="{FF2B5EF4-FFF2-40B4-BE49-F238E27FC236}">
                <a16:creationId xmlns:a16="http://schemas.microsoft.com/office/drawing/2014/main" id="{E07B1F7F-98BF-4FAB-AB46-F0EBEC3C725D}"/>
              </a:ext>
            </a:extLst>
          </p:cNvPr>
          <p:cNvGrpSpPr/>
          <p:nvPr/>
        </p:nvGrpSpPr>
        <p:grpSpPr>
          <a:xfrm>
            <a:off x="365570" y="6096310"/>
            <a:ext cx="2308750" cy="471356"/>
            <a:chOff x="414178" y="5661733"/>
            <a:chExt cx="2798073" cy="471356"/>
          </a:xfrm>
        </p:grpSpPr>
        <p:pic>
          <p:nvPicPr>
            <p:cNvPr id="101" name="Picture 100">
              <a:extLst>
                <a:ext uri="{FF2B5EF4-FFF2-40B4-BE49-F238E27FC236}">
                  <a16:creationId xmlns:a16="http://schemas.microsoft.com/office/drawing/2014/main" id="{BE203B02-7400-418E-A0DB-A2A89BCF141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23" t="85574" r="68733" b="11180"/>
            <a:stretch/>
          </p:blipFill>
          <p:spPr>
            <a:xfrm>
              <a:off x="449887" y="5906821"/>
              <a:ext cx="2246570" cy="226268"/>
            </a:xfrm>
            <a:prstGeom prst="rect">
              <a:avLst/>
            </a:prstGeom>
          </p:spPr>
        </p:pic>
        <p:sp>
          <p:nvSpPr>
            <p:cNvPr id="102" name="TextBox 101">
              <a:extLst>
                <a:ext uri="{FF2B5EF4-FFF2-40B4-BE49-F238E27FC236}">
                  <a16:creationId xmlns:a16="http://schemas.microsoft.com/office/drawing/2014/main" id="{5694B47E-28B9-4B79-AA13-714655AECDB8}"/>
                </a:ext>
              </a:extLst>
            </p:cNvPr>
            <p:cNvSpPr txBox="1"/>
            <p:nvPr/>
          </p:nvSpPr>
          <p:spPr>
            <a:xfrm>
              <a:off x="2494987" y="5661733"/>
              <a:ext cx="717264" cy="307777"/>
            </a:xfrm>
            <a:prstGeom prst="rect">
              <a:avLst/>
            </a:prstGeom>
            <a:noFill/>
          </p:spPr>
          <p:txBody>
            <a:bodyPr wrap="none" rtlCol="0">
              <a:spAutoFit/>
            </a:bodyPr>
            <a:lstStyle/>
            <a:p>
              <a:r>
                <a:rPr lang="en-US" sz="1400" dirty="0">
                  <a:solidFill>
                    <a:schemeClr val="tx1">
                      <a:lumMod val="75000"/>
                      <a:lumOff val="25000"/>
                    </a:schemeClr>
                  </a:solidFill>
                </a:rPr>
                <a:t>2 km</a:t>
              </a:r>
            </a:p>
          </p:txBody>
        </p:sp>
        <p:sp>
          <p:nvSpPr>
            <p:cNvPr id="103" name="Rectangle 102">
              <a:extLst>
                <a:ext uri="{FF2B5EF4-FFF2-40B4-BE49-F238E27FC236}">
                  <a16:creationId xmlns:a16="http://schemas.microsoft.com/office/drawing/2014/main" id="{BC130D06-7AF9-4515-A011-B1AC5B3BF330}"/>
                </a:ext>
              </a:extLst>
            </p:cNvPr>
            <p:cNvSpPr/>
            <p:nvPr/>
          </p:nvSpPr>
          <p:spPr>
            <a:xfrm>
              <a:off x="414178" y="5661733"/>
              <a:ext cx="344255"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104" name="Rectangle 103">
              <a:extLst>
                <a:ext uri="{FF2B5EF4-FFF2-40B4-BE49-F238E27FC236}">
                  <a16:creationId xmlns:a16="http://schemas.microsoft.com/office/drawing/2014/main" id="{A8310974-CA2F-4447-9C34-0CC5DB0B6885}"/>
                </a:ext>
              </a:extLst>
            </p:cNvPr>
            <p:cNvSpPr/>
            <p:nvPr/>
          </p:nvSpPr>
          <p:spPr>
            <a:xfrm>
              <a:off x="1446961" y="5661733"/>
              <a:ext cx="500280" cy="307777"/>
            </a:xfrm>
            <a:prstGeom prst="rect">
              <a:avLst/>
            </a:prstGeom>
          </p:spPr>
          <p:txBody>
            <a:bodyPr wrap="square">
              <a:spAutoFit/>
            </a:bodyPr>
            <a:lstStyle/>
            <a:p>
              <a:r>
                <a:rPr lang="en-US" sz="1400" dirty="0">
                  <a:solidFill>
                    <a:schemeClr val="tx1">
                      <a:lumMod val="75000"/>
                      <a:lumOff val="25000"/>
                    </a:schemeClr>
                  </a:solidFill>
                </a:rPr>
                <a:t>1</a:t>
              </a:r>
            </a:p>
          </p:txBody>
        </p:sp>
      </p:grpSp>
    </p:spTree>
    <p:extLst>
      <p:ext uri="{BB962C8B-B14F-4D97-AF65-F5344CB8AC3E}">
        <p14:creationId xmlns:p14="http://schemas.microsoft.com/office/powerpoint/2010/main" val="895700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206A1F-FC45-1F46-BD1A-9B05F7CA805C}"/>
              </a:ext>
            </a:extLst>
          </p:cNvPr>
          <p:cNvSpPr>
            <a:spLocks noGrp="1"/>
          </p:cNvSpPr>
          <p:nvPr>
            <p:ph type="title"/>
          </p:nvPr>
        </p:nvSpPr>
        <p:spPr>
          <a:xfrm>
            <a:off x="393030" y="545432"/>
            <a:ext cx="10515600" cy="419100"/>
          </a:xfrm>
        </p:spPr>
        <p:txBody>
          <a:bodyPr>
            <a:normAutofit fontScale="90000"/>
          </a:bodyPr>
          <a:lstStyle/>
          <a:p>
            <a:r>
              <a:rPr lang="en-US" dirty="0"/>
              <a:t>LAND COVER CHANGE: WATERSHEDS</a:t>
            </a:r>
          </a:p>
        </p:txBody>
      </p:sp>
      <p:pic>
        <p:nvPicPr>
          <p:cNvPr id="26" name="Picture 25">
            <a:extLst>
              <a:ext uri="{FF2B5EF4-FFF2-40B4-BE49-F238E27FC236}">
                <a16:creationId xmlns:a16="http://schemas.microsoft.com/office/drawing/2014/main" id="{5A710072-210E-864A-8240-3BD713A827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606" y="1159986"/>
            <a:ext cx="2822871" cy="2443680"/>
          </a:xfrm>
          <a:prstGeom prst="rect">
            <a:avLst/>
          </a:prstGeom>
        </p:spPr>
      </p:pic>
      <p:pic>
        <p:nvPicPr>
          <p:cNvPr id="29" name="Picture 28">
            <a:extLst>
              <a:ext uri="{FF2B5EF4-FFF2-40B4-BE49-F238E27FC236}">
                <a16:creationId xmlns:a16="http://schemas.microsoft.com/office/drawing/2014/main" id="{2F88DC15-3F0A-534D-93C4-3268B2EF8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9453" y="1567823"/>
            <a:ext cx="3062243" cy="1930727"/>
          </a:xfrm>
          <a:prstGeom prst="rect">
            <a:avLst/>
          </a:prstGeom>
        </p:spPr>
      </p:pic>
      <p:sp>
        <p:nvSpPr>
          <p:cNvPr id="30" name="Rectangle 29">
            <a:extLst>
              <a:ext uri="{FF2B5EF4-FFF2-40B4-BE49-F238E27FC236}">
                <a16:creationId xmlns:a16="http://schemas.microsoft.com/office/drawing/2014/main" id="{AC672B17-79F8-814A-BA42-600C91A55F5E}"/>
              </a:ext>
            </a:extLst>
          </p:cNvPr>
          <p:cNvSpPr/>
          <p:nvPr/>
        </p:nvSpPr>
        <p:spPr>
          <a:xfrm>
            <a:off x="2061196" y="1146465"/>
            <a:ext cx="1673856" cy="400110"/>
          </a:xfrm>
          <a:prstGeom prst="rect">
            <a:avLst/>
          </a:prstGeom>
        </p:spPr>
        <p:txBody>
          <a:bodyPr wrap="none">
            <a:spAutoFit/>
          </a:bodyPr>
          <a:lstStyle/>
          <a:p>
            <a:pPr>
              <a:spcAft>
                <a:spcPts val="600"/>
              </a:spcAft>
              <a:buClr>
                <a:srgbClr val="3289B4"/>
              </a:buClr>
            </a:pPr>
            <a:r>
              <a:rPr lang="en-US" sz="2000" b="1" dirty="0" err="1">
                <a:solidFill>
                  <a:schemeClr val="tx1">
                    <a:lumMod val="75000"/>
                    <a:lumOff val="25000"/>
                  </a:schemeClr>
                </a:solidFill>
              </a:rPr>
              <a:t>Tafuna</a:t>
            </a:r>
            <a:r>
              <a:rPr lang="en-US" sz="2000" b="1" dirty="0">
                <a:solidFill>
                  <a:schemeClr val="tx1">
                    <a:lumMod val="75000"/>
                    <a:lumOff val="25000"/>
                  </a:schemeClr>
                </a:solidFill>
              </a:rPr>
              <a:t> Plain</a:t>
            </a:r>
          </a:p>
        </p:txBody>
      </p:sp>
      <p:sp>
        <p:nvSpPr>
          <p:cNvPr id="31" name="Rectangle 30">
            <a:extLst>
              <a:ext uri="{FF2B5EF4-FFF2-40B4-BE49-F238E27FC236}">
                <a16:creationId xmlns:a16="http://schemas.microsoft.com/office/drawing/2014/main" id="{8FC20451-4C6B-0A4D-879B-DCCA10714EFC}"/>
              </a:ext>
            </a:extLst>
          </p:cNvPr>
          <p:cNvSpPr/>
          <p:nvPr/>
        </p:nvSpPr>
        <p:spPr>
          <a:xfrm>
            <a:off x="5421789" y="1146465"/>
            <a:ext cx="1351652" cy="400110"/>
          </a:xfrm>
          <a:prstGeom prst="rect">
            <a:avLst/>
          </a:prstGeom>
        </p:spPr>
        <p:txBody>
          <a:bodyPr wrap="none">
            <a:spAutoFit/>
          </a:bodyPr>
          <a:lstStyle/>
          <a:p>
            <a:pPr>
              <a:spcAft>
                <a:spcPts val="600"/>
              </a:spcAft>
              <a:buClr>
                <a:srgbClr val="3289B4"/>
              </a:buClr>
            </a:pPr>
            <a:r>
              <a:rPr lang="en-US" sz="2000" b="1" dirty="0" err="1">
                <a:solidFill>
                  <a:schemeClr val="tx1">
                    <a:lumMod val="75000"/>
                    <a:lumOff val="25000"/>
                  </a:schemeClr>
                </a:solidFill>
              </a:rPr>
              <a:t>Faga’itua</a:t>
            </a:r>
            <a:endParaRPr lang="en-US" sz="2000" b="1" dirty="0">
              <a:solidFill>
                <a:schemeClr val="tx1">
                  <a:lumMod val="75000"/>
                  <a:lumOff val="25000"/>
                </a:schemeClr>
              </a:solidFill>
            </a:endParaRPr>
          </a:p>
        </p:txBody>
      </p:sp>
      <p:sp>
        <p:nvSpPr>
          <p:cNvPr id="32" name="Google Shape;143;p16">
            <a:extLst>
              <a:ext uri="{FF2B5EF4-FFF2-40B4-BE49-F238E27FC236}">
                <a16:creationId xmlns:a16="http://schemas.microsoft.com/office/drawing/2014/main" id="{C0A769B6-C0EB-B04C-B56E-1C8FD0A98EDC}"/>
              </a:ext>
            </a:extLst>
          </p:cNvPr>
          <p:cNvSpPr txBox="1"/>
          <p:nvPr/>
        </p:nvSpPr>
        <p:spPr>
          <a:xfrm>
            <a:off x="1257299" y="652237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credits: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sp>
        <p:nvSpPr>
          <p:cNvPr id="33" name="Rectangle 32">
            <a:extLst>
              <a:ext uri="{FF2B5EF4-FFF2-40B4-BE49-F238E27FC236}">
                <a16:creationId xmlns:a16="http://schemas.microsoft.com/office/drawing/2014/main" id="{1EF36B1D-C66D-9641-B935-2E3C07D3467E}"/>
              </a:ext>
            </a:extLst>
          </p:cNvPr>
          <p:cNvSpPr/>
          <p:nvPr/>
        </p:nvSpPr>
        <p:spPr>
          <a:xfrm>
            <a:off x="9337529" y="1146465"/>
            <a:ext cx="1029449" cy="400110"/>
          </a:xfrm>
          <a:prstGeom prst="rect">
            <a:avLst/>
          </a:prstGeom>
        </p:spPr>
        <p:txBody>
          <a:bodyPr wrap="none">
            <a:spAutoFit/>
          </a:bodyPr>
          <a:lstStyle/>
          <a:p>
            <a:pPr>
              <a:spcAft>
                <a:spcPts val="600"/>
              </a:spcAft>
              <a:buClr>
                <a:srgbClr val="3289B4"/>
              </a:buClr>
            </a:pPr>
            <a:r>
              <a:rPr lang="en-US" sz="2000" b="1" dirty="0" err="1">
                <a:solidFill>
                  <a:schemeClr val="tx1">
                    <a:lumMod val="75000"/>
                    <a:lumOff val="25000"/>
                  </a:schemeClr>
                </a:solidFill>
              </a:rPr>
              <a:t>Nu’uuli</a:t>
            </a:r>
            <a:endParaRPr lang="en-US" sz="2000" b="1" dirty="0">
              <a:solidFill>
                <a:schemeClr val="tx1">
                  <a:lumMod val="75000"/>
                  <a:lumOff val="25000"/>
                </a:schemeClr>
              </a:solidFill>
            </a:endParaRPr>
          </a:p>
        </p:txBody>
      </p:sp>
      <p:graphicFrame>
        <p:nvGraphicFramePr>
          <p:cNvPr id="35" name="Chart 34">
            <a:extLst>
              <a:ext uri="{FF2B5EF4-FFF2-40B4-BE49-F238E27FC236}">
                <a16:creationId xmlns:a16="http://schemas.microsoft.com/office/drawing/2014/main" id="{01743399-50C2-064A-9E15-CCAD7FB06121}"/>
              </a:ext>
            </a:extLst>
          </p:cNvPr>
          <p:cNvGraphicFramePr>
            <a:graphicFrameLocks/>
          </p:cNvGraphicFramePr>
          <p:nvPr>
            <p:extLst>
              <p:ext uri="{D42A27DB-BD31-4B8C-83A1-F6EECF244321}">
                <p14:modId xmlns:p14="http://schemas.microsoft.com/office/powerpoint/2010/main" val="323801161"/>
              </p:ext>
            </p:extLst>
          </p:nvPr>
        </p:nvGraphicFramePr>
        <p:xfrm>
          <a:off x="7623059" y="3869502"/>
          <a:ext cx="4222630" cy="2815005"/>
        </p:xfrm>
        <a:graphic>
          <a:graphicData uri="http://schemas.openxmlformats.org/drawingml/2006/chart">
            <c:chart xmlns:c="http://schemas.openxmlformats.org/drawingml/2006/chart" xmlns:r="http://schemas.openxmlformats.org/officeDocument/2006/relationships" r:id="rId5"/>
          </a:graphicData>
        </a:graphic>
      </p:graphicFrame>
      <p:grpSp>
        <p:nvGrpSpPr>
          <p:cNvPr id="36" name="Group 35">
            <a:extLst>
              <a:ext uri="{FF2B5EF4-FFF2-40B4-BE49-F238E27FC236}">
                <a16:creationId xmlns:a16="http://schemas.microsoft.com/office/drawing/2014/main" id="{39E25C03-9FB8-464D-83E8-8E022F84F90C}"/>
              </a:ext>
            </a:extLst>
          </p:cNvPr>
          <p:cNvGrpSpPr/>
          <p:nvPr/>
        </p:nvGrpSpPr>
        <p:grpSpPr>
          <a:xfrm>
            <a:off x="55362" y="2913719"/>
            <a:ext cx="1589883" cy="573303"/>
            <a:chOff x="7049932" y="1555385"/>
            <a:chExt cx="1589883" cy="573303"/>
          </a:xfrm>
        </p:grpSpPr>
        <p:pic>
          <p:nvPicPr>
            <p:cNvPr id="37" name="Picture 36">
              <a:extLst>
                <a:ext uri="{FF2B5EF4-FFF2-40B4-BE49-F238E27FC236}">
                  <a16:creationId xmlns:a16="http://schemas.microsoft.com/office/drawing/2014/main" id="{C1C8D2E6-9298-C248-A6B0-796D28B4503B}"/>
                </a:ext>
              </a:extLst>
            </p:cNvPr>
            <p:cNvPicPr>
              <a:picLocks noChangeAspect="1"/>
            </p:cNvPicPr>
            <p:nvPr/>
          </p:nvPicPr>
          <p:blipFill rotWithShape="1">
            <a:blip r:embed="rId6">
              <a:extLst>
                <a:ext uri="{28A0092B-C50C-407E-A947-70E740481C1C}">
                  <a14:useLocalDpi xmlns:a14="http://schemas.microsoft.com/office/drawing/2010/main" val="0"/>
                </a:ext>
              </a:extLst>
            </a:blip>
            <a:srcRect r="85943" b="-711"/>
            <a:stretch/>
          </p:blipFill>
          <p:spPr>
            <a:xfrm>
              <a:off x="7049932" y="1555385"/>
              <a:ext cx="390386" cy="318215"/>
            </a:xfrm>
            <a:prstGeom prst="rect">
              <a:avLst/>
            </a:prstGeom>
          </p:spPr>
        </p:pic>
        <p:sp>
          <p:nvSpPr>
            <p:cNvPr id="38" name="TextBox 37">
              <a:extLst>
                <a:ext uri="{FF2B5EF4-FFF2-40B4-BE49-F238E27FC236}">
                  <a16:creationId xmlns:a16="http://schemas.microsoft.com/office/drawing/2014/main" id="{73DF766F-BA6E-3842-B66C-F6F08285CEA7}"/>
                </a:ext>
              </a:extLst>
            </p:cNvPr>
            <p:cNvSpPr txBox="1"/>
            <p:nvPr/>
          </p:nvSpPr>
          <p:spPr>
            <a:xfrm>
              <a:off x="7440318" y="1555385"/>
              <a:ext cx="1199497" cy="307777"/>
            </a:xfrm>
            <a:prstGeom prst="rect">
              <a:avLst/>
            </a:prstGeom>
            <a:noFill/>
          </p:spPr>
          <p:txBody>
            <a:bodyPr wrap="square" rtlCol="0">
              <a:spAutoFit/>
            </a:bodyPr>
            <a:lstStyle/>
            <a:p>
              <a:r>
                <a:rPr lang="en-US" sz="1400" dirty="0">
                  <a:solidFill>
                    <a:schemeClr val="tx1">
                      <a:lumMod val="75000"/>
                      <a:lumOff val="25000"/>
                    </a:schemeClr>
                  </a:solidFill>
                </a:rPr>
                <a:t>Change</a:t>
              </a:r>
            </a:p>
          </p:txBody>
        </p:sp>
        <p:pic>
          <p:nvPicPr>
            <p:cNvPr id="39" name="Picture 38">
              <a:extLst>
                <a:ext uri="{FF2B5EF4-FFF2-40B4-BE49-F238E27FC236}">
                  <a16:creationId xmlns:a16="http://schemas.microsoft.com/office/drawing/2014/main" id="{9CDDB88F-35DA-9F4A-A951-CDEEE0F229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7787" y="1810697"/>
              <a:ext cx="351465" cy="317991"/>
            </a:xfrm>
            <a:prstGeom prst="rect">
              <a:avLst/>
            </a:prstGeom>
          </p:spPr>
        </p:pic>
        <p:sp>
          <p:nvSpPr>
            <p:cNvPr id="40" name="TextBox 39">
              <a:extLst>
                <a:ext uri="{FF2B5EF4-FFF2-40B4-BE49-F238E27FC236}">
                  <a16:creationId xmlns:a16="http://schemas.microsoft.com/office/drawing/2014/main" id="{6F7EB809-1243-1E44-9E02-F5A1F64B31FE}"/>
                </a:ext>
              </a:extLst>
            </p:cNvPr>
            <p:cNvSpPr txBox="1"/>
            <p:nvPr/>
          </p:nvSpPr>
          <p:spPr>
            <a:xfrm>
              <a:off x="7448965" y="1820911"/>
              <a:ext cx="1190850" cy="307777"/>
            </a:xfrm>
            <a:prstGeom prst="rect">
              <a:avLst/>
            </a:prstGeom>
            <a:noFill/>
          </p:spPr>
          <p:txBody>
            <a:bodyPr wrap="square" rtlCol="0">
              <a:spAutoFit/>
            </a:bodyPr>
            <a:lstStyle/>
            <a:p>
              <a:r>
                <a:rPr lang="en-US" sz="1400" dirty="0">
                  <a:solidFill>
                    <a:schemeClr val="tx1">
                      <a:lumMod val="75000"/>
                      <a:lumOff val="25000"/>
                    </a:schemeClr>
                  </a:solidFill>
                </a:rPr>
                <a:t>No change</a:t>
              </a:r>
            </a:p>
          </p:txBody>
        </p:sp>
      </p:grpSp>
      <p:pic>
        <p:nvPicPr>
          <p:cNvPr id="41" name="Picture 40">
            <a:extLst>
              <a:ext uri="{FF2B5EF4-FFF2-40B4-BE49-F238E27FC236}">
                <a16:creationId xmlns:a16="http://schemas.microsoft.com/office/drawing/2014/main" id="{7C132B5A-AB12-D14F-80B1-D4123C09D2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3894" y="2063239"/>
            <a:ext cx="2067442" cy="1076735"/>
          </a:xfrm>
          <a:prstGeom prst="rect">
            <a:avLst/>
          </a:prstGeom>
        </p:spPr>
      </p:pic>
      <p:sp>
        <p:nvSpPr>
          <p:cNvPr id="19" name="Rectangle 18">
            <a:extLst>
              <a:ext uri="{FF2B5EF4-FFF2-40B4-BE49-F238E27FC236}">
                <a16:creationId xmlns:a16="http://schemas.microsoft.com/office/drawing/2014/main" id="{2F15D2B2-67C7-498F-8E97-E7E7315D7073}"/>
              </a:ext>
            </a:extLst>
          </p:cNvPr>
          <p:cNvSpPr/>
          <p:nvPr/>
        </p:nvSpPr>
        <p:spPr>
          <a:xfrm>
            <a:off x="4077770" y="3729802"/>
            <a:ext cx="4054315" cy="400110"/>
          </a:xfrm>
          <a:prstGeom prst="rect">
            <a:avLst/>
          </a:prstGeom>
        </p:spPr>
        <p:txBody>
          <a:bodyPr wrap="none">
            <a:spAutoFit/>
          </a:bodyPr>
          <a:lstStyle/>
          <a:p>
            <a:pPr algn="ctr">
              <a:spcAft>
                <a:spcPts val="600"/>
              </a:spcAft>
              <a:buClr>
                <a:srgbClr val="3289B4"/>
              </a:buClr>
            </a:pPr>
            <a:r>
              <a:rPr lang="en-US" sz="2000" b="1" dirty="0">
                <a:solidFill>
                  <a:schemeClr val="tx1">
                    <a:lumMod val="75000"/>
                    <a:lumOff val="25000"/>
                  </a:schemeClr>
                </a:solidFill>
              </a:rPr>
              <a:t>Land Cover Change 2012–2017</a:t>
            </a:r>
          </a:p>
        </p:txBody>
      </p:sp>
      <p:grpSp>
        <p:nvGrpSpPr>
          <p:cNvPr id="20" name="Group 19">
            <a:extLst>
              <a:ext uri="{FF2B5EF4-FFF2-40B4-BE49-F238E27FC236}">
                <a16:creationId xmlns:a16="http://schemas.microsoft.com/office/drawing/2014/main" id="{00487039-1B8E-48B9-A52F-09AE1D514E2D}"/>
              </a:ext>
            </a:extLst>
          </p:cNvPr>
          <p:cNvGrpSpPr/>
          <p:nvPr/>
        </p:nvGrpSpPr>
        <p:grpSpPr>
          <a:xfrm>
            <a:off x="466676" y="1288249"/>
            <a:ext cx="336952" cy="782478"/>
            <a:chOff x="7526049" y="5495632"/>
            <a:chExt cx="336952" cy="782478"/>
          </a:xfrm>
        </p:grpSpPr>
        <p:pic>
          <p:nvPicPr>
            <p:cNvPr id="21" name="Picture 20">
              <a:extLst>
                <a:ext uri="{FF2B5EF4-FFF2-40B4-BE49-F238E27FC236}">
                  <a16:creationId xmlns:a16="http://schemas.microsoft.com/office/drawing/2014/main" id="{84B2B41A-165E-49CD-AD43-E90B148DF9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22" name="Rectangle 21">
              <a:extLst>
                <a:ext uri="{FF2B5EF4-FFF2-40B4-BE49-F238E27FC236}">
                  <a16:creationId xmlns:a16="http://schemas.microsoft.com/office/drawing/2014/main" id="{B55107DA-436B-4027-9C96-BA097DF0E3B9}"/>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grpSp>
        <p:nvGrpSpPr>
          <p:cNvPr id="68" name="Group 67">
            <a:extLst>
              <a:ext uri="{FF2B5EF4-FFF2-40B4-BE49-F238E27FC236}">
                <a16:creationId xmlns:a16="http://schemas.microsoft.com/office/drawing/2014/main" id="{5C57523D-4539-491F-B659-DFAFCAABC832}"/>
              </a:ext>
            </a:extLst>
          </p:cNvPr>
          <p:cNvGrpSpPr/>
          <p:nvPr/>
        </p:nvGrpSpPr>
        <p:grpSpPr>
          <a:xfrm>
            <a:off x="5085076" y="3146700"/>
            <a:ext cx="2323420" cy="488167"/>
            <a:chOff x="402930" y="5644922"/>
            <a:chExt cx="2797883" cy="488167"/>
          </a:xfrm>
        </p:grpSpPr>
        <p:pic>
          <p:nvPicPr>
            <p:cNvPr id="69" name="Picture 68">
              <a:extLst>
                <a:ext uri="{FF2B5EF4-FFF2-40B4-BE49-F238E27FC236}">
                  <a16:creationId xmlns:a16="http://schemas.microsoft.com/office/drawing/2014/main" id="{EEBC0F32-3AF3-413E-8F34-0841BA3D031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23" t="85574" r="68733" b="11180"/>
            <a:stretch/>
          </p:blipFill>
          <p:spPr>
            <a:xfrm>
              <a:off x="449887" y="5906821"/>
              <a:ext cx="2246570" cy="226268"/>
            </a:xfrm>
            <a:prstGeom prst="rect">
              <a:avLst/>
            </a:prstGeom>
          </p:spPr>
        </p:pic>
        <p:sp>
          <p:nvSpPr>
            <p:cNvPr id="70" name="TextBox 69">
              <a:extLst>
                <a:ext uri="{FF2B5EF4-FFF2-40B4-BE49-F238E27FC236}">
                  <a16:creationId xmlns:a16="http://schemas.microsoft.com/office/drawing/2014/main" id="{DB509FE6-3B0F-400D-9334-793763E541DE}"/>
                </a:ext>
              </a:extLst>
            </p:cNvPr>
            <p:cNvSpPr txBox="1"/>
            <p:nvPr/>
          </p:nvSpPr>
          <p:spPr>
            <a:xfrm>
              <a:off x="2488127" y="5657910"/>
              <a:ext cx="712686" cy="307777"/>
            </a:xfrm>
            <a:prstGeom prst="rect">
              <a:avLst/>
            </a:prstGeom>
            <a:noFill/>
          </p:spPr>
          <p:txBody>
            <a:bodyPr wrap="none" rtlCol="0">
              <a:spAutoFit/>
            </a:bodyPr>
            <a:lstStyle/>
            <a:p>
              <a:r>
                <a:rPr lang="en-US" sz="1400" dirty="0">
                  <a:solidFill>
                    <a:schemeClr val="tx1">
                      <a:lumMod val="75000"/>
                      <a:lumOff val="25000"/>
                    </a:schemeClr>
                  </a:solidFill>
                </a:rPr>
                <a:t>2 km</a:t>
              </a:r>
            </a:p>
          </p:txBody>
        </p:sp>
        <p:sp>
          <p:nvSpPr>
            <p:cNvPr id="71" name="Rectangle 70">
              <a:extLst>
                <a:ext uri="{FF2B5EF4-FFF2-40B4-BE49-F238E27FC236}">
                  <a16:creationId xmlns:a16="http://schemas.microsoft.com/office/drawing/2014/main" id="{12BC27DF-E101-4FBD-A9AE-FD30891753D1}"/>
                </a:ext>
              </a:extLst>
            </p:cNvPr>
            <p:cNvSpPr/>
            <p:nvPr/>
          </p:nvSpPr>
          <p:spPr>
            <a:xfrm>
              <a:off x="402930" y="5661733"/>
              <a:ext cx="284052"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72" name="Rectangle 71">
              <a:extLst>
                <a:ext uri="{FF2B5EF4-FFF2-40B4-BE49-F238E27FC236}">
                  <a16:creationId xmlns:a16="http://schemas.microsoft.com/office/drawing/2014/main" id="{EFD08478-C0EF-4791-ABE1-69396CAE8C8E}"/>
                </a:ext>
              </a:extLst>
            </p:cNvPr>
            <p:cNvSpPr/>
            <p:nvPr/>
          </p:nvSpPr>
          <p:spPr>
            <a:xfrm>
              <a:off x="1456939" y="5644922"/>
              <a:ext cx="500280" cy="307777"/>
            </a:xfrm>
            <a:prstGeom prst="rect">
              <a:avLst/>
            </a:prstGeom>
          </p:spPr>
          <p:txBody>
            <a:bodyPr wrap="square">
              <a:spAutoFit/>
            </a:bodyPr>
            <a:lstStyle/>
            <a:p>
              <a:r>
                <a:rPr lang="en-US" sz="1400" dirty="0">
                  <a:solidFill>
                    <a:schemeClr val="tx1">
                      <a:lumMod val="75000"/>
                      <a:lumOff val="25000"/>
                    </a:schemeClr>
                  </a:solidFill>
                </a:rPr>
                <a:t>1</a:t>
              </a:r>
            </a:p>
          </p:txBody>
        </p:sp>
      </p:grpSp>
      <p:grpSp>
        <p:nvGrpSpPr>
          <p:cNvPr id="4" name="Group 3">
            <a:extLst>
              <a:ext uri="{FF2B5EF4-FFF2-40B4-BE49-F238E27FC236}">
                <a16:creationId xmlns:a16="http://schemas.microsoft.com/office/drawing/2014/main" id="{8675A5D9-370B-4472-BEA2-DAA113BAFD8A}"/>
              </a:ext>
            </a:extLst>
          </p:cNvPr>
          <p:cNvGrpSpPr/>
          <p:nvPr/>
        </p:nvGrpSpPr>
        <p:grpSpPr>
          <a:xfrm>
            <a:off x="-103780" y="3702056"/>
            <a:ext cx="4251475" cy="2826814"/>
            <a:chOff x="-103780" y="3702056"/>
            <a:chExt cx="4251475" cy="2826814"/>
          </a:xfrm>
        </p:grpSpPr>
        <p:grpSp>
          <p:nvGrpSpPr>
            <p:cNvPr id="2" name="Group 1">
              <a:extLst>
                <a:ext uri="{FF2B5EF4-FFF2-40B4-BE49-F238E27FC236}">
                  <a16:creationId xmlns:a16="http://schemas.microsoft.com/office/drawing/2014/main" id="{1DEDF328-01AF-4A80-830F-E746158E5692}"/>
                </a:ext>
              </a:extLst>
            </p:cNvPr>
            <p:cNvGrpSpPr/>
            <p:nvPr/>
          </p:nvGrpSpPr>
          <p:grpSpPr>
            <a:xfrm>
              <a:off x="-103780" y="3702056"/>
              <a:ext cx="4251475" cy="2815516"/>
              <a:chOff x="-103780" y="3702056"/>
              <a:chExt cx="4251475" cy="2815516"/>
            </a:xfrm>
          </p:grpSpPr>
          <p:graphicFrame>
            <p:nvGraphicFramePr>
              <p:cNvPr id="34" name="Chart 33">
                <a:extLst>
                  <a:ext uri="{FF2B5EF4-FFF2-40B4-BE49-F238E27FC236}">
                    <a16:creationId xmlns:a16="http://schemas.microsoft.com/office/drawing/2014/main" id="{453BBE20-B344-E647-AE1B-0256C8651795}"/>
                  </a:ext>
                </a:extLst>
              </p:cNvPr>
              <p:cNvGraphicFramePr>
                <a:graphicFrameLocks/>
              </p:cNvGraphicFramePr>
              <p:nvPr>
                <p:extLst>
                  <p:ext uri="{D42A27DB-BD31-4B8C-83A1-F6EECF244321}">
                    <p14:modId xmlns:p14="http://schemas.microsoft.com/office/powerpoint/2010/main" val="3824520724"/>
                  </p:ext>
                </p:extLst>
              </p:nvPr>
            </p:nvGraphicFramePr>
            <p:xfrm>
              <a:off x="-103780" y="3702056"/>
              <a:ext cx="4251475" cy="2815516"/>
            </p:xfrm>
            <a:graphic>
              <a:graphicData uri="http://schemas.openxmlformats.org/drawingml/2006/chart">
                <c:chart xmlns:c="http://schemas.openxmlformats.org/drawingml/2006/chart" xmlns:r="http://schemas.openxmlformats.org/officeDocument/2006/relationships" r:id="rId11"/>
              </a:graphicData>
            </a:graphic>
          </p:graphicFrame>
          <p:sp>
            <p:nvSpPr>
              <p:cNvPr id="47" name="TextBox 46">
                <a:extLst>
                  <a:ext uri="{FF2B5EF4-FFF2-40B4-BE49-F238E27FC236}">
                    <a16:creationId xmlns:a16="http://schemas.microsoft.com/office/drawing/2014/main" id="{8A673D89-F27E-4CE0-8D15-CF8AD035A6DE}"/>
                  </a:ext>
                </a:extLst>
              </p:cNvPr>
              <p:cNvSpPr txBox="1"/>
              <p:nvPr/>
            </p:nvSpPr>
            <p:spPr>
              <a:xfrm>
                <a:off x="393031" y="4200623"/>
                <a:ext cx="543948" cy="1577355"/>
              </a:xfrm>
              <a:prstGeom prst="rect">
                <a:avLst/>
              </a:prstGeom>
              <a:solidFill>
                <a:schemeClr val="bg1"/>
              </a:solidFill>
            </p:spPr>
            <p:txBody>
              <a:bodyPr wrap="square" rtlCol="0">
                <a:spAutoFit/>
              </a:bodyPr>
              <a:lstStyle/>
              <a:p>
                <a:pPr algn="r">
                  <a:spcAft>
                    <a:spcPts val="300"/>
                  </a:spcAft>
                </a:pPr>
                <a:r>
                  <a:rPr lang="en-US" sz="1400" dirty="0">
                    <a:solidFill>
                      <a:schemeClr val="tx1">
                        <a:lumMod val="75000"/>
                        <a:lumOff val="25000"/>
                      </a:schemeClr>
                    </a:solidFill>
                  </a:rPr>
                  <a:t>100</a:t>
                </a:r>
              </a:p>
              <a:p>
                <a:pPr algn="r">
                  <a:spcAft>
                    <a:spcPts val="300"/>
                  </a:spcAft>
                </a:pPr>
                <a:r>
                  <a:rPr lang="en-US" sz="1400" dirty="0">
                    <a:solidFill>
                      <a:schemeClr val="tx1">
                        <a:lumMod val="75000"/>
                        <a:lumOff val="25000"/>
                      </a:schemeClr>
                    </a:solidFill>
                  </a:rPr>
                  <a:t>80</a:t>
                </a:r>
              </a:p>
              <a:p>
                <a:pPr algn="r">
                  <a:spcAft>
                    <a:spcPts val="300"/>
                  </a:spcAft>
                </a:pPr>
                <a:r>
                  <a:rPr lang="en-US" sz="1400" dirty="0">
                    <a:solidFill>
                      <a:schemeClr val="tx1">
                        <a:lumMod val="75000"/>
                        <a:lumOff val="25000"/>
                      </a:schemeClr>
                    </a:solidFill>
                  </a:rPr>
                  <a:t>60</a:t>
                </a:r>
              </a:p>
              <a:p>
                <a:pPr algn="r">
                  <a:spcAft>
                    <a:spcPts val="300"/>
                  </a:spcAft>
                </a:pPr>
                <a:r>
                  <a:rPr lang="en-US" sz="1400" dirty="0">
                    <a:solidFill>
                      <a:schemeClr val="tx1">
                        <a:lumMod val="75000"/>
                        <a:lumOff val="25000"/>
                      </a:schemeClr>
                    </a:solidFill>
                  </a:rPr>
                  <a:t>40</a:t>
                </a:r>
              </a:p>
              <a:p>
                <a:pPr algn="r">
                  <a:spcAft>
                    <a:spcPts val="300"/>
                  </a:spcAft>
                </a:pPr>
                <a:r>
                  <a:rPr lang="en-US" sz="1400" dirty="0">
                    <a:solidFill>
                      <a:schemeClr val="tx1">
                        <a:lumMod val="75000"/>
                        <a:lumOff val="25000"/>
                      </a:schemeClr>
                    </a:solidFill>
                  </a:rPr>
                  <a:t>20</a:t>
                </a:r>
              </a:p>
              <a:p>
                <a:pPr algn="r">
                  <a:spcAft>
                    <a:spcPts val="300"/>
                  </a:spcAft>
                </a:pPr>
                <a:r>
                  <a:rPr lang="en-US" sz="1400" dirty="0">
                    <a:solidFill>
                      <a:schemeClr val="tx1">
                        <a:lumMod val="75000"/>
                        <a:lumOff val="25000"/>
                      </a:schemeClr>
                    </a:solidFill>
                  </a:rPr>
                  <a:t>0</a:t>
                </a:r>
              </a:p>
            </p:txBody>
          </p:sp>
        </p:grpSp>
        <p:sp>
          <p:nvSpPr>
            <p:cNvPr id="42" name="TextBox 41">
              <a:extLst>
                <a:ext uri="{FF2B5EF4-FFF2-40B4-BE49-F238E27FC236}">
                  <a16:creationId xmlns:a16="http://schemas.microsoft.com/office/drawing/2014/main" id="{492EB8DD-6170-4DB7-98DB-F6D54AC881E6}"/>
                </a:ext>
              </a:extLst>
            </p:cNvPr>
            <p:cNvSpPr txBox="1"/>
            <p:nvPr/>
          </p:nvSpPr>
          <p:spPr>
            <a:xfrm rot="18757431">
              <a:off x="646483" y="5925558"/>
              <a:ext cx="898846"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rPr>
                <a:t>Canopy</a:t>
              </a:r>
            </a:p>
          </p:txBody>
        </p:sp>
      </p:grpSp>
      <p:graphicFrame>
        <p:nvGraphicFramePr>
          <p:cNvPr id="43" name="Chart 42">
            <a:extLst>
              <a:ext uri="{FF2B5EF4-FFF2-40B4-BE49-F238E27FC236}">
                <a16:creationId xmlns:a16="http://schemas.microsoft.com/office/drawing/2014/main" id="{6A4C2E21-2FAD-894F-B26E-D2EAC2CB1962}"/>
              </a:ext>
            </a:extLst>
          </p:cNvPr>
          <p:cNvGraphicFramePr>
            <a:graphicFrameLocks/>
          </p:cNvGraphicFramePr>
          <p:nvPr>
            <p:extLst>
              <p:ext uri="{D42A27DB-BD31-4B8C-83A1-F6EECF244321}">
                <p14:modId xmlns:p14="http://schemas.microsoft.com/office/powerpoint/2010/main" val="3580939463"/>
              </p:ext>
            </p:extLst>
          </p:nvPr>
        </p:nvGraphicFramePr>
        <p:xfrm>
          <a:off x="3702169" y="3723076"/>
          <a:ext cx="4516356" cy="2940735"/>
        </p:xfrm>
        <a:graphic>
          <a:graphicData uri="http://schemas.openxmlformats.org/drawingml/2006/chart">
            <c:chart xmlns:c="http://schemas.openxmlformats.org/drawingml/2006/chart" xmlns:r="http://schemas.openxmlformats.org/officeDocument/2006/relationships" r:id="rId12"/>
          </a:graphicData>
        </a:graphic>
      </p:graphicFrame>
      <p:sp>
        <p:nvSpPr>
          <p:cNvPr id="44" name="TextBox 43">
            <a:extLst>
              <a:ext uri="{FF2B5EF4-FFF2-40B4-BE49-F238E27FC236}">
                <a16:creationId xmlns:a16="http://schemas.microsoft.com/office/drawing/2014/main" id="{4338862D-42E0-48FB-8203-0B53F8D4E0F8}"/>
              </a:ext>
            </a:extLst>
          </p:cNvPr>
          <p:cNvSpPr txBox="1"/>
          <p:nvPr/>
        </p:nvSpPr>
        <p:spPr>
          <a:xfrm rot="18757431">
            <a:off x="4293505" y="5925558"/>
            <a:ext cx="898846"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rPr>
              <a:t>Canopy</a:t>
            </a:r>
          </a:p>
        </p:txBody>
      </p:sp>
    </p:spTree>
    <p:extLst>
      <p:ext uri="{BB962C8B-B14F-4D97-AF65-F5344CB8AC3E}">
        <p14:creationId xmlns:p14="http://schemas.microsoft.com/office/powerpoint/2010/main" val="3541571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074" y="1106649"/>
            <a:ext cx="2224547" cy="1950588"/>
          </a:xfrm>
          <a:prstGeom prst="rect">
            <a:avLst/>
          </a:prstGeom>
        </p:spPr>
      </p:pic>
      <p:sp>
        <p:nvSpPr>
          <p:cNvPr id="6" name="Google Shape;138;p16">
            <a:extLst>
              <a:ext uri="{FF2B5EF4-FFF2-40B4-BE49-F238E27FC236}">
                <a16:creationId xmlns:a16="http://schemas.microsoft.com/office/drawing/2014/main" id="{5C8596C3-CDC7-4B1F-83E4-B2C5AEB3CB8D}"/>
              </a:ext>
            </a:extLst>
          </p:cNvPr>
          <p:cNvSpPr txBox="1"/>
          <p:nvPr/>
        </p:nvSpPr>
        <p:spPr>
          <a:xfrm>
            <a:off x="1257300" y="1124579"/>
            <a:ext cx="2619375" cy="268283"/>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latin typeface="Century Gothic"/>
                <a:ea typeface="Century Gothic"/>
                <a:cs typeface="Century Gothic"/>
                <a:sym typeface="Century Gothic"/>
              </a:rPr>
              <a:t>PLACEHOLDER IMAGE </a:t>
            </a:r>
            <a:endParaRPr sz="1600" b="1" i="0" u="none" strike="noStrike" cap="none" dirty="0">
              <a:solidFill>
                <a:schemeClr val="bg1"/>
              </a:solidFill>
              <a:latin typeface="Century Gothic"/>
              <a:ea typeface="Century Gothic"/>
              <a:cs typeface="Century Gothic"/>
              <a:sym typeface="Century Gothic"/>
            </a:endParaRPr>
          </a:p>
        </p:txBody>
      </p:sp>
      <p:sp>
        <p:nvSpPr>
          <p:cNvPr id="7" name="Google Shape;143;p16">
            <a:extLst>
              <a:ext uri="{FF2B5EF4-FFF2-40B4-BE49-F238E27FC236}">
                <a16:creationId xmlns:a16="http://schemas.microsoft.com/office/drawing/2014/main" id="{01FDD7C5-68EF-45E3-8BD7-87C73EF34854}"/>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sp>
        <p:nvSpPr>
          <p:cNvPr id="13" name="Google Shape;138;p16">
            <a:extLst>
              <a:ext uri="{FF2B5EF4-FFF2-40B4-BE49-F238E27FC236}">
                <a16:creationId xmlns:a16="http://schemas.microsoft.com/office/drawing/2014/main" id="{051B9180-C2AC-4252-8B80-01117303AF82}"/>
              </a:ext>
            </a:extLst>
          </p:cNvPr>
          <p:cNvSpPr txBox="1"/>
          <p:nvPr/>
        </p:nvSpPr>
        <p:spPr>
          <a:xfrm>
            <a:off x="1257300" y="3575192"/>
            <a:ext cx="2619375" cy="268283"/>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latin typeface="Century Gothic"/>
                <a:ea typeface="Century Gothic"/>
                <a:cs typeface="Century Gothic"/>
                <a:sym typeface="Century Gothic"/>
              </a:rPr>
              <a:t>PLACEHOLDER IMAGE </a:t>
            </a:r>
            <a:endParaRPr sz="1600" b="1" i="0" u="none" strike="noStrike" cap="none" dirty="0">
              <a:solidFill>
                <a:schemeClr val="bg1"/>
              </a:solidFill>
              <a:latin typeface="Century Gothic"/>
              <a:ea typeface="Century Gothic"/>
              <a:cs typeface="Century Gothic"/>
              <a:sym typeface="Century Gothic"/>
            </a:endParaRPr>
          </a:p>
        </p:txBody>
      </p:sp>
      <p:sp>
        <p:nvSpPr>
          <p:cNvPr id="14" name="Google Shape;138;p16">
            <a:extLst>
              <a:ext uri="{FF2B5EF4-FFF2-40B4-BE49-F238E27FC236}">
                <a16:creationId xmlns:a16="http://schemas.microsoft.com/office/drawing/2014/main" id="{6E07887F-431F-47D9-9A9A-71C4C935A84B}"/>
              </a:ext>
            </a:extLst>
          </p:cNvPr>
          <p:cNvSpPr txBox="1"/>
          <p:nvPr/>
        </p:nvSpPr>
        <p:spPr>
          <a:xfrm>
            <a:off x="6524952" y="3566630"/>
            <a:ext cx="2619375" cy="268283"/>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latin typeface="Century Gothic"/>
                <a:ea typeface="Century Gothic"/>
                <a:cs typeface="Century Gothic"/>
                <a:sym typeface="Century Gothic"/>
              </a:rPr>
              <a:t>PLACEHOLDER IMAGE </a:t>
            </a:r>
            <a:endParaRPr sz="1600" b="1" i="0" u="none" strike="noStrike" cap="none" dirty="0">
              <a:solidFill>
                <a:schemeClr val="bg1"/>
              </a:solidFill>
              <a:latin typeface="Century Gothic"/>
              <a:ea typeface="Century Gothic"/>
              <a:cs typeface="Century Gothic"/>
              <a:sym typeface="Century Gothic"/>
            </a:endParaRPr>
          </a:p>
        </p:txBody>
      </p:sp>
      <p:sp>
        <p:nvSpPr>
          <p:cNvPr id="18" name="Text Placeholder 3">
            <a:extLst>
              <a:ext uri="{FF2B5EF4-FFF2-40B4-BE49-F238E27FC236}">
                <a16:creationId xmlns:a16="http://schemas.microsoft.com/office/drawing/2014/main" id="{8CEF2513-B072-412C-9FD6-3B1F04117E17}"/>
              </a:ext>
            </a:extLst>
          </p:cNvPr>
          <p:cNvSpPr txBox="1">
            <a:spLocks/>
          </p:cNvSpPr>
          <p:nvPr/>
        </p:nvSpPr>
        <p:spPr>
          <a:xfrm>
            <a:off x="462551" y="1329156"/>
            <a:ext cx="6983160" cy="14003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Areas of substantial change detected in high- resolution land classifications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Canopy-to-bare conversions indicate land intensification between 2012 and 2017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038" y="3233075"/>
            <a:ext cx="3431093" cy="2423902"/>
          </a:xfrm>
          <a:prstGeom prst="rect">
            <a:avLst/>
          </a:prstGeom>
          <a:ln w="12700">
            <a:solidFill>
              <a:schemeClr val="tx1">
                <a:lumMod val="75000"/>
                <a:lumOff val="25000"/>
              </a:schemeClr>
            </a:solidFill>
          </a:ln>
        </p:spPr>
      </p:pic>
      <p:pic>
        <p:nvPicPr>
          <p:cNvPr id="4" name="Picture 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4392391" y="3233075"/>
            <a:ext cx="3429000" cy="2423160"/>
          </a:xfrm>
          <a:prstGeom prst="rect">
            <a:avLst/>
          </a:prstGeom>
          <a:ln w="12700">
            <a:solidFill>
              <a:schemeClr val="tx1">
                <a:lumMod val="75000"/>
                <a:lumOff val="25000"/>
              </a:schemeClr>
            </a:solidFill>
          </a:ln>
        </p:spPr>
      </p:pic>
      <p:pic>
        <p:nvPicPr>
          <p:cNvPr id="5" name="Picture 4"/>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8282182" y="3233075"/>
            <a:ext cx="3429000" cy="2423160"/>
          </a:xfrm>
          <a:prstGeom prst="rect">
            <a:avLst/>
          </a:prstGeom>
          <a:ln w="12700">
            <a:solidFill>
              <a:schemeClr val="tx1">
                <a:lumMod val="75000"/>
                <a:lumOff val="25000"/>
              </a:schemeClr>
            </a:solidFill>
          </a:ln>
        </p:spPr>
      </p:pic>
      <p:grpSp>
        <p:nvGrpSpPr>
          <p:cNvPr id="11" name="Group 10"/>
          <p:cNvGrpSpPr/>
          <p:nvPr/>
        </p:nvGrpSpPr>
        <p:grpSpPr>
          <a:xfrm>
            <a:off x="8312113" y="5650615"/>
            <a:ext cx="3369139" cy="338825"/>
            <a:chOff x="8550649" y="3074690"/>
            <a:chExt cx="2566530" cy="338825"/>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85943" b="-711"/>
            <a:stretch/>
          </p:blipFill>
          <p:spPr>
            <a:xfrm>
              <a:off x="8550649" y="3095300"/>
              <a:ext cx="390386" cy="318215"/>
            </a:xfrm>
            <a:prstGeom prst="rect">
              <a:avLst/>
            </a:prstGeom>
          </p:spPr>
        </p:pic>
        <p:sp>
          <p:nvSpPr>
            <p:cNvPr id="9" name="TextBox 8"/>
            <p:cNvSpPr txBox="1"/>
            <p:nvPr/>
          </p:nvSpPr>
          <p:spPr>
            <a:xfrm>
              <a:off x="8662738" y="3074690"/>
              <a:ext cx="2454441" cy="338554"/>
            </a:xfrm>
            <a:prstGeom prst="rect">
              <a:avLst/>
            </a:prstGeom>
            <a:noFill/>
          </p:spPr>
          <p:txBody>
            <a:bodyPr wrap="square" rtlCol="0">
              <a:spAutoFit/>
            </a:bodyPr>
            <a:lstStyle/>
            <a:p>
              <a:pPr algn="ctr"/>
              <a:r>
                <a:rPr lang="en-US" sz="1600" b="1" dirty="0">
                  <a:solidFill>
                    <a:schemeClr val="tx1">
                      <a:lumMod val="75000"/>
                      <a:lumOff val="25000"/>
                    </a:schemeClr>
                  </a:solidFill>
                </a:rPr>
                <a:t>Change from 2012 to 2017</a:t>
              </a:r>
            </a:p>
          </p:txBody>
        </p:sp>
      </p:grpSp>
      <p:sp>
        <p:nvSpPr>
          <p:cNvPr id="19" name="TextBox 18"/>
          <p:cNvSpPr txBox="1"/>
          <p:nvPr/>
        </p:nvSpPr>
        <p:spPr>
          <a:xfrm>
            <a:off x="627584" y="5626064"/>
            <a:ext cx="3222000" cy="338554"/>
          </a:xfrm>
          <a:prstGeom prst="rect">
            <a:avLst/>
          </a:prstGeom>
          <a:noFill/>
        </p:spPr>
        <p:txBody>
          <a:bodyPr wrap="square" rtlCol="0">
            <a:spAutoFit/>
          </a:bodyPr>
          <a:lstStyle/>
          <a:p>
            <a:pPr algn="ctr"/>
            <a:r>
              <a:rPr lang="en-US" sz="1600" b="1" dirty="0">
                <a:solidFill>
                  <a:schemeClr val="tx1">
                    <a:lumMod val="75000"/>
                    <a:lumOff val="25000"/>
                  </a:schemeClr>
                </a:solidFill>
              </a:rPr>
              <a:t>2012</a:t>
            </a:r>
          </a:p>
        </p:txBody>
      </p:sp>
      <p:sp>
        <p:nvSpPr>
          <p:cNvPr id="20" name="TextBox 19"/>
          <p:cNvSpPr txBox="1"/>
          <p:nvPr/>
        </p:nvSpPr>
        <p:spPr>
          <a:xfrm>
            <a:off x="4495891" y="5638728"/>
            <a:ext cx="3222000" cy="338554"/>
          </a:xfrm>
          <a:prstGeom prst="rect">
            <a:avLst/>
          </a:prstGeom>
          <a:noFill/>
        </p:spPr>
        <p:txBody>
          <a:bodyPr wrap="square" rtlCol="0">
            <a:spAutoFit/>
          </a:bodyPr>
          <a:lstStyle/>
          <a:p>
            <a:pPr algn="ctr"/>
            <a:r>
              <a:rPr lang="en-US" sz="1600" b="1" dirty="0">
                <a:solidFill>
                  <a:schemeClr val="tx1">
                    <a:lumMod val="75000"/>
                    <a:lumOff val="25000"/>
                  </a:schemeClr>
                </a:solidFill>
              </a:rPr>
              <a:t>2017</a:t>
            </a:r>
          </a:p>
        </p:txBody>
      </p:sp>
      <p:sp>
        <p:nvSpPr>
          <p:cNvPr id="21" name="Title 20">
            <a:extLst>
              <a:ext uri="{FF2B5EF4-FFF2-40B4-BE49-F238E27FC236}">
                <a16:creationId xmlns:a16="http://schemas.microsoft.com/office/drawing/2014/main" id="{767D85C0-0F5B-0E4A-A0F4-6C9F7E686897}"/>
              </a:ext>
            </a:extLst>
          </p:cNvPr>
          <p:cNvSpPr>
            <a:spLocks noGrp="1"/>
          </p:cNvSpPr>
          <p:nvPr>
            <p:ph type="title"/>
          </p:nvPr>
        </p:nvSpPr>
        <p:spPr/>
        <p:txBody>
          <a:bodyPr>
            <a:normAutofit fontScale="90000"/>
          </a:bodyPr>
          <a:lstStyle/>
          <a:p>
            <a:r>
              <a:rPr lang="en-US" dirty="0"/>
              <a:t>PATTERNS OF LAND INTENSIFICATION</a:t>
            </a:r>
          </a:p>
        </p:txBody>
      </p:sp>
    </p:spTree>
    <p:extLst>
      <p:ext uri="{BB962C8B-B14F-4D97-AF65-F5344CB8AC3E}">
        <p14:creationId xmlns:p14="http://schemas.microsoft.com/office/powerpoint/2010/main" val="408456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A04F1E-4F4F-4BC5-9088-5EF13884FA98}"/>
              </a:ext>
            </a:extLst>
          </p:cNvPr>
          <p:cNvGrpSpPr/>
          <p:nvPr/>
        </p:nvGrpSpPr>
        <p:grpSpPr>
          <a:xfrm>
            <a:off x="1905097" y="4097808"/>
            <a:ext cx="4291811" cy="2531963"/>
            <a:chOff x="1905097" y="3894607"/>
            <a:chExt cx="4291811" cy="2531963"/>
          </a:xfrm>
        </p:grpSpPr>
        <p:pic>
          <p:nvPicPr>
            <p:cNvPr id="4" name="Picture 3">
              <a:extLst>
                <a:ext uri="{FF2B5EF4-FFF2-40B4-BE49-F238E27FC236}">
                  <a16:creationId xmlns:a16="http://schemas.microsoft.com/office/drawing/2014/main" id="{AC7F30D2-9803-4E49-879B-1B780A5B5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97" y="3894607"/>
              <a:ext cx="4229302" cy="2531963"/>
            </a:xfrm>
            <a:prstGeom prst="rect">
              <a:avLst/>
            </a:prstGeom>
          </p:spPr>
        </p:pic>
        <p:grpSp>
          <p:nvGrpSpPr>
            <p:cNvPr id="39" name="Group 38">
              <a:extLst>
                <a:ext uri="{FF2B5EF4-FFF2-40B4-BE49-F238E27FC236}">
                  <a16:creationId xmlns:a16="http://schemas.microsoft.com/office/drawing/2014/main" id="{F8CD0077-B8E0-4CE3-8646-6D296651B3CF}"/>
                </a:ext>
              </a:extLst>
            </p:cNvPr>
            <p:cNvGrpSpPr/>
            <p:nvPr/>
          </p:nvGrpSpPr>
          <p:grpSpPr>
            <a:xfrm>
              <a:off x="4115641" y="6016979"/>
              <a:ext cx="2081267" cy="307777"/>
              <a:chOff x="4115641" y="5674079"/>
              <a:chExt cx="2081267" cy="307777"/>
            </a:xfrm>
          </p:grpSpPr>
          <p:sp>
            <p:nvSpPr>
              <p:cNvPr id="34" name="Rectangle 33">
                <a:extLst>
                  <a:ext uri="{FF2B5EF4-FFF2-40B4-BE49-F238E27FC236}">
                    <a16:creationId xmlns:a16="http://schemas.microsoft.com/office/drawing/2014/main" id="{97C8CA8B-A344-4B3D-A407-FAB0F56B191B}"/>
                  </a:ext>
                </a:extLst>
              </p:cNvPr>
              <p:cNvSpPr/>
              <p:nvPr/>
            </p:nvSpPr>
            <p:spPr>
              <a:xfrm>
                <a:off x="4115641" y="5674079"/>
                <a:ext cx="284052"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36" name="Rectangle 35">
                <a:extLst>
                  <a:ext uri="{FF2B5EF4-FFF2-40B4-BE49-F238E27FC236}">
                    <a16:creationId xmlns:a16="http://schemas.microsoft.com/office/drawing/2014/main" id="{068606B4-FD68-4FFD-A7B9-052108D31B1A}"/>
                  </a:ext>
                </a:extLst>
              </p:cNvPr>
              <p:cNvSpPr/>
              <p:nvPr/>
            </p:nvSpPr>
            <p:spPr>
              <a:xfrm>
                <a:off x="4761668" y="5674079"/>
                <a:ext cx="320520" cy="307777"/>
              </a:xfrm>
              <a:prstGeom prst="rect">
                <a:avLst/>
              </a:prstGeom>
            </p:spPr>
            <p:txBody>
              <a:bodyPr wrap="square">
                <a:spAutoFit/>
              </a:bodyPr>
              <a:lstStyle/>
              <a:p>
                <a:r>
                  <a:rPr lang="en-US" sz="1400" dirty="0">
                    <a:solidFill>
                      <a:schemeClr val="tx1">
                        <a:lumMod val="75000"/>
                        <a:lumOff val="25000"/>
                      </a:schemeClr>
                    </a:solidFill>
                  </a:rPr>
                  <a:t>5</a:t>
                </a:r>
              </a:p>
            </p:txBody>
          </p:sp>
          <p:sp>
            <p:nvSpPr>
              <p:cNvPr id="37" name="Rectangle 36">
                <a:extLst>
                  <a:ext uri="{FF2B5EF4-FFF2-40B4-BE49-F238E27FC236}">
                    <a16:creationId xmlns:a16="http://schemas.microsoft.com/office/drawing/2014/main" id="{7F4B3D4B-EAF1-4382-B19C-3E7F41C5C5DE}"/>
                  </a:ext>
                </a:extLst>
              </p:cNvPr>
              <p:cNvSpPr/>
              <p:nvPr/>
            </p:nvSpPr>
            <p:spPr>
              <a:xfrm>
                <a:off x="5384869" y="5674079"/>
                <a:ext cx="527196" cy="307777"/>
              </a:xfrm>
              <a:prstGeom prst="rect">
                <a:avLst/>
              </a:prstGeom>
            </p:spPr>
            <p:txBody>
              <a:bodyPr wrap="square">
                <a:spAutoFit/>
              </a:bodyPr>
              <a:lstStyle/>
              <a:p>
                <a:r>
                  <a:rPr lang="en-US" sz="1400" dirty="0">
                    <a:solidFill>
                      <a:schemeClr val="tx1">
                        <a:lumMod val="75000"/>
                        <a:lumOff val="25000"/>
                      </a:schemeClr>
                    </a:solidFill>
                  </a:rPr>
                  <a:t>10</a:t>
                </a:r>
              </a:p>
            </p:txBody>
          </p:sp>
          <p:sp>
            <p:nvSpPr>
              <p:cNvPr id="38" name="Rectangle 37">
                <a:extLst>
                  <a:ext uri="{FF2B5EF4-FFF2-40B4-BE49-F238E27FC236}">
                    <a16:creationId xmlns:a16="http://schemas.microsoft.com/office/drawing/2014/main" id="{48F28C96-24A3-46BE-B8CF-B375B6EFD32A}"/>
                  </a:ext>
                </a:extLst>
              </p:cNvPr>
              <p:cNvSpPr/>
              <p:nvPr/>
            </p:nvSpPr>
            <p:spPr>
              <a:xfrm>
                <a:off x="5669712" y="5674079"/>
                <a:ext cx="527196" cy="307777"/>
              </a:xfrm>
              <a:prstGeom prst="rect">
                <a:avLst/>
              </a:prstGeom>
            </p:spPr>
            <p:txBody>
              <a:bodyPr wrap="square">
                <a:spAutoFit/>
              </a:bodyPr>
              <a:lstStyle/>
              <a:p>
                <a:r>
                  <a:rPr lang="en-US" sz="1400" dirty="0">
                    <a:solidFill>
                      <a:schemeClr val="tx1">
                        <a:lumMod val="75000"/>
                        <a:lumOff val="25000"/>
                      </a:schemeClr>
                    </a:solidFill>
                  </a:rPr>
                  <a:t>km</a:t>
                </a:r>
              </a:p>
            </p:txBody>
          </p:sp>
        </p:grpSp>
      </p:grpSp>
      <p:pic>
        <p:nvPicPr>
          <p:cNvPr id="6" name="Picture 5">
            <a:extLst>
              <a:ext uri="{FF2B5EF4-FFF2-40B4-BE49-F238E27FC236}">
                <a16:creationId xmlns:a16="http://schemas.microsoft.com/office/drawing/2014/main" id="{0121B934-C8C3-4B0B-AB9A-6BD3F4401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611" y="1387929"/>
            <a:ext cx="4201670" cy="2506678"/>
          </a:xfrm>
          <a:prstGeom prst="rect">
            <a:avLst/>
          </a:prstGeom>
        </p:spPr>
      </p:pic>
      <p:sp>
        <p:nvSpPr>
          <p:cNvPr id="7" name="Google Shape;143;p16">
            <a:extLst>
              <a:ext uri="{FF2B5EF4-FFF2-40B4-BE49-F238E27FC236}">
                <a16:creationId xmlns:a16="http://schemas.microsoft.com/office/drawing/2014/main" id="{01FDD7C5-68EF-45E3-8BD7-87C73EF34854}"/>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sp>
        <p:nvSpPr>
          <p:cNvPr id="12" name="Google Shape;138;p16">
            <a:extLst>
              <a:ext uri="{FF2B5EF4-FFF2-40B4-BE49-F238E27FC236}">
                <a16:creationId xmlns:a16="http://schemas.microsoft.com/office/drawing/2014/main" id="{A5DEEF81-E685-4B07-8020-DADE8DCDEB92}"/>
              </a:ext>
            </a:extLst>
          </p:cNvPr>
          <p:cNvSpPr txBox="1"/>
          <p:nvPr/>
        </p:nvSpPr>
        <p:spPr>
          <a:xfrm>
            <a:off x="6413500" y="1354129"/>
            <a:ext cx="2619375" cy="268283"/>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latin typeface="Century Gothic"/>
                <a:ea typeface="Century Gothic"/>
                <a:cs typeface="Century Gothic"/>
                <a:sym typeface="Century Gothic"/>
              </a:rPr>
              <a:t>PLACEHOLDER IMAGE </a:t>
            </a:r>
            <a:endParaRPr sz="1600" b="1" i="0" u="none" strike="noStrike" cap="none" dirty="0">
              <a:solidFill>
                <a:schemeClr val="bg1"/>
              </a:solidFill>
              <a:latin typeface="Century Gothic"/>
              <a:ea typeface="Century Gothic"/>
              <a:cs typeface="Century Gothic"/>
              <a:sym typeface="Century Gothic"/>
            </a:endParaRPr>
          </a:p>
        </p:txBody>
      </p:sp>
      <p:sp>
        <p:nvSpPr>
          <p:cNvPr id="14" name="Google Shape;138;p16">
            <a:extLst>
              <a:ext uri="{FF2B5EF4-FFF2-40B4-BE49-F238E27FC236}">
                <a16:creationId xmlns:a16="http://schemas.microsoft.com/office/drawing/2014/main" id="{6E07887F-431F-47D9-9A9A-71C4C935A84B}"/>
              </a:ext>
            </a:extLst>
          </p:cNvPr>
          <p:cNvSpPr txBox="1"/>
          <p:nvPr/>
        </p:nvSpPr>
        <p:spPr>
          <a:xfrm>
            <a:off x="6524952" y="3909530"/>
            <a:ext cx="2619375" cy="268283"/>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latin typeface="Century Gothic"/>
                <a:ea typeface="Century Gothic"/>
                <a:cs typeface="Century Gothic"/>
                <a:sym typeface="Century Gothic"/>
              </a:rPr>
              <a:t>PLACEHOLDER IMAGE </a:t>
            </a:r>
            <a:endParaRPr sz="1600" b="1" i="0" u="none" strike="noStrike" cap="none" dirty="0">
              <a:solidFill>
                <a:schemeClr val="bg1"/>
              </a:solidFill>
              <a:latin typeface="Century Gothic"/>
              <a:ea typeface="Century Gothic"/>
              <a:cs typeface="Century Gothic"/>
              <a:sym typeface="Century Gothic"/>
            </a:endParaRPr>
          </a:p>
        </p:txBody>
      </p:sp>
      <p:graphicFrame>
        <p:nvGraphicFramePr>
          <p:cNvPr id="22" name="Chart 21">
            <a:extLst>
              <a:ext uri="{FF2B5EF4-FFF2-40B4-BE49-F238E27FC236}">
                <a16:creationId xmlns:a16="http://schemas.microsoft.com/office/drawing/2014/main" id="{CE519488-4720-4E84-8762-4D7886603527}"/>
              </a:ext>
            </a:extLst>
          </p:cNvPr>
          <p:cNvGraphicFramePr>
            <a:graphicFrameLocks/>
          </p:cNvGraphicFramePr>
          <p:nvPr>
            <p:extLst>
              <p:ext uri="{D42A27DB-BD31-4B8C-83A1-F6EECF244321}">
                <p14:modId xmlns:p14="http://schemas.microsoft.com/office/powerpoint/2010/main" val="1216637410"/>
              </p:ext>
            </p:extLst>
          </p:nvPr>
        </p:nvGraphicFramePr>
        <p:xfrm>
          <a:off x="6248401" y="1354129"/>
          <a:ext cx="5727044" cy="4712237"/>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D90F7AFB-6F76-4D86-80E0-4953BA5C28DB}"/>
              </a:ext>
            </a:extLst>
          </p:cNvPr>
          <p:cNvSpPr txBox="1"/>
          <p:nvPr/>
        </p:nvSpPr>
        <p:spPr>
          <a:xfrm>
            <a:off x="428576" y="2319932"/>
            <a:ext cx="1648985" cy="738664"/>
          </a:xfrm>
          <a:prstGeom prst="rect">
            <a:avLst/>
          </a:prstGeom>
          <a:noFill/>
        </p:spPr>
        <p:txBody>
          <a:bodyPr wrap="square" rtlCol="0">
            <a:spAutoFit/>
          </a:bodyPr>
          <a:lstStyle/>
          <a:p>
            <a:r>
              <a:rPr lang="en-US" sz="1400" b="1" dirty="0">
                <a:solidFill>
                  <a:schemeClr val="tx1">
                    <a:lumMod val="75000"/>
                    <a:lumOff val="25000"/>
                  </a:schemeClr>
                </a:solidFill>
              </a:rPr>
              <a:t>Chlorophyll-a Concentration (mg m</a:t>
            </a:r>
            <a:r>
              <a:rPr lang="en-US" sz="1400" b="1" baseline="30000" dirty="0">
                <a:solidFill>
                  <a:schemeClr val="tx1">
                    <a:lumMod val="75000"/>
                    <a:lumOff val="25000"/>
                  </a:schemeClr>
                </a:solidFill>
              </a:rPr>
              <a:t>-3</a:t>
            </a:r>
            <a:r>
              <a:rPr lang="en-US" sz="1400" b="1" dirty="0">
                <a:solidFill>
                  <a:schemeClr val="tx1">
                    <a:lumMod val="75000"/>
                    <a:lumOff val="25000"/>
                  </a:schemeClr>
                </a:solidFill>
              </a:rPr>
              <a:t>)</a:t>
            </a:r>
          </a:p>
        </p:txBody>
      </p:sp>
      <p:sp>
        <p:nvSpPr>
          <p:cNvPr id="13" name="TextBox 12">
            <a:extLst>
              <a:ext uri="{FF2B5EF4-FFF2-40B4-BE49-F238E27FC236}">
                <a16:creationId xmlns:a16="http://schemas.microsoft.com/office/drawing/2014/main" id="{3937B7DF-7E53-4138-BDFE-4BC61B90E394}"/>
              </a:ext>
            </a:extLst>
          </p:cNvPr>
          <p:cNvSpPr txBox="1"/>
          <p:nvPr/>
        </p:nvSpPr>
        <p:spPr>
          <a:xfrm>
            <a:off x="3624084" y="2712680"/>
            <a:ext cx="2381957" cy="307777"/>
          </a:xfrm>
          <a:prstGeom prst="rect">
            <a:avLst/>
          </a:prstGeom>
          <a:noFill/>
        </p:spPr>
        <p:txBody>
          <a:bodyPr wrap="square" rtlCol="0">
            <a:spAutoFit/>
          </a:bodyPr>
          <a:lstStyle/>
          <a:p>
            <a:pPr algn="ctr"/>
            <a:r>
              <a:rPr lang="en-US" sz="1400" b="1" dirty="0">
                <a:solidFill>
                  <a:schemeClr val="tx1">
                    <a:lumMod val="75000"/>
                    <a:lumOff val="25000"/>
                  </a:schemeClr>
                </a:solidFill>
              </a:rPr>
              <a:t>2013</a:t>
            </a:r>
            <a:endParaRPr lang="en-US" sz="1400" dirty="0">
              <a:solidFill>
                <a:schemeClr val="tx1">
                  <a:lumMod val="75000"/>
                  <a:lumOff val="25000"/>
                </a:schemeClr>
              </a:solidFill>
            </a:endParaRPr>
          </a:p>
        </p:txBody>
      </p:sp>
      <p:sp>
        <p:nvSpPr>
          <p:cNvPr id="15" name="TextBox 14">
            <a:extLst>
              <a:ext uri="{FF2B5EF4-FFF2-40B4-BE49-F238E27FC236}">
                <a16:creationId xmlns:a16="http://schemas.microsoft.com/office/drawing/2014/main" id="{D06AAFD0-3A53-41D5-8B4C-F61FA79FC80C}"/>
              </a:ext>
            </a:extLst>
          </p:cNvPr>
          <p:cNvSpPr txBox="1"/>
          <p:nvPr/>
        </p:nvSpPr>
        <p:spPr>
          <a:xfrm>
            <a:off x="3624083" y="5473334"/>
            <a:ext cx="2381957" cy="307777"/>
          </a:xfrm>
          <a:prstGeom prst="rect">
            <a:avLst/>
          </a:prstGeom>
          <a:noFill/>
        </p:spPr>
        <p:txBody>
          <a:bodyPr wrap="square" rtlCol="0">
            <a:spAutoFit/>
          </a:bodyPr>
          <a:lstStyle/>
          <a:p>
            <a:pPr algn="ctr"/>
            <a:r>
              <a:rPr lang="en-US" sz="1400" b="1" dirty="0">
                <a:solidFill>
                  <a:schemeClr val="tx1">
                    <a:lumMod val="75000"/>
                    <a:lumOff val="25000"/>
                  </a:schemeClr>
                </a:solidFill>
              </a:rPr>
              <a:t>2019</a:t>
            </a:r>
            <a:endParaRPr lang="en-US" sz="1400" dirty="0">
              <a:solidFill>
                <a:schemeClr val="tx1">
                  <a:lumMod val="75000"/>
                  <a:lumOff val="25000"/>
                </a:schemeClr>
              </a:solidFill>
            </a:endParaRPr>
          </a:p>
        </p:txBody>
      </p:sp>
      <p:pic>
        <p:nvPicPr>
          <p:cNvPr id="17" name="Picture 16">
            <a:extLst>
              <a:ext uri="{FF2B5EF4-FFF2-40B4-BE49-F238E27FC236}">
                <a16:creationId xmlns:a16="http://schemas.microsoft.com/office/drawing/2014/main" id="{95344DC1-763B-42AA-B174-EBD54CE08C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212" y="3026512"/>
            <a:ext cx="456872" cy="3472227"/>
          </a:xfrm>
          <a:prstGeom prst="rect">
            <a:avLst/>
          </a:prstGeom>
        </p:spPr>
      </p:pic>
      <p:grpSp>
        <p:nvGrpSpPr>
          <p:cNvPr id="18" name="Group 17">
            <a:extLst>
              <a:ext uri="{FF2B5EF4-FFF2-40B4-BE49-F238E27FC236}">
                <a16:creationId xmlns:a16="http://schemas.microsoft.com/office/drawing/2014/main" id="{AE78EEA9-B7FD-4257-8951-8CC61542F438}"/>
              </a:ext>
            </a:extLst>
          </p:cNvPr>
          <p:cNvGrpSpPr/>
          <p:nvPr/>
        </p:nvGrpSpPr>
        <p:grpSpPr>
          <a:xfrm>
            <a:off x="799224" y="3018892"/>
            <a:ext cx="1100758" cy="3518977"/>
            <a:chOff x="799224" y="1883148"/>
            <a:chExt cx="1100758" cy="3518977"/>
          </a:xfrm>
        </p:grpSpPr>
        <p:sp>
          <p:nvSpPr>
            <p:cNvPr id="19" name="TextBox 18">
              <a:extLst>
                <a:ext uri="{FF2B5EF4-FFF2-40B4-BE49-F238E27FC236}">
                  <a16:creationId xmlns:a16="http://schemas.microsoft.com/office/drawing/2014/main" id="{9B0D662F-AD6D-4ADD-8645-64C34CD5A8B3}"/>
                </a:ext>
              </a:extLst>
            </p:cNvPr>
            <p:cNvSpPr txBox="1"/>
            <p:nvPr/>
          </p:nvSpPr>
          <p:spPr>
            <a:xfrm>
              <a:off x="809661" y="1883148"/>
              <a:ext cx="1090321" cy="307777"/>
            </a:xfrm>
            <a:prstGeom prst="rect">
              <a:avLst/>
            </a:prstGeom>
            <a:noFill/>
          </p:spPr>
          <p:txBody>
            <a:bodyPr wrap="square" rtlCol="0">
              <a:spAutoFit/>
            </a:bodyPr>
            <a:lstStyle/>
            <a:p>
              <a:r>
                <a:rPr lang="en-US" sz="1400" dirty="0">
                  <a:solidFill>
                    <a:schemeClr val="tx1">
                      <a:lumMod val="75000"/>
                      <a:lumOff val="25000"/>
                    </a:schemeClr>
                  </a:solidFill>
                </a:rPr>
                <a:t>0.00 – 0.10</a:t>
              </a:r>
            </a:p>
          </p:txBody>
        </p:sp>
        <p:sp>
          <p:nvSpPr>
            <p:cNvPr id="20" name="TextBox 19">
              <a:extLst>
                <a:ext uri="{FF2B5EF4-FFF2-40B4-BE49-F238E27FC236}">
                  <a16:creationId xmlns:a16="http://schemas.microsoft.com/office/drawing/2014/main" id="{063406CC-C797-4533-A3E4-77F62F1484EB}"/>
                </a:ext>
              </a:extLst>
            </p:cNvPr>
            <p:cNvSpPr txBox="1"/>
            <p:nvPr/>
          </p:nvSpPr>
          <p:spPr>
            <a:xfrm>
              <a:off x="809661" y="2150748"/>
              <a:ext cx="1090321" cy="307777"/>
            </a:xfrm>
            <a:prstGeom prst="rect">
              <a:avLst/>
            </a:prstGeom>
            <a:noFill/>
          </p:spPr>
          <p:txBody>
            <a:bodyPr wrap="square" rtlCol="0">
              <a:spAutoFit/>
            </a:bodyPr>
            <a:lstStyle/>
            <a:p>
              <a:r>
                <a:rPr lang="en-US" sz="1400" dirty="0">
                  <a:solidFill>
                    <a:schemeClr val="tx1">
                      <a:lumMod val="75000"/>
                      <a:lumOff val="25000"/>
                    </a:schemeClr>
                  </a:solidFill>
                </a:rPr>
                <a:t>0.10 – 0.20</a:t>
              </a:r>
            </a:p>
          </p:txBody>
        </p:sp>
        <p:sp>
          <p:nvSpPr>
            <p:cNvPr id="21" name="TextBox 20">
              <a:extLst>
                <a:ext uri="{FF2B5EF4-FFF2-40B4-BE49-F238E27FC236}">
                  <a16:creationId xmlns:a16="http://schemas.microsoft.com/office/drawing/2014/main" id="{BFA5948F-C90E-463A-8513-D8AAAACD629C}"/>
                </a:ext>
              </a:extLst>
            </p:cNvPr>
            <p:cNvSpPr txBox="1"/>
            <p:nvPr/>
          </p:nvSpPr>
          <p:spPr>
            <a:xfrm>
              <a:off x="809661" y="2418348"/>
              <a:ext cx="1090321" cy="307777"/>
            </a:xfrm>
            <a:prstGeom prst="rect">
              <a:avLst/>
            </a:prstGeom>
            <a:noFill/>
          </p:spPr>
          <p:txBody>
            <a:bodyPr wrap="square" rtlCol="0">
              <a:spAutoFit/>
            </a:bodyPr>
            <a:lstStyle/>
            <a:p>
              <a:r>
                <a:rPr lang="en-US" sz="1400" dirty="0">
                  <a:solidFill>
                    <a:schemeClr val="tx1">
                      <a:lumMod val="75000"/>
                      <a:lumOff val="25000"/>
                    </a:schemeClr>
                  </a:solidFill>
                </a:rPr>
                <a:t>0.20 – 0.30</a:t>
              </a:r>
            </a:p>
          </p:txBody>
        </p:sp>
        <p:sp>
          <p:nvSpPr>
            <p:cNvPr id="24" name="TextBox 23">
              <a:extLst>
                <a:ext uri="{FF2B5EF4-FFF2-40B4-BE49-F238E27FC236}">
                  <a16:creationId xmlns:a16="http://schemas.microsoft.com/office/drawing/2014/main" id="{84ACF34E-3C1A-4CE4-B6DB-563A793EE06C}"/>
                </a:ext>
              </a:extLst>
            </p:cNvPr>
            <p:cNvSpPr txBox="1"/>
            <p:nvPr/>
          </p:nvSpPr>
          <p:spPr>
            <a:xfrm>
              <a:off x="809661" y="2685948"/>
              <a:ext cx="1090321" cy="307777"/>
            </a:xfrm>
            <a:prstGeom prst="rect">
              <a:avLst/>
            </a:prstGeom>
            <a:noFill/>
          </p:spPr>
          <p:txBody>
            <a:bodyPr wrap="square" rtlCol="0">
              <a:spAutoFit/>
            </a:bodyPr>
            <a:lstStyle/>
            <a:p>
              <a:r>
                <a:rPr lang="en-US" sz="1400" dirty="0">
                  <a:solidFill>
                    <a:schemeClr val="tx1">
                      <a:lumMod val="75000"/>
                      <a:lumOff val="25000"/>
                    </a:schemeClr>
                  </a:solidFill>
                </a:rPr>
                <a:t>0.30 – 0.40</a:t>
              </a:r>
            </a:p>
          </p:txBody>
        </p:sp>
        <p:sp>
          <p:nvSpPr>
            <p:cNvPr id="25" name="TextBox 24">
              <a:extLst>
                <a:ext uri="{FF2B5EF4-FFF2-40B4-BE49-F238E27FC236}">
                  <a16:creationId xmlns:a16="http://schemas.microsoft.com/office/drawing/2014/main" id="{EFBCD011-4396-480C-8E68-C5C233F3C9E4}"/>
                </a:ext>
              </a:extLst>
            </p:cNvPr>
            <p:cNvSpPr txBox="1"/>
            <p:nvPr/>
          </p:nvSpPr>
          <p:spPr>
            <a:xfrm>
              <a:off x="809661" y="2953548"/>
              <a:ext cx="1090321" cy="307777"/>
            </a:xfrm>
            <a:prstGeom prst="rect">
              <a:avLst/>
            </a:prstGeom>
            <a:noFill/>
          </p:spPr>
          <p:txBody>
            <a:bodyPr wrap="square" rtlCol="0">
              <a:spAutoFit/>
            </a:bodyPr>
            <a:lstStyle/>
            <a:p>
              <a:r>
                <a:rPr lang="en-US" sz="1400" dirty="0">
                  <a:solidFill>
                    <a:schemeClr val="tx1">
                      <a:lumMod val="75000"/>
                      <a:lumOff val="25000"/>
                    </a:schemeClr>
                  </a:solidFill>
                </a:rPr>
                <a:t>0.40 – 0.50</a:t>
              </a:r>
            </a:p>
          </p:txBody>
        </p:sp>
        <p:sp>
          <p:nvSpPr>
            <p:cNvPr id="26" name="TextBox 25">
              <a:extLst>
                <a:ext uri="{FF2B5EF4-FFF2-40B4-BE49-F238E27FC236}">
                  <a16:creationId xmlns:a16="http://schemas.microsoft.com/office/drawing/2014/main" id="{5D520562-FF7C-4F60-83D1-AD6EF7C63E1F}"/>
                </a:ext>
              </a:extLst>
            </p:cNvPr>
            <p:cNvSpPr txBox="1"/>
            <p:nvPr/>
          </p:nvSpPr>
          <p:spPr>
            <a:xfrm>
              <a:off x="809661" y="3221148"/>
              <a:ext cx="1090321" cy="307777"/>
            </a:xfrm>
            <a:prstGeom prst="rect">
              <a:avLst/>
            </a:prstGeom>
            <a:noFill/>
          </p:spPr>
          <p:txBody>
            <a:bodyPr wrap="square" rtlCol="0">
              <a:spAutoFit/>
            </a:bodyPr>
            <a:lstStyle/>
            <a:p>
              <a:r>
                <a:rPr lang="en-US" sz="1400" dirty="0">
                  <a:solidFill>
                    <a:schemeClr val="tx1">
                      <a:lumMod val="75000"/>
                      <a:lumOff val="25000"/>
                    </a:schemeClr>
                  </a:solidFill>
                </a:rPr>
                <a:t>0.50 – 0.60</a:t>
              </a:r>
            </a:p>
          </p:txBody>
        </p:sp>
        <p:sp>
          <p:nvSpPr>
            <p:cNvPr id="27" name="TextBox 26">
              <a:extLst>
                <a:ext uri="{FF2B5EF4-FFF2-40B4-BE49-F238E27FC236}">
                  <a16:creationId xmlns:a16="http://schemas.microsoft.com/office/drawing/2014/main" id="{C4051A33-3BE8-4EF3-BCFB-C7B91FAFC856}"/>
                </a:ext>
              </a:extLst>
            </p:cNvPr>
            <p:cNvSpPr txBox="1"/>
            <p:nvPr/>
          </p:nvSpPr>
          <p:spPr>
            <a:xfrm>
              <a:off x="809661" y="3488748"/>
              <a:ext cx="1090321" cy="307777"/>
            </a:xfrm>
            <a:prstGeom prst="rect">
              <a:avLst/>
            </a:prstGeom>
            <a:noFill/>
          </p:spPr>
          <p:txBody>
            <a:bodyPr wrap="square" rtlCol="0">
              <a:spAutoFit/>
            </a:bodyPr>
            <a:lstStyle/>
            <a:p>
              <a:r>
                <a:rPr lang="en-US" sz="1400" dirty="0">
                  <a:solidFill>
                    <a:schemeClr val="tx1">
                      <a:lumMod val="75000"/>
                      <a:lumOff val="25000"/>
                    </a:schemeClr>
                  </a:solidFill>
                </a:rPr>
                <a:t>0.60 – 0.70</a:t>
              </a:r>
            </a:p>
          </p:txBody>
        </p:sp>
        <p:sp>
          <p:nvSpPr>
            <p:cNvPr id="28" name="TextBox 27">
              <a:extLst>
                <a:ext uri="{FF2B5EF4-FFF2-40B4-BE49-F238E27FC236}">
                  <a16:creationId xmlns:a16="http://schemas.microsoft.com/office/drawing/2014/main" id="{43BF76E1-F6FB-4716-9454-5D71CC83BFAD}"/>
                </a:ext>
              </a:extLst>
            </p:cNvPr>
            <p:cNvSpPr txBox="1"/>
            <p:nvPr/>
          </p:nvSpPr>
          <p:spPr>
            <a:xfrm>
              <a:off x="809661" y="3756348"/>
              <a:ext cx="1090321" cy="307777"/>
            </a:xfrm>
            <a:prstGeom prst="rect">
              <a:avLst/>
            </a:prstGeom>
            <a:noFill/>
          </p:spPr>
          <p:txBody>
            <a:bodyPr wrap="square" rtlCol="0">
              <a:spAutoFit/>
            </a:bodyPr>
            <a:lstStyle/>
            <a:p>
              <a:r>
                <a:rPr lang="en-US" sz="1400" dirty="0">
                  <a:solidFill>
                    <a:schemeClr val="tx1">
                      <a:lumMod val="75000"/>
                      <a:lumOff val="25000"/>
                    </a:schemeClr>
                  </a:solidFill>
                </a:rPr>
                <a:t>0.70 – 0.80</a:t>
              </a:r>
            </a:p>
          </p:txBody>
        </p:sp>
        <p:sp>
          <p:nvSpPr>
            <p:cNvPr id="29" name="TextBox 28">
              <a:extLst>
                <a:ext uri="{FF2B5EF4-FFF2-40B4-BE49-F238E27FC236}">
                  <a16:creationId xmlns:a16="http://schemas.microsoft.com/office/drawing/2014/main" id="{4B5779D5-DBD9-4A0A-BCB8-DD2D476A8320}"/>
                </a:ext>
              </a:extLst>
            </p:cNvPr>
            <p:cNvSpPr txBox="1"/>
            <p:nvPr/>
          </p:nvSpPr>
          <p:spPr>
            <a:xfrm>
              <a:off x="809661" y="4023948"/>
              <a:ext cx="1090321" cy="307777"/>
            </a:xfrm>
            <a:prstGeom prst="rect">
              <a:avLst/>
            </a:prstGeom>
            <a:noFill/>
          </p:spPr>
          <p:txBody>
            <a:bodyPr wrap="square" rtlCol="0">
              <a:spAutoFit/>
            </a:bodyPr>
            <a:lstStyle/>
            <a:p>
              <a:r>
                <a:rPr lang="en-US" sz="1400" dirty="0">
                  <a:solidFill>
                    <a:schemeClr val="tx1">
                      <a:lumMod val="75000"/>
                      <a:lumOff val="25000"/>
                    </a:schemeClr>
                  </a:solidFill>
                </a:rPr>
                <a:t>0.80 – 0.90</a:t>
              </a:r>
            </a:p>
          </p:txBody>
        </p:sp>
        <p:sp>
          <p:nvSpPr>
            <p:cNvPr id="30" name="TextBox 29">
              <a:extLst>
                <a:ext uri="{FF2B5EF4-FFF2-40B4-BE49-F238E27FC236}">
                  <a16:creationId xmlns:a16="http://schemas.microsoft.com/office/drawing/2014/main" id="{1860C1E9-AF5F-4434-BDDC-06537BDCE650}"/>
                </a:ext>
              </a:extLst>
            </p:cNvPr>
            <p:cNvSpPr txBox="1"/>
            <p:nvPr/>
          </p:nvSpPr>
          <p:spPr>
            <a:xfrm>
              <a:off x="809661" y="4291548"/>
              <a:ext cx="1090321" cy="307777"/>
            </a:xfrm>
            <a:prstGeom prst="rect">
              <a:avLst/>
            </a:prstGeom>
            <a:noFill/>
          </p:spPr>
          <p:txBody>
            <a:bodyPr wrap="square" rtlCol="0">
              <a:spAutoFit/>
            </a:bodyPr>
            <a:lstStyle/>
            <a:p>
              <a:r>
                <a:rPr lang="en-US" sz="1400" dirty="0">
                  <a:solidFill>
                    <a:schemeClr val="tx1">
                      <a:lumMod val="75000"/>
                      <a:lumOff val="25000"/>
                    </a:schemeClr>
                  </a:solidFill>
                </a:rPr>
                <a:t>0.90 – 1.00</a:t>
              </a:r>
            </a:p>
          </p:txBody>
        </p:sp>
        <p:sp>
          <p:nvSpPr>
            <p:cNvPr id="31" name="TextBox 30">
              <a:extLst>
                <a:ext uri="{FF2B5EF4-FFF2-40B4-BE49-F238E27FC236}">
                  <a16:creationId xmlns:a16="http://schemas.microsoft.com/office/drawing/2014/main" id="{6BA90B23-F131-43E5-8356-248D42E4E238}"/>
                </a:ext>
              </a:extLst>
            </p:cNvPr>
            <p:cNvSpPr txBox="1"/>
            <p:nvPr/>
          </p:nvSpPr>
          <p:spPr>
            <a:xfrm>
              <a:off x="799224" y="4559148"/>
              <a:ext cx="1090321" cy="307777"/>
            </a:xfrm>
            <a:prstGeom prst="rect">
              <a:avLst/>
            </a:prstGeom>
            <a:noFill/>
          </p:spPr>
          <p:txBody>
            <a:bodyPr wrap="square" rtlCol="0">
              <a:spAutoFit/>
            </a:bodyPr>
            <a:lstStyle/>
            <a:p>
              <a:r>
                <a:rPr lang="en-US" sz="1400" dirty="0">
                  <a:solidFill>
                    <a:schemeClr val="tx1">
                      <a:lumMod val="75000"/>
                      <a:lumOff val="25000"/>
                    </a:schemeClr>
                  </a:solidFill>
                </a:rPr>
                <a:t>1.00 – 2.00</a:t>
              </a:r>
            </a:p>
          </p:txBody>
        </p:sp>
        <p:sp>
          <p:nvSpPr>
            <p:cNvPr id="32" name="TextBox 31">
              <a:extLst>
                <a:ext uri="{FF2B5EF4-FFF2-40B4-BE49-F238E27FC236}">
                  <a16:creationId xmlns:a16="http://schemas.microsoft.com/office/drawing/2014/main" id="{1589AA0A-F4F2-4537-8C87-9C9B8D73C40B}"/>
                </a:ext>
              </a:extLst>
            </p:cNvPr>
            <p:cNvSpPr txBox="1"/>
            <p:nvPr/>
          </p:nvSpPr>
          <p:spPr>
            <a:xfrm>
              <a:off x="799224" y="4826748"/>
              <a:ext cx="1090321" cy="307777"/>
            </a:xfrm>
            <a:prstGeom prst="rect">
              <a:avLst/>
            </a:prstGeom>
            <a:noFill/>
          </p:spPr>
          <p:txBody>
            <a:bodyPr wrap="square" rtlCol="0">
              <a:spAutoFit/>
            </a:bodyPr>
            <a:lstStyle/>
            <a:p>
              <a:r>
                <a:rPr lang="en-US" sz="1400" dirty="0">
                  <a:solidFill>
                    <a:schemeClr val="tx1">
                      <a:lumMod val="75000"/>
                      <a:lumOff val="25000"/>
                    </a:schemeClr>
                  </a:solidFill>
                </a:rPr>
                <a:t>2.00 – 3.00</a:t>
              </a:r>
            </a:p>
          </p:txBody>
        </p:sp>
        <p:sp>
          <p:nvSpPr>
            <p:cNvPr id="33" name="TextBox 32">
              <a:extLst>
                <a:ext uri="{FF2B5EF4-FFF2-40B4-BE49-F238E27FC236}">
                  <a16:creationId xmlns:a16="http://schemas.microsoft.com/office/drawing/2014/main" id="{0469CB24-B26D-476F-B96C-A40040927959}"/>
                </a:ext>
              </a:extLst>
            </p:cNvPr>
            <p:cNvSpPr txBox="1"/>
            <p:nvPr/>
          </p:nvSpPr>
          <p:spPr>
            <a:xfrm>
              <a:off x="799224" y="5094348"/>
              <a:ext cx="1090321" cy="307777"/>
            </a:xfrm>
            <a:prstGeom prst="rect">
              <a:avLst/>
            </a:prstGeom>
            <a:noFill/>
          </p:spPr>
          <p:txBody>
            <a:bodyPr wrap="square" rtlCol="0">
              <a:spAutoFit/>
            </a:bodyPr>
            <a:lstStyle/>
            <a:p>
              <a:pPr algn="ctr"/>
              <a:r>
                <a:rPr lang="en-US" sz="1400" dirty="0">
                  <a:solidFill>
                    <a:schemeClr val="tx1">
                      <a:lumMod val="75000"/>
                      <a:lumOff val="25000"/>
                    </a:schemeClr>
                  </a:solidFill>
                </a:rPr>
                <a:t>&gt; 3.00</a:t>
              </a:r>
            </a:p>
          </p:txBody>
        </p:sp>
      </p:grpSp>
      <p:sp>
        <p:nvSpPr>
          <p:cNvPr id="41" name="Title 40">
            <a:extLst>
              <a:ext uri="{FF2B5EF4-FFF2-40B4-BE49-F238E27FC236}">
                <a16:creationId xmlns:a16="http://schemas.microsoft.com/office/drawing/2014/main" id="{ECD873EC-8847-4E23-8605-128C515EFD40}"/>
              </a:ext>
            </a:extLst>
          </p:cNvPr>
          <p:cNvSpPr>
            <a:spLocks noGrp="1"/>
          </p:cNvSpPr>
          <p:nvPr>
            <p:ph type="title"/>
          </p:nvPr>
        </p:nvSpPr>
        <p:spPr/>
        <p:txBody>
          <a:bodyPr>
            <a:normAutofit fontScale="90000"/>
          </a:bodyPr>
          <a:lstStyle/>
          <a:p>
            <a:r>
              <a:rPr lang="en-US" dirty="0"/>
              <a:t>WATER QUALITY TRENDS</a:t>
            </a:r>
          </a:p>
        </p:txBody>
      </p:sp>
      <p:grpSp>
        <p:nvGrpSpPr>
          <p:cNvPr id="45" name="Group 44">
            <a:extLst>
              <a:ext uri="{FF2B5EF4-FFF2-40B4-BE49-F238E27FC236}">
                <a16:creationId xmlns:a16="http://schemas.microsoft.com/office/drawing/2014/main" id="{E480B82F-5825-4635-B4E9-7A718E711001}"/>
              </a:ext>
            </a:extLst>
          </p:cNvPr>
          <p:cNvGrpSpPr/>
          <p:nvPr/>
        </p:nvGrpSpPr>
        <p:grpSpPr>
          <a:xfrm>
            <a:off x="466676" y="1288249"/>
            <a:ext cx="336952" cy="782478"/>
            <a:chOff x="7526049" y="5495632"/>
            <a:chExt cx="336952" cy="782478"/>
          </a:xfrm>
        </p:grpSpPr>
        <p:pic>
          <p:nvPicPr>
            <p:cNvPr id="46" name="Picture 45">
              <a:extLst>
                <a:ext uri="{FF2B5EF4-FFF2-40B4-BE49-F238E27FC236}">
                  <a16:creationId xmlns:a16="http://schemas.microsoft.com/office/drawing/2014/main" id="{65269405-D1DD-4152-9FF6-1E3B87BF78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47" name="Rectangle 46">
              <a:extLst>
                <a:ext uri="{FF2B5EF4-FFF2-40B4-BE49-F238E27FC236}">
                  <a16:creationId xmlns:a16="http://schemas.microsoft.com/office/drawing/2014/main" id="{0330DB89-AC72-4923-AC1C-931E7466465A}"/>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spTree>
    <p:extLst>
      <p:ext uri="{BB962C8B-B14F-4D97-AF65-F5344CB8AC3E}">
        <p14:creationId xmlns:p14="http://schemas.microsoft.com/office/powerpoint/2010/main" val="1820728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7" y="429491"/>
            <a:ext cx="11329791"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RANDOM FOREST MODEL</a:t>
            </a:r>
          </a:p>
        </p:txBody>
      </p:sp>
      <p:graphicFrame>
        <p:nvGraphicFramePr>
          <p:cNvPr id="7" name="Diagram 6">
            <a:extLst>
              <a:ext uri="{FF2B5EF4-FFF2-40B4-BE49-F238E27FC236}">
                <a16:creationId xmlns:a16="http://schemas.microsoft.com/office/drawing/2014/main" id="{0C8AC935-87D5-4797-9928-BEBFA658C85E}"/>
              </a:ext>
            </a:extLst>
          </p:cNvPr>
          <p:cNvGraphicFramePr/>
          <p:nvPr>
            <p:extLst>
              <p:ext uri="{D42A27DB-BD31-4B8C-83A1-F6EECF244321}">
                <p14:modId xmlns:p14="http://schemas.microsoft.com/office/powerpoint/2010/main" val="1189655955"/>
              </p:ext>
            </p:extLst>
          </p:nvPr>
        </p:nvGraphicFramePr>
        <p:xfrm>
          <a:off x="6508476" y="1641042"/>
          <a:ext cx="5504313" cy="246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07F04E34-2400-4563-9AED-BDC358075F1A}"/>
              </a:ext>
            </a:extLst>
          </p:cNvPr>
          <p:cNvSpPr txBox="1"/>
          <p:nvPr/>
        </p:nvSpPr>
        <p:spPr>
          <a:xfrm>
            <a:off x="7078563" y="1303573"/>
            <a:ext cx="4364138" cy="369332"/>
          </a:xfrm>
          <a:prstGeom prst="rect">
            <a:avLst/>
          </a:prstGeom>
          <a:noFill/>
        </p:spPr>
        <p:txBody>
          <a:bodyPr wrap="square" rtlCol="0">
            <a:spAutoFit/>
          </a:bodyPr>
          <a:lstStyle/>
          <a:p>
            <a:pPr algn="ctr"/>
            <a:r>
              <a:rPr lang="en-US" b="1" dirty="0">
                <a:solidFill>
                  <a:schemeClr val="tx1">
                    <a:lumMod val="75000"/>
                    <a:lumOff val="25000"/>
                  </a:schemeClr>
                </a:solidFill>
              </a:rPr>
              <a:t>5 Strongest Explanatory Variables</a:t>
            </a:r>
          </a:p>
        </p:txBody>
      </p:sp>
      <p:sp>
        <p:nvSpPr>
          <p:cNvPr id="12" name="Text Placeholder 3">
            <a:extLst>
              <a:ext uri="{FF2B5EF4-FFF2-40B4-BE49-F238E27FC236}">
                <a16:creationId xmlns:a16="http://schemas.microsoft.com/office/drawing/2014/main" id="{74049E60-AE3D-4415-9BE2-BBD6BFF00957}"/>
              </a:ext>
            </a:extLst>
          </p:cNvPr>
          <p:cNvSpPr txBox="1">
            <a:spLocks/>
          </p:cNvSpPr>
          <p:nvPr/>
        </p:nvSpPr>
        <p:spPr>
          <a:xfrm>
            <a:off x="491602" y="1338259"/>
            <a:ext cx="5191923" cy="246221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Random forest regression explained </a:t>
            </a:r>
            <a:r>
              <a:rPr lang="en-US" sz="1800" b="1" dirty="0">
                <a:solidFill>
                  <a:schemeClr val="tx1">
                    <a:lumMod val="75000"/>
                    <a:lumOff val="25000"/>
                  </a:schemeClr>
                </a:solidFill>
              </a:rPr>
              <a:t>45.75%</a:t>
            </a:r>
            <a:r>
              <a:rPr lang="en-US" sz="1800" dirty="0">
                <a:solidFill>
                  <a:schemeClr val="tx1">
                    <a:lumMod val="75000"/>
                    <a:lumOff val="25000"/>
                  </a:schemeClr>
                </a:solidFill>
              </a:rPr>
              <a:t> of the variance in </a:t>
            </a:r>
            <a:r>
              <a:rPr lang="en-US" sz="1800" dirty="0" err="1">
                <a:solidFill>
                  <a:schemeClr val="tx1">
                    <a:lumMod val="75000"/>
                    <a:lumOff val="25000"/>
                  </a:schemeClr>
                </a:solidFill>
              </a:rPr>
              <a:t>Chl</a:t>
            </a:r>
            <a:r>
              <a:rPr lang="en-US" sz="1800" dirty="0">
                <a:solidFill>
                  <a:schemeClr val="tx1">
                    <a:lumMod val="75000"/>
                    <a:lumOff val="25000"/>
                  </a:schemeClr>
                </a:solidFill>
              </a:rPr>
              <a:t>-a readings over time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Variable importance and partial dependence were calculated for </a:t>
            </a:r>
            <a:r>
              <a:rPr lang="en-US" sz="1800" b="1" dirty="0">
                <a:solidFill>
                  <a:schemeClr val="tx1">
                    <a:lumMod val="75000"/>
                    <a:lumOff val="25000"/>
                  </a:schemeClr>
                </a:solidFill>
              </a:rPr>
              <a:t>16</a:t>
            </a:r>
            <a:r>
              <a:rPr lang="en-US" sz="1800" dirty="0">
                <a:solidFill>
                  <a:schemeClr val="tx1">
                    <a:lumMod val="75000"/>
                    <a:lumOff val="25000"/>
                  </a:schemeClr>
                </a:solidFill>
              </a:rPr>
              <a:t> explanatory variables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Limited data and available imagery demand circumspection</a:t>
            </a:r>
          </a:p>
        </p:txBody>
      </p:sp>
      <p:graphicFrame>
        <p:nvGraphicFramePr>
          <p:cNvPr id="15" name="Chart 14">
            <a:extLst>
              <a:ext uri="{FF2B5EF4-FFF2-40B4-BE49-F238E27FC236}">
                <a16:creationId xmlns:a16="http://schemas.microsoft.com/office/drawing/2014/main" id="{7D98A183-E65C-4A34-9EFA-CDFD0FF9CF4C}"/>
              </a:ext>
            </a:extLst>
          </p:cNvPr>
          <p:cNvGraphicFramePr>
            <a:graphicFrameLocks/>
          </p:cNvGraphicFramePr>
          <p:nvPr>
            <p:extLst>
              <p:ext uri="{D42A27DB-BD31-4B8C-83A1-F6EECF244321}">
                <p14:modId xmlns:p14="http://schemas.microsoft.com/office/powerpoint/2010/main" val="3851386393"/>
              </p:ext>
            </p:extLst>
          </p:nvPr>
        </p:nvGraphicFramePr>
        <p:xfrm>
          <a:off x="1257300" y="4072613"/>
          <a:ext cx="9715500" cy="2743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65127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379CC3"/>
              </a:solidFill>
            </a:endParaRPr>
          </a:p>
        </p:txBody>
      </p:sp>
      <p:sp>
        <p:nvSpPr>
          <p:cNvPr id="6" name="Title 4">
            <a:extLst>
              <a:ext uri="{FF2B5EF4-FFF2-40B4-BE49-F238E27FC236}">
                <a16:creationId xmlns:a16="http://schemas.microsoft.com/office/drawing/2014/main" id="{7BDABE0A-3AEB-40AF-9BC8-38D377196B54}"/>
              </a:ext>
            </a:extLst>
          </p:cNvPr>
          <p:cNvSpPr txBox="1">
            <a:spLocks/>
          </p:cNvSpPr>
          <p:nvPr/>
        </p:nvSpPr>
        <p:spPr>
          <a:xfrm>
            <a:off x="979426" y="3189287"/>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379CC3"/>
                </a:solidFill>
              </a:rPr>
              <a:t>CONCLUSIONS</a:t>
            </a:r>
          </a:p>
        </p:txBody>
      </p:sp>
    </p:spTree>
    <p:extLst>
      <p:ext uri="{BB962C8B-B14F-4D97-AF65-F5344CB8AC3E}">
        <p14:creationId xmlns:p14="http://schemas.microsoft.com/office/powerpoint/2010/main" val="4051899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6;p19">
            <a:extLst>
              <a:ext uri="{FF2B5EF4-FFF2-40B4-BE49-F238E27FC236}">
                <a16:creationId xmlns:a16="http://schemas.microsoft.com/office/drawing/2014/main" id="{82DC9615-FB2A-4DA2-93DD-99D7D31353E0}"/>
              </a:ext>
            </a:extLst>
          </p:cNvPr>
          <p:cNvSpPr/>
          <p:nvPr/>
        </p:nvSpPr>
        <p:spPr>
          <a:xfrm>
            <a:off x="4282082" y="2404066"/>
            <a:ext cx="7414618" cy="4047534"/>
          </a:xfrm>
          <a:prstGeom prst="ellipse">
            <a:avLst/>
          </a:prstGeom>
          <a:solidFill>
            <a:srgbClr val="379CC3">
              <a:alpha val="24000"/>
            </a:srgbClr>
          </a:solidFill>
          <a:ln w="9525"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PARTNERS</a:t>
            </a:r>
          </a:p>
        </p:txBody>
      </p:sp>
      <p:sp>
        <p:nvSpPr>
          <p:cNvPr id="3" name="Text Placeholder 3"/>
          <p:cNvSpPr txBox="1">
            <a:spLocks/>
          </p:cNvSpPr>
          <p:nvPr/>
        </p:nvSpPr>
        <p:spPr>
          <a:xfrm>
            <a:off x="7594600" y="1361513"/>
            <a:ext cx="4187950" cy="101566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3"/>
              </a:buClr>
              <a:buNone/>
            </a:pPr>
            <a:r>
              <a:rPr lang="en-US" sz="2000" b="1" dirty="0">
                <a:solidFill>
                  <a:schemeClr val="tx1">
                    <a:lumMod val="75000"/>
                    <a:lumOff val="25000"/>
                  </a:schemeClr>
                </a:solidFill>
              </a:rPr>
              <a:t>American Samoa Department of Marine and Wildlife Resources, Coral Reef Advisory Group</a:t>
            </a:r>
            <a:endParaRPr lang="en-US" sz="2000" dirty="0">
              <a:solidFill>
                <a:schemeClr val="tx1">
                  <a:lumMod val="75000"/>
                  <a:lumOff val="25000"/>
                </a:schemeClr>
              </a:solidFill>
            </a:endParaRPr>
          </a:p>
        </p:txBody>
      </p:sp>
      <p:sp>
        <p:nvSpPr>
          <p:cNvPr id="6" name="Google Shape;175;p19">
            <a:extLst>
              <a:ext uri="{FF2B5EF4-FFF2-40B4-BE49-F238E27FC236}">
                <a16:creationId xmlns:a16="http://schemas.microsoft.com/office/drawing/2014/main" id="{54DD7370-3231-438D-B9F0-AA85F6F54858}"/>
              </a:ext>
            </a:extLst>
          </p:cNvPr>
          <p:cNvSpPr/>
          <p:nvPr/>
        </p:nvSpPr>
        <p:spPr>
          <a:xfrm>
            <a:off x="495300" y="2404066"/>
            <a:ext cx="7414618" cy="4047534"/>
          </a:xfrm>
          <a:prstGeom prst="ellipse">
            <a:avLst/>
          </a:prstGeom>
          <a:solidFill>
            <a:srgbClr val="379CC3">
              <a:alpha val="24000"/>
            </a:srgbClr>
          </a:solidFill>
          <a:ln w="9525"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 name="Google Shape;182;p19">
            <a:extLst>
              <a:ext uri="{FF2B5EF4-FFF2-40B4-BE49-F238E27FC236}">
                <a16:creationId xmlns:a16="http://schemas.microsoft.com/office/drawing/2014/main" id="{61A5B843-3948-43BE-903A-1EFCFC7B9247}"/>
              </a:ext>
            </a:extLst>
          </p:cNvPr>
          <p:cNvSpPr txBox="1"/>
          <p:nvPr/>
        </p:nvSpPr>
        <p:spPr>
          <a:xfrm>
            <a:off x="4470064" y="2720169"/>
            <a:ext cx="3365838" cy="26025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lang="en-US" sz="1800" b="0" i="0" u="none" strike="noStrike" cap="none" dirty="0">
              <a:solidFill>
                <a:schemeClr val="tx1">
                  <a:lumMod val="75000"/>
                  <a:lumOff val="25000"/>
                </a:schemeClr>
              </a:solidFill>
              <a:latin typeface="Century Gothic"/>
              <a:ea typeface="Century Gothic"/>
              <a:cs typeface="Century Gothic"/>
              <a:sym typeface="Century Gothic"/>
            </a:endParaRPr>
          </a:p>
          <a:p>
            <a:pPr marR="0" lvl="0" algn="ctr" rtl="0">
              <a:lnSpc>
                <a:spcPct val="100000"/>
              </a:lnSpc>
              <a:spcBef>
                <a:spcPts val="0"/>
              </a:spcBef>
              <a:spcAft>
                <a:spcPts val="600"/>
              </a:spcAft>
              <a:buClr>
                <a:srgbClr val="000000"/>
              </a:buClr>
              <a:buSzPts val="1800"/>
            </a:pPr>
            <a:r>
              <a:rPr lang="en-US" sz="2000" b="1" i="0" u="none" strike="noStrike" cap="none" dirty="0">
                <a:solidFill>
                  <a:schemeClr val="tx1">
                    <a:lumMod val="75000"/>
                    <a:lumOff val="25000"/>
                  </a:schemeClr>
                </a:solidFill>
                <a:latin typeface="Century Gothic"/>
                <a:ea typeface="Century Gothic"/>
                <a:cs typeface="Century Gothic"/>
                <a:sym typeface="Century Gothic"/>
              </a:rPr>
              <a:t>Motivations</a:t>
            </a: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Understand trends in</a:t>
            </a:r>
            <a:r>
              <a:rPr lang="en-US" sz="1800" dirty="0">
                <a:solidFill>
                  <a:schemeClr val="tx1">
                    <a:lumMod val="75000"/>
                    <a:lumOff val="25000"/>
                  </a:schemeClr>
                </a:solidFill>
                <a:latin typeface="Century Gothic"/>
                <a:ea typeface="Century Gothic"/>
                <a:cs typeface="Century Gothic"/>
                <a:sym typeface="Century Gothic"/>
              </a:rPr>
              <a:t> land cover and water quality change</a:t>
            </a:r>
            <a:br>
              <a:rPr lang="en-US" sz="1800" dirty="0">
                <a:solidFill>
                  <a:schemeClr val="tx1">
                    <a:lumMod val="75000"/>
                    <a:lumOff val="25000"/>
                  </a:schemeClr>
                </a:solidFill>
                <a:latin typeface="Century Gothic"/>
                <a:ea typeface="Century Gothic"/>
                <a:cs typeface="Century Gothic"/>
                <a:sym typeface="Century Gothic"/>
              </a:rPr>
            </a:br>
            <a:endParaRPr lang="en-US" sz="1800"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Acquire data to inform</a:t>
            </a:r>
            <a:r>
              <a:rPr lang="en-US" sz="1800" b="0" i="0" u="none" strike="noStrike" cap="none" dirty="0">
                <a:solidFill>
                  <a:schemeClr val="tx1">
                    <a:lumMod val="75000"/>
                    <a:lumOff val="25000"/>
                  </a:schemeClr>
                </a:solidFill>
                <a:latin typeface="Century Gothic"/>
                <a:ea typeface="Century Gothic"/>
                <a:cs typeface="Century Gothic"/>
                <a:sym typeface="Century Gothic"/>
              </a:rPr>
              <a:t> decision-making on </a:t>
            </a:r>
            <a:r>
              <a:rPr lang="en-US" sz="1800" dirty="0">
                <a:solidFill>
                  <a:schemeClr val="tx1">
                    <a:lumMod val="75000"/>
                    <a:lumOff val="25000"/>
                  </a:schemeClr>
                </a:solidFill>
                <a:latin typeface="Century Gothic"/>
                <a:ea typeface="Century Gothic"/>
                <a:cs typeface="Century Gothic"/>
                <a:sym typeface="Century Gothic"/>
              </a:rPr>
              <a:t>coastal management</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highlight>
                <a:schemeClr val="accent1"/>
              </a:highlight>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1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9" name="Rectangle 8">
            <a:extLst>
              <a:ext uri="{FF2B5EF4-FFF2-40B4-BE49-F238E27FC236}">
                <a16:creationId xmlns:a16="http://schemas.microsoft.com/office/drawing/2014/main" id="{28AFD2AF-12F6-41A8-8395-A27C278D41F1}"/>
              </a:ext>
            </a:extLst>
          </p:cNvPr>
          <p:cNvSpPr/>
          <p:nvPr/>
        </p:nvSpPr>
        <p:spPr>
          <a:xfrm>
            <a:off x="409450" y="1361513"/>
            <a:ext cx="4060614" cy="707886"/>
          </a:xfrm>
          <a:prstGeom prst="rect">
            <a:avLst/>
          </a:prstGeom>
        </p:spPr>
        <p:txBody>
          <a:bodyPr wrap="square">
            <a:spAutoFit/>
          </a:bodyPr>
          <a:lstStyle/>
          <a:p>
            <a:pPr>
              <a:spcAft>
                <a:spcPts val="600"/>
              </a:spcAft>
              <a:buClr>
                <a:srgbClr val="3289B4"/>
              </a:buClr>
            </a:pPr>
            <a:r>
              <a:rPr lang="en-US" sz="2000" b="1" dirty="0">
                <a:solidFill>
                  <a:schemeClr val="tx1">
                    <a:lumMod val="75000"/>
                    <a:lumOff val="25000"/>
                  </a:schemeClr>
                </a:solidFill>
              </a:rPr>
              <a:t>US Coral Reef Task Force, Watershed Partnership Initiative</a:t>
            </a:r>
            <a:endParaRPr lang="en-US" sz="2000" dirty="0">
              <a:solidFill>
                <a:schemeClr val="tx1">
                  <a:lumMod val="75000"/>
                  <a:lumOff val="25000"/>
                </a:schemeClr>
              </a:solidFill>
            </a:endParaRPr>
          </a:p>
        </p:txBody>
      </p:sp>
      <p:sp>
        <p:nvSpPr>
          <p:cNvPr id="10" name="Google Shape;182;p19">
            <a:extLst>
              <a:ext uri="{FF2B5EF4-FFF2-40B4-BE49-F238E27FC236}">
                <a16:creationId xmlns:a16="http://schemas.microsoft.com/office/drawing/2014/main" id="{771578CE-194F-41B3-80A1-7A0F65975546}"/>
              </a:ext>
            </a:extLst>
          </p:cNvPr>
          <p:cNvSpPr txBox="1"/>
          <p:nvPr/>
        </p:nvSpPr>
        <p:spPr>
          <a:xfrm>
            <a:off x="718480" y="2824138"/>
            <a:ext cx="3627102" cy="32337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lang="en-US" sz="1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endParaRPr lang="en-US" sz="1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Builds partnerships, strategies, and support for coral reef conservation</a:t>
            </a:r>
            <a:br>
              <a:rPr lang="en-US" sz="1800" b="0" i="0" u="none" strike="noStrike" cap="none" dirty="0">
                <a:solidFill>
                  <a:schemeClr val="tx1">
                    <a:lumMod val="75000"/>
                    <a:lumOff val="25000"/>
                  </a:schemeClr>
                </a:solidFill>
                <a:latin typeface="Century Gothic"/>
                <a:ea typeface="Century Gothic"/>
                <a:cs typeface="Century Gothic"/>
                <a:sym typeface="Century Gothic"/>
              </a:rPr>
            </a:br>
            <a:endParaRPr lang="en-US" sz="1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Conducts and disseminates research on causes of reef decline</a:t>
            </a:r>
            <a:r>
              <a:rPr lang="en-US" sz="1800" dirty="0">
                <a:solidFill>
                  <a:schemeClr val="tx1">
                    <a:lumMod val="75000"/>
                    <a:lumOff val="25000"/>
                  </a:schemeClr>
                </a:solidFill>
                <a:latin typeface="Century Gothic"/>
                <a:ea typeface="Century Gothic"/>
                <a:cs typeface="Century Gothic"/>
                <a:sym typeface="Century Gothic"/>
              </a:rPr>
              <a:t/>
            </a:r>
            <a:br>
              <a:rPr lang="en-US" sz="1800" dirty="0">
                <a:solidFill>
                  <a:schemeClr val="tx1">
                    <a:lumMod val="75000"/>
                    <a:lumOff val="25000"/>
                  </a:schemeClr>
                </a:solidFill>
                <a:latin typeface="Century Gothic"/>
                <a:ea typeface="Century Gothic"/>
                <a:cs typeface="Century Gothic"/>
                <a:sym typeface="Century Gothic"/>
              </a:rPr>
            </a:br>
            <a:endParaRPr lang="en-US" sz="1800"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highlight>
                <a:schemeClr val="accent1"/>
              </a:highlight>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1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1" name="Google Shape;182;p19">
            <a:extLst>
              <a:ext uri="{FF2B5EF4-FFF2-40B4-BE49-F238E27FC236}">
                <a16:creationId xmlns:a16="http://schemas.microsoft.com/office/drawing/2014/main" id="{E598D1B7-CC84-4D2F-9B54-0ED540DC40CF}"/>
              </a:ext>
            </a:extLst>
          </p:cNvPr>
          <p:cNvSpPr txBox="1"/>
          <p:nvPr/>
        </p:nvSpPr>
        <p:spPr>
          <a:xfrm>
            <a:off x="7846420" y="2824138"/>
            <a:ext cx="3553084" cy="26025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lang="en-US" sz="1800" b="0" i="0" u="none" strike="noStrike" cap="none" dirty="0">
              <a:solidFill>
                <a:schemeClr val="tx1">
                  <a:lumMod val="75000"/>
                  <a:lumOff val="25000"/>
                </a:schemeClr>
              </a:solidFill>
              <a:latin typeface="Century Gothic"/>
              <a:ea typeface="Century Gothic"/>
              <a:cs typeface="Century Gothic"/>
              <a:sym typeface="Century Gothic"/>
            </a:endParaRPr>
          </a:p>
          <a:p>
            <a:pPr marR="0" lvl="0" algn="ctr" rtl="0">
              <a:lnSpc>
                <a:spcPct val="100000"/>
              </a:lnSpc>
              <a:spcBef>
                <a:spcPts val="0"/>
              </a:spcBef>
              <a:spcAft>
                <a:spcPts val="0"/>
              </a:spcAft>
              <a:buClr>
                <a:srgbClr val="000000"/>
              </a:buClr>
              <a:buSzPts val="1800"/>
            </a:pPr>
            <a:endParaRPr lang="en-US" sz="1800" b="1"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Leads community conservation initiatives and enforces regulations</a:t>
            </a:r>
            <a:br>
              <a:rPr lang="en-US" sz="1800" b="0" i="0" u="none" strike="noStrike" cap="none" dirty="0">
                <a:solidFill>
                  <a:schemeClr val="tx1">
                    <a:lumMod val="75000"/>
                    <a:lumOff val="25000"/>
                  </a:schemeClr>
                </a:solidFill>
                <a:latin typeface="Century Gothic"/>
                <a:ea typeface="Century Gothic"/>
                <a:cs typeface="Century Gothic"/>
                <a:sym typeface="Century Gothic"/>
              </a:rPr>
            </a:br>
            <a:endParaRPr lang="en-US" sz="1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Develops and implements watershed and reef management plans</a:t>
            </a:r>
            <a:r>
              <a:rPr lang="en-US" sz="1800" b="0" i="0" u="none" strike="noStrike" cap="none" dirty="0">
                <a:solidFill>
                  <a:schemeClr val="tx1">
                    <a:lumMod val="75000"/>
                    <a:lumOff val="25000"/>
                  </a:schemeClr>
                </a:solidFill>
                <a:latin typeface="Century Gothic"/>
                <a:ea typeface="Century Gothic"/>
                <a:cs typeface="Century Gothic"/>
                <a:sym typeface="Century Gothic"/>
              </a:rPr>
              <a:t/>
            </a:r>
            <a:br>
              <a:rPr lang="en-US" sz="1800" b="0" i="0" u="none" strike="noStrike" cap="none" dirty="0">
                <a:solidFill>
                  <a:schemeClr val="tx1">
                    <a:lumMod val="75000"/>
                    <a:lumOff val="25000"/>
                  </a:schemeClr>
                </a:solidFill>
                <a:latin typeface="Century Gothic"/>
                <a:ea typeface="Century Gothic"/>
                <a:cs typeface="Century Gothic"/>
                <a:sym typeface="Century Gothic"/>
              </a:rPr>
            </a:br>
            <a:endParaRPr lang="en-US" sz="1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79CC3"/>
              </a:buClr>
              <a:buSzPts val="1800"/>
              <a:buFont typeface="Webdings" panose="05030102010509060703" pitchFamily="18" charset="2"/>
              <a:buChar char="4"/>
            </a:pPr>
            <a:endParaRPr lang="en-US"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highlight>
                <a:schemeClr val="accent1"/>
              </a:highlight>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000000"/>
              </a:buClr>
              <a:buSzPts val="18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100"/>
              <a:buFont typeface="Webdings" panose="05030102010509060703" pitchFamily="18" charset="2"/>
              <a:buChar char=""/>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838402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7" y="429491"/>
            <a:ext cx="11329791"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CONCLUSIONS</a:t>
            </a:r>
          </a:p>
        </p:txBody>
      </p:sp>
      <p:sp>
        <p:nvSpPr>
          <p:cNvPr id="3" name="Text Placeholder 3"/>
          <p:cNvSpPr txBox="1">
            <a:spLocks/>
          </p:cNvSpPr>
          <p:nvPr/>
        </p:nvSpPr>
        <p:spPr>
          <a:xfrm>
            <a:off x="370606" y="1371613"/>
            <a:ext cx="11326093" cy="455509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500"/>
              </a:spcAft>
              <a:buClr>
                <a:srgbClr val="379CC3"/>
              </a:buClr>
              <a:buFont typeface="Webdings" panose="05030102010509060703" pitchFamily="18" charset="2"/>
              <a:buChar char="4"/>
            </a:pPr>
            <a:r>
              <a:rPr lang="en-US" sz="2400" dirty="0">
                <a:solidFill>
                  <a:schemeClr val="tx1">
                    <a:lumMod val="75000"/>
                    <a:lumOff val="25000"/>
                  </a:schemeClr>
                </a:solidFill>
              </a:rPr>
              <a:t>Although Earth-observing satellites can monitor LULCC, </a:t>
            </a:r>
            <a:r>
              <a:rPr lang="en-US" sz="2400" b="1" dirty="0">
                <a:solidFill>
                  <a:srgbClr val="379CC3"/>
                </a:solidFill>
              </a:rPr>
              <a:t>current instruments have limited capacity to detect change </a:t>
            </a:r>
            <a:r>
              <a:rPr lang="en-US" sz="2400" dirty="0">
                <a:solidFill>
                  <a:schemeClr val="tx1">
                    <a:lumMod val="75000"/>
                    <a:lumOff val="25000"/>
                  </a:schemeClr>
                </a:solidFill>
              </a:rPr>
              <a:t>at island scale</a:t>
            </a:r>
          </a:p>
          <a:p>
            <a:pPr marL="342900" indent="-342900">
              <a:lnSpc>
                <a:spcPct val="100000"/>
              </a:lnSpc>
              <a:spcBef>
                <a:spcPts val="0"/>
              </a:spcBef>
              <a:spcAft>
                <a:spcPts val="1500"/>
              </a:spcAft>
              <a:buClr>
                <a:srgbClr val="379CC3"/>
              </a:buClr>
              <a:buFont typeface="Webdings" panose="05030102010509060703" pitchFamily="18" charset="2"/>
              <a:buChar char="4"/>
            </a:pPr>
            <a:r>
              <a:rPr lang="en-US" sz="2400" dirty="0">
                <a:solidFill>
                  <a:schemeClr val="tx1">
                    <a:lumMod val="75000"/>
                    <a:lumOff val="25000"/>
                  </a:schemeClr>
                </a:solidFill>
              </a:rPr>
              <a:t>By masking and compositing Landsat 8 images across a season, </a:t>
            </a:r>
            <a:r>
              <a:rPr lang="en-US" sz="2400" b="1" dirty="0">
                <a:solidFill>
                  <a:srgbClr val="379CC3"/>
                </a:solidFill>
              </a:rPr>
              <a:t>cloud cover can be removed to facilitate analysis of surface reflectance data</a:t>
            </a:r>
          </a:p>
          <a:p>
            <a:pPr marL="342900" indent="-342900">
              <a:lnSpc>
                <a:spcPct val="100000"/>
              </a:lnSpc>
              <a:spcBef>
                <a:spcPts val="0"/>
              </a:spcBef>
              <a:spcAft>
                <a:spcPts val="1500"/>
              </a:spcAft>
              <a:buClr>
                <a:srgbClr val="379CC3"/>
              </a:buClr>
              <a:buFont typeface="Webdings" panose="05030102010509060703" pitchFamily="18" charset="2"/>
              <a:buChar char="4"/>
            </a:pPr>
            <a:r>
              <a:rPr lang="en-US" sz="2400" dirty="0">
                <a:solidFill>
                  <a:schemeClr val="tx1">
                    <a:lumMod val="75000"/>
                    <a:lumOff val="25000"/>
                  </a:schemeClr>
                </a:solidFill>
              </a:rPr>
              <a:t>Island-scale classifications indicated a </a:t>
            </a:r>
            <a:r>
              <a:rPr lang="en-US" sz="2400" b="1" dirty="0">
                <a:solidFill>
                  <a:srgbClr val="379CC3"/>
                </a:solidFill>
              </a:rPr>
              <a:t>net change</a:t>
            </a:r>
            <a:r>
              <a:rPr lang="en-US" sz="2400" dirty="0">
                <a:solidFill>
                  <a:schemeClr val="tx1">
                    <a:lumMod val="75000"/>
                    <a:lumOff val="25000"/>
                  </a:schemeClr>
                </a:solidFill>
              </a:rPr>
              <a:t> in land </a:t>
            </a:r>
            <a:r>
              <a:rPr lang="en-US" sz="2400" b="1" dirty="0">
                <a:solidFill>
                  <a:srgbClr val="379CC3"/>
                </a:solidFill>
              </a:rPr>
              <a:t>cover from canopy to impervious surfaces</a:t>
            </a:r>
          </a:p>
          <a:p>
            <a:pPr marL="342900" indent="-342900">
              <a:lnSpc>
                <a:spcPct val="100000"/>
              </a:lnSpc>
              <a:spcBef>
                <a:spcPts val="0"/>
              </a:spcBef>
              <a:spcAft>
                <a:spcPts val="1500"/>
              </a:spcAft>
              <a:buClr>
                <a:srgbClr val="379CC3"/>
              </a:buClr>
              <a:buFont typeface="Webdings" panose="05030102010509060703" pitchFamily="18" charset="2"/>
              <a:buChar char="4"/>
            </a:pPr>
            <a:r>
              <a:rPr lang="en-US" sz="2400" dirty="0">
                <a:solidFill>
                  <a:schemeClr val="tx1">
                    <a:lumMod val="75000"/>
                    <a:lumOff val="25000"/>
                  </a:schemeClr>
                </a:solidFill>
              </a:rPr>
              <a:t>Chlorophyll-a concentrations showed an </a:t>
            </a:r>
            <a:r>
              <a:rPr lang="en-US" sz="2400" b="1" dirty="0">
                <a:solidFill>
                  <a:srgbClr val="379CC3"/>
                </a:solidFill>
              </a:rPr>
              <a:t>increasing trend</a:t>
            </a:r>
            <a:r>
              <a:rPr lang="en-US" sz="2400" dirty="0">
                <a:solidFill>
                  <a:schemeClr val="tx1">
                    <a:lumMod val="75000"/>
                    <a:lumOff val="25000"/>
                  </a:schemeClr>
                </a:solidFill>
              </a:rPr>
              <a:t>, although the inference is limited by the low frequency of observations</a:t>
            </a:r>
          </a:p>
          <a:p>
            <a:pPr marL="342900" indent="-342900">
              <a:lnSpc>
                <a:spcPct val="100000"/>
              </a:lnSpc>
              <a:spcBef>
                <a:spcPts val="0"/>
              </a:spcBef>
              <a:spcAft>
                <a:spcPts val="1500"/>
              </a:spcAft>
              <a:buClr>
                <a:srgbClr val="379CC3"/>
              </a:buClr>
              <a:buFont typeface="Webdings" panose="05030102010509060703" pitchFamily="18" charset="2"/>
              <a:buChar char="4"/>
            </a:pPr>
            <a:r>
              <a:rPr lang="en-US" sz="2400" dirty="0">
                <a:solidFill>
                  <a:schemeClr val="tx1">
                    <a:lumMod val="75000"/>
                    <a:lumOff val="25000"/>
                  </a:schemeClr>
                </a:solidFill>
              </a:rPr>
              <a:t>The analysis offers a </a:t>
            </a:r>
            <a:r>
              <a:rPr lang="en-US" sz="2400" b="1" dirty="0">
                <a:solidFill>
                  <a:srgbClr val="379CC3"/>
                </a:solidFill>
              </a:rPr>
              <a:t>reproducible method</a:t>
            </a:r>
            <a:r>
              <a:rPr lang="en-US" sz="2400" dirty="0">
                <a:solidFill>
                  <a:schemeClr val="tx1">
                    <a:lumMod val="75000"/>
                    <a:lumOff val="25000"/>
                  </a:schemeClr>
                </a:solidFill>
              </a:rPr>
              <a:t> that can be used to monitor LULCC and water quality, given more frequent observations</a:t>
            </a:r>
          </a:p>
        </p:txBody>
      </p:sp>
    </p:spTree>
    <p:extLst>
      <p:ext uri="{BB962C8B-B14F-4D97-AF65-F5344CB8AC3E}">
        <p14:creationId xmlns:p14="http://schemas.microsoft.com/office/powerpoint/2010/main" val="2740615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7" y="429491"/>
            <a:ext cx="11329791"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ERRORS AND UNCERTAINTIES </a:t>
            </a:r>
          </a:p>
        </p:txBody>
      </p:sp>
      <p:sp>
        <p:nvSpPr>
          <p:cNvPr id="3" name="Text Placeholder 3"/>
          <p:cNvSpPr txBox="1">
            <a:spLocks/>
          </p:cNvSpPr>
          <p:nvPr/>
        </p:nvSpPr>
        <p:spPr>
          <a:xfrm>
            <a:off x="370607" y="1445986"/>
            <a:ext cx="6781800" cy="467050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500"/>
              </a:spcAft>
              <a:buClr>
                <a:srgbClr val="379CC3"/>
              </a:buClr>
              <a:buFont typeface="Webdings" panose="05030102010509060703" pitchFamily="18" charset="2"/>
              <a:buChar char="4"/>
            </a:pPr>
            <a:r>
              <a:rPr lang="en-US" sz="2000" dirty="0">
                <a:solidFill>
                  <a:schemeClr val="tx1">
                    <a:lumMod val="75000"/>
                    <a:lumOff val="25000"/>
                  </a:schemeClr>
                </a:solidFill>
              </a:rPr>
              <a:t>Land classifications were done with composite imagery to maximize visible land cover, at the expense of temporal consistency</a:t>
            </a:r>
          </a:p>
          <a:p>
            <a:pPr marL="342900" indent="-342900">
              <a:lnSpc>
                <a:spcPct val="100000"/>
              </a:lnSpc>
              <a:spcBef>
                <a:spcPts val="0"/>
              </a:spcBef>
              <a:spcAft>
                <a:spcPts val="1500"/>
              </a:spcAft>
              <a:buClr>
                <a:srgbClr val="379CC3"/>
              </a:buClr>
              <a:buFont typeface="Webdings" panose="05030102010509060703" pitchFamily="18" charset="2"/>
              <a:buChar char="4"/>
            </a:pPr>
            <a:r>
              <a:rPr lang="en-US" sz="2000" dirty="0">
                <a:solidFill>
                  <a:schemeClr val="tx1">
                    <a:lumMod val="75000"/>
                    <a:lumOff val="25000"/>
                  </a:schemeClr>
                </a:solidFill>
              </a:rPr>
              <a:t>High resolution mosaics contained spectral variation and seasonal nuances that compromised the feasibility of land classification and LULCC detection</a:t>
            </a:r>
          </a:p>
          <a:p>
            <a:pPr marL="342900" indent="-342900">
              <a:lnSpc>
                <a:spcPct val="100000"/>
              </a:lnSpc>
              <a:spcBef>
                <a:spcPts val="0"/>
              </a:spcBef>
              <a:spcAft>
                <a:spcPts val="1500"/>
              </a:spcAft>
              <a:buClr>
                <a:srgbClr val="379CC3"/>
              </a:buClr>
              <a:buFont typeface="Webdings" panose="05030102010509060703" pitchFamily="18" charset="2"/>
              <a:buChar char="4"/>
            </a:pPr>
            <a:r>
              <a:rPr lang="en-US" sz="2000" dirty="0">
                <a:solidFill>
                  <a:schemeClr val="tx1">
                    <a:lumMod val="75000"/>
                    <a:lumOff val="25000"/>
                  </a:schemeClr>
                </a:solidFill>
              </a:rPr>
              <a:t>Water quality readings taken by Landsat 8 OLI were derived from the O’Reilly </a:t>
            </a:r>
            <a:r>
              <a:rPr lang="en-US" sz="2000" dirty="0" err="1">
                <a:solidFill>
                  <a:schemeClr val="tx1">
                    <a:lumMod val="75000"/>
                    <a:lumOff val="25000"/>
                  </a:schemeClr>
                </a:solidFill>
              </a:rPr>
              <a:t>Chl</a:t>
            </a:r>
            <a:r>
              <a:rPr lang="en-US" sz="2000" dirty="0">
                <a:solidFill>
                  <a:schemeClr val="tx1">
                    <a:lumMod val="75000"/>
                    <a:lumOff val="25000"/>
                  </a:schemeClr>
                </a:solidFill>
              </a:rPr>
              <a:t> OC2 Band Ratio algorithm, which has not been locally calibrated</a:t>
            </a:r>
          </a:p>
          <a:p>
            <a:pPr marL="342900" indent="-342900">
              <a:lnSpc>
                <a:spcPct val="100000"/>
              </a:lnSpc>
              <a:spcBef>
                <a:spcPts val="0"/>
              </a:spcBef>
              <a:spcAft>
                <a:spcPts val="1500"/>
              </a:spcAft>
              <a:buClr>
                <a:srgbClr val="379CC3"/>
              </a:buClr>
              <a:buFont typeface="Webdings" panose="05030102010509060703" pitchFamily="18" charset="2"/>
              <a:buChar char="4"/>
            </a:pPr>
            <a:r>
              <a:rPr lang="en-US" sz="2000" dirty="0">
                <a:solidFill>
                  <a:schemeClr val="tx1">
                    <a:lumMod val="75000"/>
                    <a:lumOff val="25000"/>
                  </a:schemeClr>
                </a:solidFill>
              </a:rPr>
              <a:t>Insufficient frequency of observations for random forest modeling</a:t>
            </a:r>
            <a:endParaRPr lang="en-US" sz="1600" dirty="0">
              <a:solidFill>
                <a:schemeClr val="tx1">
                  <a:lumMod val="75000"/>
                  <a:lumOff val="25000"/>
                </a:schemeClr>
              </a:solidFill>
            </a:endParaRPr>
          </a:p>
        </p:txBody>
      </p:sp>
      <p:pic>
        <p:nvPicPr>
          <p:cNvPr id="4" name="Picture 3">
            <a:extLst>
              <a:ext uri="{FF2B5EF4-FFF2-40B4-BE49-F238E27FC236}">
                <a16:creationId xmlns:a16="http://schemas.microsoft.com/office/drawing/2014/main" id="{3C9B2423-EA7B-40B0-ADA7-BD55FDA121AA}"/>
              </a:ext>
            </a:extLst>
          </p:cNvPr>
          <p:cNvPicPr>
            <a:picLocks noChangeAspect="1"/>
          </p:cNvPicPr>
          <p:nvPr/>
        </p:nvPicPr>
        <p:blipFill>
          <a:blip r:embed="rId3"/>
          <a:stretch>
            <a:fillRect/>
          </a:stretch>
        </p:blipFill>
        <p:spPr>
          <a:xfrm>
            <a:off x="7924801" y="1866831"/>
            <a:ext cx="3771900" cy="3261121"/>
          </a:xfrm>
          <a:prstGeom prst="rect">
            <a:avLst/>
          </a:prstGeom>
          <a:ln w="12700">
            <a:solidFill>
              <a:schemeClr val="tx1">
                <a:lumMod val="75000"/>
                <a:lumOff val="25000"/>
              </a:schemeClr>
            </a:solidFill>
          </a:ln>
        </p:spPr>
      </p:pic>
      <p:sp>
        <p:nvSpPr>
          <p:cNvPr id="5" name="Google Shape;143;p16">
            <a:extLst>
              <a:ext uri="{FF2B5EF4-FFF2-40B4-BE49-F238E27FC236}">
                <a16:creationId xmlns:a16="http://schemas.microsoft.com/office/drawing/2014/main" id="{46B10D14-030B-4D67-939F-195BBD473FC5}"/>
              </a:ext>
            </a:extLst>
          </p:cNvPr>
          <p:cNvSpPr txBox="1"/>
          <p:nvPr/>
        </p:nvSpPr>
        <p:spPr>
          <a:xfrm>
            <a:off x="5410202" y="6486232"/>
            <a:ext cx="6781799" cy="371768"/>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Image credit: American Samoa Water Resources </a:t>
            </a:r>
            <a:r>
              <a:rPr lang="en-US" sz="1400" dirty="0">
                <a:solidFill>
                  <a:schemeClr val="tx1">
                    <a:lumMod val="75000"/>
                    <a:lumOff val="25000"/>
                  </a:schemeClr>
                </a:solidFill>
                <a:ea typeface="Century Gothic"/>
                <a:cs typeface="Century Gothic"/>
                <a:sym typeface="Century Gothic"/>
              </a:rPr>
              <a:t>Team, ESRI ArcMap 10.6</a:t>
            </a:r>
            <a:endParaRPr sz="1400" dirty="0">
              <a:solidFill>
                <a:schemeClr val="tx1">
                  <a:lumMod val="75000"/>
                  <a:lumOff val="25000"/>
                </a:schemeClr>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DBBEA3CE-17D8-45A6-95A8-6F78F76D66BD}"/>
              </a:ext>
            </a:extLst>
          </p:cNvPr>
          <p:cNvSpPr txBox="1"/>
          <p:nvPr/>
        </p:nvSpPr>
        <p:spPr>
          <a:xfrm>
            <a:off x="7879729" y="5194367"/>
            <a:ext cx="3816972" cy="646331"/>
          </a:xfrm>
          <a:prstGeom prst="rect">
            <a:avLst/>
          </a:prstGeom>
          <a:noFill/>
        </p:spPr>
        <p:txBody>
          <a:bodyPr wrap="square" rtlCol="0">
            <a:spAutoFit/>
          </a:bodyPr>
          <a:lstStyle/>
          <a:p>
            <a:pPr algn="ctr"/>
            <a:r>
              <a:rPr lang="en-US" b="1" dirty="0">
                <a:solidFill>
                  <a:schemeClr val="tx1">
                    <a:lumMod val="75000"/>
                    <a:lumOff val="25000"/>
                  </a:schemeClr>
                </a:solidFill>
              </a:rPr>
              <a:t>Clouds over </a:t>
            </a:r>
            <a:r>
              <a:rPr lang="en-US" b="1" dirty="0" err="1">
                <a:solidFill>
                  <a:schemeClr val="tx1">
                    <a:lumMod val="75000"/>
                    <a:lumOff val="25000"/>
                  </a:schemeClr>
                </a:solidFill>
              </a:rPr>
              <a:t>Nu’uuli</a:t>
            </a:r>
            <a:r>
              <a:rPr lang="en-US" b="1" dirty="0">
                <a:solidFill>
                  <a:schemeClr val="tx1">
                    <a:lumMod val="75000"/>
                    <a:lumOff val="25000"/>
                  </a:schemeClr>
                </a:solidFill>
              </a:rPr>
              <a:t> Watershed 2012</a:t>
            </a:r>
          </a:p>
        </p:txBody>
      </p:sp>
    </p:spTree>
    <p:extLst>
      <p:ext uri="{BB962C8B-B14F-4D97-AF65-F5344CB8AC3E}">
        <p14:creationId xmlns:p14="http://schemas.microsoft.com/office/powerpoint/2010/main" val="1858282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7" y="429491"/>
            <a:ext cx="11329791"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FUTURE WORK</a:t>
            </a:r>
          </a:p>
        </p:txBody>
      </p:sp>
      <p:sp>
        <p:nvSpPr>
          <p:cNvPr id="6" name="Text Placeholder 3">
            <a:extLst>
              <a:ext uri="{FF2B5EF4-FFF2-40B4-BE49-F238E27FC236}">
                <a16:creationId xmlns:a16="http://schemas.microsoft.com/office/drawing/2014/main" id="{CFAFDF9D-9BD7-414B-A6B4-AE888D9B9BF0}"/>
              </a:ext>
            </a:extLst>
          </p:cNvPr>
          <p:cNvSpPr txBox="1">
            <a:spLocks/>
          </p:cNvSpPr>
          <p:nvPr/>
        </p:nvSpPr>
        <p:spPr>
          <a:xfrm>
            <a:off x="339210" y="1890890"/>
            <a:ext cx="5756789" cy="372409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solidFill>
                  <a:srgbClr val="379CC3"/>
                </a:solidFill>
              </a:rPr>
              <a:t>Incorporate</a:t>
            </a:r>
            <a:r>
              <a:rPr lang="en-US" sz="2400" dirty="0">
                <a:solidFill>
                  <a:schemeClr val="tx1">
                    <a:lumMod val="75000"/>
                    <a:lumOff val="25000"/>
                  </a:schemeClr>
                </a:solidFill>
              </a:rPr>
              <a:t> alternative Earth observations into the analysis</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24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solidFill>
                  <a:srgbClr val="379CC3"/>
                </a:solidFill>
              </a:rPr>
              <a:t>Validate</a:t>
            </a:r>
            <a:r>
              <a:rPr lang="en-US" sz="2400" dirty="0">
                <a:solidFill>
                  <a:schemeClr val="tx1">
                    <a:lumMod val="75000"/>
                    <a:lumOff val="25000"/>
                  </a:schemeClr>
                </a:solidFill>
              </a:rPr>
              <a:t> remotely sensed observations with </a:t>
            </a:r>
            <a:r>
              <a:rPr lang="en-US" sz="2400" i="1" dirty="0">
                <a:solidFill>
                  <a:schemeClr val="tx1">
                    <a:lumMod val="75000"/>
                    <a:lumOff val="25000"/>
                  </a:schemeClr>
                </a:solidFill>
              </a:rPr>
              <a:t>in situ</a:t>
            </a:r>
            <a:r>
              <a:rPr lang="en-US" sz="2400" dirty="0">
                <a:solidFill>
                  <a:schemeClr val="tx1">
                    <a:lumMod val="75000"/>
                    <a:lumOff val="25000"/>
                  </a:schemeClr>
                </a:solidFill>
              </a:rPr>
              <a:t> measurements</a:t>
            </a:r>
          </a:p>
          <a:p>
            <a:pPr marL="0" indent="0">
              <a:lnSpc>
                <a:spcPct val="100000"/>
              </a:lnSpc>
              <a:spcBef>
                <a:spcPts val="0"/>
              </a:spcBef>
              <a:spcAft>
                <a:spcPts val="600"/>
              </a:spcAft>
              <a:buClr>
                <a:srgbClr val="379CC3"/>
              </a:buClr>
              <a:buNone/>
            </a:pPr>
            <a:endParaRPr lang="en-US" sz="24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solidFill>
                  <a:srgbClr val="379CC3"/>
                </a:solidFill>
              </a:rPr>
              <a:t>Test</a:t>
            </a:r>
            <a:r>
              <a:rPr lang="en-US" sz="2400" dirty="0">
                <a:solidFill>
                  <a:srgbClr val="FF0000"/>
                </a:solidFill>
              </a:rPr>
              <a:t> </a:t>
            </a:r>
            <a:r>
              <a:rPr lang="en-US" sz="2400" dirty="0">
                <a:solidFill>
                  <a:schemeClr val="tx1">
                    <a:lumMod val="75000"/>
                    <a:lumOff val="25000"/>
                  </a:schemeClr>
                </a:solidFill>
              </a:rPr>
              <a:t>alternative classification methods to improve accuracy</a:t>
            </a:r>
          </a:p>
        </p:txBody>
      </p:sp>
      <p:pic>
        <p:nvPicPr>
          <p:cNvPr id="9" name="Picture 8">
            <a:extLst>
              <a:ext uri="{FF2B5EF4-FFF2-40B4-BE49-F238E27FC236}">
                <a16:creationId xmlns:a16="http://schemas.microsoft.com/office/drawing/2014/main" id="{0888E4B9-2384-41A1-A4FD-7D952B2FA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6991" y="1455962"/>
            <a:ext cx="2527809" cy="1889431"/>
          </a:xfrm>
          <a:prstGeom prst="rect">
            <a:avLst/>
          </a:prstGeom>
        </p:spPr>
      </p:pic>
      <p:sp>
        <p:nvSpPr>
          <p:cNvPr id="10" name="TextBox 9">
            <a:extLst>
              <a:ext uri="{FF2B5EF4-FFF2-40B4-BE49-F238E27FC236}">
                <a16:creationId xmlns:a16="http://schemas.microsoft.com/office/drawing/2014/main" id="{13A2FD11-A54A-498D-A594-81926EE6F498}"/>
              </a:ext>
            </a:extLst>
          </p:cNvPr>
          <p:cNvSpPr txBox="1"/>
          <p:nvPr/>
        </p:nvSpPr>
        <p:spPr>
          <a:xfrm>
            <a:off x="9583426" y="1865359"/>
            <a:ext cx="3450336" cy="369332"/>
          </a:xfrm>
          <a:prstGeom prst="rect">
            <a:avLst/>
          </a:prstGeom>
          <a:noFill/>
        </p:spPr>
        <p:txBody>
          <a:bodyPr wrap="square" rtlCol="0">
            <a:spAutoFit/>
          </a:bodyPr>
          <a:lstStyle/>
          <a:p>
            <a:r>
              <a:rPr lang="en-US" b="1" dirty="0">
                <a:solidFill>
                  <a:schemeClr val="tx1">
                    <a:lumMod val="75000"/>
                    <a:lumOff val="25000"/>
                  </a:schemeClr>
                </a:solidFill>
              </a:rPr>
              <a:t>Sentinel-2 MSI (ESA)</a:t>
            </a:r>
          </a:p>
        </p:txBody>
      </p:sp>
      <p:sp>
        <p:nvSpPr>
          <p:cNvPr id="11" name="TextBox 10">
            <a:extLst>
              <a:ext uri="{FF2B5EF4-FFF2-40B4-BE49-F238E27FC236}">
                <a16:creationId xmlns:a16="http://schemas.microsoft.com/office/drawing/2014/main" id="{453B3FB0-3E65-4023-B961-F5E7AA7E2B6C}"/>
              </a:ext>
            </a:extLst>
          </p:cNvPr>
          <p:cNvSpPr txBox="1"/>
          <p:nvPr/>
        </p:nvSpPr>
        <p:spPr>
          <a:xfrm>
            <a:off x="9728569" y="4167635"/>
            <a:ext cx="1737714" cy="369332"/>
          </a:xfrm>
          <a:prstGeom prst="rect">
            <a:avLst/>
          </a:prstGeom>
          <a:noFill/>
        </p:spPr>
        <p:txBody>
          <a:bodyPr wrap="square" rtlCol="0">
            <a:spAutoFit/>
          </a:bodyPr>
          <a:lstStyle/>
          <a:p>
            <a:r>
              <a:rPr lang="en-US" b="1" dirty="0">
                <a:solidFill>
                  <a:schemeClr val="tx1">
                    <a:lumMod val="75000"/>
                    <a:lumOff val="25000"/>
                  </a:schemeClr>
                </a:solidFill>
              </a:rPr>
              <a:t>ER-2 (NASA) </a:t>
            </a:r>
          </a:p>
        </p:txBody>
      </p:sp>
      <p:grpSp>
        <p:nvGrpSpPr>
          <p:cNvPr id="3" name="Group 2">
            <a:extLst>
              <a:ext uri="{FF2B5EF4-FFF2-40B4-BE49-F238E27FC236}">
                <a16:creationId xmlns:a16="http://schemas.microsoft.com/office/drawing/2014/main" id="{B802BB40-7979-453A-B0B0-3AF95DBD045E}"/>
              </a:ext>
            </a:extLst>
          </p:cNvPr>
          <p:cNvGrpSpPr/>
          <p:nvPr/>
        </p:nvGrpSpPr>
        <p:grpSpPr>
          <a:xfrm>
            <a:off x="7678229" y="3464072"/>
            <a:ext cx="3436911" cy="2977372"/>
            <a:chOff x="7533089" y="3667268"/>
            <a:chExt cx="3436911" cy="2977372"/>
          </a:xfrm>
        </p:grpSpPr>
        <p:pic>
          <p:nvPicPr>
            <p:cNvPr id="1028" name="Picture 4" descr="Image result for nasa er 2">
              <a:extLst>
                <a:ext uri="{FF2B5EF4-FFF2-40B4-BE49-F238E27FC236}">
                  <a16:creationId xmlns:a16="http://schemas.microsoft.com/office/drawing/2014/main" id="{88B879AF-5BBB-4944-8135-8FA6C785EDF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33089" y="3667268"/>
              <a:ext cx="2828989" cy="224696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A9CD56A-3D8F-4B88-AD5C-CC86F261CC96}"/>
                </a:ext>
              </a:extLst>
            </p:cNvPr>
            <p:cNvCxnSpPr/>
            <p:nvPr/>
          </p:nvCxnSpPr>
          <p:spPr>
            <a:xfrm flipH="1">
              <a:off x="9135164" y="5072428"/>
              <a:ext cx="607922" cy="1207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5CE27C-CF9C-47D1-96B5-896B0C44FC7C}"/>
                </a:ext>
              </a:extLst>
            </p:cNvPr>
            <p:cNvCxnSpPr>
              <a:cxnSpLocks/>
            </p:cNvCxnSpPr>
            <p:nvPr/>
          </p:nvCxnSpPr>
          <p:spPr>
            <a:xfrm>
              <a:off x="9743086" y="5072428"/>
              <a:ext cx="859706" cy="13560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6C2B3CC-71C9-4DA4-B238-292D609E1E8C}"/>
                </a:ext>
              </a:extLst>
            </p:cNvPr>
            <p:cNvCxnSpPr>
              <a:cxnSpLocks/>
            </p:cNvCxnSpPr>
            <p:nvPr/>
          </p:nvCxnSpPr>
          <p:spPr>
            <a:xfrm>
              <a:off x="9743086" y="5072428"/>
              <a:ext cx="0" cy="15722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25FE261-25C1-44F4-B2FC-4416CAFB19BC}"/>
                </a:ext>
              </a:extLst>
            </p:cNvPr>
            <p:cNvCxnSpPr>
              <a:cxnSpLocks/>
            </p:cNvCxnSpPr>
            <p:nvPr/>
          </p:nvCxnSpPr>
          <p:spPr>
            <a:xfrm>
              <a:off x="9743085" y="5072428"/>
              <a:ext cx="1226915" cy="839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Google Shape;143;p16">
            <a:extLst>
              <a:ext uri="{FF2B5EF4-FFF2-40B4-BE49-F238E27FC236}">
                <a16:creationId xmlns:a16="http://schemas.microsoft.com/office/drawing/2014/main" id="{72622F16-7229-46DA-8962-5F1705B2473C}"/>
              </a:ext>
            </a:extLst>
          </p:cNvPr>
          <p:cNvSpPr txBox="1"/>
          <p:nvPr/>
        </p:nvSpPr>
        <p:spPr>
          <a:xfrm>
            <a:off x="7701686" y="6514237"/>
            <a:ext cx="4082797" cy="259472"/>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Image credits: </a:t>
            </a:r>
            <a:r>
              <a:rPr lang="en-US" sz="1400" dirty="0" err="1">
                <a:solidFill>
                  <a:schemeClr val="tx1">
                    <a:lumMod val="75000"/>
                    <a:lumOff val="25000"/>
                  </a:schemeClr>
                </a:solidFill>
                <a:latin typeface="Century Gothic"/>
                <a:ea typeface="Century Gothic"/>
                <a:cs typeface="Century Gothic"/>
                <a:sym typeface="Century Gothic"/>
              </a:rPr>
              <a:t>DEVELOPedia</a:t>
            </a:r>
            <a:r>
              <a:rPr lang="en-US" sz="1400" dirty="0">
                <a:solidFill>
                  <a:schemeClr val="tx1">
                    <a:lumMod val="75000"/>
                    <a:lumOff val="25000"/>
                  </a:schemeClr>
                </a:solidFill>
                <a:latin typeface="Century Gothic"/>
                <a:ea typeface="Century Gothic"/>
                <a:cs typeface="Century Gothic"/>
                <a:sym typeface="Century Gothic"/>
              </a:rPr>
              <a:t>, NASA</a:t>
            </a:r>
            <a:endParaRPr sz="1400"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41961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536282"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endParaRPr lang="en-US" sz="2200" dirty="0"/>
          </a:p>
        </p:txBody>
      </p:sp>
      <p:sp>
        <p:nvSpPr>
          <p:cNvPr id="6" name="Text Placeholder 3">
            <a:extLst>
              <a:ext uri="{FF2B5EF4-FFF2-40B4-BE49-F238E27FC236}">
                <a16:creationId xmlns:a16="http://schemas.microsoft.com/office/drawing/2014/main" id="{7B100DD9-6E2E-446B-90CE-5CBA5F7605DE}"/>
              </a:ext>
            </a:extLst>
          </p:cNvPr>
          <p:cNvSpPr txBox="1">
            <a:spLocks/>
          </p:cNvSpPr>
          <p:nvPr/>
        </p:nvSpPr>
        <p:spPr>
          <a:xfrm>
            <a:off x="609600" y="1219200"/>
            <a:ext cx="11201400" cy="512448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err="1">
                <a:solidFill>
                  <a:schemeClr val="tx1">
                    <a:lumMod val="75000"/>
                    <a:lumOff val="25000"/>
                  </a:schemeClr>
                </a:solidFill>
              </a:rPr>
              <a:t>Va’amua</a:t>
            </a:r>
            <a:r>
              <a:rPr lang="en-US" sz="1400" b="1" dirty="0">
                <a:solidFill>
                  <a:schemeClr val="tx1">
                    <a:lumMod val="75000"/>
                    <a:lumOff val="25000"/>
                  </a:schemeClr>
                </a:solidFill>
              </a:rPr>
              <a:t> Henry </a:t>
            </a:r>
            <a:r>
              <a:rPr lang="en-US" sz="1400" b="1" dirty="0" err="1">
                <a:solidFill>
                  <a:schemeClr val="tx1">
                    <a:lumMod val="75000"/>
                    <a:lumOff val="25000"/>
                  </a:schemeClr>
                </a:solidFill>
              </a:rPr>
              <a:t>Sesepasara</a:t>
            </a:r>
            <a:r>
              <a:rPr lang="en-US" sz="1400" b="1" dirty="0">
                <a:solidFill>
                  <a:schemeClr val="tx1">
                    <a:lumMod val="75000"/>
                    <a:lumOff val="25000"/>
                  </a:schemeClr>
                </a:solidFill>
              </a:rPr>
              <a:t>, </a:t>
            </a:r>
            <a:r>
              <a:rPr lang="en-US" sz="1400" dirty="0">
                <a:solidFill>
                  <a:schemeClr val="tx1">
                    <a:lumMod val="75000"/>
                    <a:lumOff val="25000"/>
                  </a:schemeClr>
                </a:solidFill>
              </a:rPr>
              <a:t>US Coral Reef Task Force, Watershed Partnership Initiative</a:t>
            </a:r>
            <a:endParaRPr lang="en-US" sz="1400" b="1"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err="1">
                <a:solidFill>
                  <a:schemeClr val="tx1">
                    <a:lumMod val="75000"/>
                    <a:lumOff val="25000"/>
                  </a:schemeClr>
                </a:solidFill>
              </a:rPr>
              <a:t>Fa’asalafa</a:t>
            </a:r>
            <a:r>
              <a:rPr lang="en-US" sz="1400" b="1" dirty="0">
                <a:solidFill>
                  <a:schemeClr val="tx1">
                    <a:lumMod val="75000"/>
                    <a:lumOff val="25000"/>
                  </a:schemeClr>
                </a:solidFill>
              </a:rPr>
              <a:t> Diana </a:t>
            </a:r>
            <a:r>
              <a:rPr lang="en-US" sz="1400" b="1" dirty="0" err="1">
                <a:solidFill>
                  <a:schemeClr val="tx1">
                    <a:lumMod val="75000"/>
                    <a:lumOff val="25000"/>
                  </a:schemeClr>
                </a:solidFill>
              </a:rPr>
              <a:t>Kitiona</a:t>
            </a:r>
            <a:r>
              <a:rPr lang="en-US" sz="1400" b="1" dirty="0">
                <a:solidFill>
                  <a:schemeClr val="tx1">
                    <a:lumMod val="75000"/>
                    <a:lumOff val="25000"/>
                  </a:schemeClr>
                </a:solidFill>
              </a:rPr>
              <a:t>, </a:t>
            </a:r>
            <a:r>
              <a:rPr lang="en-US" sz="1400" dirty="0">
                <a:solidFill>
                  <a:schemeClr val="tx1">
                    <a:lumMod val="75000"/>
                    <a:lumOff val="25000"/>
                  </a:schemeClr>
                </a:solidFill>
              </a:rPr>
              <a:t>American Samoa Department of Marine and Wildlife Resources, Coral Reef Advisory Group</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Alice Lawrence, </a:t>
            </a:r>
            <a:r>
              <a:rPr lang="en-US" sz="1400" dirty="0">
                <a:solidFill>
                  <a:schemeClr val="tx1">
                    <a:lumMod val="75000"/>
                    <a:lumOff val="25000"/>
                  </a:schemeClr>
                </a:solidFill>
              </a:rPr>
              <a:t>American Samoa Department of Marine and Wildlife Resources, Coral Reef Advisory Group</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Sabrina Woofter, </a:t>
            </a:r>
            <a:r>
              <a:rPr lang="en-US" sz="1400" dirty="0">
                <a:solidFill>
                  <a:schemeClr val="tx1">
                    <a:lumMod val="75000"/>
                    <a:lumOff val="25000"/>
                  </a:schemeClr>
                </a:solidFill>
              </a:rPr>
              <a:t>American Samoa Department of Marine and Wildlife Resources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Katie </a:t>
            </a:r>
            <a:r>
              <a:rPr lang="en-US" sz="1400" b="1" dirty="0" err="1">
                <a:solidFill>
                  <a:schemeClr val="tx1">
                    <a:lumMod val="75000"/>
                    <a:lumOff val="25000"/>
                  </a:schemeClr>
                </a:solidFill>
              </a:rPr>
              <a:t>Nalesere</a:t>
            </a:r>
            <a:r>
              <a:rPr lang="en-US" sz="1400" b="1" dirty="0">
                <a:solidFill>
                  <a:schemeClr val="tx1">
                    <a:lumMod val="75000"/>
                    <a:lumOff val="25000"/>
                  </a:schemeClr>
                </a:solidFill>
              </a:rPr>
              <a:t>, </a:t>
            </a:r>
            <a:r>
              <a:rPr lang="en-US" sz="1400" dirty="0">
                <a:solidFill>
                  <a:schemeClr val="tx1">
                    <a:lumMod val="75000"/>
                    <a:lumOff val="25000"/>
                  </a:schemeClr>
                </a:solidFill>
              </a:rPr>
              <a:t>American Samoa Department of Marine and Wildlife Resources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Dr. Juan Torres-Pérez</a:t>
            </a:r>
            <a:r>
              <a:rPr lang="en-US" sz="1400" dirty="0">
                <a:solidFill>
                  <a:schemeClr val="tx1">
                    <a:lumMod val="75000"/>
                    <a:lumOff val="25000"/>
                  </a:schemeClr>
                </a:solidFill>
              </a:rPr>
              <a:t>, Bay Area Environmental Research Institute, NASA Ames Research Center</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Dr. John Olson,</a:t>
            </a:r>
            <a:r>
              <a:rPr lang="en-US" sz="1400" dirty="0">
                <a:solidFill>
                  <a:schemeClr val="tx1">
                    <a:lumMod val="75000"/>
                    <a:lumOff val="25000"/>
                  </a:schemeClr>
                </a:solidFill>
              </a:rPr>
              <a:t> California State University Monterey Bay</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Tomoko </a:t>
            </a:r>
            <a:r>
              <a:rPr lang="en-US" sz="1400" b="1" dirty="0" err="1">
                <a:solidFill>
                  <a:schemeClr val="tx1">
                    <a:lumMod val="75000"/>
                    <a:lumOff val="25000"/>
                  </a:schemeClr>
                </a:solidFill>
              </a:rPr>
              <a:t>Acoba</a:t>
            </a:r>
            <a:r>
              <a:rPr lang="en-US" sz="1400" b="1" dirty="0">
                <a:solidFill>
                  <a:schemeClr val="tx1">
                    <a:lumMod val="75000"/>
                    <a:lumOff val="25000"/>
                  </a:schemeClr>
                </a:solidFill>
              </a:rPr>
              <a:t>, </a:t>
            </a:r>
            <a:r>
              <a:rPr lang="en-US" sz="1400" dirty="0">
                <a:solidFill>
                  <a:schemeClr val="tx1">
                    <a:lumMod val="75000"/>
                    <a:lumOff val="25000"/>
                  </a:schemeClr>
                </a:solidFill>
              </a:rPr>
              <a:t>Joint Institute for Marine and Atmospheric Research, NOAA and the School of Ocean and Earth Science and Technology, University of Hawai’i at Manoa</a:t>
            </a:r>
            <a:endParaRPr lang="en-US" sz="1400" b="1"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Dr. Kenton Ross, </a:t>
            </a:r>
            <a:r>
              <a:rPr lang="en-US" sz="1400" dirty="0">
                <a:solidFill>
                  <a:schemeClr val="tx1">
                    <a:lumMod val="75000"/>
                    <a:lumOff val="25000"/>
                  </a:schemeClr>
                </a:solidFill>
              </a:rPr>
              <a:t>DEVELOP National Program, NASA Langley Research Center</a:t>
            </a:r>
            <a:endParaRPr lang="en-US" sz="1400" b="1"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Tony</a:t>
            </a:r>
            <a:r>
              <a:rPr lang="en-US" sz="1400" dirty="0">
                <a:solidFill>
                  <a:schemeClr val="tx1">
                    <a:lumMod val="75000"/>
                    <a:lumOff val="25000"/>
                  </a:schemeClr>
                </a:solidFill>
              </a:rPr>
              <a:t> </a:t>
            </a:r>
            <a:r>
              <a:rPr lang="en-US" sz="1400" b="1" dirty="0" err="1">
                <a:solidFill>
                  <a:schemeClr val="tx1">
                    <a:lumMod val="75000"/>
                    <a:lumOff val="25000"/>
                  </a:schemeClr>
                </a:solidFill>
              </a:rPr>
              <a:t>Kimmet</a:t>
            </a:r>
            <a:r>
              <a:rPr lang="en-US" sz="1400" b="1" dirty="0">
                <a:solidFill>
                  <a:schemeClr val="tx1">
                    <a:lumMod val="75000"/>
                    <a:lumOff val="25000"/>
                  </a:schemeClr>
                </a:solidFill>
              </a:rPr>
              <a:t>,</a:t>
            </a:r>
            <a:r>
              <a:rPr lang="en-US" sz="1400" dirty="0">
                <a:solidFill>
                  <a:schemeClr val="tx1">
                    <a:lumMod val="75000"/>
                    <a:lumOff val="25000"/>
                  </a:schemeClr>
                </a:solidFill>
              </a:rPr>
              <a:t> US Department of Agriculture, Natural Resources Conservation Service, National Geospatial Center of Excellence</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err="1">
                <a:solidFill>
                  <a:schemeClr val="tx1">
                    <a:lumMod val="75000"/>
                    <a:lumOff val="25000"/>
                  </a:schemeClr>
                </a:solidFill>
              </a:rPr>
              <a:t>Fa’amao</a:t>
            </a:r>
            <a:r>
              <a:rPr lang="en-US" sz="1400" b="1" dirty="0">
                <a:solidFill>
                  <a:schemeClr val="tx1">
                    <a:lumMod val="75000"/>
                    <a:lumOff val="25000"/>
                  </a:schemeClr>
                </a:solidFill>
              </a:rPr>
              <a:t> </a:t>
            </a:r>
            <a:r>
              <a:rPr lang="en-US" sz="1400" b="1" dirty="0" err="1">
                <a:solidFill>
                  <a:schemeClr val="tx1">
                    <a:lumMod val="75000"/>
                    <a:lumOff val="25000"/>
                  </a:schemeClr>
                </a:solidFill>
              </a:rPr>
              <a:t>Asalele</a:t>
            </a:r>
            <a:r>
              <a:rPr lang="en-US" sz="1400" b="1" dirty="0">
                <a:solidFill>
                  <a:schemeClr val="tx1">
                    <a:lumMod val="75000"/>
                    <a:lumOff val="25000"/>
                  </a:schemeClr>
                </a:solidFill>
              </a:rPr>
              <a:t>, </a:t>
            </a:r>
            <a:r>
              <a:rPr lang="en-US" sz="1400" dirty="0">
                <a:solidFill>
                  <a:schemeClr val="tx1">
                    <a:lumMod val="75000"/>
                    <a:lumOff val="25000"/>
                  </a:schemeClr>
                </a:solidFill>
              </a:rPr>
              <a:t>American Samoa Environmental Protection Agency</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Antonina Teo, </a:t>
            </a:r>
            <a:r>
              <a:rPr lang="en-US" sz="1400" dirty="0">
                <a:solidFill>
                  <a:schemeClr val="tx1">
                    <a:lumMod val="75000"/>
                    <a:lumOff val="25000"/>
                  </a:schemeClr>
                </a:solidFill>
              </a:rPr>
              <a:t>American Samoa Environmental Protection Agency</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Dr. Christopher Shuler, </a:t>
            </a:r>
            <a:r>
              <a:rPr lang="en-US" sz="1400" dirty="0">
                <a:solidFill>
                  <a:schemeClr val="tx1">
                    <a:lumMod val="75000"/>
                    <a:lumOff val="25000"/>
                  </a:schemeClr>
                </a:solidFill>
              </a:rPr>
              <a:t>University of Hawai'i at Manoa</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Megs Seeley, </a:t>
            </a:r>
            <a:r>
              <a:rPr lang="en-US" sz="1400" dirty="0">
                <a:solidFill>
                  <a:schemeClr val="tx1">
                    <a:lumMod val="75000"/>
                    <a:lumOff val="25000"/>
                  </a:schemeClr>
                </a:solidFill>
              </a:rPr>
              <a:t>DEVELOP Geoinformatics Fellow, NASA DEVELOP National Program Tempe Node</a:t>
            </a:r>
            <a:endParaRPr lang="en-US" sz="1400" b="1"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err="1">
                <a:solidFill>
                  <a:schemeClr val="tx1">
                    <a:lumMod val="75000"/>
                    <a:lumOff val="25000"/>
                  </a:schemeClr>
                </a:solidFill>
              </a:rPr>
              <a:t>Farnaz</a:t>
            </a:r>
            <a:r>
              <a:rPr lang="en-US" sz="1400" b="1" dirty="0">
                <a:solidFill>
                  <a:schemeClr val="tx1">
                    <a:lumMod val="75000"/>
                    <a:lumOff val="25000"/>
                  </a:schemeClr>
                </a:solidFill>
              </a:rPr>
              <a:t> </a:t>
            </a:r>
            <a:r>
              <a:rPr lang="en-US" sz="1400" b="1" dirty="0" err="1">
                <a:solidFill>
                  <a:schemeClr val="tx1">
                    <a:lumMod val="75000"/>
                    <a:lumOff val="25000"/>
                  </a:schemeClr>
                </a:solidFill>
              </a:rPr>
              <a:t>Bayat</a:t>
            </a:r>
            <a:r>
              <a:rPr lang="en-US" sz="1400" dirty="0">
                <a:solidFill>
                  <a:schemeClr val="tx1">
                    <a:lumMod val="75000"/>
                    <a:lumOff val="25000"/>
                  </a:schemeClr>
                </a:solidFill>
              </a:rPr>
              <a:t>, DEVELOP Center Lead, NASA Ames Research Center</a:t>
            </a:r>
          </a:p>
          <a:p>
            <a:pPr marL="342900" indent="-342900">
              <a:lnSpc>
                <a:spcPct val="100000"/>
              </a:lnSpc>
              <a:spcBef>
                <a:spcPts val="0"/>
              </a:spcBef>
              <a:spcAft>
                <a:spcPts val="600"/>
              </a:spcAft>
              <a:buClr>
                <a:srgbClr val="379CC3"/>
              </a:buClr>
              <a:buFont typeface="Webdings" panose="05030102010509060703" pitchFamily="18" charset="2"/>
              <a:buChar char="4"/>
            </a:pPr>
            <a:r>
              <a:rPr lang="en-US" sz="1400" b="1" dirty="0">
                <a:solidFill>
                  <a:schemeClr val="tx1">
                    <a:lumMod val="75000"/>
                    <a:lumOff val="25000"/>
                  </a:schemeClr>
                </a:solidFill>
              </a:rPr>
              <a:t>Jerrold </a:t>
            </a:r>
            <a:r>
              <a:rPr lang="en-US" sz="1400" b="1" dirty="0" err="1">
                <a:solidFill>
                  <a:schemeClr val="tx1">
                    <a:lumMod val="75000"/>
                    <a:lumOff val="25000"/>
                  </a:schemeClr>
                </a:solidFill>
              </a:rPr>
              <a:t>Acdan</a:t>
            </a:r>
            <a:r>
              <a:rPr lang="en-US" sz="1400" dirty="0">
                <a:solidFill>
                  <a:schemeClr val="tx1">
                    <a:lumMod val="75000"/>
                    <a:lumOff val="25000"/>
                  </a:schemeClr>
                </a:solidFill>
              </a:rPr>
              <a:t>, DEVELOP Project Coordination Fellow, NASA Ames Research Center</a:t>
            </a:r>
          </a:p>
        </p:txBody>
      </p:sp>
    </p:spTree>
    <p:extLst>
      <p:ext uri="{BB962C8B-B14F-4D97-AF65-F5344CB8AC3E}">
        <p14:creationId xmlns:p14="http://schemas.microsoft.com/office/powerpoint/2010/main" val="222124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AMERICAN SAMOA</a:t>
            </a:r>
          </a:p>
        </p:txBody>
      </p:sp>
      <p:sp>
        <p:nvSpPr>
          <p:cNvPr id="26" name="Google Shape;143;p16">
            <a:extLst>
              <a:ext uri="{FF2B5EF4-FFF2-40B4-BE49-F238E27FC236}">
                <a16:creationId xmlns:a16="http://schemas.microsoft.com/office/drawing/2014/main" id="{0B3F3377-BAE4-47AB-B624-A9EE3280DAF0}"/>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Map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sp>
        <p:nvSpPr>
          <p:cNvPr id="14" name="Rectangle 13">
            <a:extLst>
              <a:ext uri="{FF2B5EF4-FFF2-40B4-BE49-F238E27FC236}">
                <a16:creationId xmlns:a16="http://schemas.microsoft.com/office/drawing/2014/main" id="{16EB9566-0686-4295-96F1-EBE73AA783ED}"/>
              </a:ext>
            </a:extLst>
          </p:cNvPr>
          <p:cNvSpPr/>
          <p:nvPr/>
        </p:nvSpPr>
        <p:spPr>
          <a:xfrm>
            <a:off x="8952038" y="6076889"/>
            <a:ext cx="2744662" cy="400110"/>
          </a:xfrm>
          <a:prstGeom prst="rect">
            <a:avLst/>
          </a:prstGeom>
        </p:spPr>
        <p:txBody>
          <a:bodyPr wrap="none">
            <a:spAutoFit/>
          </a:bodyPr>
          <a:lstStyle/>
          <a:p>
            <a:r>
              <a:rPr lang="en-US" sz="2000" dirty="0">
                <a:solidFill>
                  <a:schemeClr val="bg1"/>
                </a:solidFill>
                <a:latin typeface="+mj-lt"/>
                <a:ea typeface="Times New Roman" panose="02020603050405020304" pitchFamily="18" charset="0"/>
                <a:cs typeface="Times New Roman" panose="02020603050405020304" pitchFamily="18" charset="0"/>
              </a:rPr>
              <a:t>-</a:t>
            </a:r>
            <a:r>
              <a:rPr lang="en-US" sz="2000" dirty="0">
                <a:solidFill>
                  <a:schemeClr val="bg1"/>
                </a:solidFill>
                <a:latin typeface="+mj-lt"/>
                <a:sym typeface="Arial"/>
              </a:rPr>
              <a:t>14.30=° N, -170.72° E</a:t>
            </a:r>
          </a:p>
        </p:txBody>
      </p:sp>
      <p:pic>
        <p:nvPicPr>
          <p:cNvPr id="4" name="Picture 3">
            <a:extLst>
              <a:ext uri="{FF2B5EF4-FFF2-40B4-BE49-F238E27FC236}">
                <a16:creationId xmlns:a16="http://schemas.microsoft.com/office/drawing/2014/main" id="{FA436696-FB86-4B91-B94E-A6E967F20C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69"/>
          <a:stretch/>
        </p:blipFill>
        <p:spPr>
          <a:xfrm>
            <a:off x="495301" y="2378364"/>
            <a:ext cx="5058402" cy="3145952"/>
          </a:xfrm>
          <a:prstGeom prst="rect">
            <a:avLst/>
          </a:prstGeom>
          <a:ln w="12700">
            <a:solidFill>
              <a:schemeClr val="tx1">
                <a:lumMod val="75000"/>
                <a:lumOff val="25000"/>
              </a:schemeClr>
            </a:solidFill>
          </a:ln>
        </p:spPr>
      </p:pic>
      <p:sp>
        <p:nvSpPr>
          <p:cNvPr id="5" name="Rectangle 4">
            <a:extLst>
              <a:ext uri="{FF2B5EF4-FFF2-40B4-BE49-F238E27FC236}">
                <a16:creationId xmlns:a16="http://schemas.microsoft.com/office/drawing/2014/main" id="{E8629AF2-D26F-4F80-A72D-7DE384F03CA9}"/>
              </a:ext>
            </a:extLst>
          </p:cNvPr>
          <p:cNvSpPr/>
          <p:nvPr/>
        </p:nvSpPr>
        <p:spPr>
          <a:xfrm>
            <a:off x="1257300" y="3587750"/>
            <a:ext cx="1141659" cy="369332"/>
          </a:xfrm>
          <a:prstGeom prst="rect">
            <a:avLst/>
          </a:prstGeom>
        </p:spPr>
        <p:txBody>
          <a:bodyPr wrap="none">
            <a:spAutoFit/>
          </a:bodyPr>
          <a:lstStyle/>
          <a:p>
            <a:r>
              <a:rPr lang="en-US" i="1" dirty="0">
                <a:solidFill>
                  <a:schemeClr val="tx1">
                    <a:lumMod val="75000"/>
                    <a:lumOff val="25000"/>
                  </a:schemeClr>
                </a:solidFill>
                <a:sym typeface="Century Gothic"/>
              </a:rPr>
              <a:t>Australia</a:t>
            </a:r>
            <a:endParaRPr lang="en-US" i="1" dirty="0"/>
          </a:p>
        </p:txBody>
      </p:sp>
      <p:sp>
        <p:nvSpPr>
          <p:cNvPr id="35" name="Rectangle 34">
            <a:extLst>
              <a:ext uri="{FF2B5EF4-FFF2-40B4-BE49-F238E27FC236}">
                <a16:creationId xmlns:a16="http://schemas.microsoft.com/office/drawing/2014/main" id="{A61AEFF3-4F99-4D9E-8669-81C91E88FFA3}"/>
              </a:ext>
            </a:extLst>
          </p:cNvPr>
          <p:cNvSpPr/>
          <p:nvPr/>
        </p:nvSpPr>
        <p:spPr>
          <a:xfrm>
            <a:off x="3648579" y="4566534"/>
            <a:ext cx="1106393" cy="646331"/>
          </a:xfrm>
          <a:prstGeom prst="rect">
            <a:avLst/>
          </a:prstGeom>
        </p:spPr>
        <p:txBody>
          <a:bodyPr wrap="none">
            <a:spAutoFit/>
          </a:bodyPr>
          <a:lstStyle/>
          <a:p>
            <a:pPr algn="ctr"/>
            <a:r>
              <a:rPr lang="en-US" i="1" dirty="0">
                <a:solidFill>
                  <a:schemeClr val="tx1">
                    <a:lumMod val="75000"/>
                    <a:lumOff val="25000"/>
                  </a:schemeClr>
                </a:solidFill>
                <a:sym typeface="Century Gothic"/>
              </a:rPr>
              <a:t>New</a:t>
            </a:r>
          </a:p>
          <a:p>
            <a:pPr algn="ctr"/>
            <a:r>
              <a:rPr lang="en-US" i="1" dirty="0">
                <a:solidFill>
                  <a:schemeClr val="tx1">
                    <a:lumMod val="75000"/>
                    <a:lumOff val="25000"/>
                  </a:schemeClr>
                </a:solidFill>
                <a:sym typeface="Century Gothic"/>
              </a:rPr>
              <a:t>Zealand</a:t>
            </a:r>
            <a:endParaRPr lang="en-US" i="1" dirty="0"/>
          </a:p>
        </p:txBody>
      </p:sp>
      <p:sp>
        <p:nvSpPr>
          <p:cNvPr id="36" name="Rectangle 35">
            <a:extLst>
              <a:ext uri="{FF2B5EF4-FFF2-40B4-BE49-F238E27FC236}">
                <a16:creationId xmlns:a16="http://schemas.microsoft.com/office/drawing/2014/main" id="{3CF62DC7-B06B-4262-A338-64C9F397629F}"/>
              </a:ext>
            </a:extLst>
          </p:cNvPr>
          <p:cNvSpPr/>
          <p:nvPr/>
        </p:nvSpPr>
        <p:spPr>
          <a:xfrm>
            <a:off x="3943780" y="2507379"/>
            <a:ext cx="1285928" cy="646331"/>
          </a:xfrm>
          <a:prstGeom prst="rect">
            <a:avLst/>
          </a:prstGeom>
        </p:spPr>
        <p:txBody>
          <a:bodyPr wrap="none">
            <a:spAutoFit/>
          </a:bodyPr>
          <a:lstStyle/>
          <a:p>
            <a:pPr algn="ctr"/>
            <a:r>
              <a:rPr lang="en-US" i="1" dirty="0">
                <a:solidFill>
                  <a:schemeClr val="tx1">
                    <a:lumMod val="75000"/>
                    <a:lumOff val="25000"/>
                  </a:schemeClr>
                </a:solidFill>
                <a:sym typeface="Century Gothic"/>
              </a:rPr>
              <a:t>American</a:t>
            </a:r>
          </a:p>
          <a:p>
            <a:pPr algn="ctr"/>
            <a:r>
              <a:rPr lang="en-US" i="1" dirty="0">
                <a:solidFill>
                  <a:schemeClr val="tx1">
                    <a:lumMod val="75000"/>
                    <a:lumOff val="25000"/>
                  </a:schemeClr>
                </a:solidFill>
                <a:sym typeface="Century Gothic"/>
              </a:rPr>
              <a:t>Samoa</a:t>
            </a:r>
            <a:endParaRPr lang="en-US" i="1" dirty="0"/>
          </a:p>
        </p:txBody>
      </p:sp>
      <p:grpSp>
        <p:nvGrpSpPr>
          <p:cNvPr id="3" name="Group 2">
            <a:extLst>
              <a:ext uri="{FF2B5EF4-FFF2-40B4-BE49-F238E27FC236}">
                <a16:creationId xmlns:a16="http://schemas.microsoft.com/office/drawing/2014/main" id="{8646633E-EB55-4595-BDA2-CA9EF0D0BDEA}"/>
              </a:ext>
            </a:extLst>
          </p:cNvPr>
          <p:cNvGrpSpPr/>
          <p:nvPr/>
        </p:nvGrpSpPr>
        <p:grpSpPr>
          <a:xfrm>
            <a:off x="5801495" y="2444100"/>
            <a:ext cx="5908162" cy="3014480"/>
            <a:chOff x="5801495" y="2444100"/>
            <a:chExt cx="5908162" cy="3014480"/>
          </a:xfrm>
        </p:grpSpPr>
        <p:pic>
          <p:nvPicPr>
            <p:cNvPr id="13" name="Picture 12">
              <a:extLst>
                <a:ext uri="{FF2B5EF4-FFF2-40B4-BE49-F238E27FC236}">
                  <a16:creationId xmlns:a16="http://schemas.microsoft.com/office/drawing/2014/main" id="{98979D43-833A-40BA-AD13-0903EB9B79D3}"/>
                </a:ext>
              </a:extLst>
            </p:cNvPr>
            <p:cNvPicPr>
              <a:picLocks noChangeAspect="1"/>
            </p:cNvPicPr>
            <p:nvPr/>
          </p:nvPicPr>
          <p:blipFill rotWithShape="1">
            <a:blip r:embed="rId4">
              <a:extLst>
                <a:ext uri="{28A0092B-C50C-407E-A947-70E740481C1C}">
                  <a14:useLocalDpi xmlns:a14="http://schemas.microsoft.com/office/drawing/2010/main" val="0"/>
                </a:ext>
              </a:extLst>
            </a:blip>
            <a:srcRect t="10229"/>
            <a:stretch/>
          </p:blipFill>
          <p:spPr>
            <a:xfrm>
              <a:off x="5801495" y="2444100"/>
              <a:ext cx="5906350" cy="3014480"/>
            </a:xfrm>
            <a:prstGeom prst="rect">
              <a:avLst/>
            </a:prstGeom>
          </p:spPr>
        </p:pic>
        <p:grpSp>
          <p:nvGrpSpPr>
            <p:cNvPr id="41" name="Group 40">
              <a:extLst>
                <a:ext uri="{FF2B5EF4-FFF2-40B4-BE49-F238E27FC236}">
                  <a16:creationId xmlns:a16="http://schemas.microsoft.com/office/drawing/2014/main" id="{A19C2996-F80A-4918-97EB-C65F0032B841}"/>
                </a:ext>
              </a:extLst>
            </p:cNvPr>
            <p:cNvGrpSpPr/>
            <p:nvPr/>
          </p:nvGrpSpPr>
          <p:grpSpPr>
            <a:xfrm>
              <a:off x="9091858" y="5088345"/>
              <a:ext cx="2617799" cy="338554"/>
              <a:chOff x="8410109" y="5131504"/>
              <a:chExt cx="2617799" cy="338554"/>
            </a:xfrm>
          </p:grpSpPr>
          <p:sp>
            <p:nvSpPr>
              <p:cNvPr id="42" name="Rectangle 41">
                <a:extLst>
                  <a:ext uri="{FF2B5EF4-FFF2-40B4-BE49-F238E27FC236}">
                    <a16:creationId xmlns:a16="http://schemas.microsoft.com/office/drawing/2014/main" id="{04474B07-92DA-49AD-844B-E5E062EDCAE9}"/>
                  </a:ext>
                </a:extLst>
              </p:cNvPr>
              <p:cNvSpPr/>
              <p:nvPr/>
            </p:nvSpPr>
            <p:spPr>
              <a:xfrm>
                <a:off x="8410109" y="5131504"/>
                <a:ext cx="298480" cy="338554"/>
              </a:xfrm>
              <a:prstGeom prst="rect">
                <a:avLst/>
              </a:prstGeom>
            </p:spPr>
            <p:txBody>
              <a:bodyPr wrap="none">
                <a:spAutoFit/>
              </a:bodyPr>
              <a:lstStyle/>
              <a:p>
                <a:r>
                  <a:rPr lang="en-US" sz="1600" dirty="0">
                    <a:solidFill>
                      <a:schemeClr val="tx1">
                        <a:lumMod val="75000"/>
                        <a:lumOff val="25000"/>
                      </a:schemeClr>
                    </a:solidFill>
                  </a:rPr>
                  <a:t>0</a:t>
                </a:r>
              </a:p>
            </p:txBody>
          </p:sp>
          <p:sp>
            <p:nvSpPr>
              <p:cNvPr id="43" name="Rectangle 42">
                <a:extLst>
                  <a:ext uri="{FF2B5EF4-FFF2-40B4-BE49-F238E27FC236}">
                    <a16:creationId xmlns:a16="http://schemas.microsoft.com/office/drawing/2014/main" id="{B29373B8-0478-4329-AC74-3A287B5A2AC0}"/>
                  </a:ext>
                </a:extLst>
              </p:cNvPr>
              <p:cNvSpPr/>
              <p:nvPr/>
            </p:nvSpPr>
            <p:spPr>
              <a:xfrm>
                <a:off x="8785951" y="5131504"/>
                <a:ext cx="529070" cy="338554"/>
              </a:xfrm>
              <a:prstGeom prst="rect">
                <a:avLst/>
              </a:prstGeom>
            </p:spPr>
            <p:txBody>
              <a:bodyPr wrap="square">
                <a:spAutoFit/>
              </a:bodyPr>
              <a:lstStyle/>
              <a:p>
                <a:r>
                  <a:rPr lang="en-US" sz="1600" dirty="0">
                    <a:solidFill>
                      <a:schemeClr val="tx1">
                        <a:lumMod val="75000"/>
                        <a:lumOff val="25000"/>
                      </a:schemeClr>
                    </a:solidFill>
                  </a:rPr>
                  <a:t>2.5</a:t>
                </a:r>
              </a:p>
            </p:txBody>
          </p:sp>
          <p:sp>
            <p:nvSpPr>
              <p:cNvPr id="44" name="Rectangle 43">
                <a:extLst>
                  <a:ext uri="{FF2B5EF4-FFF2-40B4-BE49-F238E27FC236}">
                    <a16:creationId xmlns:a16="http://schemas.microsoft.com/office/drawing/2014/main" id="{58368F92-2A34-416F-838B-EA1AC8C9D13D}"/>
                  </a:ext>
                </a:extLst>
              </p:cNvPr>
              <p:cNvSpPr/>
              <p:nvPr/>
            </p:nvSpPr>
            <p:spPr>
              <a:xfrm>
                <a:off x="9333732" y="5131504"/>
                <a:ext cx="321659" cy="338554"/>
              </a:xfrm>
              <a:prstGeom prst="rect">
                <a:avLst/>
              </a:prstGeom>
            </p:spPr>
            <p:txBody>
              <a:bodyPr wrap="square">
                <a:spAutoFit/>
              </a:bodyPr>
              <a:lstStyle/>
              <a:p>
                <a:r>
                  <a:rPr lang="en-US" sz="1600" dirty="0">
                    <a:solidFill>
                      <a:schemeClr val="tx1">
                        <a:lumMod val="75000"/>
                        <a:lumOff val="25000"/>
                      </a:schemeClr>
                    </a:solidFill>
                  </a:rPr>
                  <a:t>5</a:t>
                </a:r>
              </a:p>
            </p:txBody>
          </p:sp>
          <p:sp>
            <p:nvSpPr>
              <p:cNvPr id="45" name="Rectangle 44">
                <a:extLst>
                  <a:ext uri="{FF2B5EF4-FFF2-40B4-BE49-F238E27FC236}">
                    <a16:creationId xmlns:a16="http://schemas.microsoft.com/office/drawing/2014/main" id="{024113F0-1DF6-48B0-BEB6-BDD7F51FE693}"/>
                  </a:ext>
                </a:extLst>
              </p:cNvPr>
              <p:cNvSpPr/>
              <p:nvPr/>
            </p:nvSpPr>
            <p:spPr>
              <a:xfrm>
                <a:off x="10212981" y="5131504"/>
                <a:ext cx="529070" cy="338554"/>
              </a:xfrm>
              <a:prstGeom prst="rect">
                <a:avLst/>
              </a:prstGeom>
            </p:spPr>
            <p:txBody>
              <a:bodyPr wrap="square">
                <a:spAutoFit/>
              </a:bodyPr>
              <a:lstStyle/>
              <a:p>
                <a:r>
                  <a:rPr lang="en-US" sz="1600" dirty="0">
                    <a:solidFill>
                      <a:schemeClr val="tx1">
                        <a:lumMod val="75000"/>
                        <a:lumOff val="25000"/>
                      </a:schemeClr>
                    </a:solidFill>
                  </a:rPr>
                  <a:t>10</a:t>
                </a:r>
              </a:p>
            </p:txBody>
          </p:sp>
          <p:sp>
            <p:nvSpPr>
              <p:cNvPr id="46" name="Rectangle 45">
                <a:extLst>
                  <a:ext uri="{FF2B5EF4-FFF2-40B4-BE49-F238E27FC236}">
                    <a16:creationId xmlns:a16="http://schemas.microsoft.com/office/drawing/2014/main" id="{97D82E37-2FB0-455E-8656-52632F0F7C3E}"/>
                  </a:ext>
                </a:extLst>
              </p:cNvPr>
              <p:cNvSpPr/>
              <p:nvPr/>
            </p:nvSpPr>
            <p:spPr>
              <a:xfrm>
                <a:off x="10498838" y="5131504"/>
                <a:ext cx="529070" cy="338554"/>
              </a:xfrm>
              <a:prstGeom prst="rect">
                <a:avLst/>
              </a:prstGeom>
            </p:spPr>
            <p:txBody>
              <a:bodyPr wrap="square">
                <a:spAutoFit/>
              </a:bodyPr>
              <a:lstStyle/>
              <a:p>
                <a:r>
                  <a:rPr lang="en-US" sz="1600" dirty="0">
                    <a:solidFill>
                      <a:schemeClr val="tx1">
                        <a:lumMod val="75000"/>
                        <a:lumOff val="25000"/>
                      </a:schemeClr>
                    </a:solidFill>
                  </a:rPr>
                  <a:t>km</a:t>
                </a:r>
              </a:p>
            </p:txBody>
          </p:sp>
        </p:grpSp>
      </p:grpSp>
      <p:sp>
        <p:nvSpPr>
          <p:cNvPr id="47" name="Rectangle 46">
            <a:extLst>
              <a:ext uri="{FF2B5EF4-FFF2-40B4-BE49-F238E27FC236}">
                <a16:creationId xmlns:a16="http://schemas.microsoft.com/office/drawing/2014/main" id="{1414A95F-6AD4-4EEE-A5D7-3DC838536FDB}"/>
              </a:ext>
            </a:extLst>
          </p:cNvPr>
          <p:cNvSpPr/>
          <p:nvPr/>
        </p:nvSpPr>
        <p:spPr>
          <a:xfrm>
            <a:off x="484155" y="5214775"/>
            <a:ext cx="284052" cy="307777"/>
          </a:xfrm>
          <a:prstGeom prst="rect">
            <a:avLst/>
          </a:prstGeom>
        </p:spPr>
        <p:txBody>
          <a:bodyPr wrap="none">
            <a:spAutoFit/>
          </a:bodyPr>
          <a:lstStyle/>
          <a:p>
            <a:r>
              <a:rPr lang="en-US" sz="1400" dirty="0">
                <a:solidFill>
                  <a:schemeClr val="tx1">
                    <a:lumMod val="75000"/>
                    <a:lumOff val="25000"/>
                  </a:schemeClr>
                </a:solidFill>
              </a:rPr>
              <a:t>0</a:t>
            </a:r>
          </a:p>
        </p:txBody>
      </p:sp>
      <p:sp>
        <p:nvSpPr>
          <p:cNvPr id="48" name="Rectangle 47">
            <a:extLst>
              <a:ext uri="{FF2B5EF4-FFF2-40B4-BE49-F238E27FC236}">
                <a16:creationId xmlns:a16="http://schemas.microsoft.com/office/drawing/2014/main" id="{E0662C7E-FEFF-4F24-B402-7837180F246A}"/>
              </a:ext>
            </a:extLst>
          </p:cNvPr>
          <p:cNvSpPr/>
          <p:nvPr/>
        </p:nvSpPr>
        <p:spPr>
          <a:xfrm>
            <a:off x="2519060" y="5220640"/>
            <a:ext cx="1010884" cy="307777"/>
          </a:xfrm>
          <a:prstGeom prst="rect">
            <a:avLst/>
          </a:prstGeom>
        </p:spPr>
        <p:txBody>
          <a:bodyPr wrap="square">
            <a:spAutoFit/>
          </a:bodyPr>
          <a:lstStyle/>
          <a:p>
            <a:r>
              <a:rPr lang="en-US" sz="1400" dirty="0">
                <a:solidFill>
                  <a:schemeClr val="tx1">
                    <a:lumMod val="75000"/>
                    <a:lumOff val="25000"/>
                  </a:schemeClr>
                </a:solidFill>
              </a:rPr>
              <a:t>3000 km</a:t>
            </a:r>
          </a:p>
        </p:txBody>
      </p:sp>
      <p:grpSp>
        <p:nvGrpSpPr>
          <p:cNvPr id="49" name="Group 48">
            <a:extLst>
              <a:ext uri="{FF2B5EF4-FFF2-40B4-BE49-F238E27FC236}">
                <a16:creationId xmlns:a16="http://schemas.microsoft.com/office/drawing/2014/main" id="{CF8A6720-C00A-4757-9124-6568C238A26B}"/>
              </a:ext>
            </a:extLst>
          </p:cNvPr>
          <p:cNvGrpSpPr/>
          <p:nvPr/>
        </p:nvGrpSpPr>
        <p:grpSpPr>
          <a:xfrm>
            <a:off x="484155" y="1287729"/>
            <a:ext cx="336952" cy="782478"/>
            <a:chOff x="7526049" y="5495632"/>
            <a:chExt cx="336952" cy="782478"/>
          </a:xfrm>
        </p:grpSpPr>
        <p:pic>
          <p:nvPicPr>
            <p:cNvPr id="50" name="Picture 49">
              <a:extLst>
                <a:ext uri="{FF2B5EF4-FFF2-40B4-BE49-F238E27FC236}">
                  <a16:creationId xmlns:a16="http://schemas.microsoft.com/office/drawing/2014/main" id="{CB8EBD3C-BC73-433C-A23C-14E3A594AB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57" name="Rectangle 56">
              <a:extLst>
                <a:ext uri="{FF2B5EF4-FFF2-40B4-BE49-F238E27FC236}">
                  <a16:creationId xmlns:a16="http://schemas.microsoft.com/office/drawing/2014/main" id="{DA59FEEC-1548-49E6-B3ED-7E280A7880B2}"/>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spTree>
    <p:extLst>
      <p:ext uri="{BB962C8B-B14F-4D97-AF65-F5344CB8AC3E}">
        <p14:creationId xmlns:p14="http://schemas.microsoft.com/office/powerpoint/2010/main" val="399011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E5B23C6-EAF0-4721-BBF9-727FFFDCDAA5}"/>
              </a:ext>
            </a:extLst>
          </p:cNvPr>
          <p:cNvPicPr>
            <a:picLocks noChangeAspect="1"/>
          </p:cNvPicPr>
          <p:nvPr/>
        </p:nvPicPr>
        <p:blipFill rotWithShape="1">
          <a:blip r:embed="rId3">
            <a:extLst>
              <a:ext uri="{28A0092B-C50C-407E-A947-70E740481C1C}">
                <a14:useLocalDpi xmlns:a14="http://schemas.microsoft.com/office/drawing/2010/main" val="0"/>
              </a:ext>
            </a:extLst>
          </a:blip>
          <a:srcRect b="37817"/>
          <a:stretch/>
        </p:blipFill>
        <p:spPr>
          <a:xfrm flipH="1">
            <a:off x="6210298" y="3932272"/>
            <a:ext cx="5482479" cy="2560320"/>
          </a:xfrm>
          <a:prstGeom prst="rect">
            <a:avLst/>
          </a:prstGeom>
          <a:ln w="12700">
            <a:solidFill>
              <a:schemeClr val="tx1">
                <a:lumMod val="75000"/>
                <a:lumOff val="25000"/>
              </a:schemeClr>
            </a:solidFill>
          </a:ln>
        </p:spPr>
      </p:pic>
      <p:pic>
        <p:nvPicPr>
          <p:cNvPr id="33" name="Picture 32">
            <a:extLst>
              <a:ext uri="{FF2B5EF4-FFF2-40B4-BE49-F238E27FC236}">
                <a16:creationId xmlns:a16="http://schemas.microsoft.com/office/drawing/2014/main" id="{5E04CB23-6145-4720-A922-854D888CF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800" r="282" b="28409"/>
          <a:stretch/>
        </p:blipFill>
        <p:spPr>
          <a:xfrm flipH="1">
            <a:off x="495301" y="1121870"/>
            <a:ext cx="5529674" cy="2560320"/>
          </a:xfrm>
          <a:prstGeom prst="rect">
            <a:avLst/>
          </a:prstGeom>
          <a:ln w="12700">
            <a:solidFill>
              <a:schemeClr val="tx1">
                <a:lumMod val="75000"/>
                <a:lumOff val="25000"/>
              </a:schemeClr>
            </a:solidFill>
          </a:ln>
        </p:spPr>
      </p:pic>
      <p:pic>
        <p:nvPicPr>
          <p:cNvPr id="26" name="Picture 25">
            <a:extLst>
              <a:ext uri="{FF2B5EF4-FFF2-40B4-BE49-F238E27FC236}">
                <a16:creationId xmlns:a16="http://schemas.microsoft.com/office/drawing/2014/main" id="{DEF1824C-C055-4569-B0F3-B2235874FD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930" b="38270"/>
          <a:stretch/>
        </p:blipFill>
        <p:spPr>
          <a:xfrm flipH="1">
            <a:off x="495302" y="3929080"/>
            <a:ext cx="5517898" cy="2560320"/>
          </a:xfrm>
          <a:prstGeom prst="rect">
            <a:avLst/>
          </a:prstGeom>
          <a:ln w="12700">
            <a:solidFill>
              <a:schemeClr val="tx1">
                <a:lumMod val="75000"/>
                <a:lumOff val="25000"/>
              </a:schemeClr>
            </a:solidFill>
          </a:ln>
        </p:spPr>
      </p:pic>
      <p:pic>
        <p:nvPicPr>
          <p:cNvPr id="20" name="Picture 19">
            <a:extLst>
              <a:ext uri="{FF2B5EF4-FFF2-40B4-BE49-F238E27FC236}">
                <a16:creationId xmlns:a16="http://schemas.microsoft.com/office/drawing/2014/main" id="{EED7CDB7-41F7-4961-A250-5B3EF3B9A3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5684" b="2082"/>
          <a:stretch/>
        </p:blipFill>
        <p:spPr>
          <a:xfrm flipH="1">
            <a:off x="6210298" y="1121871"/>
            <a:ext cx="5485375" cy="2560320"/>
          </a:xfrm>
          <a:prstGeom prst="rect">
            <a:avLst/>
          </a:prstGeom>
          <a:ln w="12700">
            <a:solidFill>
              <a:schemeClr val="tx1">
                <a:lumMod val="75000"/>
                <a:lumOff val="25000"/>
              </a:schemeClr>
            </a:solidFill>
          </a:ln>
        </p:spPr>
      </p:pic>
      <p:sp>
        <p:nvSpPr>
          <p:cNvPr id="2" name="Title 4"/>
          <p:cNvSpPr txBox="1">
            <a:spLocks/>
          </p:cNvSpPr>
          <p:nvPr/>
        </p:nvSpPr>
        <p:spPr>
          <a:xfrm>
            <a:off x="412172" y="356754"/>
            <a:ext cx="1128452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COASTAL ECOSYSTEMS</a:t>
            </a:r>
          </a:p>
        </p:txBody>
      </p:sp>
      <p:sp>
        <p:nvSpPr>
          <p:cNvPr id="11" name="Google Shape;138;p16">
            <a:extLst>
              <a:ext uri="{FF2B5EF4-FFF2-40B4-BE49-F238E27FC236}">
                <a16:creationId xmlns:a16="http://schemas.microsoft.com/office/drawing/2014/main" id="{03A7D1D7-1654-4658-85B0-3045297D3768}"/>
              </a:ext>
            </a:extLst>
          </p:cNvPr>
          <p:cNvSpPr txBox="1"/>
          <p:nvPr/>
        </p:nvSpPr>
        <p:spPr>
          <a:xfrm>
            <a:off x="3857297" y="3028558"/>
            <a:ext cx="2063079" cy="571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latin typeface="Century Gothic"/>
                <a:ea typeface="Century Gothic"/>
                <a:cs typeface="Century Gothic"/>
                <a:sym typeface="Century Gothic"/>
              </a:rPr>
              <a:t>Coral Reefs</a:t>
            </a:r>
            <a:endParaRPr sz="2400" b="1" i="0" u="none" strike="noStrike" cap="none" dirty="0">
              <a:solidFill>
                <a:schemeClr val="bg1"/>
              </a:solidFill>
              <a:latin typeface="Century Gothic"/>
              <a:ea typeface="Century Gothic"/>
              <a:cs typeface="Century Gothic"/>
              <a:sym typeface="Century Gothic"/>
            </a:endParaRPr>
          </a:p>
        </p:txBody>
      </p:sp>
      <p:sp>
        <p:nvSpPr>
          <p:cNvPr id="12" name="Google Shape;139;p16">
            <a:extLst>
              <a:ext uri="{FF2B5EF4-FFF2-40B4-BE49-F238E27FC236}">
                <a16:creationId xmlns:a16="http://schemas.microsoft.com/office/drawing/2014/main" id="{9B3CCAD0-A588-404F-90F9-6623FE6C91EF}"/>
              </a:ext>
            </a:extLst>
          </p:cNvPr>
          <p:cNvSpPr txBox="1"/>
          <p:nvPr/>
        </p:nvSpPr>
        <p:spPr>
          <a:xfrm>
            <a:off x="4374841" y="5848928"/>
            <a:ext cx="1545535" cy="571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latin typeface="Century Gothic"/>
                <a:ea typeface="Century Gothic"/>
                <a:cs typeface="Century Gothic"/>
                <a:sym typeface="Century Gothic"/>
              </a:rPr>
              <a:t>Lagoons</a:t>
            </a:r>
            <a:endParaRPr sz="2400" b="1" i="0" u="none" strike="noStrike" cap="none" dirty="0">
              <a:solidFill>
                <a:schemeClr val="bg1"/>
              </a:solidFill>
              <a:latin typeface="Century Gothic"/>
              <a:ea typeface="Century Gothic"/>
              <a:cs typeface="Century Gothic"/>
              <a:sym typeface="Century Gothic"/>
            </a:endParaRPr>
          </a:p>
        </p:txBody>
      </p:sp>
      <p:sp>
        <p:nvSpPr>
          <p:cNvPr id="13" name="Google Shape;140;p16">
            <a:extLst>
              <a:ext uri="{FF2B5EF4-FFF2-40B4-BE49-F238E27FC236}">
                <a16:creationId xmlns:a16="http://schemas.microsoft.com/office/drawing/2014/main" id="{26CEFFF0-B58F-4171-BF12-AE178C855D9F}"/>
              </a:ext>
            </a:extLst>
          </p:cNvPr>
          <p:cNvSpPr txBox="1"/>
          <p:nvPr/>
        </p:nvSpPr>
        <p:spPr>
          <a:xfrm>
            <a:off x="8737601" y="3028558"/>
            <a:ext cx="2906124" cy="571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400" b="1" dirty="0">
                <a:solidFill>
                  <a:schemeClr val="bg1"/>
                </a:solidFill>
                <a:latin typeface="Century Gothic"/>
                <a:ea typeface="Century Gothic"/>
                <a:cs typeface="Century Gothic"/>
                <a:sym typeface="Century Gothic"/>
              </a:rPr>
              <a:t>Mangrove Forests</a:t>
            </a:r>
            <a:endParaRPr sz="2400" b="1" i="0" u="none" strike="noStrike" cap="none" dirty="0">
              <a:solidFill>
                <a:schemeClr val="bg1"/>
              </a:solidFill>
              <a:latin typeface="Century Gothic"/>
              <a:ea typeface="Century Gothic"/>
              <a:cs typeface="Century Gothic"/>
              <a:sym typeface="Century Gothic"/>
            </a:endParaRPr>
          </a:p>
        </p:txBody>
      </p:sp>
      <p:sp>
        <p:nvSpPr>
          <p:cNvPr id="15" name="Google Shape;142;p16">
            <a:extLst>
              <a:ext uri="{FF2B5EF4-FFF2-40B4-BE49-F238E27FC236}">
                <a16:creationId xmlns:a16="http://schemas.microsoft.com/office/drawing/2014/main" id="{396AEC88-87C3-4EE9-A31B-0C99D0B85659}"/>
              </a:ext>
            </a:extLst>
          </p:cNvPr>
          <p:cNvSpPr txBox="1"/>
          <p:nvPr/>
        </p:nvSpPr>
        <p:spPr>
          <a:xfrm>
            <a:off x="8842290" y="5848928"/>
            <a:ext cx="2801434" cy="571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400" b="1" dirty="0" err="1">
                <a:solidFill>
                  <a:schemeClr val="bg1"/>
                </a:solidFill>
                <a:latin typeface="Century Gothic"/>
                <a:ea typeface="Century Gothic"/>
                <a:cs typeface="Century Gothic"/>
                <a:sym typeface="Century Gothic"/>
              </a:rPr>
              <a:t>Embayments</a:t>
            </a:r>
            <a:endParaRPr sz="2400" b="1" i="0" u="none" strike="noStrike" cap="none" dirty="0">
              <a:solidFill>
                <a:schemeClr val="bg1"/>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538D5127-AAA6-4596-A5EA-24890E3881B0}"/>
              </a:ext>
            </a:extLst>
          </p:cNvPr>
          <p:cNvSpPr/>
          <p:nvPr/>
        </p:nvSpPr>
        <p:spPr>
          <a:xfrm>
            <a:off x="398725" y="3631743"/>
            <a:ext cx="2279791" cy="307777"/>
          </a:xfrm>
          <a:prstGeom prst="rect">
            <a:avLst/>
          </a:prstGeom>
        </p:spPr>
        <p:txBody>
          <a:bodyPr wrap="none">
            <a:spAutoFit/>
          </a:bodyPr>
          <a:lstStyle/>
          <a:p>
            <a:r>
              <a:rPr lang="en-US" sz="1400" dirty="0">
                <a:solidFill>
                  <a:schemeClr val="tx1">
                    <a:lumMod val="75000"/>
                    <a:lumOff val="25000"/>
                  </a:schemeClr>
                </a:solidFill>
                <a:ea typeface="Century Gothic"/>
                <a:cs typeface="Century Gothic"/>
                <a:sym typeface="Century Gothic"/>
              </a:rPr>
              <a:t>US National Park Service</a:t>
            </a:r>
            <a:endParaRPr lang="en-US" sz="1400" dirty="0"/>
          </a:p>
        </p:txBody>
      </p:sp>
      <p:sp>
        <p:nvSpPr>
          <p:cNvPr id="14" name="Rectangle 13">
            <a:extLst>
              <a:ext uri="{FF2B5EF4-FFF2-40B4-BE49-F238E27FC236}">
                <a16:creationId xmlns:a16="http://schemas.microsoft.com/office/drawing/2014/main" id="{F89426F1-153B-4510-92CA-B3FFDFA8DDD8}"/>
              </a:ext>
            </a:extLst>
          </p:cNvPr>
          <p:cNvSpPr/>
          <p:nvPr/>
        </p:nvSpPr>
        <p:spPr>
          <a:xfrm>
            <a:off x="6104618" y="3621433"/>
            <a:ext cx="3425938" cy="307777"/>
          </a:xfrm>
          <a:prstGeom prst="rect">
            <a:avLst/>
          </a:prstGeom>
        </p:spPr>
        <p:txBody>
          <a:bodyPr wrap="none">
            <a:spAutoFit/>
          </a:bodyPr>
          <a:lstStyle/>
          <a:p>
            <a:r>
              <a:rPr lang="en-US" sz="1400" dirty="0" err="1">
                <a:solidFill>
                  <a:schemeClr val="tx1">
                    <a:lumMod val="75000"/>
                    <a:lumOff val="25000"/>
                  </a:schemeClr>
                </a:solidFill>
                <a:ea typeface="Century Gothic"/>
                <a:cs typeface="Century Gothic"/>
                <a:sym typeface="Century Gothic"/>
              </a:rPr>
              <a:t>Boricudaeddie</a:t>
            </a:r>
            <a:r>
              <a:rPr lang="en-US" sz="1400" dirty="0">
                <a:solidFill>
                  <a:schemeClr val="tx1">
                    <a:lumMod val="75000"/>
                    <a:lumOff val="25000"/>
                  </a:schemeClr>
                </a:solidFill>
                <a:ea typeface="Century Gothic"/>
                <a:cs typeface="Century Gothic"/>
                <a:sym typeface="Century Gothic"/>
              </a:rPr>
              <a:t>, Wikimedia Commons</a:t>
            </a:r>
            <a:endParaRPr lang="en-US" sz="1400" dirty="0"/>
          </a:p>
        </p:txBody>
      </p:sp>
      <p:sp>
        <p:nvSpPr>
          <p:cNvPr id="17" name="Rectangle 16">
            <a:extLst>
              <a:ext uri="{FF2B5EF4-FFF2-40B4-BE49-F238E27FC236}">
                <a16:creationId xmlns:a16="http://schemas.microsoft.com/office/drawing/2014/main" id="{3474C95B-23C7-4456-850D-F9585F9CE560}"/>
              </a:ext>
            </a:extLst>
          </p:cNvPr>
          <p:cNvSpPr/>
          <p:nvPr/>
        </p:nvSpPr>
        <p:spPr>
          <a:xfrm>
            <a:off x="6109777" y="6434159"/>
            <a:ext cx="2279791" cy="307777"/>
          </a:xfrm>
          <a:prstGeom prst="rect">
            <a:avLst/>
          </a:prstGeom>
        </p:spPr>
        <p:txBody>
          <a:bodyPr wrap="none">
            <a:spAutoFit/>
          </a:bodyPr>
          <a:lstStyle/>
          <a:p>
            <a:r>
              <a:rPr lang="en-US" sz="1400" dirty="0">
                <a:solidFill>
                  <a:schemeClr val="tx1">
                    <a:lumMod val="75000"/>
                    <a:lumOff val="25000"/>
                  </a:schemeClr>
                </a:solidFill>
                <a:ea typeface="Century Gothic"/>
                <a:cs typeface="Century Gothic"/>
                <a:sym typeface="Century Gothic"/>
              </a:rPr>
              <a:t>US National Park Service</a:t>
            </a:r>
            <a:endParaRPr lang="en-US" sz="1400" dirty="0"/>
          </a:p>
        </p:txBody>
      </p:sp>
      <p:sp>
        <p:nvSpPr>
          <p:cNvPr id="18" name="Rectangle 17">
            <a:extLst>
              <a:ext uri="{FF2B5EF4-FFF2-40B4-BE49-F238E27FC236}">
                <a16:creationId xmlns:a16="http://schemas.microsoft.com/office/drawing/2014/main" id="{64995F62-D9FA-4622-B484-A04971400B8D}"/>
              </a:ext>
            </a:extLst>
          </p:cNvPr>
          <p:cNvSpPr/>
          <p:nvPr/>
        </p:nvSpPr>
        <p:spPr>
          <a:xfrm>
            <a:off x="404465" y="6428676"/>
            <a:ext cx="3065263" cy="307777"/>
          </a:xfrm>
          <a:prstGeom prst="rect">
            <a:avLst/>
          </a:prstGeom>
        </p:spPr>
        <p:txBody>
          <a:bodyPr wrap="none">
            <a:spAutoFit/>
          </a:bodyPr>
          <a:lstStyle/>
          <a:p>
            <a:r>
              <a:rPr lang="en-US" sz="1400" dirty="0">
                <a:solidFill>
                  <a:schemeClr val="tx1">
                    <a:lumMod val="75000"/>
                    <a:lumOff val="25000"/>
                  </a:schemeClr>
                </a:solidFill>
                <a:ea typeface="Century Gothic"/>
                <a:cs typeface="Century Gothic"/>
                <a:sym typeface="Century Gothic"/>
              </a:rPr>
              <a:t>Ishan (@</a:t>
            </a:r>
            <a:r>
              <a:rPr lang="en-US" sz="1400" dirty="0" err="1">
                <a:solidFill>
                  <a:schemeClr val="tx1">
                    <a:lumMod val="75000"/>
                    <a:lumOff val="25000"/>
                  </a:schemeClr>
                </a:solidFill>
                <a:ea typeface="Century Gothic"/>
                <a:cs typeface="Century Gothic"/>
                <a:sym typeface="Century Gothic"/>
              </a:rPr>
              <a:t>seefromthesky</a:t>
            </a:r>
            <a:r>
              <a:rPr lang="en-US" sz="1400" dirty="0">
                <a:solidFill>
                  <a:schemeClr val="tx1">
                    <a:lumMod val="75000"/>
                    <a:lumOff val="25000"/>
                  </a:schemeClr>
                </a:solidFill>
                <a:ea typeface="Century Gothic"/>
                <a:cs typeface="Century Gothic"/>
                <a:sym typeface="Century Gothic"/>
              </a:rPr>
              <a:t>), </a:t>
            </a:r>
            <a:r>
              <a:rPr lang="en-US" sz="1400" dirty="0" err="1">
                <a:solidFill>
                  <a:schemeClr val="tx1">
                    <a:lumMod val="75000"/>
                    <a:lumOff val="25000"/>
                  </a:schemeClr>
                </a:solidFill>
                <a:ea typeface="Century Gothic"/>
                <a:cs typeface="Century Gothic"/>
                <a:sym typeface="Century Gothic"/>
              </a:rPr>
              <a:t>Unsplash</a:t>
            </a:r>
            <a:endParaRPr lang="en-US" sz="1400" dirty="0"/>
          </a:p>
        </p:txBody>
      </p:sp>
    </p:spTree>
    <p:extLst>
      <p:ext uri="{BB962C8B-B14F-4D97-AF65-F5344CB8AC3E}">
        <p14:creationId xmlns:p14="http://schemas.microsoft.com/office/powerpoint/2010/main" val="2207784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COMMUNITY CONCERNS</a:t>
            </a:r>
          </a:p>
        </p:txBody>
      </p:sp>
      <p:sp>
        <p:nvSpPr>
          <p:cNvPr id="3" name="Text Placeholder 3"/>
          <p:cNvSpPr txBox="1">
            <a:spLocks/>
          </p:cNvSpPr>
          <p:nvPr/>
        </p:nvSpPr>
        <p:spPr>
          <a:xfrm>
            <a:off x="495300" y="1375057"/>
            <a:ext cx="5107586"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500" b="1" dirty="0">
                <a:solidFill>
                  <a:srgbClr val="379CC3"/>
                </a:solidFill>
              </a:rPr>
              <a:t>Coastal</a:t>
            </a:r>
            <a:r>
              <a:rPr lang="en-US" sz="2500" dirty="0">
                <a:solidFill>
                  <a:schemeClr val="tx1">
                    <a:lumMod val="75000"/>
                    <a:lumOff val="25000"/>
                  </a:schemeClr>
                </a:solidFill>
              </a:rPr>
              <a:t> water quality is declining</a:t>
            </a:r>
            <a:br>
              <a:rPr lang="en-US" sz="2500" dirty="0">
                <a:solidFill>
                  <a:schemeClr val="tx1">
                    <a:lumMod val="75000"/>
                    <a:lumOff val="25000"/>
                  </a:schemeClr>
                </a:solidFill>
              </a:rPr>
            </a:br>
            <a:endParaRPr lang="en-US" sz="25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500" b="1" dirty="0">
                <a:solidFill>
                  <a:srgbClr val="379CC3"/>
                </a:solidFill>
              </a:rPr>
              <a:t>Land-based </a:t>
            </a:r>
            <a:r>
              <a:rPr lang="en-US" sz="2500" dirty="0">
                <a:solidFill>
                  <a:schemeClr val="tx1">
                    <a:lumMod val="75000"/>
                    <a:lumOff val="25000"/>
                  </a:schemeClr>
                </a:solidFill>
              </a:rPr>
              <a:t>sources of pollution (LBSP) negatively impact coastal ecosystems</a:t>
            </a:r>
            <a:br>
              <a:rPr lang="en-US" sz="2500" dirty="0">
                <a:solidFill>
                  <a:schemeClr val="tx1">
                    <a:lumMod val="75000"/>
                    <a:lumOff val="25000"/>
                  </a:schemeClr>
                </a:solidFill>
              </a:rPr>
            </a:br>
            <a:endParaRPr lang="en-US" sz="25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500" b="1" dirty="0">
                <a:solidFill>
                  <a:srgbClr val="379CC3"/>
                </a:solidFill>
              </a:rPr>
              <a:t>Research </a:t>
            </a:r>
            <a:r>
              <a:rPr lang="en-US" sz="2500" dirty="0">
                <a:solidFill>
                  <a:schemeClr val="tx1">
                    <a:lumMod val="75000"/>
                    <a:lumOff val="25000"/>
                  </a:schemeClr>
                </a:solidFill>
              </a:rPr>
              <a:t>is needed to evaluate relationships between land-use change and water quality</a:t>
            </a:r>
          </a:p>
        </p:txBody>
      </p:sp>
      <p:pic>
        <p:nvPicPr>
          <p:cNvPr id="22" name="Picture 21">
            <a:extLst>
              <a:ext uri="{FF2B5EF4-FFF2-40B4-BE49-F238E27FC236}">
                <a16:creationId xmlns:a16="http://schemas.microsoft.com/office/drawing/2014/main" id="{9786DF4D-DFA2-47A5-9DE6-4D95AF5842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77" t="5956" r="583" b="248"/>
          <a:stretch/>
        </p:blipFill>
        <p:spPr>
          <a:xfrm>
            <a:off x="6096000" y="3276600"/>
            <a:ext cx="2755312" cy="3200400"/>
          </a:xfrm>
          <a:prstGeom prst="rect">
            <a:avLst/>
          </a:prstGeom>
          <a:ln w="12700">
            <a:solidFill>
              <a:schemeClr val="tx1">
                <a:lumMod val="75000"/>
                <a:lumOff val="25000"/>
              </a:schemeClr>
            </a:solidFill>
          </a:ln>
        </p:spPr>
      </p:pic>
      <p:pic>
        <p:nvPicPr>
          <p:cNvPr id="23" name="Picture 22">
            <a:extLst>
              <a:ext uri="{FF2B5EF4-FFF2-40B4-BE49-F238E27FC236}">
                <a16:creationId xmlns:a16="http://schemas.microsoft.com/office/drawing/2014/main" id="{4C93AC72-1B60-46F2-804A-376D1A00D6EA}"/>
              </a:ext>
            </a:extLst>
          </p:cNvPr>
          <p:cNvPicPr>
            <a:picLocks noChangeAspect="1"/>
          </p:cNvPicPr>
          <p:nvPr/>
        </p:nvPicPr>
        <p:blipFill rotWithShape="1">
          <a:blip r:embed="rId4">
            <a:extLst>
              <a:ext uri="{28A0092B-C50C-407E-A947-70E740481C1C}">
                <a14:useLocalDpi xmlns:a14="http://schemas.microsoft.com/office/drawing/2010/main" val="0"/>
              </a:ext>
            </a:extLst>
          </a:blip>
          <a:srcRect l="16055" r="21058"/>
          <a:stretch/>
        </p:blipFill>
        <p:spPr>
          <a:xfrm>
            <a:off x="9013216" y="3276600"/>
            <a:ext cx="2683484" cy="3200400"/>
          </a:xfrm>
          <a:prstGeom prst="rect">
            <a:avLst/>
          </a:prstGeom>
          <a:ln w="12700">
            <a:solidFill>
              <a:schemeClr val="tx1">
                <a:lumMod val="75000"/>
                <a:lumOff val="25000"/>
              </a:schemeClr>
            </a:solidFill>
          </a:ln>
        </p:spPr>
      </p:pic>
      <p:pic>
        <p:nvPicPr>
          <p:cNvPr id="26" name="Picture 25">
            <a:extLst>
              <a:ext uri="{FF2B5EF4-FFF2-40B4-BE49-F238E27FC236}">
                <a16:creationId xmlns:a16="http://schemas.microsoft.com/office/drawing/2014/main" id="{98DBD78A-C660-4CB0-825C-2A971E6F7F68}"/>
              </a:ext>
            </a:extLst>
          </p:cNvPr>
          <p:cNvPicPr>
            <a:picLocks noChangeAspect="1"/>
          </p:cNvPicPr>
          <p:nvPr/>
        </p:nvPicPr>
        <p:blipFill rotWithShape="1">
          <a:blip r:embed="rId5">
            <a:extLst>
              <a:ext uri="{28A0092B-C50C-407E-A947-70E740481C1C}">
                <a14:useLocalDpi xmlns:a14="http://schemas.microsoft.com/office/drawing/2010/main" val="0"/>
              </a:ext>
            </a:extLst>
          </a:blip>
          <a:srcRect l="11181" t="47226" r="7217" b="16292"/>
          <a:stretch/>
        </p:blipFill>
        <p:spPr>
          <a:xfrm>
            <a:off x="6096000" y="1375059"/>
            <a:ext cx="5600700" cy="1767186"/>
          </a:xfrm>
          <a:prstGeom prst="rect">
            <a:avLst/>
          </a:prstGeom>
        </p:spPr>
      </p:pic>
      <p:pic>
        <p:nvPicPr>
          <p:cNvPr id="28" name="Picture 27">
            <a:extLst>
              <a:ext uri="{FF2B5EF4-FFF2-40B4-BE49-F238E27FC236}">
                <a16:creationId xmlns:a16="http://schemas.microsoft.com/office/drawing/2014/main" id="{0ED8D0D7-54DA-481E-BCD4-DA54CEF71A33}"/>
              </a:ext>
            </a:extLst>
          </p:cNvPr>
          <p:cNvPicPr>
            <a:picLocks noChangeAspect="1"/>
          </p:cNvPicPr>
          <p:nvPr/>
        </p:nvPicPr>
        <p:blipFill rotWithShape="1">
          <a:blip r:embed="rId6">
            <a:extLst>
              <a:ext uri="{28A0092B-C50C-407E-A947-70E740481C1C}">
                <a14:useLocalDpi xmlns:a14="http://schemas.microsoft.com/office/drawing/2010/main" val="0"/>
              </a:ext>
            </a:extLst>
          </a:blip>
          <a:srcRect t="10016" b="48097"/>
          <a:stretch/>
        </p:blipFill>
        <p:spPr>
          <a:xfrm>
            <a:off x="6096000" y="1375057"/>
            <a:ext cx="5600700" cy="1767187"/>
          </a:xfrm>
          <a:prstGeom prst="rect">
            <a:avLst/>
          </a:prstGeom>
          <a:ln w="12700">
            <a:solidFill>
              <a:schemeClr val="tx1">
                <a:lumMod val="75000"/>
                <a:lumOff val="25000"/>
              </a:schemeClr>
            </a:solidFill>
          </a:ln>
        </p:spPr>
      </p:pic>
      <p:sp>
        <p:nvSpPr>
          <p:cNvPr id="29" name="Google Shape;143;p16">
            <a:extLst>
              <a:ext uri="{FF2B5EF4-FFF2-40B4-BE49-F238E27FC236}">
                <a16:creationId xmlns:a16="http://schemas.microsoft.com/office/drawing/2014/main" id="{D3AB3E6D-F06B-4EB1-AD45-665B2A0213CD}"/>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Image credits: US National Park Service; </a:t>
            </a:r>
            <a:r>
              <a:rPr lang="en-US" sz="1400" dirty="0">
                <a:solidFill>
                  <a:schemeClr val="tx1">
                    <a:lumMod val="75000"/>
                    <a:lumOff val="25000"/>
                  </a:schemeClr>
                </a:solidFill>
              </a:rPr>
              <a:t>Dr. Juan Torres-Pérez; USDA Natural Resources Conservation Service</a:t>
            </a:r>
            <a:endParaRPr sz="1400"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6471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PROJECT OBJECTIVES</a:t>
            </a:r>
          </a:p>
        </p:txBody>
      </p:sp>
      <p:sp>
        <p:nvSpPr>
          <p:cNvPr id="4" name="Text Placeholder 3">
            <a:extLst>
              <a:ext uri="{FF2B5EF4-FFF2-40B4-BE49-F238E27FC236}">
                <a16:creationId xmlns:a16="http://schemas.microsoft.com/office/drawing/2014/main" id="{352175E9-2BCE-4E43-AD96-A3B563C13ECB}"/>
              </a:ext>
            </a:extLst>
          </p:cNvPr>
          <p:cNvSpPr txBox="1">
            <a:spLocks/>
          </p:cNvSpPr>
          <p:nvPr/>
        </p:nvSpPr>
        <p:spPr>
          <a:xfrm>
            <a:off x="495300" y="1385508"/>
            <a:ext cx="112014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500" b="1" dirty="0">
                <a:solidFill>
                  <a:srgbClr val="379CC3"/>
                </a:solidFill>
              </a:rPr>
              <a:t>Quantify</a:t>
            </a:r>
            <a:r>
              <a:rPr lang="en-US" sz="2500" dirty="0">
                <a:solidFill>
                  <a:schemeClr val="tx1">
                    <a:lumMod val="75000"/>
                    <a:lumOff val="25000"/>
                  </a:schemeClr>
                </a:solidFill>
              </a:rPr>
              <a:t> the magnitude of land use and land cover change (LULCC) on Tutuila and identify “hotspots” of greatest change</a:t>
            </a:r>
            <a:br>
              <a:rPr lang="en-US" sz="2500" dirty="0">
                <a:solidFill>
                  <a:schemeClr val="tx1">
                    <a:lumMod val="75000"/>
                    <a:lumOff val="25000"/>
                  </a:schemeClr>
                </a:solidFill>
              </a:rPr>
            </a:br>
            <a:endParaRPr lang="en-US" sz="25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500" b="1" dirty="0">
                <a:solidFill>
                  <a:srgbClr val="379CC3"/>
                </a:solidFill>
              </a:rPr>
              <a:t>Discern </a:t>
            </a:r>
            <a:r>
              <a:rPr lang="en-US" sz="2500" dirty="0">
                <a:solidFill>
                  <a:schemeClr val="tx1">
                    <a:lumMod val="75000"/>
                    <a:lumOff val="25000"/>
                  </a:schemeClr>
                </a:solidFill>
              </a:rPr>
              <a:t>near-shore water quality trends and analyze their relationship with LULCC in adjacent watersheds</a:t>
            </a:r>
            <a:br>
              <a:rPr lang="en-US" sz="2500" dirty="0">
                <a:solidFill>
                  <a:schemeClr val="tx1">
                    <a:lumMod val="75000"/>
                    <a:lumOff val="25000"/>
                  </a:schemeClr>
                </a:solidFill>
              </a:rPr>
            </a:br>
            <a:endParaRPr lang="en-US" sz="25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500" b="1" dirty="0">
                <a:solidFill>
                  <a:srgbClr val="379CC3"/>
                </a:solidFill>
              </a:rPr>
              <a:t>Produce</a:t>
            </a:r>
            <a:r>
              <a:rPr lang="en-US" sz="2500" dirty="0">
                <a:solidFill>
                  <a:schemeClr val="tx1">
                    <a:lumMod val="75000"/>
                    <a:lumOff val="25000"/>
                  </a:schemeClr>
                </a:solidFill>
                <a:latin typeface="Garamond" panose="02020404030301010803" pitchFamily="18" charset="0"/>
              </a:rPr>
              <a:t> </a:t>
            </a:r>
            <a:r>
              <a:rPr lang="en-US" sz="2500" dirty="0">
                <a:solidFill>
                  <a:schemeClr val="tx1">
                    <a:lumMod val="75000"/>
                    <a:lumOff val="25000"/>
                  </a:schemeClr>
                </a:solidFill>
              </a:rPr>
              <a:t>maps and geospatial analyses to enable partners to optimize watershed management strategies and protect coastal ecosystems in future</a:t>
            </a:r>
            <a:br>
              <a:rPr lang="en-US" sz="2500" dirty="0">
                <a:solidFill>
                  <a:schemeClr val="tx1">
                    <a:lumMod val="75000"/>
                    <a:lumOff val="25000"/>
                  </a:schemeClr>
                </a:solidFill>
              </a:rPr>
            </a:br>
            <a:endParaRPr lang="en-US" sz="25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500" b="1" dirty="0">
                <a:solidFill>
                  <a:srgbClr val="379CC3"/>
                </a:solidFill>
              </a:rPr>
              <a:t>Provide</a:t>
            </a:r>
            <a:r>
              <a:rPr lang="en-US" sz="2500" dirty="0">
                <a:solidFill>
                  <a:schemeClr val="tx1">
                    <a:lumMod val="75000"/>
                    <a:lumOff val="25000"/>
                  </a:schemeClr>
                </a:solidFill>
              </a:rPr>
              <a:t> end users with effective outreach materials to support community-based conservation efforts</a:t>
            </a:r>
          </a:p>
        </p:txBody>
      </p:sp>
    </p:spTree>
    <p:extLst>
      <p:ext uri="{BB962C8B-B14F-4D97-AF65-F5344CB8AC3E}">
        <p14:creationId xmlns:p14="http://schemas.microsoft.com/office/powerpoint/2010/main" val="3455417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379CC3"/>
              </a:solidFill>
            </a:endParaRPr>
          </a:p>
        </p:txBody>
      </p:sp>
      <p:sp>
        <p:nvSpPr>
          <p:cNvPr id="6" name="Title 4">
            <a:extLst>
              <a:ext uri="{FF2B5EF4-FFF2-40B4-BE49-F238E27FC236}">
                <a16:creationId xmlns:a16="http://schemas.microsoft.com/office/drawing/2014/main" id="{7BDABE0A-3AEB-40AF-9BC8-38D377196B54}"/>
              </a:ext>
            </a:extLst>
          </p:cNvPr>
          <p:cNvSpPr txBox="1">
            <a:spLocks/>
          </p:cNvSpPr>
          <p:nvPr/>
        </p:nvSpPr>
        <p:spPr>
          <a:xfrm>
            <a:off x="979426" y="3189287"/>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379CC3"/>
                </a:solidFill>
              </a:rPr>
              <a:t>METHODOLOGY</a:t>
            </a:r>
          </a:p>
        </p:txBody>
      </p:sp>
    </p:spTree>
    <p:extLst>
      <p:ext uri="{BB962C8B-B14F-4D97-AF65-F5344CB8AC3E}">
        <p14:creationId xmlns:p14="http://schemas.microsoft.com/office/powerpoint/2010/main" val="3199317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STUDY DOMAIN</a:t>
            </a:r>
          </a:p>
        </p:txBody>
      </p:sp>
      <p:sp>
        <p:nvSpPr>
          <p:cNvPr id="3" name="Text Placeholder 3"/>
          <p:cNvSpPr txBox="1">
            <a:spLocks/>
          </p:cNvSpPr>
          <p:nvPr/>
        </p:nvSpPr>
        <p:spPr>
          <a:xfrm>
            <a:off x="8143759" y="1299374"/>
            <a:ext cx="3788542" cy="232371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dirty="0">
                <a:solidFill>
                  <a:schemeClr val="tx1">
                    <a:lumMod val="75000"/>
                    <a:lumOff val="25000"/>
                  </a:schemeClr>
                </a:solidFill>
              </a:rPr>
              <a:t>Study Area</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Tutuila, American Samoa</a:t>
            </a:r>
          </a:p>
          <a:p>
            <a:pPr marL="0" indent="0">
              <a:lnSpc>
                <a:spcPct val="100000"/>
              </a:lnSpc>
              <a:spcBef>
                <a:spcPts val="0"/>
              </a:spcBef>
              <a:spcAft>
                <a:spcPts val="600"/>
              </a:spcAft>
              <a:buClr>
                <a:srgbClr val="379CC3"/>
              </a:buClr>
              <a:buNone/>
            </a:pPr>
            <a:endParaRPr lang="en-US" sz="2000" dirty="0">
              <a:solidFill>
                <a:schemeClr val="tx1">
                  <a:lumMod val="75000"/>
                  <a:lumOff val="25000"/>
                </a:schemeClr>
              </a:solidFill>
            </a:endParaRPr>
          </a:p>
          <a:p>
            <a:pPr marL="0" indent="0">
              <a:lnSpc>
                <a:spcPct val="100000"/>
              </a:lnSpc>
              <a:spcBef>
                <a:spcPts val="0"/>
              </a:spcBef>
              <a:spcAft>
                <a:spcPts val="600"/>
              </a:spcAft>
              <a:buClr>
                <a:srgbClr val="3289B4"/>
              </a:buClr>
              <a:buNone/>
            </a:pPr>
            <a:r>
              <a:rPr lang="en-US" sz="2000" b="1" dirty="0">
                <a:solidFill>
                  <a:schemeClr val="tx1">
                    <a:lumMod val="75000"/>
                    <a:lumOff val="25000"/>
                  </a:schemeClr>
                </a:solidFill>
              </a:rPr>
              <a:t>Study Period</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2012 to 2019</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April to October</a:t>
            </a:r>
          </a:p>
        </p:txBody>
      </p:sp>
      <p:sp>
        <p:nvSpPr>
          <p:cNvPr id="31" name="Google Shape;143;p16">
            <a:extLst>
              <a:ext uri="{FF2B5EF4-FFF2-40B4-BE49-F238E27FC236}">
                <a16:creationId xmlns:a16="http://schemas.microsoft.com/office/drawing/2014/main" id="{71514B4B-8EF6-43F3-ADAC-0A6537A9AFFA}"/>
              </a:ext>
            </a:extLst>
          </p:cNvPr>
          <p:cNvSpPr txBox="1"/>
          <p:nvPr/>
        </p:nvSpPr>
        <p:spPr>
          <a:xfrm>
            <a:off x="1257299" y="6480818"/>
            <a:ext cx="10535307" cy="279900"/>
          </a:xfrm>
          <a:prstGeom prst="rect">
            <a:avLst/>
          </a:prstGeom>
          <a:noFill/>
          <a:ln>
            <a:noFill/>
          </a:ln>
        </p:spPr>
        <p:txBody>
          <a:bodyPr spcFirstLastPara="1" wrap="square" lIns="91425" tIns="91425" rIns="91425" bIns="91425" anchor="t" anchorCtr="0">
            <a:noAutofit/>
          </a:bodyPr>
          <a:lstStyle/>
          <a:p>
            <a:pPr lvl="0" algn="r"/>
            <a:r>
              <a:rPr lang="en-US" sz="1400" dirty="0">
                <a:solidFill>
                  <a:schemeClr val="tx1">
                    <a:lumMod val="75000"/>
                    <a:lumOff val="25000"/>
                  </a:schemeClr>
                </a:solidFill>
                <a:latin typeface="Century Gothic"/>
                <a:ea typeface="Century Gothic"/>
                <a:cs typeface="Century Gothic"/>
                <a:sym typeface="Century Gothic"/>
              </a:rPr>
              <a:t>Image credit: American Samoa Water Resources Team, ESRI ArcMap 10.6</a:t>
            </a:r>
            <a:endParaRPr sz="1400" dirty="0">
              <a:solidFill>
                <a:schemeClr val="tx1">
                  <a:lumMod val="75000"/>
                  <a:lumOff val="25000"/>
                </a:schemeClr>
              </a:solidFill>
              <a:latin typeface="Century Gothic"/>
              <a:ea typeface="Century Gothic"/>
              <a:cs typeface="Century Gothic"/>
              <a:sym typeface="Century Gothic"/>
            </a:endParaRPr>
          </a:p>
        </p:txBody>
      </p:sp>
      <p:sp>
        <p:nvSpPr>
          <p:cNvPr id="4" name="Rectangle 3">
            <a:extLst>
              <a:ext uri="{FF2B5EF4-FFF2-40B4-BE49-F238E27FC236}">
                <a16:creationId xmlns:a16="http://schemas.microsoft.com/office/drawing/2014/main" id="{74B81125-BECD-4592-BDC5-1FD0E5B4D2DA}"/>
              </a:ext>
            </a:extLst>
          </p:cNvPr>
          <p:cNvSpPr/>
          <p:nvPr/>
        </p:nvSpPr>
        <p:spPr>
          <a:xfrm>
            <a:off x="8172506" y="3940183"/>
            <a:ext cx="1563248" cy="400110"/>
          </a:xfrm>
          <a:prstGeom prst="rect">
            <a:avLst/>
          </a:prstGeom>
        </p:spPr>
        <p:txBody>
          <a:bodyPr wrap="none">
            <a:spAutoFit/>
          </a:bodyPr>
          <a:lstStyle/>
          <a:p>
            <a:pPr>
              <a:spcAft>
                <a:spcPts val="600"/>
              </a:spcAft>
              <a:buClr>
                <a:srgbClr val="3289B4"/>
              </a:buClr>
            </a:pPr>
            <a:r>
              <a:rPr lang="en-US" sz="2000" b="1" dirty="0">
                <a:solidFill>
                  <a:schemeClr val="tx1">
                    <a:lumMod val="75000"/>
                    <a:lumOff val="25000"/>
                  </a:schemeClr>
                </a:solidFill>
                <a:latin typeface="+mj-lt"/>
              </a:rPr>
              <a:t>Boundaries</a:t>
            </a:r>
          </a:p>
        </p:txBody>
      </p:sp>
      <p:grpSp>
        <p:nvGrpSpPr>
          <p:cNvPr id="5" name="Group 4">
            <a:extLst>
              <a:ext uri="{FF2B5EF4-FFF2-40B4-BE49-F238E27FC236}">
                <a16:creationId xmlns:a16="http://schemas.microsoft.com/office/drawing/2014/main" id="{04F6E601-FA19-44A4-A088-7F4EFEE5FD84}"/>
              </a:ext>
            </a:extLst>
          </p:cNvPr>
          <p:cNvGrpSpPr/>
          <p:nvPr/>
        </p:nvGrpSpPr>
        <p:grpSpPr>
          <a:xfrm>
            <a:off x="442926" y="1854572"/>
            <a:ext cx="7531568" cy="4255287"/>
            <a:chOff x="510699" y="1371600"/>
            <a:chExt cx="7531568" cy="4255287"/>
          </a:xfrm>
        </p:grpSpPr>
        <p:pic>
          <p:nvPicPr>
            <p:cNvPr id="15" name="Picture 14">
              <a:extLst>
                <a:ext uri="{FF2B5EF4-FFF2-40B4-BE49-F238E27FC236}">
                  <a16:creationId xmlns:a16="http://schemas.microsoft.com/office/drawing/2014/main" id="{5863F07A-660A-4991-929C-8F40F9C7E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99" y="1371600"/>
              <a:ext cx="7531568" cy="4255287"/>
            </a:xfrm>
            <a:prstGeom prst="rect">
              <a:avLst/>
            </a:prstGeom>
          </p:spPr>
        </p:pic>
        <p:grpSp>
          <p:nvGrpSpPr>
            <p:cNvPr id="21" name="Group 20">
              <a:extLst>
                <a:ext uri="{FF2B5EF4-FFF2-40B4-BE49-F238E27FC236}">
                  <a16:creationId xmlns:a16="http://schemas.microsoft.com/office/drawing/2014/main" id="{454339C6-52CB-4CC1-9BA8-85714727C576}"/>
                </a:ext>
              </a:extLst>
            </p:cNvPr>
            <p:cNvGrpSpPr/>
            <p:nvPr/>
          </p:nvGrpSpPr>
          <p:grpSpPr>
            <a:xfrm>
              <a:off x="4698200" y="5164723"/>
              <a:ext cx="3074999" cy="338554"/>
              <a:chOff x="8410109" y="5131504"/>
              <a:chExt cx="3074999" cy="338554"/>
            </a:xfrm>
          </p:grpSpPr>
          <p:sp>
            <p:nvSpPr>
              <p:cNvPr id="20" name="Rectangle 19">
                <a:extLst>
                  <a:ext uri="{FF2B5EF4-FFF2-40B4-BE49-F238E27FC236}">
                    <a16:creationId xmlns:a16="http://schemas.microsoft.com/office/drawing/2014/main" id="{5BBEEF6D-8BC3-475E-98B7-9A8A92F56DF0}"/>
                  </a:ext>
                </a:extLst>
              </p:cNvPr>
              <p:cNvSpPr/>
              <p:nvPr/>
            </p:nvSpPr>
            <p:spPr>
              <a:xfrm>
                <a:off x="8410109" y="5131504"/>
                <a:ext cx="298480" cy="338554"/>
              </a:xfrm>
              <a:prstGeom prst="rect">
                <a:avLst/>
              </a:prstGeom>
            </p:spPr>
            <p:txBody>
              <a:bodyPr wrap="none">
                <a:spAutoFit/>
              </a:bodyPr>
              <a:lstStyle/>
              <a:p>
                <a:r>
                  <a:rPr lang="en-US" sz="1600" dirty="0">
                    <a:solidFill>
                      <a:schemeClr val="tx1">
                        <a:lumMod val="75000"/>
                        <a:lumOff val="25000"/>
                      </a:schemeClr>
                    </a:solidFill>
                  </a:rPr>
                  <a:t>0</a:t>
                </a:r>
              </a:p>
            </p:txBody>
          </p:sp>
          <p:sp>
            <p:nvSpPr>
              <p:cNvPr id="26" name="Rectangle 25">
                <a:extLst>
                  <a:ext uri="{FF2B5EF4-FFF2-40B4-BE49-F238E27FC236}">
                    <a16:creationId xmlns:a16="http://schemas.microsoft.com/office/drawing/2014/main" id="{70108B14-50C4-44EF-AF0E-82FA021A17D9}"/>
                  </a:ext>
                </a:extLst>
              </p:cNvPr>
              <p:cNvSpPr/>
              <p:nvPr/>
            </p:nvSpPr>
            <p:spPr>
              <a:xfrm>
                <a:off x="8906601" y="5131504"/>
                <a:ext cx="529070" cy="338554"/>
              </a:xfrm>
              <a:prstGeom prst="rect">
                <a:avLst/>
              </a:prstGeom>
            </p:spPr>
            <p:txBody>
              <a:bodyPr wrap="square">
                <a:spAutoFit/>
              </a:bodyPr>
              <a:lstStyle/>
              <a:p>
                <a:r>
                  <a:rPr lang="en-US" sz="1600" dirty="0">
                    <a:solidFill>
                      <a:schemeClr val="tx1">
                        <a:lumMod val="75000"/>
                        <a:lumOff val="25000"/>
                      </a:schemeClr>
                    </a:solidFill>
                  </a:rPr>
                  <a:t>2.5</a:t>
                </a:r>
              </a:p>
            </p:txBody>
          </p:sp>
          <p:sp>
            <p:nvSpPr>
              <p:cNvPr id="27" name="Rectangle 26">
                <a:extLst>
                  <a:ext uri="{FF2B5EF4-FFF2-40B4-BE49-F238E27FC236}">
                    <a16:creationId xmlns:a16="http://schemas.microsoft.com/office/drawing/2014/main" id="{46D8D3C0-41EC-4D91-B0F7-F4E6956E947C}"/>
                  </a:ext>
                </a:extLst>
              </p:cNvPr>
              <p:cNvSpPr/>
              <p:nvPr/>
            </p:nvSpPr>
            <p:spPr>
              <a:xfrm>
                <a:off x="9558522" y="5131504"/>
                <a:ext cx="321659" cy="338554"/>
              </a:xfrm>
              <a:prstGeom prst="rect">
                <a:avLst/>
              </a:prstGeom>
            </p:spPr>
            <p:txBody>
              <a:bodyPr wrap="square">
                <a:spAutoFit/>
              </a:bodyPr>
              <a:lstStyle/>
              <a:p>
                <a:r>
                  <a:rPr lang="en-US" sz="1600" dirty="0">
                    <a:solidFill>
                      <a:schemeClr val="tx1">
                        <a:lumMod val="75000"/>
                        <a:lumOff val="25000"/>
                      </a:schemeClr>
                    </a:solidFill>
                  </a:rPr>
                  <a:t>5</a:t>
                </a:r>
              </a:p>
            </p:txBody>
          </p:sp>
          <p:sp>
            <p:nvSpPr>
              <p:cNvPr id="28" name="Rectangle 27">
                <a:extLst>
                  <a:ext uri="{FF2B5EF4-FFF2-40B4-BE49-F238E27FC236}">
                    <a16:creationId xmlns:a16="http://schemas.microsoft.com/office/drawing/2014/main" id="{CCCAEE14-E5A0-4404-A368-C064C26DBB9D}"/>
                  </a:ext>
                </a:extLst>
              </p:cNvPr>
              <p:cNvSpPr/>
              <p:nvPr/>
            </p:nvSpPr>
            <p:spPr>
              <a:xfrm>
                <a:off x="10670181" y="5131504"/>
                <a:ext cx="529070" cy="338554"/>
              </a:xfrm>
              <a:prstGeom prst="rect">
                <a:avLst/>
              </a:prstGeom>
            </p:spPr>
            <p:txBody>
              <a:bodyPr wrap="square">
                <a:spAutoFit/>
              </a:bodyPr>
              <a:lstStyle/>
              <a:p>
                <a:r>
                  <a:rPr lang="en-US" sz="1600" dirty="0">
                    <a:solidFill>
                      <a:schemeClr val="tx1">
                        <a:lumMod val="75000"/>
                        <a:lumOff val="25000"/>
                      </a:schemeClr>
                    </a:solidFill>
                  </a:rPr>
                  <a:t>10</a:t>
                </a:r>
              </a:p>
            </p:txBody>
          </p:sp>
          <p:sp>
            <p:nvSpPr>
              <p:cNvPr id="29" name="Rectangle 28">
                <a:extLst>
                  <a:ext uri="{FF2B5EF4-FFF2-40B4-BE49-F238E27FC236}">
                    <a16:creationId xmlns:a16="http://schemas.microsoft.com/office/drawing/2014/main" id="{2FABDD36-133A-4DCB-BC8F-E60FFBAA8414}"/>
                  </a:ext>
                </a:extLst>
              </p:cNvPr>
              <p:cNvSpPr/>
              <p:nvPr/>
            </p:nvSpPr>
            <p:spPr>
              <a:xfrm>
                <a:off x="10956038" y="5131504"/>
                <a:ext cx="529070" cy="338554"/>
              </a:xfrm>
              <a:prstGeom prst="rect">
                <a:avLst/>
              </a:prstGeom>
            </p:spPr>
            <p:txBody>
              <a:bodyPr wrap="square">
                <a:spAutoFit/>
              </a:bodyPr>
              <a:lstStyle/>
              <a:p>
                <a:r>
                  <a:rPr lang="en-US" sz="1600" dirty="0">
                    <a:solidFill>
                      <a:schemeClr val="tx1">
                        <a:lumMod val="75000"/>
                        <a:lumOff val="25000"/>
                      </a:schemeClr>
                    </a:solidFill>
                  </a:rPr>
                  <a:t>km</a:t>
                </a:r>
              </a:p>
            </p:txBody>
          </p:sp>
        </p:grpSp>
      </p:grpSp>
      <p:grpSp>
        <p:nvGrpSpPr>
          <p:cNvPr id="32" name="Group 31">
            <a:extLst>
              <a:ext uri="{FF2B5EF4-FFF2-40B4-BE49-F238E27FC236}">
                <a16:creationId xmlns:a16="http://schemas.microsoft.com/office/drawing/2014/main" id="{E0658A37-BC27-4741-98D8-889EE937CE69}"/>
              </a:ext>
            </a:extLst>
          </p:cNvPr>
          <p:cNvGrpSpPr/>
          <p:nvPr/>
        </p:nvGrpSpPr>
        <p:grpSpPr>
          <a:xfrm>
            <a:off x="8274107" y="4254331"/>
            <a:ext cx="3620099" cy="1793473"/>
            <a:chOff x="4262650" y="1422737"/>
            <a:chExt cx="3097607" cy="1793473"/>
          </a:xfrm>
        </p:grpSpPr>
        <p:pic>
          <p:nvPicPr>
            <p:cNvPr id="25" name="Picture 24">
              <a:extLst>
                <a:ext uri="{FF2B5EF4-FFF2-40B4-BE49-F238E27FC236}">
                  <a16:creationId xmlns:a16="http://schemas.microsoft.com/office/drawing/2014/main" id="{01D36B20-7CCC-43A0-B4AE-3B005E0C0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650" y="1472268"/>
              <a:ext cx="515965" cy="1414743"/>
            </a:xfrm>
            <a:prstGeom prst="rect">
              <a:avLst/>
            </a:prstGeom>
          </p:spPr>
        </p:pic>
        <p:sp>
          <p:nvSpPr>
            <p:cNvPr id="30" name="Rectangle 29">
              <a:extLst>
                <a:ext uri="{FF2B5EF4-FFF2-40B4-BE49-F238E27FC236}">
                  <a16:creationId xmlns:a16="http://schemas.microsoft.com/office/drawing/2014/main" id="{ABB439AE-476E-4B70-A9C8-CB96A07435F2}"/>
                </a:ext>
              </a:extLst>
            </p:cNvPr>
            <p:cNvSpPr/>
            <p:nvPr/>
          </p:nvSpPr>
          <p:spPr>
            <a:xfrm>
              <a:off x="4677643" y="1422737"/>
              <a:ext cx="2682614" cy="400110"/>
            </a:xfrm>
            <a:prstGeom prst="rect">
              <a:avLst/>
            </a:prstGeom>
          </p:spPr>
          <p:txBody>
            <a:bodyPr wrap="square">
              <a:spAutoFit/>
            </a:bodyPr>
            <a:lstStyle/>
            <a:p>
              <a:r>
                <a:rPr lang="en-US" sz="2000" dirty="0" err="1">
                  <a:solidFill>
                    <a:schemeClr val="tx1">
                      <a:lumMod val="75000"/>
                      <a:lumOff val="25000"/>
                    </a:schemeClr>
                  </a:solidFill>
                  <a:ea typeface="Century Gothic"/>
                  <a:cs typeface="Century Gothic"/>
                  <a:sym typeface="Century Gothic"/>
                </a:rPr>
                <a:t>Tafuna</a:t>
              </a:r>
              <a:r>
                <a:rPr lang="en-US" sz="2000" dirty="0">
                  <a:solidFill>
                    <a:schemeClr val="tx1">
                      <a:lumMod val="75000"/>
                      <a:lumOff val="25000"/>
                    </a:schemeClr>
                  </a:solidFill>
                  <a:ea typeface="Century Gothic"/>
                  <a:cs typeface="Century Gothic"/>
                  <a:sym typeface="Century Gothic"/>
                </a:rPr>
                <a:t> Plain</a:t>
              </a:r>
              <a:endParaRPr lang="en-US" sz="2000" dirty="0">
                <a:solidFill>
                  <a:schemeClr val="tx1">
                    <a:lumMod val="75000"/>
                    <a:lumOff val="25000"/>
                  </a:schemeClr>
                </a:solidFill>
              </a:endParaRPr>
            </a:p>
          </p:txBody>
        </p:sp>
        <p:sp>
          <p:nvSpPr>
            <p:cNvPr id="34" name="Rectangle 33">
              <a:extLst>
                <a:ext uri="{FF2B5EF4-FFF2-40B4-BE49-F238E27FC236}">
                  <a16:creationId xmlns:a16="http://schemas.microsoft.com/office/drawing/2014/main" id="{EDC15AC8-5096-495E-A391-360FC4A31AD8}"/>
                </a:ext>
              </a:extLst>
            </p:cNvPr>
            <p:cNvSpPr/>
            <p:nvPr/>
          </p:nvSpPr>
          <p:spPr>
            <a:xfrm>
              <a:off x="4677643" y="1697309"/>
              <a:ext cx="2682614" cy="400110"/>
            </a:xfrm>
            <a:prstGeom prst="rect">
              <a:avLst/>
            </a:prstGeom>
          </p:spPr>
          <p:txBody>
            <a:bodyPr wrap="square">
              <a:spAutoFit/>
            </a:bodyPr>
            <a:lstStyle/>
            <a:p>
              <a:r>
                <a:rPr lang="en-US" sz="2000" dirty="0" err="1">
                  <a:solidFill>
                    <a:schemeClr val="tx1">
                      <a:lumMod val="75000"/>
                      <a:lumOff val="25000"/>
                    </a:schemeClr>
                  </a:solidFill>
                  <a:ea typeface="Century Gothic"/>
                  <a:cs typeface="Century Gothic"/>
                  <a:sym typeface="Century Gothic"/>
                </a:rPr>
                <a:t>Nu’uuli</a:t>
              </a:r>
              <a:r>
                <a:rPr lang="en-US" sz="2000" dirty="0">
                  <a:solidFill>
                    <a:schemeClr val="tx1">
                      <a:lumMod val="75000"/>
                      <a:lumOff val="25000"/>
                    </a:schemeClr>
                  </a:solidFill>
                  <a:ea typeface="Century Gothic"/>
                  <a:cs typeface="Century Gothic"/>
                  <a:sym typeface="Century Gothic"/>
                </a:rPr>
                <a:t> Watershed</a:t>
              </a:r>
              <a:endParaRPr lang="en-US" sz="2000" dirty="0">
                <a:solidFill>
                  <a:schemeClr val="tx1">
                    <a:lumMod val="75000"/>
                    <a:lumOff val="25000"/>
                  </a:schemeClr>
                </a:solidFill>
              </a:endParaRPr>
            </a:p>
          </p:txBody>
        </p:sp>
        <p:sp>
          <p:nvSpPr>
            <p:cNvPr id="35" name="Rectangle 34">
              <a:extLst>
                <a:ext uri="{FF2B5EF4-FFF2-40B4-BE49-F238E27FC236}">
                  <a16:creationId xmlns:a16="http://schemas.microsoft.com/office/drawing/2014/main" id="{25A861CD-E1B2-444E-B39D-3C02B9BAA5B6}"/>
                </a:ext>
              </a:extLst>
            </p:cNvPr>
            <p:cNvSpPr/>
            <p:nvPr/>
          </p:nvSpPr>
          <p:spPr>
            <a:xfrm>
              <a:off x="4677643" y="1971881"/>
              <a:ext cx="2682614" cy="707886"/>
            </a:xfrm>
            <a:prstGeom prst="rect">
              <a:avLst/>
            </a:prstGeom>
          </p:spPr>
          <p:txBody>
            <a:bodyPr wrap="square">
              <a:spAutoFit/>
            </a:bodyPr>
            <a:lstStyle/>
            <a:p>
              <a:r>
                <a:rPr lang="en-US" sz="2000" dirty="0" err="1">
                  <a:solidFill>
                    <a:schemeClr val="tx1">
                      <a:lumMod val="75000"/>
                      <a:lumOff val="25000"/>
                    </a:schemeClr>
                  </a:solidFill>
                  <a:ea typeface="Century Gothic"/>
                  <a:cs typeface="Century Gothic"/>
                  <a:sym typeface="Century Gothic"/>
                </a:rPr>
                <a:t>Faga’itua</a:t>
              </a:r>
              <a:r>
                <a:rPr lang="en-US" sz="2000" dirty="0">
                  <a:solidFill>
                    <a:schemeClr val="tx1">
                      <a:lumMod val="75000"/>
                      <a:lumOff val="25000"/>
                    </a:schemeClr>
                  </a:solidFill>
                  <a:ea typeface="Century Gothic"/>
                  <a:cs typeface="Century Gothic"/>
                  <a:sym typeface="Century Gothic"/>
                </a:rPr>
                <a:t> Watershed</a:t>
              </a:r>
              <a:endParaRPr lang="en-US" sz="2000" dirty="0">
                <a:solidFill>
                  <a:schemeClr val="tx1">
                    <a:lumMod val="75000"/>
                    <a:lumOff val="25000"/>
                  </a:schemeClr>
                </a:solidFill>
              </a:endParaRPr>
            </a:p>
          </p:txBody>
        </p:sp>
        <p:sp>
          <p:nvSpPr>
            <p:cNvPr id="36" name="Rectangle 35">
              <a:extLst>
                <a:ext uri="{FF2B5EF4-FFF2-40B4-BE49-F238E27FC236}">
                  <a16:creationId xmlns:a16="http://schemas.microsoft.com/office/drawing/2014/main" id="{E1B91EE7-438D-4DC8-86FE-EC5FE059EAAC}"/>
                </a:ext>
              </a:extLst>
            </p:cNvPr>
            <p:cNvSpPr/>
            <p:nvPr/>
          </p:nvSpPr>
          <p:spPr>
            <a:xfrm>
              <a:off x="4677643" y="2246453"/>
              <a:ext cx="2682614" cy="400110"/>
            </a:xfrm>
            <a:prstGeom prst="rect">
              <a:avLst/>
            </a:prstGeom>
          </p:spPr>
          <p:txBody>
            <a:bodyPr wrap="square">
              <a:spAutoFit/>
            </a:bodyPr>
            <a:lstStyle/>
            <a:p>
              <a:r>
                <a:rPr lang="en-US" sz="2000" dirty="0">
                  <a:solidFill>
                    <a:schemeClr val="tx1">
                      <a:lumMod val="75000"/>
                      <a:lumOff val="25000"/>
                    </a:schemeClr>
                  </a:solidFill>
                  <a:sym typeface="Century Gothic"/>
                </a:rPr>
                <a:t>Tutuila</a:t>
              </a:r>
              <a:endParaRPr lang="en-US" sz="2000" dirty="0">
                <a:solidFill>
                  <a:schemeClr val="tx1">
                    <a:lumMod val="75000"/>
                    <a:lumOff val="25000"/>
                  </a:schemeClr>
                </a:solidFill>
              </a:endParaRPr>
            </a:p>
          </p:txBody>
        </p:sp>
        <p:sp>
          <p:nvSpPr>
            <p:cNvPr id="37" name="Rectangle 36">
              <a:extLst>
                <a:ext uri="{FF2B5EF4-FFF2-40B4-BE49-F238E27FC236}">
                  <a16:creationId xmlns:a16="http://schemas.microsoft.com/office/drawing/2014/main" id="{37414B89-AE2B-4042-AFB7-C7BAC9F87959}"/>
                </a:ext>
              </a:extLst>
            </p:cNvPr>
            <p:cNvSpPr/>
            <p:nvPr/>
          </p:nvSpPr>
          <p:spPr>
            <a:xfrm>
              <a:off x="4677643" y="2508324"/>
              <a:ext cx="2682614" cy="707886"/>
            </a:xfrm>
            <a:prstGeom prst="rect">
              <a:avLst/>
            </a:prstGeom>
          </p:spPr>
          <p:txBody>
            <a:bodyPr wrap="square">
              <a:spAutoFit/>
            </a:bodyPr>
            <a:lstStyle/>
            <a:p>
              <a:r>
                <a:rPr lang="en-US" sz="2000" dirty="0">
                  <a:solidFill>
                    <a:schemeClr val="tx1">
                      <a:lumMod val="75000"/>
                      <a:lumOff val="25000"/>
                    </a:schemeClr>
                  </a:solidFill>
                  <a:sym typeface="Century Gothic"/>
                </a:rPr>
                <a:t>Near-shore water (1km)</a:t>
              </a:r>
              <a:endParaRPr lang="en-US" sz="2000" dirty="0">
                <a:solidFill>
                  <a:schemeClr val="tx1">
                    <a:lumMod val="75000"/>
                    <a:lumOff val="25000"/>
                  </a:schemeClr>
                </a:solidFill>
              </a:endParaRPr>
            </a:p>
          </p:txBody>
        </p:sp>
      </p:grpSp>
      <p:grpSp>
        <p:nvGrpSpPr>
          <p:cNvPr id="41" name="Group 40">
            <a:extLst>
              <a:ext uri="{FF2B5EF4-FFF2-40B4-BE49-F238E27FC236}">
                <a16:creationId xmlns:a16="http://schemas.microsoft.com/office/drawing/2014/main" id="{4192EB97-AF44-4832-A2BC-2134183D58DB}"/>
              </a:ext>
            </a:extLst>
          </p:cNvPr>
          <p:cNvGrpSpPr/>
          <p:nvPr/>
        </p:nvGrpSpPr>
        <p:grpSpPr>
          <a:xfrm>
            <a:off x="482600" y="1283487"/>
            <a:ext cx="336952" cy="782478"/>
            <a:chOff x="7526049" y="5495632"/>
            <a:chExt cx="336952" cy="782478"/>
          </a:xfrm>
        </p:grpSpPr>
        <p:pic>
          <p:nvPicPr>
            <p:cNvPr id="40" name="Picture 39">
              <a:extLst>
                <a:ext uri="{FF2B5EF4-FFF2-40B4-BE49-F238E27FC236}">
                  <a16:creationId xmlns:a16="http://schemas.microsoft.com/office/drawing/2014/main" id="{F9DCA1A1-9678-4A49-BE7A-89F67C759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8489" y="5782903"/>
              <a:ext cx="298481" cy="495207"/>
            </a:xfrm>
            <a:prstGeom prst="rect">
              <a:avLst/>
            </a:prstGeom>
          </p:spPr>
        </p:pic>
        <p:sp>
          <p:nvSpPr>
            <p:cNvPr id="43" name="Rectangle 42">
              <a:extLst>
                <a:ext uri="{FF2B5EF4-FFF2-40B4-BE49-F238E27FC236}">
                  <a16:creationId xmlns:a16="http://schemas.microsoft.com/office/drawing/2014/main" id="{166213ED-0BF8-44F9-88E0-7B11B99E2D08}"/>
                </a:ext>
              </a:extLst>
            </p:cNvPr>
            <p:cNvSpPr/>
            <p:nvPr/>
          </p:nvSpPr>
          <p:spPr>
            <a:xfrm>
              <a:off x="7526049" y="5495632"/>
              <a:ext cx="336952" cy="338554"/>
            </a:xfrm>
            <a:prstGeom prst="rect">
              <a:avLst/>
            </a:prstGeom>
          </p:spPr>
          <p:txBody>
            <a:bodyPr wrap="none">
              <a:spAutoFit/>
            </a:bodyPr>
            <a:lstStyle/>
            <a:p>
              <a:r>
                <a:rPr lang="en-US" sz="1600" dirty="0">
                  <a:solidFill>
                    <a:schemeClr val="tx1">
                      <a:lumMod val="75000"/>
                      <a:lumOff val="25000"/>
                    </a:schemeClr>
                  </a:solidFill>
                </a:rPr>
                <a:t>N</a:t>
              </a:r>
            </a:p>
          </p:txBody>
        </p:sp>
      </p:grpSp>
    </p:spTree>
    <p:extLst>
      <p:ext uri="{BB962C8B-B14F-4D97-AF65-F5344CB8AC3E}">
        <p14:creationId xmlns:p14="http://schemas.microsoft.com/office/powerpoint/2010/main" val="2103009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3489</TotalTime>
  <Words>5551</Words>
  <Application>Microsoft Office PowerPoint</Application>
  <PresentationFormat>Widescreen</PresentationFormat>
  <Paragraphs>646</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맑은 고딕</vt:lpstr>
      <vt:lpstr>Arial</vt:lpstr>
      <vt:lpstr>Calibri</vt:lpstr>
      <vt:lpstr>Cambria Math</vt:lpstr>
      <vt:lpstr>Century Gothic</vt:lpstr>
      <vt:lpstr>Garamond</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SELECTION</vt:lpstr>
      <vt:lpstr>CLOUD MASKING</vt:lpstr>
      <vt:lpstr>LAND CLASSIFICATION: TUTUILA ISLAND</vt:lpstr>
      <vt:lpstr>PowerPoint Presentation</vt:lpstr>
      <vt:lpstr>LAND CLASSIFICATION: RESOLUTIONS</vt:lpstr>
      <vt:lpstr>PowerPoint Presentation</vt:lpstr>
      <vt:lpstr>PowerPoint Presentation</vt:lpstr>
      <vt:lpstr>PowerPoint Presentation</vt:lpstr>
      <vt:lpstr>PowerPoint Presentation</vt:lpstr>
      <vt:lpstr>PowerPoint Presentation</vt:lpstr>
      <vt:lpstr>LAND COVER: TUTUILA ISLAND</vt:lpstr>
      <vt:lpstr>LAND COVER: TUTUILA ISLAND</vt:lpstr>
      <vt:lpstr>LAND COVER: WATERSHEDS</vt:lpstr>
      <vt:lpstr>LAND COVER CHANGE: WATERSHEDS</vt:lpstr>
      <vt:lpstr>PATTERNS OF LAND INTENSIFICATION</vt:lpstr>
      <vt:lpstr>WATER QUALITY TRENDS</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1976</cp:revision>
  <dcterms:created xsi:type="dcterms:W3CDTF">2019-02-11T19:14:02Z</dcterms:created>
  <dcterms:modified xsi:type="dcterms:W3CDTF">2019-08-23T15:51:42Z</dcterms:modified>
</cp:coreProperties>
</file>