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Questrial" panose="020B0604020202020204" charset="0"/>
      <p:regular r:id="rId4"/>
    </p:embeddedFont>
    <p:embeddedFont>
      <p:font typeface="Century Gothic" panose="020B0502020202020204" pitchFamily="34" charset="0"/>
      <p:regular r:id="rId5"/>
      <p:bold r:id="rId6"/>
      <p:italic r:id="rId7"/>
      <p:boldItalic r:id="rId8"/>
    </p:embeddedFont>
    <p:embeddedFont>
      <p:font typeface="Webdings" panose="05030102010509060703" pitchFamily="18" charset="2"/>
      <p:regular r:id="rId9"/>
    </p:embeddedFont>
    <p:embeddedFont>
      <p:font typeface="Garamond" panose="02020404030301010803" pitchFamily="18" charset="0"/>
      <p:regular r:id="rId10"/>
      <p:bold r:id="rId11"/>
      <p: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cmAuthor>
  <p:cmAuthor id="2" name="Emma Baghel" initials="EB" lastIdx="5" clrIdx="1"/>
  <p:cmAuthor id="3" name="Arya, Vishal (LARC)[DEVELOP]" initials="AV(" lastIdx="35" clrIdx="2">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94" autoAdjust="0"/>
    <p:restoredTop sz="94660"/>
  </p:normalViewPr>
  <p:slideViewPr>
    <p:cSldViewPr snapToGrid="0">
      <p:cViewPr varScale="1">
        <p:scale>
          <a:sx n="24" d="100"/>
          <a:sy n="24" d="100"/>
        </p:scale>
        <p:origin x="2244" y="7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2-29T09:14:58.005" idx="1">
    <p:pos x="16230" y="3981"/>
    <p:text>I would indent the gray text so the subtitle would stand out more</p:text>
  </p:cm>
  <p:cm authorId="2" dt="2016-02-29T09:17:26.259" idx="2">
    <p:pos x="102" y="7709"/>
    <p:text>I would re-evaluate this style/idea for your methodology. This section and your Results section are the main focal points and need to stand out. Right now the color red is hiding the words rather than highlighting them and the blocks are not helpful either. I would suggest looking at past terms' poster examples and thinking creative.</p:text>
  </p:cm>
  <p:cm authorId="2" dt="2016-02-29T09:18:50.686" idx="3">
    <p:pos x="14332" y="8724"/>
    <p:text>Remember: although the locations for these headings are okay for now (with less information provided in RD), but don't be afraid to move sections around to provide more room for your Methods and Results sections</p:text>
  </p:cm>
  <p:cm authorId="2" dt="2016-02-29T09:19:35.416" idx="4">
    <p:pos x="10249" y="21024"/>
    <p:text>Again, feel free to move these sections down as there is a lot of blank space near the bottom that could be better used by other sections.</p:text>
  </p:cm>
  <p:cm authorId="3" dt="2016-03-01T09:46:29.927" idx="2">
    <p:pos x="6351" y="2653"/>
    <p:text>I've edited this for you as it should have been Garamond font.</p:text>
    <p:extLst>
      <p:ext uri="{C676402C-5697-4E1C-873F-D02D1690AC5C}">
        <p15:threadingInfo xmlns:p15="http://schemas.microsoft.com/office/powerpoint/2012/main" timeZoneBias="300"/>
      </p:ext>
    </p:extLst>
  </p:cm>
  <p:cm authorId="3" dt="2016-03-01T09:48:29.347" idx="3">
    <p:pos x="3047" y="4169"/>
    <p:text>Font for body text should be Garamond. Please revise.</p:text>
    <p:extLst>
      <p:ext uri="{C676402C-5697-4E1C-873F-D02D1690AC5C}">
        <p15:threadingInfo xmlns:p15="http://schemas.microsoft.com/office/powerpoint/2012/main" timeZoneBias="300"/>
      </p:ext>
    </p:extLst>
  </p:cm>
  <p:cm authorId="3" dt="2016-03-01T09:49:00.755" idx="4">
    <p:pos x="13945" y="3896"/>
    <p:text>Font for body text should be Garamond. Please revise.</p:text>
    <p:extLst>
      <p:ext uri="{C676402C-5697-4E1C-873F-D02D1690AC5C}">
        <p15:threadingInfo xmlns:p15="http://schemas.microsoft.com/office/powerpoint/2012/main" timeZoneBias="300"/>
      </p:ext>
    </p:extLst>
  </p:cm>
  <p:cm authorId="3" dt="2016-03-01T09:55:52.576" idx="17">
    <p:pos x="13945" y="3992"/>
    <p:text>Also, please decrease the size of this text; it is really large. All body text on the poster should remain consistent in size. For example, the font size in the acknowledgements, team members, and partners section is all 27, so if you decide to go with that size, make sure the abstract, objectives, and conclusions are also consistent with that.</p:text>
    <p:extLst>
      <p:ext uri="{C676402C-5697-4E1C-873F-D02D1690AC5C}">
        <p15:threadingInfo xmlns:p15="http://schemas.microsoft.com/office/powerpoint/2012/main" timeZoneBias="300">
          <p15:parentCm authorId="3" idx="4"/>
        </p15:threadingInfo>
      </p:ext>
    </p:extLst>
  </p:cm>
  <p:cm authorId="3" dt="2016-03-01T09:49:24.028" idx="5">
    <p:pos x="7821" y="7276"/>
    <p:text>Please change font to Garamond</p:text>
    <p:extLst>
      <p:ext uri="{C676402C-5697-4E1C-873F-D02D1690AC5C}">
        <p15:threadingInfo xmlns:p15="http://schemas.microsoft.com/office/powerpoint/2012/main" timeZoneBias="300"/>
      </p:ext>
    </p:extLst>
  </p:cm>
  <p:cm authorId="3" dt="2016-03-01T09:49:42.485" idx="6">
    <p:pos x="12278" y="13581"/>
    <p:text>Please change font to Garamond</p:text>
    <p:extLst>
      <p:ext uri="{C676402C-5697-4E1C-873F-D02D1690AC5C}">
        <p15:threadingInfo xmlns:p15="http://schemas.microsoft.com/office/powerpoint/2012/main" timeZoneBias="300"/>
      </p:ext>
    </p:extLst>
  </p:cm>
  <p:cm authorId="3" dt="2016-03-01T09:49:49.485" idx="7">
    <p:pos x="1758" y="13824"/>
    <p:text>Please change font to Garamond</p:text>
    <p:extLst>
      <p:ext uri="{C676402C-5697-4E1C-873F-D02D1690AC5C}">
        <p15:threadingInfo xmlns:p15="http://schemas.microsoft.com/office/powerpoint/2012/main" timeZoneBias="300"/>
      </p:ext>
    </p:extLst>
  </p:cm>
  <p:cm authorId="3" dt="2016-03-01T09:49:58.818" idx="8">
    <p:pos x="13157" y="9928"/>
    <p:text>Please change font to Garamond</p:text>
    <p:extLst>
      <p:ext uri="{C676402C-5697-4E1C-873F-D02D1690AC5C}">
        <p15:threadingInfo xmlns:p15="http://schemas.microsoft.com/office/powerpoint/2012/main" timeZoneBias="300"/>
      </p:ext>
    </p:extLst>
  </p:cm>
  <p:cm authorId="3" dt="2016-03-01T09:50:53.549" idx="9">
    <p:pos x="13157" y="10024"/>
    <p:text>Also, try to minimize white space on the poster. You can move these closer to one another to allow more space for the methods, results, conclusions, etc.</p:text>
    <p:extLst>
      <p:ext uri="{C676402C-5697-4E1C-873F-D02D1690AC5C}">
        <p15:threadingInfo xmlns:p15="http://schemas.microsoft.com/office/powerpoint/2012/main" timeZoneBias="300">
          <p15:parentCm authorId="3" idx="8"/>
        </p15:threadingInfo>
      </p:ext>
    </p:extLst>
  </p:cm>
  <p:cm authorId="3" dt="2016-03-01T09:51:38.818" idx="10">
    <p:pos x="9261" y="591"/>
    <p:text>Edited text here. Please review changes.</p:text>
    <p:extLst>
      <p:ext uri="{C676402C-5697-4E1C-873F-D02D1690AC5C}">
        <p15:threadingInfo xmlns:p15="http://schemas.microsoft.com/office/powerpoint/2012/main" timeZoneBias="300"/>
      </p:ext>
    </p:extLst>
  </p:cm>
  <p:cm authorId="3" dt="2016-03-01T09:52:06.835" idx="11">
    <p:pos x="4653" y="22282"/>
    <p:text>Edited text here. Please review changes.</p:text>
    <p:extLst>
      <p:ext uri="{C676402C-5697-4E1C-873F-D02D1690AC5C}">
        <p15:threadingInfo xmlns:p15="http://schemas.microsoft.com/office/powerpoint/2012/main" timeZoneBias="300"/>
      </p:ext>
    </p:extLst>
  </p:cm>
  <p:cm authorId="3" dt="2016-03-01T09:52:21.388" idx="12">
    <p:pos x="3259" y="17553"/>
    <p:text>Feel free to include a picture here</p:text>
    <p:extLst>
      <p:ext uri="{C676402C-5697-4E1C-873F-D02D1690AC5C}">
        <p15:threadingInfo xmlns:p15="http://schemas.microsoft.com/office/powerpoint/2012/main" timeZoneBias="300"/>
      </p:ext>
    </p:extLst>
  </p:cm>
  <p:cm authorId="3" dt="2016-03-01T09:53:23.197" idx="13">
    <p:pos x="13733" y="18629"/>
    <p:text>Please change font to Garamond</p:text>
    <p:extLst>
      <p:ext uri="{C676402C-5697-4E1C-873F-D02D1690AC5C}">
        <p15:threadingInfo xmlns:p15="http://schemas.microsoft.com/office/powerpoint/2012/main" timeZoneBias="300"/>
      </p:ext>
    </p:extLst>
  </p:cm>
  <p:cm authorId="3" dt="2016-03-01T09:53:27.210" idx="14">
    <p:pos x="7943" y="18523"/>
    <p:text>Please change font to Garamond</p:text>
    <p:extLst>
      <p:ext uri="{C676402C-5697-4E1C-873F-D02D1690AC5C}">
        <p15:threadingInfo xmlns:p15="http://schemas.microsoft.com/office/powerpoint/2012/main" timeZoneBias="300"/>
      </p:ext>
    </p:extLst>
  </p:cm>
  <p:cm authorId="3" dt="2016-03-01T09:53:31.958" idx="15">
    <p:pos x="3213" y="18250"/>
    <p:text>Please change font to Garamond</p:text>
    <p:extLst>
      <p:ext uri="{C676402C-5697-4E1C-873F-D02D1690AC5C}">
        <p15:threadingInfo xmlns:p15="http://schemas.microsoft.com/office/powerpoint/2012/main" timeZoneBias="300"/>
      </p:ext>
    </p:extLst>
  </p:cm>
  <p:cm authorId="3" dt="2016-03-01T09:54:10.467" idx="16">
    <p:pos x="2950" y="9863"/>
    <p:text>It would also be good to include some arrows to help the reader understand the flow of information a bit better.</p:text>
    <p:extLst>
      <p:ext uri="{C676402C-5697-4E1C-873F-D02D1690AC5C}">
        <p15:threadingInfo xmlns:p15="http://schemas.microsoft.com/office/powerpoint/2012/main" timeZoneBias="300"/>
      </p:ext>
    </p:extLst>
  </p:cm>
  <p:cm authorId="3" dt="2016-03-01T09:58:15.089" idx="18">
    <p:pos x="14173" y="8337"/>
    <p:text>Please make sure that you try to line up section headings for the FD. For example, Earth Observations should be in line with Methodology but also with Objectives/ conclusions (if you can)</p:text>
    <p:extLst>
      <p:ext uri="{C676402C-5697-4E1C-873F-D02D1690AC5C}">
        <p15:threadingInfo xmlns:p15="http://schemas.microsoft.com/office/powerpoint/2012/main" timeZoneBias="300"/>
      </p:ext>
    </p:extLst>
  </p:cm>
  <p:cm authorId="3" dt="2016-03-01T09:59:22.771" idx="19">
    <p:pos x="1683" y="13142"/>
    <p:text>Try to keep section headers in line with one another. For example, Results should be in line with Methodology and Abstract.</p:text>
    <p:extLst>
      <p:ext uri="{C676402C-5697-4E1C-873F-D02D1690AC5C}">
        <p15:threadingInfo xmlns:p15="http://schemas.microsoft.com/office/powerpoint/2012/main" timeZoneBias="300"/>
      </p:ext>
    </p:extLst>
  </p:cm>
  <p:cm authorId="3" dt="2016-03-01T12:28:39.419" idx="20">
    <p:pos x="14506" y="1379"/>
    <p:text>Template was incorrect. Subtitle should actually be in title case. I've edited this for you. Aplogies for the mistake.</p:text>
    <p:extLst>
      <p:ext uri="{C676402C-5697-4E1C-873F-D02D1690AC5C}">
        <p15:threadingInfo xmlns:p15="http://schemas.microsoft.com/office/powerpoint/2012/main" timeZoneBias="300"/>
      </p:ext>
    </p:extLst>
  </p:cm>
  <p:cm authorId="3" dt="2016-03-01T12:29:36.677" idx="21">
    <p:pos x="9928" y="3486"/>
    <p:text>Thank you for the note :)</p:text>
    <p:extLst>
      <p:ext uri="{C676402C-5697-4E1C-873F-D02D1690AC5C}">
        <p15:threadingInfo xmlns:p15="http://schemas.microsoft.com/office/powerpoint/2012/main" timeZoneBias="300"/>
      </p:ext>
    </p:extLst>
  </p:cm>
  <p:cm authorId="3" dt="2016-03-01T12:30:30.632" idx="22">
    <p:pos x="4744" y="11141"/>
    <p:text>Consider changing this to Digital Elevation Model. I think that would more accurately describe the data product.</p:text>
    <p:extLst>
      <p:ext uri="{C676402C-5697-4E1C-873F-D02D1690AC5C}">
        <p15:threadingInfo xmlns:p15="http://schemas.microsoft.com/office/powerpoint/2012/main" timeZoneBias="300"/>
      </p:ext>
    </p:extLst>
  </p:cm>
  <p:cm authorId="3" dt="2016-03-01T12:31:06.408" idx="23">
    <p:pos x="5002" y="10050"/>
    <p:text>I think this should be Land Surface Temperature?</p:text>
    <p:extLst>
      <p:ext uri="{C676402C-5697-4E1C-873F-D02D1690AC5C}">
        <p15:threadingInfo xmlns:p15="http://schemas.microsoft.com/office/powerpoint/2012/main" timeZoneBias="300"/>
      </p:ext>
    </p:extLst>
  </p:cm>
  <p:cm authorId="3" dt="2016-03-01T12:31:27.960" idx="24">
    <p:pos x="5032" y="8898"/>
    <p:text>Daily high/ low of what? If it is of pressure and humidity then there is no need to include daily high/ low here. If it is referring to something else, please include that after daily high/ low.</p:text>
    <p:extLst>
      <p:ext uri="{C676402C-5697-4E1C-873F-D02D1690AC5C}">
        <p15:threadingInfo xmlns:p15="http://schemas.microsoft.com/office/powerpoint/2012/main" timeZoneBias="300"/>
      </p:ext>
    </p:extLst>
  </p:cm>
  <p:cm authorId="3" dt="2016-03-01T12:32:26.659" idx="25">
    <p:pos x="4093" y="8291"/>
    <p:text>Make sure column headings are centered properly for the FD. Look to how the Data Sources to the left and Processing to the  right are centered over their respective columns.</p:text>
    <p:extLst>
      <p:ext uri="{C676402C-5697-4E1C-873F-D02D1690AC5C}">
        <p15:threadingInfo xmlns:p15="http://schemas.microsoft.com/office/powerpoint/2012/main" timeZoneBias="300"/>
      </p:ext>
    </p:extLst>
  </p:cm>
  <p:cm authorId="3" dt="2016-03-01T12:33:02.620" idx="26">
    <p:pos x="9332" y="8544"/>
    <p:text>I think it would be appropriate to also include an 'end products' column.</p:text>
    <p:extLst>
      <p:ext uri="{C676402C-5697-4E1C-873F-D02D1690AC5C}">
        <p15:threadingInfo xmlns:p15="http://schemas.microsoft.com/office/powerpoint/2012/main" timeZoneBias="300"/>
      </p:ext>
    </p:extLst>
  </p:cm>
  <p:cm authorId="3" dt="2016-03-01T12:34:17.247" idx="28">
    <p:pos x="14688" y="17781"/>
    <p:text>Edited text here. Please review</p:text>
    <p:extLst>
      <p:ext uri="{C676402C-5697-4E1C-873F-D02D1690AC5C}">
        <p15:threadingInfo xmlns:p15="http://schemas.microsoft.com/office/powerpoint/2012/main" timeZoneBias="300"/>
      </p:ext>
    </p:extLst>
  </p:cm>
  <p:cm authorId="3" dt="2016-03-01T12:35:06.760" idx="29">
    <p:pos x="12990" y="19190"/>
    <p:text>Other considerations for the acknowledgements section are to once again thank science advisors/ mentors/ and the node CL/ ACL for their support.</p:text>
    <p:extLst>
      <p:ext uri="{C676402C-5697-4E1C-873F-D02D1690AC5C}">
        <p15:threadingInfo xmlns:p15="http://schemas.microsoft.com/office/powerpoint/2012/main" timeZoneBias="300"/>
      </p:ext>
    </p:extLst>
  </p:cm>
  <p:cm authorId="3" dt="2016-03-01T12:36:28.860" idx="30">
    <p:pos x="2228" y="9807"/>
    <p:text>Consider removing 'manual data collection' and replacing it with 'Client'. So, it would read, Earthdata Search Client.</p:text>
    <p:extLst>
      <p:ext uri="{C676402C-5697-4E1C-873F-D02D1690AC5C}">
        <p15:threadingInfo xmlns:p15="http://schemas.microsoft.com/office/powerpoint/2012/main" timeZoneBias="300"/>
      </p:ext>
    </p:extLst>
  </p:cm>
  <p:cm authorId="3" dt="2016-03-01T12:37:15.141" idx="31">
    <p:pos x="2213" y="11929"/>
    <p:text>Consider just listing OPeNDAP here and removing Connection to... and ...servers</p:text>
    <p:extLst>
      <p:ext uri="{C676402C-5697-4E1C-873F-D02D1690AC5C}">
        <p15:threadingInfo xmlns:p15="http://schemas.microsoft.com/office/powerpoint/2012/main" timeZoneBias="300"/>
      </p:ext>
    </p:extLst>
  </p:cm>
  <p:cm authorId="3" dt="2016-03-01T12:38:03.051" idx="33">
    <p:pos x="6973" y="9822"/>
    <p:text>Edited text here. Please review</p:text>
    <p:extLst>
      <p:ext uri="{C676402C-5697-4E1C-873F-D02D1690AC5C}">
        <p15:threadingInfo xmlns:p15="http://schemas.microsoft.com/office/powerpoint/2012/main" timeZoneBias="300"/>
      </p:ext>
    </p:extLst>
  </p:cm>
  <p:cm authorId="3" dt="2016-03-01T12:38:25.248" idx="34">
    <p:pos x="8185" y="8609"/>
    <p:text>Is there a reason this is in title case? Please review and change to sentence case as appropriate.</p:text>
    <p:extLst>
      <p:ext uri="{C676402C-5697-4E1C-873F-D02D1690AC5C}">
        <p15:threadingInfo xmlns:p15="http://schemas.microsoft.com/office/powerpoint/2012/main" timeZoneBias="300"/>
      </p:ext>
    </p:extLst>
  </p:cm>
  <p:cm authorId="3" dt="2016-03-01T12:39:39.198" idx="35">
    <p:pos x="13869" y="12141"/>
    <p:text>Are you no longer using Landsat 7? It is listed in your Project Summary. If you are still using it, please include that in this section.</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365451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69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i="0" u="none" strike="noStrike" cap="none" dirty="0" smtClean="0">
                <a:solidFill>
                  <a:schemeClr val="dk1"/>
                </a:solidFill>
                <a:latin typeface="Questrial"/>
                <a:ea typeface="Questrial"/>
                <a:cs typeface="Questrial"/>
                <a:sym typeface="Questrial"/>
              </a:rPr>
              <a:t>NASA Langley Research Center</a:t>
            </a:r>
            <a:endParaRPr sz="3600" b="1" i="0" u="none" strike="noStrike" cap="none" dirty="0">
              <a:solidFill>
                <a:schemeClr val="dk1"/>
              </a:solidFill>
              <a:latin typeface="Questrial"/>
              <a:ea typeface="Questrial"/>
              <a:cs typeface="Questrial"/>
              <a:sym typeface="Questrial"/>
            </a:endParaRPr>
          </a:p>
        </p:txBody>
      </p:sp>
      <p:sp>
        <p:nvSpPr>
          <p:cNvPr id="20" name="Shape 20"/>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Enhancing </a:t>
            </a:r>
            <a:r>
              <a:rPr lang="en-US" dirty="0" smtClean="0">
                <a:latin typeface="Century Gothic" panose="020B0502020202020204" pitchFamily="34" charset="0"/>
              </a:rPr>
              <a:t>Extreme </a:t>
            </a:r>
            <a:r>
              <a:rPr lang="en-US" dirty="0">
                <a:latin typeface="Century Gothic" panose="020B0502020202020204" pitchFamily="34" charset="0"/>
              </a:rPr>
              <a:t>H</a:t>
            </a:r>
            <a:r>
              <a:rPr lang="en-US" dirty="0" smtClean="0">
                <a:latin typeface="Century Gothic" panose="020B0502020202020204" pitchFamily="34" charset="0"/>
              </a:rPr>
              <a:t>eat </a:t>
            </a:r>
            <a:r>
              <a:rPr lang="en-US" dirty="0">
                <a:latin typeface="Century Gothic" panose="020B0502020202020204" pitchFamily="34" charset="0"/>
              </a:rPr>
              <a:t>I</a:t>
            </a:r>
            <a:r>
              <a:rPr lang="en-US" dirty="0" smtClean="0">
                <a:latin typeface="Century Gothic" panose="020B0502020202020204" pitchFamily="34" charset="0"/>
              </a:rPr>
              <a:t>ntervention </a:t>
            </a:r>
            <a:r>
              <a:rPr lang="en-US" dirty="0">
                <a:latin typeface="Century Gothic" panose="020B0502020202020204" pitchFamily="34" charset="0"/>
              </a:rPr>
              <a:t>and </a:t>
            </a:r>
            <a:r>
              <a:rPr lang="en-US" dirty="0" smtClean="0">
                <a:latin typeface="Century Gothic" panose="020B0502020202020204" pitchFamily="34" charset="0"/>
              </a:rPr>
              <a:t>Preparedness </a:t>
            </a:r>
            <a:r>
              <a:rPr lang="en-US" dirty="0">
                <a:latin typeface="Century Gothic" panose="020B0502020202020204" pitchFamily="34" charset="0"/>
              </a:rPr>
              <a:t>A</a:t>
            </a:r>
            <a:r>
              <a:rPr lang="en-US" dirty="0" smtClean="0">
                <a:latin typeface="Century Gothic" panose="020B0502020202020204" pitchFamily="34" charset="0"/>
              </a:rPr>
              <a:t>ctivities </a:t>
            </a:r>
            <a:r>
              <a:rPr lang="en-US" dirty="0">
                <a:latin typeface="Century Gothic" panose="020B0502020202020204" pitchFamily="34" charset="0"/>
              </a:rPr>
              <a:t>in Maricopa, Co. Arizona with NASA Earth </a:t>
            </a:r>
            <a:r>
              <a:rPr lang="en-US" dirty="0" smtClean="0">
                <a:latin typeface="Century Gothic" panose="020B0502020202020204" pitchFamily="34" charset="0"/>
              </a:rPr>
              <a:t>Observations</a:t>
            </a:r>
            <a:endParaRPr lang="en-US" dirty="0">
              <a:latin typeface="Century Gothic" panose="020B0502020202020204" pitchFamily="34" charset="0"/>
            </a:endParaRPr>
          </a:p>
          <a:p>
            <a:pPr marL="0" marR="0" lvl="0" indent="0" algn="ctr" rtl="0">
              <a:lnSpc>
                <a:spcPct val="90000"/>
              </a:lnSpc>
              <a:spcBef>
                <a:spcPts val="0"/>
              </a:spcBef>
              <a:buClr>
                <a:schemeClr val="dk1"/>
              </a:buClr>
              <a:buSzPct val="25000"/>
              <a:buFont typeface="Arial"/>
              <a:buNone/>
            </a:pPr>
            <a:r>
              <a:rPr lang="en-US" dirty="0"/>
              <a:t>  </a:t>
            </a:r>
          </a:p>
        </p:txBody>
      </p:sp>
      <p:sp>
        <p:nvSpPr>
          <p:cNvPr id="21" name="Shape 21"/>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Arizona Health </a:t>
            </a:r>
            <a:r>
              <a:rPr lang="en-US" dirty="0" smtClean="0">
                <a:latin typeface="Century Gothic" panose="020B0502020202020204" pitchFamily="34" charset="0"/>
              </a:rPr>
              <a:t>&amp; Air </a:t>
            </a:r>
            <a:r>
              <a:rPr lang="en-US" dirty="0">
                <a:latin typeface="Century Gothic" panose="020B0502020202020204" pitchFamily="34" charset="0"/>
              </a:rPr>
              <a:t>Quality II</a:t>
            </a:r>
          </a:p>
        </p:txBody>
      </p:sp>
      <p:sp>
        <p:nvSpPr>
          <p:cNvPr id="22" name="Shape 22"/>
          <p:cNvSpPr txBox="1"/>
          <p:nvPr/>
        </p:nvSpPr>
        <p:spPr>
          <a:xfrm>
            <a:off x="9144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a:solidFill>
                  <a:schemeClr val="dk1"/>
                </a:solidFill>
                <a:latin typeface="Century Gothic" panose="020B0502020202020204" pitchFamily="34" charset="0"/>
                <a:ea typeface="Garamond"/>
                <a:cs typeface="Garamond"/>
                <a:sym typeface="Garamond"/>
              </a:rPr>
              <a:t>Daniel </a:t>
            </a:r>
            <a:r>
              <a:rPr lang="en-US" sz="2700" dirty="0" err="1">
                <a:solidFill>
                  <a:schemeClr val="dk1"/>
                </a:solidFill>
                <a:latin typeface="Century Gothic" panose="020B0502020202020204" pitchFamily="34" charset="0"/>
                <a:ea typeface="Garamond"/>
                <a:cs typeface="Garamond"/>
                <a:sym typeface="Garamond"/>
              </a:rPr>
              <a:t>Finnell</a:t>
            </a:r>
            <a:r>
              <a:rPr lang="en-US" sz="2700" dirty="0">
                <a:solidFill>
                  <a:schemeClr val="dk1"/>
                </a:solidFill>
                <a:latin typeface="Century Gothic" panose="020B0502020202020204" pitchFamily="34" charset="0"/>
                <a:ea typeface="Garamond"/>
                <a:cs typeface="Garamond"/>
                <a:sym typeface="Garamond"/>
              </a:rPr>
              <a:t> (Project lead), Teresa Fenn, Ashley Brodie, Richard Muench </a:t>
            </a:r>
          </a:p>
        </p:txBody>
      </p:sp>
      <p:sp>
        <p:nvSpPr>
          <p:cNvPr id="23" name="Shape 23"/>
          <p:cNvSpPr txBox="1"/>
          <p:nvPr/>
        </p:nvSpPr>
        <p:spPr>
          <a:xfrm>
            <a:off x="9601200" y="28630478"/>
            <a:ext cx="8229600" cy="5760720"/>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Arizona Department of Health Services (ADHS)</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Phoenix Heat Relief Network</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National Weather Service Phoenix Forecast Office</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Environmental Remote Sensing and Informatics Lab (ERSL) at Arizona State University</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Center for Policy Informatics (CPI) at Arizona State University</a:t>
            </a:r>
          </a:p>
        </p:txBody>
      </p:sp>
      <p:sp>
        <p:nvSpPr>
          <p:cNvPr id="24" name="Shape 24"/>
          <p:cNvSpPr txBox="1"/>
          <p:nvPr/>
        </p:nvSpPr>
        <p:spPr>
          <a:xfrm>
            <a:off x="182880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like to thank the </a:t>
            </a:r>
            <a:r>
              <a:rPr lang="en-US" sz="2400" dirty="0" smtClean="0">
                <a:solidFill>
                  <a:schemeClr val="dk1"/>
                </a:solidFill>
                <a:latin typeface="Century Gothic" panose="020B0502020202020204" pitchFamily="34" charset="0"/>
                <a:ea typeface="Garamond"/>
                <a:cs typeface="Garamond"/>
                <a:sym typeface="Garamond"/>
              </a:rPr>
              <a:t>NASA DEVELOP Arizona </a:t>
            </a:r>
            <a:r>
              <a:rPr lang="en-US" sz="2400" dirty="0">
                <a:solidFill>
                  <a:schemeClr val="dk1"/>
                </a:solidFill>
                <a:latin typeface="Century Gothic" panose="020B0502020202020204" pitchFamily="34" charset="0"/>
                <a:ea typeface="Garamond"/>
                <a:cs typeface="Garamond"/>
                <a:sym typeface="Garamond"/>
              </a:rPr>
              <a:t>Health &amp; Air Quality Term 1 team: </a:t>
            </a:r>
            <a:r>
              <a:rPr lang="en-US" sz="2400" dirty="0" smtClean="0">
                <a:solidFill>
                  <a:schemeClr val="dk1"/>
                </a:solidFill>
                <a:latin typeface="Century Gothic" panose="020B0502020202020204" pitchFamily="34" charset="0"/>
                <a:ea typeface="Garamond"/>
                <a:cs typeface="Garamond"/>
                <a:sym typeface="Garamond"/>
              </a:rPr>
              <a:t>Amy </a:t>
            </a:r>
            <a:r>
              <a:rPr lang="en-US" sz="2400" dirty="0">
                <a:solidFill>
                  <a:schemeClr val="dk1"/>
                </a:solidFill>
                <a:latin typeface="Century Gothic" panose="020B0502020202020204" pitchFamily="34" charset="0"/>
                <a:ea typeface="Garamond"/>
                <a:cs typeface="Garamond"/>
                <a:sym typeface="Garamond"/>
              </a:rPr>
              <a:t>Stuyvesant, </a:t>
            </a:r>
            <a:r>
              <a:rPr lang="en-US" sz="2400" dirty="0" err="1">
                <a:solidFill>
                  <a:schemeClr val="dk1"/>
                </a:solidFill>
                <a:latin typeface="Century Gothic" panose="020B0502020202020204" pitchFamily="34" charset="0"/>
                <a:ea typeface="Garamond"/>
                <a:cs typeface="Garamond"/>
                <a:sym typeface="Garamond"/>
              </a:rPr>
              <a:t>Geordi</a:t>
            </a:r>
            <a:r>
              <a:rPr lang="en-US" sz="2400" dirty="0">
                <a:solidFill>
                  <a:schemeClr val="dk1"/>
                </a:solidFill>
                <a:latin typeface="Century Gothic" panose="020B0502020202020204" pitchFamily="34" charset="0"/>
                <a:ea typeface="Garamond"/>
                <a:cs typeface="Garamond"/>
                <a:sym typeface="Garamond"/>
              </a:rPr>
              <a:t> </a:t>
            </a:r>
            <a:r>
              <a:rPr lang="en-US" sz="2400" dirty="0" err="1">
                <a:solidFill>
                  <a:schemeClr val="dk1"/>
                </a:solidFill>
                <a:latin typeface="Century Gothic" panose="020B0502020202020204" pitchFamily="34" charset="0"/>
                <a:ea typeface="Garamond"/>
                <a:cs typeface="Garamond"/>
                <a:sym typeface="Garamond"/>
              </a:rPr>
              <a:t>Alm</a:t>
            </a:r>
            <a:r>
              <a:rPr lang="en-US" sz="2400" dirty="0">
                <a:solidFill>
                  <a:schemeClr val="dk1"/>
                </a:solidFill>
                <a:latin typeface="Century Gothic" panose="020B0502020202020204" pitchFamily="34" charset="0"/>
                <a:ea typeface="Garamond"/>
                <a:cs typeface="Garamond"/>
                <a:sym typeface="Garamond"/>
              </a:rPr>
              <a:t>, Rocky Garcia, Emma Baghel, April </a:t>
            </a:r>
            <a:r>
              <a:rPr lang="en-US" sz="2400" dirty="0" err="1">
                <a:solidFill>
                  <a:schemeClr val="dk1"/>
                </a:solidFill>
                <a:latin typeface="Century Gothic" panose="020B0502020202020204" pitchFamily="34" charset="0"/>
                <a:ea typeface="Garamond"/>
                <a:cs typeface="Garamond"/>
                <a:sym typeface="Garamond"/>
              </a:rPr>
              <a:t>Rascon</a:t>
            </a:r>
            <a:r>
              <a:rPr lang="en-US" sz="2400" dirty="0">
                <a:solidFill>
                  <a:schemeClr val="dk1"/>
                </a:solidFill>
                <a:latin typeface="Century Gothic" panose="020B0502020202020204" pitchFamily="34" charset="0"/>
                <a:ea typeface="Garamond"/>
                <a:cs typeface="Garamond"/>
                <a:sym typeface="Garamond"/>
              </a:rPr>
              <a:t>, Bernardo </a:t>
            </a:r>
            <a:r>
              <a:rPr lang="en-US" sz="2400" dirty="0" err="1">
                <a:solidFill>
                  <a:schemeClr val="dk1"/>
                </a:solidFill>
                <a:latin typeface="Century Gothic" panose="020B0502020202020204" pitchFamily="34" charset="0"/>
                <a:ea typeface="Garamond"/>
                <a:cs typeface="Garamond"/>
                <a:sym typeface="Garamond"/>
              </a:rPr>
              <a:t>Gracia</a:t>
            </a:r>
            <a:r>
              <a:rPr lang="en-US" sz="2400" dirty="0">
                <a:solidFill>
                  <a:schemeClr val="dk1"/>
                </a:solidFill>
                <a:latin typeface="Century Gothic" panose="020B0502020202020204" pitchFamily="34" charset="0"/>
                <a:ea typeface="Garamond"/>
                <a:cs typeface="Garamond"/>
                <a:sym typeface="Garamond"/>
              </a:rPr>
              <a:t>.</a:t>
            </a:r>
          </a:p>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also like to thank Brian and Matt Tisdale from the ASDC for assisting us with </a:t>
            </a:r>
            <a:r>
              <a:rPr lang="en-US" sz="2400" dirty="0" err="1">
                <a:solidFill>
                  <a:schemeClr val="dk1"/>
                </a:solidFill>
                <a:latin typeface="Century Gothic" panose="020B0502020202020204" pitchFamily="34" charset="0"/>
                <a:ea typeface="Garamond"/>
                <a:cs typeface="Garamond"/>
                <a:sym typeface="Garamond"/>
              </a:rPr>
              <a:t>OPeNDAP</a:t>
            </a:r>
            <a:r>
              <a:rPr lang="en-US" sz="2400" dirty="0">
                <a:solidFill>
                  <a:schemeClr val="dk1"/>
                </a:solidFill>
                <a:latin typeface="Century Gothic" panose="020B0502020202020204" pitchFamily="34" charset="0"/>
                <a:ea typeface="Garamond"/>
                <a:cs typeface="Garamond"/>
                <a:sym typeface="Garamond"/>
              </a:rPr>
              <a:t>.</a:t>
            </a:r>
          </a:p>
        </p:txBody>
      </p:sp>
      <p:sp>
        <p:nvSpPr>
          <p:cNvPr id="25" name="Shape 25"/>
          <p:cNvSpPr txBox="1"/>
          <p:nvPr/>
        </p:nvSpPr>
        <p:spPr>
          <a:xfrm>
            <a:off x="914400" y="21547304"/>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Use images.</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Make sure that it has some sort of flow, that it makes sense.  Show your results in a logical order.</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No bullets.</a:t>
            </a:r>
          </a:p>
        </p:txBody>
      </p:sp>
      <p:sp>
        <p:nvSpPr>
          <p:cNvPr id="26" name="Shape 26"/>
          <p:cNvSpPr txBox="1"/>
          <p:nvPr/>
        </p:nvSpPr>
        <p:spPr>
          <a:xfrm>
            <a:off x="18288000" y="21547304"/>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chemeClr val="accent1"/>
              </a:buClr>
              <a:buSzPct val="100000"/>
              <a:buFont typeface="Webdings" panose="05030102010509060703" pitchFamily="18" charset="2"/>
              <a:buChar char=""/>
            </a:pPr>
            <a:r>
              <a:rPr lang="en-US" sz="2700" b="0" i="0" u="none" strike="noStrike" cap="none" dirty="0">
                <a:solidFill>
                  <a:schemeClr val="dk1"/>
                </a:solidFill>
                <a:latin typeface="Century Gothic" panose="020B0502020202020204" pitchFamily="34" charset="0"/>
                <a:ea typeface="Garamond"/>
                <a:cs typeface="Garamond"/>
                <a:sym typeface="Garamond"/>
              </a:rPr>
              <a:t>Use bullets.</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b="0" i="0" u="none" strike="noStrike" cap="none" dirty="0">
                <a:solidFill>
                  <a:schemeClr val="dk1"/>
                </a:solidFill>
                <a:latin typeface="Century Gothic" panose="020B0502020202020204" pitchFamily="34" charset="0"/>
                <a:ea typeface="Garamond"/>
                <a:cs typeface="Garamond"/>
                <a:sym typeface="Garamond"/>
              </a:rPr>
              <a:t>Use complete sentences with periods.</a:t>
            </a:r>
          </a:p>
        </p:txBody>
      </p:sp>
      <p:sp>
        <p:nvSpPr>
          <p:cNvPr id="27" name="Shape 27"/>
          <p:cNvSpPr txBox="1"/>
          <p:nvPr/>
        </p:nvSpPr>
        <p:spPr>
          <a:xfrm>
            <a:off x="18576424" y="15725774"/>
            <a:ext cx="2734078" cy="487799"/>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800" dirty="0">
                <a:solidFill>
                  <a:schemeClr val="dk1"/>
                </a:solidFill>
                <a:latin typeface="Century Gothic" panose="020B0502020202020204" pitchFamily="34" charset="0"/>
                <a:ea typeface="Garamond"/>
                <a:cs typeface="Garamond"/>
                <a:sym typeface="Garamond"/>
              </a:rPr>
              <a:t>Aqua MODIS</a:t>
            </a:r>
            <a:r>
              <a:rPr lang="en-US" sz="1800" dirty="0">
                <a:solidFill>
                  <a:schemeClr val="dk1"/>
                </a:solidFill>
                <a:latin typeface="Century Gothic" panose="020B0502020202020204" pitchFamily="34" charset="0"/>
                <a:ea typeface="Garamond"/>
                <a:cs typeface="Garamond"/>
                <a:sym typeface="Garamond"/>
              </a:rPr>
              <a:t> </a:t>
            </a:r>
          </a:p>
          <a:p>
            <a:pPr lvl="0" rtl="0">
              <a:spcBef>
                <a:spcPts val="0"/>
              </a:spcBef>
              <a:buClr>
                <a:srgbClr val="000000"/>
              </a:buClr>
              <a:buFont typeface="Arial"/>
              <a:buNone/>
            </a:pPr>
            <a:endParaRPr sz="1800" dirty="0">
              <a:solidFill>
                <a:schemeClr val="dk1"/>
              </a:solidFill>
              <a:latin typeface="Garamond"/>
              <a:ea typeface="Garamond"/>
              <a:cs typeface="Garamond"/>
              <a:sym typeface="Garamond"/>
            </a:endParaRPr>
          </a:p>
          <a:p>
            <a:pPr lvl="0" rtl="0">
              <a:spcBef>
                <a:spcPts val="0"/>
              </a:spcBef>
              <a:buClr>
                <a:srgbClr val="000000"/>
              </a:buClr>
              <a:buFont typeface="Arial"/>
              <a:buNone/>
            </a:pPr>
            <a:endParaRPr sz="1800" dirty="0">
              <a:latin typeface="Questrial"/>
              <a:ea typeface="Questrial"/>
              <a:cs typeface="Questrial"/>
              <a:sym typeface="Questrial"/>
            </a:endParaRP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p:txBody>
      </p:sp>
      <p:sp>
        <p:nvSpPr>
          <p:cNvPr id="28" name="Shape 28"/>
          <p:cNvSpPr txBox="1"/>
          <p:nvPr/>
        </p:nvSpPr>
        <p:spPr>
          <a:xfrm>
            <a:off x="914400" y="6243410"/>
            <a:ext cx="45818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Keep this blank for now.</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Body text point size should be at least 24.</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Feel free to rename, move, and resize sections as needed.</a:t>
            </a: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p:txBody>
      </p:sp>
      <p:sp>
        <p:nvSpPr>
          <p:cNvPr id="29" name="Shape 29"/>
          <p:cNvSpPr txBox="1"/>
          <p:nvPr/>
        </p:nvSpPr>
        <p:spPr>
          <a:xfrm>
            <a:off x="18287999" y="6294981"/>
            <a:ext cx="8229600" cy="2819999"/>
          </a:xfrm>
          <a:prstGeom prst="rect">
            <a:avLst/>
          </a:prstGeom>
          <a:noFill/>
          <a:ln>
            <a:noFill/>
          </a:ln>
        </p:spPr>
        <p:txBody>
          <a:bodyPr lIns="91425" tIns="45700" rIns="91425" bIns="45700" anchor="t" anchorCtr="0">
            <a:noAutofit/>
          </a:bodyPr>
          <a:lstStyle/>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3600" b="1" dirty="0">
                <a:solidFill>
                  <a:schemeClr val="accent1"/>
                </a:solidFill>
                <a:latin typeface="Century Gothic" panose="020B0502020202020204" pitchFamily="34" charset="0"/>
              </a:rPr>
              <a:t>Automate</a:t>
            </a:r>
            <a:r>
              <a:rPr lang="en-US" sz="3600" dirty="0">
                <a:solidFill>
                  <a:schemeClr val="accent1"/>
                </a:solidFill>
                <a:latin typeface="Century Gothic" panose="020B0502020202020204" pitchFamily="34" charset="0"/>
              </a:rPr>
              <a:t> </a:t>
            </a:r>
            <a:r>
              <a:rPr lang="en-US" sz="3600" dirty="0">
                <a:solidFill>
                  <a:schemeClr val="dk1"/>
                </a:solidFill>
                <a:latin typeface="Century Gothic" panose="020B0502020202020204" pitchFamily="34" charset="0"/>
              </a:rPr>
              <a:t>the creation of heat vulnerability maps in Maricopa County, AZ</a:t>
            </a:r>
          </a:p>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3600" b="1" dirty="0">
                <a:solidFill>
                  <a:schemeClr val="accent1"/>
                </a:solidFill>
                <a:latin typeface="Century Gothic" panose="020B0502020202020204" pitchFamily="34" charset="0"/>
              </a:rPr>
              <a:t>Create </a:t>
            </a:r>
            <a:r>
              <a:rPr lang="en-US" sz="3600" dirty="0">
                <a:solidFill>
                  <a:schemeClr val="dk1"/>
                </a:solidFill>
                <a:latin typeface="Century Gothic" panose="020B0502020202020204" pitchFamily="34" charset="0"/>
              </a:rPr>
              <a:t>a tool to monitor heat severity</a:t>
            </a:r>
          </a:p>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3600" b="1" dirty="0">
                <a:solidFill>
                  <a:schemeClr val="accent1"/>
                </a:solidFill>
                <a:latin typeface="Century Gothic" panose="020B0502020202020204" pitchFamily="34" charset="0"/>
              </a:rPr>
              <a:t>Connect</a:t>
            </a:r>
            <a:r>
              <a:rPr lang="en-US" sz="3600" dirty="0">
                <a:solidFill>
                  <a:schemeClr val="dk1"/>
                </a:solidFill>
                <a:latin typeface="Century Gothic" panose="020B0502020202020204" pitchFamily="34" charset="0"/>
              </a:rPr>
              <a:t> to </a:t>
            </a:r>
            <a:r>
              <a:rPr lang="en-US" sz="3600" dirty="0" err="1">
                <a:solidFill>
                  <a:schemeClr val="dk1"/>
                </a:solidFill>
                <a:latin typeface="Century Gothic" panose="020B0502020202020204" pitchFamily="34" charset="0"/>
              </a:rPr>
              <a:t>OPeNDAP</a:t>
            </a:r>
            <a:r>
              <a:rPr lang="en-US" sz="3600" dirty="0">
                <a:solidFill>
                  <a:schemeClr val="dk1"/>
                </a:solidFill>
                <a:latin typeface="Century Gothic" panose="020B0502020202020204" pitchFamily="34" charset="0"/>
              </a:rPr>
              <a:t> for access to near real-time data</a:t>
            </a:r>
          </a:p>
        </p:txBody>
      </p:sp>
      <p:sp>
        <p:nvSpPr>
          <p:cNvPr id="30" name="Shape 30"/>
          <p:cNvSpPr txBox="1"/>
          <p:nvPr/>
        </p:nvSpPr>
        <p:spPr>
          <a:xfrm>
            <a:off x="914400" y="5510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Century Gothic" panose="020B0502020202020204" pitchFamily="34" charset="0"/>
                <a:ea typeface="Questrial"/>
                <a:cs typeface="Questrial"/>
                <a:sym typeface="Questrial"/>
              </a:rPr>
              <a:t>Abstract</a:t>
            </a:r>
          </a:p>
        </p:txBody>
      </p:sp>
      <p:sp>
        <p:nvSpPr>
          <p:cNvPr id="31" name="Shape 31"/>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Objectives</a:t>
            </a:r>
          </a:p>
        </p:txBody>
      </p:sp>
      <p:sp>
        <p:nvSpPr>
          <p:cNvPr id="32" name="Shape 32"/>
          <p:cNvSpPr txBox="1"/>
          <p:nvPr/>
        </p:nvSpPr>
        <p:spPr>
          <a:xfrm>
            <a:off x="914400" y="12517639"/>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Methodology</a:t>
            </a:r>
          </a:p>
        </p:txBody>
      </p:sp>
      <p:sp>
        <p:nvSpPr>
          <p:cNvPr id="33" name="Shape 33"/>
          <p:cNvSpPr txBox="1"/>
          <p:nvPr/>
        </p:nvSpPr>
        <p:spPr>
          <a:xfrm>
            <a:off x="9144000" y="550498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Study Area </a:t>
            </a:r>
            <a:r>
              <a:rPr lang="en-US" sz="1800" dirty="0">
                <a:latin typeface="Century Gothic" panose="020B0502020202020204" pitchFamily="34" charset="0"/>
                <a:ea typeface="Questrial"/>
                <a:cs typeface="Questrial"/>
                <a:sym typeface="Questrial"/>
              </a:rPr>
              <a:t>Temporary map, Will be made editable </a:t>
            </a:r>
          </a:p>
        </p:txBody>
      </p:sp>
      <p:sp>
        <p:nvSpPr>
          <p:cNvPr id="34" name="Shape 34"/>
          <p:cNvSpPr txBox="1"/>
          <p:nvPr/>
        </p:nvSpPr>
        <p:spPr>
          <a:xfrm>
            <a:off x="17373600" y="1320990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Earth</a:t>
            </a:r>
            <a:r>
              <a:rPr lang="en-US" sz="4400" b="1" dirty="0">
                <a:solidFill>
                  <a:schemeClr val="accent1"/>
                </a:solidFill>
                <a:latin typeface="Centurty gothic"/>
                <a:ea typeface="Questrial"/>
                <a:cs typeface="Questrial"/>
                <a:sym typeface="Questrial"/>
              </a:rPr>
              <a:t> </a:t>
            </a:r>
            <a:r>
              <a:rPr lang="en-US" sz="4400" b="1" dirty="0">
                <a:solidFill>
                  <a:schemeClr val="accent1"/>
                </a:solidFill>
                <a:latin typeface="Century Gothic" panose="020B0502020202020204" pitchFamily="34" charset="0"/>
                <a:ea typeface="Questrial"/>
                <a:cs typeface="Questrial"/>
                <a:sym typeface="Questrial"/>
              </a:rPr>
              <a:t>Observations</a:t>
            </a:r>
          </a:p>
        </p:txBody>
      </p:sp>
      <p:sp>
        <p:nvSpPr>
          <p:cNvPr id="35" name="Shape 35"/>
          <p:cNvSpPr txBox="1"/>
          <p:nvPr/>
        </p:nvSpPr>
        <p:spPr>
          <a:xfrm>
            <a:off x="770000" y="20836175"/>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Results</a:t>
            </a:r>
          </a:p>
        </p:txBody>
      </p:sp>
      <p:sp>
        <p:nvSpPr>
          <p:cNvPr id="36" name="Shape 36"/>
          <p:cNvSpPr txBox="1"/>
          <p:nvPr/>
        </p:nvSpPr>
        <p:spPr>
          <a:xfrm>
            <a:off x="18288000" y="20824782"/>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Conclusions</a:t>
            </a:r>
          </a:p>
        </p:txBody>
      </p:sp>
      <p:sp>
        <p:nvSpPr>
          <p:cNvPr id="37" name="Shape 37"/>
          <p:cNvSpPr txBox="1"/>
          <p:nvPr/>
        </p:nvSpPr>
        <p:spPr>
          <a:xfrm>
            <a:off x="182880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Acknowledgements</a:t>
            </a:r>
          </a:p>
        </p:txBody>
      </p:sp>
      <p:sp>
        <p:nvSpPr>
          <p:cNvPr id="38" name="Shape 38"/>
          <p:cNvSpPr txBox="1"/>
          <p:nvPr/>
        </p:nvSpPr>
        <p:spPr>
          <a:xfrm>
            <a:off x="96012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smtClean="0">
                <a:solidFill>
                  <a:schemeClr val="accent1"/>
                </a:solidFill>
                <a:latin typeface="Century Gothic" panose="020B0502020202020204" pitchFamily="34" charset="0"/>
                <a:ea typeface="Questrial"/>
                <a:cs typeface="Questrial"/>
                <a:sym typeface="Questrial"/>
              </a:rPr>
              <a:t>Project Partners</a:t>
            </a:r>
            <a:endParaRPr lang="en-US" sz="4400" b="1" dirty="0">
              <a:solidFill>
                <a:schemeClr val="accent1"/>
              </a:solidFill>
              <a:latin typeface="Century Gothic" panose="020B0502020202020204" pitchFamily="34" charset="0"/>
              <a:ea typeface="Questrial"/>
              <a:cs typeface="Questrial"/>
              <a:sym typeface="Questrial"/>
            </a:endParaRPr>
          </a:p>
        </p:txBody>
      </p:sp>
      <p:sp>
        <p:nvSpPr>
          <p:cNvPr id="39" name="Shape 39"/>
          <p:cNvSpPr txBox="1"/>
          <p:nvPr/>
        </p:nvSpPr>
        <p:spPr>
          <a:xfrm>
            <a:off x="9144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smtClean="0">
                <a:solidFill>
                  <a:schemeClr val="accent1"/>
                </a:solidFill>
                <a:latin typeface="Century Gothic" panose="020B0502020202020204" pitchFamily="34" charset="0"/>
                <a:ea typeface="Questrial"/>
                <a:cs typeface="Questrial"/>
                <a:sym typeface="Questrial"/>
              </a:rPr>
              <a:t>Team Members</a:t>
            </a:r>
            <a:endParaRPr lang="en-US" sz="4400" b="1" dirty="0">
              <a:solidFill>
                <a:schemeClr val="accent1"/>
              </a:solidFill>
              <a:latin typeface="Century Gothic" panose="020B0502020202020204" pitchFamily="34" charset="0"/>
              <a:ea typeface="Questrial"/>
              <a:cs typeface="Questrial"/>
              <a:sym typeface="Questrial"/>
            </a:endParaRPr>
          </a:p>
        </p:txBody>
      </p:sp>
      <p:sp>
        <p:nvSpPr>
          <p:cNvPr id="40" name="Shape 40"/>
          <p:cNvSpPr txBox="1"/>
          <p:nvPr/>
        </p:nvSpPr>
        <p:spPr>
          <a:xfrm>
            <a:off x="914400" y="4186849"/>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dirty="0">
                <a:solidFill>
                  <a:schemeClr val="dk1"/>
                </a:solidFill>
                <a:latin typeface="Garamond" panose="02020404030301010803" pitchFamily="18" charset="0"/>
                <a:ea typeface="Garamond"/>
                <a:cs typeface="Garamond"/>
                <a:sym typeface="Garamond"/>
              </a:rPr>
              <a:t>Daniel </a:t>
            </a:r>
            <a:r>
              <a:rPr lang="en-US" sz="3200" dirty="0" err="1">
                <a:solidFill>
                  <a:schemeClr val="dk1"/>
                </a:solidFill>
                <a:latin typeface="Garamond" panose="02020404030301010803" pitchFamily="18" charset="0"/>
                <a:ea typeface="Garamond"/>
                <a:cs typeface="Garamond"/>
                <a:sym typeface="Garamond"/>
              </a:rPr>
              <a:t>Finnell</a:t>
            </a:r>
            <a:r>
              <a:rPr lang="en-US" sz="3200" b="0" u="none" dirty="0">
                <a:solidFill>
                  <a:schemeClr val="dk1"/>
                </a:solidFill>
                <a:latin typeface="Garamond" panose="02020404030301010803" pitchFamily="18" charset="0"/>
                <a:ea typeface="Garamond"/>
                <a:cs typeface="Garamond"/>
                <a:sym typeface="Garamond"/>
              </a:rPr>
              <a:t> (Project Lead), </a:t>
            </a:r>
            <a:r>
              <a:rPr lang="en-US" sz="3200" dirty="0">
                <a:solidFill>
                  <a:schemeClr val="dk1"/>
                </a:solidFill>
                <a:latin typeface="Garamond" panose="02020404030301010803" pitchFamily="18" charset="0"/>
                <a:ea typeface="Garamond"/>
                <a:cs typeface="Garamond"/>
                <a:sym typeface="Garamond"/>
              </a:rPr>
              <a:t>Teresa Fenn</a:t>
            </a:r>
            <a:r>
              <a:rPr lang="en-US" sz="3200" b="0" u="none" dirty="0">
                <a:solidFill>
                  <a:schemeClr val="dk1"/>
                </a:solidFill>
                <a:latin typeface="Garamond" panose="02020404030301010803" pitchFamily="18" charset="0"/>
                <a:ea typeface="Garamond"/>
                <a:cs typeface="Garamond"/>
                <a:sym typeface="Garamond"/>
              </a:rPr>
              <a:t>,</a:t>
            </a:r>
            <a:r>
              <a:rPr lang="en-US" sz="3200" dirty="0">
                <a:solidFill>
                  <a:schemeClr val="dk1"/>
                </a:solidFill>
                <a:latin typeface="Garamond" panose="02020404030301010803" pitchFamily="18" charset="0"/>
                <a:ea typeface="Garamond"/>
                <a:cs typeface="Garamond"/>
                <a:sym typeface="Garamond"/>
              </a:rPr>
              <a:t> Ashley Brodie, Richard Muench</a:t>
            </a: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DEVELOP National Program at NASA Langley Research Center</a:t>
            </a:r>
          </a:p>
        </p:txBody>
      </p:sp>
      <p:pic>
        <p:nvPicPr>
          <p:cNvPr id="41" name="Shape 41"/>
          <p:cNvPicPr preferRelativeResize="0"/>
          <p:nvPr/>
        </p:nvPicPr>
        <p:blipFill>
          <a:blip r:embed="rId3">
            <a:alphaModFix/>
          </a:blip>
          <a:stretch>
            <a:fillRect/>
          </a:stretch>
        </p:blipFill>
        <p:spPr>
          <a:xfrm>
            <a:off x="18056346" y="14097427"/>
            <a:ext cx="3254156" cy="1704800"/>
          </a:xfrm>
          <a:prstGeom prst="rect">
            <a:avLst/>
          </a:prstGeom>
          <a:noFill/>
          <a:ln>
            <a:noFill/>
          </a:ln>
        </p:spPr>
      </p:pic>
      <p:sp>
        <p:nvSpPr>
          <p:cNvPr id="42" name="Shape 42"/>
          <p:cNvSpPr txBox="1"/>
          <p:nvPr/>
        </p:nvSpPr>
        <p:spPr>
          <a:xfrm>
            <a:off x="21175949" y="18776127"/>
            <a:ext cx="2453700" cy="487799"/>
          </a:xfrm>
          <a:prstGeom prst="rect">
            <a:avLst/>
          </a:prstGeom>
          <a:noFill/>
          <a:ln>
            <a:noFill/>
          </a:ln>
        </p:spPr>
        <p:txBody>
          <a:bodyPr lIns="91425" tIns="91425" rIns="91425" bIns="91425" anchor="t" anchorCtr="0">
            <a:noAutofit/>
          </a:bodyPr>
          <a:lstStyle/>
          <a:p>
            <a:pPr lvl="0" rtl="0">
              <a:spcBef>
                <a:spcPts val="0"/>
              </a:spcBef>
              <a:buNone/>
            </a:pPr>
            <a:r>
              <a:rPr lang="en-US" sz="2800" dirty="0">
                <a:solidFill>
                  <a:schemeClr val="dk1"/>
                </a:solidFill>
                <a:latin typeface="Century Gothic" panose="020B0502020202020204" pitchFamily="34" charset="0"/>
                <a:ea typeface="Garamond"/>
                <a:cs typeface="Garamond"/>
                <a:sym typeface="Garamond"/>
              </a:rPr>
              <a:t>Landsat 8 OLI </a:t>
            </a:r>
          </a:p>
          <a:p>
            <a:pPr lvl="0" rtl="0">
              <a:spcBef>
                <a:spcPts val="0"/>
              </a:spcBef>
              <a:buNone/>
            </a:pPr>
            <a:endParaRPr dirty="0"/>
          </a:p>
        </p:txBody>
      </p:sp>
      <p:pic>
        <p:nvPicPr>
          <p:cNvPr id="43" name="Shape 43"/>
          <p:cNvPicPr preferRelativeResize="0"/>
          <p:nvPr/>
        </p:nvPicPr>
        <p:blipFill>
          <a:blip r:embed="rId4">
            <a:alphaModFix/>
          </a:blip>
          <a:stretch>
            <a:fillRect/>
          </a:stretch>
        </p:blipFill>
        <p:spPr>
          <a:xfrm>
            <a:off x="22572800" y="15671005"/>
            <a:ext cx="2624494" cy="1975623"/>
          </a:xfrm>
          <a:prstGeom prst="rect">
            <a:avLst/>
          </a:prstGeom>
          <a:noFill/>
          <a:ln>
            <a:noFill/>
          </a:ln>
        </p:spPr>
      </p:pic>
      <p:sp>
        <p:nvSpPr>
          <p:cNvPr id="44" name="Shape 44"/>
          <p:cNvSpPr txBox="1"/>
          <p:nvPr/>
        </p:nvSpPr>
        <p:spPr>
          <a:xfrm>
            <a:off x="23092879" y="15076705"/>
            <a:ext cx="2667994" cy="594300"/>
          </a:xfrm>
          <a:prstGeom prst="rect">
            <a:avLst/>
          </a:prstGeom>
          <a:noFill/>
          <a:ln>
            <a:noFill/>
          </a:ln>
        </p:spPr>
        <p:txBody>
          <a:bodyPr lIns="91425" tIns="91425" rIns="91425" bIns="91425" anchor="t" anchorCtr="0">
            <a:noAutofit/>
          </a:bodyPr>
          <a:lstStyle/>
          <a:p>
            <a:pPr lvl="0" rtl="0">
              <a:spcBef>
                <a:spcPts val="0"/>
              </a:spcBef>
              <a:buNone/>
            </a:pPr>
            <a:r>
              <a:rPr lang="en-US" sz="2800" dirty="0" smtClean="0">
                <a:solidFill>
                  <a:schemeClr val="dk1"/>
                </a:solidFill>
                <a:latin typeface="Centurty gothic"/>
                <a:ea typeface="Garamond"/>
                <a:cs typeface="Garamond"/>
                <a:sym typeface="Garamond"/>
              </a:rPr>
              <a:t>Terra ASTER </a:t>
            </a:r>
            <a:endParaRPr lang="en-US" sz="2800" dirty="0">
              <a:solidFill>
                <a:schemeClr val="dk1"/>
              </a:solidFill>
              <a:latin typeface="Centurty gothic"/>
              <a:ea typeface="Garamond"/>
              <a:cs typeface="Garamond"/>
              <a:sym typeface="Garamond"/>
            </a:endParaRPr>
          </a:p>
        </p:txBody>
      </p:sp>
      <p:pic>
        <p:nvPicPr>
          <p:cNvPr id="47" name="Shape 47"/>
          <p:cNvPicPr preferRelativeResize="0"/>
          <p:nvPr/>
        </p:nvPicPr>
        <p:blipFill>
          <a:blip r:embed="rId5">
            <a:alphaModFix/>
          </a:blip>
          <a:stretch>
            <a:fillRect/>
          </a:stretch>
        </p:blipFill>
        <p:spPr>
          <a:xfrm>
            <a:off x="19568893" y="17436924"/>
            <a:ext cx="2306163" cy="1884823"/>
          </a:xfrm>
          <a:prstGeom prst="rect">
            <a:avLst/>
          </a:prstGeom>
          <a:noFill/>
          <a:ln>
            <a:noFill/>
          </a:ln>
        </p:spPr>
      </p:pic>
      <p:sp>
        <p:nvSpPr>
          <p:cNvPr id="48" name="Shape 48"/>
          <p:cNvSpPr/>
          <p:nvPr/>
        </p:nvSpPr>
        <p:spPr>
          <a:xfrm>
            <a:off x="761000" y="137695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txBox="1"/>
          <p:nvPr/>
        </p:nvSpPr>
        <p:spPr>
          <a:xfrm>
            <a:off x="844250" y="13852750"/>
            <a:ext cx="3662400" cy="7695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2400" dirty="0" err="1">
                <a:latin typeface="Century Gothic" panose="020B0502020202020204" pitchFamily="34" charset="0"/>
                <a:ea typeface="Garamond"/>
                <a:cs typeface="Garamond"/>
                <a:sym typeface="Garamond"/>
              </a:rPr>
              <a:t>Mesowest</a:t>
            </a:r>
            <a:r>
              <a:rPr lang="en-US" sz="2400" dirty="0">
                <a:latin typeface="Century Gothic" panose="020B0502020202020204" pitchFamily="34" charset="0"/>
                <a:ea typeface="Garamond"/>
                <a:cs typeface="Garamond"/>
                <a:sym typeface="Garamond"/>
              </a:rPr>
              <a:t> &amp; Synoptic Labs</a:t>
            </a:r>
          </a:p>
        </p:txBody>
      </p:sp>
      <p:sp>
        <p:nvSpPr>
          <p:cNvPr id="50" name="Shape 50"/>
          <p:cNvSpPr/>
          <p:nvPr/>
        </p:nvSpPr>
        <p:spPr>
          <a:xfrm>
            <a:off x="770000" y="1549825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txBox="1"/>
          <p:nvPr/>
        </p:nvSpPr>
        <p:spPr>
          <a:xfrm>
            <a:off x="761000" y="15508125"/>
            <a:ext cx="3810900" cy="9312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2400" dirty="0" err="1">
                <a:latin typeface="Century Gothic" panose="020B0502020202020204" pitchFamily="34" charset="0"/>
                <a:ea typeface="Garamond"/>
                <a:cs typeface="Garamond"/>
                <a:sym typeface="Garamond"/>
              </a:rPr>
              <a:t>Earthdata</a:t>
            </a:r>
            <a:r>
              <a:rPr lang="en-US" sz="2400" dirty="0">
                <a:latin typeface="Century Gothic" panose="020B0502020202020204" pitchFamily="34" charset="0"/>
                <a:ea typeface="Garamond"/>
                <a:cs typeface="Garamond"/>
                <a:sym typeface="Garamond"/>
              </a:rPr>
              <a:t> Search manual data collection</a:t>
            </a:r>
          </a:p>
          <a:p>
            <a:pPr lvl="0">
              <a:spcBef>
                <a:spcPts val="0"/>
              </a:spcBef>
              <a:buNone/>
            </a:pPr>
            <a:endParaRPr dirty="0"/>
          </a:p>
        </p:txBody>
      </p:sp>
      <p:sp>
        <p:nvSpPr>
          <p:cNvPr id="52" name="Shape 52"/>
          <p:cNvSpPr txBox="1"/>
          <p:nvPr/>
        </p:nvSpPr>
        <p:spPr>
          <a:xfrm>
            <a:off x="1105725" y="13147550"/>
            <a:ext cx="3068099" cy="567900"/>
          </a:xfrm>
          <a:prstGeom prst="rect">
            <a:avLst/>
          </a:prstGeom>
          <a:noFill/>
          <a:ln>
            <a:noFill/>
          </a:ln>
        </p:spPr>
        <p:txBody>
          <a:bodyPr lIns="91425" tIns="91425" rIns="91425" bIns="91425" anchor="t" anchorCtr="0">
            <a:noAutofit/>
          </a:bodyPr>
          <a:lstStyle/>
          <a:p>
            <a:pPr lvl="0" algn="ctr">
              <a:spcBef>
                <a:spcPts val="0"/>
              </a:spcBef>
              <a:buNone/>
            </a:pPr>
            <a:r>
              <a:rPr lang="en-US" sz="2400" dirty="0">
                <a:latin typeface="Century Gothic" panose="020B0502020202020204" pitchFamily="34" charset="0"/>
                <a:ea typeface="Garamond"/>
                <a:cs typeface="Garamond"/>
                <a:sym typeface="Garamond"/>
              </a:rPr>
              <a:t>Data Sources</a:t>
            </a:r>
          </a:p>
        </p:txBody>
      </p:sp>
      <p:sp>
        <p:nvSpPr>
          <p:cNvPr id="53" name="Shape 53"/>
          <p:cNvSpPr txBox="1"/>
          <p:nvPr/>
        </p:nvSpPr>
        <p:spPr>
          <a:xfrm>
            <a:off x="10235025" y="13147550"/>
            <a:ext cx="2930999" cy="487799"/>
          </a:xfrm>
          <a:prstGeom prst="rect">
            <a:avLst/>
          </a:prstGeom>
          <a:noFill/>
          <a:ln>
            <a:noFill/>
          </a:ln>
        </p:spPr>
        <p:txBody>
          <a:bodyPr lIns="91425" tIns="91425" rIns="91425" bIns="91425" anchor="t" anchorCtr="0">
            <a:noAutofit/>
          </a:bodyPr>
          <a:lstStyle/>
          <a:p>
            <a:pPr lvl="0" algn="ctr">
              <a:spcBef>
                <a:spcPts val="0"/>
              </a:spcBef>
              <a:buNone/>
            </a:pPr>
            <a:r>
              <a:rPr lang="en-US" sz="2400" dirty="0">
                <a:latin typeface="Century Gothic" panose="020B0502020202020204" pitchFamily="34" charset="0"/>
                <a:ea typeface="Garamond"/>
                <a:cs typeface="Garamond"/>
                <a:sym typeface="Garamond"/>
              </a:rPr>
              <a:t>Processing </a:t>
            </a:r>
          </a:p>
        </p:txBody>
      </p:sp>
      <p:sp>
        <p:nvSpPr>
          <p:cNvPr id="54" name="Shape 54"/>
          <p:cNvSpPr txBox="1"/>
          <p:nvPr/>
        </p:nvSpPr>
        <p:spPr>
          <a:xfrm>
            <a:off x="5189000" y="13101150"/>
            <a:ext cx="3068099" cy="487799"/>
          </a:xfrm>
          <a:prstGeom prst="rect">
            <a:avLst/>
          </a:prstGeom>
          <a:noFill/>
          <a:ln>
            <a:noFill/>
          </a:ln>
        </p:spPr>
        <p:txBody>
          <a:bodyPr lIns="91425" tIns="91425" rIns="91425" bIns="91425" anchor="t" anchorCtr="0">
            <a:noAutofit/>
          </a:bodyPr>
          <a:lstStyle/>
          <a:p>
            <a:pPr lvl="0" algn="ctr" rtl="0">
              <a:spcBef>
                <a:spcPts val="0"/>
              </a:spcBef>
              <a:buNone/>
            </a:pPr>
            <a:r>
              <a:rPr lang="en-US" sz="2400" dirty="0">
                <a:latin typeface="Century Gothic" panose="020B0502020202020204" pitchFamily="34" charset="0"/>
                <a:ea typeface="Garamond"/>
                <a:cs typeface="Garamond"/>
                <a:sym typeface="Garamond"/>
              </a:rPr>
              <a:t>Data Products</a:t>
            </a:r>
          </a:p>
        </p:txBody>
      </p:sp>
      <p:sp>
        <p:nvSpPr>
          <p:cNvPr id="55" name="Shape 55"/>
          <p:cNvSpPr/>
          <p:nvPr/>
        </p:nvSpPr>
        <p:spPr>
          <a:xfrm>
            <a:off x="5496200" y="13770729"/>
            <a:ext cx="2904850" cy="1281153"/>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entury Gothic" panose="020B0502020202020204" pitchFamily="34" charset="0"/>
              </a:rPr>
              <a:t>Weather Station:</a:t>
            </a:r>
          </a:p>
          <a:p>
            <a:pPr lvl="0" algn="ctr">
              <a:spcBef>
                <a:spcPts val="0"/>
              </a:spcBef>
              <a:buNone/>
            </a:pPr>
            <a:r>
              <a:rPr lang="en-US" sz="2000" dirty="0">
                <a:latin typeface="Century Gothic" panose="020B0502020202020204" pitchFamily="34" charset="0"/>
              </a:rPr>
              <a:t>Daily High, Daily Low, Pressure, Humidity</a:t>
            </a:r>
          </a:p>
        </p:txBody>
      </p:sp>
      <p:sp>
        <p:nvSpPr>
          <p:cNvPr id="56" name="Shape 56"/>
          <p:cNvSpPr/>
          <p:nvPr/>
        </p:nvSpPr>
        <p:spPr>
          <a:xfrm>
            <a:off x="5426050" y="15535531"/>
            <a:ext cx="3152500" cy="1178249"/>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entury Gothic" panose="020B0502020202020204" pitchFamily="34" charset="0"/>
              </a:rPr>
              <a:t>Aqua MODIS:</a:t>
            </a:r>
            <a:r>
              <a:rPr lang="en-US" sz="2000" dirty="0">
                <a:latin typeface="Century Gothic" panose="020B0502020202020204" pitchFamily="34" charset="0"/>
              </a:rPr>
              <a:t> </a:t>
            </a:r>
          </a:p>
          <a:p>
            <a:pPr lvl="0" algn="ctr"/>
            <a:r>
              <a:rPr lang="en-US" sz="2000" dirty="0">
                <a:latin typeface="Century Gothic" panose="020B0502020202020204" pitchFamily="34" charset="0"/>
              </a:rPr>
              <a:t>Land </a:t>
            </a:r>
            <a:r>
              <a:rPr lang="en-US" sz="2000" dirty="0" err="1">
                <a:latin typeface="Century Gothic" panose="020B0502020202020204" pitchFamily="34" charset="0"/>
              </a:rPr>
              <a:t>SurfTemperatureace</a:t>
            </a:r>
            <a:endParaRPr lang="en-US" sz="2000" dirty="0">
              <a:latin typeface="Century Gothic" panose="020B0502020202020204" pitchFamily="34" charset="0"/>
            </a:endParaRPr>
          </a:p>
        </p:txBody>
      </p:sp>
      <p:sp>
        <p:nvSpPr>
          <p:cNvPr id="57" name="Shape 57"/>
          <p:cNvSpPr/>
          <p:nvPr/>
        </p:nvSpPr>
        <p:spPr>
          <a:xfrm>
            <a:off x="5426050" y="17092147"/>
            <a:ext cx="3082350" cy="1180598"/>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entury Gothic" panose="020B0502020202020204" pitchFamily="34" charset="0"/>
              </a:rPr>
              <a:t>Terra ASTER:</a:t>
            </a:r>
            <a:r>
              <a:rPr lang="en-US" sz="2000" dirty="0">
                <a:latin typeface="Century Gothic" panose="020B0502020202020204" pitchFamily="34" charset="0"/>
              </a:rPr>
              <a:t> </a:t>
            </a:r>
          </a:p>
          <a:p>
            <a:pPr lvl="0" algn="ctr">
              <a:spcBef>
                <a:spcPts val="0"/>
              </a:spcBef>
              <a:buNone/>
            </a:pPr>
            <a:r>
              <a:rPr lang="en-US" sz="2000" dirty="0">
                <a:latin typeface="Century Gothic" panose="020B0502020202020204" pitchFamily="34" charset="0"/>
              </a:rPr>
              <a:t>Elevation</a:t>
            </a:r>
          </a:p>
        </p:txBody>
      </p:sp>
      <p:sp>
        <p:nvSpPr>
          <p:cNvPr id="59" name="Shape 59"/>
          <p:cNvSpPr/>
          <p:nvPr/>
        </p:nvSpPr>
        <p:spPr>
          <a:xfrm>
            <a:off x="5426050" y="18705479"/>
            <a:ext cx="3082350" cy="1047189"/>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latin typeface="Century Gothic" panose="020B0502020202020204" pitchFamily="34" charset="0"/>
              </a:rPr>
              <a:t>Landsat 8 OLI:</a:t>
            </a:r>
            <a:r>
              <a:rPr lang="en-US" sz="2000" dirty="0">
                <a:latin typeface="Century Gothic" panose="020B0502020202020204" pitchFamily="34" charset="0"/>
              </a:rPr>
              <a:t> </a:t>
            </a:r>
          </a:p>
          <a:p>
            <a:pPr lvl="0" algn="ctr">
              <a:spcBef>
                <a:spcPts val="0"/>
              </a:spcBef>
              <a:buNone/>
            </a:pPr>
            <a:r>
              <a:rPr lang="en-US" sz="2000" dirty="0">
                <a:latin typeface="Century Gothic" panose="020B0502020202020204" pitchFamily="34" charset="0"/>
              </a:rPr>
              <a:t>Land Surface Temperature</a:t>
            </a:r>
          </a:p>
        </p:txBody>
      </p:sp>
      <p:sp>
        <p:nvSpPr>
          <p:cNvPr id="60" name="Shape 60"/>
          <p:cNvSpPr/>
          <p:nvPr/>
        </p:nvSpPr>
        <p:spPr>
          <a:xfrm>
            <a:off x="761000" y="16942253"/>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txBox="1"/>
          <p:nvPr/>
        </p:nvSpPr>
        <p:spPr>
          <a:xfrm>
            <a:off x="808574" y="17137511"/>
            <a:ext cx="3662400" cy="769500"/>
          </a:xfrm>
          <a:prstGeom prst="rect">
            <a:avLst/>
          </a:prstGeom>
          <a:noFill/>
          <a:ln>
            <a:noFill/>
          </a:ln>
        </p:spPr>
        <p:txBody>
          <a:bodyPr lIns="91425" tIns="91425" rIns="91425" bIns="91425" anchor="t" anchorCtr="0">
            <a:noAutofit/>
          </a:bodyPr>
          <a:lstStyle/>
          <a:p>
            <a:pPr lvl="0">
              <a:spcBef>
                <a:spcPts val="0"/>
              </a:spcBef>
              <a:buNone/>
            </a:pPr>
            <a:r>
              <a:rPr lang="en-US" sz="2400" dirty="0" smtClean="0">
                <a:latin typeface="Century Gothic" panose="020B0502020202020204" pitchFamily="34" charset="0"/>
              </a:rPr>
              <a:t>Survey Results; CASPER</a:t>
            </a:r>
            <a:endParaRPr lang="en-US" sz="2400" dirty="0">
              <a:latin typeface="Century Gothic" panose="020B0502020202020204" pitchFamily="34" charset="0"/>
            </a:endParaRPr>
          </a:p>
        </p:txBody>
      </p:sp>
      <p:pic>
        <p:nvPicPr>
          <p:cNvPr id="62" name="Shape 62"/>
          <p:cNvPicPr preferRelativeResize="0"/>
          <p:nvPr/>
        </p:nvPicPr>
        <p:blipFill rotWithShape="1">
          <a:blip r:embed="rId6">
            <a:alphaModFix/>
          </a:blip>
          <a:srcRect l="7351" t="5435" r="7171" b="37290"/>
          <a:stretch/>
        </p:blipFill>
        <p:spPr>
          <a:xfrm>
            <a:off x="9592002" y="6274428"/>
            <a:ext cx="6071070" cy="5264199"/>
          </a:xfrm>
          <a:prstGeom prst="rect">
            <a:avLst/>
          </a:prstGeom>
          <a:noFill/>
          <a:ln>
            <a:noFill/>
          </a:ln>
        </p:spPr>
      </p:pic>
      <p:sp>
        <p:nvSpPr>
          <p:cNvPr id="63" name="Shape 63"/>
          <p:cNvSpPr txBox="1"/>
          <p:nvPr/>
        </p:nvSpPr>
        <p:spPr>
          <a:xfrm>
            <a:off x="10416387" y="11488086"/>
            <a:ext cx="4422299" cy="487799"/>
          </a:xfrm>
          <a:prstGeom prst="rect">
            <a:avLst/>
          </a:prstGeom>
          <a:noFill/>
          <a:ln>
            <a:noFill/>
          </a:ln>
        </p:spPr>
        <p:txBody>
          <a:bodyPr lIns="91425" tIns="91425" rIns="91425" bIns="91425" anchor="t" anchorCtr="0">
            <a:noAutofit/>
          </a:bodyPr>
          <a:lstStyle/>
          <a:p>
            <a:pPr lvl="0">
              <a:spcBef>
                <a:spcPts val="0"/>
              </a:spcBef>
              <a:buNone/>
            </a:pPr>
            <a:r>
              <a:rPr lang="en-US" sz="3000" dirty="0">
                <a:latin typeface="Century Gothic" panose="020B0502020202020204" pitchFamily="34" charset="0"/>
              </a:rPr>
              <a:t>Maricopa Co., Arizona </a:t>
            </a:r>
          </a:p>
        </p:txBody>
      </p:sp>
      <p:sp>
        <p:nvSpPr>
          <p:cNvPr id="64" name="Shape 64"/>
          <p:cNvSpPr/>
          <p:nvPr/>
        </p:nvSpPr>
        <p:spPr>
          <a:xfrm>
            <a:off x="9795075" y="137620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Century Gothic" panose="020B0502020202020204" pitchFamily="34" charset="0"/>
              </a:rPr>
              <a:t>Python Scripts from Term 1</a:t>
            </a:r>
          </a:p>
        </p:txBody>
      </p:sp>
      <p:sp>
        <p:nvSpPr>
          <p:cNvPr id="65" name="Shape 65"/>
          <p:cNvSpPr/>
          <p:nvPr/>
        </p:nvSpPr>
        <p:spPr>
          <a:xfrm>
            <a:off x="9795075" y="15142512"/>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Century Gothic" panose="020B0502020202020204" pitchFamily="34" charset="0"/>
              </a:rPr>
              <a:t>Compiling and automation of </a:t>
            </a:r>
            <a:r>
              <a:rPr lang="en-US" sz="2000" dirty="0" smtClean="0">
                <a:latin typeface="Century Gothic" panose="020B0502020202020204" pitchFamily="34" charset="0"/>
              </a:rPr>
              <a:t>scripts  </a:t>
            </a:r>
            <a:endParaRPr lang="en-US" sz="2000" dirty="0">
              <a:latin typeface="Century Gothic" panose="020B0502020202020204" pitchFamily="34" charset="0"/>
            </a:endParaRPr>
          </a:p>
        </p:txBody>
      </p:sp>
      <p:sp>
        <p:nvSpPr>
          <p:cNvPr id="66" name="Shape 66"/>
          <p:cNvSpPr txBox="1"/>
          <p:nvPr/>
        </p:nvSpPr>
        <p:spPr>
          <a:xfrm>
            <a:off x="769100" y="18870035"/>
            <a:ext cx="3810900" cy="9312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2400" dirty="0">
                <a:latin typeface="Century Gothic" panose="020B0502020202020204" pitchFamily="34" charset="0"/>
                <a:ea typeface="Garamond"/>
                <a:cs typeface="Garamond"/>
                <a:sym typeface="Garamond"/>
              </a:rPr>
              <a:t>Connection to </a:t>
            </a:r>
            <a:r>
              <a:rPr lang="en-US" sz="2400" dirty="0" err="1">
                <a:latin typeface="Century Gothic" panose="020B0502020202020204" pitchFamily="34" charset="0"/>
                <a:ea typeface="Garamond"/>
                <a:cs typeface="Garamond"/>
                <a:sym typeface="Garamond"/>
              </a:rPr>
              <a:t>OPeNDAP</a:t>
            </a:r>
            <a:r>
              <a:rPr lang="en-US" sz="2400" dirty="0">
                <a:latin typeface="Century Gothic" panose="020B0502020202020204" pitchFamily="34" charset="0"/>
                <a:ea typeface="Garamond"/>
                <a:cs typeface="Garamond"/>
                <a:sym typeface="Garamond"/>
              </a:rPr>
              <a:t> servers</a:t>
            </a:r>
          </a:p>
          <a:p>
            <a:pPr lvl="0" rtl="0">
              <a:spcBef>
                <a:spcPts val="0"/>
              </a:spcBef>
              <a:buNone/>
            </a:pPr>
            <a:endParaRPr dirty="0"/>
          </a:p>
          <a:p>
            <a:pPr lvl="0" rtl="0">
              <a:spcBef>
                <a:spcPts val="0"/>
              </a:spcBef>
              <a:buNone/>
            </a:pPr>
            <a:endParaRPr sz="1800" dirty="0">
              <a:latin typeface="Garamond"/>
              <a:ea typeface="Garamond"/>
              <a:cs typeface="Garamond"/>
              <a:sym typeface="Garamond"/>
            </a:endParaRPr>
          </a:p>
          <a:p>
            <a:pPr lvl="0" rtl="0">
              <a:spcBef>
                <a:spcPts val="0"/>
              </a:spcBef>
              <a:buNone/>
            </a:pPr>
            <a:endParaRPr dirty="0"/>
          </a:p>
        </p:txBody>
      </p:sp>
    </p:spTree>
  </p:cSld>
  <p:clrMapOvr>
    <a:masterClrMapping/>
  </p:clrMapOvr>
  <p:transition spd="slow">
    <p:cut/>
  </p:transition>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357</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Questrial</vt:lpstr>
      <vt:lpstr>Century Gothic</vt:lpstr>
      <vt:lpstr>Arial</vt:lpstr>
      <vt:lpstr>Webdings</vt:lpstr>
      <vt:lpstr>Garamond</vt:lpstr>
      <vt:lpstr>Centurty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Emily C. (LARC-E3)[SSAI DEVELOP]</dc:creator>
  <cp:lastModifiedBy>Jamie Favors</cp:lastModifiedBy>
  <cp:revision>31</cp:revision>
  <dcterms:modified xsi:type="dcterms:W3CDTF">2016-03-03T20:49:47Z</dcterms:modified>
</cp:coreProperties>
</file>