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comments/comment1.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3" r:id="rId2"/>
  </p:sldIdLst>
  <p:sldSz cx="27432000" cy="36576000"/>
  <p:notesSz cx="6858000" cy="9144000"/>
  <p:defaultTex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1520">
          <p15:clr>
            <a:srgbClr val="A4A3A4"/>
          </p15:clr>
        </p15:guide>
        <p15:guide id="2" pos="86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enn, Teresa E. (LARC-E3)[SSAI DEVELOP]" initials="FTE(D" lastIdx="10" clrIdx="0">
    <p:extLst/>
  </p:cmAuthor>
  <p:cmAuthor id="2" name="Emma Baghel" initials="EB" lastIdx="1"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6113" autoAdjust="0"/>
    <p:restoredTop sz="94660"/>
  </p:normalViewPr>
  <p:slideViewPr>
    <p:cSldViewPr snapToGrid="0">
      <p:cViewPr varScale="1">
        <p:scale>
          <a:sx n="22" d="100"/>
          <a:sy n="22" d="100"/>
        </p:scale>
        <p:origin x="1446" y="108"/>
      </p:cViewPr>
      <p:guideLst>
        <p:guide orient="horz" pos="11520"/>
        <p:guide pos="86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commentAuthors" Target="commentAuthors.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10-16T11:20:28.277" idx="2">
    <p:pos x="9822" y="2910"/>
    <p:text>The science advisor goes in the acknowledgments section. The affiliation section should say "DEVELOP National Program at (node name as it appears in the tech paper)"</p:text>
    <p:extLst>
      <p:ext uri="{C676402C-5697-4E1C-873F-D02D1690AC5C}">
        <p15:threadingInfo xmlns:p15="http://schemas.microsoft.com/office/powerpoint/2012/main" timeZoneBias="240"/>
      </p:ext>
    </p:extLst>
  </p:cm>
  <p:cm authorId="1" dt="2015-10-16T11:21:42.048" idx="3">
    <p:pos x="13506" y="3486"/>
    <p:text>The bullets in the objectives section should be comprised of complete sentences. "Create a Juniper Distribution Map."</p:text>
    <p:extLst>
      <p:ext uri="{C676402C-5697-4E1C-873F-D02D1690AC5C}">
        <p15:threadingInfo xmlns:p15="http://schemas.microsoft.com/office/powerpoint/2012/main" timeZoneBias="240"/>
      </p:ext>
    </p:extLst>
  </p:cm>
  <p:cm authorId="1" dt="2015-10-16T11:23:07.091" idx="4">
    <p:pos x="16474" y="6487"/>
    <p:text>The text on the inset map is illegible. Either make it larger or remove.</p:text>
    <p:extLst mod="1">
      <p:ext uri="{C676402C-5697-4E1C-873F-D02D1690AC5C}">
        <p15:threadingInfo xmlns:p15="http://schemas.microsoft.com/office/powerpoint/2012/main" timeZoneBias="240"/>
      </p:ext>
    </p:extLst>
  </p:cm>
  <p:cm authorId="1" dt="2015-10-16T11:23:43.088" idx="5">
    <p:pos x="14673" y="6109"/>
    <p:text>Text in the study area section is not bulleted.</p:text>
    <p:extLst>
      <p:ext uri="{C676402C-5697-4E1C-873F-D02D1690AC5C}">
        <p15:threadingInfo xmlns:p15="http://schemas.microsoft.com/office/powerpoint/2012/main" timeZoneBias="240"/>
      </p:ext>
    </p:extLst>
  </p:cm>
  <p:cm authorId="1" dt="2015-10-16T11:24:10.150" idx="6">
    <p:pos x="16590" y="11248"/>
    <p:text>Use images of satellites from DEVELOPedia.</p:text>
    <p:extLst>
      <p:ext uri="{C676402C-5697-4E1C-873F-D02D1690AC5C}">
        <p15:threadingInfo xmlns:p15="http://schemas.microsoft.com/office/powerpoint/2012/main" timeZoneBias="240"/>
      </p:ext>
    </p:extLst>
  </p:cm>
  <p:cm authorId="1" dt="2015-10-16T11:24:48.060" idx="7">
    <p:pos x="15097" y="17553"/>
    <p:text>The left edge of the acknowlegments must be in line with the heading.</p:text>
    <p:extLst>
      <p:ext uri="{C676402C-5697-4E1C-873F-D02D1690AC5C}">
        <p15:threadingInfo xmlns:p15="http://schemas.microsoft.com/office/powerpoint/2012/main" timeZoneBias="240"/>
      </p:ext>
    </p:extLst>
  </p:cm>
  <p:cm authorId="1" dt="2015-10-16T11:26:02.783" idx="8">
    <p:pos x="10064" y="17987"/>
    <p:text>Make this logo larger so that it is easier to make out.</p:text>
    <p:extLst>
      <p:ext uri="{C676402C-5697-4E1C-873F-D02D1690AC5C}">
        <p15:threadingInfo xmlns:p15="http://schemas.microsoft.com/office/powerpoint/2012/main" timeZoneBias="240"/>
      </p:ext>
    </p:extLst>
  </p:cm>
  <p:cm authorId="1" dt="2015-10-16T11:26:56.764" idx="9">
    <p:pos x="2046" y="9261"/>
    <p:text>Keep text to a minimum in the methodology section. Only use a flowchart.</p:text>
    <p:extLst>
      <p:ext uri="{C676402C-5697-4E1C-873F-D02D1690AC5C}">
        <p15:threadingInfo xmlns:p15="http://schemas.microsoft.com/office/powerpoint/2012/main" timeZoneBias="240"/>
      </p:ext>
    </p:extLst>
  </p:cm>
  <p:cm authorId="1" dt="2015-10-16T11:48:56.656" idx="10">
    <p:pos x="7845" y="603"/>
    <p:text>Make sure all deliverables are saved with "ID" as the node location, not "Pocatello"</p:text>
    <p:extLst>
      <p:ext uri="{C676402C-5697-4E1C-873F-D02D1690AC5C}">
        <p15:threadingInfo xmlns:p15="http://schemas.microsoft.com/office/powerpoint/2012/main" timeZoneBias="240"/>
      </p:ext>
    </p:extLst>
  </p:cm>
  <p:cm authorId="2" dt="2015-10-19T11:39:39.051" idx="1">
    <p:pos x="12142" y="18017"/>
    <p:text>Don't have so much wasted space at the bottom here. Remember, your main focus of this poster is to show your methods and results. These sections will probably be larger and these last three sections can get scooted down towards the bottom of the poster, don't worry so much about the line up of the three title areas ("Team Members", "Project Partners", etc.), they don't need to align and it would give more room for your conclusions.</p:text>
  </p:cm>
</p:cmLst>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15" name="Node Location"/>
          <p:cNvSpPr>
            <a:spLocks noGrp="1"/>
          </p:cNvSpPr>
          <p:nvPr>
            <p:ph type="body" sz="quarter" idx="13" hasCustomPrompt="1"/>
          </p:nvPr>
        </p:nvSpPr>
        <p:spPr>
          <a:xfrm>
            <a:off x="685800" y="35350704"/>
            <a:ext cx="26060400" cy="594360"/>
          </a:xfrm>
          <a:prstGeom prst="rect">
            <a:avLst/>
          </a:prstGeom>
        </p:spPr>
        <p:txBody>
          <a:bodyPr/>
          <a:lstStyle>
            <a:lvl1pPr marL="0" indent="0">
              <a:buNone/>
              <a:defRPr sz="3600" b="1" baseline="0">
                <a:latin typeface="+mj-lt"/>
              </a:defRPr>
            </a:lvl1pPr>
            <a:lvl2pPr>
              <a:defRPr b="1">
                <a:latin typeface="+mj-lt"/>
              </a:defRPr>
            </a:lvl2pPr>
            <a:lvl3pPr>
              <a:defRPr b="1">
                <a:latin typeface="+mj-lt"/>
              </a:defRPr>
            </a:lvl3pPr>
            <a:lvl4pPr>
              <a:defRPr b="1">
                <a:latin typeface="+mj-lt"/>
              </a:defRPr>
            </a:lvl4pPr>
            <a:lvl5pPr>
              <a:defRPr b="1">
                <a:latin typeface="+mj-lt"/>
              </a:defRPr>
            </a:lvl5pPr>
          </a:lstStyle>
          <a:p>
            <a:pPr lvl="0"/>
            <a:r>
              <a:rPr lang="en-US" dirty="0" smtClean="0"/>
              <a:t>DEVELOP Node Location</a:t>
            </a:r>
            <a:endParaRPr lang="en-US" dirty="0"/>
          </a:p>
        </p:txBody>
      </p:sp>
      <p:sp>
        <p:nvSpPr>
          <p:cNvPr id="10" name="Subtitle"/>
          <p:cNvSpPr>
            <a:spLocks noGrp="1"/>
          </p:cNvSpPr>
          <p:nvPr>
            <p:ph type="body" sz="quarter" idx="11" hasCustomPrompt="1"/>
          </p:nvPr>
        </p:nvSpPr>
        <p:spPr>
          <a:xfrm>
            <a:off x="4014216" y="2176272"/>
            <a:ext cx="19412712" cy="1216152"/>
          </a:xfrm>
          <a:prstGeom prst="rect">
            <a:avLst/>
          </a:prstGeom>
        </p:spPr>
        <p:txBody>
          <a:bodyPr/>
          <a:lstStyle>
            <a:lvl1pPr marL="0" indent="0" algn="ctr">
              <a:buNone/>
              <a:defRPr sz="3600" baseline="0">
                <a:latin typeface="+mj-lt"/>
              </a:defRPr>
            </a:lvl1pPr>
            <a:lvl2pPr>
              <a:defRPr sz="4800"/>
            </a:lvl2pPr>
            <a:lvl3pPr>
              <a:defRPr sz="4000"/>
            </a:lvl3pPr>
            <a:lvl4pPr>
              <a:defRPr sz="3600"/>
            </a:lvl4pPr>
            <a:lvl5pPr>
              <a:defRPr sz="3600"/>
            </a:lvl5pPr>
          </a:lstStyle>
          <a:p>
            <a:pPr lvl="0"/>
            <a:r>
              <a:rPr lang="en-US" dirty="0" smtClean="0"/>
              <a:t>Project subtitle [use sentence case]</a:t>
            </a:r>
            <a:endParaRPr lang="en-US" dirty="0"/>
          </a:p>
        </p:txBody>
      </p:sp>
      <p:sp>
        <p:nvSpPr>
          <p:cNvPr id="8" name="Main Title"/>
          <p:cNvSpPr>
            <a:spLocks noGrp="1"/>
          </p:cNvSpPr>
          <p:nvPr>
            <p:ph type="body" sz="quarter" idx="10" hasCustomPrompt="1"/>
          </p:nvPr>
        </p:nvSpPr>
        <p:spPr>
          <a:xfrm>
            <a:off x="4572000" y="914400"/>
            <a:ext cx="18288000" cy="1152144"/>
          </a:xfrm>
          <a:prstGeom prst="rect">
            <a:avLst/>
          </a:prstGeom>
        </p:spPr>
        <p:txBody>
          <a:bodyPr/>
          <a:lstStyle>
            <a:lvl1pPr marL="0" indent="0" algn="ctr">
              <a:buNone/>
              <a:defRPr sz="8400" b="1" baseline="0">
                <a:solidFill>
                  <a:schemeClr val="accent1"/>
                </a:solidFill>
                <a:latin typeface="+mj-lt"/>
              </a:defRPr>
            </a:lvl1pPr>
          </a:lstStyle>
          <a:p>
            <a:pPr lvl="0"/>
            <a:r>
              <a:rPr lang="en-US" dirty="0" smtClean="0"/>
              <a:t>Project Title [Use Title Case]</a:t>
            </a:r>
            <a:endParaRPr lang="en-US" dirty="0"/>
          </a:p>
        </p:txBody>
      </p:sp>
    </p:spTree>
    <p:extLst>
      <p:ext uri="{BB962C8B-B14F-4D97-AF65-F5344CB8AC3E}">
        <p14:creationId xmlns:p14="http://schemas.microsoft.com/office/powerpoint/2010/main" val="341177245"/>
      </p:ext>
    </p:extLst>
  </p:cSld>
  <p:clrMapOvr>
    <a:masterClrMapping/>
  </p:clrMapOvr>
  <p:extLst mod="1">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10" name="footer boundary line"/>
          <p:cNvCxnSpPr/>
          <p:nvPr userDrawn="1"/>
        </p:nvCxnSpPr>
        <p:spPr>
          <a:xfrm>
            <a:off x="685800" y="34978415"/>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cxnSp>
        <p:nvCxnSpPr>
          <p:cNvPr id="9" name="header boundary line"/>
          <p:cNvCxnSpPr/>
          <p:nvPr userDrawn="1"/>
        </p:nvCxnSpPr>
        <p:spPr>
          <a:xfrm>
            <a:off x="685800" y="3918857"/>
            <a:ext cx="26060400" cy="0"/>
          </a:xfrm>
          <a:prstGeom prst="line">
            <a:avLst/>
          </a:prstGeom>
          <a:ln w="101600" cap="rnd">
            <a:solidFill>
              <a:schemeClr val="accent1"/>
            </a:solidFill>
            <a:round/>
          </a:ln>
        </p:spPr>
        <p:style>
          <a:lnRef idx="1">
            <a:schemeClr val="accent1"/>
          </a:lnRef>
          <a:fillRef idx="0">
            <a:schemeClr val="accent1"/>
          </a:fillRef>
          <a:effectRef idx="0">
            <a:schemeClr val="accent1"/>
          </a:effectRef>
          <a:fontRef idx="minor">
            <a:schemeClr val="tx1"/>
          </a:fontRef>
        </p:style>
      </p:cxnSp>
      <p:pic>
        <p:nvPicPr>
          <p:cNvPr id="7" name="nasa logo" descr="BnW.psd"/>
          <p:cNvPicPr>
            <a:picLocks noChangeAspect="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24138370" y="948900"/>
            <a:ext cx="2329895" cy="19373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develop logo"/>
          <p:cNvPicPr>
            <a:picLocks noChangeAspect="1" noChangeArrowheads="1"/>
          </p:cNvPicPr>
          <p:nvPr userDrawn="1"/>
        </p:nvPicPr>
        <p:blipFill>
          <a:blip r:embed="rId4" cstate="print">
            <a:extLst>
              <a:ext uri="{28A0092B-C50C-407E-A947-70E740481C1C}">
                <a14:useLocalDpi xmlns:a14="http://schemas.microsoft.com/office/drawing/2010/main" val="0"/>
              </a:ext>
            </a:extLst>
          </a:blip>
          <a:srcRect/>
          <a:stretch>
            <a:fillRect/>
          </a:stretch>
        </p:blipFill>
        <p:spPr bwMode="auto">
          <a:xfrm>
            <a:off x="944495" y="661797"/>
            <a:ext cx="2158130" cy="25924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ract info"/>
          <p:cNvSpPr/>
          <p:nvPr userDrawn="1"/>
        </p:nvSpPr>
        <p:spPr>
          <a:xfrm>
            <a:off x="16780042" y="35271802"/>
            <a:ext cx="9966158" cy="738664"/>
          </a:xfrm>
          <a:prstGeom prst="rect">
            <a:avLst/>
          </a:prstGeom>
        </p:spPr>
        <p:txBody>
          <a:bodyPr wrap="square">
            <a:spAutoFit/>
          </a:bodyPr>
          <a:lstStyle>
            <a:defPPr>
              <a:defRPr lang="en-US"/>
            </a:defPPr>
            <a:lvl1pPr marL="0" algn="l" defTabSz="3072384" rtl="0" eaLnBrk="1" latinLnBrk="0" hangingPunct="1">
              <a:defRPr sz="6048" kern="1200">
                <a:solidFill>
                  <a:schemeClr val="tx1"/>
                </a:solidFill>
                <a:latin typeface="+mn-lt"/>
                <a:ea typeface="+mn-ea"/>
                <a:cs typeface="+mn-cs"/>
              </a:defRPr>
            </a:lvl1pPr>
            <a:lvl2pPr marL="1536192" algn="l" defTabSz="3072384" rtl="0" eaLnBrk="1" latinLnBrk="0" hangingPunct="1">
              <a:defRPr sz="6048" kern="1200">
                <a:solidFill>
                  <a:schemeClr val="tx1"/>
                </a:solidFill>
                <a:latin typeface="+mn-lt"/>
                <a:ea typeface="+mn-ea"/>
                <a:cs typeface="+mn-cs"/>
              </a:defRPr>
            </a:lvl2pPr>
            <a:lvl3pPr marL="3072384" algn="l" defTabSz="3072384" rtl="0" eaLnBrk="1" latinLnBrk="0" hangingPunct="1">
              <a:defRPr sz="6048" kern="1200">
                <a:solidFill>
                  <a:schemeClr val="tx1"/>
                </a:solidFill>
                <a:latin typeface="+mn-lt"/>
                <a:ea typeface="+mn-ea"/>
                <a:cs typeface="+mn-cs"/>
              </a:defRPr>
            </a:lvl3pPr>
            <a:lvl4pPr marL="4608576" algn="l" defTabSz="3072384" rtl="0" eaLnBrk="1" latinLnBrk="0" hangingPunct="1">
              <a:defRPr sz="6048" kern="1200">
                <a:solidFill>
                  <a:schemeClr val="tx1"/>
                </a:solidFill>
                <a:latin typeface="+mn-lt"/>
                <a:ea typeface="+mn-ea"/>
                <a:cs typeface="+mn-cs"/>
              </a:defRPr>
            </a:lvl4pPr>
            <a:lvl5pPr marL="6144768" algn="l" defTabSz="3072384" rtl="0" eaLnBrk="1" latinLnBrk="0" hangingPunct="1">
              <a:defRPr sz="6048" kern="1200">
                <a:solidFill>
                  <a:schemeClr val="tx1"/>
                </a:solidFill>
                <a:latin typeface="+mn-lt"/>
                <a:ea typeface="+mn-ea"/>
                <a:cs typeface="+mn-cs"/>
              </a:defRPr>
            </a:lvl5pPr>
            <a:lvl6pPr marL="7680960" algn="l" defTabSz="3072384" rtl="0" eaLnBrk="1" latinLnBrk="0" hangingPunct="1">
              <a:defRPr sz="6048" kern="1200">
                <a:solidFill>
                  <a:schemeClr val="tx1"/>
                </a:solidFill>
                <a:latin typeface="+mn-lt"/>
                <a:ea typeface="+mn-ea"/>
                <a:cs typeface="+mn-cs"/>
              </a:defRPr>
            </a:lvl6pPr>
            <a:lvl7pPr marL="9217152" algn="l" defTabSz="3072384" rtl="0" eaLnBrk="1" latinLnBrk="0" hangingPunct="1">
              <a:defRPr sz="6048" kern="1200">
                <a:solidFill>
                  <a:schemeClr val="tx1"/>
                </a:solidFill>
                <a:latin typeface="+mn-lt"/>
                <a:ea typeface="+mn-ea"/>
                <a:cs typeface="+mn-cs"/>
              </a:defRPr>
            </a:lvl7pPr>
            <a:lvl8pPr marL="10753344" algn="l" defTabSz="3072384" rtl="0" eaLnBrk="1" latinLnBrk="0" hangingPunct="1">
              <a:defRPr sz="6048" kern="1200">
                <a:solidFill>
                  <a:schemeClr val="tx1"/>
                </a:solidFill>
                <a:latin typeface="+mn-lt"/>
                <a:ea typeface="+mn-ea"/>
                <a:cs typeface="+mn-cs"/>
              </a:defRPr>
            </a:lvl8pPr>
            <a:lvl9pPr marL="12289536" algn="l" defTabSz="3072384" rtl="0" eaLnBrk="1" latinLnBrk="0" hangingPunct="1">
              <a:defRPr sz="6048" kern="1200">
                <a:solidFill>
                  <a:schemeClr val="tx1"/>
                </a:solidFill>
                <a:latin typeface="+mn-lt"/>
                <a:ea typeface="+mn-ea"/>
                <a:cs typeface="+mn-cs"/>
              </a:defRPr>
            </a:lvl9pPr>
          </a:lstStyle>
          <a:p>
            <a:pPr lvl="0" algn="r">
              <a:buClr>
                <a:schemeClr val="dk1"/>
              </a:buClr>
              <a:buSzPct val="25000"/>
            </a:pPr>
            <a:r>
              <a:rPr lang="en-US" sz="1400" i="1" baseline="0" dirty="0" smtClean="0">
                <a:solidFill>
                  <a:schemeClr val="bg2">
                    <a:lumMod val="50000"/>
                  </a:schemeClr>
                </a:solidFill>
                <a:latin typeface="Arial" panose="020B0604020202020204" pitchFamily="34" charset="0"/>
                <a:ea typeface="Questrial"/>
                <a:cs typeface="Arial" panose="020B0604020202020204" pitchFamily="34" charset="0"/>
                <a:sym typeface="Questrial"/>
              </a:rPr>
              <a:t>Any opinions, findings, and conclusions or recommendations expressed in this material are those of the author(s) and do not necessarily reflect the views of the National Aeronautics and Space Administration. This material is based upon work supported by NASA through contract NNL11AA00B and cooperative agreement NNX14AB60A.</a:t>
            </a:r>
            <a:endParaRPr lang="en-US" sz="1400" i="1" baseline="0" dirty="0">
              <a:solidFill>
                <a:schemeClr val="bg2">
                  <a:lumMod val="50000"/>
                </a:schemeClr>
              </a:solidFill>
              <a:latin typeface="Arial" panose="020B0604020202020204" pitchFamily="34" charset="0"/>
              <a:ea typeface="Questrial"/>
              <a:cs typeface="Arial" panose="020B0604020202020204" pitchFamily="34" charset="0"/>
              <a:sym typeface="Questrial"/>
            </a:endParaRPr>
          </a:p>
        </p:txBody>
      </p:sp>
    </p:spTree>
    <p:extLst>
      <p:ext uri="{BB962C8B-B14F-4D97-AF65-F5344CB8AC3E}">
        <p14:creationId xmlns:p14="http://schemas.microsoft.com/office/powerpoint/2010/main" val="557721729"/>
      </p:ext>
    </p:extLst>
  </p:cSld>
  <p:clrMap bg1="lt1" tx1="dk1" bg2="lt2" tx2="dk2" accent1="accent1" accent2="accent2" accent3="accent3" accent4="accent4" accent5="accent5" accent6="accent6" hlink="hlink" folHlink="folHlink"/>
  <p:sldLayoutIdLst>
    <p:sldLayoutId id="2147483661" r:id="rId1"/>
  </p:sldLayoutIdLst>
  <p:txStyles>
    <p:titleStyle>
      <a:lvl1pPr algn="l" defTabSz="2743200" rtl="0" eaLnBrk="1" latinLnBrk="0" hangingPunct="1">
        <a:lnSpc>
          <a:spcPct val="90000"/>
        </a:lnSpc>
        <a:spcBef>
          <a:spcPct val="0"/>
        </a:spcBef>
        <a:buNone/>
        <a:defRPr sz="13200" kern="1200">
          <a:solidFill>
            <a:schemeClr val="tx1"/>
          </a:solidFill>
          <a:latin typeface="+mj-lt"/>
          <a:ea typeface="+mj-ea"/>
          <a:cs typeface="+mj-cs"/>
        </a:defRPr>
      </a:lvl1pPr>
    </p:titleStyle>
    <p:bodyStyle>
      <a:lvl1pPr marL="685800" indent="-685800" algn="l" defTabSz="2743200" rtl="0" eaLnBrk="1" latinLnBrk="0" hangingPunct="1">
        <a:lnSpc>
          <a:spcPct val="90000"/>
        </a:lnSpc>
        <a:spcBef>
          <a:spcPts val="3000"/>
        </a:spcBef>
        <a:buFont typeface="Arial" panose="020B0604020202020204" pitchFamily="34" charset="0"/>
        <a:buChar char="•"/>
        <a:defRPr sz="8400" kern="120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p:bodyStyle>
    <p:otherStyle>
      <a:defPPr>
        <a:defRPr lang="en-US"/>
      </a:defPPr>
      <a:lvl1pPr marL="0" algn="l" defTabSz="2743200" rtl="0" eaLnBrk="1" latinLnBrk="0" hangingPunct="1">
        <a:defRPr sz="5400" kern="1200">
          <a:solidFill>
            <a:schemeClr val="tx1"/>
          </a:solidFill>
          <a:latin typeface="+mn-lt"/>
          <a:ea typeface="+mn-ea"/>
          <a:cs typeface="+mn-cs"/>
        </a:defRPr>
      </a:lvl1pPr>
      <a:lvl2pPr marL="1371600" algn="l" defTabSz="2743200" rtl="0" eaLnBrk="1" latinLnBrk="0" hangingPunct="1">
        <a:defRPr sz="5400" kern="1200">
          <a:solidFill>
            <a:schemeClr val="tx1"/>
          </a:solidFill>
          <a:latin typeface="+mn-lt"/>
          <a:ea typeface="+mn-ea"/>
          <a:cs typeface="+mn-cs"/>
        </a:defRPr>
      </a:lvl2pPr>
      <a:lvl3pPr marL="2743200" algn="l" defTabSz="2743200" rtl="0" eaLnBrk="1" latinLnBrk="0" hangingPunct="1">
        <a:defRPr sz="5400" kern="1200">
          <a:solidFill>
            <a:schemeClr val="tx1"/>
          </a:solidFill>
          <a:latin typeface="+mn-lt"/>
          <a:ea typeface="+mn-ea"/>
          <a:cs typeface="+mn-cs"/>
        </a:defRPr>
      </a:lvl3pPr>
      <a:lvl4pPr marL="4114800" algn="l" defTabSz="2743200" rtl="0" eaLnBrk="1" latinLnBrk="0" hangingPunct="1">
        <a:defRPr sz="5400" kern="1200">
          <a:solidFill>
            <a:schemeClr val="tx1"/>
          </a:solidFill>
          <a:latin typeface="+mn-lt"/>
          <a:ea typeface="+mn-ea"/>
          <a:cs typeface="+mn-cs"/>
        </a:defRPr>
      </a:lvl4pPr>
      <a:lvl5pPr marL="5486400" algn="l" defTabSz="2743200" rtl="0" eaLnBrk="1" latinLnBrk="0" hangingPunct="1">
        <a:defRPr sz="5400" kern="1200">
          <a:solidFill>
            <a:schemeClr val="tx1"/>
          </a:solidFill>
          <a:latin typeface="+mn-lt"/>
          <a:ea typeface="+mn-ea"/>
          <a:cs typeface="+mn-cs"/>
        </a:defRPr>
      </a:lvl5pPr>
      <a:lvl6pPr marL="6858000" algn="l" defTabSz="2743200" rtl="0" eaLnBrk="1" latinLnBrk="0" hangingPunct="1">
        <a:defRPr sz="5400" kern="1200">
          <a:solidFill>
            <a:schemeClr val="tx1"/>
          </a:solidFill>
          <a:latin typeface="+mn-lt"/>
          <a:ea typeface="+mn-ea"/>
          <a:cs typeface="+mn-cs"/>
        </a:defRPr>
      </a:lvl6pPr>
      <a:lvl7pPr marL="8229600" algn="l" defTabSz="2743200" rtl="0" eaLnBrk="1" latinLnBrk="0" hangingPunct="1">
        <a:defRPr sz="5400" kern="1200">
          <a:solidFill>
            <a:schemeClr val="tx1"/>
          </a:solidFill>
          <a:latin typeface="+mn-lt"/>
          <a:ea typeface="+mn-ea"/>
          <a:cs typeface="+mn-cs"/>
        </a:defRPr>
      </a:lvl7pPr>
      <a:lvl8pPr marL="9601200" algn="l" defTabSz="2743200" rtl="0" eaLnBrk="1" latinLnBrk="0" hangingPunct="1">
        <a:defRPr sz="5400" kern="1200">
          <a:solidFill>
            <a:schemeClr val="tx1"/>
          </a:solidFill>
          <a:latin typeface="+mn-lt"/>
          <a:ea typeface="+mn-ea"/>
          <a:cs typeface="+mn-cs"/>
        </a:defRPr>
      </a:lvl8pPr>
      <a:lvl9pPr marL="10972800" algn="l" defTabSz="2743200" rtl="0" eaLnBrk="1" latinLnBrk="0" hangingPunct="1">
        <a:defRPr sz="54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8640" userDrawn="1">
          <p15:clr>
            <a:srgbClr val="F26B43"/>
          </p15:clr>
        </p15:guide>
        <p15:guide id="2" orient="horz" pos="11520" userDrawn="1">
          <p15:clr>
            <a:srgbClr val="F26B43"/>
          </p15:clr>
        </p15:guide>
        <p15:guide id="3" pos="576" userDrawn="1">
          <p15:clr>
            <a:srgbClr val="F26B43"/>
          </p15:clr>
        </p15:guide>
        <p15:guide id="4" pos="16704" userDrawn="1">
          <p15:clr>
            <a:srgbClr val="F26B43"/>
          </p15:clr>
        </p15:guide>
        <p15:guide id="5" orient="horz" pos="21888" userDrawn="1">
          <p15:clr>
            <a:srgbClr val="F26B43"/>
          </p15:clr>
        </p15:guide>
        <p15:guide id="6" orient="horz" pos="3456" userDrawn="1">
          <p15:clr>
            <a:srgbClr val="F26B43"/>
          </p15:clr>
        </p15:guide>
        <p15:guide id="7" pos="5760" userDrawn="1">
          <p15:clr>
            <a:srgbClr val="A4A3A4"/>
          </p15:clr>
        </p15:guide>
        <p15:guide id="8" pos="6048" userDrawn="1">
          <p15:clr>
            <a:srgbClr val="A4A3A4"/>
          </p15:clr>
        </p15:guide>
        <p15:guide id="9" pos="11520" userDrawn="1">
          <p15:clr>
            <a:srgbClr val="A4A3A4"/>
          </p15:clr>
        </p15:guide>
        <p15:guide id="10" pos="11232" userDrawn="1">
          <p15:clr>
            <a:srgbClr val="A4A3A4"/>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12" Type="http://schemas.openxmlformats.org/officeDocument/2006/relationships/comments" Target="../comments/comment1.xml"/><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22305953" y="10385690"/>
            <a:ext cx="4978724" cy="6004432"/>
          </a:xfrm>
          <a:prstGeom prst="rect">
            <a:avLst/>
          </a:prstGeom>
        </p:spPr>
      </p:pic>
      <p:sp>
        <p:nvSpPr>
          <p:cNvPr id="2" name="Text Placeholder 1"/>
          <p:cNvSpPr>
            <a:spLocks noGrp="1"/>
          </p:cNvSpPr>
          <p:nvPr>
            <p:ph type="body" sz="quarter" idx="13"/>
          </p:nvPr>
        </p:nvSpPr>
        <p:spPr/>
        <p:txBody>
          <a:bodyPr/>
          <a:lstStyle/>
          <a:p>
            <a:r>
              <a:rPr lang="en-US" dirty="0" smtClean="0"/>
              <a:t>Pocatello, Idaho</a:t>
            </a:r>
            <a:endParaRPr lang="en-US" dirty="0"/>
          </a:p>
        </p:txBody>
      </p:sp>
      <p:sp>
        <p:nvSpPr>
          <p:cNvPr id="4" name="Text Placeholder 3"/>
          <p:cNvSpPr>
            <a:spLocks noGrp="1"/>
          </p:cNvSpPr>
          <p:nvPr>
            <p:ph type="body" sz="quarter" idx="11"/>
          </p:nvPr>
        </p:nvSpPr>
        <p:spPr/>
        <p:txBody>
          <a:bodyPr/>
          <a:lstStyle/>
          <a:p>
            <a:r>
              <a:rPr lang="en-US" dirty="0"/>
              <a:t>Juniper Encroachment and Management in the Western U.S Relative to Catastrophic Wildfires</a:t>
            </a:r>
          </a:p>
        </p:txBody>
      </p:sp>
      <p:sp>
        <p:nvSpPr>
          <p:cNvPr id="5" name="Text Placeholder 4"/>
          <p:cNvSpPr>
            <a:spLocks noGrp="1"/>
          </p:cNvSpPr>
          <p:nvPr>
            <p:ph type="body" sz="quarter" idx="10"/>
          </p:nvPr>
        </p:nvSpPr>
        <p:spPr/>
        <p:txBody>
          <a:bodyPr/>
          <a:lstStyle/>
          <a:p>
            <a:r>
              <a:rPr lang="en-US" dirty="0" smtClean="0"/>
              <a:t>Southeast Idaho Disasters</a:t>
            </a:r>
            <a:endParaRPr lang="en-US" dirty="0"/>
          </a:p>
        </p:txBody>
      </p:sp>
      <p:sp>
        <p:nvSpPr>
          <p:cNvPr id="10" name="Text Placeholder 16"/>
          <p:cNvSpPr txBox="1">
            <a:spLocks/>
          </p:cNvSpPr>
          <p:nvPr/>
        </p:nvSpPr>
        <p:spPr>
          <a:xfrm>
            <a:off x="9601200" y="28555043"/>
            <a:ext cx="82296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Bureau of Land Management</a:t>
            </a:r>
          </a:p>
          <a:p>
            <a:r>
              <a:rPr lang="en-US" dirty="0" smtClean="0"/>
              <a:t>Idaho Department of Lands</a:t>
            </a:r>
          </a:p>
          <a:p>
            <a:r>
              <a:rPr lang="en-US" dirty="0" smtClean="0"/>
              <a:t>Idaho Fish and Game</a:t>
            </a:r>
          </a:p>
          <a:p>
            <a:r>
              <a:rPr lang="en-US" dirty="0" smtClean="0"/>
              <a:t>Forest Service</a:t>
            </a:r>
          </a:p>
          <a:p>
            <a:r>
              <a:rPr lang="en-US" dirty="0" smtClean="0"/>
              <a:t>NASA RECOVER</a:t>
            </a:r>
          </a:p>
        </p:txBody>
      </p:sp>
      <p:sp>
        <p:nvSpPr>
          <p:cNvPr id="11" name="Text Placeholder 16"/>
          <p:cNvSpPr txBox="1">
            <a:spLocks/>
          </p:cNvSpPr>
          <p:nvPr/>
        </p:nvSpPr>
        <p:spPr>
          <a:xfrm>
            <a:off x="17446171" y="28555043"/>
            <a:ext cx="9071429"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a:t>Keith Weber (ISU), </a:t>
            </a:r>
            <a:r>
              <a:rPr lang="en-US" dirty="0" smtClean="0"/>
              <a:t> Mark </a:t>
            </a:r>
            <a:r>
              <a:rPr lang="en-US" dirty="0"/>
              <a:t>Carroll (GSFC), </a:t>
            </a:r>
            <a:r>
              <a:rPr lang="en-US" dirty="0" smtClean="0"/>
              <a:t> John </a:t>
            </a:r>
            <a:r>
              <a:rPr lang="en-US" dirty="0" err="1" smtClean="0"/>
              <a:t>Schnase</a:t>
            </a:r>
            <a:r>
              <a:rPr lang="en-US" dirty="0" smtClean="0"/>
              <a:t> (</a:t>
            </a:r>
            <a:r>
              <a:rPr lang="en-US" dirty="0"/>
              <a:t>GSFC), Mike Kuyper (BLM</a:t>
            </a:r>
            <a:r>
              <a:rPr lang="en-US" dirty="0" smtClean="0"/>
              <a:t>), Chris Burger (BLM), Chris Colt (FS), Evan </a:t>
            </a:r>
            <a:r>
              <a:rPr lang="en-US" dirty="0" err="1" smtClean="0"/>
              <a:t>DeHamer</a:t>
            </a:r>
            <a:r>
              <a:rPr lang="en-US" dirty="0" smtClean="0"/>
              <a:t> (IFG), Scott Bergen (IFG), </a:t>
            </a:r>
            <a:r>
              <a:rPr lang="en-US" dirty="0"/>
              <a:t>Ryan </a:t>
            </a:r>
            <a:r>
              <a:rPr lang="en-US" dirty="0" err="1"/>
              <a:t>Howerton</a:t>
            </a:r>
            <a:r>
              <a:rPr lang="en-US" dirty="0"/>
              <a:t> (ISU), </a:t>
            </a:r>
            <a:endParaRPr lang="en-US" dirty="0" smtClean="0"/>
          </a:p>
        </p:txBody>
      </p:sp>
      <p:sp>
        <p:nvSpPr>
          <p:cNvPr id="8" name="Text Placeholder 16"/>
          <p:cNvSpPr txBox="1">
            <a:spLocks/>
          </p:cNvSpPr>
          <p:nvPr/>
        </p:nvSpPr>
        <p:spPr>
          <a:xfrm>
            <a:off x="914400" y="21547304"/>
            <a:ext cx="16916400" cy="5760720"/>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This image show the preliminary results form a Classification</a:t>
            </a:r>
          </a:p>
          <a:p>
            <a:r>
              <a:rPr lang="en-US" dirty="0" smtClean="0"/>
              <a:t>Tree Analysis. The map produced displays four</a:t>
            </a:r>
          </a:p>
          <a:p>
            <a:r>
              <a:rPr lang="en-US" dirty="0"/>
              <a:t> </a:t>
            </a:r>
            <a:r>
              <a:rPr lang="en-US" dirty="0" smtClean="0"/>
              <a:t>land cover classes. It highlights areas with high </a:t>
            </a:r>
          </a:p>
          <a:p>
            <a:r>
              <a:rPr lang="en-US" dirty="0" smtClean="0"/>
              <a:t>concentrations of </a:t>
            </a:r>
            <a:r>
              <a:rPr lang="en-US" i="1" dirty="0" err="1" smtClean="0"/>
              <a:t>Juniperus</a:t>
            </a:r>
            <a:r>
              <a:rPr lang="en-US" i="1" dirty="0" smtClean="0"/>
              <a:t> spp.</a:t>
            </a:r>
            <a:r>
              <a:rPr lang="en-US" dirty="0" smtClean="0"/>
              <a:t> </a:t>
            </a:r>
          </a:p>
        </p:txBody>
      </p:sp>
      <p:sp>
        <p:nvSpPr>
          <p:cNvPr id="12" name="Text Placeholder 16"/>
          <p:cNvSpPr txBox="1">
            <a:spLocks/>
          </p:cNvSpPr>
          <p:nvPr/>
        </p:nvSpPr>
        <p:spPr>
          <a:xfrm>
            <a:off x="18287999" y="22583054"/>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Use bullets.</a:t>
            </a:r>
          </a:p>
          <a:p>
            <a:pPr marL="347663" indent="-347663"/>
            <a:r>
              <a:rPr lang="en-US" dirty="0" smtClean="0"/>
              <a:t>Use complete sentences with periods.</a:t>
            </a:r>
          </a:p>
        </p:txBody>
      </p:sp>
      <p:sp>
        <p:nvSpPr>
          <p:cNvPr id="6" name="Text Placeholder 16"/>
          <p:cNvSpPr txBox="1">
            <a:spLocks/>
          </p:cNvSpPr>
          <p:nvPr/>
        </p:nvSpPr>
        <p:spPr>
          <a:xfrm>
            <a:off x="914400" y="6243411"/>
            <a:ext cx="16916400" cy="5760720"/>
          </a:xfrm>
          <a:prstGeom prst="rect">
            <a:avLst/>
          </a:prstGeom>
        </p:spPr>
        <p:txBody>
          <a:bodyPr numCol="2"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Keep this blank for now.</a:t>
            </a:r>
          </a:p>
          <a:p>
            <a:r>
              <a:rPr lang="en-US" dirty="0" smtClean="0"/>
              <a:t>Body text point size should be at least 24.</a:t>
            </a:r>
          </a:p>
          <a:p>
            <a:r>
              <a:rPr lang="en-US" dirty="0" smtClean="0"/>
              <a:t>Caption text point size should be at least 16.</a:t>
            </a:r>
          </a:p>
          <a:p>
            <a:r>
              <a:rPr lang="en-US" dirty="0" smtClean="0"/>
              <a:t>Feel free to rename, move, and resize sections as needed.</a:t>
            </a:r>
          </a:p>
        </p:txBody>
      </p:sp>
      <p:sp>
        <p:nvSpPr>
          <p:cNvPr id="15" name="Text Placeholder 16"/>
          <p:cNvSpPr txBox="1">
            <a:spLocks/>
          </p:cNvSpPr>
          <p:nvPr/>
        </p:nvSpPr>
        <p:spPr>
          <a:xfrm>
            <a:off x="18288000" y="6243411"/>
            <a:ext cx="8229600" cy="1693191"/>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Juniper Distribution Map</a:t>
            </a:r>
          </a:p>
          <a:p>
            <a:pPr marL="347663" indent="-347663"/>
            <a:r>
              <a:rPr lang="en-US" dirty="0" smtClean="0"/>
              <a:t>Wildfire Risk </a:t>
            </a:r>
            <a:r>
              <a:rPr lang="en-US" dirty="0"/>
              <a:t>A</a:t>
            </a:r>
            <a:r>
              <a:rPr lang="en-US" dirty="0" smtClean="0"/>
              <a:t>ssessment </a:t>
            </a:r>
            <a:r>
              <a:rPr lang="en-US" dirty="0"/>
              <a:t>M</a:t>
            </a:r>
            <a:r>
              <a:rPr lang="en-US" dirty="0" smtClean="0"/>
              <a:t>ap for the Wildland Urban Interface (WUI) based on juniper density. </a:t>
            </a:r>
          </a:p>
          <a:p>
            <a:pPr marL="347663" indent="-347663"/>
            <a:endParaRPr lang="en-US" dirty="0" smtClean="0"/>
          </a:p>
        </p:txBody>
      </p:sp>
      <p:sp>
        <p:nvSpPr>
          <p:cNvPr id="16" name="TextBox 15"/>
          <p:cNvSpPr txBox="1"/>
          <p:nvPr/>
        </p:nvSpPr>
        <p:spPr>
          <a:xfrm>
            <a:off x="914400" y="5510709"/>
            <a:ext cx="16916399"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Abstract</a:t>
            </a:r>
          </a:p>
        </p:txBody>
      </p:sp>
      <p:sp>
        <p:nvSpPr>
          <p:cNvPr id="23" name="TextBox 22"/>
          <p:cNvSpPr txBox="1"/>
          <p:nvPr/>
        </p:nvSpPr>
        <p:spPr>
          <a:xfrm>
            <a:off x="18288000" y="550498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Objectives</a:t>
            </a:r>
          </a:p>
        </p:txBody>
      </p:sp>
      <p:sp>
        <p:nvSpPr>
          <p:cNvPr id="24" name="TextBox 23"/>
          <p:cNvSpPr txBox="1"/>
          <p:nvPr/>
        </p:nvSpPr>
        <p:spPr>
          <a:xfrm>
            <a:off x="538650" y="10814549"/>
            <a:ext cx="169164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Methodology</a:t>
            </a:r>
          </a:p>
        </p:txBody>
      </p:sp>
      <p:sp>
        <p:nvSpPr>
          <p:cNvPr id="25" name="TextBox 24"/>
          <p:cNvSpPr txBox="1"/>
          <p:nvPr/>
        </p:nvSpPr>
        <p:spPr>
          <a:xfrm>
            <a:off x="18323074" y="8904807"/>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Study Area</a:t>
            </a:r>
          </a:p>
        </p:txBody>
      </p:sp>
      <p:sp>
        <p:nvSpPr>
          <p:cNvPr id="26" name="TextBox 25"/>
          <p:cNvSpPr txBox="1"/>
          <p:nvPr/>
        </p:nvSpPr>
        <p:spPr>
          <a:xfrm>
            <a:off x="18288000" y="1672979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Earth Observations</a:t>
            </a:r>
          </a:p>
        </p:txBody>
      </p:sp>
      <p:sp>
        <p:nvSpPr>
          <p:cNvPr id="27" name="TextBox 26"/>
          <p:cNvSpPr txBox="1"/>
          <p:nvPr/>
        </p:nvSpPr>
        <p:spPr>
          <a:xfrm>
            <a:off x="914401" y="20458901"/>
            <a:ext cx="16916398"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Results</a:t>
            </a:r>
          </a:p>
        </p:txBody>
      </p:sp>
      <p:sp>
        <p:nvSpPr>
          <p:cNvPr id="28" name="TextBox 27"/>
          <p:cNvSpPr txBox="1"/>
          <p:nvPr/>
        </p:nvSpPr>
        <p:spPr>
          <a:xfrm>
            <a:off x="18287999" y="21651008"/>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Conclusions</a:t>
            </a:r>
          </a:p>
        </p:txBody>
      </p:sp>
      <p:sp>
        <p:nvSpPr>
          <p:cNvPr id="29" name="TextBox 28"/>
          <p:cNvSpPr txBox="1"/>
          <p:nvPr/>
        </p:nvSpPr>
        <p:spPr>
          <a:xfrm>
            <a:off x="182880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Acknowledgements</a:t>
            </a:r>
          </a:p>
        </p:txBody>
      </p:sp>
      <p:sp>
        <p:nvSpPr>
          <p:cNvPr id="30" name="TextBox 29"/>
          <p:cNvSpPr txBox="1"/>
          <p:nvPr/>
        </p:nvSpPr>
        <p:spPr>
          <a:xfrm>
            <a:off x="96012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Project Partners</a:t>
            </a:r>
          </a:p>
        </p:txBody>
      </p:sp>
      <p:sp>
        <p:nvSpPr>
          <p:cNvPr id="31" name="TextBox 30"/>
          <p:cNvSpPr txBox="1"/>
          <p:nvPr/>
        </p:nvSpPr>
        <p:spPr>
          <a:xfrm>
            <a:off x="914400" y="27843601"/>
            <a:ext cx="8229600" cy="769441"/>
          </a:xfrm>
          <a:prstGeom prst="rect">
            <a:avLst/>
          </a:prstGeom>
          <a:noFill/>
        </p:spPr>
        <p:txBody>
          <a:bodyPr wrap="square" rtlCol="0">
            <a:spAutoFit/>
          </a:bodyPr>
          <a:lstStyle/>
          <a:p>
            <a:r>
              <a:rPr lang="en-US" sz="4400" b="1" dirty="0" smtClean="0">
                <a:solidFill>
                  <a:schemeClr val="accent1"/>
                </a:solidFill>
                <a:latin typeface="Century Gothic" panose="020B0502020202020204" pitchFamily="34" charset="0"/>
              </a:rPr>
              <a:t>Team Members</a:t>
            </a:r>
          </a:p>
        </p:txBody>
      </p:sp>
      <p:sp>
        <p:nvSpPr>
          <p:cNvPr id="32" name="Team Members"/>
          <p:cNvSpPr txBox="1">
            <a:spLocks/>
          </p:cNvSpPr>
          <p:nvPr/>
        </p:nvSpPr>
        <p:spPr>
          <a:xfrm>
            <a:off x="914400" y="4148884"/>
            <a:ext cx="25603200" cy="950976"/>
          </a:xfrm>
          <a:prstGeom prst="rect">
            <a:avLst/>
          </a:prstGeom>
        </p:spPr>
        <p:txBody>
          <a:bodyPr anchor="t"/>
          <a:lstStyle>
            <a:lvl1pPr marL="0" indent="0" algn="ctr" defTabSz="2743200" rtl="0" eaLnBrk="1" latinLnBrk="0" hangingPunct="1">
              <a:lnSpc>
                <a:spcPct val="90000"/>
              </a:lnSpc>
              <a:spcBef>
                <a:spcPts val="0"/>
              </a:spcBef>
              <a:buFont typeface="Arial" panose="020B0604020202020204" pitchFamily="34" charset="0"/>
              <a:buNone/>
              <a:defRPr sz="32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72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60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dirty="0" smtClean="0"/>
              <a:t>Zachary </a:t>
            </a:r>
            <a:r>
              <a:rPr lang="en-US" dirty="0"/>
              <a:t>S</a:t>
            </a:r>
            <a:r>
              <a:rPr lang="en-US" dirty="0" smtClean="0"/>
              <a:t>impson (Project Lead), Jenna Williams, Sara Ramos</a:t>
            </a:r>
          </a:p>
          <a:p>
            <a:r>
              <a:rPr lang="en-US" sz="2400" dirty="0" smtClean="0"/>
              <a:t>Keith Weber (Science Advisor)</a:t>
            </a:r>
            <a:endParaRPr lang="en-US" sz="2400" dirty="0"/>
          </a:p>
        </p:txBody>
      </p:sp>
      <p:pic>
        <p:nvPicPr>
          <p:cNvPr id="55" name="Picture 5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8545174" y="17851214"/>
            <a:ext cx="3424489" cy="2798829"/>
          </a:xfrm>
          <a:prstGeom prst="rect">
            <a:avLst/>
          </a:prstGeom>
        </p:spPr>
      </p:pic>
      <p:pic>
        <p:nvPicPr>
          <p:cNvPr id="14" name="Picture 13"/>
          <p:cNvPicPr>
            <a:picLocks noChangeAspect="1"/>
          </p:cNvPicPr>
          <p:nvPr/>
        </p:nvPicPr>
        <p:blipFill>
          <a:blip r:embed="rId4"/>
          <a:stretch>
            <a:fillRect/>
          </a:stretch>
        </p:blipFill>
        <p:spPr>
          <a:xfrm>
            <a:off x="22345100" y="17856675"/>
            <a:ext cx="3990975" cy="2857500"/>
          </a:xfrm>
          <a:prstGeom prst="rect">
            <a:avLst/>
          </a:prstGeom>
        </p:spPr>
      </p:pic>
      <p:sp>
        <p:nvSpPr>
          <p:cNvPr id="18" name="TextBox 17"/>
          <p:cNvSpPr txBox="1"/>
          <p:nvPr/>
        </p:nvSpPr>
        <p:spPr>
          <a:xfrm>
            <a:off x="22645309" y="20693417"/>
            <a:ext cx="4100891" cy="954107"/>
          </a:xfrm>
          <a:prstGeom prst="rect">
            <a:avLst/>
          </a:prstGeom>
          <a:noFill/>
        </p:spPr>
        <p:txBody>
          <a:bodyPr wrap="square" rtlCol="0">
            <a:spAutoFit/>
          </a:bodyPr>
          <a:lstStyle/>
          <a:p>
            <a:r>
              <a:rPr lang="en-US" sz="2800" dirty="0" smtClean="0">
                <a:solidFill>
                  <a:schemeClr val="bg1">
                    <a:lumMod val="50000"/>
                  </a:schemeClr>
                </a:solidFill>
              </a:rPr>
              <a:t>Artist’s illustration of Landsat 5. Credit: USGS</a:t>
            </a:r>
            <a:endParaRPr lang="en-US" sz="2800" dirty="0">
              <a:solidFill>
                <a:schemeClr val="bg1">
                  <a:lumMod val="50000"/>
                </a:schemeClr>
              </a:solidFill>
            </a:endParaRPr>
          </a:p>
        </p:txBody>
      </p:sp>
      <p:sp>
        <p:nvSpPr>
          <p:cNvPr id="42" name="TextBox 41"/>
          <p:cNvSpPr txBox="1"/>
          <p:nvPr/>
        </p:nvSpPr>
        <p:spPr>
          <a:xfrm>
            <a:off x="18545174" y="20650043"/>
            <a:ext cx="3892700" cy="954107"/>
          </a:xfrm>
          <a:prstGeom prst="rect">
            <a:avLst/>
          </a:prstGeom>
          <a:noFill/>
        </p:spPr>
        <p:txBody>
          <a:bodyPr wrap="square" rtlCol="0">
            <a:spAutoFit/>
          </a:bodyPr>
          <a:lstStyle/>
          <a:p>
            <a:r>
              <a:rPr lang="en-US" sz="2800" dirty="0" smtClean="0">
                <a:solidFill>
                  <a:schemeClr val="bg1">
                    <a:lumMod val="50000"/>
                  </a:schemeClr>
                </a:solidFill>
              </a:rPr>
              <a:t>Landsat 8 Operational Land Imager (OLI) </a:t>
            </a:r>
            <a:endParaRPr lang="en-US" sz="2800" dirty="0">
              <a:solidFill>
                <a:schemeClr val="bg1">
                  <a:lumMod val="50000"/>
                </a:schemeClr>
              </a:solidFill>
            </a:endParaRPr>
          </a:p>
        </p:txBody>
      </p:sp>
      <p:pic>
        <p:nvPicPr>
          <p:cNvPr id="20" name="Picture 19"/>
          <p:cNvPicPr>
            <a:picLocks noChangeAspect="1"/>
          </p:cNvPicPr>
          <p:nvPr/>
        </p:nvPicPr>
        <p:blipFill>
          <a:blip r:embed="rId5"/>
          <a:stretch>
            <a:fillRect/>
          </a:stretch>
        </p:blipFill>
        <p:spPr>
          <a:xfrm>
            <a:off x="14068179" y="28555043"/>
            <a:ext cx="1908213" cy="1639966"/>
          </a:xfrm>
          <a:prstGeom prst="rect">
            <a:avLst/>
          </a:prstGeom>
        </p:spPr>
      </p:pic>
      <p:sp>
        <p:nvSpPr>
          <p:cNvPr id="45" name="Text Placeholder 16"/>
          <p:cNvSpPr txBox="1">
            <a:spLocks/>
          </p:cNvSpPr>
          <p:nvPr/>
        </p:nvSpPr>
        <p:spPr>
          <a:xfrm>
            <a:off x="18492788" y="9675990"/>
            <a:ext cx="8229600" cy="5760720"/>
          </a:xfrm>
          <a:prstGeom prst="rect">
            <a:avLst/>
          </a:prstGeom>
        </p:spPr>
        <p:txBody>
          <a:bodyPr numCol="1" spcCol="640080"/>
          <a:lstStyle>
            <a:lvl1pPr marL="457200" indent="-457200" algn="l" defTabSz="2743200" rtl="0" eaLnBrk="1" latinLnBrk="0" hangingPunct="1">
              <a:lnSpc>
                <a:spcPct val="90000"/>
              </a:lnSpc>
              <a:spcBef>
                <a:spcPts val="1800"/>
              </a:spcBef>
              <a:buClr>
                <a:schemeClr val="accent1"/>
              </a:buClr>
              <a:buFont typeface="Webdings" panose="05030102010509060703" pitchFamily="18" charset="2"/>
              <a:buChar char="4"/>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marL="347663" indent="-347663"/>
            <a:r>
              <a:rPr lang="en-US" dirty="0" smtClean="0"/>
              <a:t>Southeast Idaho</a:t>
            </a:r>
          </a:p>
          <a:p>
            <a:pPr marL="347663" indent="-347663"/>
            <a:r>
              <a:rPr lang="en-US" dirty="0" smtClean="0"/>
              <a:t>Landsat WRS-2 Path 39 Row 30</a:t>
            </a:r>
          </a:p>
          <a:p>
            <a:pPr marL="347663" indent="-347663"/>
            <a:r>
              <a:rPr lang="en-US" dirty="0" smtClean="0"/>
              <a:t>Landsat WRS-2 Path 39 Row 31</a:t>
            </a:r>
          </a:p>
        </p:txBody>
      </p:sp>
      <p:pic>
        <p:nvPicPr>
          <p:cNvPr id="13" name="Picture 1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6813881" y="22140880"/>
            <a:ext cx="4875867" cy="5652123"/>
          </a:xfrm>
          <a:prstGeom prst="rect">
            <a:avLst/>
          </a:prstGeom>
        </p:spPr>
      </p:pic>
      <p:grpSp>
        <p:nvGrpSpPr>
          <p:cNvPr id="44" name="Group 43"/>
          <p:cNvGrpSpPr/>
          <p:nvPr/>
        </p:nvGrpSpPr>
        <p:grpSpPr>
          <a:xfrm>
            <a:off x="18647051" y="11394822"/>
            <a:ext cx="3280839" cy="4031746"/>
            <a:chOff x="12719238" y="8072935"/>
            <a:chExt cx="6535062" cy="8114954"/>
          </a:xfrm>
        </p:grpSpPr>
        <p:pic>
          <p:nvPicPr>
            <p:cNvPr id="19" name="Picture 18"/>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12719238" y="8072935"/>
              <a:ext cx="6535062" cy="8097380"/>
            </a:xfrm>
            <a:prstGeom prst="rect">
              <a:avLst/>
            </a:prstGeom>
          </p:spPr>
        </p:pic>
        <p:sp>
          <p:nvSpPr>
            <p:cNvPr id="41" name="Rectangle 40"/>
            <p:cNvSpPr/>
            <p:nvPr/>
          </p:nvSpPr>
          <p:spPr>
            <a:xfrm rot="935163">
              <a:off x="16610420" y="14361394"/>
              <a:ext cx="1299539" cy="182649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5-Point Star 42"/>
            <p:cNvSpPr/>
            <p:nvPr/>
          </p:nvSpPr>
          <p:spPr>
            <a:xfrm>
              <a:off x="14267542" y="14007213"/>
              <a:ext cx="332607" cy="354552"/>
            </a:xfrm>
            <a:prstGeom prst="star5">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1052831" y="28824406"/>
            <a:ext cx="7722981" cy="4058733"/>
            <a:chOff x="1052831" y="28824406"/>
            <a:chExt cx="7722981" cy="4058733"/>
          </a:xfrm>
        </p:grpSpPr>
        <p:grpSp>
          <p:nvGrpSpPr>
            <p:cNvPr id="62" name="Group 61"/>
            <p:cNvGrpSpPr/>
            <p:nvPr/>
          </p:nvGrpSpPr>
          <p:grpSpPr>
            <a:xfrm>
              <a:off x="1052831" y="28824406"/>
              <a:ext cx="2304348" cy="4058733"/>
              <a:chOff x="1052831" y="28824406"/>
              <a:chExt cx="2304348" cy="4058733"/>
            </a:xfrm>
          </p:grpSpPr>
          <p:sp>
            <p:nvSpPr>
              <p:cNvPr id="9" name="Text Placeholder 16"/>
              <p:cNvSpPr txBox="1">
                <a:spLocks/>
              </p:cNvSpPr>
              <p:nvPr/>
            </p:nvSpPr>
            <p:spPr>
              <a:xfrm>
                <a:off x="1052831" y="32413333"/>
                <a:ext cx="2295959" cy="469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Zachary Simpson</a:t>
                </a:r>
              </a:p>
            </p:txBody>
          </p:sp>
          <p:pic>
            <p:nvPicPr>
              <p:cNvPr id="52" name="Picture 51"/>
              <p:cNvPicPr>
                <a:picLocks noChangeAspect="1"/>
              </p:cNvPicPr>
              <p:nvPr/>
            </p:nvPicPr>
            <p:blipFill>
              <a:blip r:embed="rId8"/>
              <a:stretch>
                <a:fillRect/>
              </a:stretch>
            </p:blipFill>
            <p:spPr>
              <a:xfrm>
                <a:off x="1052831" y="28824406"/>
                <a:ext cx="2304348" cy="3376811"/>
              </a:xfrm>
              <a:prstGeom prst="rect">
                <a:avLst/>
              </a:prstGeom>
            </p:spPr>
          </p:pic>
        </p:grpSp>
        <p:grpSp>
          <p:nvGrpSpPr>
            <p:cNvPr id="61" name="Group 60"/>
            <p:cNvGrpSpPr/>
            <p:nvPr/>
          </p:nvGrpSpPr>
          <p:grpSpPr>
            <a:xfrm>
              <a:off x="6368092" y="28824406"/>
              <a:ext cx="2407720" cy="4057981"/>
              <a:chOff x="3599620" y="28819842"/>
              <a:chExt cx="2407720" cy="4057981"/>
            </a:xfrm>
          </p:grpSpPr>
          <p:pic>
            <p:nvPicPr>
              <p:cNvPr id="51" name="Picture 50"/>
              <p:cNvPicPr>
                <a:picLocks noChangeAspect="1"/>
              </p:cNvPicPr>
              <p:nvPr/>
            </p:nvPicPr>
            <p:blipFill>
              <a:blip r:embed="rId9"/>
              <a:stretch>
                <a:fillRect/>
              </a:stretch>
            </p:blipFill>
            <p:spPr>
              <a:xfrm>
                <a:off x="3599620" y="28819842"/>
                <a:ext cx="2407720" cy="3381375"/>
              </a:xfrm>
              <a:prstGeom prst="rect">
                <a:avLst/>
              </a:prstGeom>
            </p:spPr>
          </p:pic>
          <p:sp>
            <p:nvSpPr>
              <p:cNvPr id="58" name="Text Placeholder 16"/>
              <p:cNvSpPr txBox="1">
                <a:spLocks/>
              </p:cNvSpPr>
              <p:nvPr/>
            </p:nvSpPr>
            <p:spPr>
              <a:xfrm>
                <a:off x="3655500" y="32408017"/>
                <a:ext cx="2295959" cy="469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Jenna Williams</a:t>
                </a:r>
              </a:p>
            </p:txBody>
          </p:sp>
        </p:grpSp>
        <p:grpSp>
          <p:nvGrpSpPr>
            <p:cNvPr id="60" name="Group 59"/>
            <p:cNvGrpSpPr/>
            <p:nvPr/>
          </p:nvGrpSpPr>
          <p:grpSpPr>
            <a:xfrm>
              <a:off x="3610098" y="28825159"/>
              <a:ext cx="2505075" cy="4057980"/>
              <a:chOff x="6249781" y="28819841"/>
              <a:chExt cx="2505075" cy="4057980"/>
            </a:xfrm>
          </p:grpSpPr>
          <p:pic>
            <p:nvPicPr>
              <p:cNvPr id="49" name="Picture 48"/>
              <p:cNvPicPr>
                <a:picLocks noChangeAspect="1"/>
              </p:cNvPicPr>
              <p:nvPr/>
            </p:nvPicPr>
            <p:blipFill>
              <a:blip r:embed="rId10"/>
              <a:stretch>
                <a:fillRect/>
              </a:stretch>
            </p:blipFill>
            <p:spPr>
              <a:xfrm>
                <a:off x="6249781" y="28819841"/>
                <a:ext cx="2505075" cy="3381375"/>
              </a:xfrm>
              <a:prstGeom prst="rect">
                <a:avLst/>
              </a:prstGeom>
            </p:spPr>
          </p:pic>
          <p:sp>
            <p:nvSpPr>
              <p:cNvPr id="59" name="Text Placeholder 16"/>
              <p:cNvSpPr txBox="1">
                <a:spLocks/>
              </p:cNvSpPr>
              <p:nvPr/>
            </p:nvSpPr>
            <p:spPr>
              <a:xfrm>
                <a:off x="6354338" y="32408015"/>
                <a:ext cx="2295959" cy="469806"/>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pPr algn="ctr"/>
                <a:r>
                  <a:rPr lang="en-US" sz="2400" dirty="0" smtClean="0"/>
                  <a:t>Sara Ramos</a:t>
                </a:r>
              </a:p>
            </p:txBody>
          </p:sp>
        </p:grpSp>
      </p:grpSp>
      <p:grpSp>
        <p:nvGrpSpPr>
          <p:cNvPr id="151" name="Group 150"/>
          <p:cNvGrpSpPr/>
          <p:nvPr/>
        </p:nvGrpSpPr>
        <p:grpSpPr>
          <a:xfrm>
            <a:off x="644579" y="11790789"/>
            <a:ext cx="17470146" cy="2737095"/>
            <a:chOff x="250245" y="13356054"/>
            <a:chExt cx="17699258" cy="2523926"/>
          </a:xfrm>
        </p:grpSpPr>
        <p:grpSp>
          <p:nvGrpSpPr>
            <p:cNvPr id="111" name="Group 110"/>
            <p:cNvGrpSpPr/>
            <p:nvPr/>
          </p:nvGrpSpPr>
          <p:grpSpPr>
            <a:xfrm>
              <a:off x="250245" y="13391713"/>
              <a:ext cx="2460809" cy="2106702"/>
              <a:chOff x="249305" y="13559269"/>
              <a:chExt cx="2460809" cy="2106702"/>
            </a:xfrm>
          </p:grpSpPr>
          <p:sp>
            <p:nvSpPr>
              <p:cNvPr id="3" name="Rounded Rectangle 2"/>
              <p:cNvSpPr/>
              <p:nvPr/>
            </p:nvSpPr>
            <p:spPr>
              <a:xfrm>
                <a:off x="249305" y="13559269"/>
                <a:ext cx="2460809"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3" name="Rounded Rectangle 32"/>
              <p:cNvSpPr/>
              <p:nvPr/>
            </p:nvSpPr>
            <p:spPr>
              <a:xfrm>
                <a:off x="249305" y="14827884"/>
                <a:ext cx="2460809"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7" name="TextBox 16"/>
              <p:cNvSpPr txBox="1"/>
              <p:nvPr/>
            </p:nvSpPr>
            <p:spPr>
              <a:xfrm>
                <a:off x="611284" y="13723649"/>
                <a:ext cx="1760202" cy="507831"/>
              </a:xfrm>
              <a:prstGeom prst="rect">
                <a:avLst/>
              </a:prstGeom>
              <a:noFill/>
            </p:spPr>
            <p:txBody>
              <a:bodyPr wrap="none" rtlCol="0">
                <a:spAutoFit/>
              </a:bodyPr>
              <a:lstStyle/>
              <a:p>
                <a:r>
                  <a:rPr lang="en-US" sz="2700" dirty="0" smtClean="0"/>
                  <a:t>2013 NAIP</a:t>
                </a:r>
                <a:endParaRPr lang="en-US" sz="2700" dirty="0"/>
              </a:p>
            </p:txBody>
          </p:sp>
          <p:sp>
            <p:nvSpPr>
              <p:cNvPr id="37" name="TextBox 36"/>
              <p:cNvSpPr txBox="1"/>
              <p:nvPr/>
            </p:nvSpPr>
            <p:spPr>
              <a:xfrm>
                <a:off x="611284" y="14985551"/>
                <a:ext cx="1763061" cy="507831"/>
              </a:xfrm>
              <a:prstGeom prst="rect">
                <a:avLst/>
              </a:prstGeom>
              <a:noFill/>
            </p:spPr>
            <p:txBody>
              <a:bodyPr wrap="none" rtlCol="0">
                <a:spAutoFit/>
              </a:bodyPr>
              <a:lstStyle/>
              <a:p>
                <a:r>
                  <a:rPr lang="en-US" sz="2700" dirty="0" smtClean="0"/>
                  <a:t>2014 RSAC</a:t>
                </a:r>
                <a:endParaRPr lang="en-US" sz="2700" dirty="0"/>
              </a:p>
            </p:txBody>
          </p:sp>
        </p:grpSp>
        <p:grpSp>
          <p:nvGrpSpPr>
            <p:cNvPr id="110" name="Group 109"/>
            <p:cNvGrpSpPr/>
            <p:nvPr/>
          </p:nvGrpSpPr>
          <p:grpSpPr>
            <a:xfrm>
              <a:off x="3312478" y="14076892"/>
              <a:ext cx="2943147" cy="838087"/>
              <a:chOff x="3312478" y="14076892"/>
              <a:chExt cx="2943147" cy="838087"/>
            </a:xfrm>
          </p:grpSpPr>
          <p:sp>
            <p:nvSpPr>
              <p:cNvPr id="34" name="Rounded Rectangle 33"/>
              <p:cNvSpPr/>
              <p:nvPr/>
            </p:nvSpPr>
            <p:spPr>
              <a:xfrm>
                <a:off x="3312478" y="14076892"/>
                <a:ext cx="2904483"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8" name="TextBox 37"/>
              <p:cNvSpPr txBox="1"/>
              <p:nvPr/>
            </p:nvSpPr>
            <p:spPr>
              <a:xfrm>
                <a:off x="3455147" y="14217780"/>
                <a:ext cx="2800478" cy="507831"/>
              </a:xfrm>
              <a:prstGeom prst="rect">
                <a:avLst/>
              </a:prstGeom>
              <a:noFill/>
            </p:spPr>
            <p:txBody>
              <a:bodyPr wrap="none" rtlCol="0">
                <a:spAutoFit/>
              </a:bodyPr>
              <a:lstStyle/>
              <a:p>
                <a:r>
                  <a:rPr lang="en-US" sz="2700" dirty="0" smtClean="0"/>
                  <a:t>Point Classification</a:t>
                </a:r>
                <a:endParaRPr lang="en-US" sz="2700" dirty="0"/>
              </a:p>
            </p:txBody>
          </p:sp>
        </p:grpSp>
        <p:grpSp>
          <p:nvGrpSpPr>
            <p:cNvPr id="140" name="Group 139"/>
            <p:cNvGrpSpPr/>
            <p:nvPr/>
          </p:nvGrpSpPr>
          <p:grpSpPr>
            <a:xfrm>
              <a:off x="6914909" y="14660328"/>
              <a:ext cx="5989859" cy="1219652"/>
              <a:chOff x="6861398" y="14761455"/>
              <a:chExt cx="5989859" cy="1219652"/>
            </a:xfrm>
          </p:grpSpPr>
          <p:sp>
            <p:nvSpPr>
              <p:cNvPr id="64" name="Rounded Rectangle 63"/>
              <p:cNvSpPr/>
              <p:nvPr/>
            </p:nvSpPr>
            <p:spPr>
              <a:xfrm>
                <a:off x="6861398" y="14766766"/>
                <a:ext cx="2904482"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65" name="TextBox 64"/>
              <p:cNvSpPr txBox="1"/>
              <p:nvPr/>
            </p:nvSpPr>
            <p:spPr>
              <a:xfrm>
                <a:off x="7554839" y="14906741"/>
                <a:ext cx="1510183" cy="507831"/>
              </a:xfrm>
              <a:prstGeom prst="rect">
                <a:avLst/>
              </a:prstGeom>
              <a:noFill/>
            </p:spPr>
            <p:txBody>
              <a:bodyPr wrap="none" rtlCol="0">
                <a:spAutoFit/>
              </a:bodyPr>
              <a:lstStyle/>
              <a:p>
                <a:r>
                  <a:rPr lang="en-US" sz="2700" dirty="0" smtClean="0"/>
                  <a:t>Landsat 7</a:t>
                </a:r>
                <a:endParaRPr lang="en-US" sz="2700" dirty="0"/>
              </a:p>
            </p:txBody>
          </p:sp>
          <p:grpSp>
            <p:nvGrpSpPr>
              <p:cNvPr id="89" name="Group 88"/>
              <p:cNvGrpSpPr/>
              <p:nvPr/>
            </p:nvGrpSpPr>
            <p:grpSpPr>
              <a:xfrm>
                <a:off x="10390448" y="14761455"/>
                <a:ext cx="2460809" cy="1219652"/>
                <a:chOff x="13868149" y="15300458"/>
                <a:chExt cx="2871216" cy="1330708"/>
              </a:xfrm>
            </p:grpSpPr>
            <p:sp>
              <p:nvSpPr>
                <p:cNvPr id="86" name="Rounded Rectangle 85"/>
                <p:cNvSpPr/>
                <p:nvPr/>
              </p:nvSpPr>
              <p:spPr>
                <a:xfrm>
                  <a:off x="13868149" y="15300458"/>
                  <a:ext cx="2871216" cy="914400"/>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7" name="TextBox 86"/>
                <p:cNvSpPr txBox="1"/>
                <p:nvPr/>
              </p:nvSpPr>
              <p:spPr>
                <a:xfrm>
                  <a:off x="13906768" y="15321540"/>
                  <a:ext cx="2815189" cy="1309626"/>
                </a:xfrm>
                <a:prstGeom prst="rect">
                  <a:avLst/>
                </a:prstGeom>
                <a:noFill/>
              </p:spPr>
              <p:txBody>
                <a:bodyPr wrap="square" rtlCol="0">
                  <a:spAutoFit/>
                </a:bodyPr>
                <a:lstStyle/>
                <a:p>
                  <a:pPr algn="ctr"/>
                  <a:r>
                    <a:rPr lang="en-US" sz="2400" dirty="0" smtClean="0"/>
                    <a:t>2009 </a:t>
                  </a:r>
                  <a:r>
                    <a:rPr lang="en-US" sz="2400" dirty="0"/>
                    <a:t>Juniper Density map</a:t>
                  </a:r>
                </a:p>
                <a:p>
                  <a:endParaRPr lang="en-US" sz="2400" dirty="0"/>
                </a:p>
              </p:txBody>
            </p:sp>
          </p:grpSp>
          <p:cxnSp>
            <p:nvCxnSpPr>
              <p:cNvPr id="102" name="Straight Arrow Connector 101"/>
              <p:cNvCxnSpPr/>
              <p:nvPr/>
            </p:nvCxnSpPr>
            <p:spPr>
              <a:xfrm>
                <a:off x="9766348" y="15164248"/>
                <a:ext cx="640650" cy="545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grpSp>
          <p:nvGrpSpPr>
            <p:cNvPr id="108" name="Group 107"/>
            <p:cNvGrpSpPr/>
            <p:nvPr/>
          </p:nvGrpSpPr>
          <p:grpSpPr>
            <a:xfrm>
              <a:off x="15081696" y="14774474"/>
              <a:ext cx="2867807" cy="838087"/>
              <a:chOff x="14276878" y="16166202"/>
              <a:chExt cx="2867807" cy="838087"/>
            </a:xfrm>
          </p:grpSpPr>
          <p:sp>
            <p:nvSpPr>
              <p:cNvPr id="105" name="Rounded Rectangle 104"/>
              <p:cNvSpPr/>
              <p:nvPr/>
            </p:nvSpPr>
            <p:spPr>
              <a:xfrm>
                <a:off x="14276878" y="16166202"/>
                <a:ext cx="2867807"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7" name="TextBox 106"/>
              <p:cNvSpPr txBox="1"/>
              <p:nvPr/>
            </p:nvSpPr>
            <p:spPr>
              <a:xfrm>
                <a:off x="14600541" y="16358124"/>
                <a:ext cx="2220480" cy="507831"/>
              </a:xfrm>
              <a:prstGeom prst="rect">
                <a:avLst/>
              </a:prstGeom>
              <a:noFill/>
            </p:spPr>
            <p:txBody>
              <a:bodyPr wrap="none" rtlCol="0">
                <a:spAutoFit/>
              </a:bodyPr>
              <a:lstStyle/>
              <a:p>
                <a:r>
                  <a:rPr lang="en-US" sz="2700" dirty="0" smtClean="0"/>
                  <a:t>WUI Risk Map</a:t>
                </a:r>
                <a:endParaRPr lang="en-US" sz="2700" dirty="0"/>
              </a:p>
            </p:txBody>
          </p:sp>
        </p:grpSp>
        <p:grpSp>
          <p:nvGrpSpPr>
            <p:cNvPr id="141" name="Group 140"/>
            <p:cNvGrpSpPr/>
            <p:nvPr/>
          </p:nvGrpSpPr>
          <p:grpSpPr>
            <a:xfrm>
              <a:off x="6917613" y="13356054"/>
              <a:ext cx="9493062" cy="876162"/>
              <a:chOff x="6845315" y="13521915"/>
              <a:chExt cx="9493062" cy="876162"/>
            </a:xfrm>
          </p:grpSpPr>
          <p:sp>
            <p:nvSpPr>
              <p:cNvPr id="35" name="Rounded Rectangle 34"/>
              <p:cNvSpPr/>
              <p:nvPr/>
            </p:nvSpPr>
            <p:spPr>
              <a:xfrm>
                <a:off x="6845315" y="13521915"/>
                <a:ext cx="2904482"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39" name="TextBox 38"/>
              <p:cNvSpPr txBox="1"/>
              <p:nvPr/>
            </p:nvSpPr>
            <p:spPr>
              <a:xfrm>
                <a:off x="7601627" y="13678428"/>
                <a:ext cx="1510183" cy="507831"/>
              </a:xfrm>
              <a:prstGeom prst="rect">
                <a:avLst/>
              </a:prstGeom>
              <a:noFill/>
            </p:spPr>
            <p:txBody>
              <a:bodyPr wrap="none" rtlCol="0">
                <a:spAutoFit/>
              </a:bodyPr>
              <a:lstStyle/>
              <a:p>
                <a:r>
                  <a:rPr lang="en-US" sz="2700" dirty="0" smtClean="0"/>
                  <a:t>Landsat 8</a:t>
                </a:r>
                <a:endParaRPr lang="en-US" sz="2700" dirty="0"/>
              </a:p>
            </p:txBody>
          </p:sp>
          <p:grpSp>
            <p:nvGrpSpPr>
              <p:cNvPr id="90" name="Group 89"/>
              <p:cNvGrpSpPr/>
              <p:nvPr/>
            </p:nvGrpSpPr>
            <p:grpSpPr>
              <a:xfrm>
                <a:off x="10390448" y="13527380"/>
                <a:ext cx="2460809" cy="870697"/>
                <a:chOff x="13868149" y="13871564"/>
                <a:chExt cx="2871216" cy="949979"/>
              </a:xfrm>
            </p:grpSpPr>
            <p:sp>
              <p:nvSpPr>
                <p:cNvPr id="36" name="Rounded Rectangle 35"/>
                <p:cNvSpPr/>
                <p:nvPr/>
              </p:nvSpPr>
              <p:spPr>
                <a:xfrm>
                  <a:off x="13868149" y="13871564"/>
                  <a:ext cx="2871216" cy="914400"/>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88" name="TextBox 87"/>
                <p:cNvSpPr txBox="1"/>
                <p:nvPr/>
              </p:nvSpPr>
              <p:spPr>
                <a:xfrm>
                  <a:off x="13908606" y="13914879"/>
                  <a:ext cx="2677152" cy="906664"/>
                </a:xfrm>
                <a:prstGeom prst="rect">
                  <a:avLst/>
                </a:prstGeom>
                <a:noFill/>
              </p:spPr>
              <p:txBody>
                <a:bodyPr wrap="square" rtlCol="0">
                  <a:spAutoFit/>
                </a:bodyPr>
                <a:lstStyle/>
                <a:p>
                  <a:pPr algn="ctr"/>
                  <a:r>
                    <a:rPr lang="en-US" sz="2400" dirty="0" smtClean="0"/>
                    <a:t>2015 Juniper Density map</a:t>
                  </a:r>
                  <a:endParaRPr lang="en-US" sz="2400" dirty="0"/>
                </a:p>
              </p:txBody>
            </p:sp>
          </p:grpSp>
          <p:cxnSp>
            <p:nvCxnSpPr>
              <p:cNvPr id="100" name="Straight Arrow Connector 99"/>
              <p:cNvCxnSpPr>
                <a:stCxn id="35" idx="3"/>
                <a:endCxn id="36" idx="1"/>
              </p:cNvCxnSpPr>
              <p:nvPr/>
            </p:nvCxnSpPr>
            <p:spPr>
              <a:xfrm>
                <a:off x="9749798" y="13940964"/>
                <a:ext cx="640650" cy="5454"/>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nvGrpSpPr>
              <p:cNvPr id="112" name="Group 111"/>
              <p:cNvGrpSpPr/>
              <p:nvPr/>
            </p:nvGrpSpPr>
            <p:grpSpPr>
              <a:xfrm>
                <a:off x="13470570" y="13539874"/>
                <a:ext cx="2867807" cy="838087"/>
                <a:chOff x="13985963" y="13616143"/>
                <a:chExt cx="2867807" cy="838087"/>
              </a:xfrm>
            </p:grpSpPr>
            <p:sp>
              <p:nvSpPr>
                <p:cNvPr id="104" name="Rounded Rectangle 103"/>
                <p:cNvSpPr/>
                <p:nvPr/>
              </p:nvSpPr>
              <p:spPr>
                <a:xfrm>
                  <a:off x="13985963" y="13616143"/>
                  <a:ext cx="2867807" cy="838087"/>
                </a:xfrm>
                <a:prstGeom prst="roundRect">
                  <a:avLst/>
                </a:prstGeom>
                <a:solidFill>
                  <a:schemeClr val="accent1">
                    <a:lumMod val="20000"/>
                    <a:lumOff val="80000"/>
                  </a:schemeClr>
                </a:solidFill>
                <a:ln>
                  <a:solidFill>
                    <a:schemeClr val="accent1">
                      <a:lumMod val="75000"/>
                    </a:schemeClr>
                  </a:solidFill>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06" name="TextBox 105"/>
                <p:cNvSpPr txBox="1"/>
                <p:nvPr/>
              </p:nvSpPr>
              <p:spPr>
                <a:xfrm>
                  <a:off x="14162312" y="13814190"/>
                  <a:ext cx="2637260" cy="507831"/>
                </a:xfrm>
                <a:prstGeom prst="rect">
                  <a:avLst/>
                </a:prstGeom>
                <a:noFill/>
              </p:spPr>
              <p:txBody>
                <a:bodyPr wrap="none" rtlCol="0">
                  <a:spAutoFit/>
                </a:bodyPr>
                <a:lstStyle/>
                <a:p>
                  <a:r>
                    <a:rPr lang="en-US" sz="2700" dirty="0" smtClean="0"/>
                    <a:t>2010 Census Data</a:t>
                  </a:r>
                  <a:endParaRPr lang="en-US" sz="2700" dirty="0"/>
                </a:p>
              </p:txBody>
            </p:sp>
          </p:grpSp>
          <p:cxnSp>
            <p:nvCxnSpPr>
              <p:cNvPr id="116" name="Straight Arrow Connector 115"/>
              <p:cNvCxnSpPr>
                <a:stCxn id="36" idx="3"/>
                <a:endCxn id="104" idx="1"/>
              </p:cNvCxnSpPr>
              <p:nvPr/>
            </p:nvCxnSpPr>
            <p:spPr>
              <a:xfrm>
                <a:off x="12851257" y="13946419"/>
                <a:ext cx="619313" cy="12499"/>
              </a:xfrm>
              <a:prstGeom prst="straightConnector1">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cxnSp>
          <p:nvCxnSpPr>
            <p:cNvPr id="119" name="Elbow Connector 118"/>
            <p:cNvCxnSpPr>
              <a:stCxn id="104" idx="3"/>
              <a:endCxn id="105" idx="0"/>
            </p:cNvCxnSpPr>
            <p:nvPr/>
          </p:nvCxnSpPr>
          <p:spPr>
            <a:xfrm>
              <a:off x="16410675" y="13793057"/>
              <a:ext cx="104925" cy="981417"/>
            </a:xfrm>
            <a:prstGeom prst="bentConnector2">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26" name="Elbow Connector 125"/>
            <p:cNvCxnSpPr>
              <a:stCxn id="3" idx="3"/>
              <a:endCxn id="33" idx="3"/>
            </p:cNvCxnSpPr>
            <p:nvPr/>
          </p:nvCxnSpPr>
          <p:spPr>
            <a:xfrm>
              <a:off x="2711054" y="13810757"/>
              <a:ext cx="12700" cy="1268615"/>
            </a:xfrm>
            <a:prstGeom prst="bentConnector3">
              <a:avLst>
                <a:gd name="adj1" fmla="val 1800000"/>
              </a:avLst>
            </a:prstGeom>
            <a:ln w="762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30" name="Straight Arrow Connector 129"/>
            <p:cNvCxnSpPr>
              <a:endCxn id="34" idx="1"/>
            </p:cNvCxnSpPr>
            <p:nvPr/>
          </p:nvCxnSpPr>
          <p:spPr>
            <a:xfrm>
              <a:off x="2931900" y="14495935"/>
              <a:ext cx="380578" cy="1"/>
            </a:xfrm>
            <a:prstGeom prst="straightConnector1">
              <a:avLst/>
            </a:prstGeom>
            <a:ln w="762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43" name="Elbow Connector 142"/>
            <p:cNvCxnSpPr>
              <a:stCxn id="38" idx="3"/>
              <a:endCxn id="64" idx="1"/>
            </p:cNvCxnSpPr>
            <p:nvPr/>
          </p:nvCxnSpPr>
          <p:spPr>
            <a:xfrm>
              <a:off x="6255625" y="14471696"/>
              <a:ext cx="659284" cy="612987"/>
            </a:xfrm>
            <a:prstGeom prst="bentConnector3">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cxnSp>
          <p:nvCxnSpPr>
            <p:cNvPr id="148" name="Elbow Connector 147"/>
            <p:cNvCxnSpPr>
              <a:stCxn id="38" idx="3"/>
              <a:endCxn id="35" idx="1"/>
            </p:cNvCxnSpPr>
            <p:nvPr/>
          </p:nvCxnSpPr>
          <p:spPr>
            <a:xfrm flipV="1">
              <a:off x="6255625" y="13775098"/>
              <a:ext cx="661988" cy="696598"/>
            </a:xfrm>
            <a:prstGeom prst="bentConnector3">
              <a:avLst>
                <a:gd name="adj1" fmla="val 50000"/>
              </a:avLst>
            </a:prstGeom>
            <a:ln w="76200">
              <a:solidFill>
                <a:schemeClr val="tx2"/>
              </a:solidFill>
              <a:tailEnd type="triangle"/>
            </a:ln>
          </p:spPr>
          <p:style>
            <a:lnRef idx="1">
              <a:schemeClr val="accent1"/>
            </a:lnRef>
            <a:fillRef idx="0">
              <a:schemeClr val="accent1"/>
            </a:fillRef>
            <a:effectRef idx="0">
              <a:schemeClr val="accent1"/>
            </a:effectRef>
            <a:fontRef idx="minor">
              <a:schemeClr val="tx1"/>
            </a:fontRef>
          </p:style>
        </p:cxnSp>
      </p:grpSp>
      <p:sp>
        <p:nvSpPr>
          <p:cNvPr id="154" name="Text Placeholder 16"/>
          <p:cNvSpPr txBox="1">
            <a:spLocks/>
          </p:cNvSpPr>
          <p:nvPr/>
        </p:nvSpPr>
        <p:spPr>
          <a:xfrm>
            <a:off x="580113" y="14681806"/>
            <a:ext cx="16916400" cy="5222941"/>
          </a:xfrm>
          <a:prstGeom prst="rect">
            <a:avLst/>
          </a:prstGeom>
        </p:spPr>
        <p:txBody>
          <a:bodyPr numCol="1" spcCol="640080"/>
          <a:lstStyle>
            <a:lvl1pPr marL="0" indent="0" algn="l" defTabSz="2743200" rtl="0" eaLnBrk="1" latinLnBrk="0" hangingPunct="1">
              <a:lnSpc>
                <a:spcPct val="90000"/>
              </a:lnSpc>
              <a:spcBef>
                <a:spcPts val="1800"/>
              </a:spcBef>
              <a:buFont typeface="Arial" panose="020B0604020202020204" pitchFamily="34" charset="0"/>
              <a:buNone/>
              <a:defRPr sz="2700" kern="1200" baseline="0">
                <a:solidFill>
                  <a:schemeClr val="tx1"/>
                </a:solidFill>
                <a:latin typeface="+mn-lt"/>
                <a:ea typeface="+mn-ea"/>
                <a:cs typeface="+mn-cs"/>
              </a:defRPr>
            </a:lvl1pPr>
            <a:lvl2pPr marL="20574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2pPr>
            <a:lvl3pPr marL="34290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3pPr>
            <a:lvl4pPr marL="48006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4pPr>
            <a:lvl5pPr marL="6172200" indent="-685800" algn="l" defTabSz="2743200" rtl="0" eaLnBrk="1" latinLnBrk="0" hangingPunct="1">
              <a:lnSpc>
                <a:spcPct val="90000"/>
              </a:lnSpc>
              <a:spcBef>
                <a:spcPts val="1500"/>
              </a:spcBef>
              <a:buFont typeface="Arial" panose="020B0604020202020204" pitchFamily="34" charset="0"/>
              <a:buChar char="•"/>
              <a:defRPr sz="2700" kern="1200">
                <a:solidFill>
                  <a:schemeClr val="tx1"/>
                </a:solidFill>
                <a:latin typeface="+mn-lt"/>
                <a:ea typeface="+mn-ea"/>
                <a:cs typeface="+mn-cs"/>
              </a:defRPr>
            </a:lvl5pPr>
            <a:lvl6pPr marL="75438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6pPr>
            <a:lvl7pPr marL="89154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7pPr>
            <a:lvl8pPr marL="102870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8pPr>
            <a:lvl9pPr marL="11658600" indent="-685800" algn="l" defTabSz="2743200" rtl="0" eaLnBrk="1" latinLnBrk="0" hangingPunct="1">
              <a:lnSpc>
                <a:spcPct val="90000"/>
              </a:lnSpc>
              <a:spcBef>
                <a:spcPts val="1500"/>
              </a:spcBef>
              <a:buFont typeface="Arial" panose="020B0604020202020204" pitchFamily="34" charset="0"/>
              <a:buChar char="•"/>
              <a:defRPr sz="5400" kern="1200">
                <a:solidFill>
                  <a:schemeClr val="tx1"/>
                </a:solidFill>
                <a:latin typeface="+mn-lt"/>
                <a:ea typeface="+mn-ea"/>
                <a:cs typeface="+mn-cs"/>
              </a:defRPr>
            </a:lvl9pPr>
          </a:lstStyle>
          <a:p>
            <a:r>
              <a:rPr lang="en-US" sz="2400" dirty="0" smtClean="0"/>
              <a:t>This project analyzed four </a:t>
            </a:r>
            <a:r>
              <a:rPr lang="en-US" sz="2400" dirty="0"/>
              <a:t>classes of land </a:t>
            </a:r>
            <a:r>
              <a:rPr lang="en-US" sz="2400" dirty="0" smtClean="0"/>
              <a:t>cover: </a:t>
            </a:r>
            <a:r>
              <a:rPr lang="en-US" sz="2400" dirty="0"/>
              <a:t>bare ground, juniper mix, mixed forest and </a:t>
            </a:r>
            <a:r>
              <a:rPr lang="en-US" sz="2400" dirty="0" smtClean="0"/>
              <a:t>sagebrush/herbaceous. Points </a:t>
            </a:r>
            <a:r>
              <a:rPr lang="en-US" sz="2400" dirty="0"/>
              <a:t>were digitized using 2013 NAIP (National Agriculture Imagery Program) imagery and correlated with 2014 Caribou-</a:t>
            </a:r>
            <a:r>
              <a:rPr lang="en-US" sz="2400" dirty="0" err="1"/>
              <a:t>Targhee</a:t>
            </a:r>
            <a:r>
              <a:rPr lang="en-US" sz="2400" dirty="0"/>
              <a:t> National Forest mid-level vegetation data from the US Forest Service Remote Sensing Application Center RSAC to correctly identify species type. The data consisted of 1,111 classification sites in total: 201 bare ground, 224 juniper mix, 433 mixed forest, and 253 sagebrush/ herbaceous</a:t>
            </a:r>
            <a:r>
              <a:rPr lang="en-US" sz="2400" dirty="0" smtClean="0"/>
              <a:t>.</a:t>
            </a:r>
          </a:p>
          <a:p>
            <a:r>
              <a:rPr lang="en-US" sz="2400" dirty="0"/>
              <a:t>Landsat </a:t>
            </a:r>
            <a:r>
              <a:rPr lang="en-US" sz="2400" dirty="0" smtClean="0"/>
              <a:t>7 and Landsat 8 (path 39 row 30 and path 39 row 30) images for September in 2015 and 2009 were mosaicked together and corrected for </a:t>
            </a:r>
            <a:r>
              <a:rPr lang="en-US" sz="2400" dirty="0"/>
              <a:t>atmospheric effects </a:t>
            </a:r>
            <a:r>
              <a:rPr lang="en-US" sz="2400" dirty="0" smtClean="0"/>
              <a:t>using </a:t>
            </a:r>
            <a:r>
              <a:rPr lang="en-US" sz="2400" dirty="0"/>
              <a:t>the </a:t>
            </a:r>
            <a:r>
              <a:rPr lang="en-US" sz="2400" i="1" dirty="0"/>
              <a:t>Cos</a:t>
            </a:r>
            <a:r>
              <a:rPr lang="en-US" sz="2400" dirty="0"/>
              <a:t>(t) </a:t>
            </a:r>
            <a:r>
              <a:rPr lang="en-US" sz="2400" dirty="0" smtClean="0"/>
              <a:t>model. Calculations </a:t>
            </a:r>
            <a:r>
              <a:rPr lang="en-US" sz="2400" dirty="0"/>
              <a:t>to derive surface reflectance from multispectral bands were computed using the IDRISI </a:t>
            </a:r>
            <a:r>
              <a:rPr lang="en-US" sz="2400" dirty="0" err="1" smtClean="0"/>
              <a:t>TerrSet</a:t>
            </a:r>
            <a:r>
              <a:rPr lang="en-US" sz="2400" dirty="0" smtClean="0"/>
              <a:t> Landsat </a:t>
            </a:r>
            <a:r>
              <a:rPr lang="en-US" sz="2400" dirty="0"/>
              <a:t>archive import module. </a:t>
            </a:r>
            <a:endParaRPr lang="en-US" sz="2400" dirty="0" smtClean="0"/>
          </a:p>
          <a:p>
            <a:r>
              <a:rPr lang="en-US" sz="2400" dirty="0" smtClean="0"/>
              <a:t>Combining Landsat imagery and the land cover classes a </a:t>
            </a:r>
            <a:r>
              <a:rPr lang="en-US" sz="2400" dirty="0"/>
              <a:t>classification tree (CT) analysis of these </a:t>
            </a:r>
            <a:r>
              <a:rPr lang="en-US" sz="2400" dirty="0" smtClean="0"/>
              <a:t>data was preformed. Classification tree was used </a:t>
            </a:r>
            <a:r>
              <a:rPr lang="en-US" sz="2400" dirty="0"/>
              <a:t>because it is a non- parametric data driven analysis allowing for the development of a decision tree training and model validation of this data set </a:t>
            </a:r>
            <a:r>
              <a:rPr lang="en-US" sz="2400" dirty="0" smtClean="0"/>
              <a:t>(</a:t>
            </a:r>
            <a:r>
              <a:rPr lang="en-US" sz="2400" dirty="0"/>
              <a:t>Miller &amp; Franklin, 2002). These sites were randomly divided up into a 60% training sites that were used to build the model and 40% test sites that were used to assess the accuracy of the model</a:t>
            </a:r>
            <a:r>
              <a:rPr lang="en-US" sz="2400" dirty="0" smtClean="0"/>
              <a:t>.</a:t>
            </a:r>
            <a:r>
              <a:rPr lang="en-US" sz="2400" dirty="0"/>
              <a:t> </a:t>
            </a:r>
          </a:p>
          <a:p>
            <a:r>
              <a:rPr lang="en-US" sz="2400" dirty="0" smtClean="0"/>
              <a:t>Census data from 2010 was used to identify housing units in combination with the 2015 juniper distribution map a wildfire risk map was created to show areas that are at a greater risk to wildfire outbreak.</a:t>
            </a:r>
            <a:endParaRPr lang="en-US" sz="2400" dirty="0"/>
          </a:p>
          <a:p>
            <a:endParaRPr lang="en-US" sz="2400" dirty="0"/>
          </a:p>
        </p:txBody>
      </p:sp>
      <p:grpSp>
        <p:nvGrpSpPr>
          <p:cNvPr id="161" name="Group 160"/>
          <p:cNvGrpSpPr/>
          <p:nvPr/>
        </p:nvGrpSpPr>
        <p:grpSpPr>
          <a:xfrm>
            <a:off x="11415805" y="25164102"/>
            <a:ext cx="3804168" cy="2033048"/>
            <a:chOff x="7763971" y="21950517"/>
            <a:chExt cx="3804168" cy="2033048"/>
          </a:xfrm>
        </p:grpSpPr>
        <p:pic>
          <p:nvPicPr>
            <p:cNvPr id="155" name="Picture 154"/>
            <p:cNvPicPr>
              <a:picLocks noChangeAspect="1"/>
            </p:cNvPicPr>
            <p:nvPr/>
          </p:nvPicPr>
          <p:blipFill>
            <a:blip r:embed="rId11"/>
            <a:stretch>
              <a:fillRect/>
            </a:stretch>
          </p:blipFill>
          <p:spPr>
            <a:xfrm>
              <a:off x="7800585" y="22372312"/>
              <a:ext cx="676275" cy="1600200"/>
            </a:xfrm>
            <a:prstGeom prst="rect">
              <a:avLst/>
            </a:prstGeom>
          </p:spPr>
        </p:pic>
        <p:sp>
          <p:nvSpPr>
            <p:cNvPr id="156" name="TextBox 155"/>
            <p:cNvSpPr txBox="1"/>
            <p:nvPr/>
          </p:nvSpPr>
          <p:spPr>
            <a:xfrm>
              <a:off x="8573730" y="22339138"/>
              <a:ext cx="2994409" cy="461665"/>
            </a:xfrm>
            <a:prstGeom prst="rect">
              <a:avLst/>
            </a:prstGeom>
            <a:noFill/>
          </p:spPr>
          <p:txBody>
            <a:bodyPr wrap="none" rtlCol="0">
              <a:spAutoFit/>
            </a:bodyPr>
            <a:lstStyle/>
            <a:p>
              <a:r>
                <a:rPr lang="en-US" sz="2400" dirty="0" smtClean="0"/>
                <a:t>Agriculture/Grasslands</a:t>
              </a:r>
              <a:endParaRPr lang="en-US" sz="2400" dirty="0"/>
            </a:p>
          </p:txBody>
        </p:sp>
        <p:sp>
          <p:nvSpPr>
            <p:cNvPr id="157" name="TextBox 156"/>
            <p:cNvSpPr txBox="1"/>
            <p:nvPr/>
          </p:nvSpPr>
          <p:spPr>
            <a:xfrm>
              <a:off x="8552392" y="22742973"/>
              <a:ext cx="1417568" cy="461665"/>
            </a:xfrm>
            <a:prstGeom prst="rect">
              <a:avLst/>
            </a:prstGeom>
            <a:noFill/>
          </p:spPr>
          <p:txBody>
            <a:bodyPr wrap="none" rtlCol="0">
              <a:spAutoFit/>
            </a:bodyPr>
            <a:lstStyle/>
            <a:p>
              <a:r>
                <a:rPr lang="en-US" sz="2400" dirty="0" smtClean="0"/>
                <a:t>Sagebrush</a:t>
              </a:r>
              <a:endParaRPr lang="en-US" sz="2400" dirty="0"/>
            </a:p>
          </p:txBody>
        </p:sp>
        <p:sp>
          <p:nvSpPr>
            <p:cNvPr id="158" name="TextBox 157"/>
            <p:cNvSpPr txBox="1"/>
            <p:nvPr/>
          </p:nvSpPr>
          <p:spPr>
            <a:xfrm>
              <a:off x="8552392" y="23144301"/>
              <a:ext cx="1045799" cy="461665"/>
            </a:xfrm>
            <a:prstGeom prst="rect">
              <a:avLst/>
            </a:prstGeom>
            <a:noFill/>
          </p:spPr>
          <p:txBody>
            <a:bodyPr wrap="none" rtlCol="0">
              <a:spAutoFit/>
            </a:bodyPr>
            <a:lstStyle/>
            <a:p>
              <a:r>
                <a:rPr lang="en-US" sz="2400" dirty="0" smtClean="0"/>
                <a:t>Juniper</a:t>
              </a:r>
              <a:endParaRPr lang="en-US" sz="2400" dirty="0"/>
            </a:p>
          </p:txBody>
        </p:sp>
        <p:sp>
          <p:nvSpPr>
            <p:cNvPr id="159" name="TextBox 158"/>
            <p:cNvSpPr txBox="1"/>
            <p:nvPr/>
          </p:nvSpPr>
          <p:spPr>
            <a:xfrm>
              <a:off x="8531402" y="23521900"/>
              <a:ext cx="1765227" cy="461665"/>
            </a:xfrm>
            <a:prstGeom prst="rect">
              <a:avLst/>
            </a:prstGeom>
            <a:noFill/>
          </p:spPr>
          <p:txBody>
            <a:bodyPr wrap="none" rtlCol="0">
              <a:spAutoFit/>
            </a:bodyPr>
            <a:lstStyle/>
            <a:p>
              <a:r>
                <a:rPr lang="en-US" sz="2400" dirty="0" smtClean="0"/>
                <a:t>Bare Ground</a:t>
              </a:r>
              <a:endParaRPr lang="en-US" sz="2400" dirty="0"/>
            </a:p>
          </p:txBody>
        </p:sp>
        <p:sp>
          <p:nvSpPr>
            <p:cNvPr id="160" name="TextBox 159"/>
            <p:cNvSpPr txBox="1"/>
            <p:nvPr/>
          </p:nvSpPr>
          <p:spPr>
            <a:xfrm>
              <a:off x="7763971" y="21950517"/>
              <a:ext cx="1693797" cy="461665"/>
            </a:xfrm>
            <a:prstGeom prst="rect">
              <a:avLst/>
            </a:prstGeom>
            <a:noFill/>
          </p:spPr>
          <p:txBody>
            <a:bodyPr wrap="none" rtlCol="0">
              <a:spAutoFit/>
            </a:bodyPr>
            <a:lstStyle/>
            <a:p>
              <a:r>
                <a:rPr lang="en-US" sz="2400" b="1" dirty="0" smtClean="0"/>
                <a:t>Land Cover</a:t>
              </a:r>
              <a:endParaRPr lang="en-US" sz="2400" b="1" dirty="0"/>
            </a:p>
          </p:txBody>
        </p:sp>
      </p:grpSp>
    </p:spTree>
    <p:extLst>
      <p:ext uri="{BB962C8B-B14F-4D97-AF65-F5344CB8AC3E}">
        <p14:creationId xmlns:p14="http://schemas.microsoft.com/office/powerpoint/2010/main" val="56765098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Disasters 15">
      <a:dk1>
        <a:srgbClr val="767171"/>
      </a:dk1>
      <a:lt1>
        <a:srgbClr val="FFFFFF"/>
      </a:lt1>
      <a:dk2>
        <a:srgbClr val="767171"/>
      </a:dk2>
      <a:lt2>
        <a:srgbClr val="FFFFFF"/>
      </a:lt2>
      <a:accent1>
        <a:srgbClr val="57688F"/>
      </a:accent1>
      <a:accent2>
        <a:srgbClr val="7F7AA1"/>
      </a:accent2>
      <a:accent3>
        <a:srgbClr val="A990B7"/>
      </a:accent3>
      <a:accent4>
        <a:srgbClr val="D7D678"/>
      </a:accent4>
      <a:accent5>
        <a:srgbClr val="C0AF5D"/>
      </a:accent5>
      <a:accent6>
        <a:srgbClr val="AF8D46"/>
      </a:accent6>
      <a:hlink>
        <a:srgbClr val="57688F"/>
      </a:hlink>
      <a:folHlink>
        <a:srgbClr val="57688F"/>
      </a:folHlink>
    </a:clrScheme>
    <a:fontScheme name="DEVELOP_poster">
      <a:majorFont>
        <a:latin typeface="Century Gothic"/>
        <a:ea typeface=""/>
        <a:cs typeface=""/>
      </a:majorFont>
      <a:minorFont>
        <a:latin typeface="Garamond"/>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1932</TotalTime>
  <Words>550</Words>
  <Application>Microsoft Office PowerPoint</Application>
  <PresentationFormat>Custom</PresentationFormat>
  <Paragraphs>59</Paragraphs>
  <Slides>1</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Century Gothic</vt:lpstr>
      <vt:lpstr>Garamond</vt:lpstr>
      <vt:lpstr>Questrial</vt:lpstr>
      <vt:lpstr>Webdings</vt:lpstr>
      <vt:lpstr>Office Theme</vt:lpstr>
      <vt:lpstr>PowerPoint Presentation</vt:lpstr>
    </vt:vector>
  </TitlesOfParts>
  <Company>HPES ACES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McKeel, Christopher A. (LARC-E3)[SSAI DEVELOP]</dc:creator>
  <cp:lastModifiedBy>Childs, Lauren M. (LARC-E3)[DEVELOP - Wise County (LaRC)]</cp:lastModifiedBy>
  <cp:revision>111</cp:revision>
  <dcterms:created xsi:type="dcterms:W3CDTF">2015-06-02T14:58:58Z</dcterms:created>
  <dcterms:modified xsi:type="dcterms:W3CDTF">2015-10-23T17:24:24Z</dcterms:modified>
</cp:coreProperties>
</file>