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5"/>
  </p:notesMasterIdLst>
  <p:handoutMasterIdLst>
    <p:handoutMasterId r:id="rId16"/>
  </p:handoutMasterIdLst>
  <p:sldIdLst>
    <p:sldId id="319" r:id="rId5"/>
    <p:sldId id="351" r:id="rId6"/>
    <p:sldId id="355" r:id="rId7"/>
    <p:sldId id="356" r:id="rId8"/>
    <p:sldId id="357" r:id="rId9"/>
    <p:sldId id="352" r:id="rId10"/>
    <p:sldId id="360" r:id="rId11"/>
    <p:sldId id="362" r:id="rId12"/>
    <p:sldId id="359" r:id="rId13"/>
    <p:sldId id="3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079F6B-2024-47AC-C75F-BD4F2F2F41C1}" name="Sophia Skoglund" initials="SS" userId="S::sophia.skoglund@ssaihq.com::e785ee75-321d-4883-8c8f-abbe80df506e" providerId="AD"/>
  <p188:author id="{73BB6B97-4ADA-E5FD-54E4-6E0029856EF8}" name="Tyler Pantle" initials="TP" userId="S::tyler.pantle@ssaihq.com::f0d0cd32-2367-4f07-ae89-a6e5a9e165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294"/>
    <a:srgbClr val="D40000"/>
    <a:srgbClr val="BFBFBF"/>
    <a:srgbClr val="808080"/>
    <a:srgbClr val="266E98"/>
    <a:srgbClr val="51AEB3"/>
    <a:srgbClr val="8B8580"/>
    <a:srgbClr val="FFFFFF"/>
    <a:srgbClr val="895999"/>
    <a:srgbClr val="67A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62E7D2-6CA7-41F5-A42E-B03E77D75A30}" v="2" dt="2023-03-16T17:14:44.758"/>
    <p1510:client id="{3F892EBD-FEF0-4D60-A12D-32096628EB7C}" v="27" dt="2022-07-08T15:46:46.913"/>
    <p1510:client id="{5AC3EB3C-E847-4F8B-84DA-CE162482217E}" v="47" dt="2023-01-18T17:25:42.723"/>
    <p1510:client id="{5CC2F24A-B98A-28CE-8123-CD2666AD3DC5}" v="11" dt="2023-01-18T17:28:30.509"/>
    <p1510:client id="{DD7E319A-5CD0-40D7-99DE-A915C51316E0}" v="2" dt="2023-03-09T22:25:13.696"/>
    <p1510:client id="{DDDF0B09-2B04-4C51-BE16-3423A6B1F2B0}" v="562" dt="2022-07-08T15:45:24.3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2"/>
    <p:restoredTop sz="94679"/>
  </p:normalViewPr>
  <p:slideViewPr>
    <p:cSldViewPr snapToGrid="0">
      <p:cViewPr varScale="1">
        <p:scale>
          <a:sx n="104" d="100"/>
          <a:sy n="104" d="100"/>
        </p:scale>
        <p:origin x="414" y="1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5/15/2023</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331890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353625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41839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97208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a:p>
        </p:txBody>
      </p:sp>
    </p:spTree>
    <p:extLst>
      <p:ext uri="{BB962C8B-B14F-4D97-AF65-F5344CB8AC3E}">
        <p14:creationId xmlns:p14="http://schemas.microsoft.com/office/powerpoint/2010/main" val="2484198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6.png"/><Relationship Id="rId3" Type="http://schemas.openxmlformats.org/officeDocument/2006/relationships/image" Target="../media/image6.wmf"/><Relationship Id="rId7" Type="http://schemas.openxmlformats.org/officeDocument/2006/relationships/image" Target="../media/image10.wmf"/><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wmf"/><Relationship Id="rId11" Type="http://schemas.openxmlformats.org/officeDocument/2006/relationships/image" Target="../media/image14.png"/><Relationship Id="rId5" Type="http://schemas.openxmlformats.org/officeDocument/2006/relationships/image" Target="../media/image8.wmf"/><Relationship Id="rId10" Type="http://schemas.openxmlformats.org/officeDocument/2006/relationships/image" Target="../media/image13.wmf"/><Relationship Id="rId4" Type="http://schemas.openxmlformats.org/officeDocument/2006/relationships/image" Target="../media/image7.wmf"/><Relationship Id="rId9" Type="http://schemas.openxmlformats.org/officeDocument/2006/relationships/image" Target="../media/image12.wmf"/><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image" Target="../media/image19.jpeg"/><Relationship Id="rId3" Type="http://schemas.openxmlformats.org/officeDocument/2006/relationships/image" Target="../media/image18.png"/><Relationship Id="rId7" Type="http://schemas.openxmlformats.org/officeDocument/2006/relationships/image" Target="../media/image8.wmf"/><Relationship Id="rId12" Type="http://schemas.openxmlformats.org/officeDocument/2006/relationships/image" Target="../media/image13.wmf"/><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7.wmf"/><Relationship Id="rId11" Type="http://schemas.openxmlformats.org/officeDocument/2006/relationships/image" Target="../media/image12.wmf"/><Relationship Id="rId5" Type="http://schemas.openxmlformats.org/officeDocument/2006/relationships/image" Target="../media/image6.wmf"/><Relationship Id="rId15" Type="http://schemas.openxmlformats.org/officeDocument/2006/relationships/image" Target="../media/image21.jpeg"/><Relationship Id="rId10" Type="http://schemas.openxmlformats.org/officeDocument/2006/relationships/image" Target="../media/image11.wmf"/><Relationship Id="rId4" Type="http://schemas.openxmlformats.org/officeDocument/2006/relationships/hyperlink" Target="http://resizeimage.net/" TargetMode="External"/><Relationship Id="rId9" Type="http://schemas.openxmlformats.org/officeDocument/2006/relationships/image" Target="../media/image10.wmf"/><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25.png"/><Relationship Id="rId3" Type="http://schemas.openxmlformats.org/officeDocument/2006/relationships/image" Target="../media/image6.wmf"/><Relationship Id="rId7" Type="http://schemas.openxmlformats.org/officeDocument/2006/relationships/image" Target="../media/image10.wmf"/><Relationship Id="rId12"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wmf"/><Relationship Id="rId11" Type="http://schemas.openxmlformats.org/officeDocument/2006/relationships/image" Target="../media/image23.jpeg"/><Relationship Id="rId5" Type="http://schemas.openxmlformats.org/officeDocument/2006/relationships/image" Target="../media/image8.wmf"/><Relationship Id="rId10" Type="http://schemas.openxmlformats.org/officeDocument/2006/relationships/image" Target="../media/image13.wmf"/><Relationship Id="rId4" Type="http://schemas.openxmlformats.org/officeDocument/2006/relationships/image" Target="../media/image7.wmf"/><Relationship Id="rId9" Type="http://schemas.openxmlformats.org/officeDocument/2006/relationships/image" Target="../media/image12.wmf"/></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wmf"/><Relationship Id="rId5" Type="http://schemas.openxmlformats.org/officeDocument/2006/relationships/image" Target="../media/image8.wmf"/><Relationship Id="rId10" Type="http://schemas.openxmlformats.org/officeDocument/2006/relationships/image" Target="../media/image13.wmf"/><Relationship Id="rId4" Type="http://schemas.openxmlformats.org/officeDocument/2006/relationships/image" Target="../media/image7.wmf"/><Relationship Id="rId9" Type="http://schemas.openxmlformats.org/officeDocument/2006/relationships/image" Target="../media/image12.wmf"/></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twwitter.com/NASA_DEVELOP" TargetMode="External"/><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hyperlink" Target="https://www.facebook.com/developnationalprogra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200" b="0">
                <a:solidFill>
                  <a:schemeClr val="tx1">
                    <a:lumMod val="65000"/>
                    <a:lumOff val="35000"/>
                  </a:schemeClr>
                </a:solidFill>
              </a:rPr>
              <a:t>Project Short Title</a:t>
            </a:r>
          </a:p>
          <a:p>
            <a:r>
              <a:rPr lang="en-US" sz="3200" b="0">
                <a:solidFill>
                  <a:schemeClr val="tx1">
                    <a:lumMod val="65000"/>
                    <a:lumOff val="35000"/>
                  </a:schemeClr>
                </a:solidFill>
              </a:rPr>
              <a:t>DEVELOP Node Name (ex: Virginia – Langley)</a:t>
            </a:r>
            <a:endParaRPr lang="en-US" sz="2400" b="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a:extLst>
              <a:ext uri="{28A0092B-C50C-407E-A947-70E740481C1C}">
                <a14:useLocalDpi xmlns:a14="http://schemas.microsoft.com/office/drawing/2010/main" val="0"/>
              </a:ext>
            </a:extLst>
          </a:blip>
          <a:srcRect l="17683" r="17683"/>
          <a:stretch/>
        </p:blipFill>
        <p:spPr>
          <a:xfrm>
            <a:off x="6276689" y="-6025"/>
            <a:ext cx="5915311" cy="6864025"/>
          </a:xfrm>
          <a:prstGeom prst="rect">
            <a:avLst/>
          </a:prstGeom>
        </p:spPr>
      </p:pic>
      <p:sp>
        <p:nvSpPr>
          <p:cNvPr id="5" name="Text Placeholder 1">
            <a:extLst>
              <a:ext uri="{FF2B5EF4-FFF2-40B4-BE49-F238E27FC236}">
                <a16:creationId xmlns:a16="http://schemas.microsoft.com/office/drawing/2014/main" id="{D2DD49A1-A125-4146-B2E6-E8BEB2899A40}"/>
              </a:ext>
            </a:extLst>
          </p:cNvPr>
          <p:cNvSpPr txBox="1">
            <a:spLocks/>
          </p:cNvSpPr>
          <p:nvPr/>
        </p:nvSpPr>
        <p:spPr>
          <a:xfrm>
            <a:off x="577607" y="1058778"/>
            <a:ext cx="5749451" cy="16490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4400" b="1" kern="1200">
                <a:solidFill>
                  <a:srgbClr val="244D60"/>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800" dirty="0">
                <a:solidFill>
                  <a:schemeClr val="accent1"/>
                </a:solidFill>
                <a:latin typeface="Georgia"/>
              </a:rPr>
              <a:t>Website Image</a:t>
            </a:r>
          </a:p>
          <a:p>
            <a:r>
              <a:rPr lang="en-US" sz="4000" b="0" dirty="0">
                <a:solidFill>
                  <a:schemeClr val="tx1">
                    <a:lumMod val="65000"/>
                    <a:lumOff val="35000"/>
                  </a:schemeClr>
                </a:solidFill>
                <a:latin typeface="Georgia"/>
              </a:rPr>
              <a:t>Summer 2023</a:t>
            </a:r>
            <a:endParaRPr lang="en-US" dirty="0">
              <a:solidFill>
                <a:schemeClr val="tx1">
                  <a:lumMod val="65000"/>
                  <a:lumOff val="35000"/>
                </a:schemeClr>
              </a:solidFill>
            </a:endParaRPr>
          </a:p>
        </p:txBody>
      </p:sp>
      <p:grpSp>
        <p:nvGrpSpPr>
          <p:cNvPr id="6" name="Group 5">
            <a:extLst>
              <a:ext uri="{FF2B5EF4-FFF2-40B4-BE49-F238E27FC236}">
                <a16:creationId xmlns:a16="http://schemas.microsoft.com/office/drawing/2014/main" id="{BD15A186-D1BB-45C8-9CAB-DDD0DCC32644}"/>
              </a:ext>
            </a:extLst>
          </p:cNvPr>
          <p:cNvGrpSpPr/>
          <p:nvPr/>
        </p:nvGrpSpPr>
        <p:grpSpPr>
          <a:xfrm>
            <a:off x="4143376" y="5781484"/>
            <a:ext cx="1435388" cy="646926"/>
            <a:chOff x="4143376" y="5781484"/>
            <a:chExt cx="1435388" cy="646926"/>
          </a:xfrm>
        </p:grpSpPr>
        <p:sp>
          <p:nvSpPr>
            <p:cNvPr id="3" name="Rectangle 2">
              <a:extLst>
                <a:ext uri="{FF2B5EF4-FFF2-40B4-BE49-F238E27FC236}">
                  <a16:creationId xmlns:a16="http://schemas.microsoft.com/office/drawing/2014/main" id="{1E2F95C8-355C-4458-B4E7-5D6757ABC987}"/>
                </a:ext>
              </a:extLst>
            </p:cNvPr>
            <p:cNvSpPr/>
            <p:nvPr/>
          </p:nvSpPr>
          <p:spPr>
            <a:xfrm>
              <a:off x="4143376" y="6271491"/>
              <a:ext cx="1368410" cy="156919"/>
            </a:xfrm>
            <a:prstGeom prst="rect">
              <a:avLst/>
            </a:prstGeom>
            <a:solidFill>
              <a:srgbClr val="075294"/>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4DC966-73EA-4D4F-A7B8-A853F9F40A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4256"/>
            <a:stretch/>
          </p:blipFill>
          <p:spPr>
            <a:xfrm>
              <a:off x="4143376" y="5781484"/>
              <a:ext cx="1368410" cy="490007"/>
            </a:xfrm>
            <a:prstGeom prst="rect">
              <a:avLst/>
            </a:prstGeom>
          </p:spPr>
        </p:pic>
        <p:sp>
          <p:nvSpPr>
            <p:cNvPr id="13" name="Text Box 2">
              <a:extLst>
                <a:ext uri="{FF2B5EF4-FFF2-40B4-BE49-F238E27FC236}">
                  <a16:creationId xmlns:a16="http://schemas.microsoft.com/office/drawing/2014/main" id="{9732BD7F-88B4-4210-AA28-9B19EEB65027}"/>
                </a:ext>
              </a:extLst>
            </p:cNvPr>
            <p:cNvSpPr txBox="1">
              <a:spLocks noChangeArrowheads="1"/>
            </p:cNvSpPr>
            <p:nvPr/>
          </p:nvSpPr>
          <p:spPr bwMode="auto">
            <a:xfrm>
              <a:off x="4143376" y="6232101"/>
              <a:ext cx="1435388" cy="196309"/>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800" b="1" spc="4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ANNIVERSARY</a:t>
              </a:r>
              <a:endParaRPr lang="en-US" sz="1200" spc="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a:solidFill>
                  <a:schemeClr val="bg1"/>
                </a:solidFill>
                <a:latin typeface="Century Gothic"/>
                <a:ea typeface="Century Gothic"/>
                <a:cs typeface="Century Gothic"/>
                <a:sym typeface="Century Gothic"/>
              </a:rPr>
              <a:t>e</a:t>
            </a:r>
            <a:r>
              <a:rPr lang="en-US" b="1">
                <a:solidFill>
                  <a:schemeClr val="bg1"/>
                </a:solidFill>
                <a:latin typeface="Century Gothic"/>
                <a:ea typeface="Century Gothic"/>
                <a:cs typeface="Century Gothic"/>
                <a:sym typeface="Century Gothic"/>
              </a:rPr>
              <a:t> </a:t>
            </a:r>
            <a:r>
              <a:rPr lang="en-US" sz="1800" b="1">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a:solidFill>
                <a:schemeClr val="lt1"/>
              </a:solidFill>
            </a:endParaRPr>
          </a:p>
          <a:p>
            <a:pPr algn="ctr"/>
            <a:r>
              <a:rPr lang="en-US" b="1">
                <a:solidFill>
                  <a:schemeClr val="bg1"/>
                </a:solidFill>
                <a:latin typeface="Century Gothic"/>
              </a:rPr>
              <a:t>1920 x 1440 (300+ dpi)</a:t>
            </a:r>
            <a:endParaRPr lang="en-US">
              <a:solidFill>
                <a:schemeClr val="bg1"/>
              </a:solidFill>
            </a:endParaRPr>
          </a:p>
          <a:p>
            <a:pPr algn="ctr"/>
            <a:endParaRPr lang="en-US">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raw image file (.</a:t>
            </a:r>
            <a:r>
              <a:rPr lang="en-US" sz="1800" b="1" dirty="0" err="1">
                <a:solidFill>
                  <a:schemeClr val="lt1"/>
                </a:solidFill>
                <a:latin typeface="Century Gothic"/>
                <a:ea typeface="Century Gothic"/>
                <a:cs typeface="Century Gothic"/>
                <a:sym typeface="Century Gothic"/>
              </a:rPr>
              <a:t>png</a:t>
            </a:r>
            <a:r>
              <a:rPr lang="en-US" sz="1800" b="1" dirty="0">
                <a:solidFill>
                  <a:schemeClr val="lt1"/>
                </a:solidFill>
                <a:latin typeface="Century Gothic"/>
                <a:ea typeface="Century Gothic"/>
                <a:cs typeface="Century Gothic"/>
                <a:sym typeface="Century Gothic"/>
              </a:rPr>
              <a:t> or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raw image and your PowerPoint file in the Website Image subfolder of the Deliverable Submission folder.</a:t>
            </a:r>
            <a:endParaRPr lang="en-US" dirty="0">
              <a:solidFill>
                <a:schemeClr val="lt1"/>
              </a:solidFill>
            </a:endParaRPr>
          </a:p>
        </p:txBody>
      </p:sp>
      <p:sp>
        <p:nvSpPr>
          <p:cNvPr id="5" name="Round Single Corner Rectangle 4">
            <a:extLst>
              <a:ext uri="{FF2B5EF4-FFF2-40B4-BE49-F238E27FC236}">
                <a16:creationId xmlns:a16="http://schemas.microsoft.com/office/drawing/2014/main" id="{2EFF6117-0856-774D-B09D-5DE1A7A9C973}"/>
              </a:ext>
            </a:extLst>
          </p:cNvPr>
          <p:cNvSpPr/>
          <p:nvPr/>
        </p:nvSpPr>
        <p:spPr>
          <a:xfrm flipH="1">
            <a:off x="7361126" y="4816425"/>
            <a:ext cx="2073998" cy="386200"/>
          </a:xfrm>
          <a:prstGeom prst="round1Rect">
            <a:avLst>
              <a:gd name="adj" fmla="val 34471"/>
            </a:avLst>
          </a:prstGeom>
          <a:solidFill>
            <a:srgbClr val="BFBFBF">
              <a:alpha val="80000"/>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Phoenix Climate</a:t>
            </a:r>
          </a:p>
        </p:txBody>
      </p:sp>
      <p:sp>
        <p:nvSpPr>
          <p:cNvPr id="3" name="Content Placeholder 18">
            <a:extLst>
              <a:ext uri="{FF2B5EF4-FFF2-40B4-BE49-F238E27FC236}">
                <a16:creationId xmlns:a16="http://schemas.microsoft.com/office/drawing/2014/main" id="{D909FED2-5E69-1CB1-1C72-25C09A35E305}"/>
              </a:ext>
            </a:extLst>
          </p:cNvPr>
          <p:cNvSpPr txBox="1">
            <a:spLocks/>
          </p:cNvSpPr>
          <p:nvPr/>
        </p:nvSpPr>
        <p:spPr>
          <a:xfrm>
            <a:off x="1718376" y="5317565"/>
            <a:ext cx="8752479" cy="1717432"/>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200" b="1" dirty="0">
                <a:solidFill>
                  <a:srgbClr val="3F3F3F"/>
                </a:solidFill>
                <a:latin typeface="Century Gothic"/>
              </a:rPr>
              <a:t>Note the project short title label!</a:t>
            </a:r>
          </a:p>
          <a:p>
            <a:pPr marL="342900" indent="-342900">
              <a:lnSpc>
                <a:spcPct val="90000"/>
              </a:lnSpc>
              <a:spcBef>
                <a:spcPts val="8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sym typeface="Century Gothic"/>
              </a:rPr>
              <a:t>Add the exact text box shape from this slide to your duplicate image (Century Gothic, 18pt, Black Lighter 25%)</a:t>
            </a:r>
            <a:endParaRPr lang="en-US" sz="1200" kern="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u="sng" dirty="0">
                <a:solidFill>
                  <a:schemeClr val="tx1">
                    <a:lumMod val="75000"/>
                    <a:lumOff val="25000"/>
                  </a:schemeClr>
                </a:solidFill>
                <a:latin typeface="Century Gothic"/>
                <a:ea typeface="+mn-ea"/>
                <a:cs typeface="+mn-cs"/>
              </a:rPr>
              <a:t>Do not</a:t>
            </a:r>
            <a:r>
              <a:rPr lang="en-US" sz="1200" dirty="0">
                <a:solidFill>
                  <a:schemeClr val="tx1">
                    <a:lumMod val="75000"/>
                    <a:lumOff val="25000"/>
                  </a:schemeClr>
                </a:solidFill>
                <a:latin typeface="Century Gothic"/>
                <a:ea typeface="+mn-ea"/>
                <a:cs typeface="+mn-cs"/>
              </a:rPr>
              <a:t> adjust the height (0.42")</a:t>
            </a: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Adjust the width to fit your short title on </a:t>
            </a:r>
            <a:r>
              <a:rPr lang="en-US" sz="1200" u="sng" dirty="0">
                <a:solidFill>
                  <a:schemeClr val="tx1">
                    <a:lumMod val="75000"/>
                    <a:lumOff val="25000"/>
                  </a:schemeClr>
                </a:solidFill>
                <a:latin typeface="Century Gothic"/>
                <a:ea typeface="+mn-ea"/>
                <a:cs typeface="+mn-cs"/>
              </a:rPr>
              <a:t>one line</a:t>
            </a:r>
            <a:endParaRPr lang="en-US" sz="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Ensure it is aligned to the bottom right corner and ordered to the front of your image</a:t>
            </a:r>
            <a:endParaRPr lang="en-US" sz="1200" kern="1200">
              <a:solidFill>
                <a:schemeClr val="tx1">
                  <a:lumMod val="75000"/>
                  <a:lumOff val="25000"/>
                </a:schemeClr>
              </a:solidFill>
              <a:latin typeface="Century Gothic" panose="020B0502020202020204" pitchFamily="34" charset="0"/>
              <a:ea typeface="+mn-ea"/>
              <a:cs typeface="+mn-cs"/>
            </a:endParaRPr>
          </a:p>
          <a:p>
            <a:pPr marL="285750" lvl="0" indent="-225425">
              <a:buChar char="•"/>
            </a:pPr>
            <a:endParaRPr lang="en-US" sz="1200" kern="1200" dirty="0">
              <a:latin typeface="Century Gothic"/>
              <a:ea typeface="+mn-ea"/>
              <a:cs typeface="+mn-cs"/>
            </a:endParaRPr>
          </a:p>
        </p:txBody>
      </p:sp>
      <p:sp>
        <p:nvSpPr>
          <p:cNvPr id="10" name="Content Placeholder 17">
            <a:extLst>
              <a:ext uri="{FF2B5EF4-FFF2-40B4-BE49-F238E27FC236}">
                <a16:creationId xmlns:a16="http://schemas.microsoft.com/office/drawing/2014/main" id="{85498494-9EB3-2F39-0910-217D0492A963}"/>
              </a:ext>
            </a:extLst>
          </p:cNvPr>
          <p:cNvSpPr>
            <a:spLocks noGrp="1"/>
          </p:cNvSpPr>
          <p:nvPr>
            <p:ph idx="1"/>
          </p:nvPr>
        </p:nvSpPr>
        <p:spPr>
          <a:xfrm>
            <a:off x="75885" y="2688914"/>
            <a:ext cx="2608898" cy="806065"/>
          </a:xfrm>
          <a:solidFill>
            <a:srgbClr val="D40000"/>
          </a:solidFill>
        </p:spPr>
        <p:txBody>
          <a:bodyPr anchor="ctr">
            <a:normAutofit fontScale="70000" lnSpcReduction="20000"/>
          </a:body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spTree>
    <p:extLst>
      <p:ext uri="{BB962C8B-B14F-4D97-AF65-F5344CB8AC3E}">
        <p14:creationId xmlns:p14="http://schemas.microsoft.com/office/powerpoint/2010/main" val="2530038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215913"/>
            <a:ext cx="10712117" cy="820004"/>
          </a:xfrm>
        </p:spPr>
        <p:txBody>
          <a:bodyPr anchor="ctr">
            <a:normAutofit/>
          </a:bodyPr>
          <a:lstStyle/>
          <a:p>
            <a:r>
              <a:rPr lang="en-US" sz="3200" b="1">
                <a:solidFill>
                  <a:schemeClr val="accent1"/>
                </a:solidFill>
              </a:rPr>
              <a:t>Web Image: </a:t>
            </a:r>
            <a:r>
              <a:rPr lang="en-US" sz="3200">
                <a:solidFill>
                  <a:schemeClr val="accent1"/>
                </a:solidFill>
              </a:rPr>
              <a:t>Purpose and Overview</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352826" y="1035917"/>
            <a:ext cx="4220719" cy="4547772"/>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pPr>
            <a:r>
              <a:rPr lang="en-US" sz="1600" b="0" i="0" u="none" strike="noStrike" cap="none" dirty="0">
                <a:solidFill>
                  <a:srgbClr val="3F3F3F"/>
                </a:solidFill>
                <a:latin typeface="Century Gothic"/>
                <a:ea typeface="Century Gothic"/>
                <a:cs typeface="Century Gothic"/>
                <a:sym typeface="Century Gothic"/>
              </a:rPr>
              <a:t>This should be an attractive, </a:t>
            </a:r>
            <a:r>
              <a:rPr lang="en-US" sz="1600" b="1" i="0" u="none" strike="noStrike" cap="none" dirty="0">
                <a:solidFill>
                  <a:srgbClr val="3F3F3F"/>
                </a:solidFill>
                <a:latin typeface="Century Gothic"/>
                <a:ea typeface="Century Gothic"/>
                <a:cs typeface="Century Gothic"/>
                <a:sym typeface="Century Gothic"/>
              </a:rPr>
              <a:t>processed image of your study area </a:t>
            </a:r>
            <a:r>
              <a:rPr lang="en-US" sz="1600" b="0" i="0" u="none" strike="noStrike" cap="none" dirty="0">
                <a:solidFill>
                  <a:srgbClr val="3F3F3F"/>
                </a:solidFill>
                <a:latin typeface="Century Gothic"/>
                <a:ea typeface="Century Gothic"/>
                <a:cs typeface="Century Gothic"/>
                <a:sym typeface="Century Gothic"/>
              </a:rPr>
              <a:t>that will </a:t>
            </a:r>
            <a:r>
              <a:rPr lang="en-US" sz="1600" b="1" i="0" u="none" strike="noStrike" cap="none" dirty="0">
                <a:solidFill>
                  <a:srgbClr val="3F3F3F"/>
                </a:solidFill>
                <a:latin typeface="Century Gothic"/>
                <a:ea typeface="Century Gothic"/>
                <a:cs typeface="Century Gothic"/>
                <a:sym typeface="Century Gothic"/>
              </a:rPr>
              <a:t>represent the project</a:t>
            </a:r>
            <a:r>
              <a:rPr lang="en-US" sz="1600" b="0" i="0" u="none" strike="noStrike" cap="none" dirty="0">
                <a:solidFill>
                  <a:srgbClr val="3F3F3F"/>
                </a:solidFill>
                <a:latin typeface="Century Gothic"/>
                <a:ea typeface="Century Gothic"/>
                <a:cs typeface="Century Gothic"/>
                <a:sym typeface="Century Gothic"/>
              </a:rPr>
              <a:t> and be used for</a:t>
            </a:r>
            <a:r>
              <a:rPr lang="en-US" dirty="0">
                <a:solidFill>
                  <a:srgbClr val="3F3F3F"/>
                </a:solidFill>
                <a:latin typeface="Century Gothic"/>
                <a:ea typeface="Century Gothic"/>
                <a:cs typeface="Century Gothic"/>
                <a:sym typeface="Century Gothic"/>
              </a:rPr>
              <a:t>:</a:t>
            </a:r>
          </a:p>
          <a:p>
            <a:pPr marL="342900" lvl="0" indent="-342900">
              <a:lnSpc>
                <a:spcPct val="90000"/>
              </a:lnSpc>
              <a:spcBef>
                <a:spcPts val="200"/>
              </a:spcBef>
              <a:spcAft>
                <a:spcPts val="1200"/>
              </a:spcAft>
              <a:buClr>
                <a:srgbClr val="1B57AF"/>
              </a:buClr>
              <a:buSzPts val="2100"/>
              <a:buFont typeface="Webdings" pitchFamily="2" charset="2"/>
              <a:buChar char="4"/>
            </a:pPr>
            <a:r>
              <a:rPr lang="en-US" sz="1600" kern="1200" dirty="0">
                <a:solidFill>
                  <a:schemeClr val="tx1">
                    <a:lumMod val="75000"/>
                    <a:lumOff val="25000"/>
                  </a:schemeClr>
                </a:solidFill>
                <a:latin typeface="Century Gothic" panose="020B0502020202020204" pitchFamily="34" charset="0"/>
                <a:ea typeface="+mn-ea"/>
                <a:cs typeface="+mn-cs"/>
                <a:sym typeface="Century Gothic"/>
              </a:rPr>
              <a:t>Your close-out presentation</a:t>
            </a:r>
            <a:endParaRPr lang="en-US" sz="1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T</a:t>
            </a:r>
            <a:r>
              <a:rPr lang="en-US" sz="1600" i="0" u="none" strike="noStrike" cap="none" dirty="0">
                <a:solidFill>
                  <a:srgbClr val="3F3F3F"/>
                </a:solidFill>
                <a:latin typeface="Century Gothic"/>
                <a:ea typeface="Century Gothic"/>
                <a:cs typeface="Century Gothic"/>
                <a:sym typeface="Century Gothic"/>
              </a:rPr>
              <a:t>he project page</a:t>
            </a:r>
            <a:r>
              <a:rPr lang="en-US" sz="1600" b="1" i="0" u="none" strike="noStrike" cap="none" dirty="0">
                <a:solidFill>
                  <a:srgbClr val="3F3F3F"/>
                </a:solidFill>
                <a:latin typeface="Century Gothic"/>
                <a:ea typeface="Century Gothic"/>
                <a:cs typeface="Century Gothic"/>
                <a:sym typeface="Century Gothic"/>
              </a:rPr>
              <a:t> </a:t>
            </a:r>
            <a:r>
              <a:rPr lang="en-US" dirty="0">
                <a:solidFill>
                  <a:srgbClr val="3F3F3F"/>
                </a:solidFill>
                <a:latin typeface="Century Gothic"/>
                <a:ea typeface="Century Gothic"/>
                <a:cs typeface="Century Gothic"/>
                <a:sym typeface="Century Gothic"/>
              </a:rPr>
              <a:t>on</a:t>
            </a:r>
            <a:r>
              <a:rPr lang="en-US" sz="1600" b="0" i="0" u="none" strike="noStrike" cap="none" dirty="0">
                <a:solidFill>
                  <a:srgbClr val="3F3F3F"/>
                </a:solidFill>
                <a:latin typeface="Century Gothic"/>
                <a:ea typeface="Century Gothic"/>
                <a:cs typeface="Century Gothic"/>
                <a:sym typeface="Century Gothic"/>
              </a:rPr>
              <a:t> the </a:t>
            </a:r>
            <a:r>
              <a:rPr lang="en-US" sz="1600" b="0" i="0" strike="noStrike" cap="none" dirty="0">
                <a:solidFill>
                  <a:srgbClr val="3F3F3F"/>
                </a:solidFill>
                <a:latin typeface="Century Gothic"/>
                <a:ea typeface="Century Gothic"/>
                <a:cs typeface="Century Gothic"/>
                <a:sym typeface="Century Gothic"/>
              </a:rPr>
              <a:t>DEVELOP website</a:t>
            </a:r>
            <a:endParaRPr lang="en-US" sz="1600" b="0" i="0" strike="noStrike" cap="none" dirty="0">
              <a:ea typeface="Century Gothic"/>
              <a:cs typeface="Century Gothic"/>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Content</a:t>
            </a:r>
            <a:r>
              <a:rPr lang="en-US" sz="1600" b="0" i="0" u="none" strike="noStrike" cap="none" dirty="0">
                <a:solidFill>
                  <a:srgbClr val="3F3F3F"/>
                </a:solidFill>
                <a:latin typeface="Century Gothic"/>
                <a:ea typeface="Century Gothic"/>
                <a:cs typeface="Century Gothic"/>
                <a:sym typeface="Century Gothic"/>
              </a:rPr>
              <a:t> on </a:t>
            </a:r>
            <a:r>
              <a:rPr lang="en-US" sz="1600" b="0" i="0" strike="noStrike" cap="none" dirty="0">
                <a:solidFill>
                  <a:srgbClr val="3F3F3F"/>
                </a:solidFill>
                <a:latin typeface="Century Gothic"/>
                <a:ea typeface="Century Gothic"/>
                <a:cs typeface="Century Gothic"/>
                <a:sym typeface="Century Gothic"/>
              </a:rPr>
              <a:t>NASA’s Applied Sciences</a:t>
            </a:r>
            <a:r>
              <a:rPr lang="en-US" sz="1600" b="0" i="0" u="none" strike="noStrike" cap="none" dirty="0">
                <a:solidFill>
                  <a:srgbClr val="3F3F3F"/>
                </a:solidFill>
                <a:latin typeface="Century Gothic"/>
                <a:ea typeface="Century Gothic"/>
                <a:cs typeface="Century Gothic"/>
                <a:sym typeface="Century Gothic"/>
              </a:rPr>
              <a:t> website</a:t>
            </a:r>
            <a:endParaRPr lang="en-US" sz="1600" b="0" i="0" u="none" strike="noStrike" cap="none" dirty="0">
              <a:ea typeface="Century Gothic"/>
              <a:cs typeface="Century Gothic"/>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rPr>
              <a:t>DEVELOP promotional materials</a:t>
            </a: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F</a:t>
            </a:r>
            <a:r>
              <a:rPr lang="en-US" sz="1600" b="0" i="0" u="none" strike="noStrike" cap="none" dirty="0">
                <a:solidFill>
                  <a:srgbClr val="3F3F3F"/>
                </a:solidFill>
                <a:latin typeface="Century Gothic"/>
                <a:ea typeface="Century Gothic"/>
                <a:cs typeface="Century Gothic"/>
                <a:sym typeface="Century Gothic"/>
              </a:rPr>
              <a:t>uture publications</a:t>
            </a:r>
            <a:endParaRPr lang="en-US" sz="1600" b="0" i="0" u="none" strike="noStrike" cap="none" dirty="0">
              <a:solidFill>
                <a:srgbClr val="3F3F3F"/>
              </a:solidFill>
              <a:latin typeface="Century Gothic"/>
              <a:ea typeface="Century Gothic"/>
              <a:cs typeface="Century Gothic"/>
            </a:endParaRPr>
          </a:p>
          <a:p>
            <a:pPr marL="34290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rPr>
              <a:t>Website Image Bracket Competition</a:t>
            </a:r>
          </a:p>
        </p:txBody>
      </p:sp>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63577"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67136"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70754"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65337"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61760"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68945"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72550" y="5150124"/>
            <a:ext cx="805414" cy="809462"/>
          </a:xfrm>
          <a:prstGeom prst="rect">
            <a:avLst/>
          </a:prstGeom>
        </p:spPr>
      </p:pic>
      <p:pic>
        <p:nvPicPr>
          <p:cNvPr id="12" name="Picture 11">
            <a:extLst>
              <a:ext uri="{FF2B5EF4-FFF2-40B4-BE49-F238E27FC236}">
                <a16:creationId xmlns:a16="http://schemas.microsoft.com/office/drawing/2014/main" id="{41A9AE1B-9368-4167-B594-B331054D24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861756" y="5995304"/>
            <a:ext cx="805436" cy="809462"/>
          </a:xfrm>
          <a:prstGeom prst="rect">
            <a:avLst/>
          </a:prstGeom>
        </p:spPr>
      </p:pic>
      <p:pic>
        <p:nvPicPr>
          <p:cNvPr id="15" name="Google Shape;105;p2">
            <a:extLst>
              <a:ext uri="{FF2B5EF4-FFF2-40B4-BE49-F238E27FC236}">
                <a16:creationId xmlns:a16="http://schemas.microsoft.com/office/drawing/2014/main" id="{21A2EEF2-64EC-4E1E-A04F-40FE0B0789F5}"/>
              </a:ext>
            </a:extLst>
          </p:cNvPr>
          <p:cNvPicPr preferRelativeResize="0"/>
          <p:nvPr/>
        </p:nvPicPr>
        <p:blipFill rotWithShape="1">
          <a:blip r:embed="rId11">
            <a:alphaModFix/>
          </a:blip>
          <a:srcRect/>
          <a:stretch/>
        </p:blipFill>
        <p:spPr>
          <a:xfrm>
            <a:off x="358588" y="1108917"/>
            <a:ext cx="3352813" cy="2558145"/>
          </a:xfrm>
          <a:prstGeom prst="rect">
            <a:avLst/>
          </a:prstGeom>
          <a:noFill/>
          <a:ln w="38100" cap="flat" cmpd="sng">
            <a:solidFill>
              <a:srgbClr val="3F3F3F"/>
            </a:solidFill>
            <a:prstDash val="solid"/>
            <a:round/>
            <a:headEnd type="none" w="sm" len="sm"/>
            <a:tailEnd type="none" w="sm" len="sm"/>
          </a:ln>
        </p:spPr>
      </p:pic>
      <p:pic>
        <p:nvPicPr>
          <p:cNvPr id="16" name="Google Shape;106;p2">
            <a:extLst>
              <a:ext uri="{FF2B5EF4-FFF2-40B4-BE49-F238E27FC236}">
                <a16:creationId xmlns:a16="http://schemas.microsoft.com/office/drawing/2014/main" id="{1BBAC345-5CA4-4281-BA90-7DDEE6CF0A44}"/>
              </a:ext>
            </a:extLst>
          </p:cNvPr>
          <p:cNvPicPr preferRelativeResize="0"/>
          <p:nvPr/>
        </p:nvPicPr>
        <p:blipFill rotWithShape="1">
          <a:blip r:embed="rId12">
            <a:alphaModFix/>
          </a:blip>
          <a:srcRect/>
          <a:stretch/>
        </p:blipFill>
        <p:spPr>
          <a:xfrm>
            <a:off x="2743187" y="2262883"/>
            <a:ext cx="3352813" cy="2558145"/>
          </a:xfrm>
          <a:prstGeom prst="rect">
            <a:avLst/>
          </a:prstGeom>
          <a:noFill/>
          <a:ln w="38100" cap="flat" cmpd="sng">
            <a:solidFill>
              <a:srgbClr val="3F3F3F"/>
            </a:solidFill>
            <a:prstDash val="solid"/>
            <a:round/>
            <a:headEnd type="none" w="sm" len="sm"/>
            <a:tailEnd type="none" w="sm" len="sm"/>
          </a:ln>
        </p:spPr>
      </p:pic>
      <p:pic>
        <p:nvPicPr>
          <p:cNvPr id="19" name="Google Shape;107;p2">
            <a:extLst>
              <a:ext uri="{FF2B5EF4-FFF2-40B4-BE49-F238E27FC236}">
                <a16:creationId xmlns:a16="http://schemas.microsoft.com/office/drawing/2014/main" id="{12552233-25AE-4A6B-9994-1568840ACD6F}"/>
              </a:ext>
            </a:extLst>
          </p:cNvPr>
          <p:cNvPicPr preferRelativeResize="0"/>
          <p:nvPr/>
        </p:nvPicPr>
        <p:blipFill rotWithShape="1">
          <a:blip r:embed="rId13">
            <a:alphaModFix/>
          </a:blip>
          <a:srcRect/>
          <a:stretch/>
        </p:blipFill>
        <p:spPr>
          <a:xfrm>
            <a:off x="358588" y="4026985"/>
            <a:ext cx="3352813" cy="2558145"/>
          </a:xfrm>
          <a:prstGeom prst="rect">
            <a:avLst/>
          </a:prstGeom>
          <a:noFill/>
          <a:ln w="38100" cap="flat" cmpd="sng">
            <a:solidFill>
              <a:srgbClr val="3F3F3F"/>
            </a:solidFill>
            <a:prstDash val="solid"/>
            <a:round/>
            <a:headEnd type="none" w="sm" len="sm"/>
            <a:tailEnd type="none" w="sm" len="sm"/>
          </a:ln>
        </p:spPr>
      </p:pic>
      <p:pic>
        <p:nvPicPr>
          <p:cNvPr id="24" name="Google Shape;109;p2">
            <a:extLst>
              <a:ext uri="{FF2B5EF4-FFF2-40B4-BE49-F238E27FC236}">
                <a16:creationId xmlns:a16="http://schemas.microsoft.com/office/drawing/2014/main" id="{FDB6CA70-FC8A-40B4-B035-291EF7A0180C}"/>
              </a:ext>
            </a:extLst>
          </p:cNvPr>
          <p:cNvPicPr preferRelativeResize="0"/>
          <p:nvPr/>
        </p:nvPicPr>
        <p:blipFill rotWithShape="1">
          <a:blip r:embed="rId14">
            <a:alphaModFix/>
          </a:blip>
          <a:srcRect l="28904" t="16239" r="30073" b="57735"/>
          <a:stretch/>
        </p:blipFill>
        <p:spPr>
          <a:xfrm>
            <a:off x="6358611" y="4953654"/>
            <a:ext cx="4190564" cy="1723744"/>
          </a:xfrm>
          <a:prstGeom prst="rect">
            <a:avLst/>
          </a:prstGeom>
          <a:noFill/>
          <a:ln w="38100" cap="flat" cmpd="sng">
            <a:solidFill>
              <a:srgbClr val="3F3F3F"/>
            </a:solidFill>
            <a:prstDash val="solid"/>
            <a:round/>
            <a:headEnd type="none" w="sm" len="sm"/>
            <a:tailEnd type="none" w="sm" len="sm"/>
          </a:ln>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2124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oogle Shape;120;p3" descr="https://lh6.googleusercontent.com/32EeSTnBZ-m3t_Xd3Fr_80bkCgU6AUburNr_Wc-6uCl9h7089kIux_w5vpsl9uPUWZsR3HcclW94czWKrTaJEfMGqCeqXNPBuYVCgqTi83jkG8GTxZFaqwXxtxdlW4pwrxAM59YSewc">
            <a:extLst>
              <a:ext uri="{FF2B5EF4-FFF2-40B4-BE49-F238E27FC236}">
                <a16:creationId xmlns:a16="http://schemas.microsoft.com/office/drawing/2014/main" id="{A1D0E200-925F-4850-A84E-FE94F9725AB8}"/>
              </a:ext>
            </a:extLst>
          </p:cNvPr>
          <p:cNvPicPr preferRelativeResize="0"/>
          <p:nvPr/>
        </p:nvPicPr>
        <p:blipFill rotWithShape="1">
          <a:blip r:embed="rId3">
            <a:alphaModFix/>
          </a:blip>
          <a:srcRect l="522"/>
          <a:stretch/>
        </p:blipFill>
        <p:spPr>
          <a:xfrm>
            <a:off x="3051597" y="5832342"/>
            <a:ext cx="1457105" cy="796823"/>
          </a:xfrm>
          <a:prstGeom prst="rect">
            <a:avLst/>
          </a:prstGeom>
          <a:noFill/>
          <a:ln>
            <a:noFill/>
          </a:ln>
        </p:spPr>
      </p:pic>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dirty="0">
                <a:solidFill>
                  <a:schemeClr val="accent1"/>
                </a:solidFill>
              </a:rPr>
              <a:t>Web Image: </a:t>
            </a:r>
            <a:r>
              <a:rPr lang="en-US" sz="3200" dirty="0">
                <a:solidFill>
                  <a:schemeClr val="accent1"/>
                </a:solidFill>
              </a:rPr>
              <a:t>Requirements</a:t>
            </a:r>
            <a:endParaRPr lang="en-US" sz="3200" b="1" dirty="0">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179268" cy="4646498"/>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fontAlgn="auto">
              <a:lnSpc>
                <a:spcPct val="90000"/>
              </a:lnSpc>
              <a:spcAft>
                <a:spcPts val="600"/>
              </a:spcAft>
              <a:buClr>
                <a:srgbClr val="1B57AF"/>
              </a:buClr>
              <a:buSzPts val="2100"/>
              <a:buFont typeface="Webdings" pitchFamily="2" charset="2"/>
              <a:buChar char="4"/>
              <a:tabLst/>
              <a:defRPr/>
            </a:pPr>
            <a:r>
              <a:rPr lang="en-US" sz="2100" kern="1200" dirty="0">
                <a:solidFill>
                  <a:schemeClr val="tx1">
                    <a:lumMod val="75000"/>
                    <a:lumOff val="25000"/>
                  </a:schemeClr>
                </a:solidFill>
                <a:latin typeface="Century Gothic"/>
                <a:ea typeface="+mn-ea"/>
                <a:cs typeface="+mn-cs"/>
                <a:sym typeface="Century Gothic"/>
              </a:rPr>
              <a:t>High-resolution: </a:t>
            </a:r>
            <a:r>
              <a:rPr lang="en-US" sz="2100" b="1" kern="1200" dirty="0">
                <a:solidFill>
                  <a:schemeClr val="tx1">
                    <a:lumMod val="75000"/>
                    <a:lumOff val="25000"/>
                  </a:schemeClr>
                </a:solidFill>
                <a:latin typeface="Century Gothic"/>
                <a:ea typeface="+mn-ea"/>
                <a:cs typeface="+mn-cs"/>
                <a:sym typeface="Century Gothic"/>
              </a:rPr>
              <a:t>1920 x </a:t>
            </a:r>
            <a:r>
              <a:rPr lang="en-US" sz="2100" b="1" dirty="0">
                <a:solidFill>
                  <a:schemeClr val="tx1">
                    <a:lumMod val="75000"/>
                    <a:lumOff val="25000"/>
                  </a:schemeClr>
                </a:solidFill>
                <a:latin typeface="Century Gothic"/>
                <a:ea typeface="+mn-ea"/>
                <a:cs typeface="+mn-cs"/>
                <a:sym typeface="Century Gothic"/>
              </a:rPr>
              <a:t>1440</a:t>
            </a:r>
            <a:r>
              <a:rPr lang="en-US" sz="2100" b="1" kern="1200" dirty="0">
                <a:solidFill>
                  <a:schemeClr val="tx1">
                    <a:lumMod val="75000"/>
                    <a:lumOff val="25000"/>
                  </a:schemeClr>
                </a:solidFill>
                <a:latin typeface="Century Gothic"/>
                <a:ea typeface="+mn-ea"/>
                <a:cs typeface="+mn-cs"/>
                <a:sym typeface="Century Gothic"/>
              </a:rPr>
              <a:t> (300+ dpi), landscape orientation</a:t>
            </a:r>
            <a:endParaRPr lang="en-US" sz="2100" b="1" kern="1200" dirty="0">
              <a:solidFill>
                <a:schemeClr val="tx1">
                  <a:lumMod val="75000"/>
                  <a:lumOff val="25000"/>
                </a:schemeClr>
              </a:solidFill>
              <a:latin typeface="Century Gothic"/>
              <a:ea typeface="+mn-ea"/>
              <a:cs typeface="+mn-cs"/>
            </a:endParaRPr>
          </a:p>
          <a:p>
            <a:pPr marL="800100" marR="0" lvl="1" indent="-342900" algn="l" defTabSz="914400" rtl="0" eaLnBrk="1" fontAlgn="auto" latinLnBrk="0" hangingPunct="1">
              <a:lnSpc>
                <a:spcPct val="100000"/>
              </a:lnSpc>
              <a:spcBef>
                <a:spcPts val="0"/>
              </a:spcBef>
              <a:spcAft>
                <a:spcPts val="0"/>
              </a:spcAft>
              <a:buClr>
                <a:srgbClr val="1B57AF"/>
              </a:buClr>
              <a:buSzPts val="2100"/>
              <a:buFont typeface="Wingdings" pitchFamily="2" charset="2"/>
              <a:buChar char="§"/>
              <a:tabLst/>
              <a:defRPr/>
            </a:pPr>
            <a:r>
              <a:rPr lang="en-US" sz="2100" kern="0" dirty="0">
                <a:solidFill>
                  <a:srgbClr val="3F3F3F"/>
                </a:solidFill>
                <a:latin typeface="Century Gothic"/>
                <a:ea typeface="Century Gothic"/>
                <a:cs typeface="Century Gothic"/>
                <a:sym typeface="Century Gothic"/>
              </a:rPr>
              <a:t>Specify the resolution when you export from your GIS software</a:t>
            </a:r>
            <a:endPar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endParaRPr>
          </a:p>
          <a:p>
            <a:pPr marL="800100" marR="0" lvl="1" indent="-342900" algn="l" defTabSz="914400" rtl="0" eaLnBrk="1" fontAlgn="auto" latinLnBrk="0" hangingPunct="1">
              <a:lnSpc>
                <a:spcPct val="100000"/>
              </a:lnSpc>
              <a:spcBef>
                <a:spcPts val="0"/>
              </a:spcBef>
              <a:spcAft>
                <a:spcPts val="0"/>
              </a:spcAft>
              <a:buClr>
                <a:srgbClr val="1B57AF"/>
              </a:buClr>
              <a:buSzPts val="2100"/>
              <a:buFont typeface="Wingdings" pitchFamily="2" charset="2"/>
              <a:buChar char="§"/>
              <a:tabLst/>
              <a:defRPr/>
            </a:pPr>
            <a:r>
              <a:rPr lang="en-US" sz="2100" kern="0" dirty="0">
                <a:solidFill>
                  <a:srgbClr val="3F3F3F"/>
                </a:solidFill>
                <a:latin typeface="Century Gothic"/>
                <a:ea typeface="Century Gothic"/>
                <a:cs typeface="Century Gothic"/>
                <a:sym typeface="Century Gothic"/>
              </a:rPr>
              <a:t>Otherwise, y</a:t>
            </a:r>
            <a:r>
              <a:rPr kumimoji="0" lang="en-US" sz="2100" b="0" i="0" u="none" strike="noStrike" kern="0" cap="none" spc="0" normalizeH="0" baseline="0" noProof="0" dirty="0" err="1">
                <a:ln>
                  <a:noFill/>
                </a:ln>
                <a:solidFill>
                  <a:srgbClr val="3F3F3F"/>
                </a:solidFill>
                <a:effectLst/>
                <a:uLnTx/>
                <a:uFillTx/>
                <a:latin typeface="Century Gothic"/>
                <a:ea typeface="Century Gothic"/>
                <a:cs typeface="Century Gothic"/>
                <a:sym typeface="Century Gothic"/>
              </a:rPr>
              <a:t>ou</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 can use an online resizer like this one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Wingdings" pitchFamily="2" charset="2"/>
              </a:rPr>
              <a:t></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hlinkClick r:id="rId4"/>
              </a:rPr>
              <a:t>http://resizeimage.net/</a:t>
            </a:r>
            <a:endPar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Saved as </a:t>
            </a:r>
            <a:r>
              <a:rPr lang="en-US" sz="2100" b="1" kern="1200" dirty="0">
                <a:solidFill>
                  <a:schemeClr val="tx1">
                    <a:lumMod val="75000"/>
                    <a:lumOff val="25000"/>
                  </a:schemeClr>
                </a:solidFill>
                <a:latin typeface="Century Gothic"/>
                <a:ea typeface="+mn-ea"/>
                <a:cs typeface="+mn-cs"/>
                <a:sym typeface="Century Gothic"/>
              </a:rPr>
              <a:t>a JPEG or PNG</a:t>
            </a:r>
            <a:endParaRPr lang="en-US" sz="2100" b="1"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At least one image provided is derived from </a:t>
            </a:r>
            <a:r>
              <a:rPr lang="en-US" sz="2100" b="1" kern="1200" dirty="0">
                <a:solidFill>
                  <a:schemeClr val="tx1">
                    <a:lumMod val="75000"/>
                    <a:lumOff val="25000"/>
                  </a:schemeClr>
                </a:solidFill>
                <a:latin typeface="Century Gothic"/>
                <a:ea typeface="+mn-ea"/>
                <a:cs typeface="+mn-cs"/>
                <a:sym typeface="Century Gothic"/>
              </a:rPr>
              <a:t>recent data (</a:t>
            </a:r>
            <a:r>
              <a:rPr lang="en-US" sz="2100" b="1" dirty="0">
                <a:solidFill>
                  <a:schemeClr val="tx1">
                    <a:lumMod val="75000"/>
                    <a:lumOff val="25000"/>
                  </a:schemeClr>
                </a:solidFill>
                <a:latin typeface="Century Gothic"/>
                <a:ea typeface="+mn-ea"/>
                <a:cs typeface="+mn-cs"/>
                <a:sym typeface="Century Gothic"/>
              </a:rPr>
              <a:t>2022</a:t>
            </a:r>
            <a:r>
              <a:rPr lang="en-US" sz="2100" b="1" kern="1200" dirty="0">
                <a:solidFill>
                  <a:schemeClr val="tx1">
                    <a:lumMod val="75000"/>
                    <a:lumOff val="25000"/>
                  </a:schemeClr>
                </a:solidFill>
                <a:latin typeface="Century Gothic"/>
                <a:ea typeface="+mn-ea"/>
                <a:cs typeface="+mn-cs"/>
                <a:sym typeface="Century Gothic"/>
              </a:rPr>
              <a:t> to </a:t>
            </a:r>
            <a:r>
              <a:rPr lang="en-US" sz="2100" b="1" dirty="0">
                <a:solidFill>
                  <a:schemeClr val="tx1">
                    <a:lumMod val="75000"/>
                    <a:lumOff val="25000"/>
                  </a:schemeClr>
                </a:solidFill>
                <a:latin typeface="Century Gothic"/>
                <a:ea typeface="+mn-ea"/>
                <a:cs typeface="+mn-cs"/>
                <a:sym typeface="Century Gothic"/>
              </a:rPr>
              <a:t>2023</a:t>
            </a:r>
            <a:r>
              <a:rPr lang="en-US" sz="2100" b="1" kern="1200" dirty="0">
                <a:solidFill>
                  <a:schemeClr val="tx1">
                    <a:lumMod val="75000"/>
                    <a:lumOff val="25000"/>
                  </a:schemeClr>
                </a:solidFill>
                <a:latin typeface="Century Gothic"/>
                <a:ea typeface="+mn-ea"/>
                <a:cs typeface="+mn-cs"/>
                <a:sym typeface="Century Gothic"/>
              </a:rPr>
              <a:t>)</a:t>
            </a:r>
            <a:endParaRPr lang="en-US" sz="2100" b="1"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The entire frame is </a:t>
            </a:r>
            <a:r>
              <a:rPr lang="en-US" sz="2100" b="1" kern="1200" dirty="0">
                <a:solidFill>
                  <a:schemeClr val="tx1">
                    <a:lumMod val="75000"/>
                    <a:lumOff val="25000"/>
                  </a:schemeClr>
                </a:solidFill>
                <a:latin typeface="Century Gothic"/>
                <a:ea typeface="+mn-ea"/>
                <a:cs typeface="+mn-cs"/>
                <a:sym typeface="Century Gothic"/>
              </a:rPr>
              <a:t>filled with imagery</a:t>
            </a:r>
            <a:r>
              <a:rPr lang="en-US" sz="2100" kern="1200" dirty="0">
                <a:solidFill>
                  <a:schemeClr val="tx1">
                    <a:lumMod val="75000"/>
                    <a:lumOff val="25000"/>
                  </a:schemeClr>
                </a:solidFill>
                <a:latin typeface="Century Gothic"/>
                <a:ea typeface="+mn-ea"/>
                <a:cs typeface="+mn-cs"/>
                <a:sym typeface="Century Gothic"/>
              </a:rPr>
              <a:t>, meaning absolutely NO </a:t>
            </a:r>
            <a:r>
              <a:rPr lang="en-US" sz="2100" dirty="0">
                <a:solidFill>
                  <a:schemeClr val="tx1">
                    <a:lumMod val="75000"/>
                    <a:lumOff val="25000"/>
                  </a:schemeClr>
                </a:solidFill>
                <a:latin typeface="Century Gothic"/>
                <a:ea typeface="+mn-ea"/>
                <a:cs typeface="+mn-cs"/>
                <a:sym typeface="Century Gothic"/>
              </a:rPr>
              <a:t>blank</a:t>
            </a:r>
            <a:r>
              <a:rPr lang="en-US" sz="2100" kern="1200" dirty="0">
                <a:solidFill>
                  <a:schemeClr val="tx1">
                    <a:lumMod val="75000"/>
                    <a:lumOff val="25000"/>
                  </a:schemeClr>
                </a:solidFill>
                <a:latin typeface="Century Gothic"/>
                <a:ea typeface="+mn-ea"/>
                <a:cs typeface="+mn-cs"/>
                <a:sym typeface="Century Gothic"/>
              </a:rPr>
              <a:t> space</a:t>
            </a:r>
            <a:endParaRPr lang="en-US" sz="2100"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b="1" kern="1200" dirty="0">
                <a:solidFill>
                  <a:schemeClr val="tx1">
                    <a:lumMod val="75000"/>
                    <a:lumOff val="25000"/>
                  </a:schemeClr>
                </a:solidFill>
                <a:latin typeface="Century Gothic"/>
                <a:ea typeface="+mn-ea"/>
                <a:cs typeface="+mn-cs"/>
                <a:sym typeface="Century Gothic"/>
              </a:rPr>
              <a:t>Cannot be clipped to a shape</a:t>
            </a:r>
            <a:r>
              <a:rPr lang="en-US" sz="2100" kern="1200" dirty="0">
                <a:solidFill>
                  <a:schemeClr val="tx1">
                    <a:lumMod val="75000"/>
                    <a:lumOff val="25000"/>
                  </a:schemeClr>
                </a:solidFill>
                <a:latin typeface="Century Gothic"/>
                <a:ea typeface="+mn-ea"/>
                <a:cs typeface="+mn-cs"/>
                <a:sym typeface="Century Gothic"/>
              </a:rPr>
              <a:t> and there should be </a:t>
            </a:r>
            <a:r>
              <a:rPr lang="en-US" sz="2100" b="1" kern="1200" dirty="0">
                <a:solidFill>
                  <a:schemeClr val="tx1">
                    <a:lumMod val="75000"/>
                    <a:lumOff val="25000"/>
                  </a:schemeClr>
                </a:solidFill>
                <a:latin typeface="Century Gothic"/>
                <a:ea typeface="+mn-ea"/>
                <a:cs typeface="+mn-cs"/>
                <a:sym typeface="Century Gothic"/>
              </a:rPr>
              <a:t>no large, clip art style overlays</a:t>
            </a:r>
            <a:endParaRPr lang="en-US" sz="2100" b="1" kern="1200" dirty="0">
              <a:solidFill>
                <a:schemeClr val="tx1">
                  <a:lumMod val="75000"/>
                  <a:lumOff val="25000"/>
                </a:schemeClr>
              </a:solidFill>
              <a:latin typeface="Century Gothic"/>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rgbClr val="FF0000"/>
                </a:solidFill>
                <a:latin typeface="Century Gothic"/>
                <a:ea typeface="Century Gothic"/>
                <a:cs typeface="Century Gothic"/>
                <a:sym typeface="Century Gothic"/>
              </a:rPr>
              <a:t>Delete this slide before submission.</a:t>
            </a:r>
            <a:endParaRPr sz="2400" dirty="0">
              <a:solidFill>
                <a:srgbClr val="FF0000"/>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pic>
        <p:nvPicPr>
          <p:cNvPr id="28" name="Picture 27">
            <a:extLst>
              <a:ext uri="{FF2B5EF4-FFF2-40B4-BE49-F238E27FC236}">
                <a16:creationId xmlns:a16="http://schemas.microsoft.com/office/drawing/2014/main" id="{41839D7E-2EFA-4BC8-9844-A0B3307E105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37207" y="5995304"/>
            <a:ext cx="805436" cy="809462"/>
          </a:xfrm>
          <a:prstGeom prst="rect">
            <a:avLst/>
          </a:prstGeom>
        </p:spPr>
      </p:pic>
      <p:pic>
        <p:nvPicPr>
          <p:cNvPr id="29" name="Google Shape;115;p3">
            <a:extLst>
              <a:ext uri="{FF2B5EF4-FFF2-40B4-BE49-F238E27FC236}">
                <a16:creationId xmlns:a16="http://schemas.microsoft.com/office/drawing/2014/main" id="{FCAF5CC4-19D9-4E68-B7F6-3720ECF68D67}"/>
              </a:ext>
            </a:extLst>
          </p:cNvPr>
          <p:cNvPicPr preferRelativeResize="0"/>
          <p:nvPr/>
        </p:nvPicPr>
        <p:blipFill rotWithShape="1">
          <a:blip r:embed="rId13">
            <a:alphaModFix/>
          </a:blip>
          <a:srcRect/>
          <a:stretch/>
        </p:blipFill>
        <p:spPr>
          <a:xfrm>
            <a:off x="4557293" y="5834466"/>
            <a:ext cx="1412798" cy="794699"/>
          </a:xfrm>
          <a:prstGeom prst="rect">
            <a:avLst/>
          </a:prstGeom>
          <a:noFill/>
          <a:ln>
            <a:noFill/>
          </a:ln>
        </p:spPr>
      </p:pic>
      <p:pic>
        <p:nvPicPr>
          <p:cNvPr id="31" name="Google Shape;121;p3">
            <a:extLst>
              <a:ext uri="{FF2B5EF4-FFF2-40B4-BE49-F238E27FC236}">
                <a16:creationId xmlns:a16="http://schemas.microsoft.com/office/drawing/2014/main" id="{B0657BED-4E8C-4898-8533-0A1E9ECA5D71}"/>
              </a:ext>
            </a:extLst>
          </p:cNvPr>
          <p:cNvPicPr preferRelativeResize="0"/>
          <p:nvPr/>
        </p:nvPicPr>
        <p:blipFill>
          <a:blip r:embed="rId14" cstate="print">
            <a:extLst>
              <a:ext uri="{28A0092B-C50C-407E-A947-70E740481C1C}">
                <a14:useLocalDpi xmlns:a14="http://schemas.microsoft.com/office/drawing/2010/main" val="0"/>
              </a:ext>
            </a:extLst>
          </a:blip>
          <a:srcRect/>
          <a:stretch/>
        </p:blipFill>
        <p:spPr>
          <a:xfrm>
            <a:off x="8280971" y="719191"/>
            <a:ext cx="3077193" cy="2363877"/>
          </a:xfrm>
          <a:prstGeom prst="rect">
            <a:avLst/>
          </a:prstGeom>
          <a:noFill/>
          <a:ln w="38100" cap="flat" cmpd="sng">
            <a:solidFill>
              <a:srgbClr val="3F3F3F"/>
            </a:solidFill>
            <a:prstDash val="solid"/>
            <a:round/>
            <a:headEnd type="none" w="sm" len="sm"/>
            <a:tailEnd type="none" w="sm" len="sm"/>
          </a:ln>
        </p:spPr>
      </p:pic>
      <p:pic>
        <p:nvPicPr>
          <p:cNvPr id="32" name="Google Shape;122;p3">
            <a:extLst>
              <a:ext uri="{FF2B5EF4-FFF2-40B4-BE49-F238E27FC236}">
                <a16:creationId xmlns:a16="http://schemas.microsoft.com/office/drawing/2014/main" id="{DE017451-33D3-410F-A3E6-8DF00DDB0824}"/>
              </a:ext>
            </a:extLst>
          </p:cNvPr>
          <p:cNvPicPr preferRelativeResize="0"/>
          <p:nvPr/>
        </p:nvPicPr>
        <p:blipFill>
          <a:blip r:embed="rId15" cstate="print">
            <a:extLst>
              <a:ext uri="{28A0092B-C50C-407E-A947-70E740481C1C}">
                <a14:useLocalDpi xmlns:a14="http://schemas.microsoft.com/office/drawing/2010/main" val="0"/>
              </a:ext>
            </a:extLst>
          </a:blip>
          <a:srcRect/>
          <a:stretch/>
        </p:blipFill>
        <p:spPr>
          <a:xfrm>
            <a:off x="7096847" y="2380977"/>
            <a:ext cx="3077191" cy="2363876"/>
          </a:xfrm>
          <a:prstGeom prst="rect">
            <a:avLst/>
          </a:prstGeom>
          <a:noFill/>
          <a:ln w="38100" cap="flat" cmpd="sng">
            <a:solidFill>
              <a:schemeClr val="dk1"/>
            </a:solidFill>
            <a:prstDash val="solid"/>
            <a:round/>
            <a:headEnd type="none" w="sm" len="sm"/>
            <a:tailEnd type="none" w="sm" len="sm"/>
          </a:ln>
        </p:spPr>
      </p:pic>
      <p:pic>
        <p:nvPicPr>
          <p:cNvPr id="33" name="Google Shape;123;p3">
            <a:extLst>
              <a:ext uri="{FF2B5EF4-FFF2-40B4-BE49-F238E27FC236}">
                <a16:creationId xmlns:a16="http://schemas.microsoft.com/office/drawing/2014/main" id="{8CA8403B-1F33-4C95-9E9E-A14F6D297126}"/>
              </a:ext>
            </a:extLst>
          </p:cNvPr>
          <p:cNvPicPr preferRelativeResize="0"/>
          <p:nvPr/>
        </p:nvPicPr>
        <p:blipFill>
          <a:blip r:embed="rId16" cstate="print">
            <a:extLst>
              <a:ext uri="{28A0092B-C50C-407E-A947-70E740481C1C}">
                <a14:useLocalDpi xmlns:a14="http://schemas.microsoft.com/office/drawing/2010/main" val="0"/>
              </a:ext>
            </a:extLst>
          </a:blip>
          <a:srcRect t="12483" b="12483"/>
          <a:stretch/>
        </p:blipFill>
        <p:spPr>
          <a:xfrm>
            <a:off x="8182154" y="4036158"/>
            <a:ext cx="3252983" cy="2363877"/>
          </a:xfrm>
          <a:prstGeom prst="rect">
            <a:avLst/>
          </a:prstGeom>
          <a:noFill/>
          <a:ln w="38100" cap="flat" cmpd="sng">
            <a:solidFill>
              <a:srgbClr val="3F3F3F"/>
            </a:solidFill>
            <a:prstDash val="solid"/>
            <a:round/>
            <a:headEnd type="none" w="sm" len="sm"/>
            <a:tailEnd type="none" w="sm" len="sm"/>
          </a:ln>
        </p:spPr>
      </p:pic>
      <p:sp>
        <p:nvSpPr>
          <p:cNvPr id="34" name="Google Shape;124;p3">
            <a:extLst>
              <a:ext uri="{FF2B5EF4-FFF2-40B4-BE49-F238E27FC236}">
                <a16:creationId xmlns:a16="http://schemas.microsoft.com/office/drawing/2014/main" id="{376B5E1E-FC05-4433-ACC4-30BB3A4B273C}"/>
              </a:ext>
            </a:extLst>
          </p:cNvPr>
          <p:cNvSpPr/>
          <p:nvPr/>
        </p:nvSpPr>
        <p:spPr>
          <a:xfrm>
            <a:off x="3162632" y="5671229"/>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 name="Google Shape;125;p3">
            <a:extLst>
              <a:ext uri="{FF2B5EF4-FFF2-40B4-BE49-F238E27FC236}">
                <a16:creationId xmlns:a16="http://schemas.microsoft.com/office/drawing/2014/main" id="{97B2944D-110E-488B-8D63-C10C4B686FAF}"/>
              </a:ext>
            </a:extLst>
          </p:cNvPr>
          <p:cNvSpPr/>
          <p:nvPr/>
        </p:nvSpPr>
        <p:spPr>
          <a:xfrm>
            <a:off x="4622013" y="5671229"/>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95432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a:solidFill>
                  <a:schemeClr val="accent1"/>
                </a:solidFill>
              </a:rPr>
              <a:t>Web Image: </a:t>
            </a:r>
            <a:r>
              <a:rPr lang="en-US" sz="3200">
                <a:solidFill>
                  <a:schemeClr val="accent1"/>
                </a:solidFill>
              </a:rPr>
              <a:t>Requirements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5250563"/>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90000"/>
              </a:lnSpc>
              <a:spcAft>
                <a:spcPts val="600"/>
              </a:spcAft>
              <a:buClr>
                <a:srgbClr val="1B57AF"/>
              </a:buClr>
              <a:buSzPts val="2100"/>
              <a:buFont typeface="Webdings" pitchFamily="2" charset="2"/>
              <a:buChar char="4"/>
            </a:pPr>
            <a:r>
              <a:rPr lang="en-US" sz="2100" kern="1200">
                <a:solidFill>
                  <a:schemeClr val="tx1">
                    <a:lumMod val="75000"/>
                    <a:lumOff val="25000"/>
                  </a:schemeClr>
                </a:solidFill>
                <a:latin typeface="Century Gothic" panose="020B0502020202020204" pitchFamily="34" charset="0"/>
                <a:ea typeface="+mn-ea"/>
                <a:cs typeface="+mn-cs"/>
                <a:sym typeface="Century Gothic"/>
              </a:rPr>
              <a:t>Image is derived from </a:t>
            </a:r>
            <a:r>
              <a:rPr lang="en-US" sz="2100" b="1" kern="1200">
                <a:solidFill>
                  <a:schemeClr val="tx1">
                    <a:lumMod val="75000"/>
                    <a:lumOff val="25000"/>
                  </a:schemeClr>
                </a:solidFill>
                <a:latin typeface="Century Gothic" panose="020B0502020202020204" pitchFamily="34" charset="0"/>
                <a:ea typeface="+mn-ea"/>
                <a:cs typeface="+mn-cs"/>
                <a:sym typeface="Century Gothic"/>
              </a:rPr>
              <a:t>NASA sensor data</a:t>
            </a: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from an outside source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a photograph of the team or a landscape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Why? </a:t>
            </a:r>
            <a:r>
              <a:rPr lang="en-US" sz="2100" b="0" i="0" u="none" strike="noStrike" cap="none">
                <a:solidFill>
                  <a:srgbClr val="3F3F3F"/>
                </a:solidFill>
                <a:latin typeface="Century Gothic"/>
                <a:ea typeface="Century Gothic"/>
                <a:cs typeface="Century Gothic"/>
                <a:sym typeface="Century Gothic"/>
              </a:rPr>
              <a:t>DEVELOP is a NASA-funded program that is focused on highlighting NASA data applications.</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1" u="none" strike="noStrike" cap="none">
                <a:solidFill>
                  <a:srgbClr val="3F3F3F"/>
                </a:solidFill>
                <a:latin typeface="Century Gothic"/>
                <a:ea typeface="Century Gothic"/>
                <a:cs typeface="Century Gothic"/>
                <a:sym typeface="Century Gothic"/>
              </a:rPr>
              <a:t>Exception: NC projects can use CDR data if necessary</a:t>
            </a:r>
            <a:endParaRPr lang="en-US" sz="2100" b="0" u="none" strike="noStrike" cap="none">
              <a:solidFill>
                <a:srgbClr val="3F3F3F"/>
              </a:solidFill>
              <a:latin typeface="Century Gothic"/>
              <a:ea typeface="Century Gothic"/>
              <a:cs typeface="Century Gothic"/>
              <a:sym typeface="Century Gothic"/>
            </a:endParaRPr>
          </a:p>
          <a:p>
            <a:pPr marL="342900" lvl="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Some kind of processing has taken place</a:t>
            </a:r>
            <a:endParaRPr lang="en-US" sz="2100" b="1" kern="1200">
              <a:solidFill>
                <a:schemeClr val="tx1">
                  <a:lumMod val="75000"/>
                  <a:lumOff val="25000"/>
                </a:schemeClr>
              </a:solidFill>
              <a:latin typeface="Century Gothic" panose="020B0502020202020204" pitchFamily="34" charset="0"/>
              <a:ea typeface="+mn-ea"/>
              <a:cs typeface="+mn-cs"/>
            </a:endParaRP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The team actually created the image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Not just a raw satellite image or simple re-order of spectral bands (e.g., a false color composite)</a:t>
            </a:r>
            <a:endParaRPr lang="en-US"/>
          </a:p>
          <a:p>
            <a:pPr marL="34290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Including non-NASA data </a:t>
            </a:r>
            <a:r>
              <a:rPr lang="en-US" sz="2100" b="1" i="1" kern="1200">
                <a:solidFill>
                  <a:schemeClr val="tx1">
                    <a:lumMod val="75000"/>
                    <a:lumOff val="25000"/>
                  </a:schemeClr>
                </a:solidFill>
                <a:latin typeface="Century Gothic" panose="020B0502020202020204" pitchFamily="34" charset="0"/>
                <a:ea typeface="+mn-ea"/>
                <a:cs typeface="+mn-cs"/>
                <a:sym typeface="Century Gothic"/>
              </a:rPr>
              <a:t>along</a:t>
            </a:r>
            <a:r>
              <a:rPr lang="en-US" sz="2100" b="1" kern="1200">
                <a:solidFill>
                  <a:schemeClr val="tx1">
                    <a:lumMod val="75000"/>
                    <a:lumOff val="25000"/>
                  </a:schemeClr>
                </a:solidFill>
                <a:latin typeface="Century Gothic" panose="020B0502020202020204" pitchFamily="34" charset="0"/>
                <a:ea typeface="+mn-ea"/>
                <a:cs typeface="+mn-cs"/>
                <a:sym typeface="Century Gothic"/>
              </a:rPr>
              <a:t> with NASA data </a:t>
            </a:r>
            <a:r>
              <a:rPr lang="en-US" sz="2100" kern="1200">
                <a:solidFill>
                  <a:schemeClr val="tx1">
                    <a:lumMod val="75000"/>
                    <a:lumOff val="25000"/>
                  </a:schemeClr>
                </a:solidFill>
                <a:latin typeface="Century Gothic" panose="020B0502020202020204" pitchFamily="34" charset="0"/>
                <a:ea typeface="+mn-ea"/>
                <a:cs typeface="+mn-cs"/>
                <a:sym typeface="Century Gothic"/>
              </a:rPr>
              <a:t>in the creation of your image is fine, but you can’t include a map or diagram someone else made.</a:t>
            </a:r>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pic>
        <p:nvPicPr>
          <p:cNvPr id="28" name="Picture 27">
            <a:extLst>
              <a:ext uri="{FF2B5EF4-FFF2-40B4-BE49-F238E27FC236}">
                <a16:creationId xmlns:a16="http://schemas.microsoft.com/office/drawing/2014/main" id="{41839D7E-2EFA-4BC8-9844-A0B3307E105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37207" y="5995304"/>
            <a:ext cx="805436" cy="809462"/>
          </a:xfrm>
          <a:prstGeom prst="rect">
            <a:avLst/>
          </a:prstGeom>
        </p:spPr>
      </p:pic>
      <p:pic>
        <p:nvPicPr>
          <p:cNvPr id="24" name="Google Shape;131;p4">
            <a:extLst>
              <a:ext uri="{FF2B5EF4-FFF2-40B4-BE49-F238E27FC236}">
                <a16:creationId xmlns:a16="http://schemas.microsoft.com/office/drawing/2014/main" id="{AE903A64-4F83-4155-AD61-8CA05614BD79}"/>
              </a:ext>
            </a:extLst>
          </p:cNvPr>
          <p:cNvPicPr preferRelativeResize="0"/>
          <p:nvPr/>
        </p:nvPicPr>
        <p:blipFill>
          <a:blip r:embed="rId11" cstate="print">
            <a:extLst>
              <a:ext uri="{28A0092B-C50C-407E-A947-70E740481C1C}">
                <a14:useLocalDpi xmlns:a14="http://schemas.microsoft.com/office/drawing/2010/main" val="0"/>
              </a:ext>
            </a:extLst>
          </a:blip>
          <a:srcRect/>
          <a:stretch/>
        </p:blipFill>
        <p:spPr>
          <a:xfrm>
            <a:off x="8437452" y="888508"/>
            <a:ext cx="2926080" cy="2194560"/>
          </a:xfrm>
          <a:prstGeom prst="rect">
            <a:avLst/>
          </a:prstGeom>
          <a:noFill/>
          <a:ln w="38100" cap="flat" cmpd="sng">
            <a:solidFill>
              <a:srgbClr val="3F3F3F"/>
            </a:solidFill>
            <a:prstDash val="solid"/>
            <a:round/>
            <a:headEnd type="none" w="sm" len="sm"/>
            <a:tailEnd type="none" w="sm" len="sm"/>
          </a:ln>
        </p:spPr>
      </p:pic>
      <p:pic>
        <p:nvPicPr>
          <p:cNvPr id="37" name="Google Shape;135;p4">
            <a:extLst>
              <a:ext uri="{FF2B5EF4-FFF2-40B4-BE49-F238E27FC236}">
                <a16:creationId xmlns:a16="http://schemas.microsoft.com/office/drawing/2014/main" id="{32EE4780-982E-40A6-B386-C0DBF064EE97}"/>
              </a:ext>
            </a:extLst>
          </p:cNvPr>
          <p:cNvPicPr preferRelativeResize="0"/>
          <p:nvPr/>
        </p:nvPicPr>
        <p:blipFill>
          <a:blip r:embed="rId12" cstate="print">
            <a:extLst>
              <a:ext uri="{28A0092B-C50C-407E-A947-70E740481C1C}">
                <a14:useLocalDpi xmlns:a14="http://schemas.microsoft.com/office/drawing/2010/main" val="0"/>
              </a:ext>
            </a:extLst>
          </a:blip>
          <a:srcRect/>
          <a:stretch/>
        </p:blipFill>
        <p:spPr>
          <a:xfrm>
            <a:off x="7247960" y="2550293"/>
            <a:ext cx="2926080" cy="2194560"/>
          </a:xfrm>
          <a:prstGeom prst="rect">
            <a:avLst/>
          </a:prstGeom>
          <a:noFill/>
          <a:ln w="38100" cap="flat" cmpd="sng">
            <a:solidFill>
              <a:srgbClr val="3F3F3F"/>
            </a:solidFill>
            <a:prstDash val="solid"/>
            <a:round/>
            <a:headEnd type="none" w="sm" len="sm"/>
            <a:tailEnd type="none" w="sm" len="sm"/>
          </a:ln>
        </p:spPr>
      </p:pic>
      <p:pic>
        <p:nvPicPr>
          <p:cNvPr id="38" name="Google Shape;136;p4">
            <a:extLst>
              <a:ext uri="{FF2B5EF4-FFF2-40B4-BE49-F238E27FC236}">
                <a16:creationId xmlns:a16="http://schemas.microsoft.com/office/drawing/2014/main" id="{E4D14FFF-E88B-4B77-80B2-8A76824DBA42}"/>
              </a:ext>
            </a:extLst>
          </p:cNvPr>
          <p:cNvPicPr preferRelativeResize="0"/>
          <p:nvPr/>
        </p:nvPicPr>
        <p:blipFill>
          <a:blip r:embed="rId13" cstate="print">
            <a:extLst>
              <a:ext uri="{28A0092B-C50C-407E-A947-70E740481C1C}">
                <a14:useLocalDpi xmlns:a14="http://schemas.microsoft.com/office/drawing/2010/main" val="0"/>
              </a:ext>
            </a:extLst>
          </a:blip>
          <a:srcRect/>
          <a:stretch/>
        </p:blipFill>
        <p:spPr>
          <a:xfrm>
            <a:off x="8437452" y="4212078"/>
            <a:ext cx="2926080" cy="2194560"/>
          </a:xfrm>
          <a:prstGeom prst="rect">
            <a:avLst/>
          </a:prstGeom>
          <a:noFill/>
          <a:ln w="38100" cap="flat" cmpd="sng">
            <a:solidFill>
              <a:srgbClr val="3F3F3F"/>
            </a:solidFill>
            <a:prstDash val="solid"/>
            <a:round/>
            <a:headEnd type="none" w="sm" len="sm"/>
            <a:tailEnd type="none" w="sm" len="sm"/>
          </a:ln>
        </p:spPr>
      </p:pic>
    </p:spTree>
    <p:extLst>
      <p:ext uri="{BB962C8B-B14F-4D97-AF65-F5344CB8AC3E}">
        <p14:creationId xmlns:p14="http://schemas.microsoft.com/office/powerpoint/2010/main" val="2231355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198506"/>
            <a:ext cx="10712117" cy="820004"/>
          </a:xfrm>
        </p:spPr>
        <p:txBody>
          <a:bodyPr anchor="ctr">
            <a:normAutofit/>
          </a:bodyPr>
          <a:lstStyle/>
          <a:p>
            <a:r>
              <a:rPr lang="en-US" sz="3200" b="1">
                <a:solidFill>
                  <a:schemeClr val="accent1"/>
                </a:solidFill>
              </a:rPr>
              <a:t>Web Image: </a:t>
            </a:r>
            <a:r>
              <a:rPr lang="en-US" sz="3200">
                <a:solidFill>
                  <a:schemeClr val="accent1"/>
                </a:solidFill>
              </a:rPr>
              <a:t>Captions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12548" y="1088281"/>
            <a:ext cx="9802553" cy="540908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Questions to answer:</a:t>
            </a:r>
            <a:endParaRPr lang="en-US" sz="2600" dirty="0"/>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satellite &amp; sensor do the data come from?</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is/are the date(s) of data?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data showing? (e.g., precipitation, turbidity, land cover, etc.)</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Where is the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general interpretation and/or analysis of the processed data?</a:t>
            </a: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does the color scale represent?</a:t>
            </a:r>
          </a:p>
          <a:p>
            <a:pPr marL="0" marR="0" lvl="0" indent="0" algn="l" rtl="0">
              <a:spcBef>
                <a:spcPts val="0"/>
              </a:spcBef>
              <a:spcAft>
                <a:spcPts val="0"/>
              </a:spcAft>
              <a:buNone/>
            </a:pPr>
            <a:endParaRPr lang="en-US" sz="26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Not so great captions:</a:t>
            </a:r>
            <a:endParaRPr lang="en-US" sz="2600" dirty="0"/>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“Las Cruces Heat”</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“CERES data overlaid on a solar site development suitability map.”</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“Segmented tree canopies colorized by heights, showing stem density within the study area.”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“Slope raster embedded with bison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3932"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7491"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81109"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5692"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2115"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300"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82905" y="5150124"/>
            <a:ext cx="805414" cy="809462"/>
          </a:xfrm>
          <a:prstGeom prst="rect">
            <a:avLst/>
          </a:prstGeom>
        </p:spPr>
      </p:pic>
      <p:pic>
        <p:nvPicPr>
          <p:cNvPr id="12" name="Picture 11">
            <a:extLst>
              <a:ext uri="{FF2B5EF4-FFF2-40B4-BE49-F238E27FC236}">
                <a16:creationId xmlns:a16="http://schemas.microsoft.com/office/drawing/2014/main" id="{41A9AE1B-9368-4167-B594-B331054D24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2111" y="5995304"/>
            <a:ext cx="805436" cy="809462"/>
          </a:xfrm>
          <a:prstGeom prst="rect">
            <a:avLst/>
          </a:prstGeom>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5207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 picture containing plant, tree&#10;&#10;Description automatically generated">
            <a:extLst>
              <a:ext uri="{FF2B5EF4-FFF2-40B4-BE49-F238E27FC236}">
                <a16:creationId xmlns:a16="http://schemas.microsoft.com/office/drawing/2014/main" id="{4E187DD5-004E-9579-B4B0-058DFDE0D804}"/>
              </a:ext>
            </a:extLst>
          </p:cNvPr>
          <p:cNvPicPr>
            <a:picLocks noChangeAspect="1"/>
          </p:cNvPicPr>
          <p:nvPr/>
        </p:nvPicPr>
        <p:blipFill>
          <a:blip r:embed="rId2"/>
          <a:stretch>
            <a:fillRect/>
          </a:stretch>
        </p:blipFill>
        <p:spPr>
          <a:xfrm>
            <a:off x="2778597" y="189824"/>
            <a:ext cx="6636375" cy="5001446"/>
          </a:xfrm>
          <a:prstGeom prst="rect">
            <a:avLst/>
          </a:prstGeom>
        </p:spPr>
      </p:pic>
      <p:sp>
        <p:nvSpPr>
          <p:cNvPr id="3" name="Right Triangle 2">
            <a:extLst>
              <a:ext uri="{FF2B5EF4-FFF2-40B4-BE49-F238E27FC236}">
                <a16:creationId xmlns:a16="http://schemas.microsoft.com/office/drawing/2014/main" id="{E7C5F3F4-0117-4BF9-3234-546A898BD5E1}"/>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FD8C82C-5039-4982-B7E1-9771E6099B7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1</a:t>
            </a:r>
          </a:p>
        </p:txBody>
      </p:sp>
      <p:sp>
        <p:nvSpPr>
          <p:cNvPr id="13" name="Google Shape;158;p7">
            <a:extLst>
              <a:ext uri="{FF2B5EF4-FFF2-40B4-BE49-F238E27FC236}">
                <a16:creationId xmlns:a16="http://schemas.microsoft.com/office/drawing/2014/main" id="{655DF2AD-C880-EED7-3E8A-54A4E3D27964}"/>
              </a:ext>
            </a:extLst>
          </p:cNvPr>
          <p:cNvSpPr txBox="1">
            <a:spLocks/>
          </p:cNvSpPr>
          <p:nvPr/>
        </p:nvSpPr>
        <p:spPr>
          <a:xfrm>
            <a:off x="296779" y="5376953"/>
            <a:ext cx="11598442" cy="144592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Boulder County Disasters </a:t>
            </a: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Tasseled cap greenness calculated from a May 2021 Landsat 8 OLI image. The concentrated orange area depicts the 2020 Cal-Wood fire burn perimeter in Boulder County, Colorado. Bright orange represents negative greenness values and light blue represent positive greenness values. Tasseled cap calculations helped to model forest carbon and inform land managers on fuel treatment impacts on carbon storage.</a:t>
            </a:r>
            <a:endParaRPr lang="en-US" b="1">
              <a:solidFill>
                <a:schemeClr val="tx1">
                  <a:lumMod val="75000"/>
                  <a:lumOff val="25000"/>
                </a:schemeClr>
              </a:solidFill>
              <a:latin typeface="Century Gothic"/>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Landsat 8 OLI, Tasseled Cap Greenness, Sarah Hettema, Jennifer Rogers, Ibuki Sugiura, Erin Twaddell</a:t>
            </a:r>
          </a:p>
        </p:txBody>
      </p:sp>
    </p:spTree>
    <p:extLst>
      <p:ext uri="{BB962C8B-B14F-4D97-AF65-F5344CB8AC3E}">
        <p14:creationId xmlns:p14="http://schemas.microsoft.com/office/powerpoint/2010/main" val="16753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58;p7">
            <a:extLst>
              <a:ext uri="{FF2B5EF4-FFF2-40B4-BE49-F238E27FC236}">
                <a16:creationId xmlns:a16="http://schemas.microsoft.com/office/drawing/2014/main" id="{A51BFC35-F56E-5E71-8015-6E90887299CB}"/>
              </a:ext>
            </a:extLst>
          </p:cNvPr>
          <p:cNvSpPr txBox="1">
            <a:spLocks/>
          </p:cNvSpPr>
          <p:nvPr/>
        </p:nvSpPr>
        <p:spPr>
          <a:xfrm>
            <a:off x="296779" y="5374852"/>
            <a:ext cx="11598442" cy="160573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Phoenix Climate</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a:t>
            </a:r>
            <a:r>
              <a:rPr lang="en-US" sz="1500">
                <a:solidFill>
                  <a:schemeClr val="tx1">
                    <a:lumMod val="75000"/>
                    <a:lumOff val="25000"/>
                  </a:schemeClr>
                </a:solidFill>
                <a:latin typeface="Century Gothic"/>
                <a:sym typeface="Century Gothic"/>
              </a:rPr>
              <a:t>NDVI-processed imagery from Landsat 8 OLI data. This composite image of Central Phoenix and surrounding cities was taken over the Summer of 2021. Shades of lighter blue, pink, and yellow indicate vegetated land surface, while darker blue areas show the built landscape and desert environment. Areas of low NDVI are more prone to high temperatures and are therefore of interest for the City of Phoenix’s residential tree planting program.</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Ben </a:t>
            </a:r>
            <a:r>
              <a:rPr lang="en-US" sz="1500" err="1">
                <a:solidFill>
                  <a:schemeClr val="tx1">
                    <a:lumMod val="75000"/>
                    <a:lumOff val="25000"/>
                  </a:schemeClr>
                </a:solidFill>
                <a:latin typeface="Century Gothic"/>
              </a:rPr>
              <a:t>Schafermeyer</a:t>
            </a:r>
            <a:r>
              <a:rPr lang="en-US" sz="1500">
                <a:solidFill>
                  <a:schemeClr val="tx1">
                    <a:lumMod val="75000"/>
                    <a:lumOff val="25000"/>
                  </a:schemeClr>
                </a:solidFill>
                <a:latin typeface="Century Gothic"/>
              </a:rPr>
              <a:t>, Alison Bautista, Haley Stuckmeyer, Gloria Liu, Phoenix, urban heat, NDVI</a:t>
            </a:r>
          </a:p>
        </p:txBody>
      </p:sp>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2</a:t>
            </a:r>
          </a:p>
        </p:txBody>
      </p:sp>
    </p:spTree>
    <p:extLst>
      <p:ext uri="{BB962C8B-B14F-4D97-AF65-F5344CB8AC3E}">
        <p14:creationId xmlns:p14="http://schemas.microsoft.com/office/powerpoint/2010/main" val="3366679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95250" y="109464"/>
            <a:ext cx="1555326" cy="830997"/>
          </a:xfrm>
          <a:prstGeom prst="rect">
            <a:avLst/>
          </a:prstGeom>
          <a:noFill/>
        </p:spPr>
        <p:txBody>
          <a:bodyPr wrap="square" lIns="91440" tIns="45720" rIns="91440" bIns="45720" rtlCol="0" anchor="t">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a:rPr>
              <a:t>2a</a:t>
            </a:r>
            <a:endParaRPr lang="en-US" sz="2400" b="1" dirty="0">
              <a:solidFill>
                <a:schemeClr val="bg1"/>
              </a:solidFill>
              <a:latin typeface="Century Gothic" panose="020B0502020202020204" pitchFamily="34" charset="0"/>
            </a:endParaRPr>
          </a:p>
        </p:txBody>
      </p:sp>
      <p:sp>
        <p:nvSpPr>
          <p:cNvPr id="9" name="Content Placeholder 17">
            <a:extLst>
              <a:ext uri="{FF2B5EF4-FFF2-40B4-BE49-F238E27FC236}">
                <a16:creationId xmlns:a16="http://schemas.microsoft.com/office/drawing/2014/main" id="{8AB919AF-7C54-9BEF-56AC-713C9B41C92A}"/>
              </a:ext>
            </a:extLst>
          </p:cNvPr>
          <p:cNvSpPr>
            <a:spLocks noGrp="1"/>
          </p:cNvSpPr>
          <p:nvPr>
            <p:ph idx="1"/>
          </p:nvPr>
        </p:nvSpPr>
        <p:spPr>
          <a:xfrm>
            <a:off x="75885" y="2688914"/>
            <a:ext cx="2608898" cy="806065"/>
          </a:xfrm>
          <a:solidFill>
            <a:srgbClr val="D40000"/>
          </a:solidFill>
        </p:spPr>
        <p:txBody>
          <a:bodyPr anchor="ctr">
            <a:normAutofit fontScale="70000" lnSpcReduction="20000"/>
          </a:body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sp>
        <p:nvSpPr>
          <p:cNvPr id="14" name="Content Placeholder 18">
            <a:extLst>
              <a:ext uri="{FF2B5EF4-FFF2-40B4-BE49-F238E27FC236}">
                <a16:creationId xmlns:a16="http://schemas.microsoft.com/office/drawing/2014/main" id="{2C4D0D54-7B27-EEF1-FD3E-1320644D3650}"/>
              </a:ext>
            </a:extLst>
          </p:cNvPr>
          <p:cNvSpPr txBox="1">
            <a:spLocks/>
          </p:cNvSpPr>
          <p:nvPr/>
        </p:nvSpPr>
        <p:spPr>
          <a:xfrm>
            <a:off x="156276" y="4898465"/>
            <a:ext cx="11419479" cy="1709812"/>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200" b="1" dirty="0">
                <a:solidFill>
                  <a:srgbClr val="3F3F3F"/>
                </a:solidFill>
                <a:latin typeface="Century Gothic"/>
              </a:rPr>
              <a:t>Note the project short title label!</a:t>
            </a:r>
          </a:p>
          <a:p>
            <a:pPr>
              <a:spcBef>
                <a:spcPts val="600"/>
              </a:spcBef>
            </a:pPr>
            <a:r>
              <a:rPr lang="en-US" sz="1200" dirty="0">
                <a:solidFill>
                  <a:schemeClr val="tx1">
                    <a:lumMod val="75000"/>
                    <a:lumOff val="25000"/>
                  </a:schemeClr>
                </a:solidFill>
                <a:latin typeface="Century Gothic"/>
                <a:ea typeface="+mn-ea"/>
                <a:cs typeface="+mn-cs"/>
              </a:rPr>
              <a:t>For each website image you submit, you must also include a </a:t>
            </a:r>
            <a:r>
              <a:rPr lang="en-US" sz="1200" u="sng" dirty="0">
                <a:solidFill>
                  <a:schemeClr val="tx1">
                    <a:lumMod val="75000"/>
                    <a:lumOff val="25000"/>
                  </a:schemeClr>
                </a:solidFill>
                <a:latin typeface="Century Gothic"/>
                <a:ea typeface="+mn-ea"/>
                <a:cs typeface="+mn-cs"/>
              </a:rPr>
              <a:t>duplicate that has a project short title label</a:t>
            </a:r>
            <a:r>
              <a:rPr lang="en-US" sz="1200" dirty="0">
                <a:solidFill>
                  <a:schemeClr val="tx1">
                    <a:lumMod val="75000"/>
                    <a:lumOff val="25000"/>
                  </a:schemeClr>
                </a:solidFill>
                <a:latin typeface="Century Gothic"/>
                <a:ea typeface="+mn-ea"/>
                <a:cs typeface="+mn-cs"/>
              </a:rPr>
              <a:t>. This version of your website image will be used for the Website Image Bracket Challenge during the final weeks of the term on DEVELOP's </a:t>
            </a:r>
            <a:r>
              <a:rPr lang="en-US" sz="1200" dirty="0">
                <a:solidFill>
                  <a:schemeClr val="tx1">
                    <a:lumMod val="75000"/>
                    <a:lumOff val="25000"/>
                  </a:schemeClr>
                </a:solidFill>
                <a:latin typeface="Century Gothic"/>
                <a:ea typeface="+mn-ea"/>
                <a:cs typeface="+mn-cs"/>
                <a:hlinkClick r:id="rId3">
                  <a:extLst>
                    <a:ext uri="{A12FA001-AC4F-418D-AE19-62706E023703}">
                      <ahyp:hlinkClr xmlns:ahyp="http://schemas.microsoft.com/office/drawing/2018/hyperlinkcolor" val="tx"/>
                    </a:ext>
                  </a:extLst>
                </a:hlinkClick>
              </a:rPr>
              <a:t>Twitter</a:t>
            </a:r>
            <a:r>
              <a:rPr lang="en-US" sz="1200" dirty="0">
                <a:solidFill>
                  <a:schemeClr val="tx1">
                    <a:lumMod val="75000"/>
                    <a:lumOff val="25000"/>
                  </a:schemeClr>
                </a:solidFill>
                <a:latin typeface="Century Gothic"/>
                <a:ea typeface="+mn-ea"/>
                <a:cs typeface="+mn-cs"/>
              </a:rPr>
              <a:t> and </a:t>
            </a:r>
            <a:r>
              <a:rPr lang="en-US" sz="1200" dirty="0">
                <a:solidFill>
                  <a:schemeClr val="tx1">
                    <a:lumMod val="75000"/>
                    <a:lumOff val="25000"/>
                  </a:schemeClr>
                </a:solidFill>
                <a:latin typeface="Century Gothic"/>
                <a:ea typeface="+mn-ea"/>
                <a:cs typeface="+mn-cs"/>
                <a:hlinkClick r:id="rId4">
                  <a:extLst>
                    <a:ext uri="{A12FA001-AC4F-418D-AE19-62706E023703}">
                      <ahyp:hlinkClr xmlns:ahyp="http://schemas.microsoft.com/office/drawing/2018/hyperlinkcolor" val="tx"/>
                    </a:ext>
                  </a:extLst>
                </a:hlinkClick>
              </a:rPr>
              <a:t>Facebook</a:t>
            </a:r>
            <a:r>
              <a:rPr lang="en-US" sz="1200" dirty="0">
                <a:solidFill>
                  <a:schemeClr val="tx1">
                    <a:lumMod val="75000"/>
                    <a:lumOff val="25000"/>
                  </a:schemeClr>
                </a:solidFill>
                <a:latin typeface="Century Gothic"/>
                <a:ea typeface="+mn-ea"/>
                <a:cs typeface="+mn-cs"/>
              </a:rPr>
              <a:t>!</a:t>
            </a:r>
          </a:p>
          <a:p>
            <a:pPr marL="342900" indent="-342900">
              <a:lnSpc>
                <a:spcPct val="90000"/>
              </a:lnSpc>
              <a:spcBef>
                <a:spcPts val="8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sym typeface="Century Gothic"/>
              </a:rPr>
              <a:t>Add the exact text box shape from this slide to your duplicate image (Century Gothic, 18pt, Black Lighter 25%)</a:t>
            </a:r>
            <a:endParaRPr lang="en-US" sz="1200" kern="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u="sng" dirty="0">
                <a:solidFill>
                  <a:schemeClr val="tx1">
                    <a:lumMod val="75000"/>
                    <a:lumOff val="25000"/>
                  </a:schemeClr>
                </a:solidFill>
                <a:latin typeface="Century Gothic"/>
                <a:ea typeface="+mn-ea"/>
                <a:cs typeface="+mn-cs"/>
              </a:rPr>
              <a:t>Do not</a:t>
            </a:r>
            <a:r>
              <a:rPr lang="en-US" sz="1200" dirty="0">
                <a:solidFill>
                  <a:schemeClr val="tx1">
                    <a:lumMod val="75000"/>
                    <a:lumOff val="25000"/>
                  </a:schemeClr>
                </a:solidFill>
                <a:latin typeface="Century Gothic"/>
                <a:ea typeface="+mn-ea"/>
                <a:cs typeface="+mn-cs"/>
              </a:rPr>
              <a:t> adjust the height (0.42")</a:t>
            </a: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Adjust the width to fit your short title on </a:t>
            </a:r>
            <a:r>
              <a:rPr lang="en-US" sz="1200" u="sng" dirty="0">
                <a:solidFill>
                  <a:schemeClr val="tx1">
                    <a:lumMod val="75000"/>
                    <a:lumOff val="25000"/>
                  </a:schemeClr>
                </a:solidFill>
                <a:latin typeface="Century Gothic"/>
                <a:ea typeface="+mn-ea"/>
                <a:cs typeface="+mn-cs"/>
              </a:rPr>
              <a:t>one line</a:t>
            </a:r>
            <a:endParaRPr lang="en-US" sz="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Ensure it is aligned to the bottom right corner and ordered to the front of your image</a:t>
            </a:r>
            <a:endParaRPr lang="en-US" sz="1200" kern="1200">
              <a:solidFill>
                <a:schemeClr val="tx1">
                  <a:lumMod val="75000"/>
                  <a:lumOff val="25000"/>
                </a:schemeClr>
              </a:solidFill>
              <a:latin typeface="Century Gothic" panose="020B0502020202020204" pitchFamily="34" charset="0"/>
              <a:ea typeface="+mn-ea"/>
              <a:cs typeface="+mn-cs"/>
            </a:endParaRPr>
          </a:p>
          <a:p>
            <a:pPr marL="285750" lvl="0" indent="-225425">
              <a:buChar char="•"/>
            </a:pPr>
            <a:endParaRPr lang="en-US" sz="1200" kern="1200" dirty="0">
              <a:latin typeface="Century Gothic"/>
              <a:ea typeface="+mn-ea"/>
              <a:cs typeface="+mn-cs"/>
            </a:endParaRPr>
          </a:p>
        </p:txBody>
      </p:sp>
      <p:sp>
        <p:nvSpPr>
          <p:cNvPr id="11" name="Round Single Corner Rectangle 10">
            <a:extLst>
              <a:ext uri="{FF2B5EF4-FFF2-40B4-BE49-F238E27FC236}">
                <a16:creationId xmlns:a16="http://schemas.microsoft.com/office/drawing/2014/main" id="{6D9D36F2-0CFB-9841-8937-58954653C2A3}"/>
              </a:ext>
            </a:extLst>
          </p:cNvPr>
          <p:cNvSpPr/>
          <p:nvPr/>
        </p:nvSpPr>
        <p:spPr>
          <a:xfrm flipH="1">
            <a:off x="7365318" y="4800451"/>
            <a:ext cx="2073998" cy="386200"/>
          </a:xfrm>
          <a:prstGeom prst="round1Rect">
            <a:avLst>
              <a:gd name="adj" fmla="val 34471"/>
            </a:avLst>
          </a:prstGeom>
          <a:solidFill>
            <a:srgbClr val="BFBFBF">
              <a:alpha val="80000"/>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Phoenix Climate</a:t>
            </a:r>
          </a:p>
        </p:txBody>
      </p:sp>
      <p:sp>
        <p:nvSpPr>
          <p:cNvPr id="5" name="Content Placeholder 17">
            <a:extLst>
              <a:ext uri="{FF2B5EF4-FFF2-40B4-BE49-F238E27FC236}">
                <a16:creationId xmlns:a16="http://schemas.microsoft.com/office/drawing/2014/main" id="{6E3DC0BD-8AD9-3E3A-2092-FF6862D03C76}"/>
              </a:ext>
            </a:extLst>
          </p:cNvPr>
          <p:cNvSpPr txBox="1">
            <a:spLocks/>
          </p:cNvSpPr>
          <p:nvPr/>
        </p:nvSpPr>
        <p:spPr>
          <a:xfrm>
            <a:off x="9509445" y="2688914"/>
            <a:ext cx="2608898" cy="806065"/>
          </a:xfrm>
          <a:prstGeom prst="rect">
            <a:avLst/>
          </a:prstGeom>
          <a:solidFill>
            <a:srgbClr val="D40000"/>
          </a:solidFill>
        </p:spPr>
        <p:txBody>
          <a:bodyPr vert="horz" lIns="91440" tIns="45720" rIns="91440" bIns="45720" rtlCol="0" anchor="ctr">
            <a:normAutofit fontScale="70000" lnSpcReduction="20000"/>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cxnSp>
        <p:nvCxnSpPr>
          <p:cNvPr id="6" name="Connector: Curved 5">
            <a:extLst>
              <a:ext uri="{FF2B5EF4-FFF2-40B4-BE49-F238E27FC236}">
                <a16:creationId xmlns:a16="http://schemas.microsoft.com/office/drawing/2014/main" id="{040D53B5-276B-4A20-3E6E-E1218407CBBA}"/>
              </a:ext>
            </a:extLst>
          </p:cNvPr>
          <p:cNvCxnSpPr/>
          <p:nvPr/>
        </p:nvCxnSpPr>
        <p:spPr>
          <a:xfrm flipH="1">
            <a:off x="9479280" y="3497580"/>
            <a:ext cx="1287780" cy="1508760"/>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5534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8;p7">
            <a:extLst>
              <a:ext uri="{FF2B5EF4-FFF2-40B4-BE49-F238E27FC236}">
                <a16:creationId xmlns:a16="http://schemas.microsoft.com/office/drawing/2014/main" id="{03DCC6FE-2C07-43F1-8C22-7CC65D87D690}"/>
              </a:ext>
            </a:extLst>
          </p:cNvPr>
          <p:cNvSpPr txBox="1">
            <a:spLocks/>
          </p:cNvSpPr>
          <p:nvPr/>
        </p:nvSpPr>
        <p:spPr>
          <a:xfrm>
            <a:off x="296779" y="5376953"/>
            <a:ext cx="11598442" cy="137158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Project Short Title Here</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Caption</a:t>
            </a:r>
            <a:r>
              <a:rPr lang="en-US" sz="1500">
                <a:solidFill>
                  <a:schemeClr val="tx1">
                    <a:lumMod val="75000"/>
                    <a:lumOff val="25000"/>
                  </a:schemeClr>
                </a:solidFill>
                <a:latin typeface="Century Gothic" panose="020B0502020202020204" pitchFamily="34" charset="0"/>
              </a:rPr>
              <a:t>: Make sure to include the NASA satellite(s)/sensor(s) and the date from which the image is derived. You should also include what the image is (EX: NDVI) and how it can be used for decision making. The caption needs to </a:t>
            </a:r>
            <a:r>
              <a:rPr lang="en-US" sz="1500" b="1">
                <a:solidFill>
                  <a:schemeClr val="tx1">
                    <a:lumMod val="75000"/>
                    <a:lumOff val="25000"/>
                  </a:schemeClr>
                </a:solidFill>
                <a:latin typeface="Century Gothic" panose="020B0502020202020204" pitchFamily="34" charset="0"/>
              </a:rPr>
              <a:t>answer all the questions found on slide 5 </a:t>
            </a:r>
            <a:r>
              <a:rPr lang="en-US" sz="1500">
                <a:solidFill>
                  <a:schemeClr val="tx1">
                    <a:lumMod val="75000"/>
                    <a:lumOff val="25000"/>
                  </a:schemeClr>
                </a:solidFill>
                <a:latin typeface="Century Gothic" panose="020B0502020202020204" pitchFamily="34" charset="0"/>
              </a:rPr>
              <a:t>of this template. </a:t>
            </a:r>
            <a:r>
              <a:rPr lang="en-US" sz="1500" b="1">
                <a:solidFill>
                  <a:schemeClr val="tx1">
                    <a:lumMod val="75000"/>
                    <a:lumOff val="25000"/>
                  </a:schemeClr>
                </a:solidFill>
                <a:latin typeface="Century Gothic" panose="020B0502020202020204" pitchFamily="34" charset="0"/>
              </a:rPr>
              <a:t>75 word limit.</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Metadata Tags</a:t>
            </a:r>
            <a:r>
              <a:rPr lang="en-US" sz="1500">
                <a:solidFill>
                  <a:schemeClr val="tx1">
                    <a:lumMod val="75000"/>
                    <a:lumOff val="25000"/>
                  </a:schemeClr>
                </a:solidFill>
                <a:latin typeface="Century Gothic" panose="020B0502020202020204" pitchFamily="34" charset="0"/>
              </a:rPr>
              <a:t>: List any keywords or project participant names that you would like to be included in the photo’s metadata.</a:t>
            </a:r>
          </a:p>
        </p:txBody>
      </p:sp>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a:solidFill>
                  <a:schemeClr val="bg1"/>
                </a:solidFill>
                <a:latin typeface="Century Gothic"/>
                <a:ea typeface="Century Gothic"/>
                <a:cs typeface="Century Gothic"/>
                <a:sym typeface="Century Gothic"/>
              </a:rPr>
              <a:t>e</a:t>
            </a:r>
            <a:r>
              <a:rPr lang="en-US" b="1">
                <a:solidFill>
                  <a:schemeClr val="bg1"/>
                </a:solidFill>
                <a:latin typeface="Century Gothic"/>
                <a:ea typeface="Century Gothic"/>
                <a:cs typeface="Century Gothic"/>
                <a:sym typeface="Century Gothic"/>
              </a:rPr>
              <a:t> </a:t>
            </a:r>
            <a:r>
              <a:rPr lang="en-US" sz="1800" b="1">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a:solidFill>
                <a:schemeClr val="lt1"/>
              </a:solidFill>
            </a:endParaRPr>
          </a:p>
          <a:p>
            <a:pPr algn="ctr"/>
            <a:r>
              <a:rPr lang="en-US" b="1">
                <a:solidFill>
                  <a:schemeClr val="bg1"/>
                </a:solidFill>
                <a:latin typeface="Century Gothic"/>
              </a:rPr>
              <a:t>1920 x 1440 (300+ dpi)</a:t>
            </a:r>
            <a:endParaRPr lang="en-US">
              <a:solidFill>
                <a:schemeClr val="bg1"/>
              </a:solidFill>
            </a:endParaRPr>
          </a:p>
          <a:p>
            <a:pPr algn="ctr"/>
            <a:endParaRPr lang="en-US">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raw image file (.</a:t>
            </a:r>
            <a:r>
              <a:rPr lang="en-US" sz="1800" b="1" dirty="0" err="1">
                <a:solidFill>
                  <a:schemeClr val="lt1"/>
                </a:solidFill>
                <a:latin typeface="Century Gothic"/>
                <a:ea typeface="Century Gothic"/>
                <a:cs typeface="Century Gothic"/>
                <a:sym typeface="Century Gothic"/>
              </a:rPr>
              <a:t>png</a:t>
            </a:r>
            <a:r>
              <a:rPr lang="en-US" sz="1800" b="1" dirty="0">
                <a:solidFill>
                  <a:schemeClr val="lt1"/>
                </a:solidFill>
                <a:latin typeface="Century Gothic"/>
                <a:ea typeface="Century Gothic"/>
                <a:cs typeface="Century Gothic"/>
                <a:sym typeface="Century Gothic"/>
              </a:rPr>
              <a:t> or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raw image and your PowerPoint file in the Website Image subfolder of the Deliverable Submission folder.</a:t>
            </a:r>
            <a:endParaRPr lang="en-US" dirty="0">
              <a:solidFill>
                <a:schemeClr val="lt1"/>
              </a:solidFill>
            </a:endParaRPr>
          </a:p>
        </p:txBody>
      </p:sp>
    </p:spTree>
    <p:extLst>
      <p:ext uri="{BB962C8B-B14F-4D97-AF65-F5344CB8AC3E}">
        <p14:creationId xmlns:p14="http://schemas.microsoft.com/office/powerpoint/2010/main" val="397168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Amanda Clayton</DisplayName>
        <AccountId>14</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CEFDFCBE-D257-4D16-965F-B1EE504B6A50}">
  <ds:schemaRefs>
    <ds:schemaRef ds:uri="http://schemas.microsoft.com/sharepoint/v3/contenttype/forms"/>
  </ds:schemaRefs>
</ds:datastoreItem>
</file>

<file path=customXml/itemProps2.xml><?xml version="1.0" encoding="utf-8"?>
<ds:datastoreItem xmlns:ds="http://schemas.openxmlformats.org/officeDocument/2006/customXml" ds:itemID="{363019AE-2D18-4A4A-BEAF-F93FEBA58E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E5E546-5346-431B-89AB-1D18FB8519D4}">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28e1b38-47e1-4fea-8bfd-fb5e5adbd9bb"/>
    <ds:schemaRef ds:uri="3beb8151-ef73-4102-b95d-c8bd0a2915fa"/>
    <ds:schemaRef ds:uri="7a041d2c-28c4-4898-9d7f-fdf3d423cb64"/>
    <ds:schemaRef ds:uri="8fe16c19-f07e-451f-b6f8-9bd333cc244d"/>
  </ds:schemaRefs>
</ds:datastoreItem>
</file>

<file path=docProps/app.xml><?xml version="1.0" encoding="utf-8"?>
<Properties xmlns="http://schemas.openxmlformats.org/officeDocument/2006/extended-properties" xmlns:vt="http://schemas.openxmlformats.org/officeDocument/2006/docPropsVTypes">
  <Template>1_Theme2</Template>
  <TotalTime>46</TotalTime>
  <Words>1062</Words>
  <Application>Microsoft Office PowerPoint</Application>
  <PresentationFormat>Widescreen</PresentationFormat>
  <Paragraphs>104</Paragraphs>
  <Slides>10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Century Gothic</vt:lpstr>
      <vt:lpstr>Georgia</vt:lpstr>
      <vt:lpstr>Webdings</vt:lpstr>
      <vt:lpstr>Wingdings</vt:lpstr>
      <vt:lpstr>1_Theme2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Hunter, Shanise Y. (LARC-E3)[SSAI DEVELOP]</cp:lastModifiedBy>
  <cp:revision>244</cp:revision>
  <dcterms:created xsi:type="dcterms:W3CDTF">2019-10-30T16:09:36Z</dcterms:created>
  <dcterms:modified xsi:type="dcterms:W3CDTF">2023-05-15T18:30:38Z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16800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