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1F_82022A61.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handoutMasterIdLst>
    <p:handoutMasterId r:id="rId7"/>
  </p:handoutMasterIdLst>
  <p:sldIdLst>
    <p:sldId id="287" r:id="rId5"/>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632" userDrawn="1">
          <p15:clr>
            <a:srgbClr val="A4A3A4"/>
          </p15:clr>
        </p15:guide>
        <p15:guide id="2" orient="horz" pos="2073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C2902C-C5CE-BF40-E0AB-F9BB1746E671}" name="Janna Chapman" initials="JC" userId="503737b0d85eda55" providerId="Windows Live"/>
  <p188:author id="{36320E3A-8588-91BB-4797-429313A5860F}" name="Julianne Liu" initials="JL" userId="S::julianne.liu@ssaihq.com::032220a5-c941-4bff-82c7-b3f035380242" providerId="AD"/>
  <p188:author id="{804B717E-80AD-B908-B680-399679319C78}" name="Janna Chapman" initials="JC" userId="S::janna.chapman@ssaihq.com::1d29b713-534f-46a3-bf8f-232826083958" providerId="AD"/>
  <p188:author id="{FE0C74BA-51EA-0BC2-2AC6-D25BBD4D4276}" name="Plott, Laramie D. (LARC-E3)[SSAI DEVELOP]" initials="PLD(ED" userId="S::ldplott@ndc.nasa.gov::12fa7add-6da5-4f07-a1f9-aac8f53d42a1" providerId="AD"/>
  <p188:author id="{9B671DC4-F867-8520-73EF-EAFB98317814}" name="Hunter, Shanise Y. (LARC-E3)[SSAI DEVELOP]" initials="HSY(ED" userId="S::syhunter@ndc.nasa.gov::4313d2d7-74c6-49cc-8409-3769577baa24" providerId="AD"/>
  <p188:author id="{B37FD7DA-8443-AD37-F8CD-65CB4FBFDE55}" name="Emily Culling" initials="EC" userId="S::emily.culling@ssaihq.com::55af6ed6-be8a-4849-9210-958ec50bc97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unter, Shanise Y. (LARC-E3)[SSAI DEVELOP]" initials="HSY(D" lastIdx="49" clrIdx="0">
    <p:extLst>
      <p:ext uri="{19B8F6BF-5375-455C-9EA6-DF929625EA0E}">
        <p15:presenceInfo xmlns:p15="http://schemas.microsoft.com/office/powerpoint/2012/main" userId="S-1-5-21-330711430-3775241029-4075259233-879551" providerId="AD"/>
      </p:ext>
    </p:extLst>
  </p:cmAuthor>
  <p:cmAuthor id="2" name="Ross" initials="R" lastIdx="2" clrIdx="1">
    <p:extLst>
      <p:ext uri="{19B8F6BF-5375-455C-9EA6-DF929625EA0E}">
        <p15:presenceInfo xmlns:p15="http://schemas.microsoft.com/office/powerpoint/2012/main" userId="Ross" providerId="None"/>
      </p:ext>
    </p:extLst>
  </p:cmAuthor>
  <p:cmAuthor id="3" name="Brianne Kendall" initials="BK" lastIdx="4" clrIdx="2">
    <p:extLst>
      <p:ext uri="{19B8F6BF-5375-455C-9EA6-DF929625EA0E}">
        <p15:presenceInfo xmlns:p15="http://schemas.microsoft.com/office/powerpoint/2012/main" userId="S::brianne.kendall@ssaihq.com::faea8925-10cf-4dd4-8fc8-020039f0a6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A00"/>
    <a:srgbClr val="2A1A8B"/>
    <a:srgbClr val="00BBFF"/>
    <a:srgbClr val="FE8A01"/>
    <a:srgbClr val="8A847F"/>
    <a:srgbClr val="F25C21"/>
    <a:srgbClr val="C13E2D"/>
    <a:srgbClr val="8A8480"/>
    <a:srgbClr val="895999"/>
    <a:srgbClr val="67A4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54D4F4-CC12-47DF-8BBB-E9D3A303E135}" v="644" dt="2023-03-16T04:12:41.693"/>
    <p1510:client id="{6FF795FC-3FD0-43CE-9F73-797A419AD641}" v="731" dt="2023-03-16T23:33:25.210"/>
    <p1510:client id="{9A34ED33-4EBF-EF46-9D45-9595B16C75BC}" v="2812" dt="2023-03-16T22:21:19.880"/>
    <p1510:client id="{A48FE0CF-B42A-E0C1-C984-5416A1EEAAF9}" v="13" dt="2023-03-20T23:24:01.660"/>
    <p1510:client id="{F1C207B4-1EBF-3644-15E5-0A440106FBE3}" v="85" dt="2023-03-21T17:14:41.9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0" d="100"/>
          <a:sy n="30" d="100"/>
        </p:scale>
        <p:origin x="448" y="-3396"/>
      </p:cViewPr>
      <p:guideLst>
        <p:guide pos="7632"/>
        <p:guide orient="horz" pos="2073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comments/modernComment_11F_82022A61.xml><?xml version="1.0" encoding="utf-8"?>
<p188:cmLst xmlns:a="http://schemas.openxmlformats.org/drawingml/2006/main" xmlns:r="http://schemas.openxmlformats.org/officeDocument/2006/relationships" xmlns:p188="http://schemas.microsoft.com/office/powerpoint/2018/8/main">
  <p188:cm id="{0FF815F4-21A2-45B8-BFA2-9A5B48CE2B26}" authorId="{FE0C74BA-51EA-0BC2-2AC6-D25BBD4D4276}" created="2023-02-02T22:20:27.985">
    <ac:txMkLst xmlns:ac="http://schemas.microsoft.com/office/drawing/2013/main/command">
      <pc:docMk xmlns:pc="http://schemas.microsoft.com/office/powerpoint/2013/main/command"/>
      <pc:sldMk xmlns:pc="http://schemas.microsoft.com/office/powerpoint/2013/main/command" cId="2181180001" sldId="287"/>
      <ac:spMk id="52" creationId="{12039E12-77ED-4118-A4BD-BA26A065B01B}"/>
      <ac:txMk cp="0" len="6">
        <ac:context len="7" hash="4172488707"/>
      </ac:txMk>
    </ac:txMkLst>
    <p188:txBody>
      <a:bodyPr/>
      <a:lstStyle/>
      <a:p>
        <a:r>
          <a:rPr lang="en-US"/>
          <a:t>On this poster, be sure to reference the earth observations you used in some way. It can be as creative or simple as you like. The easiest way (easiest but not required) is to put the individual images of each satellite you used.</a:t>
        </a:r>
      </a:p>
    </p188:txBody>
  </p188:cm>
  <p188:cm id="{D6E57DFE-5AB4-4585-86BD-3D161E816E7F}" authorId="{4AC2902C-C5CE-BF40-E0AB-F9BB1746E671}" created="2023-03-13T18:12:15.493">
    <ac:txMkLst xmlns:ac="http://schemas.microsoft.com/office/drawing/2013/main/command">
      <pc:docMk xmlns:pc="http://schemas.microsoft.com/office/powerpoint/2013/main/command"/>
      <pc:sldMk xmlns:pc="http://schemas.microsoft.com/office/powerpoint/2013/main/command" cId="2181180001" sldId="287"/>
      <ac:spMk id="51" creationId="{2BC7D309-547F-4477-A77F-84F362DFFAF7}"/>
      <ac:txMk cp="0" len="252">
        <ac:context len="253" hash="213041486"/>
      </ac:txMk>
    </ac:txMkLst>
    <p188:txBody>
      <a:bodyPr/>
      <a:lstStyle/>
      <a:p>
        <a:r>
          <a:rPr lang="en-US"/>
          <a:t>For ALL images – make sure all text is legible and add legends separately (so they can be moved or resized). If text is not editable, a team member must be available to make changes with a very short turn-around time (hours, not days) after submission.</a:t>
        </a:r>
      </a:p>
    </p188:txBody>
  </p188:cm>
  <p188:cm id="{E5704AE1-21A2-6348-9DA8-9DF1A0CC9B03}" authorId="{B37FD7DA-8443-AD37-F8CD-65CB4FBFDE55}" created="2023-03-15T01:21:59.835">
    <ac:deMkLst xmlns:ac="http://schemas.microsoft.com/office/drawing/2013/main/command">
      <pc:docMk xmlns:pc="http://schemas.microsoft.com/office/powerpoint/2013/main/command"/>
      <pc:sldMk xmlns:pc="http://schemas.microsoft.com/office/powerpoint/2013/main/command" cId="2181180001" sldId="287"/>
      <ac:spMk id="39" creationId="{A8FDEB7F-83BE-468A-A8D9-BB9485219044}"/>
    </ac:deMkLst>
    <p188:txBody>
      <a:bodyPr/>
      <a:lstStyle/>
      <a:p>
        <a:r>
          <a:rPr lang="en-US"/>
          <a:t>definitely a rd and formatting will change w/our final maps but any/all feedback would still be helpful!</a:t>
        </a:r>
      </a:p>
    </p188:txBody>
  </p188:cm>
  <p188:cm id="{859B9D44-5D83-4D27-9B7D-9AECADF6CD2D}" authorId="{36320E3A-8588-91BB-4797-429313A5860F}" created="2023-03-15T15:25:34.483">
    <pc:sldMkLst xmlns:pc="http://schemas.microsoft.com/office/powerpoint/2013/main/command">
      <pc:docMk/>
      <pc:sldMk cId="2181180001" sldId="287"/>
    </pc:sldMkLst>
    <p188:pos x="12305490" y="18725745"/>
    <p188:txBody>
      <a:bodyPr/>
      <a:lstStyle/>
      <a:p>
        <a:r>
          <a:rPr lang="en-US"/>
          <a:t>Not that every inch of your poster needs to be filled, but I think having this blank white space in the center of your poster is a bit distracting. Consider how/where you place and shape text/visuals</a:t>
        </a:r>
      </a:p>
    </p188:txBody>
  </p188:cm>
  <p188:cm id="{D24BC406-6B7F-4D75-B213-2A3E95DCCCFF}" authorId="{36320E3A-8588-91BB-4797-429313A5860F}" created="2023-03-15T15:28:40.266">
    <ac:deMkLst xmlns:ac="http://schemas.microsoft.com/office/drawing/2013/main/command">
      <pc:docMk xmlns:pc="http://schemas.microsoft.com/office/powerpoint/2013/main/command"/>
      <pc:sldMk xmlns:pc="http://schemas.microsoft.com/office/powerpoint/2013/main/command" cId="2181180001" sldId="287"/>
      <ac:spMk id="53" creationId="{6C8C8541-5801-4BD0-A069-83359D83221A}"/>
    </ac:deMkLst>
    <p188:txBody>
      <a:bodyPr/>
      <a:lstStyle/>
      <a:p>
        <a:r>
          <a:rPr lang="en-US"/>
          <a:t>If needing more space, you could display acknowledgements differently (in a list vs bullet points)</a:t>
        </a:r>
      </a:p>
    </p188:txBody>
  </p188:cm>
  <p188:cm id="{5CD91D34-158B-4C55-8B51-34862AAD6C7E}" authorId="{36320E3A-8588-91BB-4797-429313A5860F}" created="2023-03-15T15:40:28.726">
    <ac:deMkLst xmlns:ac="http://schemas.microsoft.com/office/drawing/2013/main/command">
      <pc:docMk xmlns:pc="http://schemas.microsoft.com/office/powerpoint/2013/main/command"/>
      <pc:sldMk xmlns:pc="http://schemas.microsoft.com/office/powerpoint/2013/main/command" cId="2181180001" sldId="287"/>
      <ac:spMk id="30" creationId="{3043DB9F-F02D-247E-5FBE-5AAFD66937B7}"/>
    </ac:deMkLst>
    <p188:txBody>
      <a:bodyPr/>
      <a:lstStyle/>
      <a:p>
        <a:r>
          <a:rPr lang="en-US"/>
          <a:t>Yes! Explain what the maps mean -- and also how they can be used! I think missing from this poster is how TA is going to use these results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A30F95-6DE0-4645-A35B-EBF94E3830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4E4F310-8EDA-4E5B-9D2A-ECDAB675EA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D43FA0-962B-44DB-B485-8C7CB4CC3BEF}" type="datetimeFigureOut">
              <a:rPr lang="en-US" smtClean="0"/>
              <a:t>3/23/2023</a:t>
            </a:fld>
            <a:endParaRPr lang="en-US"/>
          </a:p>
        </p:txBody>
      </p:sp>
      <p:sp>
        <p:nvSpPr>
          <p:cNvPr id="4" name="Footer Placeholder 3">
            <a:extLst>
              <a:ext uri="{FF2B5EF4-FFF2-40B4-BE49-F238E27FC236}">
                <a16:creationId xmlns:a16="http://schemas.microsoft.com/office/drawing/2014/main" id="{AF14E4EB-4AD3-45E9-A4B1-C1A36188A8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5843508-7985-4F58-B93B-78BA1AE70CD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BAB051-B52A-4D88-B681-DCE3F7753CB8}" type="slidenum">
              <a:rPr lang="en-US" smtClean="0"/>
              <a:t>‹#›</a:t>
            </a:fld>
            <a:endParaRPr lang="en-US"/>
          </a:p>
        </p:txBody>
      </p:sp>
    </p:spTree>
    <p:extLst>
      <p:ext uri="{BB962C8B-B14F-4D97-AF65-F5344CB8AC3E}">
        <p14:creationId xmlns:p14="http://schemas.microsoft.com/office/powerpoint/2010/main" val="211390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26846B-B35E-634E-B647-A1F6E2B6B7B1}" type="datetimeFigureOut">
              <a:rPr lang="en-US" smtClean="0"/>
              <a:t>3/23/2023</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C7B63E-572C-FB42-91CC-3EE116A296C8}" type="slidenum">
              <a:rPr lang="en-US" smtClean="0"/>
              <a:t>‹#›</a:t>
            </a:fld>
            <a:endParaRPr lang="en-US"/>
          </a:p>
        </p:txBody>
      </p:sp>
    </p:spTree>
    <p:extLst>
      <p:ext uri="{BB962C8B-B14F-4D97-AF65-F5344CB8AC3E}">
        <p14:creationId xmlns:p14="http://schemas.microsoft.com/office/powerpoint/2010/main" val="2527394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C7B63E-572C-FB42-91CC-3EE116A296C8}" type="slidenum">
              <a:rPr lang="en-US" smtClean="0"/>
              <a:t>1</a:t>
            </a:fld>
            <a:endParaRPr lang="en-US"/>
          </a:p>
        </p:txBody>
      </p:sp>
    </p:spTree>
    <p:extLst>
      <p:ext uri="{BB962C8B-B14F-4D97-AF65-F5344CB8AC3E}">
        <p14:creationId xmlns:p14="http://schemas.microsoft.com/office/powerpoint/2010/main" val="21106083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Blank - Agriculture &amp; Food Securit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1A9DA32-6BCD-4DA2-BAD7-B02FAD6AC283}"/>
              </a:ext>
            </a:extLst>
          </p:cNvPr>
          <p:cNvGrpSpPr/>
          <p:nvPr userDrawn="1"/>
        </p:nvGrpSpPr>
        <p:grpSpPr>
          <a:xfrm>
            <a:off x="837529" y="32673369"/>
            <a:ext cx="25691924" cy="2877394"/>
            <a:chOff x="837529" y="32673369"/>
            <a:chExt cx="25691924" cy="2877394"/>
          </a:xfrm>
        </p:grpSpPr>
        <p:sp>
          <p:nvSpPr>
            <p:cNvPr id="5" name="Rectangle 4">
              <a:extLst>
                <a:ext uri="{FF2B5EF4-FFF2-40B4-BE49-F238E27FC236}">
                  <a16:creationId xmlns:a16="http://schemas.microsoft.com/office/drawing/2014/main" id="{23D86ECD-70A9-42FC-8B16-62C276B67DD2}"/>
                </a:ext>
              </a:extLst>
            </p:cNvPr>
            <p:cNvSpPr/>
            <p:nvPr userDrawn="1"/>
          </p:nvSpPr>
          <p:spPr>
            <a:xfrm>
              <a:off x="926253" y="34808161"/>
              <a:ext cx="25603200" cy="742602"/>
            </a:xfrm>
            <a:prstGeom prst="rect">
              <a:avLst/>
            </a:prstGeom>
            <a:solidFill>
              <a:srgbClr val="8A8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2796D6D-B6E5-41D4-BC6E-30792D909B38}"/>
                </a:ext>
              </a:extLst>
            </p:cNvPr>
            <p:cNvSpPr txBox="1"/>
            <p:nvPr userDrawn="1"/>
          </p:nvSpPr>
          <p:spPr>
            <a:xfrm>
              <a:off x="1059602" y="35021520"/>
              <a:ext cx="5703147" cy="329187"/>
            </a:xfrm>
            <a:prstGeom prst="rect">
              <a:avLst/>
            </a:prstGeom>
            <a:noFill/>
          </p:spPr>
          <p:txBody>
            <a:bodyPr wrap="square" rtlCol="0" anchor="ctr">
              <a:noAutofit/>
            </a:bodyPr>
            <a:lstStyle/>
            <a:p>
              <a:r>
                <a:rPr lang="en-US" sz="3070" b="1" spc="1950" baseline="0">
                  <a:solidFill>
                    <a:schemeClr val="bg1"/>
                  </a:solidFill>
                </a:rPr>
                <a:t>ANNIVERSARY</a:t>
              </a:r>
            </a:p>
          </p:txBody>
        </p:sp>
        <p:pic>
          <p:nvPicPr>
            <p:cNvPr id="4" name="Picture 3">
              <a:extLst>
                <a:ext uri="{FF2B5EF4-FFF2-40B4-BE49-F238E27FC236}">
                  <a16:creationId xmlns:a16="http://schemas.microsoft.com/office/drawing/2014/main" id="{635D4485-E064-44FD-ACC8-9530F8EA7C8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37529" y="32673369"/>
              <a:ext cx="5669950" cy="2310401"/>
            </a:xfrm>
            <a:prstGeom prst="rect">
              <a:avLst/>
            </a:prstGeom>
          </p:spPr>
        </p:pic>
      </p:grpSp>
      <p:sp>
        <p:nvSpPr>
          <p:cNvPr id="155" name="Rectangle 154"/>
          <p:cNvSpPr/>
          <p:nvPr userDrawn="1"/>
        </p:nvSpPr>
        <p:spPr>
          <a:xfrm>
            <a:off x="893616" y="35974131"/>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pic>
        <p:nvPicPr>
          <p:cNvPr id="158" name="Picture 15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pic>
        <p:nvPicPr>
          <p:cNvPr id="3" name="Picture 2">
            <a:extLst>
              <a:ext uri="{FF2B5EF4-FFF2-40B4-BE49-F238E27FC236}">
                <a16:creationId xmlns:a16="http://schemas.microsoft.com/office/drawing/2014/main" id="{AA32E274-E1FA-40EE-A75D-FB9098112B1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14400" y="876300"/>
            <a:ext cx="2195621" cy="2195621"/>
          </a:xfrm>
          <a:prstGeom prst="rect">
            <a:avLst/>
          </a:prstGeom>
        </p:spPr>
      </p:pic>
      <p:sp>
        <p:nvSpPr>
          <p:cNvPr id="30" name="Rectangle 29">
            <a:extLst>
              <a:ext uri="{FF2B5EF4-FFF2-40B4-BE49-F238E27FC236}">
                <a16:creationId xmlns:a16="http://schemas.microsoft.com/office/drawing/2014/main" id="{4A0634BC-36C6-46AA-9873-7192E7C34380}"/>
              </a:ext>
            </a:extLst>
          </p:cNvPr>
          <p:cNvSpPr/>
          <p:nvPr userDrawn="1"/>
        </p:nvSpPr>
        <p:spPr>
          <a:xfrm>
            <a:off x="951596" y="3921870"/>
            <a:ext cx="25577857" cy="80641"/>
          </a:xfrm>
          <a:prstGeom prst="rect">
            <a:avLst/>
          </a:prstGeom>
          <a:solidFill>
            <a:srgbClr val="8A8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p:cNvSpPr txBox="1">
            <a:spLocks/>
          </p:cNvSpPr>
          <p:nvPr userDrawn="1"/>
        </p:nvSpPr>
        <p:spPr>
          <a:xfrm>
            <a:off x="22781935" y="34738741"/>
            <a:ext cx="3756449" cy="896694"/>
          </a:xfrm>
          <a:prstGeom prst="rect">
            <a:avLst/>
          </a:prstGeom>
        </p:spPr>
        <p:txBody>
          <a:bodyPr anchor="ctr">
            <a:norm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l">
              <a:spcBef>
                <a:spcPts val="0"/>
              </a:spcBef>
            </a:pPr>
            <a:r>
              <a:rPr lang="en-US" sz="4000" b="1">
                <a:solidFill>
                  <a:schemeClr val="bg1"/>
                </a:solidFill>
              </a:rPr>
              <a:t>| Spring 2023</a:t>
            </a:r>
          </a:p>
        </p:txBody>
      </p:sp>
    </p:spTree>
    <p:extLst>
      <p:ext uri="{BB962C8B-B14F-4D97-AF65-F5344CB8AC3E}">
        <p14:creationId xmlns:p14="http://schemas.microsoft.com/office/powerpoint/2010/main" val="278383420"/>
      </p:ext>
    </p:extLst>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608" userDrawn="1">
          <p15:clr>
            <a:srgbClr val="FBAE40"/>
          </p15:clr>
        </p15:guide>
        <p15:guide id="6" orient="horz" pos="22248" userDrawn="1">
          <p15:clr>
            <a:srgbClr val="FBAE40"/>
          </p15:clr>
        </p15:guide>
        <p15:guide id="7" orient="horz" pos="22080" userDrawn="1">
          <p15:clr>
            <a:srgbClr val="FBAE40"/>
          </p15:clr>
        </p15:guide>
        <p15:guide id="11" orient="horz" pos="2928">
          <p15:clr>
            <a:srgbClr val="FBAE40"/>
          </p15:clr>
        </p15:guide>
        <p15:guide id="12" pos="14304" userDrawn="1">
          <p15:clr>
            <a:srgbClr val="FBAE40"/>
          </p15:clr>
        </p15:guide>
        <p15:guide id="13" pos="9216">
          <p15:clr>
            <a:srgbClr val="FBAE40"/>
          </p15:clr>
        </p15:guide>
        <p15:guide id="14" orient="horz" pos="1920">
          <p15:clr>
            <a:srgbClr val="FBAE40"/>
          </p15:clr>
        </p15:guide>
        <p15:guide id="15" orient="horz" pos="1536">
          <p15:clr>
            <a:srgbClr val="FBAE40"/>
          </p15:clr>
        </p15:guide>
        <p15:guide id="16" orient="horz" pos="936" userDrawn="1">
          <p15:clr>
            <a:srgbClr val="FBAE40"/>
          </p15:clr>
        </p15:guide>
        <p15:guide id="17" orient="horz" pos="2448" userDrawn="1">
          <p15:clr>
            <a:srgbClr val="FBAE40"/>
          </p15:clr>
        </p15:guide>
        <p15:guide id="18" orient="horz" pos="22392" userDrawn="1">
          <p15:clr>
            <a:srgbClr val="FBAE40"/>
          </p15:clr>
        </p15:guide>
        <p15:guide id="19" orient="horz" pos="21912" userDrawn="1">
          <p15:clr>
            <a:srgbClr val="FBAE40"/>
          </p15:clr>
        </p15:guide>
        <p15:guide id="20" pos="2136" userDrawn="1">
          <p15:clr>
            <a:srgbClr val="FBAE40"/>
          </p15:clr>
        </p15:guide>
        <p15:guide id="21" pos="874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3/23/2023</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8.png"/><Relationship Id="rId26" Type="http://schemas.openxmlformats.org/officeDocument/2006/relationships/image" Target="../media/image26.png"/><Relationship Id="rId3" Type="http://schemas.microsoft.com/office/2018/10/relationships/comments" Target="../comments/modernComment_11F_82022A61.xml"/><Relationship Id="rId21" Type="http://schemas.openxmlformats.org/officeDocument/2006/relationships/image" Target="../media/image21.png"/><Relationship Id="rId7" Type="http://schemas.openxmlformats.org/officeDocument/2006/relationships/image" Target="../media/image7.jpeg"/><Relationship Id="rId12" Type="http://schemas.openxmlformats.org/officeDocument/2006/relationships/image" Target="../media/image12.png"/><Relationship Id="rId17" Type="http://schemas.openxmlformats.org/officeDocument/2006/relationships/image" Target="../media/image17.svg"/><Relationship Id="rId25" Type="http://schemas.openxmlformats.org/officeDocument/2006/relationships/image" Target="../media/image25.png"/><Relationship Id="rId2" Type="http://schemas.openxmlformats.org/officeDocument/2006/relationships/notesSlide" Target="../notesSlides/notesSlide1.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sv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sv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19.sv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Map&#10;&#10;Description automatically generated">
            <a:extLst>
              <a:ext uri="{FF2B5EF4-FFF2-40B4-BE49-F238E27FC236}">
                <a16:creationId xmlns:a16="http://schemas.microsoft.com/office/drawing/2014/main" id="{B378E625-F7B5-76C8-A404-02AB5E52B90A}"/>
              </a:ext>
            </a:extLst>
          </p:cNvPr>
          <p:cNvPicPr>
            <a:picLocks noChangeAspect="1"/>
          </p:cNvPicPr>
          <p:nvPr/>
        </p:nvPicPr>
        <p:blipFill rotWithShape="1">
          <a:blip r:embed="rId4">
            <a:extLst>
              <a:ext uri="{28A0092B-C50C-407E-A947-70E740481C1C}">
                <a14:useLocalDpi xmlns:a14="http://schemas.microsoft.com/office/drawing/2010/main" val="0"/>
              </a:ext>
            </a:extLst>
          </a:blip>
          <a:srcRect l="9288" t="20551" r="6984" b="22761"/>
          <a:stretch/>
        </p:blipFill>
        <p:spPr>
          <a:xfrm>
            <a:off x="3811610" y="10789839"/>
            <a:ext cx="11265852" cy="9871049"/>
          </a:xfrm>
          <a:prstGeom prst="rect">
            <a:avLst/>
          </a:prstGeom>
        </p:spPr>
      </p:pic>
      <p:sp>
        <p:nvSpPr>
          <p:cNvPr id="35" name="Text Placeholder 11">
            <a:extLst>
              <a:ext uri="{FF2B5EF4-FFF2-40B4-BE49-F238E27FC236}">
                <a16:creationId xmlns:a16="http://schemas.microsoft.com/office/drawing/2014/main" id="{B48FFDD2-A348-4FDC-8D32-E61A4ABAD358}"/>
              </a:ext>
            </a:extLst>
          </p:cNvPr>
          <p:cNvSpPr txBox="1">
            <a:spLocks/>
          </p:cNvSpPr>
          <p:nvPr/>
        </p:nvSpPr>
        <p:spPr>
          <a:xfrm>
            <a:off x="13995400" y="34862108"/>
            <a:ext cx="8811364" cy="723292"/>
          </a:xfrm>
          <a:prstGeom prst="rect">
            <a:avLst/>
          </a:prstGeom>
        </p:spPr>
        <p:txBody>
          <a:bodyPr>
            <a:no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000" b="1">
                <a:solidFill>
                  <a:schemeClr val="bg1"/>
                </a:solidFill>
              </a:rPr>
              <a:t>Virtual Environmental Justice</a:t>
            </a:r>
          </a:p>
        </p:txBody>
      </p:sp>
      <p:sp>
        <p:nvSpPr>
          <p:cNvPr id="38" name="Text Placeholder 1">
            <a:extLst>
              <a:ext uri="{FF2B5EF4-FFF2-40B4-BE49-F238E27FC236}">
                <a16:creationId xmlns:a16="http://schemas.microsoft.com/office/drawing/2014/main" id="{25B855BB-5DCD-4018-AEB6-3A1741EC918D}"/>
              </a:ext>
            </a:extLst>
          </p:cNvPr>
          <p:cNvSpPr txBox="1">
            <a:spLocks/>
          </p:cNvSpPr>
          <p:nvPr/>
        </p:nvSpPr>
        <p:spPr>
          <a:xfrm>
            <a:off x="3428999" y="712788"/>
            <a:ext cx="20202525" cy="1290637"/>
          </a:xfrm>
          <a:prstGeom prst="rect">
            <a:avLst/>
          </a:prstGeom>
        </p:spPr>
        <p:txBody>
          <a:bodyPr vert="horz" lIns="91440" tIns="45720" rIns="91440" bIns="45720" rtlCol="0">
            <a:noAutofit/>
          </a:bodyPr>
          <a:lst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defTabSz="457200">
              <a:lnSpc>
                <a:spcPct val="100000"/>
              </a:lnSpc>
              <a:spcBef>
                <a:spcPts val="0"/>
              </a:spcBef>
              <a:buFontTx/>
              <a:buNone/>
              <a:defRPr/>
            </a:pPr>
            <a:r>
              <a:rPr lang="en-US" sz="7200" b="1">
                <a:solidFill>
                  <a:srgbClr val="8A8480"/>
                </a:solidFill>
                <a:latin typeface="Century Gothic" panose="020F0302020204030204"/>
              </a:rPr>
              <a:t>New York City </a:t>
            </a:r>
            <a:r>
              <a:rPr lang="en-US" sz="7200">
                <a:solidFill>
                  <a:srgbClr val="8A8480"/>
                </a:solidFill>
                <a:latin typeface="Century Gothic" panose="020F0302020204030204"/>
              </a:rPr>
              <a:t>Transportation &amp; Infrastructure </a:t>
            </a:r>
            <a:endParaRPr lang="en-US" sz="7500">
              <a:solidFill>
                <a:srgbClr val="8A8480"/>
              </a:solidFill>
              <a:latin typeface="Century Gothic" panose="020F0302020204030204"/>
            </a:endParaRPr>
          </a:p>
        </p:txBody>
      </p:sp>
      <p:sp>
        <p:nvSpPr>
          <p:cNvPr id="39" name="Text Placeholder 1">
            <a:extLst>
              <a:ext uri="{FF2B5EF4-FFF2-40B4-BE49-F238E27FC236}">
                <a16:creationId xmlns:a16="http://schemas.microsoft.com/office/drawing/2014/main" id="{A8FDEB7F-83BE-468A-A8D9-BB9485219044}"/>
              </a:ext>
            </a:extLst>
          </p:cNvPr>
          <p:cNvSpPr txBox="1">
            <a:spLocks/>
          </p:cNvSpPr>
          <p:nvPr/>
        </p:nvSpPr>
        <p:spPr>
          <a:xfrm>
            <a:off x="3412673" y="1901504"/>
            <a:ext cx="19161577" cy="1168870"/>
          </a:xfrm>
          <a:prstGeom prst="rect">
            <a:avLst/>
          </a:prstGeom>
        </p:spPr>
        <p:txBody>
          <a:bodyPr vert="horz" lIns="91440" tIns="45720" rIns="91440" bIns="45720" rtlCol="0" anchor="t">
            <a:noAutofit/>
          </a:bodyPr>
          <a:lstStyle>
            <a:lvl1pPr marL="0" indent="0" algn="ctr" defTabSz="2743200" rtl="0" eaLnBrk="1" latinLnBrk="0" hangingPunct="1">
              <a:lnSpc>
                <a:spcPct val="90000"/>
              </a:lnSpc>
              <a:spcBef>
                <a:spcPts val="3000"/>
              </a:spcBef>
              <a:buFont typeface="Arial" panose="020B0604020202020204" pitchFamily="34" charset="0"/>
              <a:buNone/>
              <a:defRPr sz="5400" b="1" kern="1200" baseline="0">
                <a:solidFill>
                  <a:srgbClr val="6CA47A"/>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l"/>
            <a:r>
              <a:rPr lang="en-US" sz="4400">
                <a:solidFill>
                  <a:srgbClr val="8A8480"/>
                </a:solidFill>
                <a:latin typeface="Century Gothic"/>
              </a:rPr>
              <a:t>Assessing Urban Heat Island Effects at Bus Stops in New York City to Support Cooling Interventions</a:t>
            </a:r>
          </a:p>
        </p:txBody>
      </p:sp>
      <p:sp>
        <p:nvSpPr>
          <p:cNvPr id="37" name="Text Placeholder 16">
            <a:extLst>
              <a:ext uri="{FF2B5EF4-FFF2-40B4-BE49-F238E27FC236}">
                <a16:creationId xmlns:a16="http://schemas.microsoft.com/office/drawing/2014/main" id="{02B72D13-8870-401F-B812-32881BBDC20F}"/>
              </a:ext>
            </a:extLst>
          </p:cNvPr>
          <p:cNvSpPr txBox="1">
            <a:spLocks/>
          </p:cNvSpPr>
          <p:nvPr/>
        </p:nvSpPr>
        <p:spPr>
          <a:xfrm>
            <a:off x="6748775" y="33061855"/>
            <a:ext cx="3162804" cy="1247893"/>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a:solidFill>
                  <a:schemeClr val="tx1">
                    <a:lumMod val="75000"/>
                  </a:schemeClr>
                </a:solidFill>
                <a:latin typeface="Century Gothic" panose="020B0502020202020204" pitchFamily="34" charset="0"/>
              </a:rPr>
              <a:t>Thomas Schindelman</a:t>
            </a:r>
          </a:p>
          <a:p>
            <a:pPr algn="ctr">
              <a:lnSpc>
                <a:spcPct val="100000"/>
              </a:lnSpc>
              <a:spcBef>
                <a:spcPts val="0"/>
              </a:spcBef>
            </a:pPr>
            <a:r>
              <a:rPr lang="en-US" sz="2400" i="1">
                <a:solidFill>
                  <a:schemeClr val="tx1">
                    <a:lumMod val="75000"/>
                  </a:schemeClr>
                </a:solidFill>
                <a:latin typeface="Century Gothic" panose="020B0502020202020204" pitchFamily="34" charset="0"/>
              </a:rPr>
              <a:t>(Project Lead)</a:t>
            </a:r>
          </a:p>
        </p:txBody>
      </p:sp>
      <p:sp>
        <p:nvSpPr>
          <p:cNvPr id="40" name="Text Placeholder 16">
            <a:extLst>
              <a:ext uri="{FF2B5EF4-FFF2-40B4-BE49-F238E27FC236}">
                <a16:creationId xmlns:a16="http://schemas.microsoft.com/office/drawing/2014/main" id="{C4FC8751-9A36-48AB-A287-3F597768DFC5}"/>
              </a:ext>
            </a:extLst>
          </p:cNvPr>
          <p:cNvSpPr txBox="1">
            <a:spLocks/>
          </p:cNvSpPr>
          <p:nvPr/>
        </p:nvSpPr>
        <p:spPr>
          <a:xfrm>
            <a:off x="9766965" y="33061855"/>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a:solidFill>
                  <a:schemeClr val="tx1">
                    <a:lumMod val="75000"/>
                  </a:schemeClr>
                </a:solidFill>
                <a:latin typeface="Century Gothic" panose="020B0502020202020204" pitchFamily="34" charset="0"/>
              </a:rPr>
              <a:t>Emily Culling</a:t>
            </a:r>
          </a:p>
        </p:txBody>
      </p:sp>
      <p:sp>
        <p:nvSpPr>
          <p:cNvPr id="41" name="Text Placeholder 16">
            <a:extLst>
              <a:ext uri="{FF2B5EF4-FFF2-40B4-BE49-F238E27FC236}">
                <a16:creationId xmlns:a16="http://schemas.microsoft.com/office/drawing/2014/main" id="{14F04FB1-E0B9-418C-A650-F579029AE4A1}"/>
              </a:ext>
            </a:extLst>
          </p:cNvPr>
          <p:cNvSpPr txBox="1">
            <a:spLocks/>
          </p:cNvSpPr>
          <p:nvPr/>
        </p:nvSpPr>
        <p:spPr>
          <a:xfrm>
            <a:off x="12656372" y="33061856"/>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a:solidFill>
                  <a:schemeClr val="tx1">
                    <a:lumMod val="75000"/>
                  </a:schemeClr>
                </a:solidFill>
                <a:latin typeface="Century Gothic" panose="020B0502020202020204" pitchFamily="34" charset="0"/>
              </a:rPr>
              <a:t>Gianna Méndez Germán</a:t>
            </a:r>
          </a:p>
        </p:txBody>
      </p:sp>
      <p:sp>
        <p:nvSpPr>
          <p:cNvPr id="42" name="Text Placeholder 16">
            <a:extLst>
              <a:ext uri="{FF2B5EF4-FFF2-40B4-BE49-F238E27FC236}">
                <a16:creationId xmlns:a16="http://schemas.microsoft.com/office/drawing/2014/main" id="{A99E3858-2F7D-4FA2-BC5D-CD35A6B66B54}"/>
              </a:ext>
            </a:extLst>
          </p:cNvPr>
          <p:cNvSpPr txBox="1">
            <a:spLocks/>
          </p:cNvSpPr>
          <p:nvPr/>
        </p:nvSpPr>
        <p:spPr>
          <a:xfrm>
            <a:off x="15446932" y="33048675"/>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a:solidFill>
                  <a:schemeClr val="tx1">
                    <a:lumMod val="75000"/>
                  </a:schemeClr>
                </a:solidFill>
                <a:latin typeface="Century Gothic" panose="020B0502020202020204" pitchFamily="34" charset="0"/>
              </a:rPr>
              <a:t>Janna Chapman</a:t>
            </a:r>
          </a:p>
        </p:txBody>
      </p:sp>
      <p:sp>
        <p:nvSpPr>
          <p:cNvPr id="50" name="TextBox 49">
            <a:extLst>
              <a:ext uri="{FF2B5EF4-FFF2-40B4-BE49-F238E27FC236}">
                <a16:creationId xmlns:a16="http://schemas.microsoft.com/office/drawing/2014/main" id="{5E4ADBF6-37C8-44E8-BB0C-98871246F1BB}"/>
              </a:ext>
            </a:extLst>
          </p:cNvPr>
          <p:cNvSpPr txBox="1"/>
          <p:nvPr/>
        </p:nvSpPr>
        <p:spPr>
          <a:xfrm>
            <a:off x="7072701" y="29463762"/>
            <a:ext cx="6658688" cy="923330"/>
          </a:xfrm>
          <a:prstGeom prst="rect">
            <a:avLst/>
          </a:prstGeom>
          <a:noFill/>
        </p:spPr>
        <p:txBody>
          <a:bodyPr wrap="square" rtlCol="0">
            <a:spAutoFit/>
          </a:bodyPr>
          <a:lstStyle/>
          <a:p>
            <a:r>
              <a:rPr lang="en-US" sz="5400" b="1">
                <a:solidFill>
                  <a:srgbClr val="8A8480"/>
                </a:solidFill>
                <a:latin typeface="Century Gothic" panose="020B0502020202020204" pitchFamily="34" charset="0"/>
              </a:rPr>
              <a:t>Team Members</a:t>
            </a:r>
          </a:p>
        </p:txBody>
      </p:sp>
      <p:sp>
        <p:nvSpPr>
          <p:cNvPr id="53" name="Text Placeholder 16">
            <a:extLst>
              <a:ext uri="{FF2B5EF4-FFF2-40B4-BE49-F238E27FC236}">
                <a16:creationId xmlns:a16="http://schemas.microsoft.com/office/drawing/2014/main" id="{6C8C8541-5801-4BD0-A069-83359D83221A}"/>
              </a:ext>
            </a:extLst>
          </p:cNvPr>
          <p:cNvSpPr txBox="1">
            <a:spLocks/>
          </p:cNvSpPr>
          <p:nvPr/>
        </p:nvSpPr>
        <p:spPr>
          <a:xfrm>
            <a:off x="19239600" y="30601257"/>
            <a:ext cx="12093511" cy="5011303"/>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1200"/>
              </a:spcBef>
            </a:pPr>
            <a:r>
              <a:rPr lang="en-US" sz="2000" b="1" i="1">
                <a:solidFill>
                  <a:schemeClr val="tx1">
                    <a:lumMod val="75000"/>
                  </a:schemeClr>
                </a:solidFill>
                <a:latin typeface="Century Gothic"/>
              </a:rPr>
              <a:t>Special thanks to our: </a:t>
            </a:r>
          </a:p>
          <a:p>
            <a:pPr>
              <a:lnSpc>
                <a:spcPct val="100000"/>
              </a:lnSpc>
              <a:spcBef>
                <a:spcPts val="1200"/>
              </a:spcBef>
            </a:pPr>
            <a:r>
              <a:rPr lang="en-US" sz="2000">
                <a:solidFill>
                  <a:schemeClr val="tx1">
                    <a:lumMod val="75000"/>
                  </a:schemeClr>
                </a:solidFill>
                <a:latin typeface="Century Gothic"/>
              </a:rPr>
              <a:t>Project Partners: </a:t>
            </a:r>
          </a:p>
          <a:p>
            <a:pPr marL="457200" indent="-457200">
              <a:lnSpc>
                <a:spcPct val="100000"/>
              </a:lnSpc>
              <a:spcBef>
                <a:spcPts val="600"/>
              </a:spcBef>
              <a:buFont typeface="Arial" panose="020B0604020202020204" pitchFamily="34" charset="0"/>
              <a:buChar char="•"/>
            </a:pPr>
            <a:r>
              <a:rPr lang="en-US" sz="2000">
                <a:solidFill>
                  <a:schemeClr val="tx1">
                    <a:lumMod val="75000"/>
                  </a:schemeClr>
                </a:solidFill>
                <a:latin typeface="Century Gothic"/>
              </a:rPr>
              <a:t>Philip </a:t>
            </a:r>
            <a:r>
              <a:rPr lang="en-US" sz="2000" err="1">
                <a:solidFill>
                  <a:schemeClr val="tx1">
                    <a:lumMod val="75000"/>
                  </a:schemeClr>
                </a:solidFill>
                <a:latin typeface="Century Gothic"/>
              </a:rPr>
              <a:t>Miatkowski</a:t>
            </a:r>
            <a:r>
              <a:rPr lang="en-US" sz="2000">
                <a:solidFill>
                  <a:schemeClr val="tx1">
                    <a:lumMod val="75000"/>
                  </a:schemeClr>
                </a:solidFill>
                <a:latin typeface="Century Gothic"/>
              </a:rPr>
              <a:t>, Transportation Alternatives</a:t>
            </a:r>
          </a:p>
          <a:p>
            <a:pPr marL="457200" indent="-457200">
              <a:lnSpc>
                <a:spcPct val="100000"/>
              </a:lnSpc>
              <a:spcBef>
                <a:spcPts val="600"/>
              </a:spcBef>
              <a:buFont typeface="Arial" panose="020B0604020202020204" pitchFamily="34" charset="0"/>
              <a:buChar char="•"/>
            </a:pPr>
            <a:r>
              <a:rPr lang="en-US" sz="2000" err="1">
                <a:solidFill>
                  <a:schemeClr val="tx1">
                    <a:lumMod val="75000"/>
                  </a:schemeClr>
                </a:solidFill>
                <a:latin typeface="Century Gothic"/>
              </a:rPr>
              <a:t>Em</a:t>
            </a:r>
            <a:r>
              <a:rPr lang="en-US" sz="2000">
                <a:solidFill>
                  <a:schemeClr val="tx1">
                    <a:lumMod val="75000"/>
                  </a:schemeClr>
                </a:solidFill>
                <a:latin typeface="Century Gothic"/>
              </a:rPr>
              <a:t> Friedenberg, Transportation Alternatives</a:t>
            </a:r>
          </a:p>
          <a:p>
            <a:pPr>
              <a:lnSpc>
                <a:spcPct val="100000"/>
              </a:lnSpc>
              <a:spcBef>
                <a:spcPts val="600"/>
              </a:spcBef>
            </a:pPr>
            <a:r>
              <a:rPr lang="en-US" sz="2000">
                <a:solidFill>
                  <a:schemeClr val="tx1">
                    <a:lumMod val="75000"/>
                  </a:schemeClr>
                </a:solidFill>
                <a:latin typeface="Century Gothic"/>
              </a:rPr>
              <a:t>Fellow: </a:t>
            </a:r>
          </a:p>
          <a:p>
            <a:pPr marL="457200" indent="-457200">
              <a:lnSpc>
                <a:spcPct val="100000"/>
              </a:lnSpc>
              <a:spcBef>
                <a:spcPts val="600"/>
              </a:spcBef>
              <a:buFont typeface="Arial" panose="020B0604020202020204" pitchFamily="34" charset="0"/>
              <a:buChar char="•"/>
            </a:pPr>
            <a:r>
              <a:rPr lang="en-US" sz="2000">
                <a:solidFill>
                  <a:schemeClr val="tx1">
                    <a:lumMod val="75000"/>
                  </a:schemeClr>
                </a:solidFill>
                <a:latin typeface="Century Gothic"/>
              </a:rPr>
              <a:t>Julianne Liu</a:t>
            </a:r>
          </a:p>
          <a:p>
            <a:pPr>
              <a:lnSpc>
                <a:spcPct val="100000"/>
              </a:lnSpc>
              <a:spcBef>
                <a:spcPts val="600"/>
              </a:spcBef>
            </a:pPr>
            <a:r>
              <a:rPr lang="en-US" sz="2000">
                <a:solidFill>
                  <a:schemeClr val="tx1">
                    <a:lumMod val="75000"/>
                  </a:schemeClr>
                </a:solidFill>
                <a:latin typeface="Century Gothic"/>
              </a:rPr>
              <a:t>Science Advisors: </a:t>
            </a:r>
          </a:p>
          <a:p>
            <a:pPr marL="457200" indent="-457200">
              <a:lnSpc>
                <a:spcPct val="100000"/>
              </a:lnSpc>
              <a:spcBef>
                <a:spcPts val="600"/>
              </a:spcBef>
              <a:buFont typeface="Arial" panose="020B0604020202020204" pitchFamily="34" charset="0"/>
              <a:buChar char="•"/>
            </a:pPr>
            <a:r>
              <a:rPr lang="en-US" sz="2000">
                <a:solidFill>
                  <a:schemeClr val="tx1">
                    <a:lumMod val="75000"/>
                  </a:schemeClr>
                </a:solidFill>
                <a:latin typeface="Century Gothic"/>
              </a:rPr>
              <a:t>Dr. Kenton Ross, NASA Langley</a:t>
            </a:r>
          </a:p>
          <a:p>
            <a:pPr marL="457200" indent="-457200">
              <a:lnSpc>
                <a:spcPct val="100000"/>
              </a:lnSpc>
              <a:spcBef>
                <a:spcPts val="600"/>
              </a:spcBef>
              <a:buFont typeface="Arial" panose="020B0604020202020204" pitchFamily="34" charset="0"/>
              <a:buChar char="•"/>
            </a:pPr>
            <a:r>
              <a:rPr lang="en-US" sz="2000">
                <a:solidFill>
                  <a:schemeClr val="tx1">
                    <a:lumMod val="75000"/>
                  </a:schemeClr>
                </a:solidFill>
                <a:latin typeface="Century Gothic"/>
              </a:rPr>
              <a:t>Lauren Childs-Gleason, NASA Langley</a:t>
            </a:r>
          </a:p>
          <a:p>
            <a:pPr marL="457200" indent="-457200">
              <a:lnSpc>
                <a:spcPct val="100000"/>
              </a:lnSpc>
              <a:spcBef>
                <a:spcPts val="600"/>
              </a:spcBef>
              <a:buFont typeface="Arial" panose="020B0604020202020204" pitchFamily="34" charset="0"/>
              <a:buChar char="•"/>
            </a:pPr>
            <a:r>
              <a:rPr lang="en-US" sz="2000">
                <a:solidFill>
                  <a:schemeClr val="tx1">
                    <a:lumMod val="75000"/>
                  </a:schemeClr>
                </a:solidFill>
                <a:latin typeface="Century Gothic"/>
              </a:rPr>
              <a:t>Dr. Medhi </a:t>
            </a:r>
            <a:r>
              <a:rPr lang="en-US" sz="2000" err="1">
                <a:solidFill>
                  <a:schemeClr val="tx1">
                    <a:lumMod val="75000"/>
                  </a:schemeClr>
                </a:solidFill>
                <a:latin typeface="Century Gothic"/>
              </a:rPr>
              <a:t>Heris</a:t>
            </a:r>
            <a:r>
              <a:rPr lang="en-US" sz="2000">
                <a:solidFill>
                  <a:schemeClr val="tx1">
                    <a:lumMod val="75000"/>
                  </a:schemeClr>
                </a:solidFill>
                <a:latin typeface="Century Gothic"/>
              </a:rPr>
              <a:t>, Hunter College</a:t>
            </a:r>
          </a:p>
        </p:txBody>
      </p:sp>
      <p:sp>
        <p:nvSpPr>
          <p:cNvPr id="54" name="TextBox 53">
            <a:extLst>
              <a:ext uri="{FF2B5EF4-FFF2-40B4-BE49-F238E27FC236}">
                <a16:creationId xmlns:a16="http://schemas.microsoft.com/office/drawing/2014/main" id="{B3B51A03-08B5-47DA-89E2-96E717A35E82}"/>
              </a:ext>
            </a:extLst>
          </p:cNvPr>
          <p:cNvSpPr txBox="1"/>
          <p:nvPr/>
        </p:nvSpPr>
        <p:spPr>
          <a:xfrm>
            <a:off x="18914384" y="29661473"/>
            <a:ext cx="9097705" cy="923330"/>
          </a:xfrm>
          <a:prstGeom prst="rect">
            <a:avLst/>
          </a:prstGeom>
          <a:noFill/>
        </p:spPr>
        <p:txBody>
          <a:bodyPr wrap="square" rtlCol="0">
            <a:spAutoFit/>
          </a:bodyPr>
          <a:lstStyle/>
          <a:p>
            <a:r>
              <a:rPr lang="en-US" sz="5400" b="1">
                <a:solidFill>
                  <a:srgbClr val="8A8480"/>
                </a:solidFill>
                <a:latin typeface="Century Gothic" panose="020B0502020202020204" pitchFamily="34" charset="0"/>
              </a:rPr>
              <a:t>Acknowledgements</a:t>
            </a:r>
          </a:p>
        </p:txBody>
      </p:sp>
      <p:grpSp>
        <p:nvGrpSpPr>
          <p:cNvPr id="6" name="Group 5">
            <a:extLst>
              <a:ext uri="{FF2B5EF4-FFF2-40B4-BE49-F238E27FC236}">
                <a16:creationId xmlns:a16="http://schemas.microsoft.com/office/drawing/2014/main" id="{F0A5995F-0CC4-BF03-6B7D-C6FD74452178}"/>
              </a:ext>
            </a:extLst>
          </p:cNvPr>
          <p:cNvGrpSpPr/>
          <p:nvPr/>
        </p:nvGrpSpPr>
        <p:grpSpPr>
          <a:xfrm>
            <a:off x="7225849" y="30696822"/>
            <a:ext cx="10826733" cy="2108711"/>
            <a:chOff x="893807" y="29399247"/>
            <a:chExt cx="10826733" cy="2108711"/>
          </a:xfrm>
        </p:grpSpPr>
        <p:pic>
          <p:nvPicPr>
            <p:cNvPr id="46" name="Picture 45">
              <a:extLst>
                <a:ext uri="{FF2B5EF4-FFF2-40B4-BE49-F238E27FC236}">
                  <a16:creationId xmlns:a16="http://schemas.microsoft.com/office/drawing/2014/main" id="{CCA134BA-35D9-4000-83C3-CF3195615AD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617420" y="29404838"/>
              <a:ext cx="2103120" cy="2103120"/>
            </a:xfrm>
            <a:prstGeom prst="rect">
              <a:avLst/>
            </a:prstGeom>
          </p:spPr>
        </p:pic>
        <p:pic>
          <p:nvPicPr>
            <p:cNvPr id="47" name="Picture 46">
              <a:extLst>
                <a:ext uri="{FF2B5EF4-FFF2-40B4-BE49-F238E27FC236}">
                  <a16:creationId xmlns:a16="http://schemas.microsoft.com/office/drawing/2014/main" id="{C26E58B9-DBED-4E9B-B62D-7370FC457CA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93807" y="29399247"/>
              <a:ext cx="2103120" cy="2103120"/>
            </a:xfrm>
            <a:prstGeom prst="rect">
              <a:avLst/>
            </a:prstGeom>
          </p:spPr>
        </p:pic>
        <p:pic>
          <p:nvPicPr>
            <p:cNvPr id="48" name="Picture 47">
              <a:extLst>
                <a:ext uri="{FF2B5EF4-FFF2-40B4-BE49-F238E27FC236}">
                  <a16:creationId xmlns:a16="http://schemas.microsoft.com/office/drawing/2014/main" id="{BC417B30-B948-4420-AA3E-3A9A0D53434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830164" y="29404838"/>
              <a:ext cx="2103120" cy="2103120"/>
            </a:xfrm>
            <a:prstGeom prst="rect">
              <a:avLst/>
            </a:prstGeom>
          </p:spPr>
        </p:pic>
        <p:pic>
          <p:nvPicPr>
            <p:cNvPr id="49" name="Picture 48">
              <a:extLst>
                <a:ext uri="{FF2B5EF4-FFF2-40B4-BE49-F238E27FC236}">
                  <a16:creationId xmlns:a16="http://schemas.microsoft.com/office/drawing/2014/main" id="{2151612F-0057-4170-B2B1-23AF24F5595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723792" y="29404838"/>
              <a:ext cx="2103120" cy="2103120"/>
            </a:xfrm>
            <a:prstGeom prst="rect">
              <a:avLst/>
            </a:prstGeom>
          </p:spPr>
        </p:pic>
        <p:pic>
          <p:nvPicPr>
            <p:cNvPr id="2" name="Picture 2">
              <a:extLst>
                <a:ext uri="{FF2B5EF4-FFF2-40B4-BE49-F238E27FC236}">
                  <a16:creationId xmlns:a16="http://schemas.microsoft.com/office/drawing/2014/main" id="{0597329D-B078-9E4D-14BE-985BC80F9336}"/>
                </a:ext>
              </a:extLst>
            </p:cNvPr>
            <p:cNvPicPr>
              <a:picLocks noChangeAspect="1"/>
            </p:cNvPicPr>
            <p:nvPr/>
          </p:nvPicPr>
          <p:blipFill>
            <a:blip r:embed="rId6"/>
            <a:stretch>
              <a:fillRect/>
            </a:stretch>
          </p:blipFill>
          <p:spPr>
            <a:xfrm>
              <a:off x="4054980" y="29606905"/>
              <a:ext cx="1674976" cy="1674976"/>
            </a:xfrm>
            <a:prstGeom prst="ellipse">
              <a:avLst/>
            </a:prstGeom>
          </p:spPr>
        </p:pic>
        <p:pic>
          <p:nvPicPr>
            <p:cNvPr id="3" name="Picture 3" descr="A picture containing outdoor, tree, person, sky&#10;&#10;Description automatically generated">
              <a:extLst>
                <a:ext uri="{FF2B5EF4-FFF2-40B4-BE49-F238E27FC236}">
                  <a16:creationId xmlns:a16="http://schemas.microsoft.com/office/drawing/2014/main" id="{4FEC10F1-F890-8AA4-C65D-51E91ECF2DBD}"/>
                </a:ext>
              </a:extLst>
            </p:cNvPr>
            <p:cNvPicPr>
              <a:picLocks noChangeAspect="1"/>
            </p:cNvPicPr>
            <p:nvPr/>
          </p:nvPicPr>
          <p:blipFill rotWithShape="1">
            <a:blip r:embed="rId7"/>
            <a:srcRect t="16415" r="130"/>
            <a:stretch/>
          </p:blipFill>
          <p:spPr>
            <a:xfrm>
              <a:off x="6934104" y="29622232"/>
              <a:ext cx="1682496" cy="1670076"/>
            </a:xfrm>
            <a:prstGeom prst="ellipse">
              <a:avLst/>
            </a:prstGeom>
          </p:spPr>
        </p:pic>
        <p:pic>
          <p:nvPicPr>
            <p:cNvPr id="4" name="Picture 4">
              <a:extLst>
                <a:ext uri="{FF2B5EF4-FFF2-40B4-BE49-F238E27FC236}">
                  <a16:creationId xmlns:a16="http://schemas.microsoft.com/office/drawing/2014/main" id="{D7DA08FD-184C-F0B0-25EC-B9401592DBD7}"/>
                </a:ext>
              </a:extLst>
            </p:cNvPr>
            <p:cNvPicPr>
              <a:picLocks noChangeAspect="1"/>
            </p:cNvPicPr>
            <p:nvPr/>
          </p:nvPicPr>
          <p:blipFill>
            <a:blip r:embed="rId8"/>
            <a:stretch>
              <a:fillRect/>
            </a:stretch>
          </p:blipFill>
          <p:spPr>
            <a:xfrm>
              <a:off x="1106680" y="29595723"/>
              <a:ext cx="1674976" cy="1686158"/>
            </a:xfrm>
            <a:prstGeom prst="ellipse">
              <a:avLst/>
            </a:prstGeom>
          </p:spPr>
        </p:pic>
        <p:pic>
          <p:nvPicPr>
            <p:cNvPr id="5" name="Picture 5" descr="A picture containing person, red&#10;&#10;Description automatically generated">
              <a:extLst>
                <a:ext uri="{FF2B5EF4-FFF2-40B4-BE49-F238E27FC236}">
                  <a16:creationId xmlns:a16="http://schemas.microsoft.com/office/drawing/2014/main" id="{B6F323C3-C526-7639-FD97-4ABC1E58CB46}"/>
                </a:ext>
              </a:extLst>
            </p:cNvPr>
            <p:cNvPicPr>
              <a:picLocks noChangeAspect="1"/>
            </p:cNvPicPr>
            <p:nvPr/>
          </p:nvPicPr>
          <p:blipFill>
            <a:blip r:embed="rId9"/>
            <a:stretch>
              <a:fillRect/>
            </a:stretch>
          </p:blipFill>
          <p:spPr>
            <a:xfrm>
              <a:off x="9823392" y="29606905"/>
              <a:ext cx="1674976" cy="1674976"/>
            </a:xfrm>
            <a:prstGeom prst="ellipse">
              <a:avLst/>
            </a:prstGeom>
          </p:spPr>
        </p:pic>
      </p:grpSp>
      <p:sp>
        <p:nvSpPr>
          <p:cNvPr id="9" name="TextBox 8">
            <a:extLst>
              <a:ext uri="{FF2B5EF4-FFF2-40B4-BE49-F238E27FC236}">
                <a16:creationId xmlns:a16="http://schemas.microsoft.com/office/drawing/2014/main" id="{112822AC-98C3-B315-3D42-6FCC7DDC8DF6}"/>
              </a:ext>
            </a:extLst>
          </p:cNvPr>
          <p:cNvSpPr txBox="1"/>
          <p:nvPr/>
        </p:nvSpPr>
        <p:spPr>
          <a:xfrm>
            <a:off x="732769" y="4335960"/>
            <a:ext cx="12431414" cy="923330"/>
          </a:xfrm>
          <a:prstGeom prst="rect">
            <a:avLst/>
          </a:prstGeom>
          <a:noFill/>
        </p:spPr>
        <p:txBody>
          <a:bodyPr wrap="square" rtlCol="0">
            <a:spAutoFit/>
          </a:bodyPr>
          <a:lstStyle/>
          <a:p>
            <a:r>
              <a:rPr lang="en-US" sz="5400" b="1">
                <a:solidFill>
                  <a:srgbClr val="F25C21"/>
                </a:solidFill>
                <a:latin typeface="Century Gothic" panose="020B0502020202020204" pitchFamily="34" charset="0"/>
              </a:rPr>
              <a:t>What is the Urban Heat Island Effect?</a:t>
            </a:r>
          </a:p>
        </p:txBody>
      </p:sp>
      <p:sp>
        <p:nvSpPr>
          <p:cNvPr id="12" name="TextBox 11">
            <a:extLst>
              <a:ext uri="{FF2B5EF4-FFF2-40B4-BE49-F238E27FC236}">
                <a16:creationId xmlns:a16="http://schemas.microsoft.com/office/drawing/2014/main" id="{2D7A4016-AAB4-7979-65B9-75630A6C94E2}"/>
              </a:ext>
            </a:extLst>
          </p:cNvPr>
          <p:cNvSpPr txBox="1"/>
          <p:nvPr/>
        </p:nvSpPr>
        <p:spPr>
          <a:xfrm>
            <a:off x="3251335" y="5442307"/>
            <a:ext cx="10054608" cy="2062103"/>
          </a:xfrm>
          <a:prstGeom prst="rect">
            <a:avLst/>
          </a:prstGeom>
          <a:noFill/>
        </p:spPr>
        <p:txBody>
          <a:bodyPr wrap="square" lIns="91440" tIns="45720" rIns="91440" bIns="45720" rtlCol="0" anchor="t">
            <a:spAutoFit/>
          </a:bodyPr>
          <a:lstStyle/>
          <a:p>
            <a:r>
              <a:rPr lang="en-US" sz="3200"/>
              <a:t>Urban areas experience hotter land surface temperatures than forested, natural areas due to the solar radiation absorbing capacity of building materials, such as asphalt and concrete.</a:t>
            </a:r>
          </a:p>
        </p:txBody>
      </p:sp>
      <p:sp>
        <p:nvSpPr>
          <p:cNvPr id="13" name="TextBox 12">
            <a:extLst>
              <a:ext uri="{FF2B5EF4-FFF2-40B4-BE49-F238E27FC236}">
                <a16:creationId xmlns:a16="http://schemas.microsoft.com/office/drawing/2014/main" id="{5C2FCBF2-4E6D-CBAB-6CFD-1C50AD3F78BA}"/>
              </a:ext>
            </a:extLst>
          </p:cNvPr>
          <p:cNvSpPr txBox="1"/>
          <p:nvPr/>
        </p:nvSpPr>
        <p:spPr>
          <a:xfrm>
            <a:off x="14411031" y="4318810"/>
            <a:ext cx="13277375" cy="923330"/>
          </a:xfrm>
          <a:prstGeom prst="rect">
            <a:avLst/>
          </a:prstGeom>
          <a:noFill/>
        </p:spPr>
        <p:txBody>
          <a:bodyPr wrap="square" rtlCol="0">
            <a:spAutoFit/>
          </a:bodyPr>
          <a:lstStyle/>
          <a:p>
            <a:r>
              <a:rPr lang="en-US" sz="5400" b="1">
                <a:solidFill>
                  <a:srgbClr val="2A1A8B"/>
                </a:solidFill>
                <a:latin typeface="Century Gothic" panose="020B0502020202020204" pitchFamily="34" charset="0"/>
              </a:rPr>
              <a:t>Heat &amp; Environmental Injustice</a:t>
            </a:r>
          </a:p>
        </p:txBody>
      </p:sp>
      <p:pic>
        <p:nvPicPr>
          <p:cNvPr id="15" name="Graphic 14" descr="City with solid fill">
            <a:extLst>
              <a:ext uri="{FF2B5EF4-FFF2-40B4-BE49-F238E27FC236}">
                <a16:creationId xmlns:a16="http://schemas.microsoft.com/office/drawing/2014/main" id="{5E16CC77-3BFA-9C63-E173-98AD07F2D33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44680" y="5689610"/>
            <a:ext cx="1507447" cy="1507447"/>
          </a:xfrm>
          <a:prstGeom prst="rect">
            <a:avLst/>
          </a:prstGeom>
        </p:spPr>
      </p:pic>
      <p:sp>
        <p:nvSpPr>
          <p:cNvPr id="17" name="TextBox 16">
            <a:extLst>
              <a:ext uri="{FF2B5EF4-FFF2-40B4-BE49-F238E27FC236}">
                <a16:creationId xmlns:a16="http://schemas.microsoft.com/office/drawing/2014/main" id="{E4F2BBA0-6B72-2210-80CE-DC5788E4564F}"/>
              </a:ext>
            </a:extLst>
          </p:cNvPr>
          <p:cNvSpPr txBox="1"/>
          <p:nvPr/>
        </p:nvSpPr>
        <p:spPr>
          <a:xfrm>
            <a:off x="16604275" y="5413656"/>
            <a:ext cx="9085972" cy="1569660"/>
          </a:xfrm>
          <a:prstGeom prst="rect">
            <a:avLst/>
          </a:prstGeom>
          <a:noFill/>
        </p:spPr>
        <p:txBody>
          <a:bodyPr wrap="square" lIns="91440" tIns="45720" rIns="91440" bIns="45720" rtlCol="0" anchor="t">
            <a:spAutoFit/>
          </a:bodyPr>
          <a:lstStyle/>
          <a:p>
            <a:r>
              <a:rPr lang="en-US" sz="3200" dirty="0"/>
              <a:t>Due to redlining and disinvestment, communities of color are disproportionately impacted by heat.</a:t>
            </a:r>
          </a:p>
        </p:txBody>
      </p:sp>
      <p:pic>
        <p:nvPicPr>
          <p:cNvPr id="19" name="Graphic 18" descr="Group of men with solid fill">
            <a:extLst>
              <a:ext uri="{FF2B5EF4-FFF2-40B4-BE49-F238E27FC236}">
                <a16:creationId xmlns:a16="http://schemas.microsoft.com/office/drawing/2014/main" id="{504360E4-D9A5-8833-5F3A-BFA45EEEBBD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4720787" y="5430833"/>
            <a:ext cx="1500455" cy="1500455"/>
          </a:xfrm>
          <a:prstGeom prst="rect">
            <a:avLst/>
          </a:prstGeom>
        </p:spPr>
      </p:pic>
      <p:pic>
        <p:nvPicPr>
          <p:cNvPr id="21" name="Graphic 20" descr="Bus with solid fill">
            <a:extLst>
              <a:ext uri="{FF2B5EF4-FFF2-40B4-BE49-F238E27FC236}">
                <a16:creationId xmlns:a16="http://schemas.microsoft.com/office/drawing/2014/main" id="{CDE7D866-82E3-663B-A929-C825A1E980A7}"/>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4720786" y="9501862"/>
            <a:ext cx="1500455" cy="1500455"/>
          </a:xfrm>
          <a:prstGeom prst="rect">
            <a:avLst/>
          </a:prstGeom>
        </p:spPr>
      </p:pic>
      <p:sp>
        <p:nvSpPr>
          <p:cNvPr id="22" name="TextBox 21">
            <a:extLst>
              <a:ext uri="{FF2B5EF4-FFF2-40B4-BE49-F238E27FC236}">
                <a16:creationId xmlns:a16="http://schemas.microsoft.com/office/drawing/2014/main" id="{ADA61A1D-1BD9-F978-4C87-881722B12A35}"/>
              </a:ext>
            </a:extLst>
          </p:cNvPr>
          <p:cNvSpPr txBox="1"/>
          <p:nvPr/>
        </p:nvSpPr>
        <p:spPr>
          <a:xfrm>
            <a:off x="3221728" y="7992242"/>
            <a:ext cx="10054608" cy="1077218"/>
          </a:xfrm>
          <a:prstGeom prst="rect">
            <a:avLst/>
          </a:prstGeom>
          <a:noFill/>
        </p:spPr>
        <p:txBody>
          <a:bodyPr wrap="square" rtlCol="0">
            <a:spAutoFit/>
          </a:bodyPr>
          <a:lstStyle/>
          <a:p>
            <a:r>
              <a:rPr lang="en-US" sz="3200"/>
              <a:t>Public transit riders experience additional heat exposure when traveling to and waiting for buses.</a:t>
            </a:r>
          </a:p>
        </p:txBody>
      </p:sp>
      <p:pic>
        <p:nvPicPr>
          <p:cNvPr id="16" name="Graphic 15" descr="Heartbeat with solid fill">
            <a:extLst>
              <a:ext uri="{FF2B5EF4-FFF2-40B4-BE49-F238E27FC236}">
                <a16:creationId xmlns:a16="http://schemas.microsoft.com/office/drawing/2014/main" id="{7E759579-3829-3792-462C-BB470CB755AC}"/>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4965387" y="7332504"/>
            <a:ext cx="1207428" cy="1207428"/>
          </a:xfrm>
          <a:prstGeom prst="rect">
            <a:avLst/>
          </a:prstGeom>
        </p:spPr>
      </p:pic>
      <p:sp>
        <p:nvSpPr>
          <p:cNvPr id="45" name="TextBox 44">
            <a:extLst>
              <a:ext uri="{FF2B5EF4-FFF2-40B4-BE49-F238E27FC236}">
                <a16:creationId xmlns:a16="http://schemas.microsoft.com/office/drawing/2014/main" id="{E27AA61B-4216-E054-959A-2D0544913068}"/>
              </a:ext>
            </a:extLst>
          </p:cNvPr>
          <p:cNvSpPr txBox="1"/>
          <p:nvPr/>
        </p:nvSpPr>
        <p:spPr>
          <a:xfrm>
            <a:off x="16594508" y="7249035"/>
            <a:ext cx="8758087" cy="2062103"/>
          </a:xfrm>
          <a:prstGeom prst="rect">
            <a:avLst/>
          </a:prstGeom>
          <a:noFill/>
        </p:spPr>
        <p:txBody>
          <a:bodyPr wrap="square" rtlCol="0">
            <a:spAutoFit/>
          </a:bodyPr>
          <a:lstStyle/>
          <a:p>
            <a:r>
              <a:rPr lang="en-US" sz="3200"/>
              <a:t>Extreme heat exposure can lead to dangerous health effects, and systemic barriers and discrimination make avoiding or recovering from heat exposure difficult.</a:t>
            </a:r>
          </a:p>
        </p:txBody>
      </p:sp>
      <p:pic>
        <p:nvPicPr>
          <p:cNvPr id="52" name="Graphic 51" descr="Acquisition with solid fill">
            <a:extLst>
              <a:ext uri="{FF2B5EF4-FFF2-40B4-BE49-F238E27FC236}">
                <a16:creationId xmlns:a16="http://schemas.microsoft.com/office/drawing/2014/main" id="{8A2B07DC-3B19-52D1-41B5-4949138DAA1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337386" y="7878307"/>
            <a:ext cx="1322034" cy="1322034"/>
          </a:xfrm>
          <a:prstGeom prst="rect">
            <a:avLst/>
          </a:prstGeom>
        </p:spPr>
      </p:pic>
      <p:sp>
        <p:nvSpPr>
          <p:cNvPr id="1028" name="TextBox 1027">
            <a:extLst>
              <a:ext uri="{FF2B5EF4-FFF2-40B4-BE49-F238E27FC236}">
                <a16:creationId xmlns:a16="http://schemas.microsoft.com/office/drawing/2014/main" id="{1188DECA-3211-E117-9444-386556B8AAF0}"/>
              </a:ext>
            </a:extLst>
          </p:cNvPr>
          <p:cNvSpPr txBox="1"/>
          <p:nvPr/>
        </p:nvSpPr>
        <p:spPr>
          <a:xfrm>
            <a:off x="16604275" y="9514491"/>
            <a:ext cx="8758087" cy="2062103"/>
          </a:xfrm>
          <a:prstGeom prst="rect">
            <a:avLst/>
          </a:prstGeom>
          <a:noFill/>
        </p:spPr>
        <p:txBody>
          <a:bodyPr wrap="square" lIns="91440" tIns="45720" rIns="91440" bIns="45720" rtlCol="0" anchor="t">
            <a:spAutoFit/>
          </a:bodyPr>
          <a:lstStyle/>
          <a:p>
            <a:r>
              <a:rPr lang="en-US" sz="3200"/>
              <a:t>Bus riders in NYC are predominately lower income, elderly, and/or people of color and experience the environmental burden disproportionately.  </a:t>
            </a:r>
          </a:p>
        </p:txBody>
      </p:sp>
      <p:sp>
        <p:nvSpPr>
          <p:cNvPr id="7" name="TextBox 6">
            <a:extLst>
              <a:ext uri="{FF2B5EF4-FFF2-40B4-BE49-F238E27FC236}">
                <a16:creationId xmlns:a16="http://schemas.microsoft.com/office/drawing/2014/main" id="{A2193B5B-B367-84CD-631D-B76E41E7ABDB}"/>
              </a:ext>
            </a:extLst>
          </p:cNvPr>
          <p:cNvSpPr txBox="1"/>
          <p:nvPr/>
        </p:nvSpPr>
        <p:spPr>
          <a:xfrm>
            <a:off x="15243511" y="12290010"/>
            <a:ext cx="11460079" cy="2739211"/>
          </a:xfrm>
          <a:prstGeom prst="rect">
            <a:avLst/>
          </a:prstGeom>
          <a:noFill/>
        </p:spPr>
        <p:txBody>
          <a:bodyPr wrap="square" lIns="91440" tIns="45720" rIns="91440" bIns="45720" rtlCol="0" anchor="t">
            <a:spAutoFit/>
          </a:bodyPr>
          <a:lstStyle/>
          <a:p>
            <a:r>
              <a:rPr lang="en-US" sz="4400" b="1">
                <a:solidFill>
                  <a:srgbClr val="FE8A01"/>
                </a:solidFill>
              </a:rPr>
              <a:t>Transportation Alternatives </a:t>
            </a:r>
            <a:r>
              <a:rPr lang="en-US" sz="3200">
                <a:solidFill>
                  <a:schemeClr val="tx1">
                    <a:lumMod val="95000"/>
                    <a:lumOff val="5000"/>
                  </a:schemeClr>
                </a:solidFill>
              </a:rPr>
              <a:t>will s</a:t>
            </a:r>
            <a:r>
              <a:rPr lang="en-US" sz="3200"/>
              <a:t>upport communities where bus riders are especially vulnerable to heat through community engagement and advocating for cooling interventions, such as bus shelters and street trees.  </a:t>
            </a:r>
          </a:p>
        </p:txBody>
      </p:sp>
      <p:sp>
        <p:nvSpPr>
          <p:cNvPr id="31" name="TextBox 30">
            <a:extLst>
              <a:ext uri="{FF2B5EF4-FFF2-40B4-BE49-F238E27FC236}">
                <a16:creationId xmlns:a16="http://schemas.microsoft.com/office/drawing/2014/main" id="{3E503041-153E-030F-1FE2-14ED1A19C7E0}"/>
              </a:ext>
            </a:extLst>
          </p:cNvPr>
          <p:cNvSpPr txBox="1"/>
          <p:nvPr/>
        </p:nvSpPr>
        <p:spPr>
          <a:xfrm>
            <a:off x="15290343" y="15487874"/>
            <a:ext cx="12246543" cy="954107"/>
          </a:xfrm>
          <a:prstGeom prst="rect">
            <a:avLst/>
          </a:prstGeom>
          <a:noFill/>
        </p:spPr>
        <p:txBody>
          <a:bodyPr wrap="square" rtlCol="0">
            <a:spAutoFit/>
          </a:bodyPr>
          <a:lstStyle/>
          <a:p>
            <a:r>
              <a:rPr lang="en-US" sz="2800"/>
              <a:t>Satellite imagery allows us to visualize where urban heat is experienced most severely, using observations from: </a:t>
            </a:r>
          </a:p>
        </p:txBody>
      </p:sp>
      <p:grpSp>
        <p:nvGrpSpPr>
          <p:cNvPr id="36" name="Group 35">
            <a:extLst>
              <a:ext uri="{FF2B5EF4-FFF2-40B4-BE49-F238E27FC236}">
                <a16:creationId xmlns:a16="http://schemas.microsoft.com/office/drawing/2014/main" id="{9941B00A-63D7-4897-9FD4-4E23C85976E6}"/>
              </a:ext>
            </a:extLst>
          </p:cNvPr>
          <p:cNvGrpSpPr/>
          <p:nvPr/>
        </p:nvGrpSpPr>
        <p:grpSpPr>
          <a:xfrm>
            <a:off x="14841049" y="17116610"/>
            <a:ext cx="2987180" cy="2001195"/>
            <a:chOff x="23220235" y="13561640"/>
            <a:chExt cx="2987180" cy="2001195"/>
          </a:xfrm>
        </p:grpSpPr>
        <p:pic>
          <p:nvPicPr>
            <p:cNvPr id="18" name="Picture 4">
              <a:extLst>
                <a:ext uri="{FF2B5EF4-FFF2-40B4-BE49-F238E27FC236}">
                  <a16:creationId xmlns:a16="http://schemas.microsoft.com/office/drawing/2014/main" id="{5A33D8C9-69E1-D947-7D7D-0F87B2E13E7B}"/>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3868715" y="13561640"/>
              <a:ext cx="2007511" cy="1435881"/>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89CCDAAF-63C1-B528-6D54-253C734AA404}"/>
                </a:ext>
              </a:extLst>
            </p:cNvPr>
            <p:cNvSpPr txBox="1"/>
            <p:nvPr/>
          </p:nvSpPr>
          <p:spPr>
            <a:xfrm>
              <a:off x="23220235" y="15101170"/>
              <a:ext cx="2987180" cy="461665"/>
            </a:xfrm>
            <a:prstGeom prst="rect">
              <a:avLst/>
            </a:prstGeom>
            <a:noFill/>
          </p:spPr>
          <p:txBody>
            <a:bodyPr wrap="square">
              <a:spAutoFit/>
            </a:bodyPr>
            <a:lstStyle/>
            <a:p>
              <a:pPr algn="ctr"/>
              <a:r>
                <a:rPr lang="en-US" sz="2400" b="1">
                  <a:solidFill>
                    <a:schemeClr val="tx1">
                      <a:lumMod val="75000"/>
                      <a:lumOff val="25000"/>
                    </a:schemeClr>
                  </a:solidFill>
                </a:rPr>
                <a:t>Landsat 8 </a:t>
              </a:r>
              <a:r>
                <a:rPr lang="en-US" sz="2400">
                  <a:solidFill>
                    <a:schemeClr val="tx1">
                      <a:lumMod val="75000"/>
                      <a:lumOff val="25000"/>
                    </a:schemeClr>
                  </a:solidFill>
                </a:rPr>
                <a:t>TIRS</a:t>
              </a:r>
              <a:endParaRPr lang="en-US" sz="2400" b="1">
                <a:solidFill>
                  <a:schemeClr val="tx1">
                    <a:lumMod val="75000"/>
                    <a:lumOff val="25000"/>
                  </a:schemeClr>
                </a:solidFill>
              </a:endParaRPr>
            </a:p>
          </p:txBody>
        </p:sp>
      </p:grpSp>
      <p:grpSp>
        <p:nvGrpSpPr>
          <p:cNvPr id="43" name="Group 42">
            <a:extLst>
              <a:ext uri="{FF2B5EF4-FFF2-40B4-BE49-F238E27FC236}">
                <a16:creationId xmlns:a16="http://schemas.microsoft.com/office/drawing/2014/main" id="{C64EB15F-1BA3-BEEE-BDC9-6C1536336B9B}"/>
              </a:ext>
            </a:extLst>
          </p:cNvPr>
          <p:cNvGrpSpPr/>
          <p:nvPr/>
        </p:nvGrpSpPr>
        <p:grpSpPr>
          <a:xfrm>
            <a:off x="18426435" y="17669490"/>
            <a:ext cx="2987180" cy="1449783"/>
            <a:chOff x="23220235" y="15972893"/>
            <a:chExt cx="2987180" cy="1449783"/>
          </a:xfrm>
        </p:grpSpPr>
        <p:pic>
          <p:nvPicPr>
            <p:cNvPr id="1026" name="Picture 2">
              <a:extLst>
                <a:ext uri="{FF2B5EF4-FFF2-40B4-BE49-F238E27FC236}">
                  <a16:creationId xmlns:a16="http://schemas.microsoft.com/office/drawing/2014/main" id="{55A06AED-46AF-115D-A894-F4B146F3548B}"/>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rot="20678013">
              <a:off x="23664577" y="15972893"/>
              <a:ext cx="2047201" cy="60241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47AF2131-CAF9-09B4-30E0-415D154CFCDB}"/>
                </a:ext>
              </a:extLst>
            </p:cNvPr>
            <p:cNvSpPr txBox="1"/>
            <p:nvPr/>
          </p:nvSpPr>
          <p:spPr>
            <a:xfrm>
              <a:off x="23220235" y="16961011"/>
              <a:ext cx="2987180" cy="461665"/>
            </a:xfrm>
            <a:prstGeom prst="rect">
              <a:avLst/>
            </a:prstGeom>
            <a:noFill/>
          </p:spPr>
          <p:txBody>
            <a:bodyPr wrap="square">
              <a:spAutoFit/>
            </a:bodyPr>
            <a:lstStyle/>
            <a:p>
              <a:pPr algn="ctr"/>
              <a:r>
                <a:rPr lang="en-US" sz="2400" b="1">
                  <a:solidFill>
                    <a:schemeClr val="tx1">
                      <a:lumMod val="75000"/>
                      <a:lumOff val="25000"/>
                    </a:schemeClr>
                  </a:solidFill>
                </a:rPr>
                <a:t>Landsat 9 </a:t>
              </a:r>
              <a:r>
                <a:rPr lang="en-US" sz="2400">
                  <a:solidFill>
                    <a:schemeClr val="tx1">
                      <a:lumMod val="75000"/>
                      <a:lumOff val="25000"/>
                    </a:schemeClr>
                  </a:solidFill>
                </a:rPr>
                <a:t>TIRS-2</a:t>
              </a:r>
              <a:endParaRPr lang="en-US" sz="2400" b="1">
                <a:solidFill>
                  <a:schemeClr val="tx1">
                    <a:lumMod val="75000"/>
                    <a:lumOff val="25000"/>
                  </a:schemeClr>
                </a:solidFill>
              </a:endParaRPr>
            </a:p>
          </p:txBody>
        </p:sp>
      </p:grpSp>
      <p:grpSp>
        <p:nvGrpSpPr>
          <p:cNvPr id="44" name="Group 43">
            <a:extLst>
              <a:ext uri="{FF2B5EF4-FFF2-40B4-BE49-F238E27FC236}">
                <a16:creationId xmlns:a16="http://schemas.microsoft.com/office/drawing/2014/main" id="{E4A02990-71E3-DC58-1A95-C75A95A7F37F}"/>
              </a:ext>
            </a:extLst>
          </p:cNvPr>
          <p:cNvGrpSpPr/>
          <p:nvPr/>
        </p:nvGrpSpPr>
        <p:grpSpPr>
          <a:xfrm>
            <a:off x="21969647" y="17400651"/>
            <a:ext cx="2987180" cy="1702168"/>
            <a:chOff x="23161025" y="17730843"/>
            <a:chExt cx="2987180" cy="1702168"/>
          </a:xfrm>
        </p:grpSpPr>
        <p:pic>
          <p:nvPicPr>
            <p:cNvPr id="8" name="Picture 3" descr="A satellite in space&#10;&#10;Description automatically generated">
              <a:extLst>
                <a:ext uri="{FF2B5EF4-FFF2-40B4-BE49-F238E27FC236}">
                  <a16:creationId xmlns:a16="http://schemas.microsoft.com/office/drawing/2014/main" id="{8D931EB3-9B62-B06D-8113-4EB0EC031067}"/>
                </a:ext>
              </a:extLst>
            </p:cNvPr>
            <p:cNvPicPr>
              <a:picLocks noChangeAspect="1"/>
            </p:cNvPicPr>
            <p:nvPr/>
          </p:nvPicPr>
          <p:blipFill rotWithShape="1">
            <a:blip r:embed="rId22">
              <a:extLst>
                <a:ext uri="{28A0092B-C50C-407E-A947-70E740481C1C}">
                  <a14:useLocalDpi xmlns:a14="http://schemas.microsoft.com/office/drawing/2010/main"/>
                </a:ext>
              </a:extLst>
            </a:blip>
            <a:srcRect/>
            <a:stretch/>
          </p:blipFill>
          <p:spPr>
            <a:xfrm rot="20992381">
              <a:off x="23598141" y="17730843"/>
              <a:ext cx="2180076" cy="1086218"/>
            </a:xfrm>
            <a:prstGeom prst="rect">
              <a:avLst/>
            </a:prstGeom>
          </p:spPr>
        </p:pic>
        <p:sp>
          <p:nvSpPr>
            <p:cNvPr id="34" name="TextBox 33">
              <a:extLst>
                <a:ext uri="{FF2B5EF4-FFF2-40B4-BE49-F238E27FC236}">
                  <a16:creationId xmlns:a16="http://schemas.microsoft.com/office/drawing/2014/main" id="{C798EDF4-2817-024E-16F1-CEB1FA94A581}"/>
                </a:ext>
              </a:extLst>
            </p:cNvPr>
            <p:cNvSpPr txBox="1"/>
            <p:nvPr/>
          </p:nvSpPr>
          <p:spPr>
            <a:xfrm>
              <a:off x="23161025" y="18971346"/>
              <a:ext cx="2987180" cy="461665"/>
            </a:xfrm>
            <a:prstGeom prst="rect">
              <a:avLst/>
            </a:prstGeom>
            <a:noFill/>
          </p:spPr>
          <p:txBody>
            <a:bodyPr wrap="square">
              <a:spAutoFit/>
            </a:bodyPr>
            <a:lstStyle/>
            <a:p>
              <a:pPr algn="ctr"/>
              <a:r>
                <a:rPr lang="en-US" sz="2400" b="1">
                  <a:solidFill>
                    <a:schemeClr val="tx1">
                      <a:lumMod val="75000"/>
                      <a:lumOff val="25000"/>
                    </a:schemeClr>
                  </a:solidFill>
                </a:rPr>
                <a:t>ISS </a:t>
              </a:r>
              <a:r>
                <a:rPr lang="en-US" sz="2400">
                  <a:solidFill>
                    <a:schemeClr val="tx1">
                      <a:lumMod val="75000"/>
                      <a:lumOff val="25000"/>
                    </a:schemeClr>
                  </a:solidFill>
                </a:rPr>
                <a:t>ECOSTRESS</a:t>
              </a:r>
              <a:endParaRPr lang="en-US" sz="2400" b="1">
                <a:solidFill>
                  <a:schemeClr val="tx1">
                    <a:lumMod val="75000"/>
                    <a:lumOff val="25000"/>
                  </a:schemeClr>
                </a:solidFill>
              </a:endParaRPr>
            </a:p>
          </p:txBody>
        </p:sp>
      </p:grpSp>
      <p:pic>
        <p:nvPicPr>
          <p:cNvPr id="10" name="Picture 10" descr="Map&#10;&#10;Description automatically generated">
            <a:extLst>
              <a:ext uri="{FF2B5EF4-FFF2-40B4-BE49-F238E27FC236}">
                <a16:creationId xmlns:a16="http://schemas.microsoft.com/office/drawing/2014/main" id="{ADCB61A6-E5C3-5129-897F-A659A029FC44}"/>
              </a:ext>
            </a:extLst>
          </p:cNvPr>
          <p:cNvPicPr>
            <a:picLocks noChangeAspect="1"/>
          </p:cNvPicPr>
          <p:nvPr/>
        </p:nvPicPr>
        <p:blipFill rotWithShape="1">
          <a:blip r:embed="rId23"/>
          <a:srcRect l="695" r="1897" b="-538"/>
          <a:stretch/>
        </p:blipFill>
        <p:spPr>
          <a:xfrm>
            <a:off x="16588548" y="21214012"/>
            <a:ext cx="8612926" cy="8157830"/>
          </a:xfrm>
          <a:prstGeom prst="rect">
            <a:avLst/>
          </a:prstGeom>
        </p:spPr>
      </p:pic>
      <p:pic>
        <p:nvPicPr>
          <p:cNvPr id="23" name="Picture 24" descr="A picture containing chart&#10;&#10;Description automatically generated">
            <a:extLst>
              <a:ext uri="{FF2B5EF4-FFF2-40B4-BE49-F238E27FC236}">
                <a16:creationId xmlns:a16="http://schemas.microsoft.com/office/drawing/2014/main" id="{06E4E14B-0793-BA4D-201A-9EC207C2B113}"/>
              </a:ext>
            </a:extLst>
          </p:cNvPr>
          <p:cNvPicPr>
            <a:picLocks noChangeAspect="1"/>
          </p:cNvPicPr>
          <p:nvPr/>
        </p:nvPicPr>
        <p:blipFill rotWithShape="1">
          <a:blip r:embed="rId24"/>
          <a:srcRect l="5466" t="7520" r="11111" b="15200"/>
          <a:stretch/>
        </p:blipFill>
        <p:spPr>
          <a:xfrm>
            <a:off x="17511242" y="23555306"/>
            <a:ext cx="2724505" cy="2055479"/>
          </a:xfrm>
          <a:prstGeom prst="rect">
            <a:avLst/>
          </a:prstGeom>
        </p:spPr>
      </p:pic>
      <p:pic>
        <p:nvPicPr>
          <p:cNvPr id="27" name="Picture 10" descr="Map&#10;&#10;Description automatically generated">
            <a:extLst>
              <a:ext uri="{FF2B5EF4-FFF2-40B4-BE49-F238E27FC236}">
                <a16:creationId xmlns:a16="http://schemas.microsoft.com/office/drawing/2014/main" id="{4AA2FBE2-650D-650B-2F8A-CEC68AB33954}"/>
              </a:ext>
            </a:extLst>
          </p:cNvPr>
          <p:cNvPicPr>
            <a:picLocks noChangeAspect="1"/>
          </p:cNvPicPr>
          <p:nvPr/>
        </p:nvPicPr>
        <p:blipFill rotWithShape="1">
          <a:blip r:embed="rId23"/>
          <a:srcRect l="62873" t="85249" b="5398"/>
          <a:stretch/>
        </p:blipFill>
        <p:spPr>
          <a:xfrm>
            <a:off x="22067008" y="28144289"/>
            <a:ext cx="3260204" cy="761883"/>
          </a:xfrm>
          <a:prstGeom prst="rect">
            <a:avLst/>
          </a:prstGeom>
        </p:spPr>
      </p:pic>
      <p:pic>
        <p:nvPicPr>
          <p:cNvPr id="24" name="Picture 26" descr="Map&#10;&#10;Description automatically generated">
            <a:extLst>
              <a:ext uri="{FF2B5EF4-FFF2-40B4-BE49-F238E27FC236}">
                <a16:creationId xmlns:a16="http://schemas.microsoft.com/office/drawing/2014/main" id="{92794B50-5B00-D146-B193-825CADAC3FBC}"/>
              </a:ext>
            </a:extLst>
          </p:cNvPr>
          <p:cNvPicPr>
            <a:picLocks noChangeAspect="1"/>
          </p:cNvPicPr>
          <p:nvPr/>
        </p:nvPicPr>
        <p:blipFill>
          <a:blip r:embed="rId25"/>
          <a:stretch>
            <a:fillRect/>
          </a:stretch>
        </p:blipFill>
        <p:spPr>
          <a:xfrm>
            <a:off x="914750" y="21549274"/>
            <a:ext cx="8672039" cy="7832138"/>
          </a:xfrm>
          <a:prstGeom prst="rect">
            <a:avLst/>
          </a:prstGeom>
        </p:spPr>
      </p:pic>
      <p:sp>
        <p:nvSpPr>
          <p:cNvPr id="57" name="TextBox 56">
            <a:extLst>
              <a:ext uri="{FF2B5EF4-FFF2-40B4-BE49-F238E27FC236}">
                <a16:creationId xmlns:a16="http://schemas.microsoft.com/office/drawing/2014/main" id="{D0D7FDF6-ACC7-E398-DF13-0197C871DF41}"/>
              </a:ext>
            </a:extLst>
          </p:cNvPr>
          <p:cNvSpPr txBox="1"/>
          <p:nvPr/>
        </p:nvSpPr>
        <p:spPr>
          <a:xfrm>
            <a:off x="732769" y="29661473"/>
            <a:ext cx="5638873" cy="2677656"/>
          </a:xfrm>
          <a:prstGeom prst="rect">
            <a:avLst/>
          </a:prstGeom>
          <a:noFill/>
          <a:ln>
            <a:noFill/>
          </a:ln>
        </p:spPr>
        <p:txBody>
          <a:bodyPr wrap="square" lIns="91440" tIns="45720" rIns="91440" bIns="45720" rtlCol="0" anchor="t">
            <a:spAutoFit/>
          </a:bodyPr>
          <a:lstStyle/>
          <a:p>
            <a:pPr algn="ctr"/>
            <a:r>
              <a:rPr lang="en-US" sz="2800" b="1">
                <a:solidFill>
                  <a:srgbClr val="FF8A00"/>
                </a:solidFill>
              </a:rPr>
              <a:t>Transportation Alternatives </a:t>
            </a:r>
            <a:r>
              <a:rPr lang="en-US" sz="2800"/>
              <a:t>will incorporate these results into </a:t>
            </a:r>
            <a:r>
              <a:rPr lang="en-US" sz="2800" b="1">
                <a:solidFill>
                  <a:srgbClr val="2A1A8B"/>
                </a:solidFill>
              </a:rPr>
              <a:t>Spatial Equity NYC</a:t>
            </a:r>
            <a:r>
              <a:rPr lang="en-US" sz="2800"/>
              <a:t>, their geospatial data dashboard, helping to inform political advocacy and organizing.</a:t>
            </a:r>
            <a:endParaRPr lang="en-US" sz="1600"/>
          </a:p>
        </p:txBody>
      </p:sp>
      <p:grpSp>
        <p:nvGrpSpPr>
          <p:cNvPr id="60" name="Group 59">
            <a:extLst>
              <a:ext uri="{FF2B5EF4-FFF2-40B4-BE49-F238E27FC236}">
                <a16:creationId xmlns:a16="http://schemas.microsoft.com/office/drawing/2014/main" id="{7BFD0445-5E6C-B287-8862-24B990E57457}"/>
              </a:ext>
            </a:extLst>
          </p:cNvPr>
          <p:cNvGrpSpPr/>
          <p:nvPr/>
        </p:nvGrpSpPr>
        <p:grpSpPr>
          <a:xfrm>
            <a:off x="420130" y="16929628"/>
            <a:ext cx="8778772" cy="1128000"/>
            <a:chOff x="-230057" y="10510460"/>
            <a:chExt cx="8778772" cy="1128000"/>
          </a:xfrm>
        </p:grpSpPr>
        <p:pic>
          <p:nvPicPr>
            <p:cNvPr id="29" name="Picture 28">
              <a:extLst>
                <a:ext uri="{FF2B5EF4-FFF2-40B4-BE49-F238E27FC236}">
                  <a16:creationId xmlns:a16="http://schemas.microsoft.com/office/drawing/2014/main" id="{0C28BC3A-9796-9F0D-349E-18954BBDC571}"/>
                </a:ext>
              </a:extLst>
            </p:cNvPr>
            <p:cNvPicPr>
              <a:picLocks noChangeAspect="1"/>
            </p:cNvPicPr>
            <p:nvPr/>
          </p:nvPicPr>
          <p:blipFill>
            <a:blip r:embed="rId26"/>
            <a:stretch>
              <a:fillRect/>
            </a:stretch>
          </p:blipFill>
          <p:spPr>
            <a:xfrm>
              <a:off x="2636225" y="10525489"/>
              <a:ext cx="847187" cy="1112971"/>
            </a:xfrm>
            <a:prstGeom prst="rect">
              <a:avLst/>
            </a:prstGeom>
          </p:spPr>
        </p:pic>
        <p:sp>
          <p:nvSpPr>
            <p:cNvPr id="55" name="TextBox 54">
              <a:extLst>
                <a:ext uri="{FF2B5EF4-FFF2-40B4-BE49-F238E27FC236}">
                  <a16:creationId xmlns:a16="http://schemas.microsoft.com/office/drawing/2014/main" id="{7D21DAC6-62C1-26A9-53FC-979608AA2849}"/>
                </a:ext>
              </a:extLst>
            </p:cNvPr>
            <p:cNvSpPr txBox="1"/>
            <p:nvPr/>
          </p:nvSpPr>
          <p:spPr>
            <a:xfrm>
              <a:off x="-158340" y="10510460"/>
              <a:ext cx="8707055" cy="338554"/>
            </a:xfrm>
            <a:prstGeom prst="rect">
              <a:avLst/>
            </a:prstGeom>
            <a:noFill/>
          </p:spPr>
          <p:txBody>
            <a:bodyPr wrap="square" lIns="91440" tIns="45720" rIns="91440" bIns="45720" rtlCol="0" anchor="t">
              <a:spAutoFit/>
            </a:bodyPr>
            <a:lstStyle/>
            <a:p>
              <a:r>
                <a:rPr lang="en-US" sz="1600">
                  <a:ea typeface="+mn-lt"/>
                  <a:cs typeface="+mn-lt"/>
                </a:rPr>
                <a:t>Hotter than rural reference</a:t>
              </a:r>
            </a:p>
          </p:txBody>
        </p:sp>
        <p:sp>
          <p:nvSpPr>
            <p:cNvPr id="59" name="TextBox 58">
              <a:extLst>
                <a:ext uri="{FF2B5EF4-FFF2-40B4-BE49-F238E27FC236}">
                  <a16:creationId xmlns:a16="http://schemas.microsoft.com/office/drawing/2014/main" id="{17B9C2D6-F9FE-AA35-4368-6727394A3DDD}"/>
                </a:ext>
              </a:extLst>
            </p:cNvPr>
            <p:cNvSpPr txBox="1"/>
            <p:nvPr/>
          </p:nvSpPr>
          <p:spPr>
            <a:xfrm>
              <a:off x="-230057" y="11178149"/>
              <a:ext cx="8707055" cy="338554"/>
            </a:xfrm>
            <a:prstGeom prst="rect">
              <a:avLst/>
            </a:prstGeom>
            <a:noFill/>
          </p:spPr>
          <p:txBody>
            <a:bodyPr wrap="square" lIns="91440" tIns="45720" rIns="91440" bIns="45720" rtlCol="0" anchor="t">
              <a:spAutoFit/>
            </a:bodyPr>
            <a:lstStyle/>
            <a:p>
              <a:r>
                <a:rPr lang="en-US" sz="1600">
                  <a:ea typeface="+mn-lt"/>
                  <a:cs typeface="+mn-lt"/>
                </a:rPr>
                <a:t>Cooler than rural reference</a:t>
              </a:r>
            </a:p>
          </p:txBody>
        </p:sp>
      </p:grpSp>
      <p:sp>
        <p:nvSpPr>
          <p:cNvPr id="61" name="TextBox 60">
            <a:extLst>
              <a:ext uri="{FF2B5EF4-FFF2-40B4-BE49-F238E27FC236}">
                <a16:creationId xmlns:a16="http://schemas.microsoft.com/office/drawing/2014/main" id="{84FDC13A-F54B-6269-5C7C-1842E9A2DB77}"/>
              </a:ext>
            </a:extLst>
          </p:cNvPr>
          <p:cNvSpPr txBox="1"/>
          <p:nvPr/>
        </p:nvSpPr>
        <p:spPr>
          <a:xfrm>
            <a:off x="718025" y="9671480"/>
            <a:ext cx="13277375" cy="707886"/>
          </a:xfrm>
          <a:prstGeom prst="rect">
            <a:avLst/>
          </a:prstGeom>
          <a:noFill/>
        </p:spPr>
        <p:txBody>
          <a:bodyPr wrap="square" rtlCol="0">
            <a:spAutoFit/>
          </a:bodyPr>
          <a:lstStyle/>
          <a:p>
            <a:r>
              <a:rPr lang="en-US" sz="4000" b="1">
                <a:solidFill>
                  <a:schemeClr val="tx1">
                    <a:lumMod val="95000"/>
                    <a:lumOff val="5000"/>
                  </a:schemeClr>
                </a:solidFill>
                <a:latin typeface="Century Gothic" panose="020B0502020202020204" pitchFamily="34" charset="0"/>
              </a:rPr>
              <a:t>Daytime Urban Heat Island Factor</a:t>
            </a:r>
          </a:p>
        </p:txBody>
      </p:sp>
      <p:sp>
        <p:nvSpPr>
          <p:cNvPr id="63" name="TextBox 62">
            <a:extLst>
              <a:ext uri="{FF2B5EF4-FFF2-40B4-BE49-F238E27FC236}">
                <a16:creationId xmlns:a16="http://schemas.microsoft.com/office/drawing/2014/main" id="{62F7B43F-780D-DA86-D2F8-2BE1EC747E31}"/>
              </a:ext>
            </a:extLst>
          </p:cNvPr>
          <p:cNvSpPr txBox="1"/>
          <p:nvPr/>
        </p:nvSpPr>
        <p:spPr>
          <a:xfrm>
            <a:off x="746918" y="10601449"/>
            <a:ext cx="12246543" cy="2246769"/>
          </a:xfrm>
          <a:prstGeom prst="rect">
            <a:avLst/>
          </a:prstGeom>
          <a:noFill/>
        </p:spPr>
        <p:txBody>
          <a:bodyPr wrap="square" rtlCol="0">
            <a:spAutoFit/>
          </a:bodyPr>
          <a:lstStyle/>
          <a:p>
            <a:r>
              <a:rPr lang="en-US" sz="2800"/>
              <a:t>By comparing land surface temperatures to nearby </a:t>
            </a:r>
          </a:p>
          <a:p>
            <a:r>
              <a:rPr lang="en-US" sz="2800"/>
              <a:t>rural areas during NYC’s hottest months, we can </a:t>
            </a:r>
          </a:p>
          <a:p>
            <a:r>
              <a:rPr lang="en-US" sz="2800"/>
              <a:t>see which areas experienced hotter </a:t>
            </a:r>
          </a:p>
          <a:p>
            <a:r>
              <a:rPr lang="en-US" sz="2800"/>
              <a:t>temperatures during our study </a:t>
            </a:r>
          </a:p>
          <a:p>
            <a:r>
              <a:rPr lang="en-US" sz="2800"/>
              <a:t>period of 2017 to 2022.</a:t>
            </a:r>
          </a:p>
        </p:txBody>
      </p:sp>
      <p:cxnSp>
        <p:nvCxnSpPr>
          <p:cNvPr id="1031" name="Straight Arrow Connector 1030">
            <a:extLst>
              <a:ext uri="{FF2B5EF4-FFF2-40B4-BE49-F238E27FC236}">
                <a16:creationId xmlns:a16="http://schemas.microsoft.com/office/drawing/2014/main" id="{8C75F672-FA58-83E3-8984-C19CED4BFCE3}"/>
              </a:ext>
            </a:extLst>
          </p:cNvPr>
          <p:cNvCxnSpPr>
            <a:cxnSpLocks/>
          </p:cNvCxnSpPr>
          <p:nvPr/>
        </p:nvCxnSpPr>
        <p:spPr>
          <a:xfrm flipV="1">
            <a:off x="7078991" y="12287175"/>
            <a:ext cx="3605666" cy="1750315"/>
          </a:xfrm>
          <a:prstGeom prst="straightConnector1">
            <a:avLst/>
          </a:prstGeom>
          <a:ln w="76200">
            <a:solidFill>
              <a:srgbClr val="8A847F"/>
            </a:solidFill>
            <a:tailEnd type="triangle"/>
          </a:ln>
        </p:spPr>
        <p:style>
          <a:lnRef idx="1">
            <a:schemeClr val="accent1"/>
          </a:lnRef>
          <a:fillRef idx="0">
            <a:schemeClr val="accent1"/>
          </a:fillRef>
          <a:effectRef idx="0">
            <a:schemeClr val="accent1"/>
          </a:effectRef>
          <a:fontRef idx="minor">
            <a:schemeClr val="tx1"/>
          </a:fontRef>
        </p:style>
      </p:cxnSp>
      <p:cxnSp>
        <p:nvCxnSpPr>
          <p:cNvPr id="1036" name="Straight Arrow Connector 1035">
            <a:extLst>
              <a:ext uri="{FF2B5EF4-FFF2-40B4-BE49-F238E27FC236}">
                <a16:creationId xmlns:a16="http://schemas.microsoft.com/office/drawing/2014/main" id="{E06D1B0A-0470-89C0-8D8E-503AE6C55786}"/>
              </a:ext>
            </a:extLst>
          </p:cNvPr>
          <p:cNvCxnSpPr>
            <a:cxnSpLocks/>
          </p:cNvCxnSpPr>
          <p:nvPr/>
        </p:nvCxnSpPr>
        <p:spPr>
          <a:xfrm flipV="1">
            <a:off x="5953783" y="14130413"/>
            <a:ext cx="3532912" cy="1566918"/>
          </a:xfrm>
          <a:prstGeom prst="straightConnector1">
            <a:avLst/>
          </a:prstGeom>
          <a:ln w="76200">
            <a:solidFill>
              <a:srgbClr val="8A847F"/>
            </a:solidFill>
            <a:tailEnd type="triangle"/>
          </a:ln>
        </p:spPr>
        <p:style>
          <a:lnRef idx="1">
            <a:schemeClr val="accent1"/>
          </a:lnRef>
          <a:fillRef idx="0">
            <a:schemeClr val="accent1"/>
          </a:fillRef>
          <a:effectRef idx="0">
            <a:schemeClr val="accent1"/>
          </a:effectRef>
          <a:fontRef idx="minor">
            <a:schemeClr val="tx1"/>
          </a:fontRef>
        </p:style>
      </p:cxnSp>
      <p:sp>
        <p:nvSpPr>
          <p:cNvPr id="1043" name="Rounded Rectangle 1042">
            <a:extLst>
              <a:ext uri="{FF2B5EF4-FFF2-40B4-BE49-F238E27FC236}">
                <a16:creationId xmlns:a16="http://schemas.microsoft.com/office/drawing/2014/main" id="{30CD2633-4731-A827-4FBD-D13F6C84B657}"/>
              </a:ext>
            </a:extLst>
          </p:cNvPr>
          <p:cNvSpPr/>
          <p:nvPr/>
        </p:nvSpPr>
        <p:spPr>
          <a:xfrm>
            <a:off x="2269575" y="13420676"/>
            <a:ext cx="4847270" cy="1236990"/>
          </a:xfrm>
          <a:prstGeom prst="roundRect">
            <a:avLst/>
          </a:prstGeom>
          <a:solidFill>
            <a:srgbClr val="FF8A00">
              <a:alpha val="32549"/>
            </a:srgbClr>
          </a:solidFill>
          <a:ln w="38100">
            <a:solidFill>
              <a:srgbClr val="FE8A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Rounded Rectangle 1043">
            <a:extLst>
              <a:ext uri="{FF2B5EF4-FFF2-40B4-BE49-F238E27FC236}">
                <a16:creationId xmlns:a16="http://schemas.microsoft.com/office/drawing/2014/main" id="{3955286E-AF8A-AAB1-4B4E-BD553D5CC57B}"/>
              </a:ext>
            </a:extLst>
          </p:cNvPr>
          <p:cNvSpPr/>
          <p:nvPr/>
        </p:nvSpPr>
        <p:spPr>
          <a:xfrm>
            <a:off x="1106512" y="15078836"/>
            <a:ext cx="4847270" cy="1236990"/>
          </a:xfrm>
          <a:prstGeom prst="roundRect">
            <a:avLst/>
          </a:prstGeom>
          <a:solidFill>
            <a:srgbClr val="00BBFF">
              <a:alpha val="34510"/>
            </a:srgbClr>
          </a:solidFill>
          <a:ln w="28575">
            <a:solidFill>
              <a:srgbClr val="00B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BFF"/>
              </a:solidFill>
            </a:endParaRPr>
          </a:p>
        </p:txBody>
      </p:sp>
      <p:sp>
        <p:nvSpPr>
          <p:cNvPr id="1047" name="TextBox 1046">
            <a:extLst>
              <a:ext uri="{FF2B5EF4-FFF2-40B4-BE49-F238E27FC236}">
                <a16:creationId xmlns:a16="http://schemas.microsoft.com/office/drawing/2014/main" id="{31687CBD-7924-0A0A-74F4-1EB3AF6BE1AF}"/>
              </a:ext>
            </a:extLst>
          </p:cNvPr>
          <p:cNvSpPr txBox="1"/>
          <p:nvPr/>
        </p:nvSpPr>
        <p:spPr>
          <a:xfrm>
            <a:off x="2537636" y="13617380"/>
            <a:ext cx="4322618" cy="830997"/>
          </a:xfrm>
          <a:prstGeom prst="rect">
            <a:avLst/>
          </a:prstGeom>
          <a:noFill/>
        </p:spPr>
        <p:txBody>
          <a:bodyPr wrap="square" lIns="91440" tIns="45720" rIns="91440" bIns="45720" rtlCol="0" anchor="t">
            <a:spAutoFit/>
          </a:bodyPr>
          <a:lstStyle/>
          <a:p>
            <a:pPr algn="ctr"/>
            <a:r>
              <a:rPr lang="en-US" sz="2400"/>
              <a:t>This area experiences </a:t>
            </a:r>
            <a:r>
              <a:rPr lang="en-US" sz="2400" i="1"/>
              <a:t>more</a:t>
            </a:r>
            <a:r>
              <a:rPr lang="en-US" sz="2400"/>
              <a:t> urban heat island effect</a:t>
            </a:r>
          </a:p>
        </p:txBody>
      </p:sp>
      <p:sp>
        <p:nvSpPr>
          <p:cNvPr id="1048" name="TextBox 1047">
            <a:extLst>
              <a:ext uri="{FF2B5EF4-FFF2-40B4-BE49-F238E27FC236}">
                <a16:creationId xmlns:a16="http://schemas.microsoft.com/office/drawing/2014/main" id="{40B772EC-2596-964C-0306-60A7611E8B96}"/>
              </a:ext>
            </a:extLst>
          </p:cNvPr>
          <p:cNvSpPr txBox="1"/>
          <p:nvPr/>
        </p:nvSpPr>
        <p:spPr>
          <a:xfrm>
            <a:off x="1378683" y="15334497"/>
            <a:ext cx="4322618" cy="830997"/>
          </a:xfrm>
          <a:prstGeom prst="rect">
            <a:avLst/>
          </a:prstGeom>
          <a:noFill/>
        </p:spPr>
        <p:txBody>
          <a:bodyPr wrap="square" lIns="91440" tIns="45720" rIns="91440" bIns="45720" rtlCol="0" anchor="t">
            <a:spAutoFit/>
          </a:bodyPr>
          <a:lstStyle/>
          <a:p>
            <a:pPr algn="ctr"/>
            <a:r>
              <a:rPr lang="en-US" sz="2400"/>
              <a:t>This area experiences </a:t>
            </a:r>
            <a:r>
              <a:rPr lang="en-US" sz="2400" i="1"/>
              <a:t>less </a:t>
            </a:r>
            <a:r>
              <a:rPr lang="en-US" sz="2400"/>
              <a:t>urban heat island effect</a:t>
            </a:r>
          </a:p>
        </p:txBody>
      </p:sp>
      <p:sp>
        <p:nvSpPr>
          <p:cNvPr id="58" name="Rounded Rectangle 1042">
            <a:extLst>
              <a:ext uri="{FF2B5EF4-FFF2-40B4-BE49-F238E27FC236}">
                <a16:creationId xmlns:a16="http://schemas.microsoft.com/office/drawing/2014/main" id="{5D3F2A4B-48F6-0448-F613-2A623951B07D}"/>
              </a:ext>
            </a:extLst>
          </p:cNvPr>
          <p:cNvSpPr/>
          <p:nvPr/>
        </p:nvSpPr>
        <p:spPr>
          <a:xfrm>
            <a:off x="10687182" y="20812787"/>
            <a:ext cx="4868634" cy="2732502"/>
          </a:xfrm>
          <a:prstGeom prst="roundRect">
            <a:avLst/>
          </a:prstGeom>
          <a:solidFill>
            <a:srgbClr val="FF8A00">
              <a:alpha val="32549"/>
            </a:srgbClr>
          </a:solidFill>
          <a:ln w="38100">
            <a:solidFill>
              <a:srgbClr val="FE8A0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solidFill>
                  <a:schemeClr val="tx1"/>
                </a:solidFill>
              </a:rPr>
              <a:t>This map is at the community district scale. Darker reds indicate more vulnerable populations, while lighter reds represent less vulnerable populations.  </a:t>
            </a:r>
          </a:p>
        </p:txBody>
      </p:sp>
      <p:sp>
        <p:nvSpPr>
          <p:cNvPr id="26" name="TextBox 25">
            <a:extLst>
              <a:ext uri="{FF2B5EF4-FFF2-40B4-BE49-F238E27FC236}">
                <a16:creationId xmlns:a16="http://schemas.microsoft.com/office/drawing/2014/main" id="{7104DCFC-E3B1-BB6B-0BFA-F07DDA7F5959}"/>
              </a:ext>
            </a:extLst>
          </p:cNvPr>
          <p:cNvSpPr txBox="1"/>
          <p:nvPr/>
        </p:nvSpPr>
        <p:spPr>
          <a:xfrm>
            <a:off x="16259237" y="20200984"/>
            <a:ext cx="9453848" cy="646331"/>
          </a:xfrm>
          <a:prstGeom prst="rect">
            <a:avLst/>
          </a:prstGeom>
          <a:noFill/>
        </p:spPr>
        <p:txBody>
          <a:bodyPr wrap="square" lIns="91440" tIns="45720" rIns="91440" bIns="45720" rtlCol="0" anchor="t">
            <a:spAutoFit/>
          </a:bodyPr>
          <a:lstStyle/>
          <a:p>
            <a:pPr algn="ctr"/>
            <a:r>
              <a:rPr lang="en-US" sz="3600"/>
              <a:t>Bivariate Map of Vulnerability and LST</a:t>
            </a:r>
            <a:endParaRPr lang="en-US"/>
          </a:p>
        </p:txBody>
      </p:sp>
      <p:sp>
        <p:nvSpPr>
          <p:cNvPr id="28" name="TextBox 27">
            <a:extLst>
              <a:ext uri="{FF2B5EF4-FFF2-40B4-BE49-F238E27FC236}">
                <a16:creationId xmlns:a16="http://schemas.microsoft.com/office/drawing/2014/main" id="{694F3E9A-F01A-C00E-1405-8A4B0438078D}"/>
              </a:ext>
            </a:extLst>
          </p:cNvPr>
          <p:cNvSpPr txBox="1"/>
          <p:nvPr/>
        </p:nvSpPr>
        <p:spPr>
          <a:xfrm>
            <a:off x="1048345" y="19821292"/>
            <a:ext cx="8707055" cy="1200329"/>
          </a:xfrm>
          <a:prstGeom prst="rect">
            <a:avLst/>
          </a:prstGeom>
          <a:noFill/>
        </p:spPr>
        <p:txBody>
          <a:bodyPr wrap="square" lIns="91440" tIns="45720" rIns="91440" bIns="45720" rtlCol="0" anchor="t">
            <a:spAutoFit/>
          </a:bodyPr>
          <a:lstStyle/>
          <a:p>
            <a:pPr algn="ctr"/>
            <a:r>
              <a:rPr lang="en-US" sz="3600">
                <a:ea typeface="+mn-lt"/>
                <a:cs typeface="+mn-lt"/>
              </a:rPr>
              <a:t>Potential Vulnerability Index for Bus Riders to Urban Heat</a:t>
            </a:r>
            <a:endParaRPr lang="en-US">
              <a:ea typeface="+mn-lt"/>
              <a:cs typeface="+mn-lt"/>
            </a:endParaRPr>
          </a:p>
        </p:txBody>
      </p:sp>
      <p:cxnSp>
        <p:nvCxnSpPr>
          <p:cNvPr id="1030" name="Straight Arrow Connector 1029">
            <a:extLst>
              <a:ext uri="{FF2B5EF4-FFF2-40B4-BE49-F238E27FC236}">
                <a16:creationId xmlns:a16="http://schemas.microsoft.com/office/drawing/2014/main" id="{50B98414-9273-C315-8E09-A19332C6FE27}"/>
              </a:ext>
            </a:extLst>
          </p:cNvPr>
          <p:cNvCxnSpPr>
            <a:cxnSpLocks/>
          </p:cNvCxnSpPr>
          <p:nvPr/>
        </p:nvCxnSpPr>
        <p:spPr>
          <a:xfrm flipH="1">
            <a:off x="7882759" y="22262818"/>
            <a:ext cx="2764101" cy="1141627"/>
          </a:xfrm>
          <a:prstGeom prst="straightConnector1">
            <a:avLst/>
          </a:prstGeom>
          <a:ln w="76200">
            <a:solidFill>
              <a:srgbClr val="8A847F"/>
            </a:solidFill>
            <a:tailEnd type="triangle"/>
          </a:ln>
        </p:spPr>
        <p:style>
          <a:lnRef idx="1">
            <a:schemeClr val="accent1"/>
          </a:lnRef>
          <a:fillRef idx="0">
            <a:schemeClr val="accent1"/>
          </a:fillRef>
          <a:effectRef idx="0">
            <a:schemeClr val="accent1"/>
          </a:effectRef>
          <a:fontRef idx="minor">
            <a:schemeClr val="tx1"/>
          </a:fontRef>
        </p:style>
      </p:cxnSp>
      <p:sp>
        <p:nvSpPr>
          <p:cNvPr id="1032" name="Rounded Rectangle 1043">
            <a:extLst>
              <a:ext uri="{FF2B5EF4-FFF2-40B4-BE49-F238E27FC236}">
                <a16:creationId xmlns:a16="http://schemas.microsoft.com/office/drawing/2014/main" id="{8783EAF3-C668-4D75-AC9B-2B789DDCEB4C}"/>
              </a:ext>
            </a:extLst>
          </p:cNvPr>
          <p:cNvSpPr/>
          <p:nvPr/>
        </p:nvSpPr>
        <p:spPr>
          <a:xfrm>
            <a:off x="10677801" y="24116014"/>
            <a:ext cx="4890000" cy="4398932"/>
          </a:xfrm>
          <a:prstGeom prst="roundRect">
            <a:avLst/>
          </a:prstGeom>
          <a:solidFill>
            <a:srgbClr val="00BBFF">
              <a:alpha val="34510"/>
            </a:srgbClr>
          </a:solidFill>
          <a:ln w="28575">
            <a:solidFill>
              <a:srgbClr val="00BBF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solidFill>
                  <a:schemeClr val="tx1"/>
                </a:solidFill>
              </a:rPr>
              <a:t>This legend of this bivariate choropleth has the vulnerability index on the X-axis and UHI factor on the Y-axis The dark purple areas represent high urban heat and high vulnerability, and the light purple areas represent low heat and low vulnerability.  </a:t>
            </a:r>
          </a:p>
        </p:txBody>
      </p:sp>
      <p:pic>
        <p:nvPicPr>
          <p:cNvPr id="1033" name="Picture 1033">
            <a:extLst>
              <a:ext uri="{FF2B5EF4-FFF2-40B4-BE49-F238E27FC236}">
                <a16:creationId xmlns:a16="http://schemas.microsoft.com/office/drawing/2014/main" id="{2FD204B4-688D-9167-26EE-C7B95C77DF4F}"/>
              </a:ext>
            </a:extLst>
          </p:cNvPr>
          <p:cNvPicPr>
            <a:picLocks noChangeAspect="1"/>
          </p:cNvPicPr>
          <p:nvPr/>
        </p:nvPicPr>
        <p:blipFill rotWithShape="1">
          <a:blip r:embed="rId27"/>
          <a:srcRect l="8917" t="13559" r="6896" b="8475"/>
          <a:stretch/>
        </p:blipFill>
        <p:spPr>
          <a:xfrm>
            <a:off x="18089744" y="22273099"/>
            <a:ext cx="1761791" cy="1131346"/>
          </a:xfrm>
          <a:prstGeom prst="rect">
            <a:avLst/>
          </a:prstGeom>
        </p:spPr>
      </p:pic>
      <p:sp>
        <p:nvSpPr>
          <p:cNvPr id="1034" name="TextBox 1033">
            <a:extLst>
              <a:ext uri="{FF2B5EF4-FFF2-40B4-BE49-F238E27FC236}">
                <a16:creationId xmlns:a16="http://schemas.microsoft.com/office/drawing/2014/main" id="{636D1377-F0DD-E644-1E2F-32D302065569}"/>
              </a:ext>
            </a:extLst>
          </p:cNvPr>
          <p:cNvSpPr txBox="1"/>
          <p:nvPr/>
        </p:nvSpPr>
        <p:spPr>
          <a:xfrm>
            <a:off x="16792486" y="22357934"/>
            <a:ext cx="142607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UHI Factor</a:t>
            </a:r>
          </a:p>
        </p:txBody>
      </p:sp>
      <p:sp>
        <p:nvSpPr>
          <p:cNvPr id="1035" name="TextBox 1034">
            <a:extLst>
              <a:ext uri="{FF2B5EF4-FFF2-40B4-BE49-F238E27FC236}">
                <a16:creationId xmlns:a16="http://schemas.microsoft.com/office/drawing/2014/main" id="{A0CEEA6E-6138-7913-96C0-2ECABB7C3639}"/>
              </a:ext>
            </a:extLst>
          </p:cNvPr>
          <p:cNvSpPr txBox="1"/>
          <p:nvPr/>
        </p:nvSpPr>
        <p:spPr>
          <a:xfrm>
            <a:off x="16578842" y="22913410"/>
            <a:ext cx="163972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Vulnerability</a:t>
            </a:r>
          </a:p>
        </p:txBody>
      </p:sp>
      <p:cxnSp>
        <p:nvCxnSpPr>
          <p:cNvPr id="1037" name="Straight Arrow Connector 1036">
            <a:extLst>
              <a:ext uri="{FF2B5EF4-FFF2-40B4-BE49-F238E27FC236}">
                <a16:creationId xmlns:a16="http://schemas.microsoft.com/office/drawing/2014/main" id="{B9ED9E48-F392-63AF-1CC2-0B097A34D276}"/>
              </a:ext>
            </a:extLst>
          </p:cNvPr>
          <p:cNvCxnSpPr>
            <a:cxnSpLocks/>
          </p:cNvCxnSpPr>
          <p:nvPr/>
        </p:nvCxnSpPr>
        <p:spPr>
          <a:xfrm flipV="1">
            <a:off x="15603421" y="24426664"/>
            <a:ext cx="2224808" cy="1297199"/>
          </a:xfrm>
          <a:prstGeom prst="straightConnector1">
            <a:avLst/>
          </a:prstGeom>
          <a:ln w="76200">
            <a:solidFill>
              <a:srgbClr val="8A847F"/>
            </a:solidFill>
            <a:tailEnd type="triangle"/>
          </a:ln>
        </p:spPr>
        <p:style>
          <a:lnRef idx="1">
            <a:schemeClr val="accent1"/>
          </a:lnRef>
          <a:fillRef idx="0">
            <a:schemeClr val="accent1"/>
          </a:fillRef>
          <a:effectRef idx="0">
            <a:schemeClr val="accent1"/>
          </a:effectRef>
          <a:fontRef idx="minor">
            <a:schemeClr val="tx1"/>
          </a:fontRef>
        </p:style>
      </p:cxnSp>
      <p:pic>
        <p:nvPicPr>
          <p:cNvPr id="1045" name="Picture 1044" descr="Map&#10;&#10;Description automatically generated">
            <a:extLst>
              <a:ext uri="{FF2B5EF4-FFF2-40B4-BE49-F238E27FC236}">
                <a16:creationId xmlns:a16="http://schemas.microsoft.com/office/drawing/2014/main" id="{8DC73007-7043-2CC5-945D-59568B27ACFB}"/>
              </a:ext>
            </a:extLst>
          </p:cNvPr>
          <p:cNvPicPr>
            <a:picLocks noChangeAspect="1"/>
          </p:cNvPicPr>
          <p:nvPr/>
        </p:nvPicPr>
        <p:blipFill rotWithShape="1">
          <a:blip r:embed="rId23"/>
          <a:srcRect l="62857" t="89242" r="220" b="5476"/>
          <a:stretch/>
        </p:blipFill>
        <p:spPr>
          <a:xfrm>
            <a:off x="6697694" y="28189363"/>
            <a:ext cx="3217254" cy="444786"/>
          </a:xfrm>
          <a:prstGeom prst="rect">
            <a:avLst/>
          </a:prstGeom>
        </p:spPr>
      </p:pic>
      <p:pic>
        <p:nvPicPr>
          <p:cNvPr id="1046" name="Picture 1045" descr="Chart, bar chart&#10;&#10;Description automatically generated">
            <a:extLst>
              <a:ext uri="{FF2B5EF4-FFF2-40B4-BE49-F238E27FC236}">
                <a16:creationId xmlns:a16="http://schemas.microsoft.com/office/drawing/2014/main" id="{AF680DA5-6782-964F-3A22-C8C21F957AF8}"/>
              </a:ext>
            </a:extLst>
          </p:cNvPr>
          <p:cNvPicPr>
            <a:picLocks noChangeAspect="1"/>
          </p:cNvPicPr>
          <p:nvPr/>
        </p:nvPicPr>
        <p:blipFill rotWithShape="1">
          <a:blip r:embed="rId28"/>
          <a:srcRect l="140" t="21168" r="59814" b="-730"/>
          <a:stretch/>
        </p:blipFill>
        <p:spPr>
          <a:xfrm>
            <a:off x="2162811" y="23000176"/>
            <a:ext cx="1098527" cy="2094418"/>
          </a:xfrm>
          <a:prstGeom prst="rect">
            <a:avLst/>
          </a:prstGeom>
        </p:spPr>
      </p:pic>
      <p:sp>
        <p:nvSpPr>
          <p:cNvPr id="1049" name="TextBox 3">
            <a:extLst>
              <a:ext uri="{FF2B5EF4-FFF2-40B4-BE49-F238E27FC236}">
                <a16:creationId xmlns:a16="http://schemas.microsoft.com/office/drawing/2014/main" id="{23C4DC93-E5AC-B20C-C35B-C1ADBE1F5E86}"/>
              </a:ext>
            </a:extLst>
          </p:cNvPr>
          <p:cNvSpPr txBox="1"/>
          <p:nvPr/>
        </p:nvSpPr>
        <p:spPr>
          <a:xfrm>
            <a:off x="6813435" y="27918662"/>
            <a:ext cx="395552"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t>0</a:t>
            </a:r>
          </a:p>
        </p:txBody>
      </p:sp>
      <p:sp>
        <p:nvSpPr>
          <p:cNvPr id="1050" name="TextBox 4">
            <a:extLst>
              <a:ext uri="{FF2B5EF4-FFF2-40B4-BE49-F238E27FC236}">
                <a16:creationId xmlns:a16="http://schemas.microsoft.com/office/drawing/2014/main" id="{E5D33313-9A6D-6015-FEDE-21842323621A}"/>
              </a:ext>
            </a:extLst>
          </p:cNvPr>
          <p:cNvSpPr txBox="1"/>
          <p:nvPr/>
        </p:nvSpPr>
        <p:spPr>
          <a:xfrm>
            <a:off x="7254340" y="27918661"/>
            <a:ext cx="395552"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t>3</a:t>
            </a:r>
          </a:p>
        </p:txBody>
      </p:sp>
      <p:sp>
        <p:nvSpPr>
          <p:cNvPr id="1051" name="TextBox 5">
            <a:extLst>
              <a:ext uri="{FF2B5EF4-FFF2-40B4-BE49-F238E27FC236}">
                <a16:creationId xmlns:a16="http://schemas.microsoft.com/office/drawing/2014/main" id="{9F71F06D-ED80-B5E2-E5B0-01B092210136}"/>
              </a:ext>
            </a:extLst>
          </p:cNvPr>
          <p:cNvSpPr txBox="1"/>
          <p:nvPr/>
        </p:nvSpPr>
        <p:spPr>
          <a:xfrm>
            <a:off x="7730858" y="27915098"/>
            <a:ext cx="294473"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t>6</a:t>
            </a:r>
          </a:p>
        </p:txBody>
      </p:sp>
      <p:sp>
        <p:nvSpPr>
          <p:cNvPr id="1052" name="TextBox 6">
            <a:extLst>
              <a:ext uri="{FF2B5EF4-FFF2-40B4-BE49-F238E27FC236}">
                <a16:creationId xmlns:a16="http://schemas.microsoft.com/office/drawing/2014/main" id="{546A2E1C-869A-1CE7-2828-AD9094568FE3}"/>
              </a:ext>
            </a:extLst>
          </p:cNvPr>
          <p:cNvSpPr txBox="1"/>
          <p:nvPr/>
        </p:nvSpPr>
        <p:spPr>
          <a:xfrm>
            <a:off x="8172770" y="27917273"/>
            <a:ext cx="364627"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t>9</a:t>
            </a:r>
          </a:p>
        </p:txBody>
      </p:sp>
      <p:sp>
        <p:nvSpPr>
          <p:cNvPr id="1053" name="TextBox 7">
            <a:extLst>
              <a:ext uri="{FF2B5EF4-FFF2-40B4-BE49-F238E27FC236}">
                <a16:creationId xmlns:a16="http://schemas.microsoft.com/office/drawing/2014/main" id="{5F9D8D5C-DFED-0E5D-009B-942C7038B227}"/>
              </a:ext>
            </a:extLst>
          </p:cNvPr>
          <p:cNvSpPr txBox="1"/>
          <p:nvPr/>
        </p:nvSpPr>
        <p:spPr>
          <a:xfrm>
            <a:off x="8610333" y="27921421"/>
            <a:ext cx="658699"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t>12</a:t>
            </a:r>
          </a:p>
        </p:txBody>
      </p:sp>
      <p:sp>
        <p:nvSpPr>
          <p:cNvPr id="1054" name="TextBox 8">
            <a:extLst>
              <a:ext uri="{FF2B5EF4-FFF2-40B4-BE49-F238E27FC236}">
                <a16:creationId xmlns:a16="http://schemas.microsoft.com/office/drawing/2014/main" id="{E7206E61-C4F9-9C08-9A72-3F0B00C0F1EF}"/>
              </a:ext>
            </a:extLst>
          </p:cNvPr>
          <p:cNvSpPr txBox="1"/>
          <p:nvPr/>
        </p:nvSpPr>
        <p:spPr>
          <a:xfrm>
            <a:off x="8883263" y="28196725"/>
            <a:ext cx="1685210" cy="369332"/>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t>Kilometers</a:t>
            </a:r>
          </a:p>
        </p:txBody>
      </p:sp>
      <p:sp>
        <p:nvSpPr>
          <p:cNvPr id="1055" name="TextBox 9">
            <a:extLst>
              <a:ext uri="{FF2B5EF4-FFF2-40B4-BE49-F238E27FC236}">
                <a16:creationId xmlns:a16="http://schemas.microsoft.com/office/drawing/2014/main" id="{5878B1F5-EE1A-1ED5-ED75-85ACA1F6828E}"/>
              </a:ext>
            </a:extLst>
          </p:cNvPr>
          <p:cNvSpPr txBox="1"/>
          <p:nvPr/>
        </p:nvSpPr>
        <p:spPr>
          <a:xfrm>
            <a:off x="3250639" y="23061189"/>
            <a:ext cx="186962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-1.93 - -0.87</a:t>
            </a:r>
          </a:p>
        </p:txBody>
      </p:sp>
      <p:sp>
        <p:nvSpPr>
          <p:cNvPr id="1056" name="TextBox 10">
            <a:extLst>
              <a:ext uri="{FF2B5EF4-FFF2-40B4-BE49-F238E27FC236}">
                <a16:creationId xmlns:a16="http://schemas.microsoft.com/office/drawing/2014/main" id="{D3DEF704-C2F3-68B4-52E3-939526683D86}"/>
              </a:ext>
            </a:extLst>
          </p:cNvPr>
          <p:cNvSpPr txBox="1"/>
          <p:nvPr/>
        </p:nvSpPr>
        <p:spPr>
          <a:xfrm>
            <a:off x="3256963" y="23421872"/>
            <a:ext cx="1799264"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-0.86 - 0.09</a:t>
            </a:r>
          </a:p>
        </p:txBody>
      </p:sp>
      <p:sp>
        <p:nvSpPr>
          <p:cNvPr id="1057" name="TextBox 11">
            <a:extLst>
              <a:ext uri="{FF2B5EF4-FFF2-40B4-BE49-F238E27FC236}">
                <a16:creationId xmlns:a16="http://schemas.microsoft.com/office/drawing/2014/main" id="{3B14436C-EB9C-D8D2-720A-15C446543AF1}"/>
              </a:ext>
            </a:extLst>
          </p:cNvPr>
          <p:cNvSpPr txBox="1"/>
          <p:nvPr/>
        </p:nvSpPr>
        <p:spPr>
          <a:xfrm>
            <a:off x="3256962" y="23806275"/>
            <a:ext cx="1869619"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0.10 - 1.21</a:t>
            </a:r>
          </a:p>
        </p:txBody>
      </p:sp>
      <p:sp>
        <p:nvSpPr>
          <p:cNvPr id="1058" name="TextBox 12">
            <a:extLst>
              <a:ext uri="{FF2B5EF4-FFF2-40B4-BE49-F238E27FC236}">
                <a16:creationId xmlns:a16="http://schemas.microsoft.com/office/drawing/2014/main" id="{DE24BDFE-A9A8-417C-7983-BD0A93505010}"/>
              </a:ext>
            </a:extLst>
          </p:cNvPr>
          <p:cNvSpPr txBox="1"/>
          <p:nvPr/>
        </p:nvSpPr>
        <p:spPr>
          <a:xfrm>
            <a:off x="3252814" y="24192853"/>
            <a:ext cx="1760924"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1.22 - 2.71</a:t>
            </a:r>
          </a:p>
        </p:txBody>
      </p:sp>
      <p:sp>
        <p:nvSpPr>
          <p:cNvPr id="1059" name="TextBox 13">
            <a:extLst>
              <a:ext uri="{FF2B5EF4-FFF2-40B4-BE49-F238E27FC236}">
                <a16:creationId xmlns:a16="http://schemas.microsoft.com/office/drawing/2014/main" id="{146109C6-85E8-E6C9-D33C-E2013D767283}"/>
              </a:ext>
            </a:extLst>
          </p:cNvPr>
          <p:cNvSpPr txBox="1"/>
          <p:nvPr/>
        </p:nvSpPr>
        <p:spPr>
          <a:xfrm>
            <a:off x="3231268" y="24555307"/>
            <a:ext cx="178226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2.72 - 5.07</a:t>
            </a:r>
          </a:p>
        </p:txBody>
      </p:sp>
      <p:sp>
        <p:nvSpPr>
          <p:cNvPr id="1060" name="Rectangle 1059">
            <a:extLst>
              <a:ext uri="{FF2B5EF4-FFF2-40B4-BE49-F238E27FC236}">
                <a16:creationId xmlns:a16="http://schemas.microsoft.com/office/drawing/2014/main" id="{5EC4C1A1-B4E1-670D-91A1-0A8ED1CF77ED}"/>
              </a:ext>
            </a:extLst>
          </p:cNvPr>
          <p:cNvSpPr/>
          <p:nvPr/>
        </p:nvSpPr>
        <p:spPr>
          <a:xfrm>
            <a:off x="6754899" y="28618045"/>
            <a:ext cx="2837620" cy="248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1180001"/>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137B7158B5884495B75C774E6EAA67" ma:contentTypeVersion="16" ma:contentTypeDescription="Create a new document." ma:contentTypeScope="" ma:versionID="4a5797a334359570fc9499252fed9eaf">
  <xsd:schema xmlns:xsd="http://www.w3.org/2001/XMLSchema" xmlns:xs="http://www.w3.org/2001/XMLSchema" xmlns:p="http://schemas.microsoft.com/office/2006/metadata/properties" xmlns:ns2="21e6a8e8-1dff-48a6-ab9b-8d556c6946c0" xmlns:ns3="7df78d0b-135a-4de7-9166-7c181cd87fb4" targetNamespace="http://schemas.microsoft.com/office/2006/metadata/properties" ma:root="true" ma:fieldsID="6e7ded5fec3b507a4b2b2be55d5d28a9" ns2:_="" ns3:_="">
    <xsd:import namespace="21e6a8e8-1dff-48a6-ab9b-8d556c6946c0"/>
    <xsd:import namespace="7df78d0b-135a-4de7-9166-7c181cd87f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6a8e8-1dff-48a6-ab9b-8d556c694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c12c5d1-1fdc-4b92-8d04-0f37a99e2893"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df78d0b-135a-4de7-9166-7c181cd87f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9ae0d73-79f8-420d-b8e8-564e224fd1a4}" ma:internalName="TaxCatchAll" ma:showField="CatchAllData" ma:web="7df78d0b-135a-4de7-9166-7c181cd87f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df78d0b-135a-4de7-9166-7c181cd87fb4" xsi:nil="true"/>
    <lcf76f155ced4ddcb4097134ff3c332f xmlns="21e6a8e8-1dff-48a6-ab9b-8d556c6946c0">
      <Terms xmlns="http://schemas.microsoft.com/office/infopath/2007/PartnerControls"/>
    </lcf76f155ced4ddcb4097134ff3c332f>
    <SharedWithUsers xmlns="7df78d0b-135a-4de7-9166-7c181cd87fb4">
      <UserInfo>
        <DisplayName>NT Service\spsearch</DisplayName>
        <AccountId>3</AccountId>
        <AccountType/>
      </UserInfo>
    </SharedWithUsers>
    <MediaLengthInSeconds xmlns="21e6a8e8-1dff-48a6-ab9b-8d556c6946c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E7395B-94B3-476D-AC53-2C827A99D6E1}">
  <ds:schemaRefs>
    <ds:schemaRef ds:uri="21e6a8e8-1dff-48a6-ab9b-8d556c6946c0"/>
    <ds:schemaRef ds:uri="7df78d0b-135a-4de7-9166-7c181cd87f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A19850C-B132-4F9E-91AE-B86D28DA0AF3}">
  <ds:schemaRefs>
    <ds:schemaRef ds:uri="21e6a8e8-1dff-48a6-ab9b-8d556c6946c0"/>
    <ds:schemaRef ds:uri="7a041d2c-28c4-4898-9d7f-fdf3d423cb64"/>
    <ds:schemaRef ds:uri="7df78d0b-135a-4de7-9166-7c181cd87fb4"/>
    <ds:schemaRef ds:uri="8fe16c19-f07e-451f-b6f8-9bd333cc244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90CFEE1-6CF9-48A4-847C-73FF7C6846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454</Words>
  <Application>Microsoft Office PowerPoint</Application>
  <PresentationFormat>Custom</PresentationFormat>
  <Paragraphs>61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Plott, Laramie D. (LARC-E3)[SSAI DEVELOP]</cp:lastModifiedBy>
  <cp:revision>3</cp:revision>
  <dcterms:created xsi:type="dcterms:W3CDTF">2019-02-05T16:32:03Z</dcterms:created>
  <dcterms:modified xsi:type="dcterms:W3CDTF">2023-03-23T20:59:25Z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0x010100AA137B7158B5884495B75C774E6EAA67</vt:lpwstr>
  </property>
  <property fmtid="{D5CDD505-2E9C-101B-9397-08002B2CF9AE}" pid="3" name="MediaServiceImageTags">
    <vt:lpwstr/>
  </property>
  <property fmtid="{D5CDD505-2E9C-101B-9397-08002B2CF9AE}" pid="4" name="Order">
    <vt:r8>42500</vt:r8>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lpwstr/>
  </property>
</Properties>
</file>