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ams, Emily C. (LARC-E3)[SSAI DEVELOP]" initials="AEC(D" lastIdx="3" clrIdx="0">
    <p:extLst>
      <p:ext uri="{19B8F6BF-5375-455C-9EA6-DF929625EA0E}">
        <p15:presenceInfo xmlns:p15="http://schemas.microsoft.com/office/powerpoint/2012/main" userId="S-1-5-21-330711430-3775241029-4075259233-6418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24663F"/>
    <a:srgbClr val="1D5333"/>
    <a:srgbClr val="2E8250"/>
    <a:srgbClr val="389E61"/>
    <a:srgbClr val="43BD74"/>
    <a:srgbClr val="3494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60"/>
  </p:normalViewPr>
  <p:slideViewPr>
    <p:cSldViewPr snapToGrid="0">
      <p:cViewPr>
        <p:scale>
          <a:sx n="60" d="100"/>
          <a:sy n="60" d="100"/>
        </p:scale>
        <p:origin x="42" y="-87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2-23T11:55:35.012" idx="1">
    <p:pos x="1943" y="6078"/>
    <p:text>This text is quite small also the content is a little off balance - for data acquisition sometimes you refer to the type of data and sometimes you refer to the source (ex: Landsat CDR vs MARN) also data processing you use complete sentences vs data acquisition you use bullets - I would try to stay consistant</p:text>
    <p:extLst>
      <p:ext uri="{C676402C-5697-4E1C-873F-D02D1690AC5C}">
        <p15:threadingInfo xmlns:p15="http://schemas.microsoft.com/office/powerpoint/2012/main" timeZoneBias="300"/>
      </p:ext>
    </p:extLst>
  </p:cm>
  <p:cm authorId="1" dt="2016-02-23T11:58:22.412" idx="2">
    <p:pos x="1943" y="6174"/>
    <p:text>Also there is a very large white space between the methodology and the study area - I know you don't have all your content collected so the distribution of everything will probably change for the FD but just be aware of those spaces</p:text>
    <p:extLst>
      <p:ext uri="{C676402C-5697-4E1C-873F-D02D1690AC5C}">
        <p15:threadingInfo xmlns:p15="http://schemas.microsoft.com/office/powerpoint/2012/main" timeZoneBias="300">
          <p15:parentCm authorId="1" idx="1"/>
        </p15:threadingInfo>
      </p:ext>
    </p:extLst>
  </p:cm>
  <p:cm authorId="1" dt="2016-02-23T11:58:59.252" idx="3">
    <p:pos x="7933" y="17563"/>
    <p:text>I would try to keep the formatting consistant (space between partner and POC for example) - Also maybe altering the color or the font style for the partner compared to the POC so different things stand out for variation</p:text>
    <p:extLst>
      <p:ext uri="{C676402C-5697-4E1C-873F-D02D1690AC5C}">
        <p15:threadingInfo xmlns:p15="http://schemas.microsoft.com/office/powerpoint/2012/main" timeZoneBias="300"/>
      </p:ext>
    </p:extLst>
  </p:cm>
</p:cmLst>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ED46C2-7C0A-4C00-994E-2283782BDD73}" type="doc">
      <dgm:prSet loTypeId="urn:microsoft.com/office/officeart/2005/8/layout/chevron2" loCatId="process" qsTypeId="urn:microsoft.com/office/officeart/2005/8/quickstyle/simple1" qsCatId="simple" csTypeId="urn:microsoft.com/office/officeart/2005/8/colors/accent6_2" csCatId="accent6" phldr="1"/>
      <dgm:spPr/>
      <dgm:t>
        <a:bodyPr/>
        <a:lstStyle/>
        <a:p>
          <a:endParaRPr lang="en-US"/>
        </a:p>
      </dgm:t>
    </dgm:pt>
    <dgm:pt modelId="{65C092FB-8591-45BE-BEED-57FC850EBB91}">
      <dgm:prSet phldrT="[Text]"/>
      <dgm:spPr>
        <a:solidFill>
          <a:srgbClr val="389E61"/>
        </a:solidFill>
        <a:ln>
          <a:solidFill>
            <a:srgbClr val="389E61"/>
          </a:solidFill>
        </a:ln>
      </dgm:spPr>
      <dgm:t>
        <a:bodyPr/>
        <a:lstStyle/>
        <a:p>
          <a:r>
            <a:rPr lang="en-US" dirty="0" smtClean="0"/>
            <a:t>Data Acquisition</a:t>
          </a:r>
          <a:endParaRPr lang="en-US" dirty="0"/>
        </a:p>
      </dgm:t>
    </dgm:pt>
    <dgm:pt modelId="{827F8A7A-9EB6-4965-A75A-3582DCF09262}" type="parTrans" cxnId="{61CEFEDB-A2D9-4B44-975D-BF164AA5A814}">
      <dgm:prSet/>
      <dgm:spPr/>
      <dgm:t>
        <a:bodyPr/>
        <a:lstStyle/>
        <a:p>
          <a:endParaRPr lang="en-US"/>
        </a:p>
      </dgm:t>
    </dgm:pt>
    <dgm:pt modelId="{04928EA0-F22D-4E1C-A713-EA29275DEB9E}" type="sibTrans" cxnId="{61CEFEDB-A2D9-4B44-975D-BF164AA5A814}">
      <dgm:prSet/>
      <dgm:spPr/>
      <dgm:t>
        <a:bodyPr/>
        <a:lstStyle/>
        <a:p>
          <a:endParaRPr lang="en-US"/>
        </a:p>
      </dgm:t>
    </dgm:pt>
    <dgm:pt modelId="{741DB7DE-D6BB-4491-A86B-E50793E8401D}">
      <dgm:prSet phldrT="[Text]"/>
      <dgm:spPr>
        <a:ln>
          <a:solidFill>
            <a:srgbClr val="389E61"/>
          </a:solidFill>
        </a:ln>
      </dgm:spPr>
      <dgm:t>
        <a:bodyPr/>
        <a:lstStyle/>
        <a:p>
          <a:r>
            <a:rPr lang="en-US" dirty="0" smtClean="0"/>
            <a:t>Landsat CDR 4/5 &amp; 8</a:t>
          </a:r>
          <a:endParaRPr lang="en-US" dirty="0"/>
        </a:p>
      </dgm:t>
    </dgm:pt>
    <dgm:pt modelId="{DDDB87A1-DE69-4A18-9601-21EC95C47A3C}" type="parTrans" cxnId="{3D4B778E-3E14-4EED-8C21-F365E74028CD}">
      <dgm:prSet/>
      <dgm:spPr/>
      <dgm:t>
        <a:bodyPr/>
        <a:lstStyle/>
        <a:p>
          <a:endParaRPr lang="en-US"/>
        </a:p>
      </dgm:t>
    </dgm:pt>
    <dgm:pt modelId="{D61A156C-BF94-466C-927B-07C73835B343}" type="sibTrans" cxnId="{3D4B778E-3E14-4EED-8C21-F365E74028CD}">
      <dgm:prSet/>
      <dgm:spPr/>
      <dgm:t>
        <a:bodyPr/>
        <a:lstStyle/>
        <a:p>
          <a:endParaRPr lang="en-US"/>
        </a:p>
      </dgm:t>
    </dgm:pt>
    <dgm:pt modelId="{A1A587A6-B518-4BA7-9E66-F17AFF2C8752}">
      <dgm:prSet phldrT="[Text]"/>
      <dgm:spPr>
        <a:ln>
          <a:solidFill>
            <a:srgbClr val="389E61"/>
          </a:solidFill>
        </a:ln>
      </dgm:spPr>
      <dgm:t>
        <a:bodyPr/>
        <a:lstStyle/>
        <a:p>
          <a:r>
            <a:rPr lang="en-US" dirty="0" smtClean="0"/>
            <a:t>ABES Project Field Survey</a:t>
          </a:r>
          <a:endParaRPr lang="en-US" dirty="0"/>
        </a:p>
      </dgm:t>
    </dgm:pt>
    <dgm:pt modelId="{11D1324E-91A6-4384-9CF7-C42C30E8FC36}" type="parTrans" cxnId="{1498D6B7-FCEF-4B8E-915D-31EC5E59111B}">
      <dgm:prSet/>
      <dgm:spPr/>
      <dgm:t>
        <a:bodyPr/>
        <a:lstStyle/>
        <a:p>
          <a:endParaRPr lang="en-US"/>
        </a:p>
      </dgm:t>
    </dgm:pt>
    <dgm:pt modelId="{05B6EFCD-2026-434D-83E0-403C621D8D69}" type="sibTrans" cxnId="{1498D6B7-FCEF-4B8E-915D-31EC5E59111B}">
      <dgm:prSet/>
      <dgm:spPr/>
      <dgm:t>
        <a:bodyPr/>
        <a:lstStyle/>
        <a:p>
          <a:endParaRPr lang="en-US"/>
        </a:p>
      </dgm:t>
    </dgm:pt>
    <dgm:pt modelId="{26367E1E-2BFB-4222-BCF7-D0448403FCDE}">
      <dgm:prSet phldrT="[Text]"/>
      <dgm:spPr>
        <a:solidFill>
          <a:srgbClr val="2E8250"/>
        </a:solidFill>
        <a:ln>
          <a:solidFill>
            <a:srgbClr val="2E8250"/>
          </a:solidFill>
        </a:ln>
      </dgm:spPr>
      <dgm:t>
        <a:bodyPr/>
        <a:lstStyle/>
        <a:p>
          <a:r>
            <a:rPr lang="en-US" dirty="0" smtClean="0"/>
            <a:t>Data Processing</a:t>
          </a:r>
          <a:endParaRPr lang="en-US" dirty="0"/>
        </a:p>
      </dgm:t>
    </dgm:pt>
    <dgm:pt modelId="{180EA714-5D99-4ECE-ADD9-B48C138441C2}" type="parTrans" cxnId="{744BFFF1-8A42-4B4F-A79D-E653DE1AE3BC}">
      <dgm:prSet/>
      <dgm:spPr/>
      <dgm:t>
        <a:bodyPr/>
        <a:lstStyle/>
        <a:p>
          <a:endParaRPr lang="en-US"/>
        </a:p>
      </dgm:t>
    </dgm:pt>
    <dgm:pt modelId="{B27DFF83-AAEF-4F4E-90D0-AECF525A6EE3}" type="sibTrans" cxnId="{744BFFF1-8A42-4B4F-A79D-E653DE1AE3BC}">
      <dgm:prSet/>
      <dgm:spPr/>
      <dgm:t>
        <a:bodyPr/>
        <a:lstStyle/>
        <a:p>
          <a:endParaRPr lang="en-US"/>
        </a:p>
      </dgm:t>
    </dgm:pt>
    <dgm:pt modelId="{58B86E38-B77E-423A-A77E-7D0E12C8F940}">
      <dgm:prSet phldrT="[Text]"/>
      <dgm:spPr>
        <a:ln>
          <a:solidFill>
            <a:srgbClr val="34945B"/>
          </a:solidFill>
        </a:ln>
      </dgm:spPr>
      <dgm:t>
        <a:bodyPr/>
        <a:lstStyle/>
        <a:p>
          <a:r>
            <a:rPr lang="en-US" dirty="0" smtClean="0"/>
            <a:t>Landsat Scenes clipped using Google Earth Engine (GEE) Code Editor</a:t>
          </a:r>
          <a:endParaRPr lang="en-US" dirty="0"/>
        </a:p>
      </dgm:t>
    </dgm:pt>
    <dgm:pt modelId="{18541D6A-1E11-4387-97CB-B112C2EF933F}" type="parTrans" cxnId="{945AFB4C-361A-45B9-A7E7-6F123E2C38F2}">
      <dgm:prSet/>
      <dgm:spPr/>
      <dgm:t>
        <a:bodyPr/>
        <a:lstStyle/>
        <a:p>
          <a:endParaRPr lang="en-US"/>
        </a:p>
      </dgm:t>
    </dgm:pt>
    <dgm:pt modelId="{A4F18E30-EBED-48C5-A9DE-E4AB4A8F7139}" type="sibTrans" cxnId="{945AFB4C-361A-45B9-A7E7-6F123E2C38F2}">
      <dgm:prSet/>
      <dgm:spPr/>
      <dgm:t>
        <a:bodyPr/>
        <a:lstStyle/>
        <a:p>
          <a:endParaRPr lang="en-US"/>
        </a:p>
      </dgm:t>
    </dgm:pt>
    <dgm:pt modelId="{4990E4A8-B258-474D-8B05-B538ADC865EE}">
      <dgm:prSet phldrT="[Text]"/>
      <dgm:spPr>
        <a:ln>
          <a:solidFill>
            <a:srgbClr val="34945B"/>
          </a:solidFill>
        </a:ln>
      </dgm:spPr>
      <dgm:t>
        <a:bodyPr/>
        <a:lstStyle/>
        <a:p>
          <a:r>
            <a:rPr lang="en-US" dirty="0" err="1" smtClean="0"/>
            <a:t>QuickBird</a:t>
          </a:r>
          <a:r>
            <a:rPr lang="en-US" dirty="0" smtClean="0"/>
            <a:t> and </a:t>
          </a:r>
          <a:r>
            <a:rPr lang="en-US" dirty="0" err="1" smtClean="0"/>
            <a:t>RapidEye</a:t>
          </a:r>
          <a:r>
            <a:rPr lang="en-US" dirty="0" smtClean="0"/>
            <a:t> imagery are resampled in ArcGIS to fit resolution of Hansen and Landsat data</a:t>
          </a:r>
          <a:endParaRPr lang="en-US" dirty="0"/>
        </a:p>
      </dgm:t>
    </dgm:pt>
    <dgm:pt modelId="{44642396-3735-466A-A83C-76E583D7ED49}" type="parTrans" cxnId="{DF1872B0-17E1-471F-AF9C-382B45DF97A9}">
      <dgm:prSet/>
      <dgm:spPr/>
      <dgm:t>
        <a:bodyPr/>
        <a:lstStyle/>
        <a:p>
          <a:endParaRPr lang="en-US"/>
        </a:p>
      </dgm:t>
    </dgm:pt>
    <dgm:pt modelId="{89A1C35E-7BF5-474F-88CF-F817243CAEED}" type="sibTrans" cxnId="{DF1872B0-17E1-471F-AF9C-382B45DF97A9}">
      <dgm:prSet/>
      <dgm:spPr/>
      <dgm:t>
        <a:bodyPr/>
        <a:lstStyle/>
        <a:p>
          <a:endParaRPr lang="en-US"/>
        </a:p>
      </dgm:t>
    </dgm:pt>
    <dgm:pt modelId="{57B5638C-9773-483D-960C-B137A924D350}">
      <dgm:prSet phldrT="[Text]"/>
      <dgm:spPr>
        <a:solidFill>
          <a:schemeClr val="accent1">
            <a:lumMod val="75000"/>
          </a:schemeClr>
        </a:solidFill>
        <a:ln>
          <a:solidFill>
            <a:schemeClr val="accent1">
              <a:lumMod val="75000"/>
            </a:schemeClr>
          </a:solidFill>
        </a:ln>
      </dgm:spPr>
      <dgm:t>
        <a:bodyPr/>
        <a:lstStyle/>
        <a:p>
          <a:r>
            <a:rPr lang="en-US" dirty="0" smtClean="0"/>
            <a:t>Data Analysis</a:t>
          </a:r>
          <a:endParaRPr lang="en-US" dirty="0"/>
        </a:p>
      </dgm:t>
    </dgm:pt>
    <dgm:pt modelId="{00D9461B-BEEC-487A-89F1-D8DDC1C619E2}" type="parTrans" cxnId="{BAA6E2D2-1E15-46FF-86E6-2967CBB1320F}">
      <dgm:prSet/>
      <dgm:spPr/>
      <dgm:t>
        <a:bodyPr/>
        <a:lstStyle/>
        <a:p>
          <a:endParaRPr lang="en-US"/>
        </a:p>
      </dgm:t>
    </dgm:pt>
    <dgm:pt modelId="{95FD3B98-8739-4E12-B44A-D7152989B2F4}" type="sibTrans" cxnId="{BAA6E2D2-1E15-46FF-86E6-2967CBB1320F}">
      <dgm:prSet/>
      <dgm:spPr/>
      <dgm:t>
        <a:bodyPr/>
        <a:lstStyle/>
        <a:p>
          <a:endParaRPr lang="en-US"/>
        </a:p>
      </dgm:t>
    </dgm:pt>
    <dgm:pt modelId="{CEDFE9EC-B33B-4E86-AFA8-D151507D8AF3}">
      <dgm:prSet phldrT="[Text]"/>
      <dgm:spPr>
        <a:solidFill>
          <a:schemeClr val="accent1">
            <a:lumMod val="50000"/>
          </a:schemeClr>
        </a:solidFill>
        <a:ln>
          <a:solidFill>
            <a:schemeClr val="accent1">
              <a:lumMod val="50000"/>
            </a:schemeClr>
          </a:solidFill>
        </a:ln>
      </dgm:spPr>
      <dgm:t>
        <a:bodyPr/>
        <a:lstStyle/>
        <a:p>
          <a:r>
            <a:rPr lang="en-US" dirty="0" smtClean="0"/>
            <a:t>End Product</a:t>
          </a:r>
          <a:endParaRPr lang="en-US" dirty="0"/>
        </a:p>
      </dgm:t>
    </dgm:pt>
    <dgm:pt modelId="{0FAED0CB-2D91-4316-9421-A4436174D1DE}" type="parTrans" cxnId="{BBEEF483-E32B-4C13-964E-F3B6F8C306CC}">
      <dgm:prSet/>
      <dgm:spPr/>
      <dgm:t>
        <a:bodyPr/>
        <a:lstStyle/>
        <a:p>
          <a:endParaRPr lang="en-US"/>
        </a:p>
      </dgm:t>
    </dgm:pt>
    <dgm:pt modelId="{D3839D95-43AD-41AA-AA05-346639C3C954}" type="sibTrans" cxnId="{BBEEF483-E32B-4C13-964E-F3B6F8C306CC}">
      <dgm:prSet/>
      <dgm:spPr/>
      <dgm:t>
        <a:bodyPr/>
        <a:lstStyle/>
        <a:p>
          <a:endParaRPr lang="en-US"/>
        </a:p>
      </dgm:t>
    </dgm:pt>
    <dgm:pt modelId="{27BF282E-FA82-40A0-A3BE-950EDD3EDE43}">
      <dgm:prSet phldrT="[Text]"/>
      <dgm:spPr>
        <a:ln>
          <a:solidFill>
            <a:srgbClr val="389E61"/>
          </a:solidFill>
        </a:ln>
      </dgm:spPr>
      <dgm:t>
        <a:bodyPr/>
        <a:lstStyle/>
        <a:p>
          <a:r>
            <a:rPr lang="en-US" dirty="0" smtClean="0"/>
            <a:t>MARN</a:t>
          </a:r>
          <a:endParaRPr lang="en-US" dirty="0"/>
        </a:p>
      </dgm:t>
    </dgm:pt>
    <dgm:pt modelId="{103932EE-F2DC-4C06-B725-C95912A2715B}" type="parTrans" cxnId="{236D1996-C3F1-4EC4-A6C9-28FBBED77EF2}">
      <dgm:prSet/>
      <dgm:spPr/>
      <dgm:t>
        <a:bodyPr/>
        <a:lstStyle/>
        <a:p>
          <a:endParaRPr lang="en-US"/>
        </a:p>
      </dgm:t>
    </dgm:pt>
    <dgm:pt modelId="{54E19272-10CF-430E-816B-37AC12A0FE9A}" type="sibTrans" cxnId="{236D1996-C3F1-4EC4-A6C9-28FBBED77EF2}">
      <dgm:prSet/>
      <dgm:spPr/>
      <dgm:t>
        <a:bodyPr/>
        <a:lstStyle/>
        <a:p>
          <a:endParaRPr lang="en-US"/>
        </a:p>
      </dgm:t>
    </dgm:pt>
    <dgm:pt modelId="{2368662E-59F7-455E-9ED9-6E7F3F0B096E}">
      <dgm:prSet phldrT="[Text]"/>
      <dgm:spPr>
        <a:ln>
          <a:solidFill>
            <a:srgbClr val="34945B"/>
          </a:solidFill>
        </a:ln>
      </dgm:spPr>
      <dgm:t>
        <a:bodyPr/>
        <a:lstStyle/>
        <a:p>
          <a:r>
            <a:rPr lang="en-US" dirty="0" smtClean="0"/>
            <a:t>Hansen dataset is clipped to </a:t>
          </a:r>
          <a:r>
            <a:rPr lang="en-US" dirty="0" err="1" smtClean="0"/>
            <a:t>QuickBird</a:t>
          </a:r>
          <a:r>
            <a:rPr lang="en-US" dirty="0" smtClean="0"/>
            <a:t> extant</a:t>
          </a:r>
          <a:endParaRPr lang="en-US" dirty="0"/>
        </a:p>
      </dgm:t>
    </dgm:pt>
    <dgm:pt modelId="{DD06AA55-C6E1-46A4-9375-6D7303BEC719}" type="parTrans" cxnId="{6CF0172B-0FF3-4035-8D6C-C1B3FE5AC9DD}">
      <dgm:prSet/>
      <dgm:spPr/>
      <dgm:t>
        <a:bodyPr/>
        <a:lstStyle/>
        <a:p>
          <a:endParaRPr lang="en-US"/>
        </a:p>
      </dgm:t>
    </dgm:pt>
    <dgm:pt modelId="{28EC3544-D8C3-4803-B519-37E843E2986D}" type="sibTrans" cxnId="{6CF0172B-0FF3-4035-8D6C-C1B3FE5AC9DD}">
      <dgm:prSet/>
      <dgm:spPr/>
      <dgm:t>
        <a:bodyPr/>
        <a:lstStyle/>
        <a:p>
          <a:endParaRPr lang="en-US"/>
        </a:p>
      </dgm:t>
    </dgm:pt>
    <dgm:pt modelId="{E20F15EA-875C-4484-807E-48F99BA7B762}">
      <dgm:prSet phldrT="[Text]"/>
      <dgm:spPr>
        <a:ln>
          <a:solidFill>
            <a:schemeClr val="accent1">
              <a:lumMod val="50000"/>
            </a:schemeClr>
          </a:solidFill>
        </a:ln>
      </dgm:spPr>
      <dgm:t>
        <a:bodyPr/>
        <a:lstStyle/>
        <a:p>
          <a:r>
            <a:rPr lang="en-US" dirty="0" err="1" smtClean="0"/>
            <a:t>LandTrends</a:t>
          </a:r>
          <a:r>
            <a:rPr lang="en-US" dirty="0" smtClean="0"/>
            <a:t> historical land change patterns and forecasting model </a:t>
          </a:r>
          <a:endParaRPr lang="en-US" dirty="0"/>
        </a:p>
      </dgm:t>
    </dgm:pt>
    <dgm:pt modelId="{DEDA084B-6C72-4302-ACDD-01F992B1992F}" type="parTrans" cxnId="{5D060B10-B152-432F-B433-3CA3B776D711}">
      <dgm:prSet/>
      <dgm:spPr/>
      <dgm:t>
        <a:bodyPr/>
        <a:lstStyle/>
        <a:p>
          <a:endParaRPr lang="en-US"/>
        </a:p>
      </dgm:t>
    </dgm:pt>
    <dgm:pt modelId="{7563D439-6215-459E-B505-22DF37B2C410}" type="sibTrans" cxnId="{5D060B10-B152-432F-B433-3CA3B776D711}">
      <dgm:prSet/>
      <dgm:spPr/>
      <dgm:t>
        <a:bodyPr/>
        <a:lstStyle/>
        <a:p>
          <a:endParaRPr lang="en-US"/>
        </a:p>
      </dgm:t>
    </dgm:pt>
    <dgm:pt modelId="{955366D9-2BA6-4C46-A4E1-74817752B909}">
      <dgm:prSet phldrT="[Text]"/>
      <dgm:spPr>
        <a:ln>
          <a:solidFill>
            <a:schemeClr val="accent1">
              <a:lumMod val="50000"/>
            </a:schemeClr>
          </a:solidFill>
        </a:ln>
      </dgm:spPr>
      <dgm:t>
        <a:bodyPr/>
        <a:lstStyle/>
        <a:p>
          <a:r>
            <a:rPr lang="en-US" dirty="0" smtClean="0"/>
            <a:t>RFI accuracy checked with field surveys, </a:t>
          </a:r>
          <a:r>
            <a:rPr lang="en-US" dirty="0" err="1" smtClean="0"/>
            <a:t>RapidEye</a:t>
          </a:r>
          <a:r>
            <a:rPr lang="en-US" dirty="0" smtClean="0"/>
            <a:t>, </a:t>
          </a:r>
          <a:r>
            <a:rPr lang="en-US" dirty="0" err="1" smtClean="0"/>
            <a:t>GeoCenter</a:t>
          </a:r>
          <a:r>
            <a:rPr lang="en-US" dirty="0" smtClean="0"/>
            <a:t> imagery, and Hansen data</a:t>
          </a:r>
          <a:endParaRPr lang="en-US" dirty="0"/>
        </a:p>
      </dgm:t>
    </dgm:pt>
    <dgm:pt modelId="{8B38B870-2AD5-4E3D-B80E-01B665D4CDF4}" type="parTrans" cxnId="{E76A3F9E-003D-4C59-B9BA-513D63A515F9}">
      <dgm:prSet/>
      <dgm:spPr/>
      <dgm:t>
        <a:bodyPr/>
        <a:lstStyle/>
        <a:p>
          <a:endParaRPr lang="en-US"/>
        </a:p>
      </dgm:t>
    </dgm:pt>
    <dgm:pt modelId="{04DD56D6-F5F2-4EB7-986B-7C697981A461}" type="sibTrans" cxnId="{E76A3F9E-003D-4C59-B9BA-513D63A515F9}">
      <dgm:prSet/>
      <dgm:spPr/>
      <dgm:t>
        <a:bodyPr/>
        <a:lstStyle/>
        <a:p>
          <a:endParaRPr lang="en-US"/>
        </a:p>
      </dgm:t>
    </dgm:pt>
    <dgm:pt modelId="{1A1EC448-103C-4538-BC7F-4E1C6C011046}">
      <dgm:prSet phldrT="[Text]"/>
      <dgm:spPr>
        <a:ln>
          <a:solidFill>
            <a:srgbClr val="389E61"/>
          </a:solidFill>
        </a:ln>
      </dgm:spPr>
      <dgm:t>
        <a:bodyPr/>
        <a:lstStyle/>
        <a:p>
          <a:r>
            <a:rPr lang="en-US" dirty="0" smtClean="0"/>
            <a:t>USAID </a:t>
          </a:r>
          <a:r>
            <a:rPr lang="en-US" dirty="0" err="1" smtClean="0"/>
            <a:t>GeoCenter</a:t>
          </a:r>
          <a:endParaRPr lang="en-US" dirty="0"/>
        </a:p>
      </dgm:t>
    </dgm:pt>
    <dgm:pt modelId="{5BF79CE5-1514-4AC2-984E-123B27BEEC59}" type="parTrans" cxnId="{F6081095-F389-4F93-8B34-B5B0349D4231}">
      <dgm:prSet/>
      <dgm:spPr/>
      <dgm:t>
        <a:bodyPr/>
        <a:lstStyle/>
        <a:p>
          <a:endParaRPr lang="en-US"/>
        </a:p>
      </dgm:t>
    </dgm:pt>
    <dgm:pt modelId="{7F866C26-2FC2-48D6-9DD7-F3AD20767A68}" type="sibTrans" cxnId="{F6081095-F389-4F93-8B34-B5B0349D4231}">
      <dgm:prSet/>
      <dgm:spPr/>
      <dgm:t>
        <a:bodyPr/>
        <a:lstStyle/>
        <a:p>
          <a:endParaRPr lang="en-US"/>
        </a:p>
      </dgm:t>
    </dgm:pt>
    <dgm:pt modelId="{59EAC1D6-B4C5-4A97-B2F3-551D1DC4F2B3}">
      <dgm:prSet phldrT="[Text]"/>
      <dgm:spPr>
        <a:ln>
          <a:solidFill>
            <a:schemeClr val="accent1">
              <a:lumMod val="75000"/>
            </a:schemeClr>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t>Un/Supervised classification (LULC) Forest masks &amp; RIF LULC Time Series: 2015, 2014, 2009, 2000, 1995 &amp; 1986</a:t>
          </a:r>
          <a:endParaRPr lang="en-US" dirty="0"/>
        </a:p>
      </dgm:t>
    </dgm:pt>
    <dgm:pt modelId="{3EA87C93-69AA-4AF3-B95D-FF5E97199521}" type="parTrans" cxnId="{D68130DB-613C-4037-A536-35430CD732CC}">
      <dgm:prSet/>
      <dgm:spPr/>
      <dgm:t>
        <a:bodyPr/>
        <a:lstStyle/>
        <a:p>
          <a:endParaRPr lang="en-US"/>
        </a:p>
      </dgm:t>
    </dgm:pt>
    <dgm:pt modelId="{64F61F5A-5FB3-4F16-AC64-C1F9CE73DDBC}" type="sibTrans" cxnId="{D68130DB-613C-4037-A536-35430CD732CC}">
      <dgm:prSet/>
      <dgm:spPr/>
      <dgm:t>
        <a:bodyPr/>
        <a:lstStyle/>
        <a:p>
          <a:endParaRPr lang="en-US"/>
        </a:p>
      </dgm:t>
    </dgm:pt>
    <dgm:pt modelId="{BEC47679-D2CA-4A04-9485-ED8715B78446}">
      <dgm:prSet phldrT="[Text]"/>
      <dgm:spPr>
        <a:ln>
          <a:solidFill>
            <a:schemeClr val="accent1">
              <a:lumMod val="75000"/>
            </a:schemeClr>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t>Maximum entropy and random forest classification run using GEE Code Editor</a:t>
          </a:r>
          <a:endParaRPr lang="en-US" dirty="0"/>
        </a:p>
      </dgm:t>
    </dgm:pt>
    <dgm:pt modelId="{67A8DC44-E13C-427E-BC4C-6B2795E64969}" type="parTrans" cxnId="{682885B3-EC5C-4B09-A18C-66B5143D5D62}">
      <dgm:prSet/>
      <dgm:spPr/>
      <dgm:t>
        <a:bodyPr/>
        <a:lstStyle/>
        <a:p>
          <a:endParaRPr lang="en-US"/>
        </a:p>
      </dgm:t>
    </dgm:pt>
    <dgm:pt modelId="{17EC2861-08EE-46B4-9DAB-04C8653C6FF3}" type="sibTrans" cxnId="{682885B3-EC5C-4B09-A18C-66B5143D5D62}">
      <dgm:prSet/>
      <dgm:spPr/>
      <dgm:t>
        <a:bodyPr/>
        <a:lstStyle/>
        <a:p>
          <a:endParaRPr lang="en-US"/>
        </a:p>
      </dgm:t>
    </dgm:pt>
    <dgm:pt modelId="{8CE617A9-D7CC-4285-B247-B5F56FB9F162}">
      <dgm:prSet phldrT="[Text]"/>
      <dgm:spPr>
        <a:ln>
          <a:solidFill>
            <a:schemeClr val="accent1">
              <a:lumMod val="75000"/>
            </a:schemeClr>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t>Resampled (30m) </a:t>
          </a:r>
          <a:r>
            <a:rPr lang="en-US" dirty="0" err="1" smtClean="0"/>
            <a:t>QuickBird</a:t>
          </a:r>
          <a:r>
            <a:rPr lang="en-US" dirty="0" smtClean="0"/>
            <a:t> imagery is utilized to “validate” Hansen data at the regional scale</a:t>
          </a:r>
          <a:endParaRPr lang="en-US" dirty="0"/>
        </a:p>
      </dgm:t>
    </dgm:pt>
    <dgm:pt modelId="{DB800185-7712-4D7A-A9C3-1BC4638DF2DA}" type="parTrans" cxnId="{0C8B4D22-FF87-43B2-949E-134FCFCEB5C0}">
      <dgm:prSet/>
      <dgm:spPr/>
      <dgm:t>
        <a:bodyPr/>
        <a:lstStyle/>
        <a:p>
          <a:endParaRPr lang="en-US"/>
        </a:p>
      </dgm:t>
    </dgm:pt>
    <dgm:pt modelId="{13780577-845B-46FE-952A-8388EE85A677}" type="sibTrans" cxnId="{0C8B4D22-FF87-43B2-949E-134FCFCEB5C0}">
      <dgm:prSet/>
      <dgm:spPr/>
      <dgm:t>
        <a:bodyPr/>
        <a:lstStyle/>
        <a:p>
          <a:endParaRPr lang="en-US"/>
        </a:p>
      </dgm:t>
    </dgm:pt>
    <dgm:pt modelId="{982DC060-9172-4640-9E4B-F28E431AB779}">
      <dgm:prSet phldrT="[Text]"/>
      <dgm:spPr>
        <a:ln>
          <a:solidFill>
            <a:schemeClr val="accent1">
              <a:lumMod val="75000"/>
            </a:schemeClr>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t>Accuracy assessment preformed using </a:t>
          </a:r>
          <a:r>
            <a:rPr lang="en-US" dirty="0" err="1" smtClean="0"/>
            <a:t>RapidEye</a:t>
          </a:r>
          <a:r>
            <a:rPr lang="en-US" dirty="0" smtClean="0"/>
            <a:t> imagery and Landsat comparison</a:t>
          </a:r>
          <a:endParaRPr lang="en-US" dirty="0"/>
        </a:p>
      </dgm:t>
    </dgm:pt>
    <dgm:pt modelId="{6B7C8D77-2862-4C74-8766-C48FAB1E0F8E}" type="parTrans" cxnId="{DB003DEE-9272-48D9-8411-D4C8ABAD413C}">
      <dgm:prSet/>
      <dgm:spPr/>
      <dgm:t>
        <a:bodyPr/>
        <a:lstStyle/>
        <a:p>
          <a:endParaRPr lang="en-US"/>
        </a:p>
      </dgm:t>
    </dgm:pt>
    <dgm:pt modelId="{A0063F06-E19A-4737-BDAC-8B350946F658}" type="sibTrans" cxnId="{DB003DEE-9272-48D9-8411-D4C8ABAD413C}">
      <dgm:prSet/>
      <dgm:spPr/>
      <dgm:t>
        <a:bodyPr/>
        <a:lstStyle/>
        <a:p>
          <a:endParaRPr lang="en-US"/>
        </a:p>
      </dgm:t>
    </dgm:pt>
    <dgm:pt modelId="{C6C29A24-845D-49AA-9828-41E3C45906B8}" type="pres">
      <dgm:prSet presAssocID="{1AED46C2-7C0A-4C00-994E-2283782BDD73}" presName="linearFlow" presStyleCnt="0">
        <dgm:presLayoutVars>
          <dgm:dir/>
          <dgm:animLvl val="lvl"/>
          <dgm:resizeHandles val="exact"/>
        </dgm:presLayoutVars>
      </dgm:prSet>
      <dgm:spPr/>
      <dgm:t>
        <a:bodyPr/>
        <a:lstStyle/>
        <a:p>
          <a:endParaRPr lang="en-US"/>
        </a:p>
      </dgm:t>
    </dgm:pt>
    <dgm:pt modelId="{E223E77C-48F8-4A5A-B41C-C9720FCC09AE}" type="pres">
      <dgm:prSet presAssocID="{65C092FB-8591-45BE-BEED-57FC850EBB91}" presName="composite" presStyleCnt="0"/>
      <dgm:spPr/>
    </dgm:pt>
    <dgm:pt modelId="{9C7A7B57-A249-4636-9CC8-9CC1FE47F4C9}" type="pres">
      <dgm:prSet presAssocID="{65C092FB-8591-45BE-BEED-57FC850EBB91}" presName="parentText" presStyleLbl="alignNode1" presStyleIdx="0" presStyleCnt="4">
        <dgm:presLayoutVars>
          <dgm:chMax val="1"/>
          <dgm:bulletEnabled val="1"/>
        </dgm:presLayoutVars>
      </dgm:prSet>
      <dgm:spPr/>
      <dgm:t>
        <a:bodyPr/>
        <a:lstStyle/>
        <a:p>
          <a:endParaRPr lang="en-US"/>
        </a:p>
      </dgm:t>
    </dgm:pt>
    <dgm:pt modelId="{F538A37F-2165-43EF-8CCA-30DFFFEC3C10}" type="pres">
      <dgm:prSet presAssocID="{65C092FB-8591-45BE-BEED-57FC850EBB91}" presName="descendantText" presStyleLbl="alignAcc1" presStyleIdx="0" presStyleCnt="4" custLinFactNeighborX="0" custLinFactNeighborY="-32">
        <dgm:presLayoutVars>
          <dgm:bulletEnabled val="1"/>
        </dgm:presLayoutVars>
      </dgm:prSet>
      <dgm:spPr/>
      <dgm:t>
        <a:bodyPr/>
        <a:lstStyle/>
        <a:p>
          <a:endParaRPr lang="en-US"/>
        </a:p>
      </dgm:t>
    </dgm:pt>
    <dgm:pt modelId="{BB7BCFE8-2865-4647-8873-CF7E220DE8C2}" type="pres">
      <dgm:prSet presAssocID="{04928EA0-F22D-4E1C-A713-EA29275DEB9E}" presName="sp" presStyleCnt="0"/>
      <dgm:spPr/>
    </dgm:pt>
    <dgm:pt modelId="{39B36848-80BD-4CF2-A091-148CD8FE89C8}" type="pres">
      <dgm:prSet presAssocID="{26367E1E-2BFB-4222-BCF7-D0448403FCDE}" presName="composite" presStyleCnt="0"/>
      <dgm:spPr/>
    </dgm:pt>
    <dgm:pt modelId="{5850A140-0C1A-4A54-96E7-DA4BA5EDF454}" type="pres">
      <dgm:prSet presAssocID="{26367E1E-2BFB-4222-BCF7-D0448403FCDE}" presName="parentText" presStyleLbl="alignNode1" presStyleIdx="1" presStyleCnt="4">
        <dgm:presLayoutVars>
          <dgm:chMax val="1"/>
          <dgm:bulletEnabled val="1"/>
        </dgm:presLayoutVars>
      </dgm:prSet>
      <dgm:spPr/>
      <dgm:t>
        <a:bodyPr/>
        <a:lstStyle/>
        <a:p>
          <a:endParaRPr lang="en-US"/>
        </a:p>
      </dgm:t>
    </dgm:pt>
    <dgm:pt modelId="{32CB28BF-5392-4A40-A3AE-D26B210B81D9}" type="pres">
      <dgm:prSet presAssocID="{26367E1E-2BFB-4222-BCF7-D0448403FCDE}" presName="descendantText" presStyleLbl="alignAcc1" presStyleIdx="1" presStyleCnt="4">
        <dgm:presLayoutVars>
          <dgm:bulletEnabled val="1"/>
        </dgm:presLayoutVars>
      </dgm:prSet>
      <dgm:spPr/>
      <dgm:t>
        <a:bodyPr/>
        <a:lstStyle/>
        <a:p>
          <a:endParaRPr lang="en-US"/>
        </a:p>
      </dgm:t>
    </dgm:pt>
    <dgm:pt modelId="{DFC3893B-8B7E-49EC-9A62-CE2BA0A0CCCB}" type="pres">
      <dgm:prSet presAssocID="{B27DFF83-AAEF-4F4E-90D0-AECF525A6EE3}" presName="sp" presStyleCnt="0"/>
      <dgm:spPr/>
    </dgm:pt>
    <dgm:pt modelId="{EBD1FA2B-A1C6-4C1F-A3FA-58DF3C227451}" type="pres">
      <dgm:prSet presAssocID="{57B5638C-9773-483D-960C-B137A924D350}" presName="composite" presStyleCnt="0"/>
      <dgm:spPr/>
    </dgm:pt>
    <dgm:pt modelId="{62D18DA4-7D93-4224-BB80-D59D4F7AC379}" type="pres">
      <dgm:prSet presAssocID="{57B5638C-9773-483D-960C-B137A924D350}" presName="parentText" presStyleLbl="alignNode1" presStyleIdx="2" presStyleCnt="4">
        <dgm:presLayoutVars>
          <dgm:chMax val="1"/>
          <dgm:bulletEnabled val="1"/>
        </dgm:presLayoutVars>
      </dgm:prSet>
      <dgm:spPr/>
      <dgm:t>
        <a:bodyPr/>
        <a:lstStyle/>
        <a:p>
          <a:endParaRPr lang="en-US"/>
        </a:p>
      </dgm:t>
    </dgm:pt>
    <dgm:pt modelId="{3C29BBB2-C93D-4CD3-AADE-A3A7C4F9F97C}" type="pres">
      <dgm:prSet presAssocID="{57B5638C-9773-483D-960C-B137A924D350}" presName="descendantText" presStyleLbl="alignAcc1" presStyleIdx="2" presStyleCnt="4">
        <dgm:presLayoutVars>
          <dgm:bulletEnabled val="1"/>
        </dgm:presLayoutVars>
      </dgm:prSet>
      <dgm:spPr/>
      <dgm:t>
        <a:bodyPr/>
        <a:lstStyle/>
        <a:p>
          <a:endParaRPr lang="en-US"/>
        </a:p>
      </dgm:t>
    </dgm:pt>
    <dgm:pt modelId="{6EC67602-EEC7-417C-B9C5-2AF993D58EBB}" type="pres">
      <dgm:prSet presAssocID="{95FD3B98-8739-4E12-B44A-D7152989B2F4}" presName="sp" presStyleCnt="0"/>
      <dgm:spPr/>
    </dgm:pt>
    <dgm:pt modelId="{9CD7A82F-714B-4D20-AB05-F7A7C12D28DB}" type="pres">
      <dgm:prSet presAssocID="{CEDFE9EC-B33B-4E86-AFA8-D151507D8AF3}" presName="composite" presStyleCnt="0"/>
      <dgm:spPr/>
    </dgm:pt>
    <dgm:pt modelId="{90249472-AAC3-4E88-A509-BE40425E0C84}" type="pres">
      <dgm:prSet presAssocID="{CEDFE9EC-B33B-4E86-AFA8-D151507D8AF3}" presName="parentText" presStyleLbl="alignNode1" presStyleIdx="3" presStyleCnt="4">
        <dgm:presLayoutVars>
          <dgm:chMax val="1"/>
          <dgm:bulletEnabled val="1"/>
        </dgm:presLayoutVars>
      </dgm:prSet>
      <dgm:spPr/>
      <dgm:t>
        <a:bodyPr/>
        <a:lstStyle/>
        <a:p>
          <a:endParaRPr lang="en-US"/>
        </a:p>
      </dgm:t>
    </dgm:pt>
    <dgm:pt modelId="{F23B17FD-831D-4A9B-86EA-03908047A711}" type="pres">
      <dgm:prSet presAssocID="{CEDFE9EC-B33B-4E86-AFA8-D151507D8AF3}" presName="descendantText" presStyleLbl="alignAcc1" presStyleIdx="3" presStyleCnt="4">
        <dgm:presLayoutVars>
          <dgm:bulletEnabled val="1"/>
        </dgm:presLayoutVars>
      </dgm:prSet>
      <dgm:spPr/>
      <dgm:t>
        <a:bodyPr/>
        <a:lstStyle/>
        <a:p>
          <a:endParaRPr lang="en-US"/>
        </a:p>
      </dgm:t>
    </dgm:pt>
  </dgm:ptLst>
  <dgm:cxnLst>
    <dgm:cxn modelId="{B2EABF03-F2E0-41C5-ACA8-A50AAE52AA5E}" type="presOf" srcId="{CEDFE9EC-B33B-4E86-AFA8-D151507D8AF3}" destId="{90249472-AAC3-4E88-A509-BE40425E0C84}" srcOrd="0" destOrd="0" presId="urn:microsoft.com/office/officeart/2005/8/layout/chevron2"/>
    <dgm:cxn modelId="{5DA5E139-456A-4B44-8268-A82FBFFD5B12}" type="presOf" srcId="{57B5638C-9773-483D-960C-B137A924D350}" destId="{62D18DA4-7D93-4224-BB80-D59D4F7AC379}" srcOrd="0" destOrd="0" presId="urn:microsoft.com/office/officeart/2005/8/layout/chevron2"/>
    <dgm:cxn modelId="{7612AD4F-28BC-4F1A-BAC0-3210F588C444}" type="presOf" srcId="{BEC47679-D2CA-4A04-9485-ED8715B78446}" destId="{3C29BBB2-C93D-4CD3-AADE-A3A7C4F9F97C}" srcOrd="0" destOrd="1" presId="urn:microsoft.com/office/officeart/2005/8/layout/chevron2"/>
    <dgm:cxn modelId="{3D4B778E-3E14-4EED-8C21-F365E74028CD}" srcId="{65C092FB-8591-45BE-BEED-57FC850EBB91}" destId="{741DB7DE-D6BB-4491-A86B-E50793E8401D}" srcOrd="0" destOrd="0" parTransId="{DDDB87A1-DE69-4A18-9601-21EC95C47A3C}" sibTransId="{D61A156C-BF94-466C-927B-07C73835B343}"/>
    <dgm:cxn modelId="{F6081095-F389-4F93-8B34-B5B0349D4231}" srcId="{65C092FB-8591-45BE-BEED-57FC850EBB91}" destId="{1A1EC448-103C-4538-BC7F-4E1C6C011046}" srcOrd="3" destOrd="0" parTransId="{5BF79CE5-1514-4AC2-984E-123B27BEEC59}" sibTransId="{7F866C26-2FC2-48D6-9DD7-F3AD20767A68}"/>
    <dgm:cxn modelId="{3CE3D1CF-6D53-42FF-91FC-2B207D41BC8E}" type="presOf" srcId="{1A1EC448-103C-4538-BC7F-4E1C6C011046}" destId="{F538A37F-2165-43EF-8CCA-30DFFFEC3C10}" srcOrd="0" destOrd="3" presId="urn:microsoft.com/office/officeart/2005/8/layout/chevron2"/>
    <dgm:cxn modelId="{5D060B10-B152-432F-B433-3CA3B776D711}" srcId="{CEDFE9EC-B33B-4E86-AFA8-D151507D8AF3}" destId="{E20F15EA-875C-4484-807E-48F99BA7B762}" srcOrd="0" destOrd="0" parTransId="{DEDA084B-6C72-4302-ACDD-01F992B1992F}" sibTransId="{7563D439-6215-459E-B505-22DF37B2C410}"/>
    <dgm:cxn modelId="{D463333D-6A52-43B6-929B-F593C1F6A178}" type="presOf" srcId="{E20F15EA-875C-4484-807E-48F99BA7B762}" destId="{F23B17FD-831D-4A9B-86EA-03908047A711}" srcOrd="0" destOrd="0" presId="urn:microsoft.com/office/officeart/2005/8/layout/chevron2"/>
    <dgm:cxn modelId="{231924BD-27A4-4E15-B4F4-44C747846D4D}" type="presOf" srcId="{27BF282E-FA82-40A0-A3BE-950EDD3EDE43}" destId="{F538A37F-2165-43EF-8CCA-30DFFFEC3C10}" srcOrd="0" destOrd="2" presId="urn:microsoft.com/office/officeart/2005/8/layout/chevron2"/>
    <dgm:cxn modelId="{DB003DEE-9272-48D9-8411-D4C8ABAD413C}" srcId="{57B5638C-9773-483D-960C-B137A924D350}" destId="{982DC060-9172-4640-9E4B-F28E431AB779}" srcOrd="3" destOrd="0" parTransId="{6B7C8D77-2862-4C74-8766-C48FAB1E0F8E}" sibTransId="{A0063F06-E19A-4737-BDAC-8B350946F658}"/>
    <dgm:cxn modelId="{BE000E26-8A7C-45BA-AC0D-C7B63C6CA598}" type="presOf" srcId="{8CE617A9-D7CC-4285-B247-B5F56FB9F162}" destId="{3C29BBB2-C93D-4CD3-AADE-A3A7C4F9F97C}" srcOrd="0" destOrd="2" presId="urn:microsoft.com/office/officeart/2005/8/layout/chevron2"/>
    <dgm:cxn modelId="{CCC31F2A-0A5D-4AFE-B790-375B0A0D956D}" type="presOf" srcId="{741DB7DE-D6BB-4491-A86B-E50793E8401D}" destId="{F538A37F-2165-43EF-8CCA-30DFFFEC3C10}" srcOrd="0" destOrd="0" presId="urn:microsoft.com/office/officeart/2005/8/layout/chevron2"/>
    <dgm:cxn modelId="{4B78EA56-CD02-48DE-9745-C0BC83550B4B}" type="presOf" srcId="{2368662E-59F7-455E-9ED9-6E7F3F0B096E}" destId="{32CB28BF-5392-4A40-A3AE-D26B210B81D9}" srcOrd="0" destOrd="2" presId="urn:microsoft.com/office/officeart/2005/8/layout/chevron2"/>
    <dgm:cxn modelId="{D71D5D56-CA33-41AA-A631-3FF261435BD2}" type="presOf" srcId="{955366D9-2BA6-4C46-A4E1-74817752B909}" destId="{F23B17FD-831D-4A9B-86EA-03908047A711}" srcOrd="0" destOrd="1" presId="urn:microsoft.com/office/officeart/2005/8/layout/chevron2"/>
    <dgm:cxn modelId="{D68130DB-613C-4037-A536-35430CD732CC}" srcId="{57B5638C-9773-483D-960C-B137A924D350}" destId="{59EAC1D6-B4C5-4A97-B2F3-551D1DC4F2B3}" srcOrd="0" destOrd="0" parTransId="{3EA87C93-69AA-4AF3-B95D-FF5E97199521}" sibTransId="{64F61F5A-5FB3-4F16-AC64-C1F9CE73DDBC}"/>
    <dgm:cxn modelId="{BBEEF483-E32B-4C13-964E-F3B6F8C306CC}" srcId="{1AED46C2-7C0A-4C00-994E-2283782BDD73}" destId="{CEDFE9EC-B33B-4E86-AFA8-D151507D8AF3}" srcOrd="3" destOrd="0" parTransId="{0FAED0CB-2D91-4316-9421-A4436174D1DE}" sibTransId="{D3839D95-43AD-41AA-AA05-346639C3C954}"/>
    <dgm:cxn modelId="{236D1996-C3F1-4EC4-A6C9-28FBBED77EF2}" srcId="{65C092FB-8591-45BE-BEED-57FC850EBB91}" destId="{27BF282E-FA82-40A0-A3BE-950EDD3EDE43}" srcOrd="2" destOrd="0" parTransId="{103932EE-F2DC-4C06-B725-C95912A2715B}" sibTransId="{54E19272-10CF-430E-816B-37AC12A0FE9A}"/>
    <dgm:cxn modelId="{76848B60-80A4-4AF6-B20C-D1110C3E89EC}" type="presOf" srcId="{4990E4A8-B258-474D-8B05-B538ADC865EE}" destId="{32CB28BF-5392-4A40-A3AE-D26B210B81D9}" srcOrd="0" destOrd="1" presId="urn:microsoft.com/office/officeart/2005/8/layout/chevron2"/>
    <dgm:cxn modelId="{80861E08-E955-4369-9A24-FB986474ACD1}" type="presOf" srcId="{65C092FB-8591-45BE-BEED-57FC850EBB91}" destId="{9C7A7B57-A249-4636-9CC8-9CC1FE47F4C9}" srcOrd="0" destOrd="0" presId="urn:microsoft.com/office/officeart/2005/8/layout/chevron2"/>
    <dgm:cxn modelId="{A910D846-CFC7-4FD1-B3CD-88E06065F49B}" type="presOf" srcId="{26367E1E-2BFB-4222-BCF7-D0448403FCDE}" destId="{5850A140-0C1A-4A54-96E7-DA4BA5EDF454}" srcOrd="0" destOrd="0" presId="urn:microsoft.com/office/officeart/2005/8/layout/chevron2"/>
    <dgm:cxn modelId="{539F13FA-6B18-4156-9AA9-F961D0E9C6DA}" type="presOf" srcId="{59EAC1D6-B4C5-4A97-B2F3-551D1DC4F2B3}" destId="{3C29BBB2-C93D-4CD3-AADE-A3A7C4F9F97C}" srcOrd="0" destOrd="0" presId="urn:microsoft.com/office/officeart/2005/8/layout/chevron2"/>
    <dgm:cxn modelId="{E76A3F9E-003D-4C59-B9BA-513D63A515F9}" srcId="{CEDFE9EC-B33B-4E86-AFA8-D151507D8AF3}" destId="{955366D9-2BA6-4C46-A4E1-74817752B909}" srcOrd="1" destOrd="0" parTransId="{8B38B870-2AD5-4E3D-B80E-01B665D4CDF4}" sibTransId="{04DD56D6-F5F2-4EB7-986B-7C697981A461}"/>
    <dgm:cxn modelId="{2496B321-D39F-44B1-88E4-2308FF308242}" type="presOf" srcId="{A1A587A6-B518-4BA7-9E66-F17AFF2C8752}" destId="{F538A37F-2165-43EF-8CCA-30DFFFEC3C10}" srcOrd="0" destOrd="1" presId="urn:microsoft.com/office/officeart/2005/8/layout/chevron2"/>
    <dgm:cxn modelId="{DF1872B0-17E1-471F-AF9C-382B45DF97A9}" srcId="{26367E1E-2BFB-4222-BCF7-D0448403FCDE}" destId="{4990E4A8-B258-474D-8B05-B538ADC865EE}" srcOrd="1" destOrd="0" parTransId="{44642396-3735-466A-A83C-76E583D7ED49}" sibTransId="{89A1C35E-7BF5-474F-88CF-F817243CAEED}"/>
    <dgm:cxn modelId="{682885B3-EC5C-4B09-A18C-66B5143D5D62}" srcId="{57B5638C-9773-483D-960C-B137A924D350}" destId="{BEC47679-D2CA-4A04-9485-ED8715B78446}" srcOrd="1" destOrd="0" parTransId="{67A8DC44-E13C-427E-BC4C-6B2795E64969}" sibTransId="{17EC2861-08EE-46B4-9DAB-04C8653C6FF3}"/>
    <dgm:cxn modelId="{EE663DD9-6E0A-4170-9227-31FD60A56273}" type="presOf" srcId="{982DC060-9172-4640-9E4B-F28E431AB779}" destId="{3C29BBB2-C93D-4CD3-AADE-A3A7C4F9F97C}" srcOrd="0" destOrd="3" presId="urn:microsoft.com/office/officeart/2005/8/layout/chevron2"/>
    <dgm:cxn modelId="{DC797F8E-D8D2-477D-8F38-8DFF7ABE249D}" type="presOf" srcId="{58B86E38-B77E-423A-A77E-7D0E12C8F940}" destId="{32CB28BF-5392-4A40-A3AE-D26B210B81D9}" srcOrd="0" destOrd="0" presId="urn:microsoft.com/office/officeart/2005/8/layout/chevron2"/>
    <dgm:cxn modelId="{744BFFF1-8A42-4B4F-A79D-E653DE1AE3BC}" srcId="{1AED46C2-7C0A-4C00-994E-2283782BDD73}" destId="{26367E1E-2BFB-4222-BCF7-D0448403FCDE}" srcOrd="1" destOrd="0" parTransId="{180EA714-5D99-4ECE-ADD9-B48C138441C2}" sibTransId="{B27DFF83-AAEF-4F4E-90D0-AECF525A6EE3}"/>
    <dgm:cxn modelId="{BAA6E2D2-1E15-46FF-86E6-2967CBB1320F}" srcId="{1AED46C2-7C0A-4C00-994E-2283782BDD73}" destId="{57B5638C-9773-483D-960C-B137A924D350}" srcOrd="2" destOrd="0" parTransId="{00D9461B-BEEC-487A-89F1-D8DDC1C619E2}" sibTransId="{95FD3B98-8739-4E12-B44A-D7152989B2F4}"/>
    <dgm:cxn modelId="{945AFB4C-361A-45B9-A7E7-6F123E2C38F2}" srcId="{26367E1E-2BFB-4222-BCF7-D0448403FCDE}" destId="{58B86E38-B77E-423A-A77E-7D0E12C8F940}" srcOrd="0" destOrd="0" parTransId="{18541D6A-1E11-4387-97CB-B112C2EF933F}" sibTransId="{A4F18E30-EBED-48C5-A9DE-E4AB4A8F7139}"/>
    <dgm:cxn modelId="{0C8B4D22-FF87-43B2-949E-134FCFCEB5C0}" srcId="{57B5638C-9773-483D-960C-B137A924D350}" destId="{8CE617A9-D7CC-4285-B247-B5F56FB9F162}" srcOrd="2" destOrd="0" parTransId="{DB800185-7712-4D7A-A9C3-1BC4638DF2DA}" sibTransId="{13780577-845B-46FE-952A-8388EE85A677}"/>
    <dgm:cxn modelId="{04998907-70C3-4A63-A02A-4A7CE21E9FC0}" type="presOf" srcId="{1AED46C2-7C0A-4C00-994E-2283782BDD73}" destId="{C6C29A24-845D-49AA-9828-41E3C45906B8}" srcOrd="0" destOrd="0" presId="urn:microsoft.com/office/officeart/2005/8/layout/chevron2"/>
    <dgm:cxn modelId="{61CEFEDB-A2D9-4B44-975D-BF164AA5A814}" srcId="{1AED46C2-7C0A-4C00-994E-2283782BDD73}" destId="{65C092FB-8591-45BE-BEED-57FC850EBB91}" srcOrd="0" destOrd="0" parTransId="{827F8A7A-9EB6-4965-A75A-3582DCF09262}" sibTransId="{04928EA0-F22D-4E1C-A713-EA29275DEB9E}"/>
    <dgm:cxn modelId="{6CF0172B-0FF3-4035-8D6C-C1B3FE5AC9DD}" srcId="{26367E1E-2BFB-4222-BCF7-D0448403FCDE}" destId="{2368662E-59F7-455E-9ED9-6E7F3F0B096E}" srcOrd="2" destOrd="0" parTransId="{DD06AA55-C6E1-46A4-9375-6D7303BEC719}" sibTransId="{28EC3544-D8C3-4803-B519-37E843E2986D}"/>
    <dgm:cxn modelId="{1498D6B7-FCEF-4B8E-915D-31EC5E59111B}" srcId="{65C092FB-8591-45BE-BEED-57FC850EBB91}" destId="{A1A587A6-B518-4BA7-9E66-F17AFF2C8752}" srcOrd="1" destOrd="0" parTransId="{11D1324E-91A6-4384-9CF7-C42C30E8FC36}" sibTransId="{05B6EFCD-2026-434D-83E0-403C621D8D69}"/>
    <dgm:cxn modelId="{3A82D772-81A0-4BED-A4D3-5A40622BEADC}" type="presParOf" srcId="{C6C29A24-845D-49AA-9828-41E3C45906B8}" destId="{E223E77C-48F8-4A5A-B41C-C9720FCC09AE}" srcOrd="0" destOrd="0" presId="urn:microsoft.com/office/officeart/2005/8/layout/chevron2"/>
    <dgm:cxn modelId="{58B24471-6AD8-4E9C-B2FD-ED7EDC8F4155}" type="presParOf" srcId="{E223E77C-48F8-4A5A-B41C-C9720FCC09AE}" destId="{9C7A7B57-A249-4636-9CC8-9CC1FE47F4C9}" srcOrd="0" destOrd="0" presId="urn:microsoft.com/office/officeart/2005/8/layout/chevron2"/>
    <dgm:cxn modelId="{91B670FC-4BD1-44D7-9A60-900D931A7619}" type="presParOf" srcId="{E223E77C-48F8-4A5A-B41C-C9720FCC09AE}" destId="{F538A37F-2165-43EF-8CCA-30DFFFEC3C10}" srcOrd="1" destOrd="0" presId="urn:microsoft.com/office/officeart/2005/8/layout/chevron2"/>
    <dgm:cxn modelId="{4BE64DDD-CC29-41F1-A6D9-0B6C2CA78488}" type="presParOf" srcId="{C6C29A24-845D-49AA-9828-41E3C45906B8}" destId="{BB7BCFE8-2865-4647-8873-CF7E220DE8C2}" srcOrd="1" destOrd="0" presId="urn:microsoft.com/office/officeart/2005/8/layout/chevron2"/>
    <dgm:cxn modelId="{38FB2DA4-5906-4424-9813-15E91CCE2AE6}" type="presParOf" srcId="{C6C29A24-845D-49AA-9828-41E3C45906B8}" destId="{39B36848-80BD-4CF2-A091-148CD8FE89C8}" srcOrd="2" destOrd="0" presId="urn:microsoft.com/office/officeart/2005/8/layout/chevron2"/>
    <dgm:cxn modelId="{4083C115-37D5-47FC-A367-48FC89E4E37B}" type="presParOf" srcId="{39B36848-80BD-4CF2-A091-148CD8FE89C8}" destId="{5850A140-0C1A-4A54-96E7-DA4BA5EDF454}" srcOrd="0" destOrd="0" presId="urn:microsoft.com/office/officeart/2005/8/layout/chevron2"/>
    <dgm:cxn modelId="{801DB1B0-FD28-4F09-834D-9B3642EB1A39}" type="presParOf" srcId="{39B36848-80BD-4CF2-A091-148CD8FE89C8}" destId="{32CB28BF-5392-4A40-A3AE-D26B210B81D9}" srcOrd="1" destOrd="0" presId="urn:microsoft.com/office/officeart/2005/8/layout/chevron2"/>
    <dgm:cxn modelId="{721BBFDF-C8D7-4899-A85D-251A9D5D6EF9}" type="presParOf" srcId="{C6C29A24-845D-49AA-9828-41E3C45906B8}" destId="{DFC3893B-8B7E-49EC-9A62-CE2BA0A0CCCB}" srcOrd="3" destOrd="0" presId="urn:microsoft.com/office/officeart/2005/8/layout/chevron2"/>
    <dgm:cxn modelId="{3D8E36A5-5BB7-4D4C-9A48-07928D9EB6A9}" type="presParOf" srcId="{C6C29A24-845D-49AA-9828-41E3C45906B8}" destId="{EBD1FA2B-A1C6-4C1F-A3FA-58DF3C227451}" srcOrd="4" destOrd="0" presId="urn:microsoft.com/office/officeart/2005/8/layout/chevron2"/>
    <dgm:cxn modelId="{BD01C891-E4B6-4D03-8F56-C6A858F1FD5A}" type="presParOf" srcId="{EBD1FA2B-A1C6-4C1F-A3FA-58DF3C227451}" destId="{62D18DA4-7D93-4224-BB80-D59D4F7AC379}" srcOrd="0" destOrd="0" presId="urn:microsoft.com/office/officeart/2005/8/layout/chevron2"/>
    <dgm:cxn modelId="{14A99B0C-7D40-48A4-869A-DA52E4E21D5E}" type="presParOf" srcId="{EBD1FA2B-A1C6-4C1F-A3FA-58DF3C227451}" destId="{3C29BBB2-C93D-4CD3-AADE-A3A7C4F9F97C}" srcOrd="1" destOrd="0" presId="urn:microsoft.com/office/officeart/2005/8/layout/chevron2"/>
    <dgm:cxn modelId="{BAEFF318-38C9-4637-95CD-45C810C62ACA}" type="presParOf" srcId="{C6C29A24-845D-49AA-9828-41E3C45906B8}" destId="{6EC67602-EEC7-417C-B9C5-2AF993D58EBB}" srcOrd="5" destOrd="0" presId="urn:microsoft.com/office/officeart/2005/8/layout/chevron2"/>
    <dgm:cxn modelId="{D277D047-0400-45FF-A986-F2ADC234F8E4}" type="presParOf" srcId="{C6C29A24-845D-49AA-9828-41E3C45906B8}" destId="{9CD7A82F-714B-4D20-AB05-F7A7C12D28DB}" srcOrd="6" destOrd="0" presId="urn:microsoft.com/office/officeart/2005/8/layout/chevron2"/>
    <dgm:cxn modelId="{903105B0-8B9E-4608-B41B-875E85198513}" type="presParOf" srcId="{9CD7A82F-714B-4D20-AB05-F7A7C12D28DB}" destId="{90249472-AAC3-4E88-A509-BE40425E0C84}" srcOrd="0" destOrd="0" presId="urn:microsoft.com/office/officeart/2005/8/layout/chevron2"/>
    <dgm:cxn modelId="{2AA461CB-1354-4AAA-BD8F-8860340446B3}" type="presParOf" srcId="{9CD7A82F-714B-4D20-AB05-F7A7C12D28DB}" destId="{F23B17FD-831D-4A9B-86EA-03908047A711}" srcOrd="1" destOrd="0" presId="urn:microsoft.com/office/officeart/2005/8/layout/chevron2"/>
  </dgm:cxnLst>
  <dgm:bg>
    <a:noFill/>
  </dgm:bg>
  <dgm:whole>
    <a:ln>
      <a:noFill/>
    </a:ln>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7A7B57-A249-4636-9CC8-9CC1FE47F4C9}">
      <dsp:nvSpPr>
        <dsp:cNvPr id="0" name=""/>
        <dsp:cNvSpPr/>
      </dsp:nvSpPr>
      <dsp:spPr>
        <a:xfrm rot="5400000">
          <a:off x="-289868" y="294949"/>
          <a:ext cx="1932455" cy="1352718"/>
        </a:xfrm>
        <a:prstGeom prst="chevron">
          <a:avLst/>
        </a:prstGeom>
        <a:solidFill>
          <a:srgbClr val="389E61"/>
        </a:solidFill>
        <a:ln w="12700" cap="flat" cmpd="sng" algn="ctr">
          <a:solidFill>
            <a:srgbClr val="389E6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Data Acquisition</a:t>
          </a:r>
          <a:endParaRPr lang="en-US" sz="2100" kern="1200" dirty="0"/>
        </a:p>
      </dsp:txBody>
      <dsp:txXfrm rot="-5400000">
        <a:off x="1" y="681439"/>
        <a:ext cx="1352718" cy="579737"/>
      </dsp:txXfrm>
    </dsp:sp>
    <dsp:sp modelId="{F538A37F-2165-43EF-8CCA-30DFFFEC3C10}">
      <dsp:nvSpPr>
        <dsp:cNvPr id="0" name=""/>
        <dsp:cNvSpPr/>
      </dsp:nvSpPr>
      <dsp:spPr>
        <a:xfrm rot="5400000">
          <a:off x="5818213" y="-4460815"/>
          <a:ext cx="1256095" cy="10187085"/>
        </a:xfrm>
        <a:prstGeom prst="round2SameRect">
          <a:avLst/>
        </a:prstGeom>
        <a:solidFill>
          <a:schemeClr val="lt1">
            <a:alpha val="90000"/>
            <a:hueOff val="0"/>
            <a:satOff val="0"/>
            <a:lumOff val="0"/>
            <a:alphaOff val="0"/>
          </a:schemeClr>
        </a:solidFill>
        <a:ln w="12700" cap="flat" cmpd="sng" algn="ctr">
          <a:solidFill>
            <a:srgbClr val="389E61"/>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Landsat CDR 4/5 &amp; 8</a:t>
          </a:r>
          <a:endParaRPr lang="en-US" sz="1700" kern="1200" dirty="0"/>
        </a:p>
        <a:p>
          <a:pPr marL="171450" lvl="1" indent="-171450" algn="l" defTabSz="755650">
            <a:lnSpc>
              <a:spcPct val="90000"/>
            </a:lnSpc>
            <a:spcBef>
              <a:spcPct val="0"/>
            </a:spcBef>
            <a:spcAft>
              <a:spcPct val="15000"/>
            </a:spcAft>
            <a:buChar char="••"/>
          </a:pPr>
          <a:r>
            <a:rPr lang="en-US" sz="1700" kern="1200" dirty="0" smtClean="0"/>
            <a:t>ABES Project Field Survey</a:t>
          </a:r>
          <a:endParaRPr lang="en-US" sz="1700" kern="1200" dirty="0"/>
        </a:p>
        <a:p>
          <a:pPr marL="171450" lvl="1" indent="-171450" algn="l" defTabSz="755650">
            <a:lnSpc>
              <a:spcPct val="90000"/>
            </a:lnSpc>
            <a:spcBef>
              <a:spcPct val="0"/>
            </a:spcBef>
            <a:spcAft>
              <a:spcPct val="15000"/>
            </a:spcAft>
            <a:buChar char="••"/>
          </a:pPr>
          <a:r>
            <a:rPr lang="en-US" sz="1700" kern="1200" dirty="0" smtClean="0"/>
            <a:t>MARN</a:t>
          </a:r>
          <a:endParaRPr lang="en-US" sz="1700" kern="1200" dirty="0"/>
        </a:p>
        <a:p>
          <a:pPr marL="171450" lvl="1" indent="-171450" algn="l" defTabSz="755650">
            <a:lnSpc>
              <a:spcPct val="90000"/>
            </a:lnSpc>
            <a:spcBef>
              <a:spcPct val="0"/>
            </a:spcBef>
            <a:spcAft>
              <a:spcPct val="15000"/>
            </a:spcAft>
            <a:buChar char="••"/>
          </a:pPr>
          <a:r>
            <a:rPr lang="en-US" sz="1700" kern="1200" dirty="0" smtClean="0"/>
            <a:t>USAID </a:t>
          </a:r>
          <a:r>
            <a:rPr lang="en-US" sz="1700" kern="1200" dirty="0" err="1" smtClean="0"/>
            <a:t>GeoCenter</a:t>
          </a:r>
          <a:endParaRPr lang="en-US" sz="1700" kern="1200" dirty="0"/>
        </a:p>
      </dsp:txBody>
      <dsp:txXfrm rot="-5400000">
        <a:off x="1352718" y="65998"/>
        <a:ext cx="10125767" cy="1133459"/>
      </dsp:txXfrm>
    </dsp:sp>
    <dsp:sp modelId="{5850A140-0C1A-4A54-96E7-DA4BA5EDF454}">
      <dsp:nvSpPr>
        <dsp:cNvPr id="0" name=""/>
        <dsp:cNvSpPr/>
      </dsp:nvSpPr>
      <dsp:spPr>
        <a:xfrm rot="5400000">
          <a:off x="-289868" y="2085899"/>
          <a:ext cx="1932455" cy="1352718"/>
        </a:xfrm>
        <a:prstGeom prst="chevron">
          <a:avLst/>
        </a:prstGeom>
        <a:solidFill>
          <a:srgbClr val="2E8250"/>
        </a:solidFill>
        <a:ln w="12700" cap="flat" cmpd="sng" algn="ctr">
          <a:solidFill>
            <a:srgbClr val="2E825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Data Processing</a:t>
          </a:r>
          <a:endParaRPr lang="en-US" sz="2100" kern="1200" dirty="0"/>
        </a:p>
      </dsp:txBody>
      <dsp:txXfrm rot="-5400000">
        <a:off x="1" y="2472389"/>
        <a:ext cx="1352718" cy="579737"/>
      </dsp:txXfrm>
    </dsp:sp>
    <dsp:sp modelId="{32CB28BF-5392-4A40-A3AE-D26B210B81D9}">
      <dsp:nvSpPr>
        <dsp:cNvPr id="0" name=""/>
        <dsp:cNvSpPr/>
      </dsp:nvSpPr>
      <dsp:spPr>
        <a:xfrm rot="5400000">
          <a:off x="5818213" y="-2669463"/>
          <a:ext cx="1256095" cy="10187085"/>
        </a:xfrm>
        <a:prstGeom prst="round2SameRect">
          <a:avLst/>
        </a:prstGeom>
        <a:solidFill>
          <a:schemeClr val="lt1">
            <a:alpha val="90000"/>
            <a:hueOff val="0"/>
            <a:satOff val="0"/>
            <a:lumOff val="0"/>
            <a:alphaOff val="0"/>
          </a:schemeClr>
        </a:solidFill>
        <a:ln w="12700" cap="flat" cmpd="sng" algn="ctr">
          <a:solidFill>
            <a:srgbClr val="34945B"/>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Landsat Scenes clipped using Google Earth Engine (GEE) Code Editor</a:t>
          </a:r>
          <a:endParaRPr lang="en-US" sz="1700" kern="1200" dirty="0"/>
        </a:p>
        <a:p>
          <a:pPr marL="171450" lvl="1" indent="-171450" algn="l" defTabSz="755650">
            <a:lnSpc>
              <a:spcPct val="90000"/>
            </a:lnSpc>
            <a:spcBef>
              <a:spcPct val="0"/>
            </a:spcBef>
            <a:spcAft>
              <a:spcPct val="15000"/>
            </a:spcAft>
            <a:buChar char="••"/>
          </a:pPr>
          <a:r>
            <a:rPr lang="en-US" sz="1700" kern="1200" dirty="0" err="1" smtClean="0"/>
            <a:t>QuickBird</a:t>
          </a:r>
          <a:r>
            <a:rPr lang="en-US" sz="1700" kern="1200" dirty="0" smtClean="0"/>
            <a:t> and </a:t>
          </a:r>
          <a:r>
            <a:rPr lang="en-US" sz="1700" kern="1200" dirty="0" err="1" smtClean="0"/>
            <a:t>RapidEye</a:t>
          </a:r>
          <a:r>
            <a:rPr lang="en-US" sz="1700" kern="1200" dirty="0" smtClean="0"/>
            <a:t> imagery are resampled in ArcGIS to fit resolution of Hansen and Landsat data</a:t>
          </a:r>
          <a:endParaRPr lang="en-US" sz="1700" kern="1200" dirty="0"/>
        </a:p>
        <a:p>
          <a:pPr marL="171450" lvl="1" indent="-171450" algn="l" defTabSz="755650">
            <a:lnSpc>
              <a:spcPct val="90000"/>
            </a:lnSpc>
            <a:spcBef>
              <a:spcPct val="0"/>
            </a:spcBef>
            <a:spcAft>
              <a:spcPct val="15000"/>
            </a:spcAft>
            <a:buChar char="••"/>
          </a:pPr>
          <a:r>
            <a:rPr lang="en-US" sz="1700" kern="1200" dirty="0" smtClean="0"/>
            <a:t>Hansen dataset is clipped to </a:t>
          </a:r>
          <a:r>
            <a:rPr lang="en-US" sz="1700" kern="1200" dirty="0" err="1" smtClean="0"/>
            <a:t>QuickBird</a:t>
          </a:r>
          <a:r>
            <a:rPr lang="en-US" sz="1700" kern="1200" dirty="0" smtClean="0"/>
            <a:t> extant</a:t>
          </a:r>
          <a:endParaRPr lang="en-US" sz="1700" kern="1200" dirty="0"/>
        </a:p>
      </dsp:txBody>
      <dsp:txXfrm rot="-5400000">
        <a:off x="1352718" y="1857350"/>
        <a:ext cx="10125767" cy="1133459"/>
      </dsp:txXfrm>
    </dsp:sp>
    <dsp:sp modelId="{62D18DA4-7D93-4224-BB80-D59D4F7AC379}">
      <dsp:nvSpPr>
        <dsp:cNvPr id="0" name=""/>
        <dsp:cNvSpPr/>
      </dsp:nvSpPr>
      <dsp:spPr>
        <a:xfrm rot="5400000">
          <a:off x="-289868" y="3876849"/>
          <a:ext cx="1932455" cy="1352718"/>
        </a:xfrm>
        <a:prstGeom prst="chevron">
          <a:avLst/>
        </a:prstGeom>
        <a:solidFill>
          <a:schemeClr val="accent1">
            <a:lumMod val="75000"/>
          </a:schemeClr>
        </a:solidFill>
        <a:ln w="12700" cap="flat" cmpd="sng" algn="ctr">
          <a:solidFill>
            <a:schemeClr val="accent1">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Data Analysis</a:t>
          </a:r>
          <a:endParaRPr lang="en-US" sz="2100" kern="1200" dirty="0"/>
        </a:p>
      </dsp:txBody>
      <dsp:txXfrm rot="-5400000">
        <a:off x="1" y="4263339"/>
        <a:ext cx="1352718" cy="579737"/>
      </dsp:txXfrm>
    </dsp:sp>
    <dsp:sp modelId="{3C29BBB2-C93D-4CD3-AADE-A3A7C4F9F97C}">
      <dsp:nvSpPr>
        <dsp:cNvPr id="0" name=""/>
        <dsp:cNvSpPr/>
      </dsp:nvSpPr>
      <dsp:spPr>
        <a:xfrm rot="5400000">
          <a:off x="5818213" y="-878513"/>
          <a:ext cx="1256095" cy="10187085"/>
        </a:xfrm>
        <a:prstGeom prst="round2SameRect">
          <a:avLst/>
        </a:prstGeom>
        <a:solidFill>
          <a:schemeClr val="lt1">
            <a:alpha val="90000"/>
            <a:hueOff val="0"/>
            <a:satOff val="0"/>
            <a:lumOff val="0"/>
            <a:alphaOff val="0"/>
          </a:schemeClr>
        </a:solidFill>
        <a:ln w="12700" cap="flat" cmpd="sng" algn="ctr">
          <a:solidFill>
            <a:schemeClr val="accent1">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n-US" sz="1700" kern="1200" dirty="0" smtClean="0"/>
            <a:t>Un/Supervised classification (LULC) Forest masks &amp; RIF LULC Time Series: 2015, 2014, 2009, 2000, 1995 &amp; 1986</a:t>
          </a:r>
          <a:endParaRPr lang="en-US" sz="17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en-US" sz="1700" kern="1200" dirty="0" smtClean="0"/>
            <a:t>Maximum entropy and random forest classification run using GEE Code Editor</a:t>
          </a:r>
          <a:endParaRPr lang="en-US" sz="17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en-US" sz="1700" kern="1200" dirty="0" smtClean="0"/>
            <a:t>Resampled (30m) </a:t>
          </a:r>
          <a:r>
            <a:rPr lang="en-US" sz="1700" kern="1200" dirty="0" err="1" smtClean="0"/>
            <a:t>QuickBird</a:t>
          </a:r>
          <a:r>
            <a:rPr lang="en-US" sz="1700" kern="1200" dirty="0" smtClean="0"/>
            <a:t> imagery is utilized to “validate” Hansen data at the regional scale</a:t>
          </a:r>
          <a:endParaRPr lang="en-US" sz="17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en-US" sz="1700" kern="1200" dirty="0" smtClean="0"/>
            <a:t>Accuracy assessment preformed using </a:t>
          </a:r>
          <a:r>
            <a:rPr lang="en-US" sz="1700" kern="1200" dirty="0" err="1" smtClean="0"/>
            <a:t>RapidEye</a:t>
          </a:r>
          <a:r>
            <a:rPr lang="en-US" sz="1700" kern="1200" dirty="0" smtClean="0"/>
            <a:t> imagery and Landsat comparison</a:t>
          </a:r>
          <a:endParaRPr lang="en-US" sz="1700" kern="1200" dirty="0"/>
        </a:p>
      </dsp:txBody>
      <dsp:txXfrm rot="-5400000">
        <a:off x="1352718" y="3648300"/>
        <a:ext cx="10125767" cy="1133459"/>
      </dsp:txXfrm>
    </dsp:sp>
    <dsp:sp modelId="{90249472-AAC3-4E88-A509-BE40425E0C84}">
      <dsp:nvSpPr>
        <dsp:cNvPr id="0" name=""/>
        <dsp:cNvSpPr/>
      </dsp:nvSpPr>
      <dsp:spPr>
        <a:xfrm rot="5400000">
          <a:off x="-289868" y="5667799"/>
          <a:ext cx="1932455" cy="1352718"/>
        </a:xfrm>
        <a:prstGeom prst="chevron">
          <a:avLst/>
        </a:prstGeom>
        <a:solidFill>
          <a:schemeClr val="accent1">
            <a:lumMod val="50000"/>
          </a:schemeClr>
        </a:solidFill>
        <a:ln w="12700" cap="flat" cmpd="sng" algn="ctr">
          <a:solidFill>
            <a:schemeClr val="accent1">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End Product</a:t>
          </a:r>
          <a:endParaRPr lang="en-US" sz="2100" kern="1200" dirty="0"/>
        </a:p>
      </dsp:txBody>
      <dsp:txXfrm rot="-5400000">
        <a:off x="1" y="6054289"/>
        <a:ext cx="1352718" cy="579737"/>
      </dsp:txXfrm>
    </dsp:sp>
    <dsp:sp modelId="{F23B17FD-831D-4A9B-86EA-03908047A711}">
      <dsp:nvSpPr>
        <dsp:cNvPr id="0" name=""/>
        <dsp:cNvSpPr/>
      </dsp:nvSpPr>
      <dsp:spPr>
        <a:xfrm rot="5400000">
          <a:off x="5818213" y="912436"/>
          <a:ext cx="1256095" cy="10187085"/>
        </a:xfrm>
        <a:prstGeom prst="round2SameRect">
          <a:avLst/>
        </a:prstGeom>
        <a:solidFill>
          <a:schemeClr val="lt1">
            <a:alpha val="90000"/>
            <a:hueOff val="0"/>
            <a:satOff val="0"/>
            <a:lumOff val="0"/>
            <a:alphaOff val="0"/>
          </a:schemeClr>
        </a:solidFill>
        <a:ln w="12700" cap="flat" cmpd="sng" algn="ctr">
          <a:solidFill>
            <a:schemeClr val="accent1">
              <a:lumMod val="5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err="1" smtClean="0"/>
            <a:t>LandTrends</a:t>
          </a:r>
          <a:r>
            <a:rPr lang="en-US" sz="1700" kern="1200" dirty="0" smtClean="0"/>
            <a:t> historical land change patterns and forecasting model </a:t>
          </a:r>
          <a:endParaRPr lang="en-US" sz="1700" kern="1200" dirty="0"/>
        </a:p>
        <a:p>
          <a:pPr marL="171450" lvl="1" indent="-171450" algn="l" defTabSz="755650">
            <a:lnSpc>
              <a:spcPct val="90000"/>
            </a:lnSpc>
            <a:spcBef>
              <a:spcPct val="0"/>
            </a:spcBef>
            <a:spcAft>
              <a:spcPct val="15000"/>
            </a:spcAft>
            <a:buChar char="••"/>
          </a:pPr>
          <a:r>
            <a:rPr lang="en-US" sz="1700" kern="1200" dirty="0" smtClean="0"/>
            <a:t>RFI accuracy checked with field surveys, </a:t>
          </a:r>
          <a:r>
            <a:rPr lang="en-US" sz="1700" kern="1200" dirty="0" err="1" smtClean="0"/>
            <a:t>RapidEye</a:t>
          </a:r>
          <a:r>
            <a:rPr lang="en-US" sz="1700" kern="1200" dirty="0" smtClean="0"/>
            <a:t>, </a:t>
          </a:r>
          <a:r>
            <a:rPr lang="en-US" sz="1700" kern="1200" dirty="0" err="1" smtClean="0"/>
            <a:t>GeoCenter</a:t>
          </a:r>
          <a:r>
            <a:rPr lang="en-US" sz="1700" kern="1200" dirty="0" smtClean="0"/>
            <a:t> imagery, and Hansen data</a:t>
          </a:r>
          <a:endParaRPr lang="en-US" sz="1700" kern="1200" dirty="0"/>
        </a:p>
      </dsp:txBody>
      <dsp:txXfrm rot="-5400000">
        <a:off x="1352718" y="5439249"/>
        <a:ext cx="10125767" cy="113345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ract info"/>
          <p:cNvSpPr/>
          <p:nvPr userDrawn="1"/>
        </p:nvSpPr>
        <p:spPr>
          <a:xfrm>
            <a:off x="16780042" y="35271802"/>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or partner organizations.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10" Type="http://schemas.openxmlformats.org/officeDocument/2006/relationships/comments" Target="../comments/comment1.xml"/><Relationship Id="rId4" Type="http://schemas.openxmlformats.org/officeDocument/2006/relationships/diagramData" Target="../diagrams/data1.xm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Langley Research Center</a:t>
            </a:r>
            <a:endParaRPr lang="en-US" dirty="0"/>
          </a:p>
        </p:txBody>
      </p:sp>
      <p:sp>
        <p:nvSpPr>
          <p:cNvPr id="4" name="Text Placeholder 3"/>
          <p:cNvSpPr>
            <a:spLocks noGrp="1"/>
          </p:cNvSpPr>
          <p:nvPr>
            <p:ph type="body" sz="quarter" idx="11"/>
          </p:nvPr>
        </p:nvSpPr>
        <p:spPr/>
        <p:txBody>
          <a:bodyPr/>
          <a:lstStyle/>
          <a:p>
            <a:r>
              <a:rPr lang="en-US" dirty="0" smtClean="0"/>
              <a:t>Utilizing NASA Earth Observations to Develop a Historically Based Trajectory of Deforestation and Degradation in El Salvador</a:t>
            </a:r>
            <a:endParaRPr lang="en-US" dirty="0"/>
          </a:p>
        </p:txBody>
      </p:sp>
      <p:sp>
        <p:nvSpPr>
          <p:cNvPr id="5" name="Text Placeholder 4"/>
          <p:cNvSpPr>
            <a:spLocks noGrp="1"/>
          </p:cNvSpPr>
          <p:nvPr>
            <p:ph type="body" sz="quarter" idx="10"/>
          </p:nvPr>
        </p:nvSpPr>
        <p:spPr>
          <a:xfrm>
            <a:off x="4278701" y="914400"/>
            <a:ext cx="18943607" cy="1152144"/>
          </a:xfrm>
        </p:spPr>
        <p:txBody>
          <a:bodyPr/>
          <a:lstStyle/>
          <a:p>
            <a:r>
              <a:rPr lang="en-US" dirty="0" smtClean="0"/>
              <a:t>El Salvador Ecological Forecasting II</a:t>
            </a:r>
            <a:endParaRPr lang="en-US" dirty="0"/>
          </a:p>
        </p:txBody>
      </p:sp>
      <p:sp>
        <p:nvSpPr>
          <p:cNvPr id="9" name="Text Placeholder 16"/>
          <p:cNvSpPr txBox="1">
            <a:spLocks/>
          </p:cNvSpPr>
          <p:nvPr/>
        </p:nvSpPr>
        <p:spPr>
          <a:xfrm>
            <a:off x="9144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a professional-looking photo.</a:t>
            </a:r>
          </a:p>
          <a:p>
            <a:r>
              <a:rPr lang="en-US" dirty="0" smtClean="0"/>
              <a:t>Individual headshots are ok, if they aren’t pixelated and are all the same size.</a:t>
            </a:r>
          </a:p>
          <a:p>
            <a:r>
              <a:rPr lang="en-US" dirty="0" smtClean="0"/>
              <a:t>Include a caption that states the team members’ names.</a:t>
            </a:r>
          </a:p>
        </p:txBody>
      </p:sp>
      <p:sp>
        <p:nvSpPr>
          <p:cNvPr id="10" name="Text Placeholder 16"/>
          <p:cNvSpPr txBox="1">
            <a:spLocks/>
          </p:cNvSpPr>
          <p:nvPr/>
        </p:nvSpPr>
        <p:spPr>
          <a:xfrm>
            <a:off x="96012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pPr>
            <a:r>
              <a:rPr lang="en-US" b="1" dirty="0"/>
              <a:t>Collaborator:</a:t>
            </a:r>
          </a:p>
          <a:p>
            <a:pPr>
              <a:lnSpc>
                <a:spcPct val="100000"/>
              </a:lnSpc>
            </a:pPr>
            <a:r>
              <a:rPr lang="en-US" dirty="0"/>
              <a:t>The Earth Institute, Columbia University (ABES Project) POC: Dr. Sean </a:t>
            </a:r>
            <a:r>
              <a:rPr lang="en-US" dirty="0" err="1"/>
              <a:t>Smukler</a:t>
            </a:r>
            <a:r>
              <a:rPr lang="en-US" dirty="0"/>
              <a:t> &amp; Sean Kearney</a:t>
            </a:r>
            <a:endParaRPr lang="en-US" b="1" dirty="0"/>
          </a:p>
          <a:p>
            <a:pPr>
              <a:lnSpc>
                <a:spcPct val="100000"/>
              </a:lnSpc>
            </a:pPr>
            <a:r>
              <a:rPr lang="en-US" b="1" dirty="0"/>
              <a:t>End Users:</a:t>
            </a:r>
          </a:p>
          <a:p>
            <a:pPr>
              <a:lnSpc>
                <a:spcPct val="100000"/>
              </a:lnSpc>
            </a:pPr>
            <a:r>
              <a:rPr lang="en-US" dirty="0"/>
              <a:t>La </a:t>
            </a:r>
            <a:r>
              <a:rPr lang="en-US" dirty="0" err="1"/>
              <a:t>Mancomunidad</a:t>
            </a:r>
            <a:r>
              <a:rPr lang="en-US" dirty="0"/>
              <a:t> La </a:t>
            </a:r>
            <a:r>
              <a:rPr lang="en-US" dirty="0" err="1"/>
              <a:t>Montanona</a:t>
            </a:r>
            <a:r>
              <a:rPr lang="en-US" dirty="0"/>
              <a:t>, Chalatenango</a:t>
            </a:r>
          </a:p>
          <a:p>
            <a:pPr>
              <a:lnSpc>
                <a:spcPct val="100000"/>
              </a:lnSpc>
            </a:pPr>
            <a:r>
              <a:rPr lang="en-US" dirty="0"/>
              <a:t>POC: Arnulfo </a:t>
            </a:r>
            <a:r>
              <a:rPr lang="en-US" dirty="0" smtClean="0"/>
              <a:t>Alberto</a:t>
            </a:r>
            <a:endParaRPr lang="en-US" dirty="0"/>
          </a:p>
          <a:p>
            <a:pPr>
              <a:lnSpc>
                <a:spcPct val="100000"/>
              </a:lnSpc>
            </a:pPr>
            <a:r>
              <a:rPr lang="en-US" dirty="0" err="1"/>
              <a:t>Ministerio</a:t>
            </a:r>
            <a:r>
              <a:rPr lang="en-US" dirty="0"/>
              <a:t> de Medio </a:t>
            </a:r>
            <a:r>
              <a:rPr lang="en-US" dirty="0" err="1"/>
              <a:t>Ambiente</a:t>
            </a:r>
            <a:r>
              <a:rPr lang="en-US" dirty="0"/>
              <a:t> y </a:t>
            </a:r>
            <a:r>
              <a:rPr lang="en-US" dirty="0" err="1"/>
              <a:t>Recursos</a:t>
            </a:r>
            <a:r>
              <a:rPr lang="en-US" dirty="0"/>
              <a:t> </a:t>
            </a:r>
            <a:r>
              <a:rPr lang="en-US" dirty="0" err="1"/>
              <a:t>Naturales</a:t>
            </a:r>
            <a:r>
              <a:rPr lang="en-US" dirty="0"/>
              <a:t> (MARN) </a:t>
            </a:r>
          </a:p>
          <a:p>
            <a:pPr>
              <a:lnSpc>
                <a:spcPct val="100000"/>
              </a:lnSpc>
            </a:pPr>
            <a:r>
              <a:rPr lang="en-US" dirty="0"/>
              <a:t>POC: Giovanni Molina</a:t>
            </a:r>
          </a:p>
        </p:txBody>
      </p:sp>
      <p:sp>
        <p:nvSpPr>
          <p:cNvPr id="11" name="Text Placeholder 16"/>
          <p:cNvSpPr txBox="1">
            <a:spLocks/>
          </p:cNvSpPr>
          <p:nvPr/>
        </p:nvSpPr>
        <p:spPr>
          <a:xfrm>
            <a:off x="18288000" y="28555043"/>
            <a:ext cx="86868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pPr>
            <a:endParaRPr lang="en-US" dirty="0" smtClean="0"/>
          </a:p>
        </p:txBody>
      </p:sp>
      <p:sp>
        <p:nvSpPr>
          <p:cNvPr id="8" name="Text Placeholder 16"/>
          <p:cNvSpPr txBox="1">
            <a:spLocks/>
          </p:cNvSpPr>
          <p:nvPr/>
        </p:nvSpPr>
        <p:spPr>
          <a:xfrm>
            <a:off x="418877" y="20112437"/>
            <a:ext cx="169164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8287999" y="24508216"/>
            <a:ext cx="8229600" cy="24933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Use bullets.</a:t>
            </a:r>
          </a:p>
          <a:p>
            <a:pPr marL="347663" indent="-347663"/>
            <a:r>
              <a:rPr lang="en-US" dirty="0" smtClean="0"/>
              <a:t>Use complete sentences with periods.</a:t>
            </a:r>
          </a:p>
        </p:txBody>
      </p:sp>
      <p:sp>
        <p:nvSpPr>
          <p:cNvPr id="13" name="Text Placeholder 16"/>
          <p:cNvSpPr txBox="1">
            <a:spLocks/>
          </p:cNvSpPr>
          <p:nvPr/>
        </p:nvSpPr>
        <p:spPr>
          <a:xfrm>
            <a:off x="9105677" y="18628298"/>
            <a:ext cx="8229600" cy="83095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Include a map that has easily readable text and a legend.</a:t>
            </a:r>
          </a:p>
          <a:p>
            <a:r>
              <a:rPr lang="en-US" dirty="0" smtClean="0"/>
              <a:t>Including the study period is optional.</a:t>
            </a:r>
          </a:p>
        </p:txBody>
      </p:sp>
      <p:sp>
        <p:nvSpPr>
          <p:cNvPr id="14" name="Text Placeholder 16"/>
          <p:cNvSpPr txBox="1">
            <a:spLocks/>
          </p:cNvSpPr>
          <p:nvPr/>
        </p:nvSpPr>
        <p:spPr>
          <a:xfrm>
            <a:off x="18460528" y="19283690"/>
            <a:ext cx="8057072" cy="77597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50000"/>
                  </a:schemeClr>
                </a:solidFill>
              </a:rPr>
              <a:t>Landsat 4/5	                Landsat 8</a:t>
            </a:r>
          </a:p>
        </p:txBody>
      </p:sp>
      <p:sp>
        <p:nvSpPr>
          <p:cNvPr id="6" name="Text Placeholder 16"/>
          <p:cNvSpPr txBox="1">
            <a:spLocks/>
          </p:cNvSpPr>
          <p:nvPr/>
        </p:nvSpPr>
        <p:spPr>
          <a:xfrm>
            <a:off x="914399" y="6466970"/>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8288000" y="6243411"/>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b="1" dirty="0" smtClean="0">
                <a:solidFill>
                  <a:schemeClr val="accent1"/>
                </a:solidFill>
              </a:rPr>
              <a:t>Develop </a:t>
            </a:r>
            <a:r>
              <a:rPr lang="en-US" dirty="0" smtClean="0"/>
              <a:t>methodology for monitoring and forecasting ecological change in study area</a:t>
            </a:r>
          </a:p>
          <a:p>
            <a:pPr marL="347663" indent="-347663"/>
            <a:r>
              <a:rPr lang="en-US" b="1" dirty="0" smtClean="0">
                <a:solidFill>
                  <a:schemeClr val="accent1"/>
                </a:solidFill>
              </a:rPr>
              <a:t>Delineate</a:t>
            </a:r>
            <a:r>
              <a:rPr lang="en-US" dirty="0">
                <a:solidFill>
                  <a:schemeClr val="accent1"/>
                </a:solidFill>
              </a:rPr>
              <a:t> </a:t>
            </a:r>
            <a:r>
              <a:rPr lang="en-US" dirty="0" smtClean="0"/>
              <a:t>Land Use/Land Cover (LULC) dominate tree species, agriculture and pastoral plots, and urban development</a:t>
            </a:r>
          </a:p>
          <a:p>
            <a:pPr marL="347663" indent="-347663"/>
            <a:r>
              <a:rPr lang="en-US" b="1" dirty="0" smtClean="0">
                <a:solidFill>
                  <a:schemeClr val="accent1"/>
                </a:solidFill>
              </a:rPr>
              <a:t>Contribute</a:t>
            </a:r>
            <a:r>
              <a:rPr lang="en-US" dirty="0" smtClean="0">
                <a:solidFill>
                  <a:schemeClr val="accent1"/>
                </a:solidFill>
              </a:rPr>
              <a:t> </a:t>
            </a:r>
            <a:r>
              <a:rPr lang="en-US" dirty="0" smtClean="0"/>
              <a:t>to Regional Forest Inventory (RFI), highlight forest extent, distinction between primary and secondary forests, percent forest cover, and distribution of biomass </a:t>
            </a:r>
            <a:endParaRPr lang="en-US" dirty="0"/>
          </a:p>
          <a:p>
            <a:pPr marL="347663" indent="-347663"/>
            <a:r>
              <a:rPr lang="en-US" b="1" dirty="0" smtClean="0">
                <a:solidFill>
                  <a:schemeClr val="accent1"/>
                </a:solidFill>
              </a:rPr>
              <a:t>Identify</a:t>
            </a:r>
            <a:r>
              <a:rPr lang="en-US" dirty="0" smtClean="0">
                <a:solidFill>
                  <a:schemeClr val="accent1"/>
                </a:solidFill>
              </a:rPr>
              <a:t> </a:t>
            </a:r>
            <a:r>
              <a:rPr lang="en-US" dirty="0" smtClean="0"/>
              <a:t>patterns in LULC changes, specifically looking at changes forest cover</a:t>
            </a:r>
            <a:endParaRPr lang="en-US" dirty="0"/>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8288000" y="550498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400" y="9601730"/>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8287999" y="11621544"/>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8326323" y="18385946"/>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1" y="19306064"/>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8326323" y="2283453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82880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96012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Britta </a:t>
            </a:r>
            <a:r>
              <a:rPr lang="en-US" dirty="0" err="1" smtClean="0"/>
              <a:t>Dosch</a:t>
            </a:r>
            <a:r>
              <a:rPr lang="en-US" dirty="0" smtClean="0"/>
              <a:t> (Project Lead), </a:t>
            </a:r>
            <a:r>
              <a:rPr lang="en-US" dirty="0"/>
              <a:t>Garrett Kidd, </a:t>
            </a:r>
            <a:r>
              <a:rPr lang="en-US" dirty="0" err="1"/>
              <a:t>Labreshia</a:t>
            </a:r>
            <a:r>
              <a:rPr lang="en-US" dirty="0"/>
              <a:t> </a:t>
            </a:r>
            <a:r>
              <a:rPr lang="en-US" dirty="0" smtClean="0"/>
              <a:t>Mims, Rebekke </a:t>
            </a:r>
            <a:r>
              <a:rPr lang="en-US" dirty="0" err="1"/>
              <a:t>Muench</a:t>
            </a:r>
            <a:r>
              <a:rPr lang="en-US" dirty="0"/>
              <a:t>, Jacob </a:t>
            </a:r>
            <a:r>
              <a:rPr lang="en-US" dirty="0" smtClean="0"/>
              <a:t>Patrick, and Amy Wolfe</a:t>
            </a:r>
          </a:p>
          <a:p>
            <a:r>
              <a:rPr lang="en-US" sz="2400" dirty="0" smtClean="0"/>
              <a:t>NASA DEVELOP National Program at NASA Langley Research Center</a:t>
            </a:r>
            <a:endParaRPr lang="en-US" sz="2400" dirty="0"/>
          </a:p>
        </p:txBody>
      </p:sp>
      <p:pic>
        <p:nvPicPr>
          <p:cNvPr id="1026" name="Picture 2" descr="01 Landsat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26323" y="20119457"/>
            <a:ext cx="2528537" cy="244303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03 Landsat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58898" y="20300954"/>
            <a:ext cx="3183478" cy="259875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3" name="Diagram 32"/>
          <p:cNvGraphicFramePr/>
          <p:nvPr>
            <p:extLst>
              <p:ext uri="{D42A27DB-BD31-4B8C-83A1-F6EECF244321}">
                <p14:modId xmlns:p14="http://schemas.microsoft.com/office/powerpoint/2010/main" val="560634853"/>
              </p:ext>
            </p:extLst>
          </p:nvPr>
        </p:nvGraphicFramePr>
        <p:xfrm>
          <a:off x="914398" y="10940450"/>
          <a:ext cx="11539804" cy="73154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Rectangle 2"/>
          <p:cNvSpPr/>
          <p:nvPr/>
        </p:nvSpPr>
        <p:spPr>
          <a:xfrm>
            <a:off x="18460528" y="28842112"/>
            <a:ext cx="7988063" cy="2169825"/>
          </a:xfrm>
          <a:prstGeom prst="rect">
            <a:avLst/>
          </a:prstGeom>
        </p:spPr>
        <p:txBody>
          <a:bodyPr wrap="square">
            <a:spAutoFit/>
          </a:bodyPr>
          <a:lstStyle/>
          <a:p>
            <a:r>
              <a:rPr lang="en-US" sz="2700" dirty="0" smtClean="0"/>
              <a:t>Dr. Kenton Ross</a:t>
            </a:r>
          </a:p>
          <a:p>
            <a:r>
              <a:rPr lang="en-US" sz="2700" dirty="0" smtClean="0"/>
              <a:t>NASA DEVELOP National  Program</a:t>
            </a:r>
          </a:p>
          <a:p>
            <a:endParaRPr lang="en-US" sz="2700" dirty="0"/>
          </a:p>
          <a:p>
            <a:r>
              <a:rPr lang="en-US" sz="2700" dirty="0" smtClean="0"/>
              <a:t>Emily Adams</a:t>
            </a:r>
          </a:p>
          <a:p>
            <a:r>
              <a:rPr lang="en-US" sz="2700" dirty="0" smtClean="0"/>
              <a:t>NASA DEVELOP National Program </a:t>
            </a:r>
          </a:p>
        </p:txBody>
      </p:sp>
      <p:pic>
        <p:nvPicPr>
          <p:cNvPr id="21" name="Picture 2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8460525" y="12951330"/>
            <a:ext cx="3909615" cy="4932130"/>
          </a:xfrm>
          <a:prstGeom prst="rect">
            <a:avLst/>
          </a:prstGeom>
        </p:spPr>
      </p:pic>
      <p:sp>
        <p:nvSpPr>
          <p:cNvPr id="22" name="TextBox 21"/>
          <p:cNvSpPr txBox="1"/>
          <p:nvPr/>
        </p:nvSpPr>
        <p:spPr>
          <a:xfrm>
            <a:off x="19683264" y="17110911"/>
            <a:ext cx="798394" cy="230832"/>
          </a:xfrm>
          <a:prstGeom prst="rect">
            <a:avLst/>
          </a:prstGeom>
          <a:noFill/>
        </p:spPr>
        <p:txBody>
          <a:bodyPr wrap="square" rtlCol="0">
            <a:spAutoFit/>
          </a:bodyPr>
          <a:lstStyle/>
          <a:p>
            <a:r>
              <a:rPr lang="en-US" sz="900" dirty="0" smtClean="0">
                <a:solidFill>
                  <a:schemeClr val="tx1">
                    <a:lumMod val="50000"/>
                  </a:schemeClr>
                </a:solidFill>
              </a:rPr>
              <a:t>El Salvador</a:t>
            </a:r>
            <a:endParaRPr lang="en-US" sz="900" dirty="0">
              <a:solidFill>
                <a:schemeClr val="tx1">
                  <a:lumMod val="50000"/>
                </a:schemeClr>
              </a:solidFill>
            </a:endParaRPr>
          </a:p>
        </p:txBody>
      </p:sp>
      <p:sp>
        <p:nvSpPr>
          <p:cNvPr id="34" name="TextBox 33"/>
          <p:cNvSpPr txBox="1"/>
          <p:nvPr/>
        </p:nvSpPr>
        <p:spPr>
          <a:xfrm>
            <a:off x="21039337" y="17437277"/>
            <a:ext cx="1130885" cy="276999"/>
          </a:xfrm>
          <a:prstGeom prst="rect">
            <a:avLst/>
          </a:prstGeom>
          <a:noFill/>
        </p:spPr>
        <p:txBody>
          <a:bodyPr wrap="square" rtlCol="0">
            <a:spAutoFit/>
          </a:bodyPr>
          <a:lstStyle/>
          <a:p>
            <a:r>
              <a:rPr lang="en-US" sz="1200" b="1" dirty="0" smtClean="0">
                <a:solidFill>
                  <a:srgbClr val="000000"/>
                </a:solidFill>
              </a:rPr>
              <a:t>--Study Area</a:t>
            </a:r>
            <a:endParaRPr lang="en-US" sz="1200" b="1" dirty="0">
              <a:solidFill>
                <a:srgbClr val="000000"/>
              </a:solidFill>
            </a:endParaRPr>
          </a:p>
        </p:txBody>
      </p:sp>
      <p:sp>
        <p:nvSpPr>
          <p:cNvPr id="35" name="TextBox 34"/>
          <p:cNvSpPr txBox="1"/>
          <p:nvPr/>
        </p:nvSpPr>
        <p:spPr>
          <a:xfrm>
            <a:off x="21294323" y="13148927"/>
            <a:ext cx="929149" cy="276999"/>
          </a:xfrm>
          <a:prstGeom prst="rect">
            <a:avLst/>
          </a:prstGeom>
          <a:noFill/>
        </p:spPr>
        <p:txBody>
          <a:bodyPr wrap="square" rtlCol="0">
            <a:spAutoFit/>
          </a:bodyPr>
          <a:lstStyle/>
          <a:p>
            <a:r>
              <a:rPr lang="en-US" sz="1200" b="1" dirty="0" smtClean="0">
                <a:solidFill>
                  <a:srgbClr val="000000"/>
                </a:solidFill>
              </a:rPr>
              <a:t>Honduras</a:t>
            </a:r>
            <a:endParaRPr lang="en-US" sz="1200" b="1" dirty="0">
              <a:solidFill>
                <a:srgbClr val="000000"/>
              </a:solidFill>
            </a:endParaRPr>
          </a:p>
        </p:txBody>
      </p:sp>
      <p:sp>
        <p:nvSpPr>
          <p:cNvPr id="36" name="TextBox 35"/>
          <p:cNvSpPr txBox="1"/>
          <p:nvPr/>
        </p:nvSpPr>
        <p:spPr>
          <a:xfrm>
            <a:off x="19992079" y="16421830"/>
            <a:ext cx="862781" cy="230832"/>
          </a:xfrm>
          <a:prstGeom prst="rect">
            <a:avLst/>
          </a:prstGeom>
          <a:noFill/>
        </p:spPr>
        <p:txBody>
          <a:bodyPr wrap="square" rtlCol="0">
            <a:spAutoFit/>
          </a:bodyPr>
          <a:lstStyle/>
          <a:p>
            <a:r>
              <a:rPr lang="en-US" sz="900" dirty="0" smtClean="0">
                <a:solidFill>
                  <a:schemeClr val="tx1">
                    <a:lumMod val="50000"/>
                  </a:schemeClr>
                </a:solidFill>
              </a:rPr>
              <a:t>Honduras</a:t>
            </a:r>
            <a:endParaRPr lang="en-US" sz="900" dirty="0">
              <a:solidFill>
                <a:schemeClr val="tx1">
                  <a:lumMod val="50000"/>
                </a:schemeClr>
              </a:solidFill>
            </a:endParaRPr>
          </a:p>
        </p:txBody>
      </p:sp>
      <p:sp>
        <p:nvSpPr>
          <p:cNvPr id="37" name="TextBox 36"/>
          <p:cNvSpPr txBox="1"/>
          <p:nvPr/>
        </p:nvSpPr>
        <p:spPr>
          <a:xfrm>
            <a:off x="18476797" y="16407434"/>
            <a:ext cx="992875" cy="230832"/>
          </a:xfrm>
          <a:prstGeom prst="rect">
            <a:avLst/>
          </a:prstGeom>
          <a:noFill/>
        </p:spPr>
        <p:txBody>
          <a:bodyPr wrap="square" rtlCol="0">
            <a:spAutoFit/>
          </a:bodyPr>
          <a:lstStyle/>
          <a:p>
            <a:r>
              <a:rPr lang="en-US" sz="900" dirty="0" smtClean="0">
                <a:solidFill>
                  <a:schemeClr val="tx1">
                    <a:lumMod val="50000"/>
                  </a:schemeClr>
                </a:solidFill>
              </a:rPr>
              <a:t>Guatemala</a:t>
            </a:r>
            <a:endParaRPr lang="en-US" sz="900" dirty="0">
              <a:solidFill>
                <a:schemeClr val="tx1">
                  <a:lumMod val="50000"/>
                </a:schemeClr>
              </a:solidFill>
            </a:endParaRPr>
          </a:p>
        </p:txBody>
      </p:sp>
      <p:sp>
        <p:nvSpPr>
          <p:cNvPr id="38" name="TextBox 37"/>
          <p:cNvSpPr txBox="1"/>
          <p:nvPr/>
        </p:nvSpPr>
        <p:spPr>
          <a:xfrm rot="3132911">
            <a:off x="18955423" y="15336963"/>
            <a:ext cx="1172496" cy="230832"/>
          </a:xfrm>
          <a:prstGeom prst="rect">
            <a:avLst/>
          </a:prstGeom>
          <a:noFill/>
        </p:spPr>
        <p:txBody>
          <a:bodyPr wrap="square" rtlCol="0">
            <a:spAutoFit/>
          </a:bodyPr>
          <a:lstStyle/>
          <a:p>
            <a:r>
              <a:rPr lang="en-US" sz="900" dirty="0" smtClean="0">
                <a:solidFill>
                  <a:srgbClr val="002060"/>
                </a:solidFill>
              </a:rPr>
              <a:t>Rio Lempa</a:t>
            </a:r>
            <a:endParaRPr lang="en-US" sz="900" dirty="0">
              <a:solidFill>
                <a:srgbClr val="002060"/>
              </a:solidFill>
            </a:endParaRPr>
          </a:p>
        </p:txBody>
      </p:sp>
      <p:sp>
        <p:nvSpPr>
          <p:cNvPr id="40" name="TextBox 39"/>
          <p:cNvSpPr txBox="1"/>
          <p:nvPr/>
        </p:nvSpPr>
        <p:spPr>
          <a:xfrm>
            <a:off x="22016177" y="17501315"/>
            <a:ext cx="353963" cy="307777"/>
          </a:xfrm>
          <a:prstGeom prst="rect">
            <a:avLst/>
          </a:prstGeom>
          <a:noFill/>
        </p:spPr>
        <p:txBody>
          <a:bodyPr wrap="square" rtlCol="0">
            <a:spAutoFit/>
          </a:bodyPr>
          <a:lstStyle/>
          <a:p>
            <a:r>
              <a:rPr lang="en-US" sz="1400" b="1" dirty="0" smtClean="0">
                <a:solidFill>
                  <a:srgbClr val="000000"/>
                </a:solidFill>
              </a:rPr>
              <a:t>N</a:t>
            </a:r>
            <a:endParaRPr lang="en-US" sz="1400" b="1" dirty="0">
              <a:solidFill>
                <a:srgbClr val="000000"/>
              </a:solidFill>
            </a:endParaRPr>
          </a:p>
        </p:txBody>
      </p:sp>
      <p:sp>
        <p:nvSpPr>
          <p:cNvPr id="41" name="Isosceles Triangle 40"/>
          <p:cNvSpPr/>
          <p:nvPr/>
        </p:nvSpPr>
        <p:spPr>
          <a:xfrm>
            <a:off x="22106203" y="17297958"/>
            <a:ext cx="128039" cy="233487"/>
          </a:xfrm>
          <a:prstGeom prst="triangle">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7650982"/>
      </p:ext>
    </p:extLst>
  </p:cSld>
  <p:clrMapOvr>
    <a:masterClrMapping/>
  </p:clrMapOvr>
</p:sld>
</file>

<file path=ppt/theme/theme1.xml><?xml version="1.0" encoding="utf-8"?>
<a:theme xmlns:a="http://schemas.openxmlformats.org/drawingml/2006/main" name="Office Theme">
  <a:themeElements>
    <a:clrScheme name="Eco Forecasting 15">
      <a:dk1>
        <a:srgbClr val="767171"/>
      </a:dk1>
      <a:lt1>
        <a:srgbClr val="FFFFFF"/>
      </a:lt1>
      <a:dk2>
        <a:srgbClr val="767171"/>
      </a:dk2>
      <a:lt2>
        <a:srgbClr val="FFFFFF"/>
      </a:lt2>
      <a:accent1>
        <a:srgbClr val="2E8652"/>
      </a:accent1>
      <a:accent2>
        <a:srgbClr val="44757B"/>
      </a:accent2>
      <a:accent3>
        <a:srgbClr val="56619C"/>
      </a:accent3>
      <a:accent4>
        <a:srgbClr val="E2C16E"/>
      </a:accent4>
      <a:accent5>
        <a:srgbClr val="CB8954"/>
      </a:accent5>
      <a:accent6>
        <a:srgbClr val="BB5740"/>
      </a:accent6>
      <a:hlink>
        <a:srgbClr val="2E8652"/>
      </a:hlink>
      <a:folHlink>
        <a:srgbClr val="2E8652"/>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1679</TotalTime>
  <Words>481</Words>
  <Application>Microsoft Office PowerPoint</Application>
  <PresentationFormat>Custom</PresentationFormat>
  <Paragraphs>70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Garamond</vt:lpstr>
      <vt:lpstr>Questrial</vt:lpstr>
      <vt:lpstr>Webdings</vt:lpstr>
      <vt:lpstr>Office Theme</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Adams, Emily C. (LARC-E3)[SSAI DEVELOP]</cp:lastModifiedBy>
  <cp:revision>101</cp:revision>
  <dcterms:created xsi:type="dcterms:W3CDTF">2015-06-02T14:58:58Z</dcterms:created>
  <dcterms:modified xsi:type="dcterms:W3CDTF">2016-02-23T16:59:55Z</dcterms:modified>
</cp:coreProperties>
</file>