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2"/>
  </p:notesMasterIdLst>
  <p:sldIdLst>
    <p:sldId id="256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embeddedFontLst>
    <p:embeddedFont>
      <p:font typeface="Questrial" panose="020B0604020202020204" charset="0"/>
      <p:regular r:id="rId13"/>
    </p:embeddedFont>
    <p:embeddedFont>
      <p:font typeface="Garamond" panose="02020404030301010803" pitchFamily="18" charset="0"/>
      <p:regular r:id="rId14"/>
      <p:bold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6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2T09:18:07.685" idx="1">
    <p:pos x="10" y="10"/>
    <p:text>Don't forget speaker notes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2T09:23:22.516" idx="6">
    <p:pos x="10" y="10"/>
    <p:text>Methodology? Or what you have done so far?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9FD50-FCA9-49CA-BB5B-95D4EB01C43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C029F4-9BFB-4694-B2F1-0EAB0AC49166}">
      <dgm:prSet phldrT="[Text]"/>
      <dgm:spPr/>
      <dgm:t>
        <a:bodyPr/>
        <a:lstStyle/>
        <a:p>
          <a:r>
            <a:rPr lang="en-US" dirty="0" smtClean="0"/>
            <a:t>Satellite Data</a:t>
          </a:r>
          <a:endParaRPr lang="en-US" dirty="0"/>
        </a:p>
      </dgm:t>
    </dgm:pt>
    <dgm:pt modelId="{8F9CF3E6-A9F4-414D-B921-51E3FC60001A}" type="parTrans" cxnId="{9E056A33-2067-4555-9B20-4A2629DC175C}">
      <dgm:prSet/>
      <dgm:spPr/>
      <dgm:t>
        <a:bodyPr/>
        <a:lstStyle/>
        <a:p>
          <a:endParaRPr lang="en-US"/>
        </a:p>
      </dgm:t>
    </dgm:pt>
    <dgm:pt modelId="{4BEDA3DF-C8BF-4C92-B0B7-7D66E529F8F2}" type="sibTrans" cxnId="{9E056A33-2067-4555-9B20-4A2629DC175C}">
      <dgm:prSet/>
      <dgm:spPr/>
      <dgm:t>
        <a:bodyPr/>
        <a:lstStyle/>
        <a:p>
          <a:endParaRPr lang="en-US"/>
        </a:p>
      </dgm:t>
    </dgm:pt>
    <dgm:pt modelId="{C3762EFA-6823-4172-96C7-D5D294030D61}">
      <dgm:prSet phldrT="[Text]"/>
      <dgm:spPr/>
      <dgm:t>
        <a:bodyPr/>
        <a:lstStyle/>
        <a:p>
          <a:r>
            <a:rPr lang="en-US" dirty="0" smtClean="0"/>
            <a:t>Python/R</a:t>
          </a:r>
        </a:p>
        <a:p>
          <a:r>
            <a:rPr lang="en-US" dirty="0" smtClean="0"/>
            <a:t>Subset </a:t>
          </a:r>
          <a:endParaRPr lang="en-US" dirty="0"/>
        </a:p>
      </dgm:t>
    </dgm:pt>
    <dgm:pt modelId="{4AFD444D-74AD-48F3-8F61-82898C46E981}" type="parTrans" cxnId="{0A46ACDE-B3AE-49A4-9C44-341B7AA0412B}">
      <dgm:prSet/>
      <dgm:spPr/>
      <dgm:t>
        <a:bodyPr/>
        <a:lstStyle/>
        <a:p>
          <a:endParaRPr lang="en-US"/>
        </a:p>
      </dgm:t>
    </dgm:pt>
    <dgm:pt modelId="{E38EFE7B-3624-428F-999C-4F093C024800}" type="sibTrans" cxnId="{0A46ACDE-B3AE-49A4-9C44-341B7AA0412B}">
      <dgm:prSet/>
      <dgm:spPr/>
      <dgm:t>
        <a:bodyPr/>
        <a:lstStyle/>
        <a:p>
          <a:endParaRPr lang="en-US"/>
        </a:p>
      </dgm:t>
    </dgm:pt>
    <dgm:pt modelId="{A244B7EA-BC75-4C8E-A1B6-0F192AFF082E}">
      <dgm:prSet/>
      <dgm:spPr/>
      <dgm:t>
        <a:bodyPr/>
        <a:lstStyle/>
        <a:p>
          <a:pPr rtl="0"/>
          <a:r>
            <a:rPr lang="en-US" dirty="0" smtClean="0">
              <a:latin typeface="Century Gothic" panose="020B0502020202020204" pitchFamily="34" charset="0"/>
            </a:rPr>
            <a:t>Geodatabase </a:t>
          </a:r>
          <a:endParaRPr lang="en-US" dirty="0">
            <a:latin typeface="Century Gothic" panose="020B0502020202020204" pitchFamily="34" charset="0"/>
          </a:endParaRPr>
        </a:p>
      </dgm:t>
    </dgm:pt>
    <dgm:pt modelId="{8A08DED5-A87B-49AD-B7BB-5B6FB8BEFCB1}" type="parTrans" cxnId="{0C91B6A2-EDBD-4704-B9BD-4E5965756EBD}">
      <dgm:prSet/>
      <dgm:spPr/>
      <dgm:t>
        <a:bodyPr/>
        <a:lstStyle/>
        <a:p>
          <a:endParaRPr lang="en-US"/>
        </a:p>
      </dgm:t>
    </dgm:pt>
    <dgm:pt modelId="{A8A1A1C0-04D6-4000-857C-0B8BDBFB300D}" type="sibTrans" cxnId="{0C91B6A2-EDBD-4704-B9BD-4E5965756EBD}">
      <dgm:prSet/>
      <dgm:spPr/>
      <dgm:t>
        <a:bodyPr/>
        <a:lstStyle/>
        <a:p>
          <a:endParaRPr lang="en-US"/>
        </a:p>
      </dgm:t>
    </dgm:pt>
    <dgm:pt modelId="{7439EB9E-92F0-4750-9C0B-929C8DBDC098}">
      <dgm:prSet/>
      <dgm:spPr/>
      <dgm:t>
        <a:bodyPr/>
        <a:lstStyle/>
        <a:p>
          <a:pPr rtl="0"/>
          <a:r>
            <a:rPr lang="en-US" dirty="0" smtClean="0">
              <a:latin typeface="Century Gothic" panose="020B0502020202020204" pitchFamily="34" charset="0"/>
            </a:rPr>
            <a:t>End-User Manipulation</a:t>
          </a:r>
          <a:endParaRPr lang="en-US" dirty="0">
            <a:latin typeface="Century Gothic" panose="020B0502020202020204" pitchFamily="34" charset="0"/>
          </a:endParaRPr>
        </a:p>
      </dgm:t>
    </dgm:pt>
    <dgm:pt modelId="{5820581C-CA2A-44D1-9FDE-844C847AF365}" type="parTrans" cxnId="{5D54A496-8C8D-43BD-9898-9B49DE9ACFCC}">
      <dgm:prSet/>
      <dgm:spPr/>
      <dgm:t>
        <a:bodyPr/>
        <a:lstStyle/>
        <a:p>
          <a:endParaRPr lang="en-US"/>
        </a:p>
      </dgm:t>
    </dgm:pt>
    <dgm:pt modelId="{4A466266-A3C0-4873-B9A5-4524F1F0510D}" type="sibTrans" cxnId="{5D54A496-8C8D-43BD-9898-9B49DE9ACFCC}">
      <dgm:prSet/>
      <dgm:spPr/>
      <dgm:t>
        <a:bodyPr/>
        <a:lstStyle/>
        <a:p>
          <a:endParaRPr lang="en-US"/>
        </a:p>
      </dgm:t>
    </dgm:pt>
    <dgm:pt modelId="{90D5729E-37DA-41C7-8590-A7DF63A04E7B}" type="pres">
      <dgm:prSet presAssocID="{D0A9FD50-FCA9-49CA-BB5B-95D4EB01C43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3CDFA55-C8C3-4E68-A52E-6EEFE55944BB}" type="pres">
      <dgm:prSet presAssocID="{7439EB9E-92F0-4750-9C0B-929C8DBDC098}" presName="Accent4" presStyleCnt="0"/>
      <dgm:spPr/>
    </dgm:pt>
    <dgm:pt modelId="{0AE43B18-C607-4D42-AECB-16EAE6BA38BA}" type="pres">
      <dgm:prSet presAssocID="{7439EB9E-92F0-4750-9C0B-929C8DBDC098}" presName="Accent" presStyleLbl="node1" presStyleIdx="0" presStyleCnt="4"/>
      <dgm:spPr/>
    </dgm:pt>
    <dgm:pt modelId="{5ED90DAB-CBAB-4D3A-8EAD-35E2261018D9}" type="pres">
      <dgm:prSet presAssocID="{7439EB9E-92F0-4750-9C0B-929C8DBDC098}" presName="ParentBackground4" presStyleCnt="0"/>
      <dgm:spPr/>
    </dgm:pt>
    <dgm:pt modelId="{20F6D66C-C7E5-4261-98EF-D1E3949E59F4}" type="pres">
      <dgm:prSet presAssocID="{7439EB9E-92F0-4750-9C0B-929C8DBDC098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CDB1349F-50EE-4A68-8147-9C1A7AD42D53}" type="pres">
      <dgm:prSet presAssocID="{7439EB9E-92F0-4750-9C0B-929C8DBDC09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6AB77-8520-4210-B2FE-A889AAB7F5DD}" type="pres">
      <dgm:prSet presAssocID="{A244B7EA-BC75-4C8E-A1B6-0F192AFF082E}" presName="Accent3" presStyleCnt="0"/>
      <dgm:spPr/>
    </dgm:pt>
    <dgm:pt modelId="{E6649A66-3808-485D-A48C-9DB7BA470A43}" type="pres">
      <dgm:prSet presAssocID="{A244B7EA-BC75-4C8E-A1B6-0F192AFF082E}" presName="Accent" presStyleLbl="node1" presStyleIdx="1" presStyleCnt="4"/>
      <dgm:spPr/>
    </dgm:pt>
    <dgm:pt modelId="{50881710-DB1B-4A4C-96E9-15B0D733101A}" type="pres">
      <dgm:prSet presAssocID="{A244B7EA-BC75-4C8E-A1B6-0F192AFF082E}" presName="ParentBackground3" presStyleCnt="0"/>
      <dgm:spPr/>
    </dgm:pt>
    <dgm:pt modelId="{FEC487C8-DEE4-47C1-9F96-3C33236CC2C9}" type="pres">
      <dgm:prSet presAssocID="{A244B7EA-BC75-4C8E-A1B6-0F192AFF082E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53C7CE85-0407-4D7B-B159-ADF132DE5765}" type="pres">
      <dgm:prSet presAssocID="{A244B7EA-BC75-4C8E-A1B6-0F192AFF082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D4856-2BE1-4D21-A648-ED60E86349E6}" type="pres">
      <dgm:prSet presAssocID="{C3762EFA-6823-4172-96C7-D5D294030D61}" presName="Accent2" presStyleCnt="0"/>
      <dgm:spPr/>
    </dgm:pt>
    <dgm:pt modelId="{1F3A77E4-AB53-4099-8C16-313FA2B5B509}" type="pres">
      <dgm:prSet presAssocID="{C3762EFA-6823-4172-96C7-D5D294030D61}" presName="Accent" presStyleLbl="node1" presStyleIdx="2" presStyleCnt="4"/>
      <dgm:spPr/>
    </dgm:pt>
    <dgm:pt modelId="{3378B2FE-6DEC-492C-83E0-5CA3D105B099}" type="pres">
      <dgm:prSet presAssocID="{C3762EFA-6823-4172-96C7-D5D294030D61}" presName="ParentBackground2" presStyleCnt="0"/>
      <dgm:spPr/>
    </dgm:pt>
    <dgm:pt modelId="{2A252253-523B-4E09-BEEA-0AF489D9EA0B}" type="pres">
      <dgm:prSet presAssocID="{C3762EFA-6823-4172-96C7-D5D294030D61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321BD2A5-93A9-42EA-8D82-E386304F6130}" type="pres">
      <dgm:prSet presAssocID="{C3762EFA-6823-4172-96C7-D5D294030D6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50F2E-839B-4376-B939-D419D85E8DA1}" type="pres">
      <dgm:prSet presAssocID="{72C029F4-9BFB-4694-B2F1-0EAB0AC49166}" presName="Accent1" presStyleCnt="0"/>
      <dgm:spPr/>
    </dgm:pt>
    <dgm:pt modelId="{8BBF7AC3-FCF7-4174-8E81-DF5FF3C8EA52}" type="pres">
      <dgm:prSet presAssocID="{72C029F4-9BFB-4694-B2F1-0EAB0AC49166}" presName="Accent" presStyleLbl="node1" presStyleIdx="3" presStyleCnt="4"/>
      <dgm:spPr/>
    </dgm:pt>
    <dgm:pt modelId="{6A6F84F2-26E0-4385-BC95-FBCE5A5879BA}" type="pres">
      <dgm:prSet presAssocID="{72C029F4-9BFB-4694-B2F1-0EAB0AC49166}" presName="ParentBackground1" presStyleCnt="0"/>
      <dgm:spPr/>
    </dgm:pt>
    <dgm:pt modelId="{AA6E89A5-C2FD-44FD-B5B8-8B68A4FCCC3B}" type="pres">
      <dgm:prSet presAssocID="{72C029F4-9BFB-4694-B2F1-0EAB0AC49166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BB794B5F-1DD2-4865-A499-AA0B515AA4DD}" type="pres">
      <dgm:prSet presAssocID="{72C029F4-9BFB-4694-B2F1-0EAB0AC4916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48091D-6763-4A21-A4FD-8A0F7509DB04}" type="presOf" srcId="{72C029F4-9BFB-4694-B2F1-0EAB0AC49166}" destId="{BB794B5F-1DD2-4865-A499-AA0B515AA4DD}" srcOrd="1" destOrd="0" presId="urn:microsoft.com/office/officeart/2011/layout/CircleProcess"/>
    <dgm:cxn modelId="{DC898468-21FF-4839-BA3F-1745C31EA339}" type="presOf" srcId="{7439EB9E-92F0-4750-9C0B-929C8DBDC098}" destId="{20F6D66C-C7E5-4261-98EF-D1E3949E59F4}" srcOrd="0" destOrd="0" presId="urn:microsoft.com/office/officeart/2011/layout/CircleProcess"/>
    <dgm:cxn modelId="{19E41DFE-C795-4854-9CC2-3766DF53ED7A}" type="presOf" srcId="{7439EB9E-92F0-4750-9C0B-929C8DBDC098}" destId="{CDB1349F-50EE-4A68-8147-9C1A7AD42D53}" srcOrd="1" destOrd="0" presId="urn:microsoft.com/office/officeart/2011/layout/CircleProcess"/>
    <dgm:cxn modelId="{0694D235-25CD-4725-B097-B83E14A9012F}" type="presOf" srcId="{C3762EFA-6823-4172-96C7-D5D294030D61}" destId="{321BD2A5-93A9-42EA-8D82-E386304F6130}" srcOrd="1" destOrd="0" presId="urn:microsoft.com/office/officeart/2011/layout/CircleProcess"/>
    <dgm:cxn modelId="{F1A9AF11-F80F-4CE9-843A-FA3679419679}" type="presOf" srcId="{D0A9FD50-FCA9-49CA-BB5B-95D4EB01C435}" destId="{90D5729E-37DA-41C7-8590-A7DF63A04E7B}" srcOrd="0" destOrd="0" presId="urn:microsoft.com/office/officeart/2011/layout/CircleProcess"/>
    <dgm:cxn modelId="{5BB6E172-8CCF-46CA-86C3-54D440B55BC1}" type="presOf" srcId="{A244B7EA-BC75-4C8E-A1B6-0F192AFF082E}" destId="{FEC487C8-DEE4-47C1-9F96-3C33236CC2C9}" srcOrd="0" destOrd="0" presId="urn:microsoft.com/office/officeart/2011/layout/CircleProcess"/>
    <dgm:cxn modelId="{5529C946-7884-4B93-AB72-953733F555F0}" type="presOf" srcId="{72C029F4-9BFB-4694-B2F1-0EAB0AC49166}" destId="{AA6E89A5-C2FD-44FD-B5B8-8B68A4FCCC3B}" srcOrd="0" destOrd="0" presId="urn:microsoft.com/office/officeart/2011/layout/CircleProcess"/>
    <dgm:cxn modelId="{9E056A33-2067-4555-9B20-4A2629DC175C}" srcId="{D0A9FD50-FCA9-49CA-BB5B-95D4EB01C435}" destId="{72C029F4-9BFB-4694-B2F1-0EAB0AC49166}" srcOrd="0" destOrd="0" parTransId="{8F9CF3E6-A9F4-414D-B921-51E3FC60001A}" sibTransId="{4BEDA3DF-C8BF-4C92-B0B7-7D66E529F8F2}"/>
    <dgm:cxn modelId="{5D54A496-8C8D-43BD-9898-9B49DE9ACFCC}" srcId="{D0A9FD50-FCA9-49CA-BB5B-95D4EB01C435}" destId="{7439EB9E-92F0-4750-9C0B-929C8DBDC098}" srcOrd="3" destOrd="0" parTransId="{5820581C-CA2A-44D1-9FDE-844C847AF365}" sibTransId="{4A466266-A3C0-4873-B9A5-4524F1F0510D}"/>
    <dgm:cxn modelId="{9755816F-8E13-41F2-9F64-B371E7666597}" type="presOf" srcId="{C3762EFA-6823-4172-96C7-D5D294030D61}" destId="{2A252253-523B-4E09-BEEA-0AF489D9EA0B}" srcOrd="0" destOrd="0" presId="urn:microsoft.com/office/officeart/2011/layout/CircleProcess"/>
    <dgm:cxn modelId="{0C91B6A2-EDBD-4704-B9BD-4E5965756EBD}" srcId="{D0A9FD50-FCA9-49CA-BB5B-95D4EB01C435}" destId="{A244B7EA-BC75-4C8E-A1B6-0F192AFF082E}" srcOrd="2" destOrd="0" parTransId="{8A08DED5-A87B-49AD-B7BB-5B6FB8BEFCB1}" sibTransId="{A8A1A1C0-04D6-4000-857C-0B8BDBFB300D}"/>
    <dgm:cxn modelId="{0A46ACDE-B3AE-49A4-9C44-341B7AA0412B}" srcId="{D0A9FD50-FCA9-49CA-BB5B-95D4EB01C435}" destId="{C3762EFA-6823-4172-96C7-D5D294030D61}" srcOrd="1" destOrd="0" parTransId="{4AFD444D-74AD-48F3-8F61-82898C46E981}" sibTransId="{E38EFE7B-3624-428F-999C-4F093C024800}"/>
    <dgm:cxn modelId="{18ED79AB-6166-4FB7-B067-1F86210B118B}" type="presOf" srcId="{A244B7EA-BC75-4C8E-A1B6-0F192AFF082E}" destId="{53C7CE85-0407-4D7B-B159-ADF132DE5765}" srcOrd="1" destOrd="0" presId="urn:microsoft.com/office/officeart/2011/layout/CircleProcess"/>
    <dgm:cxn modelId="{E1A4A8D6-5E55-411E-ACB1-F8D8F78FB3C0}" type="presParOf" srcId="{90D5729E-37DA-41C7-8590-A7DF63A04E7B}" destId="{33CDFA55-C8C3-4E68-A52E-6EEFE55944BB}" srcOrd="0" destOrd="0" presId="urn:microsoft.com/office/officeart/2011/layout/CircleProcess"/>
    <dgm:cxn modelId="{18575E05-057B-4AA4-813C-1A9ECE271500}" type="presParOf" srcId="{33CDFA55-C8C3-4E68-A52E-6EEFE55944BB}" destId="{0AE43B18-C607-4D42-AECB-16EAE6BA38BA}" srcOrd="0" destOrd="0" presId="urn:microsoft.com/office/officeart/2011/layout/CircleProcess"/>
    <dgm:cxn modelId="{2237AACB-2E84-4D9A-AF46-57B939BF7600}" type="presParOf" srcId="{90D5729E-37DA-41C7-8590-A7DF63A04E7B}" destId="{5ED90DAB-CBAB-4D3A-8EAD-35E2261018D9}" srcOrd="1" destOrd="0" presId="urn:microsoft.com/office/officeart/2011/layout/CircleProcess"/>
    <dgm:cxn modelId="{E8A07EF3-C8B7-4A25-A24D-23E1516F06FE}" type="presParOf" srcId="{5ED90DAB-CBAB-4D3A-8EAD-35E2261018D9}" destId="{20F6D66C-C7E5-4261-98EF-D1E3949E59F4}" srcOrd="0" destOrd="0" presId="urn:microsoft.com/office/officeart/2011/layout/CircleProcess"/>
    <dgm:cxn modelId="{C3CFD439-1030-467A-B3BA-A539B6612781}" type="presParOf" srcId="{90D5729E-37DA-41C7-8590-A7DF63A04E7B}" destId="{CDB1349F-50EE-4A68-8147-9C1A7AD42D53}" srcOrd="2" destOrd="0" presId="urn:microsoft.com/office/officeart/2011/layout/CircleProcess"/>
    <dgm:cxn modelId="{F2C25B91-FE5D-4FD7-8A92-DB93D9F11275}" type="presParOf" srcId="{90D5729E-37DA-41C7-8590-A7DF63A04E7B}" destId="{6136AB77-8520-4210-B2FE-A889AAB7F5DD}" srcOrd="3" destOrd="0" presId="urn:microsoft.com/office/officeart/2011/layout/CircleProcess"/>
    <dgm:cxn modelId="{3984BAB8-C7BB-4C93-B986-19DC2EEFA1C8}" type="presParOf" srcId="{6136AB77-8520-4210-B2FE-A889AAB7F5DD}" destId="{E6649A66-3808-485D-A48C-9DB7BA470A43}" srcOrd="0" destOrd="0" presId="urn:microsoft.com/office/officeart/2011/layout/CircleProcess"/>
    <dgm:cxn modelId="{60BC8CD8-3041-4D6D-919B-09A95AE00406}" type="presParOf" srcId="{90D5729E-37DA-41C7-8590-A7DF63A04E7B}" destId="{50881710-DB1B-4A4C-96E9-15B0D733101A}" srcOrd="4" destOrd="0" presId="urn:microsoft.com/office/officeart/2011/layout/CircleProcess"/>
    <dgm:cxn modelId="{CC2BB8D0-D4E3-4B9E-93FD-B1B70C5C6988}" type="presParOf" srcId="{50881710-DB1B-4A4C-96E9-15B0D733101A}" destId="{FEC487C8-DEE4-47C1-9F96-3C33236CC2C9}" srcOrd="0" destOrd="0" presId="urn:microsoft.com/office/officeart/2011/layout/CircleProcess"/>
    <dgm:cxn modelId="{75A5C1C9-5D5D-4A2C-BCFD-438FC8D9013A}" type="presParOf" srcId="{90D5729E-37DA-41C7-8590-A7DF63A04E7B}" destId="{53C7CE85-0407-4D7B-B159-ADF132DE5765}" srcOrd="5" destOrd="0" presId="urn:microsoft.com/office/officeart/2011/layout/CircleProcess"/>
    <dgm:cxn modelId="{49CBA779-7655-444A-A59A-AAC919BB3A7B}" type="presParOf" srcId="{90D5729E-37DA-41C7-8590-A7DF63A04E7B}" destId="{C5BD4856-2BE1-4D21-A648-ED60E86349E6}" srcOrd="6" destOrd="0" presId="urn:microsoft.com/office/officeart/2011/layout/CircleProcess"/>
    <dgm:cxn modelId="{61D0801E-FE07-4961-AB7C-8B6F217D8626}" type="presParOf" srcId="{C5BD4856-2BE1-4D21-A648-ED60E86349E6}" destId="{1F3A77E4-AB53-4099-8C16-313FA2B5B509}" srcOrd="0" destOrd="0" presId="urn:microsoft.com/office/officeart/2011/layout/CircleProcess"/>
    <dgm:cxn modelId="{A42278FF-95C6-4201-8DBE-04F425E0A15C}" type="presParOf" srcId="{90D5729E-37DA-41C7-8590-A7DF63A04E7B}" destId="{3378B2FE-6DEC-492C-83E0-5CA3D105B099}" srcOrd="7" destOrd="0" presId="urn:microsoft.com/office/officeart/2011/layout/CircleProcess"/>
    <dgm:cxn modelId="{25485353-D7A6-496E-B097-A20F1B6B28F4}" type="presParOf" srcId="{3378B2FE-6DEC-492C-83E0-5CA3D105B099}" destId="{2A252253-523B-4E09-BEEA-0AF489D9EA0B}" srcOrd="0" destOrd="0" presId="urn:microsoft.com/office/officeart/2011/layout/CircleProcess"/>
    <dgm:cxn modelId="{91494B69-C8E0-4E6A-BDF9-6AA514A2CB0E}" type="presParOf" srcId="{90D5729E-37DA-41C7-8590-A7DF63A04E7B}" destId="{321BD2A5-93A9-42EA-8D82-E386304F6130}" srcOrd="8" destOrd="0" presId="urn:microsoft.com/office/officeart/2011/layout/CircleProcess"/>
    <dgm:cxn modelId="{E1189F31-63A5-46E0-8BA8-48509F235615}" type="presParOf" srcId="{90D5729E-37DA-41C7-8590-A7DF63A04E7B}" destId="{99E50F2E-839B-4376-B939-D419D85E8DA1}" srcOrd="9" destOrd="0" presId="urn:microsoft.com/office/officeart/2011/layout/CircleProcess"/>
    <dgm:cxn modelId="{A8DC9EA4-0102-4CA2-8DA8-BF224AE2771A}" type="presParOf" srcId="{99E50F2E-839B-4376-B939-D419D85E8DA1}" destId="{8BBF7AC3-FCF7-4174-8E81-DF5FF3C8EA52}" srcOrd="0" destOrd="0" presId="urn:microsoft.com/office/officeart/2011/layout/CircleProcess"/>
    <dgm:cxn modelId="{92620A8B-E356-42DA-85A1-E4681608CEBD}" type="presParOf" srcId="{90D5729E-37DA-41C7-8590-A7DF63A04E7B}" destId="{6A6F84F2-26E0-4385-BC95-FBCE5A5879BA}" srcOrd="10" destOrd="0" presId="urn:microsoft.com/office/officeart/2011/layout/CircleProcess"/>
    <dgm:cxn modelId="{2286FCF7-21C4-4FAD-8923-D7BBB744601C}" type="presParOf" srcId="{6A6F84F2-26E0-4385-BC95-FBCE5A5879BA}" destId="{AA6E89A5-C2FD-44FD-B5B8-8B68A4FCCC3B}" srcOrd="0" destOrd="0" presId="urn:microsoft.com/office/officeart/2011/layout/CircleProcess"/>
    <dgm:cxn modelId="{A8FFF1E1-7EFD-4E16-85FC-4609E0243428}" type="presParOf" srcId="{90D5729E-37DA-41C7-8590-A7DF63A04E7B}" destId="{BB794B5F-1DD2-4865-A499-AA0B515AA4D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43B18-C607-4D42-AECB-16EAE6BA38BA}">
      <dsp:nvSpPr>
        <dsp:cNvPr id="0" name=""/>
        <dsp:cNvSpPr/>
      </dsp:nvSpPr>
      <dsp:spPr>
        <a:xfrm>
          <a:off x="4655468" y="1335447"/>
          <a:ext cx="1393279" cy="1393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6D66C-C7E5-4261-98EF-D1E3949E59F4}">
      <dsp:nvSpPr>
        <dsp:cNvPr id="0" name=""/>
        <dsp:cNvSpPr/>
      </dsp:nvSpPr>
      <dsp:spPr>
        <a:xfrm>
          <a:off x="4702070" y="1381900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anose="020B0502020202020204" pitchFamily="34" charset="0"/>
            </a:rPr>
            <a:t>End-User Manipulation</a:t>
          </a:r>
          <a:endParaRPr lang="en-US" sz="1000" kern="1200" dirty="0">
            <a:latin typeface="Century Gothic" panose="020B0502020202020204" pitchFamily="34" charset="0"/>
          </a:endParaRPr>
        </a:p>
      </dsp:txBody>
      <dsp:txXfrm>
        <a:off x="4887881" y="1567712"/>
        <a:ext cx="929051" cy="928818"/>
      </dsp:txXfrm>
    </dsp:sp>
    <dsp:sp modelId="{E6649A66-3808-485D-A48C-9DB7BA470A43}">
      <dsp:nvSpPr>
        <dsp:cNvPr id="0" name=""/>
        <dsp:cNvSpPr/>
      </dsp:nvSpPr>
      <dsp:spPr>
        <a:xfrm rot="2700000">
          <a:off x="3209601" y="1335349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487C8-DEE4-47C1-9F96-3C33236CC2C9}">
      <dsp:nvSpPr>
        <dsp:cNvPr id="0" name=""/>
        <dsp:cNvSpPr/>
      </dsp:nvSpPr>
      <dsp:spPr>
        <a:xfrm>
          <a:off x="3262189" y="1381900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anose="020B0502020202020204" pitchFamily="34" charset="0"/>
            </a:rPr>
            <a:t>Geodatabase </a:t>
          </a:r>
          <a:endParaRPr lang="en-US" sz="1000" kern="1200" dirty="0">
            <a:latin typeface="Century Gothic" panose="020B0502020202020204" pitchFamily="34" charset="0"/>
          </a:endParaRPr>
        </a:p>
      </dsp:txBody>
      <dsp:txXfrm>
        <a:off x="3448000" y="1567712"/>
        <a:ext cx="929051" cy="928818"/>
      </dsp:txXfrm>
    </dsp:sp>
    <dsp:sp modelId="{1F3A77E4-AB53-4099-8C16-313FA2B5B509}">
      <dsp:nvSpPr>
        <dsp:cNvPr id="0" name=""/>
        <dsp:cNvSpPr/>
      </dsp:nvSpPr>
      <dsp:spPr>
        <a:xfrm rot="2700000">
          <a:off x="1775695" y="1335349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52253-523B-4E09-BEEA-0AF489D9EA0B}">
      <dsp:nvSpPr>
        <dsp:cNvPr id="0" name=""/>
        <dsp:cNvSpPr/>
      </dsp:nvSpPr>
      <dsp:spPr>
        <a:xfrm>
          <a:off x="1822308" y="1381900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Python/R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Subset </a:t>
          </a:r>
          <a:endParaRPr lang="en-US" sz="1000" kern="1200" dirty="0"/>
        </a:p>
      </dsp:txBody>
      <dsp:txXfrm>
        <a:off x="2008119" y="1567712"/>
        <a:ext cx="929051" cy="928818"/>
      </dsp:txXfrm>
    </dsp:sp>
    <dsp:sp modelId="{8BBF7AC3-FCF7-4174-8E81-DF5FF3C8EA52}">
      <dsp:nvSpPr>
        <dsp:cNvPr id="0" name=""/>
        <dsp:cNvSpPr/>
      </dsp:nvSpPr>
      <dsp:spPr>
        <a:xfrm rot="2700000">
          <a:off x="335814" y="1335349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89A5-C2FD-44FD-B5B8-8B68A4FCCC3B}">
      <dsp:nvSpPr>
        <dsp:cNvPr id="0" name=""/>
        <dsp:cNvSpPr/>
      </dsp:nvSpPr>
      <dsp:spPr>
        <a:xfrm>
          <a:off x="382427" y="1381900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Satellite Data</a:t>
          </a:r>
          <a:endParaRPr lang="en-US" sz="1000" kern="1200" dirty="0"/>
        </a:p>
      </dsp:txBody>
      <dsp:txXfrm>
        <a:off x="568238" y="1567712"/>
        <a:ext cx="929051" cy="928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6251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71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Credit:</a:t>
            </a:r>
            <a:r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https://en.wikipedia.org/wiki/Sunnyslope_Mountain#/media/File:PhoenixDowntown.jpg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46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00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notes should be thorough enough for someone not familiar with the project to clearly present the material.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 http://commons.wikimedia.org/wiki/File:Claude_Monet_-_The_Magpie_-_Google_Art_Project.jpg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19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Image credit: http://fox41blogs.typepad.com/.a/6a0148c78b79ee970c019affb87142970d-500wi</a:t>
            </a: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52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43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19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30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l="1796" t="23826" r="2357" b="21927"/>
          <a:stretch/>
        </p:blipFill>
        <p:spPr>
          <a:xfrm>
            <a:off x="0" y="4612942"/>
            <a:ext cx="9144000" cy="224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34" y="1282113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228600" y="3161735"/>
            <a:ext cx="8686800" cy="0"/>
          </a:xfrm>
          <a:prstGeom prst="straightConnector1">
            <a:avLst/>
          </a:prstGeom>
          <a:noFill/>
          <a:ln w="317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80534" y="2229517"/>
            <a:ext cx="8680001" cy="740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1094934" y="1293220"/>
            <a:ext cx="7772400" cy="9032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44450"/>
            <a:ext cx="9144000" cy="1077900"/>
            <a:chOff x="0" y="-44450"/>
            <a:chExt cx="9144000" cy="1077900"/>
          </a:xfrm>
        </p:grpSpPr>
        <p:sp>
          <p:nvSpPr>
            <p:cNvPr id="22" name="Shape 22"/>
            <p:cNvSpPr txBox="1"/>
            <p:nvPr/>
          </p:nvSpPr>
          <p:spPr>
            <a:xfrm>
              <a:off x="0" y="0"/>
              <a:ext cx="9144000" cy="9778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" name="Shape 23"/>
            <p:cNvSpPr txBox="1"/>
            <p:nvPr/>
          </p:nvSpPr>
          <p:spPr>
            <a:xfrm>
              <a:off x="153985" y="260350"/>
              <a:ext cx="23319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24" name="Shape 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100" cy="107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Shape 25"/>
          <p:cNvSpPr/>
          <p:nvPr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l="1796" t="23826" r="2357" b="21927"/>
          <a:stretch/>
        </p:blipFill>
        <p:spPr>
          <a:xfrm>
            <a:off x="0" y="4612942"/>
            <a:ext cx="9144000" cy="224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34" y="1282113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228600" y="3161735"/>
            <a:ext cx="8686800" cy="0"/>
          </a:xfrm>
          <a:prstGeom prst="straightConnector1">
            <a:avLst/>
          </a:prstGeom>
          <a:noFill/>
          <a:ln w="317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80534" y="2229517"/>
            <a:ext cx="8680001" cy="740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1094934" y="1293220"/>
            <a:ext cx="7772400" cy="9032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44450"/>
            <a:ext cx="9144000" cy="1077900"/>
            <a:chOff x="0" y="-44450"/>
            <a:chExt cx="9144000" cy="1077900"/>
          </a:xfrm>
        </p:grpSpPr>
        <p:sp>
          <p:nvSpPr>
            <p:cNvPr id="22" name="Shape 22"/>
            <p:cNvSpPr txBox="1"/>
            <p:nvPr/>
          </p:nvSpPr>
          <p:spPr>
            <a:xfrm>
              <a:off x="0" y="0"/>
              <a:ext cx="9144000" cy="9778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rgbClr val="767171"/>
                </a:buClr>
                <a:buFont typeface="Questrial"/>
                <a:buNone/>
              </a:pPr>
              <a:endParaRPr sz="180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" name="Shape 23"/>
            <p:cNvSpPr txBox="1"/>
            <p:nvPr/>
          </p:nvSpPr>
          <p:spPr>
            <a:xfrm>
              <a:off x="153985" y="260350"/>
              <a:ext cx="23319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algn="ctr">
                <a:buClr>
                  <a:srgbClr val="767171"/>
                </a:buClr>
                <a:buFont typeface="Questrial"/>
                <a:buNone/>
              </a:pPr>
              <a:endParaRPr sz="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algn="ctr"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8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24" name="Shape 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100" cy="107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Shape 25"/>
          <p:cNvSpPr/>
          <p:nvPr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23595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ext, Right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572000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89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ext, Left im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2578608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413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B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57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key poin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54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65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B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76072" y="1438655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576072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55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SzPct val="25000"/>
            </a:pPr>
            <a:r>
              <a:rPr lang="en-US" sz="4000" b="1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3511296" y="2369944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000" i="1">
                <a:solidFill>
                  <a:srgbClr val="7F7F7F"/>
                </a:solidFill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72" name="Shape 72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lvl="1" indent="-7620" algn="ctr">
              <a:buClr>
                <a:srgbClr val="767171"/>
              </a:buClr>
              <a:buSzPct val="25000"/>
              <a:buFont typeface="Questrial"/>
              <a:buNone/>
            </a:pPr>
            <a:r>
              <a:rPr lang="en-US" sz="1200" b="1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68075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B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SzPct val="25000"/>
            </a:pPr>
            <a:r>
              <a:rPr lang="en-US" sz="4000" b="1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571206" y="3011686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000" i="1">
                <a:solidFill>
                  <a:srgbClr val="7F7F7F"/>
                </a:solidFill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81" name="Shape 81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lvl="1" indent="-7620" algn="ctr">
              <a:buClr>
                <a:srgbClr val="767171"/>
              </a:buClr>
              <a:buSzPct val="25000"/>
              <a:buFont typeface="Questrial"/>
              <a:buNone/>
            </a:pPr>
            <a:r>
              <a:rPr lang="en-US" sz="1200" b="1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24178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81144" y="4123944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740664" y="4049485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672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26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ext, Right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572000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acrony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49808" y="2255519"/>
            <a:ext cx="7653528" cy="370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749808" y="779402"/>
            <a:ext cx="7653528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9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96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ext, Left im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2578608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B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key poin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54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B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571206" y="3011686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81" name="Shape 81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1" indent="-762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81144" y="4123944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740664" y="4049485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acrony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49808" y="2255519"/>
            <a:ext cx="7653528" cy="370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749808" y="779402"/>
            <a:ext cx="7653528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9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A6A3A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A6A3A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36785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comments" Target="../comments/comment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094934" y="1293220"/>
            <a:ext cx="7772400" cy="9032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500" dirty="0">
                <a:latin typeface="Century Gothic" panose="020B0502020202020204" pitchFamily="34" charset="0"/>
              </a:rPr>
              <a:t>Arizona Health &amp; Air Quality II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87434" y="2356249"/>
            <a:ext cx="8679900" cy="74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dirty="0">
                <a:latin typeface="Century Gothic" panose="020B0502020202020204" pitchFamily="34" charset="0"/>
              </a:rPr>
              <a:t>Enhancing </a:t>
            </a:r>
            <a:r>
              <a:rPr lang="en-US" sz="2700" dirty="0" smtClean="0">
                <a:latin typeface="Century Gothic" panose="020B0502020202020204" pitchFamily="34" charset="0"/>
              </a:rPr>
              <a:t>Extreme </a:t>
            </a:r>
            <a:r>
              <a:rPr lang="en-US" sz="2700" dirty="0">
                <a:latin typeface="Century Gothic" panose="020B0502020202020204" pitchFamily="34" charset="0"/>
              </a:rPr>
              <a:t>H</a:t>
            </a:r>
            <a:r>
              <a:rPr lang="en-US" sz="2700" dirty="0" smtClean="0">
                <a:latin typeface="Century Gothic" panose="020B0502020202020204" pitchFamily="34" charset="0"/>
              </a:rPr>
              <a:t>eat Intervention </a:t>
            </a:r>
            <a:r>
              <a:rPr lang="en-US" sz="2700" dirty="0">
                <a:latin typeface="Century Gothic" panose="020B0502020202020204" pitchFamily="34" charset="0"/>
              </a:rPr>
              <a:t>and P</a:t>
            </a:r>
            <a:r>
              <a:rPr lang="en-US" sz="2700" dirty="0" smtClean="0">
                <a:latin typeface="Century Gothic" panose="020B0502020202020204" pitchFamily="34" charset="0"/>
              </a:rPr>
              <a:t>revention Activities </a:t>
            </a:r>
            <a:r>
              <a:rPr lang="en-US" sz="2700" dirty="0">
                <a:latin typeface="Century Gothic" panose="020B0502020202020204" pitchFamily="34" charset="0"/>
              </a:rPr>
              <a:t>in Maricopa County Arizona 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28598" y="3512448"/>
            <a:ext cx="4233231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Dan Finnell</a:t>
            </a:r>
            <a:r>
              <a:rPr lang="en-US" sz="16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(Project Lead)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28600" y="3901635"/>
            <a:ext cx="4233231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Richard Muench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665612" y="3514211"/>
            <a:ext cx="4249788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Teresa Fenn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665612" y="3903398"/>
            <a:ext cx="4249788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Ashley Brodie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2788952" y="186604"/>
            <a:ext cx="3566100" cy="13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Study Area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 dirty="0">
                <a:latin typeface="Century Gothic" panose="020B0502020202020204" pitchFamily="34" charset="0"/>
              </a:rPr>
              <a:t>Maricopa Co, AZ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8996" t="6761" r="8542" b="38751"/>
          <a:stretch/>
        </p:blipFill>
        <p:spPr>
          <a:xfrm>
            <a:off x="654887" y="1640925"/>
            <a:ext cx="5609475" cy="47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025" y="1640925"/>
            <a:ext cx="1967124" cy="131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8025" y="3380450"/>
            <a:ext cx="1967124" cy="131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8025" y="5127425"/>
            <a:ext cx="1967134" cy="131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528024" y="6522720"/>
            <a:ext cx="26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Credit: </a:t>
            </a:r>
            <a:r>
              <a:rPr lang="en-US" dirty="0" err="1" smtClean="0"/>
              <a:t>Geordi</a:t>
            </a:r>
            <a:r>
              <a:rPr lang="en-US" dirty="0" smtClean="0"/>
              <a:t> </a:t>
            </a:r>
            <a:r>
              <a:rPr lang="en-US" dirty="0" err="1" smtClean="0"/>
              <a:t>Alm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84631" y="1438655"/>
            <a:ext cx="8293607" cy="1812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-177800">
              <a:spcBef>
                <a:spcPts val="0"/>
              </a:spcBef>
              <a:buClr>
                <a:schemeClr val="dk2"/>
              </a:buClr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Periods of extreme heat in excess of 104°F </a:t>
            </a:r>
          </a:p>
          <a:p>
            <a:pPr marL="228600" lvl="0" indent="-177800">
              <a:buClr>
                <a:schemeClr val="dk2"/>
              </a:buClr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Suburban and Urban growth</a:t>
            </a:r>
          </a:p>
          <a:p>
            <a:pPr marL="228600" lvl="8" indent="-177800">
              <a:spcBef>
                <a:spcPts val="1000"/>
              </a:spcBef>
              <a:buClr>
                <a:schemeClr val="dk2"/>
              </a:buClr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Urban Heat Island (UHI)</a:t>
            </a:r>
          </a:p>
          <a:p>
            <a:pPr marL="228600" lvl="0" indent="-177800">
              <a:buClr>
                <a:schemeClr val="dk2"/>
              </a:buClr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Vulnerable populations include males, elderly, poor, homeless, socially isolated, and minorities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84631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Background</a:t>
            </a:r>
            <a:endParaRPr lang="en-US" sz="4000" b="1" i="0" u="none" strike="noStrike" cap="none" dirty="0">
              <a:solidFill>
                <a:schemeClr val="accent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4"/>
          </p:nvPr>
        </p:nvSpPr>
        <p:spPr>
          <a:xfrm>
            <a:off x="5151119" y="3566160"/>
            <a:ext cx="3334511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Century Gothic" panose="020B0502020202020204" pitchFamily="34" charset="0"/>
                <a:sym typeface="Questrial"/>
              </a:rPr>
              <a:t>Image Credit: Monet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1" b="2592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583681" y="3121223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Image Credit: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Dgustafson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889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975026" y="1749551"/>
            <a:ext cx="3593700" cy="337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-US" dirty="0">
                <a:latin typeface="Century Gothic" panose="020B0502020202020204" pitchFamily="34" charset="0"/>
              </a:rPr>
              <a:t>Automation of a Python based decision support tool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SzPct val="100000"/>
              <a:buChar char="●"/>
            </a:pPr>
            <a:r>
              <a:rPr lang="en-US" dirty="0" smtClean="0">
                <a:latin typeface="Century Gothic" panose="020B0502020202020204" pitchFamily="34" charset="0"/>
              </a:rPr>
              <a:t>Assist </a:t>
            </a:r>
            <a:r>
              <a:rPr lang="en-US" dirty="0">
                <a:latin typeface="Century Gothic" panose="020B0502020202020204" pitchFamily="34" charset="0"/>
              </a:rPr>
              <a:t>Maricopa Co. residents stay safe and cool during the intense summer heat </a:t>
            </a:r>
            <a:endParaRPr lang="en-US" dirty="0">
              <a:latin typeface="Century Gothic" panose="020B0502020202020204" pitchFamily="34" charset="0"/>
            </a:endParaRPr>
          </a:p>
          <a:p>
            <a:pPr marL="457200" indent="-355600">
              <a:buFont typeface="Arial"/>
              <a:buChar char="●"/>
            </a:pPr>
            <a:r>
              <a:rPr lang="en-US" dirty="0">
                <a:latin typeface="Century Gothic" panose="020B0502020202020204" pitchFamily="34" charset="0"/>
              </a:rPr>
              <a:t>G</a:t>
            </a:r>
            <a:r>
              <a:rPr lang="en-US" dirty="0" smtClean="0">
                <a:latin typeface="Century Gothic" panose="020B0502020202020204" pitchFamily="34" charset="0"/>
              </a:rPr>
              <a:t>ain </a:t>
            </a:r>
            <a:r>
              <a:rPr lang="en-US" dirty="0">
                <a:latin typeface="Century Gothic" panose="020B0502020202020204" pitchFamily="34" charset="0"/>
              </a:rPr>
              <a:t>near real-time </a:t>
            </a:r>
            <a:r>
              <a:rPr lang="en-US" dirty="0" smtClean="0">
                <a:latin typeface="Century Gothic" panose="020B0502020202020204" pitchFamily="34" charset="0"/>
              </a:rPr>
              <a:t>access to imagery via </a:t>
            </a:r>
            <a:r>
              <a:rPr lang="en-US" dirty="0" err="1" smtClean="0">
                <a:latin typeface="Century Gothic" panose="020B0502020202020204" pitchFamily="34" charset="0"/>
              </a:rPr>
              <a:t>OPeNDAP</a:t>
            </a:r>
            <a:endParaRPr lang="en-US" dirty="0">
              <a:latin typeface="Century Gothic" panose="020B0502020202020204" pitchFamily="34" charset="0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SzPct val="100000"/>
              <a:buChar char="●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SzPct val="100000"/>
              <a:buChar char="●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975025" y="485278"/>
            <a:ext cx="3566100" cy="89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entury Gothic" panose="020B0502020202020204" pitchFamily="34" charset="0"/>
              </a:rPr>
              <a:t>Objectives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408432" y="6583679"/>
            <a:ext cx="416356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85454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</a:rPr>
              <a:t>Image Credit: Monet</a:t>
            </a:r>
          </a:p>
        </p:txBody>
      </p:sp>
      <p:pic>
        <p:nvPicPr>
          <p:cNvPr id="136" name="Shape 13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7799" r="27799"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9337" y="6479177"/>
            <a:ext cx="2551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Credit: </a:t>
            </a:r>
            <a:r>
              <a:rPr lang="en-US" dirty="0" err="1" smtClean="0"/>
              <a:t>Geordi</a:t>
            </a:r>
            <a:r>
              <a:rPr lang="en-US" dirty="0" smtClean="0"/>
              <a:t> </a:t>
            </a:r>
            <a:r>
              <a:rPr lang="en-US" dirty="0" err="1" smtClean="0"/>
              <a:t>Alm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76071" y="30076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Methods</a:t>
            </a:r>
            <a:endParaRPr lang="en-US" sz="4000" b="1" i="0" u="none" strike="noStrike" cap="none" dirty="0">
              <a:solidFill>
                <a:schemeClr val="accent1"/>
              </a:solidFill>
              <a:latin typeface="Century Gothic" panose="020B0502020202020204" pitchFamily="34" charset="0"/>
              <a:sym typeface="Quest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5333165"/>
              </p:ext>
            </p:extLst>
          </p:nvPr>
        </p:nvGraphicFramePr>
        <p:xfrm>
          <a:off x="576071" y="23342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hape 143"/>
          <p:cNvSpPr txBox="1">
            <a:spLocks noGrp="1"/>
          </p:cNvSpPr>
          <p:nvPr>
            <p:ph type="body" idx="2"/>
          </p:nvPr>
        </p:nvSpPr>
        <p:spPr>
          <a:xfrm>
            <a:off x="576071" y="253637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 smtClean="0">
                <a:latin typeface="Century Gothic" panose="020B0502020202020204" pitchFamily="34" charset="0"/>
              </a:rPr>
              <a:t>Earth Observations</a:t>
            </a:r>
            <a:endParaRPr lang="en-US" sz="4000" b="1" i="0" u="none" strike="noStrike" cap="none" dirty="0">
              <a:solidFill>
                <a:schemeClr val="accent1"/>
              </a:solidFill>
              <a:latin typeface="Century Gothic" panose="020B0502020202020204" pitchFamily="34" charset="0"/>
              <a:sym typeface="Quest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879" y="804668"/>
            <a:ext cx="2693560" cy="1407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0145" y="804668"/>
            <a:ext cx="2304488" cy="1889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3233" y="1904199"/>
            <a:ext cx="228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Aqua Modis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97783" y="1904200"/>
            <a:ext cx="155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Landsat8/OLI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BFBFBF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rgbClr val="BFBFBF"/>
                </a:solidFill>
                <a:latin typeface="Century Gothic" panose="020B0502020202020204" pitchFamily="34" charset="0"/>
                <a:sym typeface="Questrial"/>
              </a:rPr>
              <a:t>Maps &amp; Logos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3"/>
          </p:nvPr>
        </p:nvSpPr>
        <p:spPr>
          <a:xfrm>
            <a:off x="1310640" y="2003551"/>
            <a:ext cx="2240280" cy="768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Maps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3962400" y="2265680"/>
            <a:ext cx="3950207" cy="1838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Import the legend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separately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Make sure all text is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legible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editable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Cite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base layer source in speaker notes.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l="1435" t="3518" r="1590" b="4383"/>
          <a:stretch/>
        </p:blipFill>
        <p:spPr>
          <a:xfrm>
            <a:off x="2402675" y="4379650"/>
            <a:ext cx="4332349" cy="205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664711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You may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only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use images taken by your team, provided by your partners (as long as you have permission from them), from a Federal Agency, from the new DEVELOP stock imagery collection on DEVELOP’s Flickr page, or Creative Commons images.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Photos &amp; Figures I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795519" y="2130551"/>
            <a:ext cx="3688078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Obtain a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media release form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from all people in photos that your team has taken —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no children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!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All image sources should be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cited using a consistent format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and should be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visible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on the slide.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664711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Please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do not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include the image URL in the source text box but rather place it in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notes section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below.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If you use a border for your images include it on all photographs to keep your presentation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consistent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Photos &amp; Figures II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795519" y="2130551"/>
            <a:ext cx="3773098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Keep all images and text boxes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editable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, including individual elements of flowcharts.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Background images are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discouraged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  If you use one, make sure that your text remains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clear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legible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571200" y="1421121"/>
            <a:ext cx="8051700" cy="98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Kate Goodin (Maricopa County Department of Public Health)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Dave Hondula (Arizona State University)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Dr. Kenton Ross (NASA DEVELOP National Program)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Lance Watkins (Arizona State University)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571201" y="3011675"/>
            <a:ext cx="2901599" cy="70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●"/>
            </a:pPr>
            <a:r>
              <a:rPr lang="en-US" sz="1800" dirty="0"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Arizona Department of Health Services (ADHS)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●"/>
            </a:pPr>
            <a:r>
              <a:rPr lang="en-US" sz="1800" dirty="0"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Phoenix Heat Relief Network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3"/>
          </p:nvPr>
        </p:nvSpPr>
        <p:spPr>
          <a:xfrm>
            <a:off x="571208" y="4755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594358" y="940212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Advisors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94358" y="2547588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Partners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94358" y="4281962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Others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384800" y="3004400"/>
            <a:ext cx="5238000" cy="11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National Weather Service Phoenix Forecast Office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Center for Policy Informatics (CPI) at Arizona State University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443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Questrial</vt:lpstr>
      <vt:lpstr>Arial</vt:lpstr>
      <vt:lpstr>Garamond</vt:lpstr>
      <vt:lpstr>Calibri</vt:lpstr>
      <vt:lpstr>Century Gothic</vt:lpstr>
      <vt:lpstr>Helvetica Neue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Emily C. (LARC-E3)[SSAI DEVELOP]</dc:creator>
  <cp:lastModifiedBy>Finnell, Daniel R. (LARC-E3)[SSAI DEVELOP]</cp:lastModifiedBy>
  <cp:revision>15</cp:revision>
  <dcterms:modified xsi:type="dcterms:W3CDTF">2016-03-03T22:17:16Z</dcterms:modified>
</cp:coreProperties>
</file>