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7" r:id="rId5"/>
    <p:sldId id="269" r:id="rId6"/>
    <p:sldId id="277" r:id="rId7"/>
    <p:sldId id="258" r:id="rId8"/>
    <p:sldId id="259" r:id="rId9"/>
    <p:sldId id="271" r:id="rId10"/>
    <p:sldId id="281" r:id="rId11"/>
    <p:sldId id="285" r:id="rId12"/>
    <p:sldId id="286" r:id="rId13"/>
    <p:sldId id="280" r:id="rId14"/>
    <p:sldId id="282" r:id="rId15"/>
    <p:sldId id="288" r:id="rId16"/>
    <p:sldId id="289" r:id="rId17"/>
    <p:sldId id="290" r:id="rId18"/>
    <p:sldId id="291" r:id="rId19"/>
    <p:sldId id="292" r:id="rId20"/>
    <p:sldId id="293" r:id="rId21"/>
    <p:sldId id="294" r:id="rId22"/>
    <p:sldId id="295" r:id="rId23"/>
    <p:sldId id="296" r:id="rId24"/>
    <p:sldId id="298" r:id="rId25"/>
    <p:sldId id="273"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ms" initials="c" lastIdx="2" clrIdx="0">
    <p:extLst>
      <p:ext uri="{19B8F6BF-5375-455C-9EA6-DF929625EA0E}">
        <p15:presenceInfo xmlns:p15="http://schemas.microsoft.com/office/powerpoint/2012/main" userId="crms" providerId="None"/>
      </p:ext>
    </p:extLst>
  </p:cmAuthor>
  <p:cmAuthor id="2" name="Shelby Ingram" initials="SI" lastIdx="1" clrIdx="1">
    <p:extLst>
      <p:ext uri="{19B8F6BF-5375-455C-9EA6-DF929625EA0E}">
        <p15:presenceInfo xmlns:p15="http://schemas.microsoft.com/office/powerpoint/2012/main" userId="S::shelby.ingram@ssaihq.com::ed753731-4535-450d-b397-52ea87a2d9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282F"/>
    <a:srgbClr val="006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781E4C-CB3C-A98B-A71D-5E1FC4B352BE}" v="33" dt="2020-05-26T21:18:23.8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4660"/>
  </p:normalViewPr>
  <p:slideViewPr>
    <p:cSldViewPr snapToGrid="0">
      <p:cViewPr varScale="1">
        <p:scale>
          <a:sx n="79" d="100"/>
          <a:sy n="79" d="100"/>
        </p:scale>
        <p:origin x="110" y="187"/>
      </p:cViewPr>
      <p:guideLst/>
    </p:cSldViewPr>
  </p:slideViewPr>
  <p:notesTextViewPr>
    <p:cViewPr>
      <p:scale>
        <a:sx n="1" d="1"/>
        <a:sy n="1" d="1"/>
      </p:scale>
      <p:origin x="0" y="0"/>
    </p:cViewPr>
  </p:notesTextViewPr>
  <p:sorterViewPr>
    <p:cViewPr>
      <p:scale>
        <a:sx n="100" d="100"/>
        <a:sy n="100" d="100"/>
      </p:scale>
      <p:origin x="0" y="-602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by Ingram" userId="S::shelby.ingram@ssaihq.com::ed753731-4535-450d-b397-52ea87a2d985" providerId="AD" clId="Web-{F8781E4C-CB3C-A98B-A71D-5E1FC4B352BE}"/>
    <pc:docChg chg="modSld">
      <pc:chgData name="Shelby Ingram" userId="S::shelby.ingram@ssaihq.com::ed753731-4535-450d-b397-52ea87a2d985" providerId="AD" clId="Web-{F8781E4C-CB3C-A98B-A71D-5E1FC4B352BE}" dt="2020-05-26T21:18:23.816" v="32" actId="20577"/>
      <pc:docMkLst>
        <pc:docMk/>
      </pc:docMkLst>
      <pc:sldChg chg="modSp">
        <pc:chgData name="Shelby Ingram" userId="S::shelby.ingram@ssaihq.com::ed753731-4535-450d-b397-52ea87a2d985" providerId="AD" clId="Web-{F8781E4C-CB3C-A98B-A71D-5E1FC4B352BE}" dt="2020-05-26T21:15:06.207" v="1" actId="20577"/>
        <pc:sldMkLst>
          <pc:docMk/>
          <pc:sldMk cId="105284371" sldId="271"/>
        </pc:sldMkLst>
        <pc:spChg chg="mod">
          <ac:chgData name="Shelby Ingram" userId="S::shelby.ingram@ssaihq.com::ed753731-4535-450d-b397-52ea87a2d985" providerId="AD" clId="Web-{F8781E4C-CB3C-A98B-A71D-5E1FC4B352BE}" dt="2020-05-26T21:15:06.207" v="1" actId="20577"/>
          <ac:spMkLst>
            <pc:docMk/>
            <pc:sldMk cId="105284371" sldId="271"/>
            <ac:spMk id="74" creationId="{00000000-0000-0000-0000-000000000000}"/>
          </ac:spMkLst>
        </pc:spChg>
      </pc:sldChg>
      <pc:sldChg chg="modSp">
        <pc:chgData name="Shelby Ingram" userId="S::shelby.ingram@ssaihq.com::ed753731-4535-450d-b397-52ea87a2d985" providerId="AD" clId="Web-{F8781E4C-CB3C-A98B-A71D-5E1FC4B352BE}" dt="2020-05-26T21:18:23.816" v="31" actId="20577"/>
        <pc:sldMkLst>
          <pc:docMk/>
          <pc:sldMk cId="2799261267" sldId="282"/>
        </pc:sldMkLst>
        <pc:spChg chg="mod">
          <ac:chgData name="Shelby Ingram" userId="S::shelby.ingram@ssaihq.com::ed753731-4535-450d-b397-52ea87a2d985" providerId="AD" clId="Web-{F8781E4C-CB3C-A98B-A71D-5E1FC4B352BE}" dt="2020-05-26T21:18:23.816" v="31" actId="20577"/>
          <ac:spMkLst>
            <pc:docMk/>
            <pc:sldMk cId="2799261267" sldId="282"/>
            <ac:spMk id="48" creationId="{00000000-0000-0000-0000-000000000000}"/>
          </ac:spMkLst>
        </pc:spChg>
      </pc:sldChg>
      <pc:sldChg chg="addCm">
        <pc:chgData name="Shelby Ingram" userId="S::shelby.ingram@ssaihq.com::ed753731-4535-450d-b397-52ea87a2d985" providerId="AD" clId="Web-{F8781E4C-CB3C-A98B-A71D-5E1FC4B352BE}" dt="2020-05-26T21:15:49.566" v="2"/>
        <pc:sldMkLst>
          <pc:docMk/>
          <pc:sldMk cId="3513017222"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9/11/2020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D29E8-FD3A-45FE-AD4D-46DA09C50F3C}"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D29E8-FD3A-45FE-AD4D-46DA09C50F3C}"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29E8-FD3A-45FE-AD4D-46DA09C50F3C}" type="datetimeFigureOut">
              <a:rPr lang="en-US" smtClean="0"/>
              <a:t>9/11/2020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0D29E8-FD3A-45FE-AD4D-46DA09C50F3C}" type="datetimeFigureOut">
              <a:rPr lang="en-US" smtClean="0"/>
              <a:t>9/11/2020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9/11/2020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9/11/2020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hyperlink" Target="http://www.phdcomics.com/" TargetMode="External"/><Relationship Id="rId5" Type="http://schemas.openxmlformats.org/officeDocument/2006/relationships/hyperlink" Target="http://www.phdcomics.com/comics.php?f=1689" TargetMode="External"/><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hyperlink" Target="https://gigascience.biomedcentral.com/articles/10.1186/s13742-016-0135-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hyperlink" Target="http://www.nasa.gov/pdf/611201main_NASA_SI_Policy_12_15_11.pdf"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hyperlink" Target="http://www.devpedia.developexchange.com/dv/index.php?title=Open_Source_Software_Development_and_Releas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hyperlink" Target="mailto:DEVELOP.ProjectCoordination@gmail.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a:solidFill>
                  <a:srgbClr val="EF282F"/>
                </a:solidFill>
              </a:rPr>
              <a:t>2020 </a:t>
            </a:r>
            <a:r>
              <a:rPr lang="en-US" sz="3200" dirty="0" smtClean="0">
                <a:solidFill>
                  <a:srgbClr val="EF282F"/>
                </a:solidFill>
              </a:rPr>
              <a:t>Fall</a:t>
            </a:r>
            <a:endParaRPr lang="en-US" sz="3600" dirty="0">
              <a:solidFill>
                <a:srgbClr val="EF282F"/>
              </a:solidFill>
            </a:endParaRPr>
          </a:p>
          <a:p>
            <a:pPr algn="l">
              <a:spcBef>
                <a:spcPts val="0"/>
              </a:spcBef>
            </a:pPr>
            <a:r>
              <a:rPr lang="en-US" sz="6000" dirty="0">
                <a:solidFill>
                  <a:srgbClr val="0061AA"/>
                </a:solidFill>
              </a:rPr>
              <a:t>N</a:t>
            </a:r>
            <a:r>
              <a:rPr lang="en-US" sz="4400" dirty="0">
                <a:solidFill>
                  <a:srgbClr val="0061AA"/>
                </a:solidFill>
              </a:rPr>
              <a:t>ATIONAL </a:t>
            </a:r>
          </a:p>
          <a:p>
            <a:pPr algn="l">
              <a:spcBef>
                <a:spcPts val="0"/>
              </a:spcBef>
            </a:pPr>
            <a:r>
              <a:rPr lang="en-US" sz="6000" dirty="0">
                <a:solidFill>
                  <a:srgbClr val="0061AA"/>
                </a:solidFill>
              </a:rPr>
              <a:t>O</a:t>
            </a:r>
            <a:r>
              <a:rPr lang="en-US" sz="4400" dirty="0">
                <a:solidFill>
                  <a:srgbClr val="0061AA"/>
                </a:solidFill>
              </a:rPr>
              <a:t>RIENTATION</a:t>
            </a:r>
          </a:p>
          <a:p>
            <a:pPr algn="l">
              <a:spcBef>
                <a:spcPts val="0"/>
              </a:spcBef>
            </a:pPr>
            <a:endParaRPr lang="en-US" sz="4000" dirty="0">
              <a:solidFill>
                <a:srgbClr val="0061AA"/>
              </a:solidFill>
            </a:endParaRPr>
          </a:p>
          <a:p>
            <a:pPr algn="l">
              <a:spcBef>
                <a:spcPts val="0"/>
              </a:spcBef>
            </a:pPr>
            <a:r>
              <a:rPr lang="en-US" dirty="0">
                <a:solidFill>
                  <a:srgbClr val="EF282F"/>
                </a:solidFill>
              </a:rPr>
              <a:t>MODULE 5. </a:t>
            </a:r>
            <a:r>
              <a:rPr lang="en-US" sz="3600" dirty="0">
                <a:solidFill>
                  <a:srgbClr val="0061AA"/>
                </a:solidFill>
              </a:rPr>
              <a:t>Team Responsibilities</a:t>
            </a:r>
            <a:endParaRPr lang="en-US" dirty="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Export Control</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Export Control is NASA’s program to ensure that scientific material being shared externally abides by federal regulations.</a:t>
            </a:r>
          </a:p>
          <a:p>
            <a:pPr marL="285750" indent="-285750">
              <a:spcBef>
                <a:spcPts val="0"/>
              </a:spcBef>
              <a:spcAft>
                <a:spcPts val="600"/>
              </a:spcAft>
              <a:buClr>
                <a:srgbClr val="EF282F"/>
              </a:buClr>
              <a:buFont typeface="Webdings" panose="05030102010509060703" pitchFamily="18" charset="2"/>
              <a:buChar char="4"/>
            </a:pPr>
            <a:r>
              <a:rPr lang="en-US" sz="1600" dirty="0">
                <a:solidFill>
                  <a:srgbClr val="0061AA"/>
                </a:solidFill>
              </a:rPr>
              <a:t>What does this mean to me? </a:t>
            </a:r>
            <a:r>
              <a:rPr lang="en-US" sz="1600" u="sng" dirty="0"/>
              <a:t>BEFORE</a:t>
            </a:r>
            <a:r>
              <a:rPr lang="en-US" sz="1600" dirty="0"/>
              <a:t> sharing any materials outside DEVELOP, check with NPO. Some project materials can be shared without going through export control (map products, preliminary results, imagery, videos), others must gain NASA approval first (tech paper, poster, presentation). All external publications (ex. peer-review publications) and conference presentations must go gain these approvals. Amanda is your POC.</a:t>
            </a:r>
          </a:p>
          <a:p>
            <a:pPr marL="285750" indent="-285750">
              <a:spcBef>
                <a:spcPts val="0"/>
              </a:spcBef>
              <a:spcAft>
                <a:spcPts val="600"/>
              </a:spcAft>
              <a:buClr>
                <a:srgbClr val="EF282F"/>
              </a:buClr>
              <a:buFont typeface="Webdings" panose="05030102010509060703" pitchFamily="18" charset="2"/>
              <a:buChar char="4"/>
            </a:pPr>
            <a:endParaRPr lang="en-US" sz="1600" dirty="0"/>
          </a:p>
          <a:p>
            <a:pPr marL="285750" indent="-285750">
              <a:spcBef>
                <a:spcPts val="0"/>
              </a:spcBef>
              <a:spcAft>
                <a:spcPts val="600"/>
              </a:spcAft>
              <a:buClr>
                <a:srgbClr val="EF282F"/>
              </a:buClr>
              <a:buFont typeface="Webdings" panose="05030102010509060703" pitchFamily="18" charset="2"/>
              <a:buChar char="4"/>
            </a:pPr>
            <a:r>
              <a:rPr lang="en-US" sz="1400" dirty="0">
                <a:solidFill>
                  <a:srgbClr val="0061AA"/>
                </a:solidFill>
              </a:rPr>
              <a:t>What is Export Control? </a:t>
            </a:r>
            <a:r>
              <a:rPr lang="en-US" sz="1200" dirty="0"/>
              <a:t>The NASA Export Control Program is based on the philosophy: “We want to maximize the benefits of our international efforts while ensuring that we comply with U.S. export control laws and regulations”. It is the personal responsibility of each employee or contractor to pursue appropriate international activities involving transfers of technologies, software, and commodities. The Agency’s Export Control Program is the mechanism that provides checks and safeguards at key steps to help manage international activities and ensures that NASA works within Export Administration Regulations (Department of Commerce) and the International Traffic in Arms Regulations (Department of State), which could result in criminal, civil, or administrative enforcement actions against NASA, individual employees, and/or private contractors.</a:t>
            </a:r>
          </a:p>
          <a:p>
            <a:pPr marL="285750" indent="-285750">
              <a:spcBef>
                <a:spcPts val="0"/>
              </a:spcBef>
              <a:spcAft>
                <a:spcPts val="600"/>
              </a:spcAft>
              <a:buClr>
                <a:srgbClr val="EF282F"/>
              </a:buClr>
              <a:buFont typeface="Webdings" panose="05030102010509060703" pitchFamily="18" charset="2"/>
              <a:buChar char="4"/>
            </a:pPr>
            <a:r>
              <a:rPr lang="en-US" sz="1400" dirty="0">
                <a:solidFill>
                  <a:srgbClr val="0061AA"/>
                </a:solidFill>
              </a:rPr>
              <a:t>NASA Administrator’s Export Control Policy: </a:t>
            </a:r>
            <a:r>
              <a:rPr lang="en-US" sz="1200" dirty="0"/>
              <a:t>"As a U.S. Government Agency on the forefront of technological development and international cooperation in the fields of space, aeronautics, and science, the National Aeronautics and Space Administration will strive to fulfill its mission for cooperative international research and civil space development in harmony with the export control laws and regulations of the United States. Due to heightened proliferation challenges facing the United States and the world, including risks posed by the spread of missile technologies and weapons of mass destruction, and in view of the significant criminal, civil, and administrative penalties that may affect the Agency and its employees as a result of a failure to comply with U.S. export control laws and regulations, it is the responsibility of every NASA official and employee to ensure that the export control policies of the United States, including nonproliferation objectives, are fully observed in the pursuit of NASA's international mission.“</a:t>
            </a:r>
          </a:p>
          <a:p>
            <a:pPr marL="285750" indent="-285750">
              <a:spcBef>
                <a:spcPts val="0"/>
              </a:spcBef>
              <a:spcAft>
                <a:spcPts val="1800"/>
              </a:spcAft>
              <a:buClr>
                <a:srgbClr val="EF282F"/>
              </a:buClr>
              <a:buFont typeface="Webdings" panose="05030102010509060703" pitchFamily="18" charset="2"/>
              <a:buChar char="4"/>
            </a:pPr>
            <a:endParaRPr lang="en-US" sz="1600" dirty="0"/>
          </a:p>
        </p:txBody>
      </p:sp>
    </p:spTree>
    <p:extLst>
      <p:ext uri="{BB962C8B-B14F-4D97-AF65-F5344CB8AC3E}">
        <p14:creationId xmlns:p14="http://schemas.microsoft.com/office/powerpoint/2010/main" val="1626634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 Deadlines to NPO</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5" name="Group 44"/>
          <p:cNvGrpSpPr/>
          <p:nvPr/>
        </p:nvGrpSpPr>
        <p:grpSpPr>
          <a:xfrm>
            <a:off x="322122" y="5902960"/>
            <a:ext cx="9641772" cy="931353"/>
            <a:chOff x="1553575" y="5290691"/>
            <a:chExt cx="2995202" cy="800354"/>
          </a:xfrm>
        </p:grpSpPr>
        <p:sp>
          <p:nvSpPr>
            <p:cNvPr id="46" name="Text Placeholder 5"/>
            <p:cNvSpPr txBox="1">
              <a:spLocks/>
            </p:cNvSpPr>
            <p:nvPr/>
          </p:nvSpPr>
          <p:spPr>
            <a:xfrm>
              <a:off x="1570540" y="5307539"/>
              <a:ext cx="2978237" cy="7835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pPr>
              <a:r>
                <a:rPr lang="en-US" sz="1600" dirty="0"/>
                <a:t>Fellows set a schedule for deliverables to be submitted to them for a first review prior to submission to NPO. This may be 1-4 days before the NPO deadlines.</a:t>
              </a:r>
            </a:p>
          </p:txBody>
        </p:sp>
        <p:sp>
          <p:nvSpPr>
            <p:cNvPr id="47" name="Rounded Rectangle 46"/>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 Placeholder 3"/>
          <p:cNvSpPr txBox="1">
            <a:spLocks/>
          </p:cNvSpPr>
          <p:nvPr/>
        </p:nvSpPr>
        <p:spPr>
          <a:xfrm>
            <a:off x="233470" y="1199739"/>
            <a:ext cx="9913499" cy="4723113"/>
          </a:xfrm>
          <a:prstGeom prst="rect">
            <a:avLst/>
          </a:prstGeom>
          <a:noFill/>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85900" indent="-1485900">
              <a:lnSpc>
                <a:spcPct val="100000"/>
              </a:lnSpc>
              <a:spcBef>
                <a:spcPts val="0"/>
              </a:spcBef>
              <a:spcAft>
                <a:spcPts val="1000"/>
              </a:spcAft>
              <a:buNone/>
            </a:pPr>
            <a:r>
              <a:rPr lang="en-US" sz="1800" b="1" dirty="0">
                <a:solidFill>
                  <a:schemeClr val="bg2">
                    <a:lumMod val="25000"/>
                  </a:schemeClr>
                </a:solidFill>
                <a:latin typeface="Century Gothic"/>
              </a:rPr>
              <a:t>Week 1 </a:t>
            </a:r>
            <a:r>
              <a:rPr lang="en-US" sz="1800" dirty="0">
                <a:solidFill>
                  <a:schemeClr val="bg2">
                    <a:lumMod val="25000"/>
                  </a:schemeClr>
                </a:solidFill>
                <a:latin typeface="Century Gothic"/>
              </a:rPr>
              <a:t>–</a:t>
            </a:r>
            <a:r>
              <a:rPr lang="en-US" sz="1800" b="1" dirty="0">
                <a:solidFill>
                  <a:schemeClr val="bg2">
                    <a:lumMod val="25000"/>
                  </a:schemeClr>
                </a:solidFill>
                <a:latin typeface="Century Gothic"/>
              </a:rPr>
              <a:t> </a:t>
            </a:r>
            <a:r>
              <a:rPr lang="en-US" sz="1800" b="1" dirty="0" smtClean="0">
                <a:solidFill>
                  <a:srgbClr val="0067AA"/>
                </a:solidFill>
                <a:latin typeface="Century Gothic"/>
              </a:rPr>
              <a:t>9/17</a:t>
            </a:r>
            <a:r>
              <a:rPr lang="en-US" sz="1800" b="1" dirty="0" smtClean="0">
                <a:solidFill>
                  <a:schemeClr val="tx1">
                    <a:lumMod val="75000"/>
                    <a:lumOff val="25000"/>
                  </a:schemeClr>
                </a:solidFill>
                <a:latin typeface="Century Gothic"/>
              </a:rPr>
              <a:t>:</a:t>
            </a:r>
            <a:r>
              <a:rPr lang="en-US" sz="1800" b="1" dirty="0" smtClean="0">
                <a:solidFill>
                  <a:schemeClr val="bg2">
                    <a:lumMod val="25000"/>
                  </a:schemeClr>
                </a:solidFill>
                <a:latin typeface="Century Gothic"/>
              </a:rPr>
              <a:t> </a:t>
            </a:r>
            <a:r>
              <a:rPr lang="en-US" sz="1800" dirty="0">
                <a:solidFill>
                  <a:schemeClr val="tx1">
                    <a:lumMod val="75000"/>
                    <a:lumOff val="25000"/>
                  </a:schemeClr>
                </a:solidFill>
                <a:latin typeface="Century Gothic"/>
              </a:rPr>
              <a:t>Personality Assessment, Entrance Personal Growth Assessment, </a:t>
            </a:r>
            <a:r>
              <a:rPr lang="en-US" sz="1800" dirty="0" err="1">
                <a:solidFill>
                  <a:schemeClr val="tx1">
                    <a:lumMod val="75000"/>
                    <a:lumOff val="25000"/>
                  </a:schemeClr>
                </a:solidFill>
                <a:latin typeface="Century Gothic"/>
              </a:rPr>
              <a:t>DEVELOPedia</a:t>
            </a:r>
            <a:r>
              <a:rPr lang="en-US" sz="1800" dirty="0">
                <a:solidFill>
                  <a:schemeClr val="tx1">
                    <a:lumMod val="75000"/>
                    <a:lumOff val="25000"/>
                  </a:schemeClr>
                </a:solidFill>
                <a:latin typeface="Century Gothic"/>
              </a:rPr>
              <a:t> Participant </a:t>
            </a:r>
            <a:r>
              <a:rPr lang="en-US" sz="1800" dirty="0" smtClean="0">
                <a:solidFill>
                  <a:schemeClr val="tx1">
                    <a:lumMod val="75000"/>
                    <a:lumOff val="25000"/>
                  </a:schemeClr>
                </a:solidFill>
                <a:latin typeface="Century Gothic"/>
              </a:rPr>
              <a:t>Page</a:t>
            </a:r>
          </a:p>
          <a:p>
            <a:pPr marL="1485900" indent="-1485900">
              <a:lnSpc>
                <a:spcPct val="100000"/>
              </a:lnSpc>
              <a:spcBef>
                <a:spcPts val="0"/>
              </a:spcBef>
              <a:spcAft>
                <a:spcPts val="1000"/>
              </a:spcAft>
              <a:buNone/>
            </a:pPr>
            <a:r>
              <a:rPr lang="en-US" sz="1800" b="1" dirty="0" smtClean="0">
                <a:solidFill>
                  <a:schemeClr val="bg2">
                    <a:lumMod val="25000"/>
                  </a:schemeClr>
                </a:solidFill>
              </a:rPr>
              <a:t>Week </a:t>
            </a:r>
            <a:r>
              <a:rPr lang="en-US" sz="1800" b="1" dirty="0">
                <a:solidFill>
                  <a:schemeClr val="bg2">
                    <a:lumMod val="25000"/>
                  </a:schemeClr>
                </a:solidFill>
              </a:rPr>
              <a:t>2 </a:t>
            </a:r>
            <a:r>
              <a:rPr lang="en-US" sz="1800" dirty="0">
                <a:solidFill>
                  <a:schemeClr val="bg2">
                    <a:lumMod val="25000"/>
                  </a:schemeClr>
                </a:solidFill>
              </a:rPr>
              <a:t>– </a:t>
            </a:r>
            <a:r>
              <a:rPr lang="en-US" sz="1800" dirty="0">
                <a:solidFill>
                  <a:schemeClr val="tx1">
                    <a:lumMod val="75000"/>
                    <a:lumOff val="25000"/>
                  </a:schemeClr>
                </a:solidFill>
              </a:rPr>
              <a:t>No deliverables! (savor it)</a:t>
            </a:r>
          </a:p>
          <a:p>
            <a:pPr marL="0" indent="0">
              <a:lnSpc>
                <a:spcPct val="100000"/>
              </a:lnSpc>
              <a:spcBef>
                <a:spcPts val="0"/>
              </a:spcBef>
              <a:spcAft>
                <a:spcPts val="1000"/>
              </a:spcAft>
              <a:buNone/>
            </a:pPr>
            <a:r>
              <a:rPr lang="en-US" sz="1800" b="1" dirty="0">
                <a:solidFill>
                  <a:schemeClr val="bg2">
                    <a:lumMod val="25000"/>
                  </a:schemeClr>
                </a:solidFill>
              </a:rPr>
              <a:t>Week 3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10/8</a:t>
            </a:r>
            <a:r>
              <a:rPr lang="en-US" sz="1800" b="1" dirty="0" smtClean="0">
                <a:solidFill>
                  <a:schemeClr val="tx1">
                    <a:lumMod val="75000"/>
                    <a:lumOff val="25000"/>
                  </a:schemeClr>
                </a:solidFill>
              </a:rPr>
              <a:t>:</a:t>
            </a:r>
            <a:r>
              <a:rPr lang="en-US" sz="1800" dirty="0" smtClean="0">
                <a:solidFill>
                  <a:schemeClr val="tx1">
                    <a:lumMod val="75000"/>
                    <a:lumOff val="25000"/>
                  </a:schemeClr>
                </a:solidFill>
              </a:rPr>
              <a:t> </a:t>
            </a:r>
            <a:r>
              <a:rPr lang="en-US" sz="1800" dirty="0">
                <a:solidFill>
                  <a:schemeClr val="tx1">
                    <a:lumMod val="75000"/>
                    <a:lumOff val="25000"/>
                  </a:schemeClr>
                </a:solidFill>
              </a:rPr>
              <a:t>Project Summary RD</a:t>
            </a:r>
          </a:p>
          <a:p>
            <a:pPr marL="0" indent="0">
              <a:lnSpc>
                <a:spcPct val="100000"/>
              </a:lnSpc>
              <a:spcBef>
                <a:spcPts val="0"/>
              </a:spcBef>
              <a:spcAft>
                <a:spcPts val="1000"/>
              </a:spcAft>
              <a:buNone/>
            </a:pPr>
            <a:r>
              <a:rPr lang="en-US" sz="1800" b="1" dirty="0">
                <a:solidFill>
                  <a:schemeClr val="bg2">
                    <a:lumMod val="25000"/>
                  </a:schemeClr>
                </a:solidFill>
              </a:rPr>
              <a:t>Week 4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10/15</a:t>
            </a:r>
            <a:r>
              <a:rPr lang="en-US" sz="1800" b="1" dirty="0" smtClean="0">
                <a:solidFill>
                  <a:schemeClr val="tx1">
                    <a:lumMod val="75000"/>
                    <a:lumOff val="25000"/>
                  </a:schemeClr>
                </a:solidFill>
              </a:rPr>
              <a:t>:</a:t>
            </a:r>
            <a:r>
              <a:rPr lang="en-US" sz="1800" b="1" dirty="0" smtClean="0">
                <a:solidFill>
                  <a:srgbClr val="0067AA"/>
                </a:solidFill>
              </a:rPr>
              <a:t> </a:t>
            </a:r>
            <a:r>
              <a:rPr lang="en-US" sz="1800" dirty="0">
                <a:solidFill>
                  <a:schemeClr val="tx1">
                    <a:lumMod val="75000"/>
                    <a:lumOff val="25000"/>
                  </a:schemeClr>
                </a:solidFill>
              </a:rPr>
              <a:t>Creative Communication Selection</a:t>
            </a:r>
            <a:endParaRPr lang="en-US" sz="1400" dirty="0">
              <a:solidFill>
                <a:schemeClr val="tx1">
                  <a:lumMod val="75000"/>
                  <a:lumOff val="25000"/>
                </a:schemeClr>
              </a:solidFill>
            </a:endParaRPr>
          </a:p>
          <a:p>
            <a:pPr marL="0" indent="0">
              <a:lnSpc>
                <a:spcPct val="100000"/>
              </a:lnSpc>
              <a:spcBef>
                <a:spcPts val="0"/>
              </a:spcBef>
              <a:spcAft>
                <a:spcPts val="1000"/>
              </a:spcAft>
              <a:buNone/>
            </a:pPr>
            <a:r>
              <a:rPr lang="en-US" sz="1800" b="1" dirty="0" smtClean="0">
                <a:solidFill>
                  <a:schemeClr val="bg2">
                    <a:lumMod val="25000"/>
                  </a:schemeClr>
                </a:solidFill>
              </a:rPr>
              <a:t>Week </a:t>
            </a:r>
            <a:r>
              <a:rPr lang="en-US" sz="1800" b="1" dirty="0">
                <a:solidFill>
                  <a:schemeClr val="bg2">
                    <a:lumMod val="25000"/>
                  </a:schemeClr>
                </a:solidFill>
              </a:rPr>
              <a:t>5 </a:t>
            </a:r>
            <a:r>
              <a:rPr lang="en-US" sz="1800" dirty="0">
                <a:solidFill>
                  <a:schemeClr val="bg2">
                    <a:lumMod val="25000"/>
                  </a:schemeClr>
                </a:solidFill>
              </a:rPr>
              <a:t>– </a:t>
            </a:r>
            <a:r>
              <a:rPr lang="en-US" sz="1800" b="1" dirty="0" smtClean="0">
                <a:solidFill>
                  <a:srgbClr val="0067AA"/>
                </a:solidFill>
              </a:rPr>
              <a:t>10/15</a:t>
            </a:r>
            <a:r>
              <a:rPr lang="en-US" sz="1800" b="1" dirty="0" smtClean="0">
                <a:solidFill>
                  <a:schemeClr val="tx1">
                    <a:lumMod val="75000"/>
                    <a:lumOff val="25000"/>
                  </a:schemeClr>
                </a:solidFill>
              </a:rPr>
              <a:t>:</a:t>
            </a:r>
            <a:r>
              <a:rPr lang="en-US" sz="1800" b="1" dirty="0" smtClean="0">
                <a:solidFill>
                  <a:srgbClr val="0067AA"/>
                </a:solidFill>
              </a:rPr>
              <a:t> </a:t>
            </a:r>
            <a:r>
              <a:rPr lang="en-US" sz="1800" dirty="0">
                <a:solidFill>
                  <a:schemeClr val="tx1">
                    <a:lumMod val="75000"/>
                    <a:lumOff val="25000"/>
                  </a:schemeClr>
                </a:solidFill>
              </a:rPr>
              <a:t>Tech Paper </a:t>
            </a:r>
            <a:r>
              <a:rPr lang="en-US" sz="1800" dirty="0" smtClean="0">
                <a:solidFill>
                  <a:schemeClr val="tx1">
                    <a:lumMod val="75000"/>
                    <a:lumOff val="25000"/>
                  </a:schemeClr>
                </a:solidFill>
              </a:rPr>
              <a:t>RD, Creative Communication Selection</a:t>
            </a:r>
            <a:endParaRPr lang="en-US" sz="1400" dirty="0">
              <a:solidFill>
                <a:schemeClr val="tx1">
                  <a:lumMod val="75000"/>
                  <a:lumOff val="25000"/>
                </a:schemeClr>
              </a:solidFill>
            </a:endParaRPr>
          </a:p>
          <a:p>
            <a:pPr marL="1657350" indent="-1657350">
              <a:lnSpc>
                <a:spcPct val="100000"/>
              </a:lnSpc>
              <a:spcBef>
                <a:spcPts val="0"/>
              </a:spcBef>
              <a:spcAft>
                <a:spcPts val="1000"/>
              </a:spcAft>
              <a:buNone/>
            </a:pPr>
            <a:r>
              <a:rPr lang="en-US" sz="1800" b="1" dirty="0">
                <a:solidFill>
                  <a:schemeClr val="bg2">
                    <a:lumMod val="25000"/>
                  </a:schemeClr>
                </a:solidFill>
                <a:latin typeface="Century Gothic"/>
              </a:rPr>
              <a:t>Week 6 </a:t>
            </a:r>
            <a:r>
              <a:rPr lang="en-US" sz="1800" dirty="0">
                <a:solidFill>
                  <a:schemeClr val="bg2">
                    <a:lumMod val="25000"/>
                  </a:schemeClr>
                </a:solidFill>
                <a:latin typeface="Century Gothic"/>
              </a:rPr>
              <a:t>–</a:t>
            </a:r>
            <a:r>
              <a:rPr lang="en-US" sz="1800" b="1" dirty="0">
                <a:solidFill>
                  <a:schemeClr val="bg2">
                    <a:lumMod val="25000"/>
                  </a:schemeClr>
                </a:solidFill>
                <a:latin typeface="Century Gothic"/>
              </a:rPr>
              <a:t> </a:t>
            </a:r>
            <a:r>
              <a:rPr lang="en-US" sz="1800" b="1" dirty="0" smtClean="0">
                <a:solidFill>
                  <a:srgbClr val="0067AA"/>
                </a:solidFill>
                <a:latin typeface="Century Gothic"/>
              </a:rPr>
              <a:t>10</a:t>
            </a:r>
            <a:r>
              <a:rPr lang="en-US" sz="1800" b="1" dirty="0" smtClean="0">
                <a:solidFill>
                  <a:srgbClr val="0067AA"/>
                </a:solidFill>
                <a:latin typeface="Century Gothic"/>
              </a:rPr>
              <a:t>/22</a:t>
            </a:r>
            <a:r>
              <a:rPr lang="en-US" sz="1800" b="1" dirty="0" smtClean="0">
                <a:solidFill>
                  <a:schemeClr val="tx1">
                    <a:lumMod val="75000"/>
                    <a:lumOff val="25000"/>
                  </a:schemeClr>
                </a:solidFill>
                <a:latin typeface="Century Gothic"/>
              </a:rPr>
              <a:t>:</a:t>
            </a:r>
            <a:r>
              <a:rPr lang="en-US" sz="1800" dirty="0" smtClean="0">
                <a:solidFill>
                  <a:schemeClr val="bg2">
                    <a:lumMod val="25000"/>
                  </a:schemeClr>
                </a:solidFill>
                <a:latin typeface="Century Gothic"/>
              </a:rPr>
              <a:t> </a:t>
            </a:r>
            <a:r>
              <a:rPr lang="en-US" sz="1800" dirty="0">
                <a:solidFill>
                  <a:schemeClr val="bg2">
                    <a:lumMod val="25000"/>
                  </a:schemeClr>
                </a:solidFill>
                <a:latin typeface="Century Gothic"/>
              </a:rPr>
              <a:t>Presentation </a:t>
            </a:r>
            <a:r>
              <a:rPr lang="en-US" sz="1800" dirty="0" smtClean="0">
                <a:solidFill>
                  <a:schemeClr val="bg2">
                    <a:lumMod val="25000"/>
                  </a:schemeClr>
                </a:solidFill>
                <a:latin typeface="Century Gothic"/>
              </a:rPr>
              <a:t>RD,</a:t>
            </a:r>
            <a:r>
              <a:rPr lang="en-US" sz="1800" dirty="0">
                <a:solidFill>
                  <a:schemeClr val="bg2">
                    <a:lumMod val="25000"/>
                  </a:schemeClr>
                </a:solidFill>
                <a:latin typeface="Century Gothic"/>
              </a:rPr>
              <a:t> </a:t>
            </a:r>
            <a:r>
              <a:rPr lang="en-US" sz="1800" dirty="0" smtClean="0">
                <a:solidFill>
                  <a:schemeClr val="bg2">
                    <a:lumMod val="25000"/>
                  </a:schemeClr>
                </a:solidFill>
                <a:latin typeface="Century Gothic"/>
              </a:rPr>
              <a:t>Creative Communication RD (</a:t>
            </a:r>
            <a:r>
              <a:rPr lang="en-US" sz="1800" i="1" dirty="0" smtClean="0">
                <a:solidFill>
                  <a:schemeClr val="bg2">
                    <a:lumMod val="25000"/>
                  </a:schemeClr>
                </a:solidFill>
                <a:latin typeface="Century Gothic"/>
              </a:rPr>
              <a:t>Video/</a:t>
            </a:r>
            <a:r>
              <a:rPr lang="en-US" sz="1800" i="1" dirty="0" err="1" smtClean="0">
                <a:solidFill>
                  <a:schemeClr val="bg2">
                    <a:lumMod val="25000"/>
                  </a:schemeClr>
                </a:solidFill>
                <a:latin typeface="Century Gothic"/>
              </a:rPr>
              <a:t>StoryMap</a:t>
            </a:r>
            <a:r>
              <a:rPr lang="en-US" sz="1800" i="1" dirty="0" smtClean="0">
                <a:solidFill>
                  <a:schemeClr val="bg2">
                    <a:lumMod val="25000"/>
                  </a:schemeClr>
                </a:solidFill>
                <a:latin typeface="Century Gothic"/>
              </a:rPr>
              <a:t> only)</a:t>
            </a:r>
            <a:endParaRPr lang="en-US" sz="1800" dirty="0">
              <a:solidFill>
                <a:schemeClr val="tx1">
                  <a:lumMod val="75000"/>
                  <a:lumOff val="25000"/>
                </a:schemeClr>
              </a:solidFill>
            </a:endParaRPr>
          </a:p>
          <a:p>
            <a:pPr marL="1490345" indent="-1490345">
              <a:lnSpc>
                <a:spcPct val="100000"/>
              </a:lnSpc>
              <a:spcBef>
                <a:spcPts val="0"/>
              </a:spcBef>
              <a:spcAft>
                <a:spcPts val="1000"/>
              </a:spcAft>
              <a:buNone/>
              <a:tabLst>
                <a:tab pos="1600200" algn="l"/>
              </a:tabLst>
            </a:pPr>
            <a:r>
              <a:rPr lang="en-US" sz="1800" b="1" dirty="0">
                <a:solidFill>
                  <a:schemeClr val="bg2">
                    <a:lumMod val="25000"/>
                  </a:schemeClr>
                </a:solidFill>
                <a:latin typeface="Century Gothic"/>
              </a:rPr>
              <a:t>Week 7 </a:t>
            </a:r>
            <a:r>
              <a:rPr lang="en-US" sz="1800" dirty="0">
                <a:solidFill>
                  <a:schemeClr val="bg2">
                    <a:lumMod val="25000"/>
                  </a:schemeClr>
                </a:solidFill>
                <a:latin typeface="Century Gothic"/>
              </a:rPr>
              <a:t>–</a:t>
            </a:r>
            <a:r>
              <a:rPr lang="en-US" sz="1800" b="1" dirty="0">
                <a:solidFill>
                  <a:schemeClr val="bg2">
                    <a:lumMod val="25000"/>
                  </a:schemeClr>
                </a:solidFill>
                <a:latin typeface="Century Gothic"/>
              </a:rPr>
              <a:t> </a:t>
            </a:r>
            <a:r>
              <a:rPr lang="en-US" sz="1800" b="1" dirty="0" smtClean="0">
                <a:solidFill>
                  <a:srgbClr val="0067AA"/>
                </a:solidFill>
                <a:latin typeface="Century Gothic"/>
              </a:rPr>
              <a:t>10</a:t>
            </a:r>
            <a:r>
              <a:rPr lang="en-US" sz="1800" b="1" dirty="0" smtClean="0">
                <a:solidFill>
                  <a:srgbClr val="0067AA"/>
                </a:solidFill>
                <a:latin typeface="Century Gothic"/>
              </a:rPr>
              <a:t>/29</a:t>
            </a:r>
            <a:r>
              <a:rPr lang="en-US" sz="1800" b="1" dirty="0" smtClean="0">
                <a:solidFill>
                  <a:schemeClr val="tx1">
                    <a:lumMod val="75000"/>
                    <a:lumOff val="25000"/>
                  </a:schemeClr>
                </a:solidFill>
                <a:latin typeface="Century Gothic"/>
              </a:rPr>
              <a:t>:</a:t>
            </a:r>
            <a:r>
              <a:rPr lang="en-US" sz="1800" b="1" dirty="0">
                <a:solidFill>
                  <a:schemeClr val="bg2">
                    <a:lumMod val="25000"/>
                  </a:schemeClr>
                </a:solidFill>
                <a:latin typeface="Century Gothic"/>
              </a:rPr>
              <a:t> </a:t>
            </a:r>
            <a:r>
              <a:rPr lang="en-US" sz="1800" dirty="0" smtClean="0">
                <a:solidFill>
                  <a:schemeClr val="bg2">
                    <a:lumMod val="25000"/>
                  </a:schemeClr>
                </a:solidFill>
                <a:latin typeface="Century Gothic"/>
              </a:rPr>
              <a:t>Study Area </a:t>
            </a:r>
            <a:r>
              <a:rPr lang="en-US" sz="1800" dirty="0" err="1" smtClean="0">
                <a:solidFill>
                  <a:schemeClr val="bg2">
                    <a:lumMod val="25000"/>
                  </a:schemeClr>
                </a:solidFill>
                <a:latin typeface="Century Gothic"/>
              </a:rPr>
              <a:t>Shapefile</a:t>
            </a:r>
            <a:r>
              <a:rPr lang="en-US" sz="1800" dirty="0" smtClean="0">
                <a:solidFill>
                  <a:schemeClr val="bg2">
                    <a:lumMod val="25000"/>
                  </a:schemeClr>
                </a:solidFill>
                <a:latin typeface="Century Gothic"/>
              </a:rPr>
              <a:t>, Website Image, </a:t>
            </a:r>
            <a:r>
              <a:rPr lang="en-US" sz="1800" dirty="0" smtClean="0">
                <a:solidFill>
                  <a:schemeClr val="tx1">
                    <a:lumMod val="75000"/>
                    <a:lumOff val="25000"/>
                  </a:schemeClr>
                </a:solidFill>
                <a:latin typeface="Century Gothic"/>
              </a:rPr>
              <a:t>Software </a:t>
            </a:r>
            <a:r>
              <a:rPr lang="en-US" sz="1800" dirty="0">
                <a:solidFill>
                  <a:schemeClr val="tx1">
                    <a:lumMod val="75000"/>
                    <a:lumOff val="25000"/>
                  </a:schemeClr>
                </a:solidFill>
                <a:latin typeface="Century Gothic"/>
              </a:rPr>
              <a:t>Release </a:t>
            </a:r>
            <a:r>
              <a:rPr lang="en-US" sz="1800" dirty="0" smtClean="0">
                <a:solidFill>
                  <a:schemeClr val="tx1">
                    <a:lumMod val="75000"/>
                    <a:lumOff val="25000"/>
                  </a:schemeClr>
                </a:solidFill>
                <a:latin typeface="Century Gothic"/>
              </a:rPr>
              <a:t>Form</a:t>
            </a:r>
            <a:endParaRPr lang="en-US" sz="1800" dirty="0">
              <a:solidFill>
                <a:schemeClr val="tx1">
                  <a:lumMod val="75000"/>
                  <a:lumOff val="25000"/>
                </a:schemeClr>
              </a:solidFill>
              <a:latin typeface="Century Gothic"/>
            </a:endParaRPr>
          </a:p>
          <a:p>
            <a:pPr marL="1657350" indent="-1657350">
              <a:lnSpc>
                <a:spcPct val="100000"/>
              </a:lnSpc>
              <a:spcBef>
                <a:spcPts val="0"/>
              </a:spcBef>
              <a:spcAft>
                <a:spcPts val="1000"/>
              </a:spcAft>
              <a:buNone/>
            </a:pPr>
            <a:r>
              <a:rPr lang="en-US" sz="1800" b="1" dirty="0">
                <a:solidFill>
                  <a:schemeClr val="bg2">
                    <a:lumMod val="25000"/>
                  </a:schemeClr>
                </a:solidFill>
              </a:rPr>
              <a:t>Week 8 </a:t>
            </a:r>
            <a:r>
              <a:rPr lang="en-US" sz="1800" dirty="0">
                <a:solidFill>
                  <a:schemeClr val="bg2">
                    <a:lumMod val="25000"/>
                  </a:schemeClr>
                </a:solidFill>
              </a:rPr>
              <a:t>– </a:t>
            </a:r>
            <a:r>
              <a:rPr lang="en-US" sz="1800" b="1" dirty="0" smtClean="0">
                <a:solidFill>
                  <a:srgbClr val="0067AA"/>
                </a:solidFill>
              </a:rPr>
              <a:t>11/5</a:t>
            </a:r>
            <a:r>
              <a:rPr lang="en-US" sz="1800" b="1" dirty="0" smtClean="0">
                <a:solidFill>
                  <a:schemeClr val="tx1">
                    <a:lumMod val="75000"/>
                    <a:lumOff val="25000"/>
                  </a:schemeClr>
                </a:solidFill>
              </a:rPr>
              <a:t>: </a:t>
            </a:r>
            <a:r>
              <a:rPr lang="en-US" sz="1800" dirty="0" smtClean="0">
                <a:solidFill>
                  <a:schemeClr val="tx1">
                    <a:lumMod val="75000"/>
                    <a:lumOff val="25000"/>
                  </a:schemeClr>
                </a:solidFill>
              </a:rPr>
              <a:t>Creative Communication FD, Presentation </a:t>
            </a:r>
            <a:r>
              <a:rPr lang="en-US" sz="1800" dirty="0">
                <a:solidFill>
                  <a:schemeClr val="tx1">
                    <a:lumMod val="75000"/>
                    <a:lumOff val="25000"/>
                  </a:schemeClr>
                </a:solidFill>
              </a:rPr>
              <a:t>FD, Draft Code</a:t>
            </a:r>
            <a:endParaRPr lang="en-US" sz="1400" dirty="0">
              <a:solidFill>
                <a:schemeClr val="tx1">
                  <a:lumMod val="75000"/>
                  <a:lumOff val="25000"/>
                </a:schemeClr>
              </a:solidFill>
            </a:endParaRPr>
          </a:p>
          <a:p>
            <a:pPr marL="1769745" indent="-1769745">
              <a:lnSpc>
                <a:spcPct val="100000"/>
              </a:lnSpc>
              <a:spcBef>
                <a:spcPts val="0"/>
              </a:spcBef>
              <a:spcAft>
                <a:spcPts val="1000"/>
              </a:spcAft>
              <a:buNone/>
            </a:pPr>
            <a:r>
              <a:rPr lang="en-US" sz="1800" b="1" dirty="0">
                <a:solidFill>
                  <a:schemeClr val="bg2">
                    <a:lumMod val="25000"/>
                  </a:schemeClr>
                </a:solidFill>
                <a:latin typeface="Century Gothic"/>
              </a:rPr>
              <a:t>Week 9 </a:t>
            </a:r>
            <a:r>
              <a:rPr lang="en-US" sz="1800" dirty="0">
                <a:solidFill>
                  <a:schemeClr val="bg2">
                    <a:lumMod val="25000"/>
                  </a:schemeClr>
                </a:solidFill>
                <a:latin typeface="Century Gothic"/>
              </a:rPr>
              <a:t>–</a:t>
            </a:r>
            <a:r>
              <a:rPr lang="en-US" sz="1800" b="1" dirty="0">
                <a:solidFill>
                  <a:schemeClr val="bg2">
                    <a:lumMod val="25000"/>
                  </a:schemeClr>
                </a:solidFill>
                <a:latin typeface="Century Gothic"/>
              </a:rPr>
              <a:t> </a:t>
            </a:r>
            <a:r>
              <a:rPr lang="en-US" sz="1800" b="1" dirty="0" smtClean="0">
                <a:solidFill>
                  <a:srgbClr val="0067AA"/>
                </a:solidFill>
                <a:latin typeface="Century Gothic"/>
              </a:rPr>
              <a:t>11/12</a:t>
            </a:r>
            <a:r>
              <a:rPr lang="en-US" sz="1800" b="1" dirty="0" smtClean="0">
                <a:solidFill>
                  <a:schemeClr val="tx1">
                    <a:lumMod val="75000"/>
                    <a:lumOff val="25000"/>
                  </a:schemeClr>
                </a:solidFill>
                <a:latin typeface="Century Gothic"/>
              </a:rPr>
              <a:t>:</a:t>
            </a:r>
            <a:r>
              <a:rPr lang="en-US" sz="1800" dirty="0">
                <a:solidFill>
                  <a:schemeClr val="tx1">
                    <a:lumMod val="75000"/>
                    <a:lumOff val="25000"/>
                  </a:schemeClr>
                </a:solidFill>
                <a:latin typeface="Century Gothic"/>
              </a:rPr>
              <a:t> </a:t>
            </a:r>
            <a:r>
              <a:rPr lang="en-US" sz="1800" dirty="0" smtClean="0">
                <a:solidFill>
                  <a:schemeClr val="tx1">
                    <a:lumMod val="75000"/>
                    <a:lumOff val="25000"/>
                  </a:schemeClr>
                </a:solidFill>
                <a:latin typeface="Century Gothic"/>
              </a:rPr>
              <a:t>Project Summary </a:t>
            </a:r>
            <a:r>
              <a:rPr lang="en-US" sz="1800" dirty="0" smtClean="0">
                <a:solidFill>
                  <a:schemeClr val="tx1">
                    <a:lumMod val="75000"/>
                    <a:lumOff val="25000"/>
                  </a:schemeClr>
                </a:solidFill>
                <a:latin typeface="Century Gothic"/>
              </a:rPr>
              <a:t>FD, </a:t>
            </a:r>
            <a:r>
              <a:rPr lang="en-US" sz="1800" dirty="0" err="1" smtClean="0">
                <a:solidFill>
                  <a:schemeClr val="tx1">
                    <a:lumMod val="75000"/>
                    <a:lumOff val="25000"/>
                  </a:schemeClr>
                </a:solidFill>
                <a:latin typeface="Century Gothic"/>
              </a:rPr>
              <a:t>DEVELOPedia</a:t>
            </a:r>
            <a:r>
              <a:rPr lang="en-US" sz="1800" dirty="0" smtClean="0">
                <a:solidFill>
                  <a:schemeClr val="tx1">
                    <a:lumMod val="75000"/>
                    <a:lumOff val="25000"/>
                  </a:schemeClr>
                </a:solidFill>
                <a:latin typeface="Century Gothic"/>
              </a:rPr>
              <a:t> </a:t>
            </a:r>
            <a:r>
              <a:rPr lang="en-US" sz="1800" dirty="0">
                <a:solidFill>
                  <a:schemeClr val="tx1">
                    <a:lumMod val="75000"/>
                    <a:lumOff val="25000"/>
                  </a:schemeClr>
                </a:solidFill>
                <a:latin typeface="Century Gothic"/>
              </a:rPr>
              <a:t>Project </a:t>
            </a:r>
            <a:r>
              <a:rPr lang="en-US" sz="1800" dirty="0" smtClean="0">
                <a:solidFill>
                  <a:schemeClr val="tx1">
                    <a:lumMod val="75000"/>
                    <a:lumOff val="25000"/>
                  </a:schemeClr>
                </a:solidFill>
                <a:latin typeface="Century Gothic"/>
              </a:rPr>
              <a:t>Page</a:t>
            </a:r>
            <a:endParaRPr lang="en-US" sz="1800" dirty="0">
              <a:solidFill>
                <a:schemeClr val="tx1">
                  <a:lumMod val="75000"/>
                  <a:lumOff val="25000"/>
                </a:schemeClr>
              </a:solidFill>
            </a:endParaRPr>
          </a:p>
          <a:p>
            <a:pPr marL="1490345" indent="-1490345">
              <a:lnSpc>
                <a:spcPct val="100000"/>
              </a:lnSpc>
              <a:spcBef>
                <a:spcPts val="0"/>
              </a:spcBef>
              <a:spcAft>
                <a:spcPts val="1000"/>
              </a:spcAft>
              <a:buNone/>
            </a:pPr>
            <a:r>
              <a:rPr lang="en-US" sz="1800" b="1" dirty="0">
                <a:solidFill>
                  <a:schemeClr val="bg2">
                    <a:lumMod val="25000"/>
                  </a:schemeClr>
                </a:solidFill>
              </a:rPr>
              <a:t>Week 10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11/16</a:t>
            </a:r>
            <a:r>
              <a:rPr lang="en-US" sz="1800" b="1" dirty="0" smtClean="0">
                <a:solidFill>
                  <a:schemeClr val="tx1">
                    <a:lumMod val="75000"/>
                    <a:lumOff val="25000"/>
                  </a:schemeClr>
                </a:solidFill>
              </a:rPr>
              <a:t>:</a:t>
            </a:r>
            <a:r>
              <a:rPr lang="en-US" sz="1800" dirty="0" smtClean="0">
                <a:solidFill>
                  <a:schemeClr val="bg2">
                    <a:lumMod val="25000"/>
                  </a:schemeClr>
                </a:solidFill>
              </a:rPr>
              <a:t> </a:t>
            </a:r>
            <a:r>
              <a:rPr lang="en-US" sz="1800" dirty="0">
                <a:solidFill>
                  <a:schemeClr val="tx1">
                    <a:lumMod val="75000"/>
                    <a:lumOff val="25000"/>
                  </a:schemeClr>
                </a:solidFill>
              </a:rPr>
              <a:t>Exit Personal Growth Assessment; </a:t>
            </a:r>
            <a:r>
              <a:rPr lang="en-US" sz="1800" b="1" dirty="0" smtClean="0">
                <a:solidFill>
                  <a:srgbClr val="0067AA"/>
                </a:solidFill>
              </a:rPr>
              <a:t>11</a:t>
            </a:r>
            <a:r>
              <a:rPr lang="en-US" sz="1800" b="1" dirty="0" smtClean="0">
                <a:solidFill>
                  <a:srgbClr val="0067AA"/>
                </a:solidFill>
              </a:rPr>
              <a:t>/17</a:t>
            </a:r>
            <a:r>
              <a:rPr lang="en-US" sz="1800" b="1" dirty="0" smtClean="0">
                <a:solidFill>
                  <a:schemeClr val="tx1">
                    <a:lumMod val="75000"/>
                    <a:lumOff val="25000"/>
                  </a:schemeClr>
                </a:solidFill>
              </a:rPr>
              <a:t>:</a:t>
            </a:r>
            <a:r>
              <a:rPr lang="en-US" sz="1800" dirty="0" smtClean="0"/>
              <a:t> </a:t>
            </a:r>
            <a:r>
              <a:rPr lang="en-US" sz="1800" dirty="0">
                <a:solidFill>
                  <a:schemeClr val="tx1">
                    <a:lumMod val="75000"/>
                    <a:lumOff val="25000"/>
                  </a:schemeClr>
                </a:solidFill>
              </a:rPr>
              <a:t>Tech Paper FD, Feedback Form; </a:t>
            </a:r>
            <a:r>
              <a:rPr lang="en-US" sz="1800" b="1" dirty="0" smtClean="0">
                <a:solidFill>
                  <a:srgbClr val="0067AA"/>
                </a:solidFill>
              </a:rPr>
              <a:t>11/20</a:t>
            </a:r>
            <a:r>
              <a:rPr lang="en-US" sz="1800" b="1" dirty="0" smtClean="0">
                <a:solidFill>
                  <a:schemeClr val="tx1">
                    <a:lumMod val="75000"/>
                    <a:lumOff val="25000"/>
                  </a:schemeClr>
                </a:solidFill>
              </a:rPr>
              <a:t>:</a:t>
            </a:r>
            <a:r>
              <a:rPr lang="en-US" sz="1800" b="1" dirty="0" smtClean="0">
                <a:solidFill>
                  <a:schemeClr val="bg2">
                    <a:lumMod val="25000"/>
                  </a:schemeClr>
                </a:solidFill>
              </a:rPr>
              <a:t> </a:t>
            </a:r>
            <a:r>
              <a:rPr lang="en-US" sz="1800" dirty="0">
                <a:solidFill>
                  <a:schemeClr val="tx1">
                    <a:lumMod val="75000"/>
                    <a:lumOff val="25000"/>
                  </a:schemeClr>
                </a:solidFill>
              </a:rPr>
              <a:t>Exit Survey, Final Code and README </a:t>
            </a:r>
          </a:p>
        </p:txBody>
      </p:sp>
      <p:grpSp>
        <p:nvGrpSpPr>
          <p:cNvPr id="4" name="Group 3"/>
          <p:cNvGrpSpPr/>
          <p:nvPr/>
        </p:nvGrpSpPr>
        <p:grpSpPr>
          <a:xfrm>
            <a:off x="5660802" y="1775747"/>
            <a:ext cx="4107893" cy="731520"/>
            <a:chOff x="5190776" y="2043051"/>
            <a:chExt cx="4107893" cy="912762"/>
          </a:xfrm>
        </p:grpSpPr>
        <p:sp>
          <p:nvSpPr>
            <p:cNvPr id="41" name="Rounded Rectangle 40"/>
            <p:cNvSpPr/>
            <p:nvPr/>
          </p:nvSpPr>
          <p:spPr>
            <a:xfrm>
              <a:off x="5190776" y="2043051"/>
              <a:ext cx="4107893" cy="912762"/>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259070" y="2085199"/>
              <a:ext cx="3971305" cy="646331"/>
            </a:xfrm>
            <a:prstGeom prst="rect">
              <a:avLst/>
            </a:prstGeom>
          </p:spPr>
          <p:txBody>
            <a:bodyPr wrap="square">
              <a:spAutoFit/>
            </a:bodyPr>
            <a:lstStyle/>
            <a:p>
              <a:pPr algn="ctr">
                <a:spcBef>
                  <a:spcPts val="0"/>
                </a:spcBef>
                <a:buClr>
                  <a:srgbClr val="0078C1"/>
                </a:buClr>
              </a:pPr>
              <a:r>
                <a:rPr lang="en-US" b="1" i="1" dirty="0">
                  <a:solidFill>
                    <a:srgbClr val="0061AA"/>
                  </a:solidFill>
                </a:rPr>
                <a:t>Note: See </a:t>
              </a:r>
              <a:r>
                <a:rPr lang="en-US" b="1" i="1" dirty="0" err="1">
                  <a:solidFill>
                    <a:srgbClr val="0061AA"/>
                  </a:solidFill>
                </a:rPr>
                <a:t>DEVELOPedia</a:t>
              </a:r>
              <a:r>
                <a:rPr lang="en-US" b="1" i="1" dirty="0">
                  <a:solidFill>
                    <a:srgbClr val="0061AA"/>
                  </a:solidFill>
                </a:rPr>
                <a:t> or the Deliverables </a:t>
              </a:r>
              <a:r>
                <a:rPr lang="en-US" b="1" i="1" dirty="0" smtClean="0">
                  <a:solidFill>
                    <a:srgbClr val="0061AA"/>
                  </a:solidFill>
                </a:rPr>
                <a:t>Calendar!</a:t>
              </a:r>
              <a:endParaRPr lang="en-US" b="1" i="1" dirty="0">
                <a:solidFill>
                  <a:srgbClr val="0061AA"/>
                </a:solidFill>
              </a:endParaRPr>
            </a:p>
          </p:txBody>
        </p:sp>
      </p:grpSp>
    </p:spTree>
    <p:extLst>
      <p:ext uri="{BB962C8B-B14F-4D97-AF65-F5344CB8AC3E}">
        <p14:creationId xmlns:p14="http://schemas.microsoft.com/office/powerpoint/2010/main" val="2799261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Why Use Best Practices?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2" name="Picture 2" descr="http://www.phdcomics.com/comics/archive/phd031214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 y="1137532"/>
            <a:ext cx="9842416" cy="4265047"/>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56629" y="5147226"/>
            <a:ext cx="7318591" cy="830997"/>
          </a:xfrm>
          <a:prstGeom prst="rect">
            <a:avLst/>
          </a:prstGeom>
        </p:spPr>
        <p:txBody>
          <a:bodyPr wrap="square">
            <a:spAutoFit/>
          </a:bodyPr>
          <a:lstStyle/>
          <a:p>
            <a:r>
              <a:rPr lang="en-US" sz="1200" dirty="0">
                <a:solidFill>
                  <a:srgbClr val="13416C"/>
                </a:solidFill>
              </a:rPr>
              <a:t>Image Source: J. Cham. (2014, March 12). Comic number </a:t>
            </a:r>
            <a:r>
              <a:rPr lang="en-US" sz="1200" u="sng" dirty="0">
                <a:solidFill>
                  <a:srgbClr val="0070C0"/>
                </a:solidFill>
                <a:hlinkClick r:id="rId5"/>
              </a:rPr>
              <a:t>1869</a:t>
            </a:r>
            <a:r>
              <a:rPr lang="en-US" sz="1200" dirty="0">
                <a:solidFill>
                  <a:srgbClr val="13416C"/>
                </a:solidFill>
              </a:rPr>
              <a:t>. </a:t>
            </a:r>
            <a:r>
              <a:rPr lang="en-US" sz="1200" u="sng" dirty="0">
                <a:solidFill>
                  <a:srgbClr val="0070C0"/>
                </a:solidFill>
                <a:hlinkClick r:id="rId6"/>
              </a:rPr>
              <a:t>Piled Higher and Deeper</a:t>
            </a:r>
            <a:r>
              <a:rPr lang="en-US" sz="1200" dirty="0">
                <a:solidFill>
                  <a:srgbClr val="13416C"/>
                </a:solidFill>
              </a:rPr>
              <a:t> . Retrieved from http://phdcomics.com/comics/archive_print.php?comicid=1689</a:t>
            </a:r>
            <a:endParaRPr lang="en-US" sz="1200" dirty="0"/>
          </a:p>
          <a:p>
            <a:r>
              <a:rPr lang="en-US" sz="1200" dirty="0"/>
              <a:t/>
            </a:r>
            <a:br>
              <a:rPr lang="en-US" sz="1200" dirty="0"/>
            </a:br>
            <a:endParaRPr lang="en-US" sz="1200" dirty="0"/>
          </a:p>
        </p:txBody>
      </p:sp>
    </p:spTree>
    <p:extLst>
      <p:ext uri="{BB962C8B-B14F-4D97-AF65-F5344CB8AC3E}">
        <p14:creationId xmlns:p14="http://schemas.microsoft.com/office/powerpoint/2010/main" val="2385483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Why Do Best Practices Matter?</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55911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Terms are only 10 weeks long. Good data management practices allows Fellows or second term teams to answer questions about methods and results.</a:t>
            </a:r>
          </a:p>
          <a:p>
            <a:pPr marL="285750" indent="-285750">
              <a:spcBef>
                <a:spcPts val="0"/>
              </a:spcBef>
              <a:spcAft>
                <a:spcPts val="600"/>
              </a:spcAft>
              <a:buClr>
                <a:srgbClr val="EF282F"/>
              </a:buClr>
              <a:buFont typeface="Webdings" panose="05030102010509060703" pitchFamily="18" charset="2"/>
              <a:buChar char="4"/>
            </a:pPr>
            <a:r>
              <a:rPr lang="en-US" sz="1800" dirty="0"/>
              <a:t>DEVELOP may present your past project at a conference. Good data management practices allows presenters to create graphics and slides and to answer questions.</a:t>
            </a:r>
          </a:p>
          <a:p>
            <a:pPr marL="285750" indent="-285750">
              <a:spcBef>
                <a:spcPts val="0"/>
              </a:spcBef>
              <a:spcAft>
                <a:spcPts val="600"/>
              </a:spcAft>
              <a:buClr>
                <a:srgbClr val="EF282F"/>
              </a:buClr>
              <a:buFont typeface="Webdings" panose="05030102010509060703" pitchFamily="18" charset="2"/>
              <a:buChar char="4"/>
            </a:pPr>
            <a:r>
              <a:rPr lang="en-US" sz="1800" dirty="0"/>
              <a:t>Teams often want to publish. Good data management practices are necessary for teams to write a materials and methods section.</a:t>
            </a:r>
          </a:p>
          <a:p>
            <a:pPr marL="285750" indent="-285750">
              <a:spcBef>
                <a:spcPts val="0"/>
              </a:spcBef>
              <a:spcAft>
                <a:spcPts val="600"/>
              </a:spcAft>
              <a:buClr>
                <a:srgbClr val="EF282F"/>
              </a:buClr>
              <a:buFont typeface="Webdings" panose="05030102010509060703" pitchFamily="18" charset="2"/>
              <a:buChar char="4"/>
            </a:pPr>
            <a:r>
              <a:rPr lang="en-US" sz="1800" dirty="0"/>
              <a:t>Future DEVELOP project teams may want to build on your data and methods.</a:t>
            </a:r>
          </a:p>
          <a:p>
            <a:pPr marL="285750" indent="-285750">
              <a:spcBef>
                <a:spcPts val="0"/>
              </a:spcBef>
              <a:spcAft>
                <a:spcPts val="600"/>
              </a:spcAft>
              <a:buClr>
                <a:srgbClr val="EF282F"/>
              </a:buClr>
              <a:buFont typeface="Webdings" panose="05030102010509060703" pitchFamily="18" charset="2"/>
              <a:buChar char="4"/>
            </a:pPr>
            <a:r>
              <a:rPr lang="en-US" sz="1800" dirty="0"/>
              <a:t>Best practices enhance the likelihood that your work will be reproducible. </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Reasons why we don’t always follow best practices:</a:t>
            </a:r>
          </a:p>
          <a:p>
            <a:pPr marL="742950" lvl="1" indent="-285750">
              <a:spcBef>
                <a:spcPts val="0"/>
              </a:spcBef>
              <a:spcAft>
                <a:spcPts val="600"/>
              </a:spcAft>
              <a:buClr>
                <a:srgbClr val="EF282F"/>
              </a:buClr>
              <a:buFont typeface="Arial" panose="020B0604020202020204" pitchFamily="34" charset="0"/>
              <a:buChar char="•"/>
            </a:pPr>
            <a:r>
              <a:rPr lang="en-US" sz="1600" dirty="0"/>
              <a:t>We haven’t learned best practices.</a:t>
            </a:r>
          </a:p>
          <a:p>
            <a:pPr marL="742950" lvl="1" indent="-285750">
              <a:spcBef>
                <a:spcPts val="0"/>
              </a:spcBef>
              <a:spcAft>
                <a:spcPts val="600"/>
              </a:spcAft>
              <a:buClr>
                <a:srgbClr val="EF282F"/>
              </a:buClr>
              <a:buFont typeface="Arial" panose="020B0604020202020204" pitchFamily="34" charset="0"/>
              <a:buChar char="•"/>
            </a:pPr>
            <a:r>
              <a:rPr lang="en-US" sz="1600" dirty="0"/>
              <a:t>We are in a hurry. Projects are just ten weeks long.</a:t>
            </a:r>
          </a:p>
          <a:p>
            <a:pPr marL="742950" lvl="1" indent="-285750">
              <a:spcBef>
                <a:spcPts val="0"/>
              </a:spcBef>
              <a:spcAft>
                <a:spcPts val="600"/>
              </a:spcAft>
              <a:buClr>
                <a:srgbClr val="EF282F"/>
              </a:buClr>
              <a:buFont typeface="Arial" panose="020B0604020202020204" pitchFamily="34" charset="0"/>
              <a:buChar char="•"/>
            </a:pPr>
            <a:r>
              <a:rPr lang="en-US" sz="1600" dirty="0"/>
              <a:t>We want to provide our partners with results.</a:t>
            </a:r>
          </a:p>
          <a:p>
            <a:pPr marL="742950" lvl="1" indent="-285750">
              <a:spcBef>
                <a:spcPts val="0"/>
              </a:spcBef>
              <a:spcAft>
                <a:spcPts val="600"/>
              </a:spcAft>
              <a:buClr>
                <a:srgbClr val="EF282F"/>
              </a:buClr>
              <a:buFont typeface="Arial" panose="020B0604020202020204" pitchFamily="34" charset="0"/>
              <a:buChar char="•"/>
            </a:pPr>
            <a:r>
              <a:rPr lang="en-US" sz="1600" dirty="0"/>
              <a:t>We document our work at the end of the term when we may leave out important steps.</a:t>
            </a:r>
          </a:p>
          <a:p>
            <a:pPr marL="742950" lvl="1" indent="-285750">
              <a:spcBef>
                <a:spcPts val="0"/>
              </a:spcBef>
              <a:spcAft>
                <a:spcPts val="600"/>
              </a:spcAft>
              <a:buClr>
                <a:srgbClr val="EF282F"/>
              </a:buClr>
              <a:buFont typeface="Arial" panose="020B0604020202020204" pitchFamily="34" charset="0"/>
              <a:buChar char="•"/>
            </a:pPr>
            <a:r>
              <a:rPr lang="en-US" sz="1600" dirty="0"/>
              <a:t>We only document what worked. But, science is also about what doesn’t work.</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802969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Data Management</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800" b="1" dirty="0"/>
              <a:t>"Data management is the development, execution and supervision of plans, policies, programs and practices that control, protect, deliver and enhance the value of data and information assets.” </a:t>
            </a:r>
          </a:p>
          <a:p>
            <a:pPr>
              <a:spcBef>
                <a:spcPts val="0"/>
              </a:spcBef>
              <a:spcAft>
                <a:spcPts val="600"/>
              </a:spcAft>
              <a:buClr>
                <a:srgbClr val="EF282F"/>
              </a:buClr>
            </a:pPr>
            <a:r>
              <a:rPr lang="en-US" sz="1800" b="1" dirty="0"/>
              <a:t> </a:t>
            </a:r>
          </a:p>
          <a:p>
            <a:pPr marL="285750" indent="-285750">
              <a:spcBef>
                <a:spcPts val="0"/>
              </a:spcBef>
              <a:spcAft>
                <a:spcPts val="600"/>
              </a:spcAft>
              <a:buClr>
                <a:srgbClr val="EF282F"/>
              </a:buClr>
              <a:buFont typeface="Webdings" panose="05030102010509060703" pitchFamily="18" charset="2"/>
              <a:buChar char="4"/>
            </a:pPr>
            <a:r>
              <a:rPr lang="en-US" sz="1800" dirty="0"/>
              <a:t>Answers the questions:</a:t>
            </a:r>
          </a:p>
          <a:p>
            <a:pPr marL="742950" lvl="1" indent="-285750">
              <a:spcBef>
                <a:spcPts val="0"/>
              </a:spcBef>
              <a:spcAft>
                <a:spcPts val="600"/>
              </a:spcAft>
              <a:buClr>
                <a:srgbClr val="EF282F"/>
              </a:buClr>
              <a:buFont typeface="Arial" panose="020B0604020202020204" pitchFamily="34" charset="0"/>
              <a:buChar char="•"/>
            </a:pPr>
            <a:r>
              <a:rPr lang="en-US" sz="1800" dirty="0"/>
              <a:t>Where did the original data come from?</a:t>
            </a:r>
          </a:p>
          <a:p>
            <a:pPr marL="742950" lvl="1" indent="-285750">
              <a:spcBef>
                <a:spcPts val="0"/>
              </a:spcBef>
              <a:spcAft>
                <a:spcPts val="600"/>
              </a:spcAft>
              <a:buClr>
                <a:srgbClr val="EF282F"/>
              </a:buClr>
              <a:buFont typeface="Arial" panose="020B0604020202020204" pitchFamily="34" charset="0"/>
              <a:buChar char="•"/>
            </a:pPr>
            <a:r>
              <a:rPr lang="en-US" sz="1800" dirty="0"/>
              <a:t>What was done to the data?</a:t>
            </a:r>
          </a:p>
          <a:p>
            <a:pPr marL="742950" lvl="1" indent="-285750">
              <a:spcBef>
                <a:spcPts val="0"/>
              </a:spcBef>
              <a:spcAft>
                <a:spcPts val="600"/>
              </a:spcAft>
              <a:buClr>
                <a:srgbClr val="EF282F"/>
              </a:buClr>
              <a:buFont typeface="Arial" panose="020B0604020202020204" pitchFamily="34" charset="0"/>
              <a:buChar char="•"/>
            </a:pPr>
            <a:r>
              <a:rPr lang="en-US" sz="1800" dirty="0"/>
              <a:t>Can I find the data again if needed?</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Data should be well and consistently organized</a:t>
            </a:r>
          </a:p>
          <a:p>
            <a:pPr marL="742950" lvl="1" indent="-285750">
              <a:spcBef>
                <a:spcPts val="0"/>
              </a:spcBef>
              <a:spcAft>
                <a:spcPts val="600"/>
              </a:spcAft>
              <a:buClr>
                <a:srgbClr val="EF282F"/>
              </a:buClr>
              <a:buFont typeface="Arial" panose="020B0604020202020204" pitchFamily="34" charset="0"/>
              <a:buChar char="•"/>
            </a:pPr>
            <a:r>
              <a:rPr lang="en-US" sz="1800" dirty="0"/>
              <a:t>Directory (folder) Structure</a:t>
            </a:r>
          </a:p>
          <a:p>
            <a:pPr marL="742950" lvl="1" indent="-285750">
              <a:spcBef>
                <a:spcPts val="0"/>
              </a:spcBef>
              <a:spcAft>
                <a:spcPts val="600"/>
              </a:spcAft>
              <a:buClr>
                <a:srgbClr val="EF282F"/>
              </a:buClr>
              <a:buFont typeface="Arial" panose="020B0604020202020204" pitchFamily="34" charset="0"/>
              <a:buChar char="•"/>
            </a:pPr>
            <a:r>
              <a:rPr lang="en-US" sz="1800" dirty="0"/>
              <a:t>File Nomenclature</a:t>
            </a:r>
          </a:p>
          <a:p>
            <a:pPr marL="742950" lvl="1" indent="-285750">
              <a:spcBef>
                <a:spcPts val="0"/>
              </a:spcBef>
              <a:spcAft>
                <a:spcPts val="600"/>
              </a:spcAft>
              <a:buClr>
                <a:srgbClr val="EF282F"/>
              </a:buClr>
              <a:buFont typeface="Arial" panose="020B0604020202020204" pitchFamily="34" charset="0"/>
              <a:buChar char="•"/>
            </a:pPr>
            <a:r>
              <a:rPr lang="en-US" sz="1800" dirty="0"/>
              <a:t>Analysis–Friendly Data</a:t>
            </a:r>
          </a:p>
          <a:p>
            <a:pPr marL="742950" lvl="1" indent="-285750">
              <a:spcBef>
                <a:spcPts val="0"/>
              </a:spcBef>
              <a:spcAft>
                <a:spcPts val="600"/>
              </a:spcAft>
              <a:buClr>
                <a:srgbClr val="EF282F"/>
              </a:buClr>
              <a:buFont typeface="Arial" panose="020B0604020202020204" pitchFamily="34" charset="0"/>
              <a:buChar char="•"/>
            </a:pPr>
            <a:r>
              <a:rPr lang="en-US" sz="1800" dirty="0"/>
              <a:t>Documentation</a:t>
            </a:r>
          </a:p>
          <a:p>
            <a:pPr marL="285750" indent="-285750">
              <a:spcBef>
                <a:spcPts val="0"/>
              </a:spcBef>
              <a:spcAft>
                <a:spcPts val="600"/>
              </a:spcAft>
              <a:buClr>
                <a:srgbClr val="EF282F"/>
              </a:buClr>
              <a:buFont typeface="Webdings" panose="05030102010509060703" pitchFamily="18" charset="2"/>
              <a:buChar char="4"/>
            </a:pPr>
            <a:endParaRPr lang="en-US" sz="1800" dirty="0"/>
          </a:p>
        </p:txBody>
      </p:sp>
      <p:pic>
        <p:nvPicPr>
          <p:cNvPr id="22" name="Picture 2" descr="Image result for data manage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2895" y="3985290"/>
            <a:ext cx="3450827" cy="2437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699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1. Organize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7" y="1240319"/>
            <a:ext cx="9486852"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Organize your team’s data using a directory structure</a:t>
            </a:r>
          </a:p>
          <a:p>
            <a:pPr marL="285750" indent="-285750">
              <a:spcBef>
                <a:spcPts val="0"/>
              </a:spcBef>
              <a:spcAft>
                <a:spcPts val="600"/>
              </a:spcAft>
              <a:buClr>
                <a:srgbClr val="EF282F"/>
              </a:buClr>
              <a:buFont typeface="Webdings" panose="05030102010509060703" pitchFamily="18" charset="2"/>
              <a:buChar char="4"/>
            </a:pPr>
            <a:r>
              <a:rPr lang="en-US" sz="1800" dirty="0"/>
              <a:t>Segregate materials for a project into one directory:</a:t>
            </a:r>
          </a:p>
          <a:p>
            <a:pPr marL="742950" lvl="1" indent="-285750">
              <a:spcBef>
                <a:spcPts val="0"/>
              </a:spcBef>
              <a:spcAft>
                <a:spcPts val="600"/>
              </a:spcAft>
              <a:buClr>
                <a:srgbClr val="EF282F"/>
              </a:buClr>
              <a:buFont typeface="Arial" panose="020B0604020202020204" pitchFamily="34" charset="0"/>
              <a:buChar char="•"/>
            </a:pPr>
            <a:r>
              <a:rPr lang="en-US" sz="1800" dirty="0"/>
              <a:t>Folders: data, methods, results, deliverables</a:t>
            </a:r>
          </a:p>
          <a:p>
            <a:pPr marL="285750" indent="-285750">
              <a:spcBef>
                <a:spcPts val="0"/>
              </a:spcBef>
              <a:spcAft>
                <a:spcPts val="600"/>
              </a:spcAft>
              <a:buClr>
                <a:srgbClr val="EF282F"/>
              </a:buClr>
              <a:buFont typeface="Webdings" panose="05030102010509060703" pitchFamily="18" charset="2"/>
              <a:buChar char="4"/>
            </a:pPr>
            <a:r>
              <a:rPr lang="en-US" sz="1800" dirty="0"/>
              <a:t>Keep raw data separate </a:t>
            </a:r>
          </a:p>
          <a:p>
            <a:pPr marL="285750" indent="-285750">
              <a:spcBef>
                <a:spcPts val="0"/>
              </a:spcBef>
              <a:spcAft>
                <a:spcPts val="600"/>
              </a:spcAft>
              <a:buClr>
                <a:srgbClr val="EF282F"/>
              </a:buClr>
              <a:buFont typeface="Webdings" panose="05030102010509060703" pitchFamily="18" charset="2"/>
              <a:buChar char="4"/>
            </a:pPr>
            <a:r>
              <a:rPr lang="en-US" sz="1800" dirty="0"/>
              <a:t>Include README files</a:t>
            </a:r>
          </a:p>
        </p:txBody>
      </p:sp>
      <p:grpSp>
        <p:nvGrpSpPr>
          <p:cNvPr id="22" name="Group 21"/>
          <p:cNvGrpSpPr/>
          <p:nvPr/>
        </p:nvGrpSpPr>
        <p:grpSpPr>
          <a:xfrm>
            <a:off x="4699009" y="3123883"/>
            <a:ext cx="5195690" cy="3418447"/>
            <a:chOff x="1804737" y="1540013"/>
            <a:chExt cx="8280399" cy="5175001"/>
          </a:xfrm>
        </p:grpSpPr>
        <p:pic>
          <p:nvPicPr>
            <p:cNvPr id="23" name="Picture 22"/>
            <p:cNvPicPr>
              <a:picLocks noChangeAspect="1"/>
            </p:cNvPicPr>
            <p:nvPr/>
          </p:nvPicPr>
          <p:blipFill rotWithShape="1">
            <a:blip r:embed="rId4"/>
            <a:srcRect l="518" t="28087" r="59671" b="15889"/>
            <a:stretch/>
          </p:blipFill>
          <p:spPr>
            <a:xfrm>
              <a:off x="2582778" y="1540013"/>
              <a:ext cx="7491664" cy="5175001"/>
            </a:xfrm>
            <a:prstGeom prst="rect">
              <a:avLst/>
            </a:prstGeom>
          </p:spPr>
        </p:pic>
        <p:cxnSp>
          <p:nvCxnSpPr>
            <p:cNvPr id="42" name="Straight Connector 41"/>
            <p:cNvCxnSpPr/>
            <p:nvPr/>
          </p:nvCxnSpPr>
          <p:spPr>
            <a:xfrm>
              <a:off x="1804737" y="1684421"/>
              <a:ext cx="1283368" cy="626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045368" y="2043616"/>
              <a:ext cx="1147011" cy="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045368" y="2396546"/>
              <a:ext cx="1147011"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466473" y="2725412"/>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466473" y="3062296"/>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466473" y="5131728"/>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775284" y="3407202"/>
              <a:ext cx="665747" cy="627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775284" y="3752107"/>
              <a:ext cx="665747" cy="226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775284" y="4771300"/>
              <a:ext cx="665747" cy="575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775284" y="3407202"/>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775284" y="5469134"/>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775283" y="5806539"/>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172326" y="6153710"/>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176335" y="6508382"/>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176335" y="4418363"/>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172326" y="4081825"/>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045368" y="1752600"/>
              <a:ext cx="0" cy="66836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2438400" y="2454837"/>
              <a:ext cx="0" cy="270229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2764588" y="3118648"/>
              <a:ext cx="10695" cy="169390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764588" y="5190998"/>
              <a:ext cx="0" cy="65917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3172326" y="5884041"/>
              <a:ext cx="0" cy="65821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3172326" y="3797516"/>
              <a:ext cx="0" cy="64924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8214003" y="1955800"/>
              <a:ext cx="1871133" cy="40809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Bent-Up Arrow 64"/>
            <p:cNvSpPr/>
            <p:nvPr/>
          </p:nvSpPr>
          <p:spPr>
            <a:xfrm>
              <a:off x="7572986" y="6036732"/>
              <a:ext cx="1574800" cy="550241"/>
            </a:xfrm>
            <a:prstGeom prst="ben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 Placeholder 5"/>
          <p:cNvSpPr txBox="1">
            <a:spLocks/>
          </p:cNvSpPr>
          <p:nvPr/>
        </p:nvSpPr>
        <p:spPr>
          <a:xfrm>
            <a:off x="425462" y="2913792"/>
            <a:ext cx="4218182" cy="30284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742950" lvl="1" indent="-285750">
              <a:spcBef>
                <a:spcPts val="0"/>
              </a:spcBef>
              <a:spcAft>
                <a:spcPts val="600"/>
              </a:spcAft>
              <a:buClr>
                <a:srgbClr val="EF282F"/>
              </a:buClr>
              <a:buFont typeface="Arial" panose="020B0604020202020204" pitchFamily="34" charset="0"/>
              <a:buChar char="•"/>
            </a:pPr>
            <a:r>
              <a:rPr lang="en-US" sz="1800" dirty="0"/>
              <a:t>README files describe the contents of a folder, list the files in that folder, and provide metadata </a:t>
            </a:r>
          </a:p>
          <a:p>
            <a:pPr marL="742950" lvl="1" indent="-285750">
              <a:spcBef>
                <a:spcPts val="0"/>
              </a:spcBef>
              <a:spcAft>
                <a:spcPts val="600"/>
              </a:spcAft>
              <a:buClr>
                <a:srgbClr val="EF282F"/>
              </a:buClr>
              <a:buFont typeface="Arial" panose="020B0604020202020204" pitchFamily="34" charset="0"/>
              <a:buChar char="•"/>
            </a:pPr>
            <a:r>
              <a:rPr lang="en-US" sz="1800" dirty="0"/>
              <a:t>They can be very useful in helping a new user navigate your directory </a:t>
            </a:r>
          </a:p>
          <a:p>
            <a:pPr marL="285750" indent="-285750">
              <a:spcBef>
                <a:spcPts val="0"/>
              </a:spcBef>
              <a:spcAft>
                <a:spcPts val="600"/>
              </a:spcAft>
              <a:buClr>
                <a:srgbClr val="EF282F"/>
              </a:buClr>
              <a:buFont typeface="Webdings" panose="05030102010509060703" pitchFamily="18" charset="2"/>
              <a:buChar char="4"/>
            </a:pPr>
            <a:endParaRPr lang="en-US" sz="1800" dirty="0"/>
          </a:p>
        </p:txBody>
      </p:sp>
      <p:grpSp>
        <p:nvGrpSpPr>
          <p:cNvPr id="93" name="Group 92"/>
          <p:cNvGrpSpPr/>
          <p:nvPr/>
        </p:nvGrpSpPr>
        <p:grpSpPr>
          <a:xfrm>
            <a:off x="686740" y="5197097"/>
            <a:ext cx="3576624" cy="1152213"/>
            <a:chOff x="1553575" y="5290691"/>
            <a:chExt cx="2995202" cy="691487"/>
          </a:xfrm>
        </p:grpSpPr>
        <p:sp>
          <p:nvSpPr>
            <p:cNvPr id="94" name="Text Placeholder 5"/>
            <p:cNvSpPr txBox="1">
              <a:spLocks/>
            </p:cNvSpPr>
            <p:nvPr/>
          </p:nvSpPr>
          <p:spPr>
            <a:xfrm>
              <a:off x="1570540" y="5307541"/>
              <a:ext cx="2978237" cy="6746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spcAft>
                  <a:spcPts val="600"/>
                </a:spcAft>
                <a:buClr>
                  <a:srgbClr val="EF282F"/>
                </a:buClr>
              </a:pPr>
              <a:r>
                <a:rPr lang="en-US" sz="1600" dirty="0"/>
                <a:t>This organizational approach applies equally to PCs, portable drives, or Google Drives.</a:t>
              </a:r>
            </a:p>
            <a:p>
              <a:pPr algn="ctr">
                <a:spcBef>
                  <a:spcPts val="0"/>
                </a:spcBef>
                <a:spcAft>
                  <a:spcPts val="600"/>
                </a:spcAft>
                <a:buClr>
                  <a:srgbClr val="EF282F"/>
                </a:buClr>
              </a:pPr>
              <a:endParaRPr lang="en-US" sz="1600" dirty="0"/>
            </a:p>
          </p:txBody>
        </p:sp>
        <p:sp>
          <p:nvSpPr>
            <p:cNvPr id="95" name="Rounded Rectangle 94"/>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5372167" y="2596921"/>
            <a:ext cx="4215488" cy="369332"/>
          </a:xfrm>
          <a:prstGeom prst="rect">
            <a:avLst/>
          </a:prstGeom>
        </p:spPr>
        <p:txBody>
          <a:bodyPr wrap="square">
            <a:spAutoFit/>
          </a:bodyPr>
          <a:lstStyle/>
          <a:p>
            <a:pPr>
              <a:spcBef>
                <a:spcPts val="0"/>
              </a:spcBef>
              <a:spcAft>
                <a:spcPts val="600"/>
              </a:spcAft>
              <a:buClr>
                <a:srgbClr val="EF282F"/>
              </a:buClr>
            </a:pPr>
            <a:r>
              <a:rPr lang="en-US" dirty="0">
                <a:solidFill>
                  <a:srgbClr val="0061AA"/>
                </a:solidFill>
              </a:rPr>
              <a:t>Directory Structure Example</a:t>
            </a:r>
          </a:p>
        </p:txBody>
      </p:sp>
    </p:spTree>
    <p:extLst>
      <p:ext uri="{BB962C8B-B14F-4D97-AF65-F5344CB8AC3E}">
        <p14:creationId xmlns:p14="http://schemas.microsoft.com/office/powerpoint/2010/main" val="3069330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2. Standardize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147967"/>
            <a:ext cx="9768987" cy="55119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dirty="0"/>
              <a:t>Standardize file nomenclature</a:t>
            </a:r>
          </a:p>
          <a:p>
            <a:pPr marL="285750" indent="-285750">
              <a:spcBef>
                <a:spcPts val="0"/>
              </a:spcBef>
              <a:spcAft>
                <a:spcPts val="600"/>
              </a:spcAft>
              <a:buClr>
                <a:srgbClr val="EF282F"/>
              </a:buClr>
              <a:buFont typeface="Webdings" panose="05030102010509060703" pitchFamily="18" charset="2"/>
              <a:buChar char="4"/>
            </a:pPr>
            <a:r>
              <a:rPr lang="en-US" sz="1600" dirty="0"/>
              <a:t>File names should be:</a:t>
            </a:r>
          </a:p>
          <a:p>
            <a:pPr marL="742950" lvl="1" indent="-285750">
              <a:spcBef>
                <a:spcPts val="0"/>
              </a:spcBef>
              <a:spcAft>
                <a:spcPts val="600"/>
              </a:spcAft>
              <a:buClr>
                <a:srgbClr val="EF282F"/>
              </a:buClr>
              <a:buFont typeface="Arial" panose="020B0604020202020204" pitchFamily="34" charset="0"/>
              <a:buChar char="•"/>
            </a:pPr>
            <a:r>
              <a:rPr lang="en-US" sz="1600" dirty="0"/>
              <a:t>Machine Readable:</a:t>
            </a:r>
          </a:p>
          <a:p>
            <a:pPr marL="1200150" lvl="2" indent="-285750">
              <a:spcBef>
                <a:spcPts val="0"/>
              </a:spcBef>
              <a:spcAft>
                <a:spcPts val="600"/>
              </a:spcAft>
              <a:buClr>
                <a:srgbClr val="EF282F"/>
              </a:buClr>
              <a:buFont typeface="Wingdings" panose="05000000000000000000" pitchFamily="2" charset="2"/>
              <a:buChar char="§"/>
            </a:pPr>
            <a:r>
              <a:rPr lang="en-US" sz="1600" dirty="0"/>
              <a:t>Do not include special characters (%, $, &amp;, etc.)</a:t>
            </a:r>
          </a:p>
          <a:p>
            <a:pPr marL="1200150" lvl="2" indent="-285750">
              <a:spcBef>
                <a:spcPts val="0"/>
              </a:spcBef>
              <a:spcAft>
                <a:spcPts val="600"/>
              </a:spcAft>
              <a:buClr>
                <a:srgbClr val="EF282F"/>
              </a:buClr>
              <a:buFont typeface="Wingdings" panose="05000000000000000000" pitchFamily="2" charset="2"/>
              <a:buChar char="§"/>
            </a:pPr>
            <a:r>
              <a:rPr lang="en-US" sz="1600" dirty="0"/>
              <a:t>Use underscores instead of spaces </a:t>
            </a:r>
          </a:p>
          <a:p>
            <a:pPr marL="1657350" lvl="3" indent="-285750">
              <a:spcBef>
                <a:spcPts val="0"/>
              </a:spcBef>
              <a:spcAft>
                <a:spcPts val="600"/>
              </a:spcAft>
              <a:buClr>
                <a:srgbClr val="EF282F"/>
              </a:buClr>
              <a:buFont typeface="Wingdings" panose="05000000000000000000" pitchFamily="2" charset="2"/>
              <a:buChar char="ü"/>
            </a:pPr>
            <a:r>
              <a:rPr lang="en-US" sz="1400" dirty="0"/>
              <a:t>Example: 20171107_average_ndvi_by_census_tract.csv</a:t>
            </a:r>
          </a:p>
          <a:p>
            <a:pPr marL="742950" lvl="1" indent="-285750">
              <a:spcBef>
                <a:spcPts val="0"/>
              </a:spcBef>
              <a:spcAft>
                <a:spcPts val="600"/>
              </a:spcAft>
              <a:buClr>
                <a:srgbClr val="EF282F"/>
              </a:buClr>
              <a:buFont typeface="Arial" panose="020B0604020202020204" pitchFamily="34" charset="0"/>
              <a:buChar char="•"/>
            </a:pPr>
            <a:r>
              <a:rPr lang="en-US" sz="1600" dirty="0"/>
              <a:t>Human Readable: </a:t>
            </a:r>
          </a:p>
          <a:p>
            <a:pPr marL="1200150" lvl="2" indent="-285750">
              <a:spcBef>
                <a:spcPts val="0"/>
              </a:spcBef>
              <a:spcAft>
                <a:spcPts val="600"/>
              </a:spcAft>
              <a:buClr>
                <a:srgbClr val="EF282F"/>
              </a:buClr>
              <a:buFont typeface="Wingdings" panose="05000000000000000000" pitchFamily="2" charset="2"/>
              <a:buChar char="§"/>
            </a:pPr>
            <a:r>
              <a:rPr lang="en-US" sz="1600" dirty="0"/>
              <a:t>File names should briefly, but adequately, describe the contents of the file</a:t>
            </a:r>
          </a:p>
          <a:p>
            <a:pPr marL="1200150" lvl="2" indent="-285750">
              <a:spcBef>
                <a:spcPts val="0"/>
              </a:spcBef>
              <a:spcAft>
                <a:spcPts val="600"/>
              </a:spcAft>
              <a:buClr>
                <a:srgbClr val="EF282F"/>
              </a:buClr>
              <a:buFont typeface="Wingdings" panose="05000000000000000000" pitchFamily="2" charset="2"/>
              <a:buChar char="§"/>
            </a:pPr>
            <a:r>
              <a:rPr lang="en-US" sz="1600" dirty="0"/>
              <a:t>It can be useful to note the version of the file by adding v1, v2 etc. in the file name</a:t>
            </a:r>
          </a:p>
          <a:p>
            <a:pPr marL="1657350" lvl="3" indent="-285750">
              <a:spcBef>
                <a:spcPts val="0"/>
              </a:spcBef>
              <a:spcAft>
                <a:spcPts val="600"/>
              </a:spcAft>
              <a:buClr>
                <a:srgbClr val="EF282F"/>
              </a:buClr>
              <a:buFont typeface="Wingdings" panose="05000000000000000000" pitchFamily="2" charset="2"/>
              <a:buChar char="ü"/>
            </a:pPr>
            <a:r>
              <a:rPr lang="en-US" sz="1400" dirty="0"/>
              <a:t>Bad Example: landcover_test2.tif  </a:t>
            </a:r>
          </a:p>
          <a:p>
            <a:pPr marL="1657350" lvl="3" indent="-285750">
              <a:spcBef>
                <a:spcPts val="0"/>
              </a:spcBef>
              <a:spcAft>
                <a:spcPts val="600"/>
              </a:spcAft>
              <a:buClr>
                <a:srgbClr val="EF282F"/>
              </a:buClr>
              <a:buFont typeface="Wingdings" panose="05000000000000000000" pitchFamily="2" charset="2"/>
              <a:buChar char="ü"/>
            </a:pPr>
            <a:r>
              <a:rPr lang="en-US" sz="1400" dirty="0"/>
              <a:t>Good Example: 2016_Phoenix_landcover_v2.tif</a:t>
            </a:r>
          </a:p>
          <a:p>
            <a:pPr marL="1200150" lvl="2" indent="-285750">
              <a:spcBef>
                <a:spcPts val="0"/>
              </a:spcBef>
              <a:spcAft>
                <a:spcPts val="600"/>
              </a:spcAft>
              <a:buClr>
                <a:srgbClr val="EF282F"/>
              </a:buClr>
              <a:buFont typeface="Wingdings" panose="05000000000000000000" pitchFamily="2" charset="2"/>
              <a:buChar char="§"/>
            </a:pPr>
            <a:r>
              <a:rPr lang="en-US" sz="1600" dirty="0"/>
              <a:t>If you are testing a process it’s easy to accumulate many different files that are essentially the same thing. Using a marker like “v2” can be helpful. However, once you figured out the correct process and produced the final version of file consider removing the “v2” tag and previous versions of the data. </a:t>
            </a:r>
          </a:p>
          <a:p>
            <a:pPr marL="285750" lvl="0" indent="-285750">
              <a:lnSpc>
                <a:spcPct val="100000"/>
              </a:lnSpc>
              <a:spcBef>
                <a:spcPts val="0"/>
              </a:spcBef>
              <a:spcAft>
                <a:spcPts val="600"/>
              </a:spcAft>
              <a:buClr>
                <a:srgbClr val="EF282F"/>
              </a:buClr>
              <a:buFont typeface="Webdings" panose="05030102010509060703" pitchFamily="18" charset="2"/>
              <a:buChar char="4"/>
            </a:pPr>
            <a:r>
              <a:rPr lang="en-US" sz="1600" dirty="0">
                <a:latin typeface="Century Gothic" panose="020F0302020204030204"/>
              </a:rPr>
              <a:t>File names should work well with default ordering</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Example: Folder with daily land surface temperature files. Name the files so that they default in chronological order</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Maintain Consistent Nomenclature</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Use Open File Formats: CSV not XLSX</a:t>
            </a:r>
          </a:p>
          <a:p>
            <a:pPr marL="285750" lvl="0" indent="-285750">
              <a:lnSpc>
                <a:spcPct val="100000"/>
              </a:lnSpc>
              <a:spcBef>
                <a:spcPts val="0"/>
              </a:spcBef>
              <a:spcAft>
                <a:spcPts val="600"/>
              </a:spcAft>
              <a:buClr>
                <a:srgbClr val="EF282F"/>
              </a:buClr>
              <a:buFont typeface="Webdings" panose="05030102010509060703" pitchFamily="18" charset="2"/>
              <a:buChar char="4"/>
            </a:pPr>
            <a:endParaRPr lang="en-US" sz="1600" dirty="0"/>
          </a:p>
          <a:p>
            <a:pPr marL="285750" lvl="0" indent="-285750">
              <a:lnSpc>
                <a:spcPct val="100000"/>
              </a:lnSpc>
              <a:spcBef>
                <a:spcPts val="0"/>
              </a:spcBef>
              <a:spcAft>
                <a:spcPts val="600"/>
              </a:spcAft>
              <a:buClr>
                <a:srgbClr val="EF282F"/>
              </a:buClr>
              <a:buFont typeface="Webdings" panose="05030102010509060703" pitchFamily="18" charset="2"/>
              <a:buChar char="4"/>
            </a:pPr>
            <a:endParaRPr lang="en-US" sz="16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4" name="Picture 23"/>
          <p:cNvPicPr>
            <a:picLocks noChangeAspect="1"/>
          </p:cNvPicPr>
          <p:nvPr/>
        </p:nvPicPr>
        <p:blipFill rotWithShape="1">
          <a:blip r:embed="rId4"/>
          <a:srcRect l="18417" t="17212" r="35024" b="36485"/>
          <a:stretch/>
        </p:blipFill>
        <p:spPr>
          <a:xfrm>
            <a:off x="6621780" y="657236"/>
            <a:ext cx="2973659" cy="1803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9446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3. Analysis-Friendly Data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288604" cy="27601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Data Tables can be either Wide or Long formats. </a:t>
            </a:r>
          </a:p>
          <a:p>
            <a:pPr marL="285750" indent="-285750">
              <a:spcBef>
                <a:spcPts val="0"/>
              </a:spcBef>
              <a:spcAft>
                <a:spcPts val="600"/>
              </a:spcAft>
              <a:buClr>
                <a:srgbClr val="EF282F"/>
              </a:buClr>
              <a:buFont typeface="Webdings" panose="05030102010509060703" pitchFamily="18" charset="2"/>
              <a:buChar char="4"/>
            </a:pPr>
            <a:r>
              <a:rPr lang="en-US" sz="1800" dirty="0"/>
              <a:t>Each row is a unique observation</a:t>
            </a:r>
          </a:p>
          <a:p>
            <a:pPr marL="285750" indent="-285750">
              <a:spcBef>
                <a:spcPts val="0"/>
              </a:spcBef>
              <a:spcAft>
                <a:spcPts val="600"/>
              </a:spcAft>
              <a:buClr>
                <a:srgbClr val="EF282F"/>
              </a:buClr>
              <a:buFont typeface="Webdings" panose="05030102010509060703" pitchFamily="18" charset="2"/>
              <a:buChar char="4"/>
            </a:pPr>
            <a:r>
              <a:rPr lang="en-US" sz="1800" dirty="0"/>
              <a:t>Each column is  variable</a:t>
            </a:r>
          </a:p>
          <a:p>
            <a:pPr marL="285750" indent="-285750">
              <a:spcBef>
                <a:spcPts val="0"/>
              </a:spcBef>
              <a:spcAft>
                <a:spcPts val="600"/>
              </a:spcAft>
              <a:buClr>
                <a:srgbClr val="EF282F"/>
              </a:buClr>
              <a:buFont typeface="Webdings" panose="05030102010509060703" pitchFamily="18" charset="2"/>
              <a:buChar char="4"/>
            </a:pPr>
            <a:r>
              <a:rPr lang="en-US" sz="1800" dirty="0"/>
              <a:t>DO NOT combine multiple variables in one column</a:t>
            </a:r>
          </a:p>
          <a:p>
            <a:pPr marL="285750" indent="-285750">
              <a:spcBef>
                <a:spcPts val="0"/>
              </a:spcBef>
              <a:spcAft>
                <a:spcPts val="600"/>
              </a:spcAft>
              <a:buClr>
                <a:srgbClr val="EF282F"/>
              </a:buClr>
              <a:buFont typeface="Webdings" panose="05030102010509060703" pitchFamily="18" charset="2"/>
              <a:buChar char="4"/>
            </a:pPr>
            <a:r>
              <a:rPr lang="en-US" sz="1800" dirty="0"/>
              <a:t>A common exception: Date. It’s common to have multiple columns for Day, Month, Year or a Date column with consistent date information (i.e.  Year-month-day: 1999-06-01</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graphicFrame>
        <p:nvGraphicFramePr>
          <p:cNvPr id="22" name="Table 21"/>
          <p:cNvGraphicFramePr>
            <a:graphicFrameLocks noGrp="1"/>
          </p:cNvGraphicFramePr>
          <p:nvPr>
            <p:extLst>
              <p:ext uri="{D42A27DB-BD31-4B8C-83A1-F6EECF244321}">
                <p14:modId xmlns:p14="http://schemas.microsoft.com/office/powerpoint/2010/main" val="2325203409"/>
              </p:ext>
            </p:extLst>
          </p:nvPr>
        </p:nvGraphicFramePr>
        <p:xfrm>
          <a:off x="5777697" y="3190738"/>
          <a:ext cx="4108107" cy="3515160"/>
        </p:xfrm>
        <a:graphic>
          <a:graphicData uri="http://schemas.openxmlformats.org/drawingml/2006/table">
            <a:tbl>
              <a:tblPr>
                <a:tableStyleId>{5C22544A-7EE6-4342-B048-85BDC9FD1C3A}</a:tableStyleId>
              </a:tblPr>
              <a:tblGrid>
                <a:gridCol w="825719">
                  <a:extLst>
                    <a:ext uri="{9D8B030D-6E8A-4147-A177-3AD203B41FA5}">
                      <a16:colId xmlns:a16="http://schemas.microsoft.com/office/drawing/2014/main" val="20000"/>
                    </a:ext>
                  </a:extLst>
                </a:gridCol>
                <a:gridCol w="548971">
                  <a:extLst>
                    <a:ext uri="{9D8B030D-6E8A-4147-A177-3AD203B41FA5}">
                      <a16:colId xmlns:a16="http://schemas.microsoft.com/office/drawing/2014/main" val="20001"/>
                    </a:ext>
                  </a:extLst>
                </a:gridCol>
                <a:gridCol w="697652">
                  <a:extLst>
                    <a:ext uri="{9D8B030D-6E8A-4147-A177-3AD203B41FA5}">
                      <a16:colId xmlns:a16="http://schemas.microsoft.com/office/drawing/2014/main" val="20002"/>
                    </a:ext>
                  </a:extLst>
                </a:gridCol>
                <a:gridCol w="720525">
                  <a:extLst>
                    <a:ext uri="{9D8B030D-6E8A-4147-A177-3AD203B41FA5}">
                      <a16:colId xmlns:a16="http://schemas.microsoft.com/office/drawing/2014/main" val="20003"/>
                    </a:ext>
                  </a:extLst>
                </a:gridCol>
                <a:gridCol w="656403">
                  <a:extLst>
                    <a:ext uri="{9D8B030D-6E8A-4147-A177-3AD203B41FA5}">
                      <a16:colId xmlns:a16="http://schemas.microsoft.com/office/drawing/2014/main" val="20004"/>
                    </a:ext>
                  </a:extLst>
                </a:gridCol>
                <a:gridCol w="658837">
                  <a:extLst>
                    <a:ext uri="{9D8B030D-6E8A-4147-A177-3AD203B41FA5}">
                      <a16:colId xmlns:a16="http://schemas.microsoft.com/office/drawing/2014/main" val="20005"/>
                    </a:ext>
                  </a:extLst>
                </a:gridCol>
              </a:tblGrid>
              <a:tr h="264355">
                <a:tc>
                  <a:txBody>
                    <a:bodyPr/>
                    <a:lstStyle/>
                    <a:p>
                      <a:pPr algn="ctr" fontAlgn="b"/>
                      <a:r>
                        <a:rPr lang="en-US" sz="1100" u="none" strike="noStrike" dirty="0" err="1">
                          <a:effectLst/>
                        </a:rPr>
                        <a:t>Census_TractID</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Date</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Month</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Metric</a:t>
                      </a: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Value</a:t>
                      </a:r>
                    </a:p>
                  </a:txBody>
                  <a:tcPr marL="7620" marR="7620" marT="7620" marB="0" anchor="ctr"/>
                </a:tc>
                <a:extLst>
                  <a:ext uri="{0D108BD9-81ED-4DB2-BD59-A6C34878D82A}">
                    <a16:rowId xmlns:a16="http://schemas.microsoft.com/office/drawing/2014/main" val="10000"/>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38.20</a:t>
                      </a:r>
                    </a:p>
                  </a:txBody>
                  <a:tcPr marL="7620" marR="7620" marT="7620" marB="0" anchor="ctr"/>
                </a:tc>
                <a:extLst>
                  <a:ext uri="{0D108BD9-81ED-4DB2-BD59-A6C34878D82A}">
                    <a16:rowId xmlns:a16="http://schemas.microsoft.com/office/drawing/2014/main" val="10001"/>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-0.16928</a:t>
                      </a:r>
                    </a:p>
                  </a:txBody>
                  <a:tcPr marL="7620" marR="7620" marT="7620" marB="0" anchor="ctr"/>
                </a:tc>
                <a:extLst>
                  <a:ext uri="{0D108BD9-81ED-4DB2-BD59-A6C34878D82A}">
                    <a16:rowId xmlns:a16="http://schemas.microsoft.com/office/drawing/2014/main" val="10002"/>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36.84</a:t>
                      </a:r>
                    </a:p>
                  </a:txBody>
                  <a:tcPr marL="7620" marR="7620" marT="7620" marB="0" anchor="ctr"/>
                </a:tc>
                <a:extLst>
                  <a:ext uri="{0D108BD9-81ED-4DB2-BD59-A6C34878D82A}">
                    <a16:rowId xmlns:a16="http://schemas.microsoft.com/office/drawing/2014/main" val="10003"/>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0.359118</a:t>
                      </a:r>
                    </a:p>
                  </a:txBody>
                  <a:tcPr marL="7620" marR="7620" marT="7620" marB="0" anchor="ctr"/>
                </a:tc>
                <a:extLst>
                  <a:ext uri="{0D108BD9-81ED-4DB2-BD59-A6C34878D82A}">
                    <a16:rowId xmlns:a16="http://schemas.microsoft.com/office/drawing/2014/main" val="10004"/>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33.65</a:t>
                      </a:r>
                    </a:p>
                  </a:txBody>
                  <a:tcPr marL="7620" marR="7620" marT="7620" marB="0" anchor="ctr"/>
                </a:tc>
                <a:extLst>
                  <a:ext uri="{0D108BD9-81ED-4DB2-BD59-A6C34878D82A}">
                    <a16:rowId xmlns:a16="http://schemas.microsoft.com/office/drawing/2014/main" val="10005"/>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0.693757</a:t>
                      </a:r>
                    </a:p>
                  </a:txBody>
                  <a:tcPr marL="7620" marR="7620" marT="7620" marB="0" anchor="ctr"/>
                </a:tc>
                <a:extLst>
                  <a:ext uri="{0D108BD9-81ED-4DB2-BD59-A6C34878D82A}">
                    <a16:rowId xmlns:a16="http://schemas.microsoft.com/office/drawing/2014/main" val="10006"/>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37.03</a:t>
                      </a:r>
                    </a:p>
                  </a:txBody>
                  <a:tcPr marL="7620" marR="7620" marT="7620" marB="0" anchor="ctr"/>
                </a:tc>
                <a:extLst>
                  <a:ext uri="{0D108BD9-81ED-4DB2-BD59-A6C34878D82A}">
                    <a16:rowId xmlns:a16="http://schemas.microsoft.com/office/drawing/2014/main" val="10007"/>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0.619561</a:t>
                      </a:r>
                    </a:p>
                  </a:txBody>
                  <a:tcPr marL="7620" marR="7620" marT="7620" marB="0" anchor="ctr"/>
                </a:tc>
                <a:extLst>
                  <a:ext uri="{0D108BD9-81ED-4DB2-BD59-A6C34878D82A}">
                    <a16:rowId xmlns:a16="http://schemas.microsoft.com/office/drawing/2014/main" val="10008"/>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44.04</a:t>
                      </a:r>
                    </a:p>
                  </a:txBody>
                  <a:tcPr marL="7620" marR="7620" marT="7620" marB="0" anchor="ctr"/>
                </a:tc>
                <a:extLst>
                  <a:ext uri="{0D108BD9-81ED-4DB2-BD59-A6C34878D82A}">
                    <a16:rowId xmlns:a16="http://schemas.microsoft.com/office/drawing/2014/main" val="10009"/>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-0.93069</a:t>
                      </a:r>
                    </a:p>
                  </a:txBody>
                  <a:tcPr marL="7620" marR="7620" marT="7620" marB="0" anchor="ctr"/>
                </a:tc>
                <a:extLst>
                  <a:ext uri="{0D108BD9-81ED-4DB2-BD59-A6C34878D82A}">
                    <a16:rowId xmlns:a16="http://schemas.microsoft.com/office/drawing/2014/main" val="10010"/>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37.58</a:t>
                      </a:r>
                    </a:p>
                  </a:txBody>
                  <a:tcPr marL="7620" marR="7620" marT="7620" marB="0" anchor="ctr"/>
                </a:tc>
                <a:extLst>
                  <a:ext uri="{0D108BD9-81ED-4DB2-BD59-A6C34878D82A}">
                    <a16:rowId xmlns:a16="http://schemas.microsoft.com/office/drawing/2014/main" val="10011"/>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0.974952</a:t>
                      </a:r>
                    </a:p>
                  </a:txBody>
                  <a:tcPr marL="7620" marR="7620" marT="7620" marB="0" anchor="ctr"/>
                </a:tc>
                <a:extLst>
                  <a:ext uri="{0D108BD9-81ED-4DB2-BD59-A6C34878D82A}">
                    <a16:rowId xmlns:a16="http://schemas.microsoft.com/office/drawing/2014/main" val="10012"/>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3682255548"/>
              </p:ext>
            </p:extLst>
          </p:nvPr>
        </p:nvGraphicFramePr>
        <p:xfrm>
          <a:off x="355629" y="5240255"/>
          <a:ext cx="5054600" cy="1289337"/>
        </p:xfrm>
        <a:graphic>
          <a:graphicData uri="http://schemas.openxmlformats.org/drawingml/2006/table">
            <a:tbl>
              <a:tblPr>
                <a:tableStyleId>{5C22544A-7EE6-4342-B048-85BDC9FD1C3A}</a:tableStyleId>
              </a:tblPr>
              <a:tblGrid>
                <a:gridCol w="1060235">
                  <a:extLst>
                    <a:ext uri="{9D8B030D-6E8A-4147-A177-3AD203B41FA5}">
                      <a16:colId xmlns:a16="http://schemas.microsoft.com/office/drawing/2014/main" val="20000"/>
                    </a:ext>
                  </a:extLst>
                </a:gridCol>
                <a:gridCol w="704888">
                  <a:extLst>
                    <a:ext uri="{9D8B030D-6E8A-4147-A177-3AD203B41FA5}">
                      <a16:colId xmlns:a16="http://schemas.microsoft.com/office/drawing/2014/main" val="20001"/>
                    </a:ext>
                  </a:extLst>
                </a:gridCol>
                <a:gridCol w="895795">
                  <a:extLst>
                    <a:ext uri="{9D8B030D-6E8A-4147-A177-3AD203B41FA5}">
                      <a16:colId xmlns:a16="http://schemas.microsoft.com/office/drawing/2014/main" val="20002"/>
                    </a:ext>
                  </a:extLst>
                </a:gridCol>
                <a:gridCol w="925165">
                  <a:extLst>
                    <a:ext uri="{9D8B030D-6E8A-4147-A177-3AD203B41FA5}">
                      <a16:colId xmlns:a16="http://schemas.microsoft.com/office/drawing/2014/main" val="20003"/>
                    </a:ext>
                  </a:extLst>
                </a:gridCol>
                <a:gridCol w="763629">
                  <a:extLst>
                    <a:ext uri="{9D8B030D-6E8A-4147-A177-3AD203B41FA5}">
                      <a16:colId xmlns:a16="http://schemas.microsoft.com/office/drawing/2014/main" val="20004"/>
                    </a:ext>
                  </a:extLst>
                </a:gridCol>
                <a:gridCol w="704888">
                  <a:extLst>
                    <a:ext uri="{9D8B030D-6E8A-4147-A177-3AD203B41FA5}">
                      <a16:colId xmlns:a16="http://schemas.microsoft.com/office/drawing/2014/main" val="20005"/>
                    </a:ext>
                  </a:extLst>
                </a:gridCol>
              </a:tblGrid>
              <a:tr h="184191">
                <a:tc>
                  <a:txBody>
                    <a:bodyPr/>
                    <a:lstStyle/>
                    <a:p>
                      <a:pPr algn="ctr" fontAlgn="b"/>
                      <a:r>
                        <a:rPr lang="en-US" sz="1100" u="none" strike="noStrike" dirty="0" err="1">
                          <a:effectLst/>
                        </a:rPr>
                        <a:t>Census_TractID</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Date</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Month</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Avg_LST</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Avg_NDVI</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0"/>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38.20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-0.16928</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36.84</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0.359118</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33.65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0.693757</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184191">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37.03</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0.619561</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184191">
                <a:tc>
                  <a:txBody>
                    <a:bodyPr/>
                    <a:lstStyle/>
                    <a:p>
                      <a:pPr algn="ctr" fontAlgn="b"/>
                      <a:r>
                        <a:rPr lang="en-US" sz="1100" u="none" strike="noStrike">
                          <a:effectLst/>
                        </a:rPr>
                        <a:t>51045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44.04</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-0.93069</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r h="184191">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37.58</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0.974952</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6"/>
                  </a:ext>
                </a:extLst>
              </a:tr>
            </a:tbl>
          </a:graphicData>
        </a:graphic>
      </p:graphicFrame>
      <p:sp>
        <p:nvSpPr>
          <p:cNvPr id="43" name="TextBox 42"/>
          <p:cNvSpPr txBox="1"/>
          <p:nvPr/>
        </p:nvSpPr>
        <p:spPr>
          <a:xfrm>
            <a:off x="352238" y="4864513"/>
            <a:ext cx="679994" cy="369332"/>
          </a:xfrm>
          <a:prstGeom prst="rect">
            <a:avLst/>
          </a:prstGeom>
          <a:noFill/>
        </p:spPr>
        <p:txBody>
          <a:bodyPr wrap="none" rtlCol="0">
            <a:spAutoFit/>
          </a:bodyPr>
          <a:lstStyle/>
          <a:p>
            <a:r>
              <a:rPr lang="en-US" dirty="0">
                <a:solidFill>
                  <a:srgbClr val="0067AA"/>
                </a:solidFill>
              </a:rPr>
              <a:t>Wide</a:t>
            </a:r>
          </a:p>
        </p:txBody>
      </p:sp>
      <p:sp>
        <p:nvSpPr>
          <p:cNvPr id="44" name="TextBox 43"/>
          <p:cNvSpPr txBox="1"/>
          <p:nvPr/>
        </p:nvSpPr>
        <p:spPr>
          <a:xfrm>
            <a:off x="5092674" y="3481942"/>
            <a:ext cx="635110" cy="369332"/>
          </a:xfrm>
          <a:prstGeom prst="rect">
            <a:avLst/>
          </a:prstGeom>
          <a:noFill/>
        </p:spPr>
        <p:txBody>
          <a:bodyPr wrap="none" rtlCol="0">
            <a:spAutoFit/>
          </a:bodyPr>
          <a:lstStyle/>
          <a:p>
            <a:r>
              <a:rPr lang="en-US" dirty="0">
                <a:solidFill>
                  <a:srgbClr val="0067AA"/>
                </a:solidFill>
              </a:rPr>
              <a:t>Long</a:t>
            </a:r>
          </a:p>
        </p:txBody>
      </p:sp>
    </p:spTree>
    <p:extLst>
      <p:ext uri="{BB962C8B-B14F-4D97-AF65-F5344CB8AC3E}">
        <p14:creationId xmlns:p14="http://schemas.microsoft.com/office/powerpoint/2010/main" val="545578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4. Document Data</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1" y="1240319"/>
            <a:ext cx="9522269" cy="51223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Will it be possible for the reader of your tech paper to find the exact data used by your team?</a:t>
            </a:r>
          </a:p>
          <a:p>
            <a:pPr marL="285750" indent="-285750">
              <a:spcBef>
                <a:spcPts val="0"/>
              </a:spcBef>
              <a:spcAft>
                <a:spcPts val="600"/>
              </a:spcAft>
              <a:buClr>
                <a:srgbClr val="EF282F"/>
              </a:buClr>
              <a:buFont typeface="Webdings" panose="05030102010509060703" pitchFamily="18" charset="2"/>
              <a:buChar char="4"/>
            </a:pPr>
            <a:r>
              <a:rPr lang="en-US" sz="1800" dirty="0"/>
              <a:t>Document the source of your data.</a:t>
            </a:r>
          </a:p>
          <a:p>
            <a:pPr marL="285750" indent="-285750">
              <a:spcBef>
                <a:spcPts val="0"/>
              </a:spcBef>
              <a:spcAft>
                <a:spcPts val="600"/>
              </a:spcAft>
              <a:buClr>
                <a:srgbClr val="EF282F"/>
              </a:buClr>
              <a:buFont typeface="Webdings" panose="05030102010509060703" pitchFamily="18" charset="2"/>
              <a:buChar char="4"/>
            </a:pPr>
            <a:r>
              <a:rPr lang="en-US" sz="1800" dirty="0"/>
              <a:t>Keep a copy of all data used for analysis, results, images and tables.</a:t>
            </a:r>
          </a:p>
          <a:p>
            <a:pPr marL="285750" indent="-285750">
              <a:spcBef>
                <a:spcPts val="0"/>
              </a:spcBef>
              <a:spcAft>
                <a:spcPts val="600"/>
              </a:spcAft>
              <a:buClr>
                <a:srgbClr val="EF282F"/>
              </a:buClr>
              <a:buFont typeface="Webdings" panose="05030102010509060703" pitchFamily="18" charset="2"/>
              <a:buChar char="4"/>
            </a:pPr>
            <a:r>
              <a:rPr lang="en-US" sz="1800" dirty="0"/>
              <a:t>Don’t just store the data on a drive. Add a document explaining what the data is, where it was obtained, and how it was used.</a:t>
            </a:r>
          </a:p>
          <a:p>
            <a:pPr marL="285750" indent="-285750">
              <a:spcBef>
                <a:spcPts val="0"/>
              </a:spcBef>
              <a:spcAft>
                <a:spcPts val="600"/>
              </a:spcAft>
              <a:buClr>
                <a:srgbClr val="EF282F"/>
              </a:buClr>
              <a:buFont typeface="Webdings" panose="05030102010509060703" pitchFamily="18" charset="2"/>
              <a:buChar char="4"/>
            </a:pPr>
            <a:r>
              <a:rPr lang="en-US" sz="1800" dirty="0"/>
              <a:t>Document why you chose your data. Be specific. </a:t>
            </a:r>
          </a:p>
          <a:p>
            <a:pPr marL="742950" lvl="1" indent="-285750">
              <a:spcBef>
                <a:spcPts val="0"/>
              </a:spcBef>
              <a:spcAft>
                <a:spcPts val="600"/>
              </a:spcAft>
              <a:buClr>
                <a:srgbClr val="EF282F"/>
              </a:buClr>
              <a:buFont typeface="Arial" panose="020B0604020202020204" pitchFamily="34" charset="0"/>
              <a:buChar char="•"/>
            </a:pPr>
            <a:r>
              <a:rPr lang="en-US" sz="1800" dirty="0" smtClean="0"/>
              <a:t>“</a:t>
            </a:r>
            <a:r>
              <a:rPr lang="en-US" sz="1800" dirty="0"/>
              <a:t>We used the least cloudy scene for each year in the study period (Table A).”</a:t>
            </a:r>
          </a:p>
          <a:p>
            <a:pPr marL="285750" indent="-285750">
              <a:spcBef>
                <a:spcPts val="0"/>
              </a:spcBef>
              <a:spcAft>
                <a:spcPts val="600"/>
              </a:spcAft>
              <a:buClr>
                <a:srgbClr val="EF282F"/>
              </a:buClr>
              <a:buFont typeface="Webdings" panose="05030102010509060703" pitchFamily="18" charset="2"/>
              <a:buChar char="4"/>
            </a:pPr>
            <a:r>
              <a:rPr lang="en-US" sz="1800" dirty="0"/>
              <a:t>Document any processing and/or modification of your data.</a:t>
            </a:r>
          </a:p>
          <a:p>
            <a:pPr marL="742950" lvl="1" indent="-285750">
              <a:spcBef>
                <a:spcPts val="0"/>
              </a:spcBef>
              <a:spcAft>
                <a:spcPts val="600"/>
              </a:spcAft>
              <a:buClr>
                <a:srgbClr val="EF282F"/>
              </a:buClr>
              <a:buFont typeface="Arial" panose="020B0604020202020204" pitchFamily="34" charset="0"/>
              <a:buChar char="•"/>
            </a:pPr>
            <a:r>
              <a:rPr lang="en-US" sz="1800" dirty="0"/>
              <a:t>This includes clipping, </a:t>
            </a:r>
            <a:r>
              <a:rPr lang="en-US" sz="1800" dirty="0" err="1"/>
              <a:t>reprojecting</a:t>
            </a:r>
            <a:r>
              <a:rPr lang="en-US" sz="1800" dirty="0"/>
              <a:t>, cloud removal, etc.</a:t>
            </a:r>
          </a:p>
          <a:p>
            <a:pPr marL="285750" indent="-285750">
              <a:spcBef>
                <a:spcPts val="0"/>
              </a:spcBef>
              <a:spcAft>
                <a:spcPts val="600"/>
              </a:spcAft>
              <a:buClr>
                <a:srgbClr val="EF282F"/>
              </a:buClr>
              <a:buFont typeface="Webdings" panose="05030102010509060703" pitchFamily="18" charset="2"/>
              <a:buChar char="4"/>
            </a:pPr>
            <a:r>
              <a:rPr lang="en-US" sz="1800" dirty="0"/>
              <a:t>DOCUMENT EVERYTHING! Documentation is the key to scientific reproducibility.</a:t>
            </a:r>
          </a:p>
        </p:txBody>
      </p:sp>
      <p:sp>
        <p:nvSpPr>
          <p:cNvPr id="41" name="TextBox 40"/>
          <p:cNvSpPr txBox="1"/>
          <p:nvPr/>
        </p:nvSpPr>
        <p:spPr>
          <a:xfrm>
            <a:off x="330200" y="6448322"/>
            <a:ext cx="8499764" cy="307777"/>
          </a:xfrm>
          <a:prstGeom prst="rect">
            <a:avLst/>
          </a:prstGeom>
          <a:noFill/>
        </p:spPr>
        <p:txBody>
          <a:bodyPr wrap="square" rtlCol="0">
            <a:spAutoFit/>
          </a:bodyPr>
          <a:lstStyle/>
          <a:p>
            <a:r>
              <a:rPr lang="en-US" sz="1400" dirty="0">
                <a:solidFill>
                  <a:srgbClr val="EF282F"/>
                </a:solidFill>
              </a:rPr>
              <a:t>More info: </a:t>
            </a:r>
            <a:r>
              <a:rPr lang="en-US" sz="1400" dirty="0">
                <a:solidFill>
                  <a:schemeClr val="tx1">
                    <a:lumMod val="75000"/>
                    <a:lumOff val="25000"/>
                  </a:schemeClr>
                </a:solidFill>
                <a:hlinkClick r:id="rId4"/>
              </a:rPr>
              <a:t>https://gigascience.biomedcentral.com/articles/10.1186/s13742-016-0135-4</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2328718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5. Document Code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24167"/>
            <a:ext cx="9288604" cy="55322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Computational reproducibility is the ability to exactly reproduce results given the same data. This is why DEVELOP requires comments on code for software release.</a:t>
            </a:r>
          </a:p>
          <a:p>
            <a:pPr marL="285750" indent="-285750">
              <a:spcBef>
                <a:spcPts val="0"/>
              </a:spcBef>
              <a:spcAft>
                <a:spcPts val="600"/>
              </a:spcAft>
              <a:buClr>
                <a:srgbClr val="EF282F"/>
              </a:buClr>
              <a:buFont typeface="Webdings" panose="05030102010509060703" pitchFamily="18" charset="2"/>
              <a:buChar char="4"/>
            </a:pPr>
            <a:r>
              <a:rPr lang="en-US" sz="1800" dirty="0"/>
              <a:t>Best Practices for Comment Code</a:t>
            </a:r>
          </a:p>
          <a:p>
            <a:pPr marL="742950" lvl="1" indent="-285750">
              <a:spcBef>
                <a:spcPts val="0"/>
              </a:spcBef>
              <a:spcAft>
                <a:spcPts val="600"/>
              </a:spcAft>
              <a:buClr>
                <a:srgbClr val="EF282F"/>
              </a:buClr>
              <a:buFont typeface="Arial" panose="020B0604020202020204" pitchFamily="34" charset="0"/>
              <a:buChar char="•"/>
            </a:pPr>
            <a:r>
              <a:rPr lang="en-US" sz="1600" dirty="0"/>
              <a:t>Leave your self notes as you are working on your code. Example. ## Code below extracts files from the </a:t>
            </a:r>
            <a:r>
              <a:rPr lang="en-US" sz="1600" dirty="0" err="1"/>
              <a:t>hdf</a:t>
            </a:r>
            <a:r>
              <a:rPr lang="en-US" sz="1600" dirty="0"/>
              <a:t>. Running into an issue at line 43. Start there tomorrow.</a:t>
            </a:r>
          </a:p>
          <a:p>
            <a:pPr marL="742950" lvl="1" indent="-285750">
              <a:spcBef>
                <a:spcPts val="0"/>
              </a:spcBef>
              <a:spcAft>
                <a:spcPts val="600"/>
              </a:spcAft>
              <a:buClr>
                <a:srgbClr val="EF282F"/>
              </a:buClr>
              <a:buFont typeface="Arial" panose="020B0604020202020204" pitchFamily="34" charset="0"/>
              <a:buChar char="•"/>
            </a:pPr>
            <a:r>
              <a:rPr lang="en-US" sz="1600" dirty="0"/>
              <a:t>Remove personal notes and clean up your comments once your code is finalized.</a:t>
            </a:r>
          </a:p>
          <a:p>
            <a:pPr marL="742950" lvl="1" indent="-285750">
              <a:spcBef>
                <a:spcPts val="0"/>
              </a:spcBef>
              <a:spcAft>
                <a:spcPts val="600"/>
              </a:spcAft>
              <a:buClr>
                <a:srgbClr val="EF282F"/>
              </a:buClr>
              <a:buFont typeface="Arial" panose="020B0604020202020204" pitchFamily="34" charset="0"/>
              <a:buChar char="•"/>
            </a:pPr>
            <a:r>
              <a:rPr lang="en-US" sz="1600" dirty="0"/>
              <a:t>A reader should understand exactly what your code does, even if they aren’t familiar with your coding language. Every step should be explained. </a:t>
            </a:r>
          </a:p>
          <a:p>
            <a:pPr marL="1200150" lvl="2" indent="-285750">
              <a:spcBef>
                <a:spcPts val="0"/>
              </a:spcBef>
              <a:spcAft>
                <a:spcPts val="600"/>
              </a:spcAft>
              <a:buClr>
                <a:srgbClr val="EF282F"/>
              </a:buClr>
              <a:buFont typeface="Wingdings" panose="05000000000000000000" pitchFamily="2" charset="2"/>
              <a:buChar char="§"/>
            </a:pPr>
            <a:r>
              <a:rPr lang="en-US" sz="1400" dirty="0"/>
              <a:t>Suggestion: Have another team read your code.</a:t>
            </a:r>
          </a:p>
          <a:p>
            <a:pPr marL="285750" indent="-285750">
              <a:spcBef>
                <a:spcPts val="0"/>
              </a:spcBef>
              <a:spcAft>
                <a:spcPts val="600"/>
              </a:spcAft>
              <a:buClr>
                <a:srgbClr val="EF282F"/>
              </a:buClr>
              <a:buFont typeface="Webdings" panose="05030102010509060703" pitchFamily="18" charset="2"/>
              <a:buChar char="4"/>
            </a:pPr>
            <a:r>
              <a:rPr lang="en-US" sz="1800" dirty="0"/>
              <a:t>Things to consider:</a:t>
            </a:r>
          </a:p>
          <a:p>
            <a:pPr marL="800100" lvl="1" indent="-342900">
              <a:spcBef>
                <a:spcPts val="0"/>
              </a:spcBef>
              <a:spcAft>
                <a:spcPts val="600"/>
              </a:spcAft>
              <a:buClr>
                <a:srgbClr val="EF282F"/>
              </a:buClr>
              <a:buFont typeface="+mj-lt"/>
              <a:buAutoNum type="arabicPeriod"/>
            </a:pPr>
            <a:r>
              <a:rPr lang="en-US" sz="1600" dirty="0"/>
              <a:t>Is your code well-commented?</a:t>
            </a:r>
          </a:p>
          <a:p>
            <a:pPr marL="800100" lvl="1" indent="-342900">
              <a:spcBef>
                <a:spcPts val="0"/>
              </a:spcBef>
              <a:spcAft>
                <a:spcPts val="600"/>
              </a:spcAft>
              <a:buClr>
                <a:srgbClr val="EF282F"/>
              </a:buClr>
              <a:buFont typeface="+mj-lt"/>
              <a:buAutoNum type="arabicPeriod"/>
            </a:pPr>
            <a:r>
              <a:rPr lang="en-US" sz="1600" dirty="0"/>
              <a:t>Is your code stored in a way that it is available to future teams?  https://github.com/NASA-DEVELOP or local node repository</a:t>
            </a:r>
          </a:p>
          <a:p>
            <a:pPr marL="800100" lvl="1" indent="-342900">
              <a:spcBef>
                <a:spcPts val="0"/>
              </a:spcBef>
              <a:spcAft>
                <a:spcPts val="600"/>
              </a:spcAft>
              <a:buClr>
                <a:srgbClr val="EF282F"/>
              </a:buClr>
              <a:buFont typeface="+mj-lt"/>
              <a:buAutoNum type="arabicPeriod"/>
            </a:pPr>
            <a:r>
              <a:rPr lang="en-US" sz="1600" dirty="0"/>
              <a:t>Have you indicated your operating system(s), software dependencies, and the analytical software (and versions) that were used?</a:t>
            </a:r>
          </a:p>
          <a:p>
            <a:pPr marL="800100" lvl="1" indent="-342900">
              <a:spcBef>
                <a:spcPts val="0"/>
              </a:spcBef>
              <a:spcAft>
                <a:spcPts val="600"/>
              </a:spcAft>
              <a:buClr>
                <a:srgbClr val="EF282F"/>
              </a:buClr>
              <a:buFont typeface="+mj-lt"/>
              <a:buAutoNum type="arabicPeriod"/>
            </a:pPr>
            <a:r>
              <a:rPr lang="en-US" sz="1600" dirty="0"/>
              <a:t>Did you use any unusual computer configurations or non-default parameters?</a:t>
            </a:r>
          </a:p>
          <a:p>
            <a:pPr marL="800100" lvl="1" indent="-342900">
              <a:spcBef>
                <a:spcPts val="0"/>
              </a:spcBef>
              <a:spcAft>
                <a:spcPts val="600"/>
              </a:spcAft>
              <a:buClr>
                <a:srgbClr val="EF282F"/>
              </a:buClr>
              <a:buFont typeface="+mj-lt"/>
              <a:buAutoNum type="arabicPeriod"/>
            </a:pPr>
            <a:r>
              <a:rPr lang="en-US" sz="1600" dirty="0"/>
              <a:t>Is your data documented?</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22" name="Picture 21"/>
          <p:cNvPicPr>
            <a:picLocks noChangeAspect="1"/>
          </p:cNvPicPr>
          <p:nvPr/>
        </p:nvPicPr>
        <p:blipFill>
          <a:blip r:embed="rId4"/>
          <a:stretch>
            <a:fillRect/>
          </a:stretch>
        </p:blipFill>
        <p:spPr>
          <a:xfrm>
            <a:off x="8094878" y="3548963"/>
            <a:ext cx="1846003" cy="1407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Box 23"/>
          <p:cNvSpPr txBox="1"/>
          <p:nvPr/>
        </p:nvSpPr>
        <p:spPr>
          <a:xfrm>
            <a:off x="322121" y="6417847"/>
            <a:ext cx="9361170" cy="338554"/>
          </a:xfrm>
          <a:prstGeom prst="rect">
            <a:avLst/>
          </a:prstGeom>
          <a:noFill/>
        </p:spPr>
        <p:txBody>
          <a:bodyPr wrap="square" rtlCol="0">
            <a:spAutoFit/>
          </a:bodyPr>
          <a:lstStyle/>
          <a:p>
            <a:r>
              <a:rPr lang="en-US" sz="1600" dirty="0">
                <a:solidFill>
                  <a:srgbClr val="EF282F"/>
                </a:solidFill>
              </a:rPr>
              <a:t>Need help? </a:t>
            </a:r>
            <a:r>
              <a:rPr lang="en-US" sz="1600" dirty="0">
                <a:solidFill>
                  <a:srgbClr val="0061AA"/>
                </a:solidFill>
              </a:rPr>
              <a:t>Contact Geoinformatics at DEVELOP.Geoinformatics@gmail.com</a:t>
            </a:r>
          </a:p>
        </p:txBody>
      </p:sp>
    </p:spTree>
    <p:extLst>
      <p:ext uri="{BB962C8B-B14F-4D97-AF65-F5344CB8AC3E}">
        <p14:creationId xmlns:p14="http://schemas.microsoft.com/office/powerpoint/2010/main" val="1522111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Project Team Responsibilities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Set goals and work towards them.</a:t>
            </a:r>
          </a:p>
          <a:p>
            <a:pPr marL="285750" indent="-285750">
              <a:spcBef>
                <a:spcPts val="0"/>
              </a:spcBef>
              <a:spcAft>
                <a:spcPts val="1800"/>
              </a:spcAft>
              <a:buClr>
                <a:srgbClr val="EF282F"/>
              </a:buClr>
              <a:buFont typeface="Webdings" panose="05030102010509060703" pitchFamily="18" charset="2"/>
              <a:buChar char="4"/>
            </a:pPr>
            <a:r>
              <a:rPr lang="en-US" sz="1800" dirty="0"/>
              <a:t>Complete all mandatory deliverables and weekly updates, as well as any optional deliverables the team decides.</a:t>
            </a:r>
          </a:p>
          <a:p>
            <a:pPr marL="285750" indent="-285750">
              <a:spcBef>
                <a:spcPts val="0"/>
              </a:spcBef>
              <a:spcAft>
                <a:spcPts val="1800"/>
              </a:spcAft>
              <a:buClr>
                <a:srgbClr val="EF282F"/>
              </a:buClr>
              <a:buFont typeface="Webdings" panose="05030102010509060703" pitchFamily="18" charset="2"/>
              <a:buChar char="4"/>
            </a:pPr>
            <a:r>
              <a:rPr lang="en-US" sz="1800" dirty="0"/>
              <a:t>Support Project Leads in submission of deliverables and reporting to Fellows, who report to NPO. </a:t>
            </a:r>
          </a:p>
          <a:p>
            <a:pPr marL="285750" indent="-285750">
              <a:spcBef>
                <a:spcPts val="0"/>
              </a:spcBef>
              <a:spcAft>
                <a:spcPts val="1800"/>
              </a:spcAft>
              <a:buClr>
                <a:srgbClr val="EF282F"/>
              </a:buClr>
              <a:buFont typeface="Webdings" panose="05030102010509060703" pitchFamily="18" charset="2"/>
              <a:buChar char="4"/>
            </a:pPr>
            <a:r>
              <a:rPr lang="en-US" sz="1800" dirty="0"/>
              <a:t>Leave organized documentation of all research and contacts so the project and/or communication with end users may be continued in following terms.</a:t>
            </a:r>
          </a:p>
          <a:p>
            <a:pPr marL="285750" indent="-285750">
              <a:spcBef>
                <a:spcPts val="0"/>
              </a:spcBef>
              <a:spcAft>
                <a:spcPts val="1800"/>
              </a:spcAft>
              <a:buClr>
                <a:srgbClr val="EF282F"/>
              </a:buClr>
              <a:buFont typeface="Webdings" panose="05030102010509060703" pitchFamily="18" charset="2"/>
              <a:buChar char="4"/>
            </a:pPr>
            <a:r>
              <a:rPr lang="en-US" sz="1800" dirty="0"/>
              <a:t>Take initiative! Look at what else needs to be done when you have completed your assigned tasks. </a:t>
            </a:r>
          </a:p>
          <a:p>
            <a:pPr marL="285750" indent="-285750">
              <a:spcBef>
                <a:spcPts val="0"/>
              </a:spcBef>
              <a:spcAft>
                <a:spcPts val="1800"/>
              </a:spcAft>
              <a:buClr>
                <a:srgbClr val="EF282F"/>
              </a:buClr>
              <a:buFont typeface="Webdings" panose="05030102010509060703" pitchFamily="18" charset="2"/>
              <a:buChar char="4"/>
            </a:pPr>
            <a:r>
              <a:rPr lang="en-US" sz="1800" dirty="0"/>
              <a:t>Don’t feel bogged down by the chain of command – DEVELOP fosters open communication between all levels!</a:t>
            </a:r>
          </a:p>
          <a:p>
            <a:pPr marL="285750" indent="-285750">
              <a:spcBef>
                <a:spcPts val="0"/>
              </a:spcBef>
              <a:spcAft>
                <a:spcPts val="1800"/>
              </a:spcAft>
              <a:buClr>
                <a:srgbClr val="EF282F"/>
              </a:buClr>
              <a:buFont typeface="Webdings" panose="05030102010509060703" pitchFamily="18" charset="2"/>
              <a:buChar char="4"/>
            </a:pPr>
            <a:r>
              <a:rPr lang="en-US" sz="1800" dirty="0"/>
              <a:t>Network with other teams. Help others teams! Get help from other teams! </a:t>
            </a:r>
          </a:p>
          <a:p>
            <a:pPr marL="285750" indent="-285750">
              <a:spcBef>
                <a:spcPts val="0"/>
              </a:spcBef>
              <a:spcAft>
                <a:spcPts val="1800"/>
              </a:spcAft>
              <a:buClr>
                <a:srgbClr val="EF282F"/>
              </a:buClr>
              <a:buFont typeface="Webdings" panose="05030102010509060703" pitchFamily="18" charset="2"/>
              <a:buChar char="4"/>
            </a:pPr>
            <a:r>
              <a:rPr lang="en-US" sz="1800" dirty="0"/>
              <a:t>Have an open mind &amp; learn from each other!</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3948163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60298"/>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6. Document Methods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0" y="1240319"/>
            <a:ext cx="95381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Documentation is vital in ensuring your work can be reproduced.</a:t>
            </a:r>
          </a:p>
          <a:p>
            <a:pPr marL="285750" indent="-285750">
              <a:spcBef>
                <a:spcPts val="0"/>
              </a:spcBef>
              <a:spcAft>
                <a:spcPts val="1800"/>
              </a:spcAft>
              <a:buClr>
                <a:srgbClr val="EF282F"/>
              </a:buClr>
              <a:buFont typeface="Webdings" panose="05030102010509060703" pitchFamily="18" charset="2"/>
              <a:buChar char="4"/>
            </a:pPr>
            <a:r>
              <a:rPr lang="en-US" sz="1800" dirty="0"/>
              <a:t>Document your decisions.</a:t>
            </a:r>
          </a:p>
          <a:p>
            <a:pPr marL="742950" lvl="1" indent="-285750">
              <a:spcBef>
                <a:spcPts val="0"/>
              </a:spcBef>
              <a:spcAft>
                <a:spcPts val="1800"/>
              </a:spcAft>
              <a:buClr>
                <a:srgbClr val="EF282F"/>
              </a:buClr>
              <a:buFont typeface="Arial" panose="020B0604020202020204" pitchFamily="34" charset="0"/>
              <a:buChar char="•"/>
            </a:pPr>
            <a:r>
              <a:rPr lang="en-US" sz="1800" dirty="0"/>
              <a:t>Why did you choose your methods? Are there better methods?</a:t>
            </a:r>
            <a:endParaRPr lang="en-US" sz="1200" dirty="0"/>
          </a:p>
          <a:p>
            <a:pPr marL="285750" indent="-285750">
              <a:spcBef>
                <a:spcPts val="0"/>
              </a:spcBef>
              <a:spcAft>
                <a:spcPts val="1800"/>
              </a:spcAft>
              <a:buClr>
                <a:srgbClr val="EF282F"/>
              </a:buClr>
              <a:buFont typeface="Webdings" panose="05030102010509060703" pitchFamily="18" charset="2"/>
              <a:buChar char="4"/>
            </a:pPr>
            <a:r>
              <a:rPr lang="en-US" sz="1800" dirty="0"/>
              <a:t>Keep a list of all equations or formulas.</a:t>
            </a:r>
          </a:p>
          <a:p>
            <a:pPr marL="285750" indent="-285750">
              <a:spcBef>
                <a:spcPts val="0"/>
              </a:spcBef>
              <a:spcAft>
                <a:spcPts val="1800"/>
              </a:spcAft>
              <a:buClr>
                <a:srgbClr val="EF282F"/>
              </a:buClr>
              <a:buFont typeface="Webdings" panose="05030102010509060703" pitchFamily="18" charset="2"/>
              <a:buChar char="4"/>
            </a:pPr>
            <a:r>
              <a:rPr lang="en-US" sz="1800" dirty="0"/>
              <a:t>Keep track of both failures and successes.</a:t>
            </a:r>
          </a:p>
          <a:p>
            <a:pPr marL="285750" indent="-285750">
              <a:spcBef>
                <a:spcPts val="0"/>
              </a:spcBef>
              <a:spcAft>
                <a:spcPts val="1800"/>
              </a:spcAft>
              <a:buClr>
                <a:srgbClr val="EF282F"/>
              </a:buClr>
              <a:buFont typeface="Webdings" panose="05030102010509060703" pitchFamily="18" charset="2"/>
              <a:buChar char="4"/>
            </a:pPr>
            <a:r>
              <a:rPr lang="en-US" sz="1800" dirty="0"/>
              <a:t>Document exact steps of final methods.</a:t>
            </a:r>
          </a:p>
          <a:p>
            <a:pPr marL="742950" lvl="1" indent="-285750">
              <a:spcBef>
                <a:spcPts val="0"/>
              </a:spcBef>
              <a:spcAft>
                <a:spcPts val="1800"/>
              </a:spcAft>
              <a:buClr>
                <a:srgbClr val="EF282F"/>
              </a:buClr>
              <a:buFont typeface="Arial" panose="020B0604020202020204" pitchFamily="34" charset="0"/>
              <a:buChar char="•"/>
            </a:pPr>
            <a:r>
              <a:rPr lang="en-US" sz="1800" dirty="0"/>
              <a:t>Example: Once you’ve figured out land cover classification in ENVI write down the exact steps and tools you used to complete the classification. </a:t>
            </a:r>
          </a:p>
          <a:p>
            <a:pPr marL="742950" lvl="1" indent="-285750">
              <a:spcBef>
                <a:spcPts val="0"/>
              </a:spcBef>
              <a:spcAft>
                <a:spcPts val="1800"/>
              </a:spcAft>
              <a:buClr>
                <a:srgbClr val="EF282F"/>
              </a:buClr>
              <a:buFont typeface="Arial" panose="020B0604020202020204" pitchFamily="34" charset="0"/>
              <a:buChar char="•"/>
            </a:pPr>
            <a:r>
              <a:rPr lang="en-US" sz="1800" dirty="0"/>
              <a:t>Think of this as a tutorial. Someone should be able to replicate your methods with this document</a:t>
            </a:r>
            <a:r>
              <a:rPr lang="en-US" sz="1200" dirty="0"/>
              <a:t>. </a:t>
            </a:r>
            <a:r>
              <a:rPr lang="en-US" sz="1800" dirty="0"/>
              <a:t>This can be an optional deliverable for your partner.</a:t>
            </a:r>
          </a:p>
          <a:p>
            <a:pPr marL="285750" indent="-285750">
              <a:spcBef>
                <a:spcPts val="0"/>
              </a:spcBef>
              <a:spcAft>
                <a:spcPts val="1800"/>
              </a:spcAft>
              <a:buClr>
                <a:srgbClr val="EF282F"/>
              </a:buClr>
              <a:buFont typeface="Webdings" panose="05030102010509060703" pitchFamily="18" charset="2"/>
              <a:buChar char="4"/>
            </a:pPr>
            <a:r>
              <a:rPr lang="en-US" sz="1800" dirty="0"/>
              <a:t>Teams can keep shared notes on Google Drive.</a:t>
            </a:r>
          </a:p>
          <a:p>
            <a:pPr marL="285750" indent="-285750">
              <a:spcBef>
                <a:spcPts val="0"/>
              </a:spcBef>
              <a:spcAft>
                <a:spcPts val="1800"/>
              </a:spcAft>
              <a:buClr>
                <a:srgbClr val="EF282F"/>
              </a:buClr>
              <a:buFont typeface="Webdings" panose="05030102010509060703" pitchFamily="18" charset="2"/>
              <a:buChar char="4"/>
            </a:pPr>
            <a:r>
              <a:rPr lang="en-US" sz="1800" dirty="0"/>
              <a:t>This will become the “Methods” section of the tech paper.</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355760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Overview</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Tip 1: Organize Data Using a Directory Structure</a:t>
            </a:r>
          </a:p>
          <a:p>
            <a:pPr marL="285750" indent="-285750">
              <a:spcBef>
                <a:spcPts val="0"/>
              </a:spcBef>
              <a:spcAft>
                <a:spcPts val="1800"/>
              </a:spcAft>
              <a:buClr>
                <a:srgbClr val="EF282F"/>
              </a:buClr>
              <a:buFont typeface="Webdings" panose="05030102010509060703" pitchFamily="18" charset="2"/>
              <a:buChar char="4"/>
            </a:pPr>
            <a:r>
              <a:rPr lang="en-US" sz="1800" dirty="0"/>
              <a:t>Tip 2: Standardize File Nomenclature</a:t>
            </a:r>
          </a:p>
          <a:p>
            <a:pPr marL="285750" indent="-285750">
              <a:spcBef>
                <a:spcPts val="0"/>
              </a:spcBef>
              <a:spcAft>
                <a:spcPts val="1800"/>
              </a:spcAft>
              <a:buClr>
                <a:srgbClr val="EF282F"/>
              </a:buClr>
              <a:buFont typeface="Webdings" panose="05030102010509060703" pitchFamily="18" charset="2"/>
              <a:buChar char="4"/>
            </a:pPr>
            <a:r>
              <a:rPr lang="en-US" sz="1800" dirty="0"/>
              <a:t>Tip 3: Data Should be Analysis-Friendly</a:t>
            </a:r>
          </a:p>
          <a:p>
            <a:pPr marL="285750" indent="-285750">
              <a:spcBef>
                <a:spcPts val="0"/>
              </a:spcBef>
              <a:spcAft>
                <a:spcPts val="1800"/>
              </a:spcAft>
              <a:buClr>
                <a:srgbClr val="EF282F"/>
              </a:buClr>
              <a:buFont typeface="Webdings" panose="05030102010509060703" pitchFamily="18" charset="2"/>
              <a:buChar char="4"/>
            </a:pPr>
            <a:r>
              <a:rPr lang="en-US" sz="1800" dirty="0"/>
              <a:t>Tip 4: Document your Data</a:t>
            </a:r>
          </a:p>
          <a:p>
            <a:pPr marL="285750" indent="-285750">
              <a:spcBef>
                <a:spcPts val="0"/>
              </a:spcBef>
              <a:spcAft>
                <a:spcPts val="1800"/>
              </a:spcAft>
              <a:buClr>
                <a:srgbClr val="EF282F"/>
              </a:buClr>
              <a:buFont typeface="Webdings" panose="05030102010509060703" pitchFamily="18" charset="2"/>
              <a:buChar char="4"/>
            </a:pPr>
            <a:r>
              <a:rPr lang="en-US" sz="1800" dirty="0"/>
              <a:t>Tip 5: Document your Code</a:t>
            </a:r>
          </a:p>
          <a:p>
            <a:pPr marL="285750" indent="-285750">
              <a:spcBef>
                <a:spcPts val="0"/>
              </a:spcBef>
              <a:spcAft>
                <a:spcPts val="1800"/>
              </a:spcAft>
              <a:buClr>
                <a:srgbClr val="EF282F"/>
              </a:buClr>
              <a:buFont typeface="Webdings" panose="05030102010509060703" pitchFamily="18" charset="2"/>
              <a:buChar char="4"/>
            </a:pPr>
            <a:r>
              <a:rPr lang="en-US" sz="1800" dirty="0"/>
              <a:t>Tip 6: Document Your Methods</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a:t>None of these processes are something you do once. It’s a continuous effort that should be discussed with your team multiple times during the term. </a:t>
            </a:r>
          </a:p>
          <a:p>
            <a:pPr algn="ctr">
              <a:spcBef>
                <a:spcPts val="0"/>
              </a:spcBef>
              <a:spcAft>
                <a:spcPts val="1800"/>
              </a:spcAft>
              <a:buClr>
                <a:srgbClr val="EF282F"/>
              </a:buClr>
            </a:pPr>
            <a:r>
              <a:rPr lang="en-US" sz="2800" b="1" dirty="0">
                <a:solidFill>
                  <a:srgbClr val="0061AA"/>
                </a:solidFill>
              </a:rPr>
              <a:t>Project Success = Project Reproducibility </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22" name="Picture 21"/>
          <p:cNvPicPr>
            <a:picLocks noChangeAspect="1"/>
          </p:cNvPicPr>
          <p:nvPr/>
        </p:nvPicPr>
        <p:blipFill>
          <a:blip r:embed="rId4"/>
          <a:stretch>
            <a:fillRect/>
          </a:stretch>
        </p:blipFill>
        <p:spPr>
          <a:xfrm>
            <a:off x="7022946" y="805328"/>
            <a:ext cx="2625205" cy="2616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9788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Quiz Time!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Who should you cc on all project-related emails?</a:t>
            </a:r>
          </a:p>
          <a:p>
            <a:pPr marL="285750" indent="-285750">
              <a:spcBef>
                <a:spcPts val="0"/>
              </a:spcBef>
              <a:spcAft>
                <a:spcPts val="1800"/>
              </a:spcAft>
              <a:buClr>
                <a:srgbClr val="EF282F"/>
              </a:buClr>
              <a:buFont typeface="Webdings" panose="05030102010509060703" pitchFamily="18" charset="2"/>
              <a:buChar char="4"/>
            </a:pPr>
            <a:r>
              <a:rPr lang="en-US" sz="1800" dirty="0"/>
              <a:t>If your team is creating code with the intent of handing it off to the partner, what approval process is required?</a:t>
            </a:r>
          </a:p>
          <a:p>
            <a:pPr marL="285750" indent="-285750">
              <a:spcBef>
                <a:spcPts val="0"/>
              </a:spcBef>
              <a:spcAft>
                <a:spcPts val="1800"/>
              </a:spcAft>
              <a:buClr>
                <a:srgbClr val="EF282F"/>
              </a:buClr>
              <a:buFont typeface="Webdings" panose="05030102010509060703" pitchFamily="18" charset="2"/>
              <a:buChar char="4"/>
            </a:pPr>
            <a:r>
              <a:rPr lang="en-US" sz="1800" dirty="0"/>
              <a:t>How do you submit deliverables?</a:t>
            </a:r>
          </a:p>
          <a:p>
            <a:pPr marL="285750" indent="-285750">
              <a:spcBef>
                <a:spcPts val="0"/>
              </a:spcBef>
              <a:spcAft>
                <a:spcPts val="1800"/>
              </a:spcAft>
              <a:buClr>
                <a:srgbClr val="EF282F"/>
              </a:buClr>
              <a:buFont typeface="Webdings" panose="05030102010509060703" pitchFamily="18" charset="2"/>
              <a:buChar char="4"/>
            </a:pPr>
            <a:r>
              <a:rPr lang="en-US" sz="1800" dirty="0"/>
              <a:t>Does each team have a designated PC support Fellow and consistent editors throughout the term?</a:t>
            </a:r>
          </a:p>
          <a:p>
            <a:pPr marL="285750" indent="-285750">
              <a:spcBef>
                <a:spcPts val="0"/>
              </a:spcBef>
              <a:spcAft>
                <a:spcPts val="1800"/>
              </a:spcAft>
              <a:buClr>
                <a:srgbClr val="EF282F"/>
              </a:buClr>
              <a:buFont typeface="Webdings" panose="05030102010509060703" pitchFamily="18" charset="2"/>
              <a:buChar char="4"/>
            </a:pPr>
            <a:r>
              <a:rPr lang="en-US" sz="1800" dirty="0"/>
              <a:t>Are the NASA legal statements required on ALL deliverables?</a:t>
            </a:r>
          </a:p>
          <a:p>
            <a:pPr marL="285750" indent="-285750">
              <a:spcBef>
                <a:spcPts val="0"/>
              </a:spcBef>
              <a:spcAft>
                <a:spcPts val="1800"/>
              </a:spcAft>
              <a:buClr>
                <a:srgbClr val="EF282F"/>
              </a:buClr>
              <a:buFont typeface="Webdings" panose="05030102010509060703" pitchFamily="18" charset="2"/>
              <a:buChar char="4"/>
            </a:pPr>
            <a:r>
              <a:rPr lang="en-US" sz="1800" dirty="0"/>
              <a:t>If you want to present or publish DEVELOP project materials in the future, would they have to go through export control?</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303"/>
          <a:stretch/>
        </p:blipFill>
        <p:spPr>
          <a:xfrm rot="10800000">
            <a:off x="7827655" y="30479"/>
            <a:ext cx="4394825" cy="4770120"/>
          </a:xfrm>
          <a:prstGeom prst="rect">
            <a:avLst/>
          </a:prstGeom>
        </p:spPr>
      </p:pic>
      <p:pic>
        <p:nvPicPr>
          <p:cNvPr id="80" name="Picture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15" y="-39161"/>
            <a:ext cx="8957907" cy="4836751"/>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a:solidFill>
                  <a:srgbClr val="EF282F"/>
                </a:solidFill>
              </a:rPr>
              <a:t>T</a:t>
            </a:r>
            <a:r>
              <a:rPr lang="en-US" sz="7200" dirty="0">
                <a:solidFill>
                  <a:srgbClr val="0061AA"/>
                </a:solidFill>
              </a:rPr>
              <a:t>HANK </a:t>
            </a:r>
            <a:r>
              <a:rPr lang="en-US" sz="9600" dirty="0">
                <a:solidFill>
                  <a:srgbClr val="EF282F"/>
                </a:solidFill>
              </a:rPr>
              <a:t>Y</a:t>
            </a:r>
            <a:r>
              <a:rPr lang="en-US" sz="7200" dirty="0">
                <a:solidFill>
                  <a:srgbClr val="0061AA"/>
                </a:solidFill>
              </a:rPr>
              <a:t>OU</a:t>
            </a:r>
            <a:r>
              <a:rPr lang="en-US" sz="9600" dirty="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166360"/>
            <a:ext cx="4321614" cy="1539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“A place for everything and everything in its place.” </a:t>
            </a:r>
          </a:p>
          <a:p>
            <a:pPr marL="0" indent="0" algn="ctr">
              <a:buNone/>
            </a:pPr>
            <a:r>
              <a:rPr lang="en-US" dirty="0">
                <a:solidFill>
                  <a:schemeClr val="tx1">
                    <a:lumMod val="75000"/>
                    <a:lumOff val="25000"/>
                  </a:schemeClr>
                </a:solidFill>
              </a:rPr>
              <a:t>-- Benjamin Franklin --</a:t>
            </a:r>
          </a:p>
        </p:txBody>
      </p:sp>
    </p:spTree>
    <p:extLst>
      <p:ext uri="{BB962C8B-B14F-4D97-AF65-F5344CB8AC3E}">
        <p14:creationId xmlns:p14="http://schemas.microsoft.com/office/powerpoint/2010/main" val="4063394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Scientific Integrity</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635926" y="2150026"/>
            <a:ext cx="6240920" cy="34521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800"/>
              </a:spcAft>
              <a:buClr>
                <a:srgbClr val="EF282F"/>
              </a:buClr>
            </a:pPr>
            <a:r>
              <a:rPr lang="en-US" dirty="0"/>
              <a:t>“The iconic success of NASA is planted firmly on three foundational elements: </a:t>
            </a:r>
            <a:r>
              <a:rPr lang="en-US" b="1" dirty="0"/>
              <a:t>innovation</a:t>
            </a:r>
            <a:r>
              <a:rPr lang="en-US" dirty="0"/>
              <a:t>, </a:t>
            </a:r>
            <a:r>
              <a:rPr lang="en-US" b="1" dirty="0"/>
              <a:t>inspiration</a:t>
            </a:r>
            <a:r>
              <a:rPr lang="en-US" dirty="0"/>
              <a:t>, and </a:t>
            </a:r>
            <a:r>
              <a:rPr lang="en-US" b="1" dirty="0"/>
              <a:t>integrity</a:t>
            </a:r>
            <a:r>
              <a:rPr lang="en-US" dirty="0"/>
              <a:t>. While innovation and inspiration are visible through our endeavors and successes, it is our integrity – </a:t>
            </a:r>
            <a:r>
              <a:rPr lang="en-US" b="1" dirty="0"/>
              <a:t>how we work</a:t>
            </a:r>
            <a:r>
              <a:rPr lang="en-US" dirty="0"/>
              <a:t>, and </a:t>
            </a:r>
            <a:r>
              <a:rPr lang="en-US" b="1" dirty="0"/>
              <a:t>our commitment to excellence and openness </a:t>
            </a:r>
            <a:r>
              <a:rPr lang="en-US" dirty="0"/>
              <a:t>– that </a:t>
            </a:r>
            <a:r>
              <a:rPr lang="en-US" b="1" dirty="0"/>
              <a:t>earns us the trust </a:t>
            </a:r>
            <a:r>
              <a:rPr lang="en-US" dirty="0"/>
              <a:t>of the public and ensures our continued ability to inspire and innovate. </a:t>
            </a:r>
            <a:r>
              <a:rPr lang="en-US" b="1" dirty="0"/>
              <a:t>Integrity is woven throughout the fabric of NASA</a:t>
            </a:r>
            <a:r>
              <a:rPr lang="en-US" dirty="0"/>
              <a:t>. It has always been there. And each and every day, we recommit ourselves to keeping it there.”</a:t>
            </a:r>
          </a:p>
          <a:p>
            <a:pPr marL="285750" indent="-285750" algn="ctr">
              <a:spcBef>
                <a:spcPts val="0"/>
              </a:spcBef>
              <a:spcAft>
                <a:spcPts val="1800"/>
              </a:spcAft>
              <a:buClr>
                <a:srgbClr val="EF282F"/>
              </a:buClr>
              <a:buFont typeface="Webdings" panose="05030102010509060703" pitchFamily="18" charset="2"/>
              <a:buChar char="4"/>
            </a:pPr>
            <a:endParaRPr lang="en-US" dirty="0"/>
          </a:p>
        </p:txBody>
      </p:sp>
      <p:pic>
        <p:nvPicPr>
          <p:cNvPr id="22" name="Picture 21" descr="Waleed Abdalati"/>
          <p:cNvPicPr>
            <a:picLocks noChangeAspect="1" noChangeArrowheads="1"/>
          </p:cNvPicPr>
          <p:nvPr/>
        </p:nvPicPr>
        <p:blipFill>
          <a:blip r:embed="rId4" cstate="print"/>
          <a:srcRect/>
          <a:stretch>
            <a:fillRect/>
          </a:stretch>
        </p:blipFill>
        <p:spPr bwMode="auto">
          <a:xfrm>
            <a:off x="7307295" y="365124"/>
            <a:ext cx="2494943" cy="3124200"/>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7135233" y="3489324"/>
            <a:ext cx="2862072" cy="1015608"/>
          </a:xfrm>
          <a:prstGeom prst="rect">
            <a:avLst/>
          </a:prstGeom>
          <a:noFill/>
        </p:spPr>
        <p:txBody>
          <a:bodyPr wrap="square" lIns="91387" tIns="45693" rIns="91387" bIns="45693" rtlCol="0">
            <a:spAutoFit/>
          </a:bodyPr>
          <a:lstStyle/>
          <a:p>
            <a:pPr algn="ctr" defTabSz="1018229"/>
            <a:r>
              <a:rPr lang="en-US" sz="2000" b="1" dirty="0">
                <a:solidFill>
                  <a:schemeClr val="tx1">
                    <a:lumMod val="75000"/>
                    <a:lumOff val="25000"/>
                  </a:schemeClr>
                </a:solidFill>
                <a:latin typeface="Century Gothic" charset="0"/>
                <a:ea typeface="Century Gothic" charset="0"/>
                <a:cs typeface="Century Gothic" charset="0"/>
              </a:rPr>
              <a:t>Dr. </a:t>
            </a:r>
            <a:r>
              <a:rPr lang="en-US" sz="2000" b="1" dirty="0" err="1">
                <a:solidFill>
                  <a:schemeClr val="tx1">
                    <a:lumMod val="75000"/>
                    <a:lumOff val="25000"/>
                  </a:schemeClr>
                </a:solidFill>
                <a:latin typeface="Century Gothic" charset="0"/>
                <a:ea typeface="Century Gothic" charset="0"/>
                <a:cs typeface="Century Gothic" charset="0"/>
              </a:rPr>
              <a:t>Waleed</a:t>
            </a:r>
            <a:r>
              <a:rPr lang="en-US" sz="2000" b="1" dirty="0">
                <a:solidFill>
                  <a:schemeClr val="tx1">
                    <a:lumMod val="75000"/>
                    <a:lumOff val="25000"/>
                  </a:schemeClr>
                </a:solidFill>
                <a:latin typeface="Century Gothic" charset="0"/>
                <a:ea typeface="Century Gothic" charset="0"/>
                <a:cs typeface="Century Gothic" charset="0"/>
              </a:rPr>
              <a:t> </a:t>
            </a:r>
            <a:r>
              <a:rPr lang="en-US" sz="2000" b="1" dirty="0" err="1">
                <a:solidFill>
                  <a:schemeClr val="tx1">
                    <a:lumMod val="75000"/>
                    <a:lumOff val="25000"/>
                  </a:schemeClr>
                </a:solidFill>
                <a:latin typeface="Century Gothic" charset="0"/>
                <a:ea typeface="Century Gothic" charset="0"/>
                <a:cs typeface="Century Gothic" charset="0"/>
              </a:rPr>
              <a:t>Abdalati</a:t>
            </a:r>
            <a:r>
              <a:rPr lang="en-US" sz="2000" b="1" dirty="0">
                <a:solidFill>
                  <a:schemeClr val="tx1">
                    <a:lumMod val="75000"/>
                    <a:lumOff val="25000"/>
                  </a:schemeClr>
                </a:solidFill>
                <a:latin typeface="Century Gothic" charset="0"/>
                <a:ea typeface="Century Gothic" charset="0"/>
                <a:cs typeface="Century Gothic" charset="0"/>
              </a:rPr>
              <a:t> </a:t>
            </a:r>
          </a:p>
          <a:p>
            <a:pPr algn="ctr" defTabSz="1018229"/>
            <a:r>
              <a:rPr lang="en-US" sz="2000" dirty="0">
                <a:solidFill>
                  <a:schemeClr val="tx1">
                    <a:lumMod val="75000"/>
                    <a:lumOff val="25000"/>
                  </a:schemeClr>
                </a:solidFill>
                <a:latin typeface="Century Gothic" charset="0"/>
                <a:ea typeface="Century Gothic" charset="0"/>
                <a:cs typeface="Century Gothic" charset="0"/>
              </a:rPr>
              <a:t>Former NASA </a:t>
            </a:r>
          </a:p>
          <a:p>
            <a:pPr algn="ctr" defTabSz="1018229"/>
            <a:r>
              <a:rPr lang="en-US" sz="2000" dirty="0">
                <a:solidFill>
                  <a:schemeClr val="tx1">
                    <a:lumMod val="75000"/>
                    <a:lumOff val="25000"/>
                  </a:schemeClr>
                </a:solidFill>
                <a:latin typeface="Century Gothic" charset="0"/>
                <a:ea typeface="Century Gothic" charset="0"/>
                <a:cs typeface="Century Gothic" charset="0"/>
              </a:rPr>
              <a:t>Chief Scientist</a:t>
            </a:r>
          </a:p>
        </p:txBody>
      </p:sp>
      <p:sp>
        <p:nvSpPr>
          <p:cNvPr id="43" name="TextBox 42"/>
          <p:cNvSpPr txBox="1"/>
          <p:nvPr/>
        </p:nvSpPr>
        <p:spPr>
          <a:xfrm>
            <a:off x="512940" y="6453009"/>
            <a:ext cx="7710765" cy="307777"/>
          </a:xfrm>
          <a:prstGeom prst="rect">
            <a:avLst/>
          </a:prstGeom>
          <a:noFill/>
        </p:spPr>
        <p:txBody>
          <a:bodyPr wrap="none" rtlCol="0">
            <a:spAutoFit/>
          </a:bodyPr>
          <a:lstStyle/>
          <a:p>
            <a:pPr>
              <a:defRPr/>
            </a:pPr>
            <a:r>
              <a:rPr lang="en-US" sz="1400" dirty="0">
                <a:solidFill>
                  <a:srgbClr val="FF0000"/>
                </a:solidFill>
                <a:latin typeface="Century Gothic" charset="0"/>
                <a:ea typeface="Century Gothic" charset="0"/>
                <a:cs typeface="Century Gothic" charset="0"/>
              </a:rPr>
              <a:t>NASA SI Policy: </a:t>
            </a:r>
            <a:r>
              <a:rPr lang="en-US" sz="1400" dirty="0">
                <a:solidFill>
                  <a:schemeClr val="bg1"/>
                </a:solidFill>
                <a:latin typeface="Century Gothic" charset="0"/>
                <a:ea typeface="Century Gothic" charset="0"/>
                <a:cs typeface="Century Gothic" charset="0"/>
                <a:hlinkClick r:id="rId5"/>
              </a:rPr>
              <a:t>http://www.nasa.gov/pdf/611201main_NASA_SI_Policy_12_15_11.pdf</a:t>
            </a:r>
            <a:endParaRPr lang="en-US" sz="14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91017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External Communication</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202879" cy="53666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A single </a:t>
            </a:r>
            <a:r>
              <a:rPr lang="en-US" sz="1800" dirty="0" err="1" smtClean="0"/>
              <a:t>DEVELOPer</a:t>
            </a:r>
            <a:r>
              <a:rPr lang="en-US" sz="1800" dirty="0" smtClean="0"/>
              <a:t> (usually the Project Lead)</a:t>
            </a:r>
            <a:r>
              <a:rPr lang="en-US" sz="1800" dirty="0" smtClean="0"/>
              <a:t> </a:t>
            </a:r>
            <a:r>
              <a:rPr lang="en-US" sz="1800" dirty="0"/>
              <a:t>typically serves as the main point of contact to NPO, science advisors, and partners through email communication, leading project-related </a:t>
            </a:r>
            <a:r>
              <a:rPr lang="en-US" sz="1800" dirty="0" err="1"/>
              <a:t>telecons</a:t>
            </a:r>
            <a:r>
              <a:rPr lang="en-US" sz="1800" dirty="0"/>
              <a:t>, and coordination of team meetings.</a:t>
            </a:r>
          </a:p>
          <a:p>
            <a:pPr marL="285750" indent="-285750">
              <a:spcBef>
                <a:spcPts val="0"/>
              </a:spcBef>
              <a:spcAft>
                <a:spcPts val="1800"/>
              </a:spcAft>
              <a:buClr>
                <a:srgbClr val="EF282F"/>
              </a:buClr>
              <a:buFont typeface="Webdings" panose="05030102010509060703" pitchFamily="18" charset="2"/>
              <a:buChar char="4"/>
            </a:pPr>
            <a:r>
              <a:rPr lang="en-US" sz="1800" dirty="0"/>
              <a:t>Emails relating to DEVELOP business or being sent to NASA personnel must be approved by your Lead. </a:t>
            </a:r>
          </a:p>
          <a:p>
            <a:pPr marL="285750" indent="-285750">
              <a:spcBef>
                <a:spcPts val="0"/>
              </a:spcBef>
              <a:spcAft>
                <a:spcPts val="1800"/>
              </a:spcAft>
              <a:buClr>
                <a:srgbClr val="EF282F"/>
              </a:buClr>
              <a:buFont typeface="Webdings" panose="05030102010509060703" pitchFamily="18" charset="2"/>
              <a:buChar char="4"/>
            </a:pPr>
            <a:r>
              <a:rPr lang="en-US" sz="1800" dirty="0"/>
              <a:t>Emails relating to your DEVELOP projects and being sent to international recipients should be reviewed by DEVELOP’s NPO before they are sent outside of DEVELOP.</a:t>
            </a:r>
          </a:p>
          <a:p>
            <a:pPr marL="285750" indent="-285750">
              <a:spcBef>
                <a:spcPts val="0"/>
              </a:spcBef>
              <a:spcAft>
                <a:spcPts val="1800"/>
              </a:spcAft>
              <a:buClr>
                <a:srgbClr val="EF282F"/>
              </a:buClr>
              <a:buFont typeface="Webdings" panose="05030102010509060703" pitchFamily="18" charset="2"/>
              <a:buChar char="4"/>
            </a:pPr>
            <a:r>
              <a:rPr lang="en-US" sz="1800" dirty="0"/>
              <a:t>CC your Lead when sending </a:t>
            </a:r>
            <a:r>
              <a:rPr lang="en-US" sz="1800" b="1" u="sng" dirty="0"/>
              <a:t>ALL</a:t>
            </a:r>
            <a:r>
              <a:rPr lang="en-US" sz="1800" dirty="0"/>
              <a:t> project-related emails – this ensures continuity of communication and knowledge after the project ends.</a:t>
            </a:r>
          </a:p>
          <a:p>
            <a:pPr marL="285750" indent="-285750">
              <a:spcBef>
                <a:spcPts val="0"/>
              </a:spcBef>
              <a:spcAft>
                <a:spcPts val="1800"/>
              </a:spcAft>
              <a:buClr>
                <a:srgbClr val="EF282F"/>
              </a:buClr>
              <a:buFont typeface="Webdings" panose="05030102010509060703" pitchFamily="18" charset="2"/>
              <a:buChar char="4"/>
            </a:pPr>
            <a:r>
              <a:rPr lang="en-US" sz="1800" dirty="0"/>
              <a:t>All participants should check their SSAI-provided email each </a:t>
            </a:r>
            <a:r>
              <a:rPr lang="en-US" sz="1800" dirty="0" smtClean="0"/>
              <a:t>work day.</a:t>
            </a:r>
            <a:endParaRPr lang="en-US" sz="1800" dirty="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97944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Project Deliverables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DEVELOP places equal emphasis on research &amp; analysis and communicating your results.</a:t>
            </a:r>
          </a:p>
          <a:p>
            <a:pPr marL="285750" indent="-285750">
              <a:spcBef>
                <a:spcPts val="0"/>
              </a:spcBef>
              <a:spcAft>
                <a:spcPts val="600"/>
              </a:spcAft>
              <a:buClr>
                <a:srgbClr val="EF282F"/>
              </a:buClr>
              <a:buFont typeface="Webdings" panose="05030102010509060703" pitchFamily="18" charset="2"/>
              <a:buChar char="4"/>
            </a:pPr>
            <a:r>
              <a:rPr lang="en-US" sz="1800" dirty="0"/>
              <a:t>Substantial efforts are put forth in developing deliverables that not only communicate the work done at DEVELOP, but enhance participants’ skills: technical writing, coding, science communication, effective visualizations, video editing, etc.</a:t>
            </a:r>
          </a:p>
          <a:p>
            <a:pPr marL="285750" indent="-285750">
              <a:spcBef>
                <a:spcPts val="0"/>
              </a:spcBef>
              <a:spcAft>
                <a:spcPts val="600"/>
              </a:spcAft>
              <a:buClr>
                <a:srgbClr val="EF282F"/>
              </a:buClr>
              <a:buFont typeface="Webdings" panose="05030102010509060703" pitchFamily="18" charset="2"/>
              <a:buChar char="4"/>
            </a:pPr>
            <a:r>
              <a:rPr lang="en-US" sz="1800" dirty="0"/>
              <a:t>Deliverables are your opportunity to </a:t>
            </a:r>
            <a:r>
              <a:rPr lang="en-US" sz="1800" b="1" dirty="0"/>
              <a:t>communicate</a:t>
            </a:r>
            <a:r>
              <a:rPr lang="en-US" sz="1800" dirty="0"/>
              <a:t> your project work. Each deliverable is an example of your accomplishments. Use them to your advantage!</a:t>
            </a:r>
          </a:p>
          <a:p>
            <a:pPr marL="285750" indent="-285750">
              <a:spcBef>
                <a:spcPts val="0"/>
              </a:spcBef>
              <a:spcAft>
                <a:spcPts val="600"/>
              </a:spcAft>
              <a:buClr>
                <a:srgbClr val="EF282F"/>
              </a:buClr>
              <a:buFont typeface="Webdings" panose="05030102010509060703" pitchFamily="18" charset="2"/>
              <a:buChar char="4"/>
            </a:pPr>
            <a:r>
              <a:rPr lang="en-US" sz="1800" b="1" dirty="0"/>
              <a:t>All deliverables are important </a:t>
            </a:r>
            <a:r>
              <a:rPr lang="en-US" sz="1800" dirty="0"/>
              <a:t>and used by DEVELOP in a variety of ways which we are laid out on following slides.</a:t>
            </a:r>
          </a:p>
          <a:p>
            <a:pPr marL="285750" indent="-285750">
              <a:spcBef>
                <a:spcPts val="0"/>
              </a:spcBef>
              <a:spcAft>
                <a:spcPts val="600"/>
              </a:spcAft>
              <a:buClr>
                <a:srgbClr val="EF282F"/>
              </a:buClr>
              <a:buFont typeface="Webdings" panose="05030102010509060703" pitchFamily="18" charset="2"/>
              <a:buChar char="4"/>
            </a:pPr>
            <a:r>
              <a:rPr lang="en-US" sz="1800" dirty="0"/>
              <a:t>Best Practices:</a:t>
            </a:r>
          </a:p>
          <a:p>
            <a:pPr marL="742950" lvl="1" indent="-285750">
              <a:spcBef>
                <a:spcPts val="0"/>
              </a:spcBef>
              <a:spcAft>
                <a:spcPts val="600"/>
              </a:spcAft>
              <a:buClr>
                <a:srgbClr val="EF282F"/>
              </a:buClr>
              <a:buFont typeface="Arial" panose="020B0604020202020204" pitchFamily="34" charset="0"/>
              <a:buChar char="•"/>
            </a:pPr>
            <a:r>
              <a:rPr lang="en-US" dirty="0"/>
              <a:t>Tackle deliverables incrementally – start them early</a:t>
            </a:r>
          </a:p>
          <a:p>
            <a:pPr marL="742950" lvl="1" indent="-285750">
              <a:spcBef>
                <a:spcPts val="0"/>
              </a:spcBef>
              <a:spcAft>
                <a:spcPts val="600"/>
              </a:spcAft>
              <a:buClr>
                <a:srgbClr val="EF282F"/>
              </a:buClr>
              <a:buFont typeface="Arial" panose="020B0604020202020204" pitchFamily="34" charset="0"/>
              <a:buChar char="•"/>
            </a:pPr>
            <a:r>
              <a:rPr lang="en-US" dirty="0"/>
              <a:t>Identify a POC within the team for each deliverable</a:t>
            </a:r>
          </a:p>
          <a:p>
            <a:pPr marL="742950" lvl="1" indent="-285750">
              <a:spcBef>
                <a:spcPts val="0"/>
              </a:spcBef>
              <a:spcAft>
                <a:spcPts val="600"/>
              </a:spcAft>
              <a:buClr>
                <a:srgbClr val="EF282F"/>
              </a:buClr>
              <a:buFont typeface="Arial" panose="020B0604020202020204" pitchFamily="34" charset="0"/>
              <a:buChar char="•"/>
            </a:pPr>
            <a:r>
              <a:rPr lang="en-US" u="sng" dirty="0"/>
              <a:t>Reuse content from one deliverable for another </a:t>
            </a:r>
            <a:r>
              <a:rPr lang="en-US" dirty="0"/>
              <a:t>– while each demonstrates your project in a different method of communication, many have shared core elements</a:t>
            </a:r>
          </a:p>
          <a:p>
            <a:pPr marL="742950" lvl="1" indent="-285750">
              <a:spcBef>
                <a:spcPts val="0"/>
              </a:spcBef>
              <a:spcAft>
                <a:spcPts val="600"/>
              </a:spcAft>
              <a:buClr>
                <a:srgbClr val="EF282F"/>
              </a:buClr>
              <a:buFont typeface="Arial" panose="020B0604020202020204" pitchFamily="34" charset="0"/>
              <a:buChar char="•"/>
            </a:pPr>
            <a:r>
              <a:rPr lang="en-US" u="sng" dirty="0"/>
              <a:t>All deliverables must be reviewed by your Fellow </a:t>
            </a:r>
            <a:r>
              <a:rPr lang="en-US" dirty="0"/>
              <a:t>before submitting to NPO</a:t>
            </a:r>
          </a:p>
          <a:p>
            <a:pPr marL="742950" lvl="1" indent="-285750">
              <a:spcBef>
                <a:spcPts val="0"/>
              </a:spcBef>
              <a:spcAft>
                <a:spcPts val="600"/>
              </a:spcAft>
              <a:buClr>
                <a:srgbClr val="EF282F"/>
              </a:buClr>
              <a:buFont typeface="Arial" panose="020B0604020202020204" pitchFamily="34" charset="0"/>
              <a:buChar char="•"/>
            </a:pPr>
            <a:r>
              <a:rPr lang="en-US" dirty="0"/>
              <a:t>Build in time for Science Advisors to review as well</a:t>
            </a:r>
          </a:p>
          <a:p>
            <a:pPr marL="742950" lvl="1" indent="-285750">
              <a:spcBef>
                <a:spcPts val="0"/>
              </a:spcBef>
              <a:spcAft>
                <a:spcPts val="600"/>
              </a:spcAft>
              <a:buClr>
                <a:srgbClr val="EF282F"/>
              </a:buClr>
              <a:buFont typeface="Arial" panose="020B0604020202020204" pitchFamily="34" charset="0"/>
              <a:buChar char="•"/>
            </a:pPr>
            <a:r>
              <a:rPr lang="en-US" u="sng" dirty="0"/>
              <a:t>Always review the deliverable checklist </a:t>
            </a:r>
            <a:r>
              <a:rPr lang="en-US" dirty="0"/>
              <a:t>to ensure your deliverables are on point prior to submission to NPO</a:t>
            </a:r>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466792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Project Deliverables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322121" y="1240319"/>
            <a:ext cx="7226162" cy="53250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latin typeface="Century Gothic"/>
              </a:rPr>
              <a:t>You’ll learn more about deliverables from the Project Coordination team’s Deliverables Tips &amp; Tricks Webinars throughout the term, but it’s never too early to start thinking about deliverables!</a:t>
            </a:r>
          </a:p>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Things to start thinking about now: </a:t>
            </a:r>
          </a:p>
          <a:p>
            <a:pPr marL="742950" lvl="1" indent="-285750">
              <a:spcBef>
                <a:spcPts val="0"/>
              </a:spcBef>
              <a:spcAft>
                <a:spcPts val="600"/>
              </a:spcAft>
              <a:buClr>
                <a:srgbClr val="EF282F"/>
              </a:buClr>
              <a:buFont typeface="Arial" panose="020B0604020202020204" pitchFamily="34" charset="0"/>
              <a:buChar char="•"/>
            </a:pPr>
            <a:r>
              <a:rPr lang="en-US" sz="2000" dirty="0" smtClean="0">
                <a:solidFill>
                  <a:srgbClr val="0061AA"/>
                </a:solidFill>
                <a:latin typeface="Century Gothic"/>
              </a:rPr>
              <a:t>Communication Deliverable</a:t>
            </a:r>
            <a:endParaRPr lang="en-US" sz="2000" b="1" i="1" dirty="0">
              <a:solidFill>
                <a:srgbClr val="0061AA"/>
              </a:solidFill>
              <a:latin typeface="Century Gothic"/>
            </a:endParaRPr>
          </a:p>
          <a:p>
            <a:pPr marL="1200150" lvl="2" indent="-285750">
              <a:spcBef>
                <a:spcPts val="0"/>
              </a:spcBef>
              <a:spcAft>
                <a:spcPts val="600"/>
              </a:spcAft>
              <a:buClr>
                <a:srgbClr val="EF282F"/>
              </a:buClr>
              <a:buFont typeface="Arial" panose="020B0604020202020204" pitchFamily="34" charset="0"/>
              <a:buChar char="•"/>
            </a:pPr>
            <a:r>
              <a:rPr lang="en-US" sz="1600" dirty="0">
                <a:latin typeface="Century Gothic"/>
              </a:rPr>
              <a:t>If you are the final term of a multi-term project, your team is </a:t>
            </a:r>
            <a:r>
              <a:rPr lang="en-US" sz="1600" i="1" dirty="0">
                <a:latin typeface="Century Gothic"/>
              </a:rPr>
              <a:t>required</a:t>
            </a:r>
            <a:r>
              <a:rPr lang="en-US" sz="1600" dirty="0">
                <a:latin typeface="Century Gothic"/>
              </a:rPr>
              <a:t> to make a </a:t>
            </a:r>
            <a:r>
              <a:rPr lang="en-US" sz="1600" dirty="0" smtClean="0">
                <a:latin typeface="Century Gothic"/>
              </a:rPr>
              <a:t>video or </a:t>
            </a:r>
            <a:r>
              <a:rPr lang="en-US" sz="1600" dirty="0" err="1" smtClean="0">
                <a:latin typeface="Century Gothic"/>
              </a:rPr>
              <a:t>StoryMap</a:t>
            </a:r>
            <a:r>
              <a:rPr lang="en-US" sz="1600" dirty="0" smtClean="0">
                <a:latin typeface="Century Gothic"/>
              </a:rPr>
              <a:t>. </a:t>
            </a:r>
            <a:r>
              <a:rPr lang="en-US" sz="1600" dirty="0">
                <a:latin typeface="Century Gothic"/>
              </a:rPr>
              <a:t>Not a multi-term project? </a:t>
            </a:r>
            <a:r>
              <a:rPr lang="en-US" sz="1600" dirty="0" smtClean="0">
                <a:latin typeface="Century Gothic"/>
              </a:rPr>
              <a:t>You can choose between a </a:t>
            </a:r>
            <a:r>
              <a:rPr lang="en-US" sz="1600" dirty="0" smtClean="0">
                <a:latin typeface="Century Gothic"/>
              </a:rPr>
              <a:t>Project Video</a:t>
            </a:r>
            <a:r>
              <a:rPr lang="en-US" sz="1600" dirty="0" smtClean="0">
                <a:latin typeface="Century Gothic"/>
              </a:rPr>
              <a:t>, </a:t>
            </a:r>
            <a:r>
              <a:rPr lang="en-US" sz="1600" dirty="0" err="1" smtClean="0">
                <a:latin typeface="Century Gothic"/>
              </a:rPr>
              <a:t>StoryMap</a:t>
            </a:r>
            <a:r>
              <a:rPr lang="en-US" sz="1600" dirty="0" smtClean="0">
                <a:latin typeface="Century Gothic"/>
              </a:rPr>
              <a:t>, and/or a scientific Poster! Consider what is the best fit for your project? Ask your partners. You can do more than one!</a:t>
            </a:r>
          </a:p>
          <a:p>
            <a:pPr marL="742950" lvl="1" indent="-285750">
              <a:spcBef>
                <a:spcPts val="0"/>
              </a:spcBef>
              <a:spcAft>
                <a:spcPts val="600"/>
              </a:spcAft>
              <a:buClr>
                <a:srgbClr val="EF282F"/>
              </a:buClr>
              <a:buFont typeface="Arial" panose="020B0604020202020204" pitchFamily="34" charset="0"/>
              <a:buChar char="•"/>
            </a:pPr>
            <a:r>
              <a:rPr lang="en-US" sz="2000" dirty="0" smtClean="0">
                <a:solidFill>
                  <a:srgbClr val="0061AA"/>
                </a:solidFill>
              </a:rPr>
              <a:t>Code/Tool</a:t>
            </a:r>
            <a:endParaRPr lang="en-US" sz="2000" dirty="0">
              <a:solidFill>
                <a:srgbClr val="0061AA"/>
              </a:solidFill>
            </a:endParaRPr>
          </a:p>
          <a:p>
            <a:pPr marL="1200150" lvl="2" indent="-285750">
              <a:spcBef>
                <a:spcPts val="0"/>
              </a:spcBef>
              <a:spcAft>
                <a:spcPts val="600"/>
              </a:spcAft>
              <a:buClr>
                <a:srgbClr val="EF282F"/>
              </a:buClr>
              <a:buFont typeface="Arial" panose="020B0604020202020204" pitchFamily="34" charset="0"/>
              <a:buChar char="•"/>
            </a:pPr>
            <a:r>
              <a:rPr lang="en-US" sz="1600" dirty="0"/>
              <a:t>If your team wants to hand off a code or tool to partners, clarify the expectations and requirements necessary to make DEVELOP code open source. It must go through the software release process.</a:t>
            </a:r>
          </a:p>
          <a:p>
            <a:pPr marL="1200150" lvl="2" indent="-285750">
              <a:spcBef>
                <a:spcPts val="0"/>
              </a:spcBef>
              <a:spcAft>
                <a:spcPts val="600"/>
              </a:spcAft>
              <a:buClr>
                <a:srgbClr val="EF282F"/>
              </a:buClr>
              <a:buFont typeface="Arial" panose="020B0604020202020204" pitchFamily="34" charset="0"/>
              <a:buChar char="•"/>
            </a:pPr>
            <a:r>
              <a:rPr lang="en-US" sz="1600" dirty="0">
                <a:latin typeface="Century Gothic"/>
              </a:rPr>
              <a:t>Ensure that they are aware that they </a:t>
            </a:r>
            <a:r>
              <a:rPr lang="en-US" sz="1600" i="1" dirty="0">
                <a:latin typeface="Century Gothic"/>
              </a:rPr>
              <a:t>will not</a:t>
            </a:r>
            <a:r>
              <a:rPr lang="en-US" sz="1600" dirty="0">
                <a:latin typeface="Century Gothic"/>
              </a:rPr>
              <a:t> receive the code at the end of the term. Adjust your project end products, if necessary!</a:t>
            </a:r>
          </a:p>
          <a:p>
            <a:pPr marL="742950" lvl="1" indent="-285750">
              <a:spcBef>
                <a:spcPts val="0"/>
              </a:spcBef>
              <a:spcAft>
                <a:spcPts val="600"/>
              </a:spcAft>
              <a:buClr>
                <a:srgbClr val="EF282F"/>
              </a:buClr>
              <a:buFont typeface="Arial" panose="020B0604020202020204" pitchFamily="34" charset="0"/>
              <a:buChar char="•"/>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38571">
            <a:off x="7742247" y="1219709"/>
            <a:ext cx="2113622" cy="2652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284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Software Release Authority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28860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dirty="0">
                <a:solidFill>
                  <a:srgbClr val="0061AA"/>
                </a:solidFill>
              </a:rPr>
              <a:t>What is NASA’s Software Release Authority? </a:t>
            </a:r>
            <a:r>
              <a:rPr lang="en-US" sz="1600" dirty="0"/>
              <a:t>It is NASA’s process for formally giving approval for software and tools to be released to the public for marketing, distribution, and use. All new “software” developed by NASA-funding must be made available through the Software Release Process, which coordinates export control review, intellectual property review, commercialization assessment, and software release actions, and determines if it meets NASA policies and guidelines.</a:t>
            </a:r>
          </a:p>
          <a:p>
            <a:pPr marL="285750" indent="-285750">
              <a:spcBef>
                <a:spcPts val="0"/>
              </a:spcBef>
              <a:spcAft>
                <a:spcPts val="600"/>
              </a:spcAft>
              <a:buClr>
                <a:srgbClr val="EF282F"/>
              </a:buClr>
              <a:buFont typeface="Webdings" panose="05030102010509060703" pitchFamily="18" charset="2"/>
              <a:buChar char="4"/>
            </a:pPr>
            <a:endParaRPr lang="en-US" sz="1600" dirty="0"/>
          </a:p>
          <a:p>
            <a:pPr marL="285750" indent="-285750">
              <a:spcBef>
                <a:spcPts val="0"/>
              </a:spcBef>
              <a:spcAft>
                <a:spcPts val="600"/>
              </a:spcAft>
              <a:buClr>
                <a:srgbClr val="EF282F"/>
              </a:buClr>
              <a:buFont typeface="Webdings" panose="05030102010509060703" pitchFamily="18" charset="2"/>
              <a:buChar char="4"/>
            </a:pPr>
            <a:r>
              <a:rPr lang="en-US" sz="1600" dirty="0"/>
              <a:t>Process involved:</a:t>
            </a:r>
          </a:p>
          <a:p>
            <a:pPr marL="742950" lvl="1" indent="-285750">
              <a:spcBef>
                <a:spcPts val="0"/>
              </a:spcBef>
              <a:spcAft>
                <a:spcPts val="600"/>
              </a:spcAft>
              <a:buClr>
                <a:srgbClr val="EF282F"/>
              </a:buClr>
              <a:buFont typeface="Arial" panose="020B0604020202020204" pitchFamily="34" charset="0"/>
              <a:buChar char="•"/>
            </a:pPr>
            <a:r>
              <a:rPr lang="en-US" dirty="0"/>
              <a:t>Identify which projects are creating the types of tools that must go through SRA by means of the proposal and project summary deliverables.</a:t>
            </a:r>
          </a:p>
          <a:p>
            <a:pPr marL="742950" lvl="1" indent="-285750">
              <a:spcBef>
                <a:spcPts val="0"/>
              </a:spcBef>
              <a:spcAft>
                <a:spcPts val="600"/>
              </a:spcAft>
              <a:buClr>
                <a:srgbClr val="EF282F"/>
              </a:buClr>
              <a:buFont typeface="Arial" panose="020B0604020202020204" pitchFamily="34" charset="0"/>
              <a:buChar char="•"/>
            </a:pPr>
            <a:r>
              <a:rPr lang="en-US" dirty="0"/>
              <a:t>To review the full process and steps involved - visit: </a:t>
            </a:r>
            <a:r>
              <a:rPr lang="en-US" sz="1100" dirty="0">
                <a:hlinkClick r:id="rId4"/>
              </a:rPr>
              <a:t>www.devpedia.developexchange.com/dv/index.php?title=Open_Source_Software_Development_and_Release</a:t>
            </a:r>
            <a:r>
              <a:rPr lang="en-US" sz="1100" dirty="0"/>
              <a:t> </a:t>
            </a:r>
          </a:p>
          <a:p>
            <a:pPr marL="285750" indent="-285750">
              <a:spcBef>
                <a:spcPts val="0"/>
              </a:spcBef>
              <a:spcAft>
                <a:spcPts val="600"/>
              </a:spcAft>
              <a:buClr>
                <a:srgbClr val="EF282F"/>
              </a:buClr>
              <a:buFont typeface="Webdings" panose="05030102010509060703" pitchFamily="18" charset="2"/>
              <a:buChar char="4"/>
            </a:pPr>
            <a:r>
              <a:rPr lang="en-US" sz="1600" dirty="0"/>
              <a:t>Other considerations: </a:t>
            </a:r>
          </a:p>
          <a:p>
            <a:pPr marL="742950" lvl="1" indent="-285750">
              <a:spcBef>
                <a:spcPts val="0"/>
              </a:spcBef>
              <a:spcAft>
                <a:spcPts val="600"/>
              </a:spcAft>
              <a:buClr>
                <a:srgbClr val="EF282F"/>
              </a:buClr>
              <a:buFont typeface="Arial" panose="020B0604020202020204" pitchFamily="34" charset="0"/>
              <a:buChar char="•"/>
            </a:pPr>
            <a:r>
              <a:rPr lang="en-US" dirty="0"/>
              <a:t>All</a:t>
            </a:r>
            <a:r>
              <a:rPr lang="en-US" sz="1100" dirty="0"/>
              <a:t> </a:t>
            </a:r>
            <a:r>
              <a:rPr lang="en-US" dirty="0"/>
              <a:t>software released through NASA DEVELOP will be released open source.</a:t>
            </a:r>
          </a:p>
          <a:p>
            <a:pPr marL="742950" lvl="1" indent="-285750">
              <a:spcBef>
                <a:spcPts val="0"/>
              </a:spcBef>
              <a:spcAft>
                <a:spcPts val="600"/>
              </a:spcAft>
              <a:buClr>
                <a:srgbClr val="EF282F"/>
              </a:buClr>
              <a:buFont typeface="Arial" panose="020B0604020202020204" pitchFamily="34" charset="0"/>
              <a:buChar char="•"/>
            </a:pPr>
            <a:r>
              <a:rPr lang="en-US" dirty="0"/>
              <a:t>All software released through NASA DEVELOP will be distributed through the NASA DEVELOP GitHub account after Software Release Approval. Caution partners that this will not occur during the term.</a:t>
            </a:r>
          </a:p>
          <a:p>
            <a:pPr marL="742950" lvl="1" indent="-285750">
              <a:spcBef>
                <a:spcPts val="0"/>
              </a:spcBef>
              <a:spcAft>
                <a:spcPts val="600"/>
              </a:spcAft>
              <a:buClr>
                <a:srgbClr val="EF282F"/>
              </a:buClr>
              <a:buFont typeface="Arial" panose="020B0604020202020204" pitchFamily="34" charset="0"/>
              <a:buChar char="•"/>
            </a:pPr>
            <a:r>
              <a:rPr lang="en-US" dirty="0"/>
              <a:t>For questions about completing the Software Release Form, refer to the Open Source Software Development and Release </a:t>
            </a:r>
            <a:r>
              <a:rPr lang="en-US" dirty="0" err="1"/>
              <a:t>DEVELOPedia</a:t>
            </a:r>
            <a:r>
              <a:rPr lang="en-US" dirty="0"/>
              <a:t> page or contact Danny.</a:t>
            </a:r>
          </a:p>
          <a:p>
            <a:pPr marL="742950" lvl="1" indent="-285750">
              <a:spcBef>
                <a:spcPts val="0"/>
              </a:spcBef>
              <a:spcAft>
                <a:spcPts val="600"/>
              </a:spcAft>
              <a:buClr>
                <a:srgbClr val="EF282F"/>
              </a:buClr>
              <a:buFont typeface="Arial" panose="020B0604020202020204" pitchFamily="34" charset="0"/>
              <a:buChar char="•"/>
            </a:pPr>
            <a:r>
              <a:rPr lang="en-US" dirty="0"/>
              <a:t>You CANNOT handoff any coding tools/short scripts the team created to a partner until the software release process has been completed.</a:t>
            </a:r>
          </a:p>
          <a:p>
            <a:pPr marL="742950" lvl="1" indent="-285750">
              <a:spcBef>
                <a:spcPts val="0"/>
              </a:spcBef>
              <a:spcAft>
                <a:spcPts val="600"/>
              </a:spcAft>
              <a:buClr>
                <a:srgbClr val="EF282F"/>
              </a:buClr>
              <a:buFont typeface="Arial" panose="020B0604020202020204" pitchFamily="34" charset="0"/>
              <a:buChar char="•"/>
            </a:pPr>
            <a:r>
              <a:rPr lang="en-US" dirty="0"/>
              <a:t>You CANNOT include any lines of code in presentations or videos, even after completing SRA.</a:t>
            </a:r>
          </a:p>
          <a:p>
            <a:pPr marL="742950" lvl="1" indent="-285750">
              <a:spcBef>
                <a:spcPts val="0"/>
              </a:spcBef>
              <a:spcAft>
                <a:spcPts val="600"/>
              </a:spcAft>
              <a:buClr>
                <a:srgbClr val="EF282F"/>
              </a:buClr>
              <a:buFont typeface="Arial" panose="020B0604020202020204" pitchFamily="34" charset="0"/>
              <a:buChar char="•"/>
            </a:pPr>
            <a:endParaRPr lang="en-US" dirty="0"/>
          </a:p>
        </p:txBody>
      </p:sp>
    </p:spTree>
    <p:extLst>
      <p:ext uri="{BB962C8B-B14F-4D97-AF65-F5344CB8AC3E}">
        <p14:creationId xmlns:p14="http://schemas.microsoft.com/office/powerpoint/2010/main" val="998846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 Submission</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277907" y="1159634"/>
            <a:ext cx="9884177" cy="1671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The Fellows supporting project coordination will work with you throughout the deliverable creation and submission process.</a:t>
            </a:r>
          </a:p>
          <a:p>
            <a:pPr marL="285750" indent="-285750">
              <a:spcBef>
                <a:spcPts val="0"/>
              </a:spcBef>
              <a:spcAft>
                <a:spcPts val="600"/>
              </a:spcAft>
              <a:buClr>
                <a:srgbClr val="EF282F"/>
              </a:buClr>
              <a:buFont typeface="Webdings" panose="05030102010509060703" pitchFamily="18" charset="2"/>
              <a:buChar char="4"/>
            </a:pPr>
            <a:r>
              <a:rPr lang="en-US" sz="1800" dirty="0"/>
              <a:t>Each team has a designated Fellow to correspond with, as well as a set team of editors, throughout the whole term for continuity.</a:t>
            </a:r>
          </a:p>
          <a:p>
            <a:pPr marL="285750" indent="-285750">
              <a:spcBef>
                <a:spcPts val="0"/>
              </a:spcBef>
              <a:spcAft>
                <a:spcPts val="600"/>
              </a:spcAft>
              <a:buClr>
                <a:srgbClr val="EF282F"/>
              </a:buClr>
              <a:buFont typeface="Webdings" panose="05030102010509060703" pitchFamily="18" charset="2"/>
              <a:buChar char="4"/>
            </a:pPr>
            <a:r>
              <a:rPr lang="en-US" sz="1800" dirty="0"/>
              <a:t>Any deliverable questions can be </a:t>
            </a:r>
            <a:r>
              <a:rPr lang="en-US" sz="1800" dirty="0" smtClean="0"/>
              <a:t>asked through Teams or sent </a:t>
            </a:r>
            <a:r>
              <a:rPr lang="en-US" sz="1800" dirty="0"/>
              <a:t>to: </a:t>
            </a:r>
            <a:r>
              <a:rPr lang="en-US" sz="1800" dirty="0">
                <a:hlinkClick r:id="rId4"/>
              </a:rPr>
              <a:t>DEVELOP.ProjectCoordination@gmail.com</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To submit: </a:t>
            </a:r>
            <a:endParaRPr lang="en-US" sz="1800" dirty="0" smtClean="0"/>
          </a:p>
          <a:p>
            <a:pPr marL="742950" lvl="1" indent="-285750">
              <a:spcBef>
                <a:spcPts val="0"/>
              </a:spcBef>
              <a:spcAft>
                <a:spcPts val="600"/>
              </a:spcAft>
              <a:buClr>
                <a:srgbClr val="EF282F"/>
              </a:buClr>
              <a:buFont typeface="Webdings" panose="05030102010509060703" pitchFamily="18" charset="2"/>
              <a:buChar char="4"/>
            </a:pPr>
            <a:r>
              <a:rPr lang="en-US" sz="1800" dirty="0" smtClean="0"/>
              <a:t>All deliverables will be ‘shared’ with the PC team                                            through O365/SharePoint</a:t>
            </a:r>
            <a:endParaRPr lang="en-US" sz="1800" dirty="0"/>
          </a:p>
        </p:txBody>
      </p:sp>
      <p:sp>
        <p:nvSpPr>
          <p:cNvPr id="42" name="TextBox 41"/>
          <p:cNvSpPr txBox="1"/>
          <p:nvPr/>
        </p:nvSpPr>
        <p:spPr>
          <a:xfrm>
            <a:off x="277907" y="4112298"/>
            <a:ext cx="3813865" cy="584775"/>
          </a:xfrm>
          <a:prstGeom prst="rect">
            <a:avLst/>
          </a:prstGeom>
          <a:noFill/>
        </p:spPr>
        <p:txBody>
          <a:bodyPr wrap="none" rtlCol="0">
            <a:spAutoFit/>
          </a:bodyPr>
          <a:lstStyle/>
          <a:p>
            <a:pPr algn="ctr"/>
            <a:r>
              <a:rPr lang="en-US" sz="3200" b="1" dirty="0">
                <a:solidFill>
                  <a:srgbClr val="71BF44"/>
                </a:solidFill>
                <a:latin typeface="Century Gothic" panose="020B0502020202020204" pitchFamily="34" charset="0"/>
              </a:rPr>
              <a:t>File Nomenclature</a:t>
            </a:r>
          </a:p>
        </p:txBody>
      </p:sp>
      <p:sp>
        <p:nvSpPr>
          <p:cNvPr id="43" name="TextBox 42"/>
          <p:cNvSpPr txBox="1"/>
          <p:nvPr/>
        </p:nvSpPr>
        <p:spPr>
          <a:xfrm>
            <a:off x="1534151" y="5889724"/>
            <a:ext cx="3495805" cy="861774"/>
          </a:xfrm>
          <a:prstGeom prst="rect">
            <a:avLst/>
          </a:prstGeom>
          <a:noFill/>
        </p:spPr>
        <p:txBody>
          <a:bodyPr wrap="square" rtlCol="0">
            <a:spAutoFit/>
          </a:bodyPr>
          <a:lstStyle/>
          <a:p>
            <a:r>
              <a:rPr lang="en-US" b="1" i="1" dirty="0">
                <a:solidFill>
                  <a:schemeClr val="tx1">
                    <a:lumMod val="75000"/>
                    <a:lumOff val="25000"/>
                  </a:schemeClr>
                </a:solidFill>
                <a:latin typeface="Century Gothic" panose="020B0502020202020204" pitchFamily="34" charset="0"/>
              </a:rPr>
              <a:t>Node Acronyms:</a:t>
            </a:r>
          </a:p>
          <a:p>
            <a:r>
              <a:rPr lang="en-US" sz="1600" dirty="0">
                <a:solidFill>
                  <a:schemeClr val="tx1">
                    <a:lumMod val="75000"/>
                    <a:lumOff val="25000"/>
                  </a:schemeClr>
                </a:solidFill>
                <a:latin typeface="Century Gothic" panose="020B0502020202020204" pitchFamily="34" charset="0"/>
              </a:rPr>
              <a:t>ARC, AZ, CO, GA, GSFC, ID, JPL, LaRC, MA, MSFC, NC</a:t>
            </a:r>
          </a:p>
        </p:txBody>
      </p:sp>
      <p:sp>
        <p:nvSpPr>
          <p:cNvPr id="44" name="TextBox 43"/>
          <p:cNvSpPr txBox="1"/>
          <p:nvPr/>
        </p:nvSpPr>
        <p:spPr>
          <a:xfrm>
            <a:off x="5210911" y="5889724"/>
            <a:ext cx="3629615" cy="861774"/>
          </a:xfrm>
          <a:prstGeom prst="rect">
            <a:avLst/>
          </a:prstGeom>
          <a:noFill/>
        </p:spPr>
        <p:txBody>
          <a:bodyPr wrap="square" rtlCol="0">
            <a:spAutoFit/>
          </a:bodyPr>
          <a:lstStyle/>
          <a:p>
            <a:r>
              <a:rPr lang="en-US" b="1" i="1" dirty="0">
                <a:solidFill>
                  <a:schemeClr val="tx1">
                    <a:lumMod val="75000"/>
                    <a:lumOff val="25000"/>
                  </a:schemeClr>
                </a:solidFill>
                <a:latin typeface="Century Gothic" panose="020B0502020202020204" pitchFamily="34" charset="0"/>
              </a:rPr>
              <a:t>App Area Shorthand:</a:t>
            </a:r>
          </a:p>
          <a:p>
            <a:r>
              <a:rPr lang="en-US" sz="1600" dirty="0">
                <a:solidFill>
                  <a:schemeClr val="tx1">
                    <a:lumMod val="75000"/>
                    <a:lumOff val="25000"/>
                  </a:schemeClr>
                </a:solidFill>
                <a:latin typeface="Century Gothic" panose="020B0502020202020204" pitchFamily="34" charset="0"/>
              </a:rPr>
              <a:t>Ag, Disasters, Eco, Energy, </a:t>
            </a:r>
            <a:r>
              <a:rPr lang="en-US" sz="1600" dirty="0" err="1">
                <a:solidFill>
                  <a:schemeClr val="tx1">
                    <a:lumMod val="75000"/>
                    <a:lumOff val="25000"/>
                  </a:schemeClr>
                </a:solidFill>
                <a:latin typeface="Century Gothic" panose="020B0502020202020204" pitchFamily="34" charset="0"/>
              </a:rPr>
              <a:t>HealthAQ</a:t>
            </a:r>
            <a:r>
              <a:rPr lang="en-US" sz="1600" dirty="0">
                <a:solidFill>
                  <a:schemeClr val="tx1">
                    <a:lumMod val="75000"/>
                    <a:lumOff val="25000"/>
                  </a:schemeClr>
                </a:solidFill>
                <a:latin typeface="Century Gothic" panose="020B0502020202020204" pitchFamily="34" charset="0"/>
              </a:rPr>
              <a:t>, TI, Urban, Water</a:t>
            </a:r>
          </a:p>
        </p:txBody>
      </p:sp>
      <p:cxnSp>
        <p:nvCxnSpPr>
          <p:cNvPr id="45" name="Straight Arrow Connector 44"/>
          <p:cNvCxnSpPr/>
          <p:nvPr/>
        </p:nvCxnSpPr>
        <p:spPr>
          <a:xfrm flipV="1">
            <a:off x="3565225" y="5331175"/>
            <a:ext cx="617429" cy="61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5693546" y="5331175"/>
            <a:ext cx="798205" cy="61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671763" y="4667552"/>
            <a:ext cx="4934690" cy="701731"/>
          </a:xfrm>
          <a:prstGeom prst="rect">
            <a:avLst/>
          </a:prstGeom>
        </p:spPr>
        <p:txBody>
          <a:bodyPr wrap="square">
            <a:spAutoFit/>
          </a:bodyPr>
          <a:lstStyle/>
          <a:p>
            <a:pPr>
              <a:lnSpc>
                <a:spcPct val="110000"/>
              </a:lnSpc>
              <a:buClr>
                <a:schemeClr val="accent1">
                  <a:lumMod val="50000"/>
                </a:schemeClr>
              </a:buClr>
            </a:pPr>
            <a:r>
              <a:rPr lang="en-US" dirty="0">
                <a:solidFill>
                  <a:schemeClr val="tx1">
                    <a:lumMod val="75000"/>
                    <a:lumOff val="25000"/>
                  </a:schemeClr>
                </a:solidFill>
                <a:latin typeface="Century Gothic" panose="020B0502020202020204" pitchFamily="34" charset="0"/>
              </a:rPr>
              <a:t>YearTerm_Node_Team_Deliverable_Draft </a:t>
            </a:r>
          </a:p>
          <a:p>
            <a:pPr>
              <a:lnSpc>
                <a:spcPct val="110000"/>
              </a:lnSpc>
              <a:buClr>
                <a:schemeClr val="accent1">
                  <a:lumMod val="50000"/>
                </a:schemeClr>
              </a:buClr>
            </a:pPr>
            <a:r>
              <a:rPr lang="en-US" b="1" dirty="0">
                <a:solidFill>
                  <a:srgbClr val="0079C2"/>
                </a:solidFill>
                <a:latin typeface="Century Gothic" panose="020B0502020202020204" pitchFamily="34" charset="0"/>
              </a:rPr>
              <a:t>Ex. </a:t>
            </a:r>
            <a:r>
              <a:rPr lang="en-US" sz="1400" b="1" dirty="0">
                <a:solidFill>
                  <a:srgbClr val="0079C2"/>
                </a:solidFill>
                <a:latin typeface="Century Gothic" panose="020B0502020202020204" pitchFamily="34" charset="0"/>
              </a:rPr>
              <a:t>2020Sum_GA_EasternIndiaEcoII_Poster_FD</a:t>
            </a:r>
          </a:p>
        </p:txBody>
      </p:sp>
      <p:sp>
        <p:nvSpPr>
          <p:cNvPr id="2" name="Explosion 2 1"/>
          <p:cNvSpPr/>
          <p:nvPr/>
        </p:nvSpPr>
        <p:spPr>
          <a:xfrm rot="321407">
            <a:off x="6683109" y="2636695"/>
            <a:ext cx="2502395" cy="1923175"/>
          </a:xfrm>
          <a:prstGeom prst="irregularSeal2">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rot="20416066">
            <a:off x="6869013" y="3193208"/>
            <a:ext cx="1920241" cy="731520"/>
          </a:xfrm>
          <a:prstGeom prst="rect">
            <a:avLst/>
          </a:prstGeom>
        </p:spPr>
        <p:txBody>
          <a:bodyPr wrap="square">
            <a:spAutoFit/>
          </a:bodyPr>
          <a:lstStyle/>
          <a:p>
            <a:pPr algn="ctr"/>
            <a:r>
              <a:rPr lang="en-US" b="1" i="1" dirty="0">
                <a:solidFill>
                  <a:srgbClr val="EF282F"/>
                </a:solidFill>
              </a:rPr>
              <a:t>New </a:t>
            </a:r>
            <a:r>
              <a:rPr lang="en-US" b="1" i="1" dirty="0" smtClean="0">
                <a:solidFill>
                  <a:srgbClr val="EF282F"/>
                </a:solidFill>
              </a:rPr>
              <a:t>starting the summer 2020 term!</a:t>
            </a:r>
            <a:endParaRPr lang="en-US" b="1" i="1" dirty="0">
              <a:solidFill>
                <a:srgbClr val="EF282F"/>
              </a:solidFill>
            </a:endParaRPr>
          </a:p>
        </p:txBody>
      </p:sp>
    </p:spTree>
    <p:extLst>
      <p:ext uri="{BB962C8B-B14F-4D97-AF65-F5344CB8AC3E}">
        <p14:creationId xmlns:p14="http://schemas.microsoft.com/office/powerpoint/2010/main" val="3513017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Required Legal Statements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b="1" dirty="0"/>
              <a:t>ALL</a:t>
            </a:r>
            <a:r>
              <a:rPr lang="en-US" sz="1800" dirty="0"/>
              <a:t> deliverables and products created by teams need to include this short paragraph of legal statements:</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algn="ctr">
              <a:spcBef>
                <a:spcPts val="0"/>
              </a:spcBef>
              <a:spcAft>
                <a:spcPts val="1800"/>
              </a:spcAft>
              <a:buClr>
                <a:srgbClr val="EF282F"/>
              </a:buClr>
            </a:pPr>
            <a:r>
              <a:rPr lang="en-US" sz="2400" b="1" dirty="0"/>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2724189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4" ma:contentTypeDescription="Create a new document." ma:contentTypeScope="" ma:versionID="1589ea511854e9816ce45659ccc15d30">
  <xsd:schema xmlns:xsd="http://www.w3.org/2001/XMLSchema" xmlns:xs="http://www.w3.org/2001/XMLSchema" xmlns:p="http://schemas.microsoft.com/office/2006/metadata/properties" xmlns:ns2="21e6a8e8-1dff-48a6-ab9b-8d556c6946c0" targetNamespace="http://schemas.microsoft.com/office/2006/metadata/properties" ma:root="true" ma:fieldsID="003774da9f64ef6b55c93633f11ffd45" ns2:_="">
    <xsd:import namespace="21e6a8e8-1dff-48a6-ab9b-8d556c6946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234040-CD52-482C-A8DB-407BB9E693DC}">
  <ds:schemaRefs>
    <ds:schemaRef ds:uri="http://schemas.microsoft.com/sharepoint/v3/contenttype/forms"/>
  </ds:schemaRefs>
</ds:datastoreItem>
</file>

<file path=customXml/itemProps2.xml><?xml version="1.0" encoding="utf-8"?>
<ds:datastoreItem xmlns:ds="http://schemas.openxmlformats.org/officeDocument/2006/customXml" ds:itemID="{F679D17E-ACCE-4F0C-A77D-778DCCCE19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2E8C17-7769-49DB-A61B-25172A5A4378}">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21e6a8e8-1dff-48a6-ab9b-8d556c6946c0"/>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12216</TotalTime>
  <Words>3311</Words>
  <Application>Microsoft Office PowerPoint</Application>
  <PresentationFormat>Widescreen</PresentationFormat>
  <Paragraphs>343</Paragraphs>
  <Slides>23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99</cp:revision>
  <dcterms:created xsi:type="dcterms:W3CDTF">2019-01-24T15:36:39Z</dcterms:created>
  <dcterms:modified xsi:type="dcterms:W3CDTF">2020-09-11T15:43:15Z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