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ext uri="{19B8F6BF-5375-455C-9EA6-DF929625EA0E}">
        <p15:presenceInfo xmlns:p15="http://schemas.microsoft.com/office/powerpoint/2012/main" userId="S-1-5-21-330711430-3775241029-4075259233-682401" providerId="AD"/>
      </p:ext>
    </p:extLst>
  </p:cmAuthor>
  <p:cmAuthor id="2" name="Childs, Lauren M. (LARC-E3)[DEVELOP]" initials="CLM(" lastIdx="7" clrIdx="1">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3A8"/>
    <a:srgbClr val="2E8654"/>
    <a:srgbClr val="E6E6E6"/>
    <a:srgbClr val="DF0501"/>
    <a:srgbClr val="B0DE87"/>
    <a:srgbClr val="32A129"/>
    <a:srgbClr val="014CA8"/>
    <a:srgbClr val="A90001"/>
    <a:srgbClr val="73A701"/>
    <a:srgbClr val="26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837" autoAdjust="0"/>
  </p:normalViewPr>
  <p:slideViewPr>
    <p:cSldViewPr snapToGrid="0">
      <p:cViewPr>
        <p:scale>
          <a:sx n="28" d="100"/>
          <a:sy n="28" d="100"/>
        </p:scale>
        <p:origin x="3156"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n-US" sz="1600" dirty="0">
                <a:latin typeface="+mn-lt"/>
              </a:rPr>
              <a:t>Classified Giant Cane Abundance vs. Reservoir Level</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'Figures (Arundo vs Res and UA)'!$C$1</c:f>
              <c:strCache>
                <c:ptCount val="1"/>
                <c:pt idx="0">
                  <c:v>Classified Giant Cane</c:v>
                </c:pt>
              </c:strCache>
            </c:strRef>
          </c:tx>
          <c:spPr>
            <a:ln w="25400" cap="rnd">
              <a:solidFill>
                <a:srgbClr val="C00000"/>
              </a:solidFill>
              <a:round/>
            </a:ln>
            <a:effectLst/>
          </c:spPr>
          <c:marker>
            <c:symbol val="circle"/>
            <c:size val="7"/>
            <c:spPr>
              <a:solidFill>
                <a:srgbClr val="C00000"/>
              </a:solidFill>
              <a:ln w="19050">
                <a:noFill/>
              </a:ln>
              <a:effectLst/>
            </c:spPr>
          </c:marker>
          <c:dPt>
            <c:idx val="8"/>
            <c:marker>
              <c:symbol val="circle"/>
              <c:size val="7"/>
              <c:spPr>
                <a:solidFill>
                  <a:srgbClr val="C00000"/>
                </a:solidFill>
                <a:ln w="38100">
                  <a:noFill/>
                </a:ln>
                <a:effectLst/>
              </c:spPr>
            </c:marker>
            <c:bubble3D val="0"/>
            <c:extLst xmlns:c16r2="http://schemas.microsoft.com/office/drawing/2015/06/chart">
              <c:ext xmlns:c16="http://schemas.microsoft.com/office/drawing/2014/chart" uri="{C3380CC4-5D6E-409C-BE32-E72D297353CC}">
                <c16:uniqueId val="{00000000-7078-4502-816C-BC9634EEEED2}"/>
              </c:ext>
            </c:extLst>
          </c:dPt>
          <c:xVal>
            <c:numRef>
              <c:f>'Figures (Arundo vs Res and UA)'!$A$2:$A$32</c:f>
              <c:numCache>
                <c:formatCode>General</c:formatCode>
                <c:ptCount val="31"/>
                <c:pt idx="0">
                  <c:v>1996</c:v>
                </c:pt>
                <c:pt idx="1">
                  <c:v>1997</c:v>
                </c:pt>
                <c:pt idx="2">
                  <c:v>1998</c:v>
                </c:pt>
                <c:pt idx="3">
                  <c:v>1999</c:v>
                </c:pt>
                <c:pt idx="4">
                  <c:v>2000</c:v>
                </c:pt>
                <c:pt idx="5">
                  <c:v>2002</c:v>
                </c:pt>
                <c:pt idx="6">
                  <c:v>2005</c:v>
                </c:pt>
                <c:pt idx="7">
                  <c:v>2007</c:v>
                </c:pt>
                <c:pt idx="8">
                  <c:v>2010</c:v>
                </c:pt>
                <c:pt idx="9">
                  <c:v>2014</c:v>
                </c:pt>
                <c:pt idx="10">
                  <c:v>2015</c:v>
                </c:pt>
                <c:pt idx="11">
                  <c:v>2016</c:v>
                </c:pt>
                <c:pt idx="12">
                  <c:v>2017</c:v>
                </c:pt>
                <c:pt idx="13">
                  <c:v>2018</c:v>
                </c:pt>
              </c:numCache>
            </c:numRef>
          </c:xVal>
          <c:yVal>
            <c:numRef>
              <c:f>'Figures (Arundo vs Res and UA)'!$C$2:$C$32</c:f>
              <c:numCache>
                <c:formatCode>General</c:formatCode>
                <c:ptCount val="31"/>
                <c:pt idx="0">
                  <c:v>0.59494121284724977</c:v>
                </c:pt>
                <c:pt idx="1">
                  <c:v>0.16640951657336236</c:v>
                </c:pt>
                <c:pt idx="2">
                  <c:v>0.26367595669934257</c:v>
                </c:pt>
                <c:pt idx="3">
                  <c:v>0.30158811547049147</c:v>
                </c:pt>
                <c:pt idx="4">
                  <c:v>0.52406048214185841</c:v>
                </c:pt>
                <c:pt idx="5">
                  <c:v>0.44654913342190228</c:v>
                </c:pt>
                <c:pt idx="6">
                  <c:v>0.37399412361539047</c:v>
                </c:pt>
                <c:pt idx="7">
                  <c:v>0.15102712428506837</c:v>
                </c:pt>
                <c:pt idx="8">
                  <c:v>0.59059063725056049</c:v>
                </c:pt>
                <c:pt idx="9">
                  <c:v>0.49209325883895666</c:v>
                </c:pt>
                <c:pt idx="10">
                  <c:v>1.0312021692344746</c:v>
                </c:pt>
                <c:pt idx="11">
                  <c:v>0.26362695775181555</c:v>
                </c:pt>
                <c:pt idx="12">
                  <c:v>0.1980987492825762</c:v>
                </c:pt>
                <c:pt idx="13">
                  <c:v>0.43715582743467141</c:v>
                </c:pt>
              </c:numCache>
            </c:numRef>
          </c:yVal>
          <c:smooth val="0"/>
          <c:extLst xmlns:c16r2="http://schemas.microsoft.com/office/drawing/2015/06/chart">
            <c:ext xmlns:c16="http://schemas.microsoft.com/office/drawing/2014/chart" uri="{C3380CC4-5D6E-409C-BE32-E72D297353CC}">
              <c16:uniqueId val="{00000001-7078-4502-816C-BC9634EEEED2}"/>
            </c:ext>
          </c:extLst>
        </c:ser>
        <c:dLbls>
          <c:showLegendKey val="0"/>
          <c:showVal val="0"/>
          <c:showCatName val="0"/>
          <c:showSerName val="0"/>
          <c:showPercent val="0"/>
          <c:showBubbleSize val="0"/>
        </c:dLbls>
        <c:axId val="150971000"/>
        <c:axId val="84805328"/>
      </c:scatterChart>
      <c:scatterChart>
        <c:scatterStyle val="lineMarker"/>
        <c:varyColors val="0"/>
        <c:ser>
          <c:idx val="1"/>
          <c:order val="1"/>
          <c:tx>
            <c:strRef>
              <c:f>'Figures (Arundo vs Res and UA)'!$D$1</c:f>
              <c:strCache>
                <c:ptCount val="1"/>
                <c:pt idx="0">
                  <c:v>Reservoir Level</c:v>
                </c:pt>
              </c:strCache>
            </c:strRef>
          </c:tx>
          <c:spPr>
            <a:ln w="25400" cap="rnd">
              <a:solidFill>
                <a:srgbClr val="014CA7"/>
              </a:solidFill>
              <a:round/>
            </a:ln>
            <a:effectLst/>
          </c:spPr>
          <c:marker>
            <c:symbol val="circle"/>
            <c:size val="7"/>
            <c:spPr>
              <a:solidFill>
                <a:srgbClr val="014CA7"/>
              </a:solidFill>
              <a:ln w="12700">
                <a:noFill/>
              </a:ln>
              <a:effectLst/>
            </c:spPr>
          </c:marker>
          <c:xVal>
            <c:numRef>
              <c:f>'Figures (Arundo vs Res and UA)'!$A$2:$A$32</c:f>
              <c:numCache>
                <c:formatCode>General</c:formatCode>
                <c:ptCount val="31"/>
                <c:pt idx="0">
                  <c:v>1996</c:v>
                </c:pt>
                <c:pt idx="1">
                  <c:v>1997</c:v>
                </c:pt>
                <c:pt idx="2">
                  <c:v>1998</c:v>
                </c:pt>
                <c:pt idx="3">
                  <c:v>1999</c:v>
                </c:pt>
                <c:pt idx="4">
                  <c:v>2000</c:v>
                </c:pt>
                <c:pt idx="5">
                  <c:v>2002</c:v>
                </c:pt>
                <c:pt idx="6">
                  <c:v>2005</c:v>
                </c:pt>
                <c:pt idx="7">
                  <c:v>2007</c:v>
                </c:pt>
                <c:pt idx="8">
                  <c:v>2010</c:v>
                </c:pt>
                <c:pt idx="9">
                  <c:v>2014</c:v>
                </c:pt>
                <c:pt idx="10">
                  <c:v>2015</c:v>
                </c:pt>
                <c:pt idx="11">
                  <c:v>2016</c:v>
                </c:pt>
                <c:pt idx="12">
                  <c:v>2017</c:v>
                </c:pt>
                <c:pt idx="13">
                  <c:v>2018</c:v>
                </c:pt>
              </c:numCache>
            </c:numRef>
          </c:xVal>
          <c:yVal>
            <c:numRef>
              <c:f>'Figures (Arundo vs Res and UA)'!$D$2:$D$32</c:f>
              <c:numCache>
                <c:formatCode>General</c:formatCode>
                <c:ptCount val="31"/>
                <c:pt idx="0">
                  <c:v>1075.8499999999999</c:v>
                </c:pt>
                <c:pt idx="1">
                  <c:v>1077.49</c:v>
                </c:pt>
                <c:pt idx="2">
                  <c:v>1083.81</c:v>
                </c:pt>
                <c:pt idx="3">
                  <c:v>1082.55</c:v>
                </c:pt>
                <c:pt idx="4">
                  <c:v>1081.22</c:v>
                </c:pt>
                <c:pt idx="5">
                  <c:v>1066.77</c:v>
                </c:pt>
                <c:pt idx="6">
                  <c:v>1113.6199999999999</c:v>
                </c:pt>
                <c:pt idx="7">
                  <c:v>1107.2</c:v>
                </c:pt>
                <c:pt idx="8">
                  <c:v>1114.9100000000001</c:v>
                </c:pt>
                <c:pt idx="9">
                  <c:v>1081.58</c:v>
                </c:pt>
                <c:pt idx="10">
                  <c:v>1087.3499999999999</c:v>
                </c:pt>
                <c:pt idx="11">
                  <c:v>1092.1600000000001</c:v>
                </c:pt>
                <c:pt idx="12">
                  <c:v>1098.06</c:v>
                </c:pt>
                <c:pt idx="13">
                  <c:v>1093.74</c:v>
                </c:pt>
              </c:numCache>
            </c:numRef>
          </c:yVal>
          <c:smooth val="0"/>
          <c:extLst xmlns:c16r2="http://schemas.microsoft.com/office/drawing/2015/06/chart">
            <c:ext xmlns:c16="http://schemas.microsoft.com/office/drawing/2014/chart" uri="{C3380CC4-5D6E-409C-BE32-E72D297353CC}">
              <c16:uniqueId val="{00000002-7078-4502-816C-BC9634EEEED2}"/>
            </c:ext>
          </c:extLst>
        </c:ser>
        <c:dLbls>
          <c:showLegendKey val="0"/>
          <c:showVal val="0"/>
          <c:showCatName val="0"/>
          <c:showSerName val="0"/>
          <c:showPercent val="0"/>
          <c:showBubbleSize val="0"/>
        </c:dLbls>
        <c:axId val="84492544"/>
        <c:axId val="149858424"/>
      </c:scatterChart>
      <c:valAx>
        <c:axId val="84805328"/>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latin typeface="+mn-lt"/>
                  </a:rPr>
                  <a:t>Classified Giant Cane  Relative to Entire Classified Image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50971000"/>
        <c:crosses val="autoZero"/>
        <c:crossBetween val="midCat"/>
        <c:majorUnit val="0.4"/>
      </c:valAx>
      <c:valAx>
        <c:axId val="150971000"/>
        <c:scaling>
          <c:orientation val="minMax"/>
          <c:max val="2019"/>
          <c:min val="1995"/>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latin typeface="+mn-lt"/>
                  </a:rPr>
                  <a:t>Satellite Image Acquisition Date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805328"/>
        <c:crosses val="autoZero"/>
        <c:crossBetween val="midCat"/>
        <c:majorUnit val="8"/>
      </c:valAx>
      <c:valAx>
        <c:axId val="149858424"/>
        <c:scaling>
          <c:orientation val="minMax"/>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dirty="0">
                    <a:latin typeface="+mn-lt"/>
                  </a:rPr>
                  <a:t>Reservoir Height (Feet Above Sea Level)</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4492544"/>
        <c:crosses val="max"/>
        <c:crossBetween val="midCat"/>
        <c:majorUnit val="20"/>
      </c:valAx>
      <c:valAx>
        <c:axId val="84492544"/>
        <c:scaling>
          <c:orientation val="minMax"/>
        </c:scaling>
        <c:delete val="1"/>
        <c:axPos val="b"/>
        <c:numFmt formatCode="General" sourceLinked="1"/>
        <c:majorTickMark val="out"/>
        <c:minorTickMark val="none"/>
        <c:tickLblPos val="nextTo"/>
        <c:crossAx val="149858424"/>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9817E-7295-4F7A-88AC-43D6ABE448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C343FC3-A2DE-42AC-851B-66D4CF7155C0}">
      <dgm:prSet phldrT="[Text]" custT="1"/>
      <dgm:spPr>
        <a:solidFill>
          <a:srgbClr val="2E8654"/>
        </a:solidFill>
      </dgm:spPr>
      <dgm:t>
        <a:bodyPr/>
        <a:lstStyle/>
        <a:p>
          <a:pPr algn="ctr"/>
          <a:r>
            <a:rPr lang="en-US" sz="2700" b="1" u="none" dirty="0" smtClean="0"/>
            <a:t>Acquire </a:t>
          </a:r>
          <a:r>
            <a:rPr lang="en-US" sz="2700" dirty="0" smtClean="0"/>
            <a:t>Landsat and Sentinel imagery </a:t>
          </a:r>
          <a:endParaRPr lang="en-US" sz="2700" dirty="0"/>
        </a:p>
      </dgm:t>
    </dgm:pt>
    <dgm:pt modelId="{F77CA172-9B5C-4F49-AEE1-B1B5AC5D7BA8}" type="parTrans" cxnId="{91B0B2B2-A380-499C-AC49-9D918576B556}">
      <dgm:prSet/>
      <dgm:spPr/>
      <dgm:t>
        <a:bodyPr/>
        <a:lstStyle/>
        <a:p>
          <a:pPr algn="ctr"/>
          <a:endParaRPr lang="en-US"/>
        </a:p>
      </dgm:t>
    </dgm:pt>
    <dgm:pt modelId="{06FEBAED-C619-4644-AC08-7D6FFEF623AD}" type="sibTrans" cxnId="{91B0B2B2-A380-499C-AC49-9D918576B556}">
      <dgm:prSet/>
      <dgm:spPr>
        <a:solidFill>
          <a:srgbClr val="97C3A8"/>
        </a:solidFill>
      </dgm:spPr>
      <dgm:t>
        <a:bodyPr/>
        <a:lstStyle/>
        <a:p>
          <a:pPr algn="ctr"/>
          <a:endParaRPr lang="en-US"/>
        </a:p>
      </dgm:t>
    </dgm:pt>
    <dgm:pt modelId="{809DAE88-B17F-4374-AC1F-48B3EA8B13DF}">
      <dgm:prSet phldrT="[Text]" custT="1"/>
      <dgm:spPr>
        <a:solidFill>
          <a:srgbClr val="2E8654"/>
        </a:solidFill>
      </dgm:spPr>
      <dgm:t>
        <a:bodyPr/>
        <a:lstStyle/>
        <a:p>
          <a:pPr algn="ctr"/>
          <a:r>
            <a:rPr lang="en-US" sz="2700" b="1" u="none" dirty="0" smtClean="0"/>
            <a:t>Preprocess</a:t>
          </a:r>
          <a:r>
            <a:rPr lang="en-US" sz="2700" b="0" u="none" dirty="0" smtClean="0"/>
            <a:t> imagery, </a:t>
          </a:r>
          <a:r>
            <a:rPr lang="en-US" sz="2700" dirty="0" smtClean="0"/>
            <a:t>composite bands, mosaic and clip images</a:t>
          </a:r>
          <a:endParaRPr lang="en-US" sz="2700" dirty="0"/>
        </a:p>
      </dgm:t>
    </dgm:pt>
    <dgm:pt modelId="{666E5940-F530-4B92-9318-71AF540D9220}" type="parTrans" cxnId="{13A45F76-47E0-493F-B82D-BF2F0B9B55C2}">
      <dgm:prSet/>
      <dgm:spPr/>
      <dgm:t>
        <a:bodyPr/>
        <a:lstStyle/>
        <a:p>
          <a:pPr algn="ctr"/>
          <a:endParaRPr lang="en-US"/>
        </a:p>
      </dgm:t>
    </dgm:pt>
    <dgm:pt modelId="{3A369324-428E-4C79-ABCE-E69D75B718D1}" type="sibTrans" cxnId="{13A45F76-47E0-493F-B82D-BF2F0B9B55C2}">
      <dgm:prSet/>
      <dgm:spPr>
        <a:solidFill>
          <a:srgbClr val="97C3A8"/>
        </a:solidFill>
      </dgm:spPr>
      <dgm:t>
        <a:bodyPr/>
        <a:lstStyle/>
        <a:p>
          <a:pPr algn="ctr"/>
          <a:endParaRPr lang="en-US"/>
        </a:p>
      </dgm:t>
    </dgm:pt>
    <dgm:pt modelId="{9D713223-6E4E-418D-B52D-14BB0AE91BE5}">
      <dgm:prSet phldrT="[Text]" custT="1"/>
      <dgm:spPr>
        <a:solidFill>
          <a:srgbClr val="2E8654"/>
        </a:solidFill>
      </dgm:spPr>
      <dgm:t>
        <a:bodyPr/>
        <a:lstStyle/>
        <a:p>
          <a:pPr algn="ctr"/>
          <a:r>
            <a:rPr lang="en-US" sz="2700" b="1" dirty="0" smtClean="0"/>
            <a:t>Train the classifier </a:t>
          </a:r>
          <a:r>
            <a:rPr lang="en-US" sz="2700" b="0" dirty="0" smtClean="0"/>
            <a:t>to</a:t>
          </a:r>
          <a:r>
            <a:rPr lang="en-US" sz="2700" b="1" dirty="0" smtClean="0"/>
            <a:t> </a:t>
          </a:r>
          <a:r>
            <a:rPr lang="en-US" sz="2700" dirty="0" smtClean="0"/>
            <a:t>giant cane and other land cover types</a:t>
          </a:r>
          <a:r>
            <a:rPr lang="en-US" sz="2700" b="0" u="none" dirty="0" smtClean="0"/>
            <a:t> </a:t>
          </a:r>
          <a:r>
            <a:rPr lang="en-US" sz="2700" dirty="0" smtClean="0"/>
            <a:t>based on </a:t>
          </a:r>
          <a:r>
            <a:rPr lang="en-US" sz="2700" i="1" dirty="0" smtClean="0"/>
            <a:t>in situ</a:t>
          </a:r>
          <a:r>
            <a:rPr lang="en-US" sz="2700" i="0" dirty="0" smtClean="0"/>
            <a:t> vegetation data</a:t>
          </a:r>
          <a:endParaRPr lang="en-US" sz="2700" dirty="0"/>
        </a:p>
      </dgm:t>
    </dgm:pt>
    <dgm:pt modelId="{1A8E9A73-F9AF-4F0D-9383-7DB444C58BE1}" type="parTrans" cxnId="{A1DDD6A2-9E26-4302-BCD7-246634DACC0E}">
      <dgm:prSet/>
      <dgm:spPr/>
      <dgm:t>
        <a:bodyPr/>
        <a:lstStyle/>
        <a:p>
          <a:pPr algn="ctr"/>
          <a:endParaRPr lang="en-US"/>
        </a:p>
      </dgm:t>
    </dgm:pt>
    <dgm:pt modelId="{7D679E86-0E11-4A4A-A5CD-64005F49CA82}" type="sibTrans" cxnId="{A1DDD6A2-9E26-4302-BCD7-246634DACC0E}">
      <dgm:prSet/>
      <dgm:spPr>
        <a:solidFill>
          <a:srgbClr val="97C3A8"/>
        </a:solidFill>
      </dgm:spPr>
      <dgm:t>
        <a:bodyPr/>
        <a:lstStyle/>
        <a:p>
          <a:pPr algn="ctr"/>
          <a:endParaRPr lang="en-US"/>
        </a:p>
      </dgm:t>
    </dgm:pt>
    <dgm:pt modelId="{A528B0B1-A5F6-4745-BFEE-49B838987ADF}">
      <dgm:prSet custT="1"/>
      <dgm:spPr>
        <a:solidFill>
          <a:srgbClr val="2E8654"/>
        </a:solidFill>
      </dgm:spPr>
      <dgm:t>
        <a:bodyPr/>
        <a:lstStyle/>
        <a:p>
          <a:r>
            <a:rPr lang="en-US" sz="2700" b="1" i="0" u="none" baseline="0" dirty="0" smtClean="0"/>
            <a:t>Classify</a:t>
          </a:r>
          <a:r>
            <a:rPr lang="en-US" sz="2700" b="1" u="none" baseline="0" dirty="0" smtClean="0"/>
            <a:t> </a:t>
          </a:r>
          <a:r>
            <a:rPr lang="en-US" sz="2700" b="0" u="none" baseline="0" dirty="0" smtClean="0"/>
            <a:t>images via </a:t>
          </a:r>
          <a:r>
            <a:rPr lang="en-US" sz="2700" b="0" u="none" baseline="0" dirty="0" smtClean="0"/>
            <a:t>random forest </a:t>
          </a:r>
          <a:r>
            <a:rPr lang="en-US" sz="2700" b="0" u="none" baseline="0" dirty="0" smtClean="0"/>
            <a:t>method</a:t>
          </a:r>
          <a:endParaRPr lang="en-US" sz="2700" dirty="0"/>
        </a:p>
      </dgm:t>
    </dgm:pt>
    <dgm:pt modelId="{35E437AE-6209-4B05-B393-A2E2297FD671}" type="parTrans" cxnId="{2C78FA09-9F51-4CB4-AB0A-E859E11793D1}">
      <dgm:prSet/>
      <dgm:spPr/>
      <dgm:t>
        <a:bodyPr/>
        <a:lstStyle/>
        <a:p>
          <a:endParaRPr lang="en-US"/>
        </a:p>
      </dgm:t>
    </dgm:pt>
    <dgm:pt modelId="{C1998AFD-24AC-480A-A440-3AD3CE87BE58}" type="sibTrans" cxnId="{2C78FA09-9F51-4CB4-AB0A-E859E11793D1}">
      <dgm:prSet/>
      <dgm:spPr>
        <a:solidFill>
          <a:srgbClr val="97C3A8"/>
        </a:solidFill>
      </dgm:spPr>
      <dgm:t>
        <a:bodyPr/>
        <a:lstStyle/>
        <a:p>
          <a:endParaRPr lang="en-US"/>
        </a:p>
      </dgm:t>
    </dgm:pt>
    <dgm:pt modelId="{A5A97FBB-E790-4BD1-90FB-303A7E77C4E0}">
      <dgm:prSet custT="1"/>
      <dgm:spPr>
        <a:solidFill>
          <a:srgbClr val="2E8654"/>
        </a:solidFill>
      </dgm:spPr>
      <dgm:t>
        <a:bodyPr/>
        <a:lstStyle/>
        <a:p>
          <a:r>
            <a:rPr lang="en-US" sz="2700" b="1" u="none" dirty="0" smtClean="0"/>
            <a:t>Repeat classification</a:t>
          </a:r>
          <a:r>
            <a:rPr lang="en-US" sz="2700" u="none" dirty="0" smtClean="0"/>
            <a:t> </a:t>
          </a:r>
          <a:r>
            <a:rPr lang="en-US" sz="2700" dirty="0" smtClean="0"/>
            <a:t>for multiple years</a:t>
          </a:r>
          <a:endParaRPr lang="en-US" sz="2700" dirty="0"/>
        </a:p>
      </dgm:t>
    </dgm:pt>
    <dgm:pt modelId="{B2C3E982-74A3-4676-BD22-8A320BC24CDF}" type="parTrans" cxnId="{99B78E5D-3FAC-440D-A5C7-DD43C44F17B8}">
      <dgm:prSet/>
      <dgm:spPr/>
      <dgm:t>
        <a:bodyPr/>
        <a:lstStyle/>
        <a:p>
          <a:endParaRPr lang="en-US"/>
        </a:p>
      </dgm:t>
    </dgm:pt>
    <dgm:pt modelId="{2D8BF0F9-30EC-49E3-9A7B-9C0BC4A3E116}" type="sibTrans" cxnId="{99B78E5D-3FAC-440D-A5C7-DD43C44F17B8}">
      <dgm:prSet/>
      <dgm:spPr>
        <a:solidFill>
          <a:srgbClr val="97C3A8"/>
        </a:solidFill>
      </dgm:spPr>
      <dgm:t>
        <a:bodyPr/>
        <a:lstStyle/>
        <a:p>
          <a:endParaRPr lang="en-US"/>
        </a:p>
      </dgm:t>
    </dgm:pt>
    <dgm:pt modelId="{E59C269F-F1D0-4BDE-B957-6547F02D6FA3}">
      <dgm:prSet custT="1"/>
      <dgm:spPr>
        <a:solidFill>
          <a:srgbClr val="2E8654"/>
        </a:solidFill>
      </dgm:spPr>
      <dgm:t>
        <a:bodyPr/>
        <a:lstStyle/>
        <a:p>
          <a:r>
            <a:rPr lang="en-US" sz="2700" b="1" u="none" dirty="0" smtClean="0"/>
            <a:t>Assess </a:t>
          </a:r>
          <a:r>
            <a:rPr lang="en-US" sz="2700" b="1" u="none" dirty="0" smtClean="0"/>
            <a:t>accuracy </a:t>
          </a:r>
          <a:r>
            <a:rPr lang="en-US" sz="2700" dirty="0" smtClean="0"/>
            <a:t>and refine training areas</a:t>
          </a:r>
          <a:endParaRPr lang="en-US" sz="2700" dirty="0"/>
        </a:p>
      </dgm:t>
    </dgm:pt>
    <dgm:pt modelId="{36984863-4667-41C7-BDD1-219293DE120F}" type="parTrans" cxnId="{93CF866D-FC66-496B-919D-514B073E8544}">
      <dgm:prSet/>
      <dgm:spPr/>
      <dgm:t>
        <a:bodyPr/>
        <a:lstStyle/>
        <a:p>
          <a:endParaRPr lang="en-US"/>
        </a:p>
      </dgm:t>
    </dgm:pt>
    <dgm:pt modelId="{0117CD76-1962-40E7-B7C5-209C4587E034}" type="sibTrans" cxnId="{93CF866D-FC66-496B-919D-514B073E8544}">
      <dgm:prSet/>
      <dgm:spPr>
        <a:solidFill>
          <a:srgbClr val="97C3A8"/>
        </a:solidFill>
      </dgm:spPr>
      <dgm:t>
        <a:bodyPr/>
        <a:lstStyle/>
        <a:p>
          <a:endParaRPr lang="en-US"/>
        </a:p>
      </dgm:t>
    </dgm:pt>
    <dgm:pt modelId="{4E7D2EDA-5F24-4570-AFB7-7DC2511C56C2}">
      <dgm:prSet/>
      <dgm:spPr>
        <a:solidFill>
          <a:srgbClr val="2E8654"/>
        </a:solidFill>
      </dgm:spPr>
      <dgm:t>
        <a:bodyPr/>
        <a:lstStyle/>
        <a:p>
          <a:endParaRPr lang="en-US"/>
        </a:p>
      </dgm:t>
    </dgm:pt>
    <dgm:pt modelId="{746E4FAB-F028-4284-882C-A10A64BBC475}" type="sibTrans" cxnId="{C0654102-82CB-4212-9986-BBF0146128CB}">
      <dgm:prSet/>
      <dgm:spPr/>
      <dgm:t>
        <a:bodyPr/>
        <a:lstStyle/>
        <a:p>
          <a:endParaRPr lang="en-US"/>
        </a:p>
      </dgm:t>
    </dgm:pt>
    <dgm:pt modelId="{04545422-2C80-4CA5-A084-886896C1894E}" type="parTrans" cxnId="{C0654102-82CB-4212-9986-BBF0146128CB}">
      <dgm:prSet/>
      <dgm:spPr/>
      <dgm:t>
        <a:bodyPr/>
        <a:lstStyle/>
        <a:p>
          <a:endParaRPr lang="en-US"/>
        </a:p>
      </dgm:t>
    </dgm:pt>
    <dgm:pt modelId="{A9678D49-C04E-4432-AA7A-3149195B7F0D}" type="pres">
      <dgm:prSet presAssocID="{2549817E-7295-4F7A-88AC-43D6ABE448DE}" presName="Name0" presStyleCnt="0">
        <dgm:presLayoutVars>
          <dgm:dir/>
          <dgm:resizeHandles val="exact"/>
        </dgm:presLayoutVars>
      </dgm:prSet>
      <dgm:spPr/>
      <dgm:t>
        <a:bodyPr/>
        <a:lstStyle/>
        <a:p>
          <a:endParaRPr lang="en-US"/>
        </a:p>
      </dgm:t>
    </dgm:pt>
    <dgm:pt modelId="{45EC0967-AD77-4781-8E71-2FDCCB4AAAE5}" type="pres">
      <dgm:prSet presAssocID="{6C343FC3-A2DE-42AC-851B-66D4CF7155C0}" presName="node" presStyleLbl="node1" presStyleIdx="0" presStyleCnt="7" custScaleY="125678" custLinFactY="-30154" custLinFactNeighborX="7996" custLinFactNeighborY="-100000">
        <dgm:presLayoutVars>
          <dgm:bulletEnabled val="1"/>
        </dgm:presLayoutVars>
      </dgm:prSet>
      <dgm:spPr/>
      <dgm:t>
        <a:bodyPr/>
        <a:lstStyle/>
        <a:p>
          <a:endParaRPr lang="en-US"/>
        </a:p>
      </dgm:t>
    </dgm:pt>
    <dgm:pt modelId="{7C920E80-6319-4060-A5D8-93F101B066AB}" type="pres">
      <dgm:prSet presAssocID="{06FEBAED-C619-4644-AC08-7D6FFEF623AD}" presName="sibTrans" presStyleLbl="sibTrans2D1" presStyleIdx="0" presStyleCnt="6"/>
      <dgm:spPr/>
      <dgm:t>
        <a:bodyPr/>
        <a:lstStyle/>
        <a:p>
          <a:endParaRPr lang="en-US"/>
        </a:p>
      </dgm:t>
    </dgm:pt>
    <dgm:pt modelId="{F923099C-F5B9-45C6-BF87-BB9832CF28EC}" type="pres">
      <dgm:prSet presAssocID="{06FEBAED-C619-4644-AC08-7D6FFEF623AD}" presName="connectorText" presStyleLbl="sibTrans2D1" presStyleIdx="0" presStyleCnt="6"/>
      <dgm:spPr/>
      <dgm:t>
        <a:bodyPr/>
        <a:lstStyle/>
        <a:p>
          <a:endParaRPr lang="en-US"/>
        </a:p>
      </dgm:t>
    </dgm:pt>
    <dgm:pt modelId="{B35C47AB-FCE5-47E3-914E-72EAE392E65B}" type="pres">
      <dgm:prSet presAssocID="{809DAE88-B17F-4374-AC1F-48B3EA8B13DF}" presName="node" presStyleLbl="node1" presStyleIdx="1" presStyleCnt="7" custScaleY="125678" custLinFactY="-30359" custLinFactNeighborX="6343" custLinFactNeighborY="-100000">
        <dgm:presLayoutVars>
          <dgm:bulletEnabled val="1"/>
        </dgm:presLayoutVars>
      </dgm:prSet>
      <dgm:spPr/>
      <dgm:t>
        <a:bodyPr/>
        <a:lstStyle/>
        <a:p>
          <a:endParaRPr lang="en-US"/>
        </a:p>
      </dgm:t>
    </dgm:pt>
    <dgm:pt modelId="{57327D56-75AD-4D09-BDA1-49843450AFAB}" type="pres">
      <dgm:prSet presAssocID="{3A369324-428E-4C79-ABCE-E69D75B718D1}" presName="sibTrans" presStyleLbl="sibTrans2D1" presStyleIdx="1" presStyleCnt="6"/>
      <dgm:spPr/>
      <dgm:t>
        <a:bodyPr/>
        <a:lstStyle/>
        <a:p>
          <a:endParaRPr lang="en-US"/>
        </a:p>
      </dgm:t>
    </dgm:pt>
    <dgm:pt modelId="{FB5FF965-3407-4598-BB84-2497D1E58DAD}" type="pres">
      <dgm:prSet presAssocID="{3A369324-428E-4C79-ABCE-E69D75B718D1}" presName="connectorText" presStyleLbl="sibTrans2D1" presStyleIdx="1" presStyleCnt="6"/>
      <dgm:spPr/>
      <dgm:t>
        <a:bodyPr/>
        <a:lstStyle/>
        <a:p>
          <a:endParaRPr lang="en-US"/>
        </a:p>
      </dgm:t>
    </dgm:pt>
    <dgm:pt modelId="{B9FD38A4-490C-4C7D-A7BD-B8E75BD5FC0A}" type="pres">
      <dgm:prSet presAssocID="{9D713223-6E4E-418D-B52D-14BB0AE91BE5}" presName="node" presStyleLbl="node1" presStyleIdx="2" presStyleCnt="7" custScaleY="125678" custLinFactY="-29680" custLinFactNeighborX="1289" custLinFactNeighborY="-100000">
        <dgm:presLayoutVars>
          <dgm:bulletEnabled val="1"/>
        </dgm:presLayoutVars>
      </dgm:prSet>
      <dgm:spPr/>
      <dgm:t>
        <a:bodyPr/>
        <a:lstStyle/>
        <a:p>
          <a:endParaRPr lang="en-US"/>
        </a:p>
      </dgm:t>
    </dgm:pt>
    <dgm:pt modelId="{F33BE481-69B8-4BFA-A7E9-4F0340D6900E}" type="pres">
      <dgm:prSet presAssocID="{7D679E86-0E11-4A4A-A5CD-64005F49CA82}" presName="sibTrans" presStyleLbl="sibTrans2D1" presStyleIdx="2" presStyleCnt="6"/>
      <dgm:spPr/>
      <dgm:t>
        <a:bodyPr/>
        <a:lstStyle/>
        <a:p>
          <a:endParaRPr lang="en-US"/>
        </a:p>
      </dgm:t>
    </dgm:pt>
    <dgm:pt modelId="{4F6169FE-A478-4C37-A27F-6A40204A4471}" type="pres">
      <dgm:prSet presAssocID="{7D679E86-0E11-4A4A-A5CD-64005F49CA82}" presName="connectorText" presStyleLbl="sibTrans2D1" presStyleIdx="2" presStyleCnt="6"/>
      <dgm:spPr/>
      <dgm:t>
        <a:bodyPr/>
        <a:lstStyle/>
        <a:p>
          <a:endParaRPr lang="en-US"/>
        </a:p>
      </dgm:t>
    </dgm:pt>
    <dgm:pt modelId="{60178697-250E-44B6-B510-C1BE34766537}" type="pres">
      <dgm:prSet presAssocID="{A528B0B1-A5F6-4745-BFEE-49B838987ADF}" presName="node" presStyleLbl="node1" presStyleIdx="3" presStyleCnt="7" custScaleY="125678" custLinFactY="-30141" custLinFactNeighborX="-359" custLinFactNeighborY="-100000">
        <dgm:presLayoutVars>
          <dgm:bulletEnabled val="1"/>
        </dgm:presLayoutVars>
      </dgm:prSet>
      <dgm:spPr/>
      <dgm:t>
        <a:bodyPr/>
        <a:lstStyle/>
        <a:p>
          <a:endParaRPr lang="en-US"/>
        </a:p>
      </dgm:t>
    </dgm:pt>
    <dgm:pt modelId="{60B26974-62E0-4B9F-B299-216CF51FE355}" type="pres">
      <dgm:prSet presAssocID="{C1998AFD-24AC-480A-A440-3AD3CE87BE58}" presName="sibTrans" presStyleLbl="sibTrans2D1" presStyleIdx="3" presStyleCnt="6"/>
      <dgm:spPr/>
      <dgm:t>
        <a:bodyPr/>
        <a:lstStyle/>
        <a:p>
          <a:endParaRPr lang="en-US"/>
        </a:p>
      </dgm:t>
    </dgm:pt>
    <dgm:pt modelId="{DC6777E3-5931-4B9C-ABB4-A40B9C127AB5}" type="pres">
      <dgm:prSet presAssocID="{C1998AFD-24AC-480A-A440-3AD3CE87BE58}" presName="connectorText" presStyleLbl="sibTrans2D1" presStyleIdx="3" presStyleCnt="6"/>
      <dgm:spPr/>
      <dgm:t>
        <a:bodyPr/>
        <a:lstStyle/>
        <a:p>
          <a:endParaRPr lang="en-US"/>
        </a:p>
      </dgm:t>
    </dgm:pt>
    <dgm:pt modelId="{8E736B16-C06A-4A37-ADF9-2A39E69847F1}" type="pres">
      <dgm:prSet presAssocID="{A5A97FBB-E790-4BD1-90FB-303A7E77C4E0}" presName="node" presStyleLbl="node1" presStyleIdx="4" presStyleCnt="7" custScaleY="125678" custLinFactY="-30377" custLinFactNeighborX="-2170" custLinFactNeighborY="-100000">
        <dgm:presLayoutVars>
          <dgm:bulletEnabled val="1"/>
        </dgm:presLayoutVars>
      </dgm:prSet>
      <dgm:spPr/>
      <dgm:t>
        <a:bodyPr/>
        <a:lstStyle/>
        <a:p>
          <a:endParaRPr lang="en-US"/>
        </a:p>
      </dgm:t>
    </dgm:pt>
    <dgm:pt modelId="{757E946C-FC8F-42DA-9A3F-97ADDED63C05}" type="pres">
      <dgm:prSet presAssocID="{2D8BF0F9-30EC-49E3-9A7B-9C0BC4A3E116}" presName="sibTrans" presStyleLbl="sibTrans2D1" presStyleIdx="4" presStyleCnt="6"/>
      <dgm:spPr/>
      <dgm:t>
        <a:bodyPr/>
        <a:lstStyle/>
        <a:p>
          <a:endParaRPr lang="en-US"/>
        </a:p>
      </dgm:t>
    </dgm:pt>
    <dgm:pt modelId="{F4D08482-8407-4449-B7FE-8F7BB89D1305}" type="pres">
      <dgm:prSet presAssocID="{2D8BF0F9-30EC-49E3-9A7B-9C0BC4A3E116}" presName="connectorText" presStyleLbl="sibTrans2D1" presStyleIdx="4" presStyleCnt="6"/>
      <dgm:spPr/>
      <dgm:t>
        <a:bodyPr/>
        <a:lstStyle/>
        <a:p>
          <a:endParaRPr lang="en-US"/>
        </a:p>
      </dgm:t>
    </dgm:pt>
    <dgm:pt modelId="{F195BBA3-621E-42D9-95D8-C2E297784545}" type="pres">
      <dgm:prSet presAssocID="{E59C269F-F1D0-4BDE-B957-6547F02D6FA3}" presName="node" presStyleLbl="node1" presStyleIdx="5" presStyleCnt="7" custScaleY="125678" custLinFactY="-30320" custLinFactNeighborX="-4745" custLinFactNeighborY="-100000">
        <dgm:presLayoutVars>
          <dgm:bulletEnabled val="1"/>
        </dgm:presLayoutVars>
      </dgm:prSet>
      <dgm:spPr/>
      <dgm:t>
        <a:bodyPr/>
        <a:lstStyle/>
        <a:p>
          <a:endParaRPr lang="en-US"/>
        </a:p>
      </dgm:t>
    </dgm:pt>
    <dgm:pt modelId="{CCEF196C-C529-466C-AFDF-7AD5F912AF75}" type="pres">
      <dgm:prSet presAssocID="{0117CD76-1962-40E7-B7C5-209C4587E034}" presName="sibTrans" presStyleLbl="sibTrans2D1" presStyleIdx="5" presStyleCnt="6"/>
      <dgm:spPr/>
      <dgm:t>
        <a:bodyPr/>
        <a:lstStyle/>
        <a:p>
          <a:endParaRPr lang="en-US"/>
        </a:p>
      </dgm:t>
    </dgm:pt>
    <dgm:pt modelId="{C6058DA3-42FD-4F96-8CD6-82E3BFB9F094}" type="pres">
      <dgm:prSet presAssocID="{0117CD76-1962-40E7-B7C5-209C4587E034}" presName="connectorText" presStyleLbl="sibTrans2D1" presStyleIdx="5" presStyleCnt="6"/>
      <dgm:spPr/>
      <dgm:t>
        <a:bodyPr/>
        <a:lstStyle/>
        <a:p>
          <a:endParaRPr lang="en-US"/>
        </a:p>
      </dgm:t>
    </dgm:pt>
    <dgm:pt modelId="{C3E4181F-E0C5-418A-8950-8009D13717EF}" type="pres">
      <dgm:prSet presAssocID="{4E7D2EDA-5F24-4570-AFB7-7DC2511C56C2}" presName="node" presStyleLbl="node1" presStyleIdx="6" presStyleCnt="7" custScaleY="127575" custLinFactNeighborY="-10494">
        <dgm:presLayoutVars>
          <dgm:bulletEnabled val="1"/>
        </dgm:presLayoutVars>
      </dgm:prSet>
      <dgm:spPr/>
      <dgm:t>
        <a:bodyPr/>
        <a:lstStyle/>
        <a:p>
          <a:endParaRPr lang="en-US"/>
        </a:p>
      </dgm:t>
    </dgm:pt>
  </dgm:ptLst>
  <dgm:cxnLst>
    <dgm:cxn modelId="{32AFCCA8-2F7E-4C42-87A3-3C6D8253F331}" type="presOf" srcId="{0117CD76-1962-40E7-B7C5-209C4587E034}" destId="{C6058DA3-42FD-4F96-8CD6-82E3BFB9F094}" srcOrd="1" destOrd="0" presId="urn:microsoft.com/office/officeart/2005/8/layout/process1"/>
    <dgm:cxn modelId="{C0654102-82CB-4212-9986-BBF0146128CB}" srcId="{2549817E-7295-4F7A-88AC-43D6ABE448DE}" destId="{4E7D2EDA-5F24-4570-AFB7-7DC2511C56C2}" srcOrd="6" destOrd="0" parTransId="{04545422-2C80-4CA5-A084-886896C1894E}" sibTransId="{746E4FAB-F028-4284-882C-A10A64BBC475}"/>
    <dgm:cxn modelId="{A9957028-112F-4782-A104-1B4ECB9D74A6}" type="presOf" srcId="{7D679E86-0E11-4A4A-A5CD-64005F49CA82}" destId="{4F6169FE-A478-4C37-A27F-6A40204A4471}" srcOrd="1" destOrd="0" presId="urn:microsoft.com/office/officeart/2005/8/layout/process1"/>
    <dgm:cxn modelId="{13A45F76-47E0-493F-B82D-BF2F0B9B55C2}" srcId="{2549817E-7295-4F7A-88AC-43D6ABE448DE}" destId="{809DAE88-B17F-4374-AC1F-48B3EA8B13DF}" srcOrd="1" destOrd="0" parTransId="{666E5940-F530-4B92-9318-71AF540D9220}" sibTransId="{3A369324-428E-4C79-ABCE-E69D75B718D1}"/>
    <dgm:cxn modelId="{A480B5A3-588C-4087-9F66-CA7777411EED}" type="presOf" srcId="{C1998AFD-24AC-480A-A440-3AD3CE87BE58}" destId="{DC6777E3-5931-4B9C-ABB4-A40B9C127AB5}" srcOrd="1" destOrd="0" presId="urn:microsoft.com/office/officeart/2005/8/layout/process1"/>
    <dgm:cxn modelId="{52EFE853-1079-43B6-95EB-CE3103421B8E}" type="presOf" srcId="{06FEBAED-C619-4644-AC08-7D6FFEF623AD}" destId="{7C920E80-6319-4060-A5D8-93F101B066AB}" srcOrd="0" destOrd="0" presId="urn:microsoft.com/office/officeart/2005/8/layout/process1"/>
    <dgm:cxn modelId="{C625F264-12FA-430F-A28C-9391AF3A44D2}" type="presOf" srcId="{809DAE88-B17F-4374-AC1F-48B3EA8B13DF}" destId="{B35C47AB-FCE5-47E3-914E-72EAE392E65B}" srcOrd="0" destOrd="0" presId="urn:microsoft.com/office/officeart/2005/8/layout/process1"/>
    <dgm:cxn modelId="{99B78E5D-3FAC-440D-A5C7-DD43C44F17B8}" srcId="{2549817E-7295-4F7A-88AC-43D6ABE448DE}" destId="{A5A97FBB-E790-4BD1-90FB-303A7E77C4E0}" srcOrd="4" destOrd="0" parTransId="{B2C3E982-74A3-4676-BD22-8A320BC24CDF}" sibTransId="{2D8BF0F9-30EC-49E3-9A7B-9C0BC4A3E116}"/>
    <dgm:cxn modelId="{93CF866D-FC66-496B-919D-514B073E8544}" srcId="{2549817E-7295-4F7A-88AC-43D6ABE448DE}" destId="{E59C269F-F1D0-4BDE-B957-6547F02D6FA3}" srcOrd="5" destOrd="0" parTransId="{36984863-4667-41C7-BDD1-219293DE120F}" sibTransId="{0117CD76-1962-40E7-B7C5-209C4587E034}"/>
    <dgm:cxn modelId="{ADEBDD59-7234-4A49-B562-F07F3B8CCA79}" type="presOf" srcId="{2549817E-7295-4F7A-88AC-43D6ABE448DE}" destId="{A9678D49-C04E-4432-AA7A-3149195B7F0D}" srcOrd="0" destOrd="0" presId="urn:microsoft.com/office/officeart/2005/8/layout/process1"/>
    <dgm:cxn modelId="{33ABFC29-2F15-421B-843A-36C91BFC1B7D}" type="presOf" srcId="{A5A97FBB-E790-4BD1-90FB-303A7E77C4E0}" destId="{8E736B16-C06A-4A37-ADF9-2A39E69847F1}" srcOrd="0" destOrd="0" presId="urn:microsoft.com/office/officeart/2005/8/layout/process1"/>
    <dgm:cxn modelId="{70B4CF55-B11B-4D89-8870-696717313300}" type="presOf" srcId="{C1998AFD-24AC-480A-A440-3AD3CE87BE58}" destId="{60B26974-62E0-4B9F-B299-216CF51FE355}" srcOrd="0" destOrd="0" presId="urn:microsoft.com/office/officeart/2005/8/layout/process1"/>
    <dgm:cxn modelId="{0226628B-D72E-4C0B-AAE9-DF4881269AB8}" type="presOf" srcId="{06FEBAED-C619-4644-AC08-7D6FFEF623AD}" destId="{F923099C-F5B9-45C6-BF87-BB9832CF28EC}" srcOrd="1" destOrd="0" presId="urn:microsoft.com/office/officeart/2005/8/layout/process1"/>
    <dgm:cxn modelId="{577005A1-1A3E-4865-8B84-82859A5DC7D6}" type="presOf" srcId="{2D8BF0F9-30EC-49E3-9A7B-9C0BC4A3E116}" destId="{F4D08482-8407-4449-B7FE-8F7BB89D1305}" srcOrd="1" destOrd="0" presId="urn:microsoft.com/office/officeart/2005/8/layout/process1"/>
    <dgm:cxn modelId="{91B0B2B2-A380-499C-AC49-9D918576B556}" srcId="{2549817E-7295-4F7A-88AC-43D6ABE448DE}" destId="{6C343FC3-A2DE-42AC-851B-66D4CF7155C0}" srcOrd="0" destOrd="0" parTransId="{F77CA172-9B5C-4F49-AEE1-B1B5AC5D7BA8}" sibTransId="{06FEBAED-C619-4644-AC08-7D6FFEF623AD}"/>
    <dgm:cxn modelId="{7CA62CC4-2CA3-41BA-8046-588F6DBD40D2}" type="presOf" srcId="{3A369324-428E-4C79-ABCE-E69D75B718D1}" destId="{57327D56-75AD-4D09-BDA1-49843450AFAB}" srcOrd="0" destOrd="0" presId="urn:microsoft.com/office/officeart/2005/8/layout/process1"/>
    <dgm:cxn modelId="{F2E2386B-1027-4AB8-9255-90982782EF22}" type="presOf" srcId="{7D679E86-0E11-4A4A-A5CD-64005F49CA82}" destId="{F33BE481-69B8-4BFA-A7E9-4F0340D6900E}" srcOrd="0" destOrd="0" presId="urn:microsoft.com/office/officeart/2005/8/layout/process1"/>
    <dgm:cxn modelId="{67C6B66F-9589-4E17-A4C2-672CD93A9F65}" type="presOf" srcId="{A528B0B1-A5F6-4745-BFEE-49B838987ADF}" destId="{60178697-250E-44B6-B510-C1BE34766537}" srcOrd="0" destOrd="0" presId="urn:microsoft.com/office/officeart/2005/8/layout/process1"/>
    <dgm:cxn modelId="{0FF27DC2-605C-460B-94FD-72F004F500A0}" type="presOf" srcId="{9D713223-6E4E-418D-B52D-14BB0AE91BE5}" destId="{B9FD38A4-490C-4C7D-A7BD-B8E75BD5FC0A}" srcOrd="0" destOrd="0" presId="urn:microsoft.com/office/officeart/2005/8/layout/process1"/>
    <dgm:cxn modelId="{DED59A3A-3524-48D0-B4C7-A69812A5C8DD}" type="presOf" srcId="{4E7D2EDA-5F24-4570-AFB7-7DC2511C56C2}" destId="{C3E4181F-E0C5-418A-8950-8009D13717EF}" srcOrd="0" destOrd="0" presId="urn:microsoft.com/office/officeart/2005/8/layout/process1"/>
    <dgm:cxn modelId="{8F151105-DC34-4D42-926C-55421D3DA490}" type="presOf" srcId="{E59C269F-F1D0-4BDE-B957-6547F02D6FA3}" destId="{F195BBA3-621E-42D9-95D8-C2E297784545}" srcOrd="0" destOrd="0" presId="urn:microsoft.com/office/officeart/2005/8/layout/process1"/>
    <dgm:cxn modelId="{2C78FA09-9F51-4CB4-AB0A-E859E11793D1}" srcId="{2549817E-7295-4F7A-88AC-43D6ABE448DE}" destId="{A528B0B1-A5F6-4745-BFEE-49B838987ADF}" srcOrd="3" destOrd="0" parTransId="{35E437AE-6209-4B05-B393-A2E2297FD671}" sibTransId="{C1998AFD-24AC-480A-A440-3AD3CE87BE58}"/>
    <dgm:cxn modelId="{D31C7696-F674-40C0-9C00-B0F9EE600520}" type="presOf" srcId="{0117CD76-1962-40E7-B7C5-209C4587E034}" destId="{CCEF196C-C529-466C-AFDF-7AD5F912AF75}" srcOrd="0" destOrd="0" presId="urn:microsoft.com/office/officeart/2005/8/layout/process1"/>
    <dgm:cxn modelId="{A1DDD6A2-9E26-4302-BCD7-246634DACC0E}" srcId="{2549817E-7295-4F7A-88AC-43D6ABE448DE}" destId="{9D713223-6E4E-418D-B52D-14BB0AE91BE5}" srcOrd="2" destOrd="0" parTransId="{1A8E9A73-F9AF-4F0D-9383-7DB444C58BE1}" sibTransId="{7D679E86-0E11-4A4A-A5CD-64005F49CA82}"/>
    <dgm:cxn modelId="{2BFF15AE-AB69-4C25-9FE5-D2CF3CBC1AA6}" type="presOf" srcId="{2D8BF0F9-30EC-49E3-9A7B-9C0BC4A3E116}" destId="{757E946C-FC8F-42DA-9A3F-97ADDED63C05}" srcOrd="0" destOrd="0" presId="urn:microsoft.com/office/officeart/2005/8/layout/process1"/>
    <dgm:cxn modelId="{36DDD2A5-5615-4A5E-8E66-56328CC45CDA}" type="presOf" srcId="{3A369324-428E-4C79-ABCE-E69D75B718D1}" destId="{FB5FF965-3407-4598-BB84-2497D1E58DAD}" srcOrd="1" destOrd="0" presId="urn:microsoft.com/office/officeart/2005/8/layout/process1"/>
    <dgm:cxn modelId="{5F0765C3-813B-4882-962A-86B261AB9D93}" type="presOf" srcId="{6C343FC3-A2DE-42AC-851B-66D4CF7155C0}" destId="{45EC0967-AD77-4781-8E71-2FDCCB4AAAE5}" srcOrd="0" destOrd="0" presId="urn:microsoft.com/office/officeart/2005/8/layout/process1"/>
    <dgm:cxn modelId="{8F562C1E-7CF8-44CE-B7EA-5FD3B8590ED2}" type="presParOf" srcId="{A9678D49-C04E-4432-AA7A-3149195B7F0D}" destId="{45EC0967-AD77-4781-8E71-2FDCCB4AAAE5}" srcOrd="0" destOrd="0" presId="urn:microsoft.com/office/officeart/2005/8/layout/process1"/>
    <dgm:cxn modelId="{58CCEDD7-1E09-424B-BC8B-661F78261B00}" type="presParOf" srcId="{A9678D49-C04E-4432-AA7A-3149195B7F0D}" destId="{7C920E80-6319-4060-A5D8-93F101B066AB}" srcOrd="1" destOrd="0" presId="urn:microsoft.com/office/officeart/2005/8/layout/process1"/>
    <dgm:cxn modelId="{C19E541E-4BF5-436D-8C10-02FF628BEEF9}" type="presParOf" srcId="{7C920E80-6319-4060-A5D8-93F101B066AB}" destId="{F923099C-F5B9-45C6-BF87-BB9832CF28EC}" srcOrd="0" destOrd="0" presId="urn:microsoft.com/office/officeart/2005/8/layout/process1"/>
    <dgm:cxn modelId="{A8ED3231-797A-4BF5-94FB-67E20348DA28}" type="presParOf" srcId="{A9678D49-C04E-4432-AA7A-3149195B7F0D}" destId="{B35C47AB-FCE5-47E3-914E-72EAE392E65B}" srcOrd="2" destOrd="0" presId="urn:microsoft.com/office/officeart/2005/8/layout/process1"/>
    <dgm:cxn modelId="{3322A87C-DA21-43A0-B69F-5A47DBAB7E1E}" type="presParOf" srcId="{A9678D49-C04E-4432-AA7A-3149195B7F0D}" destId="{57327D56-75AD-4D09-BDA1-49843450AFAB}" srcOrd="3" destOrd="0" presId="urn:microsoft.com/office/officeart/2005/8/layout/process1"/>
    <dgm:cxn modelId="{B14B1969-57F1-4F47-A46C-9FA7DB795FE1}" type="presParOf" srcId="{57327D56-75AD-4D09-BDA1-49843450AFAB}" destId="{FB5FF965-3407-4598-BB84-2497D1E58DAD}" srcOrd="0" destOrd="0" presId="urn:microsoft.com/office/officeart/2005/8/layout/process1"/>
    <dgm:cxn modelId="{BF88B2CD-771F-4E32-9A9C-4A9C747CE171}" type="presParOf" srcId="{A9678D49-C04E-4432-AA7A-3149195B7F0D}" destId="{B9FD38A4-490C-4C7D-A7BD-B8E75BD5FC0A}" srcOrd="4" destOrd="0" presId="urn:microsoft.com/office/officeart/2005/8/layout/process1"/>
    <dgm:cxn modelId="{519926E3-74CD-4B15-A44E-F48D5BC8FBCB}" type="presParOf" srcId="{A9678D49-C04E-4432-AA7A-3149195B7F0D}" destId="{F33BE481-69B8-4BFA-A7E9-4F0340D6900E}" srcOrd="5" destOrd="0" presId="urn:microsoft.com/office/officeart/2005/8/layout/process1"/>
    <dgm:cxn modelId="{364441E2-539B-4EB3-A660-27CAD6A3CA3A}" type="presParOf" srcId="{F33BE481-69B8-4BFA-A7E9-4F0340D6900E}" destId="{4F6169FE-A478-4C37-A27F-6A40204A4471}" srcOrd="0" destOrd="0" presId="urn:microsoft.com/office/officeart/2005/8/layout/process1"/>
    <dgm:cxn modelId="{46CF7931-D826-4838-986C-5D216A64F2D6}" type="presParOf" srcId="{A9678D49-C04E-4432-AA7A-3149195B7F0D}" destId="{60178697-250E-44B6-B510-C1BE34766537}" srcOrd="6" destOrd="0" presId="urn:microsoft.com/office/officeart/2005/8/layout/process1"/>
    <dgm:cxn modelId="{ACA944B0-0184-477D-AFBF-C0834C7A282D}" type="presParOf" srcId="{A9678D49-C04E-4432-AA7A-3149195B7F0D}" destId="{60B26974-62E0-4B9F-B299-216CF51FE355}" srcOrd="7" destOrd="0" presId="urn:microsoft.com/office/officeart/2005/8/layout/process1"/>
    <dgm:cxn modelId="{FCAADC87-BF57-4B05-8D86-A9DEF54BA288}" type="presParOf" srcId="{60B26974-62E0-4B9F-B299-216CF51FE355}" destId="{DC6777E3-5931-4B9C-ABB4-A40B9C127AB5}" srcOrd="0" destOrd="0" presId="urn:microsoft.com/office/officeart/2005/8/layout/process1"/>
    <dgm:cxn modelId="{C3B881FD-9512-45C3-9EE0-6D1451E19419}" type="presParOf" srcId="{A9678D49-C04E-4432-AA7A-3149195B7F0D}" destId="{8E736B16-C06A-4A37-ADF9-2A39E69847F1}" srcOrd="8" destOrd="0" presId="urn:microsoft.com/office/officeart/2005/8/layout/process1"/>
    <dgm:cxn modelId="{6F730FBF-5A5F-44E5-ABD4-87D5CCCA7A1D}" type="presParOf" srcId="{A9678D49-C04E-4432-AA7A-3149195B7F0D}" destId="{757E946C-FC8F-42DA-9A3F-97ADDED63C05}" srcOrd="9" destOrd="0" presId="urn:microsoft.com/office/officeart/2005/8/layout/process1"/>
    <dgm:cxn modelId="{713731FC-0539-4B21-9DB6-93EE209A9226}" type="presParOf" srcId="{757E946C-FC8F-42DA-9A3F-97ADDED63C05}" destId="{F4D08482-8407-4449-B7FE-8F7BB89D1305}" srcOrd="0" destOrd="0" presId="urn:microsoft.com/office/officeart/2005/8/layout/process1"/>
    <dgm:cxn modelId="{6EB6E8A5-32A3-4167-8AC2-B8C0B02030F3}" type="presParOf" srcId="{A9678D49-C04E-4432-AA7A-3149195B7F0D}" destId="{F195BBA3-621E-42D9-95D8-C2E297784545}" srcOrd="10" destOrd="0" presId="urn:microsoft.com/office/officeart/2005/8/layout/process1"/>
    <dgm:cxn modelId="{40477992-EDD3-4F08-AB01-F28C81B9B2AB}" type="presParOf" srcId="{A9678D49-C04E-4432-AA7A-3149195B7F0D}" destId="{CCEF196C-C529-466C-AFDF-7AD5F912AF75}" srcOrd="11" destOrd="0" presId="urn:microsoft.com/office/officeart/2005/8/layout/process1"/>
    <dgm:cxn modelId="{00A5A234-B515-4389-814D-C0FE13D986F2}" type="presParOf" srcId="{CCEF196C-C529-466C-AFDF-7AD5F912AF75}" destId="{C6058DA3-42FD-4F96-8CD6-82E3BFB9F094}" srcOrd="0" destOrd="0" presId="urn:microsoft.com/office/officeart/2005/8/layout/process1"/>
    <dgm:cxn modelId="{CED4E6E1-FF62-4D5C-886F-5856CA0D3EA0}" type="presParOf" srcId="{A9678D49-C04E-4432-AA7A-3149195B7F0D}" destId="{C3E4181F-E0C5-418A-8950-8009D13717EF}"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C0967-AD77-4781-8E71-2FDCCB4AAAE5}">
      <dsp:nvSpPr>
        <dsp:cNvPr id="0" name=""/>
        <dsp:cNvSpPr/>
      </dsp:nvSpPr>
      <dsp:spPr>
        <a:xfrm>
          <a:off x="106721" y="0"/>
          <a:ext cx="2721000" cy="2385328"/>
        </a:xfrm>
        <a:prstGeom prst="roundRect">
          <a:avLst>
            <a:gd name="adj" fmla="val 10000"/>
          </a:avLst>
        </a:prstGeom>
        <a:solidFill>
          <a:srgbClr val="2E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u="none" kern="1200" dirty="0" smtClean="0"/>
            <a:t>Acquire </a:t>
          </a:r>
          <a:r>
            <a:rPr lang="en-US" sz="2700" kern="1200" dirty="0" smtClean="0"/>
            <a:t>Landsat and Sentinel imagery </a:t>
          </a:r>
          <a:endParaRPr lang="en-US" sz="2700" kern="1200" dirty="0"/>
        </a:p>
      </dsp:txBody>
      <dsp:txXfrm>
        <a:off x="176585" y="69864"/>
        <a:ext cx="2581272" cy="2245600"/>
      </dsp:txXfrm>
    </dsp:sp>
    <dsp:sp modelId="{7C920E80-6319-4060-A5D8-93F101B066AB}">
      <dsp:nvSpPr>
        <dsp:cNvPr id="0" name=""/>
        <dsp:cNvSpPr/>
      </dsp:nvSpPr>
      <dsp:spPr>
        <a:xfrm>
          <a:off x="3095325" y="855259"/>
          <a:ext cx="567316" cy="674808"/>
        </a:xfrm>
        <a:prstGeom prst="rightArrow">
          <a:avLst>
            <a:gd name="adj1" fmla="val 60000"/>
            <a:gd name="adj2" fmla="val 50000"/>
          </a:avLst>
        </a:prstGeom>
        <a:solidFill>
          <a:srgbClr val="97C3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3095325" y="990221"/>
        <a:ext cx="397121" cy="404884"/>
      </dsp:txXfrm>
    </dsp:sp>
    <dsp:sp modelId="{B35C47AB-FCE5-47E3-914E-72EAE392E65B}">
      <dsp:nvSpPr>
        <dsp:cNvPr id="0" name=""/>
        <dsp:cNvSpPr/>
      </dsp:nvSpPr>
      <dsp:spPr>
        <a:xfrm>
          <a:off x="3898132" y="0"/>
          <a:ext cx="2721000" cy="2385328"/>
        </a:xfrm>
        <a:prstGeom prst="roundRect">
          <a:avLst>
            <a:gd name="adj" fmla="val 10000"/>
          </a:avLst>
        </a:prstGeom>
        <a:solidFill>
          <a:srgbClr val="2E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u="none" kern="1200" dirty="0" smtClean="0"/>
            <a:t>Preprocess</a:t>
          </a:r>
          <a:r>
            <a:rPr lang="en-US" sz="2700" b="0" u="none" kern="1200" dirty="0" smtClean="0"/>
            <a:t> imagery, </a:t>
          </a:r>
          <a:r>
            <a:rPr lang="en-US" sz="2700" kern="1200" dirty="0" smtClean="0"/>
            <a:t>composite bands, mosaic and clip images</a:t>
          </a:r>
          <a:endParaRPr lang="en-US" sz="2700" kern="1200" dirty="0"/>
        </a:p>
      </dsp:txBody>
      <dsp:txXfrm>
        <a:off x="3967996" y="69864"/>
        <a:ext cx="2581272" cy="2245600"/>
      </dsp:txXfrm>
    </dsp:sp>
    <dsp:sp modelId="{57327D56-75AD-4D09-BDA1-49843450AFAB}">
      <dsp:nvSpPr>
        <dsp:cNvPr id="0" name=""/>
        <dsp:cNvSpPr/>
      </dsp:nvSpPr>
      <dsp:spPr>
        <a:xfrm>
          <a:off x="6877481" y="855259"/>
          <a:ext cx="547698" cy="674808"/>
        </a:xfrm>
        <a:prstGeom prst="rightArrow">
          <a:avLst>
            <a:gd name="adj1" fmla="val 60000"/>
            <a:gd name="adj2" fmla="val 50000"/>
          </a:avLst>
        </a:prstGeom>
        <a:solidFill>
          <a:srgbClr val="97C3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6877481" y="990221"/>
        <a:ext cx="383389" cy="404884"/>
      </dsp:txXfrm>
    </dsp:sp>
    <dsp:sp modelId="{B9FD38A4-490C-4C7D-A7BD-B8E75BD5FC0A}">
      <dsp:nvSpPr>
        <dsp:cNvPr id="0" name=""/>
        <dsp:cNvSpPr/>
      </dsp:nvSpPr>
      <dsp:spPr>
        <a:xfrm>
          <a:off x="7652525" y="0"/>
          <a:ext cx="2721000" cy="2385328"/>
        </a:xfrm>
        <a:prstGeom prst="roundRect">
          <a:avLst>
            <a:gd name="adj" fmla="val 10000"/>
          </a:avLst>
        </a:prstGeom>
        <a:solidFill>
          <a:srgbClr val="2E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Train the classifier </a:t>
          </a:r>
          <a:r>
            <a:rPr lang="en-US" sz="2700" b="0" kern="1200" dirty="0" smtClean="0"/>
            <a:t>to</a:t>
          </a:r>
          <a:r>
            <a:rPr lang="en-US" sz="2700" b="1" kern="1200" dirty="0" smtClean="0"/>
            <a:t> </a:t>
          </a:r>
          <a:r>
            <a:rPr lang="en-US" sz="2700" kern="1200" dirty="0" smtClean="0"/>
            <a:t>giant cane and other land cover types</a:t>
          </a:r>
          <a:r>
            <a:rPr lang="en-US" sz="2700" b="0" u="none" kern="1200" dirty="0" smtClean="0"/>
            <a:t> </a:t>
          </a:r>
          <a:r>
            <a:rPr lang="en-US" sz="2700" kern="1200" dirty="0" smtClean="0"/>
            <a:t>based on </a:t>
          </a:r>
          <a:r>
            <a:rPr lang="en-US" sz="2700" i="1" kern="1200" dirty="0" smtClean="0"/>
            <a:t>in situ</a:t>
          </a:r>
          <a:r>
            <a:rPr lang="en-US" sz="2700" i="0" kern="1200" dirty="0" smtClean="0"/>
            <a:t> vegetation data</a:t>
          </a:r>
          <a:endParaRPr lang="en-US" sz="2700" kern="1200" dirty="0"/>
        </a:p>
      </dsp:txBody>
      <dsp:txXfrm>
        <a:off x="7722389" y="69864"/>
        <a:ext cx="2581272" cy="2245600"/>
      </dsp:txXfrm>
    </dsp:sp>
    <dsp:sp modelId="{F33BE481-69B8-4BFA-A7E9-4F0340D6900E}">
      <dsp:nvSpPr>
        <dsp:cNvPr id="0" name=""/>
        <dsp:cNvSpPr/>
      </dsp:nvSpPr>
      <dsp:spPr>
        <a:xfrm>
          <a:off x="10641142" y="855259"/>
          <a:ext cx="567345" cy="674808"/>
        </a:xfrm>
        <a:prstGeom prst="rightArrow">
          <a:avLst>
            <a:gd name="adj1" fmla="val 60000"/>
            <a:gd name="adj2" fmla="val 50000"/>
          </a:avLst>
        </a:prstGeom>
        <a:solidFill>
          <a:srgbClr val="97C3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10641142" y="990221"/>
        <a:ext cx="397142" cy="404884"/>
      </dsp:txXfrm>
    </dsp:sp>
    <dsp:sp modelId="{60178697-250E-44B6-B510-C1BE34766537}">
      <dsp:nvSpPr>
        <dsp:cNvPr id="0" name=""/>
        <dsp:cNvSpPr/>
      </dsp:nvSpPr>
      <dsp:spPr>
        <a:xfrm>
          <a:off x="11443990" y="0"/>
          <a:ext cx="2721000" cy="2385328"/>
        </a:xfrm>
        <a:prstGeom prst="roundRect">
          <a:avLst>
            <a:gd name="adj" fmla="val 10000"/>
          </a:avLst>
        </a:prstGeom>
        <a:solidFill>
          <a:srgbClr val="2E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0" u="none" kern="1200" baseline="0" dirty="0" smtClean="0"/>
            <a:t>Classify</a:t>
          </a:r>
          <a:r>
            <a:rPr lang="en-US" sz="2700" b="1" u="none" kern="1200" baseline="0" dirty="0" smtClean="0"/>
            <a:t> </a:t>
          </a:r>
          <a:r>
            <a:rPr lang="en-US" sz="2700" b="0" u="none" kern="1200" baseline="0" dirty="0" smtClean="0"/>
            <a:t>images via </a:t>
          </a:r>
          <a:r>
            <a:rPr lang="en-US" sz="2700" b="0" u="none" kern="1200" baseline="0" dirty="0" smtClean="0"/>
            <a:t>random forest </a:t>
          </a:r>
          <a:r>
            <a:rPr lang="en-US" sz="2700" b="0" u="none" kern="1200" baseline="0" dirty="0" smtClean="0"/>
            <a:t>method</a:t>
          </a:r>
          <a:endParaRPr lang="en-US" sz="2700" kern="1200" dirty="0"/>
        </a:p>
      </dsp:txBody>
      <dsp:txXfrm>
        <a:off x="11513854" y="69864"/>
        <a:ext cx="2581272" cy="2245600"/>
      </dsp:txXfrm>
    </dsp:sp>
    <dsp:sp modelId="{60B26974-62E0-4B9F-B299-216CF51FE355}">
      <dsp:nvSpPr>
        <dsp:cNvPr id="0" name=""/>
        <dsp:cNvSpPr/>
      </dsp:nvSpPr>
      <dsp:spPr>
        <a:xfrm>
          <a:off x="14432163" y="855259"/>
          <a:ext cx="566405" cy="674808"/>
        </a:xfrm>
        <a:prstGeom prst="rightArrow">
          <a:avLst>
            <a:gd name="adj1" fmla="val 60000"/>
            <a:gd name="adj2" fmla="val 50000"/>
          </a:avLst>
        </a:prstGeom>
        <a:solidFill>
          <a:srgbClr val="97C3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14432163" y="990221"/>
        <a:ext cx="396484" cy="404884"/>
      </dsp:txXfrm>
    </dsp:sp>
    <dsp:sp modelId="{8E736B16-C06A-4A37-ADF9-2A39E69847F1}">
      <dsp:nvSpPr>
        <dsp:cNvPr id="0" name=""/>
        <dsp:cNvSpPr/>
      </dsp:nvSpPr>
      <dsp:spPr>
        <a:xfrm>
          <a:off x="15233680" y="0"/>
          <a:ext cx="2721000" cy="2385328"/>
        </a:xfrm>
        <a:prstGeom prst="roundRect">
          <a:avLst>
            <a:gd name="adj" fmla="val 10000"/>
          </a:avLst>
        </a:prstGeom>
        <a:solidFill>
          <a:srgbClr val="2E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u="none" kern="1200" dirty="0" smtClean="0"/>
            <a:t>Repeat classification</a:t>
          </a:r>
          <a:r>
            <a:rPr lang="en-US" sz="2700" u="none" kern="1200" dirty="0" smtClean="0"/>
            <a:t> </a:t>
          </a:r>
          <a:r>
            <a:rPr lang="en-US" sz="2700" kern="1200" dirty="0" smtClean="0"/>
            <a:t>for multiple years</a:t>
          </a:r>
          <a:endParaRPr lang="en-US" sz="2700" kern="1200" dirty="0"/>
        </a:p>
      </dsp:txBody>
      <dsp:txXfrm>
        <a:off x="15303544" y="69864"/>
        <a:ext cx="2581272" cy="2245600"/>
      </dsp:txXfrm>
    </dsp:sp>
    <dsp:sp modelId="{757E946C-FC8F-42DA-9A3F-97ADDED63C05}">
      <dsp:nvSpPr>
        <dsp:cNvPr id="0" name=""/>
        <dsp:cNvSpPr/>
      </dsp:nvSpPr>
      <dsp:spPr>
        <a:xfrm>
          <a:off x="18219775" y="855259"/>
          <a:ext cx="561998" cy="674808"/>
        </a:xfrm>
        <a:prstGeom prst="rightArrow">
          <a:avLst>
            <a:gd name="adj1" fmla="val 60000"/>
            <a:gd name="adj2" fmla="val 50000"/>
          </a:avLst>
        </a:prstGeom>
        <a:solidFill>
          <a:srgbClr val="97C3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18219775" y="990221"/>
        <a:ext cx="393399" cy="404884"/>
      </dsp:txXfrm>
    </dsp:sp>
    <dsp:sp modelId="{F195BBA3-621E-42D9-95D8-C2E297784545}">
      <dsp:nvSpPr>
        <dsp:cNvPr id="0" name=""/>
        <dsp:cNvSpPr/>
      </dsp:nvSpPr>
      <dsp:spPr>
        <a:xfrm>
          <a:off x="19015055" y="0"/>
          <a:ext cx="2721000" cy="2385328"/>
        </a:xfrm>
        <a:prstGeom prst="roundRect">
          <a:avLst>
            <a:gd name="adj" fmla="val 10000"/>
          </a:avLst>
        </a:prstGeom>
        <a:solidFill>
          <a:srgbClr val="2E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u="none" kern="1200" dirty="0" smtClean="0"/>
            <a:t>Assess </a:t>
          </a:r>
          <a:r>
            <a:rPr lang="en-US" sz="2700" b="1" u="none" kern="1200" dirty="0" smtClean="0"/>
            <a:t>accuracy </a:t>
          </a:r>
          <a:r>
            <a:rPr lang="en-US" sz="2700" kern="1200" dirty="0" smtClean="0"/>
            <a:t>and refine training areas</a:t>
          </a:r>
          <a:endParaRPr lang="en-US" sz="2700" kern="1200" dirty="0"/>
        </a:p>
      </dsp:txBody>
      <dsp:txXfrm>
        <a:off x="19084919" y="69864"/>
        <a:ext cx="2581272" cy="2245600"/>
      </dsp:txXfrm>
    </dsp:sp>
    <dsp:sp modelId="{CCEF196C-C529-466C-AFDF-7AD5F912AF75}">
      <dsp:nvSpPr>
        <dsp:cNvPr id="0" name=""/>
        <dsp:cNvSpPr/>
      </dsp:nvSpPr>
      <dsp:spPr>
        <a:xfrm>
          <a:off x="22021067" y="855259"/>
          <a:ext cx="604223" cy="674808"/>
        </a:xfrm>
        <a:prstGeom prst="rightArrow">
          <a:avLst>
            <a:gd name="adj1" fmla="val 60000"/>
            <a:gd name="adj2" fmla="val 50000"/>
          </a:avLst>
        </a:prstGeom>
        <a:solidFill>
          <a:srgbClr val="97C3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22021067" y="990221"/>
        <a:ext cx="422956" cy="404884"/>
      </dsp:txXfrm>
    </dsp:sp>
    <dsp:sp modelId="{C3E4181F-E0C5-418A-8950-8009D13717EF}">
      <dsp:nvSpPr>
        <dsp:cNvPr id="0" name=""/>
        <dsp:cNvSpPr/>
      </dsp:nvSpPr>
      <dsp:spPr>
        <a:xfrm>
          <a:off x="22876101" y="-18002"/>
          <a:ext cx="2721000" cy="2421332"/>
        </a:xfrm>
        <a:prstGeom prst="roundRect">
          <a:avLst>
            <a:gd name="adj" fmla="val 10000"/>
          </a:avLst>
        </a:prstGeom>
        <a:solidFill>
          <a:srgbClr val="2E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22947019" y="52916"/>
        <a:ext cx="2579164" cy="22794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diagramLayout" Target="../diagrams/layout1.xml"/><Relationship Id="rId21" Type="http://schemas.openxmlformats.org/officeDocument/2006/relationships/image" Target="../media/image16.jpeg"/><Relationship Id="rId7" Type="http://schemas.openxmlformats.org/officeDocument/2006/relationships/image" Target="../media/image2.png"/><Relationship Id="rId12" Type="http://schemas.openxmlformats.org/officeDocument/2006/relationships/image" Target="../media/image7.jpeg"/><Relationship Id="rId17" Type="http://schemas.openxmlformats.org/officeDocument/2006/relationships/image" Target="../media/image12.png"/><Relationship Id="rId2" Type="http://schemas.openxmlformats.org/officeDocument/2006/relationships/diagramData" Target="../diagrams/data1.xml"/><Relationship Id="rId16" Type="http://schemas.openxmlformats.org/officeDocument/2006/relationships/image" Target="../media/image11.jpeg"/><Relationship Id="rId20" Type="http://schemas.openxmlformats.org/officeDocument/2006/relationships/image" Target="../media/image15.jpe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6.png"/><Relationship Id="rId24" Type="http://schemas.openxmlformats.org/officeDocument/2006/relationships/chart" Target="../charts/chart1.xml"/><Relationship Id="rId5" Type="http://schemas.openxmlformats.org/officeDocument/2006/relationships/diagramColors" Target="../diagrams/colors1.xml"/><Relationship Id="rId15" Type="http://schemas.openxmlformats.org/officeDocument/2006/relationships/image" Target="../media/image10.jpeg"/><Relationship Id="rId23" Type="http://schemas.openxmlformats.org/officeDocument/2006/relationships/image" Target="../media/image18.jpeg"/><Relationship Id="rId10" Type="http://schemas.openxmlformats.org/officeDocument/2006/relationships/image" Target="../media/image5.png"/><Relationship Id="rId19" Type="http://schemas.openxmlformats.org/officeDocument/2006/relationships/image" Target="../media/image14.jpe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9.jpeg"/><Relationship Id="rId2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788177248"/>
              </p:ext>
            </p:extLst>
          </p:nvPr>
        </p:nvGraphicFramePr>
        <p:xfrm>
          <a:off x="900804" y="15418604"/>
          <a:ext cx="25616796" cy="2385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6338" y="18179084"/>
            <a:ext cx="211458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Results</a:t>
            </a:r>
          </a:p>
        </p:txBody>
      </p:sp>
      <p:sp>
        <p:nvSpPr>
          <p:cNvPr id="15" name="TextBox 14"/>
          <p:cNvSpPr txBox="1"/>
          <p:nvPr/>
        </p:nvSpPr>
        <p:spPr>
          <a:xfrm>
            <a:off x="841143" y="5189603"/>
            <a:ext cx="11516347"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Abstract</a:t>
            </a:r>
          </a:p>
        </p:txBody>
      </p:sp>
      <p:sp>
        <p:nvSpPr>
          <p:cNvPr id="16" name="TextBox 15"/>
          <p:cNvSpPr txBox="1"/>
          <p:nvPr/>
        </p:nvSpPr>
        <p:spPr>
          <a:xfrm>
            <a:off x="14251868" y="5190381"/>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Objectives</a:t>
            </a:r>
          </a:p>
        </p:txBody>
      </p:sp>
      <p:sp>
        <p:nvSpPr>
          <p:cNvPr id="17" name="TextBox 16"/>
          <p:cNvSpPr txBox="1"/>
          <p:nvPr/>
        </p:nvSpPr>
        <p:spPr>
          <a:xfrm>
            <a:off x="892786" y="14706247"/>
            <a:ext cx="11407715"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Methodology</a:t>
            </a:r>
          </a:p>
        </p:txBody>
      </p:sp>
      <p:sp>
        <p:nvSpPr>
          <p:cNvPr id="18" name="TextBox 17"/>
          <p:cNvSpPr txBox="1"/>
          <p:nvPr/>
        </p:nvSpPr>
        <p:spPr>
          <a:xfrm>
            <a:off x="14251868" y="9075398"/>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Study Area</a:t>
            </a:r>
          </a:p>
        </p:txBody>
      </p:sp>
      <p:sp>
        <p:nvSpPr>
          <p:cNvPr id="19" name="TextBox 18"/>
          <p:cNvSpPr txBox="1"/>
          <p:nvPr/>
        </p:nvSpPr>
        <p:spPr>
          <a:xfrm>
            <a:off x="844351" y="11451012"/>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Earth Observations</a:t>
            </a:r>
          </a:p>
        </p:txBody>
      </p:sp>
      <p:sp>
        <p:nvSpPr>
          <p:cNvPr id="21" name="TextBox 20"/>
          <p:cNvSpPr txBox="1"/>
          <p:nvPr/>
        </p:nvSpPr>
        <p:spPr>
          <a:xfrm>
            <a:off x="15767098" y="29942400"/>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Acknowledgements</a:t>
            </a:r>
          </a:p>
        </p:txBody>
      </p:sp>
      <p:sp>
        <p:nvSpPr>
          <p:cNvPr id="34" name="Text Placeholder 16"/>
          <p:cNvSpPr txBox="1">
            <a:spLocks/>
          </p:cNvSpPr>
          <p:nvPr/>
        </p:nvSpPr>
        <p:spPr>
          <a:xfrm>
            <a:off x="923026" y="5971864"/>
            <a:ext cx="12331979" cy="53867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rPr>
              <a:t>Portions of Amistad National Recreation Area (NRA) are threatened by the presence of an invasive grass species know as giant cane (Arundo donax), which drastically alters riparian habitats by out-competing native vegetation and depleting vital resources. Giant cane does not provide viable habitat or food for native species of wildlife, making it an important eradication target of land managers at the National Park Service (NPS). The NPS requires precise distribution maps of giant cane over the entire extent of Amistad NRA for effective land management, however their typical monitoring methods are ground based, labor intensive, and limited in scope. The Amistad Ecological Forecasting team created historic and current classified species distribution maps for the entire extent of Amistad NRA using Landsat 5 TM, Landsat 7 ETM+, Landsat 8 OLI, and Sentinel-2 MSI data for the years 1996 to 2018. Change analysis was then conducted on these classified images to differentiate between long-lasting and ephemeral stands of giant cane. Finally, the team forecasted species distribution and created predictive maps of giant cane extent through the year 2025 to help the NPS prioritize their future land management efforts.</a:t>
            </a:r>
            <a:endParaRPr lang="en-US" dirty="0" smtClean="0">
              <a:solidFill>
                <a:schemeClr val="tx1">
                  <a:lumMod val="75000"/>
                  <a:lumOff val="25000"/>
                </a:schemeClr>
              </a:solidFill>
            </a:endParaRPr>
          </a:p>
        </p:txBody>
      </p:sp>
      <p:sp>
        <p:nvSpPr>
          <p:cNvPr id="46" name="TextBox 45"/>
          <p:cNvSpPr txBox="1"/>
          <p:nvPr/>
        </p:nvSpPr>
        <p:spPr>
          <a:xfrm>
            <a:off x="857388" y="29942400"/>
            <a:ext cx="4542503"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Team Members</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Virginia – Langley| Spring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Amistad Ecological Forecasting</a:t>
            </a:r>
            <a:endParaRPr lang="en-US" sz="4000" dirty="0">
              <a:solidFill>
                <a:schemeClr val="bg1"/>
              </a:solidFill>
              <a:latin typeface="+mj-lt"/>
            </a:endParaRPr>
          </a:p>
        </p:txBody>
      </p:sp>
      <p:sp>
        <p:nvSpPr>
          <p:cNvPr id="74" name="Subtitle"/>
          <p:cNvSpPr>
            <a:spLocks noGrp="1"/>
          </p:cNvSpPr>
          <p:nvPr>
            <p:ph type="body" sz="quarter" idx="13" hasCustomPrompt="1"/>
          </p:nvPr>
        </p:nvSpPr>
        <p:spPr>
          <a:xfrm>
            <a:off x="923027" y="419100"/>
            <a:ext cx="17118917" cy="255270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400" dirty="0">
                <a:solidFill>
                  <a:srgbClr val="2E8654"/>
                </a:solidFill>
              </a:rPr>
              <a:t>Using Landsat and Sentinel to Identify and Detect Giant Cane in Amistad National Recreation Area for Future Invasive Species Land Management</a:t>
            </a:r>
          </a:p>
        </p:txBody>
      </p:sp>
      <p:sp>
        <p:nvSpPr>
          <p:cNvPr id="64" name="Text Placeholder 16"/>
          <p:cNvSpPr txBox="1">
            <a:spLocks/>
          </p:cNvSpPr>
          <p:nvPr/>
        </p:nvSpPr>
        <p:spPr>
          <a:xfrm>
            <a:off x="14258794" y="5942366"/>
            <a:ext cx="12992100" cy="261607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lnSpc>
                <a:spcPct val="100000"/>
              </a:lnSpc>
              <a:buClr>
                <a:srgbClr val="2E8654"/>
              </a:buClr>
            </a:pPr>
            <a:r>
              <a:rPr lang="en-US" b="1" dirty="0" smtClean="0">
                <a:solidFill>
                  <a:srgbClr val="2E8654"/>
                </a:solidFill>
              </a:rPr>
              <a:t>Map </a:t>
            </a:r>
            <a:r>
              <a:rPr lang="en-US" dirty="0" smtClean="0">
                <a:solidFill>
                  <a:schemeClr val="tx1">
                    <a:lumMod val="75000"/>
                    <a:lumOff val="25000"/>
                  </a:schemeClr>
                </a:solidFill>
              </a:rPr>
              <a:t>current </a:t>
            </a:r>
            <a:r>
              <a:rPr lang="en-US" dirty="0">
                <a:solidFill>
                  <a:schemeClr val="tx1">
                    <a:lumMod val="75000"/>
                    <a:lumOff val="25000"/>
                  </a:schemeClr>
                </a:solidFill>
              </a:rPr>
              <a:t>g</a:t>
            </a:r>
            <a:r>
              <a:rPr lang="en-US" dirty="0" smtClean="0">
                <a:solidFill>
                  <a:schemeClr val="tx1">
                    <a:lumMod val="75000"/>
                    <a:lumOff val="25000"/>
                  </a:schemeClr>
                </a:solidFill>
              </a:rPr>
              <a:t>iant cane </a:t>
            </a:r>
            <a:r>
              <a:rPr lang="en-US" dirty="0">
                <a:solidFill>
                  <a:schemeClr val="tx1">
                    <a:lumMod val="75000"/>
                    <a:lumOff val="25000"/>
                  </a:schemeClr>
                </a:solidFill>
              </a:rPr>
              <a:t>distribution in Amistad </a:t>
            </a:r>
            <a:r>
              <a:rPr lang="en-US" dirty="0" smtClean="0">
                <a:solidFill>
                  <a:schemeClr val="tx1">
                    <a:lumMod val="75000"/>
                    <a:lumOff val="25000"/>
                  </a:schemeClr>
                </a:solidFill>
              </a:rPr>
              <a:t>National Recreation Area</a:t>
            </a:r>
            <a:endParaRPr lang="en-US" dirty="0">
              <a:solidFill>
                <a:schemeClr val="tx1">
                  <a:lumMod val="75000"/>
                  <a:lumOff val="25000"/>
                </a:schemeClr>
              </a:solidFill>
            </a:endParaRPr>
          </a:p>
          <a:p>
            <a:pPr marL="347663" indent="-347663" algn="just">
              <a:lnSpc>
                <a:spcPct val="100000"/>
              </a:lnSpc>
              <a:buClr>
                <a:srgbClr val="2E8654"/>
              </a:buClr>
            </a:pPr>
            <a:r>
              <a:rPr lang="en-US" b="1" dirty="0">
                <a:solidFill>
                  <a:srgbClr val="2E8654"/>
                </a:solidFill>
              </a:rPr>
              <a:t>Generate </a:t>
            </a:r>
            <a:r>
              <a:rPr lang="en-US" dirty="0">
                <a:solidFill>
                  <a:schemeClr val="tx1">
                    <a:lumMod val="75000"/>
                    <a:lumOff val="25000"/>
                  </a:schemeClr>
                </a:solidFill>
              </a:rPr>
              <a:t>historic </a:t>
            </a:r>
            <a:r>
              <a:rPr lang="en-US" dirty="0" smtClean="0">
                <a:solidFill>
                  <a:schemeClr val="tx1">
                    <a:lumMod val="75000"/>
                    <a:lumOff val="25000"/>
                  </a:schemeClr>
                </a:solidFill>
              </a:rPr>
              <a:t>giant cane </a:t>
            </a:r>
            <a:r>
              <a:rPr lang="en-US" dirty="0">
                <a:solidFill>
                  <a:schemeClr val="tx1">
                    <a:lumMod val="75000"/>
                    <a:lumOff val="25000"/>
                  </a:schemeClr>
                </a:solidFill>
              </a:rPr>
              <a:t>distribution maps from </a:t>
            </a:r>
            <a:r>
              <a:rPr lang="en-US" dirty="0" smtClean="0">
                <a:solidFill>
                  <a:schemeClr val="tx1">
                    <a:lumMod val="75000"/>
                    <a:lumOff val="25000"/>
                  </a:schemeClr>
                </a:solidFill>
              </a:rPr>
              <a:t>1996-2017</a:t>
            </a:r>
          </a:p>
          <a:p>
            <a:pPr marL="347663" indent="-347663" algn="just">
              <a:lnSpc>
                <a:spcPct val="100000"/>
              </a:lnSpc>
              <a:buClr>
                <a:srgbClr val="2E8654"/>
              </a:buClr>
            </a:pPr>
            <a:r>
              <a:rPr lang="en-US" b="1" dirty="0" smtClean="0">
                <a:solidFill>
                  <a:srgbClr val="2E8654"/>
                </a:solidFill>
              </a:rPr>
              <a:t>Differentiate </a:t>
            </a:r>
            <a:r>
              <a:rPr lang="en-US" dirty="0" smtClean="0">
                <a:solidFill>
                  <a:schemeClr val="tx1">
                    <a:lumMod val="75000"/>
                    <a:lumOff val="25000"/>
                  </a:schemeClr>
                </a:solidFill>
              </a:rPr>
              <a:t>ephemeral and persistent stands of giant cane</a:t>
            </a:r>
          </a:p>
          <a:p>
            <a:pPr marL="347663" indent="-347663" algn="just">
              <a:lnSpc>
                <a:spcPct val="100000"/>
              </a:lnSpc>
              <a:buClr>
                <a:srgbClr val="2E8654"/>
              </a:buClr>
            </a:pPr>
            <a:r>
              <a:rPr lang="en-US" b="1" dirty="0" smtClean="0">
                <a:solidFill>
                  <a:srgbClr val="2E8654"/>
                </a:solidFill>
              </a:rPr>
              <a:t>Analyze </a:t>
            </a:r>
            <a:r>
              <a:rPr lang="en-US" dirty="0" smtClean="0">
                <a:solidFill>
                  <a:schemeClr val="tx1">
                    <a:lumMod val="75000"/>
                    <a:lumOff val="25000"/>
                  </a:schemeClr>
                </a:solidFill>
              </a:rPr>
              <a:t>changes in giant cane distribution through time</a:t>
            </a:r>
          </a:p>
          <a:p>
            <a:pPr marL="347663" indent="-347663" algn="just">
              <a:lnSpc>
                <a:spcPct val="100000"/>
              </a:lnSpc>
              <a:buClr>
                <a:srgbClr val="2E8654"/>
              </a:buClr>
            </a:pPr>
            <a:r>
              <a:rPr lang="en-US" b="1" dirty="0" smtClean="0">
                <a:solidFill>
                  <a:srgbClr val="2E8654"/>
                </a:solidFill>
              </a:rPr>
              <a:t>Provide</a:t>
            </a:r>
            <a:r>
              <a:rPr lang="en-US" dirty="0" smtClean="0"/>
              <a:t> </a:t>
            </a:r>
            <a:r>
              <a:rPr lang="en-US" dirty="0" smtClean="0">
                <a:solidFill>
                  <a:schemeClr val="tx1">
                    <a:lumMod val="75000"/>
                    <a:lumOff val="25000"/>
                  </a:schemeClr>
                </a:solidFill>
              </a:rPr>
              <a:t>a reproducible giant cane monitoring method for the NPS</a:t>
            </a:r>
          </a:p>
        </p:txBody>
      </p:sp>
      <p:pic>
        <p:nvPicPr>
          <p:cNvPr id="6" name="Picture 5"/>
          <p:cNvPicPr>
            <a:picLocks noChangeAspect="1"/>
          </p:cNvPicPr>
          <p:nvPr/>
        </p:nvPicPr>
        <p:blipFill>
          <a:blip r:embed="rId7"/>
          <a:stretch>
            <a:fillRect/>
          </a:stretch>
        </p:blipFill>
        <p:spPr>
          <a:xfrm>
            <a:off x="7466298" y="12198797"/>
            <a:ext cx="2534472" cy="230176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8"/>
          <a:stretch>
            <a:fillRect/>
          </a:stretch>
        </p:blipFill>
        <p:spPr>
          <a:xfrm>
            <a:off x="10845388" y="11875070"/>
            <a:ext cx="2534471" cy="277223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9"/>
          <a:stretch>
            <a:fillRect/>
          </a:stretch>
        </p:blipFill>
        <p:spPr>
          <a:xfrm>
            <a:off x="844352" y="11956011"/>
            <a:ext cx="2640707" cy="261035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10"/>
          <a:stretch>
            <a:fillRect/>
          </a:stretch>
        </p:blipFill>
        <p:spPr>
          <a:xfrm>
            <a:off x="3758366" y="12197864"/>
            <a:ext cx="3313530" cy="2716589"/>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8827957" y="12771062"/>
            <a:ext cx="1898091" cy="400110"/>
          </a:xfrm>
          <a:prstGeom prst="rect">
            <a:avLst/>
          </a:prstGeom>
        </p:spPr>
        <p:txBody>
          <a:bodyPr wrap="square" numCol="1" spcCol="640080" rtlCol="0">
            <a:spAutoFit/>
          </a:bodyPr>
          <a:lstStyle/>
          <a:p>
            <a:pPr algn="just"/>
            <a:r>
              <a:rPr lang="en-US" sz="2000" b="1" dirty="0" smtClean="0">
                <a:solidFill>
                  <a:schemeClr val="tx1">
                    <a:lumMod val="75000"/>
                    <a:lumOff val="25000"/>
                  </a:schemeClr>
                </a:solidFill>
              </a:rPr>
              <a:t>Sentinel-2</a:t>
            </a:r>
            <a:r>
              <a:rPr lang="en-US" sz="2000" dirty="0" smtClean="0">
                <a:solidFill>
                  <a:schemeClr val="tx1">
                    <a:lumMod val="75000"/>
                    <a:lumOff val="25000"/>
                  </a:schemeClr>
                </a:solidFill>
              </a:rPr>
              <a:t> MSI</a:t>
            </a:r>
          </a:p>
        </p:txBody>
      </p:sp>
      <p:sp>
        <p:nvSpPr>
          <p:cNvPr id="49" name="TextBox 48"/>
          <p:cNvSpPr txBox="1"/>
          <p:nvPr/>
        </p:nvSpPr>
        <p:spPr>
          <a:xfrm>
            <a:off x="2275369" y="12973433"/>
            <a:ext cx="1909930" cy="400110"/>
          </a:xfrm>
          <a:prstGeom prst="rect">
            <a:avLst/>
          </a:prstGeom>
        </p:spPr>
        <p:txBody>
          <a:bodyPr wrap="square" numCol="1" spcCol="640080" rtlCol="0">
            <a:spAutoFit/>
          </a:bodyPr>
          <a:lstStyle/>
          <a:p>
            <a:pPr algn="just"/>
            <a:r>
              <a:rPr lang="en-US" sz="2000" b="1" dirty="0" smtClean="0">
                <a:solidFill>
                  <a:schemeClr val="tx1">
                    <a:lumMod val="75000"/>
                    <a:lumOff val="25000"/>
                  </a:schemeClr>
                </a:solidFill>
              </a:rPr>
              <a:t>Landsat 5 </a:t>
            </a:r>
            <a:r>
              <a:rPr lang="en-US" sz="2000" dirty="0" smtClean="0">
                <a:solidFill>
                  <a:schemeClr val="tx1">
                    <a:lumMod val="75000"/>
                    <a:lumOff val="25000"/>
                  </a:schemeClr>
                </a:solidFill>
              </a:rPr>
              <a:t>TM</a:t>
            </a:r>
          </a:p>
        </p:txBody>
      </p:sp>
      <p:sp>
        <p:nvSpPr>
          <p:cNvPr id="50" name="TextBox 49"/>
          <p:cNvSpPr txBox="1"/>
          <p:nvPr/>
        </p:nvSpPr>
        <p:spPr>
          <a:xfrm>
            <a:off x="5442632" y="13793635"/>
            <a:ext cx="2021896" cy="400110"/>
          </a:xfrm>
          <a:prstGeom prst="rect">
            <a:avLst/>
          </a:prstGeom>
        </p:spPr>
        <p:txBody>
          <a:bodyPr wrap="square" numCol="1" spcCol="640080" rtlCol="0">
            <a:spAutoFit/>
          </a:bodyPr>
          <a:lstStyle/>
          <a:p>
            <a:pPr algn="just"/>
            <a:r>
              <a:rPr lang="en-US" sz="2000" b="1" dirty="0" smtClean="0">
                <a:solidFill>
                  <a:schemeClr val="tx1">
                    <a:lumMod val="75000"/>
                    <a:lumOff val="25000"/>
                  </a:schemeClr>
                </a:solidFill>
              </a:rPr>
              <a:t>Landsat 7</a:t>
            </a:r>
            <a:r>
              <a:rPr lang="en-US" sz="2000" dirty="0" smtClean="0">
                <a:solidFill>
                  <a:schemeClr val="tx1">
                    <a:lumMod val="75000"/>
                    <a:lumOff val="25000"/>
                  </a:schemeClr>
                </a:solidFill>
              </a:rPr>
              <a:t> ETM+</a:t>
            </a:r>
          </a:p>
        </p:txBody>
      </p:sp>
      <p:sp>
        <p:nvSpPr>
          <p:cNvPr id="52" name="TextBox 51"/>
          <p:cNvSpPr txBox="1"/>
          <p:nvPr/>
        </p:nvSpPr>
        <p:spPr>
          <a:xfrm>
            <a:off x="10240738" y="13841266"/>
            <a:ext cx="1805601" cy="400110"/>
          </a:xfrm>
          <a:prstGeom prst="rect">
            <a:avLst/>
          </a:prstGeom>
        </p:spPr>
        <p:txBody>
          <a:bodyPr wrap="square" numCol="1" spcCol="640080" rtlCol="0">
            <a:spAutoFit/>
          </a:bodyPr>
          <a:lstStyle/>
          <a:p>
            <a:pPr algn="just"/>
            <a:r>
              <a:rPr lang="en-US" sz="2000" b="1" dirty="0" smtClean="0">
                <a:solidFill>
                  <a:schemeClr val="tx1">
                    <a:lumMod val="75000"/>
                    <a:lumOff val="25000"/>
                  </a:schemeClr>
                </a:solidFill>
              </a:rPr>
              <a:t>Landsat 8 </a:t>
            </a:r>
            <a:r>
              <a:rPr lang="en-US" sz="2000" dirty="0" smtClean="0">
                <a:solidFill>
                  <a:schemeClr val="tx1">
                    <a:lumMod val="75000"/>
                    <a:lumOff val="25000"/>
                  </a:schemeClr>
                </a:solidFill>
              </a:rPr>
              <a:t>OLI</a:t>
            </a:r>
          </a:p>
        </p:txBody>
      </p:sp>
      <p:grpSp>
        <p:nvGrpSpPr>
          <p:cNvPr id="61" name="Group 60"/>
          <p:cNvGrpSpPr/>
          <p:nvPr/>
        </p:nvGrpSpPr>
        <p:grpSpPr>
          <a:xfrm>
            <a:off x="525975" y="30716135"/>
            <a:ext cx="2872251" cy="2943895"/>
            <a:chOff x="525975" y="30627644"/>
            <a:chExt cx="2872251" cy="2943895"/>
          </a:xfrm>
        </p:grpSpPr>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518" y="30627644"/>
              <a:ext cx="2059165" cy="2047935"/>
            </a:xfrm>
            <a:prstGeom prst="rect">
              <a:avLst/>
            </a:prstGeom>
          </p:spPr>
        </p:pic>
        <p:pic>
          <p:nvPicPr>
            <p:cNvPr id="97" name="Picture 96"/>
            <p:cNvPicPr>
              <a:picLocks noChangeAspect="1"/>
            </p:cNvPicPr>
            <p:nvPr/>
          </p:nvPicPr>
          <p:blipFill rotWithShape="1">
            <a:blip r:embed="rId12" cstate="print">
              <a:extLst>
                <a:ext uri="{28A0092B-C50C-407E-A947-70E740481C1C}">
                  <a14:useLocalDpi xmlns:a14="http://schemas.microsoft.com/office/drawing/2010/main" val="0"/>
                </a:ext>
              </a:extLst>
            </a:blip>
            <a:srcRect t="5368" b="27825"/>
            <a:stretch/>
          </p:blipFill>
          <p:spPr>
            <a:xfrm>
              <a:off x="1139140" y="30826922"/>
              <a:ext cx="1645920" cy="1649378"/>
            </a:xfrm>
            <a:prstGeom prst="ellipse">
              <a:avLst/>
            </a:prstGeom>
          </p:spPr>
        </p:pic>
        <p:sp>
          <p:nvSpPr>
            <p:cNvPr id="119" name="Text Placeholder 16"/>
            <p:cNvSpPr txBox="1">
              <a:spLocks/>
            </p:cNvSpPr>
            <p:nvPr/>
          </p:nvSpPr>
          <p:spPr>
            <a:xfrm>
              <a:off x="525975" y="32662624"/>
              <a:ext cx="2872251" cy="9089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Patrick Frier</a:t>
              </a:r>
            </a:p>
            <a:p>
              <a:pPr algn="ctr">
                <a:lnSpc>
                  <a:spcPct val="100000"/>
                </a:lnSpc>
                <a:spcBef>
                  <a:spcPts val="0"/>
                </a:spcBef>
              </a:pPr>
              <a:r>
                <a:rPr lang="en-US" dirty="0" smtClean="0">
                  <a:solidFill>
                    <a:schemeClr val="tx1">
                      <a:lumMod val="75000"/>
                      <a:lumOff val="25000"/>
                    </a:schemeClr>
                  </a:solidFill>
                </a:rPr>
                <a:t>Project Lead</a:t>
              </a:r>
            </a:p>
          </p:txBody>
        </p:sp>
      </p:grpSp>
      <p:grpSp>
        <p:nvGrpSpPr>
          <p:cNvPr id="59" name="Group 58"/>
          <p:cNvGrpSpPr/>
          <p:nvPr/>
        </p:nvGrpSpPr>
        <p:grpSpPr>
          <a:xfrm>
            <a:off x="4954022" y="30716135"/>
            <a:ext cx="2872251" cy="2543948"/>
            <a:chOff x="5299770" y="30627644"/>
            <a:chExt cx="2872251" cy="2543948"/>
          </a:xfrm>
        </p:grpSpPr>
        <p:pic>
          <p:nvPicPr>
            <p:cNvPr id="82" name="Picture 8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6313" y="30627644"/>
              <a:ext cx="2059165" cy="2047935"/>
            </a:xfrm>
            <a:prstGeom prst="rect">
              <a:avLst/>
            </a:prstGeom>
          </p:spPr>
        </p:pic>
        <p:pic>
          <p:nvPicPr>
            <p:cNvPr id="89" name="Picture 88"/>
            <p:cNvPicPr>
              <a:picLocks noChangeAspect="1"/>
            </p:cNvPicPr>
            <p:nvPr/>
          </p:nvPicPr>
          <p:blipFill rotWithShape="1">
            <a:blip r:embed="rId13" cstate="print">
              <a:extLst>
                <a:ext uri="{28A0092B-C50C-407E-A947-70E740481C1C}">
                  <a14:useLocalDpi xmlns:a14="http://schemas.microsoft.com/office/drawing/2010/main" val="0"/>
                </a:ext>
              </a:extLst>
            </a:blip>
            <a:srcRect t="2562" b="30631"/>
            <a:stretch/>
          </p:blipFill>
          <p:spPr>
            <a:xfrm>
              <a:off x="5912935" y="30826922"/>
              <a:ext cx="1645920" cy="1649378"/>
            </a:xfrm>
            <a:prstGeom prst="ellipse">
              <a:avLst/>
            </a:prstGeom>
          </p:spPr>
        </p:pic>
        <p:sp>
          <p:nvSpPr>
            <p:cNvPr id="120" name="Text Placeholder 16"/>
            <p:cNvSpPr txBox="1">
              <a:spLocks/>
            </p:cNvSpPr>
            <p:nvPr/>
          </p:nvSpPr>
          <p:spPr>
            <a:xfrm>
              <a:off x="5299770" y="32662624"/>
              <a:ext cx="2872251" cy="5089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Michaela Britt</a:t>
              </a:r>
            </a:p>
          </p:txBody>
        </p:sp>
      </p:grpSp>
      <p:grpSp>
        <p:nvGrpSpPr>
          <p:cNvPr id="58" name="Group 57"/>
          <p:cNvGrpSpPr/>
          <p:nvPr/>
        </p:nvGrpSpPr>
        <p:grpSpPr>
          <a:xfrm>
            <a:off x="7103090" y="30716135"/>
            <a:ext cx="3002160" cy="2568010"/>
            <a:chOff x="7376050" y="30627644"/>
            <a:chExt cx="3002160" cy="2568010"/>
          </a:xfrm>
        </p:grpSpPr>
        <p:pic>
          <p:nvPicPr>
            <p:cNvPr id="85" name="Picture 84"/>
            <p:cNvPicPr>
              <a:picLocks noChangeAspect="1"/>
            </p:cNvPicPr>
            <p:nvPr/>
          </p:nvPicPr>
          <p:blipFill rotWithShape="1">
            <a:blip r:embed="rId14" cstate="print">
              <a:extLst>
                <a:ext uri="{28A0092B-C50C-407E-A947-70E740481C1C}">
                  <a14:useLocalDpi xmlns:a14="http://schemas.microsoft.com/office/drawing/2010/main" val="0"/>
                </a:ext>
              </a:extLst>
            </a:blip>
            <a:srcRect b="33360"/>
            <a:stretch/>
          </p:blipFill>
          <p:spPr>
            <a:xfrm>
              <a:off x="8054170" y="30828981"/>
              <a:ext cx="1645920" cy="1645261"/>
            </a:xfrm>
            <a:prstGeom prst="ellipse">
              <a:avLst/>
            </a:prstGeom>
          </p:spPr>
        </p:pic>
        <p:pic>
          <p:nvPicPr>
            <p:cNvPr id="86" name="Picture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7548" y="30627644"/>
              <a:ext cx="2059165" cy="2047935"/>
            </a:xfrm>
            <a:prstGeom prst="rect">
              <a:avLst/>
            </a:prstGeom>
          </p:spPr>
        </p:pic>
        <p:sp>
          <p:nvSpPr>
            <p:cNvPr id="121" name="Text Placeholder 16"/>
            <p:cNvSpPr txBox="1">
              <a:spLocks/>
            </p:cNvSpPr>
            <p:nvPr/>
          </p:nvSpPr>
          <p:spPr>
            <a:xfrm>
              <a:off x="7376050" y="32662624"/>
              <a:ext cx="3002160" cy="5330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Joseph Ladd</a:t>
              </a:r>
            </a:p>
          </p:txBody>
        </p:sp>
      </p:grpSp>
      <p:grpSp>
        <p:nvGrpSpPr>
          <p:cNvPr id="60" name="Group 59"/>
          <p:cNvGrpSpPr/>
          <p:nvPr/>
        </p:nvGrpSpPr>
        <p:grpSpPr>
          <a:xfrm>
            <a:off x="2675044" y="30716135"/>
            <a:ext cx="3002160" cy="2592073"/>
            <a:chOff x="2847918" y="30627644"/>
            <a:chExt cx="3002160" cy="2592073"/>
          </a:xfrm>
        </p:grpSpPr>
        <p:pic>
          <p:nvPicPr>
            <p:cNvPr id="84" name="Picture 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19416" y="30627644"/>
              <a:ext cx="2059165" cy="2047935"/>
            </a:xfrm>
            <a:prstGeom prst="rect">
              <a:avLst/>
            </a:prstGeom>
          </p:spPr>
        </p:pic>
        <p:pic>
          <p:nvPicPr>
            <p:cNvPr id="87" name="Picture 86"/>
            <p:cNvPicPr>
              <a:picLocks noChangeAspect="1"/>
            </p:cNvPicPr>
            <p:nvPr/>
          </p:nvPicPr>
          <p:blipFill rotWithShape="1">
            <a:blip r:embed="rId15" cstate="print">
              <a:extLst>
                <a:ext uri="{28A0092B-C50C-407E-A947-70E740481C1C}">
                  <a14:useLocalDpi xmlns:a14="http://schemas.microsoft.com/office/drawing/2010/main" val="0"/>
                </a:ext>
              </a:extLst>
            </a:blip>
            <a:srcRect t="2582" b="30611"/>
            <a:stretch/>
          </p:blipFill>
          <p:spPr>
            <a:xfrm>
              <a:off x="3526038" y="30826923"/>
              <a:ext cx="1645920" cy="1649377"/>
            </a:xfrm>
            <a:prstGeom prst="ellipse">
              <a:avLst/>
            </a:prstGeom>
          </p:spPr>
        </p:pic>
        <p:sp>
          <p:nvSpPr>
            <p:cNvPr id="122" name="Text Placeholder 16"/>
            <p:cNvSpPr txBox="1">
              <a:spLocks/>
            </p:cNvSpPr>
            <p:nvPr/>
          </p:nvSpPr>
          <p:spPr>
            <a:xfrm>
              <a:off x="2847918" y="32662624"/>
              <a:ext cx="3002160" cy="5570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Kaitlyn Carter</a:t>
              </a:r>
            </a:p>
          </p:txBody>
        </p:sp>
      </p:grpSp>
      <p:pic>
        <p:nvPicPr>
          <p:cNvPr id="96" name="Picture 9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347068" y="9882383"/>
            <a:ext cx="8436863" cy="5129858"/>
          </a:xfrm>
          <a:prstGeom prst="rect">
            <a:avLst/>
          </a:prstGeom>
          <a:ln w="12700">
            <a:solidFill>
              <a:schemeClr val="tx1"/>
            </a:solidFill>
          </a:ln>
        </p:spPr>
      </p:pic>
      <p:pic>
        <p:nvPicPr>
          <p:cNvPr id="123" name="Picture 1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02224" y="10818878"/>
            <a:ext cx="3363773" cy="3129772"/>
          </a:xfrm>
          <a:prstGeom prst="rect">
            <a:avLst/>
          </a:prstGeom>
        </p:spPr>
      </p:pic>
      <p:sp>
        <p:nvSpPr>
          <p:cNvPr id="127" name="Rectangle 126"/>
          <p:cNvSpPr/>
          <p:nvPr/>
        </p:nvSpPr>
        <p:spPr>
          <a:xfrm>
            <a:off x="24411470" y="12703672"/>
            <a:ext cx="240983" cy="1600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flipH="1" flipV="1">
            <a:off x="22783931" y="9873274"/>
            <a:ext cx="1630714" cy="2831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2783931" y="12863692"/>
            <a:ext cx="1627540" cy="21386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 Placeholder 16"/>
          <p:cNvSpPr txBox="1">
            <a:spLocks/>
          </p:cNvSpPr>
          <p:nvPr/>
        </p:nvSpPr>
        <p:spPr>
          <a:xfrm>
            <a:off x="15767098" y="30776006"/>
            <a:ext cx="10972800" cy="24217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buClr>
                <a:srgbClr val="2E8654"/>
              </a:buClr>
            </a:pPr>
            <a:r>
              <a:rPr lang="en-US" b="1" dirty="0" smtClean="0">
                <a:solidFill>
                  <a:schemeClr val="tx1">
                    <a:lumMod val="75000"/>
                    <a:lumOff val="25000"/>
                  </a:schemeClr>
                </a:solidFill>
              </a:rPr>
              <a:t>Dr</a:t>
            </a:r>
            <a:r>
              <a:rPr lang="en-US" b="1" dirty="0">
                <a:solidFill>
                  <a:schemeClr val="tx1">
                    <a:lumMod val="75000"/>
                    <a:lumOff val="25000"/>
                  </a:schemeClr>
                </a:solidFill>
              </a:rPr>
              <a:t>. Kenton Ross </a:t>
            </a:r>
            <a:r>
              <a:rPr lang="en-US" dirty="0">
                <a:solidFill>
                  <a:schemeClr val="tx1">
                    <a:lumMod val="75000"/>
                    <a:lumOff val="25000"/>
                  </a:schemeClr>
                </a:solidFill>
              </a:rPr>
              <a:t>– NASA </a:t>
            </a:r>
            <a:r>
              <a:rPr lang="en-US" dirty="0" smtClean="0">
                <a:solidFill>
                  <a:schemeClr val="tx1">
                    <a:lumMod val="75000"/>
                    <a:lumOff val="25000"/>
                  </a:schemeClr>
                </a:solidFill>
              </a:rPr>
              <a:t>DEVELOP, </a:t>
            </a:r>
            <a:r>
              <a:rPr lang="en-US" dirty="0">
                <a:solidFill>
                  <a:schemeClr val="tx1">
                    <a:lumMod val="75000"/>
                    <a:lumOff val="25000"/>
                  </a:schemeClr>
                </a:solidFill>
              </a:rPr>
              <a:t>Science Advisor</a:t>
            </a:r>
          </a:p>
          <a:p>
            <a:pPr>
              <a:lnSpc>
                <a:spcPct val="100000"/>
              </a:lnSpc>
              <a:spcBef>
                <a:spcPts val="600"/>
              </a:spcBef>
              <a:buClr>
                <a:srgbClr val="2E8654"/>
              </a:buClr>
            </a:pPr>
            <a:r>
              <a:rPr lang="en-US" b="1" dirty="0">
                <a:solidFill>
                  <a:schemeClr val="tx1">
                    <a:lumMod val="75000"/>
                    <a:lumOff val="25000"/>
                  </a:schemeClr>
                </a:solidFill>
              </a:rPr>
              <a:t>Sarah Howard – </a:t>
            </a:r>
            <a:r>
              <a:rPr lang="en-US" dirty="0" smtClean="0">
                <a:solidFill>
                  <a:schemeClr val="tx1">
                    <a:lumMod val="75000"/>
                    <a:lumOff val="25000"/>
                  </a:schemeClr>
                </a:solidFill>
              </a:rPr>
              <a:t>Amistad </a:t>
            </a:r>
            <a:r>
              <a:rPr lang="en-US" dirty="0">
                <a:solidFill>
                  <a:schemeClr val="tx1">
                    <a:lumMod val="75000"/>
                    <a:lumOff val="25000"/>
                  </a:schemeClr>
                </a:solidFill>
              </a:rPr>
              <a:t>National Recreational Area, Biologist</a:t>
            </a:r>
          </a:p>
          <a:p>
            <a:pPr>
              <a:lnSpc>
                <a:spcPct val="100000"/>
              </a:lnSpc>
              <a:spcBef>
                <a:spcPts val="600"/>
              </a:spcBef>
              <a:buClr>
                <a:srgbClr val="2E8654"/>
              </a:buClr>
            </a:pPr>
            <a:r>
              <a:rPr lang="en-US" b="1" dirty="0">
                <a:solidFill>
                  <a:schemeClr val="tx1">
                    <a:lumMod val="75000"/>
                    <a:lumOff val="25000"/>
                  </a:schemeClr>
                </a:solidFill>
              </a:rPr>
              <a:t>Sean McCartney </a:t>
            </a:r>
            <a:r>
              <a:rPr lang="en-US" dirty="0">
                <a:solidFill>
                  <a:schemeClr val="tx1">
                    <a:lumMod val="75000"/>
                    <a:lumOff val="25000"/>
                  </a:schemeClr>
                </a:solidFill>
              </a:rPr>
              <a:t>– NASA Goddard Space Flight Center </a:t>
            </a:r>
          </a:p>
          <a:p>
            <a:pPr>
              <a:lnSpc>
                <a:spcPct val="100000"/>
              </a:lnSpc>
              <a:spcBef>
                <a:spcPts val="600"/>
              </a:spcBef>
              <a:buClr>
                <a:srgbClr val="2E8654"/>
              </a:buClr>
            </a:pPr>
            <a:r>
              <a:rPr lang="en-US" b="1" dirty="0">
                <a:solidFill>
                  <a:schemeClr val="tx1">
                    <a:lumMod val="75000"/>
                    <a:lumOff val="25000"/>
                  </a:schemeClr>
                </a:solidFill>
              </a:rPr>
              <a:t>Amanda Clayton </a:t>
            </a:r>
            <a:r>
              <a:rPr lang="en-US" dirty="0">
                <a:solidFill>
                  <a:schemeClr val="tx1">
                    <a:lumMod val="75000"/>
                    <a:lumOff val="25000"/>
                  </a:schemeClr>
                </a:solidFill>
              </a:rPr>
              <a:t>– NASA </a:t>
            </a:r>
            <a:r>
              <a:rPr lang="en-US" dirty="0" smtClean="0">
                <a:solidFill>
                  <a:schemeClr val="tx1">
                    <a:lumMod val="75000"/>
                    <a:lumOff val="25000"/>
                  </a:schemeClr>
                </a:solidFill>
              </a:rPr>
              <a:t>DEVELOP, </a:t>
            </a:r>
            <a:r>
              <a:rPr lang="en-US" dirty="0">
                <a:solidFill>
                  <a:schemeClr val="tx1">
                    <a:lumMod val="75000"/>
                    <a:lumOff val="25000"/>
                  </a:schemeClr>
                </a:solidFill>
              </a:rPr>
              <a:t>Project Coordination Senior Fellow</a:t>
            </a:r>
          </a:p>
          <a:p>
            <a:pPr>
              <a:lnSpc>
                <a:spcPct val="100000"/>
              </a:lnSpc>
              <a:spcBef>
                <a:spcPts val="600"/>
              </a:spcBef>
              <a:buClr>
                <a:srgbClr val="2E8654"/>
              </a:buClr>
            </a:pPr>
            <a:r>
              <a:rPr lang="en-US" b="1" dirty="0">
                <a:solidFill>
                  <a:schemeClr val="tx1">
                    <a:lumMod val="75000"/>
                    <a:lumOff val="25000"/>
                  </a:schemeClr>
                </a:solidFill>
              </a:rPr>
              <a:t>Lauren Childs-Gleason </a:t>
            </a:r>
            <a:r>
              <a:rPr lang="en-US" dirty="0">
                <a:solidFill>
                  <a:schemeClr val="tx1">
                    <a:lumMod val="75000"/>
                    <a:lumOff val="25000"/>
                  </a:schemeClr>
                </a:solidFill>
              </a:rPr>
              <a:t>– NASA </a:t>
            </a:r>
            <a:r>
              <a:rPr lang="en-US" dirty="0" smtClean="0">
                <a:solidFill>
                  <a:schemeClr val="tx1">
                    <a:lumMod val="75000"/>
                    <a:lumOff val="25000"/>
                  </a:schemeClr>
                </a:solidFill>
              </a:rPr>
              <a:t>DEVELOP, </a:t>
            </a:r>
            <a:r>
              <a:rPr lang="en-US" dirty="0">
                <a:solidFill>
                  <a:schemeClr val="tx1">
                    <a:lumMod val="75000"/>
                    <a:lumOff val="25000"/>
                  </a:schemeClr>
                </a:solidFill>
              </a:rPr>
              <a:t>National Operations Lead</a:t>
            </a:r>
            <a:endParaRPr lang="en-US" b="1" dirty="0">
              <a:solidFill>
                <a:schemeClr val="tx1">
                  <a:lumMod val="75000"/>
                  <a:lumOff val="25000"/>
                </a:schemeClr>
              </a:solidFill>
            </a:endParaRPr>
          </a:p>
        </p:txBody>
      </p:sp>
      <p:sp>
        <p:nvSpPr>
          <p:cNvPr id="138" name="TextBox 137"/>
          <p:cNvSpPr txBox="1"/>
          <p:nvPr/>
        </p:nvSpPr>
        <p:spPr>
          <a:xfrm>
            <a:off x="10193205" y="29942400"/>
            <a:ext cx="4510448"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Project Partners</a:t>
            </a:r>
          </a:p>
        </p:txBody>
      </p:sp>
      <p:pic>
        <p:nvPicPr>
          <p:cNvPr id="139" name="Picture 138"/>
          <p:cNvPicPr>
            <a:picLocks noChangeAspect="1"/>
          </p:cNvPicPr>
          <p:nvPr/>
        </p:nvPicPr>
        <p:blipFill>
          <a:blip r:embed="rId18"/>
          <a:stretch>
            <a:fillRect/>
          </a:stretch>
        </p:blipFill>
        <p:spPr>
          <a:xfrm>
            <a:off x="11520272" y="30973176"/>
            <a:ext cx="2551379" cy="2557922"/>
          </a:xfrm>
          <a:prstGeom prst="rect">
            <a:avLst/>
          </a:prstGeom>
        </p:spPr>
      </p:pic>
      <p:sp>
        <p:nvSpPr>
          <p:cNvPr id="140" name="Text Placeholder 16"/>
          <p:cNvSpPr txBox="1">
            <a:spLocks/>
          </p:cNvSpPr>
          <p:nvPr/>
        </p:nvSpPr>
        <p:spPr>
          <a:xfrm>
            <a:off x="10193205" y="30776007"/>
            <a:ext cx="5205877" cy="4747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just">
              <a:buClr>
                <a:srgbClr val="2E8654"/>
              </a:buClr>
              <a:buNone/>
            </a:pPr>
            <a:r>
              <a:rPr lang="en-US" b="1" dirty="0" smtClean="0">
                <a:solidFill>
                  <a:schemeClr val="tx1">
                    <a:lumMod val="75000"/>
                    <a:lumOff val="25000"/>
                  </a:schemeClr>
                </a:solidFill>
              </a:rPr>
              <a:t>Amistad National Recreation Area</a:t>
            </a:r>
          </a:p>
        </p:txBody>
      </p:sp>
      <p:sp>
        <p:nvSpPr>
          <p:cNvPr id="149" name="TextBox 148"/>
          <p:cNvSpPr txBox="1"/>
          <p:nvPr/>
        </p:nvSpPr>
        <p:spPr>
          <a:xfrm>
            <a:off x="14102683" y="24622575"/>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Conclusions</a:t>
            </a:r>
          </a:p>
        </p:txBody>
      </p:sp>
      <p:sp>
        <p:nvSpPr>
          <p:cNvPr id="150" name="Text Placeholder 16"/>
          <p:cNvSpPr txBox="1">
            <a:spLocks/>
          </p:cNvSpPr>
          <p:nvPr/>
        </p:nvSpPr>
        <p:spPr>
          <a:xfrm>
            <a:off x="14176500" y="25317927"/>
            <a:ext cx="12413270" cy="426667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buClr>
                <a:srgbClr val="2E8654"/>
              </a:buClr>
            </a:pPr>
            <a:r>
              <a:rPr lang="en-US" dirty="0" smtClean="0">
                <a:solidFill>
                  <a:schemeClr val="tx1">
                    <a:lumMod val="75000"/>
                    <a:lumOff val="25000"/>
                  </a:schemeClr>
                </a:solidFill>
              </a:rPr>
              <a:t>NASA Earth observations provide a reproducible method for mapping the distribution of giant cane via </a:t>
            </a:r>
            <a:r>
              <a:rPr lang="en-US" dirty="0" smtClean="0">
                <a:solidFill>
                  <a:schemeClr val="tx1">
                    <a:lumMod val="75000"/>
                    <a:lumOff val="25000"/>
                  </a:schemeClr>
                </a:solidFill>
              </a:rPr>
              <a:t>random </a:t>
            </a:r>
            <a:r>
              <a:rPr lang="en-US" dirty="0">
                <a:solidFill>
                  <a:schemeClr val="tx1">
                    <a:lumMod val="75000"/>
                    <a:lumOff val="25000"/>
                  </a:schemeClr>
                </a:solidFill>
              </a:rPr>
              <a:t>f</a:t>
            </a:r>
            <a:r>
              <a:rPr lang="en-US" dirty="0" smtClean="0">
                <a:solidFill>
                  <a:schemeClr val="tx1">
                    <a:lumMod val="75000"/>
                    <a:lumOff val="25000"/>
                  </a:schemeClr>
                </a:solidFill>
              </a:rPr>
              <a:t>orest </a:t>
            </a:r>
            <a:r>
              <a:rPr lang="en-US" dirty="0" smtClean="0">
                <a:solidFill>
                  <a:schemeClr val="tx1">
                    <a:lumMod val="75000"/>
                    <a:lumOff val="25000"/>
                  </a:schemeClr>
                </a:solidFill>
              </a:rPr>
              <a:t>image classification. </a:t>
            </a:r>
          </a:p>
          <a:p>
            <a:pPr>
              <a:lnSpc>
                <a:spcPct val="100000"/>
              </a:lnSpc>
              <a:spcBef>
                <a:spcPts val="600"/>
              </a:spcBef>
              <a:buClr>
                <a:srgbClr val="2E8654"/>
              </a:buClr>
            </a:pPr>
            <a:r>
              <a:rPr lang="en-US" dirty="0" smtClean="0">
                <a:solidFill>
                  <a:schemeClr val="tx1">
                    <a:lumMod val="75000"/>
                    <a:lumOff val="25000"/>
                  </a:schemeClr>
                </a:solidFill>
              </a:rPr>
              <a:t>Temporal trends in giant cane distribution can be assessed via historic imagery.</a:t>
            </a:r>
            <a:endParaRPr lang="en-US" dirty="0">
              <a:solidFill>
                <a:schemeClr val="tx1">
                  <a:lumMod val="75000"/>
                  <a:lumOff val="25000"/>
                </a:schemeClr>
              </a:solidFill>
            </a:endParaRPr>
          </a:p>
          <a:p>
            <a:pPr>
              <a:lnSpc>
                <a:spcPct val="100000"/>
              </a:lnSpc>
              <a:spcBef>
                <a:spcPts val="600"/>
              </a:spcBef>
              <a:buClr>
                <a:srgbClr val="2E8654"/>
              </a:buClr>
            </a:pPr>
            <a:r>
              <a:rPr lang="en-US" dirty="0" smtClean="0">
                <a:solidFill>
                  <a:schemeClr val="tx1">
                    <a:lumMod val="75000"/>
                    <a:lumOff val="25000"/>
                  </a:schemeClr>
                </a:solidFill>
              </a:rPr>
              <a:t>Total abundance of giant cane within Amistad NRA has not changed significantly over the last several decades, although the precise distribution of giant cane over the same period does vary.</a:t>
            </a:r>
          </a:p>
          <a:p>
            <a:pPr>
              <a:lnSpc>
                <a:spcPct val="100000"/>
              </a:lnSpc>
              <a:spcBef>
                <a:spcPts val="600"/>
              </a:spcBef>
              <a:buClr>
                <a:srgbClr val="2E8654"/>
              </a:buClr>
            </a:pPr>
            <a:r>
              <a:rPr lang="en-US" dirty="0" smtClean="0">
                <a:solidFill>
                  <a:schemeClr val="tx1">
                    <a:lumMod val="75000"/>
                    <a:lumOff val="25000"/>
                  </a:schemeClr>
                </a:solidFill>
              </a:rPr>
              <a:t>Distinctly-persistent stands and variation in the distribution of giant cane can be identified through the aggregation of classified images from multiple years. </a:t>
            </a:r>
          </a:p>
          <a:p>
            <a:pPr>
              <a:lnSpc>
                <a:spcPct val="100000"/>
              </a:lnSpc>
              <a:spcBef>
                <a:spcPts val="600"/>
              </a:spcBef>
              <a:buClr>
                <a:srgbClr val="2E8654"/>
              </a:buClr>
            </a:pPr>
            <a:r>
              <a:rPr lang="en-US" dirty="0" smtClean="0">
                <a:solidFill>
                  <a:schemeClr val="tx1">
                    <a:lumMod val="75000"/>
                    <a:lumOff val="25000"/>
                  </a:schemeClr>
                </a:solidFill>
              </a:rPr>
              <a:t>Variation in image quality, reservoir level, and other factors complicate the production of consistent distribution maps.</a:t>
            </a:r>
            <a:endParaRPr lang="en-US" dirty="0">
              <a:solidFill>
                <a:schemeClr val="tx1">
                  <a:lumMod val="75000"/>
                  <a:lumOff val="25000"/>
                </a:schemeClr>
              </a:solidFill>
            </a:endParaRPr>
          </a:p>
        </p:txBody>
      </p:sp>
      <p:grpSp>
        <p:nvGrpSpPr>
          <p:cNvPr id="165" name="Group 164"/>
          <p:cNvGrpSpPr/>
          <p:nvPr/>
        </p:nvGrpSpPr>
        <p:grpSpPr>
          <a:xfrm>
            <a:off x="5232724" y="22152362"/>
            <a:ext cx="1599258" cy="1490126"/>
            <a:chOff x="5273547" y="23830775"/>
            <a:chExt cx="1599258" cy="1490126"/>
          </a:xfrm>
        </p:grpSpPr>
        <p:sp>
          <p:nvSpPr>
            <p:cNvPr id="163" name="Rounded Rectangle 162"/>
            <p:cNvSpPr/>
            <p:nvPr/>
          </p:nvSpPr>
          <p:spPr>
            <a:xfrm>
              <a:off x="5273547" y="23830775"/>
              <a:ext cx="1599258" cy="1490126"/>
            </a:xfrm>
            <a:prstGeom prst="roundRect">
              <a:avLst>
                <a:gd name="adj" fmla="val 10000"/>
              </a:avLst>
            </a:prstGeom>
            <a:solidFill>
              <a:srgbClr val="2E865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ctangle 38"/>
            <p:cNvSpPr/>
            <p:nvPr/>
          </p:nvSpPr>
          <p:spPr>
            <a:xfrm>
              <a:off x="5318002" y="23883341"/>
              <a:ext cx="1510349" cy="1384995"/>
            </a:xfrm>
            <a:prstGeom prst="rect">
              <a:avLst/>
            </a:prstGeom>
            <a:ln w="25400">
              <a:noFill/>
            </a:ln>
          </p:spPr>
          <p:txBody>
            <a:bodyPr wrap="none">
              <a:spAutoFit/>
            </a:bodyPr>
            <a:lstStyle/>
            <a:p>
              <a:pPr algn="ctr"/>
              <a:r>
                <a:rPr lang="en-US" sz="2800" dirty="0" smtClean="0">
                  <a:solidFill>
                    <a:schemeClr val="bg1"/>
                  </a:solidFill>
                </a:rPr>
                <a:t>Multiple</a:t>
              </a:r>
            </a:p>
            <a:p>
              <a:pPr algn="ctr"/>
              <a:r>
                <a:rPr lang="en-US" sz="2800" dirty="0" smtClean="0">
                  <a:solidFill>
                    <a:schemeClr val="bg1"/>
                  </a:solidFill>
                </a:rPr>
                <a:t>Classified</a:t>
              </a:r>
            </a:p>
            <a:p>
              <a:pPr algn="ctr"/>
              <a:r>
                <a:rPr lang="en-US" sz="2800" dirty="0" smtClean="0">
                  <a:solidFill>
                    <a:schemeClr val="bg1"/>
                  </a:solidFill>
                </a:rPr>
                <a:t>Images</a:t>
              </a:r>
              <a:endParaRPr lang="en-US" sz="2800" dirty="0">
                <a:solidFill>
                  <a:schemeClr val="bg1"/>
                </a:solidFill>
              </a:endParaRPr>
            </a:p>
          </p:txBody>
        </p:sp>
      </p:grpSp>
      <p:pic>
        <p:nvPicPr>
          <p:cNvPr id="45" name="Picture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3967" y="19068394"/>
            <a:ext cx="3776057" cy="5034742"/>
          </a:xfrm>
          <a:prstGeom prst="rect">
            <a:avLst/>
          </a:prstGeom>
          <a:ln w="12700">
            <a:solidFill>
              <a:schemeClr val="tx1"/>
            </a:solidFill>
          </a:ln>
        </p:spPr>
      </p:pic>
      <p:pic>
        <p:nvPicPr>
          <p:cNvPr id="47" name="Picture 4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3968" y="24525491"/>
            <a:ext cx="3776057" cy="5034742"/>
          </a:xfrm>
          <a:prstGeom prst="rect">
            <a:avLst/>
          </a:prstGeom>
          <a:ln w="12700">
            <a:solidFill>
              <a:schemeClr val="tx1"/>
            </a:solidFill>
          </a:ln>
        </p:spPr>
      </p:pic>
      <p:pic>
        <p:nvPicPr>
          <p:cNvPr id="48" name="Picture 4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32726" y="19069648"/>
            <a:ext cx="4837176" cy="6449568"/>
          </a:xfrm>
          <a:prstGeom prst="rect">
            <a:avLst/>
          </a:prstGeom>
          <a:ln w="12700">
            <a:solidFill>
              <a:schemeClr val="tx1"/>
            </a:solidFill>
          </a:ln>
        </p:spPr>
      </p:pic>
      <p:pic>
        <p:nvPicPr>
          <p:cNvPr id="81" name="Picture 8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296815" y="19074739"/>
            <a:ext cx="5882211" cy="4902284"/>
          </a:xfrm>
          <a:prstGeom prst="rect">
            <a:avLst/>
          </a:prstGeom>
          <a:ln w="12700">
            <a:solidFill>
              <a:schemeClr val="tx1"/>
            </a:solidFill>
          </a:ln>
        </p:spPr>
      </p:pic>
      <p:pic>
        <p:nvPicPr>
          <p:cNvPr id="88" name="Picture 8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588368" y="19074739"/>
            <a:ext cx="5882211" cy="4902284"/>
          </a:xfrm>
          <a:prstGeom prst="rect">
            <a:avLst/>
          </a:prstGeom>
          <a:ln w="12700">
            <a:solidFill>
              <a:schemeClr val="tx1"/>
            </a:solidFill>
          </a:ln>
        </p:spPr>
      </p:pic>
      <p:sp>
        <p:nvSpPr>
          <p:cNvPr id="158" name="Rectangle 157"/>
          <p:cNvSpPr/>
          <p:nvPr/>
        </p:nvSpPr>
        <p:spPr>
          <a:xfrm>
            <a:off x="14176500" y="24113097"/>
            <a:ext cx="12413270" cy="400110"/>
          </a:xfrm>
          <a:prstGeom prst="rect">
            <a:avLst/>
          </a:prstGeom>
        </p:spPr>
        <p:txBody>
          <a:bodyPr wrap="none">
            <a:spAutoFit/>
          </a:bodyPr>
          <a:lstStyle/>
          <a:p>
            <a:r>
              <a:rPr lang="en-US" sz="2000" b="1" dirty="0" smtClean="0">
                <a:solidFill>
                  <a:schemeClr val="tx1">
                    <a:lumMod val="75000"/>
                    <a:lumOff val="25000"/>
                  </a:schemeClr>
                </a:solidFill>
              </a:rPr>
              <a:t>Persistence maps from different decades can be used to identify temporal change in the abundance of giant cane.</a:t>
            </a:r>
            <a:endParaRPr lang="en-US" sz="2000" dirty="0"/>
          </a:p>
        </p:txBody>
      </p:sp>
      <p:sp>
        <p:nvSpPr>
          <p:cNvPr id="159" name="Bent Arrow 158"/>
          <p:cNvSpPr/>
          <p:nvPr/>
        </p:nvSpPr>
        <p:spPr>
          <a:xfrm rot="16200000" flipV="1">
            <a:off x="3944951" y="24751238"/>
            <a:ext cx="3419947" cy="1517149"/>
          </a:xfrm>
          <a:prstGeom prst="bentArrow">
            <a:avLst>
              <a:gd name="adj1" fmla="val 25000"/>
              <a:gd name="adj2" fmla="val 25000"/>
              <a:gd name="adj3" fmla="val 26256"/>
              <a:gd name="adj4" fmla="val 43750"/>
            </a:avLst>
          </a:prstGeom>
          <a:solidFill>
            <a:srgbClr val="97C3A8"/>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ight Arrow 159"/>
          <p:cNvSpPr/>
          <p:nvPr/>
        </p:nvSpPr>
        <p:spPr>
          <a:xfrm>
            <a:off x="7004776" y="22529277"/>
            <a:ext cx="1034993" cy="736297"/>
          </a:xfrm>
          <a:prstGeom prst="rightArrow">
            <a:avLst>
              <a:gd name="adj1" fmla="val 50000"/>
              <a:gd name="adj2" fmla="val 52197"/>
            </a:avLst>
          </a:prstGeom>
          <a:solidFill>
            <a:srgbClr val="97C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4474203" y="13906399"/>
            <a:ext cx="3138854" cy="99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14593632" y="14420908"/>
            <a:ext cx="809625" cy="323850"/>
          </a:xfrm>
          <a:prstGeom prst="rect">
            <a:avLst/>
          </a:prstGeom>
          <a:solidFill>
            <a:srgbClr val="A8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5450014" y="14255798"/>
            <a:ext cx="1766830" cy="646331"/>
          </a:xfrm>
          <a:prstGeom prst="rect">
            <a:avLst/>
          </a:prstGeom>
          <a:noFill/>
        </p:spPr>
        <p:txBody>
          <a:bodyPr wrap="none" rtlCol="0">
            <a:spAutoFit/>
          </a:bodyPr>
          <a:lstStyle/>
          <a:p>
            <a:r>
              <a:rPr lang="en-US" sz="1800" dirty="0" smtClean="0"/>
              <a:t>Amistad National</a:t>
            </a:r>
          </a:p>
          <a:p>
            <a:r>
              <a:rPr lang="en-US" sz="1800" dirty="0" smtClean="0"/>
              <a:t>Recreation Area</a:t>
            </a:r>
            <a:endParaRPr lang="en-US" sz="1800" dirty="0"/>
          </a:p>
        </p:txBody>
      </p:sp>
      <p:sp>
        <p:nvSpPr>
          <p:cNvPr id="126" name="TextBox 125"/>
          <p:cNvSpPr txBox="1"/>
          <p:nvPr/>
        </p:nvSpPr>
        <p:spPr>
          <a:xfrm>
            <a:off x="14673533" y="13906399"/>
            <a:ext cx="3097987" cy="400110"/>
          </a:xfrm>
          <a:prstGeom prst="rect">
            <a:avLst/>
          </a:prstGeom>
          <a:noFill/>
        </p:spPr>
        <p:txBody>
          <a:bodyPr wrap="square" rtlCol="0">
            <a:spAutoFit/>
          </a:bodyPr>
          <a:lstStyle/>
          <a:p>
            <a:r>
              <a:rPr lang="en-US" sz="2000" b="1" dirty="0" smtClean="0"/>
              <a:t>Overview of Study Area</a:t>
            </a:r>
            <a:endParaRPr lang="en-US" sz="2000" b="1" dirty="0"/>
          </a:p>
        </p:txBody>
      </p:sp>
      <p:grpSp>
        <p:nvGrpSpPr>
          <p:cNvPr id="24" name="Group 23"/>
          <p:cNvGrpSpPr/>
          <p:nvPr/>
        </p:nvGrpSpPr>
        <p:grpSpPr>
          <a:xfrm>
            <a:off x="955041" y="22211478"/>
            <a:ext cx="1992051" cy="1817978"/>
            <a:chOff x="939488" y="22005795"/>
            <a:chExt cx="1992051" cy="1817978"/>
          </a:xfrm>
        </p:grpSpPr>
        <p:sp>
          <p:nvSpPr>
            <p:cNvPr id="130" name="Rectangle 129"/>
            <p:cNvSpPr/>
            <p:nvPr/>
          </p:nvSpPr>
          <p:spPr>
            <a:xfrm>
              <a:off x="1014002" y="22005795"/>
              <a:ext cx="1843023" cy="1817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1136300" y="23471047"/>
              <a:ext cx="728009" cy="250918"/>
            </a:xfrm>
            <a:prstGeom prst="rect">
              <a:avLst/>
            </a:prstGeom>
            <a:solidFill>
              <a:srgbClr val="E41C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1870943" y="22327743"/>
              <a:ext cx="821443" cy="461665"/>
            </a:xfrm>
            <a:prstGeom prst="rect">
              <a:avLst/>
            </a:prstGeom>
            <a:noFill/>
          </p:spPr>
          <p:txBody>
            <a:bodyPr wrap="none" rtlCol="0">
              <a:spAutoFit/>
            </a:bodyPr>
            <a:lstStyle/>
            <a:p>
              <a:r>
                <a:rPr lang="en-US" sz="1200" dirty="0" smtClean="0"/>
                <a:t>Upland</a:t>
              </a:r>
            </a:p>
            <a:p>
              <a:r>
                <a:rPr lang="en-US" sz="1200" dirty="0" smtClean="0"/>
                <a:t>Vegetation</a:t>
              </a:r>
              <a:endParaRPr lang="en-US" sz="1200" dirty="0"/>
            </a:p>
          </p:txBody>
        </p:sp>
        <p:sp>
          <p:nvSpPr>
            <p:cNvPr id="133" name="TextBox 132"/>
            <p:cNvSpPr txBox="1"/>
            <p:nvPr/>
          </p:nvSpPr>
          <p:spPr>
            <a:xfrm>
              <a:off x="939488" y="22005795"/>
              <a:ext cx="1992051" cy="292388"/>
            </a:xfrm>
            <a:prstGeom prst="rect">
              <a:avLst/>
            </a:prstGeom>
            <a:noFill/>
          </p:spPr>
          <p:txBody>
            <a:bodyPr wrap="square" rtlCol="0">
              <a:spAutoFit/>
            </a:bodyPr>
            <a:lstStyle/>
            <a:p>
              <a:pPr algn="ctr"/>
              <a:r>
                <a:rPr lang="en-US" sz="1300" b="1" dirty="0" smtClean="0"/>
                <a:t>1996 Classified Image</a:t>
              </a:r>
              <a:endParaRPr lang="en-US" sz="1300" b="1" dirty="0"/>
            </a:p>
          </p:txBody>
        </p:sp>
        <p:sp>
          <p:nvSpPr>
            <p:cNvPr id="134" name="TextBox 133"/>
            <p:cNvSpPr txBox="1"/>
            <p:nvPr/>
          </p:nvSpPr>
          <p:spPr>
            <a:xfrm>
              <a:off x="1870943" y="22686096"/>
              <a:ext cx="821443" cy="461665"/>
            </a:xfrm>
            <a:prstGeom prst="rect">
              <a:avLst/>
            </a:prstGeom>
            <a:noFill/>
          </p:spPr>
          <p:txBody>
            <a:bodyPr wrap="none" rtlCol="0">
              <a:spAutoFit/>
            </a:bodyPr>
            <a:lstStyle/>
            <a:p>
              <a:r>
                <a:rPr lang="en-US" sz="1200" dirty="0" smtClean="0"/>
                <a:t>Riparian</a:t>
              </a:r>
            </a:p>
            <a:p>
              <a:r>
                <a:rPr lang="en-US" sz="1200" dirty="0" smtClean="0"/>
                <a:t>Vegetation</a:t>
              </a:r>
              <a:endParaRPr lang="en-US" sz="1200" dirty="0"/>
            </a:p>
          </p:txBody>
        </p:sp>
        <p:sp>
          <p:nvSpPr>
            <p:cNvPr id="135" name="TextBox 134"/>
            <p:cNvSpPr txBox="1"/>
            <p:nvPr/>
          </p:nvSpPr>
          <p:spPr>
            <a:xfrm>
              <a:off x="1870943" y="23118321"/>
              <a:ext cx="532197" cy="276999"/>
            </a:xfrm>
            <a:prstGeom prst="rect">
              <a:avLst/>
            </a:prstGeom>
            <a:noFill/>
          </p:spPr>
          <p:txBody>
            <a:bodyPr wrap="none" rtlCol="0">
              <a:spAutoFit/>
            </a:bodyPr>
            <a:lstStyle/>
            <a:p>
              <a:r>
                <a:rPr lang="en-US" sz="1200" dirty="0" smtClean="0"/>
                <a:t>Water</a:t>
              </a:r>
              <a:endParaRPr lang="en-US" sz="1200" dirty="0"/>
            </a:p>
          </p:txBody>
        </p:sp>
        <p:sp>
          <p:nvSpPr>
            <p:cNvPr id="137" name="TextBox 136"/>
            <p:cNvSpPr txBox="1"/>
            <p:nvPr/>
          </p:nvSpPr>
          <p:spPr>
            <a:xfrm>
              <a:off x="1870943" y="23471047"/>
              <a:ext cx="865943" cy="276999"/>
            </a:xfrm>
            <a:prstGeom prst="rect">
              <a:avLst/>
            </a:prstGeom>
            <a:noFill/>
          </p:spPr>
          <p:txBody>
            <a:bodyPr wrap="none" rtlCol="0">
              <a:spAutoFit/>
            </a:bodyPr>
            <a:lstStyle/>
            <a:p>
              <a:r>
                <a:rPr lang="en-US" sz="1200" dirty="0" smtClean="0"/>
                <a:t>Giant Cane</a:t>
              </a:r>
              <a:endParaRPr lang="en-US" sz="1200" dirty="0"/>
            </a:p>
          </p:txBody>
        </p:sp>
        <p:sp>
          <p:nvSpPr>
            <p:cNvPr id="141" name="Rectangle 140"/>
            <p:cNvSpPr/>
            <p:nvPr/>
          </p:nvSpPr>
          <p:spPr>
            <a:xfrm>
              <a:off x="1136300" y="22760692"/>
              <a:ext cx="728009" cy="250918"/>
            </a:xfrm>
            <a:prstGeom prst="rect">
              <a:avLst/>
            </a:prstGeom>
            <a:solidFill>
              <a:srgbClr val="267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136300" y="22405515"/>
              <a:ext cx="728009" cy="250918"/>
            </a:xfrm>
            <a:prstGeom prst="rect">
              <a:avLst/>
            </a:prstGeom>
            <a:solidFill>
              <a:srgbClr val="38C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136300" y="23115869"/>
              <a:ext cx="728009" cy="250918"/>
            </a:xfrm>
            <a:prstGeom prst="rect">
              <a:avLst/>
            </a:prstGeom>
            <a:solidFill>
              <a:srgbClr val="004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5041" y="27666501"/>
            <a:ext cx="1992051" cy="1817978"/>
            <a:chOff x="939488" y="27479240"/>
            <a:chExt cx="1992051" cy="1817978"/>
          </a:xfrm>
        </p:grpSpPr>
        <p:sp>
          <p:nvSpPr>
            <p:cNvPr id="144" name="Rectangle 143"/>
            <p:cNvSpPr/>
            <p:nvPr/>
          </p:nvSpPr>
          <p:spPr>
            <a:xfrm>
              <a:off x="1014002" y="27479240"/>
              <a:ext cx="1843023" cy="1817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1136300" y="28944492"/>
              <a:ext cx="728009" cy="250918"/>
            </a:xfrm>
            <a:prstGeom prst="rect">
              <a:avLst/>
            </a:prstGeom>
            <a:solidFill>
              <a:srgbClr val="E41C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1870943" y="27801188"/>
              <a:ext cx="821443" cy="461665"/>
            </a:xfrm>
            <a:prstGeom prst="rect">
              <a:avLst/>
            </a:prstGeom>
            <a:noFill/>
          </p:spPr>
          <p:txBody>
            <a:bodyPr wrap="none" rtlCol="0">
              <a:spAutoFit/>
            </a:bodyPr>
            <a:lstStyle/>
            <a:p>
              <a:r>
                <a:rPr lang="en-US" sz="1200" dirty="0" smtClean="0"/>
                <a:t>Upland</a:t>
              </a:r>
            </a:p>
            <a:p>
              <a:r>
                <a:rPr lang="en-US" sz="1200" dirty="0" smtClean="0"/>
                <a:t>Vegetation</a:t>
              </a:r>
              <a:endParaRPr lang="en-US" sz="1200" dirty="0"/>
            </a:p>
          </p:txBody>
        </p:sp>
        <p:sp>
          <p:nvSpPr>
            <p:cNvPr id="147" name="TextBox 146"/>
            <p:cNvSpPr txBox="1"/>
            <p:nvPr/>
          </p:nvSpPr>
          <p:spPr>
            <a:xfrm>
              <a:off x="939488" y="27479240"/>
              <a:ext cx="1992051" cy="292388"/>
            </a:xfrm>
            <a:prstGeom prst="rect">
              <a:avLst/>
            </a:prstGeom>
            <a:noFill/>
          </p:spPr>
          <p:txBody>
            <a:bodyPr wrap="square" rtlCol="0">
              <a:spAutoFit/>
            </a:bodyPr>
            <a:lstStyle/>
            <a:p>
              <a:pPr algn="ctr"/>
              <a:r>
                <a:rPr lang="en-US" sz="1300" b="1" dirty="0" smtClean="0"/>
                <a:t>2018 Classified Image</a:t>
              </a:r>
              <a:endParaRPr lang="en-US" sz="1300" b="1" dirty="0"/>
            </a:p>
          </p:txBody>
        </p:sp>
        <p:sp>
          <p:nvSpPr>
            <p:cNvPr id="148" name="TextBox 147"/>
            <p:cNvSpPr txBox="1"/>
            <p:nvPr/>
          </p:nvSpPr>
          <p:spPr>
            <a:xfrm>
              <a:off x="1870943" y="28159541"/>
              <a:ext cx="821443" cy="461665"/>
            </a:xfrm>
            <a:prstGeom prst="rect">
              <a:avLst/>
            </a:prstGeom>
            <a:noFill/>
          </p:spPr>
          <p:txBody>
            <a:bodyPr wrap="none" rtlCol="0">
              <a:spAutoFit/>
            </a:bodyPr>
            <a:lstStyle/>
            <a:p>
              <a:r>
                <a:rPr lang="en-US" sz="1200" dirty="0" smtClean="0"/>
                <a:t>Riparian</a:t>
              </a:r>
            </a:p>
            <a:p>
              <a:r>
                <a:rPr lang="en-US" sz="1200" dirty="0" smtClean="0"/>
                <a:t>Vegetation</a:t>
              </a:r>
              <a:endParaRPr lang="en-US" sz="1200" dirty="0"/>
            </a:p>
          </p:txBody>
        </p:sp>
        <p:sp>
          <p:nvSpPr>
            <p:cNvPr id="151" name="TextBox 150"/>
            <p:cNvSpPr txBox="1"/>
            <p:nvPr/>
          </p:nvSpPr>
          <p:spPr>
            <a:xfrm>
              <a:off x="1870943" y="28591766"/>
              <a:ext cx="532197" cy="276999"/>
            </a:xfrm>
            <a:prstGeom prst="rect">
              <a:avLst/>
            </a:prstGeom>
            <a:noFill/>
          </p:spPr>
          <p:txBody>
            <a:bodyPr wrap="none" rtlCol="0">
              <a:spAutoFit/>
            </a:bodyPr>
            <a:lstStyle/>
            <a:p>
              <a:r>
                <a:rPr lang="en-US" sz="1200" dirty="0" smtClean="0"/>
                <a:t>Water</a:t>
              </a:r>
              <a:endParaRPr lang="en-US" sz="1200" dirty="0"/>
            </a:p>
          </p:txBody>
        </p:sp>
        <p:sp>
          <p:nvSpPr>
            <p:cNvPr id="152" name="TextBox 151"/>
            <p:cNvSpPr txBox="1"/>
            <p:nvPr/>
          </p:nvSpPr>
          <p:spPr>
            <a:xfrm>
              <a:off x="1870943" y="28944492"/>
              <a:ext cx="865943" cy="276999"/>
            </a:xfrm>
            <a:prstGeom prst="rect">
              <a:avLst/>
            </a:prstGeom>
            <a:noFill/>
          </p:spPr>
          <p:txBody>
            <a:bodyPr wrap="none" rtlCol="0">
              <a:spAutoFit/>
            </a:bodyPr>
            <a:lstStyle/>
            <a:p>
              <a:r>
                <a:rPr lang="en-US" sz="1200" dirty="0" smtClean="0"/>
                <a:t>Giant Cane</a:t>
              </a:r>
              <a:endParaRPr lang="en-US" sz="1200" dirty="0"/>
            </a:p>
          </p:txBody>
        </p:sp>
        <p:sp>
          <p:nvSpPr>
            <p:cNvPr id="153" name="Rectangle 152"/>
            <p:cNvSpPr/>
            <p:nvPr/>
          </p:nvSpPr>
          <p:spPr>
            <a:xfrm>
              <a:off x="1136300" y="28234137"/>
              <a:ext cx="728009" cy="250918"/>
            </a:xfrm>
            <a:prstGeom prst="rect">
              <a:avLst/>
            </a:prstGeom>
            <a:solidFill>
              <a:srgbClr val="267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136300" y="27878960"/>
              <a:ext cx="728009" cy="250918"/>
            </a:xfrm>
            <a:prstGeom prst="rect">
              <a:avLst/>
            </a:prstGeom>
            <a:solidFill>
              <a:srgbClr val="38C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136300" y="28589314"/>
              <a:ext cx="728009" cy="250918"/>
            </a:xfrm>
            <a:prstGeom prst="rect">
              <a:avLst/>
            </a:prstGeom>
            <a:solidFill>
              <a:srgbClr val="004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355351" y="23155426"/>
            <a:ext cx="2140215" cy="2261202"/>
            <a:chOff x="8375233" y="22889945"/>
            <a:chExt cx="2140215" cy="2261202"/>
          </a:xfrm>
        </p:grpSpPr>
        <p:sp>
          <p:nvSpPr>
            <p:cNvPr id="156" name="Rectangle 155"/>
            <p:cNvSpPr/>
            <p:nvPr/>
          </p:nvSpPr>
          <p:spPr>
            <a:xfrm>
              <a:off x="8375233" y="22889945"/>
              <a:ext cx="2140215" cy="2261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8497531" y="24798421"/>
              <a:ext cx="728009" cy="250918"/>
            </a:xfrm>
            <a:prstGeom prst="rect">
              <a:avLst/>
            </a:prstGeom>
            <a:solidFill>
              <a:srgbClr val="E500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9229519" y="23735237"/>
              <a:ext cx="1249701" cy="276999"/>
            </a:xfrm>
            <a:prstGeom prst="rect">
              <a:avLst/>
            </a:prstGeom>
            <a:noFill/>
          </p:spPr>
          <p:txBody>
            <a:bodyPr wrap="none" rtlCol="0">
              <a:spAutoFit/>
            </a:bodyPr>
            <a:lstStyle/>
            <a:p>
              <a:r>
                <a:rPr lang="en-US" sz="1200" dirty="0"/>
                <a:t>1</a:t>
              </a:r>
              <a:r>
                <a:rPr lang="en-US" sz="1200" dirty="0" smtClean="0"/>
                <a:t> - 2 Occurrences</a:t>
              </a:r>
              <a:endParaRPr lang="en-US" sz="1200" dirty="0"/>
            </a:p>
          </p:txBody>
        </p:sp>
        <p:sp>
          <p:nvSpPr>
            <p:cNvPr id="162" name="TextBox 161"/>
            <p:cNvSpPr txBox="1"/>
            <p:nvPr/>
          </p:nvSpPr>
          <p:spPr>
            <a:xfrm>
              <a:off x="8375233" y="22889945"/>
              <a:ext cx="2140215" cy="830997"/>
            </a:xfrm>
            <a:prstGeom prst="rect">
              <a:avLst/>
            </a:prstGeom>
            <a:noFill/>
          </p:spPr>
          <p:txBody>
            <a:bodyPr wrap="square" rtlCol="0">
              <a:spAutoFit/>
            </a:bodyPr>
            <a:lstStyle/>
            <a:p>
              <a:pPr algn="ctr"/>
              <a:r>
                <a:rPr lang="en-US" sz="1300" b="1" dirty="0" smtClean="0"/>
                <a:t>1996-2018</a:t>
              </a:r>
            </a:p>
            <a:p>
              <a:pPr algn="ctr"/>
              <a:r>
                <a:rPr lang="en-US" sz="1300" b="1" dirty="0" smtClean="0"/>
                <a:t>Persistence Map</a:t>
              </a:r>
            </a:p>
            <a:p>
              <a:pPr algn="ctr"/>
              <a:r>
                <a:rPr lang="en-US" sz="1100" dirty="0" smtClean="0"/>
                <a:t>Compiled from 14 classified images spanning date range</a:t>
              </a:r>
              <a:endParaRPr lang="en-US" sz="1100" dirty="0"/>
            </a:p>
          </p:txBody>
        </p:sp>
        <p:sp>
          <p:nvSpPr>
            <p:cNvPr id="164" name="Rectangle 163"/>
            <p:cNvSpPr/>
            <p:nvPr/>
          </p:nvSpPr>
          <p:spPr>
            <a:xfrm>
              <a:off x="8497531" y="24088066"/>
              <a:ext cx="728009" cy="250918"/>
            </a:xfrm>
            <a:prstGeom prst="rect">
              <a:avLst/>
            </a:prstGeom>
            <a:solidFill>
              <a:srgbClr val="FDA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8497531" y="23732889"/>
              <a:ext cx="728009" cy="250918"/>
            </a:xfrm>
            <a:prstGeom prst="rect">
              <a:avLst/>
            </a:prstGeom>
            <a:solidFill>
              <a:srgbClr val="FE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8497531" y="24443243"/>
              <a:ext cx="728009" cy="250918"/>
            </a:xfrm>
            <a:prstGeom prst="rect">
              <a:avLst/>
            </a:prstGeom>
            <a:solidFill>
              <a:srgbClr val="FE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9229519" y="24092763"/>
              <a:ext cx="1249701" cy="276999"/>
            </a:xfrm>
            <a:prstGeom prst="rect">
              <a:avLst/>
            </a:prstGeom>
            <a:noFill/>
          </p:spPr>
          <p:txBody>
            <a:bodyPr wrap="none" rtlCol="0">
              <a:spAutoFit/>
            </a:bodyPr>
            <a:lstStyle/>
            <a:p>
              <a:r>
                <a:rPr lang="en-US" sz="1200" dirty="0" smtClean="0"/>
                <a:t>3 - 5 Occurrences</a:t>
              </a:r>
              <a:endParaRPr lang="en-US" sz="1200" dirty="0"/>
            </a:p>
          </p:txBody>
        </p:sp>
        <p:sp>
          <p:nvSpPr>
            <p:cNvPr id="169" name="TextBox 168"/>
            <p:cNvSpPr txBox="1"/>
            <p:nvPr/>
          </p:nvSpPr>
          <p:spPr>
            <a:xfrm>
              <a:off x="9229519" y="24445591"/>
              <a:ext cx="1249701" cy="276999"/>
            </a:xfrm>
            <a:prstGeom prst="rect">
              <a:avLst/>
            </a:prstGeom>
            <a:noFill/>
          </p:spPr>
          <p:txBody>
            <a:bodyPr wrap="none" rtlCol="0">
              <a:spAutoFit/>
            </a:bodyPr>
            <a:lstStyle/>
            <a:p>
              <a:r>
                <a:rPr lang="en-US" sz="1200" dirty="0" smtClean="0"/>
                <a:t>6 - 8 Occurrences</a:t>
              </a:r>
              <a:endParaRPr lang="en-US" sz="1200" dirty="0"/>
            </a:p>
          </p:txBody>
        </p:sp>
        <p:sp>
          <p:nvSpPr>
            <p:cNvPr id="170" name="TextBox 169"/>
            <p:cNvSpPr txBox="1"/>
            <p:nvPr/>
          </p:nvSpPr>
          <p:spPr>
            <a:xfrm>
              <a:off x="9229519" y="24798950"/>
              <a:ext cx="1232069" cy="276999"/>
            </a:xfrm>
            <a:prstGeom prst="rect">
              <a:avLst/>
            </a:prstGeom>
            <a:noFill/>
          </p:spPr>
          <p:txBody>
            <a:bodyPr wrap="none" rtlCol="0">
              <a:spAutoFit/>
            </a:bodyPr>
            <a:lstStyle/>
            <a:p>
              <a:r>
                <a:rPr lang="en-US" sz="1200" dirty="0" smtClean="0"/>
                <a:t>9 +  Occurrences</a:t>
              </a:r>
              <a:endParaRPr lang="en-US" sz="1200" dirty="0"/>
            </a:p>
          </p:txBody>
        </p:sp>
      </p:grpSp>
      <p:grpSp>
        <p:nvGrpSpPr>
          <p:cNvPr id="30" name="Group 29"/>
          <p:cNvGrpSpPr/>
          <p:nvPr/>
        </p:nvGrpSpPr>
        <p:grpSpPr>
          <a:xfrm>
            <a:off x="14401248" y="21611261"/>
            <a:ext cx="2140215" cy="2261202"/>
            <a:chOff x="14404268" y="21474223"/>
            <a:chExt cx="2140215" cy="2261202"/>
          </a:xfrm>
        </p:grpSpPr>
        <p:sp>
          <p:nvSpPr>
            <p:cNvPr id="171" name="Rectangle 170"/>
            <p:cNvSpPr/>
            <p:nvPr/>
          </p:nvSpPr>
          <p:spPr>
            <a:xfrm>
              <a:off x="14404268" y="21474223"/>
              <a:ext cx="2140215" cy="2261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a:off x="14526566" y="23382699"/>
              <a:ext cx="728009" cy="250918"/>
            </a:xfrm>
            <a:prstGeom prst="rect">
              <a:avLst/>
            </a:prstGeom>
            <a:solidFill>
              <a:srgbClr val="E500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15258554" y="22319515"/>
              <a:ext cx="1111843" cy="276999"/>
            </a:xfrm>
            <a:prstGeom prst="rect">
              <a:avLst/>
            </a:prstGeom>
            <a:noFill/>
          </p:spPr>
          <p:txBody>
            <a:bodyPr wrap="none" rtlCol="0">
              <a:spAutoFit/>
            </a:bodyPr>
            <a:lstStyle/>
            <a:p>
              <a:r>
                <a:rPr lang="en-US" sz="1200" dirty="0" smtClean="0"/>
                <a:t> 1   Occurrence</a:t>
              </a:r>
              <a:endParaRPr lang="en-US" sz="1200" dirty="0"/>
            </a:p>
          </p:txBody>
        </p:sp>
        <p:sp>
          <p:nvSpPr>
            <p:cNvPr id="174" name="TextBox 173"/>
            <p:cNvSpPr txBox="1"/>
            <p:nvPr/>
          </p:nvSpPr>
          <p:spPr>
            <a:xfrm>
              <a:off x="14404268" y="21474223"/>
              <a:ext cx="2140215" cy="861774"/>
            </a:xfrm>
            <a:prstGeom prst="rect">
              <a:avLst/>
            </a:prstGeom>
            <a:noFill/>
          </p:spPr>
          <p:txBody>
            <a:bodyPr wrap="square" rtlCol="0">
              <a:spAutoFit/>
            </a:bodyPr>
            <a:lstStyle/>
            <a:p>
              <a:pPr algn="ctr"/>
              <a:r>
                <a:rPr lang="en-US" sz="1300" b="1" dirty="0" smtClean="0"/>
                <a:t>1996-2000</a:t>
              </a:r>
            </a:p>
            <a:p>
              <a:pPr algn="ctr"/>
              <a:r>
                <a:rPr lang="en-US" sz="1300" b="1" dirty="0" smtClean="0"/>
                <a:t>Persistence Map</a:t>
              </a:r>
            </a:p>
            <a:p>
              <a:pPr algn="ctr"/>
              <a:r>
                <a:rPr lang="en-US" sz="1100" dirty="0" smtClean="0"/>
                <a:t>Compiled from 5 classified images spanning date range</a:t>
              </a:r>
              <a:endParaRPr lang="en-US" sz="1100" dirty="0"/>
            </a:p>
          </p:txBody>
        </p:sp>
        <p:sp>
          <p:nvSpPr>
            <p:cNvPr id="175" name="Rectangle 174"/>
            <p:cNvSpPr/>
            <p:nvPr/>
          </p:nvSpPr>
          <p:spPr>
            <a:xfrm>
              <a:off x="14526566" y="22672344"/>
              <a:ext cx="728009" cy="250918"/>
            </a:xfrm>
            <a:prstGeom prst="rect">
              <a:avLst/>
            </a:prstGeom>
            <a:solidFill>
              <a:srgbClr val="FDA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4526566" y="22317167"/>
              <a:ext cx="728009" cy="250918"/>
            </a:xfrm>
            <a:prstGeom prst="rect">
              <a:avLst/>
            </a:prstGeom>
            <a:solidFill>
              <a:srgbClr val="FE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4526566" y="23027521"/>
              <a:ext cx="728009" cy="250918"/>
            </a:xfrm>
            <a:prstGeom prst="rect">
              <a:avLst/>
            </a:prstGeom>
            <a:solidFill>
              <a:srgbClr val="FE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15258554" y="22677041"/>
              <a:ext cx="1167948" cy="276999"/>
            </a:xfrm>
            <a:prstGeom prst="rect">
              <a:avLst/>
            </a:prstGeom>
            <a:noFill/>
          </p:spPr>
          <p:txBody>
            <a:bodyPr wrap="none" rtlCol="0">
              <a:spAutoFit/>
            </a:bodyPr>
            <a:lstStyle/>
            <a:p>
              <a:r>
                <a:rPr lang="en-US" sz="1200" dirty="0" smtClean="0"/>
                <a:t> 2   Occurrences</a:t>
              </a:r>
              <a:endParaRPr lang="en-US" sz="1200" dirty="0"/>
            </a:p>
          </p:txBody>
        </p:sp>
        <p:sp>
          <p:nvSpPr>
            <p:cNvPr id="179" name="TextBox 178"/>
            <p:cNvSpPr txBox="1"/>
            <p:nvPr/>
          </p:nvSpPr>
          <p:spPr>
            <a:xfrm>
              <a:off x="15258554" y="23029869"/>
              <a:ext cx="1167948" cy="276999"/>
            </a:xfrm>
            <a:prstGeom prst="rect">
              <a:avLst/>
            </a:prstGeom>
            <a:noFill/>
          </p:spPr>
          <p:txBody>
            <a:bodyPr wrap="none" rtlCol="0">
              <a:spAutoFit/>
            </a:bodyPr>
            <a:lstStyle/>
            <a:p>
              <a:r>
                <a:rPr lang="en-US" sz="1200" dirty="0" smtClean="0"/>
                <a:t> 3   Occurrences</a:t>
              </a:r>
              <a:endParaRPr lang="en-US" sz="1200" dirty="0"/>
            </a:p>
          </p:txBody>
        </p:sp>
        <p:sp>
          <p:nvSpPr>
            <p:cNvPr id="180" name="TextBox 179"/>
            <p:cNvSpPr txBox="1"/>
            <p:nvPr/>
          </p:nvSpPr>
          <p:spPr>
            <a:xfrm>
              <a:off x="15258554" y="23383228"/>
              <a:ext cx="1193596" cy="276999"/>
            </a:xfrm>
            <a:prstGeom prst="rect">
              <a:avLst/>
            </a:prstGeom>
            <a:noFill/>
          </p:spPr>
          <p:txBody>
            <a:bodyPr wrap="none" rtlCol="0">
              <a:spAutoFit/>
            </a:bodyPr>
            <a:lstStyle/>
            <a:p>
              <a:r>
                <a:rPr lang="en-US" sz="1200" dirty="0" smtClean="0"/>
                <a:t>4 + Occurrences</a:t>
              </a:r>
              <a:endParaRPr lang="en-US" sz="1200" dirty="0"/>
            </a:p>
          </p:txBody>
        </p:sp>
      </p:grpSp>
      <p:grpSp>
        <p:nvGrpSpPr>
          <p:cNvPr id="31" name="Group 30"/>
          <p:cNvGrpSpPr/>
          <p:nvPr/>
        </p:nvGrpSpPr>
        <p:grpSpPr>
          <a:xfrm>
            <a:off x="20694605" y="21611261"/>
            <a:ext cx="2140215" cy="2261202"/>
            <a:chOff x="20643716" y="21527524"/>
            <a:chExt cx="2140215" cy="2261202"/>
          </a:xfrm>
        </p:grpSpPr>
        <p:sp>
          <p:nvSpPr>
            <p:cNvPr id="181" name="Rectangle 180"/>
            <p:cNvSpPr/>
            <p:nvPr/>
          </p:nvSpPr>
          <p:spPr>
            <a:xfrm>
              <a:off x="20643716" y="21527524"/>
              <a:ext cx="2140215" cy="2261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p:cNvSpPr/>
            <p:nvPr/>
          </p:nvSpPr>
          <p:spPr>
            <a:xfrm>
              <a:off x="20766014" y="23436000"/>
              <a:ext cx="728009" cy="250918"/>
            </a:xfrm>
            <a:prstGeom prst="rect">
              <a:avLst/>
            </a:prstGeom>
            <a:solidFill>
              <a:srgbClr val="E500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21498002" y="22372816"/>
              <a:ext cx="1111843" cy="276999"/>
            </a:xfrm>
            <a:prstGeom prst="rect">
              <a:avLst/>
            </a:prstGeom>
            <a:noFill/>
          </p:spPr>
          <p:txBody>
            <a:bodyPr wrap="none" rtlCol="0">
              <a:spAutoFit/>
            </a:bodyPr>
            <a:lstStyle/>
            <a:p>
              <a:r>
                <a:rPr lang="en-US" sz="1200" dirty="0" smtClean="0"/>
                <a:t> 1   Occurrence</a:t>
              </a:r>
              <a:endParaRPr lang="en-US" sz="1200" dirty="0"/>
            </a:p>
          </p:txBody>
        </p:sp>
        <p:sp>
          <p:nvSpPr>
            <p:cNvPr id="184" name="TextBox 183"/>
            <p:cNvSpPr txBox="1"/>
            <p:nvPr/>
          </p:nvSpPr>
          <p:spPr>
            <a:xfrm>
              <a:off x="20643716" y="21527524"/>
              <a:ext cx="2140215" cy="861774"/>
            </a:xfrm>
            <a:prstGeom prst="rect">
              <a:avLst/>
            </a:prstGeom>
            <a:noFill/>
          </p:spPr>
          <p:txBody>
            <a:bodyPr wrap="square" rtlCol="0">
              <a:spAutoFit/>
            </a:bodyPr>
            <a:lstStyle/>
            <a:p>
              <a:pPr algn="ctr"/>
              <a:r>
                <a:rPr lang="en-US" sz="1300" b="1" dirty="0" smtClean="0"/>
                <a:t>2014-2018</a:t>
              </a:r>
            </a:p>
            <a:p>
              <a:pPr algn="ctr"/>
              <a:r>
                <a:rPr lang="en-US" sz="1300" b="1" dirty="0" smtClean="0"/>
                <a:t>Persistence Map</a:t>
              </a:r>
            </a:p>
            <a:p>
              <a:pPr algn="ctr"/>
              <a:r>
                <a:rPr lang="en-US" sz="1100" dirty="0" smtClean="0"/>
                <a:t>Compiled from 5 classified images spanning date range</a:t>
              </a:r>
              <a:endParaRPr lang="en-US" sz="1100" dirty="0"/>
            </a:p>
          </p:txBody>
        </p:sp>
        <p:sp>
          <p:nvSpPr>
            <p:cNvPr id="185" name="Rectangle 184"/>
            <p:cNvSpPr/>
            <p:nvPr/>
          </p:nvSpPr>
          <p:spPr>
            <a:xfrm>
              <a:off x="20766014" y="22725645"/>
              <a:ext cx="728009" cy="250918"/>
            </a:xfrm>
            <a:prstGeom prst="rect">
              <a:avLst/>
            </a:prstGeom>
            <a:solidFill>
              <a:srgbClr val="FDA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20766014" y="22370468"/>
              <a:ext cx="728009" cy="250918"/>
            </a:xfrm>
            <a:prstGeom prst="rect">
              <a:avLst/>
            </a:prstGeom>
            <a:solidFill>
              <a:srgbClr val="FE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20766014" y="23080822"/>
              <a:ext cx="728009" cy="250918"/>
            </a:xfrm>
            <a:prstGeom prst="rect">
              <a:avLst/>
            </a:prstGeom>
            <a:solidFill>
              <a:srgbClr val="FE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21498002" y="22730342"/>
              <a:ext cx="1167948" cy="276999"/>
            </a:xfrm>
            <a:prstGeom prst="rect">
              <a:avLst/>
            </a:prstGeom>
            <a:noFill/>
          </p:spPr>
          <p:txBody>
            <a:bodyPr wrap="none" rtlCol="0">
              <a:spAutoFit/>
            </a:bodyPr>
            <a:lstStyle/>
            <a:p>
              <a:r>
                <a:rPr lang="en-US" sz="1200" dirty="0" smtClean="0"/>
                <a:t> 2   Occurrences</a:t>
              </a:r>
              <a:endParaRPr lang="en-US" sz="1200" dirty="0"/>
            </a:p>
          </p:txBody>
        </p:sp>
        <p:sp>
          <p:nvSpPr>
            <p:cNvPr id="189" name="TextBox 188"/>
            <p:cNvSpPr txBox="1"/>
            <p:nvPr/>
          </p:nvSpPr>
          <p:spPr>
            <a:xfrm>
              <a:off x="21498002" y="23083170"/>
              <a:ext cx="1167948" cy="276999"/>
            </a:xfrm>
            <a:prstGeom prst="rect">
              <a:avLst/>
            </a:prstGeom>
            <a:noFill/>
          </p:spPr>
          <p:txBody>
            <a:bodyPr wrap="none" rtlCol="0">
              <a:spAutoFit/>
            </a:bodyPr>
            <a:lstStyle/>
            <a:p>
              <a:r>
                <a:rPr lang="en-US" sz="1200" dirty="0" smtClean="0"/>
                <a:t> 3   Occurrences</a:t>
              </a:r>
              <a:endParaRPr lang="en-US" sz="1200" dirty="0"/>
            </a:p>
          </p:txBody>
        </p:sp>
        <p:sp>
          <p:nvSpPr>
            <p:cNvPr id="190" name="TextBox 189"/>
            <p:cNvSpPr txBox="1"/>
            <p:nvPr/>
          </p:nvSpPr>
          <p:spPr>
            <a:xfrm>
              <a:off x="21498002" y="23436529"/>
              <a:ext cx="1193596" cy="276999"/>
            </a:xfrm>
            <a:prstGeom prst="rect">
              <a:avLst/>
            </a:prstGeom>
            <a:noFill/>
          </p:spPr>
          <p:txBody>
            <a:bodyPr wrap="none" rtlCol="0">
              <a:spAutoFit/>
            </a:bodyPr>
            <a:lstStyle/>
            <a:p>
              <a:r>
                <a:rPr lang="en-US" sz="1200" dirty="0" smtClean="0"/>
                <a:t>4 + Occurrences</a:t>
              </a:r>
              <a:endParaRPr lang="en-US" sz="1200" dirty="0"/>
            </a:p>
          </p:txBody>
        </p:sp>
      </p:grpSp>
      <p:sp>
        <p:nvSpPr>
          <p:cNvPr id="192" name="Bent Arrow 191"/>
          <p:cNvSpPr/>
          <p:nvPr/>
        </p:nvSpPr>
        <p:spPr>
          <a:xfrm rot="5400000">
            <a:off x="4730330" y="20308223"/>
            <a:ext cx="1849190" cy="1517149"/>
          </a:xfrm>
          <a:prstGeom prst="bentArrow">
            <a:avLst>
              <a:gd name="adj1" fmla="val 25000"/>
              <a:gd name="adj2" fmla="val 25000"/>
              <a:gd name="adj3" fmla="val 26256"/>
              <a:gd name="adj4" fmla="val 43750"/>
            </a:avLst>
          </a:prstGeom>
          <a:solidFill>
            <a:srgbClr val="97C3A8"/>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Rounded Rectangle 4"/>
          <p:cNvSpPr txBox="1"/>
          <p:nvPr/>
        </p:nvSpPr>
        <p:spPr>
          <a:xfrm>
            <a:off x="23862645" y="15631736"/>
            <a:ext cx="2603352" cy="1933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700" b="1" kern="1200" dirty="0" smtClean="0"/>
              <a:t>Aggregate</a:t>
            </a:r>
            <a:r>
              <a:rPr lang="en-US" sz="2700" kern="1200" dirty="0" smtClean="0"/>
              <a:t> giant cane classifications to make persistence maps</a:t>
            </a:r>
            <a:endParaRPr lang="en-US" sz="2700" kern="1200" dirty="0"/>
          </a:p>
        </p:txBody>
      </p:sp>
      <p:sp>
        <p:nvSpPr>
          <p:cNvPr id="4" name="U-Turn Arrow 3"/>
          <p:cNvSpPr/>
          <p:nvPr/>
        </p:nvSpPr>
        <p:spPr>
          <a:xfrm rot="10800000">
            <a:off x="13379859" y="17910051"/>
            <a:ext cx="8165052" cy="906475"/>
          </a:xfrm>
          <a:prstGeom prst="uturnArrow">
            <a:avLst>
              <a:gd name="adj1" fmla="val 25000"/>
              <a:gd name="adj2" fmla="val 25000"/>
              <a:gd name="adj3" fmla="val 25000"/>
              <a:gd name="adj4" fmla="val 43750"/>
              <a:gd name="adj5" fmla="val 100000"/>
            </a:avLst>
          </a:prstGeom>
          <a:solidFill>
            <a:srgbClr val="97C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1" name="Chart 200"/>
          <p:cNvGraphicFramePr>
            <a:graphicFrameLocks/>
          </p:cNvGraphicFramePr>
          <p:nvPr>
            <p:extLst>
              <p:ext uri="{D42A27DB-BD31-4B8C-83A1-F6EECF244321}">
                <p14:modId xmlns:p14="http://schemas.microsoft.com/office/powerpoint/2010/main" val="3761436665"/>
              </p:ext>
            </p:extLst>
          </p:nvPr>
        </p:nvGraphicFramePr>
        <p:xfrm>
          <a:off x="6711414" y="26033788"/>
          <a:ext cx="6282373" cy="3715931"/>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3235</TotalTime>
  <Words>680</Words>
  <Application>Microsoft Office PowerPoint</Application>
  <PresentationFormat>Custom</PresentationFormat>
  <Paragraphs>92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208</cp:revision>
  <dcterms:created xsi:type="dcterms:W3CDTF">2017-06-02T16:06:25Z</dcterms:created>
  <dcterms:modified xsi:type="dcterms:W3CDTF">2018-03-27T00:37:17Z</dcterms:modified>
</cp:coreProperties>
</file>