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Alexander Younger" initials="AY" lastIdx="2" clrIdx="1">
    <p:extLst/>
  </p:cmAuthor>
  <p:cmAuthor id="3" name="Helen Baldwin" initials="HB" lastIdx="37" clrIdx="2"/>
  <p:cmAuthor id="4" name="Margaret Klug" initials="MK" lastIdx="2" clrIdx="3"/>
  <p:cmAuthor id="5" name="Forest Cook" initials="FC" lastIdx="8" clrIdx="4">
    <p:extLst/>
  </p:cmAuthor>
  <p:cmAuthor id="6" name="Acdan, Juanito J. (ARC-SGE)[SSAI DEVELOP]" initials="AJJ(D" lastIdx="1" clrIdx="5">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9A8"/>
    <a:srgbClr val="A4A4A4"/>
    <a:srgbClr val="5A9AD3"/>
    <a:srgbClr val="5A9AD4"/>
    <a:srgbClr val="5B9BD4"/>
    <a:srgbClr val="A3A3A3"/>
    <a:srgbClr val="9DC3E7"/>
    <a:srgbClr val="5A93EC"/>
    <a:srgbClr val="51FF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6404" autoAdjust="0"/>
  </p:normalViewPr>
  <p:slideViewPr>
    <p:cSldViewPr snapToGrid="0">
      <p:cViewPr>
        <p:scale>
          <a:sx n="53" d="100"/>
          <a:sy n="53" d="100"/>
        </p:scale>
        <p:origin x="216" y="-37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cook\Downloads\Fall2018_MSFC_OhioRiverValleyTI_InfrastructureImpactAnalysis%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57442348008382E-4"/>
          <c:y val="7.2427983539094645E-2"/>
          <c:w val="0.98155136268343812"/>
          <c:h val="0.92757201646090537"/>
        </c:manualLayout>
      </c:layout>
      <c:barChart>
        <c:barDir val="col"/>
        <c:grouping val="clustered"/>
        <c:varyColors val="0"/>
        <c:ser>
          <c:idx val="2"/>
          <c:order val="0"/>
          <c:tx>
            <c:v>2015</c:v>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'[Fall2018_MSFC_OhioRiverValleyTI_InfrastructureImpactAnalysis (1).xlsx]2018'!$X$4:$X$16</c:f>
              <c:strCache>
                <c:ptCount val="13"/>
                <c:pt idx="0">
                  <c:v>Nursing Homes</c:v>
                </c:pt>
                <c:pt idx="1">
                  <c:v>Law Enforcement</c:v>
                </c:pt>
                <c:pt idx="2">
                  <c:v>EMS</c:v>
                </c:pt>
                <c:pt idx="3">
                  <c:v>Fire Stations</c:v>
                </c:pt>
                <c:pt idx="4">
                  <c:v>Hospitals</c:v>
                </c:pt>
                <c:pt idx="5">
                  <c:v>Daycares</c:v>
                </c:pt>
                <c:pt idx="6">
                  <c:v>Dams</c:v>
                </c:pt>
                <c:pt idx="7">
                  <c:v>Colleges</c:v>
                </c:pt>
                <c:pt idx="8">
                  <c:v>Chemical Plants</c:v>
                </c:pt>
                <c:pt idx="9">
                  <c:v>Airports</c:v>
                </c:pt>
                <c:pt idx="10">
                  <c:v>Water Treatment Plants</c:v>
                </c:pt>
                <c:pt idx="11">
                  <c:v>Public Schools</c:v>
                </c:pt>
                <c:pt idx="12">
                  <c:v>Private Schools</c:v>
                </c:pt>
              </c:strCache>
            </c:strRef>
          </c:cat>
          <c:val>
            <c:numRef>
              <c:f>'[Fall2018_MSFC_OhioRiverValleyTI_InfrastructureImpactAnalysis (1).xlsx]2018'!$AA$4:$AA$16</c:f>
              <c:numCache>
                <c:formatCode>General</c:formatCode>
                <c:ptCount val="13"/>
                <c:pt idx="0">
                  <c:v>3.3700000000000001E-2</c:v>
                </c:pt>
                <c:pt idx="1">
                  <c:v>2.87E-2</c:v>
                </c:pt>
                <c:pt idx="2">
                  <c:v>1.9300000000000001E-2</c:v>
                </c:pt>
                <c:pt idx="3">
                  <c:v>1.66E-2</c:v>
                </c:pt>
                <c:pt idx="4">
                  <c:v>0.1145</c:v>
                </c:pt>
                <c:pt idx="5">
                  <c:v>3.3799999999999997E-2</c:v>
                </c:pt>
                <c:pt idx="6">
                  <c:v>0</c:v>
                </c:pt>
                <c:pt idx="7">
                  <c:v>9.8599999999999993E-2</c:v>
                </c:pt>
                <c:pt idx="8">
                  <c:v>5.2499999999999998E-2</c:v>
                </c:pt>
                <c:pt idx="9">
                  <c:v>1.2699999999999999E-2</c:v>
                </c:pt>
                <c:pt idx="10">
                  <c:v>3.6900000000000002E-2</c:v>
                </c:pt>
                <c:pt idx="11">
                  <c:v>8.1100000000000005E-2</c:v>
                </c:pt>
                <c:pt idx="12">
                  <c:v>3.1600000000000003E-2</c:v>
                </c:pt>
              </c:numCache>
            </c:numRef>
          </c:val>
          <c:extLst xmlns:c16r2="http://schemas.microsoft.com/office/drawing/2015/06/chart">
            <c:ext xmlns:c16="http://schemas.microsoft.com/office/drawing/2014/chart" uri="{C3380CC4-5D6E-409C-BE32-E72D297353CC}">
              <c16:uniqueId val="{00000000-CCCC-4BE2-94CA-5755356B56EA}"/>
            </c:ext>
          </c:extLst>
        </c:ser>
        <c:ser>
          <c:idx val="0"/>
          <c:order val="1"/>
          <c:tx>
            <c:v>2018</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'[Fall2018_MSFC_OhioRiverValleyTI_InfrastructureImpactAnalysis (1).xlsx]2018'!$X$4:$X$16</c:f>
              <c:strCache>
                <c:ptCount val="13"/>
                <c:pt idx="0">
                  <c:v>Nursing Homes</c:v>
                </c:pt>
                <c:pt idx="1">
                  <c:v>Law Enforcement</c:v>
                </c:pt>
                <c:pt idx="2">
                  <c:v>EMS</c:v>
                </c:pt>
                <c:pt idx="3">
                  <c:v>Fire Stations</c:v>
                </c:pt>
                <c:pt idx="4">
                  <c:v>Hospitals</c:v>
                </c:pt>
                <c:pt idx="5">
                  <c:v>Daycares</c:v>
                </c:pt>
                <c:pt idx="6">
                  <c:v>Dams</c:v>
                </c:pt>
                <c:pt idx="7">
                  <c:v>Colleges</c:v>
                </c:pt>
                <c:pt idx="8">
                  <c:v>Chemical Plants</c:v>
                </c:pt>
                <c:pt idx="9">
                  <c:v>Airports</c:v>
                </c:pt>
                <c:pt idx="10">
                  <c:v>Water Treatment Plants</c:v>
                </c:pt>
                <c:pt idx="11">
                  <c:v>Public Schools</c:v>
                </c:pt>
                <c:pt idx="12">
                  <c:v>Private Schools</c:v>
                </c:pt>
              </c:strCache>
            </c:strRef>
          </c:cat>
          <c:val>
            <c:numRef>
              <c:f>'[Fall2018_MSFC_OhioRiverValleyTI_InfrastructureImpactAnalysis (1).xlsx]2018'!$Y$4:$Y$16</c:f>
              <c:numCache>
                <c:formatCode>General</c:formatCode>
                <c:ptCount val="13"/>
                <c:pt idx="0">
                  <c:v>2.35E-2</c:v>
                </c:pt>
                <c:pt idx="1">
                  <c:v>3.3599999999999998E-2</c:v>
                </c:pt>
                <c:pt idx="2">
                  <c:v>1.7600000000000001E-2</c:v>
                </c:pt>
                <c:pt idx="3">
                  <c:v>1.66E-2</c:v>
                </c:pt>
                <c:pt idx="4">
                  <c:v>0.16789999999999999</c:v>
                </c:pt>
                <c:pt idx="5">
                  <c:v>1.8800000000000001E-2</c:v>
                </c:pt>
                <c:pt idx="6">
                  <c:v>2.0799999999999999E-2</c:v>
                </c:pt>
                <c:pt idx="7">
                  <c:v>7.0400000000000004E-2</c:v>
                </c:pt>
                <c:pt idx="8">
                  <c:v>5.91E-2</c:v>
                </c:pt>
                <c:pt idx="9">
                  <c:v>1.9800000000000002E-2</c:v>
                </c:pt>
                <c:pt idx="10">
                  <c:v>5.8700000000000002E-2</c:v>
                </c:pt>
                <c:pt idx="11">
                  <c:v>1.0500000000000001E-2</c:v>
                </c:pt>
                <c:pt idx="12">
                  <c:v>5.9900000000000002E-2</c:v>
                </c:pt>
              </c:numCache>
            </c:numRef>
          </c:val>
          <c:extLst xmlns:c16r2="http://schemas.microsoft.com/office/drawing/2015/06/chart">
            <c:ext xmlns:c16="http://schemas.microsoft.com/office/drawing/2014/chart" uri="{C3380CC4-5D6E-409C-BE32-E72D297353CC}">
              <c16:uniqueId val="{00000001-CCCC-4BE2-94CA-5755356B56EA}"/>
            </c:ext>
          </c:extLst>
        </c:ser>
        <c:dLbls>
          <c:showLegendKey val="0"/>
          <c:showVal val="0"/>
          <c:showCatName val="0"/>
          <c:showSerName val="0"/>
          <c:showPercent val="0"/>
          <c:showBubbleSize val="0"/>
        </c:dLbls>
        <c:gapWidth val="164"/>
        <c:overlap val="-22"/>
        <c:axId val="331777616"/>
        <c:axId val="331776440"/>
      </c:barChart>
      <c:catAx>
        <c:axId val="331777616"/>
        <c:scaling>
          <c:orientation val="minMax"/>
        </c:scaling>
        <c:delete val="1"/>
        <c:axPos val="b"/>
        <c:numFmt formatCode="General" sourceLinked="1"/>
        <c:majorTickMark val="none"/>
        <c:minorTickMark val="none"/>
        <c:tickLblPos val="nextTo"/>
        <c:crossAx val="331776440"/>
        <c:crosses val="autoZero"/>
        <c:auto val="1"/>
        <c:lblAlgn val="ctr"/>
        <c:lblOffset val="100"/>
        <c:noMultiLvlLbl val="0"/>
      </c:catAx>
      <c:valAx>
        <c:axId val="331776440"/>
        <c:scaling>
          <c:orientation val="minMax"/>
        </c:scaling>
        <c:delete val="1"/>
        <c:axPos val="l"/>
        <c:numFmt formatCode="General" sourceLinked="1"/>
        <c:majorTickMark val="none"/>
        <c:minorTickMark val="none"/>
        <c:tickLblPos val="nextTo"/>
        <c:crossAx val="33177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0.6213</cdr:x>
      <cdr:y>0</cdr:y>
    </cdr:from>
    <cdr:to>
      <cdr:x>0.67385</cdr:x>
      <cdr:y>0.08395</cdr:y>
    </cdr:to>
    <cdr:sp macro="" textlink="">
      <cdr:nvSpPr>
        <cdr:cNvPr id="2" name="Rectangle 1"/>
        <cdr:cNvSpPr/>
      </cdr:nvSpPr>
      <cdr:spPr>
        <a:xfrm xmlns:a="http://schemas.openxmlformats.org/drawingml/2006/main">
          <a:off x="7880754" y="-26304707"/>
          <a:ext cx="666527" cy="323850"/>
        </a:xfrm>
        <a:prstGeom xmlns:a="http://schemas.openxmlformats.org/drawingml/2006/main" prst="rect">
          <a:avLst/>
        </a:prstGeom>
        <a:solidFill xmlns:a="http://schemas.openxmlformats.org/drawingml/2006/main">
          <a:srgbClr val="A4A4A4"/>
        </a:solidFill>
        <a:ln xmlns:a="http://schemas.openxmlformats.org/drawingml/2006/main">
          <a:solidFill>
            <a:schemeClr val="bg1"/>
          </a:solidFill>
          <a:headEnd type="none" w="med" len="med"/>
          <a:tailEnd type="none" w="med" len="med"/>
        </a:l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0.6213</cdr:x>
      <cdr:y>0.11089</cdr:y>
    </cdr:from>
    <cdr:to>
      <cdr:x>0.67385</cdr:x>
      <cdr:y>0.19807</cdr:y>
    </cdr:to>
    <cdr:sp macro="" textlink="">
      <cdr:nvSpPr>
        <cdr:cNvPr id="5" name="Rectangle 4"/>
        <cdr:cNvSpPr/>
      </cdr:nvSpPr>
      <cdr:spPr>
        <a:xfrm xmlns:a="http://schemas.openxmlformats.org/drawingml/2006/main">
          <a:off x="7880754" y="427765"/>
          <a:ext cx="666527" cy="336318"/>
        </a:xfrm>
        <a:prstGeom xmlns:a="http://schemas.openxmlformats.org/drawingml/2006/main" prst="rect">
          <a:avLst/>
        </a:prstGeom>
        <a:solidFill xmlns:a="http://schemas.openxmlformats.org/drawingml/2006/main">
          <a:srgbClr val="5A9AD3"/>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0.99721</cdr:y>
    </cdr:to>
    <cdr:cxnSp macro="">
      <cdr:nvCxnSpPr>
        <cdr:cNvPr id="7" name="Straight Connector 6"/>
        <cdr:cNvCxnSpPr/>
      </cdr:nvCxnSpPr>
      <cdr:spPr>
        <a:xfrm xmlns:a="http://schemas.openxmlformats.org/drawingml/2006/main">
          <a:off x="-14009779" y="0"/>
          <a:ext cx="0" cy="384685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9199A8"/>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l"/>
            <a:r>
              <a:rPr lang="en-US" sz="790" i="1" dirty="0" smtClean="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6.emf"/><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17" Type="http://schemas.microsoft.com/office/2007/relationships/hdphoto" Target="../media/hdphoto1.wdp"/><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chart" Target="../charts/chart1.xml"/><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192" y="26051610"/>
            <a:ext cx="2057404" cy="2046184"/>
          </a:xfrm>
          <a:prstGeom prst="rect">
            <a:avLst/>
          </a:prstGeom>
        </p:spPr>
      </p:pic>
      <p:pic>
        <p:nvPicPr>
          <p:cNvPr id="55" name="Picture 54"/>
          <p:cNvPicPr>
            <a:picLocks/>
          </p:cNvPicPr>
          <p:nvPr/>
        </p:nvPicPr>
        <p:blipFill rotWithShape="1">
          <a:blip r:embed="rId3" cstate="print">
            <a:extLst>
              <a:ext uri="{28A0092B-C50C-407E-A947-70E740481C1C}">
                <a14:useLocalDpi xmlns:a14="http://schemas.microsoft.com/office/drawing/2010/main" val="0"/>
              </a:ext>
            </a:extLst>
          </a:blip>
          <a:srcRect l="40781" t="41326" r="7915" b="13108"/>
          <a:stretch/>
        </p:blipFill>
        <p:spPr>
          <a:xfrm>
            <a:off x="3866431" y="26234809"/>
            <a:ext cx="1645920" cy="1645920"/>
          </a:xfrm>
          <a:prstGeom prst="ellipse">
            <a:avLst/>
          </a:prstGeom>
        </p:spPr>
      </p:pic>
      <p:graphicFrame>
        <p:nvGraphicFramePr>
          <p:cNvPr id="314" name="Chart 313"/>
          <p:cNvGraphicFramePr>
            <a:graphicFrameLocks/>
          </p:cNvGraphicFramePr>
          <p:nvPr>
            <p:extLst>
              <p:ext uri="{D42A27DB-BD31-4B8C-83A1-F6EECF244321}">
                <p14:modId xmlns:p14="http://schemas.microsoft.com/office/powerpoint/2010/main" val="723375367"/>
              </p:ext>
            </p:extLst>
          </p:nvPr>
        </p:nvGraphicFramePr>
        <p:xfrm>
          <a:off x="14219232" y="26202856"/>
          <a:ext cx="12443835" cy="3857625"/>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Box 60"/>
          <p:cNvSpPr txBox="1"/>
          <p:nvPr/>
        </p:nvSpPr>
        <p:spPr>
          <a:xfrm>
            <a:off x="1026442" y="25250451"/>
            <a:ext cx="4542503"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Team Members</a:t>
            </a: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947" y="26051610"/>
            <a:ext cx="2057404" cy="2046184"/>
          </a:xfrm>
          <a:prstGeom prst="rect">
            <a:avLst/>
          </a:prstGeom>
        </p:spPr>
      </p:pic>
      <p:sp>
        <p:nvSpPr>
          <p:cNvPr id="66" name="Text Placeholder 16"/>
          <p:cNvSpPr txBox="1">
            <a:spLocks/>
          </p:cNvSpPr>
          <p:nvPr/>
        </p:nvSpPr>
        <p:spPr>
          <a:xfrm>
            <a:off x="677828" y="2818821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smtClean="0">
                <a:solidFill>
                  <a:schemeClr val="tx1">
                    <a:lumMod val="75000"/>
                    <a:lumOff val="25000"/>
                  </a:schemeClr>
                </a:solidFill>
              </a:rPr>
              <a:t>Kane Cook</a:t>
            </a:r>
          </a:p>
          <a:p>
            <a:pPr algn="ctr">
              <a:lnSpc>
                <a:spcPct val="100000"/>
              </a:lnSpc>
              <a:spcBef>
                <a:spcPts val="0"/>
              </a:spcBef>
            </a:pPr>
            <a:r>
              <a:rPr lang="en-US" sz="2400" dirty="0" smtClean="0">
                <a:solidFill>
                  <a:schemeClr val="tx1">
                    <a:lumMod val="75000"/>
                    <a:lumOff val="25000"/>
                  </a:schemeClr>
                </a:solidFill>
              </a:rPr>
              <a:t>Project Lead</a:t>
            </a:r>
          </a:p>
        </p:txBody>
      </p:sp>
      <p:sp>
        <p:nvSpPr>
          <p:cNvPr id="67" name="Text Placeholder 16"/>
          <p:cNvSpPr txBox="1">
            <a:spLocks/>
          </p:cNvSpPr>
          <p:nvPr/>
        </p:nvSpPr>
        <p:spPr>
          <a:xfrm>
            <a:off x="3140317" y="2818821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75000"/>
                    <a:lumOff val="25000"/>
                  </a:schemeClr>
                </a:solidFill>
              </a:rPr>
              <a:t>Christine Evans</a:t>
            </a:r>
          </a:p>
        </p:txBody>
      </p:sp>
      <p:sp>
        <p:nvSpPr>
          <p:cNvPr id="68" name="Text Placeholder 16"/>
          <p:cNvSpPr txBox="1">
            <a:spLocks/>
          </p:cNvSpPr>
          <p:nvPr/>
        </p:nvSpPr>
        <p:spPr>
          <a:xfrm>
            <a:off x="5602806" y="2818821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75000"/>
                    <a:lumOff val="25000"/>
                  </a:schemeClr>
                </a:solidFill>
              </a:rPr>
              <a:t>Sara Miller</a:t>
            </a:r>
          </a:p>
        </p:txBody>
      </p:sp>
      <p:sp>
        <p:nvSpPr>
          <p:cNvPr id="69" name="Text Placeholder 16"/>
          <p:cNvSpPr txBox="1">
            <a:spLocks/>
          </p:cNvSpPr>
          <p:nvPr/>
        </p:nvSpPr>
        <p:spPr>
          <a:xfrm>
            <a:off x="8174206" y="2818821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chemeClr val="tx1">
                    <a:lumMod val="75000"/>
                    <a:lumOff val="25000"/>
                  </a:schemeClr>
                </a:solidFill>
              </a:rPr>
              <a:t>Alex Younger</a:t>
            </a:r>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880" y="26051610"/>
            <a:ext cx="2057404" cy="2046184"/>
          </a:xfrm>
          <a:prstGeom prst="rect">
            <a:avLst/>
          </a:prstGeom>
        </p:spPr>
      </p:pic>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280" y="26051610"/>
            <a:ext cx="2057404" cy="2046184"/>
          </a:xfrm>
          <a:prstGeom prst="rect">
            <a:avLst/>
          </a:prstGeom>
        </p:spPr>
      </p:pic>
      <p:pic>
        <p:nvPicPr>
          <p:cNvPr id="56" name="Picture 55"/>
          <p:cNvPicPr>
            <a:picLocks noChangeAspect="1"/>
          </p:cNvPicPr>
          <p:nvPr/>
        </p:nvPicPr>
        <p:blipFill rotWithShape="1">
          <a:blip r:embed="rId5" cstate="print">
            <a:extLst>
              <a:ext uri="{28A0092B-C50C-407E-A947-70E740481C1C}">
                <a14:useLocalDpi xmlns:a14="http://schemas.microsoft.com/office/drawing/2010/main" val="0"/>
              </a:ext>
            </a:extLst>
          </a:blip>
          <a:srcRect l="52042" t="33759" r="12381" b="2992"/>
          <a:stretch/>
        </p:blipFill>
        <p:spPr>
          <a:xfrm rot="16200000">
            <a:off x="1399689" y="26267486"/>
            <a:ext cx="1645920" cy="1645920"/>
          </a:xfrm>
          <a:prstGeom prst="ellipse">
            <a:avLst/>
          </a:prstGeom>
        </p:spPr>
      </p:pic>
      <p:pic>
        <p:nvPicPr>
          <p:cNvPr id="58" name="Picture 57"/>
          <p:cNvPicPr>
            <a:picLocks noChangeAspect="1"/>
          </p:cNvPicPr>
          <p:nvPr/>
        </p:nvPicPr>
        <p:blipFill rotWithShape="1">
          <a:blip r:embed="rId6" cstate="print">
            <a:extLst>
              <a:ext uri="{28A0092B-C50C-407E-A947-70E740481C1C}">
                <a14:useLocalDpi xmlns:a14="http://schemas.microsoft.com/office/drawing/2010/main" val="0"/>
              </a:ext>
            </a:extLst>
          </a:blip>
          <a:srcRect l="56211" t="37308" r="10454" b="3429"/>
          <a:stretch/>
        </p:blipFill>
        <p:spPr>
          <a:xfrm rot="16200000">
            <a:off x="8961023" y="26242430"/>
            <a:ext cx="1645920" cy="1645920"/>
          </a:xfrm>
          <a:prstGeom prst="ellipse">
            <a:avLst/>
          </a:prstGeom>
        </p:spPr>
      </p:pic>
      <p:pic>
        <p:nvPicPr>
          <p:cNvPr id="60" name="Picture 59"/>
          <p:cNvPicPr>
            <a:picLocks noChangeAspect="1"/>
          </p:cNvPicPr>
          <p:nvPr/>
        </p:nvPicPr>
        <p:blipFill rotWithShape="1">
          <a:blip r:embed="rId7" cstate="print">
            <a:extLst>
              <a:ext uri="{28A0092B-C50C-407E-A947-70E740481C1C}">
                <a14:useLocalDpi xmlns:a14="http://schemas.microsoft.com/office/drawing/2010/main" val="0"/>
              </a:ext>
            </a:extLst>
          </a:blip>
          <a:srcRect l="37065" t="24219" r="27708" b="13155"/>
          <a:stretch/>
        </p:blipFill>
        <p:spPr>
          <a:xfrm rot="16200000">
            <a:off x="6389622" y="26242430"/>
            <a:ext cx="1645920" cy="1645920"/>
          </a:xfrm>
          <a:prstGeom prst="ellipse">
            <a:avLst/>
          </a:prstGeom>
        </p:spPr>
      </p:pic>
      <p:sp>
        <p:nvSpPr>
          <p:cNvPr id="5" name="TextBox 4"/>
          <p:cNvSpPr txBox="1"/>
          <p:nvPr/>
        </p:nvSpPr>
        <p:spPr>
          <a:xfrm>
            <a:off x="13583677" y="12825796"/>
            <a:ext cx="1101036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Results</a:t>
            </a:r>
          </a:p>
        </p:txBody>
      </p:sp>
      <p:sp>
        <p:nvSpPr>
          <p:cNvPr id="8" name="Text Placeholder 16"/>
          <p:cNvSpPr txBox="1">
            <a:spLocks/>
          </p:cNvSpPr>
          <p:nvPr/>
        </p:nvSpPr>
        <p:spPr>
          <a:xfrm>
            <a:off x="1140213" y="29746194"/>
            <a:ext cx="12384722" cy="4108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sz="2000" b="1" dirty="0" smtClean="0">
                <a:solidFill>
                  <a:schemeClr val="tx1">
                    <a:lumMod val="75000"/>
                    <a:lumOff val="25000"/>
                  </a:schemeClr>
                </a:solidFill>
              </a:rPr>
              <a:t>James </a:t>
            </a:r>
            <a:r>
              <a:rPr lang="en-US" sz="2000" b="1" dirty="0">
                <a:solidFill>
                  <a:schemeClr val="tx1">
                    <a:lumMod val="75000"/>
                    <a:lumOff val="25000"/>
                  </a:schemeClr>
                </a:solidFill>
              </a:rPr>
              <a:t>Noel</a:t>
            </a:r>
            <a:r>
              <a:rPr lang="en-US" sz="2000" dirty="0">
                <a:solidFill>
                  <a:schemeClr val="tx1">
                    <a:lumMod val="75000"/>
                    <a:lumOff val="25000"/>
                  </a:schemeClr>
                </a:solidFill>
              </a:rPr>
              <a:t>, NOAA National Weather </a:t>
            </a:r>
            <a:r>
              <a:rPr lang="en-US" sz="2000" dirty="0" smtClean="0">
                <a:solidFill>
                  <a:schemeClr val="tx1">
                    <a:lumMod val="75000"/>
                    <a:lumOff val="25000"/>
                  </a:schemeClr>
                </a:solidFill>
              </a:rPr>
              <a:t>Service, </a:t>
            </a:r>
            <a:r>
              <a:rPr lang="en-US" sz="2000" dirty="0">
                <a:solidFill>
                  <a:schemeClr val="tx1">
                    <a:lumMod val="75000"/>
                    <a:lumOff val="25000"/>
                  </a:schemeClr>
                </a:solidFill>
              </a:rPr>
              <a:t>Ohio River Forecast </a:t>
            </a:r>
            <a:r>
              <a:rPr lang="en-US" sz="2000" dirty="0" smtClean="0">
                <a:solidFill>
                  <a:schemeClr val="tx1">
                    <a:lumMod val="75000"/>
                    <a:lumOff val="25000"/>
                  </a:schemeClr>
                </a:solidFill>
              </a:rPr>
              <a:t>Center</a:t>
            </a:r>
          </a:p>
          <a:p>
            <a:pPr>
              <a:spcBef>
                <a:spcPts val="0"/>
              </a:spcBef>
            </a:pPr>
            <a:r>
              <a:rPr lang="en-US" sz="2000" b="1" dirty="0" smtClean="0">
                <a:solidFill>
                  <a:schemeClr val="tx1">
                    <a:lumMod val="75000"/>
                    <a:lumOff val="25000"/>
                  </a:schemeClr>
                </a:solidFill>
              </a:rPr>
              <a:t>Brian </a:t>
            </a:r>
            <a:r>
              <a:rPr lang="en-US" sz="2000" b="1" dirty="0" err="1" smtClean="0">
                <a:solidFill>
                  <a:schemeClr val="tx1">
                    <a:lumMod val="75000"/>
                    <a:lumOff val="25000"/>
                  </a:schemeClr>
                </a:solidFill>
              </a:rPr>
              <a:t>Astifan</a:t>
            </a:r>
            <a:r>
              <a:rPr lang="en-US" sz="2000" dirty="0">
                <a:solidFill>
                  <a:schemeClr val="tx1">
                    <a:lumMod val="75000"/>
                    <a:lumOff val="25000"/>
                  </a:schemeClr>
                </a:solidFill>
              </a:rPr>
              <a:t>, NOAA National Weather </a:t>
            </a:r>
            <a:r>
              <a:rPr lang="en-US" sz="2000" dirty="0" smtClean="0">
                <a:solidFill>
                  <a:schemeClr val="tx1">
                    <a:lumMod val="75000"/>
                    <a:lumOff val="25000"/>
                  </a:schemeClr>
                </a:solidFill>
              </a:rPr>
              <a:t>Service, </a:t>
            </a:r>
            <a:r>
              <a:rPr lang="en-US" sz="2000" dirty="0">
                <a:solidFill>
                  <a:schemeClr val="tx1">
                    <a:lumMod val="75000"/>
                    <a:lumOff val="25000"/>
                  </a:schemeClr>
                </a:solidFill>
              </a:rPr>
              <a:t>Ohio River Forecast </a:t>
            </a:r>
            <a:r>
              <a:rPr lang="en-US" sz="2000" dirty="0" smtClean="0">
                <a:solidFill>
                  <a:schemeClr val="tx1">
                    <a:lumMod val="75000"/>
                    <a:lumOff val="25000"/>
                  </a:schemeClr>
                </a:solidFill>
              </a:rPr>
              <a:t>Center</a:t>
            </a:r>
          </a:p>
          <a:p>
            <a:pPr>
              <a:spcBef>
                <a:spcPts val="0"/>
              </a:spcBef>
            </a:pPr>
            <a:r>
              <a:rPr lang="en-US" sz="2000" b="1" dirty="0" smtClean="0">
                <a:solidFill>
                  <a:schemeClr val="tx1">
                    <a:lumMod val="75000"/>
                    <a:lumOff val="25000"/>
                  </a:schemeClr>
                </a:solidFill>
              </a:rPr>
              <a:t>Christopher </a:t>
            </a:r>
            <a:r>
              <a:rPr lang="en-US" sz="2000" b="1" dirty="0">
                <a:solidFill>
                  <a:schemeClr val="tx1">
                    <a:lumMod val="75000"/>
                    <a:lumOff val="25000"/>
                  </a:schemeClr>
                </a:solidFill>
              </a:rPr>
              <a:t>Vaughn</a:t>
            </a:r>
            <a:r>
              <a:rPr lang="en-US" sz="2000" dirty="0">
                <a:solidFill>
                  <a:schemeClr val="tx1">
                    <a:lumMod val="75000"/>
                    <a:lumOff val="25000"/>
                  </a:schemeClr>
                </a:solidFill>
              </a:rPr>
              <a:t>, Federal Emergency Management </a:t>
            </a:r>
            <a:r>
              <a:rPr lang="en-US" sz="2000" dirty="0" smtClean="0">
                <a:solidFill>
                  <a:schemeClr val="tx1">
                    <a:lumMod val="75000"/>
                    <a:lumOff val="25000"/>
                  </a:schemeClr>
                </a:solidFill>
              </a:rPr>
              <a:t>Agency</a:t>
            </a:r>
          </a:p>
          <a:p>
            <a:pPr>
              <a:spcBef>
                <a:spcPts val="0"/>
              </a:spcBef>
            </a:pPr>
            <a:r>
              <a:rPr lang="en-US" sz="2000" b="1" dirty="0">
                <a:solidFill>
                  <a:schemeClr val="tx1">
                    <a:lumMod val="75000"/>
                    <a:lumOff val="25000"/>
                  </a:schemeClr>
                </a:solidFill>
              </a:rPr>
              <a:t>Carey Johnson, </a:t>
            </a:r>
            <a:r>
              <a:rPr lang="en-US" sz="2000" dirty="0">
                <a:solidFill>
                  <a:schemeClr val="tx1">
                    <a:lumMod val="75000"/>
                    <a:lumOff val="25000"/>
                  </a:schemeClr>
                </a:solidFill>
              </a:rPr>
              <a:t>Kentucky Division of </a:t>
            </a:r>
            <a:r>
              <a:rPr lang="en-US" sz="2000" dirty="0" smtClean="0">
                <a:solidFill>
                  <a:schemeClr val="tx1">
                    <a:lumMod val="75000"/>
                    <a:lumOff val="25000"/>
                  </a:schemeClr>
                </a:solidFill>
              </a:rPr>
              <a:t>Water</a:t>
            </a:r>
            <a:endParaRPr lang="en-US" sz="2000" dirty="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Jordan </a:t>
            </a:r>
            <a:r>
              <a:rPr lang="en-US" sz="2000" b="1" dirty="0">
                <a:solidFill>
                  <a:schemeClr val="tx1">
                    <a:lumMod val="75000"/>
                    <a:lumOff val="25000"/>
                  </a:schemeClr>
                </a:solidFill>
              </a:rPr>
              <a:t>Bell</a:t>
            </a:r>
            <a:r>
              <a:rPr lang="en-US" sz="2000" dirty="0">
                <a:solidFill>
                  <a:schemeClr val="tx1">
                    <a:lumMod val="75000"/>
                    <a:lumOff val="25000"/>
                  </a:schemeClr>
                </a:solidFill>
              </a:rPr>
              <a:t>, NASA Short-term Prediction Research and </a:t>
            </a:r>
            <a:r>
              <a:rPr lang="en-US" sz="2000" dirty="0" smtClean="0">
                <a:solidFill>
                  <a:schemeClr val="tx1">
                    <a:lumMod val="75000"/>
                    <a:lumOff val="25000"/>
                  </a:schemeClr>
                </a:solidFill>
              </a:rPr>
              <a:t>Transition Center</a:t>
            </a:r>
            <a:endParaRPr lang="en-US" sz="2000" dirty="0">
              <a:solidFill>
                <a:schemeClr val="tx1">
                  <a:lumMod val="75000"/>
                  <a:lumOff val="25000"/>
                </a:schemeClr>
              </a:solidFill>
            </a:endParaRPr>
          </a:p>
          <a:p>
            <a:pPr>
              <a:spcBef>
                <a:spcPts val="0"/>
              </a:spcBef>
            </a:pPr>
            <a:r>
              <a:rPr lang="en-US" sz="2000" b="1" dirty="0" err="1" smtClean="0">
                <a:solidFill>
                  <a:schemeClr val="tx1">
                    <a:lumMod val="75000"/>
                    <a:lumOff val="25000"/>
                  </a:schemeClr>
                </a:solidFill>
              </a:rPr>
              <a:t>Suravi</a:t>
            </a:r>
            <a:r>
              <a:rPr lang="en-US" sz="2000" b="1" dirty="0" smtClean="0">
                <a:solidFill>
                  <a:schemeClr val="tx1">
                    <a:lumMod val="75000"/>
                    <a:lumOff val="25000"/>
                  </a:schemeClr>
                </a:solidFill>
              </a:rPr>
              <a:t> </a:t>
            </a:r>
            <a:r>
              <a:rPr lang="en-US" sz="2000" b="1" dirty="0">
                <a:solidFill>
                  <a:schemeClr val="tx1">
                    <a:lumMod val="75000"/>
                    <a:lumOff val="25000"/>
                  </a:schemeClr>
                </a:solidFill>
              </a:rPr>
              <a:t>Shrestha</a:t>
            </a:r>
            <a:r>
              <a:rPr lang="en-US" sz="2000" dirty="0">
                <a:solidFill>
                  <a:schemeClr val="tx1">
                    <a:lumMod val="75000"/>
                    <a:lumOff val="25000"/>
                  </a:schemeClr>
                </a:solidFill>
              </a:rPr>
              <a:t>, NASA Short-term Prediction Research and Transition </a:t>
            </a:r>
            <a:r>
              <a:rPr lang="en-US" sz="2000" dirty="0" smtClean="0">
                <a:solidFill>
                  <a:schemeClr val="tx1">
                    <a:lumMod val="75000"/>
                    <a:lumOff val="25000"/>
                  </a:schemeClr>
                </a:solidFill>
              </a:rPr>
              <a:t>Center </a:t>
            </a:r>
            <a:endParaRPr lang="en-US" sz="2000" dirty="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Dr</a:t>
            </a:r>
            <a:r>
              <a:rPr lang="en-US" sz="2000" b="1" dirty="0">
                <a:solidFill>
                  <a:schemeClr val="tx1">
                    <a:lumMod val="75000"/>
                    <a:lumOff val="25000"/>
                  </a:schemeClr>
                </a:solidFill>
              </a:rPr>
              <a:t>. Jeffrey </a:t>
            </a:r>
            <a:r>
              <a:rPr lang="en-US" sz="2000" b="1" dirty="0" err="1">
                <a:solidFill>
                  <a:schemeClr val="tx1">
                    <a:lumMod val="75000"/>
                    <a:lumOff val="25000"/>
                  </a:schemeClr>
                </a:solidFill>
              </a:rPr>
              <a:t>Luvall</a:t>
            </a:r>
            <a:r>
              <a:rPr lang="en-US" sz="2000" dirty="0">
                <a:solidFill>
                  <a:schemeClr val="tx1">
                    <a:lumMod val="75000"/>
                    <a:lumOff val="25000"/>
                  </a:schemeClr>
                </a:solidFill>
              </a:rPr>
              <a:t>, NASA Marshall Space Flight Center </a:t>
            </a:r>
          </a:p>
          <a:p>
            <a:pPr>
              <a:spcBef>
                <a:spcPts val="0"/>
              </a:spcBef>
            </a:pPr>
            <a:r>
              <a:rPr lang="en-US" sz="2000" b="1" dirty="0" smtClean="0">
                <a:solidFill>
                  <a:schemeClr val="tx1">
                    <a:lumMod val="75000"/>
                    <a:lumOff val="25000"/>
                  </a:schemeClr>
                </a:solidFill>
              </a:rPr>
              <a:t>Dr</a:t>
            </a:r>
            <a:r>
              <a:rPr lang="en-US" sz="2000" b="1" dirty="0">
                <a:solidFill>
                  <a:schemeClr val="tx1">
                    <a:lumMod val="75000"/>
                    <a:lumOff val="25000"/>
                  </a:schemeClr>
                </a:solidFill>
              </a:rPr>
              <a:t>. Robert Griffin</a:t>
            </a:r>
            <a:r>
              <a:rPr lang="en-US" sz="2000" dirty="0">
                <a:solidFill>
                  <a:schemeClr val="tx1">
                    <a:lumMod val="75000"/>
                    <a:lumOff val="25000"/>
                  </a:schemeClr>
                </a:solidFill>
              </a:rPr>
              <a:t>, University of Alabama Huntsville </a:t>
            </a:r>
          </a:p>
          <a:p>
            <a:pPr>
              <a:spcBef>
                <a:spcPts val="0"/>
              </a:spcBef>
            </a:pPr>
            <a:r>
              <a:rPr lang="en-US" sz="2000" b="1" dirty="0" smtClean="0">
                <a:solidFill>
                  <a:schemeClr val="tx1">
                    <a:lumMod val="75000"/>
                    <a:lumOff val="25000"/>
                  </a:schemeClr>
                </a:solidFill>
              </a:rPr>
              <a:t>Dr. Franz Meyer, </a:t>
            </a:r>
            <a:r>
              <a:rPr lang="en-US" sz="2000" dirty="0" smtClean="0">
                <a:solidFill>
                  <a:schemeClr val="tx1">
                    <a:lumMod val="75000"/>
                    <a:lumOff val="25000"/>
                  </a:schemeClr>
                </a:solidFill>
              </a:rPr>
              <a:t>University of Alaska Fairbanks </a:t>
            </a:r>
            <a:endParaRPr lang="en-US" sz="2000" dirty="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Maggi </a:t>
            </a:r>
            <a:r>
              <a:rPr lang="en-US" sz="2000" b="1" dirty="0">
                <a:solidFill>
                  <a:schemeClr val="tx1">
                    <a:lumMod val="75000"/>
                    <a:lumOff val="25000"/>
                  </a:schemeClr>
                </a:solidFill>
              </a:rPr>
              <a:t>Klug</a:t>
            </a:r>
            <a:r>
              <a:rPr lang="en-US" sz="2000" dirty="0">
                <a:solidFill>
                  <a:schemeClr val="tx1">
                    <a:lumMod val="75000"/>
                    <a:lumOff val="25000"/>
                  </a:schemeClr>
                </a:solidFill>
              </a:rPr>
              <a:t>, University of Alabama Huntsville </a:t>
            </a:r>
          </a:p>
          <a:p>
            <a:pPr>
              <a:spcBef>
                <a:spcPts val="0"/>
              </a:spcBef>
            </a:pPr>
            <a:r>
              <a:rPr lang="en-US" sz="2000" b="1" dirty="0" smtClean="0">
                <a:solidFill>
                  <a:schemeClr val="tx1">
                    <a:lumMod val="75000"/>
                    <a:lumOff val="25000"/>
                  </a:schemeClr>
                </a:solidFill>
              </a:rPr>
              <a:t>Leigh </a:t>
            </a:r>
            <a:r>
              <a:rPr lang="en-US" sz="2000" b="1" dirty="0">
                <a:solidFill>
                  <a:schemeClr val="tx1">
                    <a:lumMod val="75000"/>
                    <a:lumOff val="25000"/>
                  </a:schemeClr>
                </a:solidFill>
              </a:rPr>
              <a:t>Sinclair</a:t>
            </a:r>
            <a:r>
              <a:rPr lang="en-US" sz="2000" dirty="0">
                <a:solidFill>
                  <a:schemeClr val="tx1">
                    <a:lumMod val="75000"/>
                    <a:lumOff val="25000"/>
                  </a:schemeClr>
                </a:solidFill>
              </a:rPr>
              <a:t>, University of Alabama in Huntsville/Information Technology and Systems Center </a:t>
            </a:r>
            <a:endParaRPr lang="en-US" sz="2000" dirty="0" smtClean="0">
              <a:solidFill>
                <a:schemeClr val="tx1">
                  <a:lumMod val="75000"/>
                  <a:lumOff val="25000"/>
                </a:schemeClr>
              </a:solidFill>
            </a:endParaRPr>
          </a:p>
          <a:p>
            <a:pPr>
              <a:spcBef>
                <a:spcPts val="0"/>
              </a:spcBef>
            </a:pPr>
            <a:r>
              <a:rPr lang="en-US" sz="2000" b="1" dirty="0" smtClean="0">
                <a:solidFill>
                  <a:schemeClr val="tx1">
                    <a:lumMod val="75000"/>
                    <a:lumOff val="25000"/>
                  </a:schemeClr>
                </a:solidFill>
              </a:rPr>
              <a:t>Helen </a:t>
            </a:r>
            <a:r>
              <a:rPr lang="en-US" sz="2000" b="1" dirty="0">
                <a:solidFill>
                  <a:schemeClr val="tx1">
                    <a:lumMod val="75000"/>
                    <a:lumOff val="25000"/>
                  </a:schemeClr>
                </a:solidFill>
              </a:rPr>
              <a:t>Baldwin</a:t>
            </a:r>
            <a:r>
              <a:rPr lang="en-US" sz="2000" dirty="0">
                <a:solidFill>
                  <a:schemeClr val="tx1">
                    <a:lumMod val="75000"/>
                    <a:lumOff val="25000"/>
                  </a:schemeClr>
                </a:solidFill>
              </a:rPr>
              <a:t>, NASA DEVELOP </a:t>
            </a:r>
          </a:p>
          <a:p>
            <a:pPr>
              <a:spcBef>
                <a:spcPts val="0"/>
              </a:spcBef>
            </a:pPr>
            <a:r>
              <a:rPr lang="en-US" sz="2000" b="1" dirty="0" err="1" smtClean="0">
                <a:solidFill>
                  <a:schemeClr val="tx1">
                    <a:lumMod val="75000"/>
                    <a:lumOff val="25000"/>
                  </a:schemeClr>
                </a:solidFill>
              </a:rPr>
              <a:t>Kathrene</a:t>
            </a:r>
            <a:r>
              <a:rPr lang="en-US" sz="2000" b="1" dirty="0" smtClean="0">
                <a:solidFill>
                  <a:schemeClr val="tx1">
                    <a:lumMod val="75000"/>
                    <a:lumOff val="25000"/>
                  </a:schemeClr>
                </a:solidFill>
              </a:rPr>
              <a:t> </a:t>
            </a:r>
            <a:r>
              <a:rPr lang="en-US" sz="2000" b="1" dirty="0">
                <a:solidFill>
                  <a:schemeClr val="tx1">
                    <a:lumMod val="75000"/>
                    <a:lumOff val="25000"/>
                  </a:schemeClr>
                </a:solidFill>
              </a:rPr>
              <a:t>Garcia</a:t>
            </a:r>
            <a:r>
              <a:rPr lang="en-US" sz="2000" dirty="0">
                <a:solidFill>
                  <a:schemeClr val="tx1">
                    <a:lumMod val="75000"/>
                    <a:lumOff val="25000"/>
                  </a:schemeClr>
                </a:solidFill>
              </a:rPr>
              <a:t>, NASA </a:t>
            </a:r>
            <a:r>
              <a:rPr lang="en-US" sz="2000" dirty="0" smtClean="0">
                <a:solidFill>
                  <a:schemeClr val="tx1">
                    <a:lumMod val="75000"/>
                    <a:lumOff val="25000"/>
                  </a:schemeClr>
                </a:solidFill>
              </a:rPr>
              <a:t>DEVELOP</a:t>
            </a:r>
          </a:p>
          <a:p>
            <a:pPr>
              <a:spcBef>
                <a:spcPts val="0"/>
              </a:spcBef>
            </a:pPr>
            <a:r>
              <a:rPr lang="en-US" sz="2000" dirty="0">
                <a:solidFill>
                  <a:schemeClr val="tx1">
                    <a:lumMod val="75000"/>
                    <a:lumOff val="25000"/>
                  </a:schemeClr>
                </a:solidFill>
              </a:rPr>
              <a:t>This material contains modified Copernicus Sentinel data (2017 - 2018), processed by ESA.  </a:t>
            </a:r>
            <a:endParaRPr lang="en-US" sz="2000" dirty="0" smtClean="0">
              <a:solidFill>
                <a:schemeClr val="tx1">
                  <a:lumMod val="75000"/>
                  <a:lumOff val="25000"/>
                </a:schemeClr>
              </a:solidFill>
            </a:endParaRPr>
          </a:p>
        </p:txBody>
      </p:sp>
      <p:sp>
        <p:nvSpPr>
          <p:cNvPr id="12" name="Text Placeholder 16"/>
          <p:cNvSpPr txBox="1">
            <a:spLocks/>
          </p:cNvSpPr>
          <p:nvPr/>
        </p:nvSpPr>
        <p:spPr>
          <a:xfrm>
            <a:off x="822145" y="22127624"/>
            <a:ext cx="10972801"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lumOff val="25000"/>
                </a:schemeClr>
              </a:solidFill>
            </a:endParaRPr>
          </a:p>
        </p:txBody>
      </p:sp>
      <p:sp>
        <p:nvSpPr>
          <p:cNvPr id="15" name="TextBox 14"/>
          <p:cNvSpPr txBox="1"/>
          <p:nvPr/>
        </p:nvSpPr>
        <p:spPr>
          <a:xfrm>
            <a:off x="1026442" y="5205031"/>
            <a:ext cx="10622141"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Abstract</a:t>
            </a:r>
          </a:p>
        </p:txBody>
      </p:sp>
      <p:sp>
        <p:nvSpPr>
          <p:cNvPr id="16" name="TextBox 15"/>
          <p:cNvSpPr txBox="1"/>
          <p:nvPr/>
        </p:nvSpPr>
        <p:spPr>
          <a:xfrm>
            <a:off x="1026442" y="12279334"/>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Objectives</a:t>
            </a:r>
          </a:p>
        </p:txBody>
      </p:sp>
      <p:sp>
        <p:nvSpPr>
          <p:cNvPr id="17" name="TextBox 16"/>
          <p:cNvSpPr txBox="1"/>
          <p:nvPr/>
        </p:nvSpPr>
        <p:spPr>
          <a:xfrm>
            <a:off x="13583677" y="5168069"/>
            <a:ext cx="11407715"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Methodology</a:t>
            </a:r>
          </a:p>
        </p:txBody>
      </p:sp>
      <p:sp>
        <p:nvSpPr>
          <p:cNvPr id="18" name="TextBox 17"/>
          <p:cNvSpPr txBox="1"/>
          <p:nvPr/>
        </p:nvSpPr>
        <p:spPr>
          <a:xfrm>
            <a:off x="1026442" y="15509250"/>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Study Area</a:t>
            </a:r>
          </a:p>
        </p:txBody>
      </p:sp>
      <p:sp>
        <p:nvSpPr>
          <p:cNvPr id="19" name="TextBox 18"/>
          <p:cNvSpPr txBox="1"/>
          <p:nvPr/>
        </p:nvSpPr>
        <p:spPr>
          <a:xfrm>
            <a:off x="1026442" y="21116765"/>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Earth Observations</a:t>
            </a:r>
          </a:p>
        </p:txBody>
      </p:sp>
      <p:sp>
        <p:nvSpPr>
          <p:cNvPr id="21" name="TextBox 20"/>
          <p:cNvSpPr txBox="1"/>
          <p:nvPr/>
        </p:nvSpPr>
        <p:spPr>
          <a:xfrm>
            <a:off x="1026442" y="29001088"/>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Acknowledgements</a:t>
            </a:r>
          </a:p>
        </p:txBody>
      </p:sp>
      <p:sp>
        <p:nvSpPr>
          <p:cNvPr id="40" name="TextBox 39"/>
          <p:cNvSpPr txBox="1"/>
          <p:nvPr/>
        </p:nvSpPr>
        <p:spPr>
          <a:xfrm>
            <a:off x="13583677" y="31095026"/>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Conclusions</a:t>
            </a:r>
          </a:p>
        </p:txBody>
      </p:sp>
      <p:sp>
        <p:nvSpPr>
          <p:cNvPr id="36" name="Text Placeholder 16"/>
          <p:cNvSpPr txBox="1">
            <a:spLocks/>
          </p:cNvSpPr>
          <p:nvPr/>
        </p:nvSpPr>
        <p:spPr>
          <a:xfrm>
            <a:off x="1026670" y="5937386"/>
            <a:ext cx="12070080" cy="6189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500" dirty="0">
                <a:solidFill>
                  <a:schemeClr val="tx1">
                    <a:lumMod val="75000"/>
                    <a:lumOff val="25000"/>
                  </a:schemeClr>
                </a:solidFill>
              </a:rPr>
              <a:t>The Ohio River provides the 13-state region of the Ohio River Valley with economic and social benefits through power generation, industrial manufacturing, drinking water, and recreational uses. While the river is an important environmental and economic resource, the valley is prone to numerous flood events that damage the environment, residential areas, and important infrastructure. The fall 2018 NASA DEVELOP Ohio River Valley Transportation and Infrastructure team utilized Landsat 8 Operational Land Imager (OLI) and Sentinel-1 C-band Synthetic Aperture Radar (SAR) data to identify flood events and their intensities and develop flood risk maps of the area. The Global Precipitation Measurement (GPM) Integrated Multi-Satellite Retrievals for GPM (IMERG) and the Shuttle Radar Topography Mission (SRTM) provided precipitation and elevation data used in flood analysis. The team partnered with the Federal Emergency Management Agency, the NOAA National Weather Service Ohio River Forecast Center, the Kentucky Division of Water, and the NASA Short-term Prediction Research and Transition Center (</a:t>
            </a:r>
            <a:r>
              <a:rPr lang="en-US" sz="2500" dirty="0" err="1">
                <a:solidFill>
                  <a:schemeClr val="tx1">
                    <a:lumMod val="75000"/>
                    <a:lumOff val="25000"/>
                  </a:schemeClr>
                </a:solidFill>
              </a:rPr>
              <a:t>SPoRT</a:t>
            </a:r>
            <a:r>
              <a:rPr lang="en-US" sz="2500" dirty="0">
                <a:solidFill>
                  <a:schemeClr val="tx1">
                    <a:lumMod val="75000"/>
                    <a:lumOff val="25000"/>
                  </a:schemeClr>
                </a:solidFill>
              </a:rPr>
              <a:t>) to investigate flood risk throughout the Ohio River Valley, identify key infrastructure at risk, and provide favorable transportation routes during these events. The team found that during a 2018 flood event, 667 miles of major highways were impassible and 16% of all hospitals within the study area were inaccessible. The results of this project will assist forecasters and emergency responders by providing a detailed report of vulnerable populations, at risk infrastructure, and historical impassible route </a:t>
            </a:r>
            <a:r>
              <a:rPr lang="en-US" sz="2500" dirty="0" smtClean="0">
                <a:solidFill>
                  <a:schemeClr val="tx1">
                    <a:lumMod val="75000"/>
                    <a:lumOff val="25000"/>
                  </a:schemeClr>
                </a:solidFill>
              </a:rPr>
              <a:t>systems</a:t>
            </a:r>
            <a:r>
              <a:rPr lang="en-US" sz="2500" dirty="0">
                <a:solidFill>
                  <a:schemeClr val="tx1">
                    <a:lumMod val="75000"/>
                    <a:lumOff val="25000"/>
                  </a:schemeClr>
                </a:solidFill>
              </a:rPr>
              <a:t>.</a:t>
            </a:r>
            <a:endParaRPr lang="en-US" sz="2500" dirty="0" smtClean="0">
              <a:solidFill>
                <a:schemeClr val="tx1">
                  <a:lumMod val="75000"/>
                  <a:lumOff val="25000"/>
                </a:schemeClr>
              </a:solidFill>
            </a:endParaRPr>
          </a:p>
        </p:txBody>
      </p:sp>
      <p:grpSp>
        <p:nvGrpSpPr>
          <p:cNvPr id="23" name="Group 22"/>
          <p:cNvGrpSpPr/>
          <p:nvPr/>
        </p:nvGrpSpPr>
        <p:grpSpPr>
          <a:xfrm>
            <a:off x="13583677" y="10772173"/>
            <a:ext cx="12830240" cy="1905989"/>
            <a:chOff x="13716000" y="12609289"/>
            <a:chExt cx="11800041" cy="1905989"/>
          </a:xfrm>
        </p:grpSpPr>
        <p:sp>
          <p:nvSpPr>
            <p:cNvPr id="22" name="TextBox 21"/>
            <p:cNvSpPr txBox="1"/>
            <p:nvPr/>
          </p:nvSpPr>
          <p:spPr>
            <a:xfrm>
              <a:off x="13764553" y="12609289"/>
              <a:ext cx="8229600" cy="707886"/>
            </a:xfrm>
            <a:prstGeom prst="rect">
              <a:avLst/>
            </a:prstGeom>
            <a:noFill/>
          </p:spPr>
          <p:txBody>
            <a:bodyPr wrap="square" rtlCol="0">
              <a:spAutoFit/>
            </a:bodyPr>
            <a:lstStyle/>
            <a:p>
              <a:r>
                <a:rPr lang="en-US" sz="4000" b="1" dirty="0" smtClean="0">
                  <a:solidFill>
                    <a:srgbClr val="9199A8"/>
                  </a:solidFill>
                  <a:latin typeface="Century Gothic" panose="020B0502020202020204" pitchFamily="34" charset="0"/>
                </a:rPr>
                <a:t>Project Partners</a:t>
              </a:r>
            </a:p>
          </p:txBody>
        </p:sp>
        <p:sp>
          <p:nvSpPr>
            <p:cNvPr id="45" name="Text Placeholder 16"/>
            <p:cNvSpPr txBox="1">
              <a:spLocks/>
            </p:cNvSpPr>
            <p:nvPr/>
          </p:nvSpPr>
          <p:spPr>
            <a:xfrm>
              <a:off x="13716000" y="13354892"/>
              <a:ext cx="11800041" cy="1160386"/>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600"/>
                </a:spcBef>
              </a:pPr>
              <a:r>
                <a:rPr lang="en-US" sz="2500" dirty="0">
                  <a:solidFill>
                    <a:schemeClr val="tx1">
                      <a:lumMod val="75000"/>
                      <a:lumOff val="25000"/>
                    </a:schemeClr>
                  </a:solidFill>
                </a:rPr>
                <a:t>NOAA National Weather </a:t>
              </a:r>
              <a:r>
                <a:rPr lang="en-US" sz="2500" dirty="0" smtClean="0">
                  <a:solidFill>
                    <a:schemeClr val="tx1">
                      <a:lumMod val="75000"/>
                      <a:lumOff val="25000"/>
                    </a:schemeClr>
                  </a:solidFill>
                </a:rPr>
                <a:t>Service, </a:t>
              </a:r>
              <a:r>
                <a:rPr lang="en-US" sz="2500" dirty="0">
                  <a:solidFill>
                    <a:schemeClr val="tx1">
                      <a:lumMod val="75000"/>
                      <a:lumOff val="25000"/>
                    </a:schemeClr>
                  </a:solidFill>
                </a:rPr>
                <a:t>Ohio River Forecast </a:t>
              </a:r>
              <a:r>
                <a:rPr lang="en-US" sz="2500" dirty="0" smtClean="0">
                  <a:solidFill>
                    <a:schemeClr val="tx1">
                      <a:lumMod val="75000"/>
                      <a:lumOff val="25000"/>
                    </a:schemeClr>
                  </a:solidFill>
                </a:rPr>
                <a:t>Center</a:t>
              </a:r>
            </a:p>
            <a:p>
              <a:pPr>
                <a:spcBef>
                  <a:spcPts val="600"/>
                </a:spcBef>
              </a:pPr>
              <a:r>
                <a:rPr lang="en-US" sz="2500" dirty="0">
                  <a:solidFill>
                    <a:schemeClr val="tx1">
                      <a:lumMod val="75000"/>
                      <a:lumOff val="25000"/>
                    </a:schemeClr>
                  </a:solidFill>
                </a:rPr>
                <a:t>Federal Emergency Management </a:t>
              </a:r>
              <a:r>
                <a:rPr lang="en-US" sz="2500" dirty="0" smtClean="0">
                  <a:solidFill>
                    <a:schemeClr val="tx1">
                      <a:lumMod val="75000"/>
                      <a:lumOff val="25000"/>
                    </a:schemeClr>
                  </a:solidFill>
                </a:rPr>
                <a:t>Agency</a:t>
              </a:r>
            </a:p>
            <a:p>
              <a:pPr>
                <a:spcBef>
                  <a:spcPts val="600"/>
                </a:spcBef>
              </a:pPr>
              <a:endParaRPr lang="en-US" sz="2500" dirty="0" smtClean="0">
                <a:solidFill>
                  <a:schemeClr val="tx1">
                    <a:lumMod val="75000"/>
                    <a:lumOff val="25000"/>
                  </a:schemeClr>
                </a:solidFill>
              </a:endParaRPr>
            </a:p>
            <a:p>
              <a:pPr>
                <a:spcBef>
                  <a:spcPts val="600"/>
                </a:spcBef>
              </a:pPr>
              <a:r>
                <a:rPr lang="en-US" sz="2500" dirty="0" smtClean="0">
                  <a:solidFill>
                    <a:schemeClr val="tx1">
                      <a:lumMod val="75000"/>
                      <a:lumOff val="25000"/>
                    </a:schemeClr>
                  </a:solidFill>
                </a:rPr>
                <a:t>Kentucky Division of Water, Energy and Environment Cabinet</a:t>
              </a:r>
            </a:p>
            <a:p>
              <a:pPr>
                <a:spcBef>
                  <a:spcPts val="600"/>
                </a:spcBef>
              </a:pPr>
              <a:r>
                <a:rPr lang="en-US" sz="2500" dirty="0" smtClean="0">
                  <a:solidFill>
                    <a:schemeClr val="tx1">
                      <a:lumMod val="75000"/>
                      <a:lumOff val="25000"/>
                    </a:schemeClr>
                  </a:solidFill>
                </a:rPr>
                <a:t>NASA Short-term </a:t>
              </a:r>
              <a:r>
                <a:rPr lang="en-US" sz="2500" dirty="0">
                  <a:solidFill>
                    <a:schemeClr val="tx1">
                      <a:lumMod val="75000"/>
                      <a:lumOff val="25000"/>
                    </a:schemeClr>
                  </a:solidFill>
                </a:rPr>
                <a:t>Prediction </a:t>
              </a:r>
              <a:r>
                <a:rPr lang="en-US" sz="2500" dirty="0" smtClean="0">
                  <a:solidFill>
                    <a:schemeClr val="tx1">
                      <a:lumMod val="75000"/>
                      <a:lumOff val="25000"/>
                    </a:schemeClr>
                  </a:solidFill>
                </a:rPr>
                <a:t>Research and Transition Center (</a:t>
              </a:r>
              <a:r>
                <a:rPr lang="en-US" sz="2500" dirty="0" err="1" smtClean="0">
                  <a:solidFill>
                    <a:schemeClr val="tx1">
                      <a:lumMod val="75000"/>
                      <a:lumOff val="25000"/>
                    </a:schemeClr>
                  </a:solidFill>
                </a:rPr>
                <a:t>SPoRT</a:t>
              </a:r>
              <a:r>
                <a:rPr lang="en-US" sz="2500" dirty="0" smtClean="0">
                  <a:solidFill>
                    <a:schemeClr val="tx1">
                      <a:lumMod val="75000"/>
                      <a:lumOff val="25000"/>
                    </a:schemeClr>
                  </a:solidFill>
                </a:rPr>
                <a:t>)</a:t>
              </a:r>
            </a:p>
          </p:txBody>
        </p:sp>
      </p:gr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Alabama </a:t>
            </a:r>
            <a:r>
              <a:rPr lang="en-US" sz="4000" dirty="0" smtClean="0">
                <a:solidFill>
                  <a:schemeClr val="bg1"/>
                </a:solidFill>
                <a:latin typeface="Century Gothic" panose="020B0502020202020204" pitchFamily="34" charset="0"/>
              </a:rPr>
              <a:t>–</a:t>
            </a:r>
            <a:r>
              <a:rPr lang="en-US" sz="4000" dirty="0" smtClean="0">
                <a:solidFill>
                  <a:schemeClr val="bg1"/>
                </a:solidFill>
                <a:latin typeface="+mj-lt"/>
              </a:rPr>
              <a:t> Marshall| Fall 2018</a:t>
            </a:r>
            <a:endParaRPr lang="en-US" sz="4000" dirty="0">
              <a:solidFill>
                <a:schemeClr val="bg1"/>
              </a:solidFill>
              <a:latin typeface="+mj-lt"/>
            </a:endParaRPr>
          </a:p>
        </p:txBody>
      </p:sp>
      <p:sp>
        <p:nvSpPr>
          <p:cNvPr id="57" name="TextBox 56"/>
          <p:cNvSpPr txBox="1"/>
          <p:nvPr/>
        </p:nvSpPr>
        <p:spPr>
          <a:xfrm>
            <a:off x="3522132" y="34704867"/>
            <a:ext cx="12886268" cy="795867"/>
          </a:xfrm>
          <a:prstGeom prst="rect">
            <a:avLst/>
          </a:prstGeom>
          <a:noFill/>
        </p:spPr>
        <p:txBody>
          <a:bodyPr wrap="square" rtlCol="0" anchor="ctr">
            <a:noAutofit/>
          </a:bodyPr>
          <a:lstStyle/>
          <a:p>
            <a:r>
              <a:rPr lang="en-US" sz="4000" dirty="0" smtClean="0">
                <a:solidFill>
                  <a:schemeClr val="bg1"/>
                </a:solidFill>
                <a:latin typeface="+mj-lt"/>
              </a:rPr>
              <a:t>Ohio River Valley Transportation &amp; Infrastructure</a:t>
            </a:r>
            <a:endParaRPr lang="en-US" sz="4000" dirty="0">
              <a:solidFill>
                <a:schemeClr val="bg1"/>
              </a:solidFill>
              <a:latin typeface="+mj-lt"/>
            </a:endParaRPr>
          </a:p>
        </p:txBody>
      </p:sp>
      <p:sp>
        <p:nvSpPr>
          <p:cNvPr id="62" name="Subtitle"/>
          <p:cNvSpPr>
            <a:spLocks noGrp="1"/>
          </p:cNvSpPr>
          <p:nvPr>
            <p:ph type="body" sz="quarter" idx="13"/>
          </p:nvPr>
        </p:nvSpPr>
        <p:spPr>
          <a:xfrm>
            <a:off x="912368" y="185012"/>
            <a:ext cx="1745876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4400" dirty="0">
                <a:solidFill>
                  <a:srgbClr val="9199A8"/>
                </a:solidFill>
              </a:rPr>
              <a:t>Utilizing Synthetic Aperture Radar and NASA Earth Observations to Identify Optimal Transportation Routes to </a:t>
            </a:r>
            <a:r>
              <a:rPr lang="en-US" sz="4400" dirty="0" smtClean="0">
                <a:solidFill>
                  <a:srgbClr val="9199A8"/>
                </a:solidFill>
              </a:rPr>
              <a:t>Assist Emergency </a:t>
            </a:r>
            <a:r>
              <a:rPr lang="en-US" sz="4400" dirty="0">
                <a:solidFill>
                  <a:srgbClr val="9199A8"/>
                </a:solidFill>
              </a:rPr>
              <a:t>Responders a</a:t>
            </a:r>
            <a:r>
              <a:rPr lang="en-US" sz="4400" dirty="0" smtClean="0">
                <a:solidFill>
                  <a:srgbClr val="9199A8"/>
                </a:solidFill>
              </a:rPr>
              <a:t>fter </a:t>
            </a:r>
            <a:r>
              <a:rPr lang="en-US" sz="4400" dirty="0">
                <a:solidFill>
                  <a:srgbClr val="9199A8"/>
                </a:solidFill>
              </a:rPr>
              <a:t>Flood Events in the Ohio River Valley</a:t>
            </a:r>
            <a:endParaRPr lang="en-US" sz="4400" dirty="0" smtClean="0">
              <a:solidFill>
                <a:srgbClr val="9199A8"/>
              </a:solidFill>
            </a:endParaRPr>
          </a:p>
        </p:txBody>
      </p:sp>
      <p:sp>
        <p:nvSpPr>
          <p:cNvPr id="83" name="Text Placeholder 16"/>
          <p:cNvSpPr txBox="1">
            <a:spLocks/>
          </p:cNvSpPr>
          <p:nvPr/>
        </p:nvSpPr>
        <p:spPr>
          <a:xfrm>
            <a:off x="13583677" y="31804288"/>
            <a:ext cx="12963911" cy="1662545"/>
          </a:xfrm>
          <a:prstGeom prst="rect">
            <a:avLst/>
          </a:prstGeom>
        </p:spPr>
        <p:txBody>
          <a:bodyPr numCol="2"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buClr>
                <a:srgbClr val="9199A8"/>
              </a:buClr>
            </a:pPr>
            <a:r>
              <a:rPr lang="en-US" sz="2500" dirty="0" smtClean="0">
                <a:solidFill>
                  <a:schemeClr val="tx1">
                    <a:lumMod val="75000"/>
                    <a:lumOff val="25000"/>
                  </a:schemeClr>
                </a:solidFill>
              </a:rPr>
              <a:t>NDWI and NDFI allows for an improved temporal resolution in flood-mapping.</a:t>
            </a:r>
          </a:p>
          <a:p>
            <a:pPr algn="just">
              <a:lnSpc>
                <a:spcPct val="100000"/>
              </a:lnSpc>
              <a:buClr>
                <a:srgbClr val="9199A8"/>
              </a:buClr>
            </a:pPr>
            <a:r>
              <a:rPr lang="en-US" sz="2500" dirty="0">
                <a:solidFill>
                  <a:schemeClr val="tx1">
                    <a:lumMod val="75000"/>
                    <a:lumOff val="25000"/>
                  </a:schemeClr>
                </a:solidFill>
              </a:rPr>
              <a:t>Cities with the highest risk of flooding </a:t>
            </a:r>
            <a:r>
              <a:rPr lang="en-US" sz="2500" dirty="0" smtClean="0">
                <a:solidFill>
                  <a:schemeClr val="tx1">
                    <a:lumMod val="75000"/>
                    <a:lumOff val="25000"/>
                  </a:schemeClr>
                </a:solidFill>
              </a:rPr>
              <a:t>include Louisville, KY and Paducah, KY.</a:t>
            </a:r>
            <a:endParaRPr lang="en-US" sz="2500" dirty="0">
              <a:solidFill>
                <a:schemeClr val="tx1">
                  <a:lumMod val="75000"/>
                  <a:lumOff val="25000"/>
                </a:schemeClr>
              </a:solidFill>
            </a:endParaRPr>
          </a:p>
          <a:p>
            <a:pPr algn="just">
              <a:lnSpc>
                <a:spcPct val="100000"/>
              </a:lnSpc>
              <a:buClr>
                <a:srgbClr val="9199A8"/>
              </a:buClr>
            </a:pPr>
            <a:r>
              <a:rPr lang="en-US" sz="2500" dirty="0" smtClean="0">
                <a:solidFill>
                  <a:schemeClr val="tx1">
                    <a:lumMod val="75000"/>
                    <a:lumOff val="25000"/>
                  </a:schemeClr>
                </a:solidFill>
              </a:rPr>
              <a:t>During the 2018 flood event, 667 miles of major roadways were inaccessible and 16% of hospitals in the study area were affected.</a:t>
            </a:r>
          </a:p>
          <a:p>
            <a:pPr marL="347663" indent="-347663" algn="just">
              <a:buClr>
                <a:srgbClr val="9199A8"/>
              </a:buClr>
            </a:pPr>
            <a:endParaRPr lang="en-US" sz="2500" dirty="0" smtClean="0">
              <a:solidFill>
                <a:schemeClr val="tx1">
                  <a:lumMod val="75000"/>
                  <a:lumOff val="25000"/>
                </a:schemeClr>
              </a:solidFill>
            </a:endParaRPr>
          </a:p>
        </p:txBody>
      </p:sp>
      <p:sp>
        <p:nvSpPr>
          <p:cNvPr id="84" name="Text Placeholder 16"/>
          <p:cNvSpPr txBox="1">
            <a:spLocks/>
          </p:cNvSpPr>
          <p:nvPr/>
        </p:nvSpPr>
        <p:spPr>
          <a:xfrm>
            <a:off x="1026671" y="13065707"/>
            <a:ext cx="12070080" cy="35633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9199A8"/>
              </a:buClr>
            </a:pPr>
            <a:r>
              <a:rPr lang="en-US" sz="2500" b="1" dirty="0" smtClean="0">
                <a:solidFill>
                  <a:srgbClr val="9199A8"/>
                </a:solidFill>
              </a:rPr>
              <a:t>Detect</a:t>
            </a:r>
            <a:r>
              <a:rPr lang="en-US" sz="2500" b="1" dirty="0" smtClean="0">
                <a:solidFill>
                  <a:srgbClr val="7F7F7F"/>
                </a:solidFill>
              </a:rPr>
              <a:t> </a:t>
            </a:r>
            <a:r>
              <a:rPr lang="en-US" sz="2500" dirty="0" smtClean="0">
                <a:solidFill>
                  <a:schemeClr val="tx1">
                    <a:lumMod val="75000"/>
                    <a:lumOff val="25000"/>
                  </a:schemeClr>
                </a:solidFill>
              </a:rPr>
              <a:t>flood waters using the Normalized Difference Flood Index (NDFI) and the Normalized Difference Water Index (NDWI)</a:t>
            </a:r>
          </a:p>
          <a:p>
            <a:pPr marL="347663" indent="-347663" algn="just">
              <a:buClr>
                <a:srgbClr val="9199A8"/>
              </a:buClr>
            </a:pPr>
            <a:r>
              <a:rPr lang="en-US" sz="2500" b="1" dirty="0">
                <a:solidFill>
                  <a:srgbClr val="9199A8"/>
                </a:solidFill>
              </a:rPr>
              <a:t>Identify</a:t>
            </a:r>
            <a:r>
              <a:rPr lang="en-US" sz="2500" b="1" dirty="0">
                <a:solidFill>
                  <a:srgbClr val="7F7F7F"/>
                </a:solidFill>
              </a:rPr>
              <a:t> </a:t>
            </a:r>
            <a:r>
              <a:rPr lang="en-US" sz="2500" dirty="0" smtClean="0">
                <a:solidFill>
                  <a:schemeClr val="tx1">
                    <a:lumMod val="75000"/>
                    <a:lumOff val="25000"/>
                  </a:schemeClr>
                </a:solidFill>
              </a:rPr>
              <a:t>regions and vulnerable </a:t>
            </a:r>
            <a:r>
              <a:rPr lang="en-US" sz="2500" dirty="0">
                <a:solidFill>
                  <a:schemeClr val="tx1">
                    <a:lumMod val="75000"/>
                    <a:lumOff val="25000"/>
                  </a:schemeClr>
                </a:solidFill>
              </a:rPr>
              <a:t>populations prone to </a:t>
            </a:r>
            <a:r>
              <a:rPr lang="en-US" sz="2500" dirty="0" smtClean="0">
                <a:solidFill>
                  <a:schemeClr val="tx1">
                    <a:lumMod val="75000"/>
                    <a:lumOff val="25000"/>
                  </a:schemeClr>
                </a:solidFill>
              </a:rPr>
              <a:t>flooding</a:t>
            </a:r>
            <a:endParaRPr lang="en-US" sz="2500" b="1" dirty="0" smtClean="0">
              <a:solidFill>
                <a:schemeClr val="tx1">
                  <a:lumMod val="75000"/>
                  <a:lumOff val="25000"/>
                </a:schemeClr>
              </a:solidFill>
            </a:endParaRPr>
          </a:p>
          <a:p>
            <a:pPr marL="347663" indent="-347663" algn="just">
              <a:buClr>
                <a:srgbClr val="9199A8"/>
              </a:buClr>
            </a:pPr>
            <a:r>
              <a:rPr lang="en-US" sz="2500" b="1" dirty="0" smtClean="0">
                <a:solidFill>
                  <a:srgbClr val="9199A8"/>
                </a:solidFill>
              </a:rPr>
              <a:t>Provide</a:t>
            </a:r>
            <a:r>
              <a:rPr lang="en-US" sz="2500" dirty="0" smtClean="0">
                <a:solidFill>
                  <a:srgbClr val="7FB662"/>
                </a:solidFill>
              </a:rPr>
              <a:t> </a:t>
            </a:r>
            <a:r>
              <a:rPr lang="en-US" sz="2500" dirty="0" smtClean="0">
                <a:solidFill>
                  <a:schemeClr val="tx1">
                    <a:lumMod val="75000"/>
                    <a:lumOff val="25000"/>
                  </a:schemeClr>
                </a:solidFill>
              </a:rPr>
              <a:t>optimal routes for emergency services during flood events to reduce emergency response times</a:t>
            </a:r>
            <a:endParaRPr lang="en-US" sz="2500" dirty="0">
              <a:solidFill>
                <a:schemeClr val="tx1">
                  <a:lumMod val="75000"/>
                  <a:lumOff val="25000"/>
                </a:schemeClr>
              </a:solidFill>
            </a:endParaRPr>
          </a:p>
        </p:txBody>
      </p:sp>
      <p:sp>
        <p:nvSpPr>
          <p:cNvPr id="80" name="Rounded Rectangle 79"/>
          <p:cNvSpPr/>
          <p:nvPr/>
        </p:nvSpPr>
        <p:spPr>
          <a:xfrm>
            <a:off x="14043159" y="6059603"/>
            <a:ext cx="2202901" cy="922951"/>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163576" rIns="163576" bIns="164592" numCol="1" spcCol="1270" anchor="ctr" anchorCtr="1">
            <a:noAutofit/>
          </a:bodyPr>
          <a:lstStyle/>
          <a:p>
            <a:pPr lvl="0" algn="ctr" defTabSz="1022350">
              <a:lnSpc>
                <a:spcPct val="90000"/>
              </a:lnSpc>
              <a:spcBef>
                <a:spcPct val="0"/>
              </a:spcBef>
              <a:spcAft>
                <a:spcPct val="35000"/>
              </a:spcAft>
            </a:pPr>
            <a:r>
              <a:rPr lang="en-US" sz="2400" kern="1200" dirty="0" smtClean="0">
                <a:solidFill>
                  <a:schemeClr val="tx1">
                    <a:lumMod val="75000"/>
                    <a:lumOff val="25000"/>
                  </a:schemeClr>
                </a:solidFill>
              </a:rPr>
              <a:t>Data Acquisition</a:t>
            </a:r>
            <a:endParaRPr lang="en-US" sz="2400" kern="1200" dirty="0">
              <a:solidFill>
                <a:schemeClr val="tx1">
                  <a:lumMod val="75000"/>
                  <a:lumOff val="25000"/>
                </a:schemeClr>
              </a:solidFill>
            </a:endParaRPr>
          </a:p>
        </p:txBody>
      </p:sp>
      <p:sp>
        <p:nvSpPr>
          <p:cNvPr id="81" name="Freeform 80"/>
          <p:cNvSpPr/>
          <p:nvPr/>
        </p:nvSpPr>
        <p:spPr>
          <a:xfrm>
            <a:off x="13706338" y="7226927"/>
            <a:ext cx="2876542" cy="3331418"/>
          </a:xfrm>
          <a:custGeom>
            <a:avLst/>
            <a:gdLst>
              <a:gd name="connsiteX0" fmla="*/ 0 w 2133173"/>
              <a:gd name="connsiteY0" fmla="*/ 213317 h 2732400"/>
              <a:gd name="connsiteX1" fmla="*/ 213317 w 2133173"/>
              <a:gd name="connsiteY1" fmla="*/ 0 h 2732400"/>
              <a:gd name="connsiteX2" fmla="*/ 1919856 w 2133173"/>
              <a:gd name="connsiteY2" fmla="*/ 0 h 2732400"/>
              <a:gd name="connsiteX3" fmla="*/ 2133173 w 2133173"/>
              <a:gd name="connsiteY3" fmla="*/ 213317 h 2732400"/>
              <a:gd name="connsiteX4" fmla="*/ 2133173 w 2133173"/>
              <a:gd name="connsiteY4" fmla="*/ 2519083 h 2732400"/>
              <a:gd name="connsiteX5" fmla="*/ 1919856 w 2133173"/>
              <a:gd name="connsiteY5" fmla="*/ 2732400 h 2732400"/>
              <a:gd name="connsiteX6" fmla="*/ 213317 w 2133173"/>
              <a:gd name="connsiteY6" fmla="*/ 2732400 h 2732400"/>
              <a:gd name="connsiteX7" fmla="*/ 0 w 2133173"/>
              <a:gd name="connsiteY7" fmla="*/ 2519083 h 2732400"/>
              <a:gd name="connsiteX8" fmla="*/ 0 w 2133173"/>
              <a:gd name="connsiteY8" fmla="*/ 213317 h 27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173" h="2732400">
                <a:moveTo>
                  <a:pt x="0" y="213317"/>
                </a:moveTo>
                <a:cubicBezTo>
                  <a:pt x="0" y="95505"/>
                  <a:pt x="95505" y="0"/>
                  <a:pt x="213317" y="0"/>
                </a:cubicBezTo>
                <a:lnTo>
                  <a:pt x="1919856" y="0"/>
                </a:lnTo>
                <a:cubicBezTo>
                  <a:pt x="2037668" y="0"/>
                  <a:pt x="2133173" y="95505"/>
                  <a:pt x="2133173" y="213317"/>
                </a:cubicBezTo>
                <a:lnTo>
                  <a:pt x="2133173" y="2519083"/>
                </a:lnTo>
                <a:cubicBezTo>
                  <a:pt x="2133173" y="2636895"/>
                  <a:pt x="2037668" y="2732400"/>
                  <a:pt x="1919856" y="2732400"/>
                </a:cubicBezTo>
                <a:lnTo>
                  <a:pt x="213317" y="2732400"/>
                </a:lnTo>
                <a:cubicBezTo>
                  <a:pt x="95505" y="2732400"/>
                  <a:pt x="0" y="2636895"/>
                  <a:pt x="0" y="2519083"/>
                </a:cubicBezTo>
                <a:lnTo>
                  <a:pt x="0" y="213317"/>
                </a:lnTo>
                <a:close/>
              </a:path>
            </a:pathLst>
          </a:custGeom>
          <a:solidFill>
            <a:srgbClr val="9DC3E7"/>
          </a:solid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6055" tIns="226055" rIns="226055" bIns="226055" numCol="1" spcCol="1270" anchor="t" anchorCtr="0">
            <a:noAutofit/>
          </a:bodyPr>
          <a:lstStyle/>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Sentinel-1 SAR</a:t>
            </a:r>
            <a:endParaRPr lang="en-US" sz="2400" kern="1200" dirty="0">
              <a:solidFill>
                <a:schemeClr val="tx1">
                  <a:lumMod val="75000"/>
                  <a:lumOff val="25000"/>
                </a:schemeClr>
              </a:solidFill>
            </a:endParaRP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Landsat 8 OLI</a:t>
            </a:r>
            <a:endParaRPr lang="en-US" sz="2400" kern="1200" dirty="0">
              <a:solidFill>
                <a:schemeClr val="tx1">
                  <a:lumMod val="75000"/>
                  <a:lumOff val="25000"/>
                </a:schemeClr>
              </a:solidFill>
            </a:endParaRP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SRTM v3</a:t>
            </a:r>
            <a:endParaRPr lang="en-US" sz="2400" kern="1200" dirty="0">
              <a:solidFill>
                <a:schemeClr val="tx1">
                  <a:lumMod val="75000"/>
                  <a:lumOff val="25000"/>
                </a:schemeClr>
              </a:solidFill>
            </a:endParaRP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GPM IMERG</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dirty="0" smtClean="0">
                <a:solidFill>
                  <a:schemeClr val="tx1">
                    <a:lumMod val="75000"/>
                    <a:lumOff val="25000"/>
                  </a:schemeClr>
                </a:solidFill>
              </a:rPr>
              <a:t>Ancillary Data</a:t>
            </a:r>
            <a:endParaRPr lang="en-US" sz="2400" kern="1200" dirty="0">
              <a:solidFill>
                <a:schemeClr val="tx1">
                  <a:lumMod val="75000"/>
                  <a:lumOff val="25000"/>
                </a:schemeClr>
              </a:solidFill>
            </a:endParaRPr>
          </a:p>
        </p:txBody>
      </p:sp>
      <p:sp>
        <p:nvSpPr>
          <p:cNvPr id="82" name="Freeform 81"/>
          <p:cNvSpPr/>
          <p:nvPr/>
        </p:nvSpPr>
        <p:spPr>
          <a:xfrm>
            <a:off x="16433306" y="6182766"/>
            <a:ext cx="685568" cy="676624"/>
          </a:xfrm>
          <a:custGeom>
            <a:avLst/>
            <a:gdLst>
              <a:gd name="connsiteX0" fmla="*/ 0 w 685568"/>
              <a:gd name="connsiteY0" fmla="*/ 106220 h 531098"/>
              <a:gd name="connsiteX1" fmla="*/ 420019 w 685568"/>
              <a:gd name="connsiteY1" fmla="*/ 106220 h 531098"/>
              <a:gd name="connsiteX2" fmla="*/ 420019 w 685568"/>
              <a:gd name="connsiteY2" fmla="*/ 0 h 531098"/>
              <a:gd name="connsiteX3" fmla="*/ 685568 w 685568"/>
              <a:gd name="connsiteY3" fmla="*/ 265549 h 531098"/>
              <a:gd name="connsiteX4" fmla="*/ 420019 w 685568"/>
              <a:gd name="connsiteY4" fmla="*/ 531098 h 531098"/>
              <a:gd name="connsiteX5" fmla="*/ 420019 w 685568"/>
              <a:gd name="connsiteY5" fmla="*/ 424878 h 531098"/>
              <a:gd name="connsiteX6" fmla="*/ 0 w 685568"/>
              <a:gd name="connsiteY6" fmla="*/ 424878 h 531098"/>
              <a:gd name="connsiteX7" fmla="*/ 0 w 685568"/>
              <a:gd name="connsiteY7" fmla="*/ 106220 h 5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68" h="531098">
                <a:moveTo>
                  <a:pt x="0" y="106220"/>
                </a:moveTo>
                <a:lnTo>
                  <a:pt x="420019" y="106220"/>
                </a:lnTo>
                <a:lnTo>
                  <a:pt x="420019" y="0"/>
                </a:lnTo>
                <a:lnTo>
                  <a:pt x="685568" y="265549"/>
                </a:lnTo>
                <a:lnTo>
                  <a:pt x="420019" y="531098"/>
                </a:lnTo>
                <a:lnTo>
                  <a:pt x="420019" y="424878"/>
                </a:lnTo>
                <a:lnTo>
                  <a:pt x="0" y="424878"/>
                </a:lnTo>
                <a:lnTo>
                  <a:pt x="0" y="10622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6220" rIns="159329" bIns="106220" numCol="1" spcCol="1270" anchor="ctr" anchorCtr="0">
            <a:noAutofit/>
          </a:bodyPr>
          <a:lstStyle/>
          <a:p>
            <a:pPr lvl="0" algn="ctr" defTabSz="800100">
              <a:lnSpc>
                <a:spcPct val="90000"/>
              </a:lnSpc>
              <a:spcBef>
                <a:spcPct val="0"/>
              </a:spcBef>
              <a:spcAft>
                <a:spcPct val="35000"/>
              </a:spcAft>
            </a:pPr>
            <a:endParaRPr lang="en-US" sz="1800" kern="1200"/>
          </a:p>
        </p:txBody>
      </p:sp>
      <p:sp>
        <p:nvSpPr>
          <p:cNvPr id="85" name="Rounded Rectangle 84"/>
          <p:cNvSpPr/>
          <p:nvPr/>
        </p:nvSpPr>
        <p:spPr>
          <a:xfrm>
            <a:off x="17306120" y="6062370"/>
            <a:ext cx="2133173" cy="917416"/>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163576" rIns="163576" bIns="164592" numCol="1" spcCol="1270" anchor="ctr" anchorCtr="1">
            <a:noAutofit/>
          </a:bodyPr>
          <a:lstStyle/>
          <a:p>
            <a:pPr lvl="0" algn="ctr" defTabSz="1022350">
              <a:lnSpc>
                <a:spcPct val="90000"/>
              </a:lnSpc>
              <a:spcBef>
                <a:spcPct val="0"/>
              </a:spcBef>
              <a:spcAft>
                <a:spcPct val="35000"/>
              </a:spcAft>
            </a:pPr>
            <a:r>
              <a:rPr lang="en-US" sz="2400" kern="1200" dirty="0" smtClean="0">
                <a:solidFill>
                  <a:schemeClr val="tx1">
                    <a:lumMod val="75000"/>
                    <a:lumOff val="25000"/>
                  </a:schemeClr>
                </a:solidFill>
              </a:rPr>
              <a:t>Data Processing</a:t>
            </a:r>
            <a:endParaRPr lang="en-US" sz="2400" kern="1200" dirty="0">
              <a:solidFill>
                <a:schemeClr val="tx1">
                  <a:lumMod val="75000"/>
                  <a:lumOff val="25000"/>
                </a:schemeClr>
              </a:solidFill>
            </a:endParaRPr>
          </a:p>
        </p:txBody>
      </p:sp>
      <p:sp>
        <p:nvSpPr>
          <p:cNvPr id="86" name="Freeform 85"/>
          <p:cNvSpPr/>
          <p:nvPr/>
        </p:nvSpPr>
        <p:spPr>
          <a:xfrm>
            <a:off x="16844640" y="7226926"/>
            <a:ext cx="3056133" cy="3331419"/>
          </a:xfrm>
          <a:custGeom>
            <a:avLst/>
            <a:gdLst>
              <a:gd name="connsiteX0" fmla="*/ 0 w 2133173"/>
              <a:gd name="connsiteY0" fmla="*/ 213317 h 2732400"/>
              <a:gd name="connsiteX1" fmla="*/ 213317 w 2133173"/>
              <a:gd name="connsiteY1" fmla="*/ 0 h 2732400"/>
              <a:gd name="connsiteX2" fmla="*/ 1919856 w 2133173"/>
              <a:gd name="connsiteY2" fmla="*/ 0 h 2732400"/>
              <a:gd name="connsiteX3" fmla="*/ 2133173 w 2133173"/>
              <a:gd name="connsiteY3" fmla="*/ 213317 h 2732400"/>
              <a:gd name="connsiteX4" fmla="*/ 2133173 w 2133173"/>
              <a:gd name="connsiteY4" fmla="*/ 2519083 h 2732400"/>
              <a:gd name="connsiteX5" fmla="*/ 1919856 w 2133173"/>
              <a:gd name="connsiteY5" fmla="*/ 2732400 h 2732400"/>
              <a:gd name="connsiteX6" fmla="*/ 213317 w 2133173"/>
              <a:gd name="connsiteY6" fmla="*/ 2732400 h 2732400"/>
              <a:gd name="connsiteX7" fmla="*/ 0 w 2133173"/>
              <a:gd name="connsiteY7" fmla="*/ 2519083 h 2732400"/>
              <a:gd name="connsiteX8" fmla="*/ 0 w 2133173"/>
              <a:gd name="connsiteY8" fmla="*/ 213317 h 27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173" h="2732400">
                <a:moveTo>
                  <a:pt x="0" y="213317"/>
                </a:moveTo>
                <a:cubicBezTo>
                  <a:pt x="0" y="95505"/>
                  <a:pt x="95505" y="0"/>
                  <a:pt x="213317" y="0"/>
                </a:cubicBezTo>
                <a:lnTo>
                  <a:pt x="1919856" y="0"/>
                </a:lnTo>
                <a:cubicBezTo>
                  <a:pt x="2037668" y="0"/>
                  <a:pt x="2133173" y="95505"/>
                  <a:pt x="2133173" y="213317"/>
                </a:cubicBezTo>
                <a:lnTo>
                  <a:pt x="2133173" y="2519083"/>
                </a:lnTo>
                <a:cubicBezTo>
                  <a:pt x="2133173" y="2636895"/>
                  <a:pt x="2037668" y="2732400"/>
                  <a:pt x="1919856" y="2732400"/>
                </a:cubicBezTo>
                <a:lnTo>
                  <a:pt x="213317" y="2732400"/>
                </a:lnTo>
                <a:cubicBezTo>
                  <a:pt x="95505" y="2732400"/>
                  <a:pt x="0" y="2636895"/>
                  <a:pt x="0" y="2519083"/>
                </a:cubicBezTo>
                <a:lnTo>
                  <a:pt x="0" y="213317"/>
                </a:lnTo>
                <a:close/>
              </a:path>
            </a:pathLst>
          </a:custGeom>
          <a:solidFill>
            <a:srgbClr val="9DC3E7">
              <a:alpha val="90000"/>
            </a:srgbClr>
          </a:solid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6055" tIns="226055" rIns="226055" bIns="226055" numCol="1" spcCol="1270" anchor="t" anchorCtr="0">
            <a:noAutofit/>
          </a:bodyPr>
          <a:lstStyle/>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Speckle Filtering</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dirty="0" smtClean="0">
                <a:solidFill>
                  <a:schemeClr val="tx1">
                    <a:lumMod val="75000"/>
                    <a:lumOff val="25000"/>
                  </a:schemeClr>
                </a:solidFill>
              </a:rPr>
              <a:t>Terrain Correction</a:t>
            </a:r>
            <a:endParaRPr lang="en-US" sz="2400" kern="1200" dirty="0" smtClean="0">
              <a:solidFill>
                <a:schemeClr val="tx1">
                  <a:lumMod val="75000"/>
                  <a:lumOff val="25000"/>
                </a:schemeClr>
              </a:solidFill>
            </a:endParaRP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Calculate NDFI</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dirty="0" smtClean="0">
                <a:solidFill>
                  <a:schemeClr val="tx1">
                    <a:lumMod val="75000"/>
                    <a:lumOff val="25000"/>
                  </a:schemeClr>
                </a:solidFill>
              </a:rPr>
              <a:t>Calculate NDWI</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Resample and Clip</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dirty="0" smtClean="0">
                <a:solidFill>
                  <a:schemeClr val="tx1">
                    <a:lumMod val="75000"/>
                    <a:lumOff val="25000"/>
                  </a:schemeClr>
                </a:solidFill>
              </a:rPr>
              <a:t>Distance and Time Attributes</a:t>
            </a:r>
            <a:endParaRPr lang="en-US" sz="2400" kern="1200" dirty="0">
              <a:solidFill>
                <a:schemeClr val="tx1">
                  <a:lumMod val="75000"/>
                  <a:lumOff val="25000"/>
                </a:schemeClr>
              </a:solidFill>
            </a:endParaRPr>
          </a:p>
        </p:txBody>
      </p:sp>
      <p:sp>
        <p:nvSpPr>
          <p:cNvPr id="87" name="Freeform 86"/>
          <p:cNvSpPr/>
          <p:nvPr/>
        </p:nvSpPr>
        <p:spPr>
          <a:xfrm>
            <a:off x="19641016" y="6182766"/>
            <a:ext cx="685568" cy="676624"/>
          </a:xfrm>
          <a:custGeom>
            <a:avLst/>
            <a:gdLst>
              <a:gd name="connsiteX0" fmla="*/ 0 w 685568"/>
              <a:gd name="connsiteY0" fmla="*/ 106220 h 531098"/>
              <a:gd name="connsiteX1" fmla="*/ 420019 w 685568"/>
              <a:gd name="connsiteY1" fmla="*/ 106220 h 531098"/>
              <a:gd name="connsiteX2" fmla="*/ 420019 w 685568"/>
              <a:gd name="connsiteY2" fmla="*/ 0 h 531098"/>
              <a:gd name="connsiteX3" fmla="*/ 685568 w 685568"/>
              <a:gd name="connsiteY3" fmla="*/ 265549 h 531098"/>
              <a:gd name="connsiteX4" fmla="*/ 420019 w 685568"/>
              <a:gd name="connsiteY4" fmla="*/ 531098 h 531098"/>
              <a:gd name="connsiteX5" fmla="*/ 420019 w 685568"/>
              <a:gd name="connsiteY5" fmla="*/ 424878 h 531098"/>
              <a:gd name="connsiteX6" fmla="*/ 0 w 685568"/>
              <a:gd name="connsiteY6" fmla="*/ 424878 h 531098"/>
              <a:gd name="connsiteX7" fmla="*/ 0 w 685568"/>
              <a:gd name="connsiteY7" fmla="*/ 106220 h 5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68" h="531098">
                <a:moveTo>
                  <a:pt x="0" y="106220"/>
                </a:moveTo>
                <a:lnTo>
                  <a:pt x="420019" y="106220"/>
                </a:lnTo>
                <a:lnTo>
                  <a:pt x="420019" y="0"/>
                </a:lnTo>
                <a:lnTo>
                  <a:pt x="685568" y="265549"/>
                </a:lnTo>
                <a:lnTo>
                  <a:pt x="420019" y="531098"/>
                </a:lnTo>
                <a:lnTo>
                  <a:pt x="420019" y="424878"/>
                </a:lnTo>
                <a:lnTo>
                  <a:pt x="0" y="424878"/>
                </a:lnTo>
                <a:lnTo>
                  <a:pt x="0" y="10622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6220" rIns="159329" bIns="106220" numCol="1" spcCol="1270" anchor="ctr" anchorCtr="0">
            <a:noAutofit/>
          </a:bodyPr>
          <a:lstStyle/>
          <a:p>
            <a:pPr lvl="0" algn="ctr" defTabSz="800100">
              <a:lnSpc>
                <a:spcPct val="90000"/>
              </a:lnSpc>
              <a:spcBef>
                <a:spcPct val="0"/>
              </a:spcBef>
              <a:spcAft>
                <a:spcPct val="35000"/>
              </a:spcAft>
            </a:pPr>
            <a:endParaRPr lang="en-US" sz="1800" kern="1200"/>
          </a:p>
        </p:txBody>
      </p:sp>
      <p:sp>
        <p:nvSpPr>
          <p:cNvPr id="88" name="Rounded Rectangle 87"/>
          <p:cNvSpPr/>
          <p:nvPr/>
        </p:nvSpPr>
        <p:spPr>
          <a:xfrm>
            <a:off x="20528308" y="6064797"/>
            <a:ext cx="2133173" cy="912562"/>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163576" rIns="163576" bIns="164592" numCol="1" spcCol="1270" anchor="ctr" anchorCtr="1">
            <a:noAutofit/>
          </a:bodyPr>
          <a:lstStyle/>
          <a:p>
            <a:pPr lvl="0" algn="ctr" defTabSz="1022350">
              <a:lnSpc>
                <a:spcPct val="90000"/>
              </a:lnSpc>
              <a:spcBef>
                <a:spcPct val="0"/>
              </a:spcBef>
            </a:pPr>
            <a:r>
              <a:rPr lang="en-US" sz="2400" kern="1200" dirty="0" smtClean="0">
                <a:solidFill>
                  <a:schemeClr val="tx1">
                    <a:lumMod val="75000"/>
                    <a:lumOff val="25000"/>
                  </a:schemeClr>
                </a:solidFill>
              </a:rPr>
              <a:t>Data </a:t>
            </a:r>
          </a:p>
          <a:p>
            <a:pPr lvl="0" algn="ctr" defTabSz="1022350">
              <a:lnSpc>
                <a:spcPct val="90000"/>
              </a:lnSpc>
              <a:spcBef>
                <a:spcPct val="0"/>
              </a:spcBef>
            </a:pPr>
            <a:r>
              <a:rPr lang="en-US" sz="2400" kern="1200" dirty="0" smtClean="0">
                <a:solidFill>
                  <a:schemeClr val="tx1">
                    <a:lumMod val="75000"/>
                    <a:lumOff val="25000"/>
                  </a:schemeClr>
                </a:solidFill>
              </a:rPr>
              <a:t>Analysis</a:t>
            </a:r>
            <a:endParaRPr lang="en-US" sz="2400" kern="1200" dirty="0">
              <a:solidFill>
                <a:schemeClr val="tx1">
                  <a:lumMod val="75000"/>
                  <a:lumOff val="25000"/>
                </a:schemeClr>
              </a:solidFill>
            </a:endParaRPr>
          </a:p>
        </p:txBody>
      </p:sp>
      <p:sp>
        <p:nvSpPr>
          <p:cNvPr id="89" name="Freeform 88"/>
          <p:cNvSpPr/>
          <p:nvPr/>
        </p:nvSpPr>
        <p:spPr>
          <a:xfrm>
            <a:off x="20162533" y="7222453"/>
            <a:ext cx="2864723" cy="3335893"/>
          </a:xfrm>
          <a:custGeom>
            <a:avLst/>
            <a:gdLst>
              <a:gd name="connsiteX0" fmla="*/ 0 w 2133173"/>
              <a:gd name="connsiteY0" fmla="*/ 213317 h 2732400"/>
              <a:gd name="connsiteX1" fmla="*/ 213317 w 2133173"/>
              <a:gd name="connsiteY1" fmla="*/ 0 h 2732400"/>
              <a:gd name="connsiteX2" fmla="*/ 1919856 w 2133173"/>
              <a:gd name="connsiteY2" fmla="*/ 0 h 2732400"/>
              <a:gd name="connsiteX3" fmla="*/ 2133173 w 2133173"/>
              <a:gd name="connsiteY3" fmla="*/ 213317 h 2732400"/>
              <a:gd name="connsiteX4" fmla="*/ 2133173 w 2133173"/>
              <a:gd name="connsiteY4" fmla="*/ 2519083 h 2732400"/>
              <a:gd name="connsiteX5" fmla="*/ 1919856 w 2133173"/>
              <a:gd name="connsiteY5" fmla="*/ 2732400 h 2732400"/>
              <a:gd name="connsiteX6" fmla="*/ 213317 w 2133173"/>
              <a:gd name="connsiteY6" fmla="*/ 2732400 h 2732400"/>
              <a:gd name="connsiteX7" fmla="*/ 0 w 2133173"/>
              <a:gd name="connsiteY7" fmla="*/ 2519083 h 2732400"/>
              <a:gd name="connsiteX8" fmla="*/ 0 w 2133173"/>
              <a:gd name="connsiteY8" fmla="*/ 213317 h 27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173" h="2732400">
                <a:moveTo>
                  <a:pt x="0" y="213317"/>
                </a:moveTo>
                <a:cubicBezTo>
                  <a:pt x="0" y="95505"/>
                  <a:pt x="95505" y="0"/>
                  <a:pt x="213317" y="0"/>
                </a:cubicBezTo>
                <a:lnTo>
                  <a:pt x="1919856" y="0"/>
                </a:lnTo>
                <a:cubicBezTo>
                  <a:pt x="2037668" y="0"/>
                  <a:pt x="2133173" y="95505"/>
                  <a:pt x="2133173" y="213317"/>
                </a:cubicBezTo>
                <a:lnTo>
                  <a:pt x="2133173" y="2519083"/>
                </a:lnTo>
                <a:cubicBezTo>
                  <a:pt x="2133173" y="2636895"/>
                  <a:pt x="2037668" y="2732400"/>
                  <a:pt x="1919856" y="2732400"/>
                </a:cubicBezTo>
                <a:lnTo>
                  <a:pt x="213317" y="2732400"/>
                </a:lnTo>
                <a:cubicBezTo>
                  <a:pt x="95505" y="2732400"/>
                  <a:pt x="0" y="2636895"/>
                  <a:pt x="0" y="2519083"/>
                </a:cubicBezTo>
                <a:lnTo>
                  <a:pt x="0" y="213317"/>
                </a:lnTo>
                <a:close/>
              </a:path>
            </a:pathLst>
          </a:custGeom>
          <a:solidFill>
            <a:srgbClr val="9DC3E7">
              <a:alpha val="90000"/>
            </a:srgbClr>
          </a:solid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6055" tIns="226055" rIns="226055" bIns="226055" numCol="1" spcCol="1270" anchor="t" anchorCtr="0">
            <a:noAutofit/>
          </a:bodyPr>
          <a:lstStyle/>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Fuzzy logic</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kern="1200" dirty="0" smtClean="0">
                <a:solidFill>
                  <a:schemeClr val="tx1">
                    <a:lumMod val="75000"/>
                    <a:lumOff val="25000"/>
                  </a:schemeClr>
                </a:solidFill>
              </a:rPr>
              <a:t>Overlay and Intersect</a:t>
            </a: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400" dirty="0" smtClean="0">
                <a:solidFill>
                  <a:schemeClr val="tx1">
                    <a:lumMod val="75000"/>
                    <a:lumOff val="25000"/>
                  </a:schemeClr>
                </a:solidFill>
              </a:rPr>
              <a:t>Network Analyst</a:t>
            </a:r>
          </a:p>
        </p:txBody>
      </p:sp>
      <p:sp>
        <p:nvSpPr>
          <p:cNvPr id="90" name="Freeform 89"/>
          <p:cNvSpPr/>
          <p:nvPr/>
        </p:nvSpPr>
        <p:spPr>
          <a:xfrm>
            <a:off x="22902698" y="6182766"/>
            <a:ext cx="685568" cy="676624"/>
          </a:xfrm>
          <a:custGeom>
            <a:avLst/>
            <a:gdLst>
              <a:gd name="connsiteX0" fmla="*/ 0 w 685568"/>
              <a:gd name="connsiteY0" fmla="*/ 106220 h 531098"/>
              <a:gd name="connsiteX1" fmla="*/ 420019 w 685568"/>
              <a:gd name="connsiteY1" fmla="*/ 106220 h 531098"/>
              <a:gd name="connsiteX2" fmla="*/ 420019 w 685568"/>
              <a:gd name="connsiteY2" fmla="*/ 0 h 531098"/>
              <a:gd name="connsiteX3" fmla="*/ 685568 w 685568"/>
              <a:gd name="connsiteY3" fmla="*/ 265549 h 531098"/>
              <a:gd name="connsiteX4" fmla="*/ 420019 w 685568"/>
              <a:gd name="connsiteY4" fmla="*/ 531098 h 531098"/>
              <a:gd name="connsiteX5" fmla="*/ 420019 w 685568"/>
              <a:gd name="connsiteY5" fmla="*/ 424878 h 531098"/>
              <a:gd name="connsiteX6" fmla="*/ 0 w 685568"/>
              <a:gd name="connsiteY6" fmla="*/ 424878 h 531098"/>
              <a:gd name="connsiteX7" fmla="*/ 0 w 685568"/>
              <a:gd name="connsiteY7" fmla="*/ 106220 h 5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68" h="531098">
                <a:moveTo>
                  <a:pt x="0" y="106220"/>
                </a:moveTo>
                <a:lnTo>
                  <a:pt x="420019" y="106220"/>
                </a:lnTo>
                <a:lnTo>
                  <a:pt x="420019" y="0"/>
                </a:lnTo>
                <a:lnTo>
                  <a:pt x="685568" y="265549"/>
                </a:lnTo>
                <a:lnTo>
                  <a:pt x="420019" y="531098"/>
                </a:lnTo>
                <a:lnTo>
                  <a:pt x="420019" y="424878"/>
                </a:lnTo>
                <a:lnTo>
                  <a:pt x="0" y="424878"/>
                </a:lnTo>
                <a:lnTo>
                  <a:pt x="0" y="10622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6220" rIns="159329" bIns="106220" numCol="1" spcCol="1270" anchor="ctr" anchorCtr="0">
            <a:noAutofit/>
          </a:bodyPr>
          <a:lstStyle/>
          <a:p>
            <a:pPr lvl="0" algn="ctr" defTabSz="800100">
              <a:lnSpc>
                <a:spcPct val="90000"/>
              </a:lnSpc>
              <a:spcBef>
                <a:spcPct val="0"/>
              </a:spcBef>
              <a:spcAft>
                <a:spcPct val="35000"/>
              </a:spcAft>
            </a:pPr>
            <a:endParaRPr lang="en-US" sz="1800" kern="1200"/>
          </a:p>
        </p:txBody>
      </p:sp>
      <p:sp>
        <p:nvSpPr>
          <p:cNvPr id="91" name="Rounded Rectangle 90"/>
          <p:cNvSpPr/>
          <p:nvPr/>
        </p:nvSpPr>
        <p:spPr>
          <a:xfrm>
            <a:off x="23829483" y="6049936"/>
            <a:ext cx="2133173" cy="942284"/>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163576" rIns="163576" bIns="164592" numCol="1" spcCol="1270" anchor="ctr" anchorCtr="1">
            <a:noAutofit/>
          </a:bodyPr>
          <a:lstStyle/>
          <a:p>
            <a:pPr lvl="0" algn="ctr" defTabSz="1022350">
              <a:lnSpc>
                <a:spcPct val="90000"/>
              </a:lnSpc>
              <a:spcBef>
                <a:spcPct val="0"/>
              </a:spcBef>
            </a:pPr>
            <a:r>
              <a:rPr lang="en-US" sz="2400" kern="1200" dirty="0" smtClean="0">
                <a:solidFill>
                  <a:schemeClr val="tx1">
                    <a:lumMod val="75000"/>
                    <a:lumOff val="25000"/>
                  </a:schemeClr>
                </a:solidFill>
              </a:rPr>
              <a:t>End </a:t>
            </a:r>
          </a:p>
          <a:p>
            <a:pPr lvl="0" algn="ctr" defTabSz="1022350">
              <a:lnSpc>
                <a:spcPct val="90000"/>
              </a:lnSpc>
              <a:spcBef>
                <a:spcPct val="0"/>
              </a:spcBef>
            </a:pPr>
            <a:r>
              <a:rPr lang="en-US" sz="2400" kern="1200" dirty="0" smtClean="0">
                <a:solidFill>
                  <a:schemeClr val="tx1">
                    <a:lumMod val="75000"/>
                    <a:lumOff val="25000"/>
                  </a:schemeClr>
                </a:solidFill>
              </a:rPr>
              <a:t>Products</a:t>
            </a:r>
            <a:endParaRPr lang="en-US" sz="2400" kern="1200" dirty="0">
              <a:solidFill>
                <a:schemeClr val="tx1">
                  <a:lumMod val="75000"/>
                  <a:lumOff val="25000"/>
                </a:schemeClr>
              </a:solidFill>
            </a:endParaRPr>
          </a:p>
        </p:txBody>
      </p:sp>
      <p:sp>
        <p:nvSpPr>
          <p:cNvPr id="92" name="Freeform 91"/>
          <p:cNvSpPr/>
          <p:nvPr/>
        </p:nvSpPr>
        <p:spPr>
          <a:xfrm>
            <a:off x="23289015" y="7222453"/>
            <a:ext cx="3214109" cy="3335892"/>
          </a:xfrm>
          <a:custGeom>
            <a:avLst/>
            <a:gdLst>
              <a:gd name="connsiteX0" fmla="*/ 0 w 2133173"/>
              <a:gd name="connsiteY0" fmla="*/ 213317 h 2732400"/>
              <a:gd name="connsiteX1" fmla="*/ 213317 w 2133173"/>
              <a:gd name="connsiteY1" fmla="*/ 0 h 2732400"/>
              <a:gd name="connsiteX2" fmla="*/ 1919856 w 2133173"/>
              <a:gd name="connsiteY2" fmla="*/ 0 h 2732400"/>
              <a:gd name="connsiteX3" fmla="*/ 2133173 w 2133173"/>
              <a:gd name="connsiteY3" fmla="*/ 213317 h 2732400"/>
              <a:gd name="connsiteX4" fmla="*/ 2133173 w 2133173"/>
              <a:gd name="connsiteY4" fmla="*/ 2519083 h 2732400"/>
              <a:gd name="connsiteX5" fmla="*/ 1919856 w 2133173"/>
              <a:gd name="connsiteY5" fmla="*/ 2732400 h 2732400"/>
              <a:gd name="connsiteX6" fmla="*/ 213317 w 2133173"/>
              <a:gd name="connsiteY6" fmla="*/ 2732400 h 2732400"/>
              <a:gd name="connsiteX7" fmla="*/ 0 w 2133173"/>
              <a:gd name="connsiteY7" fmla="*/ 2519083 h 2732400"/>
              <a:gd name="connsiteX8" fmla="*/ 0 w 2133173"/>
              <a:gd name="connsiteY8" fmla="*/ 213317 h 27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173" h="2732400">
                <a:moveTo>
                  <a:pt x="0" y="213317"/>
                </a:moveTo>
                <a:cubicBezTo>
                  <a:pt x="0" y="95505"/>
                  <a:pt x="95505" y="0"/>
                  <a:pt x="213317" y="0"/>
                </a:cubicBezTo>
                <a:lnTo>
                  <a:pt x="1919856" y="0"/>
                </a:lnTo>
                <a:cubicBezTo>
                  <a:pt x="2037668" y="0"/>
                  <a:pt x="2133173" y="95505"/>
                  <a:pt x="2133173" y="213317"/>
                </a:cubicBezTo>
                <a:lnTo>
                  <a:pt x="2133173" y="2519083"/>
                </a:lnTo>
                <a:cubicBezTo>
                  <a:pt x="2133173" y="2636895"/>
                  <a:pt x="2037668" y="2732400"/>
                  <a:pt x="1919856" y="2732400"/>
                </a:cubicBezTo>
                <a:lnTo>
                  <a:pt x="213317" y="2732400"/>
                </a:lnTo>
                <a:cubicBezTo>
                  <a:pt x="95505" y="2732400"/>
                  <a:pt x="0" y="2636895"/>
                  <a:pt x="0" y="2519083"/>
                </a:cubicBezTo>
                <a:lnTo>
                  <a:pt x="0" y="213317"/>
                </a:lnTo>
                <a:close/>
              </a:path>
            </a:pathLst>
          </a:custGeom>
          <a:solidFill>
            <a:srgbClr val="9DC3E7">
              <a:alpha val="90000"/>
            </a:srgbClr>
          </a:solidFill>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6055" tIns="226055" rIns="226055" bIns="226055" numCol="1" spcCol="1270" anchor="t" anchorCtr="0">
            <a:noAutofit/>
          </a:bodyPr>
          <a:lstStyle/>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300" kern="1200" dirty="0" smtClean="0">
                <a:solidFill>
                  <a:schemeClr val="tx1">
                    <a:lumMod val="75000"/>
                    <a:lumOff val="25000"/>
                  </a:schemeClr>
                </a:solidFill>
              </a:rPr>
              <a:t>Ohio River Valley Flood Risk Map</a:t>
            </a:r>
            <a:endParaRPr lang="en-US" sz="2300" kern="1200" dirty="0">
              <a:solidFill>
                <a:schemeClr val="tx1">
                  <a:lumMod val="75000"/>
                  <a:lumOff val="25000"/>
                </a:schemeClr>
              </a:solidFill>
            </a:endParaRP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300" kern="1200" dirty="0" smtClean="0">
                <a:solidFill>
                  <a:schemeClr val="tx1">
                    <a:lumMod val="75000"/>
                    <a:lumOff val="25000"/>
                  </a:schemeClr>
                </a:solidFill>
              </a:rPr>
              <a:t>Disaster Response Optimal Road Map</a:t>
            </a:r>
          </a:p>
          <a:p>
            <a:pPr marL="342900" lvl="1" indent="-342900" defTabSz="1022350">
              <a:lnSpc>
                <a:spcPct val="90000"/>
              </a:lnSpc>
              <a:spcBef>
                <a:spcPct val="0"/>
              </a:spcBef>
              <a:spcAft>
                <a:spcPct val="15000"/>
              </a:spcAft>
              <a:buClr>
                <a:srgbClr val="9199A8"/>
              </a:buClr>
              <a:buFont typeface="Webdings" panose="05030102010509060703" pitchFamily="18" charset="2"/>
              <a:buChar char="4"/>
            </a:pPr>
            <a:r>
              <a:rPr lang="en-US" sz="2300" dirty="0">
                <a:solidFill>
                  <a:schemeClr val="tx1">
                    <a:lumMod val="75000"/>
                    <a:lumOff val="25000"/>
                  </a:schemeClr>
                </a:solidFill>
              </a:rPr>
              <a:t>Infrastructure Impact </a:t>
            </a:r>
            <a:r>
              <a:rPr lang="en-US" sz="2300" dirty="0" smtClean="0">
                <a:solidFill>
                  <a:schemeClr val="tx1">
                    <a:lumMod val="75000"/>
                    <a:lumOff val="25000"/>
                  </a:schemeClr>
                </a:solidFill>
              </a:rPr>
              <a:t>Analysis</a:t>
            </a:r>
            <a:endParaRPr lang="en-US" sz="2300" kern="1200" dirty="0">
              <a:solidFill>
                <a:schemeClr val="tx1">
                  <a:lumMod val="75000"/>
                  <a:lumOff val="25000"/>
                </a:schemeClr>
              </a:solidFill>
            </a:endParaRPr>
          </a:p>
          <a:p>
            <a:pPr marL="342900" lvl="1" indent="-342900" algn="l" defTabSz="1022350">
              <a:lnSpc>
                <a:spcPct val="90000"/>
              </a:lnSpc>
              <a:spcBef>
                <a:spcPct val="0"/>
              </a:spcBef>
              <a:spcAft>
                <a:spcPct val="15000"/>
              </a:spcAft>
              <a:buClr>
                <a:srgbClr val="9199A8"/>
              </a:buClr>
              <a:buFont typeface="Webdings" panose="05030102010509060703" pitchFamily="18" charset="2"/>
              <a:buChar char="4"/>
            </a:pPr>
            <a:r>
              <a:rPr lang="en-US" sz="2300" kern="1200" dirty="0" smtClean="0">
                <a:solidFill>
                  <a:schemeClr val="tx1">
                    <a:lumMod val="75000"/>
                    <a:lumOff val="25000"/>
                  </a:schemeClr>
                </a:solidFill>
              </a:rPr>
              <a:t>“Bridge Over Troubled Water” ArcGIS Story Map</a:t>
            </a:r>
          </a:p>
        </p:txBody>
      </p:sp>
      <p:grpSp>
        <p:nvGrpSpPr>
          <p:cNvPr id="13" name="Group 12"/>
          <p:cNvGrpSpPr/>
          <p:nvPr/>
        </p:nvGrpSpPr>
        <p:grpSpPr>
          <a:xfrm>
            <a:off x="1175279" y="21757997"/>
            <a:ext cx="11330263" cy="3566646"/>
            <a:chOff x="862494" y="19505074"/>
            <a:chExt cx="11330263" cy="3566646"/>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494" y="19724549"/>
              <a:ext cx="1792379" cy="1463167"/>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1368" y="21389078"/>
              <a:ext cx="2054530" cy="1682642"/>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9734" y="19505074"/>
              <a:ext cx="1719221" cy="1902117"/>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0725" y="21629891"/>
              <a:ext cx="2402032" cy="1201016"/>
            </a:xfrm>
            <a:prstGeom prst="rect">
              <a:avLst/>
            </a:prstGeom>
          </p:spPr>
        </p:pic>
        <p:sp>
          <p:nvSpPr>
            <p:cNvPr id="7" name="TextBox 6"/>
            <p:cNvSpPr txBox="1"/>
            <p:nvPr/>
          </p:nvSpPr>
          <p:spPr>
            <a:xfrm>
              <a:off x="2925301" y="19994467"/>
              <a:ext cx="2420597" cy="461665"/>
            </a:xfrm>
            <a:prstGeom prst="rect">
              <a:avLst/>
            </a:prstGeom>
          </p:spPr>
          <p:txBody>
            <a:bodyPr wrap="square" numCol="1" spcCol="640080" rtlCol="0">
              <a:spAutoFit/>
            </a:bodyPr>
            <a:lstStyle/>
            <a:p>
              <a:pPr algn="just"/>
              <a:r>
                <a:rPr lang="en-US" sz="2400" b="1" dirty="0" smtClean="0">
                  <a:solidFill>
                    <a:schemeClr val="tx1">
                      <a:lumMod val="75000"/>
                      <a:lumOff val="25000"/>
                    </a:schemeClr>
                  </a:solidFill>
                </a:rPr>
                <a:t>Landsat 8 </a:t>
              </a:r>
              <a:r>
                <a:rPr lang="en-US" sz="2400" dirty="0" smtClean="0">
                  <a:solidFill>
                    <a:schemeClr val="tx1">
                      <a:lumMod val="75000"/>
                      <a:lumOff val="25000"/>
                    </a:schemeClr>
                  </a:solidFill>
                </a:rPr>
                <a:t>OLI</a:t>
              </a:r>
            </a:p>
          </p:txBody>
        </p:sp>
        <p:sp>
          <p:nvSpPr>
            <p:cNvPr id="46" name="TextBox 45"/>
            <p:cNvSpPr txBox="1"/>
            <p:nvPr/>
          </p:nvSpPr>
          <p:spPr>
            <a:xfrm>
              <a:off x="8480703" y="19994467"/>
              <a:ext cx="3540262" cy="461665"/>
            </a:xfrm>
            <a:prstGeom prst="rect">
              <a:avLst/>
            </a:prstGeom>
          </p:spPr>
          <p:txBody>
            <a:bodyPr wrap="square" numCol="1" spcCol="640080" rtlCol="0">
              <a:spAutoFit/>
            </a:bodyPr>
            <a:lstStyle/>
            <a:p>
              <a:r>
                <a:rPr lang="en-US" sz="2400" b="1" dirty="0" smtClean="0">
                  <a:solidFill>
                    <a:schemeClr val="tx1">
                      <a:lumMod val="75000"/>
                      <a:lumOff val="25000"/>
                    </a:schemeClr>
                  </a:solidFill>
                </a:rPr>
                <a:t>SRTM</a:t>
              </a:r>
            </a:p>
          </p:txBody>
        </p:sp>
        <p:sp>
          <p:nvSpPr>
            <p:cNvPr id="47" name="TextBox 46"/>
            <p:cNvSpPr txBox="1"/>
            <p:nvPr/>
          </p:nvSpPr>
          <p:spPr>
            <a:xfrm>
              <a:off x="1047892" y="21560985"/>
              <a:ext cx="2608980" cy="461665"/>
            </a:xfrm>
            <a:prstGeom prst="rect">
              <a:avLst/>
            </a:prstGeom>
          </p:spPr>
          <p:txBody>
            <a:bodyPr wrap="square" numCol="1" spcCol="640080" rtlCol="0">
              <a:spAutoFit/>
            </a:bodyPr>
            <a:lstStyle/>
            <a:p>
              <a:pPr algn="just"/>
              <a:r>
                <a:rPr lang="en-US" sz="2400" b="1" dirty="0" smtClean="0">
                  <a:solidFill>
                    <a:schemeClr val="tx1">
                      <a:lumMod val="75000"/>
                      <a:lumOff val="25000"/>
                    </a:schemeClr>
                  </a:solidFill>
                </a:rPr>
                <a:t>Sentinel-1</a:t>
              </a:r>
              <a:r>
                <a:rPr lang="en-US" sz="2400" dirty="0" smtClean="0">
                  <a:solidFill>
                    <a:schemeClr val="tx1">
                      <a:lumMod val="75000"/>
                      <a:lumOff val="25000"/>
                    </a:schemeClr>
                  </a:solidFill>
                </a:rPr>
                <a:t> C-SAR</a:t>
              </a:r>
            </a:p>
          </p:txBody>
        </p:sp>
        <p:sp>
          <p:nvSpPr>
            <p:cNvPr id="48" name="TextBox 47"/>
            <p:cNvSpPr txBox="1"/>
            <p:nvPr/>
          </p:nvSpPr>
          <p:spPr>
            <a:xfrm>
              <a:off x="5855191" y="21560985"/>
              <a:ext cx="4512338" cy="461665"/>
            </a:xfrm>
            <a:prstGeom prst="rect">
              <a:avLst/>
            </a:prstGeom>
          </p:spPr>
          <p:txBody>
            <a:bodyPr wrap="square" numCol="1" spcCol="640080" rtlCol="0">
              <a:spAutoFit/>
            </a:bodyPr>
            <a:lstStyle/>
            <a:p>
              <a:pPr algn="r"/>
              <a:r>
                <a:rPr lang="en-US" sz="2400" b="1" dirty="0" smtClean="0">
                  <a:solidFill>
                    <a:schemeClr val="tx1">
                      <a:lumMod val="75000"/>
                      <a:lumOff val="25000"/>
                    </a:schemeClr>
                  </a:solidFill>
                </a:rPr>
                <a:t>GPM</a:t>
              </a:r>
              <a:r>
                <a:rPr lang="en-US" sz="2400" dirty="0" smtClean="0">
                  <a:solidFill>
                    <a:schemeClr val="tx1">
                      <a:lumMod val="75000"/>
                      <a:lumOff val="25000"/>
                    </a:schemeClr>
                  </a:solidFill>
                </a:rPr>
                <a:t> IMERG</a:t>
              </a:r>
            </a:p>
          </p:txBody>
        </p:sp>
      </p:grpSp>
      <p:grpSp>
        <p:nvGrpSpPr>
          <p:cNvPr id="77" name="Group 76"/>
          <p:cNvGrpSpPr/>
          <p:nvPr/>
        </p:nvGrpSpPr>
        <p:grpSpPr>
          <a:xfrm>
            <a:off x="1248481" y="16237917"/>
            <a:ext cx="11685675" cy="4893513"/>
            <a:chOff x="798172" y="13871293"/>
            <a:chExt cx="11685675" cy="4893513"/>
          </a:xfrm>
        </p:grpSpPr>
        <p:grpSp>
          <p:nvGrpSpPr>
            <p:cNvPr id="65" name="Group 64"/>
            <p:cNvGrpSpPr/>
            <p:nvPr/>
          </p:nvGrpSpPr>
          <p:grpSpPr>
            <a:xfrm>
              <a:off x="798172" y="13871293"/>
              <a:ext cx="11685675" cy="4893513"/>
              <a:chOff x="1737539" y="13866942"/>
              <a:chExt cx="11685675" cy="4893513"/>
            </a:xfrm>
          </p:grpSpPr>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7539" y="13943885"/>
                <a:ext cx="6047874" cy="4752641"/>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4638" y="13866942"/>
                <a:ext cx="5458576" cy="4231716"/>
              </a:xfrm>
              <a:prstGeom prst="rect">
                <a:avLst/>
              </a:prstGeom>
              <a:ln>
                <a:solidFill>
                  <a:srgbClr val="9DC3E7"/>
                </a:solidFill>
              </a:ln>
            </p:spPr>
          </p:pic>
          <p:pic>
            <p:nvPicPr>
              <p:cNvPr id="29" name="Picture 28"/>
              <p:cNvPicPr>
                <a:picLocks noChangeAspect="1"/>
              </p:cNvPicPr>
              <p:nvPr/>
            </p:nvPicPr>
            <p:blipFill rotWithShape="1">
              <a:blip r:embed="rId14" cstate="print">
                <a:extLst>
                  <a:ext uri="{28A0092B-C50C-407E-A947-70E740481C1C}">
                    <a14:useLocalDpi xmlns:a14="http://schemas.microsoft.com/office/drawing/2010/main" val="0"/>
                  </a:ext>
                </a:extLst>
              </a:blip>
              <a:srcRect l="20985" t="52007" r="75616" b="44868"/>
              <a:stretch/>
            </p:blipFill>
            <p:spPr>
              <a:xfrm>
                <a:off x="8362241" y="18373190"/>
                <a:ext cx="692118" cy="386335"/>
              </a:xfrm>
              <a:prstGeom prst="rect">
                <a:avLst/>
              </a:prstGeom>
            </p:spPr>
          </p:pic>
          <p:sp>
            <p:nvSpPr>
              <p:cNvPr id="30" name="TextBox 29"/>
              <p:cNvSpPr txBox="1"/>
              <p:nvPr/>
            </p:nvSpPr>
            <p:spPr>
              <a:xfrm>
                <a:off x="9117114" y="18298790"/>
                <a:ext cx="3116516" cy="461665"/>
              </a:xfrm>
              <a:prstGeom prst="rect">
                <a:avLst/>
              </a:prstGeom>
            </p:spPr>
            <p:txBody>
              <a:bodyPr wrap="square" numCol="1" spcCol="640080" rtlCol="0">
                <a:spAutoFit/>
              </a:bodyPr>
              <a:lstStyle/>
              <a:p>
                <a:pPr algn="just"/>
                <a:r>
                  <a:rPr lang="en-US" sz="2400" dirty="0" smtClean="0">
                    <a:solidFill>
                      <a:schemeClr val="tx1">
                        <a:lumMod val="75000"/>
                        <a:lumOff val="25000"/>
                      </a:schemeClr>
                    </a:solidFill>
                  </a:rPr>
                  <a:t>Ohio River Basin</a:t>
                </a:r>
              </a:p>
            </p:txBody>
          </p:sp>
          <p:sp>
            <p:nvSpPr>
              <p:cNvPr id="34" name="Rectangle 33"/>
              <p:cNvSpPr/>
              <p:nvPr/>
            </p:nvSpPr>
            <p:spPr>
              <a:xfrm>
                <a:off x="4620641" y="15304177"/>
                <a:ext cx="1472108" cy="12630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4" idx="0"/>
              </p:cNvCxnSpPr>
              <p:nvPr/>
            </p:nvCxnSpPr>
            <p:spPr>
              <a:xfrm flipV="1">
                <a:off x="5356695" y="14360125"/>
                <a:ext cx="3005546" cy="9440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4" idx="2"/>
              </p:cNvCxnSpPr>
              <p:nvPr/>
            </p:nvCxnSpPr>
            <p:spPr>
              <a:xfrm>
                <a:off x="5356695" y="16567213"/>
                <a:ext cx="2636120" cy="13602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31" name="TextBox 30"/>
            <p:cNvSpPr txBox="1"/>
            <p:nvPr/>
          </p:nvSpPr>
          <p:spPr>
            <a:xfrm>
              <a:off x="10185559" y="16825995"/>
              <a:ext cx="1229095"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Kentucky</a:t>
              </a:r>
            </a:p>
          </p:txBody>
        </p:sp>
        <p:sp>
          <p:nvSpPr>
            <p:cNvPr id="32" name="TextBox 31"/>
            <p:cNvSpPr txBox="1"/>
            <p:nvPr/>
          </p:nvSpPr>
          <p:spPr>
            <a:xfrm>
              <a:off x="9604721" y="15218032"/>
              <a:ext cx="1020726"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Indiana</a:t>
              </a:r>
            </a:p>
          </p:txBody>
        </p:sp>
        <p:sp>
          <p:nvSpPr>
            <p:cNvPr id="33" name="TextBox 32"/>
            <p:cNvSpPr txBox="1"/>
            <p:nvPr/>
          </p:nvSpPr>
          <p:spPr>
            <a:xfrm>
              <a:off x="8048854" y="15218032"/>
              <a:ext cx="1058632"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Illinois</a:t>
              </a:r>
            </a:p>
          </p:txBody>
        </p:sp>
      </p:grpSp>
      <p:pic>
        <p:nvPicPr>
          <p:cNvPr id="538" name="Picture 5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193338" y="19238668"/>
            <a:ext cx="6553871" cy="5097456"/>
          </a:xfrm>
          <a:prstGeom prst="rect">
            <a:avLst/>
          </a:prstGeom>
          <a:ln>
            <a:solidFill>
              <a:schemeClr val="tx1"/>
            </a:solidFill>
          </a:ln>
        </p:spPr>
      </p:pic>
      <p:grpSp>
        <p:nvGrpSpPr>
          <p:cNvPr id="535" name="Group 534"/>
          <p:cNvGrpSpPr/>
          <p:nvPr/>
        </p:nvGrpSpPr>
        <p:grpSpPr>
          <a:xfrm>
            <a:off x="13318560" y="10732725"/>
            <a:ext cx="8562950" cy="10332720"/>
            <a:chOff x="13286053" y="10064400"/>
            <a:chExt cx="11961988" cy="14941632"/>
          </a:xfrm>
        </p:grpSpPr>
        <p:pic>
          <p:nvPicPr>
            <p:cNvPr id="317" name="Picture 316"/>
            <p:cNvPicPr>
              <a:picLocks noChangeAspect="1"/>
            </p:cNvPicPr>
            <p:nvPr/>
          </p:nvPicPr>
          <p:blipFill>
            <a:blip r:embed="rId16" cstate="print">
              <a:extLst>
                <a:ext uri="{BEBA8EAE-BF5A-486C-A8C5-ECC9F3942E4B}">
                  <a14:imgProps xmlns:a14="http://schemas.microsoft.com/office/drawing/2010/main">
                    <a14:imgLayer r:embed="rId17">
                      <a14:imgEffect>
                        <a14:backgroundRemoval t="8126" b="89971" l="4564" r="97192">
                          <a14:foregroundMark x1="54062" y1="71449" x2="84955" y2="72987"/>
                          <a14:foregroundMark x1="52457" y1="80673" x2="88516" y2="80307"/>
                          <a14:foregroundMark x1="88917" y1="71449" x2="88917" y2="79136"/>
                          <a14:foregroundMark x1="80993" y1="71449" x2="91675" y2="72401"/>
                        </a14:backgroundRemoval>
                      </a14:imgEffect>
                    </a14:imgLayer>
                  </a14:imgProps>
                </a:ext>
                <a:ext uri="{28A0092B-C50C-407E-A947-70E740481C1C}">
                  <a14:useLocalDpi xmlns:a14="http://schemas.microsoft.com/office/drawing/2010/main" val="0"/>
                </a:ext>
              </a:extLst>
            </a:blip>
            <a:stretch>
              <a:fillRect/>
            </a:stretch>
          </p:blipFill>
          <p:spPr>
            <a:xfrm>
              <a:off x="13286053" y="10064400"/>
              <a:ext cx="10978385" cy="14941632"/>
            </a:xfrm>
            <a:prstGeom prst="rect">
              <a:avLst/>
            </a:prstGeom>
          </p:spPr>
        </p:pic>
        <p:sp>
          <p:nvSpPr>
            <p:cNvPr id="534" name="Rectangle 533"/>
            <p:cNvSpPr/>
            <p:nvPr/>
          </p:nvSpPr>
          <p:spPr>
            <a:xfrm>
              <a:off x="23147122" y="20957752"/>
              <a:ext cx="2100919" cy="1357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4"/>
          <p:cNvGrpSpPr>
            <a:grpSpLocks noChangeAspect="1"/>
          </p:cNvGrpSpPr>
          <p:nvPr/>
        </p:nvGrpSpPr>
        <p:grpSpPr bwMode="auto">
          <a:xfrm>
            <a:off x="21209340" y="16625653"/>
            <a:ext cx="3065925" cy="1971824"/>
            <a:chOff x="3504" y="3333"/>
            <a:chExt cx="1085" cy="756"/>
          </a:xfrm>
        </p:grpSpPr>
        <p:sp>
          <p:nvSpPr>
            <p:cNvPr id="99" name="AutoShape 3"/>
            <p:cNvSpPr>
              <a:spLocks noChangeAspect="1" noChangeArrowheads="1" noTextEdit="1"/>
            </p:cNvSpPr>
            <p:nvPr/>
          </p:nvSpPr>
          <p:spPr bwMode="auto">
            <a:xfrm>
              <a:off x="3518" y="3406"/>
              <a:ext cx="1071"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grpSp>
          <p:nvGrpSpPr>
            <p:cNvPr id="100" name="Group 205"/>
            <p:cNvGrpSpPr>
              <a:grpSpLocks/>
            </p:cNvGrpSpPr>
            <p:nvPr/>
          </p:nvGrpSpPr>
          <p:grpSpPr bwMode="auto">
            <a:xfrm>
              <a:off x="3504" y="3333"/>
              <a:ext cx="857" cy="564"/>
              <a:chOff x="3504" y="3333"/>
              <a:chExt cx="857" cy="564"/>
            </a:xfrm>
          </p:grpSpPr>
          <p:sp>
            <p:nvSpPr>
              <p:cNvPr id="114" name="Rectangle 5"/>
              <p:cNvSpPr>
                <a:spLocks noChangeArrowheads="1"/>
              </p:cNvSpPr>
              <p:nvPr/>
            </p:nvSpPr>
            <p:spPr bwMode="auto">
              <a:xfrm>
                <a:off x="3504" y="3333"/>
                <a:ext cx="58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schemeClr val="tx1">
                        <a:lumMod val="75000"/>
                        <a:lumOff val="25000"/>
                      </a:schemeClr>
                    </a:solidFill>
                    <a:effectLst/>
                    <a:uLnTx/>
                    <a:uFillTx/>
                    <a:latin typeface="+mn-lt"/>
                  </a:rPr>
                  <a:t>Flood Risk</a:t>
                </a:r>
              </a:p>
            </p:txBody>
          </p:sp>
          <p:sp>
            <p:nvSpPr>
              <p:cNvPr id="115" name="Line 6"/>
              <p:cNvSpPr>
                <a:spLocks noChangeShapeType="1"/>
              </p:cNvSpPr>
              <p:nvPr/>
            </p:nvSpPr>
            <p:spPr bwMode="auto">
              <a:xfrm>
                <a:off x="3743" y="3671"/>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6" name="Rectangle 7"/>
              <p:cNvSpPr>
                <a:spLocks noChangeArrowheads="1"/>
              </p:cNvSpPr>
              <p:nvPr/>
            </p:nvSpPr>
            <p:spPr bwMode="auto">
              <a:xfrm>
                <a:off x="3523" y="3671"/>
                <a:ext cx="220" cy="1"/>
              </a:xfrm>
              <a:prstGeom prst="rect">
                <a:avLst/>
              </a:prstGeom>
              <a:solidFill>
                <a:srgbClr val="FFF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7" name="Rectangle 8"/>
              <p:cNvSpPr>
                <a:spLocks noChangeArrowheads="1"/>
              </p:cNvSpPr>
              <p:nvPr/>
            </p:nvSpPr>
            <p:spPr bwMode="auto">
              <a:xfrm>
                <a:off x="3523" y="3672"/>
                <a:ext cx="220" cy="1"/>
              </a:xfrm>
              <a:prstGeom prst="rect">
                <a:avLst/>
              </a:prstGeom>
              <a:solidFill>
                <a:srgbClr val="FCF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8" name="Rectangle 9"/>
              <p:cNvSpPr>
                <a:spLocks noChangeArrowheads="1"/>
              </p:cNvSpPr>
              <p:nvPr/>
            </p:nvSpPr>
            <p:spPr bwMode="auto">
              <a:xfrm>
                <a:off x="3523" y="3673"/>
                <a:ext cx="220" cy="2"/>
              </a:xfrm>
              <a:prstGeom prst="rect">
                <a:avLst/>
              </a:prstGeom>
              <a:solidFill>
                <a:srgbClr val="FAF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9" name="Rectangle 10"/>
              <p:cNvSpPr>
                <a:spLocks noChangeArrowheads="1"/>
              </p:cNvSpPr>
              <p:nvPr/>
            </p:nvSpPr>
            <p:spPr bwMode="auto">
              <a:xfrm>
                <a:off x="3523" y="3675"/>
                <a:ext cx="220" cy="1"/>
              </a:xfrm>
              <a:prstGeom prst="rect">
                <a:avLst/>
              </a:prstGeom>
              <a:solidFill>
                <a:srgbClr val="F8F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0" name="Rectangle 11"/>
              <p:cNvSpPr>
                <a:spLocks noChangeArrowheads="1"/>
              </p:cNvSpPr>
              <p:nvPr/>
            </p:nvSpPr>
            <p:spPr bwMode="auto">
              <a:xfrm>
                <a:off x="3523" y="3676"/>
                <a:ext cx="220" cy="1"/>
              </a:xfrm>
              <a:prstGeom prst="rect">
                <a:avLst/>
              </a:prstGeom>
              <a:solidFill>
                <a:srgbClr val="F6FC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1" name="Rectangle 12"/>
              <p:cNvSpPr>
                <a:spLocks noChangeArrowheads="1"/>
              </p:cNvSpPr>
              <p:nvPr/>
            </p:nvSpPr>
            <p:spPr bwMode="auto">
              <a:xfrm>
                <a:off x="3523" y="3677"/>
                <a:ext cx="220" cy="1"/>
              </a:xfrm>
              <a:prstGeom prst="rect">
                <a:avLst/>
              </a:prstGeom>
              <a:solidFill>
                <a:srgbClr val="F4FC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2" name="Rectangle 13"/>
              <p:cNvSpPr>
                <a:spLocks noChangeArrowheads="1"/>
              </p:cNvSpPr>
              <p:nvPr/>
            </p:nvSpPr>
            <p:spPr bwMode="auto">
              <a:xfrm>
                <a:off x="3523" y="3678"/>
                <a:ext cx="220" cy="1"/>
              </a:xfrm>
              <a:prstGeom prst="rect">
                <a:avLst/>
              </a:prstGeom>
              <a:solidFill>
                <a:srgbClr val="F1FC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3" name="Rectangle 14"/>
              <p:cNvSpPr>
                <a:spLocks noChangeArrowheads="1"/>
              </p:cNvSpPr>
              <p:nvPr/>
            </p:nvSpPr>
            <p:spPr bwMode="auto">
              <a:xfrm>
                <a:off x="3523" y="3679"/>
                <a:ext cx="220" cy="1"/>
              </a:xfrm>
              <a:prstGeom prst="rect">
                <a:avLst/>
              </a:prstGeom>
              <a:solidFill>
                <a:srgbClr val="EDF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4" name="Rectangle 15"/>
              <p:cNvSpPr>
                <a:spLocks noChangeArrowheads="1"/>
              </p:cNvSpPr>
              <p:nvPr/>
            </p:nvSpPr>
            <p:spPr bwMode="auto">
              <a:xfrm>
                <a:off x="3523" y="3680"/>
                <a:ext cx="220" cy="1"/>
              </a:xfrm>
              <a:prstGeom prst="rect">
                <a:avLst/>
              </a:prstGeom>
              <a:solidFill>
                <a:srgbClr val="ECFA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5" name="Rectangle 16"/>
              <p:cNvSpPr>
                <a:spLocks noChangeArrowheads="1"/>
              </p:cNvSpPr>
              <p:nvPr/>
            </p:nvSpPr>
            <p:spPr bwMode="auto">
              <a:xfrm>
                <a:off x="3523" y="3681"/>
                <a:ext cx="220" cy="2"/>
              </a:xfrm>
              <a:prstGeom prst="rect">
                <a:avLst/>
              </a:prstGeom>
              <a:solidFill>
                <a:srgbClr val="EAFA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6" name="Rectangle 17"/>
              <p:cNvSpPr>
                <a:spLocks noChangeArrowheads="1"/>
              </p:cNvSpPr>
              <p:nvPr/>
            </p:nvSpPr>
            <p:spPr bwMode="auto">
              <a:xfrm>
                <a:off x="3523" y="3683"/>
                <a:ext cx="220" cy="1"/>
              </a:xfrm>
              <a:prstGeom prst="rect">
                <a:avLst/>
              </a:prstGeom>
              <a:solidFill>
                <a:srgbClr val="E8FA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7" name="Rectangle 18"/>
              <p:cNvSpPr>
                <a:spLocks noChangeArrowheads="1"/>
              </p:cNvSpPr>
              <p:nvPr/>
            </p:nvSpPr>
            <p:spPr bwMode="auto">
              <a:xfrm>
                <a:off x="3523" y="3684"/>
                <a:ext cx="220" cy="1"/>
              </a:xfrm>
              <a:prstGeom prst="rect">
                <a:avLst/>
              </a:prstGeom>
              <a:solidFill>
                <a:srgbClr val="E5FA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8" name="Rectangle 19"/>
              <p:cNvSpPr>
                <a:spLocks noChangeArrowheads="1"/>
              </p:cNvSpPr>
              <p:nvPr/>
            </p:nvSpPr>
            <p:spPr bwMode="auto">
              <a:xfrm>
                <a:off x="3523" y="3685"/>
                <a:ext cx="220" cy="1"/>
              </a:xfrm>
              <a:prstGeom prst="rect">
                <a:avLst/>
              </a:prstGeom>
              <a:solidFill>
                <a:srgbClr val="E3FA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29" name="Rectangle 20"/>
              <p:cNvSpPr>
                <a:spLocks noChangeArrowheads="1"/>
              </p:cNvSpPr>
              <p:nvPr/>
            </p:nvSpPr>
            <p:spPr bwMode="auto">
              <a:xfrm>
                <a:off x="3523" y="3686"/>
                <a:ext cx="220" cy="1"/>
              </a:xfrm>
              <a:prstGeom prst="rect">
                <a:avLst/>
              </a:prstGeom>
              <a:solidFill>
                <a:srgbClr val="E0FA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0" name="Rectangle 21"/>
              <p:cNvSpPr>
                <a:spLocks noChangeArrowheads="1"/>
              </p:cNvSpPr>
              <p:nvPr/>
            </p:nvSpPr>
            <p:spPr bwMode="auto">
              <a:xfrm>
                <a:off x="3523" y="3687"/>
                <a:ext cx="220" cy="1"/>
              </a:xfrm>
              <a:prstGeom prst="rect">
                <a:avLst/>
              </a:prstGeom>
              <a:solidFill>
                <a:srgbClr val="DBF7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1" name="Rectangle 22"/>
              <p:cNvSpPr>
                <a:spLocks noChangeArrowheads="1"/>
              </p:cNvSpPr>
              <p:nvPr/>
            </p:nvSpPr>
            <p:spPr bwMode="auto">
              <a:xfrm>
                <a:off x="3523" y="3688"/>
                <a:ext cx="220" cy="2"/>
              </a:xfrm>
              <a:prstGeom prst="rect">
                <a:avLst/>
              </a:prstGeom>
              <a:solidFill>
                <a:srgbClr val="D8F7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2" name="Rectangle 23"/>
              <p:cNvSpPr>
                <a:spLocks noChangeArrowheads="1"/>
              </p:cNvSpPr>
              <p:nvPr/>
            </p:nvSpPr>
            <p:spPr bwMode="auto">
              <a:xfrm>
                <a:off x="3523" y="3690"/>
                <a:ext cx="220" cy="1"/>
              </a:xfrm>
              <a:prstGeom prst="rect">
                <a:avLst/>
              </a:prstGeom>
              <a:solidFill>
                <a:srgbClr val="D8F7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3" name="Rectangle 24"/>
              <p:cNvSpPr>
                <a:spLocks noChangeArrowheads="1"/>
              </p:cNvSpPr>
              <p:nvPr/>
            </p:nvSpPr>
            <p:spPr bwMode="auto">
              <a:xfrm>
                <a:off x="3523" y="3691"/>
                <a:ext cx="220" cy="1"/>
              </a:xfrm>
              <a:prstGeom prst="rect">
                <a:avLst/>
              </a:prstGeom>
              <a:solidFill>
                <a:srgbClr val="D5F7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4" name="Rectangle 25"/>
              <p:cNvSpPr>
                <a:spLocks noChangeArrowheads="1"/>
              </p:cNvSpPr>
              <p:nvPr/>
            </p:nvSpPr>
            <p:spPr bwMode="auto">
              <a:xfrm>
                <a:off x="3523" y="3692"/>
                <a:ext cx="220" cy="1"/>
              </a:xfrm>
              <a:prstGeom prst="rect">
                <a:avLst/>
              </a:prstGeom>
              <a:solidFill>
                <a:srgbClr val="D3F7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5" name="Rectangle 26"/>
              <p:cNvSpPr>
                <a:spLocks noChangeArrowheads="1"/>
              </p:cNvSpPr>
              <p:nvPr/>
            </p:nvSpPr>
            <p:spPr bwMode="auto">
              <a:xfrm>
                <a:off x="3523" y="3693"/>
                <a:ext cx="220" cy="1"/>
              </a:xfrm>
              <a:prstGeom prst="rect">
                <a:avLst/>
              </a:prstGeom>
              <a:solidFill>
                <a:srgbClr val="D0F7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6" name="Rectangle 27"/>
              <p:cNvSpPr>
                <a:spLocks noChangeArrowheads="1"/>
              </p:cNvSpPr>
              <p:nvPr/>
            </p:nvSpPr>
            <p:spPr bwMode="auto">
              <a:xfrm>
                <a:off x="3523" y="3694"/>
                <a:ext cx="220" cy="1"/>
              </a:xfrm>
              <a:prstGeom prst="rect">
                <a:avLst/>
              </a:prstGeom>
              <a:solidFill>
                <a:srgbClr val="CDF7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7" name="Rectangle 28"/>
              <p:cNvSpPr>
                <a:spLocks noChangeArrowheads="1"/>
              </p:cNvSpPr>
              <p:nvPr/>
            </p:nvSpPr>
            <p:spPr bwMode="auto">
              <a:xfrm>
                <a:off x="3523" y="3695"/>
                <a:ext cx="220" cy="2"/>
              </a:xfrm>
              <a:prstGeom prst="rect">
                <a:avLst/>
              </a:prstGeom>
              <a:solidFill>
                <a:srgbClr val="C8F5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8" name="Rectangle 29"/>
              <p:cNvSpPr>
                <a:spLocks noChangeArrowheads="1"/>
              </p:cNvSpPr>
              <p:nvPr/>
            </p:nvSpPr>
            <p:spPr bwMode="auto">
              <a:xfrm>
                <a:off x="3523" y="3697"/>
                <a:ext cx="220" cy="1"/>
              </a:xfrm>
              <a:prstGeom prst="rect">
                <a:avLst/>
              </a:prstGeom>
              <a:solidFill>
                <a:srgbClr val="C5F5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39" name="Rectangle 30"/>
              <p:cNvSpPr>
                <a:spLocks noChangeArrowheads="1"/>
              </p:cNvSpPr>
              <p:nvPr/>
            </p:nvSpPr>
            <p:spPr bwMode="auto">
              <a:xfrm>
                <a:off x="3523" y="3698"/>
                <a:ext cx="220" cy="1"/>
              </a:xfrm>
              <a:prstGeom prst="rect">
                <a:avLst/>
              </a:prstGeom>
              <a:solidFill>
                <a:srgbClr val="C2F5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0" name="Rectangle 31"/>
              <p:cNvSpPr>
                <a:spLocks noChangeArrowheads="1"/>
              </p:cNvSpPr>
              <p:nvPr/>
            </p:nvSpPr>
            <p:spPr bwMode="auto">
              <a:xfrm>
                <a:off x="3523" y="3699"/>
                <a:ext cx="220" cy="1"/>
              </a:xfrm>
              <a:prstGeom prst="rect">
                <a:avLst/>
              </a:prstGeom>
              <a:solidFill>
                <a:srgbClr val="BFF5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1" name="Rectangle 32"/>
              <p:cNvSpPr>
                <a:spLocks noChangeArrowheads="1"/>
              </p:cNvSpPr>
              <p:nvPr/>
            </p:nvSpPr>
            <p:spPr bwMode="auto">
              <a:xfrm>
                <a:off x="3523" y="3700"/>
                <a:ext cx="220" cy="1"/>
              </a:xfrm>
              <a:prstGeom prst="rect">
                <a:avLst/>
              </a:prstGeom>
              <a:solidFill>
                <a:srgbClr val="BBF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2" name="Rectangle 33"/>
              <p:cNvSpPr>
                <a:spLocks noChangeArrowheads="1"/>
              </p:cNvSpPr>
              <p:nvPr/>
            </p:nvSpPr>
            <p:spPr bwMode="auto">
              <a:xfrm>
                <a:off x="3523" y="3701"/>
                <a:ext cx="220" cy="1"/>
              </a:xfrm>
              <a:prstGeom prst="rect">
                <a:avLst/>
              </a:prstGeom>
              <a:solidFill>
                <a:srgbClr val="B9F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3" name="Rectangle 34"/>
              <p:cNvSpPr>
                <a:spLocks noChangeArrowheads="1"/>
              </p:cNvSpPr>
              <p:nvPr/>
            </p:nvSpPr>
            <p:spPr bwMode="auto">
              <a:xfrm>
                <a:off x="3523" y="3702"/>
                <a:ext cx="220" cy="1"/>
              </a:xfrm>
              <a:prstGeom prst="rect">
                <a:avLst/>
              </a:prstGeom>
              <a:solidFill>
                <a:srgbClr val="B8F5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4" name="Rectangle 35"/>
              <p:cNvSpPr>
                <a:spLocks noChangeArrowheads="1"/>
              </p:cNvSpPr>
              <p:nvPr/>
            </p:nvSpPr>
            <p:spPr bwMode="auto">
              <a:xfrm>
                <a:off x="3523" y="3703"/>
                <a:ext cx="220" cy="2"/>
              </a:xfrm>
              <a:prstGeom prst="rect">
                <a:avLst/>
              </a:prstGeom>
              <a:solidFill>
                <a:srgbClr val="B3F2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5" name="Rectangle 36"/>
              <p:cNvSpPr>
                <a:spLocks noChangeArrowheads="1"/>
              </p:cNvSpPr>
              <p:nvPr/>
            </p:nvSpPr>
            <p:spPr bwMode="auto">
              <a:xfrm>
                <a:off x="3523" y="3705"/>
                <a:ext cx="220" cy="1"/>
              </a:xfrm>
              <a:prstGeom prst="rect">
                <a:avLst/>
              </a:prstGeom>
              <a:solidFill>
                <a:srgbClr val="B0F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6" name="Rectangle 37"/>
              <p:cNvSpPr>
                <a:spLocks noChangeArrowheads="1"/>
              </p:cNvSpPr>
              <p:nvPr/>
            </p:nvSpPr>
            <p:spPr bwMode="auto">
              <a:xfrm>
                <a:off x="3523" y="3706"/>
                <a:ext cx="220" cy="1"/>
              </a:xfrm>
              <a:prstGeom prst="rect">
                <a:avLst/>
              </a:prstGeom>
              <a:solidFill>
                <a:srgbClr val="ADF2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7" name="Rectangle 38"/>
              <p:cNvSpPr>
                <a:spLocks noChangeArrowheads="1"/>
              </p:cNvSpPr>
              <p:nvPr/>
            </p:nvSpPr>
            <p:spPr bwMode="auto">
              <a:xfrm>
                <a:off x="3523" y="3707"/>
                <a:ext cx="220" cy="1"/>
              </a:xfrm>
              <a:prstGeom prst="rect">
                <a:avLst/>
              </a:prstGeom>
              <a:solidFill>
                <a:srgbClr val="A9F2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8" name="Rectangle 39"/>
              <p:cNvSpPr>
                <a:spLocks noChangeArrowheads="1"/>
              </p:cNvSpPr>
              <p:nvPr/>
            </p:nvSpPr>
            <p:spPr bwMode="auto">
              <a:xfrm>
                <a:off x="3523" y="3708"/>
                <a:ext cx="220" cy="1"/>
              </a:xfrm>
              <a:prstGeom prst="rect">
                <a:avLst/>
              </a:prstGeom>
              <a:solidFill>
                <a:srgbClr val="A7F2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49" name="Rectangle 40"/>
              <p:cNvSpPr>
                <a:spLocks noChangeArrowheads="1"/>
              </p:cNvSpPr>
              <p:nvPr/>
            </p:nvSpPr>
            <p:spPr bwMode="auto">
              <a:xfrm>
                <a:off x="3523" y="3709"/>
                <a:ext cx="220" cy="1"/>
              </a:xfrm>
              <a:prstGeom prst="rect">
                <a:avLst/>
              </a:prstGeom>
              <a:solidFill>
                <a:srgbClr val="A3F2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0" name="Rectangle 41"/>
              <p:cNvSpPr>
                <a:spLocks noChangeArrowheads="1"/>
              </p:cNvSpPr>
              <p:nvPr/>
            </p:nvSpPr>
            <p:spPr bwMode="auto">
              <a:xfrm>
                <a:off x="3523" y="3710"/>
                <a:ext cx="220" cy="2"/>
              </a:xfrm>
              <a:prstGeom prst="rect">
                <a:avLst/>
              </a:prstGeom>
              <a:solidFill>
                <a:srgbClr val="9FF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1" name="Rectangle 42"/>
              <p:cNvSpPr>
                <a:spLocks noChangeArrowheads="1"/>
              </p:cNvSpPr>
              <p:nvPr/>
            </p:nvSpPr>
            <p:spPr bwMode="auto">
              <a:xfrm>
                <a:off x="3523" y="3712"/>
                <a:ext cx="220" cy="1"/>
              </a:xfrm>
              <a:prstGeom prst="rect">
                <a:avLst/>
              </a:prstGeom>
              <a:solidFill>
                <a:srgbClr val="9CF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2" name="Rectangle 43"/>
              <p:cNvSpPr>
                <a:spLocks noChangeArrowheads="1"/>
              </p:cNvSpPr>
              <p:nvPr/>
            </p:nvSpPr>
            <p:spPr bwMode="auto">
              <a:xfrm>
                <a:off x="3523" y="3713"/>
                <a:ext cx="220" cy="1"/>
              </a:xfrm>
              <a:prstGeom prst="rect">
                <a:avLst/>
              </a:prstGeom>
              <a:solidFill>
                <a:srgbClr val="9BF0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3" name="Rectangle 44"/>
              <p:cNvSpPr>
                <a:spLocks noChangeArrowheads="1"/>
              </p:cNvSpPr>
              <p:nvPr/>
            </p:nvSpPr>
            <p:spPr bwMode="auto">
              <a:xfrm>
                <a:off x="3523" y="3714"/>
                <a:ext cx="220" cy="1"/>
              </a:xfrm>
              <a:prstGeom prst="rect">
                <a:avLst/>
              </a:prstGeom>
              <a:solidFill>
                <a:srgbClr val="97F0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4" name="Rectangle 45"/>
              <p:cNvSpPr>
                <a:spLocks noChangeArrowheads="1"/>
              </p:cNvSpPr>
              <p:nvPr/>
            </p:nvSpPr>
            <p:spPr bwMode="auto">
              <a:xfrm>
                <a:off x="3523" y="3715"/>
                <a:ext cx="220" cy="1"/>
              </a:xfrm>
              <a:prstGeom prst="rect">
                <a:avLst/>
              </a:prstGeom>
              <a:solidFill>
                <a:srgbClr val="97F0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5" name="Rectangle 46"/>
              <p:cNvSpPr>
                <a:spLocks noChangeArrowheads="1"/>
              </p:cNvSpPr>
              <p:nvPr/>
            </p:nvSpPr>
            <p:spPr bwMode="auto">
              <a:xfrm>
                <a:off x="3523" y="3716"/>
                <a:ext cx="220" cy="1"/>
              </a:xfrm>
              <a:prstGeom prst="rect">
                <a:avLst/>
              </a:prstGeom>
              <a:solidFill>
                <a:srgbClr val="92F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6" name="Rectangle 47"/>
              <p:cNvSpPr>
                <a:spLocks noChangeArrowheads="1"/>
              </p:cNvSpPr>
              <p:nvPr/>
            </p:nvSpPr>
            <p:spPr bwMode="auto">
              <a:xfrm>
                <a:off x="3523" y="3717"/>
                <a:ext cx="220" cy="2"/>
              </a:xfrm>
              <a:prstGeom prst="rect">
                <a:avLst/>
              </a:prstGeom>
              <a:solidFill>
                <a:srgbClr val="90ED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7" name="Rectangle 48"/>
              <p:cNvSpPr>
                <a:spLocks noChangeArrowheads="1"/>
              </p:cNvSpPr>
              <p:nvPr/>
            </p:nvSpPr>
            <p:spPr bwMode="auto">
              <a:xfrm>
                <a:off x="3523" y="3719"/>
                <a:ext cx="220" cy="1"/>
              </a:xfrm>
              <a:prstGeom prst="rect">
                <a:avLst/>
              </a:prstGeom>
              <a:solidFill>
                <a:srgbClr val="8BE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8" name="Rectangle 49"/>
              <p:cNvSpPr>
                <a:spLocks noChangeArrowheads="1"/>
              </p:cNvSpPr>
              <p:nvPr/>
            </p:nvSpPr>
            <p:spPr bwMode="auto">
              <a:xfrm>
                <a:off x="3523" y="3720"/>
                <a:ext cx="220" cy="1"/>
              </a:xfrm>
              <a:prstGeom prst="rect">
                <a:avLst/>
              </a:prstGeom>
              <a:solidFill>
                <a:srgbClr val="8AED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59" name="Rectangle 50"/>
              <p:cNvSpPr>
                <a:spLocks noChangeArrowheads="1"/>
              </p:cNvSpPr>
              <p:nvPr/>
            </p:nvSpPr>
            <p:spPr bwMode="auto">
              <a:xfrm>
                <a:off x="3523" y="3721"/>
                <a:ext cx="220" cy="1"/>
              </a:xfrm>
              <a:prstGeom prst="rect">
                <a:avLst/>
              </a:prstGeom>
              <a:solidFill>
                <a:srgbClr val="87ED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0" name="Rectangle 51"/>
              <p:cNvSpPr>
                <a:spLocks noChangeArrowheads="1"/>
              </p:cNvSpPr>
              <p:nvPr/>
            </p:nvSpPr>
            <p:spPr bwMode="auto">
              <a:xfrm>
                <a:off x="3523" y="3722"/>
                <a:ext cx="220" cy="1"/>
              </a:xfrm>
              <a:prstGeom prst="rect">
                <a:avLst/>
              </a:prstGeom>
              <a:solidFill>
                <a:srgbClr val="86ED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1" name="Rectangle 52"/>
              <p:cNvSpPr>
                <a:spLocks noChangeArrowheads="1"/>
              </p:cNvSpPr>
              <p:nvPr/>
            </p:nvSpPr>
            <p:spPr bwMode="auto">
              <a:xfrm>
                <a:off x="3523" y="3723"/>
                <a:ext cx="220" cy="1"/>
              </a:xfrm>
              <a:prstGeom prst="rect">
                <a:avLst/>
              </a:prstGeom>
              <a:solidFill>
                <a:srgbClr val="80EB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2" name="Rectangle 53"/>
              <p:cNvSpPr>
                <a:spLocks noChangeArrowheads="1"/>
              </p:cNvSpPr>
              <p:nvPr/>
            </p:nvSpPr>
            <p:spPr bwMode="auto">
              <a:xfrm>
                <a:off x="3523" y="3724"/>
                <a:ext cx="220" cy="1"/>
              </a:xfrm>
              <a:prstGeom prst="rect">
                <a:avLst/>
              </a:prstGeom>
              <a:solidFill>
                <a:srgbClr val="80EB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3" name="Rectangle 54"/>
              <p:cNvSpPr>
                <a:spLocks noChangeArrowheads="1"/>
              </p:cNvSpPr>
              <p:nvPr/>
            </p:nvSpPr>
            <p:spPr bwMode="auto">
              <a:xfrm>
                <a:off x="3523" y="3725"/>
                <a:ext cx="220" cy="2"/>
              </a:xfrm>
              <a:prstGeom prst="rect">
                <a:avLst/>
              </a:prstGeom>
              <a:solidFill>
                <a:srgbClr val="7BEB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4" name="Rectangle 55"/>
              <p:cNvSpPr>
                <a:spLocks noChangeArrowheads="1"/>
              </p:cNvSpPr>
              <p:nvPr/>
            </p:nvSpPr>
            <p:spPr bwMode="auto">
              <a:xfrm>
                <a:off x="3523" y="3727"/>
                <a:ext cx="220" cy="1"/>
              </a:xfrm>
              <a:prstGeom prst="rect">
                <a:avLst/>
              </a:prstGeom>
              <a:solidFill>
                <a:srgbClr val="7AEB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5" name="Rectangle 56"/>
              <p:cNvSpPr>
                <a:spLocks noChangeArrowheads="1"/>
              </p:cNvSpPr>
              <p:nvPr/>
            </p:nvSpPr>
            <p:spPr bwMode="auto">
              <a:xfrm>
                <a:off x="3523" y="3728"/>
                <a:ext cx="220" cy="1"/>
              </a:xfrm>
              <a:prstGeom prst="rect">
                <a:avLst/>
              </a:prstGeom>
              <a:solidFill>
                <a:srgbClr val="74E8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6" name="Rectangle 57"/>
              <p:cNvSpPr>
                <a:spLocks noChangeArrowheads="1"/>
              </p:cNvSpPr>
              <p:nvPr/>
            </p:nvSpPr>
            <p:spPr bwMode="auto">
              <a:xfrm>
                <a:off x="3523" y="3729"/>
                <a:ext cx="220" cy="1"/>
              </a:xfrm>
              <a:prstGeom prst="rect">
                <a:avLst/>
              </a:prstGeom>
              <a:solidFill>
                <a:srgbClr val="73E8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7" name="Rectangle 58"/>
              <p:cNvSpPr>
                <a:spLocks noChangeArrowheads="1"/>
              </p:cNvSpPr>
              <p:nvPr/>
            </p:nvSpPr>
            <p:spPr bwMode="auto">
              <a:xfrm>
                <a:off x="3523" y="3730"/>
                <a:ext cx="220" cy="1"/>
              </a:xfrm>
              <a:prstGeom prst="rect">
                <a:avLst/>
              </a:prstGeom>
              <a:solidFill>
                <a:srgbClr val="70E8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8" name="Rectangle 59"/>
              <p:cNvSpPr>
                <a:spLocks noChangeArrowheads="1"/>
              </p:cNvSpPr>
              <p:nvPr/>
            </p:nvSpPr>
            <p:spPr bwMode="auto">
              <a:xfrm>
                <a:off x="3523" y="3731"/>
                <a:ext cx="220" cy="1"/>
              </a:xfrm>
              <a:prstGeom prst="rect">
                <a:avLst/>
              </a:prstGeom>
              <a:solidFill>
                <a:srgbClr val="6EE8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9" name="Rectangle 60"/>
              <p:cNvSpPr>
                <a:spLocks noChangeArrowheads="1"/>
              </p:cNvSpPr>
              <p:nvPr/>
            </p:nvSpPr>
            <p:spPr bwMode="auto">
              <a:xfrm>
                <a:off x="3523" y="3732"/>
                <a:ext cx="220" cy="2"/>
              </a:xfrm>
              <a:prstGeom prst="rect">
                <a:avLst/>
              </a:prstGeom>
              <a:solidFill>
                <a:srgbClr val="69E8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0" name="Rectangle 61"/>
              <p:cNvSpPr>
                <a:spLocks noChangeArrowheads="1"/>
              </p:cNvSpPr>
              <p:nvPr/>
            </p:nvSpPr>
            <p:spPr bwMode="auto">
              <a:xfrm>
                <a:off x="3523" y="3734"/>
                <a:ext cx="220" cy="1"/>
              </a:xfrm>
              <a:prstGeom prst="rect">
                <a:avLst/>
              </a:prstGeom>
              <a:solidFill>
                <a:srgbClr val="67E6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1" name="Rectangle 62"/>
              <p:cNvSpPr>
                <a:spLocks noChangeArrowheads="1"/>
              </p:cNvSpPr>
              <p:nvPr/>
            </p:nvSpPr>
            <p:spPr bwMode="auto">
              <a:xfrm>
                <a:off x="3523" y="3735"/>
                <a:ext cx="220" cy="1"/>
              </a:xfrm>
              <a:prstGeom prst="rect">
                <a:avLst/>
              </a:prstGeom>
              <a:solidFill>
                <a:srgbClr val="62E6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2" name="Rectangle 63"/>
              <p:cNvSpPr>
                <a:spLocks noChangeArrowheads="1"/>
              </p:cNvSpPr>
              <p:nvPr/>
            </p:nvSpPr>
            <p:spPr bwMode="auto">
              <a:xfrm>
                <a:off x="3523" y="3736"/>
                <a:ext cx="220" cy="1"/>
              </a:xfrm>
              <a:prstGeom prst="rect">
                <a:avLst/>
              </a:prstGeom>
              <a:solidFill>
                <a:srgbClr val="62E6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3" name="Rectangle 64"/>
              <p:cNvSpPr>
                <a:spLocks noChangeArrowheads="1"/>
              </p:cNvSpPr>
              <p:nvPr/>
            </p:nvSpPr>
            <p:spPr bwMode="auto">
              <a:xfrm>
                <a:off x="3523" y="3737"/>
                <a:ext cx="220" cy="1"/>
              </a:xfrm>
              <a:prstGeom prst="rect">
                <a:avLst/>
              </a:prstGeom>
              <a:solidFill>
                <a:srgbClr val="5DE6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4" name="Rectangle 65"/>
              <p:cNvSpPr>
                <a:spLocks noChangeArrowheads="1"/>
              </p:cNvSpPr>
              <p:nvPr/>
            </p:nvSpPr>
            <p:spPr bwMode="auto">
              <a:xfrm>
                <a:off x="3523" y="3738"/>
                <a:ext cx="220" cy="1"/>
              </a:xfrm>
              <a:prstGeom prst="rect">
                <a:avLst/>
              </a:prstGeom>
              <a:solidFill>
                <a:srgbClr val="58E6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5" name="Rectangle 66"/>
              <p:cNvSpPr>
                <a:spLocks noChangeArrowheads="1"/>
              </p:cNvSpPr>
              <p:nvPr/>
            </p:nvSpPr>
            <p:spPr bwMode="auto">
              <a:xfrm>
                <a:off x="3523" y="3739"/>
                <a:ext cx="220" cy="2"/>
              </a:xfrm>
              <a:prstGeom prst="rect">
                <a:avLst/>
              </a:prstGeom>
              <a:solidFill>
                <a:srgbClr val="57E3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6" name="Rectangle 67"/>
              <p:cNvSpPr>
                <a:spLocks noChangeArrowheads="1"/>
              </p:cNvSpPr>
              <p:nvPr/>
            </p:nvSpPr>
            <p:spPr bwMode="auto">
              <a:xfrm>
                <a:off x="3523" y="3741"/>
                <a:ext cx="220" cy="1"/>
              </a:xfrm>
              <a:prstGeom prst="rect">
                <a:avLst/>
              </a:prstGeom>
              <a:solidFill>
                <a:srgbClr val="56E3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7" name="Rectangle 68"/>
              <p:cNvSpPr>
                <a:spLocks noChangeArrowheads="1"/>
              </p:cNvSpPr>
              <p:nvPr/>
            </p:nvSpPr>
            <p:spPr bwMode="auto">
              <a:xfrm>
                <a:off x="3523" y="3742"/>
                <a:ext cx="220" cy="1"/>
              </a:xfrm>
              <a:prstGeom prst="rect">
                <a:avLst/>
              </a:prstGeom>
              <a:solidFill>
                <a:srgbClr val="51E3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8" name="Rectangle 69"/>
              <p:cNvSpPr>
                <a:spLocks noChangeArrowheads="1"/>
              </p:cNvSpPr>
              <p:nvPr/>
            </p:nvSpPr>
            <p:spPr bwMode="auto">
              <a:xfrm>
                <a:off x="3523" y="3743"/>
                <a:ext cx="220" cy="1"/>
              </a:xfrm>
              <a:prstGeom prst="rect">
                <a:avLst/>
              </a:prstGeom>
              <a:solidFill>
                <a:srgbClr val="4FE3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9" name="Rectangle 70"/>
              <p:cNvSpPr>
                <a:spLocks noChangeArrowheads="1"/>
              </p:cNvSpPr>
              <p:nvPr/>
            </p:nvSpPr>
            <p:spPr bwMode="auto">
              <a:xfrm>
                <a:off x="3523" y="3744"/>
                <a:ext cx="220" cy="1"/>
              </a:xfrm>
              <a:prstGeom prst="rect">
                <a:avLst/>
              </a:prstGeom>
              <a:solidFill>
                <a:srgbClr val="4AE3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0" name="Rectangle 71"/>
              <p:cNvSpPr>
                <a:spLocks noChangeArrowheads="1"/>
              </p:cNvSpPr>
              <p:nvPr/>
            </p:nvSpPr>
            <p:spPr bwMode="auto">
              <a:xfrm>
                <a:off x="3523" y="3745"/>
                <a:ext cx="220" cy="1"/>
              </a:xfrm>
              <a:prstGeom prst="rect">
                <a:avLst/>
              </a:prstGeom>
              <a:solidFill>
                <a:srgbClr val="49E0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1" name="Rectangle 72"/>
              <p:cNvSpPr>
                <a:spLocks noChangeArrowheads="1"/>
              </p:cNvSpPr>
              <p:nvPr/>
            </p:nvSpPr>
            <p:spPr bwMode="auto">
              <a:xfrm>
                <a:off x="3523" y="3746"/>
                <a:ext cx="220" cy="1"/>
              </a:xfrm>
              <a:prstGeom prst="rect">
                <a:avLst/>
              </a:prstGeom>
              <a:solidFill>
                <a:srgbClr val="44E0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2" name="Rectangle 73"/>
              <p:cNvSpPr>
                <a:spLocks noChangeArrowheads="1"/>
              </p:cNvSpPr>
              <p:nvPr/>
            </p:nvSpPr>
            <p:spPr bwMode="auto">
              <a:xfrm>
                <a:off x="3523" y="3747"/>
                <a:ext cx="220" cy="2"/>
              </a:xfrm>
              <a:prstGeom prst="rect">
                <a:avLst/>
              </a:prstGeom>
              <a:solidFill>
                <a:srgbClr val="42E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3" name="Rectangle 74"/>
              <p:cNvSpPr>
                <a:spLocks noChangeArrowheads="1"/>
              </p:cNvSpPr>
              <p:nvPr/>
            </p:nvSpPr>
            <p:spPr bwMode="auto">
              <a:xfrm>
                <a:off x="3523" y="3749"/>
                <a:ext cx="220" cy="1"/>
              </a:xfrm>
              <a:prstGeom prst="rect">
                <a:avLst/>
              </a:prstGeom>
              <a:solidFill>
                <a:srgbClr val="3DE0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4" name="Rectangle 75"/>
              <p:cNvSpPr>
                <a:spLocks noChangeArrowheads="1"/>
              </p:cNvSpPr>
              <p:nvPr/>
            </p:nvSpPr>
            <p:spPr bwMode="auto">
              <a:xfrm>
                <a:off x="3523" y="3750"/>
                <a:ext cx="220" cy="1"/>
              </a:xfrm>
              <a:prstGeom prst="rect">
                <a:avLst/>
              </a:prstGeom>
              <a:solidFill>
                <a:srgbClr val="38E0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5" name="Rectangle 76"/>
              <p:cNvSpPr>
                <a:spLocks noChangeArrowheads="1"/>
              </p:cNvSpPr>
              <p:nvPr/>
            </p:nvSpPr>
            <p:spPr bwMode="auto">
              <a:xfrm>
                <a:off x="3523" y="3751"/>
                <a:ext cx="220" cy="1"/>
              </a:xfrm>
              <a:prstGeom prst="rect">
                <a:avLst/>
              </a:prstGeom>
              <a:solidFill>
                <a:srgbClr val="39DE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6" name="Rectangle 77"/>
              <p:cNvSpPr>
                <a:spLocks noChangeArrowheads="1"/>
              </p:cNvSpPr>
              <p:nvPr/>
            </p:nvSpPr>
            <p:spPr bwMode="auto">
              <a:xfrm>
                <a:off x="3523" y="3752"/>
                <a:ext cx="220" cy="1"/>
              </a:xfrm>
              <a:prstGeom prst="rect">
                <a:avLst/>
              </a:prstGeom>
              <a:solidFill>
                <a:srgbClr val="37D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7" name="Rectangle 78"/>
              <p:cNvSpPr>
                <a:spLocks noChangeArrowheads="1"/>
              </p:cNvSpPr>
              <p:nvPr/>
            </p:nvSpPr>
            <p:spPr bwMode="auto">
              <a:xfrm>
                <a:off x="3523" y="3753"/>
                <a:ext cx="220" cy="1"/>
              </a:xfrm>
              <a:prstGeom prst="rect">
                <a:avLst/>
              </a:prstGeom>
              <a:solidFill>
                <a:srgbClr val="35DB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8" name="Rectangle 79"/>
              <p:cNvSpPr>
                <a:spLocks noChangeArrowheads="1"/>
              </p:cNvSpPr>
              <p:nvPr/>
            </p:nvSpPr>
            <p:spPr bwMode="auto">
              <a:xfrm>
                <a:off x="3523" y="3754"/>
                <a:ext cx="220" cy="2"/>
              </a:xfrm>
              <a:prstGeom prst="rect">
                <a:avLst/>
              </a:prstGeom>
              <a:solidFill>
                <a:srgbClr val="33DB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89" name="Rectangle 80"/>
              <p:cNvSpPr>
                <a:spLocks noChangeArrowheads="1"/>
              </p:cNvSpPr>
              <p:nvPr/>
            </p:nvSpPr>
            <p:spPr bwMode="auto">
              <a:xfrm>
                <a:off x="3523" y="3756"/>
                <a:ext cx="220" cy="1"/>
              </a:xfrm>
              <a:prstGeom prst="rect">
                <a:avLst/>
              </a:prstGeom>
              <a:solidFill>
                <a:srgbClr val="2FD9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0" name="Rectangle 81"/>
              <p:cNvSpPr>
                <a:spLocks noChangeArrowheads="1"/>
              </p:cNvSpPr>
              <p:nvPr/>
            </p:nvSpPr>
            <p:spPr bwMode="auto">
              <a:xfrm>
                <a:off x="3523" y="3757"/>
                <a:ext cx="220" cy="1"/>
              </a:xfrm>
              <a:prstGeom prst="rect">
                <a:avLst/>
              </a:prstGeom>
              <a:solidFill>
                <a:srgbClr val="2ED9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1" name="Rectangle 82"/>
              <p:cNvSpPr>
                <a:spLocks noChangeArrowheads="1"/>
              </p:cNvSpPr>
              <p:nvPr/>
            </p:nvSpPr>
            <p:spPr bwMode="auto">
              <a:xfrm>
                <a:off x="3523" y="3758"/>
                <a:ext cx="220" cy="1"/>
              </a:xfrm>
              <a:prstGeom prst="rect">
                <a:avLst/>
              </a:prstGeom>
              <a:solidFill>
                <a:srgbClr val="2CD6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2" name="Rectangle 83"/>
              <p:cNvSpPr>
                <a:spLocks noChangeArrowheads="1"/>
              </p:cNvSpPr>
              <p:nvPr/>
            </p:nvSpPr>
            <p:spPr bwMode="auto">
              <a:xfrm>
                <a:off x="3523" y="3759"/>
                <a:ext cx="220" cy="1"/>
              </a:xfrm>
              <a:prstGeom prst="rect">
                <a:avLst/>
              </a:prstGeom>
              <a:solidFill>
                <a:srgbClr val="2BD6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3" name="Rectangle 84"/>
              <p:cNvSpPr>
                <a:spLocks noChangeArrowheads="1"/>
              </p:cNvSpPr>
              <p:nvPr/>
            </p:nvSpPr>
            <p:spPr bwMode="auto">
              <a:xfrm>
                <a:off x="3523" y="3760"/>
                <a:ext cx="220" cy="1"/>
              </a:xfrm>
              <a:prstGeom prst="rect">
                <a:avLst/>
              </a:prstGeom>
              <a:solidFill>
                <a:srgbClr val="29D4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4" name="Rectangle 85"/>
              <p:cNvSpPr>
                <a:spLocks noChangeArrowheads="1"/>
              </p:cNvSpPr>
              <p:nvPr/>
            </p:nvSpPr>
            <p:spPr bwMode="auto">
              <a:xfrm>
                <a:off x="3523" y="3761"/>
                <a:ext cx="220" cy="2"/>
              </a:xfrm>
              <a:prstGeom prst="rect">
                <a:avLst/>
              </a:prstGeom>
              <a:solidFill>
                <a:srgbClr val="28D4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5" name="Rectangle 86"/>
              <p:cNvSpPr>
                <a:spLocks noChangeArrowheads="1"/>
              </p:cNvSpPr>
              <p:nvPr/>
            </p:nvSpPr>
            <p:spPr bwMode="auto">
              <a:xfrm>
                <a:off x="3523" y="3763"/>
                <a:ext cx="220" cy="1"/>
              </a:xfrm>
              <a:prstGeom prst="rect">
                <a:avLst/>
              </a:prstGeom>
              <a:solidFill>
                <a:srgbClr val="26D1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6" name="Rectangle 87"/>
              <p:cNvSpPr>
                <a:spLocks noChangeArrowheads="1"/>
              </p:cNvSpPr>
              <p:nvPr/>
            </p:nvSpPr>
            <p:spPr bwMode="auto">
              <a:xfrm>
                <a:off x="3523" y="3764"/>
                <a:ext cx="220" cy="1"/>
              </a:xfrm>
              <a:prstGeom prst="rect">
                <a:avLst/>
              </a:prstGeom>
              <a:solidFill>
                <a:srgbClr val="20D1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7" name="Rectangle 88"/>
              <p:cNvSpPr>
                <a:spLocks noChangeArrowheads="1"/>
              </p:cNvSpPr>
              <p:nvPr/>
            </p:nvSpPr>
            <p:spPr bwMode="auto">
              <a:xfrm>
                <a:off x="3523" y="3765"/>
                <a:ext cx="220" cy="1"/>
              </a:xfrm>
              <a:prstGeom prst="rect">
                <a:avLst/>
              </a:prstGeom>
              <a:solidFill>
                <a:srgbClr val="1FD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8" name="Rectangle 89"/>
              <p:cNvSpPr>
                <a:spLocks noChangeArrowheads="1"/>
              </p:cNvSpPr>
              <p:nvPr/>
            </p:nvSpPr>
            <p:spPr bwMode="auto">
              <a:xfrm>
                <a:off x="3523" y="3766"/>
                <a:ext cx="220" cy="1"/>
              </a:xfrm>
              <a:prstGeom prst="rect">
                <a:avLst/>
              </a:prstGeom>
              <a:solidFill>
                <a:srgbClr val="21CF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99" name="Rectangle 90"/>
              <p:cNvSpPr>
                <a:spLocks noChangeArrowheads="1"/>
              </p:cNvSpPr>
              <p:nvPr/>
            </p:nvSpPr>
            <p:spPr bwMode="auto">
              <a:xfrm>
                <a:off x="3523" y="3767"/>
                <a:ext cx="220" cy="1"/>
              </a:xfrm>
              <a:prstGeom prst="rect">
                <a:avLst/>
              </a:prstGeom>
              <a:solidFill>
                <a:srgbClr val="23CF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0" name="Rectangle 91"/>
              <p:cNvSpPr>
                <a:spLocks noChangeArrowheads="1"/>
              </p:cNvSpPr>
              <p:nvPr/>
            </p:nvSpPr>
            <p:spPr bwMode="auto">
              <a:xfrm>
                <a:off x="3523" y="3768"/>
                <a:ext cx="220" cy="1"/>
              </a:xfrm>
              <a:prstGeom prst="rect">
                <a:avLst/>
              </a:prstGeom>
              <a:solidFill>
                <a:srgbClr val="25CC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1" name="Rectangle 92"/>
              <p:cNvSpPr>
                <a:spLocks noChangeArrowheads="1"/>
              </p:cNvSpPr>
              <p:nvPr/>
            </p:nvSpPr>
            <p:spPr bwMode="auto">
              <a:xfrm>
                <a:off x="3523" y="3769"/>
                <a:ext cx="220" cy="2"/>
              </a:xfrm>
              <a:prstGeom prst="rect">
                <a:avLst/>
              </a:prstGeom>
              <a:solidFill>
                <a:srgbClr val="27CC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2" name="Rectangle 93"/>
              <p:cNvSpPr>
                <a:spLocks noChangeArrowheads="1"/>
              </p:cNvSpPr>
              <p:nvPr/>
            </p:nvSpPr>
            <p:spPr bwMode="auto">
              <a:xfrm>
                <a:off x="3523" y="3771"/>
                <a:ext cx="220" cy="1"/>
              </a:xfrm>
              <a:prstGeom prst="rect">
                <a:avLst/>
              </a:prstGeom>
              <a:solidFill>
                <a:srgbClr val="28C9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3" name="Rectangle 94"/>
              <p:cNvSpPr>
                <a:spLocks noChangeArrowheads="1"/>
              </p:cNvSpPr>
              <p:nvPr/>
            </p:nvSpPr>
            <p:spPr bwMode="auto">
              <a:xfrm>
                <a:off x="3523" y="3772"/>
                <a:ext cx="220" cy="1"/>
              </a:xfrm>
              <a:prstGeom prst="rect">
                <a:avLst/>
              </a:prstGeom>
              <a:solidFill>
                <a:srgbClr val="2AC9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4" name="Rectangle 95"/>
              <p:cNvSpPr>
                <a:spLocks noChangeArrowheads="1"/>
              </p:cNvSpPr>
              <p:nvPr/>
            </p:nvSpPr>
            <p:spPr bwMode="auto">
              <a:xfrm>
                <a:off x="3523" y="3773"/>
                <a:ext cx="220" cy="1"/>
              </a:xfrm>
              <a:prstGeom prst="rect">
                <a:avLst/>
              </a:prstGeom>
              <a:solidFill>
                <a:srgbClr val="2AC7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5" name="Rectangle 96"/>
              <p:cNvSpPr>
                <a:spLocks noChangeArrowheads="1"/>
              </p:cNvSpPr>
              <p:nvPr/>
            </p:nvSpPr>
            <p:spPr bwMode="auto">
              <a:xfrm>
                <a:off x="3523" y="3774"/>
                <a:ext cx="220" cy="1"/>
              </a:xfrm>
              <a:prstGeom prst="rect">
                <a:avLst/>
              </a:prstGeom>
              <a:solidFill>
                <a:srgbClr val="2CC7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6" name="Rectangle 97"/>
              <p:cNvSpPr>
                <a:spLocks noChangeArrowheads="1"/>
              </p:cNvSpPr>
              <p:nvPr/>
            </p:nvSpPr>
            <p:spPr bwMode="auto">
              <a:xfrm>
                <a:off x="3523" y="3775"/>
                <a:ext cx="220" cy="1"/>
              </a:xfrm>
              <a:prstGeom prst="rect">
                <a:avLst/>
              </a:prstGeom>
              <a:solidFill>
                <a:srgbClr val="2DC4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7" name="Rectangle 98"/>
              <p:cNvSpPr>
                <a:spLocks noChangeArrowheads="1"/>
              </p:cNvSpPr>
              <p:nvPr/>
            </p:nvSpPr>
            <p:spPr bwMode="auto">
              <a:xfrm>
                <a:off x="3523" y="3776"/>
                <a:ext cx="220" cy="2"/>
              </a:xfrm>
              <a:prstGeom prst="rect">
                <a:avLst/>
              </a:prstGeom>
              <a:solidFill>
                <a:srgbClr val="2FC4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8" name="Rectangle 99"/>
              <p:cNvSpPr>
                <a:spLocks noChangeArrowheads="1"/>
              </p:cNvSpPr>
              <p:nvPr/>
            </p:nvSpPr>
            <p:spPr bwMode="auto">
              <a:xfrm>
                <a:off x="3523" y="3778"/>
                <a:ext cx="220" cy="1"/>
              </a:xfrm>
              <a:prstGeom prst="rect">
                <a:avLst/>
              </a:prstGeom>
              <a:solidFill>
                <a:srgbClr val="30C2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09" name="Rectangle 100"/>
              <p:cNvSpPr>
                <a:spLocks noChangeArrowheads="1"/>
              </p:cNvSpPr>
              <p:nvPr/>
            </p:nvSpPr>
            <p:spPr bwMode="auto">
              <a:xfrm>
                <a:off x="3523" y="3779"/>
                <a:ext cx="220" cy="1"/>
              </a:xfrm>
              <a:prstGeom prst="rect">
                <a:avLst/>
              </a:prstGeom>
              <a:solidFill>
                <a:srgbClr val="32C2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0" name="Rectangle 101"/>
              <p:cNvSpPr>
                <a:spLocks noChangeArrowheads="1"/>
              </p:cNvSpPr>
              <p:nvPr/>
            </p:nvSpPr>
            <p:spPr bwMode="auto">
              <a:xfrm>
                <a:off x="3523" y="3780"/>
                <a:ext cx="220" cy="1"/>
              </a:xfrm>
              <a:prstGeom prst="rect">
                <a:avLst/>
              </a:prstGeom>
              <a:solidFill>
                <a:srgbClr val="32B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1" name="Rectangle 102"/>
              <p:cNvSpPr>
                <a:spLocks noChangeArrowheads="1"/>
              </p:cNvSpPr>
              <p:nvPr/>
            </p:nvSpPr>
            <p:spPr bwMode="auto">
              <a:xfrm>
                <a:off x="3523" y="3781"/>
                <a:ext cx="220" cy="1"/>
              </a:xfrm>
              <a:prstGeom prst="rect">
                <a:avLst/>
              </a:prstGeom>
              <a:solidFill>
                <a:srgbClr val="34BF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2" name="Rectangle 103"/>
              <p:cNvSpPr>
                <a:spLocks noChangeArrowheads="1"/>
              </p:cNvSpPr>
              <p:nvPr/>
            </p:nvSpPr>
            <p:spPr bwMode="auto">
              <a:xfrm>
                <a:off x="3523" y="3782"/>
                <a:ext cx="220" cy="1"/>
              </a:xfrm>
              <a:prstGeom prst="rect">
                <a:avLst/>
              </a:prstGeom>
              <a:solidFill>
                <a:srgbClr val="35BD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3" name="Rectangle 104"/>
              <p:cNvSpPr>
                <a:spLocks noChangeArrowheads="1"/>
              </p:cNvSpPr>
              <p:nvPr/>
            </p:nvSpPr>
            <p:spPr bwMode="auto">
              <a:xfrm>
                <a:off x="3523" y="3783"/>
                <a:ext cx="220" cy="2"/>
              </a:xfrm>
              <a:prstGeom prst="rect">
                <a:avLst/>
              </a:prstGeom>
              <a:solidFill>
                <a:srgbClr val="37BD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4" name="Rectangle 105"/>
              <p:cNvSpPr>
                <a:spLocks noChangeArrowheads="1"/>
              </p:cNvSpPr>
              <p:nvPr/>
            </p:nvSpPr>
            <p:spPr bwMode="auto">
              <a:xfrm>
                <a:off x="3523" y="3785"/>
                <a:ext cx="220" cy="1"/>
              </a:xfrm>
              <a:prstGeom prst="rect">
                <a:avLst/>
              </a:prstGeom>
              <a:solidFill>
                <a:srgbClr val="38B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5" name="Rectangle 106"/>
              <p:cNvSpPr>
                <a:spLocks noChangeArrowheads="1"/>
              </p:cNvSpPr>
              <p:nvPr/>
            </p:nvSpPr>
            <p:spPr bwMode="auto">
              <a:xfrm>
                <a:off x="3523" y="3786"/>
                <a:ext cx="220" cy="1"/>
              </a:xfrm>
              <a:prstGeom prst="rect">
                <a:avLst/>
              </a:prstGeom>
              <a:solidFill>
                <a:srgbClr val="3ABA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6" name="Rectangle 107"/>
              <p:cNvSpPr>
                <a:spLocks noChangeArrowheads="1"/>
              </p:cNvSpPr>
              <p:nvPr/>
            </p:nvSpPr>
            <p:spPr bwMode="auto">
              <a:xfrm>
                <a:off x="3523" y="3787"/>
                <a:ext cx="220" cy="1"/>
              </a:xfrm>
              <a:prstGeom prst="rect">
                <a:avLst/>
              </a:prstGeom>
              <a:solidFill>
                <a:srgbClr val="3BB8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7" name="Rectangle 108"/>
              <p:cNvSpPr>
                <a:spLocks noChangeArrowheads="1"/>
              </p:cNvSpPr>
              <p:nvPr/>
            </p:nvSpPr>
            <p:spPr bwMode="auto">
              <a:xfrm>
                <a:off x="3523" y="3788"/>
                <a:ext cx="220" cy="1"/>
              </a:xfrm>
              <a:prstGeom prst="rect">
                <a:avLst/>
              </a:prstGeom>
              <a:solidFill>
                <a:srgbClr val="3DB8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8" name="Rectangle 109"/>
              <p:cNvSpPr>
                <a:spLocks noChangeArrowheads="1"/>
              </p:cNvSpPr>
              <p:nvPr/>
            </p:nvSpPr>
            <p:spPr bwMode="auto">
              <a:xfrm>
                <a:off x="3523" y="3789"/>
                <a:ext cx="220" cy="1"/>
              </a:xfrm>
              <a:prstGeom prst="rect">
                <a:avLst/>
              </a:prstGeom>
              <a:solidFill>
                <a:srgbClr val="3DB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19" name="Line 110"/>
              <p:cNvSpPr>
                <a:spLocks noChangeShapeType="1"/>
              </p:cNvSpPr>
              <p:nvPr/>
            </p:nvSpPr>
            <p:spPr bwMode="auto">
              <a:xfrm>
                <a:off x="3743" y="3789"/>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0" name="Rectangle 111"/>
              <p:cNvSpPr>
                <a:spLocks noChangeArrowheads="1"/>
              </p:cNvSpPr>
              <p:nvPr/>
            </p:nvSpPr>
            <p:spPr bwMode="auto">
              <a:xfrm>
                <a:off x="3804" y="3552"/>
                <a:ext cx="55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chemeClr val="tx1">
                        <a:lumMod val="75000"/>
                        <a:lumOff val="25000"/>
                      </a:schemeClr>
                    </a:solidFill>
                    <a:effectLst/>
                    <a:uLnTx/>
                    <a:uFillTx/>
                    <a:latin typeface="+mn-lt"/>
                  </a:rPr>
                  <a:t>High Risk</a:t>
                </a:r>
              </a:p>
            </p:txBody>
          </p:sp>
          <p:sp>
            <p:nvSpPr>
              <p:cNvPr id="221" name="Line 112"/>
              <p:cNvSpPr>
                <a:spLocks noChangeShapeType="1"/>
              </p:cNvSpPr>
              <p:nvPr/>
            </p:nvSpPr>
            <p:spPr bwMode="auto">
              <a:xfrm>
                <a:off x="3743" y="3790"/>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2" name="Rectangle 113"/>
              <p:cNvSpPr>
                <a:spLocks noChangeArrowheads="1"/>
              </p:cNvSpPr>
              <p:nvPr/>
            </p:nvSpPr>
            <p:spPr bwMode="auto">
              <a:xfrm>
                <a:off x="3523" y="3790"/>
                <a:ext cx="220" cy="1"/>
              </a:xfrm>
              <a:prstGeom prst="rect">
                <a:avLst/>
              </a:prstGeom>
              <a:solidFill>
                <a:srgbClr val="3DB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3" name="Rectangle 114"/>
              <p:cNvSpPr>
                <a:spLocks noChangeArrowheads="1"/>
              </p:cNvSpPr>
              <p:nvPr/>
            </p:nvSpPr>
            <p:spPr bwMode="auto">
              <a:xfrm>
                <a:off x="3523" y="3791"/>
                <a:ext cx="220" cy="2"/>
              </a:xfrm>
              <a:prstGeom prst="rect">
                <a:avLst/>
              </a:prstGeom>
              <a:solidFill>
                <a:srgbClr val="3CB5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4" name="Rectangle 115"/>
              <p:cNvSpPr>
                <a:spLocks noChangeArrowheads="1"/>
              </p:cNvSpPr>
              <p:nvPr/>
            </p:nvSpPr>
            <p:spPr bwMode="auto">
              <a:xfrm>
                <a:off x="3523" y="3793"/>
                <a:ext cx="220" cy="1"/>
              </a:xfrm>
              <a:prstGeom prst="rect">
                <a:avLst/>
              </a:prstGeom>
              <a:solidFill>
                <a:srgbClr val="3CB5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5" name="Rectangle 116"/>
              <p:cNvSpPr>
                <a:spLocks noChangeArrowheads="1"/>
              </p:cNvSpPr>
              <p:nvPr/>
            </p:nvSpPr>
            <p:spPr bwMode="auto">
              <a:xfrm>
                <a:off x="3523" y="3794"/>
                <a:ext cx="220" cy="1"/>
              </a:xfrm>
              <a:prstGeom prst="rect">
                <a:avLst/>
              </a:prstGeom>
              <a:solidFill>
                <a:srgbClr val="3AB5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6" name="Rectangle 117"/>
              <p:cNvSpPr>
                <a:spLocks noChangeArrowheads="1"/>
              </p:cNvSpPr>
              <p:nvPr/>
            </p:nvSpPr>
            <p:spPr bwMode="auto">
              <a:xfrm>
                <a:off x="3523" y="3795"/>
                <a:ext cx="220" cy="1"/>
              </a:xfrm>
              <a:prstGeom prst="rect">
                <a:avLst/>
              </a:prstGeom>
              <a:solidFill>
                <a:srgbClr val="38B5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7" name="Rectangle 118"/>
              <p:cNvSpPr>
                <a:spLocks noChangeArrowheads="1"/>
              </p:cNvSpPr>
              <p:nvPr/>
            </p:nvSpPr>
            <p:spPr bwMode="auto">
              <a:xfrm>
                <a:off x="3523" y="3796"/>
                <a:ext cx="220" cy="1"/>
              </a:xfrm>
              <a:prstGeom prst="rect">
                <a:avLst/>
              </a:prstGeom>
              <a:solidFill>
                <a:srgbClr val="38B5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8" name="Rectangle 119"/>
              <p:cNvSpPr>
                <a:spLocks noChangeArrowheads="1"/>
              </p:cNvSpPr>
              <p:nvPr/>
            </p:nvSpPr>
            <p:spPr bwMode="auto">
              <a:xfrm>
                <a:off x="3523" y="3797"/>
                <a:ext cx="220" cy="1"/>
              </a:xfrm>
              <a:prstGeom prst="rect">
                <a:avLst/>
              </a:prstGeom>
              <a:solidFill>
                <a:srgbClr val="36B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29" name="Rectangle 120"/>
              <p:cNvSpPr>
                <a:spLocks noChangeArrowheads="1"/>
              </p:cNvSpPr>
              <p:nvPr/>
            </p:nvSpPr>
            <p:spPr bwMode="auto">
              <a:xfrm>
                <a:off x="3523" y="3798"/>
                <a:ext cx="220" cy="2"/>
              </a:xfrm>
              <a:prstGeom prst="rect">
                <a:avLst/>
              </a:prstGeom>
              <a:solidFill>
                <a:srgbClr val="36B3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0" name="Rectangle 121"/>
              <p:cNvSpPr>
                <a:spLocks noChangeArrowheads="1"/>
              </p:cNvSpPr>
              <p:nvPr/>
            </p:nvSpPr>
            <p:spPr bwMode="auto">
              <a:xfrm>
                <a:off x="3523" y="3800"/>
                <a:ext cx="220" cy="1"/>
              </a:xfrm>
              <a:prstGeom prst="rect">
                <a:avLst/>
              </a:prstGeom>
              <a:solidFill>
                <a:srgbClr val="34B3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1" name="Rectangle 122"/>
              <p:cNvSpPr>
                <a:spLocks noChangeArrowheads="1"/>
              </p:cNvSpPr>
              <p:nvPr/>
            </p:nvSpPr>
            <p:spPr bwMode="auto">
              <a:xfrm>
                <a:off x="3523" y="3801"/>
                <a:ext cx="220" cy="1"/>
              </a:xfrm>
              <a:prstGeom prst="rect">
                <a:avLst/>
              </a:prstGeom>
              <a:solidFill>
                <a:srgbClr val="34B3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2" name="Rectangle 123"/>
              <p:cNvSpPr>
                <a:spLocks noChangeArrowheads="1"/>
              </p:cNvSpPr>
              <p:nvPr/>
            </p:nvSpPr>
            <p:spPr bwMode="auto">
              <a:xfrm>
                <a:off x="3523" y="3802"/>
                <a:ext cx="220" cy="1"/>
              </a:xfrm>
              <a:prstGeom prst="rect">
                <a:avLst/>
              </a:prstGeom>
              <a:solidFill>
                <a:srgbClr val="32B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3" name="Rectangle 124"/>
              <p:cNvSpPr>
                <a:spLocks noChangeArrowheads="1"/>
              </p:cNvSpPr>
              <p:nvPr/>
            </p:nvSpPr>
            <p:spPr bwMode="auto">
              <a:xfrm>
                <a:off x="3523" y="3803"/>
                <a:ext cx="220" cy="1"/>
              </a:xfrm>
              <a:prstGeom prst="rect">
                <a:avLst/>
              </a:prstGeom>
              <a:solidFill>
                <a:srgbClr val="32B3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4" name="Rectangle 125"/>
              <p:cNvSpPr>
                <a:spLocks noChangeArrowheads="1"/>
              </p:cNvSpPr>
              <p:nvPr/>
            </p:nvSpPr>
            <p:spPr bwMode="auto">
              <a:xfrm>
                <a:off x="3523" y="3804"/>
                <a:ext cx="220" cy="1"/>
              </a:xfrm>
              <a:prstGeom prst="rect">
                <a:avLst/>
              </a:prstGeom>
              <a:solidFill>
                <a:srgbClr val="30B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5" name="Rectangle 126"/>
              <p:cNvSpPr>
                <a:spLocks noChangeArrowheads="1"/>
              </p:cNvSpPr>
              <p:nvPr/>
            </p:nvSpPr>
            <p:spPr bwMode="auto">
              <a:xfrm>
                <a:off x="3523" y="3805"/>
                <a:ext cx="220" cy="2"/>
              </a:xfrm>
              <a:prstGeom prst="rect">
                <a:avLst/>
              </a:prstGeom>
              <a:solidFill>
                <a:srgbClr val="30B3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6" name="Rectangle 127"/>
              <p:cNvSpPr>
                <a:spLocks noChangeArrowheads="1"/>
              </p:cNvSpPr>
              <p:nvPr/>
            </p:nvSpPr>
            <p:spPr bwMode="auto">
              <a:xfrm>
                <a:off x="3523" y="3807"/>
                <a:ext cx="220" cy="1"/>
              </a:xfrm>
              <a:prstGeom prst="rect">
                <a:avLst/>
              </a:prstGeom>
              <a:solidFill>
                <a:srgbClr val="2EB0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7" name="Rectangle 128"/>
              <p:cNvSpPr>
                <a:spLocks noChangeArrowheads="1"/>
              </p:cNvSpPr>
              <p:nvPr/>
            </p:nvSpPr>
            <p:spPr bwMode="auto">
              <a:xfrm>
                <a:off x="3523" y="3808"/>
                <a:ext cx="220" cy="1"/>
              </a:xfrm>
              <a:prstGeom prst="rect">
                <a:avLst/>
              </a:prstGeom>
              <a:solidFill>
                <a:srgbClr val="2EB0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8" name="Rectangle 129"/>
              <p:cNvSpPr>
                <a:spLocks noChangeArrowheads="1"/>
              </p:cNvSpPr>
              <p:nvPr/>
            </p:nvSpPr>
            <p:spPr bwMode="auto">
              <a:xfrm>
                <a:off x="3523" y="3809"/>
                <a:ext cx="220" cy="1"/>
              </a:xfrm>
              <a:prstGeom prst="rect">
                <a:avLst/>
              </a:prstGeom>
              <a:solidFill>
                <a:srgbClr val="2CB0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39" name="Rectangle 130"/>
              <p:cNvSpPr>
                <a:spLocks noChangeArrowheads="1"/>
              </p:cNvSpPr>
              <p:nvPr/>
            </p:nvSpPr>
            <p:spPr bwMode="auto">
              <a:xfrm>
                <a:off x="3523" y="3810"/>
                <a:ext cx="220" cy="1"/>
              </a:xfrm>
              <a:prstGeom prst="rect">
                <a:avLst/>
              </a:prstGeom>
              <a:solidFill>
                <a:srgbClr val="2CB0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0" name="Rectangle 131"/>
              <p:cNvSpPr>
                <a:spLocks noChangeArrowheads="1"/>
              </p:cNvSpPr>
              <p:nvPr/>
            </p:nvSpPr>
            <p:spPr bwMode="auto">
              <a:xfrm>
                <a:off x="3523" y="3811"/>
                <a:ext cx="220" cy="1"/>
              </a:xfrm>
              <a:prstGeom prst="rect">
                <a:avLst/>
              </a:prstGeom>
              <a:solidFill>
                <a:srgbClr val="2AB0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1" name="Rectangle 132"/>
              <p:cNvSpPr>
                <a:spLocks noChangeArrowheads="1"/>
              </p:cNvSpPr>
              <p:nvPr/>
            </p:nvSpPr>
            <p:spPr bwMode="auto">
              <a:xfrm>
                <a:off x="3523" y="3812"/>
                <a:ext cx="220" cy="1"/>
              </a:xfrm>
              <a:prstGeom prst="rect">
                <a:avLst/>
              </a:prstGeom>
              <a:solidFill>
                <a:srgbClr val="28B0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2" name="Rectangle 133"/>
              <p:cNvSpPr>
                <a:spLocks noChangeArrowheads="1"/>
              </p:cNvSpPr>
              <p:nvPr/>
            </p:nvSpPr>
            <p:spPr bwMode="auto">
              <a:xfrm>
                <a:off x="3523" y="3813"/>
                <a:ext cx="220" cy="2"/>
              </a:xfrm>
              <a:prstGeom prst="rect">
                <a:avLst/>
              </a:prstGeom>
              <a:solidFill>
                <a:srgbClr val="28B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3" name="Rectangle 134"/>
              <p:cNvSpPr>
                <a:spLocks noChangeArrowheads="1"/>
              </p:cNvSpPr>
              <p:nvPr/>
            </p:nvSpPr>
            <p:spPr bwMode="auto">
              <a:xfrm>
                <a:off x="3523" y="3815"/>
                <a:ext cx="220" cy="1"/>
              </a:xfrm>
              <a:prstGeom prst="rect">
                <a:avLst/>
              </a:prstGeom>
              <a:solidFill>
                <a:srgbClr val="26A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4" name="Rectangle 135"/>
              <p:cNvSpPr>
                <a:spLocks noChangeArrowheads="1"/>
              </p:cNvSpPr>
              <p:nvPr/>
            </p:nvSpPr>
            <p:spPr bwMode="auto">
              <a:xfrm>
                <a:off x="3523" y="3816"/>
                <a:ext cx="220" cy="1"/>
              </a:xfrm>
              <a:prstGeom prst="rect">
                <a:avLst/>
              </a:prstGeom>
              <a:solidFill>
                <a:srgbClr val="26A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5" name="Rectangle 136"/>
              <p:cNvSpPr>
                <a:spLocks noChangeArrowheads="1"/>
              </p:cNvSpPr>
              <p:nvPr/>
            </p:nvSpPr>
            <p:spPr bwMode="auto">
              <a:xfrm>
                <a:off x="3523" y="3817"/>
                <a:ext cx="220" cy="1"/>
              </a:xfrm>
              <a:prstGeom prst="rect">
                <a:avLst/>
              </a:prstGeom>
              <a:solidFill>
                <a:srgbClr val="24AD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6" name="Rectangle 137"/>
              <p:cNvSpPr>
                <a:spLocks noChangeArrowheads="1"/>
              </p:cNvSpPr>
              <p:nvPr/>
            </p:nvSpPr>
            <p:spPr bwMode="auto">
              <a:xfrm>
                <a:off x="3523" y="3818"/>
                <a:ext cx="220" cy="1"/>
              </a:xfrm>
              <a:prstGeom prst="rect">
                <a:avLst/>
              </a:prstGeom>
              <a:solidFill>
                <a:srgbClr val="24A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7" name="Rectangle 138"/>
              <p:cNvSpPr>
                <a:spLocks noChangeArrowheads="1"/>
              </p:cNvSpPr>
              <p:nvPr/>
            </p:nvSpPr>
            <p:spPr bwMode="auto">
              <a:xfrm>
                <a:off x="3523" y="3819"/>
                <a:ext cx="220" cy="1"/>
              </a:xfrm>
              <a:prstGeom prst="rect">
                <a:avLst/>
              </a:prstGeom>
              <a:solidFill>
                <a:srgbClr val="23AD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8" name="Rectangle 139"/>
              <p:cNvSpPr>
                <a:spLocks noChangeArrowheads="1"/>
              </p:cNvSpPr>
              <p:nvPr/>
            </p:nvSpPr>
            <p:spPr bwMode="auto">
              <a:xfrm>
                <a:off x="3523" y="3820"/>
                <a:ext cx="220" cy="2"/>
              </a:xfrm>
              <a:prstGeom prst="rect">
                <a:avLst/>
              </a:prstGeom>
              <a:solidFill>
                <a:srgbClr val="23A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49" name="Rectangle 140"/>
              <p:cNvSpPr>
                <a:spLocks noChangeArrowheads="1"/>
              </p:cNvSpPr>
              <p:nvPr/>
            </p:nvSpPr>
            <p:spPr bwMode="auto">
              <a:xfrm>
                <a:off x="3523" y="3822"/>
                <a:ext cx="220" cy="1"/>
              </a:xfrm>
              <a:prstGeom prst="rect">
                <a:avLst/>
              </a:prstGeom>
              <a:solidFill>
                <a:srgbClr val="21A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0" name="Rectangle 141"/>
              <p:cNvSpPr>
                <a:spLocks noChangeArrowheads="1"/>
              </p:cNvSpPr>
              <p:nvPr/>
            </p:nvSpPr>
            <p:spPr bwMode="auto">
              <a:xfrm>
                <a:off x="3523" y="3823"/>
                <a:ext cx="220" cy="1"/>
              </a:xfrm>
              <a:prstGeom prst="rect">
                <a:avLst/>
              </a:prstGeom>
              <a:solidFill>
                <a:srgbClr val="20A9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1" name="Rectangle 142"/>
              <p:cNvSpPr>
                <a:spLocks noChangeArrowheads="1"/>
              </p:cNvSpPr>
              <p:nvPr/>
            </p:nvSpPr>
            <p:spPr bwMode="auto">
              <a:xfrm>
                <a:off x="3523" y="3824"/>
                <a:ext cx="220" cy="1"/>
              </a:xfrm>
              <a:prstGeom prst="rect">
                <a:avLst/>
              </a:prstGeom>
              <a:solidFill>
                <a:srgbClr val="1FA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2" name="Rectangle 143"/>
              <p:cNvSpPr>
                <a:spLocks noChangeArrowheads="1"/>
              </p:cNvSpPr>
              <p:nvPr/>
            </p:nvSpPr>
            <p:spPr bwMode="auto">
              <a:xfrm>
                <a:off x="3523" y="3825"/>
                <a:ext cx="220" cy="1"/>
              </a:xfrm>
              <a:prstGeom prst="rect">
                <a:avLst/>
              </a:prstGeom>
              <a:solidFill>
                <a:srgbClr val="1FA2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3" name="Rectangle 144"/>
              <p:cNvSpPr>
                <a:spLocks noChangeArrowheads="1"/>
              </p:cNvSpPr>
              <p:nvPr/>
            </p:nvSpPr>
            <p:spPr bwMode="auto">
              <a:xfrm>
                <a:off x="3523" y="3826"/>
                <a:ext cx="220" cy="1"/>
              </a:xfrm>
              <a:prstGeom prst="rect">
                <a:avLst/>
              </a:prstGeom>
              <a:solidFill>
                <a:srgbClr val="1D9F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4" name="Rectangle 145"/>
              <p:cNvSpPr>
                <a:spLocks noChangeArrowheads="1"/>
              </p:cNvSpPr>
              <p:nvPr/>
            </p:nvSpPr>
            <p:spPr bwMode="auto">
              <a:xfrm>
                <a:off x="3523" y="3827"/>
                <a:ext cx="220" cy="1"/>
              </a:xfrm>
              <a:prstGeom prst="rect">
                <a:avLst/>
              </a:prstGeom>
              <a:solidFill>
                <a:srgbClr val="1D9A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5" name="Rectangle 146"/>
              <p:cNvSpPr>
                <a:spLocks noChangeArrowheads="1"/>
              </p:cNvSpPr>
              <p:nvPr/>
            </p:nvSpPr>
            <p:spPr bwMode="auto">
              <a:xfrm>
                <a:off x="3523" y="3828"/>
                <a:ext cx="220" cy="2"/>
              </a:xfrm>
              <a:prstGeom prst="rect">
                <a:avLst/>
              </a:prstGeom>
              <a:solidFill>
                <a:srgbClr val="1B98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6" name="Rectangle 147"/>
              <p:cNvSpPr>
                <a:spLocks noChangeArrowheads="1"/>
              </p:cNvSpPr>
              <p:nvPr/>
            </p:nvSpPr>
            <p:spPr bwMode="auto">
              <a:xfrm>
                <a:off x="3523" y="3830"/>
                <a:ext cx="220" cy="1"/>
              </a:xfrm>
              <a:prstGeom prst="rect">
                <a:avLst/>
              </a:prstGeom>
              <a:solidFill>
                <a:srgbClr val="1A93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7" name="Rectangle 148"/>
              <p:cNvSpPr>
                <a:spLocks noChangeArrowheads="1"/>
              </p:cNvSpPr>
              <p:nvPr/>
            </p:nvSpPr>
            <p:spPr bwMode="auto">
              <a:xfrm>
                <a:off x="3523" y="3831"/>
                <a:ext cx="220" cy="1"/>
              </a:xfrm>
              <a:prstGeom prst="rect">
                <a:avLst/>
              </a:prstGeom>
              <a:solidFill>
                <a:srgbClr val="1B91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8" name="Rectangle 149"/>
              <p:cNvSpPr>
                <a:spLocks noChangeArrowheads="1"/>
              </p:cNvSpPr>
              <p:nvPr/>
            </p:nvSpPr>
            <p:spPr bwMode="auto">
              <a:xfrm>
                <a:off x="3523" y="3832"/>
                <a:ext cx="220" cy="1"/>
              </a:xfrm>
              <a:prstGeom prst="rect">
                <a:avLst/>
              </a:prstGeom>
              <a:solidFill>
                <a:srgbClr val="1B8E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59" name="Rectangle 150"/>
              <p:cNvSpPr>
                <a:spLocks noChangeArrowheads="1"/>
              </p:cNvSpPr>
              <p:nvPr/>
            </p:nvSpPr>
            <p:spPr bwMode="auto">
              <a:xfrm>
                <a:off x="3523" y="3833"/>
                <a:ext cx="220" cy="1"/>
              </a:xfrm>
              <a:prstGeom prst="rect">
                <a:avLst/>
              </a:prstGeom>
              <a:solidFill>
                <a:srgbClr val="1B8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0" name="Rectangle 151"/>
              <p:cNvSpPr>
                <a:spLocks noChangeArrowheads="1"/>
              </p:cNvSpPr>
              <p:nvPr/>
            </p:nvSpPr>
            <p:spPr bwMode="auto">
              <a:xfrm>
                <a:off x="3523" y="3834"/>
                <a:ext cx="220" cy="1"/>
              </a:xfrm>
              <a:prstGeom prst="rect">
                <a:avLst/>
              </a:prstGeom>
              <a:solidFill>
                <a:srgbClr val="1B88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1" name="Rectangle 152"/>
              <p:cNvSpPr>
                <a:spLocks noChangeArrowheads="1"/>
              </p:cNvSpPr>
              <p:nvPr/>
            </p:nvSpPr>
            <p:spPr bwMode="auto">
              <a:xfrm>
                <a:off x="3523" y="3835"/>
                <a:ext cx="220" cy="2"/>
              </a:xfrm>
              <a:prstGeom prst="rect">
                <a:avLst/>
              </a:prstGeom>
              <a:solidFill>
                <a:srgbClr val="1B88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2" name="Rectangle 153"/>
              <p:cNvSpPr>
                <a:spLocks noChangeArrowheads="1"/>
              </p:cNvSpPr>
              <p:nvPr/>
            </p:nvSpPr>
            <p:spPr bwMode="auto">
              <a:xfrm>
                <a:off x="3523" y="3837"/>
                <a:ext cx="220" cy="1"/>
              </a:xfrm>
              <a:prstGeom prst="rect">
                <a:avLst/>
              </a:prstGeom>
              <a:solidFill>
                <a:srgbClr val="1C8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3" name="Rectangle 154"/>
              <p:cNvSpPr>
                <a:spLocks noChangeArrowheads="1"/>
              </p:cNvSpPr>
              <p:nvPr/>
            </p:nvSpPr>
            <p:spPr bwMode="auto">
              <a:xfrm>
                <a:off x="3523" y="3838"/>
                <a:ext cx="220" cy="1"/>
              </a:xfrm>
              <a:prstGeom prst="rect">
                <a:avLst/>
              </a:prstGeom>
              <a:solidFill>
                <a:srgbClr val="1C81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4" name="Rectangle 155"/>
              <p:cNvSpPr>
                <a:spLocks noChangeArrowheads="1"/>
              </p:cNvSpPr>
              <p:nvPr/>
            </p:nvSpPr>
            <p:spPr bwMode="auto">
              <a:xfrm>
                <a:off x="3523" y="3839"/>
                <a:ext cx="220" cy="1"/>
              </a:xfrm>
              <a:prstGeom prst="rect">
                <a:avLst/>
              </a:prstGeom>
              <a:solidFill>
                <a:srgbClr val="1C7F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5" name="Rectangle 156"/>
              <p:cNvSpPr>
                <a:spLocks noChangeArrowheads="1"/>
              </p:cNvSpPr>
              <p:nvPr/>
            </p:nvSpPr>
            <p:spPr bwMode="auto">
              <a:xfrm>
                <a:off x="3523" y="3840"/>
                <a:ext cx="220" cy="1"/>
              </a:xfrm>
              <a:prstGeom prst="rect">
                <a:avLst/>
              </a:prstGeom>
              <a:solidFill>
                <a:srgbClr val="1C7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6" name="Rectangle 157"/>
              <p:cNvSpPr>
                <a:spLocks noChangeArrowheads="1"/>
              </p:cNvSpPr>
              <p:nvPr/>
            </p:nvSpPr>
            <p:spPr bwMode="auto">
              <a:xfrm>
                <a:off x="3523" y="3841"/>
                <a:ext cx="220" cy="1"/>
              </a:xfrm>
              <a:prstGeom prst="rect">
                <a:avLst/>
              </a:prstGeom>
              <a:solidFill>
                <a:srgbClr val="1C7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7" name="Rectangle 158"/>
              <p:cNvSpPr>
                <a:spLocks noChangeArrowheads="1"/>
              </p:cNvSpPr>
              <p:nvPr/>
            </p:nvSpPr>
            <p:spPr bwMode="auto">
              <a:xfrm>
                <a:off x="3523" y="3842"/>
                <a:ext cx="220" cy="2"/>
              </a:xfrm>
              <a:prstGeom prst="rect">
                <a:avLst/>
              </a:prstGeom>
              <a:solidFill>
                <a:srgbClr val="1D79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8" name="Rectangle 159"/>
              <p:cNvSpPr>
                <a:spLocks noChangeArrowheads="1"/>
              </p:cNvSpPr>
              <p:nvPr/>
            </p:nvSpPr>
            <p:spPr bwMode="auto">
              <a:xfrm>
                <a:off x="3523" y="3844"/>
                <a:ext cx="220" cy="1"/>
              </a:xfrm>
              <a:prstGeom prst="rect">
                <a:avLst/>
              </a:prstGeom>
              <a:solidFill>
                <a:srgbClr val="1D77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69" name="Rectangle 160"/>
              <p:cNvSpPr>
                <a:spLocks noChangeArrowheads="1"/>
              </p:cNvSpPr>
              <p:nvPr/>
            </p:nvSpPr>
            <p:spPr bwMode="auto">
              <a:xfrm>
                <a:off x="3523" y="3845"/>
                <a:ext cx="220" cy="1"/>
              </a:xfrm>
              <a:prstGeom prst="rect">
                <a:avLst/>
              </a:prstGeom>
              <a:solidFill>
                <a:srgbClr val="1D75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0" name="Rectangle 161"/>
              <p:cNvSpPr>
                <a:spLocks noChangeArrowheads="1"/>
              </p:cNvSpPr>
              <p:nvPr/>
            </p:nvSpPr>
            <p:spPr bwMode="auto">
              <a:xfrm>
                <a:off x="3523" y="3846"/>
                <a:ext cx="220" cy="1"/>
              </a:xfrm>
              <a:prstGeom prst="rect">
                <a:avLst/>
              </a:prstGeom>
              <a:solidFill>
                <a:srgbClr val="1C73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1" name="Rectangle 162"/>
              <p:cNvSpPr>
                <a:spLocks noChangeArrowheads="1"/>
              </p:cNvSpPr>
              <p:nvPr/>
            </p:nvSpPr>
            <p:spPr bwMode="auto">
              <a:xfrm>
                <a:off x="3523" y="3847"/>
                <a:ext cx="220" cy="1"/>
              </a:xfrm>
              <a:prstGeom prst="rect">
                <a:avLst/>
              </a:prstGeom>
              <a:solidFill>
                <a:srgbClr val="1E7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2" name="Rectangle 163"/>
              <p:cNvSpPr>
                <a:spLocks noChangeArrowheads="1"/>
              </p:cNvSpPr>
              <p:nvPr/>
            </p:nvSpPr>
            <p:spPr bwMode="auto">
              <a:xfrm>
                <a:off x="3523" y="3848"/>
                <a:ext cx="220" cy="1"/>
              </a:xfrm>
              <a:prstGeom prst="rect">
                <a:avLst/>
              </a:prstGeom>
              <a:solidFill>
                <a:srgbClr val="1E6F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3" name="Rectangle 164"/>
              <p:cNvSpPr>
                <a:spLocks noChangeArrowheads="1"/>
              </p:cNvSpPr>
              <p:nvPr/>
            </p:nvSpPr>
            <p:spPr bwMode="auto">
              <a:xfrm>
                <a:off x="3523" y="3849"/>
                <a:ext cx="220" cy="1"/>
              </a:xfrm>
              <a:prstGeom prst="rect">
                <a:avLst/>
              </a:prstGeom>
              <a:solidFill>
                <a:srgbClr val="1E6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4" name="Rectangle 165"/>
              <p:cNvSpPr>
                <a:spLocks noChangeArrowheads="1"/>
              </p:cNvSpPr>
              <p:nvPr/>
            </p:nvSpPr>
            <p:spPr bwMode="auto">
              <a:xfrm>
                <a:off x="3523" y="3850"/>
                <a:ext cx="220" cy="2"/>
              </a:xfrm>
              <a:prstGeom prst="rect">
                <a:avLst/>
              </a:prstGeom>
              <a:solidFill>
                <a:srgbClr val="1E6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5" name="Rectangle 166"/>
              <p:cNvSpPr>
                <a:spLocks noChangeArrowheads="1"/>
              </p:cNvSpPr>
              <p:nvPr/>
            </p:nvSpPr>
            <p:spPr bwMode="auto">
              <a:xfrm>
                <a:off x="3523" y="3852"/>
                <a:ext cx="220" cy="1"/>
              </a:xfrm>
              <a:prstGeom prst="rect">
                <a:avLst/>
              </a:prstGeom>
              <a:solidFill>
                <a:srgbClr val="1E6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6" name="Rectangle 167"/>
              <p:cNvSpPr>
                <a:spLocks noChangeArrowheads="1"/>
              </p:cNvSpPr>
              <p:nvPr/>
            </p:nvSpPr>
            <p:spPr bwMode="auto">
              <a:xfrm>
                <a:off x="3523" y="3853"/>
                <a:ext cx="220" cy="1"/>
              </a:xfrm>
              <a:prstGeom prst="rect">
                <a:avLst/>
              </a:prstGeom>
              <a:solidFill>
                <a:srgbClr val="1F68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7" name="Rectangle 168"/>
              <p:cNvSpPr>
                <a:spLocks noChangeArrowheads="1"/>
              </p:cNvSpPr>
              <p:nvPr/>
            </p:nvSpPr>
            <p:spPr bwMode="auto">
              <a:xfrm>
                <a:off x="3523" y="3854"/>
                <a:ext cx="220" cy="1"/>
              </a:xfrm>
              <a:prstGeom prst="rect">
                <a:avLst/>
              </a:prstGeom>
              <a:solidFill>
                <a:srgbClr val="1F6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8" name="Rectangle 169"/>
              <p:cNvSpPr>
                <a:spLocks noChangeArrowheads="1"/>
              </p:cNvSpPr>
              <p:nvPr/>
            </p:nvSpPr>
            <p:spPr bwMode="auto">
              <a:xfrm>
                <a:off x="3523" y="3855"/>
                <a:ext cx="220" cy="1"/>
              </a:xfrm>
              <a:prstGeom prst="rect">
                <a:avLst/>
              </a:prstGeom>
              <a:solidFill>
                <a:srgbClr val="1F62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79" name="Rectangle 170"/>
              <p:cNvSpPr>
                <a:spLocks noChangeArrowheads="1"/>
              </p:cNvSpPr>
              <p:nvPr/>
            </p:nvSpPr>
            <p:spPr bwMode="auto">
              <a:xfrm>
                <a:off x="3523" y="3856"/>
                <a:ext cx="220" cy="1"/>
              </a:xfrm>
              <a:prstGeom prst="rect">
                <a:avLst/>
              </a:prstGeom>
              <a:solidFill>
                <a:srgbClr val="1F6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0" name="Rectangle 171"/>
              <p:cNvSpPr>
                <a:spLocks noChangeArrowheads="1"/>
              </p:cNvSpPr>
              <p:nvPr/>
            </p:nvSpPr>
            <p:spPr bwMode="auto">
              <a:xfrm>
                <a:off x="3523" y="3857"/>
                <a:ext cx="220" cy="2"/>
              </a:xfrm>
              <a:prstGeom prst="rect">
                <a:avLst/>
              </a:prstGeom>
              <a:solidFill>
                <a:srgbClr val="1E5C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1" name="Rectangle 172"/>
              <p:cNvSpPr>
                <a:spLocks noChangeArrowheads="1"/>
              </p:cNvSpPr>
              <p:nvPr/>
            </p:nvSpPr>
            <p:spPr bwMode="auto">
              <a:xfrm>
                <a:off x="3523" y="3859"/>
                <a:ext cx="220" cy="1"/>
              </a:xfrm>
              <a:prstGeom prst="rect">
                <a:avLst/>
              </a:prstGeom>
              <a:solidFill>
                <a:srgbClr val="205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2" name="Rectangle 173"/>
              <p:cNvSpPr>
                <a:spLocks noChangeArrowheads="1"/>
              </p:cNvSpPr>
              <p:nvPr/>
            </p:nvSpPr>
            <p:spPr bwMode="auto">
              <a:xfrm>
                <a:off x="3523" y="3860"/>
                <a:ext cx="220" cy="1"/>
              </a:xfrm>
              <a:prstGeom prst="rect">
                <a:avLst/>
              </a:prstGeom>
              <a:solidFill>
                <a:srgbClr val="205B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3" name="Rectangle 174"/>
              <p:cNvSpPr>
                <a:spLocks noChangeArrowheads="1"/>
              </p:cNvSpPr>
              <p:nvPr/>
            </p:nvSpPr>
            <p:spPr bwMode="auto">
              <a:xfrm>
                <a:off x="3523" y="3861"/>
                <a:ext cx="220" cy="1"/>
              </a:xfrm>
              <a:prstGeom prst="rect">
                <a:avLst/>
              </a:prstGeom>
              <a:solidFill>
                <a:srgbClr val="2059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4" name="Rectangle 175"/>
              <p:cNvSpPr>
                <a:spLocks noChangeArrowheads="1"/>
              </p:cNvSpPr>
              <p:nvPr/>
            </p:nvSpPr>
            <p:spPr bwMode="auto">
              <a:xfrm>
                <a:off x="3523" y="3862"/>
                <a:ext cx="220" cy="1"/>
              </a:xfrm>
              <a:prstGeom prst="rect">
                <a:avLst/>
              </a:prstGeom>
              <a:solidFill>
                <a:srgbClr val="1F5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5" name="Rectangle 176"/>
              <p:cNvSpPr>
                <a:spLocks noChangeArrowheads="1"/>
              </p:cNvSpPr>
              <p:nvPr/>
            </p:nvSpPr>
            <p:spPr bwMode="auto">
              <a:xfrm>
                <a:off x="3523" y="3863"/>
                <a:ext cx="220" cy="1"/>
              </a:xfrm>
              <a:prstGeom prst="rect">
                <a:avLst/>
              </a:prstGeom>
              <a:solidFill>
                <a:srgbClr val="1F5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6" name="Rectangle 177"/>
              <p:cNvSpPr>
                <a:spLocks noChangeArrowheads="1"/>
              </p:cNvSpPr>
              <p:nvPr/>
            </p:nvSpPr>
            <p:spPr bwMode="auto">
              <a:xfrm>
                <a:off x="3523" y="3864"/>
                <a:ext cx="220" cy="2"/>
              </a:xfrm>
              <a:prstGeom prst="rect">
                <a:avLst/>
              </a:prstGeom>
              <a:solidFill>
                <a:srgbClr val="215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7" name="Rectangle 178"/>
              <p:cNvSpPr>
                <a:spLocks noChangeArrowheads="1"/>
              </p:cNvSpPr>
              <p:nvPr/>
            </p:nvSpPr>
            <p:spPr bwMode="auto">
              <a:xfrm>
                <a:off x="3523" y="3866"/>
                <a:ext cx="220" cy="1"/>
              </a:xfrm>
              <a:prstGeom prst="rect">
                <a:avLst/>
              </a:prstGeom>
              <a:solidFill>
                <a:srgbClr val="205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8" name="Rectangle 179"/>
              <p:cNvSpPr>
                <a:spLocks noChangeArrowheads="1"/>
              </p:cNvSpPr>
              <p:nvPr/>
            </p:nvSpPr>
            <p:spPr bwMode="auto">
              <a:xfrm>
                <a:off x="3523" y="3867"/>
                <a:ext cx="220" cy="1"/>
              </a:xfrm>
              <a:prstGeom prst="rect">
                <a:avLst/>
              </a:prstGeom>
              <a:solidFill>
                <a:srgbClr val="204F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89" name="Rectangle 180"/>
              <p:cNvSpPr>
                <a:spLocks noChangeArrowheads="1"/>
              </p:cNvSpPr>
              <p:nvPr/>
            </p:nvSpPr>
            <p:spPr bwMode="auto">
              <a:xfrm>
                <a:off x="3523" y="3868"/>
                <a:ext cx="220" cy="1"/>
              </a:xfrm>
              <a:prstGeom prst="rect">
                <a:avLst/>
              </a:prstGeom>
              <a:solidFill>
                <a:srgbClr val="204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0" name="Rectangle 181"/>
              <p:cNvSpPr>
                <a:spLocks noChangeArrowheads="1"/>
              </p:cNvSpPr>
              <p:nvPr/>
            </p:nvSpPr>
            <p:spPr bwMode="auto">
              <a:xfrm>
                <a:off x="3523" y="3869"/>
                <a:ext cx="220" cy="1"/>
              </a:xfrm>
              <a:prstGeom prst="rect">
                <a:avLst/>
              </a:prstGeom>
              <a:solidFill>
                <a:srgbClr val="204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1" name="Rectangle 182"/>
              <p:cNvSpPr>
                <a:spLocks noChangeArrowheads="1"/>
              </p:cNvSpPr>
              <p:nvPr/>
            </p:nvSpPr>
            <p:spPr bwMode="auto">
              <a:xfrm>
                <a:off x="3523" y="3870"/>
                <a:ext cx="220" cy="1"/>
              </a:xfrm>
              <a:prstGeom prst="rect">
                <a:avLst/>
              </a:prstGeom>
              <a:solidFill>
                <a:srgbClr val="1F4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2" name="Rectangle 183"/>
              <p:cNvSpPr>
                <a:spLocks noChangeArrowheads="1"/>
              </p:cNvSpPr>
              <p:nvPr/>
            </p:nvSpPr>
            <p:spPr bwMode="auto">
              <a:xfrm>
                <a:off x="3523" y="3871"/>
                <a:ext cx="220" cy="1"/>
              </a:xfrm>
              <a:prstGeom prst="rect">
                <a:avLst/>
              </a:prstGeom>
              <a:solidFill>
                <a:srgbClr val="1F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3" name="Rectangle 184"/>
              <p:cNvSpPr>
                <a:spLocks noChangeArrowheads="1"/>
              </p:cNvSpPr>
              <p:nvPr/>
            </p:nvSpPr>
            <p:spPr bwMode="auto">
              <a:xfrm>
                <a:off x="3523" y="3872"/>
                <a:ext cx="220" cy="2"/>
              </a:xfrm>
              <a:prstGeom prst="rect">
                <a:avLst/>
              </a:prstGeom>
              <a:solidFill>
                <a:srgbClr val="1F46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4" name="Rectangle 185"/>
              <p:cNvSpPr>
                <a:spLocks noChangeArrowheads="1"/>
              </p:cNvSpPr>
              <p:nvPr/>
            </p:nvSpPr>
            <p:spPr bwMode="auto">
              <a:xfrm>
                <a:off x="3523" y="3874"/>
                <a:ext cx="220" cy="1"/>
              </a:xfrm>
              <a:prstGeom prst="rect">
                <a:avLst/>
              </a:prstGeom>
              <a:solidFill>
                <a:srgbClr val="1D42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5" name="Rectangle 186"/>
              <p:cNvSpPr>
                <a:spLocks noChangeArrowheads="1"/>
              </p:cNvSpPr>
              <p:nvPr/>
            </p:nvSpPr>
            <p:spPr bwMode="auto">
              <a:xfrm>
                <a:off x="3523" y="3875"/>
                <a:ext cx="220" cy="1"/>
              </a:xfrm>
              <a:prstGeom prst="rect">
                <a:avLst/>
              </a:prstGeom>
              <a:solidFill>
                <a:srgbClr val="1D42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6" name="Rectangle 187"/>
              <p:cNvSpPr>
                <a:spLocks noChangeArrowheads="1"/>
              </p:cNvSpPr>
              <p:nvPr/>
            </p:nvSpPr>
            <p:spPr bwMode="auto">
              <a:xfrm>
                <a:off x="3523" y="3876"/>
                <a:ext cx="220" cy="1"/>
              </a:xfrm>
              <a:prstGeom prst="rect">
                <a:avLst/>
              </a:prstGeom>
              <a:solidFill>
                <a:srgbClr val="1D41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7" name="Rectangle 188"/>
              <p:cNvSpPr>
                <a:spLocks noChangeArrowheads="1"/>
              </p:cNvSpPr>
              <p:nvPr/>
            </p:nvSpPr>
            <p:spPr bwMode="auto">
              <a:xfrm>
                <a:off x="3523" y="3877"/>
                <a:ext cx="220" cy="1"/>
              </a:xfrm>
              <a:prstGeom prst="rect">
                <a:avLst/>
              </a:prstGeom>
              <a:solidFill>
                <a:srgbClr val="1C40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8" name="Rectangle 189"/>
              <p:cNvSpPr>
                <a:spLocks noChangeArrowheads="1"/>
              </p:cNvSpPr>
              <p:nvPr/>
            </p:nvSpPr>
            <p:spPr bwMode="auto">
              <a:xfrm>
                <a:off x="3523" y="3878"/>
                <a:ext cx="220" cy="1"/>
              </a:xfrm>
              <a:prstGeom prst="rect">
                <a:avLst/>
              </a:prstGeom>
              <a:solidFill>
                <a:srgbClr val="1C3D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299" name="Rectangle 190"/>
              <p:cNvSpPr>
                <a:spLocks noChangeArrowheads="1"/>
              </p:cNvSpPr>
              <p:nvPr/>
            </p:nvSpPr>
            <p:spPr bwMode="auto">
              <a:xfrm>
                <a:off x="3523" y="3879"/>
                <a:ext cx="220" cy="2"/>
              </a:xfrm>
              <a:prstGeom prst="rect">
                <a:avLst/>
              </a:prstGeom>
              <a:solidFill>
                <a:srgbClr val="1A3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0" name="Rectangle 191"/>
              <p:cNvSpPr>
                <a:spLocks noChangeArrowheads="1"/>
              </p:cNvSpPr>
              <p:nvPr/>
            </p:nvSpPr>
            <p:spPr bwMode="auto">
              <a:xfrm>
                <a:off x="3523" y="3881"/>
                <a:ext cx="220" cy="1"/>
              </a:xfrm>
              <a:prstGeom prst="rect">
                <a:avLst/>
              </a:prstGeom>
              <a:solidFill>
                <a:srgbClr val="1A3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1" name="Rectangle 192"/>
              <p:cNvSpPr>
                <a:spLocks noChangeArrowheads="1"/>
              </p:cNvSpPr>
              <p:nvPr/>
            </p:nvSpPr>
            <p:spPr bwMode="auto">
              <a:xfrm>
                <a:off x="3523" y="3882"/>
                <a:ext cx="220" cy="1"/>
              </a:xfrm>
              <a:prstGeom prst="rect">
                <a:avLst/>
              </a:prstGeom>
              <a:solidFill>
                <a:srgbClr val="1A37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2" name="Rectangle 193"/>
              <p:cNvSpPr>
                <a:spLocks noChangeArrowheads="1"/>
              </p:cNvSpPr>
              <p:nvPr/>
            </p:nvSpPr>
            <p:spPr bwMode="auto">
              <a:xfrm>
                <a:off x="3523" y="3883"/>
                <a:ext cx="220" cy="1"/>
              </a:xfrm>
              <a:prstGeom prst="rect">
                <a:avLst/>
              </a:prstGeom>
              <a:solidFill>
                <a:srgbClr val="1836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3" name="Rectangle 194"/>
              <p:cNvSpPr>
                <a:spLocks noChangeArrowheads="1"/>
              </p:cNvSpPr>
              <p:nvPr/>
            </p:nvSpPr>
            <p:spPr bwMode="auto">
              <a:xfrm>
                <a:off x="3523" y="3884"/>
                <a:ext cx="220" cy="1"/>
              </a:xfrm>
              <a:prstGeom prst="rect">
                <a:avLst/>
              </a:prstGeom>
              <a:solidFill>
                <a:srgbClr val="1834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4" name="Rectangle 195"/>
              <p:cNvSpPr>
                <a:spLocks noChangeArrowheads="1"/>
              </p:cNvSpPr>
              <p:nvPr/>
            </p:nvSpPr>
            <p:spPr bwMode="auto">
              <a:xfrm>
                <a:off x="3523" y="3885"/>
                <a:ext cx="220" cy="1"/>
              </a:xfrm>
              <a:prstGeom prst="rect">
                <a:avLst/>
              </a:prstGeom>
              <a:solidFill>
                <a:srgbClr val="1831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5" name="Rectangle 196"/>
              <p:cNvSpPr>
                <a:spLocks noChangeArrowheads="1"/>
              </p:cNvSpPr>
              <p:nvPr/>
            </p:nvSpPr>
            <p:spPr bwMode="auto">
              <a:xfrm>
                <a:off x="3523" y="3886"/>
                <a:ext cx="220" cy="2"/>
              </a:xfrm>
              <a:prstGeom prst="rect">
                <a:avLst/>
              </a:prstGeom>
              <a:solidFill>
                <a:srgbClr val="1730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6" name="Rectangle 197"/>
              <p:cNvSpPr>
                <a:spLocks noChangeArrowheads="1"/>
              </p:cNvSpPr>
              <p:nvPr/>
            </p:nvSpPr>
            <p:spPr bwMode="auto">
              <a:xfrm>
                <a:off x="3523" y="3888"/>
                <a:ext cx="220" cy="1"/>
              </a:xfrm>
              <a:prstGeom prst="rect">
                <a:avLst/>
              </a:prstGeom>
              <a:solidFill>
                <a:srgbClr val="172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7" name="Rectangle 198"/>
              <p:cNvSpPr>
                <a:spLocks noChangeArrowheads="1"/>
              </p:cNvSpPr>
              <p:nvPr/>
            </p:nvSpPr>
            <p:spPr bwMode="auto">
              <a:xfrm>
                <a:off x="3523" y="3889"/>
                <a:ext cx="220" cy="1"/>
              </a:xfrm>
              <a:prstGeom prst="rect">
                <a:avLst/>
              </a:prstGeom>
              <a:solidFill>
                <a:srgbClr val="172E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8" name="Rectangle 199"/>
              <p:cNvSpPr>
                <a:spLocks noChangeArrowheads="1"/>
              </p:cNvSpPr>
              <p:nvPr/>
            </p:nvSpPr>
            <p:spPr bwMode="auto">
              <a:xfrm>
                <a:off x="3523" y="3890"/>
                <a:ext cx="220" cy="1"/>
              </a:xfrm>
              <a:prstGeom prst="rect">
                <a:avLst/>
              </a:prstGeom>
              <a:solidFill>
                <a:srgbClr val="152B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09" name="Rectangle 200"/>
              <p:cNvSpPr>
                <a:spLocks noChangeArrowheads="1"/>
              </p:cNvSpPr>
              <p:nvPr/>
            </p:nvSpPr>
            <p:spPr bwMode="auto">
              <a:xfrm>
                <a:off x="3523" y="3891"/>
                <a:ext cx="220" cy="1"/>
              </a:xfrm>
              <a:prstGeom prst="rect">
                <a:avLst/>
              </a:prstGeom>
              <a:solidFill>
                <a:srgbClr val="152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10" name="Rectangle 201"/>
              <p:cNvSpPr>
                <a:spLocks noChangeArrowheads="1"/>
              </p:cNvSpPr>
              <p:nvPr/>
            </p:nvSpPr>
            <p:spPr bwMode="auto">
              <a:xfrm>
                <a:off x="3523" y="3892"/>
                <a:ext cx="220" cy="1"/>
              </a:xfrm>
              <a:prstGeom prst="rect">
                <a:avLst/>
              </a:prstGeom>
              <a:solidFill>
                <a:srgbClr val="152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11" name="Rectangle 202"/>
              <p:cNvSpPr>
                <a:spLocks noChangeArrowheads="1"/>
              </p:cNvSpPr>
              <p:nvPr/>
            </p:nvSpPr>
            <p:spPr bwMode="auto">
              <a:xfrm>
                <a:off x="3523" y="3893"/>
                <a:ext cx="220" cy="1"/>
              </a:xfrm>
              <a:prstGeom prst="rect">
                <a:avLst/>
              </a:prstGeom>
              <a:solidFill>
                <a:srgbClr val="1325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12" name="Rectangle 203"/>
              <p:cNvSpPr>
                <a:spLocks noChangeArrowheads="1"/>
              </p:cNvSpPr>
              <p:nvPr/>
            </p:nvSpPr>
            <p:spPr bwMode="auto">
              <a:xfrm>
                <a:off x="3523" y="3894"/>
                <a:ext cx="220" cy="2"/>
              </a:xfrm>
              <a:prstGeom prst="rect">
                <a:avLst/>
              </a:prstGeom>
              <a:solidFill>
                <a:srgbClr val="1325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313" name="Rectangle 204"/>
              <p:cNvSpPr>
                <a:spLocks noChangeArrowheads="1"/>
              </p:cNvSpPr>
              <p:nvPr/>
            </p:nvSpPr>
            <p:spPr bwMode="auto">
              <a:xfrm>
                <a:off x="3523" y="3896"/>
                <a:ext cx="220" cy="1"/>
              </a:xfrm>
              <a:prstGeom prst="rect">
                <a:avLst/>
              </a:prstGeom>
              <a:solidFill>
                <a:srgbClr val="1222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grpSp>
        <p:sp>
          <p:nvSpPr>
            <p:cNvPr id="101" name="Rectangle 206"/>
            <p:cNvSpPr>
              <a:spLocks noChangeArrowheads="1"/>
            </p:cNvSpPr>
            <p:nvPr/>
          </p:nvSpPr>
          <p:spPr bwMode="auto">
            <a:xfrm>
              <a:off x="3523" y="3897"/>
              <a:ext cx="220" cy="1"/>
            </a:xfrm>
            <a:prstGeom prst="rect">
              <a:avLst/>
            </a:prstGeom>
            <a:solidFill>
              <a:srgbClr val="1222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2" name="Rectangle 207"/>
            <p:cNvSpPr>
              <a:spLocks noChangeArrowheads="1"/>
            </p:cNvSpPr>
            <p:nvPr/>
          </p:nvSpPr>
          <p:spPr bwMode="auto">
            <a:xfrm>
              <a:off x="3523" y="3898"/>
              <a:ext cx="220" cy="1"/>
            </a:xfrm>
            <a:prstGeom prst="rect">
              <a:avLst/>
            </a:prstGeom>
            <a:solidFill>
              <a:srgbClr val="1120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3" name="Rectangle 208"/>
            <p:cNvSpPr>
              <a:spLocks noChangeArrowheads="1"/>
            </p:cNvSpPr>
            <p:nvPr/>
          </p:nvSpPr>
          <p:spPr bwMode="auto">
            <a:xfrm>
              <a:off x="3523" y="3899"/>
              <a:ext cx="220" cy="1"/>
            </a:xfrm>
            <a:prstGeom prst="rect">
              <a:avLst/>
            </a:prstGeom>
            <a:solidFill>
              <a:srgbClr val="101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4" name="Rectangle 209"/>
            <p:cNvSpPr>
              <a:spLocks noChangeArrowheads="1"/>
            </p:cNvSpPr>
            <p:nvPr/>
          </p:nvSpPr>
          <p:spPr bwMode="auto">
            <a:xfrm>
              <a:off x="3523" y="3900"/>
              <a:ext cx="220" cy="1"/>
            </a:xfrm>
            <a:prstGeom prst="rect">
              <a:avLst/>
            </a:prstGeom>
            <a:solidFill>
              <a:srgbClr val="101D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5" name="Rectangle 210"/>
            <p:cNvSpPr>
              <a:spLocks noChangeArrowheads="1"/>
            </p:cNvSpPr>
            <p:nvPr/>
          </p:nvSpPr>
          <p:spPr bwMode="auto">
            <a:xfrm>
              <a:off x="3523" y="3901"/>
              <a:ext cx="220" cy="2"/>
            </a:xfrm>
            <a:prstGeom prst="rect">
              <a:avLst/>
            </a:prstGeom>
            <a:solidFill>
              <a:srgbClr val="101B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6" name="Rectangle 211"/>
            <p:cNvSpPr>
              <a:spLocks noChangeArrowheads="1"/>
            </p:cNvSpPr>
            <p:nvPr/>
          </p:nvSpPr>
          <p:spPr bwMode="auto">
            <a:xfrm>
              <a:off x="3523" y="3903"/>
              <a:ext cx="220" cy="1"/>
            </a:xfrm>
            <a:prstGeom prst="rect">
              <a:avLst/>
            </a:prstGeom>
            <a:solidFill>
              <a:srgbClr val="0F19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7" name="Rectangle 212"/>
            <p:cNvSpPr>
              <a:spLocks noChangeArrowheads="1"/>
            </p:cNvSpPr>
            <p:nvPr/>
          </p:nvSpPr>
          <p:spPr bwMode="auto">
            <a:xfrm>
              <a:off x="3523" y="3904"/>
              <a:ext cx="220" cy="1"/>
            </a:xfrm>
            <a:prstGeom prst="rect">
              <a:avLst/>
            </a:prstGeom>
            <a:solidFill>
              <a:srgbClr val="0F18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8" name="Rectangle 213"/>
            <p:cNvSpPr>
              <a:spLocks noChangeArrowheads="1"/>
            </p:cNvSpPr>
            <p:nvPr/>
          </p:nvSpPr>
          <p:spPr bwMode="auto">
            <a:xfrm>
              <a:off x="3523" y="3905"/>
              <a:ext cx="220" cy="1"/>
            </a:xfrm>
            <a:prstGeom prst="rect">
              <a:avLst/>
            </a:prstGeom>
            <a:solidFill>
              <a:srgbClr val="0E1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09" name="Rectangle 214"/>
            <p:cNvSpPr>
              <a:spLocks noChangeArrowheads="1"/>
            </p:cNvSpPr>
            <p:nvPr/>
          </p:nvSpPr>
          <p:spPr bwMode="auto">
            <a:xfrm>
              <a:off x="3523" y="3906"/>
              <a:ext cx="220" cy="1"/>
            </a:xfrm>
            <a:prstGeom prst="rect">
              <a:avLst/>
            </a:prstGeom>
            <a:solidFill>
              <a:srgbClr val="0D1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0" name="Rectangle 215"/>
            <p:cNvSpPr>
              <a:spLocks noChangeArrowheads="1"/>
            </p:cNvSpPr>
            <p:nvPr/>
          </p:nvSpPr>
          <p:spPr bwMode="auto">
            <a:xfrm>
              <a:off x="3523" y="3907"/>
              <a:ext cx="220" cy="1"/>
            </a:xfrm>
            <a:prstGeom prst="rect">
              <a:avLst/>
            </a:prstGeom>
            <a:solidFill>
              <a:srgbClr val="0D13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1" name="Rectangle 216"/>
            <p:cNvSpPr>
              <a:spLocks noChangeArrowheads="1"/>
            </p:cNvSpPr>
            <p:nvPr/>
          </p:nvSpPr>
          <p:spPr bwMode="auto">
            <a:xfrm>
              <a:off x="3523" y="3908"/>
              <a:ext cx="220" cy="2"/>
            </a:xfrm>
            <a:prstGeom prst="rect">
              <a:avLst/>
            </a:prstGeom>
            <a:solidFill>
              <a:srgbClr val="0C1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entury Gothic" panose="020F0302020204030204"/>
              </a:endParaRPr>
            </a:p>
          </p:txBody>
        </p:sp>
        <p:sp>
          <p:nvSpPr>
            <p:cNvPr id="112" name="Rectangle 217"/>
            <p:cNvSpPr>
              <a:spLocks noChangeArrowheads="1"/>
            </p:cNvSpPr>
            <p:nvPr/>
          </p:nvSpPr>
          <p:spPr bwMode="auto">
            <a:xfrm>
              <a:off x="3804" y="3736"/>
              <a:ext cx="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smtClean="0">
                  <a:ln>
                    <a:noFill/>
                  </a:ln>
                  <a:solidFill>
                    <a:srgbClr val="000000"/>
                  </a:solidFill>
                  <a:effectLst/>
                  <a:uLnTx/>
                  <a:uFillTx/>
                  <a:latin typeface="Century Gothic" panose="020B0502020202020204" pitchFamily="34" charset="0"/>
                </a:rPr>
                <a:t> </a:t>
              </a:r>
              <a:endParaRPr kumimoji="0" lang="en-US" altLang="en-US" sz="1800" b="0" i="0" u="none" strike="noStrike" kern="0" cap="none" spc="0" normalizeH="0" baseline="0" noProof="0" smtClean="0">
                <a:ln>
                  <a:noFill/>
                </a:ln>
                <a:solidFill>
                  <a:prstClr val="black"/>
                </a:solidFill>
                <a:effectLst/>
                <a:uLnTx/>
                <a:uFillTx/>
                <a:latin typeface="Arial" panose="020B0604020202020204" pitchFamily="34" charset="0"/>
              </a:endParaRPr>
            </a:p>
          </p:txBody>
        </p:sp>
        <p:sp>
          <p:nvSpPr>
            <p:cNvPr id="113" name="Rectangle 218"/>
            <p:cNvSpPr>
              <a:spLocks noChangeArrowheads="1"/>
            </p:cNvSpPr>
            <p:nvPr/>
          </p:nvSpPr>
          <p:spPr bwMode="auto">
            <a:xfrm>
              <a:off x="3796" y="3875"/>
              <a:ext cx="52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chemeClr val="tx1">
                      <a:lumMod val="75000"/>
                      <a:lumOff val="25000"/>
                    </a:schemeClr>
                  </a:solidFill>
                  <a:effectLst/>
                  <a:uLnTx/>
                  <a:uFillTx/>
                  <a:latin typeface="+mn-lt"/>
                </a:rPr>
                <a:t>Low Risk</a:t>
              </a:r>
            </a:p>
          </p:txBody>
        </p:sp>
      </p:grpSp>
      <p:sp>
        <p:nvSpPr>
          <p:cNvPr id="74" name="TextBox 73"/>
          <p:cNvSpPr txBox="1"/>
          <p:nvPr/>
        </p:nvSpPr>
        <p:spPr>
          <a:xfrm>
            <a:off x="20329613" y="13311856"/>
            <a:ext cx="5541424" cy="3046988"/>
          </a:xfrm>
          <a:prstGeom prst="rect">
            <a:avLst/>
          </a:prstGeom>
        </p:spPr>
        <p:txBody>
          <a:bodyPr wrap="square" numCol="1" spcCol="640080" rtlCol="0">
            <a:spAutoFit/>
          </a:bodyPr>
          <a:lstStyle/>
          <a:p>
            <a:r>
              <a:rPr lang="en-US" sz="2400" b="1" dirty="0" smtClean="0">
                <a:solidFill>
                  <a:schemeClr val="tx1">
                    <a:lumMod val="75000"/>
                    <a:lumOff val="25000"/>
                  </a:schemeClr>
                </a:solidFill>
              </a:rPr>
              <a:t>Flood Risk Map</a:t>
            </a:r>
            <a:r>
              <a:rPr lang="en-US" sz="2400" dirty="0" smtClean="0">
                <a:solidFill>
                  <a:schemeClr val="tx1">
                    <a:lumMod val="75000"/>
                    <a:lumOff val="25000"/>
                  </a:schemeClr>
                </a:solidFill>
              </a:rPr>
              <a:t> </a:t>
            </a:r>
          </a:p>
          <a:p>
            <a:r>
              <a:rPr lang="en-US" sz="2400" dirty="0" smtClean="0">
                <a:solidFill>
                  <a:schemeClr val="tx1">
                    <a:lumMod val="75000"/>
                    <a:lumOff val="25000"/>
                  </a:schemeClr>
                </a:solidFill>
              </a:rPr>
              <a:t>Derived from flood threat and vulnerability factors using fuzzy logic</a:t>
            </a:r>
            <a:r>
              <a:rPr lang="en-US" sz="2400" dirty="0">
                <a:solidFill>
                  <a:schemeClr val="tx1">
                    <a:lumMod val="75000"/>
                    <a:lumOff val="25000"/>
                  </a:schemeClr>
                </a:solidFill>
              </a:rPr>
              <a:t>. </a:t>
            </a:r>
            <a:r>
              <a:rPr lang="en-US" sz="2400" dirty="0" smtClean="0">
                <a:solidFill>
                  <a:schemeClr val="tx1">
                    <a:lumMod val="75000"/>
                    <a:lumOff val="25000"/>
                  </a:schemeClr>
                </a:solidFill>
              </a:rPr>
              <a:t>Factors contributing to flood risk include population </a:t>
            </a:r>
            <a:r>
              <a:rPr lang="en-US" sz="2400" dirty="0">
                <a:solidFill>
                  <a:schemeClr val="tx1">
                    <a:lumMod val="75000"/>
                    <a:lumOff val="25000"/>
                  </a:schemeClr>
                </a:solidFill>
              </a:rPr>
              <a:t>density, socioeconomic data, elevation, land cover, precipitation, distance to water, flood </a:t>
            </a:r>
            <a:r>
              <a:rPr lang="en-US" sz="2400" dirty="0" smtClean="0">
                <a:solidFill>
                  <a:schemeClr val="tx1">
                    <a:lumMod val="75000"/>
                    <a:lumOff val="25000"/>
                  </a:schemeClr>
                </a:solidFill>
              </a:rPr>
              <a:t>extents from 2018 and 2015, and </a:t>
            </a:r>
            <a:r>
              <a:rPr lang="en-US" sz="2400" dirty="0">
                <a:solidFill>
                  <a:schemeClr val="tx1">
                    <a:lumMod val="75000"/>
                    <a:lumOff val="25000"/>
                  </a:schemeClr>
                </a:solidFill>
              </a:rPr>
              <a:t>soil hydrologic </a:t>
            </a:r>
            <a:r>
              <a:rPr lang="en-US" sz="2400" dirty="0" smtClean="0">
                <a:solidFill>
                  <a:schemeClr val="tx1">
                    <a:lumMod val="75000"/>
                    <a:lumOff val="25000"/>
                  </a:schemeClr>
                </a:solidFill>
              </a:rPr>
              <a:t>groups. </a:t>
            </a:r>
          </a:p>
        </p:txBody>
      </p:sp>
      <p:grpSp>
        <p:nvGrpSpPr>
          <p:cNvPr id="539" name="Group 538"/>
          <p:cNvGrpSpPr/>
          <p:nvPr/>
        </p:nvGrpSpPr>
        <p:grpSpPr>
          <a:xfrm>
            <a:off x="14686406" y="22706414"/>
            <a:ext cx="3159862" cy="1437005"/>
            <a:chOff x="95635" y="73343"/>
            <a:chExt cx="3159862" cy="1437005"/>
          </a:xfrm>
        </p:grpSpPr>
        <p:pic>
          <p:nvPicPr>
            <p:cNvPr id="540" name="Picture 53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5635" y="101741"/>
              <a:ext cx="720796" cy="1356661"/>
            </a:xfrm>
            <a:prstGeom prst="rect">
              <a:avLst/>
            </a:prstGeom>
            <a:noFill/>
            <a:ln>
              <a:noFill/>
            </a:ln>
          </p:spPr>
        </p:pic>
        <p:sp>
          <p:nvSpPr>
            <p:cNvPr id="541" name="Text Box 2"/>
            <p:cNvSpPr txBox="1">
              <a:spLocks noChangeArrowheads="1"/>
            </p:cNvSpPr>
            <p:nvPr/>
          </p:nvSpPr>
          <p:spPr bwMode="auto">
            <a:xfrm>
              <a:off x="912347" y="73343"/>
              <a:ext cx="2343150" cy="14370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pPr>
              <a:r>
                <a:rPr lang="en-US" sz="2400" dirty="0" smtClean="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rPr>
                <a:t>Blocked Roads</a:t>
              </a:r>
              <a:endParaRPr lang="en-US"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pPr>
              <a:r>
                <a:rPr lang="en-US" sz="24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rPr>
                <a:t>Interstate Roads</a:t>
              </a:r>
              <a:endParaRPr lang="en-US"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pPr>
              <a:r>
                <a:rPr lang="en-US" sz="2400" dirty="0">
                  <a:solidFill>
                    <a:schemeClr val="tx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rPr>
                <a:t>State Roads</a:t>
              </a:r>
              <a:endParaRPr lang="en-US" sz="2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542" name="TextBox 541"/>
          <p:cNvSpPr txBox="1"/>
          <p:nvPr/>
        </p:nvSpPr>
        <p:spPr>
          <a:xfrm>
            <a:off x="13715999" y="19351615"/>
            <a:ext cx="5015154" cy="2308324"/>
          </a:xfrm>
          <a:prstGeom prst="rect">
            <a:avLst/>
          </a:prstGeom>
        </p:spPr>
        <p:txBody>
          <a:bodyPr wrap="square" numCol="1" spcCol="640080" rtlCol="0">
            <a:spAutoFit/>
          </a:bodyPr>
          <a:lstStyle/>
          <a:p>
            <a:r>
              <a:rPr lang="en-US" sz="2400" b="1" dirty="0" smtClean="0">
                <a:solidFill>
                  <a:schemeClr val="tx1">
                    <a:lumMod val="75000"/>
                    <a:lumOff val="25000"/>
                  </a:schemeClr>
                </a:solidFill>
              </a:rPr>
              <a:t>Optimal Road Map</a:t>
            </a:r>
          </a:p>
          <a:p>
            <a:r>
              <a:rPr lang="en-US" sz="2400" dirty="0" smtClean="0">
                <a:solidFill>
                  <a:schemeClr val="tx1">
                    <a:lumMod val="75000"/>
                    <a:lumOff val="25000"/>
                  </a:schemeClr>
                </a:solidFill>
              </a:rPr>
              <a:t>Provides routes that avoid flooded roads for disaster response organizations based on past flood events. This map and the methodology used can assist partners in reducing response times.</a:t>
            </a:r>
          </a:p>
        </p:txBody>
      </p:sp>
      <p:sp>
        <p:nvSpPr>
          <p:cNvPr id="543" name="TextBox 542"/>
          <p:cNvSpPr txBox="1"/>
          <p:nvPr/>
        </p:nvSpPr>
        <p:spPr>
          <a:xfrm>
            <a:off x="13715999" y="24627183"/>
            <a:ext cx="12155037" cy="1200329"/>
          </a:xfrm>
          <a:prstGeom prst="rect">
            <a:avLst/>
          </a:prstGeom>
        </p:spPr>
        <p:txBody>
          <a:bodyPr wrap="square" numCol="1" spcCol="640080" rtlCol="0">
            <a:spAutoFit/>
          </a:bodyPr>
          <a:lstStyle/>
          <a:p>
            <a:r>
              <a:rPr lang="en-US" sz="2400" b="1" dirty="0" smtClean="0">
                <a:solidFill>
                  <a:schemeClr val="tx1">
                    <a:lumMod val="75000"/>
                    <a:lumOff val="25000"/>
                  </a:schemeClr>
                </a:solidFill>
              </a:rPr>
              <a:t>Infrastructure Impact Analysis</a:t>
            </a:r>
          </a:p>
          <a:p>
            <a:r>
              <a:rPr lang="en-US" sz="2400" dirty="0" smtClean="0">
                <a:solidFill>
                  <a:schemeClr val="tx1">
                    <a:lumMod val="75000"/>
                    <a:lumOff val="25000"/>
                  </a:schemeClr>
                </a:solidFill>
              </a:rPr>
              <a:t>Shows key infrastructure impacted by flooding in 2018 to inform partners of services and facilities impacted during the flood event.</a:t>
            </a:r>
          </a:p>
        </p:txBody>
      </p:sp>
      <p:pic>
        <p:nvPicPr>
          <p:cNvPr id="315" name="Picture 314"/>
          <p:cNvPicPr>
            <a:picLocks noChangeAspect="1"/>
          </p:cNvPicPr>
          <p:nvPr/>
        </p:nvPicPr>
        <p:blipFill>
          <a:blip r:embed="rId19"/>
          <a:stretch>
            <a:fillRect/>
          </a:stretch>
        </p:blipFill>
        <p:spPr>
          <a:xfrm>
            <a:off x="20596189" y="18272770"/>
            <a:ext cx="347925" cy="721546"/>
          </a:xfrm>
          <a:prstGeom prst="rect">
            <a:avLst/>
          </a:prstGeom>
        </p:spPr>
      </p:pic>
      <p:pic>
        <p:nvPicPr>
          <p:cNvPr id="316" name="Picture 315"/>
          <p:cNvPicPr>
            <a:picLocks noChangeAspect="1"/>
          </p:cNvPicPr>
          <p:nvPr/>
        </p:nvPicPr>
        <p:blipFill>
          <a:blip r:embed="rId19"/>
          <a:stretch>
            <a:fillRect/>
          </a:stretch>
        </p:blipFill>
        <p:spPr>
          <a:xfrm>
            <a:off x="25315075" y="23758831"/>
            <a:ext cx="266294" cy="552255"/>
          </a:xfrm>
          <a:prstGeom prst="rect">
            <a:avLst/>
          </a:prstGeom>
        </p:spPr>
      </p:pic>
      <p:pic>
        <p:nvPicPr>
          <p:cNvPr id="318" name="Picture 317"/>
          <p:cNvPicPr>
            <a:picLocks noChangeAspect="1"/>
          </p:cNvPicPr>
          <p:nvPr/>
        </p:nvPicPr>
        <p:blipFill>
          <a:blip r:embed="rId19"/>
          <a:stretch>
            <a:fillRect/>
          </a:stretch>
        </p:blipFill>
        <p:spPr>
          <a:xfrm>
            <a:off x="12109872" y="19887584"/>
            <a:ext cx="260750" cy="540757"/>
          </a:xfrm>
          <a:prstGeom prst="rect">
            <a:avLst/>
          </a:prstGeom>
        </p:spPr>
      </p:pic>
      <p:sp>
        <p:nvSpPr>
          <p:cNvPr id="10" name="TextBox 9"/>
          <p:cNvSpPr txBox="1"/>
          <p:nvPr/>
        </p:nvSpPr>
        <p:spPr>
          <a:xfrm>
            <a:off x="22663894" y="26135034"/>
            <a:ext cx="761747" cy="461665"/>
          </a:xfrm>
          <a:prstGeom prst="rect">
            <a:avLst/>
          </a:prstGeom>
        </p:spPr>
        <p:txBody>
          <a:bodyPr wrap="none" numCol="1" spcCol="640080" rtlCol="0">
            <a:spAutoFit/>
          </a:bodyPr>
          <a:lstStyle/>
          <a:p>
            <a:pPr algn="just"/>
            <a:r>
              <a:rPr lang="en-US" sz="2400" dirty="0" smtClean="0">
                <a:solidFill>
                  <a:schemeClr val="tx1">
                    <a:lumMod val="75000"/>
                    <a:lumOff val="25000"/>
                  </a:schemeClr>
                </a:solidFill>
              </a:rPr>
              <a:t>2015</a:t>
            </a:r>
          </a:p>
        </p:txBody>
      </p:sp>
      <p:sp>
        <p:nvSpPr>
          <p:cNvPr id="320" name="TextBox 319"/>
          <p:cNvSpPr txBox="1"/>
          <p:nvPr/>
        </p:nvSpPr>
        <p:spPr>
          <a:xfrm>
            <a:off x="22663894" y="26595549"/>
            <a:ext cx="761747" cy="461665"/>
          </a:xfrm>
          <a:prstGeom prst="rect">
            <a:avLst/>
          </a:prstGeom>
        </p:spPr>
        <p:txBody>
          <a:bodyPr wrap="none" numCol="1" spcCol="640080" rtlCol="0">
            <a:spAutoFit/>
          </a:bodyPr>
          <a:lstStyle/>
          <a:p>
            <a:pPr algn="just"/>
            <a:r>
              <a:rPr lang="en-US" sz="2400" dirty="0" smtClean="0">
                <a:solidFill>
                  <a:schemeClr val="tx1">
                    <a:lumMod val="75000"/>
                    <a:lumOff val="25000"/>
                  </a:schemeClr>
                </a:solidFill>
              </a:rPr>
              <a:t>2018</a:t>
            </a:r>
          </a:p>
        </p:txBody>
      </p:sp>
      <p:sp>
        <p:nvSpPr>
          <p:cNvPr id="321" name="TextBox 320"/>
          <p:cNvSpPr txBox="1"/>
          <p:nvPr/>
        </p:nvSpPr>
        <p:spPr>
          <a:xfrm rot="19329702">
            <a:off x="13641595" y="30364877"/>
            <a:ext cx="1055097"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Nursing </a:t>
            </a:r>
          </a:p>
          <a:p>
            <a:pPr algn="just"/>
            <a:r>
              <a:rPr lang="en-US" sz="2000" dirty="0" smtClean="0">
                <a:solidFill>
                  <a:schemeClr val="tx1">
                    <a:lumMod val="75000"/>
                    <a:lumOff val="25000"/>
                  </a:schemeClr>
                </a:solidFill>
              </a:rPr>
              <a:t>Homes</a:t>
            </a:r>
          </a:p>
        </p:txBody>
      </p:sp>
      <p:sp>
        <p:nvSpPr>
          <p:cNvPr id="322" name="TextBox 321"/>
          <p:cNvSpPr txBox="1"/>
          <p:nvPr/>
        </p:nvSpPr>
        <p:spPr>
          <a:xfrm rot="19329702">
            <a:off x="17753947" y="30390992"/>
            <a:ext cx="1127232"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Hospitals</a:t>
            </a:r>
          </a:p>
        </p:txBody>
      </p:sp>
      <p:sp>
        <p:nvSpPr>
          <p:cNvPr id="323" name="TextBox 322"/>
          <p:cNvSpPr txBox="1"/>
          <p:nvPr/>
        </p:nvSpPr>
        <p:spPr>
          <a:xfrm rot="19329702">
            <a:off x="16825828" y="30205038"/>
            <a:ext cx="978153"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Fire </a:t>
            </a:r>
          </a:p>
          <a:p>
            <a:pPr algn="just"/>
            <a:r>
              <a:rPr lang="en-US" sz="2000" dirty="0" smtClean="0">
                <a:solidFill>
                  <a:schemeClr val="tx1">
                    <a:lumMod val="75000"/>
                    <a:lumOff val="25000"/>
                  </a:schemeClr>
                </a:solidFill>
              </a:rPr>
              <a:t>Stations</a:t>
            </a:r>
          </a:p>
        </p:txBody>
      </p:sp>
      <p:sp>
        <p:nvSpPr>
          <p:cNvPr id="324" name="TextBox 323"/>
          <p:cNvSpPr txBox="1"/>
          <p:nvPr/>
        </p:nvSpPr>
        <p:spPr>
          <a:xfrm rot="19329702">
            <a:off x="16026514" y="30390992"/>
            <a:ext cx="689612"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EMS</a:t>
            </a:r>
          </a:p>
        </p:txBody>
      </p:sp>
      <p:sp>
        <p:nvSpPr>
          <p:cNvPr id="325" name="TextBox 324"/>
          <p:cNvSpPr txBox="1"/>
          <p:nvPr/>
        </p:nvSpPr>
        <p:spPr>
          <a:xfrm rot="19329702">
            <a:off x="14650863" y="30198693"/>
            <a:ext cx="1510350"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Law</a:t>
            </a:r>
          </a:p>
          <a:p>
            <a:pPr algn="just"/>
            <a:r>
              <a:rPr lang="en-US" sz="2000" dirty="0" smtClean="0">
                <a:solidFill>
                  <a:schemeClr val="tx1">
                    <a:lumMod val="75000"/>
                    <a:lumOff val="25000"/>
                  </a:schemeClr>
                </a:solidFill>
              </a:rPr>
              <a:t>Enforcement</a:t>
            </a:r>
          </a:p>
        </p:txBody>
      </p:sp>
      <p:sp>
        <p:nvSpPr>
          <p:cNvPr id="326" name="TextBox 325"/>
          <p:cNvSpPr txBox="1"/>
          <p:nvPr/>
        </p:nvSpPr>
        <p:spPr>
          <a:xfrm rot="19329702">
            <a:off x="18646420" y="30390992"/>
            <a:ext cx="1086964"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Daycares</a:t>
            </a:r>
          </a:p>
        </p:txBody>
      </p:sp>
      <p:sp>
        <p:nvSpPr>
          <p:cNvPr id="327" name="TextBox 326"/>
          <p:cNvSpPr txBox="1"/>
          <p:nvPr/>
        </p:nvSpPr>
        <p:spPr>
          <a:xfrm rot="19329702">
            <a:off x="19808794" y="30390992"/>
            <a:ext cx="776175"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Dams</a:t>
            </a:r>
          </a:p>
        </p:txBody>
      </p:sp>
      <p:sp>
        <p:nvSpPr>
          <p:cNvPr id="328" name="TextBox 327"/>
          <p:cNvSpPr txBox="1"/>
          <p:nvPr/>
        </p:nvSpPr>
        <p:spPr>
          <a:xfrm rot="19329702">
            <a:off x="20556431" y="30390992"/>
            <a:ext cx="1025345"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Colleges</a:t>
            </a:r>
          </a:p>
        </p:txBody>
      </p:sp>
      <p:sp>
        <p:nvSpPr>
          <p:cNvPr id="329" name="TextBox 328"/>
          <p:cNvSpPr txBox="1"/>
          <p:nvPr/>
        </p:nvSpPr>
        <p:spPr>
          <a:xfrm rot="19329702">
            <a:off x="21501708" y="30344227"/>
            <a:ext cx="1114408"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Chemical</a:t>
            </a:r>
          </a:p>
          <a:p>
            <a:pPr algn="just"/>
            <a:r>
              <a:rPr lang="en-US" sz="2000" dirty="0" smtClean="0">
                <a:solidFill>
                  <a:schemeClr val="tx1">
                    <a:lumMod val="75000"/>
                    <a:lumOff val="25000"/>
                  </a:schemeClr>
                </a:solidFill>
              </a:rPr>
              <a:t>Plants</a:t>
            </a:r>
          </a:p>
        </p:txBody>
      </p:sp>
      <p:sp>
        <p:nvSpPr>
          <p:cNvPr id="330" name="TextBox 329"/>
          <p:cNvSpPr txBox="1"/>
          <p:nvPr/>
        </p:nvSpPr>
        <p:spPr>
          <a:xfrm rot="19329702">
            <a:off x="22443549" y="30390992"/>
            <a:ext cx="1026499"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Airports</a:t>
            </a:r>
          </a:p>
        </p:txBody>
      </p:sp>
      <p:sp>
        <p:nvSpPr>
          <p:cNvPr id="331" name="TextBox 330"/>
          <p:cNvSpPr txBox="1"/>
          <p:nvPr/>
        </p:nvSpPr>
        <p:spPr>
          <a:xfrm rot="19329702">
            <a:off x="23293757" y="30284464"/>
            <a:ext cx="1212255"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Water </a:t>
            </a:r>
          </a:p>
          <a:p>
            <a:pPr algn="just"/>
            <a:r>
              <a:rPr lang="en-US" sz="2000" dirty="0" smtClean="0">
                <a:solidFill>
                  <a:schemeClr val="tx1">
                    <a:lumMod val="75000"/>
                    <a:lumOff val="25000"/>
                  </a:schemeClr>
                </a:solidFill>
              </a:rPr>
              <a:t>Treatment</a:t>
            </a:r>
          </a:p>
        </p:txBody>
      </p:sp>
      <p:sp>
        <p:nvSpPr>
          <p:cNvPr id="332" name="TextBox 331"/>
          <p:cNvSpPr txBox="1"/>
          <p:nvPr/>
        </p:nvSpPr>
        <p:spPr>
          <a:xfrm rot="19329702">
            <a:off x="25431753" y="30446143"/>
            <a:ext cx="958724"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Private</a:t>
            </a:r>
          </a:p>
          <a:p>
            <a:pPr algn="just"/>
            <a:r>
              <a:rPr lang="en-US" sz="2000" dirty="0" smtClean="0">
                <a:solidFill>
                  <a:schemeClr val="tx1">
                    <a:lumMod val="75000"/>
                    <a:lumOff val="25000"/>
                  </a:schemeClr>
                </a:solidFill>
              </a:rPr>
              <a:t>Schools</a:t>
            </a:r>
          </a:p>
        </p:txBody>
      </p:sp>
      <p:sp>
        <p:nvSpPr>
          <p:cNvPr id="333" name="TextBox 332"/>
          <p:cNvSpPr txBox="1"/>
          <p:nvPr/>
        </p:nvSpPr>
        <p:spPr>
          <a:xfrm rot="19329702">
            <a:off x="24447116" y="30362522"/>
            <a:ext cx="958724" cy="707886"/>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Public</a:t>
            </a:r>
          </a:p>
          <a:p>
            <a:pPr algn="just"/>
            <a:r>
              <a:rPr lang="en-US" sz="2000" dirty="0" smtClean="0">
                <a:solidFill>
                  <a:schemeClr val="tx1">
                    <a:lumMod val="75000"/>
                    <a:lumOff val="25000"/>
                  </a:schemeClr>
                </a:solidFill>
              </a:rPr>
              <a:t>Schools</a:t>
            </a:r>
          </a:p>
        </p:txBody>
      </p:sp>
      <p:cxnSp>
        <p:nvCxnSpPr>
          <p:cNvPr id="20" name="Straight Connector 19"/>
          <p:cNvCxnSpPr/>
          <p:nvPr/>
        </p:nvCxnSpPr>
        <p:spPr>
          <a:xfrm>
            <a:off x="14201003" y="26187698"/>
            <a:ext cx="1623" cy="3881496"/>
          </a:xfrm>
          <a:prstGeom prst="line">
            <a:avLst/>
          </a:prstGeom>
          <a:ln w="28575">
            <a:solidFill>
              <a:schemeClr val="bg2">
                <a:lumMod val="50000"/>
              </a:schemeClr>
            </a:solidFill>
          </a:ln>
        </p:spPr>
        <p:style>
          <a:lnRef idx="2">
            <a:schemeClr val="dk1"/>
          </a:lnRef>
          <a:fillRef idx="0">
            <a:schemeClr val="dk1"/>
          </a:fillRef>
          <a:effectRef idx="1">
            <a:schemeClr val="dk1"/>
          </a:effectRef>
          <a:fontRef idx="minor">
            <a:schemeClr val="tx1"/>
          </a:fontRef>
        </p:style>
      </p:cxnSp>
      <p:cxnSp>
        <p:nvCxnSpPr>
          <p:cNvPr id="334" name="Straight Connector 333"/>
          <p:cNvCxnSpPr/>
          <p:nvPr/>
        </p:nvCxnSpPr>
        <p:spPr>
          <a:xfrm flipH="1">
            <a:off x="14084836" y="30060839"/>
            <a:ext cx="12277726" cy="1490"/>
          </a:xfrm>
          <a:prstGeom prst="line">
            <a:avLst/>
          </a:prstGeom>
          <a:ln w="28575">
            <a:solidFill>
              <a:schemeClr val="bg2">
                <a:lumMod val="50000"/>
              </a:schemeClr>
            </a:solidFill>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rot="16200000">
            <a:off x="12761534" y="27675594"/>
            <a:ext cx="1941685"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Percent Impacted</a:t>
            </a:r>
          </a:p>
        </p:txBody>
      </p:sp>
      <p:sp>
        <p:nvSpPr>
          <p:cNvPr id="44" name="TextBox 43"/>
          <p:cNvSpPr txBox="1"/>
          <p:nvPr/>
        </p:nvSpPr>
        <p:spPr>
          <a:xfrm>
            <a:off x="13821057" y="26227724"/>
            <a:ext cx="42511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18</a:t>
            </a:r>
          </a:p>
        </p:txBody>
      </p:sp>
      <p:sp>
        <p:nvSpPr>
          <p:cNvPr id="335" name="TextBox 334"/>
          <p:cNvSpPr txBox="1"/>
          <p:nvPr/>
        </p:nvSpPr>
        <p:spPr>
          <a:xfrm>
            <a:off x="13821057" y="26612330"/>
            <a:ext cx="42511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16</a:t>
            </a:r>
          </a:p>
        </p:txBody>
      </p:sp>
      <p:sp>
        <p:nvSpPr>
          <p:cNvPr id="336" name="TextBox 335"/>
          <p:cNvSpPr txBox="1"/>
          <p:nvPr/>
        </p:nvSpPr>
        <p:spPr>
          <a:xfrm>
            <a:off x="13821057" y="27026859"/>
            <a:ext cx="42511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14</a:t>
            </a:r>
          </a:p>
        </p:txBody>
      </p:sp>
      <p:sp>
        <p:nvSpPr>
          <p:cNvPr id="337" name="TextBox 336"/>
          <p:cNvSpPr txBox="1"/>
          <p:nvPr/>
        </p:nvSpPr>
        <p:spPr>
          <a:xfrm>
            <a:off x="13821057" y="27464925"/>
            <a:ext cx="42511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12</a:t>
            </a:r>
          </a:p>
        </p:txBody>
      </p:sp>
      <p:sp>
        <p:nvSpPr>
          <p:cNvPr id="338" name="TextBox 337"/>
          <p:cNvSpPr txBox="1"/>
          <p:nvPr/>
        </p:nvSpPr>
        <p:spPr>
          <a:xfrm>
            <a:off x="13821057" y="27903137"/>
            <a:ext cx="425116"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10</a:t>
            </a:r>
          </a:p>
        </p:txBody>
      </p:sp>
      <p:sp>
        <p:nvSpPr>
          <p:cNvPr id="339" name="TextBox 338"/>
          <p:cNvSpPr txBox="1"/>
          <p:nvPr/>
        </p:nvSpPr>
        <p:spPr>
          <a:xfrm>
            <a:off x="13941281" y="28608138"/>
            <a:ext cx="304892" cy="400110"/>
          </a:xfrm>
          <a:prstGeom prst="rect">
            <a:avLst/>
          </a:prstGeom>
        </p:spPr>
        <p:txBody>
          <a:bodyPr wrap="none" numCol="1" spcCol="640080" rtlCol="0">
            <a:spAutoFit/>
          </a:bodyPr>
          <a:lstStyle/>
          <a:p>
            <a:pPr algn="just"/>
            <a:r>
              <a:rPr lang="en-US" sz="2000" dirty="0">
                <a:solidFill>
                  <a:schemeClr val="tx1">
                    <a:lumMod val="75000"/>
                    <a:lumOff val="25000"/>
                  </a:schemeClr>
                </a:solidFill>
              </a:rPr>
              <a:t>6</a:t>
            </a:r>
            <a:endParaRPr lang="en-US" sz="2000" dirty="0" smtClean="0">
              <a:solidFill>
                <a:schemeClr val="tx1">
                  <a:lumMod val="75000"/>
                  <a:lumOff val="25000"/>
                </a:schemeClr>
              </a:solidFill>
            </a:endParaRPr>
          </a:p>
        </p:txBody>
      </p:sp>
      <p:sp>
        <p:nvSpPr>
          <p:cNvPr id="340" name="TextBox 339"/>
          <p:cNvSpPr txBox="1"/>
          <p:nvPr/>
        </p:nvSpPr>
        <p:spPr>
          <a:xfrm>
            <a:off x="13941281" y="28256156"/>
            <a:ext cx="304892" cy="400110"/>
          </a:xfrm>
          <a:prstGeom prst="rect">
            <a:avLst/>
          </a:prstGeom>
        </p:spPr>
        <p:txBody>
          <a:bodyPr wrap="none" numCol="1" spcCol="640080" rtlCol="0">
            <a:spAutoFit/>
          </a:bodyPr>
          <a:lstStyle/>
          <a:p>
            <a:pPr algn="just"/>
            <a:r>
              <a:rPr lang="en-US" sz="2000" dirty="0">
                <a:solidFill>
                  <a:schemeClr val="tx1">
                    <a:lumMod val="75000"/>
                    <a:lumOff val="25000"/>
                  </a:schemeClr>
                </a:solidFill>
              </a:rPr>
              <a:t>8</a:t>
            </a:r>
            <a:endParaRPr lang="en-US" sz="2000" dirty="0" smtClean="0">
              <a:solidFill>
                <a:schemeClr val="tx1">
                  <a:lumMod val="75000"/>
                  <a:lumOff val="25000"/>
                </a:schemeClr>
              </a:solidFill>
            </a:endParaRPr>
          </a:p>
        </p:txBody>
      </p:sp>
      <p:sp>
        <p:nvSpPr>
          <p:cNvPr id="341" name="TextBox 340"/>
          <p:cNvSpPr txBox="1"/>
          <p:nvPr/>
        </p:nvSpPr>
        <p:spPr>
          <a:xfrm>
            <a:off x="13941281" y="29036388"/>
            <a:ext cx="304892" cy="400110"/>
          </a:xfrm>
          <a:prstGeom prst="rect">
            <a:avLst/>
          </a:prstGeom>
        </p:spPr>
        <p:txBody>
          <a:bodyPr wrap="none" numCol="1" spcCol="640080" rtlCol="0">
            <a:spAutoFit/>
          </a:bodyPr>
          <a:lstStyle/>
          <a:p>
            <a:pPr algn="just"/>
            <a:r>
              <a:rPr lang="en-US" sz="2000" dirty="0">
                <a:solidFill>
                  <a:schemeClr val="tx1">
                    <a:lumMod val="75000"/>
                    <a:lumOff val="25000"/>
                  </a:schemeClr>
                </a:solidFill>
              </a:rPr>
              <a:t>4</a:t>
            </a:r>
            <a:endParaRPr lang="en-US" sz="2000" dirty="0" smtClean="0">
              <a:solidFill>
                <a:schemeClr val="tx1">
                  <a:lumMod val="75000"/>
                  <a:lumOff val="25000"/>
                </a:schemeClr>
              </a:solidFill>
            </a:endParaRPr>
          </a:p>
        </p:txBody>
      </p:sp>
      <p:sp>
        <p:nvSpPr>
          <p:cNvPr id="342" name="TextBox 341"/>
          <p:cNvSpPr txBox="1"/>
          <p:nvPr/>
        </p:nvSpPr>
        <p:spPr>
          <a:xfrm>
            <a:off x="13941281" y="29772119"/>
            <a:ext cx="304892" cy="400110"/>
          </a:xfrm>
          <a:prstGeom prst="rect">
            <a:avLst/>
          </a:prstGeom>
        </p:spPr>
        <p:txBody>
          <a:bodyPr wrap="none" numCol="1" spcCol="640080" rtlCol="0">
            <a:spAutoFit/>
          </a:bodyPr>
          <a:lstStyle/>
          <a:p>
            <a:pPr algn="just"/>
            <a:r>
              <a:rPr lang="en-US" sz="2000" dirty="0" smtClean="0">
                <a:solidFill>
                  <a:schemeClr val="tx1">
                    <a:lumMod val="75000"/>
                    <a:lumOff val="25000"/>
                  </a:schemeClr>
                </a:solidFill>
              </a:rPr>
              <a:t>0</a:t>
            </a:r>
          </a:p>
        </p:txBody>
      </p:sp>
      <p:sp>
        <p:nvSpPr>
          <p:cNvPr id="343" name="TextBox 342"/>
          <p:cNvSpPr txBox="1"/>
          <p:nvPr/>
        </p:nvSpPr>
        <p:spPr>
          <a:xfrm>
            <a:off x="13941281" y="29427984"/>
            <a:ext cx="304892" cy="400110"/>
          </a:xfrm>
          <a:prstGeom prst="rect">
            <a:avLst/>
          </a:prstGeom>
        </p:spPr>
        <p:txBody>
          <a:bodyPr wrap="none" numCol="1" spcCol="640080" rtlCol="0">
            <a:spAutoFit/>
          </a:bodyPr>
          <a:lstStyle/>
          <a:p>
            <a:pPr algn="just"/>
            <a:r>
              <a:rPr lang="en-US" sz="2000" dirty="0">
                <a:solidFill>
                  <a:schemeClr val="tx1">
                    <a:lumMod val="75000"/>
                    <a:lumOff val="25000"/>
                  </a:schemeClr>
                </a:solidFill>
              </a:rPr>
              <a:t>2</a:t>
            </a:r>
            <a:endParaRPr lang="en-US" sz="2000" dirty="0" smtClean="0">
              <a:solidFill>
                <a:schemeClr val="tx1">
                  <a:lumMod val="75000"/>
                  <a:lumOff val="25000"/>
                </a:schemeClr>
              </a:solidFill>
            </a:endParaRPr>
          </a:p>
        </p:txBody>
      </p:sp>
      <p:sp>
        <p:nvSpPr>
          <p:cNvPr id="9" name="Rectangle 8"/>
          <p:cNvSpPr/>
          <p:nvPr/>
        </p:nvSpPr>
        <p:spPr>
          <a:xfrm>
            <a:off x="19741836" y="18180546"/>
            <a:ext cx="786472" cy="386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2105</TotalTime>
  <Words>817</Words>
  <Application>Microsoft Office PowerPoint</Application>
  <PresentationFormat>Custom</PresentationFormat>
  <Paragraphs>123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Acdan, Juanito J. (ARC-SGE)[SSAI DEVELOP]</cp:lastModifiedBy>
  <cp:revision>228</cp:revision>
  <dcterms:created xsi:type="dcterms:W3CDTF">2017-06-02T16:06:25Z</dcterms:created>
  <dcterms:modified xsi:type="dcterms:W3CDTF">2018-11-21T00:34:11Z</dcterms:modified>
</cp:coreProperties>
</file>