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3"/>
  </p:notesMasterIdLst>
  <p:sldIdLst>
    <p:sldId id="256"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400" userDrawn="1">
          <p15:clr>
            <a:srgbClr val="A4A3A4"/>
          </p15:clr>
        </p15:guide>
        <p15:guide id="2" pos="86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yton, Amanda L. (LARC-E3)[SSAI DEVELOP]" initials="CAL(D" lastIdx="1" clrIdx="0">
    <p:extLst/>
  </p:cmAuthor>
  <p:cmAuthor id="2" name="Higa, Erika Y (329B-Affiliate)" initials="HEY(" lastIdx="13" clrIdx="1">
    <p:extLst/>
  </p:cmAuthor>
  <p:cmAuthor id="3" name="Acdan, Juanito J. (ARC-SGE)[SSAI DEVELOP]" initials="AJJ(D" lastIdx="15" clrIdx="2">
    <p:extLst/>
  </p:cmAuthor>
  <p:cmAuthor id="4" name="Amanda Clayton" initials="AC" lastIdx="4"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57B0"/>
    <a:srgbClr val="87C0E8"/>
    <a:srgbClr val="9199A8"/>
    <a:srgbClr val="7F7F7F"/>
    <a:srgbClr val="964035"/>
    <a:srgbClr val="E9A14A"/>
    <a:srgbClr val="3E4268"/>
    <a:srgbClr val="262626"/>
    <a:srgbClr val="7FB662"/>
    <a:srgbClr val="C9E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6305" autoAdjust="0"/>
  </p:normalViewPr>
  <p:slideViewPr>
    <p:cSldViewPr snapToGrid="0">
      <p:cViewPr>
        <p:scale>
          <a:sx n="51" d="100"/>
          <a:sy n="51" d="100"/>
        </p:scale>
        <p:origin x="528" y="-2232"/>
      </p:cViewPr>
      <p:guideLst>
        <p:guide orient="horz" pos="11400"/>
        <p:guide pos="86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0B8468-82EB-1F41-BFD6-F7FF8A8CAFD2}" type="datetimeFigureOut">
              <a:rPr lang="en-US" smtClean="0"/>
              <a:t>11/20/2018</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263185-92B3-6A41-96CC-DDB120043B29}" type="slidenum">
              <a:rPr lang="en-US" smtClean="0"/>
              <a:t>‹#›</a:t>
            </a:fld>
            <a:endParaRPr lang="en-US"/>
          </a:p>
        </p:txBody>
      </p:sp>
    </p:spTree>
    <p:extLst>
      <p:ext uri="{BB962C8B-B14F-4D97-AF65-F5344CB8AC3E}">
        <p14:creationId xmlns:p14="http://schemas.microsoft.com/office/powerpoint/2010/main" val="1751077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263185-92B3-6A41-96CC-DDB120043B29}" type="slidenum">
              <a:rPr lang="en-US" smtClean="0"/>
              <a:t>1</a:t>
            </a:fld>
            <a:endParaRPr lang="en-US"/>
          </a:p>
        </p:txBody>
      </p:sp>
    </p:spTree>
    <p:extLst>
      <p:ext uri="{BB962C8B-B14F-4D97-AF65-F5344CB8AC3E}">
        <p14:creationId xmlns:p14="http://schemas.microsoft.com/office/powerpoint/2010/main" val="146206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5985936"/>
            <a:ext cx="23317200" cy="12733867"/>
          </a:xfrm>
        </p:spPr>
        <p:txBody>
          <a:bodyPr anchor="b"/>
          <a:lstStyle>
            <a:lvl1pPr algn="ctr">
              <a:defRPr sz="18000"/>
            </a:lvl1pPr>
          </a:lstStyle>
          <a:p>
            <a:r>
              <a:rPr lang="en-US"/>
              <a:t>Click to edit Master title style</a:t>
            </a:r>
            <a:endParaRPr lang="en-US" dirty="0"/>
          </a:p>
        </p:txBody>
      </p:sp>
      <p:sp>
        <p:nvSpPr>
          <p:cNvPr id="3" name="Subtitle 2"/>
          <p:cNvSpPr>
            <a:spLocks noGrp="1"/>
          </p:cNvSpPr>
          <p:nvPr>
            <p:ph type="subTitle" idx="1"/>
          </p:nvPr>
        </p:nvSpPr>
        <p:spPr>
          <a:xfrm>
            <a:off x="3429000" y="19210869"/>
            <a:ext cx="20574000" cy="8830731"/>
          </a:xfrm>
        </p:spPr>
        <p:txBody>
          <a:bodyPr/>
          <a:lstStyle>
            <a:lvl1pPr marL="0" indent="0" algn="ctr">
              <a:buNone/>
              <a:defRPr sz="7200"/>
            </a:lvl1pPr>
            <a:lvl2pPr marL="1371600" indent="0" algn="ctr">
              <a:buNone/>
              <a:defRPr sz="6000"/>
            </a:lvl2pPr>
            <a:lvl3pPr marL="2743200" indent="0" algn="ctr">
              <a:buNone/>
              <a:defRPr sz="5400"/>
            </a:lvl3pPr>
            <a:lvl4pPr marL="4114800" indent="0" algn="ctr">
              <a:buNone/>
              <a:defRPr sz="4800"/>
            </a:lvl4pPr>
            <a:lvl5pPr marL="5486400" indent="0" algn="ctr">
              <a:buNone/>
              <a:defRPr sz="4800"/>
            </a:lvl5pPr>
            <a:lvl6pPr marL="6858000" indent="0" algn="ctr">
              <a:buNone/>
              <a:defRPr sz="4800"/>
            </a:lvl6pPr>
            <a:lvl7pPr marL="8229600" indent="0" algn="ctr">
              <a:buNone/>
              <a:defRPr sz="4800"/>
            </a:lvl7pPr>
            <a:lvl8pPr marL="9601200" indent="0" algn="ctr">
              <a:buNone/>
              <a:defRPr sz="4800"/>
            </a:lvl8pPr>
            <a:lvl9pPr marL="10972800" indent="0" algn="ctr">
              <a:buNone/>
              <a:defRPr sz="4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13252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83698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631027" y="1947334"/>
            <a:ext cx="5915025" cy="3099646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885952" y="1947334"/>
            <a:ext cx="17402175" cy="3099646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99709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5" y="0"/>
            <a:ext cx="27431450" cy="36575998"/>
          </a:xfrm>
          <a:prstGeom prst="rect">
            <a:avLst/>
          </a:prstGeom>
        </p:spPr>
      </p:pic>
      <p:sp>
        <p:nvSpPr>
          <p:cNvPr id="9" name="Subtitle"/>
          <p:cNvSpPr>
            <a:spLocks noGrp="1"/>
          </p:cNvSpPr>
          <p:nvPr>
            <p:ph type="body" sz="quarter" idx="13" hasCustomPrompt="1"/>
          </p:nvPr>
        </p:nvSpPr>
        <p:spPr>
          <a:xfrm>
            <a:off x="914400" y="438150"/>
            <a:ext cx="17183100" cy="3383280"/>
          </a:xfrm>
          <a:prstGeom prst="rect">
            <a:avLst/>
          </a:prstGeom>
        </p:spPr>
        <p:txBody>
          <a:bodyPr anchor="ctr"/>
          <a:lstStyle>
            <a:lvl1pPr marL="0" indent="0" algn="l">
              <a:spcBef>
                <a:spcPts val="0"/>
              </a:spcBef>
              <a:buNone/>
              <a:defRPr sz="6000" b="1" baseline="0">
                <a:solidFill>
                  <a:srgbClr val="1C57B0"/>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4" name="TextBox 3"/>
          <p:cNvSpPr txBox="1"/>
          <p:nvPr userDrawn="1"/>
        </p:nvSpPr>
        <p:spPr>
          <a:xfrm>
            <a:off x="3286898" y="35485795"/>
            <a:ext cx="23230702" cy="213905"/>
          </a:xfrm>
          <a:prstGeom prst="rect">
            <a:avLst/>
          </a:prstGeom>
          <a:noFill/>
        </p:spPr>
        <p:txBody>
          <a:bodyPr wrap="square" rtlCol="0">
            <a:spAutoFit/>
          </a:bodyPr>
          <a:lstStyle/>
          <a:p>
            <a:pPr algn="l"/>
            <a:r>
              <a:rPr lang="en-US" sz="800" i="1" dirty="0">
                <a:solidFill>
                  <a:schemeClr val="bg1">
                    <a:lumMod val="65000"/>
                  </a:schemeClr>
                </a:solidFill>
                <a:latin typeface="+mj-lt"/>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Tree>
    <p:extLst>
      <p:ext uri="{BB962C8B-B14F-4D97-AF65-F5344CB8AC3E}">
        <p14:creationId xmlns:p14="http://schemas.microsoft.com/office/powerpoint/2010/main" val="4267337407"/>
      </p:ext>
    </p:extLst>
  </p:cSld>
  <p:clrMapOvr>
    <a:masterClrMapping/>
  </p:clrMapOvr>
  <p:extLst mod="1">
    <p:ext uri="{DCECCB84-F9BA-43D5-87BE-67443E8EF086}">
      <p15:sldGuideLst xmlns:p15="http://schemas.microsoft.com/office/powerpoint/2012/main">
        <p15:guide id="1" pos="16704">
          <p15:clr>
            <a:srgbClr val="FBAE40"/>
          </p15:clr>
        </p15:guide>
        <p15:guide id="2" pos="576">
          <p15:clr>
            <a:srgbClr val="FBAE40"/>
          </p15:clr>
        </p15:guide>
        <p15:guide id="3" pos="8640">
          <p15:clr>
            <a:srgbClr val="FBAE40"/>
          </p15:clr>
        </p15:guide>
        <p15:guide id="4" orient="horz" pos="264">
          <p15:clr>
            <a:srgbClr val="FBAE40"/>
          </p15:clr>
        </p15:guide>
        <p15:guide id="5" orient="horz" pos="22752">
          <p15:clr>
            <a:srgbClr val="FBAE40"/>
          </p15:clr>
        </p15:guide>
        <p15:guide id="7" orient="horz" pos="3240">
          <p15:clr>
            <a:srgbClr val="FBAE40"/>
          </p15:clr>
        </p15:guide>
        <p15:guide id="9" orient="horz" pos="21120">
          <p15:clr>
            <a:srgbClr val="FBAE40"/>
          </p15:clr>
        </p15:guide>
        <p15:guide id="10" orient="horz" pos="1872">
          <p15:clr>
            <a:srgbClr val="FBAE40"/>
          </p15:clr>
        </p15:guide>
        <p15:guide id="11" pos="1142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54014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71664" y="9118611"/>
            <a:ext cx="23660100" cy="15214597"/>
          </a:xfrm>
        </p:spPr>
        <p:txBody>
          <a:bodyPr anchor="b"/>
          <a:lstStyle>
            <a:lvl1pPr>
              <a:defRPr sz="18000"/>
            </a:lvl1pPr>
          </a:lstStyle>
          <a:p>
            <a:r>
              <a:rPr lang="en-US"/>
              <a:t>Click to edit Master title style</a:t>
            </a:r>
            <a:endParaRPr lang="en-US" dirty="0"/>
          </a:p>
        </p:txBody>
      </p:sp>
      <p:sp>
        <p:nvSpPr>
          <p:cNvPr id="3" name="Text Placeholder 2"/>
          <p:cNvSpPr>
            <a:spLocks noGrp="1"/>
          </p:cNvSpPr>
          <p:nvPr>
            <p:ph type="body" idx="1"/>
          </p:nvPr>
        </p:nvSpPr>
        <p:spPr>
          <a:xfrm>
            <a:off x="1871664" y="24477144"/>
            <a:ext cx="23660100" cy="8000997"/>
          </a:xfrm>
        </p:spPr>
        <p:txBody>
          <a:bodyPr/>
          <a:lstStyle>
            <a:lvl1pPr marL="0" indent="0">
              <a:buNone/>
              <a:defRPr sz="7200">
                <a:solidFill>
                  <a:schemeClr val="tx1"/>
                </a:solidFill>
              </a:defRPr>
            </a:lvl1pPr>
            <a:lvl2pPr marL="1371600" indent="0">
              <a:buNone/>
              <a:defRPr sz="6000">
                <a:solidFill>
                  <a:schemeClr val="tx1">
                    <a:tint val="75000"/>
                  </a:schemeClr>
                </a:solidFill>
              </a:defRPr>
            </a:lvl2pPr>
            <a:lvl3pPr marL="2743200" indent="0">
              <a:buNone/>
              <a:defRPr sz="5400">
                <a:solidFill>
                  <a:schemeClr val="tx1">
                    <a:tint val="75000"/>
                  </a:schemeClr>
                </a:solidFill>
              </a:defRPr>
            </a:lvl3pPr>
            <a:lvl4pPr marL="4114800" indent="0">
              <a:buNone/>
              <a:defRPr sz="4800">
                <a:solidFill>
                  <a:schemeClr val="tx1">
                    <a:tint val="75000"/>
                  </a:schemeClr>
                </a:solidFill>
              </a:defRPr>
            </a:lvl4pPr>
            <a:lvl5pPr marL="5486400" indent="0">
              <a:buNone/>
              <a:defRPr sz="4800">
                <a:solidFill>
                  <a:schemeClr val="tx1">
                    <a:tint val="75000"/>
                  </a:schemeClr>
                </a:solidFill>
              </a:defRPr>
            </a:lvl5pPr>
            <a:lvl6pPr marL="6858000" indent="0">
              <a:buNone/>
              <a:defRPr sz="4800">
                <a:solidFill>
                  <a:schemeClr val="tx1">
                    <a:tint val="75000"/>
                  </a:schemeClr>
                </a:solidFill>
              </a:defRPr>
            </a:lvl6pPr>
            <a:lvl7pPr marL="8229600" indent="0">
              <a:buNone/>
              <a:defRPr sz="4800">
                <a:solidFill>
                  <a:schemeClr val="tx1">
                    <a:tint val="75000"/>
                  </a:schemeClr>
                </a:solidFill>
              </a:defRPr>
            </a:lvl7pPr>
            <a:lvl8pPr marL="9601200" indent="0">
              <a:buNone/>
              <a:defRPr sz="4800">
                <a:solidFill>
                  <a:schemeClr val="tx1">
                    <a:tint val="75000"/>
                  </a:schemeClr>
                </a:solidFill>
              </a:defRPr>
            </a:lvl8pPr>
            <a:lvl9pPr marL="10972800" indent="0">
              <a:buNone/>
              <a:defRPr sz="48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49350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885950" y="9736667"/>
            <a:ext cx="11658600" cy="23207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3887450" y="9736667"/>
            <a:ext cx="11658600" cy="23207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01562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9523" y="1947342"/>
            <a:ext cx="23660100" cy="70696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889526" y="8966203"/>
            <a:ext cx="11605020" cy="4394197"/>
          </a:xfr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a:t>Edit Master text styles</a:t>
            </a:r>
          </a:p>
        </p:txBody>
      </p:sp>
      <p:sp>
        <p:nvSpPr>
          <p:cNvPr id="4" name="Content Placeholder 3"/>
          <p:cNvSpPr>
            <a:spLocks noGrp="1"/>
          </p:cNvSpPr>
          <p:nvPr>
            <p:ph sz="half" idx="2"/>
          </p:nvPr>
        </p:nvSpPr>
        <p:spPr>
          <a:xfrm>
            <a:off x="1889526" y="13360400"/>
            <a:ext cx="11605020" cy="19651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3887452" y="8966203"/>
            <a:ext cx="11662173" cy="4394197"/>
          </a:xfr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a:t>Edit Master text styles</a:t>
            </a:r>
          </a:p>
        </p:txBody>
      </p:sp>
      <p:sp>
        <p:nvSpPr>
          <p:cNvPr id="6" name="Content Placeholder 5"/>
          <p:cNvSpPr>
            <a:spLocks noGrp="1"/>
          </p:cNvSpPr>
          <p:nvPr>
            <p:ph sz="quarter" idx="4"/>
          </p:nvPr>
        </p:nvSpPr>
        <p:spPr>
          <a:xfrm>
            <a:off x="13887452" y="13360400"/>
            <a:ext cx="11662173" cy="19651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6055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62964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4958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3" y="2438400"/>
            <a:ext cx="8847534" cy="8534400"/>
          </a:xfrm>
        </p:spPr>
        <p:txBody>
          <a:bodyPr anchor="b"/>
          <a:lstStyle>
            <a:lvl1pPr>
              <a:defRPr sz="9600"/>
            </a:lvl1pPr>
          </a:lstStyle>
          <a:p>
            <a:r>
              <a:rPr lang="en-US"/>
              <a:t>Click to edit Master title style</a:t>
            </a:r>
            <a:endParaRPr lang="en-US" dirty="0"/>
          </a:p>
        </p:txBody>
      </p:sp>
      <p:sp>
        <p:nvSpPr>
          <p:cNvPr id="3" name="Content Placeholder 2"/>
          <p:cNvSpPr>
            <a:spLocks noGrp="1"/>
          </p:cNvSpPr>
          <p:nvPr>
            <p:ph idx="1"/>
          </p:nvPr>
        </p:nvSpPr>
        <p:spPr>
          <a:xfrm>
            <a:off x="11662173" y="5266275"/>
            <a:ext cx="13887450" cy="25992667"/>
          </a:xfrm>
        </p:spPr>
        <p:txBody>
          <a:bodyPr/>
          <a:lstStyle>
            <a:lvl1pPr>
              <a:defRPr sz="9600"/>
            </a:lvl1pPr>
            <a:lvl2pPr>
              <a:defRPr sz="8400"/>
            </a:lvl2pPr>
            <a:lvl3pPr>
              <a:defRPr sz="7200"/>
            </a:lvl3pPr>
            <a:lvl4pPr>
              <a:defRPr sz="6000"/>
            </a:lvl4pPr>
            <a:lvl5pPr>
              <a:defRPr sz="6000"/>
            </a:lvl5pPr>
            <a:lvl6pPr>
              <a:defRPr sz="6000"/>
            </a:lvl6pPr>
            <a:lvl7pPr>
              <a:defRPr sz="6000"/>
            </a:lvl7pPr>
            <a:lvl8pPr>
              <a:defRPr sz="6000"/>
            </a:lvl8pPr>
            <a:lvl9pPr>
              <a:defRPr sz="6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889523" y="10972800"/>
            <a:ext cx="8847534" cy="20328469"/>
          </a:xfr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99541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3" y="2438400"/>
            <a:ext cx="8847534" cy="8534400"/>
          </a:xfrm>
        </p:spPr>
        <p:txBody>
          <a:bodyPr anchor="b"/>
          <a:lstStyle>
            <a:lvl1pPr>
              <a:defRPr sz="9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62173" y="5266275"/>
            <a:ext cx="13887450" cy="25992667"/>
          </a:xfrm>
        </p:spPr>
        <p:txBody>
          <a:bodyPr anchor="t"/>
          <a:lstStyle>
            <a:lvl1pPr marL="0" indent="0">
              <a:buNone/>
              <a:defRPr sz="9600"/>
            </a:lvl1pPr>
            <a:lvl2pPr marL="1371600" indent="0">
              <a:buNone/>
              <a:defRPr sz="8400"/>
            </a:lvl2pPr>
            <a:lvl3pPr marL="2743200" indent="0">
              <a:buNone/>
              <a:defRPr sz="7200"/>
            </a:lvl3pPr>
            <a:lvl4pPr marL="4114800" indent="0">
              <a:buNone/>
              <a:defRPr sz="6000"/>
            </a:lvl4pPr>
            <a:lvl5pPr marL="5486400" indent="0">
              <a:buNone/>
              <a:defRPr sz="6000"/>
            </a:lvl5pPr>
            <a:lvl6pPr marL="6858000" indent="0">
              <a:buNone/>
              <a:defRPr sz="6000"/>
            </a:lvl6pPr>
            <a:lvl7pPr marL="8229600" indent="0">
              <a:buNone/>
              <a:defRPr sz="6000"/>
            </a:lvl7pPr>
            <a:lvl8pPr marL="9601200" indent="0">
              <a:buNone/>
              <a:defRPr sz="6000"/>
            </a:lvl8pPr>
            <a:lvl9pPr marL="10972800" indent="0">
              <a:buNone/>
              <a:defRPr sz="6000"/>
            </a:lvl9pPr>
          </a:lstStyle>
          <a:p>
            <a:r>
              <a:rPr lang="en-US"/>
              <a:t>Click icon to add picture</a:t>
            </a:r>
            <a:endParaRPr lang="en-US" dirty="0"/>
          </a:p>
        </p:txBody>
      </p:sp>
      <p:sp>
        <p:nvSpPr>
          <p:cNvPr id="4" name="Text Placeholder 3"/>
          <p:cNvSpPr>
            <a:spLocks noGrp="1"/>
          </p:cNvSpPr>
          <p:nvPr>
            <p:ph type="body" sz="half" idx="2"/>
          </p:nvPr>
        </p:nvSpPr>
        <p:spPr>
          <a:xfrm>
            <a:off x="1889523" y="10972800"/>
            <a:ext cx="8847534" cy="20328469"/>
          </a:xfr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6760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C764DE79-268F-4C1A-8933-263129D2AF90}" type="datetimeFigureOut">
              <a:rPr lang="en-US" smtClean="0"/>
              <a:t>11/20/2018</a:t>
            </a:fld>
            <a:endParaRPr lang="en-US" dirty="0"/>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426390210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7.jpe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jpeg"/><Relationship Id="rId1" Type="http://schemas.openxmlformats.org/officeDocument/2006/relationships/slideLayout" Target="../slideLayouts/slideLayout12.xml"/><Relationship Id="rId6" Type="http://schemas.openxmlformats.org/officeDocument/2006/relationships/image" Target="../media/image5.jpeg"/><Relationship Id="rId11" Type="http://schemas.openxmlformats.org/officeDocument/2006/relationships/image" Target="../media/image10.png"/><Relationship Id="rId24" Type="http://schemas.openxmlformats.org/officeDocument/2006/relationships/image" Target="../media/image23.jpeg"/><Relationship Id="rId5" Type="http://schemas.openxmlformats.org/officeDocument/2006/relationships/image" Target="../media/image4.jpeg"/><Relationship Id="rId15" Type="http://schemas.openxmlformats.org/officeDocument/2006/relationships/image" Target="../media/image14.jpg"/><Relationship Id="rId23" Type="http://schemas.openxmlformats.org/officeDocument/2006/relationships/image" Target="../media/image22.jpe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jpeg"/><Relationship Id="rId27"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914400" y="18249900"/>
            <a:ext cx="2017848" cy="769441"/>
          </a:xfrm>
          <a:prstGeom prst="rect">
            <a:avLst/>
          </a:prstGeom>
          <a:noFill/>
        </p:spPr>
        <p:txBody>
          <a:bodyPr wrap="square" rtlCol="0">
            <a:spAutoFit/>
          </a:bodyPr>
          <a:lstStyle/>
          <a:p>
            <a:r>
              <a:rPr lang="en-US" sz="4400" b="1" dirty="0">
                <a:solidFill>
                  <a:srgbClr val="1C57B0"/>
                </a:solidFill>
                <a:latin typeface="Century Gothic" panose="020B0502020202020204" pitchFamily="34" charset="0"/>
              </a:rPr>
              <a:t>Results</a:t>
            </a:r>
          </a:p>
        </p:txBody>
      </p:sp>
      <p:sp>
        <p:nvSpPr>
          <p:cNvPr id="15" name="TextBox 14"/>
          <p:cNvSpPr txBox="1"/>
          <p:nvPr/>
        </p:nvSpPr>
        <p:spPr>
          <a:xfrm>
            <a:off x="914400" y="5001947"/>
            <a:ext cx="13021056" cy="769441"/>
          </a:xfrm>
          <a:prstGeom prst="rect">
            <a:avLst/>
          </a:prstGeom>
          <a:noFill/>
        </p:spPr>
        <p:txBody>
          <a:bodyPr wrap="square" rtlCol="0" anchor="ctr" anchorCtr="0">
            <a:spAutoFit/>
          </a:bodyPr>
          <a:lstStyle/>
          <a:p>
            <a:r>
              <a:rPr lang="en-US" sz="4400" b="1" dirty="0">
                <a:solidFill>
                  <a:srgbClr val="1C57B0"/>
                </a:solidFill>
                <a:latin typeface="Century Gothic" panose="020B0502020202020204" pitchFamily="34" charset="0"/>
              </a:rPr>
              <a:t>Abstract</a:t>
            </a:r>
          </a:p>
        </p:txBody>
      </p:sp>
      <p:sp>
        <p:nvSpPr>
          <p:cNvPr id="16" name="TextBox 15"/>
          <p:cNvSpPr txBox="1"/>
          <p:nvPr/>
        </p:nvSpPr>
        <p:spPr>
          <a:xfrm>
            <a:off x="14052878" y="5001947"/>
            <a:ext cx="8229600" cy="769441"/>
          </a:xfrm>
          <a:prstGeom prst="rect">
            <a:avLst/>
          </a:prstGeom>
          <a:noFill/>
        </p:spPr>
        <p:txBody>
          <a:bodyPr wrap="square" rtlCol="0" anchor="ctr" anchorCtr="0">
            <a:spAutoFit/>
          </a:bodyPr>
          <a:lstStyle/>
          <a:p>
            <a:r>
              <a:rPr lang="en-US" sz="4400" b="1" dirty="0">
                <a:solidFill>
                  <a:srgbClr val="1C57B0"/>
                </a:solidFill>
                <a:latin typeface="Century Gothic" panose="020B0502020202020204" pitchFamily="34" charset="0"/>
              </a:rPr>
              <a:t>Objectives</a:t>
            </a:r>
          </a:p>
        </p:txBody>
      </p:sp>
      <p:sp>
        <p:nvSpPr>
          <p:cNvPr id="17" name="TextBox 16"/>
          <p:cNvSpPr txBox="1"/>
          <p:nvPr/>
        </p:nvSpPr>
        <p:spPr>
          <a:xfrm>
            <a:off x="914400" y="12099421"/>
            <a:ext cx="3959228" cy="769441"/>
          </a:xfrm>
          <a:prstGeom prst="rect">
            <a:avLst/>
          </a:prstGeom>
          <a:noFill/>
        </p:spPr>
        <p:txBody>
          <a:bodyPr wrap="square" rtlCol="0">
            <a:spAutoFit/>
          </a:bodyPr>
          <a:lstStyle/>
          <a:p>
            <a:r>
              <a:rPr lang="en-US" sz="4400" b="1" dirty="0">
                <a:solidFill>
                  <a:srgbClr val="1C57B0"/>
                </a:solidFill>
                <a:latin typeface="Century Gothic" panose="020B0502020202020204" pitchFamily="34" charset="0"/>
              </a:rPr>
              <a:t>Methodology</a:t>
            </a:r>
          </a:p>
        </p:txBody>
      </p:sp>
      <p:sp>
        <p:nvSpPr>
          <p:cNvPr id="18" name="TextBox 17"/>
          <p:cNvSpPr txBox="1"/>
          <p:nvPr/>
        </p:nvSpPr>
        <p:spPr>
          <a:xfrm>
            <a:off x="14052878" y="8318222"/>
            <a:ext cx="8229600" cy="769441"/>
          </a:xfrm>
          <a:prstGeom prst="rect">
            <a:avLst/>
          </a:prstGeom>
          <a:noFill/>
        </p:spPr>
        <p:txBody>
          <a:bodyPr wrap="square" rtlCol="0" anchor="ctr">
            <a:spAutoFit/>
          </a:bodyPr>
          <a:lstStyle/>
          <a:p>
            <a:r>
              <a:rPr lang="en-US" sz="4400" b="1" dirty="0">
                <a:solidFill>
                  <a:srgbClr val="1C57B0"/>
                </a:solidFill>
                <a:latin typeface="Century Gothic" panose="020B0502020202020204" pitchFamily="34" charset="0"/>
              </a:rPr>
              <a:t>Study Area</a:t>
            </a:r>
          </a:p>
        </p:txBody>
      </p:sp>
      <p:sp>
        <p:nvSpPr>
          <p:cNvPr id="19" name="TextBox 18"/>
          <p:cNvSpPr txBox="1"/>
          <p:nvPr/>
        </p:nvSpPr>
        <p:spPr>
          <a:xfrm>
            <a:off x="14052878" y="15597113"/>
            <a:ext cx="5475253" cy="768302"/>
          </a:xfrm>
          <a:prstGeom prst="rect">
            <a:avLst/>
          </a:prstGeom>
          <a:noFill/>
        </p:spPr>
        <p:txBody>
          <a:bodyPr wrap="square" rtlCol="0" anchor="ctr">
            <a:spAutoFit/>
          </a:bodyPr>
          <a:lstStyle/>
          <a:p>
            <a:r>
              <a:rPr lang="en-US" sz="4400" b="1" dirty="0">
                <a:solidFill>
                  <a:srgbClr val="1C57B0"/>
                </a:solidFill>
                <a:latin typeface="Century Gothic" panose="020B0502020202020204" pitchFamily="34" charset="0"/>
              </a:rPr>
              <a:t>Earth Observations</a:t>
            </a:r>
          </a:p>
        </p:txBody>
      </p:sp>
      <p:sp>
        <p:nvSpPr>
          <p:cNvPr id="21" name="TextBox 20"/>
          <p:cNvSpPr txBox="1"/>
          <p:nvPr/>
        </p:nvSpPr>
        <p:spPr>
          <a:xfrm>
            <a:off x="14052878" y="30686295"/>
            <a:ext cx="8229600" cy="769441"/>
          </a:xfrm>
          <a:prstGeom prst="rect">
            <a:avLst/>
          </a:prstGeom>
          <a:noFill/>
        </p:spPr>
        <p:txBody>
          <a:bodyPr wrap="square" rtlCol="0">
            <a:spAutoFit/>
          </a:bodyPr>
          <a:lstStyle/>
          <a:p>
            <a:r>
              <a:rPr lang="en-US" sz="4400" b="1" dirty="0">
                <a:solidFill>
                  <a:srgbClr val="1C57B0"/>
                </a:solidFill>
                <a:latin typeface="Century Gothic" panose="020B0502020202020204" pitchFamily="34" charset="0"/>
              </a:rPr>
              <a:t>Acknowledgements</a:t>
            </a:r>
          </a:p>
        </p:txBody>
      </p:sp>
      <p:sp>
        <p:nvSpPr>
          <p:cNvPr id="40" name="TextBox 39"/>
          <p:cNvSpPr txBox="1"/>
          <p:nvPr/>
        </p:nvSpPr>
        <p:spPr>
          <a:xfrm>
            <a:off x="14052878" y="19254754"/>
            <a:ext cx="4393165" cy="763253"/>
          </a:xfrm>
          <a:prstGeom prst="rect">
            <a:avLst/>
          </a:prstGeom>
          <a:noFill/>
        </p:spPr>
        <p:txBody>
          <a:bodyPr wrap="square" rtlCol="0">
            <a:spAutoFit/>
          </a:bodyPr>
          <a:lstStyle/>
          <a:p>
            <a:r>
              <a:rPr lang="en-US" sz="4400" b="1" dirty="0">
                <a:solidFill>
                  <a:srgbClr val="1C57B0"/>
                </a:solidFill>
                <a:latin typeface="Century Gothic" panose="020B0502020202020204" pitchFamily="34" charset="0"/>
              </a:rPr>
              <a:t>Conclusions</a:t>
            </a:r>
          </a:p>
        </p:txBody>
      </p:sp>
      <p:sp>
        <p:nvSpPr>
          <p:cNvPr id="34" name="Text Placeholder 16"/>
          <p:cNvSpPr txBox="1">
            <a:spLocks/>
          </p:cNvSpPr>
          <p:nvPr/>
        </p:nvSpPr>
        <p:spPr>
          <a:xfrm>
            <a:off x="969758" y="5937571"/>
            <a:ext cx="12133291" cy="563923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a:t/>
            </a:r>
            <a:br>
              <a:rPr lang="en-US" sz="2400" dirty="0"/>
            </a:br>
            <a:endParaRPr lang="en-US" sz="2400" dirty="0">
              <a:solidFill>
                <a:schemeClr val="tx1">
                  <a:lumMod val="75000"/>
                  <a:lumOff val="25000"/>
                </a:schemeClr>
              </a:solidFill>
            </a:endParaRPr>
          </a:p>
        </p:txBody>
      </p:sp>
      <p:sp>
        <p:nvSpPr>
          <p:cNvPr id="46" name="TextBox 45"/>
          <p:cNvSpPr txBox="1"/>
          <p:nvPr/>
        </p:nvSpPr>
        <p:spPr>
          <a:xfrm>
            <a:off x="14052878" y="26610815"/>
            <a:ext cx="4410489" cy="767711"/>
          </a:xfrm>
          <a:prstGeom prst="rect">
            <a:avLst/>
          </a:prstGeom>
          <a:noFill/>
        </p:spPr>
        <p:txBody>
          <a:bodyPr wrap="square" rtlCol="0">
            <a:spAutoFit/>
          </a:bodyPr>
          <a:lstStyle/>
          <a:p>
            <a:r>
              <a:rPr lang="en-US" sz="4400" b="1" dirty="0">
                <a:solidFill>
                  <a:srgbClr val="1C57B0"/>
                </a:solidFill>
                <a:latin typeface="Century Gothic" panose="020B0502020202020204" pitchFamily="34" charset="0"/>
              </a:rPr>
              <a:t>Team Members</a:t>
            </a:r>
          </a:p>
        </p:txBody>
      </p:sp>
      <p:sp>
        <p:nvSpPr>
          <p:cNvPr id="48" name="Text Placeholder 16"/>
          <p:cNvSpPr txBox="1">
            <a:spLocks/>
          </p:cNvSpPr>
          <p:nvPr/>
        </p:nvSpPr>
        <p:spPr>
          <a:xfrm>
            <a:off x="13840656" y="29781771"/>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lumOff val="25000"/>
                  </a:schemeClr>
                </a:solidFill>
                <a:latin typeface="Garamond" panose="02020404030301010803" pitchFamily="18" charset="0"/>
              </a:rPr>
              <a:t>Hannah Bonestroo</a:t>
            </a:r>
          </a:p>
          <a:p>
            <a:pPr algn="ctr">
              <a:lnSpc>
                <a:spcPct val="100000"/>
              </a:lnSpc>
              <a:spcBef>
                <a:spcPts val="0"/>
              </a:spcBef>
            </a:pPr>
            <a:r>
              <a:rPr lang="en-US" dirty="0">
                <a:solidFill>
                  <a:schemeClr val="tx1">
                    <a:lumMod val="75000"/>
                    <a:lumOff val="25000"/>
                  </a:schemeClr>
                </a:solidFill>
                <a:latin typeface="Garamond" panose="02020404030301010803" pitchFamily="18" charset="0"/>
              </a:rPr>
              <a:t>Project Lead</a:t>
            </a:r>
          </a:p>
        </p:txBody>
      </p:sp>
      <p:sp>
        <p:nvSpPr>
          <p:cNvPr id="51" name="Text Placeholder 16"/>
          <p:cNvSpPr txBox="1">
            <a:spLocks/>
          </p:cNvSpPr>
          <p:nvPr/>
        </p:nvSpPr>
        <p:spPr>
          <a:xfrm>
            <a:off x="16303145" y="29781770"/>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lumOff val="25000"/>
                  </a:schemeClr>
                </a:solidFill>
                <a:latin typeface="Garamond" panose="02020404030301010803" pitchFamily="18" charset="0"/>
              </a:rPr>
              <a:t>Taylor Quinn</a:t>
            </a:r>
          </a:p>
        </p:txBody>
      </p:sp>
      <p:sp>
        <p:nvSpPr>
          <p:cNvPr id="53" name="Text Placeholder 16"/>
          <p:cNvSpPr txBox="1">
            <a:spLocks/>
          </p:cNvSpPr>
          <p:nvPr/>
        </p:nvSpPr>
        <p:spPr>
          <a:xfrm>
            <a:off x="18765634" y="29781771"/>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lumOff val="25000"/>
                  </a:schemeClr>
                </a:solidFill>
                <a:latin typeface="Garamond" panose="02020404030301010803" pitchFamily="18" charset="0"/>
              </a:rPr>
              <a:t>Elizabeth Swanson</a:t>
            </a:r>
          </a:p>
        </p:txBody>
      </p:sp>
      <p:sp>
        <p:nvSpPr>
          <p:cNvPr id="55" name="Text Placeholder 16"/>
          <p:cNvSpPr txBox="1">
            <a:spLocks/>
          </p:cNvSpPr>
          <p:nvPr/>
        </p:nvSpPr>
        <p:spPr>
          <a:xfrm>
            <a:off x="21337034" y="29781771"/>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lumOff val="25000"/>
                  </a:schemeClr>
                </a:solidFill>
                <a:latin typeface="Garamond" panose="02020404030301010803" pitchFamily="18" charset="0"/>
              </a:rPr>
              <a:t>Roger Alvarez</a:t>
            </a:r>
          </a:p>
        </p:txBody>
      </p:sp>
      <p:sp>
        <p:nvSpPr>
          <p:cNvPr id="56" name="TextBox 55"/>
          <p:cNvSpPr txBox="1"/>
          <p:nvPr/>
        </p:nvSpPr>
        <p:spPr>
          <a:xfrm>
            <a:off x="16218104" y="34696400"/>
            <a:ext cx="10109200" cy="812801"/>
          </a:xfrm>
          <a:prstGeom prst="rect">
            <a:avLst/>
          </a:prstGeom>
          <a:noFill/>
        </p:spPr>
        <p:txBody>
          <a:bodyPr wrap="square" rtlCol="0" anchor="ctr">
            <a:noAutofit/>
          </a:bodyPr>
          <a:lstStyle/>
          <a:p>
            <a:pPr algn="r"/>
            <a:r>
              <a:rPr lang="en-US" sz="4000" dirty="0">
                <a:solidFill>
                  <a:schemeClr val="bg1"/>
                </a:solidFill>
                <a:latin typeface="Century Gothic" panose="020B0502020202020204" pitchFamily="34" charset="0"/>
              </a:rPr>
              <a:t>Arizona – Tempe| Fall 2018</a:t>
            </a:r>
          </a:p>
        </p:txBody>
      </p:sp>
      <p:sp>
        <p:nvSpPr>
          <p:cNvPr id="57" name="TextBox 56"/>
          <p:cNvSpPr txBox="1"/>
          <p:nvPr/>
        </p:nvSpPr>
        <p:spPr>
          <a:xfrm>
            <a:off x="3522133" y="34696400"/>
            <a:ext cx="11354452" cy="795867"/>
          </a:xfrm>
          <a:prstGeom prst="rect">
            <a:avLst/>
          </a:prstGeom>
          <a:noFill/>
        </p:spPr>
        <p:txBody>
          <a:bodyPr wrap="square" rtlCol="0" anchor="ctr">
            <a:noAutofit/>
          </a:bodyPr>
          <a:lstStyle/>
          <a:p>
            <a:r>
              <a:rPr lang="en-US" sz="4000" dirty="0">
                <a:solidFill>
                  <a:schemeClr val="bg1"/>
                </a:solidFill>
                <a:latin typeface="Century Gothic" panose="020B0502020202020204" pitchFamily="34" charset="0"/>
              </a:rPr>
              <a:t>Tempe Urban Development</a:t>
            </a:r>
          </a:p>
        </p:txBody>
      </p:sp>
      <p:sp>
        <p:nvSpPr>
          <p:cNvPr id="74" name="Subtitle"/>
          <p:cNvSpPr>
            <a:spLocks noGrp="1"/>
          </p:cNvSpPr>
          <p:nvPr>
            <p:ph type="body" sz="quarter" idx="13"/>
          </p:nvPr>
        </p:nvSpPr>
        <p:spPr>
          <a:xfrm>
            <a:off x="935195" y="576919"/>
            <a:ext cx="17200405" cy="2346945"/>
          </a:xfrm>
          <a:prstGeom prst="rect">
            <a:avLst/>
          </a:prstGeom>
        </p:spPr>
        <p:txBody>
          <a:bodyPr anchor="t">
            <a:normAutofit lnSpcReduction="10000"/>
          </a:bodyP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lgn="l"/>
            <a:r>
              <a:rPr lang="en-US" sz="5600" dirty="0">
                <a:solidFill>
                  <a:srgbClr val="1C57B0"/>
                </a:solidFill>
                <a:latin typeface="Century Gothic" panose="020B0502020202020204" pitchFamily="34" charset="0"/>
              </a:rPr>
              <a:t>Utilizing NASA Earth Observations to Assess Thermal Landscapes and Prioritize Greening Initiatives in Tempe, Arizona</a:t>
            </a:r>
          </a:p>
        </p:txBody>
      </p:sp>
      <p:pic>
        <p:nvPicPr>
          <p:cNvPr id="82" name="Picture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52501" y="27633161"/>
            <a:ext cx="2057404" cy="2046184"/>
          </a:xfrm>
          <a:prstGeom prst="rect">
            <a:avLst/>
          </a:prstGeom>
        </p:spPr>
      </p:pic>
      <p:pic>
        <p:nvPicPr>
          <p:cNvPr id="83" name="Picture 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14990" y="27655015"/>
            <a:ext cx="2057404" cy="2046184"/>
          </a:xfrm>
          <a:prstGeom prst="rect">
            <a:avLst/>
          </a:prstGeom>
        </p:spPr>
      </p:pic>
      <p:pic>
        <p:nvPicPr>
          <p:cNvPr id="84" name="Picture 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42434" y="27655015"/>
            <a:ext cx="2057404" cy="2046184"/>
          </a:xfrm>
          <a:prstGeom prst="rect">
            <a:avLst/>
          </a:prstGeom>
        </p:spPr>
      </p:pic>
      <p:pic>
        <p:nvPicPr>
          <p:cNvPr id="85" name="Picture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13834" y="27633161"/>
            <a:ext cx="2057404" cy="2046184"/>
          </a:xfrm>
          <a:prstGeom prst="rect">
            <a:avLst/>
          </a:prstGeom>
        </p:spPr>
      </p:pic>
      <p:sp>
        <p:nvSpPr>
          <p:cNvPr id="87" name="Text Placeholder 16"/>
          <p:cNvSpPr txBox="1">
            <a:spLocks/>
          </p:cNvSpPr>
          <p:nvPr/>
        </p:nvSpPr>
        <p:spPr>
          <a:xfrm>
            <a:off x="14052878" y="5846169"/>
            <a:ext cx="12435840" cy="214238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1C57B0"/>
              </a:buClr>
            </a:pPr>
            <a:r>
              <a:rPr lang="en-US" b="1" dirty="0">
                <a:solidFill>
                  <a:srgbClr val="1C57B0"/>
                </a:solidFill>
                <a:latin typeface="Garamond" panose="02020404030301010803" pitchFamily="18" charset="0"/>
              </a:rPr>
              <a:t>Provide </a:t>
            </a:r>
            <a:r>
              <a:rPr lang="en-US" dirty="0">
                <a:solidFill>
                  <a:schemeClr val="tx1">
                    <a:lumMod val="75000"/>
                    <a:lumOff val="25000"/>
                  </a:schemeClr>
                </a:solidFill>
                <a:latin typeface="Garamond" panose="02020404030301010803" pitchFamily="18" charset="0"/>
              </a:rPr>
              <a:t>the City of Tempe with information on how urban forestry can contribute to heat mitigation strategies</a:t>
            </a:r>
            <a:endParaRPr lang="en-US" b="1" dirty="0">
              <a:solidFill>
                <a:schemeClr val="tx1">
                  <a:lumMod val="75000"/>
                  <a:lumOff val="25000"/>
                </a:schemeClr>
              </a:solidFill>
              <a:latin typeface="Garamond" panose="02020404030301010803" pitchFamily="18" charset="0"/>
            </a:endParaRPr>
          </a:p>
          <a:p>
            <a:pPr marL="347663" indent="-347663">
              <a:buClr>
                <a:srgbClr val="1C57B0"/>
              </a:buClr>
            </a:pPr>
            <a:r>
              <a:rPr lang="en-US" b="1" dirty="0">
                <a:solidFill>
                  <a:srgbClr val="1C57B0"/>
                </a:solidFill>
                <a:latin typeface="Garamond" panose="02020404030301010803" pitchFamily="18" charset="0"/>
              </a:rPr>
              <a:t>Assess</a:t>
            </a:r>
            <a:r>
              <a:rPr lang="en-US" dirty="0">
                <a:solidFill>
                  <a:srgbClr val="1C57B0"/>
                </a:solidFill>
                <a:latin typeface="Garamond" panose="02020404030301010803" pitchFamily="18" charset="0"/>
              </a:rPr>
              <a:t> </a:t>
            </a:r>
            <a:r>
              <a:rPr lang="en-US" dirty="0">
                <a:solidFill>
                  <a:schemeClr val="tx1">
                    <a:lumMod val="75000"/>
                    <a:lumOff val="25000"/>
                  </a:schemeClr>
                </a:solidFill>
                <a:latin typeface="Garamond" panose="02020404030301010803" pitchFamily="18" charset="0"/>
              </a:rPr>
              <a:t>the change in LST and vegetation cover in Tempe from 1998 through </a:t>
            </a:r>
            <a:r>
              <a:rPr lang="en-US" dirty="0" smtClean="0">
                <a:solidFill>
                  <a:schemeClr val="tx1">
                    <a:lumMod val="75000"/>
                    <a:lumOff val="25000"/>
                  </a:schemeClr>
                </a:solidFill>
                <a:latin typeface="Garamond" panose="02020404030301010803" pitchFamily="18" charset="0"/>
              </a:rPr>
              <a:t>2018</a:t>
            </a:r>
            <a:endParaRPr lang="en-US" dirty="0">
              <a:solidFill>
                <a:schemeClr val="tx1">
                  <a:lumMod val="75000"/>
                  <a:lumOff val="25000"/>
                </a:schemeClr>
              </a:solidFill>
              <a:latin typeface="Garamond" panose="02020404030301010803" pitchFamily="18" charset="0"/>
            </a:endParaRPr>
          </a:p>
          <a:p>
            <a:pPr marL="347663" indent="-347663">
              <a:buClr>
                <a:srgbClr val="1C57B0"/>
              </a:buClr>
            </a:pPr>
            <a:r>
              <a:rPr lang="en-US" b="1" dirty="0">
                <a:solidFill>
                  <a:srgbClr val="1C57B0"/>
                </a:solidFill>
                <a:latin typeface="Garamond" panose="02020404030301010803" pitchFamily="18" charset="0"/>
              </a:rPr>
              <a:t>Investigate </a:t>
            </a:r>
            <a:r>
              <a:rPr lang="en-US" dirty="0">
                <a:solidFill>
                  <a:schemeClr val="tx1">
                    <a:lumMod val="75000"/>
                    <a:lumOff val="25000"/>
                  </a:schemeClr>
                </a:solidFill>
                <a:latin typeface="Garamond" panose="02020404030301010803" pitchFamily="18" charset="0"/>
              </a:rPr>
              <a:t>the effects that tree clustering and land cover have on the thermal environment</a:t>
            </a:r>
          </a:p>
          <a:p>
            <a:pPr marL="347663" indent="-347663">
              <a:buClr>
                <a:srgbClr val="1C57B0"/>
              </a:buClr>
            </a:pPr>
            <a:endParaRPr lang="en-US" dirty="0"/>
          </a:p>
        </p:txBody>
      </p:sp>
      <p:sp>
        <p:nvSpPr>
          <p:cNvPr id="42" name="TextBox 41"/>
          <p:cNvSpPr txBox="1"/>
          <p:nvPr/>
        </p:nvSpPr>
        <p:spPr>
          <a:xfrm rot="20028308">
            <a:off x="14467410" y="28418026"/>
            <a:ext cx="1463040" cy="457200"/>
          </a:xfrm>
          <a:prstGeom prst="rect">
            <a:avLst/>
          </a:prstGeom>
        </p:spPr>
        <p:txBody>
          <a:bodyPr wrap="square" numCol="1" spcCol="640080" rtlCol="0">
            <a:spAutoFit/>
          </a:bodyPr>
          <a:lstStyle/>
          <a:p>
            <a:pPr algn="just"/>
            <a:r>
              <a:rPr lang="en-US" sz="2000" b="1" dirty="0">
                <a:solidFill>
                  <a:schemeClr val="bg1"/>
                </a:solidFill>
              </a:rPr>
              <a:t>EXAMPLE</a:t>
            </a:r>
          </a:p>
        </p:txBody>
      </p:sp>
      <p:sp>
        <p:nvSpPr>
          <p:cNvPr id="32" name="TextBox 31">
            <a:extLst>
              <a:ext uri="{FF2B5EF4-FFF2-40B4-BE49-F238E27FC236}">
                <a16:creationId xmlns:a16="http://schemas.microsoft.com/office/drawing/2014/main" xmlns="" id="{ABC39E9E-1F45-A749-85C6-E3F5CF1AD9C8}"/>
              </a:ext>
            </a:extLst>
          </p:cNvPr>
          <p:cNvSpPr txBox="1"/>
          <p:nvPr/>
        </p:nvSpPr>
        <p:spPr>
          <a:xfrm>
            <a:off x="17202388" y="17559666"/>
            <a:ext cx="3290597" cy="523220"/>
          </a:xfrm>
          <a:prstGeom prst="rect">
            <a:avLst/>
          </a:prstGeom>
          <a:noFill/>
        </p:spPr>
        <p:txBody>
          <a:bodyPr wrap="square" rtlCol="0">
            <a:spAutoFit/>
          </a:bodyPr>
          <a:lstStyle/>
          <a:p>
            <a:r>
              <a:rPr lang="en-US" sz="2800" b="1" dirty="0">
                <a:solidFill>
                  <a:schemeClr val="tx1">
                    <a:lumMod val="75000"/>
                    <a:lumOff val="25000"/>
                  </a:schemeClr>
                </a:solidFill>
                <a:latin typeface="Garamond" panose="02020404030301010803" pitchFamily="18" charset="0"/>
              </a:rPr>
              <a:t>Landsat 8 </a:t>
            </a:r>
            <a:r>
              <a:rPr lang="en-US" sz="2800" dirty="0">
                <a:solidFill>
                  <a:schemeClr val="tx1">
                    <a:lumMod val="75000"/>
                    <a:lumOff val="25000"/>
                  </a:schemeClr>
                </a:solidFill>
                <a:latin typeface="Garamond" panose="02020404030301010803" pitchFamily="18" charset="0"/>
              </a:rPr>
              <a:t>OLI/TIRS</a:t>
            </a:r>
          </a:p>
        </p:txBody>
      </p:sp>
      <p:sp>
        <p:nvSpPr>
          <p:cNvPr id="35" name="Rectangle 34">
            <a:extLst>
              <a:ext uri="{FF2B5EF4-FFF2-40B4-BE49-F238E27FC236}">
                <a16:creationId xmlns:a16="http://schemas.microsoft.com/office/drawing/2014/main" xmlns="" id="{42FB6FE2-380A-AD4F-AE37-D972D8B3ADFB}"/>
              </a:ext>
            </a:extLst>
          </p:cNvPr>
          <p:cNvSpPr/>
          <p:nvPr/>
        </p:nvSpPr>
        <p:spPr>
          <a:xfrm>
            <a:off x="23970555" y="17559666"/>
            <a:ext cx="2282997" cy="523220"/>
          </a:xfrm>
          <a:prstGeom prst="rect">
            <a:avLst/>
          </a:prstGeom>
        </p:spPr>
        <p:txBody>
          <a:bodyPr wrap="none">
            <a:spAutoFit/>
          </a:bodyPr>
          <a:lstStyle/>
          <a:p>
            <a:r>
              <a:rPr lang="en-US" sz="2800" b="1" dirty="0">
                <a:solidFill>
                  <a:schemeClr val="tx1">
                    <a:lumMod val="75000"/>
                    <a:lumOff val="25000"/>
                  </a:schemeClr>
                </a:solidFill>
                <a:latin typeface="Garamond" panose="02020404030301010803" pitchFamily="18" charset="0"/>
              </a:rPr>
              <a:t>Landsat 5 </a:t>
            </a:r>
            <a:r>
              <a:rPr lang="en-US" sz="2800" dirty="0">
                <a:solidFill>
                  <a:schemeClr val="tx1">
                    <a:lumMod val="75000"/>
                    <a:lumOff val="25000"/>
                  </a:schemeClr>
                </a:solidFill>
                <a:latin typeface="Garamond" panose="02020404030301010803" pitchFamily="18" charset="0"/>
              </a:rPr>
              <a:t>TM</a:t>
            </a:r>
          </a:p>
        </p:txBody>
      </p:sp>
      <p:sp>
        <p:nvSpPr>
          <p:cNvPr id="22" name="TextBox 21"/>
          <p:cNvSpPr txBox="1"/>
          <p:nvPr/>
        </p:nvSpPr>
        <p:spPr>
          <a:xfrm>
            <a:off x="14052878" y="24512936"/>
            <a:ext cx="8229600" cy="769441"/>
          </a:xfrm>
          <a:prstGeom prst="rect">
            <a:avLst/>
          </a:prstGeom>
          <a:noFill/>
        </p:spPr>
        <p:txBody>
          <a:bodyPr wrap="square" rtlCol="0" anchor="t" anchorCtr="0">
            <a:spAutoFit/>
          </a:bodyPr>
          <a:lstStyle/>
          <a:p>
            <a:r>
              <a:rPr lang="en-US" sz="4400" b="1" dirty="0">
                <a:solidFill>
                  <a:srgbClr val="1C57B0"/>
                </a:solidFill>
                <a:latin typeface="Century Gothic" panose="020B0502020202020204" pitchFamily="34" charset="0"/>
              </a:rPr>
              <a:t>Project Partners</a:t>
            </a:r>
          </a:p>
        </p:txBody>
      </p:sp>
      <p:sp>
        <p:nvSpPr>
          <p:cNvPr id="50" name="Text Placeholder 16">
            <a:extLst>
              <a:ext uri="{FF2B5EF4-FFF2-40B4-BE49-F238E27FC236}">
                <a16:creationId xmlns:a16="http://schemas.microsoft.com/office/drawing/2014/main" xmlns="" id="{D6EA0E92-58E3-E842-B53D-7A4329F64D18}"/>
              </a:ext>
            </a:extLst>
          </p:cNvPr>
          <p:cNvSpPr txBox="1">
            <a:spLocks/>
          </p:cNvSpPr>
          <p:nvPr/>
        </p:nvSpPr>
        <p:spPr>
          <a:xfrm>
            <a:off x="14052878" y="25302449"/>
            <a:ext cx="11019108" cy="1184172"/>
          </a:xfrm>
          <a:prstGeom prst="rect">
            <a:avLst/>
          </a:prstGeom>
        </p:spPr>
        <p:txBody>
          <a:bodyPr numCol="1" spcCol="640080" anchor="t" anchorCtr="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buClr>
                <a:srgbClr val="1C57B0"/>
              </a:buClr>
            </a:pPr>
            <a:r>
              <a:rPr lang="en-US" dirty="0">
                <a:solidFill>
                  <a:schemeClr val="tx1">
                    <a:lumMod val="75000"/>
                    <a:lumOff val="25000"/>
                  </a:schemeClr>
                </a:solidFill>
                <a:latin typeface="Garamond" panose="02020404030301010803" pitchFamily="18" charset="0"/>
              </a:rPr>
              <a:t>City of Tempe</a:t>
            </a:r>
          </a:p>
          <a:p>
            <a:pPr marL="347663" indent="-347663" algn="just">
              <a:buClr>
                <a:srgbClr val="1C57B0"/>
              </a:buClr>
            </a:pPr>
            <a:r>
              <a:rPr lang="en-US" dirty="0">
                <a:solidFill>
                  <a:schemeClr val="tx1">
                    <a:lumMod val="75000"/>
                    <a:lumOff val="25000"/>
                  </a:schemeClr>
                </a:solidFill>
                <a:latin typeface="Garamond" panose="02020404030301010803" pitchFamily="18" charset="0"/>
              </a:rPr>
              <a:t>Arizona State University, Urban Climate Research Center </a:t>
            </a:r>
          </a:p>
        </p:txBody>
      </p:sp>
      <p:sp>
        <p:nvSpPr>
          <p:cNvPr id="54" name="Text Placeholder 16">
            <a:extLst>
              <a:ext uri="{FF2B5EF4-FFF2-40B4-BE49-F238E27FC236}">
                <a16:creationId xmlns:a16="http://schemas.microsoft.com/office/drawing/2014/main" xmlns="" id="{E72BE9AC-AB49-8148-96C6-0330B0E5B048}"/>
              </a:ext>
            </a:extLst>
          </p:cNvPr>
          <p:cNvSpPr txBox="1">
            <a:spLocks/>
          </p:cNvSpPr>
          <p:nvPr/>
        </p:nvSpPr>
        <p:spPr>
          <a:xfrm>
            <a:off x="14052878" y="31573254"/>
            <a:ext cx="11720734" cy="236031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spcBef>
                <a:spcPts val="1200"/>
              </a:spcBef>
              <a:buClr>
                <a:srgbClr val="1C57B0"/>
              </a:buClr>
            </a:pPr>
            <a:r>
              <a:rPr lang="en-US" sz="2400" dirty="0">
                <a:solidFill>
                  <a:schemeClr val="tx1">
                    <a:lumMod val="75000"/>
                    <a:lumOff val="25000"/>
                  </a:schemeClr>
                </a:solidFill>
                <a:latin typeface="Garamond" panose="02020404030301010803" pitchFamily="18" charset="0"/>
              </a:rPr>
              <a:t>Bonnie Richardson – Urban Planner, City of Tempe</a:t>
            </a:r>
          </a:p>
          <a:p>
            <a:pPr marL="347663" indent="-347663" algn="just">
              <a:spcBef>
                <a:spcPts val="1200"/>
              </a:spcBef>
              <a:buClr>
                <a:srgbClr val="1C57B0"/>
              </a:buClr>
            </a:pPr>
            <a:r>
              <a:rPr lang="en-US" sz="2400" dirty="0">
                <a:solidFill>
                  <a:schemeClr val="tx1">
                    <a:lumMod val="75000"/>
                    <a:lumOff val="25000"/>
                  </a:schemeClr>
                </a:solidFill>
                <a:latin typeface="Garamond" panose="02020404030301010803" pitchFamily="18" charset="0"/>
              </a:rPr>
              <a:t>Braden Kay – Sustainability Director, City of Tempe</a:t>
            </a:r>
          </a:p>
          <a:p>
            <a:pPr marL="347663" indent="-347663" algn="just">
              <a:spcBef>
                <a:spcPts val="1200"/>
              </a:spcBef>
              <a:buClr>
                <a:srgbClr val="1C57B0"/>
              </a:buClr>
            </a:pPr>
            <a:r>
              <a:rPr lang="en-US" sz="2400" dirty="0">
                <a:solidFill>
                  <a:schemeClr val="tx1">
                    <a:lumMod val="75000"/>
                    <a:lumOff val="25000"/>
                  </a:schemeClr>
                </a:solidFill>
                <a:latin typeface="Garamond" panose="02020404030301010803" pitchFamily="18" charset="0"/>
              </a:rPr>
              <a:t>Ariana </a:t>
            </a:r>
            <a:r>
              <a:rPr lang="en-US" sz="2400" dirty="0" err="1" smtClean="0">
                <a:solidFill>
                  <a:schemeClr val="tx1">
                    <a:lumMod val="75000"/>
                    <a:lumOff val="25000"/>
                  </a:schemeClr>
                </a:solidFill>
                <a:latin typeface="Garamond" panose="02020404030301010803" pitchFamily="18" charset="0"/>
              </a:rPr>
              <a:t>Middel</a:t>
            </a:r>
            <a:r>
              <a:rPr lang="en-US" sz="2400" dirty="0" smtClean="0">
                <a:solidFill>
                  <a:schemeClr val="tx1">
                    <a:lumMod val="75000"/>
                    <a:lumOff val="25000"/>
                  </a:schemeClr>
                </a:solidFill>
                <a:latin typeface="Garamond" panose="02020404030301010803" pitchFamily="18" charset="0"/>
              </a:rPr>
              <a:t> </a:t>
            </a:r>
            <a:r>
              <a:rPr lang="en-US" sz="2400" dirty="0">
                <a:solidFill>
                  <a:schemeClr val="tx1">
                    <a:lumMod val="75000"/>
                    <a:lumOff val="25000"/>
                  </a:schemeClr>
                </a:solidFill>
                <a:latin typeface="Garamond" panose="02020404030301010803" pitchFamily="18" charset="0"/>
              </a:rPr>
              <a:t>– Assistant Professor, ASU School of Arts, Media and Engineering</a:t>
            </a:r>
          </a:p>
          <a:p>
            <a:pPr marL="347663" indent="-347663" algn="just">
              <a:spcBef>
                <a:spcPts val="1200"/>
              </a:spcBef>
              <a:buClr>
                <a:srgbClr val="1C57B0"/>
              </a:buClr>
            </a:pPr>
            <a:r>
              <a:rPr lang="en-US" sz="2400" dirty="0">
                <a:solidFill>
                  <a:schemeClr val="tx1">
                    <a:lumMod val="75000"/>
                    <a:lumOff val="25000"/>
                  </a:schemeClr>
                </a:solidFill>
                <a:latin typeface="Garamond" panose="02020404030301010803" pitchFamily="18" charset="0"/>
              </a:rPr>
              <a:t> David Hondula – Assistant Professor, ASU SGSUP</a:t>
            </a:r>
          </a:p>
        </p:txBody>
      </p:sp>
      <p:pic>
        <p:nvPicPr>
          <p:cNvPr id="10" name="Picture 9">
            <a:extLst>
              <a:ext uri="{FF2B5EF4-FFF2-40B4-BE49-F238E27FC236}">
                <a16:creationId xmlns:a16="http://schemas.microsoft.com/office/drawing/2014/main" xmlns="" id="{9CCA9875-0752-B44D-948D-94EFF4B72308}"/>
              </a:ext>
            </a:extLst>
          </p:cNvPr>
          <p:cNvPicPr preferRelativeResize="0">
            <a:picLocks noChangeAspect="1"/>
          </p:cNvPicPr>
          <p:nvPr/>
        </p:nvPicPr>
        <p:blipFill rotWithShape="1">
          <a:blip r:embed="rId4" cstate="print">
            <a:extLst>
              <a:ext uri="{28A0092B-C50C-407E-A947-70E740481C1C}">
                <a14:useLocalDpi xmlns:a14="http://schemas.microsoft.com/office/drawing/2010/main" val="0"/>
              </a:ext>
            </a:extLst>
          </a:blip>
          <a:srcRect l="1300" t="12904" r="6836" b="18020"/>
          <a:stretch/>
        </p:blipFill>
        <p:spPr>
          <a:xfrm>
            <a:off x="22015846" y="27837918"/>
            <a:ext cx="1641685" cy="1645920"/>
          </a:xfrm>
          <a:prstGeom prst="ellipse">
            <a:avLst/>
          </a:prstGeom>
        </p:spPr>
      </p:pic>
      <p:pic>
        <p:nvPicPr>
          <p:cNvPr id="12" name="Picture 11">
            <a:extLst>
              <a:ext uri="{FF2B5EF4-FFF2-40B4-BE49-F238E27FC236}">
                <a16:creationId xmlns:a16="http://schemas.microsoft.com/office/drawing/2014/main" xmlns="" id="{AF9C189D-A0B0-094D-9980-C28B7DFC7BE9}"/>
              </a:ext>
            </a:extLst>
          </p:cNvPr>
          <p:cNvPicPr preferRelativeResize="0">
            <a:picLocks/>
          </p:cNvPicPr>
          <p:nvPr/>
        </p:nvPicPr>
        <p:blipFill rotWithShape="1">
          <a:blip r:embed="rId5" cstate="print">
            <a:extLst>
              <a:ext uri="{28A0092B-C50C-407E-A947-70E740481C1C}">
                <a14:useLocalDpi xmlns:a14="http://schemas.microsoft.com/office/drawing/2010/main" val="0"/>
              </a:ext>
            </a:extLst>
          </a:blip>
          <a:srcRect l="1677" t="13537" r="3147" b="13730"/>
          <a:stretch/>
        </p:blipFill>
        <p:spPr>
          <a:xfrm>
            <a:off x="14465691" y="27837918"/>
            <a:ext cx="1645920" cy="1645920"/>
          </a:xfrm>
          <a:prstGeom prst="ellipse">
            <a:avLst/>
          </a:prstGeom>
        </p:spPr>
      </p:pic>
      <p:pic>
        <p:nvPicPr>
          <p:cNvPr id="14" name="Picture 13">
            <a:extLst>
              <a:ext uri="{FF2B5EF4-FFF2-40B4-BE49-F238E27FC236}">
                <a16:creationId xmlns:a16="http://schemas.microsoft.com/office/drawing/2014/main" xmlns="" id="{1574CFD6-C0C6-5A46-8312-9465E990BDEE}"/>
              </a:ext>
            </a:extLst>
          </p:cNvPr>
          <p:cNvPicPr preferRelativeResize="0">
            <a:picLocks noChangeAspect="1"/>
          </p:cNvPicPr>
          <p:nvPr/>
        </p:nvPicPr>
        <p:blipFill rotWithShape="1">
          <a:blip r:embed="rId6" cstate="print">
            <a:extLst>
              <a:ext uri="{28A0092B-C50C-407E-A947-70E740481C1C}">
                <a14:useLocalDpi xmlns:a14="http://schemas.microsoft.com/office/drawing/2010/main" val="0"/>
              </a:ext>
            </a:extLst>
          </a:blip>
          <a:srcRect l="6038" t="12390" r="4844" b="21328"/>
          <a:stretch/>
        </p:blipFill>
        <p:spPr>
          <a:xfrm>
            <a:off x="16916310" y="27855147"/>
            <a:ext cx="1645920" cy="1645920"/>
          </a:xfrm>
          <a:prstGeom prst="ellipse">
            <a:avLst/>
          </a:prstGeom>
        </p:spPr>
      </p:pic>
      <p:pic>
        <p:nvPicPr>
          <p:cNvPr id="25" name="Picture 24">
            <a:extLst>
              <a:ext uri="{FF2B5EF4-FFF2-40B4-BE49-F238E27FC236}">
                <a16:creationId xmlns:a16="http://schemas.microsoft.com/office/drawing/2014/main" xmlns="" id="{77F4530F-B6F8-5748-924E-0931344936B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934056" y="16382421"/>
            <a:ext cx="2787944" cy="2695628"/>
          </a:xfrm>
          <a:prstGeom prst="rect">
            <a:avLst/>
          </a:prstGeom>
        </p:spPr>
      </p:pic>
      <p:pic>
        <p:nvPicPr>
          <p:cNvPr id="4" name="Picture 3" descr="IMG_1659.jpg"/>
          <p:cNvPicPr preferRelativeResize="0">
            <a:picLocks noChangeAspect="1"/>
          </p:cNvPicPr>
          <p:nvPr/>
        </p:nvPicPr>
        <p:blipFill rotWithShape="1">
          <a:blip r:embed="rId8" cstate="print">
            <a:extLst>
              <a:ext uri="{28A0092B-C50C-407E-A947-70E740481C1C}">
                <a14:useLocalDpi xmlns:a14="http://schemas.microsoft.com/office/drawing/2010/main" val="0"/>
              </a:ext>
            </a:extLst>
          </a:blip>
          <a:srcRect l="1515" t="6724" b="19694"/>
          <a:stretch/>
        </p:blipFill>
        <p:spPr>
          <a:xfrm>
            <a:off x="19454718" y="27856757"/>
            <a:ext cx="1645920" cy="1645920"/>
          </a:xfrm>
          <a:prstGeom prst="ellipse">
            <a:avLst/>
          </a:prstGeom>
        </p:spPr>
      </p:pic>
      <p:sp>
        <p:nvSpPr>
          <p:cNvPr id="6" name="TextBox 5">
            <a:extLst>
              <a:ext uri="{FF2B5EF4-FFF2-40B4-BE49-F238E27FC236}">
                <a16:creationId xmlns:a16="http://schemas.microsoft.com/office/drawing/2014/main" xmlns="" id="{29B780F9-BEE0-0E43-AEB9-E18856B23E35}"/>
              </a:ext>
            </a:extLst>
          </p:cNvPr>
          <p:cNvSpPr txBox="1"/>
          <p:nvPr/>
        </p:nvSpPr>
        <p:spPr>
          <a:xfrm>
            <a:off x="-1554480" y="10424160"/>
            <a:ext cx="184731" cy="1023037"/>
          </a:xfrm>
          <a:prstGeom prst="rect">
            <a:avLst/>
          </a:prstGeom>
          <a:noFill/>
        </p:spPr>
        <p:txBody>
          <a:bodyPr wrap="none" rtlCol="0">
            <a:spAutoFit/>
          </a:bodyPr>
          <a:lstStyle/>
          <a:p>
            <a:endParaRPr lang="en-US" dirty="0"/>
          </a:p>
        </p:txBody>
      </p:sp>
      <p:sp>
        <p:nvSpPr>
          <p:cNvPr id="60" name="Rounded Rectangle 59">
            <a:extLst>
              <a:ext uri="{FF2B5EF4-FFF2-40B4-BE49-F238E27FC236}">
                <a16:creationId xmlns:a16="http://schemas.microsoft.com/office/drawing/2014/main" xmlns="" id="{E1C40739-8B0E-F24B-9EE5-05AF203446C2}"/>
              </a:ext>
            </a:extLst>
          </p:cNvPr>
          <p:cNvSpPr/>
          <p:nvPr/>
        </p:nvSpPr>
        <p:spPr>
          <a:xfrm>
            <a:off x="1186056" y="12971288"/>
            <a:ext cx="2970319" cy="678143"/>
          </a:xfrm>
          <a:prstGeom prst="roundRect">
            <a:avLst/>
          </a:prstGeom>
          <a:solidFill>
            <a:srgbClr val="1C5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Garamond" panose="02020404030301010803" pitchFamily="18" charset="0"/>
              </a:rPr>
              <a:t>Data</a:t>
            </a:r>
          </a:p>
        </p:txBody>
      </p:sp>
      <p:sp>
        <p:nvSpPr>
          <p:cNvPr id="61" name="Rounded Rectangle 60">
            <a:extLst>
              <a:ext uri="{FF2B5EF4-FFF2-40B4-BE49-F238E27FC236}">
                <a16:creationId xmlns:a16="http://schemas.microsoft.com/office/drawing/2014/main" xmlns="" id="{1E7E914F-47E8-BF43-AD21-23C32432A70E}"/>
              </a:ext>
            </a:extLst>
          </p:cNvPr>
          <p:cNvSpPr/>
          <p:nvPr/>
        </p:nvSpPr>
        <p:spPr>
          <a:xfrm>
            <a:off x="5324889" y="12971288"/>
            <a:ext cx="2970319" cy="678143"/>
          </a:xfrm>
          <a:prstGeom prst="roundRect">
            <a:avLst/>
          </a:prstGeom>
          <a:solidFill>
            <a:srgbClr val="1C5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Garamond" panose="02020404030301010803" pitchFamily="18" charset="0"/>
              </a:rPr>
              <a:t>Processing</a:t>
            </a:r>
          </a:p>
        </p:txBody>
      </p:sp>
      <p:sp>
        <p:nvSpPr>
          <p:cNvPr id="62" name="Rounded Rectangle 61">
            <a:extLst>
              <a:ext uri="{FF2B5EF4-FFF2-40B4-BE49-F238E27FC236}">
                <a16:creationId xmlns:a16="http://schemas.microsoft.com/office/drawing/2014/main" xmlns="" id="{F700C9CA-1001-C64A-819C-3965877C40AD}"/>
              </a:ext>
            </a:extLst>
          </p:cNvPr>
          <p:cNvSpPr/>
          <p:nvPr/>
        </p:nvSpPr>
        <p:spPr>
          <a:xfrm>
            <a:off x="9463722" y="12989517"/>
            <a:ext cx="2970319" cy="678143"/>
          </a:xfrm>
          <a:prstGeom prst="roundRect">
            <a:avLst/>
          </a:prstGeom>
          <a:solidFill>
            <a:srgbClr val="1C5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Garamond" panose="02020404030301010803" pitchFamily="18" charset="0"/>
              </a:rPr>
              <a:t>Analysis</a:t>
            </a:r>
          </a:p>
        </p:txBody>
      </p:sp>
      <p:sp>
        <p:nvSpPr>
          <p:cNvPr id="63" name="Right Arrow 62">
            <a:extLst>
              <a:ext uri="{FF2B5EF4-FFF2-40B4-BE49-F238E27FC236}">
                <a16:creationId xmlns:a16="http://schemas.microsoft.com/office/drawing/2014/main" xmlns="" id="{F71A126C-A4F5-1748-B3CB-333F275AAA33}"/>
              </a:ext>
            </a:extLst>
          </p:cNvPr>
          <p:cNvSpPr/>
          <p:nvPr/>
        </p:nvSpPr>
        <p:spPr>
          <a:xfrm>
            <a:off x="4321532" y="13054852"/>
            <a:ext cx="838200" cy="548640"/>
          </a:xfrm>
          <a:prstGeom prst="rightArrow">
            <a:avLst/>
          </a:prstGeom>
          <a:solidFill>
            <a:srgbClr val="1C5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a:extLst>
              <a:ext uri="{FF2B5EF4-FFF2-40B4-BE49-F238E27FC236}">
                <a16:creationId xmlns:a16="http://schemas.microsoft.com/office/drawing/2014/main" xmlns="" id="{76E746E0-9FCC-054B-A6DE-A14C08DE15DF}"/>
              </a:ext>
            </a:extLst>
          </p:cNvPr>
          <p:cNvSpPr/>
          <p:nvPr/>
        </p:nvSpPr>
        <p:spPr>
          <a:xfrm>
            <a:off x="8460365" y="13036039"/>
            <a:ext cx="838200" cy="548640"/>
          </a:xfrm>
          <a:prstGeom prst="rightArrow">
            <a:avLst/>
          </a:prstGeom>
          <a:solidFill>
            <a:srgbClr val="1C5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a:extLst>
              <a:ext uri="{FF2B5EF4-FFF2-40B4-BE49-F238E27FC236}">
                <a16:creationId xmlns:a16="http://schemas.microsoft.com/office/drawing/2014/main" xmlns="" id="{AC47A667-125B-EB4D-B150-AE7924054D26}"/>
              </a:ext>
            </a:extLst>
          </p:cNvPr>
          <p:cNvSpPr/>
          <p:nvPr/>
        </p:nvSpPr>
        <p:spPr>
          <a:xfrm>
            <a:off x="1131915" y="13916045"/>
            <a:ext cx="3017520" cy="4059856"/>
          </a:xfrm>
          <a:prstGeom prst="roundRect">
            <a:avLst/>
          </a:prstGeom>
          <a:solidFill>
            <a:schemeClr val="bg1"/>
          </a:solidFill>
          <a:ln>
            <a:solidFill>
              <a:srgbClr val="1C5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Arial" panose="020B0604020202020204" pitchFamily="34" charset="0"/>
              <a:buChar char="•"/>
            </a:pPr>
            <a:endParaRPr lang="en-US" dirty="0">
              <a:solidFill>
                <a:schemeClr val="tx1"/>
              </a:solidFill>
            </a:endParaRPr>
          </a:p>
        </p:txBody>
      </p:sp>
      <p:sp>
        <p:nvSpPr>
          <p:cNvPr id="66" name="Rounded Rectangle 65">
            <a:extLst>
              <a:ext uri="{FF2B5EF4-FFF2-40B4-BE49-F238E27FC236}">
                <a16:creationId xmlns:a16="http://schemas.microsoft.com/office/drawing/2014/main" xmlns="" id="{A34B162A-5DE7-C841-8DC5-2F64B97C48D7}"/>
              </a:ext>
            </a:extLst>
          </p:cNvPr>
          <p:cNvSpPr/>
          <p:nvPr/>
        </p:nvSpPr>
        <p:spPr>
          <a:xfrm>
            <a:off x="5277688" y="13916045"/>
            <a:ext cx="3017520" cy="4059855"/>
          </a:xfrm>
          <a:prstGeom prst="roundRect">
            <a:avLst/>
          </a:prstGeom>
          <a:solidFill>
            <a:schemeClr val="bg1"/>
          </a:solidFill>
          <a:ln>
            <a:solidFill>
              <a:srgbClr val="1C5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Arial" panose="020B0604020202020204" pitchFamily="34" charset="0"/>
              <a:buChar char="•"/>
            </a:pPr>
            <a:endParaRPr lang="en-US" dirty="0">
              <a:solidFill>
                <a:schemeClr val="tx1"/>
              </a:solidFill>
            </a:endParaRPr>
          </a:p>
        </p:txBody>
      </p:sp>
      <p:sp>
        <p:nvSpPr>
          <p:cNvPr id="67" name="Rounded Rectangle 66">
            <a:extLst>
              <a:ext uri="{FF2B5EF4-FFF2-40B4-BE49-F238E27FC236}">
                <a16:creationId xmlns:a16="http://schemas.microsoft.com/office/drawing/2014/main" xmlns="" id="{3E38E3CE-FE71-D64B-86AD-FBBAA16397A0}"/>
              </a:ext>
            </a:extLst>
          </p:cNvPr>
          <p:cNvSpPr/>
          <p:nvPr/>
        </p:nvSpPr>
        <p:spPr>
          <a:xfrm>
            <a:off x="9463720" y="13916045"/>
            <a:ext cx="3017520" cy="4065451"/>
          </a:xfrm>
          <a:prstGeom prst="roundRect">
            <a:avLst/>
          </a:prstGeom>
          <a:noFill/>
          <a:ln>
            <a:solidFill>
              <a:srgbClr val="1C5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lnSpc>
                <a:spcPct val="200000"/>
              </a:lnSpc>
              <a:buFont typeface="Arial" panose="020B0604020202020204" pitchFamily="34" charset="0"/>
              <a:buChar char="•"/>
            </a:pPr>
            <a:endParaRPr lang="en-US" dirty="0">
              <a:solidFill>
                <a:schemeClr val="tx1"/>
              </a:solidFill>
            </a:endParaRPr>
          </a:p>
        </p:txBody>
      </p:sp>
      <p:sp>
        <p:nvSpPr>
          <p:cNvPr id="72" name="Hexagon 71">
            <a:extLst>
              <a:ext uri="{FF2B5EF4-FFF2-40B4-BE49-F238E27FC236}">
                <a16:creationId xmlns:a16="http://schemas.microsoft.com/office/drawing/2014/main" xmlns="" id="{F65BDB58-EDE5-9E4F-B57A-F74E1B0B982D}"/>
              </a:ext>
            </a:extLst>
          </p:cNvPr>
          <p:cNvSpPr/>
          <p:nvPr/>
        </p:nvSpPr>
        <p:spPr>
          <a:xfrm>
            <a:off x="3438600" y="15373392"/>
            <a:ext cx="1395663" cy="1042737"/>
          </a:xfrm>
          <a:prstGeom prst="hexagon">
            <a:avLst/>
          </a:prstGeom>
          <a:solidFill>
            <a:srgbClr val="1C57B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Hexagon 74">
            <a:extLst>
              <a:ext uri="{FF2B5EF4-FFF2-40B4-BE49-F238E27FC236}">
                <a16:creationId xmlns:a16="http://schemas.microsoft.com/office/drawing/2014/main" xmlns="" id="{E9F66056-BDD8-7743-8EDE-038BC942CAD4}"/>
              </a:ext>
            </a:extLst>
          </p:cNvPr>
          <p:cNvSpPr/>
          <p:nvPr/>
        </p:nvSpPr>
        <p:spPr>
          <a:xfrm>
            <a:off x="7549189" y="14214310"/>
            <a:ext cx="1395663" cy="1042737"/>
          </a:xfrm>
          <a:prstGeom prst="hexagon">
            <a:avLst/>
          </a:prstGeom>
          <a:solidFill>
            <a:srgbClr val="1C5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Hexagon 75">
            <a:extLst>
              <a:ext uri="{FF2B5EF4-FFF2-40B4-BE49-F238E27FC236}">
                <a16:creationId xmlns:a16="http://schemas.microsoft.com/office/drawing/2014/main" xmlns="" id="{9FA6983C-2937-2545-ACF2-0153911AE56B}"/>
              </a:ext>
            </a:extLst>
          </p:cNvPr>
          <p:cNvSpPr/>
          <p:nvPr/>
        </p:nvSpPr>
        <p:spPr>
          <a:xfrm>
            <a:off x="7523875" y="16514953"/>
            <a:ext cx="1395663" cy="1042737"/>
          </a:xfrm>
          <a:prstGeom prst="hexagon">
            <a:avLst/>
          </a:prstGeom>
          <a:solidFill>
            <a:srgbClr val="1C5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Hexagon 76">
            <a:extLst>
              <a:ext uri="{FF2B5EF4-FFF2-40B4-BE49-F238E27FC236}">
                <a16:creationId xmlns:a16="http://schemas.microsoft.com/office/drawing/2014/main" xmlns="" id="{97574A27-6C54-6F44-B5F6-3D19CA3F1BDE}"/>
              </a:ext>
            </a:extLst>
          </p:cNvPr>
          <p:cNvSpPr/>
          <p:nvPr/>
        </p:nvSpPr>
        <p:spPr>
          <a:xfrm>
            <a:off x="7549189" y="15373392"/>
            <a:ext cx="1395663" cy="1042737"/>
          </a:xfrm>
          <a:prstGeom prst="hexagon">
            <a:avLst/>
          </a:prstGeom>
          <a:solidFill>
            <a:srgbClr val="1C5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Hexagon 77">
            <a:extLst>
              <a:ext uri="{FF2B5EF4-FFF2-40B4-BE49-F238E27FC236}">
                <a16:creationId xmlns:a16="http://schemas.microsoft.com/office/drawing/2014/main" xmlns="" id="{93A4000C-B4E6-8F4A-A2C8-A56CD4B7B3A2}"/>
              </a:ext>
            </a:extLst>
          </p:cNvPr>
          <p:cNvSpPr/>
          <p:nvPr/>
        </p:nvSpPr>
        <p:spPr>
          <a:xfrm>
            <a:off x="11740537" y="14214310"/>
            <a:ext cx="1395663" cy="1042737"/>
          </a:xfrm>
          <a:prstGeom prst="hexagon">
            <a:avLst/>
          </a:prstGeom>
          <a:solidFill>
            <a:srgbClr val="1C5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Hexagon 78">
            <a:extLst>
              <a:ext uri="{FF2B5EF4-FFF2-40B4-BE49-F238E27FC236}">
                <a16:creationId xmlns:a16="http://schemas.microsoft.com/office/drawing/2014/main" xmlns="" id="{48A92FE9-A93C-964E-968E-0029A24CB41D}"/>
              </a:ext>
            </a:extLst>
          </p:cNvPr>
          <p:cNvSpPr/>
          <p:nvPr/>
        </p:nvSpPr>
        <p:spPr>
          <a:xfrm>
            <a:off x="11740537" y="16514953"/>
            <a:ext cx="1395663" cy="1042737"/>
          </a:xfrm>
          <a:prstGeom prst="hexagon">
            <a:avLst/>
          </a:prstGeom>
          <a:solidFill>
            <a:srgbClr val="1C5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Hexagon 79">
            <a:extLst>
              <a:ext uri="{FF2B5EF4-FFF2-40B4-BE49-F238E27FC236}">
                <a16:creationId xmlns:a16="http://schemas.microsoft.com/office/drawing/2014/main" xmlns="" id="{9B14CFE4-4D8D-9347-BCDB-ABD8E246B254}"/>
              </a:ext>
            </a:extLst>
          </p:cNvPr>
          <p:cNvSpPr/>
          <p:nvPr/>
        </p:nvSpPr>
        <p:spPr>
          <a:xfrm>
            <a:off x="11740537" y="15373392"/>
            <a:ext cx="1395663" cy="1042737"/>
          </a:xfrm>
          <a:prstGeom prst="hexagon">
            <a:avLst/>
          </a:prstGeom>
          <a:solidFill>
            <a:srgbClr val="1C5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80">
            <a:extLst>
              <a:ext uri="{FF2B5EF4-FFF2-40B4-BE49-F238E27FC236}">
                <a16:creationId xmlns:a16="http://schemas.microsoft.com/office/drawing/2014/main" xmlns="" id="{A462A47A-05A2-DA40-BB42-1FD55012B858}"/>
              </a:ext>
            </a:extLst>
          </p:cNvPr>
          <p:cNvPicPr>
            <a:picLocks noChangeAspect="1"/>
          </p:cNvPicPr>
          <p:nvPr/>
        </p:nvPicPr>
        <p:blipFill rotWithShape="1">
          <a:blip r:embed="rId9"/>
          <a:srcRect l="5924" t="11385" r="45907" b="26827"/>
          <a:stretch/>
        </p:blipFill>
        <p:spPr>
          <a:xfrm>
            <a:off x="7790980" y="14297849"/>
            <a:ext cx="910224" cy="875659"/>
          </a:xfrm>
          <a:prstGeom prst="rect">
            <a:avLst/>
          </a:prstGeom>
        </p:spPr>
      </p:pic>
      <p:pic>
        <p:nvPicPr>
          <p:cNvPr id="86" name="Picture 85">
            <a:extLst>
              <a:ext uri="{FF2B5EF4-FFF2-40B4-BE49-F238E27FC236}">
                <a16:creationId xmlns:a16="http://schemas.microsoft.com/office/drawing/2014/main" xmlns="" id="{B882215B-E402-984D-9BBE-21027D2DA8FD}"/>
              </a:ext>
            </a:extLst>
          </p:cNvPr>
          <p:cNvPicPr>
            <a:picLocks noChangeAspect="1"/>
          </p:cNvPicPr>
          <p:nvPr/>
        </p:nvPicPr>
        <p:blipFill rotWithShape="1">
          <a:blip r:embed="rId10"/>
          <a:srcRect l="18186" t="11611" r="22677" b="35102"/>
          <a:stretch/>
        </p:blipFill>
        <p:spPr>
          <a:xfrm>
            <a:off x="7731699" y="15407099"/>
            <a:ext cx="1082378" cy="975322"/>
          </a:xfrm>
          <a:prstGeom prst="rect">
            <a:avLst/>
          </a:prstGeom>
        </p:spPr>
      </p:pic>
      <p:pic>
        <p:nvPicPr>
          <p:cNvPr id="88" name="Picture 87">
            <a:extLst>
              <a:ext uri="{FF2B5EF4-FFF2-40B4-BE49-F238E27FC236}">
                <a16:creationId xmlns:a16="http://schemas.microsoft.com/office/drawing/2014/main" xmlns="" id="{143E662B-9FF6-5647-9FF7-D7B13FAF6785}"/>
              </a:ext>
            </a:extLst>
          </p:cNvPr>
          <p:cNvPicPr>
            <a:picLocks noChangeAspect="1"/>
          </p:cNvPicPr>
          <p:nvPr/>
        </p:nvPicPr>
        <p:blipFill>
          <a:blip r:embed="rId11"/>
          <a:stretch>
            <a:fillRect/>
          </a:stretch>
        </p:blipFill>
        <p:spPr>
          <a:xfrm>
            <a:off x="7790980" y="16605858"/>
            <a:ext cx="860926" cy="860926"/>
          </a:xfrm>
          <a:prstGeom prst="rect">
            <a:avLst/>
          </a:prstGeom>
        </p:spPr>
      </p:pic>
      <p:pic>
        <p:nvPicPr>
          <p:cNvPr id="89" name="Picture 88">
            <a:extLst>
              <a:ext uri="{FF2B5EF4-FFF2-40B4-BE49-F238E27FC236}">
                <a16:creationId xmlns:a16="http://schemas.microsoft.com/office/drawing/2014/main" xmlns="" id="{F8B168AD-3179-C148-B672-9A26CBEAC13A}"/>
              </a:ext>
            </a:extLst>
          </p:cNvPr>
          <p:cNvPicPr>
            <a:picLocks noChangeAspect="1"/>
          </p:cNvPicPr>
          <p:nvPr/>
        </p:nvPicPr>
        <p:blipFill>
          <a:blip r:embed="rId12"/>
          <a:stretch>
            <a:fillRect/>
          </a:stretch>
        </p:blipFill>
        <p:spPr>
          <a:xfrm>
            <a:off x="12008634" y="14305944"/>
            <a:ext cx="859468" cy="859468"/>
          </a:xfrm>
          <a:prstGeom prst="rect">
            <a:avLst/>
          </a:prstGeom>
        </p:spPr>
      </p:pic>
      <p:pic>
        <p:nvPicPr>
          <p:cNvPr id="90" name="Picture 89">
            <a:extLst>
              <a:ext uri="{FF2B5EF4-FFF2-40B4-BE49-F238E27FC236}">
                <a16:creationId xmlns:a16="http://schemas.microsoft.com/office/drawing/2014/main" xmlns="" id="{922A3D1C-677C-BB45-83FA-A1089BBCCE7D}"/>
              </a:ext>
            </a:extLst>
          </p:cNvPr>
          <p:cNvPicPr>
            <a:picLocks noChangeAspect="1"/>
          </p:cNvPicPr>
          <p:nvPr/>
        </p:nvPicPr>
        <p:blipFill>
          <a:blip r:embed="rId13"/>
          <a:stretch>
            <a:fillRect/>
          </a:stretch>
        </p:blipFill>
        <p:spPr>
          <a:xfrm>
            <a:off x="12059727" y="15516119"/>
            <a:ext cx="757282" cy="757282"/>
          </a:xfrm>
          <a:prstGeom prst="rect">
            <a:avLst/>
          </a:prstGeom>
        </p:spPr>
      </p:pic>
      <p:pic>
        <p:nvPicPr>
          <p:cNvPr id="91" name="Picture 90">
            <a:extLst>
              <a:ext uri="{FF2B5EF4-FFF2-40B4-BE49-F238E27FC236}">
                <a16:creationId xmlns:a16="http://schemas.microsoft.com/office/drawing/2014/main" xmlns="" id="{66C518F0-8629-684B-AEF9-5F2ADCC77E71}"/>
              </a:ext>
            </a:extLst>
          </p:cNvPr>
          <p:cNvPicPr>
            <a:picLocks noChangeAspect="1"/>
          </p:cNvPicPr>
          <p:nvPr/>
        </p:nvPicPr>
        <p:blipFill>
          <a:blip r:embed="rId14"/>
          <a:stretch>
            <a:fillRect/>
          </a:stretch>
        </p:blipFill>
        <p:spPr>
          <a:xfrm>
            <a:off x="11992788" y="16590741"/>
            <a:ext cx="891161" cy="891161"/>
          </a:xfrm>
          <a:prstGeom prst="rect">
            <a:avLst/>
          </a:prstGeom>
        </p:spPr>
      </p:pic>
      <p:pic>
        <p:nvPicPr>
          <p:cNvPr id="92" name="Picture 91">
            <a:extLst>
              <a:ext uri="{FF2B5EF4-FFF2-40B4-BE49-F238E27FC236}">
                <a16:creationId xmlns:a16="http://schemas.microsoft.com/office/drawing/2014/main" xmlns="" id="{0F23E841-0BAB-B24A-82B1-7EC38C9CF4F0}"/>
              </a:ext>
            </a:extLst>
          </p:cNvPr>
          <p:cNvPicPr>
            <a:picLocks noChangeAspect="1"/>
          </p:cNvPicPr>
          <p:nvPr/>
        </p:nvPicPr>
        <p:blipFill rotWithShape="1">
          <a:blip r:embed="rId15"/>
          <a:srcRect l="22356" t="26141" r="27249" b="41495"/>
          <a:stretch/>
        </p:blipFill>
        <p:spPr>
          <a:xfrm>
            <a:off x="3354722" y="14198589"/>
            <a:ext cx="1475476" cy="1074179"/>
          </a:xfrm>
          <a:prstGeom prst="hexagon">
            <a:avLst/>
          </a:prstGeom>
        </p:spPr>
      </p:pic>
      <p:pic>
        <p:nvPicPr>
          <p:cNvPr id="93" name="Picture 92">
            <a:extLst>
              <a:ext uri="{FF2B5EF4-FFF2-40B4-BE49-F238E27FC236}">
                <a16:creationId xmlns:a16="http://schemas.microsoft.com/office/drawing/2014/main" xmlns="" id="{AD6B7FEA-100F-684C-B721-C24B16383136}"/>
              </a:ext>
            </a:extLst>
          </p:cNvPr>
          <p:cNvPicPr>
            <a:picLocks noChangeAspect="1"/>
          </p:cNvPicPr>
          <p:nvPr/>
        </p:nvPicPr>
        <p:blipFill rotWithShape="1">
          <a:blip r:embed="rId16"/>
          <a:srcRect t="36618" r="64408"/>
          <a:stretch/>
        </p:blipFill>
        <p:spPr>
          <a:xfrm>
            <a:off x="3389267" y="16502878"/>
            <a:ext cx="1491172" cy="1066886"/>
          </a:xfrm>
          <a:prstGeom prst="hexagon">
            <a:avLst/>
          </a:prstGeom>
        </p:spPr>
      </p:pic>
      <p:pic>
        <p:nvPicPr>
          <p:cNvPr id="94" name="Picture 93">
            <a:extLst>
              <a:ext uri="{FF2B5EF4-FFF2-40B4-BE49-F238E27FC236}">
                <a16:creationId xmlns:a16="http://schemas.microsoft.com/office/drawing/2014/main" xmlns="" id="{C2E8E791-A965-A440-BA19-FC00E62AF927}"/>
              </a:ext>
            </a:extLst>
          </p:cNvPr>
          <p:cNvPicPr>
            <a:picLocks noChangeAspect="1"/>
          </p:cNvPicPr>
          <p:nvPr/>
        </p:nvPicPr>
        <p:blipFill>
          <a:blip r:embed="rId17"/>
          <a:stretch>
            <a:fillRect/>
          </a:stretch>
        </p:blipFill>
        <p:spPr>
          <a:xfrm>
            <a:off x="3722438" y="15468350"/>
            <a:ext cx="852820" cy="852820"/>
          </a:xfrm>
          <a:prstGeom prst="rect">
            <a:avLst/>
          </a:prstGeom>
        </p:spPr>
      </p:pic>
      <p:sp>
        <p:nvSpPr>
          <p:cNvPr id="33" name="Rectangle 32">
            <a:extLst>
              <a:ext uri="{FF2B5EF4-FFF2-40B4-BE49-F238E27FC236}">
                <a16:creationId xmlns:a16="http://schemas.microsoft.com/office/drawing/2014/main" xmlns="" id="{26C26795-5D99-2B47-8057-0E2BAFFD74D8}"/>
              </a:ext>
            </a:extLst>
          </p:cNvPr>
          <p:cNvSpPr/>
          <p:nvPr/>
        </p:nvSpPr>
        <p:spPr>
          <a:xfrm>
            <a:off x="1032687" y="5653665"/>
            <a:ext cx="12299569" cy="6370975"/>
          </a:xfrm>
          <a:prstGeom prst="rect">
            <a:avLst/>
          </a:prstGeom>
        </p:spPr>
        <p:txBody>
          <a:bodyPr wrap="square">
            <a:spAutoFit/>
          </a:bodyPr>
          <a:lstStyle/>
          <a:p>
            <a:pPr algn="just"/>
            <a:r>
              <a:rPr lang="en-US" sz="2400" dirty="0">
                <a:latin typeface="Garamond" panose="02020404030301010803" pitchFamily="18" charset="0"/>
              </a:rPr>
              <a:t>Located in the northern Sonoran Desert, Tempe, Arizona, regularly experiences extreme heat, with summer daily maximum temperatures reaching over 37°C. The rapid urbanization of the region in the last 50 years has caused a steady increase in the mean daily air temperature due to the urban heat island (UHI) effect. Recognizing that urban forestry has been documented to mitigate the effects of UHIs through the processes of evapotranspiration and shading, the City of Tempe created an Urban Forestry Master Plan (UFMP) in 2017 in an effort to improve the thermal environment of its parks and green spaces. In partnership with the City of Tempe and the Arizona State University (ASU) Urban Climate Research Center (UCRC), the fall 2018 Tempe Urban Development DEVELOP team used Landsat 5 Thematic Mapper (TM) and Landsat 8 Operational Land Imager (OLI) and Thermal Infrared Sensor (TIRS) satellite imagery to identify changes in the normalized difference vegetation index (NDVI) and land surface temperature (LST) from 1998 to 2018. Combined with United States Geological Survey (USGS) </a:t>
            </a:r>
            <a:r>
              <a:rPr lang="en-US" sz="2400" dirty="0" err="1">
                <a:latin typeface="Garamond" panose="02020404030301010803" pitchFamily="18" charset="0"/>
              </a:rPr>
              <a:t>lidar</a:t>
            </a:r>
            <a:r>
              <a:rPr lang="en-US" sz="2400" dirty="0">
                <a:latin typeface="Garamond" panose="02020404030301010803" pitchFamily="18" charset="0"/>
              </a:rPr>
              <a:t> tree point data and Central Arizona-Phoenix Long-Term Ecological Research (CAP LTER) Land Cover Classification data using National Agriculture Imagery Program (NAIP) imagery, the team examined the correlation between tree clustering, land cover, and LST in city parks. The City of Tempe can use these results to inform residents and developers about how investment in deliberate urban forestry improves the city’s thermal environment and helps mitigate extreme heat.</a:t>
            </a:r>
            <a:endParaRPr lang="en-US" sz="2400" dirty="0">
              <a:solidFill>
                <a:schemeClr val="tx1">
                  <a:lumMod val="75000"/>
                  <a:lumOff val="25000"/>
                </a:schemeClr>
              </a:solidFill>
              <a:effectLst/>
              <a:latin typeface="Garamond" panose="02020404030301010803" pitchFamily="18" charset="0"/>
              <a:ea typeface="Century Gothic" panose="020B0502020202020204" pitchFamily="34" charset="0"/>
              <a:cs typeface="Times New Roman" panose="02020603050405020304" pitchFamily="18" charset="0"/>
            </a:endParaRPr>
          </a:p>
        </p:txBody>
      </p:sp>
      <p:grpSp>
        <p:nvGrpSpPr>
          <p:cNvPr id="26" name="Group 25">
            <a:extLst>
              <a:ext uri="{FF2B5EF4-FFF2-40B4-BE49-F238E27FC236}">
                <a16:creationId xmlns:a16="http://schemas.microsoft.com/office/drawing/2014/main" xmlns="" id="{5FB0A22C-EFCB-A046-8F26-E83EF080A9A1}"/>
              </a:ext>
            </a:extLst>
          </p:cNvPr>
          <p:cNvGrpSpPr>
            <a:grpSpLocks noChangeAspect="1"/>
          </p:cNvGrpSpPr>
          <p:nvPr/>
        </p:nvGrpSpPr>
        <p:grpSpPr>
          <a:xfrm>
            <a:off x="935195" y="27157075"/>
            <a:ext cx="3930744" cy="6129347"/>
            <a:chOff x="973971" y="25655077"/>
            <a:chExt cx="4561590" cy="7113046"/>
          </a:xfrm>
        </p:grpSpPr>
        <p:pic>
          <p:nvPicPr>
            <p:cNvPr id="148" name="Picture 147" descr="NDVIChange18-98.jpg">
              <a:extLst>
                <a:ext uri="{FF2B5EF4-FFF2-40B4-BE49-F238E27FC236}">
                  <a16:creationId xmlns:a16="http://schemas.microsoft.com/office/drawing/2014/main" xmlns="" id="{8DE3FDAA-1D00-FD43-9158-D7ABB3C90F94}"/>
                </a:ext>
              </a:extLst>
            </p:cNvPr>
            <p:cNvPicPr>
              <a:picLocks/>
            </p:cNvPicPr>
            <p:nvPr/>
          </p:nvPicPr>
          <p:blipFill rotWithShape="1">
            <a:blip r:embed="rId18" cstate="print">
              <a:extLst>
                <a:ext uri="{28A0092B-C50C-407E-A947-70E740481C1C}">
                  <a14:useLocalDpi xmlns:a14="http://schemas.microsoft.com/office/drawing/2010/main" val="0"/>
                </a:ext>
              </a:extLst>
            </a:blip>
            <a:srcRect l="14472" t="1278" r="12841" b="4789"/>
            <a:stretch/>
          </p:blipFill>
          <p:spPr>
            <a:xfrm>
              <a:off x="1233943" y="26349035"/>
              <a:ext cx="4041647" cy="6419088"/>
            </a:xfrm>
            <a:prstGeom prst="rect">
              <a:avLst/>
            </a:prstGeom>
          </p:spPr>
        </p:pic>
        <p:sp>
          <p:nvSpPr>
            <p:cNvPr id="149" name="Text Placeholder 3">
              <a:extLst>
                <a:ext uri="{FF2B5EF4-FFF2-40B4-BE49-F238E27FC236}">
                  <a16:creationId xmlns:a16="http://schemas.microsoft.com/office/drawing/2014/main" xmlns="" id="{B0C465C5-4B6D-E641-AE96-F050F43646E0}"/>
                </a:ext>
              </a:extLst>
            </p:cNvPr>
            <p:cNvSpPr txBox="1">
              <a:spLocks/>
            </p:cNvSpPr>
            <p:nvPr/>
          </p:nvSpPr>
          <p:spPr>
            <a:xfrm>
              <a:off x="973971" y="25655077"/>
              <a:ext cx="4561590" cy="46764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lgn="ctr">
                <a:lnSpc>
                  <a:spcPct val="100000"/>
                </a:lnSpc>
                <a:spcBef>
                  <a:spcPts val="0"/>
                </a:spcBef>
                <a:buClr>
                  <a:srgbClr val="1B57AF"/>
                </a:buClr>
                <a:buFont typeface="Wingdings 3" panose="05040102010807070707" pitchFamily="18" charset="2"/>
                <a:buNone/>
              </a:pPr>
              <a:r>
                <a:rPr lang="en-US" b="1" dirty="0">
                  <a:latin typeface="Garamond" charset="0"/>
                  <a:ea typeface="Garamond" charset="0"/>
                  <a:cs typeface="Garamond" charset="0"/>
                </a:rPr>
                <a:t>Change in NDVI from </a:t>
              </a:r>
              <a:r>
                <a:rPr lang="en-US" b="1" dirty="0" smtClean="0">
                  <a:latin typeface="Garamond" charset="0"/>
                  <a:ea typeface="Garamond" charset="0"/>
                  <a:cs typeface="Garamond" charset="0"/>
                </a:rPr>
                <a:t>1998 </a:t>
              </a:r>
              <a:r>
                <a:rPr lang="en-US" b="1" dirty="0">
                  <a:latin typeface="Garamond" charset="0"/>
                  <a:ea typeface="Garamond" charset="0"/>
                  <a:cs typeface="Garamond" charset="0"/>
                </a:rPr>
                <a:t>to </a:t>
              </a:r>
              <a:r>
                <a:rPr lang="en-US" b="1" dirty="0" smtClean="0">
                  <a:latin typeface="Garamond" charset="0"/>
                  <a:ea typeface="Garamond" charset="0"/>
                  <a:cs typeface="Garamond" charset="0"/>
                </a:rPr>
                <a:t>2018</a:t>
              </a:r>
              <a:endParaRPr lang="en-US" b="1" dirty="0">
                <a:latin typeface="Garamond" charset="0"/>
                <a:ea typeface="Garamond" charset="0"/>
                <a:cs typeface="Garamond" charset="0"/>
              </a:endParaRPr>
            </a:p>
          </p:txBody>
        </p:sp>
      </p:grpSp>
      <p:grpSp>
        <p:nvGrpSpPr>
          <p:cNvPr id="181" name="Group 180">
            <a:extLst>
              <a:ext uri="{FF2B5EF4-FFF2-40B4-BE49-F238E27FC236}">
                <a16:creationId xmlns:a16="http://schemas.microsoft.com/office/drawing/2014/main" xmlns="" id="{9D2EE220-F1EF-2B43-866E-6A5096A59973}"/>
              </a:ext>
            </a:extLst>
          </p:cNvPr>
          <p:cNvGrpSpPr/>
          <p:nvPr/>
        </p:nvGrpSpPr>
        <p:grpSpPr>
          <a:xfrm>
            <a:off x="4257642" y="31417886"/>
            <a:ext cx="2264443" cy="1375749"/>
            <a:chOff x="3929170" y="31753560"/>
            <a:chExt cx="2264443" cy="1375749"/>
          </a:xfrm>
        </p:grpSpPr>
        <p:grpSp>
          <p:nvGrpSpPr>
            <p:cNvPr id="180" name="Group 179">
              <a:extLst>
                <a:ext uri="{FF2B5EF4-FFF2-40B4-BE49-F238E27FC236}">
                  <a16:creationId xmlns:a16="http://schemas.microsoft.com/office/drawing/2014/main" xmlns="" id="{7B4D5994-5DDD-3C4C-BF04-E14C8A0C5B9F}"/>
                </a:ext>
              </a:extLst>
            </p:cNvPr>
            <p:cNvGrpSpPr/>
            <p:nvPr/>
          </p:nvGrpSpPr>
          <p:grpSpPr>
            <a:xfrm>
              <a:off x="3929170" y="31753560"/>
              <a:ext cx="1781163" cy="1375749"/>
              <a:chOff x="3929170" y="31753560"/>
              <a:chExt cx="1781163" cy="1375749"/>
            </a:xfrm>
          </p:grpSpPr>
          <p:pic>
            <p:nvPicPr>
              <p:cNvPr id="143" name="Picture 142">
                <a:extLst>
                  <a:ext uri="{FF2B5EF4-FFF2-40B4-BE49-F238E27FC236}">
                    <a16:creationId xmlns:a16="http://schemas.microsoft.com/office/drawing/2014/main" xmlns="" id="{5BEEBEB4-CB6B-B648-B88E-9A9226CAAE90}"/>
                  </a:ext>
                </a:extLst>
              </p:cNvPr>
              <p:cNvPicPr>
                <a:picLocks noChangeAspect="1"/>
              </p:cNvPicPr>
              <p:nvPr/>
            </p:nvPicPr>
            <p:blipFill rotWithShape="1">
              <a:blip r:embed="rId19">
                <a:extLst>
                  <a:ext uri="{28A0092B-C50C-407E-A947-70E740481C1C}">
                    <a14:useLocalDpi xmlns:a14="http://schemas.microsoft.com/office/drawing/2010/main" val="0"/>
                  </a:ext>
                </a:extLst>
              </a:blip>
              <a:srcRect r="47825"/>
              <a:stretch/>
            </p:blipFill>
            <p:spPr>
              <a:xfrm>
                <a:off x="3929170" y="32130424"/>
                <a:ext cx="810705" cy="998885"/>
              </a:xfrm>
              <a:prstGeom prst="rect">
                <a:avLst/>
              </a:prstGeom>
            </p:spPr>
          </p:pic>
          <p:sp>
            <p:nvSpPr>
              <p:cNvPr id="147" name="Text Placeholder 3">
                <a:extLst>
                  <a:ext uri="{FF2B5EF4-FFF2-40B4-BE49-F238E27FC236}">
                    <a16:creationId xmlns:a16="http://schemas.microsoft.com/office/drawing/2014/main" xmlns="" id="{99E13F48-9DA0-2F49-9580-CE06224B468A}"/>
                  </a:ext>
                </a:extLst>
              </p:cNvPr>
              <p:cNvSpPr txBox="1">
                <a:spLocks/>
              </p:cNvSpPr>
              <p:nvPr/>
            </p:nvSpPr>
            <p:spPr>
              <a:xfrm>
                <a:off x="4044454" y="31753560"/>
                <a:ext cx="1665879" cy="4185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lnSpc>
                    <a:spcPct val="100000"/>
                  </a:lnSpc>
                  <a:spcBef>
                    <a:spcPts val="0"/>
                  </a:spcBef>
                  <a:buClr>
                    <a:srgbClr val="1B57AF"/>
                  </a:buClr>
                  <a:buFont typeface="Wingdings 3" panose="05040102010807070707" pitchFamily="18" charset="2"/>
                  <a:buNone/>
                </a:pPr>
                <a:r>
                  <a:rPr lang="en-US" b="1" dirty="0">
                    <a:latin typeface="Garamond" panose="02020404030301010803" pitchFamily="18" charset="0"/>
                  </a:rPr>
                  <a:t>Change</a:t>
                </a:r>
              </a:p>
            </p:txBody>
          </p:sp>
        </p:grpSp>
        <p:sp>
          <p:nvSpPr>
            <p:cNvPr id="146" name="Text Placeholder 3">
              <a:extLst>
                <a:ext uri="{FF2B5EF4-FFF2-40B4-BE49-F238E27FC236}">
                  <a16:creationId xmlns:a16="http://schemas.microsoft.com/office/drawing/2014/main" xmlns="" id="{557B4CA3-EF19-4945-B6C9-4101786A53A8}"/>
                </a:ext>
              </a:extLst>
            </p:cNvPr>
            <p:cNvSpPr txBox="1">
              <a:spLocks/>
            </p:cNvSpPr>
            <p:nvPr/>
          </p:nvSpPr>
          <p:spPr>
            <a:xfrm>
              <a:off x="4527734" y="32089784"/>
              <a:ext cx="1665879" cy="4185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lnSpc>
                  <a:spcPct val="100000"/>
                </a:lnSpc>
                <a:spcBef>
                  <a:spcPts val="0"/>
                </a:spcBef>
                <a:buClr>
                  <a:srgbClr val="1B57AF"/>
                </a:buClr>
                <a:buFont typeface="Wingdings 3" panose="05040102010807070707" pitchFamily="18" charset="2"/>
                <a:buNone/>
              </a:pPr>
              <a:r>
                <a:rPr lang="en-US" dirty="0">
                  <a:latin typeface="Garamond" panose="02020404030301010803" pitchFamily="18" charset="0"/>
                </a:rPr>
                <a:t>None</a:t>
              </a:r>
            </a:p>
          </p:txBody>
        </p:sp>
      </p:grpSp>
      <p:pic>
        <p:nvPicPr>
          <p:cNvPr id="29" name="Picture 28">
            <a:extLst>
              <a:ext uri="{FF2B5EF4-FFF2-40B4-BE49-F238E27FC236}">
                <a16:creationId xmlns:a16="http://schemas.microsoft.com/office/drawing/2014/main" xmlns="" id="{18FC8FAE-85A4-F147-8531-474C3E721CF6}"/>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19924" t="11720" r="20568" b="11926"/>
          <a:stretch/>
        </p:blipFill>
        <p:spPr>
          <a:xfrm>
            <a:off x="1033095" y="19654860"/>
            <a:ext cx="3378874" cy="5610368"/>
          </a:xfrm>
          <a:prstGeom prst="rect">
            <a:avLst/>
          </a:prstGeom>
        </p:spPr>
      </p:pic>
      <p:grpSp>
        <p:nvGrpSpPr>
          <p:cNvPr id="111" name="Group 110">
            <a:extLst>
              <a:ext uri="{FF2B5EF4-FFF2-40B4-BE49-F238E27FC236}">
                <a16:creationId xmlns:a16="http://schemas.microsoft.com/office/drawing/2014/main" xmlns="" id="{F317646E-3CCD-9F41-B3C1-223852839437}"/>
              </a:ext>
            </a:extLst>
          </p:cNvPr>
          <p:cNvGrpSpPr/>
          <p:nvPr/>
        </p:nvGrpSpPr>
        <p:grpSpPr>
          <a:xfrm>
            <a:off x="1220891" y="25657183"/>
            <a:ext cx="3003283" cy="1137273"/>
            <a:chOff x="1288152" y="25722007"/>
            <a:chExt cx="3003283" cy="1137273"/>
          </a:xfrm>
        </p:grpSpPr>
        <p:sp>
          <p:nvSpPr>
            <p:cNvPr id="124" name="Text Placeholder 3">
              <a:extLst>
                <a:ext uri="{FF2B5EF4-FFF2-40B4-BE49-F238E27FC236}">
                  <a16:creationId xmlns:a16="http://schemas.microsoft.com/office/drawing/2014/main" xmlns="" id="{7490E652-BC21-2447-A551-59451338E0B2}"/>
                </a:ext>
              </a:extLst>
            </p:cNvPr>
            <p:cNvSpPr txBox="1">
              <a:spLocks/>
            </p:cNvSpPr>
            <p:nvPr/>
          </p:nvSpPr>
          <p:spPr>
            <a:xfrm>
              <a:off x="1839159" y="26393325"/>
              <a:ext cx="2452276" cy="46595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lnSpc>
                  <a:spcPct val="100000"/>
                </a:lnSpc>
                <a:spcBef>
                  <a:spcPts val="0"/>
                </a:spcBef>
                <a:buClr>
                  <a:srgbClr val="1B57AF"/>
                </a:buClr>
              </a:pPr>
              <a:r>
                <a:rPr lang="en-US" dirty="0">
                  <a:latin typeface="Garamond" panose="02020404030301010803" pitchFamily="18" charset="0"/>
                </a:rPr>
                <a:t>42.1</a:t>
              </a:r>
              <a:r>
                <a:rPr lang="it-IT" dirty="0">
                  <a:latin typeface="Garamond" panose="02020404030301010803" pitchFamily="18" charset="0"/>
                </a:rPr>
                <a:t>°C – 53.8°C</a:t>
              </a:r>
              <a:endParaRPr lang="en-US" dirty="0">
                <a:latin typeface="Garamond" panose="02020404030301010803" pitchFamily="18" charset="0"/>
              </a:endParaRPr>
            </a:p>
            <a:p>
              <a:pPr marL="342900" indent="-342900">
                <a:lnSpc>
                  <a:spcPct val="100000"/>
                </a:lnSpc>
                <a:spcBef>
                  <a:spcPts val="0"/>
                </a:spcBef>
                <a:buClr>
                  <a:srgbClr val="1B57AF"/>
                </a:buClr>
                <a:buFont typeface="Wingdings 3" panose="05040102010807070707" pitchFamily="18" charset="2"/>
                <a:buNone/>
              </a:pPr>
              <a:endParaRPr lang="en-US" dirty="0">
                <a:latin typeface="Garamond" panose="02020404030301010803" pitchFamily="18" charset="0"/>
              </a:endParaRPr>
            </a:p>
          </p:txBody>
        </p:sp>
        <p:sp>
          <p:nvSpPr>
            <p:cNvPr id="125" name="Text Placeholder 3">
              <a:extLst>
                <a:ext uri="{FF2B5EF4-FFF2-40B4-BE49-F238E27FC236}">
                  <a16:creationId xmlns:a16="http://schemas.microsoft.com/office/drawing/2014/main" xmlns="" id="{59693CCF-E93D-414B-B196-D77235F0AEB6}"/>
                </a:ext>
              </a:extLst>
            </p:cNvPr>
            <p:cNvSpPr txBox="1">
              <a:spLocks/>
            </p:cNvSpPr>
            <p:nvPr/>
          </p:nvSpPr>
          <p:spPr>
            <a:xfrm>
              <a:off x="1863507" y="25722007"/>
              <a:ext cx="2175245" cy="45526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lnSpc>
                  <a:spcPct val="100000"/>
                </a:lnSpc>
                <a:spcBef>
                  <a:spcPts val="0"/>
                </a:spcBef>
                <a:buClr>
                  <a:srgbClr val="1B57AF"/>
                </a:buClr>
              </a:pPr>
              <a:r>
                <a:rPr lang="en-US" dirty="0">
                  <a:latin typeface="Garamond" panose="02020404030301010803" pitchFamily="18" charset="0"/>
                </a:rPr>
                <a:t>29.6</a:t>
              </a:r>
              <a:r>
                <a:rPr lang="it-IT" dirty="0">
                  <a:latin typeface="Garamond" panose="02020404030301010803" pitchFamily="18" charset="0"/>
                </a:rPr>
                <a:t>°C - 40.0°C</a:t>
              </a:r>
              <a:endParaRPr lang="en-US" dirty="0">
                <a:latin typeface="Garamond" panose="02020404030301010803" pitchFamily="18" charset="0"/>
              </a:endParaRPr>
            </a:p>
          </p:txBody>
        </p:sp>
        <p:sp>
          <p:nvSpPr>
            <p:cNvPr id="126" name="Text Placeholder 3">
              <a:extLst>
                <a:ext uri="{FF2B5EF4-FFF2-40B4-BE49-F238E27FC236}">
                  <a16:creationId xmlns:a16="http://schemas.microsoft.com/office/drawing/2014/main" xmlns="" id="{DC4C94DB-747C-6C48-8C3E-0001B4AD9F14}"/>
                </a:ext>
              </a:extLst>
            </p:cNvPr>
            <p:cNvSpPr txBox="1">
              <a:spLocks/>
            </p:cNvSpPr>
            <p:nvPr/>
          </p:nvSpPr>
          <p:spPr>
            <a:xfrm>
              <a:off x="1839158" y="26041205"/>
              <a:ext cx="2199593" cy="48818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lnSpc>
                  <a:spcPct val="100000"/>
                </a:lnSpc>
                <a:spcBef>
                  <a:spcPts val="0"/>
                </a:spcBef>
                <a:buClr>
                  <a:srgbClr val="1B57AF"/>
                </a:buClr>
              </a:pPr>
              <a:r>
                <a:rPr lang="en-US" dirty="0">
                  <a:latin typeface="Garamond" panose="02020404030301010803" pitchFamily="18" charset="0"/>
                </a:rPr>
                <a:t>40.1</a:t>
              </a:r>
              <a:r>
                <a:rPr lang="it-IT" dirty="0">
                  <a:latin typeface="Garamond" panose="02020404030301010803" pitchFamily="18" charset="0"/>
                </a:rPr>
                <a:t>°C – 42.0°C</a:t>
              </a:r>
              <a:endParaRPr lang="en-US" dirty="0">
                <a:latin typeface="Garamond" panose="02020404030301010803" pitchFamily="18" charset="0"/>
              </a:endParaRPr>
            </a:p>
            <a:p>
              <a:pPr marL="342900" indent="-342900">
                <a:lnSpc>
                  <a:spcPct val="100000"/>
                </a:lnSpc>
                <a:spcBef>
                  <a:spcPts val="0"/>
                </a:spcBef>
                <a:buClr>
                  <a:srgbClr val="1B57AF"/>
                </a:buClr>
                <a:buFont typeface="Wingdings 3" panose="05040102010807070707" pitchFamily="18" charset="2"/>
                <a:buNone/>
              </a:pPr>
              <a:endParaRPr lang="en-US" dirty="0">
                <a:latin typeface="Garamond" panose="02020404030301010803" pitchFamily="18" charset="0"/>
              </a:endParaRPr>
            </a:p>
          </p:txBody>
        </p:sp>
        <p:pic>
          <p:nvPicPr>
            <p:cNvPr id="45" name="Picture 44">
              <a:extLst>
                <a:ext uri="{FF2B5EF4-FFF2-40B4-BE49-F238E27FC236}">
                  <a16:creationId xmlns:a16="http://schemas.microsoft.com/office/drawing/2014/main" xmlns="" id="{B591E0A7-FF24-F54F-9C01-A764A1A829D7}"/>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34146" t="57166" r="47718" b="20533"/>
            <a:stretch/>
          </p:blipFill>
          <p:spPr>
            <a:xfrm>
              <a:off x="1288152" y="25730337"/>
              <a:ext cx="632439" cy="1003403"/>
            </a:xfrm>
            <a:prstGeom prst="rect">
              <a:avLst/>
            </a:prstGeom>
          </p:spPr>
        </p:pic>
      </p:grpSp>
      <p:pic>
        <p:nvPicPr>
          <p:cNvPr id="31" name="Picture 30">
            <a:extLst>
              <a:ext uri="{FF2B5EF4-FFF2-40B4-BE49-F238E27FC236}">
                <a16:creationId xmlns:a16="http://schemas.microsoft.com/office/drawing/2014/main" xmlns="" id="{F578039B-A283-1949-BBBE-1518EC7A55BE}"/>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20638" t="11853" r="20597" b="12072"/>
          <a:stretch/>
        </p:blipFill>
        <p:spPr>
          <a:xfrm>
            <a:off x="5375847" y="19665039"/>
            <a:ext cx="3336679" cy="5590011"/>
          </a:xfrm>
          <a:prstGeom prst="rect">
            <a:avLst/>
          </a:prstGeom>
        </p:spPr>
      </p:pic>
      <p:sp>
        <p:nvSpPr>
          <p:cNvPr id="121" name="Text Placeholder 3">
            <a:extLst>
              <a:ext uri="{FF2B5EF4-FFF2-40B4-BE49-F238E27FC236}">
                <a16:creationId xmlns:a16="http://schemas.microsoft.com/office/drawing/2014/main" xmlns="" id="{A505E652-7E57-FE4C-BEF6-E0822BBA1D8E}"/>
              </a:ext>
            </a:extLst>
          </p:cNvPr>
          <p:cNvSpPr txBox="1">
            <a:spLocks/>
          </p:cNvSpPr>
          <p:nvPr/>
        </p:nvSpPr>
        <p:spPr>
          <a:xfrm>
            <a:off x="5624598" y="19337580"/>
            <a:ext cx="2839177" cy="714671"/>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lgn="ctr">
              <a:lnSpc>
                <a:spcPct val="100000"/>
              </a:lnSpc>
              <a:spcBef>
                <a:spcPts val="0"/>
              </a:spcBef>
              <a:buClr>
                <a:srgbClr val="1B57AF"/>
              </a:buClr>
              <a:buFont typeface="Wingdings 3" panose="05040102010807070707" pitchFamily="18" charset="2"/>
              <a:buNone/>
            </a:pPr>
            <a:r>
              <a:rPr lang="en-US" b="1" dirty="0" smtClean="0">
                <a:latin typeface="Garamond" charset="0"/>
                <a:ea typeface="Garamond" charset="0"/>
                <a:cs typeface="Garamond" charset="0"/>
              </a:rPr>
              <a:t>Average LST (July 2018)</a:t>
            </a:r>
            <a:endParaRPr lang="en-US" b="1" dirty="0">
              <a:latin typeface="Garamond" charset="0"/>
              <a:ea typeface="Garamond" charset="0"/>
              <a:cs typeface="Garamond" charset="0"/>
            </a:endParaRPr>
          </a:p>
        </p:txBody>
      </p:sp>
      <p:grpSp>
        <p:nvGrpSpPr>
          <p:cNvPr id="112" name="Group 111">
            <a:extLst>
              <a:ext uri="{FF2B5EF4-FFF2-40B4-BE49-F238E27FC236}">
                <a16:creationId xmlns:a16="http://schemas.microsoft.com/office/drawing/2014/main" xmlns="" id="{D43034D8-7BAA-4643-A427-6ED9943B5F35}"/>
              </a:ext>
            </a:extLst>
          </p:cNvPr>
          <p:cNvGrpSpPr/>
          <p:nvPr/>
        </p:nvGrpSpPr>
        <p:grpSpPr>
          <a:xfrm>
            <a:off x="5550668" y="25635126"/>
            <a:ext cx="2987037" cy="1156785"/>
            <a:chOff x="5752367" y="25567757"/>
            <a:chExt cx="2987037" cy="1156785"/>
          </a:xfrm>
        </p:grpSpPr>
        <p:sp>
          <p:nvSpPr>
            <p:cNvPr id="150" name="Text Placeholder 3">
              <a:extLst>
                <a:ext uri="{FF2B5EF4-FFF2-40B4-BE49-F238E27FC236}">
                  <a16:creationId xmlns:a16="http://schemas.microsoft.com/office/drawing/2014/main" xmlns="" id="{8A978075-C636-A440-9582-CCFEED74BCF9}"/>
                </a:ext>
              </a:extLst>
            </p:cNvPr>
            <p:cNvSpPr txBox="1">
              <a:spLocks/>
            </p:cNvSpPr>
            <p:nvPr/>
          </p:nvSpPr>
          <p:spPr>
            <a:xfrm>
              <a:off x="6303374" y="26263678"/>
              <a:ext cx="2232534" cy="46086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lnSpc>
                  <a:spcPct val="100000"/>
                </a:lnSpc>
                <a:spcBef>
                  <a:spcPts val="0"/>
                </a:spcBef>
                <a:buClr>
                  <a:srgbClr val="1B57AF"/>
                </a:buClr>
              </a:pPr>
              <a:r>
                <a:rPr lang="en-US" dirty="0">
                  <a:latin typeface="Garamond" panose="02020404030301010803" pitchFamily="18" charset="0"/>
                </a:rPr>
                <a:t>49.0</a:t>
              </a:r>
              <a:r>
                <a:rPr lang="it-IT" dirty="0">
                  <a:latin typeface="Garamond" panose="02020404030301010803" pitchFamily="18" charset="0"/>
                </a:rPr>
                <a:t>°C – 63.1°C</a:t>
              </a:r>
              <a:endParaRPr lang="en-US" dirty="0">
                <a:latin typeface="Garamond" panose="02020404030301010803" pitchFamily="18" charset="0"/>
              </a:endParaRPr>
            </a:p>
            <a:p>
              <a:pPr marL="342900" indent="-342900">
                <a:lnSpc>
                  <a:spcPct val="100000"/>
                </a:lnSpc>
                <a:spcBef>
                  <a:spcPts val="0"/>
                </a:spcBef>
                <a:buClr>
                  <a:srgbClr val="1B57AF"/>
                </a:buClr>
                <a:buFont typeface="Wingdings 3" panose="05040102010807070707" pitchFamily="18" charset="2"/>
                <a:buNone/>
              </a:pPr>
              <a:endParaRPr lang="en-US" dirty="0">
                <a:latin typeface="Garamond" panose="02020404030301010803" pitchFamily="18" charset="0"/>
              </a:endParaRPr>
            </a:p>
          </p:txBody>
        </p:sp>
        <p:sp>
          <p:nvSpPr>
            <p:cNvPr id="151" name="Text Placeholder 3">
              <a:extLst>
                <a:ext uri="{FF2B5EF4-FFF2-40B4-BE49-F238E27FC236}">
                  <a16:creationId xmlns:a16="http://schemas.microsoft.com/office/drawing/2014/main" xmlns="" id="{FCE4D6D6-EF22-8343-A90B-523130FE2890}"/>
                </a:ext>
              </a:extLst>
            </p:cNvPr>
            <p:cNvSpPr txBox="1">
              <a:spLocks/>
            </p:cNvSpPr>
            <p:nvPr/>
          </p:nvSpPr>
          <p:spPr>
            <a:xfrm>
              <a:off x="6304658" y="25567757"/>
              <a:ext cx="2181951" cy="47892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lnSpc>
                  <a:spcPct val="100000"/>
                </a:lnSpc>
                <a:spcBef>
                  <a:spcPts val="0"/>
                </a:spcBef>
                <a:buClr>
                  <a:srgbClr val="1B57AF"/>
                </a:buClr>
              </a:pPr>
              <a:r>
                <a:rPr lang="en-US" dirty="0">
                  <a:latin typeface="Garamond" panose="02020404030301010803" pitchFamily="18" charset="0"/>
                </a:rPr>
                <a:t>31.7</a:t>
              </a:r>
              <a:r>
                <a:rPr lang="it-IT" dirty="0">
                  <a:latin typeface="Garamond" panose="02020404030301010803" pitchFamily="18" charset="0"/>
                </a:rPr>
                <a:t>°C – 47.0°C</a:t>
              </a:r>
              <a:endParaRPr lang="en-US" dirty="0">
                <a:latin typeface="Garamond" panose="02020404030301010803" pitchFamily="18" charset="0"/>
              </a:endParaRPr>
            </a:p>
          </p:txBody>
        </p:sp>
        <p:sp>
          <p:nvSpPr>
            <p:cNvPr id="152" name="Text Placeholder 3">
              <a:extLst>
                <a:ext uri="{FF2B5EF4-FFF2-40B4-BE49-F238E27FC236}">
                  <a16:creationId xmlns:a16="http://schemas.microsoft.com/office/drawing/2014/main" xmlns="" id="{ED14DC6C-E77F-8E45-B367-AF255722AA95}"/>
                </a:ext>
              </a:extLst>
            </p:cNvPr>
            <p:cNvSpPr txBox="1">
              <a:spLocks/>
            </p:cNvSpPr>
            <p:nvPr/>
          </p:nvSpPr>
          <p:spPr>
            <a:xfrm>
              <a:off x="6303374" y="25911558"/>
              <a:ext cx="2436030" cy="48818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lnSpc>
                  <a:spcPct val="100000"/>
                </a:lnSpc>
                <a:spcBef>
                  <a:spcPts val="0"/>
                </a:spcBef>
                <a:buClr>
                  <a:srgbClr val="1B57AF"/>
                </a:buClr>
              </a:pPr>
              <a:r>
                <a:rPr lang="en-US" dirty="0">
                  <a:latin typeface="Garamond" panose="02020404030301010803" pitchFamily="18" charset="0"/>
                </a:rPr>
                <a:t>47.1</a:t>
              </a:r>
              <a:r>
                <a:rPr lang="it-IT" dirty="0">
                  <a:latin typeface="Garamond" panose="02020404030301010803" pitchFamily="18" charset="0"/>
                </a:rPr>
                <a:t>°C – 49.0°C</a:t>
              </a:r>
              <a:endParaRPr lang="en-US" dirty="0">
                <a:latin typeface="Garamond" panose="02020404030301010803" pitchFamily="18" charset="0"/>
              </a:endParaRPr>
            </a:p>
            <a:p>
              <a:pPr marL="342900" indent="-342900">
                <a:lnSpc>
                  <a:spcPct val="100000"/>
                </a:lnSpc>
                <a:spcBef>
                  <a:spcPts val="0"/>
                </a:spcBef>
                <a:buClr>
                  <a:srgbClr val="1B57AF"/>
                </a:buClr>
                <a:buFont typeface="Wingdings 3" panose="05040102010807070707" pitchFamily="18" charset="2"/>
                <a:buNone/>
              </a:pPr>
              <a:endParaRPr lang="en-US" dirty="0">
                <a:latin typeface="Garamond" panose="02020404030301010803" pitchFamily="18" charset="0"/>
              </a:endParaRPr>
            </a:p>
          </p:txBody>
        </p:sp>
        <p:pic>
          <p:nvPicPr>
            <p:cNvPr id="154" name="Picture 153">
              <a:extLst>
                <a:ext uri="{FF2B5EF4-FFF2-40B4-BE49-F238E27FC236}">
                  <a16:creationId xmlns:a16="http://schemas.microsoft.com/office/drawing/2014/main" xmlns="" id="{3C4681FD-70EE-C04D-B11B-2AA1F47EEE06}"/>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34146" t="57166" r="47718" b="20533"/>
            <a:stretch/>
          </p:blipFill>
          <p:spPr>
            <a:xfrm>
              <a:off x="5752367" y="25600690"/>
              <a:ext cx="632439" cy="1003403"/>
            </a:xfrm>
            <a:prstGeom prst="rect">
              <a:avLst/>
            </a:prstGeom>
          </p:spPr>
        </p:pic>
      </p:grpSp>
      <p:pic>
        <p:nvPicPr>
          <p:cNvPr id="38" name="Picture 37">
            <a:extLst>
              <a:ext uri="{FF2B5EF4-FFF2-40B4-BE49-F238E27FC236}">
                <a16:creationId xmlns:a16="http://schemas.microsoft.com/office/drawing/2014/main" xmlns="" id="{95C2B033-3D49-484A-A11A-3B3859404C97}"/>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l="20862" t="11853" r="20485" b="11877"/>
          <a:stretch/>
        </p:blipFill>
        <p:spPr>
          <a:xfrm>
            <a:off x="9737651" y="19658796"/>
            <a:ext cx="3329308" cy="5602496"/>
          </a:xfrm>
          <a:prstGeom prst="rect">
            <a:avLst/>
          </a:prstGeom>
        </p:spPr>
      </p:pic>
      <p:sp>
        <p:nvSpPr>
          <p:cNvPr id="122" name="Text Placeholder 3">
            <a:extLst>
              <a:ext uri="{FF2B5EF4-FFF2-40B4-BE49-F238E27FC236}">
                <a16:creationId xmlns:a16="http://schemas.microsoft.com/office/drawing/2014/main" xmlns="" id="{120D488C-E556-2F43-938C-D706ADA80FE0}"/>
              </a:ext>
            </a:extLst>
          </p:cNvPr>
          <p:cNvSpPr txBox="1">
            <a:spLocks/>
          </p:cNvSpPr>
          <p:nvPr/>
        </p:nvSpPr>
        <p:spPr>
          <a:xfrm>
            <a:off x="9066993" y="19337580"/>
            <a:ext cx="4670624" cy="911788"/>
          </a:xfrm>
          <a:prstGeom prst="rect">
            <a:avLst/>
          </a:prstGeom>
        </p:spPr>
        <p:txBody>
          <a:bodyPr vert="horz" lIns="91440" tIns="45720" rIns="91440" bIns="4572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lgn="ctr">
              <a:lnSpc>
                <a:spcPct val="100000"/>
              </a:lnSpc>
              <a:spcBef>
                <a:spcPts val="0"/>
              </a:spcBef>
              <a:buClr>
                <a:srgbClr val="1B57AF"/>
              </a:buClr>
              <a:buFont typeface="Wingdings 3" panose="05040102010807070707" pitchFamily="18" charset="2"/>
              <a:buNone/>
            </a:pPr>
            <a:r>
              <a:rPr lang="en-US" b="1" dirty="0" smtClean="0">
                <a:latin typeface="Garamond" charset="0"/>
                <a:ea typeface="Garamond" charset="0"/>
                <a:cs typeface="Garamond" charset="0"/>
              </a:rPr>
              <a:t>Relative Change </a:t>
            </a:r>
            <a:r>
              <a:rPr lang="en-US" b="1" dirty="0">
                <a:latin typeface="Garamond" charset="0"/>
                <a:ea typeface="Garamond" charset="0"/>
                <a:cs typeface="Garamond" charset="0"/>
              </a:rPr>
              <a:t>in LST from 1998 to 2018</a:t>
            </a:r>
          </a:p>
        </p:txBody>
      </p:sp>
      <p:grpSp>
        <p:nvGrpSpPr>
          <p:cNvPr id="113" name="Group 112">
            <a:extLst>
              <a:ext uri="{FF2B5EF4-FFF2-40B4-BE49-F238E27FC236}">
                <a16:creationId xmlns:a16="http://schemas.microsoft.com/office/drawing/2014/main" xmlns="" id="{8E2BF071-A399-D443-8586-9508E8202793}"/>
              </a:ext>
            </a:extLst>
          </p:cNvPr>
          <p:cNvGrpSpPr/>
          <p:nvPr/>
        </p:nvGrpSpPr>
        <p:grpSpPr>
          <a:xfrm>
            <a:off x="10006289" y="25602022"/>
            <a:ext cx="2792032" cy="1192434"/>
            <a:chOff x="10161736" y="25539258"/>
            <a:chExt cx="2792032" cy="1192434"/>
          </a:xfrm>
        </p:grpSpPr>
        <p:pic>
          <p:nvPicPr>
            <p:cNvPr id="160" name="Picture 159">
              <a:extLst>
                <a:ext uri="{FF2B5EF4-FFF2-40B4-BE49-F238E27FC236}">
                  <a16:creationId xmlns:a16="http://schemas.microsoft.com/office/drawing/2014/main" xmlns="" id="{6B218500-1803-6043-9208-6E6645D04316}"/>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34146" t="57166" r="47718" b="20533"/>
            <a:stretch/>
          </p:blipFill>
          <p:spPr>
            <a:xfrm>
              <a:off x="10161736" y="25575118"/>
              <a:ext cx="632439" cy="1003403"/>
            </a:xfrm>
            <a:prstGeom prst="rect">
              <a:avLst/>
            </a:prstGeom>
          </p:spPr>
        </p:pic>
        <p:sp>
          <p:nvSpPr>
            <p:cNvPr id="156" name="Text Placeholder 3">
              <a:extLst>
                <a:ext uri="{FF2B5EF4-FFF2-40B4-BE49-F238E27FC236}">
                  <a16:creationId xmlns:a16="http://schemas.microsoft.com/office/drawing/2014/main" xmlns="" id="{6C39F446-CE98-304D-97AE-245CCA529558}"/>
                </a:ext>
              </a:extLst>
            </p:cNvPr>
            <p:cNvSpPr txBox="1">
              <a:spLocks/>
            </p:cNvSpPr>
            <p:nvPr/>
          </p:nvSpPr>
          <p:spPr>
            <a:xfrm>
              <a:off x="10713603" y="26235180"/>
              <a:ext cx="1888556" cy="4965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lnSpc>
                  <a:spcPct val="100000"/>
                </a:lnSpc>
                <a:spcBef>
                  <a:spcPts val="0"/>
                </a:spcBef>
                <a:buClr>
                  <a:srgbClr val="1B57AF"/>
                </a:buClr>
              </a:pPr>
              <a:r>
                <a:rPr lang="en-US" dirty="0">
                  <a:latin typeface="Garamond" panose="02020404030301010803" pitchFamily="18" charset="0"/>
                </a:rPr>
                <a:t>Above Median</a:t>
              </a:r>
            </a:p>
            <a:p>
              <a:pPr marL="342900" indent="-342900">
                <a:lnSpc>
                  <a:spcPct val="100000"/>
                </a:lnSpc>
                <a:spcBef>
                  <a:spcPts val="0"/>
                </a:spcBef>
                <a:buClr>
                  <a:srgbClr val="1B57AF"/>
                </a:buClr>
                <a:buFont typeface="Wingdings 3" panose="05040102010807070707" pitchFamily="18" charset="2"/>
                <a:buNone/>
              </a:pPr>
              <a:endParaRPr lang="en-US" dirty="0">
                <a:latin typeface="Garamond" panose="02020404030301010803" pitchFamily="18" charset="0"/>
              </a:endParaRPr>
            </a:p>
          </p:txBody>
        </p:sp>
        <p:sp>
          <p:nvSpPr>
            <p:cNvPr id="157" name="Text Placeholder 3">
              <a:extLst>
                <a:ext uri="{FF2B5EF4-FFF2-40B4-BE49-F238E27FC236}">
                  <a16:creationId xmlns:a16="http://schemas.microsoft.com/office/drawing/2014/main" xmlns="" id="{15D856C8-9138-FC4E-B8EF-DE702CED84B4}"/>
                </a:ext>
              </a:extLst>
            </p:cNvPr>
            <p:cNvSpPr txBox="1">
              <a:spLocks/>
            </p:cNvSpPr>
            <p:nvPr/>
          </p:nvSpPr>
          <p:spPr>
            <a:xfrm>
              <a:off x="10714887" y="25539258"/>
              <a:ext cx="2238881" cy="49892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lnSpc>
                  <a:spcPct val="100000"/>
                </a:lnSpc>
                <a:spcBef>
                  <a:spcPts val="0"/>
                </a:spcBef>
                <a:buClr>
                  <a:srgbClr val="1B57AF"/>
                </a:buClr>
              </a:pPr>
              <a:r>
                <a:rPr lang="en-US" dirty="0">
                  <a:latin typeface="Garamond" panose="02020404030301010803" pitchFamily="18" charset="0"/>
                </a:rPr>
                <a:t>Below Median</a:t>
              </a:r>
            </a:p>
          </p:txBody>
        </p:sp>
        <p:sp>
          <p:nvSpPr>
            <p:cNvPr id="158" name="Text Placeholder 3">
              <a:extLst>
                <a:ext uri="{FF2B5EF4-FFF2-40B4-BE49-F238E27FC236}">
                  <a16:creationId xmlns:a16="http://schemas.microsoft.com/office/drawing/2014/main" xmlns="" id="{17A3D096-E586-074D-9929-254E59DB40E1}"/>
                </a:ext>
              </a:extLst>
            </p:cNvPr>
            <p:cNvSpPr txBox="1">
              <a:spLocks/>
            </p:cNvSpPr>
            <p:nvPr/>
          </p:nvSpPr>
          <p:spPr>
            <a:xfrm>
              <a:off x="10713603" y="25883060"/>
              <a:ext cx="1888556" cy="4965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lnSpc>
                  <a:spcPct val="100000"/>
                </a:lnSpc>
                <a:spcBef>
                  <a:spcPts val="0"/>
                </a:spcBef>
                <a:buClr>
                  <a:srgbClr val="1B57AF"/>
                </a:buClr>
                <a:buFont typeface="Wingdings 3" panose="05040102010807070707" pitchFamily="18" charset="2"/>
                <a:buNone/>
              </a:pPr>
              <a:r>
                <a:rPr lang="en-US" dirty="0">
                  <a:latin typeface="Garamond" panose="02020404030301010803" pitchFamily="18" charset="0"/>
                </a:rPr>
                <a:t>Median</a:t>
              </a:r>
            </a:p>
          </p:txBody>
        </p:sp>
        <p:pic>
          <p:nvPicPr>
            <p:cNvPr id="161" name="Picture 160">
              <a:extLst>
                <a:ext uri="{FF2B5EF4-FFF2-40B4-BE49-F238E27FC236}">
                  <a16:creationId xmlns:a16="http://schemas.microsoft.com/office/drawing/2014/main" xmlns="" id="{BDA2C39F-3726-7F46-B738-B52E0FBDB48C}"/>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l="35147" t="57160" r="47894" b="20450"/>
            <a:stretch/>
          </p:blipFill>
          <p:spPr>
            <a:xfrm>
              <a:off x="10166129" y="25598725"/>
              <a:ext cx="602165" cy="990903"/>
            </a:xfrm>
            <a:prstGeom prst="rect">
              <a:avLst/>
            </a:prstGeom>
          </p:spPr>
        </p:pic>
      </p:grpSp>
      <p:sp>
        <p:nvSpPr>
          <p:cNvPr id="183" name="Text Placeholder 16">
            <a:extLst>
              <a:ext uri="{FF2B5EF4-FFF2-40B4-BE49-F238E27FC236}">
                <a16:creationId xmlns:a16="http://schemas.microsoft.com/office/drawing/2014/main" xmlns="" id="{A88F3CBB-00AF-CB43-9BFD-F8173AB05617}"/>
              </a:ext>
            </a:extLst>
          </p:cNvPr>
          <p:cNvSpPr txBox="1">
            <a:spLocks/>
          </p:cNvSpPr>
          <p:nvPr/>
        </p:nvSpPr>
        <p:spPr>
          <a:xfrm>
            <a:off x="14052878" y="20086097"/>
            <a:ext cx="12435840" cy="4510493"/>
          </a:xfrm>
          <a:prstGeom prst="rect">
            <a:avLst/>
          </a:prstGeom>
        </p:spPr>
        <p:txBody>
          <a:bodyPr numCol="1" spcCol="640080" anchor="t" anchorCtr="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1C57B0"/>
              </a:buClr>
            </a:pPr>
            <a:r>
              <a:rPr lang="en-US" dirty="0" smtClean="0">
                <a:solidFill>
                  <a:schemeClr val="tx1">
                    <a:lumMod val="75000"/>
                    <a:lumOff val="25000"/>
                  </a:schemeClr>
                </a:solidFill>
                <a:latin typeface="Garamond" panose="02020404030301010803" pitchFamily="18" charset="0"/>
              </a:rPr>
              <a:t>There is a strong </a:t>
            </a:r>
            <a:r>
              <a:rPr lang="en-US" b="1" dirty="0" smtClean="0">
                <a:solidFill>
                  <a:schemeClr val="tx1">
                    <a:lumMod val="75000"/>
                    <a:lumOff val="25000"/>
                  </a:schemeClr>
                </a:solidFill>
                <a:latin typeface="Garamond" panose="02020404030301010803" pitchFamily="18" charset="0"/>
              </a:rPr>
              <a:t>negative correlation </a:t>
            </a:r>
            <a:r>
              <a:rPr lang="en-US" dirty="0" smtClean="0">
                <a:solidFill>
                  <a:schemeClr val="tx1">
                    <a:lumMod val="75000"/>
                    <a:lumOff val="25000"/>
                  </a:schemeClr>
                </a:solidFill>
                <a:latin typeface="Garamond" panose="02020404030301010803" pitchFamily="18" charset="0"/>
              </a:rPr>
              <a:t>between </a:t>
            </a:r>
            <a:r>
              <a:rPr lang="en-US" b="1" dirty="0" smtClean="0">
                <a:solidFill>
                  <a:schemeClr val="tx1">
                    <a:lumMod val="75000"/>
                    <a:lumOff val="25000"/>
                  </a:schemeClr>
                </a:solidFill>
                <a:latin typeface="Garamond" panose="02020404030301010803" pitchFamily="18" charset="0"/>
              </a:rPr>
              <a:t>NDVI </a:t>
            </a:r>
            <a:r>
              <a:rPr lang="en-US" dirty="0" smtClean="0">
                <a:solidFill>
                  <a:schemeClr val="tx1">
                    <a:lumMod val="75000"/>
                    <a:lumOff val="25000"/>
                  </a:schemeClr>
                </a:solidFill>
                <a:latin typeface="Garamond" panose="02020404030301010803" pitchFamily="18" charset="0"/>
              </a:rPr>
              <a:t>and </a:t>
            </a:r>
            <a:r>
              <a:rPr lang="en-US" b="1" dirty="0" smtClean="0">
                <a:solidFill>
                  <a:schemeClr val="tx1">
                    <a:lumMod val="75000"/>
                    <a:lumOff val="25000"/>
                  </a:schemeClr>
                </a:solidFill>
                <a:latin typeface="Garamond" panose="02020404030301010803" pitchFamily="18" charset="0"/>
              </a:rPr>
              <a:t>LST</a:t>
            </a:r>
            <a:r>
              <a:rPr lang="en-US" dirty="0" smtClean="0">
                <a:solidFill>
                  <a:schemeClr val="tx1">
                    <a:lumMod val="75000"/>
                    <a:lumOff val="25000"/>
                  </a:schemeClr>
                </a:solidFill>
                <a:latin typeface="Garamond" panose="02020404030301010803" pitchFamily="18" charset="0"/>
              </a:rPr>
              <a:t>, a strong </a:t>
            </a:r>
            <a:r>
              <a:rPr lang="en-US" b="1" dirty="0" smtClean="0">
                <a:solidFill>
                  <a:schemeClr val="tx1">
                    <a:lumMod val="75000"/>
                    <a:lumOff val="25000"/>
                  </a:schemeClr>
                </a:solidFill>
                <a:latin typeface="Garamond" panose="02020404030301010803" pitchFamily="18" charset="0"/>
              </a:rPr>
              <a:t>positive</a:t>
            </a:r>
            <a:r>
              <a:rPr lang="en-US" dirty="0" smtClean="0">
                <a:solidFill>
                  <a:schemeClr val="tx1">
                    <a:lumMod val="75000"/>
                    <a:lumOff val="25000"/>
                  </a:schemeClr>
                </a:solidFill>
                <a:latin typeface="Garamond" panose="02020404030301010803" pitchFamily="18" charset="0"/>
              </a:rPr>
              <a:t> </a:t>
            </a:r>
            <a:r>
              <a:rPr lang="en-US" b="1" dirty="0" smtClean="0">
                <a:solidFill>
                  <a:schemeClr val="tx1">
                    <a:lumMod val="75000"/>
                    <a:lumOff val="25000"/>
                  </a:schemeClr>
                </a:solidFill>
                <a:latin typeface="Garamond" panose="02020404030301010803" pitchFamily="18" charset="0"/>
              </a:rPr>
              <a:t>correlation </a:t>
            </a:r>
            <a:r>
              <a:rPr lang="en-US" dirty="0" smtClean="0">
                <a:solidFill>
                  <a:schemeClr val="tx1">
                    <a:lumMod val="75000"/>
                    <a:lumOff val="25000"/>
                  </a:schemeClr>
                </a:solidFill>
                <a:latin typeface="Garamond" panose="02020404030301010803" pitchFamily="18" charset="0"/>
              </a:rPr>
              <a:t>between the </a:t>
            </a:r>
            <a:r>
              <a:rPr lang="en-US" b="1" dirty="0" smtClean="0">
                <a:solidFill>
                  <a:schemeClr val="tx1">
                    <a:lumMod val="75000"/>
                    <a:lumOff val="25000"/>
                  </a:schemeClr>
                </a:solidFill>
                <a:latin typeface="Garamond" panose="02020404030301010803" pitchFamily="18" charset="0"/>
              </a:rPr>
              <a:t>percentage of impervious land cover </a:t>
            </a:r>
            <a:r>
              <a:rPr lang="en-US" dirty="0" smtClean="0">
                <a:solidFill>
                  <a:schemeClr val="tx1">
                    <a:lumMod val="75000"/>
                    <a:lumOff val="25000"/>
                  </a:schemeClr>
                </a:solidFill>
                <a:latin typeface="Garamond" panose="02020404030301010803" pitchFamily="18" charset="0"/>
              </a:rPr>
              <a:t>and </a:t>
            </a:r>
            <a:r>
              <a:rPr lang="en-US" b="1" dirty="0" smtClean="0">
                <a:solidFill>
                  <a:schemeClr val="tx1">
                    <a:lumMod val="75000"/>
                    <a:lumOff val="25000"/>
                  </a:schemeClr>
                </a:solidFill>
                <a:latin typeface="Garamond" panose="02020404030301010803" pitchFamily="18" charset="0"/>
              </a:rPr>
              <a:t>LST</a:t>
            </a:r>
            <a:r>
              <a:rPr lang="en-US" dirty="0" smtClean="0">
                <a:solidFill>
                  <a:schemeClr val="tx1">
                    <a:lumMod val="75000"/>
                    <a:lumOff val="25000"/>
                  </a:schemeClr>
                </a:solidFill>
                <a:latin typeface="Garamond" panose="02020404030301010803" pitchFamily="18" charset="0"/>
              </a:rPr>
              <a:t>,</a:t>
            </a:r>
            <a:r>
              <a:rPr lang="en-US" b="1" dirty="0" smtClean="0">
                <a:solidFill>
                  <a:schemeClr val="tx1">
                    <a:lumMod val="75000"/>
                    <a:lumOff val="25000"/>
                  </a:schemeClr>
                </a:solidFill>
                <a:latin typeface="Garamond" panose="02020404030301010803" pitchFamily="18" charset="0"/>
              </a:rPr>
              <a:t> </a:t>
            </a:r>
            <a:r>
              <a:rPr lang="en-US" dirty="0" smtClean="0">
                <a:solidFill>
                  <a:schemeClr val="tx1">
                    <a:lumMod val="75000"/>
                    <a:lumOff val="25000"/>
                  </a:schemeClr>
                </a:solidFill>
                <a:latin typeface="Garamond" panose="02020404030301010803" pitchFamily="18" charset="0"/>
              </a:rPr>
              <a:t>and a strong </a:t>
            </a:r>
            <a:r>
              <a:rPr lang="en-US" b="1" dirty="0" smtClean="0">
                <a:solidFill>
                  <a:schemeClr val="tx1">
                    <a:lumMod val="75000"/>
                    <a:lumOff val="25000"/>
                  </a:schemeClr>
                </a:solidFill>
                <a:latin typeface="Garamond" panose="02020404030301010803" pitchFamily="18" charset="0"/>
              </a:rPr>
              <a:t>negative correlation </a:t>
            </a:r>
            <a:r>
              <a:rPr lang="en-US" dirty="0" smtClean="0">
                <a:solidFill>
                  <a:schemeClr val="tx1">
                    <a:lumMod val="75000"/>
                    <a:lumOff val="25000"/>
                  </a:schemeClr>
                </a:solidFill>
                <a:latin typeface="Garamond" panose="02020404030301010803" pitchFamily="18" charset="0"/>
              </a:rPr>
              <a:t>between the </a:t>
            </a:r>
            <a:r>
              <a:rPr lang="en-US" b="1" dirty="0" smtClean="0">
                <a:solidFill>
                  <a:schemeClr val="tx1">
                    <a:lumMod val="75000"/>
                    <a:lumOff val="25000"/>
                  </a:schemeClr>
                </a:solidFill>
                <a:latin typeface="Garamond" panose="02020404030301010803" pitchFamily="18" charset="0"/>
              </a:rPr>
              <a:t>percentage tree land cover </a:t>
            </a:r>
            <a:r>
              <a:rPr lang="en-US" dirty="0" smtClean="0">
                <a:solidFill>
                  <a:schemeClr val="tx1">
                    <a:lumMod val="75000"/>
                    <a:lumOff val="25000"/>
                  </a:schemeClr>
                </a:solidFill>
                <a:latin typeface="Garamond" panose="02020404030301010803" pitchFamily="18" charset="0"/>
              </a:rPr>
              <a:t>and </a:t>
            </a:r>
            <a:r>
              <a:rPr lang="en-US" b="1" dirty="0" smtClean="0">
                <a:solidFill>
                  <a:schemeClr val="tx1">
                    <a:lumMod val="75000"/>
                    <a:lumOff val="25000"/>
                  </a:schemeClr>
                </a:solidFill>
                <a:latin typeface="Garamond" panose="02020404030301010803" pitchFamily="18" charset="0"/>
              </a:rPr>
              <a:t>LST</a:t>
            </a:r>
            <a:r>
              <a:rPr lang="en-US" dirty="0" smtClean="0">
                <a:solidFill>
                  <a:schemeClr val="tx1">
                    <a:lumMod val="75000"/>
                    <a:lumOff val="25000"/>
                  </a:schemeClr>
                </a:solidFill>
                <a:latin typeface="Garamond" panose="02020404030301010803" pitchFamily="18" charset="0"/>
              </a:rPr>
              <a:t>.</a:t>
            </a:r>
            <a:endParaRPr lang="en-US" dirty="0">
              <a:solidFill>
                <a:schemeClr val="tx1">
                  <a:lumMod val="75000"/>
                  <a:lumOff val="25000"/>
                </a:schemeClr>
              </a:solidFill>
              <a:latin typeface="Garamond" panose="02020404030301010803" pitchFamily="18" charset="0"/>
            </a:endParaRPr>
          </a:p>
          <a:p>
            <a:pPr marL="347663" indent="-347663">
              <a:buClr>
                <a:srgbClr val="1C57B0"/>
              </a:buClr>
            </a:pPr>
            <a:r>
              <a:rPr lang="en-US" b="1" dirty="0" smtClean="0">
                <a:solidFill>
                  <a:schemeClr val="tx1">
                    <a:lumMod val="75000"/>
                    <a:lumOff val="25000"/>
                  </a:schemeClr>
                </a:solidFill>
                <a:latin typeface="Garamond" panose="02020404030301010803" pitchFamily="18" charset="0"/>
              </a:rPr>
              <a:t>Decreasing </a:t>
            </a:r>
            <a:r>
              <a:rPr lang="en-US" dirty="0" smtClean="0">
                <a:solidFill>
                  <a:schemeClr val="tx1">
                    <a:lumMod val="75000"/>
                    <a:lumOff val="25000"/>
                  </a:schemeClr>
                </a:solidFill>
                <a:latin typeface="Garamond" panose="02020404030301010803" pitchFamily="18" charset="0"/>
              </a:rPr>
              <a:t>the percentage of </a:t>
            </a:r>
            <a:r>
              <a:rPr lang="en-US" b="1" dirty="0" smtClean="0">
                <a:solidFill>
                  <a:schemeClr val="tx1">
                    <a:lumMod val="75000"/>
                    <a:lumOff val="25000"/>
                  </a:schemeClr>
                </a:solidFill>
                <a:latin typeface="Garamond" panose="02020404030301010803" pitchFamily="18" charset="0"/>
              </a:rPr>
              <a:t>buildings and soil </a:t>
            </a:r>
            <a:r>
              <a:rPr lang="en-US" dirty="0" smtClean="0">
                <a:solidFill>
                  <a:schemeClr val="tx1">
                    <a:lumMod val="75000"/>
                    <a:lumOff val="25000"/>
                  </a:schemeClr>
                </a:solidFill>
                <a:latin typeface="Garamond" panose="02020404030301010803" pitchFamily="18" charset="0"/>
              </a:rPr>
              <a:t>land cover and</a:t>
            </a:r>
            <a:r>
              <a:rPr lang="en-US" b="1" dirty="0" smtClean="0">
                <a:solidFill>
                  <a:schemeClr val="tx1">
                    <a:lumMod val="75000"/>
                    <a:lumOff val="25000"/>
                  </a:schemeClr>
                </a:solidFill>
                <a:latin typeface="Garamond" panose="02020404030301010803" pitchFamily="18" charset="0"/>
              </a:rPr>
              <a:t> increasing </a:t>
            </a:r>
            <a:r>
              <a:rPr lang="en-US" dirty="0" smtClean="0">
                <a:solidFill>
                  <a:schemeClr val="tx1">
                    <a:lumMod val="75000"/>
                    <a:lumOff val="25000"/>
                  </a:schemeClr>
                </a:solidFill>
                <a:latin typeface="Garamond" panose="02020404030301010803" pitchFamily="18" charset="0"/>
              </a:rPr>
              <a:t>the percentage </a:t>
            </a:r>
            <a:r>
              <a:rPr lang="en-US" b="1" dirty="0" smtClean="0">
                <a:solidFill>
                  <a:schemeClr val="tx1">
                    <a:lumMod val="75000"/>
                    <a:lumOff val="25000"/>
                  </a:schemeClr>
                </a:solidFill>
                <a:latin typeface="Garamond" panose="02020404030301010803" pitchFamily="18" charset="0"/>
              </a:rPr>
              <a:t>grass</a:t>
            </a:r>
            <a:r>
              <a:rPr lang="en-US" dirty="0" smtClean="0">
                <a:solidFill>
                  <a:schemeClr val="tx1">
                    <a:lumMod val="75000"/>
                    <a:lumOff val="25000"/>
                  </a:schemeClr>
                </a:solidFill>
                <a:latin typeface="Garamond" panose="02020404030301010803" pitchFamily="18" charset="0"/>
              </a:rPr>
              <a:t> land cover could improve the thermal comfort of parks.</a:t>
            </a:r>
            <a:endParaRPr lang="it-IT" b="1" dirty="0">
              <a:solidFill>
                <a:schemeClr val="tx1">
                  <a:lumMod val="75000"/>
                  <a:lumOff val="25000"/>
                </a:schemeClr>
              </a:solidFill>
              <a:latin typeface="Garamond" panose="02020404030301010803" pitchFamily="18" charset="0"/>
            </a:endParaRPr>
          </a:p>
          <a:p>
            <a:pPr marL="347663" indent="-347663">
              <a:buClr>
                <a:srgbClr val="1C57B0"/>
              </a:buClr>
            </a:pPr>
            <a:r>
              <a:rPr lang="it-IT" dirty="0" smtClean="0">
                <a:solidFill>
                  <a:schemeClr val="tx1">
                    <a:lumMod val="75000"/>
                    <a:lumOff val="25000"/>
                  </a:schemeClr>
                </a:solidFill>
                <a:latin typeface="Garamond" panose="02020404030301010803" pitchFamily="18" charset="0"/>
              </a:rPr>
              <a:t>In order to help </a:t>
            </a:r>
            <a:r>
              <a:rPr lang="it-IT" b="1" dirty="0" smtClean="0">
                <a:solidFill>
                  <a:schemeClr val="tx1">
                    <a:lumMod val="75000"/>
                    <a:lumOff val="25000"/>
                  </a:schemeClr>
                </a:solidFill>
                <a:latin typeface="Garamond" panose="02020404030301010803" pitchFamily="18" charset="0"/>
              </a:rPr>
              <a:t>mitigate</a:t>
            </a:r>
            <a:r>
              <a:rPr lang="it-IT" dirty="0" smtClean="0">
                <a:solidFill>
                  <a:schemeClr val="tx1">
                    <a:lumMod val="75000"/>
                    <a:lumOff val="25000"/>
                  </a:schemeClr>
                </a:solidFill>
                <a:latin typeface="Garamond" panose="02020404030301010803" pitchFamily="18" charset="0"/>
              </a:rPr>
              <a:t> the </a:t>
            </a:r>
            <a:r>
              <a:rPr lang="it-IT" b="1" dirty="0" smtClean="0">
                <a:solidFill>
                  <a:schemeClr val="tx1">
                    <a:lumMod val="75000"/>
                    <a:lumOff val="25000"/>
                  </a:schemeClr>
                </a:solidFill>
                <a:latin typeface="Garamond" panose="02020404030301010803" pitchFamily="18" charset="0"/>
              </a:rPr>
              <a:t>UHI effect</a:t>
            </a:r>
            <a:r>
              <a:rPr lang="it-IT" dirty="0" smtClean="0">
                <a:solidFill>
                  <a:schemeClr val="tx1">
                    <a:lumMod val="75000"/>
                    <a:lumOff val="25000"/>
                  </a:schemeClr>
                </a:solidFill>
                <a:latin typeface="Garamond" panose="02020404030301010803" pitchFamily="18" charset="0"/>
              </a:rPr>
              <a:t>, the City of Tempe could focus its efforts on the area west of the AZ Route 101 and north of US Route 60.</a:t>
            </a:r>
            <a:endParaRPr lang="it-IT" dirty="0">
              <a:solidFill>
                <a:schemeClr val="tx1">
                  <a:lumMod val="75000"/>
                  <a:lumOff val="25000"/>
                </a:schemeClr>
              </a:solidFill>
              <a:latin typeface="Garamond" panose="02020404030301010803" pitchFamily="18" charset="0"/>
            </a:endParaRPr>
          </a:p>
          <a:p>
            <a:pPr marL="347663" indent="-347663">
              <a:buClr>
                <a:srgbClr val="1C57B0"/>
              </a:buClr>
            </a:pPr>
            <a:r>
              <a:rPr lang="it-IT" b="1" dirty="0" smtClean="0">
                <a:solidFill>
                  <a:schemeClr val="tx1">
                    <a:lumMod val="75000"/>
                    <a:lumOff val="25000"/>
                  </a:schemeClr>
                </a:solidFill>
                <a:latin typeface="Garamond" panose="02020404030301010803" pitchFamily="18" charset="0"/>
              </a:rPr>
              <a:t>Planting more trees </a:t>
            </a:r>
            <a:r>
              <a:rPr lang="it-IT" dirty="0" smtClean="0">
                <a:solidFill>
                  <a:schemeClr val="tx1">
                    <a:lumMod val="75000"/>
                    <a:lumOff val="25000"/>
                  </a:schemeClr>
                </a:solidFill>
                <a:latin typeface="Garamond" panose="02020404030301010803" pitchFamily="18" charset="0"/>
              </a:rPr>
              <a:t>on areas with </a:t>
            </a:r>
            <a:r>
              <a:rPr lang="it-IT" b="1" dirty="0" smtClean="0">
                <a:solidFill>
                  <a:schemeClr val="tx1">
                    <a:lumMod val="75000"/>
                    <a:lumOff val="25000"/>
                  </a:schemeClr>
                </a:solidFill>
                <a:latin typeface="Garamond" panose="02020404030301010803" pitchFamily="18" charset="0"/>
              </a:rPr>
              <a:t>building land cover </a:t>
            </a:r>
            <a:r>
              <a:rPr lang="it-IT" dirty="0" smtClean="0">
                <a:solidFill>
                  <a:schemeClr val="tx1">
                    <a:lumMod val="75000"/>
                    <a:lumOff val="25000"/>
                  </a:schemeClr>
                </a:solidFill>
                <a:latin typeface="Garamond" panose="02020404030301010803" pitchFamily="18" charset="0"/>
              </a:rPr>
              <a:t>could help the City of Tempe achieve its goal of becoming a </a:t>
            </a:r>
            <a:r>
              <a:rPr lang="it-IT" b="1" dirty="0" smtClean="0">
                <a:solidFill>
                  <a:schemeClr val="tx1">
                    <a:lumMod val="75000"/>
                    <a:lumOff val="25000"/>
                  </a:schemeClr>
                </a:solidFill>
                <a:latin typeface="Garamond" panose="02020404030301010803" pitchFamily="18" charset="0"/>
              </a:rPr>
              <a:t>20-minute walkable city</a:t>
            </a:r>
            <a:r>
              <a:rPr lang="it-IT" dirty="0" smtClean="0">
                <a:solidFill>
                  <a:schemeClr val="tx1">
                    <a:lumMod val="75000"/>
                    <a:lumOff val="25000"/>
                  </a:schemeClr>
                </a:solidFill>
                <a:latin typeface="Garamond" panose="02020404030301010803" pitchFamily="18" charset="0"/>
              </a:rPr>
              <a:t>.</a:t>
            </a:r>
            <a:endParaRPr lang="en-US" b="1" dirty="0">
              <a:solidFill>
                <a:schemeClr val="tx1">
                  <a:lumMod val="75000"/>
                  <a:lumOff val="25000"/>
                </a:schemeClr>
              </a:solidFill>
              <a:latin typeface="Garamond" panose="02020404030301010803" pitchFamily="18" charset="0"/>
            </a:endParaRPr>
          </a:p>
        </p:txBody>
      </p:sp>
      <p:grpSp>
        <p:nvGrpSpPr>
          <p:cNvPr id="191" name="Group 190">
            <a:extLst>
              <a:ext uri="{FF2B5EF4-FFF2-40B4-BE49-F238E27FC236}">
                <a16:creationId xmlns:a16="http://schemas.microsoft.com/office/drawing/2014/main" xmlns="" id="{885B2E7F-8693-7044-BD3A-BD3D04A272BA}"/>
              </a:ext>
            </a:extLst>
          </p:cNvPr>
          <p:cNvGrpSpPr/>
          <p:nvPr/>
        </p:nvGrpSpPr>
        <p:grpSpPr>
          <a:xfrm>
            <a:off x="5582343" y="26843005"/>
            <a:ext cx="6943912" cy="6871033"/>
            <a:chOff x="9248738" y="27886050"/>
            <a:chExt cx="4326210" cy="4733032"/>
          </a:xfrm>
        </p:grpSpPr>
        <p:grpSp>
          <p:nvGrpSpPr>
            <p:cNvPr id="120" name="Group 119">
              <a:extLst>
                <a:ext uri="{FF2B5EF4-FFF2-40B4-BE49-F238E27FC236}">
                  <a16:creationId xmlns:a16="http://schemas.microsoft.com/office/drawing/2014/main" xmlns="" id="{7FF51A97-340F-9F4E-8F92-AABCD6CD9CBA}"/>
                </a:ext>
              </a:extLst>
            </p:cNvPr>
            <p:cNvGrpSpPr>
              <a:grpSpLocks noChangeAspect="1"/>
            </p:cNvGrpSpPr>
            <p:nvPr/>
          </p:nvGrpSpPr>
          <p:grpSpPr>
            <a:xfrm>
              <a:off x="9248738" y="28151811"/>
              <a:ext cx="4326210" cy="4467271"/>
              <a:chOff x="7885030" y="26284589"/>
              <a:chExt cx="5410942" cy="5587374"/>
            </a:xfrm>
          </p:grpSpPr>
          <p:pic>
            <p:nvPicPr>
              <p:cNvPr id="97" name="Picture 96">
                <a:extLst>
                  <a:ext uri="{FF2B5EF4-FFF2-40B4-BE49-F238E27FC236}">
                    <a16:creationId xmlns:a16="http://schemas.microsoft.com/office/drawing/2014/main" xmlns="" id="{3C26CCDF-7B2A-3244-AC41-03A5B9AD3D17}"/>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927276" y="27541674"/>
                <a:ext cx="5368696" cy="4330289"/>
              </a:xfrm>
              <a:prstGeom prst="rect">
                <a:avLst/>
              </a:prstGeom>
            </p:spPr>
          </p:pic>
          <p:sp>
            <p:nvSpPr>
              <p:cNvPr id="98" name="TextBox 97">
                <a:extLst>
                  <a:ext uri="{FF2B5EF4-FFF2-40B4-BE49-F238E27FC236}">
                    <a16:creationId xmlns:a16="http://schemas.microsoft.com/office/drawing/2014/main" xmlns="" id="{73034334-C81B-8240-BE7F-63BD1EBB2317}"/>
                  </a:ext>
                </a:extLst>
              </p:cNvPr>
              <p:cNvSpPr txBox="1"/>
              <p:nvPr/>
            </p:nvSpPr>
            <p:spPr>
              <a:xfrm>
                <a:off x="12882279" y="27442720"/>
                <a:ext cx="218845" cy="291683"/>
              </a:xfrm>
              <a:prstGeom prst="rect">
                <a:avLst/>
              </a:prstGeom>
              <a:noFill/>
            </p:spPr>
            <p:txBody>
              <a:bodyPr wrap="none" rtlCol="0">
                <a:spAutoFit/>
              </a:bodyPr>
              <a:lstStyle/>
              <a:p>
                <a:r>
                  <a:rPr lang="en-US" sz="1600" dirty="0">
                    <a:solidFill>
                      <a:schemeClr val="tx1">
                        <a:lumMod val="75000"/>
                        <a:lumOff val="25000"/>
                      </a:schemeClr>
                    </a:solidFill>
                    <a:latin typeface="Garamond" panose="02020404030301010803" pitchFamily="18" charset="0"/>
                  </a:rPr>
                  <a:t>1</a:t>
                </a:r>
              </a:p>
            </p:txBody>
          </p:sp>
          <p:sp>
            <p:nvSpPr>
              <p:cNvPr id="162" name="TextBox 161">
                <a:extLst>
                  <a:ext uri="{FF2B5EF4-FFF2-40B4-BE49-F238E27FC236}">
                    <a16:creationId xmlns:a16="http://schemas.microsoft.com/office/drawing/2014/main" xmlns="" id="{24F6685A-DBFF-8F45-AC53-19887AC2CAF7}"/>
                  </a:ext>
                </a:extLst>
              </p:cNvPr>
              <p:cNvSpPr txBox="1"/>
              <p:nvPr/>
            </p:nvSpPr>
            <p:spPr>
              <a:xfrm>
                <a:off x="12827318" y="27855867"/>
                <a:ext cx="328767" cy="291683"/>
              </a:xfrm>
              <a:prstGeom prst="rect">
                <a:avLst/>
              </a:prstGeom>
              <a:noFill/>
            </p:spPr>
            <p:txBody>
              <a:bodyPr wrap="none" rtlCol="0">
                <a:spAutoFit/>
              </a:bodyPr>
              <a:lstStyle/>
              <a:p>
                <a:r>
                  <a:rPr lang="en-US" sz="1600" dirty="0">
                    <a:solidFill>
                      <a:schemeClr val="tx1">
                        <a:lumMod val="75000"/>
                        <a:lumOff val="25000"/>
                      </a:schemeClr>
                    </a:solidFill>
                    <a:latin typeface="Garamond" panose="02020404030301010803" pitchFamily="18" charset="0"/>
                  </a:rPr>
                  <a:t>0.8</a:t>
                </a:r>
              </a:p>
            </p:txBody>
          </p:sp>
          <p:sp>
            <p:nvSpPr>
              <p:cNvPr id="163" name="TextBox 162">
                <a:extLst>
                  <a:ext uri="{FF2B5EF4-FFF2-40B4-BE49-F238E27FC236}">
                    <a16:creationId xmlns:a16="http://schemas.microsoft.com/office/drawing/2014/main" xmlns="" id="{879337EE-BBFA-6F47-9B35-720A43AD1404}"/>
                  </a:ext>
                </a:extLst>
              </p:cNvPr>
              <p:cNvSpPr txBox="1"/>
              <p:nvPr/>
            </p:nvSpPr>
            <p:spPr>
              <a:xfrm>
                <a:off x="12827318" y="28278575"/>
                <a:ext cx="328767" cy="291683"/>
              </a:xfrm>
              <a:prstGeom prst="rect">
                <a:avLst/>
              </a:prstGeom>
              <a:noFill/>
            </p:spPr>
            <p:txBody>
              <a:bodyPr wrap="none" rtlCol="0">
                <a:spAutoFit/>
              </a:bodyPr>
              <a:lstStyle/>
              <a:p>
                <a:r>
                  <a:rPr lang="en-US" sz="1600" dirty="0">
                    <a:solidFill>
                      <a:schemeClr val="tx1">
                        <a:lumMod val="75000"/>
                        <a:lumOff val="25000"/>
                      </a:schemeClr>
                    </a:solidFill>
                    <a:latin typeface="Garamond" panose="02020404030301010803" pitchFamily="18" charset="0"/>
                  </a:rPr>
                  <a:t>0.6</a:t>
                </a:r>
              </a:p>
            </p:txBody>
          </p:sp>
          <p:sp>
            <p:nvSpPr>
              <p:cNvPr id="164" name="TextBox 163">
                <a:extLst>
                  <a:ext uri="{FF2B5EF4-FFF2-40B4-BE49-F238E27FC236}">
                    <a16:creationId xmlns:a16="http://schemas.microsoft.com/office/drawing/2014/main" xmlns="" id="{4DB603BA-1381-D541-8C86-9651AA94D8B2}"/>
                  </a:ext>
                </a:extLst>
              </p:cNvPr>
              <p:cNvSpPr txBox="1"/>
              <p:nvPr/>
            </p:nvSpPr>
            <p:spPr>
              <a:xfrm>
                <a:off x="12827318" y="28689634"/>
                <a:ext cx="328767" cy="291683"/>
              </a:xfrm>
              <a:prstGeom prst="rect">
                <a:avLst/>
              </a:prstGeom>
              <a:noFill/>
            </p:spPr>
            <p:txBody>
              <a:bodyPr wrap="none" rtlCol="0">
                <a:spAutoFit/>
              </a:bodyPr>
              <a:lstStyle/>
              <a:p>
                <a:r>
                  <a:rPr lang="en-US" sz="1600" dirty="0">
                    <a:solidFill>
                      <a:schemeClr val="tx1">
                        <a:lumMod val="75000"/>
                        <a:lumOff val="25000"/>
                      </a:schemeClr>
                    </a:solidFill>
                    <a:latin typeface="Garamond" panose="02020404030301010803" pitchFamily="18" charset="0"/>
                  </a:rPr>
                  <a:t>0.4</a:t>
                </a:r>
              </a:p>
            </p:txBody>
          </p:sp>
          <p:sp>
            <p:nvSpPr>
              <p:cNvPr id="165" name="TextBox 164">
                <a:extLst>
                  <a:ext uri="{FF2B5EF4-FFF2-40B4-BE49-F238E27FC236}">
                    <a16:creationId xmlns:a16="http://schemas.microsoft.com/office/drawing/2014/main" xmlns="" id="{EDC9BC13-51C3-5249-9165-0FF7EF8C7541}"/>
                  </a:ext>
                </a:extLst>
              </p:cNvPr>
              <p:cNvSpPr txBox="1"/>
              <p:nvPr/>
            </p:nvSpPr>
            <p:spPr>
              <a:xfrm>
                <a:off x="12827318" y="29099161"/>
                <a:ext cx="328767" cy="291683"/>
              </a:xfrm>
              <a:prstGeom prst="rect">
                <a:avLst/>
              </a:prstGeom>
              <a:noFill/>
            </p:spPr>
            <p:txBody>
              <a:bodyPr wrap="none" rtlCol="0">
                <a:spAutoFit/>
              </a:bodyPr>
              <a:lstStyle/>
              <a:p>
                <a:r>
                  <a:rPr lang="en-US" sz="1600" dirty="0">
                    <a:solidFill>
                      <a:schemeClr val="tx1">
                        <a:lumMod val="75000"/>
                        <a:lumOff val="25000"/>
                      </a:schemeClr>
                    </a:solidFill>
                    <a:latin typeface="Garamond" panose="02020404030301010803" pitchFamily="18" charset="0"/>
                  </a:rPr>
                  <a:t>0.2</a:t>
                </a:r>
              </a:p>
            </p:txBody>
          </p:sp>
          <p:sp>
            <p:nvSpPr>
              <p:cNvPr id="167" name="TextBox 166">
                <a:extLst>
                  <a:ext uri="{FF2B5EF4-FFF2-40B4-BE49-F238E27FC236}">
                    <a16:creationId xmlns:a16="http://schemas.microsoft.com/office/drawing/2014/main" xmlns="" id="{23A22687-6BEB-2642-9FC2-898AA0096FEA}"/>
                  </a:ext>
                </a:extLst>
              </p:cNvPr>
              <p:cNvSpPr txBox="1"/>
              <p:nvPr/>
            </p:nvSpPr>
            <p:spPr>
              <a:xfrm>
                <a:off x="12882279" y="29506176"/>
                <a:ext cx="218845" cy="291683"/>
              </a:xfrm>
              <a:prstGeom prst="rect">
                <a:avLst/>
              </a:prstGeom>
              <a:noFill/>
            </p:spPr>
            <p:txBody>
              <a:bodyPr wrap="none" rtlCol="0">
                <a:spAutoFit/>
              </a:bodyPr>
              <a:lstStyle/>
              <a:p>
                <a:r>
                  <a:rPr lang="en-US" sz="1600" dirty="0">
                    <a:solidFill>
                      <a:schemeClr val="tx1">
                        <a:lumMod val="75000"/>
                        <a:lumOff val="25000"/>
                      </a:schemeClr>
                    </a:solidFill>
                    <a:latin typeface="Garamond" panose="02020404030301010803" pitchFamily="18" charset="0"/>
                  </a:rPr>
                  <a:t>0</a:t>
                </a:r>
              </a:p>
            </p:txBody>
          </p:sp>
          <p:sp>
            <p:nvSpPr>
              <p:cNvPr id="168" name="TextBox 167">
                <a:extLst>
                  <a:ext uri="{FF2B5EF4-FFF2-40B4-BE49-F238E27FC236}">
                    <a16:creationId xmlns:a16="http://schemas.microsoft.com/office/drawing/2014/main" xmlns="" id="{6BCC856B-06B1-5645-81AE-3F8FD10AD5E4}"/>
                  </a:ext>
                </a:extLst>
              </p:cNvPr>
              <p:cNvSpPr txBox="1"/>
              <p:nvPr/>
            </p:nvSpPr>
            <p:spPr>
              <a:xfrm>
                <a:off x="12802337" y="29907969"/>
                <a:ext cx="378732" cy="291683"/>
              </a:xfrm>
              <a:prstGeom prst="rect">
                <a:avLst/>
              </a:prstGeom>
              <a:noFill/>
            </p:spPr>
            <p:txBody>
              <a:bodyPr wrap="none" rtlCol="0">
                <a:spAutoFit/>
              </a:bodyPr>
              <a:lstStyle/>
              <a:p>
                <a:r>
                  <a:rPr lang="en-US" sz="1600" dirty="0">
                    <a:solidFill>
                      <a:schemeClr val="tx1">
                        <a:lumMod val="75000"/>
                        <a:lumOff val="25000"/>
                      </a:schemeClr>
                    </a:solidFill>
                    <a:latin typeface="Garamond" panose="02020404030301010803" pitchFamily="18" charset="0"/>
                  </a:rPr>
                  <a:t>-0.2</a:t>
                </a:r>
              </a:p>
            </p:txBody>
          </p:sp>
          <p:sp>
            <p:nvSpPr>
              <p:cNvPr id="169" name="TextBox 168">
                <a:extLst>
                  <a:ext uri="{FF2B5EF4-FFF2-40B4-BE49-F238E27FC236}">
                    <a16:creationId xmlns:a16="http://schemas.microsoft.com/office/drawing/2014/main" xmlns="" id="{F19CA209-EA98-0A43-925D-F864441E0665}"/>
                  </a:ext>
                </a:extLst>
              </p:cNvPr>
              <p:cNvSpPr txBox="1"/>
              <p:nvPr/>
            </p:nvSpPr>
            <p:spPr>
              <a:xfrm>
                <a:off x="12802337" y="30321056"/>
                <a:ext cx="378732" cy="291683"/>
              </a:xfrm>
              <a:prstGeom prst="rect">
                <a:avLst/>
              </a:prstGeom>
              <a:noFill/>
            </p:spPr>
            <p:txBody>
              <a:bodyPr wrap="none" rtlCol="0">
                <a:spAutoFit/>
              </a:bodyPr>
              <a:lstStyle/>
              <a:p>
                <a:r>
                  <a:rPr lang="en-US" sz="1600" dirty="0">
                    <a:solidFill>
                      <a:schemeClr val="tx1">
                        <a:lumMod val="75000"/>
                        <a:lumOff val="25000"/>
                      </a:schemeClr>
                    </a:solidFill>
                    <a:latin typeface="Garamond" panose="02020404030301010803" pitchFamily="18" charset="0"/>
                  </a:rPr>
                  <a:t>-0.4</a:t>
                </a:r>
              </a:p>
            </p:txBody>
          </p:sp>
          <p:sp>
            <p:nvSpPr>
              <p:cNvPr id="170" name="TextBox 169">
                <a:extLst>
                  <a:ext uri="{FF2B5EF4-FFF2-40B4-BE49-F238E27FC236}">
                    <a16:creationId xmlns:a16="http://schemas.microsoft.com/office/drawing/2014/main" xmlns="" id="{B11E2FD7-A536-3D48-8C26-48CB014BA973}"/>
                  </a:ext>
                </a:extLst>
              </p:cNvPr>
              <p:cNvSpPr txBox="1"/>
              <p:nvPr/>
            </p:nvSpPr>
            <p:spPr>
              <a:xfrm>
                <a:off x="12802337" y="30734495"/>
                <a:ext cx="378732" cy="291683"/>
              </a:xfrm>
              <a:prstGeom prst="rect">
                <a:avLst/>
              </a:prstGeom>
              <a:noFill/>
            </p:spPr>
            <p:txBody>
              <a:bodyPr wrap="none" rtlCol="0">
                <a:spAutoFit/>
              </a:bodyPr>
              <a:lstStyle/>
              <a:p>
                <a:r>
                  <a:rPr lang="en-US" sz="1600" dirty="0">
                    <a:solidFill>
                      <a:schemeClr val="tx1">
                        <a:lumMod val="75000"/>
                        <a:lumOff val="25000"/>
                      </a:schemeClr>
                    </a:solidFill>
                    <a:latin typeface="Garamond" panose="02020404030301010803" pitchFamily="18" charset="0"/>
                  </a:rPr>
                  <a:t>-0.6</a:t>
                </a:r>
              </a:p>
            </p:txBody>
          </p:sp>
          <p:sp>
            <p:nvSpPr>
              <p:cNvPr id="171" name="TextBox 170">
                <a:extLst>
                  <a:ext uri="{FF2B5EF4-FFF2-40B4-BE49-F238E27FC236}">
                    <a16:creationId xmlns:a16="http://schemas.microsoft.com/office/drawing/2014/main" xmlns="" id="{444CB6F8-49C1-8344-A329-EA1F9F690329}"/>
                  </a:ext>
                </a:extLst>
              </p:cNvPr>
              <p:cNvSpPr txBox="1"/>
              <p:nvPr/>
            </p:nvSpPr>
            <p:spPr>
              <a:xfrm>
                <a:off x="12802337" y="31138985"/>
                <a:ext cx="378732" cy="291683"/>
              </a:xfrm>
              <a:prstGeom prst="rect">
                <a:avLst/>
              </a:prstGeom>
              <a:noFill/>
            </p:spPr>
            <p:txBody>
              <a:bodyPr wrap="none" rtlCol="0">
                <a:spAutoFit/>
              </a:bodyPr>
              <a:lstStyle/>
              <a:p>
                <a:r>
                  <a:rPr lang="en-US" sz="1600" dirty="0">
                    <a:solidFill>
                      <a:schemeClr val="tx1">
                        <a:lumMod val="75000"/>
                        <a:lumOff val="25000"/>
                      </a:schemeClr>
                    </a:solidFill>
                    <a:latin typeface="Garamond" panose="02020404030301010803" pitchFamily="18" charset="0"/>
                  </a:rPr>
                  <a:t>-0.8</a:t>
                </a:r>
              </a:p>
            </p:txBody>
          </p:sp>
          <p:sp>
            <p:nvSpPr>
              <p:cNvPr id="173" name="TextBox 172">
                <a:extLst>
                  <a:ext uri="{FF2B5EF4-FFF2-40B4-BE49-F238E27FC236}">
                    <a16:creationId xmlns:a16="http://schemas.microsoft.com/office/drawing/2014/main" xmlns="" id="{05CF1D10-56BD-E945-BBB6-3BCA5220B694}"/>
                  </a:ext>
                </a:extLst>
              </p:cNvPr>
              <p:cNvSpPr txBox="1"/>
              <p:nvPr/>
            </p:nvSpPr>
            <p:spPr>
              <a:xfrm>
                <a:off x="12857297" y="31543814"/>
                <a:ext cx="268810" cy="291683"/>
              </a:xfrm>
              <a:prstGeom prst="rect">
                <a:avLst/>
              </a:prstGeom>
              <a:noFill/>
            </p:spPr>
            <p:txBody>
              <a:bodyPr wrap="none" rtlCol="0">
                <a:spAutoFit/>
              </a:bodyPr>
              <a:lstStyle/>
              <a:p>
                <a:r>
                  <a:rPr lang="en-US" sz="1600" dirty="0">
                    <a:solidFill>
                      <a:schemeClr val="tx1">
                        <a:lumMod val="75000"/>
                        <a:lumOff val="25000"/>
                      </a:schemeClr>
                    </a:solidFill>
                    <a:latin typeface="Garamond" panose="02020404030301010803" pitchFamily="18" charset="0"/>
                  </a:rPr>
                  <a:t>-1</a:t>
                </a:r>
              </a:p>
            </p:txBody>
          </p:sp>
          <p:sp>
            <p:nvSpPr>
              <p:cNvPr id="102" name="TextBox 101">
                <a:extLst>
                  <a:ext uri="{FF2B5EF4-FFF2-40B4-BE49-F238E27FC236}">
                    <a16:creationId xmlns:a16="http://schemas.microsoft.com/office/drawing/2014/main" xmlns="" id="{EEEACEB9-26C7-C842-B5BA-D599E96F4BAD}"/>
                  </a:ext>
                </a:extLst>
              </p:cNvPr>
              <p:cNvSpPr txBox="1"/>
              <p:nvPr/>
            </p:nvSpPr>
            <p:spPr>
              <a:xfrm>
                <a:off x="11329120" y="31257969"/>
                <a:ext cx="490104" cy="344717"/>
              </a:xfrm>
              <a:prstGeom prst="rect">
                <a:avLst/>
              </a:prstGeom>
              <a:noFill/>
            </p:spPr>
            <p:txBody>
              <a:bodyPr wrap="none" rtlCol="0">
                <a:spAutoFit/>
              </a:bodyPr>
              <a:lstStyle/>
              <a:p>
                <a:r>
                  <a:rPr lang="en-US" sz="2000" dirty="0" smtClean="0">
                    <a:solidFill>
                      <a:schemeClr val="tx1">
                        <a:lumMod val="75000"/>
                        <a:lumOff val="25000"/>
                      </a:schemeClr>
                    </a:solidFill>
                    <a:latin typeface="Garamond" panose="02020404030301010803" pitchFamily="18" charset="0"/>
                  </a:rPr>
                  <a:t>Tree</a:t>
                </a:r>
                <a:endParaRPr lang="en-US" sz="2000" dirty="0">
                  <a:solidFill>
                    <a:schemeClr val="tx1">
                      <a:lumMod val="75000"/>
                      <a:lumOff val="25000"/>
                    </a:schemeClr>
                  </a:solidFill>
                  <a:latin typeface="Garamond" panose="02020404030301010803" pitchFamily="18" charset="0"/>
                </a:endParaRPr>
              </a:p>
            </p:txBody>
          </p:sp>
          <p:sp>
            <p:nvSpPr>
              <p:cNvPr id="174" name="TextBox 173">
                <a:extLst>
                  <a:ext uri="{FF2B5EF4-FFF2-40B4-BE49-F238E27FC236}">
                    <a16:creationId xmlns:a16="http://schemas.microsoft.com/office/drawing/2014/main" xmlns="" id="{B203FD24-6839-4949-B511-E18D4166F220}"/>
                  </a:ext>
                </a:extLst>
              </p:cNvPr>
              <p:cNvSpPr txBox="1"/>
              <p:nvPr/>
            </p:nvSpPr>
            <p:spPr>
              <a:xfrm>
                <a:off x="9863569" y="30517578"/>
                <a:ext cx="1283292" cy="344717"/>
              </a:xfrm>
              <a:prstGeom prst="rect">
                <a:avLst/>
              </a:prstGeom>
              <a:noFill/>
            </p:spPr>
            <p:txBody>
              <a:bodyPr wrap="none" rtlCol="0">
                <a:spAutoFit/>
              </a:bodyPr>
              <a:lstStyle/>
              <a:p>
                <a:r>
                  <a:rPr lang="en-US" sz="2000" dirty="0" smtClean="0">
                    <a:solidFill>
                      <a:schemeClr val="tx1">
                        <a:lumMod val="75000"/>
                        <a:lumOff val="25000"/>
                      </a:schemeClr>
                    </a:solidFill>
                    <a:latin typeface="Garamond" panose="02020404030301010803" pitchFamily="18" charset="0"/>
                  </a:rPr>
                  <a:t>Trees per Acre</a:t>
                </a:r>
                <a:endParaRPr lang="en-US" sz="2000" dirty="0">
                  <a:solidFill>
                    <a:schemeClr val="tx1">
                      <a:lumMod val="75000"/>
                      <a:lumOff val="25000"/>
                    </a:schemeClr>
                  </a:solidFill>
                  <a:latin typeface="Garamond" panose="02020404030301010803" pitchFamily="18" charset="0"/>
                </a:endParaRPr>
              </a:p>
            </p:txBody>
          </p:sp>
          <p:sp>
            <p:nvSpPr>
              <p:cNvPr id="175" name="TextBox 174">
                <a:extLst>
                  <a:ext uri="{FF2B5EF4-FFF2-40B4-BE49-F238E27FC236}">
                    <a16:creationId xmlns:a16="http://schemas.microsoft.com/office/drawing/2014/main" xmlns="" id="{DB736B8F-9055-1F4B-8392-8A9A31043693}"/>
                  </a:ext>
                </a:extLst>
              </p:cNvPr>
              <p:cNvSpPr txBox="1"/>
              <p:nvPr/>
            </p:nvSpPr>
            <p:spPr>
              <a:xfrm>
                <a:off x="9867228" y="29852627"/>
                <a:ext cx="589833" cy="344717"/>
              </a:xfrm>
              <a:prstGeom prst="rect">
                <a:avLst/>
              </a:prstGeom>
              <a:noFill/>
            </p:spPr>
            <p:txBody>
              <a:bodyPr wrap="none" rtlCol="0">
                <a:spAutoFit/>
              </a:bodyPr>
              <a:lstStyle/>
              <a:p>
                <a:r>
                  <a:rPr lang="en-US" sz="2000" dirty="0">
                    <a:solidFill>
                      <a:schemeClr val="tx1">
                        <a:lumMod val="75000"/>
                        <a:lumOff val="25000"/>
                      </a:schemeClr>
                    </a:solidFill>
                    <a:latin typeface="Garamond" panose="02020404030301010803" pitchFamily="18" charset="0"/>
                  </a:rPr>
                  <a:t>Grass</a:t>
                </a:r>
              </a:p>
            </p:txBody>
          </p:sp>
          <p:sp>
            <p:nvSpPr>
              <p:cNvPr id="176" name="TextBox 175">
                <a:extLst>
                  <a:ext uri="{FF2B5EF4-FFF2-40B4-BE49-F238E27FC236}">
                    <a16:creationId xmlns:a16="http://schemas.microsoft.com/office/drawing/2014/main" xmlns="" id="{E3ECD1F9-A3EF-424A-890E-F8FEA6EE2327}"/>
                  </a:ext>
                </a:extLst>
              </p:cNvPr>
              <p:cNvSpPr txBox="1"/>
              <p:nvPr/>
            </p:nvSpPr>
            <p:spPr>
              <a:xfrm>
                <a:off x="9206947" y="29208561"/>
                <a:ext cx="514736" cy="344717"/>
              </a:xfrm>
              <a:prstGeom prst="rect">
                <a:avLst/>
              </a:prstGeom>
              <a:noFill/>
            </p:spPr>
            <p:txBody>
              <a:bodyPr wrap="none" rtlCol="0">
                <a:spAutoFit/>
              </a:bodyPr>
              <a:lstStyle/>
              <a:p>
                <a:r>
                  <a:rPr lang="en-US" sz="2000" dirty="0">
                    <a:solidFill>
                      <a:schemeClr val="tx1">
                        <a:lumMod val="75000"/>
                        <a:lumOff val="25000"/>
                      </a:schemeClr>
                    </a:solidFill>
                    <a:latin typeface="Garamond" panose="02020404030301010803" pitchFamily="18" charset="0"/>
                  </a:rPr>
                  <a:t>Lake</a:t>
                </a:r>
              </a:p>
            </p:txBody>
          </p:sp>
          <p:sp>
            <p:nvSpPr>
              <p:cNvPr id="177" name="TextBox 176">
                <a:extLst>
                  <a:ext uri="{FF2B5EF4-FFF2-40B4-BE49-F238E27FC236}">
                    <a16:creationId xmlns:a16="http://schemas.microsoft.com/office/drawing/2014/main" xmlns="" id="{94CEA776-7A24-804E-B087-315AEA1AD870}"/>
                  </a:ext>
                </a:extLst>
              </p:cNvPr>
              <p:cNvSpPr txBox="1"/>
              <p:nvPr/>
            </p:nvSpPr>
            <p:spPr>
              <a:xfrm>
                <a:off x="8024216" y="28521196"/>
                <a:ext cx="1041064" cy="344717"/>
              </a:xfrm>
              <a:prstGeom prst="rect">
                <a:avLst/>
              </a:prstGeom>
              <a:noFill/>
            </p:spPr>
            <p:txBody>
              <a:bodyPr wrap="none" rtlCol="0">
                <a:spAutoFit/>
              </a:bodyPr>
              <a:lstStyle/>
              <a:p>
                <a:r>
                  <a:rPr lang="en-US" sz="2000" dirty="0">
                    <a:solidFill>
                      <a:schemeClr val="tx1">
                        <a:lumMod val="75000"/>
                        <a:lumOff val="25000"/>
                      </a:schemeClr>
                    </a:solidFill>
                    <a:latin typeface="Garamond" panose="02020404030301010803" pitchFamily="18" charset="0"/>
                  </a:rPr>
                  <a:t>Impervious</a:t>
                </a:r>
              </a:p>
            </p:txBody>
          </p:sp>
          <p:sp>
            <p:nvSpPr>
              <p:cNvPr id="178" name="TextBox 177">
                <a:extLst>
                  <a:ext uri="{FF2B5EF4-FFF2-40B4-BE49-F238E27FC236}">
                    <a16:creationId xmlns:a16="http://schemas.microsoft.com/office/drawing/2014/main" xmlns="" id="{E0F07506-2001-4547-A669-B372025C9E55}"/>
                  </a:ext>
                </a:extLst>
              </p:cNvPr>
              <p:cNvSpPr txBox="1"/>
              <p:nvPr/>
            </p:nvSpPr>
            <p:spPr>
              <a:xfrm>
                <a:off x="7885030" y="27815024"/>
                <a:ext cx="477413" cy="344717"/>
              </a:xfrm>
              <a:prstGeom prst="rect">
                <a:avLst/>
              </a:prstGeom>
              <a:noFill/>
            </p:spPr>
            <p:txBody>
              <a:bodyPr wrap="none" rtlCol="0">
                <a:spAutoFit/>
              </a:bodyPr>
              <a:lstStyle/>
              <a:p>
                <a:r>
                  <a:rPr lang="en-US" sz="2000" dirty="0">
                    <a:solidFill>
                      <a:schemeClr val="tx1">
                        <a:lumMod val="75000"/>
                        <a:lumOff val="25000"/>
                      </a:schemeClr>
                    </a:solidFill>
                    <a:latin typeface="Garamond" panose="02020404030301010803" pitchFamily="18" charset="0"/>
                  </a:rPr>
                  <a:t>LST</a:t>
                </a:r>
              </a:p>
            </p:txBody>
          </p:sp>
          <p:sp>
            <p:nvSpPr>
              <p:cNvPr id="104" name="TextBox 103">
                <a:extLst>
                  <a:ext uri="{FF2B5EF4-FFF2-40B4-BE49-F238E27FC236}">
                    <a16:creationId xmlns:a16="http://schemas.microsoft.com/office/drawing/2014/main" xmlns="" id="{2893AB3F-BC12-B249-9683-4E8FAAE3A3BC}"/>
                  </a:ext>
                </a:extLst>
              </p:cNvPr>
              <p:cNvSpPr txBox="1"/>
              <p:nvPr/>
            </p:nvSpPr>
            <p:spPr>
              <a:xfrm>
                <a:off x="9643573" y="26284589"/>
                <a:ext cx="1861983" cy="344717"/>
              </a:xfrm>
              <a:prstGeom prst="rect">
                <a:avLst/>
              </a:prstGeom>
              <a:noFill/>
            </p:spPr>
            <p:txBody>
              <a:bodyPr wrap="none" rtlCol="0">
                <a:spAutoFit/>
              </a:bodyPr>
              <a:lstStyle/>
              <a:p>
                <a:pPr algn="ctr"/>
                <a:r>
                  <a:rPr lang="en-US" sz="2000" b="1" dirty="0" smtClean="0">
                    <a:solidFill>
                      <a:schemeClr val="tx1">
                        <a:lumMod val="75000"/>
                        <a:lumOff val="25000"/>
                      </a:schemeClr>
                    </a:solidFill>
                    <a:latin typeface="Garamond" charset="0"/>
                    <a:ea typeface="Garamond" charset="0"/>
                    <a:cs typeface="Garamond" charset="0"/>
                  </a:rPr>
                  <a:t>Correlation</a:t>
                </a:r>
                <a:r>
                  <a:rPr lang="en-US" sz="2000" b="1" dirty="0" smtClean="0">
                    <a:solidFill>
                      <a:schemeClr val="tx1">
                        <a:lumMod val="75000"/>
                        <a:lumOff val="25000"/>
                      </a:schemeClr>
                    </a:solidFill>
                    <a:latin typeface="Garamond" charset="0"/>
                    <a:ea typeface="Garamond" charset="0"/>
                    <a:cs typeface="Garamond" charset="0"/>
                  </a:rPr>
                  <a:t> </a:t>
                </a:r>
                <a:r>
                  <a:rPr lang="en-US" sz="2000" b="1" dirty="0">
                    <a:solidFill>
                      <a:schemeClr val="tx1">
                        <a:lumMod val="75000"/>
                        <a:lumOff val="25000"/>
                      </a:schemeClr>
                    </a:solidFill>
                    <a:latin typeface="Garamond" charset="0"/>
                    <a:ea typeface="Garamond" charset="0"/>
                    <a:cs typeface="Garamond" charset="0"/>
                  </a:rPr>
                  <a:t>Analysis</a:t>
                </a:r>
              </a:p>
            </p:txBody>
          </p:sp>
        </p:grpSp>
        <p:sp>
          <p:nvSpPr>
            <p:cNvPr id="185" name="TextBox 14">
              <a:extLst>
                <a:ext uri="{FF2B5EF4-FFF2-40B4-BE49-F238E27FC236}">
                  <a16:creationId xmlns:a16="http://schemas.microsoft.com/office/drawing/2014/main" xmlns="" id="{D1A6970D-4FF5-4EC9-A9AE-C5B9204DB9A0}"/>
                </a:ext>
              </a:extLst>
            </p:cNvPr>
            <p:cNvSpPr txBox="1"/>
            <p:nvPr/>
          </p:nvSpPr>
          <p:spPr>
            <a:xfrm rot="18744983">
              <a:off x="9655205" y="28718078"/>
              <a:ext cx="887730" cy="249277"/>
            </a:xfrm>
            <a:prstGeom prst="rect">
              <a:avLst/>
            </a:prstGeom>
            <a:noFill/>
          </p:spPr>
          <p:txBody>
            <a:bodyPr wrap="square" rtlCol="0">
              <a:spAutoFit/>
            </a:bodyPr>
            <a:lstStyle/>
            <a:p>
              <a:pPr marL="0" marR="0">
                <a:spcBef>
                  <a:spcPts val="0"/>
                </a:spcBef>
                <a:spcAft>
                  <a:spcPts val="0"/>
                </a:spcAft>
              </a:pPr>
              <a:r>
                <a:rPr lang="en-US" sz="2000" kern="1200" dirty="0">
                  <a:solidFill>
                    <a:schemeClr val="tx1">
                      <a:lumMod val="75000"/>
                      <a:lumOff val="25000"/>
                    </a:schemeClr>
                  </a:solidFill>
                  <a:effectLst/>
                  <a:latin typeface="Garamond" panose="02020404030301010803" pitchFamily="18" charset="0"/>
                  <a:ea typeface="DengXian" panose="02010600030101010101" pitchFamily="2" charset="-122"/>
                  <a:cs typeface="Arial" panose="020B0604020202020204" pitchFamily="34" charset="0"/>
                </a:rPr>
                <a:t>LST</a:t>
              </a:r>
              <a:endParaRPr lang="en-US" sz="2000" dirty="0">
                <a:solidFill>
                  <a:schemeClr val="tx1">
                    <a:lumMod val="75000"/>
                    <a:lumOff val="25000"/>
                  </a:schemeClr>
                </a:solidFill>
                <a:effectLst/>
                <a:latin typeface="Garamond" panose="02020404030301010803" pitchFamily="18" charset="0"/>
                <a:ea typeface="DengXian" panose="02010600030101010101" pitchFamily="2" charset="-122"/>
              </a:endParaRPr>
            </a:p>
          </p:txBody>
        </p:sp>
        <p:sp>
          <p:nvSpPr>
            <p:cNvPr id="186" name="TextBox 16">
              <a:extLst>
                <a:ext uri="{FF2B5EF4-FFF2-40B4-BE49-F238E27FC236}">
                  <a16:creationId xmlns:a16="http://schemas.microsoft.com/office/drawing/2014/main" xmlns="" id="{E7F74DE5-27B8-48AC-BEA5-8D186CC63E09}"/>
                </a:ext>
              </a:extLst>
            </p:cNvPr>
            <p:cNvSpPr txBox="1"/>
            <p:nvPr/>
          </p:nvSpPr>
          <p:spPr>
            <a:xfrm rot="18744983">
              <a:off x="10782732" y="28741732"/>
              <a:ext cx="850265" cy="249277"/>
            </a:xfrm>
            <a:prstGeom prst="rect">
              <a:avLst/>
            </a:prstGeom>
            <a:noFill/>
          </p:spPr>
          <p:txBody>
            <a:bodyPr wrap="square" rtlCol="0">
              <a:spAutoFit/>
            </a:bodyPr>
            <a:lstStyle/>
            <a:p>
              <a:pPr marL="0" marR="0">
                <a:spcBef>
                  <a:spcPts val="0"/>
                </a:spcBef>
                <a:spcAft>
                  <a:spcPts val="0"/>
                </a:spcAft>
              </a:pPr>
              <a:r>
                <a:rPr lang="en-US" sz="2000" kern="1200" dirty="0">
                  <a:solidFill>
                    <a:schemeClr val="tx1">
                      <a:lumMod val="75000"/>
                      <a:lumOff val="25000"/>
                    </a:schemeClr>
                  </a:solidFill>
                  <a:effectLst/>
                  <a:latin typeface="Garamond" panose="02020404030301010803" pitchFamily="18" charset="0"/>
                  <a:ea typeface="DengXian" panose="02010600030101010101" pitchFamily="2" charset="-122"/>
                  <a:cs typeface="Arial" panose="020B0604020202020204" pitchFamily="34" charset="0"/>
                </a:rPr>
                <a:t>Lake</a:t>
              </a:r>
              <a:endParaRPr lang="en-US" sz="2000" dirty="0">
                <a:solidFill>
                  <a:schemeClr val="tx1">
                    <a:lumMod val="75000"/>
                    <a:lumOff val="25000"/>
                  </a:schemeClr>
                </a:solidFill>
                <a:effectLst/>
                <a:latin typeface="Garamond" panose="02020404030301010803" pitchFamily="18" charset="0"/>
                <a:ea typeface="DengXian" panose="02010600030101010101" pitchFamily="2" charset="-122"/>
              </a:endParaRPr>
            </a:p>
          </p:txBody>
        </p:sp>
        <p:sp>
          <p:nvSpPr>
            <p:cNvPr id="187" name="TextBox 17">
              <a:extLst>
                <a:ext uri="{FF2B5EF4-FFF2-40B4-BE49-F238E27FC236}">
                  <a16:creationId xmlns:a16="http://schemas.microsoft.com/office/drawing/2014/main" xmlns="" id="{7D5DE42B-45B8-4FEE-A69D-C1D723027578}"/>
                </a:ext>
              </a:extLst>
            </p:cNvPr>
            <p:cNvSpPr txBox="1"/>
            <p:nvPr/>
          </p:nvSpPr>
          <p:spPr>
            <a:xfrm rot="18744983">
              <a:off x="11344518" y="28764022"/>
              <a:ext cx="850265" cy="249277"/>
            </a:xfrm>
            <a:prstGeom prst="rect">
              <a:avLst/>
            </a:prstGeom>
            <a:noFill/>
          </p:spPr>
          <p:txBody>
            <a:bodyPr wrap="square" rtlCol="0">
              <a:spAutoFit/>
            </a:bodyPr>
            <a:lstStyle/>
            <a:p>
              <a:pPr marL="0" marR="0">
                <a:spcBef>
                  <a:spcPts val="0"/>
                </a:spcBef>
                <a:spcAft>
                  <a:spcPts val="0"/>
                </a:spcAft>
              </a:pPr>
              <a:r>
                <a:rPr lang="en-US" sz="2000" kern="1200" dirty="0">
                  <a:solidFill>
                    <a:schemeClr val="tx1">
                      <a:lumMod val="75000"/>
                      <a:lumOff val="25000"/>
                    </a:schemeClr>
                  </a:solidFill>
                  <a:effectLst/>
                  <a:latin typeface="Garamond" panose="02020404030301010803" pitchFamily="18" charset="0"/>
                  <a:ea typeface="DengXian" panose="02010600030101010101" pitchFamily="2" charset="-122"/>
                  <a:cs typeface="Arial" panose="020B0604020202020204" pitchFamily="34" charset="0"/>
                </a:rPr>
                <a:t>Grass</a:t>
              </a:r>
              <a:endParaRPr lang="en-US" sz="2000" dirty="0">
                <a:solidFill>
                  <a:schemeClr val="tx1">
                    <a:lumMod val="75000"/>
                    <a:lumOff val="25000"/>
                  </a:schemeClr>
                </a:solidFill>
                <a:effectLst/>
                <a:latin typeface="Garamond" panose="02020404030301010803" pitchFamily="18" charset="0"/>
                <a:ea typeface="DengXian" panose="02010600030101010101" pitchFamily="2" charset="-122"/>
              </a:endParaRPr>
            </a:p>
          </p:txBody>
        </p:sp>
        <p:sp>
          <p:nvSpPr>
            <p:cNvPr id="188" name="TextBox 19">
              <a:extLst>
                <a:ext uri="{FF2B5EF4-FFF2-40B4-BE49-F238E27FC236}">
                  <a16:creationId xmlns:a16="http://schemas.microsoft.com/office/drawing/2014/main" xmlns="" id="{341529D2-B356-4FE2-8BB5-0ABCE91B625E}"/>
                </a:ext>
              </a:extLst>
            </p:cNvPr>
            <p:cNvSpPr txBox="1"/>
            <p:nvPr/>
          </p:nvSpPr>
          <p:spPr>
            <a:xfrm rot="18744983">
              <a:off x="12461789" y="28754461"/>
              <a:ext cx="850265" cy="249277"/>
            </a:xfrm>
            <a:prstGeom prst="rect">
              <a:avLst/>
            </a:prstGeom>
            <a:noFill/>
          </p:spPr>
          <p:txBody>
            <a:bodyPr wrap="square" rtlCol="0">
              <a:spAutoFit/>
            </a:bodyPr>
            <a:lstStyle/>
            <a:p>
              <a:pPr marL="0" marR="0">
                <a:spcBef>
                  <a:spcPts val="0"/>
                </a:spcBef>
                <a:spcAft>
                  <a:spcPts val="0"/>
                </a:spcAft>
              </a:pPr>
              <a:r>
                <a:rPr lang="en-US" sz="2000" kern="1200" dirty="0">
                  <a:solidFill>
                    <a:schemeClr val="tx1">
                      <a:lumMod val="75000"/>
                      <a:lumOff val="25000"/>
                    </a:schemeClr>
                  </a:solidFill>
                  <a:effectLst/>
                  <a:latin typeface="Garamond" panose="02020404030301010803" pitchFamily="18" charset="0"/>
                  <a:ea typeface="DengXian" panose="02010600030101010101" pitchFamily="2" charset="-122"/>
                  <a:cs typeface="Arial" panose="020B0604020202020204" pitchFamily="34" charset="0"/>
                </a:rPr>
                <a:t>Tree</a:t>
              </a:r>
              <a:endParaRPr lang="en-US" sz="2000" dirty="0">
                <a:solidFill>
                  <a:schemeClr val="tx1">
                    <a:lumMod val="75000"/>
                    <a:lumOff val="25000"/>
                  </a:schemeClr>
                </a:solidFill>
                <a:effectLst/>
                <a:latin typeface="Garamond" panose="02020404030301010803" pitchFamily="18" charset="0"/>
                <a:ea typeface="DengXian" panose="02010600030101010101" pitchFamily="2" charset="-122"/>
              </a:endParaRPr>
            </a:p>
          </p:txBody>
        </p:sp>
        <p:sp>
          <p:nvSpPr>
            <p:cNvPr id="189" name="TextBox 20">
              <a:extLst>
                <a:ext uri="{FF2B5EF4-FFF2-40B4-BE49-F238E27FC236}">
                  <a16:creationId xmlns:a16="http://schemas.microsoft.com/office/drawing/2014/main" xmlns="" id="{80A47059-9AA7-47F9-854C-7462AC6FFFE2}"/>
                </a:ext>
              </a:extLst>
            </p:cNvPr>
            <p:cNvSpPr txBox="1"/>
            <p:nvPr/>
          </p:nvSpPr>
          <p:spPr>
            <a:xfrm rot="18744983">
              <a:off x="10115068" y="28506423"/>
              <a:ext cx="1467485" cy="249277"/>
            </a:xfrm>
            <a:prstGeom prst="rect">
              <a:avLst/>
            </a:prstGeom>
            <a:noFill/>
          </p:spPr>
          <p:txBody>
            <a:bodyPr wrap="square" rtlCol="0">
              <a:spAutoFit/>
            </a:bodyPr>
            <a:lstStyle/>
            <a:p>
              <a:pPr marL="0" marR="0">
                <a:spcBef>
                  <a:spcPts val="0"/>
                </a:spcBef>
                <a:spcAft>
                  <a:spcPts val="0"/>
                </a:spcAft>
              </a:pPr>
              <a:r>
                <a:rPr lang="en-US" sz="2000" kern="1200" dirty="0">
                  <a:solidFill>
                    <a:schemeClr val="tx1">
                      <a:lumMod val="75000"/>
                      <a:lumOff val="25000"/>
                    </a:schemeClr>
                  </a:solidFill>
                  <a:effectLst/>
                  <a:latin typeface="Garamond" panose="02020404030301010803" pitchFamily="18" charset="0"/>
                  <a:ea typeface="DengXian" panose="02010600030101010101" pitchFamily="2" charset="-122"/>
                  <a:cs typeface="Arial" panose="020B0604020202020204" pitchFamily="34" charset="0"/>
                </a:rPr>
                <a:t>Impervious</a:t>
              </a:r>
              <a:endParaRPr lang="en-US" sz="2000" dirty="0">
                <a:solidFill>
                  <a:schemeClr val="tx1">
                    <a:lumMod val="75000"/>
                    <a:lumOff val="25000"/>
                  </a:schemeClr>
                </a:solidFill>
                <a:effectLst/>
                <a:latin typeface="Garamond" panose="02020404030301010803" pitchFamily="18" charset="0"/>
                <a:ea typeface="DengXian" panose="02010600030101010101" pitchFamily="2" charset="-122"/>
              </a:endParaRPr>
            </a:p>
          </p:txBody>
        </p:sp>
        <p:sp>
          <p:nvSpPr>
            <p:cNvPr id="190" name="TextBox 18">
              <a:extLst>
                <a:ext uri="{FF2B5EF4-FFF2-40B4-BE49-F238E27FC236}">
                  <a16:creationId xmlns:a16="http://schemas.microsoft.com/office/drawing/2014/main" xmlns="" id="{83A168AB-2441-4832-B603-DC8F1250DA15}"/>
                </a:ext>
              </a:extLst>
            </p:cNvPr>
            <p:cNvSpPr txBox="1"/>
            <p:nvPr/>
          </p:nvSpPr>
          <p:spPr>
            <a:xfrm rot="18744983">
              <a:off x="11790722" y="28516744"/>
              <a:ext cx="1510665" cy="249277"/>
            </a:xfrm>
            <a:prstGeom prst="rect">
              <a:avLst/>
            </a:prstGeom>
            <a:noFill/>
          </p:spPr>
          <p:txBody>
            <a:bodyPr wrap="square" rtlCol="0">
              <a:spAutoFit/>
            </a:bodyPr>
            <a:lstStyle/>
            <a:p>
              <a:pPr marL="0" marR="0">
                <a:spcBef>
                  <a:spcPts val="0"/>
                </a:spcBef>
                <a:spcAft>
                  <a:spcPts val="0"/>
                </a:spcAft>
              </a:pPr>
              <a:r>
                <a:rPr lang="en-US" sz="2000" kern="1200" dirty="0" smtClean="0">
                  <a:solidFill>
                    <a:schemeClr val="tx1">
                      <a:lumMod val="75000"/>
                      <a:lumOff val="25000"/>
                    </a:schemeClr>
                  </a:solidFill>
                  <a:effectLst/>
                  <a:latin typeface="Garamond" panose="02020404030301010803" pitchFamily="18" charset="0"/>
                  <a:ea typeface="DengXian" panose="02010600030101010101" pitchFamily="2" charset="-122"/>
                  <a:cs typeface="Arial" panose="020B0604020202020204" pitchFamily="34" charset="0"/>
                </a:rPr>
                <a:t>Trees per Acre</a:t>
              </a:r>
              <a:endParaRPr lang="en-US" sz="2000" dirty="0">
                <a:solidFill>
                  <a:schemeClr val="tx1">
                    <a:lumMod val="75000"/>
                    <a:lumOff val="25000"/>
                  </a:schemeClr>
                </a:solidFill>
                <a:effectLst/>
                <a:latin typeface="Garamond" panose="02020404030301010803" pitchFamily="18" charset="0"/>
                <a:ea typeface="DengXian" panose="02010600030101010101" pitchFamily="2" charset="-122"/>
              </a:endParaRPr>
            </a:p>
          </p:txBody>
        </p:sp>
      </p:grpSp>
      <p:sp>
        <p:nvSpPr>
          <p:cNvPr id="155" name="Text Placeholder 16">
            <a:extLst>
              <a:ext uri="{FF2B5EF4-FFF2-40B4-BE49-F238E27FC236}">
                <a16:creationId xmlns:a16="http://schemas.microsoft.com/office/drawing/2014/main" xmlns="" id="{23673021-189C-DB4B-B185-5A1E75DA045E}"/>
              </a:ext>
            </a:extLst>
          </p:cNvPr>
          <p:cNvSpPr txBox="1">
            <a:spLocks/>
          </p:cNvSpPr>
          <p:nvPr/>
        </p:nvSpPr>
        <p:spPr>
          <a:xfrm>
            <a:off x="9605433" y="14256246"/>
            <a:ext cx="1924486" cy="3431889"/>
          </a:xfrm>
          <a:prstGeom prst="rect">
            <a:avLst/>
          </a:prstGeom>
        </p:spPr>
        <p:txBody>
          <a:bodyPr numCol="1" spcCol="640080" anchor="t" anchorCtr="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nSpc>
                <a:spcPct val="100000"/>
              </a:lnSpc>
              <a:buClr>
                <a:srgbClr val="1C57B0"/>
              </a:buClr>
            </a:pPr>
            <a:r>
              <a:rPr lang="en-US" sz="1700" dirty="0">
                <a:solidFill>
                  <a:schemeClr val="tx1">
                    <a:lumMod val="75000"/>
                    <a:lumOff val="25000"/>
                  </a:schemeClr>
                </a:solidFill>
                <a:latin typeface="Garamond" panose="02020404030301010803" pitchFamily="18" charset="0"/>
              </a:rPr>
              <a:t>NDVI Time Series</a:t>
            </a:r>
          </a:p>
          <a:p>
            <a:pPr marL="347663" indent="-347663">
              <a:lnSpc>
                <a:spcPct val="100000"/>
              </a:lnSpc>
              <a:buClr>
                <a:srgbClr val="1C57B0"/>
              </a:buClr>
            </a:pPr>
            <a:r>
              <a:rPr lang="en-US" sz="1700" dirty="0">
                <a:solidFill>
                  <a:schemeClr val="tx1">
                    <a:lumMod val="75000"/>
                    <a:lumOff val="25000"/>
                  </a:schemeClr>
                </a:solidFill>
                <a:latin typeface="Garamond" panose="02020404030301010803" pitchFamily="18" charset="0"/>
              </a:rPr>
              <a:t>LST Time Series</a:t>
            </a:r>
          </a:p>
          <a:p>
            <a:pPr marL="347663" indent="-347663">
              <a:lnSpc>
                <a:spcPct val="100000"/>
              </a:lnSpc>
              <a:buClr>
                <a:srgbClr val="1C57B0"/>
              </a:buClr>
            </a:pPr>
            <a:r>
              <a:rPr lang="en-US" sz="1700" dirty="0">
                <a:solidFill>
                  <a:schemeClr val="tx1">
                    <a:lumMod val="75000"/>
                    <a:lumOff val="25000"/>
                  </a:schemeClr>
                </a:solidFill>
                <a:latin typeface="Garamond" panose="02020404030301010803" pitchFamily="18" charset="0"/>
              </a:rPr>
              <a:t>Regression </a:t>
            </a:r>
            <a:r>
              <a:rPr lang="en-US" sz="1700" dirty="0" smtClean="0">
                <a:solidFill>
                  <a:schemeClr val="tx1">
                    <a:lumMod val="75000"/>
                    <a:lumOff val="25000"/>
                  </a:schemeClr>
                </a:solidFill>
                <a:latin typeface="Garamond" panose="02020404030301010803" pitchFamily="18" charset="0"/>
              </a:rPr>
              <a:t> and correlation analysis (comparing </a:t>
            </a:r>
            <a:r>
              <a:rPr lang="en-US" sz="1700" dirty="0">
                <a:solidFill>
                  <a:schemeClr val="tx1">
                    <a:lumMod val="75000"/>
                    <a:lumOff val="25000"/>
                  </a:schemeClr>
                </a:solidFill>
                <a:latin typeface="Garamond" panose="02020404030301010803" pitchFamily="18" charset="0"/>
              </a:rPr>
              <a:t>t</a:t>
            </a:r>
            <a:r>
              <a:rPr lang="en-US" sz="1700" dirty="0" smtClean="0">
                <a:solidFill>
                  <a:schemeClr val="tx1">
                    <a:lumMod val="75000"/>
                    <a:lumOff val="25000"/>
                  </a:schemeClr>
                </a:solidFill>
                <a:latin typeface="Garamond" panose="02020404030301010803" pitchFamily="18" charset="0"/>
              </a:rPr>
              <a:t>ree </a:t>
            </a:r>
            <a:r>
              <a:rPr lang="en-US" sz="1700" dirty="0">
                <a:solidFill>
                  <a:schemeClr val="tx1">
                    <a:lumMod val="75000"/>
                    <a:lumOff val="25000"/>
                  </a:schemeClr>
                </a:solidFill>
                <a:latin typeface="Garamond" panose="02020404030301010803" pitchFamily="18" charset="0"/>
              </a:rPr>
              <a:t>d</a:t>
            </a:r>
            <a:r>
              <a:rPr lang="en-US" sz="1700" dirty="0" smtClean="0">
                <a:solidFill>
                  <a:schemeClr val="tx1">
                    <a:lumMod val="75000"/>
                    <a:lumOff val="25000"/>
                  </a:schemeClr>
                </a:solidFill>
                <a:latin typeface="Garamond" panose="02020404030301010803" pitchFamily="18" charset="0"/>
              </a:rPr>
              <a:t>ensity</a:t>
            </a:r>
            <a:r>
              <a:rPr lang="en-US" sz="1700" dirty="0">
                <a:solidFill>
                  <a:schemeClr val="tx1">
                    <a:lumMod val="75000"/>
                    <a:lumOff val="25000"/>
                  </a:schemeClr>
                </a:solidFill>
                <a:latin typeface="Garamond" panose="02020404030301010803" pitchFamily="18" charset="0"/>
              </a:rPr>
              <a:t>, </a:t>
            </a:r>
            <a:r>
              <a:rPr lang="en-US" sz="1700" dirty="0" smtClean="0">
                <a:solidFill>
                  <a:schemeClr val="tx1">
                    <a:lumMod val="75000"/>
                    <a:lumOff val="25000"/>
                  </a:schemeClr>
                </a:solidFill>
                <a:latin typeface="Garamond" panose="02020404030301010803" pitchFamily="18" charset="0"/>
              </a:rPr>
              <a:t>land cover, &amp; LST</a:t>
            </a:r>
            <a:r>
              <a:rPr lang="en-US" sz="1700" dirty="0">
                <a:solidFill>
                  <a:schemeClr val="tx1">
                    <a:lumMod val="75000"/>
                    <a:lumOff val="25000"/>
                  </a:schemeClr>
                </a:solidFill>
                <a:latin typeface="Garamond" panose="02020404030301010803" pitchFamily="18" charset="0"/>
              </a:rPr>
              <a:t>)</a:t>
            </a:r>
          </a:p>
          <a:p>
            <a:pPr marL="347663" indent="-347663" algn="just">
              <a:lnSpc>
                <a:spcPct val="100000"/>
              </a:lnSpc>
              <a:buClr>
                <a:srgbClr val="1C57B0"/>
              </a:buClr>
            </a:pPr>
            <a:endParaRPr lang="en-US" sz="1700" dirty="0">
              <a:solidFill>
                <a:schemeClr val="tx1">
                  <a:lumMod val="75000"/>
                  <a:lumOff val="25000"/>
                </a:schemeClr>
              </a:solidFill>
              <a:latin typeface="Garamond" panose="02020404030301010803" pitchFamily="18" charset="0"/>
            </a:endParaRPr>
          </a:p>
        </p:txBody>
      </p:sp>
      <p:sp>
        <p:nvSpPr>
          <p:cNvPr id="159" name="Text Placeholder 16">
            <a:extLst>
              <a:ext uri="{FF2B5EF4-FFF2-40B4-BE49-F238E27FC236}">
                <a16:creationId xmlns:a16="http://schemas.microsoft.com/office/drawing/2014/main" xmlns="" id="{3792EFD5-C4A3-7D45-BBAF-145B95D36DD8}"/>
              </a:ext>
            </a:extLst>
          </p:cNvPr>
          <p:cNvSpPr txBox="1">
            <a:spLocks/>
          </p:cNvSpPr>
          <p:nvPr/>
        </p:nvSpPr>
        <p:spPr>
          <a:xfrm>
            <a:off x="5439896" y="14256246"/>
            <a:ext cx="1811887" cy="3235431"/>
          </a:xfrm>
          <a:prstGeom prst="rect">
            <a:avLst/>
          </a:prstGeom>
        </p:spPr>
        <p:txBody>
          <a:bodyPr numCol="1" spcCol="640080" anchor="t" anchorCtr="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nSpc>
                <a:spcPct val="150000"/>
              </a:lnSpc>
              <a:buClr>
                <a:srgbClr val="1C57B0"/>
              </a:buClr>
            </a:pPr>
            <a:r>
              <a:rPr lang="en-US" sz="1700" dirty="0" smtClean="0">
                <a:solidFill>
                  <a:schemeClr val="tx1">
                    <a:lumMod val="75000"/>
                    <a:lumOff val="25000"/>
                  </a:schemeClr>
                </a:solidFill>
                <a:latin typeface="Garamond" panose="02020404030301010803" pitchFamily="18" charset="0"/>
              </a:rPr>
              <a:t>NDVI layers</a:t>
            </a:r>
          </a:p>
          <a:p>
            <a:pPr marL="347663" indent="-347663">
              <a:lnSpc>
                <a:spcPct val="150000"/>
              </a:lnSpc>
              <a:buClr>
                <a:srgbClr val="1C57B0"/>
              </a:buClr>
            </a:pPr>
            <a:r>
              <a:rPr lang="en-US" sz="1700" dirty="0" smtClean="0">
                <a:solidFill>
                  <a:schemeClr val="tx1">
                    <a:lumMod val="75000"/>
                    <a:lumOff val="25000"/>
                  </a:schemeClr>
                </a:solidFill>
                <a:latin typeface="Garamond" panose="02020404030301010803" pitchFamily="18" charset="0"/>
              </a:rPr>
              <a:t>LST Layers</a:t>
            </a:r>
          </a:p>
          <a:p>
            <a:pPr marL="347663" indent="-347663">
              <a:lnSpc>
                <a:spcPct val="100000"/>
              </a:lnSpc>
              <a:buClr>
                <a:srgbClr val="1C57B0"/>
              </a:buClr>
            </a:pPr>
            <a:r>
              <a:rPr lang="en-US" sz="1700" dirty="0" smtClean="0">
                <a:solidFill>
                  <a:schemeClr val="tx1">
                    <a:lumMod val="75000"/>
                    <a:lumOff val="25000"/>
                  </a:schemeClr>
                </a:solidFill>
                <a:latin typeface="Garamond" panose="02020404030301010803" pitchFamily="18" charset="0"/>
              </a:rPr>
              <a:t>Land cover classification</a:t>
            </a:r>
          </a:p>
          <a:p>
            <a:pPr marL="347663" indent="-347663">
              <a:lnSpc>
                <a:spcPct val="150000"/>
              </a:lnSpc>
              <a:buClr>
                <a:srgbClr val="1C57B0"/>
              </a:buClr>
            </a:pPr>
            <a:r>
              <a:rPr lang="en-US" sz="1700" dirty="0" smtClean="0">
                <a:solidFill>
                  <a:schemeClr val="tx1">
                    <a:lumMod val="75000"/>
                    <a:lumOff val="25000"/>
                  </a:schemeClr>
                </a:solidFill>
                <a:latin typeface="Garamond" panose="02020404030301010803" pitchFamily="18" charset="0"/>
              </a:rPr>
              <a:t>Tree density</a:t>
            </a:r>
            <a:endParaRPr lang="en-US" sz="1700" dirty="0">
              <a:solidFill>
                <a:schemeClr val="tx1">
                  <a:lumMod val="75000"/>
                  <a:lumOff val="25000"/>
                </a:schemeClr>
              </a:solidFill>
              <a:latin typeface="Garamond" panose="02020404030301010803" pitchFamily="18" charset="0"/>
            </a:endParaRPr>
          </a:p>
        </p:txBody>
      </p:sp>
      <p:sp>
        <p:nvSpPr>
          <p:cNvPr id="166" name="Text Placeholder 16">
            <a:extLst>
              <a:ext uri="{FF2B5EF4-FFF2-40B4-BE49-F238E27FC236}">
                <a16:creationId xmlns:a16="http://schemas.microsoft.com/office/drawing/2014/main" xmlns="" id="{C01BFF55-15F2-2D4A-91DA-C2EDE8ECD841}"/>
              </a:ext>
            </a:extLst>
          </p:cNvPr>
          <p:cNvSpPr txBox="1">
            <a:spLocks/>
          </p:cNvSpPr>
          <p:nvPr/>
        </p:nvSpPr>
        <p:spPr>
          <a:xfrm>
            <a:off x="1199754" y="14256246"/>
            <a:ext cx="2279036" cy="3501652"/>
          </a:xfrm>
          <a:prstGeom prst="rect">
            <a:avLst/>
          </a:prstGeom>
        </p:spPr>
        <p:txBody>
          <a:bodyPr numCol="1" spcCol="640080" anchor="t" anchorCtr="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nSpc>
                <a:spcPct val="100000"/>
              </a:lnSpc>
              <a:buClr>
                <a:srgbClr val="1C57B0"/>
              </a:buClr>
            </a:pPr>
            <a:r>
              <a:rPr lang="en-US" sz="1700" dirty="0">
                <a:solidFill>
                  <a:schemeClr val="tx1">
                    <a:lumMod val="75000"/>
                    <a:lumOff val="25000"/>
                  </a:schemeClr>
                </a:solidFill>
                <a:latin typeface="Garamond" panose="02020404030301010803" pitchFamily="18" charset="0"/>
              </a:rPr>
              <a:t>Landsat 5 TM</a:t>
            </a:r>
          </a:p>
          <a:p>
            <a:pPr marL="347663" indent="-347663">
              <a:lnSpc>
                <a:spcPct val="100000"/>
              </a:lnSpc>
              <a:buClr>
                <a:srgbClr val="1C57B0"/>
              </a:buClr>
            </a:pPr>
            <a:r>
              <a:rPr lang="en-US" sz="1700" dirty="0">
                <a:solidFill>
                  <a:schemeClr val="tx1">
                    <a:lumMod val="75000"/>
                    <a:lumOff val="25000"/>
                  </a:schemeClr>
                </a:solidFill>
                <a:latin typeface="Garamond" panose="02020404030301010803" pitchFamily="18" charset="0"/>
              </a:rPr>
              <a:t>Landsat 8 OLI/TIRS</a:t>
            </a:r>
          </a:p>
          <a:p>
            <a:pPr marL="347663" indent="-347663">
              <a:lnSpc>
                <a:spcPct val="100000"/>
              </a:lnSpc>
              <a:buClr>
                <a:srgbClr val="1C57B0"/>
              </a:buClr>
            </a:pPr>
            <a:r>
              <a:rPr lang="en-US" sz="1700" dirty="0">
                <a:solidFill>
                  <a:schemeClr val="tx1">
                    <a:lumMod val="75000"/>
                    <a:lumOff val="25000"/>
                  </a:schemeClr>
                </a:solidFill>
                <a:latin typeface="Garamond" panose="02020404030301010803" pitchFamily="18" charset="0"/>
              </a:rPr>
              <a:t>United States Geological Survey (USGS) </a:t>
            </a:r>
            <a:r>
              <a:rPr lang="en-US" sz="1700" dirty="0" smtClean="0">
                <a:solidFill>
                  <a:schemeClr val="tx1">
                    <a:lumMod val="75000"/>
                    <a:lumOff val="25000"/>
                  </a:schemeClr>
                </a:solidFill>
                <a:latin typeface="Garamond" panose="02020404030301010803" pitchFamily="18" charset="0"/>
              </a:rPr>
              <a:t>Lidar tree point data</a:t>
            </a:r>
          </a:p>
          <a:p>
            <a:pPr marL="347663" indent="-347663">
              <a:lnSpc>
                <a:spcPct val="100000"/>
              </a:lnSpc>
              <a:buClr>
                <a:srgbClr val="1C57B0"/>
              </a:buClr>
            </a:pPr>
            <a:r>
              <a:rPr lang="en-US" sz="1700" dirty="0" smtClean="0">
                <a:solidFill>
                  <a:schemeClr val="tx1">
                    <a:lumMod val="75000"/>
                    <a:lumOff val="25000"/>
                  </a:schemeClr>
                </a:solidFill>
                <a:latin typeface="Garamond" panose="02020404030301010803" pitchFamily="18" charset="0"/>
              </a:rPr>
              <a:t>CAP LTER Land Classification using 2010 NAIP imagery</a:t>
            </a:r>
            <a:endParaRPr lang="en-US" sz="1700" dirty="0">
              <a:solidFill>
                <a:schemeClr val="tx1">
                  <a:lumMod val="75000"/>
                  <a:lumOff val="25000"/>
                </a:schemeClr>
              </a:solidFill>
              <a:latin typeface="Garamond" panose="02020404030301010803" pitchFamily="18" charset="0"/>
            </a:endParaRPr>
          </a:p>
        </p:txBody>
      </p:sp>
      <p:sp>
        <p:nvSpPr>
          <p:cNvPr id="37" name="Rectangle 36">
            <a:extLst>
              <a:ext uri="{FF2B5EF4-FFF2-40B4-BE49-F238E27FC236}">
                <a16:creationId xmlns:a16="http://schemas.microsoft.com/office/drawing/2014/main" xmlns="" id="{58E7D715-B067-F449-BFC5-8ABAF17B5891}"/>
              </a:ext>
            </a:extLst>
          </p:cNvPr>
          <p:cNvSpPr/>
          <p:nvPr/>
        </p:nvSpPr>
        <p:spPr>
          <a:xfrm>
            <a:off x="1224078" y="19337580"/>
            <a:ext cx="2996909" cy="400110"/>
          </a:xfrm>
          <a:prstGeom prst="rect">
            <a:avLst/>
          </a:prstGeom>
        </p:spPr>
        <p:txBody>
          <a:bodyPr wrap="square" anchor="t" anchorCtr="0">
            <a:spAutoFit/>
          </a:bodyPr>
          <a:lstStyle/>
          <a:p>
            <a:pPr algn="ctr"/>
            <a:r>
              <a:rPr lang="en-US" sz="2000" b="1" dirty="0" smtClean="0">
                <a:solidFill>
                  <a:schemeClr val="tx1">
                    <a:lumMod val="75000"/>
                    <a:lumOff val="25000"/>
                  </a:schemeClr>
                </a:solidFill>
                <a:latin typeface="Garamond" charset="0"/>
                <a:ea typeface="Garamond" charset="0"/>
                <a:cs typeface="Garamond" charset="0"/>
              </a:rPr>
              <a:t>Average LST (July 1998)</a:t>
            </a:r>
            <a:endParaRPr lang="en-US" sz="2000" b="1" dirty="0">
              <a:solidFill>
                <a:schemeClr val="tx1">
                  <a:lumMod val="75000"/>
                  <a:lumOff val="25000"/>
                </a:schemeClr>
              </a:solidFill>
              <a:latin typeface="Garamond" charset="0"/>
              <a:ea typeface="Garamond" charset="0"/>
              <a:cs typeface="Garamond" charset="0"/>
            </a:endParaRPr>
          </a:p>
        </p:txBody>
      </p:sp>
      <p:pic>
        <p:nvPicPr>
          <p:cNvPr id="3" name="Picture 2"/>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4648770" y="16763623"/>
            <a:ext cx="2670754" cy="2115306"/>
          </a:xfrm>
          <a:prstGeom prst="rect">
            <a:avLst/>
          </a:prstGeom>
        </p:spPr>
      </p:pic>
      <p:sp>
        <p:nvSpPr>
          <p:cNvPr id="182" name="Text Placeholder 3">
            <a:extLst>
              <a:ext uri="{FF2B5EF4-FFF2-40B4-BE49-F238E27FC236}">
                <a16:creationId xmlns:a16="http://schemas.microsoft.com/office/drawing/2014/main" xmlns="" id="{FBCC765B-469D-D340-9974-7E25F71EB7B6}"/>
              </a:ext>
            </a:extLst>
          </p:cNvPr>
          <p:cNvSpPr txBox="1">
            <a:spLocks/>
          </p:cNvSpPr>
          <p:nvPr/>
        </p:nvSpPr>
        <p:spPr>
          <a:xfrm>
            <a:off x="4873628" y="32088279"/>
            <a:ext cx="1704695" cy="4185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lnSpc>
                <a:spcPct val="100000"/>
              </a:lnSpc>
              <a:spcBef>
                <a:spcPts val="0"/>
              </a:spcBef>
              <a:buClr>
                <a:srgbClr val="1B57AF"/>
              </a:buClr>
              <a:buFont typeface="Wingdings 3" panose="05040102010807070707" pitchFamily="18" charset="2"/>
              <a:buNone/>
            </a:pPr>
            <a:r>
              <a:rPr lang="en-US" dirty="0">
                <a:latin typeface="Garamond" panose="02020404030301010803" pitchFamily="18" charset="0"/>
              </a:rPr>
              <a:t>Negative</a:t>
            </a:r>
          </a:p>
        </p:txBody>
      </p:sp>
      <p:sp>
        <p:nvSpPr>
          <p:cNvPr id="194" name="Text Placeholder 3">
            <a:extLst>
              <a:ext uri="{FF2B5EF4-FFF2-40B4-BE49-F238E27FC236}">
                <a16:creationId xmlns:a16="http://schemas.microsoft.com/office/drawing/2014/main" xmlns="" id="{1E093150-6F61-374F-B7C0-96078DC2F9A9}"/>
              </a:ext>
            </a:extLst>
          </p:cNvPr>
          <p:cNvSpPr txBox="1">
            <a:spLocks/>
          </p:cNvSpPr>
          <p:nvPr/>
        </p:nvSpPr>
        <p:spPr>
          <a:xfrm>
            <a:off x="4865939" y="32421781"/>
            <a:ext cx="1494189" cy="4185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lnSpc>
                <a:spcPct val="100000"/>
              </a:lnSpc>
              <a:spcBef>
                <a:spcPts val="0"/>
              </a:spcBef>
              <a:buClr>
                <a:srgbClr val="1B57AF"/>
              </a:buClr>
              <a:buFont typeface="Wingdings 3" panose="05040102010807070707" pitchFamily="18" charset="2"/>
              <a:buNone/>
            </a:pPr>
            <a:r>
              <a:rPr lang="en-US" dirty="0">
                <a:latin typeface="Garamond" panose="02020404030301010803" pitchFamily="18" charset="0"/>
              </a:rPr>
              <a:t>Positive</a:t>
            </a:r>
          </a:p>
        </p:txBody>
      </p:sp>
      <p:grpSp>
        <p:nvGrpSpPr>
          <p:cNvPr id="130" name="Group 129">
            <a:extLst>
              <a:ext uri="{FF2B5EF4-FFF2-40B4-BE49-F238E27FC236}">
                <a16:creationId xmlns="" xmlns:a16="http://schemas.microsoft.com/office/drawing/2014/main" id="{365011A3-6369-6A45-AA33-78DEE8C0EC86}"/>
              </a:ext>
            </a:extLst>
          </p:cNvPr>
          <p:cNvGrpSpPr/>
          <p:nvPr/>
        </p:nvGrpSpPr>
        <p:grpSpPr>
          <a:xfrm>
            <a:off x="15323934" y="9205876"/>
            <a:ext cx="9708829" cy="6351555"/>
            <a:chOff x="15148890" y="9201142"/>
            <a:chExt cx="9708829" cy="6351555"/>
          </a:xfrm>
        </p:grpSpPr>
        <p:grpSp>
          <p:nvGrpSpPr>
            <p:cNvPr id="131" name="Group 130">
              <a:extLst>
                <a:ext uri="{FF2B5EF4-FFF2-40B4-BE49-F238E27FC236}">
                  <a16:creationId xmlns="" xmlns:a16="http://schemas.microsoft.com/office/drawing/2014/main" id="{81B0E725-6773-B040-A989-BCBC375E00A6}"/>
                </a:ext>
              </a:extLst>
            </p:cNvPr>
            <p:cNvGrpSpPr>
              <a:grpSpLocks noChangeAspect="1"/>
            </p:cNvGrpSpPr>
            <p:nvPr/>
          </p:nvGrpSpPr>
          <p:grpSpPr>
            <a:xfrm>
              <a:off x="15148890" y="9201142"/>
              <a:ext cx="9708829" cy="6351555"/>
              <a:chOff x="8191284" y="17399379"/>
              <a:chExt cx="11550678" cy="7556500"/>
            </a:xfrm>
          </p:grpSpPr>
          <p:pic>
            <p:nvPicPr>
              <p:cNvPr id="138" name="Picture 137">
                <a:extLst>
                  <a:ext uri="{FF2B5EF4-FFF2-40B4-BE49-F238E27FC236}">
                    <a16:creationId xmlns="" xmlns:a16="http://schemas.microsoft.com/office/drawing/2014/main" id="{485CCD9A-E295-D84E-A4B2-5E62B3EE7C7E}"/>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8191284" y="17399379"/>
                <a:ext cx="10680700" cy="7556500"/>
              </a:xfrm>
              <a:prstGeom prst="rect">
                <a:avLst/>
              </a:prstGeom>
              <a:ln>
                <a:solidFill>
                  <a:srgbClr val="262626"/>
                </a:solidFill>
              </a:ln>
            </p:spPr>
          </p:pic>
          <p:sp>
            <p:nvSpPr>
              <p:cNvPr id="139" name="TextBox 138">
                <a:extLst>
                  <a:ext uri="{FF2B5EF4-FFF2-40B4-BE49-F238E27FC236}">
                    <a16:creationId xmlns="" xmlns:a16="http://schemas.microsoft.com/office/drawing/2014/main" id="{F4765CC3-9A80-094C-A53B-DE740B5FEF31}"/>
                  </a:ext>
                </a:extLst>
              </p:cNvPr>
              <p:cNvSpPr txBox="1"/>
              <p:nvPr/>
            </p:nvSpPr>
            <p:spPr>
              <a:xfrm>
                <a:off x="15829365" y="20938724"/>
                <a:ext cx="3912597" cy="622479"/>
              </a:xfrm>
              <a:prstGeom prst="rect">
                <a:avLst/>
              </a:prstGeom>
              <a:noFill/>
            </p:spPr>
            <p:txBody>
              <a:bodyPr wrap="square" rtlCol="0">
                <a:spAutoFit/>
              </a:bodyPr>
              <a:lstStyle/>
              <a:p>
                <a:r>
                  <a:rPr lang="en-US" sz="2800" dirty="0">
                    <a:solidFill>
                      <a:schemeClr val="tx1">
                        <a:lumMod val="75000"/>
                        <a:lumOff val="25000"/>
                      </a:schemeClr>
                    </a:solidFill>
                    <a:latin typeface="Garamond" panose="02020404030301010803" pitchFamily="18" charset="0"/>
                  </a:rPr>
                  <a:t>Arizona</a:t>
                </a:r>
                <a:endParaRPr lang="en-US" sz="4800" dirty="0">
                  <a:solidFill>
                    <a:schemeClr val="tx1">
                      <a:lumMod val="75000"/>
                      <a:lumOff val="25000"/>
                    </a:schemeClr>
                  </a:solidFill>
                  <a:latin typeface="Garamond" panose="02020404030301010803" pitchFamily="18" charset="0"/>
                </a:endParaRPr>
              </a:p>
            </p:txBody>
          </p:sp>
          <p:pic>
            <p:nvPicPr>
              <p:cNvPr id="140" name="Picture 139">
                <a:extLst>
                  <a:ext uri="{FF2B5EF4-FFF2-40B4-BE49-F238E27FC236}">
                    <a16:creationId xmlns="" xmlns:a16="http://schemas.microsoft.com/office/drawing/2014/main" id="{3EBF0A16-2F71-F447-8F5D-9F1C09CC6F6C}"/>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8066478" y="24176003"/>
                <a:ext cx="763719" cy="725187"/>
              </a:xfrm>
              <a:prstGeom prst="rect">
                <a:avLst/>
              </a:prstGeom>
            </p:spPr>
          </p:pic>
          <p:sp>
            <p:nvSpPr>
              <p:cNvPr id="141" name="TextBox 140">
                <a:extLst>
                  <a:ext uri="{FF2B5EF4-FFF2-40B4-BE49-F238E27FC236}">
                    <a16:creationId xmlns="" xmlns:a16="http://schemas.microsoft.com/office/drawing/2014/main" id="{D32E56C2-106A-FA48-AD1F-1085BA38E434}"/>
                  </a:ext>
                </a:extLst>
              </p:cNvPr>
              <p:cNvSpPr txBox="1"/>
              <p:nvPr/>
            </p:nvSpPr>
            <p:spPr>
              <a:xfrm>
                <a:off x="10888432" y="19266236"/>
                <a:ext cx="1221749" cy="526826"/>
              </a:xfrm>
              <a:prstGeom prst="rect">
                <a:avLst/>
              </a:prstGeom>
              <a:noFill/>
            </p:spPr>
            <p:txBody>
              <a:bodyPr wrap="square" rtlCol="0">
                <a:spAutoFit/>
              </a:bodyPr>
              <a:lstStyle/>
              <a:p>
                <a:r>
                  <a:rPr lang="en-US" sz="2400" dirty="0">
                    <a:solidFill>
                      <a:schemeClr val="tx1">
                        <a:lumMod val="75000"/>
                        <a:lumOff val="25000"/>
                      </a:schemeClr>
                    </a:solidFill>
                    <a:latin typeface="Garamond" panose="02020404030301010803" pitchFamily="18" charset="0"/>
                  </a:rPr>
                  <a:t>Tempe</a:t>
                </a:r>
                <a:endParaRPr lang="en-US" sz="4400" dirty="0">
                  <a:solidFill>
                    <a:schemeClr val="tx1">
                      <a:lumMod val="75000"/>
                      <a:lumOff val="25000"/>
                    </a:schemeClr>
                  </a:solidFill>
                  <a:latin typeface="Garamond" panose="02020404030301010803" pitchFamily="18" charset="0"/>
                </a:endParaRPr>
              </a:p>
            </p:txBody>
          </p:sp>
        </p:grpSp>
        <p:sp>
          <p:nvSpPr>
            <p:cNvPr id="132" name="TextBox 131">
              <a:extLst>
                <a:ext uri="{FF2B5EF4-FFF2-40B4-BE49-F238E27FC236}">
                  <a16:creationId xmlns="" xmlns:a16="http://schemas.microsoft.com/office/drawing/2014/main" id="{F2BA8482-A574-3644-8240-F7CDBFC63A6F}"/>
                </a:ext>
              </a:extLst>
            </p:cNvPr>
            <p:cNvSpPr txBox="1"/>
            <p:nvPr/>
          </p:nvSpPr>
          <p:spPr>
            <a:xfrm>
              <a:off x="16701802" y="14924955"/>
              <a:ext cx="328936" cy="276999"/>
            </a:xfrm>
            <a:prstGeom prst="rect">
              <a:avLst/>
            </a:prstGeom>
            <a:noFill/>
          </p:spPr>
          <p:txBody>
            <a:bodyPr wrap="none" rtlCol="0" anchor="b" anchorCtr="1">
              <a:spAutoFit/>
            </a:bodyPr>
            <a:lstStyle/>
            <a:p>
              <a:r>
                <a:rPr lang="en-US" sz="1200" dirty="0">
                  <a:solidFill>
                    <a:schemeClr val="tx1">
                      <a:lumMod val="75000"/>
                      <a:lumOff val="25000"/>
                    </a:schemeClr>
                  </a:solidFill>
                  <a:latin typeface="Garamond" panose="02020404030301010803" pitchFamily="18" charset="0"/>
                </a:rPr>
                <a:t>50</a:t>
              </a:r>
            </a:p>
          </p:txBody>
        </p:sp>
        <p:sp>
          <p:nvSpPr>
            <p:cNvPr id="133" name="TextBox 132">
              <a:extLst>
                <a:ext uri="{FF2B5EF4-FFF2-40B4-BE49-F238E27FC236}">
                  <a16:creationId xmlns="" xmlns:a16="http://schemas.microsoft.com/office/drawing/2014/main" id="{8836BD4A-BA00-AF47-99DB-AD4D9D8FCAD6}"/>
                </a:ext>
              </a:extLst>
            </p:cNvPr>
            <p:cNvSpPr txBox="1"/>
            <p:nvPr/>
          </p:nvSpPr>
          <p:spPr>
            <a:xfrm>
              <a:off x="17395303" y="14930003"/>
              <a:ext cx="401072" cy="276999"/>
            </a:xfrm>
            <a:prstGeom prst="rect">
              <a:avLst/>
            </a:prstGeom>
            <a:noFill/>
          </p:spPr>
          <p:txBody>
            <a:bodyPr wrap="square" rtlCol="0" anchor="b" anchorCtr="1">
              <a:spAutoFit/>
            </a:bodyPr>
            <a:lstStyle/>
            <a:p>
              <a:r>
                <a:rPr lang="en-US" sz="1200" dirty="0">
                  <a:solidFill>
                    <a:schemeClr val="tx1">
                      <a:lumMod val="75000"/>
                      <a:lumOff val="25000"/>
                    </a:schemeClr>
                  </a:solidFill>
                  <a:latin typeface="Garamond" panose="02020404030301010803" pitchFamily="18" charset="0"/>
                </a:rPr>
                <a:t>100</a:t>
              </a:r>
            </a:p>
          </p:txBody>
        </p:sp>
        <p:sp>
          <p:nvSpPr>
            <p:cNvPr id="134" name="TextBox 133">
              <a:extLst>
                <a:ext uri="{FF2B5EF4-FFF2-40B4-BE49-F238E27FC236}">
                  <a16:creationId xmlns="" xmlns:a16="http://schemas.microsoft.com/office/drawing/2014/main" id="{C000536C-ADB6-4342-A33F-E4D567330AA2}"/>
                </a:ext>
              </a:extLst>
            </p:cNvPr>
            <p:cNvSpPr txBox="1"/>
            <p:nvPr/>
          </p:nvSpPr>
          <p:spPr>
            <a:xfrm>
              <a:off x="18164307" y="14932648"/>
              <a:ext cx="401072" cy="276999"/>
            </a:xfrm>
            <a:prstGeom prst="rect">
              <a:avLst/>
            </a:prstGeom>
            <a:noFill/>
          </p:spPr>
          <p:txBody>
            <a:bodyPr wrap="none" rtlCol="0" anchor="b" anchorCtr="1">
              <a:spAutoFit/>
            </a:bodyPr>
            <a:lstStyle/>
            <a:p>
              <a:r>
                <a:rPr lang="en-US" sz="1200" dirty="0">
                  <a:solidFill>
                    <a:schemeClr val="tx1">
                      <a:lumMod val="75000"/>
                      <a:lumOff val="25000"/>
                    </a:schemeClr>
                  </a:solidFill>
                  <a:latin typeface="Garamond" panose="02020404030301010803" pitchFamily="18" charset="0"/>
                </a:rPr>
                <a:t>150</a:t>
              </a:r>
            </a:p>
          </p:txBody>
        </p:sp>
        <p:sp>
          <p:nvSpPr>
            <p:cNvPr id="135" name="TextBox 134">
              <a:extLst>
                <a:ext uri="{FF2B5EF4-FFF2-40B4-BE49-F238E27FC236}">
                  <a16:creationId xmlns="" xmlns:a16="http://schemas.microsoft.com/office/drawing/2014/main" id="{FE39D6A2-7952-9A40-8B73-EE31AE9EEAB7}"/>
                </a:ext>
              </a:extLst>
            </p:cNvPr>
            <p:cNvSpPr txBox="1"/>
            <p:nvPr/>
          </p:nvSpPr>
          <p:spPr>
            <a:xfrm>
              <a:off x="18846964" y="14928519"/>
              <a:ext cx="748923" cy="276999"/>
            </a:xfrm>
            <a:prstGeom prst="rect">
              <a:avLst/>
            </a:prstGeom>
            <a:noFill/>
          </p:spPr>
          <p:txBody>
            <a:bodyPr wrap="none" rtlCol="0" anchor="b" anchorCtr="1">
              <a:spAutoFit/>
            </a:bodyPr>
            <a:lstStyle/>
            <a:p>
              <a:r>
                <a:rPr lang="en-US" sz="1200" dirty="0">
                  <a:solidFill>
                    <a:schemeClr val="tx1">
                      <a:lumMod val="75000"/>
                      <a:lumOff val="25000"/>
                    </a:schemeClr>
                  </a:solidFill>
                  <a:latin typeface="Garamond" panose="02020404030301010803" pitchFamily="18" charset="0"/>
                </a:rPr>
                <a:t>200 miles</a:t>
              </a:r>
            </a:p>
          </p:txBody>
        </p:sp>
        <p:sp>
          <p:nvSpPr>
            <p:cNvPr id="136" name="TextBox 135">
              <a:extLst>
                <a:ext uri="{FF2B5EF4-FFF2-40B4-BE49-F238E27FC236}">
                  <a16:creationId xmlns="" xmlns:a16="http://schemas.microsoft.com/office/drawing/2014/main" id="{F9D92A5F-FED5-8E41-9D59-0E9BD28FBBAB}"/>
                </a:ext>
              </a:extLst>
            </p:cNvPr>
            <p:cNvSpPr txBox="1"/>
            <p:nvPr/>
          </p:nvSpPr>
          <p:spPr>
            <a:xfrm>
              <a:off x="15996303" y="14928519"/>
              <a:ext cx="256802" cy="276999"/>
            </a:xfrm>
            <a:prstGeom prst="rect">
              <a:avLst/>
            </a:prstGeom>
            <a:noFill/>
          </p:spPr>
          <p:txBody>
            <a:bodyPr wrap="none" rtlCol="0" anchor="b" anchorCtr="1">
              <a:spAutoFit/>
            </a:bodyPr>
            <a:lstStyle/>
            <a:p>
              <a:r>
                <a:rPr lang="en-US" sz="1200" dirty="0">
                  <a:solidFill>
                    <a:schemeClr val="tx1">
                      <a:lumMod val="75000"/>
                      <a:lumOff val="25000"/>
                    </a:schemeClr>
                  </a:solidFill>
                  <a:latin typeface="Garamond" panose="02020404030301010803" pitchFamily="18" charset="0"/>
                </a:rPr>
                <a:t>0</a:t>
              </a:r>
            </a:p>
          </p:txBody>
        </p:sp>
        <p:sp>
          <p:nvSpPr>
            <p:cNvPr id="137" name="TextBox 136">
              <a:extLst>
                <a:ext uri="{FF2B5EF4-FFF2-40B4-BE49-F238E27FC236}">
                  <a16:creationId xmlns="" xmlns:a16="http://schemas.microsoft.com/office/drawing/2014/main" id="{31A5BD1F-0B80-374F-8E47-11BD2A94A234}"/>
                </a:ext>
              </a:extLst>
            </p:cNvPr>
            <p:cNvSpPr txBox="1"/>
            <p:nvPr/>
          </p:nvSpPr>
          <p:spPr>
            <a:xfrm>
              <a:off x="15195670" y="14932648"/>
              <a:ext cx="328936" cy="276999"/>
            </a:xfrm>
            <a:prstGeom prst="rect">
              <a:avLst/>
            </a:prstGeom>
            <a:noFill/>
          </p:spPr>
          <p:txBody>
            <a:bodyPr wrap="none" rtlCol="0" anchor="b" anchorCtr="1">
              <a:spAutoFit/>
            </a:bodyPr>
            <a:lstStyle/>
            <a:p>
              <a:r>
                <a:rPr lang="en-US" sz="1200" dirty="0">
                  <a:solidFill>
                    <a:schemeClr val="tx1">
                      <a:lumMod val="75000"/>
                      <a:lumOff val="25000"/>
                    </a:schemeClr>
                  </a:solidFill>
                  <a:latin typeface="Garamond" panose="02020404030301010803" pitchFamily="18" charset="0"/>
                </a:rPr>
                <a:t>50</a:t>
              </a:r>
            </a:p>
          </p:txBody>
        </p:sp>
      </p:grpSp>
    </p:spTree>
    <p:extLst>
      <p:ext uri="{BB962C8B-B14F-4D97-AF65-F5344CB8AC3E}">
        <p14:creationId xmlns:p14="http://schemas.microsoft.com/office/powerpoint/2010/main" val="1832225188"/>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STER ROUGH DRAFT 2" id="{03261194-80A0-1946-BF1C-2A2EAA247443}" vid="{0BDFE5A1-673B-2142-B32D-B059A1013E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13814</TotalTime>
  <Words>711</Words>
  <Application>Microsoft Office PowerPoint</Application>
  <PresentationFormat>Custom</PresentationFormat>
  <Paragraphs>100</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Calibri</vt:lpstr>
      <vt:lpstr>Calibri Light</vt:lpstr>
      <vt:lpstr>Century Gothic</vt:lpstr>
      <vt:lpstr>DengXian</vt:lpstr>
      <vt:lpstr>Garamond</vt:lpstr>
      <vt:lpstr>Times New Roman</vt:lpstr>
      <vt:lpstr>Webdings</vt:lpstr>
      <vt:lpstr>Wingdings 3</vt:lpstr>
      <vt:lpstr>Office Theme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Roger Alvarez (Student)</dc:creator>
  <cp:lastModifiedBy>Acdan, Juanito J. (ARC-SGE)[SSAI DEVELOP]</cp:lastModifiedBy>
  <cp:revision>101</cp:revision>
  <dcterms:created xsi:type="dcterms:W3CDTF">2018-10-15T21:33:46Z</dcterms:created>
  <dcterms:modified xsi:type="dcterms:W3CDTF">2018-11-20T21:44:50Z</dcterms:modified>
</cp:coreProperties>
</file>