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85" r:id="rId8"/>
    <p:sldId id="263" r:id="rId9"/>
    <p:sldId id="267" r:id="rId10"/>
    <p:sldId id="266" r:id="rId11"/>
    <p:sldId id="270" r:id="rId12"/>
    <p:sldId id="287" r:id="rId13"/>
    <p:sldId id="264" r:id="rId14"/>
    <p:sldId id="265" r:id="rId15"/>
    <p:sldId id="268" r:id="rId16"/>
    <p:sldId id="271" r:id="rId17"/>
    <p:sldId id="289" r:id="rId18"/>
    <p:sldId id="288" r:id="rId19"/>
    <p:sldId id="272" r:id="rId20"/>
    <p:sldId id="273" r:id="rId21"/>
    <p:sldId id="274" r:id="rId22"/>
    <p:sldId id="286" r:id="rId23"/>
    <p:sldId id="279" r:id="rId24"/>
    <p:sldId id="280" r:id="rId25"/>
    <p:sldId id="281" r:id="rId26"/>
    <p:sldId id="282" r:id="rId27"/>
  </p:sldIdLst>
  <p:sldSz cx="12192000" cy="6858000"/>
  <p:notesSz cx="6858000" cy="9144000"/>
  <p:embeddedFontLst>
    <p:embeddedFont>
      <p:font typeface="Century Gothic" panose="020B0502020202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Webdings" panose="05030102010509060703" pitchFamily="18" charset="2"/>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CMC7iWaAKj1G8MDmkVtdlv9C7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achary Bengtsson" initials="" lastIdx="13" clrIdx="0"/>
  <p:cmAuthor id="1" name="Neugebauer, Sydney E. (LARC-E3)[SSAI DEVELOP]" initials="" lastIdx="3" clrIdx="1"/>
  <p:cmAuthor id="2" name="crms" initials="c" lastIdx="1" clrIdx="2">
    <p:extLst>
      <p:ext uri="{19B8F6BF-5375-455C-9EA6-DF929625EA0E}">
        <p15:presenceInfo xmlns:p15="http://schemas.microsoft.com/office/powerpoint/2012/main" userId="crms" providerId="None"/>
      </p:ext>
    </p:extLst>
  </p:cmAuthor>
  <p:cmAuthor id="3" name="Shelby Ingram" initials="SI" lastIdx="30" clrIdx="3">
    <p:extLst>
      <p:ext uri="{19B8F6BF-5375-455C-9EA6-DF929625EA0E}">
        <p15:presenceInfo xmlns:p15="http://schemas.microsoft.com/office/powerpoint/2012/main" userId="S::singram2@alumni.unca.edu::8bee7dc8-b439-4079-b22d-2e408aac4a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A00"/>
    <a:srgbClr val="004800"/>
    <a:srgbClr val="003300"/>
    <a:srgbClr val="339933"/>
    <a:srgbClr val="00FF00"/>
    <a:srgbClr val="00CC00"/>
    <a:srgbClr val="00E200"/>
    <a:srgbClr val="00CC66"/>
    <a:srgbClr val="00F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04" autoAdjust="0"/>
    <p:restoredTop sz="70210" autoAdjust="0"/>
  </p:normalViewPr>
  <p:slideViewPr>
    <p:cSldViewPr snapToGrid="0">
      <p:cViewPr varScale="1">
        <p:scale>
          <a:sx n="58" d="100"/>
          <a:sy n="58" d="100"/>
        </p:scale>
        <p:origin x="164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71903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csearch.creativecommons.org/photos/5eac3d84-f366-4132-b1ff-24fd44589ae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reneenmagda/36189798410/in/album-7215768514564532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reneenmagda/36448735551/in/album-7215768514564532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lickr.com/photos/reneenmagda/35751116214/in/album-7215768514564532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reneenmagda/36189904930/in/album-7215768754208283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mages/d/dd/24_Sentinel2.pn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ommons.wikimedia.org/wiki/File:Terra_spacecraft_model.pn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want to open this presentation</a:t>
            </a:r>
            <a:r>
              <a:rPr lang="en-US" baseline="0" dirty="0"/>
              <a:t> by expressing our gratitude to our international partners, specifically SICA, for allowing up to apply NASA Earth observation addressing critical sustainability issues  in Central America. </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baseline="0" dirty="0"/>
              <a:t>Image Credit: DEVELOP Team Generated</a:t>
            </a:r>
            <a:endParaRPr dirty="0"/>
          </a:p>
        </p:txBody>
      </p:sp>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7077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This is another example of a map from the tool. It display</a:t>
            </a:r>
            <a:r>
              <a:rPr lang="en-US" dirty="0"/>
              <a:t>s</a:t>
            </a:r>
            <a:r>
              <a:rPr lang="en-US" sz="1200" b="0" i="0" u="none" strike="noStrike" cap="none" dirty="0">
                <a:solidFill>
                  <a:schemeClr val="dk1"/>
                </a:solidFill>
                <a:latin typeface="Calibri"/>
                <a:ea typeface="Calibri"/>
                <a:cs typeface="Calibri"/>
                <a:sym typeface="Calibri"/>
              </a:rPr>
              <a:t> the </a:t>
            </a:r>
            <a:r>
              <a:rPr lang="en-US" dirty="0"/>
              <a:t>forest change for the same period of time as the previous figure, but this time, we zoom in on a peninsula in Southern Costa Rica, in the </a:t>
            </a:r>
            <a:r>
              <a:rPr lang="en-US" dirty="0" err="1"/>
              <a:t>Osa</a:t>
            </a:r>
            <a:r>
              <a:rPr lang="en-US" dirty="0"/>
              <a:t> Peninsula region. </a:t>
            </a:r>
            <a:r>
              <a:rPr lang="en-US" sz="1200" b="0" i="0" u="none" strike="noStrike" cap="none" dirty="0">
                <a:solidFill>
                  <a:schemeClr val="dk1"/>
                </a:solidFill>
                <a:latin typeface="Calibri"/>
                <a:ea typeface="Calibri"/>
                <a:cs typeface="Calibri"/>
                <a:sym typeface="Calibri"/>
              </a:rPr>
              <a:t> </a:t>
            </a:r>
            <a:r>
              <a:rPr lang="en-US" dirty="0"/>
              <a:t>Here, we see more variation of loss, displayed in the different hues of orange, ranging from 0-80% loss.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DEVELOP Team Generated, Google Earth Engine</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endParaRPr lang="en-US" dirty="0"/>
          </a:p>
        </p:txBody>
      </p:sp>
      <p:sp>
        <p:nvSpPr>
          <p:cNvPr id="254" name="Google Shape;2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2652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Much of the input data for conflict mapping was created based on land cover maps created using composite Landsat 8 imagery in Google Earth Engine with a random forest classification. Post-classification editing was done to remove obvious errors and misclassifications.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Forecasting to 2029 was done using </a:t>
            </a:r>
            <a:r>
              <a:rPr lang="en-US" dirty="0" err="1"/>
              <a:t>TerrSet</a:t>
            </a:r>
            <a:r>
              <a:rPr lang="en-US" dirty="0"/>
              <a:t> Land Change Modeler, using a Multi-Layer Perceptron neural network, allowing multiple land cover transitions to be modeled.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Image Source: Maps Created by DEVELOP Team</a:t>
            </a:r>
          </a:p>
        </p:txBody>
      </p:sp>
      <p:sp>
        <p:nvSpPr>
          <p:cNvPr id="290" name="Google Shape;2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778978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rgbClr val="000000"/>
              </a:buClr>
              <a:buSzPts val="1400"/>
              <a:buFont typeface="Arial"/>
              <a:buNone/>
            </a:pPr>
            <a:r>
              <a:rPr lang="en-US" dirty="0" smtClean="0"/>
              <a:t>	For Panama we were unable to execute the LUCIS model but we did reassess the land cover maps from last term and produce higher accuracy maps for our partners to use in their management. Forecasting for 2029 was done using the </a:t>
            </a:r>
            <a:r>
              <a:rPr lang="en-US" sz="1200" b="0" i="0" u="none" strike="noStrike" cap="none" dirty="0" smtClean="0">
                <a:solidFill>
                  <a:schemeClr val="dk1"/>
                </a:solidFill>
                <a:latin typeface="Calibri"/>
                <a:ea typeface="Calibri"/>
                <a:cs typeface="Calibri"/>
                <a:sym typeface="Calibri"/>
              </a:rPr>
              <a:t>Land Change Modeler tool in </a:t>
            </a:r>
            <a:r>
              <a:rPr lang="en-US" sz="1200" b="0" i="0" u="none" strike="noStrike" cap="none" dirty="0" err="1" smtClean="0">
                <a:solidFill>
                  <a:schemeClr val="dk1"/>
                </a:solidFill>
                <a:latin typeface="Calibri"/>
                <a:ea typeface="Calibri"/>
                <a:cs typeface="Calibri"/>
                <a:sym typeface="Calibri"/>
              </a:rPr>
              <a:t>TerrSet</a:t>
            </a:r>
            <a:r>
              <a:rPr lang="en-US" sz="1200" b="0" i="0" u="none" strike="noStrike" cap="none" dirty="0" smtClean="0">
                <a:solidFill>
                  <a:schemeClr val="dk1"/>
                </a:solidFill>
                <a:latin typeface="Calibri"/>
                <a:ea typeface="Calibri"/>
                <a:cs typeface="Calibri"/>
                <a:sym typeface="Calibri"/>
              </a:rPr>
              <a:t> Version 18.31. Land cover classes were based on classes used by the previous DEVELOP team, but these were updated since each year interval had a differing number of classes. Many classes had to be collapsed for each of the years. Forecasting was done for 2019 and 2029. The 2019 map was forecasted using the 2000 and 2012 land cover maps. The forecasted 2029 map was forecasted by using the 2012 and forecasted 2029 maps</a:t>
            </a:r>
            <a:r>
              <a:rPr lang="en-US" dirty="0" smtClean="0"/>
              <a:t>.</a:t>
            </a:r>
          </a:p>
          <a:p>
            <a:pPr marL="457200" marR="0" lvl="0" indent="-228600" algn="l" rtl="0">
              <a:lnSpc>
                <a:spcPct val="100000"/>
              </a:lnSpc>
              <a:spcBef>
                <a:spcPts val="0"/>
              </a:spcBef>
              <a:spcAft>
                <a:spcPts val="0"/>
              </a:spcAft>
              <a:buClr>
                <a:srgbClr val="000000"/>
              </a:buClr>
              <a:buSzPts val="1400"/>
              <a:buFont typeface="Arial"/>
              <a:buNone/>
            </a:pPr>
            <a:endParaRPr lang="en-US" dirty="0" smtClean="0"/>
          </a:p>
          <a:p>
            <a:pPr marL="457200" marR="0" lvl="0" indent="-228600" algn="l" rtl="0">
              <a:lnSpc>
                <a:spcPct val="100000"/>
              </a:lnSpc>
              <a:spcBef>
                <a:spcPts val="0"/>
              </a:spcBef>
              <a:spcAft>
                <a:spcPts val="0"/>
              </a:spcAft>
              <a:buClr>
                <a:srgbClr val="000000"/>
              </a:buClr>
              <a:buSzPts val="1400"/>
              <a:buFont typeface="Arial"/>
              <a:buNone/>
            </a:pPr>
            <a:r>
              <a:rPr lang="en-US" dirty="0" smtClean="0"/>
              <a:t>The 2019 land cover map was generated in </a:t>
            </a:r>
            <a:r>
              <a:rPr lang="en-US" dirty="0" err="1" smtClean="0"/>
              <a:t>TerrSet</a:t>
            </a:r>
            <a:r>
              <a:rPr lang="en-US" dirty="0" smtClean="0"/>
              <a:t> with an overall accuracy of  73 %. The most frequent transition was secondary forest to agriculture. </a:t>
            </a:r>
          </a:p>
          <a:p>
            <a:pPr marL="457200" marR="0" lvl="0" indent="-228600" algn="l" rtl="0">
              <a:lnSpc>
                <a:spcPct val="100000"/>
              </a:lnSpc>
              <a:spcBef>
                <a:spcPts val="0"/>
              </a:spcBef>
              <a:spcAft>
                <a:spcPts val="0"/>
              </a:spcAft>
              <a:buClr>
                <a:srgbClr val="000000"/>
              </a:buClr>
              <a:buSzPts val="1400"/>
              <a:buFont typeface="Arial"/>
              <a:buNone/>
            </a:pPr>
            <a:r>
              <a:rPr lang="en-US" dirty="0" smtClean="0"/>
              <a:t>The 2029 and cover map was generated in </a:t>
            </a:r>
            <a:r>
              <a:rPr lang="en-US" dirty="0" err="1" smtClean="0"/>
              <a:t>TerrSet</a:t>
            </a:r>
            <a:r>
              <a:rPr lang="en-US" dirty="0" smtClean="0"/>
              <a:t> with an overall accuracy of 88 %. The most frequent transition was primary forest to agriculture.</a:t>
            </a:r>
          </a:p>
          <a:p>
            <a:pPr marL="457200" marR="0" lvl="0" indent="-228600" algn="l" rtl="0">
              <a:lnSpc>
                <a:spcPct val="100000"/>
              </a:lnSpc>
              <a:spcBef>
                <a:spcPts val="0"/>
              </a:spcBef>
              <a:spcAft>
                <a:spcPts val="0"/>
              </a:spcAft>
              <a:buClr>
                <a:srgbClr val="000000"/>
              </a:buClr>
              <a:buSzPts val="1400"/>
              <a:buFont typeface="Arial"/>
              <a:buNone/>
            </a:pPr>
            <a:endParaRPr lang="en-US" dirty="0" smtClean="0"/>
          </a:p>
          <a:p>
            <a:pPr marL="457200" marR="0" lvl="0" indent="-228600" algn="l" rtl="0">
              <a:lnSpc>
                <a:spcPct val="100000"/>
              </a:lnSpc>
              <a:spcBef>
                <a:spcPts val="0"/>
              </a:spcBef>
              <a:spcAft>
                <a:spcPts val="0"/>
              </a:spcAft>
              <a:buClr>
                <a:srgbClr val="000000"/>
              </a:buClr>
              <a:buSzPts val="1400"/>
              <a:buFont typeface="Arial"/>
              <a:buNone/>
            </a:pP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7893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As the first step of the Land Use Conflict Identification Strategy, or LUCIS model, partners identify their goals, objectives, and sub-objectives. The team acquires the relevant spatial data needed to model the goals, objectives, and sub-objectives. All data is then standardized and converted to raster format. Partners next supply weights to the goals and objectives according to their importance. Using the weights assigned by the partners, the team creates suitability maps which are the overlaid on one another to identify areas of potential conflict. These steps are done both for 2019 and 2029 conflict maps.</a:t>
            </a:r>
          </a:p>
        </p:txBody>
      </p:sp>
      <p:sp>
        <p:nvSpPr>
          <p:cNvPr id="177" name="Google Shape;17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89372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All inputs were first projected and clipped to the study area. Any vector data was transformed into a raster by calculating the Euclidean Distance from the points/lines/polygons. All data were then reclassified by creating three suitability categories (most suitable 3, suitable 2, least suitable 1). A weighted overlay was then performed for each goal using weights provided by the partners. This created a suitability map for each goal. Finally, suitability maps were added to one another using raster calculator to create conflict maps. All of these steps were completed in </a:t>
            </a:r>
            <a:r>
              <a:rPr lang="en-US" dirty="0" err="1"/>
              <a:t>ArcMap</a:t>
            </a:r>
            <a:r>
              <a:rPr lang="en-US" dirty="0"/>
              <a:t> 10.7.</a:t>
            </a:r>
          </a:p>
          <a:p>
            <a:pPr marL="0" lvl="0" indent="0" algn="l" rtl="0">
              <a:lnSpc>
                <a:spcPct val="100000"/>
              </a:lnSpc>
              <a:spcBef>
                <a:spcPts val="0"/>
              </a:spcBef>
              <a:spcAft>
                <a:spcPts val="0"/>
              </a:spcAft>
              <a:buClr>
                <a:schemeClr val="dk1"/>
              </a:buClr>
              <a:buSzPts val="1200"/>
              <a:buFont typeface="Calibri"/>
              <a:buNone/>
            </a:pPr>
            <a:endParaRPr dirty="0"/>
          </a:p>
        </p:txBody>
      </p:sp>
      <p:sp>
        <p:nvSpPr>
          <p:cNvPr id="198" name="Google Shape;1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23329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These were the goals partners identified for the LUCIS model for</a:t>
            </a:r>
            <a:r>
              <a:rPr lang="en-US" baseline="0" dirty="0"/>
              <a:t> Costa Rica.</a:t>
            </a:r>
            <a:endParaRPr dirty="0"/>
          </a:p>
        </p:txBody>
      </p:sp>
      <p:sp>
        <p:nvSpPr>
          <p:cNvPr id="272" name="Google Shape;2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534703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70f8586ee9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70f8586ee9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dirty="0" smtClean="0">
                <a:latin typeface="Century Gothic"/>
                <a:ea typeface="Century Gothic"/>
                <a:cs typeface="Century Gothic"/>
                <a:sym typeface="Century Gothic"/>
              </a:rPr>
              <a:t>Shown are the three suitability maps for Costa Rica. From left to right: Agricultural suitability, Ecological suitability, and Urban suitability. For the partners’ agricultural goals, areas of high suitability, shown in dark green, can be found in the southeastern and northwestern portions of the study region. For the goal’s concerning ecological significance, areas of high suitability, shown in red, can be found in the Caribe portion of the study region. For the partners’ urban goals, areas of high suitability can be found </a:t>
            </a:r>
            <a:r>
              <a:rPr lang="en-US" sz="1000" dirty="0" err="1" smtClean="0">
                <a:latin typeface="Century Gothic"/>
                <a:ea typeface="Century Gothic"/>
                <a:cs typeface="Century Gothic"/>
                <a:sym typeface="Century Gothic"/>
              </a:rPr>
              <a:t>Pacifico</a:t>
            </a:r>
            <a:r>
              <a:rPr lang="en-US" sz="1000" dirty="0" smtClean="0">
                <a:latin typeface="Century Gothic"/>
                <a:ea typeface="Century Gothic"/>
                <a:cs typeface="Century Gothic"/>
                <a:sym typeface="Century Gothic"/>
              </a:rPr>
              <a:t> region of the study site, whereas the southwestern area is of low suitability, as indicated by the pale yellow. </a:t>
            </a:r>
            <a:endParaRPr lang="en-US" sz="1000" dirty="0" smtClean="0"/>
          </a:p>
          <a:p>
            <a:pPr marL="0" marR="0" lvl="0" indent="0" algn="l" rtl="0">
              <a:lnSpc>
                <a:spcPct val="100000"/>
              </a:lnSpc>
              <a:spcBef>
                <a:spcPts val="0"/>
              </a:spcBef>
              <a:spcAft>
                <a:spcPts val="0"/>
              </a:spcAft>
              <a:buClr>
                <a:schemeClr val="dk1"/>
              </a:buClr>
              <a:buSzPts val="1200"/>
              <a:buFont typeface="Calibri"/>
              <a:buNone/>
            </a:pPr>
            <a:endParaRPr lang="en-US" sz="1000" dirty="0"/>
          </a:p>
        </p:txBody>
      </p:sp>
      <p:sp>
        <p:nvSpPr>
          <p:cNvPr id="300" name="Google Shape;300;g70f8586ee9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719734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7200fef1d6_4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7200fef1d6_4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a:latin typeface="Century Gothic"/>
                <a:ea typeface="Century Gothic"/>
                <a:cs typeface="Century Gothic"/>
                <a:sym typeface="Century Gothic"/>
              </a:rPr>
              <a:t>Shown are the three suitability maps for Costa Rica. From left to right: Agricultural suitability, Ecological suitability, and Urban suitability. For the partners’ agricultural goals, areas of high suitability, shown in dark green, can be found in the southeastern and northwestern portions of the study region. For the goal’s concerning ecological significance, areas of high suitability, shown in red, can be found in the Caribe portion of the study region. For the partners’ urban goals, areas of high suitability can be found Pacifico region of the study site, whereas the southwestern area is of low suitability, as indicated by the pale yellow. </a:t>
            </a:r>
            <a:endParaRPr/>
          </a:p>
        </p:txBody>
      </p:sp>
      <p:sp>
        <p:nvSpPr>
          <p:cNvPr id="368" name="Google Shape;368;g7200fef1d6_4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3492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70f8586ee9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70f8586ee9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000" dirty="0">
                <a:latin typeface="Century Gothic"/>
                <a:ea typeface="Century Gothic"/>
                <a:cs typeface="Century Gothic"/>
                <a:sym typeface="Century Gothic"/>
              </a:rPr>
              <a:t>Shown are the three conflict maps produced for Costa </a:t>
            </a:r>
            <a:r>
              <a:rPr lang="en-US" sz="1000" dirty="0" err="1">
                <a:latin typeface="Century Gothic"/>
                <a:ea typeface="Century Gothic"/>
                <a:cs typeface="Century Gothic"/>
                <a:sym typeface="Century Gothic"/>
              </a:rPr>
              <a:t>RIca</a:t>
            </a:r>
            <a:r>
              <a:rPr lang="en-US" sz="1000" dirty="0">
                <a:latin typeface="Century Gothic"/>
                <a:ea typeface="Century Gothic"/>
                <a:cs typeface="Century Gothic"/>
                <a:sym typeface="Century Gothic"/>
              </a:rPr>
              <a:t> for 2019. From left to right: conflict between urban and agriculture, agriculture and areas of ecological significance, and urban and ecological significance. These maps were created by combining the suitability maps within each respective category and overlaying them on top of one another.  Area that is highly suitable for both categories indicates a high likelihood of conflict. For example, in the map to the left the PLACEHOLDER region is both highly suitable for the urban goals and for the agricultural goals. Thus, this is an area, as indicated in red, where conflict is most likely to occur.</a:t>
            </a:r>
          </a:p>
          <a:p>
            <a:pPr marL="0" lvl="0" indent="0" algn="l" rtl="0">
              <a:lnSpc>
                <a:spcPct val="100000"/>
              </a:lnSpc>
              <a:spcBef>
                <a:spcPts val="0"/>
              </a:spcBef>
              <a:spcAft>
                <a:spcPts val="0"/>
              </a:spcAft>
              <a:buClr>
                <a:schemeClr val="dk1"/>
              </a:buClr>
              <a:buSzPts val="1200"/>
              <a:buFont typeface="Calibri"/>
              <a:buNone/>
            </a:pPr>
            <a:endParaRPr lang="en-US" sz="1000" dirty="0">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00" dirty="0"/>
              <a:t>Image Source: Maps Created by DEVELOP Team</a:t>
            </a:r>
          </a:p>
          <a:p>
            <a:pPr marL="0" lvl="0" indent="0" algn="l" rtl="0">
              <a:lnSpc>
                <a:spcPct val="100000"/>
              </a:lnSpc>
              <a:spcBef>
                <a:spcPts val="0"/>
              </a:spcBef>
              <a:spcAft>
                <a:spcPts val="0"/>
              </a:spcAft>
              <a:buClr>
                <a:schemeClr val="dk1"/>
              </a:buClr>
              <a:buSzPts val="1200"/>
              <a:buFont typeface="Calibri"/>
              <a:buNone/>
            </a:pPr>
            <a:endParaRPr lang="en-US" sz="1000" dirty="0">
              <a:latin typeface="Century Gothic"/>
              <a:ea typeface="Century Gothic"/>
              <a:cs typeface="Century Gothic"/>
              <a:sym typeface="Century Gothic"/>
            </a:endParaRPr>
          </a:p>
        </p:txBody>
      </p:sp>
      <p:sp>
        <p:nvSpPr>
          <p:cNvPr id="300" name="Google Shape;300;g70f8586ee9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90406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0f8586ee9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70f8586ee9_1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000" dirty="0" smtClean="0">
                <a:latin typeface="Century Gothic"/>
                <a:ea typeface="Century Gothic"/>
                <a:cs typeface="Century Gothic"/>
                <a:sym typeface="Century Gothic"/>
              </a:rPr>
              <a:t>This is a conflict maps of Costa Rica, showing conflict between ecological significance, urban, and agriculture areas. Areas with the greatest potential conflict are shown in red – orange, and areas with the lowest potential conflict are shown in green. Areas of conflict are evident around the </a:t>
            </a:r>
            <a:r>
              <a:rPr lang="en-US" sz="1000" dirty="0" err="1" smtClean="0">
                <a:latin typeface="Century Gothic"/>
                <a:ea typeface="Century Gothic"/>
                <a:cs typeface="Century Gothic"/>
                <a:sym typeface="Century Gothic"/>
              </a:rPr>
              <a:t>Pacifico</a:t>
            </a:r>
            <a:r>
              <a:rPr lang="en-US" sz="1000" dirty="0" smtClean="0">
                <a:latin typeface="Century Gothic"/>
                <a:ea typeface="Century Gothic"/>
                <a:cs typeface="Century Gothic"/>
                <a:sym typeface="Century Gothic"/>
              </a:rPr>
              <a:t> and </a:t>
            </a:r>
            <a:r>
              <a:rPr lang="en-US" sz="1000" dirty="0" err="1" smtClean="0">
                <a:latin typeface="Century Gothic"/>
                <a:ea typeface="Century Gothic"/>
                <a:cs typeface="Century Gothic"/>
                <a:sym typeface="Century Gothic"/>
              </a:rPr>
              <a:t>Osa</a:t>
            </a:r>
            <a:r>
              <a:rPr lang="en-US" sz="1000" dirty="0" smtClean="0">
                <a:latin typeface="Century Gothic"/>
                <a:ea typeface="Century Gothic"/>
                <a:cs typeface="Century Gothic"/>
                <a:sym typeface="Century Gothic"/>
              </a:rPr>
              <a:t> region. </a:t>
            </a:r>
          </a:p>
          <a:p>
            <a:pPr marL="0" lvl="0" indent="0" algn="l" rtl="0">
              <a:lnSpc>
                <a:spcPct val="100000"/>
              </a:lnSpc>
              <a:spcBef>
                <a:spcPts val="0"/>
              </a:spcBef>
              <a:spcAft>
                <a:spcPts val="0"/>
              </a:spcAft>
              <a:buClr>
                <a:schemeClr val="dk1"/>
              </a:buClr>
              <a:buSzPts val="1200"/>
              <a:buFont typeface="Calibri"/>
              <a:buNone/>
            </a:pPr>
            <a:endParaRPr lang="en-US" sz="1000" dirty="0">
              <a:latin typeface="Century Gothic"/>
              <a:ea typeface="Century Gothic"/>
              <a:cs typeface="Century Gothic"/>
              <a:sym typeface="Century Gothic"/>
            </a:endParaRPr>
          </a:p>
        </p:txBody>
      </p:sp>
      <p:sp>
        <p:nvSpPr>
          <p:cNvPr id="318" name="Google Shape;318;g70f8586ee9_1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567065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Our project focused on a subsection of the Mesoamerican Biological Corridor in Central America, specifically between southern Costa Rica and northern Panama. The corridor was created by several Central American countries to solidify the goal to preserve biodiversity and establish sustainable land management between the countries. Inside the corridor is La Amistad International Park, the focus of our study. The</a:t>
            </a:r>
            <a:r>
              <a:rPr lang="en-US" baseline="0" dirty="0"/>
              <a:t> park itself is zoned into three distinct areas, including La Amistad Caribe, La Amistad </a:t>
            </a:r>
            <a:r>
              <a:rPr lang="en-US" baseline="0" dirty="0" err="1"/>
              <a:t>Pacifico</a:t>
            </a:r>
            <a:r>
              <a:rPr lang="en-US" baseline="0" dirty="0"/>
              <a:t> within Costa Rica’s borders, and La Amistad Panama in Panama. </a:t>
            </a:r>
            <a:r>
              <a:rPr lang="en-US" baseline="0" dirty="0" err="1"/>
              <a:t>Osa</a:t>
            </a:r>
            <a:r>
              <a:rPr lang="en-US" baseline="0" dirty="0"/>
              <a:t> Peninsula in Costas Rica completes the full study area.</a:t>
            </a:r>
          </a:p>
          <a:p>
            <a:pPr marL="0" marR="0" lvl="0" indent="0" algn="l" rtl="0">
              <a:lnSpc>
                <a:spcPct val="100000"/>
              </a:lnSpc>
              <a:spcBef>
                <a:spcPts val="0"/>
              </a:spcBef>
              <a:spcAft>
                <a:spcPts val="0"/>
              </a:spcAft>
              <a:buClr>
                <a:schemeClr val="dk1"/>
              </a:buClr>
              <a:buSzPts val="1200"/>
              <a:buFont typeface="Calibri"/>
              <a:buNone/>
            </a:pPr>
            <a:endParaRPr lang="en-US" baseline="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baseline="0" dirty="0" err="1">
                <a:latin typeface="Century Gothic" panose="020B0502020202020204" pitchFamily="34" charset="0"/>
              </a:rPr>
              <a:t>Basemap</a:t>
            </a:r>
            <a:r>
              <a:rPr lang="en-US" baseline="0" dirty="0">
                <a:latin typeface="Century Gothic" panose="020B0502020202020204" pitchFamily="34" charset="0"/>
              </a:rPr>
              <a:t> Layer: World Light Gray Canvas Base. </a:t>
            </a:r>
            <a:r>
              <a:rPr lang="en-US" dirty="0" err="1">
                <a:latin typeface="Century Gothic" panose="020B0502020202020204" pitchFamily="34" charset="0"/>
              </a:rPr>
              <a:t>Esri</a:t>
            </a:r>
            <a:r>
              <a:rPr lang="en-US" dirty="0">
                <a:latin typeface="Century Gothic" panose="020B0502020202020204" pitchFamily="34" charset="0"/>
              </a:rPr>
              <a:t>, HERE, Garmin, (c) </a:t>
            </a:r>
            <a:r>
              <a:rPr lang="en-US" dirty="0" err="1">
                <a:latin typeface="Century Gothic" panose="020B0502020202020204" pitchFamily="34" charset="0"/>
              </a:rPr>
              <a:t>OpenStreetMap</a:t>
            </a:r>
            <a:r>
              <a:rPr lang="en-US" dirty="0">
                <a:latin typeface="Century Gothic" panose="020B0502020202020204" pitchFamily="34" charset="0"/>
              </a:rPr>
              <a:t> contributors, and the GIS user community</a:t>
            </a:r>
            <a:endParaRPr dirty="0">
              <a:latin typeface="Century Gothic" panose="020B0502020202020204" pitchFamily="34" charset="0"/>
            </a:endParaRPr>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041591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70f8586ee9_1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70f8586ee9_1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000" dirty="0" smtClean="0">
                <a:latin typeface="Century Gothic"/>
                <a:ea typeface="Century Gothic"/>
                <a:cs typeface="Century Gothic"/>
                <a:sym typeface="Century Gothic"/>
              </a:rPr>
              <a:t>These are the three conflict maps for Costa Rica for 2029. As mentioned before, these maps were created by combining the suitability maps within each respective category and overlaying them on top of one another. Areas that are highly suitable for both categories are considered to be at high risk for conflict, as is indicated in red.  </a:t>
            </a:r>
          </a:p>
          <a:p>
            <a:pPr marL="0" lvl="0" indent="0" algn="l" rtl="0">
              <a:lnSpc>
                <a:spcPct val="100000"/>
              </a:lnSpc>
              <a:spcBef>
                <a:spcPts val="0"/>
              </a:spcBef>
              <a:spcAft>
                <a:spcPts val="0"/>
              </a:spcAft>
              <a:buClr>
                <a:schemeClr val="dk1"/>
              </a:buClr>
              <a:buSzPts val="1200"/>
              <a:buFont typeface="Calibri"/>
              <a:buNone/>
            </a:pPr>
            <a:endParaRPr lang="en-US" sz="1000" dirty="0" smtClean="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200"/>
              <a:buFont typeface="Calibri"/>
              <a:buNone/>
            </a:pPr>
            <a:r>
              <a:rPr lang="en-US" sz="1000" dirty="0" smtClean="0">
                <a:latin typeface="Century Gothic"/>
                <a:ea typeface="Century Gothic"/>
                <a:cs typeface="Century Gothic"/>
                <a:sym typeface="Century Gothic"/>
              </a:rPr>
              <a:t>Conflict between agricultural and urban goals will likely be moderate for 64% of the study region. Conflict between ecological and urban goals will likely be moderate for 67% of the study area. For agricultural and ecological goals, this trend where the majority of the study area is in moderate conflict changes and 80% of the study area is predicted to be in low conflict between agricultural and ecological goals. In comparison to the conflict maps produced for 2019, there is less high conflict area for all three conflict maps.</a:t>
            </a:r>
          </a:p>
          <a:p>
            <a:pPr marL="0" lvl="0" indent="0" algn="l" rtl="0">
              <a:lnSpc>
                <a:spcPct val="100000"/>
              </a:lnSpc>
              <a:spcBef>
                <a:spcPts val="0"/>
              </a:spcBef>
              <a:spcAft>
                <a:spcPts val="0"/>
              </a:spcAft>
              <a:buClr>
                <a:schemeClr val="dk1"/>
              </a:buClr>
              <a:buSzPts val="1200"/>
              <a:buFont typeface="Calibri"/>
              <a:buNone/>
            </a:pPr>
            <a:endParaRPr sz="1000" dirty="0">
              <a:latin typeface="Century Gothic"/>
              <a:ea typeface="Century Gothic"/>
              <a:cs typeface="Century Gothic"/>
              <a:sym typeface="Century Gothic"/>
            </a:endParaRPr>
          </a:p>
        </p:txBody>
      </p:sp>
      <p:sp>
        <p:nvSpPr>
          <p:cNvPr id="328" name="Google Shape;328;g70f8586ee9_1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906611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000" dirty="0" smtClean="0">
                <a:latin typeface="Century Gothic"/>
                <a:ea typeface="Century Gothic"/>
                <a:cs typeface="Century Gothic"/>
                <a:sym typeface="Century Gothic"/>
              </a:rPr>
              <a:t>This map for Costa Rica shows conflict between the goals for agriculture, ecology, and urban development in 2029. Areas where greatest predicted conflict are predicted shown in red and areas with the lowest predicted conflict are shown in green. Areas of predicted conflict can be observed around Limon as well as around Buenos Aires and San Isidro de General. </a:t>
            </a:r>
          </a:p>
          <a:p>
            <a:pPr marL="0" lvl="0" indent="0" algn="l" rtl="0">
              <a:lnSpc>
                <a:spcPct val="100000"/>
              </a:lnSpc>
              <a:spcBef>
                <a:spcPts val="0"/>
              </a:spcBef>
              <a:spcAft>
                <a:spcPts val="0"/>
              </a:spcAft>
              <a:buClr>
                <a:schemeClr val="dk1"/>
              </a:buClr>
              <a:buSzPts val="1200"/>
              <a:buFont typeface="Calibri"/>
              <a:buNone/>
            </a:pPr>
            <a:endParaRPr sz="1000" dirty="0">
              <a:latin typeface="Century Gothic"/>
              <a:ea typeface="Century Gothic"/>
              <a:cs typeface="Century Gothic"/>
              <a:sym typeface="Century Gothic"/>
            </a:endParaRPr>
          </a:p>
        </p:txBody>
      </p:sp>
      <p:sp>
        <p:nvSpPr>
          <p:cNvPr id="346" name="Google Shape;34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861429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In summary, the team was able to create a short term forest change tool that takes in user dates, study area, Hansen data to calculate vegetation in forested area. The  tool displays not only the change in vegetation between the two dates, but also the start and end date maps. The tool is robust in including two different earth observations, Landsat 8 and Sentinel-2, as well as two indices: EVI and NDVI. Finally, the tool offers an easy interface for the users to choose which map they wish as buttons, and allows them to export the map of their choosing.  and calculations, and creates various maps using 2 different indices and 2 different satellites. The tool calculates the average change from Earth observations and offers an easy interface to view and export data.</a:t>
            </a:r>
          </a:p>
          <a:p>
            <a:pPr marL="0" lvl="0" indent="0" algn="l" rtl="0">
              <a:lnSpc>
                <a:spcPct val="100000"/>
              </a:lnSpc>
              <a:spcBef>
                <a:spcPts val="0"/>
              </a:spcBef>
              <a:spcAft>
                <a:spcPts val="0"/>
              </a:spcAft>
              <a:buClr>
                <a:schemeClr val="dk1"/>
              </a:buClr>
              <a:buSzPts val="1200"/>
              <a:buFont typeface="Calibri"/>
              <a:buNone/>
            </a:pPr>
            <a:endParaRPr lang="en-US" dirty="0" smtClean="0"/>
          </a:p>
          <a:p>
            <a:pPr marL="0" lvl="0" indent="0" algn="l" rtl="0">
              <a:lnSpc>
                <a:spcPct val="100000"/>
              </a:lnSpc>
              <a:spcBef>
                <a:spcPts val="0"/>
              </a:spcBef>
              <a:spcAft>
                <a:spcPts val="0"/>
              </a:spcAft>
              <a:buClr>
                <a:schemeClr val="dk1"/>
              </a:buClr>
              <a:buSzPts val="1200"/>
              <a:buFont typeface="Calibri"/>
              <a:buNone/>
            </a:pPr>
            <a:endParaRPr lang="en-US" dirty="0"/>
          </a:p>
        </p:txBody>
      </p:sp>
      <p:sp>
        <p:nvSpPr>
          <p:cNvPr id="412" name="Google Shape;41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1526587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smtClean="0"/>
              <a:t>In summary, results from this DEVELOP project show shifting patterns of suitability and conflict for Costa Rica. When compared to 2019, there will be less high conflict area across the study map, but this may be due to changes in land cover predicted to occur (for example, agricultural land is expected to increase greatly). The amount of land classified as having medium-conflict is predicted to increase greatly in 2029. Thus the intensity of conflict may be less in some regions, but the distribution of conflict across the study are may widen.</a:t>
            </a:r>
          </a:p>
          <a:p>
            <a:pPr marL="0" lvl="0" indent="0" algn="l" rtl="0">
              <a:lnSpc>
                <a:spcPct val="100000"/>
              </a:lnSpc>
              <a:spcBef>
                <a:spcPts val="0"/>
              </a:spcBef>
              <a:spcAft>
                <a:spcPts val="0"/>
              </a:spcAft>
              <a:buClr>
                <a:schemeClr val="dk1"/>
              </a:buClr>
              <a:buSzPts val="1200"/>
              <a:buFont typeface="Calibri"/>
              <a:buNone/>
            </a:pPr>
            <a:endParaRPr lang="en-US" dirty="0" smtClean="0"/>
          </a:p>
          <a:p>
            <a:pPr marL="0" lvl="0" indent="0" algn="l" rtl="0">
              <a:lnSpc>
                <a:spcPct val="100000"/>
              </a:lnSpc>
              <a:spcBef>
                <a:spcPts val="0"/>
              </a:spcBef>
              <a:spcAft>
                <a:spcPts val="0"/>
              </a:spcAft>
              <a:buClr>
                <a:schemeClr val="dk1"/>
              </a:buClr>
              <a:buSzPts val="1200"/>
              <a:buFont typeface="Calibri"/>
              <a:buNone/>
            </a:pPr>
            <a:r>
              <a:rPr lang="en-US" dirty="0" smtClean="0"/>
              <a:t> In 2019, Costa Rica will face the most conflict for agriculture and ecological growth in the </a:t>
            </a:r>
            <a:r>
              <a:rPr lang="en-US" dirty="0" err="1" smtClean="0"/>
              <a:t>Osa</a:t>
            </a:r>
            <a:r>
              <a:rPr lang="en-US" dirty="0" smtClean="0"/>
              <a:t> region of the Study Area. The 2019 conflict maps indicate that although urban and ecological areas are of moderately low concern, agriculture and ecological goals show a lot of overlap, resulting in high conflict areas in much of the </a:t>
            </a:r>
            <a:r>
              <a:rPr lang="en-US" dirty="0" err="1" smtClean="0"/>
              <a:t>Osa</a:t>
            </a:r>
            <a:r>
              <a:rPr lang="en-US" dirty="0" smtClean="0"/>
              <a:t> and Caribe areas. Additionally, there will be a growth of Secondary Forest in 2029 and loss of Primary Forest. Panama will have an increase in Agriculture based on the predicted land cover map of 2029 and decrease in Primary Forest, which was generated using the forecasted 2019 map and the 2012 map. Land across much of Costa Rica will experience moderate conflict in 2029, but areas of high conflict can be found in central and north eastern Costa Rica, mainly around major cities. </a:t>
            </a:r>
          </a:p>
          <a:p>
            <a:pPr marL="0" lvl="0" indent="0" algn="l" rtl="0">
              <a:lnSpc>
                <a:spcPct val="115000"/>
              </a:lnSpc>
              <a:spcBef>
                <a:spcPts val="0"/>
              </a:spcBef>
              <a:spcAft>
                <a:spcPts val="0"/>
              </a:spcAft>
              <a:buClr>
                <a:schemeClr val="dk1"/>
              </a:buClr>
              <a:buSzPts val="1100"/>
              <a:buFont typeface="Arial"/>
              <a:buNone/>
            </a:pPr>
            <a:endParaRPr lang="en-US" dirty="0"/>
          </a:p>
        </p:txBody>
      </p:sp>
      <p:sp>
        <p:nvSpPr>
          <p:cNvPr id="412" name="Google Shape;41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857080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STFC Tool:</a:t>
            </a:r>
            <a:endParaRPr lang="en-US" sz="1200" b="0" dirty="0" smtClean="0">
              <a:latin typeface="Century Gothic"/>
              <a:ea typeface="Century Gothic"/>
              <a:cs typeface="Century Gothic"/>
              <a:sym typeface="Century Gothic"/>
            </a:endParaRPr>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EVI is a measure of how green the pixel. A decrease in EVI does not necessarily mean deforestation occurred. For example, changes</a:t>
            </a:r>
            <a:r>
              <a:rPr lang="en-US" sz="1200" b="0" i="0" u="none" strike="noStrike" cap="none" baseline="0" dirty="0" smtClean="0">
                <a:solidFill>
                  <a:schemeClr val="dk1"/>
                </a:solidFill>
                <a:latin typeface="Century Gothic"/>
                <a:ea typeface="Century Gothic"/>
                <a:cs typeface="Century Gothic"/>
                <a:sym typeface="Century Gothic"/>
              </a:rPr>
              <a:t> </a:t>
            </a:r>
            <a:r>
              <a:rPr lang="en-US" sz="1200" b="0" i="0" u="none" strike="noStrike" cap="none" dirty="0" smtClean="0">
                <a:solidFill>
                  <a:schemeClr val="dk1"/>
                </a:solidFill>
                <a:latin typeface="Century Gothic"/>
                <a:ea typeface="Century Gothic"/>
                <a:cs typeface="Century Gothic"/>
                <a:sym typeface="Century Gothic"/>
              </a:rPr>
              <a:t>in precipitation could cause EVI values to decrease or increase without altering the forest cover. This related to our second point or seasonality. Naturally</a:t>
            </a:r>
            <a:endParaRPr lang="en-US" dirty="0" smtClean="0"/>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occurring changes in phenology could result in the EVI value for a pixel decreasing not due to forest loss but due to natural changes in plant</a:t>
            </a:r>
            <a:endParaRPr lang="en-US" dirty="0" smtClean="0"/>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growth. Different forest types may be more or less green, thus a change from one forest type to another could result in changes in EVI that </a:t>
            </a:r>
            <a:endParaRPr lang="en-US" dirty="0" smtClean="0"/>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are not due to deforestation but due to changes in forest cover. Without robust, current forest cover data to compare changes in EVI to, this</a:t>
            </a:r>
            <a:endParaRPr lang="en-US" dirty="0" smtClean="0"/>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introduces uncertainty. The study area is in the tropics, and obtaining cloud-free imagery was not always possible at the highest resolution.</a:t>
            </a:r>
            <a:endParaRPr lang="en-US" dirty="0" smtClean="0"/>
          </a:p>
          <a:p>
            <a:pPr marL="457200" lvl="0" indent="-228600" algn="l" rtl="0">
              <a:lnSpc>
                <a:spcPct val="100000"/>
              </a:lnSpc>
              <a:spcBef>
                <a:spcPts val="0"/>
              </a:spcBef>
              <a:spcAft>
                <a:spcPts val="0"/>
              </a:spcAft>
              <a:buSzPts val="1400"/>
              <a:buNone/>
            </a:pPr>
            <a:endParaRPr lang="en-US" sz="1200" b="0" dirty="0" smtClean="0">
              <a:latin typeface="Century Gothic"/>
              <a:ea typeface="Century Gothic"/>
              <a:cs typeface="Century Gothic"/>
              <a:sym typeface="Century Gothic"/>
            </a:endParaRPr>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Conflict mapping:</a:t>
            </a:r>
            <a:endParaRPr lang="en-US" sz="1200" b="0" dirty="0" smtClean="0">
              <a:latin typeface="Century Gothic"/>
              <a:ea typeface="Century Gothic"/>
              <a:cs typeface="Century Gothic"/>
              <a:sym typeface="Century Gothic"/>
            </a:endParaRPr>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Many of the layers created for the conflict maps were based off of the classified map for 2019 and forecasted 2029 land cover map, and both</a:t>
            </a:r>
            <a:endParaRPr lang="en-US" dirty="0" smtClean="0"/>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of these maps have their own issues with accuracy and precision. Data availability was also limited for the 2029 conflict maps. Additionally,</a:t>
            </a:r>
            <a:endParaRPr lang="en-US" dirty="0" smtClean="0"/>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the LUCIS model relies on stakeholders to determine goals, objectives, sub-objectives, but also the weights of these goals and objectives and,</a:t>
            </a:r>
            <a:endParaRPr lang="en-US" dirty="0" smtClean="0"/>
          </a:p>
          <a:p>
            <a:pPr marL="45720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entury Gothic"/>
                <a:ea typeface="Century Gothic"/>
                <a:cs typeface="Century Gothic"/>
                <a:sym typeface="Century Gothic"/>
              </a:rPr>
              <a:t>as such, weights may be biased depending on stakeholder experience and perspective.</a:t>
            </a:r>
            <a:endParaRPr lang="en-US" sz="1200" b="0" dirty="0" smtClean="0">
              <a:latin typeface="Century Gothic"/>
              <a:ea typeface="Century Gothic"/>
              <a:cs typeface="Century Gothic"/>
              <a:sym typeface="Century Gothic"/>
            </a:endParaRPr>
          </a:p>
          <a:p>
            <a:pPr marL="457200" marR="0" lvl="0" indent="-228600" algn="l" rtl="0">
              <a:lnSpc>
                <a:spcPct val="100000"/>
              </a:lnSpc>
              <a:spcBef>
                <a:spcPts val="0"/>
              </a:spcBef>
              <a:spcAft>
                <a:spcPts val="0"/>
              </a:spcAft>
              <a:buSzPts val="1400"/>
              <a:buNone/>
            </a:pPr>
            <a:r>
              <a:rPr lang="en-US" dirty="0" smtClean="0"/>
              <a:t/>
            </a:r>
            <a:br>
              <a:rPr lang="en-US" dirty="0" smtClean="0"/>
            </a:br>
            <a:endParaRPr lang="en-US" dirty="0" smtClean="0"/>
          </a:p>
          <a:p>
            <a:pPr marL="457200" lvl="0" indent="-228600" algn="l" rtl="0">
              <a:lnSpc>
                <a:spcPct val="100000"/>
              </a:lnSpc>
              <a:spcBef>
                <a:spcPts val="0"/>
              </a:spcBef>
              <a:spcAft>
                <a:spcPts val="0"/>
              </a:spcAft>
              <a:buSzPts val="1400"/>
              <a:buNone/>
            </a:pPr>
            <a:endParaRPr dirty="0"/>
          </a:p>
        </p:txBody>
      </p:sp>
      <p:sp>
        <p:nvSpPr>
          <p:cNvPr id="421" name="Google Shape;42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851989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000" dirty="0">
                <a:latin typeface="Century Gothic"/>
                <a:ea typeface="Century Gothic"/>
                <a:cs typeface="Century Gothic"/>
                <a:sym typeface="Century Gothic"/>
              </a:rPr>
              <a:t>More accurate data points addressing land cover classification would be useful in further refining the analysis of this project. Partners in Costa Rica would like to see a broader application of the LUCIS model to map the entirety of the country. At the Ministry of Energy and Environment, a great desire was expressed to focus on land cover classification using new data from February 2020 covering the extent of coffee and African Palm in the park. </a:t>
            </a:r>
            <a:endParaRPr sz="1000"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200"/>
              <a:buFont typeface="Calibri"/>
              <a:buNone/>
            </a:pPr>
            <a:r>
              <a:rPr lang="en-US" sz="1000" dirty="0">
                <a:latin typeface="Century Gothic"/>
                <a:ea typeface="Century Gothic"/>
                <a:cs typeface="Century Gothic"/>
                <a:sym typeface="Century Gothic"/>
              </a:rPr>
              <a:t>For the Short-term Forest Change Tool, there are opportunities to make the display easier to visualize by creating code to conduct cluster analysis to identify hotspots. This data-mining process would group pixels of similar value and (placeholder statement).</a:t>
            </a:r>
            <a:endParaRPr sz="1000"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200"/>
              <a:buFont typeface="Calibri"/>
              <a:buNone/>
            </a:pPr>
            <a:r>
              <a:rPr lang="en-US" sz="1000" dirty="0">
                <a:latin typeface="Century Gothic"/>
                <a:ea typeface="Century Gothic"/>
                <a:cs typeface="Century Gothic"/>
                <a:sym typeface="Century Gothic"/>
              </a:rPr>
              <a:t>Image credit: “Costa Rica” </a:t>
            </a:r>
            <a:r>
              <a:rPr lang="en-US" sz="1000" dirty="0" err="1">
                <a:latin typeface="Century Gothic"/>
                <a:ea typeface="Century Gothic"/>
                <a:cs typeface="Century Gothic"/>
                <a:sym typeface="Century Gothic"/>
              </a:rPr>
              <a:t>DerJoker</a:t>
            </a:r>
            <a:endParaRPr sz="1000"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200"/>
              <a:buFont typeface="Calibri"/>
              <a:buNone/>
            </a:pPr>
            <a:r>
              <a:rPr lang="en-US" sz="1000" dirty="0">
                <a:latin typeface="Century Gothic"/>
                <a:ea typeface="Century Gothic"/>
                <a:cs typeface="Century Gothic"/>
                <a:sym typeface="Century Gothic"/>
              </a:rPr>
              <a:t>Image source: </a:t>
            </a:r>
            <a:r>
              <a:rPr lang="en-US" sz="1000" u="sng" dirty="0">
                <a:solidFill>
                  <a:schemeClr val="hlink"/>
                </a:solidFill>
                <a:latin typeface="Century Gothic"/>
                <a:ea typeface="Century Gothic"/>
                <a:cs typeface="Century Gothic"/>
                <a:sym typeface="Century Gothic"/>
                <a:hlinkClick r:id="rId3"/>
              </a:rPr>
              <a:t>https://ccsearch.creativecommons.org/photos/5eac3d84-f366-4132-b1ff-24fd44589ae2</a:t>
            </a:r>
            <a:r>
              <a:rPr lang="en-US" sz="1000" u="none" dirty="0">
                <a:solidFill>
                  <a:schemeClr val="hlink"/>
                </a:solidFill>
                <a:latin typeface="Century Gothic"/>
                <a:ea typeface="Century Gothic"/>
                <a:cs typeface="Century Gothic"/>
                <a:sym typeface="Century Gothic"/>
              </a:rPr>
              <a:t> </a:t>
            </a:r>
            <a:r>
              <a:rPr lang="en-US" sz="1000" i="1" u="none" dirty="0">
                <a:solidFill>
                  <a:schemeClr val="hlink"/>
                </a:solidFill>
                <a:latin typeface="Century Gothic"/>
                <a:ea typeface="Century Gothic"/>
                <a:cs typeface="Century Gothic"/>
                <a:sym typeface="Century Gothic"/>
              </a:rPr>
              <a:t>(</a:t>
            </a:r>
            <a:r>
              <a:rPr lang="en-US" sz="1000" i="0" u="none" dirty="0">
                <a:solidFill>
                  <a:schemeClr val="hlink"/>
                </a:solidFill>
                <a:latin typeface="Century Gothic"/>
                <a:ea typeface="Century Gothic"/>
                <a:cs typeface="Century Gothic"/>
                <a:sym typeface="Century Gothic"/>
              </a:rPr>
              <a:t>licensed</a:t>
            </a:r>
            <a:r>
              <a:rPr lang="en-US" sz="1000" i="0" u="none" baseline="0" dirty="0">
                <a:solidFill>
                  <a:schemeClr val="hlink"/>
                </a:solidFill>
                <a:latin typeface="Century Gothic"/>
                <a:ea typeface="Century Gothic"/>
                <a:cs typeface="Century Gothic"/>
                <a:sym typeface="Century Gothic"/>
              </a:rPr>
              <a:t> under CC-BY-NC-ND 2.0)</a:t>
            </a:r>
            <a:endParaRPr lang="en-US" sz="1000" i="1" u="none" dirty="0">
              <a:solidFill>
                <a:schemeClr val="hlink"/>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200"/>
              <a:buFont typeface="Calibri"/>
              <a:buNone/>
            </a:pPr>
            <a:endParaRPr lang="en-US" sz="1000" b="0" i="1" u="none" strike="noStrike" cap="none" dirty="0">
              <a:solidFill>
                <a:schemeClr val="hlink"/>
              </a:solidFill>
              <a:effectLst/>
              <a:latin typeface="Century Gothic"/>
              <a:ea typeface="Calibri"/>
              <a:cs typeface="Calibri"/>
              <a:sym typeface="Century Gothic"/>
            </a:endParaRPr>
          </a:p>
        </p:txBody>
      </p:sp>
      <p:sp>
        <p:nvSpPr>
          <p:cNvPr id="436" name="Google Shape;43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358477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a:t>
            </a:r>
            <a:r>
              <a:rPr lang="en-US" baseline="0" dirty="0"/>
              <a:t> would like to express our gratitude to SICA for their collaborating in utilizing NASA Earth observations to mitigate for forest conservation in Central America. Additionally, we would like to thank following individuals who helped us along the way. We appreciate everyone’s energy, enthusiasm and effort in this international project. Thank you. </a:t>
            </a:r>
            <a:endParaRPr dirty="0"/>
          </a:p>
        </p:txBody>
      </p:sp>
      <p:sp>
        <p:nvSpPr>
          <p:cNvPr id="446" name="Google Shape;4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82769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smtClean="0"/>
              <a:t>Our partners and the Central American Integration System, also known as SICA, are concerned about the ecological disturbances and conservation conflicts that may arise from the increase of development. This rise in urban and agricultural expansion has led to the deforestation of many habitats with vulnerable communities, including fauna and flora, and indigenous communities. Central America is home to 7% of the world’s life forms, thus the protection of biodiversity is a top priority for SICA. Indigenous populations are also being affected due to the officials not respecting the communities land rights.</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Image Credit: “Panama en Costa Rica 173” by Danforth1</a:t>
            </a:r>
            <a:endParaRPr dirty="0"/>
          </a:p>
          <a:p>
            <a:r>
              <a:rPr lang="en-US" dirty="0"/>
              <a:t>Image Source: </a:t>
            </a:r>
            <a:r>
              <a:rPr lang="en-US" sz="1100" u="sng" dirty="0">
                <a:solidFill>
                  <a:schemeClr val="hlink"/>
                </a:solidFill>
                <a:latin typeface="Arial"/>
                <a:ea typeface="Arial"/>
                <a:cs typeface="Arial"/>
                <a:sym typeface="Arial"/>
                <a:hlinkClick r:id="rId3"/>
              </a:rPr>
              <a:t>https://www.flickr.com/photos/reneenmagda/36189798410/in/album-72157685145645320/</a:t>
            </a:r>
            <a:r>
              <a:rPr lang="en-US" sz="1100" u="sng" baseline="0" dirty="0">
                <a:solidFill>
                  <a:schemeClr val="hlink"/>
                </a:solidFill>
                <a:latin typeface="Arial"/>
                <a:ea typeface="Arial"/>
                <a:cs typeface="Arial"/>
                <a:sym typeface="Arial"/>
              </a:rPr>
              <a:t>(</a:t>
            </a:r>
            <a:r>
              <a:rPr lang="en-US" sz="1100" u="none" baseline="0" dirty="0">
                <a:solidFill>
                  <a:schemeClr val="hlink"/>
                </a:solidFill>
                <a:latin typeface="Arial"/>
                <a:ea typeface="Arial"/>
                <a:cs typeface="Arial"/>
                <a:sym typeface="Arial"/>
              </a:rPr>
              <a:t>licensed under CC BY-NC-ND 2.0)</a:t>
            </a:r>
            <a:r>
              <a:rPr lang="en-US" sz="1200" b="0" i="0" u="none" strike="noStrike" cap="none" dirty="0">
                <a:solidFill>
                  <a:schemeClr val="dk1"/>
                </a:solidFill>
                <a:effectLst/>
                <a:latin typeface="Calibri"/>
                <a:ea typeface="Calibri"/>
                <a:cs typeface="Calibri"/>
                <a:sym typeface="Calibri"/>
              </a:rPr>
              <a:t/>
            </a:r>
            <a:br>
              <a:rPr lang="en-US" sz="1200" b="0" i="0" u="none" strike="noStrike" cap="none" dirty="0">
                <a:solidFill>
                  <a:schemeClr val="dk1"/>
                </a:solidFill>
                <a:effectLst/>
                <a:latin typeface="Calibri"/>
                <a:ea typeface="Calibri"/>
                <a:cs typeface="Calibri"/>
                <a:sym typeface="Calibri"/>
              </a:rPr>
            </a:br>
            <a:endParaRPr dirty="0"/>
          </a:p>
          <a:p>
            <a:pPr marL="0" lvl="0" indent="0" algn="l" rtl="0">
              <a:lnSpc>
                <a:spcPct val="100000"/>
              </a:lnSpc>
              <a:spcBef>
                <a:spcPts val="0"/>
              </a:spcBef>
              <a:spcAft>
                <a:spcPts val="0"/>
              </a:spcAft>
              <a:buSzPts val="1400"/>
              <a:buNone/>
            </a:pPr>
            <a:endParaRPr dirty="0"/>
          </a:p>
        </p:txBody>
      </p:sp>
      <p:sp>
        <p:nvSpPr>
          <p:cNvPr id="99" name="Google Shape;9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41507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t>Our partners and the Central American Integration System, also known as SICA, are concerned about the ecological disturbances and conservation conflicts that may arise from the increase of development. This rise in urban and agricultural expansion has led to the deforestation of many habitats with vulnerable communities, including fauna and flora, and indigenous</a:t>
            </a:r>
            <a:r>
              <a:rPr lang="en-US" baseline="0" dirty="0" smtClean="0"/>
              <a:t> peoples</a:t>
            </a:r>
            <a:r>
              <a:rPr lang="en-US" dirty="0" smtClean="0"/>
              <a:t>. Central America is home to 7% of the world’s life forms, thus the protection of biodiversity is a top priority for SICA. Indigenous populations are also being affected due to the officials not respecting the communities land rights.</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Image Credit: ‘Panama en Costa Rica 176’ by Danforth1</a:t>
            </a:r>
            <a:endParaRPr dirty="0"/>
          </a:p>
          <a:p>
            <a:pPr marL="0" lvl="0" indent="0" algn="l" rtl="0">
              <a:lnSpc>
                <a:spcPct val="100000"/>
              </a:lnSpc>
              <a:spcBef>
                <a:spcPts val="0"/>
              </a:spcBef>
              <a:spcAft>
                <a:spcPts val="0"/>
              </a:spcAft>
              <a:buClr>
                <a:schemeClr val="dk1"/>
              </a:buClr>
              <a:buSzPts val="1200"/>
              <a:buFont typeface="Calibri"/>
              <a:buNone/>
            </a:pPr>
            <a:r>
              <a:rPr lang="en-US" dirty="0"/>
              <a:t>Image </a:t>
            </a:r>
            <a:r>
              <a:rPr lang="en-US" dirty="0" err="1"/>
              <a:t>Source:</a:t>
            </a:r>
            <a:r>
              <a:rPr lang="en-US" u="sng" dirty="0" err="1">
                <a:solidFill>
                  <a:schemeClr val="hlink"/>
                </a:solidFill>
                <a:hlinkClick r:id="rId3"/>
              </a:rPr>
              <a:t>https</a:t>
            </a:r>
            <a:r>
              <a:rPr lang="en-US" u="sng" dirty="0">
                <a:solidFill>
                  <a:schemeClr val="hlink"/>
                </a:solidFill>
                <a:hlinkClick r:id="rId3"/>
              </a:rPr>
              <a:t>://www.flickr.com/photos/reneenmagda/36448735551/in/album-72157685145645320/</a:t>
            </a:r>
            <a:r>
              <a:rPr lang="en-US" dirty="0"/>
              <a:t> (licensed under CC BY-NC-ND 2.0)</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100"/>
              <a:buFont typeface="Arial"/>
              <a:buNone/>
            </a:pPr>
            <a:r>
              <a:rPr lang="en-US" dirty="0"/>
              <a:t>Image Credit: ‘Panama en Costa Rica 195’ by Danforth1</a:t>
            </a:r>
            <a:endParaRPr dirty="0"/>
          </a:p>
          <a:p>
            <a:pPr marL="0" lvl="0" indent="0" algn="l" rtl="0">
              <a:lnSpc>
                <a:spcPct val="100000"/>
              </a:lnSpc>
              <a:spcBef>
                <a:spcPts val="0"/>
              </a:spcBef>
              <a:spcAft>
                <a:spcPts val="0"/>
              </a:spcAft>
              <a:buClr>
                <a:schemeClr val="dk1"/>
              </a:buClr>
              <a:buSzPts val="1100"/>
              <a:buFont typeface="Arial"/>
              <a:buNone/>
            </a:pPr>
            <a:r>
              <a:rPr lang="en-US" dirty="0"/>
              <a:t>Image </a:t>
            </a:r>
            <a:r>
              <a:rPr lang="en-US" dirty="0" err="1"/>
              <a:t>Source:</a:t>
            </a:r>
            <a:r>
              <a:rPr lang="en-US" u="sng" dirty="0" err="1">
                <a:solidFill>
                  <a:schemeClr val="hlink"/>
                </a:solidFill>
                <a:hlinkClick r:id="rId4"/>
              </a:rPr>
              <a:t>https</a:t>
            </a:r>
            <a:r>
              <a:rPr lang="en-US" u="sng" dirty="0">
                <a:solidFill>
                  <a:schemeClr val="hlink"/>
                </a:solidFill>
                <a:hlinkClick r:id="rId4"/>
              </a:rPr>
              <a:t>://www.flickr.com/photos/reneenmagda/35751116214/in/album-72157685145645320/</a:t>
            </a:r>
            <a:r>
              <a:rPr lang="en-US" dirty="0"/>
              <a:t> (licensed under CC BY-NC-ND 2.0)</a:t>
            </a:r>
            <a:endParaRPr dirty="0"/>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33582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smtClean="0"/>
              <a:t>In order to address these concerns from the Costa Rican and Panamanian community, the Georgia DEVELOP team developed some objectives. Our first goal was to produce a land use conflict identification strategy map, known as a LUCIS model. This method allows us to identify areas of concern to biodiversity, as well as forecast conservational risks.</a:t>
            </a:r>
          </a:p>
          <a:p>
            <a:pPr marL="0" lvl="0" indent="0" algn="l" rtl="0">
              <a:lnSpc>
                <a:spcPct val="100000"/>
              </a:lnSpc>
              <a:spcBef>
                <a:spcPts val="0"/>
              </a:spcBef>
              <a:spcAft>
                <a:spcPts val="0"/>
              </a:spcAft>
              <a:buClr>
                <a:schemeClr val="dk1"/>
              </a:buClr>
              <a:buSzPts val="1200"/>
              <a:buFont typeface="Calibri"/>
              <a:buNone/>
            </a:pPr>
            <a:r>
              <a:rPr lang="en-US" dirty="0" smtClean="0"/>
              <a:t>Secondly, in order to monitor deforestation at any time, we created a Short-Term Forest Change Tool</a:t>
            </a:r>
            <a:r>
              <a:rPr lang="en-US" baseline="0" dirty="0" smtClean="0"/>
              <a:t> </a:t>
            </a:r>
            <a:r>
              <a:rPr lang="en-US" dirty="0" smtClean="0"/>
              <a:t>for the partners to understand the impact of agriculture and mass wasting events that impact forest</a:t>
            </a:r>
            <a:r>
              <a:rPr lang="en-US" baseline="0" dirty="0" smtClean="0"/>
              <a:t> coverage</a:t>
            </a:r>
            <a:r>
              <a:rPr lang="en-US" dirty="0" smtClean="0"/>
              <a:t> like landslides.</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dirty="0"/>
              <a:t>Image Credit: “</a:t>
            </a:r>
            <a:r>
              <a:rPr lang="en-US" dirty="0">
                <a:solidFill>
                  <a:srgbClr val="212124"/>
                </a:solidFill>
                <a:highlight>
                  <a:srgbClr val="F3F5F6"/>
                </a:highlight>
              </a:rPr>
              <a:t>Panama en Costa Rica 027” by </a:t>
            </a:r>
            <a:r>
              <a:rPr lang="en-US" dirty="0"/>
              <a:t>Danforth1</a:t>
            </a:r>
            <a:endParaRPr dirty="0"/>
          </a:p>
          <a:p>
            <a:pPr marL="0" lvl="0" indent="0" algn="l" rtl="0">
              <a:lnSpc>
                <a:spcPct val="100000"/>
              </a:lnSpc>
              <a:spcBef>
                <a:spcPts val="0"/>
              </a:spcBef>
              <a:spcAft>
                <a:spcPts val="0"/>
              </a:spcAft>
              <a:buClr>
                <a:schemeClr val="dk1"/>
              </a:buClr>
              <a:buSzPts val="1200"/>
              <a:buFont typeface="Calibri"/>
              <a:buNone/>
            </a:pPr>
            <a:r>
              <a:rPr lang="en-US" dirty="0"/>
              <a:t>Image </a:t>
            </a:r>
            <a:r>
              <a:rPr lang="en-US" dirty="0" err="1"/>
              <a:t>Source:</a:t>
            </a:r>
            <a:r>
              <a:rPr lang="en-US" u="sng" dirty="0" err="1">
                <a:solidFill>
                  <a:schemeClr val="hlink"/>
                </a:solidFill>
                <a:hlinkClick r:id="rId3"/>
              </a:rPr>
              <a:t>https</a:t>
            </a:r>
            <a:r>
              <a:rPr lang="en-US" u="sng" dirty="0">
                <a:solidFill>
                  <a:schemeClr val="hlink"/>
                </a:solidFill>
                <a:hlinkClick r:id="rId3"/>
              </a:rPr>
              <a:t>://www.flickr.com/photos/reneenmagda/36189904930/in/album-72157687542082836/</a:t>
            </a:r>
            <a:r>
              <a:rPr lang="en-US" u="sng" dirty="0">
                <a:solidFill>
                  <a:schemeClr val="hlink"/>
                </a:solidFill>
              </a:rPr>
              <a:t> </a:t>
            </a:r>
            <a:r>
              <a:rPr lang="en-US" u="none" dirty="0">
                <a:solidFill>
                  <a:schemeClr val="hlink"/>
                </a:solidFill>
              </a:rPr>
              <a:t>(licensed</a:t>
            </a:r>
            <a:r>
              <a:rPr lang="en-US" u="none" baseline="0" dirty="0">
                <a:solidFill>
                  <a:schemeClr val="hlink"/>
                </a:solidFill>
              </a:rPr>
              <a:t> under CC BY-NC-ND 2.0)</a:t>
            </a:r>
          </a:p>
          <a:p>
            <a:pPr marL="0" lvl="0" indent="0" algn="l" rtl="0">
              <a:lnSpc>
                <a:spcPct val="100000"/>
              </a:lnSpc>
              <a:spcBef>
                <a:spcPts val="0"/>
              </a:spcBef>
              <a:spcAft>
                <a:spcPts val="0"/>
              </a:spcAft>
              <a:buClr>
                <a:schemeClr val="dk1"/>
              </a:buClr>
              <a:buSzPts val="1200"/>
              <a:buFont typeface="Calibri"/>
              <a:buNone/>
            </a:pPr>
            <a:endParaRPr lang="en-US" u="none" baseline="0" dirty="0">
              <a:solidFill>
                <a:schemeClr val="hlink"/>
              </a:solidFill>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27138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satellite imagery used for accomplishing our objectives are displayed here. We used Landsat 8 Operational Land Imager for medium quality resolution of 30 m, and combined Sentinel 2 </a:t>
            </a:r>
            <a:r>
              <a:rPr lang="en-US" dirty="0" err="1"/>
              <a:t>MultiSpectral</a:t>
            </a:r>
            <a:r>
              <a:rPr lang="en-US" dirty="0"/>
              <a:t> Imager and Terra Moderate Resolution Imaging </a:t>
            </a:r>
            <a:r>
              <a:rPr lang="en-US" dirty="0" err="1"/>
              <a:t>Spectroradiometer</a:t>
            </a:r>
            <a:r>
              <a:rPr lang="en-US" dirty="0"/>
              <a:t> or MODIS for increased resolution and additional data. Since our tropical area is covered by clouds, we combined this imagery to minimize cloud cover and best estimate our calculations. </a:t>
            </a: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Image Source (“Landsat 8 OLI”): http://www.devpedia.developexchange.com/dp/images/c/c2/03_Landsat8.png; NASA (Retrieved from </a:t>
            </a:r>
            <a:r>
              <a:rPr lang="en-US" dirty="0" err="1">
                <a:latin typeface="Arial"/>
                <a:ea typeface="Arial"/>
                <a:cs typeface="Arial"/>
                <a:sym typeface="Arial"/>
              </a:rPr>
              <a:t>DEVELOPedia</a:t>
            </a:r>
            <a:r>
              <a:rPr lang="en-US" dirty="0">
                <a:latin typeface="Arial"/>
                <a:ea typeface="Arial"/>
                <a:cs typeface="Arial"/>
                <a:sym typeface="Arial"/>
              </a:rPr>
              <a:t>; Public Domain)</a:t>
            </a:r>
            <a:endParaRPr dirty="0"/>
          </a:p>
          <a:p>
            <a:pPr marL="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Image Source (“Sentinel-2 MSI”): </a:t>
            </a:r>
            <a:r>
              <a:rPr lang="en-US" dirty="0">
                <a:solidFill>
                  <a:schemeClr val="hlink"/>
                </a:solidFill>
                <a:uFill>
                  <a:noFill/>
                </a:uFill>
                <a:latin typeface="Arial"/>
                <a:ea typeface="Arial"/>
                <a:cs typeface="Arial"/>
                <a:sym typeface="Arial"/>
                <a:hlinkClick r:id="rId3"/>
              </a:rPr>
              <a:t> </a:t>
            </a:r>
            <a:r>
              <a:rPr lang="en-US" u="sng" dirty="0">
                <a:solidFill>
                  <a:schemeClr val="hlink"/>
                </a:solidFill>
                <a:hlinkClick r:id="rId3"/>
              </a:rPr>
              <a:t>http://www.devpedia.developexchange.com/dp/images/d/dd/24_Sentinel2.png</a:t>
            </a:r>
            <a:r>
              <a:rPr lang="en-US" dirty="0">
                <a:latin typeface="Arial"/>
                <a:ea typeface="Arial"/>
                <a:cs typeface="Arial"/>
                <a:sym typeface="Arial"/>
              </a:rPr>
              <a:t>; NASA (Retrieved from </a:t>
            </a:r>
            <a:r>
              <a:rPr lang="en-US" dirty="0" err="1">
                <a:latin typeface="Arial"/>
                <a:ea typeface="Arial"/>
                <a:cs typeface="Arial"/>
                <a:sym typeface="Arial"/>
              </a:rPr>
              <a:t>DEVELOPedia</a:t>
            </a:r>
            <a:r>
              <a:rPr lang="en-US" dirty="0">
                <a:latin typeface="Arial"/>
                <a:ea typeface="Arial"/>
                <a:cs typeface="Arial"/>
                <a:sym typeface="Arial"/>
              </a:rPr>
              <a:t>; Public Domain)</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Image Source (“Terra spacecraft model”): </a:t>
            </a:r>
            <a:r>
              <a:rPr lang="en-US" sz="1100" u="sng" dirty="0">
                <a:solidFill>
                  <a:schemeClr val="hlink"/>
                </a:solidFill>
                <a:latin typeface="Arial"/>
                <a:ea typeface="Arial"/>
                <a:cs typeface="Arial"/>
                <a:sym typeface="Arial"/>
                <a:hlinkClick r:id="rId4"/>
              </a:rPr>
              <a:t>https://commons.wikimedia.org/wiki/File:Terra_spacecraft_model.png</a:t>
            </a:r>
            <a:r>
              <a:rPr lang="en-US" sz="1100" u="sng" dirty="0">
                <a:solidFill>
                  <a:schemeClr val="hlink"/>
                </a:solidFill>
                <a:latin typeface="Arial"/>
                <a:ea typeface="Arial"/>
                <a:cs typeface="Arial"/>
                <a:sym typeface="Arial"/>
              </a:rPr>
              <a:t>; </a:t>
            </a:r>
            <a:r>
              <a:rPr lang="en-US" dirty="0">
                <a:latin typeface="Arial"/>
                <a:ea typeface="Arial"/>
                <a:cs typeface="Arial"/>
                <a:sym typeface="Arial"/>
              </a:rPr>
              <a:t>NASA (Retrieved from </a:t>
            </a:r>
            <a:r>
              <a:rPr lang="en-US" dirty="0" err="1">
                <a:latin typeface="Arial"/>
                <a:ea typeface="Arial"/>
                <a:cs typeface="Arial"/>
                <a:sym typeface="Arial"/>
              </a:rPr>
              <a:t>DEVELOPedia</a:t>
            </a:r>
            <a:r>
              <a:rPr lang="en-US" dirty="0">
                <a:latin typeface="Arial"/>
                <a:ea typeface="Arial"/>
                <a:cs typeface="Arial"/>
                <a:sym typeface="Arial"/>
              </a:rPr>
              <a:t>; Public Domain)</a:t>
            </a:r>
            <a:endParaRPr lang="en-US"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28" name="Google Shape;1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0840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To start explaining our approach, we begin with a simple flowchart of the STFC Tool. After importing the Earth observations, we also accessed the Hansen Global Forest Change tool. The tool serves as a baseline for our canopy cover calculations, which eventually determine forest change or not. The earth observations are restricted to our study area and the dates specified by the user through the GUI. After the start and end dates are selected, the image gets cloud and shadow masked in preparation for the vegetation indices.  We then calculate our vegetation indices, EVI and SAVI, which best suit the tropical environment and the search for forest change. Then, pixel by pixel, the tool compares it first to the </a:t>
            </a:r>
            <a:r>
              <a:rPr lang="en-US" sz="1200" b="0" i="0" u="none" strike="noStrike" dirty="0" err="1">
                <a:solidFill>
                  <a:schemeClr val="dk1"/>
                </a:solidFill>
                <a:latin typeface="Calibri"/>
                <a:ea typeface="Calibri"/>
                <a:cs typeface="Calibri"/>
                <a:sym typeface="Calibri"/>
              </a:rPr>
              <a:t>treecover</a:t>
            </a:r>
            <a:r>
              <a:rPr lang="en-US" sz="1200" b="0" i="0" u="none" strike="noStrike" dirty="0">
                <a:solidFill>
                  <a:schemeClr val="dk1"/>
                </a:solidFill>
                <a:latin typeface="Calibri"/>
                <a:ea typeface="Calibri"/>
                <a:cs typeface="Calibri"/>
                <a:sym typeface="Calibri"/>
              </a:rPr>
              <a:t> calculation in 2000 to check if there was a tree there in 2000. If no, then we see if there was a gain in tree since 2018. If there WAS a tree in 2000, we need to make sure that for the year specified by the dates, there wasn't a loss in the meantime. Once we have classified if a pixel has tree cover for that year, we calculate the EVI for the start image and subtract the pixel’s indices to evaluate the change. If the index has change ###, then they get classified as red, for most change, if it is below ###, minimal/no change.</a:t>
            </a:r>
            <a:endParaRPr lang="en-US"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Finally we created the GUI for the partners to input any two dates they wish, create the forest map by a click, and exporting the map as a tiff. </a:t>
            </a:r>
            <a:endParaRPr lang="en-US" b="0" dirty="0"/>
          </a:p>
          <a:p>
            <a:pPr marL="0" lvl="0" indent="0" algn="l" rtl="0">
              <a:lnSpc>
                <a:spcPct val="100000"/>
              </a:lnSpc>
              <a:spcBef>
                <a:spcPts val="0"/>
              </a:spcBef>
              <a:spcAft>
                <a:spcPts val="0"/>
              </a:spcAft>
              <a:buSzPts val="1400"/>
              <a:buNone/>
            </a:pPr>
            <a:r>
              <a:rPr lang="en-US" dirty="0"/>
              <a:t/>
            </a:r>
            <a:br>
              <a:rPr lang="en-US" dirty="0"/>
            </a:br>
            <a:endParaRPr lang="en-US" dirty="0"/>
          </a:p>
          <a:p>
            <a:pPr marL="0" lvl="0" indent="0" algn="l" rtl="0">
              <a:lnSpc>
                <a:spcPct val="100000"/>
              </a:lnSpc>
              <a:spcBef>
                <a:spcPts val="0"/>
              </a:spcBef>
              <a:spcAft>
                <a:spcPts val="0"/>
              </a:spcAft>
              <a:buSzPts val="1400"/>
              <a:buNone/>
            </a:pPr>
            <a:r>
              <a:rPr lang="en-US" dirty="0"/>
              <a:t/>
            </a:r>
            <a:br>
              <a:rPr lang="en-US" dirty="0"/>
            </a:br>
            <a:endParaRPr lang="en-US" dirty="0"/>
          </a:p>
        </p:txBody>
      </p:sp>
      <p:sp>
        <p:nvSpPr>
          <p:cNvPr id="141" name="Google Shape;14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668598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smtClean="0"/>
              <a:t>This is what the Short-term Forest Change Tool in Google Earth Engine looks for the user. Specifically, the user needs to complete the instructions in the script, where number 1 is labeled. There, they will be prompted to specify the date they wish to see and upload their shape file for their area of interest. After clicking Run, where number 2 is labeled, the script will create a before, after, and change map for each satellite and of the two vegetation indices, EVI and NDVI. Then on the right side panel where 3 is located, the user can click what map they wish to see and it will be displayed on the left. Finally, 4 represents the exports available, including the image and the averages of change in each region of La Amistad.</a:t>
            </a:r>
          </a:p>
          <a:p>
            <a:pPr marL="0" lvl="0" indent="0" algn="l" rtl="0">
              <a:lnSpc>
                <a:spcPct val="100000"/>
              </a:lnSpc>
              <a:spcBef>
                <a:spcPts val="0"/>
              </a:spcBef>
              <a:spcAft>
                <a:spcPts val="0"/>
              </a:spcAft>
              <a:buClr>
                <a:schemeClr val="dk1"/>
              </a:buClr>
              <a:buSzPts val="1200"/>
              <a:buFont typeface="Calibri"/>
              <a:buNone/>
            </a:pPr>
            <a:endParaRPr lang="en-US" dirty="0" smtClean="0"/>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Image Source: DEVELOP Team Generated, Google Earth Engine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8" name="Google Shape;1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959459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This is an example of a map from the </a:t>
            </a:r>
            <a:r>
              <a:rPr lang="en-US" dirty="0"/>
              <a:t>Short-term Forest Change </a:t>
            </a:r>
            <a:r>
              <a:rPr lang="en-US" sz="1200" b="0" i="0" u="none" strike="noStrike" cap="none" dirty="0">
                <a:solidFill>
                  <a:schemeClr val="dk1"/>
                </a:solidFill>
                <a:latin typeface="Calibri"/>
                <a:ea typeface="Calibri"/>
                <a:cs typeface="Calibri"/>
                <a:sym typeface="Calibri"/>
              </a:rPr>
              <a:t>tool, showing the entirety of forest change in the our study area between </a:t>
            </a:r>
            <a:r>
              <a:rPr lang="en-US" dirty="0"/>
              <a:t>the beginning of 2016 to the end of 2017</a:t>
            </a:r>
            <a:r>
              <a:rPr lang="en-US" sz="1200" b="0" i="0" u="none" strike="noStrike" cap="none" dirty="0">
                <a:solidFill>
                  <a:schemeClr val="dk1"/>
                </a:solidFill>
                <a:latin typeface="Calibri"/>
                <a:ea typeface="Calibri"/>
                <a:cs typeface="Calibri"/>
                <a:sym typeface="Calibri"/>
              </a:rPr>
              <a:t>.</a:t>
            </a:r>
            <a:r>
              <a:rPr lang="en-US" dirty="0"/>
              <a:t> The legend on the left labeled “Vegetation Change” shows the categories of tree-cover loss and </a:t>
            </a:r>
            <a:r>
              <a:rPr lang="en-US" dirty="0" err="1"/>
              <a:t>gain.The</a:t>
            </a:r>
            <a:r>
              <a:rPr lang="en-US" dirty="0"/>
              <a:t> most l</a:t>
            </a:r>
            <a:r>
              <a:rPr lang="en-US" sz="1200" b="0" i="0" u="none" strike="noStrike" cap="none" dirty="0">
                <a:solidFill>
                  <a:schemeClr val="dk1"/>
                </a:solidFill>
                <a:latin typeface="Calibri"/>
                <a:ea typeface="Calibri"/>
                <a:cs typeface="Calibri"/>
                <a:sym typeface="Calibri"/>
              </a:rPr>
              <a:t>oss is shown in red and dark green is </a:t>
            </a:r>
            <a:r>
              <a:rPr lang="en-US" dirty="0"/>
              <a:t>most gain. I</a:t>
            </a:r>
            <a:r>
              <a:rPr lang="en-US" sz="1200" b="0" i="0" u="none" strike="noStrike" cap="none" dirty="0">
                <a:solidFill>
                  <a:schemeClr val="dk1"/>
                </a:solidFill>
                <a:latin typeface="Calibri"/>
                <a:ea typeface="Calibri"/>
                <a:cs typeface="Calibri"/>
                <a:sym typeface="Calibri"/>
              </a:rPr>
              <a:t>ntact forest is shown in yellow and green</a:t>
            </a:r>
            <a:r>
              <a:rPr lang="en-US" dirty="0"/>
              <a:t>, where moderate loss and gain is displayed.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DEVELOP Team Generated, Google Earth Engine </a:t>
            </a:r>
            <a:endParaRPr lang="en-US" b="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63" name="Google Shape;2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79936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riginal Title">
  <p:cSld name="Original Title">
    <p:bg>
      <p:bgPr>
        <a:solidFill>
          <a:schemeClr val="lt1"/>
        </a:solidFill>
        <a:effectLst/>
      </p:bgPr>
    </p:bg>
    <p:spTree>
      <p:nvGrpSpPr>
        <p:cNvPr id="1" name="Shape 10"/>
        <p:cNvGrpSpPr/>
        <p:nvPr/>
      </p:nvGrpSpPr>
      <p:grpSpPr>
        <a:xfrm>
          <a:off x="0" y="0"/>
          <a:ext cx="0" cy="0"/>
          <a:chOff x="0" y="0"/>
          <a:chExt cx="0" cy="0"/>
        </a:xfrm>
      </p:grpSpPr>
      <p:grpSp>
        <p:nvGrpSpPr>
          <p:cNvPr id="11" name="Google Shape;11;p21"/>
          <p:cNvGrpSpPr/>
          <p:nvPr/>
        </p:nvGrpSpPr>
        <p:grpSpPr>
          <a:xfrm>
            <a:off x="-149020" y="44449"/>
            <a:ext cx="12448971" cy="6863516"/>
            <a:chOff x="-149020" y="44449"/>
            <a:chExt cx="12448971" cy="6863516"/>
          </a:xfrm>
        </p:grpSpPr>
        <p:sp>
          <p:nvSpPr>
            <p:cNvPr id="12" name="Google Shape;12;p21"/>
            <p:cNvSpPr/>
            <p:nvPr/>
          </p:nvSpPr>
          <p:spPr>
            <a:xfrm>
              <a:off x="-149020" y="44449"/>
              <a:ext cx="5844685" cy="6824475"/>
            </a:xfrm>
            <a:custGeom>
              <a:avLst/>
              <a:gdLst/>
              <a:ahLst/>
              <a:cxnLst/>
              <a:rect l="l" t="t" r="r" b="b"/>
              <a:pathLst>
                <a:path w="5844685" h="6824475" extrusionOk="0">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cstate="hqprint">
                <a:extLst>
                  <a:ext uri="{28A0092B-C50C-407E-A947-70E740481C1C}">
                    <a14:useLocalDpi xmlns:a14="http://schemas.microsoft.com/office/drawing/2010/main"/>
                  </a:ext>
                </a:extLst>
              </a:blip>
              <a:srcRect/>
              <a:stretch>
                <a:fillRect/>
              </a:stretch>
            </a:blipFill>
            <a:ln w="127000" cap="flat" cmpd="sng">
              <a:solidFill>
                <a:srgbClr val="2E86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grpSp>
          <p:nvGrpSpPr>
            <p:cNvPr id="13" name="Google Shape;13;p21"/>
            <p:cNvGrpSpPr/>
            <p:nvPr/>
          </p:nvGrpSpPr>
          <p:grpSpPr>
            <a:xfrm>
              <a:off x="-107950" y="6248400"/>
              <a:ext cx="12407901" cy="659565"/>
              <a:chOff x="-107950" y="6248400"/>
              <a:chExt cx="12407901" cy="659565"/>
            </a:xfrm>
          </p:grpSpPr>
          <p:sp>
            <p:nvSpPr>
              <p:cNvPr id="14" name="Google Shape;14;p21"/>
              <p:cNvSpPr/>
              <p:nvPr/>
            </p:nvSpPr>
            <p:spPr>
              <a:xfrm>
                <a:off x="11620500" y="6248400"/>
                <a:ext cx="679450" cy="659565"/>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5" name="Google Shape;15;p21"/>
              <p:cNvGrpSpPr/>
              <p:nvPr/>
            </p:nvGrpSpPr>
            <p:grpSpPr>
              <a:xfrm>
                <a:off x="-107950" y="6250887"/>
                <a:ext cx="12407901" cy="657078"/>
                <a:chOff x="-107950" y="6250887"/>
                <a:chExt cx="12407901" cy="657078"/>
              </a:xfrm>
            </p:grpSpPr>
            <p:sp>
              <p:nvSpPr>
                <p:cNvPr id="16" name="Google Shape;16;p21"/>
                <p:cNvSpPr/>
                <p:nvPr/>
              </p:nvSpPr>
              <p:spPr>
                <a:xfrm>
                  <a:off x="0" y="6593877"/>
                  <a:ext cx="12192000" cy="314088"/>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21"/>
                <p:cNvSpPr/>
                <p:nvPr/>
              </p:nvSpPr>
              <p:spPr>
                <a:xfrm>
                  <a:off x="-107950" y="6250887"/>
                  <a:ext cx="1919388" cy="508417"/>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1"/>
                <p:cNvSpPr/>
                <p:nvPr/>
              </p:nvSpPr>
              <p:spPr>
                <a:xfrm>
                  <a:off x="332607" y="6589441"/>
                  <a:ext cx="11967344" cy="177109"/>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 name="Google Shape;19;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2015" y="6425457"/>
                  <a:ext cx="1367335" cy="222457"/>
                </a:xfrm>
                <a:prstGeom prst="rect">
                  <a:avLst/>
                </a:prstGeom>
                <a:noFill/>
                <a:ln>
                  <a:noFill/>
                </a:ln>
              </p:spPr>
            </p:pic>
          </p:grpSp>
        </p:grpSp>
        <p:sp>
          <p:nvSpPr>
            <p:cNvPr id="20" name="Google Shape;20;p21"/>
            <p:cNvSpPr txBox="1"/>
            <p:nvPr/>
          </p:nvSpPr>
          <p:spPr>
            <a:xfrm>
              <a:off x="4452137" y="6253427"/>
              <a:ext cx="7136613" cy="338554"/>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2E8652"/>
                  </a:solidFill>
                  <a:latin typeface="Century Gothic"/>
                  <a:ea typeface="Century Gothic"/>
                  <a:cs typeface="Century Gothic"/>
                  <a:sym typeface="Century Gothic"/>
                </a:rPr>
                <a:t>| Spring 2020</a:t>
              </a:r>
              <a:endParaRPr sz="1400" b="0" i="0" u="none" strike="noStrike" cap="none">
                <a:solidFill>
                  <a:srgbClr val="000000"/>
                </a:solidFill>
                <a:latin typeface="Arial"/>
                <a:ea typeface="Arial"/>
                <a:cs typeface="Arial"/>
                <a:sym typeface="Arial"/>
              </a:endParaRPr>
            </a:p>
          </p:txBody>
        </p:sp>
        <p:pic>
          <p:nvPicPr>
            <p:cNvPr id="21" name="Google Shape;2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711432" y="6345025"/>
              <a:ext cx="393192" cy="393192"/>
            </a:xfrm>
            <a:prstGeom prst="rect">
              <a:avLst/>
            </a:prstGeom>
            <a:noFill/>
            <a:ln>
              <a:noFill/>
            </a:ln>
          </p:spPr>
        </p:pic>
      </p:grpSp>
      <p:grpSp>
        <p:nvGrpSpPr>
          <p:cNvPr id="22" name="Google Shape;22;p21"/>
          <p:cNvGrpSpPr/>
          <p:nvPr/>
        </p:nvGrpSpPr>
        <p:grpSpPr>
          <a:xfrm>
            <a:off x="9147470" y="238125"/>
            <a:ext cx="2609013" cy="741586"/>
            <a:chOff x="9147470" y="238125"/>
            <a:chExt cx="2609013" cy="741586"/>
          </a:xfrm>
        </p:grpSpPr>
        <p:pic>
          <p:nvPicPr>
            <p:cNvPr id="23" name="Google Shape;23;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85876" y="238125"/>
              <a:ext cx="870608" cy="741586"/>
            </a:xfrm>
            <a:prstGeom prst="rect">
              <a:avLst/>
            </a:prstGeom>
            <a:noFill/>
            <a:ln>
              <a:noFill/>
            </a:ln>
          </p:spPr>
        </p:pic>
        <p:sp>
          <p:nvSpPr>
            <p:cNvPr id="24" name="Google Shape;24;p21"/>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25" name="Google Shape;25;p21"/>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guide id="5" pos="4272">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hin Bars">
  <p:cSld name="2 Thin Bars">
    <p:spTree>
      <p:nvGrpSpPr>
        <p:cNvPr id="1" name="Shape 28"/>
        <p:cNvGrpSpPr/>
        <p:nvPr/>
      </p:nvGrpSpPr>
      <p:grpSpPr>
        <a:xfrm>
          <a:off x="0" y="0"/>
          <a:ext cx="0" cy="0"/>
          <a:chOff x="0" y="0"/>
          <a:chExt cx="0" cy="0"/>
        </a:xfrm>
      </p:grpSpPr>
      <p:grpSp>
        <p:nvGrpSpPr>
          <p:cNvPr id="29" name="Google Shape;29;p22"/>
          <p:cNvGrpSpPr/>
          <p:nvPr/>
        </p:nvGrpSpPr>
        <p:grpSpPr>
          <a:xfrm>
            <a:off x="0" y="-245046"/>
            <a:ext cx="12192000" cy="7316860"/>
            <a:chOff x="0" y="-245046"/>
            <a:chExt cx="12192000" cy="7316860"/>
          </a:xfrm>
        </p:grpSpPr>
        <p:sp>
          <p:nvSpPr>
            <p:cNvPr id="30" name="Google Shape;30;p22"/>
            <p:cNvSpPr/>
            <p:nvPr/>
          </p:nvSpPr>
          <p:spPr>
            <a:xfrm>
              <a:off x="0" y="6708859"/>
              <a:ext cx="12192000" cy="362955"/>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22"/>
            <p:cNvSpPr/>
            <p:nvPr/>
          </p:nvSpPr>
          <p:spPr>
            <a:xfrm>
              <a:off x="0" y="-245046"/>
              <a:ext cx="12192000" cy="362955"/>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32"/>
        <p:cNvGrpSpPr/>
        <p:nvPr/>
      </p:nvGrpSpPr>
      <p:grpSpPr>
        <a:xfrm>
          <a:off x="0" y="0"/>
          <a:ext cx="0" cy="0"/>
          <a:chOff x="0" y="0"/>
          <a:chExt cx="0" cy="0"/>
        </a:xfrm>
      </p:grpSpPr>
      <p:sp>
        <p:nvSpPr>
          <p:cNvPr id="33" name="Google Shape;33;p23"/>
          <p:cNvSpPr/>
          <p:nvPr/>
        </p:nvSpPr>
        <p:spPr>
          <a:xfrm>
            <a:off x="495300" y="6400881"/>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1" u="none" strike="noStrike" cap="none">
                <a:solidFill>
                  <a:srgbClr val="3F3F3F"/>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grpSp>
        <p:nvGrpSpPr>
          <p:cNvPr id="34" name="Google Shape;34;p23"/>
          <p:cNvGrpSpPr/>
          <p:nvPr/>
        </p:nvGrpSpPr>
        <p:grpSpPr>
          <a:xfrm>
            <a:off x="-166047" y="-260498"/>
            <a:ext cx="12524095" cy="1451342"/>
            <a:chOff x="-166047" y="-260498"/>
            <a:chExt cx="12524095" cy="1451342"/>
          </a:xfrm>
        </p:grpSpPr>
        <p:sp>
          <p:nvSpPr>
            <p:cNvPr id="35" name="Google Shape;35;p23"/>
            <p:cNvSpPr/>
            <p:nvPr/>
          </p:nvSpPr>
          <p:spPr>
            <a:xfrm>
              <a:off x="9706282" y="-74427"/>
              <a:ext cx="2538483" cy="1026042"/>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23"/>
            <p:cNvSpPr/>
            <p:nvPr/>
          </p:nvSpPr>
          <p:spPr>
            <a:xfrm>
              <a:off x="-166047" y="802756"/>
              <a:ext cx="12524095" cy="388088"/>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23"/>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 name="Google Shape;38;p2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264437" y="455259"/>
              <a:ext cx="1468741" cy="228565"/>
            </a:xfrm>
            <a:prstGeom prst="rect">
              <a:avLst/>
            </a:prstGeom>
            <a:noFill/>
            <a:ln>
              <a:noFill/>
            </a:ln>
          </p:spPr>
        </p:pic>
        <p:sp>
          <p:nvSpPr>
            <p:cNvPr id="39" name="Google Shape;39;p23"/>
            <p:cNvSpPr txBox="1"/>
            <p:nvPr/>
          </p:nvSpPr>
          <p:spPr>
            <a:xfrm>
              <a:off x="495300" y="342900"/>
              <a:ext cx="5724747"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itle">
  <p:cSld name="Blank Title">
    <p:spTree>
      <p:nvGrpSpPr>
        <p:cNvPr id="1" name="Shape 40"/>
        <p:cNvGrpSpPr/>
        <p:nvPr/>
      </p:nvGrpSpPr>
      <p:grpSpPr>
        <a:xfrm>
          <a:off x="0" y="0"/>
          <a:ext cx="0" cy="0"/>
          <a:chOff x="0" y="0"/>
          <a:chExt cx="0" cy="0"/>
        </a:xfrm>
      </p:grpSpPr>
      <p:grpSp>
        <p:nvGrpSpPr>
          <p:cNvPr id="41" name="Google Shape;41;p24"/>
          <p:cNvGrpSpPr/>
          <p:nvPr/>
        </p:nvGrpSpPr>
        <p:grpSpPr>
          <a:xfrm>
            <a:off x="9147470" y="238125"/>
            <a:ext cx="2609013" cy="741586"/>
            <a:chOff x="9147470" y="238125"/>
            <a:chExt cx="2609013" cy="741586"/>
          </a:xfrm>
        </p:grpSpPr>
        <p:pic>
          <p:nvPicPr>
            <p:cNvPr id="42" name="Google Shape;42;p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885876" y="238125"/>
              <a:ext cx="870608" cy="741586"/>
            </a:xfrm>
            <a:prstGeom prst="rect">
              <a:avLst/>
            </a:prstGeom>
            <a:noFill/>
            <a:ln>
              <a:noFill/>
            </a:ln>
          </p:spPr>
        </p:pic>
        <p:sp>
          <p:nvSpPr>
            <p:cNvPr id="43" name="Google Shape;43;p24"/>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44" name="Google Shape;44;p24"/>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ick Bar">
  <p:cSld name="Thick Bar">
    <p:spTree>
      <p:nvGrpSpPr>
        <p:cNvPr id="1" name="Shape 45"/>
        <p:cNvGrpSpPr/>
        <p:nvPr/>
      </p:nvGrpSpPr>
      <p:grpSpPr>
        <a:xfrm>
          <a:off x="0" y="0"/>
          <a:ext cx="0" cy="0"/>
          <a:chOff x="0" y="0"/>
          <a:chExt cx="0" cy="0"/>
        </a:xfrm>
      </p:grpSpPr>
      <p:grpSp>
        <p:nvGrpSpPr>
          <p:cNvPr id="46" name="Google Shape;46;p25"/>
          <p:cNvGrpSpPr/>
          <p:nvPr/>
        </p:nvGrpSpPr>
        <p:grpSpPr>
          <a:xfrm>
            <a:off x="-45493" y="-131929"/>
            <a:ext cx="12310281" cy="1210101"/>
            <a:chOff x="-45493" y="-131929"/>
            <a:chExt cx="12310281" cy="1210101"/>
          </a:xfrm>
        </p:grpSpPr>
        <p:sp>
          <p:nvSpPr>
            <p:cNvPr id="47" name="Google Shape;47;p25"/>
            <p:cNvSpPr/>
            <p:nvPr/>
          </p:nvSpPr>
          <p:spPr>
            <a:xfrm>
              <a:off x="-45493" y="-131929"/>
              <a:ext cx="12310281" cy="1210101"/>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2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517033" y="303034"/>
              <a:ext cx="530352" cy="530352"/>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op Arc">
  <p:cSld name="Top Arc">
    <p:spTree>
      <p:nvGrpSpPr>
        <p:cNvPr id="1" name="Shape 49"/>
        <p:cNvGrpSpPr/>
        <p:nvPr/>
      </p:nvGrpSpPr>
      <p:grpSpPr>
        <a:xfrm>
          <a:off x="0" y="0"/>
          <a:ext cx="0" cy="0"/>
          <a:chOff x="0" y="0"/>
          <a:chExt cx="0" cy="0"/>
        </a:xfrm>
      </p:grpSpPr>
      <p:grpSp>
        <p:nvGrpSpPr>
          <p:cNvPr id="50" name="Google Shape;50;p26"/>
          <p:cNvGrpSpPr/>
          <p:nvPr/>
        </p:nvGrpSpPr>
        <p:grpSpPr>
          <a:xfrm>
            <a:off x="-419991" y="0"/>
            <a:ext cx="12611992" cy="7171680"/>
            <a:chOff x="-419991" y="0"/>
            <a:chExt cx="12611992" cy="7171680"/>
          </a:xfrm>
        </p:grpSpPr>
        <p:sp>
          <p:nvSpPr>
            <p:cNvPr id="51" name="Google Shape;51;p26"/>
            <p:cNvSpPr/>
            <p:nvPr/>
          </p:nvSpPr>
          <p:spPr>
            <a:xfrm>
              <a:off x="0" y="0"/>
              <a:ext cx="12192000" cy="68580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26"/>
            <p:cNvSpPr/>
            <p:nvPr/>
          </p:nvSpPr>
          <p:spPr>
            <a:xfrm rot="10800000">
              <a:off x="-419991" y="207335"/>
              <a:ext cx="12440095" cy="6964345"/>
            </a:xfrm>
            <a:custGeom>
              <a:avLst/>
              <a:gdLst/>
              <a:ahLst/>
              <a:cxnLst/>
              <a:rect l="l" t="t" r="r" b="b"/>
              <a:pathLst>
                <a:path w="12265181" h="6714476" extrusionOk="0">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 name="Google Shape;53;p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36143" y="132751"/>
              <a:ext cx="438912" cy="438912"/>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ttom Arc">
  <p:cSld name="Bottom Arc">
    <p:spTree>
      <p:nvGrpSpPr>
        <p:cNvPr id="1" name="Shape 54"/>
        <p:cNvGrpSpPr/>
        <p:nvPr/>
      </p:nvGrpSpPr>
      <p:grpSpPr>
        <a:xfrm>
          <a:off x="0" y="0"/>
          <a:ext cx="0" cy="0"/>
          <a:chOff x="0" y="0"/>
          <a:chExt cx="0" cy="0"/>
        </a:xfrm>
      </p:grpSpPr>
      <p:grpSp>
        <p:nvGrpSpPr>
          <p:cNvPr id="55" name="Google Shape;55;p27"/>
          <p:cNvGrpSpPr/>
          <p:nvPr/>
        </p:nvGrpSpPr>
        <p:grpSpPr>
          <a:xfrm>
            <a:off x="-330280" y="-263304"/>
            <a:ext cx="12522280" cy="7121304"/>
            <a:chOff x="-330280" y="-263304"/>
            <a:chExt cx="12522280" cy="7121304"/>
          </a:xfrm>
        </p:grpSpPr>
        <p:sp>
          <p:nvSpPr>
            <p:cNvPr id="56" name="Google Shape;56;p27"/>
            <p:cNvSpPr/>
            <p:nvPr/>
          </p:nvSpPr>
          <p:spPr>
            <a:xfrm>
              <a:off x="0" y="0"/>
              <a:ext cx="12192000" cy="68580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27"/>
            <p:cNvSpPr/>
            <p:nvPr/>
          </p:nvSpPr>
          <p:spPr>
            <a:xfrm>
              <a:off x="-330280" y="-263304"/>
              <a:ext cx="12339756" cy="6940552"/>
            </a:xfrm>
            <a:custGeom>
              <a:avLst/>
              <a:gdLst/>
              <a:ahLst/>
              <a:cxnLst/>
              <a:rect l="l" t="t" r="r" b="b"/>
              <a:pathLst>
                <a:path w="12339756" h="6940552" extrusionOk="0">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 name="Google Shape;58;p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631448" y="6303158"/>
              <a:ext cx="438912" cy="438912"/>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Bar">
  <p:cSld name="White Bar">
    <p:spTree>
      <p:nvGrpSpPr>
        <p:cNvPr id="1" name="Shape 59"/>
        <p:cNvGrpSpPr/>
        <p:nvPr/>
      </p:nvGrpSpPr>
      <p:grpSpPr>
        <a:xfrm>
          <a:off x="0" y="0"/>
          <a:ext cx="0" cy="0"/>
          <a:chOff x="0" y="0"/>
          <a:chExt cx="0" cy="0"/>
        </a:xfrm>
      </p:grpSpPr>
      <p:grpSp>
        <p:nvGrpSpPr>
          <p:cNvPr id="60" name="Google Shape;60;p28"/>
          <p:cNvGrpSpPr/>
          <p:nvPr/>
        </p:nvGrpSpPr>
        <p:grpSpPr>
          <a:xfrm>
            <a:off x="-166047" y="-260498"/>
            <a:ext cx="12524095" cy="1451342"/>
            <a:chOff x="-166047" y="-260498"/>
            <a:chExt cx="12524095" cy="1451342"/>
          </a:xfrm>
        </p:grpSpPr>
        <p:sp>
          <p:nvSpPr>
            <p:cNvPr id="61" name="Google Shape;61;p28"/>
            <p:cNvSpPr/>
            <p:nvPr/>
          </p:nvSpPr>
          <p:spPr>
            <a:xfrm>
              <a:off x="9706282" y="-74427"/>
              <a:ext cx="2538483" cy="1026042"/>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28"/>
            <p:cNvSpPr/>
            <p:nvPr/>
          </p:nvSpPr>
          <p:spPr>
            <a:xfrm>
              <a:off x="-166047" y="802756"/>
              <a:ext cx="12524095" cy="388088"/>
            </a:xfrm>
            <a:prstGeom prst="roundRect">
              <a:avLst>
                <a:gd name="adj" fmla="val 16667"/>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28"/>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12">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tiff"/><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tiff"/></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54.png"/><Relationship Id="rId10" Type="http://schemas.openxmlformats.org/officeDocument/2006/relationships/image" Target="../media/image45.png"/><Relationship Id="rId4" Type="http://schemas.openxmlformats.org/officeDocument/2006/relationships/image" Target="../media/image53.png"/><Relationship Id="rId9" Type="http://schemas.openxmlformats.org/officeDocument/2006/relationships/image" Target="../media/image44.pn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2.tiff"/><Relationship Id="rId4" Type="http://schemas.openxmlformats.org/officeDocument/2006/relationships/image" Target="../media/image61.tiff"/></Relationships>
</file>

<file path=ppt/slides/_rels/slide2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p:nvPr/>
        </p:nvSpPr>
        <p:spPr>
          <a:xfrm>
            <a:off x="8226361" y="6252746"/>
            <a:ext cx="204414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2E8652"/>
                </a:solidFill>
                <a:latin typeface="Century Gothic"/>
                <a:ea typeface="Century Gothic"/>
                <a:cs typeface="Century Gothic"/>
                <a:sym typeface="Century Gothic"/>
              </a:rPr>
              <a:t>Georgia – Athens </a:t>
            </a:r>
            <a:endParaRPr sz="1800" b="0" i="0" u="none" strike="noStrike" cap="none">
              <a:solidFill>
                <a:srgbClr val="2E8652"/>
              </a:solidFill>
              <a:latin typeface="Calibri"/>
              <a:ea typeface="Calibri"/>
              <a:cs typeface="Calibri"/>
              <a:sym typeface="Calibri"/>
            </a:endParaRPr>
          </a:p>
        </p:txBody>
      </p:sp>
      <p:sp>
        <p:nvSpPr>
          <p:cNvPr id="69" name="Google Shape;69;p1"/>
          <p:cNvSpPr txBox="1"/>
          <p:nvPr/>
        </p:nvSpPr>
        <p:spPr>
          <a:xfrm>
            <a:off x="6066818" y="1837942"/>
            <a:ext cx="5394960" cy="10213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3700"/>
              <a:buFont typeface="Century Gothic"/>
              <a:buNone/>
            </a:pPr>
            <a:r>
              <a:rPr lang="en-US" sz="3700" b="1" i="0" u="none" strike="noStrike" cap="none" dirty="0">
                <a:solidFill>
                  <a:srgbClr val="2E8652"/>
                </a:solidFill>
                <a:latin typeface="Century Gothic"/>
                <a:ea typeface="Century Gothic"/>
                <a:cs typeface="Century Gothic"/>
                <a:sym typeface="Century Gothic"/>
              </a:rPr>
              <a:t>COSTA RICA &amp; PANAMA</a:t>
            </a:r>
            <a:endParaRPr sz="3700" b="1" i="0" u="none" strike="noStrike" cap="none" dirty="0">
              <a:solidFill>
                <a:srgbClr val="2E8652"/>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2E8652"/>
              </a:buClr>
              <a:buSzPts val="2800"/>
              <a:buFont typeface="Century Gothic"/>
              <a:buNone/>
            </a:pPr>
            <a:r>
              <a:rPr lang="en-US" sz="2800" b="0" i="0" u="none" strike="noStrike" cap="none" dirty="0">
                <a:solidFill>
                  <a:srgbClr val="2E8652"/>
                </a:solidFill>
                <a:latin typeface="Century Gothic"/>
                <a:ea typeface="Century Gothic"/>
                <a:cs typeface="Century Gothic"/>
                <a:sym typeface="Century Gothic"/>
              </a:rPr>
              <a:t>Ecological Forecasting II</a:t>
            </a:r>
            <a:endParaRPr sz="1400" b="0" i="0" u="none" strike="noStrike" cap="none" dirty="0">
              <a:solidFill>
                <a:srgbClr val="000000"/>
              </a:solidFill>
              <a:latin typeface="Arial"/>
              <a:ea typeface="Arial"/>
              <a:cs typeface="Arial"/>
              <a:sym typeface="Arial"/>
            </a:endParaRPr>
          </a:p>
        </p:txBody>
      </p:sp>
      <p:sp>
        <p:nvSpPr>
          <p:cNvPr id="70" name="Google Shape;70;p1"/>
          <p:cNvSpPr txBox="1"/>
          <p:nvPr/>
        </p:nvSpPr>
        <p:spPr>
          <a:xfrm>
            <a:off x="6066818" y="3092179"/>
            <a:ext cx="5394960" cy="109808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000" b="0" i="0" u="none" strike="noStrike" cap="none" dirty="0">
                <a:solidFill>
                  <a:srgbClr val="3F3F3F"/>
                </a:solidFill>
                <a:latin typeface="Century Gothic"/>
                <a:ea typeface="Century Gothic"/>
                <a:cs typeface="Century Gothic"/>
                <a:sym typeface="Century Gothic"/>
              </a:rPr>
              <a:t>Identifying Current and Future Areas of Environmental Concern in La Amistad International Park </a:t>
            </a:r>
            <a:r>
              <a:rPr lang="en-US" sz="2000" dirty="0">
                <a:solidFill>
                  <a:srgbClr val="3F3F3F"/>
                </a:solidFill>
                <a:latin typeface="Century Gothic"/>
                <a:ea typeface="Century Gothic"/>
                <a:cs typeface="Century Gothic"/>
                <a:sym typeface="Century Gothic"/>
              </a:rPr>
              <a:t>to Inform </a:t>
            </a:r>
            <a:r>
              <a:rPr lang="en-US" sz="2000" b="0" i="0" u="none" strike="noStrike" cap="none" dirty="0">
                <a:solidFill>
                  <a:srgbClr val="3F3F3F"/>
                </a:solidFill>
                <a:latin typeface="Century Gothic"/>
                <a:ea typeface="Century Gothic"/>
                <a:cs typeface="Century Gothic"/>
                <a:sym typeface="Century Gothic"/>
              </a:rPr>
              <a:t>Resource Management</a:t>
            </a:r>
            <a:endParaRPr sz="2000" b="0" i="0" u="none" strike="noStrike" cap="none" dirty="0">
              <a:solidFill>
                <a:srgbClr val="000000"/>
              </a:solidFill>
              <a:latin typeface="Arial"/>
              <a:ea typeface="Arial"/>
              <a:cs typeface="Arial"/>
              <a:sym typeface="Arial"/>
            </a:endParaRPr>
          </a:p>
        </p:txBody>
      </p:sp>
      <p:sp>
        <p:nvSpPr>
          <p:cNvPr id="71" name="Google Shape;71;p1"/>
          <p:cNvSpPr txBox="1"/>
          <p:nvPr/>
        </p:nvSpPr>
        <p:spPr>
          <a:xfrm>
            <a:off x="6066818" y="4960968"/>
            <a:ext cx="5394960"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rgbClr val="3F3F3F"/>
                </a:solidFill>
                <a:latin typeface="Century Gothic"/>
                <a:ea typeface="Century Gothic"/>
                <a:cs typeface="Century Gothic"/>
                <a:sym typeface="Century Gothic"/>
              </a:rPr>
              <a:t>Kate Markham, </a:t>
            </a:r>
            <a:r>
              <a:rPr lang="en-US" sz="1800" b="0" i="0" u="none" strike="noStrike" cap="none" dirty="0" err="1">
                <a:solidFill>
                  <a:srgbClr val="3F3F3F"/>
                </a:solidFill>
                <a:latin typeface="Century Gothic"/>
                <a:ea typeface="Century Gothic"/>
                <a:cs typeface="Century Gothic"/>
                <a:sym typeface="Century Gothic"/>
              </a:rPr>
              <a:t>Teodora</a:t>
            </a:r>
            <a:r>
              <a:rPr lang="en-US" sz="1800" b="0" i="0" u="none" strike="noStrike" cap="none" dirty="0">
                <a:solidFill>
                  <a:srgbClr val="3F3F3F"/>
                </a:solidFill>
                <a:latin typeface="Century Gothic"/>
                <a:ea typeface="Century Gothic"/>
                <a:cs typeface="Century Gothic"/>
                <a:sym typeface="Century Gothic"/>
              </a:rPr>
              <a:t> </a:t>
            </a:r>
            <a:r>
              <a:rPr lang="en-US" sz="1800" b="0" i="0" u="none" strike="noStrike" cap="none" dirty="0" err="1">
                <a:solidFill>
                  <a:srgbClr val="3F3F3F"/>
                </a:solidFill>
                <a:latin typeface="Century Gothic"/>
                <a:ea typeface="Century Gothic"/>
                <a:cs typeface="Century Gothic"/>
                <a:sym typeface="Century Gothic"/>
              </a:rPr>
              <a:t>Mitroi</a:t>
            </a:r>
            <a:r>
              <a:rPr lang="en-US" sz="1800" b="0" i="0" u="none" strike="noStrike" cap="none" dirty="0">
                <a:solidFill>
                  <a:srgbClr val="3F3F3F"/>
                </a:solidFill>
                <a:latin typeface="Century Gothic"/>
                <a:ea typeface="Century Gothic"/>
                <a:cs typeface="Century Gothic"/>
                <a:sym typeface="Century Gothic"/>
              </a:rPr>
              <a:t>, </a:t>
            </a:r>
            <a:endParaRPr sz="1200" dirty="0"/>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rgbClr val="3F3F3F"/>
                </a:solidFill>
                <a:latin typeface="Century Gothic"/>
                <a:ea typeface="Century Gothic"/>
                <a:cs typeface="Century Gothic"/>
                <a:sym typeface="Century Gothic"/>
              </a:rPr>
              <a:t>Eder Hernandez,</a:t>
            </a:r>
            <a:r>
              <a:rPr lang="en-US" sz="1800" b="0" i="0" u="none" strike="noStrike" cap="none" dirty="0">
                <a:solidFill>
                  <a:srgbClr val="000000"/>
                </a:solidFill>
                <a:latin typeface="Century Gothic"/>
                <a:ea typeface="Century Gothic"/>
                <a:cs typeface="Century Gothic"/>
                <a:sym typeface="Century Gothic"/>
              </a:rPr>
              <a:t> </a:t>
            </a:r>
            <a:r>
              <a:rPr lang="en-US" sz="1800" b="0" i="0" u="none" strike="noStrike" cap="none" dirty="0" err="1">
                <a:solidFill>
                  <a:srgbClr val="3F3F3F"/>
                </a:solidFill>
                <a:latin typeface="Century Gothic"/>
                <a:ea typeface="Century Gothic"/>
                <a:cs typeface="Century Gothic"/>
                <a:sym typeface="Century Gothic"/>
              </a:rPr>
              <a:t>Sharifa</a:t>
            </a:r>
            <a:r>
              <a:rPr lang="en-US" sz="1800" b="0" i="0" u="none" strike="noStrike" cap="none" dirty="0">
                <a:solidFill>
                  <a:srgbClr val="3F3F3F"/>
                </a:solidFill>
                <a:latin typeface="Century Gothic"/>
                <a:ea typeface="Century Gothic"/>
                <a:cs typeface="Century Gothic"/>
                <a:sym typeface="Century Gothic"/>
              </a:rPr>
              <a:t> </a:t>
            </a:r>
            <a:r>
              <a:rPr lang="en-US" sz="1800" b="0" i="0" u="none" strike="noStrike" cap="none" dirty="0" err="1">
                <a:solidFill>
                  <a:srgbClr val="3F3F3F"/>
                </a:solidFill>
                <a:latin typeface="Century Gothic"/>
                <a:ea typeface="Century Gothic"/>
                <a:cs typeface="Century Gothic"/>
                <a:sym typeface="Century Gothic"/>
              </a:rPr>
              <a:t>Karwandyar</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1"/>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RESULTS: </a:t>
            </a:r>
            <a:r>
              <a:rPr lang="en-US" sz="4000" b="1" i="0" u="none" strike="noStrike" cap="none" dirty="0" smtClean="0">
                <a:solidFill>
                  <a:srgbClr val="2E8652"/>
                </a:solidFill>
                <a:latin typeface="Century Gothic"/>
                <a:ea typeface="Century Gothic"/>
                <a:cs typeface="Century Gothic"/>
                <a:sym typeface="Century Gothic"/>
              </a:rPr>
              <a:t>SHORT-TERM </a:t>
            </a:r>
            <a:r>
              <a:rPr lang="en-US" sz="4000" b="1" i="0" u="none" strike="noStrike" cap="none" dirty="0">
                <a:solidFill>
                  <a:srgbClr val="2E8652"/>
                </a:solidFill>
                <a:latin typeface="Century Gothic"/>
                <a:ea typeface="Century Gothic"/>
                <a:cs typeface="Century Gothic"/>
                <a:sym typeface="Century Gothic"/>
              </a:rPr>
              <a:t>FOREST CHANGE TOOL</a:t>
            </a:r>
            <a:endParaRPr sz="1400" b="0" i="0" u="none" strike="noStrike" cap="none" dirty="0">
              <a:solidFill>
                <a:srgbClr val="000000"/>
              </a:solidFill>
              <a:latin typeface="Arial"/>
              <a:ea typeface="Arial"/>
              <a:cs typeface="Arial"/>
              <a:sym typeface="Arial"/>
            </a:endParaRPr>
          </a:p>
        </p:txBody>
      </p:sp>
      <p:sp>
        <p:nvSpPr>
          <p:cNvPr id="257" name="Google Shape;257;p11"/>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 name="Google Shape;175;p11"/>
          <p:cNvSpPr txBox="1"/>
          <p:nvPr/>
        </p:nvSpPr>
        <p:spPr>
          <a:xfrm>
            <a:off x="1973067" y="5920800"/>
            <a:ext cx="7780688"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rgbClr val="3F3F3F"/>
                </a:solidFill>
                <a:latin typeface="Century Gothic"/>
                <a:ea typeface="Century Gothic"/>
                <a:cs typeface="Century Gothic"/>
                <a:sym typeface="Century Gothic"/>
              </a:rPr>
              <a:t>Forest change from 01/01/201</a:t>
            </a:r>
            <a:r>
              <a:rPr lang="en-US" sz="1800" dirty="0">
                <a:solidFill>
                  <a:srgbClr val="3F3F3F"/>
                </a:solidFill>
                <a:latin typeface="Century Gothic"/>
                <a:ea typeface="Century Gothic"/>
                <a:cs typeface="Century Gothic"/>
                <a:sym typeface="Century Gothic"/>
              </a:rPr>
              <a:t>6</a:t>
            </a:r>
            <a:r>
              <a:rPr lang="en-US" sz="1800" b="0" i="0" u="none" strike="noStrike" cap="none" dirty="0">
                <a:solidFill>
                  <a:srgbClr val="3F3F3F"/>
                </a:solidFill>
                <a:latin typeface="Century Gothic"/>
                <a:ea typeface="Century Gothic"/>
                <a:cs typeface="Century Gothic"/>
                <a:sym typeface="Century Gothic"/>
              </a:rPr>
              <a:t> to 12/31/201</a:t>
            </a:r>
            <a:r>
              <a:rPr lang="en-US" sz="1800" dirty="0">
                <a:solidFill>
                  <a:srgbClr val="3F3F3F"/>
                </a:solidFill>
                <a:latin typeface="Century Gothic"/>
                <a:ea typeface="Century Gothic"/>
                <a:cs typeface="Century Gothic"/>
                <a:sym typeface="Century Gothic"/>
              </a:rPr>
              <a:t>7</a:t>
            </a:r>
            <a:r>
              <a:rPr lang="en-US" sz="1800" b="0" i="0" u="none" strike="noStrike" cap="none" dirty="0">
                <a:solidFill>
                  <a:srgbClr val="3F3F3F"/>
                </a:solidFill>
                <a:latin typeface="Century Gothic"/>
                <a:ea typeface="Century Gothic"/>
                <a:cs typeface="Century Gothic"/>
                <a:sym typeface="Century Gothic"/>
              </a:rPr>
              <a:t> in Southern Costa Rica</a:t>
            </a:r>
            <a:endParaRPr sz="1800" b="0" i="0" u="none" strike="noStrike" cap="none" dirty="0">
              <a:solidFill>
                <a:srgbClr val="3F3F3F"/>
              </a:solidFill>
              <a:sym typeface="Arial"/>
            </a:endParaRPr>
          </a:p>
        </p:txBody>
      </p:sp>
      <p:pic>
        <p:nvPicPr>
          <p:cNvPr id="9" name="Google Shape;176;p1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303300" y="1207800"/>
            <a:ext cx="7120235" cy="4712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1"/>
        <p:cNvGrpSpPr/>
        <p:nvPr/>
      </p:nvGrpSpPr>
      <p:grpSpPr>
        <a:xfrm>
          <a:off x="0" y="0"/>
          <a:ext cx="0" cy="0"/>
          <a:chOff x="0" y="0"/>
          <a:chExt cx="0" cy="0"/>
        </a:xfrm>
      </p:grpSpPr>
      <p:sp>
        <p:nvSpPr>
          <p:cNvPr id="292" name="Google Shape;292;p14"/>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LAND COVER MAPS – Costa Rica</a:t>
            </a:r>
            <a:endParaRPr sz="1400" b="1" i="0" u="none" strike="noStrike" cap="none" dirty="0">
              <a:solidFill>
                <a:srgbClr val="000000"/>
              </a:solidFill>
              <a:sym typeface="Arial"/>
            </a:endParaRPr>
          </a:p>
        </p:txBody>
      </p:sp>
      <p:sp>
        <p:nvSpPr>
          <p:cNvPr id="293" name="Google Shape;293;p14"/>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2CE8394C-5812-4934-BC81-96B1D49C55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6040" y="762000"/>
            <a:ext cx="4108350" cy="5316687"/>
          </a:xfrm>
          <a:prstGeom prst="rect">
            <a:avLst/>
          </a:prstGeom>
        </p:spPr>
      </p:pic>
      <p:sp>
        <p:nvSpPr>
          <p:cNvPr id="3" name="TextBox 2">
            <a:extLst>
              <a:ext uri="{FF2B5EF4-FFF2-40B4-BE49-F238E27FC236}">
                <a16:creationId xmlns:a16="http://schemas.microsoft.com/office/drawing/2014/main" id="{D828708F-5F4B-0348-B8CF-968BDC976991}"/>
              </a:ext>
            </a:extLst>
          </p:cNvPr>
          <p:cNvSpPr txBox="1"/>
          <p:nvPr/>
        </p:nvSpPr>
        <p:spPr>
          <a:xfrm>
            <a:off x="1137216" y="5924798"/>
            <a:ext cx="2103120" cy="646331"/>
          </a:xfrm>
          <a:prstGeom prst="rect">
            <a:avLst/>
          </a:prstGeom>
          <a:noFill/>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2019 Land Cover</a:t>
            </a:r>
          </a:p>
        </p:txBody>
      </p:sp>
      <p:sp>
        <p:nvSpPr>
          <p:cNvPr id="9" name="TextBox 8">
            <a:extLst>
              <a:ext uri="{FF2B5EF4-FFF2-40B4-BE49-F238E27FC236}">
                <a16:creationId xmlns:a16="http://schemas.microsoft.com/office/drawing/2014/main" id="{250E2AF1-99F2-B642-9F60-342B402356F2}"/>
              </a:ext>
            </a:extLst>
          </p:cNvPr>
          <p:cNvSpPr txBox="1"/>
          <p:nvPr/>
        </p:nvSpPr>
        <p:spPr>
          <a:xfrm>
            <a:off x="8997577" y="6007827"/>
            <a:ext cx="2103120" cy="646331"/>
          </a:xfrm>
          <a:prstGeom prst="rect">
            <a:avLst/>
          </a:prstGeom>
          <a:noFill/>
        </p:spPr>
        <p:txBody>
          <a:bodyPr wrap="square" rtlCol="0">
            <a:spAutoFit/>
          </a:bodyPr>
          <a:lstStyle/>
          <a:p>
            <a:r>
              <a:rPr lang="en-US" sz="1800" b="1" dirty="0">
                <a:solidFill>
                  <a:schemeClr val="tx1">
                    <a:lumMod val="75000"/>
                    <a:lumOff val="25000"/>
                  </a:schemeClr>
                </a:solidFill>
                <a:latin typeface="Century Gothic" panose="020B0502020202020204" pitchFamily="34" charset="0"/>
              </a:rPr>
              <a:t>2029 Land Cover</a:t>
            </a:r>
          </a:p>
        </p:txBody>
      </p:sp>
      <p:pic>
        <p:nvPicPr>
          <p:cNvPr id="8" name="Picture 7">
            <a:extLst>
              <a:ext uri="{FF2B5EF4-FFF2-40B4-BE49-F238E27FC236}">
                <a16:creationId xmlns:a16="http://schemas.microsoft.com/office/drawing/2014/main" id="{CCF3671B-E520-4BC0-8C9E-DF0A67E3567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flipV="1">
            <a:off x="4096543" y="1862231"/>
            <a:ext cx="368630" cy="321102"/>
          </a:xfrm>
          <a:prstGeom prst="rect">
            <a:avLst/>
          </a:prstGeom>
        </p:spPr>
      </p:pic>
      <p:pic>
        <p:nvPicPr>
          <p:cNvPr id="10" name="Picture 9">
            <a:extLst>
              <a:ext uri="{FF2B5EF4-FFF2-40B4-BE49-F238E27FC236}">
                <a16:creationId xmlns:a16="http://schemas.microsoft.com/office/drawing/2014/main" id="{CCF3671B-E520-4BC0-8C9E-DF0A67E3567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flipV="1">
            <a:off x="4096543" y="2166723"/>
            <a:ext cx="368630" cy="256831"/>
          </a:xfrm>
          <a:prstGeom prst="rect">
            <a:avLst/>
          </a:prstGeom>
        </p:spPr>
      </p:pic>
      <p:pic>
        <p:nvPicPr>
          <p:cNvPr id="11" name="Picture 10">
            <a:extLst>
              <a:ext uri="{FF2B5EF4-FFF2-40B4-BE49-F238E27FC236}">
                <a16:creationId xmlns:a16="http://schemas.microsoft.com/office/drawing/2014/main" id="{CCF3671B-E520-4BC0-8C9E-DF0A67E3567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flipH="1" flipV="1">
            <a:off x="4096543" y="2455743"/>
            <a:ext cx="368630" cy="270348"/>
          </a:xfrm>
          <a:prstGeom prst="rect">
            <a:avLst/>
          </a:prstGeom>
        </p:spPr>
      </p:pic>
      <p:pic>
        <p:nvPicPr>
          <p:cNvPr id="12" name="Picture 11">
            <a:extLst>
              <a:ext uri="{FF2B5EF4-FFF2-40B4-BE49-F238E27FC236}">
                <a16:creationId xmlns:a16="http://schemas.microsoft.com/office/drawing/2014/main" id="{CCF3671B-E520-4BC0-8C9E-DF0A67E3567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flipH="1" flipV="1">
            <a:off x="4096543" y="2758280"/>
            <a:ext cx="368630" cy="256831"/>
          </a:xfrm>
          <a:prstGeom prst="rect">
            <a:avLst/>
          </a:prstGeom>
        </p:spPr>
      </p:pic>
      <p:pic>
        <p:nvPicPr>
          <p:cNvPr id="13" name="Picture 12">
            <a:extLst>
              <a:ext uri="{FF2B5EF4-FFF2-40B4-BE49-F238E27FC236}">
                <a16:creationId xmlns:a16="http://schemas.microsoft.com/office/drawing/2014/main" id="{CCF3671B-E520-4BC0-8C9E-DF0A67E3567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r="-1643"/>
          <a:stretch/>
        </p:blipFill>
        <p:spPr>
          <a:xfrm flipH="1" flipV="1">
            <a:off x="4096543" y="3074228"/>
            <a:ext cx="374687" cy="236554"/>
          </a:xfrm>
          <a:prstGeom prst="rect">
            <a:avLst/>
          </a:prstGeom>
        </p:spPr>
      </p:pic>
      <p:pic>
        <p:nvPicPr>
          <p:cNvPr id="14" name="Picture 13">
            <a:extLst>
              <a:ext uri="{FF2B5EF4-FFF2-40B4-BE49-F238E27FC236}">
                <a16:creationId xmlns:a16="http://schemas.microsoft.com/office/drawing/2014/main" id="{CCF3671B-E520-4BC0-8C9E-DF0A67E3567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flipH="1" flipV="1">
            <a:off x="4096543" y="3401693"/>
            <a:ext cx="378250" cy="235792"/>
          </a:xfrm>
          <a:prstGeom prst="rect">
            <a:avLst/>
          </a:prstGeom>
        </p:spPr>
      </p:pic>
      <p:pic>
        <p:nvPicPr>
          <p:cNvPr id="15" name="Picture 14">
            <a:extLst>
              <a:ext uri="{FF2B5EF4-FFF2-40B4-BE49-F238E27FC236}">
                <a16:creationId xmlns:a16="http://schemas.microsoft.com/office/drawing/2014/main" id="{CCF3671B-E520-4BC0-8C9E-DF0A67E3567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8978"/>
          <a:stretch/>
        </p:blipFill>
        <p:spPr>
          <a:xfrm flipH="1" flipV="1">
            <a:off x="4062037" y="3669932"/>
            <a:ext cx="412205" cy="277402"/>
          </a:xfrm>
          <a:prstGeom prst="rect">
            <a:avLst/>
          </a:prstGeom>
        </p:spPr>
      </p:pic>
      <p:pic>
        <p:nvPicPr>
          <p:cNvPr id="16" name="Picture 15">
            <a:extLst>
              <a:ext uri="{FF2B5EF4-FFF2-40B4-BE49-F238E27FC236}">
                <a16:creationId xmlns:a16="http://schemas.microsoft.com/office/drawing/2014/main" id="{CCF3671B-E520-4BC0-8C9E-DF0A67E35678}"/>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flipH="1" flipV="1">
            <a:off x="4096543" y="3958257"/>
            <a:ext cx="378249" cy="284338"/>
          </a:xfrm>
          <a:prstGeom prst="rect">
            <a:avLst/>
          </a:prstGeom>
        </p:spPr>
      </p:pic>
      <p:pic>
        <p:nvPicPr>
          <p:cNvPr id="17" name="Picture 16">
            <a:extLst>
              <a:ext uri="{FF2B5EF4-FFF2-40B4-BE49-F238E27FC236}">
                <a16:creationId xmlns:a16="http://schemas.microsoft.com/office/drawing/2014/main" id="{CCF3671B-E520-4BC0-8C9E-DF0A67E35678}"/>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flipH="1" flipV="1">
            <a:off x="4096543" y="4250728"/>
            <a:ext cx="378249" cy="277403"/>
          </a:xfrm>
          <a:prstGeom prst="rect">
            <a:avLst/>
          </a:prstGeom>
        </p:spPr>
      </p:pic>
      <p:pic>
        <p:nvPicPr>
          <p:cNvPr id="18" name="Picture 17">
            <a:extLst>
              <a:ext uri="{FF2B5EF4-FFF2-40B4-BE49-F238E27FC236}">
                <a16:creationId xmlns:a16="http://schemas.microsoft.com/office/drawing/2014/main" id="{CCF3671B-E520-4BC0-8C9E-DF0A67E3567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flipH="1" flipV="1">
            <a:off x="4096543" y="4519572"/>
            <a:ext cx="378249" cy="315007"/>
          </a:xfrm>
          <a:prstGeom prst="rect">
            <a:avLst/>
          </a:prstGeom>
        </p:spPr>
      </p:pic>
      <p:sp>
        <p:nvSpPr>
          <p:cNvPr id="21" name="TextBox 20"/>
          <p:cNvSpPr txBox="1"/>
          <p:nvPr/>
        </p:nvSpPr>
        <p:spPr>
          <a:xfrm>
            <a:off x="4482080" y="1823167"/>
            <a:ext cx="2419076"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Agriculture/</a:t>
            </a:r>
            <a:r>
              <a:rPr lang="en-US" dirty="0" err="1">
                <a:solidFill>
                  <a:schemeClr val="tx1">
                    <a:lumMod val="75000"/>
                    <a:lumOff val="25000"/>
                  </a:schemeClr>
                </a:solidFill>
                <a:latin typeface="Century Gothic" panose="020B0502020202020204" pitchFamily="34" charset="0"/>
              </a:rPr>
              <a:t>Agricultura</a:t>
            </a:r>
            <a:endParaRPr lang="en-US" dirty="0">
              <a:solidFill>
                <a:schemeClr val="tx1">
                  <a:lumMod val="75000"/>
                  <a:lumOff val="25000"/>
                </a:schemeClr>
              </a:solidFill>
              <a:latin typeface="Century Gothic" panose="020B0502020202020204" pitchFamily="34" charset="0"/>
            </a:endParaRPr>
          </a:p>
        </p:txBody>
      </p:sp>
      <p:sp>
        <p:nvSpPr>
          <p:cNvPr id="22" name="TextBox 21"/>
          <p:cNvSpPr txBox="1"/>
          <p:nvPr/>
        </p:nvSpPr>
        <p:spPr>
          <a:xfrm>
            <a:off x="4482080" y="2125122"/>
            <a:ext cx="2419076"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Mangrove/</a:t>
            </a:r>
            <a:r>
              <a:rPr lang="en-US" dirty="0" err="1">
                <a:solidFill>
                  <a:schemeClr val="tx1">
                    <a:lumMod val="75000"/>
                    <a:lumOff val="25000"/>
                  </a:schemeClr>
                </a:solidFill>
                <a:latin typeface="Century Gothic" panose="020B0502020202020204" pitchFamily="34" charset="0"/>
              </a:rPr>
              <a:t>Manglar</a:t>
            </a:r>
            <a:endParaRPr lang="en-US" dirty="0">
              <a:solidFill>
                <a:schemeClr val="tx1">
                  <a:lumMod val="75000"/>
                  <a:lumOff val="25000"/>
                </a:schemeClr>
              </a:solidFill>
              <a:latin typeface="Century Gothic" panose="020B0502020202020204" pitchFamily="34" charset="0"/>
            </a:endParaRPr>
          </a:p>
        </p:txBody>
      </p:sp>
      <p:sp>
        <p:nvSpPr>
          <p:cNvPr id="23" name="TextBox 22"/>
          <p:cNvSpPr txBox="1"/>
          <p:nvPr/>
        </p:nvSpPr>
        <p:spPr>
          <a:xfrm>
            <a:off x="4482080" y="2430587"/>
            <a:ext cx="1653818"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Water/Agua</a:t>
            </a:r>
            <a:r>
              <a:rPr lang="en-US" dirty="0">
                <a:solidFill>
                  <a:schemeClr val="tx1">
                    <a:lumMod val="75000"/>
                    <a:lumOff val="25000"/>
                  </a:schemeClr>
                </a:solidFill>
              </a:rPr>
              <a:t> </a:t>
            </a:r>
          </a:p>
        </p:txBody>
      </p:sp>
      <p:sp>
        <p:nvSpPr>
          <p:cNvPr id="24" name="TextBox 23"/>
          <p:cNvSpPr txBox="1"/>
          <p:nvPr/>
        </p:nvSpPr>
        <p:spPr>
          <a:xfrm>
            <a:off x="4482080" y="2692287"/>
            <a:ext cx="2419076"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Grassland/</a:t>
            </a:r>
            <a:r>
              <a:rPr lang="en-US" dirty="0" err="1">
                <a:solidFill>
                  <a:schemeClr val="tx1">
                    <a:lumMod val="75000"/>
                    <a:lumOff val="25000"/>
                  </a:schemeClr>
                </a:solidFill>
                <a:latin typeface="Century Gothic" panose="020B0502020202020204" pitchFamily="34" charset="0"/>
              </a:rPr>
              <a:t>Pastizales</a:t>
            </a:r>
            <a:endParaRPr lang="en-US" dirty="0">
              <a:solidFill>
                <a:schemeClr val="tx1">
                  <a:lumMod val="75000"/>
                  <a:lumOff val="25000"/>
                </a:schemeClr>
              </a:solidFill>
              <a:latin typeface="Century Gothic" panose="020B0502020202020204" pitchFamily="34" charset="0"/>
            </a:endParaRPr>
          </a:p>
        </p:txBody>
      </p:sp>
      <p:sp>
        <p:nvSpPr>
          <p:cNvPr id="25" name="TextBox 24"/>
          <p:cNvSpPr txBox="1"/>
          <p:nvPr/>
        </p:nvSpPr>
        <p:spPr>
          <a:xfrm>
            <a:off x="4482080" y="3024382"/>
            <a:ext cx="2634229"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Bare soil/</a:t>
            </a:r>
            <a:r>
              <a:rPr lang="en-US" dirty="0" err="1">
                <a:solidFill>
                  <a:schemeClr val="tx1">
                    <a:lumMod val="75000"/>
                    <a:lumOff val="25000"/>
                  </a:schemeClr>
                </a:solidFill>
                <a:latin typeface="Century Gothic" panose="020B0502020202020204" pitchFamily="34" charset="0"/>
              </a:rPr>
              <a:t>Suelo</a:t>
            </a:r>
            <a:r>
              <a:rPr lang="en-US" dirty="0">
                <a:solidFill>
                  <a:schemeClr val="tx1">
                    <a:lumMod val="75000"/>
                    <a:lumOff val="25000"/>
                  </a:schemeClr>
                </a:solidFill>
                <a:latin typeface="Century Gothic" panose="020B0502020202020204" pitchFamily="34" charset="0"/>
              </a:rPr>
              <a:t> </a:t>
            </a:r>
            <a:r>
              <a:rPr lang="en-US" dirty="0" err="1">
                <a:solidFill>
                  <a:schemeClr val="tx1">
                    <a:lumMod val="75000"/>
                    <a:lumOff val="25000"/>
                  </a:schemeClr>
                </a:solidFill>
                <a:latin typeface="Century Gothic" panose="020B0502020202020204" pitchFamily="34" charset="0"/>
              </a:rPr>
              <a:t>desnudo</a:t>
            </a:r>
            <a:endParaRPr lang="en-US" dirty="0">
              <a:solidFill>
                <a:schemeClr val="tx1">
                  <a:lumMod val="75000"/>
                  <a:lumOff val="25000"/>
                </a:schemeClr>
              </a:solidFill>
              <a:latin typeface="Century Gothic" panose="020B0502020202020204" pitchFamily="34" charset="0"/>
            </a:endParaRPr>
          </a:p>
        </p:txBody>
      </p:sp>
      <p:sp>
        <p:nvSpPr>
          <p:cNvPr id="26" name="TextBox 25"/>
          <p:cNvSpPr txBox="1"/>
          <p:nvPr/>
        </p:nvSpPr>
        <p:spPr>
          <a:xfrm>
            <a:off x="4482080" y="3384548"/>
            <a:ext cx="3091430"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Primary forest/ </a:t>
            </a:r>
            <a:r>
              <a:rPr lang="en-US" dirty="0" err="1">
                <a:solidFill>
                  <a:schemeClr val="tx1">
                    <a:lumMod val="75000"/>
                    <a:lumOff val="25000"/>
                  </a:schemeClr>
                </a:solidFill>
                <a:latin typeface="Century Gothic" panose="020B0502020202020204" pitchFamily="34" charset="0"/>
              </a:rPr>
              <a:t>Boque</a:t>
            </a:r>
            <a:r>
              <a:rPr lang="en-US" dirty="0">
                <a:solidFill>
                  <a:schemeClr val="tx1">
                    <a:lumMod val="75000"/>
                    <a:lumOff val="25000"/>
                  </a:schemeClr>
                </a:solidFill>
                <a:latin typeface="Century Gothic" panose="020B0502020202020204" pitchFamily="34" charset="0"/>
              </a:rPr>
              <a:t> </a:t>
            </a:r>
            <a:r>
              <a:rPr lang="en-US" dirty="0" err="1">
                <a:solidFill>
                  <a:schemeClr val="tx1">
                    <a:lumMod val="75000"/>
                    <a:lumOff val="25000"/>
                  </a:schemeClr>
                </a:solidFill>
                <a:latin typeface="Century Gothic" panose="020B0502020202020204" pitchFamily="34" charset="0"/>
              </a:rPr>
              <a:t>primario</a:t>
            </a:r>
            <a:endParaRPr lang="en-US" dirty="0">
              <a:solidFill>
                <a:schemeClr val="tx1">
                  <a:lumMod val="75000"/>
                  <a:lumOff val="25000"/>
                </a:schemeClr>
              </a:solidFill>
              <a:latin typeface="Century Gothic" panose="020B0502020202020204" pitchFamily="34" charset="0"/>
            </a:endParaRPr>
          </a:p>
        </p:txBody>
      </p:sp>
      <p:sp>
        <p:nvSpPr>
          <p:cNvPr id="27" name="TextBox 26"/>
          <p:cNvSpPr txBox="1"/>
          <p:nvPr/>
        </p:nvSpPr>
        <p:spPr>
          <a:xfrm>
            <a:off x="4482080" y="3999337"/>
            <a:ext cx="2419076"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Pineapple/Piña</a:t>
            </a:r>
          </a:p>
        </p:txBody>
      </p:sp>
      <p:sp>
        <p:nvSpPr>
          <p:cNvPr id="28" name="Rectangle 27"/>
          <p:cNvSpPr/>
          <p:nvPr/>
        </p:nvSpPr>
        <p:spPr>
          <a:xfrm>
            <a:off x="4482080" y="4305947"/>
            <a:ext cx="2340705"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Urban area/Urbanization</a:t>
            </a:r>
          </a:p>
        </p:txBody>
      </p:sp>
      <p:sp>
        <p:nvSpPr>
          <p:cNvPr id="29" name="Rectangle 28"/>
          <p:cNvSpPr/>
          <p:nvPr/>
        </p:nvSpPr>
        <p:spPr>
          <a:xfrm>
            <a:off x="4482080" y="4613724"/>
            <a:ext cx="2683748" cy="307777"/>
          </a:xfrm>
          <a:prstGeom prst="rect">
            <a:avLst/>
          </a:prstGeom>
        </p:spPr>
        <p:txBody>
          <a:bodyPr wrap="none">
            <a:spAutoFit/>
          </a:bodyPr>
          <a:lstStyle/>
          <a:p>
            <a:r>
              <a:rPr lang="en-US" dirty="0">
                <a:solidFill>
                  <a:schemeClr val="tx1">
                    <a:lumMod val="75000"/>
                    <a:lumOff val="25000"/>
                  </a:schemeClr>
                </a:solidFill>
                <a:latin typeface="Century Gothic" panose="020B0502020202020204" pitchFamily="34" charset="0"/>
              </a:rPr>
              <a:t>Misclassified/ Mal </a:t>
            </a:r>
            <a:r>
              <a:rPr lang="en-US" dirty="0" err="1">
                <a:solidFill>
                  <a:schemeClr val="tx1">
                    <a:lumMod val="75000"/>
                    <a:lumOff val="25000"/>
                  </a:schemeClr>
                </a:solidFill>
                <a:latin typeface="Century Gothic" panose="020B0502020202020204" pitchFamily="34" charset="0"/>
              </a:rPr>
              <a:t>clasificado</a:t>
            </a:r>
            <a:endParaRPr lang="en-US" dirty="0">
              <a:solidFill>
                <a:schemeClr val="tx1">
                  <a:lumMod val="75000"/>
                  <a:lumOff val="25000"/>
                </a:schemeClr>
              </a:solidFill>
              <a:latin typeface="Century Gothic" panose="020B0502020202020204" pitchFamily="34" charset="0"/>
            </a:endParaRPr>
          </a:p>
        </p:txBody>
      </p:sp>
      <p:sp>
        <p:nvSpPr>
          <p:cNvPr id="30" name="TextBox 29"/>
          <p:cNvSpPr txBox="1"/>
          <p:nvPr/>
        </p:nvSpPr>
        <p:spPr>
          <a:xfrm>
            <a:off x="4482080" y="3662388"/>
            <a:ext cx="3375956"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Secondary forest/ </a:t>
            </a:r>
            <a:r>
              <a:rPr lang="en-US" dirty="0" err="1">
                <a:solidFill>
                  <a:schemeClr val="tx1">
                    <a:lumMod val="75000"/>
                    <a:lumOff val="25000"/>
                  </a:schemeClr>
                </a:solidFill>
                <a:latin typeface="Century Gothic" panose="020B0502020202020204" pitchFamily="34" charset="0"/>
              </a:rPr>
              <a:t>Boque</a:t>
            </a:r>
            <a:r>
              <a:rPr lang="en-US" dirty="0">
                <a:solidFill>
                  <a:schemeClr val="tx1">
                    <a:lumMod val="75000"/>
                    <a:lumOff val="25000"/>
                  </a:schemeClr>
                </a:solidFill>
                <a:latin typeface="Century Gothic" panose="020B0502020202020204" pitchFamily="34" charset="0"/>
              </a:rPr>
              <a:t> </a:t>
            </a:r>
            <a:r>
              <a:rPr lang="en-US" dirty="0" err="1">
                <a:solidFill>
                  <a:schemeClr val="tx1">
                    <a:lumMod val="75000"/>
                    <a:lumOff val="25000"/>
                  </a:schemeClr>
                </a:solidFill>
                <a:latin typeface="Century Gothic" panose="020B0502020202020204" pitchFamily="34" charset="0"/>
              </a:rPr>
              <a:t>secundario</a:t>
            </a:r>
            <a:endParaRPr lang="en-US" dirty="0">
              <a:solidFill>
                <a:schemeClr val="tx1">
                  <a:lumMod val="75000"/>
                  <a:lumOff val="25000"/>
                </a:schemeClr>
              </a:solidFill>
              <a:latin typeface="Century Gothic" panose="020B0502020202020204" pitchFamily="34" charset="0"/>
            </a:endParaRPr>
          </a:p>
        </p:txBody>
      </p:sp>
      <p:sp>
        <p:nvSpPr>
          <p:cNvPr id="2" name="Rounded Rectangle 1"/>
          <p:cNvSpPr/>
          <p:nvPr/>
        </p:nvSpPr>
        <p:spPr>
          <a:xfrm>
            <a:off x="1066800" y="4677075"/>
            <a:ext cx="525470" cy="7902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BB7A0E80-EBE2-413C-8DB3-3BDD116A326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068" y="870738"/>
            <a:ext cx="3969570" cy="51370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oogle Shape;420;p31"/>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615959" y="609542"/>
            <a:ext cx="7576969" cy="5852160"/>
          </a:xfrm>
          <a:prstGeom prst="rect">
            <a:avLst/>
          </a:prstGeom>
          <a:noFill/>
          <a:ln>
            <a:noFill/>
          </a:ln>
        </p:spPr>
      </p:pic>
      <p:pic>
        <p:nvPicPr>
          <p:cNvPr id="41" name="Google Shape;408;p31"/>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410404" y="722524"/>
            <a:ext cx="7573390" cy="5852160"/>
          </a:xfrm>
          <a:prstGeom prst="rect">
            <a:avLst/>
          </a:prstGeom>
          <a:noFill/>
          <a:ln>
            <a:noFill/>
          </a:ln>
        </p:spPr>
      </p:pic>
      <p:sp>
        <p:nvSpPr>
          <p:cNvPr id="2" name="Google Shape;289;g71d3f017c8_1_0"/>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a:lnSpc>
                <a:spcPct val="90000"/>
              </a:lnSpc>
              <a:buClr>
                <a:srgbClr val="2E8652"/>
              </a:buClr>
              <a:buSzPts val="4000"/>
              <a:buFont typeface="Century Gothic"/>
              <a:buNone/>
            </a:pPr>
            <a:r>
              <a:rPr lang="en-US" sz="4000" b="1" kern="0" dirty="0">
                <a:solidFill>
                  <a:srgbClr val="2E8652"/>
                </a:solidFill>
                <a:latin typeface="Century Gothic"/>
                <a:ea typeface="Century Gothic"/>
                <a:cs typeface="Century Gothic"/>
                <a:sym typeface="Century Gothic"/>
              </a:rPr>
              <a:t>LAND COVER MAPS – Panama</a:t>
            </a:r>
            <a:endParaRPr sz="1400" kern="0" dirty="0">
              <a:solidFill>
                <a:srgbClr val="000000"/>
              </a:solidFill>
              <a:ea typeface="Arial"/>
              <a:cs typeface="Arial"/>
              <a:sym typeface="Arial"/>
            </a:endParaRPr>
          </a:p>
        </p:txBody>
      </p:sp>
      <p:sp>
        <p:nvSpPr>
          <p:cNvPr id="3" name="Google Shape;290;g71d3f017c8_1_0"/>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4" name="Google Shape;401;p31"/>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LAND COVER MAPS – Panama</a:t>
            </a:r>
            <a:endParaRPr sz="1400" b="0" i="0" u="none" strike="noStrike" cap="none">
              <a:solidFill>
                <a:srgbClr val="000000"/>
              </a:solidFill>
              <a:latin typeface="Arial"/>
              <a:ea typeface="Arial"/>
              <a:cs typeface="Arial"/>
              <a:sym typeface="Arial"/>
            </a:endParaRPr>
          </a:p>
        </p:txBody>
      </p:sp>
      <p:sp>
        <p:nvSpPr>
          <p:cNvPr id="35" name="Google Shape;402;p31"/>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400" b="0" i="0" u="none" strike="noStrike" cap="none">
              <a:solidFill>
                <a:srgbClr val="000000"/>
              </a:solidFill>
              <a:latin typeface="Calibri"/>
              <a:ea typeface="Calibri"/>
              <a:cs typeface="Calibri"/>
              <a:sym typeface="Calibri"/>
            </a:endParaRPr>
          </a:p>
        </p:txBody>
      </p:sp>
      <p:sp>
        <p:nvSpPr>
          <p:cNvPr id="37" name="Google Shape;404;p31"/>
          <p:cNvSpPr txBox="1"/>
          <p:nvPr/>
        </p:nvSpPr>
        <p:spPr>
          <a:xfrm>
            <a:off x="3787159" y="1218467"/>
            <a:ext cx="1828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2019 </a:t>
            </a:r>
            <a:endParaRPr lang="en-US" sz="1800" b="1" i="0" u="none" strike="noStrike" cap="none" dirty="0" smtClean="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800" b="1" i="0" u="none" strike="noStrike" cap="none" dirty="0" smtClean="0">
                <a:solidFill>
                  <a:schemeClr val="tx1">
                    <a:lumMod val="75000"/>
                    <a:lumOff val="25000"/>
                  </a:schemeClr>
                </a:solidFill>
                <a:latin typeface="Century Gothic"/>
                <a:ea typeface="Century Gothic"/>
                <a:cs typeface="Century Gothic"/>
                <a:sym typeface="Century Gothic"/>
              </a:rPr>
              <a:t>Land </a:t>
            </a:r>
            <a:r>
              <a:rPr lang="en-US" sz="1800" b="1" i="0" u="none" strike="noStrike" cap="none" dirty="0">
                <a:solidFill>
                  <a:schemeClr val="tx1">
                    <a:lumMod val="75000"/>
                    <a:lumOff val="25000"/>
                  </a:schemeClr>
                </a:solidFill>
                <a:latin typeface="Century Gothic"/>
                <a:ea typeface="Century Gothic"/>
                <a:cs typeface="Century Gothic"/>
                <a:sym typeface="Century Gothic"/>
              </a:rPr>
              <a:t>Cover</a:t>
            </a:r>
            <a:endParaRPr sz="1800" b="1" dirty="0">
              <a:solidFill>
                <a:schemeClr val="tx1">
                  <a:lumMod val="75000"/>
                  <a:lumOff val="25000"/>
                </a:schemeClr>
              </a:solidFill>
            </a:endParaRPr>
          </a:p>
        </p:txBody>
      </p:sp>
      <p:sp>
        <p:nvSpPr>
          <p:cNvPr id="38" name="Google Shape;405;p31"/>
          <p:cNvSpPr txBox="1"/>
          <p:nvPr/>
        </p:nvSpPr>
        <p:spPr>
          <a:xfrm>
            <a:off x="9186479" y="1218467"/>
            <a:ext cx="1828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2029 </a:t>
            </a:r>
            <a:endParaRPr lang="en-US" sz="1800" b="1" i="0" u="none" strike="noStrike" cap="none" dirty="0" smtClean="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800" b="1" i="0" u="none" strike="noStrike" cap="none" dirty="0" smtClean="0">
                <a:solidFill>
                  <a:schemeClr val="tx1">
                    <a:lumMod val="75000"/>
                    <a:lumOff val="25000"/>
                  </a:schemeClr>
                </a:solidFill>
                <a:latin typeface="Century Gothic"/>
                <a:ea typeface="Century Gothic"/>
                <a:cs typeface="Century Gothic"/>
                <a:sym typeface="Century Gothic"/>
              </a:rPr>
              <a:t>Land </a:t>
            </a:r>
            <a:r>
              <a:rPr lang="en-US" sz="1800" b="1" i="0" u="none" strike="noStrike" cap="none" dirty="0">
                <a:solidFill>
                  <a:schemeClr val="tx1">
                    <a:lumMod val="75000"/>
                    <a:lumOff val="25000"/>
                  </a:schemeClr>
                </a:solidFill>
                <a:latin typeface="Century Gothic"/>
                <a:ea typeface="Century Gothic"/>
                <a:cs typeface="Century Gothic"/>
                <a:sym typeface="Century Gothic"/>
              </a:rPr>
              <a:t>Cover</a:t>
            </a:r>
            <a:endParaRPr sz="1800" b="1" dirty="0">
              <a:solidFill>
                <a:schemeClr val="tx1">
                  <a:lumMod val="75000"/>
                  <a:lumOff val="25000"/>
                </a:schemeClr>
              </a:solidFill>
            </a:endParaRPr>
          </a:p>
        </p:txBody>
      </p:sp>
      <p:grpSp>
        <p:nvGrpSpPr>
          <p:cNvPr id="42" name="Google Shape;409;p31"/>
          <p:cNvGrpSpPr>
            <a:grpSpLocks noChangeAspect="1"/>
          </p:cNvGrpSpPr>
          <p:nvPr/>
        </p:nvGrpSpPr>
        <p:grpSpPr>
          <a:xfrm>
            <a:off x="162880" y="4889458"/>
            <a:ext cx="2072698" cy="1916168"/>
            <a:chOff x="162855" y="3061438"/>
            <a:chExt cx="2072698" cy="1916168"/>
          </a:xfrm>
        </p:grpSpPr>
        <p:pic>
          <p:nvPicPr>
            <p:cNvPr id="43" name="Google Shape;410;p31"/>
            <p:cNvPicPr preferRelativeResize="0"/>
            <p:nvPr/>
          </p:nvPicPr>
          <p:blipFill rotWithShape="1">
            <a:blip r:embed="rId5">
              <a:alphaModFix/>
            </a:blip>
            <a:srcRect/>
            <a:stretch/>
          </p:blipFill>
          <p:spPr>
            <a:xfrm>
              <a:off x="184937" y="3111954"/>
              <a:ext cx="279687" cy="247802"/>
            </a:xfrm>
            <a:prstGeom prst="rect">
              <a:avLst/>
            </a:prstGeom>
            <a:noFill/>
            <a:ln>
              <a:noFill/>
            </a:ln>
          </p:spPr>
        </p:pic>
        <p:pic>
          <p:nvPicPr>
            <p:cNvPr id="44" name="Google Shape;411;p31"/>
            <p:cNvPicPr preferRelativeResize="0"/>
            <p:nvPr/>
          </p:nvPicPr>
          <p:blipFill rotWithShape="1">
            <a:blip r:embed="rId6">
              <a:alphaModFix/>
            </a:blip>
            <a:srcRect/>
            <a:stretch/>
          </p:blipFill>
          <p:spPr>
            <a:xfrm>
              <a:off x="175412" y="4136808"/>
              <a:ext cx="289212" cy="248469"/>
            </a:xfrm>
            <a:prstGeom prst="rect">
              <a:avLst/>
            </a:prstGeom>
            <a:noFill/>
            <a:ln>
              <a:noFill/>
            </a:ln>
          </p:spPr>
        </p:pic>
        <p:sp>
          <p:nvSpPr>
            <p:cNvPr id="45" name="Google Shape;412;p31"/>
            <p:cNvSpPr txBox="1"/>
            <p:nvPr/>
          </p:nvSpPr>
          <p:spPr>
            <a:xfrm>
              <a:off x="438048" y="3061438"/>
              <a:ext cx="1585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Primary Forest</a:t>
              </a:r>
              <a:endParaRPr>
                <a:solidFill>
                  <a:schemeClr val="tx1">
                    <a:lumMod val="75000"/>
                    <a:lumOff val="25000"/>
                  </a:schemeClr>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46" name="Google Shape;413;p31"/>
            <p:cNvSpPr txBox="1"/>
            <p:nvPr/>
          </p:nvSpPr>
          <p:spPr>
            <a:xfrm>
              <a:off x="438047" y="3404917"/>
              <a:ext cx="179750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Secondary Forest</a:t>
              </a:r>
              <a:endParaRPr>
                <a:solidFill>
                  <a:schemeClr val="tx1">
                    <a:lumMod val="75000"/>
                    <a:lumOff val="25000"/>
                  </a:schemeClr>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47" name="Google Shape;414;p31"/>
            <p:cNvSpPr txBox="1"/>
            <p:nvPr/>
          </p:nvSpPr>
          <p:spPr>
            <a:xfrm>
              <a:off x="459664" y="3748962"/>
              <a:ext cx="158575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Agriculture</a:t>
              </a:r>
              <a:endParaRPr>
                <a:solidFill>
                  <a:schemeClr val="tx1">
                    <a:lumMod val="75000"/>
                    <a:lumOff val="25000"/>
                  </a:schemeClr>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48" name="Google Shape;415;p31"/>
            <p:cNvSpPr txBox="1"/>
            <p:nvPr/>
          </p:nvSpPr>
          <p:spPr>
            <a:xfrm>
              <a:off x="438045" y="4110462"/>
              <a:ext cx="15857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Water Bodies</a:t>
              </a:r>
              <a:endParaRPr>
                <a:solidFill>
                  <a:schemeClr val="tx1">
                    <a:lumMod val="75000"/>
                    <a:lumOff val="25000"/>
                  </a:schemeClr>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49" name="Google Shape;416;p31"/>
            <p:cNvSpPr txBox="1"/>
            <p:nvPr/>
          </p:nvSpPr>
          <p:spPr>
            <a:xfrm>
              <a:off x="438045" y="4454406"/>
              <a:ext cx="1774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Bare Soil / Urban</a:t>
              </a:r>
              <a:endParaRPr>
                <a:solidFill>
                  <a:schemeClr val="tx1">
                    <a:lumMod val="75000"/>
                    <a:lumOff val="25000"/>
                  </a:schemeClr>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pic>
          <p:nvPicPr>
            <p:cNvPr id="50" name="Google Shape;417;p31"/>
            <p:cNvPicPr preferRelativeResize="0"/>
            <p:nvPr/>
          </p:nvPicPr>
          <p:blipFill rotWithShape="1">
            <a:blip r:embed="rId7">
              <a:alphaModFix/>
            </a:blip>
            <a:srcRect/>
            <a:stretch/>
          </p:blipFill>
          <p:spPr>
            <a:xfrm>
              <a:off x="175412" y="3441338"/>
              <a:ext cx="289212" cy="251535"/>
            </a:xfrm>
            <a:prstGeom prst="rect">
              <a:avLst/>
            </a:prstGeom>
            <a:noFill/>
            <a:ln>
              <a:noFill/>
            </a:ln>
          </p:spPr>
        </p:pic>
        <p:pic>
          <p:nvPicPr>
            <p:cNvPr id="51" name="Google Shape;418;p31"/>
            <p:cNvPicPr preferRelativeResize="0"/>
            <p:nvPr/>
          </p:nvPicPr>
          <p:blipFill rotWithShape="1">
            <a:blip r:embed="rId8">
              <a:alphaModFix/>
            </a:blip>
            <a:srcRect/>
            <a:stretch/>
          </p:blipFill>
          <p:spPr>
            <a:xfrm>
              <a:off x="178264" y="4479964"/>
              <a:ext cx="295275" cy="266700"/>
            </a:xfrm>
            <a:prstGeom prst="rect">
              <a:avLst/>
            </a:prstGeom>
            <a:noFill/>
            <a:ln>
              <a:noFill/>
            </a:ln>
          </p:spPr>
        </p:pic>
        <p:pic>
          <p:nvPicPr>
            <p:cNvPr id="52" name="Google Shape;419;p31"/>
            <p:cNvPicPr preferRelativeResize="0"/>
            <p:nvPr/>
          </p:nvPicPr>
          <p:blipFill rotWithShape="1">
            <a:blip r:embed="rId9">
              <a:alphaModFix/>
            </a:blip>
            <a:srcRect/>
            <a:stretch/>
          </p:blipFill>
          <p:spPr>
            <a:xfrm>
              <a:off x="162855" y="3784064"/>
              <a:ext cx="314325" cy="276225"/>
            </a:xfrm>
            <a:prstGeom prst="rect">
              <a:avLst/>
            </a:prstGeom>
            <a:noFill/>
            <a:ln>
              <a:noFill/>
            </a:ln>
          </p:spPr>
        </p:pic>
      </p:grpSp>
      <p:sp>
        <p:nvSpPr>
          <p:cNvPr id="54" name="Google Shape;421;p31"/>
          <p:cNvSpPr txBox="1"/>
          <p:nvPr/>
        </p:nvSpPr>
        <p:spPr>
          <a:xfrm>
            <a:off x="7091559" y="5664118"/>
            <a:ext cx="2667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0</a:t>
            </a:r>
            <a:endParaRPr>
              <a:solidFill>
                <a:schemeClr val="tx1">
                  <a:lumMod val="75000"/>
                  <a:lumOff val="25000"/>
                </a:schemeClr>
              </a:solidFill>
              <a:latin typeface="Century Gothic"/>
              <a:ea typeface="Century Gothic"/>
              <a:cs typeface="Century Gothic"/>
              <a:sym typeface="Century Gothic"/>
            </a:endParaRPr>
          </a:p>
        </p:txBody>
      </p:sp>
      <p:sp>
        <p:nvSpPr>
          <p:cNvPr id="55" name="Google Shape;422;p31"/>
          <p:cNvSpPr txBox="1"/>
          <p:nvPr/>
        </p:nvSpPr>
        <p:spPr>
          <a:xfrm>
            <a:off x="7613071" y="5664118"/>
            <a:ext cx="4341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10</a:t>
            </a:r>
            <a:endParaRPr dirty="0">
              <a:solidFill>
                <a:schemeClr val="tx1">
                  <a:lumMod val="75000"/>
                  <a:lumOff val="25000"/>
                </a:schemeClr>
              </a:solidFill>
              <a:latin typeface="Century Gothic"/>
              <a:ea typeface="Century Gothic"/>
              <a:cs typeface="Century Gothic"/>
              <a:sym typeface="Century Gothic"/>
            </a:endParaRPr>
          </a:p>
        </p:txBody>
      </p:sp>
      <p:sp>
        <p:nvSpPr>
          <p:cNvPr id="56" name="Google Shape;423;p31"/>
          <p:cNvSpPr txBox="1"/>
          <p:nvPr/>
        </p:nvSpPr>
        <p:spPr>
          <a:xfrm>
            <a:off x="8232714" y="5664118"/>
            <a:ext cx="4341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25</a:t>
            </a:r>
            <a:endParaRPr>
              <a:solidFill>
                <a:schemeClr val="tx1">
                  <a:lumMod val="75000"/>
                  <a:lumOff val="25000"/>
                </a:schemeClr>
              </a:solidFill>
              <a:latin typeface="Century Gothic"/>
              <a:ea typeface="Century Gothic"/>
              <a:cs typeface="Century Gothic"/>
              <a:sym typeface="Century Gothic"/>
            </a:endParaRPr>
          </a:p>
        </p:txBody>
      </p:sp>
      <p:sp>
        <p:nvSpPr>
          <p:cNvPr id="57" name="Google Shape;424;p31"/>
          <p:cNvSpPr txBox="1"/>
          <p:nvPr/>
        </p:nvSpPr>
        <p:spPr>
          <a:xfrm>
            <a:off x="8564152" y="5664118"/>
            <a:ext cx="10821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kilometers</a:t>
            </a:r>
            <a:endParaRPr>
              <a:solidFill>
                <a:schemeClr val="tx1">
                  <a:lumMod val="75000"/>
                  <a:lumOff val="25000"/>
                </a:schemeClr>
              </a:solidFill>
              <a:latin typeface="Century Gothic"/>
              <a:ea typeface="Century Gothic"/>
              <a:cs typeface="Century Gothic"/>
              <a:sym typeface="Century Gothic"/>
            </a:endParaRPr>
          </a:p>
        </p:txBody>
      </p:sp>
      <p:sp>
        <p:nvSpPr>
          <p:cNvPr id="58" name="Google Shape;290;g825643bdd8_2_0"/>
          <p:cNvSpPr/>
          <p:nvPr/>
        </p:nvSpPr>
        <p:spPr>
          <a:xfrm>
            <a:off x="10969557" y="4323701"/>
            <a:ext cx="171450" cy="307777"/>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9" name="Google Shape;291;g825643bdd8_2_0"/>
          <p:cNvSpPr txBox="1"/>
          <p:nvPr/>
        </p:nvSpPr>
        <p:spPr>
          <a:xfrm>
            <a:off x="10912954" y="4015924"/>
            <a:ext cx="2667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25288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METHODS: CONFLICT MAPS</a:t>
            </a:r>
            <a:endParaRPr sz="1400" b="0" i="0" u="none" strike="noStrike" cap="none" dirty="0">
              <a:solidFill>
                <a:srgbClr val="000000"/>
              </a:solidFill>
              <a:latin typeface="Arial"/>
              <a:ea typeface="Arial"/>
              <a:cs typeface="Arial"/>
              <a:sym typeface="Arial"/>
            </a:endParaRPr>
          </a:p>
        </p:txBody>
      </p:sp>
      <p:sp>
        <p:nvSpPr>
          <p:cNvPr id="180" name="Google Shape;180;p9"/>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nvGrpSpPr>
          <p:cNvPr id="181" name="Google Shape;181;p9"/>
          <p:cNvGrpSpPr/>
          <p:nvPr/>
        </p:nvGrpSpPr>
        <p:grpSpPr>
          <a:xfrm>
            <a:off x="264944" y="1146061"/>
            <a:ext cx="11593134" cy="4802538"/>
            <a:chOff x="2" y="0"/>
            <a:chExt cx="11213641" cy="4802538"/>
          </a:xfrm>
          <a:solidFill>
            <a:srgbClr val="003300"/>
          </a:solidFill>
        </p:grpSpPr>
        <p:sp>
          <p:nvSpPr>
            <p:cNvPr id="182" name="Google Shape;182;p9"/>
            <p:cNvSpPr/>
            <p:nvPr/>
          </p:nvSpPr>
          <p:spPr>
            <a:xfrm>
              <a:off x="2" y="0"/>
              <a:ext cx="11125194" cy="4802538"/>
            </a:xfrm>
            <a:prstGeom prst="rightArrow">
              <a:avLst>
                <a:gd name="adj1" fmla="val 50000"/>
                <a:gd name="adj2" fmla="val 50000"/>
              </a:avLst>
            </a:prstGeom>
            <a:grpFill/>
            <a:ln>
              <a:solidFill>
                <a:schemeClr val="accent6">
                  <a:lumMod val="60000"/>
                  <a:lumOff val="40000"/>
                </a:schemeClr>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9"/>
            <p:cNvSpPr/>
            <p:nvPr/>
          </p:nvSpPr>
          <p:spPr>
            <a:xfrm>
              <a:off x="15387" y="579449"/>
              <a:ext cx="1503595" cy="3776472"/>
            </a:xfrm>
            <a:prstGeom prst="roundRect">
              <a:avLst>
                <a:gd name="adj" fmla="val 16667"/>
              </a:avLst>
            </a:prstGeom>
            <a:grpFill/>
            <a:ln>
              <a:solidFill>
                <a:schemeClr val="accent6">
                  <a:lumMod val="60000"/>
                  <a:lumOff val="40000"/>
                </a:schemeClr>
              </a:solidFill>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9"/>
            <p:cNvSpPr/>
            <p:nvPr/>
          </p:nvSpPr>
          <p:spPr>
            <a:xfrm>
              <a:off x="1725703" y="574647"/>
              <a:ext cx="1503595" cy="3776472"/>
            </a:xfrm>
            <a:prstGeom prst="roundRect">
              <a:avLst>
                <a:gd name="adj" fmla="val 16667"/>
              </a:avLst>
            </a:prstGeom>
            <a:solidFill>
              <a:srgbClr val="004800"/>
            </a:solidFill>
            <a:ln>
              <a:solidFill>
                <a:schemeClr val="accent6">
                  <a:lumMod val="60000"/>
                  <a:lumOff val="40000"/>
                </a:schemeClr>
              </a:solidFill>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chemeClr val="bg1"/>
                  </a:solidFill>
                  <a:latin typeface="Century Gothic" panose="020B0502020202020204" pitchFamily="34" charset="0"/>
                  <a:ea typeface="Arial"/>
                  <a:cs typeface="Arial"/>
                  <a:sym typeface="Arial"/>
                </a:rPr>
                <a:t>Spatial data</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bg1"/>
                  </a:solidFill>
                  <a:latin typeface="Century Gothic" panose="020B0502020202020204" pitchFamily="34" charset="0"/>
                  <a:ea typeface="Arial"/>
                  <a:cs typeface="Arial"/>
                </a:rPr>
                <a:t>acquired</a:t>
              </a:r>
              <a:endParaRPr sz="1800" b="0" i="0" u="none" strike="noStrike" cap="none" dirty="0">
                <a:solidFill>
                  <a:schemeClr val="bg1"/>
                </a:solidFill>
                <a:latin typeface="Century Gothic" panose="020B0502020202020204" pitchFamily="34" charset="0"/>
                <a:ea typeface="Arial"/>
                <a:cs typeface="Arial"/>
                <a:sym typeface="Arial"/>
              </a:endParaRPr>
            </a:p>
          </p:txBody>
        </p:sp>
        <p:sp>
          <p:nvSpPr>
            <p:cNvPr id="187" name="Google Shape;187;p9"/>
            <p:cNvSpPr/>
            <p:nvPr/>
          </p:nvSpPr>
          <p:spPr>
            <a:xfrm>
              <a:off x="3511480" y="574647"/>
              <a:ext cx="1768936" cy="3776472"/>
            </a:xfrm>
            <a:prstGeom prst="roundRect">
              <a:avLst>
                <a:gd name="adj" fmla="val 16667"/>
              </a:avLst>
            </a:prstGeom>
            <a:solidFill>
              <a:srgbClr val="006400"/>
            </a:solidFill>
            <a:ln>
              <a:solidFill>
                <a:schemeClr val="accent6">
                  <a:lumMod val="60000"/>
                  <a:lumOff val="40000"/>
                </a:schemeClr>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chemeClr val="bg1"/>
                  </a:solidFill>
                  <a:latin typeface="Century Gothic" panose="020B0502020202020204" pitchFamily="34" charset="0"/>
                  <a:ea typeface="Arial"/>
                  <a:cs typeface="Arial"/>
                  <a:sym typeface="Arial"/>
                </a:rPr>
                <a:t>Data standardized</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bg1"/>
                  </a:solidFill>
                  <a:latin typeface="Century Gothic" panose="020B0502020202020204" pitchFamily="34" charset="0"/>
                  <a:ea typeface="Arial"/>
                  <a:cs typeface="Arial"/>
                </a:rPr>
                <a:t>and converted to raster format</a:t>
              </a:r>
              <a:endParaRPr sz="1800" b="0" i="0" u="none" strike="noStrike" cap="none" dirty="0">
                <a:solidFill>
                  <a:schemeClr val="bg1"/>
                </a:solidFill>
                <a:latin typeface="Century Gothic" panose="020B0502020202020204" pitchFamily="34" charset="0"/>
                <a:ea typeface="Arial"/>
                <a:cs typeface="Arial"/>
                <a:sym typeface="Arial"/>
              </a:endParaRPr>
            </a:p>
          </p:txBody>
        </p:sp>
        <p:sp>
          <p:nvSpPr>
            <p:cNvPr id="189" name="Google Shape;189;p9"/>
            <p:cNvSpPr/>
            <p:nvPr/>
          </p:nvSpPr>
          <p:spPr>
            <a:xfrm>
              <a:off x="5562599" y="574647"/>
              <a:ext cx="1768936" cy="3776472"/>
            </a:xfrm>
            <a:prstGeom prst="roundRect">
              <a:avLst>
                <a:gd name="adj" fmla="val 16667"/>
              </a:avLst>
            </a:prstGeom>
            <a:solidFill>
              <a:srgbClr val="008A00"/>
            </a:solidFill>
            <a:ln>
              <a:solidFill>
                <a:schemeClr val="accent6">
                  <a:lumMod val="60000"/>
                  <a:lumOff val="40000"/>
                </a:schemeClr>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chemeClr val="bg1"/>
                  </a:solidFill>
                  <a:latin typeface="Century Gothic" panose="020B0502020202020204" pitchFamily="34" charset="0"/>
                  <a:ea typeface="Arial"/>
                  <a:cs typeface="Arial"/>
                  <a:sym typeface="Arial"/>
                </a:rPr>
                <a:t>Partners weigh objectives and goals according to </a:t>
              </a:r>
            </a:p>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chemeClr val="bg1"/>
                  </a:solidFill>
                  <a:latin typeface="Century Gothic" panose="020B0502020202020204" pitchFamily="34" charset="0"/>
                  <a:ea typeface="Arial"/>
                  <a:cs typeface="Arial"/>
                  <a:sym typeface="Arial"/>
                </a:rPr>
                <a:t>importance</a:t>
              </a:r>
              <a:endParaRPr sz="1800" b="0" i="0" u="none" strike="noStrike" cap="none" dirty="0">
                <a:solidFill>
                  <a:schemeClr val="bg1"/>
                </a:solidFill>
                <a:latin typeface="Century Gothic" panose="020B0502020202020204" pitchFamily="34" charset="0"/>
                <a:ea typeface="Arial"/>
                <a:cs typeface="Arial"/>
                <a:sym typeface="Arial"/>
              </a:endParaRPr>
            </a:p>
          </p:txBody>
        </p:sp>
        <p:sp>
          <p:nvSpPr>
            <p:cNvPr id="191" name="Google Shape;191;p9"/>
            <p:cNvSpPr/>
            <p:nvPr/>
          </p:nvSpPr>
          <p:spPr>
            <a:xfrm>
              <a:off x="7555578" y="574647"/>
              <a:ext cx="1930427" cy="3776472"/>
            </a:xfrm>
            <a:prstGeom prst="roundRect">
              <a:avLst>
                <a:gd name="adj" fmla="val 16667"/>
              </a:avLst>
            </a:prstGeom>
            <a:solidFill>
              <a:srgbClr val="339933"/>
            </a:solidFill>
            <a:ln>
              <a:solidFill>
                <a:schemeClr val="accent6">
                  <a:lumMod val="60000"/>
                  <a:lumOff val="40000"/>
                </a:schemeClr>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chemeClr val="bg1"/>
                  </a:solidFill>
                  <a:latin typeface="Century Gothic" panose="020B0502020202020204" pitchFamily="34" charset="0"/>
                  <a:ea typeface="Arial"/>
                  <a:cs typeface="Arial"/>
                  <a:sym typeface="Arial"/>
                </a:rPr>
                <a:t>Weights applied to corresponding spatial data and suitability maps created</a:t>
              </a:r>
              <a:endParaRPr sz="1800" b="0" i="0" u="none" strike="noStrike" cap="none" dirty="0">
                <a:solidFill>
                  <a:schemeClr val="bg1"/>
                </a:solidFill>
                <a:latin typeface="Century Gothic" panose="020B0502020202020204" pitchFamily="34" charset="0"/>
                <a:ea typeface="Arial"/>
                <a:cs typeface="Arial"/>
                <a:sym typeface="Arial"/>
              </a:endParaRPr>
            </a:p>
          </p:txBody>
        </p:sp>
        <p:sp>
          <p:nvSpPr>
            <p:cNvPr id="193" name="Google Shape;193;p9"/>
            <p:cNvSpPr/>
            <p:nvPr/>
          </p:nvSpPr>
          <p:spPr>
            <a:xfrm>
              <a:off x="9710048" y="574647"/>
              <a:ext cx="1503595" cy="3776472"/>
            </a:xfrm>
            <a:prstGeom prst="roundRect">
              <a:avLst>
                <a:gd name="adj" fmla="val 16667"/>
              </a:avLst>
            </a:prstGeom>
            <a:solidFill>
              <a:srgbClr val="33CC33"/>
            </a:solidFill>
            <a:ln>
              <a:solidFill>
                <a:schemeClr val="accent6">
                  <a:lumMod val="60000"/>
                  <a:lumOff val="40000"/>
                </a:schemeClr>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dirty="0">
                  <a:solidFill>
                    <a:schemeClr val="bg1"/>
                  </a:solidFill>
                  <a:latin typeface="Century Gothic" panose="020B0502020202020204" pitchFamily="34" charset="0"/>
                  <a:ea typeface="Arial"/>
                  <a:cs typeface="Arial"/>
                </a:rPr>
                <a:t>Suitability </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bg1"/>
                  </a:solidFill>
                  <a:latin typeface="Century Gothic" panose="020B0502020202020204" pitchFamily="34" charset="0"/>
                  <a:ea typeface="Arial"/>
                  <a:cs typeface="Arial"/>
                </a:rPr>
                <a:t>m</a:t>
              </a:r>
              <a:r>
                <a:rPr lang="en-US" sz="1800" b="0" i="0" u="none" strike="noStrike" cap="none" dirty="0">
                  <a:solidFill>
                    <a:schemeClr val="bg1"/>
                  </a:solidFill>
                  <a:latin typeface="Century Gothic" panose="020B0502020202020204" pitchFamily="34" charset="0"/>
                  <a:ea typeface="Arial"/>
                  <a:cs typeface="Arial"/>
                  <a:sym typeface="Arial"/>
                </a:rPr>
                <a:t>aps </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bg1"/>
                  </a:solidFill>
                  <a:latin typeface="Century Gothic" panose="020B0502020202020204" pitchFamily="34" charset="0"/>
                  <a:ea typeface="Arial"/>
                  <a:cs typeface="Arial"/>
                </a:rPr>
                <a:t>overlaid </a:t>
              </a: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bg1"/>
                  </a:solidFill>
                  <a:latin typeface="Century Gothic" panose="020B0502020202020204" pitchFamily="34" charset="0"/>
                  <a:ea typeface="Arial"/>
                  <a:cs typeface="Arial"/>
                </a:rPr>
                <a:t>to identify areas of conflict</a:t>
              </a:r>
              <a:endParaRPr sz="1800" b="0" i="0" u="none" strike="noStrike" cap="none" dirty="0">
                <a:solidFill>
                  <a:schemeClr val="bg1"/>
                </a:solidFill>
                <a:latin typeface="Century Gothic" panose="020B0502020202020204" pitchFamily="34" charset="0"/>
                <a:ea typeface="Arial"/>
                <a:cs typeface="Arial"/>
                <a:sym typeface="Arial"/>
              </a:endParaRPr>
            </a:p>
          </p:txBody>
        </p:sp>
      </p:grpSp>
      <p:sp>
        <p:nvSpPr>
          <p:cNvPr id="4" name="Rectangle 3"/>
          <p:cNvSpPr/>
          <p:nvPr/>
        </p:nvSpPr>
        <p:spPr>
          <a:xfrm>
            <a:off x="318213" y="2595203"/>
            <a:ext cx="1395223" cy="2086725"/>
          </a:xfrm>
          <a:prstGeom prst="rect">
            <a:avLst/>
          </a:prstGeom>
        </p:spPr>
        <p:txBody>
          <a:bodyPr wrap="square">
            <a:spAutoFit/>
          </a:bodyPr>
          <a:lstStyle/>
          <a:p>
            <a:pPr lvl="0" algn="ctr">
              <a:lnSpc>
                <a:spcPct val="90000"/>
              </a:lnSpc>
              <a:buSzPts val="1800"/>
            </a:pPr>
            <a:r>
              <a:rPr lang="en-US" sz="1800" dirty="0">
                <a:solidFill>
                  <a:schemeClr val="lt1"/>
                </a:solidFill>
                <a:latin typeface="Century Gothic"/>
                <a:ea typeface="Century Gothic"/>
                <a:cs typeface="Century Gothic"/>
                <a:sym typeface="Century Gothic"/>
              </a:rPr>
              <a:t>Partners identify goals, objectives and sub-objectives for LUCIS model</a:t>
            </a:r>
            <a:endParaRPr lang="en-US"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METHODS: CONFLICT MAPS</a:t>
            </a:r>
            <a:endParaRPr sz="1400" b="0" i="0" u="none" strike="noStrike" cap="none">
              <a:solidFill>
                <a:srgbClr val="000000"/>
              </a:solidFill>
              <a:latin typeface="Arial"/>
              <a:ea typeface="Arial"/>
              <a:cs typeface="Arial"/>
              <a:sym typeface="Arial"/>
            </a:endParaRPr>
          </a:p>
        </p:txBody>
      </p:sp>
      <p:sp>
        <p:nvSpPr>
          <p:cNvPr id="201" name="Google Shape;201;p10"/>
          <p:cNvSpPr txBox="1"/>
          <p:nvPr/>
        </p:nvSpPr>
        <p:spPr>
          <a:xfrm rot="10800000" flipH="1">
            <a:off x="11390138" y="4736817"/>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2" name="Google Shape;202;p10"/>
          <p:cNvSpPr/>
          <p:nvPr/>
        </p:nvSpPr>
        <p:spPr>
          <a:xfrm>
            <a:off x="10009514" y="879283"/>
            <a:ext cx="2172826" cy="5747465"/>
          </a:xfrm>
          <a:prstGeom prst="rect">
            <a:avLst/>
          </a:prstGeom>
          <a:solidFill>
            <a:srgbClr val="24622B"/>
          </a:solidFill>
          <a:ln w="12700" cap="flat" cmpd="sng">
            <a:solidFill>
              <a:srgbClr val="008A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entury Gothic"/>
              <a:ea typeface="Century Gothic"/>
              <a:cs typeface="Century Gothic"/>
              <a:sym typeface="Century Gothic"/>
            </a:endParaRPr>
          </a:p>
        </p:txBody>
      </p:sp>
      <p:sp>
        <p:nvSpPr>
          <p:cNvPr id="203" name="Google Shape;203;p10"/>
          <p:cNvSpPr/>
          <p:nvPr/>
        </p:nvSpPr>
        <p:spPr>
          <a:xfrm>
            <a:off x="1917487" y="879283"/>
            <a:ext cx="8113903" cy="5747465"/>
          </a:xfrm>
          <a:prstGeom prst="rect">
            <a:avLst/>
          </a:prstGeom>
          <a:solidFill>
            <a:srgbClr val="2E7E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entury Gothic"/>
              <a:ea typeface="Century Gothic"/>
              <a:cs typeface="Century Gothic"/>
              <a:sym typeface="Century Gothic"/>
            </a:endParaRPr>
          </a:p>
        </p:txBody>
      </p:sp>
      <p:sp>
        <p:nvSpPr>
          <p:cNvPr id="204" name="Google Shape;204;p10"/>
          <p:cNvSpPr/>
          <p:nvPr/>
        </p:nvSpPr>
        <p:spPr>
          <a:xfrm>
            <a:off x="-13466" y="879283"/>
            <a:ext cx="1961538" cy="5747465"/>
          </a:xfrm>
          <a:prstGeom prst="rect">
            <a:avLst/>
          </a:prstGeom>
          <a:solidFill>
            <a:srgbClr val="389A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entury Gothic"/>
              <a:ea typeface="Century Gothic"/>
              <a:cs typeface="Century Gothic"/>
              <a:sym typeface="Century Gothic"/>
            </a:endParaRPr>
          </a:p>
        </p:txBody>
      </p:sp>
      <p:sp>
        <p:nvSpPr>
          <p:cNvPr id="205" name="Google Shape;205;p10"/>
          <p:cNvSpPr txBox="1"/>
          <p:nvPr/>
        </p:nvSpPr>
        <p:spPr>
          <a:xfrm>
            <a:off x="233266" y="929069"/>
            <a:ext cx="133099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Century Gothic"/>
              <a:buNone/>
            </a:pPr>
            <a:r>
              <a:rPr lang="en-US" sz="1400" b="1" i="0" u="none" strike="noStrike" cap="none" dirty="0">
                <a:solidFill>
                  <a:schemeClr val="lt1"/>
                </a:solidFill>
                <a:latin typeface="Century Gothic"/>
                <a:ea typeface="Century Gothic"/>
                <a:cs typeface="Century Gothic"/>
                <a:sym typeface="Century Gothic"/>
              </a:rPr>
              <a:t>Original Data</a:t>
            </a:r>
            <a:endParaRPr sz="1400" b="0" i="0" u="none" strike="noStrike" cap="none" dirty="0">
              <a:solidFill>
                <a:srgbClr val="000000"/>
              </a:solidFill>
              <a:latin typeface="Arial"/>
              <a:ea typeface="Arial"/>
              <a:cs typeface="Arial"/>
              <a:sym typeface="Arial"/>
            </a:endParaRPr>
          </a:p>
        </p:txBody>
      </p:sp>
      <p:sp>
        <p:nvSpPr>
          <p:cNvPr id="206" name="Google Shape;206;p10"/>
          <p:cNvSpPr txBox="1"/>
          <p:nvPr/>
        </p:nvSpPr>
        <p:spPr>
          <a:xfrm>
            <a:off x="1406456" y="846908"/>
            <a:ext cx="861897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Century Gothic"/>
              <a:buNone/>
            </a:pPr>
            <a:r>
              <a:rPr lang="en-US" sz="1400" b="1" i="0" u="none" strike="noStrike" cap="none" dirty="0">
                <a:solidFill>
                  <a:schemeClr val="lt1"/>
                </a:solidFill>
                <a:latin typeface="Century Gothic"/>
                <a:ea typeface="Century Gothic"/>
                <a:cs typeface="Century Gothic"/>
                <a:sym typeface="Century Gothic"/>
              </a:rPr>
              <a:t>Processing &amp; Analysis</a:t>
            </a:r>
            <a:endParaRPr sz="1400" b="0" i="0" u="none" strike="noStrike" cap="none" dirty="0">
              <a:solidFill>
                <a:srgbClr val="000000"/>
              </a:solidFill>
              <a:latin typeface="Arial"/>
              <a:ea typeface="Arial"/>
              <a:cs typeface="Arial"/>
              <a:sym typeface="Arial"/>
            </a:endParaRPr>
          </a:p>
        </p:txBody>
      </p:sp>
      <p:sp>
        <p:nvSpPr>
          <p:cNvPr id="207" name="Google Shape;207;p10"/>
          <p:cNvSpPr txBox="1"/>
          <p:nvPr/>
        </p:nvSpPr>
        <p:spPr>
          <a:xfrm>
            <a:off x="10042844" y="837451"/>
            <a:ext cx="214915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Century Gothic"/>
              <a:buNone/>
            </a:pPr>
            <a:r>
              <a:rPr lang="en-US" sz="1400" b="1" i="0" u="none" strike="noStrike" cap="none">
                <a:solidFill>
                  <a:schemeClr val="lt1"/>
                </a:solidFill>
                <a:latin typeface="Century Gothic"/>
                <a:ea typeface="Century Gothic"/>
                <a:cs typeface="Century Gothic"/>
                <a:sym typeface="Century Gothic"/>
              </a:rPr>
              <a:t>Results</a:t>
            </a:r>
            <a:endParaRPr sz="1400" b="0" i="0" u="none" strike="noStrike" cap="none">
              <a:solidFill>
                <a:srgbClr val="000000"/>
              </a:solidFill>
              <a:latin typeface="Arial"/>
              <a:ea typeface="Arial"/>
              <a:cs typeface="Arial"/>
              <a:sym typeface="Arial"/>
            </a:endParaRPr>
          </a:p>
        </p:txBody>
      </p:sp>
      <p:sp>
        <p:nvSpPr>
          <p:cNvPr id="208" name="Google Shape;208;p10"/>
          <p:cNvSpPr/>
          <p:nvPr/>
        </p:nvSpPr>
        <p:spPr>
          <a:xfrm>
            <a:off x="6642672" y="1330543"/>
            <a:ext cx="3277357" cy="1323600"/>
          </a:xfrm>
          <a:prstGeom prst="ellipse">
            <a:avLst/>
          </a:prstGeom>
          <a:solidFill>
            <a:srgbClr val="00FF00">
              <a:alpha val="71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Reclassify</a:t>
            </a:r>
            <a:endParaRPr sz="1800" b="0" i="0" u="none" strike="noStrike" cap="none" dirty="0">
              <a:solidFill>
                <a:schemeClr val="bg1"/>
              </a:solidFill>
              <a:latin typeface="Century Gothic"/>
              <a:ea typeface="Century Gothic"/>
              <a:cs typeface="Century Gothic"/>
              <a:sym typeface="Century Gothic"/>
            </a:endParaRPr>
          </a:p>
        </p:txBody>
      </p:sp>
      <p:sp>
        <p:nvSpPr>
          <p:cNvPr id="209" name="Google Shape;209;p10"/>
          <p:cNvSpPr/>
          <p:nvPr/>
        </p:nvSpPr>
        <p:spPr>
          <a:xfrm>
            <a:off x="10248805" y="1535335"/>
            <a:ext cx="1746166" cy="914015"/>
          </a:xfrm>
          <a:prstGeom prst="rect">
            <a:avLst/>
          </a:prstGeom>
          <a:solidFill>
            <a:srgbClr val="33CC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Suitability maps per objective</a:t>
            </a:r>
            <a:endParaRPr sz="1400" b="0" i="0" u="none" strike="noStrike" cap="none" dirty="0">
              <a:solidFill>
                <a:schemeClr val="bg1"/>
              </a:solidFill>
              <a:sym typeface="Arial"/>
            </a:endParaRPr>
          </a:p>
        </p:txBody>
      </p:sp>
      <p:cxnSp>
        <p:nvCxnSpPr>
          <p:cNvPr id="210" name="Google Shape;210;p10"/>
          <p:cNvCxnSpPr>
            <a:stCxn id="211" idx="3"/>
            <a:endCxn id="208" idx="2"/>
          </p:cNvCxnSpPr>
          <p:nvPr/>
        </p:nvCxnSpPr>
        <p:spPr>
          <a:xfrm>
            <a:off x="6408608" y="1974305"/>
            <a:ext cx="234064" cy="18038"/>
          </a:xfrm>
          <a:prstGeom prst="straightConnector1">
            <a:avLst/>
          </a:prstGeom>
          <a:noFill/>
          <a:ln w="9525" cap="flat" cmpd="sng">
            <a:solidFill>
              <a:schemeClr val="lt1"/>
            </a:solidFill>
            <a:prstDash val="solid"/>
            <a:miter lim="800000"/>
            <a:headEnd type="none" w="sm" len="sm"/>
            <a:tailEnd type="triangle" w="med" len="med"/>
          </a:ln>
        </p:spPr>
      </p:cxnSp>
      <p:sp>
        <p:nvSpPr>
          <p:cNvPr id="212" name="Google Shape;212;p10"/>
          <p:cNvSpPr/>
          <p:nvPr/>
        </p:nvSpPr>
        <p:spPr>
          <a:xfrm>
            <a:off x="10250131" y="3846053"/>
            <a:ext cx="1746165" cy="640520"/>
          </a:xfrm>
          <a:prstGeom prst="rect">
            <a:avLst/>
          </a:prstGeom>
          <a:solidFill>
            <a:srgbClr val="33CC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Suitability map per goal</a:t>
            </a:r>
            <a:endParaRPr sz="1800" b="0" i="0" u="none" strike="noStrike" cap="none" dirty="0">
              <a:solidFill>
                <a:schemeClr val="bg1"/>
              </a:solidFill>
              <a:latin typeface="Century Gothic"/>
              <a:ea typeface="Century Gothic"/>
              <a:cs typeface="Century Gothic"/>
              <a:sym typeface="Century Gothic"/>
            </a:endParaRPr>
          </a:p>
        </p:txBody>
      </p:sp>
      <p:sp>
        <p:nvSpPr>
          <p:cNvPr id="213" name="Google Shape;213;p10"/>
          <p:cNvSpPr/>
          <p:nvPr/>
        </p:nvSpPr>
        <p:spPr>
          <a:xfrm>
            <a:off x="6112350" y="3662406"/>
            <a:ext cx="3203810" cy="1007814"/>
          </a:xfrm>
          <a:prstGeom prst="ellipse">
            <a:avLst/>
          </a:prstGeom>
          <a:solidFill>
            <a:srgbClr val="00FF00">
              <a:alpha val="71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Weighted Overlay</a:t>
            </a:r>
            <a:endParaRPr sz="1400" b="0" i="0" u="none" strike="noStrike" cap="none" dirty="0">
              <a:solidFill>
                <a:schemeClr val="bg1"/>
              </a:solidFill>
              <a:sym typeface="Arial"/>
            </a:endParaRPr>
          </a:p>
        </p:txBody>
      </p:sp>
      <p:cxnSp>
        <p:nvCxnSpPr>
          <p:cNvPr id="214" name="Google Shape;214;p10"/>
          <p:cNvCxnSpPr>
            <a:stCxn id="208" idx="6"/>
            <a:endCxn id="209" idx="1"/>
          </p:cNvCxnSpPr>
          <p:nvPr/>
        </p:nvCxnSpPr>
        <p:spPr>
          <a:xfrm>
            <a:off x="9920029" y="1992343"/>
            <a:ext cx="328776" cy="0"/>
          </a:xfrm>
          <a:prstGeom prst="straightConnector1">
            <a:avLst/>
          </a:prstGeom>
          <a:noFill/>
          <a:ln w="9525" cap="flat" cmpd="sng">
            <a:solidFill>
              <a:schemeClr val="lt1"/>
            </a:solidFill>
            <a:prstDash val="solid"/>
            <a:miter lim="800000"/>
            <a:headEnd type="none" w="sm" len="sm"/>
            <a:tailEnd type="triangle" w="med" len="med"/>
          </a:ln>
        </p:spPr>
      </p:cxnSp>
      <p:sp>
        <p:nvSpPr>
          <p:cNvPr id="215" name="Google Shape;215;p10"/>
          <p:cNvSpPr/>
          <p:nvPr/>
        </p:nvSpPr>
        <p:spPr>
          <a:xfrm>
            <a:off x="2527176" y="1617807"/>
            <a:ext cx="2023648" cy="1239146"/>
          </a:xfrm>
          <a:prstGeom prst="ellipse">
            <a:avLst/>
          </a:prstGeom>
          <a:solidFill>
            <a:srgbClr val="00FF00">
              <a:alpha val="71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Project &amp;</a:t>
            </a:r>
            <a:endParaRPr sz="1800" b="0" i="0" u="none" strike="noStrike" cap="none" dirty="0">
              <a:solidFill>
                <a:schemeClr val="bg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Clip</a:t>
            </a:r>
            <a:endParaRPr sz="1400" b="0" i="0" u="none" strike="noStrike" cap="none" dirty="0">
              <a:solidFill>
                <a:schemeClr val="bg1"/>
              </a:solidFill>
              <a:sym typeface="Arial"/>
            </a:endParaRPr>
          </a:p>
        </p:txBody>
      </p:sp>
      <p:grpSp>
        <p:nvGrpSpPr>
          <p:cNvPr id="216" name="Google Shape;216;p10"/>
          <p:cNvGrpSpPr/>
          <p:nvPr/>
        </p:nvGrpSpPr>
        <p:grpSpPr>
          <a:xfrm>
            <a:off x="-12351" y="1337452"/>
            <a:ext cx="1944691" cy="5024269"/>
            <a:chOff x="-12351" y="1583635"/>
            <a:chExt cx="1944691" cy="5024269"/>
          </a:xfrm>
          <a:solidFill>
            <a:srgbClr val="004800"/>
          </a:solidFill>
        </p:grpSpPr>
        <p:grpSp>
          <p:nvGrpSpPr>
            <p:cNvPr id="217" name="Google Shape;217;p10"/>
            <p:cNvGrpSpPr/>
            <p:nvPr/>
          </p:nvGrpSpPr>
          <p:grpSpPr>
            <a:xfrm>
              <a:off x="-12351" y="1583635"/>
              <a:ext cx="1944691" cy="4499114"/>
              <a:chOff x="-8606" y="1832109"/>
              <a:chExt cx="1354997" cy="4499219"/>
            </a:xfrm>
            <a:grpFill/>
          </p:grpSpPr>
          <p:sp>
            <p:nvSpPr>
              <p:cNvPr id="218" name="Google Shape;218;p10"/>
              <p:cNvSpPr/>
              <p:nvPr/>
            </p:nvSpPr>
            <p:spPr>
              <a:xfrm>
                <a:off x="0" y="2468977"/>
                <a:ext cx="1336042" cy="334205"/>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Forest cover</a:t>
                </a:r>
                <a:endParaRPr sz="1800" b="0" i="0" u="none" strike="noStrike" cap="none" dirty="0">
                  <a:solidFill>
                    <a:srgbClr val="FFFFFF"/>
                  </a:solidFill>
                  <a:latin typeface="Century Gothic"/>
                  <a:ea typeface="Century Gothic"/>
                  <a:cs typeface="Century Gothic"/>
                  <a:sym typeface="Century Gothic"/>
                </a:endParaRPr>
              </a:p>
            </p:txBody>
          </p:sp>
          <p:sp>
            <p:nvSpPr>
              <p:cNvPr id="219" name="Google Shape;219;p10"/>
              <p:cNvSpPr/>
              <p:nvPr/>
            </p:nvSpPr>
            <p:spPr>
              <a:xfrm>
                <a:off x="0" y="3011953"/>
                <a:ext cx="1346391" cy="428382"/>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Pastures</a:t>
                </a:r>
                <a:endParaRPr sz="1400" b="0" i="0" u="none" strike="noStrike" cap="none" dirty="0">
                  <a:solidFill>
                    <a:srgbClr val="000000"/>
                  </a:solidFill>
                  <a:latin typeface="Arial"/>
                  <a:ea typeface="Arial"/>
                  <a:cs typeface="Arial"/>
                  <a:sym typeface="Arial"/>
                </a:endParaRPr>
              </a:p>
            </p:txBody>
          </p:sp>
          <p:sp>
            <p:nvSpPr>
              <p:cNvPr id="220" name="Google Shape;220;p10"/>
              <p:cNvSpPr/>
              <p:nvPr/>
            </p:nvSpPr>
            <p:spPr>
              <a:xfrm>
                <a:off x="-8606" y="3606382"/>
                <a:ext cx="1336768" cy="558889"/>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Protected areas</a:t>
                </a:r>
                <a:endParaRPr sz="1400" b="0" i="0" u="none" strike="noStrike" cap="none" dirty="0">
                  <a:solidFill>
                    <a:srgbClr val="000000"/>
                  </a:solidFill>
                  <a:latin typeface="Arial"/>
                  <a:ea typeface="Arial"/>
                  <a:cs typeface="Arial"/>
                  <a:sym typeface="Arial"/>
                </a:endParaRPr>
              </a:p>
            </p:txBody>
          </p:sp>
          <p:sp>
            <p:nvSpPr>
              <p:cNvPr id="222" name="Google Shape;222;p10"/>
              <p:cNvSpPr/>
              <p:nvPr/>
            </p:nvSpPr>
            <p:spPr>
              <a:xfrm>
                <a:off x="0" y="4313318"/>
                <a:ext cx="1339454" cy="702322"/>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chemeClr val="bg1"/>
                    </a:solidFill>
                    <a:latin typeface="Century Gothic" panose="020B0502020202020204" pitchFamily="34" charset="0"/>
                    <a:sym typeface="Arial"/>
                  </a:rPr>
                  <a:t>Palm plantation</a:t>
                </a:r>
                <a:endParaRPr sz="1800" b="0" i="0" u="none" strike="noStrike" cap="none" dirty="0">
                  <a:solidFill>
                    <a:schemeClr val="bg1"/>
                  </a:solidFill>
                  <a:latin typeface="Century Gothic" panose="020B0502020202020204" pitchFamily="34" charset="0"/>
                  <a:sym typeface="Arial"/>
                </a:endParaRPr>
              </a:p>
            </p:txBody>
          </p:sp>
          <p:sp>
            <p:nvSpPr>
              <p:cNvPr id="223" name="Google Shape;223;p10"/>
              <p:cNvSpPr/>
              <p:nvPr/>
            </p:nvSpPr>
            <p:spPr>
              <a:xfrm>
                <a:off x="5268" y="1832109"/>
                <a:ext cx="1330994" cy="443220"/>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Roads</a:t>
                </a:r>
                <a:endParaRPr sz="1400" b="0" i="0" u="none" strike="noStrike" cap="none" dirty="0">
                  <a:solidFill>
                    <a:srgbClr val="000000"/>
                  </a:solidFill>
                  <a:latin typeface="Arial"/>
                  <a:ea typeface="Arial"/>
                  <a:cs typeface="Arial"/>
                  <a:sym typeface="Arial"/>
                </a:endParaRPr>
              </a:p>
            </p:txBody>
          </p:sp>
          <p:sp>
            <p:nvSpPr>
              <p:cNvPr id="224" name="Google Shape;224;p10"/>
              <p:cNvSpPr/>
              <p:nvPr/>
            </p:nvSpPr>
            <p:spPr>
              <a:xfrm>
                <a:off x="5268" y="5919695"/>
                <a:ext cx="1341122" cy="411633"/>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chemeClr val="bg1"/>
                    </a:solidFill>
                    <a:latin typeface="Century Gothic" panose="020B0502020202020204" pitchFamily="34" charset="0"/>
                    <a:sym typeface="Arial"/>
                  </a:rPr>
                  <a:t>Flood areas</a:t>
                </a:r>
                <a:endParaRPr sz="1800" b="0" i="0" u="none" strike="noStrike" cap="none" dirty="0">
                  <a:solidFill>
                    <a:schemeClr val="bg1"/>
                  </a:solidFill>
                  <a:latin typeface="Century Gothic" panose="020B0502020202020204" pitchFamily="34" charset="0"/>
                  <a:sym typeface="Arial"/>
                </a:endParaRPr>
              </a:p>
            </p:txBody>
          </p:sp>
          <p:sp>
            <p:nvSpPr>
              <p:cNvPr id="225" name="Google Shape;225;p10"/>
              <p:cNvSpPr/>
              <p:nvPr/>
            </p:nvSpPr>
            <p:spPr>
              <a:xfrm>
                <a:off x="0" y="5179159"/>
                <a:ext cx="1342541" cy="585808"/>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chemeClr val="bg1"/>
                    </a:solidFill>
                    <a:latin typeface="Century Gothic" panose="020B0502020202020204" pitchFamily="34" charset="0"/>
                    <a:sym typeface="Arial"/>
                  </a:rPr>
                  <a:t>Pineapple plantation</a:t>
                </a:r>
                <a:endParaRPr sz="1800" b="0" i="0" u="none" strike="noStrike" cap="none" dirty="0">
                  <a:solidFill>
                    <a:schemeClr val="bg1"/>
                  </a:solidFill>
                  <a:latin typeface="Century Gothic" panose="020B0502020202020204" pitchFamily="34" charset="0"/>
                  <a:sym typeface="Arial"/>
                </a:endParaRPr>
              </a:p>
            </p:txBody>
          </p:sp>
        </p:grpSp>
        <p:sp>
          <p:nvSpPr>
            <p:cNvPr id="226" name="Google Shape;226;p10"/>
            <p:cNvSpPr/>
            <p:nvPr/>
          </p:nvSpPr>
          <p:spPr>
            <a:xfrm>
              <a:off x="7561" y="6196271"/>
              <a:ext cx="1914823" cy="411633"/>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Urban areas</a:t>
              </a:r>
              <a:endParaRPr sz="1800" b="0" i="0" u="none" strike="noStrike" cap="none" dirty="0">
                <a:solidFill>
                  <a:srgbClr val="FFFFFF"/>
                </a:solidFill>
                <a:latin typeface="Century Gothic"/>
                <a:ea typeface="Century Gothic"/>
                <a:cs typeface="Century Gothic"/>
                <a:sym typeface="Century Gothic"/>
              </a:endParaRPr>
            </a:p>
          </p:txBody>
        </p:sp>
      </p:grpSp>
      <p:sp>
        <p:nvSpPr>
          <p:cNvPr id="227" name="Google Shape;227;p10"/>
          <p:cNvSpPr/>
          <p:nvPr/>
        </p:nvSpPr>
        <p:spPr>
          <a:xfrm>
            <a:off x="10158391" y="5322610"/>
            <a:ext cx="1896947" cy="1120100"/>
          </a:xfrm>
          <a:prstGeom prst="rect">
            <a:avLst/>
          </a:prstGeom>
          <a:solidFill>
            <a:srgbClr val="33CC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Conflict maps</a:t>
            </a:r>
            <a:endParaRPr sz="1400" b="0" i="0" u="none" strike="noStrike" cap="none" dirty="0">
              <a:solidFill>
                <a:schemeClr val="bg1"/>
              </a:solidFill>
              <a:sym typeface="Arial"/>
            </a:endParaRPr>
          </a:p>
        </p:txBody>
      </p:sp>
      <p:cxnSp>
        <p:nvCxnSpPr>
          <p:cNvPr id="228" name="Google Shape;228;p10"/>
          <p:cNvCxnSpPr>
            <a:stCxn id="229" idx="6"/>
          </p:cNvCxnSpPr>
          <p:nvPr/>
        </p:nvCxnSpPr>
        <p:spPr>
          <a:xfrm flipV="1">
            <a:off x="4868943" y="2450930"/>
            <a:ext cx="736336" cy="3283304"/>
          </a:xfrm>
          <a:prstGeom prst="bentConnector2">
            <a:avLst/>
          </a:prstGeom>
          <a:solidFill>
            <a:schemeClr val="accent4"/>
          </a:solidFill>
          <a:ln w="9525" cap="flat" cmpd="sng">
            <a:solidFill>
              <a:schemeClr val="lt1"/>
            </a:solidFill>
            <a:prstDash val="solid"/>
            <a:miter lim="800000"/>
            <a:headEnd type="none" w="sm" len="sm"/>
            <a:tailEnd type="triangle" w="med" len="med"/>
          </a:ln>
        </p:spPr>
      </p:cxnSp>
      <p:sp>
        <p:nvSpPr>
          <p:cNvPr id="229" name="Google Shape;229;p10"/>
          <p:cNvSpPr/>
          <p:nvPr/>
        </p:nvSpPr>
        <p:spPr>
          <a:xfrm>
            <a:off x="2913508" y="5376291"/>
            <a:ext cx="1955435" cy="715885"/>
          </a:xfrm>
          <a:prstGeom prst="ellipse">
            <a:avLst/>
          </a:prstGeom>
          <a:solidFill>
            <a:srgbClr val="00FF00">
              <a:alpha val="71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Euclidean Distance</a:t>
            </a:r>
            <a:endParaRPr sz="1800" b="0" i="0" u="none" strike="noStrike" cap="none" dirty="0">
              <a:solidFill>
                <a:schemeClr val="bg1"/>
              </a:solidFill>
              <a:latin typeface="Century Gothic"/>
              <a:ea typeface="Century Gothic"/>
              <a:cs typeface="Century Gothic"/>
              <a:sym typeface="Century Gothic"/>
            </a:endParaRPr>
          </a:p>
        </p:txBody>
      </p:sp>
      <p:grpSp>
        <p:nvGrpSpPr>
          <p:cNvPr id="233" name="Google Shape;233;p10"/>
          <p:cNvGrpSpPr/>
          <p:nvPr/>
        </p:nvGrpSpPr>
        <p:grpSpPr>
          <a:xfrm>
            <a:off x="4550824" y="1497680"/>
            <a:ext cx="1857785" cy="953250"/>
            <a:chOff x="3694313" y="3437513"/>
            <a:chExt cx="2171552" cy="953250"/>
          </a:xfrm>
          <a:solidFill>
            <a:srgbClr val="004800"/>
          </a:solidFill>
        </p:grpSpPr>
        <p:sp>
          <p:nvSpPr>
            <p:cNvPr id="211" name="Google Shape;211;p10"/>
            <p:cNvSpPr/>
            <p:nvPr/>
          </p:nvSpPr>
          <p:spPr>
            <a:xfrm>
              <a:off x="3987853" y="3437513"/>
              <a:ext cx="1878012" cy="95325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Raster data</a:t>
              </a:r>
              <a:endParaRPr sz="1400" b="0" i="0" u="none" strike="noStrike" cap="none" dirty="0">
                <a:solidFill>
                  <a:srgbClr val="000000"/>
                </a:solidFill>
                <a:latin typeface="Arial"/>
                <a:ea typeface="Arial"/>
                <a:cs typeface="Arial"/>
                <a:sym typeface="Arial"/>
              </a:endParaRPr>
            </a:p>
          </p:txBody>
        </p:sp>
        <p:cxnSp>
          <p:nvCxnSpPr>
            <p:cNvPr id="234" name="Google Shape;234;p10"/>
            <p:cNvCxnSpPr>
              <a:stCxn id="215" idx="6"/>
              <a:endCxn id="211" idx="1"/>
            </p:cNvCxnSpPr>
            <p:nvPr/>
          </p:nvCxnSpPr>
          <p:spPr>
            <a:xfrm flipV="1">
              <a:off x="3694313" y="3914138"/>
              <a:ext cx="293539" cy="263075"/>
            </a:xfrm>
            <a:prstGeom prst="straightConnector1">
              <a:avLst/>
            </a:prstGeom>
            <a:grpFill/>
            <a:ln>
              <a:noFill/>
            </a:ln>
          </p:spPr>
        </p:cxnSp>
      </p:grpSp>
      <p:grpSp>
        <p:nvGrpSpPr>
          <p:cNvPr id="235" name="Google Shape;235;p10"/>
          <p:cNvGrpSpPr/>
          <p:nvPr/>
        </p:nvGrpSpPr>
        <p:grpSpPr>
          <a:xfrm>
            <a:off x="2599994" y="2856953"/>
            <a:ext cx="1878012" cy="1914900"/>
            <a:chOff x="2498930" y="2748528"/>
            <a:chExt cx="1878012" cy="1914900"/>
          </a:xfrm>
          <a:solidFill>
            <a:srgbClr val="004800"/>
          </a:solidFill>
        </p:grpSpPr>
        <p:sp>
          <p:nvSpPr>
            <p:cNvPr id="232" name="Google Shape;232;p10"/>
            <p:cNvSpPr/>
            <p:nvPr/>
          </p:nvSpPr>
          <p:spPr>
            <a:xfrm>
              <a:off x="2498930" y="3710178"/>
              <a:ext cx="1878012" cy="95325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Vector data</a:t>
              </a:r>
              <a:endParaRPr sz="1400" b="0" i="0" u="none" strike="noStrike" cap="none" dirty="0">
                <a:solidFill>
                  <a:srgbClr val="000000"/>
                </a:solidFill>
                <a:latin typeface="Arial"/>
                <a:ea typeface="Arial"/>
                <a:cs typeface="Arial"/>
                <a:sym typeface="Arial"/>
              </a:endParaRPr>
            </a:p>
          </p:txBody>
        </p:sp>
        <p:cxnSp>
          <p:nvCxnSpPr>
            <p:cNvPr id="236" name="Google Shape;236;p10"/>
            <p:cNvCxnSpPr>
              <a:stCxn id="215" idx="4"/>
              <a:endCxn id="232" idx="0"/>
            </p:cNvCxnSpPr>
            <p:nvPr/>
          </p:nvCxnSpPr>
          <p:spPr>
            <a:xfrm>
              <a:off x="3437936" y="2748528"/>
              <a:ext cx="0" cy="961650"/>
            </a:xfrm>
            <a:prstGeom prst="straightConnector1">
              <a:avLst/>
            </a:prstGeom>
            <a:grpFill/>
            <a:ln w="9525" cap="flat" cmpd="sng">
              <a:solidFill>
                <a:schemeClr val="lt1"/>
              </a:solidFill>
              <a:prstDash val="solid"/>
              <a:miter lim="800000"/>
              <a:headEnd type="none" w="sm" len="sm"/>
              <a:tailEnd type="triangle" w="med" len="med"/>
            </a:ln>
          </p:spPr>
        </p:cxnSp>
      </p:grpSp>
      <p:cxnSp>
        <p:nvCxnSpPr>
          <p:cNvPr id="237" name="Google Shape;237;p10"/>
          <p:cNvCxnSpPr>
            <a:stCxn id="213" idx="6"/>
            <a:endCxn id="212" idx="1"/>
          </p:cNvCxnSpPr>
          <p:nvPr/>
        </p:nvCxnSpPr>
        <p:spPr>
          <a:xfrm>
            <a:off x="9316160" y="4166313"/>
            <a:ext cx="933900" cy="0"/>
          </a:xfrm>
          <a:prstGeom prst="straightConnector1">
            <a:avLst/>
          </a:prstGeom>
          <a:noFill/>
          <a:ln w="9525" cap="flat" cmpd="sng">
            <a:solidFill>
              <a:schemeClr val="lt1"/>
            </a:solidFill>
            <a:prstDash val="solid"/>
            <a:miter lim="800000"/>
            <a:headEnd type="none" w="sm" len="sm"/>
            <a:tailEnd type="triangle" w="med" len="med"/>
          </a:ln>
        </p:spPr>
      </p:cxnSp>
      <p:cxnSp>
        <p:nvCxnSpPr>
          <p:cNvPr id="238" name="Google Shape;238;p10"/>
          <p:cNvCxnSpPr>
            <a:stCxn id="209" idx="2"/>
            <a:endCxn id="213" idx="0"/>
          </p:cNvCxnSpPr>
          <p:nvPr/>
        </p:nvCxnSpPr>
        <p:spPr>
          <a:xfrm rot="5400000">
            <a:off x="8811544" y="1352062"/>
            <a:ext cx="1213056" cy="3407633"/>
          </a:xfrm>
          <a:prstGeom prst="bentConnector3">
            <a:avLst>
              <a:gd name="adj1" fmla="val 50000"/>
            </a:avLst>
          </a:prstGeom>
          <a:noFill/>
          <a:ln w="9525" cap="flat" cmpd="sng">
            <a:solidFill>
              <a:schemeClr val="lt1"/>
            </a:solidFill>
            <a:prstDash val="solid"/>
            <a:miter lim="800000"/>
            <a:headEnd type="none" w="sm" len="sm"/>
            <a:tailEnd type="triangle" w="med" len="med"/>
          </a:ln>
        </p:spPr>
      </p:cxnSp>
      <p:sp>
        <p:nvSpPr>
          <p:cNvPr id="239" name="Google Shape;239;p10"/>
          <p:cNvSpPr/>
          <p:nvPr/>
        </p:nvSpPr>
        <p:spPr>
          <a:xfrm>
            <a:off x="6178689" y="5378753"/>
            <a:ext cx="3203810" cy="1007814"/>
          </a:xfrm>
          <a:prstGeom prst="ellipse">
            <a:avLst/>
          </a:prstGeom>
          <a:solidFill>
            <a:srgbClr val="00FF00">
              <a:alpha val="71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Raster Calculator</a:t>
            </a:r>
            <a:endParaRPr sz="1400" b="0" i="0" u="none" strike="noStrike" cap="none" dirty="0">
              <a:solidFill>
                <a:schemeClr val="bg1"/>
              </a:solidFill>
              <a:sym typeface="Arial"/>
            </a:endParaRPr>
          </a:p>
        </p:txBody>
      </p:sp>
      <p:cxnSp>
        <p:nvCxnSpPr>
          <p:cNvPr id="240" name="Google Shape;240;p10"/>
          <p:cNvCxnSpPr>
            <a:stCxn id="212" idx="2"/>
            <a:endCxn id="239" idx="0"/>
          </p:cNvCxnSpPr>
          <p:nvPr/>
        </p:nvCxnSpPr>
        <p:spPr>
          <a:xfrm rot="5400000">
            <a:off x="9005814" y="3261373"/>
            <a:ext cx="892200" cy="3342600"/>
          </a:xfrm>
          <a:prstGeom prst="bentConnector3">
            <a:avLst>
              <a:gd name="adj1" fmla="val 50000"/>
            </a:avLst>
          </a:prstGeom>
          <a:noFill/>
          <a:ln w="9525" cap="flat" cmpd="sng">
            <a:solidFill>
              <a:schemeClr val="lt1"/>
            </a:solidFill>
            <a:prstDash val="solid"/>
            <a:miter lim="800000"/>
            <a:headEnd type="none" w="sm" len="sm"/>
            <a:tailEnd type="triangle" w="med" len="med"/>
          </a:ln>
        </p:spPr>
      </p:cxnSp>
      <p:cxnSp>
        <p:nvCxnSpPr>
          <p:cNvPr id="241" name="Google Shape;241;p10"/>
          <p:cNvCxnSpPr>
            <a:stCxn id="239" idx="6"/>
            <a:endCxn id="227" idx="1"/>
          </p:cNvCxnSpPr>
          <p:nvPr/>
        </p:nvCxnSpPr>
        <p:spPr>
          <a:xfrm>
            <a:off x="9382499" y="5882660"/>
            <a:ext cx="775800" cy="0"/>
          </a:xfrm>
          <a:prstGeom prst="straightConnector1">
            <a:avLst/>
          </a:prstGeom>
          <a:noFill/>
          <a:ln w="9525" cap="flat" cmpd="sng">
            <a:solidFill>
              <a:schemeClr val="lt1"/>
            </a:solidFill>
            <a:prstDash val="solid"/>
            <a:miter lim="800000"/>
            <a:headEnd type="none" w="sm" len="sm"/>
            <a:tailEnd type="triangle" w="med" len="med"/>
          </a:ln>
        </p:spPr>
      </p:cxnSp>
      <p:cxnSp>
        <p:nvCxnSpPr>
          <p:cNvPr id="242" name="Google Shape;242;p10"/>
          <p:cNvCxnSpPr>
            <a:stCxn id="226" idx="3"/>
            <a:endCxn id="215" idx="2"/>
          </p:cNvCxnSpPr>
          <p:nvPr/>
        </p:nvCxnSpPr>
        <p:spPr>
          <a:xfrm flipV="1">
            <a:off x="1922384" y="2237380"/>
            <a:ext cx="604792" cy="3918525"/>
          </a:xfrm>
          <a:prstGeom prst="bentConnector3">
            <a:avLst>
              <a:gd name="adj1" fmla="val 50000"/>
            </a:avLst>
          </a:prstGeom>
          <a:noFill/>
          <a:ln w="9525" cap="flat" cmpd="sng">
            <a:solidFill>
              <a:schemeClr val="lt1"/>
            </a:solidFill>
            <a:prstDash val="solid"/>
            <a:miter lim="800000"/>
            <a:headEnd type="none" w="sm" len="sm"/>
            <a:tailEnd type="triangle" w="med" len="med"/>
          </a:ln>
        </p:spPr>
      </p:cxnSp>
      <p:cxnSp>
        <p:nvCxnSpPr>
          <p:cNvPr id="243" name="Google Shape;243;p10"/>
          <p:cNvCxnSpPr>
            <a:stCxn id="224" idx="3"/>
            <a:endCxn id="215" idx="2"/>
          </p:cNvCxnSpPr>
          <p:nvPr/>
        </p:nvCxnSpPr>
        <p:spPr>
          <a:xfrm flipV="1">
            <a:off x="1932339" y="2237380"/>
            <a:ext cx="594837" cy="3393375"/>
          </a:xfrm>
          <a:prstGeom prst="bentConnector3">
            <a:avLst>
              <a:gd name="adj1" fmla="val 50000"/>
            </a:avLst>
          </a:prstGeom>
          <a:noFill/>
          <a:ln w="9525" cap="flat" cmpd="sng">
            <a:solidFill>
              <a:schemeClr val="lt1"/>
            </a:solidFill>
            <a:prstDash val="solid"/>
            <a:miter lim="800000"/>
            <a:headEnd type="none" w="sm" len="sm"/>
            <a:tailEnd type="triangle" w="med" len="med"/>
          </a:ln>
        </p:spPr>
      </p:cxnSp>
      <p:cxnSp>
        <p:nvCxnSpPr>
          <p:cNvPr id="244" name="Google Shape;244;p10"/>
          <p:cNvCxnSpPr>
            <a:cxnSpLocks/>
            <a:stCxn id="225" idx="3"/>
            <a:endCxn id="215" idx="2"/>
          </p:cNvCxnSpPr>
          <p:nvPr/>
        </p:nvCxnSpPr>
        <p:spPr>
          <a:xfrm flipV="1">
            <a:off x="1926814" y="2237380"/>
            <a:ext cx="600362" cy="2739941"/>
          </a:xfrm>
          <a:prstGeom prst="bentConnector3">
            <a:avLst>
              <a:gd name="adj1" fmla="val 50000"/>
            </a:avLst>
          </a:prstGeom>
          <a:noFill/>
          <a:ln w="9525" cap="flat" cmpd="sng">
            <a:solidFill>
              <a:schemeClr val="lt1"/>
            </a:solidFill>
            <a:prstDash val="solid"/>
            <a:miter lim="800000"/>
            <a:headEnd type="none" w="sm" len="sm"/>
            <a:tailEnd type="triangle" w="med" len="med"/>
          </a:ln>
        </p:spPr>
      </p:cxnSp>
      <p:cxnSp>
        <p:nvCxnSpPr>
          <p:cNvPr id="245" name="Google Shape;245;p10"/>
          <p:cNvCxnSpPr>
            <a:cxnSpLocks/>
            <a:stCxn id="222" idx="3"/>
            <a:endCxn id="215" idx="2"/>
          </p:cNvCxnSpPr>
          <p:nvPr/>
        </p:nvCxnSpPr>
        <p:spPr>
          <a:xfrm flipV="1">
            <a:off x="1922384" y="2237380"/>
            <a:ext cx="604792" cy="1932376"/>
          </a:xfrm>
          <a:prstGeom prst="bentConnector3">
            <a:avLst>
              <a:gd name="adj1" fmla="val 50000"/>
            </a:avLst>
          </a:prstGeom>
          <a:noFill/>
          <a:ln w="9525" cap="flat" cmpd="sng">
            <a:solidFill>
              <a:schemeClr val="lt1"/>
            </a:solidFill>
            <a:prstDash val="solid"/>
            <a:miter lim="800000"/>
            <a:headEnd type="none" w="sm" len="sm"/>
            <a:tailEnd type="triangle" w="med" len="med"/>
          </a:ln>
        </p:spPr>
      </p:cxnSp>
      <p:cxnSp>
        <p:nvCxnSpPr>
          <p:cNvPr id="247" name="Google Shape;247;p10"/>
          <p:cNvCxnSpPr>
            <a:stCxn id="220" idx="3"/>
            <a:endCxn id="215" idx="2"/>
          </p:cNvCxnSpPr>
          <p:nvPr/>
        </p:nvCxnSpPr>
        <p:spPr>
          <a:xfrm flipV="1">
            <a:off x="1906178" y="2237380"/>
            <a:ext cx="620998" cy="1153742"/>
          </a:xfrm>
          <a:prstGeom prst="bentConnector3">
            <a:avLst>
              <a:gd name="adj1" fmla="val 50000"/>
            </a:avLst>
          </a:prstGeom>
          <a:noFill/>
          <a:ln w="9525" cap="flat" cmpd="sng">
            <a:solidFill>
              <a:schemeClr val="lt1"/>
            </a:solidFill>
            <a:prstDash val="solid"/>
            <a:miter lim="800000"/>
            <a:headEnd type="none" w="sm" len="sm"/>
            <a:tailEnd type="triangle" w="med" len="med"/>
          </a:ln>
        </p:spPr>
      </p:cxnSp>
      <p:cxnSp>
        <p:nvCxnSpPr>
          <p:cNvPr id="248" name="Google Shape;248;p10"/>
          <p:cNvCxnSpPr>
            <a:stCxn id="219" idx="3"/>
          </p:cNvCxnSpPr>
          <p:nvPr/>
        </p:nvCxnSpPr>
        <p:spPr>
          <a:xfrm flipV="1">
            <a:off x="1932340" y="2275630"/>
            <a:ext cx="299681" cy="455824"/>
          </a:xfrm>
          <a:prstGeom prst="bentConnector2">
            <a:avLst/>
          </a:prstGeom>
          <a:noFill/>
          <a:ln w="9525" cap="flat" cmpd="sng">
            <a:solidFill>
              <a:schemeClr val="lt1"/>
            </a:solidFill>
            <a:prstDash val="solid"/>
            <a:miter lim="800000"/>
            <a:headEnd type="none" w="sm" len="sm"/>
            <a:tailEnd type="none" w="med" len="med"/>
          </a:ln>
        </p:spPr>
      </p:cxnSp>
      <p:cxnSp>
        <p:nvCxnSpPr>
          <p:cNvPr id="249" name="Google Shape;249;p10"/>
          <p:cNvCxnSpPr>
            <a:cxnSpLocks/>
            <a:stCxn id="218" idx="3"/>
            <a:endCxn id="215" idx="2"/>
          </p:cNvCxnSpPr>
          <p:nvPr/>
        </p:nvCxnSpPr>
        <p:spPr>
          <a:xfrm>
            <a:off x="1917487" y="2141404"/>
            <a:ext cx="609689" cy="95976"/>
          </a:xfrm>
          <a:prstGeom prst="bentConnector3">
            <a:avLst>
              <a:gd name="adj1" fmla="val 50000"/>
            </a:avLst>
          </a:prstGeom>
          <a:noFill/>
          <a:ln w="9525" cap="flat" cmpd="sng">
            <a:solidFill>
              <a:schemeClr val="lt1"/>
            </a:solidFill>
            <a:prstDash val="solid"/>
            <a:miter lim="800000"/>
            <a:headEnd type="none" w="sm" len="sm"/>
            <a:tailEnd type="triangle" w="med" len="med"/>
          </a:ln>
        </p:spPr>
      </p:cxnSp>
      <p:cxnSp>
        <p:nvCxnSpPr>
          <p:cNvPr id="250" name="Google Shape;250;p10"/>
          <p:cNvCxnSpPr>
            <a:cxnSpLocks/>
            <a:stCxn id="223" idx="3"/>
            <a:endCxn id="215" idx="2"/>
          </p:cNvCxnSpPr>
          <p:nvPr/>
        </p:nvCxnSpPr>
        <p:spPr>
          <a:xfrm>
            <a:off x="1917803" y="1559057"/>
            <a:ext cx="609373" cy="678323"/>
          </a:xfrm>
          <a:prstGeom prst="bentConnector3">
            <a:avLst>
              <a:gd name="adj1" fmla="val 50000"/>
            </a:avLst>
          </a:prstGeom>
          <a:noFill/>
          <a:ln w="9525" cap="flat" cmpd="sng">
            <a:solidFill>
              <a:schemeClr val="lt1"/>
            </a:solidFill>
            <a:prstDash val="solid"/>
            <a:miter lim="800000"/>
            <a:headEnd type="none" w="sm" len="sm"/>
            <a:tailEnd type="triangle" w="med" len="med"/>
          </a:ln>
        </p:spPr>
      </p:cxnSp>
      <p:cxnSp>
        <p:nvCxnSpPr>
          <p:cNvPr id="82" name="Google Shape;236;p10"/>
          <p:cNvCxnSpPr/>
          <p:nvPr/>
        </p:nvCxnSpPr>
        <p:spPr>
          <a:xfrm>
            <a:off x="3539000" y="4771853"/>
            <a:ext cx="0" cy="584640"/>
          </a:xfrm>
          <a:prstGeom prst="straightConnector1">
            <a:avLst/>
          </a:prstGeom>
          <a:solidFill>
            <a:srgbClr val="004800"/>
          </a:solidFill>
          <a:ln w="9525" cap="flat" cmpd="sng">
            <a:solidFill>
              <a:schemeClr val="lt1"/>
            </a:solidFill>
            <a:prstDash val="solid"/>
            <a:miter lim="800000"/>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3"/>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LUCIS GOALS – Costa Rica</a:t>
            </a:r>
            <a:endParaRPr sz="1400" b="0" i="0" u="none" strike="noStrike" cap="none" dirty="0">
              <a:solidFill>
                <a:srgbClr val="000000"/>
              </a:solidFill>
              <a:latin typeface="Arial"/>
              <a:ea typeface="Arial"/>
              <a:cs typeface="Arial"/>
              <a:sym typeface="Arial"/>
            </a:endParaRPr>
          </a:p>
        </p:txBody>
      </p:sp>
      <p:sp>
        <p:nvSpPr>
          <p:cNvPr id="275" name="Google Shape;275;p13"/>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6" name="Google Shape;276;p13"/>
          <p:cNvSpPr/>
          <p:nvPr/>
        </p:nvSpPr>
        <p:spPr>
          <a:xfrm>
            <a:off x="495300" y="1843974"/>
            <a:ext cx="10591800" cy="467112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600"/>
              </a:spcBef>
              <a:spcAft>
                <a:spcPts val="0"/>
              </a:spcAft>
              <a:buClr>
                <a:srgbClr val="000000"/>
              </a:buClr>
              <a:buSzPts val="1960"/>
              <a:buFont typeface="Arial"/>
              <a:buNone/>
            </a:pPr>
            <a:r>
              <a:rPr lang="en-US" sz="20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Agriculture:</a:t>
            </a:r>
            <a:endParaRPr sz="2000" b="0" i="0" u="none" strike="noStrike" cap="none" dirty="0">
              <a:solidFill>
                <a:schemeClr val="tx1">
                  <a:lumMod val="75000"/>
                  <a:lumOff val="25000"/>
                </a:schemeClr>
              </a:solidFill>
              <a:latin typeface="Century Gothic" panose="020B0502020202020204" pitchFamily="34" charset="0"/>
              <a:sym typeface="Arial"/>
            </a:endParaRPr>
          </a:p>
          <a:p>
            <a:pPr marL="457200" marR="0" lvl="0" indent="-457200" algn="l" rtl="0">
              <a:lnSpc>
                <a:spcPct val="80000"/>
              </a:lnSpc>
              <a:spcBef>
                <a:spcPts val="1600"/>
              </a:spcBef>
              <a:spcAft>
                <a:spcPts val="0"/>
              </a:spcAft>
              <a:buClr>
                <a:srgbClr val="3F3F3F"/>
              </a:buClr>
              <a:buSzPts val="1960"/>
              <a:buFont typeface="Century Gothic"/>
              <a:buAutoNum type="arabicPeriod"/>
            </a:pPr>
            <a:r>
              <a:rPr lang="en-US" sz="2000" dirty="0">
                <a:solidFill>
                  <a:schemeClr val="tx1">
                    <a:lumMod val="75000"/>
                    <a:lumOff val="25000"/>
                  </a:schemeClr>
                </a:solidFill>
                <a:latin typeface="Century Gothic" panose="020B0502020202020204" pitchFamily="34" charset="0"/>
                <a:sym typeface="Century Gothic"/>
              </a:rPr>
              <a:t>Increase the agricultural area with environmentally sustainable practices</a:t>
            </a:r>
            <a:endParaRPr sz="20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80000"/>
              </a:lnSpc>
              <a:spcBef>
                <a:spcPts val="1600"/>
              </a:spcBef>
              <a:spcAft>
                <a:spcPts val="0"/>
              </a:spcAft>
              <a:buClr>
                <a:srgbClr val="000000"/>
              </a:buClr>
              <a:buSzPts val="1960"/>
              <a:buFont typeface="Arial"/>
              <a:buNone/>
            </a:pPr>
            <a:r>
              <a:rPr lang="en-US" sz="20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Ecological significance:</a:t>
            </a:r>
            <a:endParaRPr sz="2000" b="0" i="0" u="none" strike="noStrike" cap="none" dirty="0">
              <a:solidFill>
                <a:schemeClr val="tx1">
                  <a:lumMod val="75000"/>
                  <a:lumOff val="25000"/>
                </a:schemeClr>
              </a:solidFill>
              <a:latin typeface="Century Gothic" panose="020B0502020202020204" pitchFamily="34" charset="0"/>
              <a:sym typeface="Arial"/>
            </a:endParaRPr>
          </a:p>
          <a:p>
            <a:pPr marL="457200" lvl="0" indent="-434340">
              <a:lnSpc>
                <a:spcPct val="80000"/>
              </a:lnSpc>
              <a:spcBef>
                <a:spcPts val="1600"/>
              </a:spcBef>
              <a:buClr>
                <a:srgbClr val="3F3F3F"/>
              </a:buClr>
              <a:buSzPts val="1600"/>
              <a:buFont typeface="Century Gothic"/>
              <a:buAutoNum type="arabicPeriod"/>
            </a:pPr>
            <a:r>
              <a:rPr lang="en-US" sz="2000" dirty="0">
                <a:solidFill>
                  <a:srgbClr val="3F3F3F"/>
                </a:solidFill>
                <a:latin typeface="Century Gothic"/>
                <a:ea typeface="Century Gothic"/>
                <a:cs typeface="Century Gothic"/>
                <a:sym typeface="Century Gothic"/>
              </a:rPr>
              <a:t>Identify potential areas for implementing ecosystem-based climate change adaptation and mitigation measures</a:t>
            </a:r>
            <a:endParaRPr lang="en-US" sz="2000" dirty="0"/>
          </a:p>
          <a:p>
            <a:pPr marL="457200" lvl="0" indent="-434340">
              <a:lnSpc>
                <a:spcPct val="80000"/>
              </a:lnSpc>
              <a:spcBef>
                <a:spcPts val="1600"/>
              </a:spcBef>
              <a:buClr>
                <a:srgbClr val="3F3F3F"/>
              </a:buClr>
              <a:buSzPts val="1600"/>
              <a:buFont typeface="Century Gothic"/>
              <a:buAutoNum type="arabicPeriod"/>
            </a:pPr>
            <a:r>
              <a:rPr lang="en-US" sz="2000" dirty="0">
                <a:solidFill>
                  <a:srgbClr val="3F3F3F"/>
                </a:solidFill>
                <a:latin typeface="Century Gothic"/>
                <a:ea typeface="Century Gothic"/>
                <a:cs typeface="Century Gothic"/>
                <a:sym typeface="Century Gothic"/>
              </a:rPr>
              <a:t>Increase national forest cover to 60% by </a:t>
            </a:r>
            <a:r>
              <a:rPr lang="en-US" sz="2000" dirty="0" smtClean="0">
                <a:solidFill>
                  <a:srgbClr val="3F3F3F"/>
                </a:solidFill>
                <a:latin typeface="Century Gothic"/>
                <a:ea typeface="Century Gothic"/>
                <a:cs typeface="Century Gothic"/>
                <a:sym typeface="Century Gothic"/>
              </a:rPr>
              <a:t>2030</a:t>
            </a:r>
            <a:endParaRPr lang="en-US" sz="2000" dirty="0">
              <a:solidFill>
                <a:srgbClr val="3F3F3F"/>
              </a:solidFill>
              <a:latin typeface="Century Gothic"/>
              <a:ea typeface="Century Gothic"/>
              <a:cs typeface="Century Gothic"/>
              <a:sym typeface="Century Gothic"/>
            </a:endParaRPr>
          </a:p>
          <a:p>
            <a:pPr marL="22860" lvl="0">
              <a:lnSpc>
                <a:spcPct val="80000"/>
              </a:lnSpc>
              <a:spcBef>
                <a:spcPts val="1600"/>
              </a:spcBef>
              <a:buClr>
                <a:srgbClr val="3F3F3F"/>
              </a:buClr>
              <a:buSzPts val="1600"/>
            </a:pPr>
            <a:r>
              <a:rPr lang="en-US" sz="2000" b="1" dirty="0">
                <a:solidFill>
                  <a:srgbClr val="3F3F3F"/>
                </a:solidFill>
                <a:latin typeface="Century Gothic"/>
                <a:ea typeface="Century Gothic"/>
                <a:cs typeface="Century Gothic"/>
                <a:sym typeface="Century Gothic"/>
              </a:rPr>
              <a:t>Urban </a:t>
            </a:r>
          </a:p>
          <a:p>
            <a:pPr marL="480060" indent="-457200">
              <a:lnSpc>
                <a:spcPct val="80000"/>
              </a:lnSpc>
              <a:spcBef>
                <a:spcPts val="1600"/>
              </a:spcBef>
              <a:buClr>
                <a:srgbClr val="3F3F3F"/>
              </a:buClr>
              <a:buSzPts val="1600"/>
              <a:buFont typeface="+mj-lt"/>
              <a:buAutoNum type="arabicPeriod"/>
            </a:pPr>
            <a:r>
              <a:rPr lang="en-US" sz="2000" dirty="0">
                <a:solidFill>
                  <a:srgbClr val="3F3F3F"/>
                </a:solidFill>
                <a:latin typeface="Century Gothic"/>
                <a:ea typeface="Century Gothic"/>
                <a:cs typeface="Century Gothic"/>
                <a:sym typeface="Century Gothic"/>
              </a:rPr>
              <a:t>Promote sustainable urban growth consistent with land use </a:t>
            </a:r>
            <a:r>
              <a:rPr lang="en-US" sz="2000" dirty="0" smtClean="0">
                <a:solidFill>
                  <a:srgbClr val="3F3F3F"/>
                </a:solidFill>
                <a:latin typeface="Century Gothic"/>
                <a:ea typeface="Century Gothic"/>
                <a:cs typeface="Century Gothic"/>
                <a:sym typeface="Century Gothic"/>
              </a:rPr>
              <a:t>capacity</a:t>
            </a:r>
            <a:endParaRPr lang="en-US" sz="2000" dirty="0">
              <a:solidFill>
                <a:srgbClr val="3F3F3F"/>
              </a:solidFill>
              <a:latin typeface="Century Gothic"/>
              <a:ea typeface="Century Gothic"/>
              <a:cs typeface="Century Gothic"/>
              <a:sym typeface="Century Gothic"/>
            </a:endParaRPr>
          </a:p>
          <a:p>
            <a:pPr marL="22860" lvl="0">
              <a:lnSpc>
                <a:spcPct val="80000"/>
              </a:lnSpc>
              <a:spcBef>
                <a:spcPts val="1600"/>
              </a:spcBef>
              <a:buClr>
                <a:srgbClr val="3F3F3F"/>
              </a:buClr>
              <a:buSzPts val="1600"/>
            </a:pPr>
            <a:endParaRPr lang="en-US" sz="2000" b="1" dirty="0">
              <a:solidFill>
                <a:srgbClr val="3F3F3F"/>
              </a:solidFill>
              <a:latin typeface="Century Gothic"/>
              <a:ea typeface="Century Gothic"/>
              <a:cs typeface="Century Gothic"/>
              <a:sym typeface="Century Gothic"/>
            </a:endParaRPr>
          </a:p>
          <a:p>
            <a:pPr marL="0" marR="0" lvl="0" indent="0" algn="l" rtl="0">
              <a:lnSpc>
                <a:spcPct val="80000"/>
              </a:lnSpc>
              <a:spcBef>
                <a:spcPts val="1600"/>
              </a:spcBef>
              <a:spcAft>
                <a:spcPts val="0"/>
              </a:spcAft>
              <a:buClr>
                <a:srgbClr val="000000"/>
              </a:buClr>
              <a:buSzPts val="1960"/>
              <a:buFont typeface="Arial"/>
              <a:buNone/>
            </a:pPr>
            <a:endParaRPr sz="1400" b="0" i="0" u="none" strike="noStrike" cap="none" dirty="0">
              <a:solidFill>
                <a:schemeClr val="tx1">
                  <a:lumMod val="75000"/>
                  <a:lumOff val="25000"/>
                </a:schemeClr>
              </a:solidFill>
              <a:latin typeface="Century Gothic" panose="020B0502020202020204" pitchFamily="34" charset="0"/>
              <a:sym typeface="Arial"/>
            </a:endParaRPr>
          </a:p>
          <a:p>
            <a:pPr marL="0" marR="0" lvl="0" indent="0" algn="l" rtl="0">
              <a:lnSpc>
                <a:spcPct val="80000"/>
              </a:lnSpc>
              <a:spcBef>
                <a:spcPts val="1600"/>
              </a:spcBef>
              <a:spcAft>
                <a:spcPts val="0"/>
              </a:spcAft>
              <a:buClr>
                <a:schemeClr val="dk1"/>
              </a:buClr>
              <a:buSzPts val="1960"/>
              <a:buFont typeface="Calibri"/>
              <a:buNone/>
            </a:pPr>
            <a:endParaRPr sz="1960" b="0" i="0" u="none" strike="noStrike" cap="none" dirty="0">
              <a:solidFill>
                <a:srgbClr val="3F3F3F"/>
              </a:solidFill>
              <a:latin typeface="Century Gothic"/>
              <a:ea typeface="Century Gothic"/>
              <a:cs typeface="Century Gothic"/>
              <a:sym typeface="Century Gothic"/>
            </a:endParaRPr>
          </a:p>
          <a:p>
            <a:pPr marL="0" marR="0" lvl="0" indent="0" algn="l" rtl="0">
              <a:lnSpc>
                <a:spcPct val="80000"/>
              </a:lnSpc>
              <a:spcBef>
                <a:spcPts val="1600"/>
              </a:spcBef>
              <a:spcAft>
                <a:spcPts val="0"/>
              </a:spcAft>
              <a:buClr>
                <a:schemeClr val="dk1"/>
              </a:buClr>
              <a:buSzPts val="1960"/>
              <a:buFont typeface="Calibri"/>
              <a:buNone/>
            </a:pPr>
            <a:endParaRPr sz="196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chemeClr val="dk1"/>
              </a:buClr>
              <a:buSzPts val="1800"/>
              <a:buFont typeface="Calibri"/>
              <a:buNone/>
            </a:pPr>
            <a:endParaRPr sz="1800" b="0" i="0" u="none" strike="noStrike" cap="none" dirty="0">
              <a:solidFill>
                <a:srgbClr val="3F3F3F"/>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SzPts val="1800"/>
              <a:buFont typeface="Calibri"/>
              <a:buNone/>
            </a:pPr>
            <a:endParaRPr sz="1800" b="0" i="0" u="none" strike="noStrike" cap="none" dirty="0">
              <a:solidFill>
                <a:srgbClr val="3F3F3F"/>
              </a:solidFill>
              <a:latin typeface="Calibri"/>
              <a:ea typeface="Calibri"/>
              <a:cs typeface="Calibri"/>
              <a:sym typeface="Calibri"/>
            </a:endParaRPr>
          </a:p>
        </p:txBody>
      </p:sp>
      <p:sp>
        <p:nvSpPr>
          <p:cNvPr id="277" name="Google Shape;277;p13"/>
          <p:cNvSpPr txBox="1"/>
          <p:nvPr/>
        </p:nvSpPr>
        <p:spPr>
          <a:xfrm>
            <a:off x="327725" y="1185250"/>
            <a:ext cx="4890300" cy="5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2E8652"/>
              </a:buClr>
              <a:buSzPts val="2000"/>
              <a:buFont typeface="Century Gothic"/>
              <a:buNone/>
            </a:pPr>
            <a:r>
              <a:rPr lang="en-US" sz="2400" b="1" i="0" u="none" strike="noStrike" cap="none" dirty="0">
                <a:solidFill>
                  <a:srgbClr val="2E8652"/>
                </a:solidFill>
                <a:latin typeface="Century Gothic"/>
                <a:ea typeface="Century Gothic"/>
                <a:cs typeface="Century Gothic"/>
                <a:sym typeface="Century Gothic"/>
              </a:rPr>
              <a:t>Goals for Costa Rica</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g70f8586ee9_1_1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tx1">
                  <a:lumMod val="75000"/>
                  <a:lumOff val="25000"/>
                </a:schemeClr>
              </a:solidFill>
              <a:latin typeface="Calibri"/>
              <a:ea typeface="Calibri"/>
              <a:cs typeface="Calibri"/>
              <a:sym typeface="Calibri"/>
            </a:endParaRPr>
          </a:p>
        </p:txBody>
      </p:sp>
      <p:sp>
        <p:nvSpPr>
          <p:cNvPr id="15" name="Google Shape;284;g825643bdd8_2_0"/>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2019 SUITABILITY MAPS – Costa Rica</a:t>
            </a:r>
            <a:endParaRPr sz="1400" b="0" i="0" u="none" strike="noStrike" cap="none" dirty="0">
              <a:solidFill>
                <a:srgbClr val="000000"/>
              </a:solidFill>
              <a:latin typeface="Arial"/>
              <a:ea typeface="Arial"/>
              <a:cs typeface="Arial"/>
              <a:sym typeface="Arial"/>
            </a:endParaRPr>
          </a:p>
        </p:txBody>
      </p:sp>
      <p:sp>
        <p:nvSpPr>
          <p:cNvPr id="16" name="Google Shape;285;g825643bdd8_2_0"/>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SzPts val="1800"/>
              <a:buFont typeface="Calibri"/>
              <a:buNone/>
            </a:pPr>
            <a:endParaRPr sz="1800" b="0" i="0" u="none" strike="noStrike" cap="none">
              <a:solidFill>
                <a:schemeClr val="tx1">
                  <a:lumMod val="75000"/>
                  <a:lumOff val="25000"/>
                </a:schemeClr>
              </a:solidFill>
              <a:latin typeface="Calibri"/>
              <a:ea typeface="Calibri"/>
              <a:cs typeface="Calibri"/>
              <a:sym typeface="Calibri"/>
            </a:endParaRPr>
          </a:p>
        </p:txBody>
      </p:sp>
      <p:sp>
        <p:nvSpPr>
          <p:cNvPr id="37" name="Google Shape;289;g70f8586ee9_1_1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tx1">
                  <a:lumMod val="75000"/>
                  <a:lumOff val="25000"/>
                </a:schemeClr>
              </a:solidFill>
              <a:latin typeface="Calibri"/>
              <a:ea typeface="Calibri"/>
              <a:cs typeface="Calibri"/>
              <a:sym typeface="Calibri"/>
            </a:endParaRPr>
          </a:p>
        </p:txBody>
      </p:sp>
      <p:sp>
        <p:nvSpPr>
          <p:cNvPr id="38" name="Google Shape;290;g70f8586ee9_1_18"/>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2019 SUITABILITY MAPS – Costa Rica</a:t>
            </a:r>
            <a:endParaRPr sz="1400" b="0" i="0" u="none" strike="noStrike" cap="none">
              <a:solidFill>
                <a:srgbClr val="000000"/>
              </a:solidFill>
              <a:latin typeface="Arial"/>
              <a:ea typeface="Arial"/>
              <a:cs typeface="Arial"/>
              <a:sym typeface="Arial"/>
            </a:endParaRPr>
          </a:p>
        </p:txBody>
      </p:sp>
      <p:sp>
        <p:nvSpPr>
          <p:cNvPr id="39" name="Google Shape;291;g70f8586ee9_1_1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chemeClr val="tx1">
                  <a:lumMod val="75000"/>
                  <a:lumOff val="25000"/>
                </a:schemeClr>
              </a:solidFill>
              <a:latin typeface="Calibri"/>
              <a:ea typeface="Calibri"/>
              <a:cs typeface="Calibri"/>
              <a:sym typeface="Calibri"/>
            </a:endParaRPr>
          </a:p>
        </p:txBody>
      </p:sp>
      <p:sp>
        <p:nvSpPr>
          <p:cNvPr id="43" name="Google Shape;295;g70f8586ee9_1_18"/>
          <p:cNvSpPr txBox="1"/>
          <p:nvPr/>
        </p:nvSpPr>
        <p:spPr>
          <a:xfrm>
            <a:off x="240589" y="2143143"/>
            <a:ext cx="3700800" cy="3264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PLACEHOLDER- Urban Suitability Map</a:t>
            </a:r>
            <a:endParaRPr sz="1800" b="0" i="0" u="none" strike="noStrike" cap="none">
              <a:solidFill>
                <a:srgbClr val="000000"/>
              </a:solidFill>
              <a:latin typeface="Calibri"/>
              <a:ea typeface="Calibri"/>
              <a:cs typeface="Calibri"/>
              <a:sym typeface="Calibri"/>
            </a:endParaRPr>
          </a:p>
        </p:txBody>
      </p:sp>
      <p:pic>
        <p:nvPicPr>
          <p:cNvPr id="44" name="Google Shape;296;g70f8586ee9_1_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0600" y="2143150"/>
            <a:ext cx="3700801" cy="3264300"/>
          </a:xfrm>
          <a:prstGeom prst="rect">
            <a:avLst/>
          </a:prstGeom>
          <a:noFill/>
          <a:ln>
            <a:noFill/>
          </a:ln>
        </p:spPr>
      </p:pic>
      <p:grpSp>
        <p:nvGrpSpPr>
          <p:cNvPr id="45" name="Google Shape;297;g70f8586ee9_1_18"/>
          <p:cNvGrpSpPr/>
          <p:nvPr/>
        </p:nvGrpSpPr>
        <p:grpSpPr>
          <a:xfrm>
            <a:off x="240600" y="5817763"/>
            <a:ext cx="1216500" cy="777825"/>
            <a:chOff x="1080750" y="5913575"/>
            <a:chExt cx="1216500" cy="777825"/>
          </a:xfrm>
        </p:grpSpPr>
        <p:pic>
          <p:nvPicPr>
            <p:cNvPr id="46" name="Google Shape;298;g70f8586ee9_1_18"/>
            <p:cNvPicPr preferRelativeResize="0"/>
            <p:nvPr/>
          </p:nvPicPr>
          <p:blipFill rotWithShape="1">
            <a:blip r:embed="rId4">
              <a:alphaModFix/>
            </a:blip>
            <a:srcRect/>
            <a:stretch/>
          </p:blipFill>
          <p:spPr>
            <a:xfrm>
              <a:off x="1080750" y="6007400"/>
              <a:ext cx="304200" cy="195100"/>
            </a:xfrm>
            <a:prstGeom prst="rect">
              <a:avLst/>
            </a:prstGeom>
            <a:noFill/>
            <a:ln>
              <a:noFill/>
            </a:ln>
          </p:spPr>
        </p:pic>
        <p:pic>
          <p:nvPicPr>
            <p:cNvPr id="47" name="Google Shape;299;g70f8586ee9_1_18"/>
            <p:cNvPicPr preferRelativeResize="0"/>
            <p:nvPr/>
          </p:nvPicPr>
          <p:blipFill rotWithShape="1">
            <a:blip r:embed="rId5">
              <a:alphaModFix/>
            </a:blip>
            <a:srcRect/>
            <a:stretch/>
          </p:blipFill>
          <p:spPr>
            <a:xfrm>
              <a:off x="1080750" y="6202488"/>
              <a:ext cx="304200" cy="224125"/>
            </a:xfrm>
            <a:prstGeom prst="rect">
              <a:avLst/>
            </a:prstGeom>
            <a:noFill/>
            <a:ln>
              <a:noFill/>
            </a:ln>
          </p:spPr>
        </p:pic>
        <p:pic>
          <p:nvPicPr>
            <p:cNvPr id="48" name="Google Shape;300;g70f8586ee9_1_18"/>
            <p:cNvPicPr preferRelativeResize="0"/>
            <p:nvPr/>
          </p:nvPicPr>
          <p:blipFill rotWithShape="1">
            <a:blip r:embed="rId6">
              <a:alphaModFix/>
            </a:blip>
            <a:srcRect/>
            <a:stretch/>
          </p:blipFill>
          <p:spPr>
            <a:xfrm>
              <a:off x="1080750" y="6388875"/>
              <a:ext cx="304200" cy="195100"/>
            </a:xfrm>
            <a:prstGeom prst="rect">
              <a:avLst/>
            </a:prstGeom>
            <a:noFill/>
            <a:ln>
              <a:noFill/>
            </a:ln>
          </p:spPr>
        </p:pic>
        <p:sp>
          <p:nvSpPr>
            <p:cNvPr id="49" name="Google Shape;301;g70f8586ee9_1_18"/>
            <p:cNvSpPr txBox="1"/>
            <p:nvPr/>
          </p:nvSpPr>
          <p:spPr>
            <a:xfrm>
              <a:off x="1385398" y="5913575"/>
              <a:ext cx="630300" cy="33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Low</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50" name="Google Shape;302;g70f8586ee9_1_18"/>
            <p:cNvSpPr txBox="1"/>
            <p:nvPr/>
          </p:nvSpPr>
          <p:spPr>
            <a:xfrm>
              <a:off x="1384950" y="6142650"/>
              <a:ext cx="912300" cy="34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Mediu</a:t>
              </a:r>
              <a:r>
                <a:rPr lang="en-US" dirty="0">
                  <a:solidFill>
                    <a:schemeClr val="tx1">
                      <a:lumMod val="75000"/>
                      <a:lumOff val="25000"/>
                    </a:schemeClr>
                  </a:solidFill>
                  <a:latin typeface="Century Gothic"/>
                  <a:ea typeface="Century Gothic"/>
                  <a:cs typeface="Century Gothic"/>
                  <a:sym typeface="Century Gothic"/>
                </a:rPr>
                <a:t>m</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51" name="Google Shape;303;g70f8586ee9_1_18"/>
            <p:cNvSpPr txBox="1"/>
            <p:nvPr/>
          </p:nvSpPr>
          <p:spPr>
            <a:xfrm>
              <a:off x="1384944" y="6350000"/>
              <a:ext cx="630300" cy="34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grpSp>
      <p:sp>
        <p:nvSpPr>
          <p:cNvPr id="52" name="Google Shape;304;g70f8586ee9_1_18"/>
          <p:cNvSpPr txBox="1"/>
          <p:nvPr/>
        </p:nvSpPr>
        <p:spPr>
          <a:xfrm>
            <a:off x="4245600" y="2143150"/>
            <a:ext cx="3700800" cy="3264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PLACEHOLDER- Urban Suitability Map</a:t>
            </a:r>
            <a:endParaRPr sz="1800" b="0" i="0" u="none" strike="noStrike" cap="none">
              <a:solidFill>
                <a:srgbClr val="000000"/>
              </a:solidFill>
              <a:latin typeface="Calibri"/>
              <a:ea typeface="Calibri"/>
              <a:cs typeface="Calibri"/>
              <a:sym typeface="Calibri"/>
            </a:endParaRPr>
          </a:p>
        </p:txBody>
      </p:sp>
      <p:grpSp>
        <p:nvGrpSpPr>
          <p:cNvPr id="53" name="Google Shape;305;g70f8586ee9_1_18"/>
          <p:cNvGrpSpPr/>
          <p:nvPr/>
        </p:nvGrpSpPr>
        <p:grpSpPr>
          <a:xfrm>
            <a:off x="4321794" y="5870363"/>
            <a:ext cx="1218606" cy="672625"/>
            <a:chOff x="5206119" y="5913600"/>
            <a:chExt cx="1218606" cy="672625"/>
          </a:xfrm>
        </p:grpSpPr>
        <p:pic>
          <p:nvPicPr>
            <p:cNvPr id="54" name="Google Shape;306;g70f8586ee9_1_18"/>
            <p:cNvPicPr preferRelativeResize="0"/>
            <p:nvPr/>
          </p:nvPicPr>
          <p:blipFill rotWithShape="1">
            <a:blip r:embed="rId7">
              <a:alphaModFix/>
            </a:blip>
            <a:srcRect/>
            <a:stretch/>
          </p:blipFill>
          <p:spPr>
            <a:xfrm>
              <a:off x="5206120" y="5981469"/>
              <a:ext cx="317698" cy="195096"/>
            </a:xfrm>
            <a:prstGeom prst="rect">
              <a:avLst/>
            </a:prstGeom>
            <a:noFill/>
            <a:ln>
              <a:noFill/>
            </a:ln>
          </p:spPr>
        </p:pic>
        <p:pic>
          <p:nvPicPr>
            <p:cNvPr id="55" name="Google Shape;307;g70f8586ee9_1_18"/>
            <p:cNvPicPr preferRelativeResize="0"/>
            <p:nvPr/>
          </p:nvPicPr>
          <p:blipFill rotWithShape="1">
            <a:blip r:embed="rId8">
              <a:alphaModFix/>
            </a:blip>
            <a:srcRect/>
            <a:stretch/>
          </p:blipFill>
          <p:spPr>
            <a:xfrm>
              <a:off x="5206119" y="6175252"/>
              <a:ext cx="317697" cy="187292"/>
            </a:xfrm>
            <a:prstGeom prst="rect">
              <a:avLst/>
            </a:prstGeom>
            <a:noFill/>
            <a:ln>
              <a:noFill/>
            </a:ln>
          </p:spPr>
        </p:pic>
        <p:pic>
          <p:nvPicPr>
            <p:cNvPr id="56" name="Google Shape;308;g70f8586ee9_1_18"/>
            <p:cNvPicPr preferRelativeResize="0"/>
            <p:nvPr/>
          </p:nvPicPr>
          <p:blipFill rotWithShape="1">
            <a:blip r:embed="rId9">
              <a:alphaModFix/>
            </a:blip>
            <a:srcRect/>
            <a:stretch/>
          </p:blipFill>
          <p:spPr>
            <a:xfrm>
              <a:off x="5206119" y="6362544"/>
              <a:ext cx="317698" cy="187292"/>
            </a:xfrm>
            <a:prstGeom prst="rect">
              <a:avLst/>
            </a:prstGeom>
            <a:noFill/>
            <a:ln>
              <a:noFill/>
            </a:ln>
          </p:spPr>
        </p:pic>
        <p:sp>
          <p:nvSpPr>
            <p:cNvPr id="57" name="Google Shape;309;g70f8586ee9_1_18"/>
            <p:cNvSpPr txBox="1"/>
            <p:nvPr/>
          </p:nvSpPr>
          <p:spPr>
            <a:xfrm>
              <a:off x="5512427" y="5913600"/>
              <a:ext cx="630300" cy="25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Low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58" name="Google Shape;310;g70f8586ee9_1_18"/>
            <p:cNvSpPr txBox="1"/>
            <p:nvPr/>
          </p:nvSpPr>
          <p:spPr>
            <a:xfrm>
              <a:off x="5512425" y="6137900"/>
              <a:ext cx="912300" cy="2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Medium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59" name="Google Shape;311;g70f8586ee9_1_18"/>
            <p:cNvSpPr txBox="1"/>
            <p:nvPr/>
          </p:nvSpPr>
          <p:spPr>
            <a:xfrm>
              <a:off x="5512420" y="6326125"/>
              <a:ext cx="630300" cy="26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60" name="Google Shape;312;g70f8586ee9_1_18"/>
          <p:cNvGrpSpPr/>
          <p:nvPr/>
        </p:nvGrpSpPr>
        <p:grpSpPr>
          <a:xfrm>
            <a:off x="8250589" y="2143150"/>
            <a:ext cx="3700812" cy="3264305"/>
            <a:chOff x="8394264" y="2143150"/>
            <a:chExt cx="3700812" cy="3264305"/>
          </a:xfrm>
        </p:grpSpPr>
        <p:sp>
          <p:nvSpPr>
            <p:cNvPr id="61" name="Google Shape;313;g70f8586ee9_1_18"/>
            <p:cNvSpPr txBox="1"/>
            <p:nvPr/>
          </p:nvSpPr>
          <p:spPr>
            <a:xfrm>
              <a:off x="8394264" y="2143155"/>
              <a:ext cx="3700800" cy="3264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PLACEHOLDER- Urban Suitability Map</a:t>
              </a:r>
              <a:endParaRPr sz="1800" b="0" i="0" u="none" strike="noStrike" cap="none">
                <a:solidFill>
                  <a:srgbClr val="000000"/>
                </a:solidFill>
                <a:latin typeface="Calibri"/>
                <a:ea typeface="Calibri"/>
                <a:cs typeface="Calibri"/>
                <a:sym typeface="Calibri"/>
              </a:endParaRPr>
            </a:p>
          </p:txBody>
        </p:sp>
        <p:pic>
          <p:nvPicPr>
            <p:cNvPr id="62" name="Google Shape;314;g70f8586ee9_1_18"/>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8394275" y="2143150"/>
              <a:ext cx="3700801" cy="3264300"/>
            </a:xfrm>
            <a:prstGeom prst="rect">
              <a:avLst/>
            </a:prstGeom>
            <a:noFill/>
            <a:ln>
              <a:noFill/>
            </a:ln>
          </p:spPr>
        </p:pic>
      </p:grpSp>
      <p:pic>
        <p:nvPicPr>
          <p:cNvPr id="63" name="Google Shape;315;g70f8586ee9_1_18"/>
          <p:cNvPicPr preferRelativeResize="0"/>
          <p:nvPr/>
        </p:nvPicPr>
        <p:blipFill>
          <a:blip r:embed="rId11">
            <a:alphaModFix/>
          </a:blip>
          <a:stretch>
            <a:fillRect/>
          </a:stretch>
        </p:blipFill>
        <p:spPr>
          <a:xfrm>
            <a:off x="4245600" y="2143150"/>
            <a:ext cx="3700801" cy="3264300"/>
          </a:xfrm>
          <a:prstGeom prst="rect">
            <a:avLst/>
          </a:prstGeom>
          <a:noFill/>
          <a:ln>
            <a:noFill/>
          </a:ln>
        </p:spPr>
      </p:pic>
      <p:grpSp>
        <p:nvGrpSpPr>
          <p:cNvPr id="64" name="Google Shape;316;g70f8586ee9_1_18"/>
          <p:cNvGrpSpPr/>
          <p:nvPr/>
        </p:nvGrpSpPr>
        <p:grpSpPr>
          <a:xfrm>
            <a:off x="8298225" y="5869325"/>
            <a:ext cx="1216500" cy="674725"/>
            <a:chOff x="8203575" y="5869725"/>
            <a:chExt cx="1216500" cy="674725"/>
          </a:xfrm>
        </p:grpSpPr>
        <p:sp>
          <p:nvSpPr>
            <p:cNvPr id="65" name="Google Shape;317;g70f8586ee9_1_18"/>
            <p:cNvSpPr txBox="1"/>
            <p:nvPr/>
          </p:nvSpPr>
          <p:spPr>
            <a:xfrm>
              <a:off x="8507777" y="5869725"/>
              <a:ext cx="630300" cy="25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Low </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6" name="Google Shape;318;g70f8586ee9_1_18"/>
            <p:cNvSpPr txBox="1"/>
            <p:nvPr/>
          </p:nvSpPr>
          <p:spPr>
            <a:xfrm>
              <a:off x="8507775" y="6076138"/>
              <a:ext cx="912300" cy="2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Medium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7" name="Google Shape;319;g70f8586ee9_1_18"/>
            <p:cNvSpPr txBox="1"/>
            <p:nvPr/>
          </p:nvSpPr>
          <p:spPr>
            <a:xfrm>
              <a:off x="8507770" y="6284350"/>
              <a:ext cx="630300" cy="26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68" name="Google Shape;320;g70f8586ee9_1_18"/>
            <p:cNvPicPr preferRelativeResize="0"/>
            <p:nvPr/>
          </p:nvPicPr>
          <p:blipFill>
            <a:blip r:embed="rId12">
              <a:alphaModFix/>
            </a:blip>
            <a:stretch>
              <a:fillRect/>
            </a:stretch>
          </p:blipFill>
          <p:spPr>
            <a:xfrm>
              <a:off x="8203575" y="5869725"/>
              <a:ext cx="304200" cy="252300"/>
            </a:xfrm>
            <a:prstGeom prst="rect">
              <a:avLst/>
            </a:prstGeom>
            <a:noFill/>
            <a:ln>
              <a:noFill/>
            </a:ln>
          </p:spPr>
        </p:pic>
        <p:pic>
          <p:nvPicPr>
            <p:cNvPr id="69" name="Google Shape;321;g70f8586ee9_1_18"/>
            <p:cNvPicPr preferRelativeResize="0"/>
            <p:nvPr/>
          </p:nvPicPr>
          <p:blipFill>
            <a:blip r:embed="rId13">
              <a:alphaModFix/>
            </a:blip>
            <a:stretch>
              <a:fillRect/>
            </a:stretch>
          </p:blipFill>
          <p:spPr>
            <a:xfrm>
              <a:off x="8203575" y="6109440"/>
              <a:ext cx="304200" cy="192397"/>
            </a:xfrm>
            <a:prstGeom prst="rect">
              <a:avLst/>
            </a:prstGeom>
            <a:noFill/>
            <a:ln>
              <a:noFill/>
            </a:ln>
          </p:spPr>
        </p:pic>
        <p:pic>
          <p:nvPicPr>
            <p:cNvPr id="70" name="Google Shape;322;g70f8586ee9_1_18"/>
            <p:cNvPicPr preferRelativeResize="0"/>
            <p:nvPr/>
          </p:nvPicPr>
          <p:blipFill>
            <a:blip r:embed="rId14">
              <a:alphaModFix/>
            </a:blip>
            <a:stretch>
              <a:fillRect/>
            </a:stretch>
          </p:blipFill>
          <p:spPr>
            <a:xfrm>
              <a:off x="8203575" y="6300100"/>
              <a:ext cx="304200" cy="228600"/>
            </a:xfrm>
            <a:prstGeom prst="rect">
              <a:avLst/>
            </a:prstGeom>
            <a:noFill/>
            <a:ln>
              <a:noFill/>
            </a:ln>
          </p:spPr>
        </p:pic>
      </p:grpSp>
      <p:sp>
        <p:nvSpPr>
          <p:cNvPr id="71" name="Google Shape;323;g70f8586ee9_1_18"/>
          <p:cNvSpPr txBox="1"/>
          <p:nvPr/>
        </p:nvSpPr>
        <p:spPr>
          <a:xfrm>
            <a:off x="1450920" y="5509975"/>
            <a:ext cx="128016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Agriculture</a:t>
            </a:r>
            <a:endParaRPr sz="1600" b="1" dirty="0">
              <a:solidFill>
                <a:schemeClr val="tx1">
                  <a:lumMod val="75000"/>
                  <a:lumOff val="25000"/>
                </a:schemeClr>
              </a:solidFill>
            </a:endParaRPr>
          </a:p>
        </p:txBody>
      </p:sp>
      <p:sp>
        <p:nvSpPr>
          <p:cNvPr id="72" name="Google Shape;324;g70f8586ee9_1_18"/>
          <p:cNvSpPr txBox="1"/>
          <p:nvPr/>
        </p:nvSpPr>
        <p:spPr>
          <a:xfrm>
            <a:off x="5455920" y="5509975"/>
            <a:ext cx="128016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Ecological</a:t>
            </a:r>
            <a:endParaRPr sz="1600" b="1" dirty="0">
              <a:solidFill>
                <a:schemeClr val="tx1">
                  <a:lumMod val="75000"/>
                  <a:lumOff val="25000"/>
                </a:schemeClr>
              </a:solidFill>
            </a:endParaRPr>
          </a:p>
        </p:txBody>
      </p:sp>
      <p:sp>
        <p:nvSpPr>
          <p:cNvPr id="73" name="Google Shape;325;g70f8586ee9_1_18"/>
          <p:cNvSpPr txBox="1"/>
          <p:nvPr/>
        </p:nvSpPr>
        <p:spPr>
          <a:xfrm>
            <a:off x="9509467" y="5509975"/>
            <a:ext cx="128016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Urban</a:t>
            </a:r>
            <a:endParaRPr sz="1600" b="1" dirty="0">
              <a:solidFill>
                <a:schemeClr val="tx1">
                  <a:lumMod val="75000"/>
                  <a:lumOff val="25000"/>
                </a:schemeClr>
              </a:solidFill>
            </a:endParaRPr>
          </a:p>
        </p:txBody>
      </p:sp>
      <p:sp>
        <p:nvSpPr>
          <p:cNvPr id="74" name="Google Shape;326;g70f8586ee9_1_18"/>
          <p:cNvSpPr txBox="1"/>
          <p:nvPr/>
        </p:nvSpPr>
        <p:spPr>
          <a:xfrm>
            <a:off x="582975" y="4927675"/>
            <a:ext cx="2379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0</a:t>
            </a:r>
            <a:endParaRPr>
              <a:latin typeface="Century Gothic"/>
              <a:ea typeface="Century Gothic"/>
              <a:cs typeface="Century Gothic"/>
              <a:sym typeface="Century Gothic"/>
            </a:endParaRPr>
          </a:p>
        </p:txBody>
      </p:sp>
      <p:sp>
        <p:nvSpPr>
          <p:cNvPr id="75" name="Google Shape;327;g70f8586ee9_1_18"/>
          <p:cNvSpPr txBox="1"/>
          <p:nvPr/>
        </p:nvSpPr>
        <p:spPr>
          <a:xfrm>
            <a:off x="1111950" y="4902175"/>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10</a:t>
            </a:r>
            <a:endParaRPr>
              <a:latin typeface="Century Gothic"/>
              <a:ea typeface="Century Gothic"/>
              <a:cs typeface="Century Gothic"/>
              <a:sym typeface="Century Gothic"/>
            </a:endParaRPr>
          </a:p>
        </p:txBody>
      </p:sp>
      <p:sp>
        <p:nvSpPr>
          <p:cNvPr id="76" name="Google Shape;328;g70f8586ee9_1_18"/>
          <p:cNvSpPr txBox="1"/>
          <p:nvPr/>
        </p:nvSpPr>
        <p:spPr>
          <a:xfrm>
            <a:off x="1679425" y="4902175"/>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20</a:t>
            </a:r>
            <a:endParaRPr>
              <a:latin typeface="Century Gothic"/>
              <a:ea typeface="Century Gothic"/>
              <a:cs typeface="Century Gothic"/>
              <a:sym typeface="Century Gothic"/>
            </a:endParaRPr>
          </a:p>
        </p:txBody>
      </p:sp>
      <p:sp>
        <p:nvSpPr>
          <p:cNvPr id="77" name="Google Shape;329;g70f8586ee9_1_18"/>
          <p:cNvSpPr txBox="1"/>
          <p:nvPr/>
        </p:nvSpPr>
        <p:spPr>
          <a:xfrm>
            <a:off x="1907275" y="5090700"/>
            <a:ext cx="10731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kilometers</a:t>
            </a:r>
            <a:endParaRPr>
              <a:solidFill>
                <a:schemeClr val="tx1">
                  <a:lumMod val="75000"/>
                  <a:lumOff val="25000"/>
                </a:schemeClr>
              </a:solidFill>
              <a:latin typeface="Century Gothic"/>
              <a:ea typeface="Century Gothic"/>
              <a:cs typeface="Century Gothic"/>
              <a:sym typeface="Century Gothic"/>
            </a:endParaRPr>
          </a:p>
        </p:txBody>
      </p:sp>
      <p:sp>
        <p:nvSpPr>
          <p:cNvPr id="78" name="Google Shape;330;g70f8586ee9_1_18"/>
          <p:cNvSpPr txBox="1"/>
          <p:nvPr/>
        </p:nvSpPr>
        <p:spPr>
          <a:xfrm>
            <a:off x="4454513" y="4902175"/>
            <a:ext cx="2379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0</a:t>
            </a:r>
            <a:endParaRPr dirty="0">
              <a:latin typeface="Century Gothic"/>
              <a:ea typeface="Century Gothic"/>
              <a:cs typeface="Century Gothic"/>
              <a:sym typeface="Century Gothic"/>
            </a:endParaRPr>
          </a:p>
        </p:txBody>
      </p:sp>
      <p:sp>
        <p:nvSpPr>
          <p:cNvPr id="79" name="Google Shape;331;g70f8586ee9_1_18"/>
          <p:cNvSpPr txBox="1"/>
          <p:nvPr/>
        </p:nvSpPr>
        <p:spPr>
          <a:xfrm>
            <a:off x="4983488" y="4876675"/>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10</a:t>
            </a:r>
            <a:endParaRPr dirty="0">
              <a:latin typeface="Century Gothic"/>
              <a:ea typeface="Century Gothic"/>
              <a:cs typeface="Century Gothic"/>
              <a:sym typeface="Century Gothic"/>
            </a:endParaRPr>
          </a:p>
        </p:txBody>
      </p:sp>
      <p:sp>
        <p:nvSpPr>
          <p:cNvPr id="80" name="Google Shape;332;g70f8586ee9_1_18"/>
          <p:cNvSpPr txBox="1"/>
          <p:nvPr/>
        </p:nvSpPr>
        <p:spPr>
          <a:xfrm>
            <a:off x="5690063" y="4876675"/>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20</a:t>
            </a:r>
            <a:endParaRPr>
              <a:latin typeface="Century Gothic"/>
              <a:ea typeface="Century Gothic"/>
              <a:cs typeface="Century Gothic"/>
              <a:sym typeface="Century Gothic"/>
            </a:endParaRPr>
          </a:p>
        </p:txBody>
      </p:sp>
      <p:sp>
        <p:nvSpPr>
          <p:cNvPr id="81" name="Google Shape;333;g70f8586ee9_1_18"/>
          <p:cNvSpPr txBox="1"/>
          <p:nvPr/>
        </p:nvSpPr>
        <p:spPr>
          <a:xfrm>
            <a:off x="5934963" y="5090700"/>
            <a:ext cx="10731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kilometers</a:t>
            </a:r>
            <a:endParaRPr dirty="0">
              <a:solidFill>
                <a:schemeClr val="tx1">
                  <a:lumMod val="75000"/>
                  <a:lumOff val="25000"/>
                </a:schemeClr>
              </a:solidFill>
              <a:latin typeface="Century Gothic"/>
              <a:ea typeface="Century Gothic"/>
              <a:cs typeface="Century Gothic"/>
              <a:sym typeface="Century Gothic"/>
            </a:endParaRPr>
          </a:p>
        </p:txBody>
      </p:sp>
      <p:grpSp>
        <p:nvGrpSpPr>
          <p:cNvPr id="82" name="Google Shape;292;g70f8586ee9_1_18"/>
          <p:cNvGrpSpPr/>
          <p:nvPr/>
        </p:nvGrpSpPr>
        <p:grpSpPr>
          <a:xfrm>
            <a:off x="4049559" y="2040625"/>
            <a:ext cx="237824" cy="777855"/>
            <a:chOff x="11973225" y="1398575"/>
            <a:chExt cx="304200" cy="795760"/>
          </a:xfrm>
        </p:grpSpPr>
        <p:sp>
          <p:nvSpPr>
            <p:cNvPr id="83" name="Google Shape;293;g70f8586ee9_1_18"/>
            <p:cNvSpPr/>
            <p:nvPr/>
          </p:nvSpPr>
          <p:spPr>
            <a:xfrm>
              <a:off x="12039605" y="1886558"/>
              <a:ext cx="171450" cy="307777"/>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 name="Google Shape;294;g70f8586ee9_1_18"/>
            <p:cNvSpPr txBox="1"/>
            <p:nvPr/>
          </p:nvSpPr>
          <p:spPr>
            <a:xfrm>
              <a:off x="11973225" y="1398575"/>
              <a:ext cx="304200" cy="35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grpSp>
      <p:sp>
        <p:nvSpPr>
          <p:cNvPr id="85" name="Google Shape;330;g70f8586ee9_1_18">
            <a:extLst>
              <a:ext uri="{FF2B5EF4-FFF2-40B4-BE49-F238E27FC236}">
                <a16:creationId xmlns:a16="http://schemas.microsoft.com/office/drawing/2014/main" id="{22A6801B-D7BC-8645-9E41-A04E01732F5E}"/>
              </a:ext>
            </a:extLst>
          </p:cNvPr>
          <p:cNvSpPr txBox="1"/>
          <p:nvPr/>
        </p:nvSpPr>
        <p:spPr>
          <a:xfrm>
            <a:off x="8610952" y="4918290"/>
            <a:ext cx="2379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0</a:t>
            </a:r>
            <a:endParaRPr dirty="0">
              <a:latin typeface="Century Gothic"/>
              <a:ea typeface="Century Gothic"/>
              <a:cs typeface="Century Gothic"/>
              <a:sym typeface="Century Gothic"/>
            </a:endParaRPr>
          </a:p>
        </p:txBody>
      </p:sp>
      <p:sp>
        <p:nvSpPr>
          <p:cNvPr id="86" name="Google Shape;331;g70f8586ee9_1_18">
            <a:extLst>
              <a:ext uri="{FF2B5EF4-FFF2-40B4-BE49-F238E27FC236}">
                <a16:creationId xmlns:a16="http://schemas.microsoft.com/office/drawing/2014/main" id="{2E509158-C97B-124E-875C-CEA5FE22FF2F}"/>
              </a:ext>
            </a:extLst>
          </p:cNvPr>
          <p:cNvSpPr txBox="1"/>
          <p:nvPr/>
        </p:nvSpPr>
        <p:spPr>
          <a:xfrm>
            <a:off x="9088168" y="4892790"/>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10</a:t>
            </a:r>
            <a:endParaRPr dirty="0">
              <a:latin typeface="Century Gothic"/>
              <a:ea typeface="Century Gothic"/>
              <a:cs typeface="Century Gothic"/>
              <a:sym typeface="Century Gothic"/>
            </a:endParaRPr>
          </a:p>
        </p:txBody>
      </p:sp>
      <p:sp>
        <p:nvSpPr>
          <p:cNvPr id="87" name="Google Shape;332;g70f8586ee9_1_18">
            <a:extLst>
              <a:ext uri="{FF2B5EF4-FFF2-40B4-BE49-F238E27FC236}">
                <a16:creationId xmlns:a16="http://schemas.microsoft.com/office/drawing/2014/main" id="{53A324EE-57FF-DF43-B78B-2AE13633BC2D}"/>
              </a:ext>
            </a:extLst>
          </p:cNvPr>
          <p:cNvSpPr txBox="1"/>
          <p:nvPr/>
        </p:nvSpPr>
        <p:spPr>
          <a:xfrm>
            <a:off x="9725731" y="4892790"/>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20</a:t>
            </a:r>
            <a:endParaRPr dirty="0">
              <a:latin typeface="Century Gothic"/>
              <a:ea typeface="Century Gothic"/>
              <a:cs typeface="Century Gothic"/>
              <a:sym typeface="Century Gothic"/>
            </a:endParaRPr>
          </a:p>
        </p:txBody>
      </p:sp>
      <p:sp>
        <p:nvSpPr>
          <p:cNvPr id="88" name="Google Shape;333;g70f8586ee9_1_18">
            <a:extLst>
              <a:ext uri="{FF2B5EF4-FFF2-40B4-BE49-F238E27FC236}">
                <a16:creationId xmlns:a16="http://schemas.microsoft.com/office/drawing/2014/main" id="{E3242F7A-584C-D441-818C-39CF4F7E8AEA}"/>
              </a:ext>
            </a:extLst>
          </p:cNvPr>
          <p:cNvSpPr txBox="1"/>
          <p:nvPr/>
        </p:nvSpPr>
        <p:spPr>
          <a:xfrm>
            <a:off x="9970631" y="5106815"/>
            <a:ext cx="10731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kilometers</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7200fef1d6_4_38"/>
          <p:cNvSpPr txBox="1"/>
          <p:nvPr/>
        </p:nvSpPr>
        <p:spPr>
          <a:xfrm>
            <a:off x="8250600" y="2143150"/>
            <a:ext cx="3700800" cy="3264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PLACEHOLDER- Urban Suitability Map</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1" name="Google Shape;371;g7200fef1d6_4_3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72;g7200fef1d6_4_38"/>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2E8652"/>
              </a:buClr>
              <a:buSzPts val="4000"/>
              <a:buFont typeface="Century Gothic"/>
              <a:buNone/>
              <a:tabLst/>
              <a:defRPr/>
            </a:pPr>
            <a:r>
              <a:rPr kumimoji="0" lang="en-US" sz="4000" b="1" i="0" u="none" strike="noStrike" kern="0" cap="none" spc="0" normalizeH="0" baseline="0" noProof="0">
                <a:ln>
                  <a:noFill/>
                </a:ln>
                <a:solidFill>
                  <a:srgbClr val="2E8652"/>
                </a:solidFill>
                <a:effectLst/>
                <a:uLnTx/>
                <a:uFillTx/>
                <a:latin typeface="Century Gothic"/>
                <a:ea typeface="Century Gothic"/>
                <a:cs typeface="Century Gothic"/>
                <a:sym typeface="Century Gothic"/>
              </a:rPr>
              <a:t>2029 SUITABILITY MAPS – Costa Rica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g7200fef1d6_4_3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7" name="Google Shape;377;g7200fef1d6_4_38"/>
          <p:cNvSpPr txBox="1"/>
          <p:nvPr/>
        </p:nvSpPr>
        <p:spPr>
          <a:xfrm>
            <a:off x="240589" y="2143143"/>
            <a:ext cx="3700800" cy="3264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PLACEHOLDER- Urban Suitability Map</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5" name="Google Shape;385;g7200fef1d6_4_38"/>
          <p:cNvSpPr txBox="1"/>
          <p:nvPr/>
        </p:nvSpPr>
        <p:spPr>
          <a:xfrm>
            <a:off x="4144013" y="2143150"/>
            <a:ext cx="3700800" cy="3264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PLACEHOLDER- Urban Suitability Map</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3" name="Google Shape;403;g7200fef1d6_4_38"/>
          <p:cNvSpPr txBox="1"/>
          <p:nvPr/>
        </p:nvSpPr>
        <p:spPr>
          <a:xfrm>
            <a:off x="582975" y="4927675"/>
            <a:ext cx="237900" cy="307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4" name="Google Shape;404;g7200fef1d6_4_38"/>
          <p:cNvSpPr txBox="1"/>
          <p:nvPr/>
        </p:nvSpPr>
        <p:spPr>
          <a:xfrm>
            <a:off x="1111950" y="4902175"/>
            <a:ext cx="415500" cy="358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10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5" name="Google Shape;405;g7200fef1d6_4_38"/>
          <p:cNvSpPr txBox="1"/>
          <p:nvPr/>
        </p:nvSpPr>
        <p:spPr>
          <a:xfrm>
            <a:off x="1679425" y="4902175"/>
            <a:ext cx="415500" cy="358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6" name="Google Shape;406;g7200fef1d6_4_38"/>
          <p:cNvSpPr txBox="1"/>
          <p:nvPr/>
        </p:nvSpPr>
        <p:spPr>
          <a:xfrm>
            <a:off x="1907275" y="5090700"/>
            <a:ext cx="1073100" cy="25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kilometers</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407" name="Google Shape;407;g7200fef1d6_4_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0600" y="2144017"/>
            <a:ext cx="3700799" cy="3262557"/>
          </a:xfrm>
          <a:prstGeom prst="rect">
            <a:avLst/>
          </a:prstGeom>
          <a:noFill/>
          <a:ln>
            <a:noFill/>
          </a:ln>
        </p:spPr>
      </p:pic>
      <p:pic>
        <p:nvPicPr>
          <p:cNvPr id="408" name="Google Shape;408;g7200fef1d6_4_3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250600" y="2144010"/>
            <a:ext cx="3700799" cy="3262578"/>
          </a:xfrm>
          <a:prstGeom prst="rect">
            <a:avLst/>
          </a:prstGeom>
          <a:noFill/>
          <a:ln>
            <a:noFill/>
          </a:ln>
        </p:spPr>
      </p:pic>
      <p:sp>
        <p:nvSpPr>
          <p:cNvPr id="409" name="Google Shape;409;g7200fef1d6_4_38"/>
          <p:cNvSpPr txBox="1"/>
          <p:nvPr/>
        </p:nvSpPr>
        <p:spPr>
          <a:xfrm>
            <a:off x="8324875" y="4735025"/>
            <a:ext cx="252900" cy="307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0" name="Google Shape;410;g7200fef1d6_4_38"/>
          <p:cNvSpPr txBox="1"/>
          <p:nvPr/>
        </p:nvSpPr>
        <p:spPr>
          <a:xfrm>
            <a:off x="8956238" y="4709513"/>
            <a:ext cx="415500" cy="358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10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1" name="Google Shape;411;g7200fef1d6_4_38"/>
          <p:cNvSpPr txBox="1"/>
          <p:nvPr/>
        </p:nvSpPr>
        <p:spPr>
          <a:xfrm>
            <a:off x="9700713" y="4709513"/>
            <a:ext cx="415500" cy="358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2" name="Google Shape;412;g7200fef1d6_4_38"/>
          <p:cNvSpPr txBox="1"/>
          <p:nvPr/>
        </p:nvSpPr>
        <p:spPr>
          <a:xfrm>
            <a:off x="9915875" y="5090688"/>
            <a:ext cx="1073100" cy="25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kilometers</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413" name="Google Shape;413;g7200fef1d6_4_3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144023" y="2144025"/>
            <a:ext cx="3700799" cy="3262544"/>
          </a:xfrm>
          <a:prstGeom prst="rect">
            <a:avLst/>
          </a:prstGeom>
          <a:noFill/>
          <a:ln>
            <a:noFill/>
          </a:ln>
        </p:spPr>
      </p:pic>
      <p:sp>
        <p:nvSpPr>
          <p:cNvPr id="414" name="Google Shape;414;g7200fef1d6_4_38"/>
          <p:cNvSpPr txBox="1"/>
          <p:nvPr/>
        </p:nvSpPr>
        <p:spPr>
          <a:xfrm>
            <a:off x="257388" y="4760525"/>
            <a:ext cx="237900" cy="307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5" name="Google Shape;415;g7200fef1d6_4_38"/>
          <p:cNvSpPr txBox="1"/>
          <p:nvPr/>
        </p:nvSpPr>
        <p:spPr>
          <a:xfrm>
            <a:off x="989513" y="4709525"/>
            <a:ext cx="415500" cy="358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10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6" name="Google Shape;416;g7200fef1d6_4_38"/>
          <p:cNvSpPr txBox="1"/>
          <p:nvPr/>
        </p:nvSpPr>
        <p:spPr>
          <a:xfrm>
            <a:off x="1714575" y="4735025"/>
            <a:ext cx="415500" cy="358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17" name="Google Shape;417;g7200fef1d6_4_38"/>
          <p:cNvSpPr txBox="1"/>
          <p:nvPr/>
        </p:nvSpPr>
        <p:spPr>
          <a:xfrm>
            <a:off x="1959463" y="5065200"/>
            <a:ext cx="1073100" cy="25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kilometers</a:t>
            </a:r>
            <a:endParaRPr kumimoji="0"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18" name="Google Shape;418;g7200fef1d6_4_38"/>
          <p:cNvSpPr txBox="1"/>
          <p:nvPr/>
        </p:nvSpPr>
        <p:spPr>
          <a:xfrm>
            <a:off x="4846500" y="4803688"/>
            <a:ext cx="415500" cy="358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10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9" name="Google Shape;419;g7200fef1d6_4_38"/>
          <p:cNvSpPr txBox="1"/>
          <p:nvPr/>
        </p:nvSpPr>
        <p:spPr>
          <a:xfrm>
            <a:off x="5544488" y="4803688"/>
            <a:ext cx="415500" cy="358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0" name="Google Shape;420;g7200fef1d6_4_38"/>
          <p:cNvSpPr txBox="1"/>
          <p:nvPr/>
        </p:nvSpPr>
        <p:spPr>
          <a:xfrm>
            <a:off x="5802038" y="5036838"/>
            <a:ext cx="1073100" cy="25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kilometers</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1" name="Google Shape;421;g7200fef1d6_4_38"/>
          <p:cNvSpPr txBox="1"/>
          <p:nvPr/>
        </p:nvSpPr>
        <p:spPr>
          <a:xfrm>
            <a:off x="4267488" y="4760525"/>
            <a:ext cx="252900" cy="307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grpSp>
        <p:nvGrpSpPr>
          <p:cNvPr id="54" name="Google Shape;297;g70f8586ee9_1_18"/>
          <p:cNvGrpSpPr/>
          <p:nvPr/>
        </p:nvGrpSpPr>
        <p:grpSpPr>
          <a:xfrm>
            <a:off x="240600" y="5817763"/>
            <a:ext cx="1216500" cy="777825"/>
            <a:chOff x="1080750" y="5913575"/>
            <a:chExt cx="1216500" cy="777825"/>
          </a:xfrm>
        </p:grpSpPr>
        <p:pic>
          <p:nvPicPr>
            <p:cNvPr id="55" name="Google Shape;298;g70f8586ee9_1_18"/>
            <p:cNvPicPr preferRelativeResize="0"/>
            <p:nvPr/>
          </p:nvPicPr>
          <p:blipFill rotWithShape="1">
            <a:blip r:embed="rId6">
              <a:alphaModFix/>
            </a:blip>
            <a:srcRect/>
            <a:stretch/>
          </p:blipFill>
          <p:spPr>
            <a:xfrm>
              <a:off x="1080750" y="6007400"/>
              <a:ext cx="304200" cy="195100"/>
            </a:xfrm>
            <a:prstGeom prst="rect">
              <a:avLst/>
            </a:prstGeom>
            <a:noFill/>
            <a:ln>
              <a:noFill/>
            </a:ln>
          </p:spPr>
        </p:pic>
        <p:pic>
          <p:nvPicPr>
            <p:cNvPr id="56" name="Google Shape;299;g70f8586ee9_1_18"/>
            <p:cNvPicPr preferRelativeResize="0"/>
            <p:nvPr/>
          </p:nvPicPr>
          <p:blipFill rotWithShape="1">
            <a:blip r:embed="rId7">
              <a:alphaModFix/>
            </a:blip>
            <a:srcRect/>
            <a:stretch/>
          </p:blipFill>
          <p:spPr>
            <a:xfrm>
              <a:off x="1080750" y="6202488"/>
              <a:ext cx="304200" cy="224125"/>
            </a:xfrm>
            <a:prstGeom prst="rect">
              <a:avLst/>
            </a:prstGeom>
            <a:noFill/>
            <a:ln>
              <a:noFill/>
            </a:ln>
          </p:spPr>
        </p:pic>
        <p:pic>
          <p:nvPicPr>
            <p:cNvPr id="57" name="Google Shape;300;g70f8586ee9_1_18"/>
            <p:cNvPicPr preferRelativeResize="0"/>
            <p:nvPr/>
          </p:nvPicPr>
          <p:blipFill rotWithShape="1">
            <a:blip r:embed="rId8">
              <a:alphaModFix/>
            </a:blip>
            <a:srcRect/>
            <a:stretch/>
          </p:blipFill>
          <p:spPr>
            <a:xfrm>
              <a:off x="1080750" y="6388875"/>
              <a:ext cx="304200" cy="195100"/>
            </a:xfrm>
            <a:prstGeom prst="rect">
              <a:avLst/>
            </a:prstGeom>
            <a:noFill/>
            <a:ln>
              <a:noFill/>
            </a:ln>
          </p:spPr>
        </p:pic>
        <p:sp>
          <p:nvSpPr>
            <p:cNvPr id="58" name="Google Shape;301;g70f8586ee9_1_18"/>
            <p:cNvSpPr txBox="1"/>
            <p:nvPr/>
          </p:nvSpPr>
          <p:spPr>
            <a:xfrm>
              <a:off x="1385398" y="5913575"/>
              <a:ext cx="630300" cy="33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Low</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59" name="Google Shape;302;g70f8586ee9_1_18"/>
            <p:cNvSpPr txBox="1"/>
            <p:nvPr/>
          </p:nvSpPr>
          <p:spPr>
            <a:xfrm>
              <a:off x="1384950" y="6142650"/>
              <a:ext cx="912300" cy="34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Mediu</a:t>
              </a:r>
              <a:r>
                <a:rPr lang="en-US" dirty="0">
                  <a:solidFill>
                    <a:schemeClr val="tx1">
                      <a:lumMod val="75000"/>
                      <a:lumOff val="25000"/>
                    </a:schemeClr>
                  </a:solidFill>
                  <a:latin typeface="Century Gothic"/>
                  <a:ea typeface="Century Gothic"/>
                  <a:cs typeface="Century Gothic"/>
                  <a:sym typeface="Century Gothic"/>
                </a:rPr>
                <a:t>m</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0" name="Google Shape;303;g70f8586ee9_1_18"/>
            <p:cNvSpPr txBox="1"/>
            <p:nvPr/>
          </p:nvSpPr>
          <p:spPr>
            <a:xfrm>
              <a:off x="1384944" y="6350000"/>
              <a:ext cx="630300" cy="34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61" name="Google Shape;305;g70f8586ee9_1_18"/>
          <p:cNvGrpSpPr/>
          <p:nvPr/>
        </p:nvGrpSpPr>
        <p:grpSpPr>
          <a:xfrm>
            <a:off x="4321794" y="5870363"/>
            <a:ext cx="1218606" cy="672625"/>
            <a:chOff x="5206119" y="5913600"/>
            <a:chExt cx="1218606" cy="672625"/>
          </a:xfrm>
        </p:grpSpPr>
        <p:pic>
          <p:nvPicPr>
            <p:cNvPr id="62" name="Google Shape;306;g70f8586ee9_1_18"/>
            <p:cNvPicPr preferRelativeResize="0"/>
            <p:nvPr/>
          </p:nvPicPr>
          <p:blipFill rotWithShape="1">
            <a:blip r:embed="rId9">
              <a:alphaModFix/>
            </a:blip>
            <a:srcRect/>
            <a:stretch/>
          </p:blipFill>
          <p:spPr>
            <a:xfrm>
              <a:off x="5206120" y="5981469"/>
              <a:ext cx="317698" cy="195096"/>
            </a:xfrm>
            <a:prstGeom prst="rect">
              <a:avLst/>
            </a:prstGeom>
            <a:noFill/>
            <a:ln>
              <a:noFill/>
            </a:ln>
          </p:spPr>
        </p:pic>
        <p:pic>
          <p:nvPicPr>
            <p:cNvPr id="63" name="Google Shape;307;g70f8586ee9_1_18"/>
            <p:cNvPicPr preferRelativeResize="0"/>
            <p:nvPr/>
          </p:nvPicPr>
          <p:blipFill rotWithShape="1">
            <a:blip r:embed="rId10">
              <a:alphaModFix/>
            </a:blip>
            <a:srcRect/>
            <a:stretch/>
          </p:blipFill>
          <p:spPr>
            <a:xfrm>
              <a:off x="5206119" y="6175252"/>
              <a:ext cx="317697" cy="187292"/>
            </a:xfrm>
            <a:prstGeom prst="rect">
              <a:avLst/>
            </a:prstGeom>
            <a:noFill/>
            <a:ln>
              <a:noFill/>
            </a:ln>
          </p:spPr>
        </p:pic>
        <p:pic>
          <p:nvPicPr>
            <p:cNvPr id="64" name="Google Shape;308;g70f8586ee9_1_18"/>
            <p:cNvPicPr preferRelativeResize="0"/>
            <p:nvPr/>
          </p:nvPicPr>
          <p:blipFill rotWithShape="1">
            <a:blip r:embed="rId11">
              <a:alphaModFix/>
            </a:blip>
            <a:srcRect/>
            <a:stretch/>
          </p:blipFill>
          <p:spPr>
            <a:xfrm>
              <a:off x="5206119" y="6362544"/>
              <a:ext cx="317698" cy="187292"/>
            </a:xfrm>
            <a:prstGeom prst="rect">
              <a:avLst/>
            </a:prstGeom>
            <a:noFill/>
            <a:ln>
              <a:noFill/>
            </a:ln>
          </p:spPr>
        </p:pic>
        <p:sp>
          <p:nvSpPr>
            <p:cNvPr id="65" name="Google Shape;309;g70f8586ee9_1_18"/>
            <p:cNvSpPr txBox="1"/>
            <p:nvPr/>
          </p:nvSpPr>
          <p:spPr>
            <a:xfrm>
              <a:off x="5512427" y="5913600"/>
              <a:ext cx="630300" cy="25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Low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6" name="Google Shape;310;g70f8586ee9_1_18"/>
            <p:cNvSpPr txBox="1"/>
            <p:nvPr/>
          </p:nvSpPr>
          <p:spPr>
            <a:xfrm>
              <a:off x="5512425" y="6137900"/>
              <a:ext cx="912300" cy="2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Medium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7" name="Google Shape;311;g70f8586ee9_1_18"/>
            <p:cNvSpPr txBox="1"/>
            <p:nvPr/>
          </p:nvSpPr>
          <p:spPr>
            <a:xfrm>
              <a:off x="5512420" y="6326125"/>
              <a:ext cx="630300" cy="26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68" name="Google Shape;316;g70f8586ee9_1_18"/>
          <p:cNvGrpSpPr/>
          <p:nvPr/>
        </p:nvGrpSpPr>
        <p:grpSpPr>
          <a:xfrm>
            <a:off x="8298225" y="5869325"/>
            <a:ext cx="1216500" cy="674725"/>
            <a:chOff x="8203575" y="5869725"/>
            <a:chExt cx="1216500" cy="674725"/>
          </a:xfrm>
        </p:grpSpPr>
        <p:sp>
          <p:nvSpPr>
            <p:cNvPr id="69" name="Google Shape;317;g70f8586ee9_1_18"/>
            <p:cNvSpPr txBox="1"/>
            <p:nvPr/>
          </p:nvSpPr>
          <p:spPr>
            <a:xfrm>
              <a:off x="8507777" y="5869725"/>
              <a:ext cx="630300" cy="25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Low </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70" name="Google Shape;318;g70f8586ee9_1_18"/>
            <p:cNvSpPr txBox="1"/>
            <p:nvPr/>
          </p:nvSpPr>
          <p:spPr>
            <a:xfrm>
              <a:off x="8507775" y="6076138"/>
              <a:ext cx="912300" cy="2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Medium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71" name="Google Shape;319;g70f8586ee9_1_18"/>
            <p:cNvSpPr txBox="1"/>
            <p:nvPr/>
          </p:nvSpPr>
          <p:spPr>
            <a:xfrm>
              <a:off x="8507770" y="6284350"/>
              <a:ext cx="630300" cy="26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72" name="Google Shape;320;g70f8586ee9_1_18"/>
            <p:cNvPicPr preferRelativeResize="0"/>
            <p:nvPr/>
          </p:nvPicPr>
          <p:blipFill>
            <a:blip r:embed="rId12">
              <a:alphaModFix/>
            </a:blip>
            <a:stretch>
              <a:fillRect/>
            </a:stretch>
          </p:blipFill>
          <p:spPr>
            <a:xfrm>
              <a:off x="8203575" y="5869725"/>
              <a:ext cx="304200" cy="252300"/>
            </a:xfrm>
            <a:prstGeom prst="rect">
              <a:avLst/>
            </a:prstGeom>
            <a:noFill/>
            <a:ln>
              <a:noFill/>
            </a:ln>
          </p:spPr>
        </p:pic>
        <p:pic>
          <p:nvPicPr>
            <p:cNvPr id="73" name="Google Shape;321;g70f8586ee9_1_18"/>
            <p:cNvPicPr preferRelativeResize="0"/>
            <p:nvPr/>
          </p:nvPicPr>
          <p:blipFill>
            <a:blip r:embed="rId13">
              <a:alphaModFix/>
            </a:blip>
            <a:stretch>
              <a:fillRect/>
            </a:stretch>
          </p:blipFill>
          <p:spPr>
            <a:xfrm>
              <a:off x="8203575" y="6109440"/>
              <a:ext cx="304200" cy="192397"/>
            </a:xfrm>
            <a:prstGeom prst="rect">
              <a:avLst/>
            </a:prstGeom>
            <a:noFill/>
            <a:ln>
              <a:noFill/>
            </a:ln>
          </p:spPr>
        </p:pic>
        <p:pic>
          <p:nvPicPr>
            <p:cNvPr id="74" name="Google Shape;322;g70f8586ee9_1_18"/>
            <p:cNvPicPr preferRelativeResize="0"/>
            <p:nvPr/>
          </p:nvPicPr>
          <p:blipFill>
            <a:blip r:embed="rId14">
              <a:alphaModFix/>
            </a:blip>
            <a:stretch>
              <a:fillRect/>
            </a:stretch>
          </p:blipFill>
          <p:spPr>
            <a:xfrm>
              <a:off x="8203575" y="6300100"/>
              <a:ext cx="304200" cy="228600"/>
            </a:xfrm>
            <a:prstGeom prst="rect">
              <a:avLst/>
            </a:prstGeom>
            <a:noFill/>
            <a:ln>
              <a:noFill/>
            </a:ln>
          </p:spPr>
        </p:pic>
      </p:grpSp>
      <p:sp>
        <p:nvSpPr>
          <p:cNvPr id="75" name="Google Shape;323;g70f8586ee9_1_18"/>
          <p:cNvSpPr txBox="1"/>
          <p:nvPr/>
        </p:nvSpPr>
        <p:spPr>
          <a:xfrm>
            <a:off x="1450920" y="5509975"/>
            <a:ext cx="128016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Agriculture</a:t>
            </a:r>
            <a:endParaRPr sz="1600" b="1" dirty="0">
              <a:solidFill>
                <a:schemeClr val="tx1">
                  <a:lumMod val="75000"/>
                  <a:lumOff val="25000"/>
                </a:schemeClr>
              </a:solidFill>
            </a:endParaRPr>
          </a:p>
        </p:txBody>
      </p:sp>
      <p:sp>
        <p:nvSpPr>
          <p:cNvPr id="76" name="Google Shape;324;g70f8586ee9_1_18"/>
          <p:cNvSpPr txBox="1"/>
          <p:nvPr/>
        </p:nvSpPr>
        <p:spPr>
          <a:xfrm>
            <a:off x="5455920" y="5509975"/>
            <a:ext cx="128016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Ecological</a:t>
            </a:r>
            <a:endParaRPr sz="1600" b="1" dirty="0">
              <a:solidFill>
                <a:schemeClr val="tx1">
                  <a:lumMod val="75000"/>
                  <a:lumOff val="25000"/>
                </a:schemeClr>
              </a:solidFill>
            </a:endParaRPr>
          </a:p>
        </p:txBody>
      </p:sp>
      <p:sp>
        <p:nvSpPr>
          <p:cNvPr id="77" name="Google Shape;325;g70f8586ee9_1_18"/>
          <p:cNvSpPr txBox="1"/>
          <p:nvPr/>
        </p:nvSpPr>
        <p:spPr>
          <a:xfrm>
            <a:off x="9509467" y="5509975"/>
            <a:ext cx="128016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Urban</a:t>
            </a:r>
            <a:endParaRPr sz="1600" b="1" dirty="0">
              <a:solidFill>
                <a:schemeClr val="tx1">
                  <a:lumMod val="75000"/>
                  <a:lumOff val="25000"/>
                </a:schemeClr>
              </a:solidFill>
            </a:endParaRPr>
          </a:p>
        </p:txBody>
      </p:sp>
      <p:grpSp>
        <p:nvGrpSpPr>
          <p:cNvPr id="78" name="Google Shape;292;g70f8586ee9_1_18"/>
          <p:cNvGrpSpPr/>
          <p:nvPr/>
        </p:nvGrpSpPr>
        <p:grpSpPr>
          <a:xfrm>
            <a:off x="4049559" y="2040625"/>
            <a:ext cx="237824" cy="777855"/>
            <a:chOff x="11973225" y="1398575"/>
            <a:chExt cx="304200" cy="795760"/>
          </a:xfrm>
        </p:grpSpPr>
        <p:sp>
          <p:nvSpPr>
            <p:cNvPr id="79" name="Google Shape;293;g70f8586ee9_1_18"/>
            <p:cNvSpPr/>
            <p:nvPr/>
          </p:nvSpPr>
          <p:spPr>
            <a:xfrm>
              <a:off x="12039605" y="1886558"/>
              <a:ext cx="171450" cy="307777"/>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 name="Google Shape;294;g70f8586ee9_1_18"/>
            <p:cNvSpPr txBox="1"/>
            <p:nvPr/>
          </p:nvSpPr>
          <p:spPr>
            <a:xfrm>
              <a:off x="11973225" y="1398575"/>
              <a:ext cx="304200" cy="35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50780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70f8586ee9_1_18"/>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2019 CONFLICT MAPS – Costa Rica</a:t>
            </a:r>
            <a:endParaRPr sz="1400" b="0" i="0" u="none" strike="noStrike" cap="none" dirty="0">
              <a:solidFill>
                <a:srgbClr val="000000"/>
              </a:solidFill>
              <a:latin typeface="Arial"/>
              <a:ea typeface="Arial"/>
              <a:cs typeface="Arial"/>
              <a:sym typeface="Arial"/>
            </a:endParaRPr>
          </a:p>
        </p:txBody>
      </p:sp>
      <p:sp>
        <p:nvSpPr>
          <p:cNvPr id="303" name="Google Shape;303;g70f8586ee9_1_1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 name="Google Shape;339;p30"/>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2019 CONFLICT MAPS – Costa Rica</a:t>
            </a:r>
            <a:endParaRPr sz="1400" b="0" i="0" u="none" strike="noStrike" cap="none">
              <a:solidFill>
                <a:srgbClr val="000000"/>
              </a:solidFill>
              <a:latin typeface="Arial"/>
              <a:ea typeface="Arial"/>
              <a:cs typeface="Arial"/>
              <a:sym typeface="Arial"/>
            </a:endParaRPr>
          </a:p>
        </p:txBody>
      </p:sp>
      <p:sp>
        <p:nvSpPr>
          <p:cNvPr id="15" name="Google Shape;340;p30"/>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 name="Google Shape;291;g825643bdd8_2_0"/>
          <p:cNvSpPr txBox="1"/>
          <p:nvPr/>
        </p:nvSpPr>
        <p:spPr>
          <a:xfrm>
            <a:off x="231702" y="1418498"/>
            <a:ext cx="2667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 name="Google Shape;427;p30"/>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2019 CONFLICT MAPS – Costa Rica</a:t>
            </a:r>
            <a:endParaRPr sz="1400" b="0" i="0" u="none" strike="noStrike" cap="none">
              <a:solidFill>
                <a:srgbClr val="000000"/>
              </a:solidFill>
              <a:latin typeface="Arial"/>
              <a:ea typeface="Arial"/>
              <a:cs typeface="Arial"/>
              <a:sym typeface="Arial"/>
            </a:endParaRPr>
          </a:p>
        </p:txBody>
      </p:sp>
      <p:sp>
        <p:nvSpPr>
          <p:cNvPr id="43" name="Google Shape;428;p30"/>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 name="Google Shape;429;p30"/>
          <p:cNvSpPr txBox="1"/>
          <p:nvPr/>
        </p:nvSpPr>
        <p:spPr>
          <a:xfrm>
            <a:off x="495300" y="6041305"/>
            <a:ext cx="11125200" cy="66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1400"/>
              <a:buFont typeface="Century Gothic"/>
              <a:buNone/>
            </a:pPr>
            <a:r>
              <a:rPr lang="en-US" sz="1400" b="0" i="0" u="none" strike="noStrike" cap="none" dirty="0">
                <a:solidFill>
                  <a:srgbClr val="3F3F3F"/>
                </a:solidFill>
                <a:latin typeface="Century Gothic"/>
                <a:ea typeface="Century Gothic"/>
                <a:cs typeface="Century Gothic"/>
                <a:sym typeface="Century Gothic"/>
              </a:rPr>
              <a:t>Conflict maps of study region with areas where greatest potential conflict shown in red - orang</a:t>
            </a:r>
            <a:r>
              <a:rPr lang="en-US" dirty="0">
                <a:solidFill>
                  <a:srgbClr val="3F3F3F"/>
                </a:solidFill>
                <a:latin typeface="Century Gothic"/>
                <a:ea typeface="Century Gothic"/>
                <a:cs typeface="Century Gothic"/>
                <a:sym typeface="Century Gothic"/>
              </a:rPr>
              <a:t>e</a:t>
            </a:r>
            <a:r>
              <a:rPr lang="en-US" sz="1400" b="0" i="0" u="none" strike="noStrike" cap="none" dirty="0">
                <a:solidFill>
                  <a:srgbClr val="3F3F3F"/>
                </a:solidFill>
                <a:latin typeface="Century Gothic"/>
                <a:ea typeface="Century Gothic"/>
                <a:cs typeface="Century Gothic"/>
                <a:sym typeface="Century Gothic"/>
              </a:rPr>
              <a:t> and areas with the lowest potential conflict shown in green.</a:t>
            </a:r>
            <a:endParaRPr sz="1400" b="0" i="0" u="none" strike="noStrike" cap="none" dirty="0">
              <a:solidFill>
                <a:srgbClr val="3F3F3F"/>
              </a:solidFill>
              <a:latin typeface="Century Gothic"/>
              <a:ea typeface="Century Gothic"/>
              <a:cs typeface="Century Gothic"/>
              <a:sym typeface="Century Gothic"/>
            </a:endParaRPr>
          </a:p>
        </p:txBody>
      </p:sp>
      <p:grpSp>
        <p:nvGrpSpPr>
          <p:cNvPr id="45" name="Google Shape;430;p30"/>
          <p:cNvGrpSpPr/>
          <p:nvPr/>
        </p:nvGrpSpPr>
        <p:grpSpPr>
          <a:xfrm>
            <a:off x="145025" y="1928100"/>
            <a:ext cx="3856800" cy="3594600"/>
            <a:chOff x="145025" y="1928100"/>
            <a:chExt cx="3856800" cy="3594600"/>
          </a:xfrm>
        </p:grpSpPr>
        <p:sp>
          <p:nvSpPr>
            <p:cNvPr id="46" name="Google Shape;431;p30"/>
            <p:cNvSpPr txBox="1"/>
            <p:nvPr/>
          </p:nvSpPr>
          <p:spPr>
            <a:xfrm>
              <a:off x="145025" y="1928100"/>
              <a:ext cx="3856800" cy="3175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PLACEHOLDER-Urban/Agriculture</a:t>
              </a:r>
              <a:endParaRPr sz="1800" b="0" i="0" u="none" strike="noStrike" cap="none">
                <a:solidFill>
                  <a:schemeClr val="dk1"/>
                </a:solidFill>
                <a:latin typeface="Calibri"/>
                <a:ea typeface="Calibri"/>
                <a:cs typeface="Calibri"/>
                <a:sym typeface="Calibri"/>
              </a:endParaRPr>
            </a:p>
          </p:txBody>
        </p:sp>
        <p:sp>
          <p:nvSpPr>
            <p:cNvPr id="47" name="Google Shape;432;p30"/>
            <p:cNvSpPr txBox="1"/>
            <p:nvPr/>
          </p:nvSpPr>
          <p:spPr>
            <a:xfrm>
              <a:off x="145025" y="5103600"/>
              <a:ext cx="38568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smtClean="0">
                  <a:solidFill>
                    <a:schemeClr val="tx1">
                      <a:lumMod val="75000"/>
                      <a:lumOff val="25000"/>
                    </a:schemeClr>
                  </a:solidFill>
                  <a:latin typeface="Century Gothic"/>
                  <a:ea typeface="Century Gothic"/>
                  <a:cs typeface="Century Gothic"/>
                  <a:sym typeface="Century Gothic"/>
                </a:rPr>
                <a:t>Conflict between Urban and Agriculture</a:t>
              </a: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48" name="Google Shape;433;p30"/>
          <p:cNvGrpSpPr/>
          <p:nvPr/>
        </p:nvGrpSpPr>
        <p:grpSpPr>
          <a:xfrm>
            <a:off x="4163913" y="1928100"/>
            <a:ext cx="3856800" cy="3594600"/>
            <a:chOff x="4107075" y="1928100"/>
            <a:chExt cx="3856800" cy="3594600"/>
          </a:xfrm>
        </p:grpSpPr>
        <p:sp>
          <p:nvSpPr>
            <p:cNvPr id="49" name="Google Shape;434;p30"/>
            <p:cNvSpPr txBox="1"/>
            <p:nvPr/>
          </p:nvSpPr>
          <p:spPr>
            <a:xfrm>
              <a:off x="4107075" y="1928100"/>
              <a:ext cx="3856800" cy="3175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PLACEHOLDER-Agriculture/Eco</a:t>
              </a:r>
              <a:endParaRPr sz="1800" b="0" i="0" u="none" strike="noStrike" cap="none">
                <a:solidFill>
                  <a:schemeClr val="dk1"/>
                </a:solidFill>
                <a:latin typeface="Calibri"/>
                <a:ea typeface="Calibri"/>
                <a:cs typeface="Calibri"/>
                <a:sym typeface="Calibri"/>
              </a:endParaRPr>
            </a:p>
          </p:txBody>
        </p:sp>
        <p:sp>
          <p:nvSpPr>
            <p:cNvPr id="50" name="Google Shape;435;p30"/>
            <p:cNvSpPr txBox="1"/>
            <p:nvPr/>
          </p:nvSpPr>
          <p:spPr>
            <a:xfrm>
              <a:off x="4107075" y="5103600"/>
              <a:ext cx="38568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smtClean="0">
                  <a:solidFill>
                    <a:schemeClr val="tx1">
                      <a:lumMod val="75000"/>
                      <a:lumOff val="25000"/>
                    </a:schemeClr>
                  </a:solidFill>
                  <a:latin typeface="Century Gothic"/>
                  <a:ea typeface="Century Gothic"/>
                  <a:cs typeface="Century Gothic"/>
                  <a:sym typeface="Century Gothic"/>
                </a:rPr>
                <a:t>Conflict between Agriculture and Ecological Significance</a:t>
              </a: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51" name="Google Shape;436;p30"/>
          <p:cNvGrpSpPr/>
          <p:nvPr/>
        </p:nvGrpSpPr>
        <p:grpSpPr>
          <a:xfrm>
            <a:off x="8182800" y="1928100"/>
            <a:ext cx="3856800" cy="3594600"/>
            <a:chOff x="8069125" y="1928100"/>
            <a:chExt cx="3856800" cy="3594600"/>
          </a:xfrm>
        </p:grpSpPr>
        <p:sp>
          <p:nvSpPr>
            <p:cNvPr id="52" name="Google Shape;437;p30"/>
            <p:cNvSpPr txBox="1"/>
            <p:nvPr/>
          </p:nvSpPr>
          <p:spPr>
            <a:xfrm>
              <a:off x="8069125" y="1928100"/>
              <a:ext cx="3856800" cy="3175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PLACEHOLDER-Urban/Eco</a:t>
              </a:r>
              <a:endParaRPr sz="1800" b="0" i="0" u="none" strike="noStrike" cap="none">
                <a:solidFill>
                  <a:schemeClr val="dk1"/>
                </a:solidFill>
                <a:latin typeface="Calibri"/>
                <a:ea typeface="Calibri"/>
                <a:cs typeface="Calibri"/>
                <a:sym typeface="Calibri"/>
              </a:endParaRPr>
            </a:p>
          </p:txBody>
        </p:sp>
        <p:sp>
          <p:nvSpPr>
            <p:cNvPr id="53" name="Google Shape;438;p30"/>
            <p:cNvSpPr txBox="1"/>
            <p:nvPr/>
          </p:nvSpPr>
          <p:spPr>
            <a:xfrm>
              <a:off x="8069125" y="5103600"/>
              <a:ext cx="38568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Conflict between Urban and Ecological Significance</a:t>
              </a: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grpSp>
      <p:pic>
        <p:nvPicPr>
          <p:cNvPr id="54" name="Google Shape;439;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5025" y="1928100"/>
            <a:ext cx="3856799" cy="3169575"/>
          </a:xfrm>
          <a:prstGeom prst="rect">
            <a:avLst/>
          </a:prstGeom>
          <a:noFill/>
          <a:ln>
            <a:noFill/>
          </a:ln>
        </p:spPr>
      </p:pic>
      <p:pic>
        <p:nvPicPr>
          <p:cNvPr id="55" name="Google Shape;44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63925" y="1928100"/>
            <a:ext cx="3856773" cy="3169575"/>
          </a:xfrm>
          <a:prstGeom prst="rect">
            <a:avLst/>
          </a:prstGeom>
          <a:noFill/>
          <a:ln>
            <a:noFill/>
          </a:ln>
        </p:spPr>
      </p:pic>
      <p:pic>
        <p:nvPicPr>
          <p:cNvPr id="56" name="Google Shape;441;p3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182800" y="1928100"/>
            <a:ext cx="3856799" cy="3169575"/>
          </a:xfrm>
          <a:prstGeom prst="rect">
            <a:avLst/>
          </a:prstGeom>
          <a:noFill/>
          <a:ln>
            <a:noFill/>
          </a:ln>
        </p:spPr>
      </p:pic>
      <p:pic>
        <p:nvPicPr>
          <p:cNvPr id="57" name="Google Shape;442;p30"/>
          <p:cNvPicPr preferRelativeResize="0"/>
          <p:nvPr/>
        </p:nvPicPr>
        <p:blipFill>
          <a:blip r:embed="rId6">
            <a:alphaModFix/>
          </a:blip>
          <a:stretch>
            <a:fillRect/>
          </a:stretch>
        </p:blipFill>
        <p:spPr>
          <a:xfrm>
            <a:off x="216975" y="3173500"/>
            <a:ext cx="171450" cy="1400175"/>
          </a:xfrm>
          <a:prstGeom prst="rect">
            <a:avLst/>
          </a:prstGeom>
          <a:noFill/>
          <a:ln>
            <a:noFill/>
          </a:ln>
        </p:spPr>
      </p:pic>
      <p:sp>
        <p:nvSpPr>
          <p:cNvPr id="58" name="Google Shape;443;p30"/>
          <p:cNvSpPr txBox="1"/>
          <p:nvPr/>
        </p:nvSpPr>
        <p:spPr>
          <a:xfrm>
            <a:off x="341250" y="4311075"/>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Low</a:t>
            </a:r>
            <a:endParaRPr>
              <a:latin typeface="Century Gothic"/>
              <a:ea typeface="Century Gothic"/>
              <a:cs typeface="Century Gothic"/>
              <a:sym typeface="Century Gothic"/>
            </a:endParaRPr>
          </a:p>
        </p:txBody>
      </p:sp>
      <p:sp>
        <p:nvSpPr>
          <p:cNvPr id="59" name="Google Shape;444;p30"/>
          <p:cNvSpPr txBox="1"/>
          <p:nvPr/>
        </p:nvSpPr>
        <p:spPr>
          <a:xfrm>
            <a:off x="341250" y="3737125"/>
            <a:ext cx="9039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Medium</a:t>
            </a:r>
            <a:endParaRPr dirty="0">
              <a:latin typeface="Century Gothic"/>
              <a:ea typeface="Century Gothic"/>
              <a:cs typeface="Century Gothic"/>
              <a:sym typeface="Century Gothic"/>
            </a:endParaRPr>
          </a:p>
        </p:txBody>
      </p:sp>
      <p:sp>
        <p:nvSpPr>
          <p:cNvPr id="60" name="Google Shape;445;p30"/>
          <p:cNvSpPr txBox="1"/>
          <p:nvPr/>
        </p:nvSpPr>
        <p:spPr>
          <a:xfrm>
            <a:off x="341250" y="3092713"/>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High</a:t>
            </a:r>
            <a:endParaRPr dirty="0">
              <a:latin typeface="Century Gothic"/>
              <a:ea typeface="Century Gothic"/>
              <a:cs typeface="Century Gothic"/>
              <a:sym typeface="Century Gothic"/>
            </a:endParaRPr>
          </a:p>
        </p:txBody>
      </p:sp>
      <p:grpSp>
        <p:nvGrpSpPr>
          <p:cNvPr id="61" name="Google Shape;446;p30"/>
          <p:cNvGrpSpPr/>
          <p:nvPr/>
        </p:nvGrpSpPr>
        <p:grpSpPr>
          <a:xfrm>
            <a:off x="4070181" y="1922175"/>
            <a:ext cx="237900" cy="636386"/>
            <a:chOff x="11620498" y="2018364"/>
            <a:chExt cx="237900" cy="636386"/>
          </a:xfrm>
        </p:grpSpPr>
        <p:sp>
          <p:nvSpPr>
            <p:cNvPr id="62" name="Google Shape;447;p30"/>
            <p:cNvSpPr/>
            <p:nvPr/>
          </p:nvSpPr>
          <p:spPr>
            <a:xfrm>
              <a:off x="11686939" y="2304025"/>
              <a:ext cx="171450" cy="350725"/>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 name="Google Shape;448;p30"/>
            <p:cNvSpPr txBox="1"/>
            <p:nvPr/>
          </p:nvSpPr>
          <p:spPr>
            <a:xfrm>
              <a:off x="11620498" y="2018364"/>
              <a:ext cx="237900" cy="35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grpSp>
      <p:sp>
        <p:nvSpPr>
          <p:cNvPr id="64" name="Google Shape;449;p30"/>
          <p:cNvSpPr txBox="1"/>
          <p:nvPr/>
        </p:nvSpPr>
        <p:spPr>
          <a:xfrm>
            <a:off x="341250" y="4573675"/>
            <a:ext cx="2826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0</a:t>
            </a:r>
            <a:endParaRPr>
              <a:latin typeface="Century Gothic"/>
              <a:ea typeface="Century Gothic"/>
              <a:cs typeface="Century Gothic"/>
              <a:sym typeface="Century Gothic"/>
            </a:endParaRPr>
          </a:p>
        </p:txBody>
      </p:sp>
      <p:sp>
        <p:nvSpPr>
          <p:cNvPr id="65" name="Google Shape;450;p30"/>
          <p:cNvSpPr txBox="1"/>
          <p:nvPr/>
        </p:nvSpPr>
        <p:spPr>
          <a:xfrm>
            <a:off x="796650" y="4573675"/>
            <a:ext cx="4485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10</a:t>
            </a:r>
            <a:endParaRPr>
              <a:latin typeface="Century Gothic"/>
              <a:ea typeface="Century Gothic"/>
              <a:cs typeface="Century Gothic"/>
              <a:sym typeface="Century Gothic"/>
            </a:endParaRPr>
          </a:p>
        </p:txBody>
      </p:sp>
      <p:sp>
        <p:nvSpPr>
          <p:cNvPr id="66" name="Google Shape;451;p30"/>
          <p:cNvSpPr txBox="1"/>
          <p:nvPr/>
        </p:nvSpPr>
        <p:spPr>
          <a:xfrm>
            <a:off x="1361425" y="4573675"/>
            <a:ext cx="4485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20</a:t>
            </a:r>
            <a:endParaRPr>
              <a:latin typeface="Century Gothic"/>
              <a:ea typeface="Century Gothic"/>
              <a:cs typeface="Century Gothic"/>
              <a:sym typeface="Century Gothic"/>
            </a:endParaRPr>
          </a:p>
        </p:txBody>
      </p:sp>
      <p:sp>
        <p:nvSpPr>
          <p:cNvPr id="67" name="Google Shape;452;p30"/>
          <p:cNvSpPr txBox="1"/>
          <p:nvPr/>
        </p:nvSpPr>
        <p:spPr>
          <a:xfrm>
            <a:off x="9574650" y="4751025"/>
            <a:ext cx="10731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kilometers</a:t>
            </a:r>
            <a:endParaRPr>
              <a:latin typeface="Century Gothic"/>
              <a:ea typeface="Century Gothic"/>
              <a:cs typeface="Century Gothic"/>
              <a:sym typeface="Century Gothic"/>
            </a:endParaRPr>
          </a:p>
        </p:txBody>
      </p:sp>
      <p:sp>
        <p:nvSpPr>
          <p:cNvPr id="68" name="Google Shape;453;p30"/>
          <p:cNvSpPr txBox="1"/>
          <p:nvPr/>
        </p:nvSpPr>
        <p:spPr>
          <a:xfrm>
            <a:off x="5616088" y="4730175"/>
            <a:ext cx="10731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kilometers</a:t>
            </a:r>
            <a:endParaRPr>
              <a:latin typeface="Century Gothic"/>
              <a:ea typeface="Century Gothic"/>
              <a:cs typeface="Century Gothic"/>
              <a:sym typeface="Century Gothic"/>
            </a:endParaRPr>
          </a:p>
        </p:txBody>
      </p:sp>
      <p:sp>
        <p:nvSpPr>
          <p:cNvPr id="69" name="Google Shape;454;p30"/>
          <p:cNvSpPr txBox="1"/>
          <p:nvPr/>
        </p:nvSpPr>
        <p:spPr>
          <a:xfrm>
            <a:off x="1536875" y="4751025"/>
            <a:ext cx="1073100" cy="3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kilometers</a:t>
            </a:r>
            <a:endParaRPr>
              <a:latin typeface="Century Gothic"/>
              <a:ea typeface="Century Gothic"/>
              <a:cs typeface="Century Gothic"/>
              <a:sym typeface="Century Gothic"/>
            </a:endParaRPr>
          </a:p>
        </p:txBody>
      </p:sp>
      <p:sp>
        <p:nvSpPr>
          <p:cNvPr id="70" name="Google Shape;455;p30"/>
          <p:cNvSpPr txBox="1"/>
          <p:nvPr/>
        </p:nvSpPr>
        <p:spPr>
          <a:xfrm>
            <a:off x="4364913" y="4573675"/>
            <a:ext cx="2826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0</a:t>
            </a:r>
            <a:endParaRPr>
              <a:latin typeface="Century Gothic"/>
              <a:ea typeface="Century Gothic"/>
              <a:cs typeface="Century Gothic"/>
              <a:sym typeface="Century Gothic"/>
            </a:endParaRPr>
          </a:p>
        </p:txBody>
      </p:sp>
      <p:sp>
        <p:nvSpPr>
          <p:cNvPr id="71" name="Google Shape;456;p30"/>
          <p:cNvSpPr txBox="1"/>
          <p:nvPr/>
        </p:nvSpPr>
        <p:spPr>
          <a:xfrm>
            <a:off x="4820313" y="4573675"/>
            <a:ext cx="4485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10</a:t>
            </a:r>
            <a:endParaRPr>
              <a:latin typeface="Century Gothic"/>
              <a:ea typeface="Century Gothic"/>
              <a:cs typeface="Century Gothic"/>
              <a:sym typeface="Century Gothic"/>
            </a:endParaRPr>
          </a:p>
        </p:txBody>
      </p:sp>
      <p:sp>
        <p:nvSpPr>
          <p:cNvPr id="72" name="Google Shape;457;p30"/>
          <p:cNvSpPr txBox="1"/>
          <p:nvPr/>
        </p:nvSpPr>
        <p:spPr>
          <a:xfrm>
            <a:off x="5385088" y="4573675"/>
            <a:ext cx="4485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20</a:t>
            </a:r>
            <a:endParaRPr>
              <a:latin typeface="Century Gothic"/>
              <a:ea typeface="Century Gothic"/>
              <a:cs typeface="Century Gothic"/>
              <a:sym typeface="Century Gothic"/>
            </a:endParaRPr>
          </a:p>
        </p:txBody>
      </p:sp>
      <p:sp>
        <p:nvSpPr>
          <p:cNvPr id="73" name="Google Shape;458;p30"/>
          <p:cNvSpPr txBox="1"/>
          <p:nvPr/>
        </p:nvSpPr>
        <p:spPr>
          <a:xfrm>
            <a:off x="8388600" y="4573675"/>
            <a:ext cx="2826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0</a:t>
            </a:r>
            <a:endParaRPr>
              <a:latin typeface="Century Gothic"/>
              <a:ea typeface="Century Gothic"/>
              <a:cs typeface="Century Gothic"/>
              <a:sym typeface="Century Gothic"/>
            </a:endParaRPr>
          </a:p>
        </p:txBody>
      </p:sp>
      <p:sp>
        <p:nvSpPr>
          <p:cNvPr id="74" name="Google Shape;459;p30"/>
          <p:cNvSpPr txBox="1"/>
          <p:nvPr/>
        </p:nvSpPr>
        <p:spPr>
          <a:xfrm>
            <a:off x="8844000" y="4573675"/>
            <a:ext cx="4485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10</a:t>
            </a:r>
            <a:endParaRPr>
              <a:latin typeface="Century Gothic"/>
              <a:ea typeface="Century Gothic"/>
              <a:cs typeface="Century Gothic"/>
              <a:sym typeface="Century Gothic"/>
            </a:endParaRPr>
          </a:p>
        </p:txBody>
      </p:sp>
      <p:sp>
        <p:nvSpPr>
          <p:cNvPr id="75" name="Google Shape;460;p30"/>
          <p:cNvSpPr txBox="1"/>
          <p:nvPr/>
        </p:nvSpPr>
        <p:spPr>
          <a:xfrm>
            <a:off x="9408775" y="4573675"/>
            <a:ext cx="4485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20</a:t>
            </a:r>
            <a:endParaRPr>
              <a:latin typeface="Century Gothic"/>
              <a:ea typeface="Century Gothic"/>
              <a:cs typeface="Century Gothic"/>
              <a:sym typeface="Century Gothic"/>
            </a:endParaRPr>
          </a:p>
        </p:txBody>
      </p:sp>
    </p:spTree>
    <p:extLst>
      <p:ext uri="{BB962C8B-B14F-4D97-AF65-F5344CB8AC3E}">
        <p14:creationId xmlns:p14="http://schemas.microsoft.com/office/powerpoint/2010/main" val="2870187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70f8586ee9_1_46"/>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2019 CONFLICT MAPS – Costa Rica</a:t>
            </a:r>
            <a:endParaRPr sz="1400" b="0" i="0" u="none" strike="noStrike" cap="none" dirty="0">
              <a:solidFill>
                <a:srgbClr val="000000"/>
              </a:solidFill>
              <a:latin typeface="Arial"/>
              <a:ea typeface="Arial"/>
              <a:cs typeface="Arial"/>
              <a:sym typeface="Arial"/>
            </a:endParaRPr>
          </a:p>
        </p:txBody>
      </p:sp>
      <p:sp>
        <p:nvSpPr>
          <p:cNvPr id="19" name="Google Shape;359;g70f8586ee9_1_46"/>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2019 CONFLICT MAPS – Costa Rica</a:t>
            </a:r>
            <a:endParaRPr sz="1400" b="0" i="0" u="none" strike="noStrike" cap="none">
              <a:solidFill>
                <a:srgbClr val="000000"/>
              </a:solidFill>
              <a:latin typeface="Arial"/>
              <a:ea typeface="Arial"/>
              <a:cs typeface="Arial"/>
              <a:sym typeface="Arial"/>
            </a:endParaRPr>
          </a:p>
        </p:txBody>
      </p:sp>
      <p:sp>
        <p:nvSpPr>
          <p:cNvPr id="21" name="Google Shape;361;g70f8586ee9_1_46"/>
          <p:cNvSpPr/>
          <p:nvPr/>
        </p:nvSpPr>
        <p:spPr>
          <a:xfrm>
            <a:off x="495299" y="1349925"/>
            <a:ext cx="4890300" cy="4478100"/>
          </a:xfrm>
          <a:prstGeom prst="rect">
            <a:avLst/>
          </a:prstGeom>
          <a:noFill/>
          <a:ln>
            <a:noFill/>
          </a:ln>
        </p:spPr>
        <p:txBody>
          <a:bodyPr spcFirstLastPara="1" wrap="square" lIns="91425" tIns="45700" rIns="91425" bIns="45700" anchor="t" anchorCtr="0">
            <a:noAutofit/>
          </a:bodyPr>
          <a:lstStyle/>
          <a:p>
            <a:pPr marL="447040" lvl="0" indent="-342900" algn="l" rtl="0">
              <a:lnSpc>
                <a:spcPct val="80000"/>
              </a:lnSpc>
              <a:spcBef>
                <a:spcPts val="0"/>
              </a:spcBef>
              <a:spcAft>
                <a:spcPts val="0"/>
              </a:spcAft>
              <a:buClr>
                <a:srgbClr val="2E8652"/>
              </a:buClr>
              <a:buSzPct val="1000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Areas of conflict around </a:t>
            </a:r>
            <a:r>
              <a:rPr lang="en-US" sz="2400" dirty="0" err="1">
                <a:solidFill>
                  <a:srgbClr val="3F3F3F"/>
                </a:solidFill>
                <a:latin typeface="Century Gothic"/>
                <a:ea typeface="Century Gothic"/>
                <a:cs typeface="Century Gothic"/>
                <a:sym typeface="Century Gothic"/>
              </a:rPr>
              <a:t>Osa</a:t>
            </a:r>
            <a:r>
              <a:rPr lang="en-US" sz="2400" dirty="0">
                <a:solidFill>
                  <a:srgbClr val="3F3F3F"/>
                </a:solidFill>
                <a:latin typeface="Century Gothic"/>
                <a:ea typeface="Century Gothic"/>
                <a:cs typeface="Century Gothic"/>
                <a:sym typeface="Century Gothic"/>
              </a:rPr>
              <a:t> and Caribe regions</a:t>
            </a:r>
            <a:endParaRPr sz="2400" dirty="0">
              <a:solidFill>
                <a:srgbClr val="3F3F3F"/>
              </a:solidFill>
              <a:latin typeface="Century Gothic"/>
              <a:ea typeface="Century Gothic"/>
              <a:cs typeface="Century Gothic"/>
              <a:sym typeface="Century Gothic"/>
            </a:endParaRPr>
          </a:p>
          <a:p>
            <a:pPr marL="716281" marR="0" lvl="0" indent="-342900" algn="l" rtl="0">
              <a:lnSpc>
                <a:spcPct val="80000"/>
              </a:lnSpc>
              <a:spcBef>
                <a:spcPts val="1600"/>
              </a:spcBef>
              <a:spcAft>
                <a:spcPts val="0"/>
              </a:spcAft>
              <a:buClr>
                <a:srgbClr val="2E8652"/>
              </a:buClr>
              <a:buSzPts val="1960"/>
              <a:buFont typeface="Webdings" panose="05030102010509060703" pitchFamily="18" charset="2"/>
              <a:buChar char="4"/>
            </a:pPr>
            <a:endParaRPr sz="24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80000"/>
              </a:lnSpc>
              <a:spcBef>
                <a:spcPts val="1600"/>
              </a:spcBef>
              <a:spcAft>
                <a:spcPts val="0"/>
              </a:spcAft>
              <a:buClr>
                <a:srgbClr val="2E8652"/>
              </a:buClr>
              <a:buSzPct val="1000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19.5</a:t>
            </a:r>
            <a:r>
              <a:rPr lang="en-US" sz="2400" b="0" i="0" u="none" strike="noStrike" cap="none" dirty="0">
                <a:solidFill>
                  <a:srgbClr val="3F3F3F"/>
                </a:solidFill>
                <a:latin typeface="Century Gothic"/>
                <a:ea typeface="Century Gothic"/>
                <a:cs typeface="Century Gothic"/>
                <a:sym typeface="Century Gothic"/>
              </a:rPr>
              <a:t> % of study area is of high conflict</a:t>
            </a:r>
            <a:endParaRPr sz="2400" b="0" i="0" u="none" strike="noStrike" cap="none" dirty="0">
              <a:solidFill>
                <a:srgbClr val="3F3F3F"/>
              </a:solidFill>
              <a:latin typeface="Century Gothic"/>
              <a:ea typeface="Century Gothic"/>
              <a:cs typeface="Century Gothic"/>
              <a:sym typeface="Century Gothic"/>
            </a:endParaRPr>
          </a:p>
          <a:p>
            <a:pPr marL="716281" marR="0" lvl="0" indent="-342900" algn="l" rtl="0">
              <a:lnSpc>
                <a:spcPct val="80000"/>
              </a:lnSpc>
              <a:spcBef>
                <a:spcPts val="1600"/>
              </a:spcBef>
              <a:spcAft>
                <a:spcPts val="0"/>
              </a:spcAft>
              <a:buClr>
                <a:srgbClr val="2E8652"/>
              </a:buClr>
              <a:buSzPts val="1960"/>
              <a:buFont typeface="Webdings" panose="05030102010509060703" pitchFamily="18" charset="2"/>
              <a:buChar char="4"/>
            </a:pPr>
            <a:endParaRPr sz="24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80000"/>
              </a:lnSpc>
              <a:spcBef>
                <a:spcPts val="1600"/>
              </a:spcBef>
              <a:spcAft>
                <a:spcPts val="0"/>
              </a:spcAft>
              <a:buClr>
                <a:srgbClr val="2E8652"/>
              </a:buClr>
              <a:buSzPct val="1000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52.4</a:t>
            </a:r>
            <a:r>
              <a:rPr lang="en-US" sz="2400" b="0" i="0" u="none" strike="noStrike" cap="none" dirty="0">
                <a:solidFill>
                  <a:srgbClr val="3F3F3F"/>
                </a:solidFill>
                <a:latin typeface="Century Gothic"/>
                <a:ea typeface="Century Gothic"/>
                <a:cs typeface="Century Gothic"/>
                <a:sym typeface="Century Gothic"/>
              </a:rPr>
              <a:t> % of study area is of low conflict</a:t>
            </a:r>
            <a:endParaRPr sz="2400" b="0" i="0" u="none" strike="noStrike" cap="none" dirty="0">
              <a:solidFill>
                <a:srgbClr val="3F3F3F"/>
              </a:solidFill>
              <a:latin typeface="Century Gothic"/>
              <a:ea typeface="Century Gothic"/>
              <a:cs typeface="Century Gothic"/>
              <a:sym typeface="Century Gothic"/>
            </a:endParaRPr>
          </a:p>
          <a:p>
            <a:pPr marL="342900" marR="0" lvl="0" indent="-218440" algn="l" rtl="0">
              <a:lnSpc>
                <a:spcPct val="80000"/>
              </a:lnSpc>
              <a:spcBef>
                <a:spcPts val="1600"/>
              </a:spcBef>
              <a:spcAft>
                <a:spcPts val="0"/>
              </a:spcAft>
              <a:buClr>
                <a:srgbClr val="2E8652"/>
              </a:buClr>
              <a:buSzPts val="1960"/>
              <a:buFont typeface="Arimo"/>
              <a:buNone/>
            </a:pPr>
            <a:endParaRPr sz="2800" b="0" i="0" u="none" strike="noStrike" cap="none" dirty="0">
              <a:solidFill>
                <a:srgbClr val="3F3F3F"/>
              </a:solidFill>
              <a:latin typeface="Century Gothic"/>
              <a:ea typeface="Century Gothic"/>
              <a:cs typeface="Century Gothic"/>
              <a:sym typeface="Century Gothic"/>
            </a:endParaRPr>
          </a:p>
          <a:p>
            <a:pPr marL="342900" marR="0" lvl="0" indent="-218440" algn="l" rtl="0">
              <a:lnSpc>
                <a:spcPct val="80000"/>
              </a:lnSpc>
              <a:spcBef>
                <a:spcPts val="1600"/>
              </a:spcBef>
              <a:spcAft>
                <a:spcPts val="0"/>
              </a:spcAft>
              <a:buClr>
                <a:srgbClr val="2E8652"/>
              </a:buClr>
              <a:buSzPts val="1960"/>
              <a:buFont typeface="Arimo"/>
              <a:buNone/>
            </a:pPr>
            <a:endParaRPr sz="1960" b="0" i="0" u="none" strike="noStrike" cap="none" dirty="0">
              <a:solidFill>
                <a:srgbClr val="3F3F3F"/>
              </a:solidFill>
              <a:latin typeface="Century Gothic"/>
              <a:ea typeface="Century Gothic"/>
              <a:cs typeface="Century Gothic"/>
              <a:sym typeface="Century Gothic"/>
            </a:endParaRPr>
          </a:p>
          <a:p>
            <a:pPr marL="285750" marR="0" lvl="0" indent="-171450" algn="l" rtl="0">
              <a:lnSpc>
                <a:spcPct val="100000"/>
              </a:lnSpc>
              <a:spcBef>
                <a:spcPts val="600"/>
              </a:spcBef>
              <a:spcAft>
                <a:spcPts val="0"/>
              </a:spcAft>
              <a:buClr>
                <a:srgbClr val="2E8652"/>
              </a:buClr>
              <a:buSzPts val="1800"/>
              <a:buFont typeface="Arimo"/>
              <a:buNone/>
            </a:pPr>
            <a:endParaRPr sz="1800" b="0" i="0" u="none" strike="noStrike" cap="none" dirty="0">
              <a:solidFill>
                <a:srgbClr val="3F3F3F"/>
              </a:solidFill>
              <a:latin typeface="Calibri"/>
              <a:ea typeface="Calibri"/>
              <a:cs typeface="Calibri"/>
              <a:sym typeface="Calibri"/>
            </a:endParaRPr>
          </a:p>
          <a:p>
            <a:pPr marL="285750" marR="0" lvl="0" indent="-171450" algn="l" rtl="0">
              <a:lnSpc>
                <a:spcPct val="100000"/>
              </a:lnSpc>
              <a:spcBef>
                <a:spcPts val="600"/>
              </a:spcBef>
              <a:spcAft>
                <a:spcPts val="0"/>
              </a:spcAft>
              <a:buClr>
                <a:srgbClr val="2E8652"/>
              </a:buClr>
              <a:buSzPts val="1800"/>
              <a:buFont typeface="Arimo"/>
              <a:buNone/>
            </a:pPr>
            <a:endParaRPr sz="1800" b="0" i="0" u="none" strike="noStrike" cap="none" dirty="0">
              <a:solidFill>
                <a:srgbClr val="3F3F3F"/>
              </a:solidFill>
              <a:latin typeface="Calibri"/>
              <a:ea typeface="Calibri"/>
              <a:cs typeface="Calibri"/>
              <a:sym typeface="Calibri"/>
            </a:endParaRPr>
          </a:p>
        </p:txBody>
      </p:sp>
      <p:sp>
        <p:nvSpPr>
          <p:cNvPr id="16" name="Google Shape;321;g70f8586ee9_1_46"/>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 name="Google Shape;360;g70f8586ee9_1_46"/>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1" name="Google Shape;364;g70f8586ee9_1_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38387" y="1436577"/>
            <a:ext cx="5953822" cy="4954622"/>
          </a:xfrm>
          <a:prstGeom prst="rect">
            <a:avLst/>
          </a:prstGeom>
          <a:noFill/>
          <a:ln>
            <a:noFill/>
          </a:ln>
        </p:spPr>
      </p:pic>
      <p:sp>
        <p:nvSpPr>
          <p:cNvPr id="32" name="Google Shape;365;g70f8586ee9_1_46"/>
          <p:cNvSpPr txBox="1"/>
          <p:nvPr/>
        </p:nvSpPr>
        <p:spPr>
          <a:xfrm>
            <a:off x="6267449" y="5588250"/>
            <a:ext cx="2379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0</a:t>
            </a:r>
            <a:endParaRPr dirty="0">
              <a:latin typeface="Century Gothic"/>
              <a:ea typeface="Century Gothic"/>
              <a:cs typeface="Century Gothic"/>
              <a:sym typeface="Century Gothic"/>
            </a:endParaRPr>
          </a:p>
        </p:txBody>
      </p:sp>
      <p:sp>
        <p:nvSpPr>
          <p:cNvPr id="33" name="Google Shape;366;g70f8586ee9_1_46"/>
          <p:cNvSpPr txBox="1"/>
          <p:nvPr/>
        </p:nvSpPr>
        <p:spPr>
          <a:xfrm>
            <a:off x="6768726" y="5551917"/>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10</a:t>
            </a:r>
            <a:endParaRPr dirty="0">
              <a:latin typeface="Century Gothic"/>
              <a:ea typeface="Century Gothic"/>
              <a:cs typeface="Century Gothic"/>
              <a:sym typeface="Century Gothic"/>
            </a:endParaRPr>
          </a:p>
        </p:txBody>
      </p:sp>
      <p:sp>
        <p:nvSpPr>
          <p:cNvPr id="34" name="Google Shape;367;g70f8586ee9_1_46"/>
          <p:cNvSpPr txBox="1"/>
          <p:nvPr/>
        </p:nvSpPr>
        <p:spPr>
          <a:xfrm>
            <a:off x="7478537" y="5588250"/>
            <a:ext cx="415499"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20</a:t>
            </a:r>
            <a:endParaRPr dirty="0">
              <a:latin typeface="Century Gothic"/>
              <a:ea typeface="Century Gothic"/>
              <a:cs typeface="Century Gothic"/>
              <a:sym typeface="Century Gothic"/>
            </a:endParaRPr>
          </a:p>
        </p:txBody>
      </p:sp>
      <p:sp>
        <p:nvSpPr>
          <p:cNvPr id="35" name="Google Shape;368;g70f8586ee9_1_46"/>
          <p:cNvSpPr txBox="1"/>
          <p:nvPr/>
        </p:nvSpPr>
        <p:spPr>
          <a:xfrm>
            <a:off x="7763191" y="5896050"/>
            <a:ext cx="10731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kilometers</a:t>
            </a:r>
            <a:endParaRPr dirty="0">
              <a:latin typeface="Century Gothic"/>
              <a:ea typeface="Century Gothic"/>
              <a:cs typeface="Century Gothic"/>
              <a:sym typeface="Century Gothic"/>
            </a:endParaRPr>
          </a:p>
        </p:txBody>
      </p:sp>
      <p:sp>
        <p:nvSpPr>
          <p:cNvPr id="36" name="Google Shape;290;g825643bdd8_2_0"/>
          <p:cNvSpPr/>
          <p:nvPr/>
        </p:nvSpPr>
        <p:spPr>
          <a:xfrm>
            <a:off x="6831347" y="2288926"/>
            <a:ext cx="171450" cy="307777"/>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 name="Google Shape;291;g825643bdd8_2_0"/>
          <p:cNvSpPr txBox="1"/>
          <p:nvPr/>
        </p:nvSpPr>
        <p:spPr>
          <a:xfrm>
            <a:off x="6774744" y="1981149"/>
            <a:ext cx="2667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N</a:t>
            </a:r>
            <a:endParaRPr sz="1400" b="0" i="0" u="none" strike="noStrike" cap="none" dirty="0">
              <a:solidFill>
                <a:srgbClr val="000000"/>
              </a:solidFill>
              <a:latin typeface="Arial"/>
              <a:ea typeface="Arial"/>
              <a:cs typeface="Arial"/>
              <a:sym typeface="Arial"/>
            </a:endParaRPr>
          </a:p>
        </p:txBody>
      </p:sp>
      <p:grpSp>
        <p:nvGrpSpPr>
          <p:cNvPr id="38" name="Group 37">
            <a:extLst>
              <a:ext uri="{FF2B5EF4-FFF2-40B4-BE49-F238E27FC236}">
                <a16:creationId xmlns:a16="http://schemas.microsoft.com/office/drawing/2014/main" id="{6257BC5F-9C17-4B4C-8F1F-3B76D090787C}"/>
              </a:ext>
            </a:extLst>
          </p:cNvPr>
          <p:cNvGrpSpPr/>
          <p:nvPr/>
        </p:nvGrpSpPr>
        <p:grpSpPr>
          <a:xfrm>
            <a:off x="6372950" y="3704338"/>
            <a:ext cx="1028175" cy="1637462"/>
            <a:chOff x="216975" y="3092713"/>
            <a:chExt cx="1028175" cy="1637462"/>
          </a:xfrm>
        </p:grpSpPr>
        <p:pic>
          <p:nvPicPr>
            <p:cNvPr id="39" name="Google Shape;442;p30">
              <a:extLst>
                <a:ext uri="{FF2B5EF4-FFF2-40B4-BE49-F238E27FC236}">
                  <a16:creationId xmlns:a16="http://schemas.microsoft.com/office/drawing/2014/main" id="{EE8A1146-F6CD-4EFB-830A-6F254000BC4C}"/>
                </a:ext>
              </a:extLst>
            </p:cNvPr>
            <p:cNvPicPr preferRelativeResize="0"/>
            <p:nvPr/>
          </p:nvPicPr>
          <p:blipFill>
            <a:blip r:embed="rId4">
              <a:alphaModFix/>
            </a:blip>
            <a:stretch>
              <a:fillRect/>
            </a:stretch>
          </p:blipFill>
          <p:spPr>
            <a:xfrm>
              <a:off x="216975" y="3173500"/>
              <a:ext cx="171450" cy="1400175"/>
            </a:xfrm>
            <a:prstGeom prst="rect">
              <a:avLst/>
            </a:prstGeom>
            <a:noFill/>
            <a:ln>
              <a:noFill/>
            </a:ln>
          </p:spPr>
        </p:pic>
        <p:sp>
          <p:nvSpPr>
            <p:cNvPr id="40" name="Google Shape;443;p30">
              <a:extLst>
                <a:ext uri="{FF2B5EF4-FFF2-40B4-BE49-F238E27FC236}">
                  <a16:creationId xmlns:a16="http://schemas.microsoft.com/office/drawing/2014/main" id="{72747721-1D60-41B0-A548-9DB7D88279D2}"/>
                </a:ext>
              </a:extLst>
            </p:cNvPr>
            <p:cNvSpPr txBox="1"/>
            <p:nvPr/>
          </p:nvSpPr>
          <p:spPr>
            <a:xfrm>
              <a:off x="341250" y="4311075"/>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Low</a:t>
              </a:r>
              <a:endParaRPr dirty="0">
                <a:latin typeface="Century Gothic"/>
                <a:ea typeface="Century Gothic"/>
                <a:cs typeface="Century Gothic"/>
                <a:sym typeface="Century Gothic"/>
              </a:endParaRPr>
            </a:p>
          </p:txBody>
        </p:sp>
        <p:sp>
          <p:nvSpPr>
            <p:cNvPr id="41" name="Google Shape;444;p30">
              <a:extLst>
                <a:ext uri="{FF2B5EF4-FFF2-40B4-BE49-F238E27FC236}">
                  <a16:creationId xmlns:a16="http://schemas.microsoft.com/office/drawing/2014/main" id="{E28ED5C8-3EA5-4018-9DA6-2B5D9407ABDC}"/>
                </a:ext>
              </a:extLst>
            </p:cNvPr>
            <p:cNvSpPr txBox="1"/>
            <p:nvPr/>
          </p:nvSpPr>
          <p:spPr>
            <a:xfrm>
              <a:off x="341250" y="3737125"/>
              <a:ext cx="9039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Medium</a:t>
              </a:r>
              <a:endParaRPr dirty="0">
                <a:latin typeface="Century Gothic"/>
                <a:ea typeface="Century Gothic"/>
                <a:cs typeface="Century Gothic"/>
                <a:sym typeface="Century Gothic"/>
              </a:endParaRPr>
            </a:p>
          </p:txBody>
        </p:sp>
        <p:sp>
          <p:nvSpPr>
            <p:cNvPr id="42" name="Google Shape;445;p30">
              <a:extLst>
                <a:ext uri="{FF2B5EF4-FFF2-40B4-BE49-F238E27FC236}">
                  <a16:creationId xmlns:a16="http://schemas.microsoft.com/office/drawing/2014/main" id="{2B44471A-404E-4AB1-AEAE-8A0C5C5E80A3}"/>
                </a:ext>
              </a:extLst>
            </p:cNvPr>
            <p:cNvSpPr txBox="1"/>
            <p:nvPr/>
          </p:nvSpPr>
          <p:spPr>
            <a:xfrm>
              <a:off x="341250" y="3092713"/>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High</a:t>
              </a:r>
              <a:endParaRPr dirty="0">
                <a:latin typeface="Century Gothic"/>
                <a:ea typeface="Century Gothic"/>
                <a:cs typeface="Century Gothic"/>
                <a:sym typeface="Century Gothic"/>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0995" y="511372"/>
            <a:ext cx="8394192" cy="5854303"/>
          </a:xfrm>
          <a:prstGeom prst="rect">
            <a:avLst/>
          </a:prstGeom>
          <a:noFill/>
          <a:ln>
            <a:noFill/>
          </a:ln>
        </p:spPr>
      </p:pic>
      <p:sp>
        <p:nvSpPr>
          <p:cNvPr id="78" name="Google Shape;78;p2"/>
          <p:cNvSpPr txBox="1"/>
          <p:nvPr/>
        </p:nvSpPr>
        <p:spPr>
          <a:xfrm>
            <a:off x="8853948" y="2281974"/>
            <a:ext cx="15166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entury Gothic"/>
                <a:ea typeface="Century Gothic"/>
                <a:cs typeface="Century Gothic"/>
                <a:sym typeface="Century Gothic"/>
              </a:rPr>
              <a:t>La Amistad Caribe</a:t>
            </a:r>
            <a:endParaRPr sz="1400" b="0" i="0" u="none" strike="noStrike" cap="none" dirty="0">
              <a:solidFill>
                <a:srgbClr val="000000"/>
              </a:solidFill>
              <a:latin typeface="Arial"/>
              <a:ea typeface="Arial"/>
              <a:cs typeface="Arial"/>
              <a:sym typeface="Arial"/>
            </a:endParaRPr>
          </a:p>
        </p:txBody>
      </p:sp>
      <p:sp>
        <p:nvSpPr>
          <p:cNvPr id="79" name="Google Shape;79;p2"/>
          <p:cNvSpPr txBox="1"/>
          <p:nvPr/>
        </p:nvSpPr>
        <p:spPr>
          <a:xfrm>
            <a:off x="8505287" y="3350051"/>
            <a:ext cx="15166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entury Gothic"/>
                <a:ea typeface="Century Gothic"/>
                <a:cs typeface="Century Gothic"/>
                <a:sym typeface="Century Gothic"/>
              </a:rPr>
              <a:t>La Amistad </a:t>
            </a:r>
            <a:r>
              <a:rPr lang="en-US" sz="1200" b="0" i="0" u="none" strike="noStrike" cap="none" dirty="0" err="1">
                <a:solidFill>
                  <a:schemeClr val="lt1"/>
                </a:solidFill>
                <a:latin typeface="Century Gothic"/>
                <a:ea typeface="Century Gothic"/>
                <a:cs typeface="Century Gothic"/>
                <a:sym typeface="Century Gothic"/>
              </a:rPr>
              <a:t>Pacifico</a:t>
            </a:r>
            <a:endParaRPr sz="1200" b="0" i="0" u="none" strike="noStrike" cap="none" dirty="0">
              <a:solidFill>
                <a:schemeClr val="lt1"/>
              </a:solidFill>
              <a:latin typeface="Century Gothic"/>
              <a:ea typeface="Century Gothic"/>
              <a:cs typeface="Century Gothic"/>
              <a:sym typeface="Century Gothic"/>
            </a:endParaRPr>
          </a:p>
        </p:txBody>
      </p:sp>
      <p:sp>
        <p:nvSpPr>
          <p:cNvPr id="80" name="Google Shape;80;p2"/>
          <p:cNvSpPr txBox="1"/>
          <p:nvPr/>
        </p:nvSpPr>
        <p:spPr>
          <a:xfrm>
            <a:off x="6643749" y="3931634"/>
            <a:ext cx="151664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entury Gothic"/>
                <a:ea typeface="Century Gothic"/>
                <a:cs typeface="Century Gothic"/>
                <a:sym typeface="Century Gothic"/>
              </a:rPr>
              <a:t>Osa</a:t>
            </a:r>
            <a:endParaRPr sz="1200" b="0" i="0" u="none" strike="noStrike" cap="none">
              <a:solidFill>
                <a:schemeClr val="lt1"/>
              </a:solidFill>
              <a:latin typeface="Century Gothic"/>
              <a:ea typeface="Century Gothic"/>
              <a:cs typeface="Century Gothic"/>
              <a:sym typeface="Century Gothic"/>
            </a:endParaRPr>
          </a:p>
        </p:txBody>
      </p:sp>
      <p:sp>
        <p:nvSpPr>
          <p:cNvPr id="81" name="Google Shape;81;p2"/>
          <p:cNvSpPr txBox="1"/>
          <p:nvPr/>
        </p:nvSpPr>
        <p:spPr>
          <a:xfrm>
            <a:off x="9916603" y="3328121"/>
            <a:ext cx="12633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entury Gothic"/>
                <a:ea typeface="Century Gothic"/>
                <a:cs typeface="Century Gothic"/>
                <a:sym typeface="Century Gothic"/>
              </a:rPr>
              <a:t>La Amistad Panama</a:t>
            </a:r>
            <a:endParaRPr sz="1400" b="0" i="0" u="none" strike="noStrike" cap="none" dirty="0">
              <a:solidFill>
                <a:srgbClr val="000000"/>
              </a:solidFill>
              <a:latin typeface="Arial"/>
              <a:ea typeface="Arial"/>
              <a:cs typeface="Arial"/>
              <a:sym typeface="Arial"/>
            </a:endParaRPr>
          </a:p>
        </p:txBody>
      </p:sp>
      <p:sp>
        <p:nvSpPr>
          <p:cNvPr id="82" name="Google Shape;82;p2"/>
          <p:cNvSpPr/>
          <p:nvPr/>
        </p:nvSpPr>
        <p:spPr>
          <a:xfrm>
            <a:off x="11333737" y="3193544"/>
            <a:ext cx="171450" cy="307777"/>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p2"/>
          <p:cNvSpPr txBox="1"/>
          <p:nvPr/>
        </p:nvSpPr>
        <p:spPr>
          <a:xfrm>
            <a:off x="11259114" y="2743639"/>
            <a:ext cx="266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84" name="Google Shape;84;p2"/>
          <p:cNvSpPr txBox="1"/>
          <p:nvPr/>
        </p:nvSpPr>
        <p:spPr>
          <a:xfrm>
            <a:off x="7144125" y="5750121"/>
            <a:ext cx="1639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0</a:t>
            </a:r>
            <a:endParaRPr sz="1400" b="0" i="0" u="none" strike="noStrike" cap="none" dirty="0">
              <a:solidFill>
                <a:srgbClr val="000000"/>
              </a:solidFill>
              <a:latin typeface="Arial"/>
              <a:ea typeface="Arial"/>
              <a:cs typeface="Arial"/>
              <a:sym typeface="Arial"/>
            </a:endParaRPr>
          </a:p>
        </p:txBody>
      </p:sp>
      <p:sp>
        <p:nvSpPr>
          <p:cNvPr id="85" name="Google Shape;85;p2"/>
          <p:cNvSpPr txBox="1"/>
          <p:nvPr/>
        </p:nvSpPr>
        <p:spPr>
          <a:xfrm>
            <a:off x="7625014" y="5775675"/>
            <a:ext cx="42862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25</a:t>
            </a:r>
            <a:endParaRPr sz="1400" b="0" i="0" u="none" strike="noStrike" cap="none" dirty="0">
              <a:solidFill>
                <a:srgbClr val="000000"/>
              </a:solidFill>
              <a:latin typeface="Arial"/>
              <a:ea typeface="Arial"/>
              <a:cs typeface="Arial"/>
              <a:sym typeface="Arial"/>
            </a:endParaRPr>
          </a:p>
        </p:txBody>
      </p:sp>
      <p:sp>
        <p:nvSpPr>
          <p:cNvPr id="86" name="Google Shape;86;p2"/>
          <p:cNvSpPr txBox="1"/>
          <p:nvPr/>
        </p:nvSpPr>
        <p:spPr>
          <a:xfrm>
            <a:off x="8261615" y="5775676"/>
            <a:ext cx="42862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50</a:t>
            </a:r>
            <a:endParaRPr sz="1400" b="0" i="0" u="none" strike="noStrike" cap="none" dirty="0">
              <a:solidFill>
                <a:srgbClr val="000000"/>
              </a:solidFill>
              <a:latin typeface="Arial"/>
              <a:ea typeface="Arial"/>
              <a:cs typeface="Arial"/>
              <a:sym typeface="Arial"/>
            </a:endParaRPr>
          </a:p>
        </p:txBody>
      </p:sp>
      <p:sp>
        <p:nvSpPr>
          <p:cNvPr id="87" name="Google Shape;87;p2"/>
          <p:cNvSpPr txBox="1"/>
          <p:nvPr/>
        </p:nvSpPr>
        <p:spPr>
          <a:xfrm>
            <a:off x="8623242" y="5775673"/>
            <a:ext cx="12633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Kilometers</a:t>
            </a:r>
            <a:endParaRPr sz="1400" b="0" i="0" u="none" strike="noStrike" cap="none" dirty="0">
              <a:solidFill>
                <a:srgbClr val="000000"/>
              </a:solidFill>
              <a:latin typeface="Arial"/>
              <a:ea typeface="Arial"/>
              <a:cs typeface="Arial"/>
              <a:sym typeface="Arial"/>
            </a:endParaRPr>
          </a:p>
        </p:txBody>
      </p:sp>
      <p:sp>
        <p:nvSpPr>
          <p:cNvPr id="88" name="Google Shape;88;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9" name="Google Shape;89;p2"/>
          <p:cNvSpPr txBox="1"/>
          <p:nvPr/>
        </p:nvSpPr>
        <p:spPr>
          <a:xfrm>
            <a:off x="6779125" y="3982776"/>
            <a:ext cx="13949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entury Gothic"/>
                <a:ea typeface="Century Gothic"/>
                <a:cs typeface="Century Gothic"/>
                <a:sym typeface="Century Gothic"/>
              </a:rPr>
              <a:t>Osa</a:t>
            </a:r>
            <a:endParaRPr sz="1200" b="0" i="0" u="none" strike="noStrike" cap="none">
              <a:solidFill>
                <a:schemeClr val="lt1"/>
              </a:solidFill>
              <a:latin typeface="Century Gothic"/>
              <a:ea typeface="Century Gothic"/>
              <a:cs typeface="Century Gothic"/>
              <a:sym typeface="Century Gothic"/>
            </a:endParaRPr>
          </a:p>
        </p:txBody>
      </p:sp>
      <p:sp>
        <p:nvSpPr>
          <p:cNvPr id="90" name="Google Shape;90;p2"/>
          <p:cNvSpPr txBox="1"/>
          <p:nvPr/>
        </p:nvSpPr>
        <p:spPr>
          <a:xfrm>
            <a:off x="495300" y="342900"/>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STUDY AREA</a:t>
            </a:r>
            <a:endParaRPr sz="1400" b="0" i="0" u="none" strike="noStrike" cap="none" dirty="0">
              <a:solidFill>
                <a:srgbClr val="000000"/>
              </a:solidFill>
              <a:latin typeface="Arial"/>
              <a:ea typeface="Arial"/>
              <a:cs typeface="Arial"/>
              <a:sym typeface="Arial"/>
            </a:endParaRPr>
          </a:p>
        </p:txBody>
      </p:sp>
      <p:sp>
        <p:nvSpPr>
          <p:cNvPr id="92" name="Google Shape;92;p2"/>
          <p:cNvSpPr/>
          <p:nvPr/>
        </p:nvSpPr>
        <p:spPr>
          <a:xfrm>
            <a:off x="1590102" y="5668719"/>
            <a:ext cx="295275" cy="295275"/>
          </a:xfrm>
          <a:prstGeom prst="rect">
            <a:avLst/>
          </a:prstGeom>
          <a:solidFill>
            <a:srgbClr val="33CC33"/>
          </a:solidFill>
          <a:ln w="12700" cap="flat" cmpd="sng">
            <a:solidFill>
              <a:srgbClr val="008A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2"/>
          <p:cNvPicPr preferRelativeResize="0"/>
          <p:nvPr/>
        </p:nvPicPr>
        <p:blipFill rotWithShape="1">
          <a:blip r:embed="rId4">
            <a:alphaModFix/>
          </a:blip>
          <a:srcRect/>
          <a:stretch/>
        </p:blipFill>
        <p:spPr>
          <a:xfrm rot="5400000">
            <a:off x="1590102" y="6070400"/>
            <a:ext cx="295275" cy="295275"/>
          </a:xfrm>
          <a:prstGeom prst="rect">
            <a:avLst/>
          </a:prstGeom>
          <a:noFill/>
          <a:ln>
            <a:noFill/>
          </a:ln>
        </p:spPr>
      </p:pic>
      <p:sp>
        <p:nvSpPr>
          <p:cNvPr id="94" name="Google Shape;94;p2"/>
          <p:cNvSpPr txBox="1"/>
          <p:nvPr/>
        </p:nvSpPr>
        <p:spPr>
          <a:xfrm>
            <a:off x="1968944" y="5655305"/>
            <a:ext cx="166504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entury Gothic"/>
                <a:ea typeface="Century Gothic"/>
                <a:cs typeface="Century Gothic"/>
                <a:sym typeface="Century Gothic"/>
              </a:rPr>
              <a:t>Study Area</a:t>
            </a:r>
            <a:endParaRPr sz="1400" b="0" i="0" u="none" strike="noStrike" cap="none" dirty="0">
              <a:solidFill>
                <a:srgbClr val="000000"/>
              </a:solidFill>
              <a:latin typeface="Arial"/>
              <a:ea typeface="Arial"/>
              <a:cs typeface="Arial"/>
              <a:sym typeface="Arial"/>
            </a:endParaRPr>
          </a:p>
        </p:txBody>
      </p:sp>
      <p:sp>
        <p:nvSpPr>
          <p:cNvPr id="95" name="Google Shape;95;p2"/>
          <p:cNvSpPr txBox="1"/>
          <p:nvPr/>
        </p:nvSpPr>
        <p:spPr>
          <a:xfrm>
            <a:off x="1958671" y="6057898"/>
            <a:ext cx="23666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entury Gothic"/>
                <a:ea typeface="Century Gothic"/>
                <a:cs typeface="Century Gothic"/>
                <a:sym typeface="Century Gothic"/>
              </a:rPr>
              <a:t>Study Area boundaries</a:t>
            </a:r>
            <a:endParaRPr sz="1400" b="0" i="0" u="none" strike="noStrike" cap="none" dirty="0">
              <a:solidFill>
                <a:srgbClr val="000000"/>
              </a:solidFill>
              <a:latin typeface="Arial"/>
              <a:ea typeface="Arial"/>
              <a:cs typeface="Arial"/>
              <a:sym typeface="Arial"/>
            </a:endParaRPr>
          </a:p>
        </p:txBody>
      </p:sp>
      <p:sp>
        <p:nvSpPr>
          <p:cNvPr id="3" name="TextBox 2"/>
          <p:cNvSpPr txBox="1"/>
          <p:nvPr/>
        </p:nvSpPr>
        <p:spPr>
          <a:xfrm>
            <a:off x="9321012" y="4485917"/>
            <a:ext cx="700921" cy="276999"/>
          </a:xfrm>
          <a:prstGeom prst="rect">
            <a:avLst/>
          </a:prstGeom>
          <a:noFill/>
        </p:spPr>
        <p:txBody>
          <a:bodyPr wrap="square" rtlCol="0">
            <a:spAutoFit/>
          </a:bodyPr>
          <a:lstStyle/>
          <a:p>
            <a:r>
              <a:rPr lang="en-US" sz="1200" dirty="0" err="1">
                <a:solidFill>
                  <a:schemeClr val="bg1">
                    <a:lumMod val="95000"/>
                  </a:schemeClr>
                </a:solidFill>
                <a:latin typeface="Century Gothic" panose="020B0502020202020204" pitchFamily="34" charset="0"/>
              </a:rPr>
              <a:t>Osa</a:t>
            </a:r>
            <a:endParaRPr lang="en-US" sz="1200" dirty="0">
              <a:solidFill>
                <a:schemeClr val="bg1">
                  <a:lumMod val="95000"/>
                </a:schemeClr>
              </a:solidFill>
              <a:latin typeface="Century Gothic" panose="020B0502020202020204" pitchFamily="34"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l="1380"/>
          <a:stretch/>
        </p:blipFill>
        <p:spPr>
          <a:xfrm>
            <a:off x="1093181" y="1639296"/>
            <a:ext cx="5628935" cy="357940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70f8586ee9_1_82"/>
          <p:cNvSpPr txBox="1"/>
          <p:nvPr/>
        </p:nvSpPr>
        <p:spPr>
          <a:xfrm>
            <a:off x="495299" y="342900"/>
            <a:ext cx="1154430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2029 CONFLICT MAPS – Costa Rica</a:t>
            </a:r>
            <a:endParaRPr sz="1400" b="0" i="0" u="none" strike="noStrike" cap="none" dirty="0">
              <a:solidFill>
                <a:srgbClr val="000000"/>
              </a:solidFill>
              <a:latin typeface="Arial"/>
              <a:ea typeface="Arial"/>
              <a:cs typeface="Arial"/>
              <a:sym typeface="Arial"/>
            </a:endParaRPr>
          </a:p>
        </p:txBody>
      </p:sp>
      <p:sp>
        <p:nvSpPr>
          <p:cNvPr id="331" name="Google Shape;331;g70f8586ee9_1_82"/>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3" name="Google Shape;333;g70f8586ee9_1_82"/>
          <p:cNvSpPr txBox="1"/>
          <p:nvPr/>
        </p:nvSpPr>
        <p:spPr>
          <a:xfrm>
            <a:off x="495300" y="6054557"/>
            <a:ext cx="11125200" cy="66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1400"/>
              <a:buFont typeface="Century Gothic"/>
              <a:buNone/>
            </a:pPr>
            <a:r>
              <a:rPr lang="en-US" sz="1400" b="0" i="0" u="none" strike="noStrike" cap="none" dirty="0">
                <a:solidFill>
                  <a:srgbClr val="3F3F3F"/>
                </a:solidFill>
                <a:latin typeface="Century Gothic"/>
                <a:ea typeface="Century Gothic"/>
                <a:cs typeface="Century Gothic"/>
                <a:sym typeface="Century Gothic"/>
              </a:rPr>
              <a:t>Conflict maps of study region with areas where greatest potential conflict shown in red and areas with the lowest potential conflict shown in green.</a:t>
            </a:r>
            <a:endParaRPr sz="1400" b="0" i="0" u="none" strike="noStrike" cap="none" dirty="0">
              <a:solidFill>
                <a:srgbClr val="3F3F3F"/>
              </a:solidFill>
              <a:latin typeface="Century Gothic"/>
              <a:ea typeface="Century Gothic"/>
              <a:cs typeface="Century Gothic"/>
              <a:sym typeface="Century Gothic"/>
            </a:endParaRPr>
          </a:p>
        </p:txBody>
      </p:sp>
      <p:sp>
        <p:nvSpPr>
          <p:cNvPr id="336" name="Google Shape;336;g70f8586ee9_1_82"/>
          <p:cNvSpPr txBox="1"/>
          <p:nvPr/>
        </p:nvSpPr>
        <p:spPr>
          <a:xfrm>
            <a:off x="192400" y="5302727"/>
            <a:ext cx="38568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Conflict between Urban and Agriculture</a:t>
            </a: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39" name="Google Shape;339;g70f8586ee9_1_82"/>
          <p:cNvSpPr txBox="1"/>
          <p:nvPr/>
        </p:nvSpPr>
        <p:spPr>
          <a:xfrm>
            <a:off x="4155596" y="5302727"/>
            <a:ext cx="38568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Conflict between Agriculture and Ecological Significance</a:t>
            </a: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42" name="Google Shape;342;g70f8586ee9_1_82"/>
          <p:cNvSpPr txBox="1"/>
          <p:nvPr/>
        </p:nvSpPr>
        <p:spPr>
          <a:xfrm>
            <a:off x="8134649" y="5302727"/>
            <a:ext cx="38568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Conflict between Urban and Ecological Significance</a:t>
            </a: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6606" y="824086"/>
            <a:ext cx="3454781" cy="447089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556" y="825569"/>
            <a:ext cx="3452489" cy="4467927"/>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4275" y="789678"/>
            <a:ext cx="3517549" cy="4552122"/>
          </a:xfrm>
          <a:prstGeom prst="rect">
            <a:avLst/>
          </a:prstGeom>
        </p:spPr>
      </p:pic>
      <p:grpSp>
        <p:nvGrpSpPr>
          <p:cNvPr id="5" name="Group 4">
            <a:extLst>
              <a:ext uri="{FF2B5EF4-FFF2-40B4-BE49-F238E27FC236}">
                <a16:creationId xmlns:a16="http://schemas.microsoft.com/office/drawing/2014/main" id="{9F59FAD3-D698-AA45-9E64-9B20F65899B5}"/>
              </a:ext>
            </a:extLst>
          </p:cNvPr>
          <p:cNvGrpSpPr/>
          <p:nvPr/>
        </p:nvGrpSpPr>
        <p:grpSpPr>
          <a:xfrm>
            <a:off x="436436" y="788504"/>
            <a:ext cx="1028175" cy="1637462"/>
            <a:chOff x="216975" y="3092713"/>
            <a:chExt cx="1028175" cy="1637462"/>
          </a:xfrm>
        </p:grpSpPr>
        <p:pic>
          <p:nvPicPr>
            <p:cNvPr id="16" name="Google Shape;442;p30">
              <a:extLst>
                <a:ext uri="{FF2B5EF4-FFF2-40B4-BE49-F238E27FC236}">
                  <a16:creationId xmlns:a16="http://schemas.microsoft.com/office/drawing/2014/main" id="{3E70FAAF-0CF9-6E49-9C10-1365A78FA69F}"/>
                </a:ext>
              </a:extLst>
            </p:cNvPr>
            <p:cNvPicPr preferRelativeResize="0"/>
            <p:nvPr/>
          </p:nvPicPr>
          <p:blipFill>
            <a:blip r:embed="rId6">
              <a:alphaModFix/>
            </a:blip>
            <a:stretch>
              <a:fillRect/>
            </a:stretch>
          </p:blipFill>
          <p:spPr>
            <a:xfrm>
              <a:off x="216975" y="3173500"/>
              <a:ext cx="171450" cy="1400175"/>
            </a:xfrm>
            <a:prstGeom prst="rect">
              <a:avLst/>
            </a:prstGeom>
            <a:noFill/>
            <a:ln>
              <a:noFill/>
            </a:ln>
          </p:spPr>
        </p:pic>
        <p:sp>
          <p:nvSpPr>
            <p:cNvPr id="18" name="Google Shape;443;p30">
              <a:extLst>
                <a:ext uri="{FF2B5EF4-FFF2-40B4-BE49-F238E27FC236}">
                  <a16:creationId xmlns:a16="http://schemas.microsoft.com/office/drawing/2014/main" id="{751CC2DC-43EE-4242-B064-7EDCBC67C651}"/>
                </a:ext>
              </a:extLst>
            </p:cNvPr>
            <p:cNvSpPr txBox="1"/>
            <p:nvPr/>
          </p:nvSpPr>
          <p:spPr>
            <a:xfrm>
              <a:off x="341250" y="4311075"/>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Low</a:t>
              </a:r>
              <a:endParaRPr>
                <a:solidFill>
                  <a:schemeClr val="tx1">
                    <a:lumMod val="75000"/>
                    <a:lumOff val="25000"/>
                  </a:schemeClr>
                </a:solidFill>
                <a:latin typeface="Century Gothic"/>
                <a:ea typeface="Century Gothic"/>
                <a:cs typeface="Century Gothic"/>
                <a:sym typeface="Century Gothic"/>
              </a:endParaRPr>
            </a:p>
          </p:txBody>
        </p:sp>
        <p:sp>
          <p:nvSpPr>
            <p:cNvPr id="19" name="Google Shape;444;p30">
              <a:extLst>
                <a:ext uri="{FF2B5EF4-FFF2-40B4-BE49-F238E27FC236}">
                  <a16:creationId xmlns:a16="http://schemas.microsoft.com/office/drawing/2014/main" id="{8C1C3AF8-627D-384A-AC28-42E41D4D16C1}"/>
                </a:ext>
              </a:extLst>
            </p:cNvPr>
            <p:cNvSpPr txBox="1"/>
            <p:nvPr/>
          </p:nvSpPr>
          <p:spPr>
            <a:xfrm>
              <a:off x="341250" y="3737125"/>
              <a:ext cx="9039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Medium</a:t>
              </a:r>
              <a:endParaRPr dirty="0">
                <a:solidFill>
                  <a:schemeClr val="tx1">
                    <a:lumMod val="75000"/>
                    <a:lumOff val="25000"/>
                  </a:schemeClr>
                </a:solidFill>
                <a:latin typeface="Century Gothic"/>
                <a:ea typeface="Century Gothic"/>
                <a:cs typeface="Century Gothic"/>
                <a:sym typeface="Century Gothic"/>
              </a:endParaRPr>
            </a:p>
          </p:txBody>
        </p:sp>
        <p:sp>
          <p:nvSpPr>
            <p:cNvPr id="20" name="Google Shape;445;p30">
              <a:extLst>
                <a:ext uri="{FF2B5EF4-FFF2-40B4-BE49-F238E27FC236}">
                  <a16:creationId xmlns:a16="http://schemas.microsoft.com/office/drawing/2014/main" id="{E5F6C446-6F9E-414E-8D77-24980ACE5809}"/>
                </a:ext>
              </a:extLst>
            </p:cNvPr>
            <p:cNvSpPr txBox="1"/>
            <p:nvPr/>
          </p:nvSpPr>
          <p:spPr>
            <a:xfrm>
              <a:off x="341250" y="3092713"/>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High</a:t>
              </a:r>
              <a:endParaRPr dirty="0">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5"/>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2029 CONFLICT MAPS – Costa Rica</a:t>
            </a:r>
            <a:endParaRPr sz="1400" b="0" i="0" u="none" strike="noStrike" cap="none" dirty="0">
              <a:solidFill>
                <a:srgbClr val="000000"/>
              </a:solidFill>
              <a:latin typeface="Arial"/>
              <a:ea typeface="Arial"/>
              <a:cs typeface="Arial"/>
              <a:sym typeface="Arial"/>
            </a:endParaRPr>
          </a:p>
        </p:txBody>
      </p:sp>
      <p:sp>
        <p:nvSpPr>
          <p:cNvPr id="350" name="Google Shape;350;p15"/>
          <p:cNvSpPr/>
          <p:nvPr/>
        </p:nvSpPr>
        <p:spPr>
          <a:xfrm>
            <a:off x="574813" y="816839"/>
            <a:ext cx="4890300" cy="4478100"/>
          </a:xfrm>
          <a:prstGeom prst="rect">
            <a:avLst/>
          </a:prstGeom>
          <a:noFill/>
          <a:ln>
            <a:noFill/>
          </a:ln>
        </p:spPr>
        <p:txBody>
          <a:bodyPr spcFirstLastPara="1" wrap="square" lIns="91425" tIns="45700" rIns="91425" bIns="45700" anchor="t" anchorCtr="0">
            <a:noAutofit/>
          </a:bodyPr>
          <a:lstStyle/>
          <a:p>
            <a:pPr marL="101600" lvl="0">
              <a:buClr>
                <a:srgbClr val="2E8652"/>
              </a:buClr>
              <a:buSzPts val="2400"/>
            </a:pPr>
            <a:endParaRPr lang="en-US" sz="24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457200" lvl="0" indent="-355600">
              <a:spcBef>
                <a:spcPts val="1800"/>
              </a:spcBef>
              <a:spcAft>
                <a:spcPts val="1800"/>
              </a:spcAft>
              <a:buClr>
                <a:srgbClr val="2E8652"/>
              </a:buClr>
              <a:buSzPts val="2400"/>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Areas of conflict around Buenos Aires, San Isidro de General, and coastal area around Limon</a:t>
            </a:r>
          </a:p>
          <a:p>
            <a:pPr marL="457200" lvl="0" indent="-355600">
              <a:spcBef>
                <a:spcPts val="1800"/>
              </a:spcBef>
              <a:spcAft>
                <a:spcPts val="1800"/>
              </a:spcAft>
              <a:buClr>
                <a:srgbClr val="2E8652"/>
              </a:buClr>
              <a:buSzPts val="2400"/>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12 % of study area is of high conflict</a:t>
            </a:r>
          </a:p>
          <a:p>
            <a:pPr marL="457200" lvl="0" indent="-355600">
              <a:spcBef>
                <a:spcPts val="1800"/>
              </a:spcBef>
              <a:spcAft>
                <a:spcPts val="1800"/>
              </a:spcAft>
              <a:buClr>
                <a:srgbClr val="2E8652"/>
              </a:buClr>
              <a:buSzPts val="2400"/>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Less than 1% of study area is of low </a:t>
            </a:r>
            <a:r>
              <a:rPr lang="en-US" sz="2400" dirty="0" smtClean="0">
                <a:solidFill>
                  <a:schemeClr val="tx1">
                    <a:lumMod val="75000"/>
                    <a:lumOff val="25000"/>
                  </a:schemeClr>
                </a:solidFill>
                <a:latin typeface="Century Gothic" panose="020B0502020202020204" pitchFamily="34" charset="0"/>
              </a:rPr>
              <a:t>conflict</a:t>
            </a:r>
            <a:endParaRPr lang="en-US" sz="2400" dirty="0">
              <a:solidFill>
                <a:schemeClr val="tx1">
                  <a:lumMod val="75000"/>
                  <a:lumOff val="25000"/>
                </a:schemeClr>
              </a:solidFill>
              <a:latin typeface="Century Gothic"/>
              <a:ea typeface="Century Gothic"/>
              <a:cs typeface="Century Gothic"/>
              <a:sym typeface="Century Gothic"/>
            </a:endParaRPr>
          </a:p>
          <a:p>
            <a:pPr marL="342900" marR="0" lvl="0" indent="-218440" algn="l" rtl="0">
              <a:lnSpc>
                <a:spcPct val="80000"/>
              </a:lnSpc>
              <a:spcBef>
                <a:spcPts val="1600"/>
              </a:spcBef>
              <a:spcAft>
                <a:spcPts val="0"/>
              </a:spcAft>
              <a:buClr>
                <a:srgbClr val="2E8652"/>
              </a:buClr>
              <a:buSzPts val="1960"/>
              <a:buFont typeface="Arimo"/>
              <a:buNone/>
            </a:pPr>
            <a:endParaRPr sz="196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218440" algn="l" rtl="0">
              <a:lnSpc>
                <a:spcPct val="80000"/>
              </a:lnSpc>
              <a:spcBef>
                <a:spcPts val="1600"/>
              </a:spcBef>
              <a:spcAft>
                <a:spcPts val="0"/>
              </a:spcAft>
              <a:buClr>
                <a:srgbClr val="2E8652"/>
              </a:buClr>
              <a:buSzPts val="1960"/>
              <a:buFont typeface="Arimo"/>
              <a:buNone/>
            </a:pPr>
            <a:endParaRPr sz="196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171450" algn="l" rtl="0">
              <a:lnSpc>
                <a:spcPct val="100000"/>
              </a:lnSpc>
              <a:spcBef>
                <a:spcPts val="600"/>
              </a:spcBef>
              <a:spcAft>
                <a:spcPts val="0"/>
              </a:spcAft>
              <a:buClr>
                <a:srgbClr val="2E8652"/>
              </a:buClr>
              <a:buSzPts val="1800"/>
              <a:buFont typeface="Arimo"/>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171450" algn="l" rtl="0">
              <a:lnSpc>
                <a:spcPct val="100000"/>
              </a:lnSpc>
              <a:spcBef>
                <a:spcPts val="600"/>
              </a:spcBef>
              <a:spcAft>
                <a:spcPts val="0"/>
              </a:spcAft>
              <a:buClr>
                <a:srgbClr val="2E8652"/>
              </a:buClr>
              <a:buSzPts val="1800"/>
              <a:buFont typeface="Arimo"/>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5" name="Rectangle 3"/>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chemeClr val="tx1"/>
                </a:solidFill>
                <a:effectLst/>
                <a:latin typeface="Arial" panose="020B0604020202020204" pitchFamily="34" charset="0"/>
              </a:rPr>
              <a:t>Areas of conflict around Buenos Aires, San Isidro de General, and coastal area around Limon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chemeClr val="tx1"/>
                </a:solidFill>
                <a:effectLst/>
                <a:latin typeface="Arial" panose="020B0604020202020204" pitchFamily="34" charset="0"/>
              </a:rPr>
              <a:t>12 % of study area is of high conflict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chemeClr val="tx1"/>
                </a:solidFill>
                <a:effectLst/>
                <a:latin typeface="Arial" panose="020B0604020202020204" pitchFamily="34" charset="0"/>
              </a:rPr>
              <a:t>Less than 1% of study area is of low conflict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0"/>
            <a:ext cx="940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36501"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Slack-Lato"/>
              </a:rPr>
              <a:t/>
            </a:r>
            <a:br>
              <a:rPr kumimoji="0" lang="en-US" altLang="en-US" sz="1100" b="0" i="0" u="none" strike="noStrike" cap="none" normalizeH="0" baseline="0">
                <a:ln>
                  <a:noFill/>
                </a:ln>
                <a:solidFill>
                  <a:schemeClr val="tx1"/>
                </a:solidFill>
                <a:effectLst/>
                <a:latin typeface="Slack-Lato"/>
              </a:rPr>
            </a:br>
            <a:endParaRPr kumimoji="0" lang="en-US" altLang="en-US" sz="900" b="0" i="0" u="none" strike="noStrike" cap="none" normalizeH="0" baseline="0">
              <a:ln>
                <a:noFill/>
              </a:ln>
              <a:solidFill>
                <a:schemeClr val="tx1"/>
              </a:solidFill>
              <a:effectLst/>
              <a:latin typeface="Slack-La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Google Shape;349;p15"/>
          <p:cNvSpPr txBox="1"/>
          <p:nvPr/>
        </p:nvSpPr>
        <p:spPr>
          <a:xfrm rot="10800000" flipH="1">
            <a:off x="10767286" y="5099626"/>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nvGrpSpPr>
          <p:cNvPr id="3" name="Group 2"/>
          <p:cNvGrpSpPr>
            <a:grpSpLocks noChangeAspect="1"/>
          </p:cNvGrpSpPr>
          <p:nvPr/>
        </p:nvGrpSpPr>
        <p:grpSpPr>
          <a:xfrm>
            <a:off x="7141019" y="932623"/>
            <a:ext cx="4135296" cy="5577840"/>
            <a:chOff x="7141019" y="1104900"/>
            <a:chExt cx="4019265" cy="5201401"/>
          </a:xfrm>
        </p:grpSpPr>
        <p:pic>
          <p:nvPicPr>
            <p:cNvPr id="10" name="Picture 9">
              <a:extLst>
                <a:ext uri="{FF2B5EF4-FFF2-40B4-BE49-F238E27FC236}">
                  <a16:creationId xmlns:a16="http://schemas.microsoft.com/office/drawing/2014/main" id="{BD65D291-30E6-4B10-BBE0-439C5C907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019" y="1104900"/>
              <a:ext cx="4019265" cy="5201401"/>
            </a:xfrm>
            <a:prstGeom prst="rect">
              <a:avLst/>
            </a:prstGeom>
          </p:spPr>
        </p:pic>
        <p:grpSp>
          <p:nvGrpSpPr>
            <p:cNvPr id="11" name="Group 10">
              <a:extLst>
                <a:ext uri="{FF2B5EF4-FFF2-40B4-BE49-F238E27FC236}">
                  <a16:creationId xmlns:a16="http://schemas.microsoft.com/office/drawing/2014/main" id="{5A9BE8C6-21FB-497E-9A30-B38346B13C1D}"/>
                </a:ext>
              </a:extLst>
            </p:cNvPr>
            <p:cNvGrpSpPr/>
            <p:nvPr/>
          </p:nvGrpSpPr>
          <p:grpSpPr>
            <a:xfrm>
              <a:off x="7667897" y="5691744"/>
              <a:ext cx="3099389" cy="505813"/>
              <a:chOff x="1044624" y="946321"/>
              <a:chExt cx="3099389" cy="505813"/>
            </a:xfrm>
          </p:grpSpPr>
          <p:pic>
            <p:nvPicPr>
              <p:cNvPr id="12" name="Picture 11">
                <a:extLst>
                  <a:ext uri="{FF2B5EF4-FFF2-40B4-BE49-F238E27FC236}">
                    <a16:creationId xmlns:a16="http://schemas.microsoft.com/office/drawing/2014/main" id="{CD417C8D-742E-42A0-BD27-ED28F3A1532A}"/>
                  </a:ext>
                </a:extLst>
              </p:cNvPr>
              <p:cNvPicPr>
                <a:picLocks noChangeAspect="1"/>
              </p:cNvPicPr>
              <p:nvPr/>
            </p:nvPicPr>
            <p:blipFill>
              <a:blip r:embed="rId4"/>
              <a:stretch>
                <a:fillRect/>
              </a:stretch>
            </p:blipFill>
            <p:spPr>
              <a:xfrm>
                <a:off x="1138968" y="1290209"/>
                <a:ext cx="1914525" cy="161925"/>
              </a:xfrm>
              <a:prstGeom prst="rect">
                <a:avLst/>
              </a:prstGeom>
            </p:spPr>
          </p:pic>
          <p:sp>
            <p:nvSpPr>
              <p:cNvPr id="13" name="Google Shape;417;g7200fef1d6_4_38">
                <a:extLst>
                  <a:ext uri="{FF2B5EF4-FFF2-40B4-BE49-F238E27FC236}">
                    <a16:creationId xmlns:a16="http://schemas.microsoft.com/office/drawing/2014/main" id="{692473F3-A121-48A2-81C3-5414BF2002D2}"/>
                  </a:ext>
                </a:extLst>
              </p:cNvPr>
              <p:cNvSpPr txBox="1"/>
              <p:nvPr/>
            </p:nvSpPr>
            <p:spPr>
              <a:xfrm>
                <a:off x="3070913" y="1164659"/>
                <a:ext cx="10731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kilometers</a:t>
                </a:r>
                <a:endParaRPr dirty="0">
                  <a:latin typeface="Century Gothic"/>
                  <a:ea typeface="Century Gothic"/>
                  <a:cs typeface="Century Gothic"/>
                  <a:sym typeface="Century Gothic"/>
                </a:endParaRPr>
              </a:p>
            </p:txBody>
          </p:sp>
          <p:sp>
            <p:nvSpPr>
              <p:cNvPr id="14" name="Google Shape;416;g7200fef1d6_4_38">
                <a:extLst>
                  <a:ext uri="{FF2B5EF4-FFF2-40B4-BE49-F238E27FC236}">
                    <a16:creationId xmlns:a16="http://schemas.microsoft.com/office/drawing/2014/main" id="{336F3F02-6B03-4314-8D0D-EB1E55F69F3C}"/>
                  </a:ext>
                </a:extLst>
              </p:cNvPr>
              <p:cNvSpPr txBox="1"/>
              <p:nvPr/>
            </p:nvSpPr>
            <p:spPr>
              <a:xfrm>
                <a:off x="1424125" y="950282"/>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20</a:t>
                </a:r>
                <a:endParaRPr dirty="0">
                  <a:latin typeface="Century Gothic"/>
                  <a:ea typeface="Century Gothic"/>
                  <a:cs typeface="Century Gothic"/>
                  <a:sym typeface="Century Gothic"/>
                </a:endParaRPr>
              </a:p>
            </p:txBody>
          </p:sp>
          <p:sp>
            <p:nvSpPr>
              <p:cNvPr id="15" name="Google Shape;416;g7200fef1d6_4_38">
                <a:extLst>
                  <a:ext uri="{FF2B5EF4-FFF2-40B4-BE49-F238E27FC236}">
                    <a16:creationId xmlns:a16="http://schemas.microsoft.com/office/drawing/2014/main" id="{D8EB91F3-AE0B-4328-A96A-26C5B5FE411D}"/>
                  </a:ext>
                </a:extLst>
              </p:cNvPr>
              <p:cNvSpPr txBox="1"/>
              <p:nvPr/>
            </p:nvSpPr>
            <p:spPr>
              <a:xfrm>
                <a:off x="1044624" y="949905"/>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0</a:t>
                </a:r>
                <a:endParaRPr dirty="0">
                  <a:latin typeface="Century Gothic"/>
                  <a:ea typeface="Century Gothic"/>
                  <a:cs typeface="Century Gothic"/>
                  <a:sym typeface="Century Gothic"/>
                </a:endParaRPr>
              </a:p>
            </p:txBody>
          </p:sp>
          <p:sp>
            <p:nvSpPr>
              <p:cNvPr id="16" name="Google Shape;416;g7200fef1d6_4_38">
                <a:extLst>
                  <a:ext uri="{FF2B5EF4-FFF2-40B4-BE49-F238E27FC236}">
                    <a16:creationId xmlns:a16="http://schemas.microsoft.com/office/drawing/2014/main" id="{29007D75-4890-4F52-9742-AB9C70918269}"/>
                  </a:ext>
                </a:extLst>
              </p:cNvPr>
              <p:cNvSpPr txBox="1"/>
              <p:nvPr/>
            </p:nvSpPr>
            <p:spPr>
              <a:xfrm>
                <a:off x="1869984" y="950282"/>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40</a:t>
                </a:r>
                <a:endParaRPr dirty="0">
                  <a:latin typeface="Century Gothic"/>
                  <a:ea typeface="Century Gothic"/>
                  <a:cs typeface="Century Gothic"/>
                  <a:sym typeface="Century Gothic"/>
                </a:endParaRPr>
              </a:p>
            </p:txBody>
          </p:sp>
          <p:sp>
            <p:nvSpPr>
              <p:cNvPr id="17" name="Google Shape;416;g7200fef1d6_4_38">
                <a:extLst>
                  <a:ext uri="{FF2B5EF4-FFF2-40B4-BE49-F238E27FC236}">
                    <a16:creationId xmlns:a16="http://schemas.microsoft.com/office/drawing/2014/main" id="{74F8940C-0B20-4694-97B5-52A6AD2480EC}"/>
                  </a:ext>
                </a:extLst>
              </p:cNvPr>
              <p:cNvSpPr txBox="1"/>
              <p:nvPr/>
            </p:nvSpPr>
            <p:spPr>
              <a:xfrm>
                <a:off x="2772625" y="946321"/>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80</a:t>
                </a:r>
                <a:endParaRPr dirty="0">
                  <a:latin typeface="Century Gothic"/>
                  <a:ea typeface="Century Gothic"/>
                  <a:cs typeface="Century Gothic"/>
                  <a:sym typeface="Century Gothic"/>
                </a:endParaRPr>
              </a:p>
            </p:txBody>
          </p:sp>
        </p:grpSp>
      </p:grpSp>
      <p:grpSp>
        <p:nvGrpSpPr>
          <p:cNvPr id="18" name="Group 17">
            <a:extLst>
              <a:ext uri="{FF2B5EF4-FFF2-40B4-BE49-F238E27FC236}">
                <a16:creationId xmlns:a16="http://schemas.microsoft.com/office/drawing/2014/main" id="{B87C2B09-CB8F-46E2-836E-E390FDBAE07A}"/>
              </a:ext>
            </a:extLst>
          </p:cNvPr>
          <p:cNvGrpSpPr/>
          <p:nvPr/>
        </p:nvGrpSpPr>
        <p:grpSpPr>
          <a:xfrm>
            <a:off x="7368548" y="3462163"/>
            <a:ext cx="1028175" cy="1637462"/>
            <a:chOff x="216975" y="3092713"/>
            <a:chExt cx="1028175" cy="1637462"/>
          </a:xfrm>
        </p:grpSpPr>
        <p:pic>
          <p:nvPicPr>
            <p:cNvPr id="19" name="Google Shape;442;p30">
              <a:extLst>
                <a:ext uri="{FF2B5EF4-FFF2-40B4-BE49-F238E27FC236}">
                  <a16:creationId xmlns:a16="http://schemas.microsoft.com/office/drawing/2014/main" id="{33B5266A-E220-45FB-BDF3-821E34A88C08}"/>
                </a:ext>
              </a:extLst>
            </p:cNvPr>
            <p:cNvPicPr preferRelativeResize="0"/>
            <p:nvPr/>
          </p:nvPicPr>
          <p:blipFill>
            <a:blip r:embed="rId5">
              <a:alphaModFix/>
            </a:blip>
            <a:stretch>
              <a:fillRect/>
            </a:stretch>
          </p:blipFill>
          <p:spPr>
            <a:xfrm>
              <a:off x="216975" y="3173500"/>
              <a:ext cx="171450" cy="1400175"/>
            </a:xfrm>
            <a:prstGeom prst="rect">
              <a:avLst/>
            </a:prstGeom>
            <a:noFill/>
            <a:ln>
              <a:noFill/>
            </a:ln>
          </p:spPr>
        </p:pic>
        <p:sp>
          <p:nvSpPr>
            <p:cNvPr id="20" name="Google Shape;443;p30">
              <a:extLst>
                <a:ext uri="{FF2B5EF4-FFF2-40B4-BE49-F238E27FC236}">
                  <a16:creationId xmlns:a16="http://schemas.microsoft.com/office/drawing/2014/main" id="{972720D7-0317-40E2-979D-42580D4735A6}"/>
                </a:ext>
              </a:extLst>
            </p:cNvPr>
            <p:cNvSpPr txBox="1"/>
            <p:nvPr/>
          </p:nvSpPr>
          <p:spPr>
            <a:xfrm>
              <a:off x="341250" y="4311075"/>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Low</a:t>
              </a:r>
              <a:endParaRPr dirty="0">
                <a:latin typeface="Century Gothic"/>
                <a:ea typeface="Century Gothic"/>
                <a:cs typeface="Century Gothic"/>
                <a:sym typeface="Century Gothic"/>
              </a:endParaRPr>
            </a:p>
          </p:txBody>
        </p:sp>
        <p:sp>
          <p:nvSpPr>
            <p:cNvPr id="21" name="Google Shape;444;p30">
              <a:extLst>
                <a:ext uri="{FF2B5EF4-FFF2-40B4-BE49-F238E27FC236}">
                  <a16:creationId xmlns:a16="http://schemas.microsoft.com/office/drawing/2014/main" id="{2A1F482A-537C-491E-8306-7041CD0D1561}"/>
                </a:ext>
              </a:extLst>
            </p:cNvPr>
            <p:cNvSpPr txBox="1"/>
            <p:nvPr/>
          </p:nvSpPr>
          <p:spPr>
            <a:xfrm>
              <a:off x="341250" y="3737125"/>
              <a:ext cx="9039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Medium</a:t>
              </a:r>
              <a:endParaRPr dirty="0">
                <a:latin typeface="Century Gothic"/>
                <a:ea typeface="Century Gothic"/>
                <a:cs typeface="Century Gothic"/>
                <a:sym typeface="Century Gothic"/>
              </a:endParaRPr>
            </a:p>
          </p:txBody>
        </p:sp>
        <p:sp>
          <p:nvSpPr>
            <p:cNvPr id="22" name="Google Shape;445;p30">
              <a:extLst>
                <a:ext uri="{FF2B5EF4-FFF2-40B4-BE49-F238E27FC236}">
                  <a16:creationId xmlns:a16="http://schemas.microsoft.com/office/drawing/2014/main" id="{A7CD6A51-2691-4AD1-AEE4-A113FBB5DC20}"/>
                </a:ext>
              </a:extLst>
            </p:cNvPr>
            <p:cNvSpPr txBox="1"/>
            <p:nvPr/>
          </p:nvSpPr>
          <p:spPr>
            <a:xfrm>
              <a:off x="341250" y="3092713"/>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High</a:t>
              </a:r>
              <a:endParaRPr>
                <a:latin typeface="Century Gothic"/>
                <a:ea typeface="Century Gothic"/>
                <a:cs typeface="Century Gothic"/>
                <a:sym typeface="Century Gothic"/>
              </a:endParaRPr>
            </a:p>
          </p:txBody>
        </p:sp>
      </p:grpSp>
      <p:grpSp>
        <p:nvGrpSpPr>
          <p:cNvPr id="23" name="Google Shape;446;p30">
            <a:extLst>
              <a:ext uri="{FF2B5EF4-FFF2-40B4-BE49-F238E27FC236}">
                <a16:creationId xmlns:a16="http://schemas.microsoft.com/office/drawing/2014/main" id="{49EC9349-F7F3-4B35-898B-D37095BF0D80}"/>
              </a:ext>
            </a:extLst>
          </p:cNvPr>
          <p:cNvGrpSpPr/>
          <p:nvPr/>
        </p:nvGrpSpPr>
        <p:grpSpPr>
          <a:xfrm>
            <a:off x="10854397" y="5684926"/>
            <a:ext cx="237900" cy="636386"/>
            <a:chOff x="11620498" y="2018364"/>
            <a:chExt cx="237900" cy="636386"/>
          </a:xfrm>
        </p:grpSpPr>
        <p:sp>
          <p:nvSpPr>
            <p:cNvPr id="24" name="Google Shape;447;p30">
              <a:extLst>
                <a:ext uri="{FF2B5EF4-FFF2-40B4-BE49-F238E27FC236}">
                  <a16:creationId xmlns:a16="http://schemas.microsoft.com/office/drawing/2014/main" id="{2CE78E58-F4C8-4867-A00E-A0908D0B8E6B}"/>
                </a:ext>
              </a:extLst>
            </p:cNvPr>
            <p:cNvSpPr/>
            <p:nvPr/>
          </p:nvSpPr>
          <p:spPr>
            <a:xfrm>
              <a:off x="11686939" y="2304025"/>
              <a:ext cx="171450" cy="350725"/>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 name="Google Shape;448;p30">
              <a:extLst>
                <a:ext uri="{FF2B5EF4-FFF2-40B4-BE49-F238E27FC236}">
                  <a16:creationId xmlns:a16="http://schemas.microsoft.com/office/drawing/2014/main" id="{A13E3A6E-7FE1-4757-8F30-1D1597B7842D}"/>
                </a:ext>
              </a:extLst>
            </p:cNvPr>
            <p:cNvSpPr txBox="1"/>
            <p:nvPr/>
          </p:nvSpPr>
          <p:spPr>
            <a:xfrm>
              <a:off x="11620498" y="2018364"/>
              <a:ext cx="237900" cy="35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6"/>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CONCLUSIONS – STFC Tool</a:t>
            </a:r>
            <a:endParaRPr sz="1400" b="0" i="0" u="none" strike="noStrike" cap="none" dirty="0">
              <a:solidFill>
                <a:srgbClr val="000000"/>
              </a:solidFill>
              <a:latin typeface="Arial"/>
              <a:ea typeface="Arial"/>
              <a:cs typeface="Arial"/>
              <a:sym typeface="Arial"/>
            </a:endParaRPr>
          </a:p>
        </p:txBody>
      </p:sp>
      <p:sp>
        <p:nvSpPr>
          <p:cNvPr id="415" name="Google Shape;415;p16"/>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 name="Google Shape;440;p3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296275" y="1114425"/>
            <a:ext cx="9942353" cy="5131538"/>
          </a:xfrm>
          <a:prstGeom prst="rect">
            <a:avLst/>
          </a:prstGeom>
          <a:noFill/>
          <a:ln>
            <a:noFill/>
          </a:ln>
        </p:spPr>
      </p:pic>
      <p:sp>
        <p:nvSpPr>
          <p:cNvPr id="7" name="Google Shape;441;p32"/>
          <p:cNvSpPr txBox="1"/>
          <p:nvPr/>
        </p:nvSpPr>
        <p:spPr>
          <a:xfrm>
            <a:off x="663625" y="6245971"/>
            <a:ext cx="105750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a:solidFill>
                  <a:srgbClr val="3F3F3F"/>
                </a:solidFill>
                <a:latin typeface="Century Gothic"/>
                <a:ea typeface="Century Gothic"/>
                <a:cs typeface="Century Gothic"/>
                <a:sym typeface="Century Gothic"/>
              </a:rPr>
              <a:t>Landsat EVI for </a:t>
            </a:r>
            <a:r>
              <a:rPr lang="en-US" sz="1600" b="0" i="0" u="none" strike="noStrike" cap="none">
                <a:solidFill>
                  <a:srgbClr val="3F3F3F"/>
                </a:solidFill>
                <a:latin typeface="Century Gothic"/>
                <a:ea typeface="Century Gothic"/>
                <a:cs typeface="Century Gothic"/>
                <a:sym typeface="Century Gothic"/>
              </a:rPr>
              <a:t>12/31/201</a:t>
            </a:r>
            <a:r>
              <a:rPr lang="en-US" sz="1600">
                <a:solidFill>
                  <a:srgbClr val="3F3F3F"/>
                </a:solidFill>
                <a:latin typeface="Century Gothic"/>
                <a:ea typeface="Century Gothic"/>
                <a:cs typeface="Century Gothic"/>
                <a:sym typeface="Century Gothic"/>
              </a:rPr>
              <a:t>7</a:t>
            </a:r>
            <a:r>
              <a:rPr lang="en-US" sz="1600" b="0" i="0" u="none" strike="noStrike" cap="none">
                <a:solidFill>
                  <a:srgbClr val="3F3F3F"/>
                </a:solidFill>
                <a:latin typeface="Century Gothic"/>
                <a:ea typeface="Century Gothic"/>
                <a:cs typeface="Century Gothic"/>
                <a:sym typeface="Century Gothic"/>
              </a:rPr>
              <a:t> in the study area</a:t>
            </a:r>
            <a:endParaRPr sz="1600" b="0" i="0" u="none" strike="noStrike" cap="none">
              <a:solidFill>
                <a:srgbClr val="3F3F3F"/>
              </a:solidFill>
              <a:latin typeface="Arial"/>
              <a:ea typeface="Arial"/>
              <a:cs typeface="Arial"/>
              <a:sym typeface="Arial"/>
            </a:endParaRPr>
          </a:p>
        </p:txBody>
      </p:sp>
    </p:spTree>
    <p:extLst>
      <p:ext uri="{BB962C8B-B14F-4D97-AF65-F5344CB8AC3E}">
        <p14:creationId xmlns:p14="http://schemas.microsoft.com/office/powerpoint/2010/main" val="2182770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6"/>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CONCLUSIONS – LUCIS</a:t>
            </a:r>
            <a:endParaRPr sz="1400" b="0" i="0" u="none" strike="noStrike" cap="none" dirty="0">
              <a:solidFill>
                <a:srgbClr val="000000"/>
              </a:solidFill>
              <a:latin typeface="Arial"/>
              <a:ea typeface="Arial"/>
              <a:cs typeface="Arial"/>
              <a:sym typeface="Arial"/>
            </a:endParaRPr>
          </a:p>
        </p:txBody>
      </p:sp>
      <p:sp>
        <p:nvSpPr>
          <p:cNvPr id="415" name="Google Shape;415;p16"/>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6" name="Google Shape;416;p16"/>
          <p:cNvSpPr/>
          <p:nvPr/>
        </p:nvSpPr>
        <p:spPr>
          <a:xfrm>
            <a:off x="495299" y="1614974"/>
            <a:ext cx="6073071" cy="4478100"/>
          </a:xfrm>
          <a:prstGeom prst="rect">
            <a:avLst/>
          </a:prstGeom>
          <a:noFill/>
          <a:ln>
            <a:noFill/>
          </a:ln>
        </p:spPr>
        <p:txBody>
          <a:bodyPr spcFirstLastPara="1" wrap="square" lIns="91425" tIns="45700" rIns="91425" bIns="45700" anchor="t" anchorCtr="0">
            <a:noAutofit/>
          </a:bodyPr>
          <a:lstStyle/>
          <a:p>
            <a:pPr marL="342900" indent="-342900">
              <a:lnSpc>
                <a:spcPct val="80000"/>
              </a:lnSpc>
              <a:spcBef>
                <a:spcPts val="1600"/>
              </a:spcBef>
              <a:buClr>
                <a:srgbClr val="2E8652"/>
              </a:buClr>
              <a:buSzPct val="100000"/>
              <a:buFont typeface="Webdings" panose="05030102010509060703" pitchFamily="18" charset="2"/>
              <a:buChar char="4"/>
            </a:pPr>
            <a:r>
              <a:rPr lang="en-US" sz="2200" dirty="0">
                <a:solidFill>
                  <a:srgbClr val="3F3F3F"/>
                </a:solidFill>
                <a:latin typeface="Century Gothic"/>
                <a:ea typeface="Century Gothic"/>
                <a:cs typeface="Century Gothic"/>
                <a:sym typeface="Century Gothic"/>
              </a:rPr>
              <a:t>Agricultural growth compared to Ecological in 2019</a:t>
            </a:r>
          </a:p>
          <a:p>
            <a:pPr marL="342900" indent="-342900">
              <a:lnSpc>
                <a:spcPct val="80000"/>
              </a:lnSpc>
              <a:spcBef>
                <a:spcPts val="1600"/>
              </a:spcBef>
              <a:buClr>
                <a:srgbClr val="2E8652"/>
              </a:buClr>
              <a:buSzPct val="100000"/>
              <a:buFont typeface="Webdings" panose="05030102010509060703" pitchFamily="18" charset="2"/>
              <a:buChar char="4"/>
            </a:pPr>
            <a:r>
              <a:rPr lang="en-US" sz="2200" dirty="0" err="1">
                <a:solidFill>
                  <a:srgbClr val="3F3F3F"/>
                </a:solidFill>
                <a:latin typeface="Century Gothic"/>
                <a:ea typeface="Century Gothic"/>
                <a:cs typeface="Century Gothic"/>
                <a:sym typeface="Century Gothic"/>
              </a:rPr>
              <a:t>Osa</a:t>
            </a:r>
            <a:r>
              <a:rPr lang="en-US" sz="2200" dirty="0">
                <a:solidFill>
                  <a:srgbClr val="3F3F3F"/>
                </a:solidFill>
                <a:latin typeface="Century Gothic"/>
                <a:ea typeface="Century Gothic"/>
                <a:cs typeface="Century Gothic"/>
                <a:sym typeface="Century Gothic"/>
              </a:rPr>
              <a:t> region as the highest conflict between ecological and agriculture suitability in 2019</a:t>
            </a:r>
          </a:p>
          <a:p>
            <a:pPr marL="342900" indent="-342900">
              <a:lnSpc>
                <a:spcPct val="80000"/>
              </a:lnSpc>
              <a:spcBef>
                <a:spcPts val="1600"/>
              </a:spcBef>
              <a:buClr>
                <a:srgbClr val="2E8652"/>
              </a:buClr>
              <a:buSzPct val="100000"/>
              <a:buFont typeface="Webdings" panose="05030102010509060703" pitchFamily="18" charset="2"/>
              <a:buChar char="4"/>
            </a:pPr>
            <a:r>
              <a:rPr lang="en-US" sz="2200" dirty="0">
                <a:solidFill>
                  <a:srgbClr val="3F3F3F"/>
                </a:solidFill>
                <a:latin typeface="Century Gothic"/>
                <a:ea typeface="Century Gothic"/>
                <a:cs typeface="Century Gothic"/>
                <a:sym typeface="Century Gothic"/>
              </a:rPr>
              <a:t>Central and northern regions of Costa Rican study area have greatest conflict between ecological and agricultural suitability in 2029 </a:t>
            </a:r>
          </a:p>
          <a:p>
            <a:pPr marL="342900" indent="-342900">
              <a:lnSpc>
                <a:spcPct val="80000"/>
              </a:lnSpc>
              <a:spcBef>
                <a:spcPts val="1600"/>
              </a:spcBef>
              <a:buClr>
                <a:srgbClr val="2E8652"/>
              </a:buClr>
              <a:buSzPct val="100000"/>
              <a:buFont typeface="Webdings" panose="05030102010509060703" pitchFamily="18" charset="2"/>
              <a:buChar char="4"/>
            </a:pPr>
            <a:r>
              <a:rPr lang="en-US" sz="2200" dirty="0">
                <a:solidFill>
                  <a:srgbClr val="3F3F3F"/>
                </a:solidFill>
                <a:latin typeface="Century Gothic"/>
                <a:ea typeface="Century Gothic"/>
                <a:cs typeface="Century Gothic"/>
                <a:sym typeface="Century Gothic"/>
              </a:rPr>
              <a:t>Less high conflict area in 2029 but more medium-conflict area</a:t>
            </a:r>
          </a:p>
          <a:p>
            <a:pPr marL="342900" marR="0" lvl="0" indent="-218440" algn="l" rtl="0">
              <a:lnSpc>
                <a:spcPct val="80000"/>
              </a:lnSpc>
              <a:spcBef>
                <a:spcPts val="1600"/>
              </a:spcBef>
              <a:spcAft>
                <a:spcPts val="0"/>
              </a:spcAft>
              <a:buClr>
                <a:srgbClr val="2E8652"/>
              </a:buClr>
              <a:buSzPts val="1960"/>
              <a:buFont typeface="Arimo"/>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218440" algn="l" rtl="0">
              <a:lnSpc>
                <a:spcPct val="80000"/>
              </a:lnSpc>
              <a:spcBef>
                <a:spcPts val="1600"/>
              </a:spcBef>
              <a:spcAft>
                <a:spcPts val="0"/>
              </a:spcAft>
              <a:buClr>
                <a:srgbClr val="2E8652"/>
              </a:buClr>
              <a:buSzPts val="1960"/>
              <a:buFont typeface="Arimo"/>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171450" algn="l" rtl="0">
              <a:lnSpc>
                <a:spcPct val="100000"/>
              </a:lnSpc>
              <a:spcBef>
                <a:spcPts val="600"/>
              </a:spcBef>
              <a:spcAft>
                <a:spcPts val="0"/>
              </a:spcAft>
              <a:buClr>
                <a:srgbClr val="2E8652"/>
              </a:buClr>
              <a:buSzPts val="1800"/>
              <a:buFont typeface="Arimo"/>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171450" algn="l" rtl="0">
              <a:lnSpc>
                <a:spcPct val="100000"/>
              </a:lnSpc>
              <a:spcBef>
                <a:spcPts val="600"/>
              </a:spcBef>
              <a:spcAft>
                <a:spcPts val="0"/>
              </a:spcAft>
              <a:buClr>
                <a:srgbClr val="2E8652"/>
              </a:buClr>
              <a:buSzPts val="1800"/>
              <a:buFont typeface="Arimo"/>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2" name="Google Shape;464;p16">
            <a:extLst>
              <a:ext uri="{FF2B5EF4-FFF2-40B4-BE49-F238E27FC236}">
                <a16:creationId xmlns:a16="http://schemas.microsoft.com/office/drawing/2014/main" id="{5506006E-877A-144D-85A3-0E6B43FD3AE3}"/>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688199" y="1681234"/>
            <a:ext cx="5078439" cy="4114800"/>
          </a:xfrm>
          <a:prstGeom prst="hexagon">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7"/>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ERRORS AND UNCERTAINTIES</a:t>
            </a:r>
            <a:endParaRPr sz="1400" b="0" i="0" u="none" strike="noStrike" cap="none">
              <a:solidFill>
                <a:srgbClr val="000000"/>
              </a:solidFill>
              <a:latin typeface="Arial"/>
              <a:ea typeface="Arial"/>
              <a:cs typeface="Arial"/>
              <a:sym typeface="Arial"/>
            </a:endParaRPr>
          </a:p>
        </p:txBody>
      </p:sp>
      <p:sp>
        <p:nvSpPr>
          <p:cNvPr id="424" name="Google Shape;424;p17"/>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07425AF0-39AC-5E42-8AA9-9CD058FF877E}"/>
              </a:ext>
            </a:extLst>
          </p:cNvPr>
          <p:cNvGrpSpPr/>
          <p:nvPr/>
        </p:nvGrpSpPr>
        <p:grpSpPr>
          <a:xfrm>
            <a:off x="866963" y="1193975"/>
            <a:ext cx="10458075" cy="3967075"/>
            <a:chOff x="947925" y="1193975"/>
            <a:chExt cx="10458075" cy="3967075"/>
          </a:xfrm>
        </p:grpSpPr>
        <p:sp>
          <p:nvSpPr>
            <p:cNvPr id="425" name="Google Shape;425;p17"/>
            <p:cNvSpPr txBox="1"/>
            <p:nvPr/>
          </p:nvSpPr>
          <p:spPr>
            <a:xfrm>
              <a:off x="7579199" y="1193975"/>
              <a:ext cx="3810900" cy="5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2E8652"/>
                </a:buClr>
                <a:buSzPts val="2000"/>
                <a:buFont typeface="Century Gothic"/>
                <a:buNone/>
              </a:pPr>
              <a:r>
                <a:rPr lang="en-US" sz="2000" b="1" i="0" u="none" strike="noStrike" cap="none" dirty="0">
                  <a:solidFill>
                    <a:srgbClr val="2E8652"/>
                  </a:solidFill>
                  <a:latin typeface="Century Gothic"/>
                  <a:ea typeface="Century Gothic"/>
                  <a:cs typeface="Century Gothic"/>
                  <a:sym typeface="Century Gothic"/>
                </a:rPr>
                <a:t>Conflict mapping</a:t>
              </a:r>
              <a:endParaRPr sz="1800" b="0" i="0" u="none" strike="noStrike" cap="none" dirty="0">
                <a:solidFill>
                  <a:schemeClr val="dk1"/>
                </a:solidFill>
                <a:latin typeface="Calibri"/>
                <a:ea typeface="Calibri"/>
                <a:cs typeface="Calibri"/>
                <a:sym typeface="Calibri"/>
              </a:endParaRPr>
            </a:p>
          </p:txBody>
        </p:sp>
        <p:sp>
          <p:nvSpPr>
            <p:cNvPr id="426" name="Google Shape;426;p17"/>
            <p:cNvSpPr txBox="1"/>
            <p:nvPr/>
          </p:nvSpPr>
          <p:spPr>
            <a:xfrm>
              <a:off x="947925" y="1193975"/>
              <a:ext cx="3826800" cy="5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2E8652"/>
                </a:buClr>
                <a:buSzPts val="2000"/>
                <a:buFont typeface="Century Gothic"/>
                <a:buNone/>
              </a:pPr>
              <a:r>
                <a:rPr lang="en-US" sz="2000" b="1" i="0" u="none" strike="noStrike" cap="none" dirty="0">
                  <a:solidFill>
                    <a:srgbClr val="2E8652"/>
                  </a:solidFill>
                  <a:latin typeface="Century Gothic"/>
                  <a:ea typeface="Century Gothic"/>
                  <a:cs typeface="Century Gothic"/>
                  <a:sym typeface="Century Gothic"/>
                </a:rPr>
                <a:t>Short-term forest changes </a:t>
              </a:r>
              <a:endParaRPr sz="1800" b="0" i="0" u="none" strike="noStrike" cap="none" dirty="0">
                <a:solidFill>
                  <a:schemeClr val="dk1"/>
                </a:solidFill>
                <a:latin typeface="Calibri"/>
                <a:ea typeface="Calibri"/>
                <a:cs typeface="Calibri"/>
                <a:sym typeface="Calibri"/>
              </a:endParaRPr>
            </a:p>
          </p:txBody>
        </p:sp>
        <p:sp>
          <p:nvSpPr>
            <p:cNvPr id="427" name="Google Shape;427;p17"/>
            <p:cNvSpPr txBox="1"/>
            <p:nvPr/>
          </p:nvSpPr>
          <p:spPr>
            <a:xfrm>
              <a:off x="947949" y="1743750"/>
              <a:ext cx="5626577" cy="34173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00000"/>
                </a:lnSpc>
                <a:spcBef>
                  <a:spcPts val="0"/>
                </a:spcBef>
                <a:spcAft>
                  <a:spcPts val="0"/>
                </a:spcAft>
                <a:buClr>
                  <a:srgbClr val="2E8652"/>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Decrease in EVI does not mean deforestation</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514350" marR="0" lvl="0" indent="-285750" algn="l" rtl="0">
                <a:lnSpc>
                  <a:spcPct val="100000"/>
                </a:lnSpc>
                <a:spcBef>
                  <a:spcPts val="0"/>
                </a:spcBef>
                <a:spcAft>
                  <a:spcPts val="0"/>
                </a:spcAft>
                <a:buClr>
                  <a:srgbClr val="2E8652"/>
                </a:buClr>
                <a:buSzPts val="18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2E8652"/>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Seasonality</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514350" marR="0" lvl="0" indent="-285750" algn="l" rtl="0">
                <a:lnSpc>
                  <a:spcPct val="100000"/>
                </a:lnSpc>
                <a:spcBef>
                  <a:spcPts val="0"/>
                </a:spcBef>
                <a:spcAft>
                  <a:spcPts val="0"/>
                </a:spcAft>
                <a:buClr>
                  <a:srgbClr val="2E8652"/>
                </a:buClr>
                <a:buSzPts val="18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2E8652"/>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Different forest types</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514350" marR="0" lvl="0" indent="-285750" algn="l" rtl="0">
                <a:lnSpc>
                  <a:spcPct val="100000"/>
                </a:lnSpc>
                <a:spcBef>
                  <a:spcPts val="0"/>
                </a:spcBef>
                <a:spcAft>
                  <a:spcPts val="0"/>
                </a:spcAft>
                <a:buClr>
                  <a:srgbClr val="2E8652"/>
                </a:buClr>
                <a:buSzPts val="18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2E8652"/>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Cloud-free imagery</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28" name="Google Shape;428;p17"/>
            <p:cNvSpPr txBox="1"/>
            <p:nvPr/>
          </p:nvSpPr>
          <p:spPr>
            <a:xfrm>
              <a:off x="7579200" y="1880325"/>
              <a:ext cx="3826800" cy="20853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00000"/>
                </a:lnSpc>
                <a:spcBef>
                  <a:spcPts val="0"/>
                </a:spcBef>
                <a:spcAft>
                  <a:spcPts val="0"/>
                </a:spcAft>
                <a:buClr>
                  <a:srgbClr val="2E8652"/>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Accuracy of land cover maps</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514350" marR="0" lvl="0" indent="-285750" algn="l" rtl="0">
                <a:lnSpc>
                  <a:spcPct val="100000"/>
                </a:lnSpc>
                <a:spcBef>
                  <a:spcPts val="0"/>
                </a:spcBef>
                <a:spcAft>
                  <a:spcPts val="0"/>
                </a:spcAft>
                <a:buClr>
                  <a:srgbClr val="2E8652"/>
                </a:buClr>
                <a:buSzPts val="18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2E8652"/>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Data availability for 2029</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514350" marR="0" lvl="0" indent="-285750" algn="l" rtl="0">
                <a:lnSpc>
                  <a:spcPct val="100000"/>
                </a:lnSpc>
                <a:spcBef>
                  <a:spcPts val="0"/>
                </a:spcBef>
                <a:spcAft>
                  <a:spcPts val="0"/>
                </a:spcAft>
                <a:buClr>
                  <a:srgbClr val="2E8652"/>
                </a:buClr>
                <a:buSzPts val="1800"/>
                <a:buFont typeface="Webdings" panose="05030102010509060703" pitchFamily="18" charset="2"/>
                <a:buChar char="4"/>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2E8652"/>
                </a:buClr>
                <a:buSzPts val="1800"/>
                <a:buFont typeface="Webdings" panose="05030102010509060703" pitchFamily="18" charset="2"/>
                <a:buChar char="4"/>
              </a:pPr>
              <a:r>
                <a:rPr lang="en-US" sz="1800" b="0" i="0" u="none" strike="noStrike" cap="none" dirty="0">
                  <a:solidFill>
                    <a:schemeClr val="tx1">
                      <a:lumMod val="75000"/>
                      <a:lumOff val="25000"/>
                    </a:schemeClr>
                  </a:solidFill>
                  <a:latin typeface="Century Gothic"/>
                  <a:ea typeface="Century Gothic"/>
                  <a:cs typeface="Century Gothic"/>
                  <a:sym typeface="Century Gothic"/>
                </a:rPr>
                <a:t>Human uncertainty/error</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00050" marR="0" lvl="0" indent="-171450" algn="l" rtl="0">
                <a:lnSpc>
                  <a:spcPct val="100000"/>
                </a:lnSpc>
                <a:spcBef>
                  <a:spcPts val="0"/>
                </a:spcBef>
                <a:spcAft>
                  <a:spcPts val="0"/>
                </a:spcAft>
                <a:buClr>
                  <a:srgbClr val="2E8652"/>
                </a:buClr>
                <a:buSzPts val="1800"/>
                <a:buFont typeface="Arimo"/>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285750" marR="0" lvl="0" indent="-171450" algn="l" rtl="0">
                <a:lnSpc>
                  <a:spcPct val="100000"/>
                </a:lnSpc>
                <a:spcBef>
                  <a:spcPts val="0"/>
                </a:spcBef>
                <a:spcAft>
                  <a:spcPts val="0"/>
                </a:spcAft>
                <a:buClr>
                  <a:srgbClr val="2E8652"/>
                </a:buClr>
                <a:buSzPts val="1800"/>
                <a:buFont typeface="Arimo"/>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grpSp>
      <p:pic>
        <p:nvPicPr>
          <p:cNvPr id="10" name="Google Shape;523;p17">
            <a:extLst>
              <a:ext uri="{FF2B5EF4-FFF2-40B4-BE49-F238E27FC236}">
                <a16:creationId xmlns:a16="http://schemas.microsoft.com/office/drawing/2014/main" id="{902CC7D2-CEB8-45E7-82D4-99394A8A7D9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22430" y="4126363"/>
            <a:ext cx="3673949" cy="2271473"/>
          </a:xfrm>
          <a:prstGeom prst="rect">
            <a:avLst/>
          </a:prstGeom>
          <a:noFill/>
          <a:ln>
            <a:noFill/>
          </a:ln>
          <a:effectLst>
            <a:outerShdw blurRad="50800" dist="38100" dir="2700000" algn="tl" rotWithShape="0">
              <a:prstClr val="black">
                <a:alpha val="40000"/>
              </a:prstClr>
            </a:outerShdw>
          </a:effectLst>
        </p:spPr>
      </p:pic>
      <p:sp>
        <p:nvSpPr>
          <p:cNvPr id="11" name="Google Shape;524;p17">
            <a:extLst>
              <a:ext uri="{FF2B5EF4-FFF2-40B4-BE49-F238E27FC236}">
                <a16:creationId xmlns:a16="http://schemas.microsoft.com/office/drawing/2014/main" id="{1B5AFD61-B2D0-4848-ABC7-8942D6661C7E}"/>
              </a:ext>
            </a:extLst>
          </p:cNvPr>
          <p:cNvSpPr txBox="1"/>
          <p:nvPr/>
        </p:nvSpPr>
        <p:spPr>
          <a:xfrm>
            <a:off x="4214380" y="6355752"/>
            <a:ext cx="29940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solidFill>
                  <a:srgbClr val="3F3F3F"/>
                </a:solidFill>
                <a:latin typeface="Century Gothic"/>
                <a:ea typeface="Century Gothic"/>
                <a:cs typeface="Century Gothic"/>
                <a:sym typeface="Century Gothic"/>
              </a:rPr>
              <a:t>Clouds in Landsat EVI map</a:t>
            </a:r>
            <a:endParaRPr b="0" i="0" u="none" strike="noStrike" cap="none">
              <a:solidFill>
                <a:srgbClr val="3F3F3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18"/>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FUTURE WORK</a:t>
            </a:r>
            <a:endParaRPr sz="1400" b="0" i="0" u="none" strike="noStrike" cap="none">
              <a:solidFill>
                <a:srgbClr val="000000"/>
              </a:solidFill>
              <a:latin typeface="Arial"/>
              <a:ea typeface="Arial"/>
              <a:cs typeface="Arial"/>
              <a:sym typeface="Arial"/>
            </a:endParaRPr>
          </a:p>
        </p:txBody>
      </p:sp>
      <p:sp>
        <p:nvSpPr>
          <p:cNvPr id="439" name="Google Shape;439;p1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0" name="Google Shape;440;p18"/>
          <p:cNvSpPr txBox="1"/>
          <p:nvPr/>
        </p:nvSpPr>
        <p:spPr>
          <a:xfrm>
            <a:off x="495299" y="1275348"/>
            <a:ext cx="3826800" cy="4632794"/>
          </a:xfrm>
          <a:prstGeom prst="rect">
            <a:avLst/>
          </a:prstGeom>
          <a:noFill/>
          <a:ln>
            <a:noFill/>
          </a:ln>
        </p:spPr>
        <p:txBody>
          <a:bodyPr spcFirstLastPara="1" wrap="square" lIns="91425" tIns="91425" rIns="91425" bIns="91425" anchor="t" anchorCtr="0">
            <a:noAutofit/>
          </a:bodyPr>
          <a:lstStyle/>
          <a:p>
            <a:pPr marL="401638" marR="0" lvl="0" indent="-401638" algn="l" rtl="0">
              <a:lnSpc>
                <a:spcPct val="100000"/>
              </a:lnSpc>
              <a:spcBef>
                <a:spcPts val="600"/>
              </a:spcBef>
              <a:spcAft>
                <a:spcPts val="0"/>
              </a:spcAft>
              <a:buClr>
                <a:srgbClr val="2E8652"/>
              </a:buClr>
              <a:buSzPts val="2400"/>
              <a:buFont typeface="Webdings" panose="05030102010509060703" pitchFamily="18" charset="2"/>
              <a:buChar char="4"/>
            </a:pPr>
            <a:r>
              <a:rPr lang="en-US" sz="2200" b="1" i="0" u="none" strike="noStrike" cap="none" dirty="0">
                <a:solidFill>
                  <a:srgbClr val="2E8652"/>
                </a:solidFill>
                <a:latin typeface="Century Gothic"/>
                <a:ea typeface="Century Gothic"/>
                <a:cs typeface="Century Gothic"/>
                <a:sym typeface="Century Gothic"/>
              </a:rPr>
              <a:t>Refine</a:t>
            </a:r>
            <a:r>
              <a:rPr lang="en-US" sz="2200" b="0" i="0" u="none" strike="noStrike" cap="none" dirty="0">
                <a:solidFill>
                  <a:schemeClr val="dk1"/>
                </a:solidFill>
                <a:latin typeface="Century Gothic"/>
                <a:ea typeface="Century Gothic"/>
                <a:cs typeface="Century Gothic"/>
                <a:sym typeface="Century Gothic"/>
              </a:rPr>
              <a:t> </a:t>
            </a:r>
            <a:r>
              <a:rPr lang="en-US" sz="2200" b="0" i="0" u="none" strike="noStrike" cap="none" dirty="0">
                <a:solidFill>
                  <a:srgbClr val="3F3F3F"/>
                </a:solidFill>
                <a:latin typeface="Century Gothic"/>
                <a:ea typeface="Century Gothic"/>
                <a:cs typeface="Century Gothic"/>
                <a:sym typeface="Century Gothic"/>
              </a:rPr>
              <a:t>data points in land cover classification</a:t>
            </a:r>
            <a:endParaRPr sz="2200" b="0" i="0" u="none" strike="noStrike" cap="none" dirty="0">
              <a:solidFill>
                <a:srgbClr val="000000"/>
              </a:solidFill>
              <a:sym typeface="Arial"/>
            </a:endParaRPr>
          </a:p>
          <a:p>
            <a:pPr marL="647700" marR="0" lvl="0" indent="-342900" algn="l" rtl="0">
              <a:lnSpc>
                <a:spcPct val="100000"/>
              </a:lnSpc>
              <a:spcBef>
                <a:spcPts val="600"/>
              </a:spcBef>
              <a:spcAft>
                <a:spcPts val="0"/>
              </a:spcAft>
              <a:buClr>
                <a:srgbClr val="2E8652"/>
              </a:buClr>
              <a:buSzPts val="2400"/>
              <a:buFont typeface="Webdings" panose="05030102010509060703" pitchFamily="18" charset="2"/>
              <a:buChar char="4"/>
            </a:pPr>
            <a:endParaRPr sz="2200" b="0" i="0" u="none" strike="noStrike" cap="none" dirty="0">
              <a:solidFill>
                <a:schemeClr val="dk1"/>
              </a:solidFill>
              <a:latin typeface="Century Gothic"/>
              <a:ea typeface="Century Gothic"/>
              <a:cs typeface="Century Gothic"/>
              <a:sym typeface="Century Gothic"/>
            </a:endParaRPr>
          </a:p>
          <a:p>
            <a:pPr marL="401638" marR="0" lvl="0" indent="-401638" algn="l" rtl="0">
              <a:lnSpc>
                <a:spcPct val="100000"/>
              </a:lnSpc>
              <a:spcBef>
                <a:spcPts val="600"/>
              </a:spcBef>
              <a:spcAft>
                <a:spcPts val="0"/>
              </a:spcAft>
              <a:buClr>
                <a:srgbClr val="2E8652"/>
              </a:buClr>
              <a:buSzPts val="2400"/>
              <a:buFont typeface="Webdings" panose="05030102010509060703" pitchFamily="18" charset="2"/>
              <a:buChar char="4"/>
            </a:pPr>
            <a:r>
              <a:rPr lang="en-US" sz="2200" b="1" i="0" u="none" strike="noStrike" cap="none" dirty="0">
                <a:solidFill>
                  <a:srgbClr val="2E8652"/>
                </a:solidFill>
                <a:latin typeface="Century Gothic"/>
                <a:ea typeface="Century Gothic"/>
                <a:cs typeface="Century Gothic"/>
                <a:sym typeface="Century Gothic"/>
              </a:rPr>
              <a:t>Expand </a:t>
            </a:r>
            <a:r>
              <a:rPr lang="en-US" sz="2200" b="0" i="0" u="none" strike="noStrike" cap="none" dirty="0">
                <a:solidFill>
                  <a:srgbClr val="3F3F3F"/>
                </a:solidFill>
                <a:latin typeface="Century Gothic"/>
                <a:ea typeface="Century Gothic"/>
                <a:cs typeface="Century Gothic"/>
                <a:sym typeface="Century Gothic"/>
              </a:rPr>
              <a:t>the extent of the study area</a:t>
            </a:r>
            <a:endParaRPr sz="2200" b="0" i="0" u="none" strike="noStrike" cap="none" dirty="0">
              <a:solidFill>
                <a:srgbClr val="000000"/>
              </a:solidFill>
              <a:sym typeface="Arial"/>
            </a:endParaRPr>
          </a:p>
          <a:p>
            <a:pPr marL="647700" marR="0" lvl="0" indent="-342900" algn="l" rtl="0">
              <a:lnSpc>
                <a:spcPct val="100000"/>
              </a:lnSpc>
              <a:spcBef>
                <a:spcPts val="600"/>
              </a:spcBef>
              <a:spcAft>
                <a:spcPts val="0"/>
              </a:spcAft>
              <a:buClr>
                <a:srgbClr val="2E8652"/>
              </a:buClr>
              <a:buSzPts val="2400"/>
              <a:buFont typeface="Webdings" panose="05030102010509060703" pitchFamily="18" charset="2"/>
              <a:buChar char="4"/>
            </a:pPr>
            <a:endParaRPr sz="2200" b="0" i="0" u="none" strike="noStrike" cap="none" dirty="0">
              <a:solidFill>
                <a:schemeClr val="dk1"/>
              </a:solidFill>
              <a:latin typeface="Century Gothic"/>
              <a:ea typeface="Century Gothic"/>
              <a:cs typeface="Century Gothic"/>
              <a:sym typeface="Century Gothic"/>
            </a:endParaRPr>
          </a:p>
          <a:p>
            <a:pPr marL="401638" marR="0" lvl="0" indent="-401638" algn="l" rtl="0">
              <a:lnSpc>
                <a:spcPct val="100000"/>
              </a:lnSpc>
              <a:spcBef>
                <a:spcPts val="600"/>
              </a:spcBef>
              <a:spcAft>
                <a:spcPts val="0"/>
              </a:spcAft>
              <a:buClr>
                <a:srgbClr val="2E8652"/>
              </a:buClr>
              <a:buSzPts val="2400"/>
              <a:buFont typeface="Webdings" panose="05030102010509060703" pitchFamily="18" charset="2"/>
              <a:buChar char="4"/>
            </a:pPr>
            <a:r>
              <a:rPr lang="en-US" sz="2200" b="1" i="0" u="none" strike="noStrike" cap="none" dirty="0">
                <a:solidFill>
                  <a:srgbClr val="2E8652"/>
                </a:solidFill>
                <a:latin typeface="Century Gothic"/>
                <a:ea typeface="Century Gothic"/>
                <a:cs typeface="Century Gothic"/>
                <a:sym typeface="Century Gothic"/>
              </a:rPr>
              <a:t>Enhance</a:t>
            </a:r>
            <a:r>
              <a:rPr lang="en-US" sz="2200" b="0" i="0" u="none" strike="noStrike" cap="none" dirty="0">
                <a:solidFill>
                  <a:schemeClr val="dk1"/>
                </a:solidFill>
                <a:latin typeface="Century Gothic"/>
                <a:ea typeface="Century Gothic"/>
                <a:cs typeface="Century Gothic"/>
                <a:sym typeface="Century Gothic"/>
              </a:rPr>
              <a:t> </a:t>
            </a:r>
            <a:r>
              <a:rPr lang="en-US" sz="2200" b="0" i="0" u="none" strike="noStrike" cap="none" dirty="0">
                <a:solidFill>
                  <a:srgbClr val="3F3F3F"/>
                </a:solidFill>
                <a:latin typeface="Century Gothic"/>
                <a:ea typeface="Century Gothic"/>
                <a:cs typeface="Century Gothic"/>
                <a:sym typeface="Century Gothic"/>
              </a:rPr>
              <a:t>visualization of the Short-Term Forest Change Tool to identify hotspots</a:t>
            </a:r>
            <a:endParaRPr sz="2200" b="0" i="0" u="none" strike="noStrike" cap="none" dirty="0">
              <a:solidFill>
                <a:srgbClr val="000000"/>
              </a:solidFill>
              <a:sym typeface="Arial"/>
            </a:endParaRPr>
          </a:p>
          <a:p>
            <a:pPr marL="0" marR="0" lvl="0" indent="0" algn="l" rtl="0">
              <a:lnSpc>
                <a:spcPct val="100000"/>
              </a:lnSpc>
              <a:spcBef>
                <a:spcPts val="600"/>
              </a:spcBef>
              <a:spcAft>
                <a:spcPts val="0"/>
              </a:spcAft>
              <a:buClr>
                <a:srgbClr val="000000"/>
              </a:buClr>
              <a:buSzPts val="1800"/>
              <a:buFont typeface="Arial"/>
              <a:buNone/>
            </a:pPr>
            <a:endParaRPr sz="2200" b="0" i="0" u="none" strike="noStrike" cap="none" dirty="0">
              <a:solidFill>
                <a:schemeClr val="dk1"/>
              </a:solidFill>
              <a:latin typeface="Century Gothic"/>
              <a:ea typeface="Century Gothic"/>
              <a:cs typeface="Century Gothic"/>
              <a:sym typeface="Century Gothic"/>
            </a:endParaRPr>
          </a:p>
        </p:txBody>
      </p:sp>
      <p:pic>
        <p:nvPicPr>
          <p:cNvPr id="441" name="Google Shape;441;p18"/>
          <p:cNvPicPr preferRelativeResize="0"/>
          <p:nvPr/>
        </p:nvPicPr>
        <p:blipFill rotWithShape="1">
          <a:blip r:embed="rId3">
            <a:alphaModFix/>
          </a:blip>
          <a:srcRect/>
          <a:stretch/>
        </p:blipFill>
        <p:spPr>
          <a:xfrm>
            <a:off x="4854830" y="1077145"/>
            <a:ext cx="6217920" cy="5029200"/>
          </a:xfrm>
          <a:prstGeom prst="hexagon">
            <a:avLst>
              <a:gd name="adj" fmla="val 25000"/>
              <a:gd name="vf" fmla="val 115470"/>
            </a:avLst>
          </a:prstGeom>
          <a:noFill/>
          <a:ln>
            <a:noFill/>
          </a:ln>
          <a:effectLst>
            <a:outerShdw blurRad="50800" dist="38100" dir="2700000" algn="tl" rotWithShape="0">
              <a:prstClr val="black">
                <a:alpha val="40000"/>
              </a:prstClr>
            </a:outerShdw>
          </a:effectLst>
        </p:spPr>
      </p:pic>
      <p:sp>
        <p:nvSpPr>
          <p:cNvPr id="442" name="Google Shape;442;p18"/>
          <p:cNvSpPr txBox="1"/>
          <p:nvPr/>
        </p:nvSpPr>
        <p:spPr>
          <a:xfrm>
            <a:off x="6844490" y="6106345"/>
            <a:ext cx="2238600" cy="30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F3F3F"/>
              </a:buClr>
              <a:buSzPts val="1200"/>
              <a:buFont typeface="Century Gothic"/>
              <a:buNone/>
            </a:pPr>
            <a:r>
              <a:rPr lang="en-US" sz="1200" b="0" i="0" u="none" strike="noStrike" cap="none" dirty="0">
                <a:solidFill>
                  <a:srgbClr val="3F3F3F"/>
                </a:solidFill>
                <a:latin typeface="Century Gothic"/>
                <a:ea typeface="Century Gothic"/>
                <a:cs typeface="Century Gothic"/>
                <a:sym typeface="Century Gothic"/>
              </a:rPr>
              <a:t>Image Credit: </a:t>
            </a:r>
            <a:r>
              <a:rPr lang="en-US" sz="1200" b="0" i="0" u="none" strike="noStrike" cap="none" dirty="0" err="1">
                <a:solidFill>
                  <a:srgbClr val="3F3F3F"/>
                </a:solidFill>
                <a:latin typeface="Century Gothic"/>
                <a:ea typeface="Century Gothic"/>
                <a:cs typeface="Century Gothic"/>
                <a:sym typeface="Century Gothic"/>
              </a:rPr>
              <a:t>DerJoker</a:t>
            </a:r>
            <a:r>
              <a:rPr lang="en-US" sz="1200" b="0" i="0" u="none" strike="noStrike" cap="none" dirty="0">
                <a:solidFill>
                  <a:srgbClr val="3F3F3F"/>
                </a:solidFill>
                <a:latin typeface="Century Gothic"/>
                <a:ea typeface="Century Gothic"/>
                <a:cs typeface="Century Gothic"/>
                <a:sym typeface="Century Gothic"/>
              </a:rPr>
              <a:t> </a:t>
            </a:r>
            <a:endParaRPr sz="1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9"/>
          <p:cNvSpPr txBox="1"/>
          <p:nvPr/>
        </p:nvSpPr>
        <p:spPr>
          <a:xfrm>
            <a:off x="733042" y="1555568"/>
            <a:ext cx="10439400" cy="453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11430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a:solidFill>
                <a:srgbClr val="3F3F3F"/>
              </a:solidFill>
              <a:latin typeface="Century Gothic"/>
              <a:ea typeface="Century Gothic"/>
              <a:cs typeface="Century Gothic"/>
              <a:sym typeface="Century Gothic"/>
            </a:endParaRPr>
          </a:p>
        </p:txBody>
      </p:sp>
      <p:sp>
        <p:nvSpPr>
          <p:cNvPr id="449" name="Google Shape;449;p19"/>
          <p:cNvSpPr txBox="1"/>
          <p:nvPr/>
        </p:nvSpPr>
        <p:spPr>
          <a:xfrm>
            <a:off x="581125" y="1631065"/>
            <a:ext cx="2790000" cy="36446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2E8652"/>
              </a:buClr>
              <a:buSzPts val="2000"/>
              <a:buFont typeface="Century Gothic"/>
              <a:buNone/>
            </a:pPr>
            <a:r>
              <a:rPr lang="en-US" sz="2000" b="1" i="0" u="none" strike="noStrike" cap="none">
                <a:solidFill>
                  <a:srgbClr val="2E8652"/>
                </a:solidFill>
                <a:latin typeface="Century Gothic"/>
                <a:ea typeface="Century Gothic"/>
                <a:cs typeface="Century Gothic"/>
                <a:sym typeface="Century Gothic"/>
              </a:rPr>
              <a:t>Science Advisors</a:t>
            </a:r>
            <a:endParaRPr sz="2000" b="1" i="0" u="none" strike="noStrike" cap="none">
              <a:solidFill>
                <a:srgbClr val="2E8652"/>
              </a:solidFill>
              <a:latin typeface="Century Gothic"/>
              <a:ea typeface="Century Gothic"/>
              <a:cs typeface="Century Gothic"/>
              <a:sym typeface="Century Gothic"/>
            </a:endParaRPr>
          </a:p>
        </p:txBody>
      </p:sp>
      <p:sp>
        <p:nvSpPr>
          <p:cNvPr id="450" name="Google Shape;450;p19"/>
          <p:cNvSpPr txBox="1"/>
          <p:nvPr/>
        </p:nvSpPr>
        <p:spPr>
          <a:xfrm>
            <a:off x="539125" y="1941939"/>
            <a:ext cx="2874000" cy="160949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F3F3F"/>
              </a:buClr>
              <a:buSzPts val="1400"/>
              <a:buFont typeface="Century Gothic"/>
              <a:buNone/>
            </a:pPr>
            <a:r>
              <a:rPr lang="en-US" sz="1400" b="1" i="0" u="none" strike="noStrike" cap="none">
                <a:solidFill>
                  <a:srgbClr val="3F3F3F"/>
                </a:solidFill>
                <a:latin typeface="Century Gothic"/>
                <a:ea typeface="Century Gothic"/>
                <a:cs typeface="Century Gothic"/>
                <a:sym typeface="Century Gothic"/>
              </a:rPr>
              <a:t>Dr. Marguerite Madden</a:t>
            </a:r>
            <a:endParaRPr sz="14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a:solidFill>
                  <a:srgbClr val="3F3F3F"/>
                </a:solidFill>
                <a:latin typeface="Century Gothic"/>
                <a:ea typeface="Century Gothic"/>
                <a:cs typeface="Century Gothic"/>
                <a:sym typeface="Century Gothic"/>
              </a:rPr>
              <a:t>University of Georgia, Department of Geography</a:t>
            </a:r>
            <a:endParaRPr/>
          </a:p>
          <a:p>
            <a:pPr marL="0" marR="0" lvl="0" indent="0" algn="ctr" rtl="0">
              <a:lnSpc>
                <a:spcPct val="100000"/>
              </a:lnSpc>
              <a:spcBef>
                <a:spcPts val="0"/>
              </a:spcBef>
              <a:spcAft>
                <a:spcPts val="0"/>
              </a:spcAft>
              <a:buClr>
                <a:srgbClr val="3F3F3F"/>
              </a:buClr>
              <a:buSzPts val="1400"/>
              <a:buFont typeface="Century Gothic"/>
              <a:buNone/>
            </a:pPr>
            <a:endParaRPr sz="14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1" i="0" u="none" strike="noStrike" cap="none">
                <a:solidFill>
                  <a:srgbClr val="3F3F3F"/>
                </a:solidFill>
                <a:latin typeface="Century Gothic"/>
                <a:ea typeface="Century Gothic"/>
                <a:cs typeface="Century Gothic"/>
                <a:sym typeface="Century Gothic"/>
              </a:rPr>
              <a:t>Dr. Sergio Bernardes</a:t>
            </a:r>
            <a:endParaRPr sz="14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0" i="0" u="none" strike="noStrike" cap="none">
                <a:solidFill>
                  <a:srgbClr val="3F3F3F"/>
                </a:solidFill>
                <a:latin typeface="Century Gothic"/>
                <a:ea typeface="Century Gothic"/>
                <a:cs typeface="Century Gothic"/>
                <a:sym typeface="Century Gothic"/>
              </a:rPr>
              <a:t>University of Georgia, Department of Geography</a:t>
            </a:r>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a:solidFill>
                  <a:srgbClr val="3F3F3F"/>
                </a:solidFill>
                <a:latin typeface="Century Gothic"/>
                <a:ea typeface="Century Gothic"/>
                <a:cs typeface="Century Gothic"/>
                <a:sym typeface="Century Gothic"/>
              </a:rPr>
              <a:t> </a:t>
            </a:r>
            <a:endParaRPr sz="1400" b="0" i="0" u="none" strike="noStrike" cap="none">
              <a:solidFill>
                <a:srgbClr val="3F3F3F"/>
              </a:solidFill>
              <a:latin typeface="Century Gothic"/>
              <a:ea typeface="Century Gothic"/>
              <a:cs typeface="Century Gothic"/>
              <a:sym typeface="Century Gothic"/>
            </a:endParaRPr>
          </a:p>
        </p:txBody>
      </p:sp>
      <p:grpSp>
        <p:nvGrpSpPr>
          <p:cNvPr id="451" name="Google Shape;451;p19"/>
          <p:cNvGrpSpPr/>
          <p:nvPr/>
        </p:nvGrpSpPr>
        <p:grpSpPr>
          <a:xfrm>
            <a:off x="892090" y="3584403"/>
            <a:ext cx="2230823" cy="1043633"/>
            <a:chOff x="661540" y="3360674"/>
            <a:chExt cx="2230823" cy="1043633"/>
          </a:xfrm>
        </p:grpSpPr>
        <p:sp>
          <p:nvSpPr>
            <p:cNvPr id="452" name="Google Shape;452;p19"/>
            <p:cNvSpPr txBox="1"/>
            <p:nvPr/>
          </p:nvSpPr>
          <p:spPr>
            <a:xfrm>
              <a:off x="938124" y="3360674"/>
              <a:ext cx="1614900" cy="35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2E8652"/>
                </a:buClr>
                <a:buSzPts val="2000"/>
                <a:buFont typeface="Century Gothic"/>
                <a:buNone/>
              </a:pPr>
              <a:r>
                <a:rPr lang="en-US" sz="2000" b="1" i="0" u="none" strike="noStrike" cap="none">
                  <a:solidFill>
                    <a:srgbClr val="2E8652"/>
                  </a:solidFill>
                  <a:latin typeface="Century Gothic"/>
                  <a:ea typeface="Century Gothic"/>
                  <a:cs typeface="Century Gothic"/>
                  <a:sym typeface="Century Gothic"/>
                </a:rPr>
                <a:t>Fellow</a:t>
              </a:r>
              <a:endParaRPr sz="2000" b="1" i="0" u="none" strike="noStrike" cap="none">
                <a:solidFill>
                  <a:srgbClr val="2E8652"/>
                </a:solidFill>
                <a:latin typeface="Century Gothic"/>
                <a:ea typeface="Century Gothic"/>
                <a:cs typeface="Century Gothic"/>
                <a:sym typeface="Century Gothic"/>
              </a:endParaRPr>
            </a:p>
          </p:txBody>
        </p:sp>
        <p:sp>
          <p:nvSpPr>
            <p:cNvPr id="453" name="Google Shape;453;p19"/>
            <p:cNvSpPr txBox="1"/>
            <p:nvPr/>
          </p:nvSpPr>
          <p:spPr>
            <a:xfrm>
              <a:off x="661540" y="3669007"/>
              <a:ext cx="2230823" cy="73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F3F3F"/>
                </a:buClr>
                <a:buSzPts val="1400"/>
                <a:buFont typeface="Century Gothic"/>
                <a:buNone/>
              </a:pPr>
              <a:r>
                <a:rPr lang="en-US" sz="1400" b="1" i="0" u="none" strike="noStrike" cap="none" dirty="0">
                  <a:solidFill>
                    <a:srgbClr val="3F3F3F"/>
                  </a:solidFill>
                  <a:latin typeface="Century Gothic"/>
                  <a:ea typeface="Century Gothic"/>
                  <a:cs typeface="Century Gothic"/>
                  <a:sym typeface="Century Gothic"/>
                </a:rPr>
                <a:t>Shelby Ingram</a:t>
              </a:r>
              <a:endParaRPr sz="14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dirty="0">
                  <a:solidFill>
                    <a:srgbClr val="3F3F3F"/>
                  </a:solidFill>
                  <a:latin typeface="Century Gothic"/>
                  <a:ea typeface="Century Gothic"/>
                  <a:cs typeface="Century Gothic"/>
                  <a:sym typeface="Century Gothic"/>
                </a:rPr>
                <a:t>NASA DEVELOP,</a:t>
              </a:r>
              <a:endParaRPr sz="14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dirty="0">
                  <a:solidFill>
                    <a:srgbClr val="3F3F3F"/>
                  </a:solidFill>
                  <a:latin typeface="Century Gothic"/>
                  <a:ea typeface="Century Gothic"/>
                  <a:cs typeface="Century Gothic"/>
                  <a:sym typeface="Century Gothic"/>
                </a:rPr>
                <a:t>Georgia – Athens Node</a:t>
              </a:r>
              <a:endParaRPr sz="1400" b="0" i="0" u="none" strike="noStrike" cap="none" dirty="0">
                <a:solidFill>
                  <a:srgbClr val="3F3F3F"/>
                </a:solidFill>
                <a:latin typeface="Century Gothic"/>
                <a:ea typeface="Century Gothic"/>
                <a:cs typeface="Century Gothic"/>
                <a:sym typeface="Century Gothic"/>
              </a:endParaRPr>
            </a:p>
          </p:txBody>
        </p:sp>
      </p:grpSp>
      <p:grpSp>
        <p:nvGrpSpPr>
          <p:cNvPr id="454" name="Google Shape;454;p19"/>
          <p:cNvGrpSpPr/>
          <p:nvPr/>
        </p:nvGrpSpPr>
        <p:grpSpPr>
          <a:xfrm>
            <a:off x="892090" y="4691612"/>
            <a:ext cx="2312746" cy="1467131"/>
            <a:chOff x="1084284" y="4347275"/>
            <a:chExt cx="2276101" cy="1510949"/>
          </a:xfrm>
        </p:grpSpPr>
        <p:sp>
          <p:nvSpPr>
            <p:cNvPr id="455" name="Google Shape;455;p19"/>
            <p:cNvSpPr txBox="1"/>
            <p:nvPr/>
          </p:nvSpPr>
          <p:spPr>
            <a:xfrm>
              <a:off x="1084285" y="4347275"/>
              <a:ext cx="2276100" cy="42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E8652"/>
                </a:buClr>
                <a:buSzPts val="2000"/>
                <a:buFont typeface="Century Gothic"/>
                <a:buNone/>
              </a:pPr>
              <a:r>
                <a:rPr lang="en-US" sz="2000" b="1" i="0" u="none" strike="noStrike" cap="none">
                  <a:solidFill>
                    <a:srgbClr val="2E8652"/>
                  </a:solidFill>
                  <a:latin typeface="Century Gothic"/>
                  <a:ea typeface="Century Gothic"/>
                  <a:cs typeface="Century Gothic"/>
                  <a:sym typeface="Century Gothic"/>
                </a:rPr>
                <a:t>Past Contributors</a:t>
              </a:r>
              <a:endParaRPr sz="2000" b="1" i="0" u="none" strike="noStrike" cap="none">
                <a:solidFill>
                  <a:srgbClr val="2E8652"/>
                </a:solidFill>
                <a:latin typeface="Century Gothic"/>
                <a:ea typeface="Century Gothic"/>
                <a:cs typeface="Century Gothic"/>
                <a:sym typeface="Century Gothic"/>
              </a:endParaRPr>
            </a:p>
          </p:txBody>
        </p:sp>
        <p:sp>
          <p:nvSpPr>
            <p:cNvPr id="456" name="Google Shape;456;p19"/>
            <p:cNvSpPr txBox="1"/>
            <p:nvPr/>
          </p:nvSpPr>
          <p:spPr>
            <a:xfrm>
              <a:off x="1084284" y="4714024"/>
              <a:ext cx="2276100" cy="114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F3F3F"/>
                </a:buClr>
                <a:buSzPts val="1400"/>
                <a:buFont typeface="Century Gothic"/>
                <a:buNone/>
              </a:pPr>
              <a:r>
                <a:rPr lang="en-US" sz="1400" b="1" i="0" u="none" strike="noStrike" cap="none" dirty="0">
                  <a:solidFill>
                    <a:srgbClr val="3F3F3F"/>
                  </a:solidFill>
                  <a:latin typeface="Century Gothic"/>
                  <a:ea typeface="Century Gothic"/>
                  <a:cs typeface="Century Gothic"/>
                  <a:sym typeface="Century Gothic"/>
                </a:rPr>
                <a:t>Molly </a:t>
              </a:r>
              <a:r>
                <a:rPr lang="en-US" sz="1400" b="1" i="0" u="none" strike="noStrike" cap="none" dirty="0" err="1">
                  <a:solidFill>
                    <a:srgbClr val="3F3F3F"/>
                  </a:solidFill>
                  <a:latin typeface="Century Gothic"/>
                  <a:ea typeface="Century Gothic"/>
                  <a:cs typeface="Century Gothic"/>
                  <a:sym typeface="Century Gothic"/>
                </a:rPr>
                <a:t>Azami</a:t>
              </a:r>
              <a:r>
                <a:rPr lang="en-US" sz="1400" b="1" i="0" u="none" strike="noStrike" cap="none" dirty="0">
                  <a:solidFill>
                    <a:srgbClr val="3F3F3F"/>
                  </a:solidFill>
                  <a:latin typeface="Century Gothic"/>
                  <a:ea typeface="Century Gothic"/>
                  <a:cs typeface="Century Gothic"/>
                  <a:sym typeface="Century Gothic"/>
                </a:rPr>
                <a:t>, Kara </a:t>
              </a:r>
              <a:r>
                <a:rPr lang="en-US" sz="1400" b="1" i="0" u="none" strike="noStrike" cap="none" dirty="0" err="1">
                  <a:solidFill>
                    <a:srgbClr val="3F3F3F"/>
                  </a:solidFill>
                  <a:latin typeface="Century Gothic"/>
                  <a:ea typeface="Century Gothic"/>
                  <a:cs typeface="Century Gothic"/>
                  <a:sym typeface="Century Gothic"/>
                </a:rPr>
                <a:t>Bissonnette</a:t>
              </a:r>
              <a:r>
                <a:rPr lang="en-US" sz="1400" b="1" i="0" u="none" strike="noStrike" cap="none" dirty="0">
                  <a:solidFill>
                    <a:srgbClr val="3F3F3F"/>
                  </a:solidFill>
                  <a:latin typeface="Century Gothic"/>
                  <a:ea typeface="Century Gothic"/>
                  <a:cs typeface="Century Gothic"/>
                  <a:sym typeface="Century Gothic"/>
                </a:rPr>
                <a:t>, </a:t>
              </a:r>
              <a:r>
                <a:rPr lang="en-US" sz="1400" b="1" i="0" u="none" strike="noStrike" cap="none" dirty="0" err="1">
                  <a:solidFill>
                    <a:srgbClr val="3F3F3F"/>
                  </a:solidFill>
                  <a:latin typeface="Century Gothic"/>
                  <a:ea typeface="Century Gothic"/>
                  <a:cs typeface="Century Gothic"/>
                  <a:sym typeface="Century Gothic"/>
                </a:rPr>
                <a:t>Mahsa</a:t>
              </a:r>
              <a:r>
                <a:rPr lang="en-US" sz="1400" b="1" i="0" u="none" strike="noStrike" cap="none" dirty="0">
                  <a:solidFill>
                    <a:srgbClr val="3F3F3F"/>
                  </a:solidFill>
                  <a:latin typeface="Century Gothic"/>
                  <a:ea typeface="Century Gothic"/>
                  <a:cs typeface="Century Gothic"/>
                  <a:sym typeface="Century Gothic"/>
                </a:rPr>
                <a:t> </a:t>
              </a:r>
              <a:r>
                <a:rPr lang="en-US" sz="1400" b="1" i="0" u="none" strike="noStrike" cap="none" dirty="0" err="1">
                  <a:solidFill>
                    <a:srgbClr val="3F3F3F"/>
                  </a:solidFill>
                  <a:latin typeface="Century Gothic"/>
                  <a:ea typeface="Century Gothic"/>
                  <a:cs typeface="Century Gothic"/>
                  <a:sym typeface="Century Gothic"/>
                </a:rPr>
                <a:t>Khodaee</a:t>
              </a:r>
              <a:r>
                <a:rPr lang="en-US" sz="1400" b="1" i="0" u="none" strike="noStrike" cap="none" dirty="0">
                  <a:solidFill>
                    <a:srgbClr val="3F3F3F"/>
                  </a:solidFill>
                  <a:latin typeface="Century Gothic"/>
                  <a:ea typeface="Century Gothic"/>
                  <a:cs typeface="Century Gothic"/>
                  <a:sym typeface="Century Gothic"/>
                </a:rPr>
                <a:t>, Zachary Leslie, Shelby Ingram</a:t>
              </a:r>
              <a:endParaRPr sz="1400" b="1" i="0" u="none" strike="noStrike" cap="none" dirty="0">
                <a:solidFill>
                  <a:srgbClr val="3F3F3F"/>
                </a:solidFill>
                <a:latin typeface="Century Gothic"/>
                <a:ea typeface="Century Gothic"/>
                <a:cs typeface="Century Gothic"/>
                <a:sym typeface="Century Gothic"/>
              </a:endParaRPr>
            </a:p>
          </p:txBody>
        </p:sp>
      </p:grpSp>
      <p:sp>
        <p:nvSpPr>
          <p:cNvPr id="457" name="Google Shape;457;p19"/>
          <p:cNvSpPr txBox="1"/>
          <p:nvPr/>
        </p:nvSpPr>
        <p:spPr>
          <a:xfrm>
            <a:off x="8190592" y="1631065"/>
            <a:ext cx="2742300" cy="57687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E8652"/>
              </a:buClr>
              <a:buSzPts val="2000"/>
              <a:buFont typeface="Century Gothic"/>
              <a:buNone/>
            </a:pPr>
            <a:r>
              <a:rPr lang="en-US" sz="2000" b="1" i="0" u="none" strike="noStrike" cap="none">
                <a:solidFill>
                  <a:srgbClr val="2E8652"/>
                </a:solidFill>
                <a:latin typeface="Century Gothic"/>
                <a:ea typeface="Century Gothic"/>
                <a:cs typeface="Century Gothic"/>
                <a:sym typeface="Century Gothic"/>
              </a:rPr>
              <a:t>Partners &amp; End Users</a:t>
            </a:r>
            <a:endParaRPr sz="2000" b="1" i="0" u="none" strike="noStrike" cap="none">
              <a:solidFill>
                <a:srgbClr val="2E8652"/>
              </a:solidFill>
              <a:latin typeface="Century Gothic"/>
              <a:ea typeface="Century Gothic"/>
              <a:cs typeface="Century Gothic"/>
              <a:sym typeface="Century Gothic"/>
            </a:endParaRPr>
          </a:p>
        </p:txBody>
      </p:sp>
      <p:sp>
        <p:nvSpPr>
          <p:cNvPr id="458" name="Google Shape;458;p19"/>
          <p:cNvSpPr txBox="1"/>
          <p:nvPr/>
        </p:nvSpPr>
        <p:spPr>
          <a:xfrm>
            <a:off x="7951042" y="1997150"/>
            <a:ext cx="3221400" cy="290899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400" b="1" i="0" u="none" strike="noStrike" cap="none">
                <a:solidFill>
                  <a:srgbClr val="3F3F3F"/>
                </a:solidFill>
                <a:latin typeface="Century Gothic"/>
                <a:ea typeface="Century Gothic"/>
                <a:cs typeface="Century Gothic"/>
                <a:sym typeface="Century Gothic"/>
              </a:rPr>
              <a:t>Rafael Monge Vargas, Sara Mora, Cornelia Miller, Heileen Agular, Christian Vargas, Iván Avila, Marilyn Ortega, Daniel Villaviencio and other colleagues</a:t>
            </a:r>
            <a:endParaRPr sz="14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a:solidFill>
                  <a:srgbClr val="3F3F3F"/>
                </a:solidFill>
                <a:latin typeface="Century Gothic"/>
                <a:ea typeface="Century Gothic"/>
                <a:cs typeface="Century Gothic"/>
                <a:sym typeface="Century Gothic"/>
              </a:rPr>
              <a:t>Ministry of Environment and Energy, National Center for Geoenvironmental Information, Costa Rica</a:t>
            </a:r>
            <a:endParaRPr/>
          </a:p>
          <a:p>
            <a:pPr marL="0" marR="0" lvl="0" indent="0" algn="ctr" rtl="0">
              <a:lnSpc>
                <a:spcPct val="100000"/>
              </a:lnSpc>
              <a:spcBef>
                <a:spcPts val="0"/>
              </a:spcBef>
              <a:spcAft>
                <a:spcPts val="0"/>
              </a:spcAft>
              <a:buClr>
                <a:srgbClr val="3F3F3F"/>
              </a:buClr>
              <a:buSzPts val="1400"/>
              <a:buFont typeface="Century Gothic"/>
              <a:buNone/>
            </a:pPr>
            <a:endParaRPr sz="1400" b="0" i="0" u="none" strike="noStrike" cap="none">
              <a:solidFill>
                <a:srgbClr val="3F3F3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3F3F3F"/>
              </a:buClr>
              <a:buSzPts val="1400"/>
              <a:buFont typeface="Century Gothic"/>
              <a:buNone/>
            </a:pPr>
            <a:r>
              <a:rPr lang="en-US" sz="1400" b="1" i="0" u="none" strike="noStrike" cap="none">
                <a:solidFill>
                  <a:srgbClr val="3F3F3F"/>
                </a:solidFill>
                <a:latin typeface="Century Gothic"/>
                <a:ea typeface="Century Gothic"/>
                <a:cs typeface="Century Gothic"/>
                <a:sym typeface="Century Gothic"/>
              </a:rPr>
              <a:t>Roney Samaniego</a:t>
            </a:r>
            <a:endParaRPr sz="14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a:solidFill>
                  <a:srgbClr val="3F3F3F"/>
                </a:solidFill>
                <a:latin typeface="Century Gothic"/>
                <a:ea typeface="Century Gothic"/>
                <a:cs typeface="Century Gothic"/>
                <a:sym typeface="Century Gothic"/>
              </a:rPr>
              <a:t>National Environmental Authority, Panama</a:t>
            </a:r>
            <a:endParaRPr sz="1400" b="0" i="0" u="none" strike="noStrike" cap="none">
              <a:solidFill>
                <a:srgbClr val="3F3F3F"/>
              </a:solidFill>
              <a:latin typeface="Century Gothic"/>
              <a:ea typeface="Century Gothic"/>
              <a:cs typeface="Century Gothic"/>
              <a:sym typeface="Century Gothic"/>
            </a:endParaRPr>
          </a:p>
        </p:txBody>
      </p:sp>
      <p:grpSp>
        <p:nvGrpSpPr>
          <p:cNvPr id="459" name="Google Shape;459;p19"/>
          <p:cNvGrpSpPr/>
          <p:nvPr/>
        </p:nvGrpSpPr>
        <p:grpSpPr>
          <a:xfrm>
            <a:off x="4483592" y="3619786"/>
            <a:ext cx="2790000" cy="1663563"/>
            <a:chOff x="4378188" y="2777375"/>
            <a:chExt cx="2790000" cy="1663563"/>
          </a:xfrm>
        </p:grpSpPr>
        <p:sp>
          <p:nvSpPr>
            <p:cNvPr id="460" name="Google Shape;460;p19"/>
            <p:cNvSpPr txBox="1"/>
            <p:nvPr/>
          </p:nvSpPr>
          <p:spPr>
            <a:xfrm>
              <a:off x="4536938" y="2777375"/>
              <a:ext cx="2465100" cy="35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2E8652"/>
                </a:buClr>
                <a:buSzPts val="2000"/>
                <a:buFont typeface="Century Gothic"/>
                <a:buNone/>
              </a:pPr>
              <a:r>
                <a:rPr lang="en-US" sz="2000" b="1" i="0" u="none" strike="noStrike" cap="none">
                  <a:solidFill>
                    <a:srgbClr val="2E8652"/>
                  </a:solidFill>
                  <a:latin typeface="Century Gothic"/>
                  <a:ea typeface="Century Gothic"/>
                  <a:cs typeface="Century Gothic"/>
                  <a:sym typeface="Century Gothic"/>
                </a:rPr>
                <a:t>Translators</a:t>
              </a:r>
              <a:endParaRPr sz="2000" b="1" i="0" u="none" strike="noStrike" cap="none">
                <a:solidFill>
                  <a:srgbClr val="2E8652"/>
                </a:solidFill>
                <a:latin typeface="Century Gothic"/>
                <a:ea typeface="Century Gothic"/>
                <a:cs typeface="Century Gothic"/>
                <a:sym typeface="Century Gothic"/>
              </a:endParaRPr>
            </a:p>
          </p:txBody>
        </p:sp>
        <p:sp>
          <p:nvSpPr>
            <p:cNvPr id="461" name="Google Shape;461;p19"/>
            <p:cNvSpPr txBox="1"/>
            <p:nvPr/>
          </p:nvSpPr>
          <p:spPr>
            <a:xfrm>
              <a:off x="4378188" y="3071438"/>
              <a:ext cx="2790000" cy="136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F3F3F"/>
                </a:buClr>
                <a:buSzPts val="1400"/>
                <a:buFont typeface="Century Gothic"/>
                <a:buNone/>
              </a:pPr>
              <a:r>
                <a:rPr lang="en-US" sz="1400" b="1" i="0" u="none" strike="noStrike" cap="none" dirty="0">
                  <a:solidFill>
                    <a:srgbClr val="3F3F3F"/>
                  </a:solidFill>
                  <a:latin typeface="Century Gothic"/>
                  <a:ea typeface="Century Gothic"/>
                  <a:cs typeface="Century Gothic"/>
                  <a:sym typeface="Century Gothic"/>
                </a:rPr>
                <a:t>Ellen Delgado</a:t>
              </a:r>
              <a:endParaRPr sz="14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dirty="0">
                  <a:solidFill>
                    <a:srgbClr val="3F3F3F"/>
                  </a:solidFill>
                  <a:latin typeface="Century Gothic"/>
                  <a:ea typeface="Century Gothic"/>
                  <a:cs typeface="Century Gothic"/>
                  <a:sym typeface="Century Gothic"/>
                </a:rPr>
                <a:t>Researcher</a:t>
              </a:r>
              <a:endParaRPr dirty="0"/>
            </a:p>
            <a:p>
              <a:pPr marL="0" marR="0" lvl="0" indent="0" algn="ctr" rtl="0">
                <a:lnSpc>
                  <a:spcPct val="100000"/>
                </a:lnSpc>
                <a:spcBef>
                  <a:spcPts val="0"/>
                </a:spcBef>
                <a:spcAft>
                  <a:spcPts val="0"/>
                </a:spcAft>
                <a:buClr>
                  <a:srgbClr val="3F3F3F"/>
                </a:buClr>
                <a:buSzPts val="1400"/>
                <a:buFont typeface="Century Gothic"/>
                <a:buNone/>
              </a:pPr>
              <a:endParaRPr sz="14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1" i="0" u="none" strike="noStrike" cap="none" dirty="0">
                  <a:solidFill>
                    <a:srgbClr val="3F3F3F"/>
                  </a:solidFill>
                  <a:latin typeface="Century Gothic"/>
                  <a:ea typeface="Century Gothic"/>
                  <a:cs typeface="Century Gothic"/>
                  <a:sym typeface="Century Gothic"/>
                </a:rPr>
                <a:t>Dr. Steve Padgett-Vasquez</a:t>
              </a:r>
              <a:endParaRPr sz="14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dirty="0">
                  <a:solidFill>
                    <a:srgbClr val="3F3F3F"/>
                  </a:solidFill>
                  <a:latin typeface="Century Gothic"/>
                  <a:ea typeface="Century Gothic"/>
                  <a:cs typeface="Century Gothic"/>
                  <a:sym typeface="Century Gothic"/>
                </a:rPr>
                <a:t>NASA DEVELOP National Program</a:t>
              </a:r>
              <a:endParaRPr sz="14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3F3F3F"/>
                </a:solidFill>
                <a:latin typeface="Century Gothic"/>
                <a:ea typeface="Century Gothic"/>
                <a:cs typeface="Century Gothic"/>
                <a:sym typeface="Century Gothic"/>
              </a:endParaRPr>
            </a:p>
          </p:txBody>
        </p:sp>
      </p:grpSp>
      <p:sp>
        <p:nvSpPr>
          <p:cNvPr id="462" name="Google Shape;462;p19"/>
          <p:cNvSpPr/>
          <p:nvPr/>
        </p:nvSpPr>
        <p:spPr>
          <a:xfrm>
            <a:off x="2286522" y="6080688"/>
            <a:ext cx="10640100" cy="369300"/>
          </a:xfrm>
          <a:prstGeom prst="rect">
            <a:avLst/>
          </a:prstGeom>
          <a:noFill/>
          <a:ln>
            <a:noFill/>
          </a:ln>
        </p:spPr>
        <p:txBody>
          <a:bodyPr spcFirstLastPara="1" wrap="square" lIns="91425" tIns="45700" rIns="91425" bIns="45700" anchor="ctr" anchorCtr="0">
            <a:noAutofit/>
          </a:bodyPr>
          <a:lstStyle/>
          <a:p>
            <a:pPr marL="114300" marR="0" lvl="0" indent="0" algn="just" rtl="0">
              <a:lnSpc>
                <a:spcPct val="100000"/>
              </a:lnSpc>
              <a:spcBef>
                <a:spcPts val="0"/>
              </a:spcBef>
              <a:spcAft>
                <a:spcPts val="0"/>
              </a:spcAft>
              <a:buClr>
                <a:srgbClr val="000000"/>
              </a:buClr>
              <a:buSzPts val="1800"/>
              <a:buFont typeface="Arial"/>
              <a:buNone/>
            </a:pPr>
            <a:r>
              <a:rPr lang="en-US" sz="1400" b="0" i="0" u="none" strike="noStrike" cap="none">
                <a:solidFill>
                  <a:srgbClr val="3F3F3F"/>
                </a:solidFill>
                <a:latin typeface="Century Gothic"/>
                <a:ea typeface="Century Gothic"/>
                <a:cs typeface="Century Gothic"/>
                <a:sym typeface="Century Gothic"/>
              </a:rPr>
              <a:t>This material contains modified Copernicus Sentinel data (2017-2020), processed by ESA.</a:t>
            </a:r>
            <a:r>
              <a:rPr lang="en-US" sz="1800" b="0" i="0" u="none" strike="noStrike" cap="none">
                <a:solidFill>
                  <a:srgbClr val="3F3F3F"/>
                </a:solidFill>
                <a:latin typeface="Century Gothic"/>
                <a:ea typeface="Century Gothic"/>
                <a:cs typeface="Century Gothic"/>
                <a:sym typeface="Century Gothic"/>
              </a:rPr>
              <a:t> </a:t>
            </a:r>
            <a:endParaRPr sz="1400" b="0" i="0" u="none" strike="noStrike" cap="none">
              <a:solidFill>
                <a:srgbClr val="3F3F3F"/>
              </a:solidFill>
              <a:latin typeface="Arial"/>
              <a:ea typeface="Arial"/>
              <a:cs typeface="Arial"/>
              <a:sym typeface="Arial"/>
            </a:endParaRPr>
          </a:p>
        </p:txBody>
      </p:sp>
      <p:sp>
        <p:nvSpPr>
          <p:cNvPr id="463" name="Google Shape;463;p19"/>
          <p:cNvSpPr txBox="1"/>
          <p:nvPr/>
        </p:nvSpPr>
        <p:spPr>
          <a:xfrm>
            <a:off x="4372766" y="1631065"/>
            <a:ext cx="2852399" cy="3918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2E8652"/>
              </a:buClr>
              <a:buSzPts val="2000"/>
              <a:buFont typeface="Century Gothic"/>
              <a:buNone/>
            </a:pPr>
            <a:r>
              <a:rPr lang="en-US" sz="2000" b="1" i="0" u="none" strike="noStrike" cap="none">
                <a:solidFill>
                  <a:srgbClr val="2E8652"/>
                </a:solidFill>
                <a:latin typeface="Century Gothic"/>
                <a:ea typeface="Century Gothic"/>
                <a:cs typeface="Century Gothic"/>
                <a:sym typeface="Century Gothic"/>
              </a:rPr>
              <a:t>Other Contributors</a:t>
            </a:r>
            <a:endParaRPr sz="2000" b="1" i="0" u="none" strike="noStrike" cap="none">
              <a:solidFill>
                <a:srgbClr val="2E8652"/>
              </a:solidFill>
              <a:latin typeface="Century Gothic"/>
              <a:ea typeface="Century Gothic"/>
              <a:cs typeface="Century Gothic"/>
              <a:sym typeface="Century Gothic"/>
            </a:endParaRPr>
          </a:p>
        </p:txBody>
      </p:sp>
      <p:sp>
        <p:nvSpPr>
          <p:cNvPr id="464" name="Google Shape;464;p19"/>
          <p:cNvSpPr txBox="1"/>
          <p:nvPr/>
        </p:nvSpPr>
        <p:spPr>
          <a:xfrm>
            <a:off x="4326549" y="1941940"/>
            <a:ext cx="2944873" cy="139546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F3F3F"/>
              </a:buClr>
              <a:buSzPts val="1400"/>
              <a:buFont typeface="Century Gothic"/>
              <a:buNone/>
            </a:pPr>
            <a:r>
              <a:rPr lang="en-US" sz="1400" b="1" i="0" u="none" strike="noStrike" cap="none" dirty="0">
                <a:solidFill>
                  <a:srgbClr val="3F3F3F"/>
                </a:solidFill>
                <a:latin typeface="Century Gothic"/>
                <a:ea typeface="Century Gothic"/>
                <a:cs typeface="Century Gothic"/>
                <a:sym typeface="Century Gothic"/>
              </a:rPr>
              <a:t>Austin Stone</a:t>
            </a:r>
            <a:endParaRPr sz="14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400"/>
              <a:buFont typeface="Century Gothic"/>
              <a:buNone/>
            </a:pPr>
            <a:r>
              <a:rPr lang="en-US" sz="1400" b="0" i="0" u="none" strike="noStrike" cap="none" dirty="0">
                <a:solidFill>
                  <a:srgbClr val="3F3F3F"/>
                </a:solidFill>
                <a:latin typeface="Century Gothic"/>
                <a:ea typeface="Century Gothic"/>
                <a:cs typeface="Century Gothic"/>
                <a:sym typeface="Century Gothic"/>
              </a:rPr>
              <a:t>University of Georgia, Department of Geography</a:t>
            </a:r>
            <a:endParaRPr dirty="0"/>
          </a:p>
          <a:p>
            <a:pPr marL="0" marR="0" lvl="0" indent="0" algn="ctr" rtl="0">
              <a:lnSpc>
                <a:spcPct val="100000"/>
              </a:lnSpc>
              <a:spcBef>
                <a:spcPts val="0"/>
              </a:spcBef>
              <a:spcAft>
                <a:spcPts val="0"/>
              </a:spcAft>
              <a:buNone/>
            </a:pPr>
            <a:endParaRPr sz="1400" b="1" i="0" u="none" strike="noStrike" cap="none" dirty="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1" i="0" u="none" strike="noStrike" cap="none" dirty="0">
                <a:solidFill>
                  <a:srgbClr val="3F3F3F"/>
                </a:solidFill>
                <a:latin typeface="Century Gothic"/>
                <a:ea typeface="Century Gothic"/>
                <a:cs typeface="Century Gothic"/>
                <a:sym typeface="Century Gothic"/>
              </a:rPr>
              <a:t>Sean McCartney</a:t>
            </a:r>
            <a:endParaRPr dirty="0"/>
          </a:p>
          <a:p>
            <a:pPr marL="0" marR="0" lvl="0" indent="0" algn="ctr" rtl="0">
              <a:lnSpc>
                <a:spcPct val="100000"/>
              </a:lnSpc>
              <a:spcBef>
                <a:spcPts val="0"/>
              </a:spcBef>
              <a:spcAft>
                <a:spcPts val="0"/>
              </a:spcAft>
              <a:buNone/>
            </a:pPr>
            <a:r>
              <a:rPr lang="en-US" sz="1400" b="0" i="0" u="none" strike="noStrike" cap="none" dirty="0">
                <a:solidFill>
                  <a:srgbClr val="3F3F3F"/>
                </a:solidFill>
                <a:latin typeface="Century Gothic"/>
                <a:ea typeface="Century Gothic"/>
                <a:cs typeface="Century Gothic"/>
                <a:sym typeface="Century Gothic"/>
              </a:rPr>
              <a:t>NASA</a:t>
            </a:r>
            <a:endParaRPr dirty="0"/>
          </a:p>
          <a:p>
            <a:pPr marL="0" marR="0" lvl="0" indent="0" algn="ctr" rtl="0">
              <a:lnSpc>
                <a:spcPct val="100000"/>
              </a:lnSpc>
              <a:spcBef>
                <a:spcPts val="0"/>
              </a:spcBef>
              <a:spcAft>
                <a:spcPts val="0"/>
              </a:spcAft>
              <a:buClr>
                <a:srgbClr val="3F3F3F"/>
              </a:buClr>
              <a:buSzPts val="1400"/>
              <a:buFont typeface="Century Gothic"/>
              <a:buNone/>
            </a:pPr>
            <a:endParaRPr sz="14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495300" y="342900"/>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PROJECT PARTNERS</a:t>
            </a:r>
            <a:endParaRPr sz="1400" b="0" i="0" u="none" strike="noStrike" cap="none" dirty="0">
              <a:solidFill>
                <a:srgbClr val="000000"/>
              </a:solidFill>
              <a:latin typeface="Arial"/>
              <a:ea typeface="Arial"/>
              <a:cs typeface="Arial"/>
              <a:sym typeface="Arial"/>
            </a:endParaRPr>
          </a:p>
        </p:txBody>
      </p:sp>
      <p:pic>
        <p:nvPicPr>
          <p:cNvPr id="102" name="Google Shape;102;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73696" y="342900"/>
            <a:ext cx="3860700" cy="5791200"/>
          </a:xfrm>
          <a:prstGeom prst="rect">
            <a:avLst/>
          </a:prstGeom>
          <a:noFill/>
          <a:ln>
            <a:noFill/>
          </a:ln>
          <a:effectLst>
            <a:outerShdw blurRad="50800" dist="38100" dir="2700000" algn="tl" rotWithShape="0">
              <a:prstClr val="black">
                <a:alpha val="40000"/>
              </a:prstClr>
            </a:outerShdw>
          </a:effectLst>
        </p:spPr>
      </p:pic>
      <p:sp>
        <p:nvSpPr>
          <p:cNvPr id="103" name="Google Shape;103;p3"/>
          <p:cNvSpPr txBox="1"/>
          <p:nvPr/>
        </p:nvSpPr>
        <p:spPr>
          <a:xfrm>
            <a:off x="9704046" y="6134100"/>
            <a:ext cx="2031227" cy="41799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1200"/>
              <a:buFont typeface="Century Gothic"/>
              <a:buNone/>
            </a:pPr>
            <a:r>
              <a:rPr lang="en-US" sz="1200" b="0" i="0" u="none" strike="noStrike" cap="none">
                <a:solidFill>
                  <a:srgbClr val="3F3F3F"/>
                </a:solidFill>
                <a:latin typeface="Century Gothic"/>
                <a:ea typeface="Century Gothic"/>
                <a:cs typeface="Century Gothic"/>
                <a:sym typeface="Century Gothic"/>
              </a:rPr>
              <a:t>Image Credit: Danforth1</a:t>
            </a:r>
            <a:endParaRPr sz="1200" b="0" i="0" u="none" strike="noStrike" cap="none">
              <a:solidFill>
                <a:srgbClr val="3F3F3F"/>
              </a:solidFill>
              <a:latin typeface="Century Gothic"/>
              <a:ea typeface="Century Gothic"/>
              <a:cs typeface="Century Gothic"/>
              <a:sym typeface="Century Gothic"/>
            </a:endParaRPr>
          </a:p>
        </p:txBody>
      </p:sp>
      <p:sp>
        <p:nvSpPr>
          <p:cNvPr id="104" name="Google Shape;104;p3"/>
          <p:cNvSpPr txBox="1"/>
          <p:nvPr/>
        </p:nvSpPr>
        <p:spPr>
          <a:xfrm>
            <a:off x="495300" y="1518425"/>
            <a:ext cx="7135200" cy="3144600"/>
          </a:xfrm>
          <a:prstGeom prst="rect">
            <a:avLst/>
          </a:prstGeom>
          <a:noFill/>
          <a:ln>
            <a:noFill/>
          </a:ln>
        </p:spPr>
        <p:txBody>
          <a:bodyPr spcFirstLastPara="1" wrap="square" lIns="91425" tIns="91425" rIns="91425" bIns="91425" anchor="t" anchorCtr="0">
            <a:noAutofit/>
          </a:bodyPr>
          <a:lstStyle/>
          <a:p>
            <a:pPr marL="76200" marR="0" lvl="0" indent="0" algn="l" rtl="0">
              <a:lnSpc>
                <a:spcPct val="115000"/>
              </a:lnSpc>
              <a:spcBef>
                <a:spcPts val="0"/>
              </a:spcBef>
              <a:spcAft>
                <a:spcPts val="0"/>
              </a:spcAft>
              <a:buClr>
                <a:srgbClr val="000000"/>
              </a:buClr>
              <a:buSzPts val="2400"/>
              <a:buFont typeface="Arial"/>
              <a:buNone/>
            </a:pPr>
            <a:r>
              <a:rPr lang="en-US" sz="2400" b="1" i="0" u="none" strike="noStrike" cap="none" dirty="0">
                <a:solidFill>
                  <a:srgbClr val="2E8652"/>
                </a:solidFill>
                <a:latin typeface="Century Gothic"/>
                <a:ea typeface="Century Gothic"/>
                <a:cs typeface="Century Gothic"/>
                <a:sym typeface="Century Gothic"/>
              </a:rPr>
              <a:t>Costa Rica: </a:t>
            </a:r>
            <a:endParaRPr sz="2400" b="1" i="0" u="none" strike="noStrike" cap="none" dirty="0">
              <a:solidFill>
                <a:srgbClr val="2E8652"/>
              </a:solidFill>
              <a:latin typeface="Century Gothic"/>
              <a:ea typeface="Century Gothic"/>
              <a:cs typeface="Century Gothic"/>
              <a:sym typeface="Century Gothic"/>
            </a:endParaRPr>
          </a:p>
          <a:p>
            <a:pPr marL="876300" marR="0" lvl="0" indent="-342900" algn="l" rtl="0">
              <a:lnSpc>
                <a:spcPct val="115000"/>
              </a:lnSpc>
              <a:spcBef>
                <a:spcPts val="0"/>
              </a:spcBef>
              <a:spcAft>
                <a:spcPts val="0"/>
              </a:spcAft>
              <a:buClr>
                <a:srgbClr val="2E8652"/>
              </a:buClr>
              <a:buSzPts val="2400"/>
              <a:buFont typeface="Webdings" panose="05030102010509060703" pitchFamily="18" charset="2"/>
              <a:buChar char=""/>
            </a:pPr>
            <a:r>
              <a:rPr lang="en-US" sz="2400" b="0" i="0" u="none" strike="noStrike" cap="none" dirty="0">
                <a:solidFill>
                  <a:schemeClr val="tx1">
                    <a:lumMod val="65000"/>
                    <a:lumOff val="35000"/>
                  </a:schemeClr>
                </a:solidFill>
                <a:latin typeface="Century Gothic"/>
                <a:ea typeface="Century Gothic"/>
                <a:cs typeface="Century Gothic"/>
                <a:sym typeface="Century Gothic"/>
              </a:rPr>
              <a:t>National Center for </a:t>
            </a:r>
            <a:r>
              <a:rPr lang="en-US" sz="2400" b="0" i="0" u="none" strike="noStrike" cap="none" dirty="0" err="1">
                <a:solidFill>
                  <a:schemeClr val="tx1">
                    <a:lumMod val="65000"/>
                    <a:lumOff val="35000"/>
                  </a:schemeClr>
                </a:solidFill>
                <a:latin typeface="Century Gothic"/>
                <a:ea typeface="Century Gothic"/>
                <a:cs typeface="Century Gothic"/>
                <a:sym typeface="Century Gothic"/>
              </a:rPr>
              <a:t>Geoenvironmental</a:t>
            </a:r>
            <a:r>
              <a:rPr lang="en-US" sz="2400" b="0" i="0" u="none" strike="noStrike" cap="none" dirty="0">
                <a:solidFill>
                  <a:schemeClr val="tx1">
                    <a:lumMod val="65000"/>
                    <a:lumOff val="35000"/>
                  </a:schemeClr>
                </a:solidFill>
                <a:latin typeface="Century Gothic"/>
                <a:ea typeface="Century Gothic"/>
                <a:cs typeface="Century Gothic"/>
                <a:sym typeface="Century Gothic"/>
              </a:rPr>
              <a:t> Information in the Ministry of Environment and Energy</a:t>
            </a:r>
            <a:endParaRPr sz="2400" b="0" i="0" u="none" strike="noStrike" cap="none" dirty="0">
              <a:solidFill>
                <a:schemeClr val="tx1">
                  <a:lumMod val="65000"/>
                  <a:lumOff val="35000"/>
                </a:schemeClr>
              </a:solidFill>
              <a:latin typeface="Century Gothic"/>
              <a:ea typeface="Century Gothic"/>
              <a:cs typeface="Century Gothic"/>
              <a:sym typeface="Century Gothic"/>
            </a:endParaRPr>
          </a:p>
          <a:p>
            <a:pPr marL="76200" marR="0" lvl="0" indent="0" algn="l" rtl="0">
              <a:lnSpc>
                <a:spcPct val="115000"/>
              </a:lnSpc>
              <a:spcBef>
                <a:spcPts val="0"/>
              </a:spcBef>
              <a:spcAft>
                <a:spcPts val="0"/>
              </a:spcAft>
              <a:buClr>
                <a:srgbClr val="000000"/>
              </a:buClr>
              <a:buSzPts val="2400"/>
              <a:buFont typeface="Arial"/>
              <a:buNone/>
            </a:pPr>
            <a:endParaRPr sz="2400" b="1" i="0" u="none" strike="noStrike" cap="none" dirty="0">
              <a:solidFill>
                <a:srgbClr val="2E8652"/>
              </a:solidFill>
              <a:latin typeface="Century Gothic"/>
              <a:ea typeface="Century Gothic"/>
              <a:cs typeface="Century Gothic"/>
              <a:sym typeface="Century Gothic"/>
            </a:endParaRPr>
          </a:p>
          <a:p>
            <a:pPr marL="76200" marR="0" lvl="0" indent="0" algn="l" rtl="0">
              <a:lnSpc>
                <a:spcPct val="115000"/>
              </a:lnSpc>
              <a:spcBef>
                <a:spcPts val="0"/>
              </a:spcBef>
              <a:spcAft>
                <a:spcPts val="0"/>
              </a:spcAft>
              <a:buClr>
                <a:srgbClr val="000000"/>
              </a:buClr>
              <a:buSzPts val="2400"/>
              <a:buFont typeface="Arial"/>
              <a:buNone/>
            </a:pPr>
            <a:r>
              <a:rPr lang="en-US" sz="2400" b="1" i="0" u="none" strike="noStrike" cap="none" dirty="0">
                <a:solidFill>
                  <a:srgbClr val="2E8652"/>
                </a:solidFill>
                <a:latin typeface="Century Gothic"/>
                <a:ea typeface="Century Gothic"/>
                <a:cs typeface="Century Gothic"/>
                <a:sym typeface="Century Gothic"/>
              </a:rPr>
              <a:t>Panama: </a:t>
            </a:r>
            <a:endParaRPr sz="2400" b="1" i="0" u="none" strike="noStrike" cap="none" dirty="0">
              <a:solidFill>
                <a:srgbClr val="2E8652"/>
              </a:solidFill>
              <a:latin typeface="Century Gothic"/>
              <a:ea typeface="Century Gothic"/>
              <a:cs typeface="Century Gothic"/>
              <a:sym typeface="Century Gothic"/>
            </a:endParaRPr>
          </a:p>
          <a:p>
            <a:pPr marL="876300" marR="0" lvl="0" indent="-342900" algn="l" rtl="0">
              <a:lnSpc>
                <a:spcPct val="115000"/>
              </a:lnSpc>
              <a:spcBef>
                <a:spcPts val="0"/>
              </a:spcBef>
              <a:spcAft>
                <a:spcPts val="0"/>
              </a:spcAft>
              <a:buClr>
                <a:srgbClr val="2E8652"/>
              </a:buClr>
              <a:buSzPts val="2400"/>
              <a:buFont typeface="Webdings" panose="05030102010509060703" pitchFamily="18" charset="2"/>
              <a:buChar char=""/>
            </a:pPr>
            <a:r>
              <a:rPr lang="en-US" sz="2400" b="0" i="0" u="none" strike="noStrike" cap="none" dirty="0">
                <a:solidFill>
                  <a:schemeClr val="dk1"/>
                </a:solidFill>
                <a:latin typeface="Century Gothic"/>
                <a:ea typeface="Century Gothic"/>
                <a:cs typeface="Century Gothic"/>
                <a:sym typeface="Century Gothic"/>
              </a:rPr>
              <a:t> </a:t>
            </a:r>
            <a:r>
              <a:rPr lang="en-US" sz="2400" b="0" i="0" u="none" strike="noStrike" cap="none" dirty="0">
                <a:solidFill>
                  <a:schemeClr val="tx1">
                    <a:lumMod val="75000"/>
                    <a:lumOff val="25000"/>
                  </a:schemeClr>
                </a:solidFill>
                <a:latin typeface="Century Gothic"/>
                <a:ea typeface="Century Gothic"/>
                <a:cs typeface="Century Gothic"/>
                <a:sym typeface="Century Gothic"/>
              </a:rPr>
              <a:t>National Environmental Authority</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2400"/>
              <a:buFont typeface="Calibri"/>
              <a:buNone/>
            </a:pPr>
            <a:endParaRPr sz="2400" b="0" i="0" u="none" strike="noStrike" cap="none" dirty="0">
              <a:solidFill>
                <a:srgbClr val="2D865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endParaRPr sz="2400" b="0" i="0" u="none" strike="noStrike" cap="none" dirty="0">
              <a:solidFill>
                <a:srgbClr val="2D8652"/>
              </a:solidFill>
              <a:latin typeface="Century Gothic"/>
              <a:ea typeface="Century Gothic"/>
              <a:cs typeface="Century Gothic"/>
              <a:sym typeface="Century Gothic"/>
            </a:endParaRPr>
          </a:p>
          <a:p>
            <a:pPr marL="285750" marR="0" lvl="0" indent="-171450" algn="l" rtl="0">
              <a:lnSpc>
                <a:spcPct val="100000"/>
              </a:lnSpc>
              <a:spcBef>
                <a:spcPts val="0"/>
              </a:spcBef>
              <a:spcAft>
                <a:spcPts val="0"/>
              </a:spcAft>
              <a:buClr>
                <a:srgbClr val="2E8652"/>
              </a:buClr>
              <a:buSzPts val="1800"/>
              <a:buFont typeface="Arimo"/>
              <a:buNone/>
            </a:pP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p:nvPr/>
        </p:nvSpPr>
        <p:spPr>
          <a:xfrm>
            <a:off x="495300" y="342900"/>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COMMUNITY CONCERNS</a:t>
            </a:r>
            <a:endParaRPr sz="1400" b="0" i="0" u="none" strike="noStrike" cap="none">
              <a:solidFill>
                <a:srgbClr val="000000"/>
              </a:solidFill>
              <a:latin typeface="Arial"/>
              <a:ea typeface="Arial"/>
              <a:cs typeface="Arial"/>
              <a:sym typeface="Arial"/>
            </a:endParaRPr>
          </a:p>
        </p:txBody>
      </p:sp>
      <p:sp>
        <p:nvSpPr>
          <p:cNvPr id="111" name="Google Shape;111;p4"/>
          <p:cNvSpPr txBox="1"/>
          <p:nvPr/>
        </p:nvSpPr>
        <p:spPr>
          <a:xfrm>
            <a:off x="10126776" y="6287608"/>
            <a:ext cx="2065224" cy="41799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1200" b="0" i="0" u="none" strike="noStrike" cap="none" dirty="0">
                <a:solidFill>
                  <a:schemeClr val="tx1">
                    <a:lumMod val="75000"/>
                    <a:lumOff val="25000"/>
                  </a:schemeClr>
                </a:solidFill>
                <a:latin typeface="Century Gothic"/>
                <a:ea typeface="Century Gothic"/>
                <a:cs typeface="Century Gothic"/>
                <a:sym typeface="Century Gothic"/>
              </a:rPr>
              <a:t>Image Credits: Danforth1</a:t>
            </a:r>
            <a:endParaRPr sz="12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12" name="Google Shape;112;p4"/>
          <p:cNvSpPr txBox="1"/>
          <p:nvPr/>
        </p:nvSpPr>
        <p:spPr>
          <a:xfrm>
            <a:off x="630275" y="5147925"/>
            <a:ext cx="4265100" cy="113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F3F3F"/>
              </a:buClr>
              <a:buSzPts val="2400"/>
              <a:buFont typeface="Century Gothic"/>
              <a:buNone/>
            </a:pPr>
            <a:r>
              <a:rPr lang="en-US" sz="2400" b="1" i="0" u="none" strike="noStrike" cap="none">
                <a:solidFill>
                  <a:srgbClr val="3F3F3F"/>
                </a:solidFill>
                <a:latin typeface="Century Gothic"/>
                <a:ea typeface="Century Gothic"/>
                <a:cs typeface="Century Gothic"/>
                <a:sym typeface="Century Gothic"/>
              </a:rPr>
              <a:t>Impact </a:t>
            </a:r>
            <a:r>
              <a:rPr lang="en-US" sz="2400" b="0" i="0" u="none" strike="noStrike" cap="none">
                <a:solidFill>
                  <a:srgbClr val="3F3F3F"/>
                </a:solidFill>
                <a:latin typeface="Century Gothic"/>
                <a:ea typeface="Century Gothic"/>
                <a:cs typeface="Century Gothic"/>
                <a:sym typeface="Century Gothic"/>
              </a:rPr>
              <a:t>of</a:t>
            </a:r>
            <a:endParaRPr sz="24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400"/>
              <a:buFont typeface="Century Gothic"/>
              <a:buNone/>
            </a:pPr>
            <a:r>
              <a:rPr lang="en-US" sz="2400" b="0" i="0" u="none" strike="noStrike" cap="none">
                <a:solidFill>
                  <a:srgbClr val="3F3F3F"/>
                </a:solidFill>
                <a:latin typeface="Century Gothic"/>
                <a:ea typeface="Century Gothic"/>
                <a:cs typeface="Century Gothic"/>
                <a:sym typeface="Century Gothic"/>
              </a:rPr>
              <a:t>Agricultural Development &amp; Deforestation</a:t>
            </a:r>
            <a:endParaRPr sz="2400" b="0" i="0" u="none" strike="noStrike" cap="none">
              <a:solidFill>
                <a:srgbClr val="3F3F3F"/>
              </a:solidFill>
              <a:latin typeface="Century Gothic"/>
              <a:ea typeface="Century Gothic"/>
              <a:cs typeface="Century Gothic"/>
              <a:sym typeface="Century Gothic"/>
            </a:endParaRPr>
          </a:p>
        </p:txBody>
      </p:sp>
      <p:sp>
        <p:nvSpPr>
          <p:cNvPr id="113" name="Google Shape;113;p4"/>
          <p:cNvSpPr txBox="1"/>
          <p:nvPr/>
        </p:nvSpPr>
        <p:spPr>
          <a:xfrm>
            <a:off x="7346850" y="5076624"/>
            <a:ext cx="3635100" cy="121098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3F3F3F"/>
              </a:buClr>
              <a:buSzPts val="2400"/>
              <a:buFont typeface="Century Gothic"/>
              <a:buNone/>
            </a:pPr>
            <a:r>
              <a:rPr lang="en-US" sz="2400" b="1" i="0" u="none" strike="noStrike" cap="none" dirty="0">
                <a:solidFill>
                  <a:srgbClr val="3F3F3F"/>
                </a:solidFill>
                <a:latin typeface="Century Gothic"/>
                <a:ea typeface="Century Gothic"/>
                <a:cs typeface="Century Gothic"/>
                <a:sym typeface="Century Gothic"/>
              </a:rPr>
              <a:t>Protection </a:t>
            </a:r>
            <a:r>
              <a:rPr lang="en-US" sz="2400" b="0" i="0" u="none" strike="noStrike" cap="none" dirty="0">
                <a:solidFill>
                  <a:srgbClr val="3F3F3F"/>
                </a:solidFill>
                <a:latin typeface="Century Gothic"/>
                <a:ea typeface="Century Gothic"/>
                <a:cs typeface="Century Gothic"/>
                <a:sym typeface="Century Gothic"/>
              </a:rPr>
              <a:t>of</a:t>
            </a:r>
            <a:endParaRPr sz="24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400"/>
              <a:buFont typeface="Century Gothic"/>
              <a:buNone/>
            </a:pPr>
            <a:r>
              <a:rPr lang="en-US" sz="2400" b="0" i="0" u="none" strike="noStrike" cap="none" dirty="0">
                <a:solidFill>
                  <a:srgbClr val="3F3F3F"/>
                </a:solidFill>
                <a:latin typeface="Century Gothic"/>
                <a:ea typeface="Century Gothic"/>
                <a:cs typeface="Century Gothic"/>
                <a:sym typeface="Century Gothic"/>
              </a:rPr>
              <a:t>Biodiversity &amp;</a:t>
            </a:r>
            <a:endParaRPr sz="2400" b="0"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400"/>
              <a:buFont typeface="Century Gothic"/>
              <a:buNone/>
            </a:pPr>
            <a:r>
              <a:rPr lang="en-US" sz="2400" b="0" i="0" u="none" strike="noStrike" cap="none" dirty="0">
                <a:solidFill>
                  <a:srgbClr val="3F3F3F"/>
                </a:solidFill>
                <a:latin typeface="Century Gothic"/>
                <a:ea typeface="Century Gothic"/>
                <a:cs typeface="Century Gothic"/>
                <a:sym typeface="Century Gothic"/>
              </a:rPr>
              <a:t>Indigenous Land </a:t>
            </a:r>
            <a:r>
              <a:rPr lang="en-US" sz="2400" dirty="0">
                <a:solidFill>
                  <a:srgbClr val="3F3F3F"/>
                </a:solidFill>
                <a:latin typeface="Century Gothic"/>
                <a:ea typeface="Century Gothic"/>
                <a:cs typeface="Century Gothic"/>
                <a:sym typeface="Century Gothic"/>
              </a:rPr>
              <a:t>R</a:t>
            </a:r>
            <a:r>
              <a:rPr lang="en-US" sz="2400" b="0" i="0" u="none" strike="noStrike" cap="none" dirty="0">
                <a:solidFill>
                  <a:srgbClr val="3F3F3F"/>
                </a:solidFill>
                <a:latin typeface="Century Gothic"/>
                <a:ea typeface="Century Gothic"/>
                <a:cs typeface="Century Gothic"/>
                <a:sym typeface="Century Gothic"/>
              </a:rPr>
              <a:t>ights</a:t>
            </a:r>
            <a:endParaRPr sz="2400" b="0" i="0" u="none" strike="noStrike" cap="none" dirty="0">
              <a:solidFill>
                <a:srgbClr val="3F3F3F"/>
              </a:solidFill>
              <a:latin typeface="Century Gothic"/>
              <a:ea typeface="Century Gothic"/>
              <a:cs typeface="Century Gothic"/>
              <a:sym typeface="Century Gothic"/>
            </a:endParaRPr>
          </a:p>
        </p:txBody>
      </p:sp>
      <p:pic>
        <p:nvPicPr>
          <p:cNvPr id="114" name="Google Shape;114;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13340" y="1102775"/>
            <a:ext cx="3902100" cy="3881400"/>
          </a:xfrm>
          <a:prstGeom prst="rect">
            <a:avLst/>
          </a:prstGeom>
          <a:noFill/>
          <a:ln>
            <a:noFill/>
          </a:ln>
          <a:effectLst>
            <a:outerShdw blurRad="50800" dist="38100" dir="2700000" algn="tl" rotWithShape="0">
              <a:prstClr val="black">
                <a:alpha val="40000"/>
              </a:prstClr>
            </a:outerShdw>
          </a:effectLst>
        </p:spPr>
      </p:pic>
      <p:pic>
        <p:nvPicPr>
          <p:cNvPr id="115" name="Google Shape;115;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1770" y="1102775"/>
            <a:ext cx="3902100" cy="3881400"/>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txBox="1"/>
          <p:nvPr/>
        </p:nvSpPr>
        <p:spPr>
          <a:xfrm>
            <a:off x="495300" y="342900"/>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p:txBody>
      </p:sp>
      <p:sp>
        <p:nvSpPr>
          <p:cNvPr id="122" name="Google Shape;122;p5"/>
          <p:cNvSpPr txBox="1"/>
          <p:nvPr/>
        </p:nvSpPr>
        <p:spPr>
          <a:xfrm>
            <a:off x="8920272" y="5741425"/>
            <a:ext cx="2065224" cy="41799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1200"/>
              <a:buFont typeface="Century Gothic"/>
              <a:buNone/>
            </a:pPr>
            <a:r>
              <a:rPr lang="en-US" sz="1200" b="0" i="0" u="none" strike="noStrike" cap="none" dirty="0">
                <a:solidFill>
                  <a:srgbClr val="3F3F3F"/>
                </a:solidFill>
                <a:latin typeface="Century Gothic"/>
                <a:ea typeface="Century Gothic"/>
                <a:cs typeface="Century Gothic"/>
                <a:sym typeface="Century Gothic"/>
              </a:rPr>
              <a:t>Image Credit: Danforth1</a:t>
            </a:r>
            <a:endParaRPr sz="1200" b="0" i="0" u="none" strike="noStrike" cap="none" dirty="0">
              <a:solidFill>
                <a:srgbClr val="3F3F3F"/>
              </a:solidFill>
              <a:latin typeface="Century Gothic"/>
              <a:ea typeface="Century Gothic"/>
              <a:cs typeface="Century Gothic"/>
              <a:sym typeface="Century Gothic"/>
            </a:endParaRPr>
          </a:p>
        </p:txBody>
      </p:sp>
      <p:sp>
        <p:nvSpPr>
          <p:cNvPr id="123" name="Google Shape;123;p5"/>
          <p:cNvSpPr txBox="1"/>
          <p:nvPr/>
        </p:nvSpPr>
        <p:spPr>
          <a:xfrm>
            <a:off x="495300" y="1429750"/>
            <a:ext cx="6091030" cy="4390535"/>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2E8652"/>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Century Gothic"/>
                <a:ea typeface="Century Gothic"/>
                <a:cs typeface="Century Gothic"/>
                <a:sym typeface="Century Gothic"/>
              </a:rPr>
              <a:t>Produce Land Use Conflict Identification Strategy (LUCIS) maps</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914400" marR="0" lvl="1" indent="-355600" algn="l" rtl="0">
              <a:lnSpc>
                <a:spcPct val="100000"/>
              </a:lnSpc>
              <a:spcBef>
                <a:spcPts val="1800"/>
              </a:spcBef>
              <a:spcAft>
                <a:spcPts val="0"/>
              </a:spcAft>
              <a:buClr>
                <a:srgbClr val="2E8652"/>
              </a:buClr>
              <a:buSzPts val="2400"/>
              <a:buFont typeface="Webdings" panose="05030102010509060703" pitchFamily="18" charset="2"/>
              <a:buChar char="4"/>
            </a:pP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Identify </a:t>
            </a:r>
            <a:r>
              <a:rPr lang="en-US" sz="2400" b="0" i="0" u="none" strike="noStrike" cap="none" dirty="0">
                <a:solidFill>
                  <a:schemeClr val="tx1">
                    <a:lumMod val="75000"/>
                    <a:lumOff val="25000"/>
                  </a:schemeClr>
                </a:solidFill>
                <a:latin typeface="Century Gothic"/>
                <a:ea typeface="Century Gothic"/>
                <a:cs typeface="Century Gothic"/>
                <a:sym typeface="Century Gothic"/>
              </a:rPr>
              <a:t>areas of biodiversity concern</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911225" marR="0" lvl="1" indent="-342900" algn="l" rtl="0">
              <a:lnSpc>
                <a:spcPct val="100000"/>
              </a:lnSpc>
              <a:spcBef>
                <a:spcPts val="1800"/>
              </a:spcBef>
              <a:spcAft>
                <a:spcPts val="0"/>
              </a:spcAft>
              <a:buClr>
                <a:srgbClr val="2E8652"/>
              </a:buClr>
              <a:buSzPts val="2400"/>
              <a:buFont typeface="Webdings" panose="05030102010509060703" pitchFamily="18" charset="2"/>
              <a:buChar char="4"/>
            </a:pPr>
            <a:r>
              <a:rPr lang="en-US" sz="2400" b="0" i="0" u="none" strike="noStrike" cap="none" dirty="0" smtClean="0">
                <a:solidFill>
                  <a:schemeClr val="tx1">
                    <a:lumMod val="75000"/>
                    <a:lumOff val="25000"/>
                  </a:schemeClr>
                </a:solidFill>
                <a:latin typeface="Century Gothic"/>
                <a:ea typeface="Century Gothic"/>
                <a:cs typeface="Century Gothic"/>
                <a:sym typeface="Century Gothic"/>
              </a:rPr>
              <a:t>Forecast </a:t>
            </a:r>
            <a:r>
              <a:rPr lang="en-US" sz="2400" b="0" i="0" u="none" strike="noStrike" cap="none" dirty="0">
                <a:solidFill>
                  <a:schemeClr val="tx1">
                    <a:lumMod val="75000"/>
                    <a:lumOff val="25000"/>
                  </a:schemeClr>
                </a:solidFill>
                <a:latin typeface="Century Gothic"/>
                <a:ea typeface="Century Gothic"/>
                <a:cs typeface="Century Gothic"/>
                <a:sym typeface="Century Gothic"/>
              </a:rPr>
              <a:t>potential conflict areas in land conservation</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55600" algn="l" rtl="0">
              <a:lnSpc>
                <a:spcPct val="100000"/>
              </a:lnSpc>
              <a:spcBef>
                <a:spcPts val="1800"/>
              </a:spcBef>
              <a:spcAft>
                <a:spcPts val="1800"/>
              </a:spcAft>
              <a:buClr>
                <a:srgbClr val="2E8652"/>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Century Gothic"/>
                <a:ea typeface="Century Gothic"/>
                <a:cs typeface="Century Gothic"/>
                <a:sym typeface="Century Gothic"/>
              </a:rPr>
              <a:t>Monitor forest changes with Short-Term Forest Change (STFC) Tool</a:t>
            </a: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24" name="Google Shape;124;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44800" y="1429750"/>
            <a:ext cx="5223475" cy="4311675"/>
          </a:xfrm>
          <a:prstGeom prst="flowChartPreparation">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6"/>
          <p:cNvSpPr txBox="1"/>
          <p:nvPr/>
        </p:nvSpPr>
        <p:spPr>
          <a:xfrm>
            <a:off x="495300" y="342900"/>
            <a:ext cx="10127280"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EARTH OBSERVATIONS</a:t>
            </a:r>
            <a:endParaRPr sz="1400" b="0" i="0" u="none" strike="noStrike" cap="none">
              <a:solidFill>
                <a:srgbClr val="000000"/>
              </a:solidFill>
              <a:latin typeface="Arial"/>
              <a:ea typeface="Arial"/>
              <a:cs typeface="Arial"/>
              <a:sym typeface="Arial"/>
            </a:endParaRPr>
          </a:p>
        </p:txBody>
      </p:sp>
      <p:sp>
        <p:nvSpPr>
          <p:cNvPr id="131" name="Google Shape;131;p6"/>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132" name="Google Shape;132;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06275" y="3856201"/>
            <a:ext cx="1776496" cy="2139472"/>
          </a:xfrm>
          <a:prstGeom prst="rect">
            <a:avLst/>
          </a:prstGeom>
          <a:noFill/>
          <a:ln>
            <a:noFill/>
          </a:ln>
        </p:spPr>
      </p:pic>
      <p:sp>
        <p:nvSpPr>
          <p:cNvPr id="133" name="Google Shape;133;p6"/>
          <p:cNvSpPr txBox="1"/>
          <p:nvPr/>
        </p:nvSpPr>
        <p:spPr>
          <a:xfrm>
            <a:off x="9491074" y="3975763"/>
            <a:ext cx="2551573" cy="202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2200"/>
              <a:buFont typeface="Century Gothic"/>
              <a:buNone/>
            </a:pPr>
            <a:r>
              <a:rPr lang="en-US" sz="2200" b="1" i="0" u="none" strike="noStrike" cap="none" dirty="0">
                <a:solidFill>
                  <a:schemeClr val="tx1">
                    <a:lumMod val="75000"/>
                    <a:lumOff val="25000"/>
                  </a:schemeClr>
                </a:solidFill>
                <a:latin typeface="Century Gothic"/>
                <a:ea typeface="Century Gothic"/>
                <a:cs typeface="Century Gothic"/>
                <a:sym typeface="Century Gothic"/>
              </a:rPr>
              <a:t>Terra MODIS</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200"/>
              <a:buFont typeface="Century Gothic"/>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250 m resolution</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200"/>
              <a:buFont typeface="Century Gothic"/>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1-day cycle</a:t>
            </a:r>
            <a:r>
              <a:rPr lang="en-US" sz="2200" b="1" i="0" u="none" strike="noStrike" cap="none" dirty="0">
                <a:solidFill>
                  <a:schemeClr val="tx1">
                    <a:lumMod val="75000"/>
                    <a:lumOff val="25000"/>
                  </a:schemeClr>
                </a:solidFill>
                <a:latin typeface="Century Gothic"/>
                <a:ea typeface="Century Gothic"/>
                <a:cs typeface="Century Gothic"/>
                <a:sym typeface="Century Gothic"/>
              </a:rPr>
              <a:t> </a:t>
            </a:r>
            <a:endParaRPr sz="22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34" name="Google Shape;134;p6"/>
          <p:cNvSpPr txBox="1"/>
          <p:nvPr/>
        </p:nvSpPr>
        <p:spPr>
          <a:xfrm>
            <a:off x="6450975" y="1593600"/>
            <a:ext cx="2431800" cy="137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2200"/>
              <a:buFont typeface="Century Gothic"/>
              <a:buNone/>
            </a:pPr>
            <a:r>
              <a:rPr lang="en-US" sz="2200" b="1" i="0" u="none" strike="noStrike" cap="none" dirty="0">
                <a:solidFill>
                  <a:schemeClr val="tx1">
                    <a:lumMod val="75000"/>
                    <a:lumOff val="25000"/>
                  </a:schemeClr>
                </a:solidFill>
                <a:latin typeface="Century Gothic"/>
                <a:ea typeface="Century Gothic"/>
                <a:cs typeface="Century Gothic"/>
                <a:sym typeface="Century Gothic"/>
              </a:rPr>
              <a:t>Landsat 8 OLI</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30 m resolution</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16-day cycle</a:t>
            </a:r>
            <a:endParaRPr sz="22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35" name="Google Shape;135;p6"/>
          <p:cNvSpPr txBox="1"/>
          <p:nvPr/>
        </p:nvSpPr>
        <p:spPr>
          <a:xfrm>
            <a:off x="3638075" y="4093000"/>
            <a:ext cx="2922900" cy="124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2200"/>
              <a:buFont typeface="Century Gothic"/>
              <a:buNone/>
            </a:pPr>
            <a:r>
              <a:rPr lang="en-US" sz="2200" b="1" i="0" u="none" strike="noStrike" cap="none" dirty="0">
                <a:solidFill>
                  <a:schemeClr val="tx1">
                    <a:lumMod val="75000"/>
                    <a:lumOff val="25000"/>
                  </a:schemeClr>
                </a:solidFill>
                <a:latin typeface="Century Gothic"/>
                <a:ea typeface="Century Gothic"/>
                <a:cs typeface="Century Gothic"/>
                <a:sym typeface="Century Gothic"/>
              </a:rPr>
              <a:t>Sentinel-2 MSI</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10-60 m resolution</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5-day cycle</a:t>
            </a:r>
            <a:endParaRPr sz="2200" b="1"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36" name="Google Shape;136;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8375" y="3856200"/>
            <a:ext cx="2995776" cy="2139475"/>
          </a:xfrm>
          <a:prstGeom prst="rect">
            <a:avLst/>
          </a:prstGeom>
          <a:noFill/>
          <a:ln>
            <a:noFill/>
          </a:ln>
        </p:spPr>
      </p:pic>
      <p:pic>
        <p:nvPicPr>
          <p:cNvPr id="137" name="Google Shape;137;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31225" y="1593611"/>
            <a:ext cx="2246400" cy="18359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cxnSp>
        <p:nvCxnSpPr>
          <p:cNvPr id="103" name="Elbow Connector 102"/>
          <p:cNvCxnSpPr/>
          <p:nvPr/>
        </p:nvCxnSpPr>
        <p:spPr>
          <a:xfrm rot="10800000" flipV="1">
            <a:off x="1696496" y="4273394"/>
            <a:ext cx="1847933" cy="640080"/>
          </a:xfrm>
          <a:prstGeom prst="bentConnector2">
            <a:avLst/>
          </a:prstGeom>
          <a:ln w="38100">
            <a:solidFill>
              <a:srgbClr val="009A04"/>
            </a:solidFill>
            <a:tailEnd type="triangle"/>
          </a:ln>
        </p:spPr>
        <p:style>
          <a:lnRef idx="1">
            <a:schemeClr val="accent1"/>
          </a:lnRef>
          <a:fillRef idx="0">
            <a:schemeClr val="accent1"/>
          </a:fillRef>
          <a:effectRef idx="0">
            <a:schemeClr val="accent1"/>
          </a:effectRef>
          <a:fontRef idx="minor">
            <a:schemeClr val="tx1"/>
          </a:fontRef>
        </p:style>
      </p:cxnSp>
      <p:sp>
        <p:nvSpPr>
          <p:cNvPr id="143" name="Google Shape;143;p7"/>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METHODS: SHORT-TERM FOREST CHANGE TOOL</a:t>
            </a:r>
            <a:endParaRPr sz="1400" b="0" i="0" u="none" strike="noStrike" cap="none" dirty="0">
              <a:solidFill>
                <a:srgbClr val="000000"/>
              </a:solidFill>
              <a:latin typeface="Arial"/>
              <a:ea typeface="Arial"/>
              <a:cs typeface="Arial"/>
              <a:sym typeface="Arial"/>
            </a:endParaRPr>
          </a:p>
        </p:txBody>
      </p:sp>
      <p:sp>
        <p:nvSpPr>
          <p:cNvPr id="164" name="Google Shape;164;p7"/>
          <p:cNvSpPr/>
          <p:nvPr/>
        </p:nvSpPr>
        <p:spPr>
          <a:xfrm>
            <a:off x="1337586" y="1134725"/>
            <a:ext cx="4094764" cy="785120"/>
          </a:xfrm>
          <a:custGeom>
            <a:avLst/>
            <a:gdLst>
              <a:gd name="connsiteX0" fmla="*/ 0 w 4080696"/>
              <a:gd name="connsiteY0" fmla="*/ 0 h 650094"/>
              <a:gd name="connsiteX1" fmla="*/ 4080696 w 4080696"/>
              <a:gd name="connsiteY1" fmla="*/ 0 h 650094"/>
              <a:gd name="connsiteX2" fmla="*/ 4080696 w 4080696"/>
              <a:gd name="connsiteY2" fmla="*/ 650094 h 650094"/>
              <a:gd name="connsiteX3" fmla="*/ 0 w 4080696"/>
              <a:gd name="connsiteY3" fmla="*/ 650094 h 650094"/>
              <a:gd name="connsiteX4" fmla="*/ 0 w 4080696"/>
              <a:gd name="connsiteY4" fmla="*/ 0 h 650094"/>
              <a:gd name="connsiteX0" fmla="*/ 0 w 4080696"/>
              <a:gd name="connsiteY0" fmla="*/ 0 h 650094"/>
              <a:gd name="connsiteX1" fmla="*/ 4080696 w 4080696"/>
              <a:gd name="connsiteY1" fmla="*/ 0 h 650094"/>
              <a:gd name="connsiteX2" fmla="*/ 4080696 w 4080696"/>
              <a:gd name="connsiteY2" fmla="*/ 650094 h 650094"/>
              <a:gd name="connsiteX3" fmla="*/ 70338 w 4080696"/>
              <a:gd name="connsiteY3" fmla="*/ 621959 h 650094"/>
              <a:gd name="connsiteX4" fmla="*/ 0 w 4080696"/>
              <a:gd name="connsiteY4" fmla="*/ 0 h 650094"/>
              <a:gd name="connsiteX0" fmla="*/ 0 w 4080696"/>
              <a:gd name="connsiteY0" fmla="*/ 0 h 675809"/>
              <a:gd name="connsiteX1" fmla="*/ 4080696 w 4080696"/>
              <a:gd name="connsiteY1" fmla="*/ 0 h 675809"/>
              <a:gd name="connsiteX2" fmla="*/ 4080696 w 4080696"/>
              <a:gd name="connsiteY2" fmla="*/ 650094 h 675809"/>
              <a:gd name="connsiteX3" fmla="*/ 70338 w 4080696"/>
              <a:gd name="connsiteY3" fmla="*/ 621959 h 675809"/>
              <a:gd name="connsiteX4" fmla="*/ 0 w 4080696"/>
              <a:gd name="connsiteY4" fmla="*/ 0 h 675809"/>
              <a:gd name="connsiteX0" fmla="*/ 0 w 4080696"/>
              <a:gd name="connsiteY0" fmla="*/ 0 h 668114"/>
              <a:gd name="connsiteX1" fmla="*/ 4080696 w 4080696"/>
              <a:gd name="connsiteY1" fmla="*/ 0 h 668114"/>
              <a:gd name="connsiteX2" fmla="*/ 3925951 w 4080696"/>
              <a:gd name="connsiteY2" fmla="*/ 622944 h 668114"/>
              <a:gd name="connsiteX3" fmla="*/ 70338 w 4080696"/>
              <a:gd name="connsiteY3" fmla="*/ 621959 h 668114"/>
              <a:gd name="connsiteX4" fmla="*/ 0 w 4080696"/>
              <a:gd name="connsiteY4" fmla="*/ 0 h 668114"/>
              <a:gd name="connsiteX0" fmla="*/ 0 w 4080696"/>
              <a:gd name="connsiteY0" fmla="*/ 0 h 709850"/>
              <a:gd name="connsiteX1" fmla="*/ 4080696 w 4080696"/>
              <a:gd name="connsiteY1" fmla="*/ 0 h 709850"/>
              <a:gd name="connsiteX2" fmla="*/ 3925951 w 4080696"/>
              <a:gd name="connsiteY2" fmla="*/ 622944 h 709850"/>
              <a:gd name="connsiteX3" fmla="*/ 70338 w 4080696"/>
              <a:gd name="connsiteY3" fmla="*/ 621959 h 709850"/>
              <a:gd name="connsiteX4" fmla="*/ 0 w 4080696"/>
              <a:gd name="connsiteY4" fmla="*/ 0 h 709850"/>
              <a:gd name="connsiteX0" fmla="*/ 0 w 4094764"/>
              <a:gd name="connsiteY0" fmla="*/ 0 h 723270"/>
              <a:gd name="connsiteX1" fmla="*/ 4094764 w 4094764"/>
              <a:gd name="connsiteY1" fmla="*/ 13420 h 723270"/>
              <a:gd name="connsiteX2" fmla="*/ 3940019 w 4094764"/>
              <a:gd name="connsiteY2" fmla="*/ 636364 h 723270"/>
              <a:gd name="connsiteX3" fmla="*/ 84406 w 4094764"/>
              <a:gd name="connsiteY3" fmla="*/ 635379 h 723270"/>
              <a:gd name="connsiteX4" fmla="*/ 0 w 4094764"/>
              <a:gd name="connsiteY4" fmla="*/ 0 h 723270"/>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764" h="749006">
                <a:moveTo>
                  <a:pt x="0" y="0"/>
                </a:moveTo>
                <a:lnTo>
                  <a:pt x="4094764" y="13420"/>
                </a:lnTo>
                <a:lnTo>
                  <a:pt x="3940019" y="636364"/>
                </a:lnTo>
                <a:cubicBezTo>
                  <a:pt x="1942051" y="761192"/>
                  <a:pt x="2265254" y="810334"/>
                  <a:pt x="84406" y="635379"/>
                </a:cubicBezTo>
                <a:lnTo>
                  <a:pt x="0" y="0"/>
                </a:lnTo>
                <a:close/>
              </a:path>
            </a:pathLst>
          </a:custGeom>
          <a:solidFill>
            <a:srgbClr val="003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strike="noStrike" cap="none" dirty="0">
                <a:solidFill>
                  <a:srgbClr val="FFFFFF"/>
                </a:solidFill>
                <a:latin typeface="Century Gothic"/>
                <a:ea typeface="Century Gothic"/>
                <a:cs typeface="Century Gothic"/>
                <a:sym typeface="Century Gothic"/>
              </a:rPr>
              <a:t>Step One</a:t>
            </a:r>
          </a:p>
          <a:p>
            <a:pPr marL="0" marR="0" lvl="0" indent="0" algn="ctr" rtl="0">
              <a:lnSpc>
                <a:spcPct val="100000"/>
              </a:lnSpc>
              <a:spcBef>
                <a:spcPts val="0"/>
              </a:spcBef>
              <a:spcAft>
                <a:spcPts val="0"/>
              </a:spcAft>
              <a:buClr>
                <a:srgbClr val="FFFFFF"/>
              </a:buClr>
              <a:buSzPts val="1400"/>
              <a:buFont typeface="Arial"/>
              <a:buNone/>
            </a:pPr>
            <a:r>
              <a:rPr lang="en-US" sz="1400" b="0" i="0" u="none" strike="noStrike" cap="none" dirty="0">
                <a:solidFill>
                  <a:srgbClr val="FFFFFF"/>
                </a:solidFill>
                <a:latin typeface="Century Gothic"/>
                <a:ea typeface="Century Gothic"/>
                <a:cs typeface="Century Gothic"/>
                <a:sym typeface="Century Gothic"/>
              </a:rPr>
              <a:t>Access Sentinel 2A MSI, Landsat 8 OLI, MODIS, Hansen imagery</a:t>
            </a:r>
            <a:endParaRPr sz="1400" b="0" i="0" u="none" strike="noStrike" cap="none" dirty="0">
              <a:solidFill>
                <a:srgbClr val="FFFFFF"/>
              </a:solidFill>
              <a:latin typeface="Century Gothic"/>
              <a:ea typeface="Century Gothic"/>
              <a:cs typeface="Century Gothic"/>
              <a:sym typeface="Century Gothic"/>
            </a:endParaRPr>
          </a:p>
        </p:txBody>
      </p:sp>
      <p:sp>
        <p:nvSpPr>
          <p:cNvPr id="165" name="Google Shape;164;p7"/>
          <p:cNvSpPr/>
          <p:nvPr/>
        </p:nvSpPr>
        <p:spPr>
          <a:xfrm>
            <a:off x="2272843" y="2041923"/>
            <a:ext cx="4094764" cy="785120"/>
          </a:xfrm>
          <a:custGeom>
            <a:avLst/>
            <a:gdLst>
              <a:gd name="connsiteX0" fmla="*/ 0 w 4080696"/>
              <a:gd name="connsiteY0" fmla="*/ 0 h 650094"/>
              <a:gd name="connsiteX1" fmla="*/ 4080696 w 4080696"/>
              <a:gd name="connsiteY1" fmla="*/ 0 h 650094"/>
              <a:gd name="connsiteX2" fmla="*/ 4080696 w 4080696"/>
              <a:gd name="connsiteY2" fmla="*/ 650094 h 650094"/>
              <a:gd name="connsiteX3" fmla="*/ 0 w 4080696"/>
              <a:gd name="connsiteY3" fmla="*/ 650094 h 650094"/>
              <a:gd name="connsiteX4" fmla="*/ 0 w 4080696"/>
              <a:gd name="connsiteY4" fmla="*/ 0 h 650094"/>
              <a:gd name="connsiteX0" fmla="*/ 0 w 4080696"/>
              <a:gd name="connsiteY0" fmla="*/ 0 h 650094"/>
              <a:gd name="connsiteX1" fmla="*/ 4080696 w 4080696"/>
              <a:gd name="connsiteY1" fmla="*/ 0 h 650094"/>
              <a:gd name="connsiteX2" fmla="*/ 4080696 w 4080696"/>
              <a:gd name="connsiteY2" fmla="*/ 650094 h 650094"/>
              <a:gd name="connsiteX3" fmla="*/ 70338 w 4080696"/>
              <a:gd name="connsiteY3" fmla="*/ 621959 h 650094"/>
              <a:gd name="connsiteX4" fmla="*/ 0 w 4080696"/>
              <a:gd name="connsiteY4" fmla="*/ 0 h 650094"/>
              <a:gd name="connsiteX0" fmla="*/ 0 w 4080696"/>
              <a:gd name="connsiteY0" fmla="*/ 0 h 675809"/>
              <a:gd name="connsiteX1" fmla="*/ 4080696 w 4080696"/>
              <a:gd name="connsiteY1" fmla="*/ 0 h 675809"/>
              <a:gd name="connsiteX2" fmla="*/ 4080696 w 4080696"/>
              <a:gd name="connsiteY2" fmla="*/ 650094 h 675809"/>
              <a:gd name="connsiteX3" fmla="*/ 70338 w 4080696"/>
              <a:gd name="connsiteY3" fmla="*/ 621959 h 675809"/>
              <a:gd name="connsiteX4" fmla="*/ 0 w 4080696"/>
              <a:gd name="connsiteY4" fmla="*/ 0 h 675809"/>
              <a:gd name="connsiteX0" fmla="*/ 0 w 4080696"/>
              <a:gd name="connsiteY0" fmla="*/ 0 h 668114"/>
              <a:gd name="connsiteX1" fmla="*/ 4080696 w 4080696"/>
              <a:gd name="connsiteY1" fmla="*/ 0 h 668114"/>
              <a:gd name="connsiteX2" fmla="*/ 3925951 w 4080696"/>
              <a:gd name="connsiteY2" fmla="*/ 622944 h 668114"/>
              <a:gd name="connsiteX3" fmla="*/ 70338 w 4080696"/>
              <a:gd name="connsiteY3" fmla="*/ 621959 h 668114"/>
              <a:gd name="connsiteX4" fmla="*/ 0 w 4080696"/>
              <a:gd name="connsiteY4" fmla="*/ 0 h 668114"/>
              <a:gd name="connsiteX0" fmla="*/ 0 w 4080696"/>
              <a:gd name="connsiteY0" fmla="*/ 0 h 709850"/>
              <a:gd name="connsiteX1" fmla="*/ 4080696 w 4080696"/>
              <a:gd name="connsiteY1" fmla="*/ 0 h 709850"/>
              <a:gd name="connsiteX2" fmla="*/ 3925951 w 4080696"/>
              <a:gd name="connsiteY2" fmla="*/ 622944 h 709850"/>
              <a:gd name="connsiteX3" fmla="*/ 70338 w 4080696"/>
              <a:gd name="connsiteY3" fmla="*/ 621959 h 709850"/>
              <a:gd name="connsiteX4" fmla="*/ 0 w 4080696"/>
              <a:gd name="connsiteY4" fmla="*/ 0 h 709850"/>
              <a:gd name="connsiteX0" fmla="*/ 0 w 4094764"/>
              <a:gd name="connsiteY0" fmla="*/ 0 h 723270"/>
              <a:gd name="connsiteX1" fmla="*/ 4094764 w 4094764"/>
              <a:gd name="connsiteY1" fmla="*/ 13420 h 723270"/>
              <a:gd name="connsiteX2" fmla="*/ 3940019 w 4094764"/>
              <a:gd name="connsiteY2" fmla="*/ 636364 h 723270"/>
              <a:gd name="connsiteX3" fmla="*/ 84406 w 4094764"/>
              <a:gd name="connsiteY3" fmla="*/ 635379 h 723270"/>
              <a:gd name="connsiteX4" fmla="*/ 0 w 4094764"/>
              <a:gd name="connsiteY4" fmla="*/ 0 h 723270"/>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764" h="749006">
                <a:moveTo>
                  <a:pt x="0" y="0"/>
                </a:moveTo>
                <a:lnTo>
                  <a:pt x="4094764" y="13420"/>
                </a:lnTo>
                <a:lnTo>
                  <a:pt x="3940019" y="636364"/>
                </a:lnTo>
                <a:cubicBezTo>
                  <a:pt x="1942051" y="761192"/>
                  <a:pt x="2265254" y="810334"/>
                  <a:pt x="84406" y="635379"/>
                </a:cubicBezTo>
                <a:lnTo>
                  <a:pt x="0" y="0"/>
                </a:lnTo>
                <a:close/>
              </a:path>
            </a:pathLst>
          </a:custGeom>
          <a:solidFill>
            <a:srgbClr val="0048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strike="noStrike" cap="none" dirty="0">
                <a:solidFill>
                  <a:srgbClr val="FFFFFF"/>
                </a:solidFill>
                <a:latin typeface="Century Gothic"/>
                <a:ea typeface="Century Gothic"/>
                <a:cs typeface="Century Gothic"/>
                <a:sym typeface="Century Gothic"/>
              </a:rPr>
              <a:t>Step </a:t>
            </a:r>
            <a:r>
              <a:rPr lang="en-US" b="1" dirty="0">
                <a:solidFill>
                  <a:srgbClr val="FFFFFF"/>
                </a:solidFill>
                <a:latin typeface="Century Gothic"/>
                <a:ea typeface="Century Gothic"/>
                <a:cs typeface="Century Gothic"/>
                <a:sym typeface="Century Gothic"/>
              </a:rPr>
              <a:t>Two</a:t>
            </a:r>
            <a:endParaRPr sz="1400" b="0" i="0" strike="noStrike" cap="none" dirty="0">
              <a:solidFill>
                <a:srgbClr val="000000"/>
              </a:solidFill>
              <a:sym typeface="Arial"/>
            </a:endParaRPr>
          </a:p>
          <a:p>
            <a:pPr marL="0" marR="0" lvl="0" indent="0" algn="ctr" rtl="0">
              <a:lnSpc>
                <a:spcPct val="100000"/>
              </a:lnSpc>
              <a:spcBef>
                <a:spcPts val="0"/>
              </a:spcBef>
              <a:spcAft>
                <a:spcPts val="0"/>
              </a:spcAft>
              <a:buClr>
                <a:srgbClr val="FFFFFF"/>
              </a:buClr>
              <a:buSzPts val="1400"/>
              <a:buFont typeface="Arial"/>
              <a:buNone/>
            </a:pPr>
            <a:r>
              <a:rPr lang="en-US" dirty="0">
                <a:solidFill>
                  <a:srgbClr val="FFFFFF"/>
                </a:solidFill>
                <a:latin typeface="Century Gothic"/>
                <a:ea typeface="Century Gothic"/>
                <a:cs typeface="Century Gothic"/>
                <a:sym typeface="Century Gothic"/>
              </a:rPr>
              <a:t>Mask clouds and shadows of satellite imagery</a:t>
            </a:r>
            <a:endParaRPr sz="1400" b="0" i="0" u="none" strike="noStrike" cap="none" dirty="0">
              <a:solidFill>
                <a:srgbClr val="FFFFFF"/>
              </a:solidFill>
              <a:latin typeface="Century Gothic"/>
              <a:ea typeface="Century Gothic"/>
              <a:cs typeface="Century Gothic"/>
              <a:sym typeface="Century Gothic"/>
            </a:endParaRPr>
          </a:p>
        </p:txBody>
      </p:sp>
      <p:sp>
        <p:nvSpPr>
          <p:cNvPr id="167" name="Google Shape;164;p7"/>
          <p:cNvSpPr/>
          <p:nvPr/>
        </p:nvSpPr>
        <p:spPr>
          <a:xfrm>
            <a:off x="2979939" y="2966608"/>
            <a:ext cx="4094764" cy="853939"/>
          </a:xfrm>
          <a:custGeom>
            <a:avLst/>
            <a:gdLst>
              <a:gd name="connsiteX0" fmla="*/ 0 w 4080696"/>
              <a:gd name="connsiteY0" fmla="*/ 0 h 650094"/>
              <a:gd name="connsiteX1" fmla="*/ 4080696 w 4080696"/>
              <a:gd name="connsiteY1" fmla="*/ 0 h 650094"/>
              <a:gd name="connsiteX2" fmla="*/ 4080696 w 4080696"/>
              <a:gd name="connsiteY2" fmla="*/ 650094 h 650094"/>
              <a:gd name="connsiteX3" fmla="*/ 0 w 4080696"/>
              <a:gd name="connsiteY3" fmla="*/ 650094 h 650094"/>
              <a:gd name="connsiteX4" fmla="*/ 0 w 4080696"/>
              <a:gd name="connsiteY4" fmla="*/ 0 h 650094"/>
              <a:gd name="connsiteX0" fmla="*/ 0 w 4080696"/>
              <a:gd name="connsiteY0" fmla="*/ 0 h 650094"/>
              <a:gd name="connsiteX1" fmla="*/ 4080696 w 4080696"/>
              <a:gd name="connsiteY1" fmla="*/ 0 h 650094"/>
              <a:gd name="connsiteX2" fmla="*/ 4080696 w 4080696"/>
              <a:gd name="connsiteY2" fmla="*/ 650094 h 650094"/>
              <a:gd name="connsiteX3" fmla="*/ 70338 w 4080696"/>
              <a:gd name="connsiteY3" fmla="*/ 621959 h 650094"/>
              <a:gd name="connsiteX4" fmla="*/ 0 w 4080696"/>
              <a:gd name="connsiteY4" fmla="*/ 0 h 650094"/>
              <a:gd name="connsiteX0" fmla="*/ 0 w 4080696"/>
              <a:gd name="connsiteY0" fmla="*/ 0 h 675809"/>
              <a:gd name="connsiteX1" fmla="*/ 4080696 w 4080696"/>
              <a:gd name="connsiteY1" fmla="*/ 0 h 675809"/>
              <a:gd name="connsiteX2" fmla="*/ 4080696 w 4080696"/>
              <a:gd name="connsiteY2" fmla="*/ 650094 h 675809"/>
              <a:gd name="connsiteX3" fmla="*/ 70338 w 4080696"/>
              <a:gd name="connsiteY3" fmla="*/ 621959 h 675809"/>
              <a:gd name="connsiteX4" fmla="*/ 0 w 4080696"/>
              <a:gd name="connsiteY4" fmla="*/ 0 h 675809"/>
              <a:gd name="connsiteX0" fmla="*/ 0 w 4080696"/>
              <a:gd name="connsiteY0" fmla="*/ 0 h 668114"/>
              <a:gd name="connsiteX1" fmla="*/ 4080696 w 4080696"/>
              <a:gd name="connsiteY1" fmla="*/ 0 h 668114"/>
              <a:gd name="connsiteX2" fmla="*/ 3925951 w 4080696"/>
              <a:gd name="connsiteY2" fmla="*/ 622944 h 668114"/>
              <a:gd name="connsiteX3" fmla="*/ 70338 w 4080696"/>
              <a:gd name="connsiteY3" fmla="*/ 621959 h 668114"/>
              <a:gd name="connsiteX4" fmla="*/ 0 w 4080696"/>
              <a:gd name="connsiteY4" fmla="*/ 0 h 668114"/>
              <a:gd name="connsiteX0" fmla="*/ 0 w 4080696"/>
              <a:gd name="connsiteY0" fmla="*/ 0 h 709850"/>
              <a:gd name="connsiteX1" fmla="*/ 4080696 w 4080696"/>
              <a:gd name="connsiteY1" fmla="*/ 0 h 709850"/>
              <a:gd name="connsiteX2" fmla="*/ 3925951 w 4080696"/>
              <a:gd name="connsiteY2" fmla="*/ 622944 h 709850"/>
              <a:gd name="connsiteX3" fmla="*/ 70338 w 4080696"/>
              <a:gd name="connsiteY3" fmla="*/ 621959 h 709850"/>
              <a:gd name="connsiteX4" fmla="*/ 0 w 4080696"/>
              <a:gd name="connsiteY4" fmla="*/ 0 h 709850"/>
              <a:gd name="connsiteX0" fmla="*/ 0 w 4094764"/>
              <a:gd name="connsiteY0" fmla="*/ 0 h 723270"/>
              <a:gd name="connsiteX1" fmla="*/ 4094764 w 4094764"/>
              <a:gd name="connsiteY1" fmla="*/ 13420 h 723270"/>
              <a:gd name="connsiteX2" fmla="*/ 3940019 w 4094764"/>
              <a:gd name="connsiteY2" fmla="*/ 636364 h 723270"/>
              <a:gd name="connsiteX3" fmla="*/ 84406 w 4094764"/>
              <a:gd name="connsiteY3" fmla="*/ 635379 h 723270"/>
              <a:gd name="connsiteX4" fmla="*/ 0 w 4094764"/>
              <a:gd name="connsiteY4" fmla="*/ 0 h 723270"/>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764" h="749006">
                <a:moveTo>
                  <a:pt x="0" y="0"/>
                </a:moveTo>
                <a:lnTo>
                  <a:pt x="4094764" y="13420"/>
                </a:lnTo>
                <a:lnTo>
                  <a:pt x="3940019" y="636364"/>
                </a:lnTo>
                <a:cubicBezTo>
                  <a:pt x="1942051" y="761192"/>
                  <a:pt x="2265254" y="810334"/>
                  <a:pt x="84406" y="635379"/>
                </a:cubicBezTo>
                <a:lnTo>
                  <a:pt x="0" y="0"/>
                </a:lnTo>
                <a:close/>
              </a:path>
            </a:pathLst>
          </a:custGeom>
          <a:solidFill>
            <a:srgbClr val="006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strike="noStrike" cap="none" dirty="0">
                <a:solidFill>
                  <a:srgbClr val="FFFFFF"/>
                </a:solidFill>
                <a:latin typeface="Century Gothic"/>
                <a:ea typeface="Century Gothic"/>
                <a:cs typeface="Century Gothic"/>
                <a:sym typeface="Century Gothic"/>
              </a:rPr>
              <a:t>Step </a:t>
            </a:r>
            <a:r>
              <a:rPr lang="en-US" b="1" dirty="0">
                <a:solidFill>
                  <a:srgbClr val="FFFFFF"/>
                </a:solidFill>
                <a:latin typeface="Century Gothic"/>
                <a:ea typeface="Century Gothic"/>
                <a:cs typeface="Century Gothic"/>
                <a:sym typeface="Century Gothic"/>
              </a:rPr>
              <a:t>Three</a:t>
            </a:r>
            <a:endParaRPr sz="1400" b="0" i="0" strike="noStrike" cap="none" dirty="0">
              <a:solidFill>
                <a:srgbClr val="000000"/>
              </a:solidFill>
              <a:sym typeface="Arial"/>
            </a:endParaRPr>
          </a:p>
          <a:p>
            <a:pPr marL="0" marR="0" lvl="0" indent="0" algn="ctr" rtl="0">
              <a:lnSpc>
                <a:spcPct val="100000"/>
              </a:lnSpc>
              <a:spcBef>
                <a:spcPts val="0"/>
              </a:spcBef>
              <a:spcAft>
                <a:spcPts val="0"/>
              </a:spcAft>
              <a:buClr>
                <a:srgbClr val="FFFFFF"/>
              </a:buClr>
              <a:buSzPts val="1400"/>
              <a:buFont typeface="Arial"/>
              <a:buNone/>
            </a:pPr>
            <a:r>
              <a:rPr lang="en-US" dirty="0">
                <a:solidFill>
                  <a:srgbClr val="FFFFFF"/>
                </a:solidFill>
                <a:latin typeface="Century Gothic"/>
                <a:ea typeface="Century Gothic"/>
                <a:cs typeface="Century Gothic"/>
                <a:sym typeface="Century Gothic"/>
              </a:rPr>
              <a:t>Calculate Enhanced Vegetation Index (EVI)</a:t>
            </a:r>
            <a:endParaRPr sz="1400" b="0" i="0" u="none" strike="noStrike" cap="none" dirty="0">
              <a:solidFill>
                <a:srgbClr val="FFFFFF"/>
              </a:solidFill>
              <a:latin typeface="Century Gothic"/>
              <a:ea typeface="Century Gothic"/>
              <a:cs typeface="Century Gothic"/>
              <a:sym typeface="Century Gothic"/>
            </a:endParaRPr>
          </a:p>
        </p:txBody>
      </p:sp>
      <p:sp>
        <p:nvSpPr>
          <p:cNvPr id="168" name="Google Shape;164;p7"/>
          <p:cNvSpPr/>
          <p:nvPr/>
        </p:nvSpPr>
        <p:spPr>
          <a:xfrm>
            <a:off x="3562001" y="3978434"/>
            <a:ext cx="4094764" cy="785120"/>
          </a:xfrm>
          <a:custGeom>
            <a:avLst/>
            <a:gdLst>
              <a:gd name="connsiteX0" fmla="*/ 0 w 4080696"/>
              <a:gd name="connsiteY0" fmla="*/ 0 h 650094"/>
              <a:gd name="connsiteX1" fmla="*/ 4080696 w 4080696"/>
              <a:gd name="connsiteY1" fmla="*/ 0 h 650094"/>
              <a:gd name="connsiteX2" fmla="*/ 4080696 w 4080696"/>
              <a:gd name="connsiteY2" fmla="*/ 650094 h 650094"/>
              <a:gd name="connsiteX3" fmla="*/ 0 w 4080696"/>
              <a:gd name="connsiteY3" fmla="*/ 650094 h 650094"/>
              <a:gd name="connsiteX4" fmla="*/ 0 w 4080696"/>
              <a:gd name="connsiteY4" fmla="*/ 0 h 650094"/>
              <a:gd name="connsiteX0" fmla="*/ 0 w 4080696"/>
              <a:gd name="connsiteY0" fmla="*/ 0 h 650094"/>
              <a:gd name="connsiteX1" fmla="*/ 4080696 w 4080696"/>
              <a:gd name="connsiteY1" fmla="*/ 0 h 650094"/>
              <a:gd name="connsiteX2" fmla="*/ 4080696 w 4080696"/>
              <a:gd name="connsiteY2" fmla="*/ 650094 h 650094"/>
              <a:gd name="connsiteX3" fmla="*/ 70338 w 4080696"/>
              <a:gd name="connsiteY3" fmla="*/ 621959 h 650094"/>
              <a:gd name="connsiteX4" fmla="*/ 0 w 4080696"/>
              <a:gd name="connsiteY4" fmla="*/ 0 h 650094"/>
              <a:gd name="connsiteX0" fmla="*/ 0 w 4080696"/>
              <a:gd name="connsiteY0" fmla="*/ 0 h 675809"/>
              <a:gd name="connsiteX1" fmla="*/ 4080696 w 4080696"/>
              <a:gd name="connsiteY1" fmla="*/ 0 h 675809"/>
              <a:gd name="connsiteX2" fmla="*/ 4080696 w 4080696"/>
              <a:gd name="connsiteY2" fmla="*/ 650094 h 675809"/>
              <a:gd name="connsiteX3" fmla="*/ 70338 w 4080696"/>
              <a:gd name="connsiteY3" fmla="*/ 621959 h 675809"/>
              <a:gd name="connsiteX4" fmla="*/ 0 w 4080696"/>
              <a:gd name="connsiteY4" fmla="*/ 0 h 675809"/>
              <a:gd name="connsiteX0" fmla="*/ 0 w 4080696"/>
              <a:gd name="connsiteY0" fmla="*/ 0 h 668114"/>
              <a:gd name="connsiteX1" fmla="*/ 4080696 w 4080696"/>
              <a:gd name="connsiteY1" fmla="*/ 0 h 668114"/>
              <a:gd name="connsiteX2" fmla="*/ 3925951 w 4080696"/>
              <a:gd name="connsiteY2" fmla="*/ 622944 h 668114"/>
              <a:gd name="connsiteX3" fmla="*/ 70338 w 4080696"/>
              <a:gd name="connsiteY3" fmla="*/ 621959 h 668114"/>
              <a:gd name="connsiteX4" fmla="*/ 0 w 4080696"/>
              <a:gd name="connsiteY4" fmla="*/ 0 h 668114"/>
              <a:gd name="connsiteX0" fmla="*/ 0 w 4080696"/>
              <a:gd name="connsiteY0" fmla="*/ 0 h 709850"/>
              <a:gd name="connsiteX1" fmla="*/ 4080696 w 4080696"/>
              <a:gd name="connsiteY1" fmla="*/ 0 h 709850"/>
              <a:gd name="connsiteX2" fmla="*/ 3925951 w 4080696"/>
              <a:gd name="connsiteY2" fmla="*/ 622944 h 709850"/>
              <a:gd name="connsiteX3" fmla="*/ 70338 w 4080696"/>
              <a:gd name="connsiteY3" fmla="*/ 621959 h 709850"/>
              <a:gd name="connsiteX4" fmla="*/ 0 w 4080696"/>
              <a:gd name="connsiteY4" fmla="*/ 0 h 709850"/>
              <a:gd name="connsiteX0" fmla="*/ 0 w 4094764"/>
              <a:gd name="connsiteY0" fmla="*/ 0 h 723270"/>
              <a:gd name="connsiteX1" fmla="*/ 4094764 w 4094764"/>
              <a:gd name="connsiteY1" fmla="*/ 13420 h 723270"/>
              <a:gd name="connsiteX2" fmla="*/ 3940019 w 4094764"/>
              <a:gd name="connsiteY2" fmla="*/ 636364 h 723270"/>
              <a:gd name="connsiteX3" fmla="*/ 84406 w 4094764"/>
              <a:gd name="connsiteY3" fmla="*/ 635379 h 723270"/>
              <a:gd name="connsiteX4" fmla="*/ 0 w 4094764"/>
              <a:gd name="connsiteY4" fmla="*/ 0 h 723270"/>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764" h="749006">
                <a:moveTo>
                  <a:pt x="0" y="0"/>
                </a:moveTo>
                <a:lnTo>
                  <a:pt x="4094764" y="13420"/>
                </a:lnTo>
                <a:lnTo>
                  <a:pt x="3940019" y="636364"/>
                </a:lnTo>
                <a:cubicBezTo>
                  <a:pt x="1942051" y="761192"/>
                  <a:pt x="2265254" y="810334"/>
                  <a:pt x="84406" y="635379"/>
                </a:cubicBezTo>
                <a:lnTo>
                  <a:pt x="0" y="0"/>
                </a:lnTo>
                <a:close/>
              </a:path>
            </a:pathLst>
          </a:custGeom>
          <a:solidFill>
            <a:srgbClr val="008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sz="1400" b="1" i="0" strike="noStrike" cap="none" dirty="0">
                <a:solidFill>
                  <a:srgbClr val="FFFFFF"/>
                </a:solidFill>
                <a:latin typeface="Century Gothic"/>
                <a:ea typeface="Century Gothic"/>
                <a:cs typeface="Century Gothic"/>
                <a:sym typeface="Century Gothic"/>
              </a:rPr>
              <a:t>Step </a:t>
            </a:r>
            <a:r>
              <a:rPr lang="en-US" b="1" dirty="0">
                <a:solidFill>
                  <a:srgbClr val="FFFFFF"/>
                </a:solidFill>
                <a:latin typeface="Century Gothic"/>
                <a:ea typeface="Century Gothic"/>
                <a:cs typeface="Century Gothic"/>
                <a:sym typeface="Century Gothic"/>
              </a:rPr>
              <a:t>Four</a:t>
            </a:r>
            <a:endParaRPr sz="1400" b="0" i="0" strike="noStrike" cap="none" dirty="0">
              <a:solidFill>
                <a:srgbClr val="000000"/>
              </a:solidFill>
              <a:sym typeface="Arial"/>
            </a:endParaRPr>
          </a:p>
          <a:p>
            <a:pPr marL="0" marR="0" lvl="0" indent="0" algn="ctr" rtl="0">
              <a:lnSpc>
                <a:spcPct val="100000"/>
              </a:lnSpc>
              <a:spcBef>
                <a:spcPts val="0"/>
              </a:spcBef>
              <a:spcAft>
                <a:spcPts val="0"/>
              </a:spcAft>
              <a:buClr>
                <a:srgbClr val="FFFFFF"/>
              </a:buClr>
              <a:buSzPts val="1400"/>
              <a:buFont typeface="Arial"/>
              <a:buNone/>
            </a:pPr>
            <a:r>
              <a:rPr lang="en-US" dirty="0">
                <a:solidFill>
                  <a:srgbClr val="FFFFFF"/>
                </a:solidFill>
                <a:latin typeface="Century Gothic"/>
                <a:ea typeface="Century Gothic"/>
                <a:cs typeface="Century Gothic"/>
                <a:sym typeface="Century Gothic"/>
              </a:rPr>
              <a:t>Calculate change in EVI &amp; NDVI (end date – start date)</a:t>
            </a:r>
            <a:endParaRPr sz="1400" b="0" i="0" u="none" strike="noStrike" cap="none" dirty="0">
              <a:solidFill>
                <a:srgbClr val="FFFFFF"/>
              </a:solidFill>
              <a:latin typeface="Century Gothic"/>
              <a:ea typeface="Century Gothic"/>
              <a:cs typeface="Century Gothic"/>
              <a:sym typeface="Century Gothic"/>
            </a:endParaRPr>
          </a:p>
        </p:txBody>
      </p:sp>
      <p:sp>
        <p:nvSpPr>
          <p:cNvPr id="170" name="Google Shape;164;p7"/>
          <p:cNvSpPr/>
          <p:nvPr/>
        </p:nvSpPr>
        <p:spPr>
          <a:xfrm>
            <a:off x="7631597" y="5776585"/>
            <a:ext cx="4060258" cy="805559"/>
          </a:xfrm>
          <a:custGeom>
            <a:avLst/>
            <a:gdLst>
              <a:gd name="connsiteX0" fmla="*/ 0 w 4080696"/>
              <a:gd name="connsiteY0" fmla="*/ 0 h 650094"/>
              <a:gd name="connsiteX1" fmla="*/ 4080696 w 4080696"/>
              <a:gd name="connsiteY1" fmla="*/ 0 h 650094"/>
              <a:gd name="connsiteX2" fmla="*/ 4080696 w 4080696"/>
              <a:gd name="connsiteY2" fmla="*/ 650094 h 650094"/>
              <a:gd name="connsiteX3" fmla="*/ 0 w 4080696"/>
              <a:gd name="connsiteY3" fmla="*/ 650094 h 650094"/>
              <a:gd name="connsiteX4" fmla="*/ 0 w 4080696"/>
              <a:gd name="connsiteY4" fmla="*/ 0 h 650094"/>
              <a:gd name="connsiteX0" fmla="*/ 0 w 4080696"/>
              <a:gd name="connsiteY0" fmla="*/ 0 h 650094"/>
              <a:gd name="connsiteX1" fmla="*/ 4080696 w 4080696"/>
              <a:gd name="connsiteY1" fmla="*/ 0 h 650094"/>
              <a:gd name="connsiteX2" fmla="*/ 4080696 w 4080696"/>
              <a:gd name="connsiteY2" fmla="*/ 650094 h 650094"/>
              <a:gd name="connsiteX3" fmla="*/ 70338 w 4080696"/>
              <a:gd name="connsiteY3" fmla="*/ 621959 h 650094"/>
              <a:gd name="connsiteX4" fmla="*/ 0 w 4080696"/>
              <a:gd name="connsiteY4" fmla="*/ 0 h 650094"/>
              <a:gd name="connsiteX0" fmla="*/ 0 w 4080696"/>
              <a:gd name="connsiteY0" fmla="*/ 0 h 675809"/>
              <a:gd name="connsiteX1" fmla="*/ 4080696 w 4080696"/>
              <a:gd name="connsiteY1" fmla="*/ 0 h 675809"/>
              <a:gd name="connsiteX2" fmla="*/ 4080696 w 4080696"/>
              <a:gd name="connsiteY2" fmla="*/ 650094 h 675809"/>
              <a:gd name="connsiteX3" fmla="*/ 70338 w 4080696"/>
              <a:gd name="connsiteY3" fmla="*/ 621959 h 675809"/>
              <a:gd name="connsiteX4" fmla="*/ 0 w 4080696"/>
              <a:gd name="connsiteY4" fmla="*/ 0 h 675809"/>
              <a:gd name="connsiteX0" fmla="*/ 0 w 4080696"/>
              <a:gd name="connsiteY0" fmla="*/ 0 h 668114"/>
              <a:gd name="connsiteX1" fmla="*/ 4080696 w 4080696"/>
              <a:gd name="connsiteY1" fmla="*/ 0 h 668114"/>
              <a:gd name="connsiteX2" fmla="*/ 3925951 w 4080696"/>
              <a:gd name="connsiteY2" fmla="*/ 622944 h 668114"/>
              <a:gd name="connsiteX3" fmla="*/ 70338 w 4080696"/>
              <a:gd name="connsiteY3" fmla="*/ 621959 h 668114"/>
              <a:gd name="connsiteX4" fmla="*/ 0 w 4080696"/>
              <a:gd name="connsiteY4" fmla="*/ 0 h 668114"/>
              <a:gd name="connsiteX0" fmla="*/ 0 w 4080696"/>
              <a:gd name="connsiteY0" fmla="*/ 0 h 709850"/>
              <a:gd name="connsiteX1" fmla="*/ 4080696 w 4080696"/>
              <a:gd name="connsiteY1" fmla="*/ 0 h 709850"/>
              <a:gd name="connsiteX2" fmla="*/ 3925951 w 4080696"/>
              <a:gd name="connsiteY2" fmla="*/ 622944 h 709850"/>
              <a:gd name="connsiteX3" fmla="*/ 70338 w 4080696"/>
              <a:gd name="connsiteY3" fmla="*/ 621959 h 709850"/>
              <a:gd name="connsiteX4" fmla="*/ 0 w 4080696"/>
              <a:gd name="connsiteY4" fmla="*/ 0 h 709850"/>
              <a:gd name="connsiteX0" fmla="*/ 0 w 4094764"/>
              <a:gd name="connsiteY0" fmla="*/ 0 h 723270"/>
              <a:gd name="connsiteX1" fmla="*/ 4094764 w 4094764"/>
              <a:gd name="connsiteY1" fmla="*/ 13420 h 723270"/>
              <a:gd name="connsiteX2" fmla="*/ 3940019 w 4094764"/>
              <a:gd name="connsiteY2" fmla="*/ 636364 h 723270"/>
              <a:gd name="connsiteX3" fmla="*/ 84406 w 4094764"/>
              <a:gd name="connsiteY3" fmla="*/ 635379 h 723270"/>
              <a:gd name="connsiteX4" fmla="*/ 0 w 4094764"/>
              <a:gd name="connsiteY4" fmla="*/ 0 h 723270"/>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 name="connsiteX0" fmla="*/ 0 w 4060258"/>
              <a:gd name="connsiteY0" fmla="*/ 19499 h 768505"/>
              <a:gd name="connsiteX1" fmla="*/ 4060258 w 4060258"/>
              <a:gd name="connsiteY1" fmla="*/ 0 h 768505"/>
              <a:gd name="connsiteX2" fmla="*/ 3940019 w 4060258"/>
              <a:gd name="connsiteY2" fmla="*/ 655863 h 768505"/>
              <a:gd name="connsiteX3" fmla="*/ 84406 w 4060258"/>
              <a:gd name="connsiteY3" fmla="*/ 654878 h 768505"/>
              <a:gd name="connsiteX4" fmla="*/ 0 w 4060258"/>
              <a:gd name="connsiteY4" fmla="*/ 19499 h 768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258" h="768505">
                <a:moveTo>
                  <a:pt x="0" y="19499"/>
                </a:moveTo>
                <a:lnTo>
                  <a:pt x="4060258" y="0"/>
                </a:lnTo>
                <a:cubicBezTo>
                  <a:pt x="4008676" y="207648"/>
                  <a:pt x="3991601" y="448215"/>
                  <a:pt x="3940019" y="655863"/>
                </a:cubicBezTo>
                <a:cubicBezTo>
                  <a:pt x="1942051" y="780691"/>
                  <a:pt x="2265254" y="829833"/>
                  <a:pt x="84406" y="654878"/>
                </a:cubicBezTo>
                <a:lnTo>
                  <a:pt x="0" y="19499"/>
                </a:lnTo>
                <a:close/>
              </a:path>
            </a:pathLst>
          </a:custGeom>
          <a:solidFill>
            <a:srgbClr val="33CC33">
              <a:alpha val="75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b="1" dirty="0">
                <a:solidFill>
                  <a:schemeClr val="bg1"/>
                </a:solidFill>
                <a:latin typeface="Century Gothic" panose="020B0502020202020204" pitchFamily="34" charset="0"/>
                <a:sym typeface="Century Gothic"/>
              </a:rPr>
              <a:t>Step Five</a:t>
            </a:r>
            <a:endParaRPr b="1" dirty="0">
              <a:solidFill>
                <a:schemeClr val="bg1"/>
              </a:solidFill>
              <a:latin typeface="Century Gothic" panose="020B0502020202020204" pitchFamily="34" charset="0"/>
            </a:endParaRPr>
          </a:p>
          <a:p>
            <a:pPr marL="0" marR="0" lvl="0" indent="0" algn="ctr" rtl="0">
              <a:lnSpc>
                <a:spcPct val="100000"/>
              </a:lnSpc>
              <a:spcBef>
                <a:spcPts val="0"/>
              </a:spcBef>
              <a:spcAft>
                <a:spcPts val="0"/>
              </a:spcAft>
              <a:buClr>
                <a:srgbClr val="FFFFFF"/>
              </a:buClr>
              <a:buSzPts val="1400"/>
              <a:buFont typeface="Arial"/>
              <a:buNone/>
            </a:pPr>
            <a:r>
              <a:rPr lang="en-US" dirty="0">
                <a:solidFill>
                  <a:schemeClr val="bg1"/>
                </a:solidFill>
                <a:latin typeface="Century Gothic" panose="020B0502020202020204" pitchFamily="34" charset="0"/>
                <a:sym typeface="Century Gothic"/>
              </a:rPr>
              <a:t>Create forest change map</a:t>
            </a:r>
            <a:endParaRPr dirty="0">
              <a:solidFill>
                <a:schemeClr val="bg1"/>
              </a:solidFill>
              <a:latin typeface="Century Gothic" panose="020B0502020202020204" pitchFamily="34" charset="0"/>
              <a:sym typeface="Century Gothic"/>
            </a:endParaRPr>
          </a:p>
        </p:txBody>
      </p:sp>
      <p:sp>
        <p:nvSpPr>
          <p:cNvPr id="9" name="Diamond 8"/>
          <p:cNvSpPr/>
          <p:nvPr/>
        </p:nvSpPr>
        <p:spPr>
          <a:xfrm>
            <a:off x="8397799" y="869940"/>
            <a:ext cx="2771668" cy="2431894"/>
          </a:xfrm>
          <a:prstGeom prst="diamond">
            <a:avLst/>
          </a:prstGeom>
          <a:gradFill flip="none" rotWithShape="1">
            <a:gsLst>
              <a:gs pos="66000">
                <a:srgbClr val="005C00"/>
              </a:gs>
              <a:gs pos="36000">
                <a:srgbClr val="2E8652"/>
              </a:gs>
            </a:gsLst>
            <a:path path="circle">
              <a:fillToRect l="100000" b="100000"/>
            </a:path>
            <a:tileRect t="-100000" r="-10000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a:p>
            <a:pPr algn="ctr"/>
            <a:endParaRPr lang="en-US" dirty="0"/>
          </a:p>
          <a:p>
            <a:pPr algn="ctr"/>
            <a:r>
              <a:rPr lang="en-US" b="1" dirty="0">
                <a:solidFill>
                  <a:schemeClr val="bg1"/>
                </a:solidFill>
                <a:latin typeface="Century Gothic" panose="020B0502020202020204" pitchFamily="34" charset="0"/>
              </a:rPr>
              <a:t>Restrict</a:t>
            </a:r>
          </a:p>
          <a:p>
            <a:pPr algn="ctr"/>
            <a:r>
              <a:rPr lang="en-US" dirty="0">
                <a:solidFill>
                  <a:schemeClr val="bg1"/>
                </a:solidFill>
                <a:latin typeface="Century Gothic" panose="020B0502020202020204" pitchFamily="34" charset="0"/>
              </a:rPr>
              <a:t>Restrict area to La Amistad International Park </a:t>
            </a:r>
          </a:p>
          <a:p>
            <a:pPr algn="ctr"/>
            <a:r>
              <a:rPr lang="en-US" dirty="0">
                <a:solidFill>
                  <a:schemeClr val="bg1"/>
                </a:solidFill>
                <a:latin typeface="Century Gothic" panose="020B0502020202020204" pitchFamily="34" charset="0"/>
              </a:rPr>
              <a:t>Restrict dates from user input</a:t>
            </a:r>
          </a:p>
          <a:p>
            <a:pPr algn="ctr"/>
            <a:endParaRPr lang="en-US" dirty="0"/>
          </a:p>
          <a:p>
            <a:pPr algn="ctr"/>
            <a:endParaRPr lang="en-US" dirty="0"/>
          </a:p>
        </p:txBody>
      </p:sp>
      <p:cxnSp>
        <p:nvCxnSpPr>
          <p:cNvPr id="25" name="Straight Arrow Connector 24"/>
          <p:cNvCxnSpPr/>
          <p:nvPr/>
        </p:nvCxnSpPr>
        <p:spPr>
          <a:xfrm flipV="1">
            <a:off x="5432350" y="1429616"/>
            <a:ext cx="3194936" cy="3144"/>
          </a:xfrm>
          <a:prstGeom prst="straightConnector1">
            <a:avLst/>
          </a:prstGeom>
          <a:ln w="38100">
            <a:solidFill>
              <a:srgbClr val="009A04"/>
            </a:solidFill>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flipV="1">
            <a:off x="6430935" y="2413435"/>
            <a:ext cx="2196351" cy="21048"/>
          </a:xfrm>
          <a:prstGeom prst="straightConnector1">
            <a:avLst/>
          </a:prstGeom>
          <a:ln w="38100">
            <a:solidFill>
              <a:srgbClr val="009A04"/>
            </a:solidFill>
            <a:tailEnd type="triangle"/>
          </a:ln>
        </p:spPr>
        <p:style>
          <a:lnRef idx="1">
            <a:schemeClr val="accent1"/>
          </a:lnRef>
          <a:fillRef idx="0">
            <a:schemeClr val="accent1"/>
          </a:fillRef>
          <a:effectRef idx="0">
            <a:schemeClr val="accent1"/>
          </a:effectRef>
          <a:fontRef idx="minor">
            <a:schemeClr val="tx1"/>
          </a:fontRef>
        </p:style>
      </p:cxnSp>
      <p:sp>
        <p:nvSpPr>
          <p:cNvPr id="78" name="Google Shape;164;p7"/>
          <p:cNvSpPr/>
          <p:nvPr/>
        </p:nvSpPr>
        <p:spPr>
          <a:xfrm>
            <a:off x="7757975" y="5125562"/>
            <a:ext cx="1789716" cy="500091"/>
          </a:xfrm>
          <a:custGeom>
            <a:avLst/>
            <a:gdLst>
              <a:gd name="connsiteX0" fmla="*/ 0 w 4080696"/>
              <a:gd name="connsiteY0" fmla="*/ 0 h 650094"/>
              <a:gd name="connsiteX1" fmla="*/ 4080696 w 4080696"/>
              <a:gd name="connsiteY1" fmla="*/ 0 h 650094"/>
              <a:gd name="connsiteX2" fmla="*/ 4080696 w 4080696"/>
              <a:gd name="connsiteY2" fmla="*/ 650094 h 650094"/>
              <a:gd name="connsiteX3" fmla="*/ 0 w 4080696"/>
              <a:gd name="connsiteY3" fmla="*/ 650094 h 650094"/>
              <a:gd name="connsiteX4" fmla="*/ 0 w 4080696"/>
              <a:gd name="connsiteY4" fmla="*/ 0 h 650094"/>
              <a:gd name="connsiteX0" fmla="*/ 0 w 4080696"/>
              <a:gd name="connsiteY0" fmla="*/ 0 h 650094"/>
              <a:gd name="connsiteX1" fmla="*/ 4080696 w 4080696"/>
              <a:gd name="connsiteY1" fmla="*/ 0 h 650094"/>
              <a:gd name="connsiteX2" fmla="*/ 4080696 w 4080696"/>
              <a:gd name="connsiteY2" fmla="*/ 650094 h 650094"/>
              <a:gd name="connsiteX3" fmla="*/ 70338 w 4080696"/>
              <a:gd name="connsiteY3" fmla="*/ 621959 h 650094"/>
              <a:gd name="connsiteX4" fmla="*/ 0 w 4080696"/>
              <a:gd name="connsiteY4" fmla="*/ 0 h 650094"/>
              <a:gd name="connsiteX0" fmla="*/ 0 w 4080696"/>
              <a:gd name="connsiteY0" fmla="*/ 0 h 675809"/>
              <a:gd name="connsiteX1" fmla="*/ 4080696 w 4080696"/>
              <a:gd name="connsiteY1" fmla="*/ 0 h 675809"/>
              <a:gd name="connsiteX2" fmla="*/ 4080696 w 4080696"/>
              <a:gd name="connsiteY2" fmla="*/ 650094 h 675809"/>
              <a:gd name="connsiteX3" fmla="*/ 70338 w 4080696"/>
              <a:gd name="connsiteY3" fmla="*/ 621959 h 675809"/>
              <a:gd name="connsiteX4" fmla="*/ 0 w 4080696"/>
              <a:gd name="connsiteY4" fmla="*/ 0 h 675809"/>
              <a:gd name="connsiteX0" fmla="*/ 0 w 4080696"/>
              <a:gd name="connsiteY0" fmla="*/ 0 h 668114"/>
              <a:gd name="connsiteX1" fmla="*/ 4080696 w 4080696"/>
              <a:gd name="connsiteY1" fmla="*/ 0 h 668114"/>
              <a:gd name="connsiteX2" fmla="*/ 3925951 w 4080696"/>
              <a:gd name="connsiteY2" fmla="*/ 622944 h 668114"/>
              <a:gd name="connsiteX3" fmla="*/ 70338 w 4080696"/>
              <a:gd name="connsiteY3" fmla="*/ 621959 h 668114"/>
              <a:gd name="connsiteX4" fmla="*/ 0 w 4080696"/>
              <a:gd name="connsiteY4" fmla="*/ 0 h 668114"/>
              <a:gd name="connsiteX0" fmla="*/ 0 w 4080696"/>
              <a:gd name="connsiteY0" fmla="*/ 0 h 709850"/>
              <a:gd name="connsiteX1" fmla="*/ 4080696 w 4080696"/>
              <a:gd name="connsiteY1" fmla="*/ 0 h 709850"/>
              <a:gd name="connsiteX2" fmla="*/ 3925951 w 4080696"/>
              <a:gd name="connsiteY2" fmla="*/ 622944 h 709850"/>
              <a:gd name="connsiteX3" fmla="*/ 70338 w 4080696"/>
              <a:gd name="connsiteY3" fmla="*/ 621959 h 709850"/>
              <a:gd name="connsiteX4" fmla="*/ 0 w 4080696"/>
              <a:gd name="connsiteY4" fmla="*/ 0 h 709850"/>
              <a:gd name="connsiteX0" fmla="*/ 0 w 4094764"/>
              <a:gd name="connsiteY0" fmla="*/ 0 h 723270"/>
              <a:gd name="connsiteX1" fmla="*/ 4094764 w 4094764"/>
              <a:gd name="connsiteY1" fmla="*/ 13420 h 723270"/>
              <a:gd name="connsiteX2" fmla="*/ 3940019 w 4094764"/>
              <a:gd name="connsiteY2" fmla="*/ 636364 h 723270"/>
              <a:gd name="connsiteX3" fmla="*/ 84406 w 4094764"/>
              <a:gd name="connsiteY3" fmla="*/ 635379 h 723270"/>
              <a:gd name="connsiteX4" fmla="*/ 0 w 4094764"/>
              <a:gd name="connsiteY4" fmla="*/ 0 h 723270"/>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764" h="749006">
                <a:moveTo>
                  <a:pt x="0" y="0"/>
                </a:moveTo>
                <a:lnTo>
                  <a:pt x="4094764" y="13420"/>
                </a:lnTo>
                <a:lnTo>
                  <a:pt x="3940019" y="636364"/>
                </a:lnTo>
                <a:cubicBezTo>
                  <a:pt x="1942051" y="761192"/>
                  <a:pt x="2265254" y="810334"/>
                  <a:pt x="84406" y="635379"/>
                </a:cubicBezTo>
                <a:lnTo>
                  <a:pt x="0" y="0"/>
                </a:lnTo>
                <a:close/>
              </a:path>
            </a:pathLst>
          </a:cu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b="1" u="sng" dirty="0">
                <a:solidFill>
                  <a:srgbClr val="FFFFFF"/>
                </a:solidFill>
                <a:latin typeface="Century Gothic"/>
                <a:sym typeface="Century Gothic"/>
              </a:rPr>
              <a:t>If Tree Cover:</a:t>
            </a:r>
          </a:p>
          <a:p>
            <a:pPr marL="0" marR="0" lvl="0" indent="0" algn="ctr" rtl="0">
              <a:lnSpc>
                <a:spcPct val="100000"/>
              </a:lnSpc>
              <a:spcBef>
                <a:spcPts val="0"/>
              </a:spcBef>
              <a:spcAft>
                <a:spcPts val="0"/>
              </a:spcAft>
              <a:buClr>
                <a:srgbClr val="FFFFFF"/>
              </a:buClr>
              <a:buSzPts val="1400"/>
              <a:buFont typeface="Arial"/>
              <a:buNone/>
            </a:pPr>
            <a:r>
              <a:rPr lang="en-US" sz="1400" i="0" strike="noStrike" cap="none" dirty="0">
                <a:solidFill>
                  <a:srgbClr val="FFFFFF"/>
                </a:solidFill>
                <a:latin typeface="Century Gothic"/>
                <a:sym typeface="Century Gothic"/>
              </a:rPr>
              <a:t>Mark red</a:t>
            </a:r>
            <a:endParaRPr sz="1400" i="0" strike="noStrike" cap="none" dirty="0">
              <a:solidFill>
                <a:srgbClr val="000000"/>
              </a:solidFill>
              <a:sym typeface="Arial"/>
            </a:endParaRPr>
          </a:p>
        </p:txBody>
      </p:sp>
      <p:sp>
        <p:nvSpPr>
          <p:cNvPr id="84" name="Google Shape;164;p7"/>
          <p:cNvSpPr/>
          <p:nvPr/>
        </p:nvSpPr>
        <p:spPr>
          <a:xfrm flipH="1">
            <a:off x="9854351" y="5125562"/>
            <a:ext cx="1789716" cy="500091"/>
          </a:xfrm>
          <a:custGeom>
            <a:avLst/>
            <a:gdLst>
              <a:gd name="connsiteX0" fmla="*/ 0 w 4080696"/>
              <a:gd name="connsiteY0" fmla="*/ 0 h 650094"/>
              <a:gd name="connsiteX1" fmla="*/ 4080696 w 4080696"/>
              <a:gd name="connsiteY1" fmla="*/ 0 h 650094"/>
              <a:gd name="connsiteX2" fmla="*/ 4080696 w 4080696"/>
              <a:gd name="connsiteY2" fmla="*/ 650094 h 650094"/>
              <a:gd name="connsiteX3" fmla="*/ 0 w 4080696"/>
              <a:gd name="connsiteY3" fmla="*/ 650094 h 650094"/>
              <a:gd name="connsiteX4" fmla="*/ 0 w 4080696"/>
              <a:gd name="connsiteY4" fmla="*/ 0 h 650094"/>
              <a:gd name="connsiteX0" fmla="*/ 0 w 4080696"/>
              <a:gd name="connsiteY0" fmla="*/ 0 h 650094"/>
              <a:gd name="connsiteX1" fmla="*/ 4080696 w 4080696"/>
              <a:gd name="connsiteY1" fmla="*/ 0 h 650094"/>
              <a:gd name="connsiteX2" fmla="*/ 4080696 w 4080696"/>
              <a:gd name="connsiteY2" fmla="*/ 650094 h 650094"/>
              <a:gd name="connsiteX3" fmla="*/ 70338 w 4080696"/>
              <a:gd name="connsiteY3" fmla="*/ 621959 h 650094"/>
              <a:gd name="connsiteX4" fmla="*/ 0 w 4080696"/>
              <a:gd name="connsiteY4" fmla="*/ 0 h 650094"/>
              <a:gd name="connsiteX0" fmla="*/ 0 w 4080696"/>
              <a:gd name="connsiteY0" fmla="*/ 0 h 675809"/>
              <a:gd name="connsiteX1" fmla="*/ 4080696 w 4080696"/>
              <a:gd name="connsiteY1" fmla="*/ 0 h 675809"/>
              <a:gd name="connsiteX2" fmla="*/ 4080696 w 4080696"/>
              <a:gd name="connsiteY2" fmla="*/ 650094 h 675809"/>
              <a:gd name="connsiteX3" fmla="*/ 70338 w 4080696"/>
              <a:gd name="connsiteY3" fmla="*/ 621959 h 675809"/>
              <a:gd name="connsiteX4" fmla="*/ 0 w 4080696"/>
              <a:gd name="connsiteY4" fmla="*/ 0 h 675809"/>
              <a:gd name="connsiteX0" fmla="*/ 0 w 4080696"/>
              <a:gd name="connsiteY0" fmla="*/ 0 h 668114"/>
              <a:gd name="connsiteX1" fmla="*/ 4080696 w 4080696"/>
              <a:gd name="connsiteY1" fmla="*/ 0 h 668114"/>
              <a:gd name="connsiteX2" fmla="*/ 3925951 w 4080696"/>
              <a:gd name="connsiteY2" fmla="*/ 622944 h 668114"/>
              <a:gd name="connsiteX3" fmla="*/ 70338 w 4080696"/>
              <a:gd name="connsiteY3" fmla="*/ 621959 h 668114"/>
              <a:gd name="connsiteX4" fmla="*/ 0 w 4080696"/>
              <a:gd name="connsiteY4" fmla="*/ 0 h 668114"/>
              <a:gd name="connsiteX0" fmla="*/ 0 w 4080696"/>
              <a:gd name="connsiteY0" fmla="*/ 0 h 709850"/>
              <a:gd name="connsiteX1" fmla="*/ 4080696 w 4080696"/>
              <a:gd name="connsiteY1" fmla="*/ 0 h 709850"/>
              <a:gd name="connsiteX2" fmla="*/ 3925951 w 4080696"/>
              <a:gd name="connsiteY2" fmla="*/ 622944 h 709850"/>
              <a:gd name="connsiteX3" fmla="*/ 70338 w 4080696"/>
              <a:gd name="connsiteY3" fmla="*/ 621959 h 709850"/>
              <a:gd name="connsiteX4" fmla="*/ 0 w 4080696"/>
              <a:gd name="connsiteY4" fmla="*/ 0 h 709850"/>
              <a:gd name="connsiteX0" fmla="*/ 0 w 4094764"/>
              <a:gd name="connsiteY0" fmla="*/ 0 h 723270"/>
              <a:gd name="connsiteX1" fmla="*/ 4094764 w 4094764"/>
              <a:gd name="connsiteY1" fmla="*/ 13420 h 723270"/>
              <a:gd name="connsiteX2" fmla="*/ 3940019 w 4094764"/>
              <a:gd name="connsiteY2" fmla="*/ 636364 h 723270"/>
              <a:gd name="connsiteX3" fmla="*/ 84406 w 4094764"/>
              <a:gd name="connsiteY3" fmla="*/ 635379 h 723270"/>
              <a:gd name="connsiteX4" fmla="*/ 0 w 4094764"/>
              <a:gd name="connsiteY4" fmla="*/ 0 h 723270"/>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 name="connsiteX0" fmla="*/ 0 w 4094764"/>
              <a:gd name="connsiteY0" fmla="*/ 0 h 749006"/>
              <a:gd name="connsiteX1" fmla="*/ 4094764 w 4094764"/>
              <a:gd name="connsiteY1" fmla="*/ 13420 h 749006"/>
              <a:gd name="connsiteX2" fmla="*/ 3940019 w 4094764"/>
              <a:gd name="connsiteY2" fmla="*/ 636364 h 749006"/>
              <a:gd name="connsiteX3" fmla="*/ 84406 w 4094764"/>
              <a:gd name="connsiteY3" fmla="*/ 635379 h 749006"/>
              <a:gd name="connsiteX4" fmla="*/ 0 w 4094764"/>
              <a:gd name="connsiteY4" fmla="*/ 0 h 74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764" h="749006">
                <a:moveTo>
                  <a:pt x="0" y="0"/>
                </a:moveTo>
                <a:lnTo>
                  <a:pt x="4094764" y="13420"/>
                </a:lnTo>
                <a:lnTo>
                  <a:pt x="3940019" y="636364"/>
                </a:lnTo>
                <a:cubicBezTo>
                  <a:pt x="1942051" y="761192"/>
                  <a:pt x="2265254" y="810334"/>
                  <a:pt x="84406" y="635379"/>
                </a:cubicBezTo>
                <a:lnTo>
                  <a:pt x="0" y="0"/>
                </a:lnTo>
                <a:close/>
              </a:path>
            </a:pathLst>
          </a:cu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US" b="1" u="sng" dirty="0">
                <a:solidFill>
                  <a:srgbClr val="FFFFFF"/>
                </a:solidFill>
                <a:latin typeface="Century Gothic"/>
                <a:sym typeface="Century Gothic"/>
              </a:rPr>
              <a:t>If Not Tree Cover:</a:t>
            </a:r>
          </a:p>
          <a:p>
            <a:pPr marL="0" marR="0" lvl="0" indent="0" algn="ctr" rtl="0">
              <a:lnSpc>
                <a:spcPct val="100000"/>
              </a:lnSpc>
              <a:spcBef>
                <a:spcPts val="0"/>
              </a:spcBef>
              <a:spcAft>
                <a:spcPts val="0"/>
              </a:spcAft>
              <a:buClr>
                <a:srgbClr val="FFFFFF"/>
              </a:buClr>
              <a:buSzPts val="1400"/>
              <a:buFont typeface="Arial"/>
              <a:buNone/>
            </a:pPr>
            <a:r>
              <a:rPr lang="en-US" dirty="0">
                <a:solidFill>
                  <a:srgbClr val="FFFFFF"/>
                </a:solidFill>
                <a:latin typeface="Century Gothic"/>
                <a:sym typeface="Century Gothic"/>
              </a:rPr>
              <a:t>Mark yellow</a:t>
            </a:r>
            <a:endParaRPr sz="1400" i="0" strike="noStrike" cap="none" dirty="0">
              <a:solidFill>
                <a:srgbClr val="000000"/>
              </a:solidFill>
              <a:sym typeface="Arial"/>
            </a:endParaRPr>
          </a:p>
        </p:txBody>
      </p:sp>
      <p:cxnSp>
        <p:nvCxnSpPr>
          <p:cNvPr id="91" name="Straight Arrow Connector 90"/>
          <p:cNvCxnSpPr/>
          <p:nvPr/>
        </p:nvCxnSpPr>
        <p:spPr>
          <a:xfrm>
            <a:off x="9070605" y="4718721"/>
            <a:ext cx="4437" cy="391228"/>
          </a:xfrm>
          <a:prstGeom prst="straightConnector1">
            <a:avLst/>
          </a:prstGeom>
          <a:ln w="38100">
            <a:solidFill>
              <a:srgbClr val="009A04"/>
            </a:solidFill>
            <a:tailEnd type="triangle"/>
          </a:ln>
        </p:spPr>
        <p:style>
          <a:lnRef idx="1">
            <a:schemeClr val="accent1"/>
          </a:lnRef>
          <a:fillRef idx="0">
            <a:schemeClr val="accent1"/>
          </a:fillRef>
          <a:effectRef idx="0">
            <a:schemeClr val="accent1"/>
          </a:effectRef>
          <a:fontRef idx="minor">
            <a:schemeClr val="tx1"/>
          </a:fontRef>
        </p:style>
      </p:cxnSp>
      <p:sp>
        <p:nvSpPr>
          <p:cNvPr id="20" name="Snip Diagonal Corner Rectangle 19"/>
          <p:cNvSpPr/>
          <p:nvPr/>
        </p:nvSpPr>
        <p:spPr>
          <a:xfrm>
            <a:off x="8395855" y="3848902"/>
            <a:ext cx="2531743" cy="863111"/>
          </a:xfrm>
          <a:prstGeom prst="snip2DiagRect">
            <a:avLst>
              <a:gd name="adj1" fmla="val 7946"/>
              <a:gd name="adj2" fmla="val 16667"/>
            </a:avLst>
          </a:prstGeom>
          <a:gradFill flip="none" rotWithShape="1">
            <a:gsLst>
              <a:gs pos="67000">
                <a:srgbClr val="005C00"/>
              </a:gs>
              <a:gs pos="36000">
                <a:srgbClr val="2E865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entury Gothic" panose="020B0502020202020204" pitchFamily="34" charset="0"/>
              </a:rPr>
              <a:t>If negative value:</a:t>
            </a:r>
          </a:p>
          <a:p>
            <a:pPr algn="ctr"/>
            <a:r>
              <a:rPr lang="en-US" dirty="0">
                <a:latin typeface="Century Gothic" panose="020B0502020202020204" pitchFamily="34" charset="0"/>
              </a:rPr>
              <a:t>Possible tree loss – check Hansen map for confirmed tree cover </a:t>
            </a:r>
          </a:p>
        </p:txBody>
      </p:sp>
      <p:sp>
        <p:nvSpPr>
          <p:cNvPr id="24" name="Snip Diagonal Corner Rectangle 23"/>
          <p:cNvSpPr/>
          <p:nvPr/>
        </p:nvSpPr>
        <p:spPr>
          <a:xfrm>
            <a:off x="448195" y="4913474"/>
            <a:ext cx="2531743" cy="863111"/>
          </a:xfrm>
          <a:prstGeom prst="snip2DiagRect">
            <a:avLst>
              <a:gd name="adj1" fmla="val 7946"/>
              <a:gd name="adj2" fmla="val 16667"/>
            </a:avLst>
          </a:prstGeom>
          <a:gradFill flip="none" rotWithShape="1">
            <a:gsLst>
              <a:gs pos="67000">
                <a:srgbClr val="005C00"/>
              </a:gs>
              <a:gs pos="36000">
                <a:srgbClr val="2E865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entury Gothic" panose="020B0502020202020204" pitchFamily="34" charset="0"/>
              </a:rPr>
              <a:t>If positive value:</a:t>
            </a:r>
          </a:p>
          <a:p>
            <a:pPr algn="ctr"/>
            <a:r>
              <a:rPr lang="en-US" dirty="0">
                <a:latin typeface="Century Gothic" panose="020B0502020202020204" pitchFamily="34" charset="0"/>
              </a:rPr>
              <a:t>No change – end loop</a:t>
            </a:r>
          </a:p>
        </p:txBody>
      </p:sp>
      <p:cxnSp>
        <p:nvCxnSpPr>
          <p:cNvPr id="52" name="Straight Arrow Connector 51"/>
          <p:cNvCxnSpPr/>
          <p:nvPr/>
        </p:nvCxnSpPr>
        <p:spPr>
          <a:xfrm flipV="1">
            <a:off x="7631597" y="4282521"/>
            <a:ext cx="729115" cy="1"/>
          </a:xfrm>
          <a:prstGeom prst="straightConnector1">
            <a:avLst/>
          </a:prstGeom>
          <a:ln w="38100">
            <a:solidFill>
              <a:srgbClr val="009A04"/>
            </a:solidFill>
            <a:tailEnd type="triangle"/>
          </a:ln>
        </p:spPr>
        <p:style>
          <a:lnRef idx="1">
            <a:schemeClr val="accent6"/>
          </a:lnRef>
          <a:fillRef idx="0">
            <a:schemeClr val="accent6"/>
          </a:fillRef>
          <a:effectRef idx="0">
            <a:schemeClr val="accent6"/>
          </a:effectRef>
          <a:fontRef idx="minor">
            <a:schemeClr val="tx1"/>
          </a:fontRef>
        </p:style>
      </p:cxnSp>
      <p:cxnSp>
        <p:nvCxnSpPr>
          <p:cNvPr id="59" name="Straight Arrow Connector 58"/>
          <p:cNvCxnSpPr/>
          <p:nvPr/>
        </p:nvCxnSpPr>
        <p:spPr>
          <a:xfrm>
            <a:off x="10459030" y="4734334"/>
            <a:ext cx="4437" cy="391228"/>
          </a:xfrm>
          <a:prstGeom prst="straightConnector1">
            <a:avLst/>
          </a:prstGeom>
          <a:ln w="38100">
            <a:solidFill>
              <a:srgbClr val="009A0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029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8"/>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METHODS: SHORT-TERM FOREST CHANGE TOOL</a:t>
            </a:r>
            <a:endParaRPr sz="1400" b="0" i="0" u="none" strike="noStrike" cap="none">
              <a:solidFill>
                <a:srgbClr val="000000"/>
              </a:solidFill>
              <a:latin typeface="Arial"/>
              <a:ea typeface="Arial"/>
              <a:cs typeface="Arial"/>
              <a:sym typeface="Arial"/>
            </a:endParaRPr>
          </a:p>
        </p:txBody>
      </p:sp>
      <p:sp>
        <p:nvSpPr>
          <p:cNvPr id="171" name="Google Shape;171;p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3" name="Google Shape;173;p8"/>
          <p:cNvSpPr txBox="1"/>
          <p:nvPr/>
        </p:nvSpPr>
        <p:spPr>
          <a:xfrm>
            <a:off x="3074906" y="5722977"/>
            <a:ext cx="7287514"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Century Gothic"/>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Graphic User Interface of Short-term Forest Change Tool</a:t>
            </a:r>
            <a:r>
              <a:rPr lang="en-US" sz="14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chemeClr val="dk1"/>
              </a:solidFill>
              <a:latin typeface="Century Gothic"/>
              <a:ea typeface="Century Gothic"/>
              <a:cs typeface="Century Gothic"/>
              <a:sym typeface="Century Gothic"/>
            </a:endParaRPr>
          </a:p>
        </p:txBody>
      </p:sp>
      <p:pic>
        <p:nvPicPr>
          <p:cNvPr id="15" name="Google Shape;147;p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73550" y="1049525"/>
            <a:ext cx="9503222" cy="4982726"/>
          </a:xfrm>
          <a:prstGeom prst="rect">
            <a:avLst/>
          </a:prstGeom>
          <a:noFill/>
          <a:ln>
            <a:noFill/>
          </a:ln>
        </p:spPr>
      </p:pic>
      <p:sp>
        <p:nvSpPr>
          <p:cNvPr id="16" name="Google Shape;148;p8"/>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a:solidFill>
                  <a:srgbClr val="2E8652"/>
                </a:solidFill>
                <a:latin typeface="Century Gothic"/>
                <a:ea typeface="Century Gothic"/>
                <a:cs typeface="Century Gothic"/>
                <a:sym typeface="Century Gothic"/>
              </a:rPr>
              <a:t>METHODS: SHORT-TERM FOREST CHANGE TOOL</a:t>
            </a:r>
            <a:endParaRPr sz="1400" b="0" i="0" u="none" strike="noStrike" cap="none">
              <a:solidFill>
                <a:srgbClr val="000000"/>
              </a:solidFill>
              <a:latin typeface="Arial"/>
              <a:ea typeface="Arial"/>
              <a:cs typeface="Arial"/>
              <a:sym typeface="Arial"/>
            </a:endParaRPr>
          </a:p>
        </p:txBody>
      </p:sp>
      <p:sp>
        <p:nvSpPr>
          <p:cNvPr id="17" name="Google Shape;149;p8"/>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 name="Google Shape;150;p8"/>
          <p:cNvSpPr txBox="1"/>
          <p:nvPr/>
        </p:nvSpPr>
        <p:spPr>
          <a:xfrm>
            <a:off x="2697594" y="6073367"/>
            <a:ext cx="6807296" cy="48781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Century Gothic"/>
              <a:buNone/>
            </a:pPr>
            <a:r>
              <a:rPr lang="en-US" sz="1800" b="0" i="0" u="none" strike="noStrike" cap="none" dirty="0">
                <a:solidFill>
                  <a:srgbClr val="3F3F3F"/>
                </a:solidFill>
                <a:latin typeface="Century Gothic"/>
                <a:ea typeface="Century Gothic"/>
                <a:cs typeface="Century Gothic"/>
                <a:sym typeface="Century Gothic"/>
              </a:rPr>
              <a:t>Graphical User Interface of Short-term Forest Change </a:t>
            </a:r>
            <a:r>
              <a:rPr lang="en-US" sz="1800" b="0" i="0" u="none" strike="noStrike" cap="none" dirty="0" smtClean="0">
                <a:solidFill>
                  <a:srgbClr val="3F3F3F"/>
                </a:solidFill>
                <a:latin typeface="Century Gothic"/>
                <a:ea typeface="Century Gothic"/>
                <a:cs typeface="Century Gothic"/>
                <a:sym typeface="Century Gothic"/>
              </a:rPr>
              <a:t>Tool</a:t>
            </a:r>
            <a:endParaRPr sz="1600" b="0" i="0" u="none" strike="noStrike" cap="none" dirty="0">
              <a:solidFill>
                <a:schemeClr val="dk1"/>
              </a:solidFill>
              <a:latin typeface="Century Gothic"/>
              <a:ea typeface="Century Gothic"/>
              <a:cs typeface="Century Gothic"/>
              <a:sym typeface="Century Gothic"/>
            </a:endParaRPr>
          </a:p>
        </p:txBody>
      </p:sp>
      <p:sp>
        <p:nvSpPr>
          <p:cNvPr id="19" name="Google Shape;151;p8"/>
          <p:cNvSpPr txBox="1"/>
          <p:nvPr/>
        </p:nvSpPr>
        <p:spPr>
          <a:xfrm>
            <a:off x="1183152" y="1190127"/>
            <a:ext cx="3539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000000"/>
                </a:solidFill>
                <a:latin typeface="Century Gothic"/>
                <a:ea typeface="Century Gothic"/>
                <a:cs typeface="Century Gothic"/>
                <a:sym typeface="Century Gothic"/>
              </a:rPr>
              <a:t>1</a:t>
            </a:r>
            <a:endParaRPr dirty="0"/>
          </a:p>
        </p:txBody>
      </p:sp>
      <p:sp>
        <p:nvSpPr>
          <p:cNvPr id="20" name="Google Shape;152;p8"/>
          <p:cNvSpPr txBox="1"/>
          <p:nvPr/>
        </p:nvSpPr>
        <p:spPr>
          <a:xfrm>
            <a:off x="6364752" y="737941"/>
            <a:ext cx="3539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entury Gothic"/>
                <a:ea typeface="Century Gothic"/>
                <a:cs typeface="Century Gothic"/>
                <a:sym typeface="Century Gothic"/>
              </a:rPr>
              <a:t>2</a:t>
            </a:r>
            <a:endParaRPr/>
          </a:p>
        </p:txBody>
      </p:sp>
      <p:sp>
        <p:nvSpPr>
          <p:cNvPr id="21" name="Google Shape;153;p8"/>
          <p:cNvSpPr txBox="1"/>
          <p:nvPr/>
        </p:nvSpPr>
        <p:spPr>
          <a:xfrm>
            <a:off x="8566142" y="2244140"/>
            <a:ext cx="35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entury Gothic"/>
                <a:ea typeface="Century Gothic"/>
                <a:cs typeface="Century Gothic"/>
                <a:sym typeface="Century Gothic"/>
              </a:rPr>
              <a:t>3</a:t>
            </a:r>
            <a:endParaRPr/>
          </a:p>
        </p:txBody>
      </p:sp>
      <p:sp>
        <p:nvSpPr>
          <p:cNvPr id="22" name="Google Shape;154;p8"/>
          <p:cNvSpPr txBox="1"/>
          <p:nvPr/>
        </p:nvSpPr>
        <p:spPr>
          <a:xfrm>
            <a:off x="9367646" y="1256802"/>
            <a:ext cx="35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entury Gothic"/>
                <a:ea typeface="Century Gothic"/>
                <a:cs typeface="Century Gothic"/>
                <a:sym typeface="Century Gothic"/>
              </a:rPr>
              <a:t>4</a:t>
            </a:r>
            <a:endParaRPr/>
          </a:p>
        </p:txBody>
      </p:sp>
      <p:sp>
        <p:nvSpPr>
          <p:cNvPr id="23" name="Google Shape;155;p8"/>
          <p:cNvSpPr/>
          <p:nvPr/>
        </p:nvSpPr>
        <p:spPr>
          <a:xfrm>
            <a:off x="1159755" y="1190127"/>
            <a:ext cx="353910" cy="349023"/>
          </a:xfrm>
          <a:prstGeom prst="ellipse">
            <a:avLst/>
          </a:prstGeom>
          <a:noFill/>
          <a:ln w="25400" cap="flat" cmpd="sng">
            <a:solidFill>
              <a:srgbClr val="33CC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 name="Google Shape;156;p8"/>
          <p:cNvSpPr/>
          <p:nvPr/>
        </p:nvSpPr>
        <p:spPr>
          <a:xfrm>
            <a:off x="6337555" y="761999"/>
            <a:ext cx="354000" cy="365700"/>
          </a:xfrm>
          <a:prstGeom prst="ellipse">
            <a:avLst/>
          </a:prstGeom>
          <a:noFill/>
          <a:ln w="25400" cap="flat" cmpd="sng">
            <a:solidFill>
              <a:srgbClr val="33CC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 name="Google Shape;157;p8"/>
          <p:cNvSpPr/>
          <p:nvPr/>
        </p:nvSpPr>
        <p:spPr>
          <a:xfrm>
            <a:off x="8564740" y="2245953"/>
            <a:ext cx="356700" cy="365700"/>
          </a:xfrm>
          <a:prstGeom prst="ellipse">
            <a:avLst/>
          </a:prstGeom>
          <a:noFill/>
          <a:ln w="25400" cap="flat" cmpd="sng">
            <a:solidFill>
              <a:srgbClr val="33CC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 name="Google Shape;158;p8"/>
          <p:cNvSpPr/>
          <p:nvPr/>
        </p:nvSpPr>
        <p:spPr>
          <a:xfrm>
            <a:off x="9367649" y="1256799"/>
            <a:ext cx="354000" cy="369300"/>
          </a:xfrm>
          <a:prstGeom prst="ellipse">
            <a:avLst/>
          </a:prstGeom>
          <a:noFill/>
          <a:ln w="25400" cap="flat" cmpd="sng">
            <a:solidFill>
              <a:srgbClr val="33CC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2"/>
          <p:cNvSpPr txBox="1"/>
          <p:nvPr/>
        </p:nvSpPr>
        <p:spPr>
          <a:xfrm>
            <a:off x="495299" y="342900"/>
            <a:ext cx="11544301"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000"/>
              <a:buFont typeface="Century Gothic"/>
              <a:buNone/>
            </a:pPr>
            <a:r>
              <a:rPr lang="en-US" sz="4000" b="1" i="0" u="none" strike="noStrike" cap="none" dirty="0">
                <a:solidFill>
                  <a:srgbClr val="2E8652"/>
                </a:solidFill>
                <a:latin typeface="Century Gothic"/>
                <a:ea typeface="Century Gothic"/>
                <a:cs typeface="Century Gothic"/>
                <a:sym typeface="Century Gothic"/>
              </a:rPr>
              <a:t>RESULTS: </a:t>
            </a:r>
            <a:r>
              <a:rPr lang="en-US" sz="4000" b="1" i="0" u="none" strike="noStrike" cap="none" dirty="0" smtClean="0">
                <a:solidFill>
                  <a:srgbClr val="2E8652"/>
                </a:solidFill>
                <a:latin typeface="Century Gothic"/>
                <a:ea typeface="Century Gothic"/>
                <a:cs typeface="Century Gothic"/>
                <a:sym typeface="Century Gothic"/>
              </a:rPr>
              <a:t>SHORT-TERM </a:t>
            </a:r>
            <a:r>
              <a:rPr lang="en-US" sz="4000" b="1" i="0" u="none" strike="noStrike" cap="none" dirty="0">
                <a:solidFill>
                  <a:srgbClr val="2E8652"/>
                </a:solidFill>
                <a:latin typeface="Century Gothic"/>
                <a:ea typeface="Century Gothic"/>
                <a:cs typeface="Century Gothic"/>
                <a:sym typeface="Century Gothic"/>
              </a:rPr>
              <a:t>FOREST CHANGE TOOL</a:t>
            </a:r>
            <a:endParaRPr sz="1400" b="0" i="0" u="none" strike="noStrike" cap="none" dirty="0">
              <a:solidFill>
                <a:srgbClr val="000000"/>
              </a:solidFill>
              <a:latin typeface="Arial"/>
              <a:ea typeface="Arial"/>
              <a:cs typeface="Arial"/>
              <a:sym typeface="Arial"/>
            </a:endParaRPr>
          </a:p>
        </p:txBody>
      </p:sp>
      <p:sp>
        <p:nvSpPr>
          <p:cNvPr id="266" name="Google Shape;266;p12"/>
          <p:cNvSpPr txBox="1"/>
          <p:nvPr/>
        </p:nvSpPr>
        <p:spPr>
          <a:xfrm rot="10800000" flipH="1">
            <a:off x="11390138" y="4983000"/>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8E889776-9F72-4E5B-9F8B-BEDBDFACDF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3341" y="984725"/>
            <a:ext cx="6978594" cy="4876721"/>
          </a:xfrm>
          <a:prstGeom prst="rect">
            <a:avLst/>
          </a:prstGeom>
        </p:spPr>
      </p:pic>
      <p:sp>
        <p:nvSpPr>
          <p:cNvPr id="7" name="Google Shape;268;p12"/>
          <p:cNvSpPr txBox="1"/>
          <p:nvPr/>
        </p:nvSpPr>
        <p:spPr>
          <a:xfrm>
            <a:off x="815138" y="5861446"/>
            <a:ext cx="10575000" cy="59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dirty="0">
                <a:solidFill>
                  <a:schemeClr val="tx1">
                    <a:lumMod val="75000"/>
                    <a:lumOff val="25000"/>
                  </a:schemeClr>
                </a:solidFill>
                <a:latin typeface="Century Gothic"/>
                <a:ea typeface="Century Gothic"/>
                <a:cs typeface="Century Gothic"/>
                <a:sym typeface="Century Gothic"/>
              </a:rPr>
              <a:t>F</a:t>
            </a:r>
            <a:r>
              <a:rPr lang="en-US" sz="1800" b="0" i="0" u="none" strike="noStrike" cap="none" dirty="0">
                <a:solidFill>
                  <a:schemeClr val="tx1">
                    <a:lumMod val="75000"/>
                    <a:lumOff val="25000"/>
                  </a:schemeClr>
                </a:solidFill>
                <a:latin typeface="Century Gothic"/>
                <a:ea typeface="Century Gothic"/>
                <a:cs typeface="Century Gothic"/>
                <a:sym typeface="Century Gothic"/>
              </a:rPr>
              <a:t>orest </a:t>
            </a:r>
            <a:r>
              <a:rPr lang="en-US" sz="1800" dirty="0">
                <a:solidFill>
                  <a:schemeClr val="tx1">
                    <a:lumMod val="75000"/>
                    <a:lumOff val="25000"/>
                  </a:schemeClr>
                </a:solidFill>
                <a:latin typeface="Century Gothic"/>
                <a:ea typeface="Century Gothic"/>
                <a:cs typeface="Century Gothic"/>
                <a:sym typeface="Century Gothic"/>
              </a:rPr>
              <a:t>change</a:t>
            </a:r>
            <a:r>
              <a:rPr lang="en-US" sz="1800" b="0" i="0" u="none" strike="noStrike" cap="none" dirty="0">
                <a:solidFill>
                  <a:schemeClr val="tx1">
                    <a:lumMod val="75000"/>
                    <a:lumOff val="25000"/>
                  </a:schemeClr>
                </a:solidFill>
                <a:latin typeface="Century Gothic"/>
                <a:ea typeface="Century Gothic"/>
                <a:cs typeface="Century Gothic"/>
                <a:sym typeface="Century Gothic"/>
              </a:rPr>
              <a:t> from 01/01/2015 1 to 12/31/2018 in </a:t>
            </a:r>
            <a:r>
              <a:rPr lang="en-US" sz="1800" dirty="0">
                <a:solidFill>
                  <a:schemeClr val="tx1">
                    <a:lumMod val="75000"/>
                    <a:lumOff val="25000"/>
                  </a:schemeClr>
                </a:solidFill>
                <a:latin typeface="Century Gothic"/>
                <a:ea typeface="Century Gothic"/>
                <a:cs typeface="Century Gothic"/>
                <a:sym typeface="Century Gothic"/>
              </a:rPr>
              <a:t>the study area</a:t>
            </a:r>
            <a:endParaRPr sz="1800" b="0" i="0" u="none" strike="noStrike" cap="none" dirty="0">
              <a:solidFill>
                <a:schemeClr val="tx1">
                  <a:lumMod val="75000"/>
                  <a:lumOff val="25000"/>
                </a:schemeClr>
              </a:solidFill>
              <a:sym typeface="Arial"/>
            </a:endParaRPr>
          </a:p>
        </p:txBody>
      </p:sp>
    </p:spTree>
  </p:cSld>
  <p:clrMapOvr>
    <a:masterClrMapping/>
  </p:clrMapOvr>
</p:sld>
</file>

<file path=ppt/theme/theme1.xml><?xml version="1.0" encoding="utf-8"?>
<a:theme xmlns:a="http://schemas.openxmlformats.org/drawingml/2006/main" name="Favorites">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2978</TotalTime>
  <Words>4549</Words>
  <Application>Microsoft Office PowerPoint</Application>
  <PresentationFormat>Widescreen</PresentationFormat>
  <Paragraphs>480</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Century Gothic</vt:lpstr>
      <vt:lpstr>Arimo</vt:lpstr>
      <vt:lpstr>Calibri</vt:lpstr>
      <vt:lpstr>Slack-Lato</vt:lpstr>
      <vt:lpstr>Webdings</vt:lpstr>
      <vt:lpstr>Arial</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147</cp:revision>
  <dcterms:created xsi:type="dcterms:W3CDTF">2019-11-12T17:46:59Z</dcterms:created>
  <dcterms:modified xsi:type="dcterms:W3CDTF">2020-03-30T20:52:05Z</dcterms:modified>
</cp:coreProperties>
</file>