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72" r:id="rId6"/>
    <p:sldId id="262" r:id="rId7"/>
    <p:sldId id="263" r:id="rId8"/>
    <p:sldId id="264" r:id="rId9"/>
    <p:sldId id="270" r:id="rId10"/>
    <p:sldId id="265" r:id="rId11"/>
    <p:sldId id="266" r:id="rId12"/>
    <p:sldId id="273"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16C"/>
    <a:srgbClr val="0067AA"/>
    <a:srgbClr val="5B9BD5"/>
    <a:srgbClr val="FADF82"/>
    <a:srgbClr val="3E96A8"/>
    <a:srgbClr val="99A893"/>
    <a:srgbClr val="9995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397" autoAdjust="0"/>
  </p:normalViewPr>
  <p:slideViewPr>
    <p:cSldViewPr snapToGrid="0">
      <p:cViewPr varScale="1">
        <p:scale>
          <a:sx n="117" d="100"/>
          <a:sy n="117" d="100"/>
        </p:scale>
        <p:origin x="114" y="34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09636-E230-E048-BC89-64FABEB80B16}" type="datetimeFigureOut">
              <a:rPr lang="en-US" smtClean="0"/>
              <a:t>5/25/2018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81050-724F-F64C-A79E-5AB91F9CC453}" type="slidenum">
              <a:rPr lang="en-US" smtClean="0"/>
              <a:t>‹#›</a:t>
            </a:fld>
            <a:endParaRPr lang="en-US"/>
          </a:p>
        </p:txBody>
      </p:sp>
    </p:spTree>
    <p:extLst>
      <p:ext uri="{BB962C8B-B14F-4D97-AF65-F5344CB8AC3E}">
        <p14:creationId xmlns:p14="http://schemas.microsoft.com/office/powerpoint/2010/main" val="101105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need updating.</a:t>
            </a:r>
            <a:endParaRPr lang="en-US" dirty="0"/>
          </a:p>
        </p:txBody>
      </p:sp>
      <p:sp>
        <p:nvSpPr>
          <p:cNvPr id="4" name="Slide Number Placeholder 3"/>
          <p:cNvSpPr>
            <a:spLocks noGrp="1"/>
          </p:cNvSpPr>
          <p:nvPr>
            <p:ph type="sldNum" sz="quarter" idx="10"/>
          </p:nvPr>
        </p:nvSpPr>
        <p:spPr/>
        <p:txBody>
          <a:bodyPr/>
          <a:lstStyle/>
          <a:p>
            <a:fld id="{F5081050-724F-F64C-A79E-5AB91F9CC453}" type="slidenum">
              <a:rPr lang="en-US" smtClean="0"/>
              <a:t>8</a:t>
            </a:fld>
            <a:endParaRPr lang="en-US"/>
          </a:p>
        </p:txBody>
      </p:sp>
    </p:spTree>
    <p:extLst>
      <p:ext uri="{BB962C8B-B14F-4D97-AF65-F5344CB8AC3E}">
        <p14:creationId xmlns:p14="http://schemas.microsoft.com/office/powerpoint/2010/main" val="1632506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Lauren.M.Childs@nasa.gov" TargetMode="External"/><Relationship Id="rId13" Type="http://schemas.openxmlformats.org/officeDocument/2006/relationships/hyperlink" Target="mailto:Lindsay.M.Rogers@nasa.gov" TargetMode="External"/><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hyperlink" Target="mailto:Karen.N.Allsbrook@nasa.gov"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hyperlink" Target="mailto:Jordan.S.Vaa@nasa.gov" TargetMode="External"/><Relationship Id="rId5" Type="http://schemas.openxmlformats.org/officeDocument/2006/relationships/image" Target="../media/image31.tiff"/><Relationship Id="rId10" Type="http://schemas.openxmlformats.org/officeDocument/2006/relationships/hyperlink" Target="mailto:Amanda.L.Clayton@nasa.gov" TargetMode="External"/><Relationship Id="rId4" Type="http://schemas.openxmlformats.org/officeDocument/2006/relationships/image" Target="../media/image30.jpeg"/><Relationship Id="rId9" Type="http://schemas.openxmlformats.org/officeDocument/2006/relationships/hyperlink" Target="mailto:Georgina.S.Crepps@nasa.gov"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7.png"/><Relationship Id="rId3" Type="http://schemas.openxmlformats.org/officeDocument/2006/relationships/hyperlink" Target="https://www.facebook.com/groups/387243741376125/" TargetMode="External"/><Relationship Id="rId7" Type="http://schemas.openxmlformats.org/officeDocument/2006/relationships/image" Target="../media/image35.jpeg"/><Relationship Id="rId12" Type="http://schemas.openxmlformats.org/officeDocument/2006/relationships/hyperlink" Target="https://www.facebook.com/developnationalprogram/" TargetMode="External"/><Relationship Id="rId2" Type="http://schemas.openxmlformats.org/officeDocument/2006/relationships/hyperlink" Target="http://www.facebook.com/developnationalprogram" TargetMode="Externa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hyperlink" Target="http://www.linkedin.com/groups/4343498" TargetMode="External"/><Relationship Id="rId5" Type="http://schemas.openxmlformats.org/officeDocument/2006/relationships/hyperlink" Target="https://www.instagram.com/nasadevelop/" TargetMode="External"/><Relationship Id="rId15" Type="http://schemas.openxmlformats.org/officeDocument/2006/relationships/image" Target="../media/image38.png"/><Relationship Id="rId10" Type="http://schemas.openxmlformats.org/officeDocument/2006/relationships/hyperlink" Target="https://plus.google.com/+NASADEVELOP" TargetMode="External"/><Relationship Id="rId4" Type="http://schemas.openxmlformats.org/officeDocument/2006/relationships/hyperlink" Target="http://twitter.com/#!/nasa_develop" TargetMode="External"/><Relationship Id="rId9" Type="http://schemas.openxmlformats.org/officeDocument/2006/relationships/hyperlink" Target="http://www.youtube.com/user/NASADEVELOP" TargetMode="External"/><Relationship Id="rId14" Type="http://schemas.openxmlformats.org/officeDocument/2006/relationships/hyperlink" Target="https://twitter.com/NASA_DEVELOP?lang=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devpedia.developexchange.com/dp/index.php?title=Anniversary_Overvie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nasa.gov/applied-sciences/capacitybuilding"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develop.larc.nasa.gov/"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png"/><Relationship Id="rId17" Type="http://schemas.openxmlformats.org/officeDocument/2006/relationships/image" Target="../media/image27.jpe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744" y="788406"/>
            <a:ext cx="11470512" cy="1229100"/>
          </a:xfrm>
        </p:spPr>
        <p:txBody>
          <a:bodyPr>
            <a:normAutofit fontScale="90000"/>
          </a:bodyPr>
          <a:lstStyle/>
          <a:p>
            <a:r>
              <a:rPr lang="en-US" smtClean="0"/>
              <a:t>DEVELOP National Program</a:t>
            </a:r>
            <a:endParaRPr lang="en-US"/>
          </a:p>
        </p:txBody>
      </p:sp>
      <p:sp>
        <p:nvSpPr>
          <p:cNvPr id="3" name="Subtitle 2"/>
          <p:cNvSpPr>
            <a:spLocks noGrp="1"/>
          </p:cNvSpPr>
          <p:nvPr>
            <p:ph type="subTitle" idx="1"/>
          </p:nvPr>
        </p:nvSpPr>
        <p:spPr/>
        <p:txBody>
          <a:bodyPr/>
          <a:lstStyle/>
          <a:p>
            <a:r>
              <a:rPr lang="en-US" sz="4000" dirty="0" smtClean="0">
                <a:solidFill>
                  <a:schemeClr val="bg2">
                    <a:lumMod val="25000"/>
                  </a:schemeClr>
                </a:solidFill>
              </a:rPr>
              <a:t>About DEVELOP: </a:t>
            </a:r>
          </a:p>
          <a:p>
            <a:r>
              <a:rPr lang="en-US" dirty="0" smtClean="0">
                <a:solidFill>
                  <a:schemeClr val="bg2">
                    <a:lumMod val="25000"/>
                  </a:schemeClr>
                </a:solidFill>
              </a:rPr>
              <a:t>History, Organization, and Personnel</a:t>
            </a:r>
            <a:endParaRPr lang="en-US" dirty="0">
              <a:solidFill>
                <a:schemeClr val="bg2">
                  <a:lumMod val="25000"/>
                </a:schemeClr>
              </a:solidFill>
            </a:endParaRPr>
          </a:p>
        </p:txBody>
      </p:sp>
    </p:spTree>
    <p:extLst>
      <p:ext uri="{BB962C8B-B14F-4D97-AF65-F5344CB8AC3E}">
        <p14:creationId xmlns:p14="http://schemas.microsoft.com/office/powerpoint/2010/main" val="511394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Contact</a:t>
            </a:r>
            <a:r>
              <a:rPr lang="is-IS" dirty="0" smtClean="0"/>
              <a:t>…</a:t>
            </a:r>
            <a:endParaRPr lang="en-US" dirty="0"/>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1788977" y="1171818"/>
            <a:ext cx="1284853" cy="1280160"/>
          </a:xfrm>
          <a:prstGeom prst="ellipse">
            <a:avLst/>
          </a:prstGeom>
          <a:effectLst>
            <a:outerShdw blurRad="76200" dir="13500000" sy="23000" kx="1200000" algn="br" rotWithShape="0">
              <a:prstClr val="black">
                <a:alpha val="20000"/>
              </a:prstClr>
            </a:outerShdw>
          </a:effectLst>
        </p:spPr>
      </p:pic>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1764" y="1705225"/>
            <a:ext cx="1277319" cy="1280160"/>
          </a:xfrm>
          <a:prstGeom prst="ellipse">
            <a:avLst/>
          </a:prstGeom>
          <a:effectLst>
            <a:outerShdw blurRad="76200" dir="13500000" sy="23000" kx="1200000" algn="br" rotWithShape="0">
              <a:prstClr val="black">
                <a:alpha val="20000"/>
              </a:prstClr>
            </a:outerShdw>
          </a:effectLst>
        </p:spPr>
      </p:pic>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88977" y="2626334"/>
            <a:ext cx="1280161" cy="1280160"/>
          </a:xfrm>
          <a:prstGeom prst="ellipse">
            <a:avLst/>
          </a:prstGeom>
          <a:effectLst>
            <a:outerShdw blurRad="76200" dir="13500000" sy="23000" kx="1200000" algn="br" rotWithShape="0">
              <a:prstClr val="black">
                <a:alpha val="20000"/>
              </a:prstClr>
            </a:outerShdw>
          </a:effectLst>
        </p:spPr>
      </p:pic>
      <p:pic>
        <p:nvPicPr>
          <p:cNvPr id="16" name="Picture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1764" y="3200984"/>
            <a:ext cx="1277665" cy="1280160"/>
          </a:xfrm>
          <a:prstGeom prst="ellipse">
            <a:avLst/>
          </a:prstGeom>
          <a:effectLst>
            <a:outerShdw blurRad="76200" dir="13500000" sy="23000" kx="1200000" algn="br" rotWithShape="0">
              <a:prstClr val="black">
                <a:alpha val="20000"/>
              </a:prstClr>
            </a:outerShdw>
          </a:effectLst>
        </p:spPr>
      </p:pic>
      <p:pic>
        <p:nvPicPr>
          <p:cNvPr id="17" name="Picture 1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88977" y="4080851"/>
            <a:ext cx="1280812" cy="1280160"/>
          </a:xfrm>
          <a:prstGeom prst="ellipse">
            <a:avLst/>
          </a:prstGeom>
          <a:effectLst>
            <a:outerShdw blurRad="76200" dir="13500000" sy="23000" kx="1200000" algn="br" rotWithShape="0">
              <a:prstClr val="black">
                <a:alpha val="20000"/>
              </a:prstClr>
            </a:outerShdw>
          </a:effectLst>
        </p:spPr>
      </p:pic>
      <p:pic>
        <p:nvPicPr>
          <p:cNvPr id="18" name="Picture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1764" y="4696743"/>
            <a:ext cx="1277665" cy="1277665"/>
          </a:xfrm>
          <a:prstGeom prst="ellipse">
            <a:avLst/>
          </a:prstGeom>
          <a:effectLst>
            <a:outerShdw blurRad="76200" dir="13500000" sy="23000" kx="1200000" algn="br" rotWithShape="0">
              <a:prstClr val="black">
                <a:alpha val="20000"/>
              </a:prstClr>
            </a:outerShdw>
          </a:effectLst>
        </p:spPr>
      </p:pic>
      <p:sp>
        <p:nvSpPr>
          <p:cNvPr id="30" name="TextBox 29"/>
          <p:cNvSpPr txBox="1"/>
          <p:nvPr/>
        </p:nvSpPr>
        <p:spPr>
          <a:xfrm>
            <a:off x="3018408" y="1079031"/>
            <a:ext cx="8783066" cy="4632037"/>
          </a:xfrm>
          <a:prstGeom prst="rect">
            <a:avLst/>
          </a:prstGeom>
          <a:noFill/>
        </p:spPr>
        <p:txBody>
          <a:bodyPr wrap="square" rtlCol="0">
            <a:spAutoFit/>
          </a:bodyPr>
          <a:lstStyle/>
          <a:p>
            <a:pPr marL="285750" indent="-285750">
              <a:spcAft>
                <a:spcPts val="4200"/>
              </a:spcAft>
              <a:buClr>
                <a:srgbClr val="3550A7"/>
              </a:buClr>
              <a:buFont typeface="Webdings" panose="05030102010509060703" pitchFamily="18" charset="2"/>
              <a:buChar char="4"/>
            </a:pPr>
            <a:r>
              <a:rPr lang="en-US" sz="2000" b="1" dirty="0" smtClean="0">
                <a:solidFill>
                  <a:schemeClr val="tx1">
                    <a:lumMod val="75000"/>
                    <a:lumOff val="25000"/>
                  </a:schemeClr>
                </a:solidFill>
                <a:latin typeface="Century Gothic" panose="020F0302020204030204"/>
              </a:rPr>
              <a:t>Lauren Childs-Gleason</a:t>
            </a:r>
            <a:r>
              <a:rPr lang="en-US" sz="2000" dirty="0" smtClean="0">
                <a:solidFill>
                  <a:schemeClr val="tx1">
                    <a:lumMod val="75000"/>
                    <a:lumOff val="25000"/>
                  </a:schemeClr>
                </a:solidFill>
                <a:latin typeface="Century Gothic" panose="020F0302020204030204"/>
              </a:rPr>
              <a:t>: </a:t>
            </a:r>
            <a:r>
              <a:rPr lang="en-US" sz="2000" dirty="0" smtClean="0">
                <a:solidFill>
                  <a:schemeClr val="tx1">
                    <a:lumMod val="75000"/>
                    <a:lumOff val="25000"/>
                  </a:schemeClr>
                </a:solidFill>
                <a:latin typeface="Century Gothic" panose="020F0302020204030204"/>
                <a:hlinkClick r:id="rId8"/>
              </a:rPr>
              <a:t>Lauren.M.Childs@nasa.gov</a:t>
            </a:r>
            <a:r>
              <a:rPr lang="en-US" sz="2000" dirty="0" smtClean="0">
                <a:solidFill>
                  <a:schemeClr val="tx1">
                    <a:lumMod val="75000"/>
                    <a:lumOff val="25000"/>
                  </a:schemeClr>
                </a:solidFill>
                <a:latin typeface="Century Gothic" panose="020F0302020204030204"/>
              </a:rPr>
              <a:t>, 757-864-4204</a:t>
            </a:r>
            <a:endParaRPr lang="en-US" sz="2000" dirty="0">
              <a:solidFill>
                <a:schemeClr val="tx1">
                  <a:lumMod val="75000"/>
                  <a:lumOff val="25000"/>
                </a:schemeClr>
              </a:solidFill>
              <a:latin typeface="Century Gothic" panose="020F0302020204030204"/>
            </a:endParaRPr>
          </a:p>
          <a:p>
            <a:pPr marL="285750" indent="-285750">
              <a:spcAft>
                <a:spcPts val="4200"/>
              </a:spcAft>
              <a:buClr>
                <a:srgbClr val="3550A7"/>
              </a:buClr>
              <a:buFont typeface="Webdings" panose="05030102010509060703" pitchFamily="18" charset="2"/>
              <a:buChar char="4"/>
            </a:pPr>
            <a:r>
              <a:rPr lang="en-US" sz="2000" b="1" dirty="0" smtClean="0">
                <a:solidFill>
                  <a:schemeClr val="tx1">
                    <a:lumMod val="75000"/>
                    <a:lumOff val="25000"/>
                  </a:schemeClr>
                </a:solidFill>
                <a:latin typeface="Century Gothic" panose="020F0302020204030204"/>
              </a:rPr>
              <a:t>Georgina Crepps</a:t>
            </a:r>
            <a:r>
              <a:rPr lang="en-US" sz="2000" dirty="0" smtClean="0">
                <a:solidFill>
                  <a:schemeClr val="tx1">
                    <a:lumMod val="75000"/>
                    <a:lumOff val="25000"/>
                  </a:schemeClr>
                </a:solidFill>
                <a:latin typeface="Century Gothic" panose="020F0302020204030204"/>
              </a:rPr>
              <a:t>: </a:t>
            </a:r>
            <a:r>
              <a:rPr lang="en-US" sz="2000" dirty="0" smtClean="0">
                <a:solidFill>
                  <a:schemeClr val="tx1">
                    <a:lumMod val="75000"/>
                    <a:lumOff val="25000"/>
                  </a:schemeClr>
                </a:solidFill>
                <a:latin typeface="Century Gothic" panose="020F0302020204030204"/>
                <a:hlinkClick r:id="rId9"/>
              </a:rPr>
              <a:t>Georgina.S.Crepps@nasa.gov</a:t>
            </a:r>
            <a:r>
              <a:rPr lang="en-US" sz="2000" dirty="0" smtClean="0">
                <a:solidFill>
                  <a:schemeClr val="tx1">
                    <a:lumMod val="75000"/>
                    <a:lumOff val="25000"/>
                  </a:schemeClr>
                </a:solidFill>
                <a:latin typeface="Century Gothic" panose="020F0302020204030204"/>
              </a:rPr>
              <a:t>, 757-864-5548</a:t>
            </a:r>
            <a:endParaRPr lang="en-US" sz="2000" dirty="0">
              <a:solidFill>
                <a:schemeClr val="tx1">
                  <a:lumMod val="75000"/>
                  <a:lumOff val="25000"/>
                </a:schemeClr>
              </a:solidFill>
              <a:latin typeface="Century Gothic" panose="020F0302020204030204"/>
            </a:endParaRPr>
          </a:p>
          <a:p>
            <a:pPr marL="285750" indent="-285750">
              <a:spcAft>
                <a:spcPts val="4200"/>
              </a:spcAft>
              <a:buClr>
                <a:srgbClr val="3550A7"/>
              </a:buClr>
              <a:buFont typeface="Webdings" panose="05030102010509060703" pitchFamily="18" charset="2"/>
              <a:buChar char="4"/>
            </a:pPr>
            <a:r>
              <a:rPr lang="en-US" sz="2000" b="1" dirty="0" smtClean="0">
                <a:solidFill>
                  <a:schemeClr val="tx1">
                    <a:lumMod val="75000"/>
                    <a:lumOff val="25000"/>
                  </a:schemeClr>
                </a:solidFill>
                <a:latin typeface="Century Gothic" panose="020F0302020204030204"/>
              </a:rPr>
              <a:t>Amanda Clayton</a:t>
            </a:r>
            <a:r>
              <a:rPr lang="en-US" sz="2000" dirty="0" smtClean="0">
                <a:solidFill>
                  <a:schemeClr val="tx1">
                    <a:lumMod val="75000"/>
                    <a:lumOff val="25000"/>
                  </a:schemeClr>
                </a:solidFill>
                <a:latin typeface="Century Gothic" panose="020F0302020204030204"/>
              </a:rPr>
              <a:t>: </a:t>
            </a:r>
            <a:r>
              <a:rPr lang="en-US" sz="2000" dirty="0" smtClean="0">
                <a:solidFill>
                  <a:schemeClr val="tx1">
                    <a:lumMod val="75000"/>
                    <a:lumOff val="25000"/>
                  </a:schemeClr>
                </a:solidFill>
                <a:latin typeface="Century Gothic" panose="020F0302020204030204"/>
                <a:hlinkClick r:id="rId10"/>
              </a:rPr>
              <a:t>Amanda.L.Clayton@nasa.gov</a:t>
            </a:r>
            <a:r>
              <a:rPr lang="en-US" sz="2000" dirty="0" smtClean="0">
                <a:solidFill>
                  <a:schemeClr val="tx1">
                    <a:lumMod val="75000"/>
                    <a:lumOff val="25000"/>
                  </a:schemeClr>
                </a:solidFill>
                <a:latin typeface="Century Gothic" panose="020F0302020204030204"/>
              </a:rPr>
              <a:t>, 757-864-5552</a:t>
            </a:r>
          </a:p>
          <a:p>
            <a:pPr marL="285750" indent="-285750">
              <a:spcAft>
                <a:spcPts val="4200"/>
              </a:spcAft>
              <a:buClr>
                <a:srgbClr val="3550A7"/>
              </a:buClr>
              <a:buFont typeface="Webdings" panose="05030102010509060703" pitchFamily="18" charset="2"/>
              <a:buChar char="4"/>
            </a:pPr>
            <a:r>
              <a:rPr lang="en-US" sz="2000" b="1" dirty="0" smtClean="0">
                <a:solidFill>
                  <a:schemeClr val="tx1">
                    <a:lumMod val="75000"/>
                    <a:lumOff val="25000"/>
                  </a:schemeClr>
                </a:solidFill>
                <a:latin typeface="Century Gothic" panose="020F0302020204030204"/>
              </a:rPr>
              <a:t>Jordan </a:t>
            </a:r>
            <a:r>
              <a:rPr lang="en-US" sz="2000" b="1" dirty="0" err="1" smtClean="0">
                <a:solidFill>
                  <a:schemeClr val="tx1">
                    <a:lumMod val="75000"/>
                    <a:lumOff val="25000"/>
                  </a:schemeClr>
                </a:solidFill>
                <a:latin typeface="Century Gothic" panose="020F0302020204030204"/>
              </a:rPr>
              <a:t>Vaa</a:t>
            </a:r>
            <a:r>
              <a:rPr lang="en-US" sz="2000" dirty="0" smtClean="0">
                <a:solidFill>
                  <a:schemeClr val="tx1">
                    <a:lumMod val="75000"/>
                    <a:lumOff val="25000"/>
                  </a:schemeClr>
                </a:solidFill>
                <a:latin typeface="Century Gothic" panose="020F0302020204030204"/>
              </a:rPr>
              <a:t>: </a:t>
            </a:r>
            <a:r>
              <a:rPr lang="en-US" sz="2000" dirty="0" smtClean="0">
                <a:solidFill>
                  <a:schemeClr val="tx1">
                    <a:lumMod val="75000"/>
                    <a:lumOff val="25000"/>
                  </a:schemeClr>
                </a:solidFill>
                <a:latin typeface="Century Gothic" panose="020F0302020204030204"/>
                <a:hlinkClick r:id="rId11"/>
              </a:rPr>
              <a:t>Jordan.S.Vaa@nasa.gov</a:t>
            </a:r>
            <a:r>
              <a:rPr lang="en-US" sz="2000" dirty="0" smtClean="0">
                <a:solidFill>
                  <a:schemeClr val="tx1">
                    <a:lumMod val="75000"/>
                    <a:lumOff val="25000"/>
                  </a:schemeClr>
                </a:solidFill>
                <a:latin typeface="Century Gothic" panose="020F0302020204030204"/>
              </a:rPr>
              <a:t>, 757-864-4554</a:t>
            </a:r>
          </a:p>
          <a:p>
            <a:pPr marL="285750" indent="-285750">
              <a:spcAft>
                <a:spcPts val="4200"/>
              </a:spcAft>
              <a:buClr>
                <a:srgbClr val="3550A7"/>
              </a:buClr>
              <a:buFont typeface="Webdings" panose="05030102010509060703" pitchFamily="18" charset="2"/>
              <a:buChar char="4"/>
            </a:pPr>
            <a:r>
              <a:rPr lang="en-US" sz="2000" b="1" dirty="0" smtClean="0">
                <a:solidFill>
                  <a:schemeClr val="tx1">
                    <a:lumMod val="75000"/>
                    <a:lumOff val="25000"/>
                  </a:schemeClr>
                </a:solidFill>
                <a:latin typeface="Century Gothic" panose="020F0302020204030204"/>
              </a:rPr>
              <a:t>Karen </a:t>
            </a:r>
            <a:r>
              <a:rPr lang="en-US" sz="2000" b="1" dirty="0" err="1" smtClean="0">
                <a:solidFill>
                  <a:schemeClr val="tx1">
                    <a:lumMod val="75000"/>
                    <a:lumOff val="25000"/>
                  </a:schemeClr>
                </a:solidFill>
                <a:latin typeface="Century Gothic" panose="020F0302020204030204"/>
              </a:rPr>
              <a:t>Allsbrook</a:t>
            </a:r>
            <a:r>
              <a:rPr lang="en-US" sz="2000" b="1" dirty="0" smtClean="0">
                <a:solidFill>
                  <a:schemeClr val="tx1">
                    <a:lumMod val="75000"/>
                    <a:lumOff val="25000"/>
                  </a:schemeClr>
                </a:solidFill>
                <a:latin typeface="Century Gothic" panose="020F0302020204030204"/>
              </a:rPr>
              <a:t>: </a:t>
            </a:r>
            <a:r>
              <a:rPr lang="en-US" sz="2000" dirty="0" smtClean="0">
                <a:solidFill>
                  <a:schemeClr val="tx1">
                    <a:lumMod val="75000"/>
                    <a:lumOff val="25000"/>
                  </a:schemeClr>
                </a:solidFill>
                <a:latin typeface="Century Gothic" panose="020F0302020204030204"/>
                <a:hlinkClick r:id="rId12"/>
              </a:rPr>
              <a:t>Karen.N.Allsbrook@nasa.gov</a:t>
            </a:r>
            <a:r>
              <a:rPr lang="en-US" sz="2000" dirty="0" smtClean="0">
                <a:solidFill>
                  <a:schemeClr val="tx1">
                    <a:lumMod val="75000"/>
                    <a:lumOff val="25000"/>
                  </a:schemeClr>
                </a:solidFill>
                <a:latin typeface="Century Gothic" panose="020F0302020204030204"/>
              </a:rPr>
              <a:t>, 757-864-1276</a:t>
            </a:r>
            <a:endParaRPr lang="en-US" sz="2000" b="1" dirty="0" smtClean="0">
              <a:solidFill>
                <a:schemeClr val="tx1">
                  <a:lumMod val="75000"/>
                  <a:lumOff val="25000"/>
                </a:schemeClr>
              </a:solidFill>
              <a:latin typeface="Century Gothic" panose="020F0302020204030204"/>
            </a:endParaRPr>
          </a:p>
          <a:p>
            <a:pPr marL="285750" indent="-285750">
              <a:spcAft>
                <a:spcPts val="4200"/>
              </a:spcAft>
              <a:buClr>
                <a:srgbClr val="3550A7"/>
              </a:buClr>
              <a:buFont typeface="Webdings" panose="05030102010509060703" pitchFamily="18" charset="2"/>
              <a:buChar char="4"/>
            </a:pPr>
            <a:r>
              <a:rPr lang="en-US" sz="2000" b="1" dirty="0" smtClean="0">
                <a:solidFill>
                  <a:schemeClr val="tx1">
                    <a:lumMod val="75000"/>
                    <a:lumOff val="25000"/>
                  </a:schemeClr>
                </a:solidFill>
                <a:latin typeface="Century Gothic" panose="020F0302020204030204"/>
              </a:rPr>
              <a:t>Lindsay Rogers</a:t>
            </a:r>
            <a:r>
              <a:rPr lang="en-US" sz="2000" dirty="0" smtClean="0">
                <a:solidFill>
                  <a:schemeClr val="tx1">
                    <a:lumMod val="75000"/>
                    <a:lumOff val="25000"/>
                  </a:schemeClr>
                </a:solidFill>
                <a:latin typeface="Century Gothic" panose="020F0302020204030204"/>
              </a:rPr>
              <a:t>: </a:t>
            </a:r>
            <a:r>
              <a:rPr lang="en-US" sz="2000" dirty="0" smtClean="0">
                <a:solidFill>
                  <a:schemeClr val="tx1">
                    <a:lumMod val="75000"/>
                    <a:lumOff val="25000"/>
                  </a:schemeClr>
                </a:solidFill>
                <a:latin typeface="Century Gothic" panose="020F0302020204030204"/>
                <a:hlinkClick r:id="rId13"/>
              </a:rPr>
              <a:t>Lindsay.M.Rogers@nasa.gov</a:t>
            </a:r>
            <a:r>
              <a:rPr lang="en-US" sz="2000" dirty="0" smtClean="0">
                <a:solidFill>
                  <a:schemeClr val="tx1">
                    <a:lumMod val="75000"/>
                    <a:lumOff val="25000"/>
                  </a:schemeClr>
                </a:solidFill>
                <a:latin typeface="Century Gothic" panose="020F0302020204030204"/>
              </a:rPr>
              <a:t>, 757-864-7283</a:t>
            </a:r>
          </a:p>
        </p:txBody>
      </p:sp>
      <p:sp>
        <p:nvSpPr>
          <p:cNvPr id="31" name="Content Placeholder 2"/>
          <p:cNvSpPr txBox="1">
            <a:spLocks/>
          </p:cNvSpPr>
          <p:nvPr/>
        </p:nvSpPr>
        <p:spPr>
          <a:xfrm>
            <a:off x="3369738" y="4770907"/>
            <a:ext cx="8431736" cy="598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Contracts, payroll, status reports/invoices, schedule adjustments, online application system, travel, employment verifications, SSAI</a:t>
            </a:r>
          </a:p>
        </p:txBody>
      </p:sp>
      <p:sp>
        <p:nvSpPr>
          <p:cNvPr id="32" name="Content Placeholder 2"/>
          <p:cNvSpPr txBox="1">
            <a:spLocks/>
          </p:cNvSpPr>
          <p:nvPr/>
        </p:nvSpPr>
        <p:spPr>
          <a:xfrm>
            <a:off x="3369738" y="5645263"/>
            <a:ext cx="8431736" cy="59861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Communications Team-related items, social media, newsletter, recruiting, military engagement, outreach activities, Ambassador </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Corps, media requests</a:t>
            </a:r>
            <a:endParaRPr kumimoji="0" lang="en-US" sz="18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sp>
        <p:nvSpPr>
          <p:cNvPr id="33" name="Content Placeholder 2"/>
          <p:cNvSpPr txBox="1">
            <a:spLocks/>
          </p:cNvSpPr>
          <p:nvPr/>
        </p:nvSpPr>
        <p:spPr>
          <a:xfrm>
            <a:off x="3369738" y="3932289"/>
            <a:ext cx="8431736" cy="598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r>
              <a:rPr kumimoji="0" lang="en-US" sz="15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IT Team-related items, DEVELOPedia, DEVELOP website, DEVELOP Exchange, software, hardware, software release authority</a:t>
            </a:r>
          </a:p>
        </p:txBody>
      </p:sp>
      <p:sp>
        <p:nvSpPr>
          <p:cNvPr id="34" name="Content Placeholder 2"/>
          <p:cNvSpPr txBox="1">
            <a:spLocks/>
          </p:cNvSpPr>
          <p:nvPr/>
        </p:nvSpPr>
        <p:spPr>
          <a:xfrm>
            <a:off x="3369738" y="3067889"/>
            <a:ext cx="8431736" cy="598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r>
              <a:rPr kumimoji="0" lang="en-US" sz="15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Project Coordination Team-related items, publications, </a:t>
            </a:r>
            <a:r>
              <a:rPr kumimoji="0" lang="en-US" sz="15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deliverables, deadlines, webinars, DEVELOPedia project pages</a:t>
            </a:r>
            <a:endParaRPr kumimoji="0" lang="en-US" sz="15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sp>
        <p:nvSpPr>
          <p:cNvPr id="35" name="Content Placeholder 2"/>
          <p:cNvSpPr txBox="1">
            <a:spLocks/>
          </p:cNvSpPr>
          <p:nvPr/>
        </p:nvSpPr>
        <p:spPr>
          <a:xfrm>
            <a:off x="3369738" y="2275302"/>
            <a:ext cx="8431736" cy="59861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Impact Analysis Team-related items, tracking metrics, indicators, socioeconomic impact analysis, PSI, participant surveys, alumni survey, using the national telecon line</a:t>
            </a:r>
            <a:endParaRPr kumimoji="0" lang="en-US" sz="18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endParaRPr>
          </a:p>
        </p:txBody>
      </p:sp>
      <p:sp>
        <p:nvSpPr>
          <p:cNvPr id="36" name="Content Placeholder 2"/>
          <p:cNvSpPr txBox="1">
            <a:spLocks/>
          </p:cNvSpPr>
          <p:nvPr/>
        </p:nvSpPr>
        <p:spPr>
          <a:xfrm>
            <a:off x="3369738" y="1399563"/>
            <a:ext cx="8431736" cy="598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endParaRPr>
          </a:p>
        </p:txBody>
      </p:sp>
      <p:sp>
        <p:nvSpPr>
          <p:cNvPr id="37" name="Content Placeholder 2"/>
          <p:cNvSpPr txBox="1">
            <a:spLocks/>
          </p:cNvSpPr>
          <p:nvPr/>
        </p:nvSpPr>
        <p:spPr>
          <a:xfrm>
            <a:off x="3369738" y="1458237"/>
            <a:ext cx="8431736" cy="59861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Deadlines</a:t>
            </a:r>
            <a:r>
              <a:rPr kumimoji="0" lang="en-US" sz="18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 conferences, </a:t>
            </a:r>
            <a:r>
              <a:rPr kumimoji="0" lang="en-US" sz="1800" b="0" i="0" u="none" strike="noStrike" kern="1200" cap="none" spc="0" normalizeH="0" baseline="0" noProof="0" dirty="0" err="1">
                <a:ln>
                  <a:noFill/>
                </a:ln>
                <a:solidFill>
                  <a:schemeClr val="tx1">
                    <a:lumMod val="75000"/>
                    <a:lumOff val="25000"/>
                  </a:schemeClr>
                </a:solidFill>
                <a:effectLst/>
                <a:uLnTx/>
                <a:uFillTx/>
                <a:latin typeface="Century Gothic" panose="020B0502020202020204" pitchFamily="34" charset="0"/>
                <a:ea typeface="+mn-ea"/>
                <a:cs typeface="+mn-cs"/>
              </a:rPr>
              <a:t>telecons</a:t>
            </a:r>
            <a:r>
              <a:rPr kumimoji="0" lang="en-US" sz="18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 Fellow class, CL position competition, publications, international activities</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 </a:t>
            </a:r>
            <a:r>
              <a:rPr kumimoji="0" lang="en-US" sz="18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partner engagement, project hand-offs, </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graphic </a:t>
            </a:r>
            <a:r>
              <a:rPr kumimoji="0" lang="en-US" sz="18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design support, print materials, recruiting, </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VPS, Wise County </a:t>
            </a:r>
          </a:p>
        </p:txBody>
      </p:sp>
      <p:sp>
        <p:nvSpPr>
          <p:cNvPr id="38" name="Rectangle 37"/>
          <p:cNvSpPr/>
          <p:nvPr/>
        </p:nvSpPr>
        <p:spPr>
          <a:xfrm>
            <a:off x="149628" y="6041313"/>
            <a:ext cx="11878887" cy="307777"/>
          </a:xfrm>
          <a:prstGeom prst="rect">
            <a:avLst/>
          </a:prstGeom>
        </p:spPr>
        <p:txBody>
          <a:bodyPr wrap="square">
            <a:spAutoFit/>
          </a:bodyPr>
          <a:lstStyle/>
          <a:p>
            <a:pPr marL="341313" indent="-341313" algn="ctr">
              <a:spcBef>
                <a:spcPts val="400"/>
              </a:spcBef>
              <a:spcAft>
                <a:spcPts val="600"/>
              </a:spcAft>
              <a:buClr>
                <a:srgbClr val="0A1E8A"/>
              </a:buClr>
              <a:buFont typeface="Webdings" panose="05030102010509060703" pitchFamily="18" charset="2"/>
              <a:buChar char="4"/>
            </a:pPr>
            <a:r>
              <a:rPr lang="en-US" sz="1400" b="1" dirty="0">
                <a:solidFill>
                  <a:schemeClr val="tx1">
                    <a:lumMod val="75000"/>
                    <a:lumOff val="25000"/>
                  </a:schemeClr>
                </a:solidFill>
                <a:latin typeface="Century Gothic" panose="020F0302020204030204"/>
              </a:rPr>
              <a:t>Topics Not Listed Here: </a:t>
            </a:r>
            <a:r>
              <a:rPr lang="en-US" sz="1400" dirty="0">
                <a:solidFill>
                  <a:schemeClr val="tx1">
                    <a:lumMod val="75000"/>
                    <a:lumOff val="25000"/>
                  </a:schemeClr>
                </a:solidFill>
                <a:latin typeface="Century Gothic" panose="020F0302020204030204"/>
              </a:rPr>
              <a:t>ANYONE! We love answering questions and will direct you to the right person if we can’t answer </a:t>
            </a:r>
            <a:r>
              <a:rPr lang="en-US" sz="1400" dirty="0">
                <a:solidFill>
                  <a:schemeClr val="tx1">
                    <a:lumMod val="75000"/>
                    <a:lumOff val="25000"/>
                  </a:schemeClr>
                </a:solidFill>
                <a:latin typeface="Century Gothic" panose="020F0302020204030204"/>
                <a:sym typeface="Wingdings" panose="05000000000000000000" pitchFamily="2" charset="2"/>
              </a:rPr>
              <a:t></a:t>
            </a:r>
            <a:endParaRPr lang="en-US" sz="1400" dirty="0">
              <a:solidFill>
                <a:schemeClr val="tx1">
                  <a:lumMod val="75000"/>
                  <a:lumOff val="25000"/>
                </a:schemeClr>
              </a:solidFill>
              <a:latin typeface="Century Gothic" panose="020F0302020204030204"/>
            </a:endParaRPr>
          </a:p>
        </p:txBody>
      </p:sp>
    </p:spTree>
    <p:extLst>
      <p:ext uri="{BB962C8B-B14F-4D97-AF65-F5344CB8AC3E}">
        <p14:creationId xmlns:p14="http://schemas.microsoft.com/office/powerpoint/2010/main" val="2088460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10" name="Content Placeholder 1"/>
          <p:cNvSpPr>
            <a:spLocks noGrp="1"/>
          </p:cNvSpPr>
          <p:nvPr>
            <p:ph idx="1"/>
          </p:nvPr>
        </p:nvSpPr>
        <p:spPr>
          <a:xfrm>
            <a:off x="1560571" y="1271097"/>
            <a:ext cx="4013116" cy="4170474"/>
          </a:xfrm>
        </p:spPr>
        <p:txBody>
          <a:bodyPr>
            <a:noAutofit/>
          </a:bodyPr>
          <a:lstStyle/>
          <a:p>
            <a:pPr marL="0" indent="0">
              <a:spcBef>
                <a:spcPts val="0"/>
              </a:spcBef>
              <a:buNone/>
            </a:pPr>
            <a:r>
              <a:rPr lang="en-US" sz="1700" b="1" dirty="0" smtClean="0">
                <a:solidFill>
                  <a:schemeClr val="tx1">
                    <a:lumMod val="75000"/>
                    <a:lumOff val="25000"/>
                  </a:schemeClr>
                </a:solidFill>
                <a:latin typeface="Century Gothic" charset="0"/>
                <a:ea typeface="Century Gothic" charset="0"/>
                <a:cs typeface="Century Gothic" charset="0"/>
              </a:rPr>
              <a:t>DEVELOP </a:t>
            </a:r>
            <a:r>
              <a:rPr lang="en-US" sz="1700" b="1" dirty="0">
                <a:solidFill>
                  <a:schemeClr val="tx1">
                    <a:lumMod val="75000"/>
                    <a:lumOff val="25000"/>
                  </a:schemeClr>
                </a:solidFill>
                <a:latin typeface="Century Gothic" charset="0"/>
                <a:ea typeface="Century Gothic" charset="0"/>
                <a:cs typeface="Century Gothic" charset="0"/>
              </a:rPr>
              <a:t>National Program:</a:t>
            </a:r>
            <a:r>
              <a:rPr lang="en-US" sz="1700" dirty="0">
                <a:solidFill>
                  <a:schemeClr val="tx1">
                    <a:lumMod val="75000"/>
                    <a:lumOff val="25000"/>
                  </a:schemeClr>
                </a:solidFill>
                <a:latin typeface="Century Gothic" charset="0"/>
                <a:ea typeface="Century Gothic" charset="0"/>
                <a:cs typeface="Century Gothic" charset="0"/>
              </a:rPr>
              <a:t> features projects, </a:t>
            </a:r>
            <a:r>
              <a:rPr lang="en-US" sz="1700" dirty="0" smtClean="0">
                <a:solidFill>
                  <a:schemeClr val="tx1">
                    <a:lumMod val="75000"/>
                    <a:lumOff val="25000"/>
                  </a:schemeClr>
                </a:solidFill>
                <a:latin typeface="Century Gothic" charset="0"/>
                <a:ea typeface="Century Gothic" charset="0"/>
                <a:cs typeface="Century Gothic" charset="0"/>
              </a:rPr>
              <a:t>node highlights &amp; accomplishments</a:t>
            </a:r>
            <a:r>
              <a:rPr lang="en-US" sz="1700" dirty="0">
                <a:solidFill>
                  <a:schemeClr val="tx1">
                    <a:lumMod val="75000"/>
                    <a:lumOff val="25000"/>
                  </a:schemeClr>
                </a:solidFill>
                <a:latin typeface="Century Gothic" charset="0"/>
                <a:ea typeface="Century Gothic" charset="0"/>
                <a:cs typeface="Century Gothic" charset="0"/>
              </a:rPr>
              <a:t>, </a:t>
            </a:r>
            <a:r>
              <a:rPr lang="en-US" sz="1700" dirty="0" smtClean="0">
                <a:solidFill>
                  <a:schemeClr val="tx1">
                    <a:lumMod val="75000"/>
                    <a:lumOff val="25000"/>
                  </a:schemeClr>
                </a:solidFill>
                <a:latin typeface="Century Gothic" charset="0"/>
                <a:ea typeface="Century Gothic" charset="0"/>
                <a:cs typeface="Century Gothic" charset="0"/>
              </a:rPr>
              <a:t>VPS announcements </a:t>
            </a:r>
            <a:r>
              <a:rPr lang="en-US" sz="1100" dirty="0" smtClean="0">
                <a:solidFill>
                  <a:schemeClr val="tx1">
                    <a:lumMod val="75000"/>
                    <a:lumOff val="25000"/>
                  </a:schemeClr>
                </a:solidFill>
                <a:latin typeface="Century Gothic" charset="0"/>
                <a:ea typeface="Century Gothic" charset="0"/>
                <a:cs typeface="Century Gothic" charset="0"/>
                <a:hlinkClick r:id="rId2"/>
              </a:rPr>
              <a:t>www.facebook.com/developnationalprogram</a:t>
            </a: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b="1" dirty="0" smtClean="0">
                <a:solidFill>
                  <a:schemeClr val="tx1">
                    <a:lumMod val="75000"/>
                    <a:lumOff val="25000"/>
                  </a:schemeClr>
                </a:solidFill>
                <a:latin typeface="Century Gothic" charset="0"/>
                <a:ea typeface="Century Gothic" charset="0"/>
                <a:cs typeface="Century Gothic" charset="0"/>
              </a:rPr>
              <a:t>Once </a:t>
            </a:r>
            <a:r>
              <a:rPr lang="en-US" sz="1700" b="1" dirty="0">
                <a:solidFill>
                  <a:schemeClr val="tx1">
                    <a:lumMod val="75000"/>
                    <a:lumOff val="25000"/>
                  </a:schemeClr>
                </a:solidFill>
                <a:latin typeface="Century Gothic" charset="0"/>
                <a:ea typeface="Century Gothic" charset="0"/>
                <a:cs typeface="Century Gothic" charset="0"/>
              </a:rPr>
              <a:t>a </a:t>
            </a:r>
            <a:r>
              <a:rPr lang="en-US" sz="1700" b="1" dirty="0" err="1">
                <a:solidFill>
                  <a:schemeClr val="tx1">
                    <a:lumMod val="75000"/>
                    <a:lumOff val="25000"/>
                  </a:schemeClr>
                </a:solidFill>
                <a:latin typeface="Century Gothic" charset="0"/>
                <a:ea typeface="Century Gothic" charset="0"/>
                <a:cs typeface="Century Gothic" charset="0"/>
              </a:rPr>
              <a:t>DEVELOPer</a:t>
            </a:r>
            <a:r>
              <a:rPr lang="en-US" sz="1700" b="1" dirty="0">
                <a:solidFill>
                  <a:schemeClr val="tx1">
                    <a:lumMod val="75000"/>
                    <a:lumOff val="25000"/>
                  </a:schemeClr>
                </a:solidFill>
                <a:latin typeface="Century Gothic" charset="0"/>
                <a:ea typeface="Century Gothic" charset="0"/>
                <a:cs typeface="Century Gothic" charset="0"/>
              </a:rPr>
              <a:t>, Always a </a:t>
            </a:r>
            <a:r>
              <a:rPr lang="en-US" sz="1700" b="1" dirty="0" err="1">
                <a:solidFill>
                  <a:schemeClr val="tx1">
                    <a:lumMod val="75000"/>
                    <a:lumOff val="25000"/>
                  </a:schemeClr>
                </a:solidFill>
                <a:latin typeface="Century Gothic" charset="0"/>
                <a:ea typeface="Century Gothic" charset="0"/>
                <a:cs typeface="Century Gothic" charset="0"/>
              </a:rPr>
              <a:t>DEVELOPer</a:t>
            </a:r>
            <a:r>
              <a:rPr lang="en-US" sz="1700" b="1" dirty="0">
                <a:solidFill>
                  <a:schemeClr val="tx1">
                    <a:lumMod val="75000"/>
                    <a:lumOff val="25000"/>
                  </a:schemeClr>
                </a:solidFill>
                <a:latin typeface="Century Gothic" charset="0"/>
                <a:ea typeface="Century Gothic" charset="0"/>
                <a:cs typeface="Century Gothic" charset="0"/>
              </a:rPr>
              <a:t>:</a:t>
            </a:r>
            <a:r>
              <a:rPr lang="en-US" sz="1700" dirty="0">
                <a:solidFill>
                  <a:schemeClr val="tx1">
                    <a:lumMod val="75000"/>
                    <a:lumOff val="25000"/>
                  </a:schemeClr>
                </a:solidFill>
                <a:latin typeface="Century Gothic" charset="0"/>
                <a:ea typeface="Century Gothic" charset="0"/>
                <a:cs typeface="Century Gothic" charset="0"/>
              </a:rPr>
              <a:t> job </a:t>
            </a:r>
            <a:r>
              <a:rPr lang="en-US" sz="1700" dirty="0" smtClean="0">
                <a:solidFill>
                  <a:schemeClr val="tx1">
                    <a:lumMod val="75000"/>
                    <a:lumOff val="25000"/>
                  </a:schemeClr>
                </a:solidFill>
                <a:latin typeface="Century Gothic" charset="0"/>
                <a:ea typeface="Century Gothic" charset="0"/>
                <a:cs typeface="Century Gothic" charset="0"/>
              </a:rPr>
              <a:t>posts</a:t>
            </a:r>
          </a:p>
          <a:p>
            <a:pPr marL="0" indent="0">
              <a:spcBef>
                <a:spcPts val="0"/>
              </a:spcBef>
              <a:buNone/>
            </a:pPr>
            <a:r>
              <a:rPr lang="en-US" sz="1100" dirty="0">
                <a:solidFill>
                  <a:schemeClr val="tx1">
                    <a:lumMod val="75000"/>
                    <a:lumOff val="25000"/>
                  </a:schemeClr>
                </a:solidFill>
                <a:latin typeface="Century Gothic" charset="0"/>
                <a:ea typeface="Century Gothic" charset="0"/>
                <a:cs typeface="Century Gothic" charset="0"/>
                <a:hlinkClick r:id="rId3"/>
              </a:rPr>
              <a:t>https://www.facebook.com/groups/387243741376125</a:t>
            </a:r>
            <a:r>
              <a:rPr lang="en-US" sz="1100" dirty="0" smtClean="0">
                <a:solidFill>
                  <a:schemeClr val="tx1">
                    <a:lumMod val="75000"/>
                    <a:lumOff val="25000"/>
                  </a:schemeClr>
                </a:solidFill>
                <a:latin typeface="Century Gothic" charset="0"/>
                <a:ea typeface="Century Gothic" charset="0"/>
                <a:cs typeface="Century Gothic" charset="0"/>
                <a:hlinkClick r:id="rId3"/>
              </a:rPr>
              <a:t>/</a:t>
            </a: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dirty="0" smtClean="0">
              <a:solidFill>
                <a:schemeClr val="tx1">
                  <a:lumMod val="75000"/>
                  <a:lumOff val="25000"/>
                </a:schemeClr>
              </a:solidFill>
              <a:latin typeface="Century Gothic" charset="0"/>
              <a:ea typeface="Century Gothic" charset="0"/>
              <a:cs typeface="Century Gothic" charset="0"/>
              <a:hlinkClick r:id="rId4"/>
            </a:endParaRPr>
          </a:p>
          <a:p>
            <a:pPr marL="0" indent="0">
              <a:spcBef>
                <a:spcPts val="0"/>
              </a:spcBef>
              <a:buNone/>
            </a:pPr>
            <a:r>
              <a:rPr lang="en-US" sz="1700" dirty="0" smtClean="0">
                <a:solidFill>
                  <a:schemeClr val="tx1">
                    <a:lumMod val="75000"/>
                    <a:lumOff val="25000"/>
                  </a:schemeClr>
                </a:solidFill>
                <a:latin typeface="Century Gothic" charset="0"/>
                <a:ea typeface="Century Gothic" charset="0"/>
                <a:cs typeface="Century Gothic" charset="0"/>
              </a:rPr>
              <a:t>Articles </a:t>
            </a:r>
            <a:r>
              <a:rPr lang="en-US" sz="1700" dirty="0">
                <a:solidFill>
                  <a:schemeClr val="tx1">
                    <a:lumMod val="75000"/>
                    <a:lumOff val="25000"/>
                  </a:schemeClr>
                </a:solidFill>
                <a:latin typeface="Century Gothic" charset="0"/>
                <a:ea typeface="Century Gothic" charset="0"/>
                <a:cs typeface="Century Gothic" charset="0"/>
              </a:rPr>
              <a:t>&amp; Important </a:t>
            </a:r>
            <a:r>
              <a:rPr lang="en-US" sz="1700" dirty="0" smtClean="0">
                <a:solidFill>
                  <a:schemeClr val="tx1">
                    <a:lumMod val="75000"/>
                    <a:lumOff val="25000"/>
                  </a:schemeClr>
                </a:solidFill>
                <a:latin typeface="Century Gothic" charset="0"/>
                <a:ea typeface="Century Gothic" charset="0"/>
                <a:cs typeface="Century Gothic" charset="0"/>
              </a:rPr>
              <a:t>Events: Tweet </a:t>
            </a:r>
            <a:r>
              <a:rPr lang="en-US" sz="1700" b="1" dirty="0">
                <a:solidFill>
                  <a:schemeClr val="tx1">
                    <a:lumMod val="75000"/>
                    <a:lumOff val="25000"/>
                  </a:schemeClr>
                </a:solidFill>
                <a:latin typeface="Century Gothic" charset="0"/>
                <a:ea typeface="Century Gothic" charset="0"/>
                <a:cs typeface="Century Gothic" charset="0"/>
              </a:rPr>
              <a:t>@NASA_DEVELOP</a:t>
            </a:r>
            <a:r>
              <a:rPr lang="en-US" sz="1700" dirty="0">
                <a:solidFill>
                  <a:schemeClr val="tx1">
                    <a:lumMod val="75000"/>
                    <a:lumOff val="25000"/>
                  </a:schemeClr>
                </a:solidFill>
                <a:latin typeface="Century Gothic" charset="0"/>
                <a:ea typeface="Century Gothic" charset="0"/>
                <a:cs typeface="Century Gothic" charset="0"/>
              </a:rPr>
              <a:t> </a:t>
            </a:r>
            <a:r>
              <a:rPr lang="en-US" sz="1700" dirty="0" smtClean="0">
                <a:solidFill>
                  <a:schemeClr val="tx1">
                    <a:lumMod val="75000"/>
                    <a:lumOff val="25000"/>
                  </a:schemeClr>
                </a:solidFill>
                <a:latin typeface="Century Gothic" charset="0"/>
                <a:ea typeface="Century Gothic" charset="0"/>
                <a:cs typeface="Century Gothic" charset="0"/>
              </a:rPr>
              <a:t>or </a:t>
            </a:r>
            <a:r>
              <a:rPr lang="en-US" sz="1700" b="1" dirty="0" smtClean="0">
                <a:solidFill>
                  <a:schemeClr val="tx1">
                    <a:lumMod val="75000"/>
                    <a:lumOff val="25000"/>
                  </a:schemeClr>
                </a:solidFill>
                <a:latin typeface="Century Gothic" charset="0"/>
                <a:ea typeface="Century Gothic" charset="0"/>
                <a:cs typeface="Century Gothic" charset="0"/>
              </a:rPr>
              <a:t>#NASADEVELOP</a:t>
            </a:r>
            <a:endParaRPr lang="en-US" sz="1100" b="1"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100" dirty="0" smtClean="0">
                <a:solidFill>
                  <a:schemeClr val="tx1">
                    <a:lumMod val="75000"/>
                    <a:lumOff val="25000"/>
                  </a:schemeClr>
                </a:solidFill>
                <a:latin typeface="Century Gothic" charset="0"/>
                <a:ea typeface="Century Gothic" charset="0"/>
                <a:cs typeface="Century Gothic" charset="0"/>
                <a:hlinkClick r:id="rId4"/>
              </a:rPr>
              <a:t>http</a:t>
            </a:r>
            <a:r>
              <a:rPr lang="en-US" sz="1100" dirty="0">
                <a:solidFill>
                  <a:schemeClr val="tx1">
                    <a:lumMod val="75000"/>
                    <a:lumOff val="25000"/>
                  </a:schemeClr>
                </a:solidFill>
                <a:latin typeface="Century Gothic" charset="0"/>
                <a:ea typeface="Century Gothic" charset="0"/>
                <a:cs typeface="Century Gothic" charset="0"/>
                <a:hlinkClick r:id="rId4"/>
              </a:rPr>
              <a:t>://twitter.com/#!/</a:t>
            </a:r>
            <a:r>
              <a:rPr lang="en-US" sz="1100" dirty="0" smtClean="0">
                <a:solidFill>
                  <a:schemeClr val="tx1">
                    <a:lumMod val="75000"/>
                    <a:lumOff val="25000"/>
                  </a:schemeClr>
                </a:solidFill>
                <a:latin typeface="Century Gothic" charset="0"/>
                <a:ea typeface="Century Gothic" charset="0"/>
                <a:cs typeface="Century Gothic" charset="0"/>
                <a:hlinkClick r:id="rId4"/>
              </a:rPr>
              <a:t>nasa_develop</a:t>
            </a: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DEVELOP </a:t>
            </a:r>
            <a:r>
              <a:rPr lang="en-US" sz="1700" b="1" dirty="0" smtClean="0">
                <a:solidFill>
                  <a:schemeClr val="tx1">
                    <a:lumMod val="75000"/>
                    <a:lumOff val="25000"/>
                  </a:schemeClr>
                </a:solidFill>
                <a:latin typeface="Century Gothic" charset="0"/>
                <a:ea typeface="Century Gothic" charset="0"/>
                <a:cs typeface="Century Gothic" charset="0"/>
              </a:rPr>
              <a:t>Instagram: </a:t>
            </a:r>
            <a:r>
              <a:rPr lang="en-US" sz="1700" dirty="0" smtClean="0">
                <a:solidFill>
                  <a:schemeClr val="tx1">
                    <a:lumMod val="75000"/>
                    <a:lumOff val="25000"/>
                  </a:schemeClr>
                </a:solidFill>
                <a:latin typeface="Century Gothic" charset="0"/>
                <a:ea typeface="Century Gothic" charset="0"/>
                <a:cs typeface="Century Gothic" charset="0"/>
              </a:rPr>
              <a:t>features </a:t>
            </a:r>
            <a:r>
              <a:rPr lang="en-US" sz="1700" dirty="0">
                <a:solidFill>
                  <a:schemeClr val="tx1">
                    <a:lumMod val="75000"/>
                    <a:lumOff val="25000"/>
                  </a:schemeClr>
                </a:solidFill>
                <a:latin typeface="Century Gothic" charset="0"/>
                <a:ea typeface="Century Gothic" charset="0"/>
                <a:cs typeface="Century Gothic" charset="0"/>
              </a:rPr>
              <a:t>projects, node highlights &amp; </a:t>
            </a:r>
            <a:r>
              <a:rPr lang="en-US" sz="1700" dirty="0" smtClean="0">
                <a:solidFill>
                  <a:schemeClr val="tx1">
                    <a:lumMod val="75000"/>
                    <a:lumOff val="25000"/>
                  </a:schemeClr>
                </a:solidFill>
                <a:latin typeface="Century Gothic" charset="0"/>
                <a:ea typeface="Century Gothic" charset="0"/>
                <a:cs typeface="Century Gothic" charset="0"/>
              </a:rPr>
              <a:t>accomplishments in pictures </a:t>
            </a:r>
            <a:r>
              <a:rPr lang="en-US" sz="1000" dirty="0">
                <a:solidFill>
                  <a:schemeClr val="tx1">
                    <a:lumMod val="75000"/>
                    <a:lumOff val="25000"/>
                  </a:schemeClr>
                </a:solidFill>
                <a:latin typeface="Century Gothic" charset="0"/>
                <a:ea typeface="Century Gothic" charset="0"/>
                <a:cs typeface="Century Gothic" charset="0"/>
                <a:hlinkClick r:id="rId5"/>
              </a:rPr>
              <a:t>https://www.instagram.com/nasadevelop</a:t>
            </a:r>
            <a:r>
              <a:rPr lang="en-US" sz="1000" dirty="0" smtClean="0">
                <a:solidFill>
                  <a:schemeClr val="tx1">
                    <a:lumMod val="75000"/>
                    <a:lumOff val="25000"/>
                  </a:schemeClr>
                </a:solidFill>
                <a:latin typeface="Century Gothic" charset="0"/>
                <a:ea typeface="Century Gothic" charset="0"/>
                <a:cs typeface="Century Gothic" charset="0"/>
                <a:hlinkClick r:id="rId5"/>
              </a:rPr>
              <a:t>/</a:t>
            </a:r>
            <a:r>
              <a:rPr lang="en-US" sz="1000" dirty="0" smtClean="0">
                <a:solidFill>
                  <a:schemeClr val="tx1">
                    <a:lumMod val="75000"/>
                    <a:lumOff val="25000"/>
                  </a:schemeClr>
                </a:solidFill>
                <a:latin typeface="Century Gothic" charset="0"/>
                <a:ea typeface="Century Gothic" charset="0"/>
                <a:cs typeface="Century Gothic" charset="0"/>
              </a:rPr>
              <a:t>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11" name="Content Placeholder 3"/>
          <p:cNvSpPr txBox="1">
            <a:spLocks/>
          </p:cNvSpPr>
          <p:nvPr/>
        </p:nvSpPr>
        <p:spPr>
          <a:xfrm>
            <a:off x="339047" y="5366267"/>
            <a:ext cx="11681717" cy="797720"/>
          </a:xfrm>
          <a:prstGeom prst="rect">
            <a:avLst/>
          </a:prstGeom>
        </p:spPr>
        <p:txBody>
          <a:bodyPr vert="horz" lIns="91387" tIns="45693" rIns="91387" bIns="45693">
            <a:noAutofit/>
          </a:bodyPr>
          <a:lstStyle/>
          <a:p>
            <a:pPr algn="ctr" defTabSz="913865">
              <a:buClr>
                <a:srgbClr val="0F6FC6"/>
              </a:buClr>
              <a:buSzPct val="85000"/>
              <a:defRPr/>
            </a:pPr>
            <a:r>
              <a:rPr lang="en-US" sz="2200" b="1" i="1" dirty="0">
                <a:solidFill>
                  <a:schemeClr val="tx1">
                    <a:lumMod val="75000"/>
                    <a:lumOff val="25000"/>
                  </a:schemeClr>
                </a:solidFill>
                <a:latin typeface="Century Gothic" charset="0"/>
                <a:ea typeface="Century Gothic" charset="0"/>
                <a:cs typeface="Century Gothic" charset="0"/>
              </a:rPr>
              <a:t>Watch time spent on social media. If you are going to be on there </a:t>
            </a:r>
            <a:r>
              <a:rPr lang="en-US" sz="2200" b="1" i="1" dirty="0" smtClean="0">
                <a:solidFill>
                  <a:schemeClr val="tx1">
                    <a:lumMod val="75000"/>
                    <a:lumOff val="25000"/>
                  </a:schemeClr>
                </a:solidFill>
                <a:latin typeface="Century Gothic" charset="0"/>
                <a:ea typeface="Century Gothic" charset="0"/>
                <a:cs typeface="Century Gothic" charset="0"/>
              </a:rPr>
              <a:t>it should probably </a:t>
            </a:r>
            <a:r>
              <a:rPr lang="en-US" sz="2200" b="1" i="1" dirty="0">
                <a:solidFill>
                  <a:schemeClr val="tx1">
                    <a:lumMod val="75000"/>
                    <a:lumOff val="25000"/>
                  </a:schemeClr>
                </a:solidFill>
                <a:latin typeface="Century Gothic" charset="0"/>
                <a:ea typeface="Century Gothic" charset="0"/>
                <a:cs typeface="Century Gothic" charset="0"/>
              </a:rPr>
              <a:t>be on the DEVELOP pages </a:t>
            </a:r>
            <a:r>
              <a:rPr lang="en-US" sz="2200" b="1" i="1" dirty="0" smtClean="0">
                <a:solidFill>
                  <a:schemeClr val="tx1">
                    <a:lumMod val="75000"/>
                    <a:lumOff val="25000"/>
                  </a:schemeClr>
                </a:solidFill>
                <a:latin typeface="Century Gothic" charset="0"/>
                <a:ea typeface="Century Gothic" charset="0"/>
                <a:cs typeface="Century Gothic" charset="0"/>
              </a:rPr>
              <a:t>liking and commenting on DEVELOP posts!</a:t>
            </a:r>
            <a:endParaRPr lang="en-US" sz="2200" b="1" i="1" dirty="0">
              <a:solidFill>
                <a:schemeClr val="tx1">
                  <a:lumMod val="75000"/>
                  <a:lumOff val="25000"/>
                </a:schemeClr>
              </a:solidFill>
              <a:latin typeface="Century Gothic" charset="0"/>
              <a:ea typeface="Century Gothic" charset="0"/>
              <a:cs typeface="Century Gothic" charset="0"/>
            </a:endParaRPr>
          </a:p>
        </p:txBody>
      </p:sp>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20987" y="3742512"/>
            <a:ext cx="701209" cy="701209"/>
          </a:xfrm>
          <a:prstGeom prst="rect">
            <a:avLst/>
          </a:prstGeom>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20987" y="1376355"/>
            <a:ext cx="644672" cy="641941"/>
          </a:xfrm>
          <a:prstGeom prst="rect">
            <a:avLst/>
          </a:prstGeom>
        </p:spPr>
      </p:pic>
      <p:pic>
        <p:nvPicPr>
          <p:cNvPr id="16" name="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20987" y="2338987"/>
            <a:ext cx="630948" cy="630948"/>
          </a:xfrm>
          <a:prstGeom prst="rect">
            <a:avLst/>
          </a:prstGeom>
        </p:spPr>
      </p:pic>
      <p:sp>
        <p:nvSpPr>
          <p:cNvPr id="17" name="Content Placeholder 1"/>
          <p:cNvSpPr txBox="1">
            <a:spLocks/>
          </p:cNvSpPr>
          <p:nvPr/>
        </p:nvSpPr>
        <p:spPr>
          <a:xfrm>
            <a:off x="6931849" y="1288011"/>
            <a:ext cx="3730752" cy="4170474"/>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None/>
            </a:pPr>
            <a:r>
              <a:rPr lang="en-US" sz="1700" b="1" dirty="0" smtClean="0">
                <a:solidFill>
                  <a:schemeClr val="tx1">
                    <a:lumMod val="75000"/>
                    <a:lumOff val="25000"/>
                  </a:schemeClr>
                </a:solidFill>
                <a:latin typeface="Century Gothic" charset="0"/>
                <a:ea typeface="Century Gothic" charset="0"/>
                <a:cs typeface="Century Gothic" charset="0"/>
              </a:rPr>
              <a:t>NASA DEVELOP National Program:</a:t>
            </a:r>
            <a:endParaRPr lang="en-US" sz="17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dirty="0" smtClean="0">
                <a:solidFill>
                  <a:schemeClr val="tx1">
                    <a:lumMod val="75000"/>
                    <a:lumOff val="25000"/>
                  </a:schemeClr>
                </a:solidFill>
                <a:latin typeface="Century Gothic" charset="0"/>
                <a:ea typeface="Century Gothic" charset="0"/>
                <a:cs typeface="Century Gothic" charset="0"/>
              </a:rPr>
              <a:t>VPS and promotional videos</a:t>
            </a:r>
            <a:r>
              <a:rPr lang="en-US" sz="1700" b="1" dirty="0" smtClean="0">
                <a:solidFill>
                  <a:schemeClr val="tx1">
                    <a:lumMod val="75000"/>
                    <a:lumOff val="25000"/>
                  </a:schemeClr>
                </a:solidFill>
                <a:latin typeface="Century Gothic" charset="0"/>
                <a:ea typeface="Century Gothic" charset="0"/>
                <a:cs typeface="Century Gothic" charset="0"/>
              </a:rPr>
              <a:t> </a:t>
            </a:r>
            <a:r>
              <a:rPr lang="en-US" sz="1100" dirty="0" smtClean="0">
                <a:solidFill>
                  <a:schemeClr val="tx1">
                    <a:lumMod val="75000"/>
                    <a:lumOff val="25000"/>
                  </a:schemeClr>
                </a:solidFill>
                <a:latin typeface="Century Gothic" charset="0"/>
                <a:ea typeface="Century Gothic" charset="0"/>
                <a:cs typeface="Century Gothic" charset="0"/>
                <a:hlinkClick r:id="rId9"/>
              </a:rPr>
              <a:t>www.youtube.com/user/NASADEVELOP</a:t>
            </a: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a:t>
            </a:r>
            <a:r>
              <a:rPr lang="en-US" sz="1700" b="1" dirty="0" smtClean="0">
                <a:solidFill>
                  <a:schemeClr val="tx1">
                    <a:lumMod val="75000"/>
                    <a:lumOff val="25000"/>
                  </a:schemeClr>
                </a:solidFill>
                <a:latin typeface="Century Gothic" charset="0"/>
                <a:ea typeface="Century Gothic" charset="0"/>
                <a:cs typeface="Century Gothic" charset="0"/>
              </a:rPr>
              <a:t>Program:</a:t>
            </a:r>
            <a:r>
              <a:rPr lang="en-US" sz="1700" dirty="0" smtClean="0">
                <a:solidFill>
                  <a:schemeClr val="tx1">
                    <a:lumMod val="75000"/>
                    <a:lumOff val="25000"/>
                  </a:schemeClr>
                </a:solidFill>
                <a:latin typeface="Century Gothic" charset="0"/>
                <a:ea typeface="Century Gothic" charset="0"/>
                <a:cs typeface="Century Gothic" charset="0"/>
              </a:rPr>
              <a:t> features projects</a:t>
            </a:r>
            <a:r>
              <a:rPr lang="en-US" sz="1700" dirty="0">
                <a:solidFill>
                  <a:schemeClr val="tx1">
                    <a:lumMod val="75000"/>
                    <a:lumOff val="25000"/>
                  </a:schemeClr>
                </a:solidFill>
                <a:latin typeface="Century Gothic" charset="0"/>
                <a:ea typeface="Century Gothic" charset="0"/>
                <a:cs typeface="Century Gothic" charset="0"/>
              </a:rPr>
              <a:t>, </a:t>
            </a:r>
            <a:r>
              <a:rPr lang="en-US" sz="1700" dirty="0" smtClean="0">
                <a:solidFill>
                  <a:schemeClr val="tx1">
                    <a:lumMod val="75000"/>
                    <a:lumOff val="25000"/>
                  </a:schemeClr>
                </a:solidFill>
                <a:latin typeface="Century Gothic" charset="0"/>
                <a:ea typeface="Century Gothic" charset="0"/>
                <a:cs typeface="Century Gothic" charset="0"/>
              </a:rPr>
              <a:t>node highlights &amp; accomplishments, </a:t>
            </a:r>
            <a:r>
              <a:rPr lang="en-US" sz="1700" dirty="0">
                <a:solidFill>
                  <a:schemeClr val="tx1">
                    <a:lumMod val="75000"/>
                    <a:lumOff val="25000"/>
                  </a:schemeClr>
                </a:solidFill>
                <a:latin typeface="Century Gothic" charset="0"/>
                <a:ea typeface="Century Gothic" charset="0"/>
                <a:cs typeface="Century Gothic" charset="0"/>
              </a:rPr>
              <a:t>and VPS </a:t>
            </a:r>
            <a:r>
              <a:rPr lang="en-US" sz="1700" dirty="0" smtClean="0">
                <a:solidFill>
                  <a:schemeClr val="tx1">
                    <a:lumMod val="75000"/>
                    <a:lumOff val="25000"/>
                  </a:schemeClr>
                </a:solidFill>
                <a:latin typeface="Century Gothic" charset="0"/>
                <a:ea typeface="Century Gothic" charset="0"/>
                <a:cs typeface="Century Gothic" charset="0"/>
              </a:rPr>
              <a:t>announcements</a:t>
            </a:r>
          </a:p>
          <a:p>
            <a:pPr marL="0" indent="0">
              <a:spcBef>
                <a:spcPts val="0"/>
              </a:spcBef>
              <a:buNone/>
            </a:pPr>
            <a:r>
              <a:rPr lang="en-US" sz="1100" dirty="0" smtClean="0">
                <a:solidFill>
                  <a:schemeClr val="tx1">
                    <a:lumMod val="75000"/>
                    <a:lumOff val="25000"/>
                  </a:schemeClr>
                </a:solidFill>
                <a:latin typeface="Century Gothic" charset="0"/>
                <a:ea typeface="Century Gothic" charset="0"/>
                <a:cs typeface="Century Gothic" charset="0"/>
                <a:hlinkClick r:id="rId10"/>
              </a:rPr>
              <a:t>https</a:t>
            </a:r>
            <a:r>
              <a:rPr lang="en-US" sz="1100" dirty="0">
                <a:solidFill>
                  <a:schemeClr val="tx1">
                    <a:lumMod val="75000"/>
                    <a:lumOff val="25000"/>
                  </a:schemeClr>
                </a:solidFill>
                <a:latin typeface="Century Gothic" charset="0"/>
                <a:ea typeface="Century Gothic" charset="0"/>
                <a:cs typeface="Century Gothic" charset="0"/>
                <a:hlinkClick r:id="rId10"/>
              </a:rPr>
              <a:t>://plus.google.com/+</a:t>
            </a:r>
            <a:r>
              <a:rPr lang="en-US" sz="1100" dirty="0" smtClean="0">
                <a:solidFill>
                  <a:schemeClr val="tx1">
                    <a:lumMod val="75000"/>
                    <a:lumOff val="25000"/>
                  </a:schemeClr>
                </a:solidFill>
                <a:latin typeface="Century Gothic" charset="0"/>
                <a:ea typeface="Century Gothic" charset="0"/>
                <a:cs typeface="Century Gothic" charset="0"/>
                <a:hlinkClick r:id="rId10"/>
              </a:rPr>
              <a:t>NASADEVELOP</a:t>
            </a: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Program: </a:t>
            </a:r>
            <a:r>
              <a:rPr lang="en-US" sz="1700" dirty="0" smtClean="0">
                <a:solidFill>
                  <a:schemeClr val="tx1">
                    <a:lumMod val="75000"/>
                    <a:lumOff val="25000"/>
                  </a:schemeClr>
                </a:solidFill>
                <a:latin typeface="Century Gothic" charset="0"/>
                <a:ea typeface="Century Gothic" charset="0"/>
                <a:cs typeface="Century Gothic" charset="0"/>
              </a:rPr>
              <a:t>job posts</a:t>
            </a:r>
            <a:r>
              <a:rPr lang="en-US" sz="1700" dirty="0">
                <a:solidFill>
                  <a:schemeClr val="tx1">
                    <a:lumMod val="75000"/>
                    <a:lumOff val="25000"/>
                  </a:schemeClr>
                </a:solidFill>
                <a:latin typeface="Century Gothic" charset="0"/>
                <a:ea typeface="Century Gothic" charset="0"/>
                <a:cs typeface="Century Gothic" charset="0"/>
              </a:rPr>
              <a:t>, </a:t>
            </a:r>
            <a:r>
              <a:rPr lang="en-US" sz="1700" dirty="0" smtClean="0">
                <a:solidFill>
                  <a:schemeClr val="tx1">
                    <a:lumMod val="75000"/>
                    <a:lumOff val="25000"/>
                  </a:schemeClr>
                </a:solidFill>
                <a:latin typeface="Century Gothic" charset="0"/>
                <a:ea typeface="Century Gothic" charset="0"/>
                <a:cs typeface="Century Gothic" charset="0"/>
              </a:rPr>
              <a:t>job </a:t>
            </a:r>
            <a:r>
              <a:rPr lang="en-US" sz="1700" dirty="0">
                <a:solidFill>
                  <a:schemeClr val="tx1">
                    <a:lumMod val="75000"/>
                    <a:lumOff val="25000"/>
                  </a:schemeClr>
                </a:solidFill>
                <a:latin typeface="Century Gothic" charset="0"/>
                <a:ea typeface="Century Gothic" charset="0"/>
                <a:cs typeface="Century Gothic" charset="0"/>
              </a:rPr>
              <a:t>skills &amp; </a:t>
            </a:r>
            <a:r>
              <a:rPr lang="en-US" sz="1700" dirty="0" smtClean="0">
                <a:solidFill>
                  <a:schemeClr val="tx1">
                    <a:lumMod val="75000"/>
                    <a:lumOff val="25000"/>
                  </a:schemeClr>
                </a:solidFill>
                <a:latin typeface="Century Gothic" charset="0"/>
                <a:ea typeface="Century Gothic" charset="0"/>
                <a:cs typeface="Century Gothic" charset="0"/>
              </a:rPr>
              <a:t>tips</a:t>
            </a:r>
            <a:r>
              <a:rPr lang="en-US" sz="1700" dirty="0">
                <a:solidFill>
                  <a:schemeClr val="tx1">
                    <a:lumMod val="75000"/>
                    <a:lumOff val="25000"/>
                  </a:schemeClr>
                </a:solidFill>
                <a:latin typeface="Century Gothic" charset="0"/>
                <a:ea typeface="Century Gothic" charset="0"/>
                <a:cs typeface="Century Gothic" charset="0"/>
              </a:rPr>
              <a:t>, and </a:t>
            </a:r>
            <a:r>
              <a:rPr lang="en-US" sz="1700" dirty="0" smtClean="0">
                <a:solidFill>
                  <a:schemeClr val="tx1">
                    <a:lumMod val="75000"/>
                    <a:lumOff val="25000"/>
                  </a:schemeClr>
                </a:solidFill>
                <a:latin typeface="Century Gothic" charset="0"/>
                <a:ea typeface="Century Gothic" charset="0"/>
                <a:cs typeface="Century Gothic" charset="0"/>
              </a:rPr>
              <a:t>important events. </a:t>
            </a:r>
            <a:r>
              <a:rPr lang="en-US" sz="1700" b="1" i="1" dirty="0" smtClean="0">
                <a:solidFill>
                  <a:schemeClr val="tx1">
                    <a:lumMod val="75000"/>
                    <a:lumOff val="25000"/>
                  </a:schemeClr>
                </a:solidFill>
                <a:latin typeface="Century Gothic" charset="0"/>
                <a:ea typeface="Century Gothic" charset="0"/>
                <a:cs typeface="Century Gothic" charset="0"/>
              </a:rPr>
              <a:t>This </a:t>
            </a:r>
            <a:r>
              <a:rPr lang="en-US" sz="1700" b="1" i="1" dirty="0">
                <a:solidFill>
                  <a:schemeClr val="tx1">
                    <a:lumMod val="75000"/>
                    <a:lumOff val="25000"/>
                  </a:schemeClr>
                </a:solidFill>
                <a:latin typeface="Century Gothic" charset="0"/>
                <a:ea typeface="Century Gothic" charset="0"/>
                <a:cs typeface="Century Gothic" charset="0"/>
              </a:rPr>
              <a:t>is a private group! Follow the link to </a:t>
            </a:r>
            <a:r>
              <a:rPr lang="en-US" sz="1700" b="1" i="1" dirty="0" smtClean="0">
                <a:solidFill>
                  <a:schemeClr val="tx1">
                    <a:lumMod val="75000"/>
                    <a:lumOff val="25000"/>
                  </a:schemeClr>
                </a:solidFill>
                <a:latin typeface="Century Gothic" charset="0"/>
                <a:ea typeface="Century Gothic" charset="0"/>
                <a:cs typeface="Century Gothic" charset="0"/>
              </a:rPr>
              <a:t>join!</a:t>
            </a:r>
            <a:endParaRPr lang="en-US" sz="1700" i="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100" dirty="0" smtClean="0">
                <a:solidFill>
                  <a:schemeClr val="tx1">
                    <a:lumMod val="75000"/>
                    <a:lumOff val="25000"/>
                  </a:schemeClr>
                </a:solidFill>
                <a:latin typeface="Century Gothic" charset="0"/>
                <a:ea typeface="Century Gothic" charset="0"/>
                <a:cs typeface="Century Gothic" charset="0"/>
                <a:hlinkClick r:id="rId11"/>
              </a:rPr>
              <a:t>www.linkedin.com/groups/4343498</a:t>
            </a:r>
            <a:endParaRPr lang="en-US" sz="1100" dirty="0" smtClean="0">
              <a:solidFill>
                <a:schemeClr val="tx1">
                  <a:lumMod val="75000"/>
                  <a:lumOff val="25000"/>
                </a:schemeClr>
              </a:solidFill>
              <a:latin typeface="Century Gothic" charset="0"/>
              <a:ea typeface="Century Gothic" charset="0"/>
              <a:cs typeface="Century Gothic" charset="0"/>
            </a:endParaRPr>
          </a:p>
        </p:txBody>
      </p:sp>
      <p:pic>
        <p:nvPicPr>
          <p:cNvPr id="1029" name="Picture 2" descr="cid:image002.png@01D34742.BFB23FE0">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5039" y="1345161"/>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3" descr="twitterCircle-logo">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6464" y="3322202"/>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6" descr="cid:image006.png@01D34742.BFB23FE0">
            <a:hlinkClick r:id="rId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6464" y="4248697"/>
            <a:ext cx="586705" cy="5867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a:off x="-762000" y="120323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762000" y="19938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9"/>
          <p:cNvSpPr>
            <a:spLocks noChangeArrowheads="1"/>
          </p:cNvSpPr>
          <p:nvPr/>
        </p:nvSpPr>
        <p:spPr bwMode="auto">
          <a:xfrm>
            <a:off x="-762000" y="23271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10"/>
          <p:cNvSpPr>
            <a:spLocks noChangeArrowheads="1"/>
          </p:cNvSpPr>
          <p:nvPr/>
        </p:nvSpPr>
        <p:spPr bwMode="auto">
          <a:xfrm>
            <a:off x="-762000" y="26891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11"/>
          <p:cNvSpPr>
            <a:spLocks noChangeArrowheads="1"/>
          </p:cNvSpPr>
          <p:nvPr/>
        </p:nvSpPr>
        <p:spPr bwMode="auto">
          <a:xfrm>
            <a:off x="-762000" y="30320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12"/>
          <p:cNvSpPr>
            <a:spLocks noChangeArrowheads="1"/>
          </p:cNvSpPr>
          <p:nvPr/>
        </p:nvSpPr>
        <p:spPr bwMode="auto">
          <a:xfrm>
            <a:off x="-762000" y="33749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13"/>
          <p:cNvSpPr>
            <a:spLocks noChangeArrowheads="1"/>
          </p:cNvSpPr>
          <p:nvPr/>
        </p:nvSpPr>
        <p:spPr bwMode="auto">
          <a:xfrm>
            <a:off x="-762000" y="37178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7215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DEVELOP’s 20</a:t>
            </a:r>
            <a:r>
              <a:rPr lang="en-US" baseline="30000" dirty="0" smtClean="0"/>
              <a:t>th</a:t>
            </a:r>
            <a:r>
              <a:rPr lang="en-US" dirty="0" smtClean="0"/>
              <a:t> Anniversary</a:t>
            </a:r>
            <a:endParaRPr lang="en-US" dirty="0"/>
          </a:p>
        </p:txBody>
      </p:sp>
      <p:sp>
        <p:nvSpPr>
          <p:cNvPr id="15" name="Text Placeholder 2"/>
          <p:cNvSpPr txBox="1">
            <a:spLocks/>
          </p:cNvSpPr>
          <p:nvPr/>
        </p:nvSpPr>
        <p:spPr>
          <a:xfrm>
            <a:off x="450759" y="3088229"/>
            <a:ext cx="6041979" cy="624279"/>
          </a:xfrm>
          <a:prstGeom prst="rect">
            <a:avLst/>
          </a:prstGeom>
        </p:spPr>
        <p:txBody>
          <a:bodyPr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3E96A8"/>
              </a:buClr>
              <a:buFont typeface="Webdings" panose="05030102010509060703" pitchFamily="18" charset="2"/>
              <a:buChar char="4"/>
            </a:pPr>
            <a:r>
              <a:rPr lang="en-US" sz="2800" b="1" dirty="0" smtClean="0">
                <a:solidFill>
                  <a:srgbClr val="13416C"/>
                </a:solidFill>
              </a:rPr>
              <a:t> Alumni </a:t>
            </a:r>
            <a:r>
              <a:rPr lang="en-US" sz="2800" b="1" dirty="0">
                <a:solidFill>
                  <a:srgbClr val="13416C"/>
                </a:solidFill>
              </a:rPr>
              <a:t>&amp; Participant </a:t>
            </a:r>
            <a:r>
              <a:rPr lang="en-US" sz="2800" b="1" dirty="0" smtClean="0">
                <a:solidFill>
                  <a:srgbClr val="13416C"/>
                </a:solidFill>
              </a:rPr>
              <a:t>Engagement</a:t>
            </a:r>
            <a:endParaRPr lang="en-US" sz="2800" b="1" dirty="0">
              <a:solidFill>
                <a:srgbClr val="13416C"/>
              </a:solidFill>
            </a:endParaRPr>
          </a:p>
        </p:txBody>
      </p:sp>
      <p:sp>
        <p:nvSpPr>
          <p:cNvPr id="16" name="Text Placeholder 6"/>
          <p:cNvSpPr txBox="1">
            <a:spLocks/>
          </p:cNvSpPr>
          <p:nvPr/>
        </p:nvSpPr>
        <p:spPr>
          <a:xfrm>
            <a:off x="323850" y="1277857"/>
            <a:ext cx="9498880" cy="1274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chemeClr val="tx1">
                    <a:lumMod val="75000"/>
                    <a:lumOff val="25000"/>
                  </a:schemeClr>
                </a:solidFill>
              </a:rPr>
              <a:t>DEVELOP is celebrating its 20</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anniversary throughout 2018. The Fellow Class is coordinating activities and leading 10 initiatives (listed below). You can read about all of the activities on DEVELOPedia. The events will engage both current and former </a:t>
            </a:r>
            <a:r>
              <a:rPr lang="en-US" dirty="0" err="1" smtClean="0">
                <a:solidFill>
                  <a:schemeClr val="tx1">
                    <a:lumMod val="75000"/>
                    <a:lumOff val="25000"/>
                  </a:schemeClr>
                </a:solidFill>
              </a:rPr>
              <a:t>DEVELOPers</a:t>
            </a:r>
            <a:r>
              <a:rPr lang="en-US" dirty="0" smtClean="0">
                <a:solidFill>
                  <a:schemeClr val="tx1">
                    <a:lumMod val="75000"/>
                    <a:lumOff val="25000"/>
                  </a:schemeClr>
                </a:solidFill>
              </a:rPr>
              <a:t>. Stay tuned!</a:t>
            </a:r>
            <a:endParaRPr lang="en-US" dirty="0">
              <a:solidFill>
                <a:schemeClr val="tx1">
                  <a:lumMod val="75000"/>
                  <a:lumOff val="25000"/>
                </a:schemeClr>
              </a:solidFill>
            </a:endParaRPr>
          </a:p>
        </p:txBody>
      </p:sp>
      <p:sp>
        <p:nvSpPr>
          <p:cNvPr id="17" name="Text Placeholder 4"/>
          <p:cNvSpPr txBox="1">
            <a:spLocks/>
          </p:cNvSpPr>
          <p:nvPr/>
        </p:nvSpPr>
        <p:spPr>
          <a:xfrm>
            <a:off x="450760" y="4932371"/>
            <a:ext cx="5692463" cy="624279"/>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Clr>
                <a:srgbClr val="3E96A8"/>
              </a:buClr>
              <a:buFont typeface="Webdings" panose="05030102010509060703" pitchFamily="18" charset="2"/>
              <a:buChar char="4"/>
            </a:pPr>
            <a:r>
              <a:rPr lang="en-US" sz="2800" b="1" dirty="0" err="1" smtClean="0">
                <a:solidFill>
                  <a:srgbClr val="13416C"/>
                </a:solidFill>
              </a:rPr>
              <a:t>DEVELOPing</a:t>
            </a:r>
            <a:r>
              <a:rPr lang="en-US" sz="2800" b="1" dirty="0" smtClean="0">
                <a:solidFill>
                  <a:srgbClr val="13416C"/>
                </a:solidFill>
              </a:rPr>
              <a:t> America</a:t>
            </a:r>
            <a:endParaRPr lang="en-US" sz="2800" b="1" dirty="0">
              <a:solidFill>
                <a:srgbClr val="13416C"/>
              </a:solidFill>
            </a:endParaRPr>
          </a:p>
        </p:txBody>
      </p:sp>
      <p:sp>
        <p:nvSpPr>
          <p:cNvPr id="18" name="Text Placeholder 5"/>
          <p:cNvSpPr txBox="1">
            <a:spLocks/>
          </p:cNvSpPr>
          <p:nvPr/>
        </p:nvSpPr>
        <p:spPr>
          <a:xfrm>
            <a:off x="450760" y="4317657"/>
            <a:ext cx="5692462" cy="624279"/>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Clr>
                <a:srgbClr val="3E96A8"/>
              </a:buClr>
              <a:buFont typeface="Webdings" panose="05030102010509060703" pitchFamily="18" charset="2"/>
              <a:buChar char="4"/>
            </a:pPr>
            <a:r>
              <a:rPr lang="en-US" sz="2800" b="1" dirty="0" smtClean="0">
                <a:solidFill>
                  <a:srgbClr val="13416C"/>
                </a:solidFill>
              </a:rPr>
              <a:t>T-20 Tournament Challenges</a:t>
            </a:r>
            <a:endParaRPr lang="en-US" sz="2800" b="1" dirty="0">
              <a:solidFill>
                <a:srgbClr val="13416C"/>
              </a:solidFill>
            </a:endParaRPr>
          </a:p>
        </p:txBody>
      </p:sp>
      <p:sp>
        <p:nvSpPr>
          <p:cNvPr id="19" name="Text Placeholder 2"/>
          <p:cNvSpPr txBox="1">
            <a:spLocks/>
          </p:cNvSpPr>
          <p:nvPr/>
        </p:nvSpPr>
        <p:spPr>
          <a:xfrm>
            <a:off x="450760" y="3702943"/>
            <a:ext cx="5692462" cy="62427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3E96A8"/>
              </a:buClr>
              <a:buFont typeface="Webdings" panose="05030102010509060703" pitchFamily="18" charset="2"/>
              <a:buChar char="4"/>
            </a:pPr>
            <a:r>
              <a:rPr lang="en-US" sz="2800" b="1" dirty="0" smtClean="0">
                <a:solidFill>
                  <a:srgbClr val="13416C"/>
                </a:solidFill>
              </a:rPr>
              <a:t> 20</a:t>
            </a:r>
            <a:r>
              <a:rPr lang="en-US" sz="2800" b="1" baseline="30000" dirty="0" smtClean="0">
                <a:solidFill>
                  <a:srgbClr val="13416C"/>
                </a:solidFill>
              </a:rPr>
              <a:t>th</a:t>
            </a:r>
            <a:r>
              <a:rPr lang="en-US" sz="2800" b="1" dirty="0" smtClean="0">
                <a:solidFill>
                  <a:srgbClr val="13416C"/>
                </a:solidFill>
              </a:rPr>
              <a:t> Anniversary Website</a:t>
            </a:r>
            <a:endParaRPr lang="en-US" sz="2800" b="1" dirty="0">
              <a:solidFill>
                <a:srgbClr val="13416C"/>
              </a:solidFill>
            </a:endParaRPr>
          </a:p>
        </p:txBody>
      </p:sp>
      <p:sp>
        <p:nvSpPr>
          <p:cNvPr id="20" name="Text Placeholder 4"/>
          <p:cNvSpPr txBox="1">
            <a:spLocks/>
          </p:cNvSpPr>
          <p:nvPr/>
        </p:nvSpPr>
        <p:spPr>
          <a:xfrm>
            <a:off x="450760" y="5547085"/>
            <a:ext cx="5692463" cy="624279"/>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Clr>
                <a:srgbClr val="3E96A8"/>
              </a:buClr>
              <a:buFont typeface="Webdings" panose="05030102010509060703" pitchFamily="18" charset="2"/>
              <a:buChar char="4"/>
            </a:pPr>
            <a:r>
              <a:rPr lang="en-US" sz="2800" b="1" dirty="0" smtClean="0">
                <a:solidFill>
                  <a:srgbClr val="13416C"/>
                </a:solidFill>
              </a:rPr>
              <a:t>DEVELOP </a:t>
            </a:r>
            <a:r>
              <a:rPr lang="en-US" sz="2800" b="1" dirty="0" smtClean="0">
                <a:solidFill>
                  <a:srgbClr val="13416C"/>
                </a:solidFill>
              </a:rPr>
              <a:t>Days</a:t>
            </a:r>
            <a:endParaRPr lang="en-US" sz="2800" b="1" dirty="0">
              <a:solidFill>
                <a:srgbClr val="13416C"/>
              </a:solidFill>
            </a:endParaRPr>
          </a:p>
        </p:txBody>
      </p:sp>
      <p:sp>
        <p:nvSpPr>
          <p:cNvPr id="10" name="Text Placeholder 2"/>
          <p:cNvSpPr txBox="1">
            <a:spLocks/>
          </p:cNvSpPr>
          <p:nvPr/>
        </p:nvSpPr>
        <p:spPr>
          <a:xfrm>
            <a:off x="6647290" y="3097794"/>
            <a:ext cx="5299207" cy="624279"/>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3E96A8"/>
              </a:buClr>
              <a:buFont typeface="Webdings" panose="05030102010509060703" pitchFamily="18" charset="2"/>
              <a:buChar char="4"/>
            </a:pPr>
            <a:r>
              <a:rPr lang="en-US" sz="2800" b="1" dirty="0" smtClean="0">
                <a:solidFill>
                  <a:srgbClr val="13416C"/>
                </a:solidFill>
              </a:rPr>
              <a:t> Outreach &amp; Social Media</a:t>
            </a:r>
            <a:endParaRPr lang="en-US" sz="2800" b="1" dirty="0">
              <a:solidFill>
                <a:srgbClr val="13416C"/>
              </a:solidFill>
            </a:endParaRPr>
          </a:p>
        </p:txBody>
      </p:sp>
      <p:sp>
        <p:nvSpPr>
          <p:cNvPr id="11" name="Text Placeholder 4"/>
          <p:cNvSpPr txBox="1">
            <a:spLocks/>
          </p:cNvSpPr>
          <p:nvPr/>
        </p:nvSpPr>
        <p:spPr>
          <a:xfrm>
            <a:off x="6647288" y="4941936"/>
            <a:ext cx="5299208" cy="624279"/>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Clr>
                <a:srgbClr val="3E96A8"/>
              </a:buClr>
              <a:buFont typeface="Webdings" panose="05030102010509060703" pitchFamily="18" charset="2"/>
              <a:buChar char="4"/>
            </a:pPr>
            <a:r>
              <a:rPr lang="en-US" sz="2800" b="1" dirty="0" smtClean="0">
                <a:solidFill>
                  <a:srgbClr val="13416C"/>
                </a:solidFill>
              </a:rPr>
              <a:t>Video Creation</a:t>
            </a:r>
            <a:endParaRPr lang="en-US" sz="2800" b="1" dirty="0">
              <a:solidFill>
                <a:srgbClr val="13416C"/>
              </a:solidFill>
            </a:endParaRPr>
          </a:p>
        </p:txBody>
      </p:sp>
      <p:sp>
        <p:nvSpPr>
          <p:cNvPr id="12" name="Text Placeholder 5"/>
          <p:cNvSpPr txBox="1">
            <a:spLocks/>
          </p:cNvSpPr>
          <p:nvPr/>
        </p:nvSpPr>
        <p:spPr>
          <a:xfrm>
            <a:off x="6647288" y="4327222"/>
            <a:ext cx="5299207" cy="624279"/>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Clr>
                <a:srgbClr val="3E96A8"/>
              </a:buClr>
              <a:buFont typeface="Webdings" panose="05030102010509060703" pitchFamily="18" charset="2"/>
              <a:buChar char="4"/>
            </a:pPr>
            <a:r>
              <a:rPr lang="en-US" sz="2800" b="1" dirty="0" smtClean="0">
                <a:solidFill>
                  <a:srgbClr val="13416C"/>
                </a:solidFill>
              </a:rPr>
              <a:t>Project Highlight Booklet</a:t>
            </a:r>
            <a:endParaRPr lang="en-US" sz="2800" b="1" dirty="0">
              <a:solidFill>
                <a:srgbClr val="13416C"/>
              </a:solidFill>
            </a:endParaRPr>
          </a:p>
        </p:txBody>
      </p:sp>
      <p:sp>
        <p:nvSpPr>
          <p:cNvPr id="13" name="Text Placeholder 2"/>
          <p:cNvSpPr txBox="1">
            <a:spLocks/>
          </p:cNvSpPr>
          <p:nvPr/>
        </p:nvSpPr>
        <p:spPr>
          <a:xfrm>
            <a:off x="6647289" y="3712508"/>
            <a:ext cx="5299207" cy="62427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3E96A8"/>
              </a:buClr>
              <a:buFont typeface="Webdings" panose="05030102010509060703" pitchFamily="18" charset="2"/>
              <a:buChar char="4"/>
            </a:pPr>
            <a:r>
              <a:rPr lang="en-US" sz="2800" b="1" dirty="0" smtClean="0">
                <a:solidFill>
                  <a:srgbClr val="13416C"/>
                </a:solidFill>
              </a:rPr>
              <a:t> Print Materials</a:t>
            </a:r>
            <a:endParaRPr lang="en-US" sz="2800" b="1" dirty="0">
              <a:solidFill>
                <a:srgbClr val="13416C"/>
              </a:solidFill>
            </a:endParaRPr>
          </a:p>
        </p:txBody>
      </p:sp>
      <p:sp>
        <p:nvSpPr>
          <p:cNvPr id="22" name="Content Placeholder 9"/>
          <p:cNvSpPr txBox="1">
            <a:spLocks/>
          </p:cNvSpPr>
          <p:nvPr/>
        </p:nvSpPr>
        <p:spPr>
          <a:xfrm>
            <a:off x="200024" y="6432383"/>
            <a:ext cx="11058525" cy="304800"/>
          </a:xfrm>
          <a:prstGeom prst="rect">
            <a:avLst/>
          </a:prstGeom>
        </p:spPr>
        <p:txBody>
          <a:bodyPr vert="horz" lIns="91387" tIns="45693" rIns="91387" bIns="45693" rtlCol="0">
            <a:noAutofit/>
          </a:bodyPr>
          <a:lstStyle/>
          <a:p>
            <a:pPr defTabSz="1018229">
              <a:spcBef>
                <a:spcPct val="20000"/>
              </a:spcBef>
              <a:buClr>
                <a:srgbClr val="0F6FC6"/>
              </a:buClr>
              <a:buSzPct val="85000"/>
            </a:pPr>
            <a:r>
              <a:rPr lang="en-US" sz="1200" b="1" dirty="0" smtClean="0">
                <a:solidFill>
                  <a:schemeClr val="bg2">
                    <a:lumMod val="85000"/>
                  </a:schemeClr>
                </a:solidFill>
                <a:latin typeface="Century Gothic" charset="0"/>
                <a:ea typeface="Century Gothic" charset="0"/>
                <a:cs typeface="Century Gothic" charset="0"/>
              </a:rPr>
              <a:t>Anniversary Homepage</a:t>
            </a:r>
            <a:r>
              <a:rPr lang="en-US" sz="1200" b="1" dirty="0">
                <a:solidFill>
                  <a:schemeClr val="bg2">
                    <a:lumMod val="85000"/>
                  </a:schemeClr>
                </a:solidFill>
                <a:latin typeface="Century Gothic" charset="0"/>
                <a:ea typeface="Century Gothic" charset="0"/>
                <a:cs typeface="Century Gothic" charset="0"/>
              </a:rPr>
              <a:t>: </a:t>
            </a:r>
            <a:r>
              <a:rPr lang="en-US" sz="1200" b="1" dirty="0">
                <a:solidFill>
                  <a:schemeClr val="bg2">
                    <a:lumMod val="85000"/>
                  </a:schemeClr>
                </a:solidFill>
                <a:latin typeface="Century Gothic" charset="0"/>
                <a:ea typeface="Century Gothic" charset="0"/>
                <a:cs typeface="Century Gothic" charset="0"/>
                <a:hlinkClick r:id="rId2"/>
              </a:rPr>
              <a:t>http://</a:t>
            </a:r>
            <a:r>
              <a:rPr lang="en-US" sz="1200" b="1" dirty="0" smtClean="0">
                <a:solidFill>
                  <a:schemeClr val="bg2">
                    <a:lumMod val="85000"/>
                  </a:schemeClr>
                </a:solidFill>
                <a:latin typeface="Century Gothic" charset="0"/>
                <a:ea typeface="Century Gothic" charset="0"/>
                <a:cs typeface="Century Gothic" charset="0"/>
                <a:hlinkClick r:id="rId2"/>
              </a:rPr>
              <a:t>www.devpedia.developexchange.com/dp/index.php?title=Anniversary_Overview</a:t>
            </a:r>
            <a:r>
              <a:rPr lang="en-US" sz="1200" b="1" dirty="0" smtClean="0">
                <a:solidFill>
                  <a:schemeClr val="bg2">
                    <a:lumMod val="85000"/>
                  </a:schemeClr>
                </a:solidFill>
                <a:latin typeface="Century Gothic" charset="0"/>
                <a:ea typeface="Century Gothic" charset="0"/>
                <a:cs typeface="Century Gothic" charset="0"/>
              </a:rPr>
              <a:t> </a:t>
            </a:r>
            <a:endParaRPr lang="en-US" sz="1200" dirty="0">
              <a:solidFill>
                <a:schemeClr val="bg2">
                  <a:lumMod val="85000"/>
                </a:schemeClr>
              </a:solidFill>
              <a:latin typeface="Century Gothic" charset="0"/>
              <a:ea typeface="Century Gothic" charset="0"/>
              <a:cs typeface="Century Gothic" charset="0"/>
            </a:endParaRPr>
          </a:p>
        </p:txBody>
      </p:sp>
      <p:pic>
        <p:nvPicPr>
          <p:cNvPr id="1026" name="Picture 2" descr="https://develop.larc.nasa.gov/20thAnniversary/images/20thAnniversaryLogo_UPDATE-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4808" y="1072410"/>
            <a:ext cx="1716580" cy="185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736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32" y="1156963"/>
            <a:ext cx="4598889" cy="1325563"/>
          </a:xfrm>
        </p:spPr>
        <p:txBody>
          <a:bodyPr/>
          <a:lstStyle/>
          <a:p>
            <a:r>
              <a:rPr lang="en-US" dirty="0" smtClean="0"/>
              <a:t>THANK YOU!</a:t>
            </a:r>
            <a:endParaRPr lang="en-US" dirty="0"/>
          </a:p>
        </p:txBody>
      </p:sp>
      <p:sp>
        <p:nvSpPr>
          <p:cNvPr id="3" name="Text Placeholder 5"/>
          <p:cNvSpPr txBox="1">
            <a:spLocks/>
          </p:cNvSpPr>
          <p:nvPr/>
        </p:nvSpPr>
        <p:spPr>
          <a:xfrm>
            <a:off x="325379" y="2753474"/>
            <a:ext cx="4236347" cy="29991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tx1">
                    <a:lumMod val="75000"/>
                    <a:lumOff val="25000"/>
                  </a:schemeClr>
                </a:solidFill>
              </a:rPr>
              <a:t>Joining the DEVELOP family means being part of NASA’s Legacy.</a:t>
            </a:r>
          </a:p>
          <a:p>
            <a:pPr marL="0" indent="0" algn="ctr">
              <a:buNone/>
            </a:pPr>
            <a:endParaRPr lang="en-US" dirty="0" smtClean="0">
              <a:solidFill>
                <a:schemeClr val="tx1">
                  <a:lumMod val="75000"/>
                  <a:lumOff val="25000"/>
                </a:schemeClr>
              </a:solidFill>
            </a:endParaRPr>
          </a:p>
          <a:p>
            <a:pPr marL="0" indent="0" algn="ctr">
              <a:buNone/>
            </a:pPr>
            <a:r>
              <a:rPr lang="en-US" dirty="0" smtClean="0">
                <a:solidFill>
                  <a:schemeClr val="tx1">
                    <a:lumMod val="75000"/>
                    <a:lumOff val="25000"/>
                  </a:schemeClr>
                </a:solidFill>
              </a:rPr>
              <a:t>Learn it. </a:t>
            </a:r>
          </a:p>
          <a:p>
            <a:pPr marL="0" indent="0" algn="ctr">
              <a:buNone/>
            </a:pPr>
            <a:r>
              <a:rPr lang="en-US" dirty="0" smtClean="0">
                <a:solidFill>
                  <a:schemeClr val="tx1">
                    <a:lumMod val="75000"/>
                    <a:lumOff val="25000"/>
                  </a:schemeClr>
                </a:solidFill>
              </a:rPr>
              <a:t>Know it. </a:t>
            </a:r>
          </a:p>
          <a:p>
            <a:pPr marL="0" indent="0" algn="ctr">
              <a:buNone/>
            </a:pPr>
            <a:r>
              <a:rPr lang="en-US" dirty="0" smtClean="0">
                <a:solidFill>
                  <a:schemeClr val="tx1">
                    <a:lumMod val="75000"/>
                    <a:lumOff val="25000"/>
                  </a:schemeClr>
                </a:solidFill>
              </a:rPr>
              <a:t>Live it. </a:t>
            </a:r>
            <a:endParaRPr lang="en-US" dirty="0">
              <a:solidFill>
                <a:schemeClr val="tx1">
                  <a:lumMod val="75000"/>
                  <a:lumOff val="25000"/>
                </a:schemeClr>
              </a:solidFill>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36386" y="-10275"/>
            <a:ext cx="7465887" cy="6328881"/>
          </a:xfrm>
          <a:prstGeom prst="rect">
            <a:avLst/>
          </a:prstGeom>
        </p:spPr>
      </p:pic>
    </p:spTree>
    <p:extLst>
      <p:ext uri="{BB962C8B-B14F-4D97-AF65-F5344CB8AC3E}">
        <p14:creationId xmlns:p14="http://schemas.microsoft.com/office/powerpoint/2010/main" val="147807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CBP’s DEVELOP National Program</a:t>
            </a:r>
            <a:endParaRPr lang="en-US" dirty="0"/>
          </a:p>
        </p:txBody>
      </p:sp>
      <p:sp>
        <p:nvSpPr>
          <p:cNvPr id="7" name="Content Placeholder 9"/>
          <p:cNvSpPr txBox="1">
            <a:spLocks/>
          </p:cNvSpPr>
          <p:nvPr/>
        </p:nvSpPr>
        <p:spPr>
          <a:xfrm>
            <a:off x="1943100" y="6417819"/>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charset="0"/>
                <a:ea typeface="Century Gothic" charset="0"/>
                <a:cs typeface="Century Gothic" charset="0"/>
              </a:rPr>
              <a:t>Capacity Building : </a:t>
            </a:r>
            <a:r>
              <a:rPr lang="en-US" sz="1400" b="1" dirty="0" smtClean="0">
                <a:solidFill>
                  <a:schemeClr val="bg2">
                    <a:lumMod val="85000"/>
                  </a:schemeClr>
                </a:solidFill>
                <a:latin typeface="Century Gothic" charset="0"/>
                <a:ea typeface="Century Gothic" charset="0"/>
                <a:cs typeface="Century Gothic" charset="0"/>
                <a:hlinkClick r:id="rId2"/>
              </a:rPr>
              <a:t>www.nasa.gov/applied-sciences/capacitybuilding</a:t>
            </a:r>
            <a:r>
              <a:rPr lang="en-US" sz="1400" b="1" dirty="0" smtClean="0">
                <a:solidFill>
                  <a:schemeClr val="bg2">
                    <a:lumMod val="85000"/>
                  </a:schemeClr>
                </a:solidFill>
                <a:latin typeface="Century Gothic" charset="0"/>
                <a:ea typeface="Century Gothic" charset="0"/>
                <a:cs typeface="Century Gothic" charset="0"/>
              </a:rPr>
              <a:t>  </a:t>
            </a:r>
            <a:endParaRPr lang="en-US" sz="1400" dirty="0">
              <a:solidFill>
                <a:schemeClr val="bg2">
                  <a:lumMod val="85000"/>
                </a:schemeClr>
              </a:solidFill>
              <a:latin typeface="Century Gothic" charset="0"/>
              <a:ea typeface="Century Gothic" charset="0"/>
              <a:cs typeface="Century Gothic" charset="0"/>
            </a:endParaRPr>
          </a:p>
        </p:txBody>
      </p:sp>
      <p:sp>
        <p:nvSpPr>
          <p:cNvPr id="8" name="TextBox 7"/>
          <p:cNvSpPr txBox="1"/>
          <p:nvPr/>
        </p:nvSpPr>
        <p:spPr>
          <a:xfrm>
            <a:off x="1510617" y="1937105"/>
            <a:ext cx="8627810" cy="461665"/>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charset="0"/>
                <a:ea typeface="Century Gothic" charset="0"/>
                <a:cs typeface="Century Gothic" charset="0"/>
              </a:rPr>
              <a:t>Participants + Earth Observations + Decision Makers</a:t>
            </a:r>
            <a:endParaRPr lang="en-US" b="1" dirty="0" smtClean="0">
              <a:solidFill>
                <a:srgbClr val="003366"/>
              </a:solidFill>
              <a:latin typeface="Century Gothic" charset="0"/>
              <a:ea typeface="Century Gothic" charset="0"/>
              <a:cs typeface="Century Gothic" charset="0"/>
            </a:endParaRPr>
          </a:p>
        </p:txBody>
      </p:sp>
      <p:sp>
        <p:nvSpPr>
          <p:cNvPr id="9" name="Content Placeholder 1"/>
          <p:cNvSpPr txBox="1">
            <a:spLocks/>
          </p:cNvSpPr>
          <p:nvPr/>
        </p:nvSpPr>
        <p:spPr>
          <a:xfrm>
            <a:off x="671332" y="4669369"/>
            <a:ext cx="10682468" cy="1375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lang="en-US" sz="2400" b="1" dirty="0">
                <a:solidFill>
                  <a:schemeClr val="bg2">
                    <a:lumMod val="25000"/>
                  </a:schemeClr>
                </a:solidFill>
                <a:latin typeface="Century Gothic" charset="0"/>
                <a:ea typeface="Century Gothic" charset="0"/>
                <a:cs typeface="Century Gothic" charset="0"/>
              </a:rPr>
              <a:t>DEVELOP bridges the gap between NASA Earth S</a:t>
            </a:r>
            <a:r>
              <a:rPr lang="en-US" sz="2400" b="1" dirty="0" smtClean="0">
                <a:solidFill>
                  <a:schemeClr val="bg2">
                    <a:lumMod val="25000"/>
                  </a:schemeClr>
                </a:solidFill>
                <a:latin typeface="Century Gothic" charset="0"/>
                <a:ea typeface="Century Gothic" charset="0"/>
                <a:cs typeface="Century Gothic" charset="0"/>
              </a:rPr>
              <a:t>cience </a:t>
            </a:r>
            <a:r>
              <a:rPr lang="en-US" sz="2400" b="1" dirty="0">
                <a:solidFill>
                  <a:schemeClr val="bg2">
                    <a:lumMod val="25000"/>
                  </a:schemeClr>
                </a:solidFill>
                <a:latin typeface="Century Gothic" charset="0"/>
                <a:ea typeface="Century Gothic" charset="0"/>
                <a:cs typeface="Century Gothic" charset="0"/>
              </a:rPr>
              <a:t>and </a:t>
            </a:r>
            <a:r>
              <a:rPr lang="en-US" sz="2400" b="1" dirty="0" smtClean="0">
                <a:solidFill>
                  <a:schemeClr val="bg2">
                    <a:lumMod val="25000"/>
                  </a:schemeClr>
                </a:solidFill>
                <a:latin typeface="Century Gothic" charset="0"/>
                <a:ea typeface="Century Gothic" charset="0"/>
                <a:cs typeface="Century Gothic" charset="0"/>
              </a:rPr>
              <a:t>society</a:t>
            </a:r>
            <a:r>
              <a:rPr lang="en-US" sz="2400" dirty="0">
                <a:solidFill>
                  <a:schemeClr val="bg2">
                    <a:lumMod val="25000"/>
                  </a:schemeClr>
                </a:solidFill>
                <a:latin typeface="Century Gothic" charset="0"/>
                <a:ea typeface="Century Gothic" charset="0"/>
                <a:cs typeface="Century Gothic" charset="0"/>
              </a:rPr>
              <a:t>,</a:t>
            </a:r>
            <a:r>
              <a:rPr lang="en-US" sz="2400" dirty="0" smtClean="0">
                <a:solidFill>
                  <a:schemeClr val="bg2">
                    <a:lumMod val="25000"/>
                  </a:schemeClr>
                </a:solidFill>
                <a:latin typeface="Century Gothic" charset="0"/>
                <a:ea typeface="Century Gothic" charset="0"/>
                <a:cs typeface="Century Gothic" charset="0"/>
              </a:rPr>
              <a:t> </a:t>
            </a:r>
            <a:r>
              <a:rPr lang="en-US" sz="2400" dirty="0">
                <a:solidFill>
                  <a:schemeClr val="bg2">
                    <a:lumMod val="25000"/>
                  </a:schemeClr>
                </a:solidFill>
                <a:latin typeface="Century Gothic" charset="0"/>
                <a:ea typeface="Century Gothic" charset="0"/>
                <a:cs typeface="Century Gothic" charset="0"/>
              </a:rPr>
              <a:t>building capacity in both its participants and end-user organizations </a:t>
            </a:r>
            <a:endParaRPr lang="en-US" sz="2400" dirty="0" smtClean="0">
              <a:solidFill>
                <a:schemeClr val="bg2">
                  <a:lumMod val="25000"/>
                </a:schemeClr>
              </a:solidFill>
              <a:latin typeface="Century Gothic" charset="0"/>
              <a:ea typeface="Century Gothic" charset="0"/>
              <a:cs typeface="Century Gothic" charset="0"/>
            </a:endParaRPr>
          </a:p>
          <a:p>
            <a:pPr marL="0" lvl="0" indent="0" algn="ctr">
              <a:lnSpc>
                <a:spcPct val="100000"/>
              </a:lnSpc>
              <a:spcBef>
                <a:spcPts val="0"/>
              </a:spcBef>
              <a:buNone/>
              <a:defRPr/>
            </a:pPr>
            <a:r>
              <a:rPr lang="en-US" sz="2400" dirty="0" smtClean="0">
                <a:solidFill>
                  <a:schemeClr val="bg2">
                    <a:lumMod val="25000"/>
                  </a:schemeClr>
                </a:solidFill>
                <a:latin typeface="Century Gothic" charset="0"/>
                <a:ea typeface="Century Gothic" charset="0"/>
                <a:cs typeface="Century Gothic" charset="0"/>
              </a:rPr>
              <a:t>to </a:t>
            </a:r>
            <a:r>
              <a:rPr lang="en-US" sz="2400" dirty="0">
                <a:solidFill>
                  <a:schemeClr val="bg2">
                    <a:lumMod val="25000"/>
                  </a:schemeClr>
                </a:solidFill>
                <a:latin typeface="Century Gothic" charset="0"/>
                <a:ea typeface="Century Gothic" charset="0"/>
                <a:cs typeface="Century Gothic" charset="0"/>
              </a:rPr>
              <a:t>better prepare them to handle the environmental challenges </a:t>
            </a:r>
            <a:endParaRPr lang="en-US" sz="2400" dirty="0" smtClean="0">
              <a:solidFill>
                <a:schemeClr val="bg2">
                  <a:lumMod val="25000"/>
                </a:schemeClr>
              </a:solidFill>
              <a:latin typeface="Century Gothic" charset="0"/>
              <a:ea typeface="Century Gothic" charset="0"/>
              <a:cs typeface="Century Gothic" charset="0"/>
            </a:endParaRPr>
          </a:p>
          <a:p>
            <a:pPr marL="0" lvl="0" indent="0" algn="ctr">
              <a:lnSpc>
                <a:spcPct val="100000"/>
              </a:lnSpc>
              <a:spcBef>
                <a:spcPts val="0"/>
              </a:spcBef>
              <a:buNone/>
              <a:defRPr/>
            </a:pPr>
            <a:r>
              <a:rPr lang="en-US" sz="2400" dirty="0" smtClean="0">
                <a:solidFill>
                  <a:schemeClr val="bg2">
                    <a:lumMod val="25000"/>
                  </a:schemeClr>
                </a:solidFill>
                <a:latin typeface="Century Gothic" charset="0"/>
                <a:ea typeface="Century Gothic" charset="0"/>
                <a:cs typeface="Century Gothic" charset="0"/>
              </a:rPr>
              <a:t>that </a:t>
            </a:r>
            <a:r>
              <a:rPr lang="en-US" sz="2400" dirty="0">
                <a:solidFill>
                  <a:schemeClr val="bg2">
                    <a:lumMod val="25000"/>
                  </a:schemeClr>
                </a:solidFill>
                <a:latin typeface="Century Gothic" charset="0"/>
                <a:ea typeface="Century Gothic" charset="0"/>
                <a:cs typeface="Century Gothic" charset="0"/>
              </a:rPr>
              <a:t>face society.</a:t>
            </a:r>
          </a:p>
        </p:txBody>
      </p:sp>
      <p:sp>
        <p:nvSpPr>
          <p:cNvPr id="10" name="Content Placeholder 1"/>
          <p:cNvSpPr txBox="1">
            <a:spLocks/>
          </p:cNvSpPr>
          <p:nvPr/>
        </p:nvSpPr>
        <p:spPr>
          <a:xfrm>
            <a:off x="2037144" y="1132212"/>
            <a:ext cx="7546694" cy="824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kumimoji="0" lang="en-US" sz="2400" b="1" i="1" u="none" strike="noStrike" kern="1200" cap="none" spc="0" normalizeH="0" baseline="0" noProof="0" dirty="0" smtClean="0">
                <a:ln>
                  <a:noFill/>
                </a:ln>
                <a:solidFill>
                  <a:schemeClr val="bg2">
                    <a:lumMod val="25000"/>
                  </a:schemeClr>
                </a:solidFill>
                <a:effectLst/>
                <a:uLnTx/>
                <a:uFillTx/>
                <a:latin typeface="Century Gothic" charset="0"/>
                <a:ea typeface="Century Gothic" charset="0"/>
                <a:cs typeface="Century Gothic" charset="0"/>
              </a:rPr>
              <a:t>“Shaping </a:t>
            </a:r>
            <a:r>
              <a:rPr lang="en-US" sz="2400" b="1" i="1" dirty="0">
                <a:solidFill>
                  <a:schemeClr val="bg2">
                    <a:lumMod val="25000"/>
                  </a:schemeClr>
                </a:solidFill>
                <a:latin typeface="Century Gothic" charset="0"/>
                <a:ea typeface="Century Gothic" charset="0"/>
                <a:cs typeface="Century Gothic" charset="0"/>
              </a:rPr>
              <a:t>the future </a:t>
            </a:r>
            <a:r>
              <a:rPr lang="en-US" sz="2400" b="1" i="1" dirty="0" smtClean="0">
                <a:solidFill>
                  <a:schemeClr val="bg2">
                    <a:lumMod val="25000"/>
                  </a:schemeClr>
                </a:solidFill>
                <a:latin typeface="Century Gothic" charset="0"/>
                <a:ea typeface="Century Gothic" charset="0"/>
                <a:cs typeface="Century Gothic" charset="0"/>
              </a:rPr>
              <a:t>by </a:t>
            </a:r>
            <a:r>
              <a:rPr lang="en-US" sz="2400" b="1" i="1" dirty="0">
                <a:solidFill>
                  <a:schemeClr val="bg2">
                    <a:lumMod val="25000"/>
                  </a:schemeClr>
                </a:solidFill>
                <a:latin typeface="Century Gothic" charset="0"/>
                <a:ea typeface="Century Gothic" charset="0"/>
                <a:cs typeface="Century Gothic" charset="0"/>
              </a:rPr>
              <a:t>integrating Earth observations into global decision making.”</a:t>
            </a:r>
            <a:endParaRPr kumimoji="0" lang="en-US" sz="2400" b="1" i="1" u="none" strike="noStrike" kern="1200" cap="none" spc="0" normalizeH="0" baseline="0" noProof="0" dirty="0">
              <a:ln>
                <a:noFill/>
              </a:ln>
              <a:solidFill>
                <a:schemeClr val="bg2">
                  <a:lumMod val="25000"/>
                </a:schemeClr>
              </a:solidFill>
              <a:effectLst/>
              <a:uLnTx/>
              <a:uFillTx/>
              <a:latin typeface="Century Gothic" charset="0"/>
              <a:ea typeface="Century Gothic" charset="0"/>
              <a:cs typeface="Century Gothic" charset="0"/>
            </a:endParaRPr>
          </a:p>
        </p:txBody>
      </p:sp>
      <p:pic>
        <p:nvPicPr>
          <p:cNvPr id="11" name="Picture 2" descr="https://share.sandia.gov/news/resources/news_releases/images/2009/mwl.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188754" y="2471269"/>
            <a:ext cx="287507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393086" y="2471269"/>
            <a:ext cx="264100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1597418" y="2471269"/>
            <a:ext cx="264100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768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DEVELOP Elevator Speech</a:t>
            </a:r>
            <a:endParaRPr lang="en-US" dirty="0"/>
          </a:p>
        </p:txBody>
      </p:sp>
      <p:sp>
        <p:nvSpPr>
          <p:cNvPr id="33" name="Content Placeholder 1"/>
          <p:cNvSpPr>
            <a:spLocks noGrp="1"/>
          </p:cNvSpPr>
          <p:nvPr>
            <p:ph idx="1"/>
          </p:nvPr>
        </p:nvSpPr>
        <p:spPr>
          <a:xfrm>
            <a:off x="838199" y="1368674"/>
            <a:ext cx="10724909" cy="2870722"/>
          </a:xfrm>
        </p:spPr>
        <p:txBody>
          <a:bodyPr>
            <a:normAutofit/>
          </a:bodyPr>
          <a:lstStyle/>
          <a:p>
            <a:pPr marL="0" indent="0">
              <a:buNone/>
            </a:pPr>
            <a:r>
              <a:rPr lang="en-US" sz="2800" b="1" i="1" dirty="0" smtClean="0">
                <a:solidFill>
                  <a:schemeClr val="bg2">
                    <a:lumMod val="25000"/>
                  </a:schemeClr>
                </a:solidFill>
                <a:latin typeface="Century Gothic" charset="0"/>
                <a:ea typeface="Century Gothic" charset="0"/>
                <a:cs typeface="Century Gothic" charset="0"/>
              </a:rPr>
              <a:t>So what is DEVELOP?</a:t>
            </a:r>
          </a:p>
          <a:p>
            <a:pPr marL="0" indent="0">
              <a:buNone/>
            </a:pPr>
            <a:r>
              <a:rPr lang="en-US" sz="2000" dirty="0" smtClean="0">
                <a:solidFill>
                  <a:schemeClr val="bg2">
                    <a:lumMod val="25000"/>
                  </a:schemeClr>
                </a:solidFill>
                <a:latin typeface="Century Gothic" charset="0"/>
                <a:ea typeface="Century Gothic" charset="0"/>
                <a:cs typeface="Century Gothic" charset="0"/>
              </a:rPr>
              <a:t>DEVELOP, part </a:t>
            </a:r>
            <a:r>
              <a:rPr lang="en-US" sz="2000" dirty="0">
                <a:solidFill>
                  <a:schemeClr val="bg2">
                    <a:lumMod val="25000"/>
                  </a:schemeClr>
                </a:solidFill>
                <a:latin typeface="Century Gothic" charset="0"/>
                <a:ea typeface="Century Gothic" charset="0"/>
                <a:cs typeface="Century Gothic" charset="0"/>
              </a:rPr>
              <a:t>of NASA’s Applied Sciences Program, </a:t>
            </a:r>
            <a:r>
              <a:rPr lang="en-US" sz="2000" b="1" dirty="0" smtClean="0">
                <a:solidFill>
                  <a:schemeClr val="bg2">
                    <a:lumMod val="25000"/>
                  </a:schemeClr>
                </a:solidFill>
                <a:latin typeface="Century Gothic" charset="0"/>
                <a:ea typeface="Century Gothic" charset="0"/>
                <a:cs typeface="Century Gothic" charset="0"/>
              </a:rPr>
              <a:t>addresses </a:t>
            </a:r>
            <a:r>
              <a:rPr lang="en-US" sz="2000" b="1" dirty="0">
                <a:solidFill>
                  <a:schemeClr val="bg2">
                    <a:lumMod val="25000"/>
                  </a:schemeClr>
                </a:solidFill>
                <a:latin typeface="Century Gothic" charset="0"/>
                <a:ea typeface="Century Gothic" charset="0"/>
                <a:cs typeface="Century Gothic" charset="0"/>
              </a:rPr>
              <a:t>environmental and public policy issues</a:t>
            </a:r>
            <a:r>
              <a:rPr lang="en-US" sz="2000" dirty="0">
                <a:solidFill>
                  <a:schemeClr val="bg2">
                    <a:lumMod val="25000"/>
                  </a:schemeClr>
                </a:solidFill>
                <a:latin typeface="Century Gothic" charset="0"/>
                <a:ea typeface="Century Gothic" charset="0"/>
                <a:cs typeface="Century Gothic" charset="0"/>
              </a:rPr>
              <a:t> </a:t>
            </a:r>
            <a:r>
              <a:rPr lang="en-US" sz="2000" dirty="0" smtClean="0">
                <a:solidFill>
                  <a:schemeClr val="bg2">
                    <a:lumMod val="25000"/>
                  </a:schemeClr>
                </a:solidFill>
                <a:latin typeface="Century Gothic" charset="0"/>
                <a:ea typeface="Century Gothic" charset="0"/>
                <a:cs typeface="Century Gothic" charset="0"/>
              </a:rPr>
              <a:t>by conducting </a:t>
            </a:r>
            <a:r>
              <a:rPr lang="en-US" sz="2000" b="1" dirty="0" smtClean="0">
                <a:solidFill>
                  <a:schemeClr val="bg2">
                    <a:lumMod val="25000"/>
                  </a:schemeClr>
                </a:solidFill>
                <a:latin typeface="Century Gothic" charset="0"/>
                <a:ea typeface="Century Gothic" charset="0"/>
                <a:cs typeface="Century Gothic" charset="0"/>
              </a:rPr>
              <a:t>interdisciplinary feasibility </a:t>
            </a:r>
            <a:r>
              <a:rPr lang="en-US" sz="2000" dirty="0" smtClean="0">
                <a:solidFill>
                  <a:schemeClr val="bg2">
                    <a:lumMod val="25000"/>
                  </a:schemeClr>
                </a:solidFill>
                <a:latin typeface="Century Gothic" charset="0"/>
                <a:ea typeface="Century Gothic" charset="0"/>
                <a:cs typeface="Century Gothic" charset="0"/>
              </a:rPr>
              <a:t>projects </a:t>
            </a:r>
            <a:r>
              <a:rPr lang="en-US" sz="2000" dirty="0">
                <a:solidFill>
                  <a:schemeClr val="bg2">
                    <a:lumMod val="25000"/>
                  </a:schemeClr>
                </a:solidFill>
                <a:latin typeface="Century Gothic" charset="0"/>
                <a:ea typeface="Century Gothic" charset="0"/>
                <a:cs typeface="Century Gothic" charset="0"/>
              </a:rPr>
              <a:t>that </a:t>
            </a:r>
            <a:r>
              <a:rPr lang="en-US" sz="2000" b="1" dirty="0">
                <a:solidFill>
                  <a:schemeClr val="bg2">
                    <a:lumMod val="25000"/>
                  </a:schemeClr>
                </a:solidFill>
                <a:latin typeface="Century Gothic" charset="0"/>
                <a:ea typeface="Century Gothic" charset="0"/>
                <a:cs typeface="Century Gothic" charset="0"/>
              </a:rPr>
              <a:t>apply the lens of NASA Earth observations </a:t>
            </a:r>
            <a:r>
              <a:rPr lang="en-US" sz="2000" dirty="0">
                <a:solidFill>
                  <a:schemeClr val="bg2">
                    <a:lumMod val="25000"/>
                  </a:schemeClr>
                </a:solidFill>
                <a:latin typeface="Century Gothic" charset="0"/>
                <a:ea typeface="Century Gothic" charset="0"/>
                <a:cs typeface="Century Gothic" charset="0"/>
              </a:rPr>
              <a:t>to </a:t>
            </a:r>
            <a:r>
              <a:rPr lang="en-US" sz="2000" b="1" dirty="0">
                <a:solidFill>
                  <a:schemeClr val="bg2">
                    <a:lumMod val="25000"/>
                  </a:schemeClr>
                </a:solidFill>
                <a:latin typeface="Century Gothic" charset="0"/>
                <a:ea typeface="Century Gothic" charset="0"/>
                <a:cs typeface="Century Gothic" charset="0"/>
              </a:rPr>
              <a:t>community concerns</a:t>
            </a:r>
            <a:r>
              <a:rPr lang="en-US" sz="2000" dirty="0">
                <a:solidFill>
                  <a:schemeClr val="bg2">
                    <a:lumMod val="25000"/>
                  </a:schemeClr>
                </a:solidFill>
                <a:latin typeface="Century Gothic" charset="0"/>
                <a:ea typeface="Century Gothic" charset="0"/>
                <a:cs typeface="Century Gothic" charset="0"/>
              </a:rPr>
              <a:t> around the globe. </a:t>
            </a:r>
            <a:r>
              <a:rPr lang="en-US" sz="2000" dirty="0" smtClean="0">
                <a:solidFill>
                  <a:schemeClr val="bg2">
                    <a:lumMod val="25000"/>
                  </a:schemeClr>
                </a:solidFill>
                <a:latin typeface="Century Gothic" charset="0"/>
                <a:ea typeface="Century Gothic" charset="0"/>
                <a:cs typeface="Century Gothic" charset="0"/>
              </a:rPr>
              <a:t>Bridging </a:t>
            </a:r>
            <a:r>
              <a:rPr lang="en-US" sz="2000" dirty="0">
                <a:solidFill>
                  <a:schemeClr val="bg2">
                    <a:lumMod val="25000"/>
                  </a:schemeClr>
                </a:solidFill>
                <a:latin typeface="Century Gothic" charset="0"/>
                <a:ea typeface="Century Gothic" charset="0"/>
                <a:cs typeface="Century Gothic" charset="0"/>
              </a:rPr>
              <a:t>the gap between NASA Earth Science and </a:t>
            </a:r>
            <a:r>
              <a:rPr lang="en-US" sz="2000" dirty="0" smtClean="0">
                <a:solidFill>
                  <a:schemeClr val="bg2">
                    <a:lumMod val="25000"/>
                  </a:schemeClr>
                </a:solidFill>
                <a:latin typeface="Century Gothic" charset="0"/>
                <a:ea typeface="Century Gothic" charset="0"/>
                <a:cs typeface="Century Gothic" charset="0"/>
              </a:rPr>
              <a:t>society, DEVELOP </a:t>
            </a:r>
            <a:r>
              <a:rPr lang="en-US" sz="2000" b="1" dirty="0">
                <a:solidFill>
                  <a:schemeClr val="bg2">
                    <a:lumMod val="25000"/>
                  </a:schemeClr>
                </a:solidFill>
                <a:latin typeface="Century Gothic" charset="0"/>
                <a:ea typeface="Century Gothic" charset="0"/>
                <a:cs typeface="Century Gothic" charset="0"/>
              </a:rPr>
              <a:t>builds capacity </a:t>
            </a:r>
            <a:r>
              <a:rPr lang="en-US" sz="2000" dirty="0">
                <a:solidFill>
                  <a:schemeClr val="bg2">
                    <a:lumMod val="25000"/>
                  </a:schemeClr>
                </a:solidFill>
                <a:latin typeface="Century Gothic" charset="0"/>
                <a:ea typeface="Century Gothic" charset="0"/>
                <a:cs typeface="Century Gothic" charset="0"/>
              </a:rPr>
              <a:t>in both </a:t>
            </a:r>
            <a:r>
              <a:rPr lang="en-US" sz="2000" b="1" dirty="0">
                <a:solidFill>
                  <a:schemeClr val="bg2">
                    <a:lumMod val="25000"/>
                  </a:schemeClr>
                </a:solidFill>
                <a:latin typeface="Century Gothic" charset="0"/>
                <a:ea typeface="Century Gothic" charset="0"/>
                <a:cs typeface="Century Gothic" charset="0"/>
              </a:rPr>
              <a:t>participants</a:t>
            </a:r>
            <a:r>
              <a:rPr lang="en-US" sz="2000" dirty="0">
                <a:solidFill>
                  <a:schemeClr val="bg2">
                    <a:lumMod val="25000"/>
                  </a:schemeClr>
                </a:solidFill>
                <a:latin typeface="Century Gothic" charset="0"/>
                <a:ea typeface="Century Gothic" charset="0"/>
                <a:cs typeface="Century Gothic" charset="0"/>
              </a:rPr>
              <a:t> and </a:t>
            </a:r>
            <a:r>
              <a:rPr lang="en-US" sz="2000" b="1" dirty="0">
                <a:solidFill>
                  <a:schemeClr val="bg2">
                    <a:lumMod val="25000"/>
                  </a:schemeClr>
                </a:solidFill>
                <a:latin typeface="Century Gothic" charset="0"/>
                <a:ea typeface="Century Gothic" charset="0"/>
                <a:cs typeface="Century Gothic" charset="0"/>
              </a:rPr>
              <a:t>partner</a:t>
            </a:r>
            <a:r>
              <a:rPr lang="en-US" sz="2000" dirty="0">
                <a:solidFill>
                  <a:schemeClr val="bg2">
                    <a:lumMod val="25000"/>
                  </a:schemeClr>
                </a:solidFill>
                <a:latin typeface="Century Gothic" charset="0"/>
                <a:ea typeface="Century Gothic" charset="0"/>
                <a:cs typeface="Century Gothic" charset="0"/>
              </a:rPr>
              <a:t> </a:t>
            </a:r>
            <a:r>
              <a:rPr lang="en-US" sz="2000" b="1" dirty="0">
                <a:solidFill>
                  <a:schemeClr val="bg2">
                    <a:lumMod val="25000"/>
                  </a:schemeClr>
                </a:solidFill>
                <a:latin typeface="Century Gothic" charset="0"/>
                <a:ea typeface="Century Gothic" charset="0"/>
                <a:cs typeface="Century Gothic" charset="0"/>
              </a:rPr>
              <a:t>organizations</a:t>
            </a:r>
            <a:r>
              <a:rPr lang="en-US" sz="2000" dirty="0">
                <a:solidFill>
                  <a:schemeClr val="bg2">
                    <a:lumMod val="25000"/>
                  </a:schemeClr>
                </a:solidFill>
                <a:latin typeface="Century Gothic" charset="0"/>
                <a:ea typeface="Century Gothic" charset="0"/>
                <a:cs typeface="Century Gothic" charset="0"/>
              </a:rPr>
              <a:t> to better prepare them to address the challenges that face our society and future generations. </a:t>
            </a:r>
            <a:r>
              <a:rPr lang="en-US" sz="2000" dirty="0" smtClean="0">
                <a:solidFill>
                  <a:schemeClr val="bg2">
                    <a:lumMod val="25000"/>
                  </a:schemeClr>
                </a:solidFill>
                <a:latin typeface="Century Gothic" charset="0"/>
                <a:ea typeface="Century Gothic" charset="0"/>
                <a:cs typeface="Century Gothic" charset="0"/>
              </a:rPr>
              <a:t>With </a:t>
            </a:r>
            <a:r>
              <a:rPr lang="en-US" sz="2000" dirty="0">
                <a:solidFill>
                  <a:schemeClr val="bg2">
                    <a:lumMod val="25000"/>
                  </a:schemeClr>
                </a:solidFill>
                <a:latin typeface="Century Gothic" charset="0"/>
                <a:ea typeface="Century Gothic" charset="0"/>
                <a:cs typeface="Century Gothic" charset="0"/>
              </a:rPr>
              <a:t>the competitive nature and growing societal role of science and technology in today’s global workplace, DEVELOP is fostering an adept corps of tomorrow’s scientists and leaders</a:t>
            </a:r>
            <a:r>
              <a:rPr lang="en-US" sz="2000" dirty="0" smtClean="0">
                <a:solidFill>
                  <a:schemeClr val="bg2">
                    <a:lumMod val="25000"/>
                  </a:schemeClr>
                </a:solidFill>
                <a:latin typeface="Century Gothic" charset="0"/>
                <a:ea typeface="Century Gothic" charset="0"/>
                <a:cs typeface="Century Gothic" charset="0"/>
              </a:rPr>
              <a:t>.</a:t>
            </a:r>
            <a:endParaRPr lang="en-US" sz="2000" dirty="0">
              <a:solidFill>
                <a:schemeClr val="bg2">
                  <a:lumMod val="25000"/>
                </a:schemeClr>
              </a:solidFill>
              <a:latin typeface="Century Gothic" charset="0"/>
              <a:ea typeface="Century Gothic" charset="0"/>
              <a:cs typeface="Century Gothic" charset="0"/>
            </a:endParaRPr>
          </a:p>
        </p:txBody>
      </p:sp>
      <p:sp>
        <p:nvSpPr>
          <p:cNvPr id="34" name="Content Placeholder 9"/>
          <p:cNvSpPr txBox="1">
            <a:spLocks/>
          </p:cNvSpPr>
          <p:nvPr/>
        </p:nvSpPr>
        <p:spPr>
          <a:xfrm>
            <a:off x="1943100" y="640380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charset="0"/>
                <a:ea typeface="Century Gothic" charset="0"/>
                <a:cs typeface="Century Gothic" charset="0"/>
              </a:rPr>
              <a:t>DEVELOP’s Website: </a:t>
            </a:r>
            <a:r>
              <a:rPr lang="en-US" sz="1400" b="1" dirty="0" smtClean="0">
                <a:solidFill>
                  <a:schemeClr val="bg2">
                    <a:lumMod val="85000"/>
                  </a:schemeClr>
                </a:solidFill>
                <a:latin typeface="Century Gothic" charset="0"/>
                <a:ea typeface="Century Gothic" charset="0"/>
                <a:cs typeface="Century Gothic" charset="0"/>
                <a:hlinkClick r:id="rId2"/>
              </a:rPr>
              <a:t>http://develop.larc.nasa.gov</a:t>
            </a:r>
            <a:r>
              <a:rPr lang="en-US" sz="1400" b="1" dirty="0" smtClean="0">
                <a:solidFill>
                  <a:schemeClr val="bg2">
                    <a:lumMod val="85000"/>
                  </a:schemeClr>
                </a:solidFill>
                <a:latin typeface="Century Gothic" charset="0"/>
                <a:ea typeface="Century Gothic" charset="0"/>
                <a:cs typeface="Century Gothic" charset="0"/>
              </a:rPr>
              <a:t> </a:t>
            </a:r>
            <a:endParaRPr lang="en-US" sz="1400" dirty="0">
              <a:solidFill>
                <a:schemeClr val="bg2">
                  <a:lumMod val="85000"/>
                </a:schemeClr>
              </a:solidFill>
              <a:latin typeface="Century Gothic" charset="0"/>
              <a:ea typeface="Century Gothic" charset="0"/>
              <a:cs typeface="Century Gothic" charset="0"/>
            </a:endParaRPr>
          </a:p>
        </p:txBody>
      </p:sp>
      <p:grpSp>
        <p:nvGrpSpPr>
          <p:cNvPr id="35" name="Group 34"/>
          <p:cNvGrpSpPr/>
          <p:nvPr/>
        </p:nvGrpSpPr>
        <p:grpSpPr>
          <a:xfrm>
            <a:off x="1943100" y="4354254"/>
            <a:ext cx="2582863" cy="1730630"/>
            <a:chOff x="381005" y="1725361"/>
            <a:chExt cx="2582863" cy="1730630"/>
          </a:xfrm>
        </p:grpSpPr>
        <p:pic>
          <p:nvPicPr>
            <p:cNvPr id="36"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81005" y="1725361"/>
              <a:ext cx="2571750" cy="1689607"/>
            </a:xfrm>
            <a:prstGeom prst="rect">
              <a:avLst/>
            </a:prstGeom>
            <a:ln w="19050">
              <a:noFill/>
              <a:prstDash val="sysDash"/>
            </a:ln>
            <a:effectLst/>
          </p:spPr>
        </p:pic>
        <p:sp>
          <p:nvSpPr>
            <p:cNvPr id="37" name="Text Box 9"/>
            <p:cNvSpPr txBox="1">
              <a:spLocks noChangeArrowheads="1"/>
            </p:cNvSpPr>
            <p:nvPr/>
          </p:nvSpPr>
          <p:spPr bwMode="auto">
            <a:xfrm>
              <a:off x="381005" y="2625728"/>
              <a:ext cx="2582863" cy="830263"/>
            </a:xfrm>
            <a:prstGeom prst="rect">
              <a:avLst/>
            </a:prstGeom>
            <a:noFill/>
            <a:ln w="6350">
              <a:noFill/>
              <a:prstDash val="sysDash"/>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charset="0"/>
                  <a:ea typeface="Century Gothic" charset="0"/>
                  <a:cs typeface="Century Gothic" charset="0"/>
                </a:rPr>
                <a:t>Measurements</a:t>
              </a:r>
            </a:p>
            <a:p>
              <a:pPr marL="0" marR="0" lvl="0" indent="0" algn="ctr" defTabSz="455348"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charset="0"/>
                  <a:ea typeface="Century Gothic" charset="0"/>
                  <a:cs typeface="Century Gothic" charset="0"/>
                </a:rPr>
                <a:t>and Predictions</a:t>
              </a:r>
            </a:p>
          </p:txBody>
        </p:sp>
      </p:grpSp>
      <p:grpSp>
        <p:nvGrpSpPr>
          <p:cNvPr id="38" name="Group 37"/>
          <p:cNvGrpSpPr/>
          <p:nvPr/>
        </p:nvGrpSpPr>
        <p:grpSpPr>
          <a:xfrm>
            <a:off x="7897893" y="4343400"/>
            <a:ext cx="2587625" cy="1719256"/>
            <a:chOff x="6175378" y="1714507"/>
            <a:chExt cx="2587625" cy="1719256"/>
          </a:xfrm>
        </p:grpSpPr>
        <p:pic>
          <p:nvPicPr>
            <p:cNvPr id="39" name="Picture 3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178553" y="1714507"/>
              <a:ext cx="2573338" cy="1714486"/>
            </a:xfrm>
            <a:prstGeom prst="rect">
              <a:avLst/>
            </a:prstGeom>
            <a:ln w="19050">
              <a:noFill/>
              <a:prstDash val="sysDash"/>
            </a:ln>
            <a:effectLst/>
          </p:spPr>
        </p:pic>
        <p:sp>
          <p:nvSpPr>
            <p:cNvPr id="40" name="Text Box 10"/>
            <p:cNvSpPr txBox="1">
              <a:spLocks noChangeArrowheads="1"/>
            </p:cNvSpPr>
            <p:nvPr/>
          </p:nvSpPr>
          <p:spPr bwMode="auto">
            <a:xfrm>
              <a:off x="6175378" y="2971800"/>
              <a:ext cx="2587625" cy="461963"/>
            </a:xfrm>
            <a:prstGeom prst="rect">
              <a:avLst/>
            </a:prstGeom>
            <a:noFill/>
            <a:ln w="9525">
              <a:noFill/>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charset="0"/>
                  <a:ea typeface="Century Gothic" charset="0"/>
                  <a:cs typeface="Century Gothic" charset="0"/>
                </a:rPr>
                <a:t>Communities</a:t>
              </a:r>
            </a:p>
          </p:txBody>
        </p:sp>
      </p:grpSp>
      <p:grpSp>
        <p:nvGrpSpPr>
          <p:cNvPr id="41" name="Group 40"/>
          <p:cNvGrpSpPr/>
          <p:nvPr/>
        </p:nvGrpSpPr>
        <p:grpSpPr>
          <a:xfrm>
            <a:off x="4514850" y="4733128"/>
            <a:ext cx="3384630" cy="931857"/>
            <a:chOff x="2872545" y="4733128"/>
            <a:chExt cx="3384630" cy="931857"/>
          </a:xfrm>
        </p:grpSpPr>
        <p:sp>
          <p:nvSpPr>
            <p:cNvPr id="42" name="Isosceles Triangle 12"/>
            <p:cNvSpPr/>
            <p:nvPr/>
          </p:nvSpPr>
          <p:spPr>
            <a:xfrm rot="16200000">
              <a:off x="2589087" y="5016586"/>
              <a:ext cx="931857" cy="364941"/>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43" name="TextBox 42"/>
            <p:cNvSpPr txBox="1"/>
            <p:nvPr/>
          </p:nvSpPr>
          <p:spPr>
            <a:xfrm>
              <a:off x="3199606" y="4869584"/>
              <a:ext cx="2730508" cy="658944"/>
            </a:xfrm>
            <a:prstGeom prst="rect">
              <a:avLst/>
            </a:prstGeom>
            <a:solidFill>
              <a:srgbClr val="6194C8"/>
            </a:solidFill>
          </p:spPr>
          <p:txBody>
            <a:bodyPr wrap="square" rtlCol="0" anchor="ctr">
              <a:noAutofit/>
            </a:bodyPr>
            <a:lstStyle/>
            <a:p>
              <a:pPr algn="ctr"/>
              <a:r>
                <a:rPr lang="en-US" sz="1500" b="1" dirty="0" smtClean="0">
                  <a:solidFill>
                    <a:schemeClr val="bg1"/>
                  </a:solidFill>
                  <a:latin typeface="Century Gothic" charset="0"/>
                  <a:ea typeface="Century Gothic" charset="0"/>
                  <a:cs typeface="Century Gothic" charset="0"/>
                </a:rPr>
                <a:t>NASA’s Applied Sciences’</a:t>
              </a:r>
            </a:p>
            <a:p>
              <a:pPr algn="ctr"/>
              <a:r>
                <a:rPr lang="en-US" sz="1500" b="1" dirty="0" smtClean="0">
                  <a:solidFill>
                    <a:schemeClr val="bg1"/>
                  </a:solidFill>
                  <a:latin typeface="Century Gothic" charset="0"/>
                  <a:ea typeface="Century Gothic" charset="0"/>
                  <a:cs typeface="Century Gothic" charset="0"/>
                </a:rPr>
                <a:t>DEVELOP National Program</a:t>
              </a:r>
              <a:endParaRPr lang="en-US" sz="1500" b="1" dirty="0">
                <a:solidFill>
                  <a:schemeClr val="bg1"/>
                </a:solidFill>
                <a:latin typeface="Century Gothic" charset="0"/>
                <a:ea typeface="Century Gothic" charset="0"/>
                <a:cs typeface="Century Gothic" charset="0"/>
              </a:endParaRPr>
            </a:p>
          </p:txBody>
        </p:sp>
        <p:sp>
          <p:nvSpPr>
            <p:cNvPr id="44" name="Isosceles Triangle 14"/>
            <p:cNvSpPr/>
            <p:nvPr/>
          </p:nvSpPr>
          <p:spPr>
            <a:xfrm rot="5400000">
              <a:off x="5608776" y="5016586"/>
              <a:ext cx="931857" cy="364941"/>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grpSp>
    </p:spTree>
    <p:extLst>
      <p:ext uri="{BB962C8B-B14F-4D97-AF65-F5344CB8AC3E}">
        <p14:creationId xmlns:p14="http://schemas.microsoft.com/office/powerpoint/2010/main" val="383205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DEVELOP’s Mission, Vision, &amp; Core Values</a:t>
            </a:r>
            <a:endParaRPr lang="en-US" dirty="0"/>
          </a:p>
        </p:txBody>
      </p:sp>
      <p:sp>
        <p:nvSpPr>
          <p:cNvPr id="48" name="TextBox 47"/>
          <p:cNvSpPr txBox="1"/>
          <p:nvPr/>
        </p:nvSpPr>
        <p:spPr>
          <a:xfrm>
            <a:off x="1104398" y="2826179"/>
            <a:ext cx="1628274" cy="455155"/>
          </a:xfrm>
          <a:prstGeom prst="roundRect">
            <a:avLst/>
          </a:prstGeom>
          <a:solidFill>
            <a:srgbClr val="6194C8"/>
          </a:solidFill>
        </p:spPr>
        <p:txBody>
          <a:bodyPr wrap="square" rtlCol="0" anchor="ctr">
            <a:noAutofit/>
          </a:bodyPr>
          <a:lstStyle/>
          <a:p>
            <a:pPr algn="ctr"/>
            <a:r>
              <a:rPr lang="en-US" sz="2400" b="1" dirty="0" smtClean="0">
                <a:solidFill>
                  <a:schemeClr val="bg1"/>
                </a:solidFill>
                <a:latin typeface="Century Gothic" charset="0"/>
                <a:ea typeface="Century Gothic" charset="0"/>
                <a:cs typeface="Century Gothic" charset="0"/>
              </a:rPr>
              <a:t>VISION</a:t>
            </a:r>
            <a:endParaRPr lang="en-US" sz="2400" b="1" dirty="0">
              <a:solidFill>
                <a:schemeClr val="bg1"/>
              </a:solidFill>
              <a:latin typeface="Century Gothic" charset="0"/>
              <a:ea typeface="Century Gothic" charset="0"/>
              <a:cs typeface="Century Gothic" charset="0"/>
            </a:endParaRPr>
          </a:p>
        </p:txBody>
      </p:sp>
      <p:sp>
        <p:nvSpPr>
          <p:cNvPr id="49" name="TextBox 48"/>
          <p:cNvSpPr txBox="1"/>
          <p:nvPr/>
        </p:nvSpPr>
        <p:spPr>
          <a:xfrm>
            <a:off x="2869937" y="1417356"/>
            <a:ext cx="4823140" cy="1077218"/>
          </a:xfrm>
          <a:prstGeom prst="rect">
            <a:avLst/>
          </a:prstGeom>
          <a:noFill/>
          <a:ln w="19050">
            <a:noFill/>
          </a:ln>
        </p:spPr>
        <p:txBody>
          <a:bodyPr wrap="square" rtlCol="0" anchor="ctr">
            <a:spAutoFit/>
          </a:bodyPr>
          <a:lstStyle/>
          <a:p>
            <a:r>
              <a:rPr lang="en-US" sz="1600" dirty="0" smtClean="0">
                <a:solidFill>
                  <a:schemeClr val="bg2">
                    <a:lumMod val="25000"/>
                  </a:schemeClr>
                </a:solidFill>
                <a:latin typeface="Century Gothic" charset="0"/>
                <a:ea typeface="Century Gothic" charset="0"/>
                <a:cs typeface="Century Gothic" charset="0"/>
              </a:rPr>
              <a:t>Integrating </a:t>
            </a:r>
            <a:r>
              <a:rPr lang="en-US" sz="1600" dirty="0">
                <a:solidFill>
                  <a:schemeClr val="bg2">
                    <a:lumMod val="25000"/>
                  </a:schemeClr>
                </a:solidFill>
                <a:latin typeface="Century Gothic" charset="0"/>
                <a:ea typeface="Century Gothic" charset="0"/>
                <a:cs typeface="Century Gothic" charset="0"/>
              </a:rPr>
              <a:t>NASA Earth observations </a:t>
            </a:r>
            <a:r>
              <a:rPr lang="en-US" sz="1600" dirty="0" smtClean="0">
                <a:solidFill>
                  <a:schemeClr val="bg2">
                    <a:lumMod val="25000"/>
                  </a:schemeClr>
                </a:solidFill>
                <a:latin typeface="Century Gothic" charset="0"/>
                <a:ea typeface="Century Gothic" charset="0"/>
                <a:cs typeface="Century Gothic" charset="0"/>
              </a:rPr>
              <a:t>with </a:t>
            </a:r>
            <a:r>
              <a:rPr lang="en-US" sz="1600" dirty="0">
                <a:solidFill>
                  <a:schemeClr val="bg2">
                    <a:lumMod val="25000"/>
                  </a:schemeClr>
                </a:solidFill>
                <a:latin typeface="Century Gothic" charset="0"/>
                <a:ea typeface="Century Gothic" charset="0"/>
                <a:cs typeface="Century Gothic" charset="0"/>
              </a:rPr>
              <a:t>society to foster future innovation and cultivate the professionals of tomorrow by addressing diverse environmental issues today.</a:t>
            </a:r>
          </a:p>
        </p:txBody>
      </p:sp>
      <p:sp>
        <p:nvSpPr>
          <p:cNvPr id="50" name="TextBox 49"/>
          <p:cNvSpPr txBox="1"/>
          <p:nvPr/>
        </p:nvSpPr>
        <p:spPr>
          <a:xfrm>
            <a:off x="1104398" y="1417356"/>
            <a:ext cx="1628274" cy="455155"/>
          </a:xfrm>
          <a:prstGeom prst="roundRect">
            <a:avLst/>
          </a:prstGeom>
          <a:solidFill>
            <a:srgbClr val="6194C8"/>
          </a:solidFill>
        </p:spPr>
        <p:txBody>
          <a:bodyPr wrap="square" rtlCol="0" anchor="ctr">
            <a:noAutofit/>
          </a:bodyPr>
          <a:lstStyle/>
          <a:p>
            <a:pPr algn="ctr"/>
            <a:r>
              <a:rPr lang="en-US" sz="2400" b="1" dirty="0" smtClean="0">
                <a:solidFill>
                  <a:schemeClr val="bg1"/>
                </a:solidFill>
                <a:latin typeface="Century Gothic" charset="0"/>
                <a:ea typeface="Century Gothic" charset="0"/>
                <a:cs typeface="Century Gothic" charset="0"/>
              </a:rPr>
              <a:t>MISSION</a:t>
            </a:r>
            <a:endParaRPr lang="en-US" sz="2400" b="1" dirty="0">
              <a:solidFill>
                <a:schemeClr val="bg1"/>
              </a:solidFill>
              <a:latin typeface="Century Gothic" charset="0"/>
              <a:ea typeface="Century Gothic" charset="0"/>
              <a:cs typeface="Century Gothic" charset="0"/>
            </a:endParaRPr>
          </a:p>
        </p:txBody>
      </p:sp>
      <p:sp>
        <p:nvSpPr>
          <p:cNvPr id="51" name="Rectangle 50"/>
          <p:cNvSpPr/>
          <p:nvPr/>
        </p:nvSpPr>
        <p:spPr>
          <a:xfrm>
            <a:off x="2869936" y="2826179"/>
            <a:ext cx="4635763" cy="584775"/>
          </a:xfrm>
          <a:prstGeom prst="rect">
            <a:avLst/>
          </a:prstGeom>
        </p:spPr>
        <p:txBody>
          <a:bodyPr wrap="square">
            <a:spAutoFit/>
          </a:bodyPr>
          <a:lstStyle/>
          <a:p>
            <a:r>
              <a:rPr lang="en-US" sz="1600" dirty="0" smtClean="0">
                <a:solidFill>
                  <a:schemeClr val="bg2">
                    <a:lumMod val="25000"/>
                  </a:schemeClr>
                </a:solidFill>
                <a:latin typeface="Century Gothic" charset="0"/>
                <a:ea typeface="Century Gothic" charset="0"/>
                <a:cs typeface="Century Gothic" charset="0"/>
              </a:rPr>
              <a:t>Shaping the future by integrating Earth observations into global decision making.</a:t>
            </a:r>
            <a:endParaRPr lang="en-US" sz="1600" dirty="0">
              <a:solidFill>
                <a:schemeClr val="bg2">
                  <a:lumMod val="25000"/>
                </a:schemeClr>
              </a:solidFill>
              <a:latin typeface="Century Gothic" charset="0"/>
              <a:ea typeface="Century Gothic" charset="0"/>
              <a:cs typeface="Century Gothic" charset="0"/>
            </a:endParaRPr>
          </a:p>
        </p:txBody>
      </p:sp>
      <p:grpSp>
        <p:nvGrpSpPr>
          <p:cNvPr id="8" name="Group 7"/>
          <p:cNvGrpSpPr/>
          <p:nvPr/>
        </p:nvGrpSpPr>
        <p:grpSpPr>
          <a:xfrm>
            <a:off x="332873" y="4157179"/>
            <a:ext cx="11387258" cy="457200"/>
            <a:chOff x="321556" y="3200400"/>
            <a:chExt cx="11387258" cy="457200"/>
          </a:xfrm>
        </p:grpSpPr>
        <p:sp>
          <p:nvSpPr>
            <p:cNvPr id="52" name="TextBox 51"/>
            <p:cNvSpPr txBox="1"/>
            <p:nvPr/>
          </p:nvSpPr>
          <p:spPr>
            <a:xfrm>
              <a:off x="321556" y="3200400"/>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latin typeface="Century Gothic" charset="0"/>
                  <a:ea typeface="Century Gothic" charset="0"/>
                  <a:cs typeface="Century Gothic" charset="0"/>
                </a:rPr>
                <a:t>COLLABORATION</a:t>
              </a:r>
              <a:endParaRPr lang="en-US" sz="2400" b="1" dirty="0">
                <a:solidFill>
                  <a:schemeClr val="bg1"/>
                </a:solidFill>
                <a:latin typeface="Century Gothic" charset="0"/>
                <a:ea typeface="Century Gothic" charset="0"/>
                <a:cs typeface="Century Gothic" charset="0"/>
              </a:endParaRPr>
            </a:p>
          </p:txBody>
        </p:sp>
        <p:sp>
          <p:nvSpPr>
            <p:cNvPr id="56" name="TextBox 55"/>
            <p:cNvSpPr txBox="1"/>
            <p:nvPr/>
          </p:nvSpPr>
          <p:spPr>
            <a:xfrm>
              <a:off x="3173444" y="3275112"/>
              <a:ext cx="8535370" cy="307777"/>
            </a:xfrm>
            <a:prstGeom prst="rect">
              <a:avLst/>
            </a:prstGeom>
            <a:noFill/>
          </p:spPr>
          <p:txBody>
            <a:bodyPr wrap="square" rtlCol="0">
              <a:spAutoFit/>
            </a:bodyPr>
            <a:lstStyle/>
            <a:p>
              <a:r>
                <a:rPr lang="en-US" sz="1400" dirty="0">
                  <a:solidFill>
                    <a:schemeClr val="bg2">
                      <a:lumMod val="25000"/>
                    </a:schemeClr>
                  </a:solidFill>
                  <a:latin typeface="Century Gothic" charset="0"/>
                  <a:ea typeface="Century Gothic" charset="0"/>
                  <a:cs typeface="Century Gothic" charset="0"/>
                </a:rPr>
                <a:t>Cultivating teamwork, multi-disciplinary solutions, and open </a:t>
              </a:r>
              <a:r>
                <a:rPr lang="en-US" sz="1400" dirty="0" smtClean="0">
                  <a:solidFill>
                    <a:schemeClr val="bg2">
                      <a:lumMod val="25000"/>
                    </a:schemeClr>
                  </a:solidFill>
                  <a:latin typeface="Century Gothic" charset="0"/>
                  <a:ea typeface="Century Gothic" charset="0"/>
                  <a:cs typeface="Century Gothic" charset="0"/>
                </a:rPr>
                <a:t>communication</a:t>
              </a:r>
              <a:endParaRPr lang="en-US" sz="1400" dirty="0">
                <a:solidFill>
                  <a:schemeClr val="bg2">
                    <a:lumMod val="25000"/>
                  </a:schemeClr>
                </a:solidFill>
                <a:latin typeface="Century Gothic" charset="0"/>
                <a:ea typeface="Century Gothic" charset="0"/>
                <a:cs typeface="Century Gothic" charset="0"/>
              </a:endParaRPr>
            </a:p>
          </p:txBody>
        </p:sp>
      </p:grpSp>
      <p:grpSp>
        <p:nvGrpSpPr>
          <p:cNvPr id="7" name="Group 6"/>
          <p:cNvGrpSpPr/>
          <p:nvPr/>
        </p:nvGrpSpPr>
        <p:grpSpPr>
          <a:xfrm>
            <a:off x="332874" y="4691404"/>
            <a:ext cx="11243299" cy="457200"/>
            <a:chOff x="332874" y="4670398"/>
            <a:chExt cx="11243299" cy="457200"/>
          </a:xfrm>
        </p:grpSpPr>
        <p:sp>
          <p:nvSpPr>
            <p:cNvPr id="55" name="TextBox 54"/>
            <p:cNvSpPr txBox="1"/>
            <p:nvPr/>
          </p:nvSpPr>
          <p:spPr>
            <a:xfrm>
              <a:off x="332874" y="4670398"/>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latin typeface="Century Gothic" charset="0"/>
                  <a:ea typeface="Century Gothic" charset="0"/>
                  <a:cs typeface="Century Gothic" charset="0"/>
                </a:rPr>
                <a:t>DISCOVERY</a:t>
              </a:r>
              <a:endParaRPr lang="en-US" sz="2400" b="1" dirty="0">
                <a:solidFill>
                  <a:schemeClr val="bg1"/>
                </a:solidFill>
                <a:latin typeface="Century Gothic" charset="0"/>
                <a:ea typeface="Century Gothic" charset="0"/>
                <a:cs typeface="Century Gothic" charset="0"/>
              </a:endParaRPr>
            </a:p>
          </p:txBody>
        </p:sp>
        <p:sp>
          <p:nvSpPr>
            <p:cNvPr id="57" name="TextBox 56"/>
            <p:cNvSpPr txBox="1"/>
            <p:nvPr/>
          </p:nvSpPr>
          <p:spPr>
            <a:xfrm>
              <a:off x="3180116" y="4745110"/>
              <a:ext cx="8396057" cy="307777"/>
            </a:xfrm>
            <a:prstGeom prst="rect">
              <a:avLst/>
            </a:prstGeom>
            <a:noFill/>
          </p:spPr>
          <p:txBody>
            <a:bodyPr wrap="square" rtlCol="0">
              <a:spAutoFit/>
            </a:bodyPr>
            <a:lstStyle/>
            <a:p>
              <a:pPr>
                <a:spcBef>
                  <a:spcPts val="0"/>
                </a:spcBef>
                <a:spcAft>
                  <a:spcPts val="1800"/>
                </a:spcAft>
              </a:pPr>
              <a:r>
                <a:rPr lang="en-US" sz="1400" dirty="0">
                  <a:solidFill>
                    <a:schemeClr val="bg2">
                      <a:lumMod val="25000"/>
                    </a:schemeClr>
                  </a:solidFill>
                  <a:latin typeface="Century Gothic" charset="0"/>
                  <a:ea typeface="Century Gothic" charset="0"/>
                  <a:cs typeface="Century Gothic" charset="0"/>
                </a:rPr>
                <a:t>Building new skills and exploring the potential of NASA’s investment in Earth science</a:t>
              </a:r>
            </a:p>
          </p:txBody>
        </p:sp>
      </p:grpSp>
      <p:grpSp>
        <p:nvGrpSpPr>
          <p:cNvPr id="6" name="Group 5"/>
          <p:cNvGrpSpPr/>
          <p:nvPr/>
        </p:nvGrpSpPr>
        <p:grpSpPr>
          <a:xfrm>
            <a:off x="332873" y="5225629"/>
            <a:ext cx="10849477" cy="457200"/>
            <a:chOff x="332873" y="5201563"/>
            <a:chExt cx="10849477" cy="457200"/>
          </a:xfrm>
        </p:grpSpPr>
        <p:sp>
          <p:nvSpPr>
            <p:cNvPr id="53" name="TextBox 52"/>
            <p:cNvSpPr txBox="1"/>
            <p:nvPr/>
          </p:nvSpPr>
          <p:spPr>
            <a:xfrm>
              <a:off x="332873" y="5201563"/>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latin typeface="Century Gothic" charset="0"/>
                  <a:ea typeface="Century Gothic" charset="0"/>
                  <a:cs typeface="Century Gothic" charset="0"/>
                </a:rPr>
                <a:t>SERVICE</a:t>
              </a:r>
              <a:endParaRPr lang="en-US" sz="2400" b="1" dirty="0">
                <a:solidFill>
                  <a:schemeClr val="bg1"/>
                </a:solidFill>
                <a:latin typeface="Century Gothic" charset="0"/>
                <a:ea typeface="Century Gothic" charset="0"/>
                <a:cs typeface="Century Gothic" charset="0"/>
              </a:endParaRPr>
            </a:p>
          </p:txBody>
        </p:sp>
        <p:sp>
          <p:nvSpPr>
            <p:cNvPr id="58" name="TextBox 57"/>
            <p:cNvSpPr txBox="1"/>
            <p:nvPr/>
          </p:nvSpPr>
          <p:spPr>
            <a:xfrm>
              <a:off x="3180116" y="5276275"/>
              <a:ext cx="8002234" cy="307777"/>
            </a:xfrm>
            <a:prstGeom prst="rect">
              <a:avLst/>
            </a:prstGeom>
            <a:noFill/>
          </p:spPr>
          <p:txBody>
            <a:bodyPr wrap="square" rtlCol="0">
              <a:spAutoFit/>
            </a:bodyPr>
            <a:lstStyle/>
            <a:p>
              <a:pPr>
                <a:spcBef>
                  <a:spcPts val="0"/>
                </a:spcBef>
                <a:spcAft>
                  <a:spcPts val="1800"/>
                </a:spcAft>
              </a:pPr>
              <a:r>
                <a:rPr lang="en-US" sz="1400" dirty="0">
                  <a:solidFill>
                    <a:schemeClr val="bg2">
                      <a:lumMod val="25000"/>
                    </a:schemeClr>
                  </a:solidFill>
                  <a:latin typeface="Century Gothic" charset="0"/>
                  <a:ea typeface="Century Gothic" charset="0"/>
                  <a:cs typeface="Century Gothic" charset="0"/>
                </a:rPr>
                <a:t>Dedicating ourselves to the application of Earth science for societal benefit</a:t>
              </a:r>
            </a:p>
          </p:txBody>
        </p:sp>
      </p:grpSp>
      <p:grpSp>
        <p:nvGrpSpPr>
          <p:cNvPr id="5" name="Group 4"/>
          <p:cNvGrpSpPr/>
          <p:nvPr/>
        </p:nvGrpSpPr>
        <p:grpSpPr>
          <a:xfrm>
            <a:off x="332873" y="5759855"/>
            <a:ext cx="12012076" cy="457200"/>
            <a:chOff x="332873" y="5759855"/>
            <a:chExt cx="12012076" cy="457200"/>
          </a:xfrm>
        </p:grpSpPr>
        <p:sp>
          <p:nvSpPr>
            <p:cNvPr id="54" name="TextBox 53"/>
            <p:cNvSpPr txBox="1"/>
            <p:nvPr/>
          </p:nvSpPr>
          <p:spPr>
            <a:xfrm>
              <a:off x="332873" y="5759855"/>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latin typeface="Century Gothic" charset="0"/>
                  <a:ea typeface="Century Gothic" charset="0"/>
                  <a:cs typeface="Century Gothic" charset="0"/>
                </a:rPr>
                <a:t>PASSION</a:t>
              </a:r>
              <a:endParaRPr lang="en-US" sz="2400" b="1" dirty="0">
                <a:solidFill>
                  <a:schemeClr val="bg1"/>
                </a:solidFill>
                <a:latin typeface="Century Gothic" charset="0"/>
                <a:ea typeface="Century Gothic" charset="0"/>
                <a:cs typeface="Century Gothic" charset="0"/>
              </a:endParaRPr>
            </a:p>
          </p:txBody>
        </p:sp>
        <p:sp>
          <p:nvSpPr>
            <p:cNvPr id="59" name="TextBox 58"/>
            <p:cNvSpPr txBox="1"/>
            <p:nvPr/>
          </p:nvSpPr>
          <p:spPr>
            <a:xfrm>
              <a:off x="3180116" y="5834567"/>
              <a:ext cx="9164833" cy="307777"/>
            </a:xfrm>
            <a:prstGeom prst="rect">
              <a:avLst/>
            </a:prstGeom>
            <a:noFill/>
          </p:spPr>
          <p:txBody>
            <a:bodyPr wrap="square" rtlCol="0">
              <a:spAutoFit/>
            </a:bodyPr>
            <a:lstStyle/>
            <a:p>
              <a:pPr>
                <a:spcBef>
                  <a:spcPts val="0"/>
                </a:spcBef>
                <a:spcAft>
                  <a:spcPts val="1800"/>
                </a:spcAft>
              </a:pPr>
              <a:r>
                <a:rPr lang="en-US" sz="1400" dirty="0">
                  <a:solidFill>
                    <a:schemeClr val="bg2">
                      <a:lumMod val="25000"/>
                    </a:schemeClr>
                  </a:solidFill>
                  <a:latin typeface="Century Gothic" charset="0"/>
                  <a:ea typeface="Century Gothic" charset="0"/>
                  <a:cs typeface="Century Gothic" charset="0"/>
                </a:rPr>
                <a:t>Pursuing all endeavors with energy and enthusiasm to sustain a high level of excellence </a:t>
              </a:r>
            </a:p>
          </p:txBody>
        </p:sp>
      </p:grpSp>
      <p:sp>
        <p:nvSpPr>
          <p:cNvPr id="15" name="Oval 14"/>
          <p:cNvSpPr/>
          <p:nvPr/>
        </p:nvSpPr>
        <p:spPr>
          <a:xfrm>
            <a:off x="8368864" y="1623769"/>
            <a:ext cx="1967399" cy="1585188"/>
          </a:xfrm>
          <a:prstGeom prst="ellipse">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Oval 15"/>
          <p:cNvSpPr/>
          <p:nvPr/>
        </p:nvSpPr>
        <p:spPr>
          <a:xfrm>
            <a:off x="9899255" y="1639275"/>
            <a:ext cx="1952006" cy="1585188"/>
          </a:xfrm>
          <a:prstGeom prst="ellipse">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Oval 16"/>
          <p:cNvSpPr/>
          <p:nvPr/>
        </p:nvSpPr>
        <p:spPr>
          <a:xfrm>
            <a:off x="8318247" y="2647779"/>
            <a:ext cx="1967399" cy="1585188"/>
          </a:xfrm>
          <a:prstGeom prst="ellipse">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Oval 17"/>
          <p:cNvSpPr/>
          <p:nvPr/>
        </p:nvSpPr>
        <p:spPr>
          <a:xfrm>
            <a:off x="9899255" y="2647779"/>
            <a:ext cx="1952006" cy="1585188"/>
          </a:xfrm>
          <a:prstGeom prst="ellipse">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TextBox 18"/>
          <p:cNvSpPr txBox="1"/>
          <p:nvPr/>
        </p:nvSpPr>
        <p:spPr>
          <a:xfrm>
            <a:off x="8537367" y="2674688"/>
            <a:ext cx="3323713" cy="461665"/>
          </a:xfrm>
          <a:prstGeom prst="rect">
            <a:avLst/>
          </a:prstGeom>
          <a:noFill/>
        </p:spPr>
        <p:txBody>
          <a:bodyPr wrap="square" rtlCol="0">
            <a:spAutoFit/>
          </a:bodyPr>
          <a:lstStyle/>
          <a:p>
            <a:pPr algn="ctr"/>
            <a:r>
              <a:rPr lang="en-US" sz="2400" b="1" dirty="0">
                <a:latin typeface="Century Gothic" panose="020B0502020202020204" pitchFamily="34" charset="0"/>
              </a:rPr>
              <a:t>Mission Success</a:t>
            </a:r>
          </a:p>
        </p:txBody>
      </p:sp>
      <p:sp>
        <p:nvSpPr>
          <p:cNvPr id="20" name="TextBox 19"/>
          <p:cNvSpPr txBox="1"/>
          <p:nvPr/>
        </p:nvSpPr>
        <p:spPr>
          <a:xfrm>
            <a:off x="8194769" y="2064590"/>
            <a:ext cx="2045894" cy="400110"/>
          </a:xfrm>
          <a:prstGeom prst="rect">
            <a:avLst/>
          </a:prstGeom>
          <a:noFill/>
        </p:spPr>
        <p:txBody>
          <a:bodyPr wrap="square" rtlCol="0">
            <a:spAutoFit/>
          </a:bodyPr>
          <a:lstStyle/>
          <a:p>
            <a:pPr algn="ctr"/>
            <a:r>
              <a:rPr lang="en-US" sz="2000" dirty="0">
                <a:latin typeface="Century Gothic" panose="020B0502020202020204" pitchFamily="34" charset="0"/>
              </a:rPr>
              <a:t>Safety</a:t>
            </a:r>
          </a:p>
        </p:txBody>
      </p:sp>
      <p:sp>
        <p:nvSpPr>
          <p:cNvPr id="21" name="TextBox 20"/>
          <p:cNvSpPr txBox="1"/>
          <p:nvPr/>
        </p:nvSpPr>
        <p:spPr>
          <a:xfrm>
            <a:off x="10150719" y="2051454"/>
            <a:ext cx="1849695" cy="400110"/>
          </a:xfrm>
          <a:prstGeom prst="rect">
            <a:avLst/>
          </a:prstGeom>
          <a:noFill/>
        </p:spPr>
        <p:txBody>
          <a:bodyPr wrap="square" rtlCol="0">
            <a:spAutoFit/>
          </a:bodyPr>
          <a:lstStyle/>
          <a:p>
            <a:pPr algn="ctr"/>
            <a:r>
              <a:rPr lang="en-US" sz="2000" dirty="0">
                <a:latin typeface="Century Gothic" panose="020B0502020202020204" pitchFamily="34" charset="0"/>
              </a:rPr>
              <a:t>Excellence</a:t>
            </a:r>
          </a:p>
        </p:txBody>
      </p:sp>
      <p:sp>
        <p:nvSpPr>
          <p:cNvPr id="22" name="TextBox 21"/>
          <p:cNvSpPr txBox="1"/>
          <p:nvPr/>
        </p:nvSpPr>
        <p:spPr>
          <a:xfrm>
            <a:off x="8028482" y="3276565"/>
            <a:ext cx="2378467" cy="400110"/>
          </a:xfrm>
          <a:prstGeom prst="rect">
            <a:avLst/>
          </a:prstGeom>
          <a:noFill/>
        </p:spPr>
        <p:txBody>
          <a:bodyPr wrap="square" rtlCol="0">
            <a:spAutoFit/>
          </a:bodyPr>
          <a:lstStyle/>
          <a:p>
            <a:pPr algn="ctr"/>
            <a:r>
              <a:rPr lang="en-US" sz="2000" dirty="0">
                <a:latin typeface="Century Gothic" panose="020B0502020202020204" pitchFamily="34" charset="0"/>
              </a:rPr>
              <a:t>Teamwork</a:t>
            </a:r>
          </a:p>
        </p:txBody>
      </p:sp>
      <p:sp>
        <p:nvSpPr>
          <p:cNvPr id="23" name="TextBox 22"/>
          <p:cNvSpPr txBox="1"/>
          <p:nvPr/>
        </p:nvSpPr>
        <p:spPr>
          <a:xfrm>
            <a:off x="10132671" y="3276565"/>
            <a:ext cx="1822597" cy="400110"/>
          </a:xfrm>
          <a:prstGeom prst="rect">
            <a:avLst/>
          </a:prstGeom>
          <a:noFill/>
        </p:spPr>
        <p:txBody>
          <a:bodyPr wrap="square" rtlCol="0">
            <a:spAutoFit/>
          </a:bodyPr>
          <a:lstStyle/>
          <a:p>
            <a:pPr algn="ctr"/>
            <a:r>
              <a:rPr lang="en-US" sz="2000" dirty="0">
                <a:latin typeface="Century Gothic" panose="020B0502020202020204" pitchFamily="34" charset="0"/>
              </a:rPr>
              <a:t>Integrity</a:t>
            </a:r>
          </a:p>
        </p:txBody>
      </p:sp>
      <p:sp>
        <p:nvSpPr>
          <p:cNvPr id="24" name="TextBox 23"/>
          <p:cNvSpPr txBox="1"/>
          <p:nvPr/>
        </p:nvSpPr>
        <p:spPr>
          <a:xfrm>
            <a:off x="8559197" y="1099757"/>
            <a:ext cx="3228092" cy="457200"/>
          </a:xfrm>
          <a:prstGeom prst="roundRect">
            <a:avLst/>
          </a:prstGeom>
          <a:solidFill>
            <a:srgbClr val="6194C8"/>
          </a:solidFill>
        </p:spPr>
        <p:txBody>
          <a:bodyPr wrap="square" rtlCol="0" anchor="ctr">
            <a:noAutofit/>
          </a:bodyPr>
          <a:lstStyle/>
          <a:p>
            <a:pPr algn="r"/>
            <a:r>
              <a:rPr lang="en-US" sz="2400" b="1" dirty="0">
                <a:solidFill>
                  <a:schemeClr val="bg1"/>
                </a:solidFill>
                <a:latin typeface="Century Gothic" charset="0"/>
                <a:ea typeface="Century Gothic" charset="0"/>
                <a:cs typeface="Century Gothic" charset="0"/>
              </a:rPr>
              <a:t>NASA’s Core Values</a:t>
            </a:r>
          </a:p>
        </p:txBody>
      </p:sp>
    </p:spTree>
    <p:extLst>
      <p:ext uri="{BB962C8B-B14F-4D97-AF65-F5344CB8AC3E}">
        <p14:creationId xmlns:p14="http://schemas.microsoft.com/office/powerpoint/2010/main" val="1616264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DEVELOP’s Culture</a:t>
            </a:r>
            <a:endParaRPr lang="en-US" dirty="0"/>
          </a:p>
        </p:txBody>
      </p:sp>
      <p:sp>
        <p:nvSpPr>
          <p:cNvPr id="15" name="Text Placeholder 2"/>
          <p:cNvSpPr txBox="1">
            <a:spLocks/>
          </p:cNvSpPr>
          <p:nvPr/>
        </p:nvSpPr>
        <p:spPr>
          <a:xfrm>
            <a:off x="8484794" y="1745244"/>
            <a:ext cx="3657598" cy="6242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smtClean="0">
                <a:solidFill>
                  <a:srgbClr val="13416C"/>
                </a:solidFill>
              </a:rPr>
              <a:t>Collaborative</a:t>
            </a:r>
            <a:endParaRPr lang="en-US" sz="3200" b="1" dirty="0">
              <a:solidFill>
                <a:srgbClr val="13416C"/>
              </a:solidFill>
            </a:endParaRPr>
          </a:p>
        </p:txBody>
      </p:sp>
      <p:sp>
        <p:nvSpPr>
          <p:cNvPr id="16" name="Text Placeholder 6"/>
          <p:cNvSpPr txBox="1">
            <a:spLocks/>
          </p:cNvSpPr>
          <p:nvPr/>
        </p:nvSpPr>
        <p:spPr>
          <a:xfrm>
            <a:off x="85064" y="1360967"/>
            <a:ext cx="8399726" cy="54970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dirty="0" smtClean="0">
                <a:solidFill>
                  <a:schemeClr val="tx1">
                    <a:lumMod val="75000"/>
                    <a:lumOff val="25000"/>
                  </a:schemeClr>
                </a:solidFill>
              </a:rPr>
              <a:t>Our approach to teamwork is based on a philosophy that each team member brings unique experience and important expertise to tasks at hand. We encourage and reward vigorous, open flows of communication on all issues, in all directions.</a:t>
            </a:r>
          </a:p>
          <a:p>
            <a:pPr marL="0" indent="0" algn="r">
              <a:buNone/>
            </a:pPr>
            <a:r>
              <a:rPr lang="en-US" sz="2000" dirty="0" smtClean="0">
                <a:solidFill>
                  <a:schemeClr val="tx1">
                    <a:lumMod val="75000"/>
                    <a:lumOff val="25000"/>
                  </a:schemeClr>
                </a:solidFill>
              </a:rPr>
              <a:t>We are committed to creating an environment that fosters teamwork and processes that support continuous learning, innovation, and an openness to new ideas.</a:t>
            </a:r>
          </a:p>
          <a:p>
            <a:pPr marL="0" indent="0" algn="r">
              <a:buNone/>
            </a:pPr>
            <a:r>
              <a:rPr lang="en-US" sz="2000" dirty="0" smtClean="0">
                <a:solidFill>
                  <a:schemeClr val="tx1">
                    <a:lumMod val="75000"/>
                    <a:lumOff val="25000"/>
                  </a:schemeClr>
                </a:solidFill>
              </a:rPr>
              <a:t>We are nimble, quick to respond, and go where others don’t, providing more service than is expected.</a:t>
            </a:r>
          </a:p>
          <a:p>
            <a:pPr marL="0" indent="0" algn="r">
              <a:buNone/>
            </a:pPr>
            <a:r>
              <a:rPr lang="en-US" sz="2000" dirty="0" smtClean="0">
                <a:solidFill>
                  <a:schemeClr val="tx1">
                    <a:lumMod val="75000"/>
                    <a:lumOff val="25000"/>
                  </a:schemeClr>
                </a:solidFill>
                <a:latin typeface="Century Gothic" charset="0"/>
                <a:ea typeface="Century Gothic" charset="0"/>
                <a:cs typeface="Century Gothic" charset="0"/>
              </a:rPr>
              <a:t>We pursue all endeavors with energy, excitement, and enthusiasm and are</a:t>
            </a:r>
            <a:r>
              <a:rPr lang="en-US" sz="2000" dirty="0" smtClean="0">
                <a:solidFill>
                  <a:schemeClr val="tx1">
                    <a:lumMod val="75000"/>
                    <a:lumOff val="25000"/>
                  </a:schemeClr>
                </a:solidFill>
              </a:rPr>
              <a:t> committed to maintaining an environment of trust, built upon honesty, ethical behavior, respect, and candor. </a:t>
            </a:r>
            <a:endParaRPr lang="en-US" sz="2000" dirty="0" smtClean="0">
              <a:solidFill>
                <a:schemeClr val="tx1">
                  <a:lumMod val="75000"/>
                  <a:lumOff val="25000"/>
                </a:schemeClr>
              </a:solidFill>
              <a:latin typeface="Century Gothic" charset="0"/>
              <a:ea typeface="Century Gothic" charset="0"/>
              <a:cs typeface="Century Gothic" charset="0"/>
            </a:endParaRPr>
          </a:p>
          <a:p>
            <a:pPr marL="0" indent="0" algn="r">
              <a:buNone/>
            </a:pPr>
            <a:r>
              <a:rPr lang="en-US" sz="2000" dirty="0" smtClean="0">
                <a:solidFill>
                  <a:schemeClr val="tx1">
                    <a:lumMod val="75000"/>
                    <a:lumOff val="25000"/>
                  </a:schemeClr>
                </a:solidFill>
              </a:rPr>
              <a:t>DEVELOP nurtures an organizational culture in which individuals make full use of their time, talent, and opportunities to pursue excellence in both the ordinary and the extraordinary.</a:t>
            </a:r>
          </a:p>
          <a:p>
            <a:pPr marL="0" indent="0" algn="r">
              <a:buNone/>
            </a:pPr>
            <a:endParaRPr lang="en-US" sz="2000" dirty="0">
              <a:solidFill>
                <a:schemeClr val="tx1">
                  <a:lumMod val="75000"/>
                  <a:lumOff val="25000"/>
                </a:schemeClr>
              </a:solidFill>
            </a:endParaRPr>
          </a:p>
        </p:txBody>
      </p:sp>
      <p:sp>
        <p:nvSpPr>
          <p:cNvPr id="17" name="Text Placeholder 4"/>
          <p:cNvSpPr txBox="1">
            <a:spLocks/>
          </p:cNvSpPr>
          <p:nvPr/>
        </p:nvSpPr>
        <p:spPr>
          <a:xfrm>
            <a:off x="8484791" y="3846561"/>
            <a:ext cx="3657599" cy="624279"/>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b="1" dirty="0" smtClean="0">
                <a:solidFill>
                  <a:srgbClr val="13416C"/>
                </a:solidFill>
              </a:rPr>
              <a:t>Service-Oriented</a:t>
            </a:r>
            <a:endParaRPr lang="en-US" sz="3200" b="1" dirty="0">
              <a:solidFill>
                <a:srgbClr val="13416C"/>
              </a:solidFill>
            </a:endParaRPr>
          </a:p>
        </p:txBody>
      </p:sp>
      <p:sp>
        <p:nvSpPr>
          <p:cNvPr id="18" name="Text Placeholder 5"/>
          <p:cNvSpPr txBox="1">
            <a:spLocks/>
          </p:cNvSpPr>
          <p:nvPr/>
        </p:nvSpPr>
        <p:spPr>
          <a:xfrm>
            <a:off x="8484792" y="3146122"/>
            <a:ext cx="3657598" cy="624279"/>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b="1" dirty="0" smtClean="0">
                <a:solidFill>
                  <a:srgbClr val="13416C"/>
                </a:solidFill>
              </a:rPr>
              <a:t>Dynamic</a:t>
            </a:r>
            <a:endParaRPr lang="en-US" sz="3200" b="1" dirty="0">
              <a:solidFill>
                <a:srgbClr val="13416C"/>
              </a:solidFill>
            </a:endParaRPr>
          </a:p>
        </p:txBody>
      </p:sp>
      <p:sp>
        <p:nvSpPr>
          <p:cNvPr id="19" name="Text Placeholder 2"/>
          <p:cNvSpPr txBox="1">
            <a:spLocks/>
          </p:cNvSpPr>
          <p:nvPr/>
        </p:nvSpPr>
        <p:spPr>
          <a:xfrm>
            <a:off x="8484793" y="2445683"/>
            <a:ext cx="3657598" cy="624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smtClean="0">
                <a:solidFill>
                  <a:srgbClr val="13416C"/>
                </a:solidFill>
              </a:rPr>
              <a:t>Innovative</a:t>
            </a:r>
            <a:endParaRPr lang="en-US" sz="3200" b="1" dirty="0">
              <a:solidFill>
                <a:srgbClr val="13416C"/>
              </a:solidFill>
            </a:endParaRPr>
          </a:p>
        </p:txBody>
      </p:sp>
      <p:sp>
        <p:nvSpPr>
          <p:cNvPr id="20" name="Text Placeholder 4"/>
          <p:cNvSpPr txBox="1">
            <a:spLocks/>
          </p:cNvSpPr>
          <p:nvPr/>
        </p:nvSpPr>
        <p:spPr>
          <a:xfrm>
            <a:off x="8484790" y="4547000"/>
            <a:ext cx="3657599" cy="624279"/>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b="1" dirty="0" smtClean="0">
                <a:solidFill>
                  <a:srgbClr val="13416C"/>
                </a:solidFill>
              </a:rPr>
              <a:t>Passionate</a:t>
            </a:r>
            <a:endParaRPr lang="en-US" sz="3200" b="1" dirty="0">
              <a:solidFill>
                <a:srgbClr val="13416C"/>
              </a:solidFill>
            </a:endParaRPr>
          </a:p>
        </p:txBody>
      </p:sp>
      <p:sp>
        <p:nvSpPr>
          <p:cNvPr id="21" name="Text Placeholder 4"/>
          <p:cNvSpPr txBox="1">
            <a:spLocks/>
          </p:cNvSpPr>
          <p:nvPr/>
        </p:nvSpPr>
        <p:spPr>
          <a:xfrm>
            <a:off x="8484792" y="5247441"/>
            <a:ext cx="3657597" cy="624279"/>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b="1" dirty="0" smtClean="0">
                <a:solidFill>
                  <a:srgbClr val="13416C"/>
                </a:solidFill>
              </a:rPr>
              <a:t>Excellent</a:t>
            </a:r>
            <a:endParaRPr lang="en-US" sz="3200" b="1" dirty="0">
              <a:solidFill>
                <a:srgbClr val="13416C"/>
              </a:solidFill>
            </a:endParaRPr>
          </a:p>
        </p:txBody>
      </p:sp>
    </p:spTree>
    <p:extLst>
      <p:ext uri="{BB962C8B-B14F-4D97-AF65-F5344CB8AC3E}">
        <p14:creationId xmlns:p14="http://schemas.microsoft.com/office/powerpoint/2010/main" val="1941795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DEVELOP Locations (aka Nodes)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36396"/>
            <a:ext cx="8077200" cy="5251105"/>
          </a:xfrm>
          <a:prstGeom prst="rect">
            <a:avLst/>
          </a:prstGeom>
        </p:spPr>
      </p:pic>
      <p:sp>
        <p:nvSpPr>
          <p:cNvPr id="9" name="TextBox 8">
            <a:extLst>
              <a:ext uri="{FF2B5EF4-FFF2-40B4-BE49-F238E27FC236}">
                <a16:creationId xmlns:a16="http://schemas.microsoft.com/office/drawing/2014/main" xmlns="" id="{0B356E58-0EA3-4473-85D5-58E4F1B910B9}"/>
              </a:ext>
            </a:extLst>
          </p:cNvPr>
          <p:cNvSpPr txBox="1"/>
          <p:nvPr/>
        </p:nvSpPr>
        <p:spPr>
          <a:xfrm>
            <a:off x="8447729" y="1351668"/>
            <a:ext cx="3206327" cy="4616648"/>
          </a:xfrm>
          <a:prstGeom prst="rect">
            <a:avLst/>
          </a:prstGeom>
          <a:noFill/>
        </p:spPr>
        <p:txBody>
          <a:bodyPr wrap="none" rtlCol="0">
            <a:spAutoFit/>
          </a:bodyPr>
          <a:lstStyle/>
          <a:p>
            <a:pPr marL="342900" indent="-342900">
              <a:spcAft>
                <a:spcPts val="600"/>
              </a:spcAft>
              <a:buFontTx/>
              <a:buAutoNum type="arabicPeriod"/>
            </a:pPr>
            <a:r>
              <a:rPr lang="en-US" dirty="0">
                <a:latin typeface="Century Gothic" panose="020B0502020202020204" pitchFamily="34" charset="0"/>
              </a:rPr>
              <a:t>Alabama – Marshall</a:t>
            </a:r>
          </a:p>
          <a:p>
            <a:pPr marL="342900" indent="-342900">
              <a:spcAft>
                <a:spcPts val="600"/>
              </a:spcAft>
              <a:buFontTx/>
              <a:buAutoNum type="arabicPeriod"/>
            </a:pPr>
            <a:r>
              <a:rPr lang="en-US" dirty="0">
                <a:latin typeface="Century Gothic" panose="020B0502020202020204" pitchFamily="34" charset="0"/>
              </a:rPr>
              <a:t>Alabama – Mobile</a:t>
            </a:r>
          </a:p>
          <a:p>
            <a:pPr marL="342900" indent="-342900">
              <a:spcAft>
                <a:spcPts val="600"/>
              </a:spcAft>
              <a:buFontTx/>
              <a:buAutoNum type="arabicPeriod"/>
            </a:pPr>
            <a:r>
              <a:rPr lang="en-US" dirty="0">
                <a:latin typeface="Century Gothic" panose="020B0502020202020204" pitchFamily="34" charset="0"/>
              </a:rPr>
              <a:t>Arizona – Tempe</a:t>
            </a:r>
          </a:p>
          <a:p>
            <a:pPr marL="342900" indent="-342900">
              <a:spcAft>
                <a:spcPts val="600"/>
              </a:spcAft>
              <a:buAutoNum type="arabicPeriod"/>
            </a:pPr>
            <a:r>
              <a:rPr lang="en-US" dirty="0" smtClean="0">
                <a:latin typeface="Century Gothic" panose="020B0502020202020204" pitchFamily="34" charset="0"/>
              </a:rPr>
              <a:t>California </a:t>
            </a:r>
            <a:r>
              <a:rPr lang="en-US" dirty="0">
                <a:latin typeface="Century Gothic" panose="020B0502020202020204" pitchFamily="34" charset="0"/>
              </a:rPr>
              <a:t>– Ames</a:t>
            </a:r>
          </a:p>
          <a:p>
            <a:pPr marL="342900" indent="-342900">
              <a:spcAft>
                <a:spcPts val="600"/>
              </a:spcAft>
              <a:buAutoNum type="arabicPeriod"/>
            </a:pPr>
            <a:r>
              <a:rPr lang="en-US" dirty="0">
                <a:latin typeface="Century Gothic" panose="020B0502020202020204" pitchFamily="34" charset="0"/>
              </a:rPr>
              <a:t>California – JPL</a:t>
            </a:r>
          </a:p>
          <a:p>
            <a:pPr marL="342900" indent="-342900">
              <a:spcAft>
                <a:spcPts val="600"/>
              </a:spcAft>
              <a:buFontTx/>
              <a:buAutoNum type="arabicPeriod"/>
            </a:pPr>
            <a:r>
              <a:rPr lang="en-US" dirty="0">
                <a:latin typeface="Century Gothic" panose="020B0502020202020204" pitchFamily="34" charset="0"/>
              </a:rPr>
              <a:t>Colorado – Fort Collins</a:t>
            </a:r>
          </a:p>
          <a:p>
            <a:pPr marL="342900" indent="-342900">
              <a:spcAft>
                <a:spcPts val="600"/>
              </a:spcAft>
              <a:buFontTx/>
              <a:buAutoNum type="arabicPeriod"/>
            </a:pPr>
            <a:r>
              <a:rPr lang="en-US" dirty="0">
                <a:latin typeface="Century Gothic" panose="020B0502020202020204" pitchFamily="34" charset="0"/>
              </a:rPr>
              <a:t>Georgia – Athens</a:t>
            </a:r>
          </a:p>
          <a:p>
            <a:pPr marL="342900" indent="-342900">
              <a:spcAft>
                <a:spcPts val="600"/>
              </a:spcAft>
              <a:buAutoNum type="arabicPeriod"/>
            </a:pPr>
            <a:r>
              <a:rPr lang="en-US" dirty="0" smtClean="0">
                <a:latin typeface="Century Gothic" panose="020B0502020202020204" pitchFamily="34" charset="0"/>
              </a:rPr>
              <a:t>Idaho </a:t>
            </a:r>
            <a:r>
              <a:rPr lang="en-US" dirty="0">
                <a:latin typeface="Century Gothic" panose="020B0502020202020204" pitchFamily="34" charset="0"/>
              </a:rPr>
              <a:t>– Pocatello</a:t>
            </a:r>
          </a:p>
          <a:p>
            <a:pPr marL="342900" indent="-342900">
              <a:spcAft>
                <a:spcPts val="600"/>
              </a:spcAft>
              <a:buFontTx/>
              <a:buAutoNum type="arabicPeriod"/>
            </a:pPr>
            <a:r>
              <a:rPr lang="en-US" dirty="0">
                <a:latin typeface="Century Gothic" panose="020B0502020202020204" pitchFamily="34" charset="0"/>
              </a:rPr>
              <a:t>Maryland – Goddard</a:t>
            </a:r>
          </a:p>
          <a:p>
            <a:pPr marL="342900" indent="-342900">
              <a:spcAft>
                <a:spcPts val="600"/>
              </a:spcAft>
              <a:buFontTx/>
              <a:buAutoNum type="arabicPeriod"/>
            </a:pPr>
            <a:r>
              <a:rPr lang="en-US" dirty="0">
                <a:latin typeface="Century Gothic" panose="020B0502020202020204" pitchFamily="34" charset="0"/>
              </a:rPr>
              <a:t>Massachusetts – Boston </a:t>
            </a:r>
          </a:p>
          <a:p>
            <a:pPr marL="342900" indent="-342900">
              <a:spcAft>
                <a:spcPts val="600"/>
              </a:spcAft>
              <a:buAutoNum type="arabicPeriod"/>
            </a:pPr>
            <a:r>
              <a:rPr lang="en-US" dirty="0" smtClean="0">
                <a:latin typeface="Century Gothic" panose="020B0502020202020204" pitchFamily="34" charset="0"/>
              </a:rPr>
              <a:t>North </a:t>
            </a:r>
            <a:r>
              <a:rPr lang="en-US" dirty="0">
                <a:latin typeface="Century Gothic" panose="020B0502020202020204" pitchFamily="34" charset="0"/>
              </a:rPr>
              <a:t>Carolina – NCEI</a:t>
            </a:r>
          </a:p>
          <a:p>
            <a:pPr marL="342900" indent="-342900">
              <a:spcAft>
                <a:spcPts val="600"/>
              </a:spcAft>
              <a:buFontTx/>
              <a:buAutoNum type="arabicPeriod"/>
            </a:pPr>
            <a:r>
              <a:rPr lang="en-US" dirty="0">
                <a:latin typeface="Century Gothic" panose="020B0502020202020204" pitchFamily="34" charset="0"/>
              </a:rPr>
              <a:t>Virginia – Langley</a:t>
            </a:r>
          </a:p>
          <a:p>
            <a:pPr marL="342900" indent="-342900">
              <a:spcAft>
                <a:spcPts val="600"/>
              </a:spcAft>
              <a:buAutoNum type="arabicPeriod"/>
            </a:pPr>
            <a:r>
              <a:rPr lang="en-US" dirty="0" smtClean="0">
                <a:latin typeface="Century Gothic" panose="020B0502020202020204" pitchFamily="34" charset="0"/>
              </a:rPr>
              <a:t>Virginia </a:t>
            </a:r>
            <a:r>
              <a:rPr lang="en-US" dirty="0">
                <a:latin typeface="Century Gothic" panose="020B0502020202020204" pitchFamily="34" charset="0"/>
              </a:rPr>
              <a:t>– </a:t>
            </a:r>
            <a:r>
              <a:rPr lang="en-US" dirty="0" smtClean="0">
                <a:latin typeface="Century Gothic" panose="020B0502020202020204" pitchFamily="34" charset="0"/>
              </a:rPr>
              <a:t>Wise</a:t>
            </a:r>
            <a:endParaRPr lang="en-US" dirty="0">
              <a:latin typeface="Century Gothic" panose="020B0502020202020204" pitchFamily="34" charset="0"/>
            </a:endParaRPr>
          </a:p>
        </p:txBody>
      </p:sp>
    </p:spTree>
    <p:extLst>
      <p:ext uri="{BB962C8B-B14F-4D97-AF65-F5344CB8AC3E}">
        <p14:creationId xmlns:p14="http://schemas.microsoft.com/office/powerpoint/2010/main" val="516547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Structure</a:t>
            </a:r>
            <a:endParaRPr lang="en-US" dirty="0"/>
          </a:p>
        </p:txBody>
      </p:sp>
      <p:grpSp>
        <p:nvGrpSpPr>
          <p:cNvPr id="3" name="Group 2"/>
          <p:cNvGrpSpPr/>
          <p:nvPr/>
        </p:nvGrpSpPr>
        <p:grpSpPr>
          <a:xfrm>
            <a:off x="6896100" y="1326450"/>
            <a:ext cx="4978378" cy="4428740"/>
            <a:chOff x="0" y="1326450"/>
            <a:chExt cx="4978378" cy="4428740"/>
          </a:xfrm>
        </p:grpSpPr>
        <p:pic>
          <p:nvPicPr>
            <p:cNvPr id="50" name="Picture 49"/>
            <p:cNvPicPr/>
            <p:nvPr/>
          </p:nvPicPr>
          <p:blipFill rotWithShape="1">
            <a:blip r:embed="rId2" cstate="screen">
              <a:extLst>
                <a:ext uri="{28A0092B-C50C-407E-A947-70E740481C1C}">
                  <a14:useLocalDpi xmlns:a14="http://schemas.microsoft.com/office/drawing/2010/main"/>
                </a:ext>
              </a:extLst>
            </a:blip>
            <a:srcRect r="28894"/>
            <a:stretch/>
          </p:blipFill>
          <p:spPr>
            <a:xfrm>
              <a:off x="918825" y="1801342"/>
              <a:ext cx="2905801" cy="3953848"/>
            </a:xfrm>
            <a:prstGeom prst="rect">
              <a:avLst/>
            </a:prstGeom>
          </p:spPr>
        </p:pic>
        <p:sp>
          <p:nvSpPr>
            <p:cNvPr id="5" name="TextBox 4"/>
            <p:cNvSpPr txBox="1"/>
            <p:nvPr/>
          </p:nvSpPr>
          <p:spPr>
            <a:xfrm>
              <a:off x="0" y="1326450"/>
              <a:ext cx="4743450" cy="461665"/>
            </a:xfrm>
            <a:prstGeom prst="rect">
              <a:avLst/>
            </a:prstGeom>
            <a:noFill/>
          </p:spPr>
          <p:txBody>
            <a:bodyPr wrap="square" rtlCol="0">
              <a:spAutoFit/>
            </a:bodyPr>
            <a:lstStyle/>
            <a:p>
              <a:r>
                <a:rPr lang="en-US" sz="2400" dirty="0" smtClean="0">
                  <a:solidFill>
                    <a:schemeClr val="tx1">
                      <a:lumMod val="75000"/>
                      <a:lumOff val="25000"/>
                    </a:schemeClr>
                  </a:solidFill>
                  <a:latin typeface="Century Gothic" panose="020B0502020202020204" pitchFamily="34" charset="0"/>
                </a:rPr>
                <a:t>National Chain of Command</a:t>
              </a:r>
              <a:endParaRPr lang="en-US" sz="2400" dirty="0">
                <a:solidFill>
                  <a:schemeClr val="tx1">
                    <a:lumMod val="75000"/>
                    <a:lumOff val="25000"/>
                  </a:schemeClr>
                </a:solidFill>
                <a:latin typeface="Century Gothic" panose="020B0502020202020204" pitchFamily="34" charset="0"/>
              </a:endParaRPr>
            </a:p>
          </p:txBody>
        </p:sp>
        <p:sp>
          <p:nvSpPr>
            <p:cNvPr id="7" name="Rectangle 6">
              <a:extLst>
                <a:ext uri="{FF2B5EF4-FFF2-40B4-BE49-F238E27FC236}">
                  <a16:creationId xmlns:a16="http://schemas.microsoft.com/office/drawing/2014/main" xmlns="" id="{AA2DDAD8-332E-4EDA-9526-26556B324088}"/>
                </a:ext>
              </a:extLst>
            </p:cNvPr>
            <p:cNvSpPr/>
            <p:nvPr/>
          </p:nvSpPr>
          <p:spPr>
            <a:xfrm>
              <a:off x="3048994" y="1853777"/>
              <a:ext cx="1929384" cy="554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475346" y="1326450"/>
            <a:ext cx="6009172" cy="4428740"/>
            <a:chOff x="5344628" y="1326450"/>
            <a:chExt cx="6009172" cy="4428740"/>
          </a:xfrm>
        </p:grpSpPr>
        <p:pic>
          <p:nvPicPr>
            <p:cNvPr id="49" name="Picture 48"/>
            <p:cNvPicPr/>
            <p:nvPr/>
          </p:nvPicPr>
          <p:blipFill rotWithShape="1">
            <a:blip r:embed="rId3" cstate="screen">
              <a:extLst>
                <a:ext uri="{28A0092B-C50C-407E-A947-70E740481C1C}">
                  <a14:useLocalDpi xmlns:a14="http://schemas.microsoft.com/office/drawing/2010/main"/>
                </a:ext>
              </a:extLst>
            </a:blip>
            <a:srcRect/>
            <a:stretch/>
          </p:blipFill>
          <p:spPr>
            <a:xfrm>
              <a:off x="5344628" y="1801342"/>
              <a:ext cx="6009172" cy="3953848"/>
            </a:xfrm>
            <a:prstGeom prst="rect">
              <a:avLst/>
            </a:prstGeom>
          </p:spPr>
        </p:pic>
        <p:sp>
          <p:nvSpPr>
            <p:cNvPr id="6" name="TextBox 5"/>
            <p:cNvSpPr txBox="1"/>
            <p:nvPr/>
          </p:nvSpPr>
          <p:spPr>
            <a:xfrm>
              <a:off x="6292401" y="1326450"/>
              <a:ext cx="4113627" cy="461665"/>
            </a:xfrm>
            <a:prstGeom prst="rect">
              <a:avLst/>
            </a:prstGeom>
            <a:noFill/>
          </p:spPr>
          <p:txBody>
            <a:bodyPr wrap="none" rtlCol="0">
              <a:spAutoFit/>
            </a:bodyPr>
            <a:lstStyle/>
            <a:p>
              <a:r>
                <a:rPr lang="en-US" sz="2400" dirty="0" smtClean="0">
                  <a:solidFill>
                    <a:schemeClr val="tx1">
                      <a:lumMod val="75000"/>
                      <a:lumOff val="25000"/>
                    </a:schemeClr>
                  </a:solidFill>
                  <a:latin typeface="Century Gothic" panose="020B0502020202020204" pitchFamily="34" charset="0"/>
                </a:rPr>
                <a:t>Node Chain of Command</a:t>
              </a:r>
              <a:endParaRPr lang="en-US" sz="2400" dirty="0">
                <a:solidFill>
                  <a:schemeClr val="tx1">
                    <a:lumMod val="75000"/>
                    <a:lumOff val="25000"/>
                  </a:schemeClr>
                </a:solidFill>
                <a:latin typeface="Century Gothic" panose="020B0502020202020204" pitchFamily="34" charset="0"/>
              </a:endParaRPr>
            </a:p>
          </p:txBody>
        </p:sp>
        <p:sp>
          <p:nvSpPr>
            <p:cNvPr id="8" name="Rectangle 7">
              <a:extLst>
                <a:ext uri="{FF2B5EF4-FFF2-40B4-BE49-F238E27FC236}">
                  <a16:creationId xmlns:a16="http://schemas.microsoft.com/office/drawing/2014/main" xmlns="" id="{AA2DDAD8-332E-4EDA-9526-26556B324088}"/>
                </a:ext>
              </a:extLst>
            </p:cNvPr>
            <p:cNvSpPr/>
            <p:nvPr/>
          </p:nvSpPr>
          <p:spPr>
            <a:xfrm>
              <a:off x="9169443" y="1792524"/>
              <a:ext cx="2184357" cy="554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30324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POCs</a:t>
            </a:r>
            <a:endParaRPr lang="en-US" dirty="0"/>
          </a:p>
        </p:txBody>
      </p:sp>
      <p:sp>
        <p:nvSpPr>
          <p:cNvPr id="18" name="Rounded Rectangle 17"/>
          <p:cNvSpPr/>
          <p:nvPr/>
        </p:nvSpPr>
        <p:spPr>
          <a:xfrm>
            <a:off x="838199" y="3506551"/>
            <a:ext cx="10615863" cy="2655938"/>
          </a:xfrm>
          <a:prstGeom prst="roundRect">
            <a:avLst>
              <a:gd name="adj" fmla="val 5916"/>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entury Gothic" charset="0"/>
              <a:ea typeface="Century Gothic" charset="0"/>
              <a:cs typeface="Century Gothic" charset="0"/>
            </a:endParaRPr>
          </a:p>
        </p:txBody>
      </p:sp>
      <p:sp>
        <p:nvSpPr>
          <p:cNvPr id="19" name="TextBox 18"/>
          <p:cNvSpPr txBox="1"/>
          <p:nvPr/>
        </p:nvSpPr>
        <p:spPr>
          <a:xfrm>
            <a:off x="1043830" y="3613677"/>
            <a:ext cx="1984247" cy="646331"/>
          </a:xfrm>
          <a:prstGeom prst="rect">
            <a:avLst/>
          </a:prstGeom>
          <a:noFill/>
        </p:spPr>
        <p:txBody>
          <a:bodyPr wrap="square" rtlCol="0">
            <a:spAutoFit/>
          </a:bodyPr>
          <a:lstStyle/>
          <a:p>
            <a:r>
              <a:rPr lang="en-US" b="1" dirty="0" smtClean="0">
                <a:solidFill>
                  <a:schemeClr val="bg1"/>
                </a:solidFill>
                <a:latin typeface="Century Gothic" charset="0"/>
                <a:ea typeface="Century Gothic" charset="0"/>
                <a:cs typeface="Century Gothic" charset="0"/>
              </a:rPr>
              <a:t>DEVELOP Node Leadership </a:t>
            </a:r>
            <a:endParaRPr lang="en-US" b="1" dirty="0">
              <a:solidFill>
                <a:schemeClr val="bg1"/>
              </a:solidFill>
              <a:latin typeface="Century Gothic" charset="0"/>
              <a:ea typeface="Century Gothic" charset="0"/>
              <a:cs typeface="Century Gothic" charset="0"/>
            </a:endParaRPr>
          </a:p>
        </p:txBody>
      </p:sp>
      <p:sp>
        <p:nvSpPr>
          <p:cNvPr id="20" name="Rounded Rectangular Callout 19"/>
          <p:cNvSpPr/>
          <p:nvPr/>
        </p:nvSpPr>
        <p:spPr>
          <a:xfrm>
            <a:off x="838200" y="2378834"/>
            <a:ext cx="10615863" cy="1005797"/>
          </a:xfrm>
          <a:prstGeom prst="wedgeRoundRectCallout">
            <a:avLst>
              <a:gd name="adj1" fmla="val -20210"/>
              <a:gd name="adj2" fmla="val 76469"/>
              <a:gd name="adj3" fmla="val 16667"/>
            </a:avLst>
          </a:prstGeom>
          <a:solidFill>
            <a:srgbClr val="386DA2"/>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charset="0"/>
              <a:ea typeface="Century Gothic" charset="0"/>
              <a:cs typeface="Century Gothic" charset="0"/>
            </a:endParaRPr>
          </a:p>
        </p:txBody>
      </p:sp>
      <p:sp>
        <p:nvSpPr>
          <p:cNvPr id="21" name="Rectangle 20"/>
          <p:cNvSpPr/>
          <p:nvPr/>
        </p:nvSpPr>
        <p:spPr>
          <a:xfrm>
            <a:off x="2977587" y="2595553"/>
            <a:ext cx="2362200" cy="646276"/>
          </a:xfrm>
          <a:prstGeom prst="rect">
            <a:avLst/>
          </a:prstGeom>
        </p:spPr>
        <p:txBody>
          <a:bodyPr wrap="square" lIns="91387" tIns="45693" rIns="91387" bIns="45693">
            <a:spAutoFit/>
          </a:bodyPr>
          <a:lstStyle/>
          <a:p>
            <a:pPr marL="119063" indent="-119063" defTabSz="1018229">
              <a:buFont typeface="Arial" pitchFamily="34" charset="0"/>
              <a:buChar char="•"/>
            </a:pPr>
            <a:r>
              <a:rPr lang="en-US" sz="1200" b="1" dirty="0" smtClean="0">
                <a:solidFill>
                  <a:schemeClr val="bg1"/>
                </a:solidFill>
                <a:latin typeface="Century Gothic" charset="0"/>
                <a:ea typeface="Century Gothic" charset="0"/>
                <a:cs typeface="Century Gothic" charset="0"/>
              </a:rPr>
              <a:t>Mercedes </a:t>
            </a:r>
            <a:r>
              <a:rPr lang="en-US" sz="1200" b="1" dirty="0" err="1" smtClean="0">
                <a:solidFill>
                  <a:schemeClr val="bg1"/>
                </a:solidFill>
                <a:latin typeface="Century Gothic" charset="0"/>
                <a:ea typeface="Century Gothic" charset="0"/>
                <a:cs typeface="Century Gothic" charset="0"/>
              </a:rPr>
              <a:t>Bartkovich</a:t>
            </a:r>
            <a:r>
              <a:rPr lang="en-US" sz="1200" b="1" dirty="0" smtClean="0">
                <a:solidFill>
                  <a:schemeClr val="bg1"/>
                </a:solidFill>
                <a:latin typeface="Century Gothic" charset="0"/>
                <a:ea typeface="Century Gothic" charset="0"/>
                <a:cs typeface="Century Gothic" charset="0"/>
              </a:rPr>
              <a:t> (MSFC)</a:t>
            </a:r>
          </a:p>
          <a:p>
            <a:pPr marL="119063" indent="-119063" defTabSz="1018229">
              <a:buFont typeface="Arial" pitchFamily="34" charset="0"/>
              <a:buChar char="•"/>
            </a:pPr>
            <a:r>
              <a:rPr lang="en-US" sz="1200" b="1" dirty="0" smtClean="0">
                <a:solidFill>
                  <a:schemeClr val="bg1"/>
                </a:solidFill>
                <a:latin typeface="Century Gothic" charset="0"/>
                <a:ea typeface="Century Gothic" charset="0"/>
                <a:cs typeface="Century Gothic" charset="0"/>
              </a:rPr>
              <a:t>Daniel Carver (CO)</a:t>
            </a:r>
          </a:p>
        </p:txBody>
      </p:sp>
      <p:sp>
        <p:nvSpPr>
          <p:cNvPr id="22" name="TextBox 21"/>
          <p:cNvSpPr txBox="1"/>
          <p:nvPr/>
        </p:nvSpPr>
        <p:spPr>
          <a:xfrm>
            <a:off x="1320425" y="2535077"/>
            <a:ext cx="1281120" cy="707886"/>
          </a:xfrm>
          <a:prstGeom prst="rect">
            <a:avLst/>
          </a:prstGeom>
          <a:noFill/>
        </p:spPr>
        <p:txBody>
          <a:bodyPr wrap="none" rtlCol="0">
            <a:spAutoFit/>
          </a:bodyPr>
          <a:lstStyle/>
          <a:p>
            <a:pPr algn="ctr"/>
            <a:r>
              <a:rPr lang="en-US" sz="2000" b="1" dirty="0" smtClean="0">
                <a:solidFill>
                  <a:schemeClr val="bg1"/>
                </a:solidFill>
                <a:latin typeface="Century Gothic" charset="0"/>
                <a:ea typeface="Century Gothic" charset="0"/>
                <a:cs typeface="Century Gothic" charset="0"/>
              </a:rPr>
              <a:t>DEVELOP</a:t>
            </a:r>
          </a:p>
          <a:p>
            <a:pPr algn="ctr"/>
            <a:r>
              <a:rPr lang="en-US" sz="2000" b="1" dirty="0" smtClean="0">
                <a:solidFill>
                  <a:schemeClr val="bg1"/>
                </a:solidFill>
                <a:latin typeface="Century Gothic" charset="0"/>
                <a:ea typeface="Century Gothic" charset="0"/>
                <a:cs typeface="Century Gothic" charset="0"/>
              </a:rPr>
              <a:t>Fellows</a:t>
            </a:r>
          </a:p>
        </p:txBody>
      </p:sp>
      <p:sp>
        <p:nvSpPr>
          <p:cNvPr id="23" name="Rounded Rectangular Callout 22"/>
          <p:cNvSpPr/>
          <p:nvPr/>
        </p:nvSpPr>
        <p:spPr>
          <a:xfrm>
            <a:off x="838200" y="1310717"/>
            <a:ext cx="10615863" cy="927748"/>
          </a:xfrm>
          <a:prstGeom prst="wedgeRoundRectCallout">
            <a:avLst>
              <a:gd name="adj1" fmla="val -20210"/>
              <a:gd name="adj2" fmla="val 76469"/>
              <a:gd name="adj3" fmla="val 16667"/>
            </a:avLst>
          </a:prstGeom>
          <a:solidFill>
            <a:srgbClr val="234567"/>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24" name="TextBox 23"/>
          <p:cNvSpPr txBox="1"/>
          <p:nvPr/>
        </p:nvSpPr>
        <p:spPr>
          <a:xfrm>
            <a:off x="1269099" y="1457545"/>
            <a:ext cx="1349057" cy="707886"/>
          </a:xfrm>
          <a:prstGeom prst="rect">
            <a:avLst/>
          </a:prstGeom>
          <a:noFill/>
        </p:spPr>
        <p:txBody>
          <a:bodyPr wrap="square" rtlCol="0">
            <a:spAutoFit/>
          </a:bodyPr>
          <a:lstStyle/>
          <a:p>
            <a:pPr algn="ctr"/>
            <a:r>
              <a:rPr lang="en-US" sz="2000" b="1" dirty="0" smtClean="0">
                <a:solidFill>
                  <a:schemeClr val="bg1"/>
                </a:solidFill>
                <a:latin typeface="Century Gothic" charset="0"/>
                <a:ea typeface="Century Gothic" charset="0"/>
                <a:cs typeface="Century Gothic" charset="0"/>
              </a:rPr>
              <a:t>DEVELOP</a:t>
            </a:r>
          </a:p>
          <a:p>
            <a:pPr algn="ctr"/>
            <a:r>
              <a:rPr lang="en-US" sz="2000" b="1" dirty="0" smtClean="0">
                <a:solidFill>
                  <a:schemeClr val="bg1"/>
                </a:solidFill>
                <a:latin typeface="Century Gothic" charset="0"/>
                <a:ea typeface="Century Gothic" charset="0"/>
                <a:cs typeface="Century Gothic" charset="0"/>
              </a:rPr>
              <a:t>NPO</a:t>
            </a:r>
            <a:endParaRPr lang="en-US" sz="2000" b="1" dirty="0">
              <a:solidFill>
                <a:schemeClr val="bg1"/>
              </a:solidFill>
              <a:latin typeface="Century Gothic" charset="0"/>
              <a:ea typeface="Century Gothic" charset="0"/>
              <a:cs typeface="Century Gothic" charset="0"/>
            </a:endParaRPr>
          </a:p>
        </p:txBody>
      </p:sp>
      <p:sp>
        <p:nvSpPr>
          <p:cNvPr id="25" name="Rectangle 24"/>
          <p:cNvSpPr/>
          <p:nvPr/>
        </p:nvSpPr>
        <p:spPr>
          <a:xfrm>
            <a:off x="6933350" y="1413526"/>
            <a:ext cx="2405929" cy="707832"/>
          </a:xfrm>
          <a:prstGeom prst="rect">
            <a:avLst/>
          </a:prstGeom>
        </p:spPr>
        <p:txBody>
          <a:bodyPr wrap="square" lIns="91387" tIns="45693" rIns="91387" bIns="45693">
            <a:spAutoFit/>
          </a:bodyPr>
          <a:lstStyle/>
          <a:p>
            <a:pPr defTabSz="1018229"/>
            <a:r>
              <a:rPr lang="en-US" sz="1400" b="1" i="1" dirty="0" smtClean="0">
                <a:solidFill>
                  <a:schemeClr val="bg1"/>
                </a:solidFill>
                <a:latin typeface="Century Gothic" charset="0"/>
                <a:ea typeface="Century Gothic" charset="0"/>
                <a:cs typeface="Century Gothic" charset="0"/>
              </a:rPr>
              <a:t>Senior Fellows</a:t>
            </a:r>
          </a:p>
          <a:p>
            <a:pPr marL="119063" indent="-119063" defTabSz="1018229">
              <a:buFont typeface="Arial" pitchFamily="34" charset="0"/>
              <a:buChar char="•"/>
            </a:pPr>
            <a:r>
              <a:rPr lang="en-US" sz="1300" b="1" dirty="0">
                <a:solidFill>
                  <a:schemeClr val="bg1"/>
                </a:solidFill>
                <a:latin typeface="Century Gothic" charset="0"/>
                <a:ea typeface="Century Gothic" charset="0"/>
                <a:cs typeface="Century Gothic" charset="0"/>
              </a:rPr>
              <a:t>Georgina Crepps</a:t>
            </a:r>
            <a:endParaRPr lang="en-US" sz="1300" dirty="0">
              <a:solidFill>
                <a:schemeClr val="bg1"/>
              </a:solidFill>
              <a:latin typeface="Century Gothic" charset="0"/>
              <a:ea typeface="Century Gothic" charset="0"/>
              <a:cs typeface="Century Gothic" charset="0"/>
            </a:endParaRPr>
          </a:p>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Amanda Clayton</a:t>
            </a:r>
          </a:p>
        </p:txBody>
      </p:sp>
      <p:sp>
        <p:nvSpPr>
          <p:cNvPr id="26" name="Rectangle 25"/>
          <p:cNvSpPr/>
          <p:nvPr/>
        </p:nvSpPr>
        <p:spPr>
          <a:xfrm>
            <a:off x="9259741" y="1631947"/>
            <a:ext cx="1558430" cy="29233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Jordan </a:t>
            </a:r>
            <a:r>
              <a:rPr lang="en-US" sz="1300" b="1" dirty="0" err="1" smtClean="0">
                <a:solidFill>
                  <a:schemeClr val="bg1"/>
                </a:solidFill>
                <a:latin typeface="Century Gothic" charset="0"/>
                <a:ea typeface="Century Gothic" charset="0"/>
                <a:cs typeface="Century Gothic" charset="0"/>
              </a:rPr>
              <a:t>Vaa</a:t>
            </a:r>
            <a:endParaRPr lang="en-US" sz="1300" dirty="0">
              <a:solidFill>
                <a:schemeClr val="bg1"/>
              </a:solidFill>
              <a:latin typeface="Century Gothic" charset="0"/>
              <a:ea typeface="Century Gothic" charset="0"/>
              <a:cs typeface="Century Gothic" charset="0"/>
            </a:endParaRPr>
          </a:p>
        </p:txBody>
      </p:sp>
      <p:sp>
        <p:nvSpPr>
          <p:cNvPr id="27" name="Rectangle 26"/>
          <p:cNvSpPr/>
          <p:nvPr/>
        </p:nvSpPr>
        <p:spPr>
          <a:xfrm>
            <a:off x="5071638" y="2588965"/>
            <a:ext cx="2362200" cy="646276"/>
          </a:xfrm>
          <a:prstGeom prst="rect">
            <a:avLst/>
          </a:prstGeom>
        </p:spPr>
        <p:txBody>
          <a:bodyPr wrap="square" lIns="91387" tIns="45693" rIns="91387" bIns="45693">
            <a:spAutoFit/>
          </a:bodyPr>
          <a:lstStyle/>
          <a:p>
            <a:pPr marL="119063" indent="-119063" defTabSz="1018229">
              <a:buFont typeface="Arial" pitchFamily="34" charset="0"/>
              <a:buChar char="•"/>
            </a:pPr>
            <a:r>
              <a:rPr lang="en-US" sz="1200" b="1" dirty="0" smtClean="0">
                <a:solidFill>
                  <a:schemeClr val="bg1"/>
                </a:solidFill>
                <a:latin typeface="Century Gothic" charset="0"/>
                <a:ea typeface="Century Gothic" charset="0"/>
                <a:cs typeface="Century Gothic" charset="0"/>
              </a:rPr>
              <a:t>Brooke Colley (VA)</a:t>
            </a:r>
          </a:p>
          <a:p>
            <a:pPr marL="119063" indent="-119063" defTabSz="1018229">
              <a:buFont typeface="Arial" pitchFamily="34" charset="0"/>
              <a:buChar char="•"/>
            </a:pPr>
            <a:r>
              <a:rPr lang="en-US" sz="1200" b="1" dirty="0" smtClean="0">
                <a:solidFill>
                  <a:schemeClr val="bg1"/>
                </a:solidFill>
                <a:latin typeface="Century Gothic" charset="0"/>
                <a:ea typeface="Century Gothic" charset="0"/>
                <a:cs typeface="Century Gothic" charset="0"/>
              </a:rPr>
              <a:t>John Dilger (ARC)</a:t>
            </a:r>
          </a:p>
          <a:p>
            <a:pPr marL="119063" indent="-119063" defTabSz="1018229">
              <a:buFont typeface="Arial" pitchFamily="34" charset="0"/>
              <a:buChar char="•"/>
            </a:pPr>
            <a:r>
              <a:rPr lang="en-US" sz="1200" b="1" dirty="0" smtClean="0">
                <a:solidFill>
                  <a:schemeClr val="bg1"/>
                </a:solidFill>
                <a:latin typeface="Century Gothic" charset="0"/>
                <a:ea typeface="Century Gothic" charset="0"/>
                <a:cs typeface="Century Gothic" charset="0"/>
              </a:rPr>
              <a:t>Liz Dyer (AZ)</a:t>
            </a:r>
          </a:p>
        </p:txBody>
      </p:sp>
      <p:sp>
        <p:nvSpPr>
          <p:cNvPr id="28" name="Rectangle 27"/>
          <p:cNvSpPr/>
          <p:nvPr/>
        </p:nvSpPr>
        <p:spPr>
          <a:xfrm>
            <a:off x="7165689" y="2588965"/>
            <a:ext cx="2362200" cy="646276"/>
          </a:xfrm>
          <a:prstGeom prst="rect">
            <a:avLst/>
          </a:prstGeom>
        </p:spPr>
        <p:txBody>
          <a:bodyPr wrap="square" lIns="91387" tIns="45693" rIns="91387" bIns="45693">
            <a:spAutoFit/>
          </a:bodyPr>
          <a:lstStyle/>
          <a:p>
            <a:pPr marL="119063" indent="-119063" defTabSz="1018229">
              <a:buFont typeface="Arial" pitchFamily="34" charset="0"/>
              <a:buChar char="•"/>
            </a:pPr>
            <a:r>
              <a:rPr lang="en-US" sz="1200" b="1" dirty="0" smtClean="0">
                <a:solidFill>
                  <a:schemeClr val="bg1"/>
                </a:solidFill>
                <a:latin typeface="Century Gothic" charset="0"/>
                <a:ea typeface="Century Gothic" charset="0"/>
                <a:cs typeface="Century Gothic" charset="0"/>
              </a:rPr>
              <a:t>Leah </a:t>
            </a:r>
            <a:r>
              <a:rPr lang="en-US" sz="1200" b="1" dirty="0" err="1" smtClean="0">
                <a:solidFill>
                  <a:schemeClr val="bg1"/>
                </a:solidFill>
                <a:latin typeface="Century Gothic" charset="0"/>
                <a:ea typeface="Century Gothic" charset="0"/>
                <a:cs typeface="Century Gothic" charset="0"/>
              </a:rPr>
              <a:t>Kucera</a:t>
            </a:r>
            <a:r>
              <a:rPr lang="en-US" sz="1200" b="1" dirty="0" smtClean="0">
                <a:solidFill>
                  <a:schemeClr val="bg1"/>
                </a:solidFill>
                <a:latin typeface="Century Gothic" charset="0"/>
                <a:ea typeface="Century Gothic" charset="0"/>
                <a:cs typeface="Century Gothic" charset="0"/>
              </a:rPr>
              <a:t> (ID)</a:t>
            </a:r>
          </a:p>
          <a:p>
            <a:pPr marL="119063" indent="-119063" defTabSz="1018229">
              <a:buFont typeface="Arial" pitchFamily="34" charset="0"/>
              <a:buChar char="•"/>
            </a:pPr>
            <a:r>
              <a:rPr lang="en-US" sz="1200" b="1" dirty="0">
                <a:solidFill>
                  <a:schemeClr val="bg1"/>
                </a:solidFill>
                <a:latin typeface="Century Gothic" charset="0"/>
                <a:ea typeface="Century Gothic" charset="0"/>
                <a:cs typeface="Century Gothic" charset="0"/>
              </a:rPr>
              <a:t>Danielle Quick (AL</a:t>
            </a:r>
            <a:r>
              <a:rPr lang="en-US" sz="1200" b="1" dirty="0" smtClean="0">
                <a:solidFill>
                  <a:schemeClr val="bg1"/>
                </a:solidFill>
                <a:latin typeface="Century Gothic" charset="0"/>
                <a:ea typeface="Century Gothic" charset="0"/>
                <a:cs typeface="Century Gothic" charset="0"/>
              </a:rPr>
              <a:t>)</a:t>
            </a:r>
          </a:p>
          <a:p>
            <a:pPr marL="119063" indent="-119063" defTabSz="1018229">
              <a:buFont typeface="Arial" pitchFamily="34" charset="0"/>
              <a:buChar char="•"/>
            </a:pPr>
            <a:r>
              <a:rPr lang="en-US" sz="1200" b="1" dirty="0" smtClean="0">
                <a:solidFill>
                  <a:schemeClr val="bg1"/>
                </a:solidFill>
                <a:latin typeface="Century Gothic" charset="0"/>
                <a:ea typeface="Century Gothic" charset="0"/>
                <a:cs typeface="Century Gothic" charset="0"/>
              </a:rPr>
              <a:t>Jonathan O’Brien (</a:t>
            </a:r>
            <a:r>
              <a:rPr lang="en-US" sz="1200" b="1" dirty="0" err="1" smtClean="0">
                <a:solidFill>
                  <a:schemeClr val="bg1"/>
                </a:solidFill>
                <a:latin typeface="Century Gothic" charset="0"/>
                <a:ea typeface="Century Gothic" charset="0"/>
                <a:cs typeface="Century Gothic" charset="0"/>
              </a:rPr>
              <a:t>LaRC</a:t>
            </a:r>
            <a:r>
              <a:rPr lang="en-US" sz="1200" b="1" dirty="0" smtClean="0">
                <a:solidFill>
                  <a:schemeClr val="bg1"/>
                </a:solidFill>
                <a:latin typeface="Century Gothic" charset="0"/>
                <a:ea typeface="Century Gothic" charset="0"/>
                <a:cs typeface="Century Gothic" charset="0"/>
              </a:rPr>
              <a:t>)</a:t>
            </a:r>
            <a:endParaRPr lang="en-US" sz="1200" b="1" dirty="0">
              <a:solidFill>
                <a:schemeClr val="bg1"/>
              </a:solidFill>
              <a:latin typeface="Century Gothic" charset="0"/>
              <a:ea typeface="Century Gothic" charset="0"/>
              <a:cs typeface="Century Gothic" charset="0"/>
            </a:endParaRPr>
          </a:p>
        </p:txBody>
      </p:sp>
      <p:sp>
        <p:nvSpPr>
          <p:cNvPr id="29" name="Rectangle 28"/>
          <p:cNvSpPr/>
          <p:nvPr/>
        </p:nvSpPr>
        <p:spPr>
          <a:xfrm>
            <a:off x="9259741" y="2588965"/>
            <a:ext cx="1805290" cy="461610"/>
          </a:xfrm>
          <a:prstGeom prst="rect">
            <a:avLst/>
          </a:prstGeom>
        </p:spPr>
        <p:txBody>
          <a:bodyPr wrap="square" lIns="91387" tIns="45693" rIns="91387" bIns="45693">
            <a:spAutoFit/>
          </a:bodyPr>
          <a:lstStyle/>
          <a:p>
            <a:pPr marL="119063" indent="-119063" defTabSz="1018229">
              <a:buFont typeface="Arial" pitchFamily="34" charset="0"/>
              <a:buChar char="•"/>
            </a:pPr>
            <a:r>
              <a:rPr lang="en-US" sz="1200" b="1" dirty="0" smtClean="0">
                <a:solidFill>
                  <a:schemeClr val="bg1"/>
                </a:solidFill>
                <a:latin typeface="Century Gothic" charset="0"/>
                <a:ea typeface="Century Gothic" charset="0"/>
                <a:cs typeface="Century Gothic" charset="0"/>
              </a:rPr>
              <a:t>Nick Rousseau (JPL)</a:t>
            </a:r>
          </a:p>
          <a:p>
            <a:pPr marL="119063" indent="-119063" defTabSz="1018229">
              <a:buFont typeface="Arial" pitchFamily="34" charset="0"/>
              <a:buChar char="•"/>
            </a:pPr>
            <a:r>
              <a:rPr lang="en-US" sz="1200" b="1" dirty="0" smtClean="0">
                <a:solidFill>
                  <a:schemeClr val="bg1"/>
                </a:solidFill>
                <a:latin typeface="Century Gothic" charset="0"/>
                <a:ea typeface="Century Gothic" charset="0"/>
                <a:cs typeface="Century Gothic" charset="0"/>
              </a:rPr>
              <a:t>Austin Stone (GA)</a:t>
            </a:r>
          </a:p>
        </p:txBody>
      </p:sp>
      <p:sp>
        <p:nvSpPr>
          <p:cNvPr id="30" name="Rectangle 29"/>
          <p:cNvSpPr/>
          <p:nvPr/>
        </p:nvSpPr>
        <p:spPr>
          <a:xfrm>
            <a:off x="2977587" y="1462317"/>
            <a:ext cx="1794370" cy="892498"/>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latin typeface="Century Gothic" charset="0"/>
                <a:ea typeface="Century Gothic" charset="0"/>
                <a:cs typeface="Century Gothic" charset="0"/>
              </a:rPr>
              <a:t>Mike Ruiz</a:t>
            </a:r>
          </a:p>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Lindsay Rogers</a:t>
            </a:r>
          </a:p>
          <a:p>
            <a:pPr marL="119063" indent="-119063" defTabSz="1018229">
              <a:buFont typeface="Arial" pitchFamily="34" charset="0"/>
              <a:buChar char="•"/>
            </a:pPr>
            <a:r>
              <a:rPr lang="en-US" sz="1300" b="1" dirty="0">
                <a:solidFill>
                  <a:schemeClr val="bg1"/>
                </a:solidFill>
                <a:latin typeface="Century Gothic" charset="0"/>
                <a:ea typeface="Century Gothic" charset="0"/>
                <a:cs typeface="Century Gothic" charset="0"/>
              </a:rPr>
              <a:t>Dr. Kenton Ross</a:t>
            </a:r>
          </a:p>
          <a:p>
            <a:pPr defTabSz="1018229"/>
            <a:r>
              <a:rPr lang="en-US" sz="1300" b="1" dirty="0" smtClean="0">
                <a:solidFill>
                  <a:schemeClr val="bg1"/>
                </a:solidFill>
                <a:latin typeface="Century Gothic" charset="0"/>
                <a:ea typeface="Century Gothic" charset="0"/>
                <a:cs typeface="Century Gothic" charset="0"/>
              </a:rPr>
              <a:t> </a:t>
            </a:r>
          </a:p>
        </p:txBody>
      </p:sp>
      <p:sp>
        <p:nvSpPr>
          <p:cNvPr id="31" name="Rectangle 30"/>
          <p:cNvSpPr/>
          <p:nvPr/>
        </p:nvSpPr>
        <p:spPr>
          <a:xfrm>
            <a:off x="4692420" y="1462317"/>
            <a:ext cx="2320467"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Lauren Childs-Gleason </a:t>
            </a:r>
          </a:p>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Karen </a:t>
            </a:r>
            <a:r>
              <a:rPr lang="en-US" sz="1300" b="1" dirty="0">
                <a:solidFill>
                  <a:schemeClr val="bg1"/>
                </a:solidFill>
                <a:latin typeface="Century Gothic" charset="0"/>
                <a:ea typeface="Century Gothic" charset="0"/>
                <a:cs typeface="Century Gothic" charset="0"/>
              </a:rPr>
              <a:t>Allsbrook</a:t>
            </a:r>
          </a:p>
          <a:p>
            <a:pPr marL="119063" indent="-119063" defTabSz="1018229">
              <a:buFont typeface="Arial" pitchFamily="34" charset="0"/>
              <a:buChar char="•"/>
            </a:pPr>
            <a:endParaRPr lang="en-US" sz="1300" b="1" dirty="0" smtClean="0">
              <a:solidFill>
                <a:schemeClr val="bg1"/>
              </a:solidFill>
              <a:latin typeface="Century Gothic" charset="0"/>
              <a:ea typeface="Century Gothic" charset="0"/>
              <a:cs typeface="Century Gothic" charset="0"/>
            </a:endParaRPr>
          </a:p>
        </p:txBody>
      </p:sp>
      <p:sp>
        <p:nvSpPr>
          <p:cNvPr id="33" name="Rectangle 32"/>
          <p:cNvSpPr/>
          <p:nvPr/>
        </p:nvSpPr>
        <p:spPr>
          <a:xfrm>
            <a:off x="5343816" y="3719048"/>
            <a:ext cx="2450175" cy="2123604"/>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Colorado – Fort Collins</a:t>
            </a:r>
          </a:p>
          <a:p>
            <a:pPr defTabSz="1018229"/>
            <a:r>
              <a:rPr lang="en-US" sz="1200" dirty="0">
                <a:solidFill>
                  <a:schemeClr val="bg1"/>
                </a:solidFill>
                <a:latin typeface="Century Gothic" charset="0"/>
                <a:ea typeface="Century Gothic" charset="0"/>
                <a:cs typeface="Century Gothic" charset="0"/>
              </a:rPr>
              <a:t>Timothy Mayer (CL)</a:t>
            </a:r>
          </a:p>
          <a:p>
            <a:pPr defTabSz="1018229"/>
            <a:r>
              <a:rPr lang="en-US" sz="1200" dirty="0">
                <a:solidFill>
                  <a:schemeClr val="bg1"/>
                </a:solidFill>
                <a:latin typeface="Century Gothic" charset="0"/>
                <a:ea typeface="Century Gothic" charset="0"/>
                <a:cs typeface="Century Gothic" charset="0"/>
              </a:rPr>
              <a:t>Dan Carver (ACL</a:t>
            </a:r>
            <a:r>
              <a:rPr lang="en-US" sz="1200" dirty="0" smtClean="0">
                <a:solidFill>
                  <a:schemeClr val="bg1"/>
                </a:solidFill>
                <a:latin typeface="Century Gothic" charset="0"/>
                <a:ea typeface="Century Gothic" charset="0"/>
                <a:cs typeface="Century Gothic" charset="0"/>
              </a:rPr>
              <a:t>)</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Georgia – Athens </a:t>
            </a:r>
          </a:p>
          <a:p>
            <a:pPr defTabSz="1018229"/>
            <a:r>
              <a:rPr lang="en-US" sz="1200" dirty="0">
                <a:solidFill>
                  <a:schemeClr val="bg1"/>
                </a:solidFill>
                <a:latin typeface="Century Gothic" charset="0"/>
                <a:ea typeface="Century Gothic" charset="0"/>
                <a:cs typeface="Century Gothic" charset="0"/>
              </a:rPr>
              <a:t>Caren Remillard (CL)</a:t>
            </a:r>
          </a:p>
          <a:p>
            <a:pPr defTabSz="1018229"/>
            <a:r>
              <a:rPr lang="en-US" sz="1200" dirty="0" err="1">
                <a:solidFill>
                  <a:schemeClr val="bg1"/>
                </a:solidFill>
                <a:latin typeface="Century Gothic" charset="0"/>
                <a:ea typeface="Century Gothic" charset="0"/>
                <a:cs typeface="Century Gothic" charset="0"/>
              </a:rPr>
              <a:t>Suravi</a:t>
            </a:r>
            <a:r>
              <a:rPr lang="en-US" sz="1200" dirty="0">
                <a:solidFill>
                  <a:schemeClr val="bg1"/>
                </a:solidFill>
                <a:latin typeface="Century Gothic" charset="0"/>
                <a:ea typeface="Century Gothic" charset="0"/>
                <a:cs typeface="Century Gothic" charset="0"/>
              </a:rPr>
              <a:t> </a:t>
            </a:r>
            <a:r>
              <a:rPr lang="en-US" sz="1200" dirty="0" smtClean="0">
                <a:solidFill>
                  <a:schemeClr val="bg1"/>
                </a:solidFill>
                <a:latin typeface="Century Gothic" charset="0"/>
                <a:ea typeface="Century Gothic" charset="0"/>
                <a:cs typeface="Century Gothic" charset="0"/>
              </a:rPr>
              <a:t>Shrestha (</a:t>
            </a:r>
            <a:r>
              <a:rPr lang="en-US" sz="1200" dirty="0">
                <a:solidFill>
                  <a:schemeClr val="bg1"/>
                </a:solidFill>
                <a:latin typeface="Century Gothic" charset="0"/>
                <a:ea typeface="Century Gothic" charset="0"/>
                <a:cs typeface="Century Gothic" charset="0"/>
              </a:rPr>
              <a:t>ACL)</a:t>
            </a:r>
          </a:p>
          <a:p>
            <a:pPr defTabSz="1018229"/>
            <a:endParaRPr lang="en-US" sz="1200" b="1" u="sng" dirty="0" smtClean="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Idaho – Pocatello </a:t>
            </a:r>
            <a:endParaRPr lang="en-US" sz="1200" dirty="0">
              <a:solidFill>
                <a:schemeClr val="bg1"/>
              </a:solidFill>
              <a:latin typeface="Century Gothic" charset="0"/>
              <a:ea typeface="Century Gothic" charset="0"/>
              <a:cs typeface="Century Gothic" charset="0"/>
            </a:endParaRPr>
          </a:p>
          <a:p>
            <a:pPr defTabSz="1018229"/>
            <a:r>
              <a:rPr lang="en-US" sz="1200" dirty="0" smtClean="0">
                <a:solidFill>
                  <a:schemeClr val="bg1"/>
                </a:solidFill>
                <a:latin typeface="Century Gothic" charset="0"/>
                <a:ea typeface="Century Gothic" charset="0"/>
                <a:cs typeface="Century Gothic" charset="0"/>
              </a:rPr>
              <a:t>Dane Coats (CL)*</a:t>
            </a:r>
            <a:endParaRPr lang="en-US" sz="1200" dirty="0">
              <a:solidFill>
                <a:schemeClr val="bg1"/>
              </a:solidFill>
              <a:latin typeface="Century Gothic" charset="0"/>
              <a:ea typeface="Century Gothic" charset="0"/>
              <a:cs typeface="Century Gothic" charset="0"/>
            </a:endParaRPr>
          </a:p>
          <a:p>
            <a:pPr defTabSz="1018229"/>
            <a:r>
              <a:rPr lang="en-US" sz="1200" dirty="0">
                <a:solidFill>
                  <a:schemeClr val="bg1"/>
                </a:solidFill>
                <a:latin typeface="Century Gothic" charset="0"/>
                <a:ea typeface="Century Gothic" charset="0"/>
                <a:cs typeface="Century Gothic" charset="0"/>
              </a:rPr>
              <a:t>Leah Kucera (ACL</a:t>
            </a:r>
            <a:r>
              <a:rPr lang="en-US" sz="1200" dirty="0" smtClean="0">
                <a:solidFill>
                  <a:schemeClr val="bg1"/>
                </a:solidFill>
                <a:latin typeface="Century Gothic" charset="0"/>
                <a:ea typeface="Century Gothic" charset="0"/>
                <a:cs typeface="Century Gothic" charset="0"/>
              </a:rPr>
              <a:t>)</a:t>
            </a:r>
            <a:endParaRPr lang="en-US" sz="1200" b="1" u="sng" dirty="0" smtClean="0">
              <a:solidFill>
                <a:schemeClr val="bg1"/>
              </a:solidFill>
              <a:latin typeface="Century Gothic" charset="0"/>
              <a:ea typeface="Century Gothic" charset="0"/>
              <a:cs typeface="Century Gothic" charset="0"/>
            </a:endParaRPr>
          </a:p>
        </p:txBody>
      </p:sp>
      <p:sp>
        <p:nvSpPr>
          <p:cNvPr id="34" name="Rectangle 33"/>
          <p:cNvSpPr/>
          <p:nvPr/>
        </p:nvSpPr>
        <p:spPr>
          <a:xfrm>
            <a:off x="7547607" y="3719048"/>
            <a:ext cx="2145238" cy="2123604"/>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Maryland – Goddard </a:t>
            </a:r>
          </a:p>
          <a:p>
            <a:pPr defTabSz="1018229"/>
            <a:r>
              <a:rPr lang="en-US" sz="1200" dirty="0">
                <a:solidFill>
                  <a:schemeClr val="bg1"/>
                </a:solidFill>
                <a:latin typeface="Century Gothic" charset="0"/>
                <a:ea typeface="Century Gothic" charset="0"/>
                <a:cs typeface="Century Gothic" charset="0"/>
              </a:rPr>
              <a:t>Victor Lenske (CL</a:t>
            </a:r>
            <a:r>
              <a:rPr lang="en-US" sz="1200" dirty="0" smtClean="0">
                <a:solidFill>
                  <a:schemeClr val="bg1"/>
                </a:solidFill>
                <a:latin typeface="Century Gothic" charset="0"/>
                <a:ea typeface="Century Gothic" charset="0"/>
                <a:cs typeface="Century Gothic" charset="0"/>
              </a:rPr>
              <a:t>)</a:t>
            </a:r>
          </a:p>
          <a:p>
            <a:pPr defTabSz="1018229"/>
            <a:r>
              <a:rPr lang="en-US" sz="1200" dirty="0" smtClean="0">
                <a:solidFill>
                  <a:schemeClr val="bg1"/>
                </a:solidFill>
                <a:latin typeface="Century Gothic" charset="0"/>
                <a:ea typeface="Century Gothic" charset="0"/>
                <a:cs typeface="Century Gothic" charset="0"/>
              </a:rPr>
              <a:t>Jacob Ramthun (ACL)</a:t>
            </a:r>
            <a:endParaRPr lang="en-US" sz="1200" dirty="0" smtClean="0">
              <a:solidFill>
                <a:schemeClr val="bg1"/>
              </a:solidFill>
              <a:latin typeface="Century Gothic" charset="0"/>
              <a:ea typeface="Century Gothic" charset="0"/>
              <a:cs typeface="Century Gothic" charset="0"/>
            </a:endParaRP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North Carolina – NCEI </a:t>
            </a:r>
          </a:p>
          <a:p>
            <a:pPr defTabSz="1018229"/>
            <a:r>
              <a:rPr lang="en-US" sz="1200" dirty="0" smtClean="0">
                <a:solidFill>
                  <a:schemeClr val="bg1"/>
                </a:solidFill>
                <a:latin typeface="Century Gothic" charset="0"/>
                <a:ea typeface="Century Gothic" charset="0"/>
                <a:cs typeface="Century Gothic" charset="0"/>
              </a:rPr>
              <a:t>Aaron Mackey (CL)</a:t>
            </a:r>
          </a:p>
          <a:p>
            <a:pPr defTabSz="1018229"/>
            <a:r>
              <a:rPr lang="en-US" sz="1200" dirty="0" smtClean="0">
                <a:solidFill>
                  <a:schemeClr val="bg1"/>
                </a:solidFill>
                <a:latin typeface="Century Gothic" charset="0"/>
                <a:ea typeface="Century Gothic" charset="0"/>
                <a:cs typeface="Century Gothic" charset="0"/>
              </a:rPr>
              <a:t>Andrew Shannon (ACL)</a:t>
            </a:r>
            <a:endParaRPr lang="en-US" sz="1200" dirty="0">
              <a:solidFill>
                <a:schemeClr val="bg1"/>
              </a:solidFill>
              <a:latin typeface="Century Gothic" charset="0"/>
              <a:ea typeface="Century Gothic" charset="0"/>
              <a:cs typeface="Century Gothic" charset="0"/>
            </a:endParaRP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smtClean="0">
                <a:solidFill>
                  <a:schemeClr val="bg1"/>
                </a:solidFill>
                <a:latin typeface="Century Gothic" charset="0"/>
                <a:ea typeface="Century Gothic" charset="0"/>
                <a:cs typeface="Century Gothic" charset="0"/>
              </a:rPr>
              <a:t>Massachusetts - Boston</a:t>
            </a:r>
            <a:endParaRPr lang="en-US" sz="1200" b="1" u="sng" dirty="0">
              <a:solidFill>
                <a:schemeClr val="bg1"/>
              </a:solidFill>
              <a:latin typeface="Century Gothic" charset="0"/>
              <a:ea typeface="Century Gothic" charset="0"/>
              <a:cs typeface="Century Gothic" charset="0"/>
            </a:endParaRPr>
          </a:p>
          <a:p>
            <a:pPr defTabSz="1018229"/>
            <a:r>
              <a:rPr lang="en-US" sz="1200" dirty="0" smtClean="0">
                <a:solidFill>
                  <a:schemeClr val="bg1"/>
                </a:solidFill>
                <a:latin typeface="Century Gothic" charset="0"/>
                <a:ea typeface="Century Gothic" charset="0"/>
                <a:cs typeface="Century Gothic" charset="0"/>
              </a:rPr>
              <a:t>Zach Bengtsson (CL)</a:t>
            </a:r>
            <a:endParaRPr lang="en-US" sz="1200" dirty="0">
              <a:solidFill>
                <a:schemeClr val="bg1"/>
              </a:solidFill>
              <a:latin typeface="Century Gothic" charset="0"/>
              <a:ea typeface="Century Gothic" charset="0"/>
              <a:cs typeface="Century Gothic" charset="0"/>
            </a:endParaRPr>
          </a:p>
          <a:p>
            <a:pPr defTabSz="1018229"/>
            <a:endParaRPr lang="en-US" sz="1200" dirty="0">
              <a:solidFill>
                <a:schemeClr val="bg1"/>
              </a:solidFill>
              <a:latin typeface="Century Gothic" charset="0"/>
              <a:ea typeface="Century Gothic" charset="0"/>
              <a:cs typeface="Century Gothic" charset="0"/>
            </a:endParaRPr>
          </a:p>
        </p:txBody>
      </p:sp>
      <p:sp>
        <p:nvSpPr>
          <p:cNvPr id="35" name="Rectangle 34"/>
          <p:cNvSpPr/>
          <p:nvPr/>
        </p:nvSpPr>
        <p:spPr>
          <a:xfrm>
            <a:off x="9596590" y="3719048"/>
            <a:ext cx="1969562" cy="2308270"/>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Virginia – Langley </a:t>
            </a:r>
          </a:p>
          <a:p>
            <a:pPr defTabSz="1018229"/>
            <a:r>
              <a:rPr lang="en-US" sz="1200" dirty="0" smtClean="0">
                <a:solidFill>
                  <a:schemeClr val="bg1"/>
                </a:solidFill>
                <a:latin typeface="Century Gothic" charset="0"/>
                <a:ea typeface="Century Gothic" charset="0"/>
                <a:cs typeface="Century Gothic" charset="0"/>
              </a:rPr>
              <a:t>Jonathan O’Brien (CL)*</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smtClean="0">
                <a:solidFill>
                  <a:schemeClr val="bg1"/>
                </a:solidFill>
                <a:latin typeface="Century Gothic" charset="0"/>
                <a:ea typeface="Century Gothic" charset="0"/>
                <a:cs typeface="Century Gothic" charset="0"/>
              </a:rPr>
              <a:t>Virginia – Wise </a:t>
            </a:r>
            <a:endParaRPr lang="en-US" sz="1200" b="1" u="sng" dirty="0">
              <a:solidFill>
                <a:schemeClr val="bg1"/>
              </a:solidFill>
              <a:latin typeface="Century Gothic" charset="0"/>
              <a:ea typeface="Century Gothic" charset="0"/>
              <a:cs typeface="Century Gothic" charset="0"/>
            </a:endParaRPr>
          </a:p>
          <a:p>
            <a:pPr defTabSz="1018229"/>
            <a:r>
              <a:rPr lang="en-US" sz="1200" dirty="0" smtClean="0">
                <a:solidFill>
                  <a:schemeClr val="bg1"/>
                </a:solidFill>
                <a:latin typeface="Century Gothic" charset="0"/>
                <a:ea typeface="Century Gothic" charset="0"/>
                <a:cs typeface="Century Gothic" charset="0"/>
              </a:rPr>
              <a:t>Brooke Colley(CL)*</a:t>
            </a:r>
          </a:p>
          <a:p>
            <a:pPr defTabSz="1018229"/>
            <a:endParaRPr lang="en-US" sz="1200" dirty="0" smtClean="0">
              <a:solidFill>
                <a:schemeClr val="bg1"/>
              </a:solidFill>
              <a:latin typeface="Century Gothic" charset="0"/>
              <a:ea typeface="Century Gothic" charset="0"/>
              <a:cs typeface="Century Gothic" charset="0"/>
            </a:endParaRPr>
          </a:p>
          <a:p>
            <a:pPr defTabSz="1018229"/>
            <a:endParaRPr lang="en-US" sz="1200" dirty="0">
              <a:solidFill>
                <a:schemeClr val="bg1"/>
              </a:solidFill>
              <a:latin typeface="Century Gothic" charset="0"/>
              <a:ea typeface="Century Gothic" charset="0"/>
              <a:cs typeface="Century Gothic" charset="0"/>
            </a:endParaRPr>
          </a:p>
          <a:p>
            <a:pPr defTabSz="1018229"/>
            <a:endParaRPr lang="en-US" sz="1200" dirty="0" smtClean="0">
              <a:solidFill>
                <a:schemeClr val="bg1"/>
              </a:solidFill>
              <a:latin typeface="Century Gothic" charset="0"/>
              <a:ea typeface="Century Gothic" charset="0"/>
              <a:cs typeface="Century Gothic" charset="0"/>
            </a:endParaRPr>
          </a:p>
          <a:p>
            <a:pPr defTabSz="1018229"/>
            <a:endParaRPr lang="en-US" sz="1200" dirty="0">
              <a:solidFill>
                <a:schemeClr val="bg1"/>
              </a:solidFill>
              <a:latin typeface="Century Gothic" charset="0"/>
              <a:ea typeface="Century Gothic" charset="0"/>
              <a:cs typeface="Century Gothic" charset="0"/>
            </a:endParaRPr>
          </a:p>
          <a:p>
            <a:pPr defTabSz="1018229"/>
            <a:endParaRPr lang="en-US" sz="1200" dirty="0" smtClean="0">
              <a:solidFill>
                <a:schemeClr val="bg1"/>
              </a:solidFill>
              <a:latin typeface="Century Gothic" charset="0"/>
              <a:ea typeface="Century Gothic" charset="0"/>
              <a:cs typeface="Century Gothic" charset="0"/>
            </a:endParaRPr>
          </a:p>
          <a:p>
            <a:pPr defTabSz="1018229"/>
            <a:endParaRPr lang="en-US" sz="1200" dirty="0">
              <a:solidFill>
                <a:schemeClr val="bg1"/>
              </a:solidFill>
              <a:latin typeface="Century Gothic" charset="0"/>
              <a:ea typeface="Century Gothic" charset="0"/>
              <a:cs typeface="Century Gothic" charset="0"/>
            </a:endParaRPr>
          </a:p>
          <a:p>
            <a:pPr defTabSz="1018229"/>
            <a:r>
              <a:rPr lang="en-US" sz="1200" i="1" dirty="0" smtClean="0">
                <a:solidFill>
                  <a:schemeClr val="bg1"/>
                </a:solidFill>
                <a:latin typeface="Century Gothic" charset="0"/>
                <a:ea typeface="Century Gothic" charset="0"/>
                <a:cs typeface="Century Gothic" charset="0"/>
              </a:rPr>
              <a:t>*acting Center Lead</a:t>
            </a:r>
          </a:p>
        </p:txBody>
      </p:sp>
      <p:sp>
        <p:nvSpPr>
          <p:cNvPr id="36" name="Rectangle 35"/>
          <p:cNvSpPr/>
          <p:nvPr/>
        </p:nvSpPr>
        <p:spPr>
          <a:xfrm>
            <a:off x="3348242" y="3719048"/>
            <a:ext cx="2091830" cy="2123604"/>
          </a:xfrm>
          <a:prstGeom prst="rect">
            <a:avLst/>
          </a:prstGeom>
        </p:spPr>
        <p:txBody>
          <a:bodyPr wrap="square" lIns="91387" tIns="45693" rIns="91387" bIns="45693">
            <a:spAutoFit/>
          </a:bodyPr>
          <a:lstStyle/>
          <a:p>
            <a:pPr defTabSz="1018229"/>
            <a:r>
              <a:rPr lang="en-US" sz="1200" b="1" u="sng" dirty="0" smtClean="0">
                <a:solidFill>
                  <a:schemeClr val="bg1"/>
                </a:solidFill>
                <a:latin typeface="Century Gothic" charset="0"/>
                <a:ea typeface="Century Gothic" charset="0"/>
                <a:cs typeface="Century Gothic" charset="0"/>
              </a:rPr>
              <a:t>Arizona - Tempe</a:t>
            </a:r>
          </a:p>
          <a:p>
            <a:pPr defTabSz="1018229"/>
            <a:r>
              <a:rPr lang="en-US" sz="1200" dirty="0" smtClean="0">
                <a:solidFill>
                  <a:schemeClr val="bg1"/>
                </a:solidFill>
                <a:latin typeface="Century Gothic" charset="0"/>
                <a:ea typeface="Century Gothic" charset="0"/>
                <a:cs typeface="Century Gothic" charset="0"/>
              </a:rPr>
              <a:t>Lance Watkins (CL)</a:t>
            </a:r>
          </a:p>
          <a:p>
            <a:pPr defTabSz="1018229"/>
            <a:r>
              <a:rPr lang="en-US" sz="1200" dirty="0" smtClean="0">
                <a:solidFill>
                  <a:schemeClr val="bg1"/>
                </a:solidFill>
                <a:latin typeface="Century Gothic" charset="0"/>
                <a:ea typeface="Century Gothic" charset="0"/>
                <a:cs typeface="Century Gothic" charset="0"/>
              </a:rPr>
              <a:t>Liz Dyer (ACL)</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California – Ames </a:t>
            </a:r>
          </a:p>
          <a:p>
            <a:pPr defTabSz="1018229"/>
            <a:r>
              <a:rPr lang="en-US" sz="1200" dirty="0">
                <a:solidFill>
                  <a:schemeClr val="bg1"/>
                </a:solidFill>
                <a:latin typeface="Century Gothic" charset="0"/>
                <a:ea typeface="Century Gothic" charset="0"/>
                <a:cs typeface="Century Gothic" charset="0"/>
              </a:rPr>
              <a:t>Jenna Williams (CL)</a:t>
            </a:r>
          </a:p>
          <a:p>
            <a:pPr defTabSz="1018229"/>
            <a:r>
              <a:rPr lang="en-US" sz="1200" dirty="0">
                <a:solidFill>
                  <a:schemeClr val="bg1"/>
                </a:solidFill>
                <a:latin typeface="Century Gothic" charset="0"/>
                <a:ea typeface="Century Gothic" charset="0"/>
                <a:cs typeface="Century Gothic" charset="0"/>
              </a:rPr>
              <a:t>John Dilger (ACL</a:t>
            </a:r>
            <a:r>
              <a:rPr lang="en-US" sz="1200" dirty="0" smtClean="0">
                <a:solidFill>
                  <a:schemeClr val="bg1"/>
                </a:solidFill>
                <a:latin typeface="Century Gothic" charset="0"/>
                <a:ea typeface="Century Gothic" charset="0"/>
                <a:cs typeface="Century Gothic" charset="0"/>
              </a:rPr>
              <a:t>)</a:t>
            </a:r>
          </a:p>
          <a:p>
            <a:pPr defTabSz="1018229"/>
            <a:endParaRPr lang="en-US" sz="1200" dirty="0" smtClean="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California – JPL </a:t>
            </a:r>
          </a:p>
          <a:p>
            <a:pPr defTabSz="1018229"/>
            <a:r>
              <a:rPr lang="en-US" sz="1200" dirty="0">
                <a:solidFill>
                  <a:schemeClr val="bg1"/>
                </a:solidFill>
                <a:latin typeface="Century Gothic" charset="0"/>
                <a:ea typeface="Century Gothic" charset="0"/>
                <a:cs typeface="Century Gothic" charset="0"/>
              </a:rPr>
              <a:t>Erika </a:t>
            </a:r>
            <a:r>
              <a:rPr lang="en-US" sz="1200" dirty="0" err="1">
                <a:solidFill>
                  <a:schemeClr val="bg1"/>
                </a:solidFill>
                <a:latin typeface="Century Gothic" charset="0"/>
                <a:ea typeface="Century Gothic" charset="0"/>
                <a:cs typeface="Century Gothic" charset="0"/>
              </a:rPr>
              <a:t>Higa</a:t>
            </a:r>
            <a:r>
              <a:rPr lang="en-US" sz="1200" dirty="0">
                <a:solidFill>
                  <a:schemeClr val="bg1"/>
                </a:solidFill>
                <a:latin typeface="Century Gothic" charset="0"/>
                <a:ea typeface="Century Gothic" charset="0"/>
                <a:cs typeface="Century Gothic" charset="0"/>
              </a:rPr>
              <a:t> (CL)</a:t>
            </a:r>
          </a:p>
          <a:p>
            <a:pPr defTabSz="1018229"/>
            <a:r>
              <a:rPr lang="en-US" sz="1200" dirty="0" smtClean="0">
                <a:solidFill>
                  <a:schemeClr val="bg1"/>
                </a:solidFill>
                <a:latin typeface="Century Gothic" charset="0"/>
                <a:ea typeface="Century Gothic" charset="0"/>
                <a:cs typeface="Century Gothic" charset="0"/>
              </a:rPr>
              <a:t>Nick Rousseau(ACL)</a:t>
            </a:r>
            <a:endParaRPr lang="en-US" sz="1200" dirty="0">
              <a:solidFill>
                <a:schemeClr val="bg1"/>
              </a:solidFill>
              <a:latin typeface="Century Gothic" charset="0"/>
              <a:ea typeface="Century Gothic" charset="0"/>
              <a:cs typeface="Century Gothic" charset="0"/>
            </a:endParaRPr>
          </a:p>
        </p:txBody>
      </p:sp>
      <p:sp>
        <p:nvSpPr>
          <p:cNvPr id="37" name="Rectangle 36"/>
          <p:cNvSpPr/>
          <p:nvPr/>
        </p:nvSpPr>
        <p:spPr>
          <a:xfrm>
            <a:off x="1043829" y="4462798"/>
            <a:ext cx="2223245" cy="1384940"/>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Alabama – Marshall </a:t>
            </a:r>
          </a:p>
          <a:p>
            <a:pPr defTabSz="1018229"/>
            <a:r>
              <a:rPr lang="en-US" sz="1200" dirty="0">
                <a:solidFill>
                  <a:schemeClr val="bg1"/>
                </a:solidFill>
                <a:latin typeface="Century Gothic" charset="0"/>
                <a:ea typeface="Century Gothic" charset="0"/>
                <a:cs typeface="Century Gothic" charset="0"/>
              </a:rPr>
              <a:t>Helen Baldwin (CL)</a:t>
            </a:r>
          </a:p>
          <a:p>
            <a:pPr defTabSz="1018229"/>
            <a:r>
              <a:rPr lang="en-US" sz="1200" dirty="0" smtClean="0">
                <a:solidFill>
                  <a:schemeClr val="bg1"/>
                </a:solidFill>
                <a:latin typeface="Century Gothic" charset="0"/>
                <a:ea typeface="Century Gothic" charset="0"/>
                <a:cs typeface="Century Gothic" charset="0"/>
              </a:rPr>
              <a:t>Mercedes Bartkovich (ACL</a:t>
            </a:r>
            <a:r>
              <a:rPr lang="en-US" sz="1200" dirty="0">
                <a:solidFill>
                  <a:schemeClr val="bg1"/>
                </a:solidFill>
                <a:latin typeface="Century Gothic" charset="0"/>
                <a:ea typeface="Century Gothic" charset="0"/>
                <a:cs typeface="Century Gothic" charset="0"/>
              </a:rPr>
              <a:t>)</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Alabama – Mobile </a:t>
            </a:r>
          </a:p>
          <a:p>
            <a:pPr defTabSz="1018229"/>
            <a:r>
              <a:rPr lang="en-US" sz="1200" dirty="0">
                <a:solidFill>
                  <a:schemeClr val="bg1"/>
                </a:solidFill>
                <a:latin typeface="Century Gothic" charset="0"/>
                <a:ea typeface="Century Gothic" charset="0"/>
                <a:cs typeface="Century Gothic" charset="0"/>
              </a:rPr>
              <a:t>Farnaz Bayat (CL)</a:t>
            </a:r>
          </a:p>
          <a:p>
            <a:pPr defTabSz="1018229"/>
            <a:r>
              <a:rPr lang="en-US" sz="1200" dirty="0">
                <a:solidFill>
                  <a:schemeClr val="bg1"/>
                </a:solidFill>
                <a:latin typeface="Century Gothic" charset="0"/>
                <a:ea typeface="Century Gothic" charset="0"/>
                <a:cs typeface="Century Gothic" charset="0"/>
              </a:rPr>
              <a:t>Danielle Quick (ACL)</a:t>
            </a:r>
          </a:p>
        </p:txBody>
      </p:sp>
    </p:spTree>
    <p:extLst>
      <p:ext uri="{BB962C8B-B14F-4D97-AF65-F5344CB8AC3E}">
        <p14:creationId xmlns:p14="http://schemas.microsoft.com/office/powerpoint/2010/main" val="1379413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FY18 Fellows Class</a:t>
            </a:r>
            <a:endParaRPr lang="en-US" dirty="0"/>
          </a:p>
        </p:txBody>
      </p:sp>
      <p:sp>
        <p:nvSpPr>
          <p:cNvPr id="4" name="Content Placeholder 1"/>
          <p:cNvSpPr>
            <a:spLocks noGrp="1"/>
          </p:cNvSpPr>
          <p:nvPr>
            <p:ph idx="1"/>
          </p:nvPr>
        </p:nvSpPr>
        <p:spPr>
          <a:xfrm>
            <a:off x="309133" y="1179804"/>
            <a:ext cx="11575912" cy="941629"/>
          </a:xfrm>
        </p:spPr>
        <p:txBody>
          <a:bodyPr>
            <a:noAutofit/>
          </a:bodyPr>
          <a:lstStyle/>
          <a:p>
            <a:pPr marL="0" indent="0">
              <a:buNone/>
            </a:pPr>
            <a:r>
              <a:rPr lang="en-US" sz="1800" b="1" dirty="0">
                <a:solidFill>
                  <a:schemeClr val="bg2">
                    <a:lumMod val="25000"/>
                  </a:schemeClr>
                </a:solidFill>
              </a:rPr>
              <a:t>What is a </a:t>
            </a:r>
            <a:r>
              <a:rPr lang="en-US" sz="1800" b="1" dirty="0" smtClean="0">
                <a:solidFill>
                  <a:schemeClr val="bg2">
                    <a:lumMod val="25000"/>
                  </a:schemeClr>
                </a:solidFill>
              </a:rPr>
              <a:t>DEVELOP Fellow? </a:t>
            </a:r>
            <a:r>
              <a:rPr lang="en-US" sz="1800" dirty="0" smtClean="0">
                <a:solidFill>
                  <a:schemeClr val="bg2">
                    <a:lumMod val="25000"/>
                  </a:schemeClr>
                </a:solidFill>
              </a:rPr>
              <a:t>A </a:t>
            </a:r>
            <a:r>
              <a:rPr lang="en-US" sz="1800" dirty="0">
                <a:solidFill>
                  <a:schemeClr val="bg2">
                    <a:lumMod val="25000"/>
                  </a:schemeClr>
                </a:solidFill>
              </a:rPr>
              <a:t>college graduate who spends one year </a:t>
            </a:r>
            <a:r>
              <a:rPr lang="en-US" sz="1800" dirty="0" smtClean="0">
                <a:solidFill>
                  <a:schemeClr val="bg2">
                    <a:lumMod val="25000"/>
                  </a:schemeClr>
                </a:solidFill>
              </a:rPr>
              <a:t>working full-time with </a:t>
            </a:r>
            <a:r>
              <a:rPr lang="en-US" sz="1800" dirty="0">
                <a:solidFill>
                  <a:schemeClr val="bg2">
                    <a:lumMod val="25000"/>
                  </a:schemeClr>
                </a:solidFill>
              </a:rPr>
              <a:t>DEVELOP growing both personally and professionally, and contributing to the program as a whole. Each </a:t>
            </a:r>
            <a:r>
              <a:rPr lang="en-US" sz="1800" dirty="0" smtClean="0">
                <a:solidFill>
                  <a:schemeClr val="bg2">
                    <a:lumMod val="25000"/>
                  </a:schemeClr>
                </a:solidFill>
              </a:rPr>
              <a:t>Fellow </a:t>
            </a:r>
            <a:r>
              <a:rPr lang="en-US" sz="1800" dirty="0">
                <a:solidFill>
                  <a:schemeClr val="bg2">
                    <a:lumMod val="25000"/>
                  </a:schemeClr>
                </a:solidFill>
              </a:rPr>
              <a:t>serves in a dual-role, splitting their time between their node and NPO-related tasks</a:t>
            </a:r>
            <a:r>
              <a:rPr lang="en-US" sz="1800" dirty="0" smtClean="0">
                <a:solidFill>
                  <a:schemeClr val="bg2">
                    <a:lumMod val="25000"/>
                  </a:schemeClr>
                </a:solidFill>
              </a:rPr>
              <a:t>.</a:t>
            </a:r>
          </a:p>
        </p:txBody>
      </p:sp>
      <p:sp>
        <p:nvSpPr>
          <p:cNvPr id="48" name="Content Placeholder 3"/>
          <p:cNvSpPr txBox="1">
            <a:spLocks/>
          </p:cNvSpPr>
          <p:nvPr/>
        </p:nvSpPr>
        <p:spPr>
          <a:xfrm>
            <a:off x="1314301" y="2288260"/>
            <a:ext cx="1859372" cy="6055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Mercedes Bartkovich</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Alabama – Marshall</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PC Fellow</a:t>
            </a:r>
            <a:endParaRPr lang="en-US" sz="1200" i="1" dirty="0">
              <a:solidFill>
                <a:prstClr val="black">
                  <a:lumMod val="75000"/>
                  <a:lumOff val="25000"/>
                </a:prstClr>
              </a:solidFill>
              <a:latin typeface="Century Gothic" panose="020F0302020204030204"/>
            </a:endParaRPr>
          </a:p>
        </p:txBody>
      </p:sp>
      <p:grpSp>
        <p:nvGrpSpPr>
          <p:cNvPr id="49" name="Group 48"/>
          <p:cNvGrpSpPr/>
          <p:nvPr/>
        </p:nvGrpSpPr>
        <p:grpSpPr>
          <a:xfrm>
            <a:off x="309133" y="2097384"/>
            <a:ext cx="1005168" cy="1005840"/>
            <a:chOff x="3160774" y="5722249"/>
            <a:chExt cx="1005168" cy="1005840"/>
          </a:xfrm>
        </p:grpSpPr>
        <p:pic>
          <p:nvPicPr>
            <p:cNvPr id="50" name="Picture 49"/>
            <p:cNvPicPr>
              <a:picLocks noChangeAspect="1"/>
            </p:cNvPicPr>
            <p:nvPr/>
          </p:nvPicPr>
          <p:blipFill>
            <a:blip r:embed="rId2" cstate="screen">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3160774" y="5722249"/>
              <a:ext cx="1005168" cy="1005840"/>
            </a:xfrm>
            <a:prstGeom prst="rect">
              <a:avLst/>
            </a:prstGeom>
          </p:spPr>
        </p:pic>
        <p:pic>
          <p:nvPicPr>
            <p:cNvPr id="51"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63"/>
            <a:stretch/>
          </p:blipFill>
          <p:spPr bwMode="auto">
            <a:xfrm>
              <a:off x="3251878" y="5813007"/>
              <a:ext cx="822960" cy="824325"/>
            </a:xfrm>
            <a:prstGeom prst="ellipse">
              <a:avLst/>
            </a:prstGeom>
            <a:noFill/>
            <a:ln>
              <a:noFill/>
            </a:ln>
            <a:effectLst/>
          </p:spPr>
        </p:pic>
      </p:grpSp>
      <p:sp>
        <p:nvSpPr>
          <p:cNvPr id="52" name="Content Placeholder 3"/>
          <p:cNvSpPr txBox="1">
            <a:spLocks/>
          </p:cNvSpPr>
          <p:nvPr/>
        </p:nvSpPr>
        <p:spPr>
          <a:xfrm>
            <a:off x="2487731" y="5442401"/>
            <a:ext cx="1619716" cy="6353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Nick Rousseau</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California – JPL</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PC Fellow</a:t>
            </a:r>
            <a:endParaRPr lang="en-US" sz="1200" i="1" dirty="0">
              <a:solidFill>
                <a:prstClr val="black">
                  <a:lumMod val="75000"/>
                  <a:lumOff val="25000"/>
                </a:prstClr>
              </a:solidFill>
              <a:latin typeface="Century Gothic" panose="020F0302020204030204"/>
            </a:endParaRPr>
          </a:p>
        </p:txBody>
      </p:sp>
      <p:grpSp>
        <p:nvGrpSpPr>
          <p:cNvPr id="53" name="Group 52"/>
          <p:cNvGrpSpPr/>
          <p:nvPr/>
        </p:nvGrpSpPr>
        <p:grpSpPr>
          <a:xfrm>
            <a:off x="1428113" y="5263223"/>
            <a:ext cx="1005168" cy="1005840"/>
            <a:chOff x="8624141" y="5722249"/>
            <a:chExt cx="1005168" cy="1005840"/>
          </a:xfrm>
        </p:grpSpPr>
        <p:pic>
          <p:nvPicPr>
            <p:cNvPr id="54" name="Picture 53"/>
            <p:cNvPicPr>
              <a:picLocks noChangeAspect="1"/>
            </p:cNvPicPr>
            <p:nvPr/>
          </p:nvPicPr>
          <p:blipFill>
            <a:blip r:embed="rId2" cstate="screen">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8624141" y="5722249"/>
              <a:ext cx="1005168" cy="1005840"/>
            </a:xfrm>
            <a:prstGeom prst="rect">
              <a:avLst/>
            </a:prstGeom>
          </p:spPr>
        </p:pic>
        <p:pic>
          <p:nvPicPr>
            <p:cNvPr id="55" name="Picture 54"/>
            <p:cNvPicPr>
              <a:picLocks/>
            </p:cNvPicPr>
            <p:nvPr/>
          </p:nvPicPr>
          <p:blipFill>
            <a:blip r:embed="rId4" cstate="screen">
              <a:extLst>
                <a:ext uri="{28A0092B-C50C-407E-A947-70E740481C1C}">
                  <a14:useLocalDpi xmlns:a14="http://schemas.microsoft.com/office/drawing/2010/main"/>
                </a:ext>
              </a:extLst>
            </a:blip>
            <a:stretch>
              <a:fillRect/>
            </a:stretch>
          </p:blipFill>
          <p:spPr>
            <a:xfrm>
              <a:off x="8715245" y="5813689"/>
              <a:ext cx="822960" cy="822960"/>
            </a:xfrm>
            <a:prstGeom prst="rect">
              <a:avLst/>
            </a:prstGeom>
          </p:spPr>
        </p:pic>
      </p:grpSp>
      <p:sp>
        <p:nvSpPr>
          <p:cNvPr id="56" name="Content Placeholder 3"/>
          <p:cNvSpPr txBox="1">
            <a:spLocks/>
          </p:cNvSpPr>
          <p:nvPr/>
        </p:nvSpPr>
        <p:spPr>
          <a:xfrm>
            <a:off x="2487731" y="3350237"/>
            <a:ext cx="1713046" cy="5856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Brooke Colley</a:t>
            </a:r>
          </a:p>
          <a:p>
            <a:pPr marL="0" indent="0">
              <a:spcBef>
                <a:spcPts val="0"/>
              </a:spcBef>
              <a:buFont typeface="Arial" panose="020B0604020202020204" pitchFamily="34" charset="0"/>
              <a:buNone/>
            </a:pPr>
            <a:r>
              <a:rPr lang="en-US" sz="1100" i="1" dirty="0">
                <a:solidFill>
                  <a:prstClr val="black">
                    <a:lumMod val="75000"/>
                    <a:lumOff val="25000"/>
                  </a:prstClr>
                </a:solidFill>
                <a:latin typeface="Century Gothic" panose="020F0302020204030204"/>
              </a:rPr>
              <a:t>Virginia – </a:t>
            </a:r>
            <a:r>
              <a:rPr lang="en-US" sz="1100" i="1" dirty="0" smtClean="0">
                <a:solidFill>
                  <a:prstClr val="black">
                    <a:lumMod val="75000"/>
                    <a:lumOff val="25000"/>
                  </a:prstClr>
                </a:solidFill>
                <a:latin typeface="Century Gothic" panose="020F0302020204030204"/>
              </a:rPr>
              <a:t>Wise</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IA Fellow</a:t>
            </a:r>
            <a:endParaRPr lang="en-US" sz="1200" i="1" dirty="0">
              <a:solidFill>
                <a:prstClr val="black">
                  <a:lumMod val="75000"/>
                  <a:lumOff val="25000"/>
                </a:prstClr>
              </a:solidFill>
              <a:latin typeface="Century Gothic" panose="020F0302020204030204"/>
            </a:endParaRPr>
          </a:p>
        </p:txBody>
      </p:sp>
      <p:grpSp>
        <p:nvGrpSpPr>
          <p:cNvPr id="57" name="Group 56"/>
          <p:cNvGrpSpPr/>
          <p:nvPr/>
        </p:nvGrpSpPr>
        <p:grpSpPr>
          <a:xfrm>
            <a:off x="1428113" y="3149379"/>
            <a:ext cx="1005168" cy="1005840"/>
            <a:chOff x="3160774" y="4630221"/>
            <a:chExt cx="1005168" cy="1005840"/>
          </a:xfrm>
        </p:grpSpPr>
        <p:pic>
          <p:nvPicPr>
            <p:cNvPr id="58" name="Picture 57"/>
            <p:cNvPicPr>
              <a:picLocks noChangeAspect="1"/>
            </p:cNvPicPr>
            <p:nvPr/>
          </p:nvPicPr>
          <p:blipFill>
            <a:blip r:embed="rId2" cstate="screen">
              <a:duotone>
                <a:srgbClr val="70AD47">
                  <a:shade val="45000"/>
                  <a:satMod val="135000"/>
                </a:srgbClr>
                <a:prstClr val="white"/>
              </a:duotone>
              <a:extLst>
                <a:ext uri="{28A0092B-C50C-407E-A947-70E740481C1C}">
                  <a14:useLocalDpi xmlns:a14="http://schemas.microsoft.com/office/drawing/2010/main"/>
                </a:ext>
              </a:extLst>
            </a:blip>
            <a:stretch>
              <a:fillRect/>
            </a:stretch>
          </p:blipFill>
          <p:spPr>
            <a:xfrm>
              <a:off x="3160774" y="4630221"/>
              <a:ext cx="1005168" cy="1005840"/>
            </a:xfrm>
            <a:prstGeom prst="rect">
              <a:avLst/>
            </a:prstGeom>
          </p:spPr>
        </p:pic>
        <p:pic>
          <p:nvPicPr>
            <p:cNvPr id="59" name="Picture 5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51878" y="4721661"/>
              <a:ext cx="822960" cy="822960"/>
            </a:xfrm>
            <a:prstGeom prst="ellipse">
              <a:avLst/>
            </a:prstGeom>
          </p:spPr>
        </p:pic>
      </p:grpSp>
      <p:sp>
        <p:nvSpPr>
          <p:cNvPr id="60" name="Content Placeholder 3"/>
          <p:cNvSpPr txBox="1">
            <a:spLocks/>
          </p:cNvSpPr>
          <p:nvPr/>
        </p:nvSpPr>
        <p:spPr>
          <a:xfrm>
            <a:off x="7030929" y="4338146"/>
            <a:ext cx="1937953" cy="6605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Jonathan O’Brien</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Virginia – Langley</a:t>
            </a:r>
          </a:p>
          <a:p>
            <a:pPr marL="0" indent="0">
              <a:spcBef>
                <a:spcPts val="0"/>
              </a:spcBef>
              <a:buFont typeface="Arial" panose="020B0604020202020204" pitchFamily="34" charset="0"/>
              <a:buNone/>
            </a:pPr>
            <a:r>
              <a:rPr lang="en-US" sz="1100" i="1" dirty="0" err="1" smtClean="0">
                <a:solidFill>
                  <a:prstClr val="black">
                    <a:lumMod val="75000"/>
                    <a:lumOff val="25000"/>
                  </a:prstClr>
                </a:solidFill>
                <a:latin typeface="Century Gothic" panose="020F0302020204030204"/>
              </a:rPr>
              <a:t>Comm</a:t>
            </a:r>
            <a:r>
              <a:rPr lang="en-US" sz="1100" i="1" dirty="0" smtClean="0">
                <a:solidFill>
                  <a:prstClr val="black">
                    <a:lumMod val="75000"/>
                    <a:lumOff val="25000"/>
                  </a:prstClr>
                </a:solidFill>
                <a:latin typeface="Century Gothic" panose="020F0302020204030204"/>
              </a:rPr>
              <a:t> Fellow</a:t>
            </a:r>
            <a:endParaRPr lang="en-US" sz="1200" i="1" dirty="0">
              <a:solidFill>
                <a:prstClr val="black">
                  <a:lumMod val="75000"/>
                  <a:lumOff val="25000"/>
                </a:prstClr>
              </a:solidFill>
              <a:latin typeface="Century Gothic" panose="020F0302020204030204"/>
            </a:endParaRPr>
          </a:p>
        </p:txBody>
      </p:sp>
      <p:grpSp>
        <p:nvGrpSpPr>
          <p:cNvPr id="61" name="Group 60"/>
          <p:cNvGrpSpPr/>
          <p:nvPr/>
        </p:nvGrpSpPr>
        <p:grpSpPr>
          <a:xfrm>
            <a:off x="6012355" y="4206761"/>
            <a:ext cx="1005168" cy="1005840"/>
            <a:chOff x="5852366" y="2439356"/>
            <a:chExt cx="1005168" cy="1005840"/>
          </a:xfrm>
        </p:grpSpPr>
        <p:pic>
          <p:nvPicPr>
            <p:cNvPr id="62" name="Picture 61"/>
            <p:cNvPicPr>
              <a:picLocks noChangeAspect="1"/>
            </p:cNvPicPr>
            <p:nvPr/>
          </p:nvPicPr>
          <p:blipFill>
            <a:blip r:embed="rId2" cstate="screen">
              <a:duotone>
                <a:srgbClr val="ED7D31">
                  <a:shade val="45000"/>
                  <a:satMod val="135000"/>
                </a:srgbClr>
                <a:prstClr val="white"/>
              </a:duotone>
              <a:extLst>
                <a:ext uri="{28A0092B-C50C-407E-A947-70E740481C1C}">
                  <a14:useLocalDpi xmlns:a14="http://schemas.microsoft.com/office/drawing/2010/main"/>
                </a:ext>
              </a:extLst>
            </a:blip>
            <a:stretch>
              <a:fillRect/>
            </a:stretch>
          </p:blipFill>
          <p:spPr>
            <a:xfrm>
              <a:off x="5852366" y="2439356"/>
              <a:ext cx="1005168" cy="1005840"/>
            </a:xfrm>
            <a:prstGeom prst="rect">
              <a:avLst/>
            </a:prstGeom>
          </p:spPr>
        </p:pic>
        <p:pic>
          <p:nvPicPr>
            <p:cNvPr id="63" name="Picture 62"/>
            <p:cNvPicPr>
              <a:picLocks/>
            </p:cNvPicPr>
            <p:nvPr/>
          </p:nvPicPr>
          <p:blipFill rotWithShape="1">
            <a:blip r:embed="rId6" cstate="screen">
              <a:extLst>
                <a:ext uri="{28A0092B-C50C-407E-A947-70E740481C1C}">
                  <a14:useLocalDpi xmlns:a14="http://schemas.microsoft.com/office/drawing/2010/main"/>
                </a:ext>
              </a:extLst>
            </a:blip>
            <a:srcRect/>
            <a:stretch/>
          </p:blipFill>
          <p:spPr>
            <a:xfrm rot="16200000">
              <a:off x="5943470" y="2530796"/>
              <a:ext cx="822960" cy="822960"/>
            </a:xfrm>
            <a:prstGeom prst="ellipse">
              <a:avLst/>
            </a:prstGeom>
          </p:spPr>
        </p:pic>
      </p:grpSp>
      <p:sp>
        <p:nvSpPr>
          <p:cNvPr id="64" name="Content Placeholder 3"/>
          <p:cNvSpPr txBox="1">
            <a:spLocks/>
          </p:cNvSpPr>
          <p:nvPr/>
        </p:nvSpPr>
        <p:spPr>
          <a:xfrm>
            <a:off x="5795964" y="5442401"/>
            <a:ext cx="1507115" cy="6353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Austin Stone</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Georgia – Athens</a:t>
            </a:r>
          </a:p>
          <a:p>
            <a:pPr marL="0" indent="0">
              <a:spcBef>
                <a:spcPts val="0"/>
              </a:spcBef>
              <a:buFont typeface="Arial" panose="020B0604020202020204" pitchFamily="34" charset="0"/>
              <a:buNone/>
            </a:pPr>
            <a:r>
              <a:rPr lang="en-US" sz="1100" i="1" dirty="0" err="1" smtClean="0">
                <a:solidFill>
                  <a:prstClr val="black">
                    <a:lumMod val="75000"/>
                    <a:lumOff val="25000"/>
                  </a:prstClr>
                </a:solidFill>
                <a:latin typeface="Century Gothic" panose="020F0302020204030204"/>
              </a:rPr>
              <a:t>Comm</a:t>
            </a:r>
            <a:r>
              <a:rPr lang="en-US" sz="1100" i="1" dirty="0" smtClean="0">
                <a:solidFill>
                  <a:prstClr val="black">
                    <a:lumMod val="75000"/>
                    <a:lumOff val="25000"/>
                  </a:prstClr>
                </a:solidFill>
                <a:latin typeface="Century Gothic" panose="020F0302020204030204"/>
              </a:rPr>
              <a:t> Fellow</a:t>
            </a:r>
            <a:endParaRPr lang="en-US" sz="1200" i="1" dirty="0">
              <a:solidFill>
                <a:prstClr val="black">
                  <a:lumMod val="75000"/>
                  <a:lumOff val="25000"/>
                </a:prstClr>
              </a:solidFill>
              <a:latin typeface="Century Gothic" panose="020F0302020204030204"/>
            </a:endParaRPr>
          </a:p>
        </p:txBody>
      </p:sp>
      <p:grpSp>
        <p:nvGrpSpPr>
          <p:cNvPr id="65" name="Group 64"/>
          <p:cNvGrpSpPr/>
          <p:nvPr/>
        </p:nvGrpSpPr>
        <p:grpSpPr>
          <a:xfrm>
            <a:off x="4767204" y="5263223"/>
            <a:ext cx="1005168" cy="1005840"/>
            <a:chOff x="8704383" y="2439356"/>
            <a:chExt cx="1005168" cy="1005840"/>
          </a:xfrm>
        </p:grpSpPr>
        <p:pic>
          <p:nvPicPr>
            <p:cNvPr id="66" name="Picture 65"/>
            <p:cNvPicPr>
              <a:picLocks noChangeAspect="1"/>
            </p:cNvPicPr>
            <p:nvPr/>
          </p:nvPicPr>
          <p:blipFill>
            <a:blip r:embed="rId2" cstate="screen">
              <a:duotone>
                <a:srgbClr val="ED7D31">
                  <a:shade val="45000"/>
                  <a:satMod val="135000"/>
                </a:srgbClr>
                <a:prstClr val="white"/>
              </a:duotone>
              <a:extLst>
                <a:ext uri="{28A0092B-C50C-407E-A947-70E740481C1C}">
                  <a14:useLocalDpi xmlns:a14="http://schemas.microsoft.com/office/drawing/2010/main"/>
                </a:ext>
              </a:extLst>
            </a:blip>
            <a:stretch>
              <a:fillRect/>
            </a:stretch>
          </p:blipFill>
          <p:spPr>
            <a:xfrm>
              <a:off x="8704383" y="2439356"/>
              <a:ext cx="1005168" cy="1005840"/>
            </a:xfrm>
            <a:prstGeom prst="rect">
              <a:avLst/>
            </a:prstGeom>
          </p:spPr>
        </p:pic>
        <p:pic>
          <p:nvPicPr>
            <p:cNvPr id="67" name="Picture 6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795487" y="2530796"/>
              <a:ext cx="822960" cy="822960"/>
            </a:xfrm>
            <a:prstGeom prst="ellipse">
              <a:avLst/>
            </a:prstGeom>
          </p:spPr>
        </p:pic>
      </p:grpSp>
      <p:sp>
        <p:nvSpPr>
          <p:cNvPr id="72" name="Content Placeholder 3"/>
          <p:cNvSpPr txBox="1">
            <a:spLocks/>
          </p:cNvSpPr>
          <p:nvPr/>
        </p:nvSpPr>
        <p:spPr>
          <a:xfrm>
            <a:off x="7034554" y="2298156"/>
            <a:ext cx="1677412" cy="585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Kate Cavanaugh</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California – JPL</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Geo Fellow</a:t>
            </a:r>
            <a:endParaRPr lang="en-US" sz="1200" i="1" dirty="0">
              <a:solidFill>
                <a:prstClr val="black">
                  <a:lumMod val="75000"/>
                  <a:lumOff val="25000"/>
                </a:prstClr>
              </a:solidFill>
              <a:latin typeface="Century Gothic" panose="020F0302020204030204"/>
            </a:endParaRPr>
          </a:p>
        </p:txBody>
      </p:sp>
      <p:grpSp>
        <p:nvGrpSpPr>
          <p:cNvPr id="73" name="Group 72"/>
          <p:cNvGrpSpPr/>
          <p:nvPr/>
        </p:nvGrpSpPr>
        <p:grpSpPr>
          <a:xfrm>
            <a:off x="6015980" y="2097384"/>
            <a:ext cx="1005168" cy="1005840"/>
            <a:chOff x="5934210" y="3525237"/>
            <a:chExt cx="1005168" cy="1005840"/>
          </a:xfrm>
        </p:grpSpPr>
        <p:pic>
          <p:nvPicPr>
            <p:cNvPr id="74" name="Picture 73"/>
            <p:cNvPicPr>
              <a:picLocks noChangeAspect="1"/>
            </p:cNvPicPr>
            <p:nvPr/>
          </p:nvPicPr>
          <p:blipFill>
            <a:blip r:embed="rId2" cstate="screen">
              <a:duotone>
                <a:srgbClr val="FFC000">
                  <a:shade val="45000"/>
                  <a:satMod val="135000"/>
                </a:srgbClr>
                <a:prstClr val="white"/>
              </a:duotone>
              <a:extLst>
                <a:ext uri="{28A0092B-C50C-407E-A947-70E740481C1C}">
                  <a14:useLocalDpi xmlns:a14="http://schemas.microsoft.com/office/drawing/2010/main"/>
                </a:ext>
              </a:extLst>
            </a:blip>
            <a:stretch>
              <a:fillRect/>
            </a:stretch>
          </p:blipFill>
          <p:spPr>
            <a:xfrm>
              <a:off x="5934210" y="3525237"/>
              <a:ext cx="1005168" cy="1005840"/>
            </a:xfrm>
            <a:prstGeom prst="rect">
              <a:avLst/>
            </a:prstGeom>
          </p:spPr>
        </p:pic>
        <p:pic>
          <p:nvPicPr>
            <p:cNvPr id="75" name="Picture 7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25314" y="3616677"/>
              <a:ext cx="822960" cy="822960"/>
            </a:xfrm>
            <a:prstGeom prst="rect">
              <a:avLst/>
            </a:prstGeom>
          </p:spPr>
        </p:pic>
      </p:grpSp>
      <p:sp>
        <p:nvSpPr>
          <p:cNvPr id="76" name="Content Placeholder 3"/>
          <p:cNvSpPr txBox="1">
            <a:spLocks/>
          </p:cNvSpPr>
          <p:nvPr/>
        </p:nvSpPr>
        <p:spPr>
          <a:xfrm>
            <a:off x="4146458" y="4367328"/>
            <a:ext cx="1507115" cy="6022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Leah Kucera </a:t>
            </a:r>
            <a:r>
              <a:rPr lang="en-US" sz="1100" i="1" dirty="0" smtClean="0">
                <a:solidFill>
                  <a:prstClr val="black">
                    <a:lumMod val="75000"/>
                    <a:lumOff val="25000"/>
                  </a:prstClr>
                </a:solidFill>
                <a:latin typeface="Century Gothic" panose="020F0302020204030204"/>
              </a:rPr>
              <a:t>Idaho – Pocatello</a:t>
            </a:r>
          </a:p>
          <a:p>
            <a:pPr marL="0" indent="0">
              <a:spcBef>
                <a:spcPts val="0"/>
              </a:spcBef>
              <a:buFont typeface="Arial" panose="020B0604020202020204" pitchFamily="34" charset="0"/>
              <a:buNone/>
            </a:pPr>
            <a:r>
              <a:rPr lang="en-US" sz="1100" i="1" dirty="0" err="1" smtClean="0">
                <a:solidFill>
                  <a:prstClr val="black">
                    <a:lumMod val="75000"/>
                    <a:lumOff val="25000"/>
                  </a:prstClr>
                </a:solidFill>
                <a:latin typeface="Century Gothic" panose="020F0302020204030204"/>
              </a:rPr>
              <a:t>Comm</a:t>
            </a:r>
            <a:r>
              <a:rPr lang="en-US" sz="1100" i="1" dirty="0" smtClean="0">
                <a:solidFill>
                  <a:prstClr val="black">
                    <a:lumMod val="75000"/>
                    <a:lumOff val="25000"/>
                  </a:prstClr>
                </a:solidFill>
                <a:latin typeface="Century Gothic" panose="020F0302020204030204"/>
              </a:rPr>
              <a:t> Fellow</a:t>
            </a:r>
            <a:endParaRPr lang="en-US" sz="1200" i="1" dirty="0">
              <a:solidFill>
                <a:prstClr val="black">
                  <a:lumMod val="75000"/>
                  <a:lumOff val="25000"/>
                </a:prstClr>
              </a:solidFill>
              <a:latin typeface="Century Gothic" panose="020F0302020204030204"/>
            </a:endParaRPr>
          </a:p>
        </p:txBody>
      </p:sp>
      <p:grpSp>
        <p:nvGrpSpPr>
          <p:cNvPr id="77" name="Group 76"/>
          <p:cNvGrpSpPr/>
          <p:nvPr/>
        </p:nvGrpSpPr>
        <p:grpSpPr>
          <a:xfrm>
            <a:off x="3133939" y="4206761"/>
            <a:ext cx="1005168" cy="1005840"/>
            <a:chOff x="3162435" y="2439356"/>
            <a:chExt cx="1005168" cy="1005840"/>
          </a:xfrm>
        </p:grpSpPr>
        <p:pic>
          <p:nvPicPr>
            <p:cNvPr id="78" name="Picture 77"/>
            <p:cNvPicPr>
              <a:picLocks noChangeAspect="1"/>
            </p:cNvPicPr>
            <p:nvPr/>
          </p:nvPicPr>
          <p:blipFill>
            <a:blip r:embed="rId2" cstate="screen">
              <a:duotone>
                <a:srgbClr val="ED7D31">
                  <a:shade val="45000"/>
                  <a:satMod val="135000"/>
                </a:srgbClr>
                <a:prstClr val="white"/>
              </a:duotone>
              <a:extLst>
                <a:ext uri="{28A0092B-C50C-407E-A947-70E740481C1C}">
                  <a14:useLocalDpi xmlns:a14="http://schemas.microsoft.com/office/drawing/2010/main"/>
                </a:ext>
              </a:extLst>
            </a:blip>
            <a:stretch>
              <a:fillRect/>
            </a:stretch>
          </p:blipFill>
          <p:spPr>
            <a:xfrm>
              <a:off x="3162435" y="2439356"/>
              <a:ext cx="1005168" cy="1005840"/>
            </a:xfrm>
            <a:prstGeom prst="rect">
              <a:avLst/>
            </a:prstGeom>
          </p:spPr>
        </p:pic>
        <p:pic>
          <p:nvPicPr>
            <p:cNvPr id="79" name="Picture 7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53539" y="2530034"/>
              <a:ext cx="822960" cy="824484"/>
            </a:xfrm>
            <a:prstGeom prst="rect">
              <a:avLst/>
            </a:prstGeom>
          </p:spPr>
        </p:pic>
      </p:grpSp>
      <p:sp>
        <p:nvSpPr>
          <p:cNvPr id="80" name="Content Placeholder 3"/>
          <p:cNvSpPr txBox="1">
            <a:spLocks/>
          </p:cNvSpPr>
          <p:nvPr/>
        </p:nvSpPr>
        <p:spPr>
          <a:xfrm>
            <a:off x="8969159" y="3281563"/>
            <a:ext cx="1865008" cy="7229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John Dilger</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California – Ames</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Geo Fellow</a:t>
            </a:r>
            <a:endParaRPr lang="en-US" sz="1200" i="1" dirty="0">
              <a:solidFill>
                <a:prstClr val="black">
                  <a:lumMod val="75000"/>
                  <a:lumOff val="25000"/>
                </a:prstClr>
              </a:solidFill>
              <a:latin typeface="Century Gothic" panose="020F0302020204030204"/>
            </a:endParaRPr>
          </a:p>
        </p:txBody>
      </p:sp>
      <p:grpSp>
        <p:nvGrpSpPr>
          <p:cNvPr id="81" name="Group 80"/>
          <p:cNvGrpSpPr/>
          <p:nvPr/>
        </p:nvGrpSpPr>
        <p:grpSpPr>
          <a:xfrm>
            <a:off x="7963989" y="3149379"/>
            <a:ext cx="1005168" cy="1005840"/>
            <a:chOff x="8624141" y="3525237"/>
            <a:chExt cx="1005168" cy="1005840"/>
          </a:xfrm>
        </p:grpSpPr>
        <p:pic>
          <p:nvPicPr>
            <p:cNvPr id="82" name="Picture 81"/>
            <p:cNvPicPr>
              <a:picLocks noChangeAspect="1"/>
            </p:cNvPicPr>
            <p:nvPr/>
          </p:nvPicPr>
          <p:blipFill>
            <a:blip r:embed="rId2" cstate="screen">
              <a:duotone>
                <a:srgbClr val="FFC000">
                  <a:shade val="45000"/>
                  <a:satMod val="135000"/>
                </a:srgbClr>
                <a:prstClr val="white"/>
              </a:duotone>
              <a:extLst>
                <a:ext uri="{28A0092B-C50C-407E-A947-70E740481C1C}">
                  <a14:useLocalDpi xmlns:a14="http://schemas.microsoft.com/office/drawing/2010/main"/>
                </a:ext>
              </a:extLst>
            </a:blip>
            <a:stretch>
              <a:fillRect/>
            </a:stretch>
          </p:blipFill>
          <p:spPr>
            <a:xfrm>
              <a:off x="8624141" y="3525237"/>
              <a:ext cx="1005168" cy="1005840"/>
            </a:xfrm>
            <a:prstGeom prst="rect">
              <a:avLst/>
            </a:prstGeom>
          </p:spPr>
        </p:pic>
        <p:pic>
          <p:nvPicPr>
            <p:cNvPr id="83" name="Picture 82" descr="C:\Users\jverkerk\Downloads\pics\ALM_170719_7.jpg">
              <a:extLst>
                <a:ext uri="{FF2B5EF4-FFF2-40B4-BE49-F238E27FC236}">
                  <a16:creationId xmlns="" xmlns:a16="http://schemas.microsoft.com/office/drawing/2014/main" id="{548E64CB-1C31-4DF8-B315-78B8622233CD}"/>
                </a:ext>
              </a:extLst>
            </p:cNvPr>
            <p:cNvPicPr/>
            <p:nvPr/>
          </p:nvPicPr>
          <p:blipFill rotWithShape="1">
            <a:blip r:embed="rId10" cstate="screen">
              <a:extLst>
                <a:ext uri="{28A0092B-C50C-407E-A947-70E740481C1C}">
                  <a14:useLocalDpi xmlns:a14="http://schemas.microsoft.com/office/drawing/2010/main"/>
                </a:ext>
              </a:extLst>
            </a:blip>
            <a:srcRect/>
            <a:stretch/>
          </p:blipFill>
          <p:spPr bwMode="auto">
            <a:xfrm>
              <a:off x="8715245" y="3616677"/>
              <a:ext cx="822960" cy="822960"/>
            </a:xfrm>
            <a:prstGeom prst="ellipse">
              <a:avLst/>
            </a:prstGeom>
            <a:noFill/>
            <a:ln>
              <a:noFill/>
            </a:ln>
            <a:extLst>
              <a:ext uri="{53640926-AAD7-44D8-BBD7-CCE9431645EC}">
                <a14:shadowObscured xmlns:a14="http://schemas.microsoft.com/office/drawing/2010/main"/>
              </a:ext>
            </a:extLst>
          </p:spPr>
        </p:pic>
      </p:grpSp>
      <p:sp>
        <p:nvSpPr>
          <p:cNvPr id="84" name="Content Placeholder 3"/>
          <p:cNvSpPr txBox="1">
            <a:spLocks/>
          </p:cNvSpPr>
          <p:nvPr/>
        </p:nvSpPr>
        <p:spPr>
          <a:xfrm>
            <a:off x="4139107" y="2317205"/>
            <a:ext cx="1713046" cy="54767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Daniel Carver</a:t>
            </a:r>
            <a:r>
              <a:rPr lang="en-US" sz="1100" i="1" dirty="0" smtClean="0">
                <a:solidFill>
                  <a:prstClr val="black">
                    <a:lumMod val="75000"/>
                    <a:lumOff val="25000"/>
                  </a:prstClr>
                </a:solidFill>
                <a:latin typeface="Century Gothic" panose="020F0302020204030204"/>
              </a:rPr>
              <a:t> Colorado – Fort Collins</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Geo Fellow</a:t>
            </a:r>
            <a:endParaRPr lang="en-US" sz="1200" i="1" dirty="0">
              <a:solidFill>
                <a:prstClr val="black">
                  <a:lumMod val="75000"/>
                  <a:lumOff val="25000"/>
                </a:prstClr>
              </a:solidFill>
              <a:latin typeface="Century Gothic" panose="020F0302020204030204"/>
            </a:endParaRPr>
          </a:p>
        </p:txBody>
      </p:sp>
      <p:grpSp>
        <p:nvGrpSpPr>
          <p:cNvPr id="85" name="Group 84"/>
          <p:cNvGrpSpPr/>
          <p:nvPr/>
        </p:nvGrpSpPr>
        <p:grpSpPr>
          <a:xfrm>
            <a:off x="3133939" y="2097384"/>
            <a:ext cx="1005168" cy="1005840"/>
            <a:chOff x="3160774" y="3525237"/>
            <a:chExt cx="1005168" cy="1005840"/>
          </a:xfrm>
        </p:grpSpPr>
        <p:pic>
          <p:nvPicPr>
            <p:cNvPr id="86" name="Picture 85"/>
            <p:cNvPicPr>
              <a:picLocks noChangeAspect="1"/>
            </p:cNvPicPr>
            <p:nvPr/>
          </p:nvPicPr>
          <p:blipFill>
            <a:blip r:embed="rId2" cstate="screen">
              <a:duotone>
                <a:srgbClr val="FFC000">
                  <a:shade val="45000"/>
                  <a:satMod val="135000"/>
                </a:srgbClr>
                <a:prstClr val="white"/>
              </a:duotone>
              <a:extLst>
                <a:ext uri="{28A0092B-C50C-407E-A947-70E740481C1C}">
                  <a14:useLocalDpi xmlns:a14="http://schemas.microsoft.com/office/drawing/2010/main"/>
                </a:ext>
              </a:extLst>
            </a:blip>
            <a:stretch>
              <a:fillRect/>
            </a:stretch>
          </p:blipFill>
          <p:spPr>
            <a:xfrm>
              <a:off x="3160774" y="3525237"/>
              <a:ext cx="1005168" cy="1005840"/>
            </a:xfrm>
            <a:prstGeom prst="rect">
              <a:avLst/>
            </a:prstGeom>
          </p:spPr>
        </p:pic>
        <p:pic>
          <p:nvPicPr>
            <p:cNvPr id="87" name="Shape 41" descr="IMG_0889.JPG"/>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3251878" y="3616677"/>
              <a:ext cx="822960" cy="822960"/>
            </a:xfrm>
            <a:prstGeom prst="ellipse">
              <a:avLst/>
            </a:prstGeom>
            <a:noFill/>
            <a:ln>
              <a:noFill/>
            </a:ln>
          </p:spPr>
        </p:pic>
      </p:grpSp>
      <p:sp>
        <p:nvSpPr>
          <p:cNvPr id="92" name="Content Placeholder 3"/>
          <p:cNvSpPr txBox="1">
            <a:spLocks/>
          </p:cNvSpPr>
          <p:nvPr/>
        </p:nvSpPr>
        <p:spPr>
          <a:xfrm>
            <a:off x="10020037" y="4322411"/>
            <a:ext cx="1619716" cy="6353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Danielle Quick</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Alabama – Mobile</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IA Fellow</a:t>
            </a:r>
            <a:endParaRPr lang="en-US" sz="1200" i="1" dirty="0">
              <a:solidFill>
                <a:prstClr val="black">
                  <a:lumMod val="75000"/>
                  <a:lumOff val="25000"/>
                </a:prstClr>
              </a:solidFill>
              <a:latin typeface="Century Gothic" panose="020F0302020204030204"/>
            </a:endParaRPr>
          </a:p>
        </p:txBody>
      </p:sp>
      <p:grpSp>
        <p:nvGrpSpPr>
          <p:cNvPr id="93" name="Group 92"/>
          <p:cNvGrpSpPr/>
          <p:nvPr/>
        </p:nvGrpSpPr>
        <p:grpSpPr>
          <a:xfrm>
            <a:off x="9014869" y="4146436"/>
            <a:ext cx="1005168" cy="1005840"/>
            <a:chOff x="8624141" y="4630221"/>
            <a:chExt cx="1005168" cy="1005840"/>
          </a:xfrm>
        </p:grpSpPr>
        <p:pic>
          <p:nvPicPr>
            <p:cNvPr id="94" name="Picture 93"/>
            <p:cNvPicPr>
              <a:picLocks noChangeAspect="1"/>
            </p:cNvPicPr>
            <p:nvPr/>
          </p:nvPicPr>
          <p:blipFill>
            <a:blip r:embed="rId2" cstate="screen">
              <a:duotone>
                <a:srgbClr val="70AD47">
                  <a:shade val="45000"/>
                  <a:satMod val="135000"/>
                </a:srgbClr>
                <a:prstClr val="white"/>
              </a:duotone>
              <a:extLst>
                <a:ext uri="{28A0092B-C50C-407E-A947-70E740481C1C}">
                  <a14:useLocalDpi xmlns:a14="http://schemas.microsoft.com/office/drawing/2010/main"/>
                </a:ext>
              </a:extLst>
            </a:blip>
            <a:stretch>
              <a:fillRect/>
            </a:stretch>
          </p:blipFill>
          <p:spPr>
            <a:xfrm>
              <a:off x="8624141" y="4630221"/>
              <a:ext cx="1005168" cy="1005840"/>
            </a:xfrm>
            <a:prstGeom prst="rect">
              <a:avLst/>
            </a:prstGeom>
          </p:spPr>
        </p:pic>
        <p:pic>
          <p:nvPicPr>
            <p:cNvPr id="95" name="Picture 9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715245" y="4721661"/>
              <a:ext cx="822960" cy="822960"/>
            </a:xfrm>
            <a:prstGeom prst="rect">
              <a:avLst/>
            </a:prstGeom>
          </p:spPr>
        </p:pic>
      </p:grpSp>
      <p:sp>
        <p:nvSpPr>
          <p:cNvPr id="96" name="Content Placeholder 3"/>
          <p:cNvSpPr txBox="1">
            <a:spLocks/>
          </p:cNvSpPr>
          <p:nvPr/>
        </p:nvSpPr>
        <p:spPr>
          <a:xfrm>
            <a:off x="1327707" y="4367328"/>
            <a:ext cx="1677412" cy="6022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Liz Dyer</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Arizona – Tempe</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IA Fellow</a:t>
            </a:r>
            <a:endParaRPr lang="en-US" sz="1200" i="1" dirty="0">
              <a:solidFill>
                <a:prstClr val="black">
                  <a:lumMod val="75000"/>
                  <a:lumOff val="25000"/>
                </a:prstClr>
              </a:solidFill>
              <a:latin typeface="Century Gothic" panose="020F0302020204030204"/>
            </a:endParaRPr>
          </a:p>
        </p:txBody>
      </p:sp>
      <p:grpSp>
        <p:nvGrpSpPr>
          <p:cNvPr id="97" name="Group 96"/>
          <p:cNvGrpSpPr/>
          <p:nvPr/>
        </p:nvGrpSpPr>
        <p:grpSpPr>
          <a:xfrm>
            <a:off x="309133" y="4206761"/>
            <a:ext cx="1005168" cy="1005840"/>
            <a:chOff x="5934210" y="4630221"/>
            <a:chExt cx="1005168" cy="1005840"/>
          </a:xfrm>
        </p:grpSpPr>
        <p:pic>
          <p:nvPicPr>
            <p:cNvPr id="98" name="Picture 97"/>
            <p:cNvPicPr>
              <a:picLocks noChangeAspect="1"/>
            </p:cNvPicPr>
            <p:nvPr/>
          </p:nvPicPr>
          <p:blipFill>
            <a:blip r:embed="rId2" cstate="screen">
              <a:duotone>
                <a:srgbClr val="70AD47">
                  <a:shade val="45000"/>
                  <a:satMod val="135000"/>
                </a:srgbClr>
                <a:prstClr val="white"/>
              </a:duotone>
              <a:extLst>
                <a:ext uri="{28A0092B-C50C-407E-A947-70E740481C1C}">
                  <a14:useLocalDpi xmlns:a14="http://schemas.microsoft.com/office/drawing/2010/main"/>
                </a:ext>
              </a:extLst>
            </a:blip>
            <a:stretch>
              <a:fillRect/>
            </a:stretch>
          </p:blipFill>
          <p:spPr>
            <a:xfrm>
              <a:off x="5934210" y="4630221"/>
              <a:ext cx="1005168" cy="1005840"/>
            </a:xfrm>
            <a:prstGeom prst="rect">
              <a:avLst/>
            </a:prstGeom>
          </p:spPr>
        </p:pic>
        <p:pic>
          <p:nvPicPr>
            <p:cNvPr id="99" name="Picture 98"/>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025314" y="4721661"/>
              <a:ext cx="822960" cy="822960"/>
            </a:xfrm>
            <a:prstGeom prst="rect">
              <a:avLst/>
            </a:prstGeom>
          </p:spPr>
        </p:pic>
      </p:grpSp>
      <p:sp>
        <p:nvSpPr>
          <p:cNvPr id="100" name="Content Placeholder 3"/>
          <p:cNvSpPr txBox="1">
            <a:spLocks/>
          </p:cNvSpPr>
          <p:nvPr/>
        </p:nvSpPr>
        <p:spPr>
          <a:xfrm>
            <a:off x="5795964" y="3149379"/>
            <a:ext cx="1932399" cy="98731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Georgina Crepps </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Virginia – Langley </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IA Senior Fellow</a:t>
            </a:r>
            <a:endParaRPr lang="en-US" sz="1100" i="1" dirty="0">
              <a:solidFill>
                <a:prstClr val="black">
                  <a:lumMod val="75000"/>
                  <a:lumOff val="25000"/>
                </a:prstClr>
              </a:solidFill>
              <a:latin typeface="Century Gothic" panose="020F0302020204030204"/>
            </a:endParaRPr>
          </a:p>
        </p:txBody>
      </p:sp>
      <p:grpSp>
        <p:nvGrpSpPr>
          <p:cNvPr id="101" name="Group 100"/>
          <p:cNvGrpSpPr/>
          <p:nvPr/>
        </p:nvGrpSpPr>
        <p:grpSpPr>
          <a:xfrm>
            <a:off x="4767204" y="3159168"/>
            <a:ext cx="1005168" cy="1005840"/>
            <a:chOff x="2472138" y="1042340"/>
            <a:chExt cx="1005168" cy="1005840"/>
          </a:xfrm>
        </p:grpSpPr>
        <p:pic>
          <p:nvPicPr>
            <p:cNvPr id="102" name="Picture 101"/>
            <p:cNvPicPr>
              <a:picLocks noChangeAspect="1"/>
            </p:cNvPicPr>
            <p:nvPr/>
          </p:nvPicPr>
          <p:blipFill>
            <a:blip r:embed="rId14" cstate="screen">
              <a:duotone>
                <a:srgbClr val="70AD47">
                  <a:shade val="45000"/>
                  <a:satMod val="135000"/>
                </a:srgbClr>
                <a:prstClr val="white"/>
              </a:duotone>
              <a:extLst>
                <a:ext uri="{28A0092B-C50C-407E-A947-70E740481C1C}">
                  <a14:useLocalDpi xmlns:a14="http://schemas.microsoft.com/office/drawing/2010/main"/>
                </a:ext>
              </a:extLst>
            </a:blip>
            <a:stretch>
              <a:fillRect/>
            </a:stretch>
          </p:blipFill>
          <p:spPr>
            <a:xfrm>
              <a:off x="2472138" y="1042340"/>
              <a:ext cx="1005168" cy="1005840"/>
            </a:xfrm>
            <a:prstGeom prst="rect">
              <a:avLst/>
            </a:prstGeom>
          </p:spPr>
        </p:pic>
        <p:sp>
          <p:nvSpPr>
            <p:cNvPr id="103" name="Oval 102"/>
            <p:cNvSpPr>
              <a:spLocks noChangeAspect="1"/>
            </p:cNvSpPr>
            <p:nvPr/>
          </p:nvSpPr>
          <p:spPr>
            <a:xfrm>
              <a:off x="2563242" y="1133780"/>
              <a:ext cx="822960" cy="822960"/>
            </a:xfrm>
            <a:prstGeom prst="ellipse">
              <a:avLst/>
            </a:prstGeom>
            <a:blipFill>
              <a:blip r:embed="rId15" cstate="screen">
                <a:extLst>
                  <a:ext uri="{28A0092B-C50C-407E-A947-70E740481C1C}">
                    <a14:useLocalDpi xmlns:a14="http://schemas.microsoft.com/office/drawing/2010/main"/>
                  </a:ext>
                </a:extLst>
              </a:blip>
              <a:srcRect/>
              <a:stretch>
                <a:fillRect r="84"/>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panose="020F0302020204030204"/>
                <a:ea typeface="+mn-ea"/>
                <a:cs typeface="+mn-cs"/>
              </a:endParaRPr>
            </a:p>
          </p:txBody>
        </p:sp>
      </p:grpSp>
      <p:grpSp>
        <p:nvGrpSpPr>
          <p:cNvPr id="104" name="Group 103"/>
          <p:cNvGrpSpPr/>
          <p:nvPr/>
        </p:nvGrpSpPr>
        <p:grpSpPr>
          <a:xfrm>
            <a:off x="7963989" y="5263223"/>
            <a:ext cx="1005168" cy="1005840"/>
            <a:chOff x="9771111" y="1042340"/>
            <a:chExt cx="1005168" cy="1005840"/>
          </a:xfrm>
        </p:grpSpPr>
        <p:pic>
          <p:nvPicPr>
            <p:cNvPr id="105" name="Picture 104"/>
            <p:cNvPicPr>
              <a:picLocks noChangeAspect="1"/>
            </p:cNvPicPr>
            <p:nvPr/>
          </p:nvPicPr>
          <p:blipFill>
            <a:blip r:embed="rId14" cstate="screen">
              <a:duotone>
                <a:srgbClr val="A5A5A5">
                  <a:shade val="45000"/>
                  <a:satMod val="135000"/>
                </a:srgbClr>
                <a:prstClr val="white"/>
              </a:duotone>
              <a:extLst>
                <a:ext uri="{28A0092B-C50C-407E-A947-70E740481C1C}">
                  <a14:useLocalDpi xmlns:a14="http://schemas.microsoft.com/office/drawing/2010/main"/>
                </a:ext>
              </a:extLst>
            </a:blip>
            <a:stretch>
              <a:fillRect/>
            </a:stretch>
          </p:blipFill>
          <p:spPr>
            <a:xfrm>
              <a:off x="9771111" y="1042340"/>
              <a:ext cx="1005168" cy="1005840"/>
            </a:xfrm>
            <a:prstGeom prst="rect">
              <a:avLst/>
            </a:prstGeom>
          </p:spPr>
        </p:pic>
        <p:pic>
          <p:nvPicPr>
            <p:cNvPr id="106" name="Picture 105"/>
            <p:cNvPicPr>
              <a:picLocks/>
            </p:cNvPicPr>
            <p:nvPr/>
          </p:nvPicPr>
          <p:blipFill>
            <a:blip r:embed="rId16" cstate="screen">
              <a:extLst>
                <a:ext uri="{28A0092B-C50C-407E-A947-70E740481C1C}">
                  <a14:useLocalDpi xmlns:a14="http://schemas.microsoft.com/office/drawing/2010/main"/>
                </a:ext>
              </a:extLst>
            </a:blip>
            <a:stretch>
              <a:fillRect/>
            </a:stretch>
          </p:blipFill>
          <p:spPr>
            <a:xfrm>
              <a:off x="9862215" y="1133780"/>
              <a:ext cx="822960" cy="822960"/>
            </a:xfrm>
            <a:prstGeom prst="rect">
              <a:avLst/>
            </a:prstGeom>
          </p:spPr>
        </p:pic>
      </p:grpSp>
      <p:sp>
        <p:nvSpPr>
          <p:cNvPr id="107" name="Content Placeholder 3"/>
          <p:cNvSpPr txBox="1">
            <a:spLocks/>
          </p:cNvSpPr>
          <p:nvPr/>
        </p:nvSpPr>
        <p:spPr>
          <a:xfrm>
            <a:off x="8969159" y="5266426"/>
            <a:ext cx="1885941" cy="98731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Jordan </a:t>
            </a:r>
            <a:r>
              <a:rPr lang="en-US" sz="1200" b="1" i="1" dirty="0" err="1" smtClean="0">
                <a:solidFill>
                  <a:prstClr val="black">
                    <a:lumMod val="75000"/>
                    <a:lumOff val="25000"/>
                  </a:prstClr>
                </a:solidFill>
                <a:latin typeface="Century Gothic" panose="020F0302020204030204"/>
              </a:rPr>
              <a:t>Vaa</a:t>
            </a:r>
            <a:endParaRPr lang="en-US" sz="1200" b="1" i="1" dirty="0" smtClean="0">
              <a:solidFill>
                <a:prstClr val="black">
                  <a:lumMod val="75000"/>
                  <a:lumOff val="25000"/>
                </a:prstClr>
              </a:solidFill>
              <a:latin typeface="Century Gothic" panose="020F0302020204030204"/>
            </a:endParaRP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Virginia – Langley </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IT Senior Fellow</a:t>
            </a:r>
            <a:endParaRPr lang="en-US" sz="1100" i="1" dirty="0">
              <a:solidFill>
                <a:prstClr val="black">
                  <a:lumMod val="75000"/>
                  <a:lumOff val="25000"/>
                </a:prstClr>
              </a:solidFill>
              <a:latin typeface="Century Gothic" panose="020F0302020204030204"/>
            </a:endParaRPr>
          </a:p>
        </p:txBody>
      </p:sp>
      <p:sp>
        <p:nvSpPr>
          <p:cNvPr id="108" name="Content Placeholder 3"/>
          <p:cNvSpPr txBox="1">
            <a:spLocks/>
          </p:cNvSpPr>
          <p:nvPr/>
        </p:nvSpPr>
        <p:spPr>
          <a:xfrm>
            <a:off x="9995861" y="2097384"/>
            <a:ext cx="2071705" cy="98731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Amanda Clayton</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Virginia – Langley </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PC Senior Fellow</a:t>
            </a:r>
            <a:endParaRPr lang="en-US" sz="1100" i="1" dirty="0">
              <a:solidFill>
                <a:prstClr val="black">
                  <a:lumMod val="75000"/>
                  <a:lumOff val="25000"/>
                </a:prstClr>
              </a:solidFill>
              <a:latin typeface="Century Gothic" panose="020F0302020204030204"/>
            </a:endParaRPr>
          </a:p>
        </p:txBody>
      </p:sp>
      <p:grpSp>
        <p:nvGrpSpPr>
          <p:cNvPr id="109" name="Group 108"/>
          <p:cNvGrpSpPr/>
          <p:nvPr/>
        </p:nvGrpSpPr>
        <p:grpSpPr>
          <a:xfrm>
            <a:off x="9014869" y="2097912"/>
            <a:ext cx="1005168" cy="1005840"/>
            <a:chOff x="6111781" y="1042340"/>
            <a:chExt cx="1005168" cy="1005840"/>
          </a:xfrm>
        </p:grpSpPr>
        <p:pic>
          <p:nvPicPr>
            <p:cNvPr id="110" name="Picture 109"/>
            <p:cNvPicPr>
              <a:picLocks noChangeAspect="1"/>
            </p:cNvPicPr>
            <p:nvPr/>
          </p:nvPicPr>
          <p:blipFill>
            <a:blip r:embed="rId14" cstate="screen">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6111781" y="1042340"/>
              <a:ext cx="1005168" cy="1005840"/>
            </a:xfrm>
            <a:prstGeom prst="rect">
              <a:avLst/>
            </a:prstGeom>
          </p:spPr>
        </p:pic>
        <p:pic>
          <p:nvPicPr>
            <p:cNvPr id="111" name="Picture 110"/>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6202885" y="1133780"/>
              <a:ext cx="822960" cy="822960"/>
            </a:xfrm>
            <a:prstGeom prst="ellipse">
              <a:avLst/>
            </a:prstGeom>
          </p:spPr>
        </p:pic>
      </p:grpSp>
    </p:spTree>
    <p:extLst>
      <p:ext uri="{BB962C8B-B14F-4D97-AF65-F5344CB8AC3E}">
        <p14:creationId xmlns:p14="http://schemas.microsoft.com/office/powerpoint/2010/main" val="998690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1106</TotalTime>
  <Words>1384</Words>
  <Application>Microsoft Office PowerPoint</Application>
  <PresentationFormat>Widescreen</PresentationFormat>
  <Paragraphs>244</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Century Gothic</vt:lpstr>
      <vt:lpstr>Times New Roman</vt:lpstr>
      <vt:lpstr>Webdings</vt:lpstr>
      <vt:lpstr>Wingdings</vt:lpstr>
      <vt:lpstr>Wingdings 2</vt:lpstr>
      <vt:lpstr>Office Theme</vt:lpstr>
      <vt:lpstr>DEVELOP National Program</vt:lpstr>
      <vt:lpstr>CBP’s DEVELOP National Program</vt:lpstr>
      <vt:lpstr>The DEVELOP Elevator Speech</vt:lpstr>
      <vt:lpstr>DEVELOP’s Mission, Vision, &amp; Core Values</vt:lpstr>
      <vt:lpstr>DEVELOP’s Culture</vt:lpstr>
      <vt:lpstr>DEVELOP Locations (aka Nodes)</vt:lpstr>
      <vt:lpstr>DEVELOP Structure</vt:lpstr>
      <vt:lpstr>National POCs</vt:lpstr>
      <vt:lpstr>FY18 Fellows Class</vt:lpstr>
      <vt:lpstr>Questions? Contact…</vt:lpstr>
      <vt:lpstr>Social Media</vt:lpstr>
      <vt:lpstr>DEVELOP’s 20th Anniversary</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Childs, Lauren M. (LARC-E3)[DEVELOP]</cp:lastModifiedBy>
  <cp:revision>90</cp:revision>
  <dcterms:created xsi:type="dcterms:W3CDTF">2017-05-02T13:03:18Z</dcterms:created>
  <dcterms:modified xsi:type="dcterms:W3CDTF">2018-05-25T14:57:02Z</dcterms:modified>
</cp:coreProperties>
</file>