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0">
          <p15:clr>
            <a:srgbClr val="A4A3A4"/>
          </p15:clr>
        </p15:guide>
        <p15:guide id="2" pos="86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ore, Kathleen D. (LARC-E3)[SSAI DEVELOP]" initials="MKD(D" lastIdx="3" clrIdx="0">
    <p:extLst/>
  </p:cmAuthor>
  <p:cmAuthor id="2" name="Arya, Vishal (LARC)[DEVELOP]" initials="AV(" lastIdx="16" clrIdx="1">
    <p:extLst>
      <p:ext uri="{19B8F6BF-5375-455C-9EA6-DF929625EA0E}">
        <p15:presenceInfo xmlns:p15="http://schemas.microsoft.com/office/powerpoint/2012/main" userId="S-1-5-21-330711430-3775241029-4075259233-6659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varScale="1">
        <p:scale>
          <a:sx n="25" d="100"/>
          <a:sy n="25" d="100"/>
        </p:scale>
        <p:origin x="2124" y="126"/>
      </p:cViewPr>
      <p:guideLst>
        <p:guide orient="horz" pos="11520"/>
        <p:guide pos="86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6-03-01T12:42:59.413" idx="1">
    <p:pos x="5896" y="2637"/>
    <p:text>Edited text here. Please review changes.</p:text>
    <p:extLst>
      <p:ext uri="{C676402C-5697-4E1C-873F-D02D1690AC5C}">
        <p15:threadingInfo xmlns:p15="http://schemas.microsoft.com/office/powerpoint/2012/main" timeZoneBias="300"/>
      </p:ext>
    </p:extLst>
  </p:cm>
  <p:cm authorId="2" dt="2016-03-01T12:43:33.658" idx="2">
    <p:pos x="11232" y="3471"/>
    <p:text>Please try to keep section headers in line with one another. Abstract is slightly above Objectives. Use gridlines to help you with this.</p:text>
    <p:extLst>
      <p:ext uri="{C676402C-5697-4E1C-873F-D02D1690AC5C}">
        <p15:threadingInfo xmlns:p15="http://schemas.microsoft.com/office/powerpoint/2012/main" timeZoneBias="300"/>
      </p:ext>
    </p:extLst>
  </p:cm>
  <p:cm authorId="2" dt="2016-03-01T12:45:34.654" idx="3">
    <p:pos x="4775" y="18205"/>
    <p:text>Please try to keep the font size for body text consistent throughout the poster. Here it is size 27 whereas in most other sections, it is 28.</p:text>
    <p:extLst>
      <p:ext uri="{C676402C-5697-4E1C-873F-D02D1690AC5C}">
        <p15:threadingInfo xmlns:p15="http://schemas.microsoft.com/office/powerpoint/2012/main" timeZoneBias="300"/>
      </p:ext>
    </p:extLst>
  </p:cm>
  <p:cm authorId="2" dt="2016-03-01T12:46:52.077" idx="4">
    <p:pos x="13248" y="18205"/>
    <p:text>What about the original Cross-Cutting team? Or have all of the names already been listed? If that is the case, write something like
CALIPSO Cross-Cutting I/II teams:</p:text>
    <p:extLst>
      <p:ext uri="{C676402C-5697-4E1C-873F-D02D1690AC5C}">
        <p15:threadingInfo xmlns:p15="http://schemas.microsoft.com/office/powerpoint/2012/main" timeZoneBias="300"/>
      </p:ext>
    </p:extLst>
  </p:cm>
  <p:cm authorId="2" dt="2016-03-01T12:48:00.376" idx="5">
    <p:pos x="7513" y="20458"/>
    <p:text>For FD, try to minimize white space.</p:text>
    <p:extLst>
      <p:ext uri="{C676402C-5697-4E1C-873F-D02D1690AC5C}">
        <p15:threadingInfo xmlns:p15="http://schemas.microsoft.com/office/powerpoint/2012/main" timeZoneBias="300"/>
      </p:ext>
    </p:extLst>
  </p:cm>
  <p:cm authorId="2" dt="2016-03-01T12:49:20.447" idx="6">
    <p:pos x="12687" y="15976"/>
    <p:text>I've edited this text. Please review changes.</p:text>
    <p:extLst>
      <p:ext uri="{C676402C-5697-4E1C-873F-D02D1690AC5C}">
        <p15:threadingInfo xmlns:p15="http://schemas.microsoft.com/office/powerpoint/2012/main" timeZoneBias="300"/>
      </p:ext>
    </p:extLst>
  </p:cm>
  <p:cm authorId="2" dt="2016-03-01T12:49:45.343" idx="7">
    <p:pos x="13142" y="16431"/>
    <p:text>Either reword this or remove this.
Rewording could be something like:
OPeNDAP is useful in making large data downloads easy and user-friendly.</p:text>
    <p:extLst mod="1">
      <p:ext uri="{C676402C-5697-4E1C-873F-D02D1690AC5C}">
        <p15:threadingInfo xmlns:p15="http://schemas.microsoft.com/office/powerpoint/2012/main" timeZoneBias="300"/>
      </p:ext>
    </p:extLst>
  </p:cm>
  <p:cm authorId="2" dt="2016-03-01T12:51:13.939" idx="8">
    <p:pos x="14931" y="16856"/>
    <p:text>This is too vague. Theoretically, this could be said about any project. Try to be a bit more concrete with your conclusion.</p:text>
    <p:extLst>
      <p:ext uri="{C676402C-5697-4E1C-873F-D02D1690AC5C}">
        <p15:threadingInfo xmlns:p15="http://schemas.microsoft.com/office/powerpoint/2012/main" timeZoneBias="300"/>
      </p:ext>
    </p:extLst>
  </p:cm>
  <p:cm authorId="2" dt="2016-03-01T12:52:01.803" idx="10">
    <p:pos x="15017" y="7446"/>
    <p:text>This is a very nice image but the text in the image need to be individual image files.</p:text>
    <p:extLst>
      <p:ext uri="{C676402C-5697-4E1C-873F-D02D1690AC5C}">
        <p15:threadingInfo xmlns:p15="http://schemas.microsoft.com/office/powerpoint/2012/main" timeZoneBias="300"/>
      </p:ext>
    </p:extLst>
  </p:cm>
  <p:cm authorId="2" dt="2016-03-01T12:52:58.606" idx="11">
    <p:pos x="5349" y="8632"/>
    <p:text>Perhaps include some kind of methods workflow of how you built the installer for windows 7/ OSX rather than having just a picture here. I know your project is a bit different but the methods section is important.</p:text>
    <p:extLst>
      <p:ext uri="{C676402C-5697-4E1C-873F-D02D1690AC5C}">
        <p15:threadingInfo xmlns:p15="http://schemas.microsoft.com/office/powerpoint/2012/main" timeZoneBias="300"/>
      </p:ext>
    </p:extLst>
  </p:cm>
  <p:cm authorId="2" dt="2016-03-01T12:55:06.755" idx="12">
    <p:pos x="15249" y="4320"/>
    <p:text>I've edited text in this section. Please review changes.</p:text>
    <p:extLst>
      <p:ext uri="{C676402C-5697-4E1C-873F-D02D1690AC5C}">
        <p15:threadingInfo xmlns:p15="http://schemas.microsoft.com/office/powerpoint/2012/main" timeZoneBias="300"/>
      </p:ext>
    </p:extLst>
  </p:cm>
  <p:cm authorId="2" dt="2016-03-01T12:55:41.124" idx="13">
    <p:pos x="12278" y="11490"/>
    <p:text>Consider adding a bit more text here about the daytime vs. nighttime measurements</p:text>
    <p:extLst>
      <p:ext uri="{C676402C-5697-4E1C-873F-D02D1690AC5C}">
        <p15:threadingInfo xmlns:p15="http://schemas.microsoft.com/office/powerpoint/2012/main" timeZoneBias="300"/>
      </p:ext>
    </p:extLst>
  </p:cm>
  <p:cm authorId="2" dt="2016-03-01T12:56:44.767" idx="14">
    <p:pos x="1773" y="13142"/>
    <p:text>Feel free to move sections around on the poster. Try to think of how you can do so while minimizing white space but also keeping section headings in line with one another.</p:text>
    <p:extLst>
      <p:ext uri="{C676402C-5697-4E1C-873F-D02D1690AC5C}">
        <p15:threadingInfo xmlns:p15="http://schemas.microsoft.com/office/powerpoint/2012/main" timeZoneBias="300"/>
      </p:ext>
    </p:extLst>
  </p:cm>
  <p:cm authorId="2" dt="2016-03-01T12:57:51.069" idx="15">
    <p:pos x="12065" y="13081"/>
    <p:text>Edited this. Please review changes.</p:text>
    <p:extLst>
      <p:ext uri="{C676402C-5697-4E1C-873F-D02D1690AC5C}">
        <p15:threadingInfo xmlns:p15="http://schemas.microsoft.com/office/powerpoint/2012/main" timeZoneBias="300"/>
      </p:ext>
    </p:extLst>
  </p:cm>
  <p:cm authorId="2" dt="2016-03-01T12:58:45.106" idx="16">
    <p:pos x="11167" y="7567"/>
    <p:text>Move this image so it begins just under the S in Study Area. Similar to how the bullets begin just under the O in Objectives or C in conclusions.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or partner organizations.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NASA Langley Research Center</a:t>
            </a:r>
            <a:endParaRPr lang="en-US" dirty="0"/>
          </a:p>
        </p:txBody>
      </p:sp>
      <p:sp>
        <p:nvSpPr>
          <p:cNvPr id="4" name="Text Placeholder 3"/>
          <p:cNvSpPr>
            <a:spLocks noGrp="1"/>
          </p:cNvSpPr>
          <p:nvPr>
            <p:ph type="body" sz="quarter" idx="11"/>
          </p:nvPr>
        </p:nvSpPr>
        <p:spPr/>
        <p:txBody>
          <a:bodyPr/>
          <a:lstStyle/>
          <a:p>
            <a:r>
              <a:rPr lang="en-US" dirty="0" smtClean="0"/>
              <a:t>Interacting with CALIPSO </a:t>
            </a:r>
            <a:r>
              <a:rPr lang="en-US" dirty="0"/>
              <a:t>D</a:t>
            </a:r>
            <a:r>
              <a:rPr lang="en-US" dirty="0" smtClean="0"/>
              <a:t>ata </a:t>
            </a:r>
            <a:r>
              <a:rPr lang="en-US" dirty="0"/>
              <a:t>T</a:t>
            </a:r>
            <a:r>
              <a:rPr lang="en-US" dirty="0" smtClean="0"/>
              <a:t>hrough </a:t>
            </a:r>
            <a:r>
              <a:rPr lang="en-US" dirty="0"/>
              <a:t>a </a:t>
            </a:r>
            <a:r>
              <a:rPr lang="en-US" dirty="0" smtClean="0"/>
              <a:t>Graphical </a:t>
            </a:r>
            <a:r>
              <a:rPr lang="en-US" dirty="0"/>
              <a:t>U</a:t>
            </a:r>
            <a:r>
              <a:rPr lang="en-US" dirty="0" smtClean="0"/>
              <a:t>ser Interface </a:t>
            </a:r>
            <a:r>
              <a:rPr lang="en-US" dirty="0"/>
              <a:t>(GUI)</a:t>
            </a:r>
          </a:p>
        </p:txBody>
      </p:sp>
      <p:sp>
        <p:nvSpPr>
          <p:cNvPr id="5" name="Text Placeholder 4"/>
          <p:cNvSpPr>
            <a:spLocks noGrp="1"/>
          </p:cNvSpPr>
          <p:nvPr>
            <p:ph type="body" sz="quarter" idx="10"/>
          </p:nvPr>
        </p:nvSpPr>
        <p:spPr/>
        <p:txBody>
          <a:bodyPr/>
          <a:lstStyle/>
          <a:p>
            <a:r>
              <a:rPr lang="en-US" dirty="0" smtClean="0"/>
              <a:t>CALIPSO Cross-Cutting III</a:t>
            </a:r>
            <a:endParaRPr lang="en-US" dirty="0"/>
          </a:p>
        </p:txBody>
      </p:sp>
      <p:sp>
        <p:nvSpPr>
          <p:cNvPr id="9" name="Text Placeholder 16"/>
          <p:cNvSpPr txBox="1">
            <a:spLocks/>
          </p:cNvSpPr>
          <p:nvPr/>
        </p:nvSpPr>
        <p:spPr>
          <a:xfrm>
            <a:off x="914400" y="28884776"/>
            <a:ext cx="8229600" cy="588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Kathleen Moore and Jordan Vaa need headshots.</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7418048" y="24942294"/>
            <a:ext cx="8459472" cy="294960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sz="2800" dirty="0" smtClean="0"/>
              <a:t>VOCAL can impact the efficiency of atmospheric science research collaboration and, more generally, visually-based research.</a:t>
            </a:r>
          </a:p>
          <a:p>
            <a:pPr marL="347663" indent="-347663"/>
            <a:r>
              <a:rPr lang="en-US" sz="2800" dirty="0"/>
              <a:t> </a:t>
            </a:r>
            <a:r>
              <a:rPr lang="en-US" sz="2800" dirty="0" err="1" smtClean="0"/>
              <a:t>OPeNDAP</a:t>
            </a:r>
            <a:r>
              <a:rPr lang="en-US" sz="2800" dirty="0" smtClean="0"/>
              <a:t> is a fantastic resource. </a:t>
            </a:r>
          </a:p>
          <a:p>
            <a:pPr marL="347663" indent="-347663"/>
            <a:r>
              <a:rPr lang="en-US" sz="2800" dirty="0" smtClean="0"/>
              <a:t>This open-source project can spur further innovation.</a:t>
            </a:r>
          </a:p>
        </p:txBody>
      </p:sp>
      <p:sp>
        <p:nvSpPr>
          <p:cNvPr id="7" name="Text Placeholder 16"/>
          <p:cNvSpPr txBox="1">
            <a:spLocks/>
          </p:cNvSpPr>
          <p:nvPr/>
        </p:nvSpPr>
        <p:spPr>
          <a:xfrm>
            <a:off x="1014565" y="18941150"/>
            <a:ext cx="7978857" cy="105411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2800" dirty="0" smtClean="0"/>
              <a:t>Screenshot showing installer built for Windows 7.</a:t>
            </a:r>
            <a:endParaRPr lang="en-US" sz="2800" dirty="0"/>
          </a:p>
          <a:p>
            <a:r>
              <a:rPr lang="en-US" sz="2800" dirty="0" err="1" smtClean="0"/>
              <a:t>OPeNDAP</a:t>
            </a:r>
            <a:r>
              <a:rPr lang="en-US" sz="2800" dirty="0" smtClean="0"/>
              <a:t> GUI for illustration purposes? Maybe soon.</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7418049" y="6654817"/>
            <a:ext cx="8229600" cy="342442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sz="2800" b="1" dirty="0" smtClean="0">
                <a:solidFill>
                  <a:schemeClr val="accent1"/>
                </a:solidFill>
              </a:rPr>
              <a:t>Ease</a:t>
            </a:r>
            <a:r>
              <a:rPr lang="en-US" sz="2800" dirty="0"/>
              <a:t> </a:t>
            </a:r>
            <a:r>
              <a:rPr lang="en-US" sz="2800" dirty="0" smtClean="0"/>
              <a:t>cross-platform installation of VOCAL installation packages for Windows 7 and Mac OSX systems.</a:t>
            </a:r>
          </a:p>
          <a:p>
            <a:pPr marL="347663" indent="-347663"/>
            <a:r>
              <a:rPr lang="en-US" sz="2800" b="1" dirty="0" smtClean="0">
                <a:solidFill>
                  <a:schemeClr val="accent1"/>
                </a:solidFill>
              </a:rPr>
              <a:t>Integrate </a:t>
            </a:r>
            <a:r>
              <a:rPr lang="en-US" sz="2800" dirty="0" smtClean="0"/>
              <a:t>feedback from the CALIPSO science team on current features and future directions for the software.</a:t>
            </a:r>
            <a:endParaRPr lang="en-US" sz="2800" dirty="0"/>
          </a:p>
          <a:p>
            <a:pPr marL="347663" indent="-347663"/>
            <a:r>
              <a:rPr lang="en-US" sz="2800" b="1" dirty="0" smtClean="0">
                <a:solidFill>
                  <a:schemeClr val="accent1"/>
                </a:solidFill>
              </a:rPr>
              <a:t>Enable</a:t>
            </a:r>
            <a:r>
              <a:rPr lang="en-US" sz="2800" dirty="0" smtClean="0">
                <a:solidFill>
                  <a:schemeClr val="accent1"/>
                </a:solidFill>
              </a:rPr>
              <a:t> </a:t>
            </a:r>
            <a:r>
              <a:rPr lang="en-US" sz="2800" dirty="0" err="1" smtClean="0"/>
              <a:t>OPeNDAP</a:t>
            </a:r>
            <a:r>
              <a:rPr lang="en-US" sz="2800" dirty="0" smtClean="0"/>
              <a:t> pipeline for data acquisition.</a:t>
            </a:r>
            <a:endParaRPr lang="en-US" sz="2800" dirty="0"/>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7418049" y="5688836"/>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7418049" y="11169466"/>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7418049" y="19353130"/>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7418049" y="24061140"/>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7402079" y="27891895"/>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10160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Kathleen Moore (Project Lead) &amp; Jordan Vaa</a:t>
            </a:r>
          </a:p>
          <a:p>
            <a:r>
              <a:rPr lang="en-US" sz="2400" dirty="0" smtClean="0"/>
              <a:t>DEVELOP National Program at NASA Langley Research Center</a:t>
            </a:r>
            <a:endParaRPr lang="en-US" sz="2400" dirty="0"/>
          </a:p>
        </p:txBody>
      </p:sp>
      <p:sp>
        <p:nvSpPr>
          <p:cNvPr id="33" name="Text Placeholder 16"/>
          <p:cNvSpPr txBox="1">
            <a:spLocks/>
          </p:cNvSpPr>
          <p:nvPr/>
        </p:nvSpPr>
        <p:spPr>
          <a:xfrm>
            <a:off x="17517213" y="20180481"/>
            <a:ext cx="4615710" cy="1120517"/>
          </a:xfrm>
          <a:prstGeom prst="rect">
            <a:avLst/>
          </a:prstGeom>
        </p:spPr>
        <p:txBody>
          <a:bodyPr numCol="1" spcCol="640080"/>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r>
              <a:rPr lang="en-US" sz="2800" dirty="0" smtClean="0"/>
              <a:t>Cloud-Aerosol Lidar and Infrared Satellite Observation (CALIPSO)</a:t>
            </a:r>
          </a:p>
        </p:txBody>
      </p:sp>
      <p:pic>
        <p:nvPicPr>
          <p:cNvPr id="34" name="Picture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607598">
            <a:off x="21655415" y="19524054"/>
            <a:ext cx="3689685" cy="2506935"/>
          </a:xfrm>
          <a:prstGeom prst="rect">
            <a:avLst/>
          </a:prstGeom>
        </p:spPr>
      </p:pic>
      <p:pic>
        <p:nvPicPr>
          <p:cNvPr id="35" name="Picture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18048" y="12133630"/>
            <a:ext cx="9429751" cy="6286501"/>
          </a:xfrm>
          <a:prstGeom prst="rect">
            <a:avLst/>
          </a:prstGeom>
        </p:spPr>
      </p:pic>
      <p:sp>
        <p:nvSpPr>
          <p:cNvPr id="36" name="Text Placeholder 4"/>
          <p:cNvSpPr txBox="1">
            <a:spLocks/>
          </p:cNvSpPr>
          <p:nvPr/>
        </p:nvSpPr>
        <p:spPr>
          <a:xfrm>
            <a:off x="17418048" y="18217760"/>
            <a:ext cx="3667157" cy="558353"/>
          </a:xfrm>
          <a:prstGeom prst="rect">
            <a:avLst/>
          </a:prstGeom>
        </p:spPr>
        <p:txBody>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marL="0" indent="0">
              <a:buFont typeface="Arial" panose="020B0604020202020204" pitchFamily="34" charset="0"/>
              <a:buNone/>
            </a:pPr>
            <a:r>
              <a:rPr lang="en-US" sz="2800" dirty="0" smtClean="0"/>
              <a:t>Orbit path of CALIPSO</a:t>
            </a:r>
            <a:endParaRPr lang="en-US" sz="2800" dirty="0"/>
          </a:p>
        </p:txBody>
      </p:sp>
      <p:sp>
        <p:nvSpPr>
          <p:cNvPr id="38" name="Text Placeholder 16"/>
          <p:cNvSpPr txBox="1">
            <a:spLocks/>
          </p:cNvSpPr>
          <p:nvPr/>
        </p:nvSpPr>
        <p:spPr>
          <a:xfrm>
            <a:off x="10160000" y="28836482"/>
            <a:ext cx="4463143" cy="212248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a:buNone/>
            </a:pPr>
            <a:r>
              <a:rPr lang="en-US" sz="2800" dirty="0" smtClean="0"/>
              <a:t>CALIPSO Science Team</a:t>
            </a:r>
            <a:endParaRPr lang="en-US" sz="2800" dirty="0" smtClean="0">
              <a:solidFill>
                <a:schemeClr val="accent1"/>
              </a:solidFill>
            </a:endParaRPr>
          </a:p>
          <a:p>
            <a:pPr marL="347663" indent="-347663"/>
            <a:r>
              <a:rPr lang="en-US" sz="2800" dirty="0" smtClean="0"/>
              <a:t>Dr. Charles </a:t>
            </a:r>
            <a:r>
              <a:rPr lang="en-US" sz="2800" dirty="0" err="1" smtClean="0"/>
              <a:t>Trepte</a:t>
            </a:r>
            <a:endParaRPr lang="en-US" sz="2800" dirty="0"/>
          </a:p>
          <a:p>
            <a:pPr marL="347663" indent="-347663"/>
            <a:r>
              <a:rPr lang="en-US" sz="2800" dirty="0" smtClean="0"/>
              <a:t>Dr. Amber </a:t>
            </a:r>
            <a:r>
              <a:rPr lang="en-US" sz="2800" dirty="0" err="1" smtClean="0"/>
              <a:t>Soja</a:t>
            </a:r>
            <a:endParaRPr lang="en-US" sz="2800" dirty="0"/>
          </a:p>
        </p:txBody>
      </p:sp>
      <p:sp>
        <p:nvSpPr>
          <p:cNvPr id="40" name="Text Placeholder 16"/>
          <p:cNvSpPr txBox="1">
            <a:spLocks/>
          </p:cNvSpPr>
          <p:nvPr/>
        </p:nvSpPr>
        <p:spPr>
          <a:xfrm>
            <a:off x="17402079" y="28884776"/>
            <a:ext cx="6814457" cy="4343175"/>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a:buNone/>
            </a:pPr>
            <a:r>
              <a:rPr lang="en-US" sz="2800" dirty="0" smtClean="0"/>
              <a:t>CALIPSO Cross-Cutting II, </a:t>
            </a:r>
            <a:r>
              <a:rPr lang="en-US" sz="2800" dirty="0" err="1" smtClean="0"/>
              <a:t>LaRC</a:t>
            </a:r>
            <a:r>
              <a:rPr lang="en-US" sz="2800" dirty="0" smtClean="0"/>
              <a:t> Summer 2015</a:t>
            </a:r>
            <a:endParaRPr lang="en-US" sz="2800" dirty="0" smtClean="0">
              <a:solidFill>
                <a:schemeClr val="accent1"/>
              </a:solidFill>
            </a:endParaRPr>
          </a:p>
          <a:p>
            <a:pPr marL="347663" indent="-347663"/>
            <a:r>
              <a:rPr lang="en-US" sz="2800" dirty="0" smtClean="0"/>
              <a:t>Grant Mercer</a:t>
            </a:r>
          </a:p>
          <a:p>
            <a:pPr marL="347663" indent="-347663"/>
            <a:r>
              <a:rPr lang="en-US" sz="2800" dirty="0" smtClean="0"/>
              <a:t>Nathan Qian</a:t>
            </a:r>
          </a:p>
          <a:p>
            <a:pPr marL="0" indent="0">
              <a:buNone/>
            </a:pPr>
            <a:endParaRPr lang="en-US" sz="2800" dirty="0"/>
          </a:p>
          <a:p>
            <a:pPr marL="0" indent="0">
              <a:buNone/>
            </a:pPr>
            <a:r>
              <a:rPr lang="en-US" sz="2800" dirty="0" smtClean="0"/>
              <a:t>NASA DEVELOP National Program</a:t>
            </a:r>
          </a:p>
          <a:p>
            <a:pPr marL="347663" indent="-347663"/>
            <a:r>
              <a:rPr lang="en-US" sz="2800" dirty="0" smtClean="0"/>
              <a:t>Michael Bender</a:t>
            </a:r>
          </a:p>
          <a:p>
            <a:pPr marL="347663" indent="-347663"/>
            <a:r>
              <a:rPr lang="en-US" sz="2800" dirty="0" smtClean="0"/>
              <a:t>Dr. Kenton Ross</a:t>
            </a:r>
            <a:endParaRPr lang="en-US" sz="2800" dirty="0"/>
          </a:p>
          <a:p>
            <a:pPr marL="0" indent="0">
              <a:buNone/>
            </a:pPr>
            <a:endParaRPr lang="en-US" sz="2800" dirty="0"/>
          </a:p>
          <a:p>
            <a:pPr marL="347663" indent="-347663"/>
            <a:endParaRPr lang="en-US" sz="2800"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65310" y="13703259"/>
            <a:ext cx="7226625" cy="5279393"/>
          </a:xfrm>
          <a:prstGeom prst="rect">
            <a:avLst/>
          </a:prstGeom>
        </p:spPr>
      </p:pic>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Cross Cutting 15">
      <a:dk1>
        <a:srgbClr val="767171"/>
      </a:dk1>
      <a:lt1>
        <a:srgbClr val="FFFFFF"/>
      </a:lt1>
      <a:dk2>
        <a:srgbClr val="767171"/>
      </a:dk2>
      <a:lt2>
        <a:srgbClr val="FFFFFF"/>
      </a:lt2>
      <a:accent1>
        <a:srgbClr val="E97845"/>
      </a:accent1>
      <a:accent2>
        <a:srgbClr val="F19C58"/>
      </a:accent2>
      <a:accent3>
        <a:srgbClr val="FEC36E"/>
      </a:accent3>
      <a:accent4>
        <a:srgbClr val="517FAB"/>
      </a:accent4>
      <a:accent5>
        <a:srgbClr val="4D999E"/>
      </a:accent5>
      <a:accent6>
        <a:srgbClr val="4BB18B"/>
      </a:accent6>
      <a:hlink>
        <a:srgbClr val="E97845"/>
      </a:hlink>
      <a:folHlink>
        <a:srgbClr val="E97845"/>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1850</TotalTime>
  <Words>260</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Jamie Favors</cp:lastModifiedBy>
  <cp:revision>108</cp:revision>
  <dcterms:created xsi:type="dcterms:W3CDTF">2015-06-02T14:58:58Z</dcterms:created>
  <dcterms:modified xsi:type="dcterms:W3CDTF">2016-03-03T20:51:43Z</dcterms:modified>
</cp:coreProperties>
</file>