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Garamond" panose="02020404030301010803" pitchFamily="18" charset="0"/>
      <p:regular r:id="rId8"/>
      <p:bold r:id="rId9"/>
      <p:italic r:id="rId10"/>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1520" userDrawn="1">
          <p15:clr>
            <a:srgbClr val="A4A3A4"/>
          </p15:clr>
        </p15:guide>
        <p15:guide id="2" pos="8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shal Arya" initials="" lastIdx="10" clrIdx="0"/>
  <p:cmAuthor id="1" name="Childs, Lauren M. (LARC-E3)[DEVELOP - Wise County (LaRC)]" initials="CLM(-WC(" lastIdx="2" clrIdx="1">
    <p:extLst>
      <p:ext uri="{19B8F6BF-5375-455C-9EA6-DF929625EA0E}">
        <p15:presenceInfo xmlns:p15="http://schemas.microsoft.com/office/powerpoint/2012/main" userId="S-1-5-21-330711430-3775241029-4075259233-6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7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6250" autoAdjust="0"/>
    <p:restoredTop sz="94660"/>
  </p:normalViewPr>
  <p:slideViewPr>
    <p:cSldViewPr snapToGrid="0">
      <p:cViewPr varScale="1">
        <p:scale>
          <a:sx n="21" d="100"/>
          <a:sy n="21" d="100"/>
        </p:scale>
        <p:origin x="1398" y="84"/>
      </p:cViewPr>
      <p:guideLst>
        <p:guide orient="horz" pos="11520"/>
        <p:guide pos="864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commentAuthors" Target="commentAuthors.xml"/><Relationship Id="rId5" Type="http://schemas.openxmlformats.org/officeDocument/2006/relationships/font" Target="fonts/font2.fntdata"/><Relationship Id="rId15" Type="http://schemas.openxmlformats.org/officeDocument/2006/relationships/tableStyles" Target="tableStyle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0-19T13:43:57.228" idx="2">
    <p:pos x="16704" y="2613"/>
    <p:text>Font needs to be Garamond.</p:text>
  </p:cm>
  <p:cm authorId="1" dt="2015-10-23T12:42:06.754" idx="1">
    <p:pos x="16704" y="2726"/>
    <p:text>Also, names should be size 32 and affiliation size 24</p:text>
    <p:extLst>
      <p:ext uri="{C676402C-5697-4E1C-873F-D02D1690AC5C}">
        <p15:threadingInfo xmlns:p15="http://schemas.microsoft.com/office/powerpoint/2012/main" timeZoneBias="240">
          <p15:parentCm authorId="0" idx="2"/>
        </p15:threadingInfo>
      </p:ext>
    </p:extLst>
  </p:cm>
  <p:cm authorId="0" dt="2015-10-19T13:44:36.968" idx="3">
    <p:pos x="13360" y="2980"/>
    <p:text>I have edited this for you</p:text>
  </p:cm>
  <p:cm authorId="0" dt="2015-10-19T13:44:54.929" idx="4">
    <p:pos x="15123" y="8694"/>
    <p:text>Change font to Garamond</p:text>
  </p:cm>
  <p:cm authorId="0" dt="2015-10-19T13:45:12.430" idx="5">
    <p:pos x="10320" y="8073"/>
    <p:text>This is a great picture, but I don't think it is necessary for the poster. Please consider removing</p:text>
  </p:cm>
  <p:cm authorId="0" dt="2015-10-19T13:47:18.658" idx="6">
    <p:pos x="5819" y="7611"/>
    <p:text>Inset picture should be a separate image. Also, rather than showing the entire US and part of Mexico/ Canada, consider showing only Colorado and some of the surrounding states with the box around the study area. </p:text>
  </p:cm>
  <p:cm authorId="0" dt="2015-10-19T13:49:15.389" idx="7">
    <p:pos x="5132" y="22284"/>
    <p:text>I edited this for you</p:text>
  </p:cm>
  <p:cm authorId="0" dt="2015-10-19T13:50:32.225" idx="8">
    <p:pos x="10973" y="19199"/>
    <p:text>Consider including logo for the USFS. Also, I believe the full name is the USDA Forest Service. Please change</p:text>
  </p:cm>
  <p:cm authorId="0" dt="2015-10-19T13:50:58.089" idx="9">
    <p:pos x="7435" y="10966"/>
    <p:text>Please have legend as a separate file</p:text>
  </p:cm>
  <p:cm authorId="0" dt="2015-10-19T13:51:56.743" idx="10">
    <p:pos x="5844" y="5447"/>
    <p:text>Make sure to use the same bullet format as provided by the template</p:text>
  </p:cm>
  <p:cm authorId="1" dt="2015-10-23T13:04:13.920" idx="2">
    <p:pos x="3351" y="874"/>
    <p:text>I know the template said sentence case, but please change to title case for consistency across the program and your node, and sorry for us not catching that remnant in the template!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5435288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9" name="Shape 59"/>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97882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sz="3600" b="1" baseline="0">
                <a:latin typeface="Questrial"/>
                <a:ea typeface="Questrial"/>
                <a:cs typeface="Questrial"/>
                <a:sym typeface="Questrial"/>
              </a:defRPr>
            </a:lvl1pPr>
            <a:lvl2pPr rtl="0">
              <a:spcBef>
                <a:spcPts val="0"/>
              </a:spcBef>
              <a:defRPr b="1">
                <a:latin typeface="Questrial"/>
                <a:ea typeface="Questrial"/>
                <a:cs typeface="Questrial"/>
                <a:sym typeface="Questrial"/>
              </a:defRPr>
            </a:lvl2pPr>
            <a:lvl3pPr rtl="0">
              <a:spcBef>
                <a:spcPts val="0"/>
              </a:spcBef>
              <a:defRPr b="1">
                <a:latin typeface="Questrial"/>
                <a:ea typeface="Questrial"/>
                <a:cs typeface="Questrial"/>
                <a:sym typeface="Questrial"/>
              </a:defRPr>
            </a:lvl3pPr>
            <a:lvl4pPr rtl="0">
              <a:spcBef>
                <a:spcPts val="0"/>
              </a:spcBef>
              <a:defRPr b="1">
                <a:latin typeface="Questrial"/>
                <a:ea typeface="Questrial"/>
                <a:cs typeface="Questrial"/>
                <a:sym typeface="Questrial"/>
              </a:defRPr>
            </a:lvl4pPr>
            <a:lvl5pPr rtl="0">
              <a:spcBef>
                <a:spcPts val="0"/>
              </a:spcBef>
              <a:defRPr b="1">
                <a:latin typeface="Questrial"/>
                <a:ea typeface="Questrial"/>
                <a:cs typeface="Questrial"/>
                <a:sym typeface="Questrial"/>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sz="3600" baseline="0">
                <a:latin typeface="Questrial"/>
                <a:ea typeface="Questrial"/>
                <a:cs typeface="Questrial"/>
                <a:sym typeface="Questrial"/>
              </a:defRPr>
            </a:lvl1pPr>
            <a:lvl2pPr rtl="0">
              <a:spcBef>
                <a:spcPts val="0"/>
              </a:spcBef>
              <a:defRPr sz="4800"/>
            </a:lvl2pPr>
            <a:lvl3pPr rtl="0">
              <a:spcBef>
                <a:spcPts val="0"/>
              </a:spcBef>
              <a:defRPr sz="4000"/>
            </a:lvl3pPr>
            <a:lvl4pPr rtl="0">
              <a:spcBef>
                <a:spcPts val="0"/>
              </a:spcBef>
              <a:defRPr sz="3600"/>
            </a:lvl4pPr>
            <a:lvl5pPr rtl="0">
              <a:spcBef>
                <a:spcPts val="0"/>
              </a:spcBef>
              <a:defRPr sz="3600"/>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8400" b="1" baseline="0">
                <a:solidFill>
                  <a:schemeClr val="accent1"/>
                </a:solidFill>
                <a:latin typeface="Questrial"/>
                <a:ea typeface="Questrial"/>
                <a:cs typeface="Questrial"/>
                <a:sym typeface="Questrial"/>
              </a:defRPr>
            </a:lvl1pPr>
            <a:lvl2pPr rtl="0">
              <a:spcBef>
                <a:spcPts val="0"/>
              </a:spcBef>
              <a:defRPr sz="7200">
                <a:solidFill>
                  <a:schemeClr val="dk1"/>
                </a:solidFill>
                <a:latin typeface="Garamond"/>
                <a:ea typeface="Garamond"/>
                <a:cs typeface="Garamond"/>
                <a:sym typeface="Garamond"/>
              </a:defRPr>
            </a:lvl2pPr>
            <a:lvl3pPr rtl="0">
              <a:spcBef>
                <a:spcPts val="0"/>
              </a:spcBef>
              <a:defRPr sz="6000">
                <a:solidFill>
                  <a:schemeClr val="dk1"/>
                </a:solidFill>
                <a:latin typeface="Garamond"/>
                <a:ea typeface="Garamond"/>
                <a:cs typeface="Garamond"/>
                <a:sym typeface="Garamond"/>
              </a:defRPr>
            </a:lvl3pPr>
            <a:lvl4pPr rtl="0">
              <a:spcBef>
                <a:spcPts val="0"/>
              </a:spcBef>
              <a:defRPr sz="5400">
                <a:solidFill>
                  <a:schemeClr val="dk1"/>
                </a:solidFill>
                <a:latin typeface="Garamond"/>
                <a:ea typeface="Garamond"/>
                <a:cs typeface="Garamond"/>
                <a:sym typeface="Garamond"/>
              </a:defRPr>
            </a:lvl4pPr>
            <a:lvl5pPr rtl="0">
              <a:spcBef>
                <a:spcPts val="0"/>
              </a:spcBef>
              <a:defRPr sz="5400">
                <a:solidFill>
                  <a:schemeClr val="dk1"/>
                </a:solidFill>
                <a:latin typeface="Garamond"/>
                <a:ea typeface="Garamond"/>
                <a:cs typeface="Garamond"/>
                <a:sym typeface="Garamond"/>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a:solidFill>
                  <a:srgbClr val="7F7F7F"/>
                </a:solidFill>
                <a:latin typeface="Arial"/>
                <a:ea typeface="Arial"/>
                <a:cs typeface="Arial"/>
                <a:sym typeface="A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5" Type="http://schemas.openxmlformats.org/officeDocument/2006/relationships/comments" Target="../comments/comment1.xml"/><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761" y="17408428"/>
            <a:ext cx="11429088" cy="883386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3539" y="18134770"/>
            <a:ext cx="9801339" cy="7575731"/>
          </a:xfrm>
          <a:prstGeom prst="rect">
            <a:avLst/>
          </a:prstGeom>
        </p:spPr>
      </p:pic>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r>
              <a:rPr lang="en-US" sz="3600" b="1" i="0" u="none" strike="noStrike" cap="none" baseline="0" dirty="0" smtClean="0">
                <a:solidFill>
                  <a:schemeClr val="dk1"/>
                </a:solidFill>
                <a:latin typeface="Century Gothic" panose="020B0502020202020204" pitchFamily="34" charset="0"/>
                <a:sym typeface="Questrial"/>
              </a:rPr>
              <a:t>USGS at</a:t>
            </a:r>
            <a:r>
              <a:rPr lang="en-US" sz="3600" b="1" i="0" u="none" strike="noStrike" cap="none" dirty="0" smtClean="0">
                <a:solidFill>
                  <a:schemeClr val="dk1"/>
                </a:solidFill>
                <a:latin typeface="Century Gothic" panose="020B0502020202020204" pitchFamily="34" charset="0"/>
                <a:sym typeface="Questrial"/>
              </a:rPr>
              <a:t> Colorado State University</a:t>
            </a:r>
            <a:endParaRPr sz="3600" b="1" i="0" u="none" strike="noStrike" cap="none" baseline="0" dirty="0">
              <a:solidFill>
                <a:schemeClr val="dk1"/>
              </a:solidFill>
              <a:latin typeface="Century Gothic" panose="020B0502020202020204" pitchFamily="34" charset="0"/>
              <a:sym typeface="Questrial"/>
            </a:endParaRP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lvl="0" rtl="0">
              <a:spcBef>
                <a:spcPts val="0"/>
              </a:spcBef>
              <a:spcAft>
                <a:spcPts val="600"/>
              </a:spcAft>
              <a:buClr>
                <a:srgbClr val="000000"/>
              </a:buClr>
              <a:buSzPct val="30555"/>
              <a:buFont typeface="Arial"/>
              <a:buNone/>
            </a:pPr>
            <a:r>
              <a:rPr lang="en-US" dirty="0">
                <a:latin typeface="Century Gothic" panose="020B0502020202020204" pitchFamily="34" charset="0"/>
              </a:rPr>
              <a:t>Mapping </a:t>
            </a:r>
            <a:r>
              <a:rPr lang="en-US" dirty="0" err="1">
                <a:latin typeface="Century Gothic" panose="020B0502020202020204" pitchFamily="34" charset="0"/>
              </a:rPr>
              <a:t>c</a:t>
            </a:r>
            <a:r>
              <a:rPr lang="en-US" dirty="0" err="1" smtClean="0">
                <a:latin typeface="Century Gothic" panose="020B0502020202020204" pitchFamily="34" charset="0"/>
              </a:rPr>
              <a:t>heatgrass</a:t>
            </a:r>
            <a:r>
              <a:rPr lang="en-US" dirty="0" smtClean="0">
                <a:latin typeface="Century Gothic" panose="020B0502020202020204" pitchFamily="34" charset="0"/>
              </a:rPr>
              <a:t> </a:t>
            </a:r>
            <a:r>
              <a:rPr lang="en-US" dirty="0">
                <a:latin typeface="Century Gothic" panose="020B0502020202020204" pitchFamily="34" charset="0"/>
              </a:rPr>
              <a:t>d</a:t>
            </a:r>
            <a:r>
              <a:rPr lang="en-US" dirty="0" smtClean="0">
                <a:latin typeface="Century Gothic" panose="020B0502020202020204" pitchFamily="34" charset="0"/>
              </a:rPr>
              <a:t>istribution </a:t>
            </a:r>
            <a:r>
              <a:rPr lang="en-US" dirty="0">
                <a:latin typeface="Century Gothic" panose="020B0502020202020204" pitchFamily="34" charset="0"/>
              </a:rPr>
              <a:t>and </a:t>
            </a:r>
            <a:r>
              <a:rPr lang="en-US" dirty="0" smtClean="0">
                <a:latin typeface="Century Gothic" panose="020B0502020202020204" pitchFamily="34" charset="0"/>
              </a:rPr>
              <a:t>phenology </a:t>
            </a:r>
            <a:r>
              <a:rPr lang="en-US" dirty="0">
                <a:latin typeface="Century Gothic" panose="020B0502020202020204" pitchFamily="34" charset="0"/>
              </a:rPr>
              <a:t>in a </a:t>
            </a:r>
            <a:r>
              <a:rPr lang="en-US" dirty="0" smtClean="0">
                <a:latin typeface="Century Gothic" panose="020B0502020202020204" pitchFamily="34" charset="0"/>
              </a:rPr>
              <a:t>post-wildfire </a:t>
            </a:r>
            <a:r>
              <a:rPr lang="en-US" dirty="0">
                <a:latin typeface="Century Gothic" panose="020B0502020202020204" pitchFamily="34" charset="0"/>
              </a:rPr>
              <a:t>l</a:t>
            </a:r>
            <a:r>
              <a:rPr lang="en-US" dirty="0" smtClean="0">
                <a:latin typeface="Century Gothic" panose="020B0502020202020204" pitchFamily="34" charset="0"/>
              </a:rPr>
              <a:t>andscape</a:t>
            </a:r>
            <a:endParaRPr lang="en-US" dirty="0">
              <a:latin typeface="Century Gothic" panose="020B0502020202020204" pitchFamily="34" charset="0"/>
            </a:endParaRP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dirty="0">
                <a:latin typeface="Century Gothic" panose="020B0502020202020204" pitchFamily="34" charset="0"/>
              </a:rPr>
              <a:t>Wyoming Ecological Forecasting</a:t>
            </a:r>
          </a:p>
        </p:txBody>
      </p:sp>
      <p:sp>
        <p:nvSpPr>
          <p:cNvPr id="18" name="Shape 18"/>
          <p:cNvSpPr txBox="1"/>
          <p:nvPr/>
        </p:nvSpPr>
        <p:spPr>
          <a:xfrm>
            <a:off x="1076117" y="34528154"/>
            <a:ext cx="7472837" cy="90335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US" sz="1600" dirty="0">
                <a:solidFill>
                  <a:schemeClr val="dk1"/>
                </a:solidFill>
                <a:latin typeface="Garamond" panose="02020404030301010803" pitchFamily="18" charset="0"/>
                <a:ea typeface="Garamond"/>
                <a:cs typeface="Garamond"/>
                <a:sym typeface="Garamond"/>
              </a:rPr>
              <a:t>From left to right</a:t>
            </a:r>
            <a:r>
              <a:rPr lang="en-US" sz="1600" dirty="0" smtClean="0">
                <a:solidFill>
                  <a:schemeClr val="dk1"/>
                </a:solidFill>
                <a:latin typeface="Garamond" panose="02020404030301010803" pitchFamily="18" charset="0"/>
                <a:ea typeface="Garamond"/>
                <a:cs typeface="Garamond"/>
                <a:sym typeface="Garamond"/>
              </a:rPr>
              <a:t>: Stephanie </a:t>
            </a:r>
            <a:r>
              <a:rPr lang="en-US" sz="1600" dirty="0" err="1">
                <a:solidFill>
                  <a:schemeClr val="dk1"/>
                </a:solidFill>
                <a:latin typeface="Garamond" panose="02020404030301010803" pitchFamily="18" charset="0"/>
                <a:ea typeface="Garamond"/>
                <a:cs typeface="Garamond"/>
                <a:sym typeface="Garamond"/>
              </a:rPr>
              <a:t>Krail</a:t>
            </a:r>
            <a:r>
              <a:rPr lang="en-US" sz="1600" dirty="0" smtClean="0">
                <a:solidFill>
                  <a:schemeClr val="dk1"/>
                </a:solidFill>
                <a:latin typeface="Garamond" panose="02020404030301010803" pitchFamily="18" charset="0"/>
                <a:ea typeface="Garamond"/>
                <a:cs typeface="Garamond"/>
                <a:sym typeface="Garamond"/>
              </a:rPr>
              <a:t>, Oliver Miltenberger</a:t>
            </a:r>
            <a:r>
              <a:rPr lang="en-US" sz="1600" dirty="0">
                <a:solidFill>
                  <a:schemeClr val="dk1"/>
                </a:solidFill>
                <a:latin typeface="Garamond" panose="02020404030301010803" pitchFamily="18" charset="0"/>
                <a:ea typeface="Garamond"/>
                <a:cs typeface="Garamond"/>
                <a:sym typeface="Garamond"/>
              </a:rPr>
              <a:t>, </a:t>
            </a:r>
            <a:r>
              <a:rPr lang="en-US" sz="1600" dirty="0" smtClean="0">
                <a:solidFill>
                  <a:schemeClr val="dk1"/>
                </a:solidFill>
                <a:latin typeface="Garamond" panose="02020404030301010803" pitchFamily="18" charset="0"/>
                <a:ea typeface="Garamond"/>
                <a:cs typeface="Garamond"/>
                <a:sym typeface="Garamond"/>
              </a:rPr>
              <a:t>Chandra </a:t>
            </a:r>
            <a:r>
              <a:rPr lang="en-US" sz="1600" dirty="0">
                <a:solidFill>
                  <a:schemeClr val="dk1"/>
                </a:solidFill>
                <a:latin typeface="Garamond" panose="02020404030301010803" pitchFamily="18" charset="0"/>
                <a:ea typeface="Garamond"/>
                <a:cs typeface="Garamond"/>
                <a:sym typeface="Garamond"/>
              </a:rPr>
              <a:t>Fowler</a:t>
            </a:r>
            <a:r>
              <a:rPr lang="en-US" sz="1600" dirty="0" smtClean="0">
                <a:solidFill>
                  <a:schemeClr val="dk1"/>
                </a:solidFill>
                <a:latin typeface="Garamond" panose="02020404030301010803" pitchFamily="18" charset="0"/>
                <a:ea typeface="Garamond"/>
                <a:cs typeface="Garamond"/>
                <a:sym typeface="Garamond"/>
              </a:rPr>
              <a:t>, Darin Schulte</a:t>
            </a:r>
            <a:endParaRPr lang="en-US" sz="1600" dirty="0">
              <a:solidFill>
                <a:schemeClr val="dk1"/>
              </a:solidFill>
              <a:latin typeface="Garamond" panose="02020404030301010803" pitchFamily="18" charset="0"/>
              <a:ea typeface="Garamond"/>
              <a:cs typeface="Garamond"/>
              <a:sym typeface="Garamond"/>
            </a:endParaRPr>
          </a:p>
        </p:txBody>
      </p:sp>
      <p:sp>
        <p:nvSpPr>
          <p:cNvPr id="21" name="Shape 21"/>
          <p:cNvSpPr txBox="1"/>
          <p:nvPr/>
        </p:nvSpPr>
        <p:spPr>
          <a:xfrm>
            <a:off x="1094262" y="28158775"/>
            <a:ext cx="25452898" cy="18804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buClr>
                <a:schemeClr val="accent1"/>
              </a:buClr>
              <a:buSzPct val="100000"/>
              <a:buFont typeface="Arial" panose="020B0604020202020204" pitchFamily="34" charset="0"/>
              <a:buChar char="•"/>
            </a:pPr>
            <a:r>
              <a:rPr lang="en-US" sz="2400" dirty="0" smtClean="0">
                <a:solidFill>
                  <a:schemeClr val="dk1"/>
                </a:solidFill>
                <a:latin typeface="Garamond" panose="02020404030301010803" pitchFamily="18" charset="0"/>
                <a:ea typeface="Garamond"/>
                <a:cs typeface="Garamond"/>
                <a:sym typeface="Garamond"/>
              </a:rPr>
              <a:t>Coming soon!</a:t>
            </a:r>
            <a:endParaRPr lang="en-US" sz="2400" dirty="0">
              <a:solidFill>
                <a:schemeClr val="dk1"/>
              </a:solidFill>
              <a:latin typeface="Garamond" panose="02020404030301010803" pitchFamily="18" charset="0"/>
              <a:ea typeface="Garamond"/>
              <a:cs typeface="Garamond"/>
              <a:sym typeface="Garamond"/>
            </a:endParaRPr>
          </a:p>
        </p:txBody>
      </p:sp>
      <p:sp>
        <p:nvSpPr>
          <p:cNvPr id="22" name="Shape 22"/>
          <p:cNvSpPr txBox="1"/>
          <p:nvPr/>
        </p:nvSpPr>
        <p:spPr>
          <a:xfrm>
            <a:off x="1045026" y="6243400"/>
            <a:ext cx="25603199" cy="25554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dirty="0">
                <a:solidFill>
                  <a:schemeClr val="dk1"/>
                </a:solidFill>
                <a:latin typeface="Garamond" panose="02020404030301010803" pitchFamily="18" charset="0"/>
                <a:ea typeface="Garamond"/>
                <a:cs typeface="Garamond"/>
                <a:sym typeface="Garamond"/>
              </a:rPr>
              <a:t>Coming soon!</a:t>
            </a:r>
          </a:p>
          <a:p>
            <a:pPr marL="0" marR="0" lvl="0" indent="0" algn="l" rtl="0">
              <a:lnSpc>
                <a:spcPct val="90000"/>
              </a:lnSpc>
              <a:spcBef>
                <a:spcPts val="0"/>
              </a:spcBef>
              <a:buClr>
                <a:schemeClr val="dk1"/>
              </a:buClr>
              <a:buFont typeface="Arial"/>
              <a:buNone/>
            </a:pPr>
            <a:endParaRPr sz="2400" dirty="0">
              <a:solidFill>
                <a:schemeClr val="dk1"/>
              </a:solidFill>
              <a:latin typeface="Garamond" panose="02020404030301010803" pitchFamily="18" charset="0"/>
              <a:ea typeface="Garamond"/>
              <a:cs typeface="Garamond"/>
              <a:sym typeface="Garamond"/>
            </a:endParaRPr>
          </a:p>
        </p:txBody>
      </p:sp>
      <p:sp>
        <p:nvSpPr>
          <p:cNvPr id="23" name="Shape 23"/>
          <p:cNvSpPr txBox="1"/>
          <p:nvPr/>
        </p:nvSpPr>
        <p:spPr>
          <a:xfrm>
            <a:off x="1036866" y="9246167"/>
            <a:ext cx="15972899" cy="1880400"/>
          </a:xfrm>
          <a:prstGeom prst="rect">
            <a:avLst/>
          </a:prstGeom>
          <a:noFill/>
          <a:ln>
            <a:noFill/>
          </a:ln>
        </p:spPr>
        <p:txBody>
          <a:bodyPr lIns="91425" tIns="45700" rIns="91425" bIns="45700" anchor="t" anchorCtr="0">
            <a:noAutofit/>
          </a:bodyPr>
          <a:lstStyle/>
          <a:p>
            <a:pPr marL="457200" marR="0" lvl="0" indent="-457200" algn="l" rtl="0">
              <a:lnSpc>
                <a:spcPct val="150000"/>
              </a:lnSpc>
              <a:spcBef>
                <a:spcPts val="0"/>
              </a:spcBef>
              <a:buClr>
                <a:schemeClr val="accent1"/>
              </a:buClr>
              <a:buSzPct val="100000"/>
              <a:buFont typeface="Arial" panose="020B0604020202020204" pitchFamily="34" charset="0"/>
              <a:buChar char="•"/>
            </a:pPr>
            <a:r>
              <a:rPr lang="en-US" sz="2400" b="1" dirty="0">
                <a:solidFill>
                  <a:schemeClr val="dk1"/>
                </a:solidFill>
                <a:latin typeface="Garamond" panose="02020404030301010803" pitchFamily="18" charset="0"/>
                <a:ea typeface="Garamond"/>
                <a:cs typeface="Garamond"/>
                <a:sym typeface="Garamond"/>
              </a:rPr>
              <a:t>Identify</a:t>
            </a:r>
            <a:r>
              <a:rPr lang="en-US" sz="2400" dirty="0">
                <a:solidFill>
                  <a:schemeClr val="dk1"/>
                </a:solidFill>
                <a:latin typeface="Garamond" panose="02020404030301010803" pitchFamily="18" charset="0"/>
                <a:ea typeface="Garamond"/>
                <a:cs typeface="Garamond"/>
                <a:sym typeface="Garamond"/>
              </a:rPr>
              <a:t> </a:t>
            </a:r>
            <a:r>
              <a:rPr lang="en-US" sz="2400" dirty="0" err="1">
                <a:solidFill>
                  <a:schemeClr val="dk1"/>
                </a:solidFill>
                <a:latin typeface="Garamond" panose="02020404030301010803" pitchFamily="18" charset="0"/>
                <a:ea typeface="Garamond"/>
                <a:cs typeface="Garamond"/>
                <a:sym typeface="Garamond"/>
              </a:rPr>
              <a:t>cheatgrass</a:t>
            </a:r>
            <a:r>
              <a:rPr lang="en-US" sz="2400" dirty="0">
                <a:solidFill>
                  <a:schemeClr val="dk1"/>
                </a:solidFill>
                <a:latin typeface="Garamond" panose="02020404030301010803" pitchFamily="18" charset="0"/>
                <a:ea typeface="Garamond"/>
                <a:cs typeface="Garamond"/>
                <a:sym typeface="Garamond"/>
              </a:rPr>
              <a:t> distribution </a:t>
            </a:r>
            <a:r>
              <a:rPr lang="en-US" sz="2400" dirty="0" smtClean="0">
                <a:solidFill>
                  <a:schemeClr val="dk1"/>
                </a:solidFill>
                <a:latin typeface="Garamond" panose="02020404030301010803" pitchFamily="18" charset="0"/>
                <a:ea typeface="Garamond"/>
                <a:cs typeface="Garamond"/>
                <a:sym typeface="Garamond"/>
              </a:rPr>
              <a:t>within </a:t>
            </a:r>
            <a:r>
              <a:rPr lang="en-US" sz="2400" dirty="0">
                <a:solidFill>
                  <a:schemeClr val="dk1"/>
                </a:solidFill>
                <a:latin typeface="Garamond" panose="02020404030301010803" pitchFamily="18" charset="0"/>
                <a:ea typeface="Garamond"/>
                <a:cs typeface="Garamond"/>
                <a:sym typeface="Garamond"/>
              </a:rPr>
              <a:t>the </a:t>
            </a:r>
            <a:r>
              <a:rPr lang="en-US" sz="2400" dirty="0" smtClean="0">
                <a:solidFill>
                  <a:schemeClr val="dk1"/>
                </a:solidFill>
                <a:latin typeface="Garamond" panose="02020404030301010803" pitchFamily="18" charset="0"/>
                <a:ea typeface="Garamond"/>
                <a:cs typeface="Garamond"/>
                <a:sym typeface="Garamond"/>
              </a:rPr>
              <a:t>2012 </a:t>
            </a:r>
            <a:r>
              <a:rPr lang="en-US" sz="2400" dirty="0">
                <a:solidFill>
                  <a:schemeClr val="dk1"/>
                </a:solidFill>
                <a:latin typeface="Garamond" panose="02020404030301010803" pitchFamily="18" charset="0"/>
                <a:ea typeface="Garamond"/>
                <a:cs typeface="Garamond"/>
                <a:sym typeface="Garamond"/>
              </a:rPr>
              <a:t>Arapaho Wildfire </a:t>
            </a:r>
            <a:r>
              <a:rPr lang="en-US" sz="2400" dirty="0" smtClean="0">
                <a:solidFill>
                  <a:schemeClr val="dk1"/>
                </a:solidFill>
                <a:latin typeface="Garamond" panose="02020404030301010803" pitchFamily="18" charset="0"/>
                <a:ea typeface="Garamond"/>
                <a:cs typeface="Garamond"/>
                <a:sym typeface="Garamond"/>
              </a:rPr>
              <a:t>extent</a:t>
            </a:r>
          </a:p>
          <a:p>
            <a:pPr marL="457200" marR="0" lvl="0" indent="-457200" algn="l" rtl="0">
              <a:lnSpc>
                <a:spcPct val="150000"/>
              </a:lnSpc>
              <a:spcBef>
                <a:spcPts val="0"/>
              </a:spcBef>
              <a:buClr>
                <a:schemeClr val="accent1"/>
              </a:buClr>
              <a:buSzPct val="100000"/>
              <a:buFont typeface="Arial" panose="020B0604020202020204" pitchFamily="34" charset="0"/>
              <a:buChar char="•"/>
            </a:pPr>
            <a:r>
              <a:rPr lang="en-US" sz="2400" b="1" dirty="0" smtClean="0">
                <a:solidFill>
                  <a:schemeClr val="dk1"/>
                </a:solidFill>
                <a:latin typeface="Garamond" panose="02020404030301010803" pitchFamily="18" charset="0"/>
                <a:ea typeface="Garamond"/>
                <a:cs typeface="Garamond"/>
                <a:sym typeface="Garamond"/>
              </a:rPr>
              <a:t>Produce </a:t>
            </a:r>
            <a:r>
              <a:rPr lang="en-US" sz="2400" dirty="0" smtClean="0">
                <a:solidFill>
                  <a:schemeClr val="dk1"/>
                </a:solidFill>
                <a:latin typeface="Garamond" panose="02020404030301010803" pitchFamily="18" charset="0"/>
                <a:ea typeface="Garamond"/>
                <a:cs typeface="Garamond"/>
                <a:sym typeface="Garamond"/>
              </a:rPr>
              <a:t>a </a:t>
            </a:r>
            <a:r>
              <a:rPr lang="en-US" sz="2400" dirty="0" err="1" smtClean="0">
                <a:solidFill>
                  <a:schemeClr val="dk1"/>
                </a:solidFill>
                <a:latin typeface="Garamond" panose="02020404030301010803" pitchFamily="18" charset="0"/>
                <a:ea typeface="Garamond"/>
                <a:cs typeface="Garamond"/>
                <a:sym typeface="Garamond"/>
              </a:rPr>
              <a:t>cheatgrass</a:t>
            </a:r>
            <a:r>
              <a:rPr lang="en-US" sz="2400" dirty="0" smtClean="0">
                <a:solidFill>
                  <a:schemeClr val="dk1"/>
                </a:solidFill>
                <a:latin typeface="Garamond" panose="02020404030301010803" pitchFamily="18" charset="0"/>
                <a:ea typeface="Garamond"/>
                <a:cs typeface="Garamond"/>
                <a:sym typeface="Garamond"/>
              </a:rPr>
              <a:t> cover map for the study area</a:t>
            </a:r>
          </a:p>
          <a:p>
            <a:pPr marL="457200" marR="0" lvl="0" indent="-457200" algn="l" rtl="0">
              <a:lnSpc>
                <a:spcPct val="150000"/>
              </a:lnSpc>
              <a:spcBef>
                <a:spcPts val="0"/>
              </a:spcBef>
              <a:buClr>
                <a:schemeClr val="accent1"/>
              </a:buClr>
              <a:buSzPct val="100000"/>
              <a:buFont typeface="Arial" panose="020B0604020202020204" pitchFamily="34" charset="0"/>
              <a:buChar char="•"/>
            </a:pPr>
            <a:r>
              <a:rPr lang="en-US" sz="2400" b="1" dirty="0" smtClean="0">
                <a:solidFill>
                  <a:schemeClr val="dk1"/>
                </a:solidFill>
                <a:latin typeface="Garamond" panose="02020404030301010803" pitchFamily="18" charset="0"/>
                <a:ea typeface="Garamond"/>
                <a:cs typeface="Garamond"/>
                <a:sym typeface="Garamond"/>
              </a:rPr>
              <a:t>Characterize</a:t>
            </a:r>
            <a:r>
              <a:rPr lang="en-US" sz="2400" dirty="0" smtClean="0">
                <a:solidFill>
                  <a:schemeClr val="dk1"/>
                </a:solidFill>
                <a:latin typeface="Garamond" panose="02020404030301010803" pitchFamily="18" charset="0"/>
                <a:ea typeface="Garamond"/>
                <a:cs typeface="Garamond"/>
                <a:sym typeface="Garamond"/>
              </a:rPr>
              <a:t> </a:t>
            </a:r>
            <a:r>
              <a:rPr lang="en-US" sz="2400" dirty="0" err="1" smtClean="0">
                <a:solidFill>
                  <a:schemeClr val="dk1"/>
                </a:solidFill>
                <a:latin typeface="Garamond" panose="02020404030301010803" pitchFamily="18" charset="0"/>
                <a:ea typeface="Garamond"/>
                <a:cs typeface="Garamond"/>
                <a:sym typeface="Garamond"/>
              </a:rPr>
              <a:t>phenological</a:t>
            </a:r>
            <a:r>
              <a:rPr lang="en-US" sz="2400" dirty="0" smtClean="0">
                <a:solidFill>
                  <a:schemeClr val="dk1"/>
                </a:solidFill>
                <a:latin typeface="Garamond" panose="02020404030301010803" pitchFamily="18" charset="0"/>
                <a:ea typeface="Garamond"/>
                <a:cs typeface="Garamond"/>
                <a:sym typeface="Garamond"/>
              </a:rPr>
              <a:t> patterns in areas of known </a:t>
            </a:r>
            <a:r>
              <a:rPr lang="en-US" sz="2400" dirty="0" err="1" smtClean="0">
                <a:solidFill>
                  <a:schemeClr val="dk1"/>
                </a:solidFill>
                <a:latin typeface="Garamond" panose="02020404030301010803" pitchFamily="18" charset="0"/>
                <a:ea typeface="Garamond"/>
                <a:cs typeface="Garamond"/>
                <a:sym typeface="Garamond"/>
              </a:rPr>
              <a:t>cheatgrass</a:t>
            </a:r>
            <a:r>
              <a:rPr lang="en-US" sz="2400" dirty="0" smtClean="0">
                <a:solidFill>
                  <a:schemeClr val="dk1"/>
                </a:solidFill>
                <a:latin typeface="Garamond" panose="02020404030301010803" pitchFamily="18" charset="0"/>
                <a:ea typeface="Garamond"/>
                <a:cs typeface="Garamond"/>
                <a:sym typeface="Garamond"/>
              </a:rPr>
              <a:t> populations</a:t>
            </a:r>
            <a:endParaRPr lang="en-US" sz="2400" dirty="0">
              <a:solidFill>
                <a:schemeClr val="dk1"/>
              </a:solidFill>
              <a:latin typeface="Garamond" panose="02020404030301010803" pitchFamily="18" charset="0"/>
              <a:ea typeface="Garamond"/>
              <a:cs typeface="Garamond"/>
              <a:sym typeface="Garamond"/>
            </a:endParaRPr>
          </a:p>
          <a:p>
            <a:pPr marL="457200" marR="0" lvl="0" indent="-457200" algn="l" rtl="0">
              <a:lnSpc>
                <a:spcPct val="150000"/>
              </a:lnSpc>
              <a:spcBef>
                <a:spcPts val="0"/>
              </a:spcBef>
              <a:buFont typeface="Arial" panose="020B0604020202020204" pitchFamily="34" charset="0"/>
              <a:buChar char="•"/>
            </a:pPr>
            <a:endParaRPr sz="2400" dirty="0">
              <a:solidFill>
                <a:schemeClr val="dk1"/>
              </a:solidFill>
              <a:latin typeface="Garamond" panose="02020404030301010803" pitchFamily="18" charset="0"/>
              <a:ea typeface="Garamond"/>
              <a:cs typeface="Garamond"/>
              <a:sym typeface="Garamond"/>
            </a:endParaRPr>
          </a:p>
        </p:txBody>
      </p:sp>
      <p:sp>
        <p:nvSpPr>
          <p:cNvPr id="24" name="Shape 24"/>
          <p:cNvSpPr txBox="1"/>
          <p:nvPr/>
        </p:nvSpPr>
        <p:spPr>
          <a:xfrm>
            <a:off x="1036866"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Abstract</a:t>
            </a:r>
          </a:p>
        </p:txBody>
      </p:sp>
      <p:sp>
        <p:nvSpPr>
          <p:cNvPr id="25" name="Shape 25"/>
          <p:cNvSpPr txBox="1"/>
          <p:nvPr/>
        </p:nvSpPr>
        <p:spPr>
          <a:xfrm>
            <a:off x="1047032" y="86464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Objectives</a:t>
            </a:r>
          </a:p>
        </p:txBody>
      </p:sp>
      <p:sp>
        <p:nvSpPr>
          <p:cNvPr id="28" name="Shape 28"/>
          <p:cNvSpPr txBox="1"/>
          <p:nvPr/>
        </p:nvSpPr>
        <p:spPr>
          <a:xfrm>
            <a:off x="1040681" y="18963264"/>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Results</a:t>
            </a:r>
          </a:p>
        </p:txBody>
      </p:sp>
      <p:sp>
        <p:nvSpPr>
          <p:cNvPr id="29" name="Shape 29"/>
          <p:cNvSpPr txBox="1"/>
          <p:nvPr/>
        </p:nvSpPr>
        <p:spPr>
          <a:xfrm>
            <a:off x="1055916" y="27292175"/>
            <a:ext cx="8042399"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Conclusions</a:t>
            </a:r>
          </a:p>
        </p:txBody>
      </p:sp>
      <p:sp>
        <p:nvSpPr>
          <p:cNvPr id="30" name="Shape 30"/>
          <p:cNvSpPr txBox="1"/>
          <p:nvPr/>
        </p:nvSpPr>
        <p:spPr>
          <a:xfrm>
            <a:off x="17363144" y="3045626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Acknowledgements</a:t>
            </a:r>
          </a:p>
        </p:txBody>
      </p:sp>
      <p:sp>
        <p:nvSpPr>
          <p:cNvPr id="31" name="Shape 31"/>
          <p:cNvSpPr txBox="1"/>
          <p:nvPr/>
        </p:nvSpPr>
        <p:spPr>
          <a:xfrm>
            <a:off x="9545164" y="30477950"/>
            <a:ext cx="7874399" cy="628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Project Partners</a:t>
            </a:r>
          </a:p>
        </p:txBody>
      </p:sp>
      <p:sp>
        <p:nvSpPr>
          <p:cNvPr id="32" name="Shape 32"/>
          <p:cNvSpPr txBox="1"/>
          <p:nvPr/>
        </p:nvSpPr>
        <p:spPr>
          <a:xfrm>
            <a:off x="1046517" y="30455146"/>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Team Members</a:t>
            </a:r>
          </a:p>
        </p:txBody>
      </p:sp>
      <p:sp>
        <p:nvSpPr>
          <p:cNvPr id="33" name="Shape 33"/>
          <p:cNvSpPr txBox="1"/>
          <p:nvPr/>
        </p:nvSpPr>
        <p:spPr>
          <a:xfrm>
            <a:off x="914400" y="4148883"/>
            <a:ext cx="25603199" cy="950976"/>
          </a:xfrm>
          <a:prstGeom prst="rect">
            <a:avLst/>
          </a:prstGeom>
          <a:noFill/>
          <a:ln>
            <a:noFill/>
          </a:ln>
        </p:spPr>
        <p:txBody>
          <a:bodyPr lIns="91425" tIns="45700" rIns="91425" bIns="45700" anchor="t" anchorCtr="0">
            <a:noAutofit/>
          </a:bodyPr>
          <a:lstStyle/>
          <a:p>
            <a:pPr lvl="0" algn="ctr" rtl="0">
              <a:spcBef>
                <a:spcPts val="0"/>
              </a:spcBef>
              <a:buClr>
                <a:srgbClr val="000000"/>
              </a:buClr>
              <a:buSzPct val="30555"/>
              <a:buFont typeface="Arial"/>
              <a:buNone/>
            </a:pPr>
            <a:r>
              <a:rPr lang="en-US" sz="3600" dirty="0">
                <a:latin typeface="Century Gothic" panose="020B0502020202020204" pitchFamily="34" charset="0"/>
                <a:ea typeface="Questrial"/>
                <a:cs typeface="Questrial"/>
                <a:sym typeface="Questrial"/>
              </a:rPr>
              <a:t>Darin Schulte (Project Lead), Chandra Fowler, Stephanie </a:t>
            </a:r>
            <a:r>
              <a:rPr lang="en-US" sz="3600" dirty="0" err="1">
                <a:latin typeface="Century Gothic" panose="020B0502020202020204" pitchFamily="34" charset="0"/>
                <a:ea typeface="Questrial"/>
                <a:cs typeface="Questrial"/>
                <a:sym typeface="Questrial"/>
              </a:rPr>
              <a:t>Krail</a:t>
            </a:r>
            <a:r>
              <a:rPr lang="en-US" sz="3600" dirty="0">
                <a:latin typeface="Century Gothic" panose="020B0502020202020204" pitchFamily="34" charset="0"/>
                <a:ea typeface="Questrial"/>
                <a:cs typeface="Questrial"/>
                <a:sym typeface="Questrial"/>
              </a:rPr>
              <a:t>, Oliver Miltenberger</a:t>
            </a:r>
          </a:p>
          <a:p>
            <a:pPr marL="0" marR="0" lvl="0" indent="0" algn="ctr" rtl="0">
              <a:lnSpc>
                <a:spcPct val="90000"/>
              </a:lnSpc>
              <a:spcBef>
                <a:spcPts val="0"/>
              </a:spcBef>
              <a:buClr>
                <a:schemeClr val="dk1"/>
              </a:buClr>
              <a:buSzPct val="25000"/>
              <a:buFont typeface="Arial"/>
              <a:buNone/>
            </a:pPr>
            <a:r>
              <a:rPr lang="en-US" sz="3600" dirty="0" smtClean="0">
                <a:solidFill>
                  <a:schemeClr val="dk1"/>
                </a:solidFill>
                <a:latin typeface="Century Gothic" panose="020B0502020202020204" pitchFamily="34" charset="0"/>
                <a:ea typeface="Questrial"/>
                <a:cs typeface="Questrial"/>
                <a:sym typeface="Questrial"/>
              </a:rPr>
              <a:t>NASA DEVELOP National Program at USGS Colorado </a:t>
            </a:r>
            <a:r>
              <a:rPr lang="en-US" sz="3600" dirty="0">
                <a:solidFill>
                  <a:schemeClr val="dk1"/>
                </a:solidFill>
                <a:latin typeface="Century Gothic" panose="020B0502020202020204" pitchFamily="34" charset="0"/>
                <a:ea typeface="Questrial"/>
                <a:cs typeface="Questrial"/>
                <a:sym typeface="Questrial"/>
              </a:rPr>
              <a:t>State </a:t>
            </a:r>
            <a:r>
              <a:rPr lang="en-US" sz="3600" dirty="0" smtClean="0">
                <a:solidFill>
                  <a:schemeClr val="dk1"/>
                </a:solidFill>
                <a:latin typeface="Century Gothic" panose="020B0502020202020204" pitchFamily="34" charset="0"/>
                <a:ea typeface="Questrial"/>
                <a:cs typeface="Questrial"/>
                <a:sym typeface="Questrial"/>
              </a:rPr>
              <a:t>University</a:t>
            </a:r>
            <a:endParaRPr lang="en-US" sz="3600" dirty="0">
              <a:solidFill>
                <a:schemeClr val="dk1"/>
              </a:solidFill>
              <a:latin typeface="Century Gothic" panose="020B0502020202020204" pitchFamily="34" charset="0"/>
              <a:ea typeface="Questrial"/>
              <a:cs typeface="Questrial"/>
              <a:sym typeface="Questrial"/>
            </a:endParaRPr>
          </a:p>
        </p:txBody>
      </p:sp>
      <p:pic>
        <p:nvPicPr>
          <p:cNvPr id="34" name="Shape 34"/>
          <p:cNvPicPr preferRelativeResize="0"/>
          <p:nvPr/>
        </p:nvPicPr>
        <p:blipFill>
          <a:blip r:embed="rId5">
            <a:alphaModFix/>
          </a:blip>
          <a:stretch>
            <a:fillRect/>
          </a:stretch>
        </p:blipFill>
        <p:spPr>
          <a:xfrm>
            <a:off x="17720418" y="9534293"/>
            <a:ext cx="1353849" cy="1106482"/>
          </a:xfrm>
          <a:prstGeom prst="rect">
            <a:avLst/>
          </a:prstGeom>
          <a:noFill/>
          <a:ln>
            <a:noFill/>
          </a:ln>
        </p:spPr>
      </p:pic>
      <p:pic>
        <p:nvPicPr>
          <p:cNvPr id="35" name="Shape 35"/>
          <p:cNvPicPr preferRelativeResize="0"/>
          <p:nvPr/>
        </p:nvPicPr>
        <p:blipFill>
          <a:blip r:embed="rId6">
            <a:alphaModFix/>
          </a:blip>
          <a:stretch>
            <a:fillRect/>
          </a:stretch>
        </p:blipFill>
        <p:spPr>
          <a:xfrm>
            <a:off x="19795280" y="9527984"/>
            <a:ext cx="1777514" cy="931216"/>
          </a:xfrm>
          <a:prstGeom prst="rect">
            <a:avLst/>
          </a:prstGeom>
          <a:noFill/>
          <a:ln>
            <a:noFill/>
          </a:ln>
        </p:spPr>
      </p:pic>
      <p:pic>
        <p:nvPicPr>
          <p:cNvPr id="36" name="Shape 36"/>
          <p:cNvPicPr preferRelativeResize="0"/>
          <p:nvPr/>
        </p:nvPicPr>
        <p:blipFill>
          <a:blip r:embed="rId7">
            <a:alphaModFix/>
          </a:blip>
          <a:stretch>
            <a:fillRect/>
          </a:stretch>
        </p:blipFill>
        <p:spPr>
          <a:xfrm>
            <a:off x="22345155" y="9500390"/>
            <a:ext cx="1353849" cy="1019186"/>
          </a:xfrm>
          <a:prstGeom prst="rect">
            <a:avLst/>
          </a:prstGeom>
          <a:noFill/>
          <a:ln>
            <a:noFill/>
          </a:ln>
        </p:spPr>
      </p:pic>
      <p:pic>
        <p:nvPicPr>
          <p:cNvPr id="37" name="Shape 37"/>
          <p:cNvPicPr preferRelativeResize="0"/>
          <p:nvPr/>
        </p:nvPicPr>
        <p:blipFill>
          <a:blip r:embed="rId8">
            <a:alphaModFix/>
          </a:blip>
          <a:stretch>
            <a:fillRect/>
          </a:stretch>
        </p:blipFill>
        <p:spPr>
          <a:xfrm>
            <a:off x="24334170" y="8916880"/>
            <a:ext cx="1543074" cy="1705065"/>
          </a:xfrm>
          <a:prstGeom prst="rect">
            <a:avLst/>
          </a:prstGeom>
          <a:noFill/>
          <a:ln>
            <a:noFill/>
          </a:ln>
        </p:spPr>
      </p:pic>
      <p:pic>
        <p:nvPicPr>
          <p:cNvPr id="38" name="Shape 38"/>
          <p:cNvPicPr preferRelativeResize="0"/>
          <p:nvPr/>
        </p:nvPicPr>
        <p:blipFill rotWithShape="1">
          <a:blip r:embed="rId9">
            <a:alphaModFix/>
          </a:blip>
          <a:srcRect t="9237" b="26464"/>
          <a:stretch/>
        </p:blipFill>
        <p:spPr>
          <a:xfrm>
            <a:off x="1137120" y="31263772"/>
            <a:ext cx="7720508" cy="3211769"/>
          </a:xfrm>
          <a:prstGeom prst="rect">
            <a:avLst/>
          </a:prstGeom>
          <a:noFill/>
          <a:ln>
            <a:noFill/>
          </a:ln>
        </p:spPr>
      </p:pic>
      <p:sp>
        <p:nvSpPr>
          <p:cNvPr id="39" name="Shape 39"/>
          <p:cNvSpPr txBox="1"/>
          <p:nvPr/>
        </p:nvSpPr>
        <p:spPr>
          <a:xfrm>
            <a:off x="17406685" y="31176137"/>
            <a:ext cx="8891402" cy="3333899"/>
          </a:xfrm>
          <a:prstGeom prst="rect">
            <a:avLst/>
          </a:prstGeom>
          <a:noFill/>
          <a:ln>
            <a:noFill/>
          </a:ln>
        </p:spPr>
        <p:txBody>
          <a:bodyPr lIns="91425" tIns="45700" rIns="91425" bIns="45700" anchor="t" anchorCtr="0">
            <a:noAutofit/>
          </a:bodyPr>
          <a:lstStyle/>
          <a:p>
            <a:pPr marL="0" marR="0" lvl="0" indent="0" rtl="0">
              <a:lnSpc>
                <a:spcPct val="90000"/>
              </a:lnSpc>
              <a:spcBef>
                <a:spcPts val="0"/>
              </a:spcBef>
              <a:buClr>
                <a:schemeClr val="dk1"/>
              </a:buClr>
              <a:buSzPct val="25000"/>
              <a:buFont typeface="Arial"/>
              <a:buNone/>
            </a:pPr>
            <a:r>
              <a:rPr lang="en-US" sz="2400" dirty="0">
                <a:solidFill>
                  <a:schemeClr val="dk1"/>
                </a:solidFill>
                <a:latin typeface="Garamond" panose="02020404030301010803" pitchFamily="18" charset="0"/>
                <a:ea typeface="Garamond"/>
                <a:cs typeface="Garamond"/>
                <a:sym typeface="Garamond"/>
              </a:rPr>
              <a:t>We would like to thank Dr. Paul Evangelista and Dr. Amanda West, Natural Resource Ecology Laboratory (NREL), Colorado State University (CSU).</a:t>
            </a:r>
          </a:p>
          <a:p>
            <a:pPr marL="0" marR="0" lvl="0" indent="0" rtl="0">
              <a:lnSpc>
                <a:spcPct val="90000"/>
              </a:lnSpc>
              <a:spcBef>
                <a:spcPts val="0"/>
              </a:spcBef>
              <a:buClr>
                <a:schemeClr val="dk1"/>
              </a:buClr>
              <a:buFont typeface="Arial"/>
              <a:buNone/>
            </a:pPr>
            <a:endParaRPr sz="2400" dirty="0">
              <a:solidFill>
                <a:schemeClr val="dk1"/>
              </a:solidFill>
              <a:latin typeface="Garamond" panose="02020404030301010803" pitchFamily="18" charset="0"/>
              <a:ea typeface="Garamond"/>
              <a:cs typeface="Garamond"/>
              <a:sym typeface="Garamond"/>
            </a:endParaRPr>
          </a:p>
          <a:p>
            <a:pPr marL="0" marR="0" lvl="0" indent="0" rtl="0">
              <a:lnSpc>
                <a:spcPct val="90000"/>
              </a:lnSpc>
              <a:spcBef>
                <a:spcPts val="0"/>
              </a:spcBef>
              <a:buClr>
                <a:schemeClr val="dk1"/>
              </a:buClr>
              <a:buSzPct val="25000"/>
              <a:buFont typeface="Arial"/>
              <a:buNone/>
            </a:pPr>
            <a:r>
              <a:rPr lang="en-US" sz="2400" dirty="0">
                <a:solidFill>
                  <a:schemeClr val="dk1"/>
                </a:solidFill>
                <a:latin typeface="Garamond" panose="02020404030301010803" pitchFamily="18" charset="0"/>
                <a:ea typeface="Garamond"/>
                <a:cs typeface="Garamond"/>
                <a:sym typeface="Garamond"/>
              </a:rPr>
              <a:t>We would also like to thank Ryan Amundson, Wyoming Game and Fish Department and Katherine Haynes, U.S. Forest Service as well as Ryan Anderson NREL, </a:t>
            </a:r>
            <a:r>
              <a:rPr lang="en-US" sz="2400" dirty="0" smtClean="0">
                <a:solidFill>
                  <a:schemeClr val="dk1"/>
                </a:solidFill>
                <a:latin typeface="Garamond" panose="02020404030301010803" pitchFamily="18" charset="0"/>
                <a:ea typeface="Garamond"/>
                <a:cs typeface="Garamond"/>
                <a:sym typeface="Garamond"/>
              </a:rPr>
              <a:t>CSU his help </a:t>
            </a:r>
            <a:r>
              <a:rPr lang="en-US" sz="2400" dirty="0">
                <a:solidFill>
                  <a:schemeClr val="dk1"/>
                </a:solidFill>
                <a:latin typeface="Garamond" panose="02020404030301010803" pitchFamily="18" charset="0"/>
                <a:ea typeface="Garamond"/>
                <a:cs typeface="Garamond"/>
                <a:sym typeface="Garamond"/>
              </a:rPr>
              <a:t>with conducting field work</a:t>
            </a:r>
            <a:r>
              <a:rPr lang="en-US" sz="2400" dirty="0" smtClean="0">
                <a:solidFill>
                  <a:schemeClr val="dk1"/>
                </a:solidFill>
                <a:latin typeface="Garamond" panose="02020404030301010803" pitchFamily="18" charset="0"/>
                <a:ea typeface="Garamond"/>
                <a:cs typeface="Garamond"/>
                <a:sym typeface="Garamond"/>
              </a:rPr>
              <a:t>.</a:t>
            </a:r>
          </a:p>
          <a:p>
            <a:pPr marL="0" marR="0" lvl="0" indent="0" rtl="0">
              <a:lnSpc>
                <a:spcPct val="90000"/>
              </a:lnSpc>
              <a:spcBef>
                <a:spcPts val="0"/>
              </a:spcBef>
              <a:buClr>
                <a:schemeClr val="dk1"/>
              </a:buClr>
              <a:buSzPct val="25000"/>
              <a:buFont typeface="Arial"/>
              <a:buNone/>
            </a:pPr>
            <a:endParaRPr lang="en-US" sz="2400" dirty="0">
              <a:solidFill>
                <a:schemeClr val="dk1"/>
              </a:solidFill>
              <a:latin typeface="Garamond" panose="02020404030301010803" pitchFamily="18" charset="0"/>
              <a:ea typeface="Garamond"/>
              <a:cs typeface="Garamond"/>
              <a:sym typeface="Garamond"/>
            </a:endParaRPr>
          </a:p>
          <a:p>
            <a:pPr marL="0" marR="0" lvl="0" indent="0"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[Additional names of those collecting field data to be included in final draft]</a:t>
            </a:r>
            <a:endParaRPr lang="en-US" sz="2400" dirty="0">
              <a:solidFill>
                <a:schemeClr val="dk1"/>
              </a:solidFill>
              <a:latin typeface="Garamond" panose="02020404030301010803" pitchFamily="18" charset="0"/>
              <a:ea typeface="Garamond"/>
              <a:cs typeface="Garamond"/>
              <a:sym typeface="Garamond"/>
            </a:endParaRPr>
          </a:p>
        </p:txBody>
      </p:sp>
      <p:pic>
        <p:nvPicPr>
          <p:cNvPr id="40" name="Shape 40"/>
          <p:cNvPicPr preferRelativeResize="0"/>
          <p:nvPr/>
        </p:nvPicPr>
        <p:blipFill>
          <a:blip r:embed="rId10">
            <a:alphaModFix/>
          </a:blip>
          <a:stretch>
            <a:fillRect/>
          </a:stretch>
        </p:blipFill>
        <p:spPr>
          <a:xfrm>
            <a:off x="939096" y="12082276"/>
            <a:ext cx="8298072" cy="5868078"/>
          </a:xfrm>
          <a:prstGeom prst="rect">
            <a:avLst/>
          </a:prstGeom>
          <a:noFill/>
          <a:ln>
            <a:noFill/>
          </a:ln>
        </p:spPr>
      </p:pic>
      <p:cxnSp>
        <p:nvCxnSpPr>
          <p:cNvPr id="44" name="Shape 44"/>
          <p:cNvCxnSpPr/>
          <p:nvPr/>
        </p:nvCxnSpPr>
        <p:spPr>
          <a:xfrm>
            <a:off x="931601" y="8439399"/>
            <a:ext cx="25699499" cy="23099"/>
          </a:xfrm>
          <a:prstGeom prst="straightConnector1">
            <a:avLst/>
          </a:prstGeom>
          <a:noFill/>
          <a:ln w="28575" cap="flat" cmpd="sng">
            <a:solidFill>
              <a:schemeClr val="dk2"/>
            </a:solidFill>
            <a:prstDash val="solid"/>
            <a:round/>
            <a:headEnd type="none" w="lg" len="lg"/>
            <a:tailEnd type="none" w="lg" len="lg"/>
          </a:ln>
        </p:spPr>
      </p:cxnSp>
      <p:sp>
        <p:nvSpPr>
          <p:cNvPr id="47" name="Shape 47"/>
          <p:cNvSpPr txBox="1"/>
          <p:nvPr/>
        </p:nvSpPr>
        <p:spPr>
          <a:xfrm>
            <a:off x="17718609" y="10612375"/>
            <a:ext cx="1352400" cy="514199"/>
          </a:xfrm>
          <a:prstGeom prst="rect">
            <a:avLst/>
          </a:prstGeom>
          <a:noFill/>
          <a:ln>
            <a:noFill/>
          </a:ln>
        </p:spPr>
        <p:txBody>
          <a:bodyPr lIns="91425" tIns="91425" rIns="91425" bIns="91425" anchor="t" anchorCtr="0">
            <a:noAutofit/>
          </a:bodyPr>
          <a:lstStyle/>
          <a:p>
            <a:pPr algn="ctr">
              <a:spcBef>
                <a:spcPts val="0"/>
              </a:spcBef>
              <a:buNone/>
            </a:pPr>
            <a:r>
              <a:rPr lang="en-US" sz="1600" dirty="0">
                <a:latin typeface="Garamond" panose="02020404030301010803" pitchFamily="18" charset="0"/>
              </a:rPr>
              <a:t>Landsat OLI and TIRS</a:t>
            </a:r>
          </a:p>
        </p:txBody>
      </p:sp>
      <p:sp>
        <p:nvSpPr>
          <p:cNvPr id="48" name="Shape 48"/>
          <p:cNvSpPr txBox="1"/>
          <p:nvPr/>
        </p:nvSpPr>
        <p:spPr>
          <a:xfrm>
            <a:off x="19999699" y="10612375"/>
            <a:ext cx="1352400" cy="514199"/>
          </a:xfrm>
          <a:prstGeom prst="rect">
            <a:avLst/>
          </a:prstGeom>
          <a:noFill/>
          <a:ln>
            <a:noFill/>
          </a:ln>
        </p:spPr>
        <p:txBody>
          <a:bodyPr lIns="91425" tIns="91425" rIns="91425" bIns="91425" anchor="t" anchorCtr="0">
            <a:noAutofit/>
          </a:bodyPr>
          <a:lstStyle/>
          <a:p>
            <a:pPr lvl="0" algn="ctr" rtl="0">
              <a:spcBef>
                <a:spcPts val="0"/>
              </a:spcBef>
              <a:buNone/>
            </a:pPr>
            <a:r>
              <a:rPr lang="en-US" sz="1600" dirty="0">
                <a:latin typeface="Garamond" panose="02020404030301010803" pitchFamily="18" charset="0"/>
              </a:rPr>
              <a:t>MODIS Aqua</a:t>
            </a:r>
          </a:p>
        </p:txBody>
      </p:sp>
      <p:sp>
        <p:nvSpPr>
          <p:cNvPr id="49" name="Shape 49"/>
          <p:cNvSpPr txBox="1"/>
          <p:nvPr/>
        </p:nvSpPr>
        <p:spPr>
          <a:xfrm>
            <a:off x="22337038" y="10609216"/>
            <a:ext cx="1352400" cy="514199"/>
          </a:xfrm>
          <a:prstGeom prst="rect">
            <a:avLst/>
          </a:prstGeom>
          <a:noFill/>
          <a:ln>
            <a:noFill/>
          </a:ln>
        </p:spPr>
        <p:txBody>
          <a:bodyPr lIns="91425" tIns="91425" rIns="91425" bIns="91425" anchor="t" anchorCtr="0">
            <a:noAutofit/>
          </a:bodyPr>
          <a:lstStyle/>
          <a:p>
            <a:pPr lvl="0" algn="ctr" rtl="0">
              <a:spcBef>
                <a:spcPts val="0"/>
              </a:spcBef>
              <a:buNone/>
            </a:pPr>
            <a:r>
              <a:rPr lang="en-US" sz="1600" dirty="0">
                <a:latin typeface="Garamond" panose="02020404030301010803" pitchFamily="18" charset="0"/>
              </a:rPr>
              <a:t>MODIS Terra</a:t>
            </a:r>
          </a:p>
        </p:txBody>
      </p:sp>
      <p:sp>
        <p:nvSpPr>
          <p:cNvPr id="50" name="Shape 50"/>
          <p:cNvSpPr txBox="1"/>
          <p:nvPr/>
        </p:nvSpPr>
        <p:spPr>
          <a:xfrm>
            <a:off x="24332059" y="10602595"/>
            <a:ext cx="1618499" cy="769500"/>
          </a:xfrm>
          <a:prstGeom prst="rect">
            <a:avLst/>
          </a:prstGeom>
          <a:noFill/>
          <a:ln>
            <a:noFill/>
          </a:ln>
        </p:spPr>
        <p:txBody>
          <a:bodyPr lIns="91425" tIns="91425" rIns="91425" bIns="91425" anchor="t" anchorCtr="0">
            <a:noAutofit/>
          </a:bodyPr>
          <a:lstStyle/>
          <a:p>
            <a:pPr lvl="0" algn="ctr" rtl="0">
              <a:spcBef>
                <a:spcPts val="0"/>
              </a:spcBef>
              <a:buNone/>
            </a:pPr>
            <a:r>
              <a:rPr lang="en-US" sz="1600" dirty="0">
                <a:latin typeface="Garamond" panose="02020404030301010803" pitchFamily="18" charset="0"/>
              </a:rPr>
              <a:t>Shuttle Radar </a:t>
            </a:r>
            <a:r>
              <a:rPr lang="en-US" sz="1600" dirty="0" smtClean="0">
                <a:latin typeface="Garamond" panose="02020404030301010803" pitchFamily="18" charset="0"/>
              </a:rPr>
              <a:t>Topography </a:t>
            </a:r>
            <a:r>
              <a:rPr lang="en-US" sz="1600" dirty="0">
                <a:latin typeface="Garamond" panose="02020404030301010803" pitchFamily="18" charset="0"/>
              </a:rPr>
              <a:t>Mission (SRTM)</a:t>
            </a:r>
          </a:p>
        </p:txBody>
      </p:sp>
      <p:sp>
        <p:nvSpPr>
          <p:cNvPr id="53" name="Shape 53"/>
          <p:cNvSpPr txBox="1"/>
          <p:nvPr/>
        </p:nvSpPr>
        <p:spPr>
          <a:xfrm>
            <a:off x="9932320" y="16631469"/>
            <a:ext cx="6355733" cy="594300"/>
          </a:xfrm>
          <a:prstGeom prst="rect">
            <a:avLst/>
          </a:prstGeom>
          <a:noFill/>
          <a:ln>
            <a:noFill/>
          </a:ln>
        </p:spPr>
        <p:txBody>
          <a:bodyPr lIns="91425" tIns="91425" rIns="91425" bIns="91425" anchor="t" anchorCtr="0">
            <a:noAutofit/>
          </a:bodyPr>
          <a:lstStyle/>
          <a:p>
            <a:pPr lvl="0" rtl="0">
              <a:spcBef>
                <a:spcPts val="0"/>
              </a:spcBef>
              <a:buNone/>
            </a:pPr>
            <a:r>
              <a:rPr lang="en-US" sz="1600" dirty="0" smtClean="0">
                <a:latin typeface="Garamond" panose="02020404030301010803" pitchFamily="18" charset="0"/>
              </a:rPr>
              <a:t>Wyoming </a:t>
            </a:r>
            <a:r>
              <a:rPr lang="en-US" sz="1600" dirty="0" err="1" smtClean="0">
                <a:latin typeface="Garamond" panose="02020404030301010803" pitchFamily="18" charset="0"/>
              </a:rPr>
              <a:t>Ecoforecasting</a:t>
            </a:r>
            <a:r>
              <a:rPr lang="en-US" sz="1600" dirty="0" smtClean="0">
                <a:latin typeface="Garamond" panose="02020404030301010803" pitchFamily="18" charset="0"/>
              </a:rPr>
              <a:t> team member (right) Oliver Miltenberger discusses model results with (left) Project Partner Katherine Haynes (USFS) and (center) Project Mentor Amanda West (NREL).</a:t>
            </a:r>
            <a:endParaRPr lang="en-US" sz="1600" dirty="0">
              <a:latin typeface="Garamond" panose="02020404030301010803" pitchFamily="18" charset="0"/>
            </a:endParaRPr>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27763" y="12815521"/>
            <a:ext cx="6355733" cy="3578678"/>
          </a:xfrm>
          <a:prstGeom prst="rect">
            <a:avLst/>
          </a:prstGeom>
          <a:ln>
            <a:noFill/>
          </a:ln>
        </p:spPr>
      </p:pic>
      <p:sp>
        <p:nvSpPr>
          <p:cNvPr id="61" name="Shape 30"/>
          <p:cNvSpPr txBox="1"/>
          <p:nvPr/>
        </p:nvSpPr>
        <p:spPr>
          <a:xfrm>
            <a:off x="17353665" y="2495984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smtClean="0">
                <a:solidFill>
                  <a:schemeClr val="accent1"/>
                </a:solidFill>
                <a:latin typeface="Garamond" panose="02020404030301010803" pitchFamily="18" charset="0"/>
                <a:ea typeface="Questrial"/>
                <a:cs typeface="Questrial"/>
                <a:sym typeface="Questrial"/>
              </a:rPr>
              <a:t>Model Diagnostics</a:t>
            </a:r>
            <a:endParaRPr lang="en-US" sz="2800" b="1" i="0" u="none" strike="noStrike" cap="none" baseline="0" dirty="0">
              <a:solidFill>
                <a:schemeClr val="accent1"/>
              </a:solidFill>
              <a:latin typeface="Garamond" panose="02020404030301010803" pitchFamily="18" charset="0"/>
              <a:ea typeface="Questrial"/>
              <a:cs typeface="Questrial"/>
              <a:sym typeface="Questrial"/>
            </a:endParaRPr>
          </a:p>
        </p:txBody>
      </p:sp>
      <p:sp>
        <p:nvSpPr>
          <p:cNvPr id="62" name="Shape 31"/>
          <p:cNvSpPr txBox="1"/>
          <p:nvPr/>
        </p:nvSpPr>
        <p:spPr>
          <a:xfrm>
            <a:off x="9588700" y="24981530"/>
            <a:ext cx="7874399" cy="628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smtClean="0">
                <a:solidFill>
                  <a:schemeClr val="accent1"/>
                </a:solidFill>
                <a:latin typeface="Garamond" panose="02020404030301010803" pitchFamily="18" charset="0"/>
                <a:ea typeface="Questrial"/>
                <a:cs typeface="Questrial"/>
                <a:sym typeface="Questrial"/>
              </a:rPr>
              <a:t>Binary Map</a:t>
            </a:r>
            <a:endParaRPr lang="en-US" sz="2800" b="1" i="0" u="none" strike="noStrike" cap="none" baseline="0" dirty="0">
              <a:solidFill>
                <a:schemeClr val="accent1"/>
              </a:solidFill>
              <a:latin typeface="Garamond" panose="02020404030301010803" pitchFamily="18" charset="0"/>
              <a:ea typeface="Questrial"/>
              <a:cs typeface="Questrial"/>
              <a:sym typeface="Questrial"/>
            </a:endParaRPr>
          </a:p>
        </p:txBody>
      </p:sp>
      <p:sp>
        <p:nvSpPr>
          <p:cNvPr id="63" name="Shape 32"/>
          <p:cNvSpPr txBox="1"/>
          <p:nvPr/>
        </p:nvSpPr>
        <p:spPr>
          <a:xfrm>
            <a:off x="1023035" y="2492963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smtClean="0">
                <a:solidFill>
                  <a:schemeClr val="accent1"/>
                </a:solidFill>
                <a:latin typeface="Garamond" panose="02020404030301010803" pitchFamily="18" charset="0"/>
                <a:ea typeface="Questrial"/>
                <a:cs typeface="Questrial"/>
                <a:sym typeface="Questrial"/>
              </a:rPr>
              <a:t>Probability Map</a:t>
            </a:r>
            <a:endParaRPr lang="en-US" sz="2800" b="1" i="0" u="none" strike="noStrike" cap="none" baseline="0" dirty="0">
              <a:solidFill>
                <a:schemeClr val="accent1"/>
              </a:solidFill>
              <a:latin typeface="Garamond" panose="02020404030301010803" pitchFamily="18" charset="0"/>
              <a:ea typeface="Questrial"/>
              <a:cs typeface="Questrial"/>
              <a:sym typeface="Questrial"/>
            </a:endParaRPr>
          </a:p>
        </p:txBody>
      </p:sp>
      <p:sp>
        <p:nvSpPr>
          <p:cNvPr id="26" name="Shape 26"/>
          <p:cNvSpPr txBox="1"/>
          <p:nvPr/>
        </p:nvSpPr>
        <p:spPr>
          <a:xfrm>
            <a:off x="1050660" y="1143886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Study Area</a:t>
            </a:r>
          </a:p>
        </p:txBody>
      </p:sp>
      <p:sp>
        <p:nvSpPr>
          <p:cNvPr id="42" name="Shape 42"/>
          <p:cNvSpPr txBox="1"/>
          <p:nvPr/>
        </p:nvSpPr>
        <p:spPr>
          <a:xfrm>
            <a:off x="17380078" y="11445638"/>
            <a:ext cx="4537434"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Methodology</a:t>
            </a:r>
          </a:p>
        </p:txBody>
      </p:sp>
      <p:sp>
        <p:nvSpPr>
          <p:cNvPr id="27" name="Shape 27"/>
          <p:cNvSpPr txBox="1"/>
          <p:nvPr/>
        </p:nvSpPr>
        <p:spPr>
          <a:xfrm>
            <a:off x="17345895" y="8655851"/>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Earth Observations</a:t>
            </a:r>
          </a:p>
        </p:txBody>
      </p:sp>
      <p:grpSp>
        <p:nvGrpSpPr>
          <p:cNvPr id="71" name="Group 70"/>
          <p:cNvGrpSpPr/>
          <p:nvPr/>
        </p:nvGrpSpPr>
        <p:grpSpPr>
          <a:xfrm>
            <a:off x="17465957" y="12282541"/>
            <a:ext cx="8843396" cy="5539085"/>
            <a:chOff x="1140013" y="14954480"/>
            <a:chExt cx="13779114" cy="8630585"/>
          </a:xfrm>
        </p:grpSpPr>
        <p:sp>
          <p:nvSpPr>
            <p:cNvPr id="72" name="Rounded Rectangle 71"/>
            <p:cNvSpPr/>
            <p:nvPr/>
          </p:nvSpPr>
          <p:spPr>
            <a:xfrm>
              <a:off x="11714866" y="14990766"/>
              <a:ext cx="3204261" cy="8594299"/>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73" name="Oval 72"/>
            <p:cNvSpPr/>
            <p:nvPr/>
          </p:nvSpPr>
          <p:spPr>
            <a:xfrm>
              <a:off x="12044583" y="15149779"/>
              <a:ext cx="2317506" cy="21498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74" name="Parallelogram 73"/>
            <p:cNvSpPr/>
            <p:nvPr/>
          </p:nvSpPr>
          <p:spPr>
            <a:xfrm>
              <a:off x="11975181" y="15623128"/>
              <a:ext cx="2517174" cy="1791752"/>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75" name="Teardrop 74"/>
            <p:cNvSpPr/>
            <p:nvPr/>
          </p:nvSpPr>
          <p:spPr>
            <a:xfrm rot="8100000">
              <a:off x="12872128" y="15330551"/>
              <a:ext cx="791837" cy="778764"/>
            </a:xfrm>
            <a:prstGeom prst="teardrop">
              <a:avLst>
                <a:gd name="adj" fmla="val 121860"/>
              </a:avLst>
            </a:prstGeom>
            <a:solidFill>
              <a:srgbClr val="536B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76" name="Oval 75"/>
            <p:cNvSpPr/>
            <p:nvPr/>
          </p:nvSpPr>
          <p:spPr>
            <a:xfrm>
              <a:off x="13054773" y="15457299"/>
              <a:ext cx="462059" cy="4541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77" name="TextBox 458"/>
            <p:cNvSpPr txBox="1"/>
            <p:nvPr/>
          </p:nvSpPr>
          <p:spPr>
            <a:xfrm>
              <a:off x="11708274" y="17526433"/>
              <a:ext cx="3193299" cy="62342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Results</a:t>
              </a:r>
              <a:endParaRPr lang="en-US" sz="2000" b="1" dirty="0">
                <a:solidFill>
                  <a:schemeClr val="bg1"/>
                </a:solidFill>
                <a:latin typeface="Century Gothic" panose="020B0502020202020204" pitchFamily="34" charset="0"/>
              </a:endParaRPr>
            </a:p>
          </p:txBody>
        </p:sp>
        <p:sp>
          <p:nvSpPr>
            <p:cNvPr id="78" name="Rounded Rectangle 77"/>
            <p:cNvSpPr/>
            <p:nvPr/>
          </p:nvSpPr>
          <p:spPr>
            <a:xfrm>
              <a:off x="8231339" y="14954481"/>
              <a:ext cx="3204258" cy="8594297"/>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dirty="0"/>
            </a:p>
          </p:txBody>
        </p:sp>
        <p:sp>
          <p:nvSpPr>
            <p:cNvPr id="79" name="Oval 78"/>
            <p:cNvSpPr/>
            <p:nvPr/>
          </p:nvSpPr>
          <p:spPr>
            <a:xfrm>
              <a:off x="8705444" y="15149777"/>
              <a:ext cx="2317504" cy="2149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0" name="TextBox 451"/>
            <p:cNvSpPr txBox="1"/>
            <p:nvPr/>
          </p:nvSpPr>
          <p:spPr>
            <a:xfrm>
              <a:off x="8235916" y="17522114"/>
              <a:ext cx="3204259" cy="62342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Modeling</a:t>
              </a:r>
              <a:endParaRPr lang="en-US" sz="2000" b="1" dirty="0">
                <a:solidFill>
                  <a:schemeClr val="bg1"/>
                </a:solidFill>
                <a:latin typeface="Century Gothic" panose="020B0502020202020204" pitchFamily="34" charset="0"/>
              </a:endParaRPr>
            </a:p>
          </p:txBody>
        </p:sp>
        <p:sp>
          <p:nvSpPr>
            <p:cNvPr id="81" name="Rounded Rectangle 80"/>
            <p:cNvSpPr/>
            <p:nvPr/>
          </p:nvSpPr>
          <p:spPr>
            <a:xfrm>
              <a:off x="4615207" y="14954480"/>
              <a:ext cx="3364468" cy="8594299"/>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2" name="Oval 81"/>
            <p:cNvSpPr/>
            <p:nvPr/>
          </p:nvSpPr>
          <p:spPr>
            <a:xfrm>
              <a:off x="5102903" y="15149776"/>
              <a:ext cx="2317502" cy="2149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3" name="Parallelogram 82"/>
            <p:cNvSpPr/>
            <p:nvPr/>
          </p:nvSpPr>
          <p:spPr>
            <a:xfrm>
              <a:off x="5047468" y="15788544"/>
              <a:ext cx="2517170" cy="1791751"/>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84" name="Parallelogram 83"/>
            <p:cNvSpPr/>
            <p:nvPr/>
          </p:nvSpPr>
          <p:spPr>
            <a:xfrm>
              <a:off x="5047468" y="15414268"/>
              <a:ext cx="2517170" cy="1791751"/>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85" name="Parallelogram 84"/>
            <p:cNvSpPr/>
            <p:nvPr/>
          </p:nvSpPr>
          <p:spPr>
            <a:xfrm>
              <a:off x="5047468" y="15038078"/>
              <a:ext cx="2517170" cy="1791751"/>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86" name="TextBox 439"/>
            <p:cNvSpPr txBox="1"/>
            <p:nvPr/>
          </p:nvSpPr>
          <p:spPr>
            <a:xfrm>
              <a:off x="4613922" y="17523363"/>
              <a:ext cx="3363324" cy="110297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Data </a:t>
              </a:r>
            </a:p>
            <a:p>
              <a:pPr algn="ctr"/>
              <a:r>
                <a:rPr lang="en-US" sz="2000" b="1" dirty="0" smtClean="0">
                  <a:solidFill>
                    <a:schemeClr val="bg1"/>
                  </a:solidFill>
                  <a:latin typeface="Century Gothic" panose="020B0502020202020204" pitchFamily="34" charset="0"/>
                </a:rPr>
                <a:t>Processing</a:t>
              </a:r>
              <a:endParaRPr lang="en-US" sz="2000" b="1" dirty="0">
                <a:solidFill>
                  <a:schemeClr val="bg1"/>
                </a:solidFill>
                <a:latin typeface="Century Gothic" panose="020B0502020202020204" pitchFamily="34" charset="0"/>
              </a:endParaRPr>
            </a:p>
          </p:txBody>
        </p:sp>
        <p:sp>
          <p:nvSpPr>
            <p:cNvPr id="87" name="Rounded Rectangle 86"/>
            <p:cNvSpPr/>
            <p:nvPr/>
          </p:nvSpPr>
          <p:spPr>
            <a:xfrm>
              <a:off x="1153252" y="14954480"/>
              <a:ext cx="3204256" cy="8594299"/>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8800" dirty="0">
                <a:latin typeface="Century Gothic" panose="020B0502020202020204" pitchFamily="34" charset="0"/>
              </a:endParaRPr>
            </a:p>
          </p:txBody>
        </p:sp>
        <p:sp>
          <p:nvSpPr>
            <p:cNvPr id="88" name="Oval 87"/>
            <p:cNvSpPr/>
            <p:nvPr/>
          </p:nvSpPr>
          <p:spPr>
            <a:xfrm>
              <a:off x="1503577" y="15149776"/>
              <a:ext cx="2317502" cy="2149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9" name="TextBox 429"/>
            <p:cNvSpPr txBox="1"/>
            <p:nvPr/>
          </p:nvSpPr>
          <p:spPr>
            <a:xfrm>
              <a:off x="1145996" y="17523357"/>
              <a:ext cx="3204256" cy="110297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Data Acquisition</a:t>
              </a:r>
              <a:endParaRPr lang="en-US" sz="2000" b="1" dirty="0">
                <a:solidFill>
                  <a:schemeClr val="bg1"/>
                </a:solidFill>
                <a:latin typeface="Century Gothic" panose="020B0502020202020204" pitchFamily="34" charset="0"/>
              </a:endParaRPr>
            </a:p>
          </p:txBody>
        </p:sp>
        <p:sp>
          <p:nvSpPr>
            <p:cNvPr id="90" name="TextBox 430"/>
            <p:cNvSpPr txBox="1"/>
            <p:nvPr/>
          </p:nvSpPr>
          <p:spPr>
            <a:xfrm>
              <a:off x="1184052" y="20615723"/>
              <a:ext cx="3137770" cy="527509"/>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rPr>
                <a:t>SRTM</a:t>
              </a:r>
              <a:endParaRPr lang="en-US" sz="1600" dirty="0">
                <a:solidFill>
                  <a:schemeClr val="bg1"/>
                </a:solidFill>
              </a:endParaRPr>
            </a:p>
          </p:txBody>
        </p:sp>
        <p:sp>
          <p:nvSpPr>
            <p:cNvPr id="91" name="TextBox 431"/>
            <p:cNvSpPr txBox="1"/>
            <p:nvPr/>
          </p:nvSpPr>
          <p:spPr>
            <a:xfrm>
              <a:off x="1140013" y="19005589"/>
              <a:ext cx="3165053" cy="139070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latin typeface="Century Gothic" panose="020B0502020202020204" pitchFamily="34" charset="0"/>
                </a:rPr>
                <a:t>Landsat 8 </a:t>
              </a:r>
            </a:p>
            <a:p>
              <a:pPr algn="ctr"/>
              <a:r>
                <a:rPr lang="en-US" sz="1600" dirty="0" smtClean="0">
                  <a:solidFill>
                    <a:schemeClr val="bg1"/>
                  </a:solidFill>
                  <a:latin typeface="Century Gothic" panose="020B0502020202020204" pitchFamily="34" charset="0"/>
                </a:rPr>
                <a:t>OLI and TIRS</a:t>
              </a:r>
            </a:p>
            <a:p>
              <a:pPr algn="ctr"/>
              <a:endParaRPr lang="en-US" sz="2000" dirty="0">
                <a:solidFill>
                  <a:schemeClr val="bg1"/>
                </a:solidFill>
                <a:latin typeface="Century Gothic" panose="020B0502020202020204" pitchFamily="34" charset="0"/>
              </a:endParaRPr>
            </a:p>
          </p:txBody>
        </p:sp>
        <p:sp>
          <p:nvSpPr>
            <p:cNvPr id="92" name="TextBox 433"/>
            <p:cNvSpPr txBox="1"/>
            <p:nvPr/>
          </p:nvSpPr>
          <p:spPr>
            <a:xfrm>
              <a:off x="1184052" y="21846414"/>
              <a:ext cx="3166200"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a:solidFill>
                    <a:schemeClr val="bg1"/>
                  </a:solidFill>
                  <a:latin typeface="Century Gothic" panose="020B0502020202020204" pitchFamily="34" charset="0"/>
                </a:rPr>
                <a:t>MODIS </a:t>
              </a:r>
            </a:p>
            <a:p>
              <a:pPr algn="ctr"/>
              <a:r>
                <a:rPr lang="en-US" sz="1600" dirty="0" smtClean="0">
                  <a:solidFill>
                    <a:schemeClr val="bg1"/>
                  </a:solidFill>
                  <a:latin typeface="Century Gothic" panose="020B0502020202020204" pitchFamily="34" charset="0"/>
                </a:rPr>
                <a:t>Phenology Product</a:t>
              </a:r>
              <a:endParaRPr lang="en-US" sz="1600" dirty="0">
                <a:solidFill>
                  <a:schemeClr val="bg1"/>
                </a:solidFill>
                <a:latin typeface="Century Gothic" panose="020B0502020202020204" pitchFamily="34" charset="0"/>
              </a:endParaRPr>
            </a:p>
          </p:txBody>
        </p:sp>
        <p:sp>
          <p:nvSpPr>
            <p:cNvPr id="93" name="Right Arrow 92"/>
            <p:cNvSpPr/>
            <p:nvPr/>
          </p:nvSpPr>
          <p:spPr>
            <a:xfrm>
              <a:off x="3821081" y="19149036"/>
              <a:ext cx="1361087" cy="637552"/>
            </a:xfrm>
            <a:prstGeom prst="rightArrow">
              <a:avLst/>
            </a:pr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94" name="Right Arrow 93"/>
            <p:cNvSpPr/>
            <p:nvPr/>
          </p:nvSpPr>
          <p:spPr>
            <a:xfrm>
              <a:off x="7787676" y="22307587"/>
              <a:ext cx="4425503" cy="668378"/>
            </a:xfrm>
            <a:prstGeom prst="rightArrow">
              <a:avLst/>
            </a:pr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grpSp>
          <p:nvGrpSpPr>
            <p:cNvPr id="95" name="Group 94"/>
            <p:cNvGrpSpPr/>
            <p:nvPr/>
          </p:nvGrpSpPr>
          <p:grpSpPr>
            <a:xfrm>
              <a:off x="1658265" y="15149777"/>
              <a:ext cx="13260862" cy="8261339"/>
              <a:chOff x="1658265" y="15149777"/>
              <a:chExt cx="13260862" cy="8261339"/>
            </a:xfrm>
          </p:grpSpPr>
          <p:sp>
            <p:nvSpPr>
              <p:cNvPr id="96" name="TextBox 407"/>
              <p:cNvSpPr txBox="1"/>
              <p:nvPr/>
            </p:nvSpPr>
            <p:spPr>
              <a:xfrm>
                <a:off x="11725308" y="21702992"/>
                <a:ext cx="3176264"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ctr"/>
                <a:r>
                  <a:rPr lang="en-US" sz="1600" dirty="0" err="1" smtClean="0">
                    <a:solidFill>
                      <a:srgbClr val="FFFFFF"/>
                    </a:solidFill>
                  </a:rPr>
                  <a:t>Phenological</a:t>
                </a:r>
                <a:r>
                  <a:rPr lang="en-US" sz="1600" dirty="0" smtClean="0">
                    <a:solidFill>
                      <a:srgbClr val="FFFFFF"/>
                    </a:solidFill>
                  </a:rPr>
                  <a:t> Characterization Map</a:t>
                </a:r>
              </a:p>
            </p:txBody>
          </p:sp>
          <p:sp>
            <p:nvSpPr>
              <p:cNvPr id="97" name="TextBox 407"/>
              <p:cNvSpPr txBox="1"/>
              <p:nvPr/>
            </p:nvSpPr>
            <p:spPr>
              <a:xfrm>
                <a:off x="11725308" y="19559993"/>
                <a:ext cx="3193819" cy="911152"/>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ctr"/>
                <a:r>
                  <a:rPr lang="en-US" sz="1600" dirty="0" err="1" smtClean="0">
                    <a:solidFill>
                      <a:srgbClr val="FFFFFF"/>
                    </a:solidFill>
                  </a:rPr>
                  <a:t>Cheatgrass</a:t>
                </a:r>
                <a:r>
                  <a:rPr lang="en-US" sz="1600" dirty="0" smtClean="0">
                    <a:solidFill>
                      <a:srgbClr val="FFFFFF"/>
                    </a:solidFill>
                  </a:rPr>
                  <a:t> </a:t>
                </a:r>
              </a:p>
              <a:p>
                <a:pPr lvl="0" algn="ctr"/>
                <a:r>
                  <a:rPr lang="en-US" sz="1600" dirty="0" smtClean="0">
                    <a:solidFill>
                      <a:srgbClr val="FFFFFF"/>
                    </a:solidFill>
                  </a:rPr>
                  <a:t>Cover Map</a:t>
                </a:r>
              </a:p>
            </p:txBody>
          </p:sp>
          <p:sp>
            <p:nvSpPr>
              <p:cNvPr id="98" name="Right Arrow 97"/>
              <p:cNvSpPr/>
              <p:nvPr/>
            </p:nvSpPr>
            <p:spPr>
              <a:xfrm>
                <a:off x="3789921" y="20618873"/>
                <a:ext cx="1361087" cy="637551"/>
              </a:xfrm>
              <a:prstGeom prst="rightArrow">
                <a:avLst/>
              </a:pr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99" name="Right Arrow 98"/>
              <p:cNvSpPr/>
              <p:nvPr/>
            </p:nvSpPr>
            <p:spPr>
              <a:xfrm>
                <a:off x="3727254" y="22314148"/>
                <a:ext cx="1361087" cy="637551"/>
              </a:xfrm>
              <a:prstGeom prst="rightArrow">
                <a:avLst/>
              </a:pr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100" name="Right Arrow 155"/>
              <p:cNvSpPr/>
              <p:nvPr/>
            </p:nvSpPr>
            <p:spPr>
              <a:xfrm>
                <a:off x="7787677" y="19304472"/>
                <a:ext cx="1054974" cy="1491863"/>
              </a:xfrm>
              <a:custGeom>
                <a:avLst/>
                <a:gdLst>
                  <a:gd name="connsiteX0" fmla="*/ 0 w 682380"/>
                  <a:gd name="connsiteY0" fmla="*/ 151572 h 606286"/>
                  <a:gd name="connsiteX1" fmla="*/ 379237 w 682380"/>
                  <a:gd name="connsiteY1" fmla="*/ 151572 h 606286"/>
                  <a:gd name="connsiteX2" fmla="*/ 379237 w 682380"/>
                  <a:gd name="connsiteY2" fmla="*/ 0 h 606286"/>
                  <a:gd name="connsiteX3" fmla="*/ 682380 w 682380"/>
                  <a:gd name="connsiteY3" fmla="*/ 303143 h 606286"/>
                  <a:gd name="connsiteX4" fmla="*/ 379237 w 682380"/>
                  <a:gd name="connsiteY4" fmla="*/ 606286 h 606286"/>
                  <a:gd name="connsiteX5" fmla="*/ 379237 w 682380"/>
                  <a:gd name="connsiteY5" fmla="*/ 454715 h 606286"/>
                  <a:gd name="connsiteX6" fmla="*/ 0 w 682380"/>
                  <a:gd name="connsiteY6" fmla="*/ 454715 h 606286"/>
                  <a:gd name="connsiteX7" fmla="*/ 0 w 682380"/>
                  <a:gd name="connsiteY7" fmla="*/ 151572 h 606286"/>
                  <a:gd name="connsiteX0" fmla="*/ 0 w 773820"/>
                  <a:gd name="connsiteY0" fmla="*/ 0 h 1003354"/>
                  <a:gd name="connsiteX1" fmla="*/ 470677 w 773820"/>
                  <a:gd name="connsiteY1" fmla="*/ 548640 h 1003354"/>
                  <a:gd name="connsiteX2" fmla="*/ 470677 w 773820"/>
                  <a:gd name="connsiteY2" fmla="*/ 397068 h 1003354"/>
                  <a:gd name="connsiteX3" fmla="*/ 773820 w 773820"/>
                  <a:gd name="connsiteY3" fmla="*/ 700211 h 1003354"/>
                  <a:gd name="connsiteX4" fmla="*/ 470677 w 773820"/>
                  <a:gd name="connsiteY4" fmla="*/ 1003354 h 1003354"/>
                  <a:gd name="connsiteX5" fmla="*/ 470677 w 773820"/>
                  <a:gd name="connsiteY5" fmla="*/ 851783 h 1003354"/>
                  <a:gd name="connsiteX6" fmla="*/ 91440 w 773820"/>
                  <a:gd name="connsiteY6" fmla="*/ 851783 h 1003354"/>
                  <a:gd name="connsiteX7" fmla="*/ 0 w 773820"/>
                  <a:gd name="connsiteY7" fmla="*/ 0 h 1003354"/>
                  <a:gd name="connsiteX0" fmla="*/ 0 w 773820"/>
                  <a:gd name="connsiteY0" fmla="*/ 0 h 1187063"/>
                  <a:gd name="connsiteX1" fmla="*/ 470677 w 773820"/>
                  <a:gd name="connsiteY1" fmla="*/ 548640 h 1187063"/>
                  <a:gd name="connsiteX2" fmla="*/ 470677 w 773820"/>
                  <a:gd name="connsiteY2" fmla="*/ 397068 h 1187063"/>
                  <a:gd name="connsiteX3" fmla="*/ 773820 w 773820"/>
                  <a:gd name="connsiteY3" fmla="*/ 700211 h 1187063"/>
                  <a:gd name="connsiteX4" fmla="*/ 470677 w 773820"/>
                  <a:gd name="connsiteY4" fmla="*/ 1003354 h 1187063"/>
                  <a:gd name="connsiteX5" fmla="*/ 470677 w 773820"/>
                  <a:gd name="connsiteY5" fmla="*/ 851783 h 1187063"/>
                  <a:gd name="connsiteX6" fmla="*/ 30480 w 773820"/>
                  <a:gd name="connsiteY6" fmla="*/ 1187063 h 1187063"/>
                  <a:gd name="connsiteX7" fmla="*/ 0 w 773820"/>
                  <a:gd name="connsiteY7" fmla="*/ 0 h 1187063"/>
                  <a:gd name="connsiteX0" fmla="*/ 0 w 773820"/>
                  <a:gd name="connsiteY0" fmla="*/ 0 h 1156583"/>
                  <a:gd name="connsiteX1" fmla="*/ 470677 w 773820"/>
                  <a:gd name="connsiteY1" fmla="*/ 548640 h 1156583"/>
                  <a:gd name="connsiteX2" fmla="*/ 470677 w 773820"/>
                  <a:gd name="connsiteY2" fmla="*/ 397068 h 1156583"/>
                  <a:gd name="connsiteX3" fmla="*/ 773820 w 773820"/>
                  <a:gd name="connsiteY3" fmla="*/ 700211 h 1156583"/>
                  <a:gd name="connsiteX4" fmla="*/ 470677 w 773820"/>
                  <a:gd name="connsiteY4" fmla="*/ 1003354 h 1156583"/>
                  <a:gd name="connsiteX5" fmla="*/ 470677 w 773820"/>
                  <a:gd name="connsiteY5" fmla="*/ 851783 h 1156583"/>
                  <a:gd name="connsiteX6" fmla="*/ 0 w 773820"/>
                  <a:gd name="connsiteY6" fmla="*/ 1156583 h 1156583"/>
                  <a:gd name="connsiteX7" fmla="*/ 0 w 773820"/>
                  <a:gd name="connsiteY7" fmla="*/ 0 h 1156583"/>
                  <a:gd name="connsiteX0" fmla="*/ 0 w 773820"/>
                  <a:gd name="connsiteY0" fmla="*/ 0 h 1430903"/>
                  <a:gd name="connsiteX1" fmla="*/ 470677 w 773820"/>
                  <a:gd name="connsiteY1" fmla="*/ 548640 h 1430903"/>
                  <a:gd name="connsiteX2" fmla="*/ 470677 w 773820"/>
                  <a:gd name="connsiteY2" fmla="*/ 397068 h 1430903"/>
                  <a:gd name="connsiteX3" fmla="*/ 773820 w 773820"/>
                  <a:gd name="connsiteY3" fmla="*/ 700211 h 1430903"/>
                  <a:gd name="connsiteX4" fmla="*/ 470677 w 773820"/>
                  <a:gd name="connsiteY4" fmla="*/ 1003354 h 1430903"/>
                  <a:gd name="connsiteX5" fmla="*/ 470677 w 773820"/>
                  <a:gd name="connsiteY5" fmla="*/ 851783 h 1430903"/>
                  <a:gd name="connsiteX6" fmla="*/ 60960 w 773820"/>
                  <a:gd name="connsiteY6" fmla="*/ 1430903 h 1430903"/>
                  <a:gd name="connsiteX7" fmla="*/ 0 w 773820"/>
                  <a:gd name="connsiteY7" fmla="*/ 0 h 1430903"/>
                  <a:gd name="connsiteX0" fmla="*/ 0 w 773820"/>
                  <a:gd name="connsiteY0" fmla="*/ 0 h 1400423"/>
                  <a:gd name="connsiteX1" fmla="*/ 470677 w 773820"/>
                  <a:gd name="connsiteY1" fmla="*/ 548640 h 1400423"/>
                  <a:gd name="connsiteX2" fmla="*/ 470677 w 773820"/>
                  <a:gd name="connsiteY2" fmla="*/ 397068 h 1400423"/>
                  <a:gd name="connsiteX3" fmla="*/ 773820 w 773820"/>
                  <a:gd name="connsiteY3" fmla="*/ 700211 h 1400423"/>
                  <a:gd name="connsiteX4" fmla="*/ 470677 w 773820"/>
                  <a:gd name="connsiteY4" fmla="*/ 1003354 h 1400423"/>
                  <a:gd name="connsiteX5" fmla="*/ 470677 w 773820"/>
                  <a:gd name="connsiteY5" fmla="*/ 851783 h 1400423"/>
                  <a:gd name="connsiteX6" fmla="*/ 0 w 773820"/>
                  <a:gd name="connsiteY6" fmla="*/ 1400423 h 1400423"/>
                  <a:gd name="connsiteX7" fmla="*/ 0 w 773820"/>
                  <a:gd name="connsiteY7" fmla="*/ 0 h 140042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470677 w 773820"/>
                  <a:gd name="connsiteY4" fmla="*/ 100335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85444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70677 w 773820"/>
                  <a:gd name="connsiteY4" fmla="*/ 1125274 h 1491863"/>
                  <a:gd name="connsiteX5" fmla="*/ 470677 w 773820"/>
                  <a:gd name="connsiteY5" fmla="*/ 851783 h 1491863"/>
                  <a:gd name="connsiteX6" fmla="*/ 0 w 773820"/>
                  <a:gd name="connsiteY6" fmla="*/ 1491863 h 1491863"/>
                  <a:gd name="connsiteX7" fmla="*/ 0 w 773820"/>
                  <a:gd name="connsiteY7" fmla="*/ 0 h 14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820" h="1491863">
                    <a:moveTo>
                      <a:pt x="0" y="0"/>
                    </a:moveTo>
                    <a:lnTo>
                      <a:pt x="470677" y="548640"/>
                    </a:lnTo>
                    <a:lnTo>
                      <a:pt x="470677" y="305628"/>
                    </a:lnTo>
                    <a:lnTo>
                      <a:pt x="773820" y="700211"/>
                    </a:lnTo>
                    <a:lnTo>
                      <a:pt x="470677" y="1125274"/>
                    </a:lnTo>
                    <a:lnTo>
                      <a:pt x="470677" y="851783"/>
                    </a:lnTo>
                    <a:lnTo>
                      <a:pt x="0" y="1491863"/>
                    </a:lnTo>
                    <a:lnTo>
                      <a:pt x="0" y="0"/>
                    </a:lnTo>
                    <a:close/>
                  </a:path>
                </a:pathLst>
              </a:cu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pic>
            <p:nvPicPr>
              <p:cNvPr id="101" name="Picture 10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992870">
                <a:off x="1658265" y="15306468"/>
                <a:ext cx="2427331" cy="2003479"/>
              </a:xfrm>
              <a:prstGeom prst="rect">
                <a:avLst/>
              </a:prstGeom>
            </p:spPr>
          </p:pic>
          <p:sp>
            <p:nvSpPr>
              <p:cNvPr id="102" name="TextBox 431"/>
              <p:cNvSpPr txBox="1"/>
              <p:nvPr/>
            </p:nvSpPr>
            <p:spPr>
              <a:xfrm>
                <a:off x="4623690" y="18967620"/>
                <a:ext cx="3375624" cy="1438663"/>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800" dirty="0" smtClean="0">
                    <a:solidFill>
                      <a:schemeClr val="bg1"/>
                    </a:solidFill>
                    <a:latin typeface="Century Gothic" panose="020B0502020202020204" pitchFamily="34" charset="0"/>
                  </a:rPr>
                  <a:t>Vegetation Indices</a:t>
                </a:r>
              </a:p>
              <a:p>
                <a:pPr algn="ctr"/>
                <a:endParaRPr lang="en-US" sz="1800" dirty="0">
                  <a:solidFill>
                    <a:schemeClr val="bg1"/>
                  </a:solidFill>
                  <a:latin typeface="Century Gothic" panose="020B0502020202020204" pitchFamily="34" charset="0"/>
                </a:endParaRPr>
              </a:p>
            </p:txBody>
          </p:sp>
          <p:sp>
            <p:nvSpPr>
              <p:cNvPr id="103" name="TextBox 431"/>
              <p:cNvSpPr txBox="1"/>
              <p:nvPr/>
            </p:nvSpPr>
            <p:spPr>
              <a:xfrm>
                <a:off x="4613922" y="20455182"/>
                <a:ext cx="3385394"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latin typeface="Century Gothic" panose="020B0502020202020204" pitchFamily="34" charset="0"/>
                  </a:rPr>
                  <a:t>Topographic Indices</a:t>
                </a:r>
              </a:p>
              <a:p>
                <a:pPr algn="ctr"/>
                <a:endParaRPr lang="en-US" sz="1600" dirty="0">
                  <a:solidFill>
                    <a:schemeClr val="bg1"/>
                  </a:solidFill>
                  <a:latin typeface="Century Gothic" panose="020B0502020202020204" pitchFamily="34" charset="0"/>
                </a:endParaRPr>
              </a:p>
            </p:txBody>
          </p:sp>
          <p:sp>
            <p:nvSpPr>
              <p:cNvPr id="104" name="TextBox 431"/>
              <p:cNvSpPr txBox="1"/>
              <p:nvPr/>
            </p:nvSpPr>
            <p:spPr>
              <a:xfrm>
                <a:off x="4613925" y="22116319"/>
                <a:ext cx="3385394"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latin typeface="Century Gothic" panose="020B0502020202020204" pitchFamily="34" charset="0"/>
                  </a:rPr>
                  <a:t>Clip to</a:t>
                </a:r>
              </a:p>
              <a:p>
                <a:pPr algn="ctr"/>
                <a:r>
                  <a:rPr lang="en-US" sz="1600" dirty="0" smtClean="0">
                    <a:solidFill>
                      <a:schemeClr val="bg1"/>
                    </a:solidFill>
                    <a:latin typeface="Century Gothic" panose="020B0502020202020204" pitchFamily="34" charset="0"/>
                  </a:rPr>
                  <a:t>Study Area</a:t>
                </a:r>
              </a:p>
              <a:p>
                <a:pPr algn="ctr"/>
                <a:endParaRPr lang="en-US" sz="1600" dirty="0">
                  <a:solidFill>
                    <a:schemeClr val="bg1"/>
                  </a:solidFill>
                  <a:latin typeface="Century Gothic" panose="020B0502020202020204" pitchFamily="34" charset="0"/>
                </a:endParaRPr>
              </a:p>
            </p:txBody>
          </p:sp>
          <p:sp>
            <p:nvSpPr>
              <p:cNvPr id="105" name="TextBox 431"/>
              <p:cNvSpPr txBox="1"/>
              <p:nvPr/>
            </p:nvSpPr>
            <p:spPr>
              <a:xfrm>
                <a:off x="8255728" y="19400078"/>
                <a:ext cx="3198956" cy="1726396"/>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latin typeface="Century Gothic" panose="020B0502020202020204" pitchFamily="34" charset="0"/>
                  </a:rPr>
                  <a:t>Species Distribution</a:t>
                </a:r>
              </a:p>
              <a:p>
                <a:pPr algn="ctr"/>
                <a:r>
                  <a:rPr lang="en-US" sz="1600" dirty="0" smtClean="0">
                    <a:solidFill>
                      <a:schemeClr val="bg1"/>
                    </a:solidFill>
                    <a:latin typeface="Century Gothic" panose="020B0502020202020204" pitchFamily="34" charset="0"/>
                  </a:rPr>
                  <a:t>Model</a:t>
                </a:r>
              </a:p>
              <a:p>
                <a:pPr algn="ctr"/>
                <a:endParaRPr lang="en-US" sz="1800" dirty="0">
                  <a:solidFill>
                    <a:schemeClr val="bg1"/>
                  </a:solidFill>
                  <a:latin typeface="Century Gothic" panose="020B0502020202020204" pitchFamily="34" charset="0"/>
                </a:endParaRPr>
              </a:p>
            </p:txBody>
          </p:sp>
          <p:sp>
            <p:nvSpPr>
              <p:cNvPr id="106" name="Right Arrow 155"/>
              <p:cNvSpPr/>
              <p:nvPr/>
            </p:nvSpPr>
            <p:spPr>
              <a:xfrm>
                <a:off x="11242048" y="19304472"/>
                <a:ext cx="1054974" cy="1491863"/>
              </a:xfrm>
              <a:custGeom>
                <a:avLst/>
                <a:gdLst>
                  <a:gd name="connsiteX0" fmla="*/ 0 w 682380"/>
                  <a:gd name="connsiteY0" fmla="*/ 151572 h 606286"/>
                  <a:gd name="connsiteX1" fmla="*/ 379237 w 682380"/>
                  <a:gd name="connsiteY1" fmla="*/ 151572 h 606286"/>
                  <a:gd name="connsiteX2" fmla="*/ 379237 w 682380"/>
                  <a:gd name="connsiteY2" fmla="*/ 0 h 606286"/>
                  <a:gd name="connsiteX3" fmla="*/ 682380 w 682380"/>
                  <a:gd name="connsiteY3" fmla="*/ 303143 h 606286"/>
                  <a:gd name="connsiteX4" fmla="*/ 379237 w 682380"/>
                  <a:gd name="connsiteY4" fmla="*/ 606286 h 606286"/>
                  <a:gd name="connsiteX5" fmla="*/ 379237 w 682380"/>
                  <a:gd name="connsiteY5" fmla="*/ 454715 h 606286"/>
                  <a:gd name="connsiteX6" fmla="*/ 0 w 682380"/>
                  <a:gd name="connsiteY6" fmla="*/ 454715 h 606286"/>
                  <a:gd name="connsiteX7" fmla="*/ 0 w 682380"/>
                  <a:gd name="connsiteY7" fmla="*/ 151572 h 606286"/>
                  <a:gd name="connsiteX0" fmla="*/ 0 w 773820"/>
                  <a:gd name="connsiteY0" fmla="*/ 0 h 1003354"/>
                  <a:gd name="connsiteX1" fmla="*/ 470677 w 773820"/>
                  <a:gd name="connsiteY1" fmla="*/ 548640 h 1003354"/>
                  <a:gd name="connsiteX2" fmla="*/ 470677 w 773820"/>
                  <a:gd name="connsiteY2" fmla="*/ 397068 h 1003354"/>
                  <a:gd name="connsiteX3" fmla="*/ 773820 w 773820"/>
                  <a:gd name="connsiteY3" fmla="*/ 700211 h 1003354"/>
                  <a:gd name="connsiteX4" fmla="*/ 470677 w 773820"/>
                  <a:gd name="connsiteY4" fmla="*/ 1003354 h 1003354"/>
                  <a:gd name="connsiteX5" fmla="*/ 470677 w 773820"/>
                  <a:gd name="connsiteY5" fmla="*/ 851783 h 1003354"/>
                  <a:gd name="connsiteX6" fmla="*/ 91440 w 773820"/>
                  <a:gd name="connsiteY6" fmla="*/ 851783 h 1003354"/>
                  <a:gd name="connsiteX7" fmla="*/ 0 w 773820"/>
                  <a:gd name="connsiteY7" fmla="*/ 0 h 1003354"/>
                  <a:gd name="connsiteX0" fmla="*/ 0 w 773820"/>
                  <a:gd name="connsiteY0" fmla="*/ 0 h 1187063"/>
                  <a:gd name="connsiteX1" fmla="*/ 470677 w 773820"/>
                  <a:gd name="connsiteY1" fmla="*/ 548640 h 1187063"/>
                  <a:gd name="connsiteX2" fmla="*/ 470677 w 773820"/>
                  <a:gd name="connsiteY2" fmla="*/ 397068 h 1187063"/>
                  <a:gd name="connsiteX3" fmla="*/ 773820 w 773820"/>
                  <a:gd name="connsiteY3" fmla="*/ 700211 h 1187063"/>
                  <a:gd name="connsiteX4" fmla="*/ 470677 w 773820"/>
                  <a:gd name="connsiteY4" fmla="*/ 1003354 h 1187063"/>
                  <a:gd name="connsiteX5" fmla="*/ 470677 w 773820"/>
                  <a:gd name="connsiteY5" fmla="*/ 851783 h 1187063"/>
                  <a:gd name="connsiteX6" fmla="*/ 30480 w 773820"/>
                  <a:gd name="connsiteY6" fmla="*/ 1187063 h 1187063"/>
                  <a:gd name="connsiteX7" fmla="*/ 0 w 773820"/>
                  <a:gd name="connsiteY7" fmla="*/ 0 h 1187063"/>
                  <a:gd name="connsiteX0" fmla="*/ 0 w 773820"/>
                  <a:gd name="connsiteY0" fmla="*/ 0 h 1156583"/>
                  <a:gd name="connsiteX1" fmla="*/ 470677 w 773820"/>
                  <a:gd name="connsiteY1" fmla="*/ 548640 h 1156583"/>
                  <a:gd name="connsiteX2" fmla="*/ 470677 w 773820"/>
                  <a:gd name="connsiteY2" fmla="*/ 397068 h 1156583"/>
                  <a:gd name="connsiteX3" fmla="*/ 773820 w 773820"/>
                  <a:gd name="connsiteY3" fmla="*/ 700211 h 1156583"/>
                  <a:gd name="connsiteX4" fmla="*/ 470677 w 773820"/>
                  <a:gd name="connsiteY4" fmla="*/ 1003354 h 1156583"/>
                  <a:gd name="connsiteX5" fmla="*/ 470677 w 773820"/>
                  <a:gd name="connsiteY5" fmla="*/ 851783 h 1156583"/>
                  <a:gd name="connsiteX6" fmla="*/ 0 w 773820"/>
                  <a:gd name="connsiteY6" fmla="*/ 1156583 h 1156583"/>
                  <a:gd name="connsiteX7" fmla="*/ 0 w 773820"/>
                  <a:gd name="connsiteY7" fmla="*/ 0 h 1156583"/>
                  <a:gd name="connsiteX0" fmla="*/ 0 w 773820"/>
                  <a:gd name="connsiteY0" fmla="*/ 0 h 1430903"/>
                  <a:gd name="connsiteX1" fmla="*/ 470677 w 773820"/>
                  <a:gd name="connsiteY1" fmla="*/ 548640 h 1430903"/>
                  <a:gd name="connsiteX2" fmla="*/ 470677 w 773820"/>
                  <a:gd name="connsiteY2" fmla="*/ 397068 h 1430903"/>
                  <a:gd name="connsiteX3" fmla="*/ 773820 w 773820"/>
                  <a:gd name="connsiteY3" fmla="*/ 700211 h 1430903"/>
                  <a:gd name="connsiteX4" fmla="*/ 470677 w 773820"/>
                  <a:gd name="connsiteY4" fmla="*/ 1003354 h 1430903"/>
                  <a:gd name="connsiteX5" fmla="*/ 470677 w 773820"/>
                  <a:gd name="connsiteY5" fmla="*/ 851783 h 1430903"/>
                  <a:gd name="connsiteX6" fmla="*/ 60960 w 773820"/>
                  <a:gd name="connsiteY6" fmla="*/ 1430903 h 1430903"/>
                  <a:gd name="connsiteX7" fmla="*/ 0 w 773820"/>
                  <a:gd name="connsiteY7" fmla="*/ 0 h 1430903"/>
                  <a:gd name="connsiteX0" fmla="*/ 0 w 773820"/>
                  <a:gd name="connsiteY0" fmla="*/ 0 h 1400423"/>
                  <a:gd name="connsiteX1" fmla="*/ 470677 w 773820"/>
                  <a:gd name="connsiteY1" fmla="*/ 548640 h 1400423"/>
                  <a:gd name="connsiteX2" fmla="*/ 470677 w 773820"/>
                  <a:gd name="connsiteY2" fmla="*/ 397068 h 1400423"/>
                  <a:gd name="connsiteX3" fmla="*/ 773820 w 773820"/>
                  <a:gd name="connsiteY3" fmla="*/ 700211 h 1400423"/>
                  <a:gd name="connsiteX4" fmla="*/ 470677 w 773820"/>
                  <a:gd name="connsiteY4" fmla="*/ 1003354 h 1400423"/>
                  <a:gd name="connsiteX5" fmla="*/ 470677 w 773820"/>
                  <a:gd name="connsiteY5" fmla="*/ 851783 h 1400423"/>
                  <a:gd name="connsiteX6" fmla="*/ 0 w 773820"/>
                  <a:gd name="connsiteY6" fmla="*/ 1400423 h 1400423"/>
                  <a:gd name="connsiteX7" fmla="*/ 0 w 773820"/>
                  <a:gd name="connsiteY7" fmla="*/ 0 h 140042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470677 w 773820"/>
                  <a:gd name="connsiteY4" fmla="*/ 100335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85444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70677 w 773820"/>
                  <a:gd name="connsiteY4" fmla="*/ 1125274 h 1491863"/>
                  <a:gd name="connsiteX5" fmla="*/ 470677 w 773820"/>
                  <a:gd name="connsiteY5" fmla="*/ 851783 h 1491863"/>
                  <a:gd name="connsiteX6" fmla="*/ 0 w 773820"/>
                  <a:gd name="connsiteY6" fmla="*/ 1491863 h 1491863"/>
                  <a:gd name="connsiteX7" fmla="*/ 0 w 773820"/>
                  <a:gd name="connsiteY7" fmla="*/ 0 h 14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820" h="1491863">
                    <a:moveTo>
                      <a:pt x="0" y="0"/>
                    </a:moveTo>
                    <a:lnTo>
                      <a:pt x="470677" y="548640"/>
                    </a:lnTo>
                    <a:lnTo>
                      <a:pt x="470677" y="305628"/>
                    </a:lnTo>
                    <a:lnTo>
                      <a:pt x="773820" y="700211"/>
                    </a:lnTo>
                    <a:lnTo>
                      <a:pt x="470677" y="1125274"/>
                    </a:lnTo>
                    <a:lnTo>
                      <a:pt x="470677" y="851783"/>
                    </a:lnTo>
                    <a:lnTo>
                      <a:pt x="0" y="1491863"/>
                    </a:lnTo>
                    <a:lnTo>
                      <a:pt x="0" y="0"/>
                    </a:lnTo>
                    <a:close/>
                  </a:path>
                </a:pathLst>
              </a:cu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107" name="Freeform 106"/>
              <p:cNvSpPr/>
              <p:nvPr/>
            </p:nvSpPr>
            <p:spPr>
              <a:xfrm>
                <a:off x="8663218" y="15304987"/>
                <a:ext cx="2596356" cy="1922443"/>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a:solidFill>
                  <a:srgbClr val="5A7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p:cNvCxnSpPr/>
              <p:nvPr/>
            </p:nvCxnSpPr>
            <p:spPr>
              <a:xfrm>
                <a:off x="8559240" y="15149777"/>
                <a:ext cx="0" cy="2265104"/>
              </a:xfrm>
              <a:prstGeom prst="line">
                <a:avLst/>
              </a:prstGeom>
              <a:ln w="28575">
                <a:solidFill>
                  <a:srgbClr val="5A716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8339886" y="17321291"/>
                <a:ext cx="2992316" cy="0"/>
              </a:xfrm>
              <a:prstGeom prst="line">
                <a:avLst/>
              </a:prstGeom>
              <a:ln w="28575">
                <a:solidFill>
                  <a:srgbClr val="5A7161"/>
                </a:solidFill>
              </a:ln>
            </p:spPr>
            <p:style>
              <a:lnRef idx="1">
                <a:schemeClr val="accent1"/>
              </a:lnRef>
              <a:fillRef idx="0">
                <a:schemeClr val="accent1"/>
              </a:fillRef>
              <a:effectRef idx="0">
                <a:schemeClr val="accent1"/>
              </a:effectRef>
              <a:fontRef idx="minor">
                <a:schemeClr val="tx1"/>
              </a:fontRef>
            </p:style>
          </p:cxnSp>
        </p:grpSp>
      </p:grpSp>
      <p:pic>
        <p:nvPicPr>
          <p:cNvPr id="112" name="Picture 1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87903" y="19931758"/>
            <a:ext cx="4068030" cy="4068030"/>
          </a:xfrm>
          <a:prstGeom prst="rect">
            <a:avLst/>
          </a:prstGeom>
        </p:spPr>
      </p:pic>
      <p:pic>
        <p:nvPicPr>
          <p:cNvPr id="113" name="Picture 1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115330" y="20031564"/>
            <a:ext cx="4068030" cy="4068030"/>
          </a:xfrm>
          <a:prstGeom prst="rect">
            <a:avLst/>
          </a:prstGeom>
        </p:spPr>
      </p:pic>
      <p:sp>
        <p:nvSpPr>
          <p:cNvPr id="114" name="Shape 55"/>
          <p:cNvSpPr txBox="1"/>
          <p:nvPr/>
        </p:nvSpPr>
        <p:spPr>
          <a:xfrm>
            <a:off x="1016728" y="25416712"/>
            <a:ext cx="6240417" cy="594300"/>
          </a:xfrm>
          <a:prstGeom prst="rect">
            <a:avLst/>
          </a:prstGeom>
          <a:noFill/>
          <a:ln>
            <a:noFill/>
          </a:ln>
        </p:spPr>
        <p:txBody>
          <a:bodyPr lIns="91425" tIns="91425" rIns="91425" bIns="91425" anchor="t" anchorCtr="0">
            <a:noAutofit/>
          </a:bodyPr>
          <a:lstStyle/>
          <a:p>
            <a:pPr lvl="0" rtl="0">
              <a:spcBef>
                <a:spcPts val="0"/>
              </a:spcBef>
              <a:buNone/>
            </a:pPr>
            <a:r>
              <a:rPr lang="en-US" sz="2400" dirty="0" smtClean="0">
                <a:latin typeface="Garamond" panose="02020404030301010803" pitchFamily="18" charset="0"/>
              </a:rPr>
              <a:t>[Complete legend and map description to be included in Final Draft]</a:t>
            </a:r>
            <a:endParaRPr lang="en-US" sz="2400" dirty="0">
              <a:latin typeface="Garamond" panose="02020404030301010803" pitchFamily="18" charset="0"/>
            </a:endParaRPr>
          </a:p>
        </p:txBody>
      </p:sp>
      <p:sp>
        <p:nvSpPr>
          <p:cNvPr id="115" name="Shape 55"/>
          <p:cNvSpPr txBox="1"/>
          <p:nvPr/>
        </p:nvSpPr>
        <p:spPr>
          <a:xfrm>
            <a:off x="9601743" y="25432192"/>
            <a:ext cx="6240417" cy="594300"/>
          </a:xfrm>
          <a:prstGeom prst="rect">
            <a:avLst/>
          </a:prstGeom>
          <a:noFill/>
          <a:ln>
            <a:noFill/>
          </a:ln>
        </p:spPr>
        <p:txBody>
          <a:bodyPr lIns="91425" tIns="91425" rIns="91425" bIns="91425" anchor="t" anchorCtr="0">
            <a:noAutofit/>
          </a:bodyPr>
          <a:lstStyle/>
          <a:p>
            <a:pPr lvl="0" rtl="0">
              <a:spcBef>
                <a:spcPts val="0"/>
              </a:spcBef>
              <a:buNone/>
            </a:pPr>
            <a:r>
              <a:rPr lang="en-US" sz="2400" dirty="0" smtClean="0">
                <a:latin typeface="Garamond" panose="02020404030301010803" pitchFamily="18" charset="0"/>
              </a:rPr>
              <a:t>[Complete legend and map description to be included in Final Draft]</a:t>
            </a:r>
            <a:endParaRPr lang="en-US" sz="2400" dirty="0">
              <a:latin typeface="Garamond" panose="02020404030301010803" pitchFamily="18" charset="0"/>
            </a:endParaRPr>
          </a:p>
        </p:txBody>
      </p:sp>
      <p:sp>
        <p:nvSpPr>
          <p:cNvPr id="116" name="Shape 55"/>
          <p:cNvSpPr txBox="1"/>
          <p:nvPr/>
        </p:nvSpPr>
        <p:spPr>
          <a:xfrm>
            <a:off x="17378873" y="25432195"/>
            <a:ext cx="8832129" cy="594300"/>
          </a:xfrm>
          <a:prstGeom prst="rect">
            <a:avLst/>
          </a:prstGeom>
          <a:noFill/>
          <a:ln>
            <a:noFill/>
          </a:ln>
        </p:spPr>
        <p:txBody>
          <a:bodyPr lIns="91425" tIns="91425" rIns="91425" bIns="91425" anchor="t" anchorCtr="0">
            <a:noAutofit/>
          </a:bodyPr>
          <a:lstStyle/>
          <a:p>
            <a:pPr lvl="0" rtl="0">
              <a:spcBef>
                <a:spcPts val="0"/>
              </a:spcBef>
              <a:buNone/>
            </a:pPr>
            <a:r>
              <a:rPr lang="en-US" sz="2400" dirty="0" smtClean="0">
                <a:latin typeface="Garamond" panose="02020404030301010803" pitchFamily="18" charset="0"/>
              </a:rPr>
              <a:t>[Complete legend, figure formatting and description of model diagnostics to be included in Final Draft]</a:t>
            </a:r>
            <a:endParaRPr lang="en-US" sz="2400" dirty="0">
              <a:latin typeface="Garamond" panose="02020404030301010803" pitchFamily="18" charset="0"/>
            </a:endParaRPr>
          </a:p>
        </p:txBody>
      </p:sp>
      <p:cxnSp>
        <p:nvCxnSpPr>
          <p:cNvPr id="118" name="Straight Connector 117"/>
          <p:cNvCxnSpPr/>
          <p:nvPr/>
        </p:nvCxnSpPr>
        <p:spPr>
          <a:xfrm flipH="1">
            <a:off x="25238719" y="12625070"/>
            <a:ext cx="39127" cy="155206"/>
          </a:xfrm>
          <a:prstGeom prst="line">
            <a:avLst/>
          </a:prstGeom>
          <a:ln w="19050">
            <a:solidFill>
              <a:srgbClr val="5A716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5235544" y="12770751"/>
            <a:ext cx="86351" cy="23815"/>
          </a:xfrm>
          <a:prstGeom prst="line">
            <a:avLst/>
          </a:prstGeom>
          <a:ln w="28575">
            <a:solidFill>
              <a:srgbClr val="5A7161"/>
            </a:solidFill>
          </a:ln>
        </p:spPr>
        <p:style>
          <a:lnRef idx="1">
            <a:schemeClr val="accent1"/>
          </a:lnRef>
          <a:fillRef idx="0">
            <a:schemeClr val="accent1"/>
          </a:fillRef>
          <a:effectRef idx="0">
            <a:schemeClr val="accent1"/>
          </a:effectRef>
          <a:fontRef idx="minor">
            <a:schemeClr val="tx1"/>
          </a:fontRef>
        </p:style>
      </p:cxnSp>
      <p:cxnSp>
        <p:nvCxnSpPr>
          <p:cNvPr id="123" name="Shape 44"/>
          <p:cNvCxnSpPr/>
          <p:nvPr/>
        </p:nvCxnSpPr>
        <p:spPr>
          <a:xfrm>
            <a:off x="909275" y="18904335"/>
            <a:ext cx="25699499" cy="23099"/>
          </a:xfrm>
          <a:prstGeom prst="straightConnector1">
            <a:avLst/>
          </a:prstGeom>
          <a:noFill/>
          <a:ln w="28575" cap="flat" cmpd="sng">
            <a:solidFill>
              <a:schemeClr val="dk2"/>
            </a:solidFill>
            <a:prstDash val="solid"/>
            <a:round/>
            <a:headEnd type="none" w="lg" len="lg"/>
            <a:tailEnd type="none" w="lg" len="lg"/>
          </a:ln>
        </p:spPr>
      </p:cxnSp>
      <p:cxnSp>
        <p:nvCxnSpPr>
          <p:cNvPr id="124" name="Shape 44"/>
          <p:cNvCxnSpPr/>
          <p:nvPr/>
        </p:nvCxnSpPr>
        <p:spPr>
          <a:xfrm>
            <a:off x="890966" y="27209174"/>
            <a:ext cx="25699499" cy="23099"/>
          </a:xfrm>
          <a:prstGeom prst="straightConnector1">
            <a:avLst/>
          </a:prstGeom>
          <a:noFill/>
          <a:ln w="28575" cap="flat" cmpd="sng">
            <a:solidFill>
              <a:schemeClr val="dk2"/>
            </a:solidFill>
            <a:prstDash val="solid"/>
            <a:round/>
            <a:headEnd type="none" w="lg" len="lg"/>
            <a:tailEnd type="none" w="lg" len="lg"/>
          </a:ln>
        </p:spPr>
      </p:cxnSp>
      <p:cxnSp>
        <p:nvCxnSpPr>
          <p:cNvPr id="125" name="Shape 44"/>
          <p:cNvCxnSpPr/>
          <p:nvPr/>
        </p:nvCxnSpPr>
        <p:spPr>
          <a:xfrm>
            <a:off x="890965" y="30396211"/>
            <a:ext cx="25699499" cy="23099"/>
          </a:xfrm>
          <a:prstGeom prst="straightConnector1">
            <a:avLst/>
          </a:prstGeom>
          <a:noFill/>
          <a:ln w="28575" cap="flat" cmpd="sng">
            <a:solidFill>
              <a:schemeClr val="dk2"/>
            </a:solidFill>
            <a:prstDash val="solid"/>
            <a:round/>
            <a:headEnd type="none" w="lg" len="lg"/>
            <a:tailEnd type="none" w="lg" len="lg"/>
          </a:ln>
        </p:spPr>
      </p:cxnSp>
      <p:sp>
        <p:nvSpPr>
          <p:cNvPr id="135" name="Shape 39"/>
          <p:cNvSpPr txBox="1"/>
          <p:nvPr/>
        </p:nvSpPr>
        <p:spPr>
          <a:xfrm>
            <a:off x="9561188" y="31167258"/>
            <a:ext cx="7394349" cy="3333899"/>
          </a:xfrm>
          <a:prstGeom prst="rect">
            <a:avLst/>
          </a:prstGeom>
          <a:noFill/>
          <a:ln>
            <a:noFill/>
          </a:ln>
        </p:spPr>
        <p:txBody>
          <a:bodyPr lIns="91425" tIns="45700" rIns="91425" bIns="45700" anchor="t" anchorCtr="0">
            <a:noAutofit/>
          </a:bodyPr>
          <a:lstStyle/>
          <a:p>
            <a:pPr marL="0" marR="0" lvl="0" indent="-457200"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Wyoming Game and Fish Department</a:t>
            </a:r>
          </a:p>
          <a:p>
            <a:pPr marL="0" marR="0" lvl="0" indent="-457200" rtl="0">
              <a:lnSpc>
                <a:spcPct val="90000"/>
              </a:lnSpc>
              <a:spcBef>
                <a:spcPts val="0"/>
              </a:spcBef>
              <a:buClr>
                <a:schemeClr val="dk1"/>
              </a:buClr>
              <a:buSzPct val="25000"/>
              <a:buFont typeface="Arial"/>
              <a:buNone/>
            </a:pPr>
            <a:endParaRPr lang="en-US" sz="2400" dirty="0">
              <a:solidFill>
                <a:schemeClr val="dk1"/>
              </a:solidFill>
              <a:latin typeface="Garamond" panose="02020404030301010803" pitchFamily="18" charset="0"/>
              <a:ea typeface="Garamond"/>
              <a:cs typeface="Garamond"/>
              <a:sym typeface="Garamond"/>
            </a:endParaRPr>
          </a:p>
          <a:p>
            <a:pPr marL="0" marR="0" lvl="0" indent="-457200"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U.S. Forest Service</a:t>
            </a:r>
          </a:p>
          <a:p>
            <a:pPr marL="0" marR="0" lvl="0" indent="-457200" rtl="0">
              <a:lnSpc>
                <a:spcPct val="90000"/>
              </a:lnSpc>
              <a:spcBef>
                <a:spcPts val="0"/>
              </a:spcBef>
              <a:buClr>
                <a:schemeClr val="dk1"/>
              </a:buClr>
              <a:buSzPct val="25000"/>
              <a:buFont typeface="Arial"/>
              <a:buNone/>
            </a:pPr>
            <a:endParaRPr lang="en-US" sz="2400" dirty="0">
              <a:solidFill>
                <a:schemeClr val="dk1"/>
              </a:solidFill>
              <a:latin typeface="Garamond" panose="02020404030301010803" pitchFamily="18" charset="0"/>
              <a:ea typeface="Garamond"/>
              <a:cs typeface="Garamond"/>
              <a:sym typeface="Garamond"/>
            </a:endParaRPr>
          </a:p>
          <a:p>
            <a:pPr marL="0" marR="0" lvl="0" indent="-457200"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Natural Resource Ecology Laboratory, Colorado State University</a:t>
            </a:r>
            <a:endParaRPr lang="en-US" sz="2400" dirty="0">
              <a:solidFill>
                <a:schemeClr val="dk1"/>
              </a:solidFill>
              <a:latin typeface="Garamond" panose="02020404030301010803" pitchFamily="18" charset="0"/>
              <a:ea typeface="Garamond"/>
              <a:cs typeface="Garamond"/>
              <a:sym typeface="Garamond"/>
            </a:endParaRPr>
          </a:p>
        </p:txBody>
      </p:sp>
      <p:grpSp>
        <p:nvGrpSpPr>
          <p:cNvPr id="2" name="Group 1"/>
          <p:cNvGrpSpPr/>
          <p:nvPr/>
        </p:nvGrpSpPr>
        <p:grpSpPr>
          <a:xfrm>
            <a:off x="1253928" y="17759412"/>
            <a:ext cx="4635856" cy="923701"/>
            <a:chOff x="12031489" y="10390496"/>
            <a:chExt cx="4635856" cy="923701"/>
          </a:xfrm>
        </p:grpSpPr>
        <p:sp>
          <p:nvSpPr>
            <p:cNvPr id="122" name="Rectangle 121"/>
            <p:cNvSpPr/>
            <p:nvPr/>
          </p:nvSpPr>
          <p:spPr>
            <a:xfrm>
              <a:off x="12133089" y="10728963"/>
              <a:ext cx="653997" cy="203183"/>
            </a:xfrm>
            <a:prstGeom prst="rect">
              <a:avLst/>
            </a:prstGeom>
            <a:solidFill>
              <a:schemeClr val="accent4">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12133089" y="11044063"/>
              <a:ext cx="653997" cy="203183"/>
            </a:xfrm>
            <a:prstGeom prst="rect">
              <a:avLst/>
            </a:prstGeom>
            <a:no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p:cNvSpPr txBox="1"/>
            <p:nvPr/>
          </p:nvSpPr>
          <p:spPr>
            <a:xfrm>
              <a:off x="12823314" y="10644047"/>
              <a:ext cx="3844031" cy="338554"/>
            </a:xfrm>
            <a:prstGeom prst="rect">
              <a:avLst/>
            </a:prstGeom>
            <a:noFill/>
          </p:spPr>
          <p:txBody>
            <a:bodyPr wrap="square" rtlCol="0">
              <a:spAutoFit/>
            </a:bodyPr>
            <a:lstStyle/>
            <a:p>
              <a:r>
                <a:rPr lang="en-US" sz="1600" dirty="0" smtClean="0">
                  <a:latin typeface="Garamond" panose="02020404030301010803" pitchFamily="18" charset="0"/>
                </a:rPr>
                <a:t>Arapaho Wildland Fire Boundary</a:t>
              </a:r>
              <a:endParaRPr lang="en-US" sz="1600" dirty="0">
                <a:latin typeface="Garamond" panose="02020404030301010803" pitchFamily="18" charset="0"/>
              </a:endParaRPr>
            </a:p>
          </p:txBody>
        </p:sp>
        <p:sp>
          <p:nvSpPr>
            <p:cNvPr id="128" name="TextBox 127"/>
            <p:cNvSpPr txBox="1"/>
            <p:nvPr/>
          </p:nvSpPr>
          <p:spPr>
            <a:xfrm>
              <a:off x="12823314" y="10975643"/>
              <a:ext cx="3018408" cy="338554"/>
            </a:xfrm>
            <a:prstGeom prst="rect">
              <a:avLst/>
            </a:prstGeom>
            <a:noFill/>
          </p:spPr>
          <p:txBody>
            <a:bodyPr wrap="square" rtlCol="0">
              <a:spAutoFit/>
            </a:bodyPr>
            <a:lstStyle/>
            <a:p>
              <a:r>
                <a:rPr lang="en-US" sz="1600" dirty="0" smtClean="0">
                  <a:latin typeface="Garamond" panose="02020404030301010803" pitchFamily="18" charset="0"/>
                </a:rPr>
                <a:t>Outline of Path 34 Row 31</a:t>
              </a:r>
              <a:endParaRPr lang="en-US" sz="1600" dirty="0">
                <a:latin typeface="Garamond" panose="02020404030301010803" pitchFamily="18" charset="0"/>
              </a:endParaRPr>
            </a:p>
          </p:txBody>
        </p:sp>
        <p:sp>
          <p:nvSpPr>
            <p:cNvPr id="129" name="TextBox 128"/>
            <p:cNvSpPr txBox="1"/>
            <p:nvPr/>
          </p:nvSpPr>
          <p:spPr>
            <a:xfrm>
              <a:off x="12031489" y="10390496"/>
              <a:ext cx="4385569" cy="338554"/>
            </a:xfrm>
            <a:prstGeom prst="rect">
              <a:avLst/>
            </a:prstGeom>
            <a:noFill/>
          </p:spPr>
          <p:txBody>
            <a:bodyPr wrap="square" rtlCol="0">
              <a:spAutoFit/>
            </a:bodyPr>
            <a:lstStyle/>
            <a:p>
              <a:r>
                <a:rPr lang="en-US" sz="1600" b="1" dirty="0" smtClean="0">
                  <a:latin typeface="Garamond" panose="02020404030301010803" pitchFamily="18" charset="0"/>
                </a:rPr>
                <a:t>Legend</a:t>
              </a:r>
              <a:endParaRPr lang="en-US" sz="1600" b="1" dirty="0">
                <a:latin typeface="Garamond" panose="02020404030301010803" pitchFamily="18" charset="0"/>
              </a:endParaRPr>
            </a:p>
          </p:txBody>
        </p:sp>
      </p:grpSp>
      <p:sp>
        <p:nvSpPr>
          <p:cNvPr id="3" name="Rectangle 2"/>
          <p:cNvSpPr/>
          <p:nvPr/>
        </p:nvSpPr>
        <p:spPr>
          <a:xfrm>
            <a:off x="1154754" y="17794264"/>
            <a:ext cx="7875693" cy="878791"/>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342</Words>
  <Application>Microsoft Office PowerPoint</Application>
  <PresentationFormat>Custom</PresentationFormat>
  <Paragraphs>64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Century Gothic</vt:lpstr>
      <vt:lpstr>Arial</vt:lpstr>
      <vt:lpstr>Questrial</vt:lpstr>
      <vt:lpstr>Garamond</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Darin Schulte</dc:creator>
  <cp:lastModifiedBy>Childs, Lauren M. (LARC-E3)[DEVELOP - Wise County (LaRC)]</cp:lastModifiedBy>
  <cp:revision>29</cp:revision>
  <dcterms:modified xsi:type="dcterms:W3CDTF">2015-10-23T17:04:41Z</dcterms:modified>
</cp:coreProperties>
</file>