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2" r:id="rId3"/>
  </p:sldMasterIdLst>
  <p:notesMasterIdLst>
    <p:notesMasterId r:id="rId24"/>
  </p:notesMasterIdLst>
  <p:sldIdLst>
    <p:sldId id="275" r:id="rId4"/>
    <p:sldId id="285" r:id="rId5"/>
    <p:sldId id="286" r:id="rId6"/>
    <p:sldId id="287" r:id="rId7"/>
    <p:sldId id="288" r:id="rId8"/>
    <p:sldId id="289" r:id="rId9"/>
    <p:sldId id="290" r:id="rId10"/>
    <p:sldId id="291" r:id="rId11"/>
    <p:sldId id="292" r:id="rId12"/>
    <p:sldId id="293" r:id="rId13"/>
    <p:sldId id="294" r:id="rId14"/>
    <p:sldId id="278" r:id="rId15"/>
    <p:sldId id="279" r:id="rId16"/>
    <p:sldId id="280" r:id="rId17"/>
    <p:sldId id="281" r:id="rId18"/>
    <p:sldId id="282" r:id="rId19"/>
    <p:sldId id="283" r:id="rId20"/>
    <p:sldId id="284" r:id="rId21"/>
    <p:sldId id="276" r:id="rId22"/>
    <p:sldId id="277"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Xuan Zhang" initials="" lastIdx="2" clrIdx="0"/>
  <p:cmAuthor id="2" name="Caren Remillard" initials="" lastIdx="1" clrIdx="1"/>
  <p:cmAuthor id="3" name="vfay333" initials="" lastIdx="1" clrIdx="2"/>
  <p:cmAuthor id="4" name="crms" initials="c" lastIdx="3" clrIdx="3">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a:srgbClr val="E9A149"/>
    <a:srgbClr val="333333"/>
    <a:srgbClr val="F4901A"/>
    <a:srgbClr val="FFFFF5"/>
    <a:srgbClr val="FFFFF3"/>
    <a:srgbClr val="DC7D0A"/>
    <a:srgbClr val="DE8E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32" autoAdjust="0"/>
    <p:restoredTop sz="80552" autoAdjust="0"/>
  </p:normalViewPr>
  <p:slideViewPr>
    <p:cSldViewPr snapToGrid="0">
      <p:cViewPr>
        <p:scale>
          <a:sx n="100" d="100"/>
          <a:sy n="100" d="100"/>
        </p:scale>
        <p:origin x="-1944" y="-48"/>
      </p:cViewPr>
      <p:guideLst>
        <p:guide orient="horz" pos="2160"/>
        <p:guide pos="2880"/>
      </p:guideLst>
    </p:cSldViewPr>
  </p:slideViewPr>
  <p:notesTextViewPr>
    <p:cViewPr>
      <p:scale>
        <a:sx n="100" d="100"/>
        <a:sy n="100" d="100"/>
      </p:scale>
      <p:origin x="0" y="768"/>
    </p:cViewPr>
  </p:notesTextViewPr>
  <p:notesViewPr>
    <p:cSldViewPr snapToGrid="0">
      <p:cViewPr varScale="1">
        <p:scale>
          <a:sx n="74" d="100"/>
          <a:sy n="74" d="100"/>
        </p:scale>
        <p:origin x="768" y="91"/>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CB7D24-6C88-410E-ACB5-D95ED598E96E}" type="datetimeFigureOut">
              <a:rPr lang="en-US" smtClean="0"/>
              <a:t>7/2/2015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FCE636-EDCB-4E8F-A496-90D3D4BBB61E}" type="slidenum">
              <a:rPr lang="en-US" smtClean="0"/>
              <a:t>‹#›</a:t>
            </a:fld>
            <a:endParaRPr lang="en-US"/>
          </a:p>
        </p:txBody>
      </p:sp>
    </p:spTree>
    <p:extLst>
      <p:ext uri="{BB962C8B-B14F-4D97-AF65-F5344CB8AC3E}">
        <p14:creationId xmlns:p14="http://schemas.microsoft.com/office/powerpoint/2010/main" val="2407886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brickizimo-toys.com/en/police-minifigures/196-police-swat.html"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4.bp.blogspot.com/-gzcQlCKZTlU/UMiWEV6xcbI/AAAAAAAASbY/XAPB7clb4tY/s320/bilde.jpg"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qgis.org/en/site/forusers/visualchangelog28/index.html"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1" name="Shape 151"/>
          <p:cNvSpPr txBox="1">
            <a:spLocks noGrp="1"/>
          </p:cNvSpPr>
          <p:nvPr>
            <p:ph type="body" idx="1"/>
          </p:nvPr>
        </p:nvSpPr>
        <p:spPr>
          <a:xfrm>
            <a:off x="685800" y="4400550"/>
            <a:ext cx="5486399" cy="3600599"/>
          </a:xfrm>
          <a:prstGeom prst="rect">
            <a:avLst/>
          </a:prstGeom>
          <a:noFill/>
          <a:ln>
            <a:noFill/>
          </a:ln>
        </p:spPr>
        <p:txBody>
          <a:bodyPr lIns="91425" tIns="45700" rIns="91425" bIns="45700" anchor="t" anchorCtr="0">
            <a:noAutofit/>
          </a:bodyPr>
          <a:lstStyle/>
          <a:p>
            <a:pPr lvl="0" rtl="0">
              <a:lnSpc>
                <a:spcPct val="115000"/>
              </a:lnSpc>
              <a:spcBef>
                <a:spcPts val="0"/>
              </a:spcBef>
              <a:buSzPct val="100000"/>
              <a:buNone/>
            </a:pPr>
            <a:r>
              <a:rPr lang="en-US" sz="1100" dirty="0" err="1">
                <a:latin typeface="Century Gothic"/>
                <a:ea typeface="Century Gothic"/>
                <a:cs typeface="Century Gothic"/>
                <a:sym typeface="Century Gothic"/>
              </a:rPr>
              <a:t>Arenal-Tempisque</a:t>
            </a:r>
            <a:r>
              <a:rPr lang="en-US" sz="1100" dirty="0">
                <a:latin typeface="Century Gothic"/>
                <a:ea typeface="Century Gothic"/>
                <a:cs typeface="Century Gothic"/>
                <a:sym typeface="Century Gothic"/>
              </a:rPr>
              <a:t> Irrigation District (DRAT) is in Guanacaste, Costa Rica</a:t>
            </a:r>
            <a:r>
              <a:rPr lang="en-US" sz="1100" dirty="0" smtClean="0">
                <a:latin typeface="Century Gothic"/>
                <a:ea typeface="Century Gothic"/>
                <a:cs typeface="Century Gothic"/>
                <a:sym typeface="Century Gothic"/>
              </a:rPr>
              <a:t>. DRAT </a:t>
            </a:r>
            <a:r>
              <a:rPr lang="en-US" sz="1100" dirty="0">
                <a:latin typeface="Century Gothic"/>
                <a:ea typeface="Century Gothic"/>
                <a:cs typeface="Century Gothic"/>
                <a:sym typeface="Century Gothic"/>
              </a:rPr>
              <a:t>study area is geographically located in the northwest region of Costa Rica, and is situated between the Pacific Coast, the Gulf of Nicoya, and Lake </a:t>
            </a:r>
            <a:r>
              <a:rPr lang="en-US" sz="1100" dirty="0" err="1">
                <a:latin typeface="Century Gothic"/>
                <a:ea typeface="Century Gothic"/>
                <a:cs typeface="Century Gothic"/>
                <a:sym typeface="Century Gothic"/>
              </a:rPr>
              <a:t>Arenal</a:t>
            </a:r>
            <a:r>
              <a:rPr lang="en-US" sz="1100" dirty="0">
                <a:latin typeface="Century Gothic"/>
                <a:ea typeface="Century Gothic"/>
                <a:cs typeface="Century Gothic"/>
                <a:sym typeface="Century Gothic"/>
              </a:rPr>
              <a:t>.</a:t>
            </a:r>
          </a:p>
          <a:p>
            <a:pPr lvl="0" rtl="0">
              <a:lnSpc>
                <a:spcPct val="115000"/>
              </a:lnSpc>
              <a:spcBef>
                <a:spcPts val="0"/>
              </a:spcBef>
              <a:buNone/>
            </a:pPr>
            <a:endParaRPr sz="1100" dirty="0">
              <a:latin typeface="Century Gothic"/>
              <a:ea typeface="Century Gothic"/>
              <a:cs typeface="Century Gothic"/>
              <a:sym typeface="Century Gothic"/>
            </a:endParaRPr>
          </a:p>
          <a:p>
            <a:pPr lvl="0" rtl="0">
              <a:lnSpc>
                <a:spcPct val="115000"/>
              </a:lnSpc>
              <a:spcBef>
                <a:spcPts val="0"/>
              </a:spcBef>
              <a:buSzPct val="100000"/>
              <a:buNone/>
            </a:pPr>
            <a:r>
              <a:rPr lang="en-US" sz="1100" dirty="0">
                <a:latin typeface="Century Gothic"/>
                <a:ea typeface="Century Gothic"/>
                <a:cs typeface="Century Gothic"/>
                <a:sym typeface="Century Gothic"/>
              </a:rPr>
              <a:t>The area has experienced continual drought in the last several years, and these conditions complicate the water management of environmental services, agricultural practices, and irrigational procedures.</a:t>
            </a:r>
          </a:p>
          <a:p>
            <a:pPr lvl="0" rtl="0">
              <a:lnSpc>
                <a:spcPct val="115000"/>
              </a:lnSpc>
              <a:spcBef>
                <a:spcPts val="0"/>
              </a:spcBef>
              <a:buNone/>
            </a:pPr>
            <a:endParaRPr sz="1100" dirty="0">
              <a:latin typeface="Century Gothic"/>
              <a:ea typeface="Century Gothic"/>
              <a:cs typeface="Century Gothic"/>
              <a:sym typeface="Century Gothic"/>
            </a:endParaRPr>
          </a:p>
          <a:p>
            <a:pPr lvl="0" rtl="0">
              <a:lnSpc>
                <a:spcPct val="115000"/>
              </a:lnSpc>
              <a:spcBef>
                <a:spcPts val="0"/>
              </a:spcBef>
              <a:buSzPct val="100000"/>
              <a:buNone/>
            </a:pPr>
            <a:r>
              <a:rPr lang="en-US" sz="1100" dirty="0">
                <a:latin typeface="Century Gothic"/>
                <a:ea typeface="Century Gothic"/>
                <a:cs typeface="Century Gothic"/>
                <a:sym typeface="Century Gothic"/>
              </a:rPr>
              <a:t>The dates that were chosen allowed for a sufficient collection period and a current assessment of the region’s hydrological processes. </a:t>
            </a:r>
          </a:p>
          <a:p>
            <a:pPr lvl="0" rtl="0">
              <a:spcBef>
                <a:spcPts val="0"/>
              </a:spcBef>
              <a:buNone/>
            </a:pPr>
            <a:endParaRPr sz="1100" dirty="0">
              <a:latin typeface="Century Gothic"/>
              <a:ea typeface="Century Gothic"/>
              <a:cs typeface="Century Gothic"/>
              <a:sym typeface="Century Gothic"/>
            </a:endParaRPr>
          </a:p>
        </p:txBody>
      </p:sp>
      <p:sp>
        <p:nvSpPr>
          <p:cNvPr id="152" name="Shape 152"/>
          <p:cNvSpPr txBox="1">
            <a:spLocks noGrp="1"/>
          </p:cNvSpPr>
          <p:nvPr>
            <p:ph type="sldNum" idx="12"/>
          </p:nvPr>
        </p:nvSpPr>
        <p:spPr>
          <a:xfrm>
            <a:off x="3884612" y="8685213"/>
            <a:ext cx="2971799" cy="458699"/>
          </a:xfrm>
          <a:prstGeom prst="rect">
            <a:avLst/>
          </a:prstGeom>
          <a:noFill/>
          <a:ln>
            <a:noFill/>
          </a:ln>
        </p:spPr>
        <p:txBody>
          <a:bodyPr lIns="91425" tIns="45700" rIns="91425" bIns="45700" anchor="b" anchorCtr="0">
            <a:noAutofit/>
          </a:bodyPr>
          <a:lstStyle/>
          <a:p>
            <a:pPr>
              <a:buSzPct val="25000"/>
            </a:pPr>
            <a:fld id="{00000000-1234-1234-1234-123412341234}" type="slidenum">
              <a:rPr lang="en-US">
                <a:solidFill>
                  <a:srgbClr val="000000"/>
                </a:solidFill>
              </a:rPr>
              <a:pPr>
                <a:buSzPct val="25000"/>
              </a:pPr>
              <a:t>2</a:t>
            </a:fld>
            <a:endParaRPr lang="en-US">
              <a:solidFill>
                <a:srgbClr val="000000"/>
              </a:solidFill>
            </a:endParaRPr>
          </a:p>
        </p:txBody>
      </p:sp>
    </p:spTree>
    <p:extLst>
      <p:ext uri="{BB962C8B-B14F-4D97-AF65-F5344CB8AC3E}">
        <p14:creationId xmlns:p14="http://schemas.microsoft.com/office/powerpoint/2010/main" val="31592410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Shape 241"/>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rtl="0">
              <a:spcBef>
                <a:spcPts val="0"/>
              </a:spcBef>
              <a:buNone/>
            </a:pPr>
            <a:r>
              <a:rPr lang="en-US"/>
              <a:t>We would like to thank our science advisors Dr. </a:t>
            </a:r>
            <a:r>
              <a:rPr lang="en-US" sz="1800">
                <a:solidFill>
                  <a:schemeClr val="dk1"/>
                </a:solidFill>
                <a:latin typeface="Garamond"/>
                <a:ea typeface="Garamond"/>
                <a:cs typeface="Garamond"/>
                <a:sym typeface="Garamond"/>
              </a:rPr>
              <a:t>Milewski, Dr. Kenton Ross, Dr. Madden and Dr. Quint Newcomer for their guidance, support, and expertise.</a:t>
            </a:r>
          </a:p>
          <a:p>
            <a:pPr rtl="0">
              <a:spcBef>
                <a:spcPts val="0"/>
              </a:spcBef>
              <a:buNone/>
            </a:pPr>
            <a:endParaRPr sz="1800">
              <a:solidFill>
                <a:schemeClr val="dk1"/>
              </a:solidFill>
              <a:latin typeface="Garamond"/>
              <a:ea typeface="Garamond"/>
              <a:cs typeface="Garamond"/>
              <a:sym typeface="Garamond"/>
            </a:endParaRPr>
          </a:p>
          <a:p>
            <a:pPr rtl="0">
              <a:spcBef>
                <a:spcPts val="0"/>
              </a:spcBef>
              <a:buNone/>
            </a:pPr>
            <a:r>
              <a:rPr lang="en-US" sz="1800">
                <a:solidFill>
                  <a:schemeClr val="dk1"/>
                </a:solidFill>
                <a:latin typeface="Garamond"/>
                <a:ea typeface="Garamond"/>
                <a:cs typeface="Garamond"/>
                <a:sym typeface="Garamond"/>
              </a:rPr>
              <a:t>We would also like to thank our project contact point at SENARA, </a:t>
            </a:r>
            <a:r>
              <a:rPr lang="en-US" sz="1000">
                <a:latin typeface="Century Gothic"/>
                <a:ea typeface="Century Gothic"/>
                <a:cs typeface="Century Gothic"/>
                <a:sym typeface="Century Gothic"/>
              </a:rPr>
              <a:t>Javier Artiñano Guzmán, </a:t>
            </a:r>
            <a:r>
              <a:rPr lang="en-US" sz="1800">
                <a:solidFill>
                  <a:schemeClr val="dk1"/>
                </a:solidFill>
                <a:latin typeface="Garamond"/>
                <a:ea typeface="Garamond"/>
                <a:cs typeface="Garamond"/>
                <a:sym typeface="Garamond"/>
              </a:rPr>
              <a:t>who provided the team with indispensable ancillary datasets for our study area. University of Georgia Costa Rica and Costa Rican Embassy to the United States were also large supporters of this project.</a:t>
            </a:r>
          </a:p>
          <a:p>
            <a:pPr rtl="0">
              <a:spcBef>
                <a:spcPts val="0"/>
              </a:spcBef>
              <a:buNone/>
            </a:pPr>
            <a:endParaRPr sz="1800">
              <a:solidFill>
                <a:schemeClr val="dk1"/>
              </a:solidFill>
              <a:latin typeface="Garamond"/>
              <a:ea typeface="Garamond"/>
              <a:cs typeface="Garamond"/>
              <a:sym typeface="Garamond"/>
            </a:endParaRPr>
          </a:p>
          <a:p>
            <a:pPr rtl="0">
              <a:spcBef>
                <a:spcPts val="0"/>
              </a:spcBef>
              <a:buNone/>
            </a:pPr>
            <a:r>
              <a:rPr lang="en-US" sz="1800">
                <a:solidFill>
                  <a:schemeClr val="dk1"/>
                </a:solidFill>
                <a:latin typeface="Garamond"/>
                <a:ea typeface="Garamond"/>
                <a:cs typeface="Garamond"/>
                <a:sym typeface="Garamond"/>
              </a:rPr>
              <a:t>Rachel Will, Ben Page, Grant Bloomer, Sarah Medley were past contributors of this project and helped to set the foundation for this terms project. Thanks.</a:t>
            </a:r>
          </a:p>
          <a:p>
            <a:pPr>
              <a:spcBef>
                <a:spcPts val="0"/>
              </a:spcBef>
              <a:buNone/>
            </a:pPr>
            <a:endParaRPr sz="1800">
              <a:solidFill>
                <a:schemeClr val="dk1"/>
              </a:solidFill>
              <a:latin typeface="Garamond"/>
              <a:ea typeface="Garamond"/>
              <a:cs typeface="Garamond"/>
              <a:sym typeface="Garamond"/>
            </a:endParaRPr>
          </a:p>
        </p:txBody>
      </p:sp>
      <p:sp>
        <p:nvSpPr>
          <p:cNvPr id="242" name="Shape 242"/>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5509884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Source: http://commons.wikimedia.org/wiki/File:Claude_Monet_-_The_Magpie_-_Google_Art_Project.jpg</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13</a:t>
            </a:fld>
            <a:endParaRPr lang="en-US"/>
          </a:p>
        </p:txBody>
      </p:sp>
    </p:spTree>
    <p:extLst>
      <p:ext uri="{BB962C8B-B14F-4D97-AF65-F5344CB8AC3E}">
        <p14:creationId xmlns:p14="http://schemas.microsoft.com/office/powerpoint/2010/main" val="14370738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notes should be thorough enough for someone not familiar with</a:t>
            </a:r>
            <a:r>
              <a:rPr lang="en-US" baseline="0" dirty="0" smtClean="0"/>
              <a:t> the project to clearly present the material.</a:t>
            </a:r>
          </a:p>
          <a:p>
            <a:endParaRPr lang="en-US" baseline="0" dirty="0" smtClean="0"/>
          </a:p>
          <a:p>
            <a:r>
              <a:rPr lang="en-US" dirty="0" smtClean="0"/>
              <a:t>Image Source: http://commons.wikimedia.org/wiki/File:Claude_Monet_-_The_Magpie_-_Google_Art_Project.jpg</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14</a:t>
            </a:fld>
            <a:endParaRPr lang="en-US"/>
          </a:p>
        </p:txBody>
      </p:sp>
    </p:spTree>
    <p:extLst>
      <p:ext uri="{BB962C8B-B14F-4D97-AF65-F5344CB8AC3E}">
        <p14:creationId xmlns:p14="http://schemas.microsoft.com/office/powerpoint/2010/main" val="40438977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Source: http://commons.wikimedia.org/wiki/File:Claude_Monet_-_The_Magpie_-_Google_Art_Project.jpg</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18</a:t>
            </a:fld>
            <a:endParaRPr lang="en-US"/>
          </a:p>
        </p:txBody>
      </p:sp>
    </p:spTree>
    <p:extLst>
      <p:ext uri="{BB962C8B-B14F-4D97-AF65-F5344CB8AC3E}">
        <p14:creationId xmlns:p14="http://schemas.microsoft.com/office/powerpoint/2010/main" val="20609441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txBox="1">
            <a:spLocks noGrp="1"/>
          </p:cNvSpPr>
          <p:nvPr>
            <p:ph type="body" idx="1"/>
          </p:nvPr>
        </p:nvSpPr>
        <p:spPr>
          <a:xfrm>
            <a:off x="685800" y="4400550"/>
            <a:ext cx="5486399" cy="3600599"/>
          </a:xfrm>
          <a:prstGeom prst="rect">
            <a:avLst/>
          </a:prstGeom>
        </p:spPr>
        <p:txBody>
          <a:bodyPr lIns="91425" tIns="91425" rIns="91425" bIns="91425" anchor="t" anchorCtr="0">
            <a:noAutofit/>
          </a:bodyPr>
          <a:lstStyle/>
          <a:p>
            <a:pPr rtl="0">
              <a:lnSpc>
                <a:spcPct val="115000"/>
              </a:lnSpc>
              <a:spcBef>
                <a:spcPts val="0"/>
              </a:spcBef>
              <a:buNone/>
            </a:pPr>
            <a:r>
              <a:rPr lang="en-US" sz="1100" dirty="0">
                <a:latin typeface="Century Gothic"/>
                <a:ea typeface="Century Gothic"/>
                <a:cs typeface="Century Gothic"/>
                <a:sym typeface="Century Gothic"/>
              </a:rPr>
              <a:t>The DRAT has experienced more than three consecutive years of drought, which has limited the amount of accessible water for this area.  This scarcity has negatively impacted the agricultural production of this region, as well as the locals’ whose livelihoods depend on their crops</a:t>
            </a:r>
            <a:r>
              <a:rPr lang="en-US" sz="1100" dirty="0" smtClean="0">
                <a:latin typeface="Century Gothic"/>
                <a:ea typeface="Century Gothic"/>
                <a:cs typeface="Century Gothic"/>
                <a:sym typeface="Century Gothic"/>
              </a:rPr>
              <a:t>. Although </a:t>
            </a:r>
            <a:r>
              <a:rPr lang="en-US" sz="1100" dirty="0">
                <a:latin typeface="Century Gothic"/>
                <a:ea typeface="Century Gothic"/>
                <a:cs typeface="Century Gothic"/>
                <a:sym typeface="Century Gothic"/>
              </a:rPr>
              <a:t>the DRAT experiences a lengthy dry period of 5 months, this region is a large producer of sugarcane, rice, and farm-raised Tilapia. Roughly 1,125 families make their livelihoods by producing these products, grossing close to  $163.7 million for this region. However, this region is only able to sustain their agricultural production through their extensive irrigation infrastructure. DRAT consists of 2,800 ha of irrigation channels and canals.</a:t>
            </a:r>
          </a:p>
          <a:p>
            <a:pPr rtl="0">
              <a:lnSpc>
                <a:spcPct val="115000"/>
              </a:lnSpc>
              <a:spcBef>
                <a:spcPts val="0"/>
              </a:spcBef>
              <a:buNone/>
            </a:pPr>
            <a:endParaRPr sz="1100" dirty="0">
              <a:latin typeface="Century Gothic"/>
              <a:ea typeface="Century Gothic"/>
              <a:cs typeface="Century Gothic"/>
              <a:sym typeface="Century Gothic"/>
            </a:endParaRPr>
          </a:p>
          <a:p>
            <a:pPr rtl="0">
              <a:lnSpc>
                <a:spcPct val="115000"/>
              </a:lnSpc>
              <a:spcBef>
                <a:spcPts val="0"/>
              </a:spcBef>
              <a:buNone/>
            </a:pPr>
            <a:r>
              <a:rPr lang="en-US" sz="1100" dirty="0">
                <a:latin typeface="Century Gothic"/>
                <a:ea typeface="Century Gothic"/>
                <a:cs typeface="Century Gothic"/>
                <a:sym typeface="Century Gothic"/>
              </a:rPr>
              <a:t>There are other demands for water outside of agricultural practices, and as drought conditions linger, a heightened sense of water vulnerability is rising. Water from the DRAT region is also used for potable water as well as hydroelectricity. Almost a quarter of Costa Rica’s hydroelectricity comes from this region. Competition among  water users is growing making the management of this valuable resource more challenging.  </a:t>
            </a:r>
          </a:p>
          <a:p>
            <a:pPr rtl="0">
              <a:lnSpc>
                <a:spcPct val="115000"/>
              </a:lnSpc>
              <a:spcBef>
                <a:spcPts val="0"/>
              </a:spcBef>
              <a:buNone/>
            </a:pPr>
            <a:r>
              <a:rPr lang="en-US" sz="1100" u="sng" dirty="0" smtClean="0">
                <a:solidFill>
                  <a:schemeClr val="hlink"/>
                </a:solidFill>
                <a:latin typeface="Century Gothic"/>
                <a:ea typeface="Century Gothic"/>
                <a:cs typeface="Century Gothic"/>
                <a:sym typeface="Century Gothic"/>
              </a:rPr>
              <a:t>Picture</a:t>
            </a:r>
            <a:r>
              <a:rPr lang="en-US" sz="1100" u="sng" baseline="0" dirty="0" smtClean="0">
                <a:solidFill>
                  <a:schemeClr val="hlink"/>
                </a:solidFill>
                <a:latin typeface="Century Gothic"/>
                <a:ea typeface="Century Gothic"/>
                <a:cs typeface="Century Gothic"/>
                <a:sym typeface="Century Gothic"/>
              </a:rPr>
              <a:t> taken by Caren </a:t>
            </a:r>
            <a:r>
              <a:rPr lang="en-US" sz="1100" u="sng" baseline="0" dirty="0" err="1" smtClean="0">
                <a:solidFill>
                  <a:schemeClr val="hlink"/>
                </a:solidFill>
                <a:latin typeface="Century Gothic"/>
                <a:ea typeface="Century Gothic"/>
                <a:cs typeface="Century Gothic"/>
                <a:sym typeface="Century Gothic"/>
              </a:rPr>
              <a:t>Remillard</a:t>
            </a:r>
            <a:endParaRPr lang="en-US" sz="1100" dirty="0">
              <a:latin typeface="Century Gothic"/>
              <a:ea typeface="Century Gothic"/>
              <a:cs typeface="Century Gothic"/>
              <a:sym typeface="Century Gothic"/>
            </a:endParaRPr>
          </a:p>
          <a:p>
            <a:pPr lvl="0" rtl="0">
              <a:spcBef>
                <a:spcPts val="0"/>
              </a:spcBef>
              <a:buNone/>
            </a:pPr>
            <a:endParaRPr sz="1100" dirty="0">
              <a:latin typeface="Century Gothic"/>
              <a:ea typeface="Century Gothic"/>
              <a:cs typeface="Century Gothic"/>
              <a:sym typeface="Century Gothic"/>
            </a:endParaRPr>
          </a:p>
        </p:txBody>
      </p:sp>
      <p:sp>
        <p:nvSpPr>
          <p:cNvPr id="159" name="Shape 159"/>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3010987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txBox="1">
            <a:spLocks noGrp="1"/>
          </p:cNvSpPr>
          <p:nvPr>
            <p:ph type="body" idx="1"/>
          </p:nvPr>
        </p:nvSpPr>
        <p:spPr>
          <a:xfrm>
            <a:off x="685800" y="4400550"/>
            <a:ext cx="5486399" cy="3600599"/>
          </a:xfrm>
          <a:prstGeom prst="rect">
            <a:avLst/>
          </a:prstGeom>
        </p:spPr>
        <p:txBody>
          <a:bodyPr lIns="91425" tIns="91425" rIns="91425" bIns="91425" anchor="t" anchorCtr="0">
            <a:noAutofit/>
          </a:bodyPr>
          <a:lstStyle/>
          <a:p>
            <a:pPr rtl="0">
              <a:lnSpc>
                <a:spcPct val="115000"/>
              </a:lnSpc>
              <a:spcBef>
                <a:spcPts val="0"/>
              </a:spcBef>
              <a:buNone/>
            </a:pPr>
            <a:r>
              <a:rPr lang="en-US" sz="1100" dirty="0">
                <a:latin typeface="Century Gothic"/>
                <a:ea typeface="Century Gothic"/>
                <a:cs typeface="Century Gothic"/>
                <a:sym typeface="Century Gothic"/>
              </a:rPr>
              <a:t>Our overall goal was to develop a comprehensive water budget for the </a:t>
            </a:r>
            <a:r>
              <a:rPr lang="en-US" sz="1100" dirty="0" err="1">
                <a:latin typeface="Century Gothic"/>
                <a:ea typeface="Century Gothic"/>
                <a:cs typeface="Century Gothic"/>
                <a:sym typeface="Century Gothic"/>
              </a:rPr>
              <a:t>Arenal-Tempisque</a:t>
            </a:r>
            <a:r>
              <a:rPr lang="en-US" sz="1100" dirty="0">
                <a:latin typeface="Century Gothic"/>
                <a:ea typeface="Century Gothic"/>
                <a:cs typeface="Century Gothic"/>
                <a:sym typeface="Century Gothic"/>
              </a:rPr>
              <a:t> Irrigation District of Costa Rica using datasets and tools from NASA Earth observations.</a:t>
            </a:r>
          </a:p>
          <a:p>
            <a:pPr rtl="0">
              <a:lnSpc>
                <a:spcPct val="115000"/>
              </a:lnSpc>
              <a:spcBef>
                <a:spcPts val="0"/>
              </a:spcBef>
              <a:buNone/>
            </a:pPr>
            <a:r>
              <a:rPr lang="en-US" sz="1200" dirty="0">
                <a:latin typeface="Calibri"/>
                <a:ea typeface="Calibri"/>
                <a:cs typeface="Calibri"/>
                <a:sym typeface="Calibri"/>
              </a:rPr>
              <a:t>In order to achieve this overarching goal, several sub</a:t>
            </a:r>
            <a:r>
              <a:rPr lang="en-US" sz="1100" dirty="0">
                <a:latin typeface="Calibri"/>
                <a:ea typeface="Calibri"/>
                <a:cs typeface="Calibri"/>
                <a:sym typeface="Calibri"/>
              </a:rPr>
              <a:t> objectives had to first be satisfied. We began by  creating  a </a:t>
            </a:r>
            <a:r>
              <a:rPr lang="en-US" sz="1100" b="0" dirty="0">
                <a:latin typeface="Calibri"/>
                <a:ea typeface="Calibri"/>
                <a:cs typeface="Calibri"/>
                <a:sym typeface="Calibri"/>
              </a:rPr>
              <a:t>SWAT</a:t>
            </a:r>
            <a:r>
              <a:rPr lang="en-US" sz="1100" dirty="0">
                <a:latin typeface="Calibri"/>
                <a:ea typeface="Calibri"/>
                <a:cs typeface="Calibri"/>
                <a:sym typeface="Calibri"/>
              </a:rPr>
              <a:t> model, which stands for Soil and Water resources Assessment Tool, in ArcGIS. This model is a river basin model that </a:t>
            </a:r>
            <a:r>
              <a:rPr lang="en-US" sz="1100" dirty="0" smtClean="0">
                <a:latin typeface="Calibri"/>
                <a:ea typeface="Calibri"/>
                <a:cs typeface="Calibri"/>
                <a:sym typeface="Calibri"/>
              </a:rPr>
              <a:t>was </a:t>
            </a:r>
            <a:r>
              <a:rPr lang="en-US" sz="1100" dirty="0">
                <a:latin typeface="Calibri"/>
                <a:ea typeface="Calibri"/>
                <a:cs typeface="Calibri"/>
                <a:sym typeface="Calibri"/>
              </a:rPr>
              <a:t>designed to help evaluate the effects of different water management decisions and alternative land management practices on a large watershed. We used SWAT to simulate the local hydrological processes, which are attributes that compose a water budget</a:t>
            </a:r>
            <a:r>
              <a:rPr lang="en-US" sz="1100" dirty="0" smtClean="0">
                <a:latin typeface="Calibri"/>
                <a:ea typeface="Calibri"/>
                <a:cs typeface="Calibri"/>
                <a:sym typeface="Calibri"/>
              </a:rPr>
              <a:t>.</a:t>
            </a:r>
          </a:p>
          <a:p>
            <a:pPr rtl="0">
              <a:lnSpc>
                <a:spcPct val="115000"/>
              </a:lnSpc>
              <a:spcBef>
                <a:spcPts val="0"/>
              </a:spcBef>
              <a:buNone/>
            </a:pPr>
            <a:endParaRPr lang="en-US" sz="1100" dirty="0">
              <a:latin typeface="Calibri"/>
              <a:ea typeface="Calibri"/>
              <a:cs typeface="Calibri"/>
              <a:sym typeface="Calibri"/>
            </a:endParaRPr>
          </a:p>
          <a:p>
            <a:pPr rtl="0">
              <a:lnSpc>
                <a:spcPct val="115000"/>
              </a:lnSpc>
              <a:spcBef>
                <a:spcPts val="0"/>
              </a:spcBef>
              <a:buNone/>
            </a:pPr>
            <a:r>
              <a:rPr lang="en-US" sz="1100" dirty="0">
                <a:latin typeface="Century Gothic"/>
                <a:ea typeface="Century Gothic"/>
                <a:cs typeface="Century Gothic"/>
                <a:sym typeface="Century Gothic"/>
              </a:rPr>
              <a:t>After generating the hydrologic outputs, these results had to be calibrated and validated to assure the model’s outputs were feasible for the study area.  Our team used SWAT- CUP (Calibration and Uncertainty Procedure) to calibrate and validate the model’s original hydrological </a:t>
            </a:r>
            <a:r>
              <a:rPr lang="en-US" sz="1100" dirty="0" smtClean="0">
                <a:latin typeface="Century Gothic"/>
                <a:ea typeface="Century Gothic"/>
                <a:cs typeface="Century Gothic"/>
                <a:sym typeface="Century Gothic"/>
              </a:rPr>
              <a:t>outputs.</a:t>
            </a:r>
          </a:p>
          <a:p>
            <a:pPr rtl="0">
              <a:lnSpc>
                <a:spcPct val="115000"/>
              </a:lnSpc>
              <a:spcBef>
                <a:spcPts val="0"/>
              </a:spcBef>
              <a:buNone/>
            </a:pPr>
            <a:endParaRPr lang="en-US" sz="1100" dirty="0">
              <a:latin typeface="Century Gothic"/>
              <a:ea typeface="Century Gothic"/>
              <a:cs typeface="Century Gothic"/>
              <a:sym typeface="Century Gothic"/>
            </a:endParaRPr>
          </a:p>
          <a:p>
            <a:pPr rtl="0">
              <a:lnSpc>
                <a:spcPct val="115000"/>
              </a:lnSpc>
              <a:spcBef>
                <a:spcPts val="0"/>
              </a:spcBef>
              <a:buNone/>
            </a:pPr>
            <a:r>
              <a:rPr lang="en-US" sz="1100" dirty="0">
                <a:latin typeface="Century Gothic"/>
                <a:ea typeface="Century Gothic"/>
                <a:cs typeface="Century Gothic"/>
                <a:sym typeface="Century Gothic"/>
              </a:rPr>
              <a:t>Once we had verified our SWAT </a:t>
            </a:r>
            <a:r>
              <a:rPr lang="en-US" sz="1100" dirty="0" smtClean="0">
                <a:latin typeface="Century Gothic"/>
                <a:ea typeface="Century Gothic"/>
                <a:cs typeface="Century Gothic"/>
                <a:sym typeface="Century Gothic"/>
              </a:rPr>
              <a:t>results, </a:t>
            </a:r>
            <a:r>
              <a:rPr lang="en-US" sz="1100" dirty="0">
                <a:latin typeface="Century Gothic"/>
                <a:ea typeface="Century Gothic"/>
                <a:cs typeface="Century Gothic"/>
                <a:sym typeface="Century Gothic"/>
              </a:rPr>
              <a:t>we decided to utilize METRIC (Mapping Evapotranspiration at high Resolution and with Internalized Calibration) model to supplement SWAT’s simulated evapotranspiration values. The level of influence evapotranspiration can have on a water budget depends on the amount and the type of vegetation that exists in that region.  </a:t>
            </a:r>
            <a:r>
              <a:rPr lang="en-US" sz="1100" dirty="0" smtClean="0">
                <a:latin typeface="Century Gothic"/>
                <a:ea typeface="Century Gothic"/>
                <a:cs typeface="Century Gothic"/>
                <a:sym typeface="Century Gothic"/>
              </a:rPr>
              <a:t>Because</a:t>
            </a:r>
            <a:r>
              <a:rPr lang="en-US" sz="1100" baseline="0" dirty="0" smtClean="0">
                <a:latin typeface="Century Gothic"/>
                <a:ea typeface="Century Gothic"/>
                <a:cs typeface="Century Gothic"/>
                <a:sym typeface="Century Gothic"/>
              </a:rPr>
              <a:t> </a:t>
            </a:r>
            <a:r>
              <a:rPr lang="en-US" sz="1100" dirty="0" smtClean="0">
                <a:latin typeface="Century Gothic"/>
                <a:ea typeface="Century Gothic"/>
                <a:cs typeface="Century Gothic"/>
                <a:sym typeface="Century Gothic"/>
              </a:rPr>
              <a:t>Costa </a:t>
            </a:r>
            <a:r>
              <a:rPr lang="en-US" sz="1100" dirty="0">
                <a:latin typeface="Century Gothic"/>
                <a:ea typeface="Century Gothic"/>
                <a:cs typeface="Century Gothic"/>
                <a:sym typeface="Century Gothic"/>
              </a:rPr>
              <a:t>Rica has a lush and varied amount of vegetation, we decided to use METRIC to calculate ET values, as this program is specifically designed to calculate ET.   	</a:t>
            </a:r>
          </a:p>
          <a:p>
            <a:pPr rtl="0">
              <a:lnSpc>
                <a:spcPct val="115000"/>
              </a:lnSpc>
              <a:spcBef>
                <a:spcPts val="0"/>
              </a:spcBef>
              <a:buNone/>
            </a:pPr>
            <a:r>
              <a:rPr lang="en-US" sz="1100" dirty="0">
                <a:latin typeface="Century Gothic"/>
                <a:ea typeface="Century Gothic"/>
                <a:cs typeface="Century Gothic"/>
                <a:sym typeface="Century Gothic"/>
              </a:rPr>
              <a:t>Lastly, with the model’s final outputs, we were able to create an updated water inventory of our study area, which can be used </a:t>
            </a:r>
            <a:r>
              <a:rPr lang="en-US" sz="1100" dirty="0" smtClean="0">
                <a:latin typeface="Century Gothic"/>
                <a:ea typeface="Century Gothic"/>
                <a:cs typeface="Century Gothic"/>
                <a:sym typeface="Century Gothic"/>
              </a:rPr>
              <a:t>to </a:t>
            </a:r>
            <a:r>
              <a:rPr lang="en-US" sz="1100" dirty="0">
                <a:latin typeface="Century Gothic"/>
                <a:ea typeface="Century Gothic"/>
                <a:cs typeface="Century Gothic"/>
                <a:sym typeface="Century Gothic"/>
              </a:rPr>
              <a:t>facilitate our end-users’ future water management policies. </a:t>
            </a:r>
          </a:p>
          <a:p>
            <a:pPr rtl="0">
              <a:lnSpc>
                <a:spcPct val="115000"/>
              </a:lnSpc>
              <a:spcBef>
                <a:spcPts val="0"/>
              </a:spcBef>
              <a:buNone/>
            </a:pPr>
            <a:r>
              <a:rPr lang="en-US" sz="1100" u="sng" dirty="0">
                <a:solidFill>
                  <a:schemeClr val="hlink"/>
                </a:solidFill>
                <a:latin typeface="Century Gothic"/>
                <a:ea typeface="Century Gothic"/>
                <a:cs typeface="Century Gothic"/>
                <a:sym typeface="Century Gothic"/>
                <a:hlinkClick r:id="rId3"/>
              </a:rPr>
              <a:t>http://www.brickizimo-toys.com/en/police-minifigures/196-police-swat.html</a:t>
            </a:r>
          </a:p>
          <a:p>
            <a:pPr rtl="0">
              <a:lnSpc>
                <a:spcPct val="115000"/>
              </a:lnSpc>
              <a:spcBef>
                <a:spcPts val="0"/>
              </a:spcBef>
              <a:buNone/>
            </a:pPr>
            <a:r>
              <a:rPr lang="en-US" sz="1100" u="sng" dirty="0" smtClean="0">
                <a:solidFill>
                  <a:schemeClr val="hlink"/>
                </a:solidFill>
                <a:latin typeface="Century Gothic"/>
                <a:ea typeface="Century Gothic"/>
                <a:cs typeface="Century Gothic"/>
                <a:sym typeface="Century Gothic"/>
              </a:rPr>
              <a:t>http://www.srh.noaa.gov/jetstream/atmos/hydro.htm </a:t>
            </a:r>
            <a:endParaRPr sz="1100" dirty="0">
              <a:latin typeface="Century Gothic"/>
              <a:ea typeface="Century Gothic"/>
              <a:cs typeface="Century Gothic"/>
              <a:sym typeface="Century Gothic"/>
            </a:endParaRPr>
          </a:p>
          <a:p>
            <a:pPr>
              <a:spcBef>
                <a:spcPts val="0"/>
              </a:spcBef>
              <a:buNone/>
            </a:pPr>
            <a:endParaRPr dirty="0"/>
          </a:p>
        </p:txBody>
      </p:sp>
      <p:sp>
        <p:nvSpPr>
          <p:cNvPr id="168" name="Shape 168"/>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0643264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txBox="1">
            <a:spLocks noGrp="1"/>
          </p:cNvSpPr>
          <p:nvPr>
            <p:ph type="body" idx="1"/>
          </p:nvPr>
        </p:nvSpPr>
        <p:spPr>
          <a:xfrm>
            <a:off x="685800" y="4400550"/>
            <a:ext cx="5486399" cy="3600599"/>
          </a:xfrm>
          <a:prstGeom prst="rect">
            <a:avLst/>
          </a:prstGeom>
        </p:spPr>
        <p:txBody>
          <a:bodyPr lIns="91425" tIns="91425" rIns="91425" bIns="91425" anchor="t" anchorCtr="0">
            <a:noAutofit/>
          </a:bodyPr>
          <a:lstStyle/>
          <a:p>
            <a:pPr rtl="0">
              <a:lnSpc>
                <a:spcPct val="115000"/>
              </a:lnSpc>
              <a:spcBef>
                <a:spcPts val="0"/>
              </a:spcBef>
              <a:buNone/>
            </a:pPr>
            <a:r>
              <a:rPr lang="en-US" sz="1100" dirty="0">
                <a:latin typeface="Century Gothic"/>
                <a:ea typeface="Century Gothic"/>
                <a:cs typeface="Century Gothic"/>
                <a:sym typeface="Century Gothic"/>
              </a:rPr>
              <a:t>In this project, we used two NASA Satellites’ sensors: Landsat 8-OLI and Terra-ASTER</a:t>
            </a:r>
          </a:p>
          <a:p>
            <a:pPr rtl="0">
              <a:lnSpc>
                <a:spcPct val="115000"/>
              </a:lnSpc>
              <a:spcBef>
                <a:spcPts val="0"/>
              </a:spcBef>
              <a:buNone/>
            </a:pPr>
            <a:r>
              <a:rPr lang="en-US" sz="1100" dirty="0">
                <a:latin typeface="Century Gothic"/>
                <a:ea typeface="Century Gothic"/>
                <a:cs typeface="Century Gothic"/>
                <a:sym typeface="Century Gothic"/>
              </a:rPr>
              <a:t>SWAT requires a digital elevation model (DEM) as an input because this parameter allows the model to </a:t>
            </a:r>
            <a:r>
              <a:rPr lang="en-US" sz="1100" dirty="0" err="1">
                <a:latin typeface="Century Gothic"/>
                <a:ea typeface="Century Gothic"/>
                <a:cs typeface="Century Gothic"/>
                <a:sym typeface="Century Gothic"/>
              </a:rPr>
              <a:t>deliniate</a:t>
            </a:r>
            <a:r>
              <a:rPr lang="en-US" sz="1100" dirty="0">
                <a:latin typeface="Century Gothic"/>
                <a:ea typeface="Century Gothic"/>
                <a:cs typeface="Century Gothic"/>
                <a:sym typeface="Century Gothic"/>
              </a:rPr>
              <a:t> the watershed, its sub-basins, as well as derive a % slope for the study area. We </a:t>
            </a:r>
            <a:r>
              <a:rPr lang="en-US" sz="1100" dirty="0" err="1">
                <a:latin typeface="Century Gothic"/>
                <a:ea typeface="Century Gothic"/>
                <a:cs typeface="Century Gothic"/>
                <a:sym typeface="Century Gothic"/>
              </a:rPr>
              <a:t>mosiaced</a:t>
            </a:r>
            <a:r>
              <a:rPr lang="en-US" sz="1100" dirty="0">
                <a:latin typeface="Century Gothic"/>
                <a:ea typeface="Century Gothic"/>
                <a:cs typeface="Century Gothic"/>
                <a:sym typeface="Century Gothic"/>
              </a:rPr>
              <a:t> two Terra-ASTER DEMs to create a continual DEM for our study </a:t>
            </a:r>
            <a:r>
              <a:rPr lang="en-US" sz="1100" dirty="0" smtClean="0">
                <a:latin typeface="Century Gothic"/>
                <a:ea typeface="Century Gothic"/>
                <a:cs typeface="Century Gothic"/>
                <a:sym typeface="Century Gothic"/>
              </a:rPr>
              <a:t>area, which</a:t>
            </a:r>
            <a:r>
              <a:rPr lang="en-US" sz="1100" baseline="0" dirty="0" smtClean="0">
                <a:latin typeface="Century Gothic"/>
                <a:ea typeface="Century Gothic"/>
                <a:cs typeface="Century Gothic"/>
                <a:sym typeface="Century Gothic"/>
              </a:rPr>
              <a:t> satisfied this </a:t>
            </a:r>
            <a:r>
              <a:rPr lang="en-US" sz="1100" dirty="0" smtClean="0">
                <a:latin typeface="Century Gothic"/>
                <a:ea typeface="Century Gothic"/>
                <a:cs typeface="Century Gothic"/>
                <a:sym typeface="Century Gothic"/>
              </a:rPr>
              <a:t>SWAT </a:t>
            </a:r>
            <a:r>
              <a:rPr lang="en-US" sz="1100" dirty="0">
                <a:latin typeface="Century Gothic"/>
                <a:ea typeface="Century Gothic"/>
                <a:cs typeface="Century Gothic"/>
                <a:sym typeface="Century Gothic"/>
              </a:rPr>
              <a:t>requirement.  </a:t>
            </a:r>
          </a:p>
          <a:p>
            <a:pPr rtl="0">
              <a:lnSpc>
                <a:spcPct val="115000"/>
              </a:lnSpc>
              <a:spcBef>
                <a:spcPts val="0"/>
              </a:spcBef>
              <a:buNone/>
            </a:pPr>
            <a:endParaRPr sz="1100" dirty="0">
              <a:latin typeface="Century Gothic"/>
              <a:ea typeface="Century Gothic"/>
              <a:cs typeface="Century Gothic"/>
              <a:sym typeface="Century Gothic"/>
            </a:endParaRPr>
          </a:p>
          <a:p>
            <a:pPr rtl="0">
              <a:lnSpc>
                <a:spcPct val="115000"/>
              </a:lnSpc>
              <a:spcBef>
                <a:spcPts val="0"/>
              </a:spcBef>
              <a:buNone/>
            </a:pPr>
            <a:r>
              <a:rPr lang="en-US" sz="1100" dirty="0">
                <a:latin typeface="Century Gothic"/>
                <a:ea typeface="Century Gothic"/>
                <a:cs typeface="Century Gothic"/>
                <a:sym typeface="Century Gothic"/>
              </a:rPr>
              <a:t>METRIC required 8 of the spectral bands that compose the Landsat 8 image, which were used to help map the evapotranspiration.</a:t>
            </a:r>
          </a:p>
          <a:p>
            <a:pPr rtl="0">
              <a:lnSpc>
                <a:spcPct val="115000"/>
              </a:lnSpc>
              <a:spcBef>
                <a:spcPts val="0"/>
              </a:spcBef>
              <a:buNone/>
            </a:pPr>
            <a:r>
              <a:rPr lang="en-US" sz="1100" dirty="0">
                <a:latin typeface="Century Gothic"/>
                <a:ea typeface="Century Gothic"/>
                <a:cs typeface="Century Gothic"/>
                <a:sym typeface="Century Gothic"/>
              </a:rPr>
              <a:t>Additional sensors utilized by the team were the Normalized Difference Vegetation Index (NDVI) and the Normalized Difference Water Index (NDWI). These (sensors? or Landsat 8 image?) were used to identify more irrigation areas and update the agricultural category in the land use dataset.</a:t>
            </a:r>
          </a:p>
          <a:p>
            <a:pPr rtl="0">
              <a:spcBef>
                <a:spcPts val="0"/>
              </a:spcBef>
              <a:buNone/>
            </a:pPr>
            <a:endParaRPr sz="1100" dirty="0">
              <a:latin typeface="Century Gothic"/>
              <a:ea typeface="Century Gothic"/>
              <a:cs typeface="Century Gothic"/>
              <a:sym typeface="Century Gothic"/>
            </a:endParaRPr>
          </a:p>
          <a:p>
            <a:pPr lvl="0" rtl="0">
              <a:spcBef>
                <a:spcPts val="0"/>
              </a:spcBef>
              <a:buNone/>
            </a:pPr>
            <a:endParaRPr sz="2000" dirty="0">
              <a:latin typeface="Century Gothic"/>
              <a:ea typeface="Century Gothic"/>
              <a:cs typeface="Century Gothic"/>
              <a:sym typeface="Century Gothic"/>
            </a:endParaRPr>
          </a:p>
        </p:txBody>
      </p:sp>
      <p:sp>
        <p:nvSpPr>
          <p:cNvPr id="176" name="Shape 176"/>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8337261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Shape 181"/>
          <p:cNvSpPr txBox="1">
            <a:spLocks noGrp="1"/>
          </p:cNvSpPr>
          <p:nvPr>
            <p:ph type="body" idx="1"/>
          </p:nvPr>
        </p:nvSpPr>
        <p:spPr>
          <a:xfrm>
            <a:off x="685800" y="4400550"/>
            <a:ext cx="5486399" cy="3600599"/>
          </a:xfrm>
          <a:prstGeom prst="rect">
            <a:avLst/>
          </a:prstGeom>
        </p:spPr>
        <p:txBody>
          <a:bodyPr lIns="91425" tIns="91425" rIns="91425" bIns="91425" anchor="t" anchorCtr="0">
            <a:noAutofit/>
          </a:bodyPr>
          <a:lstStyle/>
          <a:p>
            <a:pPr rtl="0">
              <a:spcBef>
                <a:spcPts val="0"/>
              </a:spcBef>
              <a:buNone/>
            </a:pPr>
            <a:r>
              <a:rPr lang="en-US" sz="1200" dirty="0">
                <a:latin typeface="Century Gothic"/>
                <a:ea typeface="Century Gothic"/>
                <a:cs typeface="Century Gothic"/>
                <a:sym typeface="Century Gothic"/>
              </a:rPr>
              <a:t>This is not the final version:</a:t>
            </a:r>
          </a:p>
          <a:p>
            <a:pPr rtl="0">
              <a:spcBef>
                <a:spcPts val="0"/>
              </a:spcBef>
              <a:buNone/>
            </a:pPr>
            <a:endParaRPr sz="1200" dirty="0">
              <a:latin typeface="Century Gothic"/>
              <a:ea typeface="Century Gothic"/>
              <a:cs typeface="Century Gothic"/>
              <a:sym typeface="Century Gothic"/>
            </a:endParaRPr>
          </a:p>
          <a:p>
            <a:pPr rtl="0">
              <a:lnSpc>
                <a:spcPct val="115000"/>
              </a:lnSpc>
              <a:spcBef>
                <a:spcPts val="0"/>
              </a:spcBef>
              <a:buNone/>
            </a:pPr>
            <a:r>
              <a:rPr lang="en-US" sz="1200" dirty="0" smtClean="0">
                <a:latin typeface="Century Gothic"/>
                <a:ea typeface="Century Gothic"/>
                <a:cs typeface="Century Gothic"/>
                <a:sym typeface="Century Gothic"/>
              </a:rPr>
              <a:t>When </a:t>
            </a:r>
            <a:r>
              <a:rPr lang="en-US" sz="1200" dirty="0">
                <a:latin typeface="Century Gothic"/>
                <a:ea typeface="Century Gothic"/>
                <a:cs typeface="Century Gothic"/>
                <a:sym typeface="Century Gothic"/>
              </a:rPr>
              <a:t>we started this project, none of the team members had an extensive knowledge of the three types of modeling software (SWAT, SWAT-CUP, or METRIC) used to achieve our end product. To establish a sound foundation of/ for these programs, the team spent many hours reading scientifically acclaimed articles that focused on these three types of modeling software. (maybe reference a paper or two?)  Once we gained our bearings, we started to acquire our necessary data. From the articles, we learned that for our proposes, SWAT would require a DEM, climatic data, land cover data, and soil data. SWAT-CUP would require SWAT’s hydrologic outputs, </a:t>
            </a:r>
            <a:r>
              <a:rPr lang="en-US" sz="1200" i="1" dirty="0">
                <a:latin typeface="Century Gothic"/>
                <a:ea typeface="Century Gothic"/>
                <a:cs typeface="Century Gothic"/>
                <a:sym typeface="Century Gothic"/>
              </a:rPr>
              <a:t>in situ </a:t>
            </a:r>
            <a:r>
              <a:rPr lang="en-US" sz="1200" dirty="0">
                <a:latin typeface="Century Gothic"/>
                <a:ea typeface="Century Gothic"/>
                <a:cs typeface="Century Gothic"/>
                <a:sym typeface="Century Gothic"/>
              </a:rPr>
              <a:t>stream data, and a knowledge of sensitive hydrological parameters. The METRIC model needed 8 different Landsat 8  spectral bands, climatic data, and rasterized polygons of the DRAT depicting irrigated “cold pixels” and non-irrigated areas </a:t>
            </a:r>
            <a:r>
              <a:rPr lang="en-US" sz="1200" dirty="0" smtClean="0">
                <a:latin typeface="Century Gothic"/>
                <a:ea typeface="Century Gothic"/>
                <a:cs typeface="Century Gothic"/>
                <a:sym typeface="Century Gothic"/>
              </a:rPr>
              <a:t>“hot </a:t>
            </a:r>
            <a:r>
              <a:rPr lang="en-US" sz="1200" dirty="0">
                <a:latin typeface="Century Gothic"/>
                <a:ea typeface="Century Gothic"/>
                <a:cs typeface="Century Gothic"/>
                <a:sym typeface="Century Gothic"/>
              </a:rPr>
              <a:t>pixels”.</a:t>
            </a:r>
          </a:p>
          <a:p>
            <a:pPr rtl="0">
              <a:lnSpc>
                <a:spcPct val="115000"/>
              </a:lnSpc>
              <a:spcBef>
                <a:spcPts val="0"/>
              </a:spcBef>
              <a:buNone/>
            </a:pPr>
            <a:r>
              <a:rPr lang="en-US" sz="1200" dirty="0">
                <a:latin typeface="Century Gothic"/>
                <a:ea typeface="Century Gothic"/>
                <a:cs typeface="Century Gothic"/>
                <a:sym typeface="Century Gothic"/>
              </a:rPr>
              <a:t>We also learned that for these datasets to be compatible with these model’s interface, we would have to reformat and update these datasets. For example, we had to change all of the </a:t>
            </a:r>
            <a:r>
              <a:rPr lang="en-US" sz="1200" dirty="0" err="1">
                <a:latin typeface="Century Gothic"/>
                <a:ea typeface="Century Gothic"/>
                <a:cs typeface="Century Gothic"/>
                <a:sym typeface="Century Gothic"/>
              </a:rPr>
              <a:t>datasets’</a:t>
            </a:r>
            <a:r>
              <a:rPr lang="en-US" sz="1200" dirty="0">
                <a:latin typeface="Century Gothic"/>
                <a:ea typeface="Century Gothic"/>
                <a:cs typeface="Century Gothic"/>
                <a:sym typeface="Century Gothic"/>
              </a:rPr>
              <a:t> projections (DEM, soil data) to match the Costa Rican Projection (insert the projection used) the ancillary data came with. We also had to rasterize the vector soil and land cover data and resize the raster pixels for the soil data before we could input this information into the SWAT model. Remote sensing was also utilized to update some of our datasets before being inputted into the model. We used a Landsat 8 image to improve the identification of agricultural areas for our land cover</a:t>
            </a:r>
            <a:r>
              <a:rPr lang="en-US" sz="1200" dirty="0" smtClean="0">
                <a:latin typeface="Century Gothic"/>
                <a:ea typeface="Century Gothic"/>
                <a:cs typeface="Century Gothic"/>
                <a:sym typeface="Century Gothic"/>
              </a:rPr>
              <a:t>.</a:t>
            </a:r>
          </a:p>
          <a:p>
            <a:pPr rtl="0">
              <a:lnSpc>
                <a:spcPct val="115000"/>
              </a:lnSpc>
              <a:spcBef>
                <a:spcPts val="0"/>
              </a:spcBef>
              <a:buNone/>
            </a:pPr>
            <a:endParaRPr lang="en-US" sz="1200" dirty="0">
              <a:latin typeface="Century Gothic"/>
              <a:ea typeface="Century Gothic"/>
              <a:cs typeface="Century Gothic"/>
              <a:sym typeface="Century Gothic"/>
            </a:endParaRPr>
          </a:p>
          <a:p>
            <a:pPr rtl="0">
              <a:lnSpc>
                <a:spcPct val="115000"/>
              </a:lnSpc>
              <a:spcBef>
                <a:spcPts val="0"/>
              </a:spcBef>
              <a:buNone/>
            </a:pPr>
            <a:r>
              <a:rPr lang="en-US" sz="1200" dirty="0">
                <a:latin typeface="Century Gothic"/>
                <a:ea typeface="Century Gothic"/>
                <a:cs typeface="Century Gothic"/>
                <a:sym typeface="Century Gothic"/>
              </a:rPr>
              <a:t>After the data had been obtained and reprocessed, we added the DEM to the SWAT model, which delineated the watersheds and their sub-basins. Next we added the soil and land use data, which was used to define the hydrologic response units. Lastly the weather data was inputted which further assisted the model with the simulations of the area’s hydrological processes.</a:t>
            </a:r>
          </a:p>
          <a:p>
            <a:pPr rtl="0">
              <a:lnSpc>
                <a:spcPct val="115000"/>
              </a:lnSpc>
              <a:spcBef>
                <a:spcPts val="0"/>
              </a:spcBef>
              <a:buNone/>
            </a:pPr>
            <a:r>
              <a:rPr lang="en-US" sz="1200" dirty="0">
                <a:latin typeface="Century Gothic"/>
                <a:ea typeface="Century Gothic"/>
                <a:cs typeface="Century Gothic"/>
                <a:sym typeface="Century Gothic"/>
              </a:rPr>
              <a:t>SWAT-CUP  was then used to calibrated and validated SWAT’s outputs. We used </a:t>
            </a:r>
            <a:r>
              <a:rPr lang="en-US" sz="1200" i="1" dirty="0">
                <a:latin typeface="Century Gothic"/>
                <a:ea typeface="Century Gothic"/>
                <a:cs typeface="Century Gothic"/>
                <a:sym typeface="Century Gothic"/>
              </a:rPr>
              <a:t>in situ </a:t>
            </a:r>
            <a:r>
              <a:rPr lang="en-US" sz="1200" dirty="0">
                <a:latin typeface="Century Gothic"/>
                <a:ea typeface="Century Gothic"/>
                <a:cs typeface="Century Gothic"/>
                <a:sym typeface="Century Gothic"/>
              </a:rPr>
              <a:t>data and a sensitivity analysis of hydraulic parameters to verify SWAT’s outputs as being feasible for our study area. (go into more detail later</a:t>
            </a:r>
            <a:r>
              <a:rPr lang="en-US" sz="1200" dirty="0" smtClean="0">
                <a:latin typeface="Century Gothic"/>
                <a:ea typeface="Century Gothic"/>
                <a:cs typeface="Century Gothic"/>
                <a:sym typeface="Century Gothic"/>
              </a:rPr>
              <a:t>)</a:t>
            </a:r>
          </a:p>
          <a:p>
            <a:pPr rtl="0">
              <a:lnSpc>
                <a:spcPct val="115000"/>
              </a:lnSpc>
              <a:spcBef>
                <a:spcPts val="0"/>
              </a:spcBef>
              <a:buNone/>
            </a:pPr>
            <a:endParaRPr lang="en-US" sz="1200" dirty="0">
              <a:latin typeface="Century Gothic"/>
              <a:ea typeface="Century Gothic"/>
              <a:cs typeface="Century Gothic"/>
              <a:sym typeface="Century Gothic"/>
            </a:endParaRPr>
          </a:p>
          <a:p>
            <a:pPr rtl="0">
              <a:lnSpc>
                <a:spcPct val="115000"/>
              </a:lnSpc>
              <a:spcBef>
                <a:spcPts val="0"/>
              </a:spcBef>
              <a:buNone/>
            </a:pPr>
            <a:r>
              <a:rPr lang="en-US" sz="1200" dirty="0">
                <a:latin typeface="Century Gothic"/>
                <a:ea typeface="Century Gothic"/>
                <a:cs typeface="Century Gothic"/>
                <a:sym typeface="Century Gothic"/>
              </a:rPr>
              <a:t>Evapotranspiration varies in importance when calculating a region’s water budget. How large an effect ET has on a water budget depends on the amount/ types of vegetation present. Because Costa Rica is a lush, tropical region, the team decided to use METRIC to supplement the SWAT model’s evapotranspiration output. Although SWAT simulates ET, METRIC was designed to specifically calculate evapotranspiration, which in theory, offers a more accurate reading for ET.</a:t>
            </a:r>
          </a:p>
          <a:p>
            <a:pPr rtl="0">
              <a:lnSpc>
                <a:spcPct val="115000"/>
              </a:lnSpc>
              <a:spcBef>
                <a:spcPts val="0"/>
              </a:spcBef>
              <a:buNone/>
            </a:pPr>
            <a:r>
              <a:rPr lang="en-US" sz="1200" dirty="0"/>
              <a:t>The results obtained from the SWAT and METRIC models provided greater insight into the region’s hydrologic processes, which allowed for the development of a water resource inventory for the study area. Upon receiving the hydrological data and our instructive tutorial for running these models, our end users will be able to replicate the project’s methods to continuously update their water budget; this will allow recipients to make a more efficient water management plan, benefitting the local inhabitants and stakeholders. </a:t>
            </a:r>
          </a:p>
          <a:p>
            <a:pPr lvl="0" rtl="0">
              <a:spcBef>
                <a:spcPts val="0"/>
              </a:spcBef>
              <a:buNone/>
            </a:pPr>
            <a:endParaRPr sz="1200" dirty="0">
              <a:latin typeface="Century Gothic"/>
              <a:ea typeface="Century Gothic"/>
              <a:cs typeface="Century Gothic"/>
              <a:sym typeface="Century Gothic"/>
            </a:endParaRPr>
          </a:p>
        </p:txBody>
      </p:sp>
      <p:sp>
        <p:nvSpPr>
          <p:cNvPr id="182" name="Shape 182"/>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8359376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Shape 187"/>
          <p:cNvSpPr txBox="1">
            <a:spLocks noGrp="1"/>
          </p:cNvSpPr>
          <p:nvPr>
            <p:ph type="body" idx="1"/>
          </p:nvPr>
        </p:nvSpPr>
        <p:spPr>
          <a:xfrm>
            <a:off x="685800" y="4400550"/>
            <a:ext cx="5486399" cy="3600599"/>
          </a:xfrm>
          <a:prstGeom prst="rect">
            <a:avLst/>
          </a:prstGeom>
        </p:spPr>
        <p:txBody>
          <a:bodyPr lIns="91425" tIns="91425" rIns="91425" bIns="91425" anchor="t" anchorCtr="0">
            <a:noAutofit/>
          </a:bodyPr>
          <a:lstStyle/>
          <a:p>
            <a:pPr lvl="0" rtl="0">
              <a:spcBef>
                <a:spcPts val="0"/>
              </a:spcBef>
              <a:buNone/>
            </a:pPr>
            <a:endParaRPr sz="2000">
              <a:latin typeface="Century Gothic"/>
              <a:ea typeface="Century Gothic"/>
              <a:cs typeface="Century Gothic"/>
              <a:sym typeface="Century Gothic"/>
            </a:endParaRPr>
          </a:p>
        </p:txBody>
      </p:sp>
      <p:sp>
        <p:nvSpPr>
          <p:cNvPr id="188" name="Shape 188"/>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73340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Shape 193"/>
          <p:cNvSpPr txBox="1">
            <a:spLocks noGrp="1"/>
          </p:cNvSpPr>
          <p:nvPr>
            <p:ph type="body" idx="1"/>
          </p:nvPr>
        </p:nvSpPr>
        <p:spPr>
          <a:xfrm>
            <a:off x="685800" y="4400550"/>
            <a:ext cx="5486399" cy="3600599"/>
          </a:xfrm>
          <a:prstGeom prst="rect">
            <a:avLst/>
          </a:prstGeom>
        </p:spPr>
        <p:txBody>
          <a:bodyPr lIns="91425" tIns="91425" rIns="91425" bIns="91425" anchor="t" anchorCtr="0">
            <a:noAutofit/>
          </a:bodyPr>
          <a:lstStyle/>
          <a:p>
            <a:pPr lvl="0" rtl="0">
              <a:spcBef>
                <a:spcPts val="0"/>
              </a:spcBef>
              <a:buNone/>
            </a:pPr>
            <a:endParaRPr sz="2000">
              <a:latin typeface="Century Gothic"/>
              <a:ea typeface="Century Gothic"/>
              <a:cs typeface="Century Gothic"/>
              <a:sym typeface="Century Gothic"/>
            </a:endParaRPr>
          </a:p>
        </p:txBody>
      </p:sp>
      <p:sp>
        <p:nvSpPr>
          <p:cNvPr id="194" name="Shape 194"/>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0485453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Shape 200"/>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01" name="Shape 201"/>
          <p:cNvSpPr txBox="1">
            <a:spLocks noGrp="1"/>
          </p:cNvSpPr>
          <p:nvPr>
            <p:ph type="body" idx="1"/>
          </p:nvPr>
        </p:nvSpPr>
        <p:spPr>
          <a:xfrm>
            <a:off x="685800" y="4400550"/>
            <a:ext cx="5486399" cy="3600599"/>
          </a:xfrm>
          <a:prstGeom prst="rect">
            <a:avLst/>
          </a:prstGeom>
        </p:spPr>
        <p:txBody>
          <a:bodyPr lIns="91425" tIns="91425" rIns="91425" bIns="91425" anchor="t" anchorCtr="0">
            <a:noAutofit/>
          </a:bodyPr>
          <a:lstStyle/>
          <a:p>
            <a:pPr rtl="0">
              <a:lnSpc>
                <a:spcPct val="115000"/>
              </a:lnSpc>
              <a:spcBef>
                <a:spcPts val="0"/>
              </a:spcBef>
              <a:buNone/>
            </a:pPr>
            <a:r>
              <a:rPr lang="en-US" sz="1100" dirty="0"/>
              <a:t>The ancillary land cover data we received from our project partner provided was generalized, which proved to be a limiting factor for our model. Having accurate and detailed land use is important because land use affects hydrologic processes such as infiltration rates, evapotranspiration, et. which will affect the accuracy of the SWAT model’s hydrological outputs. For example, large </a:t>
            </a:r>
            <a:r>
              <a:rPr lang="en-US" sz="1100" dirty="0" err="1"/>
              <a:t>spances</a:t>
            </a:r>
            <a:r>
              <a:rPr lang="en-US" sz="1100" dirty="0"/>
              <a:t> of our study area were originally classified as “non-forested” areas. However, SWAT categorizes its land cover based on whether the land is </a:t>
            </a:r>
            <a:r>
              <a:rPr lang="en-US" sz="1100" dirty="0" smtClean="0"/>
              <a:t>considered </a:t>
            </a:r>
            <a:r>
              <a:rPr lang="en-US" sz="1100" dirty="0"/>
              <a:t>“Urban”  or  “Agricultural”.  So did our “non-forested” area fall into the category of Urban or Agricultural?  </a:t>
            </a:r>
            <a:r>
              <a:rPr lang="en-US" sz="1100" dirty="0">
                <a:latin typeface="Century Gothic"/>
                <a:ea typeface="Century Gothic"/>
                <a:cs typeface="Century Gothic"/>
                <a:sym typeface="Century Gothic"/>
              </a:rPr>
              <a:t>To account for this generalization, the team cross referenced several images of the study area to verify and update the current land use of the study area.</a:t>
            </a:r>
            <a:r>
              <a:rPr lang="en-US" sz="1100" dirty="0"/>
              <a:t> </a:t>
            </a:r>
            <a:r>
              <a:rPr lang="en-US" sz="1100" dirty="0">
                <a:latin typeface="Century Gothic"/>
                <a:ea typeface="Century Gothic"/>
                <a:cs typeface="Century Gothic"/>
                <a:sym typeface="Century Gothic"/>
              </a:rPr>
              <a:t>The team classified the “non-forested” area as “pasture” land, but it is possible that other types of land use existed within this area.</a:t>
            </a:r>
          </a:p>
          <a:p>
            <a:pPr rtl="0">
              <a:lnSpc>
                <a:spcPct val="115000"/>
              </a:lnSpc>
              <a:spcBef>
                <a:spcPts val="0"/>
              </a:spcBef>
              <a:buNone/>
            </a:pPr>
            <a:endParaRPr sz="1100" dirty="0">
              <a:latin typeface="Century Gothic"/>
              <a:ea typeface="Century Gothic"/>
              <a:cs typeface="Century Gothic"/>
              <a:sym typeface="Century Gothic"/>
            </a:endParaRPr>
          </a:p>
          <a:p>
            <a:pPr rtl="0">
              <a:lnSpc>
                <a:spcPct val="115000"/>
              </a:lnSpc>
              <a:spcBef>
                <a:spcPts val="0"/>
              </a:spcBef>
              <a:buNone/>
            </a:pPr>
            <a:r>
              <a:rPr lang="en-US" sz="1100" dirty="0"/>
              <a:t>We also had to contribute to the generalization of data. We were unable to receive specific data classifying the crops, and had to classify them simply as “agriculture” in the SWAT model. This generalization could also affect the model’s outputs because different types of vegetation have </a:t>
            </a:r>
            <a:r>
              <a:rPr lang="en-US" sz="1100" dirty="0">
                <a:latin typeface="Century Gothic"/>
                <a:ea typeface="Century Gothic"/>
                <a:cs typeface="Century Gothic"/>
                <a:sym typeface="Century Gothic"/>
              </a:rPr>
              <a:t>different amount of water uptake, and will produce different ET readings. </a:t>
            </a:r>
          </a:p>
          <a:p>
            <a:pPr rtl="0">
              <a:lnSpc>
                <a:spcPct val="115000"/>
              </a:lnSpc>
              <a:spcBef>
                <a:spcPts val="0"/>
              </a:spcBef>
              <a:buNone/>
            </a:pPr>
            <a:r>
              <a:rPr lang="en-US" sz="1100" dirty="0"/>
              <a:t> </a:t>
            </a:r>
          </a:p>
          <a:p>
            <a:pPr rtl="0">
              <a:lnSpc>
                <a:spcPct val="115000"/>
              </a:lnSpc>
              <a:spcBef>
                <a:spcPts val="0"/>
              </a:spcBef>
              <a:buNone/>
            </a:pPr>
            <a:r>
              <a:rPr lang="en-US" sz="1100" dirty="0"/>
              <a:t>We obtained our climate data for SWAT and METRIC from two different sources, which could introduce a source of error. We obtained SWAT’s climatic data from the Climate Forecast System Reanalysis, which is a global weather database. The data obtained from this site is ideal because it is preformatted to be compatible with SWAT. METRIC’s climate data was obtained from NOAA. There could be a discrepancy between the datasets (need to verify).</a:t>
            </a:r>
          </a:p>
          <a:p>
            <a:pPr rtl="0">
              <a:lnSpc>
                <a:spcPct val="115000"/>
              </a:lnSpc>
              <a:spcBef>
                <a:spcPts val="0"/>
              </a:spcBef>
              <a:buNone/>
            </a:pPr>
            <a:endParaRPr sz="1100" dirty="0"/>
          </a:p>
          <a:p>
            <a:pPr rtl="0">
              <a:lnSpc>
                <a:spcPct val="115000"/>
              </a:lnSpc>
              <a:spcBef>
                <a:spcPts val="0"/>
              </a:spcBef>
              <a:buNone/>
            </a:pPr>
            <a:r>
              <a:rPr lang="en-US" sz="1100" dirty="0"/>
              <a:t>And lastly all models have some level of uncertainty.</a:t>
            </a:r>
          </a:p>
          <a:p>
            <a:pPr rtl="0">
              <a:lnSpc>
                <a:spcPct val="115000"/>
              </a:lnSpc>
              <a:spcBef>
                <a:spcPts val="0"/>
              </a:spcBef>
              <a:buNone/>
            </a:pPr>
            <a:endParaRPr sz="1100" dirty="0"/>
          </a:p>
          <a:p>
            <a:pPr rtl="0">
              <a:lnSpc>
                <a:spcPct val="115000"/>
              </a:lnSpc>
              <a:spcBef>
                <a:spcPts val="0"/>
              </a:spcBef>
              <a:buNone/>
            </a:pPr>
            <a:r>
              <a:rPr lang="en-US" sz="1100" u="sng" dirty="0">
                <a:solidFill>
                  <a:schemeClr val="hlink"/>
                </a:solidFill>
                <a:hlinkClick r:id="rId3"/>
              </a:rPr>
              <a:t>http://4.bp.blogspot.com/-gzcQlCKZTlU/UMiWEV6xcbI/AAAAAAAASbY/XAPB7clb4tY/s320/bilde.jpg</a:t>
            </a:r>
            <a:r>
              <a:rPr lang="en-US" sz="1100" dirty="0"/>
              <a:t> (image)</a:t>
            </a:r>
          </a:p>
          <a:p>
            <a:pPr>
              <a:spcBef>
                <a:spcPts val="0"/>
              </a:spcBef>
              <a:buNone/>
            </a:pPr>
            <a:endParaRPr sz="1100" dirty="0"/>
          </a:p>
        </p:txBody>
      </p:sp>
      <p:sp>
        <p:nvSpPr>
          <p:cNvPr id="202" name="Shape 202"/>
          <p:cNvSpPr txBox="1">
            <a:spLocks noGrp="1"/>
          </p:cNvSpPr>
          <p:nvPr>
            <p:ph type="sldNum" idx="12"/>
          </p:nvPr>
        </p:nvSpPr>
        <p:spPr>
          <a:xfrm>
            <a:off x="3884612" y="8685213"/>
            <a:ext cx="2971799" cy="458699"/>
          </a:xfrm>
          <a:prstGeom prst="rect">
            <a:avLst/>
          </a:prstGeom>
        </p:spPr>
        <p:txBody>
          <a:bodyPr lIns="91425" tIns="45700" rIns="91425" bIns="45700" anchor="b" anchorCtr="0">
            <a:noAutofit/>
          </a:bodyPr>
          <a:lstStyle/>
          <a:p>
            <a:pPr>
              <a:buClr>
                <a:srgbClr val="000000"/>
              </a:buClr>
              <a:buSzPct val="25000"/>
              <a:buFont typeface="Arial"/>
              <a:buNone/>
            </a:pPr>
            <a:fld id="{00000000-1234-1234-1234-123412341234}" type="slidenum">
              <a:rPr lang="en-US">
                <a:solidFill>
                  <a:srgbClr val="000000"/>
                </a:solidFill>
              </a:rPr>
              <a:pPr>
                <a:buClr>
                  <a:srgbClr val="000000"/>
                </a:buClr>
                <a:buSzPct val="25000"/>
                <a:buFont typeface="Arial"/>
                <a:buNone/>
              </a:pPr>
              <a:t>9</a:t>
            </a:fld>
            <a:endParaRPr lang="en-US">
              <a:solidFill>
                <a:srgbClr val="000000"/>
              </a:solidFill>
            </a:endParaRPr>
          </a:p>
        </p:txBody>
      </p:sp>
    </p:spTree>
    <p:extLst>
      <p:ext uri="{BB962C8B-B14F-4D97-AF65-F5344CB8AC3E}">
        <p14:creationId xmlns:p14="http://schemas.microsoft.com/office/powerpoint/2010/main" val="32744541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txBox="1">
            <a:spLocks noGrp="1"/>
          </p:cNvSpPr>
          <p:nvPr>
            <p:ph type="body" idx="1"/>
          </p:nvPr>
        </p:nvSpPr>
        <p:spPr>
          <a:xfrm>
            <a:off x="685800" y="4400550"/>
            <a:ext cx="5486399" cy="3600599"/>
          </a:xfrm>
          <a:prstGeom prst="rect">
            <a:avLst/>
          </a:prstGeom>
        </p:spPr>
        <p:txBody>
          <a:bodyPr lIns="91425" tIns="91425" rIns="91425" bIns="91425" anchor="t" anchorCtr="0">
            <a:noAutofit/>
          </a:bodyPr>
          <a:lstStyle/>
          <a:p>
            <a:pPr rtl="0">
              <a:spcBef>
                <a:spcPts val="0"/>
              </a:spcBef>
              <a:buNone/>
            </a:pPr>
            <a:r>
              <a:rPr lang="en-US" dirty="0">
                <a:latin typeface="Century Gothic"/>
                <a:ea typeface="Century Gothic"/>
                <a:cs typeface="Century Gothic"/>
                <a:sym typeface="Century Gothic"/>
              </a:rPr>
              <a:t>A model is only as accurate as it’s data inputs. One of the ways we would like to improve our mode would be to incorporate more detailed and updated land cover datasets.</a:t>
            </a:r>
          </a:p>
          <a:p>
            <a:pPr rtl="0">
              <a:spcBef>
                <a:spcPts val="0"/>
              </a:spcBef>
              <a:buNone/>
            </a:pPr>
            <a:endParaRPr dirty="0">
              <a:latin typeface="Century Gothic"/>
              <a:ea typeface="Century Gothic"/>
              <a:cs typeface="Century Gothic"/>
              <a:sym typeface="Century Gothic"/>
            </a:endParaRPr>
          </a:p>
          <a:p>
            <a:pPr rtl="0">
              <a:spcBef>
                <a:spcPts val="0"/>
              </a:spcBef>
              <a:buNone/>
            </a:pPr>
            <a:r>
              <a:rPr lang="en-US" sz="1100" dirty="0">
                <a:latin typeface="Century Gothic"/>
                <a:ea typeface="Century Gothic"/>
                <a:cs typeface="Century Gothic"/>
                <a:sym typeface="Century Gothic"/>
              </a:rPr>
              <a:t>ArcGIS a powerful but often expensive software. Currently, it is not commonly used by many organizations in Costa Rica. To make the project’s products more accessible to the public there, we suggest that the project be implemented in QGIS and QSWAT. These programs are free to the public, open source, and have a similar interface to that of ArcGIS software. An instruction manual or a video could be made so other users could follow the steps from the tutorial and apply our methodology to their own study area.</a:t>
            </a:r>
          </a:p>
          <a:p>
            <a:pPr rtl="0">
              <a:spcBef>
                <a:spcPts val="0"/>
              </a:spcBef>
              <a:buNone/>
            </a:pPr>
            <a:r>
              <a:rPr lang="en-US" sz="1100" dirty="0">
                <a:latin typeface="Century Gothic"/>
                <a:ea typeface="Century Gothic"/>
                <a:cs typeface="Century Gothic"/>
                <a:sym typeface="Century Gothic"/>
              </a:rPr>
              <a:t> </a:t>
            </a:r>
          </a:p>
          <a:p>
            <a:pPr rtl="0">
              <a:spcBef>
                <a:spcPts val="0"/>
              </a:spcBef>
              <a:buNone/>
            </a:pPr>
            <a:r>
              <a:rPr lang="en-US" dirty="0" smtClean="0">
                <a:latin typeface="Century Gothic"/>
                <a:ea typeface="Century Gothic"/>
                <a:cs typeface="Century Gothic"/>
                <a:sym typeface="Century Gothic"/>
              </a:rPr>
              <a:t>This </a:t>
            </a:r>
            <a:r>
              <a:rPr lang="en-US" dirty="0">
                <a:latin typeface="Century Gothic"/>
                <a:ea typeface="Century Gothic"/>
                <a:cs typeface="Century Gothic"/>
                <a:sym typeface="Century Gothic"/>
              </a:rPr>
              <a:t>term, the team focused on simulating and assessing the components of the hydrologic cycle that affect the DRAT’s water budget.  However, the team did not consider the quality of the water that composed the budget. (this is scientifically incorrect to phrase it like this, but I’m not sure how to get the point across otherwise). Water from the DRAT is also used as potable water, and usually undergo little to no filtering upon extraction. Aspects such as point source pollution, nitrate and phosphate levels</a:t>
            </a:r>
            <a:r>
              <a:rPr lang="en-US" dirty="0" smtClean="0">
                <a:latin typeface="Century Gothic"/>
                <a:ea typeface="Century Gothic"/>
                <a:cs typeface="Century Gothic"/>
                <a:sym typeface="Century Gothic"/>
              </a:rPr>
              <a:t>, and </a:t>
            </a:r>
            <a:r>
              <a:rPr lang="en-US" dirty="0">
                <a:latin typeface="Century Gothic"/>
                <a:ea typeface="Century Gothic"/>
                <a:cs typeface="Century Gothic"/>
                <a:sym typeface="Century Gothic"/>
              </a:rPr>
              <a:t>bacterial levels need to be monitored to assure the quality of the water. The establishment of a monitoring system could help improve the quality of the water.</a:t>
            </a:r>
          </a:p>
          <a:p>
            <a:pPr rtl="0">
              <a:spcBef>
                <a:spcPts val="0"/>
              </a:spcBef>
              <a:buNone/>
            </a:pPr>
            <a:endParaRPr dirty="0">
              <a:latin typeface="Century Gothic"/>
              <a:ea typeface="Century Gothic"/>
              <a:cs typeface="Century Gothic"/>
              <a:sym typeface="Century Gothic"/>
            </a:endParaRPr>
          </a:p>
          <a:p>
            <a:pPr rtl="0">
              <a:spcBef>
                <a:spcPts val="0"/>
              </a:spcBef>
              <a:buNone/>
            </a:pPr>
            <a:endParaRPr dirty="0">
              <a:latin typeface="Century Gothic"/>
              <a:ea typeface="Century Gothic"/>
              <a:cs typeface="Century Gothic"/>
              <a:sym typeface="Century Gothic"/>
            </a:endParaRPr>
          </a:p>
          <a:p>
            <a:pPr rtl="0">
              <a:spcBef>
                <a:spcPts val="0"/>
              </a:spcBef>
              <a:buNone/>
            </a:pPr>
            <a:r>
              <a:rPr lang="en-US" u="sng" dirty="0">
                <a:solidFill>
                  <a:schemeClr val="hlink"/>
                </a:solidFill>
                <a:latin typeface="Century Gothic"/>
                <a:ea typeface="Century Gothic"/>
                <a:cs typeface="Century Gothic"/>
                <a:sym typeface="Century Gothic"/>
                <a:hlinkClick r:id="rId3"/>
              </a:rPr>
              <a:t>https://www.qgis.org/en/site/forusers/visualchangelog28/index.html</a:t>
            </a:r>
          </a:p>
          <a:p>
            <a:pPr lvl="0" rtl="0">
              <a:spcBef>
                <a:spcPts val="0"/>
              </a:spcBef>
              <a:buNone/>
            </a:pPr>
            <a:endParaRPr dirty="0">
              <a:latin typeface="Century Gothic"/>
              <a:ea typeface="Century Gothic"/>
              <a:cs typeface="Century Gothic"/>
              <a:sym typeface="Century Gothic"/>
            </a:endParaRPr>
          </a:p>
        </p:txBody>
      </p:sp>
      <p:sp>
        <p:nvSpPr>
          <p:cNvPr id="209" name="Shape 209"/>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6054159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bottom grey"/>
          <p:cNvSpPr/>
          <p:nvPr userDrawn="1"/>
        </p:nvSpPr>
        <p:spPr>
          <a:xfrm>
            <a:off x="0" y="6784848"/>
            <a:ext cx="9144000" cy="731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app area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3096" y="5467376"/>
            <a:ext cx="1010529" cy="1010529"/>
          </a:xfrm>
          <a:prstGeom prst="rect">
            <a:avLst/>
          </a:prstGeom>
        </p:spPr>
      </p:pic>
      <p:sp>
        <p:nvSpPr>
          <p:cNvPr id="23" name="author 6"/>
          <p:cNvSpPr>
            <a:spLocks noGrp="1"/>
          </p:cNvSpPr>
          <p:nvPr>
            <p:ph type="body" sz="quarter" idx="16" hasCustomPrompt="1"/>
          </p:nvPr>
        </p:nvSpPr>
        <p:spPr>
          <a:xfrm>
            <a:off x="5660136" y="6153912"/>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2" name="author 5"/>
          <p:cNvSpPr>
            <a:spLocks noGrp="1"/>
          </p:cNvSpPr>
          <p:nvPr>
            <p:ph type="body" sz="quarter" idx="15" hasCustomPrompt="1"/>
          </p:nvPr>
        </p:nvSpPr>
        <p:spPr>
          <a:xfrm>
            <a:off x="5660136" y="5751576"/>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1" name="author 4"/>
          <p:cNvSpPr>
            <a:spLocks noGrp="1"/>
          </p:cNvSpPr>
          <p:nvPr>
            <p:ph type="body" sz="quarter" idx="14" hasCustomPrompt="1"/>
          </p:nvPr>
        </p:nvSpPr>
        <p:spPr>
          <a:xfrm>
            <a:off x="5663184" y="5358384"/>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0" name="author 3"/>
          <p:cNvSpPr>
            <a:spLocks noGrp="1"/>
          </p:cNvSpPr>
          <p:nvPr>
            <p:ph type="body" sz="quarter" idx="13" hasCustomPrompt="1"/>
          </p:nvPr>
        </p:nvSpPr>
        <p:spPr>
          <a:xfrm>
            <a:off x="2249424" y="6153912"/>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19" name="author 2"/>
          <p:cNvSpPr>
            <a:spLocks noGrp="1"/>
          </p:cNvSpPr>
          <p:nvPr>
            <p:ph type="body" sz="quarter" idx="12" hasCustomPrompt="1"/>
          </p:nvPr>
        </p:nvSpPr>
        <p:spPr>
          <a:xfrm>
            <a:off x="2249424" y="5751576"/>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17" name="author project lead"/>
          <p:cNvSpPr>
            <a:spLocks noGrp="1"/>
          </p:cNvSpPr>
          <p:nvPr>
            <p:ph type="body" sz="quarter" idx="11" hasCustomPrompt="1"/>
          </p:nvPr>
        </p:nvSpPr>
        <p:spPr>
          <a:xfrm>
            <a:off x="2249424" y="5358384"/>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 (Project Lead)</a:t>
            </a:r>
            <a:endParaRPr lang="en-US" dirty="0"/>
          </a:p>
        </p:txBody>
      </p:sp>
      <p:cxnSp>
        <p:nvCxnSpPr>
          <p:cNvPr id="13" name="author rule"/>
          <p:cNvCxnSpPr/>
          <p:nvPr userDrawn="1"/>
        </p:nvCxnSpPr>
        <p:spPr>
          <a:xfrm>
            <a:off x="228600" y="5168336"/>
            <a:ext cx="8686800" cy="0"/>
          </a:xfrm>
          <a:prstGeom prst="line">
            <a:avLst/>
          </a:prstGeom>
          <a:ln w="31750" cap="rnd">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25" name="Subtitle"/>
          <p:cNvSpPr>
            <a:spLocks noGrp="1"/>
          </p:cNvSpPr>
          <p:nvPr>
            <p:ph type="body" sz="quarter" idx="17" hasCustomPrompt="1"/>
          </p:nvPr>
        </p:nvSpPr>
        <p:spPr>
          <a:xfrm>
            <a:off x="1143000" y="4032504"/>
            <a:ext cx="6858000" cy="740664"/>
          </a:xfrm>
        </p:spPr>
        <p:txBody>
          <a:bodyPr>
            <a:normAutofit/>
          </a:bodyPr>
          <a:lstStyle>
            <a:lvl1pPr marL="0" indent="0" algn="ctr">
              <a:buNone/>
              <a:defRPr sz="2800" i="1" baseline="0"/>
            </a:lvl1pPr>
          </a:lstStyle>
          <a:p>
            <a:pPr lvl="0"/>
            <a:r>
              <a:rPr lang="en-US" dirty="0" smtClean="0"/>
              <a:t>Subtitle Here</a:t>
            </a:r>
            <a:endParaRPr lang="en-US" dirty="0"/>
          </a:p>
        </p:txBody>
      </p:sp>
      <p:sp>
        <p:nvSpPr>
          <p:cNvPr id="12" name="Project Title"/>
          <p:cNvSpPr>
            <a:spLocks noGrp="1"/>
          </p:cNvSpPr>
          <p:nvPr>
            <p:ph type="body" sz="quarter" idx="10" hasCustomPrompt="1"/>
          </p:nvPr>
        </p:nvSpPr>
        <p:spPr>
          <a:xfrm>
            <a:off x="685800" y="1426464"/>
            <a:ext cx="7772400" cy="2432304"/>
          </a:xfrm>
        </p:spPr>
        <p:txBody>
          <a:bodyPr anchor="b">
            <a:normAutofit/>
          </a:bodyPr>
          <a:lstStyle>
            <a:lvl1pPr marL="0" indent="0" algn="ctr">
              <a:buNone/>
              <a:defRPr sz="8000" b="1" baseline="0">
                <a:solidFill>
                  <a:schemeClr val="accent1"/>
                </a:solidFill>
              </a:defRPr>
            </a:lvl1pPr>
          </a:lstStyle>
          <a:p>
            <a:pPr lvl="0"/>
            <a:r>
              <a:rPr lang="en-US" dirty="0" smtClean="0"/>
              <a:t>Main Project Title Here</a:t>
            </a:r>
            <a:endParaRPr lang="en-US" dirty="0"/>
          </a:p>
        </p:txBody>
      </p:sp>
      <p:grpSp>
        <p:nvGrpSpPr>
          <p:cNvPr id="10" name="NASA logo configuration"/>
          <p:cNvGrpSpPr/>
          <p:nvPr userDrawn="1"/>
        </p:nvGrpSpPr>
        <p:grpSpPr>
          <a:xfrm>
            <a:off x="0" y="-44450"/>
            <a:ext cx="9144000" cy="1077912"/>
            <a:chOff x="0" y="-44450"/>
            <a:chExt cx="9144000" cy="1077912"/>
          </a:xfrm>
        </p:grpSpPr>
        <p:sp>
          <p:nvSpPr>
            <p:cNvPr id="7" name="top background"/>
            <p:cNvSpPr txBox="1"/>
            <p:nvPr userDrawn="1"/>
          </p:nvSpPr>
          <p:spPr>
            <a:xfrm>
              <a:off x="0" y="0"/>
              <a:ext cx="9144000" cy="977899"/>
            </a:xfrm>
            <a:prstGeom prst="rect">
              <a:avLst/>
            </a:prstGeom>
            <a:solidFill>
              <a:schemeClr val="tx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Questrial"/>
                <a:ea typeface="Questrial"/>
                <a:cs typeface="Questrial"/>
                <a:sym typeface="Questrial"/>
              </a:endParaRPr>
            </a:p>
          </p:txBody>
        </p:sp>
        <p:sp>
          <p:nvSpPr>
            <p:cNvPr id="8" name="NASA text"/>
            <p:cNvSpPr txBox="1"/>
            <p:nvPr userDrawn="1"/>
          </p:nvSpPr>
          <p:spPr>
            <a:xfrm>
              <a:off x="153986" y="260350"/>
              <a:ext cx="2332036" cy="338136"/>
            </a:xfrm>
            <a:prstGeom prst="rect">
              <a:avLst/>
            </a:prstGeom>
            <a:noFill/>
            <a:ln>
              <a:noFill/>
            </a:ln>
          </p:spPr>
          <p:txBody>
            <a:bodyPr lIns="91375" tIns="45675" rIns="91375" bIns="45675" anchor="t" anchorCtr="0">
              <a:noAutofit/>
            </a:bodyPr>
            <a:lstStyle/>
            <a:p>
              <a:pPr marL="0" marR="0" lvl="0" indent="0" algn="ctr" rtl="0">
                <a:lnSpc>
                  <a:spcPct val="100000"/>
                </a:lnSpc>
                <a:spcBef>
                  <a:spcPts val="0"/>
                </a:spcBef>
                <a:spcAft>
                  <a:spcPts val="0"/>
                </a:spcAft>
                <a:buClr>
                  <a:schemeClr val="dk1"/>
                </a:buClr>
                <a:buFont typeface="Questrial"/>
                <a:buNone/>
              </a:pPr>
              <a:endParaRPr sz="800" b="1" i="0" u="none" strike="noStrike" cap="none" baseline="0" dirty="0">
                <a:solidFill>
                  <a:schemeClr val="lt1"/>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chemeClr val="lt1"/>
                </a:buClr>
                <a:buSzPct val="25000"/>
                <a:buFont typeface="Helvetica Neue"/>
                <a:buNone/>
              </a:pPr>
              <a:r>
                <a:rPr lang="en-US" sz="800" b="0" i="0" u="none" strike="noStrike" cap="none" baseline="0" dirty="0">
                  <a:solidFill>
                    <a:schemeClr val="lt1"/>
                  </a:solidFill>
                  <a:latin typeface="Helvetica Neue"/>
                  <a:ea typeface="Helvetica Neue"/>
                  <a:cs typeface="Helvetica Neue"/>
                  <a:sym typeface="Helvetica Neue"/>
                </a:rPr>
                <a:t>National Aeronautics and Space Administration</a:t>
              </a:r>
            </a:p>
          </p:txBody>
        </p:sp>
        <p:pic>
          <p:nvPicPr>
            <p:cNvPr id="9" name="NASA logo"/>
            <p:cNvPicPr preferRelativeResize="0"/>
            <p:nvPr userDrawn="1"/>
          </p:nvPicPr>
          <p:blipFill rotWithShape="1">
            <a:blip r:embed="rId3">
              <a:alphaModFix/>
            </a:blip>
            <a:srcRect/>
            <a:stretch/>
          </p:blipFill>
          <p:spPr>
            <a:xfrm>
              <a:off x="8124825" y="-44450"/>
              <a:ext cx="935037" cy="1077912"/>
            </a:xfrm>
            <a:prstGeom prst="rect">
              <a:avLst/>
            </a:prstGeom>
            <a:noFill/>
            <a:ln>
              <a:noFill/>
            </a:ln>
          </p:spPr>
        </p:pic>
      </p:grpSp>
    </p:spTree>
    <p:extLst>
      <p:ext uri="{BB962C8B-B14F-4D97-AF65-F5344CB8AC3E}">
        <p14:creationId xmlns:p14="http://schemas.microsoft.com/office/powerpoint/2010/main" val="559693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s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cknowledgements Head"/>
          <p:cNvSpPr txBox="1"/>
          <p:nvPr userDrawn="1"/>
        </p:nvSpPr>
        <p:spPr>
          <a:xfrm>
            <a:off x="320041" y="242134"/>
            <a:ext cx="8503920" cy="707886"/>
          </a:xfrm>
          <a:prstGeom prst="rect">
            <a:avLst/>
          </a:prstGeom>
          <a:noFill/>
        </p:spPr>
        <p:txBody>
          <a:bodyPr wrap="square" rtlCol="0" anchor="b">
            <a:spAutoFit/>
          </a:bodyPr>
          <a:lstStyle/>
          <a:p>
            <a:pPr algn="ctr"/>
            <a:r>
              <a:rPr lang="en-US" sz="4000" b="1" dirty="0" smtClean="0">
                <a:solidFill>
                  <a:schemeClr val="bg2">
                    <a:lumMod val="75000"/>
                  </a:schemeClr>
                </a:solidFill>
                <a:latin typeface="Century Gothic" panose="020B0502020202020204" pitchFamily="34" charset="0"/>
              </a:rPr>
              <a:t>Acknowledgements</a:t>
            </a:r>
            <a:endParaRPr lang="en-US" sz="4000" b="1" dirty="0">
              <a:solidFill>
                <a:schemeClr val="bg2">
                  <a:lumMod val="75000"/>
                </a:schemeClr>
              </a:solidFill>
              <a:latin typeface="Century Gothic" panose="020B0502020202020204" pitchFamily="34" charset="0"/>
            </a:endParaRPr>
          </a:p>
        </p:txBody>
      </p:sp>
      <p:sp>
        <p:nvSpPr>
          <p:cNvPr id="5" name="Text Placeholder 4"/>
          <p:cNvSpPr>
            <a:spLocks noGrp="1"/>
          </p:cNvSpPr>
          <p:nvPr>
            <p:ph type="body" sz="quarter" idx="10" hasCustomPrompt="1"/>
          </p:nvPr>
        </p:nvSpPr>
        <p:spPr>
          <a:xfrm>
            <a:off x="3511296" y="1220919"/>
            <a:ext cx="5111496"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3511296" y="2369945"/>
            <a:ext cx="5111496"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3511296" y="4118716"/>
            <a:ext cx="5111496" cy="704088"/>
          </a:xfrm>
        </p:spPr>
        <p:txBody>
          <a:bodyPr>
            <a:normAutofit/>
          </a:bodyPr>
          <a:lstStyle>
            <a:lvl1pPr marL="0" indent="0">
              <a:buNone/>
              <a:defRPr sz="2000" baseline="0"/>
            </a:lvl1pPr>
          </a:lstStyle>
          <a:p>
            <a:pPr lvl="0"/>
            <a:r>
              <a:rPr lang="en-US" dirty="0" smtClean="0"/>
              <a:t>Name, Affiliation</a:t>
            </a:r>
          </a:p>
        </p:txBody>
      </p:sp>
      <p:sp>
        <p:nvSpPr>
          <p:cNvPr id="9" name="contract info"/>
          <p:cNvSpPr/>
          <p:nvPr userDrawn="1"/>
        </p:nvSpPr>
        <p:spPr>
          <a:xfrm>
            <a:off x="0" y="6579440"/>
            <a:ext cx="9144000" cy="246221"/>
          </a:xfrm>
          <a:prstGeom prst="rect">
            <a:avLst/>
          </a:prstGeom>
        </p:spPr>
        <p:txBody>
          <a:bodyPr wrap="square">
            <a:spAutoFit/>
          </a:bodyPr>
          <a:lstStyle/>
          <a:p>
            <a:pPr lvl="0" algn="ctr">
              <a:buClr>
                <a:schemeClr val="dk1"/>
              </a:buClr>
              <a:buSzPct val="25000"/>
            </a:pP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Tree>
    <p:extLst>
      <p:ext uri="{BB962C8B-B14F-4D97-AF65-F5344CB8AC3E}">
        <p14:creationId xmlns:p14="http://schemas.microsoft.com/office/powerpoint/2010/main" val="3351812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cknowledgements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cknowledgements Head"/>
          <p:cNvSpPr txBox="1"/>
          <p:nvPr userDrawn="1"/>
        </p:nvSpPr>
        <p:spPr>
          <a:xfrm>
            <a:off x="320041" y="242134"/>
            <a:ext cx="8503920" cy="707886"/>
          </a:xfrm>
          <a:prstGeom prst="rect">
            <a:avLst/>
          </a:prstGeom>
          <a:noFill/>
        </p:spPr>
        <p:txBody>
          <a:bodyPr wrap="square" rtlCol="0" anchor="b">
            <a:spAutoFit/>
          </a:bodyPr>
          <a:lstStyle/>
          <a:p>
            <a:pPr algn="ctr"/>
            <a:r>
              <a:rPr lang="en-US" sz="4000" b="1" dirty="0" smtClean="0">
                <a:solidFill>
                  <a:schemeClr val="bg2">
                    <a:lumMod val="75000"/>
                  </a:schemeClr>
                </a:solidFill>
                <a:latin typeface="Century Gothic" panose="020B0502020202020204" pitchFamily="34" charset="0"/>
              </a:rPr>
              <a:t>Acknowledgements</a:t>
            </a:r>
            <a:endParaRPr lang="en-US" sz="4000" b="1" dirty="0">
              <a:solidFill>
                <a:schemeClr val="bg2">
                  <a:lumMod val="75000"/>
                </a:schemeClr>
              </a:solidFill>
              <a:latin typeface="Century Gothic" panose="020B0502020202020204" pitchFamily="34" charset="0"/>
            </a:endParaRPr>
          </a:p>
        </p:txBody>
      </p:sp>
      <p:sp>
        <p:nvSpPr>
          <p:cNvPr id="5" name="Text Placeholder 4"/>
          <p:cNvSpPr>
            <a:spLocks noGrp="1"/>
          </p:cNvSpPr>
          <p:nvPr>
            <p:ph type="body" sz="quarter" idx="10" hasCustomPrompt="1"/>
          </p:nvPr>
        </p:nvSpPr>
        <p:spPr>
          <a:xfrm>
            <a:off x="571208" y="1421134"/>
            <a:ext cx="8051583"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571207" y="3011687"/>
            <a:ext cx="8051583"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571208" y="4628567"/>
            <a:ext cx="8051582" cy="704088"/>
          </a:xfrm>
        </p:spPr>
        <p:txBody>
          <a:bodyPr>
            <a:normAutofit/>
          </a:bodyPr>
          <a:lstStyle>
            <a:lvl1pPr marL="0" indent="0">
              <a:buNone/>
              <a:defRPr sz="2000" baseline="0"/>
            </a:lvl1pPr>
          </a:lstStyle>
          <a:p>
            <a:pPr lvl="0"/>
            <a:r>
              <a:rPr lang="en-US" dirty="0" smtClean="0"/>
              <a:t>Name, Affiliation</a:t>
            </a:r>
          </a:p>
        </p:txBody>
      </p:sp>
      <p:sp>
        <p:nvSpPr>
          <p:cNvPr id="9" name="contract info"/>
          <p:cNvSpPr/>
          <p:nvPr userDrawn="1"/>
        </p:nvSpPr>
        <p:spPr>
          <a:xfrm>
            <a:off x="0" y="6579440"/>
            <a:ext cx="9144000" cy="246221"/>
          </a:xfrm>
          <a:prstGeom prst="rect">
            <a:avLst/>
          </a:prstGeom>
        </p:spPr>
        <p:txBody>
          <a:bodyPr wrap="square">
            <a:spAutoFit/>
          </a:bodyPr>
          <a:lstStyle/>
          <a:p>
            <a:pPr lvl="0" algn="ctr">
              <a:buClr>
                <a:schemeClr val="dk1"/>
              </a:buClr>
              <a:buSzPct val="25000"/>
            </a:pP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Tree>
    <p:extLst>
      <p:ext uri="{BB962C8B-B14F-4D97-AF65-F5344CB8AC3E}">
        <p14:creationId xmlns:p14="http://schemas.microsoft.com/office/powerpoint/2010/main" val="4773409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Slide">
    <p:spTree>
      <p:nvGrpSpPr>
        <p:cNvPr id="1" name="Shape 14"/>
        <p:cNvGrpSpPr/>
        <p:nvPr/>
      </p:nvGrpSpPr>
      <p:grpSpPr>
        <a:xfrm>
          <a:off x="0" y="0"/>
          <a:ext cx="0" cy="0"/>
          <a:chOff x="0" y="0"/>
          <a:chExt cx="0" cy="0"/>
        </a:xfrm>
      </p:grpSpPr>
      <p:sp>
        <p:nvSpPr>
          <p:cNvPr id="15" name="Shape 15"/>
          <p:cNvSpPr/>
          <p:nvPr/>
        </p:nvSpPr>
        <p:spPr>
          <a:xfrm>
            <a:off x="0" y="6784847"/>
            <a:ext cx="9144000" cy="73151"/>
          </a:xfrm>
          <a:prstGeom prst="rect">
            <a:avLst/>
          </a:prstGeom>
          <a:solidFill>
            <a:schemeClr val="dk1"/>
          </a:solidFill>
          <a:ln>
            <a:noFill/>
          </a:ln>
        </p:spPr>
        <p:txBody>
          <a:bodyPr lIns="91425" tIns="45700" rIns="91425" bIns="45700" anchor="ctr" anchorCtr="0">
            <a:noAutofit/>
          </a:bodyPr>
          <a:lstStyle/>
          <a:p>
            <a:pPr algn="ctr"/>
            <a:endParaRPr kern="0">
              <a:solidFill>
                <a:srgbClr val="FFFFFF"/>
              </a:solidFill>
              <a:latin typeface="Century Gothic"/>
              <a:ea typeface="Century Gothic"/>
              <a:cs typeface="Century Gothic"/>
              <a:sym typeface="Century Gothic"/>
              <a:rtl val="0"/>
            </a:endParaRPr>
          </a:p>
        </p:txBody>
      </p:sp>
      <p:pic>
        <p:nvPicPr>
          <p:cNvPr id="16" name="Shape 16"/>
          <p:cNvPicPr preferRelativeResize="0"/>
          <p:nvPr/>
        </p:nvPicPr>
        <p:blipFill rotWithShape="1">
          <a:blip r:embed="rId2">
            <a:alphaModFix/>
          </a:blip>
          <a:srcRect/>
          <a:stretch/>
        </p:blipFill>
        <p:spPr>
          <a:xfrm>
            <a:off x="363095" y="5467376"/>
            <a:ext cx="1010529" cy="1010529"/>
          </a:xfrm>
          <a:prstGeom prst="rect">
            <a:avLst/>
          </a:prstGeom>
          <a:noFill/>
          <a:ln>
            <a:noFill/>
          </a:ln>
        </p:spPr>
      </p:pic>
      <p:sp>
        <p:nvSpPr>
          <p:cNvPr id="17" name="Shape 17"/>
          <p:cNvSpPr txBox="1">
            <a:spLocks noGrp="1"/>
          </p:cNvSpPr>
          <p:nvPr>
            <p:ph type="body" idx="1"/>
          </p:nvPr>
        </p:nvSpPr>
        <p:spPr>
          <a:xfrm>
            <a:off x="5660135" y="6153912"/>
            <a:ext cx="3182111" cy="369332"/>
          </a:xfrm>
          <a:prstGeom prst="rect">
            <a:avLst/>
          </a:prstGeom>
          <a:noFill/>
          <a:ln>
            <a:noFill/>
          </a:ln>
        </p:spPr>
        <p:txBody>
          <a:bodyPr lIns="91425" tIns="91425" rIns="91425" bIns="91425" anchor="t" anchorCtr="0"/>
          <a:lstStyle>
            <a:lvl1pPr marL="0" indent="0" algn="r" rtl="0">
              <a:spcBef>
                <a:spcPts val="0"/>
              </a:spcBef>
              <a:buClr>
                <a:srgbClr val="A5A5A5"/>
              </a:buClr>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8" name="Shape 18"/>
          <p:cNvSpPr txBox="1">
            <a:spLocks noGrp="1"/>
          </p:cNvSpPr>
          <p:nvPr>
            <p:ph type="body" idx="2"/>
          </p:nvPr>
        </p:nvSpPr>
        <p:spPr>
          <a:xfrm>
            <a:off x="5660135" y="5751576"/>
            <a:ext cx="3182111" cy="369332"/>
          </a:xfrm>
          <a:prstGeom prst="rect">
            <a:avLst/>
          </a:prstGeom>
          <a:noFill/>
          <a:ln>
            <a:noFill/>
          </a:ln>
        </p:spPr>
        <p:txBody>
          <a:bodyPr lIns="91425" tIns="91425" rIns="91425" bIns="91425" anchor="t" anchorCtr="0"/>
          <a:lstStyle>
            <a:lvl1pPr marL="0" indent="0" algn="r" rtl="0">
              <a:spcBef>
                <a:spcPts val="0"/>
              </a:spcBef>
              <a:buClr>
                <a:srgbClr val="A5A5A5"/>
              </a:buClr>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9" name="Shape 19"/>
          <p:cNvSpPr txBox="1">
            <a:spLocks noGrp="1"/>
          </p:cNvSpPr>
          <p:nvPr>
            <p:ph type="body" idx="3"/>
          </p:nvPr>
        </p:nvSpPr>
        <p:spPr>
          <a:xfrm>
            <a:off x="5663183" y="5358383"/>
            <a:ext cx="3182111" cy="369332"/>
          </a:xfrm>
          <a:prstGeom prst="rect">
            <a:avLst/>
          </a:prstGeom>
          <a:noFill/>
          <a:ln>
            <a:noFill/>
          </a:ln>
        </p:spPr>
        <p:txBody>
          <a:bodyPr lIns="91425" tIns="91425" rIns="91425" bIns="91425" anchor="t" anchorCtr="0"/>
          <a:lstStyle>
            <a:lvl1pPr marL="0" indent="0" algn="r" rtl="0">
              <a:spcBef>
                <a:spcPts val="0"/>
              </a:spcBef>
              <a:buClr>
                <a:srgbClr val="A5A5A5"/>
              </a:buClr>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0" name="Shape 20"/>
          <p:cNvSpPr txBox="1">
            <a:spLocks noGrp="1"/>
          </p:cNvSpPr>
          <p:nvPr>
            <p:ph type="body" idx="4"/>
          </p:nvPr>
        </p:nvSpPr>
        <p:spPr>
          <a:xfrm>
            <a:off x="2249424" y="6153912"/>
            <a:ext cx="3182111" cy="369332"/>
          </a:xfrm>
          <a:prstGeom prst="rect">
            <a:avLst/>
          </a:prstGeom>
          <a:noFill/>
          <a:ln>
            <a:noFill/>
          </a:ln>
        </p:spPr>
        <p:txBody>
          <a:bodyPr lIns="91425" tIns="91425" rIns="91425" bIns="91425" anchor="t" anchorCtr="0"/>
          <a:lstStyle>
            <a:lvl1pPr marL="0" indent="0" algn="r" rtl="0">
              <a:spcBef>
                <a:spcPts val="0"/>
              </a:spcBef>
              <a:buClr>
                <a:srgbClr val="A5A5A5"/>
              </a:buClr>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1" name="Shape 21"/>
          <p:cNvSpPr txBox="1">
            <a:spLocks noGrp="1"/>
          </p:cNvSpPr>
          <p:nvPr>
            <p:ph type="body" idx="5"/>
          </p:nvPr>
        </p:nvSpPr>
        <p:spPr>
          <a:xfrm>
            <a:off x="2249424" y="5751576"/>
            <a:ext cx="3182111" cy="369332"/>
          </a:xfrm>
          <a:prstGeom prst="rect">
            <a:avLst/>
          </a:prstGeom>
          <a:noFill/>
          <a:ln>
            <a:noFill/>
          </a:ln>
        </p:spPr>
        <p:txBody>
          <a:bodyPr lIns="91425" tIns="91425" rIns="91425" bIns="91425" anchor="t" anchorCtr="0"/>
          <a:lstStyle>
            <a:lvl1pPr marL="0" indent="0" algn="r" rtl="0">
              <a:spcBef>
                <a:spcPts val="0"/>
              </a:spcBef>
              <a:buClr>
                <a:srgbClr val="A5A5A5"/>
              </a:buClr>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2" name="Shape 22"/>
          <p:cNvSpPr txBox="1">
            <a:spLocks noGrp="1"/>
          </p:cNvSpPr>
          <p:nvPr>
            <p:ph type="body" idx="6"/>
          </p:nvPr>
        </p:nvSpPr>
        <p:spPr>
          <a:xfrm>
            <a:off x="2249424" y="5358383"/>
            <a:ext cx="3182111" cy="369332"/>
          </a:xfrm>
          <a:prstGeom prst="rect">
            <a:avLst/>
          </a:prstGeom>
          <a:noFill/>
          <a:ln>
            <a:noFill/>
          </a:ln>
        </p:spPr>
        <p:txBody>
          <a:bodyPr lIns="91425" tIns="91425" rIns="91425" bIns="91425" anchor="t" anchorCtr="0"/>
          <a:lstStyle>
            <a:lvl1pPr marL="0" indent="0" algn="r" rtl="0">
              <a:spcBef>
                <a:spcPts val="0"/>
              </a:spcBef>
              <a:buClr>
                <a:srgbClr val="A5A5A5"/>
              </a:buClr>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cxnSp>
        <p:nvCxnSpPr>
          <p:cNvPr id="23" name="Shape 23"/>
          <p:cNvCxnSpPr/>
          <p:nvPr/>
        </p:nvCxnSpPr>
        <p:spPr>
          <a:xfrm>
            <a:off x="228600" y="5168335"/>
            <a:ext cx="8686800" cy="0"/>
          </a:xfrm>
          <a:prstGeom prst="straightConnector1">
            <a:avLst/>
          </a:prstGeom>
          <a:noFill/>
          <a:ln w="31750" cap="rnd" cmpd="sng">
            <a:solidFill>
              <a:schemeClr val="accent1"/>
            </a:solidFill>
            <a:prstDash val="solid"/>
            <a:round/>
            <a:headEnd type="none" w="med" len="med"/>
            <a:tailEnd type="none" w="med" len="med"/>
          </a:ln>
        </p:spPr>
      </p:cxnSp>
      <p:sp>
        <p:nvSpPr>
          <p:cNvPr id="24" name="Shape 24"/>
          <p:cNvSpPr txBox="1">
            <a:spLocks noGrp="1"/>
          </p:cNvSpPr>
          <p:nvPr>
            <p:ph type="body" idx="7"/>
          </p:nvPr>
        </p:nvSpPr>
        <p:spPr>
          <a:xfrm>
            <a:off x="1143000" y="4032503"/>
            <a:ext cx="6858000" cy="740663"/>
          </a:xfrm>
          <a:prstGeom prst="rect">
            <a:avLst/>
          </a:prstGeom>
          <a:noFill/>
          <a:ln>
            <a:noFill/>
          </a:ln>
        </p:spPr>
        <p:txBody>
          <a:bodyPr lIns="91425" tIns="91425" rIns="91425" bIns="91425" anchor="t" anchorCtr="0"/>
          <a:lstStyle>
            <a:lvl1pPr marL="0" indent="0" algn="ctr" rtl="0">
              <a:spcBef>
                <a:spcPts val="0"/>
              </a:spcBef>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5" name="Shape 25"/>
          <p:cNvSpPr txBox="1">
            <a:spLocks noGrp="1"/>
          </p:cNvSpPr>
          <p:nvPr>
            <p:ph type="body" idx="8"/>
          </p:nvPr>
        </p:nvSpPr>
        <p:spPr>
          <a:xfrm>
            <a:off x="685800" y="1426463"/>
            <a:ext cx="7772400" cy="2432304"/>
          </a:xfrm>
          <a:prstGeom prst="rect">
            <a:avLst/>
          </a:prstGeom>
          <a:noFill/>
          <a:ln>
            <a:noFill/>
          </a:ln>
        </p:spPr>
        <p:txBody>
          <a:bodyPr lIns="91425" tIns="91425" rIns="91425" bIns="91425" anchor="b" anchorCtr="0"/>
          <a:lstStyle>
            <a:lvl1pPr marL="0" indent="0" algn="ctr" rtl="0">
              <a:spcBef>
                <a:spcPts val="0"/>
              </a:spcBef>
              <a:buClr>
                <a:schemeClr val="accent1"/>
              </a:buClr>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grpSp>
        <p:nvGrpSpPr>
          <p:cNvPr id="26" name="Shape 26"/>
          <p:cNvGrpSpPr/>
          <p:nvPr/>
        </p:nvGrpSpPr>
        <p:grpSpPr>
          <a:xfrm>
            <a:off x="0" y="-44450"/>
            <a:ext cx="9144000" cy="1077912"/>
            <a:chOff x="0" y="-44450"/>
            <a:chExt cx="9144000" cy="1077912"/>
          </a:xfrm>
        </p:grpSpPr>
        <p:sp>
          <p:nvSpPr>
            <p:cNvPr id="27" name="Shape 27"/>
            <p:cNvSpPr txBox="1"/>
            <p:nvPr/>
          </p:nvSpPr>
          <p:spPr>
            <a:xfrm>
              <a:off x="0" y="0"/>
              <a:ext cx="9144000" cy="977898"/>
            </a:xfrm>
            <a:prstGeom prst="rect">
              <a:avLst/>
            </a:prstGeom>
            <a:solidFill>
              <a:schemeClr val="dk1"/>
            </a:solidFill>
            <a:ln>
              <a:noFill/>
            </a:ln>
          </p:spPr>
          <p:txBody>
            <a:bodyPr lIns="91425" tIns="45700" rIns="91425" bIns="45700" anchor="ctr" anchorCtr="0">
              <a:noAutofit/>
            </a:bodyPr>
            <a:lstStyle/>
            <a:p>
              <a:pPr>
                <a:buClr>
                  <a:srgbClr val="767171"/>
                </a:buClr>
                <a:buFont typeface="Century Gothic"/>
                <a:buNone/>
              </a:pPr>
              <a:endParaRPr kern="0">
                <a:solidFill>
                  <a:srgbClr val="767171"/>
                </a:solidFill>
                <a:latin typeface="Questrial"/>
                <a:ea typeface="Questrial"/>
                <a:cs typeface="Questrial"/>
                <a:sym typeface="Questrial"/>
                <a:rtl val="0"/>
              </a:endParaRPr>
            </a:p>
          </p:txBody>
        </p:sp>
        <p:sp>
          <p:nvSpPr>
            <p:cNvPr id="28" name="Shape 28"/>
            <p:cNvSpPr txBox="1"/>
            <p:nvPr/>
          </p:nvSpPr>
          <p:spPr>
            <a:xfrm>
              <a:off x="153985" y="260350"/>
              <a:ext cx="2332036" cy="338136"/>
            </a:xfrm>
            <a:prstGeom prst="rect">
              <a:avLst/>
            </a:prstGeom>
            <a:noFill/>
            <a:ln>
              <a:noFill/>
            </a:ln>
          </p:spPr>
          <p:txBody>
            <a:bodyPr lIns="91375" tIns="45675" rIns="91375" bIns="45675" anchor="t" anchorCtr="0">
              <a:noAutofit/>
            </a:bodyPr>
            <a:lstStyle/>
            <a:p>
              <a:pPr algn="ctr">
                <a:buClr>
                  <a:srgbClr val="767171"/>
                </a:buClr>
                <a:buFont typeface="Questrial"/>
                <a:buNone/>
              </a:pPr>
              <a:endParaRPr sz="800" b="1" kern="0">
                <a:solidFill>
                  <a:srgbClr val="FFFFFF"/>
                </a:solidFill>
                <a:latin typeface="Helvetica Neue"/>
                <a:ea typeface="Helvetica Neue"/>
                <a:cs typeface="Helvetica Neue"/>
                <a:sym typeface="Helvetica Neue"/>
                <a:rtl val="0"/>
              </a:endParaRPr>
            </a:p>
            <a:p>
              <a:pPr algn="ctr">
                <a:buClr>
                  <a:srgbClr val="FFFFFF"/>
                </a:buClr>
                <a:buSzPct val="25000"/>
                <a:buFont typeface="Helvetica Neue"/>
                <a:buNone/>
              </a:pPr>
              <a:r>
                <a:rPr lang="en-US" sz="800" kern="0">
                  <a:solidFill>
                    <a:srgbClr val="FFFFFF"/>
                  </a:solidFill>
                  <a:latin typeface="Helvetica Neue"/>
                  <a:ea typeface="Helvetica Neue"/>
                  <a:cs typeface="Helvetica Neue"/>
                  <a:sym typeface="Helvetica Neue"/>
                  <a:rtl val="0"/>
                </a:rPr>
                <a:t>National Aeronautics and Space Administration</a:t>
              </a:r>
            </a:p>
          </p:txBody>
        </p:sp>
        <p:pic>
          <p:nvPicPr>
            <p:cNvPr id="29" name="Shape 29"/>
            <p:cNvPicPr preferRelativeResize="0"/>
            <p:nvPr/>
          </p:nvPicPr>
          <p:blipFill rotWithShape="1">
            <a:blip r:embed="rId3">
              <a:alphaModFix/>
            </a:blip>
            <a:srcRect/>
            <a:stretch/>
          </p:blipFill>
          <p:spPr>
            <a:xfrm>
              <a:off x="8124825" y="-44450"/>
              <a:ext cx="935037" cy="1077912"/>
            </a:xfrm>
            <a:prstGeom prst="rect">
              <a:avLst/>
            </a:prstGeom>
            <a:noFill/>
            <a:ln>
              <a:noFill/>
            </a:ln>
          </p:spPr>
        </p:pic>
      </p:grpSp>
    </p:spTree>
    <p:extLst>
      <p:ext uri="{BB962C8B-B14F-4D97-AF65-F5344CB8AC3E}">
        <p14:creationId xmlns:p14="http://schemas.microsoft.com/office/powerpoint/2010/main" val="13906957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Left text, Right image">
    <p:spTree>
      <p:nvGrpSpPr>
        <p:cNvPr id="1" name="Shape 30"/>
        <p:cNvGrpSpPr/>
        <p:nvPr/>
      </p:nvGrpSpPr>
      <p:grpSpPr>
        <a:xfrm>
          <a:off x="0" y="0"/>
          <a:ext cx="0" cy="0"/>
          <a:chOff x="0" y="0"/>
          <a:chExt cx="0" cy="0"/>
        </a:xfrm>
      </p:grpSpPr>
      <p:sp>
        <p:nvSpPr>
          <p:cNvPr id="31" name="Shape 31"/>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algn="ctr"/>
            <a:endParaRPr kern="0">
              <a:solidFill>
                <a:srgbClr val="FFFFFF"/>
              </a:solidFill>
              <a:latin typeface="Century Gothic"/>
              <a:ea typeface="Century Gothic"/>
              <a:cs typeface="Century Gothic"/>
              <a:sym typeface="Century Gothic"/>
              <a:rtl val="0"/>
            </a:endParaRPr>
          </a:p>
        </p:txBody>
      </p:sp>
      <p:sp>
        <p:nvSpPr>
          <p:cNvPr id="32" name="Shape 32"/>
          <p:cNvSpPr/>
          <p:nvPr/>
        </p:nvSpPr>
        <p:spPr>
          <a:xfrm>
            <a:off x="0" y="6784847"/>
            <a:ext cx="9144000" cy="73151"/>
          </a:xfrm>
          <a:prstGeom prst="rect">
            <a:avLst/>
          </a:prstGeom>
          <a:solidFill>
            <a:schemeClr val="accent1"/>
          </a:solidFill>
          <a:ln>
            <a:noFill/>
          </a:ln>
        </p:spPr>
        <p:txBody>
          <a:bodyPr lIns="91425" tIns="45700" rIns="91425" bIns="45700" anchor="ctr" anchorCtr="0">
            <a:noAutofit/>
          </a:bodyPr>
          <a:lstStyle/>
          <a:p>
            <a:pPr algn="ctr"/>
            <a:endParaRPr kern="0">
              <a:solidFill>
                <a:srgbClr val="FFFFFF"/>
              </a:solidFill>
              <a:latin typeface="Century Gothic"/>
              <a:ea typeface="Century Gothic"/>
              <a:cs typeface="Century Gothic"/>
              <a:sym typeface="Century Gothic"/>
              <a:rtl val="0"/>
            </a:endParaRPr>
          </a:p>
        </p:txBody>
      </p:sp>
      <p:sp>
        <p:nvSpPr>
          <p:cNvPr id="33" name="Shape 33"/>
          <p:cNvSpPr txBox="1">
            <a:spLocks noGrp="1"/>
          </p:cNvSpPr>
          <p:nvPr>
            <p:ph type="body" idx="1"/>
          </p:nvPr>
        </p:nvSpPr>
        <p:spPr>
          <a:xfrm>
            <a:off x="521208" y="2130551"/>
            <a:ext cx="3593592" cy="3374135"/>
          </a:xfrm>
          <a:prstGeom prst="rect">
            <a:avLst/>
          </a:prstGeom>
          <a:noFill/>
          <a:ln>
            <a:noFill/>
          </a:ln>
        </p:spPr>
        <p:txBody>
          <a:bodyPr lIns="91425" tIns="91425" rIns="91425" bIns="91425" anchor="t" anchorCtr="0"/>
          <a:lstStyle>
            <a:lvl1pPr marL="0" indent="0" rtl="0">
              <a:spcBef>
                <a:spcPts val="0"/>
              </a:spcBef>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4" name="Shape 34"/>
          <p:cNvSpPr txBox="1">
            <a:spLocks noGrp="1"/>
          </p:cNvSpPr>
          <p:nvPr>
            <p:ph type="body" idx="2"/>
          </p:nvPr>
        </p:nvSpPr>
        <p:spPr>
          <a:xfrm>
            <a:off x="548639" y="640079"/>
            <a:ext cx="3566159" cy="1325880"/>
          </a:xfrm>
          <a:prstGeom prst="rect">
            <a:avLst/>
          </a:prstGeom>
          <a:noFill/>
          <a:ln>
            <a:noFill/>
          </a:ln>
        </p:spPr>
        <p:txBody>
          <a:bodyPr lIns="91425" tIns="91425" rIns="91425" bIns="91425" anchor="b" anchorCtr="0"/>
          <a:lstStyle>
            <a:lvl1pPr marL="0" indent="0" rtl="0">
              <a:spcBef>
                <a:spcPts val="0"/>
              </a:spcBef>
              <a:buClr>
                <a:schemeClr val="accent1"/>
              </a:buClr>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5" name="Shape 35"/>
          <p:cNvSpPr>
            <a:spLocks noGrp="1"/>
          </p:cNvSpPr>
          <p:nvPr>
            <p:ph type="pic" idx="3"/>
          </p:nvPr>
        </p:nvSpPr>
        <p:spPr>
          <a:xfrm>
            <a:off x="4572000" y="0"/>
            <a:ext cx="4572000" cy="6858000"/>
          </a:xfrm>
          <a:prstGeom prst="rect">
            <a:avLst/>
          </a:prstGeom>
          <a:noFill/>
          <a:ln>
            <a:noFill/>
          </a:ln>
        </p:spPr>
      </p:sp>
      <p:sp>
        <p:nvSpPr>
          <p:cNvPr id="36" name="Shape 36"/>
          <p:cNvSpPr txBox="1">
            <a:spLocks noGrp="1"/>
          </p:cNvSpPr>
          <p:nvPr>
            <p:ph type="body" idx="4"/>
          </p:nvPr>
        </p:nvSpPr>
        <p:spPr>
          <a:xfrm>
            <a:off x="4572000" y="6583679"/>
            <a:ext cx="1993391" cy="274319"/>
          </a:xfrm>
          <a:prstGeom prst="rect">
            <a:avLst/>
          </a:prstGeom>
          <a:noFill/>
          <a:ln>
            <a:noFill/>
          </a:ln>
        </p:spPr>
        <p:txBody>
          <a:bodyPr lIns="91425" tIns="91425" rIns="91425" bIns="91425" anchor="t" anchorCtr="0"/>
          <a:lstStyle>
            <a:lvl1pPr marL="0" indent="0" rtl="0">
              <a:spcBef>
                <a:spcPts val="0"/>
              </a:spcBef>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extLst>
      <p:ext uri="{BB962C8B-B14F-4D97-AF65-F5344CB8AC3E}">
        <p14:creationId xmlns:p14="http://schemas.microsoft.com/office/powerpoint/2010/main" val="35164384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Right text, Left image">
    <p:spTree>
      <p:nvGrpSpPr>
        <p:cNvPr id="1" name="Shape 37"/>
        <p:cNvGrpSpPr/>
        <p:nvPr/>
      </p:nvGrpSpPr>
      <p:grpSpPr>
        <a:xfrm>
          <a:off x="0" y="0"/>
          <a:ext cx="0" cy="0"/>
          <a:chOff x="0" y="0"/>
          <a:chExt cx="0" cy="0"/>
        </a:xfrm>
      </p:grpSpPr>
      <p:sp>
        <p:nvSpPr>
          <p:cNvPr id="38" name="Shape 38"/>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algn="ctr"/>
            <a:endParaRPr kern="0">
              <a:solidFill>
                <a:srgbClr val="FFFFFF"/>
              </a:solidFill>
              <a:latin typeface="Century Gothic"/>
              <a:ea typeface="Century Gothic"/>
              <a:cs typeface="Century Gothic"/>
              <a:sym typeface="Century Gothic"/>
              <a:rtl val="0"/>
            </a:endParaRPr>
          </a:p>
        </p:txBody>
      </p:sp>
      <p:sp>
        <p:nvSpPr>
          <p:cNvPr id="39" name="Shape 39"/>
          <p:cNvSpPr/>
          <p:nvPr/>
        </p:nvSpPr>
        <p:spPr>
          <a:xfrm>
            <a:off x="0" y="6784847"/>
            <a:ext cx="9144000" cy="73151"/>
          </a:xfrm>
          <a:prstGeom prst="rect">
            <a:avLst/>
          </a:prstGeom>
          <a:solidFill>
            <a:schemeClr val="accent1"/>
          </a:solidFill>
          <a:ln>
            <a:noFill/>
          </a:ln>
        </p:spPr>
        <p:txBody>
          <a:bodyPr lIns="91425" tIns="45700" rIns="91425" bIns="45700" anchor="ctr" anchorCtr="0">
            <a:noAutofit/>
          </a:bodyPr>
          <a:lstStyle/>
          <a:p>
            <a:pPr algn="ctr"/>
            <a:endParaRPr kern="0">
              <a:solidFill>
                <a:srgbClr val="FFFFFF"/>
              </a:solidFill>
              <a:latin typeface="Century Gothic"/>
              <a:ea typeface="Century Gothic"/>
              <a:cs typeface="Century Gothic"/>
              <a:sym typeface="Century Gothic"/>
              <a:rtl val="0"/>
            </a:endParaRPr>
          </a:p>
        </p:txBody>
      </p:sp>
      <p:sp>
        <p:nvSpPr>
          <p:cNvPr id="40" name="Shape 40"/>
          <p:cNvSpPr txBox="1">
            <a:spLocks noGrp="1"/>
          </p:cNvSpPr>
          <p:nvPr>
            <p:ph type="body" idx="1"/>
          </p:nvPr>
        </p:nvSpPr>
        <p:spPr>
          <a:xfrm>
            <a:off x="5102351" y="2130551"/>
            <a:ext cx="3593592" cy="3374135"/>
          </a:xfrm>
          <a:prstGeom prst="rect">
            <a:avLst/>
          </a:prstGeom>
          <a:noFill/>
          <a:ln>
            <a:noFill/>
          </a:ln>
        </p:spPr>
        <p:txBody>
          <a:bodyPr lIns="91425" tIns="91425" rIns="91425" bIns="91425" anchor="t" anchorCtr="0"/>
          <a:lstStyle>
            <a:lvl1pPr marL="0" indent="0" rtl="0">
              <a:spcBef>
                <a:spcPts val="0"/>
              </a:spcBef>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1" name="Shape 41"/>
          <p:cNvSpPr txBox="1">
            <a:spLocks noGrp="1"/>
          </p:cNvSpPr>
          <p:nvPr>
            <p:ph type="body" idx="2"/>
          </p:nvPr>
        </p:nvSpPr>
        <p:spPr>
          <a:xfrm>
            <a:off x="5102351" y="640079"/>
            <a:ext cx="3566159" cy="1325880"/>
          </a:xfrm>
          <a:prstGeom prst="rect">
            <a:avLst/>
          </a:prstGeom>
          <a:noFill/>
          <a:ln>
            <a:noFill/>
          </a:ln>
        </p:spPr>
        <p:txBody>
          <a:bodyPr lIns="91425" tIns="91425" rIns="91425" bIns="91425" anchor="b" anchorCtr="0"/>
          <a:lstStyle>
            <a:lvl1pPr marL="0" indent="0" rtl="0">
              <a:spcBef>
                <a:spcPts val="0"/>
              </a:spcBef>
              <a:buClr>
                <a:schemeClr val="accent1"/>
              </a:buClr>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2" name="Shape 42"/>
          <p:cNvSpPr>
            <a:spLocks noGrp="1"/>
          </p:cNvSpPr>
          <p:nvPr>
            <p:ph type="pic" idx="3"/>
          </p:nvPr>
        </p:nvSpPr>
        <p:spPr>
          <a:xfrm>
            <a:off x="0" y="0"/>
            <a:ext cx="4572000" cy="6858000"/>
          </a:xfrm>
          <a:prstGeom prst="rect">
            <a:avLst/>
          </a:prstGeom>
          <a:noFill/>
          <a:ln>
            <a:noFill/>
          </a:ln>
        </p:spPr>
      </p:sp>
      <p:sp>
        <p:nvSpPr>
          <p:cNvPr id="43" name="Shape 43"/>
          <p:cNvSpPr txBox="1">
            <a:spLocks noGrp="1"/>
          </p:cNvSpPr>
          <p:nvPr>
            <p:ph type="body" idx="4"/>
          </p:nvPr>
        </p:nvSpPr>
        <p:spPr>
          <a:xfrm>
            <a:off x="2578608" y="6583679"/>
            <a:ext cx="1993391" cy="274319"/>
          </a:xfrm>
          <a:prstGeom prst="rect">
            <a:avLst/>
          </a:prstGeom>
          <a:noFill/>
          <a:ln>
            <a:noFill/>
          </a:ln>
        </p:spPr>
        <p:txBody>
          <a:bodyPr lIns="91425" tIns="91425" rIns="91425" bIns="91425" anchor="t" anchorCtr="0"/>
          <a:lstStyle>
            <a:lvl1pPr marL="0" indent="0" algn="r" rtl="0">
              <a:spcBef>
                <a:spcPts val="0"/>
              </a:spcBef>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extLst>
      <p:ext uri="{BB962C8B-B14F-4D97-AF65-F5344CB8AC3E}">
        <p14:creationId xmlns:p14="http://schemas.microsoft.com/office/powerpoint/2010/main" val="23727245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Top text, Bottom image B">
    <p:spTree>
      <p:nvGrpSpPr>
        <p:cNvPr id="1" name="Shape 61"/>
        <p:cNvGrpSpPr/>
        <p:nvPr/>
      </p:nvGrpSpPr>
      <p:grpSpPr>
        <a:xfrm>
          <a:off x="0" y="0"/>
          <a:ext cx="0" cy="0"/>
          <a:chOff x="0" y="0"/>
          <a:chExt cx="0" cy="0"/>
        </a:xfrm>
      </p:grpSpPr>
      <p:sp>
        <p:nvSpPr>
          <p:cNvPr id="62" name="Shape 62"/>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algn="ctr"/>
            <a:endParaRPr kern="0">
              <a:solidFill>
                <a:srgbClr val="FFFFFF"/>
              </a:solidFill>
              <a:latin typeface="Century Gothic"/>
              <a:ea typeface="Century Gothic"/>
              <a:cs typeface="Century Gothic"/>
              <a:sym typeface="Century Gothic"/>
              <a:rtl val="0"/>
            </a:endParaRPr>
          </a:p>
        </p:txBody>
      </p:sp>
      <p:sp>
        <p:nvSpPr>
          <p:cNvPr id="63" name="Shape 63"/>
          <p:cNvSpPr/>
          <p:nvPr/>
        </p:nvSpPr>
        <p:spPr>
          <a:xfrm>
            <a:off x="0" y="6784847"/>
            <a:ext cx="9144000" cy="73151"/>
          </a:xfrm>
          <a:prstGeom prst="rect">
            <a:avLst/>
          </a:prstGeom>
          <a:solidFill>
            <a:schemeClr val="accent1"/>
          </a:solidFill>
          <a:ln>
            <a:noFill/>
          </a:ln>
        </p:spPr>
        <p:txBody>
          <a:bodyPr lIns="91425" tIns="45700" rIns="91425" bIns="45700" anchor="ctr" anchorCtr="0">
            <a:noAutofit/>
          </a:bodyPr>
          <a:lstStyle/>
          <a:p>
            <a:pPr algn="ctr"/>
            <a:endParaRPr kern="0">
              <a:solidFill>
                <a:srgbClr val="FFFFFF"/>
              </a:solidFill>
              <a:latin typeface="Century Gothic"/>
              <a:ea typeface="Century Gothic"/>
              <a:cs typeface="Century Gothic"/>
              <a:sym typeface="Century Gothic"/>
              <a:rtl val="0"/>
            </a:endParaRPr>
          </a:p>
        </p:txBody>
      </p:sp>
      <p:sp>
        <p:nvSpPr>
          <p:cNvPr id="64" name="Shape 64"/>
          <p:cNvSpPr txBox="1">
            <a:spLocks noGrp="1"/>
          </p:cNvSpPr>
          <p:nvPr>
            <p:ph type="body" idx="1"/>
          </p:nvPr>
        </p:nvSpPr>
        <p:spPr>
          <a:xfrm>
            <a:off x="576072" y="1438655"/>
            <a:ext cx="7982711" cy="1444752"/>
          </a:xfrm>
          <a:prstGeom prst="rect">
            <a:avLst/>
          </a:prstGeom>
          <a:noFill/>
          <a:ln>
            <a:noFill/>
          </a:ln>
        </p:spPr>
        <p:txBody>
          <a:bodyPr lIns="91425" tIns="91425" rIns="91425" bIns="91425" anchor="t" anchorCtr="0"/>
          <a:lstStyle>
            <a:lvl1pPr marL="0" indent="0" rtl="0">
              <a:spcBef>
                <a:spcPts val="0"/>
              </a:spcBef>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5" name="Shape 65"/>
          <p:cNvSpPr txBox="1">
            <a:spLocks noGrp="1"/>
          </p:cNvSpPr>
          <p:nvPr>
            <p:ph type="body" idx="2"/>
          </p:nvPr>
        </p:nvSpPr>
        <p:spPr>
          <a:xfrm>
            <a:off x="576072" y="579120"/>
            <a:ext cx="7982711" cy="704088"/>
          </a:xfrm>
          <a:prstGeom prst="rect">
            <a:avLst/>
          </a:prstGeom>
          <a:noFill/>
          <a:ln>
            <a:noFill/>
          </a:ln>
        </p:spPr>
        <p:txBody>
          <a:bodyPr lIns="91425" tIns="91425" rIns="91425" bIns="91425" anchor="t" anchorCtr="0"/>
          <a:lstStyle>
            <a:lvl1pPr marL="0" indent="0" algn="l" rtl="0">
              <a:spcBef>
                <a:spcPts val="0"/>
              </a:spcBef>
              <a:buClr>
                <a:schemeClr val="accent1"/>
              </a:buClr>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6" name="Shape 66"/>
          <p:cNvSpPr>
            <a:spLocks noGrp="1"/>
          </p:cNvSpPr>
          <p:nvPr>
            <p:ph type="pic" idx="3"/>
          </p:nvPr>
        </p:nvSpPr>
        <p:spPr>
          <a:xfrm>
            <a:off x="0" y="3429000"/>
            <a:ext cx="9144000" cy="3429000"/>
          </a:xfrm>
          <a:prstGeom prst="rect">
            <a:avLst/>
          </a:prstGeom>
          <a:noFill/>
          <a:ln>
            <a:noFill/>
          </a:ln>
        </p:spPr>
      </p:sp>
      <p:sp>
        <p:nvSpPr>
          <p:cNvPr id="67" name="Shape 67"/>
          <p:cNvSpPr txBox="1">
            <a:spLocks noGrp="1"/>
          </p:cNvSpPr>
          <p:nvPr>
            <p:ph type="body" idx="4"/>
          </p:nvPr>
        </p:nvSpPr>
        <p:spPr>
          <a:xfrm>
            <a:off x="6190487" y="3154680"/>
            <a:ext cx="2295144" cy="274319"/>
          </a:xfrm>
          <a:prstGeom prst="rect">
            <a:avLst/>
          </a:prstGeom>
          <a:noFill/>
          <a:ln>
            <a:noFill/>
          </a:ln>
        </p:spPr>
        <p:txBody>
          <a:bodyPr lIns="91425" tIns="91425" rIns="91425" bIns="91425" anchor="t" anchorCtr="0"/>
          <a:lstStyle>
            <a:lvl1pPr marL="0" indent="0" algn="r" rtl="0">
              <a:spcBef>
                <a:spcPts val="0"/>
              </a:spcBef>
              <a:buClr>
                <a:srgbClr val="A5A5A5"/>
              </a:buClr>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extLst>
      <p:ext uri="{BB962C8B-B14F-4D97-AF65-F5344CB8AC3E}">
        <p14:creationId xmlns:p14="http://schemas.microsoft.com/office/powerpoint/2010/main" val="27906969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Acknowledgements A">
    <p:spTree>
      <p:nvGrpSpPr>
        <p:cNvPr id="1" name="Shape 68"/>
        <p:cNvGrpSpPr/>
        <p:nvPr/>
      </p:nvGrpSpPr>
      <p:grpSpPr>
        <a:xfrm>
          <a:off x="0" y="0"/>
          <a:ext cx="0" cy="0"/>
          <a:chOff x="0" y="0"/>
          <a:chExt cx="0" cy="0"/>
        </a:xfrm>
      </p:grpSpPr>
      <p:sp>
        <p:nvSpPr>
          <p:cNvPr id="69" name="Shape 69"/>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algn="ctr"/>
            <a:endParaRPr kern="0">
              <a:solidFill>
                <a:srgbClr val="FFFFFF"/>
              </a:solidFill>
              <a:latin typeface="Century Gothic"/>
              <a:ea typeface="Century Gothic"/>
              <a:cs typeface="Century Gothic"/>
              <a:sym typeface="Century Gothic"/>
              <a:rtl val="0"/>
            </a:endParaRPr>
          </a:p>
        </p:txBody>
      </p:sp>
      <p:sp>
        <p:nvSpPr>
          <p:cNvPr id="70" name="Shape 70"/>
          <p:cNvSpPr/>
          <p:nvPr/>
        </p:nvSpPr>
        <p:spPr>
          <a:xfrm>
            <a:off x="0" y="6784847"/>
            <a:ext cx="9144000" cy="73151"/>
          </a:xfrm>
          <a:prstGeom prst="rect">
            <a:avLst/>
          </a:prstGeom>
          <a:solidFill>
            <a:schemeClr val="accent1"/>
          </a:solidFill>
          <a:ln>
            <a:noFill/>
          </a:ln>
        </p:spPr>
        <p:txBody>
          <a:bodyPr lIns="91425" tIns="45700" rIns="91425" bIns="45700" anchor="ctr" anchorCtr="0">
            <a:noAutofit/>
          </a:bodyPr>
          <a:lstStyle/>
          <a:p>
            <a:pPr algn="ctr"/>
            <a:endParaRPr kern="0">
              <a:solidFill>
                <a:srgbClr val="FFFFFF"/>
              </a:solidFill>
              <a:latin typeface="Century Gothic"/>
              <a:ea typeface="Century Gothic"/>
              <a:cs typeface="Century Gothic"/>
              <a:sym typeface="Century Gothic"/>
              <a:rtl val="0"/>
            </a:endParaRPr>
          </a:p>
        </p:txBody>
      </p:sp>
      <p:sp>
        <p:nvSpPr>
          <p:cNvPr id="71" name="Shape 71"/>
          <p:cNvSpPr txBox="1"/>
          <p:nvPr/>
        </p:nvSpPr>
        <p:spPr>
          <a:xfrm>
            <a:off x="320040" y="242134"/>
            <a:ext cx="8503920" cy="707886"/>
          </a:xfrm>
          <a:prstGeom prst="rect">
            <a:avLst/>
          </a:prstGeom>
          <a:noFill/>
          <a:ln>
            <a:noFill/>
          </a:ln>
        </p:spPr>
        <p:txBody>
          <a:bodyPr lIns="91425" tIns="45700" rIns="91425" bIns="45700" anchor="b" anchorCtr="0">
            <a:noAutofit/>
          </a:bodyPr>
          <a:lstStyle/>
          <a:p>
            <a:pPr algn="ctr">
              <a:buSzPct val="25000"/>
            </a:pPr>
            <a:r>
              <a:rPr lang="en-US" sz="4000" b="1" kern="0">
                <a:solidFill>
                  <a:srgbClr val="BFBFBF"/>
                </a:solidFill>
                <a:latin typeface="Century Gothic"/>
                <a:ea typeface="Century Gothic"/>
                <a:cs typeface="Century Gothic"/>
                <a:sym typeface="Century Gothic"/>
                <a:rtl val="0"/>
              </a:rPr>
              <a:t>Acknowledgements</a:t>
            </a:r>
          </a:p>
        </p:txBody>
      </p:sp>
      <p:sp>
        <p:nvSpPr>
          <p:cNvPr id="72" name="Shape 72"/>
          <p:cNvSpPr txBox="1">
            <a:spLocks noGrp="1"/>
          </p:cNvSpPr>
          <p:nvPr>
            <p:ph type="body" idx="1"/>
          </p:nvPr>
        </p:nvSpPr>
        <p:spPr>
          <a:xfrm>
            <a:off x="3511296" y="1220919"/>
            <a:ext cx="5111496" cy="704088"/>
          </a:xfrm>
          <a:prstGeom prst="rect">
            <a:avLst/>
          </a:prstGeom>
          <a:noFill/>
          <a:ln>
            <a:noFill/>
          </a:ln>
        </p:spPr>
        <p:txBody>
          <a:bodyPr lIns="91425" tIns="91425" rIns="91425" bIns="91425" anchor="t" anchorCtr="0"/>
          <a:lstStyle>
            <a:lvl1pPr marL="0" indent="0" rtl="0">
              <a:spcBef>
                <a:spcPts val="0"/>
              </a:spcBef>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3" name="Shape 73"/>
          <p:cNvSpPr txBox="1">
            <a:spLocks noGrp="1"/>
          </p:cNvSpPr>
          <p:nvPr>
            <p:ph type="body" idx="2"/>
          </p:nvPr>
        </p:nvSpPr>
        <p:spPr>
          <a:xfrm>
            <a:off x="3511296" y="2369944"/>
            <a:ext cx="5111496" cy="704088"/>
          </a:xfrm>
          <a:prstGeom prst="rect">
            <a:avLst/>
          </a:prstGeom>
          <a:noFill/>
          <a:ln>
            <a:noFill/>
          </a:ln>
        </p:spPr>
        <p:txBody>
          <a:bodyPr lIns="91425" tIns="91425" rIns="91425" bIns="91425" anchor="t" anchorCtr="0"/>
          <a:lstStyle>
            <a:lvl1pPr marL="0" indent="0" rtl="0">
              <a:spcBef>
                <a:spcPts val="0"/>
              </a:spcBef>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4" name="Shape 74"/>
          <p:cNvSpPr txBox="1">
            <a:spLocks noGrp="1"/>
          </p:cNvSpPr>
          <p:nvPr>
            <p:ph type="body" idx="3"/>
          </p:nvPr>
        </p:nvSpPr>
        <p:spPr>
          <a:xfrm>
            <a:off x="3511296" y="4118716"/>
            <a:ext cx="5111496" cy="704088"/>
          </a:xfrm>
          <a:prstGeom prst="rect">
            <a:avLst/>
          </a:prstGeom>
          <a:noFill/>
          <a:ln>
            <a:noFill/>
          </a:ln>
        </p:spPr>
        <p:txBody>
          <a:bodyPr lIns="91425" tIns="91425" rIns="91425" bIns="91425" anchor="t" anchorCtr="0"/>
          <a:lstStyle>
            <a:lvl1pPr marL="0" indent="0" rtl="0">
              <a:spcBef>
                <a:spcPts val="0"/>
              </a:spcBef>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5" name="Shape 75"/>
          <p:cNvSpPr/>
          <p:nvPr/>
        </p:nvSpPr>
        <p:spPr>
          <a:xfrm>
            <a:off x="0" y="6579439"/>
            <a:ext cx="9144000" cy="246220"/>
          </a:xfrm>
          <a:prstGeom prst="rect">
            <a:avLst/>
          </a:prstGeom>
          <a:noFill/>
          <a:ln>
            <a:noFill/>
          </a:ln>
        </p:spPr>
        <p:txBody>
          <a:bodyPr lIns="91425" tIns="45700" rIns="91425" bIns="45700" anchor="t" anchorCtr="0">
            <a:noAutofit/>
          </a:bodyPr>
          <a:lstStyle/>
          <a:p>
            <a:pPr algn="ctr">
              <a:buSzPct val="25000"/>
            </a:pPr>
            <a:r>
              <a:rPr lang="en-US" sz="1000" i="1" kern="0">
                <a:solidFill>
                  <a:srgbClr val="7F7F7F"/>
                </a:solidFill>
                <a:ea typeface="Arial"/>
                <a:cs typeface="Arial"/>
                <a:sym typeface="Arial"/>
                <a:rtl val="0"/>
              </a:rPr>
              <a:t>This material is based upon work supported by NASA through contract NNL11AA00B and cooperative agreement NNX14AB60A.</a:t>
            </a:r>
          </a:p>
        </p:txBody>
      </p:sp>
    </p:spTree>
    <p:extLst>
      <p:ext uri="{BB962C8B-B14F-4D97-AF65-F5344CB8AC3E}">
        <p14:creationId xmlns:p14="http://schemas.microsoft.com/office/powerpoint/2010/main" val="20660492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Acknowledgements B">
    <p:spTree>
      <p:nvGrpSpPr>
        <p:cNvPr id="1" name="Shape 76"/>
        <p:cNvGrpSpPr/>
        <p:nvPr/>
      </p:nvGrpSpPr>
      <p:grpSpPr>
        <a:xfrm>
          <a:off x="0" y="0"/>
          <a:ext cx="0" cy="0"/>
          <a:chOff x="0" y="0"/>
          <a:chExt cx="0" cy="0"/>
        </a:xfrm>
      </p:grpSpPr>
      <p:sp>
        <p:nvSpPr>
          <p:cNvPr id="77" name="Shape 77"/>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algn="ctr"/>
            <a:endParaRPr kern="0">
              <a:solidFill>
                <a:srgbClr val="FFFFFF"/>
              </a:solidFill>
              <a:latin typeface="Century Gothic"/>
              <a:ea typeface="Century Gothic"/>
              <a:cs typeface="Century Gothic"/>
              <a:sym typeface="Century Gothic"/>
              <a:rtl val="0"/>
            </a:endParaRPr>
          </a:p>
        </p:txBody>
      </p:sp>
      <p:sp>
        <p:nvSpPr>
          <p:cNvPr id="78" name="Shape 78"/>
          <p:cNvSpPr/>
          <p:nvPr/>
        </p:nvSpPr>
        <p:spPr>
          <a:xfrm>
            <a:off x="0" y="6784847"/>
            <a:ext cx="9144000" cy="73151"/>
          </a:xfrm>
          <a:prstGeom prst="rect">
            <a:avLst/>
          </a:prstGeom>
          <a:solidFill>
            <a:schemeClr val="accent1"/>
          </a:solidFill>
          <a:ln>
            <a:noFill/>
          </a:ln>
        </p:spPr>
        <p:txBody>
          <a:bodyPr lIns="91425" tIns="45700" rIns="91425" bIns="45700" anchor="ctr" anchorCtr="0">
            <a:noAutofit/>
          </a:bodyPr>
          <a:lstStyle/>
          <a:p>
            <a:pPr algn="ctr"/>
            <a:endParaRPr kern="0">
              <a:solidFill>
                <a:srgbClr val="FFFFFF"/>
              </a:solidFill>
              <a:latin typeface="Century Gothic"/>
              <a:ea typeface="Century Gothic"/>
              <a:cs typeface="Century Gothic"/>
              <a:sym typeface="Century Gothic"/>
              <a:rtl val="0"/>
            </a:endParaRPr>
          </a:p>
        </p:txBody>
      </p:sp>
      <p:sp>
        <p:nvSpPr>
          <p:cNvPr id="79" name="Shape 79"/>
          <p:cNvSpPr txBox="1"/>
          <p:nvPr/>
        </p:nvSpPr>
        <p:spPr>
          <a:xfrm>
            <a:off x="320040" y="242134"/>
            <a:ext cx="8503920" cy="707886"/>
          </a:xfrm>
          <a:prstGeom prst="rect">
            <a:avLst/>
          </a:prstGeom>
          <a:noFill/>
          <a:ln>
            <a:noFill/>
          </a:ln>
        </p:spPr>
        <p:txBody>
          <a:bodyPr lIns="91425" tIns="45700" rIns="91425" bIns="45700" anchor="b" anchorCtr="0">
            <a:noAutofit/>
          </a:bodyPr>
          <a:lstStyle/>
          <a:p>
            <a:pPr algn="ctr">
              <a:buSzPct val="25000"/>
            </a:pPr>
            <a:r>
              <a:rPr lang="en-US" sz="4000" b="1" kern="0">
                <a:solidFill>
                  <a:srgbClr val="BFBFBF"/>
                </a:solidFill>
                <a:latin typeface="Century Gothic"/>
                <a:ea typeface="Century Gothic"/>
                <a:cs typeface="Century Gothic"/>
                <a:sym typeface="Century Gothic"/>
                <a:rtl val="0"/>
              </a:rPr>
              <a:t>Acknowledgements</a:t>
            </a:r>
          </a:p>
        </p:txBody>
      </p:sp>
      <p:sp>
        <p:nvSpPr>
          <p:cNvPr id="80" name="Shape 80"/>
          <p:cNvSpPr txBox="1">
            <a:spLocks noGrp="1"/>
          </p:cNvSpPr>
          <p:nvPr>
            <p:ph type="body" idx="1"/>
          </p:nvPr>
        </p:nvSpPr>
        <p:spPr>
          <a:xfrm>
            <a:off x="571208" y="1421133"/>
            <a:ext cx="8051583" cy="704088"/>
          </a:xfrm>
          <a:prstGeom prst="rect">
            <a:avLst/>
          </a:prstGeom>
          <a:noFill/>
          <a:ln>
            <a:noFill/>
          </a:ln>
        </p:spPr>
        <p:txBody>
          <a:bodyPr lIns="91425" tIns="91425" rIns="91425" bIns="91425" anchor="t" anchorCtr="0"/>
          <a:lstStyle>
            <a:lvl1pPr marL="0" indent="0" rtl="0">
              <a:spcBef>
                <a:spcPts val="0"/>
              </a:spcBef>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1" name="Shape 81"/>
          <p:cNvSpPr txBox="1">
            <a:spLocks noGrp="1"/>
          </p:cNvSpPr>
          <p:nvPr>
            <p:ph type="body" idx="2"/>
          </p:nvPr>
        </p:nvSpPr>
        <p:spPr>
          <a:xfrm>
            <a:off x="571206" y="3011686"/>
            <a:ext cx="8051583" cy="704088"/>
          </a:xfrm>
          <a:prstGeom prst="rect">
            <a:avLst/>
          </a:prstGeom>
          <a:noFill/>
          <a:ln>
            <a:noFill/>
          </a:ln>
        </p:spPr>
        <p:txBody>
          <a:bodyPr lIns="91425" tIns="91425" rIns="91425" bIns="91425" anchor="t" anchorCtr="0"/>
          <a:lstStyle>
            <a:lvl1pPr marL="0" indent="0" rtl="0">
              <a:spcBef>
                <a:spcPts val="0"/>
              </a:spcBef>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2" name="Shape 82"/>
          <p:cNvSpPr txBox="1">
            <a:spLocks noGrp="1"/>
          </p:cNvSpPr>
          <p:nvPr>
            <p:ph type="body" idx="3"/>
          </p:nvPr>
        </p:nvSpPr>
        <p:spPr>
          <a:xfrm>
            <a:off x="571208" y="4628567"/>
            <a:ext cx="8051582" cy="704088"/>
          </a:xfrm>
          <a:prstGeom prst="rect">
            <a:avLst/>
          </a:prstGeom>
          <a:noFill/>
          <a:ln>
            <a:noFill/>
          </a:ln>
        </p:spPr>
        <p:txBody>
          <a:bodyPr lIns="91425" tIns="91425" rIns="91425" bIns="91425" anchor="t" anchorCtr="0"/>
          <a:lstStyle>
            <a:lvl1pPr marL="0" indent="0" rtl="0">
              <a:spcBef>
                <a:spcPts val="0"/>
              </a:spcBef>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3" name="Shape 83"/>
          <p:cNvSpPr/>
          <p:nvPr/>
        </p:nvSpPr>
        <p:spPr>
          <a:xfrm>
            <a:off x="0" y="6579439"/>
            <a:ext cx="9144000" cy="246220"/>
          </a:xfrm>
          <a:prstGeom prst="rect">
            <a:avLst/>
          </a:prstGeom>
          <a:noFill/>
          <a:ln>
            <a:noFill/>
          </a:ln>
        </p:spPr>
        <p:txBody>
          <a:bodyPr lIns="91425" tIns="45700" rIns="91425" bIns="45700" anchor="t" anchorCtr="0">
            <a:noAutofit/>
          </a:bodyPr>
          <a:lstStyle/>
          <a:p>
            <a:pPr algn="ctr">
              <a:buSzPct val="25000"/>
            </a:pPr>
            <a:r>
              <a:rPr lang="en-US" sz="1000" i="1" kern="0">
                <a:solidFill>
                  <a:srgbClr val="7F7F7F"/>
                </a:solidFill>
                <a:ea typeface="Arial"/>
                <a:cs typeface="Arial"/>
                <a:sym typeface="Arial"/>
                <a:rtl val="0"/>
              </a:rPr>
              <a:t>This material is based upon work supported by NASA through contract NNL11AA00B and cooperative agreement NNX14AB60A.</a:t>
            </a:r>
          </a:p>
        </p:txBody>
      </p:sp>
    </p:spTree>
    <p:extLst>
      <p:ext uri="{BB962C8B-B14F-4D97-AF65-F5344CB8AC3E}">
        <p14:creationId xmlns:p14="http://schemas.microsoft.com/office/powerpoint/2010/main" val="41770737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Bottom text, Top image A">
    <p:spTree>
      <p:nvGrpSpPr>
        <p:cNvPr id="1" name="Shape 84"/>
        <p:cNvGrpSpPr/>
        <p:nvPr/>
      </p:nvGrpSpPr>
      <p:grpSpPr>
        <a:xfrm>
          <a:off x="0" y="0"/>
          <a:ext cx="0" cy="0"/>
          <a:chOff x="0" y="0"/>
          <a:chExt cx="0" cy="0"/>
        </a:xfrm>
      </p:grpSpPr>
      <p:sp>
        <p:nvSpPr>
          <p:cNvPr id="85" name="Shape 85"/>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algn="ctr"/>
            <a:endParaRPr kern="0">
              <a:solidFill>
                <a:srgbClr val="FFFFFF"/>
              </a:solidFill>
              <a:latin typeface="Century Gothic"/>
              <a:ea typeface="Century Gothic"/>
              <a:cs typeface="Century Gothic"/>
              <a:sym typeface="Century Gothic"/>
              <a:rtl val="0"/>
            </a:endParaRPr>
          </a:p>
        </p:txBody>
      </p:sp>
      <p:sp>
        <p:nvSpPr>
          <p:cNvPr id="86" name="Shape 86"/>
          <p:cNvSpPr/>
          <p:nvPr/>
        </p:nvSpPr>
        <p:spPr>
          <a:xfrm>
            <a:off x="0" y="6784847"/>
            <a:ext cx="9144000" cy="73151"/>
          </a:xfrm>
          <a:prstGeom prst="rect">
            <a:avLst/>
          </a:prstGeom>
          <a:solidFill>
            <a:schemeClr val="accent1"/>
          </a:solidFill>
          <a:ln>
            <a:noFill/>
          </a:ln>
        </p:spPr>
        <p:txBody>
          <a:bodyPr lIns="91425" tIns="45700" rIns="91425" bIns="45700" anchor="ctr" anchorCtr="0">
            <a:noAutofit/>
          </a:bodyPr>
          <a:lstStyle/>
          <a:p>
            <a:pPr algn="ctr"/>
            <a:endParaRPr kern="0">
              <a:solidFill>
                <a:srgbClr val="FFFFFF"/>
              </a:solidFill>
              <a:latin typeface="Century Gothic"/>
              <a:ea typeface="Century Gothic"/>
              <a:cs typeface="Century Gothic"/>
              <a:sym typeface="Century Gothic"/>
              <a:rtl val="0"/>
            </a:endParaRPr>
          </a:p>
        </p:txBody>
      </p:sp>
      <p:sp>
        <p:nvSpPr>
          <p:cNvPr id="87" name="Shape 87"/>
          <p:cNvSpPr txBox="1">
            <a:spLocks noGrp="1"/>
          </p:cNvSpPr>
          <p:nvPr>
            <p:ph type="body" idx="1"/>
          </p:nvPr>
        </p:nvSpPr>
        <p:spPr>
          <a:xfrm>
            <a:off x="4581144" y="4123944"/>
            <a:ext cx="3977640" cy="1627632"/>
          </a:xfrm>
          <a:prstGeom prst="rect">
            <a:avLst/>
          </a:prstGeom>
          <a:noFill/>
          <a:ln>
            <a:noFill/>
          </a:ln>
        </p:spPr>
        <p:txBody>
          <a:bodyPr lIns="91425" tIns="91425" rIns="91425" bIns="91425" anchor="t" anchorCtr="0"/>
          <a:lstStyle>
            <a:lvl1pPr marL="0" indent="0" rtl="0">
              <a:spcBef>
                <a:spcPts val="0"/>
              </a:spcBef>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8" name="Shape 88"/>
          <p:cNvSpPr txBox="1">
            <a:spLocks noGrp="1"/>
          </p:cNvSpPr>
          <p:nvPr>
            <p:ph type="body" idx="2"/>
          </p:nvPr>
        </p:nvSpPr>
        <p:spPr>
          <a:xfrm>
            <a:off x="740664" y="4049485"/>
            <a:ext cx="3108959" cy="1830106"/>
          </a:xfrm>
          <a:prstGeom prst="rect">
            <a:avLst/>
          </a:prstGeom>
          <a:noFill/>
          <a:ln>
            <a:noFill/>
          </a:ln>
        </p:spPr>
        <p:txBody>
          <a:bodyPr lIns="91425" tIns="91425" rIns="91425" bIns="91425" anchor="t" anchorCtr="0"/>
          <a:lstStyle>
            <a:lvl1pPr marL="0" indent="0" algn="r" rtl="0">
              <a:spcBef>
                <a:spcPts val="0"/>
              </a:spcBef>
              <a:buClr>
                <a:schemeClr val="accent1"/>
              </a:buClr>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9" name="Shape 89"/>
          <p:cNvSpPr>
            <a:spLocks noGrp="1"/>
          </p:cNvSpPr>
          <p:nvPr>
            <p:ph type="pic" idx="3"/>
          </p:nvPr>
        </p:nvSpPr>
        <p:spPr>
          <a:xfrm>
            <a:off x="0" y="0"/>
            <a:ext cx="9144000" cy="3429000"/>
          </a:xfrm>
          <a:prstGeom prst="rect">
            <a:avLst/>
          </a:prstGeom>
          <a:noFill/>
          <a:ln>
            <a:noFill/>
          </a:ln>
        </p:spPr>
      </p:sp>
      <p:sp>
        <p:nvSpPr>
          <p:cNvPr id="90" name="Shape 90"/>
          <p:cNvSpPr txBox="1">
            <a:spLocks noGrp="1"/>
          </p:cNvSpPr>
          <p:nvPr>
            <p:ph type="body" idx="4"/>
          </p:nvPr>
        </p:nvSpPr>
        <p:spPr>
          <a:xfrm>
            <a:off x="6190487" y="3429000"/>
            <a:ext cx="2295144" cy="274319"/>
          </a:xfrm>
          <a:prstGeom prst="rect">
            <a:avLst/>
          </a:prstGeom>
          <a:noFill/>
          <a:ln>
            <a:noFill/>
          </a:ln>
        </p:spPr>
        <p:txBody>
          <a:bodyPr lIns="91425" tIns="91425" rIns="91425" bIns="91425" anchor="t" anchorCtr="0"/>
          <a:lstStyle>
            <a:lvl1pPr marL="0" indent="0" algn="r" rtl="0">
              <a:spcBef>
                <a:spcPts val="0"/>
              </a:spcBef>
              <a:buClr>
                <a:srgbClr val="A5A5A5"/>
              </a:buClr>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extLst>
      <p:ext uri="{BB962C8B-B14F-4D97-AF65-F5344CB8AC3E}">
        <p14:creationId xmlns:p14="http://schemas.microsoft.com/office/powerpoint/2010/main" val="3467582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Top text, Bottom image A">
    <p:spTree>
      <p:nvGrpSpPr>
        <p:cNvPr id="1" name="Shape 91"/>
        <p:cNvGrpSpPr/>
        <p:nvPr/>
      </p:nvGrpSpPr>
      <p:grpSpPr>
        <a:xfrm>
          <a:off x="0" y="0"/>
          <a:ext cx="0" cy="0"/>
          <a:chOff x="0" y="0"/>
          <a:chExt cx="0" cy="0"/>
        </a:xfrm>
      </p:grpSpPr>
      <p:sp>
        <p:nvSpPr>
          <p:cNvPr id="92" name="Shape 92"/>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algn="ctr"/>
            <a:endParaRPr kern="0">
              <a:solidFill>
                <a:srgbClr val="FFFFFF"/>
              </a:solidFill>
              <a:latin typeface="Century Gothic"/>
              <a:ea typeface="Century Gothic"/>
              <a:cs typeface="Century Gothic"/>
              <a:sym typeface="Century Gothic"/>
              <a:rtl val="0"/>
            </a:endParaRPr>
          </a:p>
        </p:txBody>
      </p:sp>
      <p:sp>
        <p:nvSpPr>
          <p:cNvPr id="93" name="Shape 93"/>
          <p:cNvSpPr/>
          <p:nvPr/>
        </p:nvSpPr>
        <p:spPr>
          <a:xfrm>
            <a:off x="0" y="6784847"/>
            <a:ext cx="9144000" cy="73151"/>
          </a:xfrm>
          <a:prstGeom prst="rect">
            <a:avLst/>
          </a:prstGeom>
          <a:solidFill>
            <a:schemeClr val="accent1"/>
          </a:solidFill>
          <a:ln>
            <a:noFill/>
          </a:ln>
        </p:spPr>
        <p:txBody>
          <a:bodyPr lIns="91425" tIns="45700" rIns="91425" bIns="45700" anchor="ctr" anchorCtr="0">
            <a:noAutofit/>
          </a:bodyPr>
          <a:lstStyle/>
          <a:p>
            <a:pPr algn="ctr"/>
            <a:endParaRPr kern="0">
              <a:solidFill>
                <a:srgbClr val="FFFFFF"/>
              </a:solidFill>
              <a:latin typeface="Century Gothic"/>
              <a:ea typeface="Century Gothic"/>
              <a:cs typeface="Century Gothic"/>
              <a:sym typeface="Century Gothic"/>
              <a:rtl val="0"/>
            </a:endParaRPr>
          </a:p>
        </p:txBody>
      </p:sp>
      <p:sp>
        <p:nvSpPr>
          <p:cNvPr id="94" name="Shape 94"/>
          <p:cNvSpPr txBox="1">
            <a:spLocks noGrp="1"/>
          </p:cNvSpPr>
          <p:nvPr>
            <p:ph type="body" idx="1"/>
          </p:nvPr>
        </p:nvSpPr>
        <p:spPr>
          <a:xfrm>
            <a:off x="4581144" y="750018"/>
            <a:ext cx="3977640" cy="1627632"/>
          </a:xfrm>
          <a:prstGeom prst="rect">
            <a:avLst/>
          </a:prstGeom>
          <a:noFill/>
          <a:ln>
            <a:noFill/>
          </a:ln>
        </p:spPr>
        <p:txBody>
          <a:bodyPr lIns="91425" tIns="91425" rIns="91425" bIns="91425" anchor="t" anchorCtr="0"/>
          <a:lstStyle>
            <a:lvl1pPr marL="0" indent="0" rtl="0">
              <a:spcBef>
                <a:spcPts val="0"/>
              </a:spcBef>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95" name="Shape 95"/>
          <p:cNvSpPr txBox="1">
            <a:spLocks noGrp="1"/>
          </p:cNvSpPr>
          <p:nvPr>
            <p:ph type="body" idx="2"/>
          </p:nvPr>
        </p:nvSpPr>
        <p:spPr>
          <a:xfrm>
            <a:off x="740664" y="675560"/>
            <a:ext cx="3108959" cy="1830106"/>
          </a:xfrm>
          <a:prstGeom prst="rect">
            <a:avLst/>
          </a:prstGeom>
          <a:noFill/>
          <a:ln>
            <a:noFill/>
          </a:ln>
        </p:spPr>
        <p:txBody>
          <a:bodyPr lIns="91425" tIns="91425" rIns="91425" bIns="91425" anchor="t" anchorCtr="0"/>
          <a:lstStyle>
            <a:lvl1pPr marL="0" indent="0" algn="r" rtl="0">
              <a:spcBef>
                <a:spcPts val="0"/>
              </a:spcBef>
              <a:buClr>
                <a:schemeClr val="accent1"/>
              </a:buClr>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96" name="Shape 96"/>
          <p:cNvSpPr>
            <a:spLocks noGrp="1"/>
          </p:cNvSpPr>
          <p:nvPr>
            <p:ph type="pic" idx="3"/>
          </p:nvPr>
        </p:nvSpPr>
        <p:spPr>
          <a:xfrm>
            <a:off x="0" y="3429000"/>
            <a:ext cx="9144000" cy="3429000"/>
          </a:xfrm>
          <a:prstGeom prst="rect">
            <a:avLst/>
          </a:prstGeom>
          <a:noFill/>
          <a:ln>
            <a:noFill/>
          </a:ln>
        </p:spPr>
      </p:sp>
      <p:sp>
        <p:nvSpPr>
          <p:cNvPr id="97" name="Shape 97"/>
          <p:cNvSpPr txBox="1">
            <a:spLocks noGrp="1"/>
          </p:cNvSpPr>
          <p:nvPr>
            <p:ph type="body" idx="4"/>
          </p:nvPr>
        </p:nvSpPr>
        <p:spPr>
          <a:xfrm>
            <a:off x="6190487" y="3154680"/>
            <a:ext cx="2295144" cy="274319"/>
          </a:xfrm>
          <a:prstGeom prst="rect">
            <a:avLst/>
          </a:prstGeom>
          <a:noFill/>
          <a:ln>
            <a:noFill/>
          </a:ln>
        </p:spPr>
        <p:txBody>
          <a:bodyPr lIns="91425" tIns="91425" rIns="91425" bIns="91425" anchor="t" anchorCtr="0"/>
          <a:lstStyle>
            <a:lvl1pPr marL="0" indent="0" algn="r" rtl="0">
              <a:spcBef>
                <a:spcPts val="0"/>
              </a:spcBef>
              <a:buClr>
                <a:srgbClr val="A5A5A5"/>
              </a:buClr>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extLst>
      <p:ext uri="{BB962C8B-B14F-4D97-AF65-F5344CB8AC3E}">
        <p14:creationId xmlns:p14="http://schemas.microsoft.com/office/powerpoint/2010/main" val="36640835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eft text, Right image">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21208"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48640"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457200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4572000" y="6583680"/>
            <a:ext cx="1993392" cy="274320"/>
          </a:xfrm>
        </p:spPr>
        <p:txBody>
          <a:bodyPr>
            <a:normAutofit/>
          </a:bodyPr>
          <a:lstStyle>
            <a:lvl1pPr marL="0" indent="0">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val="26553286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Emphasize acronym">
    <p:spTree>
      <p:nvGrpSpPr>
        <p:cNvPr id="1" name="Shape 98"/>
        <p:cNvGrpSpPr/>
        <p:nvPr/>
      </p:nvGrpSpPr>
      <p:grpSpPr>
        <a:xfrm>
          <a:off x="0" y="0"/>
          <a:ext cx="0" cy="0"/>
          <a:chOff x="0" y="0"/>
          <a:chExt cx="0" cy="0"/>
        </a:xfrm>
      </p:grpSpPr>
      <p:sp>
        <p:nvSpPr>
          <p:cNvPr id="99" name="Shape 99"/>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algn="ctr"/>
            <a:endParaRPr kern="0">
              <a:solidFill>
                <a:srgbClr val="FFFFFF"/>
              </a:solidFill>
              <a:latin typeface="Century Gothic"/>
              <a:ea typeface="Century Gothic"/>
              <a:cs typeface="Century Gothic"/>
              <a:sym typeface="Century Gothic"/>
              <a:rtl val="0"/>
            </a:endParaRPr>
          </a:p>
        </p:txBody>
      </p:sp>
      <p:sp>
        <p:nvSpPr>
          <p:cNvPr id="100" name="Shape 100"/>
          <p:cNvSpPr/>
          <p:nvPr/>
        </p:nvSpPr>
        <p:spPr>
          <a:xfrm>
            <a:off x="0" y="6784847"/>
            <a:ext cx="9144000" cy="73151"/>
          </a:xfrm>
          <a:prstGeom prst="rect">
            <a:avLst/>
          </a:prstGeom>
          <a:solidFill>
            <a:schemeClr val="accent1"/>
          </a:solidFill>
          <a:ln>
            <a:noFill/>
          </a:ln>
        </p:spPr>
        <p:txBody>
          <a:bodyPr lIns="91425" tIns="45700" rIns="91425" bIns="45700" anchor="ctr" anchorCtr="0">
            <a:noAutofit/>
          </a:bodyPr>
          <a:lstStyle/>
          <a:p>
            <a:pPr algn="ctr"/>
            <a:endParaRPr kern="0">
              <a:solidFill>
                <a:srgbClr val="FFFFFF"/>
              </a:solidFill>
              <a:latin typeface="Century Gothic"/>
              <a:ea typeface="Century Gothic"/>
              <a:cs typeface="Century Gothic"/>
              <a:sym typeface="Century Gothic"/>
              <a:rtl val="0"/>
            </a:endParaRPr>
          </a:p>
        </p:txBody>
      </p:sp>
      <p:sp>
        <p:nvSpPr>
          <p:cNvPr id="101" name="Shape 101"/>
          <p:cNvSpPr txBox="1">
            <a:spLocks noGrp="1"/>
          </p:cNvSpPr>
          <p:nvPr>
            <p:ph type="body" idx="1"/>
          </p:nvPr>
        </p:nvSpPr>
        <p:spPr>
          <a:xfrm>
            <a:off x="749808" y="2255519"/>
            <a:ext cx="7653528" cy="3706367"/>
          </a:xfrm>
          <a:prstGeom prst="rect">
            <a:avLst/>
          </a:prstGeom>
          <a:noFill/>
          <a:ln>
            <a:noFill/>
          </a:ln>
        </p:spPr>
        <p:txBody>
          <a:bodyPr lIns="91425" tIns="91425" rIns="91425" bIns="91425" anchor="t" anchorCtr="0"/>
          <a:lstStyle>
            <a:lvl1pPr marL="0" indent="0" algn="ctr" rtl="0">
              <a:spcBef>
                <a:spcPts val="0"/>
              </a:spcBef>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02" name="Shape 102"/>
          <p:cNvSpPr txBox="1">
            <a:spLocks noGrp="1"/>
          </p:cNvSpPr>
          <p:nvPr>
            <p:ph type="body" idx="2"/>
          </p:nvPr>
        </p:nvSpPr>
        <p:spPr>
          <a:xfrm>
            <a:off x="749808" y="779402"/>
            <a:ext cx="7653528" cy="1289303"/>
          </a:xfrm>
          <a:prstGeom prst="rect">
            <a:avLst/>
          </a:prstGeom>
          <a:noFill/>
          <a:ln>
            <a:noFill/>
          </a:ln>
        </p:spPr>
        <p:txBody>
          <a:bodyPr lIns="91425" tIns="91425" rIns="91425" bIns="91425" anchor="t" anchorCtr="0"/>
          <a:lstStyle>
            <a:lvl1pPr marL="0" indent="0" algn="ctr" rtl="0">
              <a:spcBef>
                <a:spcPts val="0"/>
              </a:spcBef>
              <a:buClr>
                <a:schemeClr val="accent1"/>
              </a:buClr>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extLst>
      <p:ext uri="{BB962C8B-B14F-4D97-AF65-F5344CB8AC3E}">
        <p14:creationId xmlns:p14="http://schemas.microsoft.com/office/powerpoint/2010/main" val="23205569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Title Slide">
    <p:spTree>
      <p:nvGrpSpPr>
        <p:cNvPr id="1" name="Shape 14"/>
        <p:cNvGrpSpPr/>
        <p:nvPr/>
      </p:nvGrpSpPr>
      <p:grpSpPr>
        <a:xfrm>
          <a:off x="0" y="0"/>
          <a:ext cx="0" cy="0"/>
          <a:chOff x="0" y="0"/>
          <a:chExt cx="0" cy="0"/>
        </a:xfrm>
      </p:grpSpPr>
      <p:sp>
        <p:nvSpPr>
          <p:cNvPr id="15" name="Shape 15"/>
          <p:cNvSpPr/>
          <p:nvPr/>
        </p:nvSpPr>
        <p:spPr>
          <a:xfrm>
            <a:off x="0" y="6784847"/>
            <a:ext cx="9144000" cy="73151"/>
          </a:xfrm>
          <a:prstGeom prst="rect">
            <a:avLst/>
          </a:prstGeom>
          <a:solidFill>
            <a:schemeClr val="dk1"/>
          </a:solidFill>
          <a:ln>
            <a:noFill/>
          </a:ln>
        </p:spPr>
        <p:txBody>
          <a:bodyPr lIns="91425" tIns="45700" rIns="91425" bIns="45700" anchor="ctr" anchorCtr="0">
            <a:noAutofit/>
          </a:bodyPr>
          <a:lstStyle/>
          <a:p>
            <a:pPr algn="ctr"/>
            <a:endParaRPr kern="0">
              <a:solidFill>
                <a:srgbClr val="FFFFFF"/>
              </a:solidFill>
              <a:latin typeface="Century Gothic"/>
              <a:ea typeface="Century Gothic"/>
              <a:cs typeface="Century Gothic"/>
              <a:sym typeface="Century Gothic"/>
              <a:rtl val="0"/>
            </a:endParaRPr>
          </a:p>
        </p:txBody>
      </p:sp>
      <p:pic>
        <p:nvPicPr>
          <p:cNvPr id="16" name="Shape 16"/>
          <p:cNvPicPr preferRelativeResize="0"/>
          <p:nvPr/>
        </p:nvPicPr>
        <p:blipFill rotWithShape="1">
          <a:blip r:embed="rId2">
            <a:alphaModFix/>
          </a:blip>
          <a:srcRect/>
          <a:stretch/>
        </p:blipFill>
        <p:spPr>
          <a:xfrm>
            <a:off x="363095" y="5467376"/>
            <a:ext cx="1010529" cy="1010529"/>
          </a:xfrm>
          <a:prstGeom prst="rect">
            <a:avLst/>
          </a:prstGeom>
          <a:noFill/>
          <a:ln>
            <a:noFill/>
          </a:ln>
        </p:spPr>
      </p:pic>
      <p:sp>
        <p:nvSpPr>
          <p:cNvPr id="17" name="Shape 17"/>
          <p:cNvSpPr txBox="1">
            <a:spLocks noGrp="1"/>
          </p:cNvSpPr>
          <p:nvPr>
            <p:ph type="body" idx="1"/>
          </p:nvPr>
        </p:nvSpPr>
        <p:spPr>
          <a:xfrm>
            <a:off x="5660135" y="6153912"/>
            <a:ext cx="3182111" cy="369332"/>
          </a:xfrm>
          <a:prstGeom prst="rect">
            <a:avLst/>
          </a:prstGeom>
          <a:noFill/>
          <a:ln>
            <a:noFill/>
          </a:ln>
        </p:spPr>
        <p:txBody>
          <a:bodyPr lIns="91425" tIns="91425" rIns="91425" bIns="91425" anchor="t" anchorCtr="0"/>
          <a:lstStyle>
            <a:lvl1pPr marL="0" indent="0" algn="r" rtl="0">
              <a:spcBef>
                <a:spcPts val="0"/>
              </a:spcBef>
              <a:buClr>
                <a:srgbClr val="A5A5A5"/>
              </a:buClr>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8" name="Shape 18"/>
          <p:cNvSpPr txBox="1">
            <a:spLocks noGrp="1"/>
          </p:cNvSpPr>
          <p:nvPr>
            <p:ph type="body" idx="2"/>
          </p:nvPr>
        </p:nvSpPr>
        <p:spPr>
          <a:xfrm>
            <a:off x="5660135" y="5751576"/>
            <a:ext cx="3182111" cy="369332"/>
          </a:xfrm>
          <a:prstGeom prst="rect">
            <a:avLst/>
          </a:prstGeom>
          <a:noFill/>
          <a:ln>
            <a:noFill/>
          </a:ln>
        </p:spPr>
        <p:txBody>
          <a:bodyPr lIns="91425" tIns="91425" rIns="91425" bIns="91425" anchor="t" anchorCtr="0"/>
          <a:lstStyle>
            <a:lvl1pPr marL="0" indent="0" algn="r" rtl="0">
              <a:spcBef>
                <a:spcPts val="0"/>
              </a:spcBef>
              <a:buClr>
                <a:srgbClr val="A5A5A5"/>
              </a:buClr>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9" name="Shape 19"/>
          <p:cNvSpPr txBox="1">
            <a:spLocks noGrp="1"/>
          </p:cNvSpPr>
          <p:nvPr>
            <p:ph type="body" idx="3"/>
          </p:nvPr>
        </p:nvSpPr>
        <p:spPr>
          <a:xfrm>
            <a:off x="5663183" y="5358383"/>
            <a:ext cx="3182111" cy="369332"/>
          </a:xfrm>
          <a:prstGeom prst="rect">
            <a:avLst/>
          </a:prstGeom>
          <a:noFill/>
          <a:ln>
            <a:noFill/>
          </a:ln>
        </p:spPr>
        <p:txBody>
          <a:bodyPr lIns="91425" tIns="91425" rIns="91425" bIns="91425" anchor="t" anchorCtr="0"/>
          <a:lstStyle>
            <a:lvl1pPr marL="0" indent="0" algn="r" rtl="0">
              <a:spcBef>
                <a:spcPts val="0"/>
              </a:spcBef>
              <a:buClr>
                <a:srgbClr val="A5A5A5"/>
              </a:buClr>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0" name="Shape 20"/>
          <p:cNvSpPr txBox="1">
            <a:spLocks noGrp="1"/>
          </p:cNvSpPr>
          <p:nvPr>
            <p:ph type="body" idx="4"/>
          </p:nvPr>
        </p:nvSpPr>
        <p:spPr>
          <a:xfrm>
            <a:off x="2249424" y="6153912"/>
            <a:ext cx="3182111" cy="369332"/>
          </a:xfrm>
          <a:prstGeom prst="rect">
            <a:avLst/>
          </a:prstGeom>
          <a:noFill/>
          <a:ln>
            <a:noFill/>
          </a:ln>
        </p:spPr>
        <p:txBody>
          <a:bodyPr lIns="91425" tIns="91425" rIns="91425" bIns="91425" anchor="t" anchorCtr="0"/>
          <a:lstStyle>
            <a:lvl1pPr marL="0" indent="0" algn="r" rtl="0">
              <a:spcBef>
                <a:spcPts val="0"/>
              </a:spcBef>
              <a:buClr>
                <a:srgbClr val="A5A5A5"/>
              </a:buClr>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1" name="Shape 21"/>
          <p:cNvSpPr txBox="1">
            <a:spLocks noGrp="1"/>
          </p:cNvSpPr>
          <p:nvPr>
            <p:ph type="body" idx="5"/>
          </p:nvPr>
        </p:nvSpPr>
        <p:spPr>
          <a:xfrm>
            <a:off x="2249424" y="5751576"/>
            <a:ext cx="3182111" cy="369332"/>
          </a:xfrm>
          <a:prstGeom prst="rect">
            <a:avLst/>
          </a:prstGeom>
          <a:noFill/>
          <a:ln>
            <a:noFill/>
          </a:ln>
        </p:spPr>
        <p:txBody>
          <a:bodyPr lIns="91425" tIns="91425" rIns="91425" bIns="91425" anchor="t" anchorCtr="0"/>
          <a:lstStyle>
            <a:lvl1pPr marL="0" indent="0" algn="r" rtl="0">
              <a:spcBef>
                <a:spcPts val="0"/>
              </a:spcBef>
              <a:buClr>
                <a:srgbClr val="A5A5A5"/>
              </a:buClr>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2" name="Shape 22"/>
          <p:cNvSpPr txBox="1">
            <a:spLocks noGrp="1"/>
          </p:cNvSpPr>
          <p:nvPr>
            <p:ph type="body" idx="6"/>
          </p:nvPr>
        </p:nvSpPr>
        <p:spPr>
          <a:xfrm>
            <a:off x="2249424" y="5358383"/>
            <a:ext cx="3182111" cy="369332"/>
          </a:xfrm>
          <a:prstGeom prst="rect">
            <a:avLst/>
          </a:prstGeom>
          <a:noFill/>
          <a:ln>
            <a:noFill/>
          </a:ln>
        </p:spPr>
        <p:txBody>
          <a:bodyPr lIns="91425" tIns="91425" rIns="91425" bIns="91425" anchor="t" anchorCtr="0"/>
          <a:lstStyle>
            <a:lvl1pPr marL="0" indent="0" algn="r" rtl="0">
              <a:spcBef>
                <a:spcPts val="0"/>
              </a:spcBef>
              <a:buClr>
                <a:srgbClr val="A5A5A5"/>
              </a:buClr>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cxnSp>
        <p:nvCxnSpPr>
          <p:cNvPr id="23" name="Shape 23"/>
          <p:cNvCxnSpPr/>
          <p:nvPr/>
        </p:nvCxnSpPr>
        <p:spPr>
          <a:xfrm>
            <a:off x="228600" y="5168335"/>
            <a:ext cx="8686800" cy="0"/>
          </a:xfrm>
          <a:prstGeom prst="straightConnector1">
            <a:avLst/>
          </a:prstGeom>
          <a:noFill/>
          <a:ln w="31750" cap="rnd" cmpd="sng">
            <a:solidFill>
              <a:schemeClr val="accent1"/>
            </a:solidFill>
            <a:prstDash val="solid"/>
            <a:round/>
            <a:headEnd type="none" w="med" len="med"/>
            <a:tailEnd type="none" w="med" len="med"/>
          </a:ln>
        </p:spPr>
      </p:cxnSp>
      <p:sp>
        <p:nvSpPr>
          <p:cNvPr id="24" name="Shape 24"/>
          <p:cNvSpPr txBox="1">
            <a:spLocks noGrp="1"/>
          </p:cNvSpPr>
          <p:nvPr>
            <p:ph type="body" idx="7"/>
          </p:nvPr>
        </p:nvSpPr>
        <p:spPr>
          <a:xfrm>
            <a:off x="1143000" y="4032503"/>
            <a:ext cx="6858000" cy="740663"/>
          </a:xfrm>
          <a:prstGeom prst="rect">
            <a:avLst/>
          </a:prstGeom>
          <a:noFill/>
          <a:ln>
            <a:noFill/>
          </a:ln>
        </p:spPr>
        <p:txBody>
          <a:bodyPr lIns="91425" tIns="91425" rIns="91425" bIns="91425" anchor="t" anchorCtr="0"/>
          <a:lstStyle>
            <a:lvl1pPr marL="0" indent="0" algn="ctr" rtl="0">
              <a:spcBef>
                <a:spcPts val="0"/>
              </a:spcBef>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5" name="Shape 25"/>
          <p:cNvSpPr txBox="1">
            <a:spLocks noGrp="1"/>
          </p:cNvSpPr>
          <p:nvPr>
            <p:ph type="body" idx="8"/>
          </p:nvPr>
        </p:nvSpPr>
        <p:spPr>
          <a:xfrm>
            <a:off x="685800" y="1426463"/>
            <a:ext cx="7772400" cy="2432304"/>
          </a:xfrm>
          <a:prstGeom prst="rect">
            <a:avLst/>
          </a:prstGeom>
          <a:noFill/>
          <a:ln>
            <a:noFill/>
          </a:ln>
        </p:spPr>
        <p:txBody>
          <a:bodyPr lIns="91425" tIns="91425" rIns="91425" bIns="91425" anchor="b" anchorCtr="0"/>
          <a:lstStyle>
            <a:lvl1pPr marL="0" indent="0" algn="ctr" rtl="0">
              <a:spcBef>
                <a:spcPts val="0"/>
              </a:spcBef>
              <a:buClr>
                <a:schemeClr val="accent1"/>
              </a:buClr>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grpSp>
        <p:nvGrpSpPr>
          <p:cNvPr id="26" name="Shape 26"/>
          <p:cNvGrpSpPr/>
          <p:nvPr/>
        </p:nvGrpSpPr>
        <p:grpSpPr>
          <a:xfrm>
            <a:off x="0" y="-44450"/>
            <a:ext cx="9144000" cy="1077912"/>
            <a:chOff x="0" y="-44450"/>
            <a:chExt cx="9144000" cy="1077912"/>
          </a:xfrm>
        </p:grpSpPr>
        <p:sp>
          <p:nvSpPr>
            <p:cNvPr id="27" name="Shape 27"/>
            <p:cNvSpPr txBox="1"/>
            <p:nvPr/>
          </p:nvSpPr>
          <p:spPr>
            <a:xfrm>
              <a:off x="0" y="0"/>
              <a:ext cx="9144000" cy="977898"/>
            </a:xfrm>
            <a:prstGeom prst="rect">
              <a:avLst/>
            </a:prstGeom>
            <a:solidFill>
              <a:schemeClr val="dk1"/>
            </a:solidFill>
            <a:ln>
              <a:noFill/>
            </a:ln>
          </p:spPr>
          <p:txBody>
            <a:bodyPr lIns="91425" tIns="45700" rIns="91425" bIns="45700" anchor="ctr" anchorCtr="0">
              <a:noAutofit/>
            </a:bodyPr>
            <a:lstStyle/>
            <a:p>
              <a:pPr>
                <a:buClr>
                  <a:srgbClr val="767171"/>
                </a:buClr>
                <a:buFont typeface="Century Gothic"/>
                <a:buNone/>
              </a:pPr>
              <a:endParaRPr kern="0">
                <a:solidFill>
                  <a:srgbClr val="767171"/>
                </a:solidFill>
                <a:latin typeface="Questrial"/>
                <a:ea typeface="Questrial"/>
                <a:cs typeface="Questrial"/>
                <a:sym typeface="Questrial"/>
                <a:rtl val="0"/>
              </a:endParaRPr>
            </a:p>
          </p:txBody>
        </p:sp>
        <p:sp>
          <p:nvSpPr>
            <p:cNvPr id="28" name="Shape 28"/>
            <p:cNvSpPr txBox="1"/>
            <p:nvPr/>
          </p:nvSpPr>
          <p:spPr>
            <a:xfrm>
              <a:off x="153985" y="260350"/>
              <a:ext cx="2332036" cy="338136"/>
            </a:xfrm>
            <a:prstGeom prst="rect">
              <a:avLst/>
            </a:prstGeom>
            <a:noFill/>
            <a:ln>
              <a:noFill/>
            </a:ln>
          </p:spPr>
          <p:txBody>
            <a:bodyPr lIns="91375" tIns="45675" rIns="91375" bIns="45675" anchor="t" anchorCtr="0">
              <a:noAutofit/>
            </a:bodyPr>
            <a:lstStyle/>
            <a:p>
              <a:pPr algn="ctr">
                <a:buClr>
                  <a:srgbClr val="767171"/>
                </a:buClr>
                <a:buFont typeface="Questrial"/>
                <a:buNone/>
              </a:pPr>
              <a:endParaRPr sz="800" b="1" kern="0">
                <a:solidFill>
                  <a:srgbClr val="FFFFFF"/>
                </a:solidFill>
                <a:latin typeface="Helvetica Neue"/>
                <a:ea typeface="Helvetica Neue"/>
                <a:cs typeface="Helvetica Neue"/>
                <a:sym typeface="Helvetica Neue"/>
                <a:rtl val="0"/>
              </a:endParaRPr>
            </a:p>
            <a:p>
              <a:pPr algn="ctr">
                <a:buClr>
                  <a:srgbClr val="FFFFFF"/>
                </a:buClr>
                <a:buSzPct val="25000"/>
                <a:buFont typeface="Helvetica Neue"/>
                <a:buNone/>
              </a:pPr>
              <a:r>
                <a:rPr lang="en-US" sz="800" kern="0">
                  <a:solidFill>
                    <a:srgbClr val="FFFFFF"/>
                  </a:solidFill>
                  <a:latin typeface="Helvetica Neue"/>
                  <a:ea typeface="Helvetica Neue"/>
                  <a:cs typeface="Helvetica Neue"/>
                  <a:sym typeface="Helvetica Neue"/>
                  <a:rtl val="0"/>
                </a:rPr>
                <a:t>National Aeronautics and Space Administration</a:t>
              </a:r>
            </a:p>
          </p:txBody>
        </p:sp>
        <p:pic>
          <p:nvPicPr>
            <p:cNvPr id="29" name="Shape 29"/>
            <p:cNvPicPr preferRelativeResize="0"/>
            <p:nvPr/>
          </p:nvPicPr>
          <p:blipFill rotWithShape="1">
            <a:blip r:embed="rId3">
              <a:alphaModFix/>
            </a:blip>
            <a:srcRect/>
            <a:stretch/>
          </p:blipFill>
          <p:spPr>
            <a:xfrm>
              <a:off x="8124825" y="-44450"/>
              <a:ext cx="935037" cy="1077912"/>
            </a:xfrm>
            <a:prstGeom prst="rect">
              <a:avLst/>
            </a:prstGeom>
            <a:noFill/>
            <a:ln>
              <a:noFill/>
            </a:ln>
          </p:spPr>
        </p:pic>
      </p:grpSp>
    </p:spTree>
    <p:extLst>
      <p:ext uri="{BB962C8B-B14F-4D97-AF65-F5344CB8AC3E}">
        <p14:creationId xmlns:p14="http://schemas.microsoft.com/office/powerpoint/2010/main" val="20376650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Left text, Right image">
    <p:spTree>
      <p:nvGrpSpPr>
        <p:cNvPr id="1" name="Shape 30"/>
        <p:cNvGrpSpPr/>
        <p:nvPr/>
      </p:nvGrpSpPr>
      <p:grpSpPr>
        <a:xfrm>
          <a:off x="0" y="0"/>
          <a:ext cx="0" cy="0"/>
          <a:chOff x="0" y="0"/>
          <a:chExt cx="0" cy="0"/>
        </a:xfrm>
      </p:grpSpPr>
      <p:sp>
        <p:nvSpPr>
          <p:cNvPr id="31" name="Shape 31"/>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algn="ctr"/>
            <a:endParaRPr kern="0">
              <a:solidFill>
                <a:srgbClr val="FFFFFF"/>
              </a:solidFill>
              <a:latin typeface="Century Gothic"/>
              <a:ea typeface="Century Gothic"/>
              <a:cs typeface="Century Gothic"/>
              <a:sym typeface="Century Gothic"/>
              <a:rtl val="0"/>
            </a:endParaRPr>
          </a:p>
        </p:txBody>
      </p:sp>
      <p:sp>
        <p:nvSpPr>
          <p:cNvPr id="32" name="Shape 32"/>
          <p:cNvSpPr/>
          <p:nvPr/>
        </p:nvSpPr>
        <p:spPr>
          <a:xfrm>
            <a:off x="0" y="6784847"/>
            <a:ext cx="9144000" cy="73151"/>
          </a:xfrm>
          <a:prstGeom prst="rect">
            <a:avLst/>
          </a:prstGeom>
          <a:solidFill>
            <a:schemeClr val="accent1"/>
          </a:solidFill>
          <a:ln>
            <a:noFill/>
          </a:ln>
        </p:spPr>
        <p:txBody>
          <a:bodyPr lIns="91425" tIns="45700" rIns="91425" bIns="45700" anchor="ctr" anchorCtr="0">
            <a:noAutofit/>
          </a:bodyPr>
          <a:lstStyle/>
          <a:p>
            <a:pPr algn="ctr"/>
            <a:endParaRPr kern="0">
              <a:solidFill>
                <a:srgbClr val="FFFFFF"/>
              </a:solidFill>
              <a:latin typeface="Century Gothic"/>
              <a:ea typeface="Century Gothic"/>
              <a:cs typeface="Century Gothic"/>
              <a:sym typeface="Century Gothic"/>
              <a:rtl val="0"/>
            </a:endParaRPr>
          </a:p>
        </p:txBody>
      </p:sp>
      <p:sp>
        <p:nvSpPr>
          <p:cNvPr id="33" name="Shape 33"/>
          <p:cNvSpPr txBox="1">
            <a:spLocks noGrp="1"/>
          </p:cNvSpPr>
          <p:nvPr>
            <p:ph type="body" idx="1"/>
          </p:nvPr>
        </p:nvSpPr>
        <p:spPr>
          <a:xfrm>
            <a:off x="521208" y="2130551"/>
            <a:ext cx="3593592" cy="3374135"/>
          </a:xfrm>
          <a:prstGeom prst="rect">
            <a:avLst/>
          </a:prstGeom>
          <a:noFill/>
          <a:ln>
            <a:noFill/>
          </a:ln>
        </p:spPr>
        <p:txBody>
          <a:bodyPr lIns="91425" tIns="91425" rIns="91425" bIns="91425" anchor="t" anchorCtr="0"/>
          <a:lstStyle>
            <a:lvl1pPr marL="0" indent="0" rtl="0">
              <a:spcBef>
                <a:spcPts val="0"/>
              </a:spcBef>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4" name="Shape 34"/>
          <p:cNvSpPr txBox="1">
            <a:spLocks noGrp="1"/>
          </p:cNvSpPr>
          <p:nvPr>
            <p:ph type="body" idx="2"/>
          </p:nvPr>
        </p:nvSpPr>
        <p:spPr>
          <a:xfrm>
            <a:off x="548639" y="640079"/>
            <a:ext cx="3566159" cy="1325880"/>
          </a:xfrm>
          <a:prstGeom prst="rect">
            <a:avLst/>
          </a:prstGeom>
          <a:noFill/>
          <a:ln>
            <a:noFill/>
          </a:ln>
        </p:spPr>
        <p:txBody>
          <a:bodyPr lIns="91425" tIns="91425" rIns="91425" bIns="91425" anchor="b" anchorCtr="0"/>
          <a:lstStyle>
            <a:lvl1pPr marL="0" indent="0" rtl="0">
              <a:spcBef>
                <a:spcPts val="0"/>
              </a:spcBef>
              <a:buClr>
                <a:schemeClr val="accent1"/>
              </a:buClr>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5" name="Shape 35"/>
          <p:cNvSpPr>
            <a:spLocks noGrp="1"/>
          </p:cNvSpPr>
          <p:nvPr>
            <p:ph type="pic" idx="3"/>
          </p:nvPr>
        </p:nvSpPr>
        <p:spPr>
          <a:xfrm>
            <a:off x="4572000" y="0"/>
            <a:ext cx="4572000" cy="6858000"/>
          </a:xfrm>
          <a:prstGeom prst="rect">
            <a:avLst/>
          </a:prstGeom>
          <a:noFill/>
          <a:ln>
            <a:noFill/>
          </a:ln>
        </p:spPr>
      </p:sp>
      <p:sp>
        <p:nvSpPr>
          <p:cNvPr id="36" name="Shape 36"/>
          <p:cNvSpPr txBox="1">
            <a:spLocks noGrp="1"/>
          </p:cNvSpPr>
          <p:nvPr>
            <p:ph type="body" idx="4"/>
          </p:nvPr>
        </p:nvSpPr>
        <p:spPr>
          <a:xfrm>
            <a:off x="4572000" y="6583679"/>
            <a:ext cx="1993391" cy="274319"/>
          </a:xfrm>
          <a:prstGeom prst="rect">
            <a:avLst/>
          </a:prstGeom>
          <a:noFill/>
          <a:ln>
            <a:noFill/>
          </a:ln>
        </p:spPr>
        <p:txBody>
          <a:bodyPr lIns="91425" tIns="91425" rIns="91425" bIns="91425" anchor="t" anchorCtr="0"/>
          <a:lstStyle>
            <a:lvl1pPr marL="0" indent="0" rtl="0">
              <a:spcBef>
                <a:spcPts val="0"/>
              </a:spcBef>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extLst>
      <p:ext uri="{BB962C8B-B14F-4D97-AF65-F5344CB8AC3E}">
        <p14:creationId xmlns:p14="http://schemas.microsoft.com/office/powerpoint/2010/main" val="21136293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Right text, Left image">
    <p:spTree>
      <p:nvGrpSpPr>
        <p:cNvPr id="1" name="Shape 37"/>
        <p:cNvGrpSpPr/>
        <p:nvPr/>
      </p:nvGrpSpPr>
      <p:grpSpPr>
        <a:xfrm>
          <a:off x="0" y="0"/>
          <a:ext cx="0" cy="0"/>
          <a:chOff x="0" y="0"/>
          <a:chExt cx="0" cy="0"/>
        </a:xfrm>
      </p:grpSpPr>
      <p:sp>
        <p:nvSpPr>
          <p:cNvPr id="38" name="Shape 38"/>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algn="ctr"/>
            <a:endParaRPr kern="0">
              <a:solidFill>
                <a:srgbClr val="FFFFFF"/>
              </a:solidFill>
              <a:latin typeface="Century Gothic"/>
              <a:ea typeface="Century Gothic"/>
              <a:cs typeface="Century Gothic"/>
              <a:sym typeface="Century Gothic"/>
              <a:rtl val="0"/>
            </a:endParaRPr>
          </a:p>
        </p:txBody>
      </p:sp>
      <p:sp>
        <p:nvSpPr>
          <p:cNvPr id="39" name="Shape 39"/>
          <p:cNvSpPr/>
          <p:nvPr/>
        </p:nvSpPr>
        <p:spPr>
          <a:xfrm>
            <a:off x="0" y="6784847"/>
            <a:ext cx="9144000" cy="73151"/>
          </a:xfrm>
          <a:prstGeom prst="rect">
            <a:avLst/>
          </a:prstGeom>
          <a:solidFill>
            <a:schemeClr val="accent1"/>
          </a:solidFill>
          <a:ln>
            <a:noFill/>
          </a:ln>
        </p:spPr>
        <p:txBody>
          <a:bodyPr lIns="91425" tIns="45700" rIns="91425" bIns="45700" anchor="ctr" anchorCtr="0">
            <a:noAutofit/>
          </a:bodyPr>
          <a:lstStyle/>
          <a:p>
            <a:pPr algn="ctr"/>
            <a:endParaRPr kern="0">
              <a:solidFill>
                <a:srgbClr val="FFFFFF"/>
              </a:solidFill>
              <a:latin typeface="Century Gothic"/>
              <a:ea typeface="Century Gothic"/>
              <a:cs typeface="Century Gothic"/>
              <a:sym typeface="Century Gothic"/>
              <a:rtl val="0"/>
            </a:endParaRPr>
          </a:p>
        </p:txBody>
      </p:sp>
      <p:sp>
        <p:nvSpPr>
          <p:cNvPr id="40" name="Shape 40"/>
          <p:cNvSpPr txBox="1">
            <a:spLocks noGrp="1"/>
          </p:cNvSpPr>
          <p:nvPr>
            <p:ph type="body" idx="1"/>
          </p:nvPr>
        </p:nvSpPr>
        <p:spPr>
          <a:xfrm>
            <a:off x="5102351" y="2130551"/>
            <a:ext cx="3593592" cy="3374135"/>
          </a:xfrm>
          <a:prstGeom prst="rect">
            <a:avLst/>
          </a:prstGeom>
          <a:noFill/>
          <a:ln>
            <a:noFill/>
          </a:ln>
        </p:spPr>
        <p:txBody>
          <a:bodyPr lIns="91425" tIns="91425" rIns="91425" bIns="91425" anchor="t" anchorCtr="0"/>
          <a:lstStyle>
            <a:lvl1pPr marL="0" indent="0" rtl="0">
              <a:spcBef>
                <a:spcPts val="0"/>
              </a:spcBef>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1" name="Shape 41"/>
          <p:cNvSpPr txBox="1">
            <a:spLocks noGrp="1"/>
          </p:cNvSpPr>
          <p:nvPr>
            <p:ph type="body" idx="2"/>
          </p:nvPr>
        </p:nvSpPr>
        <p:spPr>
          <a:xfrm>
            <a:off x="5102351" y="640079"/>
            <a:ext cx="3566159" cy="1325880"/>
          </a:xfrm>
          <a:prstGeom prst="rect">
            <a:avLst/>
          </a:prstGeom>
          <a:noFill/>
          <a:ln>
            <a:noFill/>
          </a:ln>
        </p:spPr>
        <p:txBody>
          <a:bodyPr lIns="91425" tIns="91425" rIns="91425" bIns="91425" anchor="b" anchorCtr="0"/>
          <a:lstStyle>
            <a:lvl1pPr marL="0" indent="0" rtl="0">
              <a:spcBef>
                <a:spcPts val="0"/>
              </a:spcBef>
              <a:buClr>
                <a:schemeClr val="accent1"/>
              </a:buClr>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2" name="Shape 42"/>
          <p:cNvSpPr>
            <a:spLocks noGrp="1"/>
          </p:cNvSpPr>
          <p:nvPr>
            <p:ph type="pic" idx="3"/>
          </p:nvPr>
        </p:nvSpPr>
        <p:spPr>
          <a:xfrm>
            <a:off x="0" y="0"/>
            <a:ext cx="4572000" cy="6858000"/>
          </a:xfrm>
          <a:prstGeom prst="rect">
            <a:avLst/>
          </a:prstGeom>
          <a:noFill/>
          <a:ln>
            <a:noFill/>
          </a:ln>
        </p:spPr>
      </p:sp>
      <p:sp>
        <p:nvSpPr>
          <p:cNvPr id="43" name="Shape 43"/>
          <p:cNvSpPr txBox="1">
            <a:spLocks noGrp="1"/>
          </p:cNvSpPr>
          <p:nvPr>
            <p:ph type="body" idx="4"/>
          </p:nvPr>
        </p:nvSpPr>
        <p:spPr>
          <a:xfrm>
            <a:off x="2578608" y="6583679"/>
            <a:ext cx="1993391" cy="274319"/>
          </a:xfrm>
          <a:prstGeom prst="rect">
            <a:avLst/>
          </a:prstGeom>
          <a:noFill/>
          <a:ln>
            <a:noFill/>
          </a:ln>
        </p:spPr>
        <p:txBody>
          <a:bodyPr lIns="91425" tIns="91425" rIns="91425" bIns="91425" anchor="t" anchorCtr="0"/>
          <a:lstStyle>
            <a:lvl1pPr marL="0" indent="0" algn="r" rtl="0">
              <a:spcBef>
                <a:spcPts val="0"/>
              </a:spcBef>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extLst>
      <p:ext uri="{BB962C8B-B14F-4D97-AF65-F5344CB8AC3E}">
        <p14:creationId xmlns:p14="http://schemas.microsoft.com/office/powerpoint/2010/main" val="25206505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Top text, Bottom image B">
    <p:spTree>
      <p:nvGrpSpPr>
        <p:cNvPr id="1" name="Shape 61"/>
        <p:cNvGrpSpPr/>
        <p:nvPr/>
      </p:nvGrpSpPr>
      <p:grpSpPr>
        <a:xfrm>
          <a:off x="0" y="0"/>
          <a:ext cx="0" cy="0"/>
          <a:chOff x="0" y="0"/>
          <a:chExt cx="0" cy="0"/>
        </a:xfrm>
      </p:grpSpPr>
      <p:sp>
        <p:nvSpPr>
          <p:cNvPr id="62" name="Shape 62"/>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algn="ctr"/>
            <a:endParaRPr kern="0">
              <a:solidFill>
                <a:srgbClr val="FFFFFF"/>
              </a:solidFill>
              <a:latin typeface="Century Gothic"/>
              <a:ea typeface="Century Gothic"/>
              <a:cs typeface="Century Gothic"/>
              <a:sym typeface="Century Gothic"/>
              <a:rtl val="0"/>
            </a:endParaRPr>
          </a:p>
        </p:txBody>
      </p:sp>
      <p:sp>
        <p:nvSpPr>
          <p:cNvPr id="63" name="Shape 63"/>
          <p:cNvSpPr/>
          <p:nvPr/>
        </p:nvSpPr>
        <p:spPr>
          <a:xfrm>
            <a:off x="0" y="6784847"/>
            <a:ext cx="9144000" cy="73151"/>
          </a:xfrm>
          <a:prstGeom prst="rect">
            <a:avLst/>
          </a:prstGeom>
          <a:solidFill>
            <a:schemeClr val="accent1"/>
          </a:solidFill>
          <a:ln>
            <a:noFill/>
          </a:ln>
        </p:spPr>
        <p:txBody>
          <a:bodyPr lIns="91425" tIns="45700" rIns="91425" bIns="45700" anchor="ctr" anchorCtr="0">
            <a:noAutofit/>
          </a:bodyPr>
          <a:lstStyle/>
          <a:p>
            <a:pPr algn="ctr"/>
            <a:endParaRPr kern="0">
              <a:solidFill>
                <a:srgbClr val="FFFFFF"/>
              </a:solidFill>
              <a:latin typeface="Century Gothic"/>
              <a:ea typeface="Century Gothic"/>
              <a:cs typeface="Century Gothic"/>
              <a:sym typeface="Century Gothic"/>
              <a:rtl val="0"/>
            </a:endParaRPr>
          </a:p>
        </p:txBody>
      </p:sp>
      <p:sp>
        <p:nvSpPr>
          <p:cNvPr id="64" name="Shape 64"/>
          <p:cNvSpPr txBox="1">
            <a:spLocks noGrp="1"/>
          </p:cNvSpPr>
          <p:nvPr>
            <p:ph type="body" idx="1"/>
          </p:nvPr>
        </p:nvSpPr>
        <p:spPr>
          <a:xfrm>
            <a:off x="576072" y="1438655"/>
            <a:ext cx="7982711" cy="1444752"/>
          </a:xfrm>
          <a:prstGeom prst="rect">
            <a:avLst/>
          </a:prstGeom>
          <a:noFill/>
          <a:ln>
            <a:noFill/>
          </a:ln>
        </p:spPr>
        <p:txBody>
          <a:bodyPr lIns="91425" tIns="91425" rIns="91425" bIns="91425" anchor="t" anchorCtr="0"/>
          <a:lstStyle>
            <a:lvl1pPr marL="0" indent="0" rtl="0">
              <a:spcBef>
                <a:spcPts val="0"/>
              </a:spcBef>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5" name="Shape 65"/>
          <p:cNvSpPr txBox="1">
            <a:spLocks noGrp="1"/>
          </p:cNvSpPr>
          <p:nvPr>
            <p:ph type="body" idx="2"/>
          </p:nvPr>
        </p:nvSpPr>
        <p:spPr>
          <a:xfrm>
            <a:off x="576072" y="579120"/>
            <a:ext cx="7982711" cy="704088"/>
          </a:xfrm>
          <a:prstGeom prst="rect">
            <a:avLst/>
          </a:prstGeom>
          <a:noFill/>
          <a:ln>
            <a:noFill/>
          </a:ln>
        </p:spPr>
        <p:txBody>
          <a:bodyPr lIns="91425" tIns="91425" rIns="91425" bIns="91425" anchor="t" anchorCtr="0"/>
          <a:lstStyle>
            <a:lvl1pPr marL="0" indent="0" algn="l" rtl="0">
              <a:spcBef>
                <a:spcPts val="0"/>
              </a:spcBef>
              <a:buClr>
                <a:schemeClr val="accent1"/>
              </a:buClr>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6" name="Shape 66"/>
          <p:cNvSpPr>
            <a:spLocks noGrp="1"/>
          </p:cNvSpPr>
          <p:nvPr>
            <p:ph type="pic" idx="3"/>
          </p:nvPr>
        </p:nvSpPr>
        <p:spPr>
          <a:xfrm>
            <a:off x="0" y="3429000"/>
            <a:ext cx="9144000" cy="3429000"/>
          </a:xfrm>
          <a:prstGeom prst="rect">
            <a:avLst/>
          </a:prstGeom>
          <a:noFill/>
          <a:ln>
            <a:noFill/>
          </a:ln>
        </p:spPr>
      </p:sp>
      <p:sp>
        <p:nvSpPr>
          <p:cNvPr id="67" name="Shape 67"/>
          <p:cNvSpPr txBox="1">
            <a:spLocks noGrp="1"/>
          </p:cNvSpPr>
          <p:nvPr>
            <p:ph type="body" idx="4"/>
          </p:nvPr>
        </p:nvSpPr>
        <p:spPr>
          <a:xfrm>
            <a:off x="6190487" y="3154680"/>
            <a:ext cx="2295144" cy="274319"/>
          </a:xfrm>
          <a:prstGeom prst="rect">
            <a:avLst/>
          </a:prstGeom>
          <a:noFill/>
          <a:ln>
            <a:noFill/>
          </a:ln>
        </p:spPr>
        <p:txBody>
          <a:bodyPr lIns="91425" tIns="91425" rIns="91425" bIns="91425" anchor="t" anchorCtr="0"/>
          <a:lstStyle>
            <a:lvl1pPr marL="0" indent="0" algn="r" rtl="0">
              <a:spcBef>
                <a:spcPts val="0"/>
              </a:spcBef>
              <a:buClr>
                <a:srgbClr val="A5A5A5"/>
              </a:buClr>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extLst>
      <p:ext uri="{BB962C8B-B14F-4D97-AF65-F5344CB8AC3E}">
        <p14:creationId xmlns:p14="http://schemas.microsoft.com/office/powerpoint/2010/main" val="9965129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Acknowledgements A">
    <p:spTree>
      <p:nvGrpSpPr>
        <p:cNvPr id="1" name="Shape 68"/>
        <p:cNvGrpSpPr/>
        <p:nvPr/>
      </p:nvGrpSpPr>
      <p:grpSpPr>
        <a:xfrm>
          <a:off x="0" y="0"/>
          <a:ext cx="0" cy="0"/>
          <a:chOff x="0" y="0"/>
          <a:chExt cx="0" cy="0"/>
        </a:xfrm>
      </p:grpSpPr>
      <p:sp>
        <p:nvSpPr>
          <p:cNvPr id="69" name="Shape 69"/>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algn="ctr"/>
            <a:endParaRPr kern="0">
              <a:solidFill>
                <a:srgbClr val="FFFFFF"/>
              </a:solidFill>
              <a:latin typeface="Century Gothic"/>
              <a:ea typeface="Century Gothic"/>
              <a:cs typeface="Century Gothic"/>
              <a:sym typeface="Century Gothic"/>
              <a:rtl val="0"/>
            </a:endParaRPr>
          </a:p>
        </p:txBody>
      </p:sp>
      <p:sp>
        <p:nvSpPr>
          <p:cNvPr id="70" name="Shape 70"/>
          <p:cNvSpPr/>
          <p:nvPr/>
        </p:nvSpPr>
        <p:spPr>
          <a:xfrm>
            <a:off x="0" y="6784847"/>
            <a:ext cx="9144000" cy="73151"/>
          </a:xfrm>
          <a:prstGeom prst="rect">
            <a:avLst/>
          </a:prstGeom>
          <a:solidFill>
            <a:schemeClr val="accent1"/>
          </a:solidFill>
          <a:ln>
            <a:noFill/>
          </a:ln>
        </p:spPr>
        <p:txBody>
          <a:bodyPr lIns="91425" tIns="45700" rIns="91425" bIns="45700" anchor="ctr" anchorCtr="0">
            <a:noAutofit/>
          </a:bodyPr>
          <a:lstStyle/>
          <a:p>
            <a:pPr algn="ctr"/>
            <a:endParaRPr kern="0">
              <a:solidFill>
                <a:srgbClr val="FFFFFF"/>
              </a:solidFill>
              <a:latin typeface="Century Gothic"/>
              <a:ea typeface="Century Gothic"/>
              <a:cs typeface="Century Gothic"/>
              <a:sym typeface="Century Gothic"/>
              <a:rtl val="0"/>
            </a:endParaRPr>
          </a:p>
        </p:txBody>
      </p:sp>
      <p:sp>
        <p:nvSpPr>
          <p:cNvPr id="71" name="Shape 71"/>
          <p:cNvSpPr txBox="1"/>
          <p:nvPr/>
        </p:nvSpPr>
        <p:spPr>
          <a:xfrm>
            <a:off x="320040" y="242134"/>
            <a:ext cx="8503920" cy="707886"/>
          </a:xfrm>
          <a:prstGeom prst="rect">
            <a:avLst/>
          </a:prstGeom>
          <a:noFill/>
          <a:ln>
            <a:noFill/>
          </a:ln>
        </p:spPr>
        <p:txBody>
          <a:bodyPr lIns="91425" tIns="45700" rIns="91425" bIns="45700" anchor="b" anchorCtr="0">
            <a:noAutofit/>
          </a:bodyPr>
          <a:lstStyle/>
          <a:p>
            <a:pPr algn="ctr">
              <a:buSzPct val="25000"/>
            </a:pPr>
            <a:r>
              <a:rPr lang="en-US" sz="4000" b="1" kern="0">
                <a:solidFill>
                  <a:srgbClr val="BFBFBF"/>
                </a:solidFill>
                <a:latin typeface="Century Gothic"/>
                <a:ea typeface="Century Gothic"/>
                <a:cs typeface="Century Gothic"/>
                <a:sym typeface="Century Gothic"/>
                <a:rtl val="0"/>
              </a:rPr>
              <a:t>Acknowledgements</a:t>
            </a:r>
          </a:p>
        </p:txBody>
      </p:sp>
      <p:sp>
        <p:nvSpPr>
          <p:cNvPr id="72" name="Shape 72"/>
          <p:cNvSpPr txBox="1">
            <a:spLocks noGrp="1"/>
          </p:cNvSpPr>
          <p:nvPr>
            <p:ph type="body" idx="1"/>
          </p:nvPr>
        </p:nvSpPr>
        <p:spPr>
          <a:xfrm>
            <a:off x="3511296" y="1220919"/>
            <a:ext cx="5111496" cy="704088"/>
          </a:xfrm>
          <a:prstGeom prst="rect">
            <a:avLst/>
          </a:prstGeom>
          <a:noFill/>
          <a:ln>
            <a:noFill/>
          </a:ln>
        </p:spPr>
        <p:txBody>
          <a:bodyPr lIns="91425" tIns="91425" rIns="91425" bIns="91425" anchor="t" anchorCtr="0"/>
          <a:lstStyle>
            <a:lvl1pPr marL="0" indent="0" rtl="0">
              <a:spcBef>
                <a:spcPts val="0"/>
              </a:spcBef>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3" name="Shape 73"/>
          <p:cNvSpPr txBox="1">
            <a:spLocks noGrp="1"/>
          </p:cNvSpPr>
          <p:nvPr>
            <p:ph type="body" idx="2"/>
          </p:nvPr>
        </p:nvSpPr>
        <p:spPr>
          <a:xfrm>
            <a:off x="3511296" y="2369944"/>
            <a:ext cx="5111496" cy="704088"/>
          </a:xfrm>
          <a:prstGeom prst="rect">
            <a:avLst/>
          </a:prstGeom>
          <a:noFill/>
          <a:ln>
            <a:noFill/>
          </a:ln>
        </p:spPr>
        <p:txBody>
          <a:bodyPr lIns="91425" tIns="91425" rIns="91425" bIns="91425" anchor="t" anchorCtr="0"/>
          <a:lstStyle>
            <a:lvl1pPr marL="0" indent="0" rtl="0">
              <a:spcBef>
                <a:spcPts val="0"/>
              </a:spcBef>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4" name="Shape 74"/>
          <p:cNvSpPr txBox="1">
            <a:spLocks noGrp="1"/>
          </p:cNvSpPr>
          <p:nvPr>
            <p:ph type="body" idx="3"/>
          </p:nvPr>
        </p:nvSpPr>
        <p:spPr>
          <a:xfrm>
            <a:off x="3511296" y="4118716"/>
            <a:ext cx="5111496" cy="704088"/>
          </a:xfrm>
          <a:prstGeom prst="rect">
            <a:avLst/>
          </a:prstGeom>
          <a:noFill/>
          <a:ln>
            <a:noFill/>
          </a:ln>
        </p:spPr>
        <p:txBody>
          <a:bodyPr lIns="91425" tIns="91425" rIns="91425" bIns="91425" anchor="t" anchorCtr="0"/>
          <a:lstStyle>
            <a:lvl1pPr marL="0" indent="0" rtl="0">
              <a:spcBef>
                <a:spcPts val="0"/>
              </a:spcBef>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5" name="Shape 75"/>
          <p:cNvSpPr/>
          <p:nvPr/>
        </p:nvSpPr>
        <p:spPr>
          <a:xfrm>
            <a:off x="0" y="6579439"/>
            <a:ext cx="9144000" cy="246220"/>
          </a:xfrm>
          <a:prstGeom prst="rect">
            <a:avLst/>
          </a:prstGeom>
          <a:noFill/>
          <a:ln>
            <a:noFill/>
          </a:ln>
        </p:spPr>
        <p:txBody>
          <a:bodyPr lIns="91425" tIns="45700" rIns="91425" bIns="45700" anchor="t" anchorCtr="0">
            <a:noAutofit/>
          </a:bodyPr>
          <a:lstStyle/>
          <a:p>
            <a:pPr algn="ctr">
              <a:buSzPct val="25000"/>
            </a:pPr>
            <a:r>
              <a:rPr lang="en-US" sz="1000" i="1" kern="0">
                <a:solidFill>
                  <a:srgbClr val="7F7F7F"/>
                </a:solidFill>
                <a:ea typeface="Arial"/>
                <a:cs typeface="Arial"/>
                <a:sym typeface="Arial"/>
                <a:rtl val="0"/>
              </a:rPr>
              <a:t>This material is based upon work supported by NASA through contract NNL11AA00B and cooperative agreement NNX14AB60A.</a:t>
            </a:r>
          </a:p>
        </p:txBody>
      </p:sp>
    </p:spTree>
    <p:extLst>
      <p:ext uri="{BB962C8B-B14F-4D97-AF65-F5344CB8AC3E}">
        <p14:creationId xmlns:p14="http://schemas.microsoft.com/office/powerpoint/2010/main" val="13798142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Acknowledgements B">
    <p:spTree>
      <p:nvGrpSpPr>
        <p:cNvPr id="1" name="Shape 76"/>
        <p:cNvGrpSpPr/>
        <p:nvPr/>
      </p:nvGrpSpPr>
      <p:grpSpPr>
        <a:xfrm>
          <a:off x="0" y="0"/>
          <a:ext cx="0" cy="0"/>
          <a:chOff x="0" y="0"/>
          <a:chExt cx="0" cy="0"/>
        </a:xfrm>
      </p:grpSpPr>
      <p:sp>
        <p:nvSpPr>
          <p:cNvPr id="77" name="Shape 77"/>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algn="ctr"/>
            <a:endParaRPr kern="0">
              <a:solidFill>
                <a:srgbClr val="FFFFFF"/>
              </a:solidFill>
              <a:latin typeface="Century Gothic"/>
              <a:ea typeface="Century Gothic"/>
              <a:cs typeface="Century Gothic"/>
              <a:sym typeface="Century Gothic"/>
              <a:rtl val="0"/>
            </a:endParaRPr>
          </a:p>
        </p:txBody>
      </p:sp>
      <p:sp>
        <p:nvSpPr>
          <p:cNvPr id="78" name="Shape 78"/>
          <p:cNvSpPr/>
          <p:nvPr/>
        </p:nvSpPr>
        <p:spPr>
          <a:xfrm>
            <a:off x="0" y="6784847"/>
            <a:ext cx="9144000" cy="73151"/>
          </a:xfrm>
          <a:prstGeom prst="rect">
            <a:avLst/>
          </a:prstGeom>
          <a:solidFill>
            <a:schemeClr val="accent1"/>
          </a:solidFill>
          <a:ln>
            <a:noFill/>
          </a:ln>
        </p:spPr>
        <p:txBody>
          <a:bodyPr lIns="91425" tIns="45700" rIns="91425" bIns="45700" anchor="ctr" anchorCtr="0">
            <a:noAutofit/>
          </a:bodyPr>
          <a:lstStyle/>
          <a:p>
            <a:pPr algn="ctr"/>
            <a:endParaRPr kern="0">
              <a:solidFill>
                <a:srgbClr val="FFFFFF"/>
              </a:solidFill>
              <a:latin typeface="Century Gothic"/>
              <a:ea typeface="Century Gothic"/>
              <a:cs typeface="Century Gothic"/>
              <a:sym typeface="Century Gothic"/>
              <a:rtl val="0"/>
            </a:endParaRPr>
          </a:p>
        </p:txBody>
      </p:sp>
      <p:sp>
        <p:nvSpPr>
          <p:cNvPr id="79" name="Shape 79"/>
          <p:cNvSpPr txBox="1"/>
          <p:nvPr/>
        </p:nvSpPr>
        <p:spPr>
          <a:xfrm>
            <a:off x="320040" y="242134"/>
            <a:ext cx="8503920" cy="707886"/>
          </a:xfrm>
          <a:prstGeom prst="rect">
            <a:avLst/>
          </a:prstGeom>
          <a:noFill/>
          <a:ln>
            <a:noFill/>
          </a:ln>
        </p:spPr>
        <p:txBody>
          <a:bodyPr lIns="91425" tIns="45700" rIns="91425" bIns="45700" anchor="b" anchorCtr="0">
            <a:noAutofit/>
          </a:bodyPr>
          <a:lstStyle/>
          <a:p>
            <a:pPr algn="ctr">
              <a:buSzPct val="25000"/>
            </a:pPr>
            <a:r>
              <a:rPr lang="en-US" sz="4000" b="1" kern="0">
                <a:solidFill>
                  <a:srgbClr val="BFBFBF"/>
                </a:solidFill>
                <a:latin typeface="Century Gothic"/>
                <a:ea typeface="Century Gothic"/>
                <a:cs typeface="Century Gothic"/>
                <a:sym typeface="Century Gothic"/>
                <a:rtl val="0"/>
              </a:rPr>
              <a:t>Acknowledgements</a:t>
            </a:r>
          </a:p>
        </p:txBody>
      </p:sp>
      <p:sp>
        <p:nvSpPr>
          <p:cNvPr id="80" name="Shape 80"/>
          <p:cNvSpPr txBox="1">
            <a:spLocks noGrp="1"/>
          </p:cNvSpPr>
          <p:nvPr>
            <p:ph type="body" idx="1"/>
          </p:nvPr>
        </p:nvSpPr>
        <p:spPr>
          <a:xfrm>
            <a:off x="571208" y="1421133"/>
            <a:ext cx="8051583" cy="704088"/>
          </a:xfrm>
          <a:prstGeom prst="rect">
            <a:avLst/>
          </a:prstGeom>
          <a:noFill/>
          <a:ln>
            <a:noFill/>
          </a:ln>
        </p:spPr>
        <p:txBody>
          <a:bodyPr lIns="91425" tIns="91425" rIns="91425" bIns="91425" anchor="t" anchorCtr="0"/>
          <a:lstStyle>
            <a:lvl1pPr marL="0" indent="0" rtl="0">
              <a:spcBef>
                <a:spcPts val="0"/>
              </a:spcBef>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1" name="Shape 81"/>
          <p:cNvSpPr txBox="1">
            <a:spLocks noGrp="1"/>
          </p:cNvSpPr>
          <p:nvPr>
            <p:ph type="body" idx="2"/>
          </p:nvPr>
        </p:nvSpPr>
        <p:spPr>
          <a:xfrm>
            <a:off x="571206" y="3011686"/>
            <a:ext cx="8051583" cy="704088"/>
          </a:xfrm>
          <a:prstGeom prst="rect">
            <a:avLst/>
          </a:prstGeom>
          <a:noFill/>
          <a:ln>
            <a:noFill/>
          </a:ln>
        </p:spPr>
        <p:txBody>
          <a:bodyPr lIns="91425" tIns="91425" rIns="91425" bIns="91425" anchor="t" anchorCtr="0"/>
          <a:lstStyle>
            <a:lvl1pPr marL="0" indent="0" rtl="0">
              <a:spcBef>
                <a:spcPts val="0"/>
              </a:spcBef>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2" name="Shape 82"/>
          <p:cNvSpPr txBox="1">
            <a:spLocks noGrp="1"/>
          </p:cNvSpPr>
          <p:nvPr>
            <p:ph type="body" idx="3"/>
          </p:nvPr>
        </p:nvSpPr>
        <p:spPr>
          <a:xfrm>
            <a:off x="571208" y="4628567"/>
            <a:ext cx="8051582" cy="704088"/>
          </a:xfrm>
          <a:prstGeom prst="rect">
            <a:avLst/>
          </a:prstGeom>
          <a:noFill/>
          <a:ln>
            <a:noFill/>
          </a:ln>
        </p:spPr>
        <p:txBody>
          <a:bodyPr lIns="91425" tIns="91425" rIns="91425" bIns="91425" anchor="t" anchorCtr="0"/>
          <a:lstStyle>
            <a:lvl1pPr marL="0" indent="0" rtl="0">
              <a:spcBef>
                <a:spcPts val="0"/>
              </a:spcBef>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3" name="Shape 83"/>
          <p:cNvSpPr/>
          <p:nvPr/>
        </p:nvSpPr>
        <p:spPr>
          <a:xfrm>
            <a:off x="0" y="6579439"/>
            <a:ext cx="9144000" cy="246220"/>
          </a:xfrm>
          <a:prstGeom prst="rect">
            <a:avLst/>
          </a:prstGeom>
          <a:noFill/>
          <a:ln>
            <a:noFill/>
          </a:ln>
        </p:spPr>
        <p:txBody>
          <a:bodyPr lIns="91425" tIns="45700" rIns="91425" bIns="45700" anchor="t" anchorCtr="0">
            <a:noAutofit/>
          </a:bodyPr>
          <a:lstStyle/>
          <a:p>
            <a:pPr algn="ctr">
              <a:buSzPct val="25000"/>
            </a:pPr>
            <a:r>
              <a:rPr lang="en-US" sz="1000" i="1" kern="0">
                <a:solidFill>
                  <a:srgbClr val="7F7F7F"/>
                </a:solidFill>
                <a:ea typeface="Arial"/>
                <a:cs typeface="Arial"/>
                <a:sym typeface="Arial"/>
                <a:rtl val="0"/>
              </a:rPr>
              <a:t>This material is based upon work supported by NASA through contract NNL11AA00B and cooperative agreement NNX14AB60A.</a:t>
            </a:r>
          </a:p>
        </p:txBody>
      </p:sp>
    </p:spTree>
    <p:extLst>
      <p:ext uri="{BB962C8B-B14F-4D97-AF65-F5344CB8AC3E}">
        <p14:creationId xmlns:p14="http://schemas.microsoft.com/office/powerpoint/2010/main" val="1424973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Bottom text, Top image A">
    <p:spTree>
      <p:nvGrpSpPr>
        <p:cNvPr id="1" name="Shape 84"/>
        <p:cNvGrpSpPr/>
        <p:nvPr/>
      </p:nvGrpSpPr>
      <p:grpSpPr>
        <a:xfrm>
          <a:off x="0" y="0"/>
          <a:ext cx="0" cy="0"/>
          <a:chOff x="0" y="0"/>
          <a:chExt cx="0" cy="0"/>
        </a:xfrm>
      </p:grpSpPr>
      <p:sp>
        <p:nvSpPr>
          <p:cNvPr id="85" name="Shape 85"/>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algn="ctr"/>
            <a:endParaRPr kern="0">
              <a:solidFill>
                <a:srgbClr val="FFFFFF"/>
              </a:solidFill>
              <a:latin typeface="Century Gothic"/>
              <a:ea typeface="Century Gothic"/>
              <a:cs typeface="Century Gothic"/>
              <a:sym typeface="Century Gothic"/>
              <a:rtl val="0"/>
            </a:endParaRPr>
          </a:p>
        </p:txBody>
      </p:sp>
      <p:sp>
        <p:nvSpPr>
          <p:cNvPr id="86" name="Shape 86"/>
          <p:cNvSpPr/>
          <p:nvPr/>
        </p:nvSpPr>
        <p:spPr>
          <a:xfrm>
            <a:off x="0" y="6784847"/>
            <a:ext cx="9144000" cy="73151"/>
          </a:xfrm>
          <a:prstGeom prst="rect">
            <a:avLst/>
          </a:prstGeom>
          <a:solidFill>
            <a:schemeClr val="accent1"/>
          </a:solidFill>
          <a:ln>
            <a:noFill/>
          </a:ln>
        </p:spPr>
        <p:txBody>
          <a:bodyPr lIns="91425" tIns="45700" rIns="91425" bIns="45700" anchor="ctr" anchorCtr="0">
            <a:noAutofit/>
          </a:bodyPr>
          <a:lstStyle/>
          <a:p>
            <a:pPr algn="ctr"/>
            <a:endParaRPr kern="0">
              <a:solidFill>
                <a:srgbClr val="FFFFFF"/>
              </a:solidFill>
              <a:latin typeface="Century Gothic"/>
              <a:ea typeface="Century Gothic"/>
              <a:cs typeface="Century Gothic"/>
              <a:sym typeface="Century Gothic"/>
              <a:rtl val="0"/>
            </a:endParaRPr>
          </a:p>
        </p:txBody>
      </p:sp>
      <p:sp>
        <p:nvSpPr>
          <p:cNvPr id="87" name="Shape 87"/>
          <p:cNvSpPr txBox="1">
            <a:spLocks noGrp="1"/>
          </p:cNvSpPr>
          <p:nvPr>
            <p:ph type="body" idx="1"/>
          </p:nvPr>
        </p:nvSpPr>
        <p:spPr>
          <a:xfrm>
            <a:off x="4581144" y="4123944"/>
            <a:ext cx="3977640" cy="1627632"/>
          </a:xfrm>
          <a:prstGeom prst="rect">
            <a:avLst/>
          </a:prstGeom>
          <a:noFill/>
          <a:ln>
            <a:noFill/>
          </a:ln>
        </p:spPr>
        <p:txBody>
          <a:bodyPr lIns="91425" tIns="91425" rIns="91425" bIns="91425" anchor="t" anchorCtr="0"/>
          <a:lstStyle>
            <a:lvl1pPr marL="0" indent="0" rtl="0">
              <a:spcBef>
                <a:spcPts val="0"/>
              </a:spcBef>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8" name="Shape 88"/>
          <p:cNvSpPr txBox="1">
            <a:spLocks noGrp="1"/>
          </p:cNvSpPr>
          <p:nvPr>
            <p:ph type="body" idx="2"/>
          </p:nvPr>
        </p:nvSpPr>
        <p:spPr>
          <a:xfrm>
            <a:off x="740664" y="4049485"/>
            <a:ext cx="3108959" cy="1830106"/>
          </a:xfrm>
          <a:prstGeom prst="rect">
            <a:avLst/>
          </a:prstGeom>
          <a:noFill/>
          <a:ln>
            <a:noFill/>
          </a:ln>
        </p:spPr>
        <p:txBody>
          <a:bodyPr lIns="91425" tIns="91425" rIns="91425" bIns="91425" anchor="t" anchorCtr="0"/>
          <a:lstStyle>
            <a:lvl1pPr marL="0" indent="0" algn="r" rtl="0">
              <a:spcBef>
                <a:spcPts val="0"/>
              </a:spcBef>
              <a:buClr>
                <a:schemeClr val="accent1"/>
              </a:buClr>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9" name="Shape 89"/>
          <p:cNvSpPr>
            <a:spLocks noGrp="1"/>
          </p:cNvSpPr>
          <p:nvPr>
            <p:ph type="pic" idx="3"/>
          </p:nvPr>
        </p:nvSpPr>
        <p:spPr>
          <a:xfrm>
            <a:off x="0" y="0"/>
            <a:ext cx="9144000" cy="3429000"/>
          </a:xfrm>
          <a:prstGeom prst="rect">
            <a:avLst/>
          </a:prstGeom>
          <a:noFill/>
          <a:ln>
            <a:noFill/>
          </a:ln>
        </p:spPr>
      </p:sp>
      <p:sp>
        <p:nvSpPr>
          <p:cNvPr id="90" name="Shape 90"/>
          <p:cNvSpPr txBox="1">
            <a:spLocks noGrp="1"/>
          </p:cNvSpPr>
          <p:nvPr>
            <p:ph type="body" idx="4"/>
          </p:nvPr>
        </p:nvSpPr>
        <p:spPr>
          <a:xfrm>
            <a:off x="6190487" y="3429000"/>
            <a:ext cx="2295144" cy="274319"/>
          </a:xfrm>
          <a:prstGeom prst="rect">
            <a:avLst/>
          </a:prstGeom>
          <a:noFill/>
          <a:ln>
            <a:noFill/>
          </a:ln>
        </p:spPr>
        <p:txBody>
          <a:bodyPr lIns="91425" tIns="91425" rIns="91425" bIns="91425" anchor="t" anchorCtr="0"/>
          <a:lstStyle>
            <a:lvl1pPr marL="0" indent="0" algn="r" rtl="0">
              <a:spcBef>
                <a:spcPts val="0"/>
              </a:spcBef>
              <a:buClr>
                <a:srgbClr val="A5A5A5"/>
              </a:buClr>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extLst>
      <p:ext uri="{BB962C8B-B14F-4D97-AF65-F5344CB8AC3E}">
        <p14:creationId xmlns:p14="http://schemas.microsoft.com/office/powerpoint/2010/main" val="26158955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Top text, Bottom image A">
    <p:spTree>
      <p:nvGrpSpPr>
        <p:cNvPr id="1" name="Shape 91"/>
        <p:cNvGrpSpPr/>
        <p:nvPr/>
      </p:nvGrpSpPr>
      <p:grpSpPr>
        <a:xfrm>
          <a:off x="0" y="0"/>
          <a:ext cx="0" cy="0"/>
          <a:chOff x="0" y="0"/>
          <a:chExt cx="0" cy="0"/>
        </a:xfrm>
      </p:grpSpPr>
      <p:sp>
        <p:nvSpPr>
          <p:cNvPr id="92" name="Shape 92"/>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algn="ctr"/>
            <a:endParaRPr kern="0">
              <a:solidFill>
                <a:srgbClr val="FFFFFF"/>
              </a:solidFill>
              <a:latin typeface="Century Gothic"/>
              <a:ea typeface="Century Gothic"/>
              <a:cs typeface="Century Gothic"/>
              <a:sym typeface="Century Gothic"/>
              <a:rtl val="0"/>
            </a:endParaRPr>
          </a:p>
        </p:txBody>
      </p:sp>
      <p:sp>
        <p:nvSpPr>
          <p:cNvPr id="93" name="Shape 93"/>
          <p:cNvSpPr/>
          <p:nvPr/>
        </p:nvSpPr>
        <p:spPr>
          <a:xfrm>
            <a:off x="0" y="6784847"/>
            <a:ext cx="9144000" cy="73151"/>
          </a:xfrm>
          <a:prstGeom prst="rect">
            <a:avLst/>
          </a:prstGeom>
          <a:solidFill>
            <a:schemeClr val="accent1"/>
          </a:solidFill>
          <a:ln>
            <a:noFill/>
          </a:ln>
        </p:spPr>
        <p:txBody>
          <a:bodyPr lIns="91425" tIns="45700" rIns="91425" bIns="45700" anchor="ctr" anchorCtr="0">
            <a:noAutofit/>
          </a:bodyPr>
          <a:lstStyle/>
          <a:p>
            <a:pPr algn="ctr"/>
            <a:endParaRPr kern="0">
              <a:solidFill>
                <a:srgbClr val="FFFFFF"/>
              </a:solidFill>
              <a:latin typeface="Century Gothic"/>
              <a:ea typeface="Century Gothic"/>
              <a:cs typeface="Century Gothic"/>
              <a:sym typeface="Century Gothic"/>
              <a:rtl val="0"/>
            </a:endParaRPr>
          </a:p>
        </p:txBody>
      </p:sp>
      <p:sp>
        <p:nvSpPr>
          <p:cNvPr id="94" name="Shape 94"/>
          <p:cNvSpPr txBox="1">
            <a:spLocks noGrp="1"/>
          </p:cNvSpPr>
          <p:nvPr>
            <p:ph type="body" idx="1"/>
          </p:nvPr>
        </p:nvSpPr>
        <p:spPr>
          <a:xfrm>
            <a:off x="4581144" y="750018"/>
            <a:ext cx="3977640" cy="1627632"/>
          </a:xfrm>
          <a:prstGeom prst="rect">
            <a:avLst/>
          </a:prstGeom>
          <a:noFill/>
          <a:ln>
            <a:noFill/>
          </a:ln>
        </p:spPr>
        <p:txBody>
          <a:bodyPr lIns="91425" tIns="91425" rIns="91425" bIns="91425" anchor="t" anchorCtr="0"/>
          <a:lstStyle>
            <a:lvl1pPr marL="0" indent="0" rtl="0">
              <a:spcBef>
                <a:spcPts val="0"/>
              </a:spcBef>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95" name="Shape 95"/>
          <p:cNvSpPr txBox="1">
            <a:spLocks noGrp="1"/>
          </p:cNvSpPr>
          <p:nvPr>
            <p:ph type="body" idx="2"/>
          </p:nvPr>
        </p:nvSpPr>
        <p:spPr>
          <a:xfrm>
            <a:off x="740664" y="675560"/>
            <a:ext cx="3108959" cy="1830106"/>
          </a:xfrm>
          <a:prstGeom prst="rect">
            <a:avLst/>
          </a:prstGeom>
          <a:noFill/>
          <a:ln>
            <a:noFill/>
          </a:ln>
        </p:spPr>
        <p:txBody>
          <a:bodyPr lIns="91425" tIns="91425" rIns="91425" bIns="91425" anchor="t" anchorCtr="0"/>
          <a:lstStyle>
            <a:lvl1pPr marL="0" indent="0" algn="r" rtl="0">
              <a:spcBef>
                <a:spcPts val="0"/>
              </a:spcBef>
              <a:buClr>
                <a:schemeClr val="accent1"/>
              </a:buClr>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96" name="Shape 96"/>
          <p:cNvSpPr>
            <a:spLocks noGrp="1"/>
          </p:cNvSpPr>
          <p:nvPr>
            <p:ph type="pic" idx="3"/>
          </p:nvPr>
        </p:nvSpPr>
        <p:spPr>
          <a:xfrm>
            <a:off x="0" y="3429000"/>
            <a:ext cx="9144000" cy="3429000"/>
          </a:xfrm>
          <a:prstGeom prst="rect">
            <a:avLst/>
          </a:prstGeom>
          <a:noFill/>
          <a:ln>
            <a:noFill/>
          </a:ln>
        </p:spPr>
      </p:sp>
      <p:sp>
        <p:nvSpPr>
          <p:cNvPr id="97" name="Shape 97"/>
          <p:cNvSpPr txBox="1">
            <a:spLocks noGrp="1"/>
          </p:cNvSpPr>
          <p:nvPr>
            <p:ph type="body" idx="4"/>
          </p:nvPr>
        </p:nvSpPr>
        <p:spPr>
          <a:xfrm>
            <a:off x="6190487" y="3154680"/>
            <a:ext cx="2295144" cy="274319"/>
          </a:xfrm>
          <a:prstGeom prst="rect">
            <a:avLst/>
          </a:prstGeom>
          <a:noFill/>
          <a:ln>
            <a:noFill/>
          </a:ln>
        </p:spPr>
        <p:txBody>
          <a:bodyPr lIns="91425" tIns="91425" rIns="91425" bIns="91425" anchor="t" anchorCtr="0"/>
          <a:lstStyle>
            <a:lvl1pPr marL="0" indent="0" algn="r" rtl="0">
              <a:spcBef>
                <a:spcPts val="0"/>
              </a:spcBef>
              <a:buClr>
                <a:srgbClr val="A5A5A5"/>
              </a:buClr>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extLst>
      <p:ext uri="{BB962C8B-B14F-4D97-AF65-F5344CB8AC3E}">
        <p14:creationId xmlns:p14="http://schemas.microsoft.com/office/powerpoint/2010/main" val="16931975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Emphasize acronym">
    <p:spTree>
      <p:nvGrpSpPr>
        <p:cNvPr id="1" name="Shape 98"/>
        <p:cNvGrpSpPr/>
        <p:nvPr/>
      </p:nvGrpSpPr>
      <p:grpSpPr>
        <a:xfrm>
          <a:off x="0" y="0"/>
          <a:ext cx="0" cy="0"/>
          <a:chOff x="0" y="0"/>
          <a:chExt cx="0" cy="0"/>
        </a:xfrm>
      </p:grpSpPr>
      <p:sp>
        <p:nvSpPr>
          <p:cNvPr id="99" name="Shape 99"/>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algn="ctr"/>
            <a:endParaRPr kern="0">
              <a:solidFill>
                <a:srgbClr val="FFFFFF"/>
              </a:solidFill>
              <a:latin typeface="Century Gothic"/>
              <a:ea typeface="Century Gothic"/>
              <a:cs typeface="Century Gothic"/>
              <a:sym typeface="Century Gothic"/>
              <a:rtl val="0"/>
            </a:endParaRPr>
          </a:p>
        </p:txBody>
      </p:sp>
      <p:sp>
        <p:nvSpPr>
          <p:cNvPr id="100" name="Shape 100"/>
          <p:cNvSpPr/>
          <p:nvPr/>
        </p:nvSpPr>
        <p:spPr>
          <a:xfrm>
            <a:off x="0" y="6784847"/>
            <a:ext cx="9144000" cy="73151"/>
          </a:xfrm>
          <a:prstGeom prst="rect">
            <a:avLst/>
          </a:prstGeom>
          <a:solidFill>
            <a:schemeClr val="accent1"/>
          </a:solidFill>
          <a:ln>
            <a:noFill/>
          </a:ln>
        </p:spPr>
        <p:txBody>
          <a:bodyPr lIns="91425" tIns="45700" rIns="91425" bIns="45700" anchor="ctr" anchorCtr="0">
            <a:noAutofit/>
          </a:bodyPr>
          <a:lstStyle/>
          <a:p>
            <a:pPr algn="ctr"/>
            <a:endParaRPr kern="0">
              <a:solidFill>
                <a:srgbClr val="FFFFFF"/>
              </a:solidFill>
              <a:latin typeface="Century Gothic"/>
              <a:ea typeface="Century Gothic"/>
              <a:cs typeface="Century Gothic"/>
              <a:sym typeface="Century Gothic"/>
              <a:rtl val="0"/>
            </a:endParaRPr>
          </a:p>
        </p:txBody>
      </p:sp>
      <p:sp>
        <p:nvSpPr>
          <p:cNvPr id="101" name="Shape 101"/>
          <p:cNvSpPr txBox="1">
            <a:spLocks noGrp="1"/>
          </p:cNvSpPr>
          <p:nvPr>
            <p:ph type="body" idx="1"/>
          </p:nvPr>
        </p:nvSpPr>
        <p:spPr>
          <a:xfrm>
            <a:off x="749808" y="2255519"/>
            <a:ext cx="7653528" cy="3706367"/>
          </a:xfrm>
          <a:prstGeom prst="rect">
            <a:avLst/>
          </a:prstGeom>
          <a:noFill/>
          <a:ln>
            <a:noFill/>
          </a:ln>
        </p:spPr>
        <p:txBody>
          <a:bodyPr lIns="91425" tIns="91425" rIns="91425" bIns="91425" anchor="t" anchorCtr="0"/>
          <a:lstStyle>
            <a:lvl1pPr marL="0" indent="0" algn="ctr" rtl="0">
              <a:spcBef>
                <a:spcPts val="0"/>
              </a:spcBef>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02" name="Shape 102"/>
          <p:cNvSpPr txBox="1">
            <a:spLocks noGrp="1"/>
          </p:cNvSpPr>
          <p:nvPr>
            <p:ph type="body" idx="2"/>
          </p:nvPr>
        </p:nvSpPr>
        <p:spPr>
          <a:xfrm>
            <a:off x="749808" y="779402"/>
            <a:ext cx="7653528" cy="1289303"/>
          </a:xfrm>
          <a:prstGeom prst="rect">
            <a:avLst/>
          </a:prstGeom>
          <a:noFill/>
          <a:ln>
            <a:noFill/>
          </a:ln>
        </p:spPr>
        <p:txBody>
          <a:bodyPr lIns="91425" tIns="91425" rIns="91425" bIns="91425" anchor="t" anchorCtr="0"/>
          <a:lstStyle>
            <a:lvl1pPr marL="0" indent="0" algn="ctr" rtl="0">
              <a:spcBef>
                <a:spcPts val="0"/>
              </a:spcBef>
              <a:buClr>
                <a:schemeClr val="accent1"/>
              </a:buClr>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extLst>
      <p:ext uri="{BB962C8B-B14F-4D97-AF65-F5344CB8AC3E}">
        <p14:creationId xmlns:p14="http://schemas.microsoft.com/office/powerpoint/2010/main" val="33439913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ight text, Left image">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102352"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102352"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2578608" y="6583680"/>
            <a:ext cx="1993392" cy="274320"/>
          </a:xfrm>
        </p:spPr>
        <p:txBody>
          <a:bodyPr>
            <a:normAutofit/>
          </a:bodyPr>
          <a:lstStyle>
            <a:lvl1pPr marL="0" indent="0" algn="r">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val="3115239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ottom text, Top image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81144" y="4123944"/>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4049486"/>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4206170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ottom text, Top image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76072" y="481431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395478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9"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641433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p text, Bottom image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81144" y="750018"/>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675560"/>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1235481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op text, Bottom image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76072" y="143865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57912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3774930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mphasize acronym">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749808" y="2255520"/>
            <a:ext cx="7653528" cy="3706368"/>
          </a:xfrm>
        </p:spPr>
        <p:txBody>
          <a:bodyPr>
            <a:normAutofit/>
          </a:bodyPr>
          <a:lstStyle>
            <a:lvl1pPr marL="0" indent="0" algn="ctr">
              <a:buNone/>
              <a:defRPr sz="6000" b="0" baseline="0"/>
            </a:lvl1pPr>
          </a:lstStyle>
          <a:p>
            <a:pPr lvl="0"/>
            <a:r>
              <a:rPr lang="en-US" dirty="0" smtClean="0"/>
              <a:t>Spell out the components</a:t>
            </a:r>
            <a:endParaRPr lang="en-US" dirty="0"/>
          </a:p>
        </p:txBody>
      </p:sp>
      <p:sp>
        <p:nvSpPr>
          <p:cNvPr id="3" name="Section Head"/>
          <p:cNvSpPr>
            <a:spLocks noGrp="1"/>
          </p:cNvSpPr>
          <p:nvPr>
            <p:ph type="body" sz="quarter" idx="14" hasCustomPrompt="1"/>
          </p:nvPr>
        </p:nvSpPr>
        <p:spPr>
          <a:xfrm>
            <a:off x="749808" y="779403"/>
            <a:ext cx="7653528" cy="1289304"/>
          </a:xfrm>
        </p:spPr>
        <p:txBody>
          <a:bodyPr>
            <a:noAutofit/>
          </a:bodyPr>
          <a:lstStyle>
            <a:lvl1pPr marL="0" indent="0" algn="ctr">
              <a:buNone/>
              <a:defRPr sz="9600" b="1" baseline="0">
                <a:solidFill>
                  <a:schemeClr val="accent1"/>
                </a:solidFill>
              </a:defRPr>
            </a:lvl1pPr>
            <a:lvl2pPr>
              <a:defRPr sz="6000"/>
            </a:lvl2pPr>
            <a:lvl3pPr>
              <a:defRPr sz="6000"/>
            </a:lvl3pPr>
            <a:lvl4pPr>
              <a:defRPr sz="6000"/>
            </a:lvl4pPr>
            <a:lvl5pPr>
              <a:defRPr sz="6000"/>
            </a:lvl5pPr>
          </a:lstStyle>
          <a:p>
            <a:pPr lvl="0"/>
            <a:r>
              <a:rPr lang="en-US" dirty="0" smtClean="0"/>
              <a:t>ACRONYM</a:t>
            </a:r>
            <a:endParaRPr lang="en-US" dirty="0"/>
          </a:p>
        </p:txBody>
      </p:sp>
    </p:spTree>
    <p:extLst>
      <p:ext uri="{BB962C8B-B14F-4D97-AF65-F5344CB8AC3E}">
        <p14:creationId xmlns:p14="http://schemas.microsoft.com/office/powerpoint/2010/main" val="1382651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mphasize key points">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72000" y="470916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3" name="Section Head"/>
          <p:cNvSpPr>
            <a:spLocks noGrp="1"/>
          </p:cNvSpPr>
          <p:nvPr>
            <p:ph type="body" sz="quarter" idx="14" hasCustomPrompt="1"/>
          </p:nvPr>
        </p:nvSpPr>
        <p:spPr>
          <a:xfrm>
            <a:off x="320040" y="548640"/>
            <a:ext cx="8503920" cy="923544"/>
          </a:xfrm>
        </p:spPr>
        <p:txBody>
          <a:bodyPr anchor="b">
            <a:noAutofit/>
          </a:bodyPr>
          <a:lstStyle>
            <a:lvl1pPr marL="0" indent="0" algn="ctr">
              <a:buNone/>
              <a:defRPr sz="5400" b="1" baseline="0">
                <a:solidFill>
                  <a:schemeClr val="bg2">
                    <a:lumMod val="75000"/>
                  </a:schemeClr>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4" name="Text Placeholder 3"/>
          <p:cNvSpPr>
            <a:spLocks noGrp="1"/>
          </p:cNvSpPr>
          <p:nvPr>
            <p:ph type="body" sz="quarter" idx="15" hasCustomPrompt="1"/>
          </p:nvPr>
        </p:nvSpPr>
        <p:spPr>
          <a:xfrm>
            <a:off x="594360" y="211531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1</a:t>
            </a:r>
            <a:endParaRPr lang="en-US" dirty="0"/>
          </a:p>
        </p:txBody>
      </p:sp>
      <p:sp>
        <p:nvSpPr>
          <p:cNvPr id="10" name="Section Body Text"/>
          <p:cNvSpPr>
            <a:spLocks noGrp="1"/>
          </p:cNvSpPr>
          <p:nvPr>
            <p:ph type="body" sz="quarter" idx="16" hasCustomPrompt="1"/>
          </p:nvPr>
        </p:nvSpPr>
        <p:spPr>
          <a:xfrm>
            <a:off x="4572000" y="210312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11" name="Text Placeholder 3"/>
          <p:cNvSpPr>
            <a:spLocks noGrp="1"/>
          </p:cNvSpPr>
          <p:nvPr>
            <p:ph type="body" sz="quarter" idx="17" hasCustomPrompt="1"/>
          </p:nvPr>
        </p:nvSpPr>
        <p:spPr>
          <a:xfrm>
            <a:off x="594360" y="472135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3</a:t>
            </a:r>
            <a:endParaRPr lang="en-US" dirty="0"/>
          </a:p>
        </p:txBody>
      </p:sp>
      <p:sp>
        <p:nvSpPr>
          <p:cNvPr id="13" name="Text Placeholder 3"/>
          <p:cNvSpPr>
            <a:spLocks noGrp="1"/>
          </p:cNvSpPr>
          <p:nvPr>
            <p:ph type="body" sz="quarter" idx="18" hasCustomPrompt="1"/>
          </p:nvPr>
        </p:nvSpPr>
        <p:spPr>
          <a:xfrm>
            <a:off x="594360" y="341833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2</a:t>
            </a:r>
            <a:endParaRPr lang="en-US" dirty="0"/>
          </a:p>
        </p:txBody>
      </p:sp>
      <p:sp>
        <p:nvSpPr>
          <p:cNvPr id="14" name="Section Body Text"/>
          <p:cNvSpPr>
            <a:spLocks noGrp="1"/>
          </p:cNvSpPr>
          <p:nvPr>
            <p:ph type="body" sz="quarter" idx="19" hasCustomPrompt="1"/>
          </p:nvPr>
        </p:nvSpPr>
        <p:spPr>
          <a:xfrm>
            <a:off x="4572000" y="3406140"/>
            <a:ext cx="3950208" cy="704088"/>
          </a:xfrm>
        </p:spPr>
        <p:txBody>
          <a:bodyPr>
            <a:normAutofit/>
          </a:bodyPr>
          <a:lstStyle>
            <a:lvl1pPr marL="0" indent="0">
              <a:buNone/>
              <a:defRPr sz="2000" baseline="0"/>
            </a:lvl1pPr>
          </a:lstStyle>
          <a:p>
            <a:pPr lvl="0"/>
            <a:r>
              <a:rPr lang="en-US" dirty="0" smtClean="0"/>
              <a:t>Point elaboration</a:t>
            </a:r>
            <a:endParaRPr lang="en-US" dirty="0"/>
          </a:p>
        </p:txBody>
      </p:sp>
    </p:spTree>
    <p:extLst>
      <p:ext uri="{BB962C8B-B14F-4D97-AF65-F5344CB8AC3E}">
        <p14:creationId xmlns:p14="http://schemas.microsoft.com/office/powerpoint/2010/main" val="3135249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10" Type="http://schemas.openxmlformats.org/officeDocument/2006/relationships/theme" Target="../theme/theme3.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86C5E3-BCDC-405F-8F3C-092E69121BD4}" type="datetimeFigureOut">
              <a:rPr lang="en-US" smtClean="0"/>
              <a:t>7/2/2015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9C0BE9-6F9F-4714-AB34-61ADAC46375C}" type="slidenum">
              <a:rPr lang="en-US" smtClean="0"/>
              <a:t>‹#›</a:t>
            </a:fld>
            <a:endParaRPr lang="en-US"/>
          </a:p>
        </p:txBody>
      </p:sp>
    </p:spTree>
    <p:extLst>
      <p:ext uri="{BB962C8B-B14F-4D97-AF65-F5344CB8AC3E}">
        <p14:creationId xmlns:p14="http://schemas.microsoft.com/office/powerpoint/2010/main" val="35605441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7" r:id="rId5"/>
    <p:sldLayoutId id="2147483665" r:id="rId6"/>
    <p:sldLayoutId id="2147483666"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
        <p:cNvGrpSpPr/>
        <p:nvPr/>
      </p:nvGrpSpPr>
      <p:grpSpPr>
        <a:xfrm>
          <a:off x="0" y="0"/>
          <a:ext cx="0" cy="0"/>
          <a:chOff x="0" y="0"/>
          <a:chExt cx="0" cy="0"/>
        </a:xfrm>
      </p:grpSpPr>
      <p:sp>
        <p:nvSpPr>
          <p:cNvPr id="9" name="Shape 9"/>
          <p:cNvSpPr txBox="1">
            <a:spLocks noGrp="1"/>
          </p:cNvSpPr>
          <p:nvPr>
            <p:ph type="title"/>
          </p:nvPr>
        </p:nvSpPr>
        <p:spPr>
          <a:xfrm>
            <a:off x="628650" y="365126"/>
            <a:ext cx="7886700" cy="1325562"/>
          </a:xfrm>
          <a:prstGeom prst="rect">
            <a:avLst/>
          </a:prstGeom>
          <a:noFill/>
          <a:ln>
            <a:noFill/>
          </a:ln>
        </p:spPr>
        <p:txBody>
          <a:bodyPr lIns="91425" tIns="91425" rIns="91425" bIns="91425" anchor="ctr" anchorCtr="0"/>
          <a:lstStyle>
            <a:lvl1pPr marL="0" marR="0" indent="0" algn="l" rtl="0">
              <a:lnSpc>
                <a:spcPct val="90000"/>
              </a:lnSpc>
              <a:spcBef>
                <a:spcPts val="0"/>
              </a:spcBef>
              <a:buClr>
                <a:schemeClr val="dk1"/>
              </a:buClr>
              <a:buFont typeface="Century Gothic"/>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0" name="Shape 10"/>
          <p:cNvSpPr txBox="1">
            <a:spLocks noGrp="1"/>
          </p:cNvSpPr>
          <p:nvPr>
            <p:ph type="body" idx="1"/>
          </p:nvPr>
        </p:nvSpPr>
        <p:spPr>
          <a:xfrm>
            <a:off x="628650" y="1825625"/>
            <a:ext cx="7886700" cy="4351338"/>
          </a:xfrm>
          <a:prstGeom prst="rect">
            <a:avLst/>
          </a:prstGeom>
          <a:noFill/>
          <a:ln>
            <a:noFill/>
          </a:ln>
        </p:spPr>
        <p:txBody>
          <a:bodyPr lIns="91425" tIns="91425" rIns="91425" bIns="91425" anchor="t" anchorCtr="0"/>
          <a:lstStyle>
            <a:lvl1pPr marL="228600" marR="0" indent="-50800" algn="l" rtl="0">
              <a:lnSpc>
                <a:spcPct val="90000"/>
              </a:lnSpc>
              <a:spcBef>
                <a:spcPts val="1000"/>
              </a:spcBef>
              <a:buClr>
                <a:schemeClr val="dk1"/>
              </a:buClr>
              <a:buFont typeface="Arial"/>
              <a:buChar char="•"/>
              <a:defRPr/>
            </a:lvl1pPr>
            <a:lvl2pPr marL="685800" marR="0" indent="-76200" algn="l" rtl="0">
              <a:lnSpc>
                <a:spcPct val="90000"/>
              </a:lnSpc>
              <a:spcBef>
                <a:spcPts val="500"/>
              </a:spcBef>
              <a:buClr>
                <a:schemeClr val="dk1"/>
              </a:buClr>
              <a:buFont typeface="Arial"/>
              <a:buChar char="•"/>
              <a:defRPr/>
            </a:lvl2pPr>
            <a:lvl3pPr marL="1143000" marR="0" indent="-101600" algn="l" rtl="0">
              <a:lnSpc>
                <a:spcPct val="90000"/>
              </a:lnSpc>
              <a:spcBef>
                <a:spcPts val="500"/>
              </a:spcBef>
              <a:buClr>
                <a:schemeClr val="dk1"/>
              </a:buClr>
              <a:buFont typeface="Arial"/>
              <a:buChar char="•"/>
              <a:defRPr/>
            </a:lvl3pPr>
            <a:lvl4pPr marL="1600200" marR="0" indent="-114300" algn="l" rtl="0">
              <a:lnSpc>
                <a:spcPct val="90000"/>
              </a:lnSpc>
              <a:spcBef>
                <a:spcPts val="500"/>
              </a:spcBef>
              <a:buClr>
                <a:schemeClr val="dk1"/>
              </a:buClr>
              <a:buFont typeface="Arial"/>
              <a:buChar char="•"/>
              <a:defRPr/>
            </a:lvl4pPr>
            <a:lvl5pPr marL="2057400" marR="0" indent="-114300" algn="l" rtl="0">
              <a:lnSpc>
                <a:spcPct val="90000"/>
              </a:lnSpc>
              <a:spcBef>
                <a:spcPts val="500"/>
              </a:spcBef>
              <a:buClr>
                <a:schemeClr val="dk1"/>
              </a:buClr>
              <a:buFont typeface="Arial"/>
              <a:buChar char="•"/>
              <a:defRPr/>
            </a:lvl5pPr>
            <a:lvl6pPr marL="2514600" marR="0" indent="-114300" algn="l" rtl="0">
              <a:lnSpc>
                <a:spcPct val="90000"/>
              </a:lnSpc>
              <a:spcBef>
                <a:spcPts val="500"/>
              </a:spcBef>
              <a:buClr>
                <a:schemeClr val="dk1"/>
              </a:buClr>
              <a:buFont typeface="Arial"/>
              <a:buChar char="•"/>
              <a:defRPr/>
            </a:lvl6pPr>
            <a:lvl7pPr marL="2971800" marR="0" indent="-114300" algn="l" rtl="0">
              <a:lnSpc>
                <a:spcPct val="90000"/>
              </a:lnSpc>
              <a:spcBef>
                <a:spcPts val="500"/>
              </a:spcBef>
              <a:buClr>
                <a:schemeClr val="dk1"/>
              </a:buClr>
              <a:buFont typeface="Arial"/>
              <a:buChar char="•"/>
              <a:defRPr/>
            </a:lvl7pPr>
            <a:lvl8pPr marL="3429000" marR="0" indent="-114300" algn="l" rtl="0">
              <a:lnSpc>
                <a:spcPct val="90000"/>
              </a:lnSpc>
              <a:spcBef>
                <a:spcPts val="500"/>
              </a:spcBef>
              <a:buClr>
                <a:schemeClr val="dk1"/>
              </a:buClr>
              <a:buFont typeface="Arial"/>
              <a:buChar char="•"/>
              <a:defRPr/>
            </a:lvl8pPr>
            <a:lvl9pPr marL="3886200" marR="0" indent="-114300" algn="l" rtl="0">
              <a:lnSpc>
                <a:spcPct val="90000"/>
              </a:lnSpc>
              <a:spcBef>
                <a:spcPts val="500"/>
              </a:spcBef>
              <a:buClr>
                <a:schemeClr val="dk1"/>
              </a:buClr>
              <a:buFont typeface="Arial"/>
              <a:buChar char="•"/>
              <a:defRPr/>
            </a:lvl9pPr>
          </a:lstStyle>
          <a:p>
            <a:endParaRPr/>
          </a:p>
        </p:txBody>
      </p:sp>
      <p:sp>
        <p:nvSpPr>
          <p:cNvPr id="11" name="Shape 11"/>
          <p:cNvSpPr txBox="1">
            <a:spLocks noGrp="1"/>
          </p:cNvSpPr>
          <p:nvPr>
            <p:ph type="dt" idx="10"/>
          </p:nvPr>
        </p:nvSpPr>
        <p:spPr>
          <a:xfrm>
            <a:off x="628650" y="6356351"/>
            <a:ext cx="2057400"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sz="1400" kern="0">
              <a:solidFill>
                <a:srgbClr val="000000"/>
              </a:solidFill>
              <a:cs typeface="Arial"/>
              <a:sym typeface="Arial"/>
              <a:rtl val="0"/>
            </a:endParaRPr>
          </a:p>
        </p:txBody>
      </p:sp>
      <p:sp>
        <p:nvSpPr>
          <p:cNvPr id="12" name="Shape 12"/>
          <p:cNvSpPr txBox="1">
            <a:spLocks noGrp="1"/>
          </p:cNvSpPr>
          <p:nvPr>
            <p:ph type="ftr" idx="11"/>
          </p:nvPr>
        </p:nvSpPr>
        <p:spPr>
          <a:xfrm>
            <a:off x="3028950" y="6356351"/>
            <a:ext cx="3086099"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sz="1400" kern="0">
              <a:solidFill>
                <a:srgbClr val="000000"/>
              </a:solidFill>
              <a:cs typeface="Arial"/>
              <a:sym typeface="Arial"/>
              <a:rtl val="0"/>
            </a:endParaRPr>
          </a:p>
        </p:txBody>
      </p:sp>
      <p:sp>
        <p:nvSpPr>
          <p:cNvPr id="13" name="Shape 13"/>
          <p:cNvSpPr txBox="1">
            <a:spLocks noGrp="1"/>
          </p:cNvSpPr>
          <p:nvPr>
            <p:ph type="sldNum" idx="12"/>
          </p:nvPr>
        </p:nvSpPr>
        <p:spPr>
          <a:xfrm>
            <a:off x="6457950" y="6356351"/>
            <a:ext cx="2057400"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BFBDBD"/>
                </a:solidFill>
                <a:latin typeface="Century Gothic"/>
                <a:ea typeface="Century Gothic"/>
                <a:cs typeface="Century Gothic"/>
                <a:sym typeface="Century Gothic"/>
              </a:defRPr>
            </a:lvl1pPr>
          </a:lstStyle>
          <a:p>
            <a:pPr>
              <a:buSzPct val="25000"/>
            </a:pPr>
            <a:fld id="{00000000-1234-1234-1234-123412341234}" type="slidenum">
              <a:rPr lang="en-US" kern="0">
                <a:rtl val="0"/>
              </a:rPr>
              <a:pPr>
                <a:buSzPct val="25000"/>
              </a:pPr>
              <a:t>‹#›</a:t>
            </a:fld>
            <a:endParaRPr lang="en-US" kern="0">
              <a:rtl val="0"/>
            </a:endParaRPr>
          </a:p>
        </p:txBody>
      </p:sp>
    </p:spTree>
    <p:extLst>
      <p:ext uri="{BB962C8B-B14F-4D97-AF65-F5344CB8AC3E}">
        <p14:creationId xmlns:p14="http://schemas.microsoft.com/office/powerpoint/2010/main" val="2988903887"/>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
        <p:cNvGrpSpPr/>
        <p:nvPr/>
      </p:nvGrpSpPr>
      <p:grpSpPr>
        <a:xfrm>
          <a:off x="0" y="0"/>
          <a:ext cx="0" cy="0"/>
          <a:chOff x="0" y="0"/>
          <a:chExt cx="0" cy="0"/>
        </a:xfrm>
      </p:grpSpPr>
      <p:sp>
        <p:nvSpPr>
          <p:cNvPr id="9" name="Shape 9"/>
          <p:cNvSpPr txBox="1">
            <a:spLocks noGrp="1"/>
          </p:cNvSpPr>
          <p:nvPr>
            <p:ph type="title"/>
          </p:nvPr>
        </p:nvSpPr>
        <p:spPr>
          <a:xfrm>
            <a:off x="628650" y="365126"/>
            <a:ext cx="7886700" cy="1325562"/>
          </a:xfrm>
          <a:prstGeom prst="rect">
            <a:avLst/>
          </a:prstGeom>
          <a:noFill/>
          <a:ln>
            <a:noFill/>
          </a:ln>
        </p:spPr>
        <p:txBody>
          <a:bodyPr lIns="91425" tIns="91425" rIns="91425" bIns="91425" anchor="ctr" anchorCtr="0"/>
          <a:lstStyle>
            <a:lvl1pPr marL="0" marR="0" indent="0" algn="l" rtl="0">
              <a:lnSpc>
                <a:spcPct val="90000"/>
              </a:lnSpc>
              <a:spcBef>
                <a:spcPts val="0"/>
              </a:spcBef>
              <a:buClr>
                <a:schemeClr val="dk1"/>
              </a:buClr>
              <a:buFont typeface="Century Gothic"/>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0" name="Shape 10"/>
          <p:cNvSpPr txBox="1">
            <a:spLocks noGrp="1"/>
          </p:cNvSpPr>
          <p:nvPr>
            <p:ph type="body" idx="1"/>
          </p:nvPr>
        </p:nvSpPr>
        <p:spPr>
          <a:xfrm>
            <a:off x="628650" y="1825625"/>
            <a:ext cx="7886700" cy="4351338"/>
          </a:xfrm>
          <a:prstGeom prst="rect">
            <a:avLst/>
          </a:prstGeom>
          <a:noFill/>
          <a:ln>
            <a:noFill/>
          </a:ln>
        </p:spPr>
        <p:txBody>
          <a:bodyPr lIns="91425" tIns="91425" rIns="91425" bIns="91425" anchor="t" anchorCtr="0"/>
          <a:lstStyle>
            <a:lvl1pPr marL="228600" marR="0" indent="-50800" algn="l" rtl="0">
              <a:lnSpc>
                <a:spcPct val="90000"/>
              </a:lnSpc>
              <a:spcBef>
                <a:spcPts val="1000"/>
              </a:spcBef>
              <a:buClr>
                <a:schemeClr val="dk1"/>
              </a:buClr>
              <a:buFont typeface="Arial"/>
              <a:buChar char="•"/>
              <a:defRPr/>
            </a:lvl1pPr>
            <a:lvl2pPr marL="685800" marR="0" indent="-76200" algn="l" rtl="0">
              <a:lnSpc>
                <a:spcPct val="90000"/>
              </a:lnSpc>
              <a:spcBef>
                <a:spcPts val="500"/>
              </a:spcBef>
              <a:buClr>
                <a:schemeClr val="dk1"/>
              </a:buClr>
              <a:buFont typeface="Arial"/>
              <a:buChar char="•"/>
              <a:defRPr/>
            </a:lvl2pPr>
            <a:lvl3pPr marL="1143000" marR="0" indent="-101600" algn="l" rtl="0">
              <a:lnSpc>
                <a:spcPct val="90000"/>
              </a:lnSpc>
              <a:spcBef>
                <a:spcPts val="500"/>
              </a:spcBef>
              <a:buClr>
                <a:schemeClr val="dk1"/>
              </a:buClr>
              <a:buFont typeface="Arial"/>
              <a:buChar char="•"/>
              <a:defRPr/>
            </a:lvl3pPr>
            <a:lvl4pPr marL="1600200" marR="0" indent="-114300" algn="l" rtl="0">
              <a:lnSpc>
                <a:spcPct val="90000"/>
              </a:lnSpc>
              <a:spcBef>
                <a:spcPts val="500"/>
              </a:spcBef>
              <a:buClr>
                <a:schemeClr val="dk1"/>
              </a:buClr>
              <a:buFont typeface="Arial"/>
              <a:buChar char="•"/>
              <a:defRPr/>
            </a:lvl4pPr>
            <a:lvl5pPr marL="2057400" marR="0" indent="-114300" algn="l" rtl="0">
              <a:lnSpc>
                <a:spcPct val="90000"/>
              </a:lnSpc>
              <a:spcBef>
                <a:spcPts val="500"/>
              </a:spcBef>
              <a:buClr>
                <a:schemeClr val="dk1"/>
              </a:buClr>
              <a:buFont typeface="Arial"/>
              <a:buChar char="•"/>
              <a:defRPr/>
            </a:lvl5pPr>
            <a:lvl6pPr marL="2514600" marR="0" indent="-114300" algn="l" rtl="0">
              <a:lnSpc>
                <a:spcPct val="90000"/>
              </a:lnSpc>
              <a:spcBef>
                <a:spcPts val="500"/>
              </a:spcBef>
              <a:buClr>
                <a:schemeClr val="dk1"/>
              </a:buClr>
              <a:buFont typeface="Arial"/>
              <a:buChar char="•"/>
              <a:defRPr/>
            </a:lvl6pPr>
            <a:lvl7pPr marL="2971800" marR="0" indent="-114300" algn="l" rtl="0">
              <a:lnSpc>
                <a:spcPct val="90000"/>
              </a:lnSpc>
              <a:spcBef>
                <a:spcPts val="500"/>
              </a:spcBef>
              <a:buClr>
                <a:schemeClr val="dk1"/>
              </a:buClr>
              <a:buFont typeface="Arial"/>
              <a:buChar char="•"/>
              <a:defRPr/>
            </a:lvl7pPr>
            <a:lvl8pPr marL="3429000" marR="0" indent="-114300" algn="l" rtl="0">
              <a:lnSpc>
                <a:spcPct val="90000"/>
              </a:lnSpc>
              <a:spcBef>
                <a:spcPts val="500"/>
              </a:spcBef>
              <a:buClr>
                <a:schemeClr val="dk1"/>
              </a:buClr>
              <a:buFont typeface="Arial"/>
              <a:buChar char="•"/>
              <a:defRPr/>
            </a:lvl8pPr>
            <a:lvl9pPr marL="3886200" marR="0" indent="-114300" algn="l" rtl="0">
              <a:lnSpc>
                <a:spcPct val="90000"/>
              </a:lnSpc>
              <a:spcBef>
                <a:spcPts val="500"/>
              </a:spcBef>
              <a:buClr>
                <a:schemeClr val="dk1"/>
              </a:buClr>
              <a:buFont typeface="Arial"/>
              <a:buChar char="•"/>
              <a:defRPr/>
            </a:lvl9pPr>
          </a:lstStyle>
          <a:p>
            <a:endParaRPr/>
          </a:p>
        </p:txBody>
      </p:sp>
      <p:sp>
        <p:nvSpPr>
          <p:cNvPr id="11" name="Shape 11"/>
          <p:cNvSpPr txBox="1">
            <a:spLocks noGrp="1"/>
          </p:cNvSpPr>
          <p:nvPr>
            <p:ph type="dt" idx="10"/>
          </p:nvPr>
        </p:nvSpPr>
        <p:spPr>
          <a:xfrm>
            <a:off x="628650" y="6356351"/>
            <a:ext cx="2057400"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sz="1400" kern="0">
              <a:solidFill>
                <a:srgbClr val="000000"/>
              </a:solidFill>
              <a:cs typeface="Arial"/>
              <a:sym typeface="Arial"/>
              <a:rtl val="0"/>
            </a:endParaRPr>
          </a:p>
        </p:txBody>
      </p:sp>
      <p:sp>
        <p:nvSpPr>
          <p:cNvPr id="12" name="Shape 12"/>
          <p:cNvSpPr txBox="1">
            <a:spLocks noGrp="1"/>
          </p:cNvSpPr>
          <p:nvPr>
            <p:ph type="ftr" idx="11"/>
          </p:nvPr>
        </p:nvSpPr>
        <p:spPr>
          <a:xfrm>
            <a:off x="3028950" y="6356351"/>
            <a:ext cx="3086099"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sz="1400" kern="0">
              <a:solidFill>
                <a:srgbClr val="000000"/>
              </a:solidFill>
              <a:cs typeface="Arial"/>
              <a:sym typeface="Arial"/>
              <a:rtl val="0"/>
            </a:endParaRPr>
          </a:p>
        </p:txBody>
      </p:sp>
      <p:sp>
        <p:nvSpPr>
          <p:cNvPr id="13" name="Shape 13"/>
          <p:cNvSpPr txBox="1">
            <a:spLocks noGrp="1"/>
          </p:cNvSpPr>
          <p:nvPr>
            <p:ph type="sldNum" idx="12"/>
          </p:nvPr>
        </p:nvSpPr>
        <p:spPr>
          <a:xfrm>
            <a:off x="6457950" y="6356351"/>
            <a:ext cx="2057400"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BFBDBD"/>
                </a:solidFill>
                <a:latin typeface="Century Gothic"/>
                <a:ea typeface="Century Gothic"/>
                <a:cs typeface="Century Gothic"/>
                <a:sym typeface="Century Gothic"/>
              </a:defRPr>
            </a:lvl1pPr>
          </a:lstStyle>
          <a:p>
            <a:pPr>
              <a:buSzPct val="25000"/>
            </a:pPr>
            <a:fld id="{00000000-1234-1234-1234-123412341234}" type="slidenum">
              <a:rPr lang="en-US" kern="0">
                <a:rtl val="0"/>
              </a:rPr>
              <a:pPr>
                <a:buSzPct val="25000"/>
              </a:pPr>
              <a:t>‹#›</a:t>
            </a:fld>
            <a:endParaRPr lang="en-US" kern="0">
              <a:rtl val="0"/>
            </a:endParaRPr>
          </a:p>
        </p:txBody>
      </p:sp>
    </p:spTree>
    <p:extLst>
      <p:ext uri="{BB962C8B-B14F-4D97-AF65-F5344CB8AC3E}">
        <p14:creationId xmlns:p14="http://schemas.microsoft.com/office/powerpoint/2010/main" val="344097752"/>
      </p:ext>
    </p:extLst>
  </p:cSld>
  <p:clrMap bg1="lt1" tx1="dk1" bg2="dk2" tx2="lt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85000" lnSpcReduction="10000"/>
          </a:bodyPr>
          <a:lstStyle/>
          <a:p>
            <a:r>
              <a:rPr lang="en-US" dirty="0" smtClean="0"/>
              <a:t>Costa Rica Water Resources II</a:t>
            </a:r>
            <a:endParaRPr lang="en-US" dirty="0"/>
          </a:p>
        </p:txBody>
      </p:sp>
      <p:sp>
        <p:nvSpPr>
          <p:cNvPr id="3" name="Text Placeholder 2"/>
          <p:cNvSpPr>
            <a:spLocks noGrp="1"/>
          </p:cNvSpPr>
          <p:nvPr>
            <p:ph type="body" sz="quarter" idx="11"/>
          </p:nvPr>
        </p:nvSpPr>
        <p:spPr/>
        <p:txBody>
          <a:bodyPr>
            <a:normAutofit fontScale="92500"/>
          </a:bodyPr>
          <a:lstStyle/>
          <a:p>
            <a:r>
              <a:rPr lang="en-US" dirty="0" smtClean="0"/>
              <a:t>Veronica Fay </a:t>
            </a:r>
            <a:r>
              <a:rPr lang="en-US" dirty="0"/>
              <a:t>(</a:t>
            </a:r>
            <a:r>
              <a:rPr lang="en-US" dirty="0" smtClean="0"/>
              <a:t>Project Lead)</a:t>
            </a:r>
            <a:endParaRPr lang="en-US" dirty="0"/>
          </a:p>
        </p:txBody>
      </p:sp>
      <p:sp>
        <p:nvSpPr>
          <p:cNvPr id="4" name="Text Placeholder 3"/>
          <p:cNvSpPr>
            <a:spLocks noGrp="1"/>
          </p:cNvSpPr>
          <p:nvPr>
            <p:ph type="body" sz="quarter" idx="12"/>
          </p:nvPr>
        </p:nvSpPr>
        <p:spPr/>
        <p:txBody>
          <a:bodyPr/>
          <a:lstStyle/>
          <a:p>
            <a:r>
              <a:rPr lang="en-US" dirty="0" smtClean="0"/>
              <a:t>Steve Padgett-Vasquez</a:t>
            </a:r>
            <a:endParaRPr lang="en-US" dirty="0"/>
          </a:p>
        </p:txBody>
      </p:sp>
      <p:sp>
        <p:nvSpPr>
          <p:cNvPr id="5" name="Text Placeholder 4"/>
          <p:cNvSpPr>
            <a:spLocks noGrp="1"/>
          </p:cNvSpPr>
          <p:nvPr>
            <p:ph type="body" sz="quarter" idx="13"/>
          </p:nvPr>
        </p:nvSpPr>
        <p:spPr/>
        <p:txBody>
          <a:bodyPr/>
          <a:lstStyle/>
          <a:p>
            <a:r>
              <a:rPr lang="en-US" dirty="0" smtClean="0"/>
              <a:t>Caren Remillard</a:t>
            </a:r>
            <a:endParaRPr lang="en-US" dirty="0"/>
          </a:p>
        </p:txBody>
      </p:sp>
      <p:sp>
        <p:nvSpPr>
          <p:cNvPr id="6" name="Text Placeholder 5"/>
          <p:cNvSpPr>
            <a:spLocks noGrp="1"/>
          </p:cNvSpPr>
          <p:nvPr>
            <p:ph type="body" sz="quarter" idx="14"/>
          </p:nvPr>
        </p:nvSpPr>
        <p:spPr/>
        <p:txBody>
          <a:bodyPr/>
          <a:lstStyle/>
          <a:p>
            <a:r>
              <a:rPr lang="en-US" dirty="0" smtClean="0"/>
              <a:t>Eduardo Rendon</a:t>
            </a:r>
            <a:endParaRPr lang="en-US" dirty="0"/>
          </a:p>
        </p:txBody>
      </p:sp>
      <p:sp>
        <p:nvSpPr>
          <p:cNvPr id="7" name="Text Placeholder 6"/>
          <p:cNvSpPr>
            <a:spLocks noGrp="1"/>
          </p:cNvSpPr>
          <p:nvPr>
            <p:ph type="body" sz="quarter" idx="15"/>
          </p:nvPr>
        </p:nvSpPr>
        <p:spPr/>
        <p:txBody>
          <a:bodyPr/>
          <a:lstStyle/>
          <a:p>
            <a:r>
              <a:rPr lang="en-US" dirty="0" smtClean="0"/>
              <a:t>Kamala </a:t>
            </a:r>
            <a:r>
              <a:rPr lang="en-US" dirty="0" err="1" smtClean="0"/>
              <a:t>Kanta</a:t>
            </a:r>
            <a:r>
              <a:rPr lang="en-US" dirty="0" smtClean="0"/>
              <a:t> </a:t>
            </a:r>
            <a:r>
              <a:rPr lang="en-US" dirty="0" err="1" smtClean="0"/>
              <a:t>Sahoo</a:t>
            </a:r>
            <a:endParaRPr lang="en-US" dirty="0"/>
          </a:p>
        </p:txBody>
      </p:sp>
      <p:sp>
        <p:nvSpPr>
          <p:cNvPr id="8" name="Text Placeholder 7"/>
          <p:cNvSpPr>
            <a:spLocks noGrp="1"/>
          </p:cNvSpPr>
          <p:nvPr>
            <p:ph type="body" sz="quarter" idx="16"/>
          </p:nvPr>
        </p:nvSpPr>
        <p:spPr/>
        <p:txBody>
          <a:bodyPr/>
          <a:lstStyle/>
          <a:p>
            <a:r>
              <a:rPr lang="en-US" dirty="0" smtClean="0"/>
              <a:t>Xuan Zhang</a:t>
            </a:r>
            <a:endParaRPr lang="en-US" dirty="0"/>
          </a:p>
        </p:txBody>
      </p:sp>
      <p:sp>
        <p:nvSpPr>
          <p:cNvPr id="9" name="Text Placeholder 8"/>
          <p:cNvSpPr>
            <a:spLocks noGrp="1"/>
          </p:cNvSpPr>
          <p:nvPr>
            <p:ph type="body" sz="quarter" idx="17"/>
          </p:nvPr>
        </p:nvSpPr>
        <p:spPr/>
        <p:txBody>
          <a:bodyPr>
            <a:normAutofit fontScale="70000" lnSpcReduction="20000"/>
          </a:bodyPr>
          <a:lstStyle/>
          <a:p>
            <a:r>
              <a:rPr lang="en-US" dirty="0" smtClean="0"/>
              <a:t>Utilizing NASA Earth Observations to Develop a Comprehensive Water Budget for the </a:t>
            </a:r>
            <a:r>
              <a:rPr lang="en-US" dirty="0" err="1" smtClean="0"/>
              <a:t>Arenal-Tempisqu</a:t>
            </a:r>
            <a:r>
              <a:rPr lang="en-US" dirty="0" smtClean="0"/>
              <a:t> Irrigation District of Costa Rica</a:t>
            </a:r>
            <a:endParaRPr lang="en-US" dirty="0"/>
          </a:p>
        </p:txBody>
      </p:sp>
    </p:spTree>
    <p:extLst>
      <p:ext uri="{BB962C8B-B14F-4D97-AF65-F5344CB8AC3E}">
        <p14:creationId xmlns:p14="http://schemas.microsoft.com/office/powerpoint/2010/main" val="4397128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Shape 204"/>
          <p:cNvSpPr txBox="1">
            <a:spLocks noGrp="1"/>
          </p:cNvSpPr>
          <p:nvPr>
            <p:ph type="body" idx="1"/>
          </p:nvPr>
        </p:nvSpPr>
        <p:spPr>
          <a:xfrm>
            <a:off x="521200" y="1411600"/>
            <a:ext cx="7810199" cy="4093200"/>
          </a:xfrm>
          <a:prstGeom prst="rect">
            <a:avLst/>
          </a:prstGeom>
          <a:noFill/>
          <a:ln>
            <a:noFill/>
          </a:ln>
        </p:spPr>
        <p:txBody>
          <a:bodyPr lIns="91425" tIns="45700" rIns="91425" bIns="45700" anchor="t" anchorCtr="0">
            <a:noAutofit/>
          </a:bodyPr>
          <a:lstStyle/>
          <a:p>
            <a:pPr marL="342900" indent="-342900">
              <a:spcBef>
                <a:spcPts val="200"/>
              </a:spcBef>
              <a:buClr>
                <a:srgbClr val="75AADB"/>
              </a:buClr>
              <a:buFont typeface="Webdings" panose="05030102010509060703" pitchFamily="18" charset="2"/>
              <a:buChar char="4"/>
            </a:pPr>
            <a:r>
              <a:rPr lang="en-US" sz="2000" kern="1200" dirty="0">
                <a:solidFill>
                  <a:srgbClr val="767171"/>
                </a:solidFill>
                <a:latin typeface="Century Gothic"/>
                <a:ea typeface="+mn-ea"/>
                <a:cs typeface="+mn-cs"/>
                <a:sym typeface="Questrial"/>
              </a:rPr>
              <a:t>More detailed and updated datasets (land use that  include  crop types and yields) for reducing uncertainty and producing more accurate results.</a:t>
            </a:r>
          </a:p>
          <a:p>
            <a:pPr>
              <a:spcBef>
                <a:spcPts val="200"/>
              </a:spcBef>
              <a:buClr>
                <a:srgbClr val="75AADB"/>
              </a:buClr>
            </a:pPr>
            <a:endParaRPr lang="en-US" sz="2000" kern="1200" dirty="0">
              <a:solidFill>
                <a:srgbClr val="767171"/>
              </a:solidFill>
              <a:latin typeface="Century Gothic"/>
              <a:ea typeface="+mn-ea"/>
              <a:cs typeface="+mn-cs"/>
              <a:sym typeface="Questrial"/>
            </a:endParaRPr>
          </a:p>
          <a:p>
            <a:pPr marL="342900" indent="-342900">
              <a:spcBef>
                <a:spcPts val="200"/>
              </a:spcBef>
              <a:buClr>
                <a:srgbClr val="75AADB"/>
              </a:buClr>
              <a:buFont typeface="Webdings" panose="05030102010509060703" pitchFamily="18" charset="2"/>
              <a:buChar char="4"/>
            </a:pPr>
            <a:r>
              <a:rPr lang="en-US" sz="2000" kern="1200" dirty="0">
                <a:solidFill>
                  <a:srgbClr val="767171"/>
                </a:solidFill>
                <a:latin typeface="Century Gothic"/>
                <a:ea typeface="+mn-ea"/>
                <a:cs typeface="+mn-cs"/>
                <a:sym typeface="Questrial"/>
              </a:rPr>
              <a:t>Create a tutorial video utilizing QSWAT in QGIS.</a:t>
            </a:r>
          </a:p>
          <a:p>
            <a:pPr marL="342900" indent="-342900">
              <a:spcBef>
                <a:spcPts val="200"/>
              </a:spcBef>
              <a:buClr>
                <a:srgbClr val="75AADB"/>
              </a:buClr>
              <a:buFont typeface="Webdings" panose="05030102010509060703" pitchFamily="18" charset="2"/>
              <a:buChar char="4"/>
            </a:pPr>
            <a:endParaRPr sz="2000" kern="1200" dirty="0">
              <a:solidFill>
                <a:srgbClr val="767171"/>
              </a:solidFill>
              <a:latin typeface="Century Gothic"/>
              <a:ea typeface="+mn-ea"/>
              <a:cs typeface="+mn-cs"/>
              <a:sym typeface="Questrial"/>
            </a:endParaRPr>
          </a:p>
          <a:p>
            <a:pPr marL="342900" indent="-342900">
              <a:spcBef>
                <a:spcPts val="200"/>
              </a:spcBef>
              <a:buClr>
                <a:srgbClr val="75AADB"/>
              </a:buClr>
              <a:buFont typeface="Webdings" panose="05030102010509060703" pitchFamily="18" charset="2"/>
              <a:buChar char="4"/>
            </a:pPr>
            <a:r>
              <a:rPr lang="en-US" sz="2000" kern="1200" dirty="0">
                <a:solidFill>
                  <a:srgbClr val="767171"/>
                </a:solidFill>
                <a:latin typeface="Century Gothic"/>
                <a:ea typeface="+mn-ea"/>
                <a:cs typeface="+mn-cs"/>
                <a:sym typeface="Questrial"/>
              </a:rPr>
              <a:t>Design a monitoring system to measure the water quality with the quantity analysis.</a:t>
            </a:r>
          </a:p>
          <a:p>
            <a:pPr marL="342900" indent="-342900">
              <a:spcBef>
                <a:spcPts val="200"/>
              </a:spcBef>
              <a:buClr>
                <a:srgbClr val="75AADB"/>
              </a:buClr>
              <a:buFont typeface="Webdings" panose="05030102010509060703" pitchFamily="18" charset="2"/>
              <a:buChar char="4"/>
            </a:pPr>
            <a:endParaRPr sz="2000" kern="1200" dirty="0">
              <a:solidFill>
                <a:srgbClr val="767171"/>
              </a:solidFill>
              <a:latin typeface="Century Gothic"/>
              <a:ea typeface="+mn-ea"/>
              <a:cs typeface="+mn-cs"/>
              <a:sym typeface="Questrial"/>
            </a:endParaRPr>
          </a:p>
          <a:p>
            <a:pPr>
              <a:spcBef>
                <a:spcPts val="200"/>
              </a:spcBef>
              <a:buClr>
                <a:srgbClr val="75AADB"/>
              </a:buClr>
            </a:pPr>
            <a:r>
              <a:rPr lang="en-US" sz="2000" kern="1200" dirty="0">
                <a:solidFill>
                  <a:srgbClr val="767171"/>
                </a:solidFill>
                <a:latin typeface="Century Gothic"/>
                <a:ea typeface="+mn-ea"/>
                <a:cs typeface="+mn-cs"/>
                <a:sym typeface="Questrial"/>
              </a:rPr>
              <a:t> </a:t>
            </a:r>
          </a:p>
        </p:txBody>
      </p:sp>
      <p:sp>
        <p:nvSpPr>
          <p:cNvPr id="205" name="Shape 205"/>
          <p:cNvSpPr txBox="1">
            <a:spLocks noGrp="1"/>
          </p:cNvSpPr>
          <p:nvPr>
            <p:ph type="body" idx="2"/>
          </p:nvPr>
        </p:nvSpPr>
        <p:spPr>
          <a:xfrm>
            <a:off x="548650" y="640075"/>
            <a:ext cx="7998900" cy="665700"/>
          </a:xfrm>
          <a:prstGeom prst="rect">
            <a:avLst/>
          </a:prstGeom>
          <a:noFill/>
          <a:ln>
            <a:noFill/>
          </a:ln>
        </p:spPr>
        <p:txBody>
          <a:bodyPr lIns="91425" tIns="45700" rIns="91425" bIns="45700" anchor="b" anchorCtr="0">
            <a:noAutofit/>
          </a:bodyPr>
          <a:lstStyle/>
          <a:p>
            <a:pPr marL="0" marR="0" lvl="0" indent="0" algn="l" rtl="0">
              <a:lnSpc>
                <a:spcPct val="90000"/>
              </a:lnSpc>
              <a:spcBef>
                <a:spcPts val="0"/>
              </a:spcBef>
              <a:buClr>
                <a:schemeClr val="accent1"/>
              </a:buClr>
              <a:buSzPct val="25000"/>
              <a:buFont typeface="Arial"/>
              <a:buNone/>
            </a:pPr>
            <a:r>
              <a:rPr lang="en-US" sz="4000" b="1">
                <a:solidFill>
                  <a:schemeClr val="accent1"/>
                </a:solidFill>
                <a:latin typeface="Century Gothic"/>
                <a:ea typeface="Century Gothic"/>
                <a:cs typeface="Century Gothic"/>
                <a:sym typeface="Century Gothic"/>
              </a:rPr>
              <a:t>Future Work</a:t>
            </a:r>
          </a:p>
        </p:txBody>
      </p:sp>
    </p:spTree>
    <p:extLst>
      <p:ext uri="{BB962C8B-B14F-4D97-AF65-F5344CB8AC3E}">
        <p14:creationId xmlns:p14="http://schemas.microsoft.com/office/powerpoint/2010/main" val="2106224583"/>
      </p:ext>
    </p:extLst>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Shape 234"/>
          <p:cNvSpPr txBox="1">
            <a:spLocks noGrp="1"/>
          </p:cNvSpPr>
          <p:nvPr>
            <p:ph type="body" idx="1"/>
          </p:nvPr>
        </p:nvSpPr>
        <p:spPr>
          <a:xfrm>
            <a:off x="571200" y="1421117"/>
            <a:ext cx="8051700" cy="1301699"/>
          </a:xfrm>
          <a:prstGeom prst="rect">
            <a:avLst/>
          </a:prstGeom>
          <a:noFill/>
          <a:ln>
            <a:noFill/>
          </a:ln>
        </p:spPr>
        <p:txBody>
          <a:bodyPr lIns="91425" tIns="45700" rIns="91425" bIns="45700" anchor="t" anchorCtr="0">
            <a:noAutofit/>
          </a:bodyPr>
          <a:lstStyle/>
          <a:p>
            <a:pPr marL="342900" indent="-342900">
              <a:spcBef>
                <a:spcPts val="200"/>
              </a:spcBef>
              <a:buClr>
                <a:srgbClr val="75AADB"/>
              </a:buClr>
              <a:buFont typeface="Webdings" panose="05030102010509060703" pitchFamily="18" charset="2"/>
              <a:buChar char="4"/>
            </a:pPr>
            <a:r>
              <a:rPr lang="en-US" sz="1800" kern="1200" dirty="0">
                <a:solidFill>
                  <a:srgbClr val="767171"/>
                </a:solidFill>
                <a:latin typeface="Century Gothic"/>
                <a:ea typeface="+mn-ea"/>
                <a:cs typeface="+mn-cs"/>
                <a:sym typeface="Garamond"/>
              </a:rPr>
              <a:t>Dr. Adam </a:t>
            </a:r>
            <a:r>
              <a:rPr lang="en-US" sz="1800" kern="1200" dirty="0" err="1">
                <a:solidFill>
                  <a:srgbClr val="767171"/>
                </a:solidFill>
                <a:latin typeface="Century Gothic"/>
                <a:ea typeface="+mn-ea"/>
                <a:cs typeface="+mn-cs"/>
                <a:sym typeface="Garamond"/>
              </a:rPr>
              <a:t>Milewski</a:t>
            </a:r>
            <a:r>
              <a:rPr lang="en-US" sz="1800" kern="1200" dirty="0">
                <a:solidFill>
                  <a:srgbClr val="767171"/>
                </a:solidFill>
                <a:latin typeface="Century Gothic"/>
                <a:ea typeface="+mn-ea"/>
                <a:cs typeface="+mn-cs"/>
                <a:sym typeface="Garamond"/>
              </a:rPr>
              <a:t> -- Department of Geology, University of Georgia</a:t>
            </a:r>
          </a:p>
          <a:p>
            <a:pPr marL="342900" indent="-342900">
              <a:spcBef>
                <a:spcPts val="200"/>
              </a:spcBef>
              <a:buClr>
                <a:srgbClr val="75AADB"/>
              </a:buClr>
              <a:buFont typeface="Webdings" panose="05030102010509060703" pitchFamily="18" charset="2"/>
              <a:buChar char="4"/>
            </a:pPr>
            <a:r>
              <a:rPr lang="en-US" sz="1800" kern="1200" dirty="0">
                <a:solidFill>
                  <a:srgbClr val="767171"/>
                </a:solidFill>
                <a:latin typeface="Century Gothic"/>
                <a:ea typeface="+mn-ea"/>
                <a:cs typeface="+mn-cs"/>
                <a:sym typeface="Garamond"/>
              </a:rPr>
              <a:t>Dr. Kenton Ross -- NASA DEVELOP National Program</a:t>
            </a:r>
          </a:p>
          <a:p>
            <a:pPr marL="342900" indent="-342900">
              <a:spcBef>
                <a:spcPts val="200"/>
              </a:spcBef>
              <a:buClr>
                <a:srgbClr val="75AADB"/>
              </a:buClr>
              <a:buFont typeface="Webdings" panose="05030102010509060703" pitchFamily="18" charset="2"/>
              <a:buChar char="4"/>
            </a:pPr>
            <a:r>
              <a:rPr lang="en-US" sz="1800" kern="1200" dirty="0">
                <a:solidFill>
                  <a:srgbClr val="767171"/>
                </a:solidFill>
                <a:latin typeface="Century Gothic"/>
                <a:ea typeface="+mn-ea"/>
                <a:cs typeface="+mn-cs"/>
                <a:sym typeface="Garamond"/>
              </a:rPr>
              <a:t>Dr. Marguerite Madden -- Department of Geography, University of Georgia </a:t>
            </a:r>
          </a:p>
          <a:p>
            <a:pPr marL="342900" indent="-342900">
              <a:spcBef>
                <a:spcPts val="200"/>
              </a:spcBef>
              <a:buClr>
                <a:srgbClr val="75AADB"/>
              </a:buClr>
              <a:buFont typeface="Webdings" panose="05030102010509060703" pitchFamily="18" charset="2"/>
              <a:buChar char="4"/>
            </a:pPr>
            <a:r>
              <a:rPr lang="en-US" sz="1800" kern="1200" dirty="0">
                <a:solidFill>
                  <a:srgbClr val="767171"/>
                </a:solidFill>
                <a:latin typeface="Century Gothic"/>
                <a:ea typeface="+mn-ea"/>
                <a:cs typeface="+mn-cs"/>
                <a:sym typeface="Garamond"/>
              </a:rPr>
              <a:t>Dr. Quint Newcomer --University of Georgia Costa Rica</a:t>
            </a:r>
          </a:p>
        </p:txBody>
      </p:sp>
      <p:sp>
        <p:nvSpPr>
          <p:cNvPr id="235" name="Shape 235"/>
          <p:cNvSpPr txBox="1">
            <a:spLocks noGrp="1"/>
          </p:cNvSpPr>
          <p:nvPr>
            <p:ph type="body" idx="2"/>
          </p:nvPr>
        </p:nvSpPr>
        <p:spPr>
          <a:xfrm>
            <a:off x="571200" y="3240266"/>
            <a:ext cx="8051700" cy="1174800"/>
          </a:xfrm>
          <a:prstGeom prst="rect">
            <a:avLst/>
          </a:prstGeom>
          <a:noFill/>
          <a:ln>
            <a:noFill/>
          </a:ln>
        </p:spPr>
        <p:txBody>
          <a:bodyPr lIns="91425" tIns="45700" rIns="91425" bIns="45700" anchor="t" anchorCtr="0">
            <a:noAutofit/>
          </a:bodyPr>
          <a:lstStyle/>
          <a:p>
            <a:pPr marL="342900" indent="-342900">
              <a:spcBef>
                <a:spcPts val="200"/>
              </a:spcBef>
              <a:buClr>
                <a:srgbClr val="75AADB"/>
              </a:buClr>
              <a:buFont typeface="Webdings" panose="05030102010509060703" pitchFamily="18" charset="2"/>
              <a:buChar char="4"/>
            </a:pPr>
            <a:r>
              <a:rPr lang="en-US" sz="1800" kern="1200" dirty="0">
                <a:solidFill>
                  <a:srgbClr val="767171"/>
                </a:solidFill>
                <a:latin typeface="Century Gothic"/>
                <a:ea typeface="+mn-ea"/>
                <a:cs typeface="+mn-cs"/>
                <a:sym typeface="Garamond"/>
              </a:rPr>
              <a:t>Javier </a:t>
            </a:r>
            <a:r>
              <a:rPr lang="en-US" sz="1800" kern="1200" dirty="0" err="1">
                <a:solidFill>
                  <a:srgbClr val="767171"/>
                </a:solidFill>
                <a:latin typeface="Century Gothic"/>
                <a:ea typeface="+mn-ea"/>
                <a:cs typeface="+mn-cs"/>
                <a:sym typeface="Garamond"/>
              </a:rPr>
              <a:t>Artiñano</a:t>
            </a:r>
            <a:r>
              <a:rPr lang="en-US" sz="1800" kern="1200" dirty="0">
                <a:solidFill>
                  <a:srgbClr val="767171"/>
                </a:solidFill>
                <a:latin typeface="Century Gothic"/>
                <a:ea typeface="+mn-ea"/>
                <a:cs typeface="+mn-cs"/>
                <a:sym typeface="Garamond"/>
              </a:rPr>
              <a:t> </a:t>
            </a:r>
            <a:r>
              <a:rPr lang="en-US" sz="1800" kern="1200" dirty="0" err="1">
                <a:solidFill>
                  <a:srgbClr val="767171"/>
                </a:solidFill>
                <a:latin typeface="Century Gothic"/>
                <a:ea typeface="+mn-ea"/>
                <a:cs typeface="+mn-cs"/>
                <a:sym typeface="Garamond"/>
              </a:rPr>
              <a:t>Guzmán</a:t>
            </a:r>
            <a:r>
              <a:rPr lang="en-US" sz="1800" kern="1200" dirty="0">
                <a:solidFill>
                  <a:srgbClr val="767171"/>
                </a:solidFill>
                <a:latin typeface="Century Gothic"/>
                <a:ea typeface="+mn-ea"/>
                <a:cs typeface="+mn-cs"/>
                <a:sym typeface="Garamond"/>
              </a:rPr>
              <a:t> --SENARA (Costa Rica’s National Service of Underground Water, Irrigation, and Drainage)</a:t>
            </a:r>
          </a:p>
          <a:p>
            <a:pPr marL="342900" indent="-342900">
              <a:spcBef>
                <a:spcPts val="200"/>
              </a:spcBef>
              <a:buClr>
                <a:srgbClr val="75AADB"/>
              </a:buClr>
              <a:buFont typeface="Webdings" panose="05030102010509060703" pitchFamily="18" charset="2"/>
              <a:buChar char="4"/>
            </a:pPr>
            <a:r>
              <a:rPr lang="en-US" sz="1800" kern="1200" dirty="0">
                <a:solidFill>
                  <a:srgbClr val="767171"/>
                </a:solidFill>
                <a:latin typeface="Century Gothic"/>
                <a:ea typeface="+mn-ea"/>
                <a:cs typeface="+mn-cs"/>
                <a:sym typeface="Garamond"/>
              </a:rPr>
              <a:t>University of Georgia Costa Rica</a:t>
            </a:r>
          </a:p>
          <a:p>
            <a:pPr marL="342900" indent="-342900">
              <a:spcBef>
                <a:spcPts val="200"/>
              </a:spcBef>
              <a:buClr>
                <a:srgbClr val="75AADB"/>
              </a:buClr>
              <a:buFont typeface="Webdings" panose="05030102010509060703" pitchFamily="18" charset="2"/>
              <a:buChar char="4"/>
            </a:pPr>
            <a:r>
              <a:rPr lang="en-US" sz="1800" kern="1200" dirty="0">
                <a:solidFill>
                  <a:srgbClr val="767171"/>
                </a:solidFill>
                <a:latin typeface="Century Gothic"/>
                <a:ea typeface="+mn-ea"/>
                <a:cs typeface="+mn-cs"/>
                <a:sym typeface="Garamond"/>
              </a:rPr>
              <a:t>Costa Rican Embassy to the United States</a:t>
            </a:r>
          </a:p>
          <a:p>
            <a:pPr marL="342900" indent="-342900">
              <a:spcBef>
                <a:spcPts val="200"/>
              </a:spcBef>
              <a:buClr>
                <a:srgbClr val="75AADB"/>
              </a:buClr>
              <a:buFont typeface="Webdings" panose="05030102010509060703" pitchFamily="18" charset="2"/>
              <a:buChar char="4"/>
            </a:pPr>
            <a:endParaRPr sz="1800" kern="1200" dirty="0">
              <a:solidFill>
                <a:srgbClr val="767171"/>
              </a:solidFill>
              <a:latin typeface="Century Gothic"/>
              <a:ea typeface="+mn-ea"/>
              <a:cs typeface="+mn-cs"/>
              <a:sym typeface="Garamond"/>
            </a:endParaRPr>
          </a:p>
          <a:p>
            <a:pPr marL="342900" indent="-342900">
              <a:spcBef>
                <a:spcPts val="200"/>
              </a:spcBef>
              <a:buClr>
                <a:srgbClr val="75AADB"/>
              </a:buClr>
              <a:buFont typeface="Webdings" panose="05030102010509060703" pitchFamily="18" charset="2"/>
              <a:buChar char="4"/>
            </a:pPr>
            <a:endParaRPr sz="1800" kern="1200" dirty="0">
              <a:solidFill>
                <a:srgbClr val="767171"/>
              </a:solidFill>
              <a:latin typeface="Century Gothic"/>
              <a:ea typeface="+mn-ea"/>
              <a:cs typeface="+mn-cs"/>
              <a:sym typeface="Century Gothic"/>
            </a:endParaRPr>
          </a:p>
        </p:txBody>
      </p:sp>
      <p:sp>
        <p:nvSpPr>
          <p:cNvPr id="236" name="Shape 236"/>
          <p:cNvSpPr txBox="1">
            <a:spLocks noGrp="1"/>
          </p:cNvSpPr>
          <p:nvPr>
            <p:ph type="body" idx="3"/>
          </p:nvPr>
        </p:nvSpPr>
        <p:spPr>
          <a:xfrm>
            <a:off x="571208" y="5085767"/>
            <a:ext cx="8051700" cy="704099"/>
          </a:xfrm>
          <a:prstGeom prst="rect">
            <a:avLst/>
          </a:prstGeom>
          <a:noFill/>
          <a:ln>
            <a:noFill/>
          </a:ln>
        </p:spPr>
        <p:txBody>
          <a:bodyPr lIns="91425" tIns="45700" rIns="91425" bIns="45700" anchor="t" anchorCtr="0">
            <a:noAutofit/>
          </a:bodyPr>
          <a:lstStyle/>
          <a:p>
            <a:pPr marL="342900" indent="-342900">
              <a:spcBef>
                <a:spcPts val="200"/>
              </a:spcBef>
              <a:buClr>
                <a:srgbClr val="75AADB"/>
              </a:buClr>
              <a:buFont typeface="Webdings" panose="05030102010509060703" pitchFamily="18" charset="2"/>
              <a:buChar char="4"/>
            </a:pPr>
            <a:r>
              <a:rPr lang="en-US" sz="1800" kern="1200" dirty="0" smtClean="0">
                <a:solidFill>
                  <a:srgbClr val="767171"/>
                </a:solidFill>
                <a:latin typeface="Century Gothic"/>
                <a:ea typeface="+mn-ea"/>
                <a:cs typeface="+mn-cs"/>
                <a:sym typeface="Garamond"/>
              </a:rPr>
              <a:t>Rachel </a:t>
            </a:r>
            <a:r>
              <a:rPr lang="en-US" sz="1800" kern="1200" dirty="0">
                <a:solidFill>
                  <a:srgbClr val="767171"/>
                </a:solidFill>
                <a:latin typeface="Century Gothic"/>
                <a:ea typeface="+mn-ea"/>
                <a:cs typeface="+mn-cs"/>
                <a:sym typeface="Garamond"/>
              </a:rPr>
              <a:t>Will, Benjamin Page -- University of Georgia </a:t>
            </a:r>
          </a:p>
          <a:p>
            <a:pPr marL="342900" indent="-342900">
              <a:spcBef>
                <a:spcPts val="200"/>
              </a:spcBef>
              <a:buClr>
                <a:srgbClr val="75AADB"/>
              </a:buClr>
              <a:buFont typeface="Webdings" panose="05030102010509060703" pitchFamily="18" charset="2"/>
              <a:buChar char="4"/>
            </a:pPr>
            <a:r>
              <a:rPr lang="en-US" sz="1800" kern="1200" dirty="0" smtClean="0">
                <a:solidFill>
                  <a:srgbClr val="767171"/>
                </a:solidFill>
                <a:latin typeface="Century Gothic"/>
                <a:ea typeface="+mn-ea"/>
                <a:cs typeface="+mn-cs"/>
                <a:sym typeface="Garamond"/>
              </a:rPr>
              <a:t>Grant </a:t>
            </a:r>
            <a:r>
              <a:rPr lang="en-US" sz="1800" kern="1200" dirty="0">
                <a:solidFill>
                  <a:srgbClr val="767171"/>
                </a:solidFill>
                <a:latin typeface="Century Gothic"/>
                <a:ea typeface="+mn-ea"/>
                <a:cs typeface="+mn-cs"/>
                <a:sym typeface="Garamond"/>
              </a:rPr>
              <a:t>Bloomer, Sarah Medley -- Wise County</a:t>
            </a:r>
          </a:p>
        </p:txBody>
      </p:sp>
      <p:sp>
        <p:nvSpPr>
          <p:cNvPr id="237" name="Shape 237"/>
          <p:cNvSpPr txBox="1"/>
          <p:nvPr/>
        </p:nvSpPr>
        <p:spPr>
          <a:xfrm>
            <a:off x="594358" y="940212"/>
            <a:ext cx="2577819" cy="523219"/>
          </a:xfrm>
          <a:prstGeom prst="rect">
            <a:avLst/>
          </a:prstGeom>
          <a:noFill/>
          <a:ln>
            <a:noFill/>
          </a:ln>
        </p:spPr>
        <p:txBody>
          <a:bodyPr lIns="91425" tIns="45700" rIns="91425" bIns="45700" anchor="t" anchorCtr="0">
            <a:noAutofit/>
          </a:bodyPr>
          <a:lstStyle/>
          <a:p>
            <a:pPr>
              <a:buSzPct val="25000"/>
            </a:pPr>
            <a:r>
              <a:rPr lang="en-US" sz="2800" b="1" kern="0">
                <a:solidFill>
                  <a:srgbClr val="75AADB"/>
                </a:solidFill>
                <a:latin typeface="Century Gothic"/>
                <a:ea typeface="Century Gothic"/>
                <a:cs typeface="Century Gothic"/>
                <a:sym typeface="Century Gothic"/>
                <a:rtl val="0"/>
              </a:rPr>
              <a:t>Advisors</a:t>
            </a:r>
          </a:p>
        </p:txBody>
      </p:sp>
      <p:sp>
        <p:nvSpPr>
          <p:cNvPr id="238" name="Shape 238"/>
          <p:cNvSpPr txBox="1"/>
          <p:nvPr/>
        </p:nvSpPr>
        <p:spPr>
          <a:xfrm>
            <a:off x="594358" y="2776188"/>
            <a:ext cx="2577900" cy="523200"/>
          </a:xfrm>
          <a:prstGeom prst="rect">
            <a:avLst/>
          </a:prstGeom>
          <a:noFill/>
          <a:ln>
            <a:noFill/>
          </a:ln>
        </p:spPr>
        <p:txBody>
          <a:bodyPr lIns="91425" tIns="45700" rIns="91425" bIns="45700" anchor="t" anchorCtr="0">
            <a:noAutofit/>
          </a:bodyPr>
          <a:lstStyle/>
          <a:p>
            <a:pPr>
              <a:buSzPct val="25000"/>
            </a:pPr>
            <a:r>
              <a:rPr lang="en-US" sz="2800" b="1" kern="0">
                <a:solidFill>
                  <a:srgbClr val="75AADB"/>
                </a:solidFill>
                <a:latin typeface="Century Gothic"/>
                <a:ea typeface="Century Gothic"/>
                <a:cs typeface="Century Gothic"/>
                <a:sym typeface="Century Gothic"/>
                <a:rtl val="0"/>
              </a:rPr>
              <a:t>Partners</a:t>
            </a:r>
          </a:p>
        </p:txBody>
      </p:sp>
      <p:sp>
        <p:nvSpPr>
          <p:cNvPr id="239" name="Shape 239"/>
          <p:cNvSpPr txBox="1"/>
          <p:nvPr/>
        </p:nvSpPr>
        <p:spPr>
          <a:xfrm>
            <a:off x="594358" y="4612162"/>
            <a:ext cx="4596620" cy="523200"/>
          </a:xfrm>
          <a:prstGeom prst="rect">
            <a:avLst/>
          </a:prstGeom>
          <a:noFill/>
          <a:ln>
            <a:noFill/>
          </a:ln>
        </p:spPr>
        <p:txBody>
          <a:bodyPr lIns="91425" tIns="45700" rIns="91425" bIns="45700" anchor="t" anchorCtr="0">
            <a:noAutofit/>
          </a:bodyPr>
          <a:lstStyle/>
          <a:p>
            <a:pPr>
              <a:buSzPct val="25000"/>
            </a:pPr>
            <a:r>
              <a:rPr lang="en-US" sz="2800" b="1" kern="0" dirty="0" smtClean="0">
                <a:solidFill>
                  <a:srgbClr val="75AADB"/>
                </a:solidFill>
                <a:latin typeface="Century Gothic"/>
                <a:ea typeface="Century Gothic"/>
                <a:cs typeface="Century Gothic"/>
                <a:sym typeface="Century Gothic"/>
                <a:rtl val="0"/>
              </a:rPr>
              <a:t>Other Contributors</a:t>
            </a:r>
            <a:endParaRPr lang="en-US" sz="2800" b="1" kern="0" dirty="0">
              <a:solidFill>
                <a:srgbClr val="75AADB"/>
              </a:solidFill>
              <a:latin typeface="Century Gothic"/>
              <a:ea typeface="Century Gothic"/>
              <a:cs typeface="Century Gothic"/>
              <a:sym typeface="Century Gothic"/>
              <a:rtl val="0"/>
            </a:endParaRPr>
          </a:p>
        </p:txBody>
      </p:sp>
    </p:spTree>
    <p:extLst>
      <p:ext uri="{BB962C8B-B14F-4D97-AF65-F5344CB8AC3E}">
        <p14:creationId xmlns:p14="http://schemas.microsoft.com/office/powerpoint/2010/main" val="1393217907"/>
      </p:ext>
    </p:extLst>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t>The slides provided in the template are just a starting point for teams.  Feel free to expand upon these topics, alter the headings, and change the order of the slides to fit your needs.</a:t>
            </a:r>
          </a:p>
        </p:txBody>
      </p:sp>
      <p:sp>
        <p:nvSpPr>
          <p:cNvPr id="3" name="Text Placeholder 2"/>
          <p:cNvSpPr>
            <a:spLocks noGrp="1"/>
          </p:cNvSpPr>
          <p:nvPr>
            <p:ph type="body" sz="quarter" idx="10"/>
          </p:nvPr>
        </p:nvSpPr>
        <p:spPr/>
        <p:txBody>
          <a:bodyPr/>
          <a:lstStyle/>
          <a:p>
            <a:r>
              <a:rPr lang="en-US" dirty="0" smtClean="0"/>
              <a:t>General Guidelines I</a:t>
            </a:r>
            <a:endParaRPr lang="en-US" dirty="0"/>
          </a:p>
        </p:txBody>
      </p:sp>
      <p:sp>
        <p:nvSpPr>
          <p:cNvPr id="18" name="Text Placeholder 1"/>
          <p:cNvSpPr>
            <a:spLocks noGrp="1"/>
          </p:cNvSpPr>
          <p:nvPr>
            <p:ph type="body" sz="quarter" idx="11"/>
          </p:nvPr>
        </p:nvSpPr>
        <p:spPr>
          <a:xfrm>
            <a:off x="4693920" y="2130552"/>
            <a:ext cx="3974592" cy="4270248"/>
          </a:xfrm>
        </p:spPr>
        <p:txBody>
          <a:bodyPr>
            <a:normAutofit/>
          </a:bodyPr>
          <a:lstStyle/>
          <a:p>
            <a:pPr marL="342900" indent="-342900">
              <a:spcBef>
                <a:spcPts val="200"/>
              </a:spcBef>
              <a:buClr>
                <a:schemeClr val="accent1"/>
              </a:buClr>
              <a:buFont typeface="Webdings" panose="05030102010509060703" pitchFamily="18" charset="2"/>
              <a:buChar char="4"/>
            </a:pPr>
            <a:r>
              <a:rPr lang="en-US" dirty="0" smtClean="0"/>
              <a:t>Study area</a:t>
            </a:r>
          </a:p>
          <a:p>
            <a:pPr marL="342900" indent="-342900">
              <a:spcBef>
                <a:spcPts val="200"/>
              </a:spcBef>
              <a:buClr>
                <a:schemeClr val="accent1"/>
              </a:buClr>
              <a:buFont typeface="Webdings" panose="05030102010509060703" pitchFamily="18" charset="2"/>
              <a:buChar char="4"/>
            </a:pPr>
            <a:r>
              <a:rPr lang="en-US" dirty="0" smtClean="0"/>
              <a:t>Study period</a:t>
            </a:r>
          </a:p>
          <a:p>
            <a:pPr marL="342900" indent="-342900">
              <a:spcBef>
                <a:spcPts val="200"/>
              </a:spcBef>
              <a:buClr>
                <a:schemeClr val="accent1"/>
              </a:buClr>
              <a:buFont typeface="Webdings" panose="05030102010509060703" pitchFamily="18" charset="2"/>
              <a:buChar char="4"/>
            </a:pPr>
            <a:r>
              <a:rPr lang="en-US" dirty="0" smtClean="0"/>
              <a:t>Objectives</a:t>
            </a:r>
          </a:p>
          <a:p>
            <a:pPr marL="342900" indent="-342900">
              <a:spcBef>
                <a:spcPts val="200"/>
              </a:spcBef>
              <a:buClr>
                <a:schemeClr val="accent1"/>
              </a:buClr>
              <a:buFont typeface="Webdings" panose="05030102010509060703" pitchFamily="18" charset="2"/>
              <a:buChar char="4"/>
            </a:pPr>
            <a:r>
              <a:rPr lang="en-US" dirty="0" smtClean="0"/>
              <a:t>Community concerns</a:t>
            </a:r>
          </a:p>
          <a:p>
            <a:pPr marL="342900" indent="-342900">
              <a:spcBef>
                <a:spcPts val="200"/>
              </a:spcBef>
              <a:buClr>
                <a:schemeClr val="accent1"/>
              </a:buClr>
              <a:buFont typeface="Webdings" panose="05030102010509060703" pitchFamily="18" charset="2"/>
              <a:buChar char="4"/>
            </a:pPr>
            <a:r>
              <a:rPr lang="en-US" dirty="0" smtClean="0"/>
              <a:t>NASA satellites/sensors used</a:t>
            </a:r>
          </a:p>
          <a:p>
            <a:pPr marL="342900" indent="-342900">
              <a:spcBef>
                <a:spcPts val="200"/>
              </a:spcBef>
              <a:buClr>
                <a:schemeClr val="accent1"/>
              </a:buClr>
              <a:buFont typeface="Webdings" panose="05030102010509060703" pitchFamily="18" charset="2"/>
              <a:buChar char="4"/>
            </a:pPr>
            <a:r>
              <a:rPr lang="en-US" dirty="0" smtClean="0"/>
              <a:t>Methodology</a:t>
            </a:r>
          </a:p>
          <a:p>
            <a:pPr marL="342900" indent="-342900">
              <a:spcBef>
                <a:spcPts val="200"/>
              </a:spcBef>
              <a:buClr>
                <a:schemeClr val="accent1"/>
              </a:buClr>
              <a:buFont typeface="Webdings" panose="05030102010509060703" pitchFamily="18" charset="2"/>
              <a:buChar char="4"/>
            </a:pPr>
            <a:r>
              <a:rPr lang="en-US" dirty="0" smtClean="0"/>
              <a:t>Results</a:t>
            </a:r>
          </a:p>
          <a:p>
            <a:pPr marL="342900" indent="-342900">
              <a:spcBef>
                <a:spcPts val="200"/>
              </a:spcBef>
              <a:buClr>
                <a:schemeClr val="accent1"/>
              </a:buClr>
              <a:buFont typeface="Webdings" panose="05030102010509060703" pitchFamily="18" charset="2"/>
              <a:buChar char="4"/>
            </a:pPr>
            <a:r>
              <a:rPr lang="en-US" dirty="0" smtClean="0"/>
              <a:t>Conclusions</a:t>
            </a:r>
          </a:p>
          <a:p>
            <a:pPr marL="342900" indent="-342900">
              <a:spcBef>
                <a:spcPts val="200"/>
              </a:spcBef>
              <a:buClr>
                <a:schemeClr val="accent1"/>
              </a:buClr>
              <a:buFont typeface="Webdings" panose="05030102010509060703" pitchFamily="18" charset="2"/>
              <a:buChar char="4"/>
            </a:pPr>
            <a:r>
              <a:rPr lang="en-US" dirty="0" smtClean="0"/>
              <a:t>Errors &amp; uncertainties</a:t>
            </a:r>
          </a:p>
          <a:p>
            <a:pPr marL="342900" indent="-342900">
              <a:spcBef>
                <a:spcPts val="200"/>
              </a:spcBef>
              <a:buClr>
                <a:schemeClr val="accent1"/>
              </a:buClr>
              <a:buFont typeface="Webdings" panose="05030102010509060703" pitchFamily="18" charset="2"/>
              <a:buChar char="4"/>
            </a:pPr>
            <a:r>
              <a:rPr lang="en-US" dirty="0" smtClean="0"/>
              <a:t>Future work</a:t>
            </a:r>
          </a:p>
          <a:p>
            <a:pPr marL="342900" indent="-342900">
              <a:spcBef>
                <a:spcPts val="200"/>
              </a:spcBef>
              <a:buClr>
                <a:schemeClr val="accent1"/>
              </a:buClr>
              <a:buFont typeface="Webdings" panose="05030102010509060703" pitchFamily="18" charset="2"/>
              <a:buChar char="4"/>
            </a:pPr>
            <a:r>
              <a:rPr lang="en-US" dirty="0" smtClean="0"/>
              <a:t>Acknowledgements</a:t>
            </a:r>
          </a:p>
          <a:p>
            <a:pPr marL="342900" indent="-342900">
              <a:spcBef>
                <a:spcPts val="200"/>
              </a:spcBef>
              <a:buClr>
                <a:schemeClr val="accent1"/>
              </a:buClr>
              <a:buFont typeface="Webdings" panose="05030102010509060703" pitchFamily="18" charset="2"/>
              <a:buChar char="4"/>
            </a:pPr>
            <a:r>
              <a:rPr lang="en-US" dirty="0" smtClean="0"/>
              <a:t>Backup slides</a:t>
            </a:r>
          </a:p>
          <a:p>
            <a:pPr marL="342900" indent="-342900">
              <a:spcBef>
                <a:spcPts val="200"/>
              </a:spcBef>
              <a:buClr>
                <a:schemeClr val="accent1"/>
              </a:buClr>
              <a:buFont typeface="Webdings" panose="05030102010509060703" pitchFamily="18" charset="2"/>
              <a:buChar char="4"/>
            </a:pPr>
            <a:r>
              <a:rPr lang="en-US" dirty="0" smtClean="0"/>
              <a:t>Required Statement</a:t>
            </a:r>
          </a:p>
        </p:txBody>
      </p:sp>
      <p:sp>
        <p:nvSpPr>
          <p:cNvPr id="19" name="Text Placeholder 2"/>
          <p:cNvSpPr>
            <a:spLocks noGrp="1"/>
          </p:cNvSpPr>
          <p:nvPr>
            <p:ph type="body" sz="quarter" idx="10"/>
          </p:nvPr>
        </p:nvSpPr>
        <p:spPr>
          <a:xfrm>
            <a:off x="4694695" y="599440"/>
            <a:ext cx="3636505" cy="1325880"/>
          </a:xfrm>
        </p:spPr>
        <p:txBody>
          <a:bodyPr>
            <a:normAutofit/>
          </a:bodyPr>
          <a:lstStyle/>
          <a:p>
            <a:r>
              <a:rPr lang="en-US" sz="2800" dirty="0" smtClean="0">
                <a:solidFill>
                  <a:schemeClr val="tx2">
                    <a:lumMod val="60000"/>
                    <a:lumOff val="40000"/>
                  </a:schemeClr>
                </a:solidFill>
              </a:rPr>
              <a:t>Things that are typically included in a presentation:</a:t>
            </a:r>
            <a:endParaRPr lang="en-US" sz="2800" dirty="0">
              <a:solidFill>
                <a:schemeClr val="tx2">
                  <a:lumMod val="60000"/>
                  <a:lumOff val="40000"/>
                </a:schemeClr>
              </a:solidFill>
            </a:endParaRPr>
          </a:p>
        </p:txBody>
      </p:sp>
    </p:spTree>
    <p:extLst>
      <p:ext uri="{BB962C8B-B14F-4D97-AF65-F5344CB8AC3E}">
        <p14:creationId xmlns:p14="http://schemas.microsoft.com/office/powerpoint/2010/main" val="32930880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975027" y="2130552"/>
            <a:ext cx="3593592" cy="3374136"/>
          </a:xfrm>
        </p:spPr>
        <p:txBody>
          <a:bodyPr/>
          <a:lstStyle/>
          <a:p>
            <a:r>
              <a:rPr lang="en-US" b="1" dirty="0" smtClean="0"/>
              <a:t>Header text </a:t>
            </a:r>
            <a:r>
              <a:rPr lang="en-US" dirty="0" smtClean="0"/>
              <a:t>point size should be between </a:t>
            </a:r>
            <a:r>
              <a:rPr lang="en-US" b="1" dirty="0" smtClean="0"/>
              <a:t>40</a:t>
            </a:r>
            <a:r>
              <a:rPr lang="en-US" dirty="0" smtClean="0"/>
              <a:t> and </a:t>
            </a:r>
            <a:r>
              <a:rPr lang="en-US" b="1" dirty="0" smtClean="0"/>
              <a:t>60</a:t>
            </a:r>
            <a:r>
              <a:rPr lang="en-US" dirty="0" smtClean="0"/>
              <a:t> on most slides.</a:t>
            </a:r>
          </a:p>
          <a:p>
            <a:r>
              <a:rPr lang="en-US" b="1" dirty="0" smtClean="0"/>
              <a:t>Body text </a:t>
            </a:r>
            <a:r>
              <a:rPr lang="en-US" dirty="0" smtClean="0"/>
              <a:t>point size should be at least </a:t>
            </a:r>
            <a:r>
              <a:rPr lang="en-US" b="1" dirty="0" smtClean="0"/>
              <a:t>20</a:t>
            </a:r>
            <a:r>
              <a:rPr lang="en-US" dirty="0" smtClean="0"/>
              <a:t>.</a:t>
            </a:r>
          </a:p>
          <a:p>
            <a:r>
              <a:rPr lang="en-US" b="1" dirty="0" smtClean="0"/>
              <a:t>Use Century Gothic</a:t>
            </a:r>
            <a:r>
              <a:rPr lang="en-US" dirty="0" smtClean="0"/>
              <a:t>.</a:t>
            </a:r>
          </a:p>
          <a:p>
            <a:r>
              <a:rPr lang="en-US" dirty="0" smtClean="0"/>
              <a:t>Keep text to a </a:t>
            </a:r>
            <a:r>
              <a:rPr lang="en-US" b="1" dirty="0" smtClean="0"/>
              <a:t>minimum</a:t>
            </a:r>
            <a:r>
              <a:rPr lang="en-US" dirty="0" smtClean="0"/>
              <a:t>.</a:t>
            </a:r>
          </a:p>
          <a:p>
            <a:r>
              <a:rPr lang="en-US" dirty="0" smtClean="0"/>
              <a:t>Try to use a </a:t>
            </a:r>
            <a:r>
              <a:rPr lang="en-US" b="1" dirty="0" smtClean="0"/>
              <a:t>consistent font size</a:t>
            </a:r>
            <a:r>
              <a:rPr lang="en-US" dirty="0" smtClean="0"/>
              <a:t> between slides.</a:t>
            </a:r>
            <a:endParaRPr lang="en-US" dirty="0"/>
          </a:p>
        </p:txBody>
      </p:sp>
      <p:sp>
        <p:nvSpPr>
          <p:cNvPr id="3" name="Text Placeholder 2"/>
          <p:cNvSpPr>
            <a:spLocks noGrp="1"/>
          </p:cNvSpPr>
          <p:nvPr>
            <p:ph type="body" sz="quarter" idx="10"/>
          </p:nvPr>
        </p:nvSpPr>
        <p:spPr>
          <a:xfrm>
            <a:off x="4975027" y="640080"/>
            <a:ext cx="3566160" cy="1325880"/>
          </a:xfrm>
        </p:spPr>
        <p:txBody>
          <a:bodyPr/>
          <a:lstStyle/>
          <a:p>
            <a:r>
              <a:rPr lang="en-US" dirty="0" smtClean="0"/>
              <a:t>General Guidelines II</a:t>
            </a:r>
            <a:endParaRPr lang="en-US" dirty="0"/>
          </a:p>
        </p:txBody>
      </p:sp>
      <p:pic>
        <p:nvPicPr>
          <p:cNvPr id="6" name="Picture Placeholder 5"/>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294" r="54519"/>
          <a:stretch/>
        </p:blipFill>
        <p:spPr/>
      </p:pic>
      <p:sp>
        <p:nvSpPr>
          <p:cNvPr id="5" name="Text Placeholder 4"/>
          <p:cNvSpPr>
            <a:spLocks noGrp="1"/>
          </p:cNvSpPr>
          <p:nvPr>
            <p:ph type="body" sz="quarter" idx="13"/>
          </p:nvPr>
        </p:nvSpPr>
        <p:spPr>
          <a:xfrm>
            <a:off x="408432" y="6583680"/>
            <a:ext cx="4163568" cy="274320"/>
          </a:xfrm>
          <a:noFill/>
        </p:spPr>
        <p:txBody>
          <a:bodyPr>
            <a:normAutofit/>
          </a:bodyPr>
          <a:lstStyle/>
          <a:p>
            <a:pPr algn="l"/>
            <a:r>
              <a:rPr lang="en-US" dirty="0" smtClean="0">
                <a:solidFill>
                  <a:schemeClr val="tx1">
                    <a:lumMod val="75000"/>
                  </a:schemeClr>
                </a:solidFill>
              </a:rPr>
              <a:t>Image Credit: Monet</a:t>
            </a:r>
            <a:endParaRPr lang="en-US" dirty="0">
              <a:solidFill>
                <a:schemeClr val="tx1">
                  <a:lumMod val="75000"/>
                </a:schemeClr>
              </a:solidFill>
            </a:endParaRPr>
          </a:p>
        </p:txBody>
      </p:sp>
    </p:spTree>
    <p:extLst>
      <p:ext uri="{BB962C8B-B14F-4D97-AF65-F5344CB8AC3E}">
        <p14:creationId xmlns:p14="http://schemas.microsoft.com/office/powerpoint/2010/main" val="35707399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t>Include </a:t>
            </a:r>
            <a:r>
              <a:rPr lang="en-US" b="1" dirty="0" smtClean="0"/>
              <a:t>speaker notes </a:t>
            </a:r>
            <a:r>
              <a:rPr lang="en-US" dirty="0" smtClean="0"/>
              <a:t>for each slide (see below).</a:t>
            </a:r>
          </a:p>
          <a:p>
            <a:r>
              <a:rPr lang="en-US" dirty="0" smtClean="0"/>
              <a:t>Include a </a:t>
            </a:r>
            <a:r>
              <a:rPr lang="en-US" b="1" dirty="0" smtClean="0"/>
              <a:t>visual</a:t>
            </a:r>
            <a:r>
              <a:rPr lang="en-US" dirty="0" smtClean="0"/>
              <a:t> on each slide, if possible.</a:t>
            </a:r>
          </a:p>
          <a:p>
            <a:r>
              <a:rPr lang="en-US" dirty="0" smtClean="0"/>
              <a:t>Arrange content to </a:t>
            </a:r>
            <a:r>
              <a:rPr lang="en-US" b="1" dirty="0" smtClean="0"/>
              <a:t>minimize</a:t>
            </a:r>
            <a:r>
              <a:rPr lang="en-US" dirty="0" smtClean="0"/>
              <a:t> white space.</a:t>
            </a:r>
            <a:endParaRPr lang="en-US" dirty="0"/>
          </a:p>
        </p:txBody>
      </p:sp>
      <p:sp>
        <p:nvSpPr>
          <p:cNvPr id="3" name="Text Placeholder 2"/>
          <p:cNvSpPr>
            <a:spLocks noGrp="1"/>
          </p:cNvSpPr>
          <p:nvPr>
            <p:ph type="body" sz="quarter" idx="14"/>
          </p:nvPr>
        </p:nvSpPr>
        <p:spPr/>
        <p:txBody>
          <a:bodyPr/>
          <a:lstStyle/>
          <a:p>
            <a:r>
              <a:rPr lang="en-US" dirty="0" smtClean="0"/>
              <a:t>General Guidelines III</a:t>
            </a:r>
            <a:endParaRPr lang="en-US" dirty="0"/>
          </a:p>
        </p:txBody>
      </p:sp>
      <p:sp>
        <p:nvSpPr>
          <p:cNvPr id="5" name="Text Placeholder 4"/>
          <p:cNvSpPr>
            <a:spLocks noGrp="1"/>
          </p:cNvSpPr>
          <p:nvPr>
            <p:ph type="body" sz="quarter" idx="13"/>
          </p:nvPr>
        </p:nvSpPr>
        <p:spPr>
          <a:xfrm>
            <a:off x="5040630" y="3429000"/>
            <a:ext cx="3445002" cy="274320"/>
          </a:xfrm>
        </p:spPr>
        <p:txBody>
          <a:bodyPr>
            <a:normAutofit/>
          </a:bodyPr>
          <a:lstStyle/>
          <a:p>
            <a:r>
              <a:rPr lang="en-US" dirty="0" smtClean="0"/>
              <a:t>Image Credit: Monet</a:t>
            </a:r>
            <a:endParaRPr lang="en-US" dirty="0"/>
          </a:p>
        </p:txBody>
      </p:sp>
      <p:pic>
        <p:nvPicPr>
          <p:cNvPr id="6" name="Picture Placeholder 5"/>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t="204" b="44467"/>
          <a:stretch/>
        </p:blipFill>
        <p:spPr/>
      </p:pic>
    </p:spTree>
    <p:extLst>
      <p:ext uri="{BB962C8B-B14F-4D97-AF65-F5344CB8AC3E}">
        <p14:creationId xmlns:p14="http://schemas.microsoft.com/office/powerpoint/2010/main" val="18311365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962400" y="4465320"/>
            <a:ext cx="3950208" cy="1397000"/>
          </a:xfrm>
        </p:spPr>
        <p:txBody>
          <a:bodyPr>
            <a:noAutofit/>
          </a:bodyPr>
          <a:lstStyle/>
          <a:p>
            <a:r>
              <a:rPr lang="en-US" b="1" dirty="0" smtClean="0"/>
              <a:t>US Federal logos only</a:t>
            </a:r>
            <a:r>
              <a:rPr lang="en-US" dirty="0" smtClean="0"/>
              <a:t>.</a:t>
            </a:r>
          </a:p>
          <a:p>
            <a:r>
              <a:rPr lang="en-US" b="1" dirty="0" smtClean="0"/>
              <a:t>No</a:t>
            </a:r>
            <a:r>
              <a:rPr lang="en-US" dirty="0" smtClean="0"/>
              <a:t> state, NGO, local and or international government logos, or software logos. </a:t>
            </a:r>
            <a:endParaRPr lang="en-US" dirty="0"/>
          </a:p>
        </p:txBody>
      </p:sp>
      <p:sp>
        <p:nvSpPr>
          <p:cNvPr id="3" name="Text Placeholder 2"/>
          <p:cNvSpPr>
            <a:spLocks noGrp="1"/>
          </p:cNvSpPr>
          <p:nvPr>
            <p:ph type="body" sz="quarter" idx="14"/>
          </p:nvPr>
        </p:nvSpPr>
        <p:spPr/>
        <p:txBody>
          <a:bodyPr/>
          <a:lstStyle/>
          <a:p>
            <a:r>
              <a:rPr lang="en-US" dirty="0" smtClean="0"/>
              <a:t>Maps &amp; Logos</a:t>
            </a:r>
            <a:endParaRPr lang="en-US" dirty="0"/>
          </a:p>
        </p:txBody>
      </p:sp>
      <p:sp>
        <p:nvSpPr>
          <p:cNvPr id="4" name="Text Placeholder 3"/>
          <p:cNvSpPr>
            <a:spLocks noGrp="1"/>
          </p:cNvSpPr>
          <p:nvPr>
            <p:ph type="body" sz="quarter" idx="15"/>
          </p:nvPr>
        </p:nvSpPr>
        <p:spPr>
          <a:xfrm>
            <a:off x="1310640" y="2003552"/>
            <a:ext cx="2240280" cy="768096"/>
          </a:xfrm>
        </p:spPr>
        <p:txBody>
          <a:bodyPr/>
          <a:lstStyle/>
          <a:p>
            <a:r>
              <a:rPr lang="en-US" dirty="0" smtClean="0"/>
              <a:t>Maps</a:t>
            </a:r>
            <a:endParaRPr lang="en-US" dirty="0"/>
          </a:p>
        </p:txBody>
      </p:sp>
      <p:sp>
        <p:nvSpPr>
          <p:cNvPr id="5" name="Text Placeholder 4"/>
          <p:cNvSpPr>
            <a:spLocks noGrp="1"/>
          </p:cNvSpPr>
          <p:nvPr>
            <p:ph type="body" sz="quarter" idx="16"/>
          </p:nvPr>
        </p:nvSpPr>
        <p:spPr>
          <a:xfrm>
            <a:off x="3962400" y="2265680"/>
            <a:ext cx="3950208" cy="1838960"/>
          </a:xfrm>
        </p:spPr>
        <p:txBody>
          <a:bodyPr>
            <a:noAutofit/>
          </a:bodyPr>
          <a:lstStyle/>
          <a:p>
            <a:r>
              <a:rPr lang="en-US" dirty="0" smtClean="0"/>
              <a:t>Import the legend </a:t>
            </a:r>
            <a:r>
              <a:rPr lang="en-US" b="1" dirty="0" smtClean="0"/>
              <a:t>separately</a:t>
            </a:r>
            <a:r>
              <a:rPr lang="en-US" dirty="0" smtClean="0"/>
              <a:t>.</a:t>
            </a:r>
          </a:p>
          <a:p>
            <a:r>
              <a:rPr lang="en-US" dirty="0" smtClean="0"/>
              <a:t>Make sure all text is </a:t>
            </a:r>
            <a:r>
              <a:rPr lang="en-US" b="1" dirty="0" smtClean="0"/>
              <a:t>legible</a:t>
            </a:r>
            <a:r>
              <a:rPr lang="en-US" dirty="0" smtClean="0"/>
              <a:t> and </a:t>
            </a:r>
            <a:r>
              <a:rPr lang="en-US" b="1" dirty="0" smtClean="0"/>
              <a:t>editable</a:t>
            </a:r>
            <a:r>
              <a:rPr lang="en-US" dirty="0" smtClean="0"/>
              <a:t>.</a:t>
            </a:r>
          </a:p>
          <a:p>
            <a:r>
              <a:rPr lang="en-US" b="1" dirty="0" smtClean="0"/>
              <a:t>Cite</a:t>
            </a:r>
            <a:r>
              <a:rPr lang="en-US" dirty="0" smtClean="0"/>
              <a:t> base layer source in speaker notes.</a:t>
            </a:r>
            <a:endParaRPr lang="en-US" dirty="0"/>
          </a:p>
        </p:txBody>
      </p:sp>
      <p:sp>
        <p:nvSpPr>
          <p:cNvPr id="6" name="Text Placeholder 5"/>
          <p:cNvSpPr>
            <a:spLocks noGrp="1"/>
          </p:cNvSpPr>
          <p:nvPr>
            <p:ph type="body" sz="quarter" idx="17"/>
          </p:nvPr>
        </p:nvSpPr>
        <p:spPr>
          <a:xfrm>
            <a:off x="1310640" y="4193032"/>
            <a:ext cx="2240280" cy="768096"/>
          </a:xfrm>
        </p:spPr>
        <p:txBody>
          <a:bodyPr/>
          <a:lstStyle/>
          <a:p>
            <a:r>
              <a:rPr lang="en-US" dirty="0" smtClean="0"/>
              <a:t>Logos</a:t>
            </a:r>
            <a:endParaRPr lang="en-US" dirty="0"/>
          </a:p>
        </p:txBody>
      </p:sp>
    </p:spTree>
    <p:extLst>
      <p:ext uri="{BB962C8B-B14F-4D97-AF65-F5344CB8AC3E}">
        <p14:creationId xmlns:p14="http://schemas.microsoft.com/office/powerpoint/2010/main" val="302111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21208" y="2130552"/>
            <a:ext cx="3664712" cy="3374136"/>
          </a:xfrm>
        </p:spPr>
        <p:txBody>
          <a:bodyPr/>
          <a:lstStyle/>
          <a:p>
            <a:r>
              <a:rPr lang="en-US" dirty="0" smtClean="0"/>
              <a:t>You may </a:t>
            </a:r>
            <a:r>
              <a:rPr lang="en-US" b="1" dirty="0" smtClean="0"/>
              <a:t>only</a:t>
            </a:r>
            <a:r>
              <a:rPr lang="en-US" dirty="0" smtClean="0"/>
              <a:t> use images taken by your team, provided by your partners (as long as you have permission from them), from a Federal Agency, from the new DEVELOP stock imagery collection on DEVELOP’s Flickr page, or Creative Commons images.</a:t>
            </a:r>
            <a:endParaRPr lang="en-US" dirty="0"/>
          </a:p>
        </p:txBody>
      </p:sp>
      <p:sp>
        <p:nvSpPr>
          <p:cNvPr id="3" name="Text Placeholder 2"/>
          <p:cNvSpPr>
            <a:spLocks noGrp="1"/>
          </p:cNvSpPr>
          <p:nvPr>
            <p:ph type="body" sz="quarter" idx="10"/>
          </p:nvPr>
        </p:nvSpPr>
        <p:spPr/>
        <p:txBody>
          <a:bodyPr/>
          <a:lstStyle/>
          <a:p>
            <a:r>
              <a:rPr lang="en-US" dirty="0" smtClean="0"/>
              <a:t>Photos &amp; Figures I</a:t>
            </a:r>
            <a:endParaRPr lang="en-US" dirty="0"/>
          </a:p>
        </p:txBody>
      </p:sp>
      <p:sp>
        <p:nvSpPr>
          <p:cNvPr id="6" name="Text Placeholder 1"/>
          <p:cNvSpPr>
            <a:spLocks noGrp="1"/>
          </p:cNvSpPr>
          <p:nvPr>
            <p:ph type="body" sz="quarter" idx="11"/>
          </p:nvPr>
        </p:nvSpPr>
        <p:spPr>
          <a:xfrm>
            <a:off x="4795520" y="2130552"/>
            <a:ext cx="3688079" cy="3374136"/>
          </a:xfrm>
        </p:spPr>
        <p:txBody>
          <a:bodyPr>
            <a:normAutofit/>
          </a:bodyPr>
          <a:lstStyle/>
          <a:p>
            <a:r>
              <a:rPr lang="en-US" dirty="0" smtClean="0"/>
              <a:t>Obtain a </a:t>
            </a:r>
            <a:r>
              <a:rPr lang="en-US" b="1" dirty="0" smtClean="0"/>
              <a:t>media release form</a:t>
            </a:r>
            <a:r>
              <a:rPr lang="en-US" dirty="0" smtClean="0"/>
              <a:t> from all people in photos that your team has taken — </a:t>
            </a:r>
            <a:r>
              <a:rPr lang="en-US" b="1" dirty="0" smtClean="0"/>
              <a:t>no children</a:t>
            </a:r>
            <a:r>
              <a:rPr lang="en-US" dirty="0" smtClean="0"/>
              <a:t>!</a:t>
            </a:r>
          </a:p>
          <a:p>
            <a:r>
              <a:rPr lang="en-US" dirty="0" smtClean="0"/>
              <a:t>All image sources should be </a:t>
            </a:r>
            <a:r>
              <a:rPr lang="en-US" b="1" dirty="0" smtClean="0"/>
              <a:t>cited using a consistent format </a:t>
            </a:r>
            <a:r>
              <a:rPr lang="en-US" dirty="0" smtClean="0"/>
              <a:t>and should be </a:t>
            </a:r>
            <a:r>
              <a:rPr lang="en-US" b="1" dirty="0" smtClean="0"/>
              <a:t>visible</a:t>
            </a:r>
            <a:r>
              <a:rPr lang="en-US" dirty="0" smtClean="0"/>
              <a:t> on the slide.</a:t>
            </a:r>
          </a:p>
        </p:txBody>
      </p:sp>
    </p:spTree>
    <p:extLst>
      <p:ext uri="{BB962C8B-B14F-4D97-AF65-F5344CB8AC3E}">
        <p14:creationId xmlns:p14="http://schemas.microsoft.com/office/powerpoint/2010/main" val="35938272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21208" y="2130552"/>
            <a:ext cx="3664712" cy="3374136"/>
          </a:xfrm>
        </p:spPr>
        <p:txBody>
          <a:bodyPr/>
          <a:lstStyle/>
          <a:p>
            <a:r>
              <a:rPr lang="en-US" dirty="0" smtClean="0"/>
              <a:t>Please </a:t>
            </a:r>
            <a:r>
              <a:rPr lang="en-US" b="1" dirty="0" smtClean="0"/>
              <a:t>do not </a:t>
            </a:r>
            <a:r>
              <a:rPr lang="en-US" dirty="0" smtClean="0"/>
              <a:t>include the image URL in the source text box but rather place it in the </a:t>
            </a:r>
            <a:r>
              <a:rPr lang="en-US" b="1" dirty="0" smtClean="0"/>
              <a:t>notes section</a:t>
            </a:r>
            <a:r>
              <a:rPr lang="en-US" dirty="0" smtClean="0"/>
              <a:t> below.</a:t>
            </a:r>
          </a:p>
          <a:p>
            <a:r>
              <a:rPr lang="en-US" dirty="0" smtClean="0"/>
              <a:t>If you use a border for your images include it on all photographs to keep your presentation </a:t>
            </a:r>
            <a:r>
              <a:rPr lang="en-US" b="1" dirty="0" smtClean="0"/>
              <a:t>consistent</a:t>
            </a:r>
            <a:r>
              <a:rPr lang="en-US" dirty="0" smtClean="0"/>
              <a:t>.</a:t>
            </a:r>
            <a:endParaRPr lang="en-US" dirty="0"/>
          </a:p>
        </p:txBody>
      </p:sp>
      <p:sp>
        <p:nvSpPr>
          <p:cNvPr id="3" name="Text Placeholder 2"/>
          <p:cNvSpPr>
            <a:spLocks noGrp="1"/>
          </p:cNvSpPr>
          <p:nvPr>
            <p:ph type="body" sz="quarter" idx="10"/>
          </p:nvPr>
        </p:nvSpPr>
        <p:spPr/>
        <p:txBody>
          <a:bodyPr/>
          <a:lstStyle/>
          <a:p>
            <a:r>
              <a:rPr lang="en-US" dirty="0" smtClean="0"/>
              <a:t>Photos &amp; Figures II</a:t>
            </a:r>
            <a:endParaRPr lang="en-US" dirty="0"/>
          </a:p>
        </p:txBody>
      </p:sp>
      <p:sp>
        <p:nvSpPr>
          <p:cNvPr id="6" name="Text Placeholder 1"/>
          <p:cNvSpPr>
            <a:spLocks noGrp="1"/>
          </p:cNvSpPr>
          <p:nvPr>
            <p:ph type="body" sz="quarter" idx="11"/>
          </p:nvPr>
        </p:nvSpPr>
        <p:spPr>
          <a:xfrm>
            <a:off x="4795520" y="2130552"/>
            <a:ext cx="3773099" cy="3374136"/>
          </a:xfrm>
        </p:spPr>
        <p:txBody>
          <a:bodyPr>
            <a:normAutofit/>
          </a:bodyPr>
          <a:lstStyle/>
          <a:p>
            <a:r>
              <a:rPr lang="en-US" dirty="0" smtClean="0"/>
              <a:t>Keep all images and text </a:t>
            </a:r>
            <a:r>
              <a:rPr lang="en-US" smtClean="0"/>
              <a:t>boxes </a:t>
            </a:r>
            <a:r>
              <a:rPr lang="en-US" b="1" smtClean="0"/>
              <a:t>editable</a:t>
            </a:r>
            <a:r>
              <a:rPr lang="en-US" smtClean="0"/>
              <a:t>, </a:t>
            </a:r>
            <a:r>
              <a:rPr lang="en-US" dirty="0" smtClean="0"/>
              <a:t>including individual elements of flowcharts.</a:t>
            </a:r>
          </a:p>
          <a:p>
            <a:r>
              <a:rPr lang="en-US" dirty="0" smtClean="0"/>
              <a:t>Background images are </a:t>
            </a:r>
            <a:r>
              <a:rPr lang="en-US" b="1" dirty="0" smtClean="0"/>
              <a:t>discouraged</a:t>
            </a:r>
            <a:r>
              <a:rPr lang="en-US" dirty="0" smtClean="0"/>
              <a:t>.  If you use one, make sure that your text remains </a:t>
            </a:r>
            <a:r>
              <a:rPr lang="en-US" b="1" dirty="0" smtClean="0"/>
              <a:t>clear</a:t>
            </a:r>
            <a:r>
              <a:rPr lang="en-US" dirty="0" smtClean="0"/>
              <a:t> and </a:t>
            </a:r>
            <a:r>
              <a:rPr lang="en-US" b="1" dirty="0" smtClean="0"/>
              <a:t>legible</a:t>
            </a:r>
            <a:r>
              <a:rPr lang="en-US" dirty="0" smtClean="0"/>
              <a:t>.</a:t>
            </a:r>
          </a:p>
        </p:txBody>
      </p:sp>
    </p:spTree>
    <p:extLst>
      <p:ext uri="{BB962C8B-B14F-4D97-AF65-F5344CB8AC3E}">
        <p14:creationId xmlns:p14="http://schemas.microsoft.com/office/powerpoint/2010/main" val="35928418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84632" y="1438656"/>
            <a:ext cx="8293608" cy="1812544"/>
          </a:xfrm>
        </p:spPr>
        <p:txBody>
          <a:bodyPr>
            <a:normAutofit/>
          </a:bodyPr>
          <a:lstStyle/>
          <a:p>
            <a:r>
              <a:rPr lang="en-US" dirty="0" smtClean="0"/>
              <a:t>List </a:t>
            </a:r>
            <a:r>
              <a:rPr lang="en-US" b="1" dirty="0" smtClean="0"/>
              <a:t>advisors</a:t>
            </a:r>
            <a:r>
              <a:rPr lang="en-US" dirty="0" smtClean="0"/>
              <a:t>, </a:t>
            </a:r>
            <a:r>
              <a:rPr lang="en-US" b="1" dirty="0" smtClean="0"/>
              <a:t>partners</a:t>
            </a:r>
            <a:r>
              <a:rPr lang="en-US" dirty="0" smtClean="0"/>
              <a:t>, and </a:t>
            </a:r>
            <a:r>
              <a:rPr lang="en-US" b="1" dirty="0" smtClean="0"/>
              <a:t>others</a:t>
            </a:r>
            <a:r>
              <a:rPr lang="en-US" dirty="0" smtClean="0"/>
              <a:t> who have contributed in any way to the project.</a:t>
            </a:r>
          </a:p>
          <a:p>
            <a:r>
              <a:rPr lang="en-US" dirty="0" smtClean="0"/>
              <a:t>If your project is a multi-term one, acknowledge </a:t>
            </a:r>
            <a:r>
              <a:rPr lang="en-US" b="1" dirty="0" smtClean="0"/>
              <a:t>past contributors</a:t>
            </a:r>
            <a:r>
              <a:rPr lang="en-US" dirty="0" smtClean="0"/>
              <a:t>.</a:t>
            </a:r>
          </a:p>
          <a:p>
            <a:r>
              <a:rPr lang="en-US" b="1" dirty="0" smtClean="0"/>
              <a:t>Choose one </a:t>
            </a:r>
            <a:r>
              <a:rPr lang="en-US" dirty="0" smtClean="0"/>
              <a:t>of the two following slides as an acknowledgements page.  Feel free to </a:t>
            </a:r>
            <a:r>
              <a:rPr lang="en-US" b="1" dirty="0" smtClean="0"/>
              <a:t>modify</a:t>
            </a:r>
            <a:r>
              <a:rPr lang="en-US" dirty="0" smtClean="0"/>
              <a:t> them as needed to fit your content.</a:t>
            </a:r>
            <a:endParaRPr lang="en-US" dirty="0"/>
          </a:p>
        </p:txBody>
      </p:sp>
      <p:sp>
        <p:nvSpPr>
          <p:cNvPr id="3" name="Text Placeholder 2"/>
          <p:cNvSpPr>
            <a:spLocks noGrp="1"/>
          </p:cNvSpPr>
          <p:nvPr>
            <p:ph type="body" sz="quarter" idx="14"/>
          </p:nvPr>
        </p:nvSpPr>
        <p:spPr>
          <a:xfrm>
            <a:off x="484632" y="579120"/>
            <a:ext cx="7982712" cy="704088"/>
          </a:xfrm>
        </p:spPr>
        <p:txBody>
          <a:bodyPr/>
          <a:lstStyle/>
          <a:p>
            <a:r>
              <a:rPr lang="en-US" dirty="0" smtClean="0"/>
              <a:t>Acknowledgements</a:t>
            </a:r>
            <a:endParaRPr lang="en-US" dirty="0"/>
          </a:p>
        </p:txBody>
      </p:sp>
      <p:sp>
        <p:nvSpPr>
          <p:cNvPr id="5" name="Text Placeholder 4"/>
          <p:cNvSpPr>
            <a:spLocks noGrp="1"/>
          </p:cNvSpPr>
          <p:nvPr>
            <p:ph type="body" sz="quarter" idx="13"/>
          </p:nvPr>
        </p:nvSpPr>
        <p:spPr>
          <a:xfrm>
            <a:off x="5151120" y="3566160"/>
            <a:ext cx="3334512" cy="274320"/>
          </a:xfrm>
        </p:spPr>
        <p:txBody>
          <a:bodyPr>
            <a:normAutofit/>
          </a:bodyPr>
          <a:lstStyle/>
          <a:p>
            <a:r>
              <a:rPr lang="en-US" dirty="0" smtClean="0"/>
              <a:t>Image Credit: Monet</a:t>
            </a:r>
            <a:endParaRPr lang="en-US" dirty="0"/>
          </a:p>
        </p:txBody>
      </p:sp>
      <p:pic>
        <p:nvPicPr>
          <p:cNvPr id="6" name="Picture Placeholder 5"/>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t="38934" b="12377"/>
          <a:stretch/>
        </p:blipFill>
        <p:spPr>
          <a:xfrm>
            <a:off x="0" y="3840480"/>
            <a:ext cx="9144000" cy="3017520"/>
          </a:xfrm>
        </p:spPr>
      </p:pic>
    </p:spTree>
    <p:extLst>
      <p:ext uri="{BB962C8B-B14F-4D97-AF65-F5344CB8AC3E}">
        <p14:creationId xmlns:p14="http://schemas.microsoft.com/office/powerpoint/2010/main" val="20135201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a:p>
        </p:txBody>
      </p:sp>
      <p:sp>
        <p:nvSpPr>
          <p:cNvPr id="3" name="Text Placeholder 2"/>
          <p:cNvSpPr>
            <a:spLocks noGrp="1"/>
          </p:cNvSpPr>
          <p:nvPr>
            <p:ph type="body" sz="quarter" idx="11"/>
          </p:nvPr>
        </p:nvSpPr>
        <p:spPr/>
        <p:txBody>
          <a:bodyPr/>
          <a:lstStyle/>
          <a:p>
            <a:endParaRPr lang="en-US"/>
          </a:p>
        </p:txBody>
      </p:sp>
      <p:sp>
        <p:nvSpPr>
          <p:cNvPr id="4" name="Text Placeholder 3"/>
          <p:cNvSpPr>
            <a:spLocks noGrp="1"/>
          </p:cNvSpPr>
          <p:nvPr>
            <p:ph type="body" sz="quarter" idx="12"/>
          </p:nvPr>
        </p:nvSpPr>
        <p:spPr/>
        <p:txBody>
          <a:bodyPr/>
          <a:lstStyle/>
          <a:p>
            <a:endParaRPr lang="en-US"/>
          </a:p>
        </p:txBody>
      </p:sp>
      <p:sp>
        <p:nvSpPr>
          <p:cNvPr id="5" name="TextBox 4"/>
          <p:cNvSpPr txBox="1"/>
          <p:nvPr/>
        </p:nvSpPr>
        <p:spPr>
          <a:xfrm>
            <a:off x="594360" y="1165623"/>
            <a:ext cx="2577819" cy="769441"/>
          </a:xfrm>
          <a:prstGeom prst="rect">
            <a:avLst/>
          </a:prstGeom>
          <a:noFill/>
        </p:spPr>
        <p:txBody>
          <a:bodyPr wrap="square" rtlCol="0">
            <a:spAutoFit/>
          </a:bodyPr>
          <a:lstStyle/>
          <a:p>
            <a:pPr algn="r"/>
            <a:r>
              <a:rPr lang="en-US" sz="4400" b="1" dirty="0">
                <a:solidFill>
                  <a:schemeClr val="accent1"/>
                </a:solidFill>
                <a:latin typeface="Century Gothic" panose="020B0502020202020204" pitchFamily="34" charset="0"/>
              </a:rPr>
              <a:t>A</a:t>
            </a:r>
            <a:r>
              <a:rPr lang="en-US" sz="4400" b="1" dirty="0" smtClean="0">
                <a:solidFill>
                  <a:schemeClr val="accent1"/>
                </a:solidFill>
                <a:latin typeface="Century Gothic" panose="020B0502020202020204" pitchFamily="34" charset="0"/>
              </a:rPr>
              <a:t>dvisors</a:t>
            </a:r>
            <a:endParaRPr lang="en-US" sz="4400" dirty="0" smtClean="0">
              <a:solidFill>
                <a:schemeClr val="accent1"/>
              </a:solidFill>
              <a:latin typeface="Century Gothic" panose="020B0502020202020204" pitchFamily="34" charset="0"/>
            </a:endParaRPr>
          </a:p>
        </p:txBody>
      </p:sp>
      <p:sp>
        <p:nvSpPr>
          <p:cNvPr id="6" name="TextBox 5"/>
          <p:cNvSpPr txBox="1"/>
          <p:nvPr/>
        </p:nvSpPr>
        <p:spPr>
          <a:xfrm>
            <a:off x="594359" y="2312881"/>
            <a:ext cx="2577819" cy="769441"/>
          </a:xfrm>
          <a:prstGeom prst="rect">
            <a:avLst/>
          </a:prstGeom>
          <a:noFill/>
        </p:spPr>
        <p:txBody>
          <a:bodyPr wrap="square" rtlCol="0">
            <a:spAutoFit/>
          </a:bodyPr>
          <a:lstStyle/>
          <a:p>
            <a:pPr algn="r"/>
            <a:r>
              <a:rPr lang="en-US" sz="4400" b="1" dirty="0" smtClean="0">
                <a:solidFill>
                  <a:schemeClr val="accent1"/>
                </a:solidFill>
                <a:latin typeface="Century Gothic" panose="020B0502020202020204" pitchFamily="34" charset="0"/>
              </a:rPr>
              <a:t>Partners</a:t>
            </a:r>
            <a:endParaRPr lang="en-US" sz="4400" dirty="0" smtClean="0">
              <a:solidFill>
                <a:schemeClr val="accent1"/>
              </a:solidFill>
              <a:latin typeface="Century Gothic" panose="020B0502020202020204" pitchFamily="34" charset="0"/>
            </a:endParaRPr>
          </a:p>
        </p:txBody>
      </p:sp>
      <p:sp>
        <p:nvSpPr>
          <p:cNvPr id="7" name="TextBox 6"/>
          <p:cNvSpPr txBox="1"/>
          <p:nvPr/>
        </p:nvSpPr>
        <p:spPr>
          <a:xfrm>
            <a:off x="594359" y="4053363"/>
            <a:ext cx="2577819" cy="769441"/>
          </a:xfrm>
          <a:prstGeom prst="rect">
            <a:avLst/>
          </a:prstGeom>
          <a:noFill/>
        </p:spPr>
        <p:txBody>
          <a:bodyPr wrap="square" rtlCol="0">
            <a:spAutoFit/>
          </a:bodyPr>
          <a:lstStyle/>
          <a:p>
            <a:pPr algn="r"/>
            <a:r>
              <a:rPr lang="en-US" sz="4400" b="1" dirty="0" smtClean="0">
                <a:solidFill>
                  <a:schemeClr val="accent1"/>
                </a:solidFill>
                <a:latin typeface="Century Gothic" panose="020B0502020202020204" pitchFamily="34" charset="0"/>
              </a:rPr>
              <a:t>Others</a:t>
            </a:r>
            <a:endParaRPr lang="en-US" sz="4400" dirty="0" smtClean="0">
              <a:solidFill>
                <a:schemeClr val="accent1"/>
              </a:solidFill>
              <a:latin typeface="Century Gothic" panose="020B0502020202020204" pitchFamily="34" charset="0"/>
            </a:endParaRPr>
          </a:p>
        </p:txBody>
      </p:sp>
    </p:spTree>
    <p:extLst>
      <p:ext uri="{BB962C8B-B14F-4D97-AF65-F5344CB8AC3E}">
        <p14:creationId xmlns:p14="http://schemas.microsoft.com/office/powerpoint/2010/main" val="36179114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3" name="Shape 143"/>
          <p:cNvSpPr txBox="1">
            <a:spLocks noGrp="1"/>
          </p:cNvSpPr>
          <p:nvPr>
            <p:ph type="body" idx="2"/>
          </p:nvPr>
        </p:nvSpPr>
        <p:spPr>
          <a:xfrm>
            <a:off x="31275" y="311031"/>
            <a:ext cx="3566099" cy="656100"/>
          </a:xfrm>
          <a:prstGeom prst="rect">
            <a:avLst/>
          </a:prstGeom>
          <a:noFill/>
          <a:ln>
            <a:noFill/>
          </a:ln>
        </p:spPr>
        <p:txBody>
          <a:bodyPr lIns="91425" tIns="45700" rIns="91425" bIns="45700" anchor="b" anchorCtr="0">
            <a:noAutofit/>
          </a:bodyPr>
          <a:lstStyle/>
          <a:p>
            <a:pPr marL="0" marR="0" lvl="0" indent="0" algn="l" rtl="0">
              <a:lnSpc>
                <a:spcPct val="90000"/>
              </a:lnSpc>
              <a:spcBef>
                <a:spcPts val="0"/>
              </a:spcBef>
              <a:buClr>
                <a:schemeClr val="accent1"/>
              </a:buClr>
              <a:buSzPct val="25000"/>
              <a:buFont typeface="Arial"/>
              <a:buNone/>
            </a:pPr>
            <a:r>
              <a:rPr lang="en-US" sz="4000" b="1" dirty="0">
                <a:solidFill>
                  <a:schemeClr val="accent1"/>
                </a:solidFill>
                <a:latin typeface="Century Gothic"/>
                <a:ea typeface="Century Gothic"/>
                <a:cs typeface="Century Gothic"/>
                <a:sym typeface="Century Gothic"/>
              </a:rPr>
              <a:t>Study Area </a:t>
            </a: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4974" t="4800" r="3018" b="5951"/>
          <a:stretch/>
        </p:blipFill>
        <p:spPr>
          <a:xfrm>
            <a:off x="1452817" y="967131"/>
            <a:ext cx="6085949" cy="4561721"/>
          </a:xfrm>
          <a:prstGeom prst="rect">
            <a:avLst/>
          </a:prstGeom>
        </p:spPr>
      </p:pic>
      <p:sp>
        <p:nvSpPr>
          <p:cNvPr id="3" name="Text Placeholder 2"/>
          <p:cNvSpPr>
            <a:spLocks noGrp="1"/>
          </p:cNvSpPr>
          <p:nvPr>
            <p:ph type="body" idx="1"/>
          </p:nvPr>
        </p:nvSpPr>
        <p:spPr>
          <a:xfrm>
            <a:off x="31275" y="5496726"/>
            <a:ext cx="3593592" cy="1130359"/>
          </a:xfrm>
        </p:spPr>
        <p:txBody>
          <a:bodyPr/>
          <a:lstStyle/>
          <a:p>
            <a:pPr lvl="0">
              <a:buClr>
                <a:srgbClr val="75AADB"/>
              </a:buClr>
              <a:buSzPct val="25000"/>
            </a:pPr>
            <a:r>
              <a:rPr lang="en-US" sz="4000" b="1" dirty="0">
                <a:solidFill>
                  <a:srgbClr val="75AADB"/>
                </a:solidFill>
                <a:latin typeface="Century Gothic"/>
                <a:ea typeface="Century Gothic"/>
                <a:cs typeface="Century Gothic"/>
                <a:sym typeface="Century Gothic"/>
              </a:rPr>
              <a:t>Study Period </a:t>
            </a:r>
          </a:p>
          <a:p>
            <a:pPr lvl="0">
              <a:spcBef>
                <a:spcPts val="1000"/>
              </a:spcBef>
              <a:buClr>
                <a:srgbClr val="767171"/>
              </a:buClr>
              <a:buSzPct val="25000"/>
            </a:pPr>
            <a:r>
              <a:rPr lang="en-US" sz="2000" kern="1200" dirty="0">
                <a:solidFill>
                  <a:srgbClr val="767171"/>
                </a:solidFill>
                <a:latin typeface="Century Gothic" panose="020B0502020202020204" pitchFamily="34" charset="0"/>
                <a:ea typeface="+mn-ea"/>
                <a:sym typeface="Century Gothic"/>
              </a:rPr>
              <a:t>Jan. 2000 to Dec. 2013</a:t>
            </a:r>
          </a:p>
          <a:p>
            <a:endParaRPr lang="en-US" dirty="0"/>
          </a:p>
        </p:txBody>
      </p:sp>
    </p:spTree>
    <p:extLst>
      <p:ext uri="{BB962C8B-B14F-4D97-AF65-F5344CB8AC3E}">
        <p14:creationId xmlns:p14="http://schemas.microsoft.com/office/powerpoint/2010/main" val="2451543455"/>
      </p:ext>
    </p:extLst>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a:p>
        </p:txBody>
      </p:sp>
      <p:sp>
        <p:nvSpPr>
          <p:cNvPr id="3" name="Text Placeholder 2"/>
          <p:cNvSpPr>
            <a:spLocks noGrp="1"/>
          </p:cNvSpPr>
          <p:nvPr>
            <p:ph type="body" sz="quarter" idx="11"/>
          </p:nvPr>
        </p:nvSpPr>
        <p:spPr/>
        <p:txBody>
          <a:bodyPr/>
          <a:lstStyle/>
          <a:p>
            <a:endParaRPr lang="en-US"/>
          </a:p>
        </p:txBody>
      </p:sp>
      <p:sp>
        <p:nvSpPr>
          <p:cNvPr id="4" name="Text Placeholder 3"/>
          <p:cNvSpPr>
            <a:spLocks noGrp="1"/>
          </p:cNvSpPr>
          <p:nvPr>
            <p:ph type="body" sz="quarter" idx="12"/>
          </p:nvPr>
        </p:nvSpPr>
        <p:spPr/>
        <p:txBody>
          <a:bodyPr/>
          <a:lstStyle/>
          <a:p>
            <a:endParaRPr lang="en-US"/>
          </a:p>
        </p:txBody>
      </p:sp>
      <p:sp>
        <p:nvSpPr>
          <p:cNvPr id="5" name="TextBox 4"/>
          <p:cNvSpPr txBox="1"/>
          <p:nvPr/>
        </p:nvSpPr>
        <p:spPr>
          <a:xfrm>
            <a:off x="594359" y="940213"/>
            <a:ext cx="2577819" cy="523220"/>
          </a:xfrm>
          <a:prstGeom prst="rect">
            <a:avLst/>
          </a:prstGeom>
          <a:noFill/>
        </p:spPr>
        <p:txBody>
          <a:bodyPr wrap="square" rtlCol="0">
            <a:spAutoFit/>
          </a:bodyPr>
          <a:lstStyle/>
          <a:p>
            <a:pPr algn="l"/>
            <a:r>
              <a:rPr lang="en-US" sz="2800" b="1" dirty="0">
                <a:solidFill>
                  <a:schemeClr val="accent1"/>
                </a:solidFill>
                <a:latin typeface="Century Gothic" panose="020B0502020202020204" pitchFamily="34" charset="0"/>
              </a:rPr>
              <a:t>A</a:t>
            </a:r>
            <a:r>
              <a:rPr lang="en-US" sz="2800" b="1" dirty="0" smtClean="0">
                <a:solidFill>
                  <a:schemeClr val="accent1"/>
                </a:solidFill>
                <a:latin typeface="Century Gothic" panose="020B0502020202020204" pitchFamily="34" charset="0"/>
              </a:rPr>
              <a:t>dvisors</a:t>
            </a:r>
            <a:endParaRPr lang="en-US" sz="2800" dirty="0" smtClean="0">
              <a:solidFill>
                <a:schemeClr val="accent1"/>
              </a:solidFill>
              <a:latin typeface="Century Gothic" panose="020B0502020202020204" pitchFamily="34" charset="0"/>
            </a:endParaRPr>
          </a:p>
        </p:txBody>
      </p:sp>
      <p:sp>
        <p:nvSpPr>
          <p:cNvPr id="6" name="TextBox 5"/>
          <p:cNvSpPr txBox="1"/>
          <p:nvPr/>
        </p:nvSpPr>
        <p:spPr>
          <a:xfrm>
            <a:off x="594359" y="2547588"/>
            <a:ext cx="2577819" cy="523220"/>
          </a:xfrm>
          <a:prstGeom prst="rect">
            <a:avLst/>
          </a:prstGeom>
          <a:noFill/>
        </p:spPr>
        <p:txBody>
          <a:bodyPr wrap="square" rtlCol="0">
            <a:spAutoFit/>
          </a:bodyPr>
          <a:lstStyle/>
          <a:p>
            <a:pPr algn="l"/>
            <a:r>
              <a:rPr lang="en-US" sz="2800" b="1" dirty="0" smtClean="0">
                <a:solidFill>
                  <a:schemeClr val="accent1"/>
                </a:solidFill>
                <a:latin typeface="Century Gothic" panose="020B0502020202020204" pitchFamily="34" charset="0"/>
              </a:rPr>
              <a:t>Partners</a:t>
            </a:r>
            <a:endParaRPr lang="en-US" sz="2800" dirty="0" smtClean="0">
              <a:solidFill>
                <a:schemeClr val="accent1"/>
              </a:solidFill>
              <a:latin typeface="Century Gothic" panose="020B0502020202020204" pitchFamily="34" charset="0"/>
            </a:endParaRPr>
          </a:p>
        </p:txBody>
      </p:sp>
      <p:sp>
        <p:nvSpPr>
          <p:cNvPr id="7" name="TextBox 6"/>
          <p:cNvSpPr txBox="1"/>
          <p:nvPr/>
        </p:nvSpPr>
        <p:spPr>
          <a:xfrm>
            <a:off x="594359" y="4154963"/>
            <a:ext cx="2577819" cy="523220"/>
          </a:xfrm>
          <a:prstGeom prst="rect">
            <a:avLst/>
          </a:prstGeom>
          <a:noFill/>
        </p:spPr>
        <p:txBody>
          <a:bodyPr wrap="square" rtlCol="0">
            <a:spAutoFit/>
          </a:bodyPr>
          <a:lstStyle/>
          <a:p>
            <a:pPr algn="l"/>
            <a:r>
              <a:rPr lang="en-US" sz="2800" b="1" dirty="0" smtClean="0">
                <a:solidFill>
                  <a:schemeClr val="accent1"/>
                </a:solidFill>
                <a:latin typeface="Century Gothic" panose="020B0502020202020204" pitchFamily="34" charset="0"/>
              </a:rPr>
              <a:t>Others</a:t>
            </a:r>
            <a:endParaRPr lang="en-US" sz="2800" dirty="0" smtClean="0">
              <a:solidFill>
                <a:schemeClr val="accent1"/>
              </a:solidFill>
              <a:latin typeface="Century Gothic" panose="020B0502020202020204" pitchFamily="34" charset="0"/>
            </a:endParaRPr>
          </a:p>
        </p:txBody>
      </p:sp>
    </p:spTree>
    <p:extLst>
      <p:ext uri="{BB962C8B-B14F-4D97-AF65-F5344CB8AC3E}">
        <p14:creationId xmlns:p14="http://schemas.microsoft.com/office/powerpoint/2010/main" val="3514079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3000"/>
            <a:lum/>
          </a:blip>
          <a:srcRect/>
          <a:stretch>
            <a:fillRect t="-39000" b="-39000"/>
          </a:stretch>
        </a:blipFill>
        <a:effectLst/>
      </p:bgPr>
    </p:bg>
    <p:spTree>
      <p:nvGrpSpPr>
        <p:cNvPr id="1" name="Shape 153"/>
        <p:cNvGrpSpPr/>
        <p:nvPr/>
      </p:nvGrpSpPr>
      <p:grpSpPr>
        <a:xfrm>
          <a:off x="0" y="0"/>
          <a:ext cx="0" cy="0"/>
          <a:chOff x="0" y="0"/>
          <a:chExt cx="0" cy="0"/>
        </a:xfrm>
      </p:grpSpPr>
      <p:sp>
        <p:nvSpPr>
          <p:cNvPr id="154" name="Shape 154"/>
          <p:cNvSpPr txBox="1">
            <a:spLocks noGrp="1"/>
          </p:cNvSpPr>
          <p:nvPr>
            <p:ph type="body" idx="1"/>
          </p:nvPr>
        </p:nvSpPr>
        <p:spPr>
          <a:xfrm>
            <a:off x="521200" y="1411600"/>
            <a:ext cx="7810199" cy="4093200"/>
          </a:xfrm>
          <a:prstGeom prst="rect">
            <a:avLst/>
          </a:prstGeom>
          <a:noFill/>
          <a:ln>
            <a:noFill/>
          </a:ln>
        </p:spPr>
        <p:txBody>
          <a:bodyPr lIns="91425" tIns="45700" rIns="91425" bIns="45700" anchor="t" anchorCtr="0">
            <a:noAutofit/>
          </a:bodyPr>
          <a:lstStyle/>
          <a:p>
            <a:pPr marL="342900" lvl="0" indent="-342900">
              <a:spcBef>
                <a:spcPts val="200"/>
              </a:spcBef>
              <a:buClr>
                <a:srgbClr val="75AADB"/>
              </a:buClr>
              <a:buFont typeface="Webdings" panose="05030102010509060703" pitchFamily="18" charset="2"/>
              <a:buChar char="4"/>
            </a:pPr>
            <a:r>
              <a:rPr lang="en-US" sz="2000" kern="1200" dirty="0">
                <a:solidFill>
                  <a:srgbClr val="767171"/>
                </a:solidFill>
                <a:latin typeface="Century Gothic"/>
                <a:ea typeface="+mn-ea"/>
                <a:cs typeface="+mn-cs"/>
              </a:rPr>
              <a:t>The DRAT has suffered three consecutive years of drought. </a:t>
            </a:r>
            <a:endParaRPr lang="en-US" sz="2000" kern="1200" dirty="0" smtClean="0">
              <a:solidFill>
                <a:srgbClr val="767171"/>
              </a:solidFill>
              <a:latin typeface="Century Gothic"/>
              <a:ea typeface="+mn-ea"/>
              <a:cs typeface="+mn-cs"/>
            </a:endParaRPr>
          </a:p>
          <a:p>
            <a:pPr marL="342900" lvl="0" indent="-342900">
              <a:spcBef>
                <a:spcPts val="200"/>
              </a:spcBef>
              <a:buClr>
                <a:srgbClr val="75AADB"/>
              </a:buClr>
              <a:buFont typeface="Webdings" panose="05030102010509060703" pitchFamily="18" charset="2"/>
              <a:buChar char="4"/>
            </a:pPr>
            <a:endParaRPr lang="en-US" sz="2000" kern="1200" dirty="0">
              <a:solidFill>
                <a:srgbClr val="767171"/>
              </a:solidFill>
              <a:latin typeface="Century Gothic"/>
              <a:ea typeface="+mn-ea"/>
              <a:cs typeface="+mn-cs"/>
            </a:endParaRPr>
          </a:p>
          <a:p>
            <a:pPr marL="342900" lvl="0" indent="-342900">
              <a:spcBef>
                <a:spcPts val="200"/>
              </a:spcBef>
              <a:buClr>
                <a:srgbClr val="75AADB"/>
              </a:buClr>
              <a:buFont typeface="Webdings" panose="05030102010509060703" pitchFamily="18" charset="2"/>
              <a:buChar char="4"/>
            </a:pPr>
            <a:r>
              <a:rPr lang="en-US" sz="2000" kern="1200" dirty="0">
                <a:solidFill>
                  <a:srgbClr val="767171"/>
                </a:solidFill>
                <a:latin typeface="Century Gothic"/>
                <a:ea typeface="+mn-ea"/>
                <a:cs typeface="+mn-cs"/>
              </a:rPr>
              <a:t>The DRAT experiences an extensive dry season of 5 months. It depends heavily on its water management plan to help maintain its irrigation practices and infrastructure</a:t>
            </a:r>
            <a:r>
              <a:rPr lang="en-US" sz="2000" kern="1200" dirty="0" smtClean="0">
                <a:solidFill>
                  <a:srgbClr val="767171"/>
                </a:solidFill>
                <a:latin typeface="Century Gothic"/>
                <a:ea typeface="+mn-ea"/>
                <a:cs typeface="+mn-cs"/>
              </a:rPr>
              <a:t>.</a:t>
            </a:r>
          </a:p>
          <a:p>
            <a:pPr marL="342900" lvl="0" indent="-342900">
              <a:spcBef>
                <a:spcPts val="200"/>
              </a:spcBef>
              <a:buClr>
                <a:srgbClr val="75AADB"/>
              </a:buClr>
              <a:buFont typeface="Webdings" panose="05030102010509060703" pitchFamily="18" charset="2"/>
              <a:buChar char="4"/>
            </a:pPr>
            <a:endParaRPr lang="en-US" sz="2000" kern="1200" dirty="0" smtClean="0">
              <a:solidFill>
                <a:srgbClr val="767171"/>
              </a:solidFill>
              <a:latin typeface="Century Gothic"/>
              <a:ea typeface="+mn-ea"/>
              <a:cs typeface="+mn-cs"/>
            </a:endParaRPr>
          </a:p>
          <a:p>
            <a:pPr marL="342900" lvl="0" indent="-342900">
              <a:spcBef>
                <a:spcPts val="200"/>
              </a:spcBef>
              <a:buClr>
                <a:srgbClr val="75AADB"/>
              </a:buClr>
              <a:buFont typeface="Webdings" panose="05030102010509060703" pitchFamily="18" charset="2"/>
              <a:buChar char="4"/>
            </a:pPr>
            <a:r>
              <a:rPr lang="en-US" sz="2000" kern="1200" dirty="0">
                <a:solidFill>
                  <a:srgbClr val="767171"/>
                </a:solidFill>
                <a:latin typeface="Century Gothic"/>
                <a:ea typeface="+mn-ea"/>
                <a:cs typeface="+mn-cs"/>
              </a:rPr>
              <a:t>The demand for available water resources for all uses is continually increasing, and roughly a quarter of Costa Rica’s annual electric power is produced in the DRAT region. Proper management of the water resources and reformed policy is becoming urgent in Costa Rica. </a:t>
            </a:r>
          </a:p>
          <a:p>
            <a:pPr marL="457200" lvl="0" indent="-355600" rtl="0">
              <a:lnSpc>
                <a:spcPct val="100000"/>
              </a:lnSpc>
              <a:spcBef>
                <a:spcPts val="0"/>
              </a:spcBef>
              <a:buClr>
                <a:schemeClr val="accent1"/>
              </a:buClr>
              <a:buSzPct val="100000"/>
              <a:buFont typeface="Arial"/>
              <a:buAutoNum type="arabicPeriod"/>
            </a:pPr>
            <a:endParaRPr lang="en-US" sz="2000" dirty="0" smtClean="0">
              <a:latin typeface="Century Gothic"/>
              <a:ea typeface="Century Gothic"/>
              <a:cs typeface="Century Gothic"/>
              <a:sym typeface="Century Gothic"/>
            </a:endParaRPr>
          </a:p>
          <a:p>
            <a:pPr lvl="0" rtl="0">
              <a:lnSpc>
                <a:spcPct val="100000"/>
              </a:lnSpc>
              <a:spcBef>
                <a:spcPts val="0"/>
              </a:spcBef>
              <a:buNone/>
            </a:pPr>
            <a:endParaRPr sz="2000" dirty="0">
              <a:latin typeface="Century Gothic"/>
              <a:ea typeface="Century Gothic"/>
              <a:cs typeface="Century Gothic"/>
              <a:sym typeface="Century Gothic"/>
            </a:endParaRPr>
          </a:p>
          <a:p>
            <a:pPr lvl="0" rtl="0">
              <a:lnSpc>
                <a:spcPct val="100000"/>
              </a:lnSpc>
              <a:spcBef>
                <a:spcPts val="0"/>
              </a:spcBef>
              <a:buNone/>
            </a:pPr>
            <a:endParaRPr sz="2000" dirty="0">
              <a:latin typeface="Century Gothic"/>
              <a:ea typeface="Century Gothic"/>
              <a:cs typeface="Century Gothic"/>
              <a:sym typeface="Century Gothic"/>
            </a:endParaRPr>
          </a:p>
          <a:p>
            <a:pPr lvl="0" rtl="0">
              <a:lnSpc>
                <a:spcPct val="100000"/>
              </a:lnSpc>
              <a:spcBef>
                <a:spcPts val="0"/>
              </a:spcBef>
              <a:buNone/>
            </a:pPr>
            <a:endParaRPr sz="2000" dirty="0">
              <a:solidFill>
                <a:schemeClr val="dk1"/>
              </a:solidFill>
              <a:latin typeface="Century Gothic"/>
              <a:ea typeface="Century Gothic"/>
              <a:cs typeface="Century Gothic"/>
              <a:sym typeface="Century Gothic"/>
            </a:endParaRPr>
          </a:p>
        </p:txBody>
      </p:sp>
      <p:sp>
        <p:nvSpPr>
          <p:cNvPr id="155" name="Shape 155"/>
          <p:cNvSpPr txBox="1">
            <a:spLocks noGrp="1"/>
          </p:cNvSpPr>
          <p:nvPr>
            <p:ph type="body" idx="2"/>
          </p:nvPr>
        </p:nvSpPr>
        <p:spPr>
          <a:xfrm>
            <a:off x="548650" y="640075"/>
            <a:ext cx="7998900" cy="665700"/>
          </a:xfrm>
          <a:prstGeom prst="rect">
            <a:avLst/>
          </a:prstGeom>
          <a:noFill/>
          <a:ln>
            <a:noFill/>
          </a:ln>
        </p:spPr>
        <p:txBody>
          <a:bodyPr lIns="91425" tIns="45700" rIns="91425" bIns="45700" anchor="b" anchorCtr="0">
            <a:noAutofit/>
          </a:bodyPr>
          <a:lstStyle/>
          <a:p>
            <a:pPr marL="0" marR="0" lvl="0" indent="0" algn="l" rtl="0">
              <a:lnSpc>
                <a:spcPct val="90000"/>
              </a:lnSpc>
              <a:spcBef>
                <a:spcPts val="0"/>
              </a:spcBef>
              <a:buClr>
                <a:schemeClr val="accent1"/>
              </a:buClr>
              <a:buSzPct val="25000"/>
              <a:buFont typeface="Arial"/>
              <a:buNone/>
            </a:pPr>
            <a:r>
              <a:rPr lang="en-US" sz="4000" b="1" dirty="0">
                <a:solidFill>
                  <a:schemeClr val="accent1"/>
                </a:solidFill>
                <a:latin typeface="Century Gothic"/>
                <a:ea typeface="Century Gothic"/>
                <a:cs typeface="Century Gothic"/>
                <a:sym typeface="Century Gothic"/>
              </a:rPr>
              <a:t>Community Concerns</a:t>
            </a:r>
          </a:p>
        </p:txBody>
      </p:sp>
    </p:spTree>
    <p:extLst>
      <p:ext uri="{BB962C8B-B14F-4D97-AF65-F5344CB8AC3E}">
        <p14:creationId xmlns:p14="http://schemas.microsoft.com/office/powerpoint/2010/main" val="4165710451"/>
      </p:ext>
    </p:extLst>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Shape 161"/>
          <p:cNvSpPr txBox="1">
            <a:spLocks noGrp="1"/>
          </p:cNvSpPr>
          <p:nvPr>
            <p:ph type="body" idx="1"/>
          </p:nvPr>
        </p:nvSpPr>
        <p:spPr>
          <a:xfrm>
            <a:off x="0" y="1283900"/>
            <a:ext cx="7327399" cy="5265300"/>
          </a:xfrm>
          <a:prstGeom prst="rect">
            <a:avLst/>
          </a:prstGeom>
          <a:noFill/>
          <a:ln>
            <a:noFill/>
          </a:ln>
        </p:spPr>
        <p:txBody>
          <a:bodyPr lIns="91425" tIns="45700" rIns="91425" bIns="45700" anchor="t" anchorCtr="0">
            <a:noAutofit/>
          </a:bodyPr>
          <a:lstStyle/>
          <a:p>
            <a:pPr marL="342900" indent="-342900">
              <a:spcBef>
                <a:spcPts val="200"/>
              </a:spcBef>
              <a:buClr>
                <a:srgbClr val="75AADB"/>
              </a:buClr>
              <a:buFont typeface="Webdings" panose="05030102010509060703" pitchFamily="18" charset="2"/>
              <a:buChar char="4"/>
            </a:pPr>
            <a:r>
              <a:rPr lang="en-US" sz="2000" kern="1200" dirty="0">
                <a:solidFill>
                  <a:srgbClr val="767171"/>
                </a:solidFill>
                <a:latin typeface="Century Gothic"/>
                <a:ea typeface="+mn-ea"/>
                <a:cs typeface="+mn-cs"/>
                <a:sym typeface="Century Gothic"/>
              </a:rPr>
              <a:t>Develop a comprehensive water budget for the DRAT area of Costa Rica using datasets and tools derived from NASA Earth observations:</a:t>
            </a:r>
          </a:p>
          <a:p>
            <a:pPr marL="342900" indent="-342900">
              <a:spcBef>
                <a:spcPts val="200"/>
              </a:spcBef>
              <a:buClr>
                <a:srgbClr val="75AADB"/>
              </a:buClr>
              <a:buFont typeface="Webdings" panose="05030102010509060703" pitchFamily="18" charset="2"/>
              <a:buChar char="4"/>
            </a:pPr>
            <a:endParaRPr sz="2000" kern="1200" dirty="0">
              <a:solidFill>
                <a:srgbClr val="767171"/>
              </a:solidFill>
              <a:latin typeface="Century Gothic"/>
              <a:ea typeface="+mn-ea"/>
              <a:cs typeface="+mn-cs"/>
              <a:sym typeface="Century Gothic"/>
            </a:endParaRPr>
          </a:p>
          <a:p>
            <a:pPr marL="342900" indent="-342900">
              <a:spcBef>
                <a:spcPts val="200"/>
              </a:spcBef>
              <a:buClr>
                <a:srgbClr val="75AADB"/>
              </a:buClr>
              <a:buFont typeface="Webdings" panose="05030102010509060703" pitchFamily="18" charset="2"/>
              <a:buChar char="4"/>
            </a:pPr>
            <a:r>
              <a:rPr lang="en-US" sz="2000" kern="1200" dirty="0">
                <a:solidFill>
                  <a:srgbClr val="767171"/>
                </a:solidFill>
                <a:latin typeface="Century Gothic"/>
                <a:ea typeface="+mn-ea"/>
                <a:cs typeface="+mn-cs"/>
                <a:sym typeface="Century Gothic"/>
              </a:rPr>
              <a:t>Set up a SWAT (Soil and Water Assessment Tool) model </a:t>
            </a:r>
            <a:br>
              <a:rPr lang="en-US" sz="2000" kern="1200" dirty="0">
                <a:solidFill>
                  <a:srgbClr val="767171"/>
                </a:solidFill>
                <a:latin typeface="Century Gothic"/>
                <a:ea typeface="+mn-ea"/>
                <a:cs typeface="+mn-cs"/>
                <a:sym typeface="Century Gothic"/>
              </a:rPr>
            </a:br>
            <a:r>
              <a:rPr lang="en-US" sz="2000" kern="1200" dirty="0">
                <a:solidFill>
                  <a:srgbClr val="767171"/>
                </a:solidFill>
                <a:latin typeface="Century Gothic"/>
                <a:ea typeface="+mn-ea"/>
                <a:cs typeface="+mn-cs"/>
                <a:sym typeface="Century Gothic"/>
              </a:rPr>
              <a:t>to simulate and assess the local hydrological processes </a:t>
            </a:r>
          </a:p>
          <a:p>
            <a:pPr marL="342900" indent="-342900">
              <a:spcBef>
                <a:spcPts val="200"/>
              </a:spcBef>
              <a:buClr>
                <a:srgbClr val="75AADB"/>
              </a:buClr>
              <a:buFont typeface="Webdings" panose="05030102010509060703" pitchFamily="18" charset="2"/>
              <a:buChar char="4"/>
            </a:pPr>
            <a:endParaRPr sz="2000" kern="1200" dirty="0">
              <a:solidFill>
                <a:srgbClr val="767171"/>
              </a:solidFill>
              <a:latin typeface="Century Gothic"/>
              <a:ea typeface="+mn-ea"/>
              <a:cs typeface="+mn-cs"/>
              <a:sym typeface="Century Gothic"/>
            </a:endParaRPr>
          </a:p>
          <a:p>
            <a:pPr marL="342900" indent="-342900">
              <a:spcBef>
                <a:spcPts val="200"/>
              </a:spcBef>
              <a:buClr>
                <a:srgbClr val="75AADB"/>
              </a:buClr>
              <a:buFont typeface="Webdings" panose="05030102010509060703" pitchFamily="18" charset="2"/>
              <a:buChar char="4"/>
            </a:pPr>
            <a:r>
              <a:rPr lang="en-US" sz="2000" kern="1200" dirty="0">
                <a:solidFill>
                  <a:srgbClr val="767171"/>
                </a:solidFill>
                <a:latin typeface="Century Gothic"/>
                <a:ea typeface="+mn-ea"/>
                <a:cs typeface="+mn-cs"/>
                <a:sym typeface="Century Gothic"/>
              </a:rPr>
              <a:t>Calibrate and validate the results via SWAT-CUP (Calibration and Uncertainty Procedure)  </a:t>
            </a:r>
          </a:p>
          <a:p>
            <a:pPr marL="342900" indent="-342900">
              <a:spcBef>
                <a:spcPts val="200"/>
              </a:spcBef>
              <a:buClr>
                <a:srgbClr val="75AADB"/>
              </a:buClr>
              <a:buFont typeface="Webdings" panose="05030102010509060703" pitchFamily="18" charset="2"/>
              <a:buChar char="4"/>
            </a:pPr>
            <a:endParaRPr sz="2000" kern="1200" dirty="0">
              <a:solidFill>
                <a:srgbClr val="767171"/>
              </a:solidFill>
              <a:latin typeface="Century Gothic"/>
              <a:ea typeface="+mn-ea"/>
              <a:cs typeface="+mn-cs"/>
              <a:sym typeface="Century Gothic"/>
            </a:endParaRPr>
          </a:p>
          <a:p>
            <a:pPr marL="342900" indent="-342900">
              <a:spcBef>
                <a:spcPts val="200"/>
              </a:spcBef>
              <a:buClr>
                <a:srgbClr val="75AADB"/>
              </a:buClr>
              <a:buFont typeface="Webdings" panose="05030102010509060703" pitchFamily="18" charset="2"/>
              <a:buChar char="4"/>
            </a:pPr>
            <a:r>
              <a:rPr lang="en-US" sz="2000" kern="1200" dirty="0">
                <a:solidFill>
                  <a:srgbClr val="767171"/>
                </a:solidFill>
                <a:latin typeface="Century Gothic"/>
                <a:ea typeface="+mn-ea"/>
                <a:cs typeface="+mn-cs"/>
                <a:sym typeface="Century Gothic"/>
              </a:rPr>
              <a:t>Utilize METRIC (Mapping Evapotranspiration at high Resolution and with Internalized Calibration) model </a:t>
            </a:r>
            <a:br>
              <a:rPr lang="en-US" sz="2000" kern="1200" dirty="0">
                <a:solidFill>
                  <a:srgbClr val="767171"/>
                </a:solidFill>
                <a:latin typeface="Century Gothic"/>
                <a:ea typeface="+mn-ea"/>
                <a:cs typeface="+mn-cs"/>
                <a:sym typeface="Century Gothic"/>
              </a:rPr>
            </a:br>
            <a:r>
              <a:rPr lang="en-US" sz="2000" kern="1200" dirty="0">
                <a:solidFill>
                  <a:srgbClr val="767171"/>
                </a:solidFill>
                <a:latin typeface="Century Gothic"/>
                <a:ea typeface="+mn-ea"/>
                <a:cs typeface="+mn-cs"/>
                <a:sym typeface="Century Gothic"/>
              </a:rPr>
              <a:t>to supplement SWAT’s evapotranspiration (ET) values</a:t>
            </a:r>
          </a:p>
          <a:p>
            <a:pPr marL="342900" indent="-342900">
              <a:spcBef>
                <a:spcPts val="200"/>
              </a:spcBef>
              <a:buClr>
                <a:srgbClr val="75AADB"/>
              </a:buClr>
              <a:buFont typeface="Webdings" panose="05030102010509060703" pitchFamily="18" charset="2"/>
              <a:buChar char="4"/>
            </a:pPr>
            <a:endParaRPr sz="2000" kern="1200" dirty="0">
              <a:solidFill>
                <a:srgbClr val="767171"/>
              </a:solidFill>
              <a:latin typeface="Century Gothic"/>
              <a:ea typeface="+mn-ea"/>
              <a:cs typeface="+mn-cs"/>
              <a:sym typeface="Century Gothic"/>
            </a:endParaRPr>
          </a:p>
          <a:p>
            <a:pPr marL="342900" indent="-342900">
              <a:spcBef>
                <a:spcPts val="200"/>
              </a:spcBef>
              <a:buClr>
                <a:srgbClr val="75AADB"/>
              </a:buClr>
              <a:buFont typeface="Webdings" panose="05030102010509060703" pitchFamily="18" charset="2"/>
              <a:buChar char="4"/>
            </a:pPr>
            <a:r>
              <a:rPr lang="en-US" sz="2000" kern="1200" dirty="0">
                <a:solidFill>
                  <a:srgbClr val="767171"/>
                </a:solidFill>
                <a:latin typeface="Century Gothic"/>
                <a:ea typeface="+mn-ea"/>
                <a:cs typeface="+mn-cs"/>
                <a:sym typeface="Century Gothic"/>
              </a:rPr>
              <a:t>Update Costa Rica’s water inventory with the model’s final outputs to inform their future water management policies  </a:t>
            </a:r>
          </a:p>
          <a:p>
            <a:pPr marL="342900" indent="-342900">
              <a:spcBef>
                <a:spcPts val="200"/>
              </a:spcBef>
              <a:buClr>
                <a:srgbClr val="75AADB"/>
              </a:buClr>
              <a:buFont typeface="Webdings" panose="05030102010509060703" pitchFamily="18" charset="2"/>
              <a:buChar char="4"/>
            </a:pPr>
            <a:endParaRPr sz="2000" kern="1200" dirty="0">
              <a:solidFill>
                <a:srgbClr val="767171"/>
              </a:solidFill>
              <a:latin typeface="Century Gothic"/>
              <a:ea typeface="+mn-ea"/>
              <a:cs typeface="+mn-cs"/>
              <a:sym typeface="Century Gothic"/>
            </a:endParaRPr>
          </a:p>
        </p:txBody>
      </p:sp>
      <p:sp>
        <p:nvSpPr>
          <p:cNvPr id="162" name="Shape 162"/>
          <p:cNvSpPr txBox="1">
            <a:spLocks noGrp="1"/>
          </p:cNvSpPr>
          <p:nvPr>
            <p:ph type="body" idx="2"/>
          </p:nvPr>
        </p:nvSpPr>
        <p:spPr>
          <a:xfrm>
            <a:off x="197350" y="509802"/>
            <a:ext cx="3566099" cy="665700"/>
          </a:xfrm>
          <a:prstGeom prst="rect">
            <a:avLst/>
          </a:prstGeom>
          <a:noFill/>
          <a:ln>
            <a:noFill/>
          </a:ln>
        </p:spPr>
        <p:txBody>
          <a:bodyPr lIns="91425" tIns="45700" rIns="91425" bIns="45700" anchor="b" anchorCtr="0">
            <a:noAutofit/>
          </a:bodyPr>
          <a:lstStyle/>
          <a:p>
            <a:pPr marL="0" marR="0" lvl="0" indent="0" algn="l" rtl="0">
              <a:lnSpc>
                <a:spcPct val="90000"/>
              </a:lnSpc>
              <a:spcBef>
                <a:spcPts val="0"/>
              </a:spcBef>
              <a:buClr>
                <a:schemeClr val="accent1"/>
              </a:buClr>
              <a:buSzPct val="25000"/>
              <a:buFont typeface="Arial"/>
              <a:buNone/>
            </a:pPr>
            <a:r>
              <a:rPr lang="en-US" sz="4000" b="1" dirty="0">
                <a:solidFill>
                  <a:schemeClr val="accent1"/>
                </a:solidFill>
                <a:latin typeface="Century Gothic"/>
                <a:ea typeface="Century Gothic"/>
                <a:cs typeface="Century Gothic"/>
                <a:sym typeface="Century Gothic"/>
              </a:rPr>
              <a:t>Objectives</a:t>
            </a:r>
          </a:p>
        </p:txBody>
      </p:sp>
      <p:pic>
        <p:nvPicPr>
          <p:cNvPr id="163" name="Shape 163"/>
          <p:cNvPicPr preferRelativeResize="0"/>
          <p:nvPr/>
        </p:nvPicPr>
        <p:blipFill rotWithShape="1">
          <a:blip r:embed="rId3">
            <a:alphaModFix/>
          </a:blip>
          <a:srcRect l="12387" t="7961" r="12168"/>
          <a:stretch/>
        </p:blipFill>
        <p:spPr>
          <a:xfrm>
            <a:off x="7848600" y="2066925"/>
            <a:ext cx="1014424" cy="1237500"/>
          </a:xfrm>
          <a:prstGeom prst="rect">
            <a:avLst/>
          </a:prstGeom>
          <a:noFill/>
          <a:ln>
            <a:noFill/>
          </a:ln>
        </p:spPr>
      </p:pic>
      <p:grpSp>
        <p:nvGrpSpPr>
          <p:cNvPr id="4" name="Group 3"/>
          <p:cNvGrpSpPr/>
          <p:nvPr/>
        </p:nvGrpSpPr>
        <p:grpSpPr>
          <a:xfrm>
            <a:off x="6545059" y="3070224"/>
            <a:ext cx="1036771" cy="975894"/>
            <a:chOff x="7101538" y="3421647"/>
            <a:chExt cx="1095374" cy="1095374"/>
          </a:xfrm>
        </p:grpSpPr>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01538" y="3421647"/>
              <a:ext cx="1095374" cy="10953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7149002" y="3800057"/>
              <a:ext cx="770658" cy="338554"/>
            </a:xfrm>
            <a:prstGeom prst="rect">
              <a:avLst/>
            </a:prstGeom>
            <a:noFill/>
          </p:spPr>
          <p:txBody>
            <a:bodyPr wrap="square" rtlCol="0">
              <a:spAutoFit/>
            </a:bodyPr>
            <a:lstStyle/>
            <a:p>
              <a:r>
                <a:rPr lang="en-US" sz="1600" dirty="0" smtClean="0">
                  <a:solidFill>
                    <a:schemeClr val="bg1"/>
                  </a:solidFill>
                  <a:latin typeface="Century Gothic" panose="020B0502020202020204" pitchFamily="34" charset="0"/>
                </a:rPr>
                <a:t>SWAT</a:t>
              </a:r>
              <a:endParaRPr lang="en-US" sz="1600" dirty="0">
                <a:solidFill>
                  <a:schemeClr val="bg1"/>
                </a:solidFill>
                <a:latin typeface="Century Gothic" panose="020B0502020202020204" pitchFamily="34" charset="0"/>
              </a:endParaRPr>
            </a:p>
          </p:txBody>
        </p:sp>
      </p:grpSp>
      <p:pic>
        <p:nvPicPr>
          <p:cNvPr id="102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80558" y="4312199"/>
            <a:ext cx="1915503" cy="1687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7429430" y="6131508"/>
            <a:ext cx="1447800" cy="276999"/>
          </a:xfrm>
          <a:prstGeom prst="rect">
            <a:avLst/>
          </a:prstGeom>
          <a:noFill/>
        </p:spPr>
        <p:txBody>
          <a:bodyPr wrap="square" rtlCol="0">
            <a:spAutoFit/>
          </a:bodyPr>
          <a:lstStyle/>
          <a:p>
            <a:r>
              <a:rPr lang="en-US" sz="1200" dirty="0" smtClean="0">
                <a:latin typeface="Century Gothic" panose="020B0502020202020204" pitchFamily="34" charset="0"/>
              </a:rPr>
              <a:t>Source: NOAA</a:t>
            </a:r>
            <a:endParaRPr lang="en-US" sz="1200" dirty="0">
              <a:latin typeface="Century Gothic" panose="020B0502020202020204" pitchFamily="34" charset="0"/>
            </a:endParaRPr>
          </a:p>
        </p:txBody>
      </p:sp>
    </p:spTree>
    <p:extLst>
      <p:ext uri="{BB962C8B-B14F-4D97-AF65-F5344CB8AC3E}">
        <p14:creationId xmlns:p14="http://schemas.microsoft.com/office/powerpoint/2010/main" val="382705091"/>
      </p:ext>
    </p:extLst>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Shape 170"/>
          <p:cNvSpPr txBox="1">
            <a:spLocks noGrp="1"/>
          </p:cNvSpPr>
          <p:nvPr>
            <p:ph type="body" idx="1"/>
          </p:nvPr>
        </p:nvSpPr>
        <p:spPr>
          <a:xfrm>
            <a:off x="548650" y="1552100"/>
            <a:ext cx="6079499" cy="4093200"/>
          </a:xfrm>
          <a:prstGeom prst="rect">
            <a:avLst/>
          </a:prstGeom>
          <a:noFill/>
          <a:ln>
            <a:noFill/>
          </a:ln>
        </p:spPr>
        <p:txBody>
          <a:bodyPr lIns="91425" tIns="45700" rIns="91425" bIns="45700" anchor="t" anchorCtr="0">
            <a:noAutofit/>
          </a:bodyPr>
          <a:lstStyle/>
          <a:p>
            <a:pPr>
              <a:spcBef>
                <a:spcPts val="200"/>
              </a:spcBef>
              <a:buClr>
                <a:srgbClr val="75AADB"/>
              </a:buClr>
            </a:pPr>
            <a:r>
              <a:rPr lang="en-US" sz="2000" kern="1200" dirty="0">
                <a:solidFill>
                  <a:srgbClr val="767171"/>
                </a:solidFill>
                <a:latin typeface="Century Gothic"/>
                <a:ea typeface="+mn-ea"/>
                <a:cs typeface="+mn-cs"/>
                <a:sym typeface="Century Gothic"/>
              </a:rPr>
              <a:t>Landsat 8 - OLI </a:t>
            </a:r>
          </a:p>
          <a:p>
            <a:pPr>
              <a:spcBef>
                <a:spcPts val="200"/>
              </a:spcBef>
              <a:buClr>
                <a:srgbClr val="75AADB"/>
              </a:buClr>
            </a:pPr>
            <a:r>
              <a:rPr lang="en-US" sz="2000" kern="1200" dirty="0">
                <a:solidFill>
                  <a:srgbClr val="767171"/>
                </a:solidFill>
                <a:latin typeface="Century Gothic"/>
                <a:ea typeface="+mn-ea"/>
                <a:cs typeface="+mn-cs"/>
                <a:sym typeface="Century Gothic"/>
              </a:rPr>
              <a:t>       Land Cover</a:t>
            </a:r>
          </a:p>
          <a:p>
            <a:pPr>
              <a:spcBef>
                <a:spcPts val="200"/>
              </a:spcBef>
              <a:buClr>
                <a:srgbClr val="75AADB"/>
              </a:buClr>
            </a:pPr>
            <a:r>
              <a:rPr lang="en-US" sz="2000" kern="1200" dirty="0">
                <a:solidFill>
                  <a:srgbClr val="767171"/>
                </a:solidFill>
                <a:latin typeface="Century Gothic"/>
                <a:ea typeface="+mn-ea"/>
                <a:cs typeface="+mn-cs"/>
                <a:sym typeface="Century Gothic"/>
              </a:rPr>
              <a:t>	</a:t>
            </a:r>
          </a:p>
          <a:p>
            <a:pPr>
              <a:spcBef>
                <a:spcPts val="200"/>
              </a:spcBef>
              <a:buClr>
                <a:srgbClr val="75AADB"/>
              </a:buClr>
            </a:pPr>
            <a:r>
              <a:rPr lang="en-US" sz="2000" kern="1200" dirty="0">
                <a:solidFill>
                  <a:srgbClr val="767171"/>
                </a:solidFill>
                <a:latin typeface="Century Gothic"/>
                <a:ea typeface="+mn-ea"/>
                <a:cs typeface="+mn-cs"/>
                <a:sym typeface="Century Gothic"/>
              </a:rPr>
              <a:t>                      </a:t>
            </a:r>
          </a:p>
          <a:p>
            <a:pPr>
              <a:spcBef>
                <a:spcPts val="200"/>
              </a:spcBef>
              <a:buClr>
                <a:srgbClr val="75AADB"/>
              </a:buClr>
            </a:pPr>
            <a:endParaRPr sz="2000" kern="1200" dirty="0">
              <a:solidFill>
                <a:srgbClr val="767171"/>
              </a:solidFill>
              <a:latin typeface="Century Gothic"/>
              <a:ea typeface="+mn-ea"/>
              <a:cs typeface="+mn-cs"/>
              <a:sym typeface="Century Gothic"/>
            </a:endParaRPr>
          </a:p>
          <a:p>
            <a:pPr>
              <a:spcBef>
                <a:spcPts val="200"/>
              </a:spcBef>
              <a:buClr>
                <a:srgbClr val="75AADB"/>
              </a:buClr>
            </a:pPr>
            <a:endParaRPr sz="2000" kern="1200" dirty="0">
              <a:solidFill>
                <a:srgbClr val="767171"/>
              </a:solidFill>
              <a:latin typeface="Century Gothic"/>
              <a:ea typeface="+mn-ea"/>
              <a:cs typeface="+mn-cs"/>
              <a:sym typeface="Century Gothic"/>
            </a:endParaRPr>
          </a:p>
          <a:p>
            <a:pPr>
              <a:spcBef>
                <a:spcPts val="200"/>
              </a:spcBef>
              <a:buClr>
                <a:srgbClr val="75AADB"/>
              </a:buClr>
            </a:pPr>
            <a:endParaRPr sz="2000" kern="1200" dirty="0">
              <a:solidFill>
                <a:srgbClr val="767171"/>
              </a:solidFill>
              <a:latin typeface="Century Gothic"/>
              <a:ea typeface="+mn-ea"/>
              <a:cs typeface="+mn-cs"/>
              <a:sym typeface="Century Gothic"/>
            </a:endParaRPr>
          </a:p>
          <a:p>
            <a:pPr>
              <a:spcBef>
                <a:spcPts val="200"/>
              </a:spcBef>
              <a:buClr>
                <a:srgbClr val="75AADB"/>
              </a:buClr>
            </a:pPr>
            <a:r>
              <a:rPr lang="en-US" sz="2000" kern="1200" dirty="0">
                <a:solidFill>
                  <a:srgbClr val="767171"/>
                </a:solidFill>
                <a:latin typeface="Century Gothic"/>
                <a:ea typeface="+mn-ea"/>
                <a:cs typeface="+mn-cs"/>
                <a:sym typeface="Century Gothic"/>
              </a:rPr>
              <a:t>Terra  - ASTER</a:t>
            </a:r>
          </a:p>
          <a:p>
            <a:pPr>
              <a:spcBef>
                <a:spcPts val="200"/>
              </a:spcBef>
              <a:buClr>
                <a:srgbClr val="75AADB"/>
              </a:buClr>
            </a:pPr>
            <a:r>
              <a:rPr lang="en-US" sz="2000" kern="1200" dirty="0">
                <a:solidFill>
                  <a:srgbClr val="767171"/>
                </a:solidFill>
                <a:latin typeface="Century Gothic"/>
                <a:ea typeface="+mn-ea"/>
                <a:cs typeface="+mn-cs"/>
                <a:sym typeface="Century Gothic"/>
              </a:rPr>
              <a:t>       Digital Elevation Model</a:t>
            </a:r>
          </a:p>
          <a:p>
            <a:pPr>
              <a:spcBef>
                <a:spcPts val="200"/>
              </a:spcBef>
              <a:buClr>
                <a:srgbClr val="75AADB"/>
              </a:buClr>
            </a:pPr>
            <a:r>
              <a:rPr lang="en-US" sz="2000" kern="1200" dirty="0">
                <a:solidFill>
                  <a:srgbClr val="767171"/>
                </a:solidFill>
                <a:latin typeface="Century Gothic"/>
                <a:ea typeface="+mn-ea"/>
                <a:cs typeface="+mn-cs"/>
                <a:sym typeface="Century Gothic"/>
              </a:rPr>
              <a:t>     </a:t>
            </a:r>
          </a:p>
        </p:txBody>
      </p:sp>
      <p:sp>
        <p:nvSpPr>
          <p:cNvPr id="171" name="Shape 171"/>
          <p:cNvSpPr txBox="1">
            <a:spLocks noGrp="1"/>
          </p:cNvSpPr>
          <p:nvPr>
            <p:ph type="body" idx="2"/>
          </p:nvPr>
        </p:nvSpPr>
        <p:spPr>
          <a:xfrm>
            <a:off x="548650" y="640075"/>
            <a:ext cx="7998900" cy="665700"/>
          </a:xfrm>
          <a:prstGeom prst="rect">
            <a:avLst/>
          </a:prstGeom>
          <a:noFill/>
          <a:ln>
            <a:noFill/>
          </a:ln>
        </p:spPr>
        <p:txBody>
          <a:bodyPr lIns="91425" tIns="45700" rIns="91425" bIns="45700" anchor="b" anchorCtr="0">
            <a:noAutofit/>
          </a:bodyPr>
          <a:lstStyle/>
          <a:p>
            <a:pPr marL="0" marR="0" lvl="0" indent="0" algn="l" rtl="0">
              <a:lnSpc>
                <a:spcPct val="90000"/>
              </a:lnSpc>
              <a:spcBef>
                <a:spcPts val="0"/>
              </a:spcBef>
              <a:buClr>
                <a:schemeClr val="accent1"/>
              </a:buClr>
              <a:buSzPct val="25000"/>
              <a:buFont typeface="Arial"/>
              <a:buNone/>
            </a:pPr>
            <a:r>
              <a:rPr lang="en-US" sz="4000" b="1">
                <a:solidFill>
                  <a:schemeClr val="accent1"/>
                </a:solidFill>
                <a:latin typeface="Century Gothic"/>
                <a:ea typeface="Century Gothic"/>
                <a:cs typeface="Century Gothic"/>
                <a:sym typeface="Century Gothic"/>
              </a:rPr>
              <a:t>NASA Satellites/Sensors Used</a:t>
            </a:r>
          </a:p>
        </p:txBody>
      </p:sp>
      <p:pic>
        <p:nvPicPr>
          <p:cNvPr id="172" name="Shape 172"/>
          <p:cNvPicPr preferRelativeResize="0"/>
          <p:nvPr/>
        </p:nvPicPr>
        <p:blipFill>
          <a:blip r:embed="rId3">
            <a:alphaModFix/>
          </a:blip>
          <a:stretch>
            <a:fillRect/>
          </a:stretch>
        </p:blipFill>
        <p:spPr>
          <a:xfrm rot="-714673">
            <a:off x="5636363" y="1331300"/>
            <a:ext cx="2730499" cy="2796076"/>
          </a:xfrm>
          <a:prstGeom prst="rect">
            <a:avLst/>
          </a:prstGeom>
          <a:noFill/>
          <a:ln>
            <a:noFill/>
          </a:ln>
        </p:spPr>
      </p:pic>
      <p:pic>
        <p:nvPicPr>
          <p:cNvPr id="173" name="Shape 173"/>
          <p:cNvPicPr preferRelativeResize="0"/>
          <p:nvPr/>
        </p:nvPicPr>
        <p:blipFill rotWithShape="1">
          <a:blip r:embed="rId4">
            <a:alphaModFix/>
          </a:blip>
          <a:srcRect t="8095" r="2418" b="7430"/>
          <a:stretch/>
        </p:blipFill>
        <p:spPr>
          <a:xfrm>
            <a:off x="5440965" y="4313545"/>
            <a:ext cx="3537677" cy="2438234"/>
          </a:xfrm>
          <a:prstGeom prst="rect">
            <a:avLst/>
          </a:prstGeom>
          <a:noFill/>
          <a:ln>
            <a:noFill/>
          </a:ln>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71044" y="1820700"/>
            <a:ext cx="1778000" cy="1778000"/>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71044" y="4607774"/>
            <a:ext cx="1778000" cy="1778000"/>
          </a:xfrm>
          <a:prstGeom prst="rect">
            <a:avLst/>
          </a:prstGeom>
        </p:spPr>
      </p:pic>
      <p:sp>
        <p:nvSpPr>
          <p:cNvPr id="4" name="Right Arrow 3"/>
          <p:cNvSpPr/>
          <p:nvPr/>
        </p:nvSpPr>
        <p:spPr>
          <a:xfrm>
            <a:off x="5024582" y="2456873"/>
            <a:ext cx="572654" cy="184727"/>
          </a:xfrm>
          <a:prstGeom prst="rightArrow">
            <a:avLst/>
          </a:prstGeom>
          <a:no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kern="0">
              <a:solidFill>
                <a:srgbClr val="FFFFFF"/>
              </a:solidFill>
              <a:sym typeface="Arial"/>
              <a:rtl val="0"/>
            </a:endParaRPr>
          </a:p>
        </p:txBody>
      </p:sp>
      <p:sp>
        <p:nvSpPr>
          <p:cNvPr id="9" name="Right Arrow 8"/>
          <p:cNvSpPr/>
          <p:nvPr/>
        </p:nvSpPr>
        <p:spPr>
          <a:xfrm>
            <a:off x="5024582" y="5334190"/>
            <a:ext cx="572654" cy="184727"/>
          </a:xfrm>
          <a:prstGeom prst="rightArrow">
            <a:avLst/>
          </a:prstGeom>
          <a:no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kern="0">
              <a:solidFill>
                <a:srgbClr val="FFFFFF"/>
              </a:solidFill>
              <a:sym typeface="Arial"/>
              <a:rtl val="0"/>
            </a:endParaRPr>
          </a:p>
        </p:txBody>
      </p:sp>
    </p:spTree>
    <p:extLst>
      <p:ext uri="{BB962C8B-B14F-4D97-AF65-F5344CB8AC3E}">
        <p14:creationId xmlns:p14="http://schemas.microsoft.com/office/powerpoint/2010/main" val="3539211408"/>
      </p:ext>
    </p:extLst>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Shape 178"/>
          <p:cNvSpPr txBox="1">
            <a:spLocks noGrp="1"/>
          </p:cNvSpPr>
          <p:nvPr>
            <p:ph type="body" idx="1"/>
          </p:nvPr>
        </p:nvSpPr>
        <p:spPr>
          <a:xfrm>
            <a:off x="548650" y="640075"/>
            <a:ext cx="7998900" cy="665700"/>
          </a:xfrm>
          <a:prstGeom prst="rect">
            <a:avLst/>
          </a:prstGeom>
          <a:noFill/>
          <a:ln>
            <a:noFill/>
          </a:ln>
        </p:spPr>
        <p:txBody>
          <a:bodyPr lIns="91425" tIns="45700" rIns="91425" bIns="45700" anchor="b" anchorCtr="0">
            <a:noAutofit/>
          </a:bodyPr>
          <a:lstStyle/>
          <a:p>
            <a:pPr marL="0" marR="0" lvl="0" indent="0" algn="l" rtl="0">
              <a:lnSpc>
                <a:spcPct val="90000"/>
              </a:lnSpc>
              <a:spcBef>
                <a:spcPts val="0"/>
              </a:spcBef>
              <a:buClr>
                <a:schemeClr val="accent1"/>
              </a:buClr>
              <a:buSzPct val="25000"/>
              <a:buFont typeface="Arial"/>
              <a:buNone/>
            </a:pPr>
            <a:r>
              <a:rPr lang="en-US" sz="4000" b="1">
                <a:solidFill>
                  <a:schemeClr val="accent1"/>
                </a:solidFill>
                <a:latin typeface="Century Gothic"/>
                <a:ea typeface="Century Gothic"/>
                <a:cs typeface="Century Gothic"/>
                <a:sym typeface="Century Gothic"/>
              </a:rPr>
              <a:t>Methodology</a:t>
            </a:r>
          </a:p>
        </p:txBody>
      </p:sp>
      <p:pic>
        <p:nvPicPr>
          <p:cNvPr id="179" name="Shape 179"/>
          <p:cNvPicPr preferRelativeResize="0"/>
          <p:nvPr/>
        </p:nvPicPr>
        <p:blipFill>
          <a:blip r:embed="rId3">
            <a:alphaModFix/>
          </a:blip>
          <a:stretch>
            <a:fillRect/>
          </a:stretch>
        </p:blipFill>
        <p:spPr>
          <a:xfrm>
            <a:off x="130333" y="1442925"/>
            <a:ext cx="8835533" cy="4975982"/>
          </a:xfrm>
          <a:prstGeom prst="rect">
            <a:avLst/>
          </a:prstGeom>
          <a:noFill/>
          <a:ln>
            <a:noFill/>
          </a:ln>
        </p:spPr>
      </p:pic>
      <p:sp>
        <p:nvSpPr>
          <p:cNvPr id="2" name="TextBox 1"/>
          <p:cNvSpPr txBox="1"/>
          <p:nvPr/>
        </p:nvSpPr>
        <p:spPr>
          <a:xfrm>
            <a:off x="5948127" y="353085"/>
            <a:ext cx="2599423" cy="646331"/>
          </a:xfrm>
          <a:prstGeom prst="rect">
            <a:avLst/>
          </a:prstGeom>
          <a:noFill/>
        </p:spPr>
        <p:txBody>
          <a:bodyPr wrap="square" rtlCol="0">
            <a:spAutoFit/>
          </a:bodyPr>
          <a:lstStyle/>
          <a:p>
            <a:r>
              <a:rPr lang="en-US" dirty="0" smtClean="0">
                <a:solidFill>
                  <a:srgbClr val="FF0000"/>
                </a:solidFill>
              </a:rPr>
              <a:t>We will make the text on this graphic larger</a:t>
            </a:r>
            <a:endParaRPr lang="en-US" dirty="0">
              <a:solidFill>
                <a:srgbClr val="FF0000"/>
              </a:solidFill>
            </a:endParaRPr>
          </a:p>
        </p:txBody>
      </p:sp>
    </p:spTree>
    <p:extLst>
      <p:ext uri="{BB962C8B-B14F-4D97-AF65-F5344CB8AC3E}">
        <p14:creationId xmlns:p14="http://schemas.microsoft.com/office/powerpoint/2010/main" val="3753401615"/>
      </p:ext>
    </p:extLst>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Shape 184"/>
          <p:cNvSpPr txBox="1">
            <a:spLocks noGrp="1"/>
          </p:cNvSpPr>
          <p:nvPr>
            <p:ph type="body" idx="1"/>
          </p:nvPr>
        </p:nvSpPr>
        <p:spPr>
          <a:xfrm>
            <a:off x="521200" y="1411600"/>
            <a:ext cx="7810199" cy="4093200"/>
          </a:xfrm>
          <a:prstGeom prst="rect">
            <a:avLst/>
          </a:prstGeom>
          <a:noFill/>
          <a:ln>
            <a:noFill/>
          </a:ln>
        </p:spPr>
        <p:txBody>
          <a:bodyPr lIns="91425" tIns="45700" rIns="91425" bIns="45700" anchor="t" anchorCtr="0">
            <a:noAutofit/>
          </a:bodyPr>
          <a:lstStyle/>
          <a:p>
            <a:pPr lvl="0" rtl="0">
              <a:lnSpc>
                <a:spcPct val="100000"/>
              </a:lnSpc>
              <a:spcBef>
                <a:spcPts val="0"/>
              </a:spcBef>
              <a:buClr>
                <a:srgbClr val="000000"/>
              </a:buClr>
              <a:buSzPct val="55000"/>
              <a:buFont typeface="Arial"/>
              <a:buNone/>
            </a:pPr>
            <a:endParaRPr lang="en-US" sz="2000" dirty="0">
              <a:latin typeface="Questrial"/>
              <a:ea typeface="Questrial"/>
              <a:cs typeface="Questrial"/>
              <a:sym typeface="Questrial"/>
            </a:endParaRPr>
          </a:p>
        </p:txBody>
      </p:sp>
      <p:sp>
        <p:nvSpPr>
          <p:cNvPr id="185" name="Shape 185"/>
          <p:cNvSpPr txBox="1">
            <a:spLocks noGrp="1"/>
          </p:cNvSpPr>
          <p:nvPr>
            <p:ph type="body" idx="2"/>
          </p:nvPr>
        </p:nvSpPr>
        <p:spPr>
          <a:xfrm>
            <a:off x="548650" y="640075"/>
            <a:ext cx="7998900" cy="665700"/>
          </a:xfrm>
          <a:prstGeom prst="rect">
            <a:avLst/>
          </a:prstGeom>
          <a:noFill/>
          <a:ln>
            <a:noFill/>
          </a:ln>
        </p:spPr>
        <p:txBody>
          <a:bodyPr lIns="91425" tIns="45700" rIns="91425" bIns="45700" anchor="b" anchorCtr="0">
            <a:noAutofit/>
          </a:bodyPr>
          <a:lstStyle/>
          <a:p>
            <a:pPr marL="0" marR="0" lvl="0" indent="0" algn="l" rtl="0">
              <a:lnSpc>
                <a:spcPct val="90000"/>
              </a:lnSpc>
              <a:spcBef>
                <a:spcPts val="0"/>
              </a:spcBef>
              <a:buClr>
                <a:schemeClr val="accent1"/>
              </a:buClr>
              <a:buSzPct val="25000"/>
              <a:buFont typeface="Arial"/>
              <a:buNone/>
            </a:pPr>
            <a:r>
              <a:rPr lang="en-US" sz="4000" b="1">
                <a:solidFill>
                  <a:schemeClr val="accent1"/>
                </a:solidFill>
                <a:latin typeface="Century Gothic"/>
                <a:ea typeface="Century Gothic"/>
                <a:cs typeface="Century Gothic"/>
                <a:sym typeface="Century Gothic"/>
              </a:rPr>
              <a:t>Results</a:t>
            </a:r>
          </a:p>
        </p:txBody>
      </p:sp>
    </p:spTree>
    <p:extLst>
      <p:ext uri="{BB962C8B-B14F-4D97-AF65-F5344CB8AC3E}">
        <p14:creationId xmlns:p14="http://schemas.microsoft.com/office/powerpoint/2010/main" val="2848499902"/>
      </p:ext>
    </p:extLst>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Shape 190"/>
          <p:cNvSpPr txBox="1">
            <a:spLocks noGrp="1"/>
          </p:cNvSpPr>
          <p:nvPr>
            <p:ph type="body" idx="1"/>
          </p:nvPr>
        </p:nvSpPr>
        <p:spPr>
          <a:xfrm>
            <a:off x="521200" y="1411600"/>
            <a:ext cx="7810199" cy="4093200"/>
          </a:xfrm>
          <a:prstGeom prst="rect">
            <a:avLst/>
          </a:prstGeom>
          <a:noFill/>
          <a:ln>
            <a:noFill/>
          </a:ln>
        </p:spPr>
        <p:txBody>
          <a:bodyPr lIns="91425" tIns="45700" rIns="91425" bIns="45700" anchor="t" anchorCtr="0">
            <a:noAutofit/>
          </a:bodyPr>
          <a:lstStyle/>
          <a:p>
            <a:pPr lvl="0" rtl="0">
              <a:lnSpc>
                <a:spcPct val="100000"/>
              </a:lnSpc>
              <a:spcBef>
                <a:spcPts val="0"/>
              </a:spcBef>
              <a:buClr>
                <a:srgbClr val="000000"/>
              </a:buClr>
              <a:buSzPct val="55000"/>
              <a:buFont typeface="Arial"/>
              <a:buNone/>
            </a:pPr>
            <a:endParaRPr lang="en-US" sz="2000" dirty="0">
              <a:latin typeface="Questrial"/>
              <a:ea typeface="Questrial"/>
              <a:cs typeface="Questrial"/>
              <a:sym typeface="Questrial"/>
            </a:endParaRPr>
          </a:p>
        </p:txBody>
      </p:sp>
      <p:sp>
        <p:nvSpPr>
          <p:cNvPr id="191" name="Shape 191"/>
          <p:cNvSpPr txBox="1">
            <a:spLocks noGrp="1"/>
          </p:cNvSpPr>
          <p:nvPr>
            <p:ph type="body" idx="2"/>
          </p:nvPr>
        </p:nvSpPr>
        <p:spPr>
          <a:xfrm>
            <a:off x="548650" y="640075"/>
            <a:ext cx="7998900" cy="665700"/>
          </a:xfrm>
          <a:prstGeom prst="rect">
            <a:avLst/>
          </a:prstGeom>
          <a:noFill/>
          <a:ln>
            <a:noFill/>
          </a:ln>
        </p:spPr>
        <p:txBody>
          <a:bodyPr lIns="91425" tIns="45700" rIns="91425" bIns="45700" anchor="b" anchorCtr="0">
            <a:noAutofit/>
          </a:bodyPr>
          <a:lstStyle/>
          <a:p>
            <a:pPr marL="0" marR="0" lvl="0" indent="0" algn="l" rtl="0">
              <a:lnSpc>
                <a:spcPct val="90000"/>
              </a:lnSpc>
              <a:spcBef>
                <a:spcPts val="0"/>
              </a:spcBef>
              <a:buClr>
                <a:schemeClr val="accent1"/>
              </a:buClr>
              <a:buSzPct val="25000"/>
              <a:buFont typeface="Arial"/>
              <a:buNone/>
            </a:pPr>
            <a:r>
              <a:rPr lang="en-US" sz="4000" b="1">
                <a:solidFill>
                  <a:schemeClr val="accent1"/>
                </a:solidFill>
                <a:latin typeface="Century Gothic"/>
                <a:ea typeface="Century Gothic"/>
                <a:cs typeface="Century Gothic"/>
                <a:sym typeface="Century Gothic"/>
              </a:rPr>
              <a:t>Conclusions</a:t>
            </a:r>
          </a:p>
        </p:txBody>
      </p:sp>
    </p:spTree>
    <p:extLst>
      <p:ext uri="{BB962C8B-B14F-4D97-AF65-F5344CB8AC3E}">
        <p14:creationId xmlns:p14="http://schemas.microsoft.com/office/powerpoint/2010/main" val="3457268066"/>
      </p:ext>
    </p:extLst>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Shape 196"/>
          <p:cNvSpPr txBox="1">
            <a:spLocks noGrp="1"/>
          </p:cNvSpPr>
          <p:nvPr>
            <p:ph type="body" idx="1"/>
          </p:nvPr>
        </p:nvSpPr>
        <p:spPr>
          <a:xfrm>
            <a:off x="253218" y="1475925"/>
            <a:ext cx="8498481" cy="4978199"/>
          </a:xfrm>
          <a:prstGeom prst="rect">
            <a:avLst/>
          </a:prstGeom>
          <a:noFill/>
          <a:ln>
            <a:noFill/>
          </a:ln>
        </p:spPr>
        <p:txBody>
          <a:bodyPr lIns="91425" tIns="45700" rIns="91425" bIns="45700" anchor="t" anchorCtr="0">
            <a:noAutofit/>
          </a:bodyPr>
          <a:lstStyle/>
          <a:p>
            <a:pPr marL="342900" indent="-342900">
              <a:spcBef>
                <a:spcPts val="200"/>
              </a:spcBef>
              <a:buClr>
                <a:srgbClr val="75AADB"/>
              </a:buClr>
              <a:buFont typeface="Webdings" panose="05030102010509060703" pitchFamily="18" charset="2"/>
              <a:buChar char="4"/>
            </a:pPr>
            <a:r>
              <a:rPr lang="en-US" sz="2000" kern="1200" dirty="0">
                <a:solidFill>
                  <a:srgbClr val="767171"/>
                </a:solidFill>
                <a:latin typeface="Century Gothic"/>
                <a:ea typeface="+mn-ea"/>
                <a:cs typeface="+mn-cs"/>
                <a:sym typeface="Century Gothic"/>
              </a:rPr>
              <a:t>Ancillary data was not all encompassing or </a:t>
            </a:r>
            <a:r>
              <a:rPr lang="en-US" sz="2000" kern="1200" dirty="0" smtClean="0">
                <a:solidFill>
                  <a:srgbClr val="767171"/>
                </a:solidFill>
                <a:latin typeface="Century Gothic"/>
                <a:ea typeface="+mn-ea"/>
                <a:cs typeface="+mn-cs"/>
                <a:sym typeface="Century Gothic"/>
              </a:rPr>
              <a:t>was generalized</a:t>
            </a:r>
            <a:endParaRPr lang="en-US" sz="2000" kern="1200" dirty="0" smtClean="0">
              <a:solidFill>
                <a:srgbClr val="767171"/>
              </a:solidFill>
              <a:latin typeface="Century Gothic"/>
              <a:ea typeface="+mn-ea"/>
              <a:cs typeface="+mn-cs"/>
              <a:sym typeface="Century Gothic"/>
            </a:endParaRPr>
          </a:p>
          <a:p>
            <a:pPr marL="342900" indent="-342900">
              <a:spcBef>
                <a:spcPts val="200"/>
              </a:spcBef>
              <a:buClr>
                <a:srgbClr val="75AADB"/>
              </a:buClr>
              <a:buFont typeface="Webdings" panose="05030102010509060703" pitchFamily="18" charset="2"/>
              <a:buChar char="4"/>
            </a:pPr>
            <a:endParaRPr lang="en-US" sz="2000" kern="1200" dirty="0">
              <a:solidFill>
                <a:srgbClr val="767171"/>
              </a:solidFill>
              <a:latin typeface="Century Gothic"/>
              <a:ea typeface="+mn-ea"/>
              <a:cs typeface="+mn-cs"/>
              <a:sym typeface="Century Gothic"/>
            </a:endParaRPr>
          </a:p>
          <a:p>
            <a:pPr marL="342900" indent="-342900">
              <a:spcBef>
                <a:spcPts val="200"/>
              </a:spcBef>
              <a:buClr>
                <a:srgbClr val="75AADB"/>
              </a:buClr>
              <a:buFont typeface="Webdings" panose="05030102010509060703" pitchFamily="18" charset="2"/>
              <a:buChar char="4"/>
            </a:pPr>
            <a:r>
              <a:rPr lang="en-US" sz="2000" kern="1200" dirty="0">
                <a:solidFill>
                  <a:srgbClr val="767171"/>
                </a:solidFill>
                <a:latin typeface="Century Gothic"/>
                <a:ea typeface="+mn-ea"/>
                <a:cs typeface="+mn-cs"/>
                <a:sym typeface="Century Gothic"/>
              </a:rPr>
              <a:t>Climate data was obtained from two different sources (maybe</a:t>
            </a:r>
            <a:r>
              <a:rPr lang="en-US" sz="2000" kern="1200" dirty="0" smtClean="0">
                <a:solidFill>
                  <a:srgbClr val="767171"/>
                </a:solidFill>
                <a:latin typeface="Century Gothic"/>
                <a:ea typeface="+mn-ea"/>
                <a:cs typeface="+mn-cs"/>
                <a:sym typeface="Century Gothic"/>
              </a:rPr>
              <a:t>)</a:t>
            </a:r>
          </a:p>
          <a:p>
            <a:pPr marL="342900" indent="-342900">
              <a:spcBef>
                <a:spcPts val="200"/>
              </a:spcBef>
              <a:buClr>
                <a:srgbClr val="75AADB"/>
              </a:buClr>
              <a:buFont typeface="Webdings" panose="05030102010509060703" pitchFamily="18" charset="2"/>
              <a:buChar char="4"/>
            </a:pPr>
            <a:endParaRPr lang="en-US" sz="2000" kern="1200" dirty="0">
              <a:solidFill>
                <a:srgbClr val="767171"/>
              </a:solidFill>
              <a:latin typeface="Century Gothic"/>
              <a:ea typeface="+mn-ea"/>
              <a:cs typeface="+mn-cs"/>
              <a:sym typeface="Century Gothic"/>
            </a:endParaRPr>
          </a:p>
          <a:p>
            <a:pPr marL="342900" indent="-342900">
              <a:spcBef>
                <a:spcPts val="200"/>
              </a:spcBef>
              <a:buClr>
                <a:srgbClr val="75AADB"/>
              </a:buClr>
              <a:buFont typeface="Webdings" panose="05030102010509060703" pitchFamily="18" charset="2"/>
              <a:buChar char="4"/>
            </a:pPr>
            <a:r>
              <a:rPr lang="en-US" sz="2000" kern="1200" dirty="0">
                <a:solidFill>
                  <a:srgbClr val="767171"/>
                </a:solidFill>
                <a:latin typeface="Century Gothic"/>
                <a:ea typeface="+mn-ea"/>
                <a:cs typeface="+mn-cs"/>
                <a:sym typeface="Century Gothic"/>
              </a:rPr>
              <a:t>All models have some level of uncertainty </a:t>
            </a:r>
          </a:p>
          <a:p>
            <a:pPr marL="342900" indent="-342900">
              <a:spcBef>
                <a:spcPts val="200"/>
              </a:spcBef>
              <a:buClr>
                <a:srgbClr val="75AADB"/>
              </a:buClr>
              <a:buFont typeface="Webdings" panose="05030102010509060703" pitchFamily="18" charset="2"/>
              <a:buChar char="4"/>
            </a:pPr>
            <a:endParaRPr sz="2000" kern="1200" dirty="0">
              <a:solidFill>
                <a:srgbClr val="767171"/>
              </a:solidFill>
              <a:latin typeface="Century Gothic"/>
              <a:ea typeface="+mn-ea"/>
              <a:cs typeface="+mn-cs"/>
              <a:sym typeface="Century Gothic"/>
            </a:endParaRPr>
          </a:p>
        </p:txBody>
      </p:sp>
      <p:sp>
        <p:nvSpPr>
          <p:cNvPr id="197" name="Shape 197"/>
          <p:cNvSpPr txBox="1">
            <a:spLocks noGrp="1"/>
          </p:cNvSpPr>
          <p:nvPr>
            <p:ph type="body" idx="2"/>
          </p:nvPr>
        </p:nvSpPr>
        <p:spPr>
          <a:xfrm>
            <a:off x="521200" y="432600"/>
            <a:ext cx="6321900" cy="770100"/>
          </a:xfrm>
          <a:prstGeom prst="rect">
            <a:avLst/>
          </a:prstGeom>
        </p:spPr>
        <p:txBody>
          <a:bodyPr lIns="91425" tIns="91425" rIns="91425" bIns="91425" anchor="b" anchorCtr="0">
            <a:noAutofit/>
          </a:bodyPr>
          <a:lstStyle/>
          <a:p>
            <a:pPr>
              <a:spcBef>
                <a:spcPts val="0"/>
              </a:spcBef>
              <a:buNone/>
            </a:pPr>
            <a:r>
              <a:rPr lang="en-US" sz="4000" b="1">
                <a:solidFill>
                  <a:schemeClr val="accent1"/>
                </a:solidFill>
                <a:latin typeface="Century Gothic"/>
                <a:ea typeface="Century Gothic"/>
                <a:cs typeface="Century Gothic"/>
                <a:sym typeface="Century Gothic"/>
              </a:rPr>
              <a:t>Uncertainties and Errors </a:t>
            </a:r>
          </a:p>
        </p:txBody>
      </p:sp>
    </p:spTree>
    <p:extLst>
      <p:ext uri="{BB962C8B-B14F-4D97-AF65-F5344CB8AC3E}">
        <p14:creationId xmlns:p14="http://schemas.microsoft.com/office/powerpoint/2010/main" val="3090965066"/>
      </p:ext>
    </p:extLst>
  </p:cSld>
  <p:clrMapOvr>
    <a:masterClrMapping/>
  </p:clrMapOvr>
  <p:transition spd="slow">
    <p:cut/>
  </p:transition>
</p:sld>
</file>

<file path=ppt/theme/theme1.xml><?xml version="1.0" encoding="utf-8"?>
<a:theme xmlns:a="http://schemas.openxmlformats.org/drawingml/2006/main" name="Office Theme">
  <a:themeElements>
    <a:clrScheme name="Water 15">
      <a:dk1>
        <a:srgbClr val="767171"/>
      </a:dk1>
      <a:lt1>
        <a:srgbClr val="FFFFFF"/>
      </a:lt1>
      <a:dk2>
        <a:srgbClr val="767171"/>
      </a:dk2>
      <a:lt2>
        <a:srgbClr val="FFFFFF"/>
      </a:lt2>
      <a:accent1>
        <a:srgbClr val="75AADB"/>
      </a:accent1>
      <a:accent2>
        <a:srgbClr val="8992C8"/>
      </a:accent2>
      <a:accent3>
        <a:srgbClr val="9879B7"/>
      </a:accent3>
      <a:accent4>
        <a:srgbClr val="FFE07F"/>
      </a:accent4>
      <a:accent5>
        <a:srgbClr val="FDC760"/>
      </a:accent5>
      <a:accent6>
        <a:srgbClr val="FBAE40"/>
      </a:accent6>
      <a:hlink>
        <a:srgbClr val="75AADB"/>
      </a:hlink>
      <a:folHlink>
        <a:srgbClr val="75AADB"/>
      </a:folHlink>
    </a:clrScheme>
    <a:fontScheme name="DEVELOP">
      <a:majorFont>
        <a:latin typeface="Century Gothic"/>
        <a:ea typeface=""/>
        <a:cs typeface=""/>
      </a:majorFont>
      <a:minorFont>
        <a:latin typeface="Century Gothic"/>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Water 15">
      <a:dk1>
        <a:srgbClr val="767171"/>
      </a:dk1>
      <a:lt1>
        <a:srgbClr val="FFFFFF"/>
      </a:lt1>
      <a:dk2>
        <a:srgbClr val="767171"/>
      </a:dk2>
      <a:lt2>
        <a:srgbClr val="FFFFFF"/>
      </a:lt2>
      <a:accent1>
        <a:srgbClr val="75AADB"/>
      </a:accent1>
      <a:accent2>
        <a:srgbClr val="8992C8"/>
      </a:accent2>
      <a:accent3>
        <a:srgbClr val="9879B7"/>
      </a:accent3>
      <a:accent4>
        <a:srgbClr val="FFE07F"/>
      </a:accent4>
      <a:accent5>
        <a:srgbClr val="FDC760"/>
      </a:accent5>
      <a:accent6>
        <a:srgbClr val="FBAE40"/>
      </a:accent6>
      <a:hlink>
        <a:srgbClr val="75AADB"/>
      </a:hlink>
      <a:folHlink>
        <a:srgbClr val="75AAD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Water 15">
      <a:dk1>
        <a:srgbClr val="767171"/>
      </a:dk1>
      <a:lt1>
        <a:srgbClr val="FFFFFF"/>
      </a:lt1>
      <a:dk2>
        <a:srgbClr val="767171"/>
      </a:dk2>
      <a:lt2>
        <a:srgbClr val="FFFFFF"/>
      </a:lt2>
      <a:accent1>
        <a:srgbClr val="75AADB"/>
      </a:accent1>
      <a:accent2>
        <a:srgbClr val="8992C8"/>
      </a:accent2>
      <a:accent3>
        <a:srgbClr val="9879B7"/>
      </a:accent3>
      <a:accent4>
        <a:srgbClr val="FFE07F"/>
      </a:accent4>
      <a:accent5>
        <a:srgbClr val="FDC760"/>
      </a:accent5>
      <a:accent6>
        <a:srgbClr val="FBAE40"/>
      </a:accent6>
      <a:hlink>
        <a:srgbClr val="75AADB"/>
      </a:hlink>
      <a:folHlink>
        <a:srgbClr val="75AAD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2219</TotalTime>
  <Words>2852</Words>
  <Application>Microsoft Office PowerPoint</Application>
  <PresentationFormat>On-screen Show (4:3)</PresentationFormat>
  <Paragraphs>193</Paragraphs>
  <Slides>20</Slides>
  <Notes>13</Notes>
  <HiddenSlides>0</HiddenSlides>
  <MMClips>0</MMClips>
  <ScaleCrop>false</ScaleCrop>
  <HeadingPairs>
    <vt:vector size="4" baseType="variant">
      <vt:variant>
        <vt:lpstr>Theme</vt:lpstr>
      </vt:variant>
      <vt:variant>
        <vt:i4>3</vt:i4>
      </vt:variant>
      <vt:variant>
        <vt:lpstr>Slide Titles</vt:lpstr>
      </vt:variant>
      <vt:variant>
        <vt:i4>20</vt:i4>
      </vt:variant>
    </vt:vector>
  </HeadingPairs>
  <TitlesOfParts>
    <vt:vector size="23" baseType="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HPES ACES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Veronica Toshiko Fay</cp:lastModifiedBy>
  <cp:revision>130</cp:revision>
  <dcterms:created xsi:type="dcterms:W3CDTF">2015-05-18T13:26:09Z</dcterms:created>
  <dcterms:modified xsi:type="dcterms:W3CDTF">2015-07-02T19:46:37Z</dcterms:modified>
</cp:coreProperties>
</file>