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F86D10-3BE9-3A44-8A2D-F7B05FEBDDDE}" name="Jacqueline V. Encinas" initials="JE" userId="S::jacqueline.v.encinas@ama-inc.com::aa0b147d-fbcf-46b9-b2a1-ddeb0c6c87e7" providerId="AD"/>
  <p188:author id="{0E407A2F-C4D3-9BB9-8D32-D8161F2F8FA2}" name="Laramie Plott" initials="LP" userId="S::laramie.plott@ama-inc.com::c8314bf3-6347-4b88-809b-eb09fded220b" providerId="AD"/>
  <p188:author id="{F270C197-0E7F-7D5B-8CFB-9CB8CF12AC06}" name="Emma Vail" initials="EV" userId="6e104d6d53a79d09" providerId="Windows Live"/>
  <p188:author id="{94BE84AA-6448-B182-1D4A-CBA995410FD1}" name="Jennifer E. Mathis" initials="JM" userId="S::jennifer.e.mathis@ama-inc.com::2ff1803e-e093-4a1b-8695-2fdd0c5f41ea" providerId="AD"/>
  <p188:author id="{7C749DC1-A16B-7ABC-77B0-869EA664ACC0}" name="Megan M. Rich" initials="MR" userId="S::megan.m.rich@ama-inc.com::622b3d07-de28-49e3-916d-61a29b7cf359" providerId="AD"/>
  <p188:author id="{9B671DC4-F867-8520-73EF-EAFB98317814}" name="Hunter, Shanise Y. (LARC-E3)[SSAI DEVELOP]" initials="HSY(ED" userId="S::syhunter@ndc.nasa.gov::4313d2d7-74c6-49cc-8409-3769577baa24" providerId="AD"/>
  <p188:author id="{28E2B7E7-5574-AAAA-A8A8-E3EEADF3F8D8}" name="Emma D. Vail" initials="EV" userId="S::emma.d.vail@ama-inc.com::70ab72be-d861-4370-95df-93a3207a86d7" providerId="AD"/>
  <p188:author id="{40FB82F5-3EA4-4A0F-3C7C-DE9FA4993548}" name="Olivia M. Kirkland" initials="OK" userId="S::olivia.m.kirkland@ama-inc.com::0b1a9bd7-0408-487e-83d1-193464844d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EB3"/>
    <a:srgbClr val="236F99"/>
    <a:srgbClr val="67A478"/>
    <a:srgbClr val="8A5A9A"/>
    <a:srgbClr val="9DB23F"/>
    <a:srgbClr val="BA3A50"/>
    <a:srgbClr val="5372B3"/>
    <a:srgbClr val="D2672B"/>
    <a:srgbClr val="8A8480"/>
    <a:srgbClr val="895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9" d="100"/>
          <a:sy n="39" d="100"/>
        </p:scale>
        <p:origin x="576" y="-42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6/12/2024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6/12/2024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4DAEB3"/>
                </a:solidFill>
              </a:defRPr>
            </a:lvl1pPr>
          </a:lstStyle>
          <a:p>
            <a:pPr lvl="0"/>
            <a:r>
              <a:rPr lang="en-US"/>
              <a:t>Study Area Water Resources</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4DAEB3"/>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C172E7E0-8315-F16E-76E9-82DC8D276AF9}"/>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6/12/2024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p:txBody>
          <a:bodyPr>
            <a:normAutofit/>
          </a:bodyPr>
          <a:lstStyle/>
          <a:p>
            <a:r>
              <a:rPr lang="en-US" sz="8000" dirty="0"/>
              <a:t>Platte River Basin Water Resources</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707983"/>
            <a:ext cx="21756004" cy="1554165"/>
          </a:xfrm>
        </p:spPr>
        <p:txBody>
          <a:bodyPr>
            <a:noAutofit/>
          </a:bodyPr>
          <a:lstStyle/>
          <a:p>
            <a:r>
              <a:rPr lang="en-US" sz="5400" dirty="0"/>
              <a:t>Assessing Urban Flood Vulnerability to Select Restoration Sites for Urban Woods and Prairies in the Great Plains</a:t>
            </a:r>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dirty="0"/>
              <a:t>Georgia – Athens | Spring 2024</a:t>
            </a:r>
          </a:p>
        </p:txBody>
      </p:sp>
      <p:sp>
        <p:nvSpPr>
          <p:cNvPr id="23" name="TextBox 22">
            <a:extLst>
              <a:ext uri="{FF2B5EF4-FFF2-40B4-BE49-F238E27FC236}">
                <a16:creationId xmlns:a16="http://schemas.microsoft.com/office/drawing/2014/main" id="{B4A0CEBA-CFBA-B9B9-2455-DC86C59F79A6}"/>
              </a:ext>
            </a:extLst>
          </p:cNvPr>
          <p:cNvSpPr txBox="1"/>
          <p:nvPr/>
        </p:nvSpPr>
        <p:spPr>
          <a:xfrm>
            <a:off x="13253190" y="28397110"/>
            <a:ext cx="8235516"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Team Members</a:t>
            </a:r>
          </a:p>
        </p:txBody>
      </p:sp>
      <p:sp>
        <p:nvSpPr>
          <p:cNvPr id="6" name="TextBox 5">
            <a:extLst>
              <a:ext uri="{FF2B5EF4-FFF2-40B4-BE49-F238E27FC236}">
                <a16:creationId xmlns:a16="http://schemas.microsoft.com/office/drawing/2014/main" id="{AC85576F-308E-47E6-82D4-B98D4F77AB30}"/>
              </a:ext>
            </a:extLst>
          </p:cNvPr>
          <p:cNvSpPr txBox="1"/>
          <p:nvPr/>
        </p:nvSpPr>
        <p:spPr>
          <a:xfrm>
            <a:off x="963521" y="5214539"/>
            <a:ext cx="7033068"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Project Synopsis</a:t>
            </a:r>
          </a:p>
        </p:txBody>
      </p:sp>
      <p:sp>
        <p:nvSpPr>
          <p:cNvPr id="2" name="Text Placeholder 16">
            <a:extLst>
              <a:ext uri="{FF2B5EF4-FFF2-40B4-BE49-F238E27FC236}">
                <a16:creationId xmlns:a16="http://schemas.microsoft.com/office/drawing/2014/main" id="{220F1D01-A647-E6D2-E25A-845FB68C50DF}"/>
              </a:ext>
            </a:extLst>
          </p:cNvPr>
          <p:cNvSpPr txBox="1">
            <a:spLocks/>
          </p:cNvSpPr>
          <p:nvPr/>
        </p:nvSpPr>
        <p:spPr>
          <a:xfrm>
            <a:off x="963521" y="6264818"/>
            <a:ext cx="10805540" cy="46628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lumOff val="25000"/>
                  </a:schemeClr>
                </a:solidFill>
                <a:latin typeface="Garamond" panose="02020404030301010803" pitchFamily="18" charset="0"/>
              </a:rPr>
              <a:t>In the Platte River Basin, wetlands play a crucial role in providing ecosystem services such as flood mitigation and wildlife habitat. However, increasing urban development in the area has impacted natural floodplain processes, leading to a decline in wildlife habitat and an elevated flood risk for nearby communities. To address this issue, Audubon Great Plains’ Urban Woods and Prairies Initiative focuses on restoring vital habitats within urban areas to protect bird species and reduce flood hazards. Our project used remotely sensed data, including Landsat 8 Operational Land Imager (OLI), Sentinel-2 Multi-spectral Instrument (MSI), and Sentinel-1 C-band Synthetic Aperture Radar (C-SAR), to assess land use and land cover from 2013 to 2023, as well as flood extent. These data aided Audubon Great Plains in identifying potential restoration sites in key cities.</a:t>
            </a:r>
          </a:p>
        </p:txBody>
      </p:sp>
      <p:sp>
        <p:nvSpPr>
          <p:cNvPr id="8" name="TextBox 7">
            <a:extLst>
              <a:ext uri="{FF2B5EF4-FFF2-40B4-BE49-F238E27FC236}">
                <a16:creationId xmlns:a16="http://schemas.microsoft.com/office/drawing/2014/main" id="{B16735CE-DBE5-1D03-5CFA-70984C8D7632}"/>
              </a:ext>
            </a:extLst>
          </p:cNvPr>
          <p:cNvSpPr txBox="1"/>
          <p:nvPr/>
        </p:nvSpPr>
        <p:spPr>
          <a:xfrm>
            <a:off x="963521" y="11195430"/>
            <a:ext cx="7207186"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Objectives</a:t>
            </a:r>
          </a:p>
        </p:txBody>
      </p:sp>
      <p:sp>
        <p:nvSpPr>
          <p:cNvPr id="3" name="Text Placeholder 16">
            <a:extLst>
              <a:ext uri="{FF2B5EF4-FFF2-40B4-BE49-F238E27FC236}">
                <a16:creationId xmlns:a16="http://schemas.microsoft.com/office/drawing/2014/main" id="{9FA2FC4C-5700-F488-8A08-9297D2AD2072}"/>
              </a:ext>
            </a:extLst>
          </p:cNvPr>
          <p:cNvSpPr txBox="1">
            <a:spLocks/>
          </p:cNvSpPr>
          <p:nvPr/>
        </p:nvSpPr>
        <p:spPr>
          <a:xfrm>
            <a:off x="963521" y="12171520"/>
            <a:ext cx="12004015" cy="16911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panose="02020404030301010803" pitchFamily="18" charset="0"/>
              </a:rPr>
              <a:t>Visualize</a:t>
            </a:r>
            <a:r>
              <a:rPr lang="en-US" dirty="0">
                <a:solidFill>
                  <a:srgbClr val="236F99"/>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land use land cover changes in 13 focal cities from 2013 - 2023</a:t>
            </a: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panose="02020404030301010803" pitchFamily="18" charset="0"/>
              </a:rPr>
              <a:t>Evaluate</a:t>
            </a:r>
            <a:r>
              <a:rPr lang="en-US" dirty="0">
                <a:solidFill>
                  <a:srgbClr val="236F99"/>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flood risk in urban areas</a:t>
            </a:r>
          </a:p>
          <a:p>
            <a:pPr>
              <a:lnSpc>
                <a:spcPct val="100000"/>
              </a:lnSpc>
              <a:spcBef>
                <a:spcPts val="0"/>
              </a:spcBef>
              <a:spcAft>
                <a:spcPts val="600"/>
              </a:spcAft>
              <a:buClr>
                <a:srgbClr val="4DAEB3"/>
              </a:buClr>
              <a:buFont typeface="Arial" panose="020B0604020202020204" pitchFamily="34" charset="0"/>
              <a:buChar char="•"/>
            </a:pPr>
            <a:r>
              <a:rPr lang="en-US" b="1" dirty="0">
                <a:solidFill>
                  <a:srgbClr val="4DAEB3"/>
                </a:solidFill>
                <a:latin typeface="Garamond" panose="02020404030301010803" pitchFamily="18" charset="0"/>
              </a:rPr>
              <a:t>Pinpoint</a:t>
            </a:r>
            <a:r>
              <a:rPr lang="en-US" dirty="0">
                <a:solidFill>
                  <a:srgbClr val="236F99"/>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potential restoration sites under the Urban Woods and Prairies Initiative</a:t>
            </a:r>
          </a:p>
          <a:p>
            <a:pPr>
              <a:lnSpc>
                <a:spcPct val="100000"/>
              </a:lnSpc>
              <a:spcBef>
                <a:spcPts val="0"/>
              </a:spcBef>
              <a:spcAft>
                <a:spcPts val="600"/>
              </a:spcAft>
              <a:buClr>
                <a:srgbClr val="67A478"/>
              </a:buClr>
              <a:buFont typeface="Arial" panose="020B0604020202020204" pitchFamily="34" charset="0"/>
              <a:buChar char="•"/>
            </a:pPr>
            <a:endParaRPr lang="en-US" dirty="0">
              <a:solidFill>
                <a:schemeClr val="tx1">
                  <a:lumMod val="75000"/>
                  <a:lumOff val="25000"/>
                </a:schemeClr>
              </a:solidFill>
              <a:latin typeface="Garamond" panose="02020404030301010803" pitchFamily="18" charset="0"/>
            </a:endParaRPr>
          </a:p>
        </p:txBody>
      </p:sp>
      <p:sp>
        <p:nvSpPr>
          <p:cNvPr id="10" name="TextBox 9">
            <a:extLst>
              <a:ext uri="{FF2B5EF4-FFF2-40B4-BE49-F238E27FC236}">
                <a16:creationId xmlns:a16="http://schemas.microsoft.com/office/drawing/2014/main" id="{B7E89E02-9B19-071E-D188-366BC3FB347B}"/>
              </a:ext>
            </a:extLst>
          </p:cNvPr>
          <p:cNvSpPr txBox="1"/>
          <p:nvPr/>
        </p:nvSpPr>
        <p:spPr>
          <a:xfrm>
            <a:off x="963521" y="25817970"/>
            <a:ext cx="7691620" cy="1015107"/>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Methodology</a:t>
            </a:r>
          </a:p>
        </p:txBody>
      </p:sp>
      <p:sp>
        <p:nvSpPr>
          <p:cNvPr id="12" name="TextBox 11">
            <a:extLst>
              <a:ext uri="{FF2B5EF4-FFF2-40B4-BE49-F238E27FC236}">
                <a16:creationId xmlns:a16="http://schemas.microsoft.com/office/drawing/2014/main" id="{1BB73315-A654-CB52-F7DD-27CAB3785659}"/>
              </a:ext>
            </a:extLst>
          </p:cNvPr>
          <p:cNvSpPr txBox="1"/>
          <p:nvPr/>
        </p:nvSpPr>
        <p:spPr>
          <a:xfrm>
            <a:off x="963521" y="18125603"/>
            <a:ext cx="8970396"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Study Area &amp; Earth Observations</a:t>
            </a:r>
          </a:p>
        </p:txBody>
      </p:sp>
      <p:sp>
        <p:nvSpPr>
          <p:cNvPr id="33" name="Text Placeholder 16">
            <a:extLst>
              <a:ext uri="{FF2B5EF4-FFF2-40B4-BE49-F238E27FC236}">
                <a16:creationId xmlns:a16="http://schemas.microsoft.com/office/drawing/2014/main" id="{B04C22DC-5A54-1DC5-7102-075EC645EF84}"/>
              </a:ext>
            </a:extLst>
          </p:cNvPr>
          <p:cNvSpPr txBox="1">
            <a:spLocks/>
          </p:cNvSpPr>
          <p:nvPr/>
        </p:nvSpPr>
        <p:spPr>
          <a:xfrm>
            <a:off x="1144478" y="17920632"/>
            <a:ext cx="10944938"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a:solidFill>
                <a:schemeClr val="tx1">
                  <a:lumMod val="75000"/>
                  <a:lumOff val="25000"/>
                </a:schemeClr>
              </a:solidFill>
              <a:latin typeface="Garamond" panose="02020404030301010803" pitchFamily="18" charset="0"/>
            </a:endParaRPr>
          </a:p>
        </p:txBody>
      </p:sp>
      <p:sp>
        <p:nvSpPr>
          <p:cNvPr id="16" name="TextBox 15">
            <a:extLst>
              <a:ext uri="{FF2B5EF4-FFF2-40B4-BE49-F238E27FC236}">
                <a16:creationId xmlns:a16="http://schemas.microsoft.com/office/drawing/2014/main" id="{2C88B2C6-BA60-1BF2-900F-3D4C0534724E}"/>
              </a:ext>
            </a:extLst>
          </p:cNvPr>
          <p:cNvSpPr txBox="1"/>
          <p:nvPr/>
        </p:nvSpPr>
        <p:spPr>
          <a:xfrm>
            <a:off x="13253190" y="5236845"/>
            <a:ext cx="8119891"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Results</a:t>
            </a:r>
          </a:p>
        </p:txBody>
      </p:sp>
      <p:sp>
        <p:nvSpPr>
          <p:cNvPr id="18" name="TextBox 17">
            <a:extLst>
              <a:ext uri="{FF2B5EF4-FFF2-40B4-BE49-F238E27FC236}">
                <a16:creationId xmlns:a16="http://schemas.microsoft.com/office/drawing/2014/main" id="{4B774890-6BF2-86BF-29FB-0AE3C9180D15}"/>
              </a:ext>
            </a:extLst>
          </p:cNvPr>
          <p:cNvSpPr txBox="1"/>
          <p:nvPr/>
        </p:nvSpPr>
        <p:spPr>
          <a:xfrm>
            <a:off x="13253190" y="19048760"/>
            <a:ext cx="8130436" cy="769441"/>
          </a:xfrm>
          <a:prstGeom prst="rect">
            <a:avLst/>
          </a:prstGeom>
          <a:noFill/>
        </p:spPr>
        <p:txBody>
          <a:bodyPr wrap="square" rtlCol="0">
            <a:spAutoFit/>
          </a:bodyPr>
          <a:lstStyle/>
          <a:p>
            <a:r>
              <a:rPr lang="en-US" sz="4400" b="1">
                <a:solidFill>
                  <a:srgbClr val="4DAEB3"/>
                </a:solidFill>
                <a:latin typeface="Century Gothic" panose="020B0502020202020204" pitchFamily="34" charset="0"/>
              </a:rPr>
              <a:t>Conclusions</a:t>
            </a:r>
          </a:p>
        </p:txBody>
      </p:sp>
      <p:sp>
        <p:nvSpPr>
          <p:cNvPr id="39" name="Text Placeholder 16">
            <a:extLst>
              <a:ext uri="{FF2B5EF4-FFF2-40B4-BE49-F238E27FC236}">
                <a16:creationId xmlns:a16="http://schemas.microsoft.com/office/drawing/2014/main" id="{6272D9DF-69BE-3C71-FDFD-878A52FDBFC5}"/>
              </a:ext>
            </a:extLst>
          </p:cNvPr>
          <p:cNvSpPr txBox="1">
            <a:spLocks/>
          </p:cNvSpPr>
          <p:nvPr/>
        </p:nvSpPr>
        <p:spPr>
          <a:xfrm>
            <a:off x="13253189" y="20040495"/>
            <a:ext cx="12572161" cy="3642821"/>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rgbClr val="4DAEB3"/>
              </a:buClr>
              <a:buFont typeface="Arial" panose="020B0604020202020204" pitchFamily="34" charset="0"/>
              <a:buChar char="•"/>
            </a:pPr>
            <a:r>
              <a:rPr lang="en-US" b="0" i="0" u="none" strike="noStrike" dirty="0">
                <a:solidFill>
                  <a:schemeClr val="tx1">
                    <a:lumMod val="75000"/>
                    <a:lumOff val="25000"/>
                  </a:schemeClr>
                </a:solidFill>
                <a:effectLst/>
                <a:latin typeface="Garamond" panose="02020404030301010803" pitchFamily="18" charset="0"/>
              </a:rPr>
              <a:t>A combination of Landsat 8/Sentinel-2 classifications and flood risk mapping identifies possible wetland restoration sites for the Urban Woods and Prairies Initiative.  </a:t>
            </a:r>
          </a:p>
          <a:p>
            <a:pPr lvl="1" fontAlgn="base">
              <a:buClr>
                <a:srgbClr val="4DAEB3"/>
              </a:buClr>
            </a:pPr>
            <a:r>
              <a:rPr lang="en-US" dirty="0">
                <a:solidFill>
                  <a:schemeClr val="tx1">
                    <a:lumMod val="75000"/>
                    <a:lumOff val="25000"/>
                  </a:schemeClr>
                </a:solidFill>
                <a:latin typeface="Garamond"/>
              </a:rPr>
              <a:t>The random forest classification with the flood risk overlay is depicted in figure 2.1, and it effectively correlates land use with flood risk.</a:t>
            </a:r>
            <a:endParaRPr lang="en-US" b="0" i="0" dirty="0">
              <a:solidFill>
                <a:schemeClr val="tx1">
                  <a:lumMod val="75000"/>
                  <a:lumOff val="25000"/>
                </a:schemeClr>
              </a:solidFill>
              <a:effectLst/>
              <a:latin typeface="Garamond" panose="02020404030301010803" pitchFamily="18" charset="0"/>
            </a:endParaRPr>
          </a:p>
          <a:p>
            <a:pPr fontAlgn="base">
              <a:buClr>
                <a:srgbClr val="4DAEB3"/>
              </a:buClr>
              <a:buFont typeface="Arial" panose="020B0604020202020204" pitchFamily="34" charset="0"/>
              <a:buChar char="•"/>
            </a:pPr>
            <a:r>
              <a:rPr lang="en-US" b="0" i="0" u="none" strike="noStrike" dirty="0">
                <a:solidFill>
                  <a:schemeClr val="tx1">
                    <a:lumMod val="75000"/>
                    <a:lumOff val="25000"/>
                  </a:schemeClr>
                </a:solidFill>
                <a:effectLst/>
                <a:latin typeface="Garamond" panose="02020404030301010803" pitchFamily="18" charset="0"/>
              </a:rPr>
              <a:t>High-resolution machine learning classifications in targeted cities aid in understanding the relationship between urban growth, wetland delineation, and other LULC variables</a:t>
            </a:r>
            <a:r>
              <a:rPr lang="en-US" b="0" i="0" dirty="0">
                <a:solidFill>
                  <a:schemeClr val="tx1">
                    <a:lumMod val="75000"/>
                    <a:lumOff val="25000"/>
                  </a:schemeClr>
                </a:solidFill>
                <a:effectLst/>
                <a:latin typeface="Garamond" panose="02020404030301010803" pitchFamily="18" charset="0"/>
              </a:rPr>
              <a:t>​. This approach leads to increased impact on the highlighted community concerns provided by the partner.</a:t>
            </a:r>
          </a:p>
        </p:txBody>
      </p:sp>
      <p:sp>
        <p:nvSpPr>
          <p:cNvPr id="20" name="TextBox 19">
            <a:extLst>
              <a:ext uri="{FF2B5EF4-FFF2-40B4-BE49-F238E27FC236}">
                <a16:creationId xmlns:a16="http://schemas.microsoft.com/office/drawing/2014/main" id="{45C41932-2CB9-EA43-2CD4-CA2216FD972C}"/>
              </a:ext>
            </a:extLst>
          </p:cNvPr>
          <p:cNvSpPr txBox="1"/>
          <p:nvPr/>
        </p:nvSpPr>
        <p:spPr>
          <a:xfrm>
            <a:off x="13253190" y="24188356"/>
            <a:ext cx="8077200"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Acknowledgements</a:t>
            </a:r>
          </a:p>
        </p:txBody>
      </p:sp>
      <p:sp>
        <p:nvSpPr>
          <p:cNvPr id="40" name="Text Placeholder 16">
            <a:extLst>
              <a:ext uri="{FF2B5EF4-FFF2-40B4-BE49-F238E27FC236}">
                <a16:creationId xmlns:a16="http://schemas.microsoft.com/office/drawing/2014/main" id="{CD1DFA91-4B53-F1C7-F2C6-33A30736C6D5}"/>
              </a:ext>
            </a:extLst>
          </p:cNvPr>
          <p:cNvSpPr txBox="1">
            <a:spLocks/>
          </p:cNvSpPr>
          <p:nvPr/>
        </p:nvSpPr>
        <p:spPr>
          <a:xfrm>
            <a:off x="13253190" y="25029557"/>
            <a:ext cx="12572160" cy="31745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lumOff val="25000"/>
                  </a:schemeClr>
                </a:solidFill>
                <a:latin typeface="Garamond" panose="02020404030301010803" pitchFamily="18" charset="0"/>
              </a:rPr>
              <a:t>The team would like to extend their sincere gratitude to Melissa Mosier (Audubon Great Plains), Joanna Grand (Audubon Society Science Team), Zachary </a:t>
            </a:r>
            <a:r>
              <a:rPr lang="en-US" dirty="0" err="1">
                <a:solidFill>
                  <a:schemeClr val="tx1">
                    <a:lumMod val="75000"/>
                    <a:lumOff val="25000"/>
                  </a:schemeClr>
                </a:solidFill>
                <a:latin typeface="Garamond" panose="02020404030301010803" pitchFamily="18" charset="0"/>
              </a:rPr>
              <a:t>Posnik</a:t>
            </a:r>
            <a:r>
              <a:rPr lang="en-US" dirty="0">
                <a:solidFill>
                  <a:schemeClr val="tx1">
                    <a:lumMod val="75000"/>
                    <a:lumOff val="25000"/>
                  </a:schemeClr>
                </a:solidFill>
                <a:latin typeface="Garamond" panose="02020404030301010803" pitchFamily="18" charset="0"/>
              </a:rPr>
              <a:t> (Audubon Society Science Team), Dr. </a:t>
            </a:r>
            <a:r>
              <a:rPr lang="en-US" dirty="0" err="1">
                <a:solidFill>
                  <a:schemeClr val="tx1">
                    <a:lumMod val="75000"/>
                    <a:lumOff val="25000"/>
                  </a:schemeClr>
                </a:solidFill>
                <a:latin typeface="Garamond" panose="02020404030301010803" pitchFamily="18" charset="0"/>
              </a:rPr>
              <a:t>Zhenghong</a:t>
            </a:r>
            <a:r>
              <a:rPr lang="en-US" dirty="0">
                <a:solidFill>
                  <a:schemeClr val="tx1">
                    <a:lumMod val="75000"/>
                    <a:lumOff val="25000"/>
                  </a:schemeClr>
                </a:solidFill>
                <a:latin typeface="Garamond" panose="02020404030301010803" pitchFamily="18" charset="0"/>
              </a:rPr>
              <a:t> Tang (University of Nebraska – Lincoln), Dr. Marguerite Madden (University of Georgia), and Megan Rich (DEVELOP) for their insight, time, and support. </a:t>
            </a:r>
          </a:p>
          <a:p>
            <a:r>
              <a:rPr lang="en-US" dirty="0">
                <a:solidFill>
                  <a:schemeClr val="tx1">
                    <a:lumMod val="75000"/>
                    <a:lumOff val="25000"/>
                  </a:schemeClr>
                </a:solidFill>
                <a:latin typeface="Garamond" panose="02020404030301010803" pitchFamily="18" charset="0"/>
              </a:rPr>
              <a:t>This material contains modified Copernicus Sentinel data (2017- 2023), processed by ESA.  </a:t>
            </a:r>
          </a:p>
        </p:txBody>
      </p:sp>
      <p:grpSp>
        <p:nvGrpSpPr>
          <p:cNvPr id="5" name="Group 4">
            <a:extLst>
              <a:ext uri="{FF2B5EF4-FFF2-40B4-BE49-F238E27FC236}">
                <a16:creationId xmlns:a16="http://schemas.microsoft.com/office/drawing/2014/main" id="{257F9D5E-5C06-8BF9-F10E-52344C11EE7C}"/>
              </a:ext>
            </a:extLst>
          </p:cNvPr>
          <p:cNvGrpSpPr/>
          <p:nvPr/>
        </p:nvGrpSpPr>
        <p:grpSpPr>
          <a:xfrm>
            <a:off x="13661240" y="29498583"/>
            <a:ext cx="11912690" cy="3512093"/>
            <a:chOff x="722815" y="28641715"/>
            <a:chExt cx="11912690" cy="3512093"/>
          </a:xfrm>
        </p:grpSpPr>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722815" y="3089348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panose="02020404030301010803" pitchFamily="18" charset="0"/>
                </a:rPr>
                <a:t>Jennifer Mathis</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3492336" y="3089348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panose="02020404030301010803" pitchFamily="18" charset="0"/>
                </a:rPr>
                <a:t>Jackie Encinas</a:t>
              </a:r>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6381743" y="3089348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panose="02020404030301010803" pitchFamily="18" charset="0"/>
                </a:rPr>
                <a:t>Olivia Kirkland</a:t>
              </a: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9633345" y="3090591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panose="02020404030301010803" pitchFamily="18" charset="0"/>
                </a:rPr>
                <a:t>Emma Vail</a:t>
              </a:r>
            </a:p>
          </p:txBody>
        </p:sp>
        <p:pic>
          <p:nvPicPr>
            <p:cNvPr id="29" name="Picture 28">
              <a:extLst>
                <a:ext uri="{FF2B5EF4-FFF2-40B4-BE49-F238E27FC236}">
                  <a16:creationId xmlns:a16="http://schemas.microsoft.com/office/drawing/2014/main" id="{2A3DB938-9584-BD3D-626C-5FEBF80863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98402" y="28641715"/>
              <a:ext cx="2103120" cy="2103120"/>
            </a:xfrm>
            <a:prstGeom prst="rect">
              <a:avLst/>
            </a:prstGeom>
          </p:spPr>
        </p:pic>
        <p:pic>
          <p:nvPicPr>
            <p:cNvPr id="30" name="Picture 29">
              <a:extLst>
                <a:ext uri="{FF2B5EF4-FFF2-40B4-BE49-F238E27FC236}">
                  <a16:creationId xmlns:a16="http://schemas.microsoft.com/office/drawing/2014/main" id="{924788AD-AD65-6880-C748-7354BAD5E1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54606" y="28641715"/>
              <a:ext cx="2103120" cy="2103120"/>
            </a:xfrm>
            <a:prstGeom prst="rect">
              <a:avLst/>
            </a:prstGeom>
          </p:spPr>
        </p:pic>
        <p:pic>
          <p:nvPicPr>
            <p:cNvPr id="31" name="Picture 30">
              <a:extLst>
                <a:ext uri="{FF2B5EF4-FFF2-40B4-BE49-F238E27FC236}">
                  <a16:creationId xmlns:a16="http://schemas.microsoft.com/office/drawing/2014/main" id="{7742306A-F9EF-3EB8-5FB1-E8751A2332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76504" y="28641715"/>
              <a:ext cx="2103120" cy="2103120"/>
            </a:xfrm>
            <a:prstGeom prst="rect">
              <a:avLst/>
            </a:prstGeom>
          </p:spPr>
        </p:pic>
        <p:pic>
          <p:nvPicPr>
            <p:cNvPr id="32" name="Picture 31">
              <a:extLst>
                <a:ext uri="{FF2B5EF4-FFF2-40B4-BE49-F238E27FC236}">
                  <a16:creationId xmlns:a16="http://schemas.microsoft.com/office/drawing/2014/main" id="{DCE1E9A4-4187-5189-350F-EAB0452ED8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0300" y="28641715"/>
              <a:ext cx="2103120" cy="2103120"/>
            </a:xfrm>
            <a:prstGeom prst="rect">
              <a:avLst/>
            </a:prstGeom>
          </p:spPr>
        </p:pic>
        <p:pic>
          <p:nvPicPr>
            <p:cNvPr id="7" name="Picture 6" descr="A person smiling at the camera&#10;&#10;Description automatically generated">
              <a:extLst>
                <a:ext uri="{FF2B5EF4-FFF2-40B4-BE49-F238E27FC236}">
                  <a16:creationId xmlns:a16="http://schemas.microsoft.com/office/drawing/2014/main" id="{09B1852A-359D-5E32-C588-026FD27773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14" b="23894"/>
            <a:stretch/>
          </p:blipFill>
          <p:spPr>
            <a:xfrm>
              <a:off x="1384029" y="28866327"/>
              <a:ext cx="1644273" cy="1645920"/>
            </a:xfrm>
            <a:prstGeom prst="ellipse">
              <a:avLst/>
            </a:prstGeom>
          </p:spPr>
        </p:pic>
        <p:pic>
          <p:nvPicPr>
            <p:cNvPr id="11" name="Picture 10" descr="A person smiling at the camera&#10;&#10;Description automatically generated">
              <a:extLst>
                <a:ext uri="{FF2B5EF4-FFF2-40B4-BE49-F238E27FC236}">
                  <a16:creationId xmlns:a16="http://schemas.microsoft.com/office/drawing/2014/main" id="{F89A9F91-9FE7-2670-58A5-7E932BAC4B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796" t="5210" r="16242" b="31828"/>
            <a:stretch/>
          </p:blipFill>
          <p:spPr>
            <a:xfrm>
              <a:off x="4305104" y="28866327"/>
              <a:ext cx="1645920" cy="1645920"/>
            </a:xfrm>
            <a:prstGeom prst="ellipse">
              <a:avLst/>
            </a:prstGeom>
          </p:spPr>
        </p:pic>
        <p:pic>
          <p:nvPicPr>
            <p:cNvPr id="15" name="Picture 14" descr="A person wearing glasses and a red cardigan">
              <a:extLst>
                <a:ext uri="{FF2B5EF4-FFF2-40B4-BE49-F238E27FC236}">
                  <a16:creationId xmlns:a16="http://schemas.microsoft.com/office/drawing/2014/main" id="{D2711A90-C590-91E5-A1B2-37E1998C89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475" r="1282" b="10766"/>
            <a:stretch/>
          </p:blipFill>
          <p:spPr>
            <a:xfrm>
              <a:off x="7227002" y="28866327"/>
              <a:ext cx="1645920" cy="1645920"/>
            </a:xfrm>
            <a:prstGeom prst="ellipse">
              <a:avLst/>
            </a:prstGeom>
          </p:spPr>
        </p:pic>
        <p:pic>
          <p:nvPicPr>
            <p:cNvPr id="19" name="Picture 18" descr="A person with long curly hair smiling&#10;&#10;Description automatically generated">
              <a:extLst>
                <a:ext uri="{FF2B5EF4-FFF2-40B4-BE49-F238E27FC236}">
                  <a16:creationId xmlns:a16="http://schemas.microsoft.com/office/drawing/2014/main" id="{BF73F000-3B68-BEB2-F9D7-113CA47524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6" r="-695" b="23256"/>
            <a:stretch/>
          </p:blipFill>
          <p:spPr>
            <a:xfrm>
              <a:off x="10148900" y="28866327"/>
              <a:ext cx="1645920" cy="1645920"/>
            </a:xfrm>
            <a:prstGeom prst="ellipse">
              <a:avLst/>
            </a:prstGeom>
          </p:spPr>
        </p:pic>
      </p:grpSp>
      <p:sp>
        <p:nvSpPr>
          <p:cNvPr id="22" name="TextBox 21">
            <a:extLst>
              <a:ext uri="{FF2B5EF4-FFF2-40B4-BE49-F238E27FC236}">
                <a16:creationId xmlns:a16="http://schemas.microsoft.com/office/drawing/2014/main" id="{713D1384-4C3F-CCA8-F8C8-FB70238BED0B}"/>
              </a:ext>
            </a:extLst>
          </p:cNvPr>
          <p:cNvSpPr txBox="1"/>
          <p:nvPr/>
        </p:nvSpPr>
        <p:spPr>
          <a:xfrm>
            <a:off x="963521" y="14189109"/>
            <a:ext cx="8044931"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Project Partner</a:t>
            </a:r>
          </a:p>
        </p:txBody>
      </p:sp>
      <p:sp>
        <p:nvSpPr>
          <p:cNvPr id="41" name="Text Placeholder 16">
            <a:extLst>
              <a:ext uri="{FF2B5EF4-FFF2-40B4-BE49-F238E27FC236}">
                <a16:creationId xmlns:a16="http://schemas.microsoft.com/office/drawing/2014/main" id="{E43DCAE3-A2DB-0707-09E3-E39AB38A3417}"/>
              </a:ext>
            </a:extLst>
          </p:cNvPr>
          <p:cNvSpPr txBox="1">
            <a:spLocks/>
          </p:cNvSpPr>
          <p:nvPr/>
        </p:nvSpPr>
        <p:spPr>
          <a:xfrm>
            <a:off x="963521" y="15142121"/>
            <a:ext cx="10868878" cy="25240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4DAEB3"/>
              </a:buClr>
              <a:buFont typeface="Arial" panose="020B0604020202020204" pitchFamily="34" charset="0"/>
              <a:buChar char="•"/>
            </a:pPr>
            <a:r>
              <a:rPr lang="en-US" b="1" dirty="0">
                <a:solidFill>
                  <a:schemeClr val="tx1">
                    <a:lumMod val="75000"/>
                    <a:lumOff val="25000"/>
                  </a:schemeClr>
                </a:solidFill>
                <a:latin typeface="Garamond" panose="02020404030301010803" pitchFamily="18" charset="0"/>
              </a:rPr>
              <a:t>Audubon Great Plains </a:t>
            </a:r>
          </a:p>
          <a:p>
            <a:pPr>
              <a:buClr>
                <a:srgbClr val="4DAEB3"/>
              </a:buClr>
            </a:pPr>
            <a:r>
              <a:rPr lang="en-US" dirty="0">
                <a:solidFill>
                  <a:schemeClr val="tx1">
                    <a:lumMod val="75000"/>
                    <a:lumOff val="25000"/>
                  </a:schemeClr>
                </a:solidFill>
                <a:latin typeface="Garamond" panose="02020404030301010803" pitchFamily="18" charset="0"/>
              </a:rPr>
              <a:t>Audubon Great Plains is a regional office of the National Audubon Society serving Nebraska, North Dakota, and South Dakota. Their Urban Woods and Prairies (UWP) Initiative aims to incorporate nature-based solutions into vulnerable urban areas to mitigate flooding impacts on communities and enhance habitat quality and connectivity for bird species. </a:t>
            </a:r>
          </a:p>
        </p:txBody>
      </p:sp>
      <p:grpSp>
        <p:nvGrpSpPr>
          <p:cNvPr id="58" name="Group 57">
            <a:extLst>
              <a:ext uri="{FF2B5EF4-FFF2-40B4-BE49-F238E27FC236}">
                <a16:creationId xmlns:a16="http://schemas.microsoft.com/office/drawing/2014/main" id="{C0D6E4D7-FE3E-C3D9-A725-8C95D2A3FD31}"/>
              </a:ext>
            </a:extLst>
          </p:cNvPr>
          <p:cNvGrpSpPr/>
          <p:nvPr/>
        </p:nvGrpSpPr>
        <p:grpSpPr>
          <a:xfrm>
            <a:off x="980664" y="26926114"/>
            <a:ext cx="10755007" cy="5747970"/>
            <a:chOff x="15268353" y="6168640"/>
            <a:chExt cx="10079666" cy="5169886"/>
          </a:xfrm>
        </p:grpSpPr>
        <p:sp>
          <p:nvSpPr>
            <p:cNvPr id="338" name="Rectangle 337">
              <a:extLst>
                <a:ext uri="{FF2B5EF4-FFF2-40B4-BE49-F238E27FC236}">
                  <a16:creationId xmlns:a16="http://schemas.microsoft.com/office/drawing/2014/main" id="{55359F98-C3B4-A94C-8B40-5ABD105ECA18}"/>
                </a:ext>
              </a:extLst>
            </p:cNvPr>
            <p:cNvSpPr/>
            <p:nvPr/>
          </p:nvSpPr>
          <p:spPr>
            <a:xfrm>
              <a:off x="15268353" y="6168640"/>
              <a:ext cx="10079666" cy="5169886"/>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Arrow: Right 355">
              <a:extLst>
                <a:ext uri="{FF2B5EF4-FFF2-40B4-BE49-F238E27FC236}">
                  <a16:creationId xmlns:a16="http://schemas.microsoft.com/office/drawing/2014/main" id="{1C60B70B-3CCF-85CB-59E1-DB160F739646}"/>
                </a:ext>
              </a:extLst>
            </p:cNvPr>
            <p:cNvSpPr/>
            <p:nvPr/>
          </p:nvSpPr>
          <p:spPr>
            <a:xfrm>
              <a:off x="15425288" y="6305059"/>
              <a:ext cx="6561566" cy="4908075"/>
            </a:xfrm>
            <a:prstGeom prst="rightArrow">
              <a:avLst/>
            </a:prstGeom>
            <a:solidFill>
              <a:schemeClr val="accent4">
                <a:lumMod val="20000"/>
                <a:lumOff val="80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7DB45F3E-D498-5C62-3198-3E90A8A67EF2}"/>
                </a:ext>
              </a:extLst>
            </p:cNvPr>
            <p:cNvCxnSpPr>
              <a:cxnSpLocks/>
              <a:endCxn id="53" idx="2"/>
            </p:cNvCxnSpPr>
            <p:nvPr/>
          </p:nvCxnSpPr>
          <p:spPr>
            <a:xfrm flipH="1" flipV="1">
              <a:off x="20557181" y="9032493"/>
              <a:ext cx="826" cy="497466"/>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864E4D8-C903-7734-C703-EBE228507F56}"/>
                </a:ext>
              </a:extLst>
            </p:cNvPr>
            <p:cNvSpPr/>
            <p:nvPr/>
          </p:nvSpPr>
          <p:spPr>
            <a:xfrm>
              <a:off x="15926749" y="6420382"/>
              <a:ext cx="2316479" cy="550531"/>
            </a:xfrm>
            <a:prstGeom prst="rect">
              <a:avLst/>
            </a:prstGeom>
            <a:solidFill>
              <a:schemeClr val="tx1">
                <a:lumMod val="85000"/>
                <a:lumOff val="15000"/>
              </a:schemeClr>
            </a:solidFill>
            <a:effectLst>
              <a:glow rad="139700">
                <a:srgbClr val="4DAEB3">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Data Acquisition</a:t>
              </a:r>
            </a:p>
          </p:txBody>
        </p:sp>
        <p:sp>
          <p:nvSpPr>
            <p:cNvPr id="47" name="Rectangle 46">
              <a:extLst>
                <a:ext uri="{FF2B5EF4-FFF2-40B4-BE49-F238E27FC236}">
                  <a16:creationId xmlns:a16="http://schemas.microsoft.com/office/drawing/2014/main" id="{40D1FBAD-B681-947E-CBBC-6C7D83A7AC61}"/>
                </a:ext>
              </a:extLst>
            </p:cNvPr>
            <p:cNvSpPr/>
            <p:nvPr/>
          </p:nvSpPr>
          <p:spPr>
            <a:xfrm>
              <a:off x="19264637" y="6438582"/>
              <a:ext cx="2316477" cy="508950"/>
            </a:xfrm>
            <a:prstGeom prst="rect">
              <a:avLst/>
            </a:prstGeom>
            <a:solidFill>
              <a:schemeClr val="tx1">
                <a:lumMod val="85000"/>
                <a:lumOff val="15000"/>
              </a:schemeClr>
            </a:solidFill>
            <a:effectLst>
              <a:glow rad="139700">
                <a:srgbClr val="4DAEB3">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Tools</a:t>
              </a:r>
            </a:p>
          </p:txBody>
        </p:sp>
        <p:sp>
          <p:nvSpPr>
            <p:cNvPr id="48" name="Rectangle 47">
              <a:extLst>
                <a:ext uri="{FF2B5EF4-FFF2-40B4-BE49-F238E27FC236}">
                  <a16:creationId xmlns:a16="http://schemas.microsoft.com/office/drawing/2014/main" id="{587C93B6-0882-DD90-C7AA-03F27D6D24CB}"/>
                </a:ext>
              </a:extLst>
            </p:cNvPr>
            <p:cNvSpPr/>
            <p:nvPr/>
          </p:nvSpPr>
          <p:spPr>
            <a:xfrm>
              <a:off x="22602523" y="6410988"/>
              <a:ext cx="2316479" cy="550531"/>
            </a:xfrm>
            <a:prstGeom prst="rect">
              <a:avLst/>
            </a:prstGeom>
            <a:solidFill>
              <a:schemeClr val="tx1">
                <a:lumMod val="85000"/>
                <a:lumOff val="15000"/>
              </a:schemeClr>
            </a:solidFill>
            <a:effectLst>
              <a:glow rad="139700">
                <a:srgbClr val="4DAEB3">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Outputs</a:t>
              </a:r>
            </a:p>
          </p:txBody>
        </p:sp>
        <p:sp>
          <p:nvSpPr>
            <p:cNvPr id="49" name="Rectangle 48">
              <a:extLst>
                <a:ext uri="{FF2B5EF4-FFF2-40B4-BE49-F238E27FC236}">
                  <a16:creationId xmlns:a16="http://schemas.microsoft.com/office/drawing/2014/main" id="{86728DE3-052D-7188-5AC4-F868F83420CB}"/>
                </a:ext>
              </a:extLst>
            </p:cNvPr>
            <p:cNvSpPr/>
            <p:nvPr/>
          </p:nvSpPr>
          <p:spPr>
            <a:xfrm>
              <a:off x="15731198" y="8575742"/>
              <a:ext cx="1678141" cy="722387"/>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Sentinel-2 MSI</a:t>
              </a:r>
            </a:p>
            <a:p>
              <a:pPr algn="ctr"/>
              <a:r>
                <a:rPr lang="en-US" sz="1600"/>
                <a:t>2019, 2023</a:t>
              </a:r>
            </a:p>
          </p:txBody>
        </p:sp>
        <p:sp>
          <p:nvSpPr>
            <p:cNvPr id="50" name="Rectangle 49">
              <a:extLst>
                <a:ext uri="{FF2B5EF4-FFF2-40B4-BE49-F238E27FC236}">
                  <a16:creationId xmlns:a16="http://schemas.microsoft.com/office/drawing/2014/main" id="{F434332D-0DF1-41DC-45C9-A0D0A50D5997}"/>
                </a:ext>
              </a:extLst>
            </p:cNvPr>
            <p:cNvSpPr/>
            <p:nvPr/>
          </p:nvSpPr>
          <p:spPr>
            <a:xfrm>
              <a:off x="15753054" y="7182520"/>
              <a:ext cx="2639152" cy="1158059"/>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Google Earth Maxar</a:t>
              </a:r>
            </a:p>
            <a:p>
              <a:pPr algn="ctr"/>
              <a:r>
                <a:rPr lang="en-US" sz="1600"/>
                <a:t>NAIP</a:t>
              </a:r>
            </a:p>
            <a:p>
              <a:pPr algn="ctr"/>
              <a:r>
                <a:rPr lang="en-US" sz="1600"/>
                <a:t>(reference imagery)</a:t>
              </a:r>
            </a:p>
          </p:txBody>
        </p:sp>
        <p:sp>
          <p:nvSpPr>
            <p:cNvPr id="51" name="Rectangle 50">
              <a:extLst>
                <a:ext uri="{FF2B5EF4-FFF2-40B4-BE49-F238E27FC236}">
                  <a16:creationId xmlns:a16="http://schemas.microsoft.com/office/drawing/2014/main" id="{71906ABB-563B-B683-7B89-CA813FBB13F3}"/>
                </a:ext>
              </a:extLst>
            </p:cNvPr>
            <p:cNvSpPr/>
            <p:nvPr/>
          </p:nvSpPr>
          <p:spPr>
            <a:xfrm>
              <a:off x="15731198" y="10043072"/>
              <a:ext cx="1794304" cy="664510"/>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Sentinel-1 C-SAR</a:t>
              </a:r>
            </a:p>
          </p:txBody>
        </p:sp>
        <p:sp>
          <p:nvSpPr>
            <p:cNvPr id="52" name="Rectangle 51">
              <a:extLst>
                <a:ext uri="{FF2B5EF4-FFF2-40B4-BE49-F238E27FC236}">
                  <a16:creationId xmlns:a16="http://schemas.microsoft.com/office/drawing/2014/main" id="{07F0FD75-9F77-1279-A8F6-3BDAFFDCF337}"/>
                </a:ext>
              </a:extLst>
            </p:cNvPr>
            <p:cNvSpPr/>
            <p:nvPr/>
          </p:nvSpPr>
          <p:spPr>
            <a:xfrm>
              <a:off x="19503052" y="9288321"/>
              <a:ext cx="2180346" cy="635323"/>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NDVI, NDBI, NDWI</a:t>
              </a:r>
            </a:p>
          </p:txBody>
        </p:sp>
        <p:sp>
          <p:nvSpPr>
            <p:cNvPr id="53" name="Rectangle 52">
              <a:extLst>
                <a:ext uri="{FF2B5EF4-FFF2-40B4-BE49-F238E27FC236}">
                  <a16:creationId xmlns:a16="http://schemas.microsoft.com/office/drawing/2014/main" id="{0FD10330-6439-2DC0-04DC-5574A572BB3A}"/>
                </a:ext>
              </a:extLst>
            </p:cNvPr>
            <p:cNvSpPr/>
            <p:nvPr/>
          </p:nvSpPr>
          <p:spPr>
            <a:xfrm>
              <a:off x="19398941" y="8313174"/>
              <a:ext cx="2316479" cy="719318"/>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Random Forest Classification</a:t>
              </a:r>
            </a:p>
          </p:txBody>
        </p:sp>
        <p:sp>
          <p:nvSpPr>
            <p:cNvPr id="54" name="Rectangle 53">
              <a:extLst>
                <a:ext uri="{FF2B5EF4-FFF2-40B4-BE49-F238E27FC236}">
                  <a16:creationId xmlns:a16="http://schemas.microsoft.com/office/drawing/2014/main" id="{6D31ABCE-3CBC-FDA3-6D2F-9E3A76EF372B}"/>
                </a:ext>
              </a:extLst>
            </p:cNvPr>
            <p:cNvSpPr/>
            <p:nvPr/>
          </p:nvSpPr>
          <p:spPr>
            <a:xfrm>
              <a:off x="22896675" y="10043072"/>
              <a:ext cx="1713902" cy="664510"/>
            </a:xfrm>
            <a:prstGeom prst="rect">
              <a:avLst/>
            </a:prstGeom>
            <a:solidFill>
              <a:srgbClr val="4DAEB3"/>
            </a:solidFill>
            <a:effectLst>
              <a:glow rad="228600">
                <a:schemeClr val="accent4">
                  <a:lumMod val="60000"/>
                  <a:lumOff val="40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Flood Extent Map</a:t>
              </a:r>
            </a:p>
          </p:txBody>
        </p:sp>
        <p:sp>
          <p:nvSpPr>
            <p:cNvPr id="55" name="Rectangle 54">
              <a:extLst>
                <a:ext uri="{FF2B5EF4-FFF2-40B4-BE49-F238E27FC236}">
                  <a16:creationId xmlns:a16="http://schemas.microsoft.com/office/drawing/2014/main" id="{3EC4A935-1016-C525-5206-63D202640DEA}"/>
                </a:ext>
              </a:extLst>
            </p:cNvPr>
            <p:cNvSpPr/>
            <p:nvPr/>
          </p:nvSpPr>
          <p:spPr>
            <a:xfrm>
              <a:off x="22430465" y="7348331"/>
              <a:ext cx="2637281" cy="1018297"/>
            </a:xfrm>
            <a:prstGeom prst="rect">
              <a:avLst/>
            </a:prstGeom>
            <a:solidFill>
              <a:srgbClr val="4DAEB3"/>
            </a:solidFill>
            <a:effectLst>
              <a:glow rad="228600">
                <a:schemeClr val="accent4">
                  <a:lumMod val="60000"/>
                  <a:lumOff val="40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10-year Landsat &amp; 5-year Sentinel-2 LULC Classification</a:t>
              </a:r>
            </a:p>
          </p:txBody>
        </p:sp>
        <p:sp>
          <p:nvSpPr>
            <p:cNvPr id="56" name="Rectangle 55">
              <a:extLst>
                <a:ext uri="{FF2B5EF4-FFF2-40B4-BE49-F238E27FC236}">
                  <a16:creationId xmlns:a16="http://schemas.microsoft.com/office/drawing/2014/main" id="{74BEB69B-5CE4-D41C-7998-D5512B109B65}"/>
                </a:ext>
              </a:extLst>
            </p:cNvPr>
            <p:cNvSpPr/>
            <p:nvPr/>
          </p:nvSpPr>
          <p:spPr>
            <a:xfrm>
              <a:off x="19589686" y="10043072"/>
              <a:ext cx="1936643" cy="664510"/>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err="1"/>
                <a:t>HYDRAFloods</a:t>
              </a:r>
              <a:endParaRPr lang="en-US" sz="1600"/>
            </a:p>
          </p:txBody>
        </p:sp>
        <p:sp>
          <p:nvSpPr>
            <p:cNvPr id="57" name="Rectangle 56">
              <a:extLst>
                <a:ext uri="{FF2B5EF4-FFF2-40B4-BE49-F238E27FC236}">
                  <a16:creationId xmlns:a16="http://schemas.microsoft.com/office/drawing/2014/main" id="{B944B92C-401B-68EB-E83D-C2725A383894}"/>
                </a:ext>
              </a:extLst>
            </p:cNvPr>
            <p:cNvSpPr/>
            <p:nvPr/>
          </p:nvSpPr>
          <p:spPr>
            <a:xfrm>
              <a:off x="19798691" y="7501600"/>
              <a:ext cx="1505463" cy="508950"/>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Training Data</a:t>
              </a:r>
            </a:p>
          </p:txBody>
        </p:sp>
        <p:sp>
          <p:nvSpPr>
            <p:cNvPr id="72" name="Rectangle 71">
              <a:extLst>
                <a:ext uri="{FF2B5EF4-FFF2-40B4-BE49-F238E27FC236}">
                  <a16:creationId xmlns:a16="http://schemas.microsoft.com/office/drawing/2014/main" id="{3BB57053-6CC7-6D21-227F-AE22A2452022}"/>
                </a:ext>
              </a:extLst>
            </p:cNvPr>
            <p:cNvSpPr/>
            <p:nvPr/>
          </p:nvSpPr>
          <p:spPr>
            <a:xfrm>
              <a:off x="22896675" y="8848205"/>
              <a:ext cx="1713902" cy="724188"/>
            </a:xfrm>
            <a:prstGeom prst="rect">
              <a:avLst/>
            </a:prstGeom>
            <a:solidFill>
              <a:srgbClr val="4DAEB3"/>
            </a:solidFill>
            <a:effectLst>
              <a:glow rad="228600">
                <a:schemeClr val="accent4">
                  <a:lumMod val="60000"/>
                  <a:lumOff val="40000"/>
                  <a:alpha val="40000"/>
                </a:schemeClr>
              </a:glow>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Trend Analysis</a:t>
              </a:r>
            </a:p>
          </p:txBody>
        </p:sp>
        <p:sp>
          <p:nvSpPr>
            <p:cNvPr id="107" name="Rectangle 106">
              <a:extLst>
                <a:ext uri="{FF2B5EF4-FFF2-40B4-BE49-F238E27FC236}">
                  <a16:creationId xmlns:a16="http://schemas.microsoft.com/office/drawing/2014/main" id="{28D4EB28-F684-D299-5C07-B7401E6A716D}"/>
                </a:ext>
              </a:extLst>
            </p:cNvPr>
            <p:cNvSpPr/>
            <p:nvPr/>
          </p:nvSpPr>
          <p:spPr>
            <a:xfrm>
              <a:off x="16614652" y="9217490"/>
              <a:ext cx="1829144" cy="635324"/>
            </a:xfrm>
            <a:prstGeom prst="rect">
              <a:avLst/>
            </a:prstGeom>
            <a:solidFill>
              <a:srgbClr val="4DAEB3"/>
            </a:solidFill>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Landsat 8 OLI</a:t>
              </a:r>
            </a:p>
            <a:p>
              <a:pPr algn="ctr"/>
              <a:r>
                <a:rPr lang="en-US" sz="1600"/>
                <a:t>2013, 2018, 2023</a:t>
              </a:r>
            </a:p>
          </p:txBody>
        </p:sp>
        <p:cxnSp>
          <p:nvCxnSpPr>
            <p:cNvPr id="126" name="Straight Arrow Connector 125">
              <a:extLst>
                <a:ext uri="{FF2B5EF4-FFF2-40B4-BE49-F238E27FC236}">
                  <a16:creationId xmlns:a16="http://schemas.microsoft.com/office/drawing/2014/main" id="{203C6B15-B56F-519E-5682-1B1494DC0B87}"/>
                </a:ext>
              </a:extLst>
            </p:cNvPr>
            <p:cNvCxnSpPr>
              <a:cxnSpLocks/>
              <a:stCxn id="50" idx="3"/>
              <a:endCxn id="57" idx="1"/>
            </p:cNvCxnSpPr>
            <p:nvPr/>
          </p:nvCxnSpPr>
          <p:spPr>
            <a:xfrm flipV="1">
              <a:off x="18392206" y="7756075"/>
              <a:ext cx="1406485" cy="5475"/>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1C2E6AA-AA40-1264-D242-C96738E301D6}"/>
                </a:ext>
              </a:extLst>
            </p:cNvPr>
            <p:cNvCxnSpPr>
              <a:cxnSpLocks/>
              <a:stCxn id="57" idx="2"/>
              <a:endCxn id="53" idx="0"/>
            </p:cNvCxnSpPr>
            <p:nvPr/>
          </p:nvCxnSpPr>
          <p:spPr>
            <a:xfrm>
              <a:off x="20551423" y="8010550"/>
              <a:ext cx="5758" cy="302624"/>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88FA544-DC47-BA93-DBAB-56A54B0ACEB5}"/>
                </a:ext>
              </a:extLst>
            </p:cNvPr>
            <p:cNvCxnSpPr>
              <a:cxnSpLocks/>
              <a:stCxn id="51" idx="3"/>
              <a:endCxn id="56" idx="1"/>
            </p:cNvCxnSpPr>
            <p:nvPr/>
          </p:nvCxnSpPr>
          <p:spPr>
            <a:xfrm>
              <a:off x="17525502" y="10375327"/>
              <a:ext cx="2064184" cy="0"/>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70A67D5-B220-D61E-BA3E-5BCA6371A470}"/>
                </a:ext>
              </a:extLst>
            </p:cNvPr>
            <p:cNvCxnSpPr>
              <a:cxnSpLocks/>
              <a:stCxn id="56" idx="3"/>
              <a:endCxn id="54" idx="1"/>
            </p:cNvCxnSpPr>
            <p:nvPr/>
          </p:nvCxnSpPr>
          <p:spPr>
            <a:xfrm>
              <a:off x="21526329" y="10375327"/>
              <a:ext cx="1370346" cy="0"/>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89783A8E-C299-AC8F-98DD-36EFE67F5192}"/>
                </a:ext>
              </a:extLst>
            </p:cNvPr>
            <p:cNvCxnSpPr>
              <a:cxnSpLocks/>
              <a:stCxn id="55" idx="2"/>
              <a:endCxn id="72" idx="0"/>
            </p:cNvCxnSpPr>
            <p:nvPr/>
          </p:nvCxnSpPr>
          <p:spPr>
            <a:xfrm>
              <a:off x="23749106" y="8366628"/>
              <a:ext cx="4520" cy="481577"/>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93616AE2-07D7-2E18-ADB5-BC569C87BB6E}"/>
                </a:ext>
              </a:extLst>
            </p:cNvPr>
            <p:cNvCxnSpPr>
              <a:stCxn id="53" idx="3"/>
              <a:endCxn id="55" idx="1"/>
            </p:cNvCxnSpPr>
            <p:nvPr/>
          </p:nvCxnSpPr>
          <p:spPr>
            <a:xfrm flipV="1">
              <a:off x="21715420" y="7857480"/>
              <a:ext cx="715045" cy="815353"/>
            </a:xfrm>
            <a:prstGeom prst="bentConnector3">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CC882F8-5850-C747-8DD1-54D18B4127B0}"/>
                </a:ext>
              </a:extLst>
            </p:cNvPr>
            <p:cNvCxnSpPr>
              <a:cxnSpLocks/>
              <a:stCxn id="107" idx="3"/>
            </p:cNvCxnSpPr>
            <p:nvPr/>
          </p:nvCxnSpPr>
          <p:spPr>
            <a:xfrm>
              <a:off x="18443796" y="9535152"/>
              <a:ext cx="1032924" cy="0"/>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765C54F-5169-2A13-B1D7-F597758A5B2F}"/>
                </a:ext>
              </a:extLst>
            </p:cNvPr>
            <p:cNvCxnSpPr/>
            <p:nvPr/>
          </p:nvCxnSpPr>
          <p:spPr>
            <a:xfrm flipV="1">
              <a:off x="18808700" y="7756075"/>
              <a:ext cx="0" cy="1158305"/>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EE2FAE-51D2-A850-4766-D28DE62EE5B2}"/>
                </a:ext>
              </a:extLst>
            </p:cNvPr>
            <p:cNvCxnSpPr/>
            <p:nvPr/>
          </p:nvCxnSpPr>
          <p:spPr>
            <a:xfrm flipV="1">
              <a:off x="18808700" y="8672833"/>
              <a:ext cx="0" cy="85712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175033CF-2416-C9C9-8531-A867F46050AE}"/>
              </a:ext>
            </a:extLst>
          </p:cNvPr>
          <p:cNvCxnSpPr/>
          <p:nvPr/>
        </p:nvCxnSpPr>
        <p:spPr>
          <a:xfrm>
            <a:off x="4030953" y="23971030"/>
            <a:ext cx="146304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55" name="Group 354">
            <a:extLst>
              <a:ext uri="{FF2B5EF4-FFF2-40B4-BE49-F238E27FC236}">
                <a16:creationId xmlns:a16="http://schemas.microsoft.com/office/drawing/2014/main" id="{F2B237C1-3CF0-C798-EDAE-4438A057487F}"/>
              </a:ext>
            </a:extLst>
          </p:cNvPr>
          <p:cNvGrpSpPr/>
          <p:nvPr/>
        </p:nvGrpSpPr>
        <p:grpSpPr>
          <a:xfrm>
            <a:off x="1071513" y="19578016"/>
            <a:ext cx="10398057" cy="4959124"/>
            <a:chOff x="753036" y="1330421"/>
            <a:chExt cx="10398057" cy="4959124"/>
          </a:xfrm>
        </p:grpSpPr>
        <p:pic>
          <p:nvPicPr>
            <p:cNvPr id="321" name="Picture 320" descr="A map of the island of the pacific&#10;&#10;Description automatically generated with medium confidence">
              <a:extLst>
                <a:ext uri="{FF2B5EF4-FFF2-40B4-BE49-F238E27FC236}">
                  <a16:creationId xmlns:a16="http://schemas.microsoft.com/office/drawing/2014/main" id="{7F629037-EAC1-EE9A-6F8E-C614D02D54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6979" y="1394708"/>
              <a:ext cx="6332518" cy="4894837"/>
            </a:xfrm>
            <a:prstGeom prst="rect">
              <a:avLst/>
            </a:prstGeom>
          </p:spPr>
        </p:pic>
        <p:sp>
          <p:nvSpPr>
            <p:cNvPr id="322" name="Rectangle 24">
              <a:extLst>
                <a:ext uri="{FF2B5EF4-FFF2-40B4-BE49-F238E27FC236}">
                  <a16:creationId xmlns:a16="http://schemas.microsoft.com/office/drawing/2014/main" id="{95B90DE6-A59F-8189-CEDA-ACC259748B36}"/>
                </a:ext>
              </a:extLst>
            </p:cNvPr>
            <p:cNvSpPr/>
            <p:nvPr/>
          </p:nvSpPr>
          <p:spPr>
            <a:xfrm>
              <a:off x="753036" y="1394708"/>
              <a:ext cx="3338176" cy="1605791"/>
            </a:xfrm>
            <a:prstGeom prst="ellipse">
              <a:avLst/>
            </a:prstGeom>
            <a:solidFill>
              <a:srgbClr val="D1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322">
              <a:extLst>
                <a:ext uri="{FF2B5EF4-FFF2-40B4-BE49-F238E27FC236}">
                  <a16:creationId xmlns:a16="http://schemas.microsoft.com/office/drawing/2014/main" id="{68113007-0C21-B292-643C-936BA12E6512}"/>
                </a:ext>
              </a:extLst>
            </p:cNvPr>
            <p:cNvSpPr txBox="1"/>
            <p:nvPr/>
          </p:nvSpPr>
          <p:spPr>
            <a:xfrm>
              <a:off x="2387619" y="1678115"/>
              <a:ext cx="1705227" cy="1077218"/>
            </a:xfrm>
            <a:prstGeom prst="rect">
              <a:avLst/>
            </a:prstGeom>
            <a:noFill/>
          </p:spPr>
          <p:txBody>
            <a:bodyPr wrap="square" rtlCol="0" anchor="ctr">
              <a:spAutoFit/>
            </a:bodyPr>
            <a:lstStyle/>
            <a:p>
              <a:pPr algn="ctr"/>
              <a:r>
                <a:rPr lang="en-US" sz="1600" b="1" dirty="0">
                  <a:solidFill>
                    <a:schemeClr val="tx1">
                      <a:lumMod val="75000"/>
                      <a:lumOff val="25000"/>
                    </a:schemeClr>
                  </a:solidFill>
                  <a:latin typeface="+mj-lt"/>
                </a:rPr>
                <a:t>Sentinel-2</a:t>
              </a:r>
            </a:p>
            <a:p>
              <a:pPr algn="ctr"/>
              <a:r>
                <a:rPr lang="en-US" sz="1600" dirty="0">
                  <a:solidFill>
                    <a:schemeClr val="tx1">
                      <a:lumMod val="75000"/>
                      <a:lumOff val="25000"/>
                    </a:schemeClr>
                  </a:solidFill>
                  <a:latin typeface="+mj-lt"/>
                </a:rPr>
                <a:t>Multi-Spectral Instrument (MSI)</a:t>
              </a:r>
            </a:p>
          </p:txBody>
        </p:sp>
        <p:sp>
          <p:nvSpPr>
            <p:cNvPr id="324" name="Rectangle 27">
              <a:extLst>
                <a:ext uri="{FF2B5EF4-FFF2-40B4-BE49-F238E27FC236}">
                  <a16:creationId xmlns:a16="http://schemas.microsoft.com/office/drawing/2014/main" id="{F65AA17F-2A91-283A-5A5C-925A9AEBE57F}"/>
                </a:ext>
              </a:extLst>
            </p:cNvPr>
            <p:cNvSpPr/>
            <p:nvPr/>
          </p:nvSpPr>
          <p:spPr>
            <a:xfrm>
              <a:off x="7813533" y="1450681"/>
              <a:ext cx="3337560" cy="1609344"/>
            </a:xfrm>
            <a:prstGeom prst="ellipse">
              <a:avLst/>
            </a:prstGeom>
            <a:solidFill>
              <a:srgbClr val="D1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a:extLst>
                <a:ext uri="{FF2B5EF4-FFF2-40B4-BE49-F238E27FC236}">
                  <a16:creationId xmlns:a16="http://schemas.microsoft.com/office/drawing/2014/main" id="{40BEDEE9-F48E-EE1F-6759-E8C7731C89A2}"/>
                </a:ext>
              </a:extLst>
            </p:cNvPr>
            <p:cNvSpPr txBox="1"/>
            <p:nvPr/>
          </p:nvSpPr>
          <p:spPr>
            <a:xfrm>
              <a:off x="9177480" y="1635039"/>
              <a:ext cx="1758788" cy="1323439"/>
            </a:xfrm>
            <a:prstGeom prst="rect">
              <a:avLst/>
            </a:prstGeom>
            <a:noFill/>
          </p:spPr>
          <p:txBody>
            <a:bodyPr wrap="square" rtlCol="0" anchor="ctr">
              <a:spAutoFit/>
            </a:bodyPr>
            <a:lstStyle/>
            <a:p>
              <a:pPr algn="ctr"/>
              <a:r>
                <a:rPr lang="en-US" sz="1600" b="1" dirty="0">
                  <a:solidFill>
                    <a:schemeClr val="tx1">
                      <a:lumMod val="75000"/>
                      <a:lumOff val="25000"/>
                    </a:schemeClr>
                  </a:solidFill>
                  <a:latin typeface="+mj-lt"/>
                </a:rPr>
                <a:t>Sentinel-1</a:t>
              </a:r>
            </a:p>
            <a:p>
              <a:pPr algn="ctr"/>
              <a:r>
                <a:rPr lang="en-US" sz="1600" dirty="0">
                  <a:solidFill>
                    <a:schemeClr val="tx1">
                      <a:lumMod val="75000"/>
                      <a:lumOff val="25000"/>
                    </a:schemeClr>
                  </a:solidFill>
                  <a:latin typeface="+mj-lt"/>
                </a:rPr>
                <a:t>C-Band Synthetic Aperture Radar (SAR)</a:t>
              </a:r>
            </a:p>
          </p:txBody>
        </p:sp>
        <p:pic>
          <p:nvPicPr>
            <p:cNvPr id="326" name="Picture 325">
              <a:extLst>
                <a:ext uri="{FF2B5EF4-FFF2-40B4-BE49-F238E27FC236}">
                  <a16:creationId xmlns:a16="http://schemas.microsoft.com/office/drawing/2014/main" id="{BD3FF9FB-A154-1FDF-B991-1FF16430BC72}"/>
                </a:ext>
              </a:extLst>
            </p:cNvPr>
            <p:cNvPicPr>
              <a:picLocks noChangeAspect="1"/>
            </p:cNvPicPr>
            <p:nvPr/>
          </p:nvPicPr>
          <p:blipFill rotWithShape="1">
            <a:blip r:embed="rId9"/>
            <a:srcRect r="24999" b="10958"/>
            <a:stretch/>
          </p:blipFill>
          <p:spPr>
            <a:xfrm>
              <a:off x="2709713" y="5510970"/>
              <a:ext cx="308865" cy="385039"/>
            </a:xfrm>
            <a:prstGeom prst="rect">
              <a:avLst/>
            </a:prstGeom>
          </p:spPr>
        </p:pic>
        <p:pic>
          <p:nvPicPr>
            <p:cNvPr id="327" name="Picture 326" descr="A satellite in space&#10;&#10;Description automatically generated">
              <a:extLst>
                <a:ext uri="{FF2B5EF4-FFF2-40B4-BE49-F238E27FC236}">
                  <a16:creationId xmlns:a16="http://schemas.microsoft.com/office/drawing/2014/main" id="{F8AFBCB6-1E62-59A7-C18B-6B24A6F490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35135" y="1679002"/>
              <a:ext cx="1652333" cy="1371600"/>
            </a:xfrm>
            <a:prstGeom prst="rect">
              <a:avLst/>
            </a:prstGeom>
          </p:spPr>
        </p:pic>
        <p:pic>
          <p:nvPicPr>
            <p:cNvPr id="328" name="Picture 327" descr="A close-up of a solar panel&#10;&#10;Description automatically generated">
              <a:extLst>
                <a:ext uri="{FF2B5EF4-FFF2-40B4-BE49-F238E27FC236}">
                  <a16:creationId xmlns:a16="http://schemas.microsoft.com/office/drawing/2014/main" id="{82D10946-67E2-F544-22CC-E6FD2169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109" y="1511161"/>
              <a:ext cx="1849945" cy="1382756"/>
            </a:xfrm>
            <a:prstGeom prst="rect">
              <a:avLst/>
            </a:prstGeom>
          </p:spPr>
        </p:pic>
        <p:sp>
          <p:nvSpPr>
            <p:cNvPr id="329" name="Right Brace 328">
              <a:extLst>
                <a:ext uri="{FF2B5EF4-FFF2-40B4-BE49-F238E27FC236}">
                  <a16:creationId xmlns:a16="http://schemas.microsoft.com/office/drawing/2014/main" id="{419E13A6-33AE-F416-3DF3-68614E3810D7}"/>
                </a:ext>
              </a:extLst>
            </p:cNvPr>
            <p:cNvSpPr/>
            <p:nvPr/>
          </p:nvSpPr>
          <p:spPr>
            <a:xfrm rot="5400000">
              <a:off x="7578521" y="3555231"/>
              <a:ext cx="496275" cy="2445676"/>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E7F4F072-89B1-710E-ECDE-3DF99CD39921}"/>
                </a:ext>
              </a:extLst>
            </p:cNvPr>
            <p:cNvSpPr/>
            <p:nvPr/>
          </p:nvSpPr>
          <p:spPr>
            <a:xfrm>
              <a:off x="1451393" y="1334061"/>
              <a:ext cx="1930400" cy="288338"/>
            </a:xfrm>
            <a:prstGeom prst="roundRect">
              <a:avLst/>
            </a:prstGeom>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13 Cities LULC</a:t>
              </a:r>
            </a:p>
          </p:txBody>
        </p:sp>
        <p:sp>
          <p:nvSpPr>
            <p:cNvPr id="331" name="Rectangle: Rounded Corners 330">
              <a:extLst>
                <a:ext uri="{FF2B5EF4-FFF2-40B4-BE49-F238E27FC236}">
                  <a16:creationId xmlns:a16="http://schemas.microsoft.com/office/drawing/2014/main" id="{59D628AA-0C24-20F9-31A8-532E6C5EA4F7}"/>
                </a:ext>
              </a:extLst>
            </p:cNvPr>
            <p:cNvSpPr/>
            <p:nvPr/>
          </p:nvSpPr>
          <p:spPr>
            <a:xfrm>
              <a:off x="7834240" y="1330421"/>
              <a:ext cx="2752225" cy="292608"/>
            </a:xfrm>
            <a:prstGeom prst="roundRect">
              <a:avLst/>
            </a:prstGeom>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City Flood Extent Map</a:t>
              </a:r>
            </a:p>
          </p:txBody>
        </p:sp>
        <p:sp>
          <p:nvSpPr>
            <p:cNvPr id="333" name="TextBox 332">
              <a:extLst>
                <a:ext uri="{FF2B5EF4-FFF2-40B4-BE49-F238E27FC236}">
                  <a16:creationId xmlns:a16="http://schemas.microsoft.com/office/drawing/2014/main" id="{360D6F85-DD4D-965F-9A8C-A3ADFA1A67CC}"/>
                </a:ext>
              </a:extLst>
            </p:cNvPr>
            <p:cNvSpPr txBox="1"/>
            <p:nvPr/>
          </p:nvSpPr>
          <p:spPr>
            <a:xfrm>
              <a:off x="4553994" y="5695942"/>
              <a:ext cx="563129" cy="276999"/>
            </a:xfrm>
            <a:prstGeom prst="rect">
              <a:avLst/>
            </a:prstGeom>
            <a:noFill/>
          </p:spPr>
          <p:txBody>
            <a:bodyPr wrap="square" rtlCol="0">
              <a:spAutoFit/>
            </a:bodyPr>
            <a:lstStyle/>
            <a:p>
              <a:r>
                <a:rPr lang="en-US" sz="1200"/>
                <a:t>Miles</a:t>
              </a:r>
              <a:endParaRPr lang="en-US" sz="1600"/>
            </a:p>
          </p:txBody>
        </p:sp>
        <p:sp>
          <p:nvSpPr>
            <p:cNvPr id="334" name="TextBox 333">
              <a:extLst>
                <a:ext uri="{FF2B5EF4-FFF2-40B4-BE49-F238E27FC236}">
                  <a16:creationId xmlns:a16="http://schemas.microsoft.com/office/drawing/2014/main" id="{1FB54297-559C-16C8-B9CC-B66E61D61BD2}"/>
                </a:ext>
              </a:extLst>
            </p:cNvPr>
            <p:cNvSpPr txBox="1"/>
            <p:nvPr/>
          </p:nvSpPr>
          <p:spPr>
            <a:xfrm>
              <a:off x="4396611" y="5448898"/>
              <a:ext cx="270492" cy="369332"/>
            </a:xfrm>
            <a:prstGeom prst="rect">
              <a:avLst/>
            </a:prstGeom>
            <a:noFill/>
          </p:spPr>
          <p:txBody>
            <a:bodyPr wrap="square" rtlCol="0">
              <a:spAutoFit/>
            </a:bodyPr>
            <a:lstStyle/>
            <a:p>
              <a:endParaRPr lang="en-US"/>
            </a:p>
          </p:txBody>
        </p:sp>
        <p:sp>
          <p:nvSpPr>
            <p:cNvPr id="335" name="TextBox 334">
              <a:extLst>
                <a:ext uri="{FF2B5EF4-FFF2-40B4-BE49-F238E27FC236}">
                  <a16:creationId xmlns:a16="http://schemas.microsoft.com/office/drawing/2014/main" id="{F4742B1B-43C4-8150-874B-B43E1917F8FD}"/>
                </a:ext>
              </a:extLst>
            </p:cNvPr>
            <p:cNvSpPr txBox="1"/>
            <p:nvPr/>
          </p:nvSpPr>
          <p:spPr>
            <a:xfrm>
              <a:off x="4296973" y="5577537"/>
              <a:ext cx="442874" cy="276999"/>
            </a:xfrm>
            <a:prstGeom prst="rect">
              <a:avLst/>
            </a:prstGeom>
            <a:noFill/>
          </p:spPr>
          <p:txBody>
            <a:bodyPr wrap="square" rtlCol="0">
              <a:spAutoFit/>
            </a:bodyPr>
            <a:lstStyle/>
            <a:p>
              <a:r>
                <a:rPr lang="en-US" sz="1200"/>
                <a:t>200</a:t>
              </a:r>
            </a:p>
          </p:txBody>
        </p:sp>
        <p:sp>
          <p:nvSpPr>
            <p:cNvPr id="337" name="TextBox 336">
              <a:extLst>
                <a:ext uri="{FF2B5EF4-FFF2-40B4-BE49-F238E27FC236}">
                  <a16:creationId xmlns:a16="http://schemas.microsoft.com/office/drawing/2014/main" id="{7C2E155F-197B-5628-FBCF-C6F25EFADFB0}"/>
                </a:ext>
              </a:extLst>
            </p:cNvPr>
            <p:cNvSpPr txBox="1"/>
            <p:nvPr/>
          </p:nvSpPr>
          <p:spPr>
            <a:xfrm>
              <a:off x="3180801" y="5595099"/>
              <a:ext cx="270492" cy="276999"/>
            </a:xfrm>
            <a:prstGeom prst="rect">
              <a:avLst/>
            </a:prstGeom>
            <a:noFill/>
          </p:spPr>
          <p:txBody>
            <a:bodyPr wrap="square" rtlCol="0">
              <a:spAutoFit/>
            </a:bodyPr>
            <a:lstStyle/>
            <a:p>
              <a:r>
                <a:rPr lang="en-US" sz="1200"/>
                <a:t>0</a:t>
              </a:r>
            </a:p>
          </p:txBody>
        </p:sp>
        <p:sp>
          <p:nvSpPr>
            <p:cNvPr id="339" name="TextBox 338">
              <a:extLst>
                <a:ext uri="{FF2B5EF4-FFF2-40B4-BE49-F238E27FC236}">
                  <a16:creationId xmlns:a16="http://schemas.microsoft.com/office/drawing/2014/main" id="{D35F924C-AB87-1832-760B-BDA7F33E6B21}"/>
                </a:ext>
              </a:extLst>
            </p:cNvPr>
            <p:cNvSpPr txBox="1"/>
            <p:nvPr/>
          </p:nvSpPr>
          <p:spPr>
            <a:xfrm>
              <a:off x="3750123" y="5580434"/>
              <a:ext cx="442874" cy="276999"/>
            </a:xfrm>
            <a:prstGeom prst="rect">
              <a:avLst/>
            </a:prstGeom>
            <a:noFill/>
          </p:spPr>
          <p:txBody>
            <a:bodyPr wrap="square" rtlCol="0">
              <a:spAutoFit/>
            </a:bodyPr>
            <a:lstStyle/>
            <a:p>
              <a:r>
                <a:rPr lang="en-US" sz="1200"/>
                <a:t>100</a:t>
              </a:r>
            </a:p>
          </p:txBody>
        </p:sp>
        <p:sp>
          <p:nvSpPr>
            <p:cNvPr id="340" name="TextBox 339">
              <a:extLst>
                <a:ext uri="{FF2B5EF4-FFF2-40B4-BE49-F238E27FC236}">
                  <a16:creationId xmlns:a16="http://schemas.microsoft.com/office/drawing/2014/main" id="{EFD8C850-0960-39FB-105D-79A5C0B2A290}"/>
                </a:ext>
              </a:extLst>
            </p:cNvPr>
            <p:cNvSpPr txBox="1"/>
            <p:nvPr/>
          </p:nvSpPr>
          <p:spPr>
            <a:xfrm>
              <a:off x="2711844" y="5310487"/>
              <a:ext cx="358722" cy="307777"/>
            </a:xfrm>
            <a:prstGeom prst="rect">
              <a:avLst/>
            </a:prstGeom>
            <a:noFill/>
          </p:spPr>
          <p:txBody>
            <a:bodyPr wrap="square" rtlCol="0">
              <a:spAutoFit/>
            </a:bodyPr>
            <a:lstStyle/>
            <a:p>
              <a:r>
                <a:rPr lang="en-US" sz="1400"/>
                <a:t>N</a:t>
              </a:r>
            </a:p>
          </p:txBody>
        </p:sp>
        <p:sp>
          <p:nvSpPr>
            <p:cNvPr id="341" name="Freeform: Shape 340">
              <a:extLst>
                <a:ext uri="{FF2B5EF4-FFF2-40B4-BE49-F238E27FC236}">
                  <a16:creationId xmlns:a16="http://schemas.microsoft.com/office/drawing/2014/main" id="{316C53BC-7A31-A37E-BC7B-9BBE260FE923}"/>
                </a:ext>
              </a:extLst>
            </p:cNvPr>
            <p:cNvSpPr/>
            <p:nvPr/>
          </p:nvSpPr>
          <p:spPr>
            <a:xfrm>
              <a:off x="3586480" y="2753360"/>
              <a:ext cx="508000" cy="609600"/>
            </a:xfrm>
            <a:custGeom>
              <a:avLst/>
              <a:gdLst>
                <a:gd name="connsiteX0" fmla="*/ 0 w 508000"/>
                <a:gd name="connsiteY0" fmla="*/ 0 h 609600"/>
                <a:gd name="connsiteX1" fmla="*/ 508000 w 508000"/>
                <a:gd name="connsiteY1" fmla="*/ 609600 h 609600"/>
              </a:gdLst>
              <a:ahLst/>
              <a:cxnLst>
                <a:cxn ang="0">
                  <a:pos x="connsiteX0" y="connsiteY0"/>
                </a:cxn>
                <a:cxn ang="0">
                  <a:pos x="connsiteX1" y="connsiteY1"/>
                </a:cxn>
              </a:cxnLst>
              <a:rect l="l" t="t" r="r" b="b"/>
              <a:pathLst>
                <a:path w="508000" h="609600">
                  <a:moveTo>
                    <a:pt x="0" y="0"/>
                  </a:moveTo>
                  <a:lnTo>
                    <a:pt x="508000" y="6096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21DFD863-9C37-12B6-3F83-C812AC908C59}"/>
                </a:ext>
              </a:extLst>
            </p:cNvPr>
            <p:cNvSpPr/>
            <p:nvPr/>
          </p:nvSpPr>
          <p:spPr>
            <a:xfrm>
              <a:off x="3616960" y="2763520"/>
              <a:ext cx="1635760" cy="1798320"/>
            </a:xfrm>
            <a:custGeom>
              <a:avLst/>
              <a:gdLst>
                <a:gd name="connsiteX0" fmla="*/ 0 w 1635760"/>
                <a:gd name="connsiteY0" fmla="*/ 0 h 1798320"/>
                <a:gd name="connsiteX1" fmla="*/ 670560 w 1635760"/>
                <a:gd name="connsiteY1" fmla="*/ 690880 h 1798320"/>
                <a:gd name="connsiteX2" fmla="*/ 1635760 w 1635760"/>
                <a:gd name="connsiteY2" fmla="*/ 1798320 h 1798320"/>
              </a:gdLst>
              <a:ahLst/>
              <a:cxnLst>
                <a:cxn ang="0">
                  <a:pos x="connsiteX0" y="connsiteY0"/>
                </a:cxn>
                <a:cxn ang="0">
                  <a:pos x="connsiteX1" y="connsiteY1"/>
                </a:cxn>
                <a:cxn ang="0">
                  <a:pos x="connsiteX2" y="connsiteY2"/>
                </a:cxn>
              </a:cxnLst>
              <a:rect l="l" t="t" r="r" b="b"/>
              <a:pathLst>
                <a:path w="1635760" h="1798320">
                  <a:moveTo>
                    <a:pt x="0" y="0"/>
                  </a:moveTo>
                  <a:cubicBezTo>
                    <a:pt x="198966" y="195580"/>
                    <a:pt x="397933" y="391160"/>
                    <a:pt x="670560" y="690880"/>
                  </a:cubicBezTo>
                  <a:cubicBezTo>
                    <a:pt x="943187" y="990600"/>
                    <a:pt x="1289473" y="1394460"/>
                    <a:pt x="1635760" y="17983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46A40BAB-C643-0CE7-224E-F41266B3427A}"/>
                </a:ext>
              </a:extLst>
            </p:cNvPr>
            <p:cNvSpPr/>
            <p:nvPr/>
          </p:nvSpPr>
          <p:spPr>
            <a:xfrm>
              <a:off x="3637280" y="2763520"/>
              <a:ext cx="1727200" cy="1788160"/>
            </a:xfrm>
            <a:custGeom>
              <a:avLst/>
              <a:gdLst>
                <a:gd name="connsiteX0" fmla="*/ 0 w 1727200"/>
                <a:gd name="connsiteY0" fmla="*/ 0 h 1788160"/>
                <a:gd name="connsiteX1" fmla="*/ 1076960 w 1727200"/>
                <a:gd name="connsiteY1" fmla="*/ 985520 h 1788160"/>
                <a:gd name="connsiteX2" fmla="*/ 1727200 w 1727200"/>
                <a:gd name="connsiteY2" fmla="*/ 1788160 h 1788160"/>
              </a:gdLst>
              <a:ahLst/>
              <a:cxnLst>
                <a:cxn ang="0">
                  <a:pos x="connsiteX0" y="connsiteY0"/>
                </a:cxn>
                <a:cxn ang="0">
                  <a:pos x="connsiteX1" y="connsiteY1"/>
                </a:cxn>
                <a:cxn ang="0">
                  <a:pos x="connsiteX2" y="connsiteY2"/>
                </a:cxn>
              </a:cxnLst>
              <a:rect l="l" t="t" r="r" b="b"/>
              <a:pathLst>
                <a:path w="1727200" h="1788160">
                  <a:moveTo>
                    <a:pt x="0" y="0"/>
                  </a:moveTo>
                  <a:cubicBezTo>
                    <a:pt x="394546" y="343746"/>
                    <a:pt x="789093" y="687493"/>
                    <a:pt x="1076960" y="985520"/>
                  </a:cubicBezTo>
                  <a:cubicBezTo>
                    <a:pt x="1364827" y="1283547"/>
                    <a:pt x="1546013" y="1535853"/>
                    <a:pt x="1727200" y="178816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29F599DD-EA2D-C031-3C29-4574B2FB0242}"/>
                </a:ext>
              </a:extLst>
            </p:cNvPr>
            <p:cNvSpPr/>
            <p:nvPr/>
          </p:nvSpPr>
          <p:spPr>
            <a:xfrm>
              <a:off x="3594100" y="2743200"/>
              <a:ext cx="4616450" cy="1270000"/>
            </a:xfrm>
            <a:custGeom>
              <a:avLst/>
              <a:gdLst>
                <a:gd name="connsiteX0" fmla="*/ 0 w 4616450"/>
                <a:gd name="connsiteY0" fmla="*/ 0 h 1270000"/>
                <a:gd name="connsiteX1" fmla="*/ 2508250 w 4616450"/>
                <a:gd name="connsiteY1" fmla="*/ 412750 h 1270000"/>
                <a:gd name="connsiteX2" fmla="*/ 4616450 w 4616450"/>
                <a:gd name="connsiteY2" fmla="*/ 1270000 h 1270000"/>
              </a:gdLst>
              <a:ahLst/>
              <a:cxnLst>
                <a:cxn ang="0">
                  <a:pos x="connsiteX0" y="connsiteY0"/>
                </a:cxn>
                <a:cxn ang="0">
                  <a:pos x="connsiteX1" y="connsiteY1"/>
                </a:cxn>
                <a:cxn ang="0">
                  <a:pos x="connsiteX2" y="connsiteY2"/>
                </a:cxn>
              </a:cxnLst>
              <a:rect l="l" t="t" r="r" b="b"/>
              <a:pathLst>
                <a:path w="4616450" h="1270000">
                  <a:moveTo>
                    <a:pt x="0" y="0"/>
                  </a:moveTo>
                  <a:cubicBezTo>
                    <a:pt x="869421" y="100541"/>
                    <a:pt x="1738842" y="201083"/>
                    <a:pt x="2508250" y="412750"/>
                  </a:cubicBezTo>
                  <a:cubicBezTo>
                    <a:pt x="3277658" y="624417"/>
                    <a:pt x="3947054" y="947208"/>
                    <a:pt x="4616450" y="1270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49D9EEE3-2FC9-EE53-8FAE-EBE4D2AF9886}"/>
                </a:ext>
              </a:extLst>
            </p:cNvPr>
            <p:cNvSpPr/>
            <p:nvPr/>
          </p:nvSpPr>
          <p:spPr>
            <a:xfrm>
              <a:off x="3594100" y="2743200"/>
              <a:ext cx="4775200" cy="1270000"/>
            </a:xfrm>
            <a:custGeom>
              <a:avLst/>
              <a:gdLst>
                <a:gd name="connsiteX0" fmla="*/ 0 w 4775200"/>
                <a:gd name="connsiteY0" fmla="*/ 0 h 1270000"/>
                <a:gd name="connsiteX1" fmla="*/ 2508250 w 4775200"/>
                <a:gd name="connsiteY1" fmla="*/ 292100 h 1270000"/>
                <a:gd name="connsiteX2" fmla="*/ 4775200 w 4775200"/>
                <a:gd name="connsiteY2" fmla="*/ 1270000 h 1270000"/>
              </a:gdLst>
              <a:ahLst/>
              <a:cxnLst>
                <a:cxn ang="0">
                  <a:pos x="connsiteX0" y="connsiteY0"/>
                </a:cxn>
                <a:cxn ang="0">
                  <a:pos x="connsiteX1" y="connsiteY1"/>
                </a:cxn>
                <a:cxn ang="0">
                  <a:pos x="connsiteX2" y="connsiteY2"/>
                </a:cxn>
              </a:cxnLst>
              <a:rect l="l" t="t" r="r" b="b"/>
              <a:pathLst>
                <a:path w="4775200" h="1270000">
                  <a:moveTo>
                    <a:pt x="0" y="0"/>
                  </a:moveTo>
                  <a:cubicBezTo>
                    <a:pt x="856191" y="40216"/>
                    <a:pt x="1712383" y="80433"/>
                    <a:pt x="2508250" y="292100"/>
                  </a:cubicBezTo>
                  <a:cubicBezTo>
                    <a:pt x="3304117" y="503767"/>
                    <a:pt x="4039658" y="886883"/>
                    <a:pt x="4775200" y="12700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87DFD87D-169C-767F-23E4-B4CE5D934931}"/>
                </a:ext>
              </a:extLst>
            </p:cNvPr>
            <p:cNvSpPr/>
            <p:nvPr/>
          </p:nvSpPr>
          <p:spPr>
            <a:xfrm>
              <a:off x="3594100" y="2726825"/>
              <a:ext cx="5016500" cy="1292725"/>
            </a:xfrm>
            <a:custGeom>
              <a:avLst/>
              <a:gdLst>
                <a:gd name="connsiteX0" fmla="*/ 0 w 5016500"/>
                <a:gd name="connsiteY0" fmla="*/ 10025 h 1292725"/>
                <a:gd name="connsiteX1" fmla="*/ 2508250 w 5016500"/>
                <a:gd name="connsiteY1" fmla="*/ 187825 h 1292725"/>
                <a:gd name="connsiteX2" fmla="*/ 5016500 w 5016500"/>
                <a:gd name="connsiteY2" fmla="*/ 1292725 h 1292725"/>
              </a:gdLst>
              <a:ahLst/>
              <a:cxnLst>
                <a:cxn ang="0">
                  <a:pos x="connsiteX0" y="connsiteY0"/>
                </a:cxn>
                <a:cxn ang="0">
                  <a:pos x="connsiteX1" y="connsiteY1"/>
                </a:cxn>
                <a:cxn ang="0">
                  <a:pos x="connsiteX2" y="connsiteY2"/>
                </a:cxn>
              </a:cxnLst>
              <a:rect l="l" t="t" r="r" b="b"/>
              <a:pathLst>
                <a:path w="5016500" h="1292725">
                  <a:moveTo>
                    <a:pt x="0" y="10025"/>
                  </a:moveTo>
                  <a:cubicBezTo>
                    <a:pt x="836083" y="-7967"/>
                    <a:pt x="1672167" y="-25958"/>
                    <a:pt x="2508250" y="187825"/>
                  </a:cubicBezTo>
                  <a:cubicBezTo>
                    <a:pt x="3344333" y="401608"/>
                    <a:pt x="4180416" y="847166"/>
                    <a:pt x="5016500" y="12927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3317F15C-7BCD-5F1D-3AF1-F949924E4170}"/>
                </a:ext>
              </a:extLst>
            </p:cNvPr>
            <p:cNvSpPr/>
            <p:nvPr/>
          </p:nvSpPr>
          <p:spPr>
            <a:xfrm>
              <a:off x="3587750" y="2743200"/>
              <a:ext cx="4902200" cy="1555750"/>
            </a:xfrm>
            <a:custGeom>
              <a:avLst/>
              <a:gdLst>
                <a:gd name="connsiteX0" fmla="*/ 0 w 4902200"/>
                <a:gd name="connsiteY0" fmla="*/ 0 h 1555750"/>
                <a:gd name="connsiteX1" fmla="*/ 2520950 w 4902200"/>
                <a:gd name="connsiteY1" fmla="*/ 469900 h 1555750"/>
                <a:gd name="connsiteX2" fmla="*/ 4902200 w 4902200"/>
                <a:gd name="connsiteY2" fmla="*/ 1555750 h 1555750"/>
              </a:gdLst>
              <a:ahLst/>
              <a:cxnLst>
                <a:cxn ang="0">
                  <a:pos x="connsiteX0" y="connsiteY0"/>
                </a:cxn>
                <a:cxn ang="0">
                  <a:pos x="connsiteX1" y="connsiteY1"/>
                </a:cxn>
                <a:cxn ang="0">
                  <a:pos x="connsiteX2" y="connsiteY2"/>
                </a:cxn>
              </a:cxnLst>
              <a:rect l="l" t="t" r="r" b="b"/>
              <a:pathLst>
                <a:path w="4902200" h="1555750">
                  <a:moveTo>
                    <a:pt x="0" y="0"/>
                  </a:moveTo>
                  <a:cubicBezTo>
                    <a:pt x="851958" y="105304"/>
                    <a:pt x="1703917" y="210608"/>
                    <a:pt x="2520950" y="469900"/>
                  </a:cubicBezTo>
                  <a:cubicBezTo>
                    <a:pt x="3337983" y="729192"/>
                    <a:pt x="4120091" y="1142471"/>
                    <a:pt x="4902200" y="15557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D89A2DE7-7011-02F0-8D04-FE1CDCD3467E}"/>
                </a:ext>
              </a:extLst>
            </p:cNvPr>
            <p:cNvSpPr/>
            <p:nvPr/>
          </p:nvSpPr>
          <p:spPr>
            <a:xfrm>
              <a:off x="3588327" y="2736273"/>
              <a:ext cx="1918855" cy="1662545"/>
            </a:xfrm>
            <a:custGeom>
              <a:avLst/>
              <a:gdLst>
                <a:gd name="connsiteX0" fmla="*/ 0 w 1918855"/>
                <a:gd name="connsiteY0" fmla="*/ 0 h 1662545"/>
                <a:gd name="connsiteX1" fmla="*/ 1184564 w 1918855"/>
                <a:gd name="connsiteY1" fmla="*/ 886691 h 1662545"/>
                <a:gd name="connsiteX2" fmla="*/ 1918855 w 1918855"/>
                <a:gd name="connsiteY2" fmla="*/ 1662545 h 1662545"/>
              </a:gdLst>
              <a:ahLst/>
              <a:cxnLst>
                <a:cxn ang="0">
                  <a:pos x="connsiteX0" y="connsiteY0"/>
                </a:cxn>
                <a:cxn ang="0">
                  <a:pos x="connsiteX1" y="connsiteY1"/>
                </a:cxn>
                <a:cxn ang="0">
                  <a:pos x="connsiteX2" y="connsiteY2"/>
                </a:cxn>
              </a:cxnLst>
              <a:rect l="l" t="t" r="r" b="b"/>
              <a:pathLst>
                <a:path w="1918855" h="1662545">
                  <a:moveTo>
                    <a:pt x="0" y="0"/>
                  </a:moveTo>
                  <a:cubicBezTo>
                    <a:pt x="432377" y="304800"/>
                    <a:pt x="864755" y="609600"/>
                    <a:pt x="1184564" y="886691"/>
                  </a:cubicBezTo>
                  <a:cubicBezTo>
                    <a:pt x="1504373" y="1163782"/>
                    <a:pt x="1814946" y="1539009"/>
                    <a:pt x="1918855" y="166254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82456713-8099-8213-5967-68D6B0BEB03A}"/>
                </a:ext>
              </a:extLst>
            </p:cNvPr>
            <p:cNvSpPr/>
            <p:nvPr/>
          </p:nvSpPr>
          <p:spPr>
            <a:xfrm>
              <a:off x="3593123" y="2737338"/>
              <a:ext cx="1752600" cy="1072662"/>
            </a:xfrm>
            <a:custGeom>
              <a:avLst/>
              <a:gdLst>
                <a:gd name="connsiteX0" fmla="*/ 0 w 1752600"/>
                <a:gd name="connsiteY0" fmla="*/ 0 h 1072662"/>
                <a:gd name="connsiteX1" fmla="*/ 1172308 w 1752600"/>
                <a:gd name="connsiteY1" fmla="*/ 550985 h 1072662"/>
                <a:gd name="connsiteX2" fmla="*/ 1752600 w 1752600"/>
                <a:gd name="connsiteY2" fmla="*/ 1072662 h 1072662"/>
              </a:gdLst>
              <a:ahLst/>
              <a:cxnLst>
                <a:cxn ang="0">
                  <a:pos x="connsiteX0" y="connsiteY0"/>
                </a:cxn>
                <a:cxn ang="0">
                  <a:pos x="connsiteX1" y="connsiteY1"/>
                </a:cxn>
                <a:cxn ang="0">
                  <a:pos x="connsiteX2" y="connsiteY2"/>
                </a:cxn>
              </a:cxnLst>
              <a:rect l="l" t="t" r="r" b="b"/>
              <a:pathLst>
                <a:path w="1752600" h="1072662">
                  <a:moveTo>
                    <a:pt x="0" y="0"/>
                  </a:moveTo>
                  <a:cubicBezTo>
                    <a:pt x="440104" y="186104"/>
                    <a:pt x="880208" y="372208"/>
                    <a:pt x="1172308" y="550985"/>
                  </a:cubicBezTo>
                  <a:cubicBezTo>
                    <a:pt x="1464408" y="729762"/>
                    <a:pt x="1608504" y="901212"/>
                    <a:pt x="1752600" y="107266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D1DADB8A-8D57-D0B2-5653-60282698C488}"/>
                </a:ext>
              </a:extLst>
            </p:cNvPr>
            <p:cNvSpPr/>
            <p:nvPr/>
          </p:nvSpPr>
          <p:spPr>
            <a:xfrm>
              <a:off x="3587262" y="2737338"/>
              <a:ext cx="1500553" cy="990600"/>
            </a:xfrm>
            <a:custGeom>
              <a:avLst/>
              <a:gdLst>
                <a:gd name="connsiteX0" fmla="*/ 0 w 1500553"/>
                <a:gd name="connsiteY0" fmla="*/ 0 h 990600"/>
                <a:gd name="connsiteX1" fmla="*/ 1055076 w 1500553"/>
                <a:gd name="connsiteY1" fmla="*/ 633047 h 990600"/>
                <a:gd name="connsiteX2" fmla="*/ 1500553 w 1500553"/>
                <a:gd name="connsiteY2" fmla="*/ 990600 h 990600"/>
              </a:gdLst>
              <a:ahLst/>
              <a:cxnLst>
                <a:cxn ang="0">
                  <a:pos x="connsiteX0" y="connsiteY0"/>
                </a:cxn>
                <a:cxn ang="0">
                  <a:pos x="connsiteX1" y="connsiteY1"/>
                </a:cxn>
                <a:cxn ang="0">
                  <a:pos x="connsiteX2" y="connsiteY2"/>
                </a:cxn>
              </a:cxnLst>
              <a:rect l="l" t="t" r="r" b="b"/>
              <a:pathLst>
                <a:path w="1500553" h="990600">
                  <a:moveTo>
                    <a:pt x="0" y="0"/>
                  </a:moveTo>
                  <a:cubicBezTo>
                    <a:pt x="402492" y="233973"/>
                    <a:pt x="804984" y="467947"/>
                    <a:pt x="1055076" y="633047"/>
                  </a:cubicBezTo>
                  <a:cubicBezTo>
                    <a:pt x="1305168" y="798147"/>
                    <a:pt x="1402860" y="894373"/>
                    <a:pt x="1500553" y="9906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5F420CC-E6CB-F299-A730-4CC354D10612}"/>
                </a:ext>
              </a:extLst>
            </p:cNvPr>
            <p:cNvSpPr/>
            <p:nvPr/>
          </p:nvSpPr>
          <p:spPr>
            <a:xfrm>
              <a:off x="3587262" y="2737338"/>
              <a:ext cx="3059723" cy="1412631"/>
            </a:xfrm>
            <a:custGeom>
              <a:avLst/>
              <a:gdLst>
                <a:gd name="connsiteX0" fmla="*/ 0 w 3059723"/>
                <a:gd name="connsiteY0" fmla="*/ 0 h 1412631"/>
                <a:gd name="connsiteX1" fmla="*/ 1951892 w 3059723"/>
                <a:gd name="connsiteY1" fmla="*/ 685800 h 1412631"/>
                <a:gd name="connsiteX2" fmla="*/ 3059723 w 3059723"/>
                <a:gd name="connsiteY2" fmla="*/ 1412631 h 1412631"/>
              </a:gdLst>
              <a:ahLst/>
              <a:cxnLst>
                <a:cxn ang="0">
                  <a:pos x="connsiteX0" y="connsiteY0"/>
                </a:cxn>
                <a:cxn ang="0">
                  <a:pos x="connsiteX1" y="connsiteY1"/>
                </a:cxn>
                <a:cxn ang="0">
                  <a:pos x="connsiteX2" y="connsiteY2"/>
                </a:cxn>
              </a:cxnLst>
              <a:rect l="l" t="t" r="r" b="b"/>
              <a:pathLst>
                <a:path w="3059723" h="1412631">
                  <a:moveTo>
                    <a:pt x="0" y="0"/>
                  </a:moveTo>
                  <a:cubicBezTo>
                    <a:pt x="720969" y="225181"/>
                    <a:pt x="1441938" y="450362"/>
                    <a:pt x="1951892" y="685800"/>
                  </a:cubicBezTo>
                  <a:cubicBezTo>
                    <a:pt x="2461846" y="921239"/>
                    <a:pt x="2760784" y="1166935"/>
                    <a:pt x="3059723" y="141263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6E733971-6664-F272-C019-466D997DBB25}"/>
                </a:ext>
              </a:extLst>
            </p:cNvPr>
            <p:cNvSpPr/>
            <p:nvPr/>
          </p:nvSpPr>
          <p:spPr>
            <a:xfrm>
              <a:off x="3581400" y="2656391"/>
              <a:ext cx="5327073" cy="1541536"/>
            </a:xfrm>
            <a:custGeom>
              <a:avLst/>
              <a:gdLst>
                <a:gd name="connsiteX0" fmla="*/ 0 w 5327073"/>
                <a:gd name="connsiteY0" fmla="*/ 79882 h 1541536"/>
                <a:gd name="connsiteX1" fmla="*/ 2701636 w 5327073"/>
                <a:gd name="connsiteY1" fmla="*/ 163009 h 1541536"/>
                <a:gd name="connsiteX2" fmla="*/ 5327073 w 5327073"/>
                <a:gd name="connsiteY2" fmla="*/ 1541536 h 1541536"/>
              </a:gdLst>
              <a:ahLst/>
              <a:cxnLst>
                <a:cxn ang="0">
                  <a:pos x="connsiteX0" y="connsiteY0"/>
                </a:cxn>
                <a:cxn ang="0">
                  <a:pos x="connsiteX1" y="connsiteY1"/>
                </a:cxn>
                <a:cxn ang="0">
                  <a:pos x="connsiteX2" y="connsiteY2"/>
                </a:cxn>
              </a:cxnLst>
              <a:rect l="l" t="t" r="r" b="b"/>
              <a:pathLst>
                <a:path w="5327073" h="1541536">
                  <a:moveTo>
                    <a:pt x="0" y="79882"/>
                  </a:moveTo>
                  <a:cubicBezTo>
                    <a:pt x="906895" y="-359"/>
                    <a:pt x="1813791" y="-80600"/>
                    <a:pt x="2701636" y="163009"/>
                  </a:cubicBezTo>
                  <a:cubicBezTo>
                    <a:pt x="3589481" y="406618"/>
                    <a:pt x="4458277" y="974077"/>
                    <a:pt x="5327073" y="154153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827DBE41-8188-A74D-D436-62F5D14A8540}"/>
                </a:ext>
              </a:extLst>
            </p:cNvPr>
            <p:cNvSpPr/>
            <p:nvPr/>
          </p:nvSpPr>
          <p:spPr>
            <a:xfrm>
              <a:off x="3581400" y="2735580"/>
              <a:ext cx="4160520" cy="1508760"/>
            </a:xfrm>
            <a:custGeom>
              <a:avLst/>
              <a:gdLst>
                <a:gd name="connsiteX0" fmla="*/ 0 w 4160520"/>
                <a:gd name="connsiteY0" fmla="*/ 0 h 1508760"/>
                <a:gd name="connsiteX1" fmla="*/ 2255520 w 4160520"/>
                <a:gd name="connsiteY1" fmla="*/ 624840 h 1508760"/>
                <a:gd name="connsiteX2" fmla="*/ 4160520 w 4160520"/>
                <a:gd name="connsiteY2" fmla="*/ 1508760 h 1508760"/>
              </a:gdLst>
              <a:ahLst/>
              <a:cxnLst>
                <a:cxn ang="0">
                  <a:pos x="connsiteX0" y="connsiteY0"/>
                </a:cxn>
                <a:cxn ang="0">
                  <a:pos x="connsiteX1" y="connsiteY1"/>
                </a:cxn>
                <a:cxn ang="0">
                  <a:pos x="connsiteX2" y="connsiteY2"/>
                </a:cxn>
              </a:cxnLst>
              <a:rect l="l" t="t" r="r" b="b"/>
              <a:pathLst>
                <a:path w="4160520" h="1508760">
                  <a:moveTo>
                    <a:pt x="0" y="0"/>
                  </a:moveTo>
                  <a:cubicBezTo>
                    <a:pt x="781050" y="186690"/>
                    <a:pt x="1562100" y="373380"/>
                    <a:pt x="2255520" y="624840"/>
                  </a:cubicBezTo>
                  <a:cubicBezTo>
                    <a:pt x="2948940" y="876300"/>
                    <a:pt x="3554730" y="1192530"/>
                    <a:pt x="4160520" y="150876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C0FB5499-9719-7448-739D-3A0B72AB57C0}"/>
                </a:ext>
              </a:extLst>
            </p:cNvPr>
            <p:cNvSpPr/>
            <p:nvPr/>
          </p:nvSpPr>
          <p:spPr>
            <a:xfrm>
              <a:off x="7782560" y="2895600"/>
              <a:ext cx="1493520" cy="1330960"/>
            </a:xfrm>
            <a:custGeom>
              <a:avLst/>
              <a:gdLst>
                <a:gd name="connsiteX0" fmla="*/ 1493520 w 1493520"/>
                <a:gd name="connsiteY0" fmla="*/ 0 h 1330960"/>
                <a:gd name="connsiteX1" fmla="*/ 365760 w 1493520"/>
                <a:gd name="connsiteY1" fmla="*/ 528320 h 1330960"/>
                <a:gd name="connsiteX2" fmla="*/ 0 w 1493520"/>
                <a:gd name="connsiteY2" fmla="*/ 1330960 h 1330960"/>
              </a:gdLst>
              <a:ahLst/>
              <a:cxnLst>
                <a:cxn ang="0">
                  <a:pos x="connsiteX0" y="connsiteY0"/>
                </a:cxn>
                <a:cxn ang="0">
                  <a:pos x="connsiteX1" y="connsiteY1"/>
                </a:cxn>
                <a:cxn ang="0">
                  <a:pos x="connsiteX2" y="connsiteY2"/>
                </a:cxn>
              </a:cxnLst>
              <a:rect l="l" t="t" r="r" b="b"/>
              <a:pathLst>
                <a:path w="1493520" h="1330960">
                  <a:moveTo>
                    <a:pt x="1493520" y="0"/>
                  </a:moveTo>
                  <a:cubicBezTo>
                    <a:pt x="1054100" y="153246"/>
                    <a:pt x="614680" y="306493"/>
                    <a:pt x="365760" y="528320"/>
                  </a:cubicBezTo>
                  <a:cubicBezTo>
                    <a:pt x="116840" y="750147"/>
                    <a:pt x="58420" y="1040553"/>
                    <a:pt x="0" y="133096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7" name="Picture 356" descr="A map of the united states&#10;&#10;Description automatically generated">
            <a:extLst>
              <a:ext uri="{FF2B5EF4-FFF2-40B4-BE49-F238E27FC236}">
                <a16:creationId xmlns:a16="http://schemas.microsoft.com/office/drawing/2014/main" id="{EE43CB25-E272-2645-7119-52EBF421424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4372" t="5519" r="3494" b="61879"/>
          <a:stretch/>
        </p:blipFill>
        <p:spPr>
          <a:xfrm>
            <a:off x="5155881" y="19477514"/>
            <a:ext cx="2571450" cy="1242521"/>
          </a:xfrm>
          <a:prstGeom prst="rect">
            <a:avLst/>
          </a:prstGeom>
          <a:ln w="28575">
            <a:noFill/>
          </a:ln>
          <a:effectLst/>
        </p:spPr>
      </p:pic>
      <p:grpSp>
        <p:nvGrpSpPr>
          <p:cNvPr id="362" name="Group 361">
            <a:extLst>
              <a:ext uri="{FF2B5EF4-FFF2-40B4-BE49-F238E27FC236}">
                <a16:creationId xmlns:a16="http://schemas.microsoft.com/office/drawing/2014/main" id="{8DDC3823-02AE-98FC-F01F-340422B7967E}"/>
              </a:ext>
            </a:extLst>
          </p:cNvPr>
          <p:cNvGrpSpPr/>
          <p:nvPr/>
        </p:nvGrpSpPr>
        <p:grpSpPr>
          <a:xfrm>
            <a:off x="1852818" y="22476010"/>
            <a:ext cx="2530364" cy="1135374"/>
            <a:chOff x="10138338" y="16806855"/>
            <a:chExt cx="2409509" cy="1135374"/>
          </a:xfrm>
        </p:grpSpPr>
        <p:pic>
          <p:nvPicPr>
            <p:cNvPr id="358" name="Picture 357" descr="A map of the united states&#10;&#10;Description automatically generated">
              <a:extLst>
                <a:ext uri="{FF2B5EF4-FFF2-40B4-BE49-F238E27FC236}">
                  <a16:creationId xmlns:a16="http://schemas.microsoft.com/office/drawing/2014/main" id="{8C07BB13-5E41-AF6F-568D-B3AD2DEF768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23" t="8552" r="74956" b="73809"/>
            <a:stretch/>
          </p:blipFill>
          <p:spPr>
            <a:xfrm>
              <a:off x="10138338" y="16806855"/>
              <a:ext cx="1560108" cy="974519"/>
            </a:xfrm>
            <a:prstGeom prst="rect">
              <a:avLst/>
            </a:prstGeom>
            <a:ln w="28575">
              <a:solidFill>
                <a:schemeClr val="bg1"/>
              </a:solidFill>
            </a:ln>
            <a:effectLst/>
          </p:spPr>
        </p:pic>
        <p:sp>
          <p:nvSpPr>
            <p:cNvPr id="359" name="TextBox 358">
              <a:extLst>
                <a:ext uri="{FF2B5EF4-FFF2-40B4-BE49-F238E27FC236}">
                  <a16:creationId xmlns:a16="http://schemas.microsoft.com/office/drawing/2014/main" id="{F52C5986-4072-2E7B-46F9-82A973658FEE}"/>
                </a:ext>
              </a:extLst>
            </p:cNvPr>
            <p:cNvSpPr txBox="1"/>
            <p:nvPr/>
          </p:nvSpPr>
          <p:spPr>
            <a:xfrm>
              <a:off x="10859992" y="16865751"/>
              <a:ext cx="1687855" cy="307777"/>
            </a:xfrm>
            <a:prstGeom prst="rect">
              <a:avLst/>
            </a:prstGeom>
            <a:noFill/>
          </p:spPr>
          <p:txBody>
            <a:bodyPr wrap="square" rtlCol="0">
              <a:spAutoFit/>
            </a:bodyPr>
            <a:lstStyle/>
            <a:p>
              <a:r>
                <a:rPr lang="en-US" sz="1400">
                  <a:solidFill>
                    <a:schemeClr val="tx1">
                      <a:lumMod val="75000"/>
                      <a:lumOff val="25000"/>
                    </a:schemeClr>
                  </a:solidFill>
                  <a:latin typeface="+mj-lt"/>
                </a:rPr>
                <a:t>Platte River Basins</a:t>
              </a:r>
            </a:p>
          </p:txBody>
        </p:sp>
        <p:sp>
          <p:nvSpPr>
            <p:cNvPr id="360" name="TextBox 359">
              <a:extLst>
                <a:ext uri="{FF2B5EF4-FFF2-40B4-BE49-F238E27FC236}">
                  <a16:creationId xmlns:a16="http://schemas.microsoft.com/office/drawing/2014/main" id="{6EDC1163-28F3-7B70-A972-298D40A1F25A}"/>
                </a:ext>
              </a:extLst>
            </p:cNvPr>
            <p:cNvSpPr txBox="1"/>
            <p:nvPr/>
          </p:nvSpPr>
          <p:spPr>
            <a:xfrm>
              <a:off x="10859993" y="17141592"/>
              <a:ext cx="1506750" cy="307777"/>
            </a:xfrm>
            <a:prstGeom prst="rect">
              <a:avLst/>
            </a:prstGeom>
            <a:noFill/>
          </p:spPr>
          <p:txBody>
            <a:bodyPr wrap="square" rtlCol="0">
              <a:spAutoFit/>
            </a:bodyPr>
            <a:lstStyle/>
            <a:p>
              <a:r>
                <a:rPr lang="en-US" sz="1400">
                  <a:solidFill>
                    <a:schemeClr val="tx1">
                      <a:lumMod val="75000"/>
                      <a:lumOff val="25000"/>
                    </a:schemeClr>
                  </a:solidFill>
                  <a:latin typeface="+mj-lt"/>
                </a:rPr>
                <a:t>Focal Cities (13)</a:t>
              </a:r>
            </a:p>
          </p:txBody>
        </p:sp>
        <p:sp>
          <p:nvSpPr>
            <p:cNvPr id="361" name="TextBox 360">
              <a:extLst>
                <a:ext uri="{FF2B5EF4-FFF2-40B4-BE49-F238E27FC236}">
                  <a16:creationId xmlns:a16="http://schemas.microsoft.com/office/drawing/2014/main" id="{540E2B0D-00BF-9F7E-A03C-30C06C07841D}"/>
                </a:ext>
              </a:extLst>
            </p:cNvPr>
            <p:cNvSpPr txBox="1"/>
            <p:nvPr/>
          </p:nvSpPr>
          <p:spPr>
            <a:xfrm>
              <a:off x="10854223" y="17419009"/>
              <a:ext cx="1506751" cy="523220"/>
            </a:xfrm>
            <a:prstGeom prst="rect">
              <a:avLst/>
            </a:prstGeom>
            <a:noFill/>
          </p:spPr>
          <p:txBody>
            <a:bodyPr wrap="square" rtlCol="0">
              <a:spAutoFit/>
            </a:bodyPr>
            <a:lstStyle/>
            <a:p>
              <a:r>
                <a:rPr lang="en-US" sz="1400" dirty="0">
                  <a:solidFill>
                    <a:schemeClr val="tx1">
                      <a:lumMod val="75000"/>
                      <a:lumOff val="25000"/>
                    </a:schemeClr>
                  </a:solidFill>
                  <a:latin typeface="+mj-lt"/>
                </a:rPr>
                <a:t>Platte Basin River System</a:t>
              </a:r>
            </a:p>
          </p:txBody>
        </p:sp>
      </p:grpSp>
      <p:sp>
        <p:nvSpPr>
          <p:cNvPr id="363" name="TextBox 362">
            <a:extLst>
              <a:ext uri="{FF2B5EF4-FFF2-40B4-BE49-F238E27FC236}">
                <a16:creationId xmlns:a16="http://schemas.microsoft.com/office/drawing/2014/main" id="{88FDF262-114B-3F82-46B3-B3D56E840036}"/>
              </a:ext>
            </a:extLst>
          </p:cNvPr>
          <p:cNvSpPr txBox="1"/>
          <p:nvPr/>
        </p:nvSpPr>
        <p:spPr>
          <a:xfrm>
            <a:off x="5207283" y="19381570"/>
            <a:ext cx="2332698" cy="307777"/>
          </a:xfrm>
          <a:prstGeom prst="rect">
            <a:avLst/>
          </a:prstGeom>
          <a:noFill/>
        </p:spPr>
        <p:txBody>
          <a:bodyPr wrap="square" rtlCol="0">
            <a:spAutoFit/>
          </a:bodyPr>
          <a:lstStyle/>
          <a:p>
            <a:r>
              <a:rPr lang="en-US" sz="1400" dirty="0">
                <a:solidFill>
                  <a:schemeClr val="tx1">
                    <a:lumMod val="75000"/>
                    <a:lumOff val="25000"/>
                  </a:schemeClr>
                </a:solidFill>
                <a:latin typeface="+mj-lt"/>
              </a:rPr>
              <a:t>United States of America</a:t>
            </a:r>
          </a:p>
        </p:txBody>
      </p:sp>
      <p:grpSp>
        <p:nvGrpSpPr>
          <p:cNvPr id="374" name="Group 373">
            <a:extLst>
              <a:ext uri="{FF2B5EF4-FFF2-40B4-BE49-F238E27FC236}">
                <a16:creationId xmlns:a16="http://schemas.microsoft.com/office/drawing/2014/main" id="{9DACBF6C-B3FB-8B66-D513-900A92F59986}"/>
              </a:ext>
            </a:extLst>
          </p:cNvPr>
          <p:cNvGrpSpPr/>
          <p:nvPr/>
        </p:nvGrpSpPr>
        <p:grpSpPr>
          <a:xfrm>
            <a:off x="6524856" y="23282992"/>
            <a:ext cx="3556630" cy="1820235"/>
            <a:chOff x="6506966" y="17386078"/>
            <a:chExt cx="3556630" cy="1820235"/>
          </a:xfrm>
        </p:grpSpPr>
        <p:grpSp>
          <p:nvGrpSpPr>
            <p:cNvPr id="372" name="Group 371">
              <a:extLst>
                <a:ext uri="{FF2B5EF4-FFF2-40B4-BE49-F238E27FC236}">
                  <a16:creationId xmlns:a16="http://schemas.microsoft.com/office/drawing/2014/main" id="{20C6C9DD-012C-49F5-F17D-4D905E5A646D}"/>
                </a:ext>
              </a:extLst>
            </p:cNvPr>
            <p:cNvGrpSpPr/>
            <p:nvPr/>
          </p:nvGrpSpPr>
          <p:grpSpPr>
            <a:xfrm>
              <a:off x="6506966" y="17386078"/>
              <a:ext cx="3556630" cy="1820235"/>
              <a:chOff x="6283362" y="18149336"/>
              <a:chExt cx="3556630" cy="1820235"/>
            </a:xfrm>
          </p:grpSpPr>
          <p:grpSp>
            <p:nvGrpSpPr>
              <p:cNvPr id="368" name="Group 367">
                <a:extLst>
                  <a:ext uri="{FF2B5EF4-FFF2-40B4-BE49-F238E27FC236}">
                    <a16:creationId xmlns:a16="http://schemas.microsoft.com/office/drawing/2014/main" id="{CDDAE5C1-31AB-C790-0177-136B7932C1A9}"/>
                  </a:ext>
                </a:extLst>
              </p:cNvPr>
              <p:cNvGrpSpPr/>
              <p:nvPr/>
            </p:nvGrpSpPr>
            <p:grpSpPr>
              <a:xfrm>
                <a:off x="6283362" y="18149336"/>
                <a:ext cx="3556630" cy="1735922"/>
                <a:chOff x="4768102" y="307119"/>
                <a:chExt cx="12127754" cy="1227153"/>
              </a:xfrm>
            </p:grpSpPr>
            <p:sp>
              <p:nvSpPr>
                <p:cNvPr id="369" name="Rectangle 20">
                  <a:extLst>
                    <a:ext uri="{FF2B5EF4-FFF2-40B4-BE49-F238E27FC236}">
                      <a16:creationId xmlns:a16="http://schemas.microsoft.com/office/drawing/2014/main" id="{8C7779A0-B3A1-2971-109E-2085F394A05D}"/>
                    </a:ext>
                  </a:extLst>
                </p:cNvPr>
                <p:cNvSpPr/>
                <p:nvPr/>
              </p:nvSpPr>
              <p:spPr>
                <a:xfrm>
                  <a:off x="4768102" y="307119"/>
                  <a:ext cx="11589063" cy="1186919"/>
                </a:xfrm>
                <a:prstGeom prst="ellipse">
                  <a:avLst/>
                </a:prstGeom>
                <a:solidFill>
                  <a:srgbClr val="D1EA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a:extLst>
                    <a:ext uri="{FF2B5EF4-FFF2-40B4-BE49-F238E27FC236}">
                      <a16:creationId xmlns:a16="http://schemas.microsoft.com/office/drawing/2014/main" id="{CF257ADE-2969-9B43-0101-D7A685A9F253}"/>
                    </a:ext>
                  </a:extLst>
                </p:cNvPr>
                <p:cNvSpPr txBox="1"/>
                <p:nvPr/>
              </p:nvSpPr>
              <p:spPr>
                <a:xfrm>
                  <a:off x="9819689" y="463453"/>
                  <a:ext cx="7076167" cy="1070819"/>
                </a:xfrm>
                <a:prstGeom prst="ellipse">
                  <a:avLst/>
                </a:prstGeom>
                <a:noFill/>
                <a:ln>
                  <a:noFill/>
                </a:ln>
              </p:spPr>
              <p:txBody>
                <a:bodyPr wrap="square" lIns="91440" tIns="45720" rIns="91440" bIns="45720" rtlCol="0" anchor="ctr">
                  <a:spAutoFit/>
                </a:bodyPr>
                <a:lstStyle/>
                <a:p>
                  <a:pPr algn="ctr"/>
                  <a:r>
                    <a:rPr lang="en-US" sz="1600" b="1" dirty="0">
                      <a:solidFill>
                        <a:schemeClr val="tx1">
                          <a:lumMod val="75000"/>
                          <a:lumOff val="25000"/>
                        </a:schemeClr>
                      </a:solidFill>
                      <a:latin typeface="+mj-lt"/>
                    </a:rPr>
                    <a:t>Landsat 8</a:t>
                  </a:r>
                </a:p>
                <a:p>
                  <a:pPr algn="ctr"/>
                  <a:r>
                    <a:rPr lang="en-US" sz="1600" dirty="0">
                      <a:solidFill>
                        <a:schemeClr val="tx1">
                          <a:lumMod val="75000"/>
                          <a:lumOff val="25000"/>
                        </a:schemeClr>
                      </a:solidFill>
                      <a:latin typeface="+mj-lt"/>
                    </a:rPr>
                    <a:t>Operational Land Imager (OLI)</a:t>
                  </a:r>
                </a:p>
              </p:txBody>
            </p:sp>
          </p:grpSp>
          <p:pic>
            <p:nvPicPr>
              <p:cNvPr id="371" name="Picture 370" descr="A satellite with a solar panel&#10;&#10;Description automatically generated">
                <a:extLst>
                  <a:ext uri="{FF2B5EF4-FFF2-40B4-BE49-F238E27FC236}">
                    <a16:creationId xmlns:a16="http://schemas.microsoft.com/office/drawing/2014/main" id="{A943291D-C734-064A-7075-1B6E9AF14F1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28823" y="18499721"/>
                <a:ext cx="1798425" cy="1469850"/>
              </a:xfrm>
              <a:prstGeom prst="rect">
                <a:avLst/>
              </a:prstGeom>
            </p:spPr>
          </p:pic>
        </p:grpSp>
        <p:sp>
          <p:nvSpPr>
            <p:cNvPr id="373" name="Rectangle: Rounded Corners 372">
              <a:extLst>
                <a:ext uri="{FF2B5EF4-FFF2-40B4-BE49-F238E27FC236}">
                  <a16:creationId xmlns:a16="http://schemas.microsoft.com/office/drawing/2014/main" id="{EA237F2F-E129-780A-D919-977D8666CDC4}"/>
                </a:ext>
              </a:extLst>
            </p:cNvPr>
            <p:cNvSpPr/>
            <p:nvPr/>
          </p:nvSpPr>
          <p:spPr>
            <a:xfrm>
              <a:off x="6987647" y="17395547"/>
              <a:ext cx="2377440" cy="278223"/>
            </a:xfrm>
            <a:prstGeom prst="roundRect">
              <a:avLst/>
            </a:prstGeom>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Central Platte LULC</a:t>
              </a:r>
            </a:p>
          </p:txBody>
        </p:sp>
      </p:grpSp>
      <p:sp>
        <p:nvSpPr>
          <p:cNvPr id="17" name="TextBox 16">
            <a:extLst>
              <a:ext uri="{FF2B5EF4-FFF2-40B4-BE49-F238E27FC236}">
                <a16:creationId xmlns:a16="http://schemas.microsoft.com/office/drawing/2014/main" id="{076F3C14-5C2B-2BCE-80C1-11D2DB154BAE}"/>
              </a:ext>
            </a:extLst>
          </p:cNvPr>
          <p:cNvSpPr txBox="1"/>
          <p:nvPr/>
        </p:nvSpPr>
        <p:spPr>
          <a:xfrm>
            <a:off x="4192987" y="21906986"/>
            <a:ext cx="728410" cy="615553"/>
          </a:xfrm>
          <a:prstGeom prst="rect">
            <a:avLst/>
          </a:prstGeom>
          <a:noFill/>
        </p:spPr>
        <p:txBody>
          <a:bodyPr wrap="square" rtlCol="0">
            <a:spAutoFit/>
          </a:bodyPr>
          <a:lstStyle/>
          <a:p>
            <a:pPr algn="ctr"/>
            <a:r>
              <a:rPr lang="en-US" sz="1100" dirty="0">
                <a:solidFill>
                  <a:schemeClr val="tx1">
                    <a:lumMod val="75000"/>
                    <a:lumOff val="25000"/>
                  </a:schemeClr>
                </a:solidFill>
              </a:rPr>
              <a:t>North </a:t>
            </a:r>
            <a:r>
              <a:rPr lang="en-US" sz="1200" dirty="0">
                <a:solidFill>
                  <a:schemeClr val="tx1">
                    <a:lumMod val="75000"/>
                    <a:lumOff val="25000"/>
                  </a:schemeClr>
                </a:solidFill>
              </a:rPr>
              <a:t>Platte</a:t>
            </a:r>
            <a:r>
              <a:rPr lang="en-US" sz="1100" dirty="0">
                <a:solidFill>
                  <a:schemeClr val="tx1">
                    <a:lumMod val="75000"/>
                    <a:lumOff val="25000"/>
                  </a:schemeClr>
                </a:solidFill>
              </a:rPr>
              <a:t> Basin</a:t>
            </a:r>
          </a:p>
        </p:txBody>
      </p:sp>
      <p:sp>
        <p:nvSpPr>
          <p:cNvPr id="35" name="TextBox 34">
            <a:extLst>
              <a:ext uri="{FF2B5EF4-FFF2-40B4-BE49-F238E27FC236}">
                <a16:creationId xmlns:a16="http://schemas.microsoft.com/office/drawing/2014/main" id="{1555F1BB-C76F-DBA7-B4C2-BCE8D237CA23}"/>
              </a:ext>
            </a:extLst>
          </p:cNvPr>
          <p:cNvSpPr txBox="1"/>
          <p:nvPr/>
        </p:nvSpPr>
        <p:spPr>
          <a:xfrm>
            <a:off x="4858679" y="22628727"/>
            <a:ext cx="728410" cy="677108"/>
          </a:xfrm>
          <a:prstGeom prst="rect">
            <a:avLst/>
          </a:prstGeom>
          <a:noFill/>
        </p:spPr>
        <p:txBody>
          <a:bodyPr wrap="square" rtlCol="0">
            <a:spAutoFit/>
          </a:bodyPr>
          <a:lstStyle/>
          <a:p>
            <a:pPr algn="ctr"/>
            <a:r>
              <a:rPr lang="en-US" sz="1200">
                <a:solidFill>
                  <a:schemeClr val="tx1">
                    <a:lumMod val="75000"/>
                    <a:lumOff val="25000"/>
                  </a:schemeClr>
                </a:solidFill>
              </a:rPr>
              <a:t>South </a:t>
            </a:r>
            <a:r>
              <a:rPr lang="en-US" sz="1400">
                <a:solidFill>
                  <a:schemeClr val="tx1">
                    <a:lumMod val="75000"/>
                    <a:lumOff val="25000"/>
                  </a:schemeClr>
                </a:solidFill>
              </a:rPr>
              <a:t>Platte</a:t>
            </a:r>
            <a:r>
              <a:rPr lang="en-US" sz="1200">
                <a:solidFill>
                  <a:schemeClr val="tx1">
                    <a:lumMod val="75000"/>
                    <a:lumOff val="25000"/>
                  </a:schemeClr>
                </a:solidFill>
              </a:rPr>
              <a:t> Basin</a:t>
            </a:r>
          </a:p>
        </p:txBody>
      </p:sp>
      <p:sp>
        <p:nvSpPr>
          <p:cNvPr id="93" name="TextBox 92">
            <a:extLst>
              <a:ext uri="{FF2B5EF4-FFF2-40B4-BE49-F238E27FC236}">
                <a16:creationId xmlns:a16="http://schemas.microsoft.com/office/drawing/2014/main" id="{38218C84-304E-4177-4E1E-F14DD6A5A913}"/>
              </a:ext>
            </a:extLst>
          </p:cNvPr>
          <p:cNvSpPr txBox="1"/>
          <p:nvPr/>
        </p:nvSpPr>
        <p:spPr>
          <a:xfrm>
            <a:off x="7144560" y="22723492"/>
            <a:ext cx="2099394" cy="307777"/>
          </a:xfrm>
          <a:prstGeom prst="rect">
            <a:avLst/>
          </a:prstGeom>
          <a:noFill/>
        </p:spPr>
        <p:txBody>
          <a:bodyPr wrap="square" rtlCol="0">
            <a:spAutoFit/>
          </a:bodyPr>
          <a:lstStyle/>
          <a:p>
            <a:pPr algn="ctr"/>
            <a:r>
              <a:rPr lang="en-US" sz="1200">
                <a:solidFill>
                  <a:schemeClr val="tx1">
                    <a:lumMod val="75000"/>
                    <a:lumOff val="25000"/>
                  </a:schemeClr>
                </a:solidFill>
              </a:rPr>
              <a:t>Central </a:t>
            </a:r>
            <a:r>
              <a:rPr lang="en-US" sz="1400">
                <a:solidFill>
                  <a:schemeClr val="tx1">
                    <a:lumMod val="75000"/>
                    <a:lumOff val="25000"/>
                  </a:schemeClr>
                </a:solidFill>
              </a:rPr>
              <a:t>Platte</a:t>
            </a:r>
            <a:r>
              <a:rPr lang="en-US" sz="1200">
                <a:solidFill>
                  <a:schemeClr val="tx1">
                    <a:lumMod val="75000"/>
                    <a:lumOff val="25000"/>
                  </a:schemeClr>
                </a:solidFill>
              </a:rPr>
              <a:t> Basin</a:t>
            </a:r>
          </a:p>
        </p:txBody>
      </p:sp>
      <p:pic>
        <p:nvPicPr>
          <p:cNvPr id="60" name="Picture 59" descr="A screenshot of a map&#10;&#10;Description automatically generated">
            <a:extLst>
              <a:ext uri="{FF2B5EF4-FFF2-40B4-BE49-F238E27FC236}">
                <a16:creationId xmlns:a16="http://schemas.microsoft.com/office/drawing/2014/main" id="{4C87450A-8312-5413-570D-FFC6AA045D3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065405" y="6960360"/>
            <a:ext cx="6105561" cy="4717934"/>
          </a:xfrm>
          <a:prstGeom prst="rect">
            <a:avLst/>
          </a:prstGeom>
          <a:ln w="28575">
            <a:solidFill>
              <a:schemeClr val="tx1"/>
            </a:solidFill>
          </a:ln>
          <a:effectLst>
            <a:outerShdw blurRad="50800" dist="38100" dir="2700000" algn="tl" rotWithShape="0">
              <a:prstClr val="black">
                <a:alpha val="40000"/>
              </a:prstClr>
            </a:outerShdw>
          </a:effectLst>
        </p:spPr>
      </p:pic>
      <p:sp>
        <p:nvSpPr>
          <p:cNvPr id="61" name="Round Single Corner Rectangle 4">
            <a:extLst>
              <a:ext uri="{FF2B5EF4-FFF2-40B4-BE49-F238E27FC236}">
                <a16:creationId xmlns:a16="http://schemas.microsoft.com/office/drawing/2014/main" id="{B426B917-988C-E31D-29B6-2AA2C1184F80}"/>
              </a:ext>
            </a:extLst>
          </p:cNvPr>
          <p:cNvSpPr/>
          <p:nvPr/>
        </p:nvSpPr>
        <p:spPr>
          <a:xfrm>
            <a:off x="14065405" y="7965216"/>
            <a:ext cx="724043" cy="365324"/>
          </a:xfrm>
          <a:prstGeom prst="round1Rect">
            <a:avLst>
              <a:gd name="adj" fmla="val 34471"/>
            </a:avLst>
          </a:prstGeom>
          <a:solidFill>
            <a:srgbClr val="BFBFBF">
              <a:alpha val="80000"/>
            </a:srgb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lumMod val="75000"/>
                    <a:lumOff val="25000"/>
                  </a:schemeClr>
                </a:solidFill>
                <a:latin typeface="Century Gothic" panose="020B0502020202020204" pitchFamily="34" charset="0"/>
              </a:rPr>
              <a:t>2013</a:t>
            </a:r>
          </a:p>
        </p:txBody>
      </p:sp>
      <p:sp>
        <p:nvSpPr>
          <p:cNvPr id="62" name="Round Single Corner Rectangle 4">
            <a:extLst>
              <a:ext uri="{FF2B5EF4-FFF2-40B4-BE49-F238E27FC236}">
                <a16:creationId xmlns:a16="http://schemas.microsoft.com/office/drawing/2014/main" id="{645096DC-A6BE-0960-D84D-623AB6AC5BBB}"/>
              </a:ext>
            </a:extLst>
          </p:cNvPr>
          <p:cNvSpPr/>
          <p:nvPr/>
        </p:nvSpPr>
        <p:spPr>
          <a:xfrm>
            <a:off x="14063380" y="9635011"/>
            <a:ext cx="724043" cy="365324"/>
          </a:xfrm>
          <a:prstGeom prst="round1Rect">
            <a:avLst>
              <a:gd name="adj" fmla="val 34471"/>
            </a:avLst>
          </a:prstGeom>
          <a:solidFill>
            <a:srgbClr val="BFBFBF">
              <a:alpha val="80000"/>
            </a:srgb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lumMod val="75000"/>
                    <a:lumOff val="25000"/>
                  </a:schemeClr>
                </a:solidFill>
                <a:latin typeface="Century Gothic" panose="020B0502020202020204" pitchFamily="34" charset="0"/>
              </a:rPr>
              <a:t>2018</a:t>
            </a:r>
          </a:p>
        </p:txBody>
      </p:sp>
      <p:sp>
        <p:nvSpPr>
          <p:cNvPr id="63" name="Round Single Corner Rectangle 4">
            <a:extLst>
              <a:ext uri="{FF2B5EF4-FFF2-40B4-BE49-F238E27FC236}">
                <a16:creationId xmlns:a16="http://schemas.microsoft.com/office/drawing/2014/main" id="{1859BAA7-12EC-F948-DA0B-80CD244A34DF}"/>
              </a:ext>
            </a:extLst>
          </p:cNvPr>
          <p:cNvSpPr/>
          <p:nvPr/>
        </p:nvSpPr>
        <p:spPr>
          <a:xfrm>
            <a:off x="14065405" y="11314131"/>
            <a:ext cx="724043" cy="365324"/>
          </a:xfrm>
          <a:prstGeom prst="round1Rect">
            <a:avLst>
              <a:gd name="adj" fmla="val 34471"/>
            </a:avLst>
          </a:prstGeom>
          <a:solidFill>
            <a:srgbClr val="BFBFBF">
              <a:alpha val="80000"/>
            </a:srgb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lumMod val="75000"/>
                    <a:lumOff val="25000"/>
                  </a:schemeClr>
                </a:solidFill>
                <a:latin typeface="Century Gothic" panose="020B0502020202020204" pitchFamily="34" charset="0"/>
              </a:rPr>
              <a:t>2023</a:t>
            </a:r>
            <a:endParaRPr lang="en-US">
              <a:solidFill>
                <a:schemeClr val="tx1">
                  <a:lumMod val="75000"/>
                  <a:lumOff val="25000"/>
                </a:schemeClr>
              </a:solidFill>
              <a:latin typeface="Century Gothic" panose="020B0502020202020204" pitchFamily="34" charset="0"/>
            </a:endParaRPr>
          </a:p>
        </p:txBody>
      </p:sp>
      <p:pic>
        <p:nvPicPr>
          <p:cNvPr id="64" name="Picture 63">
            <a:extLst>
              <a:ext uri="{FF2B5EF4-FFF2-40B4-BE49-F238E27FC236}">
                <a16:creationId xmlns:a16="http://schemas.microsoft.com/office/drawing/2014/main" id="{5036E91D-94D4-2E83-73FD-4A1DD1BE3E0D}"/>
              </a:ext>
            </a:extLst>
          </p:cNvPr>
          <p:cNvPicPr>
            <a:picLocks noChangeAspect="1"/>
          </p:cNvPicPr>
          <p:nvPr/>
        </p:nvPicPr>
        <p:blipFill rotWithShape="1">
          <a:blip r:embed="rId9"/>
          <a:srcRect r="24999" b="10958"/>
          <a:stretch/>
        </p:blipFill>
        <p:spPr>
          <a:xfrm>
            <a:off x="19817526" y="10840332"/>
            <a:ext cx="297242" cy="370549"/>
          </a:xfrm>
          <a:prstGeom prst="rect">
            <a:avLst/>
          </a:prstGeom>
          <a:ln>
            <a:solidFill>
              <a:schemeClr val="tx1"/>
            </a:solidFill>
          </a:ln>
        </p:spPr>
      </p:pic>
      <p:sp>
        <p:nvSpPr>
          <p:cNvPr id="65" name="TextBox 64">
            <a:extLst>
              <a:ext uri="{FF2B5EF4-FFF2-40B4-BE49-F238E27FC236}">
                <a16:creationId xmlns:a16="http://schemas.microsoft.com/office/drawing/2014/main" id="{A868324F-6342-5E78-9125-D4C1656C9AEE}"/>
              </a:ext>
            </a:extLst>
          </p:cNvPr>
          <p:cNvSpPr txBox="1"/>
          <p:nvPr/>
        </p:nvSpPr>
        <p:spPr>
          <a:xfrm>
            <a:off x="19827569" y="10607760"/>
            <a:ext cx="345223" cy="276999"/>
          </a:xfrm>
          <a:prstGeom prst="rect">
            <a:avLst/>
          </a:prstGeom>
          <a:noFill/>
        </p:spPr>
        <p:txBody>
          <a:bodyPr wrap="square" rtlCol="0">
            <a:spAutoFit/>
          </a:bodyPr>
          <a:lstStyle/>
          <a:p>
            <a:r>
              <a:rPr lang="en-US" sz="1200">
                <a:latin typeface="+mj-lt"/>
              </a:rPr>
              <a:t>N</a:t>
            </a:r>
          </a:p>
        </p:txBody>
      </p:sp>
      <p:sp>
        <p:nvSpPr>
          <p:cNvPr id="66" name="TextBox 65">
            <a:extLst>
              <a:ext uri="{FF2B5EF4-FFF2-40B4-BE49-F238E27FC236}">
                <a16:creationId xmlns:a16="http://schemas.microsoft.com/office/drawing/2014/main" id="{58187813-BCA6-B911-FEEA-9B7442DCFBAE}"/>
              </a:ext>
            </a:extLst>
          </p:cNvPr>
          <p:cNvSpPr txBox="1"/>
          <p:nvPr/>
        </p:nvSpPr>
        <p:spPr>
          <a:xfrm>
            <a:off x="19006107" y="11238349"/>
            <a:ext cx="456530" cy="276999"/>
          </a:xfrm>
          <a:prstGeom prst="rect">
            <a:avLst/>
          </a:prstGeom>
          <a:noFill/>
        </p:spPr>
        <p:txBody>
          <a:bodyPr wrap="square" rtlCol="0">
            <a:spAutoFit/>
          </a:bodyPr>
          <a:lstStyle/>
          <a:p>
            <a:r>
              <a:rPr lang="en-US" sz="1200">
                <a:latin typeface="+mj-lt"/>
              </a:rPr>
              <a:t>100</a:t>
            </a:r>
          </a:p>
        </p:txBody>
      </p:sp>
      <p:sp>
        <p:nvSpPr>
          <p:cNvPr id="67" name="TextBox 66">
            <a:extLst>
              <a:ext uri="{FF2B5EF4-FFF2-40B4-BE49-F238E27FC236}">
                <a16:creationId xmlns:a16="http://schemas.microsoft.com/office/drawing/2014/main" id="{21D76C44-979D-F615-738A-F6A2A14010AE}"/>
              </a:ext>
            </a:extLst>
          </p:cNvPr>
          <p:cNvSpPr txBox="1"/>
          <p:nvPr/>
        </p:nvSpPr>
        <p:spPr>
          <a:xfrm>
            <a:off x="19707294" y="11366478"/>
            <a:ext cx="540108" cy="276999"/>
          </a:xfrm>
          <a:prstGeom prst="rect">
            <a:avLst/>
          </a:prstGeom>
          <a:noFill/>
        </p:spPr>
        <p:txBody>
          <a:bodyPr wrap="square" rtlCol="0">
            <a:spAutoFit/>
          </a:bodyPr>
          <a:lstStyle/>
          <a:p>
            <a:r>
              <a:rPr lang="en-US" sz="1200">
                <a:latin typeface="+mj-lt"/>
              </a:rPr>
              <a:t>Miles</a:t>
            </a:r>
          </a:p>
        </p:txBody>
      </p:sp>
      <p:sp>
        <p:nvSpPr>
          <p:cNvPr id="74" name="TextBox 73">
            <a:extLst>
              <a:ext uri="{FF2B5EF4-FFF2-40B4-BE49-F238E27FC236}">
                <a16:creationId xmlns:a16="http://schemas.microsoft.com/office/drawing/2014/main" id="{69CA202C-424D-950F-8C00-A8E2BF81E04C}"/>
              </a:ext>
            </a:extLst>
          </p:cNvPr>
          <p:cNvSpPr txBox="1"/>
          <p:nvPr/>
        </p:nvSpPr>
        <p:spPr>
          <a:xfrm>
            <a:off x="18584300" y="11254336"/>
            <a:ext cx="456530" cy="276999"/>
          </a:xfrm>
          <a:prstGeom prst="rect">
            <a:avLst/>
          </a:prstGeom>
          <a:noFill/>
        </p:spPr>
        <p:txBody>
          <a:bodyPr wrap="square" rtlCol="0">
            <a:spAutoFit/>
          </a:bodyPr>
          <a:lstStyle/>
          <a:p>
            <a:r>
              <a:rPr lang="en-US" sz="1200">
                <a:latin typeface="+mj-lt"/>
              </a:rPr>
              <a:t>0</a:t>
            </a:r>
          </a:p>
        </p:txBody>
      </p:sp>
      <p:sp>
        <p:nvSpPr>
          <p:cNvPr id="75" name="TextBox 74">
            <a:extLst>
              <a:ext uri="{FF2B5EF4-FFF2-40B4-BE49-F238E27FC236}">
                <a16:creationId xmlns:a16="http://schemas.microsoft.com/office/drawing/2014/main" id="{90A54865-9E72-C590-5A4A-B927D0EDEF04}"/>
              </a:ext>
            </a:extLst>
          </p:cNvPr>
          <p:cNvSpPr txBox="1"/>
          <p:nvPr/>
        </p:nvSpPr>
        <p:spPr>
          <a:xfrm>
            <a:off x="19462637" y="11234734"/>
            <a:ext cx="456530" cy="276999"/>
          </a:xfrm>
          <a:prstGeom prst="rect">
            <a:avLst/>
          </a:prstGeom>
          <a:noFill/>
        </p:spPr>
        <p:txBody>
          <a:bodyPr wrap="square" rtlCol="0">
            <a:spAutoFit/>
          </a:bodyPr>
          <a:lstStyle/>
          <a:p>
            <a:r>
              <a:rPr lang="en-US" sz="1200">
                <a:latin typeface="+mj-lt"/>
              </a:rPr>
              <a:t>200</a:t>
            </a:r>
          </a:p>
        </p:txBody>
      </p:sp>
      <p:grpSp>
        <p:nvGrpSpPr>
          <p:cNvPr id="138" name="Group 137">
            <a:extLst>
              <a:ext uri="{FF2B5EF4-FFF2-40B4-BE49-F238E27FC236}">
                <a16:creationId xmlns:a16="http://schemas.microsoft.com/office/drawing/2014/main" id="{F54EA7F6-8256-2B00-5D90-4C6396529D30}"/>
              </a:ext>
            </a:extLst>
          </p:cNvPr>
          <p:cNvGrpSpPr/>
          <p:nvPr/>
        </p:nvGrpSpPr>
        <p:grpSpPr>
          <a:xfrm>
            <a:off x="14027862" y="13006869"/>
            <a:ext cx="5661487" cy="4376989"/>
            <a:chOff x="4805820" y="1252971"/>
            <a:chExt cx="7182202" cy="5489400"/>
          </a:xfrm>
        </p:grpSpPr>
        <p:pic>
          <p:nvPicPr>
            <p:cNvPr id="139" name="Picture 138">
              <a:extLst>
                <a:ext uri="{FF2B5EF4-FFF2-40B4-BE49-F238E27FC236}">
                  <a16:creationId xmlns:a16="http://schemas.microsoft.com/office/drawing/2014/main" id="{B06119C5-FD87-C848-7B0E-64E56F9F235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837935" y="1252971"/>
              <a:ext cx="7103932" cy="5489400"/>
            </a:xfrm>
            <a:prstGeom prst="rect">
              <a:avLst/>
            </a:prstGeom>
            <a:ln w="28575">
              <a:solidFill>
                <a:schemeClr val="tx1"/>
              </a:solidFill>
            </a:ln>
            <a:effectLst>
              <a:outerShdw blurRad="50800" dist="38100" dir="2700000" algn="tl" rotWithShape="0">
                <a:prstClr val="black">
                  <a:alpha val="40000"/>
                </a:prstClr>
              </a:outerShdw>
            </a:effectLst>
          </p:spPr>
        </p:pic>
        <p:sp>
          <p:nvSpPr>
            <p:cNvPr id="140" name="TextBox 139">
              <a:extLst>
                <a:ext uri="{FF2B5EF4-FFF2-40B4-BE49-F238E27FC236}">
                  <a16:creationId xmlns:a16="http://schemas.microsoft.com/office/drawing/2014/main" id="{45791EB2-C639-A434-C59D-DE40B0FCE090}"/>
                </a:ext>
              </a:extLst>
            </p:cNvPr>
            <p:cNvSpPr txBox="1"/>
            <p:nvPr/>
          </p:nvSpPr>
          <p:spPr>
            <a:xfrm>
              <a:off x="10611246" y="1660301"/>
              <a:ext cx="1123747" cy="231599"/>
            </a:xfrm>
            <a:prstGeom prst="rect">
              <a:avLst/>
            </a:prstGeom>
            <a:noFill/>
          </p:spPr>
          <p:txBody>
            <a:bodyPr wrap="square" rtlCol="0">
              <a:spAutoFit/>
            </a:bodyPr>
            <a:lstStyle/>
            <a:p>
              <a:pPr algn="ctr"/>
              <a:r>
                <a:rPr lang="en-US" sz="600" b="1">
                  <a:solidFill>
                    <a:schemeClr val="tx1">
                      <a:lumMod val="75000"/>
                      <a:lumOff val="25000"/>
                    </a:schemeClr>
                  </a:solidFill>
                  <a:latin typeface="+mj-lt"/>
                </a:rPr>
                <a:t>Land Cover Type</a:t>
              </a:r>
            </a:p>
          </p:txBody>
        </p:sp>
        <p:sp>
          <p:nvSpPr>
            <p:cNvPr id="141" name="TextBox 140">
              <a:extLst>
                <a:ext uri="{FF2B5EF4-FFF2-40B4-BE49-F238E27FC236}">
                  <a16:creationId xmlns:a16="http://schemas.microsoft.com/office/drawing/2014/main" id="{D970F473-05D9-0E44-083C-75163BBA52CF}"/>
                </a:ext>
              </a:extLst>
            </p:cNvPr>
            <p:cNvSpPr txBox="1"/>
            <p:nvPr/>
          </p:nvSpPr>
          <p:spPr>
            <a:xfrm>
              <a:off x="10698283" y="2270648"/>
              <a:ext cx="1289739" cy="231599"/>
            </a:xfrm>
            <a:prstGeom prst="rect">
              <a:avLst/>
            </a:prstGeom>
            <a:noFill/>
          </p:spPr>
          <p:txBody>
            <a:bodyPr wrap="square" rtlCol="0">
              <a:spAutoFit/>
            </a:bodyPr>
            <a:lstStyle/>
            <a:p>
              <a:pPr algn="ctr"/>
              <a:r>
                <a:rPr lang="en-US" sz="600">
                  <a:solidFill>
                    <a:schemeClr val="tx1">
                      <a:lumMod val="75000"/>
                      <a:lumOff val="25000"/>
                    </a:schemeClr>
                  </a:solidFill>
                  <a:latin typeface="+mj-lt"/>
                </a:rPr>
                <a:t>Forest and Wetland</a:t>
              </a:r>
            </a:p>
          </p:txBody>
        </p:sp>
        <p:sp>
          <p:nvSpPr>
            <p:cNvPr id="142" name="TextBox 141">
              <a:extLst>
                <a:ext uri="{FF2B5EF4-FFF2-40B4-BE49-F238E27FC236}">
                  <a16:creationId xmlns:a16="http://schemas.microsoft.com/office/drawing/2014/main" id="{867FB7FE-9C1F-C1EE-8F5A-2B1B46EB9176}"/>
                </a:ext>
              </a:extLst>
            </p:cNvPr>
            <p:cNvSpPr txBox="1"/>
            <p:nvPr/>
          </p:nvSpPr>
          <p:spPr>
            <a:xfrm>
              <a:off x="10696038" y="1942016"/>
              <a:ext cx="907232" cy="231599"/>
            </a:xfrm>
            <a:prstGeom prst="rect">
              <a:avLst/>
            </a:prstGeom>
            <a:noFill/>
          </p:spPr>
          <p:txBody>
            <a:bodyPr wrap="square" rtlCol="0">
              <a:spAutoFit/>
            </a:bodyPr>
            <a:lstStyle/>
            <a:p>
              <a:pPr algn="ctr"/>
              <a:r>
                <a:rPr lang="en-US" sz="600">
                  <a:solidFill>
                    <a:schemeClr val="tx1">
                      <a:lumMod val="75000"/>
                      <a:lumOff val="25000"/>
                    </a:schemeClr>
                  </a:solidFill>
                  <a:latin typeface="+mj-lt"/>
                </a:rPr>
                <a:t>Developed</a:t>
              </a:r>
            </a:p>
          </p:txBody>
        </p:sp>
        <p:sp>
          <p:nvSpPr>
            <p:cNvPr id="143" name="TextBox 142">
              <a:extLst>
                <a:ext uri="{FF2B5EF4-FFF2-40B4-BE49-F238E27FC236}">
                  <a16:creationId xmlns:a16="http://schemas.microsoft.com/office/drawing/2014/main" id="{56004CF5-CF72-2A0F-4FC5-052D9900643E}"/>
                </a:ext>
              </a:extLst>
            </p:cNvPr>
            <p:cNvSpPr txBox="1"/>
            <p:nvPr/>
          </p:nvSpPr>
          <p:spPr>
            <a:xfrm>
              <a:off x="10687389" y="2152072"/>
              <a:ext cx="907232" cy="231599"/>
            </a:xfrm>
            <a:prstGeom prst="rect">
              <a:avLst/>
            </a:prstGeom>
            <a:noFill/>
          </p:spPr>
          <p:txBody>
            <a:bodyPr wrap="square" rtlCol="0">
              <a:spAutoFit/>
            </a:bodyPr>
            <a:lstStyle/>
            <a:p>
              <a:pPr algn="ctr"/>
              <a:r>
                <a:rPr lang="en-US" sz="600">
                  <a:solidFill>
                    <a:schemeClr val="tx1">
                      <a:lumMod val="75000"/>
                      <a:lumOff val="25000"/>
                    </a:schemeClr>
                  </a:solidFill>
                  <a:latin typeface="+mj-lt"/>
                </a:rPr>
                <a:t>Agriculture</a:t>
              </a:r>
            </a:p>
          </p:txBody>
        </p:sp>
        <p:sp>
          <p:nvSpPr>
            <p:cNvPr id="144" name="TextBox 143">
              <a:extLst>
                <a:ext uri="{FF2B5EF4-FFF2-40B4-BE49-F238E27FC236}">
                  <a16:creationId xmlns:a16="http://schemas.microsoft.com/office/drawing/2014/main" id="{2CE8C435-E05C-9E7A-8800-AA80E016A5D1}"/>
                </a:ext>
              </a:extLst>
            </p:cNvPr>
            <p:cNvSpPr txBox="1"/>
            <p:nvPr/>
          </p:nvSpPr>
          <p:spPr>
            <a:xfrm>
              <a:off x="10716022" y="2051999"/>
              <a:ext cx="907232" cy="231599"/>
            </a:xfrm>
            <a:prstGeom prst="rect">
              <a:avLst/>
            </a:prstGeom>
            <a:noFill/>
          </p:spPr>
          <p:txBody>
            <a:bodyPr wrap="square" rtlCol="0">
              <a:spAutoFit/>
            </a:bodyPr>
            <a:lstStyle/>
            <a:p>
              <a:pPr algn="ctr"/>
              <a:r>
                <a:rPr lang="en-US" sz="600">
                  <a:solidFill>
                    <a:schemeClr val="tx1">
                      <a:lumMod val="75000"/>
                      <a:lumOff val="25000"/>
                    </a:schemeClr>
                  </a:solidFill>
                  <a:latin typeface="+mj-lt"/>
                </a:rPr>
                <a:t>Barren Land</a:t>
              </a:r>
            </a:p>
          </p:txBody>
        </p:sp>
        <p:sp>
          <p:nvSpPr>
            <p:cNvPr id="146" name="TextBox 145">
              <a:extLst>
                <a:ext uri="{FF2B5EF4-FFF2-40B4-BE49-F238E27FC236}">
                  <a16:creationId xmlns:a16="http://schemas.microsoft.com/office/drawing/2014/main" id="{6DE1AED9-C622-80B2-31C2-D55E9A05DE73}"/>
                </a:ext>
              </a:extLst>
            </p:cNvPr>
            <p:cNvSpPr txBox="1"/>
            <p:nvPr/>
          </p:nvSpPr>
          <p:spPr>
            <a:xfrm>
              <a:off x="10776023" y="1440696"/>
              <a:ext cx="907232" cy="231599"/>
            </a:xfrm>
            <a:prstGeom prst="rect">
              <a:avLst/>
            </a:prstGeom>
            <a:noFill/>
          </p:spPr>
          <p:txBody>
            <a:bodyPr wrap="square" rtlCol="0">
              <a:spAutoFit/>
            </a:bodyPr>
            <a:lstStyle/>
            <a:p>
              <a:pPr algn="ctr"/>
              <a:r>
                <a:rPr lang="en-US" sz="600">
                  <a:solidFill>
                    <a:schemeClr val="tx1">
                      <a:lumMod val="75000"/>
                      <a:lumOff val="25000"/>
                    </a:schemeClr>
                  </a:solidFill>
                  <a:latin typeface="+mj-lt"/>
                </a:rPr>
                <a:t>Flooded areas</a:t>
              </a:r>
            </a:p>
          </p:txBody>
        </p:sp>
        <p:sp>
          <p:nvSpPr>
            <p:cNvPr id="148" name="TextBox 147">
              <a:extLst>
                <a:ext uri="{FF2B5EF4-FFF2-40B4-BE49-F238E27FC236}">
                  <a16:creationId xmlns:a16="http://schemas.microsoft.com/office/drawing/2014/main" id="{1D8AAFB9-E90F-626D-36EF-5268EAD8DE0B}"/>
                </a:ext>
              </a:extLst>
            </p:cNvPr>
            <p:cNvSpPr txBox="1"/>
            <p:nvPr/>
          </p:nvSpPr>
          <p:spPr>
            <a:xfrm>
              <a:off x="10725761" y="1833045"/>
              <a:ext cx="907232" cy="231599"/>
            </a:xfrm>
            <a:prstGeom prst="rect">
              <a:avLst/>
            </a:prstGeom>
            <a:noFill/>
          </p:spPr>
          <p:txBody>
            <a:bodyPr wrap="square" rtlCol="0">
              <a:spAutoFit/>
            </a:bodyPr>
            <a:lstStyle/>
            <a:p>
              <a:pPr algn="ctr"/>
              <a:r>
                <a:rPr lang="en-US" sz="600" dirty="0">
                  <a:solidFill>
                    <a:schemeClr val="tx1">
                      <a:lumMod val="75000"/>
                      <a:lumOff val="25000"/>
                    </a:schemeClr>
                  </a:solidFill>
                  <a:latin typeface="+mj-lt"/>
                </a:rPr>
                <a:t>Open Water</a:t>
              </a:r>
            </a:p>
          </p:txBody>
        </p:sp>
        <p:sp>
          <p:nvSpPr>
            <p:cNvPr id="149" name="TextBox 148">
              <a:extLst>
                <a:ext uri="{FF2B5EF4-FFF2-40B4-BE49-F238E27FC236}">
                  <a16:creationId xmlns:a16="http://schemas.microsoft.com/office/drawing/2014/main" id="{E3FE9B88-6640-38D2-5F62-BCBA6D08D75F}"/>
                </a:ext>
              </a:extLst>
            </p:cNvPr>
            <p:cNvSpPr txBox="1"/>
            <p:nvPr/>
          </p:nvSpPr>
          <p:spPr>
            <a:xfrm>
              <a:off x="10612305" y="1279139"/>
              <a:ext cx="1274101" cy="270199"/>
            </a:xfrm>
            <a:prstGeom prst="rect">
              <a:avLst/>
            </a:prstGeom>
            <a:noFill/>
          </p:spPr>
          <p:txBody>
            <a:bodyPr wrap="square" rtlCol="0">
              <a:spAutoFit/>
            </a:bodyPr>
            <a:lstStyle/>
            <a:p>
              <a:pPr algn="ctr"/>
              <a:r>
                <a:rPr lang="en-US" sz="800" b="1" dirty="0">
                  <a:solidFill>
                    <a:schemeClr val="tx1">
                      <a:lumMod val="75000"/>
                      <a:lumOff val="25000"/>
                    </a:schemeClr>
                  </a:solidFill>
                  <a:latin typeface="+mj-lt"/>
                </a:rPr>
                <a:t>Flood Risk Map</a:t>
              </a:r>
            </a:p>
          </p:txBody>
        </p:sp>
        <p:sp>
          <p:nvSpPr>
            <p:cNvPr id="150" name="TextBox 149">
              <a:extLst>
                <a:ext uri="{FF2B5EF4-FFF2-40B4-BE49-F238E27FC236}">
                  <a16:creationId xmlns:a16="http://schemas.microsoft.com/office/drawing/2014/main" id="{826621AF-002C-F64D-31FD-1A4D5100C5AF}"/>
                </a:ext>
              </a:extLst>
            </p:cNvPr>
            <p:cNvSpPr txBox="1"/>
            <p:nvPr/>
          </p:nvSpPr>
          <p:spPr>
            <a:xfrm>
              <a:off x="10546588" y="2539789"/>
              <a:ext cx="242353" cy="169278"/>
            </a:xfrm>
            <a:prstGeom prst="rect">
              <a:avLst/>
            </a:prstGeom>
            <a:noFill/>
          </p:spPr>
          <p:txBody>
            <a:bodyPr wrap="square" rtlCol="0">
              <a:spAutoFit/>
            </a:bodyPr>
            <a:lstStyle/>
            <a:p>
              <a:pPr algn="ctr"/>
              <a:r>
                <a:rPr lang="en-US" sz="500">
                  <a:solidFill>
                    <a:schemeClr val="tx1">
                      <a:lumMod val="75000"/>
                      <a:lumOff val="25000"/>
                    </a:schemeClr>
                  </a:solidFill>
                  <a:latin typeface="+mj-lt"/>
                </a:rPr>
                <a:t>0</a:t>
              </a:r>
            </a:p>
          </p:txBody>
        </p:sp>
        <p:sp>
          <p:nvSpPr>
            <p:cNvPr id="153" name="TextBox 152">
              <a:extLst>
                <a:ext uri="{FF2B5EF4-FFF2-40B4-BE49-F238E27FC236}">
                  <a16:creationId xmlns:a16="http://schemas.microsoft.com/office/drawing/2014/main" id="{B9DEE09E-EFED-B126-7405-4E0980C504EE}"/>
                </a:ext>
              </a:extLst>
            </p:cNvPr>
            <p:cNvSpPr txBox="1"/>
            <p:nvPr/>
          </p:nvSpPr>
          <p:spPr>
            <a:xfrm>
              <a:off x="10987285" y="2545482"/>
              <a:ext cx="242353" cy="169278"/>
            </a:xfrm>
            <a:prstGeom prst="rect">
              <a:avLst/>
            </a:prstGeom>
            <a:noFill/>
          </p:spPr>
          <p:txBody>
            <a:bodyPr wrap="square" rtlCol="0">
              <a:spAutoFit/>
            </a:bodyPr>
            <a:lstStyle/>
            <a:p>
              <a:pPr algn="ctr"/>
              <a:r>
                <a:rPr lang="en-US" sz="500">
                  <a:solidFill>
                    <a:schemeClr val="tx1">
                      <a:lumMod val="75000"/>
                      <a:lumOff val="25000"/>
                    </a:schemeClr>
                  </a:solidFill>
                  <a:latin typeface="+mj-lt"/>
                </a:rPr>
                <a:t>5</a:t>
              </a:r>
            </a:p>
          </p:txBody>
        </p:sp>
        <p:sp>
          <p:nvSpPr>
            <p:cNvPr id="170" name="TextBox 169">
              <a:extLst>
                <a:ext uri="{FF2B5EF4-FFF2-40B4-BE49-F238E27FC236}">
                  <a16:creationId xmlns:a16="http://schemas.microsoft.com/office/drawing/2014/main" id="{C3D9687F-BD31-D096-6BDB-ABA69F669B2E}"/>
                </a:ext>
              </a:extLst>
            </p:cNvPr>
            <p:cNvSpPr txBox="1"/>
            <p:nvPr/>
          </p:nvSpPr>
          <p:spPr>
            <a:xfrm>
              <a:off x="11350869" y="2543255"/>
              <a:ext cx="332385" cy="169278"/>
            </a:xfrm>
            <a:prstGeom prst="rect">
              <a:avLst/>
            </a:prstGeom>
            <a:noFill/>
          </p:spPr>
          <p:txBody>
            <a:bodyPr wrap="square" rtlCol="0">
              <a:spAutoFit/>
            </a:bodyPr>
            <a:lstStyle/>
            <a:p>
              <a:pPr algn="ctr"/>
              <a:r>
                <a:rPr lang="en-US" sz="500">
                  <a:solidFill>
                    <a:schemeClr val="tx1">
                      <a:lumMod val="75000"/>
                      <a:lumOff val="25000"/>
                    </a:schemeClr>
                  </a:solidFill>
                  <a:latin typeface="+mj-lt"/>
                </a:rPr>
                <a:t>10</a:t>
              </a:r>
            </a:p>
          </p:txBody>
        </p:sp>
        <p:sp>
          <p:nvSpPr>
            <p:cNvPr id="171" name="TextBox 170">
              <a:extLst>
                <a:ext uri="{FF2B5EF4-FFF2-40B4-BE49-F238E27FC236}">
                  <a16:creationId xmlns:a16="http://schemas.microsoft.com/office/drawing/2014/main" id="{1EA06173-B464-5483-0F3C-0AC93E53A489}"/>
                </a:ext>
              </a:extLst>
            </p:cNvPr>
            <p:cNvSpPr txBox="1"/>
            <p:nvPr/>
          </p:nvSpPr>
          <p:spPr>
            <a:xfrm>
              <a:off x="11439615" y="2616945"/>
              <a:ext cx="450232" cy="169278"/>
            </a:xfrm>
            <a:prstGeom prst="rect">
              <a:avLst/>
            </a:prstGeom>
            <a:noFill/>
          </p:spPr>
          <p:txBody>
            <a:bodyPr wrap="square" rtlCol="0">
              <a:spAutoFit/>
            </a:bodyPr>
            <a:lstStyle/>
            <a:p>
              <a:pPr algn="ctr"/>
              <a:r>
                <a:rPr lang="en-US" sz="500">
                  <a:solidFill>
                    <a:schemeClr val="tx1">
                      <a:lumMod val="75000"/>
                      <a:lumOff val="25000"/>
                    </a:schemeClr>
                  </a:solidFill>
                  <a:latin typeface="+mj-lt"/>
                </a:rPr>
                <a:t>Miles</a:t>
              </a:r>
            </a:p>
          </p:txBody>
        </p:sp>
        <p:grpSp>
          <p:nvGrpSpPr>
            <p:cNvPr id="172" name="Group 171">
              <a:extLst>
                <a:ext uri="{FF2B5EF4-FFF2-40B4-BE49-F238E27FC236}">
                  <a16:creationId xmlns:a16="http://schemas.microsoft.com/office/drawing/2014/main" id="{F6B2105B-880D-B4D2-9FCE-C62740E37ECA}"/>
                </a:ext>
              </a:extLst>
            </p:cNvPr>
            <p:cNvGrpSpPr/>
            <p:nvPr/>
          </p:nvGrpSpPr>
          <p:grpSpPr>
            <a:xfrm>
              <a:off x="4805820" y="6094777"/>
              <a:ext cx="308864" cy="581826"/>
              <a:chOff x="4805820" y="6094777"/>
              <a:chExt cx="308864" cy="581826"/>
            </a:xfrm>
          </p:grpSpPr>
          <p:pic>
            <p:nvPicPr>
              <p:cNvPr id="173" name="Picture 172">
                <a:extLst>
                  <a:ext uri="{FF2B5EF4-FFF2-40B4-BE49-F238E27FC236}">
                    <a16:creationId xmlns:a16="http://schemas.microsoft.com/office/drawing/2014/main" id="{7D85C143-215E-E835-B3BA-E93E39CEFF2D}"/>
                  </a:ext>
                </a:extLst>
              </p:cNvPr>
              <p:cNvPicPr>
                <a:picLocks noChangeAspect="1"/>
              </p:cNvPicPr>
              <p:nvPr/>
            </p:nvPicPr>
            <p:blipFill rotWithShape="1">
              <a:blip r:embed="rId9"/>
              <a:srcRect r="24999" b="10958"/>
              <a:stretch/>
            </p:blipFill>
            <p:spPr>
              <a:xfrm>
                <a:off x="4873752" y="6380866"/>
                <a:ext cx="237230" cy="295737"/>
              </a:xfrm>
              <a:prstGeom prst="rect">
                <a:avLst/>
              </a:prstGeom>
              <a:ln>
                <a:solidFill>
                  <a:schemeClr val="tx1"/>
                </a:solidFill>
              </a:ln>
            </p:spPr>
          </p:pic>
          <p:sp>
            <p:nvSpPr>
              <p:cNvPr id="176" name="TextBox 175">
                <a:extLst>
                  <a:ext uri="{FF2B5EF4-FFF2-40B4-BE49-F238E27FC236}">
                    <a16:creationId xmlns:a16="http://schemas.microsoft.com/office/drawing/2014/main" id="{53ED58F6-3AF7-4E57-DF53-D1F9A3E01C4C}"/>
                  </a:ext>
                </a:extLst>
              </p:cNvPr>
              <p:cNvSpPr txBox="1"/>
              <p:nvPr/>
            </p:nvSpPr>
            <p:spPr>
              <a:xfrm>
                <a:off x="4805820" y="6094777"/>
                <a:ext cx="308864" cy="276999"/>
              </a:xfrm>
              <a:prstGeom prst="rect">
                <a:avLst/>
              </a:prstGeom>
              <a:noFill/>
            </p:spPr>
            <p:txBody>
              <a:bodyPr wrap="square" rtlCol="0">
                <a:spAutoFit/>
              </a:bodyPr>
              <a:lstStyle/>
              <a:p>
                <a:r>
                  <a:rPr lang="en-US" sz="1200">
                    <a:solidFill>
                      <a:schemeClr val="tx1">
                        <a:lumMod val="75000"/>
                        <a:lumOff val="25000"/>
                      </a:schemeClr>
                    </a:solidFill>
                    <a:latin typeface="+mj-lt"/>
                  </a:rPr>
                  <a:t>N</a:t>
                </a:r>
              </a:p>
            </p:txBody>
          </p:sp>
        </p:grpSp>
      </p:grpSp>
      <p:grpSp>
        <p:nvGrpSpPr>
          <p:cNvPr id="177" name="Group 176">
            <a:extLst>
              <a:ext uri="{FF2B5EF4-FFF2-40B4-BE49-F238E27FC236}">
                <a16:creationId xmlns:a16="http://schemas.microsoft.com/office/drawing/2014/main" id="{3527FB45-9203-FA46-2ABE-AF7329EEEEF8}"/>
              </a:ext>
            </a:extLst>
          </p:cNvPr>
          <p:cNvGrpSpPr/>
          <p:nvPr/>
        </p:nvGrpSpPr>
        <p:grpSpPr>
          <a:xfrm>
            <a:off x="20000180" y="13468686"/>
            <a:ext cx="6105561" cy="3912561"/>
            <a:chOff x="5840291" y="1357633"/>
            <a:chExt cx="5763946" cy="4453958"/>
          </a:xfrm>
        </p:grpSpPr>
        <p:pic>
          <p:nvPicPr>
            <p:cNvPr id="178" name="Picture 177">
              <a:extLst>
                <a:ext uri="{FF2B5EF4-FFF2-40B4-BE49-F238E27FC236}">
                  <a16:creationId xmlns:a16="http://schemas.microsoft.com/office/drawing/2014/main" id="{1818EF51-F5BB-92D5-9F11-400A012C51C9}"/>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5840291" y="1357633"/>
              <a:ext cx="5763946" cy="4453958"/>
            </a:xfrm>
            <a:prstGeom prst="rect">
              <a:avLst/>
            </a:prstGeom>
            <a:ln w="28575">
              <a:solidFill>
                <a:schemeClr val="tx1"/>
              </a:solidFill>
            </a:ln>
            <a:effectLst>
              <a:outerShdw blurRad="50800" dist="38100" dir="2700000" algn="tl" rotWithShape="0">
                <a:prstClr val="black">
                  <a:alpha val="40000"/>
                </a:prstClr>
              </a:outerShdw>
            </a:effectLst>
          </p:spPr>
        </p:pic>
        <p:grpSp>
          <p:nvGrpSpPr>
            <p:cNvPr id="179" name="Group 178">
              <a:extLst>
                <a:ext uri="{FF2B5EF4-FFF2-40B4-BE49-F238E27FC236}">
                  <a16:creationId xmlns:a16="http://schemas.microsoft.com/office/drawing/2014/main" id="{9DC50AD7-775B-5290-EE91-FD155C8EAEE2}"/>
                </a:ext>
              </a:extLst>
            </p:cNvPr>
            <p:cNvGrpSpPr/>
            <p:nvPr/>
          </p:nvGrpSpPr>
          <p:grpSpPr>
            <a:xfrm>
              <a:off x="10021171" y="4916341"/>
              <a:ext cx="1490644" cy="668145"/>
              <a:chOff x="10021171" y="4916341"/>
              <a:chExt cx="1490644" cy="668145"/>
            </a:xfrm>
          </p:grpSpPr>
          <p:grpSp>
            <p:nvGrpSpPr>
              <p:cNvPr id="180" name="Group 179">
                <a:extLst>
                  <a:ext uri="{FF2B5EF4-FFF2-40B4-BE49-F238E27FC236}">
                    <a16:creationId xmlns:a16="http://schemas.microsoft.com/office/drawing/2014/main" id="{6A787F7E-97D0-412C-7583-24FF366A78BC}"/>
                  </a:ext>
                </a:extLst>
              </p:cNvPr>
              <p:cNvGrpSpPr/>
              <p:nvPr/>
            </p:nvGrpSpPr>
            <p:grpSpPr>
              <a:xfrm>
                <a:off x="10170998" y="4916341"/>
                <a:ext cx="1340817" cy="668145"/>
                <a:chOff x="10170998" y="4916341"/>
                <a:chExt cx="1340817" cy="668145"/>
              </a:xfrm>
            </p:grpSpPr>
            <p:sp>
              <p:nvSpPr>
                <p:cNvPr id="183" name="TextBox 9">
                  <a:extLst>
                    <a:ext uri="{FF2B5EF4-FFF2-40B4-BE49-F238E27FC236}">
                      <a16:creationId xmlns:a16="http://schemas.microsoft.com/office/drawing/2014/main" id="{A4E1ED8D-104D-5E94-FEFD-1AF9540A3903}"/>
                    </a:ext>
                  </a:extLst>
                </p:cNvPr>
                <p:cNvSpPr txBox="1">
                  <a:spLocks/>
                </p:cNvSpPr>
                <p:nvPr/>
              </p:nvSpPr>
              <p:spPr>
                <a:xfrm>
                  <a:off x="10269302" y="5300017"/>
                  <a:ext cx="558617" cy="184666"/>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latin typeface="+mj-lt"/>
                    </a:rPr>
                    <a:t>2</a:t>
                  </a:r>
                  <a:endParaRPr lang="en-US" sz="700">
                    <a:latin typeface="+mj-lt"/>
                  </a:endParaRPr>
                </a:p>
              </p:txBody>
            </p:sp>
            <p:sp>
              <p:nvSpPr>
                <p:cNvPr id="184" name="TextBox 9">
                  <a:extLst>
                    <a:ext uri="{FF2B5EF4-FFF2-40B4-BE49-F238E27FC236}">
                      <a16:creationId xmlns:a16="http://schemas.microsoft.com/office/drawing/2014/main" id="{5DBDAE73-1070-0E46-8E72-81F4F643D390}"/>
                    </a:ext>
                  </a:extLst>
                </p:cNvPr>
                <p:cNvSpPr txBox="1">
                  <a:spLocks/>
                </p:cNvSpPr>
                <p:nvPr/>
              </p:nvSpPr>
              <p:spPr>
                <a:xfrm>
                  <a:off x="10522077" y="5384431"/>
                  <a:ext cx="581254" cy="200055"/>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latin typeface="+mj-lt"/>
                    </a:rPr>
                    <a:t>Miles</a:t>
                  </a:r>
                  <a:endParaRPr lang="en-US" sz="900">
                    <a:latin typeface="+mj-lt"/>
                  </a:endParaRPr>
                </a:p>
              </p:txBody>
            </p:sp>
            <p:pic>
              <p:nvPicPr>
                <p:cNvPr id="185" name="Picture 184">
                  <a:extLst>
                    <a:ext uri="{FF2B5EF4-FFF2-40B4-BE49-F238E27FC236}">
                      <a16:creationId xmlns:a16="http://schemas.microsoft.com/office/drawing/2014/main" id="{7628441F-5816-F745-0D55-E6582404AF5D}"/>
                    </a:ext>
                  </a:extLst>
                </p:cNvPr>
                <p:cNvPicPr>
                  <a:picLocks noChangeAspect="1"/>
                </p:cNvPicPr>
                <p:nvPr/>
              </p:nvPicPr>
              <p:blipFill rotWithShape="1">
                <a:blip r:embed="rId9"/>
                <a:srcRect r="24999" b="10958"/>
                <a:stretch/>
              </p:blipFill>
              <p:spPr>
                <a:xfrm>
                  <a:off x="11114962" y="5293090"/>
                  <a:ext cx="224573" cy="279958"/>
                </a:xfrm>
                <a:prstGeom prst="rect">
                  <a:avLst/>
                </a:prstGeom>
              </p:spPr>
            </p:pic>
            <p:grpSp>
              <p:nvGrpSpPr>
                <p:cNvPr id="186" name="Group 185">
                  <a:extLst>
                    <a:ext uri="{FF2B5EF4-FFF2-40B4-BE49-F238E27FC236}">
                      <a16:creationId xmlns:a16="http://schemas.microsoft.com/office/drawing/2014/main" id="{2D9F98BE-82D3-CA68-39CA-20C6D49977C3}"/>
                    </a:ext>
                  </a:extLst>
                </p:cNvPr>
                <p:cNvGrpSpPr/>
                <p:nvPr/>
              </p:nvGrpSpPr>
              <p:grpSpPr>
                <a:xfrm>
                  <a:off x="10170998" y="4916341"/>
                  <a:ext cx="1308585" cy="200055"/>
                  <a:chOff x="6503903" y="4756369"/>
                  <a:chExt cx="1308585" cy="200055"/>
                </a:xfrm>
              </p:grpSpPr>
              <p:sp>
                <p:nvSpPr>
                  <p:cNvPr id="191" name="Rectangle 190">
                    <a:extLst>
                      <a:ext uri="{FF2B5EF4-FFF2-40B4-BE49-F238E27FC236}">
                        <a16:creationId xmlns:a16="http://schemas.microsoft.com/office/drawing/2014/main" id="{5D2542D9-6850-D3C2-76BD-0C33A1E948D9}"/>
                      </a:ext>
                    </a:extLst>
                  </p:cNvPr>
                  <p:cNvSpPr>
                    <a:spLocks/>
                  </p:cNvSpPr>
                  <p:nvPr/>
                </p:nvSpPr>
                <p:spPr>
                  <a:xfrm>
                    <a:off x="6503903" y="4818208"/>
                    <a:ext cx="274320" cy="91440"/>
                  </a:xfrm>
                  <a:prstGeom prst="rect">
                    <a:avLst/>
                  </a:prstGeom>
                  <a:solidFill>
                    <a:srgbClr val="005CE6"/>
                  </a:solidFill>
                  <a:ln>
                    <a:solidFill>
                      <a:srgbClr val="005C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9">
                    <a:extLst>
                      <a:ext uri="{FF2B5EF4-FFF2-40B4-BE49-F238E27FC236}">
                        <a16:creationId xmlns:a16="http://schemas.microsoft.com/office/drawing/2014/main" id="{AEAB52BC-4B2C-9492-137D-0F9C810F20C2}"/>
                      </a:ext>
                    </a:extLst>
                  </p:cNvPr>
                  <p:cNvSpPr txBox="1">
                    <a:spLocks/>
                  </p:cNvSpPr>
                  <p:nvPr/>
                </p:nvSpPr>
                <p:spPr>
                  <a:xfrm>
                    <a:off x="6754213" y="4756369"/>
                    <a:ext cx="1058275" cy="200055"/>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latin typeface="+mj-lt"/>
                      </a:rPr>
                      <a:t>Permanent Water</a:t>
                    </a:r>
                  </a:p>
                </p:txBody>
              </p:sp>
            </p:grpSp>
            <p:grpSp>
              <p:nvGrpSpPr>
                <p:cNvPr id="187" name="Group 186">
                  <a:extLst>
                    <a:ext uri="{FF2B5EF4-FFF2-40B4-BE49-F238E27FC236}">
                      <a16:creationId xmlns:a16="http://schemas.microsoft.com/office/drawing/2014/main" id="{FD353BE0-ABB3-FFED-A643-801FBFF54695}"/>
                    </a:ext>
                  </a:extLst>
                </p:cNvPr>
                <p:cNvGrpSpPr/>
                <p:nvPr/>
              </p:nvGrpSpPr>
              <p:grpSpPr>
                <a:xfrm>
                  <a:off x="10170998" y="5120668"/>
                  <a:ext cx="750490" cy="200055"/>
                  <a:chOff x="6482395" y="4930995"/>
                  <a:chExt cx="750490" cy="200055"/>
                </a:xfrm>
              </p:grpSpPr>
              <p:sp>
                <p:nvSpPr>
                  <p:cNvPr id="189" name="Rectangle 188">
                    <a:extLst>
                      <a:ext uri="{FF2B5EF4-FFF2-40B4-BE49-F238E27FC236}">
                        <a16:creationId xmlns:a16="http://schemas.microsoft.com/office/drawing/2014/main" id="{8819AB0B-06C2-266C-9691-45580503EF00}"/>
                      </a:ext>
                    </a:extLst>
                  </p:cNvPr>
                  <p:cNvSpPr>
                    <a:spLocks/>
                  </p:cNvSpPr>
                  <p:nvPr/>
                </p:nvSpPr>
                <p:spPr>
                  <a:xfrm>
                    <a:off x="6482395" y="4977338"/>
                    <a:ext cx="274320" cy="91440"/>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9">
                    <a:extLst>
                      <a:ext uri="{FF2B5EF4-FFF2-40B4-BE49-F238E27FC236}">
                        <a16:creationId xmlns:a16="http://schemas.microsoft.com/office/drawing/2014/main" id="{750C2488-1100-5206-E7A4-6008714E87D5}"/>
                      </a:ext>
                    </a:extLst>
                  </p:cNvPr>
                  <p:cNvSpPr txBox="1">
                    <a:spLocks/>
                  </p:cNvSpPr>
                  <p:nvPr/>
                </p:nvSpPr>
                <p:spPr>
                  <a:xfrm>
                    <a:off x="6732705" y="4930995"/>
                    <a:ext cx="500180" cy="200055"/>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latin typeface="+mj-lt"/>
                      </a:rPr>
                      <a:t>Flood</a:t>
                    </a:r>
                  </a:p>
                </p:txBody>
              </p:sp>
            </p:grpSp>
            <p:sp>
              <p:nvSpPr>
                <p:cNvPr id="188" name="TextBox 9">
                  <a:extLst>
                    <a:ext uri="{FF2B5EF4-FFF2-40B4-BE49-F238E27FC236}">
                      <a16:creationId xmlns:a16="http://schemas.microsoft.com/office/drawing/2014/main" id="{C2953997-3026-6100-141D-35707AA70A56}"/>
                    </a:ext>
                  </a:extLst>
                </p:cNvPr>
                <p:cNvSpPr txBox="1">
                  <a:spLocks/>
                </p:cNvSpPr>
                <p:nvPr/>
              </p:nvSpPr>
              <p:spPr>
                <a:xfrm>
                  <a:off x="10930561" y="5116126"/>
                  <a:ext cx="581254" cy="215444"/>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latin typeface="+mj-lt"/>
                    </a:rPr>
                    <a:t>N</a:t>
                  </a:r>
                </a:p>
              </p:txBody>
            </p:sp>
          </p:grpSp>
          <p:sp>
            <p:nvSpPr>
              <p:cNvPr id="181" name="TextBox 9">
                <a:extLst>
                  <a:ext uri="{FF2B5EF4-FFF2-40B4-BE49-F238E27FC236}">
                    <a16:creationId xmlns:a16="http://schemas.microsoft.com/office/drawing/2014/main" id="{6BD7F3F0-CA56-6ECE-7841-1FCC1DED855E}"/>
                  </a:ext>
                </a:extLst>
              </p:cNvPr>
              <p:cNvSpPr txBox="1">
                <a:spLocks/>
              </p:cNvSpPr>
              <p:nvPr/>
            </p:nvSpPr>
            <p:spPr>
              <a:xfrm>
                <a:off x="10145752" y="5300017"/>
                <a:ext cx="427525" cy="184666"/>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latin typeface="+mj-lt"/>
                  </a:rPr>
                  <a:t>1</a:t>
                </a:r>
                <a:endParaRPr lang="en-US" sz="700">
                  <a:latin typeface="+mj-lt"/>
                </a:endParaRPr>
              </a:p>
            </p:txBody>
          </p:sp>
          <p:sp>
            <p:nvSpPr>
              <p:cNvPr id="182" name="TextBox 9">
                <a:extLst>
                  <a:ext uri="{FF2B5EF4-FFF2-40B4-BE49-F238E27FC236}">
                    <a16:creationId xmlns:a16="http://schemas.microsoft.com/office/drawing/2014/main" id="{0139F698-AC1D-0910-FAEA-EBF460862BD3}"/>
                  </a:ext>
                </a:extLst>
              </p:cNvPr>
              <p:cNvSpPr txBox="1">
                <a:spLocks/>
              </p:cNvSpPr>
              <p:nvPr/>
            </p:nvSpPr>
            <p:spPr>
              <a:xfrm>
                <a:off x="10021171" y="5299792"/>
                <a:ext cx="338387" cy="184666"/>
              </a:xfrm>
              <a:prstGeom prst="rect">
                <a:avLst/>
              </a:prstGeom>
              <a:noFill/>
              <a:ln w="28575">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latin typeface="+mj-lt"/>
                  </a:rPr>
                  <a:t>0</a:t>
                </a:r>
                <a:endParaRPr lang="en-US" sz="700">
                  <a:latin typeface="+mj-lt"/>
                </a:endParaRPr>
              </a:p>
            </p:txBody>
          </p:sp>
        </p:grpSp>
      </p:grpSp>
      <p:sp>
        <p:nvSpPr>
          <p:cNvPr id="257" name="Rectangle 256">
            <a:extLst>
              <a:ext uri="{FF2B5EF4-FFF2-40B4-BE49-F238E27FC236}">
                <a16:creationId xmlns:a16="http://schemas.microsoft.com/office/drawing/2014/main" id="{71AFB9EF-7F3F-5315-9499-2EE2AC4504D0}"/>
              </a:ext>
            </a:extLst>
          </p:cNvPr>
          <p:cNvSpPr/>
          <p:nvPr/>
        </p:nvSpPr>
        <p:spPr>
          <a:xfrm>
            <a:off x="12766848" y="6178776"/>
            <a:ext cx="2275715" cy="161691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A group of colorful squares&#10;&#10;Description automatically generated">
            <a:extLst>
              <a:ext uri="{FF2B5EF4-FFF2-40B4-BE49-F238E27FC236}">
                <a16:creationId xmlns:a16="http://schemas.microsoft.com/office/drawing/2014/main" id="{F69C3BD7-C2CD-690E-9BA9-8A0D1BCF18C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590" t="3737" r="89312" b="66714"/>
          <a:stretch/>
        </p:blipFill>
        <p:spPr>
          <a:xfrm>
            <a:off x="12818762" y="6512825"/>
            <a:ext cx="288220" cy="1247325"/>
          </a:xfrm>
          <a:prstGeom prst="rect">
            <a:avLst/>
          </a:prstGeom>
        </p:spPr>
      </p:pic>
      <p:sp>
        <p:nvSpPr>
          <p:cNvPr id="69" name="TextBox 68">
            <a:extLst>
              <a:ext uri="{FF2B5EF4-FFF2-40B4-BE49-F238E27FC236}">
                <a16:creationId xmlns:a16="http://schemas.microsoft.com/office/drawing/2014/main" id="{EA82A7CF-9F48-F7AC-B402-B47F9BC4B59C}"/>
              </a:ext>
            </a:extLst>
          </p:cNvPr>
          <p:cNvSpPr txBox="1"/>
          <p:nvPr/>
        </p:nvSpPr>
        <p:spPr>
          <a:xfrm>
            <a:off x="13124954" y="6525869"/>
            <a:ext cx="1570473" cy="276999"/>
          </a:xfrm>
          <a:prstGeom prst="rect">
            <a:avLst/>
          </a:prstGeom>
          <a:noFill/>
        </p:spPr>
        <p:txBody>
          <a:bodyPr wrap="square" rtlCol="0">
            <a:spAutoFit/>
          </a:bodyPr>
          <a:lstStyle/>
          <a:p>
            <a:r>
              <a:rPr lang="en-US" sz="1200" dirty="0">
                <a:solidFill>
                  <a:schemeClr val="tx1">
                    <a:lumMod val="75000"/>
                    <a:lumOff val="25000"/>
                  </a:schemeClr>
                </a:solidFill>
                <a:latin typeface="+mj-lt"/>
              </a:rPr>
              <a:t>Open Water</a:t>
            </a:r>
          </a:p>
        </p:txBody>
      </p:sp>
      <p:sp>
        <p:nvSpPr>
          <p:cNvPr id="70" name="TextBox 69">
            <a:extLst>
              <a:ext uri="{FF2B5EF4-FFF2-40B4-BE49-F238E27FC236}">
                <a16:creationId xmlns:a16="http://schemas.microsoft.com/office/drawing/2014/main" id="{D635F2FA-67BE-C653-D710-D8F8B37E432E}"/>
              </a:ext>
            </a:extLst>
          </p:cNvPr>
          <p:cNvSpPr txBox="1"/>
          <p:nvPr/>
        </p:nvSpPr>
        <p:spPr>
          <a:xfrm>
            <a:off x="13124954" y="6848981"/>
            <a:ext cx="1570473" cy="276999"/>
          </a:xfrm>
          <a:prstGeom prst="rect">
            <a:avLst/>
          </a:prstGeom>
          <a:noFill/>
        </p:spPr>
        <p:txBody>
          <a:bodyPr wrap="square" rtlCol="0">
            <a:spAutoFit/>
          </a:bodyPr>
          <a:lstStyle/>
          <a:p>
            <a:r>
              <a:rPr lang="en-US" sz="1200" dirty="0">
                <a:solidFill>
                  <a:schemeClr val="tx1">
                    <a:lumMod val="75000"/>
                    <a:lumOff val="25000"/>
                  </a:schemeClr>
                </a:solidFill>
                <a:latin typeface="+mj-lt"/>
              </a:rPr>
              <a:t>Developed</a:t>
            </a:r>
          </a:p>
        </p:txBody>
      </p:sp>
      <p:sp>
        <p:nvSpPr>
          <p:cNvPr id="71" name="TextBox 70">
            <a:extLst>
              <a:ext uri="{FF2B5EF4-FFF2-40B4-BE49-F238E27FC236}">
                <a16:creationId xmlns:a16="http://schemas.microsoft.com/office/drawing/2014/main" id="{677937CA-E4EF-9F8C-2760-5B9C4380F2FF}"/>
              </a:ext>
            </a:extLst>
          </p:cNvPr>
          <p:cNvSpPr txBox="1"/>
          <p:nvPr/>
        </p:nvSpPr>
        <p:spPr>
          <a:xfrm>
            <a:off x="13124954" y="7145198"/>
            <a:ext cx="1570473" cy="276999"/>
          </a:xfrm>
          <a:prstGeom prst="rect">
            <a:avLst/>
          </a:prstGeom>
          <a:noFill/>
        </p:spPr>
        <p:txBody>
          <a:bodyPr wrap="square" rtlCol="0">
            <a:spAutoFit/>
          </a:bodyPr>
          <a:lstStyle/>
          <a:p>
            <a:r>
              <a:rPr lang="en-US" sz="1200" dirty="0">
                <a:solidFill>
                  <a:schemeClr val="tx1">
                    <a:lumMod val="75000"/>
                    <a:lumOff val="25000"/>
                  </a:schemeClr>
                </a:solidFill>
                <a:latin typeface="+mj-lt"/>
              </a:rPr>
              <a:t>Agriculture</a:t>
            </a:r>
          </a:p>
        </p:txBody>
      </p:sp>
      <p:sp>
        <p:nvSpPr>
          <p:cNvPr id="73" name="TextBox 72">
            <a:extLst>
              <a:ext uri="{FF2B5EF4-FFF2-40B4-BE49-F238E27FC236}">
                <a16:creationId xmlns:a16="http://schemas.microsoft.com/office/drawing/2014/main" id="{10D9A227-26BE-FF92-25BC-96D2C48F9795}"/>
              </a:ext>
            </a:extLst>
          </p:cNvPr>
          <p:cNvSpPr txBox="1"/>
          <p:nvPr/>
        </p:nvSpPr>
        <p:spPr>
          <a:xfrm>
            <a:off x="13124954" y="7488974"/>
            <a:ext cx="2100904" cy="276999"/>
          </a:xfrm>
          <a:prstGeom prst="rect">
            <a:avLst/>
          </a:prstGeom>
          <a:noFill/>
        </p:spPr>
        <p:txBody>
          <a:bodyPr wrap="square" rtlCol="0">
            <a:spAutoFit/>
          </a:bodyPr>
          <a:lstStyle/>
          <a:p>
            <a:r>
              <a:rPr lang="en-US" sz="1200" dirty="0">
                <a:solidFill>
                  <a:schemeClr val="tx1">
                    <a:lumMod val="75000"/>
                    <a:lumOff val="25000"/>
                  </a:schemeClr>
                </a:solidFill>
                <a:latin typeface="+mj-lt"/>
              </a:rPr>
              <a:t>Vegetation &amp; Grassland</a:t>
            </a:r>
          </a:p>
        </p:txBody>
      </p:sp>
      <p:pic>
        <p:nvPicPr>
          <p:cNvPr id="95" name="Picture 94">
            <a:extLst>
              <a:ext uri="{FF2B5EF4-FFF2-40B4-BE49-F238E27FC236}">
                <a16:creationId xmlns:a16="http://schemas.microsoft.com/office/drawing/2014/main" id="{D20874F8-70C0-DDEB-F462-9E1D59CBBD6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9869"/>
          <a:stretch/>
        </p:blipFill>
        <p:spPr>
          <a:xfrm>
            <a:off x="20569413" y="6957355"/>
            <a:ext cx="5411294" cy="2996271"/>
          </a:xfrm>
          <a:prstGeom prst="rect">
            <a:avLst/>
          </a:prstGeom>
          <a:ln w="28575">
            <a:solidFill>
              <a:schemeClr val="tx1"/>
            </a:solidFill>
          </a:ln>
          <a:effectLst>
            <a:outerShdw blurRad="50800" dist="38100" dir="2700000" algn="tl" rotWithShape="0">
              <a:prstClr val="black">
                <a:alpha val="40000"/>
              </a:prstClr>
            </a:outerShdw>
          </a:effectLst>
        </p:spPr>
      </p:pic>
      <p:sp>
        <p:nvSpPr>
          <p:cNvPr id="97" name="Round Single Corner Rectangle 4">
            <a:extLst>
              <a:ext uri="{FF2B5EF4-FFF2-40B4-BE49-F238E27FC236}">
                <a16:creationId xmlns:a16="http://schemas.microsoft.com/office/drawing/2014/main" id="{82364CAB-B544-1873-561C-3BC9A1EF5332}"/>
              </a:ext>
            </a:extLst>
          </p:cNvPr>
          <p:cNvSpPr/>
          <p:nvPr/>
        </p:nvSpPr>
        <p:spPr>
          <a:xfrm flipH="1">
            <a:off x="22628091" y="9448814"/>
            <a:ext cx="589000" cy="371216"/>
          </a:xfrm>
          <a:prstGeom prst="round1Rect">
            <a:avLst>
              <a:gd name="adj" fmla="val 34471"/>
            </a:avLst>
          </a:prstGeom>
          <a:solidFill>
            <a:srgbClr val="BFBFBF">
              <a:alpha val="80000"/>
            </a:srgb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solidFill>
                  <a:schemeClr val="tx1">
                    <a:lumMod val="75000"/>
                    <a:lumOff val="25000"/>
                  </a:schemeClr>
                </a:solidFill>
                <a:latin typeface="Century Gothic" panose="020B0502020202020204" pitchFamily="34" charset="0"/>
              </a:rPr>
              <a:t>2019</a:t>
            </a:r>
            <a:endParaRPr lang="en-US">
              <a:solidFill>
                <a:schemeClr val="tx1">
                  <a:lumMod val="75000"/>
                  <a:lumOff val="25000"/>
                </a:schemeClr>
              </a:solidFill>
              <a:latin typeface="Century Gothic" panose="020B0502020202020204" pitchFamily="34" charset="0"/>
            </a:endParaRPr>
          </a:p>
        </p:txBody>
      </p:sp>
      <p:sp>
        <p:nvSpPr>
          <p:cNvPr id="99" name="Round Single Corner Rectangle 4">
            <a:extLst>
              <a:ext uri="{FF2B5EF4-FFF2-40B4-BE49-F238E27FC236}">
                <a16:creationId xmlns:a16="http://schemas.microsoft.com/office/drawing/2014/main" id="{521D7956-44EE-9CFD-F7CE-E5A4643A9163}"/>
              </a:ext>
            </a:extLst>
          </p:cNvPr>
          <p:cNvSpPr/>
          <p:nvPr/>
        </p:nvSpPr>
        <p:spPr>
          <a:xfrm flipH="1">
            <a:off x="25306633" y="9448814"/>
            <a:ext cx="589000" cy="371216"/>
          </a:xfrm>
          <a:prstGeom prst="round1Rect">
            <a:avLst>
              <a:gd name="adj" fmla="val 34471"/>
            </a:avLst>
          </a:prstGeom>
          <a:solidFill>
            <a:srgbClr val="BFBFBF">
              <a:alpha val="80000"/>
            </a:srgb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solidFill>
                  <a:schemeClr val="tx1">
                    <a:lumMod val="75000"/>
                    <a:lumOff val="25000"/>
                  </a:schemeClr>
                </a:solidFill>
                <a:latin typeface="Century Gothic" panose="020B0502020202020204" pitchFamily="34" charset="0"/>
              </a:rPr>
              <a:t>2023</a:t>
            </a:r>
            <a:endParaRPr lang="en-US">
              <a:solidFill>
                <a:schemeClr val="tx1">
                  <a:lumMod val="75000"/>
                  <a:lumOff val="25000"/>
                </a:schemeClr>
              </a:solidFill>
              <a:latin typeface="Century Gothic" panose="020B0502020202020204" pitchFamily="34" charset="0"/>
            </a:endParaRPr>
          </a:p>
        </p:txBody>
      </p:sp>
      <p:pic>
        <p:nvPicPr>
          <p:cNvPr id="120" name="Picture 119">
            <a:extLst>
              <a:ext uri="{FF2B5EF4-FFF2-40B4-BE49-F238E27FC236}">
                <a16:creationId xmlns:a16="http://schemas.microsoft.com/office/drawing/2014/main" id="{7D5A5662-9C19-36CC-3E42-DFAB741F87EE}"/>
              </a:ext>
            </a:extLst>
          </p:cNvPr>
          <p:cNvPicPr>
            <a:picLocks noChangeAspect="1"/>
          </p:cNvPicPr>
          <p:nvPr/>
        </p:nvPicPr>
        <p:blipFill rotWithShape="1">
          <a:blip r:embed="rId9"/>
          <a:srcRect r="24999" b="10958"/>
          <a:stretch/>
        </p:blipFill>
        <p:spPr>
          <a:xfrm>
            <a:off x="20633966" y="7226368"/>
            <a:ext cx="186212" cy="285012"/>
          </a:xfrm>
          <a:prstGeom prst="rect">
            <a:avLst/>
          </a:prstGeom>
          <a:ln>
            <a:solidFill>
              <a:schemeClr val="tx1"/>
            </a:solidFill>
          </a:ln>
        </p:spPr>
      </p:pic>
      <p:sp>
        <p:nvSpPr>
          <p:cNvPr id="121" name="TextBox 120">
            <a:extLst>
              <a:ext uri="{FF2B5EF4-FFF2-40B4-BE49-F238E27FC236}">
                <a16:creationId xmlns:a16="http://schemas.microsoft.com/office/drawing/2014/main" id="{836F8F75-2D1E-9E8E-CCF8-8BC026F8AF91}"/>
              </a:ext>
            </a:extLst>
          </p:cNvPr>
          <p:cNvSpPr txBox="1"/>
          <p:nvPr/>
        </p:nvSpPr>
        <p:spPr>
          <a:xfrm>
            <a:off x="20605926" y="6960117"/>
            <a:ext cx="191007" cy="266954"/>
          </a:xfrm>
          <a:prstGeom prst="rect">
            <a:avLst/>
          </a:prstGeom>
          <a:noFill/>
        </p:spPr>
        <p:txBody>
          <a:bodyPr wrap="square" rtlCol="0">
            <a:spAutoFit/>
          </a:bodyPr>
          <a:lstStyle/>
          <a:p>
            <a:r>
              <a:rPr lang="en-US" sz="1200">
                <a:solidFill>
                  <a:schemeClr val="tx1">
                    <a:lumMod val="75000"/>
                    <a:lumOff val="25000"/>
                  </a:schemeClr>
                </a:solidFill>
                <a:latin typeface="+mj-lt"/>
              </a:rPr>
              <a:t>N</a:t>
            </a:r>
          </a:p>
        </p:txBody>
      </p:sp>
      <p:sp>
        <p:nvSpPr>
          <p:cNvPr id="59" name="Rectangle 58">
            <a:extLst>
              <a:ext uri="{FF2B5EF4-FFF2-40B4-BE49-F238E27FC236}">
                <a16:creationId xmlns:a16="http://schemas.microsoft.com/office/drawing/2014/main" id="{EE1B5FF3-0A72-052B-3BBC-AE5884FA6004}"/>
              </a:ext>
            </a:extLst>
          </p:cNvPr>
          <p:cNvSpPr/>
          <p:nvPr/>
        </p:nvSpPr>
        <p:spPr>
          <a:xfrm>
            <a:off x="24945719" y="6178776"/>
            <a:ext cx="2103120" cy="15544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1012D70-D368-BC3B-3A13-B6B283EA085D}"/>
              </a:ext>
            </a:extLst>
          </p:cNvPr>
          <p:cNvGrpSpPr/>
          <p:nvPr/>
        </p:nvGrpSpPr>
        <p:grpSpPr>
          <a:xfrm>
            <a:off x="24978053" y="6229512"/>
            <a:ext cx="2070787" cy="1435043"/>
            <a:chOff x="20722516" y="14068843"/>
            <a:chExt cx="2645104" cy="1492966"/>
          </a:xfrm>
        </p:grpSpPr>
        <p:pic>
          <p:nvPicPr>
            <p:cNvPr id="34" name="Picture 33" descr="A group of different colored squares&#10;&#10;Description automatically generated">
              <a:extLst>
                <a:ext uri="{FF2B5EF4-FFF2-40B4-BE49-F238E27FC236}">
                  <a16:creationId xmlns:a16="http://schemas.microsoft.com/office/drawing/2014/main" id="{2DECA7AC-27E5-DBE8-3ABC-3F2F4073C63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8212" t="8313" r="39239" b="4639"/>
            <a:stretch/>
          </p:blipFill>
          <p:spPr>
            <a:xfrm flipH="1">
              <a:off x="20722516" y="14456783"/>
              <a:ext cx="362721" cy="1050175"/>
            </a:xfrm>
            <a:prstGeom prst="rect">
              <a:avLst/>
            </a:prstGeom>
          </p:spPr>
        </p:pic>
        <p:sp>
          <p:nvSpPr>
            <p:cNvPr id="112" name="TextBox 111">
              <a:extLst>
                <a:ext uri="{FF2B5EF4-FFF2-40B4-BE49-F238E27FC236}">
                  <a16:creationId xmlns:a16="http://schemas.microsoft.com/office/drawing/2014/main" id="{119CBC91-D5C5-5588-FA8F-7D6795483891}"/>
                </a:ext>
              </a:extLst>
            </p:cNvPr>
            <p:cNvSpPr txBox="1"/>
            <p:nvPr/>
          </p:nvSpPr>
          <p:spPr>
            <a:xfrm>
              <a:off x="21105640" y="14425286"/>
              <a:ext cx="1557395" cy="288179"/>
            </a:xfrm>
            <a:prstGeom prst="rect">
              <a:avLst/>
            </a:prstGeom>
            <a:noFill/>
          </p:spPr>
          <p:txBody>
            <a:bodyPr wrap="square" rtlCol="0">
              <a:spAutoFit/>
            </a:bodyPr>
            <a:lstStyle/>
            <a:p>
              <a:r>
                <a:rPr lang="en-US" sz="1200" dirty="0">
                  <a:solidFill>
                    <a:schemeClr val="tx1">
                      <a:lumMod val="75000"/>
                      <a:lumOff val="25000"/>
                    </a:schemeClr>
                  </a:solidFill>
                  <a:latin typeface="+mj-lt"/>
                </a:rPr>
                <a:t>Open Water</a:t>
              </a:r>
            </a:p>
          </p:txBody>
        </p:sp>
        <p:sp>
          <p:nvSpPr>
            <p:cNvPr id="113" name="TextBox 112">
              <a:extLst>
                <a:ext uri="{FF2B5EF4-FFF2-40B4-BE49-F238E27FC236}">
                  <a16:creationId xmlns:a16="http://schemas.microsoft.com/office/drawing/2014/main" id="{9B2ED36E-085E-E296-25ED-67F649B3CF03}"/>
                </a:ext>
              </a:extLst>
            </p:cNvPr>
            <p:cNvSpPr txBox="1"/>
            <p:nvPr/>
          </p:nvSpPr>
          <p:spPr>
            <a:xfrm>
              <a:off x="21105638" y="14643702"/>
              <a:ext cx="1557393" cy="288179"/>
            </a:xfrm>
            <a:prstGeom prst="rect">
              <a:avLst/>
            </a:prstGeom>
            <a:noFill/>
          </p:spPr>
          <p:txBody>
            <a:bodyPr wrap="square" rtlCol="0">
              <a:spAutoFit/>
            </a:bodyPr>
            <a:lstStyle/>
            <a:p>
              <a:r>
                <a:rPr lang="en-US" sz="1200" dirty="0">
                  <a:solidFill>
                    <a:schemeClr val="tx1">
                      <a:lumMod val="75000"/>
                      <a:lumOff val="25000"/>
                    </a:schemeClr>
                  </a:solidFill>
                  <a:latin typeface="+mj-lt"/>
                </a:rPr>
                <a:t>Developed</a:t>
              </a:r>
            </a:p>
          </p:txBody>
        </p:sp>
        <p:sp>
          <p:nvSpPr>
            <p:cNvPr id="116" name="TextBox 115">
              <a:extLst>
                <a:ext uri="{FF2B5EF4-FFF2-40B4-BE49-F238E27FC236}">
                  <a16:creationId xmlns:a16="http://schemas.microsoft.com/office/drawing/2014/main" id="{BFD04336-4961-C9D3-A65F-505010FF2484}"/>
                </a:ext>
              </a:extLst>
            </p:cNvPr>
            <p:cNvSpPr txBox="1"/>
            <p:nvPr/>
          </p:nvSpPr>
          <p:spPr>
            <a:xfrm>
              <a:off x="21105640" y="14850289"/>
              <a:ext cx="1588818" cy="288179"/>
            </a:xfrm>
            <a:prstGeom prst="rect">
              <a:avLst/>
            </a:prstGeom>
            <a:noFill/>
          </p:spPr>
          <p:txBody>
            <a:bodyPr wrap="square" rtlCol="0">
              <a:spAutoFit/>
            </a:bodyPr>
            <a:lstStyle/>
            <a:p>
              <a:r>
                <a:rPr lang="en-US" sz="1200" dirty="0">
                  <a:solidFill>
                    <a:schemeClr val="tx1">
                      <a:lumMod val="75000"/>
                      <a:lumOff val="25000"/>
                    </a:schemeClr>
                  </a:solidFill>
                  <a:latin typeface="+mj-lt"/>
                </a:rPr>
                <a:t>Barren Land</a:t>
              </a:r>
            </a:p>
          </p:txBody>
        </p:sp>
        <p:sp>
          <p:nvSpPr>
            <p:cNvPr id="118" name="TextBox 117">
              <a:extLst>
                <a:ext uri="{FF2B5EF4-FFF2-40B4-BE49-F238E27FC236}">
                  <a16:creationId xmlns:a16="http://schemas.microsoft.com/office/drawing/2014/main" id="{25677739-796D-9515-D762-F16F5A4620CA}"/>
                </a:ext>
              </a:extLst>
            </p:cNvPr>
            <p:cNvSpPr txBox="1"/>
            <p:nvPr/>
          </p:nvSpPr>
          <p:spPr>
            <a:xfrm>
              <a:off x="21105638" y="15048585"/>
              <a:ext cx="1376921" cy="288179"/>
            </a:xfrm>
            <a:prstGeom prst="rect">
              <a:avLst/>
            </a:prstGeom>
            <a:noFill/>
          </p:spPr>
          <p:txBody>
            <a:bodyPr wrap="square" rtlCol="0">
              <a:spAutoFit/>
            </a:bodyPr>
            <a:lstStyle/>
            <a:p>
              <a:r>
                <a:rPr lang="en-US" sz="1200" dirty="0">
                  <a:solidFill>
                    <a:schemeClr val="tx1">
                      <a:lumMod val="75000"/>
                      <a:lumOff val="25000"/>
                    </a:schemeClr>
                  </a:solidFill>
                  <a:latin typeface="+mj-lt"/>
                </a:rPr>
                <a:t>Agriculture</a:t>
              </a:r>
            </a:p>
          </p:txBody>
        </p:sp>
        <p:sp>
          <p:nvSpPr>
            <p:cNvPr id="119" name="TextBox 118">
              <a:extLst>
                <a:ext uri="{FF2B5EF4-FFF2-40B4-BE49-F238E27FC236}">
                  <a16:creationId xmlns:a16="http://schemas.microsoft.com/office/drawing/2014/main" id="{3D0CDFB1-FBD7-4122-68B0-80531C931305}"/>
                </a:ext>
              </a:extLst>
            </p:cNvPr>
            <p:cNvSpPr txBox="1"/>
            <p:nvPr/>
          </p:nvSpPr>
          <p:spPr>
            <a:xfrm>
              <a:off x="21105638" y="15273629"/>
              <a:ext cx="2102933" cy="288180"/>
            </a:xfrm>
            <a:prstGeom prst="rect">
              <a:avLst/>
            </a:prstGeom>
            <a:noFill/>
          </p:spPr>
          <p:txBody>
            <a:bodyPr wrap="square" rtlCol="0">
              <a:spAutoFit/>
            </a:bodyPr>
            <a:lstStyle/>
            <a:p>
              <a:r>
                <a:rPr lang="en-US" sz="1200" dirty="0">
                  <a:solidFill>
                    <a:schemeClr val="tx1">
                      <a:lumMod val="75000"/>
                      <a:lumOff val="25000"/>
                    </a:schemeClr>
                  </a:solidFill>
                  <a:latin typeface="+mj-lt"/>
                </a:rPr>
                <a:t>Forest &amp; Wetland</a:t>
              </a:r>
            </a:p>
          </p:txBody>
        </p:sp>
        <p:sp>
          <p:nvSpPr>
            <p:cNvPr id="122" name="TextBox 121">
              <a:extLst>
                <a:ext uri="{FF2B5EF4-FFF2-40B4-BE49-F238E27FC236}">
                  <a16:creationId xmlns:a16="http://schemas.microsoft.com/office/drawing/2014/main" id="{2BCDCEC7-B763-6393-EA5E-5CDC500EDD7C}"/>
                </a:ext>
              </a:extLst>
            </p:cNvPr>
            <p:cNvSpPr txBox="1"/>
            <p:nvPr/>
          </p:nvSpPr>
          <p:spPr>
            <a:xfrm>
              <a:off x="20791796" y="14068843"/>
              <a:ext cx="2575824" cy="352219"/>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Land Cover Type</a:t>
              </a:r>
            </a:p>
          </p:txBody>
        </p:sp>
      </p:grpSp>
      <p:sp>
        <p:nvSpPr>
          <p:cNvPr id="123" name="TextBox 122">
            <a:extLst>
              <a:ext uri="{FF2B5EF4-FFF2-40B4-BE49-F238E27FC236}">
                <a16:creationId xmlns:a16="http://schemas.microsoft.com/office/drawing/2014/main" id="{55D68487-8DFD-1B21-E7AD-D154E2B660F9}"/>
              </a:ext>
            </a:extLst>
          </p:cNvPr>
          <p:cNvSpPr txBox="1"/>
          <p:nvPr/>
        </p:nvSpPr>
        <p:spPr>
          <a:xfrm>
            <a:off x="20573078" y="9684655"/>
            <a:ext cx="189732"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0</a:t>
            </a:r>
          </a:p>
        </p:txBody>
      </p:sp>
      <p:sp>
        <p:nvSpPr>
          <p:cNvPr id="124" name="TextBox 123">
            <a:extLst>
              <a:ext uri="{FF2B5EF4-FFF2-40B4-BE49-F238E27FC236}">
                <a16:creationId xmlns:a16="http://schemas.microsoft.com/office/drawing/2014/main" id="{E8FC5D56-3FC8-A570-DA44-DAEEDB874DA8}"/>
              </a:ext>
            </a:extLst>
          </p:cNvPr>
          <p:cNvSpPr txBox="1"/>
          <p:nvPr/>
        </p:nvSpPr>
        <p:spPr>
          <a:xfrm>
            <a:off x="21189539" y="9684655"/>
            <a:ext cx="189732"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5</a:t>
            </a:r>
          </a:p>
        </p:txBody>
      </p:sp>
      <p:sp>
        <p:nvSpPr>
          <p:cNvPr id="125" name="TextBox 124">
            <a:extLst>
              <a:ext uri="{FF2B5EF4-FFF2-40B4-BE49-F238E27FC236}">
                <a16:creationId xmlns:a16="http://schemas.microsoft.com/office/drawing/2014/main" id="{86735FB5-23C5-72EB-AC2C-72A1603E89F2}"/>
              </a:ext>
            </a:extLst>
          </p:cNvPr>
          <p:cNvSpPr txBox="1"/>
          <p:nvPr/>
        </p:nvSpPr>
        <p:spPr>
          <a:xfrm>
            <a:off x="21680617" y="9684655"/>
            <a:ext cx="260216"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10</a:t>
            </a:r>
          </a:p>
        </p:txBody>
      </p:sp>
      <p:sp>
        <p:nvSpPr>
          <p:cNvPr id="127" name="TextBox 126">
            <a:extLst>
              <a:ext uri="{FF2B5EF4-FFF2-40B4-BE49-F238E27FC236}">
                <a16:creationId xmlns:a16="http://schemas.microsoft.com/office/drawing/2014/main" id="{62E14942-D759-8032-38C9-0E57FDA776BB}"/>
              </a:ext>
            </a:extLst>
          </p:cNvPr>
          <p:cNvSpPr txBox="1"/>
          <p:nvPr/>
        </p:nvSpPr>
        <p:spPr>
          <a:xfrm>
            <a:off x="21725018" y="9738675"/>
            <a:ext cx="352476"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Miles</a:t>
            </a:r>
          </a:p>
        </p:txBody>
      </p:sp>
      <p:sp>
        <p:nvSpPr>
          <p:cNvPr id="128" name="TextBox 127">
            <a:extLst>
              <a:ext uri="{FF2B5EF4-FFF2-40B4-BE49-F238E27FC236}">
                <a16:creationId xmlns:a16="http://schemas.microsoft.com/office/drawing/2014/main" id="{B699F3A8-B717-0AF6-E6D4-B621DC2F5560}"/>
              </a:ext>
            </a:extLst>
          </p:cNvPr>
          <p:cNvSpPr txBox="1"/>
          <p:nvPr/>
        </p:nvSpPr>
        <p:spPr>
          <a:xfrm>
            <a:off x="23254927" y="9692231"/>
            <a:ext cx="189732"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0</a:t>
            </a:r>
          </a:p>
        </p:txBody>
      </p:sp>
      <p:sp>
        <p:nvSpPr>
          <p:cNvPr id="131" name="TextBox 130">
            <a:extLst>
              <a:ext uri="{FF2B5EF4-FFF2-40B4-BE49-F238E27FC236}">
                <a16:creationId xmlns:a16="http://schemas.microsoft.com/office/drawing/2014/main" id="{E57CBDD4-4A9A-D9A6-8B32-906F9BCA251A}"/>
              </a:ext>
            </a:extLst>
          </p:cNvPr>
          <p:cNvSpPr txBox="1"/>
          <p:nvPr/>
        </p:nvSpPr>
        <p:spPr>
          <a:xfrm>
            <a:off x="23871388" y="9689233"/>
            <a:ext cx="189732"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5</a:t>
            </a:r>
          </a:p>
        </p:txBody>
      </p:sp>
      <p:sp>
        <p:nvSpPr>
          <p:cNvPr id="132" name="TextBox 131">
            <a:extLst>
              <a:ext uri="{FF2B5EF4-FFF2-40B4-BE49-F238E27FC236}">
                <a16:creationId xmlns:a16="http://schemas.microsoft.com/office/drawing/2014/main" id="{AB754935-24D1-7D8C-D4F4-3A32B131592F}"/>
              </a:ext>
            </a:extLst>
          </p:cNvPr>
          <p:cNvSpPr txBox="1"/>
          <p:nvPr/>
        </p:nvSpPr>
        <p:spPr>
          <a:xfrm>
            <a:off x="24362466" y="9689233"/>
            <a:ext cx="260216"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10</a:t>
            </a:r>
          </a:p>
        </p:txBody>
      </p:sp>
      <p:sp>
        <p:nvSpPr>
          <p:cNvPr id="133" name="TextBox 132">
            <a:extLst>
              <a:ext uri="{FF2B5EF4-FFF2-40B4-BE49-F238E27FC236}">
                <a16:creationId xmlns:a16="http://schemas.microsoft.com/office/drawing/2014/main" id="{A41998F0-C525-B5D7-965D-EE0785B7ED91}"/>
              </a:ext>
            </a:extLst>
          </p:cNvPr>
          <p:cNvSpPr txBox="1"/>
          <p:nvPr/>
        </p:nvSpPr>
        <p:spPr>
          <a:xfrm>
            <a:off x="24406867" y="9738675"/>
            <a:ext cx="352476" cy="162709"/>
          </a:xfrm>
          <a:prstGeom prst="rect">
            <a:avLst/>
          </a:prstGeom>
          <a:noFill/>
        </p:spPr>
        <p:txBody>
          <a:bodyPr wrap="square" rtlCol="0">
            <a:spAutoFit/>
          </a:bodyPr>
          <a:lstStyle/>
          <a:p>
            <a:pPr algn="ctr"/>
            <a:r>
              <a:rPr lang="en-US" sz="500">
                <a:solidFill>
                  <a:schemeClr val="tx1">
                    <a:lumMod val="75000"/>
                    <a:lumOff val="25000"/>
                  </a:schemeClr>
                </a:solidFill>
                <a:latin typeface="+mj-lt"/>
              </a:rPr>
              <a:t>Miles</a:t>
            </a:r>
          </a:p>
        </p:txBody>
      </p:sp>
      <p:grpSp>
        <p:nvGrpSpPr>
          <p:cNvPr id="96" name="Group 95">
            <a:extLst>
              <a:ext uri="{FF2B5EF4-FFF2-40B4-BE49-F238E27FC236}">
                <a16:creationId xmlns:a16="http://schemas.microsoft.com/office/drawing/2014/main" id="{AA48599E-B6E4-E45E-E6D4-5D551B386E32}"/>
              </a:ext>
            </a:extLst>
          </p:cNvPr>
          <p:cNvGrpSpPr/>
          <p:nvPr/>
        </p:nvGrpSpPr>
        <p:grpSpPr>
          <a:xfrm>
            <a:off x="23412744" y="10062110"/>
            <a:ext cx="2565295" cy="1874263"/>
            <a:chOff x="7405459" y="3762891"/>
            <a:chExt cx="3606787" cy="2662068"/>
          </a:xfrm>
        </p:grpSpPr>
        <p:sp>
          <p:nvSpPr>
            <p:cNvPr id="98" name="Freeform: Shape 97">
              <a:extLst>
                <a:ext uri="{FF2B5EF4-FFF2-40B4-BE49-F238E27FC236}">
                  <a16:creationId xmlns:a16="http://schemas.microsoft.com/office/drawing/2014/main" id="{3BA9FED9-5D42-CA0A-3CC9-721F946F34DA}"/>
                </a:ext>
              </a:extLst>
            </p:cNvPr>
            <p:cNvSpPr/>
            <p:nvPr/>
          </p:nvSpPr>
          <p:spPr>
            <a:xfrm>
              <a:off x="8563708" y="4085356"/>
              <a:ext cx="92146" cy="146675"/>
            </a:xfrm>
            <a:custGeom>
              <a:avLst/>
              <a:gdLst>
                <a:gd name="connsiteX0" fmla="*/ 87923 w 92146"/>
                <a:gd name="connsiteY0" fmla="*/ 146675 h 146675"/>
                <a:gd name="connsiteX1" fmla="*/ 82061 w 92146"/>
                <a:gd name="connsiteY1" fmla="*/ 23582 h 146675"/>
                <a:gd name="connsiteX2" fmla="*/ 0 w 92146"/>
                <a:gd name="connsiteY2" fmla="*/ 136 h 146675"/>
              </a:gdLst>
              <a:ahLst/>
              <a:cxnLst>
                <a:cxn ang="0">
                  <a:pos x="connsiteX0" y="connsiteY0"/>
                </a:cxn>
                <a:cxn ang="0">
                  <a:pos x="connsiteX1" y="connsiteY1"/>
                </a:cxn>
                <a:cxn ang="0">
                  <a:pos x="connsiteX2" y="connsiteY2"/>
                </a:cxn>
              </a:cxnLst>
              <a:rect l="l" t="t" r="r" b="b"/>
              <a:pathLst>
                <a:path w="92146" h="146675">
                  <a:moveTo>
                    <a:pt x="87923" y="146675"/>
                  </a:moveTo>
                  <a:cubicBezTo>
                    <a:pt x="92319" y="97340"/>
                    <a:pt x="96715" y="48005"/>
                    <a:pt x="82061" y="23582"/>
                  </a:cubicBezTo>
                  <a:cubicBezTo>
                    <a:pt x="67407" y="-841"/>
                    <a:pt x="33703" y="-353"/>
                    <a:pt x="0" y="13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100" name="Group 99">
              <a:extLst>
                <a:ext uri="{FF2B5EF4-FFF2-40B4-BE49-F238E27FC236}">
                  <a16:creationId xmlns:a16="http://schemas.microsoft.com/office/drawing/2014/main" id="{110B43B3-195D-9644-00C1-7B9A211786BE}"/>
                </a:ext>
              </a:extLst>
            </p:cNvPr>
            <p:cNvGrpSpPr/>
            <p:nvPr/>
          </p:nvGrpSpPr>
          <p:grpSpPr>
            <a:xfrm>
              <a:off x="7405459" y="3762891"/>
              <a:ext cx="3606787" cy="2662068"/>
              <a:chOff x="7405459" y="3762891"/>
              <a:chExt cx="3606787" cy="2662068"/>
            </a:xfrm>
          </p:grpSpPr>
          <p:sp>
            <p:nvSpPr>
              <p:cNvPr id="102" name="TextBox 101">
                <a:extLst>
                  <a:ext uri="{FF2B5EF4-FFF2-40B4-BE49-F238E27FC236}">
                    <a16:creationId xmlns:a16="http://schemas.microsoft.com/office/drawing/2014/main" id="{CE3E370F-E573-367C-1339-76074639854A}"/>
                  </a:ext>
                </a:extLst>
              </p:cNvPr>
              <p:cNvSpPr txBox="1"/>
              <p:nvPr/>
            </p:nvSpPr>
            <p:spPr>
              <a:xfrm>
                <a:off x="9622977" y="4982375"/>
                <a:ext cx="1389269" cy="918002"/>
              </a:xfrm>
              <a:prstGeom prst="rect">
                <a:avLst/>
              </a:prstGeom>
              <a:noFill/>
            </p:spPr>
            <p:txBody>
              <a:bodyPr wrap="square" lIns="91440" tIns="45720" rIns="91440" bIns="45720" rtlCol="0" anchor="t">
                <a:spAutoFit/>
              </a:bodyPr>
              <a:lstStyle/>
              <a:p>
                <a:pPr algn="ctr"/>
                <a:r>
                  <a:rPr lang="en-US" b="1">
                    <a:solidFill>
                      <a:schemeClr val="tx1">
                        <a:lumMod val="75000"/>
                        <a:lumOff val="25000"/>
                      </a:schemeClr>
                    </a:solidFill>
                    <a:latin typeface="+mj-lt"/>
                  </a:rPr>
                  <a:t>2023 (%)</a:t>
                </a:r>
              </a:p>
            </p:txBody>
          </p:sp>
          <p:pic>
            <p:nvPicPr>
              <p:cNvPr id="103" name="Picture 102">
                <a:extLst>
                  <a:ext uri="{FF2B5EF4-FFF2-40B4-BE49-F238E27FC236}">
                    <a16:creationId xmlns:a16="http://schemas.microsoft.com/office/drawing/2014/main" id="{B4DA2E8F-498A-E13D-D06D-71F484C157D5}"/>
                  </a:ext>
                </a:extLst>
              </p:cNvPr>
              <p:cNvPicPr>
                <a:picLocks noChangeAspect="1"/>
              </p:cNvPicPr>
              <p:nvPr/>
            </p:nvPicPr>
            <p:blipFill rotWithShape="1">
              <a:blip r:embed="rId21"/>
              <a:srcRect l="20968" t="12607" r="21402" b="12607"/>
              <a:stretch/>
            </p:blipFill>
            <p:spPr>
              <a:xfrm>
                <a:off x="7405459" y="4176515"/>
                <a:ext cx="2388327" cy="2248444"/>
              </a:xfrm>
              <a:prstGeom prst="rect">
                <a:avLst/>
              </a:prstGeom>
            </p:spPr>
          </p:pic>
          <p:sp>
            <p:nvSpPr>
              <p:cNvPr id="134" name="TextBox 133">
                <a:extLst>
                  <a:ext uri="{FF2B5EF4-FFF2-40B4-BE49-F238E27FC236}">
                    <a16:creationId xmlns:a16="http://schemas.microsoft.com/office/drawing/2014/main" id="{04ED26E0-78A0-A775-FD35-8477EA9D737B}"/>
                  </a:ext>
                </a:extLst>
              </p:cNvPr>
              <p:cNvSpPr txBox="1"/>
              <p:nvPr/>
            </p:nvSpPr>
            <p:spPr>
              <a:xfrm>
                <a:off x="8246175" y="5928360"/>
                <a:ext cx="746454" cy="393429"/>
              </a:xfrm>
              <a:prstGeom prst="rect">
                <a:avLst/>
              </a:prstGeom>
              <a:noFill/>
            </p:spPr>
            <p:txBody>
              <a:bodyPr wrap="square" rtlCol="0">
                <a:spAutoFit/>
              </a:bodyPr>
              <a:lstStyle/>
              <a:p>
                <a:pPr algn="ctr"/>
                <a:r>
                  <a:rPr lang="en-US" sz="1200" b="1">
                    <a:solidFill>
                      <a:schemeClr val="tx1">
                        <a:lumMod val="75000"/>
                        <a:lumOff val="25000"/>
                      </a:schemeClr>
                    </a:solidFill>
                    <a:latin typeface="+mj-lt"/>
                  </a:rPr>
                  <a:t>77.6</a:t>
                </a:r>
              </a:p>
            </p:txBody>
          </p:sp>
          <p:sp>
            <p:nvSpPr>
              <p:cNvPr id="151" name="TextBox 150">
                <a:extLst>
                  <a:ext uri="{FF2B5EF4-FFF2-40B4-BE49-F238E27FC236}">
                    <a16:creationId xmlns:a16="http://schemas.microsoft.com/office/drawing/2014/main" id="{EECFCBE1-C0F8-7F8C-BC37-FB84AF8D06E1}"/>
                  </a:ext>
                </a:extLst>
              </p:cNvPr>
              <p:cNvSpPr txBox="1"/>
              <p:nvPr/>
            </p:nvSpPr>
            <p:spPr>
              <a:xfrm>
                <a:off x="7918461" y="4379130"/>
                <a:ext cx="789330" cy="393429"/>
              </a:xfrm>
              <a:prstGeom prst="rect">
                <a:avLst/>
              </a:prstGeom>
              <a:noFill/>
            </p:spPr>
            <p:txBody>
              <a:bodyPr wrap="square" rtlCol="0">
                <a:spAutoFit/>
              </a:bodyPr>
              <a:lstStyle/>
              <a:p>
                <a:pPr algn="ctr"/>
                <a:r>
                  <a:rPr lang="en-US" sz="1200" b="1">
                    <a:solidFill>
                      <a:schemeClr val="tx1">
                        <a:lumMod val="75000"/>
                        <a:lumOff val="25000"/>
                      </a:schemeClr>
                    </a:solidFill>
                    <a:latin typeface="+mj-lt"/>
                  </a:rPr>
                  <a:t>11.7</a:t>
                </a:r>
              </a:p>
            </p:txBody>
          </p:sp>
          <p:sp>
            <p:nvSpPr>
              <p:cNvPr id="152" name="TextBox 151">
                <a:extLst>
                  <a:ext uri="{FF2B5EF4-FFF2-40B4-BE49-F238E27FC236}">
                    <a16:creationId xmlns:a16="http://schemas.microsoft.com/office/drawing/2014/main" id="{65675187-F143-70EA-6510-13D1AD2DF868}"/>
                  </a:ext>
                </a:extLst>
              </p:cNvPr>
              <p:cNvSpPr txBox="1"/>
              <p:nvPr/>
            </p:nvSpPr>
            <p:spPr>
              <a:xfrm>
                <a:off x="8052609" y="3893796"/>
                <a:ext cx="655182" cy="393429"/>
              </a:xfrm>
              <a:prstGeom prst="rect">
                <a:avLst/>
              </a:prstGeom>
              <a:noFill/>
            </p:spPr>
            <p:txBody>
              <a:bodyPr wrap="square" rtlCol="0">
                <a:spAutoFit/>
              </a:bodyPr>
              <a:lstStyle/>
              <a:p>
                <a:pPr algn="ctr"/>
                <a:r>
                  <a:rPr lang="en-US" sz="1200" b="1">
                    <a:solidFill>
                      <a:schemeClr val="tx1">
                        <a:lumMod val="75000"/>
                        <a:lumOff val="25000"/>
                      </a:schemeClr>
                    </a:solidFill>
                    <a:latin typeface="+mj-lt"/>
                  </a:rPr>
                  <a:t>1.4</a:t>
                </a:r>
              </a:p>
            </p:txBody>
          </p:sp>
          <p:sp>
            <p:nvSpPr>
              <p:cNvPr id="154" name="TextBox 153">
                <a:extLst>
                  <a:ext uri="{FF2B5EF4-FFF2-40B4-BE49-F238E27FC236}">
                    <a16:creationId xmlns:a16="http://schemas.microsoft.com/office/drawing/2014/main" id="{0FF94903-4F8F-20C7-117A-6176AD009392}"/>
                  </a:ext>
                </a:extLst>
              </p:cNvPr>
              <p:cNvSpPr txBox="1"/>
              <p:nvPr/>
            </p:nvSpPr>
            <p:spPr>
              <a:xfrm>
                <a:off x="8648767" y="3762891"/>
                <a:ext cx="714680" cy="393429"/>
              </a:xfrm>
              <a:prstGeom prst="rect">
                <a:avLst/>
              </a:prstGeom>
              <a:noFill/>
            </p:spPr>
            <p:txBody>
              <a:bodyPr wrap="square" rtlCol="0">
                <a:spAutoFit/>
              </a:bodyPr>
              <a:lstStyle/>
              <a:p>
                <a:pPr algn="ctr"/>
                <a:r>
                  <a:rPr lang="en-US" sz="1200" b="1">
                    <a:solidFill>
                      <a:schemeClr val="tx1">
                        <a:lumMod val="75000"/>
                        <a:lumOff val="25000"/>
                      </a:schemeClr>
                    </a:solidFill>
                    <a:latin typeface="+mj-lt"/>
                  </a:rPr>
                  <a:t>4.8</a:t>
                </a:r>
              </a:p>
            </p:txBody>
          </p:sp>
          <p:sp>
            <p:nvSpPr>
              <p:cNvPr id="156" name="TextBox 155">
                <a:extLst>
                  <a:ext uri="{FF2B5EF4-FFF2-40B4-BE49-F238E27FC236}">
                    <a16:creationId xmlns:a16="http://schemas.microsoft.com/office/drawing/2014/main" id="{1A3FBD74-5E91-7A0A-C761-92DF5078B0B1}"/>
                  </a:ext>
                </a:extLst>
              </p:cNvPr>
              <p:cNvSpPr txBox="1"/>
              <p:nvPr/>
            </p:nvSpPr>
            <p:spPr>
              <a:xfrm>
                <a:off x="9045876" y="3971349"/>
                <a:ext cx="577101" cy="393429"/>
              </a:xfrm>
              <a:prstGeom prst="rect">
                <a:avLst/>
              </a:prstGeom>
              <a:noFill/>
            </p:spPr>
            <p:txBody>
              <a:bodyPr wrap="square" rtlCol="0">
                <a:spAutoFit/>
              </a:bodyPr>
              <a:lstStyle/>
              <a:p>
                <a:pPr algn="ctr"/>
                <a:r>
                  <a:rPr lang="en-US" sz="1200" b="1">
                    <a:solidFill>
                      <a:schemeClr val="tx1">
                        <a:lumMod val="75000"/>
                        <a:lumOff val="25000"/>
                      </a:schemeClr>
                    </a:solidFill>
                    <a:latin typeface="+mj-lt"/>
                  </a:rPr>
                  <a:t>3.1</a:t>
                </a:r>
              </a:p>
            </p:txBody>
          </p:sp>
        </p:grpSp>
        <p:sp>
          <p:nvSpPr>
            <p:cNvPr id="101" name="Freeform: Shape 100">
              <a:extLst>
                <a:ext uri="{FF2B5EF4-FFF2-40B4-BE49-F238E27FC236}">
                  <a16:creationId xmlns:a16="http://schemas.microsoft.com/office/drawing/2014/main" id="{952DF2A7-53FE-E7BC-141F-4DA314324217}"/>
                </a:ext>
              </a:extLst>
            </p:cNvPr>
            <p:cNvSpPr/>
            <p:nvPr/>
          </p:nvSpPr>
          <p:spPr>
            <a:xfrm>
              <a:off x="9144000" y="4259807"/>
              <a:ext cx="45719" cy="107039"/>
            </a:xfrm>
            <a:custGeom>
              <a:avLst/>
              <a:gdLst>
                <a:gd name="connsiteX0" fmla="*/ 0 w 87923"/>
                <a:gd name="connsiteY0" fmla="*/ 87923 h 87923"/>
                <a:gd name="connsiteX1" fmla="*/ 87923 w 87923"/>
                <a:gd name="connsiteY1" fmla="*/ 0 h 87923"/>
              </a:gdLst>
              <a:ahLst/>
              <a:cxnLst>
                <a:cxn ang="0">
                  <a:pos x="connsiteX0" y="connsiteY0"/>
                </a:cxn>
                <a:cxn ang="0">
                  <a:pos x="connsiteX1" y="connsiteY1"/>
                </a:cxn>
              </a:cxnLst>
              <a:rect l="l" t="t" r="r" b="b"/>
              <a:pathLst>
                <a:path w="87923" h="87923">
                  <a:moveTo>
                    <a:pt x="0" y="87923"/>
                  </a:moveTo>
                  <a:lnTo>
                    <a:pt x="87923"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157" name="Group 156">
            <a:extLst>
              <a:ext uri="{FF2B5EF4-FFF2-40B4-BE49-F238E27FC236}">
                <a16:creationId xmlns:a16="http://schemas.microsoft.com/office/drawing/2014/main" id="{70E19559-D0DD-DDC5-CCC4-A00DCEDA592D}"/>
              </a:ext>
            </a:extLst>
          </p:cNvPr>
          <p:cNvGrpSpPr/>
          <p:nvPr/>
        </p:nvGrpSpPr>
        <p:grpSpPr>
          <a:xfrm>
            <a:off x="20636029" y="10073335"/>
            <a:ext cx="2549148" cy="1865898"/>
            <a:chOff x="7446390" y="1331627"/>
            <a:chExt cx="3529636" cy="2640130"/>
          </a:xfrm>
        </p:grpSpPr>
        <p:grpSp>
          <p:nvGrpSpPr>
            <p:cNvPr id="158" name="Group 157">
              <a:extLst>
                <a:ext uri="{FF2B5EF4-FFF2-40B4-BE49-F238E27FC236}">
                  <a16:creationId xmlns:a16="http://schemas.microsoft.com/office/drawing/2014/main" id="{2A37794C-F430-1BAE-5944-6B002050E879}"/>
                </a:ext>
              </a:extLst>
            </p:cNvPr>
            <p:cNvGrpSpPr/>
            <p:nvPr/>
          </p:nvGrpSpPr>
          <p:grpSpPr>
            <a:xfrm>
              <a:off x="7446390" y="1331627"/>
              <a:ext cx="3529636" cy="2640130"/>
              <a:chOff x="7446390" y="1331627"/>
              <a:chExt cx="3529636" cy="2640130"/>
            </a:xfrm>
          </p:grpSpPr>
          <p:sp>
            <p:nvSpPr>
              <p:cNvPr id="160" name="TextBox 159">
                <a:extLst>
                  <a:ext uri="{FF2B5EF4-FFF2-40B4-BE49-F238E27FC236}">
                    <a16:creationId xmlns:a16="http://schemas.microsoft.com/office/drawing/2014/main" id="{9FFD594D-D0BE-F248-79B2-4E9DE3AD9F7E}"/>
                  </a:ext>
                </a:extLst>
              </p:cNvPr>
              <p:cNvSpPr txBox="1"/>
              <p:nvPr/>
            </p:nvSpPr>
            <p:spPr>
              <a:xfrm>
                <a:off x="9586758" y="2463563"/>
                <a:ext cx="1389268" cy="914518"/>
              </a:xfrm>
              <a:prstGeom prst="rect">
                <a:avLst/>
              </a:prstGeom>
              <a:noFill/>
            </p:spPr>
            <p:txBody>
              <a:bodyPr wrap="square" rtlCol="0">
                <a:spAutoFit/>
              </a:bodyPr>
              <a:lstStyle/>
              <a:p>
                <a:pPr algn="ctr"/>
                <a:r>
                  <a:rPr lang="en-US" b="1">
                    <a:solidFill>
                      <a:schemeClr val="tx1">
                        <a:lumMod val="75000"/>
                        <a:lumOff val="25000"/>
                      </a:schemeClr>
                    </a:solidFill>
                    <a:latin typeface="+mj-lt"/>
                  </a:rPr>
                  <a:t>2019 (%)</a:t>
                </a:r>
              </a:p>
            </p:txBody>
          </p:sp>
          <p:pic>
            <p:nvPicPr>
              <p:cNvPr id="161" name="Picture 160">
                <a:extLst>
                  <a:ext uri="{FF2B5EF4-FFF2-40B4-BE49-F238E27FC236}">
                    <a16:creationId xmlns:a16="http://schemas.microsoft.com/office/drawing/2014/main" id="{E6CF8284-AFFD-17F8-5FD9-FA207F43DCCC}"/>
                  </a:ext>
                </a:extLst>
              </p:cNvPr>
              <p:cNvPicPr>
                <a:picLocks noChangeAspect="1"/>
              </p:cNvPicPr>
              <p:nvPr/>
            </p:nvPicPr>
            <p:blipFill rotWithShape="1">
              <a:blip r:embed="rId22"/>
              <a:srcRect l="20477" t="19480" r="18337" b="2892"/>
              <a:stretch/>
            </p:blipFill>
            <p:spPr>
              <a:xfrm>
                <a:off x="7446390" y="1667927"/>
                <a:ext cx="2346023" cy="2303830"/>
              </a:xfrm>
              <a:prstGeom prst="rect">
                <a:avLst/>
              </a:prstGeom>
            </p:spPr>
          </p:pic>
          <p:sp>
            <p:nvSpPr>
              <p:cNvPr id="162" name="TextBox 161">
                <a:extLst>
                  <a:ext uri="{FF2B5EF4-FFF2-40B4-BE49-F238E27FC236}">
                    <a16:creationId xmlns:a16="http://schemas.microsoft.com/office/drawing/2014/main" id="{683C8ED2-E89B-926C-559E-AAE1ED6DDFEF}"/>
                  </a:ext>
                </a:extLst>
              </p:cNvPr>
              <p:cNvSpPr txBox="1"/>
              <p:nvPr/>
            </p:nvSpPr>
            <p:spPr>
              <a:xfrm>
                <a:off x="8246175" y="3429000"/>
                <a:ext cx="746455" cy="391936"/>
              </a:xfrm>
              <a:prstGeom prst="rect">
                <a:avLst/>
              </a:prstGeom>
              <a:noFill/>
            </p:spPr>
            <p:txBody>
              <a:bodyPr wrap="square" rtlCol="0">
                <a:spAutoFit/>
              </a:bodyPr>
              <a:lstStyle/>
              <a:p>
                <a:pPr algn="ctr"/>
                <a:r>
                  <a:rPr lang="en-US" sz="1200" b="1">
                    <a:solidFill>
                      <a:schemeClr val="tx1">
                        <a:lumMod val="75000"/>
                        <a:lumOff val="25000"/>
                      </a:schemeClr>
                    </a:solidFill>
                    <a:latin typeface="+mj-lt"/>
                  </a:rPr>
                  <a:t>80.2</a:t>
                </a:r>
              </a:p>
            </p:txBody>
          </p:sp>
          <p:sp>
            <p:nvSpPr>
              <p:cNvPr id="163" name="TextBox 162">
                <a:extLst>
                  <a:ext uri="{FF2B5EF4-FFF2-40B4-BE49-F238E27FC236}">
                    <a16:creationId xmlns:a16="http://schemas.microsoft.com/office/drawing/2014/main" id="{B590D079-50EA-1696-76AE-C31D2477A527}"/>
                  </a:ext>
                </a:extLst>
              </p:cNvPr>
              <p:cNvSpPr txBox="1"/>
              <p:nvPr/>
            </p:nvSpPr>
            <p:spPr>
              <a:xfrm>
                <a:off x="8009448" y="1368694"/>
                <a:ext cx="749294" cy="391936"/>
              </a:xfrm>
              <a:prstGeom prst="rect">
                <a:avLst/>
              </a:prstGeom>
              <a:noFill/>
            </p:spPr>
            <p:txBody>
              <a:bodyPr wrap="square" rtlCol="0">
                <a:spAutoFit/>
              </a:bodyPr>
              <a:lstStyle/>
              <a:p>
                <a:pPr algn="ctr"/>
                <a:r>
                  <a:rPr lang="en-US" sz="1200" b="1">
                    <a:solidFill>
                      <a:schemeClr val="tx1">
                        <a:lumMod val="75000"/>
                        <a:lumOff val="25000"/>
                      </a:schemeClr>
                    </a:solidFill>
                    <a:latin typeface="+mj-lt"/>
                  </a:rPr>
                  <a:t>2.6</a:t>
                </a:r>
              </a:p>
            </p:txBody>
          </p:sp>
          <p:sp>
            <p:nvSpPr>
              <p:cNvPr id="164" name="TextBox 163">
                <a:extLst>
                  <a:ext uri="{FF2B5EF4-FFF2-40B4-BE49-F238E27FC236}">
                    <a16:creationId xmlns:a16="http://schemas.microsoft.com/office/drawing/2014/main" id="{2582FDB1-A731-2228-CA4C-A179436C39B8}"/>
                  </a:ext>
                </a:extLst>
              </p:cNvPr>
              <p:cNvSpPr txBox="1"/>
              <p:nvPr/>
            </p:nvSpPr>
            <p:spPr>
              <a:xfrm>
                <a:off x="7943095" y="1926267"/>
                <a:ext cx="671689" cy="391936"/>
              </a:xfrm>
              <a:prstGeom prst="rect">
                <a:avLst/>
              </a:prstGeom>
              <a:noFill/>
            </p:spPr>
            <p:txBody>
              <a:bodyPr wrap="square" rtlCol="0">
                <a:spAutoFit/>
              </a:bodyPr>
              <a:lstStyle/>
              <a:p>
                <a:pPr algn="ctr"/>
                <a:r>
                  <a:rPr lang="en-US" sz="1200" b="1">
                    <a:solidFill>
                      <a:schemeClr val="tx1">
                        <a:lumMod val="75000"/>
                        <a:lumOff val="25000"/>
                      </a:schemeClr>
                    </a:solidFill>
                    <a:latin typeface="+mj-lt"/>
                  </a:rPr>
                  <a:t>11.6</a:t>
                </a:r>
              </a:p>
            </p:txBody>
          </p:sp>
          <p:sp>
            <p:nvSpPr>
              <p:cNvPr id="165" name="TextBox 164">
                <a:extLst>
                  <a:ext uri="{FF2B5EF4-FFF2-40B4-BE49-F238E27FC236}">
                    <a16:creationId xmlns:a16="http://schemas.microsoft.com/office/drawing/2014/main" id="{E999B5AE-529D-C17D-2EBA-EF805DB95ED7}"/>
                  </a:ext>
                </a:extLst>
              </p:cNvPr>
              <p:cNvSpPr txBox="1"/>
              <p:nvPr/>
            </p:nvSpPr>
            <p:spPr>
              <a:xfrm>
                <a:off x="8773734" y="1331627"/>
                <a:ext cx="690870" cy="391936"/>
              </a:xfrm>
              <a:prstGeom prst="rect">
                <a:avLst/>
              </a:prstGeom>
              <a:noFill/>
            </p:spPr>
            <p:txBody>
              <a:bodyPr wrap="square" rtlCol="0">
                <a:spAutoFit/>
              </a:bodyPr>
              <a:lstStyle/>
              <a:p>
                <a:pPr algn="ctr"/>
                <a:r>
                  <a:rPr lang="en-US" sz="1200" b="1">
                    <a:solidFill>
                      <a:schemeClr val="tx1">
                        <a:lumMod val="75000"/>
                        <a:lumOff val="25000"/>
                      </a:schemeClr>
                    </a:solidFill>
                    <a:latin typeface="+mj-lt"/>
                  </a:rPr>
                  <a:t>1.8</a:t>
                </a:r>
              </a:p>
            </p:txBody>
          </p:sp>
          <p:sp>
            <p:nvSpPr>
              <p:cNvPr id="166" name="TextBox 165">
                <a:extLst>
                  <a:ext uri="{FF2B5EF4-FFF2-40B4-BE49-F238E27FC236}">
                    <a16:creationId xmlns:a16="http://schemas.microsoft.com/office/drawing/2014/main" id="{C20DF303-601D-1AD5-0BD0-C6B4402D8130}"/>
                  </a:ext>
                </a:extLst>
              </p:cNvPr>
              <p:cNvSpPr txBox="1"/>
              <p:nvPr/>
            </p:nvSpPr>
            <p:spPr>
              <a:xfrm>
                <a:off x="9089269" y="1523412"/>
                <a:ext cx="785533" cy="391936"/>
              </a:xfrm>
              <a:prstGeom prst="rect">
                <a:avLst/>
              </a:prstGeom>
              <a:noFill/>
            </p:spPr>
            <p:txBody>
              <a:bodyPr wrap="square" rtlCol="0">
                <a:spAutoFit/>
              </a:bodyPr>
              <a:lstStyle/>
              <a:p>
                <a:pPr algn="ctr"/>
                <a:r>
                  <a:rPr lang="en-US" sz="1200" b="1">
                    <a:solidFill>
                      <a:schemeClr val="tx1">
                        <a:lumMod val="75000"/>
                        <a:lumOff val="25000"/>
                      </a:schemeClr>
                    </a:solidFill>
                    <a:latin typeface="+mj-lt"/>
                  </a:rPr>
                  <a:t>2.5</a:t>
                </a:r>
              </a:p>
            </p:txBody>
          </p:sp>
        </p:grpSp>
        <p:sp>
          <p:nvSpPr>
            <p:cNvPr id="159" name="Freeform: Shape 158">
              <a:extLst>
                <a:ext uri="{FF2B5EF4-FFF2-40B4-BE49-F238E27FC236}">
                  <a16:creationId xmlns:a16="http://schemas.microsoft.com/office/drawing/2014/main" id="{396B8AB6-5C08-1665-6347-7362BB40DFA0}"/>
                </a:ext>
              </a:extLst>
            </p:cNvPr>
            <p:cNvSpPr/>
            <p:nvPr/>
          </p:nvSpPr>
          <p:spPr>
            <a:xfrm>
              <a:off x="8809891" y="1542952"/>
              <a:ext cx="136108" cy="256541"/>
            </a:xfrm>
            <a:custGeom>
              <a:avLst/>
              <a:gdLst>
                <a:gd name="connsiteX0" fmla="*/ 0 w 158262"/>
                <a:gd name="connsiteY0" fmla="*/ 269630 h 269630"/>
                <a:gd name="connsiteX1" fmla="*/ 29308 w 158262"/>
                <a:gd name="connsiteY1" fmla="*/ 58615 h 269630"/>
                <a:gd name="connsiteX2" fmla="*/ 158262 w 158262"/>
                <a:gd name="connsiteY2" fmla="*/ 0 h 269630"/>
              </a:gdLst>
              <a:ahLst/>
              <a:cxnLst>
                <a:cxn ang="0">
                  <a:pos x="connsiteX0" y="connsiteY0"/>
                </a:cxn>
                <a:cxn ang="0">
                  <a:pos x="connsiteX1" y="connsiteY1"/>
                </a:cxn>
                <a:cxn ang="0">
                  <a:pos x="connsiteX2" y="connsiteY2"/>
                </a:cxn>
              </a:cxnLst>
              <a:rect l="l" t="t" r="r" b="b"/>
              <a:pathLst>
                <a:path w="158262" h="269630">
                  <a:moveTo>
                    <a:pt x="0" y="269630"/>
                  </a:moveTo>
                  <a:cubicBezTo>
                    <a:pt x="1465" y="186591"/>
                    <a:pt x="2931" y="103553"/>
                    <a:pt x="29308" y="58615"/>
                  </a:cubicBezTo>
                  <a:cubicBezTo>
                    <a:pt x="55685" y="13677"/>
                    <a:pt x="106973" y="6838"/>
                    <a:pt x="158262"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76" name="Freeform: Shape 75">
            <a:extLst>
              <a:ext uri="{FF2B5EF4-FFF2-40B4-BE49-F238E27FC236}">
                <a16:creationId xmlns:a16="http://schemas.microsoft.com/office/drawing/2014/main" id="{75F2313C-989C-10F7-34CE-D78144C3E7AA}"/>
              </a:ext>
            </a:extLst>
          </p:cNvPr>
          <p:cNvSpPr/>
          <p:nvPr/>
        </p:nvSpPr>
        <p:spPr>
          <a:xfrm>
            <a:off x="24398518" y="10260652"/>
            <a:ext cx="45719" cy="79187"/>
          </a:xfrm>
          <a:custGeom>
            <a:avLst/>
            <a:gdLst>
              <a:gd name="connsiteX0" fmla="*/ 0 w 87923"/>
              <a:gd name="connsiteY0" fmla="*/ 87923 h 87923"/>
              <a:gd name="connsiteX1" fmla="*/ 87923 w 87923"/>
              <a:gd name="connsiteY1" fmla="*/ 0 h 87923"/>
            </a:gdLst>
            <a:ahLst/>
            <a:cxnLst>
              <a:cxn ang="0">
                <a:pos x="connsiteX0" y="connsiteY0"/>
              </a:cxn>
              <a:cxn ang="0">
                <a:pos x="connsiteX1" y="connsiteY1"/>
              </a:cxn>
            </a:cxnLst>
            <a:rect l="l" t="t" r="r" b="b"/>
            <a:pathLst>
              <a:path w="87923" h="87923">
                <a:moveTo>
                  <a:pt x="0" y="87923"/>
                </a:moveTo>
                <a:lnTo>
                  <a:pt x="87923"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9" name="Freeform: Shape 78">
            <a:extLst>
              <a:ext uri="{FF2B5EF4-FFF2-40B4-BE49-F238E27FC236}">
                <a16:creationId xmlns:a16="http://schemas.microsoft.com/office/drawing/2014/main" id="{F9912C79-74AC-94F1-0994-ABA2B98A78C6}"/>
              </a:ext>
            </a:extLst>
          </p:cNvPr>
          <p:cNvSpPr/>
          <p:nvPr/>
        </p:nvSpPr>
        <p:spPr>
          <a:xfrm flipH="1">
            <a:off x="21434817" y="10237414"/>
            <a:ext cx="87069" cy="148872"/>
          </a:xfrm>
          <a:custGeom>
            <a:avLst/>
            <a:gdLst>
              <a:gd name="connsiteX0" fmla="*/ 0 w 158262"/>
              <a:gd name="connsiteY0" fmla="*/ 269630 h 269630"/>
              <a:gd name="connsiteX1" fmla="*/ 29308 w 158262"/>
              <a:gd name="connsiteY1" fmla="*/ 58615 h 269630"/>
              <a:gd name="connsiteX2" fmla="*/ 158262 w 158262"/>
              <a:gd name="connsiteY2" fmla="*/ 0 h 269630"/>
            </a:gdLst>
            <a:ahLst/>
            <a:cxnLst>
              <a:cxn ang="0">
                <a:pos x="connsiteX0" y="connsiteY0"/>
              </a:cxn>
              <a:cxn ang="0">
                <a:pos x="connsiteX1" y="connsiteY1"/>
              </a:cxn>
              <a:cxn ang="0">
                <a:pos x="connsiteX2" y="connsiteY2"/>
              </a:cxn>
            </a:cxnLst>
            <a:rect l="l" t="t" r="r" b="b"/>
            <a:pathLst>
              <a:path w="158262" h="269630">
                <a:moveTo>
                  <a:pt x="0" y="269630"/>
                </a:moveTo>
                <a:cubicBezTo>
                  <a:pt x="1465" y="186591"/>
                  <a:pt x="2931" y="103553"/>
                  <a:pt x="29308" y="58615"/>
                </a:cubicBezTo>
                <a:cubicBezTo>
                  <a:pt x="55685" y="13677"/>
                  <a:pt x="106973" y="6838"/>
                  <a:pt x="158262"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3" name="Freeform: Shape 82">
            <a:extLst>
              <a:ext uri="{FF2B5EF4-FFF2-40B4-BE49-F238E27FC236}">
                <a16:creationId xmlns:a16="http://schemas.microsoft.com/office/drawing/2014/main" id="{C68CE35D-FE65-D69A-9428-41FCB4E5DCAD}"/>
              </a:ext>
            </a:extLst>
          </p:cNvPr>
          <p:cNvSpPr/>
          <p:nvPr/>
        </p:nvSpPr>
        <p:spPr>
          <a:xfrm rot="16200000" flipH="1">
            <a:off x="21810202" y="10266220"/>
            <a:ext cx="87069" cy="258753"/>
          </a:xfrm>
          <a:custGeom>
            <a:avLst/>
            <a:gdLst>
              <a:gd name="connsiteX0" fmla="*/ 0 w 158262"/>
              <a:gd name="connsiteY0" fmla="*/ 269630 h 269630"/>
              <a:gd name="connsiteX1" fmla="*/ 29308 w 158262"/>
              <a:gd name="connsiteY1" fmla="*/ 58615 h 269630"/>
              <a:gd name="connsiteX2" fmla="*/ 158262 w 158262"/>
              <a:gd name="connsiteY2" fmla="*/ 0 h 269630"/>
            </a:gdLst>
            <a:ahLst/>
            <a:cxnLst>
              <a:cxn ang="0">
                <a:pos x="connsiteX0" y="connsiteY0"/>
              </a:cxn>
              <a:cxn ang="0">
                <a:pos x="connsiteX1" y="connsiteY1"/>
              </a:cxn>
              <a:cxn ang="0">
                <a:pos x="connsiteX2" y="connsiteY2"/>
              </a:cxn>
            </a:cxnLst>
            <a:rect l="l" t="t" r="r" b="b"/>
            <a:pathLst>
              <a:path w="158262" h="269630">
                <a:moveTo>
                  <a:pt x="0" y="269630"/>
                </a:moveTo>
                <a:cubicBezTo>
                  <a:pt x="1465" y="186591"/>
                  <a:pt x="2931" y="103553"/>
                  <a:pt x="29308" y="58615"/>
                </a:cubicBezTo>
                <a:cubicBezTo>
                  <a:pt x="55685" y="13677"/>
                  <a:pt x="106973" y="6838"/>
                  <a:pt x="158262"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9" name="TextBox 88">
            <a:extLst>
              <a:ext uri="{FF2B5EF4-FFF2-40B4-BE49-F238E27FC236}">
                <a16:creationId xmlns:a16="http://schemas.microsoft.com/office/drawing/2014/main" id="{ACEE1183-8E3C-3F68-8FAA-703F1AE7F973}"/>
              </a:ext>
            </a:extLst>
          </p:cNvPr>
          <p:cNvSpPr txBox="1"/>
          <p:nvPr/>
        </p:nvSpPr>
        <p:spPr>
          <a:xfrm>
            <a:off x="14027862" y="11767686"/>
            <a:ext cx="6050622" cy="646331"/>
          </a:xfrm>
          <a:prstGeom prst="rect">
            <a:avLst/>
          </a:prstGeom>
          <a:noFill/>
        </p:spPr>
        <p:txBody>
          <a:bodyPr wrap="square" rtlCol="0">
            <a:spAutoFit/>
          </a:bodyPr>
          <a:lstStyle/>
          <a:p>
            <a:pPr algn="ctr"/>
            <a:r>
              <a:rPr lang="en-US" b="1" dirty="0">
                <a:solidFill>
                  <a:srgbClr val="404040"/>
                </a:solidFill>
                <a:latin typeface="Garamond" panose="02020404030301010803" pitchFamily="18" charset="0"/>
              </a:rPr>
              <a:t>Figure 1.1 </a:t>
            </a:r>
            <a:r>
              <a:rPr lang="en-US" dirty="0">
                <a:solidFill>
                  <a:srgbClr val="404040"/>
                </a:solidFill>
                <a:latin typeface="Garamond" panose="02020404030301010803" pitchFamily="18" charset="0"/>
              </a:rPr>
              <a:t>Landsat 8 OLI Timeseries (2013-2018-2023) on Central Platte Basin</a:t>
            </a:r>
            <a:endParaRPr lang="en-US" b="1" dirty="0"/>
          </a:p>
        </p:txBody>
      </p:sp>
      <p:sp>
        <p:nvSpPr>
          <p:cNvPr id="90" name="TextBox 89">
            <a:extLst>
              <a:ext uri="{FF2B5EF4-FFF2-40B4-BE49-F238E27FC236}">
                <a16:creationId xmlns:a16="http://schemas.microsoft.com/office/drawing/2014/main" id="{D00BCCCD-A674-34C1-461C-043A38FCF7BD}"/>
              </a:ext>
            </a:extLst>
          </p:cNvPr>
          <p:cNvSpPr txBox="1"/>
          <p:nvPr/>
        </p:nvSpPr>
        <p:spPr>
          <a:xfrm>
            <a:off x="20537496" y="11943557"/>
            <a:ext cx="5432074" cy="646331"/>
          </a:xfrm>
          <a:prstGeom prst="rect">
            <a:avLst/>
          </a:prstGeom>
          <a:noFill/>
        </p:spPr>
        <p:txBody>
          <a:bodyPr wrap="square" rtlCol="0">
            <a:spAutoFit/>
          </a:bodyPr>
          <a:lstStyle/>
          <a:p>
            <a:pPr algn="ctr"/>
            <a:r>
              <a:rPr lang="en-US" b="1" dirty="0">
                <a:solidFill>
                  <a:schemeClr val="tx1">
                    <a:lumMod val="75000"/>
                    <a:lumOff val="25000"/>
                  </a:schemeClr>
                </a:solidFill>
                <a:latin typeface="Garamond" panose="02020404030301010803" pitchFamily="18" charset="0"/>
              </a:rPr>
              <a:t>Figure 1.2 </a:t>
            </a:r>
            <a:r>
              <a:rPr lang="en-US" dirty="0">
                <a:solidFill>
                  <a:schemeClr val="tx1">
                    <a:lumMod val="75000"/>
                    <a:lumOff val="25000"/>
                  </a:schemeClr>
                </a:solidFill>
                <a:latin typeface="Garamond" panose="02020404030301010803" pitchFamily="18" charset="0"/>
              </a:rPr>
              <a:t>Sentinel-2 MSI change detection (2019-2023) for Grand Island</a:t>
            </a:r>
            <a:endParaRPr lang="en-US" b="1" dirty="0">
              <a:solidFill>
                <a:schemeClr val="tx1">
                  <a:lumMod val="75000"/>
                  <a:lumOff val="25000"/>
                </a:schemeClr>
              </a:solidFill>
            </a:endParaRPr>
          </a:p>
        </p:txBody>
      </p:sp>
      <p:sp>
        <p:nvSpPr>
          <p:cNvPr id="91" name="TextBox 90">
            <a:extLst>
              <a:ext uri="{FF2B5EF4-FFF2-40B4-BE49-F238E27FC236}">
                <a16:creationId xmlns:a16="http://schemas.microsoft.com/office/drawing/2014/main" id="{58BFB42C-99A2-0E88-C978-35B956014BEC}"/>
              </a:ext>
            </a:extLst>
          </p:cNvPr>
          <p:cNvSpPr txBox="1"/>
          <p:nvPr/>
        </p:nvSpPr>
        <p:spPr>
          <a:xfrm>
            <a:off x="13738269" y="17612645"/>
            <a:ext cx="6050622" cy="646331"/>
          </a:xfrm>
          <a:prstGeom prst="rect">
            <a:avLst/>
          </a:prstGeom>
          <a:noFill/>
        </p:spPr>
        <p:txBody>
          <a:bodyPr wrap="square" rtlCol="0">
            <a:spAutoFit/>
          </a:bodyPr>
          <a:lstStyle/>
          <a:p>
            <a:pPr algn="ctr"/>
            <a:r>
              <a:rPr lang="en-US" b="1" dirty="0">
                <a:solidFill>
                  <a:srgbClr val="404040"/>
                </a:solidFill>
                <a:latin typeface="Garamond" panose="02020404030301010803" pitchFamily="18" charset="0"/>
              </a:rPr>
              <a:t>Figure 2.1 </a:t>
            </a:r>
            <a:r>
              <a:rPr lang="en-US" dirty="0">
                <a:solidFill>
                  <a:srgbClr val="404040"/>
                </a:solidFill>
                <a:latin typeface="Garamond" panose="02020404030301010803" pitchFamily="18" charset="0"/>
              </a:rPr>
              <a:t>Sentinel-2 MSI random forest classification for Grand Island combined with a flood risk map</a:t>
            </a:r>
            <a:endParaRPr lang="en-US" b="1" dirty="0"/>
          </a:p>
        </p:txBody>
      </p:sp>
      <p:sp>
        <p:nvSpPr>
          <p:cNvPr id="92" name="TextBox 91">
            <a:extLst>
              <a:ext uri="{FF2B5EF4-FFF2-40B4-BE49-F238E27FC236}">
                <a16:creationId xmlns:a16="http://schemas.microsoft.com/office/drawing/2014/main" id="{737CFD21-8B77-0E8A-FA58-1B5C6CA966EE}"/>
              </a:ext>
            </a:extLst>
          </p:cNvPr>
          <p:cNvSpPr txBox="1"/>
          <p:nvPr/>
        </p:nvSpPr>
        <p:spPr>
          <a:xfrm>
            <a:off x="19845014" y="17577596"/>
            <a:ext cx="6050622" cy="646331"/>
          </a:xfrm>
          <a:prstGeom prst="rect">
            <a:avLst/>
          </a:prstGeom>
          <a:noFill/>
        </p:spPr>
        <p:txBody>
          <a:bodyPr wrap="square" rtlCol="0">
            <a:spAutoFit/>
          </a:bodyPr>
          <a:lstStyle/>
          <a:p>
            <a:pPr algn="ctr"/>
            <a:r>
              <a:rPr lang="en-US" b="1" dirty="0">
                <a:solidFill>
                  <a:srgbClr val="404040"/>
                </a:solidFill>
                <a:latin typeface="Garamond" panose="02020404030301010803" pitchFamily="18" charset="0"/>
              </a:rPr>
              <a:t>Figure 2.2 </a:t>
            </a:r>
            <a:r>
              <a:rPr lang="en-US" dirty="0">
                <a:solidFill>
                  <a:srgbClr val="404040"/>
                </a:solidFill>
                <a:latin typeface="Garamond" panose="02020404030301010803" pitchFamily="18" charset="0"/>
              </a:rPr>
              <a:t>Flood Risk Map (30m) in Grand Island capturing a major flood event on March 14</a:t>
            </a:r>
            <a:r>
              <a:rPr lang="en-US" baseline="30000" dirty="0">
                <a:solidFill>
                  <a:srgbClr val="404040"/>
                </a:solidFill>
                <a:latin typeface="Garamond" panose="02020404030301010803" pitchFamily="18" charset="0"/>
              </a:rPr>
              <a:t>th</a:t>
            </a:r>
            <a:r>
              <a:rPr lang="en-US" dirty="0">
                <a:solidFill>
                  <a:srgbClr val="404040"/>
                </a:solidFill>
                <a:latin typeface="Garamond" panose="02020404030301010803" pitchFamily="18" charset="0"/>
              </a:rPr>
              <a:t>, 2019</a:t>
            </a:r>
            <a:endParaRPr lang="en-US" b="1" dirty="0"/>
          </a:p>
        </p:txBody>
      </p:sp>
      <p:sp>
        <p:nvSpPr>
          <p:cNvPr id="77" name="TextBox 76">
            <a:extLst>
              <a:ext uri="{FF2B5EF4-FFF2-40B4-BE49-F238E27FC236}">
                <a16:creationId xmlns:a16="http://schemas.microsoft.com/office/drawing/2014/main" id="{D339A900-0CA5-9501-1184-22F5D3E83DAC}"/>
              </a:ext>
            </a:extLst>
          </p:cNvPr>
          <p:cNvSpPr txBox="1"/>
          <p:nvPr/>
        </p:nvSpPr>
        <p:spPr>
          <a:xfrm>
            <a:off x="12957374" y="6196350"/>
            <a:ext cx="2016549"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Land Cover Type</a:t>
            </a:r>
          </a:p>
        </p:txBody>
      </p:sp>
    </p:spTree>
    <p:extLst>
      <p:ext uri="{BB962C8B-B14F-4D97-AF65-F5344CB8AC3E}">
        <p14:creationId xmlns:p14="http://schemas.microsoft.com/office/powerpoint/2010/main" val="2680647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D3659601264545B809515D8ACE34D0" ma:contentTypeVersion="15" ma:contentTypeDescription="Create a new document." ma:contentTypeScope="" ma:versionID="686aad3abe1683ff6a763659e4535b0e">
  <xsd:schema xmlns:xsd="http://www.w3.org/2001/XMLSchema" xmlns:xs="http://www.w3.org/2001/XMLSchema" xmlns:p="http://schemas.microsoft.com/office/2006/metadata/properties" xmlns:ns2="7078c49a-d117-45de-a18f-894db0bb22be" xmlns:ns3="7e7b4823-3504-4d72-bc64-abf931ecbe20" targetNamespace="http://schemas.microsoft.com/office/2006/metadata/properties" ma:root="true" ma:fieldsID="186f095d2411158380285f982940c321" ns2:_="" ns3:_="">
    <xsd:import namespace="7078c49a-d117-45de-a18f-894db0bb22be"/>
    <xsd:import namespace="7e7b4823-3504-4d72-bc64-abf931ecbe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8c49a-d117-45de-a18f-894db0bb2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b4823-3504-4d72-bc64-abf931ecbe2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be6dbcc-f35d-48a9-ada9-fd8fce6fe73c}" ma:internalName="TaxCatchAll" ma:showField="CatchAllData" ma:web="7e7b4823-3504-4d72-bc64-abf931ecbe2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e7b4823-3504-4d72-bc64-abf931ecbe20">
      <UserInfo>
        <DisplayName/>
        <AccountId xsi:nil="true"/>
        <AccountType/>
      </UserInfo>
    </SharedWithUsers>
    <lcf76f155ced4ddcb4097134ff3c332f xmlns="7078c49a-d117-45de-a18f-894db0bb22be">
      <Terms xmlns="http://schemas.microsoft.com/office/infopath/2007/PartnerControls"/>
    </lcf76f155ced4ddcb4097134ff3c332f>
    <TaxCatchAll xmlns="7e7b4823-3504-4d72-bc64-abf931ecbe20" xsi:nil="true"/>
    <MediaLengthInSeconds xmlns="7078c49a-d117-45de-a18f-894db0bb22be" xsi:nil="true"/>
  </documentManagement>
</p:properties>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32A4B6B7-4E96-47EA-A32E-835A52BFE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8c49a-d117-45de-a18f-894db0bb22be"/>
    <ds:schemaRef ds:uri="7e7b4823-3504-4d72-bc64-abf931ecb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19850C-B132-4F9E-91AE-B86D28DA0AF3}">
  <ds:schemaRef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5ab83896-aab5-4bd0-8483-2509975cde97"/>
    <ds:schemaRef ds:uri="4eda033e-a47d-4c30-b1aa-2ec495e3f466"/>
    <ds:schemaRef ds:uri="http://purl.org/dc/dcmitype/"/>
    <ds:schemaRef ds:uri="7e7b4823-3504-4d72-bc64-abf931ecbe20"/>
    <ds:schemaRef ds:uri="7078c49a-d117-45de-a18f-894db0bb22be"/>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726</Words>
  <Application>Microsoft Office PowerPoint</Application>
  <PresentationFormat>Custom</PresentationFormat>
  <Paragraphs>134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cp:lastModifiedBy>
  <cp:revision>34</cp:revision>
  <dcterms:created xsi:type="dcterms:W3CDTF">2019-02-05T16:32:03Z</dcterms:created>
  <dcterms:modified xsi:type="dcterms:W3CDTF">2024-06-12T21:38:33Z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0x010100F3D3659601264545B809515D8ACE34D0</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