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77" r:id="rId6"/>
    <p:sldId id="258" r:id="rId7"/>
    <p:sldId id="269" r:id="rId8"/>
    <p:sldId id="260" r:id="rId9"/>
    <p:sldId id="259" r:id="rId10"/>
    <p:sldId id="271" r:id="rId11"/>
    <p:sldId id="278" r:id="rId12"/>
    <p:sldId id="267" r:id="rId13"/>
    <p:sldId id="26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0846" autoAdjust="0"/>
  </p:normalViewPr>
  <p:slideViewPr>
    <p:cSldViewPr snapToGrid="0">
      <p:cViewPr varScale="1">
        <p:scale>
          <a:sx n="67" d="100"/>
          <a:sy n="67" d="100"/>
        </p:scale>
        <p:origin x="1176"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5/31/2020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5/31/2020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2020 Summer</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6. </a:t>
            </a:r>
            <a:r>
              <a:rPr lang="en-US" sz="3600" dirty="0" smtClean="0">
                <a:solidFill>
                  <a:srgbClr val="0061AA"/>
                </a:solidFill>
              </a:rPr>
              <a:t>Partners</a:t>
            </a:r>
            <a:endParaRPr lang="en-US" dirty="0" smtClean="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smtClean="0"/>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smtClean="0"/>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smtClean="0"/>
              <a:t>If you have international partners, what NASA organizations needs to be involved in communications</a:t>
            </a:r>
            <a:r>
              <a:rPr lang="en-US" sz="1800" dirty="0" smtClean="0"/>
              <a:t>?</a:t>
            </a:r>
            <a:endParaRPr lang="en-US" sz="1800" dirty="0" smtClean="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4316130" y="49736"/>
            <a:ext cx="9480090" cy="4740045"/>
          </a:xfrm>
          <a:prstGeom prst="rect">
            <a:avLst/>
          </a:prstGeom>
        </p:spPr>
      </p:pic>
      <p:pic>
        <p:nvPicPr>
          <p:cNvPr id="80" name="Picture 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 y="-7809"/>
            <a:ext cx="4772986" cy="479759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6911788" y="5190564"/>
            <a:ext cx="4993340" cy="1515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tx1">
                    <a:lumMod val="75000"/>
                    <a:lumOff val="25000"/>
                  </a:schemeClr>
                </a:solidFill>
              </a:rPr>
              <a:t>Partners are the foundation of DEVELOP projects. </a:t>
            </a:r>
            <a:r>
              <a:rPr lang="en-US" sz="2200" dirty="0" smtClean="0">
                <a:solidFill>
                  <a:schemeClr val="tx1">
                    <a:lumMod val="75000"/>
                    <a:lumOff val="25000"/>
                  </a:schemeClr>
                </a:solidFill>
              </a:rPr>
              <a:t>What </a:t>
            </a:r>
            <a:r>
              <a:rPr lang="en-US" sz="2200" dirty="0">
                <a:solidFill>
                  <a:schemeClr val="tx1">
                    <a:lumMod val="75000"/>
                    <a:lumOff val="25000"/>
                  </a:schemeClr>
                </a:solidFill>
              </a:rPr>
              <a:t>does your partner </a:t>
            </a:r>
            <a:r>
              <a:rPr lang="en-US" sz="2200" dirty="0" smtClean="0">
                <a:solidFill>
                  <a:schemeClr val="tx1">
                    <a:lumMod val="75000"/>
                    <a:lumOff val="25000"/>
                  </a:schemeClr>
                </a:solidFill>
              </a:rPr>
              <a:t>need? How </a:t>
            </a:r>
            <a:r>
              <a:rPr lang="en-US" sz="2200" dirty="0">
                <a:solidFill>
                  <a:schemeClr val="tx1">
                    <a:lumMod val="75000"/>
                    <a:lumOff val="25000"/>
                  </a:schemeClr>
                </a:solidFill>
              </a:rPr>
              <a:t>can NASA EO support their decision making?</a:t>
            </a: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09673"/>
            <a:ext cx="9288604" cy="5546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Often, DEVELOP teams use the terms ‘partner’ and ‘end user’ interchangeably. However, there are some distinct differences relating to these terms, and thus the standardized definitions of typical DEVELOP partners are provided.</a:t>
            </a:r>
          </a:p>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smtClean="0"/>
              <a:t>Types </a:t>
            </a:r>
            <a:r>
              <a:rPr lang="en-US" sz="1800" dirty="0"/>
              <a:t>of </a:t>
            </a:r>
            <a:r>
              <a:rPr lang="en-US" sz="1800" dirty="0" smtClean="0"/>
              <a:t>Partners:</a:t>
            </a:r>
            <a:endParaRPr lang="en-US" sz="1800" dirty="0"/>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End User: </a:t>
            </a:r>
            <a:r>
              <a:rPr lang="en-US" sz="1600" dirty="0"/>
              <a:t>Organization or individual that receives results and methodologies from DEVELOP (either directly from a DEVELOP project team or through a collaborator/boundary organization) and can use the project’s products or methodologies to make a decision or policy; they may also provide some kind of resources (advising, data, model, software, funding, etc.), but it is not required</a:t>
            </a:r>
          </a:p>
          <a:p>
            <a:pPr marL="1200150" lvl="2"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Collaborator: </a:t>
            </a:r>
            <a:r>
              <a:rPr lang="en-US" sz="1600" dirty="0"/>
              <a:t>Organization or individual that works directly with a DEVELOP project team and provides some kind of leveraged resource (advising, data, model, software, funding, etc.), but are not actually using the project’s products or methodologies to make a decision or policy </a:t>
            </a:r>
          </a:p>
          <a:p>
            <a:pPr marL="1200150" lvl="2" indent="-285750">
              <a:spcBef>
                <a:spcPts val="0"/>
              </a:spcBef>
              <a:spcAft>
                <a:spcPts val="600"/>
              </a:spcAft>
              <a:buClr>
                <a:srgbClr val="EF282F"/>
              </a:buClr>
              <a:buFont typeface="Wingdings" panose="05000000000000000000" pitchFamily="2" charset="2"/>
              <a:buChar char="§"/>
            </a:pPr>
            <a:r>
              <a:rPr lang="en-US" sz="1400" dirty="0" smtClean="0"/>
              <a:t>Ex</a:t>
            </a:r>
            <a:r>
              <a:rPr lang="en-US" sz="1400" dirty="0"/>
              <a:t>. A researcher from a university who provides a team with an ancillary dataset to validate their results</a:t>
            </a:r>
          </a:p>
          <a:p>
            <a:pPr marL="742950" lvl="1" indent="-285750">
              <a:spcBef>
                <a:spcPts val="0"/>
              </a:spcBef>
              <a:spcAft>
                <a:spcPts val="1800"/>
              </a:spcAft>
              <a:buClr>
                <a:srgbClr val="EF282F"/>
              </a:buClr>
              <a:buFont typeface="Arial" panose="020B0604020202020204" pitchFamily="34" charset="0"/>
              <a:buChar char="•"/>
            </a:pPr>
            <a:endParaRPr lang="en-US" sz="1600" dirty="0" smtClean="0"/>
          </a:p>
        </p:txBody>
      </p:sp>
      <p:grpSp>
        <p:nvGrpSpPr>
          <p:cNvPr id="22" name="Group 21"/>
          <p:cNvGrpSpPr/>
          <p:nvPr/>
        </p:nvGrpSpPr>
        <p:grpSpPr>
          <a:xfrm>
            <a:off x="379307" y="5994399"/>
            <a:ext cx="9478947" cy="715293"/>
            <a:chOff x="635586" y="5073557"/>
            <a:chExt cx="3693400" cy="1273903"/>
          </a:xfrm>
        </p:grpSpPr>
        <p:sp>
          <p:nvSpPr>
            <p:cNvPr id="24" name="Text Placeholder 5"/>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buClr>
                  <a:srgbClr val="0078C1"/>
                </a:buClr>
              </a:pPr>
              <a:r>
                <a:rPr lang="en-US" sz="1600" dirty="0" smtClean="0"/>
                <a:t>All partners are either end users (using the results/products to make a decision) </a:t>
              </a:r>
              <a:r>
                <a:rPr lang="en-US" sz="1600" b="1" u="sng" dirty="0" smtClean="0"/>
                <a:t>OR</a:t>
              </a:r>
              <a:r>
                <a:rPr lang="en-US" sz="1600" dirty="0" smtClean="0"/>
                <a:t> collaborators (not using the results or products to make a decision)</a:t>
              </a:r>
            </a:p>
          </p:txBody>
        </p:sp>
        <p:sp>
          <p:nvSpPr>
            <p:cNvPr id="43" name="Rounded Rectangle 42"/>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312850" y="1240318"/>
            <a:ext cx="6834120" cy="37377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Both end users and collaborators can also be “boundary organizations”. This is an additional classifier.</a:t>
            </a:r>
          </a:p>
          <a:p>
            <a:pPr marL="285750" indent="-285750">
              <a:spcBef>
                <a:spcPts val="0"/>
              </a:spcBef>
              <a:spcAft>
                <a:spcPts val="600"/>
              </a:spcAft>
              <a:buClr>
                <a:srgbClr val="EF282F"/>
              </a:buClr>
              <a:buFont typeface="Webdings" panose="05030102010509060703" pitchFamily="18" charset="2"/>
              <a:buChar char="4"/>
            </a:pPr>
            <a:r>
              <a:rPr lang="en-US" sz="1800" dirty="0"/>
              <a:t>Boundary Organization: Organization or individual that disseminates the project’s results to other end users, </a:t>
            </a:r>
            <a:r>
              <a:rPr lang="en-US" sz="1800" dirty="0" smtClean="0"/>
              <a:t>decision-makers</a:t>
            </a:r>
            <a:r>
              <a:rPr lang="en-US" sz="1800" dirty="0"/>
              <a:t>, </a:t>
            </a:r>
            <a:r>
              <a:rPr lang="en-US" sz="1800" dirty="0" smtClean="0"/>
              <a:t>policy-makers</a:t>
            </a:r>
            <a:r>
              <a:rPr lang="en-US" sz="1800" dirty="0"/>
              <a:t>, </a:t>
            </a:r>
            <a:r>
              <a:rPr lang="en-US" sz="1800" dirty="0" smtClean="0"/>
              <a:t>etc.; </a:t>
            </a:r>
            <a:r>
              <a:rPr lang="en-US" sz="1800" dirty="0"/>
              <a:t>the Applied Sciences Program defines a boundary organization as “an organization outside of your own that broadens your reach across the boundary into the operational domain (i.e. policy-makers, decision-makers, and other key stakeholders)”</a:t>
            </a:r>
          </a:p>
          <a:p>
            <a:pPr marL="742950" lvl="1" indent="-285750">
              <a:spcBef>
                <a:spcPts val="0"/>
              </a:spcBef>
              <a:spcAft>
                <a:spcPts val="600"/>
              </a:spcAft>
              <a:buClr>
                <a:srgbClr val="EF282F"/>
              </a:buClr>
              <a:buFont typeface="Webdings" panose="05030102010509060703" pitchFamily="18" charset="2"/>
              <a:buChar char="4"/>
            </a:pPr>
            <a:r>
              <a:rPr lang="en-US" sz="1600" dirty="0"/>
              <a:t>Ex. The Smithsonian Conservation Biology Institute works with local groups in Myanmar and helped DEVELOP disseminate results from the Myanmar Ecological Forecasting project to those in-country groups.</a:t>
            </a:r>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Picture 39" descr="https://scontent-lga1-1.xx.fbcdn.net/hphotos-xpa1/t31.0-8/10924220_842773212448910_5215081429846032086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40" descr="https://scontent-lga1-1.xx.fbcdn.net/hphotos-xap1/l/t31.0-8/1421263_614840858575481_919237336_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 name="Picture 8" descr="https://scontent-lga1-1.xx.fbcdn.net/hphotos-prn2/t31.0-8/859612_495198550539713_784376390_o.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Rectangle 46"/>
          <p:cNvSpPr/>
          <p:nvPr/>
        </p:nvSpPr>
        <p:spPr>
          <a:xfrm>
            <a:off x="3738644" y="5467583"/>
            <a:ext cx="5867400" cy="1188720"/>
          </a:xfrm>
          <a:prstGeom prst="rect">
            <a:avLst/>
          </a:prstGeom>
          <a:solidFill>
            <a:srgbClr val="0061AA"/>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sp>
        <p:nvSpPr>
          <p:cNvPr id="50" name="TextBox 49"/>
          <p:cNvSpPr txBox="1"/>
          <p:nvPr/>
        </p:nvSpPr>
        <p:spPr>
          <a:xfrm>
            <a:off x="5955217" y="5127227"/>
            <a:ext cx="14097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Century Gothic" charset="0"/>
                <a:ea typeface="Century Gothic" charset="0"/>
                <a:cs typeface="Century Gothic" charset="0"/>
              </a:rPr>
              <a:t>All Partners</a:t>
            </a:r>
            <a:endParaRPr lang="en-US" dirty="0">
              <a:solidFill>
                <a:schemeClr val="tx1">
                  <a:lumMod val="75000"/>
                  <a:lumOff val="25000"/>
                </a:schemeClr>
              </a:solidFill>
              <a:latin typeface="Century Gothic" charset="0"/>
              <a:ea typeface="Century Gothic" charset="0"/>
              <a:cs typeface="Century Gothic" charset="0"/>
            </a:endParaRPr>
          </a:p>
        </p:txBody>
      </p:sp>
      <p:sp>
        <p:nvSpPr>
          <p:cNvPr id="51" name="TextBox 50"/>
          <p:cNvSpPr txBox="1"/>
          <p:nvPr/>
        </p:nvSpPr>
        <p:spPr>
          <a:xfrm>
            <a:off x="3731871" y="5502111"/>
            <a:ext cx="2933700"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Collaborators</a:t>
            </a:r>
            <a:endParaRPr lang="en-US" dirty="0">
              <a:solidFill>
                <a:schemeClr val="bg1"/>
              </a:solidFill>
              <a:latin typeface="Century Gothic" charset="0"/>
              <a:ea typeface="Century Gothic" charset="0"/>
              <a:cs typeface="Century Gothic" charset="0"/>
            </a:endParaRPr>
          </a:p>
        </p:txBody>
      </p:sp>
      <p:sp>
        <p:nvSpPr>
          <p:cNvPr id="52" name="TextBox 51"/>
          <p:cNvSpPr txBox="1"/>
          <p:nvPr/>
        </p:nvSpPr>
        <p:spPr>
          <a:xfrm>
            <a:off x="6674034" y="5502111"/>
            <a:ext cx="2925237"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End Users</a:t>
            </a:r>
            <a:endParaRPr lang="en-US" dirty="0">
              <a:solidFill>
                <a:schemeClr val="bg1"/>
              </a:solidFill>
              <a:latin typeface="Century Gothic" charset="0"/>
              <a:ea typeface="Century Gothic" charset="0"/>
              <a:cs typeface="Century Gothic" charset="0"/>
            </a:endParaRPr>
          </a:p>
        </p:txBody>
      </p:sp>
      <p:cxnSp>
        <p:nvCxnSpPr>
          <p:cNvPr id="74" name="Straight Connector 73"/>
          <p:cNvCxnSpPr/>
          <p:nvPr/>
        </p:nvCxnSpPr>
        <p:spPr>
          <a:xfrm>
            <a:off x="6660067" y="5485129"/>
            <a:ext cx="0" cy="115974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1571" y="6020642"/>
            <a:ext cx="3048000" cy="4604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charset="0"/>
                <a:ea typeface="Century Gothic" charset="0"/>
                <a:cs typeface="Century Gothic" charset="0"/>
              </a:rPr>
              <a:t>Boundary Organizations</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Engagement &amp; Comm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cornerstone of DEVELOP projects is the engagement of management and policy makers who can benefit from the integration of NASA Earth observations in their decision 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sz="1800" dirty="0" smtClean="0"/>
              <a:t>Communication </a:t>
            </a:r>
            <a:r>
              <a:rPr lang="en-US" sz="1800" dirty="0"/>
              <a:t>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t>Weekly or bi-weekly </a:t>
            </a:r>
            <a:r>
              <a:rPr lang="en-US" sz="1600" dirty="0" err="1"/>
              <a:t>telecons</a:t>
            </a:r>
            <a:r>
              <a:rPr lang="en-US" sz="1600" dirty="0"/>
              <a:t>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grpSp>
        <p:nvGrpSpPr>
          <p:cNvPr id="22" name="Group 21"/>
          <p:cNvGrpSpPr/>
          <p:nvPr/>
        </p:nvGrpSpPr>
        <p:grpSpPr>
          <a:xfrm>
            <a:off x="1430868" y="4880343"/>
            <a:ext cx="3854026" cy="121956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a:t>Open communication lines with your partners, see what their needs and meeting abilities are, devise a plan, then be flexible!</a:t>
              </a:r>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4193452818_decbf9b6da.jpg"/>
          <p:cNvPicPr>
            <a:picLocks noChangeAspect="1"/>
          </p:cNvPicPr>
          <p:nvPr/>
        </p:nvPicPr>
        <p:blipFill>
          <a:blip r:embed="rId4" cstate="print"/>
          <a:stretch>
            <a:fillRect/>
          </a:stretch>
        </p:blipFill>
        <p:spPr>
          <a:xfrm>
            <a:off x="6083285" y="4210703"/>
            <a:ext cx="3822367" cy="2545697"/>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Comm Best Practices</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407846" y="1240320"/>
            <a:ext cx="9202879" cy="324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Dependability</a:t>
            </a:r>
            <a:r>
              <a:rPr lang="en-US" sz="1800" dirty="0"/>
              <a:t> – If you say you are going to call partners Thursday at 1 PM, then be sure to call them at 1 PM on Thursday. If you say you are going to find them a piece of information, then be sure to find it and send it to them.</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Honesty</a:t>
            </a:r>
            <a:r>
              <a:rPr lang="en-US" sz="1800" dirty="0"/>
              <a:t> –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Passion</a:t>
            </a:r>
            <a:r>
              <a:rPr lang="en-US" sz="1800" dirty="0"/>
              <a:t> –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descr="IMG_00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8902" y="4489282"/>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24" name="Group 23"/>
          <p:cNvGrpSpPr/>
          <p:nvPr/>
        </p:nvGrpSpPr>
        <p:grpSpPr>
          <a:xfrm>
            <a:off x="5702746" y="4539708"/>
            <a:ext cx="3025903" cy="1943946"/>
            <a:chOff x="635586" y="5073557"/>
            <a:chExt cx="3693400" cy="1273903"/>
          </a:xfrm>
        </p:grpSpPr>
        <p:sp>
          <p:nvSpPr>
            <p:cNvPr id="25"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It’s a best practice to have one representative from the project serve as the primary liaison for communication with partners – to schedule meetings, calls, share data, schedule hand-offs, etc. </a:t>
              </a:r>
              <a:endParaRPr lang="en-US" sz="1600" dirty="0"/>
            </a:p>
          </p:txBody>
        </p:sp>
        <p:sp>
          <p:nvSpPr>
            <p:cNvPr id="26" name="Rounded Rectangle 25"/>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Checklist: Working w/Partners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t>Understand the partner’s needs </a:t>
            </a:r>
            <a:r>
              <a:rPr lang="en-US" sz="1800" dirty="0" smtClean="0"/>
              <a:t>– what kind </a:t>
            </a:r>
            <a:r>
              <a:rPr lang="en-US" sz="1800" dirty="0"/>
              <a:t>of data/tools are useful, what software do they have access to, what tutorials or products would be helpful</a:t>
            </a:r>
            <a:r>
              <a:rPr lang="en-US" sz="1800" dirty="0" smtClean="0"/>
              <a:t>? The proposal should identify this for the team.</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t>All emails to partners should be approved </a:t>
            </a:r>
            <a:r>
              <a:rPr lang="en-US" sz="1800" dirty="0" smtClean="0"/>
              <a:t>by your node </a:t>
            </a:r>
            <a:r>
              <a:rPr lang="en-US" sz="1800" dirty="0" smtClean="0"/>
              <a:t>Lead</a:t>
            </a:r>
            <a:r>
              <a:rPr lang="en-US" sz="1800" dirty="0" smtClean="0"/>
              <a:t>, </a:t>
            </a:r>
            <a:r>
              <a:rPr lang="en-US" sz="1800" dirty="0"/>
              <a:t>and you should always CC the </a:t>
            </a:r>
            <a:r>
              <a:rPr lang="en-US" sz="1800" dirty="0" smtClean="0"/>
              <a:t>Lead</a:t>
            </a:r>
            <a:r>
              <a:rPr lang="en-US" sz="1800" dirty="0" smtClean="0"/>
              <a:t>.</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Include your project’s Science Advisor in partner communication as much as is possible, per your advisor’s availability.</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Meeting w/Partners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049932"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dirty="0"/>
              <a:t>Discuss previous communications with your </a:t>
            </a:r>
            <a:r>
              <a:rPr lang="en-US" dirty="0" smtClean="0"/>
              <a:t>Fellow</a:t>
            </a:r>
            <a:endParaRPr lang="en-US" dirty="0"/>
          </a:p>
          <a:p>
            <a:pPr marL="742950" lvl="1" indent="-285750">
              <a:spcBef>
                <a:spcPts val="0"/>
              </a:spcBef>
              <a:spcAft>
                <a:spcPts val="600"/>
              </a:spcAft>
              <a:buClr>
                <a:srgbClr val="EF282F"/>
              </a:buClr>
              <a:buFont typeface="Arial" panose="020B0604020202020204" pitchFamily="34" charset="0"/>
              <a:buChar char="•"/>
            </a:pPr>
            <a:r>
              <a:rPr lang="en-US" dirty="0"/>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dirty="0"/>
              <a:t>Read the full proposal</a:t>
            </a:r>
          </a:p>
          <a:p>
            <a:pPr marL="742950" lvl="1" indent="-285750">
              <a:spcBef>
                <a:spcPts val="0"/>
              </a:spcBef>
              <a:spcAft>
                <a:spcPts val="600"/>
              </a:spcAft>
              <a:buClr>
                <a:srgbClr val="EF282F"/>
              </a:buClr>
              <a:buFont typeface="Arial" panose="020B0604020202020204" pitchFamily="34" charset="0"/>
              <a:buChar char="•"/>
            </a:pPr>
            <a:r>
              <a:rPr lang="en-US" dirty="0" smtClean="0"/>
              <a:t>Compile questions</a:t>
            </a:r>
            <a:endParaRPr lang="en-US" dirty="0"/>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General </a:t>
            </a:r>
            <a:r>
              <a:rPr lang="en-US" sz="1800" dirty="0"/>
              <a:t>questions like those below can guide you in understanding your partner’s needs:</a:t>
            </a:r>
          </a:p>
          <a:p>
            <a:pPr marL="742950" lvl="1" indent="-285750">
              <a:spcBef>
                <a:spcPts val="0"/>
              </a:spcBef>
              <a:spcAft>
                <a:spcPts val="600"/>
              </a:spcAft>
              <a:buClr>
                <a:srgbClr val="EF282F"/>
              </a:buClr>
              <a:buFont typeface="Arial" panose="020B0604020202020204" pitchFamily="34" charset="0"/>
              <a:buChar char="•"/>
            </a:pPr>
            <a:r>
              <a:rPr lang="en-US" sz="1200" dirty="0" smtClean="0"/>
              <a:t>We’ve read the proposal, but can you talk us through the issue at hand and your decision-making process?</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is the economic </a:t>
            </a:r>
            <a:r>
              <a:rPr lang="en-US" sz="1200" dirty="0"/>
              <a:t>impact </a:t>
            </a:r>
            <a:r>
              <a:rPr lang="en-US" sz="1200" dirty="0" smtClean="0"/>
              <a:t>of the issue you are facing? (ex</a:t>
            </a:r>
            <a:r>
              <a:rPr lang="en-US" sz="1200" dirty="0"/>
              <a:t>. cost of fighting a wildfire or drought impacts to crops in a region</a:t>
            </a:r>
            <a:r>
              <a:rPr lang="en-US" sz="1200" dirty="0" smtClean="0"/>
              <a:t>)</a:t>
            </a:r>
          </a:p>
          <a:p>
            <a:pPr marL="742950" lvl="1" indent="-285750">
              <a:spcBef>
                <a:spcPts val="0"/>
              </a:spcBef>
              <a:spcAft>
                <a:spcPts val="600"/>
              </a:spcAft>
              <a:buClr>
                <a:srgbClr val="EF282F"/>
              </a:buClr>
              <a:buFont typeface="Arial" panose="020B0604020202020204" pitchFamily="34" charset="0"/>
              <a:buChar char="•"/>
            </a:pPr>
            <a:r>
              <a:rPr lang="en-US" sz="1200" dirty="0" smtClean="0"/>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200" dirty="0" smtClean="0"/>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200" dirty="0" smtClean="0"/>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200" dirty="0" smtClean="0"/>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200" dirty="0"/>
              <a:t>What are your expectations </a:t>
            </a:r>
            <a:r>
              <a:rPr lang="en-US" sz="1200" dirty="0" smtClean="0"/>
              <a:t>of our project?</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200" dirty="0"/>
              <a:t>What format should </a:t>
            </a:r>
            <a:r>
              <a:rPr lang="en-US" sz="1200" dirty="0" smtClean="0"/>
              <a:t>end products </a:t>
            </a:r>
            <a:r>
              <a:rPr lang="en-US" sz="1200" dirty="0"/>
              <a:t>be in to be useful?</a:t>
            </a:r>
          </a:p>
          <a:p>
            <a:pPr marL="742950" lvl="1" indent="-285750">
              <a:spcBef>
                <a:spcPts val="0"/>
              </a:spcBef>
              <a:spcAft>
                <a:spcPts val="600"/>
              </a:spcAft>
              <a:buClr>
                <a:srgbClr val="EF282F"/>
              </a:buClr>
              <a:buFont typeface="Arial" panose="020B0604020202020204" pitchFamily="34" charset="0"/>
              <a:buChar char="•"/>
            </a:pPr>
            <a:r>
              <a:rPr lang="en-US" sz="1200" dirty="0" smtClean="0"/>
              <a:t>What </a:t>
            </a:r>
            <a:r>
              <a:rPr lang="en-US" sz="1200" dirty="0"/>
              <a:t>is the best transition approach? Email, telecon, </a:t>
            </a:r>
            <a:r>
              <a:rPr lang="en-US" sz="1200" dirty="0" smtClean="0"/>
              <a:t>Videocon. Will you be able to meet with us weekly or biweekly so we can share updates and get feedback throughout the term?</a:t>
            </a:r>
            <a:endParaRPr lang="en-US" sz="1200" dirty="0"/>
          </a:p>
          <a:p>
            <a:pPr marL="742950" lvl="1" indent="-285750">
              <a:spcBef>
                <a:spcPts val="0"/>
              </a:spcBef>
              <a:spcAft>
                <a:spcPts val="600"/>
              </a:spcAft>
              <a:buClr>
                <a:srgbClr val="EF282F"/>
              </a:buClr>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International Partners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40319"/>
            <a:ext cx="9753214" cy="46315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800" dirty="0" smtClean="0"/>
              <a:t>If a potential end user sits in a designated country (see next slide), NO direct communication can happen between the DEVELOP team and that organization/individual. A DEVELOP project will never have an end user located in a designated country. </a:t>
            </a:r>
          </a:p>
          <a:p>
            <a:pPr marL="285750" indent="-285750">
              <a:spcBef>
                <a:spcPts val="0"/>
              </a:spcBef>
              <a:spcAft>
                <a:spcPts val="600"/>
              </a:spcAft>
              <a:buClr>
                <a:srgbClr val="EF282F"/>
              </a:buClr>
              <a:buFont typeface="Webdings" panose="05030102010509060703" pitchFamily="18" charset="2"/>
              <a:buChar char="4"/>
            </a:pPr>
            <a:r>
              <a:rPr lang="en-US" sz="1800" dirty="0" smtClean="0"/>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800" dirty="0" smtClean="0"/>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800" dirty="0" smtClean="0"/>
              <a:t>NPO coordinates with and involves OIIR reps when needed. This is primarily (although not exclusively) when embassies and foreign government officials are involved.</a:t>
            </a:r>
          </a:p>
        </p:txBody>
      </p:sp>
      <p:grpSp>
        <p:nvGrpSpPr>
          <p:cNvPr id="22" name="Group 21"/>
          <p:cNvGrpSpPr/>
          <p:nvPr/>
        </p:nvGrpSpPr>
        <p:grpSpPr>
          <a:xfrm>
            <a:off x="600635" y="5683625"/>
            <a:ext cx="9117105" cy="100404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DEVELOP projects often include international participants who may have contacts in a foreign country where the study area lies. Be mindful that any communication with others outside the US relating to the project involves your Fellow and NPO.</a:t>
              </a:r>
              <a:endParaRPr lang="en-US" sz="1600" dirty="0"/>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88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22"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Designated Countries</a:t>
            </a:r>
            <a:endParaRPr lang="en-US" dirty="0">
              <a:solidFill>
                <a:srgbClr val="0061AA"/>
              </a:solidFill>
            </a:endParaRPr>
          </a:p>
        </p:txBody>
      </p:sp>
      <p:sp>
        <p:nvSpPr>
          <p:cNvPr id="41" name="Text Placeholder 5"/>
          <p:cNvSpPr txBox="1">
            <a:spLocks/>
          </p:cNvSpPr>
          <p:nvPr/>
        </p:nvSpPr>
        <p:spPr>
          <a:xfrm>
            <a:off x="322122" y="1240319"/>
            <a:ext cx="9538570"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is a ‘Designated Country</a:t>
            </a:r>
            <a:r>
              <a:rPr lang="en-US" sz="1800" dirty="0" smtClean="0">
                <a:solidFill>
                  <a:srgbClr val="0061AA"/>
                </a:solidFill>
              </a:rPr>
              <a:t>’? </a:t>
            </a:r>
            <a:r>
              <a:rPr lang="en-US" sz="1800" dirty="0" smtClean="0"/>
              <a:t>This </a:t>
            </a:r>
            <a:r>
              <a:rPr lang="en-US" sz="1800" dirty="0"/>
              <a:t>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does this mean to me</a:t>
            </a:r>
            <a:r>
              <a:rPr lang="en-US" sz="1800" dirty="0" smtClean="0">
                <a:solidFill>
                  <a:srgbClr val="0061AA"/>
                </a:solidFill>
              </a:rPr>
              <a:t>? </a:t>
            </a:r>
            <a:r>
              <a:rPr lang="en-US" sz="1800" dirty="0" smtClean="0"/>
              <a:t>It </a:t>
            </a:r>
            <a:r>
              <a:rPr lang="en-US" sz="1800" dirty="0"/>
              <a:t>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a:t>
            </a:r>
            <a:r>
              <a:rPr lang="en-US" sz="1800" dirty="0" smtClean="0"/>
              <a:t>“transfer” includes </a:t>
            </a:r>
            <a:r>
              <a:rPr lang="en-US" sz="1800" dirty="0"/>
              <a:t>an email, publication, presentation, telecon, webinar, etc. Communication with partners in designated countries i</a:t>
            </a:r>
            <a:r>
              <a:rPr lang="en-US" sz="1800" dirty="0" smtClean="0"/>
              <a:t>s restricted, </a:t>
            </a:r>
            <a:r>
              <a:rPr lang="en-US" sz="1800" dirty="0"/>
              <a:t>so coordinate with NPO ahead of opening communication </a:t>
            </a:r>
            <a:r>
              <a:rPr lang="en-US" sz="1800" dirty="0" smtClean="0"/>
              <a:t>lines with any foreign nationals.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But my partner is domestic/not in a designated country</a:t>
            </a:r>
            <a:r>
              <a:rPr lang="en-US" sz="1800" dirty="0" smtClean="0">
                <a:solidFill>
                  <a:srgbClr val="0061AA"/>
                </a:solidFill>
              </a:rPr>
              <a:t>? </a:t>
            </a:r>
            <a:r>
              <a:rPr lang="en-US" sz="1800" dirty="0" smtClean="0"/>
              <a:t>While </a:t>
            </a:r>
            <a:r>
              <a:rPr lang="en-US" sz="1800" dirty="0"/>
              <a:t>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endParaRPr lang="en-US" sz="1800" dirty="0" smtClean="0"/>
          </a:p>
        </p:txBody>
      </p:sp>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C75C8B-ADA0-4184-A19B-606E261F50D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D503F1-3C84-420C-B1F1-72A4DC56D414}">
  <ds:schemaRefs>
    <ds:schemaRef ds:uri="http://schemas.microsoft.com/sharepoint/v3/contenttype/forms"/>
  </ds:schemaRefs>
</ds:datastoreItem>
</file>

<file path=customXml/itemProps3.xml><?xml version="1.0" encoding="utf-8"?>
<ds:datastoreItem xmlns:ds="http://schemas.openxmlformats.org/officeDocument/2006/customXml" ds:itemID="{FA19F06E-1973-4738-93C5-32DD7F74E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3189</TotalTime>
  <Words>1641</Words>
  <Application>Microsoft Office PowerPoint</Application>
  <PresentationFormat>Widescreen</PresentationFormat>
  <Paragraphs>85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45</cp:revision>
  <dcterms:created xsi:type="dcterms:W3CDTF">2019-01-24T15:36:39Z</dcterms:created>
  <dcterms:modified xsi:type="dcterms:W3CDTF">2020-05-31T20:01:35Z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